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6.xml" ContentType="application/vnd.openxmlformats-officedocument.drawingml.chart+xml"/>
  <Override PartName="/ppt/notesSlides/notesSlide14.xml" ContentType="application/vnd.openxmlformats-officedocument.presentationml.notesSlide+xml"/>
  <Override PartName="/ppt/charts/chart7.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05" r:id="rId2"/>
  </p:sldMasterIdLst>
  <p:notesMasterIdLst>
    <p:notesMasterId r:id="rId37"/>
  </p:notesMasterIdLst>
  <p:handoutMasterIdLst>
    <p:handoutMasterId r:id="rId38"/>
  </p:handoutMasterIdLst>
  <p:sldIdLst>
    <p:sldId id="256" r:id="rId3"/>
    <p:sldId id="740" r:id="rId4"/>
    <p:sldId id="900" r:id="rId5"/>
    <p:sldId id="877" r:id="rId6"/>
    <p:sldId id="792" r:id="rId7"/>
    <p:sldId id="953" r:id="rId8"/>
    <p:sldId id="931" r:id="rId9"/>
    <p:sldId id="914" r:id="rId10"/>
    <p:sldId id="915" r:id="rId11"/>
    <p:sldId id="927" r:id="rId12"/>
    <p:sldId id="913" r:id="rId13"/>
    <p:sldId id="932" r:id="rId14"/>
    <p:sldId id="946" r:id="rId15"/>
    <p:sldId id="901" r:id="rId16"/>
    <p:sldId id="902" r:id="rId17"/>
    <p:sldId id="951" r:id="rId18"/>
    <p:sldId id="917" r:id="rId19"/>
    <p:sldId id="944" r:id="rId20"/>
    <p:sldId id="905" r:id="rId21"/>
    <p:sldId id="906" r:id="rId22"/>
    <p:sldId id="907" r:id="rId23"/>
    <p:sldId id="908" r:id="rId24"/>
    <p:sldId id="909" r:id="rId25"/>
    <p:sldId id="919" r:id="rId26"/>
    <p:sldId id="912" r:id="rId27"/>
    <p:sldId id="904" r:id="rId28"/>
    <p:sldId id="952" r:id="rId29"/>
    <p:sldId id="943" r:id="rId30"/>
    <p:sldId id="947" r:id="rId31"/>
    <p:sldId id="942" r:id="rId32"/>
    <p:sldId id="950" r:id="rId33"/>
    <p:sldId id="945" r:id="rId34"/>
    <p:sldId id="884" r:id="rId35"/>
    <p:sldId id="949" r:id="rId36"/>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039" algn="l" rtl="0" fontAlgn="base">
      <a:spcBef>
        <a:spcPct val="0"/>
      </a:spcBef>
      <a:spcAft>
        <a:spcPct val="0"/>
      </a:spcAft>
      <a:defRPr kern="1200">
        <a:solidFill>
          <a:schemeClr val="tx1"/>
        </a:solidFill>
        <a:latin typeface="Arial" charset="0"/>
        <a:ea typeface="+mn-ea"/>
        <a:cs typeface="+mn-cs"/>
      </a:defRPr>
    </a:lvl2pPr>
    <a:lvl3pPr marL="914079" algn="l" rtl="0" fontAlgn="base">
      <a:spcBef>
        <a:spcPct val="0"/>
      </a:spcBef>
      <a:spcAft>
        <a:spcPct val="0"/>
      </a:spcAft>
      <a:defRPr kern="1200">
        <a:solidFill>
          <a:schemeClr val="tx1"/>
        </a:solidFill>
        <a:latin typeface="Arial" charset="0"/>
        <a:ea typeface="+mn-ea"/>
        <a:cs typeface="+mn-cs"/>
      </a:defRPr>
    </a:lvl3pPr>
    <a:lvl4pPr marL="1371119" algn="l" rtl="0" fontAlgn="base">
      <a:spcBef>
        <a:spcPct val="0"/>
      </a:spcBef>
      <a:spcAft>
        <a:spcPct val="0"/>
      </a:spcAft>
      <a:defRPr kern="1200">
        <a:solidFill>
          <a:schemeClr val="tx1"/>
        </a:solidFill>
        <a:latin typeface="Arial" charset="0"/>
        <a:ea typeface="+mn-ea"/>
        <a:cs typeface="+mn-cs"/>
      </a:defRPr>
    </a:lvl4pPr>
    <a:lvl5pPr marL="1828159" algn="l" rtl="0" fontAlgn="base">
      <a:spcBef>
        <a:spcPct val="0"/>
      </a:spcBef>
      <a:spcAft>
        <a:spcPct val="0"/>
      </a:spcAft>
      <a:defRPr kern="1200">
        <a:solidFill>
          <a:schemeClr val="tx1"/>
        </a:solidFill>
        <a:latin typeface="Arial" charset="0"/>
        <a:ea typeface="+mn-ea"/>
        <a:cs typeface="+mn-cs"/>
      </a:defRPr>
    </a:lvl5pPr>
    <a:lvl6pPr marL="2285199" algn="l" defTabSz="914079" rtl="0" eaLnBrk="1" latinLnBrk="0" hangingPunct="1">
      <a:defRPr kern="1200">
        <a:solidFill>
          <a:schemeClr val="tx1"/>
        </a:solidFill>
        <a:latin typeface="Arial" charset="0"/>
        <a:ea typeface="+mn-ea"/>
        <a:cs typeface="+mn-cs"/>
      </a:defRPr>
    </a:lvl6pPr>
    <a:lvl7pPr marL="2742237" algn="l" defTabSz="914079" rtl="0" eaLnBrk="1" latinLnBrk="0" hangingPunct="1">
      <a:defRPr kern="1200">
        <a:solidFill>
          <a:schemeClr val="tx1"/>
        </a:solidFill>
        <a:latin typeface="Arial" charset="0"/>
        <a:ea typeface="+mn-ea"/>
        <a:cs typeface="+mn-cs"/>
      </a:defRPr>
    </a:lvl7pPr>
    <a:lvl8pPr marL="3199278" algn="l" defTabSz="914079" rtl="0" eaLnBrk="1" latinLnBrk="0" hangingPunct="1">
      <a:defRPr kern="1200">
        <a:solidFill>
          <a:schemeClr val="tx1"/>
        </a:solidFill>
        <a:latin typeface="Arial" charset="0"/>
        <a:ea typeface="+mn-ea"/>
        <a:cs typeface="+mn-cs"/>
      </a:defRPr>
    </a:lvl8pPr>
    <a:lvl9pPr marL="3656316" algn="l" defTabSz="914079"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drew Schwartz" initials="AR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0000FF"/>
    <a:srgbClr val="000099"/>
    <a:srgbClr val="106636"/>
    <a:srgbClr val="0000CC"/>
    <a:srgbClr val="FFFFCD"/>
    <a:srgbClr val="FFFF99"/>
    <a:srgbClr val="008000"/>
    <a:srgbClr val="FF0000"/>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64" autoAdjust="0"/>
    <p:restoredTop sz="80284" autoAdjust="0"/>
  </p:normalViewPr>
  <p:slideViewPr>
    <p:cSldViewPr snapToGrid="0" showGuides="1">
      <p:cViewPr>
        <p:scale>
          <a:sx n="70" d="100"/>
          <a:sy n="70" d="100"/>
        </p:scale>
        <p:origin x="-606" y="192"/>
      </p:cViewPr>
      <p:guideLst>
        <p:guide orient="horz" pos="312"/>
        <p:guide pos="2881"/>
      </p:guideLst>
    </p:cSldViewPr>
  </p:slideViewPr>
  <p:notesTextViewPr>
    <p:cViewPr>
      <p:scale>
        <a:sx n="100" d="100"/>
        <a:sy n="100" d="100"/>
      </p:scale>
      <p:origin x="0" y="0"/>
    </p:cViewPr>
  </p:notesTextViewPr>
  <p:sorterViewPr>
    <p:cViewPr>
      <p:scale>
        <a:sx n="50" d="100"/>
        <a:sy n="50" d="100"/>
      </p:scale>
      <p:origin x="0" y="0"/>
    </p:cViewPr>
  </p:sorterViewPr>
  <p:notesViewPr>
    <p:cSldViewPr snapToGrid="0" showGuides="1">
      <p:cViewPr varScale="1">
        <p:scale>
          <a:sx n="93" d="100"/>
          <a:sy n="93" d="100"/>
        </p:scale>
        <p:origin x="-2934"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schome.osc.doe.gov\kung\My%20Documents\16\Budget%20Rollout\FY%202016%20Pres%20Request%201-21-15.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kung\Desktop\Request%20vs%20Approp%201996-2013%20-%20BES.xlsb"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kung\Desktop\Request%20vs%20Approp%201996-2013%20-%20BES.xlsb"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kung\Desktop\Request%20vs%20Approp%201996-2015%20-%20BES.xlsb"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scshare.osc.doe.gov\SC-22\SUFD%20(SC-22.3)%20RVWS%20&amp;%20FILES\BES_User_Facilities_Annual_Reports\Summary_spreadsheets_all_years\All%20users%201996_2014%20one%20chart_Oct%202014.xls"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vdihome.osc.doe.gov\kung\My%20Documents\16\Budget%20Rollout\FY%202016%20Pres%20Request%201-21-15.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schome.osc.doe.gov\melcnat\2016\Formulation\Rollout\FY%202016%20Pres%20Request%201-21-1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3006534053293476E-2"/>
          <c:y val="3.4029389017788091E-2"/>
          <c:w val="0.9079738637868261"/>
          <c:h val="0.88863109048723898"/>
        </c:manualLayout>
      </c:layout>
      <c:ofPieChart>
        <c:ofPieType val="bar"/>
        <c:varyColors val="1"/>
        <c:ser>
          <c:idx val="0"/>
          <c:order val="0"/>
          <c:dPt>
            <c:idx val="0"/>
            <c:bubble3D val="0"/>
            <c:spPr>
              <a:solidFill>
                <a:srgbClr val="FFFF5D"/>
              </a:solidFill>
            </c:spPr>
          </c:dPt>
          <c:dPt>
            <c:idx val="1"/>
            <c:bubble3D val="0"/>
            <c:spPr>
              <a:solidFill>
                <a:srgbClr val="FF47CF"/>
              </a:solidFill>
            </c:spPr>
          </c:dPt>
          <c:dPt>
            <c:idx val="2"/>
            <c:bubble3D val="0"/>
            <c:spPr>
              <a:solidFill>
                <a:srgbClr val="66FF66"/>
              </a:solidFill>
            </c:spPr>
          </c:dPt>
          <c:dPt>
            <c:idx val="3"/>
            <c:bubble3D val="0"/>
            <c:spPr>
              <a:solidFill>
                <a:srgbClr val="AC75D5"/>
              </a:solidFill>
            </c:spPr>
          </c:dPt>
          <c:dPt>
            <c:idx val="4"/>
            <c:bubble3D val="0"/>
            <c:spPr>
              <a:solidFill>
                <a:srgbClr val="00FFFF"/>
              </a:solidFill>
            </c:spPr>
          </c:dPt>
          <c:dPt>
            <c:idx val="5"/>
            <c:bubble3D val="0"/>
            <c:spPr>
              <a:solidFill>
                <a:schemeClr val="accent6">
                  <a:lumMod val="60000"/>
                  <a:lumOff val="40000"/>
                </a:schemeClr>
              </a:solidFill>
            </c:spPr>
          </c:dPt>
          <c:dPt>
            <c:idx val="6"/>
            <c:bubble3D val="0"/>
            <c:sp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c:spPr>
          </c:dPt>
          <c:dPt>
            <c:idx val="7"/>
            <c:bubble3D val="0"/>
            <c:spP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c:spPr>
          </c:dPt>
          <c:dPt>
            <c:idx val="8"/>
            <c:bubble3D val="0"/>
            <c:spPr>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l="50000" t="50000" r="50000" b="50000"/>
                </a:path>
                <a:tileRect/>
              </a:gradFill>
            </c:spPr>
          </c:dPt>
          <c:dPt>
            <c:idx val="9"/>
            <c:bubble3D val="0"/>
            <c:spPr>
              <a:solidFill>
                <a:srgbClr val="3399FF"/>
              </a:solidFill>
            </c:spPr>
          </c:dPt>
          <c:cat>
            <c:strRef>
              <c:f>'Pie Chart 2015'!$C$7:$C$15</c:f>
              <c:strCache>
                <c:ptCount val="9"/>
                <c:pt idx="0">
                  <c:v>MSE Research</c:v>
                </c:pt>
                <c:pt idx="1">
                  <c:v>CSGB Research</c:v>
                </c:pt>
                <c:pt idx="2">
                  <c:v>EFRCs+Hubs+CMS</c:v>
                </c:pt>
                <c:pt idx="3">
                  <c:v>SBIR/STTP + GPP+LTSM</c:v>
                </c:pt>
                <c:pt idx="4">
                  <c:v>Constructions + OPC+MIE</c:v>
                </c:pt>
                <c:pt idx="5">
                  <c:v>SUF Research</c:v>
                </c:pt>
                <c:pt idx="6">
                  <c:v>NSRC</c:v>
                </c:pt>
                <c:pt idx="7">
                  <c:v>Neutron</c:v>
                </c:pt>
                <c:pt idx="8">
                  <c:v>Light Sources</c:v>
                </c:pt>
              </c:strCache>
            </c:strRef>
          </c:cat>
          <c:val>
            <c:numRef>
              <c:f>'Pie Chart 2015'!$D$7:$D$15</c:f>
              <c:numCache>
                <c:formatCode>#,##0</c:formatCode>
                <c:ptCount val="9"/>
                <c:pt idx="0">
                  <c:v>268902</c:v>
                </c:pt>
                <c:pt idx="1">
                  <c:v>239086</c:v>
                </c:pt>
                <c:pt idx="2">
                  <c:v>147175</c:v>
                </c:pt>
                <c:pt idx="3">
                  <c:v>63243</c:v>
                </c:pt>
                <c:pt idx="4">
                  <c:v>190500</c:v>
                </c:pt>
                <c:pt idx="5">
                  <c:v>19346</c:v>
                </c:pt>
                <c:pt idx="6">
                  <c:v>113649</c:v>
                </c:pt>
                <c:pt idx="7">
                  <c:v>244113</c:v>
                </c:pt>
                <c:pt idx="8">
                  <c:v>447186</c:v>
                </c:pt>
              </c:numCache>
            </c:numRef>
          </c:val>
        </c:ser>
        <c:dLbls>
          <c:showLegendKey val="0"/>
          <c:showVal val="0"/>
          <c:showCatName val="0"/>
          <c:showSerName val="0"/>
          <c:showPercent val="0"/>
          <c:showBubbleSize val="0"/>
          <c:showLeaderLines val="1"/>
        </c:dLbls>
        <c:gapWidth val="100"/>
        <c:secondPieSize val="75"/>
        <c:serLines/>
      </c:ofPieChart>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75352176736815"/>
          <c:y val="5.0925916490545863E-2"/>
          <c:w val="0.82229794427555569"/>
          <c:h val="0.80488764648877176"/>
        </c:manualLayout>
      </c:layout>
      <c:barChart>
        <c:barDir val="col"/>
        <c:grouping val="clustered"/>
        <c:varyColors val="0"/>
        <c:ser>
          <c:idx val="0"/>
          <c:order val="0"/>
          <c:tx>
            <c:strRef>
              <c:f>DATA!$A$2</c:f>
              <c:strCache>
                <c:ptCount val="1"/>
                <c:pt idx="0">
                  <c:v>Nominal Dollars</c:v>
                </c:pt>
              </c:strCache>
            </c:strRef>
          </c:tx>
          <c:invertIfNegative val="0"/>
          <c:cat>
            <c:strRef>
              <c:f>DATA!$B$1:$U$1</c:f>
              <c:strCache>
                <c:ptCount val="5"/>
                <c:pt idx="0">
                  <c:v>2011</c:v>
                </c:pt>
                <c:pt idx="1">
                  <c:v>2012</c:v>
                </c:pt>
                <c:pt idx="2">
                  <c:v>2013</c:v>
                </c:pt>
                <c:pt idx="3">
                  <c:v>2014</c:v>
                </c:pt>
                <c:pt idx="4">
                  <c:v>2015</c:v>
                </c:pt>
              </c:strCache>
            </c:strRef>
          </c:cat>
          <c:val>
            <c:numRef>
              <c:f>DATA!$B$2:$U$2</c:f>
            </c:numRef>
          </c:val>
        </c:ser>
        <c:ser>
          <c:idx val="1"/>
          <c:order val="1"/>
          <c:tx>
            <c:strRef>
              <c:f>DATA!$A$3</c:f>
              <c:strCache>
                <c:ptCount val="1"/>
                <c:pt idx="0">
                  <c:v>Basic Energy Sciences Research</c:v>
                </c:pt>
              </c:strCache>
            </c:strRef>
          </c:tx>
          <c:invertIfNegative val="0"/>
          <c:cat>
            <c:strRef>
              <c:f>DATA!$B$1:$U$1</c:f>
              <c:strCache>
                <c:ptCount val="5"/>
                <c:pt idx="0">
                  <c:v>2011</c:v>
                </c:pt>
                <c:pt idx="1">
                  <c:v>2012</c:v>
                </c:pt>
                <c:pt idx="2">
                  <c:v>2013</c:v>
                </c:pt>
                <c:pt idx="3">
                  <c:v>2014</c:v>
                </c:pt>
                <c:pt idx="4">
                  <c:v>2015</c:v>
                </c:pt>
              </c:strCache>
            </c:strRef>
          </c:cat>
          <c:val>
            <c:numRef>
              <c:f>DATA!$B$3:$U$3</c:f>
            </c:numRef>
          </c:val>
        </c:ser>
        <c:ser>
          <c:idx val="2"/>
          <c:order val="2"/>
          <c:tx>
            <c:strRef>
              <c:f>DATA!$A$4</c:f>
              <c:strCache>
                <c:ptCount val="1"/>
                <c:pt idx="0">
                  <c:v>Request</c:v>
                </c:pt>
              </c:strCache>
            </c:strRef>
          </c:tx>
          <c:spPr>
            <a:solidFill>
              <a:srgbClr val="00B0F0"/>
            </a:solidFill>
          </c:spPr>
          <c:invertIfNegative val="0"/>
          <c:cat>
            <c:strRef>
              <c:f>DATA!$B$1:$U$1</c:f>
              <c:strCache>
                <c:ptCount val="5"/>
                <c:pt idx="0">
                  <c:v>2011</c:v>
                </c:pt>
                <c:pt idx="1">
                  <c:v>2012</c:v>
                </c:pt>
                <c:pt idx="2">
                  <c:v>2013</c:v>
                </c:pt>
                <c:pt idx="3">
                  <c:v>2014</c:v>
                </c:pt>
                <c:pt idx="4">
                  <c:v>2015</c:v>
                </c:pt>
              </c:strCache>
            </c:strRef>
          </c:cat>
          <c:val>
            <c:numRef>
              <c:f>DATA!$B$4:$U$4</c:f>
              <c:numCache>
                <c:formatCode>#,##0_);\-#,##0_);\…_)</c:formatCode>
                <c:ptCount val="5"/>
                <c:pt idx="0">
                  <c:v>841043</c:v>
                </c:pt>
                <c:pt idx="1">
                  <c:v>858137</c:v>
                </c:pt>
                <c:pt idx="2">
                  <c:v>771282</c:v>
                </c:pt>
                <c:pt idx="3">
                  <c:v>763276</c:v>
                </c:pt>
                <c:pt idx="4">
                  <c:v>711250</c:v>
                </c:pt>
              </c:numCache>
            </c:numRef>
          </c:val>
        </c:ser>
        <c:ser>
          <c:idx val="3"/>
          <c:order val="3"/>
          <c:tx>
            <c:strRef>
              <c:f>DATA!$A$5</c:f>
              <c:strCache>
                <c:ptCount val="1"/>
                <c:pt idx="0">
                  <c:v>Appropriation</c:v>
                </c:pt>
              </c:strCache>
            </c:strRef>
          </c:tx>
          <c:spPr>
            <a:solidFill>
              <a:srgbClr val="FF0000"/>
            </a:solidFill>
          </c:spPr>
          <c:invertIfNegative val="0"/>
          <c:cat>
            <c:strRef>
              <c:f>DATA!$B$1:$U$1</c:f>
              <c:strCache>
                <c:ptCount val="5"/>
                <c:pt idx="0">
                  <c:v>2011</c:v>
                </c:pt>
                <c:pt idx="1">
                  <c:v>2012</c:v>
                </c:pt>
                <c:pt idx="2">
                  <c:v>2013</c:v>
                </c:pt>
                <c:pt idx="3">
                  <c:v>2014</c:v>
                </c:pt>
                <c:pt idx="4">
                  <c:v>2015</c:v>
                </c:pt>
              </c:strCache>
            </c:strRef>
          </c:cat>
          <c:val>
            <c:numRef>
              <c:f>DATA!$B$5:$U$5</c:f>
              <c:numCache>
                <c:formatCode>#,##0_);\-#,##0_);\…_)</c:formatCode>
                <c:ptCount val="5"/>
                <c:pt idx="0">
                  <c:v>691736</c:v>
                </c:pt>
                <c:pt idx="1">
                  <c:v>676522</c:v>
                </c:pt>
                <c:pt idx="2">
                  <c:v>676085</c:v>
                </c:pt>
                <c:pt idx="3">
                  <c:v>697010</c:v>
                </c:pt>
                <c:pt idx="4">
                  <c:v>686876</c:v>
                </c:pt>
              </c:numCache>
            </c:numRef>
          </c:val>
        </c:ser>
        <c:dLbls>
          <c:showLegendKey val="0"/>
          <c:showVal val="0"/>
          <c:showCatName val="0"/>
          <c:showSerName val="0"/>
          <c:showPercent val="0"/>
          <c:showBubbleSize val="0"/>
        </c:dLbls>
        <c:gapWidth val="399"/>
        <c:axId val="88988288"/>
        <c:axId val="88990080"/>
      </c:barChart>
      <c:catAx>
        <c:axId val="88988288"/>
        <c:scaling>
          <c:orientation val="minMax"/>
        </c:scaling>
        <c:delete val="0"/>
        <c:axPos val="b"/>
        <c:majorTickMark val="out"/>
        <c:minorTickMark val="none"/>
        <c:tickLblPos val="nextTo"/>
        <c:txPr>
          <a:bodyPr/>
          <a:lstStyle/>
          <a:p>
            <a:pPr>
              <a:defRPr sz="1200" b="1"/>
            </a:pPr>
            <a:endParaRPr lang="en-US"/>
          </a:p>
        </c:txPr>
        <c:crossAx val="88990080"/>
        <c:crosses val="autoZero"/>
        <c:auto val="1"/>
        <c:lblAlgn val="ctr"/>
        <c:lblOffset val="100"/>
        <c:noMultiLvlLbl val="0"/>
      </c:catAx>
      <c:valAx>
        <c:axId val="88990080"/>
        <c:scaling>
          <c:orientation val="minMax"/>
        </c:scaling>
        <c:delete val="0"/>
        <c:axPos val="l"/>
        <c:majorGridlines/>
        <c:numFmt formatCode="#,##0_);\-#,##0_);\…_)" sourceLinked="1"/>
        <c:majorTickMark val="out"/>
        <c:minorTickMark val="none"/>
        <c:tickLblPos val="nextTo"/>
        <c:txPr>
          <a:bodyPr/>
          <a:lstStyle/>
          <a:p>
            <a:pPr>
              <a:defRPr sz="1200" b="1"/>
            </a:pPr>
            <a:endParaRPr lang="en-US"/>
          </a:p>
        </c:txPr>
        <c:crossAx val="88988288"/>
        <c:crosses val="autoZero"/>
        <c:crossBetween val="between"/>
        <c:dispUnits>
          <c:builtInUnit val="thousands"/>
          <c:dispUnitsLbl>
            <c:layout>
              <c:manualLayout>
                <c:xMode val="edge"/>
                <c:yMode val="edge"/>
                <c:x val="1.933906761153634E-2"/>
                <c:y val="0.33132654121838234"/>
              </c:manualLayout>
            </c:layout>
            <c:tx>
              <c:rich>
                <a:bodyPr/>
                <a:lstStyle/>
                <a:p>
                  <a:pPr>
                    <a:defRPr/>
                  </a:pPr>
                  <a:r>
                    <a:rPr lang="en-US" dirty="0" smtClean="0"/>
                    <a:t>M</a:t>
                  </a:r>
                  <a:r>
                    <a:rPr lang="en-US" baseline="0" dirty="0" smtClean="0"/>
                    <a:t>illions</a:t>
                  </a:r>
                  <a:endParaRPr lang="en-US" dirty="0"/>
                </a:p>
              </c:rich>
            </c:tx>
          </c:dispUnitsLbl>
        </c:dispUnits>
      </c:valAx>
    </c:plotArea>
    <c:legend>
      <c:legendPos val="r"/>
      <c:layout>
        <c:manualLayout>
          <c:xMode val="edge"/>
          <c:yMode val="edge"/>
          <c:x val="0.66797921250425629"/>
          <c:y val="5.7443154839469754E-2"/>
          <c:w val="0.26741817061598688"/>
          <c:h val="0.12626030027842935"/>
        </c:manualLayout>
      </c:layout>
      <c:overlay val="0"/>
      <c:spPr>
        <a:solidFill>
          <a:schemeClr val="bg1"/>
        </a:solidFill>
        <a:ln>
          <a:solidFill>
            <a:schemeClr val="tx1"/>
          </a:solidFill>
        </a:ln>
      </c:spPr>
      <c:txPr>
        <a:bodyPr/>
        <a:lstStyle/>
        <a:p>
          <a:pPr>
            <a:defRPr sz="1100" b="1"/>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296067586364331"/>
          <c:y val="3.3676309198480948E-2"/>
          <c:w val="0.84703937007874019"/>
          <c:h val="0.81319210361428584"/>
        </c:manualLayout>
      </c:layout>
      <c:barChart>
        <c:barDir val="col"/>
        <c:grouping val="clustered"/>
        <c:varyColors val="0"/>
        <c:ser>
          <c:idx val="0"/>
          <c:order val="0"/>
          <c:tx>
            <c:strRef>
              <c:f>DATA!$A$13</c:f>
              <c:strCache>
                <c:ptCount val="1"/>
                <c:pt idx="0">
                  <c:v>Request</c:v>
                </c:pt>
              </c:strCache>
            </c:strRef>
          </c:tx>
          <c:spPr>
            <a:solidFill>
              <a:srgbClr val="0000FF"/>
            </a:solidFill>
          </c:spPr>
          <c:invertIfNegative val="0"/>
          <c:cat>
            <c:strRef>
              <c:f>DATA!$B$12:$U$12</c:f>
              <c:strCache>
                <c:ptCount val="5"/>
                <c:pt idx="0">
                  <c:v>2011</c:v>
                </c:pt>
                <c:pt idx="1">
                  <c:v>2012</c:v>
                </c:pt>
                <c:pt idx="2">
                  <c:v>2013</c:v>
                </c:pt>
                <c:pt idx="3">
                  <c:v>2014</c:v>
                </c:pt>
                <c:pt idx="4">
                  <c:v>2015</c:v>
                </c:pt>
              </c:strCache>
            </c:strRef>
          </c:cat>
          <c:val>
            <c:numRef>
              <c:f>DATA!$B$13:$U$13</c:f>
              <c:numCache>
                <c:formatCode>#,##0_);\-#,##0_);\…_)</c:formatCode>
                <c:ptCount val="5"/>
                <c:pt idx="0">
                  <c:v>775823</c:v>
                </c:pt>
                <c:pt idx="1">
                  <c:v>825416</c:v>
                </c:pt>
                <c:pt idx="2">
                  <c:v>809994</c:v>
                </c:pt>
                <c:pt idx="3">
                  <c:v>831990</c:v>
                </c:pt>
                <c:pt idx="4">
                  <c:v>851454</c:v>
                </c:pt>
              </c:numCache>
            </c:numRef>
          </c:val>
        </c:ser>
        <c:ser>
          <c:idx val="1"/>
          <c:order val="1"/>
          <c:tx>
            <c:strRef>
              <c:f>DATA!$A$14</c:f>
              <c:strCache>
                <c:ptCount val="1"/>
                <c:pt idx="0">
                  <c:v>Appropriation</c:v>
                </c:pt>
              </c:strCache>
            </c:strRef>
          </c:tx>
          <c:spPr>
            <a:solidFill>
              <a:srgbClr val="FF0000"/>
            </a:solidFill>
          </c:spPr>
          <c:invertIfNegative val="0"/>
          <c:cat>
            <c:strRef>
              <c:f>DATA!$B$12:$U$12</c:f>
              <c:strCache>
                <c:ptCount val="5"/>
                <c:pt idx="0">
                  <c:v>2011</c:v>
                </c:pt>
                <c:pt idx="1">
                  <c:v>2012</c:v>
                </c:pt>
                <c:pt idx="2">
                  <c:v>2013</c:v>
                </c:pt>
                <c:pt idx="3">
                  <c:v>2014</c:v>
                </c:pt>
                <c:pt idx="4">
                  <c:v>2015</c:v>
                </c:pt>
              </c:strCache>
            </c:strRef>
          </c:cat>
          <c:val>
            <c:numRef>
              <c:f>DATA!$B$14:$U$14</c:f>
              <c:numCache>
                <c:formatCode>#,##0_);\-#,##0_);\…_)</c:formatCode>
                <c:ptCount val="5"/>
                <c:pt idx="0">
                  <c:v>769463</c:v>
                </c:pt>
                <c:pt idx="1">
                  <c:v>732793</c:v>
                </c:pt>
                <c:pt idx="2">
                  <c:v>743118</c:v>
                </c:pt>
                <c:pt idx="3">
                  <c:v>780692</c:v>
                </c:pt>
                <c:pt idx="4">
                  <c:v>804948</c:v>
                </c:pt>
              </c:numCache>
            </c:numRef>
          </c:val>
        </c:ser>
        <c:dLbls>
          <c:showLegendKey val="0"/>
          <c:showVal val="0"/>
          <c:showCatName val="0"/>
          <c:showSerName val="0"/>
          <c:showPercent val="0"/>
          <c:showBubbleSize val="0"/>
        </c:dLbls>
        <c:gapWidth val="402"/>
        <c:axId val="89089152"/>
        <c:axId val="89090688"/>
      </c:barChart>
      <c:catAx>
        <c:axId val="89089152"/>
        <c:scaling>
          <c:orientation val="minMax"/>
        </c:scaling>
        <c:delete val="0"/>
        <c:axPos val="b"/>
        <c:majorTickMark val="out"/>
        <c:minorTickMark val="none"/>
        <c:tickLblPos val="nextTo"/>
        <c:txPr>
          <a:bodyPr/>
          <a:lstStyle/>
          <a:p>
            <a:pPr>
              <a:defRPr sz="1200" b="1"/>
            </a:pPr>
            <a:endParaRPr lang="en-US"/>
          </a:p>
        </c:txPr>
        <c:crossAx val="89090688"/>
        <c:crosses val="autoZero"/>
        <c:auto val="1"/>
        <c:lblAlgn val="ctr"/>
        <c:lblOffset val="100"/>
        <c:noMultiLvlLbl val="0"/>
      </c:catAx>
      <c:valAx>
        <c:axId val="89090688"/>
        <c:scaling>
          <c:orientation val="minMax"/>
          <c:max val="1000000"/>
          <c:min val="0"/>
        </c:scaling>
        <c:delete val="0"/>
        <c:axPos val="l"/>
        <c:majorGridlines/>
        <c:numFmt formatCode="#,##0_);\-#,##0_);\…_)" sourceLinked="1"/>
        <c:majorTickMark val="out"/>
        <c:minorTickMark val="none"/>
        <c:tickLblPos val="nextTo"/>
        <c:txPr>
          <a:bodyPr/>
          <a:lstStyle/>
          <a:p>
            <a:pPr>
              <a:defRPr sz="1200" b="1"/>
            </a:pPr>
            <a:endParaRPr lang="en-US"/>
          </a:p>
        </c:txPr>
        <c:crossAx val="89089152"/>
        <c:crosses val="autoZero"/>
        <c:crossBetween val="between"/>
        <c:dispUnits>
          <c:builtInUnit val="thousands"/>
          <c:dispUnitsLbl>
            <c:layout>
              <c:manualLayout>
                <c:xMode val="edge"/>
                <c:yMode val="edge"/>
                <c:x val="5.6426759835870501E-3"/>
                <c:y val="0.28810685743468267"/>
              </c:manualLayout>
            </c:layout>
            <c:tx>
              <c:rich>
                <a:bodyPr/>
                <a:lstStyle/>
                <a:p>
                  <a:pPr>
                    <a:defRPr/>
                  </a:pPr>
                  <a:r>
                    <a:rPr lang="en-US" dirty="0" smtClean="0"/>
                    <a:t>Millions</a:t>
                  </a:r>
                  <a:endParaRPr lang="en-US" dirty="0"/>
                </a:p>
              </c:rich>
            </c:tx>
          </c:dispUnitsLbl>
        </c:dispUnits>
      </c:valAx>
    </c:plotArea>
    <c:legend>
      <c:legendPos val="r"/>
      <c:layout>
        <c:manualLayout>
          <c:xMode val="edge"/>
          <c:yMode val="edge"/>
          <c:x val="0.16874306300482064"/>
          <c:y val="3.414893363895212E-2"/>
          <c:w val="0.26150460377344265"/>
          <c:h val="0.12510687404328893"/>
        </c:manualLayout>
      </c:layout>
      <c:overlay val="0"/>
      <c:spPr>
        <a:solidFill>
          <a:schemeClr val="bg1"/>
        </a:solidFill>
        <a:ln>
          <a:solidFill>
            <a:schemeClr val="tx1"/>
          </a:solidFill>
        </a:ln>
      </c:spPr>
      <c:txPr>
        <a:bodyPr/>
        <a:lstStyle/>
        <a:p>
          <a:pPr>
            <a:defRPr sz="1100" b="1"/>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007174103237095"/>
          <c:y val="5.0925925925925923E-2"/>
          <c:w val="0.82679271108155006"/>
          <c:h val="0.80544044636007694"/>
        </c:manualLayout>
      </c:layout>
      <c:barChart>
        <c:barDir val="col"/>
        <c:grouping val="clustered"/>
        <c:varyColors val="0"/>
        <c:ser>
          <c:idx val="0"/>
          <c:order val="0"/>
          <c:tx>
            <c:strRef>
              <c:f>DATA!$A$42</c:f>
              <c:strCache>
                <c:ptCount val="1"/>
                <c:pt idx="0">
                  <c:v>Request</c:v>
                </c:pt>
              </c:strCache>
            </c:strRef>
          </c:tx>
          <c:spPr>
            <a:solidFill>
              <a:srgbClr val="000099"/>
            </a:solidFill>
          </c:spPr>
          <c:invertIfNegative val="0"/>
          <c:cat>
            <c:strRef>
              <c:f>DATA!$B$41:$U$41</c:f>
              <c:strCache>
                <c:ptCount val="5"/>
                <c:pt idx="0">
                  <c:v>2011</c:v>
                </c:pt>
                <c:pt idx="1">
                  <c:v>2012</c:v>
                </c:pt>
                <c:pt idx="2">
                  <c:v>2013</c:v>
                </c:pt>
                <c:pt idx="3">
                  <c:v>2014</c:v>
                </c:pt>
                <c:pt idx="4">
                  <c:v>2015</c:v>
                </c:pt>
              </c:strCache>
            </c:strRef>
          </c:cat>
          <c:val>
            <c:numRef>
              <c:f>DATA!$B$42:$U$42</c:f>
              <c:numCache>
                <c:formatCode>#,##0_);\-#,##0_);\…_)</c:formatCode>
                <c:ptCount val="5"/>
                <c:pt idx="0">
                  <c:v>175500</c:v>
                </c:pt>
                <c:pt idx="1">
                  <c:v>256100</c:v>
                </c:pt>
                <c:pt idx="2">
                  <c:v>167103</c:v>
                </c:pt>
                <c:pt idx="3">
                  <c:v>213600</c:v>
                </c:pt>
                <c:pt idx="4">
                  <c:v>190500</c:v>
                </c:pt>
              </c:numCache>
            </c:numRef>
          </c:val>
        </c:ser>
        <c:ser>
          <c:idx val="1"/>
          <c:order val="1"/>
          <c:tx>
            <c:strRef>
              <c:f>DATA!$A$43</c:f>
              <c:strCache>
                <c:ptCount val="1"/>
                <c:pt idx="0">
                  <c:v>Appropriation</c:v>
                </c:pt>
              </c:strCache>
            </c:strRef>
          </c:tx>
          <c:spPr>
            <a:solidFill>
              <a:srgbClr val="FF0000"/>
            </a:solidFill>
          </c:spPr>
          <c:invertIfNegative val="0"/>
          <c:cat>
            <c:strRef>
              <c:f>DATA!$B$41:$U$41</c:f>
              <c:strCache>
                <c:ptCount val="5"/>
                <c:pt idx="0">
                  <c:v>2011</c:v>
                </c:pt>
                <c:pt idx="1">
                  <c:v>2012</c:v>
                </c:pt>
                <c:pt idx="2">
                  <c:v>2013</c:v>
                </c:pt>
                <c:pt idx="3">
                  <c:v>2014</c:v>
                </c:pt>
                <c:pt idx="4">
                  <c:v>2015</c:v>
                </c:pt>
              </c:strCache>
            </c:strRef>
          </c:cat>
          <c:val>
            <c:numRef>
              <c:f>DATA!$B$43:$U$43</c:f>
              <c:numCache>
                <c:formatCode>#,##0_);\-#,##0_);\…_)</c:formatCode>
                <c:ptCount val="5"/>
                <c:pt idx="0">
                  <c:v>172197</c:v>
                </c:pt>
                <c:pt idx="1">
                  <c:v>232600</c:v>
                </c:pt>
                <c:pt idx="2">
                  <c:v>126103</c:v>
                </c:pt>
                <c:pt idx="3">
                  <c:v>184400</c:v>
                </c:pt>
                <c:pt idx="4">
                  <c:v>190500</c:v>
                </c:pt>
              </c:numCache>
            </c:numRef>
          </c:val>
        </c:ser>
        <c:dLbls>
          <c:showLegendKey val="0"/>
          <c:showVal val="0"/>
          <c:showCatName val="0"/>
          <c:showSerName val="0"/>
          <c:showPercent val="0"/>
          <c:showBubbleSize val="0"/>
        </c:dLbls>
        <c:gapWidth val="401"/>
        <c:axId val="89107840"/>
        <c:axId val="89117824"/>
      </c:barChart>
      <c:catAx>
        <c:axId val="89107840"/>
        <c:scaling>
          <c:orientation val="minMax"/>
        </c:scaling>
        <c:delete val="0"/>
        <c:axPos val="b"/>
        <c:majorTickMark val="out"/>
        <c:minorTickMark val="none"/>
        <c:tickLblPos val="nextTo"/>
        <c:txPr>
          <a:bodyPr/>
          <a:lstStyle/>
          <a:p>
            <a:pPr>
              <a:defRPr sz="1200" b="1"/>
            </a:pPr>
            <a:endParaRPr lang="en-US"/>
          </a:p>
        </c:txPr>
        <c:crossAx val="89117824"/>
        <c:crosses val="autoZero"/>
        <c:auto val="1"/>
        <c:lblAlgn val="ctr"/>
        <c:lblOffset val="100"/>
        <c:noMultiLvlLbl val="0"/>
      </c:catAx>
      <c:valAx>
        <c:axId val="89117824"/>
        <c:scaling>
          <c:orientation val="minMax"/>
        </c:scaling>
        <c:delete val="0"/>
        <c:axPos val="l"/>
        <c:majorGridlines/>
        <c:numFmt formatCode="#,##0_);\-#,##0_);\…_)" sourceLinked="1"/>
        <c:majorTickMark val="out"/>
        <c:minorTickMark val="none"/>
        <c:tickLblPos val="nextTo"/>
        <c:txPr>
          <a:bodyPr/>
          <a:lstStyle/>
          <a:p>
            <a:pPr>
              <a:defRPr sz="1200" b="1"/>
            </a:pPr>
            <a:endParaRPr lang="en-US"/>
          </a:p>
        </c:txPr>
        <c:crossAx val="89107840"/>
        <c:crosses val="autoZero"/>
        <c:crossBetween val="between"/>
        <c:dispUnits>
          <c:builtInUnit val="thousands"/>
          <c:dispUnitsLbl>
            <c:layout>
              <c:manualLayout>
                <c:xMode val="edge"/>
                <c:yMode val="edge"/>
                <c:x val="1.0531935522548309E-3"/>
                <c:y val="0.20442671580044713"/>
              </c:manualLayout>
            </c:layout>
            <c:tx>
              <c:rich>
                <a:bodyPr/>
                <a:lstStyle/>
                <a:p>
                  <a:pPr>
                    <a:defRPr/>
                  </a:pPr>
                  <a:r>
                    <a:rPr lang="en-US" dirty="0" smtClean="0"/>
                    <a:t>Millions</a:t>
                  </a:r>
                  <a:endParaRPr lang="en-US" dirty="0"/>
                </a:p>
              </c:rich>
            </c:tx>
          </c:dispUnitsLbl>
        </c:dispUnits>
      </c:valAx>
    </c:plotArea>
    <c:legend>
      <c:legendPos val="r"/>
      <c:layout>
        <c:manualLayout>
          <c:xMode val="edge"/>
          <c:yMode val="edge"/>
          <c:x val="0.69738213927812454"/>
          <c:y val="4.7911063932214781E-2"/>
          <c:w val="0.2685628755810574"/>
          <c:h val="0.14436266063577219"/>
        </c:manualLayout>
      </c:layout>
      <c:overlay val="0"/>
      <c:spPr>
        <a:solidFill>
          <a:schemeClr val="bg1"/>
        </a:solidFill>
        <a:ln>
          <a:solidFill>
            <a:schemeClr val="tx1"/>
          </a:solidFill>
        </a:ln>
      </c:spPr>
      <c:txPr>
        <a:bodyPr/>
        <a:lstStyle/>
        <a:p>
          <a:pPr>
            <a:defRPr sz="1100" b="1"/>
          </a:pPr>
          <a:endParaRPr lang="en-US"/>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341188981103837"/>
          <c:y val="2.6380546517908162E-2"/>
          <c:w val="0.87386215864759464"/>
          <c:h val="0.77634961439588934"/>
        </c:manualLayout>
      </c:layout>
      <c:barChart>
        <c:barDir val="col"/>
        <c:grouping val="stacked"/>
        <c:varyColors val="0"/>
        <c:ser>
          <c:idx val="0"/>
          <c:order val="0"/>
          <c:tx>
            <c:strRef>
              <c:f>'FY96-FY14 Chart'!$A$4</c:f>
              <c:strCache>
                <c:ptCount val="1"/>
                <c:pt idx="0">
                  <c:v>NSLS</c:v>
                </c:pt>
              </c:strCache>
            </c:strRef>
          </c:tx>
          <c:spPr>
            <a:solidFill>
              <a:srgbClr val="0070C0"/>
            </a:solidFill>
            <a:ln w="12700">
              <a:solidFill>
                <a:srgbClr val="000000"/>
              </a:solidFill>
              <a:prstDash val="solid"/>
            </a:ln>
          </c:spPr>
          <c:invertIfNegative val="0"/>
          <c:cat>
            <c:strRef>
              <c:f>'FY96-FY14 Chart'!$B$3:$T$3</c:f>
              <c:strCache>
                <c:ptCount val="19"/>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strCache>
            </c:strRef>
          </c:cat>
          <c:val>
            <c:numRef>
              <c:f>'FY96-FY14 Chart'!$B$4:$T$4</c:f>
              <c:numCache>
                <c:formatCode>_(* #,##0_);_(* \(#,##0\);_(* "-"??_);_(@_)</c:formatCode>
                <c:ptCount val="19"/>
                <c:pt idx="0">
                  <c:v>2261</c:v>
                </c:pt>
                <c:pt idx="1">
                  <c:v>2320</c:v>
                </c:pt>
                <c:pt idx="2">
                  <c:v>2380</c:v>
                </c:pt>
                <c:pt idx="3">
                  <c:v>2416</c:v>
                </c:pt>
                <c:pt idx="4">
                  <c:v>2551</c:v>
                </c:pt>
                <c:pt idx="5">
                  <c:v>2523</c:v>
                </c:pt>
                <c:pt idx="6">
                  <c:v>2413</c:v>
                </c:pt>
                <c:pt idx="7">
                  <c:v>2206</c:v>
                </c:pt>
                <c:pt idx="8">
                  <c:v>2299</c:v>
                </c:pt>
                <c:pt idx="9">
                  <c:v>2256</c:v>
                </c:pt>
                <c:pt idx="10">
                  <c:v>2105</c:v>
                </c:pt>
                <c:pt idx="11">
                  <c:v>2219</c:v>
                </c:pt>
                <c:pt idx="12">
                  <c:v>2128</c:v>
                </c:pt>
                <c:pt idx="13">
                  <c:v>2214</c:v>
                </c:pt>
                <c:pt idx="14">
                  <c:v>2229</c:v>
                </c:pt>
                <c:pt idx="15">
                  <c:v>2313</c:v>
                </c:pt>
                <c:pt idx="16">
                  <c:v>2453</c:v>
                </c:pt>
                <c:pt idx="17">
                  <c:v>2367</c:v>
                </c:pt>
                <c:pt idx="18">
                  <c:v>2372</c:v>
                </c:pt>
              </c:numCache>
            </c:numRef>
          </c:val>
        </c:ser>
        <c:ser>
          <c:idx val="1"/>
          <c:order val="1"/>
          <c:tx>
            <c:strRef>
              <c:f>'FY96-FY14 Chart'!$A$5</c:f>
              <c:strCache>
                <c:ptCount val="1"/>
                <c:pt idx="0">
                  <c:v>SSRL</c:v>
                </c:pt>
              </c:strCache>
            </c:strRef>
          </c:tx>
          <c:spPr>
            <a:solidFill>
              <a:srgbClr val="FFFF00"/>
            </a:solidFill>
            <a:ln w="12700">
              <a:solidFill>
                <a:srgbClr val="000000"/>
              </a:solidFill>
              <a:prstDash val="solid"/>
            </a:ln>
          </c:spPr>
          <c:invertIfNegative val="0"/>
          <c:cat>
            <c:strRef>
              <c:f>'FY96-FY14 Chart'!$B$3:$T$3</c:f>
              <c:strCache>
                <c:ptCount val="19"/>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strCache>
            </c:strRef>
          </c:cat>
          <c:val>
            <c:numRef>
              <c:f>'FY96-FY14 Chart'!$B$5:$T$5</c:f>
              <c:numCache>
                <c:formatCode>_(* #,##0_);_(* \(#,##0\);_(* "-"??_);_(@_)</c:formatCode>
                <c:ptCount val="19"/>
                <c:pt idx="0">
                  <c:v>647</c:v>
                </c:pt>
                <c:pt idx="1">
                  <c:v>721</c:v>
                </c:pt>
                <c:pt idx="2">
                  <c:v>763</c:v>
                </c:pt>
                <c:pt idx="3">
                  <c:v>782</c:v>
                </c:pt>
                <c:pt idx="4">
                  <c:v>895</c:v>
                </c:pt>
                <c:pt idx="5">
                  <c:v>907</c:v>
                </c:pt>
                <c:pt idx="6">
                  <c:v>1023</c:v>
                </c:pt>
                <c:pt idx="7">
                  <c:v>867</c:v>
                </c:pt>
                <c:pt idx="8">
                  <c:v>741</c:v>
                </c:pt>
                <c:pt idx="9">
                  <c:v>1007</c:v>
                </c:pt>
                <c:pt idx="10">
                  <c:v>1124</c:v>
                </c:pt>
                <c:pt idx="11">
                  <c:v>1151</c:v>
                </c:pt>
                <c:pt idx="12">
                  <c:v>1147</c:v>
                </c:pt>
                <c:pt idx="13">
                  <c:v>1361</c:v>
                </c:pt>
                <c:pt idx="14">
                  <c:v>1436</c:v>
                </c:pt>
                <c:pt idx="15">
                  <c:v>1515</c:v>
                </c:pt>
                <c:pt idx="16">
                  <c:v>1597</c:v>
                </c:pt>
                <c:pt idx="17">
                  <c:v>1675</c:v>
                </c:pt>
                <c:pt idx="18">
                  <c:v>1556</c:v>
                </c:pt>
              </c:numCache>
            </c:numRef>
          </c:val>
        </c:ser>
        <c:ser>
          <c:idx val="2"/>
          <c:order val="2"/>
          <c:tx>
            <c:strRef>
              <c:f>'FY96-FY14 Chart'!$A$6</c:f>
              <c:strCache>
                <c:ptCount val="1"/>
                <c:pt idx="0">
                  <c:v>ALS</c:v>
                </c:pt>
              </c:strCache>
            </c:strRef>
          </c:tx>
          <c:spPr>
            <a:solidFill>
              <a:srgbClr val="FF0000"/>
            </a:solidFill>
            <a:ln w="12700">
              <a:solidFill>
                <a:srgbClr val="000000"/>
              </a:solidFill>
              <a:prstDash val="solid"/>
            </a:ln>
          </c:spPr>
          <c:invertIfNegative val="0"/>
          <c:cat>
            <c:strRef>
              <c:f>'FY96-FY14 Chart'!$B$3:$T$3</c:f>
              <c:strCache>
                <c:ptCount val="19"/>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strCache>
            </c:strRef>
          </c:cat>
          <c:val>
            <c:numRef>
              <c:f>'FY96-FY14 Chart'!$B$6:$T$6</c:f>
              <c:numCache>
                <c:formatCode>_(* #,##0_);_(* \(#,##0\);_(* "-"??_);_(@_)</c:formatCode>
                <c:ptCount val="19"/>
                <c:pt idx="0">
                  <c:v>184</c:v>
                </c:pt>
                <c:pt idx="1">
                  <c:v>295</c:v>
                </c:pt>
                <c:pt idx="2">
                  <c:v>659</c:v>
                </c:pt>
                <c:pt idx="3">
                  <c:v>805</c:v>
                </c:pt>
                <c:pt idx="4">
                  <c:v>1036</c:v>
                </c:pt>
                <c:pt idx="5">
                  <c:v>1163</c:v>
                </c:pt>
                <c:pt idx="6">
                  <c:v>1385</c:v>
                </c:pt>
                <c:pt idx="7">
                  <c:v>1662</c:v>
                </c:pt>
                <c:pt idx="8">
                  <c:v>1898</c:v>
                </c:pt>
                <c:pt idx="9">
                  <c:v>2003</c:v>
                </c:pt>
                <c:pt idx="10">
                  <c:v>2158</c:v>
                </c:pt>
                <c:pt idx="11">
                  <c:v>1748</c:v>
                </c:pt>
                <c:pt idx="12">
                  <c:v>1938</c:v>
                </c:pt>
                <c:pt idx="13">
                  <c:v>1918</c:v>
                </c:pt>
                <c:pt idx="14">
                  <c:v>2032</c:v>
                </c:pt>
                <c:pt idx="15">
                  <c:v>1931</c:v>
                </c:pt>
                <c:pt idx="16">
                  <c:v>1995</c:v>
                </c:pt>
                <c:pt idx="17">
                  <c:v>2222</c:v>
                </c:pt>
                <c:pt idx="18">
                  <c:v>2443</c:v>
                </c:pt>
              </c:numCache>
            </c:numRef>
          </c:val>
        </c:ser>
        <c:ser>
          <c:idx val="3"/>
          <c:order val="3"/>
          <c:tx>
            <c:strRef>
              <c:f>'FY96-FY14 Chart'!$A$7</c:f>
              <c:strCache>
                <c:ptCount val="1"/>
                <c:pt idx="0">
                  <c:v>APS</c:v>
                </c:pt>
              </c:strCache>
            </c:strRef>
          </c:tx>
          <c:spPr>
            <a:solidFill>
              <a:srgbClr val="16DF07"/>
            </a:solidFill>
            <a:ln>
              <a:solidFill>
                <a:srgbClr val="000000"/>
              </a:solidFill>
            </a:ln>
          </c:spPr>
          <c:invertIfNegative val="0"/>
          <c:cat>
            <c:strRef>
              <c:f>'FY96-FY14 Chart'!$B$3:$T$3</c:f>
              <c:strCache>
                <c:ptCount val="19"/>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strCache>
            </c:strRef>
          </c:cat>
          <c:val>
            <c:numRef>
              <c:f>'FY96-FY14 Chart'!$B$7:$T$7</c:f>
              <c:numCache>
                <c:formatCode>_(* #,##0_);_(* \(#,##0\);_(* "-"??_);_(@_)</c:formatCode>
                <c:ptCount val="19"/>
                <c:pt idx="0">
                  <c:v>0</c:v>
                </c:pt>
                <c:pt idx="1">
                  <c:v>536</c:v>
                </c:pt>
                <c:pt idx="2">
                  <c:v>734</c:v>
                </c:pt>
                <c:pt idx="3">
                  <c:v>1222</c:v>
                </c:pt>
                <c:pt idx="4">
                  <c:v>1527</c:v>
                </c:pt>
                <c:pt idx="5">
                  <c:v>1989</c:v>
                </c:pt>
                <c:pt idx="6">
                  <c:v>2299</c:v>
                </c:pt>
                <c:pt idx="7">
                  <c:v>2767</c:v>
                </c:pt>
                <c:pt idx="8">
                  <c:v>2773</c:v>
                </c:pt>
                <c:pt idx="9">
                  <c:v>3215</c:v>
                </c:pt>
                <c:pt idx="10">
                  <c:v>3274</c:v>
                </c:pt>
                <c:pt idx="11">
                  <c:v>3420</c:v>
                </c:pt>
                <c:pt idx="12">
                  <c:v>3279</c:v>
                </c:pt>
                <c:pt idx="13">
                  <c:v>3537</c:v>
                </c:pt>
                <c:pt idx="14">
                  <c:v>3796</c:v>
                </c:pt>
                <c:pt idx="15">
                  <c:v>3986</c:v>
                </c:pt>
                <c:pt idx="16">
                  <c:v>4360</c:v>
                </c:pt>
                <c:pt idx="17">
                  <c:v>4542</c:v>
                </c:pt>
                <c:pt idx="18">
                  <c:v>5017</c:v>
                </c:pt>
              </c:numCache>
            </c:numRef>
          </c:val>
        </c:ser>
        <c:ser>
          <c:idx val="4"/>
          <c:order val="4"/>
          <c:tx>
            <c:strRef>
              <c:f>'FY96-FY14 Chart'!$A$8</c:f>
              <c:strCache>
                <c:ptCount val="1"/>
                <c:pt idx="0">
                  <c:v>LCLS </c:v>
                </c:pt>
              </c:strCache>
            </c:strRef>
          </c:tx>
          <c:spPr>
            <a:solidFill>
              <a:srgbClr val="7030A0"/>
            </a:solidFill>
            <a:ln>
              <a:solidFill>
                <a:srgbClr val="000000"/>
              </a:solidFill>
            </a:ln>
          </c:spPr>
          <c:invertIfNegative val="0"/>
          <c:cat>
            <c:strRef>
              <c:f>'FY96-FY14 Chart'!$B$3:$T$3</c:f>
              <c:strCache>
                <c:ptCount val="19"/>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strCache>
            </c:strRef>
          </c:cat>
          <c:val>
            <c:numRef>
              <c:f>'FY96-FY14 Chart'!$B$8:$T$8</c:f>
              <c:numCache>
                <c:formatCode>General</c:formatCode>
                <c:ptCount val="19"/>
                <c:pt idx="14">
                  <c:v>359</c:v>
                </c:pt>
                <c:pt idx="15" formatCode="_(* #,##0_);_(* \(#,##0\);_(* &quot;-&quot;??_);_(@_)">
                  <c:v>516</c:v>
                </c:pt>
                <c:pt idx="16" formatCode="_(* #,##0_);_(* \(#,##0\);_(* &quot;-&quot;??_);_(@_)">
                  <c:v>571</c:v>
                </c:pt>
                <c:pt idx="17" formatCode="_(* #,##0_);_(* \(#,##0\);_(* &quot;-&quot;??_);_(@_)">
                  <c:v>594</c:v>
                </c:pt>
                <c:pt idx="18" formatCode="_(* #,##0_);_(* \(#,##0\);_(* &quot;-&quot;??_);_(@_)">
                  <c:v>612</c:v>
                </c:pt>
              </c:numCache>
            </c:numRef>
          </c:val>
        </c:ser>
        <c:ser>
          <c:idx val="6"/>
          <c:order val="5"/>
          <c:tx>
            <c:strRef>
              <c:f>'FY96-FY14 Chart'!$A$9</c:f>
              <c:strCache>
                <c:ptCount val="1"/>
                <c:pt idx="0">
                  <c:v>HFBR</c:v>
                </c:pt>
              </c:strCache>
            </c:strRef>
          </c:tx>
          <c:spPr>
            <a:solidFill>
              <a:schemeClr val="accent1">
                <a:lumMod val="50000"/>
              </a:schemeClr>
            </a:solidFill>
            <a:ln>
              <a:solidFill>
                <a:srgbClr val="000000"/>
              </a:solidFill>
            </a:ln>
          </c:spPr>
          <c:invertIfNegative val="0"/>
          <c:cat>
            <c:strRef>
              <c:f>'FY96-FY14 Chart'!$B$3:$T$3</c:f>
              <c:strCache>
                <c:ptCount val="19"/>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strCache>
            </c:strRef>
          </c:cat>
          <c:val>
            <c:numRef>
              <c:f>'FY96-FY14 Chart'!$B$9:$T$9</c:f>
              <c:numCache>
                <c:formatCode>General</c:formatCode>
                <c:ptCount val="19"/>
                <c:pt idx="0">
                  <c:v>280</c:v>
                </c:pt>
                <c:pt idx="1">
                  <c:v>89</c:v>
                </c:pt>
              </c:numCache>
            </c:numRef>
          </c:val>
        </c:ser>
        <c:ser>
          <c:idx val="7"/>
          <c:order val="6"/>
          <c:tx>
            <c:strRef>
              <c:f>'FY96-FY14 Chart'!$A$10</c:f>
              <c:strCache>
                <c:ptCount val="1"/>
                <c:pt idx="0">
                  <c:v>IPNS</c:v>
                </c:pt>
              </c:strCache>
            </c:strRef>
          </c:tx>
          <c:spPr>
            <a:solidFill>
              <a:schemeClr val="accent6">
                <a:lumMod val="50000"/>
              </a:schemeClr>
            </a:solidFill>
            <a:ln>
              <a:solidFill>
                <a:srgbClr val="000000"/>
              </a:solidFill>
            </a:ln>
          </c:spPr>
          <c:invertIfNegative val="0"/>
          <c:cat>
            <c:strRef>
              <c:f>'FY96-FY14 Chart'!$B$3:$T$3</c:f>
              <c:strCache>
                <c:ptCount val="19"/>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strCache>
            </c:strRef>
          </c:cat>
          <c:val>
            <c:numRef>
              <c:f>'FY96-FY14 Chart'!$B$10:$T$10</c:f>
              <c:numCache>
                <c:formatCode>General</c:formatCode>
                <c:ptCount val="19"/>
                <c:pt idx="0">
                  <c:v>201</c:v>
                </c:pt>
                <c:pt idx="1">
                  <c:v>228</c:v>
                </c:pt>
                <c:pt idx="2">
                  <c:v>221</c:v>
                </c:pt>
                <c:pt idx="3">
                  <c:v>208</c:v>
                </c:pt>
                <c:pt idx="4">
                  <c:v>230</c:v>
                </c:pt>
                <c:pt idx="5">
                  <c:v>240</c:v>
                </c:pt>
                <c:pt idx="6">
                  <c:v>243</c:v>
                </c:pt>
                <c:pt idx="7">
                  <c:v>229</c:v>
                </c:pt>
                <c:pt idx="8">
                  <c:v>279</c:v>
                </c:pt>
                <c:pt idx="9">
                  <c:v>244</c:v>
                </c:pt>
                <c:pt idx="10">
                  <c:v>211</c:v>
                </c:pt>
                <c:pt idx="11">
                  <c:v>173</c:v>
                </c:pt>
                <c:pt idx="12">
                  <c:v>89</c:v>
                </c:pt>
              </c:numCache>
            </c:numRef>
          </c:val>
        </c:ser>
        <c:ser>
          <c:idx val="8"/>
          <c:order val="7"/>
          <c:tx>
            <c:strRef>
              <c:f>'FY96-FY14 Chart'!$A$11</c:f>
              <c:strCache>
                <c:ptCount val="1"/>
                <c:pt idx="0">
                  <c:v>SNS</c:v>
                </c:pt>
              </c:strCache>
            </c:strRef>
          </c:tx>
          <c:spPr>
            <a:solidFill>
              <a:schemeClr val="accent6">
                <a:lumMod val="75000"/>
              </a:schemeClr>
            </a:solidFill>
            <a:ln>
              <a:solidFill>
                <a:srgbClr val="000000"/>
              </a:solidFill>
            </a:ln>
          </c:spPr>
          <c:invertIfNegative val="0"/>
          <c:cat>
            <c:strRef>
              <c:f>'FY96-FY14 Chart'!$B$3:$T$3</c:f>
              <c:strCache>
                <c:ptCount val="19"/>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strCache>
            </c:strRef>
          </c:cat>
          <c:val>
            <c:numRef>
              <c:f>'FY96-FY14 Chart'!$B$11:$T$11</c:f>
              <c:numCache>
                <c:formatCode>General</c:formatCode>
                <c:ptCount val="19"/>
                <c:pt idx="11" formatCode="_(* #,##0_);_(* \(#,##0\);_(* &quot;-&quot;??_);_(@_)">
                  <c:v>24</c:v>
                </c:pt>
                <c:pt idx="12" formatCode="_(* #,##0_);_(* \(#,##0\);_(* &quot;-&quot;??_);_(@_)">
                  <c:v>165</c:v>
                </c:pt>
                <c:pt idx="13" formatCode="_(* #,##0_);_(* \(#,##0\);_(* &quot;-&quot;??_);_(@_)">
                  <c:v>307</c:v>
                </c:pt>
                <c:pt idx="14" formatCode="_(* #,##0_);_(* \(#,##0\);_(* &quot;-&quot;??_);_(@_)">
                  <c:v>430</c:v>
                </c:pt>
                <c:pt idx="15" formatCode="_(* #,##0_);_(* \(#,##0\);_(* &quot;-&quot;??_);_(@_)">
                  <c:v>890</c:v>
                </c:pt>
                <c:pt idx="16" formatCode="_(* #,##0_);_(* \(#,##0\);_(* &quot;-&quot;??_);_(@_)">
                  <c:v>799</c:v>
                </c:pt>
                <c:pt idx="17" formatCode="_(* #,##0_);_(* \(#,##0\);_(* &quot;-&quot;??_);_(@_)">
                  <c:v>726</c:v>
                </c:pt>
                <c:pt idx="18" formatCode="_(* #,##0_);_(* \(#,##0\);_(* &quot;-&quot;??_);_(@_)">
                  <c:v>893</c:v>
                </c:pt>
              </c:numCache>
            </c:numRef>
          </c:val>
        </c:ser>
        <c:ser>
          <c:idx val="9"/>
          <c:order val="8"/>
          <c:tx>
            <c:strRef>
              <c:f>'FY96-FY14 Chart'!$A$12</c:f>
              <c:strCache>
                <c:ptCount val="1"/>
                <c:pt idx="0">
                  <c:v>HFIR</c:v>
                </c:pt>
              </c:strCache>
            </c:strRef>
          </c:tx>
          <c:spPr>
            <a:ln>
              <a:solidFill>
                <a:srgbClr val="000000"/>
              </a:solidFill>
            </a:ln>
          </c:spPr>
          <c:invertIfNegative val="0"/>
          <c:cat>
            <c:strRef>
              <c:f>'FY96-FY14 Chart'!$B$3:$T$3</c:f>
              <c:strCache>
                <c:ptCount val="19"/>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strCache>
            </c:strRef>
          </c:cat>
          <c:val>
            <c:numRef>
              <c:f>'FY96-FY14 Chart'!$B$12:$T$12</c:f>
              <c:numCache>
                <c:formatCode>_(* #,##0_);_(* \(#,##0\);_(* "-"??_);_(@_)</c:formatCode>
                <c:ptCount val="19"/>
                <c:pt idx="0">
                  <c:v>258</c:v>
                </c:pt>
                <c:pt idx="1">
                  <c:v>258</c:v>
                </c:pt>
                <c:pt idx="2">
                  <c:v>258</c:v>
                </c:pt>
                <c:pt idx="3">
                  <c:v>258</c:v>
                </c:pt>
                <c:pt idx="4">
                  <c:v>153</c:v>
                </c:pt>
                <c:pt idx="5">
                  <c:v>0</c:v>
                </c:pt>
                <c:pt idx="6">
                  <c:v>22</c:v>
                </c:pt>
                <c:pt idx="7">
                  <c:v>51</c:v>
                </c:pt>
                <c:pt idx="8">
                  <c:v>48</c:v>
                </c:pt>
                <c:pt idx="9">
                  <c:v>96</c:v>
                </c:pt>
                <c:pt idx="10">
                  <c:v>42</c:v>
                </c:pt>
                <c:pt idx="11">
                  <c:v>72</c:v>
                </c:pt>
                <c:pt idx="12">
                  <c:v>258</c:v>
                </c:pt>
                <c:pt idx="13">
                  <c:v>358</c:v>
                </c:pt>
                <c:pt idx="14">
                  <c:v>375</c:v>
                </c:pt>
                <c:pt idx="15">
                  <c:v>477</c:v>
                </c:pt>
                <c:pt idx="16">
                  <c:v>442</c:v>
                </c:pt>
                <c:pt idx="17">
                  <c:v>395</c:v>
                </c:pt>
                <c:pt idx="18">
                  <c:v>453</c:v>
                </c:pt>
              </c:numCache>
            </c:numRef>
          </c:val>
        </c:ser>
        <c:ser>
          <c:idx val="10"/>
          <c:order val="9"/>
          <c:tx>
            <c:strRef>
              <c:f>'FY96-FY14 Chart'!$A$13</c:f>
              <c:strCache>
                <c:ptCount val="1"/>
                <c:pt idx="0">
                  <c:v>Lujan</c:v>
                </c:pt>
              </c:strCache>
            </c:strRef>
          </c:tx>
          <c:spPr>
            <a:ln>
              <a:solidFill>
                <a:srgbClr val="000000"/>
              </a:solidFill>
            </a:ln>
          </c:spPr>
          <c:invertIfNegative val="0"/>
          <c:cat>
            <c:strRef>
              <c:f>'FY96-FY14 Chart'!$B$3:$T$3</c:f>
              <c:strCache>
                <c:ptCount val="19"/>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strCache>
            </c:strRef>
          </c:cat>
          <c:val>
            <c:numRef>
              <c:f>'FY96-FY14 Chart'!$B$13:$T$13</c:f>
              <c:numCache>
                <c:formatCode>_(* #,##0_);_(* \(#,##0\);_(* "-"??_);_(@_)</c:formatCode>
                <c:ptCount val="19"/>
                <c:pt idx="0">
                  <c:v>261</c:v>
                </c:pt>
                <c:pt idx="1">
                  <c:v>261</c:v>
                </c:pt>
                <c:pt idx="2">
                  <c:v>261</c:v>
                </c:pt>
                <c:pt idx="3">
                  <c:v>261</c:v>
                </c:pt>
                <c:pt idx="4">
                  <c:v>25</c:v>
                </c:pt>
                <c:pt idx="5">
                  <c:v>122</c:v>
                </c:pt>
                <c:pt idx="6">
                  <c:v>164</c:v>
                </c:pt>
                <c:pt idx="7">
                  <c:v>269</c:v>
                </c:pt>
                <c:pt idx="8">
                  <c:v>339</c:v>
                </c:pt>
                <c:pt idx="9">
                  <c:v>221</c:v>
                </c:pt>
                <c:pt idx="10">
                  <c:v>297</c:v>
                </c:pt>
                <c:pt idx="11">
                  <c:v>272</c:v>
                </c:pt>
                <c:pt idx="12">
                  <c:v>261</c:v>
                </c:pt>
                <c:pt idx="13">
                  <c:v>416</c:v>
                </c:pt>
                <c:pt idx="14">
                  <c:v>325</c:v>
                </c:pt>
                <c:pt idx="15">
                  <c:v>308</c:v>
                </c:pt>
                <c:pt idx="16">
                  <c:v>249</c:v>
                </c:pt>
                <c:pt idx="17">
                  <c:v>208</c:v>
                </c:pt>
                <c:pt idx="18">
                  <c:v>187</c:v>
                </c:pt>
              </c:numCache>
            </c:numRef>
          </c:val>
        </c:ser>
        <c:ser>
          <c:idx val="11"/>
          <c:order val="10"/>
          <c:tx>
            <c:strRef>
              <c:f>'FY96-FY14 Chart'!$A$14</c:f>
              <c:strCache>
                <c:ptCount val="1"/>
                <c:pt idx="0">
                  <c:v>EMC</c:v>
                </c:pt>
              </c:strCache>
            </c:strRef>
          </c:tx>
          <c:spPr>
            <a:ln>
              <a:solidFill>
                <a:srgbClr val="000000"/>
              </a:solidFill>
            </a:ln>
          </c:spPr>
          <c:invertIfNegative val="0"/>
          <c:cat>
            <c:strRef>
              <c:f>'FY96-FY14 Chart'!$B$3:$T$3</c:f>
              <c:strCache>
                <c:ptCount val="19"/>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strCache>
            </c:strRef>
          </c:cat>
          <c:val>
            <c:numRef>
              <c:f>'FY96-FY14 Chart'!$B$14:$T$14</c:f>
              <c:numCache>
                <c:formatCode>_(* #,##0_);_(* \(#,##0\);_(* "-"??_);_(@_)</c:formatCode>
                <c:ptCount val="19"/>
                <c:pt idx="0">
                  <c:v>130</c:v>
                </c:pt>
                <c:pt idx="1">
                  <c:v>131</c:v>
                </c:pt>
                <c:pt idx="2">
                  <c:v>73</c:v>
                </c:pt>
                <c:pt idx="3">
                  <c:v>81</c:v>
                </c:pt>
                <c:pt idx="4">
                  <c:v>83</c:v>
                </c:pt>
                <c:pt idx="5">
                  <c:v>88</c:v>
                </c:pt>
                <c:pt idx="6">
                  <c:v>103</c:v>
                </c:pt>
                <c:pt idx="7">
                  <c:v>95</c:v>
                </c:pt>
                <c:pt idx="8">
                  <c:v>128</c:v>
                </c:pt>
                <c:pt idx="9">
                  <c:v>154</c:v>
                </c:pt>
                <c:pt idx="10">
                  <c:v>140</c:v>
                </c:pt>
                <c:pt idx="11">
                  <c:v>199</c:v>
                </c:pt>
                <c:pt idx="12">
                  <c:v>153</c:v>
                </c:pt>
                <c:pt idx="13">
                  <c:v>155</c:v>
                </c:pt>
                <c:pt idx="14">
                  <c:v>190</c:v>
                </c:pt>
                <c:pt idx="15">
                  <c:v>220</c:v>
                </c:pt>
                <c:pt idx="16">
                  <c:v>206</c:v>
                </c:pt>
                <c:pt idx="17">
                  <c:v>162</c:v>
                </c:pt>
                <c:pt idx="18">
                  <c:v>139</c:v>
                </c:pt>
              </c:numCache>
            </c:numRef>
          </c:val>
        </c:ser>
        <c:ser>
          <c:idx val="12"/>
          <c:order val="11"/>
          <c:tx>
            <c:strRef>
              <c:f>'FY96-FY14 Chart'!$A$15</c:f>
              <c:strCache>
                <c:ptCount val="1"/>
                <c:pt idx="0">
                  <c:v>NCEM</c:v>
                </c:pt>
              </c:strCache>
            </c:strRef>
          </c:tx>
          <c:spPr>
            <a:ln>
              <a:solidFill>
                <a:srgbClr val="000000"/>
              </a:solidFill>
            </a:ln>
          </c:spPr>
          <c:invertIfNegative val="0"/>
          <c:cat>
            <c:strRef>
              <c:f>'FY96-FY14 Chart'!$B$3:$T$3</c:f>
              <c:strCache>
                <c:ptCount val="19"/>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strCache>
            </c:strRef>
          </c:cat>
          <c:val>
            <c:numRef>
              <c:f>'FY96-FY14 Chart'!$B$15:$T$15</c:f>
              <c:numCache>
                <c:formatCode>_(* #,##0_);_(* \(#,##0\);_(* "-"??_);_(@_)</c:formatCode>
                <c:ptCount val="19"/>
                <c:pt idx="0">
                  <c:v>178</c:v>
                </c:pt>
                <c:pt idx="1">
                  <c:v>195</c:v>
                </c:pt>
                <c:pt idx="2">
                  <c:v>216</c:v>
                </c:pt>
                <c:pt idx="3">
                  <c:v>188</c:v>
                </c:pt>
                <c:pt idx="4">
                  <c:v>201</c:v>
                </c:pt>
                <c:pt idx="5">
                  <c:v>212</c:v>
                </c:pt>
                <c:pt idx="6">
                  <c:v>232</c:v>
                </c:pt>
                <c:pt idx="7">
                  <c:v>253</c:v>
                </c:pt>
                <c:pt idx="8">
                  <c:v>241</c:v>
                </c:pt>
                <c:pt idx="9">
                  <c:v>232</c:v>
                </c:pt>
                <c:pt idx="10">
                  <c:v>205</c:v>
                </c:pt>
                <c:pt idx="11">
                  <c:v>183</c:v>
                </c:pt>
                <c:pt idx="12">
                  <c:v>152</c:v>
                </c:pt>
                <c:pt idx="13">
                  <c:v>149</c:v>
                </c:pt>
                <c:pt idx="14">
                  <c:v>164</c:v>
                </c:pt>
                <c:pt idx="15">
                  <c:v>188</c:v>
                </c:pt>
                <c:pt idx="16">
                  <c:v>184</c:v>
                </c:pt>
                <c:pt idx="17">
                  <c:v>209</c:v>
                </c:pt>
                <c:pt idx="18">
                  <c:v>206</c:v>
                </c:pt>
              </c:numCache>
            </c:numRef>
          </c:val>
        </c:ser>
        <c:ser>
          <c:idx val="13"/>
          <c:order val="12"/>
          <c:tx>
            <c:strRef>
              <c:f>'FY96-FY14 Chart'!$A$16</c:f>
              <c:strCache>
                <c:ptCount val="1"/>
                <c:pt idx="0">
                  <c:v>ShaRE</c:v>
                </c:pt>
              </c:strCache>
            </c:strRef>
          </c:tx>
          <c:spPr>
            <a:ln>
              <a:solidFill>
                <a:srgbClr val="000000"/>
              </a:solidFill>
            </a:ln>
          </c:spPr>
          <c:invertIfNegative val="0"/>
          <c:cat>
            <c:strRef>
              <c:f>'FY96-FY14 Chart'!$B$3:$T$3</c:f>
              <c:strCache>
                <c:ptCount val="19"/>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strCache>
            </c:strRef>
          </c:cat>
          <c:val>
            <c:numRef>
              <c:f>'FY96-FY14 Chart'!$B$16:$T$16</c:f>
              <c:numCache>
                <c:formatCode>_(* #,##0_);_(* \(#,##0\);_(* "-"??_);_(@_)</c:formatCode>
                <c:ptCount val="19"/>
                <c:pt idx="0">
                  <c:v>95</c:v>
                </c:pt>
                <c:pt idx="1">
                  <c:v>85</c:v>
                </c:pt>
                <c:pt idx="2">
                  <c:v>95</c:v>
                </c:pt>
                <c:pt idx="3">
                  <c:v>108</c:v>
                </c:pt>
                <c:pt idx="4">
                  <c:v>99</c:v>
                </c:pt>
                <c:pt idx="5">
                  <c:v>97</c:v>
                </c:pt>
                <c:pt idx="6">
                  <c:v>111</c:v>
                </c:pt>
                <c:pt idx="7">
                  <c:v>112</c:v>
                </c:pt>
                <c:pt idx="8">
                  <c:v>109</c:v>
                </c:pt>
                <c:pt idx="9">
                  <c:v>150</c:v>
                </c:pt>
                <c:pt idx="10">
                  <c:v>132</c:v>
                </c:pt>
                <c:pt idx="11">
                  <c:v>159</c:v>
                </c:pt>
                <c:pt idx="12">
                  <c:v>144</c:v>
                </c:pt>
                <c:pt idx="13">
                  <c:v>161</c:v>
                </c:pt>
                <c:pt idx="14">
                  <c:v>165</c:v>
                </c:pt>
                <c:pt idx="15">
                  <c:v>210</c:v>
                </c:pt>
                <c:pt idx="16">
                  <c:v>209</c:v>
                </c:pt>
                <c:pt idx="17">
                  <c:v>210</c:v>
                </c:pt>
                <c:pt idx="18">
                  <c:v>183</c:v>
                </c:pt>
              </c:numCache>
            </c:numRef>
          </c:val>
        </c:ser>
        <c:ser>
          <c:idx val="14"/>
          <c:order val="13"/>
          <c:tx>
            <c:strRef>
              <c:f>'FY96-FY14 Chart'!$A$17</c:f>
              <c:strCache>
                <c:ptCount val="1"/>
                <c:pt idx="0">
                  <c:v>CNMS</c:v>
                </c:pt>
              </c:strCache>
            </c:strRef>
          </c:tx>
          <c:spPr>
            <a:ln>
              <a:solidFill>
                <a:srgbClr val="000000"/>
              </a:solidFill>
            </a:ln>
          </c:spPr>
          <c:invertIfNegative val="0"/>
          <c:cat>
            <c:strRef>
              <c:f>'FY96-FY14 Chart'!$B$3:$T$3</c:f>
              <c:strCache>
                <c:ptCount val="19"/>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strCache>
            </c:strRef>
          </c:cat>
          <c:val>
            <c:numRef>
              <c:f>'FY96-FY14 Chart'!$B$17:$T$17</c:f>
              <c:numCache>
                <c:formatCode>General</c:formatCode>
                <c:ptCount val="19"/>
                <c:pt idx="10" formatCode="_(* #,##0_);_(* \(#,##0\);_(* &quot;-&quot;??_);_(@_)">
                  <c:v>139</c:v>
                </c:pt>
                <c:pt idx="11" formatCode="_(* #,##0_);_(* \(#,##0\);_(* &quot;-&quot;??_);_(@_)">
                  <c:v>309</c:v>
                </c:pt>
                <c:pt idx="12" formatCode="_(* #,##0_);_(* \(#,##0\);_(* &quot;-&quot;??_);_(@_)">
                  <c:v>404</c:v>
                </c:pt>
                <c:pt idx="13" formatCode="_(* #,##0_);_(* \(#,##0\);_(* &quot;-&quot;??_);_(@_)">
                  <c:v>317</c:v>
                </c:pt>
                <c:pt idx="14" formatCode="_(* #,##0_);_(* \(#,##0\);_(* &quot;-&quot;??_);_(@_)">
                  <c:v>360</c:v>
                </c:pt>
                <c:pt idx="15" formatCode="_(* #,##0_);_(* \(#,##0\);_(* &quot;-&quot;??_);_(@_)">
                  <c:v>374</c:v>
                </c:pt>
                <c:pt idx="16" formatCode="_(* #,##0_);_(* \(#,##0\);_(* &quot;-&quot;??_);_(@_)">
                  <c:v>409</c:v>
                </c:pt>
                <c:pt idx="17" formatCode="_(* #,##0_);_(* \(#,##0\);_(* &quot;-&quot;??_);_(@_)">
                  <c:v>467</c:v>
                </c:pt>
                <c:pt idx="18" formatCode="_(* #,##0_);_(* \(#,##0\);_(* &quot;-&quot;??_);_(@_)">
                  <c:v>421</c:v>
                </c:pt>
              </c:numCache>
            </c:numRef>
          </c:val>
        </c:ser>
        <c:ser>
          <c:idx val="15"/>
          <c:order val="14"/>
          <c:tx>
            <c:strRef>
              <c:f>'FY96-FY14 Chart'!$A$18</c:f>
              <c:strCache>
                <c:ptCount val="1"/>
                <c:pt idx="0">
                  <c:v>MF</c:v>
                </c:pt>
              </c:strCache>
            </c:strRef>
          </c:tx>
          <c:spPr>
            <a:ln>
              <a:solidFill>
                <a:srgbClr val="000000"/>
              </a:solidFill>
            </a:ln>
          </c:spPr>
          <c:invertIfNegative val="0"/>
          <c:cat>
            <c:strRef>
              <c:f>'FY96-FY14 Chart'!$B$3:$T$3</c:f>
              <c:strCache>
                <c:ptCount val="19"/>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strCache>
            </c:strRef>
          </c:cat>
          <c:val>
            <c:numRef>
              <c:f>'FY96-FY14 Chart'!$B$18:$T$18</c:f>
              <c:numCache>
                <c:formatCode>General</c:formatCode>
                <c:ptCount val="19"/>
                <c:pt idx="11" formatCode="_(* #,##0_);_(* \(#,##0\);_(* &quot;-&quot;??_);_(@_)">
                  <c:v>164</c:v>
                </c:pt>
                <c:pt idx="12" formatCode="_(* #,##0_);_(* \(#,##0\);_(* &quot;-&quot;??_);_(@_)">
                  <c:v>303</c:v>
                </c:pt>
                <c:pt idx="13" formatCode="_(* #,##0_);_(* \(#,##0\);_(* &quot;-&quot;??_);_(@_)">
                  <c:v>209</c:v>
                </c:pt>
                <c:pt idx="14" formatCode="_(* #,##0_);_(* \(#,##0\);_(* &quot;-&quot;??_);_(@_)">
                  <c:v>274</c:v>
                </c:pt>
                <c:pt idx="15" formatCode="_(* #,##0_);_(* \(#,##0\);_(* &quot;-&quot;??_);_(@_)">
                  <c:v>327</c:v>
                </c:pt>
                <c:pt idx="16" formatCode="_(* #,##0_);_(* \(#,##0\);_(* &quot;-&quot;??_);_(@_)">
                  <c:v>434</c:v>
                </c:pt>
                <c:pt idx="17" formatCode="_(* #,##0_);_(* \(#,##0\);_(* &quot;-&quot;??_);_(@_)">
                  <c:v>451</c:v>
                </c:pt>
                <c:pt idx="18" formatCode="_(* #,##0_);_(* \(#,##0\);_(* &quot;-&quot;??_);_(@_)">
                  <c:v>433</c:v>
                </c:pt>
              </c:numCache>
            </c:numRef>
          </c:val>
        </c:ser>
        <c:ser>
          <c:idx val="16"/>
          <c:order val="15"/>
          <c:tx>
            <c:strRef>
              <c:f>'FY96-FY14 Chart'!$A$19</c:f>
              <c:strCache>
                <c:ptCount val="1"/>
                <c:pt idx="0">
                  <c:v>CINT</c:v>
                </c:pt>
              </c:strCache>
            </c:strRef>
          </c:tx>
          <c:spPr>
            <a:ln>
              <a:solidFill>
                <a:srgbClr val="000000"/>
              </a:solidFill>
            </a:ln>
          </c:spPr>
          <c:invertIfNegative val="0"/>
          <c:cat>
            <c:strRef>
              <c:f>'FY96-FY14 Chart'!$B$3:$T$3</c:f>
              <c:strCache>
                <c:ptCount val="19"/>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strCache>
            </c:strRef>
          </c:cat>
          <c:val>
            <c:numRef>
              <c:f>'FY96-FY14 Chart'!$B$19:$T$19</c:f>
              <c:numCache>
                <c:formatCode>General</c:formatCode>
                <c:ptCount val="19"/>
                <c:pt idx="11" formatCode="_(* #,##0_);_(* \(#,##0\);_(* &quot;-&quot;??_);_(@_)">
                  <c:v>189</c:v>
                </c:pt>
                <c:pt idx="12" formatCode="_(* #,##0_);_(* \(#,##0\);_(* &quot;-&quot;??_);_(@_)">
                  <c:v>272</c:v>
                </c:pt>
                <c:pt idx="13" formatCode="_(* #,##0_);_(* \(#,##0\);_(* &quot;-&quot;??_);_(@_)">
                  <c:v>354</c:v>
                </c:pt>
                <c:pt idx="14" formatCode="_(* #,##0_);_(* \(#,##0\);_(* &quot;-&quot;??_);_(@_)">
                  <c:v>358</c:v>
                </c:pt>
                <c:pt idx="15" formatCode="_(* #,##0_);_(* \(#,##0\);_(* &quot;-&quot;??_);_(@_)">
                  <c:v>348</c:v>
                </c:pt>
                <c:pt idx="16" formatCode="_(* #,##0_);_(* \(#,##0\);_(* &quot;-&quot;??_);_(@_)">
                  <c:v>356</c:v>
                </c:pt>
                <c:pt idx="17" formatCode="_(* #,##0_);_(* \(#,##0\);_(* &quot;-&quot;??_);_(@_)">
                  <c:v>447</c:v>
                </c:pt>
                <c:pt idx="18" formatCode="_(* #,##0_);_(* \(#,##0\);_(* &quot;-&quot;??_);_(@_)">
                  <c:v>465</c:v>
                </c:pt>
              </c:numCache>
            </c:numRef>
          </c:val>
        </c:ser>
        <c:ser>
          <c:idx val="17"/>
          <c:order val="16"/>
          <c:tx>
            <c:strRef>
              <c:f>'FY96-FY14 Chart'!$A$20</c:f>
              <c:strCache>
                <c:ptCount val="1"/>
                <c:pt idx="0">
                  <c:v>CNM</c:v>
                </c:pt>
              </c:strCache>
            </c:strRef>
          </c:tx>
          <c:spPr>
            <a:ln>
              <a:solidFill>
                <a:srgbClr val="000000"/>
              </a:solidFill>
            </a:ln>
          </c:spPr>
          <c:invertIfNegative val="0"/>
          <c:cat>
            <c:strRef>
              <c:f>'FY96-FY14 Chart'!$B$3:$T$3</c:f>
              <c:strCache>
                <c:ptCount val="19"/>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strCache>
            </c:strRef>
          </c:cat>
          <c:val>
            <c:numRef>
              <c:f>'FY96-FY14 Chart'!$B$20:$T$20</c:f>
              <c:numCache>
                <c:formatCode>General</c:formatCode>
                <c:ptCount val="19"/>
                <c:pt idx="11" formatCode="_(* #,##0_);_(* \(#,##0\);_(* &quot;-&quot;??_);_(@_)">
                  <c:v>112</c:v>
                </c:pt>
                <c:pt idx="12" formatCode="_(* #,##0_);_(* \(#,##0\);_(* &quot;-&quot;??_);_(@_)">
                  <c:v>196</c:v>
                </c:pt>
                <c:pt idx="13" formatCode="_(* #,##0_);_(* \(#,##0\);_(* &quot;-&quot;??_);_(@_)">
                  <c:v>305</c:v>
                </c:pt>
                <c:pt idx="14" formatCode="_(* #,##0_);_(* \(#,##0\);_(* &quot;-&quot;??_);_(@_)">
                  <c:v>377</c:v>
                </c:pt>
                <c:pt idx="15" formatCode="_(* #,##0_);_(* \(#,##0\);_(* &quot;-&quot;??_);_(@_)">
                  <c:v>368</c:v>
                </c:pt>
                <c:pt idx="16" formatCode="_(* #,##0_);_(* \(#,##0\);_(* &quot;-&quot;??_);_(@_)">
                  <c:v>444</c:v>
                </c:pt>
                <c:pt idx="17" formatCode="_(* #,##0_);_(* \(#,##0\);_(* &quot;-&quot;??_);_(@_)">
                  <c:v>454</c:v>
                </c:pt>
                <c:pt idx="18" formatCode="_(* #,##0_);_(* \(#,##0\);_(* &quot;-&quot;??_);_(@_)">
                  <c:v>451</c:v>
                </c:pt>
              </c:numCache>
            </c:numRef>
          </c:val>
        </c:ser>
        <c:ser>
          <c:idx val="5"/>
          <c:order val="17"/>
          <c:tx>
            <c:strRef>
              <c:f>'FY96-FY14 Chart'!$A$21</c:f>
              <c:strCache>
                <c:ptCount val="1"/>
                <c:pt idx="0">
                  <c:v>CFN</c:v>
                </c:pt>
              </c:strCache>
            </c:strRef>
          </c:tx>
          <c:spPr>
            <a:ln>
              <a:solidFill>
                <a:srgbClr val="000000"/>
              </a:solidFill>
            </a:ln>
          </c:spPr>
          <c:invertIfNegative val="0"/>
          <c:cat>
            <c:strRef>
              <c:f>'FY96-FY14 Chart'!$B$3:$T$3</c:f>
              <c:strCache>
                <c:ptCount val="19"/>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strCache>
            </c:strRef>
          </c:cat>
          <c:val>
            <c:numRef>
              <c:f>'FY96-FY14 Chart'!$B$21:$T$21</c:f>
              <c:numCache>
                <c:formatCode>General</c:formatCode>
                <c:ptCount val="19"/>
                <c:pt idx="12" formatCode="_(* #,##0_);_(* \(#,##0\);_(* &quot;-&quot;??_);_(@_)">
                  <c:v>106</c:v>
                </c:pt>
                <c:pt idx="13" formatCode="_(* #,##0_);_(* \(#,##0\);_(* &quot;-&quot;??_);_(@_)">
                  <c:v>213</c:v>
                </c:pt>
                <c:pt idx="14" formatCode="_(* #,##0_);_(* \(#,##0\);_(* &quot;-&quot;??_);_(@_)">
                  <c:v>281</c:v>
                </c:pt>
                <c:pt idx="15" formatCode="_(* #,##0_);_(* \(#,##0\);_(* &quot;-&quot;??_);_(@_)">
                  <c:v>363</c:v>
                </c:pt>
                <c:pt idx="16" formatCode="_(* #,##0_);_(* \(#,##0\);_(* &quot;-&quot;??_);_(@_)">
                  <c:v>446</c:v>
                </c:pt>
                <c:pt idx="17" formatCode="_(* #,##0_);_(* \(#,##0\);_(* &quot;-&quot;??_);_(@_)">
                  <c:v>439</c:v>
                </c:pt>
                <c:pt idx="18" formatCode="_(* #,##0_);_(* \(#,##0\);_(* &quot;-&quot;??_);_(@_)">
                  <c:v>473</c:v>
                </c:pt>
              </c:numCache>
            </c:numRef>
          </c:val>
        </c:ser>
        <c:dLbls>
          <c:showLegendKey val="0"/>
          <c:showVal val="0"/>
          <c:showCatName val="0"/>
          <c:showSerName val="0"/>
          <c:showPercent val="0"/>
          <c:showBubbleSize val="0"/>
        </c:dLbls>
        <c:gapWidth val="60"/>
        <c:overlap val="100"/>
        <c:axId val="95499776"/>
        <c:axId val="95501696"/>
      </c:barChart>
      <c:catAx>
        <c:axId val="95499776"/>
        <c:scaling>
          <c:orientation val="minMax"/>
        </c:scaling>
        <c:delete val="0"/>
        <c:axPos val="b"/>
        <c:title>
          <c:tx>
            <c:rich>
              <a:bodyPr/>
              <a:lstStyle/>
              <a:p>
                <a:pPr>
                  <a:defRPr sz="1400" b="1" i="0" u="none" strike="noStrike" baseline="0">
                    <a:solidFill>
                      <a:srgbClr val="000000"/>
                    </a:solidFill>
                    <a:latin typeface="Arial"/>
                    <a:ea typeface="Arial"/>
                    <a:cs typeface="Arial"/>
                  </a:defRPr>
                </a:pPr>
                <a:r>
                  <a:rPr lang="en-US"/>
                  <a:t>Fiscal Year</a:t>
                </a:r>
              </a:p>
            </c:rich>
          </c:tx>
          <c:layout>
            <c:manualLayout>
              <c:xMode val="edge"/>
              <c:yMode val="edge"/>
              <c:x val="0.47678937110883124"/>
              <c:y val="0.8767759382222744"/>
            </c:manualLayout>
          </c:layout>
          <c:overlay val="0"/>
          <c:spPr>
            <a:noFill/>
            <a:ln w="25400">
              <a:noFill/>
            </a:ln>
          </c:spPr>
        </c:title>
        <c:numFmt formatCode="@" sourceLinked="0"/>
        <c:majorTickMark val="none"/>
        <c:minorTickMark val="none"/>
        <c:tickLblPos val="nextTo"/>
        <c:spPr>
          <a:ln w="25400">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95501696"/>
        <c:crossesAt val="0"/>
        <c:auto val="0"/>
        <c:lblAlgn val="ctr"/>
        <c:lblOffset val="100"/>
        <c:tickLblSkip val="1"/>
        <c:tickMarkSkip val="1"/>
        <c:noMultiLvlLbl val="0"/>
      </c:catAx>
      <c:valAx>
        <c:axId val="95501696"/>
        <c:scaling>
          <c:orientation val="minMax"/>
          <c:max val="17000"/>
          <c:min val="0"/>
        </c:scaling>
        <c:delete val="0"/>
        <c:axPos val="l"/>
        <c:majorGridlines>
          <c:spPr>
            <a:ln w="12700">
              <a:solidFill>
                <a:srgbClr val="C0C0C0"/>
              </a:solidFill>
              <a:prstDash val="sysDash"/>
            </a:ln>
          </c:spPr>
        </c:majorGridlines>
        <c:title>
          <c:tx>
            <c:rich>
              <a:bodyPr/>
              <a:lstStyle/>
              <a:p>
                <a:pPr>
                  <a:defRPr sz="1350" b="1" i="0" u="none" strike="noStrike" baseline="0">
                    <a:solidFill>
                      <a:srgbClr val="000000"/>
                    </a:solidFill>
                    <a:latin typeface="Arial"/>
                    <a:ea typeface="Arial"/>
                    <a:cs typeface="Arial"/>
                  </a:defRPr>
                </a:pPr>
                <a:r>
                  <a:rPr lang="en-US" sz="1400" dirty="0"/>
                  <a:t>Number of Users</a:t>
                </a:r>
              </a:p>
            </c:rich>
          </c:tx>
          <c:layout>
            <c:manualLayout>
              <c:xMode val="edge"/>
              <c:yMode val="edge"/>
              <c:x val="5.180216160785055E-3"/>
              <c:y val="0.28789892122614746"/>
            </c:manualLayout>
          </c:layout>
          <c:overlay val="0"/>
          <c:spPr>
            <a:noFill/>
            <a:ln w="25400">
              <a:noFill/>
            </a:ln>
          </c:spPr>
        </c:title>
        <c:numFmt formatCode="#,##0" sourceLinked="0"/>
        <c:majorTickMark val="in"/>
        <c:minorTickMark val="none"/>
        <c:tickLblPos val="nextTo"/>
        <c:spPr>
          <a:ln w="25400">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95499776"/>
        <c:crosses val="autoZero"/>
        <c:crossBetween val="between"/>
        <c:majorUnit val="1000"/>
      </c:valAx>
      <c:spPr>
        <a:solidFill>
          <a:srgbClr val="FFFFFF"/>
        </a:solidFill>
        <a:ln w="25400">
          <a:noFill/>
        </a:ln>
      </c:spPr>
    </c:plotArea>
    <c:legend>
      <c:legendPos val="r"/>
      <c:layout>
        <c:manualLayout>
          <c:xMode val="edge"/>
          <c:yMode val="edge"/>
          <c:x val="0.1143287720903019"/>
          <c:y val="4.5538425000979349E-2"/>
          <c:w val="0.19274022752650427"/>
          <c:h val="0.31268754651937158"/>
        </c:manualLayout>
      </c:layout>
      <c:overlay val="0"/>
      <c:spPr>
        <a:solidFill>
          <a:srgbClr val="FFFFFF"/>
        </a:solidFill>
        <a:ln w="3175">
          <a:solidFill>
            <a:srgbClr val="000000"/>
          </a:solidFill>
          <a:prstDash val="solid"/>
        </a:ln>
        <a:effectLst>
          <a:outerShdw dist="35921" dir="2700000" algn="br">
            <a:srgbClr val="000000"/>
          </a:outerShdw>
        </a:effectLst>
      </c:spPr>
      <c:txPr>
        <a:bodyPr/>
        <a:lstStyle/>
        <a:p>
          <a:pPr>
            <a:defRPr sz="92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9525">
      <a:noFill/>
    </a:ln>
  </c:spPr>
  <c:txPr>
    <a:bodyPr/>
    <a:lstStyle/>
    <a:p>
      <a:pPr>
        <a:defRPr sz="900" b="0" i="0" u="none" strike="noStrike" baseline="0">
          <a:solidFill>
            <a:srgbClr val="000000"/>
          </a:solidFill>
          <a:latin typeface="Arial"/>
          <a:ea typeface="Arial"/>
          <a:cs typeface="Aria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3006534053293476E-2"/>
          <c:y val="3.4029389017788091E-2"/>
          <c:w val="0.9079738637868261"/>
          <c:h val="0.88863109048723898"/>
        </c:manualLayout>
      </c:layout>
      <c:ofPieChart>
        <c:ofPieType val="bar"/>
        <c:varyColors val="1"/>
        <c:ser>
          <c:idx val="0"/>
          <c:order val="0"/>
          <c:dPt>
            <c:idx val="0"/>
            <c:bubble3D val="0"/>
            <c:spPr>
              <a:solidFill>
                <a:srgbClr val="FFFF5D"/>
              </a:solidFill>
            </c:spPr>
          </c:dPt>
          <c:dPt>
            <c:idx val="1"/>
            <c:bubble3D val="0"/>
            <c:spPr>
              <a:solidFill>
                <a:srgbClr val="FF47CF"/>
              </a:solidFill>
            </c:spPr>
          </c:dPt>
          <c:dPt>
            <c:idx val="2"/>
            <c:bubble3D val="0"/>
            <c:spPr>
              <a:solidFill>
                <a:srgbClr val="66FF66"/>
              </a:solidFill>
            </c:spPr>
          </c:dPt>
          <c:dPt>
            <c:idx val="3"/>
            <c:bubble3D val="0"/>
            <c:spPr>
              <a:solidFill>
                <a:srgbClr val="AC75D5"/>
              </a:solidFill>
            </c:spPr>
          </c:dPt>
          <c:dPt>
            <c:idx val="4"/>
            <c:bubble3D val="0"/>
            <c:spPr>
              <a:solidFill>
                <a:srgbClr val="00FFFF"/>
              </a:solidFill>
            </c:spPr>
          </c:dPt>
          <c:dPt>
            <c:idx val="5"/>
            <c:bubble3D val="0"/>
            <c:spPr>
              <a:solidFill>
                <a:schemeClr val="accent6">
                  <a:lumMod val="60000"/>
                  <a:lumOff val="40000"/>
                </a:schemeClr>
              </a:solidFill>
            </c:spPr>
          </c:dPt>
          <c:dPt>
            <c:idx val="6"/>
            <c:bubble3D val="0"/>
            <c:sp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c:spPr>
          </c:dPt>
          <c:dPt>
            <c:idx val="7"/>
            <c:bubble3D val="0"/>
            <c:spP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c:spPr>
          </c:dPt>
          <c:dPt>
            <c:idx val="8"/>
            <c:bubble3D val="0"/>
            <c:spPr>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l="50000" t="50000" r="50000" b="50000"/>
                </a:path>
                <a:tileRect/>
              </a:gradFill>
            </c:spPr>
          </c:dPt>
          <c:dPt>
            <c:idx val="9"/>
            <c:bubble3D val="0"/>
            <c:spPr>
              <a:solidFill>
                <a:srgbClr val="3399FF"/>
              </a:solidFill>
            </c:spPr>
          </c:dPt>
          <c:cat>
            <c:strRef>
              <c:f>'Pie Chart'!$C$7:$C$15</c:f>
              <c:strCache>
                <c:ptCount val="9"/>
                <c:pt idx="0">
                  <c:v>MSE Research</c:v>
                </c:pt>
                <c:pt idx="1">
                  <c:v>CSGB Research</c:v>
                </c:pt>
                <c:pt idx="2">
                  <c:v>EFRCs+Hubs+CMS</c:v>
                </c:pt>
                <c:pt idx="3">
                  <c:v>SBIR/STTP + GPP+LTSM</c:v>
                </c:pt>
                <c:pt idx="4">
                  <c:v>Constructions + OPC+MIE</c:v>
                </c:pt>
                <c:pt idx="5">
                  <c:v>SUF Research</c:v>
                </c:pt>
                <c:pt idx="6">
                  <c:v>NSRC</c:v>
                </c:pt>
                <c:pt idx="7">
                  <c:v>Neutron</c:v>
                </c:pt>
                <c:pt idx="8">
                  <c:v>Light Sources</c:v>
                </c:pt>
              </c:strCache>
            </c:strRef>
          </c:cat>
          <c:val>
            <c:numRef>
              <c:f>'Pie Chart'!$D$7:$D$15</c:f>
              <c:numCache>
                <c:formatCode>#,##0</c:formatCode>
                <c:ptCount val="9"/>
                <c:pt idx="0">
                  <c:v>270367</c:v>
                </c:pt>
                <c:pt idx="1">
                  <c:v>241016</c:v>
                </c:pt>
                <c:pt idx="2">
                  <c:v>161137</c:v>
                </c:pt>
                <c:pt idx="3">
                  <c:v>67914</c:v>
                </c:pt>
                <c:pt idx="4">
                  <c:v>235800</c:v>
                </c:pt>
                <c:pt idx="5">
                  <c:v>22234</c:v>
                </c:pt>
                <c:pt idx="6">
                  <c:v>118763</c:v>
                </c:pt>
                <c:pt idx="7">
                  <c:v>254990</c:v>
                </c:pt>
                <c:pt idx="8">
                  <c:v>477079</c:v>
                </c:pt>
              </c:numCache>
            </c:numRef>
          </c:val>
        </c:ser>
        <c:dLbls>
          <c:showLegendKey val="0"/>
          <c:showVal val="0"/>
          <c:showCatName val="0"/>
          <c:showSerName val="0"/>
          <c:showPercent val="0"/>
          <c:showBubbleSize val="0"/>
          <c:showLeaderLines val="1"/>
        </c:dLbls>
        <c:gapWidth val="100"/>
        <c:secondPieSize val="75"/>
        <c:serLines/>
      </c:ofPieChart>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593285214348207"/>
          <c:y val="5.1400554097404488E-2"/>
          <c:w val="0.86400853018372714"/>
          <c:h val="0.81518773694954794"/>
        </c:manualLayout>
      </c:layout>
      <c:barChart>
        <c:barDir val="col"/>
        <c:grouping val="percentStacked"/>
        <c:varyColors val="0"/>
        <c:ser>
          <c:idx val="0"/>
          <c:order val="0"/>
          <c:tx>
            <c:strRef>
              <c:f>'2000-2016'!$B$3</c:f>
              <c:strCache>
                <c:ptCount val="1"/>
                <c:pt idx="0">
                  <c:v>Construction/MIE/OPC</c:v>
                </c:pt>
              </c:strCache>
            </c:strRef>
          </c:tx>
          <c:spPr>
            <a:solidFill>
              <a:srgbClr val="FF0000"/>
            </a:solidFill>
          </c:spPr>
          <c:invertIfNegative val="0"/>
          <c:cat>
            <c:strRef>
              <c:f>'2000-2016'!$C$2:$S$2</c:f>
              <c:strCach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 Request</c:v>
                </c:pt>
              </c:strCache>
            </c:strRef>
          </c:cat>
          <c:val>
            <c:numRef>
              <c:f>'2000-2016'!$C$3:$S$3</c:f>
              <c:numCache>
                <c:formatCode>0.00%</c:formatCode>
                <c:ptCount val="17"/>
                <c:pt idx="0">
                  <c:v>0.16020000000000001</c:v>
                </c:pt>
                <c:pt idx="1">
                  <c:v>0.29289999999999999</c:v>
                </c:pt>
                <c:pt idx="2">
                  <c:v>0.30730000000000002</c:v>
                </c:pt>
                <c:pt idx="3">
                  <c:v>0.28139999999999998</c:v>
                </c:pt>
                <c:pt idx="4">
                  <c:v>0.25519999999999998</c:v>
                </c:pt>
                <c:pt idx="5">
                  <c:v>0.26419999999999999</c:v>
                </c:pt>
                <c:pt idx="6">
                  <c:v>0.21740000000000001</c:v>
                </c:pt>
                <c:pt idx="7">
                  <c:v>0.14430000000000001</c:v>
                </c:pt>
                <c:pt idx="8">
                  <c:v>0.1246</c:v>
                </c:pt>
                <c:pt idx="9">
                  <c:v>0.13139999999999999</c:v>
                </c:pt>
                <c:pt idx="10">
                  <c:v>0.1177</c:v>
                </c:pt>
                <c:pt idx="11">
                  <c:v>0.1145</c:v>
                </c:pt>
                <c:pt idx="12">
                  <c:v>0.13780000000000001</c:v>
                </c:pt>
                <c:pt idx="13">
                  <c:v>7.9000000000000001E-2</c:v>
                </c:pt>
                <c:pt idx="14">
                  <c:v>0.1109</c:v>
                </c:pt>
                <c:pt idx="15">
                  <c:v>0.1099</c:v>
                </c:pt>
                <c:pt idx="16">
                  <c:v>0.1275</c:v>
                </c:pt>
              </c:numCache>
            </c:numRef>
          </c:val>
        </c:ser>
        <c:ser>
          <c:idx val="1"/>
          <c:order val="1"/>
          <c:tx>
            <c:strRef>
              <c:f>'2000-2016'!$B$4</c:f>
              <c:strCache>
                <c:ptCount val="1"/>
                <c:pt idx="0">
                  <c:v>Facility Operations</c:v>
                </c:pt>
              </c:strCache>
            </c:strRef>
          </c:tx>
          <c:spPr>
            <a:solidFill>
              <a:srgbClr val="FFFF00"/>
            </a:solidFill>
          </c:spPr>
          <c:invertIfNegative val="0"/>
          <c:cat>
            <c:strRef>
              <c:f>'2000-2016'!$C$2:$S$2</c:f>
              <c:strCach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 Request</c:v>
                </c:pt>
              </c:strCache>
            </c:strRef>
          </c:cat>
          <c:val>
            <c:numRef>
              <c:f>'2000-2016'!$C$4:$S$4</c:f>
              <c:numCache>
                <c:formatCode>0.00%</c:formatCode>
                <c:ptCount val="17"/>
                <c:pt idx="0">
                  <c:v>0.33279999999999998</c:v>
                </c:pt>
                <c:pt idx="1">
                  <c:v>0.2717</c:v>
                </c:pt>
                <c:pt idx="2">
                  <c:v>0.25879999999999997</c:v>
                </c:pt>
                <c:pt idx="3">
                  <c:v>0.26700000000000002</c:v>
                </c:pt>
                <c:pt idx="4">
                  <c:v>0.28260000000000002</c:v>
                </c:pt>
                <c:pt idx="5">
                  <c:v>0.27039999999999997</c:v>
                </c:pt>
                <c:pt idx="6">
                  <c:v>0.37390000000000001</c:v>
                </c:pt>
                <c:pt idx="7">
                  <c:v>0.46829999999999999</c:v>
                </c:pt>
                <c:pt idx="8">
                  <c:v>0.49159999999999998</c:v>
                </c:pt>
                <c:pt idx="9">
                  <c:v>0.43830000000000002</c:v>
                </c:pt>
                <c:pt idx="10">
                  <c:v>0.46129999999999999</c:v>
                </c:pt>
                <c:pt idx="11">
                  <c:v>0.4587</c:v>
                </c:pt>
                <c:pt idx="12">
                  <c:v>0.44769999999999999</c:v>
                </c:pt>
                <c:pt idx="13">
                  <c:v>0.4798</c:v>
                </c:pt>
                <c:pt idx="14">
                  <c:v>0.46949999999999997</c:v>
                </c:pt>
                <c:pt idx="15">
                  <c:v>0.48049999999999998</c:v>
                </c:pt>
                <c:pt idx="16">
                  <c:v>0.47670000000000001</c:v>
                </c:pt>
              </c:numCache>
            </c:numRef>
          </c:val>
        </c:ser>
        <c:ser>
          <c:idx val="2"/>
          <c:order val="2"/>
          <c:tx>
            <c:strRef>
              <c:f>'2000-2016'!$B$5</c:f>
              <c:strCache>
                <c:ptCount val="1"/>
                <c:pt idx="0">
                  <c:v>Research</c:v>
                </c:pt>
              </c:strCache>
            </c:strRef>
          </c:tx>
          <c:spPr>
            <a:solidFill>
              <a:srgbClr val="0066FF"/>
            </a:solidFill>
          </c:spPr>
          <c:invertIfNegative val="0"/>
          <c:cat>
            <c:strRef>
              <c:f>'2000-2016'!$C$2:$S$2</c:f>
              <c:strCach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 Request</c:v>
                </c:pt>
              </c:strCache>
            </c:strRef>
          </c:cat>
          <c:val>
            <c:numRef>
              <c:f>'2000-2016'!$C$5:$S$5</c:f>
              <c:numCache>
                <c:formatCode>0.00%</c:formatCode>
                <c:ptCount val="17"/>
                <c:pt idx="0">
                  <c:v>0.50700000000000001</c:v>
                </c:pt>
                <c:pt idx="1">
                  <c:v>0.43540000000000001</c:v>
                </c:pt>
                <c:pt idx="2">
                  <c:v>0.43390000000000001</c:v>
                </c:pt>
                <c:pt idx="3">
                  <c:v>0.4516</c:v>
                </c:pt>
                <c:pt idx="4">
                  <c:v>0.46210000000000001</c:v>
                </c:pt>
                <c:pt idx="5">
                  <c:v>0.46539999999999998</c:v>
                </c:pt>
                <c:pt idx="6">
                  <c:v>0.40860000000000002</c:v>
                </c:pt>
                <c:pt idx="7">
                  <c:v>0.38740000000000002</c:v>
                </c:pt>
                <c:pt idx="8">
                  <c:v>0.38379999999999997</c:v>
                </c:pt>
                <c:pt idx="9">
                  <c:v>0.43030000000000002</c:v>
                </c:pt>
                <c:pt idx="10">
                  <c:v>0.42099999999999999</c:v>
                </c:pt>
                <c:pt idx="11">
                  <c:v>0.42680000000000001</c:v>
                </c:pt>
                <c:pt idx="12">
                  <c:v>0.41449999999999998</c:v>
                </c:pt>
                <c:pt idx="13">
                  <c:v>0.44119999999999998</c:v>
                </c:pt>
                <c:pt idx="14">
                  <c:v>0.41959999999999997</c:v>
                </c:pt>
                <c:pt idx="15">
                  <c:v>0.40960000000000002</c:v>
                </c:pt>
                <c:pt idx="16">
                  <c:v>0.39579999999999999</c:v>
                </c:pt>
              </c:numCache>
            </c:numRef>
          </c:val>
        </c:ser>
        <c:dLbls>
          <c:showLegendKey val="0"/>
          <c:showVal val="0"/>
          <c:showCatName val="0"/>
          <c:showSerName val="0"/>
          <c:showPercent val="0"/>
          <c:showBubbleSize val="0"/>
        </c:dLbls>
        <c:gapWidth val="114"/>
        <c:overlap val="100"/>
        <c:axId val="95657344"/>
        <c:axId val="95663232"/>
      </c:barChart>
      <c:catAx>
        <c:axId val="95657344"/>
        <c:scaling>
          <c:orientation val="minMax"/>
        </c:scaling>
        <c:delete val="0"/>
        <c:axPos val="b"/>
        <c:numFmt formatCode="General" sourceLinked="1"/>
        <c:majorTickMark val="out"/>
        <c:minorTickMark val="none"/>
        <c:tickLblPos val="nextTo"/>
        <c:txPr>
          <a:bodyPr rot="0"/>
          <a:lstStyle/>
          <a:p>
            <a:pPr>
              <a:defRPr sz="1200" b="1">
                <a:latin typeface="Arial Narrow" pitchFamily="34" charset="0"/>
              </a:defRPr>
            </a:pPr>
            <a:endParaRPr lang="en-US"/>
          </a:p>
        </c:txPr>
        <c:crossAx val="95663232"/>
        <c:crosses val="autoZero"/>
        <c:auto val="1"/>
        <c:lblAlgn val="ctr"/>
        <c:lblOffset val="100"/>
        <c:noMultiLvlLbl val="0"/>
      </c:catAx>
      <c:valAx>
        <c:axId val="95663232"/>
        <c:scaling>
          <c:orientation val="minMax"/>
        </c:scaling>
        <c:delete val="0"/>
        <c:axPos val="l"/>
        <c:majorGridlines/>
        <c:numFmt formatCode="0%" sourceLinked="1"/>
        <c:majorTickMark val="out"/>
        <c:minorTickMark val="none"/>
        <c:tickLblPos val="nextTo"/>
        <c:txPr>
          <a:bodyPr/>
          <a:lstStyle/>
          <a:p>
            <a:pPr>
              <a:defRPr sz="1050" b="1">
                <a:latin typeface="Arial Narrow" pitchFamily="34" charset="0"/>
              </a:defRPr>
            </a:pPr>
            <a:endParaRPr lang="en-US"/>
          </a:p>
        </c:txPr>
        <c:crossAx val="95657344"/>
        <c:crosses val="autoZero"/>
        <c:crossBetween val="between"/>
      </c:valAx>
    </c:plotArea>
    <c:legend>
      <c:legendPos val="r"/>
      <c:layout>
        <c:manualLayout>
          <c:xMode val="edge"/>
          <c:yMode val="edge"/>
          <c:x val="0.14711154855643044"/>
          <c:y val="0.10590551181102364"/>
          <c:w val="0.18806973758425705"/>
          <c:h val="0.15949324053434258"/>
        </c:manualLayout>
      </c:layout>
      <c:overlay val="0"/>
      <c:spPr>
        <a:solidFill>
          <a:schemeClr val="bg1"/>
        </a:solidFill>
        <a:ln>
          <a:solidFill>
            <a:schemeClr val="tx1"/>
          </a:solidFill>
        </a:ln>
      </c:spPr>
      <c:txPr>
        <a:bodyPr/>
        <a:lstStyle/>
        <a:p>
          <a:pPr>
            <a:defRPr sz="1200" b="1">
              <a:latin typeface="Arial Narrow" pitchFamily="34" charset="0"/>
            </a:defRPr>
          </a:pPr>
          <a:endParaRPr lang="en-US"/>
        </a:p>
      </c:txPr>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8475" cy="465138"/>
          </a:xfrm>
          <a:prstGeom prst="rect">
            <a:avLst/>
          </a:prstGeom>
        </p:spPr>
        <p:txBody>
          <a:bodyPr vert="horz" lIns="91418" tIns="45708" rIns="91418" bIns="45708" rtlCol="0"/>
          <a:lstStyle>
            <a:lvl1pPr algn="l">
              <a:defRPr sz="1200"/>
            </a:lvl1pPr>
          </a:lstStyle>
          <a:p>
            <a:endParaRPr lang="en-US"/>
          </a:p>
        </p:txBody>
      </p:sp>
      <p:sp>
        <p:nvSpPr>
          <p:cNvPr id="3" name="Date Placeholder 2"/>
          <p:cNvSpPr>
            <a:spLocks noGrp="1"/>
          </p:cNvSpPr>
          <p:nvPr>
            <p:ph type="dt" sz="quarter" idx="1"/>
          </p:nvPr>
        </p:nvSpPr>
        <p:spPr>
          <a:xfrm>
            <a:off x="3970339" y="1"/>
            <a:ext cx="3038475" cy="465138"/>
          </a:xfrm>
          <a:prstGeom prst="rect">
            <a:avLst/>
          </a:prstGeom>
        </p:spPr>
        <p:txBody>
          <a:bodyPr vert="horz" lIns="91418" tIns="45708" rIns="91418" bIns="45708" rtlCol="0"/>
          <a:lstStyle>
            <a:lvl1pPr algn="r">
              <a:defRPr sz="1200"/>
            </a:lvl1pPr>
          </a:lstStyle>
          <a:p>
            <a:fld id="{1DCF576A-B395-4BA3-973E-2655D899A55A}" type="datetimeFigureOut">
              <a:rPr lang="en-US" smtClean="0"/>
              <a:pPr/>
              <a:t>2/27/2015</a:t>
            </a:fld>
            <a:endParaRPr lang="en-US"/>
          </a:p>
        </p:txBody>
      </p:sp>
      <p:sp>
        <p:nvSpPr>
          <p:cNvPr id="4" name="Footer Placeholder 3"/>
          <p:cNvSpPr>
            <a:spLocks noGrp="1"/>
          </p:cNvSpPr>
          <p:nvPr>
            <p:ph type="ftr" sz="quarter" idx="2"/>
          </p:nvPr>
        </p:nvSpPr>
        <p:spPr>
          <a:xfrm>
            <a:off x="2" y="8829675"/>
            <a:ext cx="3038475" cy="465138"/>
          </a:xfrm>
          <a:prstGeom prst="rect">
            <a:avLst/>
          </a:prstGeom>
        </p:spPr>
        <p:txBody>
          <a:bodyPr vert="horz" lIns="91418" tIns="45708" rIns="91418" bIns="45708" rtlCol="0" anchor="b"/>
          <a:lstStyle>
            <a:lvl1pPr algn="l">
              <a:defRPr sz="1200"/>
            </a:lvl1pPr>
          </a:lstStyle>
          <a:p>
            <a:endParaRPr lang="en-US"/>
          </a:p>
        </p:txBody>
      </p:sp>
      <p:sp>
        <p:nvSpPr>
          <p:cNvPr id="5" name="Slide Number Placeholder 4"/>
          <p:cNvSpPr>
            <a:spLocks noGrp="1"/>
          </p:cNvSpPr>
          <p:nvPr>
            <p:ph type="sldNum" sz="quarter" idx="3"/>
          </p:nvPr>
        </p:nvSpPr>
        <p:spPr>
          <a:xfrm>
            <a:off x="3970339" y="8829675"/>
            <a:ext cx="3038475" cy="465138"/>
          </a:xfrm>
          <a:prstGeom prst="rect">
            <a:avLst/>
          </a:prstGeom>
        </p:spPr>
        <p:txBody>
          <a:bodyPr vert="horz" lIns="91418" tIns="45708" rIns="91418" bIns="45708" rtlCol="0" anchor="b"/>
          <a:lstStyle>
            <a:lvl1pPr algn="r">
              <a:defRPr sz="1200"/>
            </a:lvl1pPr>
          </a:lstStyle>
          <a:p>
            <a:fld id="{A0D92419-4B5B-4C6E-854B-DA725B5B53F6}" type="slidenum">
              <a:rPr lang="en-US" smtClean="0"/>
              <a:pPr/>
              <a:t>‹#›</a:t>
            </a:fld>
            <a:endParaRPr lang="en-US"/>
          </a:p>
        </p:txBody>
      </p:sp>
    </p:spTree>
    <p:extLst>
      <p:ext uri="{BB962C8B-B14F-4D97-AF65-F5344CB8AC3E}">
        <p14:creationId xmlns:p14="http://schemas.microsoft.com/office/powerpoint/2010/main" val="39554480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1"/>
            <a:ext cx="3036888" cy="464980"/>
          </a:xfrm>
          <a:prstGeom prst="rect">
            <a:avLst/>
          </a:prstGeom>
        </p:spPr>
        <p:txBody>
          <a:bodyPr vert="horz" lIns="92382" tIns="46192" rIns="92382" bIns="46192"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1927" y="1"/>
            <a:ext cx="3036888" cy="464980"/>
          </a:xfrm>
          <a:prstGeom prst="rect">
            <a:avLst/>
          </a:prstGeom>
        </p:spPr>
        <p:txBody>
          <a:bodyPr vert="horz" lIns="92382" tIns="46192" rIns="92382" bIns="46192" rtlCol="0"/>
          <a:lstStyle>
            <a:lvl1pPr algn="r" fontAlgn="auto">
              <a:spcBef>
                <a:spcPts val="0"/>
              </a:spcBef>
              <a:spcAft>
                <a:spcPts val="0"/>
              </a:spcAft>
              <a:defRPr sz="1200">
                <a:latin typeface="+mn-lt"/>
              </a:defRPr>
            </a:lvl1pPr>
          </a:lstStyle>
          <a:p>
            <a:pPr>
              <a:defRPr/>
            </a:pPr>
            <a:fld id="{E8BFB6E3-E718-4ADF-8A24-8EDFEB6E0545}" type="datetimeFigureOut">
              <a:rPr lang="en-US"/>
              <a:pPr>
                <a:defRPr/>
              </a:pPr>
              <a:t>2/27/2015</a:t>
            </a:fld>
            <a:endParaRPr lang="en-US"/>
          </a:p>
        </p:txBody>
      </p:sp>
      <p:sp>
        <p:nvSpPr>
          <p:cNvPr id="4" name="Slide Image Placeholder 3"/>
          <p:cNvSpPr>
            <a:spLocks noGrp="1" noRot="1" noChangeAspect="1"/>
          </p:cNvSpPr>
          <p:nvPr>
            <p:ph type="sldImg" idx="2"/>
          </p:nvPr>
        </p:nvSpPr>
        <p:spPr>
          <a:xfrm>
            <a:off x="1182688" y="696913"/>
            <a:ext cx="4645025" cy="3484562"/>
          </a:xfrm>
          <a:prstGeom prst="rect">
            <a:avLst/>
          </a:prstGeom>
          <a:noFill/>
          <a:ln w="12700">
            <a:solidFill>
              <a:prstClr val="black"/>
            </a:solidFill>
          </a:ln>
        </p:spPr>
        <p:txBody>
          <a:bodyPr vert="horz" lIns="92382" tIns="46192" rIns="92382" bIns="46192" rtlCol="0" anchor="ctr"/>
          <a:lstStyle/>
          <a:p>
            <a:pPr lvl="0"/>
            <a:endParaRPr lang="en-US" noProof="0"/>
          </a:p>
        </p:txBody>
      </p:sp>
      <p:sp>
        <p:nvSpPr>
          <p:cNvPr id="5" name="Notes Placeholder 4"/>
          <p:cNvSpPr>
            <a:spLocks noGrp="1"/>
          </p:cNvSpPr>
          <p:nvPr>
            <p:ph type="body" sz="quarter" idx="3"/>
          </p:nvPr>
        </p:nvSpPr>
        <p:spPr>
          <a:xfrm>
            <a:off x="701678" y="4416511"/>
            <a:ext cx="5607050" cy="4183221"/>
          </a:xfrm>
          <a:prstGeom prst="rect">
            <a:avLst/>
          </a:prstGeom>
        </p:spPr>
        <p:txBody>
          <a:bodyPr vert="horz" lIns="92382" tIns="46192" rIns="92382" bIns="46192"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5" y="8829825"/>
            <a:ext cx="3036888" cy="464980"/>
          </a:xfrm>
          <a:prstGeom prst="rect">
            <a:avLst/>
          </a:prstGeom>
        </p:spPr>
        <p:txBody>
          <a:bodyPr vert="horz" lIns="92382" tIns="46192" rIns="92382" bIns="46192"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1927" y="8829825"/>
            <a:ext cx="3036888" cy="464980"/>
          </a:xfrm>
          <a:prstGeom prst="rect">
            <a:avLst/>
          </a:prstGeom>
        </p:spPr>
        <p:txBody>
          <a:bodyPr vert="horz" lIns="92382" tIns="46192" rIns="92382" bIns="46192" rtlCol="0" anchor="b"/>
          <a:lstStyle>
            <a:lvl1pPr algn="r" fontAlgn="auto">
              <a:spcBef>
                <a:spcPts val="0"/>
              </a:spcBef>
              <a:spcAft>
                <a:spcPts val="0"/>
              </a:spcAft>
              <a:defRPr sz="1200">
                <a:latin typeface="+mn-lt"/>
              </a:defRPr>
            </a:lvl1pPr>
          </a:lstStyle>
          <a:p>
            <a:pPr>
              <a:defRPr/>
            </a:pPr>
            <a:fld id="{B9E21006-5B50-44E3-AEBF-5DCAA283C668}" type="slidenum">
              <a:rPr lang="en-US"/>
              <a:pPr>
                <a:defRPr/>
              </a:pPr>
              <a:t>‹#›</a:t>
            </a:fld>
            <a:endParaRPr lang="en-US"/>
          </a:p>
        </p:txBody>
      </p:sp>
    </p:spTree>
    <p:extLst>
      <p:ext uri="{BB962C8B-B14F-4D97-AF65-F5344CB8AC3E}">
        <p14:creationId xmlns:p14="http://schemas.microsoft.com/office/powerpoint/2010/main" val="34412748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039" algn="l" rtl="0" eaLnBrk="0" fontAlgn="base" hangingPunct="0">
      <a:spcBef>
        <a:spcPct val="30000"/>
      </a:spcBef>
      <a:spcAft>
        <a:spcPct val="0"/>
      </a:spcAft>
      <a:defRPr sz="1200" kern="1200">
        <a:solidFill>
          <a:schemeClr val="tx1"/>
        </a:solidFill>
        <a:latin typeface="+mn-lt"/>
        <a:ea typeface="+mn-ea"/>
        <a:cs typeface="+mn-cs"/>
      </a:defRPr>
    </a:lvl2pPr>
    <a:lvl3pPr marL="914079" algn="l" rtl="0" eaLnBrk="0" fontAlgn="base" hangingPunct="0">
      <a:spcBef>
        <a:spcPct val="30000"/>
      </a:spcBef>
      <a:spcAft>
        <a:spcPct val="0"/>
      </a:spcAft>
      <a:defRPr sz="1200" kern="1200">
        <a:solidFill>
          <a:schemeClr val="tx1"/>
        </a:solidFill>
        <a:latin typeface="+mn-lt"/>
        <a:ea typeface="+mn-ea"/>
        <a:cs typeface="+mn-cs"/>
      </a:defRPr>
    </a:lvl3pPr>
    <a:lvl4pPr marL="1371119" algn="l" rtl="0" eaLnBrk="0" fontAlgn="base" hangingPunct="0">
      <a:spcBef>
        <a:spcPct val="30000"/>
      </a:spcBef>
      <a:spcAft>
        <a:spcPct val="0"/>
      </a:spcAft>
      <a:defRPr sz="1200" kern="1200">
        <a:solidFill>
          <a:schemeClr val="tx1"/>
        </a:solidFill>
        <a:latin typeface="+mn-lt"/>
        <a:ea typeface="+mn-ea"/>
        <a:cs typeface="+mn-cs"/>
      </a:defRPr>
    </a:lvl4pPr>
    <a:lvl5pPr marL="1828159" algn="l" rtl="0" eaLnBrk="0" fontAlgn="base" hangingPunct="0">
      <a:spcBef>
        <a:spcPct val="30000"/>
      </a:spcBef>
      <a:spcAft>
        <a:spcPct val="0"/>
      </a:spcAft>
      <a:defRPr sz="1200" kern="1200">
        <a:solidFill>
          <a:schemeClr val="tx1"/>
        </a:solidFill>
        <a:latin typeface="+mn-lt"/>
        <a:ea typeface="+mn-ea"/>
        <a:cs typeface="+mn-cs"/>
      </a:defRPr>
    </a:lvl5pPr>
    <a:lvl6pPr marL="2285199" algn="l" defTabSz="914079" rtl="0" eaLnBrk="1" latinLnBrk="0" hangingPunct="1">
      <a:defRPr sz="1200" kern="1200">
        <a:solidFill>
          <a:schemeClr val="tx1"/>
        </a:solidFill>
        <a:latin typeface="+mn-lt"/>
        <a:ea typeface="+mn-ea"/>
        <a:cs typeface="+mn-cs"/>
      </a:defRPr>
    </a:lvl6pPr>
    <a:lvl7pPr marL="2742237" algn="l" defTabSz="914079" rtl="0" eaLnBrk="1" latinLnBrk="0" hangingPunct="1">
      <a:defRPr sz="1200" kern="1200">
        <a:solidFill>
          <a:schemeClr val="tx1"/>
        </a:solidFill>
        <a:latin typeface="+mn-lt"/>
        <a:ea typeface="+mn-ea"/>
        <a:cs typeface="+mn-cs"/>
      </a:defRPr>
    </a:lvl7pPr>
    <a:lvl8pPr marL="3199278" algn="l" defTabSz="914079" rtl="0" eaLnBrk="1" latinLnBrk="0" hangingPunct="1">
      <a:defRPr sz="1200" kern="1200">
        <a:solidFill>
          <a:schemeClr val="tx1"/>
        </a:solidFill>
        <a:latin typeface="+mn-lt"/>
        <a:ea typeface="+mn-ea"/>
        <a:cs typeface="+mn-cs"/>
      </a:defRPr>
    </a:lvl8pPr>
    <a:lvl9pPr marL="3656316" algn="l" defTabSz="91407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1187450" y="693738"/>
            <a:ext cx="4635500" cy="3476625"/>
          </a:xfrm>
          <a:ln/>
        </p:spPr>
      </p:sp>
      <p:sp>
        <p:nvSpPr>
          <p:cNvPr id="4099" name="Rectangle 3"/>
          <p:cNvSpPr>
            <a:spLocks noGrp="1" noChangeArrowheads="1"/>
          </p:cNvSpPr>
          <p:nvPr>
            <p:ph type="body" idx="1"/>
          </p:nvPr>
        </p:nvSpPr>
        <p:spPr>
          <a:xfrm>
            <a:off x="925513" y="4398964"/>
            <a:ext cx="5159375" cy="41624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15" tIns="47210" rIns="94415" bIns="47210"/>
          <a:lstStyle/>
          <a:p>
            <a:endParaRPr lang="en-US" alt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0625" y="693738"/>
            <a:ext cx="4629150" cy="347186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474D98F-827F-4973-A656-24645666CF0A}" type="slidenum">
              <a:rPr lang="en-US" smtClean="0"/>
              <a:pPr>
                <a:defRPr/>
              </a:pPr>
              <a:t>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80000"/>
              </a:lnSpc>
            </a:pPr>
            <a:endParaRPr lang="en-US" altLang="en-US" sz="600"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itchFamily="34" charset="0"/>
                <a:cs typeface="Arial" pitchFamily="34" charset="0"/>
              </a:defRPr>
            </a:lvl1pPr>
            <a:lvl2pPr marL="742680" indent="-285646" eaLnBrk="0" hangingPunct="0">
              <a:defRPr>
                <a:solidFill>
                  <a:schemeClr val="tx1"/>
                </a:solidFill>
                <a:latin typeface="Calibri" pitchFamily="34" charset="0"/>
                <a:cs typeface="Arial" pitchFamily="34" charset="0"/>
              </a:defRPr>
            </a:lvl2pPr>
            <a:lvl3pPr marL="1142586" indent="-228516" eaLnBrk="0" hangingPunct="0">
              <a:defRPr>
                <a:solidFill>
                  <a:schemeClr val="tx1"/>
                </a:solidFill>
                <a:latin typeface="Calibri" pitchFamily="34" charset="0"/>
                <a:cs typeface="Arial" pitchFamily="34" charset="0"/>
              </a:defRPr>
            </a:lvl3pPr>
            <a:lvl4pPr marL="1599620" indent="-228516" eaLnBrk="0" hangingPunct="0">
              <a:defRPr>
                <a:solidFill>
                  <a:schemeClr val="tx1"/>
                </a:solidFill>
                <a:latin typeface="Calibri" pitchFamily="34" charset="0"/>
                <a:cs typeface="Arial" pitchFamily="34" charset="0"/>
              </a:defRPr>
            </a:lvl4pPr>
            <a:lvl5pPr marL="2056655" indent="-228516" eaLnBrk="0" hangingPunct="0">
              <a:defRPr>
                <a:solidFill>
                  <a:schemeClr val="tx1"/>
                </a:solidFill>
                <a:latin typeface="Calibri" pitchFamily="34" charset="0"/>
                <a:cs typeface="Arial" pitchFamily="34" charset="0"/>
              </a:defRPr>
            </a:lvl5pPr>
            <a:lvl6pPr marL="2513688" indent="-228516" eaLnBrk="0" fontAlgn="base" hangingPunct="0">
              <a:spcBef>
                <a:spcPct val="0"/>
              </a:spcBef>
              <a:spcAft>
                <a:spcPct val="0"/>
              </a:spcAft>
              <a:defRPr>
                <a:solidFill>
                  <a:schemeClr val="tx1"/>
                </a:solidFill>
                <a:latin typeface="Calibri" pitchFamily="34" charset="0"/>
                <a:cs typeface="Arial" pitchFamily="34" charset="0"/>
              </a:defRPr>
            </a:lvl6pPr>
            <a:lvl7pPr marL="2970721" indent="-228516" eaLnBrk="0" fontAlgn="base" hangingPunct="0">
              <a:spcBef>
                <a:spcPct val="0"/>
              </a:spcBef>
              <a:spcAft>
                <a:spcPct val="0"/>
              </a:spcAft>
              <a:defRPr>
                <a:solidFill>
                  <a:schemeClr val="tx1"/>
                </a:solidFill>
                <a:latin typeface="Calibri" pitchFamily="34" charset="0"/>
                <a:cs typeface="Arial" pitchFamily="34" charset="0"/>
              </a:defRPr>
            </a:lvl7pPr>
            <a:lvl8pPr marL="3427757" indent="-228516" eaLnBrk="0" fontAlgn="base" hangingPunct="0">
              <a:spcBef>
                <a:spcPct val="0"/>
              </a:spcBef>
              <a:spcAft>
                <a:spcPct val="0"/>
              </a:spcAft>
              <a:defRPr>
                <a:solidFill>
                  <a:schemeClr val="tx1"/>
                </a:solidFill>
                <a:latin typeface="Calibri" pitchFamily="34" charset="0"/>
                <a:cs typeface="Arial" pitchFamily="34" charset="0"/>
              </a:defRPr>
            </a:lvl8pPr>
            <a:lvl9pPr marL="3884791" indent="-228516"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fld id="{288EE003-9B7A-4ABE-B815-090F7098F55A}" type="slidenum">
              <a:rPr lang="en-US" altLang="en-US">
                <a:solidFill>
                  <a:prstClr val="black"/>
                </a:solidFill>
              </a:rPr>
              <a:pPr eaLnBrk="1" hangingPunct="1"/>
              <a:t>16</a:t>
            </a:fld>
            <a:endParaRPr lang="en-US"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474D98F-827F-4973-A656-24645666CF0A}" type="slidenum">
              <a:rPr lang="en-US" smtClean="0">
                <a:solidFill>
                  <a:prstClr val="black"/>
                </a:solidFill>
              </a:rPr>
              <a:pPr>
                <a:defRPr/>
              </a:pPr>
              <a:t>17</a:t>
            </a:fld>
            <a:endParaRPr lang="en-US" dirty="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B89A01C-C733-4C51-B7E3-AEB341542549}" type="slidenum">
              <a:rPr lang="en-US" smtClean="0"/>
              <a:pPr/>
              <a:t>19</a:t>
            </a:fld>
            <a:endParaRPr lang="en-US" smtClean="0"/>
          </a:p>
        </p:txBody>
      </p:sp>
      <p:sp>
        <p:nvSpPr>
          <p:cNvPr id="87043" name="Rectangle 2"/>
          <p:cNvSpPr>
            <a:spLocks noGrp="1" noRot="1" noChangeAspect="1" noChangeArrowheads="1" noTextEdit="1"/>
          </p:cNvSpPr>
          <p:nvPr>
            <p:ph type="sldImg"/>
          </p:nvPr>
        </p:nvSpPr>
        <p:spPr>
          <a:xfrm>
            <a:off x="873125" y="465138"/>
            <a:ext cx="5267325" cy="3951287"/>
          </a:xfrm>
          <a:ln/>
        </p:spPr>
      </p:sp>
      <p:sp>
        <p:nvSpPr>
          <p:cNvPr id="87044" name="Rectangle 3"/>
          <p:cNvSpPr>
            <a:spLocks noGrp="1" noChangeArrowheads="1"/>
          </p:cNvSpPr>
          <p:nvPr>
            <p:ph type="body" idx="1"/>
          </p:nvPr>
        </p:nvSpPr>
        <p:spPr>
          <a:xfrm>
            <a:off x="933558" y="4415790"/>
            <a:ext cx="5143293" cy="4184972"/>
          </a:xfrm>
          <a:noFill/>
          <a:ln/>
        </p:spPr>
        <p:txBody>
          <a:bodyPr/>
          <a:lstStyle/>
          <a:p>
            <a:pPr eaLnBrk="1" hangingPunct="1"/>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9E21006-5B50-44E3-AEBF-5DCAA283C668}" type="slidenum">
              <a:rPr lang="en-US" smtClean="0"/>
              <a:pPr>
                <a:defRPr/>
              </a:pPr>
              <a:t>20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B89A01C-C733-4C51-B7E3-AEB341542549}" type="slidenum">
              <a:rPr lang="en-US" smtClean="0">
                <a:solidFill>
                  <a:prstClr val="black"/>
                </a:solidFill>
              </a:rPr>
              <a:pPr/>
              <a:t>22</a:t>
            </a:fld>
            <a:endParaRPr lang="en-US" dirty="0" smtClean="0">
              <a:solidFill>
                <a:prstClr val="black"/>
              </a:solidFill>
            </a:endParaRPr>
          </a:p>
        </p:txBody>
      </p:sp>
      <p:sp>
        <p:nvSpPr>
          <p:cNvPr id="87043" name="Rectangle 2"/>
          <p:cNvSpPr>
            <a:spLocks noGrp="1" noRot="1" noChangeAspect="1" noChangeArrowheads="1" noTextEdit="1"/>
          </p:cNvSpPr>
          <p:nvPr>
            <p:ph type="sldImg"/>
          </p:nvPr>
        </p:nvSpPr>
        <p:spPr>
          <a:xfrm>
            <a:off x="873125" y="463550"/>
            <a:ext cx="5268913" cy="3952875"/>
          </a:xfrm>
          <a:ln/>
        </p:spPr>
      </p:sp>
      <p:sp>
        <p:nvSpPr>
          <p:cNvPr id="87044" name="Rectangle 3"/>
          <p:cNvSpPr>
            <a:spLocks noGrp="1" noChangeArrowheads="1"/>
          </p:cNvSpPr>
          <p:nvPr>
            <p:ph type="body" idx="1"/>
          </p:nvPr>
        </p:nvSpPr>
        <p:spPr>
          <a:xfrm>
            <a:off x="933563" y="4415797"/>
            <a:ext cx="5143293" cy="4184971"/>
          </a:xfrm>
          <a:noFill/>
          <a:ln/>
        </p:spPr>
        <p:txBody>
          <a:bodyPr>
            <a:normAutofit fontScale="40000" lnSpcReduction="20000"/>
          </a:bodyPr>
          <a:lstStyle/>
          <a:p>
            <a:pPr eaLnBrk="1" hangingPunct="1"/>
            <a:endParaRPr lang="en-US" baseline="0"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dirty="0"/>
          </a:p>
        </p:txBody>
      </p:sp>
      <p:sp>
        <p:nvSpPr>
          <p:cNvPr id="4" name="Slide Number Placeholder 3"/>
          <p:cNvSpPr>
            <a:spLocks noGrp="1"/>
          </p:cNvSpPr>
          <p:nvPr>
            <p:ph type="sldNum" sz="quarter" idx="10"/>
          </p:nvPr>
        </p:nvSpPr>
        <p:spPr/>
        <p:txBody>
          <a:bodyPr/>
          <a:lstStyle/>
          <a:p>
            <a:pPr>
              <a:defRPr/>
            </a:pPr>
            <a:fld id="{07D7491A-9E7E-4BED-8B61-221FD1F88CB4}" type="slidenum">
              <a:rPr lang="en-US">
                <a:solidFill>
                  <a:prstClr val="black"/>
                </a:solidFill>
              </a:rPr>
              <a:pPr>
                <a:defRPr/>
              </a:pPr>
              <a:t>23</a:t>
            </a:fld>
            <a:endParaRPr lang="en-US" dirty="0">
              <a:solidFill>
                <a:prstClr val="black"/>
              </a:solidFill>
            </a:endParaRPr>
          </a:p>
        </p:txBody>
      </p:sp>
    </p:spTree>
    <p:extLst>
      <p:ext uri="{BB962C8B-B14F-4D97-AF65-F5344CB8AC3E}">
        <p14:creationId xmlns:p14="http://schemas.microsoft.com/office/powerpoint/2010/main" val="1118166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dirty="0" smtClean="0"/>
          </a:p>
        </p:txBody>
      </p:sp>
      <p:sp>
        <p:nvSpPr>
          <p:cNvPr id="4" name="Slide Number Placeholder 3"/>
          <p:cNvSpPr>
            <a:spLocks noGrp="1"/>
          </p:cNvSpPr>
          <p:nvPr>
            <p:ph type="sldNum" sz="quarter" idx="10"/>
          </p:nvPr>
        </p:nvSpPr>
        <p:spPr/>
        <p:txBody>
          <a:bodyPr/>
          <a:lstStyle/>
          <a:p>
            <a:pPr>
              <a:defRPr/>
            </a:pPr>
            <a:fld id="{07D7491A-9E7E-4BED-8B61-221FD1F88CB4}" type="slidenum">
              <a:rPr lang="en-US">
                <a:solidFill>
                  <a:prstClr val="black"/>
                </a:solidFill>
              </a:rPr>
              <a:pPr>
                <a:defRPr/>
              </a:pPr>
              <a:t>24</a:t>
            </a:fld>
            <a:endParaRPr lang="en-US" dirty="0">
              <a:solidFill>
                <a:prstClr val="black"/>
              </a:solidFill>
            </a:endParaRPr>
          </a:p>
        </p:txBody>
      </p:sp>
    </p:spTree>
    <p:extLst>
      <p:ext uri="{BB962C8B-B14F-4D97-AF65-F5344CB8AC3E}">
        <p14:creationId xmlns:p14="http://schemas.microsoft.com/office/powerpoint/2010/main" val="111816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solidFill>
                  <a:prstClr val="black"/>
                </a:solidFill>
              </a:rPr>
              <a:pPr>
                <a:defRPr/>
              </a:pPr>
              <a:t>25</a:t>
            </a:fld>
            <a:endParaRPr lang="en-US" dirty="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5025" cy="3484562"/>
          </a:xfrm>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26</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B89A01C-C733-4C51-B7E3-AEB341542549}" type="slidenum">
              <a:rPr lang="en-US" smtClean="0"/>
              <a:pPr/>
              <a:t>5</a:t>
            </a:fld>
            <a:endParaRPr lang="en-US" smtClean="0"/>
          </a:p>
        </p:txBody>
      </p:sp>
      <p:sp>
        <p:nvSpPr>
          <p:cNvPr id="87043" name="Rectangle 2"/>
          <p:cNvSpPr>
            <a:spLocks noGrp="1" noRot="1" noChangeAspect="1" noChangeArrowheads="1" noTextEdit="1"/>
          </p:cNvSpPr>
          <p:nvPr>
            <p:ph type="sldImg"/>
          </p:nvPr>
        </p:nvSpPr>
        <p:spPr>
          <a:xfrm>
            <a:off x="873125" y="465138"/>
            <a:ext cx="5267325" cy="3951287"/>
          </a:xfrm>
          <a:ln/>
        </p:spPr>
      </p:sp>
      <p:sp>
        <p:nvSpPr>
          <p:cNvPr id="87044" name="Rectangle 3"/>
          <p:cNvSpPr>
            <a:spLocks noGrp="1" noChangeArrowheads="1"/>
          </p:cNvSpPr>
          <p:nvPr>
            <p:ph type="body" idx="1"/>
          </p:nvPr>
        </p:nvSpPr>
        <p:spPr>
          <a:xfrm>
            <a:off x="933557" y="4415790"/>
            <a:ext cx="5143293" cy="4184972"/>
          </a:xfrm>
          <a:noFill/>
          <a:ln/>
        </p:spPr>
        <p:txBody>
          <a:bodyPr/>
          <a:lstStyle/>
          <a:p>
            <a:pPr eaLnBrk="1" hangingPunct="1"/>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endParaRPr lang="en-US" dirty="0"/>
          </a:p>
        </p:txBody>
      </p:sp>
      <p:sp>
        <p:nvSpPr>
          <p:cNvPr id="4" name="Slide Number Placeholder 3"/>
          <p:cNvSpPr>
            <a:spLocks noGrp="1"/>
          </p:cNvSpPr>
          <p:nvPr>
            <p:ph type="sldNum" sz="quarter" idx="10"/>
          </p:nvPr>
        </p:nvSpPr>
        <p:spPr/>
        <p:txBody>
          <a:bodyPr/>
          <a:lstStyle/>
          <a:p>
            <a:fld id="{16210A8A-16C0-4562-AD3A-B1BC2569C64A}"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0134049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1" y="4415790"/>
            <a:ext cx="6248399" cy="4183380"/>
          </a:xfrm>
        </p:spPr>
        <p:txBody>
          <a:bodyPr/>
          <a:lstStyle/>
          <a:p>
            <a:endParaRPr lang="en-US" dirty="0"/>
          </a:p>
        </p:txBody>
      </p:sp>
      <p:sp>
        <p:nvSpPr>
          <p:cNvPr id="4" name="Slide Number Placeholder 3"/>
          <p:cNvSpPr>
            <a:spLocks noGrp="1"/>
          </p:cNvSpPr>
          <p:nvPr>
            <p:ph type="sldNum" sz="quarter" idx="10"/>
          </p:nvPr>
        </p:nvSpPr>
        <p:spPr/>
        <p:txBody>
          <a:bodyPr/>
          <a:lstStyle/>
          <a:p>
            <a:fld id="{6C1F0214-6D02-4210-9251-C417BBA7F5EE}"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1484798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sz="1200" b="1"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210A8A-16C0-4562-AD3A-B1BC2569C64A}" type="slidenum">
              <a:rPr lang="en-US" smtClean="0">
                <a:solidFill>
                  <a:prstClr val="black"/>
                </a:solidFill>
              </a:rPr>
              <a:pPr/>
              <a:t>29</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C52B8C7-DA07-423C-A8A5-1EC2BA72A583}"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3456629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52B8C7-DA07-423C-A8A5-1EC2BA72A583}"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3456629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lvl="1" defTabSz="931774" eaLnBrk="1" fontAlgn="auto" hangingPunct="1">
              <a:spcBef>
                <a:spcPts val="0"/>
              </a:spcBef>
              <a:spcAft>
                <a:spcPts val="0"/>
              </a:spcAft>
              <a:defRPr/>
            </a:pPr>
            <a:endParaRPr lang="en-US" dirty="0"/>
          </a:p>
        </p:txBody>
      </p:sp>
      <p:sp>
        <p:nvSpPr>
          <p:cNvPr id="4" name="Slide Number Placeholder 3"/>
          <p:cNvSpPr>
            <a:spLocks noGrp="1"/>
          </p:cNvSpPr>
          <p:nvPr>
            <p:ph type="sldNum" sz="quarter" idx="10"/>
          </p:nvPr>
        </p:nvSpPr>
        <p:spPr/>
        <p:txBody>
          <a:bodyPr/>
          <a:lstStyle/>
          <a:p>
            <a:fld id="{16210A8A-16C0-4562-AD3A-B1BC2569C64A}"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0134049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AD574C-1E8D-4667-9E8A-DDB29B0D5818}" type="slidenum">
              <a:rPr lang="en-US">
                <a:solidFill>
                  <a:prstClr val="black"/>
                </a:solidFill>
              </a:rPr>
              <a:pPr/>
              <a:t>34</a:t>
            </a:fld>
            <a:endParaRPr lang="en-US">
              <a:solidFill>
                <a:prstClr val="black"/>
              </a:solidFill>
            </a:endParaRPr>
          </a:p>
        </p:txBody>
      </p:sp>
      <p:sp>
        <p:nvSpPr>
          <p:cNvPr id="171010" name="Rectangle 2"/>
          <p:cNvSpPr>
            <a:spLocks noGrp="1" noRot="1" noChangeAspect="1" noChangeArrowheads="1" noTextEdit="1"/>
          </p:cNvSpPr>
          <p:nvPr>
            <p:ph type="sldImg"/>
          </p:nvPr>
        </p:nvSpPr>
        <p:spPr>
          <a:xfrm>
            <a:off x="1189038" y="693738"/>
            <a:ext cx="4632325" cy="3473450"/>
          </a:xfrm>
          <a:ln/>
        </p:spPr>
      </p:sp>
      <p:sp>
        <p:nvSpPr>
          <p:cNvPr id="171011" name="Rectangle 3"/>
          <p:cNvSpPr>
            <a:spLocks noGrp="1" noChangeArrowheads="1"/>
          </p:cNvSpPr>
          <p:nvPr>
            <p:ph type="body" idx="1"/>
          </p:nvPr>
        </p:nvSpPr>
        <p:spPr>
          <a:xfrm>
            <a:off x="924018" y="4396689"/>
            <a:ext cx="5162377" cy="4165870"/>
          </a:xfrm>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B89A01C-C733-4C51-B7E3-AEB341542549}" type="slidenum">
              <a:rPr lang="en-US" smtClean="0">
                <a:solidFill>
                  <a:prstClr val="black"/>
                </a:solidFill>
              </a:rPr>
              <a:pPr/>
              <a:t>7</a:t>
            </a:fld>
            <a:endParaRPr lang="en-US" dirty="0" smtClean="0">
              <a:solidFill>
                <a:prstClr val="black"/>
              </a:solidFill>
            </a:endParaRPr>
          </a:p>
        </p:txBody>
      </p:sp>
      <p:sp>
        <p:nvSpPr>
          <p:cNvPr id="87043" name="Rectangle 2"/>
          <p:cNvSpPr>
            <a:spLocks noGrp="1" noRot="1" noChangeAspect="1" noChangeArrowheads="1" noTextEdit="1"/>
          </p:cNvSpPr>
          <p:nvPr>
            <p:ph type="sldImg"/>
          </p:nvPr>
        </p:nvSpPr>
        <p:spPr>
          <a:xfrm>
            <a:off x="871538" y="463550"/>
            <a:ext cx="5272087" cy="3952875"/>
          </a:xfrm>
          <a:ln/>
        </p:spPr>
      </p:sp>
      <p:sp>
        <p:nvSpPr>
          <p:cNvPr id="87044" name="Rectangle 3"/>
          <p:cNvSpPr>
            <a:spLocks noGrp="1" noChangeArrowheads="1"/>
          </p:cNvSpPr>
          <p:nvPr>
            <p:ph type="body" idx="1"/>
          </p:nvPr>
        </p:nvSpPr>
        <p:spPr>
          <a:xfrm>
            <a:off x="933562" y="4415795"/>
            <a:ext cx="5143293" cy="4184973"/>
          </a:xfrm>
          <a:noFill/>
          <a:ln/>
        </p:spPr>
        <p:txBody>
          <a:bodyPr>
            <a:normAutofit fontScale="40000" lnSpcReduction="20000"/>
          </a:bodyPr>
          <a:lstStyle/>
          <a:p>
            <a:pPr eaLnBrk="1" hangingPunct="1"/>
            <a:endParaRPr lang="en-US" baseline="0"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B89A01C-C733-4C51-B7E3-AEB341542549}" type="slidenum">
              <a:rPr lang="en-US" smtClean="0">
                <a:solidFill>
                  <a:prstClr val="black"/>
                </a:solidFill>
              </a:rPr>
              <a:pPr/>
              <a:t>8</a:t>
            </a:fld>
            <a:endParaRPr lang="en-US" dirty="0" smtClean="0">
              <a:solidFill>
                <a:prstClr val="black"/>
              </a:solidFill>
            </a:endParaRPr>
          </a:p>
        </p:txBody>
      </p:sp>
      <p:sp>
        <p:nvSpPr>
          <p:cNvPr id="87043" name="Rectangle 2"/>
          <p:cNvSpPr>
            <a:spLocks noGrp="1" noRot="1" noChangeAspect="1" noChangeArrowheads="1" noTextEdit="1"/>
          </p:cNvSpPr>
          <p:nvPr>
            <p:ph type="sldImg"/>
          </p:nvPr>
        </p:nvSpPr>
        <p:spPr>
          <a:xfrm>
            <a:off x="874713" y="465138"/>
            <a:ext cx="5265737" cy="3951287"/>
          </a:xfrm>
          <a:ln/>
        </p:spPr>
      </p:sp>
      <p:sp>
        <p:nvSpPr>
          <p:cNvPr id="87044" name="Rectangle 3"/>
          <p:cNvSpPr>
            <a:spLocks noGrp="1" noChangeArrowheads="1"/>
          </p:cNvSpPr>
          <p:nvPr>
            <p:ph type="body" idx="1"/>
          </p:nvPr>
        </p:nvSpPr>
        <p:spPr>
          <a:xfrm>
            <a:off x="933570" y="4415790"/>
            <a:ext cx="5143293" cy="4184972"/>
          </a:xfrm>
          <a:noFill/>
          <a:ln/>
        </p:spPr>
        <p:txBody>
          <a:bodyPr>
            <a:normAutofit fontScale="40000" lnSpcReduction="20000"/>
          </a:bodyPr>
          <a:lstStyle/>
          <a:p>
            <a:pPr eaLnBrk="1" hangingPunct="1"/>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B89A01C-C733-4C51-B7E3-AEB341542549}" type="slidenum">
              <a:rPr lang="en-US" smtClean="0">
                <a:solidFill>
                  <a:prstClr val="black"/>
                </a:solidFill>
              </a:rPr>
              <a:pPr/>
              <a:t>9</a:t>
            </a:fld>
            <a:endParaRPr lang="en-US" dirty="0" smtClean="0">
              <a:solidFill>
                <a:prstClr val="black"/>
              </a:solidFill>
            </a:endParaRPr>
          </a:p>
        </p:txBody>
      </p:sp>
      <p:sp>
        <p:nvSpPr>
          <p:cNvPr id="87043" name="Rectangle 2"/>
          <p:cNvSpPr>
            <a:spLocks noGrp="1" noRot="1" noChangeAspect="1" noChangeArrowheads="1" noTextEdit="1"/>
          </p:cNvSpPr>
          <p:nvPr>
            <p:ph type="sldImg"/>
          </p:nvPr>
        </p:nvSpPr>
        <p:spPr>
          <a:xfrm>
            <a:off x="873125" y="465138"/>
            <a:ext cx="5267325" cy="3951287"/>
          </a:xfrm>
          <a:ln/>
        </p:spPr>
      </p:sp>
      <p:sp>
        <p:nvSpPr>
          <p:cNvPr id="87044" name="Rectangle 3"/>
          <p:cNvSpPr>
            <a:spLocks noGrp="1" noChangeArrowheads="1"/>
          </p:cNvSpPr>
          <p:nvPr>
            <p:ph type="body" idx="1"/>
          </p:nvPr>
        </p:nvSpPr>
        <p:spPr>
          <a:xfrm>
            <a:off x="933566" y="4415790"/>
            <a:ext cx="5143293" cy="4184972"/>
          </a:xfrm>
          <a:noFill/>
          <a:ln/>
        </p:spPr>
        <p:txBody>
          <a:bodyPr>
            <a:normAutofit fontScale="40000" lnSpcReduction="20000"/>
          </a:bodyPr>
          <a:lstStyle/>
          <a:p>
            <a:pPr eaLnBrk="1" hangingPunct="1"/>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5025" cy="3484562"/>
          </a:xfrm>
        </p:spPr>
      </p:sp>
      <p:sp>
        <p:nvSpPr>
          <p:cNvPr id="3" name="Notes Placeholder 2"/>
          <p:cNvSpPr>
            <a:spLocks noGrp="1"/>
          </p:cNvSpPr>
          <p:nvPr>
            <p:ph type="body" idx="1"/>
          </p:nvPr>
        </p:nvSpPr>
        <p:spPr/>
        <p:txBody>
          <a:bodyPr>
            <a:normAutofit fontScale="77500" lnSpcReduction="20000"/>
          </a:bodyPr>
          <a:lstStyle/>
          <a:p>
            <a:endParaRPr lang="en-US" dirty="0"/>
          </a:p>
        </p:txBody>
      </p:sp>
      <p:sp>
        <p:nvSpPr>
          <p:cNvPr id="4" name="Slide Number Placeholder 3"/>
          <p:cNvSpPr>
            <a:spLocks noGrp="1"/>
          </p:cNvSpPr>
          <p:nvPr>
            <p:ph type="sldNum" sz="quarter" idx="10"/>
          </p:nvPr>
        </p:nvSpPr>
        <p:spPr/>
        <p:txBody>
          <a:bodyPr/>
          <a:lstStyle/>
          <a:p>
            <a:pPr>
              <a:defRPr/>
            </a:pPr>
            <a:fld id="{07D7491A-9E7E-4BED-8B61-221FD1F88CB4}"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111816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E21006-5B50-44E3-AEBF-5DCAA283C668}" type="slidenum">
              <a:rPr lang="en-US" smtClean="0"/>
              <a:pPr>
                <a:defRPr/>
              </a:pPr>
              <a:t>12</a:t>
            </a:fld>
            <a:endParaRPr lang="en-US"/>
          </a:p>
        </p:txBody>
      </p:sp>
    </p:spTree>
    <p:extLst>
      <p:ext uri="{BB962C8B-B14F-4D97-AF65-F5344CB8AC3E}">
        <p14:creationId xmlns:p14="http://schemas.microsoft.com/office/powerpoint/2010/main" val="566312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A1988855-3AA6-4A85-89DC-03FE0A457D87}" type="slidenum">
              <a:rPr lang="en-US" smtClean="0"/>
              <a:t>13</a:t>
            </a:fld>
            <a:endParaRPr lang="en-US"/>
          </a:p>
        </p:txBody>
      </p:sp>
    </p:spTree>
    <p:extLst>
      <p:ext uri="{BB962C8B-B14F-4D97-AF65-F5344CB8AC3E}">
        <p14:creationId xmlns:p14="http://schemas.microsoft.com/office/powerpoint/2010/main" val="3232216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C815CE-594B-44AB-BC3C-68E8EAF5333B}" type="slidenum">
              <a:rPr lang="en-US" smtClean="0"/>
              <a:pPr>
                <a:defRPr/>
              </a:pPr>
              <a:t>14</a:t>
            </a:fld>
            <a:endParaRPr lang="en-US"/>
          </a:p>
        </p:txBody>
      </p:sp>
    </p:spTree>
    <p:extLst>
      <p:ext uri="{BB962C8B-B14F-4D97-AF65-F5344CB8AC3E}">
        <p14:creationId xmlns:p14="http://schemas.microsoft.com/office/powerpoint/2010/main" val="35774979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anchor="ctr"/>
          <a:lstStyle/>
          <a:p>
            <a:pPr algn="ctr" fontAlgn="auto">
              <a:spcBef>
                <a:spcPts val="0"/>
              </a:spcBef>
              <a:spcAft>
                <a:spcPts val="0"/>
              </a:spcAft>
              <a:defRPr/>
            </a:pPr>
            <a:endParaRPr lang="en-US" dirty="0"/>
          </a:p>
        </p:txBody>
      </p:sp>
      <p:pic>
        <p:nvPicPr>
          <p:cNvPr id="5" name="Picture 8" descr="horizontal-logo-green-text.jpg"/>
          <p:cNvPicPr>
            <a:picLocks noChangeAspect="1"/>
          </p:cNvPicPr>
          <p:nvPr userDrawn="1"/>
        </p:nvPicPr>
        <p:blipFill>
          <a:blip r:embed="rId3" cstate="print"/>
          <a:srcRect/>
          <a:stretch>
            <a:fillRect/>
          </a:stretch>
        </p:blipFill>
        <p:spPr bwMode="auto">
          <a:xfrm>
            <a:off x="1905000" y="304803"/>
            <a:ext cx="5334000" cy="892175"/>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pPr>
              <a:defRPr/>
            </a:pPr>
            <a:r>
              <a:rPr lang="en-US" dirty="0" smtClean="0"/>
              <a:t>Energy Facts 2011</a:t>
            </a:r>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21"/>
          <p:cNvSpPr>
            <a:spLocks noChangeArrowheads="1"/>
          </p:cNvSpPr>
          <p:nvPr userDrawn="1"/>
        </p:nvSpPr>
        <p:spPr bwMode="auto">
          <a:xfrm>
            <a:off x="0" y="0"/>
            <a:ext cx="9144000" cy="6858000"/>
          </a:xfrm>
          <a:prstGeom prst="rect">
            <a:avLst/>
          </a:prstGeom>
          <a:gradFill rotWithShape="1">
            <a:gsLst>
              <a:gs pos="0">
                <a:srgbClr val="D9F0FF"/>
              </a:gs>
              <a:gs pos="100000">
                <a:srgbClr val="D6D6D8"/>
              </a:gs>
            </a:gsLst>
            <a:lin ang="5400000" scaled="1"/>
          </a:gradFill>
          <a:ln w="9525">
            <a:solidFill>
              <a:schemeClr val="tx1"/>
            </a:solidFill>
            <a:miter lim="800000"/>
            <a:headEnd/>
            <a:tailEnd/>
          </a:ln>
          <a:effectLst/>
        </p:spPr>
        <p:txBody>
          <a:bodyPr wrap="none" lIns="82030" tIns="41015" rIns="82030" bIns="41015" anchor="ctr"/>
          <a:lstStyle/>
          <a:p>
            <a:pPr defTabSz="914287"/>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Footer Placeholder 4"/>
          <p:cNvSpPr>
            <a:spLocks noGrp="1"/>
          </p:cNvSpPr>
          <p:nvPr>
            <p:ph type="ftr" sz="quarter" idx="10"/>
          </p:nvPr>
        </p:nvSpPr>
        <p:spPr/>
        <p:txBody>
          <a:bodyPr/>
          <a:lstStyle>
            <a:lvl1pPr>
              <a:defRPr/>
            </a:lvl1pPr>
          </a:lstStyle>
          <a:p>
            <a:pPr>
              <a:defRPr/>
            </a:pPr>
            <a:r>
              <a:rPr lang="en-US"/>
              <a:t>Office of Science FY 2011 Budget</a:t>
            </a:r>
          </a:p>
        </p:txBody>
      </p:sp>
      <p:sp>
        <p:nvSpPr>
          <p:cNvPr id="5" name="Slide Number Placeholder 5"/>
          <p:cNvSpPr>
            <a:spLocks noGrp="1"/>
          </p:cNvSpPr>
          <p:nvPr>
            <p:ph type="sldNum" sz="quarter" idx="11"/>
          </p:nvPr>
        </p:nvSpPr>
        <p:spPr/>
        <p:txBody>
          <a:bodyPr/>
          <a:lstStyle>
            <a:lvl1pPr>
              <a:defRPr/>
            </a:lvl1pPr>
          </a:lstStyle>
          <a:p>
            <a:pPr>
              <a:defRPr/>
            </a:pPr>
            <a:fld id="{C0A2BE09-5C53-429F-9B0D-04D6F428253C}"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b="0" u="none" smtClean="0"/>
              <a:t>Office of Science FY 2011 Budget</a:t>
            </a:r>
            <a:endParaRPr lang="en-US" b="0" u="none"/>
          </a:p>
        </p:txBody>
      </p:sp>
      <p:sp>
        <p:nvSpPr>
          <p:cNvPr id="4" name="Slide Number Placeholder 3"/>
          <p:cNvSpPr>
            <a:spLocks noGrp="1"/>
          </p:cNvSpPr>
          <p:nvPr>
            <p:ph type="sldNum" sz="quarter" idx="11"/>
          </p:nvPr>
        </p:nvSpPr>
        <p:spPr/>
        <p:txBody>
          <a:bodyPr/>
          <a:lstStyle/>
          <a:p>
            <a:pPr>
              <a:defRPr/>
            </a:pPr>
            <a:fld id="{D1C3E240-9EB6-4604-A43D-9910B3F588EA}" type="slidenum">
              <a:rPr lang="en-US" b="0" u="none" smtClean="0"/>
              <a:pPr>
                <a:defRPr/>
              </a:pPr>
              <a:t>‹#›</a:t>
            </a:fld>
            <a:endParaRPr lang="en-US" b="0" u="non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470512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7963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6.xml"/><Relationship Id="rId7" Type="http://schemas.openxmlformats.org/officeDocument/2006/relationships/image" Target="../media/image1.jpe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0" y="87092"/>
            <a:ext cx="9144000" cy="598714"/>
          </a:xfrm>
          <a:prstGeom prst="rect">
            <a:avLst/>
          </a:prstGeom>
          <a:noFill/>
          <a:ln w="9525">
            <a:noFill/>
            <a:miter lim="800000"/>
            <a:headEnd/>
            <a:tailEnd/>
          </a:ln>
        </p:spPr>
        <p:txBody>
          <a:bodyPr vert="horz" wrap="square" lIns="91407" tIns="45704" rIns="91407" bIns="45704" numCol="1" anchor="ctr" anchorCtr="0" compatLnSpc="1">
            <a:prstTxWarp prst="textNoShape">
              <a:avLst/>
            </a:prstTxWarp>
          </a:bodyPr>
          <a:lstStyle/>
          <a:p>
            <a:pPr lvl="0"/>
            <a:r>
              <a:rPr lang="en-US" dirty="0" smtClean="0"/>
              <a:t>Click to Insert Title</a:t>
            </a:r>
          </a:p>
        </p:txBody>
      </p:sp>
      <p:sp>
        <p:nvSpPr>
          <p:cNvPr id="7" name="Footer Placeholder 4"/>
          <p:cNvSpPr>
            <a:spLocks noGrp="1"/>
          </p:cNvSpPr>
          <p:nvPr>
            <p:ph type="ftr" sz="quarter" idx="3"/>
          </p:nvPr>
        </p:nvSpPr>
        <p:spPr>
          <a:xfrm>
            <a:off x="3124200" y="6353973"/>
            <a:ext cx="5334000" cy="365125"/>
          </a:xfrm>
          <a:prstGeom prst="rect">
            <a:avLst/>
          </a:prstGeom>
        </p:spPr>
        <p:txBody>
          <a:bodyPr vert="horz" lIns="91407" tIns="45704" rIns="91407" bIns="45704" rtlCol="0" anchor="ctr"/>
          <a:lstStyle>
            <a:lvl1pPr algn="r" fontAlgn="auto">
              <a:spcBef>
                <a:spcPts val="0"/>
              </a:spcBef>
              <a:spcAft>
                <a:spcPts val="0"/>
              </a:spcAft>
              <a:defRPr sz="1100">
                <a:solidFill>
                  <a:srgbClr val="106636"/>
                </a:solidFill>
                <a:latin typeface="Arial" pitchFamily="34" charset="0"/>
                <a:cs typeface="Arial" pitchFamily="34" charset="0"/>
              </a:defRPr>
            </a:lvl1pPr>
          </a:lstStyle>
          <a:p>
            <a:pPr>
              <a:defRPr/>
            </a:pPr>
            <a:r>
              <a:rPr lang="en-US" smtClean="0"/>
              <a:t>Energy Facts 2010</a:t>
            </a:r>
            <a:endParaRPr lang="en-US" dirty="0"/>
          </a:p>
        </p:txBody>
      </p:sp>
      <p:sp>
        <p:nvSpPr>
          <p:cNvPr id="8" name="Slide Number Placeholder 5"/>
          <p:cNvSpPr>
            <a:spLocks noGrp="1"/>
          </p:cNvSpPr>
          <p:nvPr>
            <p:ph type="sldNum" sz="quarter" idx="4"/>
          </p:nvPr>
        </p:nvSpPr>
        <p:spPr>
          <a:xfrm>
            <a:off x="8413751" y="6353973"/>
            <a:ext cx="381000" cy="365125"/>
          </a:xfrm>
          <a:prstGeom prst="rect">
            <a:avLst/>
          </a:prstGeom>
        </p:spPr>
        <p:txBody>
          <a:bodyPr vert="horz" lIns="91407" tIns="45704" rIns="91407" bIns="45704" rtlCol="0" anchor="ctr"/>
          <a:lstStyle>
            <a:lvl1pPr algn="r" fontAlgn="auto">
              <a:spcBef>
                <a:spcPts val="0"/>
              </a:spcBef>
              <a:spcAft>
                <a:spcPts val="0"/>
              </a:spcAft>
              <a:defRPr sz="1100">
                <a:solidFill>
                  <a:srgbClr val="106636"/>
                </a:solidFill>
                <a:latin typeface="Arial" pitchFamily="34" charset="0"/>
                <a:cs typeface="Arial" pitchFamily="34" charset="0"/>
              </a:defRPr>
            </a:lvl1pPr>
          </a:lstStyle>
          <a:p>
            <a:pPr>
              <a:defRPr/>
            </a:pPr>
            <a:fld id="{6EEA275D-5A49-48A8-817D-44C3EA0A3A2F}"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793" r:id="rId1"/>
    <p:sldLayoutId id="2147483799" r:id="rId2"/>
    <p:sldLayoutId id="2147483800" r:id="rId3"/>
  </p:sldLayoutIdLst>
  <p:hf hdr="0" dt="0"/>
  <p:txStyles>
    <p:titleStyle>
      <a:lvl1pPr algn="ctr" rtl="0" eaLnBrk="0" fontAlgn="base" hangingPunct="0">
        <a:spcBef>
          <a:spcPct val="0"/>
        </a:spcBef>
        <a:spcAft>
          <a:spcPct val="0"/>
        </a:spcAft>
        <a:defRPr sz="2400" kern="1200" baseline="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7039" algn="ctr" rtl="0" fontAlgn="base">
        <a:spcBef>
          <a:spcPct val="0"/>
        </a:spcBef>
        <a:spcAft>
          <a:spcPct val="0"/>
        </a:spcAft>
        <a:defRPr sz="2400">
          <a:solidFill>
            <a:srgbClr val="106636"/>
          </a:solidFill>
          <a:latin typeface="Arial" charset="0"/>
          <a:cs typeface="Arial" charset="0"/>
        </a:defRPr>
      </a:lvl6pPr>
      <a:lvl7pPr marL="914079" algn="ctr" rtl="0" fontAlgn="base">
        <a:spcBef>
          <a:spcPct val="0"/>
        </a:spcBef>
        <a:spcAft>
          <a:spcPct val="0"/>
        </a:spcAft>
        <a:defRPr sz="2400">
          <a:solidFill>
            <a:srgbClr val="106636"/>
          </a:solidFill>
          <a:latin typeface="Arial" charset="0"/>
          <a:cs typeface="Arial" charset="0"/>
        </a:defRPr>
      </a:lvl7pPr>
      <a:lvl8pPr marL="1371119" algn="ctr" rtl="0" fontAlgn="base">
        <a:spcBef>
          <a:spcPct val="0"/>
        </a:spcBef>
        <a:spcAft>
          <a:spcPct val="0"/>
        </a:spcAft>
        <a:defRPr sz="2400">
          <a:solidFill>
            <a:srgbClr val="106636"/>
          </a:solidFill>
          <a:latin typeface="Arial" charset="0"/>
          <a:cs typeface="Arial" charset="0"/>
        </a:defRPr>
      </a:lvl8pPr>
      <a:lvl9pPr marL="1828159" algn="ctr" rtl="0" fontAlgn="base">
        <a:spcBef>
          <a:spcPct val="0"/>
        </a:spcBef>
        <a:spcAft>
          <a:spcPct val="0"/>
        </a:spcAft>
        <a:defRPr sz="2400">
          <a:solidFill>
            <a:srgbClr val="106636"/>
          </a:solidFill>
          <a:latin typeface="Arial" charset="0"/>
          <a:cs typeface="Arial" charset="0"/>
        </a:defRPr>
      </a:lvl9pPr>
    </p:titleStyle>
    <p:bodyStyle>
      <a:lvl1pPr marL="342780" indent="-342780"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2689" indent="-285650"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2599" indent="-228519"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599638" indent="-228519"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6678" indent="-228519"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3718" indent="-228519" algn="l" defTabSz="91407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758" indent="-228519" algn="l" defTabSz="91407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797" indent="-228519" algn="l" defTabSz="91407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837" indent="-228519" algn="l" defTabSz="91407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79" rtl="0" eaLnBrk="1" latinLnBrk="0" hangingPunct="1">
        <a:defRPr sz="1800" kern="1200">
          <a:solidFill>
            <a:schemeClr val="tx1"/>
          </a:solidFill>
          <a:latin typeface="+mn-lt"/>
          <a:ea typeface="+mn-ea"/>
          <a:cs typeface="+mn-cs"/>
        </a:defRPr>
      </a:lvl1pPr>
      <a:lvl2pPr marL="457039" algn="l" defTabSz="914079" rtl="0" eaLnBrk="1" latinLnBrk="0" hangingPunct="1">
        <a:defRPr sz="1800" kern="1200">
          <a:solidFill>
            <a:schemeClr val="tx1"/>
          </a:solidFill>
          <a:latin typeface="+mn-lt"/>
          <a:ea typeface="+mn-ea"/>
          <a:cs typeface="+mn-cs"/>
        </a:defRPr>
      </a:lvl2pPr>
      <a:lvl3pPr marL="914079" algn="l" defTabSz="914079" rtl="0" eaLnBrk="1" latinLnBrk="0" hangingPunct="1">
        <a:defRPr sz="1800" kern="1200">
          <a:solidFill>
            <a:schemeClr val="tx1"/>
          </a:solidFill>
          <a:latin typeface="+mn-lt"/>
          <a:ea typeface="+mn-ea"/>
          <a:cs typeface="+mn-cs"/>
        </a:defRPr>
      </a:lvl3pPr>
      <a:lvl4pPr marL="1371119" algn="l" defTabSz="914079" rtl="0" eaLnBrk="1" latinLnBrk="0" hangingPunct="1">
        <a:defRPr sz="1800" kern="1200">
          <a:solidFill>
            <a:schemeClr val="tx1"/>
          </a:solidFill>
          <a:latin typeface="+mn-lt"/>
          <a:ea typeface="+mn-ea"/>
          <a:cs typeface="+mn-cs"/>
        </a:defRPr>
      </a:lvl4pPr>
      <a:lvl5pPr marL="1828159" algn="l" defTabSz="914079" rtl="0" eaLnBrk="1" latinLnBrk="0" hangingPunct="1">
        <a:defRPr sz="1800" kern="1200">
          <a:solidFill>
            <a:schemeClr val="tx1"/>
          </a:solidFill>
          <a:latin typeface="+mn-lt"/>
          <a:ea typeface="+mn-ea"/>
          <a:cs typeface="+mn-cs"/>
        </a:defRPr>
      </a:lvl5pPr>
      <a:lvl6pPr marL="2285199" algn="l" defTabSz="914079" rtl="0" eaLnBrk="1" latinLnBrk="0" hangingPunct="1">
        <a:defRPr sz="1800" kern="1200">
          <a:solidFill>
            <a:schemeClr val="tx1"/>
          </a:solidFill>
          <a:latin typeface="+mn-lt"/>
          <a:ea typeface="+mn-ea"/>
          <a:cs typeface="+mn-cs"/>
        </a:defRPr>
      </a:lvl6pPr>
      <a:lvl7pPr marL="2742237" algn="l" defTabSz="914079" rtl="0" eaLnBrk="1" latinLnBrk="0" hangingPunct="1">
        <a:defRPr sz="1800" kern="1200">
          <a:solidFill>
            <a:schemeClr val="tx1"/>
          </a:solidFill>
          <a:latin typeface="+mn-lt"/>
          <a:ea typeface="+mn-ea"/>
          <a:cs typeface="+mn-cs"/>
        </a:defRPr>
      </a:lvl7pPr>
      <a:lvl8pPr marL="3199278" algn="l" defTabSz="914079" rtl="0" eaLnBrk="1" latinLnBrk="0" hangingPunct="1">
        <a:defRPr sz="1800" kern="1200">
          <a:solidFill>
            <a:schemeClr val="tx1"/>
          </a:solidFill>
          <a:latin typeface="+mn-lt"/>
          <a:ea typeface="+mn-ea"/>
          <a:cs typeface="+mn-cs"/>
        </a:defRPr>
      </a:lvl8pPr>
      <a:lvl9pPr marL="3656316" algn="l" defTabSz="91407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7"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0" y="-219075"/>
            <a:ext cx="9144000" cy="1143000"/>
          </a:xfrm>
          <a:prstGeom prst="rect">
            <a:avLst/>
          </a:prstGeom>
          <a:noFill/>
          <a:ln w="9525">
            <a:noFill/>
            <a:miter lim="800000"/>
            <a:headEnd/>
            <a:tailEnd/>
          </a:ln>
        </p:spPr>
        <p:txBody>
          <a:bodyPr vert="horz" wrap="square" lIns="91397" tIns="45698" rIns="91397" bIns="45698"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352427" y="866775"/>
            <a:ext cx="8410575" cy="5259388"/>
          </a:xfrm>
          <a:prstGeom prst="rect">
            <a:avLst/>
          </a:prstGeom>
          <a:noFill/>
          <a:ln w="9525">
            <a:noFill/>
            <a:miter lim="800000"/>
            <a:headEnd/>
            <a:tailEnd/>
          </a:ln>
        </p:spPr>
        <p:txBody>
          <a:bodyPr vert="horz" wrap="square" lIns="91397" tIns="45698" rIns="91397" bIns="4569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3124200" y="6356350"/>
            <a:ext cx="5334000" cy="365125"/>
          </a:xfrm>
          <a:prstGeom prst="rect">
            <a:avLst/>
          </a:prstGeom>
        </p:spPr>
        <p:txBody>
          <a:bodyPr vert="horz" lIns="91397" tIns="45698" rIns="91397" bIns="45698"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r>
              <a:rPr lang="en-US"/>
              <a:t>Office of Science FY 2011 Budget</a:t>
            </a:r>
          </a:p>
        </p:txBody>
      </p:sp>
      <p:sp>
        <p:nvSpPr>
          <p:cNvPr id="6" name="Slide Number Placeholder 5"/>
          <p:cNvSpPr>
            <a:spLocks noGrp="1"/>
          </p:cNvSpPr>
          <p:nvPr>
            <p:ph type="sldNum" sz="quarter" idx="4"/>
          </p:nvPr>
        </p:nvSpPr>
        <p:spPr>
          <a:xfrm>
            <a:off x="8413750" y="6351588"/>
            <a:ext cx="381000" cy="365125"/>
          </a:xfrm>
          <a:prstGeom prst="rect">
            <a:avLst/>
          </a:prstGeom>
        </p:spPr>
        <p:txBody>
          <a:bodyPr vert="horz" lIns="91397" tIns="45698" rIns="91397" bIns="45698"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fld id="{07D9EDA4-3321-4A4F-B234-B5F2EEE78D67}" type="slidenum">
              <a:rPr lang="en-US"/>
              <a:pPr>
                <a:defRPr/>
              </a:pPr>
              <a:t>‹#›</a:t>
            </a:fld>
            <a:endParaRPr lang="en-US" dirty="0"/>
          </a:p>
        </p:txBody>
      </p:sp>
      <p:pic>
        <p:nvPicPr>
          <p:cNvPr id="2054" name="Picture 9" descr="horizontal-logo-green-text.jpg"/>
          <p:cNvPicPr>
            <a:picLocks noChangeAspect="1"/>
          </p:cNvPicPr>
          <p:nvPr/>
        </p:nvPicPr>
        <p:blipFill>
          <a:blip r:embed="rId8" cstate="print"/>
          <a:srcRect/>
          <a:stretch>
            <a:fillRect/>
          </a:stretch>
        </p:blipFill>
        <p:spPr bwMode="auto">
          <a:xfrm>
            <a:off x="457200" y="6354765"/>
            <a:ext cx="2438400" cy="4079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06" r:id="rId1"/>
    <p:sldLayoutId id="2147483816" r:id="rId2"/>
    <p:sldLayoutId id="2147483817" r:id="rId3"/>
    <p:sldLayoutId id="2147483818" r:id="rId4"/>
    <p:sldLayoutId id="2147483820" r:id="rId5"/>
  </p:sldLayoutIdLst>
  <p:hf hdr="0" dt="0"/>
  <p:txStyles>
    <p:titleStyle>
      <a:lvl1pPr algn="ctr" rtl="0" eaLnBrk="0" fontAlgn="base" hangingPunct="0">
        <a:spcBef>
          <a:spcPct val="0"/>
        </a:spcBef>
        <a:spcAft>
          <a:spcPct val="0"/>
        </a:spcAft>
        <a:defRPr sz="24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6986" algn="ctr" rtl="0" fontAlgn="base">
        <a:spcBef>
          <a:spcPct val="0"/>
        </a:spcBef>
        <a:spcAft>
          <a:spcPct val="0"/>
        </a:spcAft>
        <a:defRPr sz="2400">
          <a:solidFill>
            <a:srgbClr val="106636"/>
          </a:solidFill>
          <a:latin typeface="Arial" charset="0"/>
          <a:cs typeface="Arial" charset="0"/>
        </a:defRPr>
      </a:lvl6pPr>
      <a:lvl7pPr marL="913972" algn="ctr" rtl="0" fontAlgn="base">
        <a:spcBef>
          <a:spcPct val="0"/>
        </a:spcBef>
        <a:spcAft>
          <a:spcPct val="0"/>
        </a:spcAft>
        <a:defRPr sz="2400">
          <a:solidFill>
            <a:srgbClr val="106636"/>
          </a:solidFill>
          <a:latin typeface="Arial" charset="0"/>
          <a:cs typeface="Arial" charset="0"/>
        </a:defRPr>
      </a:lvl7pPr>
      <a:lvl8pPr marL="1370959" algn="ctr" rtl="0" fontAlgn="base">
        <a:spcBef>
          <a:spcPct val="0"/>
        </a:spcBef>
        <a:spcAft>
          <a:spcPct val="0"/>
        </a:spcAft>
        <a:defRPr sz="2400">
          <a:solidFill>
            <a:srgbClr val="106636"/>
          </a:solidFill>
          <a:latin typeface="Arial" charset="0"/>
          <a:cs typeface="Arial" charset="0"/>
        </a:defRPr>
      </a:lvl8pPr>
      <a:lvl9pPr marL="1827945" algn="ctr" rtl="0" fontAlgn="base">
        <a:spcBef>
          <a:spcPct val="0"/>
        </a:spcBef>
        <a:spcAft>
          <a:spcPct val="0"/>
        </a:spcAft>
        <a:defRPr sz="2400">
          <a:solidFill>
            <a:srgbClr val="106636"/>
          </a:solidFill>
          <a:latin typeface="Arial" charset="0"/>
          <a:cs typeface="Arial" charset="0"/>
        </a:defRPr>
      </a:lvl9pPr>
    </p:titleStyle>
    <p:bodyStyle>
      <a:lvl1pPr marL="341233" indent="-341233"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1190" indent="-284096"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1146" indent="-226961"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598239" indent="-226961"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5332" indent="-226961"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3424"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411"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396"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382"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72" rtl="0" eaLnBrk="1" latinLnBrk="0" hangingPunct="1">
        <a:defRPr sz="1800" kern="1200">
          <a:solidFill>
            <a:schemeClr val="tx1"/>
          </a:solidFill>
          <a:latin typeface="+mn-lt"/>
          <a:ea typeface="+mn-ea"/>
          <a:cs typeface="+mn-cs"/>
        </a:defRPr>
      </a:lvl1pPr>
      <a:lvl2pPr marL="456986" algn="l" defTabSz="913972" rtl="0" eaLnBrk="1" latinLnBrk="0" hangingPunct="1">
        <a:defRPr sz="1800" kern="1200">
          <a:solidFill>
            <a:schemeClr val="tx1"/>
          </a:solidFill>
          <a:latin typeface="+mn-lt"/>
          <a:ea typeface="+mn-ea"/>
          <a:cs typeface="+mn-cs"/>
        </a:defRPr>
      </a:lvl2pPr>
      <a:lvl3pPr marL="913972" algn="l" defTabSz="913972" rtl="0" eaLnBrk="1" latinLnBrk="0" hangingPunct="1">
        <a:defRPr sz="1800" kern="1200">
          <a:solidFill>
            <a:schemeClr val="tx1"/>
          </a:solidFill>
          <a:latin typeface="+mn-lt"/>
          <a:ea typeface="+mn-ea"/>
          <a:cs typeface="+mn-cs"/>
        </a:defRPr>
      </a:lvl3pPr>
      <a:lvl4pPr marL="1370959" algn="l" defTabSz="913972" rtl="0" eaLnBrk="1" latinLnBrk="0" hangingPunct="1">
        <a:defRPr sz="1800" kern="1200">
          <a:solidFill>
            <a:schemeClr val="tx1"/>
          </a:solidFill>
          <a:latin typeface="+mn-lt"/>
          <a:ea typeface="+mn-ea"/>
          <a:cs typeface="+mn-cs"/>
        </a:defRPr>
      </a:lvl4pPr>
      <a:lvl5pPr marL="1827945" algn="l" defTabSz="913972" rtl="0" eaLnBrk="1" latinLnBrk="0" hangingPunct="1">
        <a:defRPr sz="1800" kern="1200">
          <a:solidFill>
            <a:schemeClr val="tx1"/>
          </a:solidFill>
          <a:latin typeface="+mn-lt"/>
          <a:ea typeface="+mn-ea"/>
          <a:cs typeface="+mn-cs"/>
        </a:defRPr>
      </a:lvl5pPr>
      <a:lvl6pPr marL="2284932" algn="l" defTabSz="913972" rtl="0" eaLnBrk="1" latinLnBrk="0" hangingPunct="1">
        <a:defRPr sz="1800" kern="1200">
          <a:solidFill>
            <a:schemeClr val="tx1"/>
          </a:solidFill>
          <a:latin typeface="+mn-lt"/>
          <a:ea typeface="+mn-ea"/>
          <a:cs typeface="+mn-cs"/>
        </a:defRPr>
      </a:lvl6pPr>
      <a:lvl7pPr marL="2741916" algn="l" defTabSz="913972" rtl="0" eaLnBrk="1" latinLnBrk="0" hangingPunct="1">
        <a:defRPr sz="1800" kern="1200">
          <a:solidFill>
            <a:schemeClr val="tx1"/>
          </a:solidFill>
          <a:latin typeface="+mn-lt"/>
          <a:ea typeface="+mn-ea"/>
          <a:cs typeface="+mn-cs"/>
        </a:defRPr>
      </a:lvl7pPr>
      <a:lvl8pPr marL="3198904" algn="l" defTabSz="913972" rtl="0" eaLnBrk="1" latinLnBrk="0" hangingPunct="1">
        <a:defRPr sz="1800" kern="1200">
          <a:solidFill>
            <a:schemeClr val="tx1"/>
          </a:solidFill>
          <a:latin typeface="+mn-lt"/>
          <a:ea typeface="+mn-ea"/>
          <a:cs typeface="+mn-cs"/>
        </a:defRPr>
      </a:lvl8pPr>
      <a:lvl9pPr marL="3655888" algn="l" defTabSz="91397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hyperlink" Target="http://science.energy.gov/bes/highlights/2013/bes-2013-03-c/"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http://www.whitehouse.gov/mgi"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20.emf"/><Relationship Id="rId13" Type="http://schemas.openxmlformats.org/officeDocument/2006/relationships/image" Target="../media/image25.pn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emf"/><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gif"/></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jp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2.emf"/><Relationship Id="rId5" Type="http://schemas.openxmlformats.org/officeDocument/2006/relationships/image" Target="../media/image41.emf"/><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tiff"/></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52.jpeg"/><Relationship Id="rId4" Type="http://schemas.openxmlformats.org/officeDocument/2006/relationships/image" Target="../media/image51.tiff"/></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55.jpe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57.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64.jpe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71.jpeg"/><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8" Type="http://schemas.openxmlformats.org/officeDocument/2006/relationships/image" Target="../media/image79.jpeg"/><Relationship Id="rId13" Type="http://schemas.openxmlformats.org/officeDocument/2006/relationships/image" Target="../media/image84.png"/><Relationship Id="rId18" Type="http://schemas.openxmlformats.org/officeDocument/2006/relationships/image" Target="../media/image89.jpeg"/><Relationship Id="rId26" Type="http://schemas.openxmlformats.org/officeDocument/2006/relationships/image" Target="../media/image97.png"/><Relationship Id="rId3" Type="http://schemas.openxmlformats.org/officeDocument/2006/relationships/image" Target="../media/image74.png"/><Relationship Id="rId21" Type="http://schemas.openxmlformats.org/officeDocument/2006/relationships/image" Target="../media/image92.jpeg"/><Relationship Id="rId7" Type="http://schemas.openxmlformats.org/officeDocument/2006/relationships/image" Target="../media/image78.png"/><Relationship Id="rId12" Type="http://schemas.openxmlformats.org/officeDocument/2006/relationships/image" Target="../media/image83.png"/><Relationship Id="rId17" Type="http://schemas.openxmlformats.org/officeDocument/2006/relationships/image" Target="../media/image88.jpeg"/><Relationship Id="rId25" Type="http://schemas.openxmlformats.org/officeDocument/2006/relationships/image" Target="../media/image96.jpeg"/><Relationship Id="rId2" Type="http://schemas.openxmlformats.org/officeDocument/2006/relationships/notesSlide" Target="../notesSlides/notesSlide26.xml"/><Relationship Id="rId16" Type="http://schemas.openxmlformats.org/officeDocument/2006/relationships/image" Target="../media/image87.jpeg"/><Relationship Id="rId20" Type="http://schemas.openxmlformats.org/officeDocument/2006/relationships/image" Target="../media/image91.jpeg"/><Relationship Id="rId1" Type="http://schemas.openxmlformats.org/officeDocument/2006/relationships/slideLayout" Target="../slideLayouts/slideLayout5.xml"/><Relationship Id="rId6" Type="http://schemas.openxmlformats.org/officeDocument/2006/relationships/image" Target="../media/image77.png"/><Relationship Id="rId11" Type="http://schemas.openxmlformats.org/officeDocument/2006/relationships/image" Target="../media/image82.png"/><Relationship Id="rId24" Type="http://schemas.openxmlformats.org/officeDocument/2006/relationships/image" Target="../media/image95.png"/><Relationship Id="rId5" Type="http://schemas.openxmlformats.org/officeDocument/2006/relationships/image" Target="../media/image76.jpeg"/><Relationship Id="rId15" Type="http://schemas.openxmlformats.org/officeDocument/2006/relationships/image" Target="../media/image86.jpeg"/><Relationship Id="rId23" Type="http://schemas.openxmlformats.org/officeDocument/2006/relationships/image" Target="../media/image94.jpeg"/><Relationship Id="rId10" Type="http://schemas.openxmlformats.org/officeDocument/2006/relationships/image" Target="../media/image81.png"/><Relationship Id="rId19" Type="http://schemas.openxmlformats.org/officeDocument/2006/relationships/image" Target="../media/image90.jpeg"/><Relationship Id="rId4" Type="http://schemas.openxmlformats.org/officeDocument/2006/relationships/image" Target="../media/image75.jpeg"/><Relationship Id="rId9" Type="http://schemas.openxmlformats.org/officeDocument/2006/relationships/image" Target="../media/image80.jpeg"/><Relationship Id="rId14" Type="http://schemas.openxmlformats.org/officeDocument/2006/relationships/image" Target="../media/image85.jpeg"/><Relationship Id="rId22" Type="http://schemas.openxmlformats.org/officeDocument/2006/relationships/image" Target="../media/image9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5.xml"/><Relationship Id="rId4" Type="http://schemas.openxmlformats.org/officeDocument/2006/relationships/chart" Target="../charts/chart4.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hyperlink" Target="http://science.energy.gov/bes/efrc/"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4294967295"/>
          </p:nvPr>
        </p:nvSpPr>
        <p:spPr>
          <a:xfrm>
            <a:off x="1371600" y="3902444"/>
            <a:ext cx="6400800" cy="1274163"/>
          </a:xfrm>
          <a:prstGeom prst="rect">
            <a:avLst/>
          </a:prstGeom>
        </p:spPr>
        <p:txBody>
          <a:bodyPr lIns="91407" tIns="45704" rIns="91407" bIns="45704" rtlCol="0">
            <a:spAutoFit/>
          </a:bodyPr>
          <a:lstStyle/>
          <a:p>
            <a:pPr marL="252860" indent="-252860" algn="ctr" defTabSz="1014540">
              <a:buNone/>
            </a:pPr>
            <a:r>
              <a:rPr lang="en-US" kern="0" dirty="0" smtClean="0">
                <a:solidFill>
                  <a:srgbClr val="006600"/>
                </a:solidFill>
              </a:rPr>
              <a:t>BES Advisory Committee Meeting</a:t>
            </a:r>
          </a:p>
          <a:p>
            <a:pPr marL="252860" indent="-252860" algn="ctr" defTabSz="1014540">
              <a:buNone/>
            </a:pPr>
            <a:r>
              <a:rPr lang="en-US" sz="2200" kern="0" dirty="0" smtClean="0">
                <a:solidFill>
                  <a:srgbClr val="006600"/>
                </a:solidFill>
              </a:rPr>
              <a:t>February 26, 2015</a:t>
            </a:r>
          </a:p>
          <a:p>
            <a:pPr marL="252860" indent="-252860" algn="ctr" defTabSz="1014540"/>
            <a:endParaRPr lang="en-US" sz="2200" b="0" dirty="0" smtClean="0">
              <a:solidFill>
                <a:schemeClr val="tx1"/>
              </a:solidFill>
            </a:endParaRPr>
          </a:p>
        </p:txBody>
      </p:sp>
      <p:sp useBgFill="1">
        <p:nvSpPr>
          <p:cNvPr id="3075" name="Title 3"/>
          <p:cNvSpPr>
            <a:spLocks noGrp="1"/>
          </p:cNvSpPr>
          <p:nvPr>
            <p:ph type="title" idx="4294967295"/>
          </p:nvPr>
        </p:nvSpPr>
        <p:spPr>
          <a:xfrm>
            <a:off x="84138" y="2445063"/>
            <a:ext cx="8978900" cy="590919"/>
          </a:xfr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lnSpc>
                <a:spcPct val="90000"/>
              </a:lnSpc>
              <a:defRPr/>
            </a:pPr>
            <a:r>
              <a:rPr lang="en-US" sz="3600" b="1" spc="50" dirty="0" smtClean="0">
                <a:ln w="11430"/>
                <a:solidFill>
                  <a:srgbClr val="006600"/>
                </a:solidFill>
              </a:rPr>
              <a:t>Basic Energy Sciences Update</a:t>
            </a:r>
            <a:endParaRPr lang="en-US" sz="3600" b="1" i="1" spc="50" dirty="0" smtClean="0">
              <a:ln w="11430"/>
              <a:solidFill>
                <a:srgbClr val="006600"/>
              </a:solidFill>
            </a:endParaRPr>
          </a:p>
        </p:txBody>
      </p:sp>
      <p:sp>
        <p:nvSpPr>
          <p:cNvPr id="8196" name="Rectangle 4"/>
          <p:cNvSpPr>
            <a:spLocks noChangeArrowheads="1"/>
          </p:cNvSpPr>
          <p:nvPr/>
        </p:nvSpPr>
        <p:spPr bwMode="auto">
          <a:xfrm>
            <a:off x="675864" y="5826765"/>
            <a:ext cx="7792279" cy="840198"/>
          </a:xfrm>
          <a:prstGeom prst="rect">
            <a:avLst/>
          </a:prstGeom>
          <a:noFill/>
          <a:ln w="9525">
            <a:noFill/>
            <a:miter lim="800000"/>
            <a:headEnd/>
            <a:tailEnd/>
          </a:ln>
        </p:spPr>
        <p:txBody>
          <a:bodyPr wrap="square" lIns="91407" tIns="45704" rIns="91407" bIns="45704">
            <a:spAutoFit/>
          </a:bodyPr>
          <a:lstStyle/>
          <a:p>
            <a:pPr algn="ctr">
              <a:lnSpc>
                <a:spcPct val="90000"/>
              </a:lnSpc>
              <a:spcBef>
                <a:spcPts val="0"/>
              </a:spcBef>
            </a:pPr>
            <a:r>
              <a:rPr lang="en-US" dirty="0" smtClean="0">
                <a:solidFill>
                  <a:srgbClr val="006600"/>
                </a:solidFill>
                <a:latin typeface="Arial" pitchFamily="34" charset="0"/>
                <a:cs typeface="Arial" pitchFamily="34" charset="0"/>
              </a:rPr>
              <a:t>Harriet Kung</a:t>
            </a:r>
            <a:r>
              <a:rPr lang="en-US" dirty="0">
                <a:solidFill>
                  <a:srgbClr val="006600"/>
                </a:solidFill>
                <a:latin typeface="Arial" pitchFamily="34" charset="0"/>
                <a:cs typeface="Arial" pitchFamily="34" charset="0"/>
              </a:rPr>
              <a:t/>
            </a:r>
            <a:br>
              <a:rPr lang="en-US" dirty="0">
                <a:solidFill>
                  <a:srgbClr val="006600"/>
                </a:solidFill>
                <a:latin typeface="Arial" pitchFamily="34" charset="0"/>
                <a:cs typeface="Arial" pitchFamily="34" charset="0"/>
              </a:rPr>
            </a:br>
            <a:r>
              <a:rPr lang="en-US" dirty="0" smtClean="0">
                <a:solidFill>
                  <a:srgbClr val="006600"/>
                </a:solidFill>
                <a:latin typeface="Arial" pitchFamily="34" charset="0"/>
                <a:cs typeface="Arial" pitchFamily="34" charset="0"/>
              </a:rPr>
              <a:t>Director, Basic Energy Sciences</a:t>
            </a:r>
            <a:endParaRPr lang="en-US" dirty="0">
              <a:solidFill>
                <a:srgbClr val="006600"/>
              </a:solidFill>
              <a:latin typeface="Arial" pitchFamily="34" charset="0"/>
              <a:cs typeface="Arial" pitchFamily="34" charset="0"/>
            </a:endParaRPr>
          </a:p>
          <a:p>
            <a:pPr algn="ctr">
              <a:lnSpc>
                <a:spcPct val="90000"/>
              </a:lnSpc>
              <a:spcBef>
                <a:spcPts val="0"/>
              </a:spcBef>
            </a:pPr>
            <a:r>
              <a:rPr lang="en-US" dirty="0">
                <a:solidFill>
                  <a:srgbClr val="006600"/>
                </a:solidFill>
                <a:latin typeface="Arial" pitchFamily="34" charset="0"/>
                <a:cs typeface="Arial" pitchFamily="34" charset="0"/>
              </a:rPr>
              <a:t>Office of Science, U.S. Department of </a:t>
            </a:r>
            <a:r>
              <a:rPr lang="en-US" dirty="0" smtClean="0">
                <a:solidFill>
                  <a:srgbClr val="006600"/>
                </a:solidFill>
                <a:latin typeface="Arial" pitchFamily="34" charset="0"/>
                <a:cs typeface="Arial" pitchFamily="34" charset="0"/>
              </a:rPr>
              <a:t>Energy</a:t>
            </a:r>
            <a:r>
              <a:rPr lang="en-US" sz="1200" dirty="0" smtClean="0">
                <a:solidFill>
                  <a:srgbClr val="006600"/>
                </a:solidFill>
                <a:latin typeface="Arial" pitchFamily="34" charset="0"/>
                <a:cs typeface="Arial" pitchFamily="34" charset="0"/>
              </a:rPr>
              <a:t> </a:t>
            </a:r>
            <a:endParaRPr lang="en-US" dirty="0">
              <a:solidFill>
                <a:srgbClr val="0066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736980" y="2101545"/>
            <a:ext cx="7676390" cy="2236382"/>
          </a:xfrm>
        </p:spPr>
        <p:txBody>
          <a:bodyPr/>
          <a:lstStyle/>
          <a:p>
            <a:pPr marL="169823" lvl="1" indent="-169823">
              <a:lnSpc>
                <a:spcPts val="1800"/>
              </a:lnSpc>
              <a:spcBef>
                <a:spcPts val="0"/>
              </a:spcBef>
              <a:spcAft>
                <a:spcPts val="1200"/>
              </a:spcAft>
              <a:buFont typeface="Wingdings" pitchFamily="2" charset="2"/>
              <a:buChar char="§"/>
            </a:pPr>
            <a:r>
              <a:rPr lang="en-US" sz="1600" dirty="0">
                <a:solidFill>
                  <a:schemeClr val="tx1"/>
                </a:solidFill>
              </a:rPr>
              <a:t>Deliver research codes and data for design of functional materials to the materials sciences communities in academia, labs, and industry</a:t>
            </a:r>
          </a:p>
          <a:p>
            <a:pPr marL="169823" lvl="1" indent="-169823">
              <a:lnSpc>
                <a:spcPts val="1800"/>
              </a:lnSpc>
              <a:spcBef>
                <a:spcPts val="0"/>
              </a:spcBef>
              <a:spcAft>
                <a:spcPts val="1200"/>
              </a:spcAft>
              <a:buFont typeface="Wingdings" pitchFamily="2" charset="2"/>
              <a:buChar char="§"/>
            </a:pPr>
            <a:r>
              <a:rPr lang="en-US" sz="1600" dirty="0">
                <a:solidFill>
                  <a:schemeClr val="tx1"/>
                </a:solidFill>
              </a:rPr>
              <a:t>Use integrated teams combining expertise in materials theory, modeling, computation, synthesis, characterization, and processing/fabrication</a:t>
            </a:r>
          </a:p>
          <a:p>
            <a:pPr marL="169823" lvl="1" indent="-169823">
              <a:lnSpc>
                <a:spcPts val="1800"/>
              </a:lnSpc>
              <a:spcBef>
                <a:spcPts val="0"/>
              </a:spcBef>
              <a:spcAft>
                <a:spcPts val="1200"/>
              </a:spcAft>
              <a:buFont typeface="Wingdings" pitchFamily="2" charset="2"/>
              <a:buChar char="§"/>
            </a:pPr>
            <a:r>
              <a:rPr lang="en-US" sz="1600" dirty="0">
                <a:solidFill>
                  <a:schemeClr val="tx1"/>
                </a:solidFill>
              </a:rPr>
              <a:t>Use facilities and tools for materials synthesis, characterization, simulation, and computation, relying especially on the SC scientific user facilities</a:t>
            </a:r>
          </a:p>
          <a:p>
            <a:pPr marL="169823" lvl="1" indent="-169823">
              <a:lnSpc>
                <a:spcPts val="1800"/>
              </a:lnSpc>
              <a:spcBef>
                <a:spcPts val="0"/>
              </a:spcBef>
              <a:spcAft>
                <a:spcPts val="1200"/>
              </a:spcAft>
              <a:buFont typeface="Wingdings" pitchFamily="2" charset="2"/>
              <a:buChar char="§"/>
            </a:pPr>
            <a:r>
              <a:rPr lang="en-US" sz="1600" dirty="0" smtClean="0">
                <a:solidFill>
                  <a:schemeClr val="tx1"/>
                </a:solidFill>
              </a:rPr>
              <a:t>$8M in support for multiple teams will begin in FY 2015 for planned 4-years award terms.</a:t>
            </a:r>
            <a:endParaRPr lang="en-US" sz="2400" dirty="0"/>
          </a:p>
        </p:txBody>
      </p:sp>
      <p:sp>
        <p:nvSpPr>
          <p:cNvPr id="3" name="Title 2"/>
          <p:cNvSpPr>
            <a:spLocks noGrp="1"/>
          </p:cNvSpPr>
          <p:nvPr>
            <p:ph type="title"/>
          </p:nvPr>
        </p:nvSpPr>
        <p:spPr/>
        <p:txBody>
          <a:bodyPr/>
          <a:lstStyle/>
          <a:p>
            <a:pPr>
              <a:lnSpc>
                <a:spcPct val="90000"/>
              </a:lnSpc>
            </a:pPr>
            <a:r>
              <a:rPr lang="en-US" dirty="0" smtClean="0"/>
              <a:t>Computational Materials Sciences </a:t>
            </a:r>
            <a:br>
              <a:rPr lang="en-US" dirty="0" smtClean="0"/>
            </a:br>
            <a:r>
              <a:rPr lang="en-US" sz="1800" dirty="0" smtClean="0"/>
              <a:t>in support of the Materials Genome Initiative</a:t>
            </a:r>
            <a:endParaRPr lang="en-US" sz="2000" dirty="0"/>
          </a:p>
        </p:txBody>
      </p:sp>
      <p:grpSp>
        <p:nvGrpSpPr>
          <p:cNvPr id="2" name="Group 15"/>
          <p:cNvGrpSpPr/>
          <p:nvPr/>
        </p:nvGrpSpPr>
        <p:grpSpPr>
          <a:xfrm>
            <a:off x="304800" y="4600583"/>
            <a:ext cx="8651632" cy="1543110"/>
            <a:chOff x="304800" y="4495800"/>
            <a:chExt cx="8651632" cy="1543110"/>
          </a:xfrm>
        </p:grpSpPr>
        <p:sp>
          <p:nvSpPr>
            <p:cNvPr id="6" name="TextBox 5"/>
            <p:cNvSpPr txBox="1"/>
            <p:nvPr/>
          </p:nvSpPr>
          <p:spPr>
            <a:xfrm>
              <a:off x="2590800" y="5638800"/>
              <a:ext cx="2252531" cy="276999"/>
            </a:xfrm>
            <a:prstGeom prst="rect">
              <a:avLst/>
            </a:prstGeom>
            <a:noFill/>
          </p:spPr>
          <p:txBody>
            <a:bodyPr wrap="square" lIns="0" rtlCol="0">
              <a:spAutoFit/>
            </a:bodyPr>
            <a:lstStyle/>
            <a:p>
              <a:pPr algn="ctr" fontAlgn="base">
                <a:spcBef>
                  <a:spcPct val="0"/>
                </a:spcBef>
                <a:spcAft>
                  <a:spcPct val="0"/>
                </a:spcAft>
              </a:pPr>
              <a:r>
                <a:rPr lang="en-US" sz="1200" dirty="0">
                  <a:solidFill>
                    <a:prstClr val="black"/>
                  </a:solidFill>
                  <a:latin typeface="Arial" pitchFamily="34" charset="0"/>
                </a:rPr>
                <a:t>Novel Thermal Transport</a:t>
              </a:r>
            </a:p>
          </p:txBody>
        </p:sp>
        <p:sp>
          <p:nvSpPr>
            <p:cNvPr id="7" name="TextBox 6"/>
            <p:cNvSpPr txBox="1"/>
            <p:nvPr/>
          </p:nvSpPr>
          <p:spPr>
            <a:xfrm>
              <a:off x="4513385" y="5638800"/>
              <a:ext cx="2284863" cy="276999"/>
            </a:xfrm>
            <a:prstGeom prst="rect">
              <a:avLst/>
            </a:prstGeom>
            <a:noFill/>
          </p:spPr>
          <p:txBody>
            <a:bodyPr wrap="square" rIns="0" rtlCol="0">
              <a:spAutoFit/>
            </a:bodyPr>
            <a:lstStyle/>
            <a:p>
              <a:pPr algn="ctr" fontAlgn="base">
                <a:spcBef>
                  <a:spcPct val="0"/>
                </a:spcBef>
                <a:spcAft>
                  <a:spcPct val="0"/>
                </a:spcAft>
              </a:pPr>
              <a:r>
                <a:rPr lang="en-US" sz="1200" dirty="0">
                  <a:solidFill>
                    <a:prstClr val="black"/>
                  </a:solidFill>
                  <a:latin typeface="Arial" pitchFamily="34" charset="0"/>
                </a:rPr>
                <a:t>Next Generation Magnets</a:t>
              </a:r>
            </a:p>
          </p:txBody>
        </p:sp>
        <p:sp>
          <p:nvSpPr>
            <p:cNvPr id="8" name="TextBox 7"/>
            <p:cNvSpPr txBox="1"/>
            <p:nvPr/>
          </p:nvSpPr>
          <p:spPr>
            <a:xfrm>
              <a:off x="304800" y="5638800"/>
              <a:ext cx="2438400" cy="400110"/>
            </a:xfrm>
            <a:prstGeom prst="rect">
              <a:avLst/>
            </a:prstGeom>
            <a:noFill/>
          </p:spPr>
          <p:txBody>
            <a:bodyPr wrap="square" lIns="0" rtlCol="0">
              <a:spAutoFit/>
            </a:bodyPr>
            <a:lstStyle/>
            <a:p>
              <a:pPr algn="ctr">
                <a:lnSpc>
                  <a:spcPts val="1200"/>
                </a:lnSpc>
              </a:pPr>
              <a:r>
                <a:rPr lang="en-US" sz="1200" dirty="0">
                  <a:solidFill>
                    <a:prstClr val="black"/>
                  </a:solidFill>
                  <a:latin typeface="Arial" pitchFamily="34" charset="0"/>
                </a:rPr>
                <a:t>Tailored Surfaces for Advanced Electronics</a:t>
              </a:r>
            </a:p>
          </p:txBody>
        </p:sp>
        <p:pic>
          <p:nvPicPr>
            <p:cNvPr id="3081"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1910" y="4495800"/>
              <a:ext cx="2057400" cy="1143000"/>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Lst>
          </p:spPr>
        </p:pic>
        <p:sp>
          <p:nvSpPr>
            <p:cNvPr id="18" name="TextBox 17"/>
            <p:cNvSpPr txBox="1"/>
            <p:nvPr/>
          </p:nvSpPr>
          <p:spPr>
            <a:xfrm>
              <a:off x="6365632" y="5638800"/>
              <a:ext cx="2590800" cy="276999"/>
            </a:xfrm>
            <a:prstGeom prst="rect">
              <a:avLst/>
            </a:prstGeom>
            <a:noFill/>
          </p:spPr>
          <p:txBody>
            <a:bodyPr wrap="square" rIns="0" rtlCol="0">
              <a:spAutoFit/>
            </a:bodyPr>
            <a:lstStyle/>
            <a:p>
              <a:pPr algn="ctr" fontAlgn="base">
                <a:spcBef>
                  <a:spcPct val="0"/>
                </a:spcBef>
                <a:spcAft>
                  <a:spcPct val="0"/>
                </a:spcAft>
              </a:pPr>
              <a:r>
                <a:rPr lang="en-US" sz="1200" dirty="0">
                  <a:solidFill>
                    <a:prstClr val="black"/>
                  </a:solidFill>
                  <a:latin typeface="Arial" pitchFamily="34" charset="0"/>
                </a:rPr>
                <a:t>Enhanced Light Absorption</a:t>
              </a:r>
            </a:p>
          </p:txBody>
        </p:sp>
        <p:pic>
          <p:nvPicPr>
            <p:cNvPr id="3085" name="Picture 13" descr="The density of bonding electrons (red and yellow) in silicon (upper left) is rather evenly distributed, whereas in zinc oxide (upper right), it is concentrated around the oxygen atoms.">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5600" y="4495800"/>
              <a:ext cx="2057400" cy="1143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86"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00" y="4495800"/>
              <a:ext cx="2057400" cy="1143000"/>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Lst>
          </p:spPr>
        </p:pic>
        <p:pic>
          <p:nvPicPr>
            <p:cNvPr id="3087" name="Picture 1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7976" t="22709" r="18214" b="44298"/>
            <a:stretch/>
          </p:blipFill>
          <p:spPr bwMode="auto">
            <a:xfrm>
              <a:off x="4770420" y="4495800"/>
              <a:ext cx="1874069" cy="1143000"/>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Lst>
          </p:spPr>
        </p:pic>
      </p:grpSp>
      <p:sp>
        <p:nvSpPr>
          <p:cNvPr id="15" name="Rectangle 14"/>
          <p:cNvSpPr/>
          <p:nvPr/>
        </p:nvSpPr>
        <p:spPr>
          <a:xfrm>
            <a:off x="732057" y="1021071"/>
            <a:ext cx="7686236" cy="923307"/>
          </a:xfrm>
          <a:prstGeom prst="rect">
            <a:avLst/>
          </a:prstGeom>
          <a:solidFill>
            <a:srgbClr val="FFFF99"/>
          </a:solidFill>
          <a:ln>
            <a:solidFill>
              <a:schemeClr val="tx1"/>
            </a:solidFill>
          </a:ln>
        </p:spPr>
        <p:txBody>
          <a:bodyPr wrap="square" lIns="91418" tIns="45709" rIns="91418" bIns="45709">
            <a:spAutoFit/>
          </a:bodyPr>
          <a:lstStyle/>
          <a:p>
            <a:pPr marL="117448" lvl="1"/>
            <a:r>
              <a:rPr lang="en-US" dirty="0">
                <a:latin typeface="Arial" pitchFamily="34" charset="0"/>
                <a:cs typeface="Arial" pitchFamily="34" charset="0"/>
              </a:rPr>
              <a:t>Deliverable: Open-source community codes and software packages that incorporate multiple length and time scales for discovery and prediction of materials functionality</a:t>
            </a:r>
            <a:endParaRPr lang="en-US" dirty="0">
              <a:solidFill>
                <a:srgbClr val="106636"/>
              </a:solidFill>
              <a:latin typeface="Arial" pitchFamily="34" charset="0"/>
              <a:cs typeface="Arial" pitchFamily="34" charset="0"/>
            </a:endParaRPr>
          </a:p>
        </p:txBody>
      </p:sp>
      <p:sp>
        <p:nvSpPr>
          <p:cNvPr id="14" name="Slide Number Placeholder 2"/>
          <p:cNvSpPr>
            <a:spLocks noGrp="1"/>
          </p:cNvSpPr>
          <p:nvPr>
            <p:ph type="sldNum" sz="quarter" idx="11"/>
          </p:nvPr>
        </p:nvSpPr>
        <p:spPr>
          <a:xfrm>
            <a:off x="8413750" y="6351588"/>
            <a:ext cx="381000" cy="365125"/>
          </a:xfrm>
        </p:spPr>
        <p:txBody>
          <a:bodyPr/>
          <a:lstStyle/>
          <a:p>
            <a:pPr>
              <a:defRPr/>
            </a:pPr>
            <a:fld id="{D1C3E240-9EB6-4604-A43D-9910B3F588EA}" type="slidenum">
              <a:rPr lang="en-US" b="0" u="none" smtClean="0"/>
              <a:pPr>
                <a:defRPr/>
              </a:pPr>
              <a:t>10</a:t>
            </a:fld>
            <a:endParaRPr lang="en-US" b="0" u="none" dirty="0"/>
          </a:p>
        </p:txBody>
      </p:sp>
    </p:spTree>
    <p:extLst>
      <p:ext uri="{BB962C8B-B14F-4D97-AF65-F5344CB8AC3E}">
        <p14:creationId xmlns:p14="http://schemas.microsoft.com/office/powerpoint/2010/main" val="8062096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76200" y="685800"/>
            <a:ext cx="9067800" cy="5564188"/>
          </a:xfrm>
        </p:spPr>
        <p:txBody>
          <a:bodyPr/>
          <a:lstStyle/>
          <a:p>
            <a:pPr>
              <a:buFont typeface="Wingdings" panose="05000000000000000000" pitchFamily="2" charset="2"/>
              <a:buChar char="§"/>
            </a:pPr>
            <a:r>
              <a:rPr lang="en-US" sz="2000" b="0" dirty="0" smtClean="0"/>
              <a:t>Applications must: </a:t>
            </a:r>
          </a:p>
          <a:p>
            <a:pPr marL="457200" lvl="1" indent="-228600">
              <a:spcBef>
                <a:spcPts val="200"/>
              </a:spcBef>
            </a:pPr>
            <a:r>
              <a:rPr lang="en-US" sz="1600" dirty="0" smtClean="0"/>
              <a:t>Address </a:t>
            </a:r>
            <a:r>
              <a:rPr lang="en-US" sz="1600" dirty="0"/>
              <a:t>a specific class of functional </a:t>
            </a:r>
            <a:r>
              <a:rPr lang="en-US" sz="1600" dirty="0" smtClean="0"/>
              <a:t>materials; </a:t>
            </a:r>
            <a:r>
              <a:rPr lang="en-US" sz="1600" dirty="0"/>
              <a:t>Proposals focused on structural materials will not be considered responsive.</a:t>
            </a:r>
          </a:p>
          <a:p>
            <a:pPr marL="457200" lvl="1" indent="-228600">
              <a:spcBef>
                <a:spcPts val="200"/>
              </a:spcBef>
            </a:pPr>
            <a:r>
              <a:rPr lang="en-US" sz="1600" dirty="0" smtClean="0"/>
              <a:t>Support basic research that will </a:t>
            </a:r>
            <a:r>
              <a:rPr lang="en-US" sz="1600" dirty="0"/>
              <a:t>deliver experimentally validated research codes and the associated experimental and theoretically derived data for the design of functional materials to academia, National Laboratories, and industry. </a:t>
            </a:r>
            <a:endParaRPr lang="en-US" sz="1600" dirty="0" smtClean="0"/>
          </a:p>
          <a:p>
            <a:pPr marL="457200" lvl="1" indent="-228600">
              <a:spcBef>
                <a:spcPts val="200"/>
              </a:spcBef>
            </a:pPr>
            <a:r>
              <a:rPr lang="en-US" sz="1600" dirty="0" smtClean="0"/>
              <a:t>Use </a:t>
            </a:r>
            <a:r>
              <a:rPr lang="en-US" sz="1600" dirty="0"/>
              <a:t>integrated teams combining expertise in materials theory, modeling, computation, synthesis, characterization, and processing/fabrication</a:t>
            </a:r>
            <a:r>
              <a:rPr lang="en-US" sz="1600" dirty="0" smtClean="0"/>
              <a:t>.</a:t>
            </a:r>
          </a:p>
          <a:p>
            <a:pPr marL="457200" lvl="1" indent="-228600">
              <a:spcBef>
                <a:spcPts val="200"/>
              </a:spcBef>
            </a:pPr>
            <a:r>
              <a:rPr lang="en-US" sz="1600" dirty="0"/>
              <a:t>Provide a Data Management Plan and an Open Source Software Distribution Plan</a:t>
            </a:r>
            <a:r>
              <a:rPr lang="en-US" sz="1600" dirty="0" smtClean="0"/>
              <a:t>.</a:t>
            </a:r>
            <a:endParaRPr lang="en-US" sz="1600" dirty="0"/>
          </a:p>
          <a:p>
            <a:pPr marL="457200" lvl="1" indent="-228600">
              <a:spcBef>
                <a:spcPts val="200"/>
              </a:spcBef>
            </a:pPr>
            <a:r>
              <a:rPr lang="en-US" sz="1600" dirty="0" smtClean="0"/>
              <a:t>Include </a:t>
            </a:r>
            <a:r>
              <a:rPr lang="en-US" sz="1600" dirty="0"/>
              <a:t>development of software that takes advantage of current and future DOE leadership class computing </a:t>
            </a:r>
            <a:r>
              <a:rPr lang="en-US" sz="1600" dirty="0" smtClean="0"/>
              <a:t>resources. </a:t>
            </a:r>
          </a:p>
          <a:p>
            <a:pPr>
              <a:buFont typeface="Wingdings" panose="05000000000000000000" pitchFamily="2" charset="2"/>
              <a:buChar char="§"/>
            </a:pPr>
            <a:r>
              <a:rPr lang="en-US" sz="2000" b="0" dirty="0" smtClean="0"/>
              <a:t>Funding level per Application:  $2M to $4M per year for 4 years</a:t>
            </a:r>
          </a:p>
          <a:p>
            <a:pPr marL="457200" lvl="1" indent="-228600"/>
            <a:r>
              <a:rPr lang="en-US" sz="1600" dirty="0" smtClean="0"/>
              <a:t>$8M appropriated for FY 2015</a:t>
            </a:r>
          </a:p>
          <a:p>
            <a:pPr>
              <a:buFont typeface="Wingdings" panose="05000000000000000000" pitchFamily="2" charset="2"/>
              <a:buChar char="§"/>
            </a:pPr>
            <a:r>
              <a:rPr lang="en-US" sz="2000" b="0" dirty="0" smtClean="0"/>
              <a:t>Only one Letter of Intent and subsequent Application will be accepted from any institution and from any lead PI/Director</a:t>
            </a:r>
          </a:p>
          <a:p>
            <a:pPr>
              <a:buFont typeface="Wingdings" panose="05000000000000000000" pitchFamily="2" charset="2"/>
              <a:buChar char="§"/>
            </a:pPr>
            <a:r>
              <a:rPr lang="en-US" sz="2000" b="0" dirty="0" smtClean="0"/>
              <a:t>Important </a:t>
            </a:r>
            <a:r>
              <a:rPr lang="en-US" sz="2000" b="0" dirty="0"/>
              <a:t>dates: </a:t>
            </a:r>
          </a:p>
          <a:p>
            <a:pPr marL="457200" lvl="1" indent="-228600">
              <a:spcBef>
                <a:spcPts val="200"/>
              </a:spcBef>
            </a:pPr>
            <a:r>
              <a:rPr lang="en-US" sz="1600" dirty="0"/>
              <a:t>Issue Date:  </a:t>
            </a:r>
            <a:r>
              <a:rPr lang="en-US" sz="1600" dirty="0" smtClean="0"/>
              <a:t>1/26/2015</a:t>
            </a:r>
            <a:endParaRPr lang="en-US" sz="1600" dirty="0" smtClean="0">
              <a:latin typeface="Courier New"/>
              <a:cs typeface="Courier New"/>
            </a:endParaRPr>
          </a:p>
          <a:p>
            <a:pPr marL="457200" lvl="1" indent="-228600">
              <a:spcBef>
                <a:spcPts val="200"/>
              </a:spcBef>
            </a:pPr>
            <a:r>
              <a:rPr lang="en-US" sz="1600" dirty="0" smtClean="0"/>
              <a:t>Required </a:t>
            </a:r>
            <a:r>
              <a:rPr lang="en-US" sz="1600" dirty="0"/>
              <a:t>Letter of Intent Due: 2/23/2015 at 5:00 PM ET </a:t>
            </a:r>
          </a:p>
          <a:p>
            <a:pPr marL="457200" lvl="1" indent="-228600">
              <a:spcBef>
                <a:spcPts val="200"/>
              </a:spcBef>
            </a:pPr>
            <a:r>
              <a:rPr lang="en-US" sz="1600" dirty="0"/>
              <a:t>Application Due: 4/17/2015 at 11:59 PM ET</a:t>
            </a:r>
          </a:p>
          <a:p>
            <a:pPr marL="400050"/>
            <a:endParaRPr lang="en-US" sz="2000" dirty="0"/>
          </a:p>
          <a:p>
            <a:endParaRPr lang="en-US" dirty="0"/>
          </a:p>
        </p:txBody>
      </p:sp>
      <p:sp>
        <p:nvSpPr>
          <p:cNvPr id="4" name="Title 3"/>
          <p:cNvSpPr>
            <a:spLocks noGrp="1"/>
          </p:cNvSpPr>
          <p:nvPr>
            <p:ph type="title"/>
          </p:nvPr>
        </p:nvSpPr>
        <p:spPr>
          <a:xfrm>
            <a:off x="0" y="0"/>
            <a:ext cx="9144000" cy="762000"/>
          </a:xfrm>
        </p:spPr>
        <p:txBody>
          <a:bodyPr/>
          <a:lstStyle/>
          <a:p>
            <a:r>
              <a:rPr lang="en-US" dirty="0" smtClean="0"/>
              <a:t>Computational Materials Sciences </a:t>
            </a:r>
            <a:br>
              <a:rPr lang="en-US" dirty="0" smtClean="0"/>
            </a:br>
            <a:r>
              <a:rPr lang="en-US" sz="2000" dirty="0" smtClean="0"/>
              <a:t>Funding Opportunity Announcement</a:t>
            </a:r>
            <a:endParaRPr lang="en-US" dirty="0"/>
          </a:p>
        </p:txBody>
      </p:sp>
      <p:sp>
        <p:nvSpPr>
          <p:cNvPr id="6" name="Slide Number Placeholder 2"/>
          <p:cNvSpPr>
            <a:spLocks noGrp="1"/>
          </p:cNvSpPr>
          <p:nvPr>
            <p:ph type="sldNum" sz="quarter" idx="11"/>
          </p:nvPr>
        </p:nvSpPr>
        <p:spPr>
          <a:xfrm>
            <a:off x="8413750" y="6351588"/>
            <a:ext cx="381000" cy="365125"/>
          </a:xfrm>
        </p:spPr>
        <p:txBody>
          <a:bodyPr/>
          <a:lstStyle/>
          <a:p>
            <a:pPr>
              <a:defRPr/>
            </a:pPr>
            <a:fld id="{D1C3E240-9EB6-4604-A43D-9910B3F588EA}" type="slidenum">
              <a:rPr lang="en-US" b="0" u="none" smtClean="0"/>
              <a:pPr>
                <a:defRPr/>
              </a:pPr>
              <a:t>11</a:t>
            </a:fld>
            <a:endParaRPr lang="en-US" b="0" u="none" dirty="0"/>
          </a:p>
        </p:txBody>
      </p:sp>
    </p:spTree>
    <p:extLst>
      <p:ext uri="{BB962C8B-B14F-4D97-AF65-F5344CB8AC3E}">
        <p14:creationId xmlns:p14="http://schemas.microsoft.com/office/powerpoint/2010/main" val="21888352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0" y="762000"/>
            <a:ext cx="6852352" cy="3700818"/>
          </a:xfrm>
        </p:spPr>
        <p:txBody>
          <a:bodyPr>
            <a:noAutofit/>
          </a:bodyPr>
          <a:lstStyle/>
          <a:p>
            <a:pPr>
              <a:buFont typeface="Wingdings" pitchFamily="2" charset="2"/>
              <a:buChar char="§"/>
            </a:pPr>
            <a:r>
              <a:rPr lang="en-US" sz="1800" b="0" dirty="0" smtClean="0">
                <a:solidFill>
                  <a:srgbClr val="106636"/>
                </a:solidFill>
              </a:rPr>
              <a:t>MGI was announced by the President in 2011</a:t>
            </a:r>
          </a:p>
          <a:p>
            <a:pPr>
              <a:buFont typeface="Wingdings" pitchFamily="2" charset="2"/>
              <a:buChar char="§"/>
            </a:pPr>
            <a:r>
              <a:rPr lang="en-US" sz="1800" b="0" dirty="0">
                <a:solidFill>
                  <a:srgbClr val="106636"/>
                </a:solidFill>
              </a:rPr>
              <a:t>The Vision: </a:t>
            </a:r>
          </a:p>
          <a:p>
            <a:pPr marL="457200" indent="0">
              <a:spcBef>
                <a:spcPts val="480"/>
              </a:spcBef>
              <a:buNone/>
            </a:pPr>
            <a:r>
              <a:rPr lang="en-US" sz="1600" b="0" dirty="0" smtClean="0">
                <a:solidFill>
                  <a:schemeClr val="tx1"/>
                </a:solidFill>
              </a:rPr>
              <a:t>MGI will enable discovery</a:t>
            </a:r>
            <a:r>
              <a:rPr lang="en-US" sz="1600" b="0" dirty="0">
                <a:solidFill>
                  <a:schemeClr val="tx1"/>
                </a:solidFill>
              </a:rPr>
              <a:t>, development, manufacturing, </a:t>
            </a:r>
            <a:r>
              <a:rPr lang="en-US" sz="1600" b="0" dirty="0" smtClean="0">
                <a:solidFill>
                  <a:schemeClr val="tx1"/>
                </a:solidFill>
              </a:rPr>
              <a:t>and deployment </a:t>
            </a:r>
            <a:r>
              <a:rPr lang="en-US" sz="1600" b="0" dirty="0">
                <a:solidFill>
                  <a:schemeClr val="tx1"/>
                </a:solidFill>
              </a:rPr>
              <a:t>of advanced materials at least </a:t>
            </a:r>
            <a:r>
              <a:rPr lang="en-US" sz="1600" b="0" dirty="0" smtClean="0">
                <a:solidFill>
                  <a:schemeClr val="tx1"/>
                </a:solidFill>
              </a:rPr>
              <a:t>twice </a:t>
            </a:r>
            <a:r>
              <a:rPr lang="en-US" sz="1600" b="0" dirty="0">
                <a:solidFill>
                  <a:schemeClr val="tx1"/>
                </a:solidFill>
              </a:rPr>
              <a:t>as fast as possible today, at a fraction of the </a:t>
            </a:r>
            <a:r>
              <a:rPr lang="en-US" sz="1600" b="0" dirty="0" smtClean="0">
                <a:solidFill>
                  <a:schemeClr val="tx1"/>
                </a:solidFill>
              </a:rPr>
              <a:t>cost.</a:t>
            </a:r>
          </a:p>
          <a:p>
            <a:pPr>
              <a:lnSpc>
                <a:spcPct val="110000"/>
              </a:lnSpc>
              <a:buFont typeface="Wingdings" pitchFamily="2" charset="2"/>
              <a:buChar char="§"/>
            </a:pPr>
            <a:r>
              <a:rPr lang="en-US" sz="1800" b="0" dirty="0">
                <a:solidFill>
                  <a:srgbClr val="106636"/>
                </a:solidFill>
              </a:rPr>
              <a:t>Key Challenges:  </a:t>
            </a:r>
          </a:p>
          <a:p>
            <a:pPr lvl="1">
              <a:spcBef>
                <a:spcPts val="0"/>
              </a:spcBef>
            </a:pPr>
            <a:r>
              <a:rPr lang="en-US" sz="1600" dirty="0">
                <a:solidFill>
                  <a:prstClr val="black"/>
                </a:solidFill>
              </a:rPr>
              <a:t>Leading a culture shift in materials </a:t>
            </a:r>
            <a:r>
              <a:rPr lang="en-US" sz="1600" dirty="0" smtClean="0">
                <a:solidFill>
                  <a:prstClr val="black"/>
                </a:solidFill>
              </a:rPr>
              <a:t>research:  Integrated </a:t>
            </a:r>
            <a:r>
              <a:rPr lang="en-US" sz="1600" dirty="0">
                <a:solidFill>
                  <a:prstClr val="black"/>
                </a:solidFill>
              </a:rPr>
              <a:t>team approach that links computation, data, and experiment and crosses boundaries from academia to federal laboratories to industry</a:t>
            </a:r>
          </a:p>
          <a:p>
            <a:pPr lvl="1">
              <a:spcBef>
                <a:spcPts val="0"/>
              </a:spcBef>
            </a:pPr>
            <a:r>
              <a:rPr lang="en-US" sz="1600" dirty="0">
                <a:solidFill>
                  <a:prstClr val="black"/>
                </a:solidFill>
              </a:rPr>
              <a:t>Integrating experiment, computation, and theory: </a:t>
            </a:r>
            <a:r>
              <a:rPr lang="en-US" sz="1600" dirty="0" smtClean="0">
                <a:solidFill>
                  <a:prstClr val="black"/>
                </a:solidFill>
              </a:rPr>
              <a:t>advanced </a:t>
            </a:r>
            <a:r>
              <a:rPr lang="en-US" sz="1600" dirty="0">
                <a:solidFill>
                  <a:prstClr val="black"/>
                </a:solidFill>
              </a:rPr>
              <a:t>tools and techniques</a:t>
            </a:r>
          </a:p>
          <a:p>
            <a:pPr lvl="1">
              <a:spcBef>
                <a:spcPts val="0"/>
              </a:spcBef>
            </a:pPr>
            <a:r>
              <a:rPr lang="en-US" sz="1600" dirty="0">
                <a:solidFill>
                  <a:prstClr val="black"/>
                </a:solidFill>
              </a:rPr>
              <a:t>Making digital data accessible: Combining data from experiment and </a:t>
            </a:r>
            <a:r>
              <a:rPr lang="en-US" sz="1600" dirty="0" smtClean="0">
                <a:solidFill>
                  <a:prstClr val="black"/>
                </a:solidFill>
              </a:rPr>
              <a:t>computation</a:t>
            </a:r>
          </a:p>
          <a:p>
            <a:pPr lvl="1">
              <a:spcBef>
                <a:spcPts val="0"/>
              </a:spcBef>
            </a:pPr>
            <a:r>
              <a:rPr lang="en-US" sz="1600" dirty="0" smtClean="0">
                <a:solidFill>
                  <a:prstClr val="black"/>
                </a:solidFill>
              </a:rPr>
              <a:t>Creating </a:t>
            </a:r>
            <a:r>
              <a:rPr lang="en-US" sz="1600" dirty="0">
                <a:solidFill>
                  <a:prstClr val="black"/>
                </a:solidFill>
              </a:rPr>
              <a:t>a world-class materials workforce</a:t>
            </a:r>
          </a:p>
          <a:p>
            <a:pPr>
              <a:buFont typeface="Wingdings" pitchFamily="2" charset="2"/>
              <a:buChar char="§"/>
            </a:pPr>
            <a:r>
              <a:rPr lang="en-US" sz="1800" b="0" dirty="0" smtClean="0">
                <a:solidFill>
                  <a:srgbClr val="106636"/>
                </a:solidFill>
              </a:rPr>
              <a:t>Multiagency </a:t>
            </a:r>
            <a:r>
              <a:rPr lang="en-US" sz="1800" b="0" dirty="0">
                <a:solidFill>
                  <a:srgbClr val="106636"/>
                </a:solidFill>
              </a:rPr>
              <a:t>initiative coordinated by the MGI Subcommittee of the OSTP Committee on Technology</a:t>
            </a:r>
            <a:endParaRPr lang="en-US" sz="1800" b="0" dirty="0" smtClean="0">
              <a:solidFill>
                <a:srgbClr val="106636"/>
              </a:solidFill>
            </a:endParaRPr>
          </a:p>
        </p:txBody>
      </p:sp>
      <p:sp>
        <p:nvSpPr>
          <p:cNvPr id="6" name="Title 5"/>
          <p:cNvSpPr>
            <a:spLocks noGrp="1"/>
          </p:cNvSpPr>
          <p:nvPr>
            <p:ph type="title"/>
          </p:nvPr>
        </p:nvSpPr>
        <p:spPr>
          <a:xfrm>
            <a:off x="0" y="0"/>
            <a:ext cx="9140687" cy="758536"/>
          </a:xfrm>
        </p:spPr>
        <p:txBody>
          <a:bodyPr>
            <a:normAutofit/>
          </a:bodyPr>
          <a:lstStyle/>
          <a:p>
            <a:r>
              <a:rPr lang="en-US" dirty="0" smtClean="0"/>
              <a:t>Materials Genome Initiative (MGI) – An Update</a:t>
            </a:r>
            <a:endParaRPr lang="en-US" dirty="0"/>
          </a:p>
        </p:txBody>
      </p:sp>
      <p:sp>
        <p:nvSpPr>
          <p:cNvPr id="5" name="Slide Number Placeholder 4"/>
          <p:cNvSpPr>
            <a:spLocks noGrp="1"/>
          </p:cNvSpPr>
          <p:nvPr>
            <p:ph type="sldNum" sz="quarter" idx="11"/>
          </p:nvPr>
        </p:nvSpPr>
        <p:spPr/>
        <p:txBody>
          <a:bodyPr/>
          <a:lstStyle/>
          <a:p>
            <a:pPr>
              <a:defRPr/>
            </a:pPr>
            <a:fld id="{DCEE50CC-E570-4C4C-A87C-24787CB3ADAC}" type="slidenum">
              <a:rPr lang="en-US" smtClean="0">
                <a:solidFill>
                  <a:prstClr val="black">
                    <a:tint val="75000"/>
                  </a:prstClr>
                </a:solidFill>
              </a:rPr>
              <a:pPr>
                <a:defRPr/>
              </a:pPr>
              <a:t>12</a:t>
            </a:fld>
            <a:endParaRPr lang="en-US">
              <a:solidFill>
                <a:prstClr val="black">
                  <a:tint val="75000"/>
                </a:prstClr>
              </a:solidFill>
            </a:endParaRPr>
          </a:p>
        </p:txBody>
      </p:sp>
      <p:sp>
        <p:nvSpPr>
          <p:cNvPr id="9" name="Content Placeholder 6"/>
          <p:cNvSpPr txBox="1">
            <a:spLocks/>
          </p:cNvSpPr>
          <p:nvPr/>
        </p:nvSpPr>
        <p:spPr bwMode="auto">
          <a:xfrm>
            <a:off x="0" y="5278159"/>
            <a:ext cx="9144000" cy="1579841"/>
          </a:xfrm>
          <a:prstGeom prst="rect">
            <a:avLst/>
          </a:prstGeom>
          <a:noFill/>
          <a:ln w="9525">
            <a:noFill/>
            <a:miter lim="800000"/>
            <a:headEnd/>
            <a:tailEnd/>
          </a:ln>
        </p:spPr>
        <p:txBody>
          <a:bodyPr vert="horz" wrap="square" lIns="91376" tIns="45688" rIns="91376" bIns="45688" numCol="1" anchor="t" anchorCtr="0" compatLnSpc="1">
            <a:prstTxWarp prst="textNoShape">
              <a:avLst/>
            </a:prstTxWarp>
            <a:normAutofit/>
          </a:bodyPr>
          <a:lstStyle>
            <a:lvl1pPr marL="341153" indent="-341153"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1016" indent="-284030"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0880" indent="-226908"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597866" indent="-226908"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4852" indent="-226908"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2836" indent="-228439" algn="l" defTabSz="91375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716" indent="-228439" algn="l" defTabSz="91375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595" indent="-228439" algn="l" defTabSz="91375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472" indent="-228439" algn="l" defTabSz="91375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lnSpc>
                <a:spcPct val="110000"/>
              </a:lnSpc>
            </a:pPr>
            <a:r>
              <a:rPr lang="en-US" sz="1600" dirty="0" smtClean="0">
                <a:solidFill>
                  <a:prstClr val="black"/>
                </a:solidFill>
              </a:rPr>
              <a:t>Cross-agency </a:t>
            </a:r>
            <a:r>
              <a:rPr lang="en-US" sz="1600" dirty="0">
                <a:solidFill>
                  <a:prstClr val="black"/>
                </a:solidFill>
              </a:rPr>
              <a:t>coordination, including workshops and PI </a:t>
            </a:r>
            <a:r>
              <a:rPr lang="en-US" sz="1600" dirty="0" smtClean="0">
                <a:solidFill>
                  <a:prstClr val="black"/>
                </a:solidFill>
              </a:rPr>
              <a:t>meetings</a:t>
            </a:r>
            <a:endParaRPr lang="en-US" sz="1600" dirty="0" smtClean="0">
              <a:solidFill>
                <a:srgbClr val="106636"/>
              </a:solidFill>
            </a:endParaRPr>
          </a:p>
          <a:p>
            <a:pPr>
              <a:lnSpc>
                <a:spcPct val="110000"/>
              </a:lnSpc>
              <a:buFont typeface="Wingdings" pitchFamily="2" charset="2"/>
              <a:buChar char="§"/>
            </a:pPr>
            <a:r>
              <a:rPr lang="en-US" sz="1800" b="0" dirty="0" smtClean="0">
                <a:solidFill>
                  <a:srgbClr val="106636"/>
                </a:solidFill>
              </a:rPr>
              <a:t>Strategic </a:t>
            </a:r>
            <a:r>
              <a:rPr lang="en-US" sz="1800" b="0" dirty="0">
                <a:solidFill>
                  <a:srgbClr val="106636"/>
                </a:solidFill>
              </a:rPr>
              <a:t>Plan was released in December </a:t>
            </a:r>
            <a:r>
              <a:rPr lang="en-US" sz="1800" b="0" dirty="0" smtClean="0">
                <a:solidFill>
                  <a:srgbClr val="106636"/>
                </a:solidFill>
              </a:rPr>
              <a:t>2014</a:t>
            </a:r>
            <a:endParaRPr lang="en-US" sz="1800" b="0" dirty="0">
              <a:solidFill>
                <a:srgbClr val="106636"/>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2351" y="903514"/>
            <a:ext cx="2112473" cy="2732314"/>
          </a:xfrm>
          <a:prstGeom prst="rect">
            <a:avLst/>
          </a:prstGeom>
          <a:ln w="28575">
            <a:solidFill>
              <a:srgbClr val="106636"/>
            </a:solidFill>
          </a:ln>
        </p:spPr>
      </p:pic>
      <p:sp>
        <p:nvSpPr>
          <p:cNvPr id="3" name="Rectangle 2"/>
          <p:cNvSpPr/>
          <p:nvPr/>
        </p:nvSpPr>
        <p:spPr>
          <a:xfrm>
            <a:off x="6762504" y="3654581"/>
            <a:ext cx="2292166" cy="276999"/>
          </a:xfrm>
          <a:prstGeom prst="rect">
            <a:avLst/>
          </a:prstGeom>
        </p:spPr>
        <p:txBody>
          <a:bodyPr wrap="none">
            <a:spAutoFit/>
          </a:bodyPr>
          <a:lstStyle/>
          <a:p>
            <a:r>
              <a:rPr lang="en-US" sz="1200" u="sng" dirty="0" smtClean="0">
                <a:hlinkClick r:id="rId4"/>
              </a:rPr>
              <a:t>http</a:t>
            </a:r>
            <a:r>
              <a:rPr lang="en-US" sz="1200" u="sng" dirty="0">
                <a:hlinkClick r:id="rId4"/>
              </a:rPr>
              <a:t>://www.whitehouse.gov/mgi</a:t>
            </a:r>
            <a:endParaRPr lang="en-US" sz="1200" dirty="0"/>
          </a:p>
        </p:txBody>
      </p:sp>
    </p:spTree>
    <p:extLst>
      <p:ext uri="{BB962C8B-B14F-4D97-AF65-F5344CB8AC3E}">
        <p14:creationId xmlns:p14="http://schemas.microsoft.com/office/powerpoint/2010/main" val="7776107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768140723"/>
              </p:ext>
            </p:extLst>
          </p:nvPr>
        </p:nvGraphicFramePr>
        <p:xfrm>
          <a:off x="552447" y="1919559"/>
          <a:ext cx="8116660" cy="1813452"/>
        </p:xfrm>
        <a:graphic>
          <a:graphicData uri="http://schemas.openxmlformats.org/drawingml/2006/table">
            <a:tbl>
              <a:tblPr firstRow="1" bandRow="1">
                <a:tableStyleId>{5C22544A-7EE6-4342-B048-85BDC9FD1C3A}</a:tableStyleId>
              </a:tblPr>
              <a:tblGrid>
                <a:gridCol w="2631326"/>
                <a:gridCol w="2698591"/>
                <a:gridCol w="2786743"/>
              </a:tblGrid>
              <a:tr h="330092">
                <a:tc>
                  <a:txBody>
                    <a:bodyPr/>
                    <a:lstStyle/>
                    <a:p>
                      <a:pPr algn="ctr"/>
                      <a:r>
                        <a:rPr lang="en-US" sz="1400" dirty="0" smtClean="0">
                          <a:latin typeface="Arial" panose="020B0604020202020204" pitchFamily="34" charset="0"/>
                          <a:cs typeface="Arial" panose="020B0604020202020204" pitchFamily="34" charset="0"/>
                        </a:rPr>
                        <a:t>MSE</a:t>
                      </a:r>
                      <a:endParaRPr lang="en-US" sz="1400" dirty="0">
                        <a:latin typeface="Arial" panose="020B0604020202020204" pitchFamily="34" charset="0"/>
                        <a:cs typeface="Arial" panose="020B0604020202020204" pitchFamily="34" charset="0"/>
                      </a:endParaRPr>
                    </a:p>
                  </a:txBody>
                  <a:tcPr marL="93451" marR="934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latin typeface="Arial" panose="020B0604020202020204" pitchFamily="34" charset="0"/>
                          <a:cs typeface="Arial" panose="020B0604020202020204" pitchFamily="34" charset="0"/>
                        </a:rPr>
                        <a:t>New Grant Success Rate</a:t>
                      </a:r>
                      <a:endParaRPr lang="en-US" sz="1400" dirty="0">
                        <a:latin typeface="Arial" panose="020B0604020202020204" pitchFamily="34" charset="0"/>
                        <a:cs typeface="Arial" panose="020B0604020202020204" pitchFamily="34" charset="0"/>
                      </a:endParaRPr>
                    </a:p>
                  </a:txBody>
                  <a:tcPr marL="93451" marR="934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latin typeface="Arial" panose="020B0604020202020204" pitchFamily="34" charset="0"/>
                          <a:cs typeface="Arial" panose="020B0604020202020204" pitchFamily="34" charset="0"/>
                        </a:rPr>
                        <a:t>Renewal</a:t>
                      </a:r>
                      <a:r>
                        <a:rPr lang="en-US" sz="1400" baseline="0" dirty="0" smtClean="0">
                          <a:latin typeface="Arial" panose="020B0604020202020204" pitchFamily="34" charset="0"/>
                          <a:cs typeface="Arial" panose="020B0604020202020204" pitchFamily="34" charset="0"/>
                        </a:rPr>
                        <a:t> Grant Success Rate</a:t>
                      </a:r>
                      <a:endParaRPr lang="en-US" sz="1400" dirty="0">
                        <a:latin typeface="Arial" panose="020B0604020202020204" pitchFamily="34" charset="0"/>
                        <a:cs typeface="Arial" panose="020B0604020202020204" pitchFamily="34" charset="0"/>
                      </a:endParaRPr>
                    </a:p>
                  </a:txBody>
                  <a:tcPr marL="93451" marR="934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sz="1400" b="1" dirty="0" smtClean="0">
                          <a:latin typeface="Arial" panose="020B0604020202020204" pitchFamily="34" charset="0"/>
                          <a:cs typeface="Arial" panose="020B0604020202020204" pitchFamily="34" charset="0"/>
                        </a:rPr>
                        <a:t>2006 - 2008</a:t>
                      </a:r>
                      <a:endParaRPr lang="en-US" sz="1400" b="1" dirty="0">
                        <a:latin typeface="Arial" panose="020B0604020202020204" pitchFamily="34" charset="0"/>
                        <a:cs typeface="Arial" panose="020B0604020202020204" pitchFamily="34" charset="0"/>
                      </a:endParaRPr>
                    </a:p>
                  </a:txBody>
                  <a:tcPr marL="93451" marR="934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smtClean="0">
                          <a:latin typeface="Arial" panose="020B0604020202020204" pitchFamily="34" charset="0"/>
                          <a:cs typeface="Arial" panose="020B0604020202020204" pitchFamily="34" charset="0"/>
                        </a:rPr>
                        <a:t>24%</a:t>
                      </a:r>
                      <a:endParaRPr lang="en-US" sz="1400" b="1" dirty="0">
                        <a:latin typeface="Arial" panose="020B0604020202020204" pitchFamily="34" charset="0"/>
                        <a:cs typeface="Arial" panose="020B0604020202020204" pitchFamily="34" charset="0"/>
                      </a:endParaRPr>
                    </a:p>
                  </a:txBody>
                  <a:tcPr marL="93451" marR="934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smtClean="0">
                          <a:latin typeface="Arial" panose="020B0604020202020204" pitchFamily="34" charset="0"/>
                          <a:cs typeface="Arial" panose="020B0604020202020204" pitchFamily="34" charset="0"/>
                        </a:rPr>
                        <a:t>84%</a:t>
                      </a:r>
                      <a:endParaRPr lang="en-US" sz="1400" b="1" dirty="0">
                        <a:latin typeface="Arial" panose="020B0604020202020204" pitchFamily="34" charset="0"/>
                        <a:cs typeface="Arial" panose="020B0604020202020204" pitchFamily="34" charset="0"/>
                      </a:endParaRPr>
                    </a:p>
                  </a:txBody>
                  <a:tcPr marL="93451" marR="934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sz="1400" b="1" dirty="0" smtClean="0">
                          <a:latin typeface="Arial" panose="020B0604020202020204" pitchFamily="34" charset="0"/>
                          <a:cs typeface="Arial" panose="020B0604020202020204" pitchFamily="34" charset="0"/>
                        </a:rPr>
                        <a:t>2009 - 2011</a:t>
                      </a:r>
                      <a:endParaRPr lang="en-US" sz="1400" b="1" dirty="0">
                        <a:latin typeface="Arial" panose="020B0604020202020204" pitchFamily="34" charset="0"/>
                        <a:cs typeface="Arial" panose="020B0604020202020204" pitchFamily="34" charset="0"/>
                      </a:endParaRPr>
                    </a:p>
                  </a:txBody>
                  <a:tcPr marL="93451" marR="934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smtClean="0">
                          <a:latin typeface="Arial" panose="020B0604020202020204" pitchFamily="34" charset="0"/>
                          <a:cs typeface="Arial" panose="020B0604020202020204" pitchFamily="34" charset="0"/>
                        </a:rPr>
                        <a:t>22%</a:t>
                      </a:r>
                      <a:endParaRPr lang="en-US" sz="1400" b="1" dirty="0">
                        <a:latin typeface="Arial" panose="020B0604020202020204" pitchFamily="34" charset="0"/>
                        <a:cs typeface="Arial" panose="020B0604020202020204" pitchFamily="34" charset="0"/>
                      </a:endParaRPr>
                    </a:p>
                  </a:txBody>
                  <a:tcPr marL="93451" marR="934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smtClean="0">
                          <a:latin typeface="Arial" panose="020B0604020202020204" pitchFamily="34" charset="0"/>
                          <a:cs typeface="Arial" panose="020B0604020202020204" pitchFamily="34" charset="0"/>
                        </a:rPr>
                        <a:t>82%</a:t>
                      </a:r>
                      <a:endParaRPr lang="en-US" sz="1400" b="1" dirty="0">
                        <a:latin typeface="Arial" panose="020B0604020202020204" pitchFamily="34" charset="0"/>
                        <a:cs typeface="Arial" panose="020B0604020202020204" pitchFamily="34" charset="0"/>
                      </a:endParaRPr>
                    </a:p>
                  </a:txBody>
                  <a:tcPr marL="93451" marR="934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sz="1400" b="1" dirty="0" smtClean="0">
                          <a:latin typeface="Arial" panose="020B0604020202020204" pitchFamily="34" charset="0"/>
                          <a:cs typeface="Arial" panose="020B0604020202020204" pitchFamily="34" charset="0"/>
                        </a:rPr>
                        <a:t>2012 - 2014</a:t>
                      </a:r>
                      <a:endParaRPr lang="en-US" sz="1400" b="1" dirty="0">
                        <a:latin typeface="Arial" panose="020B0604020202020204" pitchFamily="34" charset="0"/>
                        <a:cs typeface="Arial" panose="020B0604020202020204" pitchFamily="34" charset="0"/>
                      </a:endParaRPr>
                    </a:p>
                  </a:txBody>
                  <a:tcPr marL="93451" marR="934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smtClean="0">
                          <a:latin typeface="Arial" panose="020B0604020202020204" pitchFamily="34" charset="0"/>
                          <a:cs typeface="Arial" panose="020B0604020202020204" pitchFamily="34" charset="0"/>
                        </a:rPr>
                        <a:t>18%</a:t>
                      </a:r>
                      <a:endParaRPr lang="en-US" sz="1400" b="1" dirty="0">
                        <a:latin typeface="Arial" panose="020B0604020202020204" pitchFamily="34" charset="0"/>
                        <a:cs typeface="Arial" panose="020B0604020202020204" pitchFamily="34" charset="0"/>
                      </a:endParaRPr>
                    </a:p>
                  </a:txBody>
                  <a:tcPr marL="93451" marR="934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smtClean="0">
                          <a:latin typeface="Arial" panose="020B0604020202020204" pitchFamily="34" charset="0"/>
                          <a:cs typeface="Arial" panose="020B0604020202020204" pitchFamily="34" charset="0"/>
                        </a:rPr>
                        <a:t>71%</a:t>
                      </a:r>
                      <a:endParaRPr lang="en-US" sz="1400" b="1" dirty="0">
                        <a:latin typeface="Arial" panose="020B0604020202020204" pitchFamily="34" charset="0"/>
                        <a:cs typeface="Arial" panose="020B0604020202020204" pitchFamily="34" charset="0"/>
                      </a:endParaRPr>
                    </a:p>
                  </a:txBody>
                  <a:tcPr marL="93451" marR="934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sz="1400" b="1" dirty="0" smtClean="0">
                          <a:latin typeface="Arial" panose="020B0604020202020204" pitchFamily="34" charset="0"/>
                          <a:cs typeface="Arial" panose="020B0604020202020204" pitchFamily="34" charset="0"/>
                        </a:rPr>
                        <a:t>2014</a:t>
                      </a:r>
                      <a:endParaRPr lang="en-US" sz="1400" b="1" dirty="0">
                        <a:latin typeface="Arial" panose="020B0604020202020204" pitchFamily="34" charset="0"/>
                        <a:cs typeface="Arial" panose="020B0604020202020204" pitchFamily="34" charset="0"/>
                      </a:endParaRPr>
                    </a:p>
                  </a:txBody>
                  <a:tcPr marL="93451" marR="934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smtClean="0">
                          <a:latin typeface="Arial" panose="020B0604020202020204" pitchFamily="34" charset="0"/>
                          <a:cs typeface="Arial" panose="020B0604020202020204" pitchFamily="34" charset="0"/>
                        </a:rPr>
                        <a:t>15%</a:t>
                      </a:r>
                      <a:endParaRPr lang="en-US" sz="1400" b="1" dirty="0">
                        <a:latin typeface="Arial" panose="020B0604020202020204" pitchFamily="34" charset="0"/>
                        <a:cs typeface="Arial" panose="020B0604020202020204" pitchFamily="34" charset="0"/>
                      </a:endParaRPr>
                    </a:p>
                  </a:txBody>
                  <a:tcPr marL="93451" marR="934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smtClean="0">
                          <a:latin typeface="Arial" panose="020B0604020202020204" pitchFamily="34" charset="0"/>
                          <a:cs typeface="Arial" panose="020B0604020202020204" pitchFamily="34" charset="0"/>
                        </a:rPr>
                        <a:t>65%</a:t>
                      </a:r>
                      <a:endParaRPr lang="en-US" sz="1400" b="1" dirty="0">
                        <a:latin typeface="Arial" panose="020B0604020202020204" pitchFamily="34" charset="0"/>
                        <a:cs typeface="Arial" panose="020B0604020202020204" pitchFamily="34" charset="0"/>
                      </a:endParaRPr>
                    </a:p>
                  </a:txBody>
                  <a:tcPr marL="93451" marR="934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7" name="Title 6"/>
          <p:cNvSpPr>
            <a:spLocks noGrp="1"/>
          </p:cNvSpPr>
          <p:nvPr>
            <p:ph type="title"/>
          </p:nvPr>
        </p:nvSpPr>
        <p:spPr>
          <a:xfrm>
            <a:off x="353559" y="185839"/>
            <a:ext cx="8380863" cy="762000"/>
          </a:xfrm>
        </p:spPr>
        <p:txBody>
          <a:bodyPr/>
          <a:lstStyle/>
          <a:p>
            <a:r>
              <a:rPr lang="en-US" dirty="0" smtClean="0"/>
              <a:t>MSE and CSGB New </a:t>
            </a:r>
            <a:r>
              <a:rPr lang="en-US" dirty="0"/>
              <a:t>and Renewal Success Rates –</a:t>
            </a:r>
            <a:br>
              <a:rPr lang="en-US" dirty="0"/>
            </a:br>
            <a:r>
              <a:rPr lang="en-US" sz="2000" dirty="0" smtClean="0"/>
              <a:t>FY 2014 Implementation </a:t>
            </a:r>
            <a:r>
              <a:rPr lang="en-US" sz="2000" dirty="0"/>
              <a:t>of Full Funding of Financial Assistance Awards</a:t>
            </a:r>
            <a:br>
              <a:rPr lang="en-US" sz="2000" dirty="0"/>
            </a:br>
            <a:r>
              <a:rPr lang="en-US" dirty="0"/>
              <a:t> </a:t>
            </a:r>
            <a:endParaRPr lang="en-US" b="0" dirty="0"/>
          </a:p>
        </p:txBody>
      </p:sp>
      <p:sp>
        <p:nvSpPr>
          <p:cNvPr id="9" name="TextBox 8"/>
          <p:cNvSpPr txBox="1"/>
          <p:nvPr/>
        </p:nvSpPr>
        <p:spPr>
          <a:xfrm>
            <a:off x="218364" y="5682716"/>
            <a:ext cx="8827663" cy="577081"/>
          </a:xfrm>
          <a:prstGeom prst="rect">
            <a:avLst/>
          </a:prstGeom>
          <a:noFill/>
        </p:spPr>
        <p:txBody>
          <a:bodyPr wrap="square" rtlCol="0">
            <a:spAutoFit/>
          </a:bodyPr>
          <a:lstStyle/>
          <a:p>
            <a:r>
              <a:rPr lang="en-US" sz="1050" dirty="0" smtClean="0">
                <a:latin typeface="Arial Narrow" panose="020B0606020202030204" pitchFamily="34" charset="0"/>
              </a:rPr>
              <a:t>* Consolidated </a:t>
            </a:r>
            <a:r>
              <a:rPr lang="en-US" sz="1050" dirty="0">
                <a:latin typeface="Arial Narrow" panose="020B0606020202030204" pitchFamily="34" charset="0"/>
              </a:rPr>
              <a:t>and Further Continuing Appropriations Act, 2015 (H.R. 83</a:t>
            </a:r>
            <a:r>
              <a:rPr lang="en-US" sz="1050" dirty="0" smtClean="0">
                <a:latin typeface="Arial Narrow" panose="020B0606020202030204" pitchFamily="34" charset="0"/>
              </a:rPr>
              <a:t>), SEC</a:t>
            </a:r>
            <a:r>
              <a:rPr lang="en-US" sz="1050" dirty="0">
                <a:latin typeface="Arial Narrow" panose="020B0606020202030204" pitchFamily="34" charset="0"/>
              </a:rPr>
              <a:t>. 307. Notwithstanding section 301(c) of this Act, </a:t>
            </a:r>
            <a:r>
              <a:rPr lang="en-US" sz="1050" dirty="0" smtClean="0">
                <a:latin typeface="Arial Narrow" panose="020B0606020202030204" pitchFamily="34" charset="0"/>
              </a:rPr>
              <a:t>none of </a:t>
            </a:r>
            <a:r>
              <a:rPr lang="en-US" sz="1050" dirty="0">
                <a:latin typeface="Arial Narrow" panose="020B0606020202030204" pitchFamily="34" charset="0"/>
              </a:rPr>
              <a:t>the funds made available under the heading ‘‘Department </a:t>
            </a:r>
            <a:r>
              <a:rPr lang="en-US" sz="1050" dirty="0" smtClean="0">
                <a:latin typeface="Arial Narrow" panose="020B0606020202030204" pitchFamily="34" charset="0"/>
              </a:rPr>
              <a:t>of Energy—Energy </a:t>
            </a:r>
            <a:r>
              <a:rPr lang="en-US" sz="1050" dirty="0">
                <a:latin typeface="Arial Narrow" panose="020B0606020202030204" pitchFamily="34" charset="0"/>
              </a:rPr>
              <a:t>Programs—Science’’ may be used for a </a:t>
            </a:r>
            <a:r>
              <a:rPr lang="en-US" sz="1050" dirty="0" smtClean="0">
                <a:latin typeface="Arial Narrow" panose="020B0606020202030204" pitchFamily="34" charset="0"/>
              </a:rPr>
              <a:t>multiyear contract</a:t>
            </a:r>
            <a:r>
              <a:rPr lang="en-US" sz="1050" dirty="0">
                <a:latin typeface="Arial Narrow" panose="020B0606020202030204" pitchFamily="34" charset="0"/>
              </a:rPr>
              <a:t>, grant, cooperative agreement, or Other Transaction </a:t>
            </a:r>
            <a:r>
              <a:rPr lang="en-US" sz="1050" dirty="0" smtClean="0">
                <a:latin typeface="Arial Narrow" panose="020B0606020202030204" pitchFamily="34" charset="0"/>
              </a:rPr>
              <a:t>Agreement of </a:t>
            </a:r>
            <a:r>
              <a:rPr lang="en-US" sz="1050" dirty="0">
                <a:latin typeface="Arial Narrow" panose="020B0606020202030204" pitchFamily="34" charset="0"/>
              </a:rPr>
              <a:t>$1,000,000 or less unless the contract, grant, </a:t>
            </a:r>
            <a:r>
              <a:rPr lang="en-US" sz="1050" dirty="0" smtClean="0">
                <a:latin typeface="Arial Narrow" panose="020B0606020202030204" pitchFamily="34" charset="0"/>
              </a:rPr>
              <a:t>cooperative agreement</a:t>
            </a:r>
            <a:r>
              <a:rPr lang="en-US" sz="1050" dirty="0">
                <a:latin typeface="Arial Narrow" panose="020B0606020202030204" pitchFamily="34" charset="0"/>
              </a:rPr>
              <a:t>, or Other Transaction Agreement is funded for the </a:t>
            </a:r>
            <a:r>
              <a:rPr lang="en-US" sz="1050" dirty="0" smtClean="0">
                <a:latin typeface="Arial Narrow" panose="020B0606020202030204" pitchFamily="34" charset="0"/>
              </a:rPr>
              <a:t>full period </a:t>
            </a:r>
            <a:r>
              <a:rPr lang="en-US" sz="1050" dirty="0">
                <a:latin typeface="Arial Narrow" panose="020B0606020202030204" pitchFamily="34" charset="0"/>
              </a:rPr>
              <a:t>of performance as anticipated at the time of award.</a:t>
            </a:r>
          </a:p>
        </p:txBody>
      </p:sp>
      <p:graphicFrame>
        <p:nvGraphicFramePr>
          <p:cNvPr id="11" name="Content Placeholder 5"/>
          <p:cNvGraphicFramePr>
            <a:graphicFrameLocks noGrp="1"/>
          </p:cNvGraphicFramePr>
          <p:nvPr>
            <p:ph idx="1"/>
            <p:extLst>
              <p:ext uri="{D42A27DB-BD31-4B8C-83A1-F6EECF244321}">
                <p14:modId xmlns:p14="http://schemas.microsoft.com/office/powerpoint/2010/main" val="3639043386"/>
              </p:ext>
            </p:extLst>
          </p:nvPr>
        </p:nvGraphicFramePr>
        <p:xfrm>
          <a:off x="552447" y="3834346"/>
          <a:ext cx="8116660" cy="1788160"/>
        </p:xfrm>
        <a:graphic>
          <a:graphicData uri="http://schemas.openxmlformats.org/drawingml/2006/table">
            <a:tbl>
              <a:tblPr firstRow="1" bandRow="1">
                <a:tableStyleId>{5C22544A-7EE6-4342-B048-85BDC9FD1C3A}</a:tableStyleId>
              </a:tblPr>
              <a:tblGrid>
                <a:gridCol w="2631326"/>
                <a:gridCol w="2698591"/>
                <a:gridCol w="2786743"/>
              </a:tblGrid>
              <a:tr h="0">
                <a:tc>
                  <a:txBody>
                    <a:bodyPr/>
                    <a:lstStyle/>
                    <a:p>
                      <a:pPr algn="ctr"/>
                      <a:r>
                        <a:rPr lang="en-US" sz="1400" dirty="0" smtClean="0">
                          <a:latin typeface="Arial" panose="020B0604020202020204" pitchFamily="34" charset="0"/>
                          <a:cs typeface="Arial" panose="020B0604020202020204" pitchFamily="34" charset="0"/>
                        </a:rPr>
                        <a:t>CSGB</a:t>
                      </a:r>
                      <a:endParaRPr lang="en-US" sz="1400" dirty="0">
                        <a:latin typeface="Arial" panose="020B0604020202020204" pitchFamily="34" charset="0"/>
                        <a:cs typeface="Arial" panose="020B0604020202020204" pitchFamily="34" charset="0"/>
                      </a:endParaRPr>
                    </a:p>
                  </a:txBody>
                  <a:tcPr marL="93451" marR="934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latin typeface="Arial" panose="020B0604020202020204" pitchFamily="34" charset="0"/>
                          <a:cs typeface="Arial" panose="020B0604020202020204" pitchFamily="34" charset="0"/>
                        </a:rPr>
                        <a:t>New Grant Success Rate</a:t>
                      </a:r>
                      <a:endParaRPr lang="en-US" sz="1400" dirty="0">
                        <a:latin typeface="Arial" panose="020B0604020202020204" pitchFamily="34" charset="0"/>
                        <a:cs typeface="Arial" panose="020B0604020202020204" pitchFamily="34" charset="0"/>
                      </a:endParaRPr>
                    </a:p>
                  </a:txBody>
                  <a:tcPr marL="93451" marR="934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latin typeface="Arial" panose="020B0604020202020204" pitchFamily="34" charset="0"/>
                          <a:cs typeface="Arial" panose="020B0604020202020204" pitchFamily="34" charset="0"/>
                        </a:rPr>
                        <a:t>Renewal</a:t>
                      </a:r>
                      <a:r>
                        <a:rPr lang="en-US" sz="1400" baseline="0" dirty="0" smtClean="0">
                          <a:latin typeface="Arial" panose="020B0604020202020204" pitchFamily="34" charset="0"/>
                          <a:cs typeface="Arial" panose="020B0604020202020204" pitchFamily="34" charset="0"/>
                        </a:rPr>
                        <a:t> Grant Success Rate</a:t>
                      </a:r>
                      <a:endParaRPr lang="en-US" sz="1400" dirty="0">
                        <a:latin typeface="Arial" panose="020B0604020202020204" pitchFamily="34" charset="0"/>
                        <a:cs typeface="Arial" panose="020B0604020202020204" pitchFamily="34" charset="0"/>
                      </a:endParaRPr>
                    </a:p>
                  </a:txBody>
                  <a:tcPr marL="93451" marR="934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sz="1400" b="1" dirty="0" smtClean="0">
                          <a:latin typeface="Arial" panose="020B0604020202020204" pitchFamily="34" charset="0"/>
                          <a:cs typeface="Arial" panose="020B0604020202020204" pitchFamily="34" charset="0"/>
                        </a:rPr>
                        <a:t>2005 - 2007</a:t>
                      </a:r>
                      <a:endParaRPr lang="en-US" sz="1400" b="1" dirty="0">
                        <a:latin typeface="Arial" panose="020B0604020202020204" pitchFamily="34" charset="0"/>
                        <a:cs typeface="Arial" panose="020B0604020202020204" pitchFamily="34" charset="0"/>
                      </a:endParaRPr>
                    </a:p>
                  </a:txBody>
                  <a:tcPr marL="93451" marR="934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smtClean="0">
                          <a:latin typeface="Arial" panose="020B0604020202020204" pitchFamily="34" charset="0"/>
                          <a:cs typeface="Arial" panose="020B0604020202020204" pitchFamily="34" charset="0"/>
                        </a:rPr>
                        <a:t>38%</a:t>
                      </a:r>
                      <a:endParaRPr lang="en-US" sz="1400" b="1" dirty="0">
                        <a:latin typeface="Arial" panose="020B0604020202020204" pitchFamily="34" charset="0"/>
                        <a:cs typeface="Arial" panose="020B0604020202020204" pitchFamily="34" charset="0"/>
                      </a:endParaRPr>
                    </a:p>
                  </a:txBody>
                  <a:tcPr marL="93451" marR="934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smtClean="0">
                          <a:latin typeface="Arial" panose="020B0604020202020204" pitchFamily="34" charset="0"/>
                          <a:cs typeface="Arial" panose="020B0604020202020204" pitchFamily="34" charset="0"/>
                        </a:rPr>
                        <a:t>76%</a:t>
                      </a:r>
                      <a:endParaRPr lang="en-US" sz="1400" b="1" dirty="0">
                        <a:latin typeface="Arial" panose="020B0604020202020204" pitchFamily="34" charset="0"/>
                        <a:cs typeface="Arial" panose="020B0604020202020204" pitchFamily="34" charset="0"/>
                      </a:endParaRPr>
                    </a:p>
                  </a:txBody>
                  <a:tcPr marL="93451" marR="934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sz="1400" b="1" dirty="0" smtClean="0">
                          <a:latin typeface="Arial" panose="020B0604020202020204" pitchFamily="34" charset="0"/>
                          <a:cs typeface="Arial" panose="020B0604020202020204" pitchFamily="34" charset="0"/>
                        </a:rPr>
                        <a:t>2008 - 2010</a:t>
                      </a:r>
                      <a:endParaRPr lang="en-US" sz="1400" b="1" dirty="0">
                        <a:latin typeface="Arial" panose="020B0604020202020204" pitchFamily="34" charset="0"/>
                        <a:cs typeface="Arial" panose="020B0604020202020204" pitchFamily="34" charset="0"/>
                      </a:endParaRPr>
                    </a:p>
                  </a:txBody>
                  <a:tcPr marL="93451" marR="934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smtClean="0">
                          <a:latin typeface="Arial" panose="020B0604020202020204" pitchFamily="34" charset="0"/>
                          <a:cs typeface="Arial" panose="020B0604020202020204" pitchFamily="34" charset="0"/>
                        </a:rPr>
                        <a:t>49%</a:t>
                      </a:r>
                      <a:endParaRPr lang="en-US" sz="1400" b="1" dirty="0">
                        <a:latin typeface="Arial" panose="020B0604020202020204" pitchFamily="34" charset="0"/>
                        <a:cs typeface="Arial" panose="020B0604020202020204" pitchFamily="34" charset="0"/>
                      </a:endParaRPr>
                    </a:p>
                  </a:txBody>
                  <a:tcPr marL="93451" marR="934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smtClean="0">
                          <a:latin typeface="Arial" panose="020B0604020202020204" pitchFamily="34" charset="0"/>
                          <a:cs typeface="Arial" panose="020B0604020202020204" pitchFamily="34" charset="0"/>
                        </a:rPr>
                        <a:t>82%</a:t>
                      </a:r>
                      <a:endParaRPr lang="en-US" sz="1400" b="1" dirty="0">
                        <a:latin typeface="Arial" panose="020B0604020202020204" pitchFamily="34" charset="0"/>
                        <a:cs typeface="Arial" panose="020B0604020202020204" pitchFamily="34" charset="0"/>
                      </a:endParaRPr>
                    </a:p>
                  </a:txBody>
                  <a:tcPr marL="93451" marR="934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sz="1400" b="1" dirty="0" smtClean="0">
                          <a:latin typeface="Arial" panose="020B0604020202020204" pitchFamily="34" charset="0"/>
                          <a:cs typeface="Arial" panose="020B0604020202020204" pitchFamily="34" charset="0"/>
                        </a:rPr>
                        <a:t>2011 - 2013</a:t>
                      </a:r>
                      <a:endParaRPr lang="en-US" sz="1400" b="1" dirty="0">
                        <a:latin typeface="Arial" panose="020B0604020202020204" pitchFamily="34" charset="0"/>
                        <a:cs typeface="Arial" panose="020B0604020202020204" pitchFamily="34" charset="0"/>
                      </a:endParaRPr>
                    </a:p>
                  </a:txBody>
                  <a:tcPr marL="93451" marR="934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smtClean="0">
                          <a:latin typeface="Arial" panose="020B0604020202020204" pitchFamily="34" charset="0"/>
                          <a:cs typeface="Arial" panose="020B0604020202020204" pitchFamily="34" charset="0"/>
                        </a:rPr>
                        <a:t>36%</a:t>
                      </a:r>
                      <a:endParaRPr lang="en-US" sz="1400" b="1" dirty="0">
                        <a:latin typeface="Arial" panose="020B0604020202020204" pitchFamily="34" charset="0"/>
                        <a:cs typeface="Arial" panose="020B0604020202020204" pitchFamily="34" charset="0"/>
                      </a:endParaRPr>
                    </a:p>
                  </a:txBody>
                  <a:tcPr marL="93451" marR="934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smtClean="0">
                          <a:latin typeface="Arial" panose="020B0604020202020204" pitchFamily="34" charset="0"/>
                          <a:cs typeface="Arial" panose="020B0604020202020204" pitchFamily="34" charset="0"/>
                        </a:rPr>
                        <a:t>74%</a:t>
                      </a:r>
                      <a:endParaRPr lang="en-US" sz="1400" b="1" dirty="0">
                        <a:latin typeface="Arial" panose="020B0604020202020204" pitchFamily="34" charset="0"/>
                        <a:cs typeface="Arial" panose="020B0604020202020204" pitchFamily="34" charset="0"/>
                      </a:endParaRPr>
                    </a:p>
                  </a:txBody>
                  <a:tcPr marL="93451" marR="934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sz="1400" b="1" dirty="0" smtClean="0">
                          <a:latin typeface="Arial" panose="020B0604020202020204" pitchFamily="34" charset="0"/>
                          <a:cs typeface="Arial" panose="020B0604020202020204" pitchFamily="34" charset="0"/>
                        </a:rPr>
                        <a:t>2014</a:t>
                      </a:r>
                      <a:endParaRPr lang="en-US" sz="1400" b="1" dirty="0">
                        <a:latin typeface="Arial" panose="020B0604020202020204" pitchFamily="34" charset="0"/>
                        <a:cs typeface="Arial" panose="020B0604020202020204" pitchFamily="34" charset="0"/>
                      </a:endParaRPr>
                    </a:p>
                  </a:txBody>
                  <a:tcPr marL="93451" marR="934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smtClean="0">
                          <a:latin typeface="Arial" panose="020B0604020202020204" pitchFamily="34" charset="0"/>
                          <a:cs typeface="Arial" panose="020B0604020202020204" pitchFamily="34" charset="0"/>
                        </a:rPr>
                        <a:t>19%</a:t>
                      </a:r>
                      <a:endParaRPr lang="en-US" sz="1400" b="1" dirty="0">
                        <a:latin typeface="Arial" panose="020B0604020202020204" pitchFamily="34" charset="0"/>
                        <a:cs typeface="Arial" panose="020B0604020202020204" pitchFamily="34" charset="0"/>
                      </a:endParaRPr>
                    </a:p>
                  </a:txBody>
                  <a:tcPr marL="93451" marR="934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smtClean="0">
                          <a:latin typeface="Arial" panose="020B0604020202020204" pitchFamily="34" charset="0"/>
                          <a:cs typeface="Arial" panose="020B0604020202020204" pitchFamily="34" charset="0"/>
                        </a:rPr>
                        <a:t>68%</a:t>
                      </a:r>
                      <a:endParaRPr lang="en-US" sz="1400" b="1" dirty="0">
                        <a:latin typeface="Arial" panose="020B0604020202020204" pitchFamily="34" charset="0"/>
                        <a:cs typeface="Arial" panose="020B0604020202020204" pitchFamily="34" charset="0"/>
                      </a:endParaRPr>
                    </a:p>
                  </a:txBody>
                  <a:tcPr marL="93451" marR="934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 name="Rectangle 2"/>
          <p:cNvSpPr/>
          <p:nvPr/>
        </p:nvSpPr>
        <p:spPr>
          <a:xfrm>
            <a:off x="97969" y="781491"/>
            <a:ext cx="8773886" cy="954107"/>
          </a:xfrm>
          <a:prstGeom prst="rect">
            <a:avLst/>
          </a:prstGeom>
        </p:spPr>
        <p:txBody>
          <a:bodyPr wrap="square">
            <a:spAutoFit/>
          </a:bodyPr>
          <a:lstStyle/>
          <a:p>
            <a:r>
              <a:rPr lang="en-US" sz="1400" dirty="0"/>
              <a:t>To comply with full funding of all awards under $</a:t>
            </a:r>
            <a:r>
              <a:rPr lang="en-US" sz="1400" dirty="0" smtClean="0"/>
              <a:t>1M*, </a:t>
            </a:r>
            <a:r>
              <a:rPr lang="en-US" sz="1400" dirty="0"/>
              <a:t>the two research divisions are making a concerted effort to use all available options, including shortened budget periods, “terminal renewals,” and no cost extensions (NCE) to maintain quality and portfolio balance</a:t>
            </a:r>
            <a:r>
              <a:rPr lang="en-US" sz="1400" dirty="0" smtClean="0"/>
              <a:t>.   There are noticeable reductions in success rates in FY14 largely attributable to full funding requirement.</a:t>
            </a:r>
            <a:endParaRPr lang="en-US" sz="1400" dirty="0"/>
          </a:p>
        </p:txBody>
      </p:sp>
      <p:sp>
        <p:nvSpPr>
          <p:cNvPr id="12" name="Slide Number Placeholder 2"/>
          <p:cNvSpPr>
            <a:spLocks noGrp="1"/>
          </p:cNvSpPr>
          <p:nvPr>
            <p:ph type="sldNum" sz="quarter" idx="11"/>
          </p:nvPr>
        </p:nvSpPr>
        <p:spPr>
          <a:xfrm>
            <a:off x="8413750" y="6351588"/>
            <a:ext cx="381000" cy="365125"/>
          </a:xfrm>
        </p:spPr>
        <p:txBody>
          <a:bodyPr/>
          <a:lstStyle/>
          <a:p>
            <a:pPr>
              <a:defRPr/>
            </a:pPr>
            <a:fld id="{D1C3E240-9EB6-4604-A43D-9910B3F588EA}" type="slidenum">
              <a:rPr lang="en-US" b="0" u="none" smtClean="0"/>
              <a:pPr>
                <a:defRPr/>
              </a:pPr>
              <a:t>13</a:t>
            </a:fld>
            <a:endParaRPr lang="en-US" b="0" u="none" dirty="0"/>
          </a:p>
        </p:txBody>
      </p:sp>
    </p:spTree>
    <p:extLst>
      <p:ext uri="{BB962C8B-B14F-4D97-AF65-F5344CB8AC3E}">
        <p14:creationId xmlns:p14="http://schemas.microsoft.com/office/powerpoint/2010/main" val="26519927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screen"/>
          <a:srcRect/>
          <a:stretch>
            <a:fillRect/>
          </a:stretch>
        </p:blipFill>
        <p:spPr bwMode="auto">
          <a:xfrm>
            <a:off x="161925" y="799778"/>
            <a:ext cx="4234383" cy="3275421"/>
          </a:xfrm>
          <a:prstGeom prst="rect">
            <a:avLst/>
          </a:prstGeom>
          <a:noFill/>
          <a:ln w="9525">
            <a:noFill/>
            <a:miter lim="800000"/>
            <a:headEnd/>
            <a:tailEnd/>
          </a:ln>
        </p:spPr>
      </p:pic>
      <p:sp>
        <p:nvSpPr>
          <p:cNvPr id="3" name="Rectangle 9"/>
          <p:cNvSpPr>
            <a:spLocks noChangeArrowheads="1"/>
          </p:cNvSpPr>
          <p:nvPr/>
        </p:nvSpPr>
        <p:spPr bwMode="auto">
          <a:xfrm>
            <a:off x="38101" y="45186"/>
            <a:ext cx="9144000" cy="680849"/>
          </a:xfrm>
          <a:prstGeom prst="rect">
            <a:avLst/>
          </a:prstGeom>
          <a:noFill/>
          <a:ln w="9525">
            <a:noFill/>
            <a:miter lim="800000"/>
            <a:headEnd/>
            <a:tailEnd/>
          </a:ln>
        </p:spPr>
        <p:txBody>
          <a:bodyPr lIns="91418" tIns="45709" rIns="91418" bIns="45709" anchor="ctr" anchorCtr="1"/>
          <a:lstStyle/>
          <a:p>
            <a:pPr algn="ctr"/>
            <a:r>
              <a:rPr lang="en-US" sz="2400" dirty="0" smtClean="0">
                <a:solidFill>
                  <a:srgbClr val="007033"/>
                </a:solidFill>
                <a:latin typeface="Arial" panose="020B0604020202020204" pitchFamily="34" charset="0"/>
                <a:cs typeface="Arial" panose="020B0604020202020204" pitchFamily="34" charset="0"/>
              </a:rPr>
              <a:t>DOE Office of Basic Energy Sciences: Scientific </a:t>
            </a:r>
            <a:r>
              <a:rPr lang="en-US" sz="2400" dirty="0">
                <a:solidFill>
                  <a:srgbClr val="007033"/>
                </a:solidFill>
                <a:latin typeface="Arial" panose="020B0604020202020204" pitchFamily="34" charset="0"/>
                <a:cs typeface="Arial" panose="020B0604020202020204" pitchFamily="34" charset="0"/>
              </a:rPr>
              <a:t>User Facilities</a:t>
            </a:r>
          </a:p>
        </p:txBody>
      </p:sp>
      <p:sp>
        <p:nvSpPr>
          <p:cNvPr id="7" name="TextBox 6"/>
          <p:cNvSpPr txBox="1"/>
          <p:nvPr/>
        </p:nvSpPr>
        <p:spPr>
          <a:xfrm>
            <a:off x="3347273" y="6367595"/>
            <a:ext cx="3207907" cy="246209"/>
          </a:xfrm>
          <a:prstGeom prst="rect">
            <a:avLst/>
          </a:prstGeom>
          <a:noFill/>
        </p:spPr>
        <p:txBody>
          <a:bodyPr wrap="none" lIns="91429" tIns="45714" rIns="91429" bIns="45714" rtlCol="0">
            <a:spAutoFit/>
          </a:bodyPr>
          <a:lstStyle/>
          <a:p>
            <a:r>
              <a:rPr lang="en-US" sz="1000" b="1" dirty="0" smtClean="0">
                <a:solidFill>
                  <a:srgbClr val="006600"/>
                </a:solidFill>
              </a:rPr>
              <a:t>http://www.science.doe.gov/bes/suf/user-facilities</a:t>
            </a:r>
            <a:endParaRPr lang="en-US" sz="1000" b="1" dirty="0">
              <a:solidFill>
                <a:srgbClr val="006600"/>
              </a:solidFill>
            </a:endParaRPr>
          </a:p>
        </p:txBody>
      </p:sp>
      <p:sp>
        <p:nvSpPr>
          <p:cNvPr id="8" name="Rectangle 7"/>
          <p:cNvSpPr>
            <a:spLocks noChangeArrowheads="1"/>
          </p:cNvSpPr>
          <p:nvPr/>
        </p:nvSpPr>
        <p:spPr bwMode="auto">
          <a:xfrm>
            <a:off x="4336473" y="3764610"/>
            <a:ext cx="4942338" cy="2232025"/>
          </a:xfrm>
          <a:prstGeom prst="rect">
            <a:avLst/>
          </a:prstGeom>
          <a:noFill/>
          <a:ln w="9525">
            <a:noFill/>
            <a:miter lim="800000"/>
            <a:headEnd/>
            <a:tailEnd/>
          </a:ln>
        </p:spPr>
        <p:txBody>
          <a:bodyPr lIns="96580" tIns="48290" rIns="96580" bIns="48290"/>
          <a:lstStyle/>
          <a:p>
            <a:pPr defTabSz="966675">
              <a:spcBef>
                <a:spcPct val="20000"/>
              </a:spcBef>
              <a:defRPr/>
            </a:pPr>
            <a:r>
              <a:rPr lang="en-US" sz="1400" b="1" u="sng" dirty="0">
                <a:solidFill>
                  <a:srgbClr val="106636"/>
                </a:solidFill>
                <a:latin typeface="Arial" pitchFamily="34" charset="0"/>
                <a:cs typeface="Arial" pitchFamily="34" charset="0"/>
              </a:rPr>
              <a:t>Neutron Sources</a:t>
            </a:r>
          </a:p>
          <a:p>
            <a:pPr marL="341313" lvl="2" indent="-109538" defTabSz="966675">
              <a:spcBef>
                <a:spcPts val="250"/>
              </a:spcBef>
              <a:buFont typeface="Arial" pitchFamily="34" charset="0"/>
              <a:buChar char="̶"/>
              <a:defRPr/>
            </a:pPr>
            <a:r>
              <a:rPr lang="en-US" sz="1300" dirty="0">
                <a:latin typeface="Arial" pitchFamily="34" charset="0"/>
                <a:cs typeface="Arial" pitchFamily="34" charset="0"/>
              </a:rPr>
              <a:t>High Flux Isotope Reactor (ORNL)</a:t>
            </a:r>
          </a:p>
          <a:p>
            <a:pPr marL="341313" lvl="2" indent="-109538" defTabSz="966675">
              <a:spcBef>
                <a:spcPts val="250"/>
              </a:spcBef>
              <a:buFont typeface="Arial" pitchFamily="34" charset="0"/>
              <a:buChar char="̶"/>
              <a:defRPr/>
            </a:pPr>
            <a:r>
              <a:rPr lang="en-US" sz="1300" dirty="0">
                <a:latin typeface="Arial" pitchFamily="34" charset="0"/>
                <a:cs typeface="Arial" pitchFamily="34" charset="0"/>
              </a:rPr>
              <a:t>Spallation Neutron Source (ORNL </a:t>
            </a:r>
            <a:endParaRPr lang="en-US" sz="1300" dirty="0" smtClean="0">
              <a:latin typeface="Arial" pitchFamily="34" charset="0"/>
              <a:cs typeface="Arial" pitchFamily="34" charset="0"/>
            </a:endParaRPr>
          </a:p>
          <a:p>
            <a:pPr marL="228600" lvl="1" indent="-114300" defTabSz="966675">
              <a:lnSpc>
                <a:spcPts val="1200"/>
              </a:lnSpc>
              <a:spcBef>
                <a:spcPts val="250"/>
              </a:spcBef>
              <a:buFontTx/>
              <a:buChar char="–"/>
              <a:defRPr/>
            </a:pPr>
            <a:endParaRPr lang="en-US" sz="1600" b="1" i="1" u="sng" dirty="0">
              <a:solidFill>
                <a:schemeClr val="accent2"/>
              </a:solidFill>
              <a:latin typeface="Arial" pitchFamily="34" charset="0"/>
              <a:cs typeface="Arial" pitchFamily="34" charset="0"/>
            </a:endParaRPr>
          </a:p>
          <a:p>
            <a:pPr defTabSz="966675">
              <a:lnSpc>
                <a:spcPts val="1200"/>
              </a:lnSpc>
              <a:spcBef>
                <a:spcPts val="250"/>
              </a:spcBef>
              <a:defRPr/>
            </a:pPr>
            <a:r>
              <a:rPr lang="en-US" sz="1400" b="1" u="sng" dirty="0" err="1" smtClean="0">
                <a:solidFill>
                  <a:srgbClr val="106636"/>
                </a:solidFill>
                <a:latin typeface="Arial" pitchFamily="34" charset="0"/>
                <a:cs typeface="Arial" pitchFamily="34" charset="0"/>
              </a:rPr>
              <a:t>Nanoscale</a:t>
            </a:r>
            <a:r>
              <a:rPr lang="en-US" sz="1400" b="1" u="sng" dirty="0" smtClean="0">
                <a:solidFill>
                  <a:srgbClr val="106636"/>
                </a:solidFill>
                <a:latin typeface="Arial" pitchFamily="34" charset="0"/>
                <a:cs typeface="Arial" pitchFamily="34" charset="0"/>
              </a:rPr>
              <a:t> </a:t>
            </a:r>
            <a:r>
              <a:rPr lang="en-US" sz="1400" b="1" u="sng" dirty="0">
                <a:solidFill>
                  <a:srgbClr val="106636"/>
                </a:solidFill>
                <a:latin typeface="Arial" pitchFamily="34" charset="0"/>
                <a:cs typeface="Arial" pitchFamily="34" charset="0"/>
              </a:rPr>
              <a:t>Science Research Centers </a:t>
            </a:r>
          </a:p>
          <a:p>
            <a:pPr marL="341313" lvl="2" indent="-163513" defTabSz="966675">
              <a:spcBef>
                <a:spcPct val="20000"/>
              </a:spcBef>
              <a:buFontTx/>
              <a:buChar char="–"/>
              <a:defRPr/>
            </a:pPr>
            <a:r>
              <a:rPr lang="en-US" sz="1300" dirty="0" smtClean="0">
                <a:latin typeface="Arial" pitchFamily="34" charset="0"/>
                <a:cs typeface="Arial" pitchFamily="34" charset="0"/>
              </a:rPr>
              <a:t>Center for Functional Nanomaterials (BNL) </a:t>
            </a:r>
          </a:p>
          <a:p>
            <a:pPr marL="341313" lvl="2" indent="-163513" defTabSz="966675">
              <a:spcBef>
                <a:spcPct val="20000"/>
              </a:spcBef>
              <a:buFontTx/>
              <a:buChar char="–"/>
              <a:defRPr/>
            </a:pPr>
            <a:r>
              <a:rPr lang="en-US" sz="1300" dirty="0" smtClean="0">
                <a:latin typeface="Arial" pitchFamily="34" charset="0"/>
                <a:cs typeface="Arial" pitchFamily="34" charset="0"/>
              </a:rPr>
              <a:t>Center for Integrated Nanotechnologies (SNL &amp; LANL) </a:t>
            </a:r>
          </a:p>
          <a:p>
            <a:pPr marL="341313" lvl="2" indent="-163513" defTabSz="966675">
              <a:spcBef>
                <a:spcPct val="20000"/>
              </a:spcBef>
              <a:buFontTx/>
              <a:buChar char="–"/>
              <a:defRPr/>
            </a:pPr>
            <a:r>
              <a:rPr lang="en-US" sz="1300" dirty="0" smtClean="0">
                <a:latin typeface="Arial" pitchFamily="34" charset="0"/>
                <a:cs typeface="Arial" pitchFamily="34" charset="0"/>
              </a:rPr>
              <a:t>Center </a:t>
            </a:r>
            <a:r>
              <a:rPr lang="en-US" sz="1300" dirty="0">
                <a:latin typeface="Arial" pitchFamily="34" charset="0"/>
                <a:cs typeface="Arial" pitchFamily="34" charset="0"/>
              </a:rPr>
              <a:t>for Nanophase Materials Sciences (ORNL)</a:t>
            </a:r>
          </a:p>
          <a:p>
            <a:pPr marL="341313" lvl="2" indent="-163513" defTabSz="966675">
              <a:spcBef>
                <a:spcPct val="20000"/>
              </a:spcBef>
              <a:buFontTx/>
              <a:buChar char="–"/>
              <a:defRPr/>
            </a:pPr>
            <a:r>
              <a:rPr lang="en-US" sz="1300" dirty="0" smtClean="0">
                <a:latin typeface="Arial" pitchFamily="34" charset="0"/>
                <a:cs typeface="Arial" pitchFamily="34" charset="0"/>
              </a:rPr>
              <a:t>Center for Nanoscale Materials (ANL)</a:t>
            </a:r>
            <a:endParaRPr lang="en-US" sz="1300" dirty="0" smtClean="0">
              <a:solidFill>
                <a:srgbClr val="0000CC"/>
              </a:solidFill>
              <a:latin typeface="Arial" pitchFamily="34" charset="0"/>
              <a:cs typeface="Arial" pitchFamily="34" charset="0"/>
            </a:endParaRPr>
          </a:p>
          <a:p>
            <a:pPr marL="341313" lvl="2" indent="-163513" defTabSz="966675">
              <a:spcBef>
                <a:spcPct val="20000"/>
              </a:spcBef>
              <a:buFontTx/>
              <a:buChar char="–"/>
              <a:defRPr/>
            </a:pPr>
            <a:r>
              <a:rPr lang="en-US" sz="1300" dirty="0" smtClean="0">
                <a:latin typeface="Arial" pitchFamily="34" charset="0"/>
                <a:cs typeface="Arial" pitchFamily="34" charset="0"/>
              </a:rPr>
              <a:t>Molecular </a:t>
            </a:r>
            <a:r>
              <a:rPr lang="en-US" sz="1300" dirty="0">
                <a:latin typeface="Arial" pitchFamily="34" charset="0"/>
                <a:cs typeface="Arial" pitchFamily="34" charset="0"/>
              </a:rPr>
              <a:t>Foundry (LBNL) </a:t>
            </a:r>
          </a:p>
        </p:txBody>
      </p:sp>
      <p:sp>
        <p:nvSpPr>
          <p:cNvPr id="9" name="Rectangle 7"/>
          <p:cNvSpPr>
            <a:spLocks noChangeArrowheads="1"/>
          </p:cNvSpPr>
          <p:nvPr/>
        </p:nvSpPr>
        <p:spPr bwMode="auto">
          <a:xfrm>
            <a:off x="228601" y="4073525"/>
            <a:ext cx="4381500" cy="2460625"/>
          </a:xfrm>
          <a:prstGeom prst="rect">
            <a:avLst/>
          </a:prstGeom>
          <a:noFill/>
          <a:ln w="9525">
            <a:noFill/>
            <a:miter lim="800000"/>
            <a:headEnd/>
            <a:tailEnd/>
          </a:ln>
        </p:spPr>
        <p:txBody>
          <a:bodyPr lIns="96580" tIns="48290" rIns="96580" bIns="48290"/>
          <a:lstStyle/>
          <a:p>
            <a:pPr defTabSz="966675">
              <a:spcBef>
                <a:spcPct val="20000"/>
              </a:spcBef>
              <a:defRPr/>
            </a:pPr>
            <a:r>
              <a:rPr lang="en-US" sz="1400" b="1" u="sng" dirty="0" smtClean="0">
                <a:solidFill>
                  <a:srgbClr val="106636"/>
                </a:solidFill>
                <a:latin typeface="Arial" pitchFamily="34" charset="0"/>
                <a:cs typeface="Arial" pitchFamily="34" charset="0"/>
              </a:rPr>
              <a:t>Light </a:t>
            </a:r>
            <a:r>
              <a:rPr lang="en-US" sz="1400" b="1" u="sng" dirty="0">
                <a:solidFill>
                  <a:srgbClr val="106636"/>
                </a:solidFill>
                <a:latin typeface="Arial" pitchFamily="34" charset="0"/>
                <a:cs typeface="Arial" pitchFamily="34" charset="0"/>
              </a:rPr>
              <a:t>S</a:t>
            </a:r>
            <a:r>
              <a:rPr lang="en-US" sz="1400" b="1" u="sng" dirty="0" smtClean="0">
                <a:solidFill>
                  <a:srgbClr val="106636"/>
                </a:solidFill>
                <a:latin typeface="Arial" pitchFamily="34" charset="0"/>
                <a:cs typeface="Arial" pitchFamily="34" charset="0"/>
              </a:rPr>
              <a:t>ources</a:t>
            </a:r>
            <a:endParaRPr lang="en-US" sz="1400" b="1" u="sng" dirty="0">
              <a:solidFill>
                <a:srgbClr val="106636"/>
              </a:solidFill>
              <a:latin typeface="Arial" pitchFamily="34" charset="0"/>
              <a:cs typeface="Arial" pitchFamily="34" charset="0"/>
            </a:endParaRPr>
          </a:p>
          <a:p>
            <a:pPr marL="228600" lvl="1" indent="-114300" defTabSz="966675">
              <a:spcBef>
                <a:spcPts val="250"/>
              </a:spcBef>
              <a:buFontTx/>
              <a:buChar char="–"/>
              <a:defRPr/>
            </a:pPr>
            <a:r>
              <a:rPr lang="en-US" sz="1300" dirty="0" smtClean="0">
                <a:latin typeface="Arial" pitchFamily="34" charset="0"/>
                <a:cs typeface="Arial" pitchFamily="34" charset="0"/>
              </a:rPr>
              <a:t>Advanced Light Source (LBNL)</a:t>
            </a:r>
          </a:p>
          <a:p>
            <a:pPr marL="228600" lvl="1" indent="-114300" defTabSz="966675">
              <a:spcBef>
                <a:spcPts val="250"/>
              </a:spcBef>
              <a:buFontTx/>
              <a:buChar char="–"/>
              <a:defRPr/>
            </a:pPr>
            <a:r>
              <a:rPr lang="en-US" sz="1300" dirty="0" smtClean="0">
                <a:latin typeface="Arial" pitchFamily="34" charset="0"/>
                <a:cs typeface="Arial" pitchFamily="34" charset="0"/>
              </a:rPr>
              <a:t>Advanced Photon Source (ANL)</a:t>
            </a:r>
          </a:p>
          <a:p>
            <a:pPr marL="228600" lvl="1" indent="-114300" defTabSz="966675">
              <a:spcBef>
                <a:spcPts val="250"/>
              </a:spcBef>
              <a:buFontTx/>
              <a:buChar char="–"/>
              <a:defRPr/>
            </a:pPr>
            <a:r>
              <a:rPr lang="en-US" sz="1300" dirty="0" err="1" smtClean="0">
                <a:latin typeface="Arial" pitchFamily="34" charset="0"/>
                <a:cs typeface="Arial" pitchFamily="34" charset="0"/>
              </a:rPr>
              <a:t>Linac</a:t>
            </a:r>
            <a:r>
              <a:rPr lang="en-US" sz="1300" dirty="0" smtClean="0">
                <a:latin typeface="Arial" pitchFamily="34" charset="0"/>
                <a:cs typeface="Arial" pitchFamily="34" charset="0"/>
              </a:rPr>
              <a:t> Coherent Light Source (SLAC)</a:t>
            </a:r>
          </a:p>
          <a:p>
            <a:pPr marL="228600" lvl="1" indent="-114300" defTabSz="966675">
              <a:spcBef>
                <a:spcPts val="250"/>
              </a:spcBef>
              <a:buFontTx/>
              <a:buChar char="–"/>
              <a:defRPr/>
            </a:pPr>
            <a:r>
              <a:rPr lang="en-US" sz="1300" dirty="0" smtClean="0">
                <a:latin typeface="Arial" pitchFamily="34" charset="0"/>
                <a:cs typeface="Arial" pitchFamily="34" charset="0"/>
              </a:rPr>
              <a:t>National Synchrotron Light Source-II (BNL)</a:t>
            </a:r>
            <a:endParaRPr lang="en-US" sz="1300" dirty="0">
              <a:latin typeface="Arial" pitchFamily="34" charset="0"/>
              <a:cs typeface="Arial" pitchFamily="34" charset="0"/>
            </a:endParaRPr>
          </a:p>
          <a:p>
            <a:pPr marL="228600" lvl="1" indent="-114300" defTabSz="966675">
              <a:spcBef>
                <a:spcPts val="250"/>
              </a:spcBef>
              <a:buFontTx/>
              <a:buChar char="–"/>
              <a:defRPr/>
            </a:pPr>
            <a:r>
              <a:rPr lang="en-US" sz="1300" dirty="0" smtClean="0">
                <a:latin typeface="Arial" pitchFamily="34" charset="0"/>
                <a:cs typeface="Arial" pitchFamily="34" charset="0"/>
              </a:rPr>
              <a:t>Stanford Synchrotron Radiation Laboratory (SLAC)</a:t>
            </a:r>
          </a:p>
          <a:p>
            <a:pPr defTabSz="966675">
              <a:spcBef>
                <a:spcPct val="20000"/>
              </a:spcBef>
              <a:defRPr/>
            </a:pPr>
            <a:endParaRPr lang="en-US" sz="1600" i="1" dirty="0">
              <a:latin typeface="Arial" pitchFamily="34" charset="0"/>
              <a:cs typeface="Arial" pitchFamily="34" charset="0"/>
            </a:endParaRPr>
          </a:p>
        </p:txBody>
      </p:sp>
      <p:sp>
        <p:nvSpPr>
          <p:cNvPr id="10" name="TextBox 13"/>
          <p:cNvSpPr txBox="1">
            <a:spLocks noChangeArrowheads="1"/>
          </p:cNvSpPr>
          <p:nvPr/>
        </p:nvSpPr>
        <p:spPr bwMode="auto">
          <a:xfrm>
            <a:off x="4419599" y="806962"/>
            <a:ext cx="4724401" cy="2923877"/>
          </a:xfrm>
          <a:prstGeom prst="rect">
            <a:avLst/>
          </a:prstGeom>
          <a:gradFill>
            <a:gsLst>
              <a:gs pos="45000">
                <a:srgbClr val="ADB9F5">
                  <a:alpha val="10000"/>
                </a:srgbClr>
              </a:gs>
              <a:gs pos="100000">
                <a:schemeClr val="bg1"/>
              </a:gs>
            </a:gsLst>
            <a:lin ang="5400000" scaled="0"/>
          </a:gradFill>
          <a:ln w="9525">
            <a:solidFill>
              <a:srgbClr val="000066"/>
            </a:solidFill>
            <a:miter lim="800000"/>
            <a:headEnd/>
            <a:tailEnd/>
          </a:ln>
        </p:spPr>
        <p:txBody>
          <a:bodyPr wrap="square">
            <a:spAutoFit/>
          </a:bodyPr>
          <a:lstStyle/>
          <a:p>
            <a:pPr marL="171450" indent="-171450">
              <a:spcAft>
                <a:spcPts val="600"/>
              </a:spcAft>
              <a:buFont typeface="Wingdings" pitchFamily="2" charset="2"/>
              <a:buChar char=""/>
              <a:defRPr/>
            </a:pPr>
            <a:r>
              <a:rPr lang="en-US" sz="1400" b="1" dirty="0">
                <a:solidFill>
                  <a:srgbClr val="007033"/>
                </a:solidFill>
                <a:latin typeface="Arial Narrow" panose="020B0606020202030204" pitchFamily="34" charset="0"/>
                <a:cs typeface="Arial" charset="0"/>
              </a:rPr>
              <a:t>Available to all researchers </a:t>
            </a:r>
            <a:r>
              <a:rPr lang="en-US" sz="1400" b="1" i="1" u="sng" dirty="0">
                <a:solidFill>
                  <a:srgbClr val="007033"/>
                </a:solidFill>
                <a:latin typeface="Arial Narrow" panose="020B0606020202030204" pitchFamily="34" charset="0"/>
                <a:cs typeface="Arial" charset="0"/>
              </a:rPr>
              <a:t>at no cost</a:t>
            </a:r>
            <a:r>
              <a:rPr lang="en-US" sz="1400" b="1" i="1" dirty="0">
                <a:solidFill>
                  <a:srgbClr val="007033"/>
                </a:solidFill>
                <a:latin typeface="Arial Narrow" panose="020B0606020202030204" pitchFamily="34" charset="0"/>
                <a:cs typeface="Arial" charset="0"/>
              </a:rPr>
              <a:t> </a:t>
            </a:r>
            <a:r>
              <a:rPr lang="en-US" sz="1400" b="1" dirty="0">
                <a:solidFill>
                  <a:srgbClr val="007033"/>
                </a:solidFill>
                <a:latin typeface="Arial Narrow" panose="020B0606020202030204" pitchFamily="34" charset="0"/>
                <a:cs typeface="Arial" charset="0"/>
              </a:rPr>
              <a:t>for non-proprietary research, regardless of affiliation, nationality, or source of research support</a:t>
            </a:r>
          </a:p>
          <a:p>
            <a:pPr marL="171450" indent="-171450">
              <a:spcAft>
                <a:spcPts val="600"/>
              </a:spcAft>
              <a:buFont typeface="Wingdings" pitchFamily="2" charset="2"/>
              <a:buChar char=""/>
              <a:defRPr/>
            </a:pPr>
            <a:r>
              <a:rPr lang="en-US" sz="1400" b="1" dirty="0">
                <a:solidFill>
                  <a:srgbClr val="007033"/>
                </a:solidFill>
                <a:latin typeface="Arial Narrow" panose="020B0606020202030204" pitchFamily="34" charset="0"/>
                <a:cs typeface="Arial" charset="0"/>
              </a:rPr>
              <a:t>Access based on external peer merit review of brief proposals</a:t>
            </a:r>
          </a:p>
          <a:p>
            <a:pPr marL="171450" indent="-171450">
              <a:spcAft>
                <a:spcPts val="600"/>
              </a:spcAft>
              <a:buFont typeface="Wingdings" pitchFamily="2" charset="2"/>
              <a:buChar char=""/>
              <a:defRPr/>
            </a:pPr>
            <a:r>
              <a:rPr lang="en-US" sz="1400" b="1" dirty="0">
                <a:solidFill>
                  <a:srgbClr val="007033"/>
                </a:solidFill>
                <a:latin typeface="Arial Narrow" panose="020B0606020202030204" pitchFamily="34" charset="0"/>
                <a:cs typeface="Arial" charset="0"/>
              </a:rPr>
              <a:t>Coordinated access to co-located facilities to accelerate research cycles</a:t>
            </a:r>
          </a:p>
          <a:p>
            <a:pPr marL="171450" indent="-171450">
              <a:spcAft>
                <a:spcPts val="600"/>
              </a:spcAft>
              <a:buFont typeface="Wingdings" pitchFamily="2" charset="2"/>
              <a:buChar char=""/>
              <a:defRPr/>
            </a:pPr>
            <a:r>
              <a:rPr lang="en-US" sz="1400" b="1" dirty="0">
                <a:solidFill>
                  <a:srgbClr val="007033"/>
                </a:solidFill>
                <a:latin typeface="Arial Narrow" panose="020B0606020202030204" pitchFamily="34" charset="0"/>
                <a:cs typeface="Arial" charset="0"/>
              </a:rPr>
              <a:t>Collaboration with facility scientists an optional  potential benefit</a:t>
            </a:r>
          </a:p>
          <a:p>
            <a:pPr marL="171450" indent="-171450">
              <a:spcAft>
                <a:spcPts val="600"/>
              </a:spcAft>
              <a:buFont typeface="Wingdings" pitchFamily="2" charset="2"/>
              <a:buChar char=""/>
              <a:defRPr/>
            </a:pPr>
            <a:r>
              <a:rPr lang="en-US" sz="1400" b="1" dirty="0">
                <a:solidFill>
                  <a:srgbClr val="007033"/>
                </a:solidFill>
                <a:latin typeface="Arial Narrow" panose="020B0606020202030204" pitchFamily="34" charset="0"/>
                <a:cs typeface="Arial" charset="0"/>
              </a:rPr>
              <a:t>Instrument and technique workshops offered periodically</a:t>
            </a:r>
          </a:p>
          <a:p>
            <a:pPr marL="171450" indent="-171450">
              <a:spcAft>
                <a:spcPts val="600"/>
              </a:spcAft>
              <a:buFont typeface="Wingdings" pitchFamily="2" charset="2"/>
              <a:buChar char=""/>
              <a:defRPr/>
            </a:pPr>
            <a:r>
              <a:rPr lang="en-US" sz="1400" b="1" dirty="0">
                <a:solidFill>
                  <a:srgbClr val="007033"/>
                </a:solidFill>
                <a:latin typeface="Arial Narrow" panose="020B0606020202030204" pitchFamily="34" charset="0"/>
                <a:cs typeface="Arial" charset="0"/>
              </a:rPr>
              <a:t>A variety of on-line, on-site, and hands-on training available</a:t>
            </a:r>
          </a:p>
          <a:p>
            <a:pPr marL="171450" indent="-171450">
              <a:spcAft>
                <a:spcPts val="600"/>
              </a:spcAft>
              <a:buFont typeface="Wingdings" pitchFamily="2" charset="2"/>
              <a:buChar char=""/>
              <a:defRPr/>
            </a:pPr>
            <a:r>
              <a:rPr lang="en-US" sz="1400" b="1" dirty="0">
                <a:solidFill>
                  <a:srgbClr val="007033"/>
                </a:solidFill>
                <a:latin typeface="Arial Narrow" panose="020B0606020202030204" pitchFamily="34" charset="0"/>
                <a:cs typeface="Arial" charset="0"/>
              </a:rPr>
              <a:t>Proprietary research may be performed at full-cost recovery</a:t>
            </a:r>
          </a:p>
        </p:txBody>
      </p:sp>
      <p:sp>
        <p:nvSpPr>
          <p:cNvPr id="11" name="Slide Number Placeholder 3"/>
          <p:cNvSpPr txBox="1">
            <a:spLocks/>
          </p:cNvSpPr>
          <p:nvPr/>
        </p:nvSpPr>
        <p:spPr>
          <a:xfrm>
            <a:off x="8413750" y="6351588"/>
            <a:ext cx="3810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039" algn="l" rtl="0" fontAlgn="base">
              <a:spcBef>
                <a:spcPct val="0"/>
              </a:spcBef>
              <a:spcAft>
                <a:spcPct val="0"/>
              </a:spcAft>
              <a:defRPr kern="1200">
                <a:solidFill>
                  <a:schemeClr val="tx1"/>
                </a:solidFill>
                <a:latin typeface="Arial" charset="0"/>
                <a:ea typeface="+mn-ea"/>
                <a:cs typeface="+mn-cs"/>
              </a:defRPr>
            </a:lvl2pPr>
            <a:lvl3pPr marL="914079" algn="l" rtl="0" fontAlgn="base">
              <a:spcBef>
                <a:spcPct val="0"/>
              </a:spcBef>
              <a:spcAft>
                <a:spcPct val="0"/>
              </a:spcAft>
              <a:defRPr kern="1200">
                <a:solidFill>
                  <a:schemeClr val="tx1"/>
                </a:solidFill>
                <a:latin typeface="Arial" charset="0"/>
                <a:ea typeface="+mn-ea"/>
                <a:cs typeface="+mn-cs"/>
              </a:defRPr>
            </a:lvl3pPr>
            <a:lvl4pPr marL="1371119" algn="l" rtl="0" fontAlgn="base">
              <a:spcBef>
                <a:spcPct val="0"/>
              </a:spcBef>
              <a:spcAft>
                <a:spcPct val="0"/>
              </a:spcAft>
              <a:defRPr kern="1200">
                <a:solidFill>
                  <a:schemeClr val="tx1"/>
                </a:solidFill>
                <a:latin typeface="Arial" charset="0"/>
                <a:ea typeface="+mn-ea"/>
                <a:cs typeface="+mn-cs"/>
              </a:defRPr>
            </a:lvl4pPr>
            <a:lvl5pPr marL="1828159" algn="l" rtl="0" fontAlgn="base">
              <a:spcBef>
                <a:spcPct val="0"/>
              </a:spcBef>
              <a:spcAft>
                <a:spcPct val="0"/>
              </a:spcAft>
              <a:defRPr kern="1200">
                <a:solidFill>
                  <a:schemeClr val="tx1"/>
                </a:solidFill>
                <a:latin typeface="Arial" charset="0"/>
                <a:ea typeface="+mn-ea"/>
                <a:cs typeface="+mn-cs"/>
              </a:defRPr>
            </a:lvl5pPr>
            <a:lvl6pPr marL="2285199" algn="l" defTabSz="914079" rtl="0" eaLnBrk="1" latinLnBrk="0" hangingPunct="1">
              <a:defRPr kern="1200">
                <a:solidFill>
                  <a:schemeClr val="tx1"/>
                </a:solidFill>
                <a:latin typeface="Arial" charset="0"/>
                <a:ea typeface="+mn-ea"/>
                <a:cs typeface="+mn-cs"/>
              </a:defRPr>
            </a:lvl6pPr>
            <a:lvl7pPr marL="2742237" algn="l" defTabSz="914079" rtl="0" eaLnBrk="1" latinLnBrk="0" hangingPunct="1">
              <a:defRPr kern="1200">
                <a:solidFill>
                  <a:schemeClr val="tx1"/>
                </a:solidFill>
                <a:latin typeface="Arial" charset="0"/>
                <a:ea typeface="+mn-ea"/>
                <a:cs typeface="+mn-cs"/>
              </a:defRPr>
            </a:lvl7pPr>
            <a:lvl8pPr marL="3199278" algn="l" defTabSz="914079" rtl="0" eaLnBrk="1" latinLnBrk="0" hangingPunct="1">
              <a:defRPr kern="1200">
                <a:solidFill>
                  <a:schemeClr val="tx1"/>
                </a:solidFill>
                <a:latin typeface="Arial" charset="0"/>
                <a:ea typeface="+mn-ea"/>
                <a:cs typeface="+mn-cs"/>
              </a:defRPr>
            </a:lvl8pPr>
            <a:lvl9pPr marL="3656316" algn="l" defTabSz="914079" rtl="0" eaLnBrk="1" latinLnBrk="0" hangingPunct="1">
              <a:defRPr kern="1200">
                <a:solidFill>
                  <a:schemeClr val="tx1"/>
                </a:solidFill>
                <a:latin typeface="Arial" charset="0"/>
                <a:ea typeface="+mn-ea"/>
                <a:cs typeface="+mn-cs"/>
              </a:defRPr>
            </a:lvl9pPr>
          </a:lstStyle>
          <a:p>
            <a:pPr algn="r">
              <a:defRPr/>
            </a:pPr>
            <a:fld id="{6EEA275D-5A49-48A8-817D-44C3EA0A3A2F}" type="slidenum">
              <a:rPr lang="en-US" sz="1200" smtClean="0">
                <a:solidFill>
                  <a:srgbClr val="106636"/>
                </a:solidFill>
              </a:rPr>
              <a:pPr algn="r">
                <a:defRPr/>
              </a:pPr>
              <a:t>14</a:t>
            </a:fld>
            <a:endParaRPr lang="en-US" sz="1200" dirty="0">
              <a:solidFill>
                <a:srgbClr val="106636"/>
              </a:solidFill>
            </a:endParaRPr>
          </a:p>
        </p:txBody>
      </p:sp>
      <p:grpSp>
        <p:nvGrpSpPr>
          <p:cNvPr id="28" name="Group 27"/>
          <p:cNvGrpSpPr/>
          <p:nvPr/>
        </p:nvGrpSpPr>
        <p:grpSpPr>
          <a:xfrm>
            <a:off x="125114" y="1025023"/>
            <a:ext cx="4524972" cy="5136997"/>
            <a:chOff x="125114" y="1025023"/>
            <a:chExt cx="4524972" cy="5136997"/>
          </a:xfrm>
        </p:grpSpPr>
        <p:sp>
          <p:nvSpPr>
            <p:cNvPr id="12" name="Oval 11"/>
            <p:cNvSpPr/>
            <p:nvPr/>
          </p:nvSpPr>
          <p:spPr>
            <a:xfrm>
              <a:off x="134024" y="1025023"/>
              <a:ext cx="780376" cy="199674"/>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3493" tIns="36745" rIns="73493" bIns="36745" rtlCol="0" anchor="ctr"/>
            <a:lstStyle/>
            <a:p>
              <a:pPr algn="ctr"/>
              <a:endParaRPr lang="en-US"/>
            </a:p>
          </p:txBody>
        </p:sp>
        <p:sp>
          <p:nvSpPr>
            <p:cNvPr id="15" name="Oval 14"/>
            <p:cNvSpPr/>
            <p:nvPr/>
          </p:nvSpPr>
          <p:spPr>
            <a:xfrm>
              <a:off x="1562774" y="1025023"/>
              <a:ext cx="780376" cy="199674"/>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3493" tIns="36745" rIns="73493" bIns="36745" rtlCol="0" anchor="ctr"/>
            <a:lstStyle/>
            <a:p>
              <a:pPr algn="ctr"/>
              <a:endParaRPr lang="en-US"/>
            </a:p>
          </p:txBody>
        </p:sp>
        <p:sp>
          <p:nvSpPr>
            <p:cNvPr id="16" name="Oval 15"/>
            <p:cNvSpPr/>
            <p:nvPr/>
          </p:nvSpPr>
          <p:spPr>
            <a:xfrm>
              <a:off x="3061374" y="3112410"/>
              <a:ext cx="1167726" cy="14514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3493" tIns="36745" rIns="73493" bIns="36745" rtlCol="0" anchor="ctr"/>
            <a:lstStyle/>
            <a:p>
              <a:pPr algn="ctr"/>
              <a:endParaRPr lang="en-US"/>
            </a:p>
          </p:txBody>
        </p:sp>
        <p:cxnSp>
          <p:nvCxnSpPr>
            <p:cNvPr id="5" name="Straight Arrow Connector 4"/>
            <p:cNvCxnSpPr/>
            <p:nvPr/>
          </p:nvCxnSpPr>
          <p:spPr>
            <a:xfrm>
              <a:off x="524212" y="1224697"/>
              <a:ext cx="4085889" cy="477193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048211" y="1224697"/>
              <a:ext cx="2561890" cy="45030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808114" y="3257549"/>
              <a:ext cx="841972" cy="226493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25114" y="5638800"/>
              <a:ext cx="4103986" cy="523220"/>
            </a:xfrm>
            <a:prstGeom prst="rect">
              <a:avLst/>
            </a:prstGeom>
            <a:solidFill>
              <a:srgbClr val="FFFFCD"/>
            </a:solidFill>
            <a:ln>
              <a:solidFill>
                <a:schemeClr val="tx1"/>
              </a:solidFill>
            </a:ln>
          </p:spPr>
          <p:txBody>
            <a:bodyPr wrap="square" rtlCol="0">
              <a:spAutoFit/>
            </a:bodyPr>
            <a:lstStyle/>
            <a:p>
              <a:r>
                <a:rPr lang="en-US" sz="1400" dirty="0" smtClean="0">
                  <a:solidFill>
                    <a:srgbClr val="FF0000"/>
                  </a:solidFill>
                </a:rPr>
                <a:t>E-Beam </a:t>
              </a:r>
              <a:r>
                <a:rPr lang="en-US" sz="1400" dirty="0" err="1" smtClean="0">
                  <a:solidFill>
                    <a:srgbClr val="FF0000"/>
                  </a:solidFill>
                </a:rPr>
                <a:t>Microcharacterization</a:t>
              </a:r>
              <a:r>
                <a:rPr lang="en-US" sz="1400" dirty="0" smtClean="0">
                  <a:solidFill>
                    <a:srgbClr val="FF0000"/>
                  </a:solidFill>
                </a:rPr>
                <a:t> Centers administratively merged with NSRCs in FY 2015</a:t>
              </a:r>
              <a:endParaRPr lang="en-US" sz="1400" dirty="0">
                <a:solidFill>
                  <a:srgbClr val="FF0000"/>
                </a:solidFill>
              </a:endParaRPr>
            </a:p>
          </p:txBody>
        </p:sp>
      </p:grpSp>
    </p:spTree>
    <p:extLst>
      <p:ext uri="{BB962C8B-B14F-4D97-AF65-F5344CB8AC3E}">
        <p14:creationId xmlns:p14="http://schemas.microsoft.com/office/powerpoint/2010/main" val="12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ext uri="{D42A27DB-BD31-4B8C-83A1-F6EECF244321}">
                <p14:modId xmlns:p14="http://schemas.microsoft.com/office/powerpoint/2010/main" val="2138588969"/>
              </p:ext>
            </p:extLst>
          </p:nvPr>
        </p:nvGraphicFramePr>
        <p:xfrm>
          <a:off x="130629" y="874208"/>
          <a:ext cx="8782259" cy="4762918"/>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a:spLocks noChangeArrowheads="1"/>
          </p:cNvSpPr>
          <p:nvPr/>
        </p:nvSpPr>
        <p:spPr bwMode="auto">
          <a:xfrm>
            <a:off x="232366" y="5457697"/>
            <a:ext cx="8840037" cy="773707"/>
          </a:xfrm>
          <a:prstGeom prst="rect">
            <a:avLst/>
          </a:prstGeom>
          <a:noFill/>
          <a:ln w="9525">
            <a:noFill/>
            <a:miter lim="800000"/>
            <a:headEnd/>
            <a:tailEnd/>
          </a:ln>
        </p:spPr>
        <p:txBody>
          <a:bodyPr wrap="square" lIns="81743" tIns="40870" rIns="81743" bIns="40870">
            <a:spAutoFit/>
          </a:bodyPr>
          <a:lstStyle/>
          <a:p>
            <a:r>
              <a:rPr lang="en-US" sz="1500" dirty="0">
                <a:latin typeface="Arial" pitchFamily="34" charset="0"/>
                <a:cs typeface="Arial" pitchFamily="34" charset="0"/>
              </a:rPr>
              <a:t>More than 300 companies from various sectors of the manufacturing, chemical, and pharmaceutical industries conducted research at BES scientific user facilities.  Over 30 companies were Fortune 500 companies.</a:t>
            </a:r>
          </a:p>
        </p:txBody>
      </p:sp>
      <p:sp>
        <p:nvSpPr>
          <p:cNvPr id="5" name="Rectangle 7"/>
          <p:cNvSpPr>
            <a:spLocks noChangeArrowheads="1"/>
          </p:cNvSpPr>
          <p:nvPr/>
        </p:nvSpPr>
        <p:spPr bwMode="auto">
          <a:xfrm rot="10800000" flipV="1">
            <a:off x="-1" y="145621"/>
            <a:ext cx="9144000" cy="467572"/>
          </a:xfrm>
          <a:prstGeom prst="rect">
            <a:avLst/>
          </a:prstGeom>
          <a:noFill/>
          <a:ln w="9525">
            <a:noFill/>
            <a:miter lim="800000"/>
            <a:headEnd/>
            <a:tailEnd/>
          </a:ln>
        </p:spPr>
        <p:txBody>
          <a:bodyPr wrap="square" lIns="81743" tIns="40870" rIns="81743" bIns="40870">
            <a:spAutoFit/>
          </a:bodyPr>
          <a:lstStyle/>
          <a:p>
            <a:pPr algn="ctr" defTabSz="817322" fontAlgn="auto">
              <a:spcBef>
                <a:spcPts val="0"/>
              </a:spcBef>
              <a:spcAft>
                <a:spcPts val="0"/>
              </a:spcAft>
            </a:pPr>
            <a:r>
              <a:rPr lang="en-US" sz="2500" kern="0" dirty="0">
                <a:solidFill>
                  <a:srgbClr val="106636"/>
                </a:solidFill>
                <a:latin typeface="Arial" pitchFamily="34" charset="0"/>
                <a:cs typeface="Arial" pitchFamily="34" charset="0"/>
              </a:rPr>
              <a:t>BES User Facilities Hosted Over </a:t>
            </a:r>
            <a:r>
              <a:rPr lang="en-US" sz="2500" kern="0" dirty="0" smtClean="0">
                <a:solidFill>
                  <a:srgbClr val="106636"/>
                </a:solidFill>
                <a:latin typeface="Arial" pitchFamily="34" charset="0"/>
                <a:cs typeface="Arial" pitchFamily="34" charset="0"/>
              </a:rPr>
              <a:t>16,000 </a:t>
            </a:r>
            <a:r>
              <a:rPr lang="en-US" sz="2500" kern="0" dirty="0">
                <a:solidFill>
                  <a:srgbClr val="106636"/>
                </a:solidFill>
                <a:latin typeface="Arial" pitchFamily="34" charset="0"/>
                <a:cs typeface="Arial" pitchFamily="34" charset="0"/>
              </a:rPr>
              <a:t>Users in FY </a:t>
            </a:r>
            <a:r>
              <a:rPr lang="en-US" sz="2500" kern="0" dirty="0" smtClean="0">
                <a:solidFill>
                  <a:srgbClr val="106636"/>
                </a:solidFill>
                <a:latin typeface="Arial" pitchFamily="34" charset="0"/>
                <a:cs typeface="Arial" pitchFamily="34" charset="0"/>
              </a:rPr>
              <a:t>2014</a:t>
            </a:r>
            <a:endParaRPr lang="en-US" sz="2500" kern="0" dirty="0">
              <a:solidFill>
                <a:srgbClr val="106636"/>
              </a:solidFill>
              <a:latin typeface="Arial" pitchFamily="34" charset="0"/>
              <a:cs typeface="Arial" pitchFamily="34" charset="0"/>
            </a:endParaRPr>
          </a:p>
        </p:txBody>
      </p:sp>
      <p:sp>
        <p:nvSpPr>
          <p:cNvPr id="6" name="Slide Number Placeholder 39"/>
          <p:cNvSpPr>
            <a:spLocks noGrp="1"/>
          </p:cNvSpPr>
          <p:nvPr>
            <p:ph type="sldNum" sz="quarter" idx="4294967295"/>
          </p:nvPr>
        </p:nvSpPr>
        <p:spPr bwMode="auto">
          <a:xfrm>
            <a:off x="8413750" y="6321430"/>
            <a:ext cx="381000" cy="365125"/>
          </a:xfrm>
          <a:prstGeom prst="rect">
            <a:avLst/>
          </a:prstGeom>
          <a:noFill/>
          <a:ln>
            <a:miter lim="800000"/>
            <a:headEnd/>
            <a:tailEnd/>
          </a:ln>
        </p:spPr>
        <p:txBody>
          <a:bodyPr vert="horz" wrap="square" lIns="90960" tIns="45483" rIns="90960" bIns="45483" numCol="1" rtlCol="0" anchor="ctr" anchorCtr="0" compatLnSpc="1">
            <a:prstTxWarp prst="textNoShape">
              <a:avLst/>
            </a:prstTxWarp>
          </a:bodyPr>
          <a:lstStyle/>
          <a:p>
            <a:fld id="{90944929-F3F1-48F8-BC26-BA0BFE417CEF}" type="slidenum">
              <a:rPr lang="en-US" b="0" u="none" smtClean="0"/>
              <a:pPr/>
              <a:t>15</a:t>
            </a:fld>
            <a:endParaRPr lang="en-US" b="0" u="none" dirty="0" smtClean="0"/>
          </a:p>
        </p:txBody>
      </p:sp>
    </p:spTree>
    <p:extLst>
      <p:ext uri="{BB962C8B-B14F-4D97-AF65-F5344CB8AC3E}">
        <p14:creationId xmlns:p14="http://schemas.microsoft.com/office/powerpoint/2010/main" val="34159881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2"/>
          <p:cNvSpPr>
            <a:spLocks noGrp="1"/>
          </p:cNvSpPr>
          <p:nvPr>
            <p:ph type="title"/>
          </p:nvPr>
        </p:nvSpPr>
        <p:spPr>
          <a:ln/>
        </p:spPr>
        <p:txBody>
          <a:bodyPr/>
          <a:lstStyle/>
          <a:p>
            <a:r>
              <a:rPr lang="en-US" altLang="en-US" dirty="0" smtClean="0"/>
              <a:t>Industrial R&amp;D at BES Scientific User Facilities</a:t>
            </a:r>
          </a:p>
        </p:txBody>
      </p:sp>
      <p:sp>
        <p:nvSpPr>
          <p:cNvPr id="5" name="TextBox 4"/>
          <p:cNvSpPr txBox="1"/>
          <p:nvPr/>
        </p:nvSpPr>
        <p:spPr>
          <a:xfrm>
            <a:off x="7510123" y="1699736"/>
            <a:ext cx="1371600" cy="738664"/>
          </a:xfrm>
          <a:prstGeom prst="rect">
            <a:avLst/>
          </a:prstGeom>
          <a:noFill/>
        </p:spPr>
        <p:txBody>
          <a:bodyPr wrap="square" rtlCol="0">
            <a:spAutoFit/>
          </a:bodyPr>
          <a:lstStyle/>
          <a:p>
            <a:pPr algn="ctr"/>
            <a:r>
              <a:rPr lang="en-US" sz="1400" b="1" dirty="0">
                <a:solidFill>
                  <a:prstClr val="black"/>
                </a:solidFill>
                <a:latin typeface="Arial" panose="020B0604020202020204" pitchFamily="34" charset="0"/>
                <a:cs typeface="Arial" panose="020B0604020202020204" pitchFamily="34" charset="0"/>
              </a:rPr>
              <a:t>From Protein Structures to Drugs</a:t>
            </a:r>
          </a:p>
        </p:txBody>
      </p:sp>
      <p:sp>
        <p:nvSpPr>
          <p:cNvPr id="11" name="TextBox 10"/>
          <p:cNvSpPr txBox="1"/>
          <p:nvPr/>
        </p:nvSpPr>
        <p:spPr>
          <a:xfrm>
            <a:off x="7336387" y="2438400"/>
            <a:ext cx="1719072" cy="2054409"/>
          </a:xfrm>
          <a:prstGeom prst="rect">
            <a:avLst/>
          </a:prstGeom>
          <a:noFill/>
        </p:spPr>
        <p:txBody>
          <a:bodyPr wrap="square" rtlCol="0">
            <a:spAutoFit/>
          </a:bodyPr>
          <a:lstStyle/>
          <a:p>
            <a:pPr algn="ctr">
              <a:lnSpc>
                <a:spcPts val="1700"/>
              </a:lnSpc>
            </a:pPr>
            <a:r>
              <a:rPr lang="en-US" sz="1200" dirty="0">
                <a:solidFill>
                  <a:prstClr val="black"/>
                </a:solidFill>
                <a:latin typeface="Arial" panose="020B0604020202020204" pitchFamily="34" charset="0"/>
                <a:cs typeface="Arial" panose="020B0604020202020204" pitchFamily="34" charset="0"/>
              </a:rPr>
              <a:t>Developing a unique therapeutic antibody, </a:t>
            </a:r>
            <a:r>
              <a:rPr lang="en-US" sz="1200" dirty="0" err="1">
                <a:solidFill>
                  <a:prstClr val="black"/>
                </a:solidFill>
                <a:latin typeface="Arial" panose="020B0604020202020204" pitchFamily="34" charset="0"/>
                <a:cs typeface="Arial" panose="020B0604020202020204" pitchFamily="34" charset="0"/>
              </a:rPr>
              <a:t>onartuzumab</a:t>
            </a:r>
            <a:r>
              <a:rPr lang="en-US" sz="1200" dirty="0">
                <a:solidFill>
                  <a:prstClr val="black"/>
                </a:solidFill>
                <a:latin typeface="Arial" panose="020B0604020202020204" pitchFamily="34" charset="0"/>
                <a:cs typeface="Arial" panose="020B0604020202020204" pitchFamily="34" charset="0"/>
              </a:rPr>
              <a:t>, for treating multiple cancer types based on the structure information obtained from BES light source facilities</a:t>
            </a:r>
          </a:p>
        </p:txBody>
      </p:sp>
      <p:sp>
        <p:nvSpPr>
          <p:cNvPr id="36" name="TextBox 35"/>
          <p:cNvSpPr txBox="1"/>
          <p:nvPr/>
        </p:nvSpPr>
        <p:spPr>
          <a:xfrm>
            <a:off x="5559706" y="1699736"/>
            <a:ext cx="1665039" cy="738664"/>
          </a:xfrm>
          <a:prstGeom prst="rect">
            <a:avLst/>
          </a:prstGeom>
          <a:noFill/>
        </p:spPr>
        <p:txBody>
          <a:bodyPr wrap="square" rtlCol="0">
            <a:spAutoFit/>
          </a:bodyPr>
          <a:lstStyle/>
          <a:p>
            <a:pPr algn="ctr"/>
            <a:r>
              <a:rPr lang="en-US" sz="1400" b="1" dirty="0">
                <a:solidFill>
                  <a:prstClr val="black"/>
                </a:solidFill>
                <a:latin typeface="Arial" panose="020B0604020202020204" pitchFamily="34" charset="0"/>
                <a:cs typeface="Arial" panose="020B0604020202020204" pitchFamily="34" charset="0"/>
              </a:rPr>
              <a:t>Laser Additive Manufacturing of Turbine Blades</a:t>
            </a:r>
          </a:p>
        </p:txBody>
      </p:sp>
      <p:sp>
        <p:nvSpPr>
          <p:cNvPr id="37" name="TextBox 36"/>
          <p:cNvSpPr txBox="1"/>
          <p:nvPr/>
        </p:nvSpPr>
        <p:spPr>
          <a:xfrm>
            <a:off x="5532689" y="2438400"/>
            <a:ext cx="1719072" cy="2490425"/>
          </a:xfrm>
          <a:prstGeom prst="rect">
            <a:avLst/>
          </a:prstGeom>
          <a:noFill/>
        </p:spPr>
        <p:txBody>
          <a:bodyPr wrap="square" rtlCol="0">
            <a:spAutoFit/>
          </a:bodyPr>
          <a:lstStyle/>
          <a:p>
            <a:pPr algn="ctr">
              <a:lnSpc>
                <a:spcPts val="1700"/>
              </a:lnSpc>
            </a:pPr>
            <a:r>
              <a:rPr lang="en-US" sz="1200" dirty="0">
                <a:solidFill>
                  <a:prstClr val="black"/>
                </a:solidFill>
                <a:latin typeface="Arial" panose="020B0604020202020204" pitchFamily="34" charset="0"/>
                <a:cs typeface="Arial" panose="020B0604020202020204" pitchFamily="34" charset="0"/>
              </a:rPr>
              <a:t>Neutron imaging and scattering have been  used to understand the link between residual stress distortions and laser additive manufacturing of turbine blades with optimized internal cooling </a:t>
            </a:r>
            <a:r>
              <a:rPr lang="en-US" sz="1200" dirty="0" smtClean="0">
                <a:solidFill>
                  <a:prstClr val="black"/>
                </a:solidFill>
                <a:latin typeface="Arial" panose="020B0604020202020204" pitchFamily="34" charset="0"/>
                <a:cs typeface="Arial" panose="020B0604020202020204" pitchFamily="34" charset="0"/>
              </a:rPr>
              <a:t>structures.  </a:t>
            </a:r>
            <a:endParaRPr lang="en-US" sz="1200" dirty="0">
              <a:solidFill>
                <a:prstClr val="black"/>
              </a:solidFill>
              <a:latin typeface="Arial" panose="020B0604020202020204" pitchFamily="34" charset="0"/>
              <a:cs typeface="Arial" panose="020B0604020202020204" pitchFamily="34" charset="0"/>
            </a:endParaRPr>
          </a:p>
        </p:txBody>
      </p:sp>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3443" y="883920"/>
            <a:ext cx="1584961" cy="640080"/>
          </a:xfrm>
          <a:prstGeom prst="rect">
            <a:avLst/>
          </a:prstGeom>
        </p:spPr>
      </p:pic>
      <p:pic>
        <p:nvPicPr>
          <p:cNvPr id="40" name="Picture 1" descr="Genentech copy.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68875" y="4919537"/>
            <a:ext cx="1654097" cy="1241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p:cNvSpPr txBox="1"/>
          <p:nvPr/>
        </p:nvSpPr>
        <p:spPr>
          <a:xfrm>
            <a:off x="0" y="1699736"/>
            <a:ext cx="1840822" cy="523220"/>
          </a:xfrm>
          <a:prstGeom prst="rect">
            <a:avLst/>
          </a:prstGeom>
          <a:noFill/>
        </p:spPr>
        <p:txBody>
          <a:bodyPr wrap="square" rtlCol="0">
            <a:spAutoFit/>
          </a:bodyPr>
          <a:lstStyle/>
          <a:p>
            <a:pPr algn="ctr"/>
            <a:r>
              <a:rPr lang="en-US" sz="1400" b="1" dirty="0" smtClean="0">
                <a:solidFill>
                  <a:prstClr val="black"/>
                </a:solidFill>
                <a:latin typeface="Arial" panose="020B0604020202020204" pitchFamily="34" charset="0"/>
                <a:cs typeface="Arial" panose="020B0604020202020204" pitchFamily="34" charset="0"/>
              </a:rPr>
              <a:t>Next Generation Integrated Circuits</a:t>
            </a:r>
            <a:endParaRPr lang="en-US" sz="1400" b="1" dirty="0">
              <a:solidFill>
                <a:prstClr val="black"/>
              </a:solidFill>
              <a:latin typeface="Arial" panose="020B0604020202020204" pitchFamily="34" charset="0"/>
              <a:cs typeface="Arial" panose="020B0604020202020204" pitchFamily="34" charset="0"/>
            </a:endParaRPr>
          </a:p>
        </p:txBody>
      </p:sp>
      <p:sp>
        <p:nvSpPr>
          <p:cNvPr id="41" name="TextBox 40"/>
          <p:cNvSpPr txBox="1"/>
          <p:nvPr/>
        </p:nvSpPr>
        <p:spPr>
          <a:xfrm>
            <a:off x="62958" y="2438400"/>
            <a:ext cx="1714907" cy="2490425"/>
          </a:xfrm>
          <a:prstGeom prst="rect">
            <a:avLst/>
          </a:prstGeom>
          <a:noFill/>
        </p:spPr>
        <p:txBody>
          <a:bodyPr wrap="square" rtlCol="0">
            <a:spAutoFit/>
          </a:bodyPr>
          <a:lstStyle/>
          <a:p>
            <a:pPr algn="ctr">
              <a:lnSpc>
                <a:spcPts val="1700"/>
              </a:lnSpc>
            </a:pPr>
            <a:r>
              <a:rPr lang="en-US" sz="1200" dirty="0" smtClean="0">
                <a:solidFill>
                  <a:prstClr val="black"/>
                </a:solidFill>
                <a:latin typeface="Arial" panose="020B0604020202020204" pitchFamily="34" charset="0"/>
                <a:cs typeface="Arial" panose="020B0604020202020204" pitchFamily="34" charset="0"/>
              </a:rPr>
              <a:t>Novel Extreme Ultraviolet (EUV) photoresist was developed at NSRCs that has both high resolution and </a:t>
            </a:r>
            <a:r>
              <a:rPr lang="en-US" sz="1200" dirty="0">
                <a:solidFill>
                  <a:prstClr val="black"/>
                </a:solidFill>
                <a:latin typeface="Arial" panose="020B0604020202020204" pitchFamily="34" charset="0"/>
                <a:cs typeface="Arial" panose="020B0604020202020204" pitchFamily="34" charset="0"/>
              </a:rPr>
              <a:t>high sensitivity. This approach may be the key to achieving the industrial </a:t>
            </a:r>
            <a:r>
              <a:rPr lang="en-US" sz="1200" dirty="0" smtClean="0">
                <a:solidFill>
                  <a:prstClr val="black"/>
                </a:solidFill>
                <a:latin typeface="Arial" panose="020B0604020202020204" pitchFamily="34" charset="0"/>
                <a:cs typeface="Arial" panose="020B0604020202020204" pitchFamily="34" charset="0"/>
              </a:rPr>
              <a:t>goals for sub14 </a:t>
            </a:r>
            <a:r>
              <a:rPr lang="en-US" sz="1200" dirty="0">
                <a:solidFill>
                  <a:prstClr val="black"/>
                </a:solidFill>
                <a:latin typeface="Arial" panose="020B0604020202020204" pitchFamily="34" charset="0"/>
                <a:cs typeface="Arial" panose="020B0604020202020204" pitchFamily="34" charset="0"/>
              </a:rPr>
              <a:t>nm </a:t>
            </a:r>
            <a:r>
              <a:rPr lang="en-US" sz="1200" dirty="0" smtClean="0">
                <a:solidFill>
                  <a:prstClr val="black"/>
                </a:solidFill>
                <a:latin typeface="Arial" panose="020B0604020202020204" pitchFamily="34" charset="0"/>
                <a:cs typeface="Arial" panose="020B0604020202020204" pitchFamily="34" charset="0"/>
              </a:rPr>
              <a:t>nodes.</a:t>
            </a:r>
            <a:endParaRPr lang="en-US" sz="1200" dirty="0">
              <a:solidFill>
                <a:prstClr val="black"/>
              </a:solidFill>
              <a:latin typeface="Arial" panose="020B0604020202020204" pitchFamily="34" charset="0"/>
              <a:cs typeface="Arial" panose="020B0604020202020204" pitchFamily="34" charset="0"/>
            </a:endParaRPr>
          </a:p>
        </p:txBody>
      </p:sp>
      <p:pic>
        <p:nvPicPr>
          <p:cNvPr id="4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0944" y="883920"/>
            <a:ext cx="1218935"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187" y="4876694"/>
            <a:ext cx="1406449" cy="1327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 name="TextBox 59"/>
          <p:cNvSpPr txBox="1"/>
          <p:nvPr/>
        </p:nvSpPr>
        <p:spPr>
          <a:xfrm>
            <a:off x="3792825" y="1699736"/>
            <a:ext cx="1661398" cy="432414"/>
          </a:xfrm>
          <a:prstGeom prst="rect">
            <a:avLst/>
          </a:prstGeom>
          <a:noFill/>
        </p:spPr>
        <p:txBody>
          <a:bodyPr wrap="square" rtlCol="0">
            <a:spAutoFit/>
          </a:bodyPr>
          <a:lstStyle/>
          <a:p>
            <a:pPr algn="ctr"/>
            <a:r>
              <a:rPr lang="en-US" sz="1400" b="1" dirty="0" smtClean="0">
                <a:solidFill>
                  <a:prstClr val="black"/>
                </a:solidFill>
                <a:latin typeface="Arial" panose="020B0604020202020204" pitchFamily="34" charset="0"/>
                <a:cs typeface="Arial" panose="020B0604020202020204" pitchFamily="34" charset="0"/>
              </a:rPr>
              <a:t>Advanced Microprocessors</a:t>
            </a:r>
            <a:endParaRPr lang="en-US" sz="1400" b="1" dirty="0">
              <a:solidFill>
                <a:prstClr val="black"/>
              </a:solidFill>
              <a:latin typeface="Arial" panose="020B0604020202020204" pitchFamily="34" charset="0"/>
              <a:cs typeface="Arial" panose="020B0604020202020204" pitchFamily="34" charset="0"/>
            </a:endParaRPr>
          </a:p>
        </p:txBody>
      </p:sp>
      <p:sp>
        <p:nvSpPr>
          <p:cNvPr id="61" name="TextBox 60"/>
          <p:cNvSpPr txBox="1"/>
          <p:nvPr/>
        </p:nvSpPr>
        <p:spPr>
          <a:xfrm>
            <a:off x="3763988" y="2438400"/>
            <a:ext cx="1719072" cy="2490425"/>
          </a:xfrm>
          <a:prstGeom prst="rect">
            <a:avLst/>
          </a:prstGeom>
          <a:noFill/>
        </p:spPr>
        <p:txBody>
          <a:bodyPr wrap="square" rtlCol="0">
            <a:spAutoFit/>
          </a:bodyPr>
          <a:lstStyle/>
          <a:p>
            <a:pPr algn="ctr">
              <a:lnSpc>
                <a:spcPts val="1700"/>
              </a:lnSpc>
            </a:pPr>
            <a:r>
              <a:rPr lang="en-US" sz="1200" dirty="0">
                <a:solidFill>
                  <a:prstClr val="black"/>
                </a:solidFill>
                <a:latin typeface="Arial" panose="020B0604020202020204" pitchFamily="34" charset="0"/>
                <a:cs typeface="Arial" panose="020B0604020202020204" pitchFamily="34" charset="0"/>
              </a:rPr>
              <a:t>Unique </a:t>
            </a:r>
            <a:r>
              <a:rPr lang="en-US" sz="1200" dirty="0" smtClean="0">
                <a:solidFill>
                  <a:prstClr val="black"/>
                </a:solidFill>
                <a:latin typeface="Arial" panose="020B0604020202020204" pitchFamily="34" charset="0"/>
                <a:cs typeface="Arial" panose="020B0604020202020204" pitchFamily="34" charset="0"/>
              </a:rPr>
              <a:t>NSRC hard </a:t>
            </a:r>
            <a:r>
              <a:rPr lang="en-US" sz="1200" dirty="0">
                <a:solidFill>
                  <a:prstClr val="black"/>
                </a:solidFill>
                <a:latin typeface="Arial" panose="020B0604020202020204" pitchFamily="34" charset="0"/>
                <a:cs typeface="Arial" panose="020B0604020202020204" pitchFamily="34" charset="0"/>
              </a:rPr>
              <a:t>x-ray </a:t>
            </a:r>
            <a:r>
              <a:rPr lang="en-US" sz="1200" dirty="0" smtClean="0">
                <a:solidFill>
                  <a:prstClr val="black"/>
                </a:solidFill>
                <a:latin typeface="Arial" panose="020B0604020202020204" pitchFamily="34" charset="0"/>
                <a:cs typeface="Arial" panose="020B0604020202020204" pitchFamily="34" charset="0"/>
              </a:rPr>
              <a:t>Nanoprobe </a:t>
            </a:r>
            <a:r>
              <a:rPr lang="en-US" sz="1200" dirty="0">
                <a:solidFill>
                  <a:prstClr val="black"/>
                </a:solidFill>
                <a:latin typeface="Arial" panose="020B0604020202020204" pitchFamily="34" charset="0"/>
                <a:cs typeface="Arial" panose="020B0604020202020204" pitchFamily="34" charset="0"/>
              </a:rPr>
              <a:t>enables </a:t>
            </a:r>
            <a:r>
              <a:rPr lang="en-US" sz="1200" dirty="0" smtClean="0">
                <a:solidFill>
                  <a:prstClr val="black"/>
                </a:solidFill>
                <a:latin typeface="Arial" panose="020B0604020202020204" pitchFamily="34" charset="0"/>
                <a:cs typeface="Arial" panose="020B0604020202020204" pitchFamily="34" charset="0"/>
              </a:rPr>
              <a:t>nondestructive measure of </a:t>
            </a:r>
            <a:r>
              <a:rPr lang="en-US" sz="1200" dirty="0">
                <a:solidFill>
                  <a:prstClr val="black"/>
                </a:solidFill>
                <a:latin typeface="Arial" panose="020B0604020202020204" pitchFamily="34" charset="0"/>
                <a:cs typeface="Arial" panose="020B0604020202020204" pitchFamily="34" charset="0"/>
              </a:rPr>
              <a:t>in-situ </a:t>
            </a:r>
            <a:r>
              <a:rPr lang="en-US" sz="1200" dirty="0" smtClean="0">
                <a:solidFill>
                  <a:prstClr val="black"/>
                </a:solidFill>
                <a:latin typeface="Arial" panose="020B0604020202020204" pitchFamily="34" charset="0"/>
                <a:cs typeface="Arial" panose="020B0604020202020204" pitchFamily="34" charset="0"/>
              </a:rPr>
              <a:t>stress distributions </a:t>
            </a:r>
            <a:r>
              <a:rPr lang="en-US" sz="1200" dirty="0">
                <a:solidFill>
                  <a:prstClr val="black"/>
                </a:solidFill>
                <a:latin typeface="Arial" panose="020B0604020202020204" pitchFamily="34" charset="0"/>
                <a:cs typeface="Arial" panose="020B0604020202020204" pitchFamily="34" charset="0"/>
              </a:rPr>
              <a:t>in </a:t>
            </a:r>
            <a:r>
              <a:rPr lang="en-US" sz="1200" dirty="0" smtClean="0">
                <a:solidFill>
                  <a:prstClr val="black"/>
                </a:solidFill>
                <a:latin typeface="Arial" panose="020B0604020202020204" pitchFamily="34" charset="0"/>
                <a:cs typeface="Arial" panose="020B0604020202020204" pitchFamily="34" charset="0"/>
              </a:rPr>
              <a:t>silicon-on-insulator </a:t>
            </a:r>
            <a:r>
              <a:rPr lang="en-US" sz="1200" dirty="0">
                <a:solidFill>
                  <a:prstClr val="black"/>
                </a:solidFill>
                <a:latin typeface="Arial" panose="020B0604020202020204" pitchFamily="34" charset="0"/>
                <a:cs typeface="Arial" panose="020B0604020202020204" pitchFamily="34" charset="0"/>
              </a:rPr>
              <a:t>(SOI)-based </a:t>
            </a:r>
            <a:r>
              <a:rPr lang="en-US" sz="1200" dirty="0" smtClean="0">
                <a:solidFill>
                  <a:prstClr val="black"/>
                </a:solidFill>
                <a:latin typeface="Arial" panose="020B0604020202020204" pitchFamily="34" charset="0"/>
                <a:cs typeface="Arial" panose="020B0604020202020204" pitchFamily="34" charset="0"/>
              </a:rPr>
              <a:t>CMOS for sub 75nm </a:t>
            </a:r>
            <a:r>
              <a:rPr lang="en-US" sz="1200" dirty="0">
                <a:solidFill>
                  <a:prstClr val="black"/>
                </a:solidFill>
                <a:latin typeface="Arial" panose="020B0604020202020204" pitchFamily="34" charset="0"/>
                <a:cs typeface="Arial" panose="020B0604020202020204" pitchFamily="34" charset="0"/>
              </a:rPr>
              <a:t>microprocessor </a:t>
            </a:r>
            <a:r>
              <a:rPr lang="en-US" sz="1200" dirty="0" smtClean="0">
                <a:solidFill>
                  <a:prstClr val="black"/>
                </a:solidFill>
                <a:latin typeface="Arial" panose="020B0604020202020204" pitchFamily="34" charset="0"/>
                <a:cs typeface="Arial" panose="020B0604020202020204" pitchFamily="34" charset="0"/>
              </a:rPr>
              <a:t>technology</a:t>
            </a:r>
            <a:r>
              <a:rPr lang="en-US" sz="1200" dirty="0">
                <a:solidFill>
                  <a:prstClr val="black"/>
                </a:solidFill>
                <a:latin typeface="Arial" panose="020B0604020202020204" pitchFamily="34" charset="0"/>
                <a:cs typeface="Arial" panose="020B0604020202020204" pitchFamily="34" charset="0"/>
              </a:rPr>
              <a:t>.</a:t>
            </a:r>
          </a:p>
        </p:txBody>
      </p:sp>
      <p:grpSp>
        <p:nvGrpSpPr>
          <p:cNvPr id="64" name="Group 63"/>
          <p:cNvGrpSpPr/>
          <p:nvPr/>
        </p:nvGrpSpPr>
        <p:grpSpPr>
          <a:xfrm>
            <a:off x="3866971" y="4866030"/>
            <a:ext cx="1513107" cy="1348763"/>
            <a:chOff x="118663" y="771890"/>
            <a:chExt cx="3057306" cy="3348410"/>
          </a:xfrm>
        </p:grpSpPr>
        <p:pic>
          <p:nvPicPr>
            <p:cNvPr id="65" name="Picture 6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8265" y="771890"/>
              <a:ext cx="2761520" cy="1841013"/>
            </a:xfrm>
            <a:prstGeom prst="rect">
              <a:avLst/>
            </a:prstGeom>
          </p:spPr>
        </p:pic>
        <p:cxnSp>
          <p:nvCxnSpPr>
            <p:cNvPr id="66" name="Straight Arrow Connector 65"/>
            <p:cNvCxnSpPr/>
            <p:nvPr/>
          </p:nvCxnSpPr>
          <p:spPr>
            <a:xfrm flipH="1">
              <a:off x="125643" y="1703157"/>
              <a:ext cx="1479792" cy="97024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67"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39" b="36106"/>
            <a:stretch/>
          </p:blipFill>
          <p:spPr bwMode="auto">
            <a:xfrm>
              <a:off x="118663" y="2674321"/>
              <a:ext cx="3057306" cy="1445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8" name="Straight Arrow Connector 67"/>
            <p:cNvCxnSpPr/>
            <p:nvPr/>
          </p:nvCxnSpPr>
          <p:spPr>
            <a:xfrm>
              <a:off x="1619395" y="1710137"/>
              <a:ext cx="1549594" cy="98420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1885709" y="2438400"/>
            <a:ext cx="1719072" cy="2470997"/>
          </a:xfrm>
          <a:prstGeom prst="rect">
            <a:avLst/>
          </a:prstGeom>
          <a:noFill/>
        </p:spPr>
        <p:txBody>
          <a:bodyPr wrap="square" rtlCol="0">
            <a:spAutoFit/>
          </a:bodyPr>
          <a:lstStyle/>
          <a:p>
            <a:pPr algn="ctr">
              <a:lnSpc>
                <a:spcPts val="1700"/>
              </a:lnSpc>
            </a:pPr>
            <a:r>
              <a:rPr lang="en-US" sz="1200" dirty="0" smtClean="0">
                <a:solidFill>
                  <a:prstClr val="black"/>
                </a:solidFill>
                <a:latin typeface="Arial" panose="020B0604020202020204" pitchFamily="34" charset="0"/>
                <a:cs typeface="Arial" panose="020B0604020202020204" pitchFamily="34" charset="0"/>
              </a:rPr>
              <a:t>NSRC User Vista </a:t>
            </a:r>
            <a:r>
              <a:rPr lang="en-US" sz="1200" dirty="0">
                <a:solidFill>
                  <a:prstClr val="black"/>
                </a:solidFill>
                <a:latin typeface="Arial" panose="020B0604020202020204" pitchFamily="34" charset="0"/>
                <a:cs typeface="Arial" panose="020B0604020202020204" pitchFamily="34" charset="0"/>
              </a:rPr>
              <a:t>Therapeutics, Inc. </a:t>
            </a:r>
            <a:r>
              <a:rPr lang="en-US" sz="1200" dirty="0" smtClean="0">
                <a:solidFill>
                  <a:prstClr val="black"/>
                </a:solidFill>
                <a:latin typeface="Arial" panose="020B0604020202020204" pitchFamily="34" charset="0"/>
                <a:cs typeface="Arial" panose="020B0604020202020204" pitchFamily="34" charset="0"/>
              </a:rPr>
              <a:t>launched </a:t>
            </a:r>
            <a:r>
              <a:rPr lang="en-US" sz="1200" dirty="0">
                <a:solidFill>
                  <a:prstClr val="black"/>
                </a:solidFill>
                <a:latin typeface="Arial" panose="020B0604020202020204" pitchFamily="34" charset="0"/>
                <a:cs typeface="Arial" panose="020B0604020202020204" pitchFamily="34" charset="0"/>
              </a:rPr>
              <a:t>the first commercial </a:t>
            </a:r>
            <a:r>
              <a:rPr lang="en-US" sz="1200" dirty="0" err="1">
                <a:solidFill>
                  <a:prstClr val="black"/>
                </a:solidFill>
                <a:latin typeface="Arial" panose="020B0604020202020204" pitchFamily="34" charset="0"/>
                <a:cs typeface="Arial" panose="020B0604020202020204" pitchFamily="34" charset="0"/>
              </a:rPr>
              <a:t>NanoBioSensor</a:t>
            </a:r>
            <a:r>
              <a:rPr lang="en-US" sz="1200" baseline="30000" dirty="0" err="1">
                <a:solidFill>
                  <a:prstClr val="black"/>
                </a:solidFill>
                <a:latin typeface="Arial" panose="020B0604020202020204" pitchFamily="34" charset="0"/>
                <a:cs typeface="Arial" panose="020B0604020202020204" pitchFamily="34" charset="0"/>
              </a:rPr>
              <a:t>TM</a:t>
            </a:r>
            <a:r>
              <a:rPr lang="en-US" sz="1200" dirty="0">
                <a:solidFill>
                  <a:prstClr val="black"/>
                </a:solidFill>
                <a:latin typeface="Arial" panose="020B0604020202020204" pitchFamily="34" charset="0"/>
                <a:cs typeface="Arial" panose="020B0604020202020204" pitchFamily="34" charset="0"/>
              </a:rPr>
              <a:t> System which uses </a:t>
            </a:r>
            <a:r>
              <a:rPr lang="en-US" sz="1200" dirty="0" smtClean="0">
                <a:solidFill>
                  <a:prstClr val="black"/>
                </a:solidFill>
                <a:latin typeface="Arial" panose="020B0604020202020204" pitchFamily="34" charset="0"/>
                <a:cs typeface="Arial" panose="020B0604020202020204" pitchFamily="34" charset="0"/>
              </a:rPr>
              <a:t>nanowire transistors </a:t>
            </a:r>
            <a:r>
              <a:rPr lang="en-US" sz="1200" dirty="0">
                <a:solidFill>
                  <a:prstClr val="black"/>
                </a:solidFill>
                <a:latin typeface="Arial" panose="020B0604020202020204" pitchFamily="34" charset="0"/>
                <a:cs typeface="Arial" panose="020B0604020202020204" pitchFamily="34" charset="0"/>
              </a:rPr>
              <a:t>to instantly detect target biomarkers via their electrical charge. </a:t>
            </a:r>
          </a:p>
        </p:txBody>
      </p:sp>
      <p:pic>
        <p:nvPicPr>
          <p:cNvPr id="31" name="Picture 30" descr="VistaLogo.png"/>
          <p:cNvPicPr>
            <a:picLocks noChangeAspect="1"/>
          </p:cNvPicPr>
          <p:nvPr/>
        </p:nvPicPr>
        <p:blipFill>
          <a:blip r:embed="rId9"/>
          <a:stretch>
            <a:fillRect/>
          </a:stretch>
        </p:blipFill>
        <p:spPr>
          <a:xfrm>
            <a:off x="2245760" y="883920"/>
            <a:ext cx="998970" cy="640080"/>
          </a:xfrm>
          <a:prstGeom prst="rect">
            <a:avLst/>
          </a:prstGeom>
        </p:spPr>
      </p:pic>
      <p:sp>
        <p:nvSpPr>
          <p:cNvPr id="32" name="TextBox 31"/>
          <p:cNvSpPr txBox="1"/>
          <p:nvPr/>
        </p:nvSpPr>
        <p:spPr>
          <a:xfrm>
            <a:off x="1752600" y="1699736"/>
            <a:ext cx="1985290" cy="738664"/>
          </a:xfrm>
          <a:prstGeom prst="rect">
            <a:avLst/>
          </a:prstGeom>
          <a:noFill/>
        </p:spPr>
        <p:txBody>
          <a:bodyPr wrap="square" rtlCol="0">
            <a:spAutoFit/>
          </a:bodyPr>
          <a:lstStyle/>
          <a:p>
            <a:pPr algn="ctr"/>
            <a:r>
              <a:rPr lang="en-US" sz="1400" b="1" dirty="0">
                <a:solidFill>
                  <a:prstClr val="black"/>
                </a:solidFill>
                <a:latin typeface="Arial" panose="020B0604020202020204" pitchFamily="34" charset="0"/>
                <a:cs typeface="Arial" panose="020B0604020202020204" pitchFamily="34" charset="0"/>
              </a:rPr>
              <a:t>Improving </a:t>
            </a:r>
            <a:r>
              <a:rPr lang="en-US" sz="1400" b="1" dirty="0" err="1">
                <a:solidFill>
                  <a:prstClr val="black"/>
                </a:solidFill>
                <a:latin typeface="Arial" panose="020B0604020202020204" pitchFamily="34" charset="0"/>
                <a:cs typeface="Arial" panose="020B0604020202020204" pitchFamily="34" charset="0"/>
              </a:rPr>
              <a:t>NanoBioSensing</a:t>
            </a:r>
            <a:r>
              <a:rPr lang="en-US" sz="1400" b="1" dirty="0">
                <a:solidFill>
                  <a:prstClr val="black"/>
                </a:solidFill>
                <a:latin typeface="Arial" panose="020B0604020202020204" pitchFamily="34" charset="0"/>
                <a:cs typeface="Arial" panose="020B0604020202020204" pitchFamily="34" charset="0"/>
              </a:rPr>
              <a:t> Chips</a:t>
            </a:r>
          </a:p>
        </p:txBody>
      </p:sp>
      <p:pic>
        <p:nvPicPr>
          <p:cNvPr id="33" name="Picture 32" descr="VistaSensor.png"/>
          <p:cNvPicPr>
            <a:picLocks noChangeAspect="1"/>
          </p:cNvPicPr>
          <p:nvPr/>
        </p:nvPicPr>
        <p:blipFill>
          <a:blip r:embed="rId10"/>
          <a:stretch>
            <a:fillRect/>
          </a:stretch>
        </p:blipFill>
        <p:spPr>
          <a:xfrm>
            <a:off x="2011712" y="4862526"/>
            <a:ext cx="1467066" cy="1355770"/>
          </a:xfrm>
          <a:prstGeom prst="rect">
            <a:avLst/>
          </a:prstGeom>
        </p:spPr>
      </p:pic>
      <p:pic>
        <p:nvPicPr>
          <p:cNvPr id="20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89480" y="883920"/>
            <a:ext cx="1605491"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18601" y="883920"/>
            <a:ext cx="1609846"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97999" y="4924598"/>
            <a:ext cx="1788453" cy="1231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Slide Number Placeholder 3"/>
          <p:cNvSpPr>
            <a:spLocks noGrp="1"/>
          </p:cNvSpPr>
          <p:nvPr>
            <p:ph type="sldNum" sz="quarter" idx="4294967295"/>
          </p:nvPr>
        </p:nvSpPr>
        <p:spPr>
          <a:xfrm>
            <a:off x="8318500" y="6351588"/>
            <a:ext cx="476250" cy="365125"/>
          </a:xfrm>
          <a:prstGeom prst="rect">
            <a:avLst/>
          </a:prstGeom>
        </p:spPr>
        <p:txBody>
          <a:bodyPr/>
          <a:lstStyle/>
          <a:p>
            <a:pPr>
              <a:defRPr/>
            </a:pPr>
            <a:fld id="{6EEA275D-5A49-48A8-817D-44C3EA0A3A2F}" type="slidenum">
              <a:rPr lang="en-US" smtClean="0"/>
              <a:pPr>
                <a:defRPr/>
              </a:pPr>
              <a:t>16</a:t>
            </a:fld>
            <a:endParaRPr lang="en-US" dirty="0"/>
          </a:p>
        </p:txBody>
      </p:sp>
    </p:spTree>
    <p:extLst>
      <p:ext uri="{BB962C8B-B14F-4D97-AF65-F5344CB8AC3E}">
        <p14:creationId xmlns:p14="http://schemas.microsoft.com/office/powerpoint/2010/main" val="31629711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0" y="38102"/>
            <a:ext cx="9144000" cy="702040"/>
          </a:xfrm>
          <a:prstGeom prst="rect">
            <a:avLst/>
          </a:prstGeom>
        </p:spPr>
        <p:txBody>
          <a:bodyPr lIns="91418" tIns="45709" rIns="91418" bIns="45709" anchor="ctr" anchorCtr="1"/>
          <a:lstStyle/>
          <a:p>
            <a:pPr algn="ctr" eaLnBrk="0" fontAlgn="base" hangingPunct="0">
              <a:lnSpc>
                <a:spcPct val="85000"/>
              </a:lnSpc>
              <a:spcBef>
                <a:spcPct val="0"/>
              </a:spcBef>
              <a:spcAft>
                <a:spcPct val="0"/>
              </a:spcAft>
            </a:pPr>
            <a:r>
              <a:rPr lang="en-US" sz="2400" dirty="0" smtClean="0">
                <a:solidFill>
                  <a:srgbClr val="106636"/>
                </a:solidFill>
                <a:latin typeface="Arial" pitchFamily="34" charset="0"/>
                <a:cs typeface="Arial" pitchFamily="34" charset="0"/>
              </a:rPr>
              <a:t>National Synchrotron Light Source-II </a:t>
            </a:r>
          </a:p>
          <a:p>
            <a:pPr algn="ctr" eaLnBrk="0" fontAlgn="base" hangingPunct="0">
              <a:lnSpc>
                <a:spcPct val="85000"/>
              </a:lnSpc>
              <a:spcBef>
                <a:spcPct val="0"/>
              </a:spcBef>
              <a:spcAft>
                <a:spcPct val="0"/>
              </a:spcAft>
            </a:pPr>
            <a:r>
              <a:rPr lang="en-US" dirty="0" smtClean="0">
                <a:solidFill>
                  <a:srgbClr val="106636"/>
                </a:solidFill>
                <a:latin typeface="Arial" pitchFamily="34" charset="0"/>
                <a:cs typeface="Arial" pitchFamily="34" charset="0"/>
              </a:rPr>
              <a:t>Six Project Beamlines in Commissioning and Taking Data</a:t>
            </a:r>
          </a:p>
        </p:txBody>
      </p:sp>
      <p:sp>
        <p:nvSpPr>
          <p:cNvPr id="7" name="Rectangle 6"/>
          <p:cNvSpPr/>
          <p:nvPr/>
        </p:nvSpPr>
        <p:spPr>
          <a:xfrm>
            <a:off x="114300" y="832029"/>
            <a:ext cx="4210050" cy="3539430"/>
          </a:xfrm>
          <a:prstGeom prst="rect">
            <a:avLst/>
          </a:prstGeom>
          <a:ln>
            <a:noFill/>
          </a:ln>
        </p:spPr>
        <p:txBody>
          <a:bodyPr wrap="square">
            <a:spAutoFit/>
          </a:bodyPr>
          <a:lstStyle/>
          <a:p>
            <a:pPr marL="285750" indent="-285750" defTabSz="456491" fontAlgn="base">
              <a:spcBef>
                <a:spcPct val="0"/>
              </a:spcBef>
              <a:spcAft>
                <a:spcPct val="0"/>
              </a:spcAft>
              <a:buSzPct val="115000"/>
              <a:buFont typeface="Wingdings" pitchFamily="2" charset="2"/>
              <a:buChar char="§"/>
              <a:tabLst>
                <a:tab pos="2285460" algn="l"/>
              </a:tabLst>
            </a:pPr>
            <a:r>
              <a:rPr lang="en-US" sz="1400" dirty="0" smtClean="0">
                <a:solidFill>
                  <a:prstClr val="black"/>
                </a:solidFill>
                <a:latin typeface="Arial" pitchFamily="34" charset="0"/>
                <a:ea typeface="Osaka" charset="-128"/>
                <a:cs typeface="Arial" pitchFamily="34" charset="0"/>
              </a:rPr>
              <a:t>The project has delivered:</a:t>
            </a:r>
          </a:p>
          <a:p>
            <a:pPr marL="519113" lvl="1" indent="-179388" defTabSz="456491" fontAlgn="base">
              <a:lnSpc>
                <a:spcPts val="1400"/>
              </a:lnSpc>
              <a:spcBef>
                <a:spcPct val="0"/>
              </a:spcBef>
              <a:spcAft>
                <a:spcPct val="0"/>
              </a:spcAft>
              <a:buSzPct val="100000"/>
              <a:buFont typeface="Arial" pitchFamily="34" charset="0"/>
              <a:buChar char="̶"/>
              <a:tabLst>
                <a:tab pos="457200" algn="l"/>
                <a:tab pos="862013" algn="l"/>
              </a:tabLst>
            </a:pPr>
            <a:r>
              <a:rPr lang="en-US" sz="1400" dirty="0" smtClean="0">
                <a:solidFill>
                  <a:prstClr val="black"/>
                </a:solidFill>
                <a:latin typeface="Arial" pitchFamily="34" charset="0"/>
                <a:ea typeface="Osaka" charset="-128"/>
                <a:cs typeface="Arial" pitchFamily="34" charset="0"/>
              </a:rPr>
              <a:t>A highly optimized electron storage ring with exceptional x-ray brightness and beam stability</a:t>
            </a:r>
          </a:p>
          <a:p>
            <a:pPr marL="519113" lvl="1" indent="-179388" defTabSz="456491" fontAlgn="base">
              <a:lnSpc>
                <a:spcPts val="1400"/>
              </a:lnSpc>
              <a:spcBef>
                <a:spcPct val="0"/>
              </a:spcBef>
              <a:spcAft>
                <a:spcPct val="0"/>
              </a:spcAft>
              <a:buSzPct val="100000"/>
              <a:buFont typeface="Arial" pitchFamily="34" charset="0"/>
              <a:buChar char="̶"/>
            </a:pPr>
            <a:r>
              <a:rPr lang="en-US" sz="1400" dirty="0" smtClean="0">
                <a:solidFill>
                  <a:prstClr val="black"/>
                </a:solidFill>
                <a:latin typeface="Arial" pitchFamily="34" charset="0"/>
                <a:ea typeface="Osaka" charset="-128"/>
                <a:cs typeface="Arial" pitchFamily="34" charset="0"/>
              </a:rPr>
              <a:t>Six advanced instruments, optics and detectors that capitalize on these capabilities</a:t>
            </a:r>
          </a:p>
          <a:p>
            <a:pPr marL="285750" indent="-285750" defTabSz="456491" fontAlgn="base">
              <a:spcBef>
                <a:spcPct val="0"/>
              </a:spcBef>
              <a:spcAft>
                <a:spcPct val="0"/>
              </a:spcAft>
              <a:buSzPct val="115000"/>
              <a:buFont typeface="Wingdings" panose="05000000000000000000" pitchFamily="2" charset="2"/>
              <a:buChar char="§"/>
              <a:tabLst>
                <a:tab pos="2285460" algn="l"/>
              </a:tabLst>
            </a:pPr>
            <a:r>
              <a:rPr lang="en-US" sz="1400" dirty="0" smtClean="0">
                <a:solidFill>
                  <a:prstClr val="black"/>
                </a:solidFill>
                <a:latin typeface="Arial" pitchFamily="34" charset="0"/>
                <a:ea typeface="Osaka" charset="-128"/>
                <a:cs typeface="Arial" pitchFamily="34" charset="0"/>
              </a:rPr>
              <a:t>Design goals:</a:t>
            </a:r>
          </a:p>
          <a:p>
            <a:pPr marL="517525" lvl="1" indent="-177800" defTabSz="456491" fontAlgn="base">
              <a:spcBef>
                <a:spcPct val="0"/>
              </a:spcBef>
              <a:spcAft>
                <a:spcPct val="0"/>
              </a:spcAft>
              <a:buSzPct val="100000"/>
              <a:buFont typeface="Arial" pitchFamily="34" charset="0"/>
              <a:buChar char="̶"/>
              <a:tabLst>
                <a:tab pos="457200" algn="l"/>
                <a:tab pos="862013" algn="l"/>
              </a:tabLst>
            </a:pPr>
            <a:r>
              <a:rPr lang="en-US" sz="1400" dirty="0" smtClean="0">
                <a:solidFill>
                  <a:prstClr val="black"/>
                </a:solidFill>
                <a:latin typeface="Arial" pitchFamily="34" charset="0"/>
                <a:ea typeface="Osaka" charset="-128"/>
                <a:cs typeface="Arial" pitchFamily="34" charset="0"/>
              </a:rPr>
              <a:t>1 nm spatial resolution</a:t>
            </a:r>
          </a:p>
          <a:p>
            <a:pPr marL="517525" lvl="1" indent="-177800" defTabSz="456491" fontAlgn="base">
              <a:spcBef>
                <a:spcPct val="0"/>
              </a:spcBef>
              <a:spcAft>
                <a:spcPct val="0"/>
              </a:spcAft>
              <a:buSzPct val="100000"/>
              <a:buFont typeface="Arial" pitchFamily="34" charset="0"/>
              <a:buChar char="̶"/>
              <a:tabLst>
                <a:tab pos="457200" algn="l"/>
                <a:tab pos="862013" algn="l"/>
              </a:tabLst>
            </a:pPr>
            <a:r>
              <a:rPr lang="en-US" sz="1400" dirty="0" smtClean="0">
                <a:solidFill>
                  <a:prstClr val="black"/>
                </a:solidFill>
                <a:latin typeface="Arial" pitchFamily="34" charset="0"/>
                <a:ea typeface="Osaka" charset="-128"/>
                <a:cs typeface="Arial" pitchFamily="34" charset="0"/>
              </a:rPr>
              <a:t>0.1 meV energy resolution</a:t>
            </a:r>
          </a:p>
          <a:p>
            <a:pPr marL="517525" lvl="1" indent="-177800" defTabSz="456491" fontAlgn="base">
              <a:spcBef>
                <a:spcPct val="0"/>
              </a:spcBef>
              <a:spcAft>
                <a:spcPct val="0"/>
              </a:spcAft>
              <a:buSzPct val="100000"/>
              <a:buFont typeface="Arial" pitchFamily="34" charset="0"/>
              <a:buChar char="̶"/>
              <a:tabLst>
                <a:tab pos="457200" algn="l"/>
                <a:tab pos="862013" algn="l"/>
              </a:tabLst>
            </a:pPr>
            <a:r>
              <a:rPr lang="en-US" sz="1400" dirty="0" smtClean="0">
                <a:solidFill>
                  <a:prstClr val="black"/>
                </a:solidFill>
                <a:latin typeface="Arial" pitchFamily="34" charset="0"/>
                <a:ea typeface="Osaka" charset="-128"/>
                <a:cs typeface="Arial" pitchFamily="34" charset="0"/>
              </a:rPr>
              <a:t>Single atom sensitivity</a:t>
            </a:r>
          </a:p>
          <a:p>
            <a:pPr marL="742789" lvl="1" indent="-285750" defTabSz="456491" fontAlgn="base">
              <a:spcBef>
                <a:spcPct val="0"/>
              </a:spcBef>
              <a:spcAft>
                <a:spcPct val="0"/>
              </a:spcAft>
              <a:buSzPct val="115000"/>
              <a:buFont typeface="Wingdings" panose="05000000000000000000" pitchFamily="2" charset="2"/>
              <a:buChar char="ü"/>
              <a:tabLst>
                <a:tab pos="2285460" algn="l"/>
              </a:tabLst>
            </a:pPr>
            <a:endParaRPr lang="en-US" sz="1400" dirty="0" smtClean="0">
              <a:solidFill>
                <a:prstClr val="black"/>
              </a:solidFill>
              <a:latin typeface="Arial" pitchFamily="34" charset="0"/>
              <a:ea typeface="Osaka" charset="-128"/>
              <a:cs typeface="Arial" pitchFamily="34" charset="0"/>
            </a:endParaRPr>
          </a:p>
          <a:p>
            <a:pPr marL="285750" indent="-285750" defTabSz="456491" fontAlgn="base">
              <a:spcBef>
                <a:spcPct val="0"/>
              </a:spcBef>
              <a:spcAft>
                <a:spcPct val="0"/>
              </a:spcAft>
              <a:buSzPct val="115000"/>
              <a:buFont typeface="Wingdings" panose="05000000000000000000" pitchFamily="2" charset="2"/>
              <a:buChar char="§"/>
              <a:tabLst>
                <a:tab pos="2285460" algn="l"/>
              </a:tabLst>
            </a:pPr>
            <a:r>
              <a:rPr lang="en-US" sz="1400" dirty="0" smtClean="0">
                <a:solidFill>
                  <a:prstClr val="black"/>
                </a:solidFill>
                <a:latin typeface="Arial" pitchFamily="34" charset="0"/>
                <a:ea typeface="Osaka" charset="-128"/>
                <a:cs typeface="Arial" pitchFamily="34" charset="0"/>
              </a:rPr>
              <a:t>First light on October 23, 2014</a:t>
            </a:r>
          </a:p>
          <a:p>
            <a:pPr marL="285750" indent="-285750" defTabSz="456491" fontAlgn="base">
              <a:spcBef>
                <a:spcPct val="0"/>
              </a:spcBef>
              <a:spcAft>
                <a:spcPct val="0"/>
              </a:spcAft>
              <a:buSzPct val="115000"/>
              <a:buFont typeface="Wingdings" panose="05000000000000000000" pitchFamily="2" charset="2"/>
              <a:buChar char="§"/>
              <a:tabLst>
                <a:tab pos="2285460" algn="l"/>
              </a:tabLst>
            </a:pPr>
            <a:r>
              <a:rPr lang="en-US" sz="1400" dirty="0">
                <a:solidFill>
                  <a:prstClr val="black"/>
                </a:solidFill>
                <a:latin typeface="Arial" pitchFamily="34" charset="0"/>
                <a:ea typeface="Osaka" charset="-128"/>
                <a:cs typeface="Arial" pitchFamily="34" charset="0"/>
              </a:rPr>
              <a:t>All </a:t>
            </a:r>
            <a:r>
              <a:rPr lang="en-US" sz="1400" dirty="0" smtClean="0">
                <a:solidFill>
                  <a:prstClr val="black"/>
                </a:solidFill>
                <a:latin typeface="Arial" pitchFamily="34" charset="0"/>
                <a:ea typeface="Osaka" charset="-128"/>
                <a:cs typeface="Arial" pitchFamily="34" charset="0"/>
              </a:rPr>
              <a:t>project scope </a:t>
            </a:r>
            <a:r>
              <a:rPr lang="en-US" sz="1400" dirty="0">
                <a:solidFill>
                  <a:prstClr val="black"/>
                </a:solidFill>
                <a:latin typeface="Arial" pitchFamily="34" charset="0"/>
                <a:ea typeface="Osaka" charset="-128"/>
                <a:cs typeface="Arial" pitchFamily="34" charset="0"/>
              </a:rPr>
              <a:t>and Key </a:t>
            </a:r>
            <a:r>
              <a:rPr lang="en-US" sz="1400" dirty="0" smtClean="0">
                <a:solidFill>
                  <a:prstClr val="black"/>
                </a:solidFill>
                <a:latin typeface="Arial" pitchFamily="34" charset="0"/>
                <a:ea typeface="Osaka" charset="-128"/>
                <a:cs typeface="Arial" pitchFamily="34" charset="0"/>
              </a:rPr>
              <a:t>Performance Parameters completed </a:t>
            </a:r>
            <a:r>
              <a:rPr lang="en-US" sz="1400" dirty="0">
                <a:solidFill>
                  <a:prstClr val="black"/>
                </a:solidFill>
                <a:latin typeface="Arial" pitchFamily="34" charset="0"/>
                <a:ea typeface="Osaka" charset="-128"/>
                <a:cs typeface="Arial" pitchFamily="34" charset="0"/>
              </a:rPr>
              <a:t>– Dec </a:t>
            </a:r>
            <a:r>
              <a:rPr lang="en-US" sz="1400" dirty="0" smtClean="0">
                <a:solidFill>
                  <a:prstClr val="black"/>
                </a:solidFill>
                <a:latin typeface="Arial" pitchFamily="34" charset="0"/>
                <a:ea typeface="Osaka" charset="-128"/>
                <a:cs typeface="Arial" pitchFamily="34" charset="0"/>
              </a:rPr>
              <a:t>2014</a:t>
            </a:r>
            <a:endParaRPr lang="en-US" sz="1400" dirty="0">
              <a:solidFill>
                <a:prstClr val="black"/>
              </a:solidFill>
              <a:latin typeface="Arial" pitchFamily="34" charset="0"/>
              <a:ea typeface="Osaka" charset="-128"/>
              <a:cs typeface="Arial" pitchFamily="34" charset="0"/>
            </a:endParaRPr>
          </a:p>
          <a:p>
            <a:pPr marL="285750" indent="-285750" defTabSz="456491">
              <a:buSzPct val="115000"/>
              <a:buFont typeface="Wingdings" panose="05000000000000000000" pitchFamily="2" charset="2"/>
              <a:buChar char="§"/>
              <a:tabLst>
                <a:tab pos="2285460" algn="l"/>
              </a:tabLst>
            </a:pPr>
            <a:r>
              <a:rPr lang="en-US" sz="1400" dirty="0">
                <a:solidFill>
                  <a:prstClr val="black"/>
                </a:solidFill>
                <a:latin typeface="Arial" pitchFamily="34" charset="0"/>
                <a:ea typeface="Osaka" charset="-128"/>
                <a:cs typeface="Arial" pitchFamily="34" charset="0"/>
              </a:rPr>
              <a:t>Office of Project Assessment </a:t>
            </a:r>
            <a:r>
              <a:rPr lang="en-US" sz="1400" dirty="0" smtClean="0">
                <a:solidFill>
                  <a:prstClr val="black"/>
                </a:solidFill>
                <a:latin typeface="Arial" pitchFamily="34" charset="0"/>
                <a:ea typeface="Osaka" charset="-128"/>
                <a:cs typeface="Arial" pitchFamily="34" charset="0"/>
              </a:rPr>
              <a:t>Review Feb. 10-11, 2015</a:t>
            </a:r>
            <a:r>
              <a:rPr lang="en-US" sz="1400" dirty="0">
                <a:solidFill>
                  <a:prstClr val="black"/>
                </a:solidFill>
                <a:latin typeface="Arial" pitchFamily="34" charset="0"/>
                <a:ea typeface="Osaka" charset="-128"/>
                <a:cs typeface="Arial" pitchFamily="34" charset="0"/>
              </a:rPr>
              <a:t>, recommending CD-4  </a:t>
            </a:r>
            <a:r>
              <a:rPr lang="en-US" sz="1400" dirty="0" smtClean="0">
                <a:solidFill>
                  <a:prstClr val="black"/>
                </a:solidFill>
                <a:latin typeface="Arial" pitchFamily="34" charset="0"/>
                <a:ea typeface="Osaka" charset="-128"/>
                <a:cs typeface="Arial" pitchFamily="34" charset="0"/>
              </a:rPr>
              <a:t>approval</a:t>
            </a:r>
          </a:p>
        </p:txBody>
      </p:sp>
      <p:sp>
        <p:nvSpPr>
          <p:cNvPr id="9" name="Slide Number Placeholder 3"/>
          <p:cNvSpPr txBox="1">
            <a:spLocks/>
          </p:cNvSpPr>
          <p:nvPr/>
        </p:nvSpPr>
        <p:spPr>
          <a:xfrm>
            <a:off x="8318500" y="6351588"/>
            <a:ext cx="476250" cy="365125"/>
          </a:xfrm>
          <a:prstGeom prst="rect">
            <a:avLst/>
          </a:prstGeom>
        </p:spPr>
        <p:txBody>
          <a:bodyPr vert="horz" lIns="91397" tIns="45698" rIns="91397" bIns="45698" rtlCol="0" anchor="ctr"/>
          <a:lstStyle/>
          <a:p>
            <a:pPr algn="r">
              <a:defRPr/>
            </a:pPr>
            <a:fld id="{6EEA275D-5A49-48A8-817D-44C3EA0A3A2F}" type="slidenum">
              <a:rPr lang="en-US" sz="1200" smtClean="0">
                <a:solidFill>
                  <a:srgbClr val="106636"/>
                </a:solidFill>
                <a:latin typeface="Arial" pitchFamily="34" charset="0"/>
                <a:cs typeface="Arial" pitchFamily="34" charset="0"/>
              </a:rPr>
              <a:pPr algn="r">
                <a:defRPr/>
              </a:pPr>
              <a:t>17</a:t>
            </a:fld>
            <a:endParaRPr lang="en-US" sz="1200" dirty="0">
              <a:solidFill>
                <a:srgbClr val="106636"/>
              </a:solidFill>
              <a:latin typeface="Arial" pitchFamily="34" charset="0"/>
              <a:cs typeface="Arial" pitchFamily="34" charset="0"/>
            </a:endParaRPr>
          </a:p>
        </p:txBody>
      </p:sp>
      <p:pic>
        <p:nvPicPr>
          <p:cNvPr id="10" name="Picture 3" descr="C:\Documents and Settings\schneider\My Documents\ABBIX\Advice\FDR Review 2013\images\NSLS-II_Sept_18_2013_v2.jpg"/>
          <p:cNvPicPr>
            <a:picLocks noChangeAspect="1" noChangeArrowheads="1"/>
          </p:cNvPicPr>
          <p:nvPr/>
        </p:nvPicPr>
        <p:blipFill>
          <a:blip r:embed="rId3" cstate="print">
            <a:extLst>
              <a:ext uri="{28A0092B-C50C-407E-A947-70E740481C1C}">
                <a14:useLocalDpi xmlns:a14="http://schemas.microsoft.com/office/drawing/2010/main" val="0"/>
              </a:ext>
            </a:extLst>
          </a:blip>
          <a:srcRect l="3522" t="42192" r="3996" b="12000"/>
          <a:stretch>
            <a:fillRect/>
          </a:stretch>
        </p:blipFill>
        <p:spPr bwMode="auto">
          <a:xfrm>
            <a:off x="4426414" y="874561"/>
            <a:ext cx="4476285" cy="1571094"/>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descr="H:\Projects\Active Projects\NSLS-II\Pictures\nsls-ii-first-xrays-h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09920" y="2689325"/>
            <a:ext cx="2062162" cy="152824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98931" y="4199304"/>
            <a:ext cx="3931249" cy="276999"/>
          </a:xfrm>
          <a:prstGeom prst="rect">
            <a:avLst/>
          </a:prstGeom>
          <a:noFill/>
        </p:spPr>
        <p:txBody>
          <a:bodyPr wrap="square" rtlCol="0">
            <a:spAutoFit/>
          </a:bodyPr>
          <a:lstStyle/>
          <a:p>
            <a:pPr algn="ctr" fontAlgn="base">
              <a:spcBef>
                <a:spcPct val="0"/>
              </a:spcBef>
              <a:spcAft>
                <a:spcPct val="0"/>
              </a:spcAft>
            </a:pPr>
            <a:r>
              <a:rPr lang="en-US" sz="1200" dirty="0" smtClean="0">
                <a:solidFill>
                  <a:prstClr val="black"/>
                </a:solidFill>
                <a:latin typeface="Arial" charset="0"/>
              </a:rPr>
              <a:t>NSLS-II First Light  at CSX Beamline Oct 23, 2014</a:t>
            </a:r>
            <a:endParaRPr lang="en-US" sz="1200" dirty="0">
              <a:solidFill>
                <a:prstClr val="black"/>
              </a:solidFill>
              <a:latin typeface="Arial" charset="0"/>
            </a:endParaRPr>
          </a:p>
        </p:txBody>
      </p:sp>
      <p:pic>
        <p:nvPicPr>
          <p:cNvPr id="14" name="Picture 3" descr="H:\Projects\Active Projects\NSLS-II\Pictures\csx-beamline-firstlight-h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13194" y="2689325"/>
            <a:ext cx="2289505" cy="152824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6" name="1C53D419-F470-4D03-AAF3-4D340D4780A0" descr="image001"/>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581" t="1063" r="2889" b="7669"/>
          <a:stretch/>
        </p:blipFill>
        <p:spPr bwMode="auto">
          <a:xfrm>
            <a:off x="4698932" y="4560491"/>
            <a:ext cx="1387352" cy="137001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72000" y="5930638"/>
            <a:ext cx="1582934" cy="276999"/>
          </a:xfrm>
          <a:prstGeom prst="rect">
            <a:avLst/>
          </a:prstGeom>
          <a:noFill/>
        </p:spPr>
        <p:txBody>
          <a:bodyPr wrap="none" rtlCol="0">
            <a:spAutoFit/>
          </a:bodyPr>
          <a:lstStyle/>
          <a:p>
            <a:pPr fontAlgn="base">
              <a:spcBef>
                <a:spcPct val="0"/>
              </a:spcBef>
              <a:spcAft>
                <a:spcPct val="0"/>
              </a:spcAft>
            </a:pPr>
            <a:r>
              <a:rPr lang="en-US" sz="1200" dirty="0" smtClean="0">
                <a:solidFill>
                  <a:prstClr val="black"/>
                </a:solidFill>
                <a:latin typeface="Arial" charset="0"/>
              </a:rPr>
              <a:t>First Diffraction Data</a:t>
            </a:r>
            <a:endParaRPr lang="en-US" sz="1200" dirty="0">
              <a:solidFill>
                <a:prstClr val="black"/>
              </a:solidFill>
              <a:latin typeface="Arial" charset="0"/>
            </a:endParaRPr>
          </a:p>
        </p:txBody>
      </p:sp>
      <p:sp>
        <p:nvSpPr>
          <p:cNvPr id="19" name="TextBox 18"/>
          <p:cNvSpPr txBox="1"/>
          <p:nvPr/>
        </p:nvSpPr>
        <p:spPr>
          <a:xfrm>
            <a:off x="6663158" y="5928174"/>
            <a:ext cx="1893467" cy="276999"/>
          </a:xfrm>
          <a:prstGeom prst="rect">
            <a:avLst/>
          </a:prstGeom>
          <a:noFill/>
        </p:spPr>
        <p:txBody>
          <a:bodyPr wrap="none" rtlCol="0">
            <a:spAutoFit/>
          </a:bodyPr>
          <a:lstStyle/>
          <a:p>
            <a:pPr fontAlgn="base">
              <a:spcBef>
                <a:spcPct val="0"/>
              </a:spcBef>
              <a:spcAft>
                <a:spcPct val="0"/>
              </a:spcAft>
            </a:pPr>
            <a:r>
              <a:rPr lang="en-US" sz="1200" dirty="0" smtClean="0">
                <a:solidFill>
                  <a:prstClr val="black"/>
                </a:solidFill>
                <a:latin typeface="Arial" charset="0"/>
              </a:rPr>
              <a:t>First Spectroscopy Scan</a:t>
            </a:r>
            <a:endParaRPr lang="en-US" sz="1200" dirty="0">
              <a:solidFill>
                <a:prstClr val="black"/>
              </a:solidFill>
              <a:latin typeface="Arial" charset="0"/>
            </a:endParaRPr>
          </a:p>
        </p:txBody>
      </p:sp>
      <p:pic>
        <p:nvPicPr>
          <p:cNvPr id="13"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6604381" y="4586903"/>
            <a:ext cx="1952244" cy="1330452"/>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149773" y="4591173"/>
            <a:ext cx="4524105" cy="1569660"/>
          </a:xfrm>
          <a:prstGeom prst="rect">
            <a:avLst/>
          </a:prstGeom>
        </p:spPr>
        <p:txBody>
          <a:bodyPr wrap="square">
            <a:spAutoFit/>
          </a:bodyPr>
          <a:lstStyle/>
          <a:p>
            <a:pPr marL="171450" indent="-171450">
              <a:buFont typeface="Wingdings" pitchFamily="2" charset="2"/>
              <a:buChar char="ü"/>
            </a:pPr>
            <a:r>
              <a:rPr lang="en-US" sz="1200" dirty="0">
                <a:latin typeface="Arial" pitchFamily="34" charset="0"/>
                <a:cs typeface="Arial" pitchFamily="34" charset="0"/>
              </a:rPr>
              <a:t>Aug 2005	CD-0, Approve Mission </a:t>
            </a:r>
            <a:r>
              <a:rPr lang="en-US" sz="1200" dirty="0" smtClean="0">
                <a:latin typeface="Arial" pitchFamily="34" charset="0"/>
                <a:cs typeface="Arial" pitchFamily="34" charset="0"/>
              </a:rPr>
              <a:t>Need</a:t>
            </a:r>
            <a:r>
              <a:rPr lang="en-US" sz="1200" dirty="0">
                <a:latin typeface="Arial" pitchFamily="34" charset="0"/>
                <a:cs typeface="Arial" pitchFamily="34" charset="0"/>
              </a:rPr>
              <a:t>	</a:t>
            </a:r>
            <a:endParaRPr lang="en-US" sz="1200" dirty="0" smtClean="0">
              <a:latin typeface="Arial" pitchFamily="34" charset="0"/>
              <a:cs typeface="Arial" pitchFamily="34" charset="0"/>
            </a:endParaRPr>
          </a:p>
          <a:p>
            <a:pPr marL="171450" indent="-171450">
              <a:buFont typeface="Wingdings" pitchFamily="2" charset="2"/>
              <a:buChar char="ü"/>
              <a:tabLst>
                <a:tab pos="914400" algn="l"/>
              </a:tabLst>
            </a:pPr>
            <a:r>
              <a:rPr lang="en-US" sz="1200" dirty="0" smtClean="0">
                <a:latin typeface="Arial" pitchFamily="34" charset="0"/>
                <a:cs typeface="Arial" pitchFamily="34" charset="0"/>
              </a:rPr>
              <a:t>Jul </a:t>
            </a:r>
            <a:r>
              <a:rPr lang="en-US" sz="1200" dirty="0">
                <a:latin typeface="Arial" pitchFamily="34" charset="0"/>
                <a:cs typeface="Arial" pitchFamily="34" charset="0"/>
              </a:rPr>
              <a:t>2007	CD-1, Approve Alternative Selection &amp;</a:t>
            </a:r>
            <a:r>
              <a:rPr lang="en-US" sz="1200" dirty="0" smtClean="0">
                <a:latin typeface="Arial" pitchFamily="34" charset="0"/>
                <a:cs typeface="Arial" pitchFamily="34" charset="0"/>
              </a:rPr>
              <a:t> Cost Range</a:t>
            </a:r>
          </a:p>
          <a:p>
            <a:pPr marL="171450" indent="-171450">
              <a:buFont typeface="Wingdings" pitchFamily="2" charset="2"/>
              <a:buChar char="ü"/>
            </a:pPr>
            <a:r>
              <a:rPr lang="en-US" sz="1200" dirty="0" smtClean="0">
                <a:latin typeface="Arial" pitchFamily="34" charset="0"/>
                <a:cs typeface="Arial" pitchFamily="34" charset="0"/>
              </a:rPr>
              <a:t>Jan </a:t>
            </a:r>
            <a:r>
              <a:rPr lang="en-US" sz="1200" dirty="0">
                <a:latin typeface="Arial" pitchFamily="34" charset="0"/>
                <a:cs typeface="Arial" pitchFamily="34" charset="0"/>
              </a:rPr>
              <a:t>2008	CD-2, Approve Performance </a:t>
            </a:r>
            <a:r>
              <a:rPr lang="en-US" sz="1200" dirty="0" smtClean="0">
                <a:latin typeface="Arial" pitchFamily="34" charset="0"/>
                <a:cs typeface="Arial" pitchFamily="34" charset="0"/>
              </a:rPr>
              <a:t>Baseline</a:t>
            </a:r>
            <a:r>
              <a:rPr lang="en-US" sz="1200" dirty="0">
                <a:latin typeface="Arial" pitchFamily="34" charset="0"/>
                <a:cs typeface="Arial" pitchFamily="34" charset="0"/>
              </a:rPr>
              <a:t>	</a:t>
            </a:r>
            <a:endParaRPr lang="en-US" sz="1200" dirty="0" smtClean="0">
              <a:latin typeface="Arial" pitchFamily="34" charset="0"/>
              <a:cs typeface="Arial" pitchFamily="34" charset="0"/>
            </a:endParaRPr>
          </a:p>
          <a:p>
            <a:pPr marL="171450" indent="-171450">
              <a:buFont typeface="Wingdings" pitchFamily="2" charset="2"/>
              <a:buChar char="ü"/>
            </a:pPr>
            <a:r>
              <a:rPr lang="en-US" sz="1200" dirty="0" smtClean="0">
                <a:latin typeface="Arial" pitchFamily="34" charset="0"/>
                <a:cs typeface="Arial" pitchFamily="34" charset="0"/>
              </a:rPr>
              <a:t>Jan </a:t>
            </a:r>
            <a:r>
              <a:rPr lang="en-US" sz="1200" dirty="0">
                <a:latin typeface="Arial" pitchFamily="34" charset="0"/>
                <a:cs typeface="Arial" pitchFamily="34" charset="0"/>
              </a:rPr>
              <a:t>2009	CD-3, Approve Start of </a:t>
            </a:r>
            <a:r>
              <a:rPr lang="en-US" sz="1200" dirty="0" smtClean="0">
                <a:latin typeface="Arial" pitchFamily="34" charset="0"/>
                <a:cs typeface="Arial" pitchFamily="34" charset="0"/>
              </a:rPr>
              <a:t>Construction</a:t>
            </a:r>
            <a:r>
              <a:rPr lang="en-US" sz="1200" dirty="0">
                <a:latin typeface="Arial" pitchFamily="34" charset="0"/>
                <a:cs typeface="Arial" pitchFamily="34" charset="0"/>
              </a:rPr>
              <a:t>	</a:t>
            </a:r>
            <a:endParaRPr lang="en-US" sz="1200" dirty="0" smtClean="0">
              <a:latin typeface="Arial" pitchFamily="34" charset="0"/>
              <a:cs typeface="Arial" pitchFamily="34" charset="0"/>
            </a:endParaRPr>
          </a:p>
          <a:p>
            <a:pPr marL="171450" indent="-171450">
              <a:buFont typeface="Wingdings" pitchFamily="2" charset="2"/>
              <a:buChar char="ü"/>
            </a:pPr>
            <a:r>
              <a:rPr lang="en-US" sz="1200" dirty="0" smtClean="0">
                <a:latin typeface="Arial" pitchFamily="34" charset="0"/>
                <a:cs typeface="Arial" pitchFamily="34" charset="0"/>
              </a:rPr>
              <a:t>Dec </a:t>
            </a:r>
            <a:r>
              <a:rPr lang="en-US" sz="1200" dirty="0">
                <a:latin typeface="Arial" pitchFamily="34" charset="0"/>
                <a:cs typeface="Arial" pitchFamily="34" charset="0"/>
              </a:rPr>
              <a:t>2014	Project Early </a:t>
            </a:r>
            <a:r>
              <a:rPr lang="en-US" sz="1200" dirty="0" smtClean="0">
                <a:latin typeface="Arial" pitchFamily="34" charset="0"/>
                <a:cs typeface="Arial" pitchFamily="34" charset="0"/>
              </a:rPr>
              <a:t>Completion</a:t>
            </a:r>
          </a:p>
          <a:p>
            <a:pPr marL="171450" indent="-171450">
              <a:buFont typeface="Wingdings" pitchFamily="2" charset="2"/>
              <a:buChar char="ü"/>
            </a:pPr>
            <a:r>
              <a:rPr lang="en-US" sz="1200" dirty="0" smtClean="0">
                <a:latin typeface="Arial" pitchFamily="34" charset="0"/>
                <a:cs typeface="Arial" pitchFamily="34" charset="0"/>
              </a:rPr>
              <a:t>Feb 2015	S-1 Dedication of NSLS-II                                                                   </a:t>
            </a:r>
          </a:p>
          <a:p>
            <a:pPr>
              <a:tabLst>
                <a:tab pos="174625" algn="l"/>
              </a:tabLst>
            </a:pPr>
            <a:r>
              <a:rPr lang="en-US" sz="1200" dirty="0">
                <a:latin typeface="Arial" pitchFamily="34" charset="0"/>
                <a:cs typeface="Arial" pitchFamily="34" charset="0"/>
              </a:rPr>
              <a:t>	</a:t>
            </a:r>
            <a:r>
              <a:rPr lang="en-US" sz="1200" dirty="0" smtClean="0">
                <a:latin typeface="Arial" pitchFamily="34" charset="0"/>
                <a:cs typeface="Arial" pitchFamily="34" charset="0"/>
              </a:rPr>
              <a:t>Jun </a:t>
            </a:r>
            <a:r>
              <a:rPr lang="en-US" sz="1200" dirty="0">
                <a:latin typeface="Arial" pitchFamily="34" charset="0"/>
                <a:cs typeface="Arial" pitchFamily="34" charset="0"/>
              </a:rPr>
              <a:t>2015	CD-4, Approve Start of Operations</a:t>
            </a:r>
            <a:br>
              <a:rPr lang="en-US" sz="1200" dirty="0">
                <a:latin typeface="Arial" pitchFamily="34" charset="0"/>
                <a:cs typeface="Arial" pitchFamily="34" charset="0"/>
              </a:rPr>
            </a:br>
            <a:r>
              <a:rPr lang="en-US" sz="1200" dirty="0">
                <a:latin typeface="Arial" pitchFamily="34" charset="0"/>
                <a:cs typeface="Arial" pitchFamily="34" charset="0"/>
              </a:rPr>
              <a:t>		</a:t>
            </a:r>
          </a:p>
        </p:txBody>
      </p:sp>
    </p:spTree>
    <p:extLst>
      <p:ext uri="{BB962C8B-B14F-4D97-AF65-F5344CB8AC3E}">
        <p14:creationId xmlns:p14="http://schemas.microsoft.com/office/powerpoint/2010/main" val="198714741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856615"/>
            <a:ext cx="6000956" cy="5259388"/>
          </a:xfrm>
        </p:spPr>
        <p:txBody>
          <a:bodyPr/>
          <a:lstStyle/>
          <a:p>
            <a:pPr>
              <a:buFont typeface="Wingdings" panose="05000000000000000000" pitchFamily="2" charset="2"/>
              <a:buChar char="§"/>
            </a:pPr>
            <a:r>
              <a:rPr lang="en-US" sz="2000" dirty="0" smtClean="0"/>
              <a:t>BES Brochure</a:t>
            </a:r>
          </a:p>
          <a:p>
            <a:pPr lvl="1"/>
            <a:r>
              <a:rPr lang="en-US" sz="1800" dirty="0" smtClean="0"/>
              <a:t>11”x17” brochure describing </a:t>
            </a:r>
            <a:r>
              <a:rPr lang="en-US" sz="1800" dirty="0"/>
              <a:t>BES-supported research, tools, and </a:t>
            </a:r>
            <a:r>
              <a:rPr lang="en-US" sz="1800" dirty="0" smtClean="0"/>
              <a:t>facilities</a:t>
            </a:r>
          </a:p>
          <a:p>
            <a:pPr lvl="1"/>
            <a:r>
              <a:rPr lang="en-US" sz="1800" dirty="0" smtClean="0"/>
              <a:t>Examples </a:t>
            </a:r>
            <a:r>
              <a:rPr lang="en-US" sz="1800" dirty="0"/>
              <a:t>illustrate BES investments </a:t>
            </a:r>
            <a:r>
              <a:rPr lang="en-US" sz="1800" dirty="0" smtClean="0"/>
              <a:t>in:</a:t>
            </a:r>
          </a:p>
          <a:p>
            <a:pPr lvl="2"/>
            <a:r>
              <a:rPr lang="en-US" sz="1800" dirty="0" smtClean="0">
                <a:solidFill>
                  <a:srgbClr val="404040"/>
                </a:solidFill>
              </a:rPr>
              <a:t>research </a:t>
            </a:r>
            <a:r>
              <a:rPr lang="en-US" sz="1800" dirty="0">
                <a:solidFill>
                  <a:srgbClr val="404040"/>
                </a:solidFill>
              </a:rPr>
              <a:t>ranging from discovery science to science for energy </a:t>
            </a:r>
            <a:r>
              <a:rPr lang="en-US" sz="1800" dirty="0" smtClean="0">
                <a:solidFill>
                  <a:srgbClr val="404040"/>
                </a:solidFill>
              </a:rPr>
              <a:t>technologies, and</a:t>
            </a:r>
          </a:p>
          <a:p>
            <a:pPr lvl="2"/>
            <a:r>
              <a:rPr lang="en-US" sz="1800" dirty="0" smtClean="0">
                <a:solidFill>
                  <a:srgbClr val="404040"/>
                </a:solidFill>
              </a:rPr>
              <a:t>tools including laboratory </a:t>
            </a:r>
            <a:r>
              <a:rPr lang="en-US" sz="1800" dirty="0">
                <a:solidFill>
                  <a:srgbClr val="404040"/>
                </a:solidFill>
              </a:rPr>
              <a:t>equipment, </a:t>
            </a:r>
            <a:r>
              <a:rPr lang="en-US" sz="1800" dirty="0" smtClean="0">
                <a:solidFill>
                  <a:srgbClr val="404040"/>
                </a:solidFill>
              </a:rPr>
              <a:t>theory </a:t>
            </a:r>
            <a:r>
              <a:rPr lang="en-US" sz="1800" dirty="0">
                <a:solidFill>
                  <a:srgbClr val="404040"/>
                </a:solidFill>
              </a:rPr>
              <a:t>and experiment, </a:t>
            </a:r>
            <a:r>
              <a:rPr lang="en-US" sz="1800" dirty="0" smtClean="0">
                <a:solidFill>
                  <a:srgbClr val="404040"/>
                </a:solidFill>
              </a:rPr>
              <a:t>and </a:t>
            </a:r>
            <a:r>
              <a:rPr lang="en-US" sz="1800" dirty="0">
                <a:solidFill>
                  <a:srgbClr val="404040"/>
                </a:solidFill>
              </a:rPr>
              <a:t>large user facilities</a:t>
            </a:r>
            <a:r>
              <a:rPr lang="en-US" sz="1800" dirty="0" smtClean="0">
                <a:solidFill>
                  <a:srgbClr val="404040"/>
                </a:solidFill>
              </a:rPr>
              <a:t>.</a:t>
            </a:r>
          </a:p>
          <a:p>
            <a:endParaRPr lang="en-US" sz="2000" dirty="0" smtClean="0"/>
          </a:p>
          <a:p>
            <a:pPr>
              <a:buFont typeface="Wingdings" panose="05000000000000000000" pitchFamily="2" charset="2"/>
              <a:buChar char="§"/>
            </a:pPr>
            <a:r>
              <a:rPr lang="en-US" sz="2000" dirty="0" smtClean="0"/>
              <a:t>BES Research Summaries</a:t>
            </a:r>
          </a:p>
          <a:p>
            <a:pPr lvl="1"/>
            <a:r>
              <a:rPr lang="en-US" sz="1800" dirty="0" smtClean="0"/>
              <a:t>Report describing over 1200 BES-supported research projects in FY 2014</a:t>
            </a:r>
          </a:p>
          <a:p>
            <a:pPr lvl="1"/>
            <a:r>
              <a:rPr lang="en-US" sz="1800" dirty="0" smtClean="0"/>
              <a:t>Each entry includes the title, senior </a:t>
            </a:r>
            <a:r>
              <a:rPr lang="en-US" sz="1800" dirty="0"/>
              <a:t>i</a:t>
            </a:r>
            <a:r>
              <a:rPr lang="en-US" sz="1800" dirty="0" smtClean="0"/>
              <a:t>nvestigators, number of students and postdocs, institutions, funding level, program scope, and FY 2014 highlights.</a:t>
            </a:r>
            <a:endParaRPr lang="en-US" sz="1800" dirty="0"/>
          </a:p>
          <a:p>
            <a:pPr>
              <a:buFont typeface="Wingdings" panose="05000000000000000000" pitchFamily="2" charset="2"/>
              <a:buChar char="§"/>
            </a:pPr>
            <a:endParaRPr lang="en-US" sz="2000" dirty="0" smtClean="0"/>
          </a:p>
        </p:txBody>
      </p:sp>
      <p:sp>
        <p:nvSpPr>
          <p:cNvPr id="3" name="Title 2"/>
          <p:cNvSpPr>
            <a:spLocks noGrp="1"/>
          </p:cNvSpPr>
          <p:nvPr>
            <p:ph type="title"/>
          </p:nvPr>
        </p:nvSpPr>
        <p:spPr>
          <a:xfrm>
            <a:off x="0" y="0"/>
            <a:ext cx="9144000" cy="782320"/>
          </a:xfrm>
        </p:spPr>
        <p:txBody>
          <a:bodyPr/>
          <a:lstStyle/>
          <a:p>
            <a:r>
              <a:rPr lang="en-US" dirty="0" smtClean="0"/>
              <a:t>BES Communications</a:t>
            </a:r>
            <a:endParaRPr lang="en-US" dirty="0"/>
          </a:p>
        </p:txBody>
      </p:sp>
      <p:sp>
        <p:nvSpPr>
          <p:cNvPr id="5" name="Slide Number Placeholder 4"/>
          <p:cNvSpPr>
            <a:spLocks noGrp="1"/>
          </p:cNvSpPr>
          <p:nvPr>
            <p:ph type="sldNum" sz="quarter" idx="11"/>
          </p:nvPr>
        </p:nvSpPr>
        <p:spPr/>
        <p:txBody>
          <a:bodyPr/>
          <a:lstStyle/>
          <a:p>
            <a:pPr>
              <a:defRPr/>
            </a:pPr>
            <a:fld id="{21722FF3-B2FF-4B9D-A1FC-2641F0BD8CF1}" type="slidenum">
              <a:rPr lang="en-US" smtClean="0"/>
              <a:pPr>
                <a:defRPr/>
              </a:pPr>
              <a:t>18</a:t>
            </a:fld>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8322" y="958857"/>
            <a:ext cx="1916153" cy="2479729"/>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50000"/>
          <a:stretch/>
        </p:blipFill>
        <p:spPr>
          <a:xfrm>
            <a:off x="6168322" y="3703726"/>
            <a:ext cx="1916153" cy="2499331"/>
          </a:xfrm>
          <a:prstGeom prst="rect">
            <a:avLst/>
          </a:prstGeom>
        </p:spPr>
      </p:pic>
      <p:sp>
        <p:nvSpPr>
          <p:cNvPr id="7" name="Rectangle 6"/>
          <p:cNvSpPr/>
          <p:nvPr/>
        </p:nvSpPr>
        <p:spPr>
          <a:xfrm>
            <a:off x="3236258" y="6346763"/>
            <a:ext cx="3293979" cy="307777"/>
          </a:xfrm>
          <a:prstGeom prst="rect">
            <a:avLst/>
          </a:prstGeom>
        </p:spPr>
        <p:txBody>
          <a:bodyPr wrap="none">
            <a:spAutoFit/>
          </a:bodyPr>
          <a:lstStyle/>
          <a:p>
            <a:r>
              <a:rPr lang="en-US" sz="1400" u="sng" dirty="0">
                <a:solidFill>
                  <a:srgbClr val="0000CC"/>
                </a:solidFill>
              </a:rPr>
              <a:t>http://</a:t>
            </a:r>
            <a:r>
              <a:rPr lang="en-US" sz="1400" u="sng" dirty="0" smtClean="0">
                <a:solidFill>
                  <a:srgbClr val="0000CC"/>
                </a:solidFill>
              </a:rPr>
              <a:t>science.energy.gov/bes/research/</a:t>
            </a:r>
            <a:endParaRPr lang="en-US" sz="1400" u="sng" dirty="0">
              <a:solidFill>
                <a:srgbClr val="0000CC"/>
              </a:solidFill>
            </a:endParaRPr>
          </a:p>
        </p:txBody>
      </p:sp>
    </p:spTree>
    <p:extLst>
      <p:ext uri="{BB962C8B-B14F-4D97-AF65-F5344CB8AC3E}">
        <p14:creationId xmlns:p14="http://schemas.microsoft.com/office/powerpoint/2010/main" val="40712195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2165" name="Rectangle 5"/>
          <p:cNvSpPr>
            <a:spLocks noChangeArrowheads="1"/>
          </p:cNvSpPr>
          <p:nvPr/>
        </p:nvSpPr>
        <p:spPr bwMode="auto">
          <a:xfrm>
            <a:off x="0" y="58642"/>
            <a:ext cx="9144000" cy="614922"/>
          </a:xfrm>
          <a:prstGeom prst="rect">
            <a:avLst/>
          </a:prstGeom>
          <a:noFill/>
          <a:ln w="9525" cap="flat" cmpd="sng">
            <a:noFill/>
            <a:prstDash val="solid"/>
            <a:miter lim="800000"/>
            <a:headEnd/>
            <a:tailEnd/>
          </a:ln>
          <a:effectLst/>
        </p:spPr>
        <p:txBody>
          <a:bodyPr lIns="90726" tIns="45368" rIns="90726" bIns="45368"/>
          <a:lstStyle/>
          <a:p>
            <a:pPr algn="ctr" defTabSz="907793">
              <a:defRPr/>
            </a:pPr>
            <a:r>
              <a:rPr lang="en-US" sz="2500" dirty="0">
                <a:solidFill>
                  <a:srgbClr val="006600"/>
                </a:solidFill>
                <a:latin typeface="Arial" pitchFamily="34" charset="0"/>
                <a:cs typeface="Arial" pitchFamily="34" charset="0"/>
              </a:rPr>
              <a:t>FY </a:t>
            </a:r>
            <a:r>
              <a:rPr lang="en-US" sz="2500" dirty="0" smtClean="0">
                <a:solidFill>
                  <a:srgbClr val="006600"/>
                </a:solidFill>
                <a:latin typeface="Arial" pitchFamily="34" charset="0"/>
                <a:cs typeface="Arial" pitchFamily="34" charset="0"/>
              </a:rPr>
              <a:t>2016 </a:t>
            </a:r>
            <a:r>
              <a:rPr lang="en-US" sz="2500" dirty="0">
                <a:solidFill>
                  <a:srgbClr val="006600"/>
                </a:solidFill>
                <a:latin typeface="Arial" pitchFamily="34" charset="0"/>
                <a:cs typeface="Arial" pitchFamily="34" charset="0"/>
              </a:rPr>
              <a:t>BES </a:t>
            </a:r>
            <a:r>
              <a:rPr lang="en-US" sz="2500" dirty="0" smtClean="0">
                <a:solidFill>
                  <a:srgbClr val="006600"/>
                </a:solidFill>
                <a:latin typeface="Arial" pitchFamily="34" charset="0"/>
                <a:cs typeface="Arial" pitchFamily="34" charset="0"/>
              </a:rPr>
              <a:t>Budget Request</a:t>
            </a:r>
            <a:endParaRPr lang="en-US" sz="2500" dirty="0">
              <a:solidFill>
                <a:srgbClr val="006600"/>
              </a:solidFill>
              <a:latin typeface="Arial" pitchFamily="34" charset="0"/>
              <a:cs typeface="Arial" pitchFamily="34" charset="0"/>
            </a:endParaRPr>
          </a:p>
        </p:txBody>
      </p:sp>
      <p:grpSp>
        <p:nvGrpSpPr>
          <p:cNvPr id="3" name="Group 2"/>
          <p:cNvGrpSpPr/>
          <p:nvPr/>
        </p:nvGrpSpPr>
        <p:grpSpPr>
          <a:xfrm>
            <a:off x="3218213" y="1009407"/>
            <a:ext cx="6235087" cy="4454651"/>
            <a:chOff x="3439236" y="890260"/>
            <a:chExt cx="6014064" cy="4241298"/>
          </a:xfrm>
        </p:grpSpPr>
        <p:graphicFrame>
          <p:nvGraphicFramePr>
            <p:cNvPr id="27" name="Chart 26"/>
            <p:cNvGraphicFramePr>
              <a:graphicFrameLocks/>
            </p:cNvGraphicFramePr>
            <p:nvPr>
              <p:extLst>
                <p:ext uri="{D42A27DB-BD31-4B8C-83A1-F6EECF244321}">
                  <p14:modId xmlns:p14="http://schemas.microsoft.com/office/powerpoint/2010/main" val="1836712721"/>
                </p:ext>
              </p:extLst>
            </p:nvPr>
          </p:nvGraphicFramePr>
          <p:xfrm>
            <a:off x="3870394" y="1204179"/>
            <a:ext cx="5582906" cy="3927379"/>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 57"/>
            <p:cNvGrpSpPr/>
            <p:nvPr/>
          </p:nvGrpSpPr>
          <p:grpSpPr>
            <a:xfrm>
              <a:off x="3439236" y="1032814"/>
              <a:ext cx="5726664" cy="3470043"/>
              <a:chOff x="3397308" y="1167451"/>
              <a:chExt cx="6675381" cy="3991467"/>
            </a:xfrm>
          </p:grpSpPr>
          <p:sp>
            <p:nvSpPr>
              <p:cNvPr id="42" name="Text Box 9"/>
              <p:cNvSpPr txBox="1">
                <a:spLocks noChangeArrowheads="1"/>
              </p:cNvSpPr>
              <p:nvPr/>
            </p:nvSpPr>
            <p:spPr bwMode="auto">
              <a:xfrm>
                <a:off x="6023169" y="3127617"/>
                <a:ext cx="1408346" cy="1008797"/>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dirty="0">
                    <a:solidFill>
                      <a:schemeClr val="bg1"/>
                    </a:solidFill>
                    <a:latin typeface="Arial Narrow" pitchFamily="34" charset="0"/>
                  </a:rPr>
                  <a:t>Facilities </a:t>
                </a:r>
              </a:p>
              <a:p>
                <a:pPr algn="ctr"/>
                <a:r>
                  <a:rPr lang="en-US" sz="1800" dirty="0" smtClean="0">
                    <a:solidFill>
                      <a:schemeClr val="bg1"/>
                    </a:solidFill>
                    <a:latin typeface="Arial Narrow" pitchFamily="34" charset="0"/>
                  </a:rPr>
                  <a:t>Ops 850.9</a:t>
                </a:r>
                <a:endParaRPr lang="en-US" sz="1800" dirty="0">
                  <a:solidFill>
                    <a:schemeClr val="bg1"/>
                  </a:solidFill>
                  <a:latin typeface="Arial Narrow" pitchFamily="34" charset="0"/>
                </a:endParaRPr>
              </a:p>
            </p:txBody>
          </p:sp>
          <p:sp>
            <p:nvSpPr>
              <p:cNvPr id="43" name="Text Box 15"/>
              <p:cNvSpPr txBox="1">
                <a:spLocks noChangeArrowheads="1"/>
              </p:cNvSpPr>
              <p:nvPr/>
            </p:nvSpPr>
            <p:spPr bwMode="auto">
              <a:xfrm>
                <a:off x="4720884" y="4177545"/>
                <a:ext cx="1326301" cy="653291"/>
              </a:xfrm>
              <a:prstGeom prst="rect">
                <a:avLst/>
              </a:prstGeom>
              <a:noFill/>
              <a:ln w="9525">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500" dirty="0">
                    <a:latin typeface="Arial Narrow" pitchFamily="34" charset="0"/>
                  </a:rPr>
                  <a:t>MSE </a:t>
                </a:r>
              </a:p>
              <a:p>
                <a:pPr algn="ctr"/>
                <a:r>
                  <a:rPr lang="en-US" sz="1500" dirty="0">
                    <a:latin typeface="Arial Narrow" pitchFamily="34" charset="0"/>
                  </a:rPr>
                  <a:t>Research</a:t>
                </a:r>
              </a:p>
            </p:txBody>
          </p:sp>
          <p:sp>
            <p:nvSpPr>
              <p:cNvPr id="44" name="Text Box 23"/>
              <p:cNvSpPr txBox="1">
                <a:spLocks noChangeArrowheads="1"/>
              </p:cNvSpPr>
              <p:nvPr/>
            </p:nvSpPr>
            <p:spPr bwMode="auto">
              <a:xfrm>
                <a:off x="4923805" y="4752915"/>
                <a:ext cx="1010673" cy="406003"/>
              </a:xfrm>
              <a:prstGeom prst="rect">
                <a:avLst/>
              </a:prstGeom>
              <a:noFill/>
              <a:ln w="12700" algn="ctr">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buFont typeface="Wingdings" pitchFamily="2" charset="2"/>
                  <a:buNone/>
                </a:pPr>
                <a:r>
                  <a:rPr lang="en-US" sz="1500" dirty="0" smtClean="0">
                    <a:latin typeface="Arial Narrow" pitchFamily="34" charset="0"/>
                  </a:rPr>
                  <a:t>270.4</a:t>
                </a:r>
                <a:endParaRPr lang="en-US" sz="1500" dirty="0">
                  <a:latin typeface="Arial Narrow" pitchFamily="34" charset="0"/>
                </a:endParaRPr>
              </a:p>
            </p:txBody>
          </p:sp>
          <p:sp>
            <p:nvSpPr>
              <p:cNvPr id="45" name="Text Box 16"/>
              <p:cNvSpPr txBox="1">
                <a:spLocks noChangeArrowheads="1"/>
              </p:cNvSpPr>
              <p:nvPr/>
            </p:nvSpPr>
            <p:spPr bwMode="auto">
              <a:xfrm>
                <a:off x="3899895" y="3632014"/>
                <a:ext cx="1369058" cy="932552"/>
              </a:xfrm>
              <a:prstGeom prst="rect">
                <a:avLst/>
              </a:prstGeom>
              <a:noFill/>
              <a:ln w="9525">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500" dirty="0">
                    <a:solidFill>
                      <a:schemeClr val="bg1"/>
                    </a:solidFill>
                    <a:latin typeface="Arial Narrow" pitchFamily="34" charset="0"/>
                  </a:rPr>
                  <a:t>CSGB </a:t>
                </a:r>
              </a:p>
              <a:p>
                <a:pPr algn="ctr"/>
                <a:r>
                  <a:rPr lang="en-US" sz="1500" dirty="0">
                    <a:solidFill>
                      <a:schemeClr val="bg1"/>
                    </a:solidFill>
                    <a:latin typeface="Arial Narrow" pitchFamily="34" charset="0"/>
                  </a:rPr>
                  <a:t>Research</a:t>
                </a:r>
              </a:p>
              <a:p>
                <a:pPr algn="ctr"/>
                <a:r>
                  <a:rPr lang="en-US" sz="1600" dirty="0" smtClean="0">
                    <a:solidFill>
                      <a:schemeClr val="bg1"/>
                    </a:solidFill>
                    <a:latin typeface="Arial Narrow" pitchFamily="34" charset="0"/>
                  </a:rPr>
                  <a:t>241</a:t>
                </a:r>
                <a:endParaRPr lang="en-US" sz="1600" dirty="0">
                  <a:solidFill>
                    <a:schemeClr val="bg1"/>
                  </a:solidFill>
                  <a:latin typeface="Arial Narrow" pitchFamily="34" charset="0"/>
                </a:endParaRPr>
              </a:p>
            </p:txBody>
          </p:sp>
          <p:sp>
            <p:nvSpPr>
              <p:cNvPr id="46" name="Text Box 83"/>
              <p:cNvSpPr txBox="1">
                <a:spLocks noChangeArrowheads="1"/>
              </p:cNvSpPr>
              <p:nvPr/>
            </p:nvSpPr>
            <p:spPr bwMode="auto">
              <a:xfrm>
                <a:off x="8696435" y="3632004"/>
                <a:ext cx="1205679" cy="932562"/>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1600"/>
                  </a:lnSpc>
                </a:pPr>
                <a:r>
                  <a:rPr lang="en-US" sz="1500" dirty="0">
                    <a:latin typeface="Arial Narrow" pitchFamily="34" charset="0"/>
                  </a:rPr>
                  <a:t>Light Sources</a:t>
                </a:r>
              </a:p>
              <a:p>
                <a:pPr algn="ctr"/>
                <a:r>
                  <a:rPr lang="en-US" sz="1500" dirty="0" smtClean="0">
                    <a:latin typeface="Arial Narrow" pitchFamily="34" charset="0"/>
                  </a:rPr>
                  <a:t>477.1</a:t>
                </a:r>
                <a:endParaRPr lang="en-US" sz="1500" dirty="0">
                  <a:latin typeface="Arial Narrow" pitchFamily="34" charset="0"/>
                </a:endParaRPr>
              </a:p>
            </p:txBody>
          </p:sp>
          <p:sp>
            <p:nvSpPr>
              <p:cNvPr id="47" name="Text Box 84"/>
              <p:cNvSpPr txBox="1">
                <a:spLocks noChangeArrowheads="1"/>
              </p:cNvSpPr>
              <p:nvPr/>
            </p:nvSpPr>
            <p:spPr bwMode="auto">
              <a:xfrm>
                <a:off x="8593760" y="2561329"/>
                <a:ext cx="1411030" cy="932562"/>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1600"/>
                  </a:lnSpc>
                </a:pPr>
                <a:r>
                  <a:rPr lang="en-US" sz="1500" dirty="0">
                    <a:latin typeface="Arial Narrow" pitchFamily="34" charset="0"/>
                  </a:rPr>
                  <a:t>Neutron Sources</a:t>
                </a:r>
              </a:p>
              <a:p>
                <a:pPr algn="ctr"/>
                <a:r>
                  <a:rPr lang="en-US" sz="1500" dirty="0" smtClean="0">
                    <a:latin typeface="Arial Narrow" pitchFamily="34" charset="0"/>
                  </a:rPr>
                  <a:t>255</a:t>
                </a:r>
                <a:endParaRPr lang="en-US" sz="1500" dirty="0">
                  <a:latin typeface="Arial Narrow" pitchFamily="34" charset="0"/>
                </a:endParaRPr>
              </a:p>
            </p:txBody>
          </p:sp>
          <p:sp>
            <p:nvSpPr>
              <p:cNvPr id="48" name="Text Box 85"/>
              <p:cNvSpPr txBox="1">
                <a:spLocks noChangeArrowheads="1"/>
              </p:cNvSpPr>
              <p:nvPr/>
            </p:nvSpPr>
            <p:spPr bwMode="auto">
              <a:xfrm>
                <a:off x="8525862" y="2233263"/>
                <a:ext cx="1546827" cy="384466"/>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500" dirty="0" smtClean="0">
                    <a:latin typeface="Arial Narrow" pitchFamily="34" charset="0"/>
                  </a:rPr>
                  <a:t>NSRCs 118.8</a:t>
                </a:r>
                <a:endParaRPr lang="en-US" sz="1500" dirty="0">
                  <a:latin typeface="Arial Narrow" pitchFamily="34" charset="0"/>
                </a:endParaRPr>
              </a:p>
            </p:txBody>
          </p:sp>
          <p:sp>
            <p:nvSpPr>
              <p:cNvPr id="50" name="Text Box 17"/>
              <p:cNvSpPr txBox="1">
                <a:spLocks noChangeArrowheads="1"/>
              </p:cNvSpPr>
              <p:nvPr/>
            </p:nvSpPr>
            <p:spPr bwMode="auto">
              <a:xfrm>
                <a:off x="3976476" y="2832015"/>
                <a:ext cx="1215893" cy="656217"/>
              </a:xfrm>
              <a:prstGeom prst="rect">
                <a:avLst/>
              </a:prstGeom>
              <a:noFill/>
              <a:ln w="9525">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1200"/>
                  </a:lnSpc>
                </a:pPr>
                <a:r>
                  <a:rPr lang="en-US" sz="1500" dirty="0" smtClean="0">
                    <a:latin typeface="Arial Narrow" pitchFamily="34" charset="0"/>
                  </a:rPr>
                  <a:t>EFRCs, Hubs, CMS</a:t>
                </a:r>
                <a:endParaRPr lang="en-US" sz="1500" dirty="0">
                  <a:latin typeface="Arial Narrow" pitchFamily="34" charset="0"/>
                </a:endParaRPr>
              </a:p>
              <a:p>
                <a:pPr algn="ctr"/>
                <a:r>
                  <a:rPr lang="en-US" sz="1500" dirty="0" smtClean="0">
                    <a:latin typeface="Arial Narrow" pitchFamily="34" charset="0"/>
                  </a:rPr>
                  <a:t>161.1</a:t>
                </a:r>
                <a:endParaRPr lang="en-US" sz="1500" dirty="0">
                  <a:latin typeface="Arial Narrow" pitchFamily="34" charset="0"/>
                </a:endParaRPr>
              </a:p>
            </p:txBody>
          </p:sp>
          <p:sp>
            <p:nvSpPr>
              <p:cNvPr id="51" name="Text Box 18"/>
              <p:cNvSpPr txBox="1">
                <a:spLocks noChangeArrowheads="1"/>
              </p:cNvSpPr>
              <p:nvPr/>
            </p:nvSpPr>
            <p:spPr bwMode="auto">
              <a:xfrm>
                <a:off x="3397308" y="1754622"/>
                <a:ext cx="1526498" cy="468881"/>
              </a:xfrm>
              <a:prstGeom prst="rect">
                <a:avLst/>
              </a:prstGeom>
              <a:noFill/>
              <a:ln w="9525">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500" dirty="0" smtClean="0">
                    <a:latin typeface="Arial Narrow" pitchFamily="34" charset="0"/>
                  </a:rPr>
                  <a:t>SBIR/STTR, LTSM </a:t>
                </a:r>
                <a:r>
                  <a:rPr lang="en-US" sz="1500" dirty="0">
                    <a:latin typeface="Arial Narrow" pitchFamily="34" charset="0"/>
                  </a:rPr>
                  <a:t>&amp; </a:t>
                </a:r>
                <a:r>
                  <a:rPr lang="en-US" sz="1500" dirty="0" smtClean="0">
                    <a:latin typeface="Arial Narrow" pitchFamily="34" charset="0"/>
                  </a:rPr>
                  <a:t>GPP </a:t>
                </a:r>
              </a:p>
              <a:p>
                <a:pPr algn="ctr"/>
                <a:r>
                  <a:rPr lang="en-US" sz="1500" dirty="0" smtClean="0">
                    <a:latin typeface="Arial Narrow" pitchFamily="34" charset="0"/>
                  </a:rPr>
                  <a:t>67.9  </a:t>
                </a:r>
                <a:endParaRPr lang="en-US" sz="1500" dirty="0">
                  <a:latin typeface="Arial Narrow" pitchFamily="34" charset="0"/>
                </a:endParaRPr>
              </a:p>
              <a:p>
                <a:pPr algn="ctr"/>
                <a:endParaRPr lang="en-US" sz="1500" dirty="0">
                  <a:solidFill>
                    <a:schemeClr val="bg1"/>
                  </a:solidFill>
                  <a:latin typeface="Arial Narrow" pitchFamily="34" charset="0"/>
                </a:endParaRPr>
              </a:p>
            </p:txBody>
          </p:sp>
          <p:sp>
            <p:nvSpPr>
              <p:cNvPr id="52" name="Rectangle 51"/>
              <p:cNvSpPr>
                <a:spLocks noChangeArrowheads="1"/>
              </p:cNvSpPr>
              <p:nvPr/>
            </p:nvSpPr>
            <p:spPr bwMode="auto">
              <a:xfrm>
                <a:off x="5330026" y="1167451"/>
                <a:ext cx="1386284" cy="587171"/>
              </a:xfrm>
              <a:prstGeom prst="rect">
                <a:avLst/>
              </a:prstGeom>
              <a:noFill/>
              <a:ln w="9525">
                <a:noFill/>
                <a:miter lim="800000"/>
                <a:headEnd/>
                <a:tailEnd/>
              </a:ln>
            </p:spPr>
            <p:txBody>
              <a:bodyPr wrap="square" lIns="91408" tIns="45704" rIns="91408" bIns="45704">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r>
                  <a:rPr lang="en-US" sz="1500" dirty="0">
                    <a:latin typeface="Arial Narrow" pitchFamily="34" charset="0"/>
                  </a:rPr>
                  <a:t>SUF </a:t>
                </a:r>
                <a:r>
                  <a:rPr lang="en-US" sz="1500" dirty="0" smtClean="0">
                    <a:latin typeface="Arial Narrow" pitchFamily="34" charset="0"/>
                  </a:rPr>
                  <a:t>Research  22.2</a:t>
                </a:r>
                <a:endParaRPr lang="en-US" sz="1500" dirty="0">
                  <a:latin typeface="Arial Narrow" pitchFamily="34" charset="0"/>
                </a:endParaRPr>
              </a:p>
            </p:txBody>
          </p:sp>
          <p:sp>
            <p:nvSpPr>
              <p:cNvPr id="53" name="Text Box 80"/>
              <p:cNvSpPr txBox="1">
                <a:spLocks noChangeArrowheads="1"/>
              </p:cNvSpPr>
              <p:nvPr/>
            </p:nvSpPr>
            <p:spPr bwMode="auto">
              <a:xfrm>
                <a:off x="4656508" y="1912742"/>
                <a:ext cx="1618684" cy="1019777"/>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500" dirty="0" smtClean="0">
                    <a:latin typeface="Arial Narrow" pitchFamily="34" charset="0"/>
                  </a:rPr>
                  <a:t>Construction </a:t>
                </a:r>
              </a:p>
              <a:p>
                <a:pPr algn="ctr"/>
                <a:r>
                  <a:rPr lang="en-US" sz="1500" dirty="0" smtClean="0">
                    <a:latin typeface="Arial Narrow" pitchFamily="34" charset="0"/>
                  </a:rPr>
                  <a:t>MIE</a:t>
                </a:r>
                <a:endParaRPr lang="en-US" sz="1500" dirty="0">
                  <a:latin typeface="Arial Narrow" pitchFamily="34" charset="0"/>
                </a:endParaRPr>
              </a:p>
            </p:txBody>
          </p:sp>
        </p:grpSp>
        <p:sp>
          <p:nvSpPr>
            <p:cNvPr id="54" name="Text Box 23"/>
            <p:cNvSpPr txBox="1">
              <a:spLocks noChangeArrowheads="1"/>
            </p:cNvSpPr>
            <p:nvPr/>
          </p:nvSpPr>
          <p:spPr bwMode="auto">
            <a:xfrm>
              <a:off x="4927478" y="2124023"/>
              <a:ext cx="584792" cy="339224"/>
            </a:xfrm>
            <a:prstGeom prst="rect">
              <a:avLst/>
            </a:prstGeom>
            <a:noFill/>
            <a:ln w="12700" algn="ctr">
              <a:noFill/>
              <a:miter lim="800000"/>
              <a:headEnd/>
              <a:tailEnd/>
            </a:ln>
          </p:spPr>
          <p:txBody>
            <a:bodyPr wrap="square" lIns="81985" tIns="40991" rIns="81985" bIns="4099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buFont typeface="Wingdings" pitchFamily="2" charset="2"/>
                <a:buNone/>
              </a:pPr>
              <a:r>
                <a:rPr lang="en-US" sz="1500" dirty="0" smtClean="0">
                  <a:latin typeface="Arial Narrow" pitchFamily="34" charset="0"/>
                </a:rPr>
                <a:t>235.8</a:t>
              </a:r>
              <a:endParaRPr lang="en-US" sz="1500" dirty="0">
                <a:latin typeface="Arial Narrow" pitchFamily="34" charset="0"/>
              </a:endParaRPr>
            </a:p>
          </p:txBody>
        </p:sp>
        <p:sp>
          <p:nvSpPr>
            <p:cNvPr id="55" name="Rectangle 54"/>
            <p:cNvSpPr>
              <a:spLocks noChangeArrowheads="1"/>
            </p:cNvSpPr>
            <p:nvPr/>
          </p:nvSpPr>
          <p:spPr bwMode="auto">
            <a:xfrm>
              <a:off x="7494402" y="1033064"/>
              <a:ext cx="1649598" cy="714031"/>
            </a:xfrm>
            <a:prstGeom prst="rect">
              <a:avLst/>
            </a:prstGeom>
            <a:noFill/>
            <a:ln w="9525">
              <a:noFill/>
              <a:miter lim="800000"/>
              <a:headEnd/>
              <a:tailEnd/>
            </a:ln>
          </p:spPr>
          <p:txBody>
            <a:bodyPr wrap="square" lIns="82012" tIns="41005" rIns="82012" bIns="41005">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endParaRPr lang="en-US" sz="1300" dirty="0"/>
            </a:p>
          </p:txBody>
        </p:sp>
        <p:sp>
          <p:nvSpPr>
            <p:cNvPr id="23" name="Rectangle 9"/>
            <p:cNvSpPr>
              <a:spLocks noChangeArrowheads="1"/>
            </p:cNvSpPr>
            <p:nvPr/>
          </p:nvSpPr>
          <p:spPr bwMode="auto">
            <a:xfrm>
              <a:off x="6835416" y="890260"/>
              <a:ext cx="2169690" cy="785505"/>
            </a:xfrm>
            <a:prstGeom prst="rect">
              <a:avLst/>
            </a:prstGeom>
            <a:noFill/>
            <a:ln w="25400">
              <a:solidFill>
                <a:schemeClr val="tx1"/>
              </a:solidFill>
              <a:miter lim="800000"/>
              <a:headEnd/>
              <a:tailEnd/>
            </a:ln>
          </p:spPr>
          <p:txBody>
            <a:bodyPr wrap="square" lIns="73240" tIns="73240" rIns="73240" bIns="73240">
              <a:spAutoFit/>
            </a:bodyPr>
            <a:lstStyle/>
            <a:p>
              <a:pPr algn="ctr" defTabSz="732664"/>
              <a:r>
                <a:rPr lang="en-US" sz="1600" dirty="0" smtClean="0">
                  <a:solidFill>
                    <a:srgbClr val="000000"/>
                  </a:solidFill>
                </a:rPr>
                <a:t>FY 2016 Request:</a:t>
              </a:r>
              <a:endParaRPr lang="en-US" sz="1600" dirty="0">
                <a:solidFill>
                  <a:srgbClr val="000000"/>
                </a:solidFill>
              </a:endParaRPr>
            </a:p>
            <a:p>
              <a:pPr algn="ctr" defTabSz="732664"/>
              <a:r>
                <a:rPr lang="en-US" sz="1600" dirty="0" smtClean="0">
                  <a:solidFill>
                    <a:srgbClr val="000000"/>
                  </a:solidFill>
                </a:rPr>
                <a:t>$1,849.3M </a:t>
              </a:r>
            </a:p>
            <a:p>
              <a:pPr algn="ctr" defTabSz="732664"/>
              <a:r>
                <a:rPr lang="en-US" sz="1200" dirty="0" smtClean="0">
                  <a:solidFill>
                    <a:srgbClr val="000000"/>
                  </a:solidFill>
                </a:rPr>
                <a:t>(+$116.1M from FY 2015)</a:t>
              </a:r>
              <a:endParaRPr lang="en-US" sz="1200" dirty="0">
                <a:solidFill>
                  <a:srgbClr val="000000"/>
                </a:solidFill>
              </a:endParaRPr>
            </a:p>
          </p:txBody>
        </p:sp>
      </p:grpSp>
      <p:sp>
        <p:nvSpPr>
          <p:cNvPr id="24" name="Rectangle 4"/>
          <p:cNvSpPr>
            <a:spLocks noChangeArrowheads="1"/>
          </p:cNvSpPr>
          <p:nvPr/>
        </p:nvSpPr>
        <p:spPr bwMode="auto">
          <a:xfrm>
            <a:off x="0" y="783384"/>
            <a:ext cx="3633849" cy="4812763"/>
          </a:xfrm>
          <a:prstGeom prst="rect">
            <a:avLst/>
          </a:prstGeom>
          <a:noFill/>
          <a:ln w="9525">
            <a:noFill/>
            <a:miter lim="800000"/>
            <a:headEnd/>
            <a:tailEnd/>
          </a:ln>
        </p:spPr>
        <p:txBody>
          <a:bodyPr wrap="square" lIns="81450" tIns="40721" rIns="81450" bIns="40721">
            <a:spAutoFit/>
          </a:bodyPr>
          <a:lstStyle/>
          <a:p>
            <a:pPr eaLnBrk="0" hangingPunct="0"/>
            <a:r>
              <a:rPr lang="en-US" sz="2000" dirty="0">
                <a:solidFill>
                  <a:srgbClr val="FF0303"/>
                </a:solidFill>
                <a:cs typeface="Times New Roman" pitchFamily="18" charset="0"/>
              </a:rPr>
              <a:t>Research programs</a:t>
            </a:r>
          </a:p>
          <a:p>
            <a:pPr marL="292100" lvl="1" indent="-177800" eaLnBrk="0" hangingPunct="0">
              <a:spcBef>
                <a:spcPts val="0"/>
              </a:spcBef>
              <a:spcAft>
                <a:spcPts val="600"/>
              </a:spcAft>
              <a:buFont typeface="Wingdings" pitchFamily="2" charset="2"/>
              <a:buChar char="§"/>
            </a:pPr>
            <a:r>
              <a:rPr lang="en-US" sz="1600" dirty="0" smtClean="0">
                <a:solidFill>
                  <a:srgbClr val="0000CC"/>
                </a:solidFill>
                <a:latin typeface="Arial Narrow" pitchFamily="34" charset="0"/>
                <a:cs typeface="Times New Roman" pitchFamily="18" charset="0"/>
              </a:rPr>
              <a:t>Energy </a:t>
            </a:r>
            <a:r>
              <a:rPr lang="en-US" sz="1600" dirty="0">
                <a:solidFill>
                  <a:srgbClr val="0000CC"/>
                </a:solidFill>
                <a:latin typeface="Arial Narrow" pitchFamily="34" charset="0"/>
                <a:cs typeface="Times New Roman" pitchFamily="18" charset="0"/>
              </a:rPr>
              <a:t>Frontier Research </a:t>
            </a:r>
            <a:r>
              <a:rPr lang="en-US" sz="1600" dirty="0" smtClean="0">
                <a:solidFill>
                  <a:srgbClr val="0000CC"/>
                </a:solidFill>
                <a:latin typeface="Arial Narrow" pitchFamily="34" charset="0"/>
                <a:cs typeface="Times New Roman" pitchFamily="18" charset="0"/>
              </a:rPr>
              <a:t>Centers ($110M;  </a:t>
            </a:r>
            <a:r>
              <a:rPr lang="el-GR" sz="1600" dirty="0" smtClean="0">
                <a:solidFill>
                  <a:srgbClr val="0000CC"/>
                </a:solidFill>
                <a:latin typeface="Arial Narrow" pitchFamily="34" charset="0"/>
                <a:cs typeface="Times New Roman" pitchFamily="18" charset="0"/>
              </a:rPr>
              <a:t>Δ</a:t>
            </a:r>
            <a:r>
              <a:rPr lang="en-US" sz="1600" dirty="0" smtClean="0">
                <a:solidFill>
                  <a:srgbClr val="0000CC"/>
                </a:solidFill>
                <a:latin typeface="Arial Narrow" pitchFamily="34" charset="0"/>
                <a:cs typeface="Times New Roman" pitchFamily="18" charset="0"/>
              </a:rPr>
              <a:t> = +$10M)</a:t>
            </a:r>
          </a:p>
          <a:p>
            <a:pPr marL="292100" lvl="1" indent="-177800" eaLnBrk="0" hangingPunct="0">
              <a:spcBef>
                <a:spcPts val="0"/>
              </a:spcBef>
              <a:spcAft>
                <a:spcPts val="600"/>
              </a:spcAft>
              <a:buFont typeface="Wingdings" pitchFamily="2" charset="2"/>
              <a:buChar char="§"/>
            </a:pPr>
            <a:r>
              <a:rPr lang="en-US" sz="1600" dirty="0" smtClean="0">
                <a:solidFill>
                  <a:srgbClr val="0000CC"/>
                </a:solidFill>
                <a:latin typeface="Arial Narrow" pitchFamily="34" charset="0"/>
                <a:cs typeface="Times New Roman" pitchFamily="18" charset="0"/>
              </a:rPr>
              <a:t>Mid-scale Instrumentation for ultrafast electron scattering ($5M)</a:t>
            </a:r>
            <a:endParaRPr lang="en-US" sz="1600" dirty="0">
              <a:solidFill>
                <a:srgbClr val="0000CC"/>
              </a:solidFill>
              <a:latin typeface="Arial Narrow" pitchFamily="34" charset="0"/>
              <a:cs typeface="Times New Roman" pitchFamily="18" charset="0"/>
            </a:endParaRPr>
          </a:p>
          <a:p>
            <a:pPr marL="292100" lvl="1" indent="-177800" eaLnBrk="0" hangingPunct="0">
              <a:spcBef>
                <a:spcPts val="0"/>
              </a:spcBef>
              <a:spcAft>
                <a:spcPts val="600"/>
              </a:spcAft>
              <a:buFont typeface="Wingdings" pitchFamily="2" charset="2"/>
              <a:buChar char="§"/>
            </a:pPr>
            <a:r>
              <a:rPr lang="en-US" sz="1600" dirty="0" smtClean="0">
                <a:solidFill>
                  <a:srgbClr val="0000CC"/>
                </a:solidFill>
                <a:latin typeface="Arial Narrow" pitchFamily="34" charset="0"/>
                <a:cs typeface="Times New Roman" pitchFamily="18" charset="0"/>
              </a:rPr>
              <a:t>Computational Materials Sciences ($12M; </a:t>
            </a:r>
            <a:r>
              <a:rPr lang="el-GR" sz="1600" dirty="0">
                <a:solidFill>
                  <a:srgbClr val="0000CC"/>
                </a:solidFill>
                <a:latin typeface="Arial Narrow" pitchFamily="34" charset="0"/>
                <a:cs typeface="Times New Roman" pitchFamily="18" charset="0"/>
              </a:rPr>
              <a:t>Δ</a:t>
            </a:r>
            <a:r>
              <a:rPr lang="en-US" sz="1600" dirty="0">
                <a:solidFill>
                  <a:srgbClr val="0000CC"/>
                </a:solidFill>
                <a:latin typeface="Arial Narrow" pitchFamily="34" charset="0"/>
                <a:cs typeface="Times New Roman" pitchFamily="18" charset="0"/>
              </a:rPr>
              <a:t> = </a:t>
            </a:r>
            <a:r>
              <a:rPr lang="en-US" sz="1600" dirty="0" smtClean="0">
                <a:solidFill>
                  <a:srgbClr val="0000CC"/>
                </a:solidFill>
                <a:latin typeface="Arial Narrow" pitchFamily="34" charset="0"/>
                <a:cs typeface="Times New Roman" pitchFamily="18" charset="0"/>
              </a:rPr>
              <a:t>+$</a:t>
            </a:r>
            <a:r>
              <a:rPr lang="en-US" sz="1600" dirty="0">
                <a:solidFill>
                  <a:srgbClr val="0000CC"/>
                </a:solidFill>
                <a:latin typeface="Arial Narrow" pitchFamily="34" charset="0"/>
                <a:cs typeface="Times New Roman" pitchFamily="18" charset="0"/>
              </a:rPr>
              <a:t>4</a:t>
            </a:r>
            <a:r>
              <a:rPr lang="en-US" sz="1600" dirty="0" smtClean="0">
                <a:solidFill>
                  <a:srgbClr val="0000CC"/>
                </a:solidFill>
                <a:latin typeface="Arial Narrow" pitchFamily="34" charset="0"/>
                <a:cs typeface="Times New Roman" pitchFamily="18" charset="0"/>
              </a:rPr>
              <a:t>M</a:t>
            </a:r>
            <a:r>
              <a:rPr lang="en-US" sz="1600" dirty="0">
                <a:solidFill>
                  <a:srgbClr val="0000CC"/>
                </a:solidFill>
                <a:latin typeface="Arial Narrow" pitchFamily="34" charset="0"/>
                <a:cs typeface="Times New Roman" pitchFamily="18" charset="0"/>
              </a:rPr>
              <a:t>)</a:t>
            </a:r>
            <a:endParaRPr lang="en-US" sz="1600" dirty="0" smtClean="0">
              <a:solidFill>
                <a:srgbClr val="0000CC"/>
              </a:solidFill>
              <a:latin typeface="Arial Narrow" pitchFamily="34" charset="0"/>
              <a:cs typeface="Times New Roman" pitchFamily="18" charset="0"/>
            </a:endParaRPr>
          </a:p>
          <a:p>
            <a:pPr marL="292100" lvl="1" indent="-177800" eaLnBrk="0" hangingPunct="0">
              <a:spcBef>
                <a:spcPct val="20000"/>
              </a:spcBef>
              <a:buFont typeface="Wingdings" pitchFamily="2" charset="2"/>
              <a:buChar char="§"/>
            </a:pPr>
            <a:r>
              <a:rPr lang="en-US" sz="1600" dirty="0" smtClean="0">
                <a:solidFill>
                  <a:srgbClr val="0000CC"/>
                </a:solidFill>
                <a:latin typeface="Arial Narrow" pitchFamily="34" charset="0"/>
                <a:cs typeface="Times New Roman" pitchFamily="18" charset="0"/>
              </a:rPr>
              <a:t>Core Research &amp; Energy </a:t>
            </a:r>
            <a:r>
              <a:rPr lang="en-US" sz="1600" dirty="0">
                <a:solidFill>
                  <a:srgbClr val="0000CC"/>
                </a:solidFill>
                <a:latin typeface="Arial Narrow" pitchFamily="34" charset="0"/>
                <a:cs typeface="Times New Roman" pitchFamily="18" charset="0"/>
              </a:rPr>
              <a:t>Innovation Hubs at </a:t>
            </a:r>
            <a:r>
              <a:rPr lang="en-US" sz="1600" dirty="0" smtClean="0">
                <a:solidFill>
                  <a:srgbClr val="0000CC"/>
                </a:solidFill>
                <a:latin typeface="Arial Narrow" pitchFamily="34" charset="0"/>
                <a:cs typeface="Times New Roman" pitchFamily="18" charset="0"/>
              </a:rPr>
              <a:t>~FY </a:t>
            </a:r>
            <a:r>
              <a:rPr lang="en-US" sz="1600" dirty="0">
                <a:solidFill>
                  <a:srgbClr val="0000CC"/>
                </a:solidFill>
                <a:latin typeface="Arial Narrow" pitchFamily="34" charset="0"/>
                <a:cs typeface="Times New Roman" pitchFamily="18" charset="0"/>
              </a:rPr>
              <a:t>2015 </a:t>
            </a:r>
            <a:r>
              <a:rPr lang="en-US" sz="1600" dirty="0" smtClean="0">
                <a:solidFill>
                  <a:srgbClr val="0000CC"/>
                </a:solidFill>
                <a:latin typeface="Arial Narrow" pitchFamily="34" charset="0"/>
                <a:cs typeface="Times New Roman" pitchFamily="18" charset="0"/>
              </a:rPr>
              <a:t>level ($550.5M)</a:t>
            </a:r>
            <a:endParaRPr lang="en-US" sz="1600" dirty="0">
              <a:solidFill>
                <a:srgbClr val="0000CC"/>
              </a:solidFill>
              <a:latin typeface="Arial Narrow" pitchFamily="34" charset="0"/>
              <a:cs typeface="Times New Roman" pitchFamily="18" charset="0"/>
            </a:endParaRPr>
          </a:p>
          <a:p>
            <a:pPr marL="292100" lvl="1" indent="-177800" eaLnBrk="0" hangingPunct="0">
              <a:spcBef>
                <a:spcPct val="20000"/>
              </a:spcBef>
              <a:buFont typeface="Wingdings" pitchFamily="2" charset="2"/>
              <a:buChar char="§"/>
            </a:pPr>
            <a:endParaRPr lang="en-US" sz="1100" dirty="0">
              <a:solidFill>
                <a:srgbClr val="0000CC"/>
              </a:solidFill>
              <a:cs typeface="Times New Roman" pitchFamily="18" charset="0"/>
            </a:endParaRPr>
          </a:p>
          <a:p>
            <a:pPr marL="292100" indent="-292100" eaLnBrk="0" hangingPunct="0"/>
            <a:r>
              <a:rPr lang="en-US" sz="2000" dirty="0">
                <a:solidFill>
                  <a:srgbClr val="FF0303"/>
                </a:solidFill>
                <a:cs typeface="Times New Roman" pitchFamily="18" charset="0"/>
              </a:rPr>
              <a:t>Scientific user </a:t>
            </a:r>
            <a:r>
              <a:rPr lang="en-US" sz="2000" dirty="0" smtClean="0">
                <a:solidFill>
                  <a:srgbClr val="FF0303"/>
                </a:solidFill>
                <a:cs typeface="Times New Roman" pitchFamily="18" charset="0"/>
              </a:rPr>
              <a:t>facilities</a:t>
            </a:r>
            <a:endParaRPr lang="en-US" sz="900" dirty="0">
              <a:solidFill>
                <a:srgbClr val="0000CC"/>
              </a:solidFill>
              <a:cs typeface="Times New Roman" pitchFamily="18" charset="0"/>
            </a:endParaRPr>
          </a:p>
          <a:p>
            <a:pPr marL="292100" lvl="2" indent="-177800" eaLnBrk="0" hangingPunct="0">
              <a:spcBef>
                <a:spcPts val="0"/>
              </a:spcBef>
              <a:spcAft>
                <a:spcPts val="600"/>
              </a:spcAft>
              <a:buFont typeface="Wingdings" pitchFamily="2" charset="2"/>
              <a:buChar char="§"/>
            </a:pPr>
            <a:r>
              <a:rPr lang="en-US" sz="1600" dirty="0" smtClean="0">
                <a:solidFill>
                  <a:srgbClr val="0000CC"/>
                </a:solidFill>
                <a:latin typeface="Arial Narrow" pitchFamily="34" charset="0"/>
                <a:cs typeface="Times New Roman" pitchFamily="18" charset="0"/>
              </a:rPr>
              <a:t>All full operating facilities at near optimal (~99%) operations ($850.9M)</a:t>
            </a:r>
          </a:p>
          <a:p>
            <a:pPr marL="631825" lvl="3" indent="-284163" eaLnBrk="0" hangingPunct="0">
              <a:spcBef>
                <a:spcPts val="0"/>
              </a:spcBef>
              <a:spcAft>
                <a:spcPts val="600"/>
              </a:spcAft>
              <a:buFont typeface="Arial Narrow" panose="020B0606020202030204" pitchFamily="34" charset="0"/>
              <a:buChar char="―"/>
            </a:pPr>
            <a:r>
              <a:rPr lang="en-US" sz="1600" dirty="0" smtClean="0">
                <a:solidFill>
                  <a:srgbClr val="0000CC"/>
                </a:solidFill>
                <a:latin typeface="Arial Narrow" pitchFamily="34" charset="0"/>
                <a:cs typeface="Times New Roman" pitchFamily="18" charset="0"/>
              </a:rPr>
              <a:t>NSLS-II 1</a:t>
            </a:r>
            <a:r>
              <a:rPr lang="en-US" sz="1600" baseline="30000" dirty="0" smtClean="0">
                <a:solidFill>
                  <a:srgbClr val="0000CC"/>
                </a:solidFill>
                <a:latin typeface="Arial Narrow" pitchFamily="34" charset="0"/>
                <a:cs typeface="Times New Roman" pitchFamily="18" charset="0"/>
              </a:rPr>
              <a:t>st</a:t>
            </a:r>
            <a:r>
              <a:rPr lang="en-US" sz="1600" dirty="0" smtClean="0">
                <a:solidFill>
                  <a:srgbClr val="0000CC"/>
                </a:solidFill>
                <a:latin typeface="Arial Narrow" pitchFamily="34" charset="0"/>
                <a:cs typeface="Times New Roman" pitchFamily="18" charset="0"/>
              </a:rPr>
              <a:t> year of full operations ($110M; </a:t>
            </a:r>
            <a:r>
              <a:rPr lang="el-GR" sz="1600" dirty="0">
                <a:solidFill>
                  <a:srgbClr val="0000CC"/>
                </a:solidFill>
                <a:latin typeface="Arial Narrow" pitchFamily="34" charset="0"/>
                <a:cs typeface="Times New Roman" pitchFamily="18" charset="0"/>
              </a:rPr>
              <a:t>Δ</a:t>
            </a:r>
            <a:r>
              <a:rPr lang="en-US" sz="1600" dirty="0">
                <a:solidFill>
                  <a:srgbClr val="0000CC"/>
                </a:solidFill>
                <a:latin typeface="Arial Narrow" pitchFamily="34" charset="0"/>
                <a:cs typeface="Times New Roman" pitchFamily="18" charset="0"/>
              </a:rPr>
              <a:t> = </a:t>
            </a:r>
            <a:r>
              <a:rPr lang="en-US" sz="1600" dirty="0" smtClean="0">
                <a:solidFill>
                  <a:srgbClr val="0000CC"/>
                </a:solidFill>
                <a:latin typeface="Arial Narrow" pitchFamily="34" charset="0"/>
                <a:cs typeface="Times New Roman" pitchFamily="18" charset="0"/>
              </a:rPr>
              <a:t>+$19.6M )</a:t>
            </a:r>
          </a:p>
          <a:p>
            <a:pPr eaLnBrk="0" hangingPunct="0"/>
            <a:endParaRPr lang="fr-FR" sz="1600" dirty="0">
              <a:solidFill>
                <a:srgbClr val="0000CC"/>
              </a:solidFill>
            </a:endParaRPr>
          </a:p>
          <a:p>
            <a:pPr marL="460966" lvl="1" indent="-183814" eaLnBrk="0" hangingPunct="0">
              <a:buFont typeface="Wingdings" pitchFamily="2" charset="2"/>
              <a:buChar char="§"/>
            </a:pPr>
            <a:endParaRPr lang="en-US" dirty="0">
              <a:solidFill>
                <a:srgbClr val="0000CC"/>
              </a:solidFill>
            </a:endParaRPr>
          </a:p>
        </p:txBody>
      </p:sp>
      <p:sp>
        <p:nvSpPr>
          <p:cNvPr id="39" name="Rectangle 38"/>
          <p:cNvSpPr/>
          <p:nvPr/>
        </p:nvSpPr>
        <p:spPr>
          <a:xfrm>
            <a:off x="-20708" y="4947444"/>
            <a:ext cx="8077200" cy="1999865"/>
          </a:xfrm>
          <a:prstGeom prst="rect">
            <a:avLst/>
          </a:prstGeom>
        </p:spPr>
        <p:txBody>
          <a:bodyPr wrap="square" lIns="81625" tIns="40810" rIns="81625" bIns="40810">
            <a:spAutoFit/>
          </a:bodyPr>
          <a:lstStyle/>
          <a:p>
            <a:pPr eaLnBrk="0" hangingPunct="0"/>
            <a:r>
              <a:rPr lang="en-US" sz="2000" dirty="0" smtClean="0">
                <a:solidFill>
                  <a:srgbClr val="FF0303"/>
                </a:solidFill>
                <a:cs typeface="Times New Roman" pitchFamily="18" charset="0"/>
              </a:rPr>
              <a:t>Construction and instrumentation</a:t>
            </a:r>
          </a:p>
          <a:p>
            <a:pPr marL="288925" lvl="1" indent="-174625" eaLnBrk="0" hangingPunct="0">
              <a:spcBef>
                <a:spcPts val="0"/>
              </a:spcBef>
              <a:spcAft>
                <a:spcPts val="600"/>
              </a:spcAft>
              <a:buFont typeface="Wingdings" pitchFamily="2" charset="2"/>
              <a:buChar char="§"/>
            </a:pPr>
            <a:r>
              <a:rPr lang="en-US" sz="1600" dirty="0" smtClean="0">
                <a:solidFill>
                  <a:srgbClr val="0000CC"/>
                </a:solidFill>
                <a:latin typeface="Arial Narrow" pitchFamily="34" charset="0"/>
                <a:cs typeface="Times New Roman" pitchFamily="18" charset="0"/>
              </a:rPr>
              <a:t>NSLS-II instrumentation (NEXT) ($15.5M)</a:t>
            </a:r>
          </a:p>
          <a:p>
            <a:pPr marL="288925" lvl="1" indent="-174625" eaLnBrk="0" hangingPunct="0">
              <a:spcBef>
                <a:spcPts val="0"/>
              </a:spcBef>
              <a:spcAft>
                <a:spcPts val="600"/>
              </a:spcAft>
              <a:buFont typeface="Wingdings" pitchFamily="2" charset="2"/>
              <a:buChar char="§"/>
            </a:pPr>
            <a:r>
              <a:rPr lang="fr-FR" sz="1600" dirty="0" smtClean="0">
                <a:solidFill>
                  <a:srgbClr val="0000CC"/>
                </a:solidFill>
                <a:latin typeface="Arial Narrow" pitchFamily="34" charset="0"/>
              </a:rPr>
              <a:t>Advanced Photon Source upgrade ($20M)</a:t>
            </a:r>
          </a:p>
          <a:p>
            <a:pPr marL="288925" lvl="1" indent="-174625" eaLnBrk="0" hangingPunct="0">
              <a:spcBef>
                <a:spcPts val="0"/>
              </a:spcBef>
              <a:spcAft>
                <a:spcPts val="600"/>
              </a:spcAft>
              <a:buFont typeface="Wingdings" pitchFamily="2" charset="2"/>
              <a:buChar char="§"/>
            </a:pPr>
            <a:r>
              <a:rPr lang="fr-FR" sz="1600" dirty="0" err="1" smtClean="0">
                <a:solidFill>
                  <a:srgbClr val="0000CC"/>
                </a:solidFill>
                <a:latin typeface="Arial Narrow" pitchFamily="34" charset="0"/>
              </a:rPr>
              <a:t>Linac</a:t>
            </a:r>
            <a:r>
              <a:rPr lang="fr-FR" sz="1600" dirty="0" smtClean="0">
                <a:solidFill>
                  <a:srgbClr val="0000CC"/>
                </a:solidFill>
                <a:latin typeface="Arial Narrow" pitchFamily="34" charset="0"/>
              </a:rPr>
              <a:t> </a:t>
            </a:r>
            <a:r>
              <a:rPr lang="fr-FR" sz="1600" dirty="0" err="1" smtClean="0">
                <a:solidFill>
                  <a:srgbClr val="0000CC"/>
                </a:solidFill>
                <a:latin typeface="Arial Narrow" pitchFamily="34" charset="0"/>
              </a:rPr>
              <a:t>Coherent</a:t>
            </a:r>
            <a:r>
              <a:rPr lang="fr-FR" sz="1600" dirty="0" smtClean="0">
                <a:solidFill>
                  <a:srgbClr val="0000CC"/>
                </a:solidFill>
                <a:latin typeface="Arial Narrow" pitchFamily="34" charset="0"/>
              </a:rPr>
              <a:t> Light Source-II ($200.3M; </a:t>
            </a:r>
            <a:r>
              <a:rPr lang="el-GR" sz="1600" dirty="0">
                <a:solidFill>
                  <a:srgbClr val="0000CC"/>
                </a:solidFill>
                <a:latin typeface="Arial Narrow" pitchFamily="34" charset="0"/>
                <a:cs typeface="Times New Roman" pitchFamily="18" charset="0"/>
              </a:rPr>
              <a:t>Δ</a:t>
            </a:r>
            <a:r>
              <a:rPr lang="en-US" sz="1600" dirty="0">
                <a:solidFill>
                  <a:srgbClr val="0000CC"/>
                </a:solidFill>
                <a:latin typeface="Arial Narrow" pitchFamily="34" charset="0"/>
                <a:cs typeface="Times New Roman" pitchFamily="18" charset="0"/>
              </a:rPr>
              <a:t> = </a:t>
            </a:r>
            <a:r>
              <a:rPr lang="en-US" sz="1600" dirty="0" smtClean="0">
                <a:solidFill>
                  <a:srgbClr val="0000CC"/>
                </a:solidFill>
                <a:latin typeface="Arial Narrow" pitchFamily="34" charset="0"/>
                <a:cs typeface="Times New Roman" pitchFamily="18" charset="0"/>
              </a:rPr>
              <a:t>+$52.3M</a:t>
            </a:r>
            <a:r>
              <a:rPr lang="fr-FR" sz="1600" dirty="0" smtClean="0">
                <a:solidFill>
                  <a:srgbClr val="0000CC"/>
                </a:solidFill>
                <a:latin typeface="Arial Narrow" pitchFamily="34" charset="0"/>
              </a:rPr>
              <a:t> )</a:t>
            </a:r>
          </a:p>
          <a:p>
            <a:pPr marL="460966" lvl="1" indent="-183814" eaLnBrk="0" hangingPunct="0">
              <a:spcBef>
                <a:spcPct val="15000"/>
              </a:spcBef>
            </a:pPr>
            <a:endParaRPr lang="fr-FR" sz="1600" dirty="0" smtClean="0">
              <a:solidFill>
                <a:srgbClr val="0000CC"/>
              </a:solidFill>
            </a:endParaRPr>
          </a:p>
          <a:p>
            <a:pPr marL="460966" lvl="1" indent="-183814" eaLnBrk="0" hangingPunct="0">
              <a:spcBef>
                <a:spcPct val="15000"/>
              </a:spcBef>
            </a:pPr>
            <a:r>
              <a:rPr lang="fr-FR" sz="1600" dirty="0" smtClean="0">
                <a:solidFill>
                  <a:srgbClr val="0000CC"/>
                </a:solidFill>
              </a:rPr>
              <a:t>	</a:t>
            </a:r>
            <a:endParaRPr lang="en-US" dirty="0"/>
          </a:p>
        </p:txBody>
      </p:sp>
      <p:sp>
        <p:nvSpPr>
          <p:cNvPr id="26" name="Slide Number Placeholder 3"/>
          <p:cNvSpPr>
            <a:spLocks noGrp="1"/>
          </p:cNvSpPr>
          <p:nvPr>
            <p:ph type="sldNum" sz="quarter" idx="4294967295"/>
          </p:nvPr>
        </p:nvSpPr>
        <p:spPr>
          <a:xfrm>
            <a:off x="8318500" y="6351588"/>
            <a:ext cx="476250" cy="365125"/>
          </a:xfrm>
          <a:prstGeom prst="rect">
            <a:avLst/>
          </a:prstGeom>
        </p:spPr>
        <p:txBody>
          <a:bodyPr/>
          <a:lstStyle/>
          <a:p>
            <a:pPr>
              <a:defRPr/>
            </a:pPr>
            <a:fld id="{6EEA275D-5A49-48A8-817D-44C3EA0A3A2F}" type="slidenum">
              <a:rPr lang="en-US" smtClean="0"/>
              <a:pPr>
                <a:defRPr/>
              </a:pPr>
              <a:t>19</a:t>
            </a:fld>
            <a:endParaRPr lang="en-US" dirty="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1721" y="1744230"/>
            <a:ext cx="7419976" cy="3170076"/>
          </a:xfrm>
          <a:prstGeom prst="rect">
            <a:avLst/>
          </a:prstGeom>
        </p:spPr>
        <p:txBody>
          <a:bodyPr wrap="square" lIns="91418" tIns="45709" rIns="91418" bIns="45709">
            <a:spAutoFit/>
          </a:bodyPr>
          <a:lstStyle/>
          <a:p>
            <a:pPr marL="628219" indent="-626457" defTabSz="912328">
              <a:spcBef>
                <a:spcPts val="1200"/>
              </a:spcBef>
              <a:spcAft>
                <a:spcPts val="1200"/>
              </a:spcAft>
              <a:buFont typeface="Wingdings" pitchFamily="2" charset="2"/>
              <a:buChar char="§"/>
            </a:pPr>
            <a:r>
              <a:rPr lang="en-US" sz="2400" dirty="0" smtClean="0">
                <a:solidFill>
                  <a:srgbClr val="006600"/>
                </a:solidFill>
                <a:latin typeface="Arial" pitchFamily="34" charset="0"/>
                <a:cs typeface="Arial" pitchFamily="34" charset="0"/>
              </a:rPr>
              <a:t>BES Staffing Update</a:t>
            </a:r>
          </a:p>
          <a:p>
            <a:pPr marL="628219" indent="-626457" defTabSz="912328">
              <a:spcBef>
                <a:spcPts val="1200"/>
              </a:spcBef>
              <a:spcAft>
                <a:spcPts val="1200"/>
              </a:spcAft>
              <a:buFont typeface="Wingdings" pitchFamily="2" charset="2"/>
              <a:buChar char="§"/>
            </a:pPr>
            <a:r>
              <a:rPr lang="en-US" sz="2400" dirty="0" smtClean="0">
                <a:solidFill>
                  <a:srgbClr val="006600"/>
                </a:solidFill>
                <a:latin typeface="Arial" pitchFamily="34" charset="0"/>
                <a:cs typeface="Arial" pitchFamily="34" charset="0"/>
              </a:rPr>
              <a:t>FY 2015 Appropriation &amp; Program Activities </a:t>
            </a:r>
          </a:p>
          <a:p>
            <a:pPr marL="628219" indent="-626457" defTabSz="912328">
              <a:spcBef>
                <a:spcPts val="1200"/>
              </a:spcBef>
              <a:spcAft>
                <a:spcPts val="1200"/>
              </a:spcAft>
              <a:buFont typeface="Wingdings" pitchFamily="2" charset="2"/>
              <a:buChar char="§"/>
            </a:pPr>
            <a:r>
              <a:rPr lang="en-US" sz="2400" dirty="0" smtClean="0">
                <a:solidFill>
                  <a:srgbClr val="006600"/>
                </a:solidFill>
                <a:latin typeface="Arial" pitchFamily="34" charset="0"/>
                <a:cs typeface="Arial" pitchFamily="34" charset="0"/>
              </a:rPr>
              <a:t>FY </a:t>
            </a:r>
            <a:r>
              <a:rPr lang="en-US" sz="2400" dirty="0">
                <a:solidFill>
                  <a:srgbClr val="006600"/>
                </a:solidFill>
                <a:latin typeface="Arial" pitchFamily="34" charset="0"/>
                <a:cs typeface="Arial" pitchFamily="34" charset="0"/>
              </a:rPr>
              <a:t>2016 President’s Request</a:t>
            </a:r>
          </a:p>
          <a:p>
            <a:pPr marL="628219" indent="-626457" defTabSz="912328">
              <a:spcBef>
                <a:spcPts val="1200"/>
              </a:spcBef>
              <a:spcAft>
                <a:spcPts val="1200"/>
              </a:spcAft>
              <a:buFont typeface="Wingdings" pitchFamily="2" charset="2"/>
              <a:buChar char="§"/>
            </a:pPr>
            <a:r>
              <a:rPr lang="en-US" sz="2400" dirty="0" smtClean="0">
                <a:solidFill>
                  <a:srgbClr val="006600"/>
                </a:solidFill>
                <a:latin typeface="Arial" pitchFamily="34" charset="0"/>
                <a:cs typeface="Arial" pitchFamily="34" charset="0"/>
              </a:rPr>
              <a:t>Research Highlights</a:t>
            </a:r>
          </a:p>
          <a:p>
            <a:pPr marL="628219" indent="-626457" defTabSz="912328">
              <a:spcBef>
                <a:spcPts val="1200"/>
              </a:spcBef>
              <a:spcAft>
                <a:spcPts val="1200"/>
              </a:spcAft>
              <a:buFont typeface="Wingdings" pitchFamily="2" charset="2"/>
              <a:buChar char="§"/>
            </a:pPr>
            <a:endParaRPr lang="en-US" sz="2400" dirty="0" smtClean="0">
              <a:solidFill>
                <a:srgbClr val="006600"/>
              </a:solidFill>
              <a:latin typeface="Arial" pitchFamily="34" charset="0"/>
              <a:cs typeface="Arial" pitchFamily="34" charset="0"/>
            </a:endParaRPr>
          </a:p>
        </p:txBody>
      </p:sp>
      <p:sp>
        <p:nvSpPr>
          <p:cNvPr id="4" name="Rectangle 3"/>
          <p:cNvSpPr>
            <a:spLocks noChangeArrowheads="1"/>
          </p:cNvSpPr>
          <p:nvPr/>
        </p:nvSpPr>
        <p:spPr bwMode="auto">
          <a:xfrm>
            <a:off x="0" y="115168"/>
            <a:ext cx="9144000" cy="723265"/>
          </a:xfrm>
          <a:prstGeom prst="rect">
            <a:avLst/>
          </a:prstGeom>
          <a:noFill/>
          <a:ln w="9525">
            <a:noFill/>
            <a:miter lim="800000"/>
            <a:headEnd/>
            <a:tailEnd/>
          </a:ln>
        </p:spPr>
        <p:txBody>
          <a:bodyPr lIns="101633" tIns="50817" rIns="101633" bIns="50817"/>
          <a:lstStyle/>
          <a:p>
            <a:pPr algn="ctr" defTabSz="914186" fontAlgn="auto">
              <a:spcBef>
                <a:spcPts val="0"/>
              </a:spcBef>
              <a:spcAft>
                <a:spcPts val="0"/>
              </a:spcAft>
              <a:tabLst>
                <a:tab pos="1886424" algn="l"/>
              </a:tabLst>
              <a:defRPr/>
            </a:pPr>
            <a:r>
              <a:rPr lang="en-US" sz="3000" kern="0" dirty="0">
                <a:solidFill>
                  <a:srgbClr val="006600"/>
                </a:solidFill>
                <a:latin typeface="Arial" pitchFamily="34" charset="0"/>
                <a:cs typeface="Arial" pitchFamily="34" charset="0"/>
              </a:rPr>
              <a:t>Outline</a:t>
            </a:r>
          </a:p>
        </p:txBody>
      </p:sp>
      <p:sp>
        <p:nvSpPr>
          <p:cNvPr id="5" name="Slide Number Placeholder 3"/>
          <p:cNvSpPr>
            <a:spLocks noGrp="1"/>
          </p:cNvSpPr>
          <p:nvPr>
            <p:ph type="sldNum" sz="quarter" idx="4294967295"/>
          </p:nvPr>
        </p:nvSpPr>
        <p:spPr>
          <a:xfrm>
            <a:off x="8318500" y="6351588"/>
            <a:ext cx="476250" cy="365125"/>
          </a:xfrm>
          <a:prstGeom prst="rect">
            <a:avLst/>
          </a:prstGeom>
        </p:spPr>
        <p:txBody>
          <a:bodyPr/>
          <a:lstStyle/>
          <a:p>
            <a:pPr>
              <a:defRPr/>
            </a:pPr>
            <a:fld id="{6EEA275D-5A49-48A8-817D-44C3EA0A3A2F}" type="slidenum">
              <a:rPr lang="en-US" smtClean="0"/>
              <a:pPr>
                <a:defRPr/>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Balance Between BES Portfolio Elements</a:t>
            </a:r>
            <a:endParaRPr lang="en-US" dirty="0"/>
          </a:p>
        </p:txBody>
      </p:sp>
      <p:sp>
        <p:nvSpPr>
          <p:cNvPr id="5" name="Slide Number Placeholder 4"/>
          <p:cNvSpPr>
            <a:spLocks noGrp="1"/>
          </p:cNvSpPr>
          <p:nvPr>
            <p:ph type="sldNum" sz="quarter" idx="11"/>
          </p:nvPr>
        </p:nvSpPr>
        <p:spPr/>
        <p:txBody>
          <a:bodyPr/>
          <a:lstStyle/>
          <a:p>
            <a:pPr>
              <a:defRPr/>
            </a:pPr>
            <a:fld id="{C0A2BE09-5C53-429F-9B0D-04D6F428253C}" type="slidenum">
              <a:rPr lang="en-US" smtClean="0"/>
              <a:pPr>
                <a:defRPr/>
              </a:pPr>
              <a:t>20</a:t>
            </a:fld>
            <a:endParaRPr lang="en-US" dirty="0"/>
          </a:p>
        </p:txBody>
      </p:sp>
      <p:graphicFrame>
        <p:nvGraphicFramePr>
          <p:cNvPr id="7" name="Chart 6"/>
          <p:cNvGraphicFramePr>
            <a:graphicFrameLocks/>
          </p:cNvGraphicFramePr>
          <p:nvPr>
            <p:extLst>
              <p:ext uri="{D42A27DB-BD31-4B8C-83A1-F6EECF244321}">
                <p14:modId xmlns:p14="http://schemas.microsoft.com/office/powerpoint/2010/main" val="1173132341"/>
              </p:ext>
            </p:extLst>
          </p:nvPr>
        </p:nvGraphicFramePr>
        <p:xfrm>
          <a:off x="-502550" y="933094"/>
          <a:ext cx="9848850" cy="52101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224233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BES MIE/Construction Funding Profile: 2000-2016</a:t>
            </a:r>
            <a:endParaRPr lang="en-US" dirty="0"/>
          </a:p>
        </p:txBody>
      </p:sp>
      <p:sp>
        <p:nvSpPr>
          <p:cNvPr id="5" name="Slide Number Placeholder 4"/>
          <p:cNvSpPr>
            <a:spLocks noGrp="1"/>
          </p:cNvSpPr>
          <p:nvPr>
            <p:ph type="sldNum" sz="quarter" idx="11"/>
          </p:nvPr>
        </p:nvSpPr>
        <p:spPr/>
        <p:txBody>
          <a:bodyPr/>
          <a:lstStyle/>
          <a:p>
            <a:pPr>
              <a:defRPr/>
            </a:pPr>
            <a:fld id="{C0A2BE09-5C53-429F-9B0D-04D6F428253C}" type="slidenum">
              <a:rPr lang="en-US" smtClean="0"/>
              <a:pPr>
                <a:defRPr/>
              </a:pPr>
              <a:t>21</a:t>
            </a:fld>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332" y="811787"/>
            <a:ext cx="7697338" cy="5406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4861201" y="5841242"/>
            <a:ext cx="2396810" cy="915242"/>
            <a:chOff x="4861201" y="5841242"/>
            <a:chExt cx="2396810" cy="915242"/>
          </a:xfrm>
        </p:grpSpPr>
        <p:cxnSp>
          <p:nvCxnSpPr>
            <p:cNvPr id="4" name="Straight Arrow Connector 3"/>
            <p:cNvCxnSpPr/>
            <p:nvPr/>
          </p:nvCxnSpPr>
          <p:spPr>
            <a:xfrm flipH="1" flipV="1">
              <a:off x="6059606" y="5841242"/>
              <a:ext cx="0" cy="55955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861201" y="6387152"/>
              <a:ext cx="2396810" cy="369332"/>
            </a:xfrm>
            <a:prstGeom prst="rect">
              <a:avLst/>
            </a:prstGeom>
            <a:noFill/>
          </p:spPr>
          <p:txBody>
            <a:bodyPr wrap="none" rtlCol="0">
              <a:spAutoFit/>
            </a:bodyPr>
            <a:lstStyle/>
            <a:p>
              <a:r>
                <a:rPr lang="en-US" b="1" dirty="0" smtClean="0"/>
                <a:t>~ -5% Sequestration</a:t>
              </a:r>
              <a:endParaRPr lang="en-US" b="1" dirty="0"/>
            </a:p>
          </p:txBody>
        </p:sp>
      </p:grpSp>
    </p:spTree>
    <p:extLst>
      <p:ext uri="{BB962C8B-B14F-4D97-AF65-F5344CB8AC3E}">
        <p14:creationId xmlns:p14="http://schemas.microsoft.com/office/powerpoint/2010/main" val="343966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834"/>
          <a:stretch/>
        </p:blipFill>
        <p:spPr bwMode="auto">
          <a:xfrm>
            <a:off x="4375052" y="989387"/>
            <a:ext cx="4729600" cy="3384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TextBox 5"/>
          <p:cNvSpPr txBox="1">
            <a:spLocks noChangeArrowheads="1"/>
          </p:cNvSpPr>
          <p:nvPr/>
        </p:nvSpPr>
        <p:spPr bwMode="auto">
          <a:xfrm>
            <a:off x="98444" y="793749"/>
            <a:ext cx="8925339" cy="5559802"/>
          </a:xfrm>
          <a:prstGeom prst="rect">
            <a:avLst/>
          </a:prstGeom>
          <a:noFill/>
          <a:ln w="9525">
            <a:noFill/>
            <a:miter lim="800000"/>
            <a:headEnd/>
            <a:tailEnd/>
          </a:ln>
        </p:spPr>
        <p:txBody>
          <a:bodyPr wrap="square" lIns="91258" tIns="45630" rIns="91258" bIns="45630">
            <a:spAutoFit/>
          </a:bodyPr>
          <a:lstStyle/>
          <a:p>
            <a:pPr>
              <a:lnSpc>
                <a:spcPct val="95000"/>
              </a:lnSpc>
              <a:spcAft>
                <a:spcPts val="300"/>
              </a:spcAft>
            </a:pPr>
            <a:r>
              <a:rPr lang="en-US" sz="1600" b="1" dirty="0" smtClean="0">
                <a:solidFill>
                  <a:srgbClr val="106636"/>
                </a:solidFill>
                <a:latin typeface="Arial" pitchFamily="34" charset="0"/>
                <a:cs typeface="Arial" pitchFamily="34" charset="0"/>
              </a:rPr>
              <a:t>FY 2009 46 </a:t>
            </a:r>
            <a:r>
              <a:rPr lang="en-US" sz="1600" b="1" dirty="0">
                <a:solidFill>
                  <a:srgbClr val="106636"/>
                </a:solidFill>
                <a:latin typeface="Arial" pitchFamily="34" charset="0"/>
                <a:cs typeface="Arial" pitchFamily="34" charset="0"/>
              </a:rPr>
              <a:t>EFRCs were </a:t>
            </a:r>
            <a:r>
              <a:rPr lang="en-US" sz="1600" b="1" dirty="0" smtClean="0">
                <a:solidFill>
                  <a:srgbClr val="106636"/>
                </a:solidFill>
                <a:latin typeface="Arial" pitchFamily="34" charset="0"/>
                <a:cs typeface="Arial" pitchFamily="34" charset="0"/>
              </a:rPr>
              <a:t>launched</a:t>
            </a:r>
          </a:p>
          <a:p>
            <a:pPr marL="285750" indent="-173038">
              <a:lnSpc>
                <a:spcPct val="95000"/>
              </a:lnSpc>
              <a:spcAft>
                <a:spcPts val="300"/>
              </a:spcAft>
              <a:buFont typeface="Wingdings" pitchFamily="2" charset="2"/>
              <a:buChar char="§"/>
            </a:pPr>
            <a:r>
              <a:rPr lang="en-US" sz="1400" dirty="0" smtClean="0">
                <a:latin typeface="Arial" pitchFamily="34" charset="0"/>
                <a:cs typeface="Arial" pitchFamily="34" charset="0"/>
              </a:rPr>
              <a:t>$777M for 5 years, $100M/year base + $277M ARRA</a:t>
            </a:r>
          </a:p>
          <a:p>
            <a:pPr fontAlgn="base">
              <a:lnSpc>
                <a:spcPct val="95000"/>
              </a:lnSpc>
              <a:spcBef>
                <a:spcPct val="0"/>
              </a:spcBef>
              <a:spcAft>
                <a:spcPts val="300"/>
              </a:spcAft>
            </a:pPr>
            <a:endParaRPr lang="en-US" sz="1200" dirty="0" smtClean="0">
              <a:solidFill>
                <a:srgbClr val="106636"/>
              </a:solidFill>
              <a:latin typeface="Arial" pitchFamily="34" charset="0"/>
              <a:cs typeface="Arial" pitchFamily="34" charset="0"/>
            </a:endParaRPr>
          </a:p>
          <a:p>
            <a:pPr fontAlgn="base">
              <a:lnSpc>
                <a:spcPct val="95000"/>
              </a:lnSpc>
              <a:spcBef>
                <a:spcPct val="0"/>
              </a:spcBef>
              <a:spcAft>
                <a:spcPts val="300"/>
              </a:spcAft>
            </a:pPr>
            <a:r>
              <a:rPr lang="en-US" sz="1600" b="1" dirty="0" smtClean="0">
                <a:solidFill>
                  <a:srgbClr val="106636"/>
                </a:solidFill>
                <a:latin typeface="Arial" pitchFamily="34" charset="0"/>
                <a:cs typeface="Arial" pitchFamily="34" charset="0"/>
              </a:rPr>
              <a:t>FY 2014 </a:t>
            </a:r>
            <a:r>
              <a:rPr lang="en-US" sz="1600" b="1" dirty="0" err="1" smtClean="0">
                <a:solidFill>
                  <a:srgbClr val="106636"/>
                </a:solidFill>
                <a:latin typeface="Arial" pitchFamily="34" charset="0"/>
                <a:cs typeface="Arial" pitchFamily="34" charset="0"/>
              </a:rPr>
              <a:t>Recompetition</a:t>
            </a:r>
            <a:r>
              <a:rPr lang="en-US" sz="1600" b="1" dirty="0" smtClean="0">
                <a:solidFill>
                  <a:srgbClr val="106636"/>
                </a:solidFill>
                <a:latin typeface="Arial" pitchFamily="34" charset="0"/>
                <a:cs typeface="Arial" pitchFamily="34" charset="0"/>
              </a:rPr>
              <a:t> Results</a:t>
            </a:r>
            <a:endParaRPr lang="en-US" sz="1600" b="1" dirty="0">
              <a:solidFill>
                <a:srgbClr val="106636"/>
              </a:solidFill>
              <a:latin typeface="Arial" pitchFamily="34" charset="0"/>
              <a:cs typeface="Arial" pitchFamily="34" charset="0"/>
            </a:endParaRPr>
          </a:p>
          <a:p>
            <a:pPr marL="285750" lvl="2" indent="-157163" fontAlgn="base">
              <a:lnSpc>
                <a:spcPct val="95000"/>
              </a:lnSpc>
              <a:spcBef>
                <a:spcPct val="0"/>
              </a:spcBef>
              <a:spcAft>
                <a:spcPts val="300"/>
              </a:spcAft>
              <a:buFont typeface="Wingdings" pitchFamily="2" charset="2"/>
              <a:buChar char="§"/>
            </a:pPr>
            <a:r>
              <a:rPr lang="en-US" sz="1400" dirty="0">
                <a:solidFill>
                  <a:prstClr val="black"/>
                </a:solidFill>
                <a:latin typeface="Arial" pitchFamily="34" charset="0"/>
                <a:cs typeface="Arial" pitchFamily="34" charset="0"/>
              </a:rPr>
              <a:t>$</a:t>
            </a:r>
            <a:r>
              <a:rPr lang="en-US" sz="1400" dirty="0" smtClean="0">
                <a:solidFill>
                  <a:prstClr val="black"/>
                </a:solidFill>
                <a:latin typeface="Arial" pitchFamily="34" charset="0"/>
                <a:cs typeface="Arial" pitchFamily="34" charset="0"/>
              </a:rPr>
              <a:t>100M/year base</a:t>
            </a:r>
          </a:p>
          <a:p>
            <a:pPr marL="285750" lvl="2" indent="-157163" fontAlgn="base">
              <a:lnSpc>
                <a:spcPct val="95000"/>
              </a:lnSpc>
              <a:spcBef>
                <a:spcPct val="0"/>
              </a:spcBef>
              <a:spcAft>
                <a:spcPts val="300"/>
              </a:spcAft>
              <a:buFont typeface="Wingdings" pitchFamily="2" charset="2"/>
              <a:buChar char="§"/>
            </a:pPr>
            <a:r>
              <a:rPr lang="en-US" sz="1400" dirty="0" smtClean="0">
                <a:solidFill>
                  <a:prstClr val="black"/>
                </a:solidFill>
                <a:latin typeface="Arial" pitchFamily="34" charset="0"/>
                <a:cs typeface="Arial" pitchFamily="34" charset="0"/>
              </a:rPr>
              <a:t>32 </a:t>
            </a:r>
            <a:r>
              <a:rPr lang="en-US" sz="1400" dirty="0">
                <a:solidFill>
                  <a:prstClr val="black"/>
                </a:solidFill>
                <a:latin typeface="Arial" pitchFamily="34" charset="0"/>
                <a:cs typeface="Arial" pitchFamily="34" charset="0"/>
              </a:rPr>
              <a:t>EFRCs in </a:t>
            </a:r>
            <a:r>
              <a:rPr lang="en-US" sz="1400" dirty="0" smtClean="0">
                <a:solidFill>
                  <a:prstClr val="black"/>
                </a:solidFill>
                <a:latin typeface="Arial" pitchFamily="34" charset="0"/>
                <a:cs typeface="Arial" pitchFamily="34" charset="0"/>
              </a:rPr>
              <a:t>32 </a:t>
            </a:r>
            <a:r>
              <a:rPr lang="en-US" sz="1400" dirty="0">
                <a:solidFill>
                  <a:prstClr val="black"/>
                </a:solidFill>
                <a:latin typeface="Arial" pitchFamily="34" charset="0"/>
                <a:cs typeface="Arial" pitchFamily="34" charset="0"/>
              </a:rPr>
              <a:t>States + Washington </a:t>
            </a:r>
            <a:r>
              <a:rPr lang="en-US" sz="1400" dirty="0" smtClean="0">
                <a:solidFill>
                  <a:prstClr val="black"/>
                </a:solidFill>
                <a:latin typeface="Arial" pitchFamily="34" charset="0"/>
                <a:cs typeface="Arial" pitchFamily="34" charset="0"/>
              </a:rPr>
              <a:t>D.C. </a:t>
            </a:r>
          </a:p>
          <a:p>
            <a:pPr marL="585787" lvl="3" fontAlgn="base">
              <a:lnSpc>
                <a:spcPct val="95000"/>
              </a:lnSpc>
              <a:spcBef>
                <a:spcPct val="0"/>
              </a:spcBef>
              <a:spcAft>
                <a:spcPts val="300"/>
              </a:spcAft>
            </a:pPr>
            <a:r>
              <a:rPr lang="en-US" sz="1400" dirty="0" smtClean="0">
                <a:solidFill>
                  <a:prstClr val="black"/>
                </a:solidFill>
                <a:latin typeface="Arial" pitchFamily="34" charset="0"/>
                <a:cs typeface="Arial" pitchFamily="34" charset="0"/>
              </a:rPr>
              <a:t>(22 renewals+ </a:t>
            </a:r>
            <a:r>
              <a:rPr lang="en-US" sz="1400" dirty="0">
                <a:solidFill>
                  <a:prstClr val="black"/>
                </a:solidFill>
                <a:latin typeface="Arial" pitchFamily="34" charset="0"/>
                <a:cs typeface="Arial" pitchFamily="34" charset="0"/>
              </a:rPr>
              <a:t>10 n</a:t>
            </a:r>
            <a:r>
              <a:rPr lang="en-US" sz="1400" dirty="0" smtClean="0">
                <a:solidFill>
                  <a:prstClr val="black"/>
                </a:solidFill>
                <a:latin typeface="Arial" pitchFamily="34" charset="0"/>
                <a:cs typeface="Arial" pitchFamily="34" charset="0"/>
              </a:rPr>
              <a:t>ew)</a:t>
            </a:r>
            <a:endParaRPr lang="en-US" sz="1400" dirty="0">
              <a:solidFill>
                <a:prstClr val="black"/>
              </a:solidFill>
              <a:latin typeface="Arial" pitchFamily="34" charset="0"/>
              <a:cs typeface="Arial" pitchFamily="34" charset="0"/>
            </a:endParaRPr>
          </a:p>
          <a:p>
            <a:pPr marL="285750" lvl="2" indent="-157163" fontAlgn="base">
              <a:lnSpc>
                <a:spcPct val="95000"/>
              </a:lnSpc>
              <a:spcBef>
                <a:spcPct val="0"/>
              </a:spcBef>
              <a:spcAft>
                <a:spcPts val="300"/>
              </a:spcAft>
              <a:buFont typeface="Wingdings" pitchFamily="2" charset="2"/>
              <a:buChar char="§"/>
            </a:pPr>
            <a:r>
              <a:rPr lang="en-US" sz="1400" dirty="0">
                <a:solidFill>
                  <a:prstClr val="black"/>
                </a:solidFill>
                <a:latin typeface="Arial" pitchFamily="34" charset="0"/>
                <a:cs typeface="Arial" pitchFamily="34" charset="0"/>
              </a:rPr>
              <a:t>Each $</a:t>
            </a:r>
            <a:r>
              <a:rPr lang="en-US" sz="1400" dirty="0" smtClean="0">
                <a:solidFill>
                  <a:prstClr val="black"/>
                </a:solidFill>
                <a:latin typeface="Arial" pitchFamily="34" charset="0"/>
                <a:cs typeface="Arial" pitchFamily="34" charset="0"/>
              </a:rPr>
              <a:t>2-4M/yr </a:t>
            </a:r>
            <a:r>
              <a:rPr lang="en-US" sz="1400" dirty="0">
                <a:solidFill>
                  <a:prstClr val="black"/>
                </a:solidFill>
                <a:latin typeface="Arial" pitchFamily="34" charset="0"/>
                <a:cs typeface="Arial" pitchFamily="34" charset="0"/>
              </a:rPr>
              <a:t>for up to 4 years</a:t>
            </a:r>
          </a:p>
          <a:p>
            <a:pPr marL="285750" lvl="2" indent="-157163" fontAlgn="base">
              <a:lnSpc>
                <a:spcPct val="95000"/>
              </a:lnSpc>
              <a:spcBef>
                <a:spcPct val="0"/>
              </a:spcBef>
              <a:spcAft>
                <a:spcPts val="300"/>
              </a:spcAft>
              <a:buFont typeface="Wingdings" pitchFamily="2" charset="2"/>
              <a:buChar char="§"/>
            </a:pPr>
            <a:r>
              <a:rPr lang="en-US" sz="1400" dirty="0">
                <a:solidFill>
                  <a:prstClr val="black"/>
                </a:solidFill>
                <a:latin typeface="Arial" pitchFamily="34" charset="0"/>
                <a:cs typeface="Arial" pitchFamily="34" charset="0"/>
              </a:rPr>
              <a:t>Led by 23 Universities, 8 DOE </a:t>
            </a:r>
            <a:r>
              <a:rPr lang="en-US" sz="1400" dirty="0" smtClean="0">
                <a:solidFill>
                  <a:prstClr val="black"/>
                </a:solidFill>
                <a:latin typeface="Arial" pitchFamily="34" charset="0"/>
                <a:cs typeface="Arial" pitchFamily="34" charset="0"/>
              </a:rPr>
              <a:t>Labs, and 1 non-profit</a:t>
            </a:r>
            <a:endParaRPr lang="en-US" sz="1400" dirty="0">
              <a:solidFill>
                <a:prstClr val="black"/>
              </a:solidFill>
              <a:latin typeface="Arial" pitchFamily="34" charset="0"/>
              <a:cs typeface="Arial" pitchFamily="34" charset="0"/>
            </a:endParaRPr>
          </a:p>
          <a:p>
            <a:pPr marL="285750" lvl="2" indent="-157163" fontAlgn="base">
              <a:lnSpc>
                <a:spcPct val="95000"/>
              </a:lnSpc>
              <a:spcBef>
                <a:spcPct val="0"/>
              </a:spcBef>
              <a:spcAft>
                <a:spcPts val="300"/>
              </a:spcAft>
              <a:buFont typeface="Wingdings" pitchFamily="2" charset="2"/>
              <a:buChar char="§"/>
            </a:pPr>
            <a:r>
              <a:rPr lang="en-US" sz="1400" dirty="0" smtClean="0">
                <a:solidFill>
                  <a:prstClr val="black"/>
                </a:solidFill>
                <a:latin typeface="Arial" pitchFamily="34" charset="0"/>
                <a:cs typeface="Arial" pitchFamily="34" charset="0"/>
              </a:rPr>
              <a:t>~525 </a:t>
            </a:r>
            <a:r>
              <a:rPr lang="en-US" sz="1400" dirty="0">
                <a:solidFill>
                  <a:prstClr val="black"/>
                </a:solidFill>
                <a:latin typeface="Arial" pitchFamily="34" charset="0"/>
                <a:cs typeface="Arial" pitchFamily="34" charset="0"/>
              </a:rPr>
              <a:t>senior investigators </a:t>
            </a:r>
            <a:r>
              <a:rPr lang="en-US" sz="1400" dirty="0" smtClean="0">
                <a:solidFill>
                  <a:prstClr val="black"/>
                </a:solidFill>
                <a:latin typeface="Arial" pitchFamily="34" charset="0"/>
                <a:cs typeface="Arial" pitchFamily="34" charset="0"/>
              </a:rPr>
              <a:t>and ~900 </a:t>
            </a:r>
            <a:r>
              <a:rPr lang="en-US" sz="1400" dirty="0">
                <a:solidFill>
                  <a:prstClr val="black"/>
                </a:solidFill>
                <a:latin typeface="Arial" pitchFamily="34" charset="0"/>
                <a:cs typeface="Arial" pitchFamily="34" charset="0"/>
              </a:rPr>
              <a:t>students, </a:t>
            </a:r>
            <a:r>
              <a:rPr lang="en-US" sz="1400" dirty="0" smtClean="0">
                <a:solidFill>
                  <a:prstClr val="black"/>
                </a:solidFill>
                <a:latin typeface="Arial" pitchFamily="34" charset="0"/>
                <a:cs typeface="Arial" pitchFamily="34" charset="0"/>
              </a:rPr>
              <a:t/>
            </a:r>
            <a:br>
              <a:rPr lang="en-US" sz="1400" dirty="0" smtClean="0">
                <a:solidFill>
                  <a:prstClr val="black"/>
                </a:solidFill>
                <a:latin typeface="Arial" pitchFamily="34" charset="0"/>
                <a:cs typeface="Arial" pitchFamily="34" charset="0"/>
              </a:rPr>
            </a:br>
            <a:r>
              <a:rPr lang="en-US" sz="1400" dirty="0" smtClean="0">
                <a:solidFill>
                  <a:prstClr val="black"/>
                </a:solidFill>
                <a:latin typeface="Arial" pitchFamily="34" charset="0"/>
                <a:cs typeface="Arial" pitchFamily="34" charset="0"/>
              </a:rPr>
              <a:t>postdoctoral </a:t>
            </a:r>
            <a:r>
              <a:rPr lang="en-US" sz="1400" dirty="0">
                <a:solidFill>
                  <a:prstClr val="black"/>
                </a:solidFill>
                <a:latin typeface="Arial" pitchFamily="34" charset="0"/>
                <a:cs typeface="Arial" pitchFamily="34" charset="0"/>
              </a:rPr>
              <a:t>fellows, and </a:t>
            </a:r>
            <a:r>
              <a:rPr lang="en-US" sz="1400" dirty="0" smtClean="0">
                <a:solidFill>
                  <a:prstClr val="black"/>
                </a:solidFill>
                <a:latin typeface="Arial" pitchFamily="34" charset="0"/>
                <a:cs typeface="Arial" pitchFamily="34" charset="0"/>
              </a:rPr>
              <a:t>technical </a:t>
            </a:r>
            <a:r>
              <a:rPr lang="en-US" sz="1400" dirty="0">
                <a:solidFill>
                  <a:prstClr val="black"/>
                </a:solidFill>
                <a:latin typeface="Arial" pitchFamily="34" charset="0"/>
                <a:cs typeface="Arial" pitchFamily="34" charset="0"/>
              </a:rPr>
              <a:t>staff at </a:t>
            </a:r>
            <a:r>
              <a:rPr lang="en-US" sz="1400" dirty="0" smtClean="0">
                <a:solidFill>
                  <a:prstClr val="black"/>
                </a:solidFill>
                <a:latin typeface="Arial" pitchFamily="34" charset="0"/>
                <a:cs typeface="Arial" pitchFamily="34" charset="0"/>
              </a:rPr>
              <a:t>~100 institutions</a:t>
            </a:r>
            <a:endParaRPr lang="en-US" sz="1400" dirty="0">
              <a:solidFill>
                <a:prstClr val="black"/>
              </a:solidFill>
              <a:latin typeface="Arial" pitchFamily="34" charset="0"/>
              <a:cs typeface="Arial" pitchFamily="34" charset="0"/>
            </a:endParaRPr>
          </a:p>
          <a:p>
            <a:pPr marL="0" lvl="1" indent="-342914" fontAlgn="base">
              <a:lnSpc>
                <a:spcPct val="95000"/>
              </a:lnSpc>
              <a:spcBef>
                <a:spcPct val="0"/>
              </a:spcBef>
              <a:spcAft>
                <a:spcPts val="300"/>
              </a:spcAft>
            </a:pPr>
            <a:endParaRPr lang="en-US" sz="1200" dirty="0" smtClean="0">
              <a:solidFill>
                <a:srgbClr val="106636"/>
              </a:solidFill>
              <a:latin typeface="Arial" pitchFamily="34" charset="0"/>
              <a:cs typeface="Arial" pitchFamily="34" charset="0"/>
            </a:endParaRPr>
          </a:p>
          <a:p>
            <a:pPr marL="0" lvl="1" indent="-342914" fontAlgn="base">
              <a:lnSpc>
                <a:spcPct val="95000"/>
              </a:lnSpc>
              <a:spcBef>
                <a:spcPct val="0"/>
              </a:spcBef>
              <a:spcAft>
                <a:spcPts val="300"/>
              </a:spcAft>
            </a:pPr>
            <a:r>
              <a:rPr lang="en-US" sz="1600" b="1" dirty="0" smtClean="0">
                <a:solidFill>
                  <a:srgbClr val="106636"/>
                </a:solidFill>
                <a:latin typeface="Arial" pitchFamily="34" charset="0"/>
                <a:cs typeface="Arial" pitchFamily="34" charset="0"/>
              </a:rPr>
              <a:t>FY 2015 – FY 2016 Review and Management Plan</a:t>
            </a:r>
            <a:endParaRPr lang="en-US" sz="1600" b="1" dirty="0">
              <a:solidFill>
                <a:srgbClr val="106636"/>
              </a:solidFill>
              <a:latin typeface="Arial" pitchFamily="34" charset="0"/>
              <a:cs typeface="Arial" pitchFamily="34" charset="0"/>
            </a:endParaRPr>
          </a:p>
          <a:p>
            <a:pPr marL="285750" lvl="2" indent="-174625">
              <a:lnSpc>
                <a:spcPct val="95000"/>
              </a:lnSpc>
              <a:spcAft>
                <a:spcPts val="300"/>
              </a:spcAft>
              <a:buFont typeface="Wingdings" panose="05000000000000000000" pitchFamily="2" charset="2"/>
              <a:buChar char="§"/>
            </a:pPr>
            <a:r>
              <a:rPr lang="en-US" sz="1400" dirty="0" smtClean="0">
                <a:solidFill>
                  <a:prstClr val="black"/>
                </a:solidFill>
                <a:latin typeface="Arial" pitchFamily="34" charset="0"/>
                <a:cs typeface="Arial" pitchFamily="34" charset="0"/>
              </a:rPr>
              <a:t>Management review of new centers in FY 2015.</a:t>
            </a:r>
          </a:p>
          <a:p>
            <a:pPr marL="285750" lvl="2" indent="-174625">
              <a:lnSpc>
                <a:spcPct val="95000"/>
              </a:lnSpc>
              <a:spcAft>
                <a:spcPts val="300"/>
              </a:spcAft>
              <a:buFont typeface="Wingdings" panose="05000000000000000000" pitchFamily="2" charset="2"/>
              <a:buChar char="§"/>
            </a:pPr>
            <a:r>
              <a:rPr lang="en-US" sz="1400" dirty="0" smtClean="0">
                <a:solidFill>
                  <a:prstClr val="black"/>
                </a:solidFill>
                <a:latin typeface="Arial" pitchFamily="34" charset="0"/>
                <a:cs typeface="Arial" pitchFamily="34" charset="0"/>
              </a:rPr>
              <a:t>Full </a:t>
            </a:r>
            <a:r>
              <a:rPr lang="en-US" sz="1400" dirty="0">
                <a:solidFill>
                  <a:prstClr val="black"/>
                </a:solidFill>
                <a:latin typeface="Arial" pitchFamily="34" charset="0"/>
                <a:cs typeface="Arial" pitchFamily="34" charset="0"/>
              </a:rPr>
              <a:t>mid-term progress review for all centers in FY </a:t>
            </a:r>
            <a:r>
              <a:rPr lang="en-US" sz="1400" dirty="0" smtClean="0">
                <a:solidFill>
                  <a:prstClr val="black"/>
                </a:solidFill>
                <a:latin typeface="Arial" pitchFamily="34" charset="0"/>
                <a:cs typeface="Arial" pitchFamily="34" charset="0"/>
              </a:rPr>
              <a:t>2016, with funding for final two years contingent upon review outcome.</a:t>
            </a:r>
            <a:endParaRPr lang="en-US" sz="1400" dirty="0">
              <a:solidFill>
                <a:prstClr val="black"/>
              </a:solidFill>
              <a:latin typeface="Arial" pitchFamily="34" charset="0"/>
              <a:cs typeface="Arial" pitchFamily="34" charset="0"/>
            </a:endParaRPr>
          </a:p>
          <a:p>
            <a:pPr marL="0" lvl="2">
              <a:lnSpc>
                <a:spcPct val="95000"/>
              </a:lnSpc>
              <a:spcAft>
                <a:spcPts val="300"/>
              </a:spcAft>
            </a:pPr>
            <a:endParaRPr lang="en-US" sz="1200" dirty="0" smtClean="0">
              <a:solidFill>
                <a:srgbClr val="106636"/>
              </a:solidFill>
              <a:latin typeface="Arial" pitchFamily="34" charset="0"/>
              <a:cs typeface="Arial" pitchFamily="34" charset="0"/>
            </a:endParaRPr>
          </a:p>
          <a:p>
            <a:pPr marL="0" lvl="2">
              <a:lnSpc>
                <a:spcPct val="95000"/>
              </a:lnSpc>
              <a:spcAft>
                <a:spcPts val="300"/>
              </a:spcAft>
            </a:pPr>
            <a:r>
              <a:rPr lang="en-US" sz="1600" b="1" dirty="0" smtClean="0">
                <a:solidFill>
                  <a:srgbClr val="106636"/>
                </a:solidFill>
                <a:latin typeface="Arial" pitchFamily="34" charset="0"/>
                <a:cs typeface="Arial" pitchFamily="34" charset="0"/>
              </a:rPr>
              <a:t>FY 2016 Funding and New Solicitation</a:t>
            </a:r>
          </a:p>
          <a:p>
            <a:pPr marL="287338" lvl="2" indent="-169863">
              <a:lnSpc>
                <a:spcPct val="95000"/>
              </a:lnSpc>
              <a:spcAft>
                <a:spcPts val="300"/>
              </a:spcAft>
              <a:buFont typeface="Wingdings" pitchFamily="2" charset="2"/>
              <a:buChar char="§"/>
            </a:pPr>
            <a:r>
              <a:rPr lang="en-US" sz="1400" dirty="0">
                <a:solidFill>
                  <a:prstClr val="black"/>
                </a:solidFill>
                <a:latin typeface="Arial" pitchFamily="34" charset="0"/>
                <a:cs typeface="Arial" pitchFamily="34" charset="0"/>
              </a:rPr>
              <a:t>Funding </a:t>
            </a:r>
            <a:r>
              <a:rPr lang="en-US" sz="1400" dirty="0" smtClean="0">
                <a:solidFill>
                  <a:prstClr val="black"/>
                </a:solidFill>
                <a:latin typeface="Arial" pitchFamily="34" charset="0"/>
                <a:cs typeface="Arial" pitchFamily="34" charset="0"/>
              </a:rPr>
              <a:t>for EFRCs increases $10M (FY 2015 = $100M; FY 2016 = $110M). </a:t>
            </a:r>
          </a:p>
          <a:p>
            <a:pPr marL="287338" lvl="2" indent="-169863">
              <a:lnSpc>
                <a:spcPct val="95000"/>
              </a:lnSpc>
              <a:spcAft>
                <a:spcPts val="300"/>
              </a:spcAft>
              <a:buFont typeface="Wingdings" pitchFamily="2" charset="2"/>
              <a:buChar char="§"/>
            </a:pPr>
            <a:r>
              <a:rPr lang="en-US" sz="1400" dirty="0" smtClean="0">
                <a:solidFill>
                  <a:prstClr val="black"/>
                </a:solidFill>
                <a:latin typeface="Arial" pitchFamily="34" charset="0"/>
                <a:cs typeface="Arial" pitchFamily="34" charset="0"/>
              </a:rPr>
              <a:t>Open call for new EFRC proposals with t</a:t>
            </a:r>
            <a:r>
              <a:rPr lang="en-US" sz="1400" dirty="0" smtClean="0">
                <a:solidFill>
                  <a:prstClr val="black"/>
                </a:solidFill>
              </a:rPr>
              <a:t>opical </a:t>
            </a:r>
            <a:r>
              <a:rPr lang="en-US" sz="1400" dirty="0">
                <a:solidFill>
                  <a:prstClr val="black"/>
                </a:solidFill>
              </a:rPr>
              <a:t>areas that complement current </a:t>
            </a:r>
            <a:r>
              <a:rPr lang="en-US" sz="1400" dirty="0" smtClean="0">
                <a:solidFill>
                  <a:prstClr val="black"/>
                </a:solidFill>
              </a:rPr>
              <a:t>portfolio and that are informed by new community workshops.  </a:t>
            </a:r>
          </a:p>
          <a:p>
            <a:pPr marL="287338" lvl="2" indent="-169863">
              <a:lnSpc>
                <a:spcPct val="95000"/>
              </a:lnSpc>
              <a:spcAft>
                <a:spcPts val="300"/>
              </a:spcAft>
              <a:buFont typeface="Wingdings" pitchFamily="2" charset="2"/>
              <a:buChar char="§"/>
            </a:pPr>
            <a:r>
              <a:rPr lang="en-US" sz="1400" dirty="0"/>
              <a:t>The EFRC program will transition to a biennial solicitation cycle starting in FY 2016. </a:t>
            </a:r>
          </a:p>
          <a:p>
            <a:pPr marL="287338" lvl="2" indent="-169863">
              <a:lnSpc>
                <a:spcPct val="95000"/>
              </a:lnSpc>
              <a:spcAft>
                <a:spcPts val="300"/>
              </a:spcAft>
              <a:buFont typeface="Wingdings" pitchFamily="2" charset="2"/>
              <a:buChar char="§"/>
            </a:pPr>
            <a:endParaRPr lang="en-US" sz="1400" dirty="0">
              <a:solidFill>
                <a:prstClr val="black"/>
              </a:solidFill>
              <a:latin typeface="Arial" pitchFamily="34" charset="0"/>
              <a:cs typeface="Arial" pitchFamily="34" charset="0"/>
            </a:endParaRPr>
          </a:p>
        </p:txBody>
      </p:sp>
      <p:sp>
        <p:nvSpPr>
          <p:cNvPr id="3292165" name="Rectangle 5"/>
          <p:cNvSpPr>
            <a:spLocks noChangeArrowheads="1"/>
          </p:cNvSpPr>
          <p:nvPr/>
        </p:nvSpPr>
        <p:spPr bwMode="auto">
          <a:xfrm>
            <a:off x="-10886" y="33762"/>
            <a:ext cx="9144000" cy="754743"/>
          </a:xfrm>
          <a:prstGeom prst="rect">
            <a:avLst/>
          </a:prstGeom>
          <a:noFill/>
          <a:ln w="9525" cap="flat" cmpd="sng">
            <a:noFill/>
            <a:prstDash val="solid"/>
            <a:miter lim="800000"/>
            <a:headEnd/>
            <a:tailEnd/>
          </a:ln>
          <a:effectLst/>
        </p:spPr>
        <p:txBody>
          <a:bodyPr lIns="90960" tIns="45483" rIns="90960" bIns="45483" anchor="ctr"/>
          <a:lstStyle/>
          <a:p>
            <a:pPr algn="ctr" defTabSz="910129">
              <a:lnSpc>
                <a:spcPts val="2400"/>
              </a:lnSpc>
              <a:defRPr/>
            </a:pPr>
            <a:r>
              <a:rPr lang="en-US" sz="2400" dirty="0">
                <a:solidFill>
                  <a:srgbClr val="106636"/>
                </a:solidFill>
                <a:latin typeface="Arial" pitchFamily="34" charset="0"/>
                <a:cs typeface="Arial" pitchFamily="34" charset="0"/>
              </a:rPr>
              <a:t>Energy Frontier Research Centers, </a:t>
            </a:r>
            <a:r>
              <a:rPr lang="en-US" sz="2400" dirty="0" smtClean="0">
                <a:solidFill>
                  <a:srgbClr val="106636"/>
                </a:solidFill>
                <a:latin typeface="Arial" pitchFamily="34" charset="0"/>
                <a:cs typeface="Arial" pitchFamily="34" charset="0"/>
              </a:rPr>
              <a:t>2009 - present</a:t>
            </a:r>
            <a:endParaRPr lang="en-US" sz="2000" dirty="0" smtClean="0">
              <a:solidFill>
                <a:srgbClr val="106636"/>
              </a:solidFill>
              <a:latin typeface="Arial" pitchFamily="34" charset="0"/>
              <a:cs typeface="Arial" pitchFamily="34" charset="0"/>
            </a:endParaRPr>
          </a:p>
        </p:txBody>
      </p:sp>
      <p:sp>
        <p:nvSpPr>
          <p:cNvPr id="8" name="Slide Number Placeholder 3"/>
          <p:cNvSpPr>
            <a:spLocks noGrp="1"/>
          </p:cNvSpPr>
          <p:nvPr>
            <p:ph type="sldNum" sz="quarter" idx="4294967295"/>
          </p:nvPr>
        </p:nvSpPr>
        <p:spPr>
          <a:xfrm>
            <a:off x="8318500" y="6351588"/>
            <a:ext cx="476250" cy="365125"/>
          </a:xfrm>
          <a:prstGeom prst="rect">
            <a:avLst/>
          </a:prstGeom>
        </p:spPr>
        <p:txBody>
          <a:bodyPr/>
          <a:lstStyle/>
          <a:p>
            <a:pPr>
              <a:defRPr/>
            </a:pPr>
            <a:fld id="{6EEA275D-5A49-48A8-817D-44C3EA0A3A2F}" type="slidenum">
              <a:rPr lang="en-US" smtClean="0"/>
              <a:pPr>
                <a:defRPr/>
              </a:pPr>
              <a:t>22</a:t>
            </a:fld>
            <a:endParaRPr lang="en-US" dirty="0"/>
          </a:p>
        </p:txBody>
      </p:sp>
    </p:spTree>
    <p:extLst>
      <p:ext uri="{BB962C8B-B14F-4D97-AF65-F5344CB8AC3E}">
        <p14:creationId xmlns:p14="http://schemas.microsoft.com/office/powerpoint/2010/main" val="2280130046"/>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5174" y="863358"/>
            <a:ext cx="4473291" cy="5301307"/>
          </a:xfrm>
        </p:spPr>
        <p:txBody>
          <a:bodyPr/>
          <a:lstStyle/>
          <a:p>
            <a:pPr marL="0" lvl="1" indent="0">
              <a:lnSpc>
                <a:spcPts val="1800"/>
              </a:lnSpc>
              <a:spcBef>
                <a:spcPts val="0"/>
              </a:spcBef>
              <a:spcAft>
                <a:spcPts val="600"/>
              </a:spcAft>
              <a:buNone/>
            </a:pPr>
            <a:r>
              <a:rPr lang="en-US" sz="1600" b="1" dirty="0" smtClean="0">
                <a:solidFill>
                  <a:schemeClr val="tx1"/>
                </a:solidFill>
              </a:rPr>
              <a:t>Funding</a:t>
            </a:r>
          </a:p>
          <a:p>
            <a:pPr marL="225425" lvl="1" indent="-225425">
              <a:lnSpc>
                <a:spcPts val="1800"/>
              </a:lnSpc>
              <a:spcBef>
                <a:spcPts val="0"/>
              </a:spcBef>
              <a:spcAft>
                <a:spcPts val="600"/>
              </a:spcAft>
              <a:buFont typeface="Wingdings" pitchFamily="2" charset="2"/>
              <a:buChar char="§"/>
            </a:pPr>
            <a:r>
              <a:rPr lang="en-US" sz="1400" dirty="0" smtClean="0">
                <a:solidFill>
                  <a:schemeClr val="tx1"/>
                </a:solidFill>
              </a:rPr>
              <a:t>FY 2015 included $8M for new awards.  FOA  announced in January 2015 </a:t>
            </a:r>
            <a:r>
              <a:rPr lang="en-US" sz="1400" dirty="0">
                <a:solidFill>
                  <a:schemeClr val="tx1"/>
                </a:solidFill>
              </a:rPr>
              <a:t>for proposals for </a:t>
            </a:r>
            <a:r>
              <a:rPr lang="en-US" sz="1400" dirty="0" smtClean="0">
                <a:solidFill>
                  <a:schemeClr val="tx1"/>
                </a:solidFill>
              </a:rPr>
              <a:t/>
            </a:r>
            <a:br>
              <a:rPr lang="en-US" sz="1400" dirty="0" smtClean="0">
                <a:solidFill>
                  <a:schemeClr val="tx1"/>
                </a:solidFill>
              </a:rPr>
            </a:br>
            <a:r>
              <a:rPr lang="en-US" sz="1400" dirty="0" smtClean="0">
                <a:solidFill>
                  <a:schemeClr val="tx1"/>
                </a:solidFill>
              </a:rPr>
              <a:t>4-year </a:t>
            </a:r>
            <a:r>
              <a:rPr lang="en-US" sz="1400" dirty="0">
                <a:solidFill>
                  <a:schemeClr val="tx1"/>
                </a:solidFill>
              </a:rPr>
              <a:t>research projects to be funded at </a:t>
            </a:r>
            <a:r>
              <a:rPr lang="en-US" sz="1400" dirty="0" smtClean="0">
                <a:solidFill>
                  <a:schemeClr val="tx1"/>
                </a:solidFill>
              </a:rPr>
              <a:t>$</a:t>
            </a:r>
            <a:r>
              <a:rPr lang="en-US" sz="1400" dirty="0">
                <a:solidFill>
                  <a:schemeClr val="tx1"/>
                </a:solidFill>
              </a:rPr>
              <a:t>2-4M per </a:t>
            </a:r>
            <a:r>
              <a:rPr lang="en-US" sz="1400" dirty="0" smtClean="0">
                <a:solidFill>
                  <a:schemeClr val="tx1"/>
                </a:solidFill>
              </a:rPr>
              <a:t>year. </a:t>
            </a:r>
          </a:p>
          <a:p>
            <a:pPr marL="225425" lvl="1" indent="-225425">
              <a:lnSpc>
                <a:spcPts val="1800"/>
              </a:lnSpc>
              <a:spcBef>
                <a:spcPts val="0"/>
              </a:spcBef>
              <a:spcAft>
                <a:spcPts val="1200"/>
              </a:spcAft>
              <a:buFont typeface="Wingdings" pitchFamily="2" charset="2"/>
              <a:buChar char="§"/>
            </a:pPr>
            <a:r>
              <a:rPr lang="en-US" sz="1400" dirty="0" smtClean="0">
                <a:solidFill>
                  <a:schemeClr val="tx1"/>
                </a:solidFill>
              </a:rPr>
              <a:t>FY </a:t>
            </a:r>
            <a:r>
              <a:rPr lang="en-US" sz="1400" dirty="0">
                <a:solidFill>
                  <a:schemeClr val="tx1"/>
                </a:solidFill>
              </a:rPr>
              <a:t>2016 Request of $</a:t>
            </a:r>
            <a:r>
              <a:rPr lang="en-US" sz="1400" dirty="0" smtClean="0">
                <a:solidFill>
                  <a:schemeClr val="tx1"/>
                </a:solidFill>
              </a:rPr>
              <a:t>12M will continue support </a:t>
            </a:r>
            <a:r>
              <a:rPr lang="en-US" sz="1400" dirty="0">
                <a:solidFill>
                  <a:schemeClr val="tx1"/>
                </a:solidFill>
              </a:rPr>
              <a:t>for </a:t>
            </a:r>
            <a:r>
              <a:rPr lang="en-US" sz="1400" dirty="0" smtClean="0">
                <a:solidFill>
                  <a:schemeClr val="tx1"/>
                </a:solidFill>
              </a:rPr>
              <a:t>the 2015 </a:t>
            </a:r>
            <a:r>
              <a:rPr lang="en-US" sz="1400" dirty="0">
                <a:solidFill>
                  <a:schemeClr val="tx1"/>
                </a:solidFill>
              </a:rPr>
              <a:t>awards and </a:t>
            </a:r>
            <a:r>
              <a:rPr lang="en-US" sz="1400" dirty="0" smtClean="0">
                <a:solidFill>
                  <a:schemeClr val="tx1"/>
                </a:solidFill>
              </a:rPr>
              <a:t>will fund additional </a:t>
            </a:r>
            <a:r>
              <a:rPr lang="en-US" sz="1400" dirty="0">
                <a:solidFill>
                  <a:schemeClr val="tx1"/>
                </a:solidFill>
              </a:rPr>
              <a:t>awards to </a:t>
            </a:r>
            <a:r>
              <a:rPr lang="en-US" sz="1400" dirty="0" smtClean="0">
                <a:solidFill>
                  <a:schemeClr val="tx1"/>
                </a:solidFill>
              </a:rPr>
              <a:t>broaden the </a:t>
            </a:r>
            <a:r>
              <a:rPr lang="en-US" sz="1400" dirty="0">
                <a:solidFill>
                  <a:schemeClr val="tx1"/>
                </a:solidFill>
              </a:rPr>
              <a:t>technical </a:t>
            </a:r>
            <a:r>
              <a:rPr lang="en-US" sz="1400" dirty="0" smtClean="0">
                <a:solidFill>
                  <a:schemeClr val="tx1"/>
                </a:solidFill>
              </a:rPr>
              <a:t>scope of </a:t>
            </a:r>
            <a:r>
              <a:rPr lang="en-US" sz="1400" dirty="0">
                <a:solidFill>
                  <a:schemeClr val="tx1"/>
                </a:solidFill>
              </a:rPr>
              <a:t>the research. </a:t>
            </a:r>
            <a:endParaRPr lang="en-US" sz="1400" dirty="0" smtClean="0">
              <a:solidFill>
                <a:schemeClr val="tx1"/>
              </a:solidFill>
            </a:endParaRPr>
          </a:p>
          <a:p>
            <a:pPr marL="0" indent="0">
              <a:spcBef>
                <a:spcPts val="0"/>
              </a:spcBef>
              <a:spcAft>
                <a:spcPts val="1200"/>
              </a:spcAft>
              <a:buNone/>
            </a:pPr>
            <a:r>
              <a:rPr lang="en-US" sz="1600" dirty="0" smtClean="0">
                <a:solidFill>
                  <a:prstClr val="black"/>
                </a:solidFill>
                <a:latin typeface="Arial" charset="0"/>
              </a:rPr>
              <a:t>Why computational materials sciences?  The U.S</a:t>
            </a:r>
            <a:r>
              <a:rPr lang="en-US" sz="1600" dirty="0">
                <a:solidFill>
                  <a:prstClr val="black"/>
                </a:solidFill>
                <a:latin typeface="Arial" charset="0"/>
              </a:rPr>
              <a:t>. trails </a:t>
            </a:r>
            <a:r>
              <a:rPr lang="en-US" sz="1600" dirty="0" smtClean="0">
                <a:solidFill>
                  <a:prstClr val="black"/>
                </a:solidFill>
                <a:latin typeface="Arial" charset="0"/>
              </a:rPr>
              <a:t>competitors in </a:t>
            </a:r>
            <a:r>
              <a:rPr lang="en-US" sz="1600" dirty="0">
                <a:solidFill>
                  <a:prstClr val="black"/>
                </a:solidFill>
                <a:latin typeface="Arial" charset="0"/>
              </a:rPr>
              <a:t>computational codes for materials discovery and engineering</a:t>
            </a:r>
          </a:p>
          <a:p>
            <a:pPr marL="225425" indent="-225425">
              <a:spcBef>
                <a:spcPts val="0"/>
              </a:spcBef>
              <a:spcAft>
                <a:spcPts val="600"/>
              </a:spcAft>
              <a:buFont typeface="Wingdings" panose="05000000000000000000" pitchFamily="2" charset="2"/>
              <a:buChar char="§"/>
            </a:pPr>
            <a:r>
              <a:rPr lang="en-US" sz="1400" b="0" dirty="0" smtClean="0">
                <a:solidFill>
                  <a:prstClr val="black"/>
                </a:solidFill>
                <a:latin typeface="Arial" charset="0"/>
              </a:rPr>
              <a:t>At NERSC, the most used code is VASP, an commercial Austrian atomic scale materials modeling code requiring purchase of license.</a:t>
            </a:r>
          </a:p>
          <a:p>
            <a:pPr marL="225425" indent="-225425">
              <a:spcBef>
                <a:spcPts val="0"/>
              </a:spcBef>
              <a:spcAft>
                <a:spcPts val="600"/>
              </a:spcAft>
              <a:buFont typeface="Wingdings" panose="05000000000000000000" pitchFamily="2" charset="2"/>
              <a:buChar char="§"/>
            </a:pPr>
            <a:r>
              <a:rPr lang="en-US" sz="1400" b="0" dirty="0" smtClean="0">
                <a:solidFill>
                  <a:prstClr val="black"/>
                </a:solidFill>
                <a:latin typeface="Arial" charset="0"/>
              </a:rPr>
              <a:t>(Quantum) Espresso, a popular materials modeling code, was developed by Italy.</a:t>
            </a:r>
          </a:p>
          <a:p>
            <a:pPr marL="225425" indent="-225425">
              <a:spcBef>
                <a:spcPts val="0"/>
              </a:spcBef>
              <a:spcAft>
                <a:spcPts val="600"/>
              </a:spcAft>
              <a:buFont typeface="Wingdings" panose="05000000000000000000" pitchFamily="2" charset="2"/>
              <a:buChar char="§"/>
            </a:pPr>
            <a:r>
              <a:rPr lang="en-US" sz="1400" b="0" dirty="0" smtClean="0">
                <a:solidFill>
                  <a:prstClr val="black"/>
                </a:solidFill>
                <a:latin typeface="Arial" charset="0"/>
              </a:rPr>
              <a:t>Top codes for other fields used at NERSC were developed in the U.S. and are all free, community codes.  </a:t>
            </a:r>
          </a:p>
          <a:p>
            <a:pPr marL="0" lvl="1" indent="0">
              <a:lnSpc>
                <a:spcPts val="1800"/>
              </a:lnSpc>
              <a:spcBef>
                <a:spcPts val="0"/>
              </a:spcBef>
              <a:spcAft>
                <a:spcPts val="600"/>
              </a:spcAft>
              <a:buNone/>
            </a:pPr>
            <a:endParaRPr lang="en-US" sz="1800" dirty="0">
              <a:solidFill>
                <a:schemeClr val="tx1"/>
              </a:solidFill>
            </a:endParaRPr>
          </a:p>
        </p:txBody>
      </p:sp>
      <p:sp>
        <p:nvSpPr>
          <p:cNvPr id="3" name="Title 2"/>
          <p:cNvSpPr>
            <a:spLocks noGrp="1"/>
          </p:cNvSpPr>
          <p:nvPr>
            <p:ph type="title"/>
          </p:nvPr>
        </p:nvSpPr>
        <p:spPr>
          <a:xfrm>
            <a:off x="0" y="28135"/>
            <a:ext cx="9144000" cy="722377"/>
          </a:xfrm>
        </p:spPr>
        <p:txBody>
          <a:bodyPr/>
          <a:lstStyle/>
          <a:p>
            <a:pPr>
              <a:lnSpc>
                <a:spcPct val="90000"/>
              </a:lnSpc>
            </a:pPr>
            <a:r>
              <a:rPr lang="en-US" dirty="0" smtClean="0"/>
              <a:t>Increase for Computational Materials Sciences </a:t>
            </a:r>
            <a:endParaRPr lang="en-US" sz="2000" dirty="0"/>
          </a:p>
        </p:txBody>
      </p:sp>
      <p:sp>
        <p:nvSpPr>
          <p:cNvPr id="19" name="Slide Number Placeholder 3"/>
          <p:cNvSpPr txBox="1">
            <a:spLocks/>
          </p:cNvSpPr>
          <p:nvPr/>
        </p:nvSpPr>
        <p:spPr>
          <a:xfrm>
            <a:off x="8318500" y="6351588"/>
            <a:ext cx="476250" cy="365125"/>
          </a:xfrm>
          <a:prstGeom prst="rect">
            <a:avLst/>
          </a:prstGeom>
        </p:spPr>
        <p:txBody>
          <a:bodyPr vert="horz" lIns="91397" tIns="45698" rIns="91397" bIns="45698" rtlCol="0" anchor="ctr"/>
          <a:lstStyle/>
          <a:p>
            <a:pPr algn="r">
              <a:defRPr/>
            </a:pPr>
            <a:fld id="{6EEA275D-5A49-48A8-817D-44C3EA0A3A2F}" type="slidenum">
              <a:rPr lang="en-US" sz="1200">
                <a:solidFill>
                  <a:srgbClr val="106636"/>
                </a:solidFill>
                <a:latin typeface="Arial" pitchFamily="34" charset="0"/>
                <a:cs typeface="Arial" pitchFamily="34" charset="0"/>
              </a:rPr>
              <a:pPr algn="r">
                <a:defRPr/>
              </a:pPr>
              <a:t>23</a:t>
            </a:fld>
            <a:endParaRPr lang="en-US" sz="1200" dirty="0">
              <a:solidFill>
                <a:srgbClr val="106636"/>
              </a:solidFill>
              <a:latin typeface="Arial" pitchFamily="34" charset="0"/>
              <a:cs typeface="Arial" pitchFamily="34" charset="0"/>
            </a:endParaRPr>
          </a:p>
        </p:txBody>
      </p:sp>
      <p:pic>
        <p:nvPicPr>
          <p:cNvPr id="14" name="Picture 13" descr="CY2013_code_pie_chart.png"/>
          <p:cNvPicPr>
            <a:picLocks noChangeAspect="1"/>
          </p:cNvPicPr>
          <p:nvPr/>
        </p:nvPicPr>
        <p:blipFill rotWithShape="1">
          <a:blip r:embed="rId3">
            <a:extLst>
              <a:ext uri="{28A0092B-C50C-407E-A947-70E740481C1C}">
                <a14:useLocalDpi xmlns:a14="http://schemas.microsoft.com/office/drawing/2010/main" val="0"/>
              </a:ext>
            </a:extLst>
          </a:blip>
          <a:srcRect l="20385" t="7766" r="20896" b="3545"/>
          <a:stretch/>
        </p:blipFill>
        <p:spPr>
          <a:xfrm>
            <a:off x="167813" y="1411854"/>
            <a:ext cx="3519273" cy="3617846"/>
          </a:xfrm>
          <a:prstGeom prst="rect">
            <a:avLst/>
          </a:prstGeom>
        </p:spPr>
      </p:pic>
      <p:sp>
        <p:nvSpPr>
          <p:cNvPr id="20" name="TextBox 19"/>
          <p:cNvSpPr txBox="1"/>
          <p:nvPr/>
        </p:nvSpPr>
        <p:spPr>
          <a:xfrm>
            <a:off x="753706" y="5704734"/>
            <a:ext cx="2833404" cy="276999"/>
          </a:xfrm>
          <a:prstGeom prst="rect">
            <a:avLst/>
          </a:prstGeom>
          <a:noFill/>
        </p:spPr>
        <p:txBody>
          <a:bodyPr wrap="none" rtlCol="0">
            <a:spAutoFit/>
          </a:bodyPr>
          <a:lstStyle/>
          <a:p>
            <a:pPr algn="ctr" fontAlgn="base">
              <a:spcBef>
                <a:spcPct val="0"/>
              </a:spcBef>
              <a:spcAft>
                <a:spcPct val="0"/>
              </a:spcAft>
            </a:pPr>
            <a:r>
              <a:rPr lang="en-US" sz="1200" dirty="0" smtClean="0">
                <a:solidFill>
                  <a:prstClr val="black"/>
                </a:solidFill>
                <a:latin typeface="Arial" charset="0"/>
              </a:rPr>
              <a:t>2013 </a:t>
            </a:r>
            <a:r>
              <a:rPr lang="en-US" sz="1200" dirty="0">
                <a:solidFill>
                  <a:prstClr val="black"/>
                </a:solidFill>
                <a:latin typeface="Arial" charset="0"/>
              </a:rPr>
              <a:t>Top </a:t>
            </a:r>
            <a:r>
              <a:rPr lang="en-US" sz="1200" dirty="0" smtClean="0">
                <a:solidFill>
                  <a:prstClr val="black"/>
                </a:solidFill>
                <a:latin typeface="Arial" charset="0"/>
              </a:rPr>
              <a:t>Application Codes </a:t>
            </a:r>
            <a:r>
              <a:rPr lang="en-US" sz="1200" dirty="0">
                <a:solidFill>
                  <a:prstClr val="black"/>
                </a:solidFill>
                <a:latin typeface="Arial" charset="0"/>
              </a:rPr>
              <a:t>at NERSC</a:t>
            </a:r>
          </a:p>
        </p:txBody>
      </p:sp>
      <p:sp>
        <p:nvSpPr>
          <p:cNvPr id="21" name="TextBox 20"/>
          <p:cNvSpPr txBox="1"/>
          <p:nvPr/>
        </p:nvSpPr>
        <p:spPr>
          <a:xfrm>
            <a:off x="3314085" y="1677780"/>
            <a:ext cx="540533" cy="246221"/>
          </a:xfrm>
          <a:prstGeom prst="rect">
            <a:avLst/>
          </a:prstGeom>
          <a:noFill/>
        </p:spPr>
        <p:txBody>
          <a:bodyPr wrap="none" rtlCol="0">
            <a:spAutoFit/>
          </a:bodyPr>
          <a:lstStyle/>
          <a:p>
            <a:pPr fontAlgn="base">
              <a:spcBef>
                <a:spcPct val="0"/>
              </a:spcBef>
              <a:spcAft>
                <a:spcPct val="0"/>
              </a:spcAft>
            </a:pPr>
            <a:r>
              <a:rPr lang="en-US" sz="1000" dirty="0" smtClean="0">
                <a:solidFill>
                  <a:prstClr val="black"/>
                </a:solidFill>
                <a:latin typeface="Arial Narrow" panose="020B0606020202030204" pitchFamily="34" charset="0"/>
              </a:rPr>
              <a:t>Climate</a:t>
            </a:r>
            <a:endParaRPr lang="en-US" sz="1000" dirty="0">
              <a:solidFill>
                <a:prstClr val="black"/>
              </a:solidFill>
              <a:latin typeface="Arial Narrow" panose="020B0606020202030204" pitchFamily="34" charset="0"/>
            </a:endParaRPr>
          </a:p>
        </p:txBody>
      </p:sp>
      <p:sp>
        <p:nvSpPr>
          <p:cNvPr id="22" name="TextBox 21"/>
          <p:cNvSpPr txBox="1"/>
          <p:nvPr/>
        </p:nvSpPr>
        <p:spPr>
          <a:xfrm>
            <a:off x="3515835" y="2509448"/>
            <a:ext cx="830882" cy="246221"/>
          </a:xfrm>
          <a:prstGeom prst="rect">
            <a:avLst/>
          </a:prstGeom>
          <a:noFill/>
        </p:spPr>
        <p:txBody>
          <a:bodyPr wrap="square" rtlCol="0">
            <a:spAutoFit/>
          </a:bodyPr>
          <a:lstStyle/>
          <a:p>
            <a:pPr algn="ctr" fontAlgn="base">
              <a:spcBef>
                <a:spcPct val="0"/>
              </a:spcBef>
              <a:spcAft>
                <a:spcPct val="0"/>
              </a:spcAft>
            </a:pPr>
            <a:r>
              <a:rPr lang="en-US" sz="1000" dirty="0" smtClean="0">
                <a:solidFill>
                  <a:prstClr val="black"/>
                </a:solidFill>
                <a:latin typeface="Arial Narrow" panose="020B0606020202030204" pitchFamily="34" charset="0"/>
              </a:rPr>
              <a:t>QCD Physics</a:t>
            </a:r>
            <a:endParaRPr lang="en-US" sz="1000" dirty="0">
              <a:solidFill>
                <a:prstClr val="black"/>
              </a:solidFill>
              <a:latin typeface="Arial Narrow" panose="020B0606020202030204" pitchFamily="34" charset="0"/>
            </a:endParaRPr>
          </a:p>
        </p:txBody>
      </p:sp>
      <p:sp>
        <p:nvSpPr>
          <p:cNvPr id="23" name="TextBox 22"/>
          <p:cNvSpPr txBox="1"/>
          <p:nvPr/>
        </p:nvSpPr>
        <p:spPr>
          <a:xfrm>
            <a:off x="2830565" y="4203023"/>
            <a:ext cx="1219863" cy="246221"/>
          </a:xfrm>
          <a:prstGeom prst="rect">
            <a:avLst/>
          </a:prstGeom>
          <a:noFill/>
        </p:spPr>
        <p:txBody>
          <a:bodyPr wrap="square" rtlCol="0">
            <a:spAutoFit/>
          </a:bodyPr>
          <a:lstStyle/>
          <a:p>
            <a:pPr algn="ctr" fontAlgn="base">
              <a:spcBef>
                <a:spcPct val="0"/>
              </a:spcBef>
              <a:spcAft>
                <a:spcPct val="0"/>
              </a:spcAft>
            </a:pPr>
            <a:r>
              <a:rPr lang="en-US" sz="1000" dirty="0" smtClean="0">
                <a:solidFill>
                  <a:prstClr val="black"/>
                </a:solidFill>
                <a:latin typeface="Arial Narrow" panose="020B0606020202030204" pitchFamily="34" charset="0"/>
              </a:rPr>
              <a:t>QCD Physics</a:t>
            </a:r>
            <a:endParaRPr lang="en-US" sz="1000" dirty="0">
              <a:solidFill>
                <a:prstClr val="black"/>
              </a:solidFill>
              <a:latin typeface="Arial Narrow" panose="020B0606020202030204" pitchFamily="34" charset="0"/>
            </a:endParaRPr>
          </a:p>
        </p:txBody>
      </p:sp>
      <p:sp>
        <p:nvSpPr>
          <p:cNvPr id="24" name="TextBox 23"/>
          <p:cNvSpPr txBox="1"/>
          <p:nvPr/>
        </p:nvSpPr>
        <p:spPr>
          <a:xfrm>
            <a:off x="2233941" y="4766795"/>
            <a:ext cx="661659" cy="400110"/>
          </a:xfrm>
          <a:prstGeom prst="rect">
            <a:avLst/>
          </a:prstGeom>
          <a:noFill/>
        </p:spPr>
        <p:txBody>
          <a:bodyPr wrap="square" rtlCol="0">
            <a:spAutoFit/>
          </a:bodyPr>
          <a:lstStyle/>
          <a:p>
            <a:pPr algn="ctr" fontAlgn="base">
              <a:spcBef>
                <a:spcPct val="0"/>
              </a:spcBef>
              <a:spcAft>
                <a:spcPct val="0"/>
              </a:spcAft>
            </a:pPr>
            <a:r>
              <a:rPr lang="en-US" sz="1000" dirty="0">
                <a:solidFill>
                  <a:prstClr val="black"/>
                </a:solidFill>
                <a:latin typeface="Arial Narrow" panose="020B0606020202030204" pitchFamily="34" charset="0"/>
              </a:rPr>
              <a:t>Plasma Physics</a:t>
            </a:r>
          </a:p>
        </p:txBody>
      </p:sp>
      <p:sp>
        <p:nvSpPr>
          <p:cNvPr id="25" name="TextBox 24"/>
          <p:cNvSpPr txBox="1"/>
          <p:nvPr/>
        </p:nvSpPr>
        <p:spPr>
          <a:xfrm>
            <a:off x="3566189" y="3220777"/>
            <a:ext cx="705291" cy="400110"/>
          </a:xfrm>
          <a:prstGeom prst="rect">
            <a:avLst/>
          </a:prstGeom>
          <a:noFill/>
        </p:spPr>
        <p:txBody>
          <a:bodyPr wrap="square" rtlCol="0">
            <a:spAutoFit/>
          </a:bodyPr>
          <a:lstStyle/>
          <a:p>
            <a:pPr algn="ctr" fontAlgn="base">
              <a:spcBef>
                <a:spcPct val="0"/>
              </a:spcBef>
              <a:spcAft>
                <a:spcPct val="0"/>
              </a:spcAft>
            </a:pPr>
            <a:r>
              <a:rPr lang="en-US" sz="1000" dirty="0">
                <a:solidFill>
                  <a:prstClr val="black"/>
                </a:solidFill>
                <a:latin typeface="Arial Narrow" panose="020B0606020202030204" pitchFamily="34" charset="0"/>
              </a:rPr>
              <a:t>Molecular Dynamics</a:t>
            </a:r>
          </a:p>
        </p:txBody>
      </p:sp>
      <p:sp>
        <p:nvSpPr>
          <p:cNvPr id="26" name="TextBox 25"/>
          <p:cNvSpPr txBox="1"/>
          <p:nvPr/>
        </p:nvSpPr>
        <p:spPr>
          <a:xfrm>
            <a:off x="3320554" y="3830085"/>
            <a:ext cx="821409" cy="246221"/>
          </a:xfrm>
          <a:prstGeom prst="rect">
            <a:avLst/>
          </a:prstGeom>
          <a:noFill/>
        </p:spPr>
        <p:txBody>
          <a:bodyPr wrap="square" rtlCol="0">
            <a:spAutoFit/>
          </a:bodyPr>
          <a:lstStyle/>
          <a:p>
            <a:pPr algn="ctr" fontAlgn="base">
              <a:spcBef>
                <a:spcPct val="0"/>
              </a:spcBef>
              <a:spcAft>
                <a:spcPct val="0"/>
              </a:spcAft>
            </a:pPr>
            <a:r>
              <a:rPr lang="en-US" sz="1000" dirty="0" smtClean="0">
                <a:solidFill>
                  <a:prstClr val="black"/>
                </a:solidFill>
                <a:latin typeface="Arial Narrow" panose="020B0606020202030204" pitchFamily="34" charset="0"/>
              </a:rPr>
              <a:t>Biophysics</a:t>
            </a:r>
            <a:endParaRPr lang="en-US" sz="1000" dirty="0">
              <a:solidFill>
                <a:prstClr val="black"/>
              </a:solidFill>
              <a:latin typeface="Arial Narrow" panose="020B0606020202030204" pitchFamily="34" charset="0"/>
            </a:endParaRPr>
          </a:p>
        </p:txBody>
      </p:sp>
      <p:pic>
        <p:nvPicPr>
          <p:cNvPr id="27" name="Picture 26" descr="USA_Flag.GIF"/>
          <p:cNvPicPr>
            <a:picLocks noChangeAspect="1"/>
          </p:cNvPicPr>
          <p:nvPr/>
        </p:nvPicPr>
        <p:blipFill>
          <a:blip r:embed="rId4" cstate="print"/>
          <a:stretch>
            <a:fillRect/>
          </a:stretch>
        </p:blipFill>
        <p:spPr>
          <a:xfrm>
            <a:off x="3349037" y="1900148"/>
            <a:ext cx="473777" cy="260578"/>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78656" y="1180760"/>
            <a:ext cx="460875" cy="306691"/>
          </a:xfrm>
          <a:prstGeom prst="rect">
            <a:avLst/>
          </a:prstGeom>
          <a:ln>
            <a:solidFill>
              <a:schemeClr val="tx1"/>
            </a:solidFill>
          </a:ln>
        </p:spPr>
      </p:pic>
      <p:pic>
        <p:nvPicPr>
          <p:cNvPr id="29" name="Picture 28" descr="USA_Flag.GIF"/>
          <p:cNvPicPr>
            <a:picLocks noChangeAspect="1"/>
          </p:cNvPicPr>
          <p:nvPr/>
        </p:nvPicPr>
        <p:blipFill>
          <a:blip r:embed="rId4" cstate="print"/>
          <a:stretch>
            <a:fillRect/>
          </a:stretch>
        </p:blipFill>
        <p:spPr>
          <a:xfrm>
            <a:off x="3673502" y="2715914"/>
            <a:ext cx="444603" cy="287136"/>
          </a:xfrm>
          <a:prstGeom prst="rect">
            <a:avLst/>
          </a:prstGeom>
        </p:spPr>
      </p:pic>
      <p:pic>
        <p:nvPicPr>
          <p:cNvPr id="30" name="Picture 29" descr="USA_Flag.GIF"/>
          <p:cNvPicPr>
            <a:picLocks noChangeAspect="1"/>
          </p:cNvPicPr>
          <p:nvPr/>
        </p:nvPicPr>
        <p:blipFill>
          <a:blip r:embed="rId4" cstate="print"/>
          <a:stretch>
            <a:fillRect/>
          </a:stretch>
        </p:blipFill>
        <p:spPr>
          <a:xfrm>
            <a:off x="3657600" y="3591727"/>
            <a:ext cx="454203" cy="249812"/>
          </a:xfrm>
          <a:prstGeom prst="rect">
            <a:avLst/>
          </a:prstGeom>
        </p:spPr>
      </p:pic>
      <p:pic>
        <p:nvPicPr>
          <p:cNvPr id="31" name="Picture 30" descr="USA_Flag.GIF"/>
          <p:cNvPicPr>
            <a:picLocks noChangeAspect="1"/>
          </p:cNvPicPr>
          <p:nvPr/>
        </p:nvPicPr>
        <p:blipFill>
          <a:blip r:embed="rId4" cstate="print"/>
          <a:stretch>
            <a:fillRect/>
          </a:stretch>
        </p:blipFill>
        <p:spPr>
          <a:xfrm>
            <a:off x="3230041" y="4396790"/>
            <a:ext cx="455885" cy="250737"/>
          </a:xfrm>
          <a:prstGeom prst="rect">
            <a:avLst/>
          </a:prstGeom>
        </p:spPr>
      </p:pic>
      <p:pic>
        <p:nvPicPr>
          <p:cNvPr id="32" name="Picture 31" descr="USA_Flag.GIF"/>
          <p:cNvPicPr>
            <a:picLocks noChangeAspect="1"/>
          </p:cNvPicPr>
          <p:nvPr/>
        </p:nvPicPr>
        <p:blipFill>
          <a:blip r:embed="rId4" cstate="print"/>
          <a:stretch>
            <a:fillRect/>
          </a:stretch>
        </p:blipFill>
        <p:spPr>
          <a:xfrm>
            <a:off x="1715743" y="5194950"/>
            <a:ext cx="454666" cy="250066"/>
          </a:xfrm>
          <a:prstGeom prst="rect">
            <a:avLst/>
          </a:prstGeom>
        </p:spPr>
      </p:pic>
      <p:sp>
        <p:nvSpPr>
          <p:cNvPr id="33" name="TextBox 32"/>
          <p:cNvSpPr txBox="1"/>
          <p:nvPr/>
        </p:nvSpPr>
        <p:spPr>
          <a:xfrm>
            <a:off x="3193159" y="4632548"/>
            <a:ext cx="932907" cy="553998"/>
          </a:xfrm>
          <a:prstGeom prst="rect">
            <a:avLst/>
          </a:prstGeom>
          <a:noFill/>
        </p:spPr>
        <p:txBody>
          <a:bodyPr wrap="square" rtlCol="0">
            <a:spAutoFit/>
          </a:bodyPr>
          <a:lstStyle/>
          <a:p>
            <a:pPr algn="ctr" fontAlgn="base">
              <a:lnSpc>
                <a:spcPts val="1200"/>
              </a:lnSpc>
              <a:spcBef>
                <a:spcPct val="0"/>
              </a:spcBef>
              <a:spcAft>
                <a:spcPct val="0"/>
              </a:spcAft>
            </a:pPr>
            <a:r>
              <a:rPr lang="en-US" sz="1050" b="1" dirty="0">
                <a:solidFill>
                  <a:srgbClr val="0000CC"/>
                </a:solidFill>
                <a:latin typeface="Arial Narrow" panose="020B0606020202030204" pitchFamily="34" charset="0"/>
              </a:rPr>
              <a:t>Atomic Scale Materials</a:t>
            </a:r>
          </a:p>
          <a:p>
            <a:pPr algn="ctr" fontAlgn="base">
              <a:lnSpc>
                <a:spcPts val="1200"/>
              </a:lnSpc>
              <a:spcBef>
                <a:spcPct val="0"/>
              </a:spcBef>
              <a:spcAft>
                <a:spcPct val="0"/>
              </a:spcAft>
            </a:pPr>
            <a:r>
              <a:rPr lang="en-US" sz="1050" b="1" dirty="0">
                <a:solidFill>
                  <a:srgbClr val="0000CC"/>
                </a:solidFill>
                <a:latin typeface="Arial Narrow" panose="020B0606020202030204" pitchFamily="34" charset="0"/>
              </a:rPr>
              <a:t>Modeling</a:t>
            </a:r>
          </a:p>
        </p:txBody>
      </p:sp>
      <p:pic>
        <p:nvPicPr>
          <p:cNvPr id="3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50906" y="4033892"/>
            <a:ext cx="464468" cy="243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75672" y="4833177"/>
            <a:ext cx="435783" cy="289994"/>
          </a:xfrm>
          <a:prstGeom prst="rect">
            <a:avLst/>
          </a:prstGeom>
          <a:ln>
            <a:solidFill>
              <a:schemeClr val="tx1"/>
            </a:solidFill>
          </a:ln>
        </p:spPr>
      </p:pic>
      <p:sp>
        <p:nvSpPr>
          <p:cNvPr id="36" name="TextBox 35"/>
          <p:cNvSpPr txBox="1"/>
          <p:nvPr/>
        </p:nvSpPr>
        <p:spPr>
          <a:xfrm>
            <a:off x="2826987" y="1044441"/>
            <a:ext cx="965007" cy="553998"/>
          </a:xfrm>
          <a:prstGeom prst="rect">
            <a:avLst/>
          </a:prstGeom>
          <a:noFill/>
        </p:spPr>
        <p:txBody>
          <a:bodyPr wrap="square" rtlCol="0">
            <a:spAutoFit/>
          </a:bodyPr>
          <a:lstStyle/>
          <a:p>
            <a:pPr algn="ctr" fontAlgn="base">
              <a:lnSpc>
                <a:spcPts val="1200"/>
              </a:lnSpc>
              <a:spcBef>
                <a:spcPct val="0"/>
              </a:spcBef>
              <a:spcAft>
                <a:spcPct val="0"/>
              </a:spcAft>
            </a:pPr>
            <a:r>
              <a:rPr lang="en-US" sz="1050" b="1" dirty="0">
                <a:solidFill>
                  <a:srgbClr val="0000CC"/>
                </a:solidFill>
                <a:latin typeface="Arial Narrow" panose="020B0606020202030204" pitchFamily="34" charset="0"/>
              </a:rPr>
              <a:t>Atomic Scale Materials Modeling</a:t>
            </a:r>
          </a:p>
        </p:txBody>
      </p:sp>
      <p:sp>
        <p:nvSpPr>
          <p:cNvPr id="37" name="TextBox 36"/>
          <p:cNvSpPr txBox="1"/>
          <p:nvPr/>
        </p:nvSpPr>
        <p:spPr>
          <a:xfrm>
            <a:off x="924069" y="4984528"/>
            <a:ext cx="960490" cy="577081"/>
          </a:xfrm>
          <a:prstGeom prst="rect">
            <a:avLst/>
          </a:prstGeom>
          <a:noFill/>
        </p:spPr>
        <p:txBody>
          <a:bodyPr wrap="square" rtlCol="0">
            <a:spAutoFit/>
          </a:bodyPr>
          <a:lstStyle/>
          <a:p>
            <a:pPr algn="ctr"/>
            <a:r>
              <a:rPr lang="en-US" sz="1050" b="1" dirty="0">
                <a:solidFill>
                  <a:srgbClr val="0000CC"/>
                </a:solidFill>
                <a:latin typeface="Arial Narrow" panose="020B0606020202030204" pitchFamily="34" charset="0"/>
              </a:rPr>
              <a:t>Atomic Scale Materials Modeling</a:t>
            </a:r>
          </a:p>
        </p:txBody>
      </p:sp>
      <p:pic>
        <p:nvPicPr>
          <p:cNvPr id="38" name="Picture 37" descr="USA_Flag.GIF"/>
          <p:cNvPicPr>
            <a:picLocks noChangeAspect="1"/>
          </p:cNvPicPr>
          <p:nvPr/>
        </p:nvPicPr>
        <p:blipFill>
          <a:blip r:embed="rId4" cstate="print"/>
          <a:stretch>
            <a:fillRect/>
          </a:stretch>
        </p:blipFill>
        <p:spPr>
          <a:xfrm>
            <a:off x="2321524" y="5201858"/>
            <a:ext cx="455885" cy="250737"/>
          </a:xfrm>
          <a:prstGeom prst="rect">
            <a:avLst/>
          </a:prstGeom>
        </p:spPr>
      </p:pic>
    </p:spTree>
    <p:extLst>
      <p:ext uri="{BB962C8B-B14F-4D97-AF65-F5344CB8AC3E}">
        <p14:creationId xmlns:p14="http://schemas.microsoft.com/office/powerpoint/2010/main" val="39869529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572432" y="1001218"/>
            <a:ext cx="5984193" cy="3657600"/>
          </a:xfrm>
        </p:spPr>
        <p:txBody>
          <a:bodyPr/>
          <a:lstStyle/>
          <a:p>
            <a:pPr marL="169863" lvl="1" indent="-169863">
              <a:lnSpc>
                <a:spcPts val="2200"/>
              </a:lnSpc>
              <a:spcBef>
                <a:spcPts val="0"/>
              </a:spcBef>
              <a:spcAft>
                <a:spcPts val="600"/>
              </a:spcAft>
              <a:buFont typeface="Wingdings" pitchFamily="2" charset="2"/>
              <a:buChar char="§"/>
            </a:pPr>
            <a:r>
              <a:rPr lang="en-US" sz="1800" dirty="0" smtClean="0">
                <a:solidFill>
                  <a:schemeClr val="tx1"/>
                </a:solidFill>
              </a:rPr>
              <a:t>Ultrafast electron </a:t>
            </a:r>
            <a:r>
              <a:rPr lang="en-US" sz="1800" dirty="0">
                <a:solidFill>
                  <a:schemeClr val="tx1"/>
                </a:solidFill>
              </a:rPr>
              <a:t>d</a:t>
            </a:r>
            <a:r>
              <a:rPr lang="en-US" sz="1800" dirty="0" smtClean="0">
                <a:solidFill>
                  <a:schemeClr val="tx1"/>
                </a:solidFill>
              </a:rPr>
              <a:t>iffraction, imaging, and spectroscopy are poised to enable major scientific advances by characterizing and controlling of physical and chemical processes in real-time and real-space: </a:t>
            </a:r>
          </a:p>
          <a:p>
            <a:pPr marL="457200" lvl="2" indent="-285750">
              <a:lnSpc>
                <a:spcPts val="2000"/>
              </a:lnSpc>
              <a:spcBef>
                <a:spcPts val="0"/>
              </a:spcBef>
              <a:spcAft>
                <a:spcPts val="300"/>
              </a:spcAft>
              <a:buFont typeface="Arial" pitchFamily="34" charset="0"/>
              <a:buChar char="−"/>
            </a:pPr>
            <a:r>
              <a:rPr lang="en-US" sz="1800" dirty="0" smtClean="0">
                <a:solidFill>
                  <a:srgbClr val="106636"/>
                </a:solidFill>
              </a:rPr>
              <a:t>Molecular </a:t>
            </a:r>
            <a:r>
              <a:rPr lang="en-US" sz="1800" dirty="0">
                <a:solidFill>
                  <a:srgbClr val="106636"/>
                </a:solidFill>
              </a:rPr>
              <a:t>dynamics of chemical </a:t>
            </a:r>
            <a:r>
              <a:rPr lang="en-US" sz="1800" dirty="0" smtClean="0">
                <a:solidFill>
                  <a:srgbClr val="106636"/>
                </a:solidFill>
              </a:rPr>
              <a:t>reactions, </a:t>
            </a:r>
          </a:p>
          <a:p>
            <a:pPr marL="457200" lvl="2" indent="-285750">
              <a:lnSpc>
                <a:spcPts val="2000"/>
              </a:lnSpc>
              <a:spcBef>
                <a:spcPts val="0"/>
              </a:spcBef>
              <a:spcAft>
                <a:spcPts val="300"/>
              </a:spcAft>
              <a:buFont typeface="Arial" pitchFamily="34" charset="0"/>
              <a:buChar char="−"/>
            </a:pPr>
            <a:r>
              <a:rPr lang="en-US" sz="1800" dirty="0">
                <a:solidFill>
                  <a:srgbClr val="106636"/>
                </a:solidFill>
              </a:rPr>
              <a:t>P</a:t>
            </a:r>
            <a:r>
              <a:rPr lang="en-US" sz="1800" dirty="0" smtClean="0">
                <a:solidFill>
                  <a:srgbClr val="106636"/>
                </a:solidFill>
              </a:rPr>
              <a:t>hotonic control related to quantum phenomena, </a:t>
            </a:r>
          </a:p>
          <a:p>
            <a:pPr marL="457200" lvl="2" indent="-285750">
              <a:lnSpc>
                <a:spcPts val="2000"/>
              </a:lnSpc>
              <a:spcBef>
                <a:spcPts val="0"/>
              </a:spcBef>
              <a:spcAft>
                <a:spcPts val="300"/>
              </a:spcAft>
              <a:buFont typeface="Arial" pitchFamily="34" charset="0"/>
              <a:buChar char="−"/>
            </a:pPr>
            <a:r>
              <a:rPr lang="en-US" sz="1800" dirty="0" smtClean="0">
                <a:solidFill>
                  <a:srgbClr val="106636"/>
                </a:solidFill>
              </a:rPr>
              <a:t>Mesoscopic materials and  </a:t>
            </a:r>
            <a:r>
              <a:rPr lang="en-US" sz="1800" dirty="0">
                <a:solidFill>
                  <a:srgbClr val="106636"/>
                </a:solidFill>
              </a:rPr>
              <a:t>chemistry. </a:t>
            </a:r>
            <a:endParaRPr lang="en-US" sz="1800" dirty="0" smtClean="0">
              <a:solidFill>
                <a:srgbClr val="106636"/>
              </a:solidFill>
            </a:endParaRPr>
          </a:p>
          <a:p>
            <a:pPr marL="171450" lvl="2" indent="0">
              <a:lnSpc>
                <a:spcPts val="2000"/>
              </a:lnSpc>
              <a:spcBef>
                <a:spcPts val="0"/>
              </a:spcBef>
              <a:spcAft>
                <a:spcPts val="300"/>
              </a:spcAft>
              <a:buNone/>
            </a:pPr>
            <a:endParaRPr lang="en-US" sz="1800" dirty="0">
              <a:solidFill>
                <a:srgbClr val="106636"/>
              </a:solidFill>
            </a:endParaRPr>
          </a:p>
          <a:p>
            <a:pPr marL="169863" lvl="1" indent="-169863">
              <a:lnSpc>
                <a:spcPts val="2200"/>
              </a:lnSpc>
              <a:spcBef>
                <a:spcPts val="0"/>
              </a:spcBef>
              <a:spcAft>
                <a:spcPts val="600"/>
              </a:spcAft>
              <a:buFont typeface="Wingdings" pitchFamily="2" charset="2"/>
              <a:buChar char="§"/>
            </a:pPr>
            <a:r>
              <a:rPr lang="en-US" sz="1800" dirty="0" smtClean="0">
                <a:solidFill>
                  <a:schemeClr val="tx1"/>
                </a:solidFill>
              </a:rPr>
              <a:t>FY </a:t>
            </a:r>
            <a:r>
              <a:rPr lang="en-US" sz="1800" dirty="0">
                <a:solidFill>
                  <a:schemeClr val="tx1"/>
                </a:solidFill>
              </a:rPr>
              <a:t>2016 r</a:t>
            </a:r>
            <a:r>
              <a:rPr lang="en-US" sz="1800" dirty="0" smtClean="0">
                <a:solidFill>
                  <a:schemeClr val="tx1"/>
                </a:solidFill>
              </a:rPr>
              <a:t>equest ($5M) will support developing instrumentation to enable ultrafast electron characterization for BES chemical and materials </a:t>
            </a:r>
            <a:r>
              <a:rPr lang="en-US" sz="1800" dirty="0">
                <a:solidFill>
                  <a:schemeClr val="tx1"/>
                </a:solidFill>
              </a:rPr>
              <a:t>s</a:t>
            </a:r>
            <a:r>
              <a:rPr lang="en-US" sz="1800" dirty="0" smtClean="0">
                <a:solidFill>
                  <a:schemeClr val="tx1"/>
                </a:solidFill>
              </a:rPr>
              <a:t>ciences research activities</a:t>
            </a:r>
          </a:p>
          <a:p>
            <a:pPr marL="457200" lvl="2" indent="-285750">
              <a:lnSpc>
                <a:spcPts val="2000"/>
              </a:lnSpc>
              <a:spcBef>
                <a:spcPts val="0"/>
              </a:spcBef>
              <a:spcAft>
                <a:spcPts val="300"/>
              </a:spcAft>
              <a:buFont typeface="Arial" pitchFamily="34" charset="0"/>
              <a:buChar char="−"/>
            </a:pPr>
            <a:r>
              <a:rPr lang="en-US" sz="1800" dirty="0" smtClean="0">
                <a:solidFill>
                  <a:srgbClr val="106636"/>
                </a:solidFill>
              </a:rPr>
              <a:t>Detectors		</a:t>
            </a:r>
          </a:p>
          <a:p>
            <a:pPr marL="457200" lvl="2" indent="-285750">
              <a:lnSpc>
                <a:spcPts val="2000"/>
              </a:lnSpc>
              <a:spcBef>
                <a:spcPts val="0"/>
              </a:spcBef>
              <a:spcAft>
                <a:spcPts val="300"/>
              </a:spcAft>
              <a:buFont typeface="Arial" pitchFamily="34" charset="0"/>
              <a:buChar char="−"/>
            </a:pPr>
            <a:r>
              <a:rPr lang="en-US" sz="1800" dirty="0" smtClean="0">
                <a:solidFill>
                  <a:srgbClr val="106636"/>
                </a:solidFill>
              </a:rPr>
              <a:t>Electron </a:t>
            </a:r>
            <a:r>
              <a:rPr lang="en-US" sz="1800" dirty="0">
                <a:solidFill>
                  <a:srgbClr val="106636"/>
                </a:solidFill>
              </a:rPr>
              <a:t>optics  and sources	</a:t>
            </a:r>
            <a:endParaRPr lang="en-US" sz="1800" dirty="0" smtClean="0">
              <a:solidFill>
                <a:srgbClr val="106636"/>
              </a:solidFill>
            </a:endParaRPr>
          </a:p>
          <a:p>
            <a:pPr marL="457200" lvl="2" indent="-285750">
              <a:lnSpc>
                <a:spcPts val="2000"/>
              </a:lnSpc>
              <a:spcBef>
                <a:spcPts val="0"/>
              </a:spcBef>
              <a:spcAft>
                <a:spcPts val="300"/>
              </a:spcAft>
              <a:buFont typeface="Arial" pitchFamily="34" charset="0"/>
              <a:buChar char="−"/>
            </a:pPr>
            <a:r>
              <a:rPr lang="en-US" sz="1800" dirty="0" smtClean="0">
                <a:solidFill>
                  <a:srgbClr val="106636"/>
                </a:solidFill>
              </a:rPr>
              <a:t>Sample environments</a:t>
            </a:r>
            <a:endParaRPr lang="en-US" sz="1800" dirty="0">
              <a:solidFill>
                <a:srgbClr val="106636"/>
              </a:solidFill>
            </a:endParaRPr>
          </a:p>
          <a:p>
            <a:pPr marL="399956" lvl="2" indent="0">
              <a:lnSpc>
                <a:spcPts val="2000"/>
              </a:lnSpc>
              <a:spcBef>
                <a:spcPts val="0"/>
              </a:spcBef>
              <a:spcAft>
                <a:spcPts val="300"/>
              </a:spcAft>
              <a:buNone/>
            </a:pPr>
            <a:endParaRPr lang="en-US" sz="1000" dirty="0" smtClean="0">
              <a:solidFill>
                <a:schemeClr val="tx1"/>
              </a:solidFill>
            </a:endParaRPr>
          </a:p>
          <a:p>
            <a:pPr marL="569819" lvl="2" indent="-169863">
              <a:spcBef>
                <a:spcPts val="0"/>
              </a:spcBef>
              <a:spcAft>
                <a:spcPts val="600"/>
              </a:spcAft>
              <a:buFont typeface="Wingdings" pitchFamily="2" charset="2"/>
              <a:buChar char="§"/>
            </a:pPr>
            <a:endParaRPr lang="en-US" sz="1800" dirty="0">
              <a:solidFill>
                <a:schemeClr val="tx1"/>
              </a:solidFill>
            </a:endParaRPr>
          </a:p>
        </p:txBody>
      </p:sp>
      <p:sp>
        <p:nvSpPr>
          <p:cNvPr id="3" name="Title 2"/>
          <p:cNvSpPr>
            <a:spLocks noGrp="1"/>
          </p:cNvSpPr>
          <p:nvPr>
            <p:ph type="title"/>
          </p:nvPr>
        </p:nvSpPr>
        <p:spPr>
          <a:xfrm>
            <a:off x="152400" y="0"/>
            <a:ext cx="8763000" cy="716438"/>
          </a:xfrm>
        </p:spPr>
        <p:txBody>
          <a:bodyPr/>
          <a:lstStyle/>
          <a:p>
            <a:r>
              <a:rPr lang="en-US" dirty="0" smtClean="0"/>
              <a:t>Midscale Instrumentation</a:t>
            </a:r>
            <a:br>
              <a:rPr lang="en-US" dirty="0" smtClean="0"/>
            </a:br>
            <a:r>
              <a:rPr lang="en-US" sz="2000" dirty="0" smtClean="0"/>
              <a:t>Ultrafast Electron Diffraction, Imaging, and Spectroscopy</a:t>
            </a:r>
            <a:endParaRPr lang="en-US" dirty="0"/>
          </a:p>
        </p:txBody>
      </p:sp>
      <p:grpSp>
        <p:nvGrpSpPr>
          <p:cNvPr id="8" name="Group 7"/>
          <p:cNvGrpSpPr/>
          <p:nvPr/>
        </p:nvGrpSpPr>
        <p:grpSpPr>
          <a:xfrm>
            <a:off x="260769" y="855156"/>
            <a:ext cx="2181331" cy="5237117"/>
            <a:chOff x="6582741" y="664207"/>
            <a:chExt cx="2181331" cy="5237117"/>
          </a:xfrm>
        </p:grpSpPr>
        <p:grpSp>
          <p:nvGrpSpPr>
            <p:cNvPr id="20" name="Group 19"/>
            <p:cNvGrpSpPr>
              <a:grpSpLocks noChangeAspect="1"/>
            </p:cNvGrpSpPr>
            <p:nvPr/>
          </p:nvGrpSpPr>
          <p:grpSpPr>
            <a:xfrm>
              <a:off x="6582741" y="664207"/>
              <a:ext cx="2181331" cy="2089503"/>
              <a:chOff x="317972" y="1377771"/>
              <a:chExt cx="4910328" cy="4703624"/>
            </a:xfrm>
          </p:grpSpPr>
          <p:pic>
            <p:nvPicPr>
              <p:cNvPr id="21" name="Picture 20"/>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p:blipFill>
            <p:spPr bwMode="auto">
              <a:xfrm>
                <a:off x="317972" y="1377771"/>
                <a:ext cx="4910328" cy="4703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Oval 21"/>
              <p:cNvSpPr>
                <a:spLocks/>
              </p:cNvSpPr>
              <p:nvPr/>
            </p:nvSpPr>
            <p:spPr>
              <a:xfrm>
                <a:off x="1783081" y="2729432"/>
                <a:ext cx="1883664" cy="188366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1685355" y="3134322"/>
                <a:ext cx="2079113" cy="1073883"/>
              </a:xfrm>
              <a:prstGeom prst="rect">
                <a:avLst/>
              </a:prstGeom>
              <a:noFill/>
            </p:spPr>
            <p:txBody>
              <a:bodyPr wrap="square" rtlCol="0">
                <a:spAutoFit/>
              </a:bodyPr>
              <a:lstStyle/>
              <a:p>
                <a:pPr algn="ctr">
                  <a:lnSpc>
                    <a:spcPts val="1000"/>
                  </a:lnSpc>
                </a:pPr>
                <a:r>
                  <a:rPr lang="en-US" sz="1100" b="1" dirty="0" smtClean="0">
                    <a:latin typeface="Arial Narrow" pitchFamily="34" charset="0"/>
                    <a:cs typeface="Arial" pitchFamily="34" charset="0"/>
                  </a:rPr>
                  <a:t>Ultrafast</a:t>
                </a:r>
                <a:r>
                  <a:rPr lang="en-US" sz="1100" b="1" dirty="0" smtClean="0">
                    <a:latin typeface="Arial Narrow" pitchFamily="34" charset="0"/>
                  </a:rPr>
                  <a:t> Electron Scattering*</a:t>
                </a:r>
                <a:endParaRPr lang="en-US" sz="1100" b="1" dirty="0">
                  <a:latin typeface="Arial Narrow" pitchFamily="34" charset="0"/>
                </a:endParaRPr>
              </a:p>
            </p:txBody>
          </p:sp>
        </p:grpSp>
        <p:grpSp>
          <p:nvGrpSpPr>
            <p:cNvPr id="5" name="Group 4"/>
            <p:cNvGrpSpPr/>
            <p:nvPr/>
          </p:nvGrpSpPr>
          <p:grpSpPr>
            <a:xfrm>
              <a:off x="6654969" y="2802355"/>
              <a:ext cx="2036874" cy="1508619"/>
              <a:chOff x="6802326" y="2796229"/>
              <a:chExt cx="2036874" cy="1508619"/>
            </a:xfrm>
          </p:grpSpPr>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2326" y="2796229"/>
                <a:ext cx="2036874" cy="1163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7075508" y="3899609"/>
                <a:ext cx="1489510" cy="405239"/>
              </a:xfrm>
              <a:prstGeom prst="rect">
                <a:avLst/>
              </a:prstGeom>
              <a:noFill/>
            </p:spPr>
            <p:txBody>
              <a:bodyPr wrap="none" rtlCol="0">
                <a:spAutoFit/>
              </a:bodyPr>
              <a:lstStyle/>
              <a:p>
                <a:r>
                  <a:rPr lang="en-US" sz="1200" dirty="0" smtClean="0">
                    <a:latin typeface="Arial" pitchFamily="34" charset="0"/>
                    <a:cs typeface="Arial" pitchFamily="34" charset="0"/>
                  </a:rPr>
                  <a:t>Photonic control in </a:t>
                </a:r>
              </a:p>
              <a:p>
                <a:pPr>
                  <a:lnSpc>
                    <a:spcPts val="1000"/>
                  </a:lnSpc>
                </a:pPr>
                <a:r>
                  <a:rPr lang="en-US" sz="1200" dirty="0" smtClean="0">
                    <a:latin typeface="Arial" pitchFamily="34" charset="0"/>
                    <a:cs typeface="Arial" pitchFamily="34" charset="0"/>
                  </a:rPr>
                  <a:t>Quantum Materials</a:t>
                </a:r>
                <a:endParaRPr lang="en-US" sz="1200" dirty="0">
                  <a:latin typeface="Arial" pitchFamily="34" charset="0"/>
                  <a:cs typeface="Arial" pitchFamily="34" charset="0"/>
                </a:endParaRPr>
              </a:p>
            </p:txBody>
          </p:sp>
        </p:grpSp>
        <p:grpSp>
          <p:nvGrpSpPr>
            <p:cNvPr id="2" name="Group 1"/>
            <p:cNvGrpSpPr/>
            <p:nvPr/>
          </p:nvGrpSpPr>
          <p:grpSpPr>
            <a:xfrm>
              <a:off x="6654968" y="4310974"/>
              <a:ext cx="2072169" cy="1590350"/>
              <a:chOff x="6865965" y="4058520"/>
              <a:chExt cx="1811713" cy="1695344"/>
            </a:xfrm>
          </p:grpSpPr>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87712" y="4058520"/>
                <a:ext cx="1737360" cy="132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6865965" y="5402036"/>
                <a:ext cx="1811713" cy="351828"/>
              </a:xfrm>
              <a:prstGeom prst="rect">
                <a:avLst/>
              </a:prstGeom>
              <a:solidFill>
                <a:schemeClr val="bg1"/>
              </a:solidFill>
            </p:spPr>
            <p:txBody>
              <a:bodyPr wrap="none" rtlCol="0">
                <a:spAutoFit/>
              </a:bodyPr>
              <a:lstStyle/>
              <a:p>
                <a:pPr algn="ctr">
                  <a:lnSpc>
                    <a:spcPts val="1000"/>
                  </a:lnSpc>
                </a:pPr>
                <a:r>
                  <a:rPr lang="en-US" sz="1200" dirty="0" smtClean="0">
                    <a:latin typeface="Arial" pitchFamily="34" charset="0"/>
                    <a:cs typeface="Arial" pitchFamily="34" charset="0"/>
                  </a:rPr>
                  <a:t>THz coupling to </a:t>
                </a:r>
              </a:p>
              <a:p>
                <a:pPr algn="ctr">
                  <a:lnSpc>
                    <a:spcPts val="1000"/>
                  </a:lnSpc>
                </a:pPr>
                <a:r>
                  <a:rPr lang="en-US" sz="1200" dirty="0" smtClean="0">
                    <a:latin typeface="Arial" pitchFamily="34" charset="0"/>
                    <a:cs typeface="Arial" pitchFamily="34" charset="0"/>
                  </a:rPr>
                  <a:t>ferroelectric polarization</a:t>
                </a:r>
                <a:endParaRPr lang="en-US" sz="1200" dirty="0">
                  <a:latin typeface="Arial" pitchFamily="34" charset="0"/>
                  <a:cs typeface="Arial" pitchFamily="34" charset="0"/>
                </a:endParaRPr>
              </a:p>
            </p:txBody>
          </p:sp>
        </p:grpSp>
      </p:grpSp>
      <p:sp>
        <p:nvSpPr>
          <p:cNvPr id="15" name="Slide Number Placeholder 3"/>
          <p:cNvSpPr txBox="1">
            <a:spLocks/>
          </p:cNvSpPr>
          <p:nvPr/>
        </p:nvSpPr>
        <p:spPr>
          <a:xfrm>
            <a:off x="8318500" y="6351588"/>
            <a:ext cx="476250" cy="365125"/>
          </a:xfrm>
          <a:prstGeom prst="rect">
            <a:avLst/>
          </a:prstGeom>
        </p:spPr>
        <p:txBody>
          <a:bodyPr vert="horz" lIns="91397" tIns="45698" rIns="91397" bIns="45698" rtlCol="0" anchor="ctr"/>
          <a:lstStyle/>
          <a:p>
            <a:pPr algn="r">
              <a:defRPr/>
            </a:pPr>
            <a:fld id="{6EEA275D-5A49-48A8-817D-44C3EA0A3A2F}" type="slidenum">
              <a:rPr lang="en-US" sz="1200">
                <a:solidFill>
                  <a:srgbClr val="106636"/>
                </a:solidFill>
                <a:latin typeface="Arial" pitchFamily="34" charset="0"/>
                <a:cs typeface="Arial" pitchFamily="34" charset="0"/>
              </a:rPr>
              <a:pPr algn="r">
                <a:defRPr/>
              </a:pPr>
              <a:t>24</a:t>
            </a:fld>
            <a:endParaRPr lang="en-US" sz="1200" dirty="0">
              <a:solidFill>
                <a:srgbClr val="106636"/>
              </a:solidFill>
              <a:latin typeface="Arial" pitchFamily="34" charset="0"/>
              <a:cs typeface="Arial" pitchFamily="34" charset="0"/>
            </a:endParaRPr>
          </a:p>
        </p:txBody>
      </p:sp>
      <p:sp>
        <p:nvSpPr>
          <p:cNvPr id="6" name="TextBox 5"/>
          <p:cNvSpPr txBox="1"/>
          <p:nvPr/>
        </p:nvSpPr>
        <p:spPr>
          <a:xfrm>
            <a:off x="3116210" y="6411039"/>
            <a:ext cx="5301451" cy="246221"/>
          </a:xfrm>
          <a:prstGeom prst="rect">
            <a:avLst/>
          </a:prstGeom>
          <a:noFill/>
        </p:spPr>
        <p:txBody>
          <a:bodyPr wrap="none" rtlCol="0">
            <a:spAutoFit/>
          </a:bodyPr>
          <a:lstStyle/>
          <a:p>
            <a:r>
              <a:rPr lang="en-US" sz="1000" u="sng" dirty="0" smtClean="0"/>
              <a:t>* http</a:t>
            </a:r>
            <a:r>
              <a:rPr lang="en-US" sz="1000" u="sng" dirty="0"/>
              <a:t>://science.energy.gov/~/media/bes/pdf/reports/files/Future_of_Electron_Scattering.pdf</a:t>
            </a: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41772" y="4299303"/>
            <a:ext cx="1445830" cy="1865121"/>
          </a:xfrm>
          <a:prstGeom prst="rect">
            <a:avLst/>
          </a:prstGeom>
        </p:spPr>
      </p:pic>
    </p:spTree>
    <p:extLst>
      <p:ext uri="{BB962C8B-B14F-4D97-AF65-F5344CB8AC3E}">
        <p14:creationId xmlns:p14="http://schemas.microsoft.com/office/powerpoint/2010/main" val="8846354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84872"/>
            <a:ext cx="9144000" cy="406180"/>
          </a:xfrm>
          <a:prstGeom prst="rect">
            <a:avLst/>
          </a:prstGeom>
          <a:noFill/>
        </p:spPr>
        <p:txBody>
          <a:bodyPr wrap="square" lIns="91354" tIns="45678" rIns="91354" bIns="45678" rtlCol="0">
            <a:spAutoFit/>
          </a:bodyPr>
          <a:lstStyle/>
          <a:p>
            <a:pPr algn="ctr" fontAlgn="base">
              <a:lnSpc>
                <a:spcPct val="85000"/>
              </a:lnSpc>
              <a:spcBef>
                <a:spcPct val="0"/>
              </a:spcBef>
              <a:spcAft>
                <a:spcPct val="0"/>
              </a:spcAft>
            </a:pPr>
            <a:r>
              <a:rPr lang="en-US" sz="2400" dirty="0" smtClean="0">
                <a:solidFill>
                  <a:srgbClr val="237737"/>
                </a:solidFill>
                <a:latin typeface="Arial" pitchFamily="34" charset="0"/>
                <a:cs typeface="Arial" pitchFamily="34" charset="0"/>
              </a:rPr>
              <a:t>LCLS-II and APS-U Underway</a:t>
            </a:r>
            <a:endParaRPr lang="en-US" dirty="0">
              <a:solidFill>
                <a:srgbClr val="237737"/>
              </a:solidFill>
              <a:latin typeface="Arial" pitchFamily="34" charset="0"/>
              <a:cs typeface="Arial" pitchFamily="34" charset="0"/>
            </a:endParaRPr>
          </a:p>
        </p:txBody>
      </p:sp>
      <p:pic>
        <p:nvPicPr>
          <p:cNvPr id="7" name="Picture 4" descr="lcls_II_slideshow_09.jpg"/>
          <p:cNvPicPr>
            <a:picLocks noChangeAspect="1"/>
          </p:cNvPicPr>
          <p:nvPr/>
        </p:nvPicPr>
        <p:blipFill>
          <a:blip r:embed="rId3" cstate="print"/>
          <a:srcRect t="5222" b="5043"/>
          <a:stretch>
            <a:fillRect/>
          </a:stretch>
        </p:blipFill>
        <p:spPr bwMode="auto">
          <a:xfrm>
            <a:off x="5243175" y="1012192"/>
            <a:ext cx="3474720" cy="2339356"/>
          </a:xfrm>
          <a:prstGeom prst="rect">
            <a:avLst/>
          </a:prstGeom>
          <a:noFill/>
          <a:ln w="12700">
            <a:solidFill>
              <a:schemeClr val="tx1"/>
            </a:solidFill>
            <a:miter lim="800000"/>
            <a:headEnd/>
            <a:tailEnd/>
          </a:ln>
        </p:spPr>
      </p:pic>
      <p:pic>
        <p:nvPicPr>
          <p:cNvPr id="8" name="Picture 7" descr="4865518455_8704b342e7_o.jpg"/>
          <p:cNvPicPr>
            <a:picLocks noChangeAspect="1"/>
          </p:cNvPicPr>
          <p:nvPr/>
        </p:nvPicPr>
        <p:blipFill>
          <a:blip r:embed="rId4" cstate="print"/>
          <a:srcRect t="15522"/>
          <a:stretch>
            <a:fillRect/>
          </a:stretch>
        </p:blipFill>
        <p:spPr>
          <a:xfrm>
            <a:off x="5240231" y="3598591"/>
            <a:ext cx="3474720" cy="2453318"/>
          </a:xfrm>
          <a:prstGeom prst="rect">
            <a:avLst/>
          </a:prstGeom>
          <a:ln w="12700">
            <a:solidFill>
              <a:schemeClr val="tx1"/>
            </a:solidFill>
          </a:ln>
        </p:spPr>
      </p:pic>
      <p:sp>
        <p:nvSpPr>
          <p:cNvPr id="10" name="TextBox 9"/>
          <p:cNvSpPr txBox="1"/>
          <p:nvPr/>
        </p:nvSpPr>
        <p:spPr>
          <a:xfrm>
            <a:off x="151757" y="875082"/>
            <a:ext cx="4906939" cy="4939729"/>
          </a:xfrm>
          <a:prstGeom prst="rect">
            <a:avLst/>
          </a:prstGeom>
          <a:noFill/>
        </p:spPr>
        <p:txBody>
          <a:bodyPr wrap="square" lIns="91354" tIns="45678" rIns="91354" bIns="45678" rtlCol="0">
            <a:spAutoFit/>
          </a:bodyPr>
          <a:lstStyle/>
          <a:p>
            <a:pPr fontAlgn="base">
              <a:spcBef>
                <a:spcPct val="0"/>
              </a:spcBef>
              <a:spcAft>
                <a:spcPts val="100"/>
              </a:spcAft>
            </a:pPr>
            <a:endParaRPr lang="en-US" sz="1600" dirty="0" smtClean="0">
              <a:solidFill>
                <a:prstClr val="black"/>
              </a:solidFill>
              <a:latin typeface="Arial" charset="0"/>
            </a:endParaRPr>
          </a:p>
          <a:p>
            <a:pPr fontAlgn="base">
              <a:spcBef>
                <a:spcPct val="0"/>
              </a:spcBef>
              <a:spcAft>
                <a:spcPts val="100"/>
              </a:spcAft>
            </a:pPr>
            <a:r>
              <a:rPr lang="en-US" sz="1600" dirty="0" err="1" smtClean="0">
                <a:solidFill>
                  <a:prstClr val="black"/>
                </a:solidFill>
                <a:latin typeface="Arial" charset="0"/>
              </a:rPr>
              <a:t>Linac</a:t>
            </a:r>
            <a:r>
              <a:rPr lang="en-US" sz="1600" dirty="0" smtClean="0">
                <a:solidFill>
                  <a:prstClr val="black"/>
                </a:solidFill>
                <a:latin typeface="Arial" charset="0"/>
              </a:rPr>
              <a:t> Coherent Light Source-II (LCLS-II) </a:t>
            </a:r>
          </a:p>
          <a:p>
            <a:pPr marL="336550" indent="-173038">
              <a:spcBef>
                <a:spcPts val="0"/>
              </a:spcBef>
              <a:spcAft>
                <a:spcPts val="200"/>
              </a:spcAft>
              <a:buFont typeface="Wingdings" panose="05000000000000000000" pitchFamily="2" charset="2"/>
              <a:buChar char="§"/>
            </a:pPr>
            <a:r>
              <a:rPr lang="en-US" sz="1200" dirty="0" smtClean="0">
                <a:solidFill>
                  <a:prstClr val="black"/>
                </a:solidFill>
              </a:rPr>
              <a:t>FY </a:t>
            </a:r>
            <a:r>
              <a:rPr lang="en-US" sz="1200" dirty="0">
                <a:solidFill>
                  <a:prstClr val="black"/>
                </a:solidFill>
              </a:rPr>
              <a:t>2015 </a:t>
            </a:r>
            <a:r>
              <a:rPr lang="en-US" sz="1200" dirty="0" smtClean="0">
                <a:solidFill>
                  <a:prstClr val="black"/>
                </a:solidFill>
              </a:rPr>
              <a:t>= </a:t>
            </a:r>
            <a:r>
              <a:rPr lang="en-US" sz="1200" dirty="0">
                <a:solidFill>
                  <a:prstClr val="black"/>
                </a:solidFill>
              </a:rPr>
              <a:t>$</a:t>
            </a:r>
            <a:r>
              <a:rPr lang="en-US" sz="1200" dirty="0" smtClean="0">
                <a:solidFill>
                  <a:prstClr val="black"/>
                </a:solidFill>
              </a:rPr>
              <a:t>148M; </a:t>
            </a:r>
            <a:r>
              <a:rPr lang="en-US" sz="1200" dirty="0">
                <a:solidFill>
                  <a:prstClr val="black"/>
                </a:solidFill>
              </a:rPr>
              <a:t>FY 2016 = $</a:t>
            </a:r>
            <a:r>
              <a:rPr lang="en-US" sz="1200" dirty="0" smtClean="0">
                <a:solidFill>
                  <a:prstClr val="black"/>
                </a:solidFill>
              </a:rPr>
              <a:t>200.3M for </a:t>
            </a:r>
            <a:r>
              <a:rPr lang="en-US" sz="1200" dirty="0">
                <a:solidFill>
                  <a:prstClr val="black"/>
                </a:solidFill>
              </a:rPr>
              <a:t>R&amp;D, design, prototyping, long lead procurement, and construction of technical systems.</a:t>
            </a:r>
          </a:p>
          <a:p>
            <a:pPr marL="336550" indent="-173038">
              <a:spcBef>
                <a:spcPts val="0"/>
              </a:spcBef>
              <a:spcAft>
                <a:spcPts val="200"/>
              </a:spcAft>
              <a:buFont typeface="Wingdings" panose="05000000000000000000" pitchFamily="2" charset="2"/>
              <a:buChar char="§"/>
            </a:pPr>
            <a:r>
              <a:rPr lang="en-US" sz="1200" dirty="0"/>
              <a:t>LCLS-II will provide high-repetition-rate, ultra-bright</a:t>
            </a:r>
            <a:r>
              <a:rPr lang="en-US" sz="1200" dirty="0" smtClean="0"/>
              <a:t>, transform-limited </a:t>
            </a:r>
            <a:r>
              <a:rPr lang="en-US" sz="1200" dirty="0"/>
              <a:t>femtosecond x-ray pulses with </a:t>
            </a:r>
            <a:r>
              <a:rPr lang="en-US" sz="1200" dirty="0">
                <a:solidFill>
                  <a:prstClr val="black"/>
                </a:solidFill>
              </a:rPr>
              <a:t>polarization control and pulse length control to ~1 femtosecond. The hard x-ray range will be expanded to 25 </a:t>
            </a:r>
            <a:r>
              <a:rPr lang="en-US" sz="1200" dirty="0" err="1">
                <a:solidFill>
                  <a:prstClr val="black"/>
                </a:solidFill>
              </a:rPr>
              <a:t>keV</a:t>
            </a:r>
            <a:r>
              <a:rPr lang="en-US" sz="1200" dirty="0">
                <a:solidFill>
                  <a:prstClr val="black"/>
                </a:solidFill>
              </a:rPr>
              <a:t>.</a:t>
            </a:r>
            <a:endParaRPr lang="en-US" sz="1200" dirty="0"/>
          </a:p>
          <a:p>
            <a:pPr marL="336550" indent="-173038">
              <a:spcBef>
                <a:spcPts val="0"/>
              </a:spcBef>
              <a:spcAft>
                <a:spcPts val="200"/>
              </a:spcAft>
              <a:buFont typeface="Wingdings" panose="05000000000000000000" pitchFamily="2" charset="2"/>
              <a:buChar char="§"/>
            </a:pPr>
            <a:r>
              <a:rPr lang="en-US" sz="1200" dirty="0"/>
              <a:t>Added are a 4 </a:t>
            </a:r>
            <a:r>
              <a:rPr lang="en-US" sz="1200" dirty="0" err="1"/>
              <a:t>GeV</a:t>
            </a:r>
            <a:r>
              <a:rPr lang="en-US" sz="1200" dirty="0"/>
              <a:t> superconducting </a:t>
            </a:r>
            <a:r>
              <a:rPr lang="en-US" sz="1200" dirty="0" err="1"/>
              <a:t>linac</a:t>
            </a:r>
            <a:r>
              <a:rPr lang="en-US" sz="1200" dirty="0"/>
              <a:t>; an electron injector; and two </a:t>
            </a:r>
            <a:r>
              <a:rPr lang="en-US" sz="1200" dirty="0" err="1"/>
              <a:t>undulators</a:t>
            </a:r>
            <a:r>
              <a:rPr lang="en-US" sz="1200" dirty="0"/>
              <a:t> to provide </a:t>
            </a:r>
            <a:r>
              <a:rPr lang="en-US" sz="1200" dirty="0" smtClean="0">
                <a:solidFill>
                  <a:prstClr val="black"/>
                </a:solidFill>
              </a:rPr>
              <a:t>x-rays </a:t>
            </a:r>
            <a:r>
              <a:rPr lang="en-US" sz="1200" dirty="0">
                <a:solidFill>
                  <a:prstClr val="black"/>
                </a:solidFill>
              </a:rPr>
              <a:t>in the </a:t>
            </a:r>
            <a:r>
              <a:rPr lang="en-US" sz="1200" dirty="0"/>
              <a:t>0.2–5 </a:t>
            </a:r>
            <a:r>
              <a:rPr lang="en-US" sz="1200" dirty="0" err="1"/>
              <a:t>keV</a:t>
            </a:r>
            <a:r>
              <a:rPr lang="en-US" sz="1200" dirty="0"/>
              <a:t> energy range</a:t>
            </a:r>
            <a:r>
              <a:rPr lang="en-US" sz="1200" dirty="0" smtClean="0">
                <a:solidFill>
                  <a:prstClr val="black"/>
                </a:solidFill>
              </a:rPr>
              <a:t>.</a:t>
            </a:r>
          </a:p>
          <a:p>
            <a:pPr marL="336550" indent="-173038">
              <a:spcBef>
                <a:spcPts val="0"/>
              </a:spcBef>
              <a:spcAft>
                <a:spcPts val="200"/>
              </a:spcAft>
              <a:buFont typeface="Wingdings" panose="05000000000000000000" pitchFamily="2" charset="2"/>
              <a:buChar char="§"/>
            </a:pPr>
            <a:endParaRPr lang="en-US" sz="1200" dirty="0" smtClean="0">
              <a:solidFill>
                <a:prstClr val="black"/>
              </a:solidFill>
            </a:endParaRPr>
          </a:p>
          <a:p>
            <a:pPr marL="346075" indent="-168275" fontAlgn="base">
              <a:spcBef>
                <a:spcPct val="0"/>
              </a:spcBef>
              <a:spcAft>
                <a:spcPts val="100"/>
              </a:spcAft>
              <a:buFont typeface="Wingdings" panose="05000000000000000000" pitchFamily="2" charset="2"/>
              <a:buChar char="§"/>
            </a:pPr>
            <a:endParaRPr lang="en-US" sz="1200" dirty="0">
              <a:solidFill>
                <a:prstClr val="black"/>
              </a:solidFill>
            </a:endParaRPr>
          </a:p>
          <a:p>
            <a:pPr>
              <a:spcAft>
                <a:spcPts val="100"/>
              </a:spcAft>
            </a:pPr>
            <a:r>
              <a:rPr lang="en-US" sz="1600" dirty="0">
                <a:solidFill>
                  <a:prstClr val="black"/>
                </a:solidFill>
              </a:rPr>
              <a:t>Advanced Photon Source Upgrade (APS-U) </a:t>
            </a:r>
          </a:p>
          <a:p>
            <a:pPr marL="346075" indent="-168275">
              <a:spcAft>
                <a:spcPts val="200"/>
              </a:spcAft>
              <a:buFont typeface="Wingdings" pitchFamily="2" charset="2"/>
              <a:buChar char="§"/>
            </a:pPr>
            <a:r>
              <a:rPr lang="en-US" sz="1200" dirty="0">
                <a:solidFill>
                  <a:prstClr val="black"/>
                </a:solidFill>
              </a:rPr>
              <a:t>FY 2015 </a:t>
            </a:r>
            <a:r>
              <a:rPr lang="en-US" sz="1200" dirty="0" smtClean="0">
                <a:solidFill>
                  <a:prstClr val="black"/>
                </a:solidFill>
              </a:rPr>
              <a:t>= </a:t>
            </a:r>
            <a:r>
              <a:rPr lang="en-US" sz="1200" dirty="0">
                <a:solidFill>
                  <a:prstClr val="black"/>
                </a:solidFill>
              </a:rPr>
              <a:t>$</a:t>
            </a:r>
            <a:r>
              <a:rPr lang="en-US" sz="1200" dirty="0" smtClean="0">
                <a:solidFill>
                  <a:prstClr val="black"/>
                </a:solidFill>
              </a:rPr>
              <a:t>20M; </a:t>
            </a:r>
            <a:r>
              <a:rPr lang="en-US" sz="1200" dirty="0">
                <a:solidFill>
                  <a:prstClr val="black"/>
                </a:solidFill>
              </a:rPr>
              <a:t>FY 2016 </a:t>
            </a:r>
            <a:r>
              <a:rPr lang="en-US" sz="1200" dirty="0" smtClean="0">
                <a:solidFill>
                  <a:prstClr val="black"/>
                </a:solidFill>
              </a:rPr>
              <a:t>= </a:t>
            </a:r>
            <a:r>
              <a:rPr lang="en-US" sz="1200" dirty="0">
                <a:solidFill>
                  <a:prstClr val="black"/>
                </a:solidFill>
              </a:rPr>
              <a:t>$</a:t>
            </a:r>
            <a:r>
              <a:rPr lang="en-US" sz="1200" dirty="0" smtClean="0">
                <a:solidFill>
                  <a:prstClr val="black"/>
                </a:solidFill>
              </a:rPr>
              <a:t>20M </a:t>
            </a:r>
            <a:r>
              <a:rPr lang="en-US" sz="1200" dirty="0">
                <a:solidFill>
                  <a:prstClr val="black"/>
                </a:solidFill>
              </a:rPr>
              <a:t>for R&amp;D, design, and limited prototyping.</a:t>
            </a:r>
          </a:p>
          <a:p>
            <a:pPr marL="346075" indent="-168275">
              <a:spcAft>
                <a:spcPts val="200"/>
              </a:spcAft>
              <a:buFont typeface="Wingdings" pitchFamily="2" charset="2"/>
              <a:buChar char="§"/>
            </a:pPr>
            <a:r>
              <a:rPr lang="en-US" sz="1200" dirty="0" smtClean="0">
                <a:solidFill>
                  <a:prstClr val="black"/>
                </a:solidFill>
              </a:rPr>
              <a:t>APS-U will provide a multi-bend </a:t>
            </a:r>
            <a:r>
              <a:rPr lang="en-US" sz="1200" dirty="0" err="1">
                <a:solidFill>
                  <a:prstClr val="black"/>
                </a:solidFill>
              </a:rPr>
              <a:t>achromat</a:t>
            </a:r>
            <a:r>
              <a:rPr lang="en-US" sz="1200" dirty="0">
                <a:solidFill>
                  <a:prstClr val="black"/>
                </a:solidFill>
              </a:rPr>
              <a:t> lattice to provide </a:t>
            </a:r>
            <a:r>
              <a:rPr lang="en-US" sz="1200" dirty="0" smtClean="0">
                <a:solidFill>
                  <a:prstClr val="black"/>
                </a:solidFill>
              </a:rPr>
              <a:t>extreme transverse </a:t>
            </a:r>
            <a:r>
              <a:rPr lang="en-US" sz="1200" dirty="0">
                <a:solidFill>
                  <a:prstClr val="black"/>
                </a:solidFill>
              </a:rPr>
              <a:t>coherence and extreme </a:t>
            </a:r>
            <a:r>
              <a:rPr lang="en-US" sz="1200" dirty="0" smtClean="0">
                <a:solidFill>
                  <a:prstClr val="black"/>
                </a:solidFill>
              </a:rPr>
              <a:t>brightness.</a:t>
            </a:r>
            <a:endParaRPr lang="en-US" sz="1200" dirty="0">
              <a:solidFill>
                <a:prstClr val="black"/>
              </a:solidFill>
            </a:endParaRPr>
          </a:p>
          <a:p>
            <a:pPr marL="346075" indent="-168275">
              <a:spcAft>
                <a:spcPts val="200"/>
              </a:spcAft>
              <a:buFont typeface="Wingdings" pitchFamily="2" charset="2"/>
              <a:buChar char="§"/>
            </a:pPr>
            <a:r>
              <a:rPr lang="en-US" sz="1200" dirty="0" smtClean="0">
                <a:solidFill>
                  <a:prstClr val="black"/>
                </a:solidFill>
              </a:rPr>
              <a:t>Initial </a:t>
            </a:r>
            <a:r>
              <a:rPr lang="en-US" sz="1200" dirty="0">
                <a:solidFill>
                  <a:prstClr val="black"/>
                </a:solidFill>
              </a:rPr>
              <a:t>conceptual design for the new </a:t>
            </a:r>
            <a:r>
              <a:rPr lang="en-US" sz="1200" dirty="0" smtClean="0">
                <a:solidFill>
                  <a:prstClr val="black"/>
                </a:solidFill>
              </a:rPr>
              <a:t>lattice completed; conducting </a:t>
            </a:r>
            <a:r>
              <a:rPr lang="en-US" sz="1200" dirty="0">
                <a:solidFill>
                  <a:prstClr val="black"/>
                </a:solidFill>
              </a:rPr>
              <a:t>R&amp;D and key component prototyping in support of the new design.  Key performance parameters are being defined for the project and the new storage ring. </a:t>
            </a:r>
          </a:p>
          <a:p>
            <a:pPr marL="346075" indent="-168275" fontAlgn="base">
              <a:spcBef>
                <a:spcPct val="0"/>
              </a:spcBef>
              <a:spcAft>
                <a:spcPts val="100"/>
              </a:spcAft>
              <a:buFont typeface="Wingdings" panose="05000000000000000000" pitchFamily="2" charset="2"/>
              <a:buChar char="§"/>
            </a:pPr>
            <a:endParaRPr lang="en-US" sz="1200" dirty="0">
              <a:solidFill>
                <a:prstClr val="black"/>
              </a:solidFill>
            </a:endParaRPr>
          </a:p>
        </p:txBody>
      </p:sp>
      <p:sp>
        <p:nvSpPr>
          <p:cNvPr id="14" name="Slide Number Placeholder 2"/>
          <p:cNvSpPr txBox="1">
            <a:spLocks/>
          </p:cNvSpPr>
          <p:nvPr/>
        </p:nvSpPr>
        <p:spPr>
          <a:xfrm>
            <a:off x="8372186" y="6311247"/>
            <a:ext cx="381000" cy="365125"/>
          </a:xfrm>
          <a:prstGeom prst="rect">
            <a:avLst/>
          </a:prstGeom>
        </p:spPr>
        <p:txBody>
          <a:bodyPr vert="horz" lIns="90790" tIns="45399" rIns="90790" bIns="45399" rtlCol="0" anchor="ctr"/>
          <a:lstStyle/>
          <a:p>
            <a:pPr algn="r" defTabSz="820583">
              <a:defRPr/>
            </a:pPr>
            <a:fld id="{894C652A-1437-4DEE-BE20-1D8E4CBD3D73}" type="slidenum">
              <a:rPr lang="en-US" sz="1200" smtClean="0">
                <a:solidFill>
                  <a:srgbClr val="106636"/>
                </a:solidFill>
                <a:latin typeface="Arial" pitchFamily="34" charset="0"/>
                <a:cs typeface="Arial" pitchFamily="34" charset="0"/>
              </a:rPr>
              <a:pPr algn="r" defTabSz="820583">
                <a:defRPr/>
              </a:pPr>
              <a:t>25</a:t>
            </a:fld>
            <a:endParaRPr lang="en-US" sz="1200" dirty="0">
              <a:solidFill>
                <a:srgbClr val="106636"/>
              </a:solidFill>
              <a:latin typeface="Arial" pitchFamily="34" charset="0"/>
              <a:cs typeface="Arial" pitchFamily="34" charset="0"/>
            </a:endParaRPr>
          </a:p>
        </p:txBody>
      </p:sp>
    </p:spTree>
    <p:extLst>
      <p:ext uri="{BB962C8B-B14F-4D97-AF65-F5344CB8AC3E}">
        <p14:creationId xmlns:p14="http://schemas.microsoft.com/office/powerpoint/2010/main" val="1688419925"/>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5987442"/>
            <a:ext cx="8430016" cy="870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dirty="0"/>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b="18908"/>
          <a:stretch/>
        </p:blipFill>
        <p:spPr>
          <a:xfrm>
            <a:off x="6601216" y="5057720"/>
            <a:ext cx="1828800" cy="1371600"/>
          </a:xfrm>
          <a:prstGeom prst="rect">
            <a:avLst/>
          </a:prstGeom>
          <a:ln w="47625" cmpd="thickThin">
            <a:solidFill>
              <a:schemeClr val="tx1"/>
            </a:solidFill>
          </a:ln>
          <a:effectLst>
            <a:outerShdw blurRad="50800" dist="38100" dir="2700000" algn="ctr" rotWithShape="0">
              <a:schemeClr val="tx1">
                <a:alpha val="40000"/>
              </a:schemeClr>
            </a:outerShdw>
          </a:effectLst>
        </p:spPr>
      </p:pic>
      <p:sp>
        <p:nvSpPr>
          <p:cNvPr id="19" name="TextBox 18"/>
          <p:cNvSpPr txBox="1"/>
          <p:nvPr/>
        </p:nvSpPr>
        <p:spPr>
          <a:xfrm>
            <a:off x="578067" y="1032541"/>
            <a:ext cx="8006318" cy="3801028"/>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lIns="91429" tIns="45714" rIns="91429" bIns="45714" rtlCol="0">
            <a:spAutoFit/>
          </a:bodyPr>
          <a:lstStyle/>
          <a:p>
            <a:pPr marL="173716" indent="-173716">
              <a:spcBef>
                <a:spcPts val="0"/>
              </a:spcBef>
              <a:spcAft>
                <a:spcPts val="600"/>
              </a:spcAft>
              <a:buFont typeface="Wingdings" pitchFamily="2" charset="2"/>
              <a:buChar char="§"/>
            </a:pPr>
            <a:r>
              <a:rPr lang="en-US" sz="1400" dirty="0" smtClean="0">
                <a:solidFill>
                  <a:schemeClr val="tx1"/>
                </a:solidFill>
                <a:latin typeface="Arial" pitchFamily="34" charset="0"/>
                <a:cs typeface="Arial" pitchFamily="34" charset="0"/>
              </a:rPr>
              <a:t>Increased funding for additional</a:t>
            </a:r>
            <a:r>
              <a:rPr lang="en-US" sz="1400" b="1" dirty="0" smtClean="0">
                <a:solidFill>
                  <a:schemeClr val="tx1"/>
                </a:solidFill>
                <a:latin typeface="Arial" pitchFamily="34" charset="0"/>
                <a:cs typeface="Arial" pitchFamily="34" charset="0"/>
              </a:rPr>
              <a:t> Energy Frontier Research Centers </a:t>
            </a:r>
            <a:r>
              <a:rPr lang="en-US" sz="1400" dirty="0" smtClean="0">
                <a:solidFill>
                  <a:schemeClr val="tx1"/>
                </a:solidFill>
                <a:latin typeface="Arial" pitchFamily="34" charset="0"/>
                <a:cs typeface="Arial" pitchFamily="34" charset="0"/>
              </a:rPr>
              <a:t>(EFRCs) (</a:t>
            </a:r>
            <a:r>
              <a:rPr lang="el-GR" sz="1400" dirty="0" smtClean="0">
                <a:solidFill>
                  <a:schemeClr val="tx1"/>
                </a:solidFill>
                <a:latin typeface="Arial" pitchFamily="34" charset="0"/>
                <a:cs typeface="Arial" pitchFamily="34" charset="0"/>
              </a:rPr>
              <a:t>Δ</a:t>
            </a:r>
            <a:r>
              <a:rPr lang="en-US" sz="1400" dirty="0" smtClean="0">
                <a:solidFill>
                  <a:schemeClr val="tx1"/>
                </a:solidFill>
                <a:latin typeface="Arial" pitchFamily="34" charset="0"/>
                <a:cs typeface="Arial" pitchFamily="34" charset="0"/>
              </a:rPr>
              <a:t> = +$10,000K)</a:t>
            </a:r>
          </a:p>
          <a:p>
            <a:pPr marL="173716" indent="-173716">
              <a:spcBef>
                <a:spcPts val="0"/>
              </a:spcBef>
              <a:spcAft>
                <a:spcPts val="600"/>
              </a:spcAft>
              <a:buFont typeface="Wingdings" pitchFamily="2" charset="2"/>
              <a:buChar char="§"/>
            </a:pPr>
            <a:r>
              <a:rPr lang="en-US" sz="1400" dirty="0" smtClean="0">
                <a:solidFill>
                  <a:schemeClr val="tx1"/>
                </a:solidFill>
                <a:latin typeface="Arial" pitchFamily="34" charset="0"/>
                <a:cs typeface="Arial" pitchFamily="34" charset="0"/>
              </a:rPr>
              <a:t>Increased funding for </a:t>
            </a:r>
            <a:r>
              <a:rPr lang="en-US" sz="1400" b="1" dirty="0">
                <a:solidFill>
                  <a:schemeClr val="tx1"/>
                </a:solidFill>
                <a:latin typeface="Arial" pitchFamily="34" charset="0"/>
                <a:cs typeface="Arial" pitchFamily="34" charset="0"/>
              </a:rPr>
              <a:t>computational materials </a:t>
            </a:r>
            <a:r>
              <a:rPr lang="en-US" sz="1400" b="1" dirty="0" smtClean="0">
                <a:solidFill>
                  <a:schemeClr val="tx1"/>
                </a:solidFill>
                <a:latin typeface="Arial" pitchFamily="34" charset="0"/>
                <a:cs typeface="Arial" pitchFamily="34" charset="0"/>
              </a:rPr>
              <a:t>sciences </a:t>
            </a:r>
            <a:r>
              <a:rPr lang="en-US" sz="1400" dirty="0" smtClean="0">
                <a:solidFill>
                  <a:schemeClr val="tx1"/>
                </a:solidFill>
                <a:latin typeface="Arial" pitchFamily="34" charset="0"/>
                <a:cs typeface="Arial" pitchFamily="34" charset="0"/>
              </a:rPr>
              <a:t>research</a:t>
            </a:r>
            <a:r>
              <a:rPr lang="en-US" sz="1400" b="1" dirty="0" smtClean="0">
                <a:solidFill>
                  <a:schemeClr val="tx1"/>
                </a:solidFill>
                <a:latin typeface="Arial" pitchFamily="34" charset="0"/>
                <a:cs typeface="Arial" pitchFamily="34" charset="0"/>
              </a:rPr>
              <a:t> </a:t>
            </a:r>
            <a:r>
              <a:rPr lang="en-US" sz="1400" dirty="0" smtClean="0">
                <a:solidFill>
                  <a:schemeClr val="tx1"/>
                </a:solidFill>
                <a:latin typeface="Arial" pitchFamily="34" charset="0"/>
                <a:cs typeface="Arial" pitchFamily="34" charset="0"/>
              </a:rPr>
              <a:t>to expand technical breadth of code development for design </a:t>
            </a:r>
            <a:r>
              <a:rPr lang="en-US" sz="1400" dirty="0">
                <a:solidFill>
                  <a:schemeClr val="tx1"/>
                </a:solidFill>
                <a:latin typeface="Arial" pitchFamily="34" charset="0"/>
                <a:cs typeface="Arial" pitchFamily="34" charset="0"/>
              </a:rPr>
              <a:t>of functional </a:t>
            </a:r>
            <a:r>
              <a:rPr lang="en-US" sz="1400" dirty="0" smtClean="0">
                <a:solidFill>
                  <a:schemeClr val="tx1"/>
                </a:solidFill>
                <a:latin typeface="Arial" pitchFamily="34" charset="0"/>
                <a:cs typeface="Arial" pitchFamily="34" charset="0"/>
              </a:rPr>
              <a:t>materials (</a:t>
            </a:r>
            <a:r>
              <a:rPr lang="el-GR" sz="1400" dirty="0" smtClean="0">
                <a:solidFill>
                  <a:schemeClr val="tx1"/>
                </a:solidFill>
                <a:latin typeface="Arial" pitchFamily="34" charset="0"/>
                <a:cs typeface="Arial" pitchFamily="34" charset="0"/>
              </a:rPr>
              <a:t>Δ</a:t>
            </a:r>
            <a:r>
              <a:rPr lang="en-US" sz="1400" dirty="0" smtClean="0">
                <a:solidFill>
                  <a:schemeClr val="tx1"/>
                </a:solidFill>
                <a:latin typeface="Arial" pitchFamily="34" charset="0"/>
                <a:cs typeface="Arial" pitchFamily="34" charset="0"/>
              </a:rPr>
              <a:t> </a:t>
            </a:r>
            <a:r>
              <a:rPr lang="en-US" sz="1400" dirty="0">
                <a:solidFill>
                  <a:schemeClr val="tx1"/>
                </a:solidFill>
                <a:latin typeface="Arial" pitchFamily="34" charset="0"/>
                <a:cs typeface="Arial" pitchFamily="34" charset="0"/>
              </a:rPr>
              <a:t>= </a:t>
            </a:r>
            <a:r>
              <a:rPr lang="en-US" sz="1400" dirty="0" smtClean="0">
                <a:solidFill>
                  <a:schemeClr val="tx1"/>
                </a:solidFill>
                <a:latin typeface="Arial" pitchFamily="34" charset="0"/>
                <a:cs typeface="Arial" pitchFamily="34" charset="0"/>
              </a:rPr>
              <a:t>+$</a:t>
            </a:r>
            <a:r>
              <a:rPr lang="en-US" sz="1400" dirty="0">
                <a:solidFill>
                  <a:schemeClr val="tx1"/>
                </a:solidFill>
                <a:latin typeface="Arial" pitchFamily="34" charset="0"/>
                <a:cs typeface="Arial" pitchFamily="34" charset="0"/>
              </a:rPr>
              <a:t>4</a:t>
            </a:r>
            <a:r>
              <a:rPr lang="en-US" sz="1400" dirty="0" smtClean="0">
                <a:solidFill>
                  <a:schemeClr val="tx1"/>
                </a:solidFill>
                <a:latin typeface="Arial" pitchFamily="34" charset="0"/>
                <a:cs typeface="Arial" pitchFamily="34" charset="0"/>
              </a:rPr>
              <a:t>,000K)</a:t>
            </a:r>
          </a:p>
          <a:p>
            <a:pPr marL="173716" indent="-173716">
              <a:spcBef>
                <a:spcPts val="0"/>
              </a:spcBef>
              <a:spcAft>
                <a:spcPts val="600"/>
              </a:spcAft>
              <a:buFont typeface="Wingdings" pitchFamily="2" charset="2"/>
              <a:buChar char="§"/>
            </a:pPr>
            <a:r>
              <a:rPr lang="en-US" sz="1400" dirty="0" smtClean="0">
                <a:solidFill>
                  <a:schemeClr val="tx1"/>
                </a:solidFill>
                <a:latin typeface="Arial" pitchFamily="34" charset="0"/>
                <a:cs typeface="Arial" pitchFamily="34" charset="0"/>
              </a:rPr>
              <a:t>New funding for </a:t>
            </a:r>
            <a:r>
              <a:rPr lang="en-US" sz="1400" b="1" dirty="0" smtClean="0">
                <a:solidFill>
                  <a:schemeClr val="tx1"/>
                </a:solidFill>
                <a:latin typeface="Arial" pitchFamily="34" charset="0"/>
                <a:cs typeface="Arial" pitchFamily="34" charset="0"/>
              </a:rPr>
              <a:t>mid-scale instrumentation </a:t>
            </a:r>
            <a:r>
              <a:rPr lang="en-US" sz="1400" dirty="0" smtClean="0">
                <a:solidFill>
                  <a:schemeClr val="tx1"/>
                </a:solidFill>
                <a:latin typeface="Arial" pitchFamily="34" charset="0"/>
                <a:cs typeface="Arial" pitchFamily="34" charset="0"/>
              </a:rPr>
              <a:t>for ultrafast electron </a:t>
            </a:r>
            <a:r>
              <a:rPr lang="en-US" sz="1400" dirty="0">
                <a:solidFill>
                  <a:schemeClr val="tx1"/>
                </a:solidFill>
                <a:latin typeface="Arial" pitchFamily="34" charset="0"/>
                <a:cs typeface="Arial" pitchFamily="34" charset="0"/>
              </a:rPr>
              <a:t>scattering (</a:t>
            </a:r>
            <a:r>
              <a:rPr lang="el-GR" sz="1400" dirty="0">
                <a:solidFill>
                  <a:schemeClr val="tx1"/>
                </a:solidFill>
                <a:latin typeface="Arial" pitchFamily="34" charset="0"/>
                <a:cs typeface="Arial" pitchFamily="34" charset="0"/>
              </a:rPr>
              <a:t>Δ</a:t>
            </a:r>
            <a:r>
              <a:rPr lang="en-US" sz="1400" dirty="0">
                <a:solidFill>
                  <a:schemeClr val="tx1"/>
                </a:solidFill>
                <a:latin typeface="Arial" pitchFamily="34" charset="0"/>
                <a:cs typeface="Arial" pitchFamily="34" charset="0"/>
              </a:rPr>
              <a:t> = </a:t>
            </a:r>
            <a:r>
              <a:rPr lang="en-US" sz="1400" dirty="0" smtClean="0">
                <a:solidFill>
                  <a:schemeClr val="tx1"/>
                </a:solidFill>
                <a:latin typeface="Arial" pitchFamily="34" charset="0"/>
                <a:cs typeface="Arial" pitchFamily="34" charset="0"/>
              </a:rPr>
              <a:t>$</a:t>
            </a:r>
            <a:r>
              <a:rPr lang="en-US" sz="1400" dirty="0">
                <a:solidFill>
                  <a:schemeClr val="tx1"/>
                </a:solidFill>
                <a:latin typeface="Arial" pitchFamily="34" charset="0"/>
                <a:cs typeface="Arial" pitchFamily="34" charset="0"/>
              </a:rPr>
              <a:t>5</a:t>
            </a:r>
            <a:r>
              <a:rPr lang="en-US" sz="1400" dirty="0" smtClean="0">
                <a:solidFill>
                  <a:schemeClr val="tx1"/>
                </a:solidFill>
                <a:latin typeface="Arial" pitchFamily="34" charset="0"/>
                <a:cs typeface="Arial" pitchFamily="34" charset="0"/>
              </a:rPr>
              <a:t>,000K)</a:t>
            </a:r>
          </a:p>
          <a:p>
            <a:pPr marL="173716" indent="-173716">
              <a:spcBef>
                <a:spcPts val="0"/>
              </a:spcBef>
              <a:spcAft>
                <a:spcPts val="600"/>
              </a:spcAft>
              <a:buFont typeface="Wingdings" pitchFamily="2" charset="2"/>
              <a:buChar char="§"/>
            </a:pPr>
            <a:r>
              <a:rPr lang="en-US" sz="1400" b="1" dirty="0" smtClean="0">
                <a:solidFill>
                  <a:schemeClr val="tx1"/>
                </a:solidFill>
                <a:latin typeface="Arial" pitchFamily="34" charset="0"/>
                <a:cs typeface="Arial" pitchFamily="34" charset="0"/>
              </a:rPr>
              <a:t>Energy </a:t>
            </a:r>
            <a:r>
              <a:rPr lang="en-US" sz="1400" b="1" dirty="0">
                <a:solidFill>
                  <a:schemeClr val="tx1"/>
                </a:solidFill>
                <a:latin typeface="Arial" pitchFamily="34" charset="0"/>
                <a:cs typeface="Arial" pitchFamily="34" charset="0"/>
              </a:rPr>
              <a:t>Innovation </a:t>
            </a:r>
            <a:r>
              <a:rPr lang="en-US" sz="1400" b="1" dirty="0" smtClean="0">
                <a:solidFill>
                  <a:schemeClr val="tx1"/>
                </a:solidFill>
                <a:latin typeface="Arial" pitchFamily="34" charset="0"/>
                <a:cs typeface="Arial" pitchFamily="34" charset="0"/>
              </a:rPr>
              <a:t>Hubs</a:t>
            </a:r>
            <a:r>
              <a:rPr lang="en-US" sz="1400" dirty="0" smtClean="0">
                <a:solidFill>
                  <a:schemeClr val="tx1"/>
                </a:solidFill>
                <a:latin typeface="Arial" pitchFamily="34" charset="0"/>
                <a:cs typeface="Arial" pitchFamily="34" charset="0"/>
              </a:rPr>
              <a:t>:</a:t>
            </a:r>
            <a:endParaRPr lang="en-US" sz="1400" dirty="0">
              <a:solidFill>
                <a:schemeClr val="tx1"/>
              </a:solidFill>
              <a:latin typeface="Arial" pitchFamily="34" charset="0"/>
              <a:cs typeface="Arial" pitchFamily="34" charset="0"/>
            </a:endParaRPr>
          </a:p>
          <a:p>
            <a:pPr marL="627063" lvl="3" indent="-174625">
              <a:spcBef>
                <a:spcPts val="0"/>
              </a:spcBef>
              <a:spcAft>
                <a:spcPts val="600"/>
              </a:spcAft>
              <a:buFont typeface="Wingdings" pitchFamily="2" charset="2"/>
              <a:buChar char="§"/>
            </a:pPr>
            <a:r>
              <a:rPr lang="en-US" sz="1400" dirty="0" smtClean="0">
                <a:solidFill>
                  <a:schemeClr val="tx1"/>
                </a:solidFill>
                <a:latin typeface="Arial" pitchFamily="34" charset="0"/>
                <a:cs typeface="Arial" pitchFamily="34" charset="0"/>
              </a:rPr>
              <a:t>Joint </a:t>
            </a:r>
            <a:r>
              <a:rPr lang="en-US" sz="1400" dirty="0">
                <a:solidFill>
                  <a:schemeClr val="tx1"/>
                </a:solidFill>
                <a:latin typeface="Arial" pitchFamily="34" charset="0"/>
                <a:cs typeface="Arial" pitchFamily="34" charset="0"/>
              </a:rPr>
              <a:t>Center for Energy Storage Research (</a:t>
            </a:r>
            <a:r>
              <a:rPr lang="en-US" sz="1400" dirty="0" smtClean="0">
                <a:solidFill>
                  <a:schemeClr val="tx1"/>
                </a:solidFill>
                <a:latin typeface="Arial" pitchFamily="34" charset="0"/>
                <a:cs typeface="Arial" pitchFamily="34" charset="0"/>
              </a:rPr>
              <a:t>JCESR) will </a:t>
            </a:r>
            <a:r>
              <a:rPr lang="en-US" sz="1400" dirty="0">
                <a:solidFill>
                  <a:schemeClr val="tx1"/>
                </a:solidFill>
                <a:latin typeface="Arial" pitchFamily="34" charset="0"/>
                <a:cs typeface="Arial" pitchFamily="34" charset="0"/>
              </a:rPr>
              <a:t>be in its </a:t>
            </a:r>
            <a:r>
              <a:rPr lang="en-US" sz="1400" dirty="0" smtClean="0">
                <a:solidFill>
                  <a:schemeClr val="tx1"/>
                </a:solidFill>
                <a:latin typeface="Arial" pitchFamily="34" charset="0"/>
                <a:cs typeface="Arial" pitchFamily="34" charset="0"/>
              </a:rPr>
              <a:t>4</a:t>
            </a:r>
            <a:r>
              <a:rPr lang="en-US" sz="1400" baseline="30000" dirty="0" smtClean="0">
                <a:solidFill>
                  <a:schemeClr val="tx1"/>
                </a:solidFill>
                <a:latin typeface="Arial" pitchFamily="34" charset="0"/>
                <a:cs typeface="Arial" pitchFamily="34" charset="0"/>
              </a:rPr>
              <a:t>th</a:t>
            </a:r>
            <a:r>
              <a:rPr lang="en-US" sz="1400" dirty="0" smtClean="0">
                <a:solidFill>
                  <a:schemeClr val="tx1"/>
                </a:solidFill>
                <a:latin typeface="Arial" pitchFamily="34" charset="0"/>
                <a:cs typeface="Arial" pitchFamily="34" charset="0"/>
              </a:rPr>
              <a:t> year. (FY 2015 = $24,175K; FY 2016 = $24,137K)</a:t>
            </a:r>
          </a:p>
          <a:p>
            <a:pPr marL="627063" lvl="3" indent="-174625">
              <a:spcBef>
                <a:spcPts val="0"/>
              </a:spcBef>
              <a:spcAft>
                <a:spcPts val="600"/>
              </a:spcAft>
              <a:buFont typeface="Wingdings" pitchFamily="2" charset="2"/>
              <a:buChar char="§"/>
            </a:pPr>
            <a:r>
              <a:rPr lang="en-US" sz="1400" dirty="0" smtClean="0">
                <a:solidFill>
                  <a:schemeClr val="tx1"/>
                </a:solidFill>
                <a:latin typeface="Arial" pitchFamily="34" charset="0"/>
                <a:cs typeface="Arial" pitchFamily="34" charset="0"/>
              </a:rPr>
              <a:t>Joint </a:t>
            </a:r>
            <a:r>
              <a:rPr lang="en-US" sz="1400" dirty="0">
                <a:solidFill>
                  <a:schemeClr val="tx1"/>
                </a:solidFill>
                <a:latin typeface="Arial" pitchFamily="34" charset="0"/>
                <a:cs typeface="Arial" pitchFamily="34" charset="0"/>
              </a:rPr>
              <a:t>Center for Artificial Photosynthesis (JCAP) </a:t>
            </a:r>
            <a:r>
              <a:rPr lang="en-US" sz="1400" dirty="0" smtClean="0">
                <a:solidFill>
                  <a:schemeClr val="tx1"/>
                </a:solidFill>
                <a:latin typeface="Arial" pitchFamily="34" charset="0"/>
                <a:cs typeface="Arial" pitchFamily="34" charset="0"/>
              </a:rPr>
              <a:t>is under review for renewal starting in September 2015.  (FY 2015 = $15,000K; FY 2016 = $15,000K)</a:t>
            </a:r>
            <a:endParaRPr lang="en-US" sz="1400" dirty="0">
              <a:solidFill>
                <a:schemeClr val="tx1"/>
              </a:solidFill>
              <a:latin typeface="Arial" pitchFamily="34" charset="0"/>
              <a:cs typeface="Arial" pitchFamily="34" charset="0"/>
            </a:endParaRPr>
          </a:p>
          <a:p>
            <a:pPr marL="177779" indent="-177779">
              <a:spcBef>
                <a:spcPts val="0"/>
              </a:spcBef>
              <a:spcAft>
                <a:spcPts val="600"/>
              </a:spcAft>
              <a:buFont typeface="Wingdings" pitchFamily="2" charset="2"/>
              <a:buChar char="§"/>
            </a:pPr>
            <a:r>
              <a:rPr lang="en-US" sz="1400" b="1" dirty="0" smtClean="0">
                <a:solidFill>
                  <a:schemeClr val="tx1"/>
                </a:solidFill>
                <a:latin typeface="Arial" pitchFamily="34" charset="0"/>
                <a:cs typeface="Arial" pitchFamily="34" charset="0"/>
              </a:rPr>
              <a:t>National </a:t>
            </a:r>
            <a:r>
              <a:rPr lang="en-US" sz="1400" b="1" dirty="0">
                <a:solidFill>
                  <a:schemeClr val="tx1"/>
                </a:solidFill>
                <a:latin typeface="Arial" pitchFamily="34" charset="0"/>
                <a:cs typeface="Arial" pitchFamily="34" charset="0"/>
              </a:rPr>
              <a:t>Synchrotron Light </a:t>
            </a:r>
            <a:r>
              <a:rPr lang="en-US" sz="1400" b="1" dirty="0" smtClean="0">
                <a:solidFill>
                  <a:schemeClr val="tx1"/>
                </a:solidFill>
                <a:latin typeface="Arial" pitchFamily="34" charset="0"/>
                <a:cs typeface="Arial" pitchFamily="34" charset="0"/>
              </a:rPr>
              <a:t>Source-II </a:t>
            </a:r>
            <a:r>
              <a:rPr lang="en-US" sz="1400" dirty="0">
                <a:solidFill>
                  <a:schemeClr val="tx1"/>
                </a:solidFill>
                <a:latin typeface="Arial" pitchFamily="34" charset="0"/>
                <a:cs typeface="Arial" pitchFamily="34" charset="0"/>
              </a:rPr>
              <a:t>(</a:t>
            </a:r>
            <a:r>
              <a:rPr lang="en-US" sz="1400" dirty="0" smtClean="0">
                <a:solidFill>
                  <a:schemeClr val="tx1"/>
                </a:solidFill>
                <a:latin typeface="Arial" pitchFamily="34" charset="0"/>
                <a:cs typeface="Arial" pitchFamily="34" charset="0"/>
              </a:rPr>
              <a:t>NSLS-II</a:t>
            </a:r>
            <a:r>
              <a:rPr lang="en-US" sz="1400" dirty="0">
                <a:solidFill>
                  <a:schemeClr val="tx1"/>
                </a:solidFill>
                <a:latin typeface="Arial" pitchFamily="34" charset="0"/>
                <a:cs typeface="Arial" pitchFamily="34" charset="0"/>
              </a:rPr>
              <a:t>) </a:t>
            </a:r>
            <a:r>
              <a:rPr lang="en-US" sz="1400" dirty="0" smtClean="0">
                <a:solidFill>
                  <a:schemeClr val="tx1"/>
                </a:solidFill>
                <a:latin typeface="Arial" pitchFamily="34" charset="0"/>
                <a:cs typeface="Arial" pitchFamily="34" charset="0"/>
              </a:rPr>
              <a:t>begins its 1</a:t>
            </a:r>
            <a:r>
              <a:rPr lang="en-US" sz="1400" baseline="30000" dirty="0" smtClean="0">
                <a:solidFill>
                  <a:schemeClr val="tx1"/>
                </a:solidFill>
                <a:latin typeface="Arial" pitchFamily="34" charset="0"/>
                <a:cs typeface="Arial" pitchFamily="34" charset="0"/>
              </a:rPr>
              <a:t>st</a:t>
            </a:r>
            <a:r>
              <a:rPr lang="en-US" sz="1400" dirty="0" smtClean="0">
                <a:solidFill>
                  <a:schemeClr val="tx1"/>
                </a:solidFill>
                <a:latin typeface="Arial" pitchFamily="34" charset="0"/>
                <a:cs typeface="Arial" pitchFamily="34" charset="0"/>
              </a:rPr>
              <a:t> full year of operations.</a:t>
            </a:r>
            <a:endParaRPr lang="en-US" sz="1400" dirty="0">
              <a:solidFill>
                <a:schemeClr val="tx1"/>
              </a:solidFill>
              <a:latin typeface="Arial" pitchFamily="34" charset="0"/>
              <a:cs typeface="Arial" pitchFamily="34" charset="0"/>
            </a:endParaRPr>
          </a:p>
          <a:p>
            <a:pPr marL="177779" indent="-177779">
              <a:spcBef>
                <a:spcPts val="0"/>
              </a:spcBef>
              <a:spcAft>
                <a:spcPts val="600"/>
              </a:spcAft>
              <a:buFont typeface="Wingdings" pitchFamily="2" charset="2"/>
              <a:buChar char="§"/>
            </a:pPr>
            <a:r>
              <a:rPr lang="en-US" sz="1400" b="1" dirty="0">
                <a:solidFill>
                  <a:schemeClr val="tx1"/>
                </a:solidFill>
                <a:latin typeface="Arial" pitchFamily="34" charset="0"/>
                <a:cs typeface="Arial" pitchFamily="34" charset="0"/>
              </a:rPr>
              <a:t>Linac Coherent Light </a:t>
            </a:r>
            <a:r>
              <a:rPr lang="en-US" sz="1400" b="1" dirty="0" smtClean="0">
                <a:solidFill>
                  <a:schemeClr val="tx1"/>
                </a:solidFill>
                <a:latin typeface="Arial" pitchFamily="34" charset="0"/>
                <a:cs typeface="Arial" pitchFamily="34" charset="0"/>
              </a:rPr>
              <a:t>Source-II </a:t>
            </a:r>
            <a:r>
              <a:rPr lang="en-US" sz="1400" b="1" dirty="0">
                <a:solidFill>
                  <a:schemeClr val="tx1"/>
                </a:solidFill>
                <a:latin typeface="Arial" pitchFamily="34" charset="0"/>
                <a:cs typeface="Arial" pitchFamily="34" charset="0"/>
              </a:rPr>
              <a:t>(</a:t>
            </a:r>
            <a:r>
              <a:rPr lang="en-US" sz="1400" b="1" dirty="0" smtClean="0">
                <a:solidFill>
                  <a:schemeClr val="tx1"/>
                </a:solidFill>
                <a:latin typeface="Arial" pitchFamily="34" charset="0"/>
                <a:cs typeface="Arial" pitchFamily="34" charset="0"/>
              </a:rPr>
              <a:t>LCLS-II</a:t>
            </a:r>
            <a:r>
              <a:rPr lang="en-US" sz="1400" b="1" dirty="0">
                <a:solidFill>
                  <a:schemeClr val="tx1"/>
                </a:solidFill>
                <a:latin typeface="Arial" pitchFamily="34" charset="0"/>
                <a:cs typeface="Arial" pitchFamily="34" charset="0"/>
              </a:rPr>
              <a:t>) </a:t>
            </a:r>
            <a:r>
              <a:rPr lang="en-US" sz="1400" dirty="0" smtClean="0">
                <a:solidFill>
                  <a:schemeClr val="tx1"/>
                </a:solidFill>
                <a:latin typeface="Arial" pitchFamily="34" charset="0"/>
                <a:cs typeface="Arial" pitchFamily="34" charset="0"/>
              </a:rPr>
              <a:t>construction continues.</a:t>
            </a:r>
          </a:p>
          <a:p>
            <a:pPr marL="177779" indent="-177779">
              <a:spcBef>
                <a:spcPts val="0"/>
              </a:spcBef>
              <a:spcAft>
                <a:spcPts val="600"/>
              </a:spcAft>
              <a:buFont typeface="Wingdings" pitchFamily="2" charset="2"/>
              <a:buChar char="§"/>
            </a:pPr>
            <a:r>
              <a:rPr lang="en-US" sz="1400" dirty="0" smtClean="0">
                <a:solidFill>
                  <a:schemeClr val="tx1"/>
                </a:solidFill>
                <a:latin typeface="Arial" pitchFamily="34" charset="0"/>
                <a:cs typeface="Arial" pitchFamily="34" charset="0"/>
              </a:rPr>
              <a:t>BES </a:t>
            </a:r>
            <a:r>
              <a:rPr lang="en-US" sz="1400" b="1" dirty="0" smtClean="0">
                <a:solidFill>
                  <a:schemeClr val="tx1"/>
                </a:solidFill>
                <a:latin typeface="Arial" pitchFamily="34" charset="0"/>
                <a:cs typeface="Arial" pitchFamily="34" charset="0"/>
              </a:rPr>
              <a:t>user </a:t>
            </a:r>
            <a:r>
              <a:rPr lang="en-US" sz="1400" b="1" dirty="0">
                <a:solidFill>
                  <a:schemeClr val="tx1"/>
                </a:solidFill>
                <a:latin typeface="Arial" pitchFamily="34" charset="0"/>
                <a:cs typeface="Arial" pitchFamily="34" charset="0"/>
              </a:rPr>
              <a:t>facilities </a:t>
            </a:r>
            <a:r>
              <a:rPr lang="en-US" sz="1400" dirty="0" smtClean="0">
                <a:solidFill>
                  <a:schemeClr val="tx1"/>
                </a:solidFill>
                <a:latin typeface="Arial" pitchFamily="34" charset="0"/>
                <a:cs typeface="Arial" pitchFamily="34" charset="0"/>
              </a:rPr>
              <a:t>operate at near optimum levels (~99% of optimal).</a:t>
            </a:r>
          </a:p>
          <a:p>
            <a:pPr marL="177779" indent="-177779">
              <a:spcBef>
                <a:spcPts val="0"/>
              </a:spcBef>
              <a:spcAft>
                <a:spcPts val="600"/>
              </a:spcAft>
              <a:buFont typeface="Wingdings" pitchFamily="2" charset="2"/>
              <a:buChar char="§"/>
            </a:pPr>
            <a:r>
              <a:rPr lang="en-US" sz="1400" dirty="0" smtClean="0">
                <a:solidFill>
                  <a:schemeClr val="tx1"/>
                </a:solidFill>
                <a:latin typeface="Arial" pitchFamily="34" charset="0"/>
                <a:cs typeface="Arial" pitchFamily="34" charset="0"/>
              </a:rPr>
              <a:t>Two </a:t>
            </a:r>
            <a:r>
              <a:rPr lang="en-US" sz="1400" b="1" dirty="0">
                <a:solidFill>
                  <a:schemeClr val="tx1"/>
                </a:solidFill>
                <a:latin typeface="Arial" pitchFamily="34" charset="0"/>
                <a:cs typeface="Arial" pitchFamily="34" charset="0"/>
              </a:rPr>
              <a:t>major </a:t>
            </a:r>
            <a:r>
              <a:rPr lang="en-US" sz="1400" b="1" dirty="0" smtClean="0">
                <a:solidFill>
                  <a:schemeClr val="tx1"/>
                </a:solidFill>
                <a:latin typeface="Arial" pitchFamily="34" charset="0"/>
                <a:cs typeface="Arial" pitchFamily="34" charset="0"/>
              </a:rPr>
              <a:t>items </a:t>
            </a:r>
            <a:r>
              <a:rPr lang="en-US" sz="1400" b="1" dirty="0">
                <a:solidFill>
                  <a:schemeClr val="tx1"/>
                </a:solidFill>
                <a:latin typeface="Arial" pitchFamily="34" charset="0"/>
                <a:cs typeface="Arial" pitchFamily="34" charset="0"/>
              </a:rPr>
              <a:t>of </a:t>
            </a:r>
            <a:r>
              <a:rPr lang="en-US" sz="1400" b="1" dirty="0" smtClean="0">
                <a:solidFill>
                  <a:schemeClr val="tx1"/>
                </a:solidFill>
                <a:latin typeface="Arial" pitchFamily="34" charset="0"/>
                <a:cs typeface="Arial" pitchFamily="34" charset="0"/>
              </a:rPr>
              <a:t>equipment</a:t>
            </a:r>
            <a:r>
              <a:rPr lang="en-US" sz="1400" dirty="0" smtClean="0">
                <a:solidFill>
                  <a:schemeClr val="tx1"/>
                </a:solidFill>
                <a:latin typeface="Arial" pitchFamily="34" charset="0"/>
                <a:cs typeface="Arial" pitchFamily="34" charset="0"/>
              </a:rPr>
              <a:t>: NSLS-II </a:t>
            </a:r>
            <a:r>
              <a:rPr lang="en-US" sz="1400" dirty="0">
                <a:solidFill>
                  <a:schemeClr val="tx1"/>
                </a:solidFill>
                <a:latin typeface="Arial" pitchFamily="34" charset="0"/>
                <a:cs typeface="Arial" pitchFamily="34" charset="0"/>
              </a:rPr>
              <a:t>Experimental Tools (NEXT</a:t>
            </a:r>
            <a:r>
              <a:rPr lang="en-US" sz="1400" dirty="0" smtClean="0">
                <a:solidFill>
                  <a:schemeClr val="tx1"/>
                </a:solidFill>
                <a:latin typeface="Arial" pitchFamily="34" charset="0"/>
                <a:cs typeface="Arial" pitchFamily="34" charset="0"/>
              </a:rPr>
              <a:t>) and Advanced </a:t>
            </a:r>
            <a:r>
              <a:rPr lang="en-US" sz="1400" dirty="0">
                <a:solidFill>
                  <a:schemeClr val="tx1"/>
                </a:solidFill>
                <a:latin typeface="Arial" pitchFamily="34" charset="0"/>
                <a:cs typeface="Arial" pitchFamily="34" charset="0"/>
              </a:rPr>
              <a:t>Photon Source Upgrade (APS-U</a:t>
            </a:r>
            <a:r>
              <a:rPr lang="en-US" sz="1400" dirty="0" smtClean="0">
                <a:solidFill>
                  <a:schemeClr val="tx1"/>
                </a:solidFill>
                <a:latin typeface="Arial" pitchFamily="34" charset="0"/>
                <a:cs typeface="Arial" pitchFamily="34" charset="0"/>
              </a:rPr>
              <a:t>) are underway.</a:t>
            </a:r>
          </a:p>
        </p:txBody>
      </p:sp>
      <p:sp>
        <p:nvSpPr>
          <p:cNvPr id="15" name="Title 1"/>
          <p:cNvSpPr txBox="1">
            <a:spLocks/>
          </p:cNvSpPr>
          <p:nvPr/>
        </p:nvSpPr>
        <p:spPr bwMode="auto">
          <a:xfrm>
            <a:off x="0" y="73611"/>
            <a:ext cx="9144000" cy="5984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106636"/>
                </a:solidFill>
                <a:effectLst/>
                <a:uLnTx/>
                <a:uFillTx/>
                <a:latin typeface="Arial" pitchFamily="34" charset="0"/>
                <a:ea typeface="+mj-ea"/>
                <a:cs typeface="Arial" pitchFamily="34" charset="0"/>
              </a:rPr>
              <a:t>Summary</a:t>
            </a:r>
            <a:r>
              <a:rPr kumimoji="0" lang="en-US" sz="2400" b="0" i="0" u="none" strike="noStrike" kern="1200" cap="none" spc="0" normalizeH="0" noProof="0" dirty="0" smtClean="0">
                <a:ln>
                  <a:noFill/>
                </a:ln>
                <a:solidFill>
                  <a:srgbClr val="106636"/>
                </a:solidFill>
                <a:effectLst/>
                <a:uLnTx/>
                <a:uFillTx/>
                <a:latin typeface="Arial" pitchFamily="34" charset="0"/>
                <a:ea typeface="+mj-ea"/>
                <a:cs typeface="Arial" pitchFamily="34" charset="0"/>
              </a:rPr>
              <a:t> of </a:t>
            </a:r>
            <a:r>
              <a:rPr kumimoji="0" lang="en-US" sz="2400" b="0" i="0" u="none" strike="noStrike" kern="1200" cap="none" spc="0" normalizeH="0" baseline="0" noProof="0" dirty="0" smtClean="0">
                <a:ln>
                  <a:noFill/>
                </a:ln>
                <a:solidFill>
                  <a:srgbClr val="106636"/>
                </a:solidFill>
                <a:effectLst/>
                <a:uLnTx/>
                <a:uFillTx/>
                <a:latin typeface="Arial" pitchFamily="34" charset="0"/>
                <a:ea typeface="+mj-ea"/>
                <a:cs typeface="Arial" pitchFamily="34" charset="0"/>
              </a:rPr>
              <a:t>FY 2016 President’s Request for BES</a:t>
            </a:r>
            <a:endParaRPr kumimoji="0" lang="en-US" sz="2400" b="0" i="0" u="none" strike="noStrike" kern="1200" cap="none" spc="0" normalizeH="0" baseline="0" noProof="0" dirty="0">
              <a:ln>
                <a:noFill/>
              </a:ln>
              <a:solidFill>
                <a:srgbClr val="106636"/>
              </a:solidFill>
              <a:effectLst/>
              <a:uLnTx/>
              <a:uFillTx/>
              <a:latin typeface="Arial" pitchFamily="34" charset="0"/>
              <a:ea typeface="+mj-ea"/>
              <a:cs typeface="Arial" pitchFamily="34" charset="0"/>
            </a:endParaRP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22568" b="7395"/>
          <a:stretch/>
        </p:blipFill>
        <p:spPr>
          <a:xfrm>
            <a:off x="688440" y="5057720"/>
            <a:ext cx="1828800" cy="1371600"/>
          </a:xfrm>
          <a:prstGeom prst="rect">
            <a:avLst/>
          </a:prstGeom>
          <a:ln w="47625" cmpd="thickThin">
            <a:solidFill>
              <a:schemeClr val="tx1"/>
            </a:solidFill>
          </a:ln>
          <a:effectLst>
            <a:outerShdw blurRad="50800" dist="38100" dir="2700000" algn="ctr" rotWithShape="0">
              <a:schemeClr val="tx1">
                <a:alpha val="40000"/>
              </a:schemeClr>
            </a:outerShdw>
          </a:effectLst>
        </p:spPr>
      </p:pic>
      <p:pic>
        <p:nvPicPr>
          <p:cNvPr id="1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5409"/>
          <a:stretch/>
        </p:blipFill>
        <p:spPr bwMode="auto">
          <a:xfrm>
            <a:off x="2659365" y="5057720"/>
            <a:ext cx="1828800" cy="1371600"/>
          </a:xfrm>
          <a:prstGeom prst="rect">
            <a:avLst/>
          </a:prstGeom>
          <a:noFill/>
          <a:ln w="47625" cmpd="thickThin">
            <a:solidFill>
              <a:schemeClr val="tx1"/>
            </a:solidFill>
            <a:round/>
            <a:headEnd/>
            <a:tailEnd/>
          </a:ln>
          <a:effectLst>
            <a:outerShdw blurRad="50800" dist="381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Lst>
        </p:spPr>
      </p:pic>
      <p:pic>
        <p:nvPicPr>
          <p:cNvPr id="16" name="Picture 9" descr="Cracking the Puzzle of Material Failur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8772"/>
          <a:stretch/>
        </p:blipFill>
        <p:spPr bwMode="auto">
          <a:xfrm>
            <a:off x="4630290" y="5057720"/>
            <a:ext cx="1828800" cy="1371600"/>
          </a:xfrm>
          <a:prstGeom prst="rect">
            <a:avLst/>
          </a:prstGeom>
          <a:noFill/>
          <a:ln w="47625" cmpd="thickThin">
            <a:solidFill>
              <a:schemeClr val="tx1"/>
            </a:solidFill>
          </a:ln>
          <a:effectLst>
            <a:outerShdw blurRad="50800" dist="38100" dir="2700000" algn="ctr" rotWithShape="0">
              <a:schemeClr val="tx1">
                <a:alpha val="40000"/>
              </a:schemeClr>
            </a:outerShdw>
          </a:effectLst>
          <a:extLst>
            <a:ext uri="{909E8E84-426E-40DD-AFC4-6F175D3DCCD1}">
              <a14:hiddenFill xmlns:a14="http://schemas.microsoft.com/office/drawing/2010/main">
                <a:solidFill>
                  <a:srgbClr val="FFFFFF"/>
                </a:solidFill>
              </a14:hiddenFill>
            </a:ext>
          </a:extLst>
        </p:spPr>
      </p:pic>
      <p:sp>
        <p:nvSpPr>
          <p:cNvPr id="9" name="Slide Number Placeholder 3"/>
          <p:cNvSpPr txBox="1">
            <a:spLocks/>
          </p:cNvSpPr>
          <p:nvPr/>
        </p:nvSpPr>
        <p:spPr>
          <a:xfrm>
            <a:off x="8318500" y="6351588"/>
            <a:ext cx="476250" cy="365125"/>
          </a:xfrm>
          <a:prstGeom prst="rect">
            <a:avLst/>
          </a:prstGeom>
        </p:spPr>
        <p:txBody>
          <a:bodyPr vert="horz" lIns="91407" tIns="45704" rIns="91407" bIns="45704" rtlCol="0" anchor="ctr"/>
          <a:lstStyle>
            <a:defPPr>
              <a:defRPr lang="en-US"/>
            </a:defPPr>
            <a:lvl1pPr algn="r" rtl="0" fontAlgn="auto">
              <a:spcBef>
                <a:spcPts val="0"/>
              </a:spcBef>
              <a:spcAft>
                <a:spcPts val="0"/>
              </a:spcAft>
              <a:defRPr sz="1200" kern="1200">
                <a:solidFill>
                  <a:srgbClr val="106636"/>
                </a:solidFill>
                <a:latin typeface="Arial" pitchFamily="34" charset="0"/>
                <a:ea typeface="+mn-ea"/>
                <a:cs typeface="Arial" pitchFamily="34" charset="0"/>
              </a:defRPr>
            </a:lvl1pPr>
            <a:lvl2pPr marL="457039" algn="l" rtl="0" fontAlgn="base">
              <a:spcBef>
                <a:spcPct val="0"/>
              </a:spcBef>
              <a:spcAft>
                <a:spcPct val="0"/>
              </a:spcAft>
              <a:defRPr kern="1200">
                <a:solidFill>
                  <a:schemeClr val="tx1"/>
                </a:solidFill>
                <a:latin typeface="Arial" charset="0"/>
                <a:ea typeface="+mn-ea"/>
                <a:cs typeface="+mn-cs"/>
              </a:defRPr>
            </a:lvl2pPr>
            <a:lvl3pPr marL="914079" algn="l" rtl="0" fontAlgn="base">
              <a:spcBef>
                <a:spcPct val="0"/>
              </a:spcBef>
              <a:spcAft>
                <a:spcPct val="0"/>
              </a:spcAft>
              <a:defRPr kern="1200">
                <a:solidFill>
                  <a:schemeClr val="tx1"/>
                </a:solidFill>
                <a:latin typeface="Arial" charset="0"/>
                <a:ea typeface="+mn-ea"/>
                <a:cs typeface="+mn-cs"/>
              </a:defRPr>
            </a:lvl3pPr>
            <a:lvl4pPr marL="1371119" algn="l" rtl="0" fontAlgn="base">
              <a:spcBef>
                <a:spcPct val="0"/>
              </a:spcBef>
              <a:spcAft>
                <a:spcPct val="0"/>
              </a:spcAft>
              <a:defRPr kern="1200">
                <a:solidFill>
                  <a:schemeClr val="tx1"/>
                </a:solidFill>
                <a:latin typeface="Arial" charset="0"/>
                <a:ea typeface="+mn-ea"/>
                <a:cs typeface="+mn-cs"/>
              </a:defRPr>
            </a:lvl4pPr>
            <a:lvl5pPr marL="1828159" algn="l" rtl="0" fontAlgn="base">
              <a:spcBef>
                <a:spcPct val="0"/>
              </a:spcBef>
              <a:spcAft>
                <a:spcPct val="0"/>
              </a:spcAft>
              <a:defRPr kern="1200">
                <a:solidFill>
                  <a:schemeClr val="tx1"/>
                </a:solidFill>
                <a:latin typeface="Arial" charset="0"/>
                <a:ea typeface="+mn-ea"/>
                <a:cs typeface="+mn-cs"/>
              </a:defRPr>
            </a:lvl5pPr>
            <a:lvl6pPr marL="2285199" algn="l" defTabSz="914079" rtl="0" eaLnBrk="1" latinLnBrk="0" hangingPunct="1">
              <a:defRPr kern="1200">
                <a:solidFill>
                  <a:schemeClr val="tx1"/>
                </a:solidFill>
                <a:latin typeface="Arial" charset="0"/>
                <a:ea typeface="+mn-ea"/>
                <a:cs typeface="+mn-cs"/>
              </a:defRPr>
            </a:lvl6pPr>
            <a:lvl7pPr marL="2742237" algn="l" defTabSz="914079" rtl="0" eaLnBrk="1" latinLnBrk="0" hangingPunct="1">
              <a:defRPr kern="1200">
                <a:solidFill>
                  <a:schemeClr val="tx1"/>
                </a:solidFill>
                <a:latin typeface="Arial" charset="0"/>
                <a:ea typeface="+mn-ea"/>
                <a:cs typeface="+mn-cs"/>
              </a:defRPr>
            </a:lvl7pPr>
            <a:lvl8pPr marL="3199278" algn="l" defTabSz="914079" rtl="0" eaLnBrk="1" latinLnBrk="0" hangingPunct="1">
              <a:defRPr kern="1200">
                <a:solidFill>
                  <a:schemeClr val="tx1"/>
                </a:solidFill>
                <a:latin typeface="Arial" charset="0"/>
                <a:ea typeface="+mn-ea"/>
                <a:cs typeface="+mn-cs"/>
              </a:defRPr>
            </a:lvl8pPr>
            <a:lvl9pPr marL="3656316" algn="l" defTabSz="914079" rtl="0" eaLnBrk="1" latinLnBrk="0" hangingPunct="1">
              <a:defRPr kern="1200">
                <a:solidFill>
                  <a:schemeClr val="tx1"/>
                </a:solidFill>
                <a:latin typeface="Arial" charset="0"/>
                <a:ea typeface="+mn-ea"/>
                <a:cs typeface="+mn-cs"/>
              </a:defRPr>
            </a:lvl9pPr>
          </a:lstStyle>
          <a:p>
            <a:pPr>
              <a:defRPr/>
            </a:pPr>
            <a:fld id="{6EEA275D-5A49-48A8-817D-44C3EA0A3A2F}" type="slidenum">
              <a:rPr lang="en-US" smtClean="0"/>
              <a:pPr>
                <a:defRPr/>
              </a:pPr>
              <a:t>26</a:t>
            </a:fld>
            <a:endParaRPr lang="en-US" dirty="0"/>
          </a:p>
        </p:txBody>
      </p:sp>
    </p:spTree>
    <p:extLst>
      <p:ext uri="{BB962C8B-B14F-4D97-AF65-F5344CB8AC3E}">
        <p14:creationId xmlns:p14="http://schemas.microsoft.com/office/powerpoint/2010/main" val="962206163"/>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52400"/>
            <a:ext cx="9144000" cy="1066800"/>
          </a:xfrm>
        </p:spPr>
        <p:txBody>
          <a:bodyPr/>
          <a:lstStyle/>
          <a:p>
            <a:pPr>
              <a:tabLst>
                <a:tab pos="5200650" algn="l"/>
              </a:tabLst>
            </a:pPr>
            <a:r>
              <a:rPr lang="en-US" dirty="0" smtClean="0"/>
              <a:t>Chemical Sciences, Geosciences and Biosciences Division </a:t>
            </a:r>
            <a:r>
              <a:rPr lang="en-US" sz="2200" dirty="0"/>
              <a:t/>
            </a:r>
            <a:br>
              <a:rPr lang="en-US" sz="2200" dirty="0"/>
            </a:br>
            <a:r>
              <a:rPr lang="en-US" sz="1800" dirty="0" smtClean="0"/>
              <a:t>Learning from the Biosciences: Energy Capture, Conversion and Storage</a:t>
            </a:r>
            <a:endParaRPr lang="en-US" sz="1800" dirty="0">
              <a:solidFill>
                <a:srgbClr val="FF0000"/>
              </a:solidFill>
            </a:endParaRPr>
          </a:p>
        </p:txBody>
      </p:sp>
      <p:sp>
        <p:nvSpPr>
          <p:cNvPr id="3" name="TextBox 2"/>
          <p:cNvSpPr txBox="1"/>
          <p:nvPr/>
        </p:nvSpPr>
        <p:spPr>
          <a:xfrm>
            <a:off x="0" y="4486775"/>
            <a:ext cx="6793645" cy="2210862"/>
          </a:xfrm>
          <a:prstGeom prst="rect">
            <a:avLst/>
          </a:prstGeom>
          <a:noFill/>
        </p:spPr>
        <p:txBody>
          <a:bodyPr wrap="square" rtlCol="0">
            <a:spAutoFit/>
          </a:bodyPr>
          <a:lstStyle/>
          <a:p>
            <a:pPr marL="0" lvl="1" fontAlgn="base">
              <a:spcBef>
                <a:spcPct val="0"/>
              </a:spcBef>
              <a:spcAft>
                <a:spcPct val="0"/>
              </a:spcAft>
            </a:pPr>
            <a:r>
              <a:rPr lang="en-US" b="1" dirty="0" smtClean="0">
                <a:solidFill>
                  <a:srgbClr val="106636"/>
                </a:solidFill>
                <a:latin typeface="Arial" charset="0"/>
              </a:rPr>
              <a:t>Boosting oil accumulation in plant leaves</a:t>
            </a:r>
          </a:p>
          <a:p>
            <a:pPr marL="227013" lvl="1" fontAlgn="base">
              <a:spcBef>
                <a:spcPct val="0"/>
              </a:spcBef>
            </a:pPr>
            <a:r>
              <a:rPr lang="en-US" sz="1700" dirty="0" smtClean="0">
                <a:solidFill>
                  <a:prstClr val="black"/>
                </a:solidFill>
                <a:latin typeface="Arial" panose="020B0604020202020204" pitchFamily="34" charset="0"/>
                <a:cs typeface="Arial" panose="020B0604020202020204" pitchFamily="34" charset="0"/>
              </a:rPr>
              <a:t>Analysis </a:t>
            </a:r>
            <a:r>
              <a:rPr lang="en-US" sz="1700" dirty="0">
                <a:solidFill>
                  <a:prstClr val="black"/>
                </a:solidFill>
                <a:latin typeface="Arial" panose="020B0604020202020204" pitchFamily="34" charset="0"/>
                <a:cs typeface="Arial" panose="020B0604020202020204" pitchFamily="34" charset="0"/>
              </a:rPr>
              <a:t>of the</a:t>
            </a:r>
            <a:r>
              <a:rPr lang="en-US" sz="1700" dirty="0" smtClean="0">
                <a:latin typeface="Arial" panose="020B0604020202020204" pitchFamily="34" charset="0"/>
                <a:cs typeface="Arial" panose="020B0604020202020204" pitchFamily="34" charset="0"/>
              </a:rPr>
              <a:t> biochemical pathways involved in plant lipid synthesis and degradation </a:t>
            </a:r>
            <a:r>
              <a:rPr lang="en-US" sz="1700" dirty="0" smtClean="0">
                <a:solidFill>
                  <a:prstClr val="black"/>
                </a:solidFill>
                <a:latin typeface="Arial" panose="020B0604020202020204" pitchFamily="34" charset="0"/>
                <a:cs typeface="Arial" panose="020B0604020202020204" pitchFamily="34" charset="0"/>
              </a:rPr>
              <a:t>revealed an undiscovered connection </a:t>
            </a:r>
            <a:r>
              <a:rPr lang="en-US" sz="1700" dirty="0">
                <a:solidFill>
                  <a:prstClr val="black"/>
                </a:solidFill>
                <a:latin typeface="Arial" panose="020B0604020202020204" pitchFamily="34" charset="0"/>
                <a:cs typeface="Arial" panose="020B0604020202020204" pitchFamily="34" charset="0"/>
              </a:rPr>
              <a:t>between </a:t>
            </a:r>
            <a:r>
              <a:rPr lang="en-US" sz="1700" dirty="0" smtClean="0">
                <a:solidFill>
                  <a:prstClr val="black"/>
                </a:solidFill>
                <a:latin typeface="Arial" panose="020B0604020202020204" pitchFamily="34" charset="0"/>
                <a:cs typeface="Arial" panose="020B0604020202020204" pitchFamily="34" charset="0"/>
              </a:rPr>
              <a:t>these </a:t>
            </a:r>
            <a:r>
              <a:rPr lang="en-US" sz="1700" dirty="0">
                <a:solidFill>
                  <a:prstClr val="black"/>
                </a:solidFill>
                <a:latin typeface="Arial" panose="020B0604020202020204" pitchFamily="34" charset="0"/>
                <a:cs typeface="Arial" panose="020B0604020202020204" pitchFamily="34" charset="0"/>
              </a:rPr>
              <a:t>two processes, leading to </a:t>
            </a:r>
            <a:r>
              <a:rPr lang="en-US" sz="1700" dirty="0" smtClean="0">
                <a:solidFill>
                  <a:prstClr val="black"/>
                </a:solidFill>
                <a:latin typeface="Arial" panose="020B0604020202020204" pitchFamily="34" charset="0"/>
                <a:cs typeface="Arial" panose="020B0604020202020204" pitchFamily="34" charset="0"/>
              </a:rPr>
              <a:t>development of </a:t>
            </a:r>
            <a:r>
              <a:rPr lang="en-US" sz="1700" dirty="0">
                <a:solidFill>
                  <a:prstClr val="black"/>
                </a:solidFill>
                <a:latin typeface="Arial" panose="020B0604020202020204" pitchFamily="34" charset="0"/>
                <a:cs typeface="Arial" panose="020B0604020202020204" pitchFamily="34" charset="0"/>
              </a:rPr>
              <a:t>plants with an </a:t>
            </a:r>
            <a:r>
              <a:rPr lang="en-US" sz="1700" dirty="0" smtClean="0">
                <a:latin typeface="Arial" panose="020B0604020202020204" pitchFamily="34" charset="0"/>
                <a:cs typeface="Arial" panose="020B0604020202020204" pitchFamily="34" charset="0"/>
              </a:rPr>
              <a:t>approximately 150-fold increase in oil content in leaves.</a:t>
            </a:r>
          </a:p>
          <a:p>
            <a:pPr marL="227013" lvl="1" fontAlgn="base">
              <a:spcBef>
                <a:spcPts val="200"/>
              </a:spcBef>
            </a:pPr>
            <a:r>
              <a:rPr lang="fi-FI" sz="1200" dirty="0" smtClean="0">
                <a:solidFill>
                  <a:srgbClr val="106636"/>
                </a:solidFill>
                <a:latin typeface="Arial" panose="020B0604020202020204" pitchFamily="34" charset="0"/>
                <a:cs typeface="Arial" panose="020B0604020202020204" pitchFamily="34" charset="0"/>
              </a:rPr>
              <a:t>J. Fan, et al., BNL, </a:t>
            </a:r>
            <a:r>
              <a:rPr lang="en-US" sz="1200" i="1" dirty="0" smtClean="0">
                <a:solidFill>
                  <a:srgbClr val="106636"/>
                </a:solidFill>
                <a:latin typeface="Arial" panose="020B0604020202020204" pitchFamily="34" charset="0"/>
                <a:cs typeface="Arial" panose="020B0604020202020204" pitchFamily="34" charset="0"/>
              </a:rPr>
              <a:t>Plant Cell </a:t>
            </a:r>
            <a:r>
              <a:rPr lang="en-US" sz="1200" b="1" dirty="0" smtClean="0">
                <a:solidFill>
                  <a:srgbClr val="106636"/>
                </a:solidFill>
                <a:latin typeface="Arial" panose="020B0604020202020204" pitchFamily="34" charset="0"/>
                <a:cs typeface="Arial" panose="020B0604020202020204" pitchFamily="34" charset="0"/>
              </a:rPr>
              <a:t>26</a:t>
            </a:r>
            <a:r>
              <a:rPr lang="en-US" sz="1200" dirty="0" smtClean="0">
                <a:solidFill>
                  <a:srgbClr val="106636"/>
                </a:solidFill>
                <a:latin typeface="Arial" panose="020B0604020202020204" pitchFamily="34" charset="0"/>
                <a:cs typeface="Arial" panose="020B0604020202020204" pitchFamily="34" charset="0"/>
              </a:rPr>
              <a:t>, 4119-34 (2014).</a:t>
            </a:r>
            <a:endParaRPr lang="en-US" sz="1200" dirty="0" smtClean="0">
              <a:solidFill>
                <a:srgbClr val="106636"/>
              </a:solidFill>
              <a:effectLst/>
              <a:latin typeface="Arial" panose="020B0604020202020204" pitchFamily="34" charset="0"/>
              <a:ea typeface="Times New Roman"/>
              <a:cs typeface="Arial" panose="020B0604020202020204" pitchFamily="34" charset="0"/>
            </a:endParaRPr>
          </a:p>
          <a:p>
            <a:pPr marL="227013" lvl="1" fontAlgn="base">
              <a:spcBef>
                <a:spcPts val="200"/>
              </a:spcBef>
            </a:pPr>
            <a:endParaRPr lang="en-US" sz="1100" dirty="0" smtClean="0">
              <a:solidFill>
                <a:prstClr val="black"/>
              </a:solidFill>
              <a:latin typeface="Arial" panose="020B0604020202020204" pitchFamily="34" charset="0"/>
              <a:cs typeface="Arial" panose="020B0604020202020204" pitchFamily="34" charset="0"/>
            </a:endParaRPr>
          </a:p>
          <a:p>
            <a:pPr marL="227013" lvl="1" fontAlgn="base">
              <a:spcBef>
                <a:spcPts val="200"/>
              </a:spcBef>
            </a:pPr>
            <a:endParaRPr lang="en-US" sz="1100" dirty="0">
              <a:solidFill>
                <a:prstClr val="black"/>
              </a:solidFill>
              <a:latin typeface="Arial" panose="020B0604020202020204" pitchFamily="34" charset="0"/>
              <a:cs typeface="Arial" panose="020B0604020202020204" pitchFamily="34" charset="0"/>
            </a:endParaRPr>
          </a:p>
          <a:p>
            <a:pPr marL="227013" lvl="1" fontAlgn="base">
              <a:spcBef>
                <a:spcPts val="200"/>
              </a:spcBef>
            </a:pPr>
            <a:endParaRPr lang="en-US" sz="1100" dirty="0">
              <a:solidFill>
                <a:prstClr val="black"/>
              </a:solidFill>
              <a:latin typeface="Arial" panose="020B0604020202020204" pitchFamily="34" charset="0"/>
              <a:cs typeface="Arial" panose="020B0604020202020204" pitchFamily="34" charset="0"/>
            </a:endParaRPr>
          </a:p>
        </p:txBody>
      </p:sp>
      <p:sp>
        <p:nvSpPr>
          <p:cNvPr id="15" name="Rectangle 14"/>
          <p:cNvSpPr/>
          <p:nvPr/>
        </p:nvSpPr>
        <p:spPr>
          <a:xfrm>
            <a:off x="7456494" y="4803613"/>
            <a:ext cx="174349" cy="1781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6" name="Rectangle 15"/>
          <p:cNvSpPr/>
          <p:nvPr/>
        </p:nvSpPr>
        <p:spPr>
          <a:xfrm>
            <a:off x="7631868" y="4819324"/>
            <a:ext cx="174349" cy="1266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7" name="Slide Number Placeholder 2"/>
          <p:cNvSpPr txBox="1">
            <a:spLocks/>
          </p:cNvSpPr>
          <p:nvPr/>
        </p:nvSpPr>
        <p:spPr>
          <a:xfrm>
            <a:off x="8372186" y="6311247"/>
            <a:ext cx="381000" cy="365125"/>
          </a:xfrm>
          <a:prstGeom prst="rect">
            <a:avLst/>
          </a:prstGeom>
        </p:spPr>
        <p:txBody>
          <a:bodyPr vert="horz" lIns="90779" tIns="45394" rIns="90779" bIns="45394" rtlCol="0" anchor="ctr"/>
          <a:lstStyle/>
          <a:p>
            <a:pPr algn="r" defTabSz="820487">
              <a:defRPr/>
            </a:pPr>
            <a:fld id="{894C652A-1437-4DEE-BE20-1D8E4CBD3D73}" type="slidenum">
              <a:rPr lang="en-US" sz="1200">
                <a:solidFill>
                  <a:srgbClr val="106636"/>
                </a:solidFill>
                <a:latin typeface="Arial" charset="0"/>
                <a:cs typeface="Arial" pitchFamily="34" charset="0"/>
              </a:rPr>
              <a:pPr algn="r" defTabSz="820487">
                <a:defRPr/>
              </a:pPr>
              <a:t>27</a:t>
            </a:fld>
            <a:endParaRPr lang="en-US" sz="1200" dirty="0">
              <a:solidFill>
                <a:srgbClr val="106636"/>
              </a:solidFill>
              <a:latin typeface="Arial" charset="0"/>
              <a:cs typeface="Arial"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4342788"/>
            <a:ext cx="1951045" cy="182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3388" y="762000"/>
            <a:ext cx="1874616" cy="18288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93645" y="2667000"/>
            <a:ext cx="2074101" cy="1554480"/>
          </a:xfrm>
          <a:prstGeom prst="rect">
            <a:avLst/>
          </a:prstGeom>
        </p:spPr>
      </p:pic>
      <p:sp>
        <p:nvSpPr>
          <p:cNvPr id="2" name="TextBox 1"/>
          <p:cNvSpPr txBox="1"/>
          <p:nvPr/>
        </p:nvSpPr>
        <p:spPr>
          <a:xfrm>
            <a:off x="0" y="762000"/>
            <a:ext cx="7010400" cy="1626086"/>
          </a:xfrm>
          <a:prstGeom prst="rect">
            <a:avLst/>
          </a:prstGeom>
          <a:noFill/>
        </p:spPr>
        <p:txBody>
          <a:bodyPr wrap="square" rtlCol="0">
            <a:spAutoFit/>
          </a:bodyPr>
          <a:lstStyle/>
          <a:p>
            <a:pPr marL="0" lvl="1" fontAlgn="base">
              <a:spcAft>
                <a:spcPct val="0"/>
              </a:spcAft>
            </a:pPr>
            <a:r>
              <a:rPr lang="en-US" b="1" kern="1800" dirty="0">
                <a:solidFill>
                  <a:srgbClr val="106636"/>
                </a:solidFill>
                <a:latin typeface="Arial"/>
                <a:ea typeface="Times New Roman"/>
              </a:rPr>
              <a:t>Uncovering </a:t>
            </a:r>
            <a:r>
              <a:rPr lang="en-US" b="1" kern="1800" dirty="0" smtClean="0">
                <a:solidFill>
                  <a:srgbClr val="106636"/>
                </a:solidFill>
                <a:latin typeface="Arial"/>
                <a:ea typeface="Times New Roman"/>
              </a:rPr>
              <a:t>new states </a:t>
            </a:r>
            <a:r>
              <a:rPr lang="en-US" b="1" kern="1800" dirty="0">
                <a:solidFill>
                  <a:srgbClr val="106636"/>
                </a:solidFill>
                <a:latin typeface="Arial"/>
                <a:ea typeface="Times New Roman"/>
              </a:rPr>
              <a:t>in single antenna protein molecules</a:t>
            </a:r>
          </a:p>
          <a:p>
            <a:pPr marL="233363" lvl="3" fontAlgn="base">
              <a:spcAft>
                <a:spcPct val="0"/>
              </a:spcAft>
            </a:pPr>
            <a:r>
              <a:rPr lang="en-US" sz="1700" dirty="0">
                <a:solidFill>
                  <a:prstClr val="black"/>
                </a:solidFill>
                <a:latin typeface="Arial" panose="020B0604020202020204" pitchFamily="34" charset="0"/>
                <a:cs typeface="Arial" panose="020B0604020202020204" pitchFamily="34" charset="0"/>
              </a:rPr>
              <a:t>Using a single-molecule trap and laser excitation, photosynthetic antenna proteins and their dynamic association states in solution were </a:t>
            </a:r>
            <a:r>
              <a:rPr lang="en-US" sz="1700">
                <a:solidFill>
                  <a:prstClr val="black"/>
                </a:solidFill>
                <a:latin typeface="Arial" panose="020B0604020202020204" pitchFamily="34" charset="0"/>
                <a:cs typeface="Arial" panose="020B0604020202020204" pitchFamily="34" charset="0"/>
              </a:rPr>
              <a:t>directly </a:t>
            </a:r>
            <a:r>
              <a:rPr lang="en-US" sz="1700" smtClean="0">
                <a:solidFill>
                  <a:prstClr val="black"/>
                </a:solidFill>
                <a:latin typeface="Arial" panose="020B0604020202020204" pitchFamily="34" charset="0"/>
                <a:cs typeface="Arial" panose="020B0604020202020204" pitchFamily="34" charset="0"/>
              </a:rPr>
              <a:t>observed, </a:t>
            </a:r>
            <a:r>
              <a:rPr lang="en-US" sz="1700" dirty="0">
                <a:solidFill>
                  <a:prstClr val="black"/>
                </a:solidFill>
                <a:latin typeface="Arial" panose="020B0604020202020204" pitchFamily="34" charset="0"/>
                <a:cs typeface="Arial" panose="020B0604020202020204" pitchFamily="34" charset="0"/>
              </a:rPr>
              <a:t>revealing novel transition states undetectable using conventional ensemble averaging techniques. </a:t>
            </a:r>
          </a:p>
          <a:p>
            <a:pPr marL="227013" lvl="1" fontAlgn="base">
              <a:spcBef>
                <a:spcPts val="200"/>
              </a:spcBef>
            </a:pPr>
            <a:r>
              <a:rPr lang="en-US" sz="1200" dirty="0">
                <a:solidFill>
                  <a:srgbClr val="106636"/>
                </a:solidFill>
                <a:latin typeface="Arial" panose="020B0604020202020204" pitchFamily="34" charset="0"/>
                <a:ea typeface="Times New Roman"/>
                <a:cs typeface="Arial" panose="020B0604020202020204" pitchFamily="34" charset="0"/>
              </a:rPr>
              <a:t>Q. Wang et al., Stanford University, </a:t>
            </a:r>
            <a:r>
              <a:rPr lang="en-US" sz="1200" i="1" dirty="0">
                <a:solidFill>
                  <a:srgbClr val="106636"/>
                </a:solidFill>
                <a:latin typeface="Arial" panose="020B0604020202020204" pitchFamily="34" charset="0"/>
                <a:ea typeface="Times New Roman"/>
                <a:cs typeface="Arial" panose="020B0604020202020204" pitchFamily="34" charset="0"/>
              </a:rPr>
              <a:t>Nature Methods </a:t>
            </a:r>
            <a:r>
              <a:rPr lang="en-US" sz="1200" b="1" dirty="0">
                <a:solidFill>
                  <a:srgbClr val="106636"/>
                </a:solidFill>
                <a:latin typeface="Arial" panose="020B0604020202020204" pitchFamily="34" charset="0"/>
                <a:ea typeface="Times New Roman"/>
                <a:cs typeface="Arial" panose="020B0604020202020204" pitchFamily="34" charset="0"/>
              </a:rPr>
              <a:t>11</a:t>
            </a:r>
            <a:r>
              <a:rPr lang="en-US" sz="1200" dirty="0">
                <a:solidFill>
                  <a:srgbClr val="106636"/>
                </a:solidFill>
                <a:latin typeface="Arial" panose="020B0604020202020204" pitchFamily="34" charset="0"/>
                <a:ea typeface="Times New Roman"/>
                <a:cs typeface="Arial" panose="020B0604020202020204" pitchFamily="34" charset="0"/>
              </a:rPr>
              <a:t>, 555-558 (2014).</a:t>
            </a:r>
          </a:p>
        </p:txBody>
      </p:sp>
      <p:sp>
        <p:nvSpPr>
          <p:cNvPr id="6" name="TextBox 5"/>
          <p:cNvSpPr txBox="1"/>
          <p:nvPr/>
        </p:nvSpPr>
        <p:spPr>
          <a:xfrm>
            <a:off x="0" y="2509153"/>
            <a:ext cx="6793645" cy="2139047"/>
          </a:xfrm>
          <a:prstGeom prst="rect">
            <a:avLst/>
          </a:prstGeom>
          <a:noFill/>
        </p:spPr>
        <p:txBody>
          <a:bodyPr wrap="square" rtlCol="0">
            <a:spAutoFit/>
          </a:bodyPr>
          <a:lstStyle/>
          <a:p>
            <a:pPr marL="0" lvl="1" fontAlgn="base">
              <a:spcBef>
                <a:spcPct val="0"/>
              </a:spcBef>
              <a:spcAft>
                <a:spcPct val="0"/>
              </a:spcAft>
            </a:pPr>
            <a:r>
              <a:rPr lang="en-US" b="1" dirty="0">
                <a:solidFill>
                  <a:srgbClr val="106636"/>
                </a:solidFill>
                <a:latin typeface="Arial" charset="0"/>
              </a:rPr>
              <a:t>Deciphering the steps in photosynthetic water oxidation </a:t>
            </a:r>
          </a:p>
          <a:p>
            <a:pPr marL="227013" lvl="1" fontAlgn="base">
              <a:spcBef>
                <a:spcPct val="0"/>
              </a:spcBef>
            </a:pPr>
            <a:r>
              <a:rPr lang="en-US" sz="1700" dirty="0">
                <a:solidFill>
                  <a:prstClr val="black"/>
                </a:solidFill>
                <a:latin typeface="Arial" panose="020B0604020202020204" pitchFamily="34" charset="0"/>
                <a:cs typeface="Arial" panose="020B0604020202020204" pitchFamily="34" charset="0"/>
              </a:rPr>
              <a:t>Simultaneous femtosecond X-ray diffraction and X-ray emission spectroscopy were used at LCLS to probe the four photon-step cycle for water oxidation in photosystem II, </a:t>
            </a:r>
            <a:r>
              <a:rPr lang="en-US" sz="1700" dirty="0" smtClean="0">
                <a:solidFill>
                  <a:prstClr val="black"/>
                </a:solidFill>
                <a:latin typeface="Arial" panose="020B0604020202020204" pitchFamily="34" charset="0"/>
                <a:cs typeface="Arial" panose="020B0604020202020204" pitchFamily="34" charset="0"/>
              </a:rPr>
              <a:t>characterizing the formation </a:t>
            </a:r>
            <a:r>
              <a:rPr lang="en-US" sz="1700" dirty="0">
                <a:solidFill>
                  <a:prstClr val="black"/>
                </a:solidFill>
                <a:latin typeface="Arial" panose="020B0604020202020204" pitchFamily="34" charset="0"/>
                <a:cs typeface="Arial" panose="020B0604020202020204" pitchFamily="34" charset="0"/>
              </a:rPr>
              <a:t>of the oxygen molecule </a:t>
            </a:r>
            <a:r>
              <a:rPr lang="en-US" sz="1700" dirty="0" smtClean="0">
                <a:solidFill>
                  <a:prstClr val="black"/>
                </a:solidFill>
                <a:latin typeface="Arial" panose="020B0604020202020204" pitchFamily="34" charset="0"/>
                <a:cs typeface="Arial" panose="020B0604020202020204" pitchFamily="34" charset="0"/>
              </a:rPr>
              <a:t>and </a:t>
            </a:r>
            <a:r>
              <a:rPr lang="en-US" sz="1700" dirty="0">
                <a:solidFill>
                  <a:prstClr val="black"/>
                </a:solidFill>
                <a:latin typeface="Arial" panose="020B0604020202020204" pitchFamily="34" charset="0"/>
                <a:cs typeface="Arial" panose="020B0604020202020204" pitchFamily="34" charset="0"/>
              </a:rPr>
              <a:t>suggesting a </a:t>
            </a:r>
            <a:r>
              <a:rPr lang="en-US" sz="1700" dirty="0" smtClean="0">
                <a:solidFill>
                  <a:prstClr val="black"/>
                </a:solidFill>
                <a:latin typeface="Arial" panose="020B0604020202020204" pitchFamily="34" charset="0"/>
                <a:cs typeface="Arial" panose="020B0604020202020204" pitchFamily="34" charset="0"/>
              </a:rPr>
              <a:t>previously unknown intermediate </a:t>
            </a:r>
            <a:r>
              <a:rPr lang="en-US" sz="1700" dirty="0">
                <a:solidFill>
                  <a:prstClr val="black"/>
                </a:solidFill>
                <a:latin typeface="Arial" panose="020B0604020202020204" pitchFamily="34" charset="0"/>
                <a:cs typeface="Arial" panose="020B0604020202020204" pitchFamily="34" charset="0"/>
              </a:rPr>
              <a:t>state in </a:t>
            </a:r>
            <a:r>
              <a:rPr lang="en-US" sz="1700" dirty="0" smtClean="0">
                <a:solidFill>
                  <a:prstClr val="black"/>
                </a:solidFill>
                <a:latin typeface="Arial" panose="020B0604020202020204" pitchFamily="34" charset="0"/>
                <a:cs typeface="Arial" panose="020B0604020202020204" pitchFamily="34" charset="0"/>
              </a:rPr>
              <a:t>the photosynthetic </a:t>
            </a:r>
            <a:r>
              <a:rPr lang="en-US" sz="1700" dirty="0">
                <a:solidFill>
                  <a:prstClr val="black"/>
                </a:solidFill>
                <a:latin typeface="Arial" panose="020B0604020202020204" pitchFamily="34" charset="0"/>
                <a:cs typeface="Arial" panose="020B0604020202020204" pitchFamily="34" charset="0"/>
              </a:rPr>
              <a:t>cycle.</a:t>
            </a:r>
          </a:p>
          <a:p>
            <a:pPr marL="227013" lvl="1" fontAlgn="base">
              <a:spcBef>
                <a:spcPct val="0"/>
              </a:spcBef>
            </a:pPr>
            <a:r>
              <a:rPr lang="fi-FI" sz="1200" dirty="0">
                <a:solidFill>
                  <a:srgbClr val="106636"/>
                </a:solidFill>
                <a:latin typeface="Arial" panose="020B0604020202020204" pitchFamily="34" charset="0"/>
                <a:cs typeface="Arial" panose="020B0604020202020204" pitchFamily="34" charset="0"/>
              </a:rPr>
              <a:t>Kern et al., LBNL,</a:t>
            </a:r>
            <a:r>
              <a:rPr lang="en-US" sz="1200" dirty="0">
                <a:solidFill>
                  <a:srgbClr val="106636"/>
                </a:solidFill>
                <a:latin typeface="Arial" panose="020B0604020202020204" pitchFamily="34" charset="0"/>
                <a:cs typeface="Arial" panose="020B0604020202020204" pitchFamily="34" charset="0"/>
              </a:rPr>
              <a:t>, </a:t>
            </a:r>
            <a:r>
              <a:rPr lang="en-US" sz="1200" i="1" dirty="0">
                <a:solidFill>
                  <a:srgbClr val="106636"/>
                </a:solidFill>
                <a:latin typeface="Arial" panose="020B0604020202020204" pitchFamily="34" charset="0"/>
                <a:cs typeface="Arial" panose="020B0604020202020204" pitchFamily="34" charset="0"/>
              </a:rPr>
              <a:t>Nature Communications </a:t>
            </a:r>
            <a:r>
              <a:rPr lang="en-US" sz="1200" b="1" dirty="0">
                <a:solidFill>
                  <a:srgbClr val="106636"/>
                </a:solidFill>
                <a:latin typeface="Arial" panose="020B0604020202020204" pitchFamily="34" charset="0"/>
                <a:cs typeface="Arial" panose="020B0604020202020204" pitchFamily="34" charset="0"/>
              </a:rPr>
              <a:t>5</a:t>
            </a:r>
            <a:r>
              <a:rPr lang="en-US" sz="1200" dirty="0">
                <a:solidFill>
                  <a:srgbClr val="106636"/>
                </a:solidFill>
                <a:latin typeface="Arial" panose="020B0604020202020204" pitchFamily="34" charset="0"/>
                <a:cs typeface="Arial" panose="020B0604020202020204" pitchFamily="34" charset="0"/>
              </a:rPr>
              <a:t>, 4371-4380 (2014).</a:t>
            </a:r>
          </a:p>
          <a:p>
            <a:endParaRPr lang="en-US" dirty="0"/>
          </a:p>
        </p:txBody>
      </p:sp>
    </p:spTree>
    <p:extLst>
      <p:ext uri="{BB962C8B-B14F-4D97-AF65-F5344CB8AC3E}">
        <p14:creationId xmlns:p14="http://schemas.microsoft.com/office/powerpoint/2010/main" val="22757157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dirty="0"/>
              <a:t>Materials Science and Engineering Research </a:t>
            </a:r>
            <a:r>
              <a:rPr lang="en-US" dirty="0" smtClean="0"/>
              <a:t/>
            </a:r>
            <a:br>
              <a:rPr lang="en-US" dirty="0" smtClean="0"/>
            </a:br>
            <a:r>
              <a:rPr lang="en-US" sz="1800" dirty="0" smtClean="0"/>
              <a:t>Understanding Radiation Effects in Materials</a:t>
            </a:r>
            <a:endParaRPr lang="en-US" sz="1800" dirty="0"/>
          </a:p>
        </p:txBody>
      </p:sp>
      <p:pic>
        <p:nvPicPr>
          <p:cNvPr id="6" name="Picture 5" descr="C:\Users\schr515\Documents\Reports\BES Highlight June 2014\Ni yellow Cr green O blue_brightfield add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4719" y="2887436"/>
            <a:ext cx="3272970" cy="1227364"/>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953316"/>
            <a:ext cx="2895600" cy="1561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130" y="2514600"/>
            <a:ext cx="5638800" cy="1862048"/>
          </a:xfrm>
          <a:prstGeom prst="rect">
            <a:avLst/>
          </a:prstGeom>
          <a:noFill/>
        </p:spPr>
        <p:txBody>
          <a:bodyPr wrap="square" rtlCol="0">
            <a:spAutoFit/>
          </a:bodyPr>
          <a:lstStyle/>
          <a:p>
            <a:pPr marL="228600" indent="-228600">
              <a:buFont typeface="Wingdings" panose="05000000000000000000" pitchFamily="2" charset="2"/>
              <a:buChar char="§"/>
            </a:pPr>
            <a:r>
              <a:rPr lang="en-US" dirty="0">
                <a:solidFill>
                  <a:srgbClr val="106636"/>
                </a:solidFill>
                <a:latin typeface="Arial" panose="020B0604020202020204" pitchFamily="34" charset="0"/>
                <a:cs typeface="Arial" panose="020B0604020202020204" pitchFamily="34" charset="0"/>
              </a:rPr>
              <a:t>Insights into Stress Corrosion Cracking</a:t>
            </a:r>
            <a:r>
              <a:rPr lang="en-US" b="1" dirty="0">
                <a:solidFill>
                  <a:srgbClr val="106636"/>
                </a:solidFill>
                <a:latin typeface="Arial" panose="020B0604020202020204" pitchFamily="34" charset="0"/>
                <a:cs typeface="Arial" panose="020B0604020202020204" pitchFamily="34" charset="0"/>
              </a:rPr>
              <a:t> </a:t>
            </a:r>
          </a:p>
          <a:p>
            <a:pPr marL="225425"/>
            <a:r>
              <a:rPr lang="en-US" sz="1700" dirty="0">
                <a:solidFill>
                  <a:prstClr val="black"/>
                </a:solidFill>
                <a:latin typeface="Arial" panose="020B0604020202020204" pitchFamily="34" charset="0"/>
                <a:cs typeface="Arial" panose="020B0604020202020204" pitchFamily="34" charset="0"/>
              </a:rPr>
              <a:t>Spectroscopy measurements around an oxidized crack tip in a nickel-based stainless alloy illustrate chromium depletion along grain boundaries far in advance of the crack tip, indicating that the oxidation process significantly accelerates interfacial diffusivity.</a:t>
            </a:r>
          </a:p>
          <a:p>
            <a:pPr>
              <a:tabLst>
                <a:tab pos="228600" algn="l"/>
              </a:tabLst>
            </a:pPr>
            <a:r>
              <a:rPr lang="en-US" sz="1000" dirty="0">
                <a:solidFill>
                  <a:srgbClr val="106636"/>
                </a:solidFill>
              </a:rPr>
              <a:t> 	Schreiber et al., PNNL, </a:t>
            </a:r>
            <a:r>
              <a:rPr lang="en-US" sz="1000" dirty="0" err="1">
                <a:solidFill>
                  <a:srgbClr val="106636"/>
                </a:solidFill>
              </a:rPr>
              <a:t>Scripta</a:t>
            </a:r>
            <a:r>
              <a:rPr lang="en-US" sz="1000" dirty="0">
                <a:solidFill>
                  <a:srgbClr val="106636"/>
                </a:solidFill>
              </a:rPr>
              <a:t> Mat </a:t>
            </a:r>
            <a:r>
              <a:rPr lang="en-US" sz="1000" dirty="0" smtClean="0">
                <a:solidFill>
                  <a:srgbClr val="106636"/>
                </a:solidFill>
              </a:rPr>
              <a:t>2014 DOI: 10.1016/j.scriptamat.2014.06.022</a:t>
            </a:r>
            <a:endParaRPr lang="en-US" dirty="0">
              <a:solidFill>
                <a:srgbClr val="106636"/>
              </a:solidFill>
            </a:endParaRPr>
          </a:p>
        </p:txBody>
      </p:sp>
      <p:sp>
        <p:nvSpPr>
          <p:cNvPr id="9" name="TextBox 8"/>
          <p:cNvSpPr txBox="1"/>
          <p:nvPr/>
        </p:nvSpPr>
        <p:spPr>
          <a:xfrm>
            <a:off x="-1" y="765220"/>
            <a:ext cx="6096001" cy="1585049"/>
          </a:xfrm>
          <a:prstGeom prst="rect">
            <a:avLst/>
          </a:prstGeom>
          <a:noFill/>
        </p:spPr>
        <p:txBody>
          <a:bodyPr wrap="square" rtlCol="0">
            <a:spAutoFit/>
          </a:bodyPr>
          <a:lstStyle/>
          <a:p>
            <a:pPr marL="228600" indent="-228600">
              <a:buFont typeface="Wingdings" panose="05000000000000000000" pitchFamily="2" charset="2"/>
              <a:buChar char="§"/>
            </a:pPr>
            <a:r>
              <a:rPr lang="en-US" dirty="0">
                <a:solidFill>
                  <a:srgbClr val="106636"/>
                </a:solidFill>
                <a:latin typeface="Arial" panose="020B0604020202020204" pitchFamily="34" charset="0"/>
                <a:cs typeface="Arial" panose="020B0604020202020204" pitchFamily="34" charset="0"/>
              </a:rPr>
              <a:t>Science Underpinning Lifetime Extension </a:t>
            </a:r>
            <a:r>
              <a:rPr lang="en-US" dirty="0" smtClean="0">
                <a:solidFill>
                  <a:srgbClr val="106636"/>
                </a:solidFill>
                <a:latin typeface="Arial" panose="020B0604020202020204" pitchFamily="34" charset="0"/>
                <a:cs typeface="Arial" panose="020B0604020202020204" pitchFamily="34" charset="0"/>
              </a:rPr>
              <a:t>Evaluation  </a:t>
            </a:r>
          </a:p>
          <a:p>
            <a:pPr marL="228600"/>
            <a:r>
              <a:rPr lang="en-US" sz="1700" dirty="0" smtClean="0">
                <a:solidFill>
                  <a:prstClr val="black"/>
                </a:solidFill>
                <a:latin typeface="Arial" panose="020B0604020202020204" pitchFamily="34" charset="0"/>
                <a:cs typeface="Arial" panose="020B0604020202020204" pitchFamily="34" charset="0"/>
              </a:rPr>
              <a:t>Stress </a:t>
            </a:r>
            <a:r>
              <a:rPr lang="en-US" sz="1700" dirty="0">
                <a:solidFill>
                  <a:prstClr val="black"/>
                </a:solidFill>
                <a:latin typeface="Arial" panose="020B0604020202020204" pitchFamily="34" charset="0"/>
                <a:cs typeface="Arial" panose="020B0604020202020204" pitchFamily="34" charset="0"/>
              </a:rPr>
              <a:t>measurements for ion irradiation doses up to 190 displacements per atom show that strengthening measured at low doses continues to increase at the high doses expected under end-of-life conditions for nuclear reactors</a:t>
            </a:r>
            <a:r>
              <a:rPr lang="en-US" dirty="0">
                <a:solidFill>
                  <a:srgbClr val="106636"/>
                </a:solidFill>
              </a:rPr>
              <a:t>.  </a:t>
            </a:r>
            <a:r>
              <a:rPr lang="en-US" sz="1000" dirty="0">
                <a:solidFill>
                  <a:srgbClr val="106636"/>
                </a:solidFill>
              </a:rPr>
              <a:t>Sharon et al, SNL, Mat Res Letters </a:t>
            </a:r>
            <a:r>
              <a:rPr lang="en-US" sz="1000" dirty="0" smtClean="0">
                <a:solidFill>
                  <a:srgbClr val="106636"/>
                </a:solidFill>
              </a:rPr>
              <a:t>2014 DOI:  10.1080/21663831.2013.859179</a:t>
            </a:r>
            <a:endParaRPr lang="en-US" dirty="0">
              <a:solidFill>
                <a:srgbClr val="106636"/>
              </a:solidFill>
            </a:endParaRPr>
          </a:p>
        </p:txBody>
      </p:sp>
      <p:sp>
        <p:nvSpPr>
          <p:cNvPr id="10" name="TextBox 9"/>
          <p:cNvSpPr txBox="1"/>
          <p:nvPr/>
        </p:nvSpPr>
        <p:spPr>
          <a:xfrm>
            <a:off x="0" y="4419600"/>
            <a:ext cx="5857204" cy="1862048"/>
          </a:xfrm>
          <a:prstGeom prst="rect">
            <a:avLst/>
          </a:prstGeom>
          <a:noFill/>
        </p:spPr>
        <p:txBody>
          <a:bodyPr wrap="square" rtlCol="0">
            <a:spAutoFit/>
          </a:bodyPr>
          <a:lstStyle/>
          <a:p>
            <a:pPr marL="228600" indent="-228600">
              <a:buFont typeface="Wingdings" panose="05000000000000000000" pitchFamily="2" charset="2"/>
              <a:buChar char="§"/>
            </a:pPr>
            <a:r>
              <a:rPr lang="en-US" dirty="0">
                <a:solidFill>
                  <a:srgbClr val="106636"/>
                </a:solidFill>
                <a:latin typeface="Arial" panose="020B0604020202020204" pitchFamily="34" charset="0"/>
                <a:cs typeface="Arial" panose="020B0604020202020204" pitchFamily="34" charset="0"/>
              </a:rPr>
              <a:t>Reducing the Deleterious Impact of Helium </a:t>
            </a:r>
          </a:p>
          <a:p>
            <a:pPr marL="228600" indent="-3175"/>
            <a:r>
              <a:rPr lang="en-US" sz="1700" b="1" dirty="0">
                <a:solidFill>
                  <a:srgbClr val="106636"/>
                </a:solidFill>
                <a:latin typeface="Arial" panose="020B0604020202020204" pitchFamily="34" charset="0"/>
                <a:cs typeface="Arial" panose="020B0604020202020204" pitchFamily="34" charset="0"/>
              </a:rPr>
              <a:t>	</a:t>
            </a:r>
            <a:r>
              <a:rPr lang="en-US" sz="1700" dirty="0">
                <a:solidFill>
                  <a:prstClr val="black"/>
                </a:solidFill>
                <a:latin typeface="Arial" panose="020B0604020202020204" pitchFamily="34" charset="0"/>
                <a:cs typeface="Arial" panose="020B0604020202020204" pitchFamily="34" charset="0"/>
              </a:rPr>
              <a:t>Modeling shows that interfaces with high energy regions can absorb and store helium nearly three times more efficiently than the commonly found matrix bubbles and are stable under irradiation, thereby reducing the detrimental effects of helium during service.</a:t>
            </a:r>
          </a:p>
          <a:p>
            <a:pPr>
              <a:tabLst>
                <a:tab pos="228600" algn="l"/>
              </a:tabLst>
            </a:pPr>
            <a:r>
              <a:rPr lang="en-US" sz="1000" dirty="0">
                <a:solidFill>
                  <a:srgbClr val="106636"/>
                </a:solidFill>
              </a:rPr>
              <a:t>	</a:t>
            </a:r>
            <a:r>
              <a:rPr lang="en-US" sz="1000" dirty="0" err="1">
                <a:solidFill>
                  <a:srgbClr val="106636"/>
                </a:solidFill>
              </a:rPr>
              <a:t>Kashinath</a:t>
            </a:r>
            <a:r>
              <a:rPr lang="en-US" sz="1000" dirty="0">
                <a:solidFill>
                  <a:srgbClr val="106636"/>
                </a:solidFill>
              </a:rPr>
              <a:t> et al, MIT and LANL, </a:t>
            </a:r>
            <a:r>
              <a:rPr lang="en-US" sz="1000" dirty="0" err="1">
                <a:solidFill>
                  <a:srgbClr val="106636"/>
                </a:solidFill>
              </a:rPr>
              <a:t>Phys</a:t>
            </a:r>
            <a:r>
              <a:rPr lang="en-US" sz="1000" dirty="0">
                <a:solidFill>
                  <a:srgbClr val="106636"/>
                </a:solidFill>
              </a:rPr>
              <a:t> Rev </a:t>
            </a:r>
            <a:r>
              <a:rPr lang="en-US" sz="1000" dirty="0" err="1">
                <a:solidFill>
                  <a:srgbClr val="106636"/>
                </a:solidFill>
              </a:rPr>
              <a:t>Lett</a:t>
            </a:r>
            <a:r>
              <a:rPr lang="en-US" sz="1000" dirty="0">
                <a:solidFill>
                  <a:srgbClr val="106636"/>
                </a:solidFill>
              </a:rPr>
              <a:t> 2013 DOI: 10.1103/PhysRevLett.110.086101</a:t>
            </a:r>
            <a:endParaRPr lang="en-US" dirty="0">
              <a:solidFill>
                <a:srgbClr val="106636"/>
              </a:solidFill>
            </a:endParaRPr>
          </a:p>
        </p:txBody>
      </p:sp>
      <p:pic>
        <p:nvPicPr>
          <p:cNvPr id="11" name="Picture 10" descr="Figure2.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42904" y="4617184"/>
            <a:ext cx="3276600" cy="1524172"/>
          </a:xfrm>
          <a:prstGeom prst="rect">
            <a:avLst/>
          </a:prstGeom>
        </p:spPr>
      </p:pic>
      <p:sp>
        <p:nvSpPr>
          <p:cNvPr id="12" name="Slide Number Placeholder 3"/>
          <p:cNvSpPr txBox="1">
            <a:spLocks/>
          </p:cNvSpPr>
          <p:nvPr/>
        </p:nvSpPr>
        <p:spPr>
          <a:xfrm>
            <a:off x="8318500" y="6351588"/>
            <a:ext cx="476250" cy="365125"/>
          </a:xfrm>
          <a:prstGeom prst="rect">
            <a:avLst/>
          </a:prstGeom>
        </p:spPr>
        <p:txBody>
          <a:bodyPr vert="horz" lIns="91407" tIns="45704" rIns="91407" bIns="45704" rtlCol="0" anchor="ctr"/>
          <a:lstStyle>
            <a:defPPr>
              <a:defRPr lang="en-US"/>
            </a:defPPr>
            <a:lvl1pPr algn="r" rtl="0" fontAlgn="auto">
              <a:spcBef>
                <a:spcPts val="0"/>
              </a:spcBef>
              <a:spcAft>
                <a:spcPts val="0"/>
              </a:spcAft>
              <a:defRPr sz="1200" kern="1200">
                <a:solidFill>
                  <a:srgbClr val="106636"/>
                </a:solidFill>
                <a:latin typeface="Arial" pitchFamily="34" charset="0"/>
                <a:ea typeface="+mn-ea"/>
                <a:cs typeface="Arial" pitchFamily="34" charset="0"/>
              </a:defRPr>
            </a:lvl1pPr>
            <a:lvl2pPr marL="457039" algn="l" rtl="0" fontAlgn="base">
              <a:spcBef>
                <a:spcPct val="0"/>
              </a:spcBef>
              <a:spcAft>
                <a:spcPct val="0"/>
              </a:spcAft>
              <a:defRPr kern="1200">
                <a:solidFill>
                  <a:schemeClr val="tx1"/>
                </a:solidFill>
                <a:latin typeface="Arial" charset="0"/>
                <a:ea typeface="+mn-ea"/>
                <a:cs typeface="+mn-cs"/>
              </a:defRPr>
            </a:lvl2pPr>
            <a:lvl3pPr marL="914079" algn="l" rtl="0" fontAlgn="base">
              <a:spcBef>
                <a:spcPct val="0"/>
              </a:spcBef>
              <a:spcAft>
                <a:spcPct val="0"/>
              </a:spcAft>
              <a:defRPr kern="1200">
                <a:solidFill>
                  <a:schemeClr val="tx1"/>
                </a:solidFill>
                <a:latin typeface="Arial" charset="0"/>
                <a:ea typeface="+mn-ea"/>
                <a:cs typeface="+mn-cs"/>
              </a:defRPr>
            </a:lvl3pPr>
            <a:lvl4pPr marL="1371119" algn="l" rtl="0" fontAlgn="base">
              <a:spcBef>
                <a:spcPct val="0"/>
              </a:spcBef>
              <a:spcAft>
                <a:spcPct val="0"/>
              </a:spcAft>
              <a:defRPr kern="1200">
                <a:solidFill>
                  <a:schemeClr val="tx1"/>
                </a:solidFill>
                <a:latin typeface="Arial" charset="0"/>
                <a:ea typeface="+mn-ea"/>
                <a:cs typeface="+mn-cs"/>
              </a:defRPr>
            </a:lvl4pPr>
            <a:lvl5pPr marL="1828159" algn="l" rtl="0" fontAlgn="base">
              <a:spcBef>
                <a:spcPct val="0"/>
              </a:spcBef>
              <a:spcAft>
                <a:spcPct val="0"/>
              </a:spcAft>
              <a:defRPr kern="1200">
                <a:solidFill>
                  <a:schemeClr val="tx1"/>
                </a:solidFill>
                <a:latin typeface="Arial" charset="0"/>
                <a:ea typeface="+mn-ea"/>
                <a:cs typeface="+mn-cs"/>
              </a:defRPr>
            </a:lvl5pPr>
            <a:lvl6pPr marL="2285199" algn="l" defTabSz="914079" rtl="0" eaLnBrk="1" latinLnBrk="0" hangingPunct="1">
              <a:defRPr kern="1200">
                <a:solidFill>
                  <a:schemeClr val="tx1"/>
                </a:solidFill>
                <a:latin typeface="Arial" charset="0"/>
                <a:ea typeface="+mn-ea"/>
                <a:cs typeface="+mn-cs"/>
              </a:defRPr>
            </a:lvl6pPr>
            <a:lvl7pPr marL="2742237" algn="l" defTabSz="914079" rtl="0" eaLnBrk="1" latinLnBrk="0" hangingPunct="1">
              <a:defRPr kern="1200">
                <a:solidFill>
                  <a:schemeClr val="tx1"/>
                </a:solidFill>
                <a:latin typeface="Arial" charset="0"/>
                <a:ea typeface="+mn-ea"/>
                <a:cs typeface="+mn-cs"/>
              </a:defRPr>
            </a:lvl7pPr>
            <a:lvl8pPr marL="3199278" algn="l" defTabSz="914079" rtl="0" eaLnBrk="1" latinLnBrk="0" hangingPunct="1">
              <a:defRPr kern="1200">
                <a:solidFill>
                  <a:schemeClr val="tx1"/>
                </a:solidFill>
                <a:latin typeface="Arial" charset="0"/>
                <a:ea typeface="+mn-ea"/>
                <a:cs typeface="+mn-cs"/>
              </a:defRPr>
            </a:lvl8pPr>
            <a:lvl9pPr marL="3656316" algn="l" defTabSz="914079" rtl="0" eaLnBrk="1" latinLnBrk="0" hangingPunct="1">
              <a:defRPr kern="1200">
                <a:solidFill>
                  <a:schemeClr val="tx1"/>
                </a:solidFill>
                <a:latin typeface="Arial" charset="0"/>
                <a:ea typeface="+mn-ea"/>
                <a:cs typeface="+mn-cs"/>
              </a:defRPr>
            </a:lvl9pPr>
          </a:lstStyle>
          <a:p>
            <a:pPr>
              <a:defRPr/>
            </a:pPr>
            <a:fld id="{6EEA275D-5A49-48A8-817D-44C3EA0A3A2F}" type="slidenum">
              <a:rPr lang="en-US" smtClean="0"/>
              <a:pPr>
                <a:defRPr/>
              </a:pPr>
              <a:t>28</a:t>
            </a:fld>
            <a:endParaRPr lang="en-US" dirty="0"/>
          </a:p>
        </p:txBody>
      </p:sp>
    </p:spTree>
    <p:extLst>
      <p:ext uri="{BB962C8B-B14F-4D97-AF65-F5344CB8AC3E}">
        <p14:creationId xmlns:p14="http://schemas.microsoft.com/office/powerpoint/2010/main" val="30453144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08714" y="876538"/>
            <a:ext cx="4735286" cy="5259388"/>
          </a:xfrm>
        </p:spPr>
        <p:txBody>
          <a:bodyPr/>
          <a:lstStyle/>
          <a:p>
            <a:pPr marL="0">
              <a:spcBef>
                <a:spcPts val="0"/>
              </a:spcBef>
              <a:buNone/>
            </a:pPr>
            <a:r>
              <a:rPr lang="en-US" sz="1800" dirty="0" smtClean="0">
                <a:solidFill>
                  <a:srgbClr val="106636"/>
                </a:solidFill>
              </a:rPr>
              <a:t>Scientific Achievement</a:t>
            </a:r>
          </a:p>
          <a:p>
            <a:pPr marL="174625" indent="-174625">
              <a:buFont typeface="Wingdings" panose="05000000000000000000" pitchFamily="2" charset="2"/>
              <a:buChar char="§"/>
            </a:pPr>
            <a:r>
              <a:rPr lang="en-US" sz="1600" b="0" dirty="0">
                <a:solidFill>
                  <a:schemeClr val="tx1"/>
                </a:solidFill>
              </a:rPr>
              <a:t>A new </a:t>
            </a:r>
            <a:r>
              <a:rPr lang="en-US" sz="1600" b="0" dirty="0" smtClean="0">
                <a:solidFill>
                  <a:schemeClr val="tx1"/>
                </a:solidFill>
              </a:rPr>
              <a:t>scheme for </a:t>
            </a:r>
            <a:r>
              <a:rPr lang="en-US" sz="1600" b="0" dirty="0">
                <a:solidFill>
                  <a:schemeClr val="tx1"/>
                </a:solidFill>
              </a:rPr>
              <a:t>generating two </a:t>
            </a:r>
            <a:r>
              <a:rPr lang="en-US" sz="1600" b="0" dirty="0" smtClean="0">
                <a:solidFill>
                  <a:schemeClr val="tx1"/>
                </a:solidFill>
              </a:rPr>
              <a:t>hard-x-ray </a:t>
            </a:r>
            <a:r>
              <a:rPr lang="en-US" sz="1600" b="0" dirty="0">
                <a:solidFill>
                  <a:schemeClr val="tx1"/>
                </a:solidFill>
              </a:rPr>
              <a:t>free-electron laser pulses based on </a:t>
            </a:r>
            <a:r>
              <a:rPr lang="en-US" sz="1600" b="0" dirty="0" smtClean="0">
                <a:solidFill>
                  <a:schemeClr val="tx1"/>
                </a:solidFill>
              </a:rPr>
              <a:t>twin- electron bunches with </a:t>
            </a:r>
            <a:r>
              <a:rPr lang="en-US" sz="1600" b="0" dirty="0">
                <a:solidFill>
                  <a:schemeClr val="tx1"/>
                </a:solidFill>
              </a:rPr>
              <a:t>a </a:t>
            </a:r>
            <a:r>
              <a:rPr lang="en-US" sz="1600" b="0" dirty="0" smtClean="0">
                <a:solidFill>
                  <a:schemeClr val="tx1"/>
                </a:solidFill>
              </a:rPr>
              <a:t>controllable difference </a:t>
            </a:r>
            <a:r>
              <a:rPr lang="en-US" sz="1600" b="0" dirty="0">
                <a:solidFill>
                  <a:schemeClr val="tx1"/>
                </a:solidFill>
              </a:rPr>
              <a:t>in photon energy</a:t>
            </a:r>
            <a:r>
              <a:rPr lang="en-US" sz="1600" b="0" dirty="0" smtClean="0">
                <a:solidFill>
                  <a:schemeClr val="tx1"/>
                </a:solidFill>
              </a:rPr>
              <a:t> </a:t>
            </a:r>
          </a:p>
          <a:p>
            <a:pPr marL="174625" indent="-174625">
              <a:buFont typeface="Wingdings" panose="05000000000000000000" pitchFamily="2" charset="2"/>
              <a:buChar char="§"/>
            </a:pPr>
            <a:r>
              <a:rPr lang="en-US" sz="1600" b="0" dirty="0" smtClean="0">
                <a:solidFill>
                  <a:schemeClr val="tx1"/>
                </a:solidFill>
              </a:rPr>
              <a:t>Operation both in SASE and </a:t>
            </a:r>
            <a:r>
              <a:rPr lang="en-US" sz="1600" b="0" dirty="0">
                <a:solidFill>
                  <a:schemeClr val="tx1"/>
                </a:solidFill>
              </a:rPr>
              <a:t>h</a:t>
            </a:r>
            <a:r>
              <a:rPr lang="en-US" sz="1600" b="0" dirty="0" smtClean="0">
                <a:solidFill>
                  <a:schemeClr val="tx1"/>
                </a:solidFill>
              </a:rPr>
              <a:t>ard X-ray self-seeded mode demonstrated and delivered to users</a:t>
            </a:r>
            <a:endParaRPr lang="en-US" sz="1600" b="0" dirty="0">
              <a:solidFill>
                <a:schemeClr val="tx1"/>
              </a:solidFill>
            </a:endParaRPr>
          </a:p>
          <a:p>
            <a:pPr marL="0" indent="0">
              <a:spcBef>
                <a:spcPts val="600"/>
              </a:spcBef>
              <a:buNone/>
            </a:pPr>
            <a:r>
              <a:rPr lang="en-US" sz="1800" dirty="0" smtClean="0">
                <a:solidFill>
                  <a:srgbClr val="106636"/>
                </a:solidFill>
              </a:rPr>
              <a:t>Significance and Impact</a:t>
            </a:r>
          </a:p>
          <a:p>
            <a:pPr marL="174625" indent="-174625">
              <a:buFont typeface="Wingdings" panose="05000000000000000000" pitchFamily="2" charset="2"/>
              <a:buChar char="§"/>
            </a:pPr>
            <a:r>
              <a:rPr lang="en-US" sz="1600" b="0" dirty="0" smtClean="0">
                <a:solidFill>
                  <a:srgbClr val="000000"/>
                </a:solidFill>
              </a:rPr>
              <a:t>Improves the peak power of 2-color SASE by a factor 20 at hard X-rays</a:t>
            </a:r>
          </a:p>
          <a:p>
            <a:pPr marL="174625" indent="-174625">
              <a:buFont typeface="Wingdings" panose="05000000000000000000" pitchFamily="2" charset="2"/>
              <a:buChar char="§"/>
            </a:pPr>
            <a:r>
              <a:rPr lang="en-US" sz="1600" b="0" dirty="0" smtClean="0">
                <a:solidFill>
                  <a:srgbClr val="000000"/>
                </a:solidFill>
              </a:rPr>
              <a:t>The </a:t>
            </a:r>
            <a:r>
              <a:rPr lang="en-US" sz="1600" b="0" dirty="0">
                <a:solidFill>
                  <a:srgbClr val="000000"/>
                </a:solidFill>
              </a:rPr>
              <a:t>unprecedented intensity </a:t>
            </a:r>
            <a:r>
              <a:rPr lang="en-US" sz="1600" b="0" dirty="0" smtClean="0">
                <a:solidFill>
                  <a:srgbClr val="000000"/>
                </a:solidFill>
              </a:rPr>
              <a:t>and temporal </a:t>
            </a:r>
            <a:r>
              <a:rPr lang="en-US" sz="1600" b="0" dirty="0">
                <a:solidFill>
                  <a:srgbClr val="000000"/>
                </a:solidFill>
              </a:rPr>
              <a:t>coherence of this new </a:t>
            </a:r>
            <a:r>
              <a:rPr lang="en-US" sz="1600" b="0" dirty="0" smtClean="0">
                <a:solidFill>
                  <a:srgbClr val="000000"/>
                </a:solidFill>
              </a:rPr>
              <a:t>two-color XFEL </a:t>
            </a:r>
            <a:r>
              <a:rPr lang="en-US" sz="1600" b="0" dirty="0">
                <a:solidFill>
                  <a:srgbClr val="000000"/>
                </a:solidFill>
              </a:rPr>
              <a:t>enable an entirely </a:t>
            </a:r>
            <a:r>
              <a:rPr lang="en-US" sz="1600" b="0" dirty="0" smtClean="0">
                <a:solidFill>
                  <a:srgbClr val="000000"/>
                </a:solidFill>
              </a:rPr>
              <a:t>new set </a:t>
            </a:r>
            <a:r>
              <a:rPr lang="en-US" sz="1600" b="0" dirty="0">
                <a:solidFill>
                  <a:srgbClr val="000000"/>
                </a:solidFill>
              </a:rPr>
              <a:t>of scientific applications, ranging from pump-probe </a:t>
            </a:r>
            <a:r>
              <a:rPr lang="en-US" sz="1600" b="0" dirty="0" smtClean="0">
                <a:solidFill>
                  <a:srgbClr val="000000"/>
                </a:solidFill>
              </a:rPr>
              <a:t>to imaging complex </a:t>
            </a:r>
            <a:r>
              <a:rPr lang="en-US" sz="1600" b="0" dirty="0">
                <a:solidFill>
                  <a:srgbClr val="000000"/>
                </a:solidFill>
              </a:rPr>
              <a:t>biological samples </a:t>
            </a:r>
            <a:endParaRPr lang="en-US" sz="1600" b="0" dirty="0" smtClean="0">
              <a:solidFill>
                <a:srgbClr val="000000"/>
              </a:solidFill>
            </a:endParaRPr>
          </a:p>
          <a:p>
            <a:pPr marL="0" indent="0">
              <a:buNone/>
            </a:pPr>
            <a:r>
              <a:rPr lang="en-US" sz="1800" b="1" dirty="0" smtClean="0">
                <a:solidFill>
                  <a:srgbClr val="106636"/>
                </a:solidFill>
              </a:rPr>
              <a:t>Research Details</a:t>
            </a:r>
          </a:p>
          <a:p>
            <a:pPr marL="124436" indent="-285750">
              <a:spcBef>
                <a:spcPts val="0"/>
              </a:spcBef>
              <a:buFont typeface="Wingdings" panose="05000000000000000000" pitchFamily="2" charset="2"/>
              <a:buChar char="§"/>
            </a:pPr>
            <a:r>
              <a:rPr lang="en-US" sz="1600" b="0" dirty="0">
                <a:solidFill>
                  <a:schemeClr val="tx1"/>
                </a:solidFill>
              </a:rPr>
              <a:t>~</a:t>
            </a:r>
            <a:r>
              <a:rPr lang="en-US" sz="1600" b="0" dirty="0" smtClean="0">
                <a:solidFill>
                  <a:schemeClr val="tx1"/>
                </a:solidFill>
              </a:rPr>
              <a:t>10 fs pulse duration, over 1mJ 2-pulse energy</a:t>
            </a:r>
          </a:p>
          <a:p>
            <a:pPr marL="124436" indent="-285750">
              <a:spcBef>
                <a:spcPts val="0"/>
              </a:spcBef>
              <a:buFont typeface="Wingdings" panose="05000000000000000000" pitchFamily="2" charset="2"/>
              <a:buChar char="§"/>
            </a:pPr>
            <a:r>
              <a:rPr lang="en-US" sz="1600" b="0" dirty="0" smtClean="0">
                <a:solidFill>
                  <a:schemeClr val="tx1"/>
                </a:solidFill>
              </a:rPr>
              <a:t>Up to 1% X-ray photon energy separation</a:t>
            </a:r>
          </a:p>
          <a:p>
            <a:pPr marL="238125" lvl="1" indent="0">
              <a:spcBef>
                <a:spcPts val="0"/>
              </a:spcBef>
              <a:buNone/>
            </a:pPr>
            <a:endParaRPr lang="en-US" sz="1800" dirty="0" smtClean="0">
              <a:solidFill>
                <a:schemeClr val="tx1"/>
              </a:solidFill>
            </a:endParaRPr>
          </a:p>
          <a:p>
            <a:pPr marL="238125" lvl="1" indent="0">
              <a:spcBef>
                <a:spcPts val="0"/>
              </a:spcBef>
              <a:buNone/>
            </a:pPr>
            <a:endParaRPr lang="en-US" sz="1800" dirty="0">
              <a:solidFill>
                <a:schemeClr val="tx1"/>
              </a:solidFill>
            </a:endParaRPr>
          </a:p>
          <a:p>
            <a:pPr marL="238125" lvl="1" indent="0">
              <a:spcBef>
                <a:spcPts val="0"/>
              </a:spcBef>
              <a:buNone/>
            </a:pPr>
            <a:endParaRPr lang="en-US" sz="1800" b="1" dirty="0" smtClean="0">
              <a:solidFill>
                <a:srgbClr val="000000"/>
              </a:solidFill>
            </a:endParaRPr>
          </a:p>
          <a:p>
            <a:pPr marL="238125" lvl="1" indent="0">
              <a:spcBef>
                <a:spcPts val="0"/>
              </a:spcBef>
              <a:buNone/>
            </a:pPr>
            <a:endParaRPr lang="en-US" sz="1800" b="1" dirty="0">
              <a:solidFill>
                <a:srgbClr val="000000"/>
              </a:solidFill>
            </a:endParaRPr>
          </a:p>
          <a:p>
            <a:pPr marL="0" indent="0">
              <a:buNone/>
            </a:pPr>
            <a:endParaRPr lang="en-US" sz="600" dirty="0" smtClean="0"/>
          </a:p>
        </p:txBody>
      </p:sp>
      <p:sp>
        <p:nvSpPr>
          <p:cNvPr id="3" name="Title 2"/>
          <p:cNvSpPr>
            <a:spLocks noGrp="1"/>
          </p:cNvSpPr>
          <p:nvPr>
            <p:ph type="title"/>
          </p:nvPr>
        </p:nvSpPr>
        <p:spPr>
          <a:xfrm>
            <a:off x="0" y="0"/>
            <a:ext cx="9144000" cy="728133"/>
          </a:xfrm>
        </p:spPr>
        <p:txBody>
          <a:bodyPr/>
          <a:lstStyle/>
          <a:p>
            <a:r>
              <a:rPr lang="en-CA" dirty="0" smtClean="0"/>
              <a:t>Twin-Bunch Two-Color X-ray FEL</a:t>
            </a:r>
            <a:endParaRPr lang="en-US" b="0" dirty="0">
              <a:solidFill>
                <a:schemeClr val="accent3"/>
              </a:solidFill>
            </a:endParaRPr>
          </a:p>
        </p:txBody>
      </p:sp>
      <p:sp>
        <p:nvSpPr>
          <p:cNvPr id="19" name="TextBox 18"/>
          <p:cNvSpPr txBox="1"/>
          <p:nvPr/>
        </p:nvSpPr>
        <p:spPr>
          <a:xfrm>
            <a:off x="769531" y="3912513"/>
            <a:ext cx="1444626" cy="246221"/>
          </a:xfrm>
          <a:prstGeom prst="rect">
            <a:avLst/>
          </a:prstGeom>
          <a:noFill/>
        </p:spPr>
        <p:txBody>
          <a:bodyPr wrap="none" rtlCol="0">
            <a:spAutoFit/>
          </a:bodyPr>
          <a:lstStyle/>
          <a:p>
            <a:r>
              <a:rPr lang="en-US" sz="1000" dirty="0">
                <a:solidFill>
                  <a:schemeClr val="accent1">
                    <a:lumMod val="20000"/>
                    <a:lumOff val="80000"/>
                  </a:schemeClr>
                </a:solidFill>
              </a:rPr>
              <a:t>5</a:t>
            </a:r>
            <a:r>
              <a:rPr lang="en-US" sz="1000" dirty="0" smtClean="0">
                <a:solidFill>
                  <a:schemeClr val="accent1">
                    <a:lumMod val="20000"/>
                    <a:lumOff val="80000"/>
                  </a:schemeClr>
                </a:solidFill>
              </a:rPr>
              <a:t> sec running average</a:t>
            </a:r>
            <a:endParaRPr lang="en-US" sz="1000" dirty="0">
              <a:solidFill>
                <a:schemeClr val="accent1">
                  <a:lumMod val="20000"/>
                  <a:lumOff val="80000"/>
                </a:schemeClr>
              </a:solidFill>
            </a:endParaRPr>
          </a:p>
        </p:txBody>
      </p:sp>
      <p:pic>
        <p:nvPicPr>
          <p:cNvPr id="2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9333" y="6558182"/>
            <a:ext cx="676717" cy="242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2bunchCartoon4.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99" y="762000"/>
            <a:ext cx="4199311" cy="1600200"/>
          </a:xfrm>
          <a:prstGeom prst="rect">
            <a:avLst/>
          </a:prstGeom>
        </p:spPr>
      </p:pic>
      <p:pic>
        <p:nvPicPr>
          <p:cNvPr id="5" name="Picture 4" descr="2Dspectra4.ep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667000"/>
            <a:ext cx="1981200" cy="1489446"/>
          </a:xfrm>
          <a:prstGeom prst="rect">
            <a:avLst/>
          </a:prstGeom>
        </p:spPr>
      </p:pic>
      <p:pic>
        <p:nvPicPr>
          <p:cNvPr id="6" name="Picture 5" descr="2DspectraSEEDED4.ep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7400" y="2667000"/>
            <a:ext cx="2027161" cy="1524000"/>
          </a:xfrm>
          <a:prstGeom prst="rect">
            <a:avLst/>
          </a:prstGeom>
        </p:spPr>
      </p:pic>
      <p:sp>
        <p:nvSpPr>
          <p:cNvPr id="7" name="TextBox 6"/>
          <p:cNvSpPr txBox="1"/>
          <p:nvPr/>
        </p:nvSpPr>
        <p:spPr>
          <a:xfrm>
            <a:off x="533400" y="2895600"/>
            <a:ext cx="1143000" cy="369332"/>
          </a:xfrm>
          <a:prstGeom prst="rect">
            <a:avLst/>
          </a:prstGeom>
          <a:noFill/>
        </p:spPr>
        <p:txBody>
          <a:bodyPr wrap="square" rtlCol="0">
            <a:spAutoFit/>
          </a:bodyPr>
          <a:lstStyle/>
          <a:p>
            <a:r>
              <a:rPr lang="en-US" dirty="0" smtClean="0"/>
              <a:t>SASE</a:t>
            </a:r>
            <a:endParaRPr lang="en-US" dirty="0"/>
          </a:p>
        </p:txBody>
      </p:sp>
      <p:sp>
        <p:nvSpPr>
          <p:cNvPr id="27" name="TextBox 26"/>
          <p:cNvSpPr txBox="1"/>
          <p:nvPr/>
        </p:nvSpPr>
        <p:spPr>
          <a:xfrm>
            <a:off x="2590800" y="3040248"/>
            <a:ext cx="1143000" cy="369332"/>
          </a:xfrm>
          <a:prstGeom prst="rect">
            <a:avLst/>
          </a:prstGeom>
          <a:noFill/>
        </p:spPr>
        <p:txBody>
          <a:bodyPr wrap="square" rtlCol="0">
            <a:spAutoFit/>
          </a:bodyPr>
          <a:lstStyle/>
          <a:p>
            <a:r>
              <a:rPr lang="en-US" dirty="0" smtClean="0"/>
              <a:t>Seeded</a:t>
            </a:r>
            <a:endParaRPr lang="en-US" dirty="0"/>
          </a:p>
        </p:txBody>
      </p:sp>
      <p:sp>
        <p:nvSpPr>
          <p:cNvPr id="15" name="Rectangle 14"/>
          <p:cNvSpPr/>
          <p:nvPr/>
        </p:nvSpPr>
        <p:spPr>
          <a:xfrm>
            <a:off x="3070980" y="6422073"/>
            <a:ext cx="5638800" cy="430887"/>
          </a:xfrm>
          <a:prstGeom prst="rect">
            <a:avLst/>
          </a:prstGeom>
        </p:spPr>
        <p:txBody>
          <a:bodyPr wrap="square">
            <a:spAutoFit/>
          </a:bodyPr>
          <a:lstStyle/>
          <a:p>
            <a:pPr marL="228600" indent="-228600">
              <a:buAutoNum type="alphaUcPeriod"/>
            </a:pPr>
            <a:r>
              <a:rPr lang="fr-FR" sz="1100" dirty="0" err="1" smtClean="0"/>
              <a:t>Marinelli</a:t>
            </a:r>
            <a:r>
              <a:rPr lang="fr-FR" sz="1100" dirty="0" smtClean="0"/>
              <a:t> et al. </a:t>
            </a:r>
            <a:r>
              <a:rPr lang="fr-FR" sz="1100" i="1" dirty="0" smtClean="0"/>
              <a:t>Nature </a:t>
            </a:r>
            <a:r>
              <a:rPr lang="fr-FR" sz="1100" i="1" dirty="0" err="1" smtClean="0"/>
              <a:t>Comm</a:t>
            </a:r>
            <a:r>
              <a:rPr lang="fr-FR" sz="1100" dirty="0" smtClean="0"/>
              <a:t>.  </a:t>
            </a:r>
            <a:r>
              <a:rPr lang="fr-FR" sz="1100" b="1" dirty="0"/>
              <a:t>6</a:t>
            </a:r>
            <a:r>
              <a:rPr lang="fr-FR" sz="1100" dirty="0" smtClean="0"/>
              <a:t>: 6369  </a:t>
            </a:r>
            <a:r>
              <a:rPr lang="fr-FR" sz="1100" dirty="0"/>
              <a:t>DOI: 10.1038/</a:t>
            </a:r>
            <a:r>
              <a:rPr lang="fr-FR" sz="1100" dirty="0" smtClean="0"/>
              <a:t>ncomms7369</a:t>
            </a:r>
          </a:p>
          <a:p>
            <a:r>
              <a:rPr lang="en-US" sz="1100" dirty="0" smtClean="0"/>
              <a:t>A.A. Lutman et al</a:t>
            </a:r>
            <a:r>
              <a:rPr lang="en-US" sz="1100" i="1" dirty="0" smtClean="0"/>
              <a:t>. </a:t>
            </a:r>
            <a:r>
              <a:rPr lang="hu-HU" sz="1100" i="1" dirty="0" smtClean="0"/>
              <a:t>Phys</a:t>
            </a:r>
            <a:r>
              <a:rPr lang="hu-HU" sz="1100" i="1" dirty="0"/>
              <a:t>. Rev. Lett</a:t>
            </a:r>
            <a:r>
              <a:rPr lang="hu-HU" sz="1100" dirty="0"/>
              <a:t>. </a:t>
            </a:r>
            <a:r>
              <a:rPr lang="hu-HU" sz="1100" b="1" dirty="0"/>
              <a:t>113</a:t>
            </a:r>
            <a:r>
              <a:rPr lang="hu-HU" sz="1100" dirty="0"/>
              <a:t>, 254801 </a:t>
            </a:r>
            <a:endParaRPr lang="en-US" sz="1100" dirty="0"/>
          </a:p>
        </p:txBody>
      </p:sp>
      <p:sp>
        <p:nvSpPr>
          <p:cNvPr id="10" name="TextBox 9"/>
          <p:cNvSpPr txBox="1"/>
          <p:nvPr/>
        </p:nvSpPr>
        <p:spPr>
          <a:xfrm>
            <a:off x="-774700" y="3136900"/>
            <a:ext cx="184666" cy="369332"/>
          </a:xfrm>
          <a:prstGeom prst="rect">
            <a:avLst/>
          </a:prstGeom>
          <a:noFill/>
        </p:spPr>
        <p:txBody>
          <a:bodyPr wrap="none" rtlCol="0">
            <a:spAutoFit/>
          </a:bodyPr>
          <a:lstStyle/>
          <a:p>
            <a:endParaRPr lang="en-US" dirty="0"/>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572000"/>
            <a:ext cx="4089400" cy="1595291"/>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8" name="TextBox 8"/>
          <p:cNvSpPr txBox="1"/>
          <p:nvPr/>
        </p:nvSpPr>
        <p:spPr>
          <a:xfrm>
            <a:off x="1447800" y="4038600"/>
            <a:ext cx="1143005"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latin typeface="Arial" panose="020B0604020202020204" pitchFamily="34" charset="0"/>
                <a:cs typeface="Arial" panose="020B0604020202020204" pitchFamily="34" charset="0"/>
              </a:rPr>
              <a:t>FEL spectra</a:t>
            </a:r>
            <a:endParaRPr lang="en-US" sz="1400" dirty="0">
              <a:latin typeface="Arial" panose="020B0604020202020204" pitchFamily="34" charset="0"/>
              <a:cs typeface="Arial" panose="020B0604020202020204" pitchFamily="34" charset="0"/>
            </a:endParaRPr>
          </a:p>
        </p:txBody>
      </p:sp>
      <p:sp>
        <p:nvSpPr>
          <p:cNvPr id="20" name="TextBox 13"/>
          <p:cNvSpPr txBox="1"/>
          <p:nvPr/>
        </p:nvSpPr>
        <p:spPr>
          <a:xfrm>
            <a:off x="1143000" y="2362200"/>
            <a:ext cx="1600200"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t>(Variable pulse delay)</a:t>
            </a:r>
            <a:endParaRPr lang="en-US" sz="1200" dirty="0"/>
          </a:p>
        </p:txBody>
      </p:sp>
      <p:sp>
        <p:nvSpPr>
          <p:cNvPr id="8" name="TextBox 7"/>
          <p:cNvSpPr txBox="1"/>
          <p:nvPr/>
        </p:nvSpPr>
        <p:spPr>
          <a:xfrm>
            <a:off x="-457200" y="4051300"/>
            <a:ext cx="184666" cy="369332"/>
          </a:xfrm>
          <a:prstGeom prst="rect">
            <a:avLst/>
          </a:prstGeom>
          <a:noFill/>
        </p:spPr>
        <p:txBody>
          <a:bodyPr wrap="none" rtlCol="0">
            <a:spAutoFit/>
          </a:bodyPr>
          <a:lstStyle/>
          <a:p>
            <a:endParaRPr lang="en-US" dirty="0"/>
          </a:p>
        </p:txBody>
      </p:sp>
      <p:pic>
        <p:nvPicPr>
          <p:cNvPr id="9"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58291" y="6327121"/>
            <a:ext cx="558799" cy="189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Slide Number Placeholder 2"/>
          <p:cNvSpPr>
            <a:spLocks noGrp="1"/>
          </p:cNvSpPr>
          <p:nvPr>
            <p:ph type="sldNum" sz="quarter" idx="11"/>
          </p:nvPr>
        </p:nvSpPr>
        <p:spPr>
          <a:xfrm>
            <a:off x="8413750" y="6351588"/>
            <a:ext cx="381000" cy="365125"/>
          </a:xfrm>
        </p:spPr>
        <p:txBody>
          <a:bodyPr/>
          <a:lstStyle/>
          <a:p>
            <a:pPr>
              <a:defRPr/>
            </a:pPr>
            <a:fld id="{D1C3E240-9EB6-4604-A43D-9910B3F588EA}" type="slidenum">
              <a:rPr lang="en-US" b="0" u="none" smtClean="0"/>
              <a:pPr>
                <a:defRPr/>
              </a:pPr>
              <a:t>29</a:t>
            </a:fld>
            <a:endParaRPr lang="en-US" b="0" u="none" dirty="0"/>
          </a:p>
        </p:txBody>
      </p:sp>
    </p:spTree>
    <p:extLst>
      <p:ext uri="{BB962C8B-B14F-4D97-AF65-F5344CB8AC3E}">
        <p14:creationId xmlns:p14="http://schemas.microsoft.com/office/powerpoint/2010/main" val="42555473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0" name="Line 8"/>
          <p:cNvSpPr>
            <a:spLocks noChangeShapeType="1"/>
          </p:cNvSpPr>
          <p:nvPr/>
        </p:nvSpPr>
        <p:spPr bwMode="auto">
          <a:xfrm flipH="1">
            <a:off x="2757922" y="2637587"/>
            <a:ext cx="4329" cy="303819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048" tIns="41025" rIns="82048" bIns="41025"/>
          <a:lstStyle/>
          <a:p>
            <a:pPr algn="ctr" eaLnBrk="0" hangingPunct="0"/>
            <a:endParaRPr lang="en-US" sz="800">
              <a:solidFill>
                <a:srgbClr val="00279F"/>
              </a:solidFill>
              <a:latin typeface="Arial Narrow" pitchFamily="34" charset="0"/>
            </a:endParaRPr>
          </a:p>
        </p:txBody>
      </p:sp>
      <p:grpSp>
        <p:nvGrpSpPr>
          <p:cNvPr id="2051" name="Group 9"/>
          <p:cNvGrpSpPr>
            <a:grpSpLocks/>
          </p:cNvGrpSpPr>
          <p:nvPr/>
        </p:nvGrpSpPr>
        <p:grpSpPr bwMode="auto">
          <a:xfrm>
            <a:off x="2261466" y="2700618"/>
            <a:ext cx="997238" cy="686360"/>
            <a:chOff x="43" y="1196"/>
            <a:chExt cx="691" cy="490"/>
          </a:xfrm>
        </p:grpSpPr>
        <p:sp>
          <p:nvSpPr>
            <p:cNvPr id="2164" name="Rectangle 10"/>
            <p:cNvSpPr>
              <a:spLocks noChangeArrowheads="1"/>
            </p:cNvSpPr>
            <p:nvPr/>
          </p:nvSpPr>
          <p:spPr bwMode="auto">
            <a:xfrm>
              <a:off x="43" y="1196"/>
              <a:ext cx="691" cy="490"/>
            </a:xfrm>
            <a:prstGeom prst="rect">
              <a:avLst/>
            </a:prstGeom>
            <a:solidFill>
              <a:srgbClr val="EAEAEA"/>
            </a:solidFill>
            <a:ln w="12700">
              <a:solidFill>
                <a:schemeClr val="tx1"/>
              </a:solidFill>
              <a:miter lim="800000"/>
              <a:headEnd/>
              <a:tailEnd/>
            </a:ln>
          </p:spPr>
          <p:txBody>
            <a:bodyPr lIns="0" rIns="0" anchor="ctr"/>
            <a:lstStyle/>
            <a:p>
              <a:pPr algn="ctr" eaLnBrk="0" hangingPunct="0">
                <a:lnSpc>
                  <a:spcPts val="808"/>
                </a:lnSpc>
              </a:pPr>
              <a:r>
                <a:rPr lang="en-US" altLang="en-US" sz="800" b="1">
                  <a:solidFill>
                    <a:srgbClr val="000000"/>
                  </a:solidFill>
                  <a:latin typeface="Arial Narrow" pitchFamily="34" charset="0"/>
                </a:rPr>
                <a:t>Scattering and Instrumentation</a:t>
              </a:r>
            </a:p>
            <a:p>
              <a:pPr algn="ctr" eaLnBrk="0" hangingPunct="0">
                <a:lnSpc>
                  <a:spcPts val="808"/>
                </a:lnSpc>
              </a:pPr>
              <a:r>
                <a:rPr lang="en-US" altLang="en-US" sz="800" b="1">
                  <a:solidFill>
                    <a:srgbClr val="000000"/>
                  </a:solidFill>
                  <a:latin typeface="Arial Narrow" pitchFamily="34" charset="0"/>
                </a:rPr>
                <a:t>Sciences</a:t>
              </a:r>
            </a:p>
            <a:p>
              <a:pPr algn="ctr" eaLnBrk="0" hangingPunct="0">
                <a:lnSpc>
                  <a:spcPct val="70000"/>
                </a:lnSpc>
              </a:pPr>
              <a:endParaRPr lang="en-US" altLang="en-US" sz="500" b="1">
                <a:solidFill>
                  <a:srgbClr val="000000"/>
                </a:solidFill>
                <a:latin typeface="Arial Narrow" pitchFamily="34" charset="0"/>
              </a:endParaRPr>
            </a:p>
            <a:p>
              <a:pPr algn="ctr" eaLnBrk="0" hangingPunct="0"/>
              <a:r>
                <a:rPr lang="en-US" altLang="en-US" sz="800" b="1">
                  <a:solidFill>
                    <a:srgbClr val="000099"/>
                  </a:solidFill>
                  <a:latin typeface="Arial Narrow" pitchFamily="34" charset="0"/>
                </a:rPr>
                <a:t>Helen Kerch</a:t>
              </a:r>
            </a:p>
            <a:p>
              <a:pPr algn="ctr" eaLnBrk="0" hangingPunct="0"/>
              <a:r>
                <a:rPr lang="en-US" altLang="en-US" sz="800">
                  <a:solidFill>
                    <a:srgbClr val="000099"/>
                  </a:solidFill>
                  <a:latin typeface="Arial Narrow" pitchFamily="34" charset="0"/>
                </a:rPr>
                <a:t>Cheryl Howard, P.A</a:t>
              </a:r>
              <a:r>
                <a:rPr lang="en-US" altLang="en-US" sz="800">
                  <a:solidFill>
                    <a:srgbClr val="000080"/>
                  </a:solidFill>
                  <a:latin typeface="Arial Narrow" pitchFamily="34" charset="0"/>
                </a:rPr>
                <a:t>.</a:t>
              </a:r>
              <a:endParaRPr lang="en-US" altLang="en-US" sz="800" b="1">
                <a:solidFill>
                  <a:srgbClr val="000080"/>
                </a:solidFill>
                <a:latin typeface="Arial Narrow" pitchFamily="34" charset="0"/>
              </a:endParaRPr>
            </a:p>
          </p:txBody>
        </p:sp>
        <p:sp>
          <p:nvSpPr>
            <p:cNvPr id="2165" name="Line 11"/>
            <p:cNvSpPr>
              <a:spLocks noChangeShapeType="1"/>
            </p:cNvSpPr>
            <p:nvPr/>
          </p:nvSpPr>
          <p:spPr bwMode="auto">
            <a:xfrm>
              <a:off x="45" y="1476"/>
              <a:ext cx="6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rIns="0" anchor="ctr"/>
            <a:lstStyle/>
            <a:p>
              <a:pPr algn="ctr" eaLnBrk="0" hangingPunct="0"/>
              <a:endParaRPr lang="en-US" sz="800">
                <a:solidFill>
                  <a:srgbClr val="00279F"/>
                </a:solidFill>
                <a:latin typeface="Arial Narrow" pitchFamily="34" charset="0"/>
              </a:endParaRPr>
            </a:p>
          </p:txBody>
        </p:sp>
      </p:grpSp>
      <p:sp>
        <p:nvSpPr>
          <p:cNvPr id="2052" name="Rectangle 44"/>
          <p:cNvSpPr>
            <a:spLocks noChangeArrowheads="1"/>
          </p:cNvSpPr>
          <p:nvPr/>
        </p:nvSpPr>
        <p:spPr bwMode="auto">
          <a:xfrm>
            <a:off x="2261466" y="3506042"/>
            <a:ext cx="997238" cy="483253"/>
          </a:xfrm>
          <a:prstGeom prst="rect">
            <a:avLst/>
          </a:prstGeom>
          <a:solidFill>
            <a:schemeClr val="bg1"/>
          </a:solidFill>
          <a:ln w="12700">
            <a:solidFill>
              <a:schemeClr val="tx1"/>
            </a:solidFill>
            <a:miter lim="800000"/>
            <a:headEnd/>
            <a:tailEnd/>
          </a:ln>
        </p:spPr>
        <p:txBody>
          <a:bodyPr lIns="0" tIns="41025" rIns="0" bIns="41025" anchor="ctr"/>
          <a:lstStyle/>
          <a:p>
            <a:pPr algn="ctr" eaLnBrk="0" hangingPunct="0"/>
            <a:r>
              <a:rPr lang="en-US" altLang="en-US" sz="800" b="1">
                <a:solidFill>
                  <a:srgbClr val="000000"/>
                </a:solidFill>
                <a:latin typeface="Arial Narrow" pitchFamily="34" charset="0"/>
              </a:rPr>
              <a:t>X-ray Scattering</a:t>
            </a:r>
          </a:p>
          <a:p>
            <a:pPr algn="ctr" eaLnBrk="0" hangingPunct="0"/>
            <a:r>
              <a:rPr lang="en-US" altLang="en-US" sz="800">
                <a:solidFill>
                  <a:srgbClr val="000080"/>
                </a:solidFill>
                <a:latin typeface="Arial Narrow" pitchFamily="34" charset="0"/>
              </a:rPr>
              <a:t>Lane Wilson</a:t>
            </a:r>
          </a:p>
        </p:txBody>
      </p:sp>
      <p:sp>
        <p:nvSpPr>
          <p:cNvPr id="2053" name="Rectangle 45"/>
          <p:cNvSpPr>
            <a:spLocks noChangeArrowheads="1"/>
          </p:cNvSpPr>
          <p:nvPr/>
        </p:nvSpPr>
        <p:spPr bwMode="auto">
          <a:xfrm>
            <a:off x="2261466" y="4073338"/>
            <a:ext cx="997238" cy="483254"/>
          </a:xfrm>
          <a:prstGeom prst="rect">
            <a:avLst/>
          </a:prstGeom>
          <a:solidFill>
            <a:schemeClr val="bg1"/>
          </a:solidFill>
          <a:ln w="12700">
            <a:solidFill>
              <a:schemeClr val="tx1"/>
            </a:solidFill>
            <a:miter lim="800000"/>
            <a:headEnd/>
            <a:tailEnd/>
          </a:ln>
        </p:spPr>
        <p:txBody>
          <a:bodyPr lIns="0" tIns="41025" rIns="0" bIns="41025" anchor="ctr"/>
          <a:lstStyle/>
          <a:p>
            <a:pPr algn="ctr" eaLnBrk="0" hangingPunct="0"/>
            <a:r>
              <a:rPr lang="en-US" altLang="en-US" sz="800" b="1">
                <a:solidFill>
                  <a:srgbClr val="000000"/>
                </a:solidFill>
                <a:latin typeface="Arial Narrow" pitchFamily="34" charset="0"/>
              </a:rPr>
              <a:t>Neutron Scattering</a:t>
            </a:r>
            <a:endParaRPr lang="en-US" altLang="en-US" sz="800">
              <a:solidFill>
                <a:srgbClr val="000080"/>
              </a:solidFill>
              <a:latin typeface="Arial Narrow" pitchFamily="34" charset="0"/>
            </a:endParaRPr>
          </a:p>
          <a:p>
            <a:pPr algn="ctr" eaLnBrk="0" hangingPunct="0"/>
            <a:r>
              <a:rPr lang="en-US" altLang="en-US" sz="800">
                <a:solidFill>
                  <a:srgbClr val="000080"/>
                </a:solidFill>
                <a:latin typeface="Arial Narrow" pitchFamily="34" charset="0"/>
              </a:rPr>
              <a:t>Thiyaga P. Thiyagarajan</a:t>
            </a:r>
          </a:p>
        </p:txBody>
      </p:sp>
      <p:sp>
        <p:nvSpPr>
          <p:cNvPr id="2054" name="Rectangle 46"/>
          <p:cNvSpPr>
            <a:spLocks noChangeArrowheads="1"/>
          </p:cNvSpPr>
          <p:nvPr/>
        </p:nvSpPr>
        <p:spPr bwMode="auto">
          <a:xfrm>
            <a:off x="2261466" y="4637837"/>
            <a:ext cx="997238" cy="483253"/>
          </a:xfrm>
          <a:prstGeom prst="rect">
            <a:avLst/>
          </a:prstGeom>
          <a:solidFill>
            <a:schemeClr val="bg1"/>
          </a:solidFill>
          <a:ln w="12700">
            <a:solidFill>
              <a:schemeClr val="tx1"/>
            </a:solidFill>
            <a:miter lim="800000"/>
            <a:headEnd/>
            <a:tailEnd/>
          </a:ln>
        </p:spPr>
        <p:txBody>
          <a:bodyPr lIns="0" tIns="41025" rIns="0" bIns="41025" anchor="ctr"/>
          <a:lstStyle/>
          <a:p>
            <a:pPr algn="ctr" eaLnBrk="0" hangingPunct="0"/>
            <a:r>
              <a:rPr lang="en-US" altLang="en-US" sz="800" b="1">
                <a:solidFill>
                  <a:srgbClr val="000000"/>
                </a:solidFill>
                <a:latin typeface="Arial Narrow" pitchFamily="34" charset="0"/>
              </a:rPr>
              <a:t>Electron and Scanning Probe Microscopies</a:t>
            </a:r>
          </a:p>
          <a:p>
            <a:pPr algn="ctr" eaLnBrk="0" hangingPunct="0"/>
            <a:r>
              <a:rPr lang="en-US" altLang="en-US" sz="800">
                <a:solidFill>
                  <a:srgbClr val="000080"/>
                </a:solidFill>
                <a:latin typeface="Arial Narrow" pitchFamily="34" charset="0"/>
              </a:rPr>
              <a:t>Jane Zhu</a:t>
            </a:r>
            <a:endParaRPr lang="en-US" altLang="en-US" sz="800" b="1">
              <a:solidFill>
                <a:srgbClr val="000080"/>
              </a:solidFill>
              <a:latin typeface="Arial Narrow" pitchFamily="34" charset="0"/>
            </a:endParaRPr>
          </a:p>
        </p:txBody>
      </p:sp>
      <p:grpSp>
        <p:nvGrpSpPr>
          <p:cNvPr id="2055" name="Group 291"/>
          <p:cNvGrpSpPr>
            <a:grpSpLocks/>
          </p:cNvGrpSpPr>
          <p:nvPr/>
        </p:nvGrpSpPr>
        <p:grpSpPr bwMode="auto">
          <a:xfrm>
            <a:off x="2255693" y="5206544"/>
            <a:ext cx="1008784" cy="627530"/>
            <a:chOff x="1563" y="3717"/>
            <a:chExt cx="699" cy="448"/>
          </a:xfrm>
        </p:grpSpPr>
        <p:sp>
          <p:nvSpPr>
            <p:cNvPr id="2168" name="Rectangle 47"/>
            <p:cNvSpPr>
              <a:spLocks noChangeArrowheads="1"/>
            </p:cNvSpPr>
            <p:nvPr/>
          </p:nvSpPr>
          <p:spPr bwMode="auto">
            <a:xfrm>
              <a:off x="1567" y="3717"/>
              <a:ext cx="691" cy="345"/>
            </a:xfrm>
            <a:prstGeom prst="rect">
              <a:avLst/>
            </a:prstGeom>
            <a:solidFill>
              <a:schemeClr val="bg1"/>
            </a:solidFill>
            <a:ln w="12700">
              <a:solidFill>
                <a:schemeClr val="tx1"/>
              </a:solidFill>
              <a:miter lim="800000"/>
              <a:headEnd/>
              <a:tailEnd/>
            </a:ln>
          </p:spPr>
          <p:txBody>
            <a:bodyPr lIns="0" rIns="0" anchor="ctr"/>
            <a:lstStyle/>
            <a:p>
              <a:pPr algn="ctr" eaLnBrk="0" hangingPunct="0">
                <a:lnSpc>
                  <a:spcPts val="808"/>
                </a:lnSpc>
                <a:defRPr/>
              </a:pPr>
              <a:r>
                <a:rPr lang="en-US" sz="800" b="1" kern="0" spc="-36" dirty="0">
                  <a:solidFill>
                    <a:srgbClr val="000000"/>
                  </a:solidFill>
                  <a:latin typeface="Arial Narrow" pitchFamily="34" charset="0"/>
                </a:rPr>
                <a:t>Experimental Program  to</a:t>
              </a:r>
              <a:br>
                <a:rPr lang="en-US" sz="800" b="1" kern="0" spc="-36" dirty="0">
                  <a:solidFill>
                    <a:srgbClr val="000000"/>
                  </a:solidFill>
                  <a:latin typeface="Arial Narrow" pitchFamily="34" charset="0"/>
                </a:rPr>
              </a:br>
              <a:r>
                <a:rPr lang="en-US" sz="800" b="1" kern="0" spc="-36" dirty="0">
                  <a:solidFill>
                    <a:srgbClr val="000000"/>
                  </a:solidFill>
                  <a:latin typeface="Arial Narrow" pitchFamily="34" charset="0"/>
                </a:rPr>
                <a:t>Stimulate Competitive Research (DOE  EPSCoR)</a:t>
              </a:r>
            </a:p>
            <a:p>
              <a:pPr algn="ctr" eaLnBrk="0" hangingPunct="0">
                <a:defRPr/>
              </a:pPr>
              <a:r>
                <a:rPr lang="en-US" sz="800" kern="0" dirty="0">
                  <a:solidFill>
                    <a:srgbClr val="000080"/>
                  </a:solidFill>
                  <a:latin typeface="Arial Narrow" pitchFamily="34" charset="0"/>
                </a:rPr>
                <a:t>Tim Fitzsimmons</a:t>
              </a:r>
            </a:p>
          </p:txBody>
        </p:sp>
        <p:sp>
          <p:nvSpPr>
            <p:cNvPr id="2163" name="Text Box 257"/>
            <p:cNvSpPr txBox="1">
              <a:spLocks noChangeArrowheads="1"/>
            </p:cNvSpPr>
            <p:nvPr/>
          </p:nvSpPr>
          <p:spPr bwMode="auto">
            <a:xfrm>
              <a:off x="1563" y="4052"/>
              <a:ext cx="69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900">
                  <a:solidFill>
                    <a:srgbClr val="00279F"/>
                  </a:solidFill>
                  <a:latin typeface="Arial Narrow" pitchFamily="34" charset="0"/>
                </a:defRPr>
              </a:lvl1pPr>
              <a:lvl2pPr marL="742950" indent="-285750">
                <a:defRPr sz="900">
                  <a:solidFill>
                    <a:srgbClr val="00279F"/>
                  </a:solidFill>
                  <a:latin typeface="Arial Narrow" pitchFamily="34" charset="0"/>
                </a:defRPr>
              </a:lvl2pPr>
              <a:lvl3pPr marL="1143000" indent="-228600">
                <a:defRPr sz="900">
                  <a:solidFill>
                    <a:srgbClr val="00279F"/>
                  </a:solidFill>
                  <a:latin typeface="Arial Narrow" pitchFamily="34" charset="0"/>
                </a:defRPr>
              </a:lvl3pPr>
              <a:lvl4pPr marL="1600200" indent="-228600">
                <a:defRPr sz="900">
                  <a:solidFill>
                    <a:srgbClr val="00279F"/>
                  </a:solidFill>
                  <a:latin typeface="Arial Narrow" pitchFamily="34" charset="0"/>
                </a:defRPr>
              </a:lvl4pPr>
              <a:lvl5pPr marL="2057400" indent="-228600">
                <a:defRPr sz="900">
                  <a:solidFill>
                    <a:srgbClr val="00279F"/>
                  </a:solidFill>
                  <a:latin typeface="Arial Narrow" pitchFamily="34" charset="0"/>
                </a:defRPr>
              </a:lvl5pPr>
              <a:lvl6pPr marL="2514600" indent="-228600" algn="ctr" eaLnBrk="0" fontAlgn="base" hangingPunct="0">
                <a:spcBef>
                  <a:spcPct val="0"/>
                </a:spcBef>
                <a:spcAft>
                  <a:spcPct val="0"/>
                </a:spcAft>
                <a:defRPr sz="900">
                  <a:solidFill>
                    <a:srgbClr val="00279F"/>
                  </a:solidFill>
                  <a:latin typeface="Arial Narrow" pitchFamily="34" charset="0"/>
                </a:defRPr>
              </a:lvl6pPr>
              <a:lvl7pPr marL="2971800" indent="-228600" algn="ctr" eaLnBrk="0" fontAlgn="base" hangingPunct="0">
                <a:spcBef>
                  <a:spcPct val="0"/>
                </a:spcBef>
                <a:spcAft>
                  <a:spcPct val="0"/>
                </a:spcAft>
                <a:defRPr sz="900">
                  <a:solidFill>
                    <a:srgbClr val="00279F"/>
                  </a:solidFill>
                  <a:latin typeface="Arial Narrow" pitchFamily="34" charset="0"/>
                </a:defRPr>
              </a:lvl7pPr>
              <a:lvl8pPr marL="3429000" indent="-228600" algn="ctr" eaLnBrk="0" fontAlgn="base" hangingPunct="0">
                <a:spcBef>
                  <a:spcPct val="0"/>
                </a:spcBef>
                <a:spcAft>
                  <a:spcPct val="0"/>
                </a:spcAft>
                <a:defRPr sz="900">
                  <a:solidFill>
                    <a:srgbClr val="00279F"/>
                  </a:solidFill>
                  <a:latin typeface="Arial Narrow" pitchFamily="34" charset="0"/>
                </a:defRPr>
              </a:lvl8pPr>
              <a:lvl9pPr marL="3886200" indent="-228600" algn="ctr" eaLnBrk="0" fontAlgn="base" hangingPunct="0">
                <a:spcBef>
                  <a:spcPct val="0"/>
                </a:spcBef>
                <a:spcAft>
                  <a:spcPct val="0"/>
                </a:spcAft>
                <a:defRPr sz="900">
                  <a:solidFill>
                    <a:srgbClr val="00279F"/>
                  </a:solidFill>
                  <a:latin typeface="Arial Narrow" pitchFamily="34" charset="0"/>
                </a:defRPr>
              </a:lvl9pPr>
            </a:lstStyle>
            <a:p>
              <a:pPr algn="ctr" eaLnBrk="0" hangingPunct="0">
                <a:lnSpc>
                  <a:spcPct val="85000"/>
                </a:lnSpc>
                <a:buFont typeface="Wingdings" pitchFamily="2" charset="2"/>
                <a:buNone/>
              </a:pPr>
              <a:endParaRPr lang="en-US" altLang="en-US" sz="500">
                <a:solidFill>
                  <a:srgbClr val="000000"/>
                </a:solidFill>
              </a:endParaRPr>
            </a:p>
          </p:txBody>
        </p:sp>
      </p:grpSp>
      <p:grpSp>
        <p:nvGrpSpPr>
          <p:cNvPr id="2056" name="Group 264"/>
          <p:cNvGrpSpPr>
            <a:grpSpLocks/>
          </p:cNvGrpSpPr>
          <p:nvPr/>
        </p:nvGrpSpPr>
        <p:grpSpPr bwMode="auto">
          <a:xfrm>
            <a:off x="1155989" y="1374123"/>
            <a:ext cx="997238" cy="4311463"/>
            <a:chOff x="801" y="981"/>
            <a:chExt cx="691" cy="3078"/>
          </a:xfrm>
        </p:grpSpPr>
        <p:sp>
          <p:nvSpPr>
            <p:cNvPr id="2154" name="Line 12"/>
            <p:cNvSpPr>
              <a:spLocks noChangeShapeType="1"/>
            </p:cNvSpPr>
            <p:nvPr/>
          </p:nvSpPr>
          <p:spPr bwMode="auto">
            <a:xfrm>
              <a:off x="1146" y="981"/>
              <a:ext cx="1" cy="30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lgn="ctr" eaLnBrk="0" hangingPunct="0"/>
              <a:endParaRPr lang="en-US" sz="800">
                <a:solidFill>
                  <a:srgbClr val="00279F"/>
                </a:solidFill>
                <a:latin typeface="Arial Narrow" pitchFamily="34" charset="0"/>
              </a:endParaRPr>
            </a:p>
          </p:txBody>
        </p:sp>
        <p:grpSp>
          <p:nvGrpSpPr>
            <p:cNvPr id="2155" name="Group 13"/>
            <p:cNvGrpSpPr>
              <a:grpSpLocks/>
            </p:cNvGrpSpPr>
            <p:nvPr/>
          </p:nvGrpSpPr>
          <p:grpSpPr bwMode="auto">
            <a:xfrm>
              <a:off x="801" y="1928"/>
              <a:ext cx="691" cy="490"/>
              <a:chOff x="43" y="1196"/>
              <a:chExt cx="691" cy="490"/>
            </a:xfrm>
          </p:grpSpPr>
          <p:sp>
            <p:nvSpPr>
              <p:cNvPr id="2160" name="Rectangle 14"/>
              <p:cNvSpPr>
                <a:spLocks noChangeArrowheads="1"/>
              </p:cNvSpPr>
              <p:nvPr/>
            </p:nvSpPr>
            <p:spPr bwMode="auto">
              <a:xfrm>
                <a:off x="43" y="1196"/>
                <a:ext cx="691" cy="490"/>
              </a:xfrm>
              <a:prstGeom prst="rect">
                <a:avLst/>
              </a:prstGeom>
              <a:solidFill>
                <a:srgbClr val="EAEAEA"/>
              </a:solidFill>
              <a:ln w="12700">
                <a:solidFill>
                  <a:schemeClr val="tx1"/>
                </a:solidFill>
                <a:miter lim="800000"/>
                <a:headEnd/>
                <a:tailEnd/>
              </a:ln>
            </p:spPr>
            <p:txBody>
              <a:bodyPr lIns="0" rIns="0" anchor="ctr"/>
              <a:lstStyle/>
              <a:p>
                <a:pPr algn="ctr" eaLnBrk="0" hangingPunct="0"/>
                <a:endParaRPr lang="en-US" altLang="en-US" sz="400" b="1">
                  <a:solidFill>
                    <a:srgbClr val="000080"/>
                  </a:solidFill>
                  <a:latin typeface="Arial Narrow" pitchFamily="34" charset="0"/>
                </a:endParaRPr>
              </a:p>
              <a:p>
                <a:pPr algn="ctr" eaLnBrk="0" hangingPunct="0">
                  <a:lnSpc>
                    <a:spcPts val="808"/>
                  </a:lnSpc>
                </a:pPr>
                <a:r>
                  <a:rPr lang="en-US" altLang="en-US" sz="800" b="1">
                    <a:solidFill>
                      <a:srgbClr val="000000"/>
                    </a:solidFill>
                    <a:latin typeface="Arial Narrow" pitchFamily="34" charset="0"/>
                  </a:rPr>
                  <a:t>Condensed Matter and Materials Physics</a:t>
                </a:r>
              </a:p>
              <a:p>
                <a:pPr algn="ctr" eaLnBrk="0" hangingPunct="0"/>
                <a:endParaRPr lang="en-US" altLang="en-US" sz="700" b="1">
                  <a:solidFill>
                    <a:srgbClr val="000080"/>
                  </a:solidFill>
                  <a:latin typeface="Arial Narrow" pitchFamily="34" charset="0"/>
                </a:endParaRPr>
              </a:p>
              <a:p>
                <a:pPr algn="ctr" eaLnBrk="0" hangingPunct="0"/>
                <a:r>
                  <a:rPr lang="en-US" altLang="en-US" sz="800" b="1">
                    <a:solidFill>
                      <a:srgbClr val="000099"/>
                    </a:solidFill>
                    <a:latin typeface="Arial Narrow" pitchFamily="34" charset="0"/>
                  </a:rPr>
                  <a:t>Jim Horwitz</a:t>
                </a:r>
              </a:p>
              <a:p>
                <a:pPr algn="ctr" eaLnBrk="0" hangingPunct="0"/>
                <a:r>
                  <a:rPr lang="en-US" altLang="en-US" sz="800">
                    <a:solidFill>
                      <a:srgbClr val="000099"/>
                    </a:solidFill>
                    <a:latin typeface="Arial Narrow" pitchFamily="34" charset="0"/>
                  </a:rPr>
                  <a:t>Marsophia Agnant, P.A.</a:t>
                </a:r>
              </a:p>
            </p:txBody>
          </p:sp>
          <p:sp>
            <p:nvSpPr>
              <p:cNvPr id="2161" name="Line 15"/>
              <p:cNvSpPr>
                <a:spLocks noChangeShapeType="1"/>
              </p:cNvSpPr>
              <p:nvPr/>
            </p:nvSpPr>
            <p:spPr bwMode="auto">
              <a:xfrm>
                <a:off x="45" y="1476"/>
                <a:ext cx="6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rIns="0" anchor="ctr"/>
              <a:lstStyle/>
              <a:p>
                <a:pPr algn="ctr" eaLnBrk="0" hangingPunct="0"/>
                <a:endParaRPr lang="en-US" sz="800">
                  <a:solidFill>
                    <a:srgbClr val="00279F"/>
                  </a:solidFill>
                  <a:latin typeface="Arial Narrow" pitchFamily="34" charset="0"/>
                </a:endParaRPr>
              </a:p>
            </p:txBody>
          </p:sp>
        </p:grpSp>
        <p:sp>
          <p:nvSpPr>
            <p:cNvPr id="2162" name="Rectangle 48"/>
            <p:cNvSpPr>
              <a:spLocks noChangeArrowheads="1"/>
            </p:cNvSpPr>
            <p:nvPr/>
          </p:nvSpPr>
          <p:spPr bwMode="auto">
            <a:xfrm>
              <a:off x="801" y="2495"/>
              <a:ext cx="685" cy="345"/>
            </a:xfrm>
            <a:prstGeom prst="rect">
              <a:avLst/>
            </a:prstGeom>
            <a:solidFill>
              <a:schemeClr val="bg1"/>
            </a:solidFill>
            <a:ln w="12700">
              <a:solidFill>
                <a:schemeClr val="tx1"/>
              </a:solidFill>
              <a:miter lim="800000"/>
              <a:headEnd/>
              <a:tailEnd/>
            </a:ln>
          </p:spPr>
          <p:txBody>
            <a:bodyPr lIns="0" rIns="0" anchor="ctr"/>
            <a:lstStyle/>
            <a:p>
              <a:pPr algn="ctr" eaLnBrk="0" hangingPunct="0">
                <a:defRPr/>
              </a:pPr>
              <a:r>
                <a:rPr lang="en-US" sz="800" b="1" spc="-27" dirty="0">
                  <a:solidFill>
                    <a:srgbClr val="000000"/>
                  </a:solidFill>
                  <a:latin typeface="Arial Narrow" pitchFamily="34" charset="0"/>
                </a:rPr>
                <a:t>Experimental Condensed </a:t>
              </a:r>
              <a:r>
                <a:rPr lang="en-US" sz="800" b="1" dirty="0">
                  <a:solidFill>
                    <a:srgbClr val="000000"/>
                  </a:solidFill>
                  <a:latin typeface="Arial Narrow" pitchFamily="34" charset="0"/>
                </a:rPr>
                <a:t>Matter Physics</a:t>
              </a:r>
            </a:p>
            <a:p>
              <a:pPr algn="ctr" eaLnBrk="0" hangingPunct="0">
                <a:defRPr/>
              </a:pPr>
              <a:r>
                <a:rPr lang="en-US" sz="800" dirty="0">
                  <a:solidFill>
                    <a:srgbClr val="000080"/>
                  </a:solidFill>
                  <a:latin typeface="Arial Narrow" pitchFamily="34" charset="0"/>
                </a:rPr>
                <a:t>Michael Pechan</a:t>
              </a:r>
            </a:p>
          </p:txBody>
        </p:sp>
        <p:sp>
          <p:nvSpPr>
            <p:cNvPr id="2157" name="Rectangle 49"/>
            <p:cNvSpPr>
              <a:spLocks noChangeArrowheads="1"/>
            </p:cNvSpPr>
            <p:nvPr/>
          </p:nvSpPr>
          <p:spPr bwMode="auto">
            <a:xfrm>
              <a:off x="801" y="2908"/>
              <a:ext cx="691" cy="345"/>
            </a:xfrm>
            <a:prstGeom prst="rect">
              <a:avLst/>
            </a:prstGeom>
            <a:solidFill>
              <a:schemeClr val="bg1"/>
            </a:solidFill>
            <a:ln w="12700">
              <a:solidFill>
                <a:schemeClr val="tx1"/>
              </a:solidFill>
              <a:miter lim="800000"/>
              <a:headEnd/>
              <a:tailEnd/>
            </a:ln>
          </p:spPr>
          <p:txBody>
            <a:bodyPr lIns="0" rIns="0" anchor="ctr"/>
            <a:lstStyle/>
            <a:p>
              <a:pPr algn="ctr" eaLnBrk="0" hangingPunct="0">
                <a:lnSpc>
                  <a:spcPts val="897"/>
                </a:lnSpc>
              </a:pPr>
              <a:r>
                <a:rPr lang="en-US" altLang="en-US" sz="800" b="1" dirty="0">
                  <a:solidFill>
                    <a:srgbClr val="000000"/>
                  </a:solidFill>
                  <a:latin typeface="Arial Narrow" pitchFamily="34" charset="0"/>
                </a:rPr>
                <a:t>Theoretical Condensed Matter Physics</a:t>
              </a:r>
            </a:p>
            <a:p>
              <a:pPr algn="ctr" eaLnBrk="0" hangingPunct="0"/>
              <a:r>
                <a:rPr lang="en-US" altLang="en-US" sz="800" dirty="0">
                  <a:solidFill>
                    <a:srgbClr val="000080"/>
                  </a:solidFill>
                  <a:latin typeface="Arial Narrow" pitchFamily="34" charset="0"/>
                </a:rPr>
                <a:t>  Jim Davenport</a:t>
              </a:r>
            </a:p>
            <a:p>
              <a:pPr algn="ctr" eaLnBrk="0" hangingPunct="0"/>
              <a:r>
                <a:rPr lang="en-US" altLang="en-US" sz="800" dirty="0">
                  <a:solidFill>
                    <a:srgbClr val="000080"/>
                  </a:solidFill>
                  <a:latin typeface="Arial Narrow" pitchFamily="34" charset="0"/>
                </a:rPr>
                <a:t>Matthias Graf</a:t>
              </a:r>
            </a:p>
          </p:txBody>
        </p:sp>
        <p:sp>
          <p:nvSpPr>
            <p:cNvPr id="2158" name="Rectangle 50"/>
            <p:cNvSpPr>
              <a:spLocks noChangeArrowheads="1"/>
            </p:cNvSpPr>
            <p:nvPr/>
          </p:nvSpPr>
          <p:spPr bwMode="auto">
            <a:xfrm>
              <a:off x="801" y="3311"/>
              <a:ext cx="691" cy="345"/>
            </a:xfrm>
            <a:prstGeom prst="rect">
              <a:avLst/>
            </a:prstGeom>
            <a:solidFill>
              <a:schemeClr val="bg1"/>
            </a:solidFill>
            <a:ln w="12700">
              <a:solidFill>
                <a:schemeClr val="tx1"/>
              </a:solidFill>
              <a:miter lim="800000"/>
              <a:headEnd/>
              <a:tailEnd/>
            </a:ln>
          </p:spPr>
          <p:txBody>
            <a:bodyPr lIns="0" rIns="0" anchor="ctr"/>
            <a:lstStyle/>
            <a:p>
              <a:pPr algn="ctr" eaLnBrk="0" hangingPunct="0"/>
              <a:r>
                <a:rPr lang="en-US" altLang="en-US" sz="800" b="1">
                  <a:solidFill>
                    <a:srgbClr val="000000"/>
                  </a:solidFill>
                  <a:latin typeface="Arial Narrow" pitchFamily="34" charset="0"/>
                </a:rPr>
                <a:t>Physical Behavior </a:t>
              </a:r>
            </a:p>
            <a:p>
              <a:pPr algn="ctr" eaLnBrk="0" hangingPunct="0"/>
              <a:r>
                <a:rPr lang="en-US" altLang="en-US" sz="800" b="1">
                  <a:solidFill>
                    <a:srgbClr val="000000"/>
                  </a:solidFill>
                  <a:latin typeface="Arial Narrow" pitchFamily="34" charset="0"/>
                </a:rPr>
                <a:t>of Materials</a:t>
              </a:r>
            </a:p>
            <a:p>
              <a:pPr algn="ctr" eaLnBrk="0" hangingPunct="0"/>
              <a:r>
                <a:rPr lang="en-US" altLang="en-US" sz="800">
                  <a:solidFill>
                    <a:srgbClr val="000080"/>
                  </a:solidFill>
                  <a:latin typeface="Arial Narrow" pitchFamily="34" charset="0"/>
                </a:rPr>
                <a:t>Refik Kortan</a:t>
              </a:r>
              <a:endParaRPr lang="en-US" altLang="en-US" sz="800" b="1">
                <a:solidFill>
                  <a:srgbClr val="000080"/>
                </a:solidFill>
                <a:latin typeface="Arial Narrow" pitchFamily="34" charset="0"/>
              </a:endParaRPr>
            </a:p>
          </p:txBody>
        </p:sp>
        <p:sp>
          <p:nvSpPr>
            <p:cNvPr id="2159" name="Rectangle 51"/>
            <p:cNvSpPr>
              <a:spLocks noChangeArrowheads="1"/>
            </p:cNvSpPr>
            <p:nvPr/>
          </p:nvSpPr>
          <p:spPr bwMode="auto">
            <a:xfrm>
              <a:off x="801" y="3714"/>
              <a:ext cx="691" cy="345"/>
            </a:xfrm>
            <a:prstGeom prst="rect">
              <a:avLst/>
            </a:prstGeom>
            <a:solidFill>
              <a:schemeClr val="bg1"/>
            </a:solidFill>
            <a:ln w="12700">
              <a:solidFill>
                <a:schemeClr val="tx1"/>
              </a:solidFill>
              <a:miter lim="800000"/>
              <a:headEnd/>
              <a:tailEnd/>
            </a:ln>
          </p:spPr>
          <p:txBody>
            <a:bodyPr lIns="0" rIns="0" anchor="ctr"/>
            <a:lstStyle/>
            <a:p>
              <a:pPr algn="ctr" eaLnBrk="0" hangingPunct="0"/>
              <a:r>
                <a:rPr lang="en-US" altLang="en-US" sz="800" b="1">
                  <a:solidFill>
                    <a:srgbClr val="000000"/>
                  </a:solidFill>
                  <a:latin typeface="Arial Narrow" pitchFamily="34" charset="0"/>
                </a:rPr>
                <a:t>Mechanical Behavior</a:t>
              </a:r>
            </a:p>
            <a:p>
              <a:pPr algn="ctr" eaLnBrk="0" hangingPunct="0"/>
              <a:r>
                <a:rPr lang="en-US" altLang="en-US" sz="800" b="1">
                  <a:solidFill>
                    <a:srgbClr val="000000"/>
                  </a:solidFill>
                  <a:latin typeface="Arial Narrow" pitchFamily="34" charset="0"/>
                </a:rPr>
                <a:t>and Radiation  Effects</a:t>
              </a:r>
            </a:p>
            <a:p>
              <a:pPr algn="ctr" eaLnBrk="0" hangingPunct="0"/>
              <a:r>
                <a:rPr lang="en-US" altLang="en-US" sz="800">
                  <a:solidFill>
                    <a:srgbClr val="000080"/>
                  </a:solidFill>
                  <a:latin typeface="Arial Narrow" pitchFamily="34" charset="0"/>
                </a:rPr>
                <a:t>John Vetrano</a:t>
              </a:r>
              <a:endParaRPr lang="en-US" altLang="en-US" sz="800" b="1">
                <a:solidFill>
                  <a:srgbClr val="000080"/>
                </a:solidFill>
                <a:latin typeface="Arial Narrow" pitchFamily="34" charset="0"/>
              </a:endParaRPr>
            </a:p>
          </p:txBody>
        </p:sp>
      </p:grpSp>
      <p:grpSp>
        <p:nvGrpSpPr>
          <p:cNvPr id="2057" name="Group 139"/>
          <p:cNvGrpSpPr>
            <a:grpSpLocks/>
          </p:cNvGrpSpPr>
          <p:nvPr/>
        </p:nvGrpSpPr>
        <p:grpSpPr bwMode="auto">
          <a:xfrm>
            <a:off x="408422" y="1515597"/>
            <a:ext cx="2492375" cy="1019797"/>
            <a:chOff x="449263" y="1717675"/>
            <a:chExt cx="2741612" cy="1155770"/>
          </a:xfrm>
        </p:grpSpPr>
        <p:sp>
          <p:nvSpPr>
            <p:cNvPr id="2152" name="Rectangle 28"/>
            <p:cNvSpPr>
              <a:spLocks noChangeArrowheads="1"/>
            </p:cNvSpPr>
            <p:nvPr/>
          </p:nvSpPr>
          <p:spPr bwMode="auto">
            <a:xfrm>
              <a:off x="449263" y="1717675"/>
              <a:ext cx="2741612" cy="1147763"/>
            </a:xfrm>
            <a:prstGeom prst="rect">
              <a:avLst/>
            </a:prstGeom>
            <a:solidFill>
              <a:srgbClr val="EAEAEA"/>
            </a:solidFill>
            <a:ln w="12700">
              <a:solidFill>
                <a:schemeClr val="tx1"/>
              </a:solidFill>
              <a:miter lim="800000"/>
              <a:headEnd/>
              <a:tailEnd/>
            </a:ln>
          </p:spPr>
          <p:txBody>
            <a:bodyPr wrap="none" lIns="0" rIns="0" anchor="ctr"/>
            <a:lstStyle/>
            <a:p>
              <a:pPr algn="ctr" eaLnBrk="0" hangingPunct="0"/>
              <a:endParaRPr lang="en-US" altLang="en-US" sz="800">
                <a:solidFill>
                  <a:srgbClr val="00279F"/>
                </a:solidFill>
                <a:latin typeface="Arial Narrow" pitchFamily="34" charset="0"/>
              </a:endParaRPr>
            </a:p>
          </p:txBody>
        </p:sp>
        <p:sp>
          <p:nvSpPr>
            <p:cNvPr id="2153" name="Text Box 29"/>
            <p:cNvSpPr txBox="1">
              <a:spLocks noChangeArrowheads="1"/>
            </p:cNvSpPr>
            <p:nvPr/>
          </p:nvSpPr>
          <p:spPr bwMode="auto">
            <a:xfrm>
              <a:off x="1015036" y="2222500"/>
              <a:ext cx="1627529" cy="650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8184" rIns="0" bIns="48184">
              <a:spAutoFit/>
            </a:bodyPr>
            <a:lstStyle>
              <a:lvl1pPr defTabSz="963613">
                <a:defRPr sz="900">
                  <a:solidFill>
                    <a:srgbClr val="00279F"/>
                  </a:solidFill>
                  <a:latin typeface="Arial Narrow" pitchFamily="34" charset="0"/>
                </a:defRPr>
              </a:lvl1pPr>
              <a:lvl2pPr marL="742950" indent="-285750" defTabSz="963613">
                <a:defRPr sz="900">
                  <a:solidFill>
                    <a:srgbClr val="00279F"/>
                  </a:solidFill>
                  <a:latin typeface="Arial Narrow" pitchFamily="34" charset="0"/>
                </a:defRPr>
              </a:lvl2pPr>
              <a:lvl3pPr marL="1143000" indent="-228600" defTabSz="963613">
                <a:defRPr sz="900">
                  <a:solidFill>
                    <a:srgbClr val="00279F"/>
                  </a:solidFill>
                  <a:latin typeface="Arial Narrow" pitchFamily="34" charset="0"/>
                </a:defRPr>
              </a:lvl3pPr>
              <a:lvl4pPr marL="1600200" indent="-228600" defTabSz="963613">
                <a:defRPr sz="900">
                  <a:solidFill>
                    <a:srgbClr val="00279F"/>
                  </a:solidFill>
                  <a:latin typeface="Arial Narrow" pitchFamily="34" charset="0"/>
                </a:defRPr>
              </a:lvl4pPr>
              <a:lvl5pPr marL="2057400" indent="-228600" defTabSz="963613">
                <a:defRPr sz="900">
                  <a:solidFill>
                    <a:srgbClr val="00279F"/>
                  </a:solidFill>
                  <a:latin typeface="Arial Narrow" pitchFamily="34" charset="0"/>
                </a:defRPr>
              </a:lvl5pPr>
              <a:lvl6pPr marL="2514600" indent="-228600" algn="ctr" defTabSz="963613" eaLnBrk="0" fontAlgn="base" hangingPunct="0">
                <a:spcBef>
                  <a:spcPct val="0"/>
                </a:spcBef>
                <a:spcAft>
                  <a:spcPct val="0"/>
                </a:spcAft>
                <a:defRPr sz="900">
                  <a:solidFill>
                    <a:srgbClr val="00279F"/>
                  </a:solidFill>
                  <a:latin typeface="Arial Narrow" pitchFamily="34" charset="0"/>
                </a:defRPr>
              </a:lvl6pPr>
              <a:lvl7pPr marL="2971800" indent="-228600" algn="ctr" defTabSz="963613" eaLnBrk="0" fontAlgn="base" hangingPunct="0">
                <a:spcBef>
                  <a:spcPct val="0"/>
                </a:spcBef>
                <a:spcAft>
                  <a:spcPct val="0"/>
                </a:spcAft>
                <a:defRPr sz="900">
                  <a:solidFill>
                    <a:srgbClr val="00279F"/>
                  </a:solidFill>
                  <a:latin typeface="Arial Narrow" pitchFamily="34" charset="0"/>
                </a:defRPr>
              </a:lvl7pPr>
              <a:lvl8pPr marL="3429000" indent="-228600" algn="ctr" defTabSz="963613" eaLnBrk="0" fontAlgn="base" hangingPunct="0">
                <a:spcBef>
                  <a:spcPct val="0"/>
                </a:spcBef>
                <a:spcAft>
                  <a:spcPct val="0"/>
                </a:spcAft>
                <a:defRPr sz="900">
                  <a:solidFill>
                    <a:srgbClr val="00279F"/>
                  </a:solidFill>
                  <a:latin typeface="Arial Narrow" pitchFamily="34" charset="0"/>
                </a:defRPr>
              </a:lvl8pPr>
              <a:lvl9pPr marL="3886200" indent="-228600" algn="ctr" defTabSz="963613" eaLnBrk="0" fontAlgn="base" hangingPunct="0">
                <a:spcBef>
                  <a:spcPct val="0"/>
                </a:spcBef>
                <a:spcAft>
                  <a:spcPct val="0"/>
                </a:spcAft>
                <a:defRPr sz="900">
                  <a:solidFill>
                    <a:srgbClr val="00279F"/>
                  </a:solidFill>
                  <a:latin typeface="Arial Narrow" pitchFamily="34" charset="0"/>
                </a:defRPr>
              </a:lvl9pPr>
            </a:lstStyle>
            <a:p>
              <a:pPr algn="ctr" eaLnBrk="0" hangingPunct="0"/>
              <a:r>
                <a:rPr lang="en-US" altLang="en-US" sz="1300" b="1">
                  <a:solidFill>
                    <a:srgbClr val="000099"/>
                  </a:solidFill>
                </a:rPr>
                <a:t>Linda Horton, Director</a:t>
              </a:r>
              <a:r>
                <a:rPr lang="en-US" altLang="en-US" smtClean="0">
                  <a:solidFill>
                    <a:srgbClr val="000099"/>
                  </a:solidFill>
                </a:rPr>
                <a:t/>
              </a:r>
              <a:br>
                <a:rPr lang="en-US" altLang="en-US" smtClean="0">
                  <a:solidFill>
                    <a:srgbClr val="000099"/>
                  </a:solidFill>
                </a:rPr>
              </a:br>
              <a:r>
                <a:rPr lang="en-US" altLang="en-US" smtClean="0">
                  <a:solidFill>
                    <a:srgbClr val="000099"/>
                  </a:solidFill>
                </a:rPr>
                <a:t>Teresa Crockett, Program Analyst  </a:t>
              </a:r>
            </a:p>
            <a:p>
              <a:pPr algn="ctr" eaLnBrk="0" hangingPunct="0"/>
              <a:r>
                <a:rPr lang="en-US" altLang="en-US" smtClean="0">
                  <a:solidFill>
                    <a:srgbClr val="000099"/>
                  </a:solidFill>
                </a:rPr>
                <a:t>Vacant</a:t>
              </a:r>
            </a:p>
          </p:txBody>
        </p:sp>
      </p:grpSp>
      <p:sp>
        <p:nvSpPr>
          <p:cNvPr id="2058" name="Line 20"/>
          <p:cNvSpPr>
            <a:spLocks noChangeShapeType="1"/>
          </p:cNvSpPr>
          <p:nvPr/>
        </p:nvSpPr>
        <p:spPr bwMode="auto">
          <a:xfrm flipV="1">
            <a:off x="4577773" y="1200431"/>
            <a:ext cx="0" cy="143155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tIns="41025" rIns="0" bIns="41025" anchor="ctr"/>
          <a:lstStyle/>
          <a:p>
            <a:pPr algn="ctr" eaLnBrk="0" hangingPunct="0"/>
            <a:endParaRPr lang="en-US" sz="800">
              <a:solidFill>
                <a:srgbClr val="00279F"/>
              </a:solidFill>
              <a:latin typeface="Arial Narrow" pitchFamily="34" charset="0"/>
            </a:endParaRPr>
          </a:p>
        </p:txBody>
      </p:sp>
      <p:sp>
        <p:nvSpPr>
          <p:cNvPr id="2059" name="Rectangle 32"/>
          <p:cNvSpPr>
            <a:spLocks noChangeArrowheads="1"/>
          </p:cNvSpPr>
          <p:nvPr/>
        </p:nvSpPr>
        <p:spPr bwMode="auto">
          <a:xfrm>
            <a:off x="3330865" y="1515596"/>
            <a:ext cx="2492375" cy="1012732"/>
          </a:xfrm>
          <a:prstGeom prst="rect">
            <a:avLst/>
          </a:prstGeom>
          <a:solidFill>
            <a:srgbClr val="EAEAEA"/>
          </a:solidFill>
          <a:ln w="12700">
            <a:solidFill>
              <a:schemeClr val="tx1"/>
            </a:solidFill>
            <a:miter lim="800000"/>
            <a:headEnd/>
            <a:tailEnd/>
          </a:ln>
        </p:spPr>
        <p:txBody>
          <a:bodyPr wrap="none" lIns="0" tIns="41025" rIns="0" bIns="41025" anchor="ctr"/>
          <a:lstStyle/>
          <a:p>
            <a:pPr algn="ctr" eaLnBrk="0" hangingPunct="0"/>
            <a:endParaRPr lang="en-US" altLang="en-US" sz="800">
              <a:solidFill>
                <a:srgbClr val="00279F"/>
              </a:solidFill>
              <a:latin typeface="Arial Narrow" pitchFamily="34" charset="0"/>
            </a:endParaRPr>
          </a:p>
        </p:txBody>
      </p:sp>
      <p:sp>
        <p:nvSpPr>
          <p:cNvPr id="2060" name="Line 2"/>
          <p:cNvSpPr>
            <a:spLocks noChangeShapeType="1"/>
          </p:cNvSpPr>
          <p:nvPr/>
        </p:nvSpPr>
        <p:spPr bwMode="auto">
          <a:xfrm flipH="1">
            <a:off x="7481455" y="1374122"/>
            <a:ext cx="0" cy="430726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tIns="41025" rIns="0" bIns="41025" anchor="ctr"/>
          <a:lstStyle/>
          <a:p>
            <a:pPr algn="ctr" eaLnBrk="0" hangingPunct="0"/>
            <a:endParaRPr lang="en-US" sz="800">
              <a:solidFill>
                <a:srgbClr val="00279F"/>
              </a:solidFill>
              <a:latin typeface="Arial Narrow" pitchFamily="34" charset="0"/>
            </a:endParaRPr>
          </a:p>
        </p:txBody>
      </p:sp>
      <p:sp>
        <p:nvSpPr>
          <p:cNvPr id="2061" name="Rectangle 3"/>
          <p:cNvSpPr>
            <a:spLocks noChangeArrowheads="1"/>
          </p:cNvSpPr>
          <p:nvPr/>
        </p:nvSpPr>
        <p:spPr bwMode="auto">
          <a:xfrm>
            <a:off x="6972012" y="4642037"/>
            <a:ext cx="1014556" cy="483254"/>
          </a:xfrm>
          <a:prstGeom prst="rect">
            <a:avLst/>
          </a:prstGeom>
          <a:solidFill>
            <a:schemeClr val="bg1"/>
          </a:solidFill>
          <a:ln w="12700">
            <a:solidFill>
              <a:schemeClr val="tx1"/>
            </a:solidFill>
            <a:miter lim="800000"/>
            <a:headEnd/>
            <a:tailEnd/>
          </a:ln>
        </p:spPr>
        <p:txBody>
          <a:bodyPr lIns="0" tIns="41025" rIns="0" bIns="41025" anchor="ctr"/>
          <a:lstStyle/>
          <a:p>
            <a:pPr algn="ctr" eaLnBrk="0" hangingPunct="0"/>
            <a:r>
              <a:rPr lang="en-US" altLang="en-US" sz="800" b="1">
                <a:solidFill>
                  <a:srgbClr val="000000"/>
                </a:solidFill>
                <a:latin typeface="Arial Narrow" pitchFamily="34" charset="0"/>
              </a:rPr>
              <a:t>Physical Biosciences</a:t>
            </a:r>
            <a:endParaRPr lang="en-US" altLang="en-US" sz="800">
              <a:solidFill>
                <a:srgbClr val="000080"/>
              </a:solidFill>
              <a:latin typeface="Arial Narrow" pitchFamily="34" charset="0"/>
            </a:endParaRPr>
          </a:p>
          <a:p>
            <a:pPr algn="ctr" eaLnBrk="0" hangingPunct="0"/>
            <a:r>
              <a:rPr lang="en-US" altLang="en-US" sz="800">
                <a:solidFill>
                  <a:srgbClr val="000080"/>
                </a:solidFill>
                <a:latin typeface="Arial Narrow" pitchFamily="34" charset="0"/>
              </a:rPr>
              <a:t>Robert Stack</a:t>
            </a:r>
          </a:p>
        </p:txBody>
      </p:sp>
      <p:sp>
        <p:nvSpPr>
          <p:cNvPr id="2062" name="Rectangle 4"/>
          <p:cNvSpPr>
            <a:spLocks noChangeArrowheads="1"/>
          </p:cNvSpPr>
          <p:nvPr/>
        </p:nvSpPr>
        <p:spPr bwMode="auto">
          <a:xfrm>
            <a:off x="6980671" y="4074741"/>
            <a:ext cx="997238" cy="483253"/>
          </a:xfrm>
          <a:prstGeom prst="rect">
            <a:avLst/>
          </a:prstGeom>
          <a:solidFill>
            <a:schemeClr val="bg1"/>
          </a:solidFill>
          <a:ln w="12700">
            <a:solidFill>
              <a:schemeClr val="tx1"/>
            </a:solidFill>
            <a:miter lim="800000"/>
            <a:headEnd/>
            <a:tailEnd/>
          </a:ln>
        </p:spPr>
        <p:txBody>
          <a:bodyPr lIns="0" tIns="41025" rIns="0" bIns="41025" anchor="ctr"/>
          <a:lstStyle/>
          <a:p>
            <a:pPr algn="ctr" eaLnBrk="0" hangingPunct="0">
              <a:defRPr/>
            </a:pPr>
            <a:r>
              <a:rPr lang="en-US" sz="800" b="1" spc="-18" dirty="0">
                <a:solidFill>
                  <a:srgbClr val="000000"/>
                </a:solidFill>
                <a:latin typeface="Arial Narrow" pitchFamily="34" charset="0"/>
              </a:rPr>
              <a:t>Photosynthetic </a:t>
            </a:r>
            <a:r>
              <a:rPr lang="en-US" sz="800" b="1" spc="-18" dirty="0" smtClean="0">
                <a:solidFill>
                  <a:srgbClr val="000000"/>
                </a:solidFill>
                <a:latin typeface="Arial Narrow" pitchFamily="34" charset="0"/>
              </a:rPr>
              <a:t>Systems</a:t>
            </a:r>
            <a:endParaRPr lang="en-US" sz="800" dirty="0">
              <a:solidFill>
                <a:srgbClr val="000080"/>
              </a:solidFill>
              <a:latin typeface="Arial Narrow" pitchFamily="34" charset="0"/>
            </a:endParaRPr>
          </a:p>
          <a:p>
            <a:pPr algn="ctr" eaLnBrk="0" hangingPunct="0">
              <a:defRPr/>
            </a:pPr>
            <a:r>
              <a:rPr lang="en-US" sz="800" dirty="0">
                <a:solidFill>
                  <a:srgbClr val="000080"/>
                </a:solidFill>
                <a:latin typeface="Arial Narrow" pitchFamily="34" charset="0"/>
              </a:rPr>
              <a:t>Stephen Herbert</a:t>
            </a:r>
          </a:p>
        </p:txBody>
      </p:sp>
      <p:grpSp>
        <p:nvGrpSpPr>
          <p:cNvPr id="2063" name="Group 5"/>
          <p:cNvGrpSpPr>
            <a:grpSpLocks/>
          </p:cNvGrpSpPr>
          <p:nvPr/>
        </p:nvGrpSpPr>
        <p:grpSpPr bwMode="auto">
          <a:xfrm>
            <a:off x="6980671" y="2700618"/>
            <a:ext cx="997238" cy="686360"/>
            <a:chOff x="43" y="1196"/>
            <a:chExt cx="691" cy="490"/>
          </a:xfrm>
        </p:grpSpPr>
        <p:sp>
          <p:nvSpPr>
            <p:cNvPr id="2150" name="Rectangle 6"/>
            <p:cNvSpPr>
              <a:spLocks noChangeArrowheads="1"/>
            </p:cNvSpPr>
            <p:nvPr/>
          </p:nvSpPr>
          <p:spPr bwMode="auto">
            <a:xfrm>
              <a:off x="43" y="1196"/>
              <a:ext cx="691" cy="490"/>
            </a:xfrm>
            <a:prstGeom prst="rect">
              <a:avLst/>
            </a:prstGeom>
            <a:solidFill>
              <a:srgbClr val="EAEAEA"/>
            </a:solidFill>
            <a:ln w="12700">
              <a:solidFill>
                <a:schemeClr val="tx1"/>
              </a:solidFill>
              <a:miter lim="800000"/>
              <a:headEnd/>
              <a:tailEnd/>
            </a:ln>
          </p:spPr>
          <p:txBody>
            <a:bodyPr lIns="0" rIns="0" anchor="ctr"/>
            <a:lstStyle/>
            <a:p>
              <a:pPr algn="ctr" eaLnBrk="0" hangingPunct="0"/>
              <a:endParaRPr lang="en-US" altLang="en-US" sz="400" b="1">
                <a:solidFill>
                  <a:srgbClr val="000080"/>
                </a:solidFill>
                <a:latin typeface="Arial Narrow" pitchFamily="34" charset="0"/>
              </a:endParaRPr>
            </a:p>
            <a:p>
              <a:pPr algn="ctr" eaLnBrk="0" hangingPunct="0">
                <a:lnSpc>
                  <a:spcPts val="808"/>
                </a:lnSpc>
              </a:pPr>
              <a:r>
                <a:rPr lang="en-US" altLang="en-US" sz="800" b="1">
                  <a:solidFill>
                    <a:srgbClr val="000000"/>
                  </a:solidFill>
                  <a:latin typeface="Arial Narrow" pitchFamily="34" charset="0"/>
                </a:rPr>
                <a:t>Photochemistry and</a:t>
              </a:r>
              <a:br>
                <a:rPr lang="en-US" altLang="en-US" sz="800" b="1">
                  <a:solidFill>
                    <a:srgbClr val="000000"/>
                  </a:solidFill>
                  <a:latin typeface="Arial Narrow" pitchFamily="34" charset="0"/>
                </a:rPr>
              </a:br>
              <a:r>
                <a:rPr lang="en-US" altLang="en-US" sz="800" b="1">
                  <a:solidFill>
                    <a:srgbClr val="000000"/>
                  </a:solidFill>
                  <a:latin typeface="Arial Narrow" pitchFamily="34" charset="0"/>
                </a:rPr>
                <a:t>Biochemistry </a:t>
              </a:r>
            </a:p>
            <a:p>
              <a:pPr algn="ctr" eaLnBrk="0" hangingPunct="0"/>
              <a:endParaRPr lang="en-US" altLang="en-US" sz="700" b="1">
                <a:solidFill>
                  <a:srgbClr val="000000"/>
                </a:solidFill>
                <a:latin typeface="Arial Narrow" pitchFamily="34" charset="0"/>
              </a:endParaRPr>
            </a:p>
            <a:p>
              <a:pPr algn="ctr" eaLnBrk="0" hangingPunct="0"/>
              <a:r>
                <a:rPr lang="en-US" altLang="en-US" sz="800" b="1">
                  <a:solidFill>
                    <a:srgbClr val="000099"/>
                  </a:solidFill>
                  <a:latin typeface="Arial Narrow" pitchFamily="34" charset="0"/>
                </a:rPr>
                <a:t>Gail McLean</a:t>
              </a:r>
            </a:p>
            <a:p>
              <a:pPr algn="ctr" eaLnBrk="0" hangingPunct="0"/>
              <a:r>
                <a:rPr lang="en-US" altLang="en-US" sz="800">
                  <a:solidFill>
                    <a:srgbClr val="000080"/>
                  </a:solidFill>
                  <a:latin typeface="Arial Narrow" pitchFamily="34" charset="0"/>
                </a:rPr>
                <a:t>Vacant, P.A.</a:t>
              </a:r>
            </a:p>
          </p:txBody>
        </p:sp>
        <p:sp>
          <p:nvSpPr>
            <p:cNvPr id="2151" name="Line 7"/>
            <p:cNvSpPr>
              <a:spLocks noChangeShapeType="1"/>
            </p:cNvSpPr>
            <p:nvPr/>
          </p:nvSpPr>
          <p:spPr bwMode="auto">
            <a:xfrm>
              <a:off x="45" y="1476"/>
              <a:ext cx="6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rIns="0" anchor="ctr"/>
            <a:lstStyle/>
            <a:p>
              <a:pPr algn="ctr" eaLnBrk="0" hangingPunct="0"/>
              <a:endParaRPr lang="en-US" sz="800">
                <a:solidFill>
                  <a:srgbClr val="00279F"/>
                </a:solidFill>
                <a:latin typeface="Arial Narrow" pitchFamily="34" charset="0"/>
              </a:endParaRPr>
            </a:p>
          </p:txBody>
        </p:sp>
      </p:grpSp>
      <p:sp>
        <p:nvSpPr>
          <p:cNvPr id="2064" name="Line 21"/>
          <p:cNvSpPr>
            <a:spLocks noChangeShapeType="1"/>
          </p:cNvSpPr>
          <p:nvPr/>
        </p:nvSpPr>
        <p:spPr bwMode="auto">
          <a:xfrm flipH="1">
            <a:off x="5126182" y="2633382"/>
            <a:ext cx="1444" cy="192180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tIns="41025" rIns="0" bIns="41025" anchor="ctr"/>
          <a:lstStyle/>
          <a:p>
            <a:pPr algn="ctr" eaLnBrk="0" hangingPunct="0"/>
            <a:endParaRPr lang="en-US" sz="800">
              <a:solidFill>
                <a:srgbClr val="00279F"/>
              </a:solidFill>
              <a:latin typeface="Arial Narrow" pitchFamily="34" charset="0"/>
            </a:endParaRPr>
          </a:p>
        </p:txBody>
      </p:sp>
      <p:sp>
        <p:nvSpPr>
          <p:cNvPr id="2065" name="Line 23"/>
          <p:cNvSpPr>
            <a:spLocks noChangeShapeType="1"/>
          </p:cNvSpPr>
          <p:nvPr/>
        </p:nvSpPr>
        <p:spPr bwMode="auto">
          <a:xfrm>
            <a:off x="559954" y="2634784"/>
            <a:ext cx="220085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tIns="41025" rIns="0" bIns="41025" anchor="ctr"/>
          <a:lstStyle/>
          <a:p>
            <a:pPr algn="ctr" eaLnBrk="0" hangingPunct="0"/>
            <a:endParaRPr lang="en-US" sz="800">
              <a:solidFill>
                <a:srgbClr val="00279F"/>
              </a:solidFill>
              <a:latin typeface="Arial Narrow" pitchFamily="34" charset="0"/>
            </a:endParaRPr>
          </a:p>
        </p:txBody>
      </p:sp>
      <p:grpSp>
        <p:nvGrpSpPr>
          <p:cNvPr id="2066" name="Group 260"/>
          <p:cNvGrpSpPr>
            <a:grpSpLocks/>
          </p:cNvGrpSpPr>
          <p:nvPr/>
        </p:nvGrpSpPr>
        <p:grpSpPr bwMode="auto">
          <a:xfrm>
            <a:off x="6233104" y="1515595"/>
            <a:ext cx="2492375" cy="1019735"/>
            <a:chOff x="4319" y="1082"/>
            <a:chExt cx="1727" cy="728"/>
          </a:xfrm>
        </p:grpSpPr>
        <p:sp>
          <p:nvSpPr>
            <p:cNvPr id="2147" name="Rectangle 24"/>
            <p:cNvSpPr>
              <a:spLocks noChangeArrowheads="1"/>
            </p:cNvSpPr>
            <p:nvPr/>
          </p:nvSpPr>
          <p:spPr bwMode="auto">
            <a:xfrm>
              <a:off x="4319" y="1082"/>
              <a:ext cx="1727" cy="722"/>
            </a:xfrm>
            <a:prstGeom prst="rect">
              <a:avLst/>
            </a:prstGeom>
            <a:solidFill>
              <a:srgbClr val="EAEAEA"/>
            </a:solidFill>
            <a:ln w="12700">
              <a:solidFill>
                <a:schemeClr val="tx1"/>
              </a:solidFill>
              <a:miter lim="800000"/>
              <a:headEnd/>
              <a:tailEnd/>
            </a:ln>
          </p:spPr>
          <p:txBody>
            <a:bodyPr wrap="none" lIns="0" rIns="0" anchor="ctr"/>
            <a:lstStyle/>
            <a:p>
              <a:pPr algn="ctr" eaLnBrk="0" hangingPunct="0"/>
              <a:endParaRPr lang="en-US" altLang="en-US" sz="800">
                <a:solidFill>
                  <a:srgbClr val="00279F"/>
                </a:solidFill>
                <a:latin typeface="Arial Narrow" pitchFamily="34" charset="0"/>
              </a:endParaRPr>
            </a:p>
          </p:txBody>
        </p:sp>
        <p:sp>
          <p:nvSpPr>
            <p:cNvPr id="2148" name="Text Box 25"/>
            <p:cNvSpPr txBox="1">
              <a:spLocks noChangeArrowheads="1"/>
            </p:cNvSpPr>
            <p:nvPr/>
          </p:nvSpPr>
          <p:spPr bwMode="auto">
            <a:xfrm>
              <a:off x="4424" y="1086"/>
              <a:ext cx="1517"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8184" rIns="0" bIns="48184">
              <a:spAutoFit/>
            </a:bodyPr>
            <a:lstStyle>
              <a:lvl1pPr defTabSz="963613">
                <a:defRPr sz="900">
                  <a:solidFill>
                    <a:srgbClr val="00279F"/>
                  </a:solidFill>
                  <a:latin typeface="Arial Narrow" pitchFamily="34" charset="0"/>
                </a:defRPr>
              </a:lvl1pPr>
              <a:lvl2pPr marL="742950" indent="-285750" defTabSz="963613">
                <a:defRPr sz="900">
                  <a:solidFill>
                    <a:srgbClr val="00279F"/>
                  </a:solidFill>
                  <a:latin typeface="Arial Narrow" pitchFamily="34" charset="0"/>
                </a:defRPr>
              </a:lvl2pPr>
              <a:lvl3pPr marL="1143000" indent="-228600" defTabSz="963613">
                <a:defRPr sz="900">
                  <a:solidFill>
                    <a:srgbClr val="00279F"/>
                  </a:solidFill>
                  <a:latin typeface="Arial Narrow" pitchFamily="34" charset="0"/>
                </a:defRPr>
              </a:lvl3pPr>
              <a:lvl4pPr marL="1600200" indent="-228600" defTabSz="963613">
                <a:defRPr sz="900">
                  <a:solidFill>
                    <a:srgbClr val="00279F"/>
                  </a:solidFill>
                  <a:latin typeface="Arial Narrow" pitchFamily="34" charset="0"/>
                </a:defRPr>
              </a:lvl4pPr>
              <a:lvl5pPr marL="2057400" indent="-228600" defTabSz="963613">
                <a:defRPr sz="900">
                  <a:solidFill>
                    <a:srgbClr val="00279F"/>
                  </a:solidFill>
                  <a:latin typeface="Arial Narrow" pitchFamily="34" charset="0"/>
                </a:defRPr>
              </a:lvl5pPr>
              <a:lvl6pPr marL="2514600" indent="-228600" algn="ctr" defTabSz="963613" eaLnBrk="0" fontAlgn="base" hangingPunct="0">
                <a:spcBef>
                  <a:spcPct val="0"/>
                </a:spcBef>
                <a:spcAft>
                  <a:spcPct val="0"/>
                </a:spcAft>
                <a:defRPr sz="900">
                  <a:solidFill>
                    <a:srgbClr val="00279F"/>
                  </a:solidFill>
                  <a:latin typeface="Arial Narrow" pitchFamily="34" charset="0"/>
                </a:defRPr>
              </a:lvl6pPr>
              <a:lvl7pPr marL="2971800" indent="-228600" algn="ctr" defTabSz="963613" eaLnBrk="0" fontAlgn="base" hangingPunct="0">
                <a:spcBef>
                  <a:spcPct val="0"/>
                </a:spcBef>
                <a:spcAft>
                  <a:spcPct val="0"/>
                </a:spcAft>
                <a:defRPr sz="900">
                  <a:solidFill>
                    <a:srgbClr val="00279F"/>
                  </a:solidFill>
                  <a:latin typeface="Arial Narrow" pitchFamily="34" charset="0"/>
                </a:defRPr>
              </a:lvl7pPr>
              <a:lvl8pPr marL="3429000" indent="-228600" algn="ctr" defTabSz="963613" eaLnBrk="0" fontAlgn="base" hangingPunct="0">
                <a:spcBef>
                  <a:spcPct val="0"/>
                </a:spcBef>
                <a:spcAft>
                  <a:spcPct val="0"/>
                </a:spcAft>
                <a:defRPr sz="900">
                  <a:solidFill>
                    <a:srgbClr val="00279F"/>
                  </a:solidFill>
                  <a:latin typeface="Arial Narrow" pitchFamily="34" charset="0"/>
                </a:defRPr>
              </a:lvl8pPr>
              <a:lvl9pPr marL="3886200" indent="-228600" algn="ctr" defTabSz="963613" eaLnBrk="0" fontAlgn="base" hangingPunct="0">
                <a:spcBef>
                  <a:spcPct val="0"/>
                </a:spcBef>
                <a:spcAft>
                  <a:spcPct val="0"/>
                </a:spcAft>
                <a:defRPr sz="900">
                  <a:solidFill>
                    <a:srgbClr val="00279F"/>
                  </a:solidFill>
                  <a:latin typeface="Arial Narrow" pitchFamily="34" charset="0"/>
                </a:defRPr>
              </a:lvl9pPr>
            </a:lstStyle>
            <a:p>
              <a:pPr algn="ctr" eaLnBrk="0" hangingPunct="0">
                <a:lnSpc>
                  <a:spcPts val="1346"/>
                </a:lnSpc>
              </a:pPr>
              <a:r>
                <a:rPr lang="en-US" altLang="en-US" sz="1300" b="1">
                  <a:solidFill>
                    <a:srgbClr val="000000"/>
                  </a:solidFill>
                </a:rPr>
                <a:t>Chemical Sciences, Geosciences,</a:t>
              </a:r>
            </a:p>
            <a:p>
              <a:pPr algn="ctr" eaLnBrk="0" hangingPunct="0">
                <a:lnSpc>
                  <a:spcPts val="1346"/>
                </a:lnSpc>
              </a:pPr>
              <a:r>
                <a:rPr lang="en-US" altLang="en-US" sz="1300" b="1">
                  <a:solidFill>
                    <a:srgbClr val="000000"/>
                  </a:solidFill>
                </a:rPr>
                <a:t> and Biosciences Division</a:t>
              </a:r>
              <a:endParaRPr lang="en-US" altLang="en-US" sz="1300" b="1" baseline="42000">
                <a:solidFill>
                  <a:srgbClr val="000000"/>
                </a:solidFill>
              </a:endParaRPr>
            </a:p>
          </p:txBody>
        </p:sp>
        <p:sp>
          <p:nvSpPr>
            <p:cNvPr id="2149" name="Text Box 26"/>
            <p:cNvSpPr txBox="1">
              <a:spLocks noChangeArrowheads="1"/>
            </p:cNvSpPr>
            <p:nvPr/>
          </p:nvSpPr>
          <p:spPr bwMode="auto">
            <a:xfrm>
              <a:off x="4559" y="1400"/>
              <a:ext cx="1245" cy="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8184" rIns="0" bIns="48184">
              <a:spAutoFit/>
            </a:bodyPr>
            <a:lstStyle>
              <a:lvl1pPr defTabSz="963613">
                <a:defRPr sz="900">
                  <a:solidFill>
                    <a:srgbClr val="00279F"/>
                  </a:solidFill>
                  <a:latin typeface="Arial Narrow" pitchFamily="34" charset="0"/>
                </a:defRPr>
              </a:lvl1pPr>
              <a:lvl2pPr marL="742950" indent="-285750" defTabSz="963613">
                <a:defRPr sz="900">
                  <a:solidFill>
                    <a:srgbClr val="00279F"/>
                  </a:solidFill>
                  <a:latin typeface="Arial Narrow" pitchFamily="34" charset="0"/>
                </a:defRPr>
              </a:lvl2pPr>
              <a:lvl3pPr marL="1143000" indent="-228600" defTabSz="963613">
                <a:defRPr sz="900">
                  <a:solidFill>
                    <a:srgbClr val="00279F"/>
                  </a:solidFill>
                  <a:latin typeface="Arial Narrow" pitchFamily="34" charset="0"/>
                </a:defRPr>
              </a:lvl3pPr>
              <a:lvl4pPr marL="1600200" indent="-228600" defTabSz="963613">
                <a:defRPr sz="900">
                  <a:solidFill>
                    <a:srgbClr val="00279F"/>
                  </a:solidFill>
                  <a:latin typeface="Arial Narrow" pitchFamily="34" charset="0"/>
                </a:defRPr>
              </a:lvl4pPr>
              <a:lvl5pPr marL="2057400" indent="-228600" defTabSz="963613">
                <a:defRPr sz="900">
                  <a:solidFill>
                    <a:srgbClr val="00279F"/>
                  </a:solidFill>
                  <a:latin typeface="Arial Narrow" pitchFamily="34" charset="0"/>
                </a:defRPr>
              </a:lvl5pPr>
              <a:lvl6pPr marL="2514600" indent="-228600" algn="ctr" defTabSz="963613" eaLnBrk="0" fontAlgn="base" hangingPunct="0">
                <a:spcBef>
                  <a:spcPct val="0"/>
                </a:spcBef>
                <a:spcAft>
                  <a:spcPct val="0"/>
                </a:spcAft>
                <a:defRPr sz="900">
                  <a:solidFill>
                    <a:srgbClr val="00279F"/>
                  </a:solidFill>
                  <a:latin typeface="Arial Narrow" pitchFamily="34" charset="0"/>
                </a:defRPr>
              </a:lvl6pPr>
              <a:lvl7pPr marL="2971800" indent="-228600" algn="ctr" defTabSz="963613" eaLnBrk="0" fontAlgn="base" hangingPunct="0">
                <a:spcBef>
                  <a:spcPct val="0"/>
                </a:spcBef>
                <a:spcAft>
                  <a:spcPct val="0"/>
                </a:spcAft>
                <a:defRPr sz="900">
                  <a:solidFill>
                    <a:srgbClr val="00279F"/>
                  </a:solidFill>
                  <a:latin typeface="Arial Narrow" pitchFamily="34" charset="0"/>
                </a:defRPr>
              </a:lvl7pPr>
              <a:lvl8pPr marL="3429000" indent="-228600" algn="ctr" defTabSz="963613" eaLnBrk="0" fontAlgn="base" hangingPunct="0">
                <a:spcBef>
                  <a:spcPct val="0"/>
                </a:spcBef>
                <a:spcAft>
                  <a:spcPct val="0"/>
                </a:spcAft>
                <a:defRPr sz="900">
                  <a:solidFill>
                    <a:srgbClr val="00279F"/>
                  </a:solidFill>
                  <a:latin typeface="Arial Narrow" pitchFamily="34" charset="0"/>
                </a:defRPr>
              </a:lvl8pPr>
              <a:lvl9pPr marL="3886200" indent="-228600" algn="ctr" defTabSz="963613" eaLnBrk="0" fontAlgn="base" hangingPunct="0">
                <a:spcBef>
                  <a:spcPct val="0"/>
                </a:spcBef>
                <a:spcAft>
                  <a:spcPct val="0"/>
                </a:spcAft>
                <a:defRPr sz="900">
                  <a:solidFill>
                    <a:srgbClr val="00279F"/>
                  </a:solidFill>
                  <a:latin typeface="Arial Narrow" pitchFamily="34" charset="0"/>
                </a:defRPr>
              </a:lvl9pPr>
            </a:lstStyle>
            <a:p>
              <a:pPr algn="ctr" eaLnBrk="0" hangingPunct="0"/>
              <a:r>
                <a:rPr lang="en-US" altLang="en-US" sz="1300" b="1">
                  <a:solidFill>
                    <a:srgbClr val="000099"/>
                  </a:solidFill>
                </a:rPr>
                <a:t>Tanja Pietraß,Director</a:t>
              </a:r>
              <a:endParaRPr lang="en-US" altLang="en-US" sz="1200" baseline="30000">
                <a:solidFill>
                  <a:srgbClr val="000099"/>
                </a:solidFill>
              </a:endParaRPr>
            </a:p>
            <a:p>
              <a:pPr algn="ctr" eaLnBrk="0" hangingPunct="0"/>
              <a:r>
                <a:rPr lang="en-US" altLang="en-US" smtClean="0">
                  <a:solidFill>
                    <a:srgbClr val="000099"/>
                  </a:solidFill>
                </a:rPr>
                <a:t>Diane Marceau, Program Analyst</a:t>
              </a:r>
            </a:p>
            <a:p>
              <a:pPr algn="ctr" eaLnBrk="0" hangingPunct="0"/>
              <a:r>
                <a:rPr lang="en-US" altLang="en-US" smtClean="0">
                  <a:solidFill>
                    <a:srgbClr val="000099"/>
                  </a:solidFill>
                </a:rPr>
                <a:t>Michaelena Kyler-Leon, Program Assistant</a:t>
              </a:r>
            </a:p>
          </p:txBody>
        </p:sp>
      </p:grpSp>
      <p:sp>
        <p:nvSpPr>
          <p:cNvPr id="2067" name="Line 27"/>
          <p:cNvSpPr>
            <a:spLocks noChangeShapeType="1"/>
          </p:cNvSpPr>
          <p:nvPr/>
        </p:nvSpPr>
        <p:spPr bwMode="auto">
          <a:xfrm>
            <a:off x="6238876" y="1926011"/>
            <a:ext cx="247938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tIns="41025" rIns="0" bIns="41025" anchor="ctr"/>
          <a:lstStyle/>
          <a:p>
            <a:pPr algn="ctr" eaLnBrk="0" hangingPunct="0"/>
            <a:endParaRPr lang="en-US" sz="800">
              <a:solidFill>
                <a:srgbClr val="00279F"/>
              </a:solidFill>
              <a:latin typeface="Arial Narrow" pitchFamily="34" charset="0"/>
            </a:endParaRPr>
          </a:p>
        </p:txBody>
      </p:sp>
      <p:sp>
        <p:nvSpPr>
          <p:cNvPr id="2068" name="Line 31"/>
          <p:cNvSpPr>
            <a:spLocks noChangeShapeType="1"/>
          </p:cNvSpPr>
          <p:nvPr/>
        </p:nvSpPr>
        <p:spPr bwMode="auto">
          <a:xfrm>
            <a:off x="417082" y="1926011"/>
            <a:ext cx="247938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tIns="41025" rIns="0" bIns="41025" anchor="ctr"/>
          <a:lstStyle/>
          <a:p>
            <a:pPr algn="ctr" eaLnBrk="0" hangingPunct="0"/>
            <a:endParaRPr lang="en-US" sz="800">
              <a:solidFill>
                <a:srgbClr val="00279F"/>
              </a:solidFill>
              <a:latin typeface="Arial Narrow" pitchFamily="34" charset="0"/>
            </a:endParaRPr>
          </a:p>
        </p:txBody>
      </p:sp>
      <p:sp>
        <p:nvSpPr>
          <p:cNvPr id="2069" name="Text Box 33"/>
          <p:cNvSpPr txBox="1">
            <a:spLocks noChangeArrowheads="1"/>
          </p:cNvSpPr>
          <p:nvPr/>
        </p:nvSpPr>
        <p:spPr bwMode="auto">
          <a:xfrm>
            <a:off x="3507048" y="1587034"/>
            <a:ext cx="2140009" cy="267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3235" rIns="0" bIns="43235">
            <a:spAutoFit/>
          </a:bodyPr>
          <a:lstStyle>
            <a:lvl1pPr defTabSz="963613">
              <a:defRPr sz="900">
                <a:solidFill>
                  <a:srgbClr val="00279F"/>
                </a:solidFill>
                <a:latin typeface="Arial Narrow" pitchFamily="34" charset="0"/>
              </a:defRPr>
            </a:lvl1pPr>
            <a:lvl2pPr marL="742950" indent="-285750" defTabSz="963613">
              <a:defRPr sz="900">
                <a:solidFill>
                  <a:srgbClr val="00279F"/>
                </a:solidFill>
                <a:latin typeface="Arial Narrow" pitchFamily="34" charset="0"/>
              </a:defRPr>
            </a:lvl2pPr>
            <a:lvl3pPr marL="1143000" indent="-228600" defTabSz="963613">
              <a:defRPr sz="900">
                <a:solidFill>
                  <a:srgbClr val="00279F"/>
                </a:solidFill>
                <a:latin typeface="Arial Narrow" pitchFamily="34" charset="0"/>
              </a:defRPr>
            </a:lvl3pPr>
            <a:lvl4pPr marL="1600200" indent="-228600" defTabSz="963613">
              <a:defRPr sz="900">
                <a:solidFill>
                  <a:srgbClr val="00279F"/>
                </a:solidFill>
                <a:latin typeface="Arial Narrow" pitchFamily="34" charset="0"/>
              </a:defRPr>
            </a:lvl4pPr>
            <a:lvl5pPr marL="2057400" indent="-228600" defTabSz="963613">
              <a:defRPr sz="900">
                <a:solidFill>
                  <a:srgbClr val="00279F"/>
                </a:solidFill>
                <a:latin typeface="Arial Narrow" pitchFamily="34" charset="0"/>
              </a:defRPr>
            </a:lvl5pPr>
            <a:lvl6pPr marL="2514600" indent="-228600" algn="ctr" defTabSz="963613" eaLnBrk="0" fontAlgn="base" hangingPunct="0">
              <a:spcBef>
                <a:spcPct val="0"/>
              </a:spcBef>
              <a:spcAft>
                <a:spcPct val="0"/>
              </a:spcAft>
              <a:defRPr sz="900">
                <a:solidFill>
                  <a:srgbClr val="00279F"/>
                </a:solidFill>
                <a:latin typeface="Arial Narrow" pitchFamily="34" charset="0"/>
              </a:defRPr>
            </a:lvl6pPr>
            <a:lvl7pPr marL="2971800" indent="-228600" algn="ctr" defTabSz="963613" eaLnBrk="0" fontAlgn="base" hangingPunct="0">
              <a:spcBef>
                <a:spcPct val="0"/>
              </a:spcBef>
              <a:spcAft>
                <a:spcPct val="0"/>
              </a:spcAft>
              <a:defRPr sz="900">
                <a:solidFill>
                  <a:srgbClr val="00279F"/>
                </a:solidFill>
                <a:latin typeface="Arial Narrow" pitchFamily="34" charset="0"/>
              </a:defRPr>
            </a:lvl7pPr>
            <a:lvl8pPr marL="3429000" indent="-228600" algn="ctr" defTabSz="963613" eaLnBrk="0" fontAlgn="base" hangingPunct="0">
              <a:spcBef>
                <a:spcPct val="0"/>
              </a:spcBef>
              <a:spcAft>
                <a:spcPct val="0"/>
              </a:spcAft>
              <a:defRPr sz="900">
                <a:solidFill>
                  <a:srgbClr val="00279F"/>
                </a:solidFill>
                <a:latin typeface="Arial Narrow" pitchFamily="34" charset="0"/>
              </a:defRPr>
            </a:lvl8pPr>
            <a:lvl9pPr marL="3886200" indent="-228600" algn="ctr" defTabSz="963613" eaLnBrk="0" fontAlgn="base" hangingPunct="0">
              <a:spcBef>
                <a:spcPct val="0"/>
              </a:spcBef>
              <a:spcAft>
                <a:spcPct val="0"/>
              </a:spcAft>
              <a:defRPr sz="900">
                <a:solidFill>
                  <a:srgbClr val="00279F"/>
                </a:solidFill>
                <a:latin typeface="Arial Narrow" pitchFamily="34" charset="0"/>
              </a:defRPr>
            </a:lvl9pPr>
          </a:lstStyle>
          <a:p>
            <a:pPr algn="ctr" eaLnBrk="0" hangingPunct="0">
              <a:lnSpc>
                <a:spcPct val="90000"/>
              </a:lnSpc>
            </a:pPr>
            <a:r>
              <a:rPr lang="en-US" altLang="en-US" sz="1300" b="1">
                <a:solidFill>
                  <a:srgbClr val="000000"/>
                </a:solidFill>
              </a:rPr>
              <a:t>Scientific User Facilities Division</a:t>
            </a:r>
            <a:endParaRPr lang="en-US" altLang="en-US" sz="1200" b="1">
              <a:solidFill>
                <a:srgbClr val="000000"/>
              </a:solidFill>
            </a:endParaRPr>
          </a:p>
        </p:txBody>
      </p:sp>
      <p:sp>
        <p:nvSpPr>
          <p:cNvPr id="2070" name="Line 34"/>
          <p:cNvSpPr>
            <a:spLocks noChangeShapeType="1"/>
          </p:cNvSpPr>
          <p:nvPr/>
        </p:nvSpPr>
        <p:spPr bwMode="auto">
          <a:xfrm>
            <a:off x="3332307" y="1926011"/>
            <a:ext cx="24808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tIns="41025" rIns="0" bIns="41025" anchor="ctr"/>
          <a:lstStyle/>
          <a:p>
            <a:pPr algn="ctr" eaLnBrk="0" hangingPunct="0"/>
            <a:endParaRPr lang="en-US" sz="800">
              <a:solidFill>
                <a:srgbClr val="00279F"/>
              </a:solidFill>
              <a:latin typeface="Arial Narrow" pitchFamily="34" charset="0"/>
            </a:endParaRPr>
          </a:p>
        </p:txBody>
      </p:sp>
      <p:sp>
        <p:nvSpPr>
          <p:cNvPr id="2071" name="Text Box 35"/>
          <p:cNvSpPr txBox="1">
            <a:spLocks noChangeArrowheads="1"/>
          </p:cNvSpPr>
          <p:nvPr/>
        </p:nvSpPr>
        <p:spPr bwMode="auto">
          <a:xfrm>
            <a:off x="3673039" y="1961030"/>
            <a:ext cx="1806585" cy="564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3235" rIns="0" bIns="43235">
            <a:spAutoFit/>
          </a:bodyPr>
          <a:lstStyle>
            <a:lvl1pPr defTabSz="963613">
              <a:defRPr sz="900">
                <a:solidFill>
                  <a:srgbClr val="00279F"/>
                </a:solidFill>
                <a:latin typeface="Arial Narrow" pitchFamily="34" charset="0"/>
              </a:defRPr>
            </a:lvl1pPr>
            <a:lvl2pPr marL="742950" indent="-285750" defTabSz="963613">
              <a:defRPr sz="900">
                <a:solidFill>
                  <a:srgbClr val="00279F"/>
                </a:solidFill>
                <a:latin typeface="Arial Narrow" pitchFamily="34" charset="0"/>
              </a:defRPr>
            </a:lvl2pPr>
            <a:lvl3pPr marL="1143000" indent="-228600" defTabSz="963613">
              <a:defRPr sz="900">
                <a:solidFill>
                  <a:srgbClr val="00279F"/>
                </a:solidFill>
                <a:latin typeface="Arial Narrow" pitchFamily="34" charset="0"/>
              </a:defRPr>
            </a:lvl3pPr>
            <a:lvl4pPr marL="1600200" indent="-228600" defTabSz="963613">
              <a:defRPr sz="900">
                <a:solidFill>
                  <a:srgbClr val="00279F"/>
                </a:solidFill>
                <a:latin typeface="Arial Narrow" pitchFamily="34" charset="0"/>
              </a:defRPr>
            </a:lvl4pPr>
            <a:lvl5pPr marL="2057400" indent="-228600" defTabSz="963613">
              <a:defRPr sz="900">
                <a:solidFill>
                  <a:srgbClr val="00279F"/>
                </a:solidFill>
                <a:latin typeface="Arial Narrow" pitchFamily="34" charset="0"/>
              </a:defRPr>
            </a:lvl5pPr>
            <a:lvl6pPr marL="2514600" indent="-228600" algn="ctr" defTabSz="963613" eaLnBrk="0" fontAlgn="base" hangingPunct="0">
              <a:spcBef>
                <a:spcPct val="0"/>
              </a:spcBef>
              <a:spcAft>
                <a:spcPct val="0"/>
              </a:spcAft>
              <a:defRPr sz="900">
                <a:solidFill>
                  <a:srgbClr val="00279F"/>
                </a:solidFill>
                <a:latin typeface="Arial Narrow" pitchFamily="34" charset="0"/>
              </a:defRPr>
            </a:lvl6pPr>
            <a:lvl7pPr marL="2971800" indent="-228600" algn="ctr" defTabSz="963613" eaLnBrk="0" fontAlgn="base" hangingPunct="0">
              <a:spcBef>
                <a:spcPct val="0"/>
              </a:spcBef>
              <a:spcAft>
                <a:spcPct val="0"/>
              </a:spcAft>
              <a:defRPr sz="900">
                <a:solidFill>
                  <a:srgbClr val="00279F"/>
                </a:solidFill>
                <a:latin typeface="Arial Narrow" pitchFamily="34" charset="0"/>
              </a:defRPr>
            </a:lvl7pPr>
            <a:lvl8pPr marL="3429000" indent="-228600" algn="ctr" defTabSz="963613" eaLnBrk="0" fontAlgn="base" hangingPunct="0">
              <a:spcBef>
                <a:spcPct val="0"/>
              </a:spcBef>
              <a:spcAft>
                <a:spcPct val="0"/>
              </a:spcAft>
              <a:defRPr sz="900">
                <a:solidFill>
                  <a:srgbClr val="00279F"/>
                </a:solidFill>
                <a:latin typeface="Arial Narrow" pitchFamily="34" charset="0"/>
              </a:defRPr>
            </a:lvl8pPr>
            <a:lvl9pPr marL="3886200" indent="-228600" algn="ctr" defTabSz="963613" eaLnBrk="0" fontAlgn="base" hangingPunct="0">
              <a:spcBef>
                <a:spcPct val="0"/>
              </a:spcBef>
              <a:spcAft>
                <a:spcPct val="0"/>
              </a:spcAft>
              <a:defRPr sz="900">
                <a:solidFill>
                  <a:srgbClr val="00279F"/>
                </a:solidFill>
                <a:latin typeface="Arial Narrow" pitchFamily="34" charset="0"/>
              </a:defRPr>
            </a:lvl9pPr>
          </a:lstStyle>
          <a:p>
            <a:pPr algn="ctr" eaLnBrk="0" hangingPunct="0"/>
            <a:r>
              <a:rPr lang="en-US" altLang="en-US" sz="1300" b="1">
                <a:solidFill>
                  <a:srgbClr val="000099"/>
                </a:solidFill>
              </a:rPr>
              <a:t>James Murphy, Director</a:t>
            </a:r>
          </a:p>
          <a:p>
            <a:pPr algn="ctr" eaLnBrk="0" hangingPunct="0"/>
            <a:r>
              <a:rPr lang="en-US" altLang="en-US" smtClean="0">
                <a:solidFill>
                  <a:srgbClr val="000099"/>
                </a:solidFill>
              </a:rPr>
              <a:t>Linda Cerrone, Program Support Specialist</a:t>
            </a:r>
          </a:p>
          <a:p>
            <a:pPr algn="ctr" eaLnBrk="0" hangingPunct="0"/>
            <a:r>
              <a:rPr lang="en-US" altLang="en-US" smtClean="0">
                <a:solidFill>
                  <a:srgbClr val="000099"/>
                </a:solidFill>
              </a:rPr>
              <a:t>Rocio Meneses, Program Assistant</a:t>
            </a:r>
          </a:p>
        </p:txBody>
      </p:sp>
      <p:sp>
        <p:nvSpPr>
          <p:cNvPr id="2072" name="Line 36"/>
          <p:cNvSpPr>
            <a:spLocks noChangeShapeType="1"/>
          </p:cNvSpPr>
          <p:nvPr/>
        </p:nvSpPr>
        <p:spPr bwMode="auto">
          <a:xfrm flipV="1">
            <a:off x="4025036" y="2634784"/>
            <a:ext cx="1101147" cy="280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tIns="41025" rIns="0" bIns="41025" anchor="ctr"/>
          <a:lstStyle/>
          <a:p>
            <a:pPr algn="ctr" eaLnBrk="0" hangingPunct="0"/>
            <a:endParaRPr lang="en-US" sz="800">
              <a:solidFill>
                <a:srgbClr val="00279F"/>
              </a:solidFill>
              <a:latin typeface="Arial Narrow" pitchFamily="34" charset="0"/>
            </a:endParaRPr>
          </a:p>
        </p:txBody>
      </p:sp>
      <p:sp>
        <p:nvSpPr>
          <p:cNvPr id="2073" name="Line 37"/>
          <p:cNvSpPr>
            <a:spLocks noChangeShapeType="1"/>
          </p:cNvSpPr>
          <p:nvPr/>
        </p:nvSpPr>
        <p:spPr bwMode="auto">
          <a:xfrm>
            <a:off x="4025035" y="2637587"/>
            <a:ext cx="0" cy="297095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tIns="41025" rIns="0" bIns="41025" anchor="ctr"/>
          <a:lstStyle/>
          <a:p>
            <a:pPr algn="ctr" eaLnBrk="0" hangingPunct="0"/>
            <a:endParaRPr lang="en-US" sz="800">
              <a:solidFill>
                <a:srgbClr val="00279F"/>
              </a:solidFill>
              <a:latin typeface="Arial Narrow" pitchFamily="34" charset="0"/>
            </a:endParaRPr>
          </a:p>
        </p:txBody>
      </p:sp>
      <p:sp>
        <p:nvSpPr>
          <p:cNvPr id="2074" name="Rectangle 38"/>
          <p:cNvSpPr>
            <a:spLocks noChangeArrowheads="1"/>
          </p:cNvSpPr>
          <p:nvPr/>
        </p:nvSpPr>
        <p:spPr bwMode="auto">
          <a:xfrm>
            <a:off x="3522807" y="2703421"/>
            <a:ext cx="997238" cy="686360"/>
          </a:xfrm>
          <a:prstGeom prst="rect">
            <a:avLst/>
          </a:prstGeom>
          <a:solidFill>
            <a:srgbClr val="EAEAEA"/>
          </a:solidFill>
          <a:ln w="12700">
            <a:solidFill>
              <a:schemeClr val="tx1"/>
            </a:solidFill>
            <a:miter lim="800000"/>
            <a:headEnd/>
            <a:tailEnd/>
          </a:ln>
        </p:spPr>
        <p:txBody>
          <a:bodyPr wrap="none" lIns="0" tIns="41025" rIns="0" bIns="41025" anchor="ctr"/>
          <a:lstStyle/>
          <a:p>
            <a:pPr algn="ctr" eaLnBrk="0" hangingPunct="0"/>
            <a:endParaRPr lang="en-US" altLang="en-US" sz="800">
              <a:solidFill>
                <a:srgbClr val="00279F"/>
              </a:solidFill>
              <a:latin typeface="Arial Narrow" pitchFamily="34" charset="0"/>
            </a:endParaRPr>
          </a:p>
        </p:txBody>
      </p:sp>
      <p:sp>
        <p:nvSpPr>
          <p:cNvPr id="2075" name="Rectangle 39"/>
          <p:cNvSpPr>
            <a:spLocks noChangeArrowheads="1"/>
          </p:cNvSpPr>
          <p:nvPr/>
        </p:nvSpPr>
        <p:spPr bwMode="auto">
          <a:xfrm>
            <a:off x="3567545" y="2867307"/>
            <a:ext cx="948171" cy="216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3235" rIns="0" bIns="43235">
            <a:spAutoFit/>
          </a:bodyPr>
          <a:lstStyle/>
          <a:p>
            <a:pPr algn="ctr" defTabSz="864645" eaLnBrk="0" hangingPunct="0">
              <a:lnSpc>
                <a:spcPct val="105000"/>
              </a:lnSpc>
            </a:pPr>
            <a:r>
              <a:rPr lang="en-US" altLang="en-US" sz="800" b="1">
                <a:solidFill>
                  <a:srgbClr val="000000"/>
                </a:solidFill>
                <a:latin typeface="Arial Narrow" pitchFamily="34" charset="0"/>
              </a:rPr>
              <a:t>Operations</a:t>
            </a:r>
          </a:p>
        </p:txBody>
      </p:sp>
      <p:sp>
        <p:nvSpPr>
          <p:cNvPr id="2076" name="Rectangle 40"/>
          <p:cNvSpPr>
            <a:spLocks noChangeArrowheads="1"/>
          </p:cNvSpPr>
          <p:nvPr/>
        </p:nvSpPr>
        <p:spPr bwMode="auto">
          <a:xfrm>
            <a:off x="4625398" y="2702020"/>
            <a:ext cx="997238" cy="687761"/>
          </a:xfrm>
          <a:prstGeom prst="rect">
            <a:avLst/>
          </a:prstGeom>
          <a:solidFill>
            <a:srgbClr val="EAEAEA"/>
          </a:solidFill>
          <a:ln w="12700">
            <a:solidFill>
              <a:schemeClr val="tx1"/>
            </a:solidFill>
            <a:miter lim="800000"/>
            <a:headEnd/>
            <a:tailEnd/>
          </a:ln>
        </p:spPr>
        <p:txBody>
          <a:bodyPr wrap="none" lIns="0" tIns="41025" rIns="0" bIns="41025" anchor="ctr"/>
          <a:lstStyle/>
          <a:p>
            <a:pPr algn="ctr" eaLnBrk="0" hangingPunct="0"/>
            <a:endParaRPr lang="en-US" altLang="en-US" sz="800">
              <a:solidFill>
                <a:srgbClr val="00279F"/>
              </a:solidFill>
              <a:latin typeface="Arial Narrow" pitchFamily="34" charset="0"/>
            </a:endParaRPr>
          </a:p>
        </p:txBody>
      </p:sp>
      <p:sp>
        <p:nvSpPr>
          <p:cNvPr id="2077" name="Rectangle 41"/>
          <p:cNvSpPr>
            <a:spLocks noChangeArrowheads="1"/>
          </p:cNvSpPr>
          <p:nvPr/>
        </p:nvSpPr>
        <p:spPr bwMode="auto">
          <a:xfrm>
            <a:off x="4862808" y="2867307"/>
            <a:ext cx="520976" cy="21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3235" rIns="0" bIns="43235">
            <a:spAutoFit/>
          </a:bodyPr>
          <a:lstStyle/>
          <a:p>
            <a:pPr algn="ctr" defTabSz="864645" eaLnBrk="0" hangingPunct="0">
              <a:lnSpc>
                <a:spcPct val="105000"/>
              </a:lnSpc>
            </a:pPr>
            <a:r>
              <a:rPr lang="en-US" altLang="en-US" sz="800" b="1">
                <a:solidFill>
                  <a:srgbClr val="000000"/>
                </a:solidFill>
                <a:latin typeface="Arial Narrow" pitchFamily="34" charset="0"/>
              </a:rPr>
              <a:t>Construction</a:t>
            </a:r>
          </a:p>
        </p:txBody>
      </p:sp>
      <p:sp>
        <p:nvSpPr>
          <p:cNvPr id="2078" name="Rectangle 42"/>
          <p:cNvSpPr>
            <a:spLocks noChangeArrowheads="1"/>
          </p:cNvSpPr>
          <p:nvPr/>
        </p:nvSpPr>
        <p:spPr bwMode="auto">
          <a:xfrm>
            <a:off x="2974367" y="3585882"/>
            <a:ext cx="65" cy="19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42033" rIns="0" bIns="42033">
            <a:spAutoFit/>
          </a:bodyPr>
          <a:lstStyle/>
          <a:p>
            <a:pPr algn="ctr" defTabSz="864645" eaLnBrk="0" hangingPunct="0">
              <a:lnSpc>
                <a:spcPct val="90000"/>
              </a:lnSpc>
            </a:pPr>
            <a:endParaRPr lang="en-US" altLang="en-US" sz="800">
              <a:solidFill>
                <a:srgbClr val="000080"/>
              </a:solidFill>
              <a:latin typeface="Arial Narrow" pitchFamily="34" charset="0"/>
            </a:endParaRPr>
          </a:p>
        </p:txBody>
      </p:sp>
      <p:grpSp>
        <p:nvGrpSpPr>
          <p:cNvPr id="2079" name="Group 261"/>
          <p:cNvGrpSpPr>
            <a:grpSpLocks/>
          </p:cNvGrpSpPr>
          <p:nvPr/>
        </p:nvGrpSpPr>
        <p:grpSpPr bwMode="auto">
          <a:xfrm>
            <a:off x="54841" y="2634784"/>
            <a:ext cx="998682" cy="3050801"/>
            <a:chOff x="38" y="1881"/>
            <a:chExt cx="692" cy="2178"/>
          </a:xfrm>
        </p:grpSpPr>
        <p:sp>
          <p:nvSpPr>
            <p:cNvPr id="2139" name="Line 16"/>
            <p:cNvSpPr>
              <a:spLocks noChangeShapeType="1"/>
            </p:cNvSpPr>
            <p:nvPr/>
          </p:nvSpPr>
          <p:spPr bwMode="auto">
            <a:xfrm>
              <a:off x="386" y="1881"/>
              <a:ext cx="3" cy="19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rIns="0" anchor="ctr"/>
            <a:lstStyle/>
            <a:p>
              <a:pPr algn="ctr" eaLnBrk="0" hangingPunct="0"/>
              <a:endParaRPr lang="en-US" sz="800">
                <a:solidFill>
                  <a:srgbClr val="00279F"/>
                </a:solidFill>
                <a:latin typeface="Arial Narrow" pitchFamily="34" charset="0"/>
              </a:endParaRPr>
            </a:p>
          </p:txBody>
        </p:sp>
        <p:grpSp>
          <p:nvGrpSpPr>
            <p:cNvPr id="2140" name="Group 17"/>
            <p:cNvGrpSpPr>
              <a:grpSpLocks/>
            </p:cNvGrpSpPr>
            <p:nvPr/>
          </p:nvGrpSpPr>
          <p:grpSpPr bwMode="auto">
            <a:xfrm>
              <a:off x="39" y="1928"/>
              <a:ext cx="691" cy="490"/>
              <a:chOff x="43" y="1196"/>
              <a:chExt cx="691" cy="490"/>
            </a:xfrm>
          </p:grpSpPr>
          <p:sp>
            <p:nvSpPr>
              <p:cNvPr id="2145" name="Rectangle 18"/>
              <p:cNvSpPr>
                <a:spLocks noChangeArrowheads="1"/>
              </p:cNvSpPr>
              <p:nvPr/>
            </p:nvSpPr>
            <p:spPr bwMode="auto">
              <a:xfrm>
                <a:off x="43" y="1196"/>
                <a:ext cx="691" cy="490"/>
              </a:xfrm>
              <a:prstGeom prst="rect">
                <a:avLst/>
              </a:prstGeom>
              <a:solidFill>
                <a:srgbClr val="EAEAEA"/>
              </a:solidFill>
              <a:ln w="12700">
                <a:solidFill>
                  <a:schemeClr val="tx1"/>
                </a:solidFill>
                <a:miter lim="800000"/>
                <a:headEnd/>
                <a:tailEnd/>
              </a:ln>
            </p:spPr>
            <p:txBody>
              <a:bodyPr lIns="0" rIns="0" anchor="ctr"/>
              <a:lstStyle/>
              <a:p>
                <a:pPr algn="ctr" eaLnBrk="0" hangingPunct="0"/>
                <a:endParaRPr lang="en-US" altLang="en-US" sz="400" b="1">
                  <a:solidFill>
                    <a:srgbClr val="000080"/>
                  </a:solidFill>
                  <a:latin typeface="Arial Narrow" pitchFamily="34" charset="0"/>
                </a:endParaRPr>
              </a:p>
              <a:p>
                <a:pPr algn="ctr" eaLnBrk="0" hangingPunct="0">
                  <a:lnSpc>
                    <a:spcPts val="808"/>
                  </a:lnSpc>
                </a:pPr>
                <a:r>
                  <a:rPr lang="en-US" altLang="en-US" sz="800" b="1">
                    <a:solidFill>
                      <a:srgbClr val="000000"/>
                    </a:solidFill>
                    <a:latin typeface="Arial Narrow" pitchFamily="34" charset="0"/>
                  </a:rPr>
                  <a:t>Materials Discovery, Design, and Synthesis</a:t>
                </a:r>
              </a:p>
              <a:p>
                <a:pPr algn="ctr" eaLnBrk="0" hangingPunct="0"/>
                <a:endParaRPr lang="en-US" altLang="en-US" sz="700" b="1">
                  <a:solidFill>
                    <a:srgbClr val="000080"/>
                  </a:solidFill>
                  <a:latin typeface="Arial Narrow" pitchFamily="34" charset="0"/>
                </a:endParaRPr>
              </a:p>
              <a:p>
                <a:pPr algn="ctr" eaLnBrk="0" hangingPunct="0"/>
                <a:r>
                  <a:rPr lang="en-US" altLang="en-US" sz="800" b="1">
                    <a:solidFill>
                      <a:srgbClr val="000099"/>
                    </a:solidFill>
                    <a:latin typeface="Arial Narrow" pitchFamily="34" charset="0"/>
                  </a:rPr>
                  <a:t>Arvind Kini</a:t>
                </a:r>
              </a:p>
              <a:p>
                <a:pPr algn="ctr" eaLnBrk="0" hangingPunct="0"/>
                <a:r>
                  <a:rPr lang="en-US" altLang="en-US" sz="800">
                    <a:solidFill>
                      <a:srgbClr val="000099"/>
                    </a:solidFill>
                    <a:latin typeface="Arial Narrow" pitchFamily="34" charset="0"/>
                  </a:rPr>
                  <a:t>Vacant, P.A.</a:t>
                </a:r>
              </a:p>
            </p:txBody>
          </p:sp>
          <p:sp>
            <p:nvSpPr>
              <p:cNvPr id="2146" name="Line 19"/>
              <p:cNvSpPr>
                <a:spLocks noChangeShapeType="1"/>
              </p:cNvSpPr>
              <p:nvPr/>
            </p:nvSpPr>
            <p:spPr bwMode="auto">
              <a:xfrm>
                <a:off x="45" y="1476"/>
                <a:ext cx="6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rIns="0" anchor="ctr"/>
              <a:lstStyle/>
              <a:p>
                <a:pPr algn="ctr" eaLnBrk="0" hangingPunct="0"/>
                <a:endParaRPr lang="en-US" sz="800">
                  <a:solidFill>
                    <a:srgbClr val="00279F"/>
                  </a:solidFill>
                  <a:latin typeface="Arial Narrow" pitchFamily="34" charset="0"/>
                </a:endParaRPr>
              </a:p>
            </p:txBody>
          </p:sp>
        </p:grpSp>
        <p:sp>
          <p:nvSpPr>
            <p:cNvPr id="2142" name="Rectangle 52"/>
            <p:cNvSpPr>
              <a:spLocks noChangeArrowheads="1"/>
            </p:cNvSpPr>
            <p:nvPr/>
          </p:nvSpPr>
          <p:spPr bwMode="auto">
            <a:xfrm>
              <a:off x="38" y="3714"/>
              <a:ext cx="691" cy="345"/>
            </a:xfrm>
            <a:prstGeom prst="rect">
              <a:avLst/>
            </a:prstGeom>
            <a:solidFill>
              <a:schemeClr val="bg1"/>
            </a:solidFill>
            <a:ln w="12700">
              <a:solidFill>
                <a:schemeClr val="tx1"/>
              </a:solidFill>
              <a:miter lim="800000"/>
              <a:headEnd/>
              <a:tailEnd/>
            </a:ln>
          </p:spPr>
          <p:txBody>
            <a:bodyPr lIns="0" rIns="0" anchor="ctr"/>
            <a:lstStyle/>
            <a:p>
              <a:pPr algn="ctr" eaLnBrk="0" hangingPunct="0">
                <a:lnSpc>
                  <a:spcPts val="718"/>
                </a:lnSpc>
                <a:defRPr/>
              </a:pPr>
              <a:r>
                <a:rPr lang="en-US" sz="800" b="1" kern="0" spc="-36" dirty="0">
                  <a:solidFill>
                    <a:srgbClr val="000000"/>
                  </a:solidFill>
                  <a:latin typeface="Arial Narrow" pitchFamily="34" charset="0"/>
                </a:rPr>
                <a:t>Batteries and Energy Storage Hub; </a:t>
              </a:r>
              <a:br>
                <a:rPr lang="en-US" sz="800" b="1" kern="0" spc="-36" dirty="0">
                  <a:solidFill>
                    <a:srgbClr val="000000"/>
                  </a:solidFill>
                  <a:latin typeface="Arial Narrow" pitchFamily="34" charset="0"/>
                </a:rPr>
              </a:br>
              <a:r>
                <a:rPr lang="en-US" sz="800" b="1" kern="0" spc="-36" dirty="0">
                  <a:solidFill>
                    <a:srgbClr val="000000"/>
                  </a:solidFill>
                  <a:latin typeface="Arial Narrow" pitchFamily="34" charset="0"/>
                </a:rPr>
                <a:t>Technology Coordination </a:t>
              </a:r>
              <a:r>
                <a:rPr lang="en-US" sz="800" dirty="0">
                  <a:solidFill>
                    <a:srgbClr val="000080"/>
                  </a:solidFill>
                  <a:latin typeface="Arial Narrow" pitchFamily="34" charset="0"/>
                </a:rPr>
                <a:t>Craig Henderson</a:t>
              </a:r>
              <a:r>
                <a:rPr lang="en-US" sz="800" dirty="0">
                  <a:solidFill>
                    <a:srgbClr val="00279F"/>
                  </a:solidFill>
                  <a:latin typeface="Arial Narrow" pitchFamily="34" charset="0"/>
                </a:rPr>
                <a:t/>
              </a:r>
              <a:br>
                <a:rPr lang="en-US" sz="800" dirty="0">
                  <a:solidFill>
                    <a:srgbClr val="00279F"/>
                  </a:solidFill>
                  <a:latin typeface="Arial Narrow" pitchFamily="34" charset="0"/>
                </a:rPr>
              </a:br>
              <a:r>
                <a:rPr lang="en-US" sz="800" dirty="0">
                  <a:solidFill>
                    <a:srgbClr val="000080"/>
                  </a:solidFill>
                  <a:latin typeface="Arial Narrow" pitchFamily="34" charset="0"/>
                </a:rPr>
                <a:t>John Vetrano</a:t>
              </a:r>
            </a:p>
          </p:txBody>
        </p:sp>
        <p:sp>
          <p:nvSpPr>
            <p:cNvPr id="2" name="Rectangle 53"/>
            <p:cNvSpPr>
              <a:spLocks noChangeArrowheads="1"/>
            </p:cNvSpPr>
            <p:nvPr/>
          </p:nvSpPr>
          <p:spPr bwMode="auto">
            <a:xfrm>
              <a:off x="38" y="2503"/>
              <a:ext cx="691" cy="345"/>
            </a:xfrm>
            <a:prstGeom prst="rect">
              <a:avLst/>
            </a:prstGeom>
            <a:solidFill>
              <a:schemeClr val="bg1"/>
            </a:solidFill>
            <a:ln w="12700">
              <a:solidFill>
                <a:schemeClr val="tx1"/>
              </a:solidFill>
              <a:miter lim="800000"/>
              <a:headEnd/>
              <a:tailEnd/>
            </a:ln>
          </p:spPr>
          <p:txBody>
            <a:bodyPr lIns="0" rIns="0" anchor="ctr"/>
            <a:lstStyle/>
            <a:p>
              <a:pPr algn="ctr" eaLnBrk="0" hangingPunct="0">
                <a:lnSpc>
                  <a:spcPct val="80000"/>
                </a:lnSpc>
              </a:pPr>
              <a:r>
                <a:rPr lang="en-US" altLang="en-US" sz="800" b="1">
                  <a:solidFill>
                    <a:srgbClr val="000000"/>
                  </a:solidFill>
                  <a:latin typeface="Arial Narrow" pitchFamily="34" charset="0"/>
                </a:rPr>
                <a:t>Materials Chemistry</a:t>
              </a:r>
            </a:p>
            <a:p>
              <a:pPr algn="ctr" eaLnBrk="0" hangingPunct="0"/>
              <a:r>
                <a:rPr lang="en-US" altLang="en-US" sz="800">
                  <a:solidFill>
                    <a:srgbClr val="000080"/>
                  </a:solidFill>
                  <a:latin typeface="Arial Narrow" pitchFamily="34" charset="0"/>
                </a:rPr>
                <a:t>Craig Henderson</a:t>
              </a:r>
              <a:r>
                <a:rPr lang="en-US" altLang="en-US" sz="800">
                  <a:solidFill>
                    <a:srgbClr val="00279F"/>
                  </a:solidFill>
                  <a:latin typeface="Arial Narrow" pitchFamily="34" charset="0"/>
                </a:rPr>
                <a:t/>
              </a:r>
              <a:br>
                <a:rPr lang="en-US" altLang="en-US" sz="800">
                  <a:solidFill>
                    <a:srgbClr val="00279F"/>
                  </a:solidFill>
                  <a:latin typeface="Arial Narrow" pitchFamily="34" charset="0"/>
                </a:rPr>
              </a:br>
              <a:r>
                <a:rPr lang="en-US" altLang="en-US" sz="800">
                  <a:solidFill>
                    <a:srgbClr val="000080"/>
                  </a:solidFill>
                  <a:latin typeface="Arial Narrow" pitchFamily="34" charset="0"/>
                </a:rPr>
                <a:t>Michael Sennett</a:t>
              </a:r>
            </a:p>
          </p:txBody>
        </p:sp>
        <p:sp>
          <p:nvSpPr>
            <p:cNvPr id="2143" name="Rectangle 54"/>
            <p:cNvSpPr>
              <a:spLocks noChangeArrowheads="1"/>
            </p:cNvSpPr>
            <p:nvPr/>
          </p:nvSpPr>
          <p:spPr bwMode="auto">
            <a:xfrm>
              <a:off x="38" y="2908"/>
              <a:ext cx="691" cy="345"/>
            </a:xfrm>
            <a:prstGeom prst="rect">
              <a:avLst/>
            </a:prstGeom>
            <a:solidFill>
              <a:schemeClr val="bg1"/>
            </a:solidFill>
            <a:ln w="12700">
              <a:solidFill>
                <a:schemeClr val="tx1"/>
              </a:solidFill>
              <a:miter lim="800000"/>
              <a:headEnd/>
              <a:tailEnd/>
            </a:ln>
          </p:spPr>
          <p:txBody>
            <a:bodyPr lIns="0" rIns="0" anchor="ctr"/>
            <a:lstStyle/>
            <a:p>
              <a:pPr algn="ctr" eaLnBrk="0" hangingPunct="0"/>
              <a:r>
                <a:rPr lang="en-US" altLang="en-US" sz="800" b="1">
                  <a:solidFill>
                    <a:srgbClr val="000000"/>
                  </a:solidFill>
                  <a:latin typeface="Arial Narrow" pitchFamily="34" charset="0"/>
                </a:rPr>
                <a:t>Biomolecular Materials</a:t>
              </a:r>
            </a:p>
            <a:p>
              <a:pPr algn="ctr" eaLnBrk="0" hangingPunct="0"/>
              <a:r>
                <a:rPr lang="en-US" altLang="en-US" sz="800">
                  <a:solidFill>
                    <a:srgbClr val="000080"/>
                  </a:solidFill>
                  <a:latin typeface="Arial Narrow" pitchFamily="34" charset="0"/>
                </a:rPr>
                <a:t>Mike Markowitz</a:t>
              </a:r>
            </a:p>
          </p:txBody>
        </p:sp>
        <p:sp>
          <p:nvSpPr>
            <p:cNvPr id="2144" name="Rectangle 55"/>
            <p:cNvSpPr>
              <a:spLocks noChangeArrowheads="1"/>
            </p:cNvSpPr>
            <p:nvPr/>
          </p:nvSpPr>
          <p:spPr bwMode="auto">
            <a:xfrm>
              <a:off x="38" y="3311"/>
              <a:ext cx="691" cy="345"/>
            </a:xfrm>
            <a:prstGeom prst="rect">
              <a:avLst/>
            </a:prstGeom>
            <a:solidFill>
              <a:schemeClr val="bg1"/>
            </a:solidFill>
            <a:ln w="12700">
              <a:solidFill>
                <a:schemeClr val="tx1"/>
              </a:solidFill>
              <a:miter lim="800000"/>
              <a:headEnd/>
              <a:tailEnd/>
            </a:ln>
          </p:spPr>
          <p:txBody>
            <a:bodyPr lIns="0" rIns="0" anchor="ctr"/>
            <a:lstStyle/>
            <a:p>
              <a:pPr algn="ctr" eaLnBrk="0" hangingPunct="0">
                <a:lnSpc>
                  <a:spcPct val="95000"/>
                </a:lnSpc>
              </a:pPr>
              <a:r>
                <a:rPr lang="en-US" altLang="en-US" sz="800" b="1">
                  <a:solidFill>
                    <a:srgbClr val="000000"/>
                  </a:solidFill>
                  <a:latin typeface="Arial Narrow" pitchFamily="34" charset="0"/>
                </a:rPr>
                <a:t>Synthesis and Processing Science</a:t>
              </a:r>
              <a:br>
                <a:rPr lang="en-US" altLang="en-US" sz="800" b="1">
                  <a:solidFill>
                    <a:srgbClr val="000000"/>
                  </a:solidFill>
                  <a:latin typeface="Arial Narrow" pitchFamily="34" charset="0"/>
                </a:rPr>
              </a:br>
              <a:r>
                <a:rPr lang="en-US" altLang="en-US" sz="800">
                  <a:solidFill>
                    <a:srgbClr val="000080"/>
                  </a:solidFill>
                  <a:latin typeface="Arial Narrow" pitchFamily="34" charset="0"/>
                </a:rPr>
                <a:t>Bonnie Gersten</a:t>
              </a:r>
              <a:endParaRPr lang="en-US" altLang="en-US" sz="800" b="1">
                <a:solidFill>
                  <a:srgbClr val="000080"/>
                </a:solidFill>
                <a:latin typeface="Arial Narrow" pitchFamily="34" charset="0"/>
              </a:endParaRPr>
            </a:p>
          </p:txBody>
        </p:sp>
      </p:grpSp>
      <p:sp>
        <p:nvSpPr>
          <p:cNvPr id="2080" name="Line 57"/>
          <p:cNvSpPr>
            <a:spLocks noChangeShapeType="1"/>
          </p:cNvSpPr>
          <p:nvPr/>
        </p:nvSpPr>
        <p:spPr bwMode="auto">
          <a:xfrm flipH="1">
            <a:off x="6368762" y="2636184"/>
            <a:ext cx="34636" cy="304379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tIns="41025" rIns="0" bIns="41025" anchor="ctr"/>
          <a:lstStyle/>
          <a:p>
            <a:pPr algn="ctr" eaLnBrk="0" hangingPunct="0"/>
            <a:endParaRPr lang="en-US" sz="800">
              <a:solidFill>
                <a:srgbClr val="00279F"/>
              </a:solidFill>
              <a:latin typeface="Arial Narrow" pitchFamily="34" charset="0"/>
            </a:endParaRPr>
          </a:p>
        </p:txBody>
      </p:sp>
      <p:sp>
        <p:nvSpPr>
          <p:cNvPr id="2081" name="Line 58"/>
          <p:cNvSpPr>
            <a:spLocks noChangeShapeType="1"/>
          </p:cNvSpPr>
          <p:nvPr/>
        </p:nvSpPr>
        <p:spPr bwMode="auto">
          <a:xfrm flipV="1">
            <a:off x="6404842" y="2633382"/>
            <a:ext cx="2167659" cy="140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tIns="41025" rIns="0" bIns="41025" anchor="ctr"/>
          <a:lstStyle/>
          <a:p>
            <a:pPr algn="ctr" eaLnBrk="0" hangingPunct="0"/>
            <a:endParaRPr lang="en-US" sz="800">
              <a:solidFill>
                <a:srgbClr val="00279F"/>
              </a:solidFill>
              <a:latin typeface="Arial Narrow" pitchFamily="34" charset="0"/>
            </a:endParaRPr>
          </a:p>
        </p:txBody>
      </p:sp>
      <p:sp>
        <p:nvSpPr>
          <p:cNvPr id="2082" name="Line 59"/>
          <p:cNvSpPr>
            <a:spLocks noChangeShapeType="1"/>
          </p:cNvSpPr>
          <p:nvPr/>
        </p:nvSpPr>
        <p:spPr bwMode="auto">
          <a:xfrm>
            <a:off x="8575386" y="2634785"/>
            <a:ext cx="1444" cy="288691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048" tIns="41025" rIns="82048" bIns="41025"/>
          <a:lstStyle/>
          <a:p>
            <a:pPr algn="ctr" eaLnBrk="0" hangingPunct="0"/>
            <a:endParaRPr lang="en-US" sz="800">
              <a:solidFill>
                <a:srgbClr val="00279F"/>
              </a:solidFill>
              <a:latin typeface="Arial Narrow" pitchFamily="34" charset="0"/>
            </a:endParaRPr>
          </a:p>
        </p:txBody>
      </p:sp>
      <p:sp>
        <p:nvSpPr>
          <p:cNvPr id="2083" name="Rectangle 60"/>
          <p:cNvSpPr>
            <a:spLocks noChangeArrowheads="1"/>
          </p:cNvSpPr>
          <p:nvPr/>
        </p:nvSpPr>
        <p:spPr bwMode="auto">
          <a:xfrm>
            <a:off x="8076047" y="3508844"/>
            <a:ext cx="997239" cy="483253"/>
          </a:xfrm>
          <a:prstGeom prst="rect">
            <a:avLst/>
          </a:prstGeom>
          <a:solidFill>
            <a:schemeClr val="bg1"/>
          </a:solidFill>
          <a:ln w="12700">
            <a:solidFill>
              <a:schemeClr val="tx1"/>
            </a:solidFill>
            <a:miter lim="800000"/>
            <a:headEnd/>
            <a:tailEnd/>
          </a:ln>
        </p:spPr>
        <p:txBody>
          <a:bodyPr lIns="0" tIns="41025" rIns="0" bIns="41025" anchor="ctr"/>
          <a:lstStyle/>
          <a:p>
            <a:pPr algn="ctr" eaLnBrk="0" hangingPunct="0">
              <a:lnSpc>
                <a:spcPct val="95000"/>
              </a:lnSpc>
            </a:pPr>
            <a:r>
              <a:rPr lang="en-US" altLang="en-US" sz="800" b="1">
                <a:solidFill>
                  <a:srgbClr val="000000"/>
                </a:solidFill>
                <a:latin typeface="Arial Narrow" pitchFamily="34" charset="0"/>
              </a:rPr>
              <a:t>Catalysis Science</a:t>
            </a:r>
          </a:p>
          <a:p>
            <a:pPr algn="ctr" eaLnBrk="0" hangingPunct="0">
              <a:lnSpc>
                <a:spcPct val="95000"/>
              </a:lnSpc>
            </a:pPr>
            <a:r>
              <a:rPr lang="en-US" altLang="en-US" sz="800">
                <a:solidFill>
                  <a:srgbClr val="000080"/>
                </a:solidFill>
                <a:latin typeface="Arial Narrow" pitchFamily="34" charset="0"/>
              </a:rPr>
              <a:t>Raul Miranda</a:t>
            </a:r>
          </a:p>
          <a:p>
            <a:pPr algn="ctr" eaLnBrk="0" hangingPunct="0">
              <a:lnSpc>
                <a:spcPct val="95000"/>
              </a:lnSpc>
            </a:pPr>
            <a:r>
              <a:rPr lang="en-US" altLang="en-US" sz="800">
                <a:solidFill>
                  <a:srgbClr val="000080"/>
                </a:solidFill>
                <a:latin typeface="Arial Narrow" pitchFamily="34" charset="0"/>
              </a:rPr>
              <a:t>Vacant</a:t>
            </a:r>
          </a:p>
        </p:txBody>
      </p:sp>
      <p:sp>
        <p:nvSpPr>
          <p:cNvPr id="2084" name="Rectangle 61"/>
          <p:cNvSpPr>
            <a:spLocks noChangeArrowheads="1"/>
          </p:cNvSpPr>
          <p:nvPr/>
        </p:nvSpPr>
        <p:spPr bwMode="auto">
          <a:xfrm>
            <a:off x="8076047" y="4642037"/>
            <a:ext cx="997239" cy="483254"/>
          </a:xfrm>
          <a:prstGeom prst="rect">
            <a:avLst/>
          </a:prstGeom>
          <a:solidFill>
            <a:schemeClr val="bg1"/>
          </a:solidFill>
          <a:ln w="12700">
            <a:solidFill>
              <a:schemeClr val="tx1"/>
            </a:solidFill>
            <a:miter lim="800000"/>
            <a:headEnd/>
            <a:tailEnd/>
          </a:ln>
        </p:spPr>
        <p:txBody>
          <a:bodyPr lIns="0" tIns="41025" rIns="0" bIns="41025" anchor="ctr"/>
          <a:lstStyle/>
          <a:p>
            <a:pPr algn="ctr" eaLnBrk="0" hangingPunct="0">
              <a:defRPr/>
            </a:pPr>
            <a:r>
              <a:rPr lang="en-US" sz="800" b="1" spc="-18" dirty="0">
                <a:solidFill>
                  <a:srgbClr val="000000"/>
                </a:solidFill>
                <a:latin typeface="Arial Narrow" pitchFamily="34" charset="0"/>
              </a:rPr>
              <a:t>Heavy Element</a:t>
            </a:r>
            <a:r>
              <a:rPr lang="en-US" sz="800" b="1" spc="-18" dirty="0">
                <a:solidFill>
                  <a:srgbClr val="000080"/>
                </a:solidFill>
                <a:latin typeface="Arial Narrow" pitchFamily="34" charset="0"/>
              </a:rPr>
              <a:t> </a:t>
            </a:r>
            <a:r>
              <a:rPr lang="en-US" sz="800" b="1" spc="-18" dirty="0">
                <a:solidFill>
                  <a:srgbClr val="000000"/>
                </a:solidFill>
                <a:latin typeface="Arial Narrow" pitchFamily="34" charset="0"/>
              </a:rPr>
              <a:t>Chemistry</a:t>
            </a:r>
          </a:p>
          <a:p>
            <a:pPr algn="ctr" eaLnBrk="0" hangingPunct="0">
              <a:defRPr/>
            </a:pPr>
            <a:r>
              <a:rPr lang="en-US" sz="800" dirty="0">
                <a:solidFill>
                  <a:srgbClr val="000080"/>
                </a:solidFill>
                <a:latin typeface="Arial Narrow" pitchFamily="34" charset="0"/>
              </a:rPr>
              <a:t>Philip Wilk </a:t>
            </a:r>
          </a:p>
        </p:txBody>
      </p:sp>
      <p:sp>
        <p:nvSpPr>
          <p:cNvPr id="2085" name="Rectangle 62"/>
          <p:cNvSpPr>
            <a:spLocks noChangeArrowheads="1"/>
          </p:cNvSpPr>
          <p:nvPr/>
        </p:nvSpPr>
        <p:spPr bwMode="auto">
          <a:xfrm>
            <a:off x="8076047" y="4074741"/>
            <a:ext cx="997239" cy="483253"/>
          </a:xfrm>
          <a:prstGeom prst="rect">
            <a:avLst/>
          </a:prstGeom>
          <a:solidFill>
            <a:schemeClr val="bg1"/>
          </a:solidFill>
          <a:ln w="12700">
            <a:solidFill>
              <a:schemeClr val="tx1"/>
            </a:solidFill>
            <a:miter lim="800000"/>
            <a:headEnd/>
            <a:tailEnd/>
          </a:ln>
        </p:spPr>
        <p:txBody>
          <a:bodyPr lIns="0" tIns="41025" rIns="0" bIns="41025" anchor="ctr"/>
          <a:lstStyle/>
          <a:p>
            <a:pPr algn="ctr" eaLnBrk="0" hangingPunct="0"/>
            <a:r>
              <a:rPr lang="en-US" altLang="en-US" sz="800" b="1">
                <a:solidFill>
                  <a:srgbClr val="000000"/>
                </a:solidFill>
                <a:latin typeface="Arial Narrow" pitchFamily="34" charset="0"/>
              </a:rPr>
              <a:t>Separations and Analysis</a:t>
            </a:r>
          </a:p>
          <a:p>
            <a:pPr algn="ctr" eaLnBrk="0" hangingPunct="0"/>
            <a:r>
              <a:rPr lang="en-US" altLang="en-US" sz="800">
                <a:solidFill>
                  <a:srgbClr val="000080"/>
                </a:solidFill>
                <a:latin typeface="Arial Narrow" pitchFamily="34" charset="0"/>
              </a:rPr>
              <a:t>Larry Rahn</a:t>
            </a:r>
          </a:p>
        </p:txBody>
      </p:sp>
      <p:sp>
        <p:nvSpPr>
          <p:cNvPr id="2086" name="Rectangle 63"/>
          <p:cNvSpPr>
            <a:spLocks noChangeArrowheads="1"/>
          </p:cNvSpPr>
          <p:nvPr/>
        </p:nvSpPr>
        <p:spPr bwMode="auto">
          <a:xfrm>
            <a:off x="8076047" y="5206535"/>
            <a:ext cx="997239" cy="483253"/>
          </a:xfrm>
          <a:prstGeom prst="rect">
            <a:avLst/>
          </a:prstGeom>
          <a:solidFill>
            <a:schemeClr val="bg1"/>
          </a:solidFill>
          <a:ln w="12700">
            <a:solidFill>
              <a:schemeClr val="tx1"/>
            </a:solidFill>
            <a:miter lim="800000"/>
            <a:headEnd/>
            <a:tailEnd/>
          </a:ln>
        </p:spPr>
        <p:txBody>
          <a:bodyPr lIns="0" tIns="41025" rIns="0" bIns="41025" anchor="ctr"/>
          <a:lstStyle/>
          <a:p>
            <a:pPr algn="ctr" eaLnBrk="0" hangingPunct="0"/>
            <a:r>
              <a:rPr lang="en-US" altLang="en-US" sz="800" b="1">
                <a:solidFill>
                  <a:srgbClr val="000000"/>
                </a:solidFill>
                <a:latin typeface="Arial Narrow" pitchFamily="34" charset="0"/>
              </a:rPr>
              <a:t>Geosciences</a:t>
            </a:r>
          </a:p>
          <a:p>
            <a:pPr algn="ctr" eaLnBrk="0" hangingPunct="0">
              <a:lnSpc>
                <a:spcPts val="897"/>
              </a:lnSpc>
            </a:pPr>
            <a:r>
              <a:rPr lang="en-US" altLang="en-US" sz="800">
                <a:solidFill>
                  <a:srgbClr val="000080"/>
                </a:solidFill>
                <a:latin typeface="Arial Narrow" pitchFamily="34" charset="0"/>
              </a:rPr>
              <a:t>Larry Rahn</a:t>
            </a:r>
          </a:p>
          <a:p>
            <a:pPr algn="ctr" eaLnBrk="0" hangingPunct="0">
              <a:lnSpc>
                <a:spcPts val="897"/>
              </a:lnSpc>
            </a:pPr>
            <a:r>
              <a:rPr lang="en-US" altLang="en-US" sz="800">
                <a:solidFill>
                  <a:srgbClr val="000080"/>
                </a:solidFill>
                <a:latin typeface="Arial Narrow" pitchFamily="34" charset="0"/>
              </a:rPr>
              <a:t>Vacant</a:t>
            </a:r>
          </a:p>
        </p:txBody>
      </p:sp>
      <p:grpSp>
        <p:nvGrpSpPr>
          <p:cNvPr id="2087" name="Group 64"/>
          <p:cNvGrpSpPr>
            <a:grpSpLocks/>
          </p:cNvGrpSpPr>
          <p:nvPr/>
        </p:nvGrpSpPr>
        <p:grpSpPr bwMode="auto">
          <a:xfrm>
            <a:off x="8077489" y="2700618"/>
            <a:ext cx="997238" cy="686360"/>
            <a:chOff x="43" y="1196"/>
            <a:chExt cx="691" cy="490"/>
          </a:xfrm>
        </p:grpSpPr>
        <p:sp>
          <p:nvSpPr>
            <p:cNvPr id="2137" name="Rectangle 65"/>
            <p:cNvSpPr>
              <a:spLocks noChangeArrowheads="1"/>
            </p:cNvSpPr>
            <p:nvPr/>
          </p:nvSpPr>
          <p:spPr bwMode="auto">
            <a:xfrm>
              <a:off x="43" y="1196"/>
              <a:ext cx="691" cy="490"/>
            </a:xfrm>
            <a:prstGeom prst="rect">
              <a:avLst/>
            </a:prstGeom>
            <a:solidFill>
              <a:srgbClr val="EAEAEA"/>
            </a:solidFill>
            <a:ln w="12700">
              <a:solidFill>
                <a:schemeClr val="tx1"/>
              </a:solidFill>
              <a:miter lim="800000"/>
              <a:headEnd/>
              <a:tailEnd/>
            </a:ln>
          </p:spPr>
          <p:txBody>
            <a:bodyPr lIns="0" rIns="0" anchor="ctr"/>
            <a:lstStyle/>
            <a:p>
              <a:pPr algn="ctr" eaLnBrk="0" hangingPunct="0"/>
              <a:endParaRPr lang="en-US" altLang="en-US" sz="400" b="1">
                <a:solidFill>
                  <a:srgbClr val="000080"/>
                </a:solidFill>
                <a:latin typeface="Arial Narrow" pitchFamily="34" charset="0"/>
              </a:endParaRPr>
            </a:p>
            <a:p>
              <a:pPr algn="ctr" eaLnBrk="0" hangingPunct="0">
                <a:lnSpc>
                  <a:spcPts val="808"/>
                </a:lnSpc>
              </a:pPr>
              <a:r>
                <a:rPr lang="en-US" altLang="en-US" sz="800" b="1">
                  <a:solidFill>
                    <a:srgbClr val="000000"/>
                  </a:solidFill>
                  <a:latin typeface="Arial Narrow" pitchFamily="34" charset="0"/>
                </a:rPr>
                <a:t>Chemical Transformations</a:t>
              </a:r>
              <a:r>
                <a:rPr lang="en-US" altLang="en-US" sz="800" b="1">
                  <a:solidFill>
                    <a:srgbClr val="000080"/>
                  </a:solidFill>
                  <a:latin typeface="Arial Narrow" pitchFamily="34" charset="0"/>
                </a:rPr>
                <a:t> </a:t>
              </a:r>
            </a:p>
            <a:p>
              <a:pPr algn="ctr" eaLnBrk="0" hangingPunct="0"/>
              <a:endParaRPr lang="en-US" altLang="en-US" sz="700" b="1">
                <a:solidFill>
                  <a:srgbClr val="000080"/>
                </a:solidFill>
                <a:latin typeface="Arial Narrow" pitchFamily="34" charset="0"/>
              </a:endParaRPr>
            </a:p>
            <a:p>
              <a:pPr algn="ctr" eaLnBrk="0" hangingPunct="0"/>
              <a:r>
                <a:rPr lang="en-US" altLang="en-US" sz="800" b="1">
                  <a:solidFill>
                    <a:srgbClr val="000099"/>
                  </a:solidFill>
                  <a:latin typeface="Arial Narrow" pitchFamily="34" charset="0"/>
                </a:rPr>
                <a:t>John Miller</a:t>
              </a:r>
            </a:p>
            <a:p>
              <a:pPr algn="ctr" eaLnBrk="0" hangingPunct="0"/>
              <a:r>
                <a:rPr lang="en-US" altLang="en-US" sz="800">
                  <a:solidFill>
                    <a:srgbClr val="000099"/>
                  </a:solidFill>
                  <a:latin typeface="Arial Narrow" pitchFamily="34" charset="0"/>
                </a:rPr>
                <a:t>Vacant, P.A.</a:t>
              </a:r>
              <a:endParaRPr lang="en-US" altLang="en-US" sz="800" b="1">
                <a:solidFill>
                  <a:srgbClr val="000099"/>
                </a:solidFill>
                <a:latin typeface="Arial Narrow" pitchFamily="34" charset="0"/>
              </a:endParaRPr>
            </a:p>
          </p:txBody>
        </p:sp>
        <p:sp>
          <p:nvSpPr>
            <p:cNvPr id="2138" name="Line 66"/>
            <p:cNvSpPr>
              <a:spLocks noChangeShapeType="1"/>
            </p:cNvSpPr>
            <p:nvPr/>
          </p:nvSpPr>
          <p:spPr bwMode="auto">
            <a:xfrm>
              <a:off x="45" y="1476"/>
              <a:ext cx="6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rIns="0" anchor="ctr"/>
            <a:lstStyle/>
            <a:p>
              <a:pPr algn="ctr" eaLnBrk="0" hangingPunct="0"/>
              <a:endParaRPr lang="en-US" sz="800">
                <a:solidFill>
                  <a:srgbClr val="00279F"/>
                </a:solidFill>
                <a:latin typeface="Arial Narrow" pitchFamily="34" charset="0"/>
              </a:endParaRPr>
            </a:p>
          </p:txBody>
        </p:sp>
      </p:grpSp>
      <p:sp>
        <p:nvSpPr>
          <p:cNvPr id="2088" name="Rectangle 67"/>
          <p:cNvSpPr>
            <a:spLocks noChangeArrowheads="1"/>
          </p:cNvSpPr>
          <p:nvPr/>
        </p:nvSpPr>
        <p:spPr bwMode="auto">
          <a:xfrm>
            <a:off x="6997989" y="3508844"/>
            <a:ext cx="962602" cy="483253"/>
          </a:xfrm>
          <a:prstGeom prst="rect">
            <a:avLst/>
          </a:prstGeom>
          <a:solidFill>
            <a:schemeClr val="bg1"/>
          </a:solidFill>
          <a:ln w="12700">
            <a:solidFill>
              <a:schemeClr val="tx1"/>
            </a:solidFill>
            <a:miter lim="800000"/>
            <a:headEnd/>
            <a:tailEnd/>
          </a:ln>
        </p:spPr>
        <p:txBody>
          <a:bodyPr lIns="0" tIns="41025" rIns="0" bIns="41025" anchor="ctr"/>
          <a:lstStyle/>
          <a:p>
            <a:pPr algn="ctr" eaLnBrk="0" hangingPunct="0"/>
            <a:endParaRPr lang="en-US" altLang="en-US" sz="800" b="1">
              <a:solidFill>
                <a:srgbClr val="000080"/>
              </a:solidFill>
              <a:latin typeface="Arial Narrow" pitchFamily="34" charset="0"/>
            </a:endParaRPr>
          </a:p>
          <a:p>
            <a:pPr algn="ctr" eaLnBrk="0" hangingPunct="0"/>
            <a:r>
              <a:rPr lang="en-US" altLang="en-US" sz="800" b="1">
                <a:solidFill>
                  <a:srgbClr val="000000"/>
                </a:solidFill>
                <a:latin typeface="Arial Narrow" pitchFamily="34" charset="0"/>
              </a:rPr>
              <a:t>Solar Photochemistry</a:t>
            </a:r>
          </a:p>
          <a:p>
            <a:pPr algn="ctr" eaLnBrk="0" hangingPunct="0"/>
            <a:r>
              <a:rPr lang="en-US" altLang="en-US" sz="800">
                <a:solidFill>
                  <a:srgbClr val="000080"/>
                </a:solidFill>
                <a:latin typeface="Arial Narrow" pitchFamily="34" charset="0"/>
              </a:rPr>
              <a:t>Mark Spitler</a:t>
            </a:r>
            <a:br>
              <a:rPr lang="en-US" altLang="en-US" sz="800">
                <a:solidFill>
                  <a:srgbClr val="000080"/>
                </a:solidFill>
                <a:latin typeface="Arial Narrow" pitchFamily="34" charset="0"/>
              </a:rPr>
            </a:br>
            <a:r>
              <a:rPr lang="en-US" altLang="en-US" sz="800">
                <a:solidFill>
                  <a:srgbClr val="000080"/>
                </a:solidFill>
                <a:latin typeface="Arial Narrow" pitchFamily="34" charset="0"/>
              </a:rPr>
              <a:t>Christopher Fecko</a:t>
            </a:r>
          </a:p>
          <a:p>
            <a:pPr algn="ctr" eaLnBrk="0" hangingPunct="0"/>
            <a:r>
              <a:rPr lang="en-US" altLang="en-US" sz="800">
                <a:solidFill>
                  <a:srgbClr val="00279F"/>
                </a:solidFill>
                <a:latin typeface="Arial Narrow" pitchFamily="34" charset="0"/>
              </a:rPr>
              <a:t>    </a:t>
            </a:r>
            <a:r>
              <a:rPr lang="en-US" altLang="en-US" sz="800">
                <a:solidFill>
                  <a:srgbClr val="000080"/>
                </a:solidFill>
                <a:latin typeface="Arial Narrow" pitchFamily="34" charset="0"/>
              </a:rPr>
              <a:t>Nada Dimitrijevic,</a:t>
            </a:r>
            <a:r>
              <a:rPr lang="en-US" altLang="en-US" sz="700">
                <a:solidFill>
                  <a:srgbClr val="000080"/>
                </a:solidFill>
                <a:latin typeface="Arial Narrow" pitchFamily="34" charset="0"/>
              </a:rPr>
              <a:t> </a:t>
            </a:r>
            <a:r>
              <a:rPr lang="en-US" altLang="en-US" sz="800">
                <a:solidFill>
                  <a:srgbClr val="000080"/>
                </a:solidFill>
                <a:latin typeface="Arial Narrow" pitchFamily="34" charset="0"/>
              </a:rPr>
              <a:t>ANL</a:t>
            </a:r>
          </a:p>
          <a:p>
            <a:pPr algn="ctr" eaLnBrk="0" hangingPunct="0"/>
            <a:endParaRPr lang="en-US" altLang="en-US" sz="800">
              <a:solidFill>
                <a:srgbClr val="000080"/>
              </a:solidFill>
              <a:latin typeface="Arial Narrow" pitchFamily="34" charset="0"/>
            </a:endParaRPr>
          </a:p>
        </p:txBody>
      </p:sp>
      <p:sp>
        <p:nvSpPr>
          <p:cNvPr id="2089" name="Rectangle 68"/>
          <p:cNvSpPr>
            <a:spLocks noChangeArrowheads="1"/>
          </p:cNvSpPr>
          <p:nvPr/>
        </p:nvSpPr>
        <p:spPr bwMode="auto">
          <a:xfrm>
            <a:off x="5888183" y="3508844"/>
            <a:ext cx="979921" cy="483253"/>
          </a:xfrm>
          <a:prstGeom prst="rect">
            <a:avLst/>
          </a:prstGeom>
          <a:solidFill>
            <a:schemeClr val="bg1"/>
          </a:solidFill>
          <a:ln w="12700">
            <a:solidFill>
              <a:schemeClr val="tx1"/>
            </a:solidFill>
            <a:miter lim="800000"/>
            <a:headEnd/>
            <a:tailEnd/>
          </a:ln>
        </p:spPr>
        <p:txBody>
          <a:bodyPr lIns="0" tIns="41025" rIns="0" bIns="41025" anchor="ctr"/>
          <a:lstStyle/>
          <a:p>
            <a:pPr algn="ctr" eaLnBrk="0" hangingPunct="0"/>
            <a:r>
              <a:rPr lang="en-US" altLang="en-US" sz="800" b="1">
                <a:solidFill>
                  <a:srgbClr val="000000"/>
                </a:solidFill>
                <a:latin typeface="Arial Narrow" pitchFamily="34" charset="0"/>
              </a:rPr>
              <a:t>Atomic, Molecular, and Optical Sciences</a:t>
            </a:r>
          </a:p>
          <a:p>
            <a:pPr algn="ctr" eaLnBrk="0" hangingPunct="0"/>
            <a:r>
              <a:rPr lang="en-US" altLang="en-US" sz="800">
                <a:solidFill>
                  <a:srgbClr val="000080"/>
                </a:solidFill>
                <a:latin typeface="Arial Narrow" pitchFamily="34" charset="0"/>
              </a:rPr>
              <a:t>Jeff Krause</a:t>
            </a:r>
          </a:p>
          <a:p>
            <a:pPr algn="ctr" eaLnBrk="0" hangingPunct="0"/>
            <a:r>
              <a:rPr lang="en-US" altLang="en-US" sz="800">
                <a:solidFill>
                  <a:srgbClr val="000080"/>
                </a:solidFill>
                <a:latin typeface="Arial Narrow" pitchFamily="34" charset="0"/>
              </a:rPr>
              <a:t>     Tom Settersten, SNL </a:t>
            </a:r>
          </a:p>
        </p:txBody>
      </p:sp>
      <p:sp>
        <p:nvSpPr>
          <p:cNvPr id="2090" name="Rectangle 70"/>
          <p:cNvSpPr>
            <a:spLocks noChangeArrowheads="1"/>
          </p:cNvSpPr>
          <p:nvPr/>
        </p:nvSpPr>
        <p:spPr bwMode="auto">
          <a:xfrm>
            <a:off x="5879524" y="5206535"/>
            <a:ext cx="997239" cy="483253"/>
          </a:xfrm>
          <a:prstGeom prst="rect">
            <a:avLst/>
          </a:prstGeom>
          <a:solidFill>
            <a:schemeClr val="bg1"/>
          </a:solidFill>
          <a:ln w="12700">
            <a:solidFill>
              <a:schemeClr val="tx1"/>
            </a:solidFill>
            <a:miter lim="800000"/>
            <a:headEnd/>
            <a:tailEnd/>
          </a:ln>
        </p:spPr>
        <p:txBody>
          <a:bodyPr lIns="0" tIns="41025" rIns="0" bIns="41025" anchor="ctr"/>
          <a:lstStyle/>
          <a:p>
            <a:pPr algn="ctr" eaLnBrk="0" hangingPunct="0"/>
            <a:r>
              <a:rPr lang="en-US" altLang="en-US" sz="800" b="1">
                <a:solidFill>
                  <a:srgbClr val="000000"/>
                </a:solidFill>
                <a:latin typeface="Arial Narrow" pitchFamily="34" charset="0"/>
              </a:rPr>
              <a:t>Computational and Theoretical Chemistry</a:t>
            </a:r>
          </a:p>
          <a:p>
            <a:pPr algn="ctr" eaLnBrk="0" hangingPunct="0"/>
            <a:r>
              <a:rPr lang="en-US" altLang="en-US" sz="800">
                <a:solidFill>
                  <a:srgbClr val="000080"/>
                </a:solidFill>
                <a:latin typeface="Arial Narrow" pitchFamily="34" charset="0"/>
              </a:rPr>
              <a:t>Mark Pederson</a:t>
            </a:r>
            <a:endParaRPr lang="en-US" altLang="en-US" sz="800" b="1">
              <a:solidFill>
                <a:srgbClr val="000080"/>
              </a:solidFill>
              <a:latin typeface="Arial Narrow" pitchFamily="34" charset="0"/>
            </a:endParaRPr>
          </a:p>
        </p:txBody>
      </p:sp>
      <p:grpSp>
        <p:nvGrpSpPr>
          <p:cNvPr id="2091" name="Group 71"/>
          <p:cNvGrpSpPr>
            <a:grpSpLocks/>
          </p:cNvGrpSpPr>
          <p:nvPr/>
        </p:nvGrpSpPr>
        <p:grpSpPr bwMode="auto">
          <a:xfrm>
            <a:off x="5879524" y="2700618"/>
            <a:ext cx="997239" cy="686360"/>
            <a:chOff x="43" y="1196"/>
            <a:chExt cx="691" cy="490"/>
          </a:xfrm>
        </p:grpSpPr>
        <p:sp>
          <p:nvSpPr>
            <p:cNvPr id="2135" name="Rectangle 72"/>
            <p:cNvSpPr>
              <a:spLocks noChangeArrowheads="1"/>
            </p:cNvSpPr>
            <p:nvPr/>
          </p:nvSpPr>
          <p:spPr bwMode="auto">
            <a:xfrm>
              <a:off x="43" y="1196"/>
              <a:ext cx="691" cy="490"/>
            </a:xfrm>
            <a:prstGeom prst="rect">
              <a:avLst/>
            </a:prstGeom>
            <a:solidFill>
              <a:srgbClr val="EAEAEA"/>
            </a:solidFill>
            <a:ln w="12700">
              <a:solidFill>
                <a:schemeClr val="tx1"/>
              </a:solidFill>
              <a:miter lim="800000"/>
              <a:headEnd/>
              <a:tailEnd/>
            </a:ln>
          </p:spPr>
          <p:txBody>
            <a:bodyPr lIns="0" rIns="0" anchor="ctr"/>
            <a:lstStyle/>
            <a:p>
              <a:pPr algn="ctr" eaLnBrk="0" hangingPunct="0"/>
              <a:endParaRPr lang="en-US" altLang="en-US" sz="400" b="1">
                <a:solidFill>
                  <a:srgbClr val="000080"/>
                </a:solidFill>
                <a:latin typeface="Arial Narrow" pitchFamily="34" charset="0"/>
              </a:endParaRPr>
            </a:p>
            <a:p>
              <a:pPr algn="ctr" eaLnBrk="0" hangingPunct="0">
                <a:lnSpc>
                  <a:spcPts val="808"/>
                </a:lnSpc>
              </a:pPr>
              <a:r>
                <a:rPr lang="en-US" altLang="en-US" sz="800" b="1">
                  <a:solidFill>
                    <a:srgbClr val="000000"/>
                  </a:solidFill>
                  <a:latin typeface="Arial Narrow" pitchFamily="34" charset="0"/>
                </a:rPr>
                <a:t>Fundamental Interactions</a:t>
              </a:r>
              <a:r>
                <a:rPr lang="en-US" altLang="en-US" sz="800" b="1">
                  <a:solidFill>
                    <a:srgbClr val="000080"/>
                  </a:solidFill>
                  <a:latin typeface="Arial Narrow" pitchFamily="34" charset="0"/>
                </a:rPr>
                <a:t> </a:t>
              </a:r>
            </a:p>
            <a:p>
              <a:pPr algn="ctr" eaLnBrk="0" hangingPunct="0"/>
              <a:endParaRPr lang="en-US" altLang="en-US" sz="700" b="1">
                <a:solidFill>
                  <a:srgbClr val="000080"/>
                </a:solidFill>
                <a:latin typeface="Arial Narrow" pitchFamily="34" charset="0"/>
              </a:endParaRPr>
            </a:p>
            <a:p>
              <a:pPr algn="ctr" eaLnBrk="0" hangingPunct="0"/>
              <a:r>
                <a:rPr lang="en-US" altLang="en-US" sz="800" b="1">
                  <a:solidFill>
                    <a:srgbClr val="000099"/>
                  </a:solidFill>
                  <a:latin typeface="Arial Narrow" pitchFamily="34" charset="0"/>
                </a:rPr>
                <a:t>Jeff Krause </a:t>
              </a:r>
            </a:p>
            <a:p>
              <a:pPr algn="ctr" eaLnBrk="0" hangingPunct="0"/>
              <a:r>
                <a:rPr lang="en-US" altLang="en-US" sz="800">
                  <a:solidFill>
                    <a:srgbClr val="000099"/>
                  </a:solidFill>
                  <a:latin typeface="Arial Narrow" pitchFamily="34" charset="0"/>
                </a:rPr>
                <a:t>Robin Felder, P.A.</a:t>
              </a:r>
              <a:endParaRPr lang="en-US" altLang="en-US" sz="800" b="1">
                <a:solidFill>
                  <a:srgbClr val="000099"/>
                </a:solidFill>
                <a:latin typeface="Arial Narrow" pitchFamily="34" charset="0"/>
              </a:endParaRPr>
            </a:p>
          </p:txBody>
        </p:sp>
        <p:sp>
          <p:nvSpPr>
            <p:cNvPr id="2136" name="Line 73"/>
            <p:cNvSpPr>
              <a:spLocks noChangeShapeType="1"/>
            </p:cNvSpPr>
            <p:nvPr/>
          </p:nvSpPr>
          <p:spPr bwMode="auto">
            <a:xfrm>
              <a:off x="45" y="1476"/>
              <a:ext cx="6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rIns="0" anchor="ctr"/>
            <a:lstStyle/>
            <a:p>
              <a:pPr algn="ctr" eaLnBrk="0" hangingPunct="0"/>
              <a:endParaRPr lang="en-US" sz="800">
                <a:solidFill>
                  <a:srgbClr val="00279F"/>
                </a:solidFill>
                <a:latin typeface="Arial Narrow" pitchFamily="34" charset="0"/>
              </a:endParaRPr>
            </a:p>
          </p:txBody>
        </p:sp>
      </p:grpSp>
      <p:sp>
        <p:nvSpPr>
          <p:cNvPr id="2092" name="Rectangle 74"/>
          <p:cNvSpPr>
            <a:spLocks noChangeArrowheads="1"/>
          </p:cNvSpPr>
          <p:nvPr/>
        </p:nvSpPr>
        <p:spPr bwMode="auto">
          <a:xfrm>
            <a:off x="4625398" y="4077542"/>
            <a:ext cx="997238" cy="483253"/>
          </a:xfrm>
          <a:prstGeom prst="rect">
            <a:avLst/>
          </a:prstGeom>
          <a:solidFill>
            <a:schemeClr val="bg1"/>
          </a:solidFill>
          <a:ln w="12700">
            <a:solidFill>
              <a:schemeClr val="tx1"/>
            </a:solidFill>
            <a:miter lim="800000"/>
            <a:headEnd/>
            <a:tailEnd/>
          </a:ln>
        </p:spPr>
        <p:txBody>
          <a:bodyPr lIns="0" tIns="41025" rIns="0" bIns="41025" anchor="ctr"/>
          <a:lstStyle/>
          <a:p>
            <a:pPr algn="ctr" eaLnBrk="0" hangingPunct="0">
              <a:lnSpc>
                <a:spcPts val="763"/>
              </a:lnSpc>
              <a:defRPr/>
            </a:pPr>
            <a:r>
              <a:rPr lang="en-US" sz="800" b="1" spc="-27" dirty="0">
                <a:solidFill>
                  <a:srgbClr val="000000"/>
                </a:solidFill>
                <a:latin typeface="Arial Narrow" pitchFamily="34" charset="0"/>
              </a:rPr>
              <a:t>Facilities Upgrades and</a:t>
            </a:r>
            <a:br>
              <a:rPr lang="en-US" sz="800" b="1" spc="-27" dirty="0">
                <a:solidFill>
                  <a:srgbClr val="000000"/>
                </a:solidFill>
                <a:latin typeface="Arial Narrow" pitchFamily="34" charset="0"/>
              </a:rPr>
            </a:br>
            <a:r>
              <a:rPr lang="en-US" sz="800" b="1" spc="-27" dirty="0">
                <a:solidFill>
                  <a:srgbClr val="000000"/>
                </a:solidFill>
                <a:latin typeface="Arial Narrow" pitchFamily="34" charset="0"/>
              </a:rPr>
              <a:t>MIE*** Projects</a:t>
            </a:r>
            <a:r>
              <a:rPr lang="en-US" sz="800" dirty="0">
                <a:solidFill>
                  <a:srgbClr val="000080"/>
                </a:solidFill>
                <a:latin typeface="Arial Narrow" pitchFamily="34" charset="0"/>
              </a:rPr>
              <a:t/>
            </a:r>
            <a:br>
              <a:rPr lang="en-US" sz="800" dirty="0">
                <a:solidFill>
                  <a:srgbClr val="000080"/>
                </a:solidFill>
                <a:latin typeface="Arial Narrow" pitchFamily="34" charset="0"/>
              </a:rPr>
            </a:br>
            <a:r>
              <a:rPr lang="en-US" sz="800" dirty="0">
                <a:solidFill>
                  <a:srgbClr val="000080"/>
                </a:solidFill>
                <a:latin typeface="Arial Narrow" pitchFamily="34" charset="0"/>
              </a:rPr>
              <a:t>Phil </a:t>
            </a:r>
            <a:r>
              <a:rPr lang="en-US" sz="800" dirty="0" err="1">
                <a:solidFill>
                  <a:srgbClr val="000080"/>
                </a:solidFill>
                <a:latin typeface="Arial Narrow" pitchFamily="34" charset="0"/>
              </a:rPr>
              <a:t>Kraushaar</a:t>
            </a:r>
            <a:endParaRPr lang="en-US" sz="800" dirty="0">
              <a:solidFill>
                <a:srgbClr val="000080"/>
              </a:solidFill>
              <a:latin typeface="Arial Narrow" pitchFamily="34" charset="0"/>
            </a:endParaRPr>
          </a:p>
          <a:p>
            <a:pPr algn="ctr" eaLnBrk="0" hangingPunct="0">
              <a:lnSpc>
                <a:spcPts val="763"/>
              </a:lnSpc>
              <a:defRPr/>
            </a:pPr>
            <a:r>
              <a:rPr lang="en-US" sz="800" dirty="0">
                <a:solidFill>
                  <a:srgbClr val="000080"/>
                </a:solidFill>
                <a:latin typeface="Arial Narrow" pitchFamily="34" charset="0"/>
              </a:rPr>
              <a:t>Vacant</a:t>
            </a:r>
          </a:p>
        </p:txBody>
      </p:sp>
      <p:sp>
        <p:nvSpPr>
          <p:cNvPr id="2093" name="Rectangle 76"/>
          <p:cNvSpPr>
            <a:spLocks noChangeArrowheads="1"/>
          </p:cNvSpPr>
          <p:nvPr/>
        </p:nvSpPr>
        <p:spPr bwMode="auto">
          <a:xfrm>
            <a:off x="4625398" y="3511645"/>
            <a:ext cx="997238" cy="483253"/>
          </a:xfrm>
          <a:prstGeom prst="rect">
            <a:avLst/>
          </a:prstGeom>
          <a:solidFill>
            <a:schemeClr val="bg1"/>
          </a:solidFill>
          <a:ln w="12700">
            <a:solidFill>
              <a:schemeClr val="tx1"/>
            </a:solidFill>
            <a:miter lim="800000"/>
            <a:headEnd/>
            <a:tailEnd/>
          </a:ln>
        </p:spPr>
        <p:txBody>
          <a:bodyPr lIns="0" tIns="41025" rIns="0" bIns="41025" anchor="ctr"/>
          <a:lstStyle/>
          <a:p>
            <a:pPr algn="ctr" eaLnBrk="0" hangingPunct="0"/>
            <a:r>
              <a:rPr lang="en-US" altLang="en-US" sz="800" b="1">
                <a:solidFill>
                  <a:srgbClr val="000000"/>
                </a:solidFill>
                <a:latin typeface="Arial Narrow" pitchFamily="34" charset="0"/>
              </a:rPr>
              <a:t>National Synchrotron Light Source-II</a:t>
            </a:r>
            <a:br>
              <a:rPr lang="en-US" altLang="en-US" sz="800" b="1">
                <a:solidFill>
                  <a:srgbClr val="000000"/>
                </a:solidFill>
                <a:latin typeface="Arial Narrow" pitchFamily="34" charset="0"/>
              </a:rPr>
            </a:br>
            <a:r>
              <a:rPr lang="en-US" altLang="en-US" sz="800">
                <a:solidFill>
                  <a:srgbClr val="000080"/>
                </a:solidFill>
                <a:latin typeface="Arial Narrow" pitchFamily="34" charset="0"/>
              </a:rPr>
              <a:t>Phil Kraushaar</a:t>
            </a:r>
          </a:p>
        </p:txBody>
      </p:sp>
      <p:sp>
        <p:nvSpPr>
          <p:cNvPr id="2094" name="Rectangle 82"/>
          <p:cNvSpPr>
            <a:spLocks noChangeArrowheads="1"/>
          </p:cNvSpPr>
          <p:nvPr/>
        </p:nvSpPr>
        <p:spPr bwMode="auto">
          <a:xfrm>
            <a:off x="3522807" y="3508844"/>
            <a:ext cx="997238" cy="483253"/>
          </a:xfrm>
          <a:prstGeom prst="rect">
            <a:avLst/>
          </a:prstGeom>
          <a:solidFill>
            <a:schemeClr val="bg1"/>
          </a:solidFill>
          <a:ln w="12700">
            <a:solidFill>
              <a:schemeClr val="tx1"/>
            </a:solidFill>
            <a:miter lim="800000"/>
            <a:headEnd/>
            <a:tailEnd/>
          </a:ln>
        </p:spPr>
        <p:txBody>
          <a:bodyPr lIns="0" tIns="41025" rIns="0" bIns="41025" anchor="ctr"/>
          <a:lstStyle/>
          <a:p>
            <a:pPr algn="ctr" eaLnBrk="0" hangingPunct="0"/>
            <a:r>
              <a:rPr lang="en-US" altLang="en-US" sz="800" b="1">
                <a:solidFill>
                  <a:srgbClr val="000000"/>
                </a:solidFill>
                <a:latin typeface="Arial Narrow" pitchFamily="34" charset="0"/>
              </a:rPr>
              <a:t>X-ray and Neutron Scattering Facilities</a:t>
            </a:r>
          </a:p>
          <a:p>
            <a:pPr algn="ctr" eaLnBrk="0" hangingPunct="0"/>
            <a:r>
              <a:rPr lang="en-US" altLang="en-US" sz="800">
                <a:solidFill>
                  <a:srgbClr val="000080"/>
                </a:solidFill>
                <a:latin typeface="Arial Narrow" pitchFamily="34" charset="0"/>
              </a:rPr>
              <a:t>Peter Lee</a:t>
            </a:r>
            <a:br>
              <a:rPr lang="en-US" altLang="en-US" sz="800">
                <a:solidFill>
                  <a:srgbClr val="000080"/>
                </a:solidFill>
                <a:latin typeface="Arial Narrow" pitchFamily="34" charset="0"/>
              </a:rPr>
            </a:br>
            <a:r>
              <a:rPr lang="en-US" altLang="en-US" sz="800">
                <a:solidFill>
                  <a:srgbClr val="000080"/>
                </a:solidFill>
                <a:latin typeface="Arial Narrow" pitchFamily="34" charset="0"/>
              </a:rPr>
              <a:t>Jim Rhyne</a:t>
            </a:r>
          </a:p>
        </p:txBody>
      </p:sp>
      <p:sp>
        <p:nvSpPr>
          <p:cNvPr id="2095" name="Rectangle 83"/>
          <p:cNvSpPr>
            <a:spLocks noChangeArrowheads="1"/>
          </p:cNvSpPr>
          <p:nvPr/>
        </p:nvSpPr>
        <p:spPr bwMode="auto">
          <a:xfrm>
            <a:off x="3522807" y="4074741"/>
            <a:ext cx="997238" cy="483253"/>
          </a:xfrm>
          <a:prstGeom prst="rect">
            <a:avLst/>
          </a:prstGeom>
          <a:solidFill>
            <a:schemeClr val="bg1"/>
          </a:solidFill>
          <a:ln w="12700">
            <a:solidFill>
              <a:schemeClr val="tx1"/>
            </a:solidFill>
            <a:miter lim="800000"/>
            <a:headEnd/>
            <a:tailEnd/>
          </a:ln>
        </p:spPr>
        <p:txBody>
          <a:bodyPr lIns="0" tIns="41025" rIns="0" bIns="41025" anchor="ctr"/>
          <a:lstStyle/>
          <a:p>
            <a:pPr algn="ctr" eaLnBrk="0" hangingPunct="0">
              <a:lnSpc>
                <a:spcPts val="897"/>
              </a:lnSpc>
            </a:pPr>
            <a:r>
              <a:rPr lang="en-US" altLang="en-US" sz="800" b="1">
                <a:solidFill>
                  <a:srgbClr val="000000"/>
                </a:solidFill>
                <a:latin typeface="Arial Narrow" pitchFamily="34" charset="0"/>
              </a:rPr>
              <a:t>NSRCs ** </a:t>
            </a:r>
          </a:p>
          <a:p>
            <a:pPr algn="ctr" eaLnBrk="0" hangingPunct="0">
              <a:lnSpc>
                <a:spcPts val="897"/>
              </a:lnSpc>
            </a:pPr>
            <a:r>
              <a:rPr lang="en-US" altLang="en-US" sz="800">
                <a:solidFill>
                  <a:srgbClr val="000080"/>
                </a:solidFill>
                <a:latin typeface="Arial Narrow" pitchFamily="34" charset="0"/>
              </a:rPr>
              <a:t>George Maracas</a:t>
            </a:r>
            <a:br>
              <a:rPr lang="en-US" altLang="en-US" sz="800">
                <a:solidFill>
                  <a:srgbClr val="000080"/>
                </a:solidFill>
                <a:latin typeface="Arial Narrow" pitchFamily="34" charset="0"/>
              </a:rPr>
            </a:br>
            <a:r>
              <a:rPr lang="en-US" altLang="en-US" sz="800">
                <a:solidFill>
                  <a:srgbClr val="000080"/>
                </a:solidFill>
                <a:latin typeface="Arial Narrow" pitchFamily="34" charset="0"/>
              </a:rPr>
              <a:t>Tof Carim</a:t>
            </a:r>
          </a:p>
        </p:txBody>
      </p:sp>
      <p:sp>
        <p:nvSpPr>
          <p:cNvPr id="2096" name="Rectangle 84"/>
          <p:cNvSpPr>
            <a:spLocks noChangeArrowheads="1"/>
          </p:cNvSpPr>
          <p:nvPr/>
        </p:nvSpPr>
        <p:spPr bwMode="auto">
          <a:xfrm>
            <a:off x="3522807" y="4640638"/>
            <a:ext cx="997238" cy="483253"/>
          </a:xfrm>
          <a:prstGeom prst="rect">
            <a:avLst/>
          </a:prstGeom>
          <a:solidFill>
            <a:schemeClr val="bg1"/>
          </a:solidFill>
          <a:ln w="12700">
            <a:solidFill>
              <a:schemeClr val="tx1"/>
            </a:solidFill>
            <a:miter lim="800000"/>
            <a:headEnd/>
            <a:tailEnd/>
          </a:ln>
        </p:spPr>
        <p:txBody>
          <a:bodyPr lIns="0" tIns="41025" rIns="0" bIns="41025" anchor="ctr"/>
          <a:lstStyle/>
          <a:p>
            <a:pPr algn="ctr" eaLnBrk="0" hangingPunct="0"/>
            <a:r>
              <a:rPr lang="en-US" altLang="en-US" sz="800" b="1">
                <a:solidFill>
                  <a:srgbClr val="000000"/>
                </a:solidFill>
                <a:latin typeface="Arial Narrow" pitchFamily="34" charset="0"/>
              </a:rPr>
              <a:t>Accelerator and Detector Research</a:t>
            </a:r>
          </a:p>
          <a:p>
            <a:pPr algn="ctr" eaLnBrk="0" hangingPunct="0"/>
            <a:r>
              <a:rPr lang="en-US" altLang="en-US" sz="800">
                <a:solidFill>
                  <a:srgbClr val="000080"/>
                </a:solidFill>
                <a:latin typeface="Arial Narrow" pitchFamily="34" charset="0"/>
              </a:rPr>
              <a:t>Eliane Lessner</a:t>
            </a:r>
          </a:p>
        </p:txBody>
      </p:sp>
      <p:sp>
        <p:nvSpPr>
          <p:cNvPr id="2098" name="Rectangle 85"/>
          <p:cNvSpPr>
            <a:spLocks noChangeArrowheads="1"/>
          </p:cNvSpPr>
          <p:nvPr/>
        </p:nvSpPr>
        <p:spPr bwMode="auto">
          <a:xfrm>
            <a:off x="3522807" y="5202331"/>
            <a:ext cx="997238" cy="483254"/>
          </a:xfrm>
          <a:prstGeom prst="rect">
            <a:avLst/>
          </a:prstGeom>
          <a:solidFill>
            <a:schemeClr val="bg1"/>
          </a:solidFill>
          <a:ln w="12700">
            <a:solidFill>
              <a:schemeClr val="tx1"/>
            </a:solidFill>
            <a:miter lim="800000"/>
            <a:headEnd/>
            <a:tailEnd/>
          </a:ln>
        </p:spPr>
        <p:txBody>
          <a:bodyPr lIns="0" tIns="41025" rIns="0" bIns="41025" anchor="ctr"/>
          <a:lstStyle/>
          <a:p>
            <a:pPr algn="ctr" eaLnBrk="0" hangingPunct="0">
              <a:defRPr/>
            </a:pPr>
            <a:r>
              <a:rPr lang="en-US" sz="800" b="1" spc="-9" dirty="0">
                <a:solidFill>
                  <a:srgbClr val="000000"/>
                </a:solidFill>
                <a:latin typeface="Arial Narrow" pitchFamily="34" charset="0"/>
              </a:rPr>
              <a:t>Facilities Coordination; Metrics; Assessment</a:t>
            </a:r>
          </a:p>
          <a:p>
            <a:pPr algn="ctr" eaLnBrk="0" hangingPunct="0">
              <a:defRPr/>
            </a:pPr>
            <a:r>
              <a:rPr lang="en-US" sz="800" dirty="0">
                <a:solidFill>
                  <a:srgbClr val="000080"/>
                </a:solidFill>
                <a:latin typeface="Arial Narrow" pitchFamily="34" charset="0"/>
              </a:rPr>
              <a:t>Van Nguyen</a:t>
            </a:r>
          </a:p>
        </p:txBody>
      </p:sp>
      <p:sp>
        <p:nvSpPr>
          <p:cNvPr id="3" name="Line 89"/>
          <p:cNvSpPr>
            <a:spLocks noChangeShapeType="1"/>
          </p:cNvSpPr>
          <p:nvPr/>
        </p:nvSpPr>
        <p:spPr bwMode="auto">
          <a:xfrm flipH="1">
            <a:off x="2522683" y="712975"/>
            <a:ext cx="24534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41025" rIns="0" bIns="41025"/>
          <a:lstStyle/>
          <a:p>
            <a:pPr algn="ctr" eaLnBrk="0" hangingPunct="0"/>
            <a:endParaRPr lang="en-US" sz="800">
              <a:solidFill>
                <a:srgbClr val="00279F"/>
              </a:solidFill>
              <a:latin typeface="Arial Narrow" pitchFamily="34" charset="0"/>
            </a:endParaRPr>
          </a:p>
        </p:txBody>
      </p:sp>
      <p:sp>
        <p:nvSpPr>
          <p:cNvPr id="2099" name="Line 90"/>
          <p:cNvSpPr>
            <a:spLocks noChangeShapeType="1"/>
          </p:cNvSpPr>
          <p:nvPr/>
        </p:nvSpPr>
        <p:spPr bwMode="auto">
          <a:xfrm flipH="1">
            <a:off x="6393297" y="711574"/>
            <a:ext cx="2410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41025" rIns="0" bIns="41025"/>
          <a:lstStyle/>
          <a:p>
            <a:pPr algn="ctr" eaLnBrk="0" hangingPunct="0"/>
            <a:endParaRPr lang="en-US" sz="800">
              <a:solidFill>
                <a:srgbClr val="00279F"/>
              </a:solidFill>
              <a:latin typeface="Arial Narrow" pitchFamily="34" charset="0"/>
            </a:endParaRPr>
          </a:p>
        </p:txBody>
      </p:sp>
      <p:sp>
        <p:nvSpPr>
          <p:cNvPr id="2100" name="Line 91"/>
          <p:cNvSpPr>
            <a:spLocks noChangeShapeType="1"/>
          </p:cNvSpPr>
          <p:nvPr/>
        </p:nvSpPr>
        <p:spPr bwMode="auto">
          <a:xfrm flipH="1">
            <a:off x="5599547" y="719978"/>
            <a:ext cx="4762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41025" rIns="0" bIns="41025"/>
          <a:lstStyle/>
          <a:p>
            <a:pPr algn="ctr" eaLnBrk="0" hangingPunct="0"/>
            <a:endParaRPr lang="en-US" sz="800">
              <a:solidFill>
                <a:srgbClr val="00279F"/>
              </a:solidFill>
              <a:latin typeface="Arial Narrow" pitchFamily="34" charset="0"/>
            </a:endParaRPr>
          </a:p>
        </p:txBody>
      </p:sp>
      <p:sp>
        <p:nvSpPr>
          <p:cNvPr id="2101" name="Rectangle 92"/>
          <p:cNvSpPr>
            <a:spLocks noChangeArrowheads="1"/>
          </p:cNvSpPr>
          <p:nvPr/>
        </p:nvSpPr>
        <p:spPr bwMode="auto">
          <a:xfrm>
            <a:off x="2766582" y="123264"/>
            <a:ext cx="3622386" cy="1110784"/>
          </a:xfrm>
          <a:prstGeom prst="rect">
            <a:avLst/>
          </a:prstGeom>
          <a:solidFill>
            <a:srgbClr val="EAEAEA"/>
          </a:solidFill>
          <a:ln w="12700">
            <a:solidFill>
              <a:schemeClr val="tx1"/>
            </a:solidFill>
            <a:miter lim="800000"/>
            <a:headEnd/>
            <a:tailEnd/>
          </a:ln>
        </p:spPr>
        <p:txBody>
          <a:bodyPr wrap="none" lIns="0" tIns="43235" rIns="0" bIns="43235" anchor="ctr"/>
          <a:lstStyle/>
          <a:p>
            <a:pPr algn="ctr" defTabSz="864645" eaLnBrk="0" hangingPunct="0"/>
            <a:endParaRPr lang="en-US" altLang="en-US" sz="2200" b="1">
              <a:solidFill>
                <a:srgbClr val="000000"/>
              </a:solidFill>
              <a:latin typeface="Arial Narrow" pitchFamily="34" charset="0"/>
            </a:endParaRPr>
          </a:p>
        </p:txBody>
      </p:sp>
      <p:grpSp>
        <p:nvGrpSpPr>
          <p:cNvPr id="2102" name="Group 93"/>
          <p:cNvGrpSpPr>
            <a:grpSpLocks/>
          </p:cNvGrpSpPr>
          <p:nvPr/>
        </p:nvGrpSpPr>
        <p:grpSpPr bwMode="auto">
          <a:xfrm>
            <a:off x="2913785" y="91049"/>
            <a:ext cx="3378489" cy="1054753"/>
            <a:chOff x="1528" y="1207"/>
            <a:chExt cx="2341" cy="753"/>
          </a:xfrm>
        </p:grpSpPr>
        <p:sp>
          <p:nvSpPr>
            <p:cNvPr id="2133" name="Text Box 94"/>
            <p:cNvSpPr txBox="1">
              <a:spLocks noChangeArrowheads="1"/>
            </p:cNvSpPr>
            <p:nvPr/>
          </p:nvSpPr>
          <p:spPr bwMode="auto">
            <a:xfrm>
              <a:off x="1573" y="1564"/>
              <a:ext cx="2216"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8184" rIns="0" bIns="48184">
              <a:spAutoFit/>
            </a:bodyPr>
            <a:lstStyle>
              <a:lvl1pPr defTabSz="963613">
                <a:defRPr sz="900">
                  <a:solidFill>
                    <a:srgbClr val="00279F"/>
                  </a:solidFill>
                  <a:latin typeface="Arial Narrow" pitchFamily="34" charset="0"/>
                </a:defRPr>
              </a:lvl1pPr>
              <a:lvl2pPr marL="742950" indent="-285750" defTabSz="963613">
                <a:defRPr sz="900">
                  <a:solidFill>
                    <a:srgbClr val="00279F"/>
                  </a:solidFill>
                  <a:latin typeface="Arial Narrow" pitchFamily="34" charset="0"/>
                </a:defRPr>
              </a:lvl2pPr>
              <a:lvl3pPr marL="1143000" indent="-228600" defTabSz="963613">
                <a:defRPr sz="900">
                  <a:solidFill>
                    <a:srgbClr val="00279F"/>
                  </a:solidFill>
                  <a:latin typeface="Arial Narrow" pitchFamily="34" charset="0"/>
                </a:defRPr>
              </a:lvl3pPr>
              <a:lvl4pPr marL="1600200" indent="-228600" defTabSz="963613">
                <a:defRPr sz="900">
                  <a:solidFill>
                    <a:srgbClr val="00279F"/>
                  </a:solidFill>
                  <a:latin typeface="Arial Narrow" pitchFamily="34" charset="0"/>
                </a:defRPr>
              </a:lvl4pPr>
              <a:lvl5pPr marL="2057400" indent="-228600" defTabSz="963613">
                <a:defRPr sz="900">
                  <a:solidFill>
                    <a:srgbClr val="00279F"/>
                  </a:solidFill>
                  <a:latin typeface="Arial Narrow" pitchFamily="34" charset="0"/>
                </a:defRPr>
              </a:lvl5pPr>
              <a:lvl6pPr marL="2514600" indent="-228600" algn="ctr" defTabSz="963613" eaLnBrk="0" fontAlgn="base" hangingPunct="0">
                <a:spcBef>
                  <a:spcPct val="0"/>
                </a:spcBef>
                <a:spcAft>
                  <a:spcPct val="0"/>
                </a:spcAft>
                <a:defRPr sz="900">
                  <a:solidFill>
                    <a:srgbClr val="00279F"/>
                  </a:solidFill>
                  <a:latin typeface="Arial Narrow" pitchFamily="34" charset="0"/>
                </a:defRPr>
              </a:lvl6pPr>
              <a:lvl7pPr marL="2971800" indent="-228600" algn="ctr" defTabSz="963613" eaLnBrk="0" fontAlgn="base" hangingPunct="0">
                <a:spcBef>
                  <a:spcPct val="0"/>
                </a:spcBef>
                <a:spcAft>
                  <a:spcPct val="0"/>
                </a:spcAft>
                <a:defRPr sz="900">
                  <a:solidFill>
                    <a:srgbClr val="00279F"/>
                  </a:solidFill>
                  <a:latin typeface="Arial Narrow" pitchFamily="34" charset="0"/>
                </a:defRPr>
              </a:lvl7pPr>
              <a:lvl8pPr marL="3429000" indent="-228600" algn="ctr" defTabSz="963613" eaLnBrk="0" fontAlgn="base" hangingPunct="0">
                <a:spcBef>
                  <a:spcPct val="0"/>
                </a:spcBef>
                <a:spcAft>
                  <a:spcPct val="0"/>
                </a:spcAft>
                <a:defRPr sz="900">
                  <a:solidFill>
                    <a:srgbClr val="00279F"/>
                  </a:solidFill>
                  <a:latin typeface="Arial Narrow" pitchFamily="34" charset="0"/>
                </a:defRPr>
              </a:lvl8pPr>
              <a:lvl9pPr marL="3886200" indent="-228600" algn="ctr" defTabSz="963613" eaLnBrk="0" fontAlgn="base" hangingPunct="0">
                <a:spcBef>
                  <a:spcPct val="0"/>
                </a:spcBef>
                <a:spcAft>
                  <a:spcPct val="0"/>
                </a:spcAft>
                <a:defRPr sz="900">
                  <a:solidFill>
                    <a:srgbClr val="00279F"/>
                  </a:solidFill>
                  <a:latin typeface="Arial Narrow" pitchFamily="34" charset="0"/>
                </a:defRPr>
              </a:lvl9pPr>
            </a:lstStyle>
            <a:p>
              <a:pPr algn="ctr" eaLnBrk="0" hangingPunct="0">
                <a:lnSpc>
                  <a:spcPct val="90000"/>
                </a:lnSpc>
              </a:pPr>
              <a:r>
                <a:rPr lang="en-US" altLang="en-US" sz="1800" b="1">
                  <a:solidFill>
                    <a:srgbClr val="000099"/>
                  </a:solidFill>
                </a:rPr>
                <a:t>Harriet Kung, Director</a:t>
              </a:r>
            </a:p>
            <a:p>
              <a:pPr algn="ctr" eaLnBrk="0" hangingPunct="0">
                <a:lnSpc>
                  <a:spcPct val="90000"/>
                </a:lnSpc>
              </a:pPr>
              <a:endParaRPr lang="en-US" altLang="en-US" sz="400" b="1">
                <a:solidFill>
                  <a:srgbClr val="000099"/>
                </a:solidFill>
              </a:endParaRPr>
            </a:p>
            <a:p>
              <a:pPr algn="ctr" eaLnBrk="0" hangingPunct="0">
                <a:lnSpc>
                  <a:spcPct val="90000"/>
                </a:lnSpc>
              </a:pPr>
              <a:r>
                <a:rPr lang="en-US" altLang="en-US" sz="1100" b="1">
                  <a:solidFill>
                    <a:srgbClr val="000099"/>
                  </a:solidFill>
                </a:rPr>
                <a:t>Wanda Smith, Administrative Specialist</a:t>
              </a:r>
            </a:p>
          </p:txBody>
        </p:sp>
        <p:sp>
          <p:nvSpPr>
            <p:cNvPr id="1530975" name="Text Box 95"/>
            <p:cNvSpPr txBox="1">
              <a:spLocks noChangeArrowheads="1"/>
            </p:cNvSpPr>
            <p:nvPr/>
          </p:nvSpPr>
          <p:spPr bwMode="auto">
            <a:xfrm>
              <a:off x="1528" y="1207"/>
              <a:ext cx="2341" cy="300"/>
            </a:xfrm>
            <a:prstGeom prst="rect">
              <a:avLst/>
            </a:prstGeom>
            <a:noFill/>
            <a:ln w="9525">
              <a:noFill/>
              <a:miter lim="800000"/>
              <a:headEnd/>
              <a:tailEnd/>
            </a:ln>
            <a:effectLst/>
          </p:spPr>
          <p:txBody>
            <a:bodyPr wrap="none" lIns="0" tIns="48184" rIns="0" bIns="48184">
              <a:spAutoFit/>
            </a:bodyPr>
            <a:lstStyle/>
            <a:p>
              <a:pPr defTabSz="864645" eaLnBrk="0" hangingPunct="0">
                <a:defRPr/>
              </a:pPr>
              <a:r>
                <a:rPr lang="en-US" sz="2100" b="1">
                  <a:solidFill>
                    <a:srgbClr val="FF0000"/>
                  </a:solidFill>
                  <a:effectLst>
                    <a:outerShdw blurRad="38100" dist="38100" dir="2700000" algn="tl">
                      <a:srgbClr val="C0C0C0"/>
                    </a:outerShdw>
                  </a:effectLst>
                  <a:latin typeface="Arial Narrow" pitchFamily="34" charset="0"/>
                </a:rPr>
                <a:t>Office of Basic Energy Sciences</a:t>
              </a:r>
            </a:p>
          </p:txBody>
        </p:sp>
      </p:grpSp>
      <p:sp>
        <p:nvSpPr>
          <p:cNvPr id="2103" name="Line 96"/>
          <p:cNvSpPr>
            <a:spLocks noChangeShapeType="1"/>
          </p:cNvSpPr>
          <p:nvPr/>
        </p:nvSpPr>
        <p:spPr bwMode="auto">
          <a:xfrm>
            <a:off x="2770911" y="463644"/>
            <a:ext cx="361084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tIns="41025" rIns="0" bIns="41025" anchor="ctr"/>
          <a:lstStyle/>
          <a:p>
            <a:pPr algn="ctr" eaLnBrk="0" hangingPunct="0"/>
            <a:endParaRPr lang="en-US" sz="800">
              <a:solidFill>
                <a:srgbClr val="00279F"/>
              </a:solidFill>
              <a:latin typeface="Arial Narrow" pitchFamily="34" charset="0"/>
            </a:endParaRPr>
          </a:p>
        </p:txBody>
      </p:sp>
      <p:sp>
        <p:nvSpPr>
          <p:cNvPr id="2104" name="Line 99"/>
          <p:cNvSpPr>
            <a:spLocks noChangeShapeType="1"/>
          </p:cNvSpPr>
          <p:nvPr/>
        </p:nvSpPr>
        <p:spPr bwMode="auto">
          <a:xfrm>
            <a:off x="1655330" y="1378324"/>
            <a:ext cx="58232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tIns="41025" rIns="0" bIns="41025" anchor="ctr"/>
          <a:lstStyle/>
          <a:p>
            <a:pPr algn="ctr" eaLnBrk="0" hangingPunct="0"/>
            <a:endParaRPr lang="en-US" sz="800">
              <a:solidFill>
                <a:srgbClr val="00279F"/>
              </a:solidFill>
              <a:latin typeface="Arial Narrow" pitchFamily="34" charset="0"/>
            </a:endParaRPr>
          </a:p>
        </p:txBody>
      </p:sp>
      <p:sp>
        <p:nvSpPr>
          <p:cNvPr id="2105" name="AutoShape 105"/>
          <p:cNvSpPr>
            <a:spLocks noChangeArrowheads="1"/>
          </p:cNvSpPr>
          <p:nvPr/>
        </p:nvSpPr>
        <p:spPr bwMode="auto">
          <a:xfrm>
            <a:off x="8100462" y="6460132"/>
            <a:ext cx="329280" cy="409135"/>
          </a:xfrm>
          <a:prstGeom prst="triangle">
            <a:avLst>
              <a:gd name="adj"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82048" tIns="41025" rIns="82048" bIns="41025" anchor="ctr">
            <a:spAutoFit/>
          </a:bodyPr>
          <a:lstStyle/>
          <a:p>
            <a:pPr algn="ctr" eaLnBrk="0" hangingPunct="0"/>
            <a:endParaRPr lang="en-US" altLang="en-US" sz="800">
              <a:solidFill>
                <a:srgbClr val="00279F"/>
              </a:solidFill>
              <a:latin typeface="Arial Narrow" pitchFamily="34" charset="0"/>
            </a:endParaRPr>
          </a:p>
        </p:txBody>
      </p:sp>
      <p:sp>
        <p:nvSpPr>
          <p:cNvPr id="2106" name="Oval 113"/>
          <p:cNvSpPr>
            <a:spLocks noChangeArrowheads="1"/>
          </p:cNvSpPr>
          <p:nvPr/>
        </p:nvSpPr>
        <p:spPr bwMode="auto">
          <a:xfrm>
            <a:off x="6507659" y="6465260"/>
            <a:ext cx="233093" cy="289621"/>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a:tailEnd/>
              </a14:hiddenLine>
            </a:ext>
          </a:extLst>
        </p:spPr>
        <p:txBody>
          <a:bodyPr wrap="none" lIns="82048" tIns="41025" rIns="82048" bIns="41025" anchor="ctr">
            <a:spAutoFit/>
          </a:bodyPr>
          <a:lstStyle/>
          <a:p>
            <a:pPr algn="ctr" eaLnBrk="0" hangingPunct="0"/>
            <a:endParaRPr lang="en-US" altLang="en-US" sz="800">
              <a:solidFill>
                <a:srgbClr val="00279F"/>
              </a:solidFill>
              <a:latin typeface="Arial Narrow" pitchFamily="34" charset="0"/>
            </a:endParaRPr>
          </a:p>
        </p:txBody>
      </p:sp>
      <p:sp>
        <p:nvSpPr>
          <p:cNvPr id="2107" name="Line 167"/>
          <p:cNvSpPr>
            <a:spLocks noChangeShapeType="1"/>
          </p:cNvSpPr>
          <p:nvPr/>
        </p:nvSpPr>
        <p:spPr bwMode="auto">
          <a:xfrm>
            <a:off x="8563841" y="5672979"/>
            <a:ext cx="0" cy="10085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lIns="82048" tIns="41025" rIns="82048" bIns="41025">
            <a:spAutoFit/>
          </a:bodyPr>
          <a:lstStyle/>
          <a:p>
            <a:pPr algn="ctr" eaLnBrk="0" hangingPunct="0"/>
            <a:endParaRPr lang="en-US" sz="800">
              <a:solidFill>
                <a:srgbClr val="00279F"/>
              </a:solidFill>
              <a:latin typeface="Arial Narrow" pitchFamily="34" charset="0"/>
            </a:endParaRPr>
          </a:p>
        </p:txBody>
      </p:sp>
      <p:sp>
        <p:nvSpPr>
          <p:cNvPr id="2108" name="Rectangle 187"/>
          <p:cNvSpPr>
            <a:spLocks noChangeArrowheads="1"/>
          </p:cNvSpPr>
          <p:nvPr/>
        </p:nvSpPr>
        <p:spPr bwMode="auto">
          <a:xfrm>
            <a:off x="5879524" y="4640638"/>
            <a:ext cx="997239" cy="483253"/>
          </a:xfrm>
          <a:prstGeom prst="rect">
            <a:avLst/>
          </a:prstGeom>
          <a:solidFill>
            <a:schemeClr val="bg1"/>
          </a:solidFill>
          <a:ln w="12700">
            <a:solidFill>
              <a:schemeClr val="tx1"/>
            </a:solidFill>
            <a:miter lim="800000"/>
            <a:headEnd/>
            <a:tailEnd/>
          </a:ln>
        </p:spPr>
        <p:txBody>
          <a:bodyPr lIns="0" tIns="41025" rIns="0" bIns="41025" anchor="ctr"/>
          <a:lstStyle/>
          <a:p>
            <a:pPr algn="ctr" eaLnBrk="0" hangingPunct="0">
              <a:lnSpc>
                <a:spcPts val="808"/>
              </a:lnSpc>
            </a:pPr>
            <a:r>
              <a:rPr lang="en-US" altLang="en-US" sz="800" b="1">
                <a:solidFill>
                  <a:srgbClr val="000000"/>
                </a:solidFill>
                <a:latin typeface="Arial Narrow" pitchFamily="34" charset="0"/>
              </a:rPr>
              <a:t>Condensed Phase and Interfacial Molecular Science</a:t>
            </a:r>
          </a:p>
          <a:p>
            <a:pPr algn="ctr" eaLnBrk="0" hangingPunct="0"/>
            <a:r>
              <a:rPr lang="en-US" altLang="en-US" sz="800">
                <a:solidFill>
                  <a:srgbClr val="000080"/>
                </a:solidFill>
                <a:latin typeface="Arial Narrow" pitchFamily="34" charset="0"/>
              </a:rPr>
              <a:t>Gregory Fiechtner</a:t>
            </a:r>
            <a:endParaRPr lang="en-US" altLang="en-US" sz="800" b="1">
              <a:solidFill>
                <a:srgbClr val="000080"/>
              </a:solidFill>
              <a:latin typeface="Arial Narrow" pitchFamily="34" charset="0"/>
            </a:endParaRPr>
          </a:p>
        </p:txBody>
      </p:sp>
      <p:sp>
        <p:nvSpPr>
          <p:cNvPr id="2109" name="Rectangle 189"/>
          <p:cNvSpPr>
            <a:spLocks noChangeArrowheads="1"/>
          </p:cNvSpPr>
          <p:nvPr/>
        </p:nvSpPr>
        <p:spPr bwMode="auto">
          <a:xfrm>
            <a:off x="5873750" y="4074741"/>
            <a:ext cx="1008785" cy="483253"/>
          </a:xfrm>
          <a:prstGeom prst="rect">
            <a:avLst/>
          </a:prstGeom>
          <a:solidFill>
            <a:schemeClr val="bg1"/>
          </a:solidFill>
          <a:ln w="12700">
            <a:solidFill>
              <a:schemeClr val="tx1"/>
            </a:solidFill>
            <a:miter lim="800000"/>
            <a:headEnd/>
            <a:tailEnd/>
          </a:ln>
        </p:spPr>
        <p:txBody>
          <a:bodyPr lIns="0" tIns="41025" rIns="0" bIns="41025" anchor="ctr"/>
          <a:lstStyle/>
          <a:p>
            <a:pPr algn="ctr" eaLnBrk="0" hangingPunct="0"/>
            <a:r>
              <a:rPr lang="en-US" altLang="en-US" sz="800" b="1">
                <a:solidFill>
                  <a:srgbClr val="000000"/>
                </a:solidFill>
                <a:latin typeface="Arial Narrow" pitchFamily="34" charset="0"/>
              </a:rPr>
              <a:t>Gas Phase</a:t>
            </a:r>
            <a:br>
              <a:rPr lang="en-US" altLang="en-US" sz="800" b="1">
                <a:solidFill>
                  <a:srgbClr val="000000"/>
                </a:solidFill>
                <a:latin typeface="Arial Narrow" pitchFamily="34" charset="0"/>
              </a:rPr>
            </a:br>
            <a:r>
              <a:rPr lang="en-US" altLang="en-US" sz="800" b="1">
                <a:solidFill>
                  <a:srgbClr val="000000"/>
                </a:solidFill>
                <a:latin typeface="Arial Narrow" pitchFamily="34" charset="0"/>
              </a:rPr>
              <a:t>Chemical Physics </a:t>
            </a:r>
          </a:p>
          <a:p>
            <a:pPr algn="ctr" eaLnBrk="0" hangingPunct="0"/>
            <a:r>
              <a:rPr lang="en-US" altLang="en-US" sz="800">
                <a:solidFill>
                  <a:srgbClr val="000080"/>
                </a:solidFill>
                <a:latin typeface="Arial Narrow" pitchFamily="34" charset="0"/>
              </a:rPr>
              <a:t>Wade Sisk</a:t>
            </a:r>
          </a:p>
        </p:txBody>
      </p:sp>
      <p:sp>
        <p:nvSpPr>
          <p:cNvPr id="2110" name="Rectangle 98"/>
          <p:cNvSpPr>
            <a:spLocks noChangeArrowheads="1"/>
          </p:cNvSpPr>
          <p:nvPr/>
        </p:nvSpPr>
        <p:spPr bwMode="auto">
          <a:xfrm>
            <a:off x="6638638" y="254627"/>
            <a:ext cx="2109932" cy="883078"/>
          </a:xfrm>
          <a:prstGeom prst="rect">
            <a:avLst/>
          </a:prstGeom>
          <a:solidFill>
            <a:schemeClr val="bg1"/>
          </a:solidFill>
          <a:ln w="12700">
            <a:solidFill>
              <a:schemeClr val="tx1"/>
            </a:solidFill>
            <a:miter lim="800000"/>
            <a:headEnd/>
            <a:tailEnd/>
          </a:ln>
        </p:spPr>
        <p:txBody>
          <a:bodyPr lIns="0" tIns="41025" rIns="0" bIns="41025" anchor="ctr">
            <a:spAutoFit/>
          </a:bodyPr>
          <a:lstStyle/>
          <a:p>
            <a:pPr algn="ctr" eaLnBrk="0" hangingPunct="0">
              <a:defRPr/>
            </a:pPr>
            <a:r>
              <a:rPr lang="en-US" sz="1000" b="1" dirty="0">
                <a:solidFill>
                  <a:srgbClr val="000000"/>
                </a:solidFill>
                <a:latin typeface="Arial Narrow" pitchFamily="34" charset="0"/>
              </a:rPr>
              <a:t>BES Operations</a:t>
            </a:r>
            <a:r>
              <a:rPr lang="en-US" sz="200" b="1" dirty="0">
                <a:solidFill>
                  <a:srgbClr val="000000"/>
                </a:solidFill>
                <a:latin typeface="Arial Narrow" pitchFamily="34" charset="0"/>
              </a:rPr>
              <a:t/>
            </a:r>
            <a:br>
              <a:rPr lang="en-US" sz="200" b="1" dirty="0">
                <a:solidFill>
                  <a:srgbClr val="000000"/>
                </a:solidFill>
                <a:latin typeface="Arial Narrow" pitchFamily="34" charset="0"/>
              </a:rPr>
            </a:br>
            <a:r>
              <a:rPr lang="en-US" sz="200" b="1" dirty="0">
                <a:solidFill>
                  <a:srgbClr val="000000"/>
                </a:solidFill>
                <a:latin typeface="Arial Narrow" pitchFamily="34" charset="0"/>
              </a:rPr>
              <a:t> </a:t>
            </a:r>
          </a:p>
          <a:p>
            <a:pPr marL="56979" eaLnBrk="0" hangingPunct="0">
              <a:defRPr/>
            </a:pPr>
            <a:r>
              <a:rPr lang="en-US" sz="800" dirty="0">
                <a:solidFill>
                  <a:srgbClr val="000080"/>
                </a:solidFill>
                <a:latin typeface="Arial Narrow" pitchFamily="34" charset="0"/>
              </a:rPr>
              <a:t>Kerry Hochberger, Program Support Specialist</a:t>
            </a:r>
            <a:br>
              <a:rPr lang="en-US" sz="800" dirty="0">
                <a:solidFill>
                  <a:srgbClr val="000080"/>
                </a:solidFill>
                <a:latin typeface="Arial Narrow" pitchFamily="34" charset="0"/>
              </a:rPr>
            </a:br>
            <a:r>
              <a:rPr lang="en-US" sz="800" dirty="0">
                <a:solidFill>
                  <a:srgbClr val="000080"/>
                </a:solidFill>
                <a:latin typeface="Arial Narrow" pitchFamily="34" charset="0"/>
              </a:rPr>
              <a:t>Robin Hayes, Program Manager</a:t>
            </a:r>
            <a:br>
              <a:rPr lang="en-US" sz="800" dirty="0">
                <a:solidFill>
                  <a:srgbClr val="000080"/>
                </a:solidFill>
                <a:latin typeface="Arial Narrow" pitchFamily="34" charset="0"/>
              </a:rPr>
            </a:br>
            <a:r>
              <a:rPr lang="en-US" sz="800" dirty="0">
                <a:solidFill>
                  <a:srgbClr val="000080"/>
                </a:solidFill>
                <a:latin typeface="Arial Narrow" pitchFamily="34" charset="0"/>
              </a:rPr>
              <a:t>Natalia Melcer, Program Manager</a:t>
            </a:r>
            <a:br>
              <a:rPr lang="en-US" sz="800" dirty="0">
                <a:solidFill>
                  <a:srgbClr val="000080"/>
                </a:solidFill>
                <a:latin typeface="Arial Narrow" pitchFamily="34" charset="0"/>
              </a:rPr>
            </a:br>
            <a:r>
              <a:rPr lang="en-US" sz="800" dirty="0">
                <a:solidFill>
                  <a:srgbClr val="000080"/>
                </a:solidFill>
                <a:latin typeface="Arial Narrow" pitchFamily="34" charset="0"/>
              </a:rPr>
              <a:t>Katie Runkles, Program Analyst / BESAC</a:t>
            </a:r>
          </a:p>
          <a:p>
            <a:pPr marL="56979" eaLnBrk="0" hangingPunct="0">
              <a:defRPr/>
            </a:pPr>
            <a:r>
              <a:rPr lang="en-US" sz="800" dirty="0">
                <a:solidFill>
                  <a:srgbClr val="000080"/>
                </a:solidFill>
                <a:latin typeface="Arial Narrow" pitchFamily="34" charset="0"/>
              </a:rPr>
              <a:t>Andy Schwartz, Senior Technical Advisor for EFRCs*</a:t>
            </a:r>
          </a:p>
        </p:txBody>
      </p:sp>
      <p:sp>
        <p:nvSpPr>
          <p:cNvPr id="2111" name="Line 221"/>
          <p:cNvSpPr>
            <a:spLocks noChangeShapeType="1"/>
          </p:cNvSpPr>
          <p:nvPr/>
        </p:nvSpPr>
        <p:spPr bwMode="auto">
          <a:xfrm>
            <a:off x="6641524" y="474850"/>
            <a:ext cx="210848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tIns="41025" rIns="0" bIns="41025" anchor="ctr"/>
          <a:lstStyle/>
          <a:p>
            <a:pPr algn="ctr" eaLnBrk="0" hangingPunct="0"/>
            <a:endParaRPr lang="en-US" sz="800">
              <a:solidFill>
                <a:srgbClr val="00279F"/>
              </a:solidFill>
              <a:latin typeface="Arial Narrow" pitchFamily="34" charset="0"/>
            </a:endParaRPr>
          </a:p>
        </p:txBody>
      </p:sp>
      <p:grpSp>
        <p:nvGrpSpPr>
          <p:cNvPr id="2112" name="Group 135"/>
          <p:cNvGrpSpPr>
            <a:grpSpLocks/>
          </p:cNvGrpSpPr>
          <p:nvPr/>
        </p:nvGrpSpPr>
        <p:grpSpPr bwMode="auto">
          <a:xfrm>
            <a:off x="861582" y="435631"/>
            <a:ext cx="1653886" cy="578503"/>
            <a:chOff x="947738" y="479425"/>
            <a:chExt cx="1819275" cy="655768"/>
          </a:xfrm>
        </p:grpSpPr>
        <p:sp>
          <p:nvSpPr>
            <p:cNvPr id="1530977" name="Rectangle 97"/>
            <p:cNvSpPr>
              <a:spLocks noChangeArrowheads="1"/>
            </p:cNvSpPr>
            <p:nvPr/>
          </p:nvSpPr>
          <p:spPr bwMode="auto">
            <a:xfrm>
              <a:off x="949325" y="479425"/>
              <a:ext cx="1817688" cy="655768"/>
            </a:xfrm>
            <a:prstGeom prst="rect">
              <a:avLst/>
            </a:prstGeom>
            <a:solidFill>
              <a:schemeClr val="bg1"/>
            </a:solidFill>
            <a:ln w="12700">
              <a:solidFill>
                <a:schemeClr val="tx1"/>
              </a:solidFill>
              <a:miter lim="800000"/>
              <a:headEnd/>
              <a:tailEnd/>
            </a:ln>
            <a:effectLst/>
          </p:spPr>
          <p:txBody>
            <a:bodyPr wrap="none" lIns="0" rIns="0" anchor="ctr"/>
            <a:lstStyle/>
            <a:p>
              <a:pPr marL="56979" eaLnBrk="0" hangingPunct="0">
                <a:defRPr/>
              </a:pPr>
              <a:r>
                <a:rPr lang="en-US" sz="1000" b="1" dirty="0">
                  <a:solidFill>
                    <a:srgbClr val="000000"/>
                  </a:solidFill>
                  <a:latin typeface="Arial Narrow" pitchFamily="34" charset="0"/>
                </a:rPr>
                <a:t>    BES Budget and Planning</a:t>
              </a:r>
              <a:r>
                <a:rPr lang="en-US" sz="200" b="1" dirty="0">
                  <a:solidFill>
                    <a:srgbClr val="000000"/>
                  </a:solidFill>
                  <a:latin typeface="Arial Narrow" pitchFamily="34" charset="0"/>
                </a:rPr>
                <a:t/>
              </a:r>
              <a:br>
                <a:rPr lang="en-US" sz="200" b="1" dirty="0">
                  <a:solidFill>
                    <a:srgbClr val="000000"/>
                  </a:solidFill>
                  <a:latin typeface="Arial Narrow" pitchFamily="34" charset="0"/>
                </a:rPr>
              </a:br>
              <a:r>
                <a:rPr lang="en-US" sz="200" b="1" dirty="0">
                  <a:solidFill>
                    <a:srgbClr val="000000"/>
                  </a:solidFill>
                  <a:latin typeface="Arial Narrow" pitchFamily="34" charset="0"/>
                </a:rPr>
                <a:t> </a:t>
              </a:r>
            </a:p>
            <a:p>
              <a:pPr marL="56979" eaLnBrk="0" hangingPunct="0">
                <a:defRPr/>
              </a:pPr>
              <a:r>
                <a:rPr lang="en-US" sz="800" dirty="0">
                  <a:solidFill>
                    <a:srgbClr val="000080"/>
                  </a:solidFill>
                  <a:latin typeface="Arial Narrow" pitchFamily="34" charset="0"/>
                </a:rPr>
                <a:t>Margie Davis, Financial Management</a:t>
              </a:r>
            </a:p>
            <a:p>
              <a:pPr marL="56979" eaLnBrk="0" hangingPunct="0">
                <a:defRPr/>
              </a:pPr>
              <a:r>
                <a:rPr lang="en-US" sz="800" dirty="0">
                  <a:solidFill>
                    <a:srgbClr val="000080"/>
                  </a:solidFill>
                  <a:latin typeface="Arial Narrow" pitchFamily="34" charset="0"/>
                </a:rPr>
                <a:t>Donetta Herbert, Financial Management</a:t>
              </a:r>
            </a:p>
            <a:p>
              <a:pPr marL="56979" eaLnBrk="0" hangingPunct="0">
                <a:defRPr/>
              </a:pPr>
              <a:r>
                <a:rPr lang="en-US" sz="800" dirty="0">
                  <a:solidFill>
                    <a:srgbClr val="000080"/>
                  </a:solidFill>
                  <a:latin typeface="Arial Narrow" pitchFamily="34" charset="0"/>
                </a:rPr>
                <a:t>Vacant,</a:t>
              </a:r>
              <a:r>
                <a:rPr lang="en-US" sz="800" dirty="0">
                  <a:solidFill>
                    <a:srgbClr val="000080"/>
                  </a:solidFill>
                  <a:effectLst>
                    <a:outerShdw blurRad="38100" dist="38100" dir="2700000" algn="tl">
                      <a:srgbClr val="C0C0C0"/>
                    </a:outerShdw>
                  </a:effectLst>
                  <a:latin typeface="Arial Narrow" pitchFamily="34" charset="0"/>
                </a:rPr>
                <a:t> </a:t>
              </a:r>
              <a:r>
                <a:rPr lang="en-US" sz="800" dirty="0">
                  <a:solidFill>
                    <a:srgbClr val="000080"/>
                  </a:solidFill>
                  <a:latin typeface="Arial Narrow" pitchFamily="34" charset="0"/>
                </a:rPr>
                <a:t>Senior Technical Advisor</a:t>
              </a:r>
            </a:p>
            <a:p>
              <a:pPr marL="56979" eaLnBrk="0" hangingPunct="0">
                <a:defRPr/>
              </a:pPr>
              <a:endParaRPr lang="en-US" sz="400" b="1" dirty="0">
                <a:solidFill>
                  <a:srgbClr val="000099"/>
                </a:solidFill>
                <a:latin typeface="Arial Narrow" pitchFamily="34" charset="0"/>
              </a:endParaRPr>
            </a:p>
          </p:txBody>
        </p:sp>
        <p:sp>
          <p:nvSpPr>
            <p:cNvPr id="2132" name="Line 222"/>
            <p:cNvSpPr>
              <a:spLocks noChangeShapeType="1"/>
            </p:cNvSpPr>
            <p:nvPr/>
          </p:nvSpPr>
          <p:spPr bwMode="auto">
            <a:xfrm flipV="1">
              <a:off x="947738" y="652416"/>
              <a:ext cx="1815874" cy="12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rIns="0" anchor="ctr"/>
            <a:lstStyle/>
            <a:p>
              <a:pPr algn="ctr" eaLnBrk="0" hangingPunct="0"/>
              <a:endParaRPr lang="en-US" sz="800">
                <a:solidFill>
                  <a:srgbClr val="00279F"/>
                </a:solidFill>
                <a:latin typeface="Arial Narrow" pitchFamily="34" charset="0"/>
              </a:endParaRPr>
            </a:p>
          </p:txBody>
        </p:sp>
      </p:grpSp>
      <p:grpSp>
        <p:nvGrpSpPr>
          <p:cNvPr id="2113" name="Group 296"/>
          <p:cNvGrpSpPr>
            <a:grpSpLocks/>
          </p:cNvGrpSpPr>
          <p:nvPr/>
        </p:nvGrpSpPr>
        <p:grpSpPr bwMode="auto">
          <a:xfrm>
            <a:off x="7940388" y="6381750"/>
            <a:ext cx="1137228" cy="364191"/>
            <a:chOff x="5502" y="4556"/>
            <a:chExt cx="788" cy="260"/>
          </a:xfrm>
        </p:grpSpPr>
        <p:sp>
          <p:nvSpPr>
            <p:cNvPr id="2129" name="Text Box 109"/>
            <p:cNvSpPr txBox="1">
              <a:spLocks noChangeArrowheads="1"/>
            </p:cNvSpPr>
            <p:nvPr/>
          </p:nvSpPr>
          <p:spPr bwMode="auto">
            <a:xfrm>
              <a:off x="5502" y="4556"/>
              <a:ext cx="788"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8184" rIns="0" bIns="48184">
              <a:spAutoFit/>
            </a:bodyPr>
            <a:lstStyle>
              <a:lvl1pPr defTabSz="963613">
                <a:defRPr sz="900">
                  <a:solidFill>
                    <a:srgbClr val="00279F"/>
                  </a:solidFill>
                  <a:latin typeface="Arial Narrow" pitchFamily="34" charset="0"/>
                </a:defRPr>
              </a:lvl1pPr>
              <a:lvl2pPr marL="742950" indent="-285750" defTabSz="963613">
                <a:defRPr sz="900">
                  <a:solidFill>
                    <a:srgbClr val="00279F"/>
                  </a:solidFill>
                  <a:latin typeface="Arial Narrow" pitchFamily="34" charset="0"/>
                </a:defRPr>
              </a:lvl2pPr>
              <a:lvl3pPr marL="1143000" indent="-228600" defTabSz="963613">
                <a:defRPr sz="900">
                  <a:solidFill>
                    <a:srgbClr val="00279F"/>
                  </a:solidFill>
                  <a:latin typeface="Arial Narrow" pitchFamily="34" charset="0"/>
                </a:defRPr>
              </a:lvl3pPr>
              <a:lvl4pPr marL="1600200" indent="-228600" defTabSz="963613">
                <a:defRPr sz="900">
                  <a:solidFill>
                    <a:srgbClr val="00279F"/>
                  </a:solidFill>
                  <a:latin typeface="Arial Narrow" pitchFamily="34" charset="0"/>
                </a:defRPr>
              </a:lvl4pPr>
              <a:lvl5pPr marL="2057400" indent="-228600" defTabSz="963613">
                <a:defRPr sz="900">
                  <a:solidFill>
                    <a:srgbClr val="00279F"/>
                  </a:solidFill>
                  <a:latin typeface="Arial Narrow" pitchFamily="34" charset="0"/>
                </a:defRPr>
              </a:lvl5pPr>
              <a:lvl6pPr marL="2514600" indent="-228600" algn="ctr" defTabSz="963613" eaLnBrk="0" fontAlgn="base" hangingPunct="0">
                <a:spcBef>
                  <a:spcPct val="0"/>
                </a:spcBef>
                <a:spcAft>
                  <a:spcPct val="0"/>
                </a:spcAft>
                <a:defRPr sz="900">
                  <a:solidFill>
                    <a:srgbClr val="00279F"/>
                  </a:solidFill>
                  <a:latin typeface="Arial Narrow" pitchFamily="34" charset="0"/>
                </a:defRPr>
              </a:lvl6pPr>
              <a:lvl7pPr marL="2971800" indent="-228600" algn="ctr" defTabSz="963613" eaLnBrk="0" fontAlgn="base" hangingPunct="0">
                <a:spcBef>
                  <a:spcPct val="0"/>
                </a:spcBef>
                <a:spcAft>
                  <a:spcPct val="0"/>
                </a:spcAft>
                <a:defRPr sz="900">
                  <a:solidFill>
                    <a:srgbClr val="00279F"/>
                  </a:solidFill>
                  <a:latin typeface="Arial Narrow" pitchFamily="34" charset="0"/>
                </a:defRPr>
              </a:lvl7pPr>
              <a:lvl8pPr marL="3429000" indent="-228600" algn="ctr" defTabSz="963613" eaLnBrk="0" fontAlgn="base" hangingPunct="0">
                <a:spcBef>
                  <a:spcPct val="0"/>
                </a:spcBef>
                <a:spcAft>
                  <a:spcPct val="0"/>
                </a:spcAft>
                <a:defRPr sz="900">
                  <a:solidFill>
                    <a:srgbClr val="00279F"/>
                  </a:solidFill>
                  <a:latin typeface="Arial Narrow" pitchFamily="34" charset="0"/>
                </a:defRPr>
              </a:lvl8pPr>
              <a:lvl9pPr marL="3886200" indent="-228600" algn="ctr" defTabSz="963613" eaLnBrk="0" fontAlgn="base" hangingPunct="0">
                <a:spcBef>
                  <a:spcPct val="0"/>
                </a:spcBef>
                <a:spcAft>
                  <a:spcPct val="0"/>
                </a:spcAft>
                <a:defRPr sz="900">
                  <a:solidFill>
                    <a:srgbClr val="00279F"/>
                  </a:solidFill>
                  <a:latin typeface="Arial Narrow" pitchFamily="34" charset="0"/>
                </a:defRPr>
              </a:lvl9pPr>
            </a:lstStyle>
            <a:p>
              <a:pPr algn="r" eaLnBrk="0" hangingPunct="0"/>
              <a:r>
                <a:rPr lang="en-US" altLang="en-US" sz="1600" b="1" dirty="0" smtClean="0">
                  <a:solidFill>
                    <a:srgbClr val="FF0000"/>
                  </a:solidFill>
                </a:rPr>
                <a:t>February 2015</a:t>
              </a:r>
              <a:endParaRPr lang="en-US" altLang="en-US" sz="1600" b="1" dirty="0">
                <a:solidFill>
                  <a:srgbClr val="FF0000"/>
                </a:solidFill>
              </a:endParaRPr>
            </a:p>
          </p:txBody>
        </p:sp>
        <p:sp>
          <p:nvSpPr>
            <p:cNvPr id="2130" name="Text Box 225"/>
            <p:cNvSpPr txBox="1">
              <a:spLocks noChangeArrowheads="1"/>
            </p:cNvSpPr>
            <p:nvPr/>
          </p:nvSpPr>
          <p:spPr bwMode="auto">
            <a:xfrm>
              <a:off x="6062" y="4758"/>
              <a:ext cx="225"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0" tIns="0" rIns="0" bIns="0" anchor="ctr"/>
            <a:lstStyle>
              <a:lvl1pPr>
                <a:defRPr sz="900">
                  <a:solidFill>
                    <a:srgbClr val="00279F"/>
                  </a:solidFill>
                  <a:latin typeface="Arial Narrow" pitchFamily="34" charset="0"/>
                </a:defRPr>
              </a:lvl1pPr>
              <a:lvl2pPr marL="742950" indent="-285750">
                <a:defRPr sz="900">
                  <a:solidFill>
                    <a:srgbClr val="00279F"/>
                  </a:solidFill>
                  <a:latin typeface="Arial Narrow" pitchFamily="34" charset="0"/>
                </a:defRPr>
              </a:lvl2pPr>
              <a:lvl3pPr marL="1143000" indent="-228600">
                <a:defRPr sz="900">
                  <a:solidFill>
                    <a:srgbClr val="00279F"/>
                  </a:solidFill>
                  <a:latin typeface="Arial Narrow" pitchFamily="34" charset="0"/>
                </a:defRPr>
              </a:lvl3pPr>
              <a:lvl4pPr marL="1600200" indent="-228600">
                <a:defRPr sz="900">
                  <a:solidFill>
                    <a:srgbClr val="00279F"/>
                  </a:solidFill>
                  <a:latin typeface="Arial Narrow" pitchFamily="34" charset="0"/>
                </a:defRPr>
              </a:lvl4pPr>
              <a:lvl5pPr marL="2057400" indent="-228600">
                <a:defRPr sz="900">
                  <a:solidFill>
                    <a:srgbClr val="00279F"/>
                  </a:solidFill>
                  <a:latin typeface="Arial Narrow" pitchFamily="34" charset="0"/>
                </a:defRPr>
              </a:lvl5pPr>
              <a:lvl6pPr marL="2514600" indent="-228600" algn="ctr" eaLnBrk="0" fontAlgn="base" hangingPunct="0">
                <a:spcBef>
                  <a:spcPct val="0"/>
                </a:spcBef>
                <a:spcAft>
                  <a:spcPct val="0"/>
                </a:spcAft>
                <a:defRPr sz="900">
                  <a:solidFill>
                    <a:srgbClr val="00279F"/>
                  </a:solidFill>
                  <a:latin typeface="Arial Narrow" pitchFamily="34" charset="0"/>
                </a:defRPr>
              </a:lvl6pPr>
              <a:lvl7pPr marL="2971800" indent="-228600" algn="ctr" eaLnBrk="0" fontAlgn="base" hangingPunct="0">
                <a:spcBef>
                  <a:spcPct val="0"/>
                </a:spcBef>
                <a:spcAft>
                  <a:spcPct val="0"/>
                </a:spcAft>
                <a:defRPr sz="900">
                  <a:solidFill>
                    <a:srgbClr val="00279F"/>
                  </a:solidFill>
                  <a:latin typeface="Arial Narrow" pitchFamily="34" charset="0"/>
                </a:defRPr>
              </a:lvl7pPr>
              <a:lvl8pPr marL="3429000" indent="-228600" algn="ctr" eaLnBrk="0" fontAlgn="base" hangingPunct="0">
                <a:spcBef>
                  <a:spcPct val="0"/>
                </a:spcBef>
                <a:spcAft>
                  <a:spcPct val="0"/>
                </a:spcAft>
                <a:defRPr sz="900">
                  <a:solidFill>
                    <a:srgbClr val="00279F"/>
                  </a:solidFill>
                  <a:latin typeface="Arial Narrow" pitchFamily="34" charset="0"/>
                </a:defRPr>
              </a:lvl8pPr>
              <a:lvl9pPr marL="3886200" indent="-228600" algn="ctr" eaLnBrk="0" fontAlgn="base" hangingPunct="0">
                <a:spcBef>
                  <a:spcPct val="0"/>
                </a:spcBef>
                <a:spcAft>
                  <a:spcPct val="0"/>
                </a:spcAft>
                <a:defRPr sz="900">
                  <a:solidFill>
                    <a:srgbClr val="00279F"/>
                  </a:solidFill>
                  <a:latin typeface="Arial Narrow" pitchFamily="34" charset="0"/>
                </a:defRPr>
              </a:lvl9pPr>
            </a:lstStyle>
            <a:p>
              <a:pPr algn="r" eaLnBrk="0" hangingPunct="0">
                <a:buFont typeface="Wingdings" pitchFamily="2" charset="2"/>
                <a:buNone/>
              </a:pPr>
              <a:r>
                <a:rPr lang="en-US" altLang="en-US" sz="400" b="1">
                  <a:solidFill>
                    <a:srgbClr val="000000"/>
                  </a:solidFill>
                </a:rPr>
                <a:t>Posted 01JANUARY2015 </a:t>
              </a:r>
            </a:p>
          </p:txBody>
        </p:sp>
      </p:grpSp>
      <p:sp>
        <p:nvSpPr>
          <p:cNvPr id="2114" name="Text Box 30"/>
          <p:cNvSpPr txBox="1">
            <a:spLocks noChangeArrowheads="1"/>
          </p:cNvSpPr>
          <p:nvPr/>
        </p:nvSpPr>
        <p:spPr bwMode="auto">
          <a:xfrm>
            <a:off x="868651" y="1516998"/>
            <a:ext cx="1537280" cy="420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3235" rIns="0" bIns="43235">
            <a:spAutoFit/>
          </a:bodyPr>
          <a:lstStyle>
            <a:lvl1pPr defTabSz="963613">
              <a:defRPr sz="900">
                <a:solidFill>
                  <a:srgbClr val="00279F"/>
                </a:solidFill>
                <a:latin typeface="Arial Narrow" pitchFamily="34" charset="0"/>
              </a:defRPr>
            </a:lvl1pPr>
            <a:lvl2pPr marL="742950" indent="-285750" defTabSz="963613">
              <a:defRPr sz="900">
                <a:solidFill>
                  <a:srgbClr val="00279F"/>
                </a:solidFill>
                <a:latin typeface="Arial Narrow" pitchFamily="34" charset="0"/>
              </a:defRPr>
            </a:lvl2pPr>
            <a:lvl3pPr marL="1143000" indent="-228600" defTabSz="963613">
              <a:defRPr sz="900">
                <a:solidFill>
                  <a:srgbClr val="00279F"/>
                </a:solidFill>
                <a:latin typeface="Arial Narrow" pitchFamily="34" charset="0"/>
              </a:defRPr>
            </a:lvl3pPr>
            <a:lvl4pPr marL="1600200" indent="-228600" defTabSz="963613">
              <a:defRPr sz="900">
                <a:solidFill>
                  <a:srgbClr val="00279F"/>
                </a:solidFill>
                <a:latin typeface="Arial Narrow" pitchFamily="34" charset="0"/>
              </a:defRPr>
            </a:lvl4pPr>
            <a:lvl5pPr marL="2057400" indent="-228600" defTabSz="963613">
              <a:defRPr sz="900">
                <a:solidFill>
                  <a:srgbClr val="00279F"/>
                </a:solidFill>
                <a:latin typeface="Arial Narrow" pitchFamily="34" charset="0"/>
              </a:defRPr>
            </a:lvl5pPr>
            <a:lvl6pPr marL="2514600" indent="-228600" algn="ctr" defTabSz="963613" eaLnBrk="0" fontAlgn="base" hangingPunct="0">
              <a:spcBef>
                <a:spcPct val="0"/>
              </a:spcBef>
              <a:spcAft>
                <a:spcPct val="0"/>
              </a:spcAft>
              <a:defRPr sz="900">
                <a:solidFill>
                  <a:srgbClr val="00279F"/>
                </a:solidFill>
                <a:latin typeface="Arial Narrow" pitchFamily="34" charset="0"/>
              </a:defRPr>
            </a:lvl6pPr>
            <a:lvl7pPr marL="2971800" indent="-228600" algn="ctr" defTabSz="963613" eaLnBrk="0" fontAlgn="base" hangingPunct="0">
              <a:spcBef>
                <a:spcPct val="0"/>
              </a:spcBef>
              <a:spcAft>
                <a:spcPct val="0"/>
              </a:spcAft>
              <a:defRPr sz="900">
                <a:solidFill>
                  <a:srgbClr val="00279F"/>
                </a:solidFill>
                <a:latin typeface="Arial Narrow" pitchFamily="34" charset="0"/>
              </a:defRPr>
            </a:lvl7pPr>
            <a:lvl8pPr marL="3429000" indent="-228600" algn="ctr" defTabSz="963613" eaLnBrk="0" fontAlgn="base" hangingPunct="0">
              <a:spcBef>
                <a:spcPct val="0"/>
              </a:spcBef>
              <a:spcAft>
                <a:spcPct val="0"/>
              </a:spcAft>
              <a:defRPr sz="900">
                <a:solidFill>
                  <a:srgbClr val="00279F"/>
                </a:solidFill>
                <a:latin typeface="Arial Narrow" pitchFamily="34" charset="0"/>
              </a:defRPr>
            </a:lvl8pPr>
            <a:lvl9pPr marL="3886200" indent="-228600" algn="ctr" defTabSz="963613" eaLnBrk="0" fontAlgn="base" hangingPunct="0">
              <a:spcBef>
                <a:spcPct val="0"/>
              </a:spcBef>
              <a:spcAft>
                <a:spcPct val="0"/>
              </a:spcAft>
              <a:defRPr sz="900">
                <a:solidFill>
                  <a:srgbClr val="00279F"/>
                </a:solidFill>
                <a:latin typeface="Arial Narrow" pitchFamily="34" charset="0"/>
              </a:defRPr>
            </a:lvl9pPr>
          </a:lstStyle>
          <a:p>
            <a:pPr algn="ctr" eaLnBrk="0" hangingPunct="0">
              <a:lnSpc>
                <a:spcPts val="1346"/>
              </a:lnSpc>
            </a:pPr>
            <a:r>
              <a:rPr lang="en-US" altLang="en-US" sz="1300" b="1">
                <a:solidFill>
                  <a:srgbClr val="000000"/>
                </a:solidFill>
              </a:rPr>
              <a:t>Materials Sciences and </a:t>
            </a:r>
          </a:p>
          <a:p>
            <a:pPr algn="ctr" eaLnBrk="0" hangingPunct="0">
              <a:lnSpc>
                <a:spcPts val="1346"/>
              </a:lnSpc>
            </a:pPr>
            <a:r>
              <a:rPr lang="en-US" altLang="en-US" sz="1300" b="1">
                <a:solidFill>
                  <a:srgbClr val="000000"/>
                </a:solidFill>
              </a:rPr>
              <a:t>Engineering Division</a:t>
            </a:r>
            <a:endParaRPr lang="en-US" altLang="en-US" sz="1200" b="1">
              <a:solidFill>
                <a:srgbClr val="000000"/>
              </a:solidFill>
            </a:endParaRPr>
          </a:p>
        </p:txBody>
      </p:sp>
      <p:sp>
        <p:nvSpPr>
          <p:cNvPr id="2115" name="Text Box 290"/>
          <p:cNvSpPr txBox="1">
            <a:spLocks noChangeArrowheads="1"/>
          </p:cNvSpPr>
          <p:nvPr/>
        </p:nvSpPr>
        <p:spPr bwMode="auto">
          <a:xfrm>
            <a:off x="3349626" y="5670178"/>
            <a:ext cx="1350818" cy="15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82048" tIns="41025" rIns="82048" bIns="41025">
            <a:spAutoFit/>
          </a:bodyPr>
          <a:lstStyle>
            <a:lvl1pPr>
              <a:defRPr sz="900">
                <a:solidFill>
                  <a:srgbClr val="00279F"/>
                </a:solidFill>
                <a:latin typeface="Arial Narrow" pitchFamily="34" charset="0"/>
              </a:defRPr>
            </a:lvl1pPr>
            <a:lvl2pPr marL="742950" indent="-285750">
              <a:defRPr sz="900">
                <a:solidFill>
                  <a:srgbClr val="00279F"/>
                </a:solidFill>
                <a:latin typeface="Arial Narrow" pitchFamily="34" charset="0"/>
              </a:defRPr>
            </a:lvl2pPr>
            <a:lvl3pPr marL="1143000" indent="-228600">
              <a:defRPr sz="900">
                <a:solidFill>
                  <a:srgbClr val="00279F"/>
                </a:solidFill>
                <a:latin typeface="Arial Narrow" pitchFamily="34" charset="0"/>
              </a:defRPr>
            </a:lvl3pPr>
            <a:lvl4pPr marL="1600200" indent="-228600">
              <a:defRPr sz="900">
                <a:solidFill>
                  <a:srgbClr val="00279F"/>
                </a:solidFill>
                <a:latin typeface="Arial Narrow" pitchFamily="34" charset="0"/>
              </a:defRPr>
            </a:lvl4pPr>
            <a:lvl5pPr marL="2057400" indent="-228600">
              <a:defRPr sz="900">
                <a:solidFill>
                  <a:srgbClr val="00279F"/>
                </a:solidFill>
                <a:latin typeface="Arial Narrow" pitchFamily="34" charset="0"/>
              </a:defRPr>
            </a:lvl5pPr>
            <a:lvl6pPr marL="2514600" indent="-228600" algn="ctr" eaLnBrk="0" fontAlgn="base" hangingPunct="0">
              <a:spcBef>
                <a:spcPct val="0"/>
              </a:spcBef>
              <a:spcAft>
                <a:spcPct val="0"/>
              </a:spcAft>
              <a:defRPr sz="900">
                <a:solidFill>
                  <a:srgbClr val="00279F"/>
                </a:solidFill>
                <a:latin typeface="Arial Narrow" pitchFamily="34" charset="0"/>
              </a:defRPr>
            </a:lvl6pPr>
            <a:lvl7pPr marL="2971800" indent="-228600" algn="ctr" eaLnBrk="0" fontAlgn="base" hangingPunct="0">
              <a:spcBef>
                <a:spcPct val="0"/>
              </a:spcBef>
              <a:spcAft>
                <a:spcPct val="0"/>
              </a:spcAft>
              <a:defRPr sz="900">
                <a:solidFill>
                  <a:srgbClr val="00279F"/>
                </a:solidFill>
                <a:latin typeface="Arial Narrow" pitchFamily="34" charset="0"/>
              </a:defRPr>
            </a:lvl7pPr>
            <a:lvl8pPr marL="3429000" indent="-228600" algn="ctr" eaLnBrk="0" fontAlgn="base" hangingPunct="0">
              <a:spcBef>
                <a:spcPct val="0"/>
              </a:spcBef>
              <a:spcAft>
                <a:spcPct val="0"/>
              </a:spcAft>
              <a:defRPr sz="900">
                <a:solidFill>
                  <a:srgbClr val="00279F"/>
                </a:solidFill>
                <a:latin typeface="Arial Narrow" pitchFamily="34" charset="0"/>
              </a:defRPr>
            </a:lvl8pPr>
            <a:lvl9pPr marL="3886200" indent="-228600" algn="ctr" eaLnBrk="0" fontAlgn="base" hangingPunct="0">
              <a:spcBef>
                <a:spcPct val="0"/>
              </a:spcBef>
              <a:spcAft>
                <a:spcPct val="0"/>
              </a:spcAft>
              <a:defRPr sz="900">
                <a:solidFill>
                  <a:srgbClr val="00279F"/>
                </a:solidFill>
                <a:latin typeface="Arial Narrow" pitchFamily="34" charset="0"/>
              </a:defRPr>
            </a:lvl9pPr>
          </a:lstStyle>
          <a:p>
            <a:pPr algn="ctr" eaLnBrk="0" hangingPunct="0">
              <a:lnSpc>
                <a:spcPct val="85000"/>
              </a:lnSpc>
              <a:buFont typeface="Wingdings" pitchFamily="2" charset="2"/>
              <a:buNone/>
            </a:pPr>
            <a:r>
              <a:rPr lang="en-US" altLang="en-US" sz="500">
                <a:solidFill>
                  <a:srgbClr val="000000"/>
                </a:solidFill>
              </a:rPr>
              <a:t>** Nanoscale Science Research Centers</a:t>
            </a:r>
          </a:p>
        </p:txBody>
      </p:sp>
      <p:sp>
        <p:nvSpPr>
          <p:cNvPr id="2116" name="Rectangle 3"/>
          <p:cNvSpPr>
            <a:spLocks noChangeArrowheads="1"/>
          </p:cNvSpPr>
          <p:nvPr/>
        </p:nvSpPr>
        <p:spPr bwMode="auto">
          <a:xfrm>
            <a:off x="6972012" y="5207934"/>
            <a:ext cx="1014556" cy="483254"/>
          </a:xfrm>
          <a:prstGeom prst="rect">
            <a:avLst/>
          </a:prstGeom>
          <a:solidFill>
            <a:schemeClr val="bg1"/>
          </a:solidFill>
          <a:ln w="12700">
            <a:solidFill>
              <a:schemeClr val="tx1"/>
            </a:solidFill>
            <a:miter lim="800000"/>
            <a:headEnd/>
            <a:tailEnd/>
          </a:ln>
        </p:spPr>
        <p:txBody>
          <a:bodyPr lIns="0" tIns="41025" rIns="0" bIns="41025" anchor="ctr"/>
          <a:lstStyle/>
          <a:p>
            <a:pPr algn="ctr" eaLnBrk="0" hangingPunct="0">
              <a:lnSpc>
                <a:spcPts val="718"/>
              </a:lnSpc>
            </a:pPr>
            <a:endParaRPr lang="en-US" altLang="en-US" sz="800" b="1">
              <a:solidFill>
                <a:srgbClr val="000000"/>
              </a:solidFill>
              <a:latin typeface="Arial Narrow" pitchFamily="34" charset="0"/>
            </a:endParaRPr>
          </a:p>
          <a:p>
            <a:pPr algn="ctr" eaLnBrk="0" hangingPunct="0">
              <a:lnSpc>
                <a:spcPts val="718"/>
              </a:lnSpc>
            </a:pPr>
            <a:r>
              <a:rPr lang="en-US" altLang="en-US" sz="800" b="1">
                <a:solidFill>
                  <a:srgbClr val="000000"/>
                </a:solidFill>
                <a:latin typeface="Arial Narrow" pitchFamily="34" charset="0"/>
              </a:rPr>
              <a:t>Fuels from Sunlight</a:t>
            </a:r>
            <a:br>
              <a:rPr lang="en-US" altLang="en-US" sz="800" b="1">
                <a:solidFill>
                  <a:srgbClr val="000000"/>
                </a:solidFill>
                <a:latin typeface="Arial Narrow" pitchFamily="34" charset="0"/>
              </a:rPr>
            </a:br>
            <a:r>
              <a:rPr lang="en-US" altLang="en-US" sz="800" b="1">
                <a:solidFill>
                  <a:srgbClr val="000000"/>
                </a:solidFill>
                <a:latin typeface="Arial Narrow" pitchFamily="34" charset="0"/>
              </a:rPr>
              <a:t>Energy Innovation Hub</a:t>
            </a:r>
            <a:endParaRPr lang="en-US" altLang="en-US" sz="800">
              <a:solidFill>
                <a:srgbClr val="000080"/>
              </a:solidFill>
              <a:latin typeface="Arial Narrow" pitchFamily="34" charset="0"/>
            </a:endParaRPr>
          </a:p>
          <a:p>
            <a:pPr algn="ctr" eaLnBrk="0" hangingPunct="0">
              <a:lnSpc>
                <a:spcPts val="718"/>
              </a:lnSpc>
            </a:pPr>
            <a:r>
              <a:rPr lang="en-US" altLang="en-US" sz="800">
                <a:solidFill>
                  <a:srgbClr val="000080"/>
                </a:solidFill>
                <a:latin typeface="Arial Narrow" pitchFamily="34" charset="0"/>
              </a:rPr>
              <a:t>Gail McLean</a:t>
            </a:r>
          </a:p>
          <a:p>
            <a:pPr algn="ctr" eaLnBrk="0" hangingPunct="0">
              <a:lnSpc>
                <a:spcPts val="718"/>
              </a:lnSpc>
            </a:pPr>
            <a:r>
              <a:rPr lang="en-US" altLang="en-US" sz="800">
                <a:solidFill>
                  <a:srgbClr val="000080"/>
                </a:solidFill>
                <a:latin typeface="Arial Narrow" pitchFamily="34" charset="0"/>
              </a:rPr>
              <a:t>Christopher Fecko</a:t>
            </a:r>
            <a:br>
              <a:rPr lang="en-US" altLang="en-US" sz="800">
                <a:solidFill>
                  <a:srgbClr val="000080"/>
                </a:solidFill>
                <a:latin typeface="Arial Narrow" pitchFamily="34" charset="0"/>
              </a:rPr>
            </a:br>
            <a:endParaRPr lang="en-US" altLang="en-US" sz="800">
              <a:solidFill>
                <a:srgbClr val="000080"/>
              </a:solidFill>
              <a:latin typeface="Arial Narrow" pitchFamily="34" charset="0"/>
            </a:endParaRPr>
          </a:p>
        </p:txBody>
      </p:sp>
      <p:sp>
        <p:nvSpPr>
          <p:cNvPr id="133" name="AutoShape 284"/>
          <p:cNvSpPr>
            <a:spLocks noChangeArrowheads="1"/>
          </p:cNvSpPr>
          <p:nvPr/>
        </p:nvSpPr>
        <p:spPr bwMode="auto">
          <a:xfrm>
            <a:off x="3733512" y="4389906"/>
            <a:ext cx="76488" cy="70037"/>
          </a:xfrm>
          <a:prstGeom prst="star5">
            <a:avLst/>
          </a:prstGeom>
          <a:solidFill>
            <a:srgbClr val="FFFF00"/>
          </a:solidFill>
          <a:ln w="3175" algn="ctr">
            <a:solidFill>
              <a:schemeClr val="tx1"/>
            </a:solidFill>
            <a:miter lim="800000"/>
            <a:headEnd/>
            <a:tailEnd/>
          </a:ln>
          <a:effectLst/>
        </p:spPr>
        <p:txBody>
          <a:bodyPr wrap="none" lIns="82048" tIns="41025" rIns="82048" bIns="41025" anchor="ctr"/>
          <a:lstStyle/>
          <a:p>
            <a:pPr algn="ctr" eaLnBrk="0" hangingPunct="0">
              <a:defRPr/>
            </a:pPr>
            <a:endParaRPr lang="en-US" sz="800">
              <a:solidFill>
                <a:srgbClr val="00279F"/>
              </a:solidFill>
              <a:latin typeface="Arial Narrow" pitchFamily="34" charset="0"/>
            </a:endParaRPr>
          </a:p>
        </p:txBody>
      </p:sp>
      <p:sp>
        <p:nvSpPr>
          <p:cNvPr id="2118" name="Text Box 290"/>
          <p:cNvSpPr txBox="1">
            <a:spLocks noChangeArrowheads="1"/>
          </p:cNvSpPr>
          <p:nvPr/>
        </p:nvSpPr>
        <p:spPr bwMode="auto">
          <a:xfrm>
            <a:off x="4667250" y="4556593"/>
            <a:ext cx="909205" cy="15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82048" tIns="41025" rIns="82048" bIns="41025">
            <a:spAutoFit/>
          </a:bodyPr>
          <a:lstStyle>
            <a:lvl1pPr>
              <a:defRPr sz="900">
                <a:solidFill>
                  <a:srgbClr val="00279F"/>
                </a:solidFill>
                <a:latin typeface="Arial Narrow" pitchFamily="34" charset="0"/>
              </a:defRPr>
            </a:lvl1pPr>
            <a:lvl2pPr marL="742950" indent="-285750">
              <a:defRPr sz="900">
                <a:solidFill>
                  <a:srgbClr val="00279F"/>
                </a:solidFill>
                <a:latin typeface="Arial Narrow" pitchFamily="34" charset="0"/>
              </a:defRPr>
            </a:lvl2pPr>
            <a:lvl3pPr marL="1143000" indent="-228600">
              <a:defRPr sz="900">
                <a:solidFill>
                  <a:srgbClr val="00279F"/>
                </a:solidFill>
                <a:latin typeface="Arial Narrow" pitchFamily="34" charset="0"/>
              </a:defRPr>
            </a:lvl3pPr>
            <a:lvl4pPr marL="1600200" indent="-228600">
              <a:defRPr sz="900">
                <a:solidFill>
                  <a:srgbClr val="00279F"/>
                </a:solidFill>
                <a:latin typeface="Arial Narrow" pitchFamily="34" charset="0"/>
              </a:defRPr>
            </a:lvl4pPr>
            <a:lvl5pPr marL="2057400" indent="-228600">
              <a:defRPr sz="900">
                <a:solidFill>
                  <a:srgbClr val="00279F"/>
                </a:solidFill>
                <a:latin typeface="Arial Narrow" pitchFamily="34" charset="0"/>
              </a:defRPr>
            </a:lvl5pPr>
            <a:lvl6pPr marL="2514600" indent="-228600" algn="ctr" eaLnBrk="0" fontAlgn="base" hangingPunct="0">
              <a:spcBef>
                <a:spcPct val="0"/>
              </a:spcBef>
              <a:spcAft>
                <a:spcPct val="0"/>
              </a:spcAft>
              <a:defRPr sz="900">
                <a:solidFill>
                  <a:srgbClr val="00279F"/>
                </a:solidFill>
                <a:latin typeface="Arial Narrow" pitchFamily="34" charset="0"/>
              </a:defRPr>
            </a:lvl6pPr>
            <a:lvl7pPr marL="2971800" indent="-228600" algn="ctr" eaLnBrk="0" fontAlgn="base" hangingPunct="0">
              <a:spcBef>
                <a:spcPct val="0"/>
              </a:spcBef>
              <a:spcAft>
                <a:spcPct val="0"/>
              </a:spcAft>
              <a:defRPr sz="900">
                <a:solidFill>
                  <a:srgbClr val="00279F"/>
                </a:solidFill>
                <a:latin typeface="Arial Narrow" pitchFamily="34" charset="0"/>
              </a:defRPr>
            </a:lvl7pPr>
            <a:lvl8pPr marL="3429000" indent="-228600" algn="ctr" eaLnBrk="0" fontAlgn="base" hangingPunct="0">
              <a:spcBef>
                <a:spcPct val="0"/>
              </a:spcBef>
              <a:spcAft>
                <a:spcPct val="0"/>
              </a:spcAft>
              <a:defRPr sz="900">
                <a:solidFill>
                  <a:srgbClr val="00279F"/>
                </a:solidFill>
                <a:latin typeface="Arial Narrow" pitchFamily="34" charset="0"/>
              </a:defRPr>
            </a:lvl8pPr>
            <a:lvl9pPr marL="3886200" indent="-228600" algn="ctr" eaLnBrk="0" fontAlgn="base" hangingPunct="0">
              <a:spcBef>
                <a:spcPct val="0"/>
              </a:spcBef>
              <a:spcAft>
                <a:spcPct val="0"/>
              </a:spcAft>
              <a:defRPr sz="900">
                <a:solidFill>
                  <a:srgbClr val="00279F"/>
                </a:solidFill>
                <a:latin typeface="Arial Narrow" pitchFamily="34" charset="0"/>
              </a:defRPr>
            </a:lvl9pPr>
          </a:lstStyle>
          <a:p>
            <a:pPr algn="ctr" eaLnBrk="0" hangingPunct="0">
              <a:lnSpc>
                <a:spcPct val="85000"/>
              </a:lnSpc>
              <a:buFont typeface="Wingdings" pitchFamily="2" charset="2"/>
              <a:buNone/>
            </a:pPr>
            <a:r>
              <a:rPr lang="en-US" altLang="en-US" sz="500">
                <a:solidFill>
                  <a:srgbClr val="000000"/>
                </a:solidFill>
              </a:rPr>
              <a:t>*** Major Items of Equipment </a:t>
            </a:r>
          </a:p>
        </p:txBody>
      </p:sp>
      <p:sp>
        <p:nvSpPr>
          <p:cNvPr id="2119" name="Text Box 290"/>
          <p:cNvSpPr txBox="1">
            <a:spLocks noChangeArrowheads="1"/>
          </p:cNvSpPr>
          <p:nvPr/>
        </p:nvSpPr>
        <p:spPr bwMode="auto">
          <a:xfrm>
            <a:off x="7716695" y="1116388"/>
            <a:ext cx="1102591" cy="15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82048" tIns="41025" rIns="82048" bIns="41025">
            <a:spAutoFit/>
          </a:bodyPr>
          <a:lstStyle>
            <a:lvl1pPr>
              <a:defRPr sz="900">
                <a:solidFill>
                  <a:srgbClr val="00279F"/>
                </a:solidFill>
                <a:latin typeface="Arial Narrow" pitchFamily="34" charset="0"/>
              </a:defRPr>
            </a:lvl1pPr>
            <a:lvl2pPr marL="742950" indent="-285750">
              <a:defRPr sz="900">
                <a:solidFill>
                  <a:srgbClr val="00279F"/>
                </a:solidFill>
                <a:latin typeface="Arial Narrow" pitchFamily="34" charset="0"/>
              </a:defRPr>
            </a:lvl2pPr>
            <a:lvl3pPr marL="1143000" indent="-228600">
              <a:defRPr sz="900">
                <a:solidFill>
                  <a:srgbClr val="00279F"/>
                </a:solidFill>
                <a:latin typeface="Arial Narrow" pitchFamily="34" charset="0"/>
              </a:defRPr>
            </a:lvl3pPr>
            <a:lvl4pPr marL="1600200" indent="-228600">
              <a:defRPr sz="900">
                <a:solidFill>
                  <a:srgbClr val="00279F"/>
                </a:solidFill>
                <a:latin typeface="Arial Narrow" pitchFamily="34" charset="0"/>
              </a:defRPr>
            </a:lvl4pPr>
            <a:lvl5pPr marL="2057400" indent="-228600">
              <a:defRPr sz="900">
                <a:solidFill>
                  <a:srgbClr val="00279F"/>
                </a:solidFill>
                <a:latin typeface="Arial Narrow" pitchFamily="34" charset="0"/>
              </a:defRPr>
            </a:lvl5pPr>
            <a:lvl6pPr marL="2514600" indent="-228600" algn="ctr" eaLnBrk="0" fontAlgn="base" hangingPunct="0">
              <a:spcBef>
                <a:spcPct val="0"/>
              </a:spcBef>
              <a:spcAft>
                <a:spcPct val="0"/>
              </a:spcAft>
              <a:defRPr sz="900">
                <a:solidFill>
                  <a:srgbClr val="00279F"/>
                </a:solidFill>
                <a:latin typeface="Arial Narrow" pitchFamily="34" charset="0"/>
              </a:defRPr>
            </a:lvl6pPr>
            <a:lvl7pPr marL="2971800" indent="-228600" algn="ctr" eaLnBrk="0" fontAlgn="base" hangingPunct="0">
              <a:spcBef>
                <a:spcPct val="0"/>
              </a:spcBef>
              <a:spcAft>
                <a:spcPct val="0"/>
              </a:spcAft>
              <a:defRPr sz="900">
                <a:solidFill>
                  <a:srgbClr val="00279F"/>
                </a:solidFill>
                <a:latin typeface="Arial Narrow" pitchFamily="34" charset="0"/>
              </a:defRPr>
            </a:lvl7pPr>
            <a:lvl8pPr marL="3429000" indent="-228600" algn="ctr" eaLnBrk="0" fontAlgn="base" hangingPunct="0">
              <a:spcBef>
                <a:spcPct val="0"/>
              </a:spcBef>
              <a:spcAft>
                <a:spcPct val="0"/>
              </a:spcAft>
              <a:defRPr sz="900">
                <a:solidFill>
                  <a:srgbClr val="00279F"/>
                </a:solidFill>
                <a:latin typeface="Arial Narrow" pitchFamily="34" charset="0"/>
              </a:defRPr>
            </a:lvl8pPr>
            <a:lvl9pPr marL="3886200" indent="-228600" algn="ctr" eaLnBrk="0" fontAlgn="base" hangingPunct="0">
              <a:spcBef>
                <a:spcPct val="0"/>
              </a:spcBef>
              <a:spcAft>
                <a:spcPct val="0"/>
              </a:spcAft>
              <a:defRPr sz="900">
                <a:solidFill>
                  <a:srgbClr val="00279F"/>
                </a:solidFill>
                <a:latin typeface="Arial Narrow" pitchFamily="34" charset="0"/>
              </a:defRPr>
            </a:lvl9pPr>
          </a:lstStyle>
          <a:p>
            <a:pPr algn="ctr" eaLnBrk="0" hangingPunct="0">
              <a:lnSpc>
                <a:spcPct val="85000"/>
              </a:lnSpc>
              <a:buFont typeface="Wingdings" pitchFamily="2" charset="2"/>
              <a:buNone/>
            </a:pPr>
            <a:r>
              <a:rPr lang="en-US" altLang="en-US" sz="500">
                <a:solidFill>
                  <a:srgbClr val="000000"/>
                </a:solidFill>
              </a:rPr>
              <a:t>* Energy Frontier Research Centers</a:t>
            </a:r>
          </a:p>
        </p:txBody>
      </p:sp>
      <p:grpSp>
        <p:nvGrpSpPr>
          <p:cNvPr id="2123" name="Group 123"/>
          <p:cNvGrpSpPr>
            <a:grpSpLocks/>
          </p:cNvGrpSpPr>
          <p:nvPr/>
        </p:nvGrpSpPr>
        <p:grpSpPr bwMode="auto">
          <a:xfrm>
            <a:off x="916422" y="5817255"/>
            <a:ext cx="2340838" cy="606518"/>
            <a:chOff x="481790" y="6718403"/>
            <a:chExt cx="1569827" cy="687283"/>
          </a:xfrm>
        </p:grpSpPr>
        <p:grpSp>
          <p:nvGrpSpPr>
            <p:cNvPr id="2125" name="Group 138"/>
            <p:cNvGrpSpPr>
              <a:grpSpLocks/>
            </p:cNvGrpSpPr>
            <p:nvPr/>
          </p:nvGrpSpPr>
          <p:grpSpPr bwMode="auto">
            <a:xfrm>
              <a:off x="481790" y="6718403"/>
              <a:ext cx="1569827" cy="687283"/>
              <a:chOff x="1126315" y="6438052"/>
              <a:chExt cx="1569827" cy="749490"/>
            </a:xfrm>
          </p:grpSpPr>
          <p:sp>
            <p:nvSpPr>
              <p:cNvPr id="2127" name="Text Box 102"/>
              <p:cNvSpPr txBox="1">
                <a:spLocks noChangeArrowheads="1"/>
              </p:cNvSpPr>
              <p:nvPr/>
            </p:nvSpPr>
            <p:spPr bwMode="auto">
              <a:xfrm>
                <a:off x="1126315" y="6658113"/>
                <a:ext cx="1569827" cy="529429"/>
              </a:xfrm>
              <a:prstGeom prst="rect">
                <a:avLst/>
              </a:prstGeom>
              <a:solidFill>
                <a:srgbClr val="FFF6E7"/>
              </a:solidFill>
              <a:ln w="3175" cap="rnd">
                <a:solidFill>
                  <a:srgbClr val="808080"/>
                </a:solidFill>
                <a:prstDash val="sysDot"/>
                <a:miter lim="800000"/>
                <a:headEnd/>
                <a:tailEnd/>
              </a:ln>
            </p:spPr>
            <p:txBody>
              <a:bodyPr lIns="50941" tIns="50785" rIns="0" bIns="50785"/>
              <a:lstStyle>
                <a:lvl1pPr indent="-190500" defTabSz="963613">
                  <a:defRPr sz="900">
                    <a:solidFill>
                      <a:srgbClr val="00279F"/>
                    </a:solidFill>
                    <a:latin typeface="Arial Narrow" pitchFamily="34" charset="0"/>
                  </a:defRPr>
                </a:lvl1pPr>
                <a:lvl2pPr marL="742950" indent="-285750" defTabSz="963613">
                  <a:defRPr sz="900">
                    <a:solidFill>
                      <a:srgbClr val="00279F"/>
                    </a:solidFill>
                    <a:latin typeface="Arial Narrow" pitchFamily="34" charset="0"/>
                  </a:defRPr>
                </a:lvl2pPr>
                <a:lvl3pPr marL="1143000" indent="-228600" defTabSz="963613">
                  <a:defRPr sz="900">
                    <a:solidFill>
                      <a:srgbClr val="00279F"/>
                    </a:solidFill>
                    <a:latin typeface="Arial Narrow" pitchFamily="34" charset="0"/>
                  </a:defRPr>
                </a:lvl3pPr>
                <a:lvl4pPr marL="1600200" indent="-228600" defTabSz="963613">
                  <a:defRPr sz="900">
                    <a:solidFill>
                      <a:srgbClr val="00279F"/>
                    </a:solidFill>
                    <a:latin typeface="Arial Narrow" pitchFamily="34" charset="0"/>
                  </a:defRPr>
                </a:lvl4pPr>
                <a:lvl5pPr marL="2057400" indent="-228600" defTabSz="963613">
                  <a:defRPr sz="900">
                    <a:solidFill>
                      <a:srgbClr val="00279F"/>
                    </a:solidFill>
                    <a:latin typeface="Arial Narrow" pitchFamily="34" charset="0"/>
                  </a:defRPr>
                </a:lvl5pPr>
                <a:lvl6pPr marL="2514600" indent="-228600" algn="ctr" defTabSz="963613" eaLnBrk="0" fontAlgn="base" hangingPunct="0">
                  <a:spcBef>
                    <a:spcPct val="0"/>
                  </a:spcBef>
                  <a:spcAft>
                    <a:spcPct val="0"/>
                  </a:spcAft>
                  <a:defRPr sz="900">
                    <a:solidFill>
                      <a:srgbClr val="00279F"/>
                    </a:solidFill>
                    <a:latin typeface="Arial Narrow" pitchFamily="34" charset="0"/>
                  </a:defRPr>
                </a:lvl6pPr>
                <a:lvl7pPr marL="2971800" indent="-228600" algn="ctr" defTabSz="963613" eaLnBrk="0" fontAlgn="base" hangingPunct="0">
                  <a:spcBef>
                    <a:spcPct val="0"/>
                  </a:spcBef>
                  <a:spcAft>
                    <a:spcPct val="0"/>
                  </a:spcAft>
                  <a:defRPr sz="900">
                    <a:solidFill>
                      <a:srgbClr val="00279F"/>
                    </a:solidFill>
                    <a:latin typeface="Arial Narrow" pitchFamily="34" charset="0"/>
                  </a:defRPr>
                </a:lvl7pPr>
                <a:lvl8pPr marL="3429000" indent="-228600" algn="ctr" defTabSz="963613" eaLnBrk="0" fontAlgn="base" hangingPunct="0">
                  <a:spcBef>
                    <a:spcPct val="0"/>
                  </a:spcBef>
                  <a:spcAft>
                    <a:spcPct val="0"/>
                  </a:spcAft>
                  <a:defRPr sz="900">
                    <a:solidFill>
                      <a:srgbClr val="00279F"/>
                    </a:solidFill>
                    <a:latin typeface="Arial Narrow" pitchFamily="34" charset="0"/>
                  </a:defRPr>
                </a:lvl8pPr>
                <a:lvl9pPr marL="3886200" indent="-228600" algn="ctr" defTabSz="963613" eaLnBrk="0" fontAlgn="base" hangingPunct="0">
                  <a:spcBef>
                    <a:spcPct val="0"/>
                  </a:spcBef>
                  <a:spcAft>
                    <a:spcPct val="0"/>
                  </a:spcAft>
                  <a:defRPr sz="900">
                    <a:solidFill>
                      <a:srgbClr val="00279F"/>
                    </a:solidFill>
                    <a:latin typeface="Arial Narrow" pitchFamily="34" charset="0"/>
                  </a:defRPr>
                </a:lvl9pPr>
              </a:lstStyle>
              <a:p>
                <a:pPr eaLnBrk="0" hangingPunct="0">
                  <a:lnSpc>
                    <a:spcPct val="90000"/>
                  </a:lnSpc>
                </a:pPr>
                <a:r>
                  <a:rPr lang="en-US" altLang="en-US" dirty="0" smtClean="0">
                    <a:solidFill>
                      <a:srgbClr val="010000"/>
                    </a:solidFill>
                  </a:rPr>
                  <a:t>        On detail to OSTP</a:t>
                </a:r>
              </a:p>
              <a:p>
                <a:pPr eaLnBrk="0" hangingPunct="0">
                  <a:lnSpc>
                    <a:spcPct val="90000"/>
                  </a:lnSpc>
                </a:pPr>
                <a:r>
                  <a:rPr lang="en-US" altLang="en-US" dirty="0" smtClean="0">
                    <a:solidFill>
                      <a:srgbClr val="010000"/>
                    </a:solidFill>
                  </a:rPr>
                  <a:t>        </a:t>
                </a:r>
                <a:r>
                  <a:rPr lang="en-US" altLang="en-US" dirty="0" err="1" smtClean="0">
                    <a:solidFill>
                      <a:srgbClr val="010000"/>
                    </a:solidFill>
                  </a:rPr>
                  <a:t>Detailee</a:t>
                </a:r>
                <a:r>
                  <a:rPr lang="en-US" altLang="en-US" dirty="0" smtClean="0">
                    <a:solidFill>
                      <a:srgbClr val="010000"/>
                    </a:solidFill>
                  </a:rPr>
                  <a:t> from DOE Laboratory</a:t>
                </a:r>
                <a:br>
                  <a:rPr lang="en-US" altLang="en-US" dirty="0" smtClean="0">
                    <a:solidFill>
                      <a:srgbClr val="010000"/>
                    </a:solidFill>
                  </a:rPr>
                </a:br>
                <a:r>
                  <a:rPr lang="en-US" altLang="en-US" sz="700" dirty="0">
                    <a:solidFill>
                      <a:srgbClr val="000080"/>
                    </a:solidFill>
                  </a:rPr>
                  <a:t>P.A.</a:t>
                </a:r>
                <a:r>
                  <a:rPr lang="en-US" altLang="en-US" dirty="0" smtClean="0">
                    <a:solidFill>
                      <a:srgbClr val="010000"/>
                    </a:solidFill>
                  </a:rPr>
                  <a:t>  Program Assistant</a:t>
                </a:r>
              </a:p>
            </p:txBody>
          </p:sp>
          <p:sp>
            <p:nvSpPr>
              <p:cNvPr id="2128" name="Text Box 233"/>
              <p:cNvSpPr txBox="1">
                <a:spLocks noChangeArrowheads="1"/>
              </p:cNvSpPr>
              <p:nvPr/>
            </p:nvSpPr>
            <p:spPr bwMode="auto">
              <a:xfrm>
                <a:off x="1461177" y="6438052"/>
                <a:ext cx="893762" cy="456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900">
                    <a:solidFill>
                      <a:srgbClr val="00279F"/>
                    </a:solidFill>
                    <a:latin typeface="Arial Narrow" pitchFamily="34" charset="0"/>
                  </a:defRPr>
                </a:lvl1pPr>
                <a:lvl2pPr marL="742950" indent="-285750">
                  <a:defRPr sz="900">
                    <a:solidFill>
                      <a:srgbClr val="00279F"/>
                    </a:solidFill>
                    <a:latin typeface="Arial Narrow" pitchFamily="34" charset="0"/>
                  </a:defRPr>
                </a:lvl2pPr>
                <a:lvl3pPr marL="1143000" indent="-228600">
                  <a:defRPr sz="900">
                    <a:solidFill>
                      <a:srgbClr val="00279F"/>
                    </a:solidFill>
                    <a:latin typeface="Arial Narrow" pitchFamily="34" charset="0"/>
                  </a:defRPr>
                </a:lvl3pPr>
                <a:lvl4pPr marL="1600200" indent="-228600">
                  <a:defRPr sz="900">
                    <a:solidFill>
                      <a:srgbClr val="00279F"/>
                    </a:solidFill>
                    <a:latin typeface="Arial Narrow" pitchFamily="34" charset="0"/>
                  </a:defRPr>
                </a:lvl4pPr>
                <a:lvl5pPr marL="2057400" indent="-228600">
                  <a:defRPr sz="900">
                    <a:solidFill>
                      <a:srgbClr val="00279F"/>
                    </a:solidFill>
                    <a:latin typeface="Arial Narrow" pitchFamily="34" charset="0"/>
                  </a:defRPr>
                </a:lvl5pPr>
                <a:lvl6pPr marL="2514600" indent="-228600" algn="ctr" eaLnBrk="0" fontAlgn="base" hangingPunct="0">
                  <a:spcBef>
                    <a:spcPct val="0"/>
                  </a:spcBef>
                  <a:spcAft>
                    <a:spcPct val="0"/>
                  </a:spcAft>
                  <a:defRPr sz="900">
                    <a:solidFill>
                      <a:srgbClr val="00279F"/>
                    </a:solidFill>
                    <a:latin typeface="Arial Narrow" pitchFamily="34" charset="0"/>
                  </a:defRPr>
                </a:lvl6pPr>
                <a:lvl7pPr marL="2971800" indent="-228600" algn="ctr" eaLnBrk="0" fontAlgn="base" hangingPunct="0">
                  <a:spcBef>
                    <a:spcPct val="0"/>
                  </a:spcBef>
                  <a:spcAft>
                    <a:spcPct val="0"/>
                  </a:spcAft>
                  <a:defRPr sz="900">
                    <a:solidFill>
                      <a:srgbClr val="00279F"/>
                    </a:solidFill>
                    <a:latin typeface="Arial Narrow" pitchFamily="34" charset="0"/>
                  </a:defRPr>
                </a:lvl7pPr>
                <a:lvl8pPr marL="3429000" indent="-228600" algn="ctr" eaLnBrk="0" fontAlgn="base" hangingPunct="0">
                  <a:spcBef>
                    <a:spcPct val="0"/>
                  </a:spcBef>
                  <a:spcAft>
                    <a:spcPct val="0"/>
                  </a:spcAft>
                  <a:defRPr sz="900">
                    <a:solidFill>
                      <a:srgbClr val="00279F"/>
                    </a:solidFill>
                    <a:latin typeface="Arial Narrow" pitchFamily="34" charset="0"/>
                  </a:defRPr>
                </a:lvl8pPr>
                <a:lvl9pPr marL="3886200" indent="-228600" algn="ctr" eaLnBrk="0" fontAlgn="base" hangingPunct="0">
                  <a:spcBef>
                    <a:spcPct val="0"/>
                  </a:spcBef>
                  <a:spcAft>
                    <a:spcPct val="0"/>
                  </a:spcAft>
                  <a:defRPr sz="900">
                    <a:solidFill>
                      <a:srgbClr val="00279F"/>
                    </a:solidFill>
                    <a:latin typeface="Arial Narrow" pitchFamily="34" charset="0"/>
                  </a:defRPr>
                </a:lvl9pPr>
              </a:lstStyle>
              <a:p>
                <a:pPr eaLnBrk="0" hangingPunct="0">
                  <a:buFont typeface="Wingdings" pitchFamily="2" charset="2"/>
                  <a:buNone/>
                </a:pPr>
                <a:r>
                  <a:rPr lang="en-US" altLang="en-US" b="1" dirty="0" smtClean="0">
                    <a:solidFill>
                      <a:srgbClr val="000000"/>
                    </a:solidFill>
                    <a:latin typeface="Arial" charset="0"/>
                  </a:rPr>
                  <a:t>L E G E N D</a:t>
                </a:r>
              </a:p>
            </p:txBody>
          </p:sp>
        </p:grpSp>
        <p:sp>
          <p:nvSpPr>
            <p:cNvPr id="132" name="AutoShape 284"/>
            <p:cNvSpPr>
              <a:spLocks noChangeArrowheads="1"/>
            </p:cNvSpPr>
            <p:nvPr/>
          </p:nvSpPr>
          <p:spPr bwMode="auto">
            <a:xfrm>
              <a:off x="532479" y="6991412"/>
              <a:ext cx="53602" cy="79363"/>
            </a:xfrm>
            <a:prstGeom prst="star5">
              <a:avLst/>
            </a:prstGeom>
            <a:solidFill>
              <a:srgbClr val="FFFF00"/>
            </a:solidFill>
            <a:ln w="3175" algn="ctr">
              <a:solidFill>
                <a:schemeClr val="tx1"/>
              </a:solidFill>
              <a:miter lim="800000"/>
              <a:headEnd/>
              <a:tailEnd/>
            </a:ln>
            <a:effectLst/>
          </p:spPr>
          <p:txBody>
            <a:bodyPr wrap="none" anchor="ctr"/>
            <a:lstStyle/>
            <a:p>
              <a:pPr algn="ctr" eaLnBrk="0" hangingPunct="0">
                <a:defRPr/>
              </a:pPr>
              <a:endParaRPr lang="en-US" sz="800">
                <a:solidFill>
                  <a:srgbClr val="00279F"/>
                </a:solidFill>
                <a:latin typeface="Arial Narrow" pitchFamily="34" charset="0"/>
              </a:endParaRPr>
            </a:p>
          </p:txBody>
        </p:sp>
      </p:grpSp>
      <p:sp>
        <p:nvSpPr>
          <p:cNvPr id="2122" name="AutoShape 192"/>
          <p:cNvSpPr>
            <a:spLocks noChangeArrowheads="1"/>
          </p:cNvSpPr>
          <p:nvPr/>
        </p:nvSpPr>
        <p:spPr bwMode="auto">
          <a:xfrm>
            <a:off x="5941582" y="3895268"/>
            <a:ext cx="66386" cy="64008"/>
          </a:xfrm>
          <a:prstGeom prst="diamond">
            <a:avLst/>
          </a:prstGeom>
          <a:solidFill>
            <a:srgbClr val="A50021"/>
          </a:solidFill>
          <a:ln w="3175" algn="ctr">
            <a:solidFill>
              <a:srgbClr val="A50021"/>
            </a:solidFill>
            <a:miter lim="800000"/>
            <a:headEnd/>
            <a:tailEnd/>
          </a:ln>
        </p:spPr>
        <p:txBody>
          <a:bodyPr lIns="82048" tIns="41025" rIns="82048" bIns="41025" anchor="ctr">
            <a:spAutoFit/>
          </a:bodyPr>
          <a:lstStyle/>
          <a:p>
            <a:pPr algn="ctr" eaLnBrk="0" hangingPunct="0"/>
            <a:endParaRPr lang="en-US" altLang="en-US" sz="800">
              <a:solidFill>
                <a:srgbClr val="00279F"/>
              </a:solidFill>
              <a:latin typeface="Arial Narrow" pitchFamily="34" charset="0"/>
            </a:endParaRPr>
          </a:p>
        </p:txBody>
      </p:sp>
      <p:sp>
        <p:nvSpPr>
          <p:cNvPr id="118" name="AutoShape 192"/>
          <p:cNvSpPr>
            <a:spLocks noChangeArrowheads="1"/>
          </p:cNvSpPr>
          <p:nvPr/>
        </p:nvSpPr>
        <p:spPr bwMode="auto">
          <a:xfrm>
            <a:off x="7022046" y="3911188"/>
            <a:ext cx="66386" cy="64008"/>
          </a:xfrm>
          <a:prstGeom prst="diamond">
            <a:avLst/>
          </a:prstGeom>
          <a:solidFill>
            <a:srgbClr val="A50021"/>
          </a:solidFill>
          <a:ln w="3175" algn="ctr">
            <a:solidFill>
              <a:srgbClr val="A50021"/>
            </a:solidFill>
            <a:miter lim="800000"/>
            <a:headEnd/>
            <a:tailEnd/>
          </a:ln>
        </p:spPr>
        <p:txBody>
          <a:bodyPr lIns="82048" tIns="41025" rIns="82048" bIns="41025" anchor="ctr">
            <a:spAutoFit/>
          </a:bodyPr>
          <a:lstStyle/>
          <a:p>
            <a:pPr algn="ctr" eaLnBrk="0" hangingPunct="0"/>
            <a:endParaRPr lang="en-US" altLang="en-US" sz="800">
              <a:solidFill>
                <a:srgbClr val="00279F"/>
              </a:solidFill>
              <a:latin typeface="Arial Narrow" pitchFamily="34" charset="0"/>
            </a:endParaRPr>
          </a:p>
        </p:txBody>
      </p:sp>
      <p:sp>
        <p:nvSpPr>
          <p:cNvPr id="120" name="AutoShape 192"/>
          <p:cNvSpPr>
            <a:spLocks noChangeArrowheads="1"/>
          </p:cNvSpPr>
          <p:nvPr/>
        </p:nvSpPr>
        <p:spPr bwMode="auto">
          <a:xfrm>
            <a:off x="1005550" y="6206324"/>
            <a:ext cx="66386" cy="64008"/>
          </a:xfrm>
          <a:prstGeom prst="diamond">
            <a:avLst/>
          </a:prstGeom>
          <a:solidFill>
            <a:srgbClr val="A50021"/>
          </a:solidFill>
          <a:ln w="3175" algn="ctr">
            <a:solidFill>
              <a:srgbClr val="A50021"/>
            </a:solidFill>
            <a:miter lim="800000"/>
            <a:headEnd/>
            <a:tailEnd/>
          </a:ln>
        </p:spPr>
        <p:txBody>
          <a:bodyPr lIns="82048" tIns="41025" rIns="82048" bIns="41025" anchor="ctr">
            <a:spAutoFit/>
          </a:bodyPr>
          <a:lstStyle/>
          <a:p>
            <a:pPr algn="ctr" eaLnBrk="0" hangingPunct="0"/>
            <a:endParaRPr lang="en-US" altLang="en-US" sz="800">
              <a:solidFill>
                <a:srgbClr val="00279F"/>
              </a:solidFill>
              <a:latin typeface="Arial Narrow" pitchFamily="34" charset="0"/>
            </a:endParaRPr>
          </a:p>
        </p:txBody>
      </p:sp>
      <p:grpSp>
        <p:nvGrpSpPr>
          <p:cNvPr id="5" name="Group 4"/>
          <p:cNvGrpSpPr/>
          <p:nvPr/>
        </p:nvGrpSpPr>
        <p:grpSpPr>
          <a:xfrm>
            <a:off x="1164986" y="1973281"/>
            <a:ext cx="7734277" cy="4844980"/>
            <a:chOff x="1164986" y="1973281"/>
            <a:chExt cx="7734277" cy="4844980"/>
          </a:xfrm>
        </p:grpSpPr>
        <p:sp>
          <p:nvSpPr>
            <p:cNvPr id="121" name="Oval 120"/>
            <p:cNvSpPr/>
            <p:nvPr/>
          </p:nvSpPr>
          <p:spPr>
            <a:xfrm>
              <a:off x="4860766" y="6259384"/>
              <a:ext cx="512618" cy="1344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3493" tIns="36745" rIns="73493" bIns="36745" rtlCol="0" anchor="ctr"/>
            <a:lstStyle/>
            <a:p>
              <a:pPr algn="ctr"/>
              <a:endParaRPr lang="en-US"/>
            </a:p>
          </p:txBody>
        </p:sp>
        <p:sp>
          <p:nvSpPr>
            <p:cNvPr id="122" name="Oval 121"/>
            <p:cNvSpPr/>
            <p:nvPr/>
          </p:nvSpPr>
          <p:spPr>
            <a:xfrm>
              <a:off x="4860766" y="6571180"/>
              <a:ext cx="512618" cy="134471"/>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73493" tIns="36745" rIns="73493" bIns="36745" rtlCol="0" anchor="ctr"/>
            <a:lstStyle/>
            <a:p>
              <a:pPr algn="ctr"/>
              <a:endParaRPr lang="en-US"/>
            </a:p>
          </p:txBody>
        </p:sp>
        <p:sp>
          <p:nvSpPr>
            <p:cNvPr id="123" name="Rectangle 122"/>
            <p:cNvSpPr/>
            <p:nvPr/>
          </p:nvSpPr>
          <p:spPr>
            <a:xfrm>
              <a:off x="4709788" y="6169128"/>
              <a:ext cx="1848178" cy="6447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1886" tIns="40941" rIns="81886" bIns="40941" rtlCol="0" anchor="ctr"/>
            <a:lstStyle/>
            <a:p>
              <a:pPr algn="ctr"/>
              <a:endParaRPr lang="en-US" b="1">
                <a:latin typeface="Arial Narrow" pitchFamily="34" charset="0"/>
              </a:endParaRPr>
            </a:p>
          </p:txBody>
        </p:sp>
        <p:grpSp>
          <p:nvGrpSpPr>
            <p:cNvPr id="124" name="Group 18"/>
            <p:cNvGrpSpPr/>
            <p:nvPr/>
          </p:nvGrpSpPr>
          <p:grpSpPr>
            <a:xfrm>
              <a:off x="5602373" y="6146776"/>
              <a:ext cx="936805" cy="671485"/>
              <a:chOff x="2583444" y="5774834"/>
              <a:chExt cx="851640" cy="1001794"/>
            </a:xfrm>
          </p:grpSpPr>
          <p:sp>
            <p:nvSpPr>
              <p:cNvPr id="125" name="TextBox 124"/>
              <p:cNvSpPr txBox="1"/>
              <p:nvPr/>
            </p:nvSpPr>
            <p:spPr>
              <a:xfrm>
                <a:off x="2583444" y="5774834"/>
                <a:ext cx="504467" cy="536623"/>
              </a:xfrm>
              <a:prstGeom prst="rect">
                <a:avLst/>
              </a:prstGeom>
              <a:noFill/>
            </p:spPr>
            <p:txBody>
              <a:bodyPr wrap="none" lIns="81892" tIns="40945" rIns="81892" bIns="40945" rtlCol="0">
                <a:spAutoFit/>
              </a:bodyPr>
              <a:lstStyle/>
              <a:p>
                <a:r>
                  <a:rPr lang="en-US" b="1" dirty="0" smtClean="0">
                    <a:latin typeface="Arial Narrow" pitchFamily="34" charset="0"/>
                  </a:rPr>
                  <a:t>New</a:t>
                </a:r>
                <a:endParaRPr lang="en-US" b="1" dirty="0">
                  <a:latin typeface="Arial Narrow" pitchFamily="34" charset="0"/>
                </a:endParaRPr>
              </a:p>
            </p:txBody>
          </p:sp>
          <p:sp>
            <p:nvSpPr>
              <p:cNvPr id="126" name="TextBox 125"/>
              <p:cNvSpPr txBox="1"/>
              <p:nvPr/>
            </p:nvSpPr>
            <p:spPr>
              <a:xfrm>
                <a:off x="2593228" y="6240005"/>
                <a:ext cx="841856" cy="536623"/>
              </a:xfrm>
              <a:prstGeom prst="rect">
                <a:avLst/>
              </a:prstGeom>
              <a:noFill/>
            </p:spPr>
            <p:txBody>
              <a:bodyPr wrap="none" lIns="81892" tIns="40945" rIns="81892" bIns="40945" rtlCol="0">
                <a:spAutoFit/>
              </a:bodyPr>
              <a:lstStyle/>
              <a:p>
                <a:r>
                  <a:rPr lang="en-US" b="1" dirty="0" smtClean="0">
                    <a:latin typeface="Arial Narrow" pitchFamily="34" charset="0"/>
                  </a:rPr>
                  <a:t>Vacancy</a:t>
                </a:r>
                <a:endParaRPr lang="en-US" b="1" dirty="0">
                  <a:latin typeface="Arial Narrow" pitchFamily="34" charset="0"/>
                </a:endParaRPr>
              </a:p>
            </p:txBody>
          </p:sp>
        </p:grpSp>
        <p:sp>
          <p:nvSpPr>
            <p:cNvPr id="128" name="Oval 127"/>
            <p:cNvSpPr/>
            <p:nvPr/>
          </p:nvSpPr>
          <p:spPr>
            <a:xfrm>
              <a:off x="6393297" y="1973281"/>
              <a:ext cx="2195079" cy="2699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3493" tIns="36745" rIns="73493" bIns="36745" rtlCol="0" anchor="ctr"/>
            <a:lstStyle/>
            <a:p>
              <a:pPr algn="ctr"/>
              <a:endParaRPr lang="en-US"/>
            </a:p>
          </p:txBody>
        </p:sp>
        <p:sp>
          <p:nvSpPr>
            <p:cNvPr id="129" name="Oval 128"/>
            <p:cNvSpPr/>
            <p:nvPr/>
          </p:nvSpPr>
          <p:spPr>
            <a:xfrm>
              <a:off x="1164986" y="4432608"/>
              <a:ext cx="988241" cy="1249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3493" tIns="36745" rIns="73493" bIns="36745" rtlCol="0" anchor="ctr"/>
            <a:lstStyle/>
            <a:p>
              <a:pPr algn="ctr"/>
              <a:endParaRPr lang="en-US"/>
            </a:p>
          </p:txBody>
        </p:sp>
        <p:sp>
          <p:nvSpPr>
            <p:cNvPr id="130" name="Oval 129"/>
            <p:cNvSpPr/>
            <p:nvPr/>
          </p:nvSpPr>
          <p:spPr>
            <a:xfrm>
              <a:off x="6934434" y="4307686"/>
              <a:ext cx="1136583" cy="1272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3493" tIns="36745" rIns="73493" bIns="36745" rtlCol="0" anchor="ctr"/>
            <a:lstStyle/>
            <a:p>
              <a:pPr algn="ctr"/>
              <a:endParaRPr lang="en-US"/>
            </a:p>
          </p:txBody>
        </p:sp>
        <p:sp>
          <p:nvSpPr>
            <p:cNvPr id="131" name="Oval 130"/>
            <p:cNvSpPr/>
            <p:nvPr/>
          </p:nvSpPr>
          <p:spPr>
            <a:xfrm>
              <a:off x="4790552" y="4393348"/>
              <a:ext cx="674147" cy="139168"/>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73493" tIns="36745" rIns="73493" bIns="36745" rtlCol="0" anchor="ctr"/>
            <a:lstStyle/>
            <a:p>
              <a:pPr algn="ctr"/>
              <a:endParaRPr lang="en-US"/>
            </a:p>
          </p:txBody>
        </p:sp>
        <p:sp>
          <p:nvSpPr>
            <p:cNvPr id="134" name="Oval 133"/>
            <p:cNvSpPr/>
            <p:nvPr/>
          </p:nvSpPr>
          <p:spPr>
            <a:xfrm>
              <a:off x="8225116" y="5512348"/>
              <a:ext cx="674147" cy="139168"/>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73493" tIns="36745" rIns="73493" bIns="36745" rtlCol="0" anchor="ctr"/>
            <a:lstStyle/>
            <a:p>
              <a:pPr algn="ctr"/>
              <a:endParaRPr lang="en-US"/>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dirty="0"/>
              <a:t>Materials </a:t>
            </a:r>
            <a:r>
              <a:rPr lang="en-US" dirty="0" smtClean="0"/>
              <a:t>Sciences </a:t>
            </a:r>
            <a:r>
              <a:rPr lang="en-US" dirty="0"/>
              <a:t>and Engineering </a:t>
            </a:r>
            <a:r>
              <a:rPr lang="en-US" dirty="0" smtClean="0"/>
              <a:t>Research</a:t>
            </a:r>
            <a:r>
              <a:rPr lang="en-US" sz="1800" dirty="0" smtClean="0"/>
              <a:t/>
            </a:r>
            <a:br>
              <a:rPr lang="en-US" sz="1800" dirty="0" smtClean="0"/>
            </a:br>
            <a:r>
              <a:rPr lang="en-US" sz="1800" dirty="0" smtClean="0"/>
              <a:t>Metal Organic Frameworks  (MOFs) – Tailoring Porosity and Reactivity</a:t>
            </a:r>
            <a:endParaRPr lang="en-US" sz="1800" dirty="0"/>
          </a:p>
        </p:txBody>
      </p:sp>
      <p:sp>
        <p:nvSpPr>
          <p:cNvPr id="7" name="TextBox 6"/>
          <p:cNvSpPr txBox="1"/>
          <p:nvPr/>
        </p:nvSpPr>
        <p:spPr>
          <a:xfrm>
            <a:off x="-18197" y="730253"/>
            <a:ext cx="7866797" cy="1754326"/>
          </a:xfrm>
          <a:prstGeom prst="rect">
            <a:avLst/>
          </a:prstGeom>
          <a:noFill/>
        </p:spPr>
        <p:txBody>
          <a:bodyPr wrap="square" rtlCol="0">
            <a:spAutoFit/>
          </a:bodyPr>
          <a:lstStyle/>
          <a:p>
            <a:pPr marL="342900" indent="-342900">
              <a:buFont typeface="Wingdings" panose="05000000000000000000" pitchFamily="2" charset="2"/>
              <a:buChar char="§"/>
            </a:pPr>
            <a:r>
              <a:rPr lang="en-US" sz="2000" dirty="0">
                <a:solidFill>
                  <a:srgbClr val="106636"/>
                </a:solidFill>
                <a:latin typeface="Arial" panose="020B0604020202020204" pitchFamily="34" charset="0"/>
                <a:cs typeface="Arial" panose="020B0604020202020204" pitchFamily="34" charset="0"/>
              </a:rPr>
              <a:t>Enhancing porosity and CO</a:t>
            </a:r>
            <a:r>
              <a:rPr lang="en-US" sz="2000" baseline="-25000" dirty="0">
                <a:solidFill>
                  <a:srgbClr val="106636"/>
                </a:solidFill>
                <a:latin typeface="Arial" panose="020B0604020202020204" pitchFamily="34" charset="0"/>
                <a:cs typeface="Arial" panose="020B0604020202020204" pitchFamily="34" charset="0"/>
              </a:rPr>
              <a:t>2</a:t>
            </a:r>
            <a:r>
              <a:rPr lang="en-US" sz="2000" dirty="0">
                <a:solidFill>
                  <a:srgbClr val="106636"/>
                </a:solidFill>
                <a:latin typeface="Arial" panose="020B0604020202020204" pitchFamily="34" charset="0"/>
                <a:cs typeface="Arial" panose="020B0604020202020204" pitchFamily="34" charset="0"/>
              </a:rPr>
              <a:t> binding by tuning linker vacancies</a:t>
            </a:r>
          </a:p>
          <a:p>
            <a:pPr lvl="1" indent="-236538">
              <a:buFont typeface="Arial" pitchFamily="34" charset="0"/>
              <a:buChar char="–"/>
            </a:pPr>
            <a:r>
              <a:rPr lang="en-US" sz="1700" dirty="0">
                <a:solidFill>
                  <a:prstClr val="black"/>
                </a:solidFill>
                <a:latin typeface="Arial" panose="020B0604020202020204" pitchFamily="34" charset="0"/>
                <a:cs typeface="Arial" panose="020B0604020202020204" pitchFamily="34" charset="0"/>
              </a:rPr>
              <a:t>MOFs with hydroxyl groups in linker pores exhibited enhanced CO</a:t>
            </a:r>
            <a:r>
              <a:rPr lang="en-US" sz="1700" baseline="-25000" dirty="0">
                <a:solidFill>
                  <a:prstClr val="black"/>
                </a:solidFill>
                <a:latin typeface="Arial" panose="020B0604020202020204" pitchFamily="34" charset="0"/>
                <a:cs typeface="Arial" panose="020B0604020202020204" pitchFamily="34" charset="0"/>
              </a:rPr>
              <a:t>2</a:t>
            </a:r>
            <a:r>
              <a:rPr lang="en-US" sz="1700" dirty="0">
                <a:solidFill>
                  <a:prstClr val="black"/>
                </a:solidFill>
                <a:latin typeface="Arial" panose="020B0604020202020204" pitchFamily="34" charset="0"/>
                <a:cs typeface="Arial" panose="020B0604020202020204" pitchFamily="34" charset="0"/>
              </a:rPr>
              <a:t> binding, as revealed by neutron diffraction and first-principles calculations; linker vacancies and porosity were controlled by synthesis conditions (acetic acid concentration, reaction time).  </a:t>
            </a:r>
            <a:r>
              <a:rPr lang="en-US" sz="1700" dirty="0" smtClean="0">
                <a:solidFill>
                  <a:prstClr val="black"/>
                </a:solidFill>
                <a:latin typeface="Arial" panose="020B0604020202020204" pitchFamily="34" charset="0"/>
                <a:cs typeface="Arial" panose="020B0604020202020204" pitchFamily="34" charset="0"/>
              </a:rPr>
              <a:t>(</a:t>
            </a:r>
            <a:r>
              <a:rPr lang="en-US" sz="1700" dirty="0" err="1" smtClean="0">
                <a:solidFill>
                  <a:prstClr val="black"/>
                </a:solidFill>
                <a:latin typeface="Arial" panose="020B0604020202020204" pitchFamily="34" charset="0"/>
                <a:cs typeface="Arial" panose="020B0604020202020204" pitchFamily="34" charset="0"/>
              </a:rPr>
              <a:t>Yildirim</a:t>
            </a:r>
            <a:r>
              <a:rPr lang="en-US" sz="1700" dirty="0">
                <a:solidFill>
                  <a:prstClr val="black"/>
                </a:solidFill>
                <a:latin typeface="Arial" panose="020B0604020202020204" pitchFamily="34" charset="0"/>
                <a:cs typeface="Arial" panose="020B0604020202020204" pitchFamily="34" charset="0"/>
              </a:rPr>
              <a:t>, NIST and U Penn)</a:t>
            </a:r>
            <a:endParaRPr lang="en-US" sz="1700" b="1" dirty="0">
              <a:solidFill>
                <a:srgbClr val="106636"/>
              </a:solidFill>
              <a:latin typeface="Arial" panose="020B0604020202020204" pitchFamily="34" charset="0"/>
              <a:cs typeface="Arial" panose="020B0604020202020204" pitchFamily="34" charset="0"/>
            </a:endParaRPr>
          </a:p>
          <a:p>
            <a:pPr marL="365760" indent="-365760"/>
            <a:r>
              <a:rPr lang="en-US" sz="2000" dirty="0">
                <a:solidFill>
                  <a:srgbClr val="106636"/>
                </a:solidFill>
                <a:latin typeface="Arial" panose="020B0604020202020204" pitchFamily="34" charset="0"/>
                <a:cs typeface="Arial" panose="020B0604020202020204" pitchFamily="34" charset="0"/>
              </a:rPr>
              <a:t>	</a:t>
            </a:r>
            <a:endParaRPr lang="en-US" sz="1600" dirty="0">
              <a:solidFill>
                <a:prstClr val="black"/>
              </a:solidFill>
              <a:latin typeface="Arial" panose="020B0604020202020204" pitchFamily="34" charset="0"/>
              <a:cs typeface="Arial" panose="020B0604020202020204" pitchFamily="34" charset="0"/>
            </a:endParaRPr>
          </a:p>
        </p:txBody>
      </p:sp>
      <p:pic>
        <p:nvPicPr>
          <p:cNvPr id="17" name="Picture 1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59255" y="821052"/>
            <a:ext cx="1417782" cy="1488631"/>
          </a:xfrm>
          <a:prstGeom prst="rect">
            <a:avLst/>
          </a:prstGeom>
          <a:noFill/>
          <a:ln>
            <a:noFill/>
          </a:ln>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3096" y="2744951"/>
            <a:ext cx="1675331" cy="1446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p:cNvSpPr txBox="1"/>
          <p:nvPr/>
        </p:nvSpPr>
        <p:spPr>
          <a:xfrm>
            <a:off x="0" y="2437656"/>
            <a:ext cx="7495182" cy="1708160"/>
          </a:xfrm>
          <a:prstGeom prst="rect">
            <a:avLst/>
          </a:prstGeom>
          <a:noFill/>
        </p:spPr>
        <p:txBody>
          <a:bodyPr wrap="square" rtlCol="0">
            <a:spAutoFit/>
          </a:bodyPr>
          <a:lstStyle/>
          <a:p>
            <a:pPr marL="342900" indent="-342900">
              <a:buFont typeface="Wingdings" panose="05000000000000000000" pitchFamily="2" charset="2"/>
              <a:buChar char="§"/>
            </a:pPr>
            <a:r>
              <a:rPr lang="en-US" sz="2000" dirty="0">
                <a:solidFill>
                  <a:srgbClr val="106636"/>
                </a:solidFill>
                <a:latin typeface="Arial" panose="020B0604020202020204" pitchFamily="34" charset="0"/>
                <a:cs typeface="Arial" panose="020B0604020202020204" pitchFamily="34" charset="0"/>
              </a:rPr>
              <a:t>Mechanism of CO</a:t>
            </a:r>
            <a:r>
              <a:rPr lang="en-US" sz="2000" baseline="-25000" dirty="0">
                <a:solidFill>
                  <a:srgbClr val="106636"/>
                </a:solidFill>
                <a:latin typeface="Arial" panose="020B0604020202020204" pitchFamily="34" charset="0"/>
                <a:cs typeface="Arial" panose="020B0604020202020204" pitchFamily="34" charset="0"/>
              </a:rPr>
              <a:t>2</a:t>
            </a:r>
            <a:r>
              <a:rPr lang="en-US" sz="2000" dirty="0">
                <a:solidFill>
                  <a:srgbClr val="106636"/>
                </a:solidFill>
                <a:latin typeface="Arial" panose="020B0604020202020204" pitchFamily="34" charset="0"/>
                <a:cs typeface="Arial" panose="020B0604020202020204" pitchFamily="34" charset="0"/>
              </a:rPr>
              <a:t> adsorption from direct structural evidence</a:t>
            </a:r>
          </a:p>
          <a:p>
            <a:pPr marL="454025" indent="-217488">
              <a:buFont typeface="Arial" pitchFamily="34" charset="0"/>
              <a:buChar char="–"/>
            </a:pPr>
            <a:r>
              <a:rPr lang="en-US" sz="1700" dirty="0">
                <a:solidFill>
                  <a:prstClr val="black"/>
                </a:solidFill>
                <a:latin typeface="Arial" panose="020B0604020202020204" pitchFamily="34" charset="0"/>
                <a:cs typeface="Arial" panose="020B0604020202020204" pitchFamily="34" charset="0"/>
              </a:rPr>
              <a:t>Combined characterization and theoretical calculations provided, for the first time, direct structural evidence for the capture of CO</a:t>
            </a:r>
            <a:r>
              <a:rPr lang="en-US" sz="1700" baseline="-25000" dirty="0">
                <a:solidFill>
                  <a:prstClr val="black"/>
                </a:solidFill>
                <a:latin typeface="Arial" panose="020B0604020202020204" pitchFamily="34" charset="0"/>
                <a:cs typeface="Arial" panose="020B0604020202020204" pitchFamily="34" charset="0"/>
              </a:rPr>
              <a:t>2</a:t>
            </a:r>
            <a:r>
              <a:rPr lang="en-US" sz="1700" dirty="0">
                <a:solidFill>
                  <a:prstClr val="black"/>
                </a:solidFill>
                <a:latin typeface="Arial" panose="020B0604020202020204" pitchFamily="34" charset="0"/>
                <a:cs typeface="Arial" panose="020B0604020202020204" pitchFamily="34" charset="0"/>
              </a:rPr>
              <a:t> into pocket-like geometry in MOFs, a key design principle for further optimizing CO</a:t>
            </a:r>
            <a:r>
              <a:rPr lang="en-US" sz="1700" baseline="-25000" dirty="0">
                <a:solidFill>
                  <a:prstClr val="black"/>
                </a:solidFill>
                <a:latin typeface="Arial" panose="020B0604020202020204" pitchFamily="34" charset="0"/>
                <a:cs typeface="Arial" panose="020B0604020202020204" pitchFamily="34" charset="0"/>
              </a:rPr>
              <a:t>2</a:t>
            </a:r>
            <a:r>
              <a:rPr lang="en-US" sz="1700" dirty="0">
                <a:solidFill>
                  <a:prstClr val="black"/>
                </a:solidFill>
                <a:latin typeface="Arial" panose="020B0604020202020204" pitchFamily="34" charset="0"/>
                <a:cs typeface="Arial" panose="020B0604020202020204" pitchFamily="34" charset="0"/>
              </a:rPr>
              <a:t> adsorption (</a:t>
            </a:r>
            <a:r>
              <a:rPr lang="en-US" sz="1700" dirty="0" err="1">
                <a:solidFill>
                  <a:prstClr val="black"/>
                </a:solidFill>
                <a:latin typeface="Arial" panose="020B0604020202020204" pitchFamily="34" charset="0"/>
                <a:cs typeface="Arial" panose="020B0604020202020204" pitchFamily="34" charset="0"/>
              </a:rPr>
              <a:t>Parise</a:t>
            </a:r>
            <a:r>
              <a:rPr lang="en-US" sz="1700" dirty="0">
                <a:solidFill>
                  <a:prstClr val="black"/>
                </a:solidFill>
                <a:latin typeface="Arial" panose="020B0604020202020204" pitchFamily="34" charset="0"/>
                <a:cs typeface="Arial" panose="020B0604020202020204" pitchFamily="34" charset="0"/>
              </a:rPr>
              <a:t>, Stony Brook U; </a:t>
            </a:r>
            <a:r>
              <a:rPr lang="en-US" sz="1700" dirty="0" err="1">
                <a:solidFill>
                  <a:prstClr val="black"/>
                </a:solidFill>
                <a:latin typeface="Arial" panose="020B0604020202020204" pitchFamily="34" charset="0"/>
                <a:cs typeface="Arial" panose="020B0604020202020204" pitchFamily="34" charset="0"/>
              </a:rPr>
              <a:t>Chabal</a:t>
            </a:r>
            <a:r>
              <a:rPr lang="en-US" sz="1700" dirty="0">
                <a:solidFill>
                  <a:prstClr val="black"/>
                </a:solidFill>
                <a:latin typeface="Arial" panose="020B0604020202020204" pitchFamily="34" charset="0"/>
                <a:cs typeface="Arial" panose="020B0604020202020204" pitchFamily="34" charset="0"/>
              </a:rPr>
              <a:t>, UT-Dallas; Li, Rutgers)</a:t>
            </a:r>
          </a:p>
        </p:txBody>
      </p:sp>
      <p:sp>
        <p:nvSpPr>
          <p:cNvPr id="3" name="TextBox 2"/>
          <p:cNvSpPr txBox="1"/>
          <p:nvPr/>
        </p:nvSpPr>
        <p:spPr>
          <a:xfrm>
            <a:off x="3077" y="4308664"/>
            <a:ext cx="7616923" cy="1708160"/>
          </a:xfrm>
          <a:prstGeom prst="rect">
            <a:avLst/>
          </a:prstGeom>
          <a:noFill/>
        </p:spPr>
        <p:txBody>
          <a:bodyPr wrap="square" rtlCol="0">
            <a:spAutoFit/>
          </a:bodyPr>
          <a:lstStyle/>
          <a:p>
            <a:pPr marL="342900" indent="-342900">
              <a:buFont typeface="Wingdings" panose="05000000000000000000" pitchFamily="2" charset="2"/>
              <a:buChar char="§"/>
            </a:pPr>
            <a:r>
              <a:rPr lang="en-US" sz="2000" dirty="0">
                <a:solidFill>
                  <a:srgbClr val="106636"/>
                </a:solidFill>
                <a:latin typeface="Arial" panose="020B0604020202020204" pitchFamily="34" charset="0"/>
                <a:cs typeface="Arial" panose="020B0604020202020204" pitchFamily="34" charset="0"/>
              </a:rPr>
              <a:t>Designer MOF-like porous materials for selective CO</a:t>
            </a:r>
            <a:r>
              <a:rPr lang="en-US" sz="2000" baseline="-25000" dirty="0">
                <a:solidFill>
                  <a:srgbClr val="106636"/>
                </a:solidFill>
                <a:latin typeface="Arial" panose="020B0604020202020204" pitchFamily="34" charset="0"/>
                <a:cs typeface="Arial" panose="020B0604020202020204" pitchFamily="34" charset="0"/>
              </a:rPr>
              <a:t>2 </a:t>
            </a:r>
            <a:r>
              <a:rPr lang="en-US" sz="2000" dirty="0">
                <a:solidFill>
                  <a:srgbClr val="106636"/>
                </a:solidFill>
                <a:latin typeface="Arial" panose="020B0604020202020204" pitchFamily="34" charset="0"/>
                <a:cs typeface="Arial" panose="020B0604020202020204" pitchFamily="34" charset="0"/>
              </a:rPr>
              <a:t>removal</a:t>
            </a:r>
          </a:p>
          <a:p>
            <a:pPr marL="454025" indent="-217488">
              <a:buFont typeface="Arial" pitchFamily="34" charset="0"/>
              <a:buChar char="–"/>
            </a:pPr>
            <a:r>
              <a:rPr lang="en-US" sz="1700" dirty="0">
                <a:solidFill>
                  <a:prstClr val="black"/>
                </a:solidFill>
                <a:latin typeface="Arial" panose="020B0604020202020204" pitchFamily="34" charset="0"/>
                <a:cs typeface="Arial" panose="020B0604020202020204" pitchFamily="34" charset="0"/>
              </a:rPr>
              <a:t>A new class of highly porous organic polymers (</a:t>
            </a:r>
            <a:r>
              <a:rPr lang="en-US" sz="1700" dirty="0" err="1">
                <a:solidFill>
                  <a:prstClr val="black"/>
                </a:solidFill>
                <a:latin typeface="Arial" panose="020B0604020202020204" pitchFamily="34" charset="0"/>
                <a:cs typeface="Arial" panose="020B0604020202020204" pitchFamily="34" charset="0"/>
              </a:rPr>
              <a:t>benzimidazole</a:t>
            </a:r>
            <a:r>
              <a:rPr lang="en-US" sz="1700" dirty="0">
                <a:solidFill>
                  <a:prstClr val="black"/>
                </a:solidFill>
                <a:latin typeface="Arial" panose="020B0604020202020204" pitchFamily="34" charset="0"/>
                <a:cs typeface="Arial" panose="020B0604020202020204" pitchFamily="34" charset="0"/>
              </a:rPr>
              <a:t>-linked polymers  or BILPs) have been designed with high physical and chemical stability, adjustable porosity, and superior CO</a:t>
            </a:r>
            <a:r>
              <a:rPr lang="en-US" sz="1700" baseline="-25000" dirty="0">
                <a:solidFill>
                  <a:prstClr val="black"/>
                </a:solidFill>
                <a:latin typeface="Arial" panose="020B0604020202020204" pitchFamily="34" charset="0"/>
                <a:cs typeface="Arial" panose="020B0604020202020204" pitchFamily="34" charset="0"/>
              </a:rPr>
              <a:t>2</a:t>
            </a:r>
            <a:r>
              <a:rPr lang="en-US" sz="1700" dirty="0">
                <a:solidFill>
                  <a:prstClr val="black"/>
                </a:solidFill>
                <a:latin typeface="Arial" panose="020B0604020202020204" pitchFamily="34" charset="0"/>
                <a:cs typeface="Arial" panose="020B0604020202020204" pitchFamily="34" charset="0"/>
              </a:rPr>
              <a:t> uptake and selectivity over nitrogen and methane for potential use in selective CO</a:t>
            </a:r>
            <a:r>
              <a:rPr lang="en-US" sz="1700" baseline="-25000" dirty="0">
                <a:solidFill>
                  <a:prstClr val="black"/>
                </a:solidFill>
                <a:latin typeface="Arial" panose="020B0604020202020204" pitchFamily="34" charset="0"/>
                <a:cs typeface="Arial" panose="020B0604020202020204" pitchFamily="34" charset="0"/>
              </a:rPr>
              <a:t>2</a:t>
            </a:r>
            <a:r>
              <a:rPr lang="en-US" sz="1700" dirty="0">
                <a:solidFill>
                  <a:prstClr val="black"/>
                </a:solidFill>
                <a:latin typeface="Arial" panose="020B0604020202020204" pitchFamily="34" charset="0"/>
                <a:cs typeface="Arial" panose="020B0604020202020204" pitchFamily="34" charset="0"/>
              </a:rPr>
              <a:t> capture and separation from natural gas (El-</a:t>
            </a:r>
            <a:r>
              <a:rPr lang="en-US" sz="1700" dirty="0" err="1">
                <a:solidFill>
                  <a:prstClr val="black"/>
                </a:solidFill>
                <a:latin typeface="Arial" panose="020B0604020202020204" pitchFamily="34" charset="0"/>
                <a:cs typeface="Arial" panose="020B0604020202020204" pitchFamily="34" charset="0"/>
              </a:rPr>
              <a:t>Kaderi</a:t>
            </a:r>
            <a:r>
              <a:rPr lang="en-US" sz="1700" dirty="0">
                <a:solidFill>
                  <a:prstClr val="black"/>
                </a:solidFill>
                <a:latin typeface="Arial" panose="020B0604020202020204" pitchFamily="34" charset="0"/>
                <a:cs typeface="Arial" panose="020B0604020202020204" pitchFamily="34" charset="0"/>
              </a:rPr>
              <a:t>, VCU)</a:t>
            </a:r>
          </a:p>
        </p:txBody>
      </p:sp>
      <p:pic>
        <p:nvPicPr>
          <p:cNvPr id="5" name="Picture 2" descr="El-Kaderi_Highlight"/>
          <p:cNvPicPr>
            <a:picLocks noChangeAspect="1" noChangeArrowheads="1"/>
          </p:cNvPicPr>
          <p:nvPr/>
        </p:nvPicPr>
        <p:blipFill>
          <a:blip r:embed="rId5" cstate="print">
            <a:extLst>
              <a:ext uri="{28A0092B-C50C-407E-A947-70E740481C1C}">
                <a14:useLocalDpi xmlns:a14="http://schemas.microsoft.com/office/drawing/2010/main" val="0"/>
              </a:ext>
            </a:extLst>
          </a:blip>
          <a:srcRect l="3574" r="3377"/>
          <a:stretch>
            <a:fillRect/>
          </a:stretch>
        </p:blipFill>
        <p:spPr bwMode="auto">
          <a:xfrm>
            <a:off x="7393096" y="4800600"/>
            <a:ext cx="1675331" cy="1207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3"/>
          <p:cNvSpPr txBox="1">
            <a:spLocks/>
          </p:cNvSpPr>
          <p:nvPr/>
        </p:nvSpPr>
        <p:spPr>
          <a:xfrm>
            <a:off x="8318500" y="6351588"/>
            <a:ext cx="476250" cy="365125"/>
          </a:xfrm>
          <a:prstGeom prst="rect">
            <a:avLst/>
          </a:prstGeom>
        </p:spPr>
        <p:txBody>
          <a:bodyPr vert="horz" lIns="91407" tIns="45704" rIns="91407" bIns="45704" rtlCol="0" anchor="ctr"/>
          <a:lstStyle>
            <a:defPPr>
              <a:defRPr lang="en-US"/>
            </a:defPPr>
            <a:lvl1pPr algn="r" rtl="0" fontAlgn="auto">
              <a:spcBef>
                <a:spcPts val="0"/>
              </a:spcBef>
              <a:spcAft>
                <a:spcPts val="0"/>
              </a:spcAft>
              <a:defRPr sz="1200" kern="1200">
                <a:solidFill>
                  <a:srgbClr val="106636"/>
                </a:solidFill>
                <a:latin typeface="Arial" pitchFamily="34" charset="0"/>
                <a:ea typeface="+mn-ea"/>
                <a:cs typeface="Arial" pitchFamily="34" charset="0"/>
              </a:defRPr>
            </a:lvl1pPr>
            <a:lvl2pPr marL="457039" algn="l" rtl="0" fontAlgn="base">
              <a:spcBef>
                <a:spcPct val="0"/>
              </a:spcBef>
              <a:spcAft>
                <a:spcPct val="0"/>
              </a:spcAft>
              <a:defRPr kern="1200">
                <a:solidFill>
                  <a:schemeClr val="tx1"/>
                </a:solidFill>
                <a:latin typeface="Arial" charset="0"/>
                <a:ea typeface="+mn-ea"/>
                <a:cs typeface="+mn-cs"/>
              </a:defRPr>
            </a:lvl2pPr>
            <a:lvl3pPr marL="914079" algn="l" rtl="0" fontAlgn="base">
              <a:spcBef>
                <a:spcPct val="0"/>
              </a:spcBef>
              <a:spcAft>
                <a:spcPct val="0"/>
              </a:spcAft>
              <a:defRPr kern="1200">
                <a:solidFill>
                  <a:schemeClr val="tx1"/>
                </a:solidFill>
                <a:latin typeface="Arial" charset="0"/>
                <a:ea typeface="+mn-ea"/>
                <a:cs typeface="+mn-cs"/>
              </a:defRPr>
            </a:lvl3pPr>
            <a:lvl4pPr marL="1371119" algn="l" rtl="0" fontAlgn="base">
              <a:spcBef>
                <a:spcPct val="0"/>
              </a:spcBef>
              <a:spcAft>
                <a:spcPct val="0"/>
              </a:spcAft>
              <a:defRPr kern="1200">
                <a:solidFill>
                  <a:schemeClr val="tx1"/>
                </a:solidFill>
                <a:latin typeface="Arial" charset="0"/>
                <a:ea typeface="+mn-ea"/>
                <a:cs typeface="+mn-cs"/>
              </a:defRPr>
            </a:lvl4pPr>
            <a:lvl5pPr marL="1828159" algn="l" rtl="0" fontAlgn="base">
              <a:spcBef>
                <a:spcPct val="0"/>
              </a:spcBef>
              <a:spcAft>
                <a:spcPct val="0"/>
              </a:spcAft>
              <a:defRPr kern="1200">
                <a:solidFill>
                  <a:schemeClr val="tx1"/>
                </a:solidFill>
                <a:latin typeface="Arial" charset="0"/>
                <a:ea typeface="+mn-ea"/>
                <a:cs typeface="+mn-cs"/>
              </a:defRPr>
            </a:lvl5pPr>
            <a:lvl6pPr marL="2285199" algn="l" defTabSz="914079" rtl="0" eaLnBrk="1" latinLnBrk="0" hangingPunct="1">
              <a:defRPr kern="1200">
                <a:solidFill>
                  <a:schemeClr val="tx1"/>
                </a:solidFill>
                <a:latin typeface="Arial" charset="0"/>
                <a:ea typeface="+mn-ea"/>
                <a:cs typeface="+mn-cs"/>
              </a:defRPr>
            </a:lvl6pPr>
            <a:lvl7pPr marL="2742237" algn="l" defTabSz="914079" rtl="0" eaLnBrk="1" latinLnBrk="0" hangingPunct="1">
              <a:defRPr kern="1200">
                <a:solidFill>
                  <a:schemeClr val="tx1"/>
                </a:solidFill>
                <a:latin typeface="Arial" charset="0"/>
                <a:ea typeface="+mn-ea"/>
                <a:cs typeface="+mn-cs"/>
              </a:defRPr>
            </a:lvl7pPr>
            <a:lvl8pPr marL="3199278" algn="l" defTabSz="914079" rtl="0" eaLnBrk="1" latinLnBrk="0" hangingPunct="1">
              <a:defRPr kern="1200">
                <a:solidFill>
                  <a:schemeClr val="tx1"/>
                </a:solidFill>
                <a:latin typeface="Arial" charset="0"/>
                <a:ea typeface="+mn-ea"/>
                <a:cs typeface="+mn-cs"/>
              </a:defRPr>
            </a:lvl8pPr>
            <a:lvl9pPr marL="3656316" algn="l" defTabSz="914079" rtl="0" eaLnBrk="1" latinLnBrk="0" hangingPunct="1">
              <a:defRPr kern="1200">
                <a:solidFill>
                  <a:schemeClr val="tx1"/>
                </a:solidFill>
                <a:latin typeface="Arial" charset="0"/>
                <a:ea typeface="+mn-ea"/>
                <a:cs typeface="+mn-cs"/>
              </a:defRPr>
            </a:lvl9pPr>
          </a:lstStyle>
          <a:p>
            <a:pPr>
              <a:defRPr/>
            </a:pPr>
            <a:fld id="{6EEA275D-5A49-48A8-817D-44C3EA0A3A2F}" type="slidenum">
              <a:rPr lang="en-US" smtClean="0"/>
              <a:pPr>
                <a:defRPr/>
              </a:pPr>
              <a:t>30</a:t>
            </a:fld>
            <a:endParaRPr lang="en-US" dirty="0"/>
          </a:p>
        </p:txBody>
      </p:sp>
    </p:spTree>
    <p:extLst>
      <p:ext uri="{BB962C8B-B14F-4D97-AF65-F5344CB8AC3E}">
        <p14:creationId xmlns:p14="http://schemas.microsoft.com/office/powerpoint/2010/main" val="17977786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dirty="0" smtClean="0"/>
              <a:t>Chemical Sciences, Geosciences and Biosciences Research</a:t>
            </a:r>
            <a:r>
              <a:rPr lang="en-US" sz="1800" dirty="0" smtClean="0"/>
              <a:t/>
            </a:r>
            <a:br>
              <a:rPr lang="en-US" sz="1800" dirty="0" smtClean="0"/>
            </a:br>
            <a:r>
              <a:rPr lang="en-US" sz="1800" dirty="0" smtClean="0"/>
              <a:t>Atomic-Level Understanding Enables Catalysis by Design</a:t>
            </a:r>
            <a:endParaRPr lang="en-US" sz="1800" dirty="0"/>
          </a:p>
        </p:txBody>
      </p:sp>
      <p:sp>
        <p:nvSpPr>
          <p:cNvPr id="7" name="TextBox 6"/>
          <p:cNvSpPr txBox="1"/>
          <p:nvPr/>
        </p:nvSpPr>
        <p:spPr>
          <a:xfrm>
            <a:off x="13638" y="730253"/>
            <a:ext cx="7332480" cy="1892826"/>
          </a:xfrm>
          <a:prstGeom prst="rect">
            <a:avLst/>
          </a:prstGeom>
          <a:noFill/>
        </p:spPr>
        <p:txBody>
          <a:bodyPr wrap="square" rtlCol="0">
            <a:spAutoFit/>
          </a:bodyPr>
          <a:lstStyle/>
          <a:p>
            <a:pPr marL="228600" indent="-228600" fontAlgn="base">
              <a:spcBef>
                <a:spcPct val="0"/>
              </a:spcBef>
              <a:spcAft>
                <a:spcPct val="0"/>
              </a:spcAft>
              <a:buFont typeface="Wingdings" panose="05000000000000000000" pitchFamily="2" charset="2"/>
              <a:buChar char="§"/>
            </a:pPr>
            <a:r>
              <a:rPr lang="en-US" sz="2000" dirty="0">
                <a:solidFill>
                  <a:srgbClr val="106636"/>
                </a:solidFill>
                <a:latin typeface="Arial" panose="020B0604020202020204" pitchFamily="34" charset="0"/>
                <a:cs typeface="Arial" panose="020B0604020202020204" pitchFamily="34" charset="0"/>
              </a:rPr>
              <a:t>Inexpensive zeolites as substrates for </a:t>
            </a:r>
            <a:r>
              <a:rPr lang="en-US" sz="2000" dirty="0" smtClean="0">
                <a:solidFill>
                  <a:srgbClr val="106636"/>
                </a:solidFill>
                <a:latin typeface="Arial" panose="020B0604020202020204" pitchFamily="34" charset="0"/>
                <a:cs typeface="Arial" panose="020B0604020202020204" pitchFamily="34" charset="0"/>
              </a:rPr>
              <a:t>highly dispersed gold</a:t>
            </a:r>
            <a:endParaRPr lang="en-US" sz="2000" dirty="0">
              <a:solidFill>
                <a:srgbClr val="106636"/>
              </a:solidFill>
              <a:latin typeface="Arial" panose="020B0604020202020204" pitchFamily="34" charset="0"/>
              <a:cs typeface="Arial" panose="020B0604020202020204" pitchFamily="34" charset="0"/>
            </a:endParaRPr>
          </a:p>
          <a:p>
            <a:pPr marL="236538" lvl="1" fontAlgn="base">
              <a:spcBef>
                <a:spcPct val="0"/>
              </a:spcBef>
              <a:spcAft>
                <a:spcPct val="0"/>
              </a:spcAft>
            </a:pPr>
            <a:r>
              <a:rPr lang="en-US" sz="1700" dirty="0">
                <a:solidFill>
                  <a:prstClr val="black"/>
                </a:solidFill>
                <a:latin typeface="Arial" charset="0"/>
              </a:rPr>
              <a:t>Lacing metal oxides with individual gold atoms creates powerful catalysts. When using cationic gold species stabilized by alkali ions, even inexpensive, earth-abundant zeolites become effective catalysts for the water-gas shift </a:t>
            </a:r>
            <a:r>
              <a:rPr lang="en-US" sz="1700" dirty="0" smtClean="0">
                <a:solidFill>
                  <a:prstClr val="black"/>
                </a:solidFill>
                <a:latin typeface="Arial" charset="0"/>
              </a:rPr>
              <a:t>reaction.</a:t>
            </a:r>
            <a:endParaRPr lang="en-US" sz="1700" dirty="0">
              <a:solidFill>
                <a:prstClr val="black"/>
              </a:solidFill>
              <a:latin typeface="Arial" charset="0"/>
            </a:endParaRPr>
          </a:p>
          <a:p>
            <a:pPr marL="236538" lvl="1" fontAlgn="base">
              <a:spcBef>
                <a:spcPct val="0"/>
              </a:spcBef>
              <a:spcAft>
                <a:spcPct val="0"/>
              </a:spcAft>
            </a:pPr>
            <a:r>
              <a:rPr lang="en-US" sz="1200" dirty="0">
                <a:solidFill>
                  <a:srgbClr val="106636"/>
                </a:solidFill>
                <a:latin typeface="Arial" charset="0"/>
              </a:rPr>
              <a:t>M. Yang et al., Tufts University, </a:t>
            </a:r>
            <a:r>
              <a:rPr lang="en-US" sz="1200" i="1" dirty="0">
                <a:solidFill>
                  <a:srgbClr val="106636"/>
                </a:solidFill>
                <a:latin typeface="Arial" charset="0"/>
              </a:rPr>
              <a:t>Science</a:t>
            </a:r>
            <a:r>
              <a:rPr lang="en-US" sz="1200" dirty="0">
                <a:solidFill>
                  <a:srgbClr val="106636"/>
                </a:solidFill>
                <a:latin typeface="Arial" charset="0"/>
              </a:rPr>
              <a:t>, </a:t>
            </a:r>
            <a:r>
              <a:rPr lang="en-US" sz="1200" b="1" dirty="0">
                <a:solidFill>
                  <a:srgbClr val="106636"/>
                </a:solidFill>
                <a:latin typeface="Arial" charset="0"/>
              </a:rPr>
              <a:t>346</a:t>
            </a:r>
            <a:r>
              <a:rPr lang="en-US" sz="1200" dirty="0">
                <a:solidFill>
                  <a:srgbClr val="106636"/>
                </a:solidFill>
                <a:latin typeface="Arial" charset="0"/>
              </a:rPr>
              <a:t>, 1498 (2014).</a:t>
            </a:r>
          </a:p>
          <a:p>
            <a:pPr marL="236538" lvl="1" fontAlgn="base">
              <a:spcBef>
                <a:spcPct val="0"/>
              </a:spcBef>
              <a:spcAft>
                <a:spcPct val="0"/>
              </a:spcAft>
            </a:pPr>
            <a:endParaRPr lang="en-US" sz="1700" dirty="0">
              <a:solidFill>
                <a:prstClr val="black"/>
              </a:solidFill>
              <a:latin typeface="Arial" panose="020B0604020202020204" pitchFamily="34" charset="0"/>
              <a:cs typeface="Arial" panose="020B0604020202020204" pitchFamily="34" charset="0"/>
            </a:endParaRPr>
          </a:p>
        </p:txBody>
      </p:sp>
      <p:sp>
        <p:nvSpPr>
          <p:cNvPr id="23" name="TextBox 22"/>
          <p:cNvSpPr txBox="1"/>
          <p:nvPr/>
        </p:nvSpPr>
        <p:spPr>
          <a:xfrm>
            <a:off x="24938" y="2426467"/>
            <a:ext cx="7321180" cy="1631216"/>
          </a:xfrm>
          <a:prstGeom prst="rect">
            <a:avLst/>
          </a:prstGeom>
          <a:noFill/>
        </p:spPr>
        <p:txBody>
          <a:bodyPr wrap="square" rtlCol="0">
            <a:spAutoFit/>
          </a:bodyPr>
          <a:lstStyle/>
          <a:p>
            <a:pPr marL="228600" indent="-228600" fontAlgn="base">
              <a:spcBef>
                <a:spcPct val="0"/>
              </a:spcBef>
              <a:spcAft>
                <a:spcPct val="0"/>
              </a:spcAft>
              <a:buFont typeface="Wingdings" panose="05000000000000000000" pitchFamily="2" charset="2"/>
              <a:buChar char="§"/>
            </a:pPr>
            <a:r>
              <a:rPr lang="en-US" sz="2000" dirty="0">
                <a:solidFill>
                  <a:srgbClr val="106636"/>
                </a:solidFill>
                <a:latin typeface="Arial" panose="020B0604020202020204" pitchFamily="34" charset="0"/>
                <a:cs typeface="Arial" panose="020B0604020202020204" pitchFamily="34" charset="0"/>
              </a:rPr>
              <a:t>Creating a GPS for aluminum ions</a:t>
            </a:r>
          </a:p>
          <a:p>
            <a:pPr marL="236538" lvl="1" fontAlgn="base">
              <a:spcBef>
                <a:spcPct val="0"/>
              </a:spcBef>
              <a:spcAft>
                <a:spcPct val="0"/>
              </a:spcAft>
            </a:pPr>
            <a:r>
              <a:rPr lang="en-US" sz="1700" dirty="0">
                <a:solidFill>
                  <a:prstClr val="black"/>
                </a:solidFill>
                <a:latin typeface="Arial" charset="0"/>
              </a:rPr>
              <a:t>Combining EXAFS and </a:t>
            </a:r>
            <a:r>
              <a:rPr lang="en-US" sz="1700" baseline="30000" dirty="0">
                <a:solidFill>
                  <a:prstClr val="black"/>
                </a:solidFill>
                <a:latin typeface="Arial" charset="0"/>
              </a:rPr>
              <a:t>27</a:t>
            </a:r>
            <a:r>
              <a:rPr lang="en-US" sz="1700" dirty="0">
                <a:solidFill>
                  <a:prstClr val="black"/>
                </a:solidFill>
                <a:latin typeface="Arial" charset="0"/>
              </a:rPr>
              <a:t>Al solid-state NMR with theory reveals the precise location of Al atoms in a zeolite lattice. Al’s acidity gives rise to catalytic activity, and the new method opens the door to zeolite synthesis by design.</a:t>
            </a:r>
            <a:endParaRPr lang="en-US" sz="1700" b="1" dirty="0">
              <a:solidFill>
                <a:prstClr val="black"/>
              </a:solidFill>
              <a:latin typeface="Arial" panose="020B0604020202020204" pitchFamily="34" charset="0"/>
              <a:cs typeface="Arial" panose="020B0604020202020204" pitchFamily="34" charset="0"/>
            </a:endParaRPr>
          </a:p>
          <a:p>
            <a:pPr marL="236538" lvl="1" fontAlgn="base">
              <a:spcBef>
                <a:spcPct val="0"/>
              </a:spcBef>
              <a:spcAft>
                <a:spcPct val="0"/>
              </a:spcAft>
            </a:pPr>
            <a:r>
              <a:rPr lang="en-US" sz="1200" dirty="0">
                <a:solidFill>
                  <a:srgbClr val="106636"/>
                </a:solidFill>
                <a:latin typeface="Arial" charset="0"/>
              </a:rPr>
              <a:t>A. </a:t>
            </a:r>
            <a:r>
              <a:rPr lang="en-US" sz="1200" dirty="0" err="1">
                <a:solidFill>
                  <a:srgbClr val="106636"/>
                </a:solidFill>
                <a:latin typeface="Arial" charset="0"/>
              </a:rPr>
              <a:t>Vjunov</a:t>
            </a:r>
            <a:r>
              <a:rPr lang="en-US" sz="1200" dirty="0">
                <a:solidFill>
                  <a:srgbClr val="106636"/>
                </a:solidFill>
                <a:latin typeface="Arial" charset="0"/>
              </a:rPr>
              <a:t> et al., PNNL, </a:t>
            </a:r>
            <a:r>
              <a:rPr lang="en-US" sz="1200" i="1" dirty="0">
                <a:solidFill>
                  <a:srgbClr val="106636"/>
                </a:solidFill>
                <a:latin typeface="Arial" charset="0"/>
              </a:rPr>
              <a:t>JACS</a:t>
            </a:r>
            <a:r>
              <a:rPr lang="en-US" sz="1200" dirty="0">
                <a:solidFill>
                  <a:srgbClr val="106636"/>
                </a:solidFill>
                <a:latin typeface="Arial" charset="0"/>
              </a:rPr>
              <a:t> </a:t>
            </a:r>
            <a:r>
              <a:rPr lang="en-US" sz="1200" b="1" dirty="0">
                <a:solidFill>
                  <a:srgbClr val="106636"/>
                </a:solidFill>
                <a:latin typeface="Arial" charset="0"/>
              </a:rPr>
              <a:t>136</a:t>
            </a:r>
            <a:r>
              <a:rPr lang="en-US" sz="1200" dirty="0">
                <a:solidFill>
                  <a:srgbClr val="106636"/>
                </a:solidFill>
                <a:latin typeface="Arial" charset="0"/>
              </a:rPr>
              <a:t>(23), 8296-8306 (2014).</a:t>
            </a:r>
            <a:endParaRPr lang="en-US" sz="1200" dirty="0">
              <a:solidFill>
                <a:srgbClr val="106636"/>
              </a:solidFill>
              <a:latin typeface="Arial" panose="020B0604020202020204" pitchFamily="34" charset="0"/>
              <a:cs typeface="Arial" panose="020B0604020202020204" pitchFamily="34" charset="0"/>
            </a:endParaRPr>
          </a:p>
        </p:txBody>
      </p:sp>
      <p:sp>
        <p:nvSpPr>
          <p:cNvPr id="3" name="TextBox 2"/>
          <p:cNvSpPr txBox="1"/>
          <p:nvPr/>
        </p:nvSpPr>
        <p:spPr>
          <a:xfrm>
            <a:off x="42332" y="4308664"/>
            <a:ext cx="7616923" cy="1892826"/>
          </a:xfrm>
          <a:prstGeom prst="rect">
            <a:avLst/>
          </a:prstGeom>
          <a:noFill/>
        </p:spPr>
        <p:txBody>
          <a:bodyPr wrap="square" rtlCol="0">
            <a:spAutoFit/>
          </a:bodyPr>
          <a:lstStyle/>
          <a:p>
            <a:pPr marL="228600" indent="-228600" fontAlgn="base">
              <a:spcBef>
                <a:spcPct val="0"/>
              </a:spcBef>
              <a:spcAft>
                <a:spcPct val="0"/>
              </a:spcAft>
              <a:buFont typeface="Wingdings" panose="05000000000000000000" pitchFamily="2" charset="2"/>
              <a:buChar char="§"/>
            </a:pPr>
            <a:r>
              <a:rPr lang="en-US" sz="2000" dirty="0">
                <a:solidFill>
                  <a:srgbClr val="106636"/>
                </a:solidFill>
                <a:latin typeface="Arial" panose="020B0604020202020204" pitchFamily="34" charset="0"/>
                <a:cs typeface="Arial" panose="020B0604020202020204" pitchFamily="34" charset="0"/>
              </a:rPr>
              <a:t>Capturing </a:t>
            </a:r>
            <a:r>
              <a:rPr lang="en-US" sz="2000" dirty="0" smtClean="0">
                <a:solidFill>
                  <a:srgbClr val="106636"/>
                </a:solidFill>
                <a:latin typeface="Arial" panose="020B0604020202020204" pitchFamily="34" charset="0"/>
                <a:cs typeface="Arial" panose="020B0604020202020204" pitchFamily="34" charset="0"/>
              </a:rPr>
              <a:t>the birth of a molecule using </a:t>
            </a:r>
            <a:r>
              <a:rPr lang="en-US" sz="2000" dirty="0">
                <a:solidFill>
                  <a:srgbClr val="106636"/>
                </a:solidFill>
                <a:latin typeface="Arial" panose="020B0604020202020204" pitchFamily="34" charset="0"/>
                <a:cs typeface="Arial" panose="020B0604020202020204" pitchFamily="34" charset="0"/>
              </a:rPr>
              <a:t>the LCLS</a:t>
            </a:r>
          </a:p>
          <a:p>
            <a:pPr marL="236538" lvl="1" fontAlgn="base">
              <a:spcBef>
                <a:spcPct val="0"/>
              </a:spcBef>
              <a:spcAft>
                <a:spcPct val="0"/>
              </a:spcAft>
            </a:pPr>
            <a:r>
              <a:rPr lang="en-US" sz="1700" dirty="0">
                <a:solidFill>
                  <a:prstClr val="black"/>
                </a:solidFill>
                <a:latin typeface="Arial" charset="0"/>
              </a:rPr>
              <a:t>Femtosecond laser pulses reveal the </a:t>
            </a:r>
            <a:r>
              <a:rPr lang="en-US" sz="1700" dirty="0" smtClean="0">
                <a:solidFill>
                  <a:prstClr val="black"/>
                </a:solidFill>
                <a:latin typeface="Arial" charset="0"/>
              </a:rPr>
              <a:t>structure of the transient state as carbon monoxide reacts with oxygen to form carbon dioxide on </a:t>
            </a:r>
            <a:r>
              <a:rPr lang="en-US" sz="1700" dirty="0">
                <a:solidFill>
                  <a:prstClr val="black"/>
                </a:solidFill>
                <a:latin typeface="Arial" charset="0"/>
              </a:rPr>
              <a:t>a ruthenium surface. The direct observation of the new carbon-oxygen bond forming enables the validation of </a:t>
            </a:r>
            <a:r>
              <a:rPr lang="en-US" sz="1700" dirty="0">
                <a:solidFill>
                  <a:srgbClr val="000000"/>
                </a:solidFill>
                <a:latin typeface="Arial"/>
                <a:cs typeface="Arial"/>
              </a:rPr>
              <a:t>models derived from the theory of heterogeneous catalysis.</a:t>
            </a:r>
            <a:endParaRPr lang="en-US" sz="1700" dirty="0">
              <a:solidFill>
                <a:prstClr val="black"/>
              </a:solidFill>
              <a:latin typeface="Arial" charset="0"/>
            </a:endParaRPr>
          </a:p>
          <a:p>
            <a:pPr marL="236538" lvl="1" fontAlgn="base">
              <a:spcBef>
                <a:spcPct val="0"/>
              </a:spcBef>
              <a:spcAft>
                <a:spcPct val="0"/>
              </a:spcAft>
              <a:tabLst>
                <a:tab pos="231775" algn="l"/>
              </a:tabLst>
            </a:pPr>
            <a:r>
              <a:rPr lang="en-US" sz="1200" dirty="0" err="1">
                <a:solidFill>
                  <a:srgbClr val="106636"/>
                </a:solidFill>
                <a:latin typeface="Arial" charset="0"/>
              </a:rPr>
              <a:t>Öström</a:t>
            </a:r>
            <a:r>
              <a:rPr lang="en-US" sz="1200" dirty="0">
                <a:solidFill>
                  <a:srgbClr val="106636"/>
                </a:solidFill>
                <a:latin typeface="Arial" charset="0"/>
              </a:rPr>
              <a:t> et. al., SLAC, </a:t>
            </a:r>
            <a:r>
              <a:rPr lang="en-US" sz="1200" i="1" dirty="0">
                <a:solidFill>
                  <a:srgbClr val="106636"/>
                </a:solidFill>
                <a:latin typeface="Arial" charset="0"/>
              </a:rPr>
              <a:t>Science</a:t>
            </a:r>
            <a:r>
              <a:rPr lang="en-US" sz="1200" dirty="0">
                <a:solidFill>
                  <a:srgbClr val="106636"/>
                </a:solidFill>
                <a:latin typeface="Arial" charset="0"/>
              </a:rPr>
              <a:t> (accepted).</a:t>
            </a:r>
          </a:p>
        </p:txBody>
      </p:sp>
      <p:sp>
        <p:nvSpPr>
          <p:cNvPr id="9" name="Slide Number Placeholder 3"/>
          <p:cNvSpPr txBox="1">
            <a:spLocks/>
          </p:cNvSpPr>
          <p:nvPr/>
        </p:nvSpPr>
        <p:spPr>
          <a:xfrm>
            <a:off x="8318500" y="6351588"/>
            <a:ext cx="476250" cy="365125"/>
          </a:xfrm>
          <a:prstGeom prst="rect">
            <a:avLst/>
          </a:prstGeom>
        </p:spPr>
        <p:txBody>
          <a:bodyPr vert="horz" lIns="91407" tIns="45704" rIns="91407" bIns="45704" rtlCol="0" anchor="ctr"/>
          <a:lstStyle>
            <a:defPPr>
              <a:defRPr lang="en-US"/>
            </a:defPPr>
            <a:lvl1pPr algn="r" rtl="0" fontAlgn="auto">
              <a:spcBef>
                <a:spcPts val="0"/>
              </a:spcBef>
              <a:spcAft>
                <a:spcPts val="0"/>
              </a:spcAft>
              <a:defRPr sz="1200" kern="1200">
                <a:solidFill>
                  <a:srgbClr val="106636"/>
                </a:solidFill>
                <a:latin typeface="Arial" pitchFamily="34" charset="0"/>
                <a:ea typeface="+mn-ea"/>
                <a:cs typeface="Arial" pitchFamily="34" charset="0"/>
              </a:defRPr>
            </a:lvl1pPr>
            <a:lvl2pPr marL="457039" algn="l" rtl="0" fontAlgn="base">
              <a:spcBef>
                <a:spcPct val="0"/>
              </a:spcBef>
              <a:spcAft>
                <a:spcPct val="0"/>
              </a:spcAft>
              <a:defRPr kern="1200">
                <a:solidFill>
                  <a:schemeClr val="tx1"/>
                </a:solidFill>
                <a:latin typeface="Arial" charset="0"/>
                <a:ea typeface="+mn-ea"/>
                <a:cs typeface="+mn-cs"/>
              </a:defRPr>
            </a:lvl2pPr>
            <a:lvl3pPr marL="914079" algn="l" rtl="0" fontAlgn="base">
              <a:spcBef>
                <a:spcPct val="0"/>
              </a:spcBef>
              <a:spcAft>
                <a:spcPct val="0"/>
              </a:spcAft>
              <a:defRPr kern="1200">
                <a:solidFill>
                  <a:schemeClr val="tx1"/>
                </a:solidFill>
                <a:latin typeface="Arial" charset="0"/>
                <a:ea typeface="+mn-ea"/>
                <a:cs typeface="+mn-cs"/>
              </a:defRPr>
            </a:lvl3pPr>
            <a:lvl4pPr marL="1371119" algn="l" rtl="0" fontAlgn="base">
              <a:spcBef>
                <a:spcPct val="0"/>
              </a:spcBef>
              <a:spcAft>
                <a:spcPct val="0"/>
              </a:spcAft>
              <a:defRPr kern="1200">
                <a:solidFill>
                  <a:schemeClr val="tx1"/>
                </a:solidFill>
                <a:latin typeface="Arial" charset="0"/>
                <a:ea typeface="+mn-ea"/>
                <a:cs typeface="+mn-cs"/>
              </a:defRPr>
            </a:lvl4pPr>
            <a:lvl5pPr marL="1828159" algn="l" rtl="0" fontAlgn="base">
              <a:spcBef>
                <a:spcPct val="0"/>
              </a:spcBef>
              <a:spcAft>
                <a:spcPct val="0"/>
              </a:spcAft>
              <a:defRPr kern="1200">
                <a:solidFill>
                  <a:schemeClr val="tx1"/>
                </a:solidFill>
                <a:latin typeface="Arial" charset="0"/>
                <a:ea typeface="+mn-ea"/>
                <a:cs typeface="+mn-cs"/>
              </a:defRPr>
            </a:lvl5pPr>
            <a:lvl6pPr marL="2285199" algn="l" defTabSz="914079" rtl="0" eaLnBrk="1" latinLnBrk="0" hangingPunct="1">
              <a:defRPr kern="1200">
                <a:solidFill>
                  <a:schemeClr val="tx1"/>
                </a:solidFill>
                <a:latin typeface="Arial" charset="0"/>
                <a:ea typeface="+mn-ea"/>
                <a:cs typeface="+mn-cs"/>
              </a:defRPr>
            </a:lvl6pPr>
            <a:lvl7pPr marL="2742237" algn="l" defTabSz="914079" rtl="0" eaLnBrk="1" latinLnBrk="0" hangingPunct="1">
              <a:defRPr kern="1200">
                <a:solidFill>
                  <a:schemeClr val="tx1"/>
                </a:solidFill>
                <a:latin typeface="Arial" charset="0"/>
                <a:ea typeface="+mn-ea"/>
                <a:cs typeface="+mn-cs"/>
              </a:defRPr>
            </a:lvl7pPr>
            <a:lvl8pPr marL="3199278" algn="l" defTabSz="914079" rtl="0" eaLnBrk="1" latinLnBrk="0" hangingPunct="1">
              <a:defRPr kern="1200">
                <a:solidFill>
                  <a:schemeClr val="tx1"/>
                </a:solidFill>
                <a:latin typeface="Arial" charset="0"/>
                <a:ea typeface="+mn-ea"/>
                <a:cs typeface="+mn-cs"/>
              </a:defRPr>
            </a:lvl8pPr>
            <a:lvl9pPr marL="3656316" algn="l" defTabSz="914079" rtl="0" eaLnBrk="1" latinLnBrk="0" hangingPunct="1">
              <a:defRPr kern="1200">
                <a:solidFill>
                  <a:schemeClr val="tx1"/>
                </a:solidFill>
                <a:latin typeface="Arial" charset="0"/>
                <a:ea typeface="+mn-ea"/>
                <a:cs typeface="+mn-cs"/>
              </a:defRPr>
            </a:lvl9pPr>
          </a:lstStyle>
          <a:p>
            <a:pPr>
              <a:defRPr/>
            </a:pPr>
            <a:fld id="{6EEA275D-5A49-48A8-817D-44C3EA0A3A2F}" type="slidenum">
              <a:rPr lang="en-US" smtClean="0"/>
              <a:pPr>
                <a:defRPr/>
              </a:pPr>
              <a:t>31</a:t>
            </a:fld>
            <a:endParaRPr lang="en-US" dirty="0"/>
          </a:p>
        </p:txBody>
      </p:sp>
      <p:pic>
        <p:nvPicPr>
          <p:cNvPr id="10" name="Picture 9" descr="nilsson_dec2014_lowre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7917" y="4308664"/>
            <a:ext cx="1561012" cy="1561012"/>
          </a:xfrm>
          <a:prstGeom prst="rect">
            <a:avLst/>
          </a:prstGeom>
        </p:spPr>
      </p:pic>
      <p:cxnSp>
        <p:nvCxnSpPr>
          <p:cNvPr id="5" name="Straight Arrow Connector 4"/>
          <p:cNvCxnSpPr/>
          <p:nvPr/>
        </p:nvCxnSpPr>
        <p:spPr>
          <a:xfrm>
            <a:off x="6946710" y="2437656"/>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7217229" y="812962"/>
            <a:ext cx="1926771" cy="1582173"/>
            <a:chOff x="7157226" y="784683"/>
            <a:chExt cx="1719618" cy="1419192"/>
          </a:xfrm>
        </p:grpSpPr>
        <p:pic>
          <p:nvPicPr>
            <p:cNvPr id="29" name="Content Placeholder 5"/>
            <p:cNvPicPr>
              <a:picLocks noChangeAspect="1"/>
            </p:cNvPicPr>
            <p:nvPr/>
          </p:nvPicPr>
          <p:blipFill>
            <a:blip r:embed="rId4"/>
            <a:stretch>
              <a:fillRect/>
            </a:stretch>
          </p:blipFill>
          <p:spPr>
            <a:xfrm>
              <a:off x="7157226" y="784683"/>
              <a:ext cx="1719618" cy="1419192"/>
            </a:xfrm>
            <a:prstGeom prst="rect">
              <a:avLst/>
            </a:prstGeom>
          </p:spPr>
        </p:pic>
        <p:pic>
          <p:nvPicPr>
            <p:cNvPr id="34" name="Picture 33"/>
            <p:cNvPicPr>
              <a:picLocks noChangeAspect="1"/>
            </p:cNvPicPr>
            <p:nvPr/>
          </p:nvPicPr>
          <p:blipFill rotWithShape="1">
            <a:blip r:embed="rId5"/>
            <a:srcRect l="13316"/>
            <a:stretch/>
          </p:blipFill>
          <p:spPr>
            <a:xfrm>
              <a:off x="7335263" y="960104"/>
              <a:ext cx="489804" cy="621048"/>
            </a:xfrm>
            <a:prstGeom prst="rect">
              <a:avLst/>
            </a:prstGeom>
          </p:spPr>
        </p:pic>
      </p:grpSp>
      <p:pic>
        <p:nvPicPr>
          <p:cNvPr id="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7229" y="2623079"/>
            <a:ext cx="1797883" cy="1337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84357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957" y="919853"/>
            <a:ext cx="6712557" cy="5404747"/>
          </a:xfrm>
        </p:spPr>
        <p:txBody>
          <a:bodyPr/>
          <a:lstStyle/>
          <a:p>
            <a:pPr marL="342900" indent="-342900">
              <a:buFont typeface="Wingdings" pitchFamily="2" charset="2"/>
              <a:buChar char="§"/>
            </a:pPr>
            <a:r>
              <a:rPr lang="en-US" sz="2000" b="0" dirty="0" smtClean="0"/>
              <a:t>Lead-free </a:t>
            </a:r>
            <a:r>
              <a:rPr lang="en-US" sz="2000" b="0" dirty="0" err="1" smtClean="0"/>
              <a:t>Perovskite</a:t>
            </a:r>
            <a:r>
              <a:rPr lang="en-US" sz="2000" b="0" dirty="0" smtClean="0"/>
              <a:t> Solar Cells</a:t>
            </a:r>
            <a:endParaRPr lang="en-US" sz="2000" b="0" dirty="0" smtClean="0">
              <a:solidFill>
                <a:srgbClr val="404040"/>
              </a:solidFill>
            </a:endParaRPr>
          </a:p>
          <a:p>
            <a:pPr marL="341313" lvl="1" indent="0">
              <a:buNone/>
            </a:pPr>
            <a:r>
              <a:rPr lang="en-US" sz="1500" dirty="0" smtClean="0">
                <a:solidFill>
                  <a:schemeClr val="tx1"/>
                </a:solidFill>
              </a:rPr>
              <a:t>Demonstration of solution-processed</a:t>
            </a:r>
            <a:r>
              <a:rPr lang="en-US" sz="1500" dirty="0">
                <a:solidFill>
                  <a:schemeClr val="tx1"/>
                </a:solidFill>
              </a:rPr>
              <a:t>, </a:t>
            </a:r>
            <a:r>
              <a:rPr lang="en-US" sz="1500" dirty="0" err="1">
                <a:solidFill>
                  <a:schemeClr val="tx1"/>
                </a:solidFill>
              </a:rPr>
              <a:t>perovskite</a:t>
            </a:r>
            <a:r>
              <a:rPr lang="en-US" sz="1500" dirty="0">
                <a:solidFill>
                  <a:schemeClr val="tx1"/>
                </a:solidFill>
              </a:rPr>
              <a:t>-based </a:t>
            </a:r>
            <a:r>
              <a:rPr lang="en-US" sz="1500" dirty="0" smtClean="0">
                <a:solidFill>
                  <a:schemeClr val="tx1"/>
                </a:solidFill>
              </a:rPr>
              <a:t>photovoltaic (PVs) </a:t>
            </a:r>
            <a:r>
              <a:rPr lang="en-US" sz="1500" dirty="0">
                <a:solidFill>
                  <a:schemeClr val="tx1"/>
                </a:solidFill>
              </a:rPr>
              <a:t>that use tin instead of lead and exhibit a 5.8% efficiency. </a:t>
            </a:r>
            <a:r>
              <a:rPr lang="en-US" sz="1500" dirty="0" smtClean="0">
                <a:solidFill>
                  <a:schemeClr val="tx1"/>
                </a:solidFill>
              </a:rPr>
              <a:t>PVs </a:t>
            </a:r>
            <a:r>
              <a:rPr lang="en-US" sz="1500" dirty="0">
                <a:solidFill>
                  <a:schemeClr val="tx1"/>
                </a:solidFill>
              </a:rPr>
              <a:t>based on </a:t>
            </a:r>
            <a:r>
              <a:rPr lang="en-US" sz="1500" dirty="0" err="1">
                <a:solidFill>
                  <a:schemeClr val="tx1"/>
                </a:solidFill>
              </a:rPr>
              <a:t>organo</a:t>
            </a:r>
            <a:r>
              <a:rPr lang="en-US" sz="1500" dirty="0">
                <a:solidFill>
                  <a:schemeClr val="tx1"/>
                </a:solidFill>
              </a:rPr>
              <a:t>-lead halide </a:t>
            </a:r>
            <a:r>
              <a:rPr lang="en-US" sz="1500" dirty="0" err="1">
                <a:solidFill>
                  <a:schemeClr val="tx1"/>
                </a:solidFill>
              </a:rPr>
              <a:t>perovskites</a:t>
            </a:r>
            <a:r>
              <a:rPr lang="en-US" sz="1500" dirty="0">
                <a:solidFill>
                  <a:schemeClr val="tx1"/>
                </a:solidFill>
              </a:rPr>
              <a:t> exhibit high power conversion efficiencies, but lead compounds are highly toxic and harmful to the environment. </a:t>
            </a:r>
            <a:r>
              <a:rPr lang="en-US" sz="1500" dirty="0" smtClean="0">
                <a:solidFill>
                  <a:schemeClr val="tx1"/>
                </a:solidFill>
              </a:rPr>
              <a:t>(ANSER, Northwestern)</a:t>
            </a:r>
            <a:r>
              <a:rPr lang="en-US" sz="1600" dirty="0">
                <a:solidFill>
                  <a:schemeClr val="tx1"/>
                </a:solidFill>
              </a:rPr>
              <a:t> </a:t>
            </a:r>
            <a:r>
              <a:rPr lang="en-US" sz="1200" dirty="0" err="1" smtClean="0">
                <a:solidFill>
                  <a:schemeClr val="tx1"/>
                </a:solidFill>
              </a:rPr>
              <a:t>Hao</a:t>
            </a:r>
            <a:r>
              <a:rPr lang="en-US" sz="1200" dirty="0" smtClean="0">
                <a:solidFill>
                  <a:schemeClr val="tx1"/>
                </a:solidFill>
              </a:rPr>
              <a:t>, et al., </a:t>
            </a:r>
            <a:r>
              <a:rPr lang="en-US" sz="1200" i="1" dirty="0" smtClean="0">
                <a:solidFill>
                  <a:schemeClr val="tx1"/>
                </a:solidFill>
              </a:rPr>
              <a:t>Nature Photonics</a:t>
            </a:r>
            <a:r>
              <a:rPr lang="en-US" sz="1200" dirty="0">
                <a:solidFill>
                  <a:schemeClr val="tx1"/>
                </a:solidFill>
              </a:rPr>
              <a:t> </a:t>
            </a:r>
            <a:r>
              <a:rPr lang="en-US" sz="1200" b="1" dirty="0" smtClean="0">
                <a:solidFill>
                  <a:schemeClr val="tx1"/>
                </a:solidFill>
              </a:rPr>
              <a:t>8</a:t>
            </a:r>
            <a:r>
              <a:rPr lang="en-US" sz="1200" dirty="0">
                <a:solidFill>
                  <a:schemeClr val="tx1"/>
                </a:solidFill>
              </a:rPr>
              <a:t>,  </a:t>
            </a:r>
            <a:r>
              <a:rPr lang="en-US" sz="1200" dirty="0" smtClean="0">
                <a:solidFill>
                  <a:schemeClr val="tx1"/>
                </a:solidFill>
              </a:rPr>
              <a:t>489-494 (2014)</a:t>
            </a:r>
            <a:endParaRPr lang="en-US" sz="2000" b="0" dirty="0" smtClean="0">
              <a:solidFill>
                <a:schemeClr val="tx1"/>
              </a:solidFill>
              <a:latin typeface="Arial" charset="0"/>
              <a:cs typeface="Arial" charset="0"/>
            </a:endParaRPr>
          </a:p>
          <a:p>
            <a:pPr>
              <a:buFont typeface="Wingdings" pitchFamily="2" charset="2"/>
              <a:buChar char="§"/>
            </a:pPr>
            <a:r>
              <a:rPr lang="en-US" sz="2000" b="0" dirty="0" err="1" smtClean="0">
                <a:latin typeface="Arial" charset="0"/>
                <a:cs typeface="Arial" charset="0"/>
              </a:rPr>
              <a:t>Nanorod</a:t>
            </a:r>
            <a:r>
              <a:rPr lang="en-US" sz="2000" b="0" dirty="0" smtClean="0">
                <a:latin typeface="Arial" charset="0"/>
                <a:cs typeface="Arial" charset="0"/>
              </a:rPr>
              <a:t> Solar Concentrators</a:t>
            </a:r>
          </a:p>
          <a:p>
            <a:pPr marL="399909" lvl="1" indent="0">
              <a:spcBef>
                <a:spcPts val="200"/>
              </a:spcBef>
              <a:buNone/>
              <a:defRPr/>
            </a:pPr>
            <a:r>
              <a:rPr lang="en-US" sz="1500" dirty="0" smtClean="0">
                <a:solidFill>
                  <a:schemeClr val="tx1"/>
                </a:solidFill>
              </a:rPr>
              <a:t>Fabrication and modeling of luminescent </a:t>
            </a:r>
            <a:r>
              <a:rPr lang="en-US" sz="1500" dirty="0">
                <a:solidFill>
                  <a:schemeClr val="tx1"/>
                </a:solidFill>
              </a:rPr>
              <a:t>solar concentrators based on tunable </a:t>
            </a:r>
            <a:r>
              <a:rPr lang="en-US" sz="1500" dirty="0" err="1">
                <a:solidFill>
                  <a:schemeClr val="tx1"/>
                </a:solidFill>
              </a:rPr>
              <a:t>CdSe</a:t>
            </a:r>
            <a:r>
              <a:rPr lang="en-US" sz="1500" dirty="0">
                <a:solidFill>
                  <a:schemeClr val="tx1"/>
                </a:solidFill>
              </a:rPr>
              <a:t>/</a:t>
            </a:r>
            <a:r>
              <a:rPr lang="en-US" sz="1500" dirty="0" err="1">
                <a:solidFill>
                  <a:schemeClr val="tx1"/>
                </a:solidFill>
              </a:rPr>
              <a:t>CdS</a:t>
            </a:r>
            <a:r>
              <a:rPr lang="en-US" sz="1500" dirty="0">
                <a:solidFill>
                  <a:schemeClr val="tx1"/>
                </a:solidFill>
              </a:rPr>
              <a:t> </a:t>
            </a:r>
            <a:r>
              <a:rPr lang="en-US" sz="1500" dirty="0" err="1">
                <a:solidFill>
                  <a:schemeClr val="tx1"/>
                </a:solidFill>
              </a:rPr>
              <a:t>nanorods</a:t>
            </a:r>
            <a:r>
              <a:rPr lang="en-US" sz="1500" dirty="0">
                <a:solidFill>
                  <a:schemeClr val="tx1"/>
                </a:solidFill>
              </a:rPr>
              <a:t> </a:t>
            </a:r>
            <a:r>
              <a:rPr lang="en-US" sz="1500" dirty="0" smtClean="0">
                <a:solidFill>
                  <a:schemeClr val="tx1"/>
                </a:solidFill>
              </a:rPr>
              <a:t>have demonstrated non-tracking concentration </a:t>
            </a:r>
            <a:r>
              <a:rPr lang="en-US" sz="1500" dirty="0">
                <a:solidFill>
                  <a:schemeClr val="tx1"/>
                </a:solidFill>
              </a:rPr>
              <a:t>of both direct and diffuse sunlight onto highly efficient micro-silicon solar cells, </a:t>
            </a:r>
            <a:r>
              <a:rPr lang="en-US" sz="1500" dirty="0" smtClean="0">
                <a:solidFill>
                  <a:schemeClr val="tx1"/>
                </a:solidFill>
              </a:rPr>
              <a:t>opening a </a:t>
            </a:r>
            <a:r>
              <a:rPr lang="en-US" sz="1500" dirty="0">
                <a:solidFill>
                  <a:schemeClr val="tx1"/>
                </a:solidFill>
              </a:rPr>
              <a:t>practical path to operation in the high-concentration regime</a:t>
            </a:r>
            <a:r>
              <a:rPr lang="en-US" sz="1500" dirty="0" smtClean="0">
                <a:solidFill>
                  <a:schemeClr val="tx1"/>
                </a:solidFill>
              </a:rPr>
              <a:t>. (LMI, Caltech)  </a:t>
            </a:r>
            <a:r>
              <a:rPr lang="en-US" sz="1200" dirty="0" smtClean="0">
                <a:solidFill>
                  <a:schemeClr val="tx1"/>
                </a:solidFill>
              </a:rPr>
              <a:t>Bronstein</a:t>
            </a:r>
            <a:r>
              <a:rPr lang="en-US" sz="1200" dirty="0">
                <a:solidFill>
                  <a:schemeClr val="tx1"/>
                </a:solidFill>
              </a:rPr>
              <a:t>, et. al., </a:t>
            </a:r>
            <a:r>
              <a:rPr lang="en-US" sz="1200" i="1" dirty="0">
                <a:solidFill>
                  <a:schemeClr val="tx1"/>
                </a:solidFill>
              </a:rPr>
              <a:t>ACS </a:t>
            </a:r>
            <a:r>
              <a:rPr lang="en-US" sz="1200" i="1" dirty="0" err="1">
                <a:solidFill>
                  <a:schemeClr val="tx1"/>
                </a:solidFill>
              </a:rPr>
              <a:t>Nano</a:t>
            </a:r>
            <a:r>
              <a:rPr lang="en-US" sz="1200" i="1" dirty="0">
                <a:solidFill>
                  <a:schemeClr val="tx1"/>
                </a:solidFill>
              </a:rPr>
              <a:t> </a:t>
            </a:r>
            <a:r>
              <a:rPr lang="en-US" sz="1200" b="1" i="1" dirty="0">
                <a:solidFill>
                  <a:schemeClr val="tx1"/>
                </a:solidFill>
              </a:rPr>
              <a:t>8</a:t>
            </a:r>
            <a:r>
              <a:rPr lang="en-US" sz="1200" i="1" dirty="0">
                <a:solidFill>
                  <a:schemeClr val="tx1"/>
                </a:solidFill>
              </a:rPr>
              <a:t>, 44-53</a:t>
            </a:r>
            <a:r>
              <a:rPr lang="en-US" sz="1200" dirty="0">
                <a:solidFill>
                  <a:schemeClr val="tx1"/>
                </a:solidFill>
              </a:rPr>
              <a:t> (2013</a:t>
            </a:r>
            <a:r>
              <a:rPr lang="en-US" sz="1200" dirty="0" smtClean="0">
                <a:solidFill>
                  <a:schemeClr val="tx1"/>
                </a:solidFill>
              </a:rPr>
              <a:t>)</a:t>
            </a:r>
            <a:endParaRPr lang="en-US" sz="1200" b="0" dirty="0">
              <a:solidFill>
                <a:schemeClr val="tx1"/>
              </a:solidFill>
              <a:latin typeface="Arial" charset="0"/>
              <a:cs typeface="Arial" charset="0"/>
            </a:endParaRPr>
          </a:p>
          <a:p>
            <a:pPr>
              <a:buFont typeface="Wingdings" pitchFamily="2" charset="2"/>
              <a:buChar char="§"/>
            </a:pPr>
            <a:r>
              <a:rPr lang="en-US" sz="2000" b="0" dirty="0" smtClean="0">
                <a:latin typeface="Arial" charset="0"/>
                <a:cs typeface="Arial" charset="0"/>
              </a:rPr>
              <a:t>Multiple Exciton Generation</a:t>
            </a:r>
            <a:endParaRPr lang="en-US" sz="2000" b="0" dirty="0" smtClean="0"/>
          </a:p>
          <a:p>
            <a:pPr marL="339725" lvl="1" indent="0">
              <a:buNone/>
            </a:pPr>
            <a:r>
              <a:rPr lang="en-US" sz="1500" dirty="0">
                <a:solidFill>
                  <a:schemeClr val="tx1"/>
                </a:solidFill>
              </a:rPr>
              <a:t>C</a:t>
            </a:r>
            <a:r>
              <a:rPr lang="en-US" sz="1500" dirty="0" smtClean="0">
                <a:solidFill>
                  <a:schemeClr val="tx1"/>
                </a:solidFill>
              </a:rPr>
              <a:t>ore/shell </a:t>
            </a:r>
            <a:r>
              <a:rPr lang="en-US" sz="1500" dirty="0" err="1">
                <a:solidFill>
                  <a:schemeClr val="tx1"/>
                </a:solidFill>
              </a:rPr>
              <a:t>PbSe</a:t>
            </a:r>
            <a:r>
              <a:rPr lang="en-US" sz="1500" dirty="0">
                <a:solidFill>
                  <a:schemeClr val="tx1"/>
                </a:solidFill>
              </a:rPr>
              <a:t>/</a:t>
            </a:r>
            <a:r>
              <a:rPr lang="en-US" sz="1500" dirty="0" err="1">
                <a:solidFill>
                  <a:schemeClr val="tx1"/>
                </a:solidFill>
              </a:rPr>
              <a:t>CdSe</a:t>
            </a:r>
            <a:r>
              <a:rPr lang="en-US" sz="1500" dirty="0">
                <a:solidFill>
                  <a:schemeClr val="tx1"/>
                </a:solidFill>
              </a:rPr>
              <a:t> quantum dots (QDs) </a:t>
            </a:r>
            <a:r>
              <a:rPr lang="en-US" sz="1500" dirty="0" smtClean="0">
                <a:solidFill>
                  <a:schemeClr val="tx1"/>
                </a:solidFill>
              </a:rPr>
              <a:t>have been shown to exhibit </a:t>
            </a:r>
            <a:r>
              <a:rPr lang="en-US" sz="1500" dirty="0">
                <a:solidFill>
                  <a:schemeClr val="tx1"/>
                </a:solidFill>
              </a:rPr>
              <a:t>highly efficient carrier multiplication, leading to the production of more charge carriers per absorbed photon than conventional </a:t>
            </a:r>
            <a:r>
              <a:rPr lang="en-US" sz="1500" dirty="0" err="1">
                <a:solidFill>
                  <a:schemeClr val="tx1"/>
                </a:solidFill>
              </a:rPr>
              <a:t>PbSe</a:t>
            </a:r>
            <a:r>
              <a:rPr lang="en-US" sz="1500" dirty="0">
                <a:solidFill>
                  <a:schemeClr val="tx1"/>
                </a:solidFill>
              </a:rPr>
              <a:t> </a:t>
            </a:r>
            <a:r>
              <a:rPr lang="en-US" sz="1500" dirty="0" smtClean="0">
                <a:solidFill>
                  <a:schemeClr val="tx1"/>
                </a:solidFill>
              </a:rPr>
              <a:t>QDs, thereby reducing excess heat and increasing efficiency. (CASP, LANL)</a:t>
            </a:r>
          </a:p>
          <a:p>
            <a:pPr marL="339725" lvl="1" indent="0">
              <a:buNone/>
            </a:pPr>
            <a:r>
              <a:rPr lang="en-US" sz="1200" dirty="0" err="1" smtClean="0">
                <a:solidFill>
                  <a:schemeClr val="tx1"/>
                </a:solidFill>
              </a:rPr>
              <a:t>Cirloganu</a:t>
            </a:r>
            <a:r>
              <a:rPr lang="en-US" sz="1200" dirty="0" smtClean="0">
                <a:solidFill>
                  <a:schemeClr val="tx1"/>
                </a:solidFill>
              </a:rPr>
              <a:t>, et al., </a:t>
            </a:r>
            <a:r>
              <a:rPr lang="en-US" sz="1200" i="1" dirty="0" smtClean="0">
                <a:solidFill>
                  <a:schemeClr val="tx1"/>
                </a:solidFill>
              </a:rPr>
              <a:t>Nature </a:t>
            </a:r>
            <a:r>
              <a:rPr lang="en-US" sz="1200" i="1" dirty="0">
                <a:solidFill>
                  <a:schemeClr val="tx1"/>
                </a:solidFill>
              </a:rPr>
              <a:t>Communications</a:t>
            </a:r>
            <a:r>
              <a:rPr lang="en-US" sz="1200" dirty="0">
                <a:solidFill>
                  <a:schemeClr val="tx1"/>
                </a:solidFill>
              </a:rPr>
              <a:t>, </a:t>
            </a:r>
            <a:r>
              <a:rPr lang="en-US" sz="1200" dirty="0" smtClean="0">
                <a:solidFill>
                  <a:schemeClr val="tx1"/>
                </a:solidFill>
              </a:rPr>
              <a:t>5:4148 (2014)</a:t>
            </a:r>
            <a:endParaRPr lang="en-US" sz="1600" dirty="0" smtClean="0">
              <a:solidFill>
                <a:schemeClr val="tx1"/>
              </a:solidFill>
            </a:endParaRPr>
          </a:p>
        </p:txBody>
      </p:sp>
      <p:sp>
        <p:nvSpPr>
          <p:cNvPr id="4" name="Title 3"/>
          <p:cNvSpPr>
            <a:spLocks noGrp="1"/>
          </p:cNvSpPr>
          <p:nvPr>
            <p:ph type="title"/>
          </p:nvPr>
        </p:nvSpPr>
        <p:spPr>
          <a:xfrm>
            <a:off x="0" y="-46383"/>
            <a:ext cx="9144000" cy="772559"/>
          </a:xfrm>
        </p:spPr>
        <p:txBody>
          <a:bodyPr/>
          <a:lstStyle/>
          <a:p>
            <a:r>
              <a:rPr lang="en-US" dirty="0" smtClean="0"/>
              <a:t>Energy Frontier Research Centers Research</a:t>
            </a:r>
            <a:br>
              <a:rPr lang="en-US" dirty="0" smtClean="0"/>
            </a:br>
            <a:r>
              <a:rPr lang="en-US" sz="1800" dirty="0" smtClean="0"/>
              <a:t>Advances in Solar Energy Science</a:t>
            </a:r>
            <a:endParaRPr lang="en-US" sz="2200" dirty="0"/>
          </a:p>
        </p:txBody>
      </p:sp>
      <p:sp>
        <p:nvSpPr>
          <p:cNvPr id="8" name="Slide Number Placeholder 3"/>
          <p:cNvSpPr txBox="1">
            <a:spLocks/>
          </p:cNvSpPr>
          <p:nvPr/>
        </p:nvSpPr>
        <p:spPr>
          <a:xfrm>
            <a:off x="8318500" y="6351588"/>
            <a:ext cx="476250" cy="365125"/>
          </a:xfrm>
          <a:prstGeom prst="rect">
            <a:avLst/>
          </a:prstGeom>
        </p:spPr>
        <p:txBody>
          <a:bodyPr vert="horz" lIns="91397" tIns="45698" rIns="91397" bIns="45698" rtlCol="0" anchor="ctr"/>
          <a:lstStyle/>
          <a:p>
            <a:pPr algn="r">
              <a:defRPr/>
            </a:pPr>
            <a:fld id="{6EEA275D-5A49-48A8-817D-44C3EA0A3A2F}" type="slidenum">
              <a:rPr lang="en-US" sz="1200">
                <a:solidFill>
                  <a:srgbClr val="106636"/>
                </a:solidFill>
                <a:latin typeface="Arial" pitchFamily="34" charset="0"/>
                <a:cs typeface="Arial" pitchFamily="34" charset="0"/>
              </a:rPr>
              <a:pPr algn="r">
                <a:defRPr/>
              </a:pPr>
              <a:t>32</a:t>
            </a:fld>
            <a:endParaRPr lang="en-US" sz="1200" dirty="0">
              <a:solidFill>
                <a:srgbClr val="106636"/>
              </a:solidFill>
              <a:latin typeface="Arial" pitchFamily="34" charset="0"/>
              <a:cs typeface="Arial" pitchFamily="34" charset="0"/>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5539" t="3" r="50506" b="54667"/>
          <a:stretch/>
        </p:blipFill>
        <p:spPr>
          <a:xfrm>
            <a:off x="6858984" y="762000"/>
            <a:ext cx="2222070" cy="1736854"/>
          </a:xfrm>
          <a:prstGeom prst="rect">
            <a:avLst/>
          </a:prstGeom>
        </p:spPr>
      </p:pic>
      <p:pic>
        <p:nvPicPr>
          <p:cNvPr id="1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68" b="1042"/>
          <a:stretch/>
        </p:blipFill>
        <p:spPr bwMode="auto">
          <a:xfrm>
            <a:off x="6680145" y="4479234"/>
            <a:ext cx="2463855"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scshare.osc.doe.gov\SC-22\EFRC Operations\General Information\EFRC VGs and presentations\EFRC fact sheet\fifth printed version\Figures\LMI nanorod solar concentrato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2556" y="2560980"/>
            <a:ext cx="2341346" cy="1734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0957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1C3E240-9EB6-4604-A43D-9910B3F588EA}" type="slidenum">
              <a:rPr lang="en-US" b="0" u="none" smtClean="0"/>
              <a:pPr>
                <a:defRPr/>
              </a:pPr>
              <a:t>33</a:t>
            </a:fld>
            <a:endParaRPr lang="en-US" b="0" u="none" dirty="0"/>
          </a:p>
        </p:txBody>
      </p:sp>
      <p:sp>
        <p:nvSpPr>
          <p:cNvPr id="4" name="Rectangle 3"/>
          <p:cNvSpPr/>
          <p:nvPr/>
        </p:nvSpPr>
        <p:spPr>
          <a:xfrm>
            <a:off x="261468" y="139184"/>
            <a:ext cx="8589211" cy="461665"/>
          </a:xfrm>
          <a:prstGeom prst="rect">
            <a:avLst/>
          </a:prstGeom>
        </p:spPr>
        <p:txBody>
          <a:bodyPr wrap="none">
            <a:spAutoFit/>
          </a:bodyPr>
          <a:lstStyle/>
          <a:p>
            <a:r>
              <a:rPr lang="en-US" sz="2400" dirty="0" smtClean="0">
                <a:solidFill>
                  <a:srgbClr val="106636"/>
                </a:solidFill>
              </a:rPr>
              <a:t>BESAC New Charge on Strategic Planning for BES Research</a:t>
            </a:r>
            <a:endParaRPr lang="en-US" sz="2400" dirty="0">
              <a:solidFill>
                <a:srgbClr val="106636"/>
              </a:solidFill>
            </a:endParaRPr>
          </a:p>
        </p:txBody>
      </p:sp>
      <p:pic>
        <p:nvPicPr>
          <p:cNvPr id="2051" name="Picture 3"/>
          <p:cNvPicPr>
            <a:picLocks noChangeAspect="1" noChangeArrowheads="1"/>
          </p:cNvPicPr>
          <p:nvPr/>
        </p:nvPicPr>
        <p:blipFill>
          <a:blip r:embed="rId2" cstate="print"/>
          <a:srcRect/>
          <a:stretch>
            <a:fillRect/>
          </a:stretch>
        </p:blipFill>
        <p:spPr bwMode="auto">
          <a:xfrm rot="600000">
            <a:off x="1611080" y="2112123"/>
            <a:ext cx="1938140" cy="2348131"/>
          </a:xfrm>
          <a:prstGeom prst="rect">
            <a:avLst/>
          </a:prstGeom>
          <a:noFill/>
          <a:ln w="9525">
            <a:solidFill>
              <a:schemeClr val="tx1"/>
            </a:solidFill>
            <a:miter lim="800000"/>
            <a:headEnd/>
            <a:tailEnd/>
          </a:ln>
        </p:spPr>
      </p:pic>
      <p:pic>
        <p:nvPicPr>
          <p:cNvPr id="2049" name="Picture 1"/>
          <p:cNvPicPr>
            <a:picLocks noChangeAspect="1" noChangeArrowheads="1"/>
          </p:cNvPicPr>
          <p:nvPr/>
        </p:nvPicPr>
        <p:blipFill>
          <a:blip r:embed="rId3" cstate="print"/>
          <a:srcRect/>
          <a:stretch>
            <a:fillRect/>
          </a:stretch>
        </p:blipFill>
        <p:spPr bwMode="auto">
          <a:xfrm rot="600000">
            <a:off x="221438" y="1236452"/>
            <a:ext cx="1869808" cy="2317071"/>
          </a:xfrm>
          <a:prstGeom prst="rect">
            <a:avLst/>
          </a:prstGeom>
          <a:noFill/>
          <a:ln w="9525">
            <a:solidFill>
              <a:schemeClr val="tx1"/>
            </a:solidFill>
            <a:miter lim="800000"/>
            <a:headEnd/>
            <a:tailEnd/>
          </a:ln>
        </p:spPr>
      </p:pic>
      <p:sp>
        <p:nvSpPr>
          <p:cNvPr id="2052" name="Rectangle 4"/>
          <p:cNvSpPr>
            <a:spLocks noChangeArrowheads="1"/>
          </p:cNvSpPr>
          <p:nvPr/>
        </p:nvSpPr>
        <p:spPr bwMode="auto">
          <a:xfrm>
            <a:off x="3811980" y="783773"/>
            <a:ext cx="5177641" cy="5419228"/>
          </a:xfrm>
          <a:prstGeom prst="rect">
            <a:avLst/>
          </a:prstGeom>
          <a:no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From:  Dr. Pat Dehmer (Acting Director of Office of Science)</a:t>
            </a:r>
          </a:p>
          <a:p>
            <a:pPr marL="0" marR="0" lvl="0" indent="0" algn="l" defTabSz="914400" rtl="0" eaLnBrk="1" fontAlgn="base" latinLnBrk="0" hangingPunct="1">
              <a:lnSpc>
                <a:spcPct val="100000"/>
              </a:lnSpc>
              <a:spcBef>
                <a:spcPct val="0"/>
              </a:spcBef>
              <a:spcAft>
                <a:spcPct val="0"/>
              </a:spcAft>
              <a:buClrTx/>
              <a:buSzTx/>
              <a:buFontTx/>
              <a:buNone/>
              <a:tabLst/>
            </a:pPr>
            <a:endParaRPr lang="en-US" sz="1400" dirty="0" smtClean="0">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new BESAC study should evaluate the breakthrough potential of current and prospective energy science frontiers based on how well the research advances the five grand science challenges.  Your report will advise BES in its future development of focused, effective research strategies for sustained U.S. leadership in science innovation and energy research.</a:t>
            </a:r>
            <a:endParaRPr lang="en-US" sz="1100" dirty="0" smtClean="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 ask BESAC to consider the following questions in formulating the study plan: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171450" marR="0" lvl="0" indent="-171450" algn="l" defTabSz="914400" rtl="0" eaLnBrk="0" fontAlgn="base" latinLnBrk="0" hangingPunct="0">
              <a:lnSpc>
                <a:spcPct val="100000"/>
              </a:lnSpc>
              <a:spcBef>
                <a:spcPct val="0"/>
              </a:spcBef>
              <a:spcAft>
                <a:spcPts val="400"/>
              </a:spcAft>
              <a:buClrTx/>
              <a:buSzTx/>
              <a:buFont typeface="Wingdings" pitchFamily="2" charset="2"/>
              <a:buChar char="§"/>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What progress has been achieved in our understanding of the five BESAC Grand Science Challenges?</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171450" marR="0" lvl="0" indent="-171450" algn="l" defTabSz="914400" rtl="0" eaLnBrk="0" fontAlgn="base" latinLnBrk="0" hangingPunct="0">
              <a:lnSpc>
                <a:spcPct val="100000"/>
              </a:lnSpc>
              <a:spcBef>
                <a:spcPct val="0"/>
              </a:spcBef>
              <a:spcAft>
                <a:spcPts val="400"/>
              </a:spcAft>
              <a:buClrTx/>
              <a:buSzTx/>
              <a:buFont typeface="Wingdings" pitchFamily="2" charset="2"/>
              <a:buChar char="§"/>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What impact has advancement in the five Grand Science Challenges had on addressing DOE’s energy missions?  With evolving energy technology and U.S. energy landscape, what fundamental new knowledge areas are needed to further advance the energy sciences?  Please consider examples where filling the knowledge gaps will have direct impacts on energy sciences.</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171450" marR="0" lvl="0" indent="-171450" algn="l" defTabSz="914400" rtl="0" eaLnBrk="0" fontAlgn="base" latinLnBrk="0" hangingPunct="0">
              <a:lnSpc>
                <a:spcPct val="100000"/>
              </a:lnSpc>
              <a:spcBef>
                <a:spcPct val="0"/>
              </a:spcBef>
              <a:spcAft>
                <a:spcPts val="400"/>
              </a:spcAft>
              <a:buClrTx/>
              <a:buSzTx/>
              <a:buFont typeface="Wingdings" pitchFamily="2" charset="2"/>
              <a:buChar char="§"/>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What should the balance of funding modalities (e.g., core research, EFRCs, Hubs) be for BES to fully capitalize on the emerging opportunities?</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171450" marR="0" lvl="0" indent="-171450" algn="l" defTabSz="914400" rtl="0" eaLnBrk="0" fontAlgn="base" latinLnBrk="0" hangingPunct="0">
              <a:lnSpc>
                <a:spcPct val="100000"/>
              </a:lnSpc>
              <a:spcBef>
                <a:spcPct val="0"/>
              </a:spcBef>
              <a:spcAft>
                <a:spcPts val="400"/>
              </a:spcAft>
              <a:buClrTx/>
              <a:buSzTx/>
              <a:buFont typeface="Wingdings" pitchFamily="2" charset="2"/>
              <a:buChar char="§"/>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Identify research areas that may not be sufficiently supported or represented in the US community to fully address the DOE’s missions.</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Line 15"/>
          <p:cNvSpPr>
            <a:spLocks noChangeShapeType="1"/>
          </p:cNvSpPr>
          <p:nvPr/>
        </p:nvSpPr>
        <p:spPr bwMode="auto">
          <a:xfrm flipH="1">
            <a:off x="8680720" y="1177280"/>
            <a:ext cx="4302" cy="412981"/>
          </a:xfrm>
          <a:prstGeom prst="line">
            <a:avLst/>
          </a:prstGeom>
          <a:noFill/>
          <a:ln w="28575">
            <a:solidFill>
              <a:schemeClr val="tx1"/>
            </a:solidFill>
            <a:round/>
            <a:headEnd/>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sp>
        <p:nvSpPr>
          <p:cNvPr id="99" name="Rectangle 98"/>
          <p:cNvSpPr/>
          <p:nvPr/>
        </p:nvSpPr>
        <p:spPr>
          <a:xfrm>
            <a:off x="0" y="5674426"/>
            <a:ext cx="1369868" cy="476992"/>
          </a:xfrm>
          <a:prstGeom prst="rect">
            <a:avLst/>
          </a:prstGeom>
          <a:solidFill>
            <a:srgbClr val="FFFF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57" name="Line 15"/>
          <p:cNvSpPr>
            <a:spLocks noChangeShapeType="1"/>
          </p:cNvSpPr>
          <p:nvPr/>
        </p:nvSpPr>
        <p:spPr bwMode="auto">
          <a:xfrm flipH="1">
            <a:off x="7083534" y="1143633"/>
            <a:ext cx="4302" cy="412981"/>
          </a:xfrm>
          <a:prstGeom prst="line">
            <a:avLst/>
          </a:prstGeom>
          <a:noFill/>
          <a:ln w="28575">
            <a:solidFill>
              <a:schemeClr val="tx1"/>
            </a:solidFill>
            <a:round/>
            <a:headEnd/>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sp>
        <p:nvSpPr>
          <p:cNvPr id="58" name="Line 15"/>
          <p:cNvSpPr>
            <a:spLocks noChangeShapeType="1"/>
          </p:cNvSpPr>
          <p:nvPr/>
        </p:nvSpPr>
        <p:spPr bwMode="auto">
          <a:xfrm flipH="1">
            <a:off x="7851426" y="1143633"/>
            <a:ext cx="4302" cy="412981"/>
          </a:xfrm>
          <a:prstGeom prst="line">
            <a:avLst/>
          </a:prstGeom>
          <a:noFill/>
          <a:ln w="28575">
            <a:solidFill>
              <a:schemeClr val="tx1"/>
            </a:solidFill>
            <a:round/>
            <a:headEnd/>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cxnSp>
        <p:nvCxnSpPr>
          <p:cNvPr id="39" name="Straight Connector 38"/>
          <p:cNvCxnSpPr/>
          <p:nvPr/>
        </p:nvCxnSpPr>
        <p:spPr>
          <a:xfrm>
            <a:off x="1045535" y="1143633"/>
            <a:ext cx="0" cy="4508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951048" y="1143633"/>
            <a:ext cx="0" cy="4508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032223" y="1143633"/>
            <a:ext cx="0" cy="4508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295388" y="1143633"/>
            <a:ext cx="0" cy="4508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15822" y="1143633"/>
            <a:ext cx="0" cy="4508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9987" name="Rectangle 3"/>
          <p:cNvSpPr>
            <a:spLocks noGrp="1" noChangeArrowheads="1"/>
          </p:cNvSpPr>
          <p:nvPr>
            <p:ph type="title" idx="4294967295"/>
          </p:nvPr>
        </p:nvSpPr>
        <p:spPr>
          <a:xfrm>
            <a:off x="0" y="166255"/>
            <a:ext cx="8959850" cy="439387"/>
          </a:xfrm>
          <a:noFill/>
          <a:ln/>
        </p:spPr>
        <p:txBody>
          <a:bodyPr lIns="91418" tIns="45709" rIns="91418" bIns="45709" anchor="t"/>
          <a:lstStyle/>
          <a:p>
            <a:pPr>
              <a:lnSpc>
                <a:spcPct val="95000"/>
              </a:lnSpc>
              <a:tabLst>
                <a:tab pos="1890492" algn="l"/>
              </a:tabLst>
            </a:pPr>
            <a:r>
              <a:rPr lang="en-US" sz="2300" dirty="0" smtClean="0">
                <a:solidFill>
                  <a:srgbClr val="106636"/>
                </a:solidFill>
                <a:effectLst/>
              </a:rPr>
              <a:t>BES Strategic Planning and Program Development</a:t>
            </a:r>
            <a:endParaRPr lang="en-US" sz="2300" dirty="0">
              <a:solidFill>
                <a:srgbClr val="106636"/>
              </a:solidFill>
              <a:effectLst/>
            </a:endParaRPr>
          </a:p>
        </p:txBody>
      </p:sp>
      <p:pic>
        <p:nvPicPr>
          <p:cNvPr id="73" name="Picture 14"/>
          <p:cNvPicPr preferRelativeResize="0">
            <a:picLocks noGrp="1" noChangeAspect="1" noChangeArrowheads="1"/>
          </p:cNvPicPr>
          <p:nvPr>
            <p:ph sz="half" idx="4294967295"/>
          </p:nvPr>
        </p:nvPicPr>
        <p:blipFill>
          <a:blip r:embed="rId3" cstate="print"/>
          <a:srcRect/>
          <a:stretch>
            <a:fillRect/>
          </a:stretch>
        </p:blipFill>
        <p:spPr bwMode="auto">
          <a:xfrm>
            <a:off x="1325912" y="4675941"/>
            <a:ext cx="741363" cy="938212"/>
          </a:xfrm>
          <a:noFill/>
          <a:ln w="28575">
            <a:solidFill>
              <a:schemeClr val="tx1"/>
            </a:solidFill>
            <a:miter lim="800000"/>
            <a:headEnd/>
            <a:tailEnd/>
          </a:ln>
        </p:spPr>
      </p:pic>
      <p:sp>
        <p:nvSpPr>
          <p:cNvPr id="169997" name="Line 13"/>
          <p:cNvSpPr>
            <a:spLocks noChangeShapeType="1"/>
          </p:cNvSpPr>
          <p:nvPr/>
        </p:nvSpPr>
        <p:spPr bwMode="auto">
          <a:xfrm flipH="1">
            <a:off x="5723156" y="1143633"/>
            <a:ext cx="5857" cy="490440"/>
          </a:xfrm>
          <a:prstGeom prst="line">
            <a:avLst/>
          </a:prstGeom>
          <a:noFill/>
          <a:ln w="28575">
            <a:solidFill>
              <a:schemeClr val="tx1"/>
            </a:solidFill>
            <a:round/>
            <a:headEnd/>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sp>
        <p:nvSpPr>
          <p:cNvPr id="170000" name="Text Box 16"/>
          <p:cNvSpPr txBox="1">
            <a:spLocks noChangeArrowheads="1"/>
          </p:cNvSpPr>
          <p:nvPr/>
        </p:nvSpPr>
        <p:spPr bwMode="auto">
          <a:xfrm>
            <a:off x="201385" y="879823"/>
            <a:ext cx="563225" cy="298285"/>
          </a:xfrm>
          <a:prstGeom prst="rect">
            <a:avLst/>
          </a:prstGeom>
          <a:noFill/>
          <a:ln w="9525">
            <a:noFill/>
            <a:miter lim="800000"/>
            <a:headEnd/>
            <a:tailEnd/>
          </a:ln>
          <a:effectLst/>
        </p:spPr>
        <p:txBody>
          <a:bodyPr wrap="none" lIns="82039" tIns="41020" rIns="82039" bIns="41020">
            <a:spAutoFit/>
          </a:bodyPr>
          <a:lstStyle/>
          <a:p>
            <a:pPr fontAlgn="base">
              <a:spcBef>
                <a:spcPct val="0"/>
              </a:spcBef>
              <a:spcAft>
                <a:spcPct val="0"/>
              </a:spcAft>
            </a:pPr>
            <a:r>
              <a:rPr lang="en-US" sz="1400" dirty="0">
                <a:solidFill>
                  <a:prstClr val="black"/>
                </a:solidFill>
                <a:latin typeface="Arial" charset="0"/>
              </a:rPr>
              <a:t>1999</a:t>
            </a:r>
          </a:p>
        </p:txBody>
      </p:sp>
      <p:sp>
        <p:nvSpPr>
          <p:cNvPr id="170002" name="Text Box 18"/>
          <p:cNvSpPr txBox="1">
            <a:spLocks noChangeArrowheads="1"/>
          </p:cNvSpPr>
          <p:nvPr/>
        </p:nvSpPr>
        <p:spPr bwMode="auto">
          <a:xfrm>
            <a:off x="4048302" y="879823"/>
            <a:ext cx="563225" cy="298285"/>
          </a:xfrm>
          <a:prstGeom prst="rect">
            <a:avLst/>
          </a:prstGeom>
          <a:noFill/>
          <a:ln w="9525">
            <a:noFill/>
            <a:miter lim="800000"/>
            <a:headEnd/>
            <a:tailEnd/>
          </a:ln>
          <a:effectLst/>
        </p:spPr>
        <p:txBody>
          <a:bodyPr wrap="none" lIns="82039" tIns="41020" rIns="82039" bIns="41020">
            <a:spAutoFit/>
          </a:bodyPr>
          <a:lstStyle/>
          <a:p>
            <a:pPr fontAlgn="base">
              <a:spcBef>
                <a:spcPct val="0"/>
              </a:spcBef>
              <a:spcAft>
                <a:spcPct val="0"/>
              </a:spcAft>
            </a:pPr>
            <a:r>
              <a:rPr lang="en-US" sz="1400" dirty="0">
                <a:solidFill>
                  <a:prstClr val="black"/>
                </a:solidFill>
                <a:latin typeface="Arial" charset="0"/>
              </a:rPr>
              <a:t>2006</a:t>
            </a:r>
          </a:p>
        </p:txBody>
      </p:sp>
      <p:sp>
        <p:nvSpPr>
          <p:cNvPr id="170004" name="Text Box 20"/>
          <p:cNvSpPr txBox="1">
            <a:spLocks noChangeArrowheads="1"/>
          </p:cNvSpPr>
          <p:nvPr/>
        </p:nvSpPr>
        <p:spPr bwMode="auto">
          <a:xfrm>
            <a:off x="7583586" y="879823"/>
            <a:ext cx="563225" cy="298285"/>
          </a:xfrm>
          <a:prstGeom prst="rect">
            <a:avLst/>
          </a:prstGeom>
          <a:solidFill>
            <a:schemeClr val="bg1"/>
          </a:solidFill>
          <a:ln w="9525">
            <a:noFill/>
            <a:miter lim="800000"/>
            <a:headEnd/>
            <a:tailEnd/>
          </a:ln>
          <a:effectLst/>
        </p:spPr>
        <p:txBody>
          <a:bodyPr wrap="none" lIns="82039" tIns="41020" rIns="82039" bIns="41020">
            <a:spAutoFit/>
          </a:bodyPr>
          <a:lstStyle/>
          <a:p>
            <a:pPr fontAlgn="base">
              <a:spcBef>
                <a:spcPct val="0"/>
              </a:spcBef>
              <a:spcAft>
                <a:spcPct val="0"/>
              </a:spcAft>
            </a:pPr>
            <a:r>
              <a:rPr lang="en-US" sz="1400" dirty="0">
                <a:solidFill>
                  <a:prstClr val="black"/>
                </a:solidFill>
                <a:latin typeface="Arial" charset="0"/>
              </a:rPr>
              <a:t>2012</a:t>
            </a:r>
          </a:p>
        </p:txBody>
      </p:sp>
      <p:sp>
        <p:nvSpPr>
          <p:cNvPr id="170006" name="AutoShape 22"/>
          <p:cNvSpPr>
            <a:spLocks noChangeArrowheads="1"/>
          </p:cNvSpPr>
          <p:nvPr/>
        </p:nvSpPr>
        <p:spPr bwMode="auto">
          <a:xfrm>
            <a:off x="357188" y="1147878"/>
            <a:ext cx="8786812" cy="649392"/>
          </a:xfrm>
          <a:prstGeom prst="rightArrow">
            <a:avLst>
              <a:gd name="adj1" fmla="val 49880"/>
              <a:gd name="adj2" fmla="val 37990"/>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4800000" scaled="0"/>
          </a:gradFill>
          <a:ln w="9525">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miter lim="800000"/>
            <a:headEnd/>
            <a:tailEnd/>
          </a:ln>
          <a:effectLst/>
        </p:spPr>
        <p:txBody>
          <a:bodyPr wrap="none" lIns="91429" tIns="45714" rIns="91429" bIns="45714" anchor="ctr"/>
          <a:lstStyle/>
          <a:p>
            <a:pPr fontAlgn="base">
              <a:spcBef>
                <a:spcPct val="0"/>
              </a:spcBef>
              <a:spcAft>
                <a:spcPct val="0"/>
              </a:spcAft>
            </a:pPr>
            <a:endParaRPr lang="en-US">
              <a:solidFill>
                <a:prstClr val="black"/>
              </a:solidFill>
              <a:latin typeface="Arial" charset="0"/>
            </a:endParaRPr>
          </a:p>
        </p:txBody>
      </p:sp>
      <p:sp>
        <p:nvSpPr>
          <p:cNvPr id="34" name="Slide Number Placeholder 2"/>
          <p:cNvSpPr txBox="1">
            <a:spLocks/>
          </p:cNvSpPr>
          <p:nvPr/>
        </p:nvSpPr>
        <p:spPr>
          <a:xfrm>
            <a:off x="8372186" y="6311247"/>
            <a:ext cx="381000" cy="365125"/>
          </a:xfrm>
          <a:prstGeom prst="rect">
            <a:avLst/>
          </a:prstGeom>
        </p:spPr>
        <p:txBody>
          <a:bodyPr vert="horz" lIns="90758" tIns="45383" rIns="90758" bIns="45383" rtlCol="0" anchor="ctr"/>
          <a:lstStyle/>
          <a:p>
            <a:pPr algn="r" defTabSz="820295">
              <a:defRPr/>
            </a:pPr>
            <a:fld id="{894C652A-1437-4DEE-BE20-1D8E4CBD3D73}" type="slidenum">
              <a:rPr lang="en-US" sz="1200">
                <a:solidFill>
                  <a:srgbClr val="106636"/>
                </a:solidFill>
                <a:latin typeface="Arial" charset="0"/>
                <a:cs typeface="Arial" pitchFamily="34" charset="0"/>
              </a:rPr>
              <a:pPr algn="r" defTabSz="820295">
                <a:defRPr/>
              </a:pPr>
              <a:t>34</a:t>
            </a:fld>
            <a:endParaRPr lang="en-US" sz="1200" dirty="0">
              <a:solidFill>
                <a:srgbClr val="106636"/>
              </a:solidFill>
              <a:latin typeface="Arial" charset="0"/>
              <a:cs typeface="Arial" pitchFamily="34" charset="0"/>
            </a:endParaRPr>
          </a:p>
        </p:txBody>
      </p:sp>
      <p:sp>
        <p:nvSpPr>
          <p:cNvPr id="44" name="Text Box 21"/>
          <p:cNvSpPr txBox="1">
            <a:spLocks noChangeArrowheads="1"/>
          </p:cNvSpPr>
          <p:nvPr/>
        </p:nvSpPr>
        <p:spPr bwMode="auto">
          <a:xfrm>
            <a:off x="1728938" y="879823"/>
            <a:ext cx="563225" cy="298285"/>
          </a:xfrm>
          <a:prstGeom prst="rect">
            <a:avLst/>
          </a:prstGeom>
          <a:noFill/>
          <a:ln w="9525">
            <a:noFill/>
            <a:miter lim="800000"/>
            <a:headEnd/>
            <a:tailEnd/>
          </a:ln>
          <a:effectLst/>
        </p:spPr>
        <p:txBody>
          <a:bodyPr wrap="none" lIns="82039" tIns="41020" rIns="82039" bIns="41020">
            <a:spAutoFit/>
          </a:bodyPr>
          <a:lstStyle/>
          <a:p>
            <a:pPr fontAlgn="base">
              <a:spcBef>
                <a:spcPct val="0"/>
              </a:spcBef>
              <a:spcAft>
                <a:spcPct val="0"/>
              </a:spcAft>
            </a:pPr>
            <a:r>
              <a:rPr lang="en-US" sz="1400" dirty="0">
                <a:solidFill>
                  <a:prstClr val="black"/>
                </a:solidFill>
                <a:latin typeface="Arial" charset="0"/>
              </a:rPr>
              <a:t>2002</a:t>
            </a:r>
          </a:p>
        </p:txBody>
      </p:sp>
      <p:sp>
        <p:nvSpPr>
          <p:cNvPr id="46" name="Text Box 21"/>
          <p:cNvSpPr txBox="1">
            <a:spLocks noChangeArrowheads="1"/>
          </p:cNvSpPr>
          <p:nvPr/>
        </p:nvSpPr>
        <p:spPr bwMode="auto">
          <a:xfrm>
            <a:off x="2795241" y="879823"/>
            <a:ext cx="563225" cy="298285"/>
          </a:xfrm>
          <a:prstGeom prst="rect">
            <a:avLst/>
          </a:prstGeom>
          <a:noFill/>
          <a:ln w="9525">
            <a:noFill/>
            <a:miter lim="800000"/>
            <a:headEnd/>
            <a:tailEnd/>
          </a:ln>
          <a:effectLst/>
        </p:spPr>
        <p:txBody>
          <a:bodyPr wrap="none" lIns="82039" tIns="41020" rIns="82039" bIns="41020">
            <a:spAutoFit/>
          </a:bodyPr>
          <a:lstStyle/>
          <a:p>
            <a:pPr fontAlgn="base">
              <a:spcBef>
                <a:spcPct val="0"/>
              </a:spcBef>
              <a:spcAft>
                <a:spcPct val="0"/>
              </a:spcAft>
            </a:pPr>
            <a:r>
              <a:rPr lang="en-US" sz="1400" dirty="0">
                <a:solidFill>
                  <a:prstClr val="black"/>
                </a:solidFill>
                <a:latin typeface="Arial" charset="0"/>
              </a:rPr>
              <a:t>2004</a:t>
            </a:r>
          </a:p>
        </p:txBody>
      </p:sp>
      <p:sp>
        <p:nvSpPr>
          <p:cNvPr id="54" name="Text Box 18"/>
          <p:cNvSpPr txBox="1">
            <a:spLocks noChangeArrowheads="1"/>
          </p:cNvSpPr>
          <p:nvPr/>
        </p:nvSpPr>
        <p:spPr bwMode="auto">
          <a:xfrm>
            <a:off x="6785668" y="879823"/>
            <a:ext cx="563225" cy="298285"/>
          </a:xfrm>
          <a:prstGeom prst="rect">
            <a:avLst/>
          </a:prstGeom>
          <a:noFill/>
          <a:ln w="9525">
            <a:noFill/>
            <a:miter lim="800000"/>
            <a:headEnd/>
            <a:tailEnd/>
          </a:ln>
          <a:effectLst/>
        </p:spPr>
        <p:txBody>
          <a:bodyPr wrap="none" lIns="82039" tIns="41020" rIns="82039" bIns="41020">
            <a:spAutoFit/>
          </a:bodyPr>
          <a:lstStyle/>
          <a:p>
            <a:pPr fontAlgn="base">
              <a:spcBef>
                <a:spcPct val="0"/>
              </a:spcBef>
              <a:spcAft>
                <a:spcPct val="0"/>
              </a:spcAft>
            </a:pPr>
            <a:r>
              <a:rPr lang="en-US" sz="1400" dirty="0">
                <a:solidFill>
                  <a:prstClr val="black"/>
                </a:solidFill>
                <a:latin typeface="Arial" charset="0"/>
              </a:rPr>
              <a:t>2010</a:t>
            </a:r>
          </a:p>
        </p:txBody>
      </p:sp>
      <p:sp>
        <p:nvSpPr>
          <p:cNvPr id="52" name="Text Box 21"/>
          <p:cNvSpPr txBox="1">
            <a:spLocks noChangeArrowheads="1"/>
          </p:cNvSpPr>
          <p:nvPr/>
        </p:nvSpPr>
        <p:spPr bwMode="auto">
          <a:xfrm>
            <a:off x="813565" y="879823"/>
            <a:ext cx="563225" cy="298285"/>
          </a:xfrm>
          <a:prstGeom prst="rect">
            <a:avLst/>
          </a:prstGeom>
          <a:noFill/>
          <a:ln w="9525">
            <a:noFill/>
            <a:miter lim="800000"/>
            <a:headEnd/>
            <a:tailEnd/>
          </a:ln>
          <a:effectLst/>
        </p:spPr>
        <p:txBody>
          <a:bodyPr wrap="none" lIns="82039" tIns="41020" rIns="82039" bIns="41020">
            <a:spAutoFit/>
          </a:bodyPr>
          <a:lstStyle/>
          <a:p>
            <a:pPr fontAlgn="base">
              <a:spcBef>
                <a:spcPct val="0"/>
              </a:spcBef>
              <a:spcAft>
                <a:spcPct val="0"/>
              </a:spcAft>
            </a:pPr>
            <a:r>
              <a:rPr lang="en-US" sz="1400" dirty="0">
                <a:solidFill>
                  <a:prstClr val="black"/>
                </a:solidFill>
                <a:latin typeface="Arial" charset="0"/>
              </a:rPr>
              <a:t>2000</a:t>
            </a:r>
          </a:p>
        </p:txBody>
      </p:sp>
      <p:sp>
        <p:nvSpPr>
          <p:cNvPr id="64" name="Text Box 18"/>
          <p:cNvSpPr txBox="1">
            <a:spLocks noChangeArrowheads="1"/>
          </p:cNvSpPr>
          <p:nvPr/>
        </p:nvSpPr>
        <p:spPr bwMode="auto">
          <a:xfrm>
            <a:off x="5477933" y="879823"/>
            <a:ext cx="563225" cy="298285"/>
          </a:xfrm>
          <a:prstGeom prst="rect">
            <a:avLst/>
          </a:prstGeom>
          <a:noFill/>
          <a:ln w="9525">
            <a:noFill/>
            <a:miter lim="800000"/>
            <a:headEnd/>
            <a:tailEnd/>
          </a:ln>
          <a:effectLst/>
        </p:spPr>
        <p:txBody>
          <a:bodyPr wrap="none" lIns="82039" tIns="41020" rIns="82039" bIns="41020">
            <a:spAutoFit/>
          </a:bodyPr>
          <a:lstStyle/>
          <a:p>
            <a:pPr fontAlgn="base">
              <a:spcBef>
                <a:spcPct val="0"/>
              </a:spcBef>
              <a:spcAft>
                <a:spcPct val="0"/>
              </a:spcAft>
            </a:pPr>
            <a:r>
              <a:rPr lang="en-US" sz="1400" dirty="0">
                <a:solidFill>
                  <a:prstClr val="black"/>
                </a:solidFill>
                <a:latin typeface="Arial" charset="0"/>
              </a:rPr>
              <a:t>2008</a:t>
            </a:r>
          </a:p>
        </p:txBody>
      </p:sp>
      <p:grpSp>
        <p:nvGrpSpPr>
          <p:cNvPr id="4" name="Group 91"/>
          <p:cNvGrpSpPr/>
          <p:nvPr/>
        </p:nvGrpSpPr>
        <p:grpSpPr>
          <a:xfrm>
            <a:off x="154471" y="1626499"/>
            <a:ext cx="1906850" cy="3078679"/>
            <a:chOff x="316396" y="1626499"/>
            <a:chExt cx="1906850" cy="3078679"/>
          </a:xfrm>
        </p:grpSpPr>
        <p:sp>
          <p:nvSpPr>
            <p:cNvPr id="169988" name="Line 4"/>
            <p:cNvSpPr>
              <a:spLocks noChangeShapeType="1"/>
            </p:cNvSpPr>
            <p:nvPr/>
          </p:nvSpPr>
          <p:spPr bwMode="auto">
            <a:xfrm flipH="1">
              <a:off x="620335" y="1626499"/>
              <a:ext cx="0" cy="2141537"/>
            </a:xfrm>
            <a:prstGeom prst="line">
              <a:avLst/>
            </a:prstGeom>
            <a:noFill/>
            <a:ln w="19050">
              <a:solidFill>
                <a:srgbClr val="003399"/>
              </a:solidFill>
              <a:round/>
              <a:headEnd type="stealth" w="med" len="lg"/>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sp>
          <p:nvSpPr>
            <p:cNvPr id="170009" name="Line 25"/>
            <p:cNvSpPr>
              <a:spLocks noChangeShapeType="1"/>
            </p:cNvSpPr>
            <p:nvPr/>
          </p:nvSpPr>
          <p:spPr bwMode="auto">
            <a:xfrm>
              <a:off x="2141185" y="1626499"/>
              <a:ext cx="17753" cy="1952329"/>
            </a:xfrm>
            <a:prstGeom prst="line">
              <a:avLst/>
            </a:prstGeom>
            <a:noFill/>
            <a:ln w="19050">
              <a:solidFill>
                <a:srgbClr val="003399"/>
              </a:solidFill>
              <a:round/>
              <a:headEnd type="stealth" w="med" len="lg"/>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pic>
          <p:nvPicPr>
            <p:cNvPr id="66" name="Picture 6" descr="nes_fc"/>
            <p:cNvPicPr>
              <a:picLocks noChangeAspect="1" noChangeArrowheads="1"/>
            </p:cNvPicPr>
            <p:nvPr/>
          </p:nvPicPr>
          <p:blipFill>
            <a:blip r:embed="rId4" cstate="print"/>
            <a:srcRect/>
            <a:stretch>
              <a:fillRect/>
            </a:stretch>
          </p:blipFill>
          <p:spPr bwMode="auto">
            <a:xfrm>
              <a:off x="317189" y="2762250"/>
              <a:ext cx="730561" cy="941788"/>
            </a:xfrm>
            <a:prstGeom prst="rect">
              <a:avLst/>
            </a:prstGeom>
            <a:noFill/>
            <a:ln w="28575">
              <a:solidFill>
                <a:srgbClr val="FF0000"/>
              </a:solidFill>
              <a:miter lim="800000"/>
              <a:headEnd/>
              <a:tailEnd/>
            </a:ln>
          </p:spPr>
        </p:pic>
        <p:pic>
          <p:nvPicPr>
            <p:cNvPr id="11268" name="Picture 4" descr="http://science.energy.gov/~/media/bes/images/reports/cs-xlg.jpg"/>
            <p:cNvPicPr>
              <a:picLocks noChangeAspect="1" noChangeArrowheads="1"/>
            </p:cNvPicPr>
            <p:nvPr/>
          </p:nvPicPr>
          <p:blipFill>
            <a:blip r:embed="rId5" cstate="print"/>
            <a:srcRect/>
            <a:stretch>
              <a:fillRect/>
            </a:stretch>
          </p:blipFill>
          <p:spPr bwMode="auto">
            <a:xfrm>
              <a:off x="316396" y="3746891"/>
              <a:ext cx="747982" cy="958287"/>
            </a:xfrm>
            <a:prstGeom prst="rect">
              <a:avLst/>
            </a:prstGeom>
            <a:noFill/>
            <a:ln w="19050">
              <a:solidFill>
                <a:srgbClr val="FF0000"/>
              </a:solidFill>
            </a:ln>
          </p:spPr>
        </p:pic>
        <p:pic>
          <p:nvPicPr>
            <p:cNvPr id="69" name="Picture 3"/>
            <p:cNvPicPr preferRelativeResize="0">
              <a:picLocks noChangeArrowheads="1"/>
            </p:cNvPicPr>
            <p:nvPr/>
          </p:nvPicPr>
          <p:blipFill>
            <a:blip r:embed="rId6" cstate="print"/>
            <a:srcRect/>
            <a:stretch>
              <a:fillRect/>
            </a:stretch>
          </p:blipFill>
          <p:spPr bwMode="auto">
            <a:xfrm>
              <a:off x="1485395" y="2816718"/>
              <a:ext cx="736518" cy="901699"/>
            </a:xfrm>
            <a:prstGeom prst="rect">
              <a:avLst/>
            </a:prstGeom>
            <a:noFill/>
            <a:ln w="28575">
              <a:solidFill>
                <a:schemeClr val="tx1"/>
              </a:solidFill>
              <a:miter lim="800000"/>
              <a:headEnd/>
              <a:tailEnd/>
            </a:ln>
          </p:spPr>
        </p:pic>
        <p:pic>
          <p:nvPicPr>
            <p:cNvPr id="70" name="Picture 4"/>
            <p:cNvPicPr preferRelativeResize="0">
              <a:picLocks noChangeArrowheads="1"/>
            </p:cNvPicPr>
            <p:nvPr/>
          </p:nvPicPr>
          <p:blipFill>
            <a:blip r:embed="rId7" cstate="print"/>
            <a:srcRect/>
            <a:stretch>
              <a:fillRect/>
            </a:stretch>
          </p:blipFill>
          <p:spPr bwMode="auto">
            <a:xfrm>
              <a:off x="1494240" y="3746891"/>
              <a:ext cx="729006" cy="911122"/>
            </a:xfrm>
            <a:prstGeom prst="rect">
              <a:avLst/>
            </a:prstGeom>
            <a:noFill/>
            <a:ln w="28575">
              <a:solidFill>
                <a:schemeClr val="tx1"/>
              </a:solidFill>
              <a:miter lim="800000"/>
              <a:headEnd/>
              <a:tailEnd/>
            </a:ln>
          </p:spPr>
        </p:pic>
      </p:grpSp>
      <p:grpSp>
        <p:nvGrpSpPr>
          <p:cNvPr id="5" name="Group 102"/>
          <p:cNvGrpSpPr/>
          <p:nvPr/>
        </p:nvGrpSpPr>
        <p:grpSpPr>
          <a:xfrm>
            <a:off x="2112975" y="1638373"/>
            <a:ext cx="4070608" cy="4891618"/>
            <a:chOff x="2486677" y="1721748"/>
            <a:chExt cx="4070608" cy="4891618"/>
          </a:xfrm>
        </p:grpSpPr>
        <p:sp>
          <p:nvSpPr>
            <p:cNvPr id="85" name="Line 2"/>
            <p:cNvSpPr>
              <a:spLocks noChangeShapeType="1"/>
            </p:cNvSpPr>
            <p:nvPr/>
          </p:nvSpPr>
          <p:spPr bwMode="auto">
            <a:xfrm>
              <a:off x="5192048" y="1721748"/>
              <a:ext cx="15237" cy="2228258"/>
            </a:xfrm>
            <a:prstGeom prst="line">
              <a:avLst/>
            </a:prstGeom>
            <a:noFill/>
            <a:ln w="19050">
              <a:solidFill>
                <a:srgbClr val="003399"/>
              </a:solidFill>
              <a:round/>
              <a:headEnd type="stealth" w="med" len="lg"/>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sp>
          <p:nvSpPr>
            <p:cNvPr id="170016" name="Line 32"/>
            <p:cNvSpPr>
              <a:spLocks noChangeShapeType="1"/>
            </p:cNvSpPr>
            <p:nvPr/>
          </p:nvSpPr>
          <p:spPr bwMode="auto">
            <a:xfrm>
              <a:off x="5853768" y="1721748"/>
              <a:ext cx="0" cy="1933815"/>
            </a:xfrm>
            <a:prstGeom prst="line">
              <a:avLst/>
            </a:prstGeom>
            <a:noFill/>
            <a:ln w="19050">
              <a:solidFill>
                <a:srgbClr val="003399"/>
              </a:solidFill>
              <a:round/>
              <a:headEnd type="stealth" w="med" len="lg"/>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sp>
          <p:nvSpPr>
            <p:cNvPr id="80" name="Line 2"/>
            <p:cNvSpPr>
              <a:spLocks noChangeShapeType="1"/>
            </p:cNvSpPr>
            <p:nvPr/>
          </p:nvSpPr>
          <p:spPr bwMode="auto">
            <a:xfrm>
              <a:off x="4587585" y="1721748"/>
              <a:ext cx="15237" cy="2228258"/>
            </a:xfrm>
            <a:prstGeom prst="line">
              <a:avLst/>
            </a:prstGeom>
            <a:noFill/>
            <a:ln w="19050">
              <a:solidFill>
                <a:srgbClr val="003399"/>
              </a:solidFill>
              <a:round/>
              <a:headEnd type="stealth" w="med" len="lg"/>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sp>
          <p:nvSpPr>
            <p:cNvPr id="49" name="Line 26"/>
            <p:cNvSpPr>
              <a:spLocks noChangeShapeType="1"/>
            </p:cNvSpPr>
            <p:nvPr/>
          </p:nvSpPr>
          <p:spPr bwMode="auto">
            <a:xfrm flipH="1">
              <a:off x="3848099" y="1721748"/>
              <a:ext cx="5348" cy="2878827"/>
            </a:xfrm>
            <a:prstGeom prst="line">
              <a:avLst/>
            </a:prstGeom>
            <a:noFill/>
            <a:ln w="19050">
              <a:solidFill>
                <a:srgbClr val="003399"/>
              </a:solidFill>
              <a:round/>
              <a:headEnd type="stealth" w="med" len="lg"/>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sp>
          <p:nvSpPr>
            <p:cNvPr id="170010" name="Line 26"/>
            <p:cNvSpPr>
              <a:spLocks noChangeShapeType="1"/>
            </p:cNvSpPr>
            <p:nvPr/>
          </p:nvSpPr>
          <p:spPr bwMode="auto">
            <a:xfrm flipH="1">
              <a:off x="2714625" y="1721748"/>
              <a:ext cx="12430" cy="2878827"/>
            </a:xfrm>
            <a:prstGeom prst="line">
              <a:avLst/>
            </a:prstGeom>
            <a:noFill/>
            <a:ln w="19050">
              <a:solidFill>
                <a:srgbClr val="003399"/>
              </a:solidFill>
              <a:round/>
              <a:headEnd type="stealth" w="med" len="lg"/>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sp>
          <p:nvSpPr>
            <p:cNvPr id="53" name="Line 2"/>
            <p:cNvSpPr>
              <a:spLocks noChangeShapeType="1"/>
            </p:cNvSpPr>
            <p:nvPr/>
          </p:nvSpPr>
          <p:spPr bwMode="auto">
            <a:xfrm>
              <a:off x="3335853" y="1721748"/>
              <a:ext cx="13524" cy="1845309"/>
            </a:xfrm>
            <a:prstGeom prst="line">
              <a:avLst/>
            </a:prstGeom>
            <a:noFill/>
            <a:ln w="19050">
              <a:solidFill>
                <a:srgbClr val="003399"/>
              </a:solidFill>
              <a:round/>
              <a:headEnd type="stealth" w="med" len="lg"/>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pic>
          <p:nvPicPr>
            <p:cNvPr id="72" name="Picture 42" descr="OD_xlg"/>
            <p:cNvPicPr>
              <a:picLocks noChangeArrowheads="1"/>
            </p:cNvPicPr>
            <p:nvPr/>
          </p:nvPicPr>
          <p:blipFill>
            <a:blip r:embed="rId8" cstate="print"/>
            <a:srcRect/>
            <a:stretch>
              <a:fillRect/>
            </a:stretch>
          </p:blipFill>
          <p:spPr bwMode="auto">
            <a:xfrm>
              <a:off x="2895690" y="3397743"/>
              <a:ext cx="751637" cy="911122"/>
            </a:xfrm>
            <a:prstGeom prst="rect">
              <a:avLst/>
            </a:prstGeom>
            <a:noFill/>
            <a:ln w="28575">
              <a:solidFill>
                <a:schemeClr val="tx1"/>
              </a:solidFill>
              <a:miter lim="800000"/>
              <a:headEnd/>
              <a:tailEnd/>
            </a:ln>
          </p:spPr>
        </p:pic>
        <p:pic>
          <p:nvPicPr>
            <p:cNvPr id="74" name="Picture 3" descr="BES_H_Cover8-03"/>
            <p:cNvPicPr preferRelativeResize="0">
              <a:picLocks noChangeAspect="1" noChangeArrowheads="1"/>
            </p:cNvPicPr>
            <p:nvPr/>
          </p:nvPicPr>
          <p:blipFill>
            <a:blip r:embed="rId9" cstate="print"/>
            <a:srcRect/>
            <a:stretch>
              <a:fillRect/>
            </a:stretch>
          </p:blipFill>
          <p:spPr bwMode="auto">
            <a:xfrm>
              <a:off x="2486677" y="4489664"/>
              <a:ext cx="736475" cy="951923"/>
            </a:xfrm>
            <a:prstGeom prst="rect">
              <a:avLst/>
            </a:prstGeom>
            <a:noFill/>
            <a:ln w="28575">
              <a:solidFill>
                <a:srgbClr val="FF0000"/>
              </a:solidFill>
              <a:miter lim="800000"/>
              <a:headEnd/>
              <a:tailEnd/>
            </a:ln>
          </p:spPr>
        </p:pic>
        <p:pic>
          <p:nvPicPr>
            <p:cNvPr id="75" name="Picture 4"/>
            <p:cNvPicPr preferRelativeResize="0">
              <a:picLocks noChangeAspect="1" noChangeArrowheads="1"/>
            </p:cNvPicPr>
            <p:nvPr/>
          </p:nvPicPr>
          <p:blipFill>
            <a:blip r:embed="rId10" cstate="print"/>
            <a:srcRect/>
            <a:stretch>
              <a:fillRect/>
            </a:stretch>
          </p:blipFill>
          <p:spPr bwMode="auto">
            <a:xfrm>
              <a:off x="3270886" y="4485292"/>
              <a:ext cx="736042" cy="951364"/>
            </a:xfrm>
            <a:prstGeom prst="rect">
              <a:avLst/>
            </a:prstGeom>
            <a:noFill/>
            <a:ln w="28575">
              <a:solidFill>
                <a:srgbClr val="FF0000"/>
              </a:solidFill>
              <a:miter lim="800000"/>
              <a:headEnd/>
              <a:tailEnd/>
            </a:ln>
          </p:spPr>
        </p:pic>
        <p:pic>
          <p:nvPicPr>
            <p:cNvPr id="76" name="Picture 5"/>
            <p:cNvPicPr preferRelativeResize="0">
              <a:picLocks noChangeAspect="1" noChangeArrowheads="1"/>
            </p:cNvPicPr>
            <p:nvPr/>
          </p:nvPicPr>
          <p:blipFill>
            <a:blip r:embed="rId11" cstate="print">
              <a:lum bright="-10000" contrast="20000"/>
            </a:blip>
            <a:srcRect/>
            <a:stretch>
              <a:fillRect/>
            </a:stretch>
          </p:blipFill>
          <p:spPr bwMode="auto">
            <a:xfrm>
              <a:off x="4154939" y="5673280"/>
              <a:ext cx="727318" cy="940086"/>
            </a:xfrm>
            <a:prstGeom prst="rect">
              <a:avLst/>
            </a:prstGeom>
            <a:noFill/>
            <a:ln w="28575">
              <a:solidFill>
                <a:srgbClr val="FF0000"/>
              </a:solidFill>
              <a:miter lim="800000"/>
              <a:headEnd/>
              <a:tailEnd/>
            </a:ln>
          </p:spPr>
        </p:pic>
        <p:pic>
          <p:nvPicPr>
            <p:cNvPr id="77" name="Picture 6"/>
            <p:cNvPicPr preferRelativeResize="0">
              <a:picLocks noChangeAspect="1" noChangeArrowheads="1"/>
            </p:cNvPicPr>
            <p:nvPr/>
          </p:nvPicPr>
          <p:blipFill>
            <a:blip r:embed="rId12" cstate="print"/>
            <a:srcRect/>
            <a:stretch>
              <a:fillRect/>
            </a:stretch>
          </p:blipFill>
          <p:spPr bwMode="auto">
            <a:xfrm>
              <a:off x="4154971" y="4707509"/>
              <a:ext cx="728138" cy="941150"/>
            </a:xfrm>
            <a:prstGeom prst="rect">
              <a:avLst/>
            </a:prstGeom>
            <a:noFill/>
            <a:ln w="28575">
              <a:solidFill>
                <a:srgbClr val="FF0000"/>
              </a:solidFill>
              <a:miter lim="800000"/>
              <a:headEnd/>
              <a:tailEnd/>
            </a:ln>
          </p:spPr>
        </p:pic>
        <p:pic>
          <p:nvPicPr>
            <p:cNvPr id="78" name="Picture 7"/>
            <p:cNvPicPr preferRelativeResize="0">
              <a:picLocks noChangeAspect="1" noChangeArrowheads="1"/>
            </p:cNvPicPr>
            <p:nvPr/>
          </p:nvPicPr>
          <p:blipFill>
            <a:blip r:embed="rId13" cstate="print"/>
            <a:srcRect/>
            <a:stretch>
              <a:fillRect/>
            </a:stretch>
          </p:blipFill>
          <p:spPr bwMode="auto">
            <a:xfrm>
              <a:off x="4153235" y="2816718"/>
              <a:ext cx="729048" cy="942323"/>
            </a:xfrm>
            <a:prstGeom prst="rect">
              <a:avLst/>
            </a:prstGeom>
            <a:noFill/>
            <a:ln w="28575">
              <a:solidFill>
                <a:srgbClr val="FF0000"/>
              </a:solidFill>
              <a:miter lim="800000"/>
              <a:headEnd/>
              <a:tailEnd/>
            </a:ln>
          </p:spPr>
        </p:pic>
        <p:pic>
          <p:nvPicPr>
            <p:cNvPr id="79" name="Picture 12" descr="Cover_921"/>
            <p:cNvPicPr preferRelativeResize="0">
              <a:picLocks noChangeAspect="1" noChangeArrowheads="1"/>
            </p:cNvPicPr>
            <p:nvPr/>
          </p:nvPicPr>
          <p:blipFill>
            <a:blip r:embed="rId14" cstate="print"/>
            <a:srcRect/>
            <a:stretch>
              <a:fillRect/>
            </a:stretch>
          </p:blipFill>
          <p:spPr bwMode="auto">
            <a:xfrm>
              <a:off x="4154101" y="3746891"/>
              <a:ext cx="729048" cy="942323"/>
            </a:xfrm>
            <a:prstGeom prst="rect">
              <a:avLst/>
            </a:prstGeom>
            <a:noFill/>
            <a:ln w="28575">
              <a:solidFill>
                <a:srgbClr val="FF0000"/>
              </a:solidFill>
              <a:miter lim="800000"/>
              <a:headEnd/>
              <a:tailEnd/>
            </a:ln>
          </p:spPr>
        </p:pic>
        <p:pic>
          <p:nvPicPr>
            <p:cNvPr id="81" name="Picture 8" descr="EES_xlg"/>
            <p:cNvPicPr preferRelativeResize="0">
              <a:picLocks noChangeAspect="1" noChangeArrowheads="1"/>
            </p:cNvPicPr>
            <p:nvPr/>
          </p:nvPicPr>
          <p:blipFill>
            <a:blip r:embed="rId15" cstate="print"/>
            <a:srcRect/>
            <a:stretch>
              <a:fillRect/>
            </a:stretch>
          </p:blipFill>
          <p:spPr bwMode="auto">
            <a:xfrm>
              <a:off x="5009301" y="3746891"/>
              <a:ext cx="723679" cy="935385"/>
            </a:xfrm>
            <a:prstGeom prst="rect">
              <a:avLst/>
            </a:prstGeom>
            <a:noFill/>
            <a:ln w="28575">
              <a:solidFill>
                <a:srgbClr val="FF0000"/>
              </a:solidFill>
              <a:miter lim="800000"/>
              <a:headEnd/>
              <a:tailEnd/>
            </a:ln>
          </p:spPr>
        </p:pic>
        <p:pic>
          <p:nvPicPr>
            <p:cNvPr id="82" name="Picture 9" descr="CAT_lg"/>
            <p:cNvPicPr preferRelativeResize="0">
              <a:picLocks noChangeAspect="1" noChangeArrowheads="1"/>
            </p:cNvPicPr>
            <p:nvPr/>
          </p:nvPicPr>
          <p:blipFill>
            <a:blip r:embed="rId16" cstate="print"/>
            <a:srcRect/>
            <a:stretch>
              <a:fillRect/>
            </a:stretch>
          </p:blipFill>
          <p:spPr bwMode="auto">
            <a:xfrm>
              <a:off x="5015872" y="4707509"/>
              <a:ext cx="714496" cy="925019"/>
            </a:xfrm>
            <a:prstGeom prst="rect">
              <a:avLst/>
            </a:prstGeom>
            <a:noFill/>
            <a:ln w="28575">
              <a:solidFill>
                <a:srgbClr val="FF0000"/>
              </a:solidFill>
              <a:miter lim="800000"/>
              <a:headEnd/>
              <a:tailEnd/>
            </a:ln>
          </p:spPr>
        </p:pic>
        <p:pic>
          <p:nvPicPr>
            <p:cNvPr id="83" name="Picture 10" descr="GEO_lg"/>
            <p:cNvPicPr preferRelativeResize="0">
              <a:picLocks noChangeAspect="1" noChangeArrowheads="1"/>
            </p:cNvPicPr>
            <p:nvPr/>
          </p:nvPicPr>
          <p:blipFill>
            <a:blip r:embed="rId17" cstate="print"/>
            <a:srcRect/>
            <a:stretch>
              <a:fillRect/>
            </a:stretch>
          </p:blipFill>
          <p:spPr bwMode="auto">
            <a:xfrm>
              <a:off x="5013001" y="2816718"/>
              <a:ext cx="715661" cy="925020"/>
            </a:xfrm>
            <a:prstGeom prst="rect">
              <a:avLst/>
            </a:prstGeom>
            <a:noFill/>
            <a:ln w="28575">
              <a:solidFill>
                <a:srgbClr val="FF0000"/>
              </a:solidFill>
              <a:miter lim="800000"/>
              <a:headEnd/>
              <a:tailEnd/>
            </a:ln>
          </p:spPr>
        </p:pic>
        <p:pic>
          <p:nvPicPr>
            <p:cNvPr id="84" name="Picture 11" descr="MuEE"/>
            <p:cNvPicPr preferRelativeResize="0">
              <a:picLocks noChangeAspect="1" noChangeArrowheads="1"/>
            </p:cNvPicPr>
            <p:nvPr/>
          </p:nvPicPr>
          <p:blipFill>
            <a:blip r:embed="rId18" cstate="print"/>
            <a:srcRect/>
            <a:stretch>
              <a:fillRect/>
            </a:stretch>
          </p:blipFill>
          <p:spPr bwMode="auto">
            <a:xfrm>
              <a:off x="5011938" y="5673280"/>
              <a:ext cx="721042" cy="931975"/>
            </a:xfrm>
            <a:prstGeom prst="rect">
              <a:avLst/>
            </a:prstGeom>
            <a:noFill/>
            <a:ln w="28575">
              <a:solidFill>
                <a:srgbClr val="FF0000"/>
              </a:solidFill>
              <a:miter lim="800000"/>
              <a:headEnd/>
              <a:tailEnd/>
            </a:ln>
          </p:spPr>
        </p:pic>
        <p:pic>
          <p:nvPicPr>
            <p:cNvPr id="86" name="Picture 4" descr="GC_xlg"/>
            <p:cNvPicPr>
              <a:picLocks noChangeAspect="1" noChangeArrowheads="1"/>
            </p:cNvPicPr>
            <p:nvPr/>
          </p:nvPicPr>
          <p:blipFill>
            <a:blip r:embed="rId19" cstate="print"/>
            <a:srcRect/>
            <a:stretch>
              <a:fillRect/>
            </a:stretch>
          </p:blipFill>
          <p:spPr bwMode="auto">
            <a:xfrm>
              <a:off x="5805372" y="3423238"/>
              <a:ext cx="751913" cy="972836"/>
            </a:xfrm>
            <a:prstGeom prst="rect">
              <a:avLst/>
            </a:prstGeom>
            <a:noFill/>
            <a:ln w="19050">
              <a:solidFill>
                <a:schemeClr val="tx1"/>
              </a:solidFill>
            </a:ln>
          </p:spPr>
        </p:pic>
        <p:pic>
          <p:nvPicPr>
            <p:cNvPr id="87" name="Picture 41"/>
            <p:cNvPicPr preferRelativeResize="0">
              <a:picLocks noChangeAspect="1" noChangeArrowheads="1"/>
            </p:cNvPicPr>
            <p:nvPr/>
          </p:nvPicPr>
          <p:blipFill>
            <a:blip r:embed="rId20" cstate="print"/>
            <a:srcRect/>
            <a:stretch>
              <a:fillRect/>
            </a:stretch>
          </p:blipFill>
          <p:spPr bwMode="auto">
            <a:xfrm>
              <a:off x="5796536" y="4421245"/>
              <a:ext cx="743383" cy="960380"/>
            </a:xfrm>
            <a:prstGeom prst="rect">
              <a:avLst/>
            </a:prstGeom>
            <a:noFill/>
            <a:ln w="28575">
              <a:solidFill>
                <a:schemeClr val="tx1"/>
              </a:solidFill>
              <a:miter lim="800000"/>
              <a:headEnd/>
              <a:tailEnd/>
            </a:ln>
          </p:spPr>
        </p:pic>
      </p:grpSp>
      <p:grpSp>
        <p:nvGrpSpPr>
          <p:cNvPr id="6" name="Group 100"/>
          <p:cNvGrpSpPr/>
          <p:nvPr/>
        </p:nvGrpSpPr>
        <p:grpSpPr>
          <a:xfrm>
            <a:off x="6649664" y="1626499"/>
            <a:ext cx="754354" cy="4765970"/>
            <a:chOff x="6849564" y="1626499"/>
            <a:chExt cx="754354" cy="4765970"/>
          </a:xfrm>
        </p:grpSpPr>
        <p:sp>
          <p:nvSpPr>
            <p:cNvPr id="95" name="Line 32"/>
            <p:cNvSpPr>
              <a:spLocks noChangeShapeType="1"/>
            </p:cNvSpPr>
            <p:nvPr/>
          </p:nvSpPr>
          <p:spPr bwMode="auto">
            <a:xfrm>
              <a:off x="7338867" y="1626499"/>
              <a:ext cx="2" cy="1933815"/>
            </a:xfrm>
            <a:prstGeom prst="line">
              <a:avLst/>
            </a:prstGeom>
            <a:noFill/>
            <a:ln w="19050">
              <a:solidFill>
                <a:srgbClr val="003399"/>
              </a:solidFill>
              <a:round/>
              <a:headEnd type="stealth" w="med" len="lg"/>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pic>
          <p:nvPicPr>
            <p:cNvPr id="88" name="Picture 87" descr="SETF_xlg.jpg"/>
            <p:cNvPicPr>
              <a:picLocks noChangeAspect="1"/>
            </p:cNvPicPr>
            <p:nvPr/>
          </p:nvPicPr>
          <p:blipFill>
            <a:blip r:embed="rId21" cstate="print"/>
            <a:stretch>
              <a:fillRect/>
            </a:stretch>
          </p:blipFill>
          <p:spPr>
            <a:xfrm>
              <a:off x="6853158" y="3423238"/>
              <a:ext cx="739444" cy="957052"/>
            </a:xfrm>
            <a:prstGeom prst="rect">
              <a:avLst/>
            </a:prstGeom>
            <a:ln w="28575">
              <a:solidFill>
                <a:schemeClr val="tx1"/>
              </a:solidFill>
            </a:ln>
          </p:spPr>
        </p:pic>
        <p:pic>
          <p:nvPicPr>
            <p:cNvPr id="90" name="Picture 89" descr="CCB2020_xlg.jpg"/>
            <p:cNvPicPr>
              <a:picLocks noChangeAspect="1"/>
            </p:cNvPicPr>
            <p:nvPr/>
          </p:nvPicPr>
          <p:blipFill>
            <a:blip r:embed="rId22" cstate="print"/>
            <a:stretch>
              <a:fillRect/>
            </a:stretch>
          </p:blipFill>
          <p:spPr>
            <a:xfrm>
              <a:off x="6849564" y="5417838"/>
              <a:ext cx="753027" cy="974631"/>
            </a:xfrm>
            <a:prstGeom prst="rect">
              <a:avLst/>
            </a:prstGeom>
            <a:ln w="28575">
              <a:solidFill>
                <a:srgbClr val="FF0000"/>
              </a:solidFill>
            </a:ln>
          </p:spPr>
        </p:pic>
        <p:pic>
          <p:nvPicPr>
            <p:cNvPr id="91" name="Picture 90" descr="CMSC_xlg.jpg"/>
            <p:cNvPicPr>
              <a:picLocks noChangeAspect="1"/>
            </p:cNvPicPr>
            <p:nvPr/>
          </p:nvPicPr>
          <p:blipFill>
            <a:blip r:embed="rId23" cstate="print"/>
            <a:stretch>
              <a:fillRect/>
            </a:stretch>
          </p:blipFill>
          <p:spPr>
            <a:xfrm>
              <a:off x="6850893" y="4421245"/>
              <a:ext cx="753025" cy="974631"/>
            </a:xfrm>
            <a:prstGeom prst="rect">
              <a:avLst/>
            </a:prstGeom>
            <a:ln w="28575">
              <a:solidFill>
                <a:srgbClr val="FF0000"/>
              </a:solidFill>
            </a:ln>
          </p:spPr>
        </p:pic>
      </p:grpSp>
      <p:sp>
        <p:nvSpPr>
          <p:cNvPr id="94" name="Line 32"/>
          <p:cNvSpPr>
            <a:spLocks noChangeShapeType="1"/>
          </p:cNvSpPr>
          <p:nvPr/>
        </p:nvSpPr>
        <p:spPr bwMode="auto">
          <a:xfrm>
            <a:off x="7830946" y="1626499"/>
            <a:ext cx="2" cy="1933815"/>
          </a:xfrm>
          <a:prstGeom prst="line">
            <a:avLst/>
          </a:prstGeom>
          <a:noFill/>
          <a:ln w="19050">
            <a:solidFill>
              <a:srgbClr val="003399"/>
            </a:solidFill>
            <a:round/>
            <a:headEnd type="stealth" w="med" len="lg"/>
            <a:tailEnd/>
          </a:ln>
          <a:effectLst/>
        </p:spPr>
        <p:txBody>
          <a:bodyPr lIns="91429" tIns="45714" rIns="91429" bIns="45714"/>
          <a:lstStyle/>
          <a:p>
            <a:pPr fontAlgn="base">
              <a:spcBef>
                <a:spcPct val="0"/>
              </a:spcBef>
              <a:spcAft>
                <a:spcPct val="0"/>
              </a:spcAft>
            </a:pPr>
            <a:endParaRPr lang="en-US" dirty="0">
              <a:solidFill>
                <a:prstClr val="black"/>
              </a:solidFill>
              <a:latin typeface="Arial" charset="0"/>
            </a:endParaRPr>
          </a:p>
        </p:txBody>
      </p:sp>
      <p:pic>
        <p:nvPicPr>
          <p:cNvPr id="1026" name="Picture 2"/>
          <p:cNvPicPr>
            <a:picLocks noChangeAspect="1" noChangeArrowheads="1"/>
          </p:cNvPicPr>
          <p:nvPr/>
        </p:nvPicPr>
        <p:blipFill>
          <a:blip r:embed="rId24" cstate="print"/>
          <a:srcRect/>
          <a:stretch>
            <a:fillRect/>
          </a:stretch>
        </p:blipFill>
        <p:spPr bwMode="auto">
          <a:xfrm>
            <a:off x="7462136" y="3490176"/>
            <a:ext cx="812934" cy="1050155"/>
          </a:xfrm>
          <a:prstGeom prst="rect">
            <a:avLst/>
          </a:prstGeom>
          <a:noFill/>
          <a:ln w="9525">
            <a:solidFill>
              <a:schemeClr val="tx1"/>
            </a:solidFill>
            <a:miter lim="800000"/>
            <a:headEnd/>
            <a:tailEnd/>
          </a:ln>
        </p:spPr>
      </p:pic>
      <p:pic>
        <p:nvPicPr>
          <p:cNvPr id="71" name="Picture 70" descr="nren-xlg.jpg"/>
          <p:cNvPicPr>
            <a:picLocks noChangeAspect="1"/>
          </p:cNvPicPr>
          <p:nvPr/>
        </p:nvPicPr>
        <p:blipFill>
          <a:blip r:embed="rId25" cstate="print"/>
          <a:stretch>
            <a:fillRect/>
          </a:stretch>
        </p:blipFill>
        <p:spPr>
          <a:xfrm>
            <a:off x="2522349" y="2290825"/>
            <a:ext cx="761054" cy="971550"/>
          </a:xfrm>
          <a:prstGeom prst="rect">
            <a:avLst/>
          </a:prstGeom>
          <a:ln w="19050">
            <a:solidFill>
              <a:srgbClr val="FF0000"/>
            </a:solidFill>
          </a:ln>
        </p:spPr>
      </p:pic>
      <p:cxnSp>
        <p:nvCxnSpPr>
          <p:cNvPr id="93" name="Straight Connector 92"/>
          <p:cNvCxnSpPr/>
          <p:nvPr/>
        </p:nvCxnSpPr>
        <p:spPr>
          <a:xfrm>
            <a:off x="83875" y="5857875"/>
            <a:ext cx="3714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83875" y="6096000"/>
            <a:ext cx="3714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569650" y="5629275"/>
            <a:ext cx="795411" cy="307777"/>
          </a:xfrm>
          <a:prstGeom prst="rect">
            <a:avLst/>
          </a:prstGeom>
          <a:noFill/>
        </p:spPr>
        <p:txBody>
          <a:bodyPr wrap="none" rtlCol="0">
            <a:spAutoFit/>
          </a:bodyPr>
          <a:lstStyle/>
          <a:p>
            <a:pPr fontAlgn="base">
              <a:spcBef>
                <a:spcPct val="0"/>
              </a:spcBef>
              <a:spcAft>
                <a:spcPct val="0"/>
              </a:spcAft>
            </a:pPr>
            <a:r>
              <a:rPr lang="en-US" sz="1400" dirty="0">
                <a:solidFill>
                  <a:prstClr val="black"/>
                </a:solidFill>
                <a:latin typeface="Arial" charset="0"/>
              </a:rPr>
              <a:t>BESAC</a:t>
            </a:r>
          </a:p>
        </p:txBody>
      </p:sp>
      <p:sp>
        <p:nvSpPr>
          <p:cNvPr id="98" name="TextBox 97"/>
          <p:cNvSpPr txBox="1"/>
          <p:nvPr/>
        </p:nvSpPr>
        <p:spPr>
          <a:xfrm>
            <a:off x="626800" y="5915025"/>
            <a:ext cx="545342" cy="307777"/>
          </a:xfrm>
          <a:prstGeom prst="rect">
            <a:avLst/>
          </a:prstGeom>
          <a:noFill/>
        </p:spPr>
        <p:txBody>
          <a:bodyPr wrap="none" rtlCol="0">
            <a:spAutoFit/>
          </a:bodyPr>
          <a:lstStyle/>
          <a:p>
            <a:pPr fontAlgn="base">
              <a:spcBef>
                <a:spcPct val="0"/>
              </a:spcBef>
              <a:spcAft>
                <a:spcPct val="0"/>
              </a:spcAft>
            </a:pPr>
            <a:r>
              <a:rPr lang="en-US" sz="1400" dirty="0">
                <a:solidFill>
                  <a:prstClr val="black"/>
                </a:solidFill>
                <a:latin typeface="Arial" charset="0"/>
              </a:rPr>
              <a:t>BES</a:t>
            </a:r>
          </a:p>
        </p:txBody>
      </p:sp>
      <p:sp>
        <p:nvSpPr>
          <p:cNvPr id="100" name="Rectangle 99"/>
          <p:cNvSpPr/>
          <p:nvPr/>
        </p:nvSpPr>
        <p:spPr>
          <a:xfrm>
            <a:off x="3114675" y="6596390"/>
            <a:ext cx="6029325" cy="261610"/>
          </a:xfrm>
          <a:prstGeom prst="rect">
            <a:avLst/>
          </a:prstGeom>
        </p:spPr>
        <p:txBody>
          <a:bodyPr wrap="square">
            <a:spAutoFit/>
          </a:bodyPr>
          <a:lstStyle/>
          <a:p>
            <a:pPr fontAlgn="base">
              <a:spcBef>
                <a:spcPct val="0"/>
              </a:spcBef>
              <a:spcAft>
                <a:spcPct val="0"/>
              </a:spcAft>
            </a:pPr>
            <a:r>
              <a:rPr lang="en-US" sz="1100" u="sng" dirty="0">
                <a:solidFill>
                  <a:srgbClr val="0000FF"/>
                </a:solidFill>
                <a:latin typeface="Arial" charset="0"/>
              </a:rPr>
              <a:t>http://science.energy.gov/bes/news-and-resources/reports/</a:t>
            </a:r>
          </a:p>
        </p:txBody>
      </p:sp>
      <p:sp>
        <p:nvSpPr>
          <p:cNvPr id="106" name="Text Box 20"/>
          <p:cNvSpPr txBox="1">
            <a:spLocks noChangeArrowheads="1"/>
          </p:cNvSpPr>
          <p:nvPr/>
        </p:nvSpPr>
        <p:spPr bwMode="auto">
          <a:xfrm>
            <a:off x="8401005" y="877844"/>
            <a:ext cx="563225" cy="298285"/>
          </a:xfrm>
          <a:prstGeom prst="rect">
            <a:avLst/>
          </a:prstGeom>
          <a:solidFill>
            <a:schemeClr val="bg1"/>
          </a:solidFill>
          <a:ln w="9525">
            <a:noFill/>
            <a:miter lim="800000"/>
            <a:headEnd/>
            <a:tailEnd/>
          </a:ln>
          <a:effectLst/>
        </p:spPr>
        <p:txBody>
          <a:bodyPr wrap="none" lIns="82039" tIns="41020" rIns="82039" bIns="41020">
            <a:spAutoFit/>
          </a:bodyPr>
          <a:lstStyle/>
          <a:p>
            <a:pPr fontAlgn="base">
              <a:spcBef>
                <a:spcPct val="0"/>
              </a:spcBef>
              <a:spcAft>
                <a:spcPct val="0"/>
              </a:spcAft>
            </a:pPr>
            <a:r>
              <a:rPr lang="en-US" sz="1400" dirty="0" smtClean="0">
                <a:solidFill>
                  <a:prstClr val="black"/>
                </a:solidFill>
                <a:latin typeface="Arial" charset="0"/>
              </a:rPr>
              <a:t>2015</a:t>
            </a:r>
            <a:endParaRPr lang="en-US" sz="1400" dirty="0">
              <a:solidFill>
                <a:prstClr val="black"/>
              </a:solidFill>
              <a:latin typeface="Arial" charset="0"/>
            </a:endParaRPr>
          </a:p>
        </p:txBody>
      </p:sp>
      <p:grpSp>
        <p:nvGrpSpPr>
          <p:cNvPr id="8" name="Group 7"/>
          <p:cNvGrpSpPr/>
          <p:nvPr/>
        </p:nvGrpSpPr>
        <p:grpSpPr>
          <a:xfrm>
            <a:off x="1438386" y="1592075"/>
            <a:ext cx="7387117" cy="1757242"/>
            <a:chOff x="1438386" y="1592075"/>
            <a:chExt cx="7387117" cy="1757242"/>
          </a:xfrm>
        </p:grpSpPr>
        <p:grpSp>
          <p:nvGrpSpPr>
            <p:cNvPr id="3" name="Group 99"/>
            <p:cNvGrpSpPr/>
            <p:nvPr/>
          </p:nvGrpSpPr>
          <p:grpSpPr>
            <a:xfrm>
              <a:off x="5794525" y="1592075"/>
              <a:ext cx="1265533" cy="1757242"/>
              <a:chOff x="6084601" y="1639576"/>
              <a:chExt cx="1265533" cy="1757242"/>
            </a:xfrm>
          </p:grpSpPr>
          <p:sp>
            <p:nvSpPr>
              <p:cNvPr id="89" name="Line 26"/>
              <p:cNvSpPr>
                <a:spLocks noChangeShapeType="1"/>
              </p:cNvSpPr>
              <p:nvPr/>
            </p:nvSpPr>
            <p:spPr bwMode="auto">
              <a:xfrm flipH="1">
                <a:off x="7212631" y="1639576"/>
                <a:ext cx="18123" cy="1416598"/>
              </a:xfrm>
              <a:prstGeom prst="line">
                <a:avLst/>
              </a:prstGeom>
              <a:noFill/>
              <a:ln w="38100">
                <a:solidFill>
                  <a:srgbClr val="106636"/>
                </a:solidFill>
                <a:round/>
                <a:headEnd type="stealth" w="med" len="lg"/>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sp>
            <p:nvSpPr>
              <p:cNvPr id="56" name="Line 26"/>
              <p:cNvSpPr>
                <a:spLocks noChangeShapeType="1"/>
              </p:cNvSpPr>
              <p:nvPr/>
            </p:nvSpPr>
            <p:spPr bwMode="auto">
              <a:xfrm>
                <a:off x="6665828" y="1645549"/>
                <a:ext cx="0" cy="702326"/>
              </a:xfrm>
              <a:prstGeom prst="line">
                <a:avLst/>
              </a:prstGeom>
              <a:noFill/>
              <a:ln w="38100">
                <a:solidFill>
                  <a:srgbClr val="106636"/>
                </a:solidFill>
                <a:round/>
                <a:headEnd type="stealth" w="med" len="lg"/>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sp>
            <p:nvSpPr>
              <p:cNvPr id="55" name="Text Box 8"/>
              <p:cNvSpPr txBox="1">
                <a:spLocks noChangeArrowheads="1"/>
              </p:cNvSpPr>
              <p:nvPr/>
            </p:nvSpPr>
            <p:spPr bwMode="auto">
              <a:xfrm>
                <a:off x="6369983" y="1895921"/>
                <a:ext cx="770563" cy="334764"/>
              </a:xfrm>
              <a:prstGeom prst="rect">
                <a:avLst/>
              </a:prstGeom>
              <a:solidFill>
                <a:schemeClr val="bg1"/>
              </a:solidFill>
              <a:ln w="19050">
                <a:solidFill>
                  <a:srgbClr val="106636"/>
                </a:solidFill>
                <a:miter lim="800000"/>
                <a:headEnd/>
                <a:tailEnd/>
              </a:ln>
              <a:effectLst/>
            </p:spPr>
            <p:txBody>
              <a:bodyPr lIns="82039" tIns="41020" rIns="82039" bIns="41020"/>
              <a:lstStyle/>
              <a:p>
                <a:pPr algn="ctr" fontAlgn="base">
                  <a:spcBef>
                    <a:spcPct val="0"/>
                  </a:spcBef>
                  <a:spcAft>
                    <a:spcPct val="0"/>
                  </a:spcAft>
                </a:pPr>
                <a:r>
                  <a:rPr lang="en-US" sz="1400" dirty="0">
                    <a:solidFill>
                      <a:srgbClr val="106636"/>
                    </a:solidFill>
                    <a:latin typeface="Arial" charset="0"/>
                  </a:rPr>
                  <a:t>EFRCs</a:t>
                </a:r>
              </a:p>
            </p:txBody>
          </p:sp>
          <p:sp>
            <p:nvSpPr>
              <p:cNvPr id="50" name="Text Box 8"/>
              <p:cNvSpPr txBox="1">
                <a:spLocks noChangeArrowheads="1"/>
              </p:cNvSpPr>
              <p:nvPr/>
            </p:nvSpPr>
            <p:spPr bwMode="auto">
              <a:xfrm>
                <a:off x="6529346" y="2754153"/>
                <a:ext cx="820788" cy="642665"/>
              </a:xfrm>
              <a:prstGeom prst="rect">
                <a:avLst/>
              </a:prstGeom>
              <a:solidFill>
                <a:schemeClr val="bg1"/>
              </a:solidFill>
              <a:ln w="19050">
                <a:solidFill>
                  <a:srgbClr val="106636"/>
                </a:solidFill>
                <a:miter lim="800000"/>
                <a:headEnd/>
                <a:tailEnd/>
              </a:ln>
              <a:effectLst/>
            </p:spPr>
            <p:txBody>
              <a:bodyPr lIns="82039" tIns="41020" rIns="82039" bIns="41020"/>
              <a:lstStyle/>
              <a:p>
                <a:pPr algn="ctr" fontAlgn="base">
                  <a:lnSpc>
                    <a:spcPts val="1436"/>
                  </a:lnSpc>
                  <a:spcBef>
                    <a:spcPct val="0"/>
                  </a:spcBef>
                  <a:spcAft>
                    <a:spcPct val="0"/>
                  </a:spcAft>
                </a:pPr>
                <a:r>
                  <a:rPr lang="en-US" sz="1400" dirty="0">
                    <a:solidFill>
                      <a:srgbClr val="106636"/>
                    </a:solidFill>
                    <a:latin typeface="Arial" charset="0"/>
                  </a:rPr>
                  <a:t>Solar Fuels Hub</a:t>
                </a:r>
              </a:p>
            </p:txBody>
          </p:sp>
          <p:sp>
            <p:nvSpPr>
              <p:cNvPr id="103" name="Text Box 8"/>
              <p:cNvSpPr txBox="1">
                <a:spLocks noChangeArrowheads="1"/>
              </p:cNvSpPr>
              <p:nvPr/>
            </p:nvSpPr>
            <p:spPr bwMode="auto">
              <a:xfrm>
                <a:off x="6084601" y="2318017"/>
                <a:ext cx="1094447" cy="334764"/>
              </a:xfrm>
              <a:prstGeom prst="rect">
                <a:avLst/>
              </a:prstGeom>
              <a:solidFill>
                <a:schemeClr val="bg1"/>
              </a:solidFill>
              <a:ln w="19050">
                <a:solidFill>
                  <a:srgbClr val="106636"/>
                </a:solidFill>
                <a:miter lim="800000"/>
                <a:headEnd/>
                <a:tailEnd/>
              </a:ln>
              <a:effectLst/>
            </p:spPr>
            <p:txBody>
              <a:bodyPr lIns="82039" tIns="41020" rIns="82039" bIns="41020"/>
              <a:lstStyle/>
              <a:p>
                <a:pPr algn="ctr" fontAlgn="base">
                  <a:lnSpc>
                    <a:spcPts val="1200"/>
                  </a:lnSpc>
                  <a:spcBef>
                    <a:spcPct val="0"/>
                  </a:spcBef>
                  <a:spcAft>
                    <a:spcPct val="0"/>
                  </a:spcAft>
                </a:pPr>
                <a:r>
                  <a:rPr lang="en-US" sz="1100" b="1" dirty="0" smtClean="0">
                    <a:solidFill>
                      <a:srgbClr val="106636"/>
                    </a:solidFill>
                    <a:latin typeface="Arial" charset="0"/>
                  </a:rPr>
                  <a:t>Early Career Awards</a:t>
                </a:r>
                <a:endParaRPr lang="en-US" sz="1100" b="1" dirty="0">
                  <a:solidFill>
                    <a:srgbClr val="106636"/>
                  </a:solidFill>
                  <a:latin typeface="Arial" charset="0"/>
                </a:endParaRPr>
              </a:p>
            </p:txBody>
          </p:sp>
        </p:grpSp>
        <p:sp>
          <p:nvSpPr>
            <p:cNvPr id="67" name="Line 26"/>
            <p:cNvSpPr>
              <a:spLocks noChangeShapeType="1"/>
            </p:cNvSpPr>
            <p:nvPr/>
          </p:nvSpPr>
          <p:spPr bwMode="auto">
            <a:xfrm>
              <a:off x="7933871" y="1618104"/>
              <a:ext cx="16486" cy="877866"/>
            </a:xfrm>
            <a:prstGeom prst="line">
              <a:avLst/>
            </a:prstGeom>
            <a:noFill/>
            <a:ln w="38100">
              <a:solidFill>
                <a:srgbClr val="106636"/>
              </a:solidFill>
              <a:round/>
              <a:headEnd type="stealth" w="med" len="lg"/>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sp>
          <p:nvSpPr>
            <p:cNvPr id="68" name="Text Box 8"/>
            <p:cNvSpPr txBox="1">
              <a:spLocks noChangeArrowheads="1"/>
            </p:cNvSpPr>
            <p:nvPr/>
          </p:nvSpPr>
          <p:spPr bwMode="auto">
            <a:xfrm>
              <a:off x="7552954" y="2477610"/>
              <a:ext cx="927017" cy="408449"/>
            </a:xfrm>
            <a:prstGeom prst="rect">
              <a:avLst/>
            </a:prstGeom>
            <a:solidFill>
              <a:schemeClr val="bg1"/>
            </a:solidFill>
            <a:ln w="19050">
              <a:solidFill>
                <a:srgbClr val="106636"/>
              </a:solidFill>
              <a:miter lim="800000"/>
              <a:headEnd/>
              <a:tailEnd/>
            </a:ln>
            <a:effectLst/>
          </p:spPr>
          <p:txBody>
            <a:bodyPr lIns="82039" tIns="41020" rIns="82039" bIns="41020"/>
            <a:lstStyle/>
            <a:p>
              <a:pPr algn="ctr" fontAlgn="base">
                <a:lnSpc>
                  <a:spcPts val="1436"/>
                </a:lnSpc>
                <a:spcBef>
                  <a:spcPct val="0"/>
                </a:spcBef>
                <a:spcAft>
                  <a:spcPct val="0"/>
                </a:spcAft>
              </a:pPr>
              <a:r>
                <a:rPr lang="en-US" sz="1400" dirty="0">
                  <a:solidFill>
                    <a:srgbClr val="106636"/>
                  </a:solidFill>
                  <a:latin typeface="Arial" charset="0"/>
                </a:rPr>
                <a:t>Batteries Hub</a:t>
              </a:r>
            </a:p>
          </p:txBody>
        </p:sp>
        <p:grpSp>
          <p:nvGrpSpPr>
            <p:cNvPr id="2" name="Group 70"/>
            <p:cNvGrpSpPr/>
            <p:nvPr/>
          </p:nvGrpSpPr>
          <p:grpSpPr>
            <a:xfrm>
              <a:off x="1438386" y="1626499"/>
              <a:ext cx="616449" cy="615302"/>
              <a:chOff x="1438386" y="1626499"/>
              <a:chExt cx="616449" cy="615302"/>
            </a:xfrm>
          </p:grpSpPr>
          <p:sp>
            <p:nvSpPr>
              <p:cNvPr id="63" name="Line 26"/>
              <p:cNvSpPr>
                <a:spLocks noChangeShapeType="1"/>
              </p:cNvSpPr>
              <p:nvPr/>
            </p:nvSpPr>
            <p:spPr bwMode="auto">
              <a:xfrm>
                <a:off x="1917148" y="1626499"/>
                <a:ext cx="1113" cy="529465"/>
              </a:xfrm>
              <a:prstGeom prst="line">
                <a:avLst/>
              </a:prstGeom>
              <a:noFill/>
              <a:ln w="38100">
                <a:solidFill>
                  <a:srgbClr val="106636"/>
                </a:solidFill>
                <a:round/>
                <a:headEnd type="stealth" w="med" len="lg"/>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sp>
            <p:nvSpPr>
              <p:cNvPr id="62" name="Text Box 8"/>
              <p:cNvSpPr txBox="1">
                <a:spLocks noChangeArrowheads="1"/>
              </p:cNvSpPr>
              <p:nvPr/>
            </p:nvSpPr>
            <p:spPr bwMode="auto">
              <a:xfrm>
                <a:off x="1438386" y="1895921"/>
                <a:ext cx="616449" cy="345880"/>
              </a:xfrm>
              <a:prstGeom prst="rect">
                <a:avLst/>
              </a:prstGeom>
              <a:solidFill>
                <a:schemeClr val="bg1"/>
              </a:solidFill>
              <a:ln w="19050">
                <a:solidFill>
                  <a:srgbClr val="106636"/>
                </a:solidFill>
                <a:miter lim="800000"/>
                <a:headEnd/>
                <a:tailEnd/>
              </a:ln>
              <a:effectLst/>
            </p:spPr>
            <p:txBody>
              <a:bodyPr lIns="82039" tIns="41020" rIns="82039" bIns="41020"/>
              <a:lstStyle/>
              <a:p>
                <a:pPr algn="ctr" fontAlgn="base">
                  <a:spcBef>
                    <a:spcPct val="0"/>
                  </a:spcBef>
                  <a:spcAft>
                    <a:spcPct val="0"/>
                  </a:spcAft>
                </a:pPr>
                <a:endParaRPr lang="en-US" sz="400" dirty="0">
                  <a:solidFill>
                    <a:srgbClr val="FF0000"/>
                  </a:solidFill>
                  <a:latin typeface="Arial" charset="0"/>
                </a:endParaRPr>
              </a:p>
              <a:p>
                <a:pPr algn="ctr" fontAlgn="base">
                  <a:lnSpc>
                    <a:spcPts val="1436"/>
                  </a:lnSpc>
                  <a:spcBef>
                    <a:spcPct val="0"/>
                  </a:spcBef>
                  <a:spcAft>
                    <a:spcPct val="0"/>
                  </a:spcAft>
                </a:pPr>
                <a:r>
                  <a:rPr lang="en-US" sz="1400" dirty="0">
                    <a:solidFill>
                      <a:srgbClr val="106636"/>
                    </a:solidFill>
                    <a:latin typeface="Arial" charset="0"/>
                  </a:rPr>
                  <a:t>NNI</a:t>
                </a:r>
              </a:p>
            </p:txBody>
          </p:sp>
        </p:grpSp>
        <p:grpSp>
          <p:nvGrpSpPr>
            <p:cNvPr id="92" name="Group 70"/>
            <p:cNvGrpSpPr/>
            <p:nvPr/>
          </p:nvGrpSpPr>
          <p:grpSpPr>
            <a:xfrm>
              <a:off x="3326947" y="1626919"/>
              <a:ext cx="616449" cy="615302"/>
              <a:chOff x="1438386" y="1626499"/>
              <a:chExt cx="616449" cy="615302"/>
            </a:xfrm>
          </p:grpSpPr>
          <p:sp>
            <p:nvSpPr>
              <p:cNvPr id="101" name="Line 26"/>
              <p:cNvSpPr>
                <a:spLocks noChangeShapeType="1"/>
              </p:cNvSpPr>
              <p:nvPr/>
            </p:nvSpPr>
            <p:spPr bwMode="auto">
              <a:xfrm>
                <a:off x="1917148" y="1626499"/>
                <a:ext cx="1113" cy="529465"/>
              </a:xfrm>
              <a:prstGeom prst="line">
                <a:avLst/>
              </a:prstGeom>
              <a:noFill/>
              <a:ln w="38100">
                <a:solidFill>
                  <a:srgbClr val="106636"/>
                </a:solidFill>
                <a:round/>
                <a:headEnd type="stealth" w="med" len="lg"/>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sp>
            <p:nvSpPr>
              <p:cNvPr id="102" name="Text Box 8"/>
              <p:cNvSpPr txBox="1">
                <a:spLocks noChangeArrowheads="1"/>
              </p:cNvSpPr>
              <p:nvPr/>
            </p:nvSpPr>
            <p:spPr bwMode="auto">
              <a:xfrm>
                <a:off x="1438386" y="1895921"/>
                <a:ext cx="616449" cy="345880"/>
              </a:xfrm>
              <a:prstGeom prst="rect">
                <a:avLst/>
              </a:prstGeom>
              <a:solidFill>
                <a:schemeClr val="bg1"/>
              </a:solidFill>
              <a:ln w="19050">
                <a:solidFill>
                  <a:srgbClr val="106636"/>
                </a:solidFill>
                <a:miter lim="800000"/>
                <a:headEnd/>
                <a:tailEnd/>
              </a:ln>
              <a:effectLst/>
            </p:spPr>
            <p:txBody>
              <a:bodyPr lIns="82039" tIns="41020" rIns="82039" bIns="41020"/>
              <a:lstStyle/>
              <a:p>
                <a:pPr algn="ctr" fontAlgn="base">
                  <a:spcBef>
                    <a:spcPct val="0"/>
                  </a:spcBef>
                  <a:spcAft>
                    <a:spcPct val="0"/>
                  </a:spcAft>
                </a:pPr>
                <a:endParaRPr lang="en-US" sz="400" dirty="0">
                  <a:solidFill>
                    <a:srgbClr val="FF0000"/>
                  </a:solidFill>
                  <a:latin typeface="Arial" charset="0"/>
                </a:endParaRPr>
              </a:p>
              <a:p>
                <a:pPr algn="ctr" fontAlgn="base">
                  <a:lnSpc>
                    <a:spcPts val="1436"/>
                  </a:lnSpc>
                  <a:spcBef>
                    <a:spcPct val="0"/>
                  </a:spcBef>
                  <a:spcAft>
                    <a:spcPct val="0"/>
                  </a:spcAft>
                </a:pPr>
                <a:r>
                  <a:rPr lang="en-US" sz="1400" dirty="0">
                    <a:solidFill>
                      <a:srgbClr val="106636"/>
                    </a:solidFill>
                    <a:latin typeface="Arial" charset="0"/>
                  </a:rPr>
                  <a:t>HFI</a:t>
                </a:r>
              </a:p>
            </p:txBody>
          </p:sp>
        </p:grpSp>
        <p:sp>
          <p:nvSpPr>
            <p:cNvPr id="104" name="Line 26"/>
            <p:cNvSpPr>
              <a:spLocks noChangeShapeType="1"/>
            </p:cNvSpPr>
            <p:nvPr/>
          </p:nvSpPr>
          <p:spPr bwMode="auto">
            <a:xfrm>
              <a:off x="8718226" y="1634073"/>
              <a:ext cx="0" cy="1375915"/>
            </a:xfrm>
            <a:prstGeom prst="line">
              <a:avLst/>
            </a:prstGeom>
            <a:noFill/>
            <a:ln w="38100">
              <a:solidFill>
                <a:srgbClr val="106636"/>
              </a:solidFill>
              <a:round/>
              <a:headEnd type="stealth" w="med" len="lg"/>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sp>
          <p:nvSpPr>
            <p:cNvPr id="107" name="Text Box 8"/>
            <p:cNvSpPr txBox="1">
              <a:spLocks noChangeArrowheads="1"/>
            </p:cNvSpPr>
            <p:nvPr/>
          </p:nvSpPr>
          <p:spPr bwMode="auto">
            <a:xfrm>
              <a:off x="8258499" y="3000570"/>
              <a:ext cx="567004" cy="270747"/>
            </a:xfrm>
            <a:prstGeom prst="rect">
              <a:avLst/>
            </a:prstGeom>
            <a:solidFill>
              <a:schemeClr val="bg1"/>
            </a:solidFill>
            <a:ln w="19050">
              <a:solidFill>
                <a:srgbClr val="106636"/>
              </a:solidFill>
              <a:miter lim="800000"/>
              <a:headEnd/>
              <a:tailEnd/>
            </a:ln>
            <a:effectLst/>
          </p:spPr>
          <p:txBody>
            <a:bodyPr lIns="82039" tIns="41020" rIns="82039" bIns="41020"/>
            <a:lstStyle/>
            <a:p>
              <a:pPr algn="ctr" fontAlgn="base">
                <a:lnSpc>
                  <a:spcPts val="1436"/>
                </a:lnSpc>
                <a:spcBef>
                  <a:spcPct val="0"/>
                </a:spcBef>
                <a:spcAft>
                  <a:spcPct val="0"/>
                </a:spcAft>
              </a:pPr>
              <a:r>
                <a:rPr lang="en-US" sz="1400" dirty="0" smtClean="0">
                  <a:solidFill>
                    <a:srgbClr val="106636"/>
                  </a:solidFill>
                  <a:latin typeface="Arial" charset="0"/>
                </a:rPr>
                <a:t>CMS</a:t>
              </a:r>
              <a:endParaRPr lang="en-US" sz="1400" dirty="0">
                <a:solidFill>
                  <a:srgbClr val="106636"/>
                </a:solidFill>
                <a:latin typeface="Arial" charset="0"/>
              </a:endParaRPr>
            </a:p>
          </p:txBody>
        </p:sp>
      </p:grpSp>
      <p:grpSp>
        <p:nvGrpSpPr>
          <p:cNvPr id="9" name="Group 8"/>
          <p:cNvGrpSpPr/>
          <p:nvPr/>
        </p:nvGrpSpPr>
        <p:grpSpPr>
          <a:xfrm>
            <a:off x="8076049" y="1636395"/>
            <a:ext cx="1030817" cy="4436763"/>
            <a:chOff x="8076049" y="1636395"/>
            <a:chExt cx="1030817" cy="4436763"/>
          </a:xfrm>
        </p:grpSpPr>
        <p:sp>
          <p:nvSpPr>
            <p:cNvPr id="108" name="Line 32"/>
            <p:cNvSpPr>
              <a:spLocks noChangeShapeType="1"/>
            </p:cNvSpPr>
            <p:nvPr/>
          </p:nvSpPr>
          <p:spPr bwMode="auto">
            <a:xfrm>
              <a:off x="8814618" y="1636395"/>
              <a:ext cx="20623" cy="3125610"/>
            </a:xfrm>
            <a:prstGeom prst="line">
              <a:avLst/>
            </a:prstGeom>
            <a:noFill/>
            <a:ln w="19050">
              <a:solidFill>
                <a:srgbClr val="003399"/>
              </a:solidFill>
              <a:round/>
              <a:headEnd type="stealth" w="med" len="lg"/>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pic>
          <p:nvPicPr>
            <p:cNvPr id="7" name="Picture 2"/>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8076049" y="4739855"/>
              <a:ext cx="1030817" cy="1333303"/>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17389042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1C3E240-9EB6-4604-A43D-9910B3F588EA}" type="slidenum">
              <a:rPr lang="en-US" b="0" u="none" smtClean="0"/>
              <a:pPr>
                <a:defRPr/>
              </a:pPr>
              <a:t>4</a:t>
            </a:fld>
            <a:endParaRPr lang="en-US" b="0" u="none" dirty="0"/>
          </a:p>
        </p:txBody>
      </p:sp>
      <p:sp>
        <p:nvSpPr>
          <p:cNvPr id="4" name="Rectangle 3"/>
          <p:cNvSpPr/>
          <p:nvPr/>
        </p:nvSpPr>
        <p:spPr>
          <a:xfrm>
            <a:off x="230687" y="791054"/>
            <a:ext cx="8811713" cy="5109091"/>
          </a:xfrm>
          <a:prstGeom prst="rect">
            <a:avLst/>
          </a:prstGeom>
        </p:spPr>
        <p:txBody>
          <a:bodyPr wrap="square">
            <a:spAutoFit/>
          </a:bodyPr>
          <a:lstStyle/>
          <a:p>
            <a:r>
              <a:rPr lang="en-US" b="1" dirty="0" smtClean="0"/>
              <a:t>Basic Energy Sciences</a:t>
            </a:r>
          </a:p>
          <a:p>
            <a:r>
              <a:rPr lang="en-US" dirty="0" smtClean="0"/>
              <a:t> </a:t>
            </a:r>
          </a:p>
          <a:p>
            <a:r>
              <a:rPr lang="en-US" sz="1600" dirty="0" smtClean="0"/>
              <a:t>“Within available funds</a:t>
            </a:r>
            <a:r>
              <a:rPr lang="en-US" sz="1600" dirty="0"/>
              <a:t>, the agreement provides up to </a:t>
            </a:r>
            <a:r>
              <a:rPr lang="en-US" sz="1600" b="1" dirty="0"/>
              <a:t>$100,000,000 for Energy Frontier Research </a:t>
            </a:r>
            <a:r>
              <a:rPr lang="en-US" sz="1600" b="1" dirty="0" smtClean="0"/>
              <a:t>Centers</a:t>
            </a:r>
            <a:r>
              <a:rPr lang="en-US" sz="1600" dirty="0" smtClean="0"/>
              <a:t>. For </a:t>
            </a:r>
            <a:r>
              <a:rPr lang="en-US" sz="1600" dirty="0"/>
              <a:t>materials science and engineering research, the agreement provides $371,000,000, of </a:t>
            </a:r>
            <a:r>
              <a:rPr lang="en-US" sz="1600" dirty="0" smtClean="0"/>
              <a:t>which </a:t>
            </a:r>
            <a:r>
              <a:rPr lang="en-US" sz="1600" b="1" dirty="0" smtClean="0"/>
              <a:t>$24,175,000 </a:t>
            </a:r>
            <a:r>
              <a:rPr lang="en-US" sz="1600" dirty="0"/>
              <a:t>is for the third year of the </a:t>
            </a:r>
            <a:r>
              <a:rPr lang="en-US" sz="1600" b="1" dirty="0"/>
              <a:t>Batteries and Energy Storage Innovation Hub</a:t>
            </a:r>
            <a:r>
              <a:rPr lang="en-US" sz="1600" dirty="0"/>
              <a:t>, </a:t>
            </a:r>
            <a:r>
              <a:rPr lang="en-US" sz="1600" b="1" dirty="0"/>
              <a:t>$10,000,000 </a:t>
            </a:r>
            <a:r>
              <a:rPr lang="en-US" sz="1600" dirty="0"/>
              <a:t>is </a:t>
            </a:r>
            <a:r>
              <a:rPr lang="en-US" sz="1600" dirty="0" smtClean="0"/>
              <a:t>for the </a:t>
            </a:r>
            <a:r>
              <a:rPr lang="en-US" sz="1600" b="1" dirty="0"/>
              <a:t>Experimental Program to Stimulate Competitive Research, and $8,000,000 </a:t>
            </a:r>
            <a:r>
              <a:rPr lang="en-US" sz="1600" dirty="0"/>
              <a:t>is for </a:t>
            </a:r>
            <a:r>
              <a:rPr lang="en-US" sz="1600" b="1" dirty="0" smtClean="0"/>
              <a:t>computational materials </a:t>
            </a:r>
            <a:r>
              <a:rPr lang="en-US" sz="1600" b="1" dirty="0"/>
              <a:t>science</a:t>
            </a:r>
            <a:r>
              <a:rPr lang="en-US" sz="1600" dirty="0" smtClean="0"/>
              <a:t>.” </a:t>
            </a:r>
          </a:p>
          <a:p>
            <a:endParaRPr lang="en-US" dirty="0"/>
          </a:p>
          <a:p>
            <a:r>
              <a:rPr lang="en-US" sz="1600" dirty="0" smtClean="0"/>
              <a:t>“For chemical </a:t>
            </a:r>
            <a:r>
              <a:rPr lang="en-US" sz="1600" dirty="0"/>
              <a:t>sciences, geosciences, and biosciences, the agreement </a:t>
            </a:r>
            <a:r>
              <a:rPr lang="en-US" sz="1600" dirty="0" smtClean="0"/>
              <a:t>provides $307,103,000</a:t>
            </a:r>
            <a:r>
              <a:rPr lang="en-US" sz="1600" dirty="0"/>
              <a:t>, of which </a:t>
            </a:r>
            <a:r>
              <a:rPr lang="en-US" sz="1600" b="1" dirty="0"/>
              <a:t>up to $15,000,000 </a:t>
            </a:r>
            <a:r>
              <a:rPr lang="en-US" sz="1600" dirty="0"/>
              <a:t>is available for </a:t>
            </a:r>
            <a:r>
              <a:rPr lang="en-US" sz="1600" b="1" dirty="0"/>
              <a:t>the Fuels from Sunlight Innovation Hub </a:t>
            </a:r>
            <a:r>
              <a:rPr lang="en-US" sz="1600" dirty="0" smtClean="0"/>
              <a:t>upon completion </a:t>
            </a:r>
            <a:r>
              <a:rPr lang="en-US" sz="1600" dirty="0"/>
              <a:t>by the Office of Science of an internal peer review of the first five-year term; a determination </a:t>
            </a:r>
            <a:r>
              <a:rPr lang="en-US" sz="1600" dirty="0" smtClean="0"/>
              <a:t>to extend </a:t>
            </a:r>
            <a:r>
              <a:rPr lang="en-US" sz="1600" dirty="0"/>
              <a:t>the hub, together with the benefit of the extension and specific milestones and objectives over </a:t>
            </a:r>
            <a:r>
              <a:rPr lang="en-US" sz="1600" dirty="0" smtClean="0"/>
              <a:t>the period </a:t>
            </a:r>
            <a:r>
              <a:rPr lang="en-US" sz="1600" dirty="0"/>
              <a:t>of extension; and notification of and approval by the Committees on Appropriations of the House </a:t>
            </a:r>
            <a:r>
              <a:rPr lang="en-US" sz="1600" dirty="0" smtClean="0"/>
              <a:t>of Representatives </a:t>
            </a:r>
            <a:r>
              <a:rPr lang="en-US" sz="1600" dirty="0"/>
              <a:t>and the Senate</a:t>
            </a:r>
            <a:r>
              <a:rPr lang="en-US" sz="1600" dirty="0" smtClean="0"/>
              <a:t>.”</a:t>
            </a:r>
            <a:endParaRPr lang="en-US" sz="1600" dirty="0"/>
          </a:p>
          <a:p>
            <a:endParaRPr lang="en-US" sz="1600" dirty="0" smtClean="0"/>
          </a:p>
          <a:p>
            <a:r>
              <a:rPr lang="en-US" sz="1600" dirty="0" smtClean="0"/>
              <a:t>In </a:t>
            </a:r>
            <a:r>
              <a:rPr lang="en-US" sz="1600" dirty="0"/>
              <a:t>lieu of previous direction for scientific user facilities, the agreement provides $916,397,000, </a:t>
            </a:r>
            <a:r>
              <a:rPr lang="en-US" sz="1600" dirty="0" smtClean="0"/>
              <a:t>of which </a:t>
            </a:r>
            <a:r>
              <a:rPr lang="en-US" sz="1600" b="1" dirty="0"/>
              <a:t>$804,948,000 </a:t>
            </a:r>
            <a:r>
              <a:rPr lang="en-US" sz="1600" dirty="0"/>
              <a:t>is for </a:t>
            </a:r>
            <a:r>
              <a:rPr lang="en-US" sz="1600" b="1" dirty="0"/>
              <a:t>facilities operations</a:t>
            </a:r>
            <a:r>
              <a:rPr lang="en-US" sz="1600" dirty="0"/>
              <a:t>. The agreement supports the budget request's proposal </a:t>
            </a:r>
            <a:r>
              <a:rPr lang="en-US" sz="1600" dirty="0" smtClean="0"/>
              <a:t>to terminate </a:t>
            </a:r>
            <a:r>
              <a:rPr lang="en-US" sz="1600" dirty="0"/>
              <a:t>the Office of Science-operated user program at </a:t>
            </a:r>
            <a:r>
              <a:rPr lang="en-US" sz="1600" b="1" dirty="0"/>
              <a:t>the Lujan Neutron Scattering Center </a:t>
            </a:r>
            <a:r>
              <a:rPr lang="en-US" sz="1600" dirty="0"/>
              <a:t>at </a:t>
            </a:r>
            <a:r>
              <a:rPr lang="en-US" sz="1600" dirty="0" smtClean="0"/>
              <a:t>Los Alamos </a:t>
            </a:r>
            <a:r>
              <a:rPr lang="en-US" sz="1600" dirty="0"/>
              <a:t>National Laboratory and provides </a:t>
            </a:r>
            <a:r>
              <a:rPr lang="en-US" sz="1600" b="1" dirty="0"/>
              <a:t>$2,000,000 </a:t>
            </a:r>
            <a:r>
              <a:rPr lang="en-US" sz="1600" dirty="0"/>
              <a:t>to transition instruments and materials to </a:t>
            </a:r>
            <a:r>
              <a:rPr lang="en-US" sz="1600" dirty="0" smtClean="0"/>
              <a:t>safe storage </a:t>
            </a:r>
            <a:r>
              <a:rPr lang="en-US" sz="1600" dirty="0"/>
              <a:t>conditions</a:t>
            </a:r>
            <a:r>
              <a:rPr lang="en-US" sz="1600" dirty="0" smtClean="0"/>
              <a:t>.</a:t>
            </a:r>
            <a:endParaRPr lang="en-US" sz="1600" dirty="0"/>
          </a:p>
        </p:txBody>
      </p:sp>
      <p:sp>
        <p:nvSpPr>
          <p:cNvPr id="6" name="Rectangle 5"/>
          <p:cNvSpPr/>
          <p:nvPr/>
        </p:nvSpPr>
        <p:spPr>
          <a:xfrm>
            <a:off x="0" y="-140732"/>
            <a:ext cx="9143999" cy="830997"/>
          </a:xfrm>
          <a:prstGeom prst="rect">
            <a:avLst/>
          </a:prstGeom>
        </p:spPr>
        <p:txBody>
          <a:bodyPr wrap="square">
            <a:spAutoFit/>
          </a:bodyPr>
          <a:lstStyle/>
          <a:p>
            <a:pPr algn="ctr"/>
            <a:endParaRPr lang="en-US" sz="2400" dirty="0">
              <a:solidFill>
                <a:srgbClr val="106636"/>
              </a:solidFill>
            </a:endParaRPr>
          </a:p>
          <a:p>
            <a:pPr algn="ctr"/>
            <a:r>
              <a:rPr lang="en-US" sz="2400" dirty="0">
                <a:solidFill>
                  <a:srgbClr val="106636"/>
                </a:solidFill>
              </a:rPr>
              <a:t> FY </a:t>
            </a:r>
            <a:r>
              <a:rPr lang="en-US" sz="2400" dirty="0" smtClean="0">
                <a:solidFill>
                  <a:srgbClr val="106636"/>
                </a:solidFill>
              </a:rPr>
              <a:t>2015 </a:t>
            </a:r>
            <a:r>
              <a:rPr lang="en-US" sz="2400" dirty="0">
                <a:solidFill>
                  <a:srgbClr val="106636"/>
                </a:solidFill>
              </a:rPr>
              <a:t>Appropriations Conference Act </a:t>
            </a:r>
            <a:endParaRPr lang="en-US" sz="2400" dirty="0" smtClean="0">
              <a:solidFill>
                <a:srgbClr val="106636"/>
              </a:solidFill>
            </a:endParaRPr>
          </a:p>
        </p:txBody>
      </p:sp>
    </p:spTree>
    <p:extLst>
      <p:ext uri="{BB962C8B-B14F-4D97-AF65-F5344CB8AC3E}">
        <p14:creationId xmlns:p14="http://schemas.microsoft.com/office/powerpoint/2010/main" val="31296802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hart 21"/>
          <p:cNvGraphicFramePr>
            <a:graphicFrameLocks/>
          </p:cNvGraphicFramePr>
          <p:nvPr>
            <p:extLst>
              <p:ext uri="{D42A27DB-BD31-4B8C-83A1-F6EECF244321}">
                <p14:modId xmlns:p14="http://schemas.microsoft.com/office/powerpoint/2010/main" val="2777485970"/>
              </p:ext>
            </p:extLst>
          </p:nvPr>
        </p:nvGraphicFramePr>
        <p:xfrm>
          <a:off x="3733329" y="1423912"/>
          <a:ext cx="5783583" cy="4079335"/>
        </p:xfrm>
        <a:graphic>
          <a:graphicData uri="http://schemas.openxmlformats.org/drawingml/2006/chart">
            <c:chart xmlns:c="http://schemas.openxmlformats.org/drawingml/2006/chart" xmlns:r="http://schemas.openxmlformats.org/officeDocument/2006/relationships" r:id="rId3"/>
          </a:graphicData>
        </a:graphic>
      </p:graphicFrame>
      <p:sp>
        <p:nvSpPr>
          <p:cNvPr id="55" name="Rectangle 54"/>
          <p:cNvSpPr>
            <a:spLocks noChangeArrowheads="1"/>
          </p:cNvSpPr>
          <p:nvPr/>
        </p:nvSpPr>
        <p:spPr bwMode="auto">
          <a:xfrm>
            <a:off x="7494402" y="1033064"/>
            <a:ext cx="1649598" cy="714031"/>
          </a:xfrm>
          <a:prstGeom prst="rect">
            <a:avLst/>
          </a:prstGeom>
          <a:noFill/>
          <a:ln w="9525">
            <a:noFill/>
            <a:miter lim="800000"/>
            <a:headEnd/>
            <a:tailEnd/>
          </a:ln>
        </p:spPr>
        <p:txBody>
          <a:bodyPr wrap="square" lIns="82012" tIns="41005" rIns="82012" bIns="41005">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endParaRPr lang="en-US" sz="1300" dirty="0"/>
          </a:p>
        </p:txBody>
      </p:sp>
      <p:sp>
        <p:nvSpPr>
          <p:cNvPr id="3292165" name="Rectangle 5"/>
          <p:cNvSpPr>
            <a:spLocks noChangeArrowheads="1"/>
          </p:cNvSpPr>
          <p:nvPr/>
        </p:nvSpPr>
        <p:spPr bwMode="auto">
          <a:xfrm>
            <a:off x="0" y="256609"/>
            <a:ext cx="9144000" cy="614922"/>
          </a:xfrm>
          <a:prstGeom prst="rect">
            <a:avLst/>
          </a:prstGeom>
          <a:noFill/>
          <a:ln w="9525" cap="flat" cmpd="sng">
            <a:noFill/>
            <a:prstDash val="solid"/>
            <a:miter lim="800000"/>
            <a:headEnd/>
            <a:tailEnd/>
          </a:ln>
          <a:effectLst/>
        </p:spPr>
        <p:txBody>
          <a:bodyPr lIns="90726" tIns="45368" rIns="90726" bIns="45368"/>
          <a:lstStyle/>
          <a:p>
            <a:pPr algn="ctr" defTabSz="907793">
              <a:defRPr/>
            </a:pPr>
            <a:r>
              <a:rPr lang="en-US" sz="2500" dirty="0">
                <a:solidFill>
                  <a:srgbClr val="006600"/>
                </a:solidFill>
                <a:latin typeface="Arial" pitchFamily="34" charset="0"/>
                <a:cs typeface="Arial" pitchFamily="34" charset="0"/>
              </a:rPr>
              <a:t>FY </a:t>
            </a:r>
            <a:r>
              <a:rPr lang="en-US" sz="2500" dirty="0" smtClean="0">
                <a:solidFill>
                  <a:srgbClr val="006600"/>
                </a:solidFill>
                <a:latin typeface="Arial" pitchFamily="34" charset="0"/>
                <a:cs typeface="Arial" pitchFamily="34" charset="0"/>
              </a:rPr>
              <a:t>2015 </a:t>
            </a:r>
            <a:r>
              <a:rPr lang="en-US" sz="2500" dirty="0">
                <a:solidFill>
                  <a:srgbClr val="006600"/>
                </a:solidFill>
                <a:latin typeface="Arial" pitchFamily="34" charset="0"/>
                <a:cs typeface="Arial" pitchFamily="34" charset="0"/>
              </a:rPr>
              <a:t>BES </a:t>
            </a:r>
            <a:r>
              <a:rPr lang="en-US" sz="2500" dirty="0" smtClean="0">
                <a:solidFill>
                  <a:srgbClr val="006600"/>
                </a:solidFill>
                <a:latin typeface="Arial" pitchFamily="34" charset="0"/>
                <a:cs typeface="Arial" pitchFamily="34" charset="0"/>
              </a:rPr>
              <a:t>Budget Appropriation</a:t>
            </a:r>
            <a:endParaRPr lang="en-US" sz="2500" dirty="0">
              <a:solidFill>
                <a:srgbClr val="006600"/>
              </a:solidFill>
              <a:latin typeface="Arial" pitchFamily="34" charset="0"/>
              <a:cs typeface="Arial" pitchFamily="34" charset="0"/>
            </a:endParaRPr>
          </a:p>
        </p:txBody>
      </p:sp>
      <p:sp>
        <p:nvSpPr>
          <p:cNvPr id="23" name="Rectangle 9"/>
          <p:cNvSpPr>
            <a:spLocks noChangeArrowheads="1"/>
          </p:cNvSpPr>
          <p:nvPr/>
        </p:nvSpPr>
        <p:spPr bwMode="auto">
          <a:xfrm>
            <a:off x="6769135" y="766219"/>
            <a:ext cx="2308585" cy="1194351"/>
          </a:xfrm>
          <a:prstGeom prst="rect">
            <a:avLst/>
          </a:prstGeom>
          <a:noFill/>
          <a:ln w="25400">
            <a:solidFill>
              <a:schemeClr val="tx1"/>
            </a:solidFill>
            <a:miter lim="800000"/>
            <a:headEnd/>
            <a:tailEnd/>
          </a:ln>
        </p:spPr>
        <p:txBody>
          <a:bodyPr wrap="square" lIns="73240" tIns="73240" rIns="73240" bIns="73240">
            <a:spAutoFit/>
          </a:bodyPr>
          <a:lstStyle/>
          <a:p>
            <a:pPr algn="ctr" defTabSz="732664"/>
            <a:r>
              <a:rPr lang="en-US" sz="1600" dirty="0" smtClean="0">
                <a:solidFill>
                  <a:srgbClr val="000000"/>
                </a:solidFill>
              </a:rPr>
              <a:t>FY 2015 </a:t>
            </a:r>
            <a:r>
              <a:rPr lang="en-US" sz="1600" dirty="0" err="1" smtClean="0">
                <a:solidFill>
                  <a:srgbClr val="000000"/>
                </a:solidFill>
              </a:rPr>
              <a:t>Approp</a:t>
            </a:r>
            <a:r>
              <a:rPr lang="en-US" sz="1600" dirty="0" smtClean="0">
                <a:solidFill>
                  <a:srgbClr val="000000"/>
                </a:solidFill>
              </a:rPr>
              <a:t>:</a:t>
            </a:r>
            <a:endParaRPr lang="en-US" sz="1600" dirty="0">
              <a:solidFill>
                <a:srgbClr val="000000"/>
              </a:solidFill>
            </a:endParaRPr>
          </a:p>
          <a:p>
            <a:pPr algn="ctr" defTabSz="732664"/>
            <a:r>
              <a:rPr lang="en-US" sz="1600" dirty="0">
                <a:solidFill>
                  <a:srgbClr val="000000"/>
                </a:solidFill>
              </a:rPr>
              <a:t>$ </a:t>
            </a:r>
            <a:r>
              <a:rPr lang="en-US" sz="1600" dirty="0" smtClean="0">
                <a:solidFill>
                  <a:srgbClr val="000000"/>
                </a:solidFill>
              </a:rPr>
              <a:t>1,733.2M </a:t>
            </a:r>
          </a:p>
          <a:p>
            <a:pPr algn="ctr" defTabSz="732664"/>
            <a:r>
              <a:rPr lang="en-US" sz="1200" dirty="0" smtClean="0">
                <a:solidFill>
                  <a:srgbClr val="000000"/>
                </a:solidFill>
              </a:rPr>
              <a:t>(+21.3M from FY 2014</a:t>
            </a:r>
          </a:p>
          <a:p>
            <a:pPr algn="ctr" defTabSz="732664"/>
            <a:r>
              <a:rPr lang="en-US" sz="1200" dirty="0" smtClean="0">
                <a:solidFill>
                  <a:srgbClr val="000000"/>
                </a:solidFill>
              </a:rPr>
              <a:t>-$73.3M from FY 2015 Request)</a:t>
            </a:r>
            <a:endParaRPr lang="en-US" sz="1200" dirty="0">
              <a:solidFill>
                <a:srgbClr val="000000"/>
              </a:solidFill>
            </a:endParaRPr>
          </a:p>
        </p:txBody>
      </p:sp>
      <p:sp>
        <p:nvSpPr>
          <p:cNvPr id="24" name="Rectangle 4"/>
          <p:cNvSpPr>
            <a:spLocks noChangeArrowheads="1"/>
          </p:cNvSpPr>
          <p:nvPr/>
        </p:nvSpPr>
        <p:spPr bwMode="auto">
          <a:xfrm>
            <a:off x="-3958" y="1033064"/>
            <a:ext cx="3897051" cy="4190029"/>
          </a:xfrm>
          <a:prstGeom prst="rect">
            <a:avLst/>
          </a:prstGeom>
          <a:noFill/>
          <a:ln w="9525">
            <a:noFill/>
            <a:miter lim="800000"/>
            <a:headEnd/>
            <a:tailEnd/>
          </a:ln>
        </p:spPr>
        <p:txBody>
          <a:bodyPr wrap="square" lIns="81450" tIns="40721" rIns="81450" bIns="40721">
            <a:spAutoFit/>
          </a:bodyPr>
          <a:lstStyle/>
          <a:p>
            <a:pPr eaLnBrk="0" hangingPunct="0"/>
            <a:r>
              <a:rPr lang="en-US" sz="2000" dirty="0">
                <a:solidFill>
                  <a:srgbClr val="FF0303"/>
                </a:solidFill>
                <a:cs typeface="Times New Roman" pitchFamily="18" charset="0"/>
              </a:rPr>
              <a:t>Research programs</a:t>
            </a:r>
          </a:p>
          <a:p>
            <a:pPr marL="292100" lvl="1" indent="-177800" eaLnBrk="0" hangingPunct="0">
              <a:lnSpc>
                <a:spcPts val="2000"/>
              </a:lnSpc>
              <a:spcBef>
                <a:spcPts val="0"/>
              </a:spcBef>
              <a:buFont typeface="Wingdings" pitchFamily="2" charset="2"/>
              <a:buChar char="§"/>
            </a:pPr>
            <a:r>
              <a:rPr lang="en-US" sz="1700" dirty="0" smtClean="0">
                <a:solidFill>
                  <a:srgbClr val="0000CC"/>
                </a:solidFill>
                <a:latin typeface="Arial Narrow" pitchFamily="34" charset="0"/>
                <a:cs typeface="Times New Roman" pitchFamily="18" charset="0"/>
              </a:rPr>
              <a:t>Energy </a:t>
            </a:r>
            <a:r>
              <a:rPr lang="en-US" sz="1700" dirty="0">
                <a:solidFill>
                  <a:srgbClr val="0000CC"/>
                </a:solidFill>
                <a:latin typeface="Arial Narrow" pitchFamily="34" charset="0"/>
                <a:cs typeface="Times New Roman" pitchFamily="18" charset="0"/>
              </a:rPr>
              <a:t>Frontier Research </a:t>
            </a:r>
            <a:r>
              <a:rPr lang="en-US" sz="1700" dirty="0" smtClean="0">
                <a:solidFill>
                  <a:srgbClr val="0000CC"/>
                </a:solidFill>
                <a:latin typeface="Arial Narrow" pitchFamily="34" charset="0"/>
                <a:cs typeface="Times New Roman" pitchFamily="18" charset="0"/>
              </a:rPr>
              <a:t>Centers and JCESR are funded at FY 2014 levels</a:t>
            </a:r>
          </a:p>
          <a:p>
            <a:pPr marL="292100" lvl="1" indent="-177800" eaLnBrk="0" hangingPunct="0">
              <a:lnSpc>
                <a:spcPts val="2000"/>
              </a:lnSpc>
              <a:spcBef>
                <a:spcPts val="0"/>
              </a:spcBef>
              <a:buFont typeface="Wingdings" pitchFamily="2" charset="2"/>
              <a:buChar char="§"/>
            </a:pPr>
            <a:r>
              <a:rPr lang="en-US" sz="1700" dirty="0" smtClean="0">
                <a:solidFill>
                  <a:srgbClr val="0000CC"/>
                </a:solidFill>
                <a:latin typeface="Arial Narrow" pitchFamily="34" charset="0"/>
                <a:cs typeface="Times New Roman" pitchFamily="18" charset="0"/>
              </a:rPr>
              <a:t>JCAP funded at $15M</a:t>
            </a:r>
            <a:endParaRPr lang="en-US" sz="1700" dirty="0">
              <a:solidFill>
                <a:srgbClr val="0000CC"/>
              </a:solidFill>
              <a:latin typeface="Arial Narrow" pitchFamily="34" charset="0"/>
              <a:cs typeface="Times New Roman" pitchFamily="18" charset="0"/>
            </a:endParaRPr>
          </a:p>
          <a:p>
            <a:pPr marL="292100" lvl="1" indent="-177800" eaLnBrk="0" hangingPunct="0">
              <a:lnSpc>
                <a:spcPts val="2000"/>
              </a:lnSpc>
              <a:spcBef>
                <a:spcPts val="0"/>
              </a:spcBef>
              <a:buFont typeface="Wingdings" pitchFamily="2" charset="2"/>
              <a:buChar char="§"/>
            </a:pPr>
            <a:r>
              <a:rPr lang="en-US" sz="1700" dirty="0" smtClean="0">
                <a:solidFill>
                  <a:srgbClr val="0000CC"/>
                </a:solidFill>
                <a:latin typeface="Arial Narrow" pitchFamily="34" charset="0"/>
                <a:cs typeface="Times New Roman" pitchFamily="18" charset="0"/>
              </a:rPr>
              <a:t>Core Research nearly flat with FY 2014</a:t>
            </a:r>
          </a:p>
          <a:p>
            <a:pPr marL="292100" lvl="1" indent="-177800" eaLnBrk="0" hangingPunct="0">
              <a:lnSpc>
                <a:spcPts val="2000"/>
              </a:lnSpc>
              <a:spcBef>
                <a:spcPts val="0"/>
              </a:spcBef>
              <a:buFont typeface="Wingdings" pitchFamily="2" charset="2"/>
              <a:buChar char="§"/>
            </a:pPr>
            <a:r>
              <a:rPr lang="en-US" sz="1700" dirty="0" err="1" smtClean="0">
                <a:solidFill>
                  <a:srgbClr val="0000CC"/>
                </a:solidFill>
                <a:latin typeface="Arial Narrow" pitchFamily="34" charset="0"/>
                <a:cs typeface="Times New Roman" pitchFamily="18" charset="0"/>
              </a:rPr>
              <a:t>EPSCoR</a:t>
            </a:r>
            <a:r>
              <a:rPr lang="en-US" sz="1700" dirty="0" smtClean="0">
                <a:solidFill>
                  <a:srgbClr val="0000CC"/>
                </a:solidFill>
                <a:latin typeface="Arial Narrow" pitchFamily="34" charset="0"/>
                <a:cs typeface="Times New Roman" pitchFamily="18" charset="0"/>
              </a:rPr>
              <a:t> ($10M)</a:t>
            </a:r>
          </a:p>
          <a:p>
            <a:pPr marL="292100" lvl="1" indent="-177800" eaLnBrk="0" hangingPunct="0">
              <a:lnSpc>
                <a:spcPts val="2000"/>
              </a:lnSpc>
              <a:spcBef>
                <a:spcPts val="0"/>
              </a:spcBef>
              <a:buFont typeface="Wingdings" pitchFamily="2" charset="2"/>
              <a:buChar char="§"/>
            </a:pPr>
            <a:r>
              <a:rPr lang="en-US" sz="1700" dirty="0" smtClean="0">
                <a:solidFill>
                  <a:srgbClr val="0000CC"/>
                </a:solidFill>
                <a:latin typeface="Arial Narrow" pitchFamily="34" charset="0"/>
                <a:cs typeface="Times New Roman" pitchFamily="18" charset="0"/>
              </a:rPr>
              <a:t>Computational Materials Sciences ($8M)</a:t>
            </a:r>
          </a:p>
          <a:p>
            <a:pPr marL="292100" lvl="1" indent="-177800" eaLnBrk="0" hangingPunct="0">
              <a:spcBef>
                <a:spcPct val="20000"/>
              </a:spcBef>
              <a:buFont typeface="Wingdings" pitchFamily="2" charset="2"/>
              <a:buChar char="§"/>
            </a:pPr>
            <a:endParaRPr lang="en-US" sz="800" dirty="0">
              <a:solidFill>
                <a:srgbClr val="0000CC"/>
              </a:solidFill>
              <a:cs typeface="Times New Roman" pitchFamily="18" charset="0"/>
            </a:endParaRPr>
          </a:p>
          <a:p>
            <a:pPr marL="292100" indent="-292100" eaLnBrk="0" hangingPunct="0"/>
            <a:r>
              <a:rPr lang="en-US" sz="2000" dirty="0">
                <a:solidFill>
                  <a:srgbClr val="FF0303"/>
                </a:solidFill>
                <a:cs typeface="Times New Roman" pitchFamily="18" charset="0"/>
              </a:rPr>
              <a:t>Scientific user </a:t>
            </a:r>
            <a:r>
              <a:rPr lang="en-US" sz="2000" dirty="0" smtClean="0">
                <a:solidFill>
                  <a:srgbClr val="FF0303"/>
                </a:solidFill>
                <a:cs typeface="Times New Roman" pitchFamily="18" charset="0"/>
              </a:rPr>
              <a:t>facilities</a:t>
            </a:r>
            <a:endParaRPr lang="en-US" sz="900" dirty="0">
              <a:solidFill>
                <a:srgbClr val="0000CC"/>
              </a:solidFill>
              <a:cs typeface="Times New Roman" pitchFamily="18" charset="0"/>
            </a:endParaRPr>
          </a:p>
          <a:p>
            <a:pPr marL="292100" lvl="2" indent="-177800" eaLnBrk="0" hangingPunct="0">
              <a:lnSpc>
                <a:spcPts val="2000"/>
              </a:lnSpc>
              <a:buFont typeface="Wingdings" pitchFamily="2" charset="2"/>
              <a:buChar char="§"/>
            </a:pPr>
            <a:r>
              <a:rPr lang="en-US" sz="1700" dirty="0" smtClean="0">
                <a:solidFill>
                  <a:srgbClr val="0000CC"/>
                </a:solidFill>
                <a:latin typeface="Arial Narrow" pitchFamily="34" charset="0"/>
                <a:cs typeface="Times New Roman" pitchFamily="18" charset="0"/>
              </a:rPr>
              <a:t>Operations of on-going facilities </a:t>
            </a:r>
            <a:r>
              <a:rPr lang="en-US" sz="1700" b="1" u="sng" dirty="0" smtClean="0">
                <a:latin typeface="Arial Narrow" pitchFamily="34" charset="0"/>
                <a:cs typeface="Times New Roman" pitchFamily="18" charset="0"/>
              </a:rPr>
              <a:t>3% below request</a:t>
            </a:r>
            <a:r>
              <a:rPr lang="en-US" sz="1700" dirty="0" smtClean="0">
                <a:solidFill>
                  <a:srgbClr val="0000CC"/>
                </a:solidFill>
                <a:latin typeface="Arial Narrow" pitchFamily="34" charset="0"/>
                <a:cs typeface="Times New Roman" pitchFamily="18" charset="0"/>
              </a:rPr>
              <a:t>; significant staffing impacts at some light sources</a:t>
            </a:r>
          </a:p>
          <a:p>
            <a:pPr marL="292100" lvl="2" indent="-177800" eaLnBrk="0" hangingPunct="0">
              <a:lnSpc>
                <a:spcPts val="2000"/>
              </a:lnSpc>
              <a:buFont typeface="Wingdings" pitchFamily="2" charset="2"/>
              <a:buChar char="§"/>
            </a:pPr>
            <a:r>
              <a:rPr lang="en-US" sz="1700" dirty="0" smtClean="0">
                <a:solidFill>
                  <a:srgbClr val="0000CC"/>
                </a:solidFill>
                <a:latin typeface="Arial Narrow" pitchFamily="34" charset="0"/>
                <a:cs typeface="Times New Roman" pitchFamily="18" charset="0"/>
              </a:rPr>
              <a:t>NSLS-II early ops ($90.4M)</a:t>
            </a:r>
          </a:p>
          <a:p>
            <a:pPr marL="292100" lvl="2" indent="-177800" eaLnBrk="0" hangingPunct="0">
              <a:lnSpc>
                <a:spcPts val="2000"/>
              </a:lnSpc>
              <a:buFont typeface="Wingdings" pitchFamily="2" charset="2"/>
              <a:buChar char="§"/>
            </a:pPr>
            <a:r>
              <a:rPr lang="en-US" sz="1700" dirty="0" smtClean="0">
                <a:solidFill>
                  <a:srgbClr val="0000CC"/>
                </a:solidFill>
                <a:latin typeface="Arial Narrow" pitchFamily="34" charset="0"/>
                <a:cs typeface="Times New Roman" pitchFamily="18" charset="0"/>
              </a:rPr>
              <a:t>NSLS and Lujan transition to safe storage</a:t>
            </a:r>
          </a:p>
          <a:p>
            <a:pPr marL="120196" indent="-120196" eaLnBrk="0" hangingPunct="0">
              <a:buFont typeface="Wingdings" pitchFamily="2" charset="2"/>
              <a:buChar char="§"/>
            </a:pPr>
            <a:endParaRPr lang="fr-FR" sz="1600" dirty="0">
              <a:solidFill>
                <a:srgbClr val="0000CC"/>
              </a:solidFill>
            </a:endParaRPr>
          </a:p>
          <a:p>
            <a:pPr marL="460966" lvl="1" indent="-183814" eaLnBrk="0" hangingPunct="0">
              <a:buFont typeface="Wingdings" pitchFamily="2" charset="2"/>
              <a:buChar char="§"/>
            </a:pPr>
            <a:endParaRPr lang="en-US" dirty="0">
              <a:solidFill>
                <a:srgbClr val="0000CC"/>
              </a:solidFill>
            </a:endParaRPr>
          </a:p>
        </p:txBody>
      </p:sp>
      <p:sp>
        <p:nvSpPr>
          <p:cNvPr id="39" name="Rectangle 38"/>
          <p:cNvSpPr/>
          <p:nvPr/>
        </p:nvSpPr>
        <p:spPr>
          <a:xfrm>
            <a:off x="-3958" y="4811504"/>
            <a:ext cx="8077200" cy="2015254"/>
          </a:xfrm>
          <a:prstGeom prst="rect">
            <a:avLst/>
          </a:prstGeom>
        </p:spPr>
        <p:txBody>
          <a:bodyPr wrap="square" lIns="81625" tIns="40810" rIns="81625" bIns="40810">
            <a:spAutoFit/>
          </a:bodyPr>
          <a:lstStyle/>
          <a:p>
            <a:pPr eaLnBrk="0" hangingPunct="0"/>
            <a:r>
              <a:rPr lang="en-US" sz="2000" dirty="0" smtClean="0">
                <a:solidFill>
                  <a:srgbClr val="FF0303"/>
                </a:solidFill>
                <a:cs typeface="Times New Roman" pitchFamily="18" charset="0"/>
              </a:rPr>
              <a:t>Construction and instrumentation</a:t>
            </a:r>
          </a:p>
          <a:p>
            <a:pPr marL="292100" lvl="1" indent="-177800" eaLnBrk="0" hangingPunct="0">
              <a:lnSpc>
                <a:spcPts val="2000"/>
              </a:lnSpc>
              <a:spcBef>
                <a:spcPts val="0"/>
              </a:spcBef>
              <a:buFont typeface="Wingdings" pitchFamily="2" charset="2"/>
              <a:buChar char="§"/>
            </a:pPr>
            <a:r>
              <a:rPr lang="en-US" sz="1600" dirty="0" smtClean="0">
                <a:solidFill>
                  <a:srgbClr val="0000CC"/>
                </a:solidFill>
                <a:latin typeface="Arial Narrow" pitchFamily="34" charset="0"/>
                <a:cs typeface="Times New Roman" pitchFamily="18" charset="0"/>
              </a:rPr>
              <a:t>Construction and MIE projects are funded at the request levels:</a:t>
            </a:r>
          </a:p>
          <a:p>
            <a:pPr marL="857250" lvl="2" indent="-285750" eaLnBrk="0" hangingPunct="0">
              <a:lnSpc>
                <a:spcPts val="2000"/>
              </a:lnSpc>
              <a:spcBef>
                <a:spcPts val="0"/>
              </a:spcBef>
              <a:buFont typeface="Calibri" pitchFamily="34" charset="0"/>
              <a:buChar char="─"/>
            </a:pPr>
            <a:r>
              <a:rPr lang="en-US" sz="1600" dirty="0" smtClean="0">
                <a:solidFill>
                  <a:srgbClr val="0000CC"/>
                </a:solidFill>
                <a:latin typeface="Arial Narrow" pitchFamily="34" charset="0"/>
                <a:cs typeface="Times New Roman" pitchFamily="18" charset="0"/>
              </a:rPr>
              <a:t>NEXT instrumentation ($22.5M)</a:t>
            </a:r>
          </a:p>
          <a:p>
            <a:pPr marL="857250" lvl="2" indent="-285750" eaLnBrk="0" hangingPunct="0">
              <a:lnSpc>
                <a:spcPts val="2000"/>
              </a:lnSpc>
              <a:spcBef>
                <a:spcPts val="0"/>
              </a:spcBef>
              <a:buFont typeface="Calibri" pitchFamily="34" charset="0"/>
              <a:buChar char="─"/>
            </a:pPr>
            <a:r>
              <a:rPr lang="fr-FR" sz="1600" dirty="0" smtClean="0">
                <a:solidFill>
                  <a:srgbClr val="0000CC"/>
                </a:solidFill>
                <a:latin typeface="Arial Narrow" pitchFamily="34" charset="0"/>
              </a:rPr>
              <a:t>Advanced Photon Source upgrade ($20M)</a:t>
            </a:r>
          </a:p>
          <a:p>
            <a:pPr marL="857250" lvl="2" indent="-285750" eaLnBrk="0" hangingPunct="0">
              <a:lnSpc>
                <a:spcPts val="2000"/>
              </a:lnSpc>
              <a:spcBef>
                <a:spcPts val="0"/>
              </a:spcBef>
              <a:buFont typeface="Calibri" pitchFamily="34" charset="0"/>
              <a:buChar char="─"/>
            </a:pPr>
            <a:r>
              <a:rPr lang="fr-FR" sz="1600" dirty="0" err="1" smtClean="0">
                <a:solidFill>
                  <a:srgbClr val="0000CC"/>
                </a:solidFill>
                <a:latin typeface="Arial Narrow" pitchFamily="34" charset="0"/>
              </a:rPr>
              <a:t>Linac</a:t>
            </a:r>
            <a:r>
              <a:rPr lang="fr-FR" sz="1600" dirty="0" smtClean="0">
                <a:solidFill>
                  <a:srgbClr val="0000CC"/>
                </a:solidFill>
                <a:latin typeface="Arial Narrow" pitchFamily="34" charset="0"/>
              </a:rPr>
              <a:t> </a:t>
            </a:r>
            <a:r>
              <a:rPr lang="fr-FR" sz="1600" dirty="0" err="1" smtClean="0">
                <a:solidFill>
                  <a:srgbClr val="0000CC"/>
                </a:solidFill>
                <a:latin typeface="Arial Narrow" pitchFamily="34" charset="0"/>
              </a:rPr>
              <a:t>Coherent</a:t>
            </a:r>
            <a:r>
              <a:rPr lang="fr-FR" sz="1600" dirty="0" smtClean="0">
                <a:solidFill>
                  <a:srgbClr val="0000CC"/>
                </a:solidFill>
                <a:latin typeface="Arial Narrow" pitchFamily="34" charset="0"/>
              </a:rPr>
              <a:t> Light Source-II ($138.7M + $9.3M OPC)</a:t>
            </a:r>
          </a:p>
          <a:p>
            <a:pPr marL="460966" lvl="1" indent="-183814" eaLnBrk="0" hangingPunct="0">
              <a:spcBef>
                <a:spcPct val="15000"/>
              </a:spcBef>
            </a:pPr>
            <a:endParaRPr lang="fr-FR" sz="1600" dirty="0" smtClean="0">
              <a:solidFill>
                <a:srgbClr val="0000CC"/>
              </a:solidFill>
            </a:endParaRPr>
          </a:p>
          <a:p>
            <a:pPr marL="460966" lvl="1" indent="-183814" eaLnBrk="0" hangingPunct="0">
              <a:spcBef>
                <a:spcPct val="15000"/>
              </a:spcBef>
            </a:pPr>
            <a:r>
              <a:rPr lang="fr-FR" sz="1600" dirty="0" smtClean="0">
                <a:solidFill>
                  <a:srgbClr val="0000CC"/>
                </a:solidFill>
              </a:rPr>
              <a:t>	</a:t>
            </a:r>
            <a:endParaRPr lang="en-US" dirty="0"/>
          </a:p>
        </p:txBody>
      </p:sp>
      <p:sp>
        <p:nvSpPr>
          <p:cNvPr id="26" name="Slide Number Placeholder 3"/>
          <p:cNvSpPr>
            <a:spLocks noGrp="1"/>
          </p:cNvSpPr>
          <p:nvPr>
            <p:ph type="sldNum" sz="quarter" idx="4294967295"/>
          </p:nvPr>
        </p:nvSpPr>
        <p:spPr>
          <a:xfrm>
            <a:off x="8318500" y="6351588"/>
            <a:ext cx="476250" cy="365125"/>
          </a:xfrm>
          <a:prstGeom prst="rect">
            <a:avLst/>
          </a:prstGeom>
        </p:spPr>
        <p:txBody>
          <a:bodyPr/>
          <a:lstStyle/>
          <a:p>
            <a:pPr>
              <a:defRPr/>
            </a:pPr>
            <a:fld id="{6EEA275D-5A49-48A8-817D-44C3EA0A3A2F}" type="slidenum">
              <a:rPr lang="en-US" smtClean="0"/>
              <a:pPr>
                <a:defRPr/>
              </a:pPr>
              <a:t>5</a:t>
            </a:fld>
            <a:endParaRPr lang="en-US" dirty="0"/>
          </a:p>
        </p:txBody>
      </p:sp>
      <p:sp>
        <p:nvSpPr>
          <p:cNvPr id="27" name="Text Box 9"/>
          <p:cNvSpPr txBox="1">
            <a:spLocks noChangeArrowheads="1"/>
          </p:cNvSpPr>
          <p:nvPr/>
        </p:nvSpPr>
        <p:spPr bwMode="auto">
          <a:xfrm>
            <a:off x="5553670" y="2948955"/>
            <a:ext cx="1252592" cy="921130"/>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dirty="0">
                <a:solidFill>
                  <a:schemeClr val="bg1"/>
                </a:solidFill>
                <a:latin typeface="Arial Narrow" pitchFamily="34" charset="0"/>
              </a:rPr>
              <a:t>Facilities </a:t>
            </a:r>
          </a:p>
          <a:p>
            <a:pPr algn="ctr"/>
            <a:r>
              <a:rPr lang="en-US" sz="1800" dirty="0" smtClean="0">
                <a:solidFill>
                  <a:schemeClr val="bg1"/>
                </a:solidFill>
                <a:latin typeface="Arial Narrow" pitchFamily="34" charset="0"/>
              </a:rPr>
              <a:t>Ops 805</a:t>
            </a:r>
          </a:p>
          <a:p>
            <a:pPr algn="ctr"/>
            <a:endParaRPr lang="en-US" sz="1800" dirty="0">
              <a:solidFill>
                <a:schemeClr val="bg1"/>
              </a:solidFill>
              <a:latin typeface="Arial Narrow" pitchFamily="34" charset="0"/>
            </a:endParaRPr>
          </a:p>
        </p:txBody>
      </p:sp>
      <p:sp>
        <p:nvSpPr>
          <p:cNvPr id="29" name="Text Box 15"/>
          <p:cNvSpPr txBox="1">
            <a:spLocks noChangeArrowheads="1"/>
          </p:cNvSpPr>
          <p:nvPr/>
        </p:nvSpPr>
        <p:spPr bwMode="auto">
          <a:xfrm>
            <a:off x="4395410" y="3907642"/>
            <a:ext cx="1179620" cy="596518"/>
          </a:xfrm>
          <a:prstGeom prst="rect">
            <a:avLst/>
          </a:prstGeom>
          <a:noFill/>
          <a:ln w="9525">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500" dirty="0">
                <a:latin typeface="Arial Narrow" pitchFamily="34" charset="0"/>
              </a:rPr>
              <a:t>MSE </a:t>
            </a:r>
          </a:p>
          <a:p>
            <a:pPr algn="ctr"/>
            <a:r>
              <a:rPr lang="en-US" sz="1500" dirty="0">
                <a:latin typeface="Arial Narrow" pitchFamily="34" charset="0"/>
              </a:rPr>
              <a:t>Research</a:t>
            </a:r>
          </a:p>
        </p:txBody>
      </p:sp>
      <p:sp>
        <p:nvSpPr>
          <p:cNvPr id="30" name="Text Box 23"/>
          <p:cNvSpPr txBox="1">
            <a:spLocks noChangeArrowheads="1"/>
          </p:cNvSpPr>
          <p:nvPr/>
        </p:nvSpPr>
        <p:spPr bwMode="auto">
          <a:xfrm>
            <a:off x="4575889" y="4433011"/>
            <a:ext cx="898899" cy="370720"/>
          </a:xfrm>
          <a:prstGeom prst="rect">
            <a:avLst/>
          </a:prstGeom>
          <a:noFill/>
          <a:ln w="12700" algn="ctr">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buFont typeface="Wingdings" pitchFamily="2" charset="2"/>
              <a:buNone/>
            </a:pPr>
            <a:r>
              <a:rPr lang="en-US" sz="1500" dirty="0" smtClean="0">
                <a:latin typeface="Arial Narrow" pitchFamily="34" charset="0"/>
              </a:rPr>
              <a:t>268.9</a:t>
            </a:r>
            <a:endParaRPr lang="en-US" sz="1500" dirty="0">
              <a:latin typeface="Arial Narrow" pitchFamily="34" charset="0"/>
            </a:endParaRPr>
          </a:p>
        </p:txBody>
      </p:sp>
      <p:sp>
        <p:nvSpPr>
          <p:cNvPr id="31" name="Text Box 16"/>
          <p:cNvSpPr txBox="1">
            <a:spLocks noChangeArrowheads="1"/>
          </p:cNvSpPr>
          <p:nvPr/>
        </p:nvSpPr>
        <p:spPr bwMode="auto">
          <a:xfrm>
            <a:off x="3665217" y="3409519"/>
            <a:ext cx="1217649" cy="851511"/>
          </a:xfrm>
          <a:prstGeom prst="rect">
            <a:avLst/>
          </a:prstGeom>
          <a:noFill/>
          <a:ln w="9525">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500" dirty="0">
                <a:solidFill>
                  <a:schemeClr val="bg1"/>
                </a:solidFill>
                <a:latin typeface="Arial Narrow" pitchFamily="34" charset="0"/>
              </a:rPr>
              <a:t>CSGB </a:t>
            </a:r>
          </a:p>
          <a:p>
            <a:pPr algn="ctr"/>
            <a:r>
              <a:rPr lang="en-US" sz="1500" dirty="0">
                <a:solidFill>
                  <a:schemeClr val="bg1"/>
                </a:solidFill>
                <a:latin typeface="Arial Narrow" pitchFamily="34" charset="0"/>
              </a:rPr>
              <a:t>Research</a:t>
            </a:r>
          </a:p>
          <a:p>
            <a:pPr algn="ctr"/>
            <a:r>
              <a:rPr lang="en-US" sz="1600" dirty="0" smtClean="0">
                <a:solidFill>
                  <a:schemeClr val="bg1"/>
                </a:solidFill>
                <a:latin typeface="Arial Narrow" pitchFamily="34" charset="0"/>
              </a:rPr>
              <a:t>239.1</a:t>
            </a:r>
            <a:endParaRPr lang="en-US" sz="1600" dirty="0">
              <a:solidFill>
                <a:schemeClr val="bg1"/>
              </a:solidFill>
              <a:latin typeface="Arial Narrow" pitchFamily="34" charset="0"/>
            </a:endParaRPr>
          </a:p>
        </p:txBody>
      </p:sp>
      <p:sp>
        <p:nvSpPr>
          <p:cNvPr id="32" name="Text Box 83"/>
          <p:cNvSpPr txBox="1">
            <a:spLocks noChangeArrowheads="1"/>
          </p:cNvSpPr>
          <p:nvPr/>
        </p:nvSpPr>
        <p:spPr bwMode="auto">
          <a:xfrm>
            <a:off x="7931289" y="3511109"/>
            <a:ext cx="1072338" cy="851520"/>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1600"/>
              </a:lnSpc>
            </a:pPr>
            <a:r>
              <a:rPr lang="en-US" sz="1500" dirty="0">
                <a:latin typeface="Arial Narrow" pitchFamily="34" charset="0"/>
              </a:rPr>
              <a:t>Light Sources</a:t>
            </a:r>
          </a:p>
          <a:p>
            <a:pPr algn="ctr"/>
            <a:r>
              <a:rPr lang="en-US" sz="1500" dirty="0" smtClean="0">
                <a:latin typeface="Arial Narrow" pitchFamily="34" charset="0"/>
              </a:rPr>
              <a:t>447.2</a:t>
            </a:r>
            <a:endParaRPr lang="en-US" sz="1500" dirty="0">
              <a:latin typeface="Arial Narrow" pitchFamily="34" charset="0"/>
            </a:endParaRPr>
          </a:p>
        </p:txBody>
      </p:sp>
      <p:sp>
        <p:nvSpPr>
          <p:cNvPr id="33" name="Text Box 84"/>
          <p:cNvSpPr txBox="1">
            <a:spLocks noChangeArrowheads="1"/>
          </p:cNvSpPr>
          <p:nvPr/>
        </p:nvSpPr>
        <p:spPr bwMode="auto">
          <a:xfrm>
            <a:off x="7839969" y="2520779"/>
            <a:ext cx="1254979" cy="851520"/>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1600"/>
              </a:lnSpc>
            </a:pPr>
            <a:r>
              <a:rPr lang="en-US" sz="1500" dirty="0">
                <a:latin typeface="Arial Narrow" pitchFamily="34" charset="0"/>
              </a:rPr>
              <a:t>Neutron Sources</a:t>
            </a:r>
          </a:p>
          <a:p>
            <a:pPr algn="ctr"/>
            <a:r>
              <a:rPr lang="en-US" sz="1500" dirty="0" smtClean="0">
                <a:latin typeface="Arial Narrow" pitchFamily="34" charset="0"/>
              </a:rPr>
              <a:t>244.1</a:t>
            </a:r>
            <a:endParaRPr lang="en-US" sz="1500" dirty="0">
              <a:latin typeface="Arial Narrow" pitchFamily="34" charset="0"/>
            </a:endParaRPr>
          </a:p>
        </p:txBody>
      </p:sp>
      <p:sp>
        <p:nvSpPr>
          <p:cNvPr id="34" name="Text Box 85"/>
          <p:cNvSpPr txBox="1">
            <a:spLocks noChangeArrowheads="1"/>
          </p:cNvSpPr>
          <p:nvPr/>
        </p:nvSpPr>
        <p:spPr bwMode="auto">
          <a:xfrm>
            <a:off x="7779581" y="2132322"/>
            <a:ext cx="1375757" cy="351055"/>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500" dirty="0" smtClean="0">
                <a:latin typeface="Arial Narrow" pitchFamily="34" charset="0"/>
              </a:rPr>
              <a:t>NSRCs 113.7</a:t>
            </a:r>
            <a:endParaRPr lang="en-US" sz="1500" dirty="0">
              <a:latin typeface="Arial Narrow" pitchFamily="34" charset="0"/>
            </a:endParaRPr>
          </a:p>
        </p:txBody>
      </p:sp>
      <p:sp>
        <p:nvSpPr>
          <p:cNvPr id="35" name="Text Box 17"/>
          <p:cNvSpPr txBox="1">
            <a:spLocks noChangeArrowheads="1"/>
          </p:cNvSpPr>
          <p:nvPr/>
        </p:nvSpPr>
        <p:spPr bwMode="auto">
          <a:xfrm>
            <a:off x="3733329" y="2628241"/>
            <a:ext cx="1081423" cy="599190"/>
          </a:xfrm>
          <a:prstGeom prst="rect">
            <a:avLst/>
          </a:prstGeom>
          <a:noFill/>
          <a:ln w="9525">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1200"/>
              </a:lnSpc>
            </a:pPr>
            <a:r>
              <a:rPr lang="en-US" sz="1500" dirty="0" smtClean="0">
                <a:latin typeface="Arial Narrow" pitchFamily="34" charset="0"/>
              </a:rPr>
              <a:t>EFRCs, Hubs, CMS</a:t>
            </a:r>
            <a:endParaRPr lang="en-US" sz="1500" dirty="0">
              <a:latin typeface="Arial Narrow" pitchFamily="34" charset="0"/>
            </a:endParaRPr>
          </a:p>
          <a:p>
            <a:pPr algn="ctr"/>
            <a:r>
              <a:rPr lang="en-US" sz="1500" dirty="0" smtClean="0">
                <a:latin typeface="Arial Narrow" pitchFamily="34" charset="0"/>
              </a:rPr>
              <a:t>147.2</a:t>
            </a:r>
            <a:endParaRPr lang="en-US" sz="1500" dirty="0">
              <a:latin typeface="Arial Narrow" pitchFamily="34" charset="0"/>
            </a:endParaRPr>
          </a:p>
        </p:txBody>
      </p:sp>
      <p:sp>
        <p:nvSpPr>
          <p:cNvPr id="36" name="Text Box 18"/>
          <p:cNvSpPr txBox="1">
            <a:spLocks noChangeArrowheads="1"/>
          </p:cNvSpPr>
          <p:nvPr/>
        </p:nvSpPr>
        <p:spPr bwMode="auto">
          <a:xfrm>
            <a:off x="3218213" y="1695276"/>
            <a:ext cx="1357677" cy="428134"/>
          </a:xfrm>
          <a:prstGeom prst="rect">
            <a:avLst/>
          </a:prstGeom>
          <a:noFill/>
          <a:ln w="9525">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500" dirty="0" smtClean="0">
                <a:latin typeface="Arial Narrow" pitchFamily="34" charset="0"/>
              </a:rPr>
              <a:t>SBIR/STTR, LTSM </a:t>
            </a:r>
            <a:r>
              <a:rPr lang="en-US" sz="1500" dirty="0">
                <a:latin typeface="Arial Narrow" pitchFamily="34" charset="0"/>
              </a:rPr>
              <a:t>&amp; </a:t>
            </a:r>
            <a:r>
              <a:rPr lang="en-US" sz="1500" dirty="0" smtClean="0">
                <a:latin typeface="Arial Narrow" pitchFamily="34" charset="0"/>
              </a:rPr>
              <a:t>GPP </a:t>
            </a:r>
          </a:p>
          <a:p>
            <a:pPr algn="ctr"/>
            <a:r>
              <a:rPr lang="en-US" sz="1500" dirty="0" smtClean="0">
                <a:latin typeface="Arial Narrow" pitchFamily="34" charset="0"/>
              </a:rPr>
              <a:t>63.2  </a:t>
            </a:r>
            <a:endParaRPr lang="en-US" sz="1500" dirty="0">
              <a:latin typeface="Arial Narrow" pitchFamily="34" charset="0"/>
            </a:endParaRPr>
          </a:p>
          <a:p>
            <a:pPr algn="ctr"/>
            <a:endParaRPr lang="en-US" sz="1500" dirty="0">
              <a:solidFill>
                <a:schemeClr val="bg1"/>
              </a:solidFill>
              <a:latin typeface="Arial Narrow" pitchFamily="34" charset="0"/>
            </a:endParaRPr>
          </a:p>
        </p:txBody>
      </p:sp>
      <p:sp>
        <p:nvSpPr>
          <p:cNvPr id="37" name="Rectangle 36"/>
          <p:cNvSpPr>
            <a:spLocks noChangeArrowheads="1"/>
          </p:cNvSpPr>
          <p:nvPr/>
        </p:nvSpPr>
        <p:spPr bwMode="auto">
          <a:xfrm>
            <a:off x="4937184" y="1159132"/>
            <a:ext cx="1232970" cy="536144"/>
          </a:xfrm>
          <a:prstGeom prst="rect">
            <a:avLst/>
          </a:prstGeom>
          <a:noFill/>
          <a:ln w="9525">
            <a:noFill/>
            <a:miter lim="800000"/>
            <a:headEnd/>
            <a:tailEnd/>
          </a:ln>
        </p:spPr>
        <p:txBody>
          <a:bodyPr wrap="square" lIns="91408" tIns="45704" rIns="91408" bIns="45704">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r>
              <a:rPr lang="en-US" sz="1500" dirty="0">
                <a:latin typeface="Arial Narrow" pitchFamily="34" charset="0"/>
              </a:rPr>
              <a:t>SUF </a:t>
            </a:r>
            <a:r>
              <a:rPr lang="en-US" sz="1500" dirty="0" smtClean="0">
                <a:latin typeface="Arial Narrow" pitchFamily="34" charset="0"/>
              </a:rPr>
              <a:t>Research  19.3</a:t>
            </a:r>
            <a:endParaRPr lang="en-US" sz="1500" dirty="0">
              <a:latin typeface="Arial Narrow" pitchFamily="34" charset="0"/>
            </a:endParaRPr>
          </a:p>
        </p:txBody>
      </p:sp>
      <p:sp>
        <p:nvSpPr>
          <p:cNvPr id="38" name="Text Box 80"/>
          <p:cNvSpPr txBox="1">
            <a:spLocks noChangeArrowheads="1"/>
          </p:cNvSpPr>
          <p:nvPr/>
        </p:nvSpPr>
        <p:spPr bwMode="auto">
          <a:xfrm>
            <a:off x="4338153" y="1839655"/>
            <a:ext cx="1439668" cy="931156"/>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500" dirty="0" smtClean="0">
                <a:latin typeface="Arial Narrow" pitchFamily="34" charset="0"/>
              </a:rPr>
              <a:t>Construction </a:t>
            </a:r>
          </a:p>
          <a:p>
            <a:pPr algn="ctr"/>
            <a:r>
              <a:rPr lang="en-US" sz="1500" dirty="0" smtClean="0">
                <a:latin typeface="Arial Narrow" pitchFamily="34" charset="0"/>
              </a:rPr>
              <a:t>MIE</a:t>
            </a:r>
            <a:endParaRPr lang="en-US" sz="1500" dirty="0">
              <a:latin typeface="Arial Narrow" pitchFamily="34" charset="0"/>
            </a:endParaRPr>
          </a:p>
        </p:txBody>
      </p:sp>
      <p:sp>
        <p:nvSpPr>
          <p:cNvPr id="40" name="Text Box 23"/>
          <p:cNvSpPr txBox="1">
            <a:spLocks noChangeArrowheads="1"/>
          </p:cNvSpPr>
          <p:nvPr/>
        </p:nvSpPr>
        <p:spPr bwMode="auto">
          <a:xfrm>
            <a:off x="4761149" y="2305233"/>
            <a:ext cx="606284" cy="356288"/>
          </a:xfrm>
          <a:prstGeom prst="rect">
            <a:avLst/>
          </a:prstGeom>
          <a:noFill/>
          <a:ln w="12700" algn="ctr">
            <a:noFill/>
            <a:miter lim="800000"/>
            <a:headEnd/>
            <a:tailEnd/>
          </a:ln>
        </p:spPr>
        <p:txBody>
          <a:bodyPr wrap="square" lIns="81985" tIns="40991" rIns="81985" bIns="4099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buFont typeface="Wingdings" pitchFamily="2" charset="2"/>
              <a:buNone/>
            </a:pPr>
            <a:r>
              <a:rPr lang="en-US" sz="1500" dirty="0" smtClean="0">
                <a:latin typeface="Arial Narrow" pitchFamily="34" charset="0"/>
              </a:rPr>
              <a:t>190.5</a:t>
            </a:r>
            <a:endParaRPr lang="en-US" sz="1500" dirty="0">
              <a:latin typeface="Arial Narrow" pitchFamily="34"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1C3E240-9EB6-4604-A43D-9910B3F588EA}" type="slidenum">
              <a:rPr lang="en-US" b="0" u="none" smtClean="0"/>
              <a:pPr>
                <a:defRPr/>
              </a:pPr>
              <a:t>6</a:t>
            </a:fld>
            <a:endParaRPr lang="en-US" b="0" u="none" dirty="0"/>
          </a:p>
        </p:txBody>
      </p:sp>
      <p:graphicFrame>
        <p:nvGraphicFramePr>
          <p:cNvPr id="4" name="Chart 3"/>
          <p:cNvGraphicFramePr>
            <a:graphicFrameLocks/>
          </p:cNvGraphicFramePr>
          <p:nvPr>
            <p:extLst>
              <p:ext uri="{D42A27DB-BD31-4B8C-83A1-F6EECF244321}">
                <p14:modId xmlns:p14="http://schemas.microsoft.com/office/powerpoint/2010/main" val="3775604766"/>
              </p:ext>
            </p:extLst>
          </p:nvPr>
        </p:nvGraphicFramePr>
        <p:xfrm>
          <a:off x="0" y="1054363"/>
          <a:ext cx="4408227" cy="252092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ext uri="{D42A27DB-BD31-4B8C-83A1-F6EECF244321}">
                <p14:modId xmlns:p14="http://schemas.microsoft.com/office/powerpoint/2010/main" val="1272523213"/>
              </p:ext>
            </p:extLst>
          </p:nvPr>
        </p:nvGraphicFramePr>
        <p:xfrm>
          <a:off x="4653886" y="1067702"/>
          <a:ext cx="4244453" cy="25216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93093113"/>
              </p:ext>
            </p:extLst>
          </p:nvPr>
        </p:nvGraphicFramePr>
        <p:xfrm>
          <a:off x="117649" y="3824743"/>
          <a:ext cx="4291065" cy="2309884"/>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1620115" y="743383"/>
            <a:ext cx="1353256" cy="400110"/>
          </a:xfrm>
          <a:prstGeom prst="rect">
            <a:avLst/>
          </a:prstGeom>
          <a:noFill/>
        </p:spPr>
        <p:txBody>
          <a:bodyPr wrap="none" rtlCol="0">
            <a:spAutoFit/>
          </a:bodyPr>
          <a:lstStyle/>
          <a:p>
            <a:r>
              <a:rPr lang="en-US" sz="2000" dirty="0" smtClean="0"/>
              <a:t>Research </a:t>
            </a:r>
            <a:endParaRPr lang="en-US" sz="2000" dirty="0"/>
          </a:p>
        </p:txBody>
      </p:sp>
      <p:sp>
        <p:nvSpPr>
          <p:cNvPr id="8" name="TextBox 7"/>
          <p:cNvSpPr txBox="1"/>
          <p:nvPr/>
        </p:nvSpPr>
        <p:spPr>
          <a:xfrm>
            <a:off x="5935083" y="756191"/>
            <a:ext cx="2180405" cy="400110"/>
          </a:xfrm>
          <a:prstGeom prst="rect">
            <a:avLst/>
          </a:prstGeom>
          <a:noFill/>
        </p:spPr>
        <p:txBody>
          <a:bodyPr wrap="none" rtlCol="0">
            <a:spAutoFit/>
          </a:bodyPr>
          <a:lstStyle/>
          <a:p>
            <a:r>
              <a:rPr lang="en-US" sz="2000" dirty="0" smtClean="0"/>
              <a:t>Facility Operation</a:t>
            </a:r>
            <a:endParaRPr lang="en-US" sz="2000" dirty="0"/>
          </a:p>
        </p:txBody>
      </p:sp>
      <p:sp>
        <p:nvSpPr>
          <p:cNvPr id="9" name="TextBox 8"/>
          <p:cNvSpPr txBox="1"/>
          <p:nvPr/>
        </p:nvSpPr>
        <p:spPr>
          <a:xfrm>
            <a:off x="1360224" y="3613547"/>
            <a:ext cx="2774343" cy="400110"/>
          </a:xfrm>
          <a:prstGeom prst="rect">
            <a:avLst/>
          </a:prstGeom>
          <a:noFill/>
        </p:spPr>
        <p:txBody>
          <a:bodyPr wrap="square" rtlCol="0">
            <a:spAutoFit/>
          </a:bodyPr>
          <a:lstStyle/>
          <a:p>
            <a:r>
              <a:rPr lang="en-US" sz="2000" dirty="0" smtClean="0"/>
              <a:t>Construction/MIE</a:t>
            </a:r>
            <a:endParaRPr lang="en-US" sz="2000" dirty="0"/>
          </a:p>
        </p:txBody>
      </p:sp>
      <p:sp>
        <p:nvSpPr>
          <p:cNvPr id="10" name="Rectangle 9"/>
          <p:cNvSpPr/>
          <p:nvPr/>
        </p:nvSpPr>
        <p:spPr>
          <a:xfrm>
            <a:off x="0" y="-140732"/>
            <a:ext cx="9143999" cy="830997"/>
          </a:xfrm>
          <a:prstGeom prst="rect">
            <a:avLst/>
          </a:prstGeom>
        </p:spPr>
        <p:txBody>
          <a:bodyPr wrap="square">
            <a:spAutoFit/>
          </a:bodyPr>
          <a:lstStyle/>
          <a:p>
            <a:pPr algn="ctr"/>
            <a:endParaRPr lang="en-US" sz="2400" dirty="0">
              <a:solidFill>
                <a:srgbClr val="106636"/>
              </a:solidFill>
            </a:endParaRPr>
          </a:p>
          <a:p>
            <a:pPr algn="ctr"/>
            <a:r>
              <a:rPr lang="en-US" sz="2400" dirty="0">
                <a:solidFill>
                  <a:srgbClr val="106636"/>
                </a:solidFill>
              </a:rPr>
              <a:t> </a:t>
            </a:r>
            <a:r>
              <a:rPr lang="en-US" sz="2400" dirty="0" smtClean="0">
                <a:solidFill>
                  <a:srgbClr val="106636"/>
                </a:solidFill>
              </a:rPr>
              <a:t>BES Request vs. Appropriation 2011 - 2015</a:t>
            </a:r>
          </a:p>
        </p:txBody>
      </p:sp>
      <p:sp>
        <p:nvSpPr>
          <p:cNvPr id="2" name="Rectangle 1"/>
          <p:cNvSpPr/>
          <p:nvPr/>
        </p:nvSpPr>
        <p:spPr>
          <a:xfrm>
            <a:off x="4596140" y="3638099"/>
            <a:ext cx="4572000" cy="2554545"/>
          </a:xfrm>
          <a:prstGeom prst="rect">
            <a:avLst/>
          </a:prstGeom>
        </p:spPr>
        <p:txBody>
          <a:bodyPr>
            <a:spAutoFit/>
          </a:bodyPr>
          <a:lstStyle/>
          <a:p>
            <a:pPr marL="285750" indent="-285750">
              <a:buSzPct val="125000"/>
              <a:buFont typeface="Wingdings" panose="05000000000000000000" pitchFamily="2" charset="2"/>
              <a:buChar char="§"/>
            </a:pPr>
            <a:r>
              <a:rPr lang="en-US" sz="1600" dirty="0" smtClean="0">
                <a:solidFill>
                  <a:prstClr val="black"/>
                </a:solidFill>
              </a:rPr>
              <a:t>What have been successful in gaining support?</a:t>
            </a:r>
            <a:endParaRPr lang="en-US" sz="1600" dirty="0">
              <a:solidFill>
                <a:prstClr val="black"/>
              </a:solidFill>
            </a:endParaRPr>
          </a:p>
          <a:p>
            <a:pPr marL="742950" lvl="1" indent="-285750">
              <a:buSzPct val="125000"/>
              <a:buFont typeface="Wingdings" panose="05000000000000000000" pitchFamily="2" charset="2"/>
              <a:buChar char="§"/>
            </a:pPr>
            <a:r>
              <a:rPr lang="en-US" sz="1600" dirty="0" smtClean="0">
                <a:solidFill>
                  <a:prstClr val="black"/>
                </a:solidFill>
              </a:rPr>
              <a:t>Core Research</a:t>
            </a:r>
            <a:endParaRPr lang="en-US" sz="1600" dirty="0">
              <a:solidFill>
                <a:prstClr val="black"/>
              </a:solidFill>
            </a:endParaRPr>
          </a:p>
          <a:p>
            <a:pPr marL="742950" lvl="1" indent="-285750">
              <a:buSzPct val="125000"/>
              <a:buFont typeface="Wingdings" panose="05000000000000000000" pitchFamily="2" charset="2"/>
              <a:buChar char="§"/>
            </a:pPr>
            <a:r>
              <a:rPr lang="en-US" sz="1600" dirty="0" smtClean="0">
                <a:solidFill>
                  <a:prstClr val="black"/>
                </a:solidFill>
              </a:rPr>
              <a:t>EFRCs</a:t>
            </a:r>
            <a:endParaRPr lang="en-US" sz="1600" dirty="0">
              <a:solidFill>
                <a:prstClr val="black"/>
              </a:solidFill>
            </a:endParaRPr>
          </a:p>
          <a:p>
            <a:pPr marL="742950" lvl="1" indent="-285750">
              <a:buSzPct val="125000"/>
              <a:buFont typeface="Wingdings" panose="05000000000000000000" pitchFamily="2" charset="2"/>
              <a:buChar char="§"/>
            </a:pPr>
            <a:r>
              <a:rPr lang="en-US" sz="1600" dirty="0" smtClean="0">
                <a:solidFill>
                  <a:prstClr val="black"/>
                </a:solidFill>
              </a:rPr>
              <a:t>Hubs</a:t>
            </a:r>
            <a:endParaRPr lang="en-US" sz="1600" dirty="0">
              <a:solidFill>
                <a:prstClr val="black"/>
              </a:solidFill>
            </a:endParaRPr>
          </a:p>
          <a:p>
            <a:pPr marL="742950" lvl="1" indent="-285750">
              <a:buSzPct val="125000"/>
              <a:buFont typeface="Wingdings" panose="05000000000000000000" pitchFamily="2" charset="2"/>
              <a:buChar char="§"/>
            </a:pPr>
            <a:r>
              <a:rPr lang="en-US" sz="1600" dirty="0" smtClean="0">
                <a:solidFill>
                  <a:prstClr val="black"/>
                </a:solidFill>
              </a:rPr>
              <a:t>Computational Materials Sciences</a:t>
            </a:r>
            <a:endParaRPr lang="en-US" sz="1600" dirty="0">
              <a:solidFill>
                <a:prstClr val="black"/>
              </a:solidFill>
            </a:endParaRPr>
          </a:p>
          <a:p>
            <a:pPr marL="742950" lvl="1" indent="-285750">
              <a:buSzPct val="125000"/>
              <a:buFont typeface="Wingdings" panose="05000000000000000000" pitchFamily="2" charset="2"/>
              <a:buChar char="§"/>
            </a:pPr>
            <a:r>
              <a:rPr lang="en-US" sz="1600" dirty="0" smtClean="0">
                <a:solidFill>
                  <a:prstClr val="black"/>
                </a:solidFill>
              </a:rPr>
              <a:t>LCLS-II (post BESAC Light Sources report)</a:t>
            </a:r>
          </a:p>
          <a:p>
            <a:pPr marL="742950" lvl="1" indent="-285750">
              <a:buSzPct val="125000"/>
              <a:buFont typeface="Wingdings" panose="05000000000000000000" pitchFamily="2" charset="2"/>
              <a:buChar char="§"/>
            </a:pPr>
            <a:r>
              <a:rPr lang="en-US" sz="1600" dirty="0" smtClean="0">
                <a:solidFill>
                  <a:prstClr val="black"/>
                </a:solidFill>
              </a:rPr>
              <a:t>Facility operations, in general, but challenges remain</a:t>
            </a:r>
            <a:endParaRPr lang="en-US" sz="1600" dirty="0">
              <a:solidFill>
                <a:prstClr val="black"/>
              </a:solidFill>
            </a:endParaRPr>
          </a:p>
        </p:txBody>
      </p:sp>
    </p:spTree>
    <p:extLst>
      <p:ext uri="{BB962C8B-B14F-4D97-AF65-F5344CB8AC3E}">
        <p14:creationId xmlns:p14="http://schemas.microsoft.com/office/powerpoint/2010/main" val="18582664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2165" name="Rectangle 5"/>
          <p:cNvSpPr>
            <a:spLocks noChangeArrowheads="1"/>
          </p:cNvSpPr>
          <p:nvPr/>
        </p:nvSpPr>
        <p:spPr bwMode="auto">
          <a:xfrm>
            <a:off x="0" y="8"/>
            <a:ext cx="9144000" cy="754743"/>
          </a:xfrm>
          <a:prstGeom prst="rect">
            <a:avLst/>
          </a:prstGeom>
          <a:noFill/>
          <a:ln w="9525" cap="flat" cmpd="sng">
            <a:noFill/>
            <a:prstDash val="solid"/>
            <a:miter lim="800000"/>
            <a:headEnd/>
            <a:tailEnd/>
          </a:ln>
          <a:effectLst/>
        </p:spPr>
        <p:txBody>
          <a:bodyPr lIns="90875" tIns="45442" rIns="90875" bIns="45442" anchor="ctr"/>
          <a:lstStyle/>
          <a:p>
            <a:pPr algn="ctr" defTabSz="909279" fontAlgn="base">
              <a:spcBef>
                <a:spcPct val="0"/>
              </a:spcBef>
              <a:spcAft>
                <a:spcPct val="0"/>
              </a:spcAft>
              <a:defRPr/>
            </a:pPr>
            <a:r>
              <a:rPr lang="en-US" sz="2400" dirty="0" smtClean="0">
                <a:solidFill>
                  <a:srgbClr val="106636"/>
                </a:solidFill>
                <a:latin typeface="Arial" pitchFamily="34" charset="0"/>
                <a:cs typeface="Arial" pitchFamily="34" charset="0"/>
              </a:rPr>
              <a:t>Energy Frontier Research Centers</a:t>
            </a:r>
          </a:p>
          <a:p>
            <a:pPr algn="ctr" defTabSz="909279" fontAlgn="base">
              <a:spcBef>
                <a:spcPct val="0"/>
              </a:spcBef>
              <a:spcAft>
                <a:spcPct val="0"/>
              </a:spcAft>
              <a:defRPr/>
            </a:pPr>
            <a:r>
              <a:rPr lang="en-US" sz="2400" dirty="0" smtClean="0">
                <a:solidFill>
                  <a:srgbClr val="106636"/>
                </a:solidFill>
                <a:latin typeface="Arial" pitchFamily="34" charset="0"/>
                <a:cs typeface="Arial" pitchFamily="34" charset="0"/>
              </a:rPr>
              <a:t>Current Status and Management Reviews</a:t>
            </a:r>
            <a:endParaRPr lang="en-US" sz="2400" dirty="0">
              <a:solidFill>
                <a:srgbClr val="106636"/>
              </a:solidFill>
              <a:latin typeface="Arial" pitchFamily="34" charset="0"/>
              <a:cs typeface="Arial" pitchFamily="34" charset="0"/>
            </a:endParaRPr>
          </a:p>
        </p:txBody>
      </p:sp>
      <p:sp>
        <p:nvSpPr>
          <p:cNvPr id="55" name="Slide Number Placeholder 3"/>
          <p:cNvSpPr txBox="1">
            <a:spLocks/>
          </p:cNvSpPr>
          <p:nvPr/>
        </p:nvSpPr>
        <p:spPr>
          <a:xfrm>
            <a:off x="8318500" y="6351588"/>
            <a:ext cx="476250" cy="365125"/>
          </a:xfrm>
          <a:prstGeom prst="rect">
            <a:avLst/>
          </a:prstGeom>
        </p:spPr>
        <p:txBody>
          <a:bodyPr vert="horz" lIns="91376" tIns="45688" rIns="91376" bIns="45688" rtlCol="0" anchor="ctr"/>
          <a:lstStyle/>
          <a:p>
            <a:pPr algn="r" defTabSz="914186">
              <a:defRPr/>
            </a:pPr>
            <a:fld id="{6EEA275D-5A49-48A8-817D-44C3EA0A3A2F}" type="slidenum">
              <a:rPr lang="en-US" sz="1200">
                <a:solidFill>
                  <a:srgbClr val="106636"/>
                </a:solidFill>
                <a:latin typeface="Arial" pitchFamily="34" charset="0"/>
                <a:cs typeface="Arial" pitchFamily="34" charset="0"/>
              </a:rPr>
              <a:pPr algn="r" defTabSz="914186">
                <a:defRPr/>
              </a:pPr>
              <a:t>7</a:t>
            </a:fld>
            <a:endParaRPr lang="en-US" sz="1200" dirty="0">
              <a:solidFill>
                <a:srgbClr val="106636"/>
              </a:solidFill>
              <a:latin typeface="Arial" pitchFamily="34" charset="0"/>
              <a:cs typeface="Arial" pitchFamily="34" charset="0"/>
            </a:endParaRPr>
          </a:p>
        </p:txBody>
      </p:sp>
      <p:sp>
        <p:nvSpPr>
          <p:cNvPr id="54" name="TextBox 5"/>
          <p:cNvSpPr txBox="1">
            <a:spLocks noChangeArrowheads="1"/>
          </p:cNvSpPr>
          <p:nvPr/>
        </p:nvSpPr>
        <p:spPr bwMode="auto">
          <a:xfrm>
            <a:off x="21811" y="762000"/>
            <a:ext cx="4825172" cy="5385823"/>
          </a:xfrm>
          <a:prstGeom prst="rect">
            <a:avLst/>
          </a:prstGeom>
          <a:noFill/>
          <a:ln w="9525">
            <a:noFill/>
            <a:miter lim="800000"/>
            <a:headEnd/>
            <a:tailEnd/>
          </a:ln>
        </p:spPr>
        <p:txBody>
          <a:bodyPr wrap="square" lIns="91173" tIns="45588" rIns="91173" bIns="45588">
            <a:spAutoFit/>
          </a:bodyPr>
          <a:lstStyle/>
          <a:p>
            <a:pPr marL="285750" indent="-285750" fontAlgn="base">
              <a:spcBef>
                <a:spcPct val="0"/>
              </a:spcBef>
              <a:spcAft>
                <a:spcPts val="600"/>
              </a:spcAft>
              <a:buSzPct val="125000"/>
              <a:buFont typeface="Wingdings" panose="05000000000000000000" pitchFamily="2" charset="2"/>
              <a:buChar char="§"/>
            </a:pPr>
            <a:r>
              <a:rPr lang="en-US" sz="1600" dirty="0" smtClean="0">
                <a:solidFill>
                  <a:prstClr val="black"/>
                </a:solidFill>
                <a:latin typeface="Arial" charset="0"/>
              </a:rPr>
              <a:t>Year 1 Management reviews of all </a:t>
            </a:r>
            <a:r>
              <a:rPr lang="en-US" sz="1600" i="1" dirty="0" smtClean="0">
                <a:solidFill>
                  <a:prstClr val="black"/>
                </a:solidFill>
                <a:latin typeface="Arial" charset="0"/>
              </a:rPr>
              <a:t>new</a:t>
            </a:r>
            <a:r>
              <a:rPr lang="en-US" sz="1600" dirty="0" smtClean="0">
                <a:solidFill>
                  <a:prstClr val="black"/>
                </a:solidFill>
                <a:latin typeface="Arial" charset="0"/>
              </a:rPr>
              <a:t> EFRCs are intended to provide early feedback to EFRC leadership regarding management and operation of the centers, so that action can be taken as needed to enhance the likelihood of scientific success</a:t>
            </a:r>
            <a:endParaRPr lang="en-US" sz="1600" dirty="0">
              <a:solidFill>
                <a:prstClr val="black"/>
              </a:solidFill>
              <a:latin typeface="Arial" charset="0"/>
            </a:endParaRPr>
          </a:p>
          <a:p>
            <a:pPr marL="285750" indent="-285750" fontAlgn="base">
              <a:spcBef>
                <a:spcPct val="0"/>
              </a:spcBef>
              <a:spcAft>
                <a:spcPts val="600"/>
              </a:spcAft>
              <a:buSzPct val="125000"/>
              <a:buFont typeface="Wingdings" panose="05000000000000000000" pitchFamily="2" charset="2"/>
              <a:buChar char="§"/>
            </a:pPr>
            <a:r>
              <a:rPr lang="en-US" sz="1600" dirty="0" smtClean="0">
                <a:solidFill>
                  <a:prstClr val="black"/>
                </a:solidFill>
                <a:latin typeface="Arial" charset="0"/>
              </a:rPr>
              <a:t>2 Review Panels; 5 Reviewers per Panel; </a:t>
            </a:r>
            <a:br>
              <a:rPr lang="en-US" sz="1600" dirty="0" smtClean="0">
                <a:solidFill>
                  <a:prstClr val="black"/>
                </a:solidFill>
                <a:latin typeface="Arial" charset="0"/>
              </a:rPr>
            </a:br>
            <a:r>
              <a:rPr lang="en-US" sz="1600" dirty="0" smtClean="0">
                <a:solidFill>
                  <a:prstClr val="black"/>
                </a:solidFill>
                <a:latin typeface="Arial" charset="0"/>
              </a:rPr>
              <a:t>Feb</a:t>
            </a:r>
            <a:r>
              <a:rPr lang="en-US" sz="1600" dirty="0">
                <a:solidFill>
                  <a:prstClr val="black"/>
                </a:solidFill>
                <a:latin typeface="Arial" charset="0"/>
              </a:rPr>
              <a:t>. 4-6 and 18-19, </a:t>
            </a:r>
            <a:r>
              <a:rPr lang="en-US" sz="1600" dirty="0" smtClean="0">
                <a:solidFill>
                  <a:prstClr val="black"/>
                </a:solidFill>
                <a:latin typeface="Arial" charset="0"/>
              </a:rPr>
              <a:t>2015</a:t>
            </a:r>
          </a:p>
          <a:p>
            <a:pPr marL="285750" indent="-285750" fontAlgn="base">
              <a:spcBef>
                <a:spcPct val="0"/>
              </a:spcBef>
              <a:spcAft>
                <a:spcPts val="600"/>
              </a:spcAft>
              <a:buSzPct val="125000"/>
              <a:buFont typeface="Wingdings" panose="05000000000000000000" pitchFamily="2" charset="2"/>
              <a:buChar char="§"/>
            </a:pPr>
            <a:r>
              <a:rPr lang="en-US" sz="1600" dirty="0" smtClean="0">
                <a:solidFill>
                  <a:prstClr val="black"/>
                </a:solidFill>
                <a:latin typeface="Arial" charset="0"/>
              </a:rPr>
              <a:t>Written review documents followed by half-day reverse site visit review for each EFRC</a:t>
            </a:r>
          </a:p>
          <a:p>
            <a:pPr marL="285750" indent="-285750" fontAlgn="base">
              <a:spcBef>
                <a:spcPct val="0"/>
              </a:spcBef>
              <a:spcAft>
                <a:spcPts val="600"/>
              </a:spcAft>
              <a:buSzPct val="125000"/>
              <a:buFont typeface="Wingdings" panose="05000000000000000000" pitchFamily="2" charset="2"/>
              <a:buChar char="§"/>
            </a:pPr>
            <a:r>
              <a:rPr lang="en-US" sz="1600" dirty="0" smtClean="0">
                <a:solidFill>
                  <a:prstClr val="black"/>
                </a:solidFill>
                <a:latin typeface="Arial" charset="0"/>
              </a:rPr>
              <a:t>Reviewers </a:t>
            </a:r>
            <a:r>
              <a:rPr lang="en-US" sz="1600" dirty="0">
                <a:solidFill>
                  <a:prstClr val="black"/>
                </a:solidFill>
                <a:latin typeface="Arial" charset="0"/>
              </a:rPr>
              <a:t>are particularly encouraged to provide substantive but constructive criticism and suggestions of areas and means of improvement. </a:t>
            </a:r>
          </a:p>
          <a:p>
            <a:pPr marL="285750" indent="-285750" fontAlgn="base">
              <a:spcBef>
                <a:spcPct val="0"/>
              </a:spcBef>
              <a:buSzPct val="125000"/>
              <a:buFont typeface="Wingdings" panose="05000000000000000000" pitchFamily="2" charset="2"/>
              <a:buChar char="§"/>
            </a:pPr>
            <a:r>
              <a:rPr lang="en-US" sz="1600" dirty="0">
                <a:solidFill>
                  <a:prstClr val="black"/>
                </a:solidFill>
                <a:latin typeface="Arial" charset="0"/>
              </a:rPr>
              <a:t>Review </a:t>
            </a:r>
            <a:r>
              <a:rPr lang="en-US" sz="1600" dirty="0" smtClean="0">
                <a:solidFill>
                  <a:prstClr val="black"/>
                </a:solidFill>
                <a:latin typeface="Arial" charset="0"/>
              </a:rPr>
              <a:t>Criteria</a:t>
            </a:r>
            <a:endParaRPr lang="en-US" sz="1600" dirty="0">
              <a:solidFill>
                <a:prstClr val="black"/>
              </a:solidFill>
              <a:latin typeface="Arial" charset="0"/>
            </a:endParaRPr>
          </a:p>
          <a:p>
            <a:pPr marL="742950" lvl="1" indent="-285750" fontAlgn="base">
              <a:spcBef>
                <a:spcPct val="0"/>
              </a:spcBef>
              <a:buSzPct val="125000"/>
              <a:buFont typeface="Wingdings" panose="05000000000000000000" pitchFamily="2" charset="2"/>
              <a:buChar char="§"/>
            </a:pPr>
            <a:r>
              <a:rPr lang="en-US" sz="1200" dirty="0">
                <a:solidFill>
                  <a:prstClr val="black"/>
                </a:solidFill>
                <a:latin typeface="Arial" charset="0"/>
              </a:rPr>
              <a:t>Vision, Major Goals, Scientific Objectives, and Research Strategies</a:t>
            </a:r>
          </a:p>
          <a:p>
            <a:pPr marL="742950" lvl="1" indent="-285750" fontAlgn="base">
              <a:spcBef>
                <a:spcPct val="0"/>
              </a:spcBef>
              <a:buSzPct val="125000"/>
              <a:buFont typeface="Wingdings" panose="05000000000000000000" pitchFamily="2" charset="2"/>
              <a:buChar char="§"/>
            </a:pPr>
            <a:r>
              <a:rPr lang="en-US" sz="1200" dirty="0">
                <a:solidFill>
                  <a:prstClr val="black"/>
                </a:solidFill>
                <a:latin typeface="Arial" charset="0"/>
              </a:rPr>
              <a:t>Leadership</a:t>
            </a:r>
          </a:p>
          <a:p>
            <a:pPr marL="742950" lvl="1" indent="-285750" fontAlgn="base">
              <a:spcBef>
                <a:spcPct val="0"/>
              </a:spcBef>
              <a:buSzPct val="125000"/>
              <a:buFont typeface="Wingdings" panose="05000000000000000000" pitchFamily="2" charset="2"/>
              <a:buChar char="§"/>
            </a:pPr>
            <a:r>
              <a:rPr lang="en-US" sz="1200" dirty="0">
                <a:solidFill>
                  <a:prstClr val="black"/>
                </a:solidFill>
                <a:latin typeface="Arial" charset="0"/>
              </a:rPr>
              <a:t>Establishment and Operation of the EFRC </a:t>
            </a:r>
          </a:p>
          <a:p>
            <a:pPr marL="742950" lvl="1" indent="-285750" fontAlgn="base">
              <a:spcBef>
                <a:spcPct val="0"/>
              </a:spcBef>
              <a:buSzPct val="125000"/>
              <a:buFont typeface="Wingdings" panose="05000000000000000000" pitchFamily="2" charset="2"/>
              <a:buChar char="§"/>
            </a:pPr>
            <a:r>
              <a:rPr lang="en-US" sz="1200" dirty="0">
                <a:solidFill>
                  <a:prstClr val="black"/>
                </a:solidFill>
                <a:latin typeface="Arial" charset="0"/>
              </a:rPr>
              <a:t>Synergy</a:t>
            </a:r>
          </a:p>
          <a:p>
            <a:pPr marL="742950" lvl="1" indent="-285750" fontAlgn="base">
              <a:spcBef>
                <a:spcPct val="0"/>
              </a:spcBef>
              <a:buSzPct val="125000"/>
              <a:buFont typeface="Wingdings" panose="05000000000000000000" pitchFamily="2" charset="2"/>
              <a:buChar char="§"/>
            </a:pPr>
            <a:r>
              <a:rPr lang="en-US" sz="1200" dirty="0">
                <a:solidFill>
                  <a:prstClr val="black"/>
                </a:solidFill>
                <a:latin typeface="Arial" charset="0"/>
              </a:rPr>
              <a:t>Resources and Infrastructure</a:t>
            </a:r>
          </a:p>
          <a:p>
            <a:pPr marL="742950" lvl="1" indent="-285750" fontAlgn="base">
              <a:spcBef>
                <a:spcPct val="0"/>
              </a:spcBef>
              <a:buSzPct val="125000"/>
              <a:buFont typeface="Wingdings" panose="05000000000000000000" pitchFamily="2" charset="2"/>
              <a:buChar char="§"/>
            </a:pPr>
            <a:r>
              <a:rPr lang="en-US" sz="1200" dirty="0">
                <a:solidFill>
                  <a:prstClr val="black"/>
                </a:solidFill>
                <a:latin typeface="Arial" charset="0"/>
              </a:rPr>
              <a:t>Staffing and Budget </a:t>
            </a:r>
            <a:r>
              <a:rPr lang="en-US" sz="1200" dirty="0" smtClean="0">
                <a:solidFill>
                  <a:prstClr val="black"/>
                </a:solidFill>
                <a:latin typeface="Arial" charset="0"/>
              </a:rPr>
              <a:t>Tables</a:t>
            </a:r>
          </a:p>
        </p:txBody>
      </p:sp>
      <p:pic>
        <p:nvPicPr>
          <p:cNvPr id="38" name="Picture 37"/>
          <p:cNvPicPr>
            <a:picLocks noChangeAspect="1"/>
          </p:cNvPicPr>
          <p:nvPr/>
        </p:nvPicPr>
        <p:blipFill rotWithShape="1">
          <a:blip r:embed="rId3" cstate="print">
            <a:extLst>
              <a:ext uri="{28A0092B-C50C-407E-A947-70E740481C1C}">
                <a14:useLocalDpi xmlns:a14="http://schemas.microsoft.com/office/drawing/2010/main" val="0"/>
              </a:ext>
            </a:extLst>
          </a:blip>
          <a:srcRect r="5819"/>
          <a:stretch/>
        </p:blipFill>
        <p:spPr>
          <a:xfrm>
            <a:off x="5257800" y="3276600"/>
            <a:ext cx="3453084" cy="2819400"/>
          </a:xfrm>
          <a:prstGeom prst="rect">
            <a:avLst/>
          </a:prstGeom>
        </p:spPr>
      </p:pic>
      <p:sp>
        <p:nvSpPr>
          <p:cNvPr id="39" name="TextBox 14"/>
          <p:cNvSpPr txBox="1">
            <a:spLocks noChangeArrowheads="1"/>
          </p:cNvSpPr>
          <p:nvPr/>
        </p:nvSpPr>
        <p:spPr bwMode="auto">
          <a:xfrm>
            <a:off x="4901373" y="6391694"/>
            <a:ext cx="3431238" cy="284911"/>
          </a:xfrm>
          <a:prstGeom prst="rect">
            <a:avLst/>
          </a:prstGeom>
          <a:noFill/>
          <a:ln w="9525">
            <a:noFill/>
            <a:miter lim="800000"/>
            <a:headEnd/>
            <a:tailEnd/>
          </a:ln>
        </p:spPr>
        <p:txBody>
          <a:bodyPr wrap="square" lIns="99276" tIns="49638" rIns="99276" bIns="49638">
            <a:prstTxWarp prst="textNoShape">
              <a:avLst/>
            </a:prstTxWarp>
            <a:spAutoFit/>
          </a:bodyPr>
          <a:lstStyle/>
          <a:p>
            <a:pPr fontAlgn="base">
              <a:spcBef>
                <a:spcPct val="0"/>
              </a:spcBef>
              <a:spcAft>
                <a:spcPct val="0"/>
              </a:spcAft>
              <a:tabLst>
                <a:tab pos="628650" algn="l"/>
              </a:tabLst>
            </a:pPr>
            <a:r>
              <a:rPr lang="en-US" sz="1200" b="1" dirty="0" smtClean="0">
                <a:solidFill>
                  <a:prstClr val="black"/>
                </a:solidFill>
                <a:ea typeface="Times" charset="0"/>
                <a:cs typeface="Times" charset="0"/>
              </a:rPr>
              <a:t>Website:   </a:t>
            </a:r>
            <a:r>
              <a:rPr lang="en-US" sz="1200" dirty="0" smtClean="0">
                <a:solidFill>
                  <a:prstClr val="black"/>
                </a:solidFill>
                <a:ea typeface="Times" charset="0"/>
                <a:cs typeface="Times" charset="0"/>
                <a:hlinkClick r:id="rId4"/>
              </a:rPr>
              <a:t>http://science.energy.gov/bes/efrc/</a:t>
            </a:r>
            <a:r>
              <a:rPr lang="en-US" sz="1200" dirty="0" smtClean="0">
                <a:solidFill>
                  <a:prstClr val="black"/>
                </a:solidFill>
                <a:ea typeface="Times" charset="0"/>
                <a:cs typeface="Times" charset="0"/>
              </a:rPr>
              <a:t>  </a:t>
            </a:r>
          </a:p>
        </p:txBody>
      </p:sp>
      <p:sp>
        <p:nvSpPr>
          <p:cNvPr id="12" name="TextBox 11"/>
          <p:cNvSpPr txBox="1"/>
          <p:nvPr/>
        </p:nvSpPr>
        <p:spPr>
          <a:xfrm>
            <a:off x="4954470" y="849947"/>
            <a:ext cx="4148890" cy="2462213"/>
          </a:xfrm>
          <a:prstGeom prst="rect">
            <a:avLst/>
          </a:prstGeom>
          <a:noFill/>
          <a:ln>
            <a:noFill/>
          </a:ln>
        </p:spPr>
        <p:txBody>
          <a:bodyPr wrap="square" rtlCol="0">
            <a:spAutoFit/>
          </a:bodyPr>
          <a:lstStyle/>
          <a:p>
            <a:pPr fontAlgn="base">
              <a:spcBef>
                <a:spcPct val="0"/>
              </a:spcBef>
              <a:spcAft>
                <a:spcPct val="0"/>
              </a:spcAft>
            </a:pPr>
            <a:r>
              <a:rPr lang="en-US" sz="1400" b="1" u="sng" dirty="0" smtClean="0">
                <a:solidFill>
                  <a:prstClr val="black"/>
                </a:solidFill>
                <a:ea typeface="Times" charset="0"/>
                <a:cs typeface="Times" charset="0"/>
              </a:rPr>
              <a:t>Current EFRCs</a:t>
            </a:r>
          </a:p>
          <a:p>
            <a:pPr fontAlgn="base">
              <a:spcBef>
                <a:spcPct val="0"/>
              </a:spcBef>
              <a:spcAft>
                <a:spcPct val="0"/>
              </a:spcAft>
            </a:pPr>
            <a:endParaRPr lang="en-US" sz="1400" b="1" u="sng" dirty="0" smtClean="0">
              <a:solidFill>
                <a:prstClr val="black"/>
              </a:solidFill>
              <a:ea typeface="Times" charset="0"/>
              <a:cs typeface="Times" charset="0"/>
            </a:endParaRPr>
          </a:p>
          <a:p>
            <a:pPr marL="168275" indent="-109538" fontAlgn="base">
              <a:spcBef>
                <a:spcPct val="0"/>
              </a:spcBef>
              <a:spcAft>
                <a:spcPct val="0"/>
              </a:spcAft>
              <a:buSzPct val="100000"/>
              <a:buFont typeface="Wingdings" pitchFamily="2" charset="2"/>
              <a:buChar char="§"/>
            </a:pPr>
            <a:r>
              <a:rPr lang="en-US" sz="1400" dirty="0">
                <a:solidFill>
                  <a:prstClr val="black"/>
                </a:solidFill>
                <a:ea typeface="Times" charset="0"/>
                <a:cs typeface="Times" charset="0"/>
              </a:rPr>
              <a:t>32 awards of $2-4 million per </a:t>
            </a:r>
            <a:r>
              <a:rPr lang="en-US" sz="1400" dirty="0" smtClean="0">
                <a:solidFill>
                  <a:prstClr val="black"/>
                </a:solidFill>
                <a:ea typeface="Times" charset="0"/>
                <a:cs typeface="Times" charset="0"/>
              </a:rPr>
              <a:t>year</a:t>
            </a:r>
          </a:p>
          <a:p>
            <a:pPr marL="168275" indent="-109538" fontAlgn="base">
              <a:spcBef>
                <a:spcPct val="0"/>
              </a:spcBef>
              <a:spcAft>
                <a:spcPct val="0"/>
              </a:spcAft>
              <a:buSzPct val="100000"/>
              <a:buFont typeface="Wingdings" pitchFamily="2" charset="2"/>
              <a:buChar char="§"/>
            </a:pPr>
            <a:r>
              <a:rPr lang="en-US" sz="1400" dirty="0" smtClean="0">
                <a:solidFill>
                  <a:prstClr val="black"/>
                </a:solidFill>
                <a:ea typeface="Times" charset="0"/>
                <a:cs typeface="Times" charset="0"/>
              </a:rPr>
              <a:t>Lead institutions by type: 23 universities; 8 DOE National Laboratories; 1 nonprofit organization</a:t>
            </a:r>
          </a:p>
          <a:p>
            <a:pPr marL="166688" lvl="1" indent="-109538" fontAlgn="base">
              <a:spcBef>
                <a:spcPct val="0"/>
              </a:spcBef>
              <a:spcAft>
                <a:spcPct val="0"/>
              </a:spcAft>
              <a:buSzPct val="100000"/>
              <a:buFont typeface="Wingdings" pitchFamily="2" charset="2"/>
              <a:buChar char="§"/>
            </a:pPr>
            <a:r>
              <a:rPr lang="en-US" sz="1400" dirty="0" smtClean="0">
                <a:solidFill>
                  <a:prstClr val="black"/>
                </a:solidFill>
                <a:ea typeface="Times" charset="0"/>
                <a:cs typeface="Times" charset="0"/>
              </a:rPr>
              <a:t>Over 100 participating institutions, located in 33 states plus the District of Columbia</a:t>
            </a:r>
          </a:p>
          <a:p>
            <a:pPr marL="166688" lvl="1" indent="-109538" fontAlgn="base">
              <a:spcBef>
                <a:spcPct val="0"/>
              </a:spcBef>
              <a:spcAft>
                <a:spcPct val="0"/>
              </a:spcAft>
              <a:buSzPct val="100000"/>
              <a:buFont typeface="Wingdings" pitchFamily="2" charset="2"/>
              <a:buChar char="§"/>
            </a:pPr>
            <a:r>
              <a:rPr lang="en-US" sz="1400" dirty="0" smtClean="0">
                <a:solidFill>
                  <a:prstClr val="black"/>
                </a:solidFill>
                <a:ea typeface="Times" charset="0"/>
                <a:cs typeface="Times" charset="0"/>
              </a:rPr>
              <a:t>525 senior investigators and an additional estimated </a:t>
            </a:r>
            <a:r>
              <a:rPr lang="en-US" sz="1400" dirty="0">
                <a:solidFill>
                  <a:prstClr val="black"/>
                </a:solidFill>
                <a:ea typeface="Times" charset="0"/>
                <a:cs typeface="Times" charset="0"/>
              </a:rPr>
              <a:t>9</a:t>
            </a:r>
            <a:r>
              <a:rPr lang="en-US" sz="1400" dirty="0" smtClean="0">
                <a:solidFill>
                  <a:prstClr val="black"/>
                </a:solidFill>
                <a:ea typeface="Times" charset="0"/>
                <a:cs typeface="Times" charset="0"/>
              </a:rPr>
              <a:t>00 researchers, including postdoctoral associates, graduate students, undergraduate students, and technical staff</a:t>
            </a:r>
          </a:p>
        </p:txBody>
      </p:sp>
      <p:cxnSp>
        <p:nvCxnSpPr>
          <p:cNvPr id="6" name="Straight Connector 5"/>
          <p:cNvCxnSpPr/>
          <p:nvPr/>
        </p:nvCxnSpPr>
        <p:spPr>
          <a:xfrm>
            <a:off x="4800600" y="957886"/>
            <a:ext cx="0" cy="5138114"/>
          </a:xfrm>
          <a:prstGeom prst="line">
            <a:avLst/>
          </a:prstGeom>
          <a:ln w="28575">
            <a:solidFill>
              <a:srgbClr val="1066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29712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2165" name="Rectangle 5"/>
          <p:cNvSpPr>
            <a:spLocks noChangeArrowheads="1"/>
          </p:cNvSpPr>
          <p:nvPr/>
        </p:nvSpPr>
        <p:spPr bwMode="auto">
          <a:xfrm>
            <a:off x="0" y="6"/>
            <a:ext cx="9144000" cy="754743"/>
          </a:xfrm>
          <a:prstGeom prst="rect">
            <a:avLst/>
          </a:prstGeom>
          <a:noFill/>
          <a:ln w="9525" cap="flat" cmpd="sng">
            <a:noFill/>
            <a:prstDash val="solid"/>
            <a:miter lim="800000"/>
            <a:headEnd/>
            <a:tailEnd/>
          </a:ln>
          <a:effectLst/>
        </p:spPr>
        <p:txBody>
          <a:bodyPr lIns="90897" tIns="45452" rIns="90897" bIns="45452"/>
          <a:lstStyle/>
          <a:p>
            <a:pPr algn="ctr" defTabSz="909491" fontAlgn="base">
              <a:spcBef>
                <a:spcPct val="0"/>
              </a:spcBef>
              <a:spcAft>
                <a:spcPct val="0"/>
              </a:spcAft>
              <a:defRPr/>
            </a:pPr>
            <a:endParaRPr lang="en-US" sz="2400" b="1" i="1" dirty="0">
              <a:solidFill>
                <a:srgbClr val="006600"/>
              </a:solidFill>
              <a:effectLst>
                <a:outerShdw blurRad="38100" dist="38100" dir="2700000" algn="tl">
                  <a:srgbClr val="000000">
                    <a:alpha val="43137"/>
                  </a:srgbClr>
                </a:outerShdw>
              </a:effectLst>
              <a:latin typeface="Arial Narrow" pitchFamily="34" charset="0"/>
              <a:cs typeface="Arial" pitchFamily="34" charset="0"/>
            </a:endParaRPr>
          </a:p>
        </p:txBody>
      </p:sp>
      <p:sp>
        <p:nvSpPr>
          <p:cNvPr id="15" name="Title 14"/>
          <p:cNvSpPr>
            <a:spLocks noGrp="1"/>
          </p:cNvSpPr>
          <p:nvPr>
            <p:ph type="title"/>
          </p:nvPr>
        </p:nvSpPr>
        <p:spPr>
          <a:xfrm>
            <a:off x="0" y="7376"/>
            <a:ext cx="9144000" cy="701686"/>
          </a:xfrm>
        </p:spPr>
        <p:txBody>
          <a:bodyPr>
            <a:spAutoFit/>
          </a:bodyPr>
          <a:lstStyle/>
          <a:p>
            <a:pPr>
              <a:lnSpc>
                <a:spcPct val="90000"/>
              </a:lnSpc>
            </a:pPr>
            <a:r>
              <a:rPr lang="en-US" dirty="0" smtClean="0"/>
              <a:t>Fuels from Sunlight Hub</a:t>
            </a:r>
            <a:br>
              <a:rPr lang="en-US" dirty="0" smtClean="0"/>
            </a:br>
            <a:r>
              <a:rPr lang="en-US" sz="2000" dirty="0" smtClean="0"/>
              <a:t>Joint Center for Artificial Photosynthesis (JCAP)</a:t>
            </a:r>
            <a:endParaRPr lang="en-US" sz="2400" dirty="0">
              <a:latin typeface="Arial" pitchFamily="34" charset="0"/>
            </a:endParaRPr>
          </a:p>
        </p:txBody>
      </p:sp>
      <p:cxnSp>
        <p:nvCxnSpPr>
          <p:cNvPr id="8" name="Straight Connector 7"/>
          <p:cNvCxnSpPr/>
          <p:nvPr/>
        </p:nvCxnSpPr>
        <p:spPr>
          <a:xfrm flipV="1">
            <a:off x="3322616" y="761999"/>
            <a:ext cx="1940" cy="2715768"/>
          </a:xfrm>
          <a:prstGeom prst="line">
            <a:avLst/>
          </a:prstGeom>
          <a:ln w="63500" cmpd="dbl"/>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308337" y="3466959"/>
            <a:ext cx="8503920" cy="28616"/>
          </a:xfrm>
          <a:prstGeom prst="line">
            <a:avLst/>
          </a:prstGeom>
          <a:ln w="63500" cmpd="dbl"/>
        </p:spPr>
        <p:style>
          <a:lnRef idx="1">
            <a:schemeClr val="accent1"/>
          </a:lnRef>
          <a:fillRef idx="0">
            <a:schemeClr val="accent1"/>
          </a:fillRef>
          <a:effectRef idx="0">
            <a:schemeClr val="accent1"/>
          </a:effectRef>
          <a:fontRef idx="minor">
            <a:schemeClr val="tx1"/>
          </a:fontRef>
        </p:style>
      </p:cxnSp>
      <p:sp>
        <p:nvSpPr>
          <p:cNvPr id="19" name="Slide Number Placeholder 3"/>
          <p:cNvSpPr>
            <a:spLocks noGrp="1"/>
          </p:cNvSpPr>
          <p:nvPr>
            <p:ph type="sldNum" sz="quarter" idx="4294967295"/>
          </p:nvPr>
        </p:nvSpPr>
        <p:spPr>
          <a:xfrm>
            <a:off x="8318500" y="6351588"/>
            <a:ext cx="476250" cy="365125"/>
          </a:xfrm>
          <a:prstGeom prst="rect">
            <a:avLst/>
          </a:prstGeom>
        </p:spPr>
        <p:txBody>
          <a:bodyPr/>
          <a:lstStyle/>
          <a:p>
            <a:pPr>
              <a:defRPr/>
            </a:pPr>
            <a:fld id="{6EEA275D-5A49-48A8-817D-44C3EA0A3A2F}" type="slidenum">
              <a:rPr lang="en-US" smtClean="0"/>
              <a:pPr>
                <a:defRPr/>
              </a:pPr>
              <a:t>8</a:t>
            </a:fld>
            <a:endParaRPr lang="en-US" dirty="0"/>
          </a:p>
        </p:txBody>
      </p:sp>
      <p:sp>
        <p:nvSpPr>
          <p:cNvPr id="2" name="Rectangle 1"/>
          <p:cNvSpPr/>
          <p:nvPr/>
        </p:nvSpPr>
        <p:spPr>
          <a:xfrm>
            <a:off x="3322616" y="685800"/>
            <a:ext cx="5809509" cy="2841804"/>
          </a:xfrm>
          <a:prstGeom prst="rect">
            <a:avLst/>
          </a:prstGeom>
        </p:spPr>
        <p:txBody>
          <a:bodyPr wrap="square">
            <a:spAutoFit/>
          </a:bodyPr>
          <a:lstStyle/>
          <a:p>
            <a:pPr fontAlgn="base"/>
            <a:r>
              <a:rPr lang="en-US" sz="1600" dirty="0">
                <a:solidFill>
                  <a:srgbClr val="106636"/>
                </a:solidFill>
                <a:latin typeface="Arial" pitchFamily="34" charset="0"/>
                <a:cs typeface="Arial" pitchFamily="34" charset="0"/>
              </a:rPr>
              <a:t>Overview:</a:t>
            </a:r>
          </a:p>
          <a:p>
            <a:pPr marL="285750" indent="-173038" defTabSz="820583" fontAlgn="base">
              <a:lnSpc>
                <a:spcPts val="1600"/>
              </a:lnSpc>
              <a:buFont typeface="Wingdings" pitchFamily="2" charset="2"/>
              <a:buChar char="§"/>
              <a:tabLst>
                <a:tab pos="225425" algn="l"/>
              </a:tabLst>
            </a:pPr>
            <a:r>
              <a:rPr lang="en-US" sz="1400" dirty="0">
                <a:solidFill>
                  <a:prstClr val="black"/>
                </a:solidFill>
                <a:latin typeface="Arial" pitchFamily="34" charset="0"/>
                <a:cs typeface="Arial" pitchFamily="34" charset="0"/>
              </a:rPr>
              <a:t>Mission: Develop a solar-fuels generator to produce fuel from the sun 10x more efficiently than crops </a:t>
            </a:r>
          </a:p>
          <a:p>
            <a:pPr marL="285750" indent="-173038" defTabSz="820583" fontAlgn="base">
              <a:lnSpc>
                <a:spcPts val="1600"/>
              </a:lnSpc>
              <a:buFont typeface="Wingdings" pitchFamily="2" charset="2"/>
              <a:buChar char="§"/>
              <a:tabLst>
                <a:tab pos="225425" algn="l"/>
              </a:tabLst>
            </a:pPr>
            <a:r>
              <a:rPr lang="en-US" sz="1400" dirty="0">
                <a:solidFill>
                  <a:prstClr val="black"/>
                </a:solidFill>
                <a:latin typeface="Arial" pitchFamily="34" charset="0"/>
                <a:cs typeface="Arial" pitchFamily="34" charset="0"/>
              </a:rPr>
              <a:t>Launched </a:t>
            </a:r>
            <a:r>
              <a:rPr lang="en-US" sz="1400" dirty="0" smtClean="0">
                <a:solidFill>
                  <a:prstClr val="black"/>
                </a:solidFill>
                <a:latin typeface="Arial" pitchFamily="34" charset="0"/>
                <a:cs typeface="Arial" pitchFamily="34" charset="0"/>
              </a:rPr>
              <a:t>on </a:t>
            </a:r>
            <a:r>
              <a:rPr lang="en-US" sz="1400" dirty="0">
                <a:solidFill>
                  <a:prstClr val="black"/>
                </a:solidFill>
                <a:latin typeface="Arial" pitchFamily="34" charset="0"/>
                <a:cs typeface="Arial" pitchFamily="34" charset="0"/>
              </a:rPr>
              <a:t>Sept. </a:t>
            </a:r>
            <a:r>
              <a:rPr lang="en-US" sz="1400" dirty="0" smtClean="0">
                <a:solidFill>
                  <a:prstClr val="black"/>
                </a:solidFill>
                <a:latin typeface="Arial" pitchFamily="34" charset="0"/>
                <a:cs typeface="Arial" pitchFamily="34" charset="0"/>
              </a:rPr>
              <a:t>30, 2010, with the 5-year award term ending Sept. 29, 2015 </a:t>
            </a:r>
            <a:endParaRPr lang="en-US" sz="1400" dirty="0">
              <a:solidFill>
                <a:prstClr val="black"/>
              </a:solidFill>
              <a:latin typeface="Arial" pitchFamily="34" charset="0"/>
              <a:cs typeface="Arial" pitchFamily="34" charset="0"/>
            </a:endParaRPr>
          </a:p>
          <a:p>
            <a:pPr marL="285750" indent="-173038" defTabSz="820583" fontAlgn="base">
              <a:lnSpc>
                <a:spcPts val="1600"/>
              </a:lnSpc>
              <a:buFont typeface="Wingdings" pitchFamily="2" charset="2"/>
              <a:buChar char="§"/>
              <a:tabLst>
                <a:tab pos="225425" algn="l"/>
              </a:tabLst>
            </a:pPr>
            <a:r>
              <a:rPr lang="en-US" sz="1400" dirty="0">
                <a:solidFill>
                  <a:prstClr val="black"/>
                </a:solidFill>
                <a:latin typeface="Arial" pitchFamily="34" charset="0"/>
                <a:cs typeface="Arial" pitchFamily="34" charset="0"/>
              </a:rPr>
              <a:t>Led by Caltech with LBNL as primary partner; additional partners are SLAC, Stanford, UC Berkeley, UC San Diego, UC Irvine</a:t>
            </a:r>
          </a:p>
          <a:p>
            <a:pPr marL="285750" indent="-173038" defTabSz="820583" fontAlgn="base">
              <a:lnSpc>
                <a:spcPts val="1600"/>
              </a:lnSpc>
              <a:buFont typeface="Wingdings" pitchFamily="2" charset="2"/>
              <a:buChar char="§"/>
              <a:tabLst>
                <a:tab pos="225425" algn="l"/>
              </a:tabLst>
            </a:pPr>
            <a:r>
              <a:rPr lang="en-US" sz="1400" dirty="0" smtClean="0">
                <a:solidFill>
                  <a:prstClr val="black"/>
                </a:solidFill>
                <a:latin typeface="Arial" pitchFamily="34" charset="0"/>
                <a:cs typeface="Arial" pitchFamily="34" charset="0"/>
              </a:rPr>
              <a:t>2010 - 2015: </a:t>
            </a:r>
            <a:r>
              <a:rPr lang="en-US" sz="1400" dirty="0">
                <a:solidFill>
                  <a:prstClr val="black"/>
                </a:solidFill>
                <a:latin typeface="Arial" pitchFamily="34" charset="0"/>
                <a:cs typeface="Arial" pitchFamily="34" charset="0"/>
              </a:rPr>
              <a:t>Development of prototypes capable of efficiently producing hydrogen via photocatalytic water splitting</a:t>
            </a:r>
          </a:p>
          <a:p>
            <a:pPr defTabSz="820583" fontAlgn="base">
              <a:tabLst>
                <a:tab pos="225425" algn="l"/>
              </a:tabLst>
            </a:pPr>
            <a:r>
              <a:rPr lang="en-US" sz="1600" dirty="0" smtClean="0">
                <a:solidFill>
                  <a:srgbClr val="106636"/>
                </a:solidFill>
                <a:latin typeface="Arial" pitchFamily="34" charset="0"/>
                <a:cs typeface="Arial" pitchFamily="34" charset="0"/>
              </a:rPr>
              <a:t>Goals </a:t>
            </a:r>
            <a:r>
              <a:rPr lang="en-US" sz="1600" dirty="0">
                <a:solidFill>
                  <a:srgbClr val="106636"/>
                </a:solidFill>
                <a:latin typeface="Arial" pitchFamily="34" charset="0"/>
                <a:cs typeface="Arial" pitchFamily="34" charset="0"/>
              </a:rPr>
              <a:t>and Legacies:</a:t>
            </a:r>
          </a:p>
          <a:p>
            <a:pPr marL="287338" indent="-176213" defTabSz="820583" fontAlgn="base">
              <a:lnSpc>
                <a:spcPts val="1600"/>
              </a:lnSpc>
              <a:buFont typeface="Wingdings" panose="05000000000000000000" pitchFamily="2" charset="2"/>
              <a:buChar char="§"/>
              <a:tabLst>
                <a:tab pos="225425" algn="l"/>
              </a:tabLst>
            </a:pPr>
            <a:r>
              <a:rPr lang="en-US" sz="1400" dirty="0">
                <a:solidFill>
                  <a:prstClr val="black"/>
                </a:solidFill>
                <a:latin typeface="Arial" pitchFamily="34" charset="0"/>
                <a:cs typeface="Arial" pitchFamily="34" charset="0"/>
              </a:rPr>
              <a:t>Library of fundamental knowledge</a:t>
            </a:r>
          </a:p>
          <a:p>
            <a:pPr marL="287338" indent="-176213" defTabSz="820583" fontAlgn="base">
              <a:lnSpc>
                <a:spcPts val="1600"/>
              </a:lnSpc>
              <a:buFont typeface="Wingdings" panose="05000000000000000000" pitchFamily="2" charset="2"/>
              <a:buChar char="§"/>
              <a:tabLst>
                <a:tab pos="225425" algn="l"/>
              </a:tabLst>
            </a:pPr>
            <a:r>
              <a:rPr lang="en-US" sz="1400" dirty="0">
                <a:solidFill>
                  <a:prstClr val="black"/>
                </a:solidFill>
                <a:latin typeface="Arial" pitchFamily="34" charset="0"/>
                <a:cs typeface="Arial" pitchFamily="34" charset="0"/>
              </a:rPr>
              <a:t>Prototype solar-fuels generator </a:t>
            </a:r>
          </a:p>
          <a:p>
            <a:pPr marL="287338" indent="-176213" defTabSz="820583" fontAlgn="base">
              <a:lnSpc>
                <a:spcPts val="1600"/>
              </a:lnSpc>
              <a:buFont typeface="Wingdings" panose="05000000000000000000" pitchFamily="2" charset="2"/>
              <a:buChar char="§"/>
              <a:tabLst>
                <a:tab pos="225425" algn="l"/>
              </a:tabLst>
            </a:pPr>
            <a:r>
              <a:rPr lang="en-US" sz="1400" dirty="0">
                <a:solidFill>
                  <a:prstClr val="black"/>
                </a:solidFill>
                <a:latin typeface="Arial" pitchFamily="34" charset="0"/>
                <a:cs typeface="Arial" pitchFamily="34" charset="0"/>
              </a:rPr>
              <a:t>Science and critical expertise for a solar fuels industry</a:t>
            </a:r>
          </a:p>
        </p:txBody>
      </p:sp>
      <p:cxnSp>
        <p:nvCxnSpPr>
          <p:cNvPr id="20" name="Straight Connector 19"/>
          <p:cNvCxnSpPr/>
          <p:nvPr/>
        </p:nvCxnSpPr>
        <p:spPr>
          <a:xfrm flipV="1">
            <a:off x="4038600" y="3527604"/>
            <a:ext cx="0" cy="2743200"/>
          </a:xfrm>
          <a:prstGeom prst="line">
            <a:avLst/>
          </a:prstGeom>
          <a:ln w="63500" cmpd="dbl"/>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197935" y="845307"/>
            <a:ext cx="3137507" cy="2644504"/>
            <a:chOff x="5907192" y="3560706"/>
            <a:chExt cx="3137507" cy="2644504"/>
          </a:xfrm>
        </p:grpSpPr>
        <p:pic>
          <p:nvPicPr>
            <p:cNvPr id="16" name="Picture 2" descr="Z:\Desktop\JCAP\Public Talks and Meetings\IEEE Aerospace Talk\Requested Information\Artificial Photosynthesi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2365" y="3560706"/>
              <a:ext cx="2294315" cy="2496312"/>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5907192" y="5943600"/>
              <a:ext cx="3137507" cy="261610"/>
            </a:xfrm>
            <a:prstGeom prst="rect">
              <a:avLst/>
            </a:prstGeom>
            <a:noFill/>
          </p:spPr>
          <p:txBody>
            <a:bodyPr wrap="square" rtlCol="0">
              <a:spAutoFit/>
            </a:bodyPr>
            <a:lstStyle/>
            <a:p>
              <a:pPr algn="ctr" defTabSz="457200"/>
              <a:r>
                <a:rPr lang="en-US" sz="1100" dirty="0">
                  <a:solidFill>
                    <a:prstClr val="black"/>
                  </a:solidFill>
                  <a:latin typeface="Arial" pitchFamily="34" charset="0"/>
                  <a:cs typeface="Arial" pitchFamily="34" charset="0"/>
                </a:rPr>
                <a:t>Photoelectrochemical Solar-Fuel Generator</a:t>
              </a:r>
            </a:p>
          </p:txBody>
        </p:sp>
      </p:grpSp>
      <p:sp>
        <p:nvSpPr>
          <p:cNvPr id="6" name="Rectangle 5"/>
          <p:cNvSpPr/>
          <p:nvPr/>
        </p:nvSpPr>
        <p:spPr>
          <a:xfrm>
            <a:off x="4038600" y="3458576"/>
            <a:ext cx="4953000" cy="2819233"/>
          </a:xfrm>
          <a:prstGeom prst="rect">
            <a:avLst/>
          </a:prstGeom>
        </p:spPr>
        <p:txBody>
          <a:bodyPr wrap="square">
            <a:spAutoFit/>
          </a:bodyPr>
          <a:lstStyle/>
          <a:p>
            <a:r>
              <a:rPr lang="en-US" sz="1600" dirty="0" smtClean="0">
                <a:solidFill>
                  <a:srgbClr val="106636"/>
                </a:solidFill>
                <a:latin typeface="Arial" pitchFamily="34" charset="0"/>
                <a:cs typeface="Arial" pitchFamily="34" charset="0"/>
              </a:rPr>
              <a:t>Research Accomplishments:</a:t>
            </a:r>
            <a:endParaRPr lang="en-US" sz="1600" dirty="0">
              <a:solidFill>
                <a:srgbClr val="106636"/>
              </a:solidFill>
              <a:latin typeface="Arial" pitchFamily="34" charset="0"/>
              <a:cs typeface="Arial" pitchFamily="34" charset="0"/>
            </a:endParaRPr>
          </a:p>
          <a:p>
            <a:pPr marL="285750" indent="-168275">
              <a:lnSpc>
                <a:spcPct val="90000"/>
              </a:lnSpc>
              <a:spcAft>
                <a:spcPts val="300"/>
              </a:spcAft>
              <a:buFont typeface="Wingdings" pitchFamily="2" charset="2"/>
              <a:buChar char="§"/>
            </a:pPr>
            <a:r>
              <a:rPr lang="en-US" sz="1400" dirty="0">
                <a:solidFill>
                  <a:prstClr val="black"/>
                </a:solidFill>
                <a:latin typeface="Arial" panose="020B0604020202020204" pitchFamily="34" charset="0"/>
                <a:cs typeface="Arial" panose="020B0604020202020204" pitchFamily="34" charset="0"/>
              </a:rPr>
              <a:t>Discovered method to protect light-absorbing semiconductors (</a:t>
            </a:r>
            <a:r>
              <a:rPr lang="en-US" sz="1400" i="1" dirty="0">
                <a:solidFill>
                  <a:prstClr val="black"/>
                </a:solidFill>
                <a:latin typeface="Arial" panose="020B0604020202020204" pitchFamily="34" charset="0"/>
                <a:cs typeface="Arial" panose="020B0604020202020204" pitchFamily="34" charset="0"/>
              </a:rPr>
              <a:t>e.g.</a:t>
            </a:r>
            <a:r>
              <a:rPr lang="en-US" sz="1400" dirty="0">
                <a:solidFill>
                  <a:prstClr val="black"/>
                </a:solidFill>
                <a:latin typeface="Arial" panose="020B0604020202020204" pitchFamily="34" charset="0"/>
                <a:cs typeface="Arial" panose="020B0604020202020204" pitchFamily="34" charset="0"/>
              </a:rPr>
              <a:t> Si, GaAs) from corrosion in basic aqueous solutions while still maintaining excellent electrical charge conduction</a:t>
            </a:r>
          </a:p>
          <a:p>
            <a:pPr marL="285750" indent="-168275">
              <a:lnSpc>
                <a:spcPct val="90000"/>
              </a:lnSpc>
              <a:spcAft>
                <a:spcPts val="300"/>
              </a:spcAft>
              <a:buFont typeface="Wingdings" pitchFamily="2" charset="2"/>
              <a:buChar char="§"/>
            </a:pPr>
            <a:r>
              <a:rPr lang="en-US" sz="1400" dirty="0">
                <a:solidFill>
                  <a:prstClr val="black"/>
                </a:solidFill>
                <a:latin typeface="Arial" panose="020B0604020202020204" pitchFamily="34" charset="0"/>
                <a:cs typeface="Arial" panose="020B0604020202020204" pitchFamily="34" charset="0"/>
              </a:rPr>
              <a:t>Developed novel high throughput capabilities to prepare and screen light absorbers and electrocatalysts</a:t>
            </a:r>
          </a:p>
          <a:p>
            <a:pPr marL="285750" indent="-168275">
              <a:lnSpc>
                <a:spcPct val="90000"/>
              </a:lnSpc>
              <a:spcAft>
                <a:spcPts val="300"/>
              </a:spcAft>
              <a:buFont typeface="Wingdings" pitchFamily="2" charset="2"/>
              <a:buChar char="§"/>
            </a:pPr>
            <a:r>
              <a:rPr lang="en-US" sz="1400" dirty="0">
                <a:solidFill>
                  <a:prstClr val="black"/>
                </a:solidFill>
                <a:latin typeface="Arial" panose="020B0604020202020204" pitchFamily="34" charset="0"/>
                <a:cs typeface="Arial" panose="020B0604020202020204" pitchFamily="34" charset="0"/>
              </a:rPr>
              <a:t>Established benchmarking capabilities to compare large quantities of catalysts and light absorbers</a:t>
            </a:r>
          </a:p>
          <a:p>
            <a:pPr marL="285750" indent="-168275">
              <a:lnSpc>
                <a:spcPct val="90000"/>
              </a:lnSpc>
              <a:spcAft>
                <a:spcPts val="300"/>
              </a:spcAft>
              <a:buFont typeface="Wingdings" pitchFamily="2" charset="2"/>
              <a:buChar char="§"/>
            </a:pPr>
            <a:r>
              <a:rPr lang="en-US" sz="1400" dirty="0">
                <a:solidFill>
                  <a:srgbClr val="000000"/>
                </a:solidFill>
                <a:latin typeface="Arial" pitchFamily="34" charset="0"/>
                <a:cs typeface="Arial" pitchFamily="34" charset="0"/>
              </a:rPr>
              <a:t>Fabricated and tested integrated artificial photosynthetic prototypes with optimized properties</a:t>
            </a:r>
          </a:p>
          <a:p>
            <a:pPr marL="285750" indent="-168275">
              <a:lnSpc>
                <a:spcPct val="90000"/>
              </a:lnSpc>
              <a:spcAft>
                <a:spcPts val="300"/>
              </a:spcAft>
              <a:buFont typeface="Wingdings" pitchFamily="2" charset="2"/>
              <a:buChar char="§"/>
            </a:pPr>
            <a:r>
              <a:rPr lang="en-US" sz="1400" dirty="0">
                <a:solidFill>
                  <a:prstClr val="black"/>
                </a:solidFill>
                <a:latin typeface="Arial" pitchFamily="34" charset="0"/>
                <a:cs typeface="Arial" pitchFamily="34" charset="0"/>
              </a:rPr>
              <a:t>Developed new multi-physics modeling tools for analysis of solar-fuels prototypes and processes</a:t>
            </a:r>
          </a:p>
        </p:txBody>
      </p:sp>
      <p:sp>
        <p:nvSpPr>
          <p:cNvPr id="17" name="TextBox 16"/>
          <p:cNvSpPr txBox="1"/>
          <p:nvPr/>
        </p:nvSpPr>
        <p:spPr>
          <a:xfrm>
            <a:off x="-11652" y="3477125"/>
            <a:ext cx="4126452" cy="2991588"/>
          </a:xfrm>
          <a:prstGeom prst="rect">
            <a:avLst/>
          </a:prstGeom>
          <a:noFill/>
        </p:spPr>
        <p:txBody>
          <a:bodyPr wrap="square" rtlCol="0">
            <a:spAutoFit/>
          </a:bodyPr>
          <a:lstStyle/>
          <a:p>
            <a:pPr>
              <a:spcAft>
                <a:spcPts val="100"/>
              </a:spcAft>
            </a:pPr>
            <a:r>
              <a:rPr lang="en-US" sz="1600" dirty="0">
                <a:solidFill>
                  <a:srgbClr val="106636"/>
                </a:solidFill>
                <a:latin typeface="Arial" panose="020B0604020202020204" pitchFamily="34" charset="0"/>
                <a:cs typeface="Arial" pitchFamily="34" charset="0"/>
              </a:rPr>
              <a:t>Renewal </a:t>
            </a:r>
            <a:r>
              <a:rPr lang="en-US" sz="1600" dirty="0" smtClean="0">
                <a:solidFill>
                  <a:srgbClr val="106636"/>
                </a:solidFill>
                <a:latin typeface="Arial" panose="020B0604020202020204" pitchFamily="34" charset="0"/>
                <a:cs typeface="Arial" pitchFamily="34" charset="0"/>
              </a:rPr>
              <a:t>Planning:</a:t>
            </a:r>
            <a:endParaRPr lang="en-US" sz="1600" dirty="0">
              <a:solidFill>
                <a:srgbClr val="106636"/>
              </a:solidFill>
              <a:latin typeface="Arial" panose="020B0604020202020204" pitchFamily="34" charset="0"/>
              <a:cs typeface="Arial" pitchFamily="34" charset="0"/>
            </a:endParaRPr>
          </a:p>
          <a:p>
            <a:pPr marL="231775" indent="-174625">
              <a:lnSpc>
                <a:spcPct val="90000"/>
              </a:lnSpc>
              <a:spcAft>
                <a:spcPts val="100"/>
              </a:spcAft>
              <a:buFont typeface="Wingdings" pitchFamily="2" charset="2"/>
              <a:buChar char="§"/>
            </a:pPr>
            <a:r>
              <a:rPr lang="en-US" sz="1400" dirty="0">
                <a:solidFill>
                  <a:prstClr val="black"/>
                </a:solidFill>
                <a:latin typeface="Arial" panose="020B0604020202020204" pitchFamily="34" charset="0"/>
                <a:cs typeface="Arial" panose="020B0604020202020204" pitchFamily="34" charset="0"/>
              </a:rPr>
              <a:t>Renewal project would restructure R&amp;D to focus primarily on discovery science related to CO</a:t>
            </a:r>
            <a:r>
              <a:rPr lang="en-US" sz="1400" baseline="-25000" dirty="0">
                <a:solidFill>
                  <a:prstClr val="black"/>
                </a:solidFill>
                <a:latin typeface="Arial" panose="020B0604020202020204" pitchFamily="34" charset="0"/>
                <a:cs typeface="Arial" panose="020B0604020202020204" pitchFamily="34" charset="0"/>
              </a:rPr>
              <a:t>2 </a:t>
            </a:r>
            <a:r>
              <a:rPr lang="en-US" sz="1400" dirty="0">
                <a:solidFill>
                  <a:prstClr val="black"/>
                </a:solidFill>
                <a:latin typeface="Arial" panose="020B0604020202020204" pitchFamily="34" charset="0"/>
                <a:cs typeface="Arial" panose="020B0604020202020204" pitchFamily="34" charset="0"/>
              </a:rPr>
              <a:t>reduction for efficient solar-driven production of carbon-based fuels </a:t>
            </a:r>
          </a:p>
          <a:p>
            <a:pPr marL="231775" indent="-174625">
              <a:lnSpc>
                <a:spcPct val="90000"/>
              </a:lnSpc>
              <a:spcAft>
                <a:spcPts val="100"/>
              </a:spcAft>
              <a:buFont typeface="Wingdings" pitchFamily="2" charset="2"/>
              <a:buChar char="§"/>
            </a:pPr>
            <a:r>
              <a:rPr lang="en-US" sz="1400" dirty="0" smtClean="0">
                <a:solidFill>
                  <a:prstClr val="black"/>
                </a:solidFill>
                <a:latin typeface="Arial" panose="020B0604020202020204" pitchFamily="34" charset="0"/>
                <a:cs typeface="Arial" panose="020B0604020202020204" pitchFamily="34" charset="0"/>
              </a:rPr>
              <a:t>Annual </a:t>
            </a:r>
            <a:r>
              <a:rPr lang="en-US" sz="1400" dirty="0">
                <a:solidFill>
                  <a:prstClr val="black"/>
                </a:solidFill>
                <a:latin typeface="Arial" panose="020B0604020202020204" pitchFamily="34" charset="0"/>
                <a:cs typeface="Arial" panose="020B0604020202020204" pitchFamily="34" charset="0"/>
              </a:rPr>
              <a:t>funding </a:t>
            </a:r>
            <a:r>
              <a:rPr lang="en-US" sz="1400" dirty="0" smtClean="0">
                <a:solidFill>
                  <a:prstClr val="black"/>
                </a:solidFill>
                <a:latin typeface="Arial" panose="020B0604020202020204" pitchFamily="34" charset="0"/>
                <a:cs typeface="Arial" panose="020B0604020202020204" pitchFamily="34" charset="0"/>
              </a:rPr>
              <a:t>of up </a:t>
            </a:r>
            <a:r>
              <a:rPr lang="en-US" sz="1400" dirty="0">
                <a:solidFill>
                  <a:prstClr val="black"/>
                </a:solidFill>
                <a:latin typeface="Arial" panose="020B0604020202020204" pitchFamily="34" charset="0"/>
                <a:cs typeface="Arial" panose="020B0604020202020204" pitchFamily="34" charset="0"/>
              </a:rPr>
              <a:t>to $</a:t>
            </a:r>
            <a:r>
              <a:rPr lang="en-US" sz="1400" dirty="0" smtClean="0">
                <a:solidFill>
                  <a:prstClr val="black"/>
                </a:solidFill>
                <a:latin typeface="Arial" panose="020B0604020202020204" pitchFamily="34" charset="0"/>
                <a:cs typeface="Arial" panose="020B0604020202020204" pitchFamily="34" charset="0"/>
              </a:rPr>
              <a:t>15M </a:t>
            </a:r>
            <a:r>
              <a:rPr lang="en-US" sz="1400" dirty="0">
                <a:solidFill>
                  <a:prstClr val="black"/>
                </a:solidFill>
                <a:latin typeface="Arial" panose="020B0604020202020204" pitchFamily="34" charset="0"/>
                <a:cs typeface="Arial" panose="020B0604020202020204" pitchFamily="34" charset="0"/>
              </a:rPr>
              <a:t>for </a:t>
            </a:r>
            <a:r>
              <a:rPr lang="en-US" sz="1400" dirty="0" smtClean="0">
                <a:solidFill>
                  <a:prstClr val="black"/>
                </a:solidFill>
                <a:latin typeface="Arial" panose="020B0604020202020204" pitchFamily="34" charset="0"/>
                <a:cs typeface="Arial" panose="020B0604020202020204" pitchFamily="34" charset="0"/>
              </a:rPr>
              <a:t>a maximum of 5 </a:t>
            </a:r>
            <a:r>
              <a:rPr lang="en-US" sz="1400" dirty="0">
                <a:solidFill>
                  <a:prstClr val="black"/>
                </a:solidFill>
                <a:latin typeface="Arial" panose="020B0604020202020204" pitchFamily="34" charset="0"/>
                <a:cs typeface="Arial" panose="020B0604020202020204" pitchFamily="34" charset="0"/>
              </a:rPr>
              <a:t>years reflects reduced project scope</a:t>
            </a:r>
          </a:p>
          <a:p>
            <a:pPr marL="404813" lvl="1" indent="-176213">
              <a:lnSpc>
                <a:spcPct val="90000"/>
              </a:lnSpc>
              <a:spcAft>
                <a:spcPts val="100"/>
              </a:spcAft>
              <a:buFont typeface="Arial" pitchFamily="34" charset="0"/>
              <a:buChar char="̶"/>
            </a:pPr>
            <a:r>
              <a:rPr lang="en-US" sz="1200" dirty="0">
                <a:solidFill>
                  <a:prstClr val="black"/>
                </a:solidFill>
                <a:latin typeface="Arial" panose="020B0604020202020204" pitchFamily="34" charset="0"/>
                <a:cs typeface="Arial" panose="020B0604020202020204" pitchFamily="34" charset="0"/>
              </a:rPr>
              <a:t>De-emphasis of discovery efforts targeted solely towards hydrogen production </a:t>
            </a:r>
          </a:p>
          <a:p>
            <a:pPr marL="404813" lvl="1" indent="-176213">
              <a:lnSpc>
                <a:spcPct val="90000"/>
              </a:lnSpc>
              <a:spcAft>
                <a:spcPts val="100"/>
              </a:spcAft>
              <a:buFont typeface="Arial" pitchFamily="34" charset="0"/>
              <a:buChar char="̶"/>
            </a:pPr>
            <a:r>
              <a:rPr lang="en-US" sz="1200" dirty="0">
                <a:solidFill>
                  <a:prstClr val="black"/>
                </a:solidFill>
                <a:latin typeface="Arial" panose="020B0604020202020204" pitchFamily="34" charset="0"/>
                <a:cs typeface="Arial" panose="020B0604020202020204" pitchFamily="34" charset="0"/>
              </a:rPr>
              <a:t>Development of integrated prototypes mainly to test the capability of new materials, concepts, and/or components</a:t>
            </a:r>
            <a:endParaRPr lang="en-US" sz="1400" b="1" dirty="0">
              <a:solidFill>
                <a:prstClr val="black"/>
              </a:solidFill>
              <a:latin typeface="Arial" panose="020B0604020202020204" pitchFamily="34" charset="0"/>
              <a:cs typeface="Arial" panose="020B0604020202020204" pitchFamily="34" charset="0"/>
            </a:endParaRPr>
          </a:p>
          <a:p>
            <a:pPr marL="231775" indent="-174625">
              <a:lnSpc>
                <a:spcPct val="90000"/>
              </a:lnSpc>
              <a:spcAft>
                <a:spcPts val="100"/>
              </a:spcAft>
              <a:buFont typeface="Wingdings" pitchFamily="2" charset="2"/>
              <a:buChar char="§"/>
            </a:pPr>
            <a:r>
              <a:rPr lang="en-US" sz="1400" dirty="0" smtClean="0">
                <a:solidFill>
                  <a:prstClr val="black"/>
                </a:solidFill>
                <a:latin typeface="Arial" pitchFamily="34" charset="0"/>
                <a:cs typeface="Arial" pitchFamily="34" charset="0"/>
              </a:rPr>
              <a:t>Renewal proposal reviewed in January 2015; decision will be made in the coming months.</a:t>
            </a:r>
            <a:endParaRPr lang="en-US" sz="1400" dirty="0">
              <a:solidFill>
                <a:prstClr val="black"/>
              </a:solidFill>
              <a:latin typeface="Arial" pitchFamily="34" charset="0"/>
              <a:cs typeface="Arial" pitchFamily="34" charset="0"/>
            </a:endParaRPr>
          </a:p>
          <a:p>
            <a:pPr marL="57150">
              <a:lnSpc>
                <a:spcPct val="90000"/>
              </a:lnSpc>
              <a:spcAft>
                <a:spcPts val="100"/>
              </a:spcAft>
            </a:pPr>
            <a:endParaRPr lang="en-US" sz="14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72384352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6328" y="3429000"/>
            <a:ext cx="6268272" cy="2954655"/>
          </a:xfrm>
          <a:prstGeom prst="rect">
            <a:avLst/>
          </a:prstGeom>
          <a:noFill/>
        </p:spPr>
        <p:txBody>
          <a:bodyPr wrap="square" rtlCol="0">
            <a:spAutoFit/>
          </a:bodyPr>
          <a:lstStyle/>
          <a:p>
            <a:r>
              <a:rPr lang="en-US" sz="1600" dirty="0">
                <a:solidFill>
                  <a:srgbClr val="106636"/>
                </a:solidFill>
                <a:latin typeface="Arial" pitchFamily="34" charset="0"/>
                <a:cs typeface="Arial" pitchFamily="34" charset="0"/>
              </a:rPr>
              <a:t>FY </a:t>
            </a:r>
            <a:r>
              <a:rPr lang="en-US" sz="1600" dirty="0" smtClean="0">
                <a:solidFill>
                  <a:srgbClr val="106636"/>
                </a:solidFill>
                <a:latin typeface="Arial" pitchFamily="34" charset="0"/>
                <a:cs typeface="Arial" pitchFamily="34" charset="0"/>
              </a:rPr>
              <a:t>2015 - </a:t>
            </a:r>
            <a:r>
              <a:rPr lang="en-US" sz="1600" dirty="0">
                <a:solidFill>
                  <a:srgbClr val="106636"/>
                </a:solidFill>
                <a:latin typeface="Arial" pitchFamily="34" charset="0"/>
                <a:cs typeface="Arial" pitchFamily="34" charset="0"/>
              </a:rPr>
              <a:t>2016 Milestones:</a:t>
            </a:r>
          </a:p>
          <a:p>
            <a:pPr marL="285750" indent="-166688">
              <a:buFont typeface="Wingdings" pitchFamily="2" charset="2"/>
              <a:buChar char="§"/>
            </a:pPr>
            <a:r>
              <a:rPr lang="en-US" sz="1400" dirty="0">
                <a:solidFill>
                  <a:prstClr val="black"/>
                </a:solidFill>
                <a:latin typeface="Arial" pitchFamily="34" charset="0"/>
                <a:cs typeface="Arial" pitchFamily="34" charset="0"/>
              </a:rPr>
              <a:t>For the “electrolyte genome,” calculate data for &gt;10,000 molecular systems. </a:t>
            </a:r>
          </a:p>
          <a:p>
            <a:pPr marL="285750" indent="-166688">
              <a:buFont typeface="Wingdings" pitchFamily="2" charset="2"/>
              <a:buChar char="§"/>
            </a:pPr>
            <a:r>
              <a:rPr lang="en-US" sz="1400" dirty="0">
                <a:solidFill>
                  <a:prstClr val="black"/>
                </a:solidFill>
                <a:latin typeface="Arial" pitchFamily="34" charset="0"/>
                <a:cs typeface="Arial" pitchFamily="34" charset="0"/>
              </a:rPr>
              <a:t>Complete techno-economic modeling for electrolyte systems identified by the electrolyte genome, that have the potential to meet the “5-5-5” goals</a:t>
            </a:r>
          </a:p>
          <a:p>
            <a:r>
              <a:rPr lang="en-US" sz="1600" dirty="0">
                <a:solidFill>
                  <a:srgbClr val="106636"/>
                </a:solidFill>
                <a:latin typeface="Arial" pitchFamily="34" charset="0"/>
                <a:cs typeface="Arial" pitchFamily="34" charset="0"/>
              </a:rPr>
              <a:t>Research Accomplishments:</a:t>
            </a:r>
          </a:p>
          <a:p>
            <a:pPr marL="285750" indent="-166688">
              <a:buFont typeface="Wingdings" pitchFamily="2" charset="2"/>
              <a:buChar char="§"/>
            </a:pPr>
            <a:r>
              <a:rPr lang="en-US" sz="1400" dirty="0">
                <a:solidFill>
                  <a:prstClr val="black"/>
                </a:solidFill>
                <a:latin typeface="Arial" pitchFamily="34" charset="0"/>
                <a:cs typeface="Arial" pitchFamily="34" charset="0"/>
              </a:rPr>
              <a:t>Rational design of high-performance Li</a:t>
            </a:r>
            <a:r>
              <a:rPr lang="en-US" sz="1400" baseline="-25000" dirty="0">
                <a:solidFill>
                  <a:prstClr val="black"/>
                </a:solidFill>
                <a:latin typeface="Arial" pitchFamily="34" charset="0"/>
                <a:cs typeface="Arial" pitchFamily="34" charset="0"/>
              </a:rPr>
              <a:t>2</a:t>
            </a:r>
            <a:r>
              <a:rPr lang="en-US" sz="1400" dirty="0">
                <a:solidFill>
                  <a:prstClr val="black"/>
                </a:solidFill>
                <a:latin typeface="Arial" pitchFamily="34" charset="0"/>
                <a:cs typeface="Arial" pitchFamily="34" charset="0"/>
              </a:rPr>
              <a:t>S cathodes; </a:t>
            </a:r>
          </a:p>
          <a:p>
            <a:pPr marL="285750" indent="-166688">
              <a:buFont typeface="Wingdings" pitchFamily="2" charset="2"/>
              <a:buChar char="§"/>
            </a:pPr>
            <a:r>
              <a:rPr lang="en-US" sz="1400" dirty="0">
                <a:solidFill>
                  <a:prstClr val="black"/>
                </a:solidFill>
                <a:latin typeface="Arial" pitchFamily="34" charset="0"/>
                <a:cs typeface="Arial" pitchFamily="34" charset="0"/>
              </a:rPr>
              <a:t>Discovery that incorporation of percolating networks of nanoscale conductors improves charge transfer kinetics in liquid electrodes; </a:t>
            </a:r>
          </a:p>
          <a:p>
            <a:pPr marL="285750" indent="-166688">
              <a:buFont typeface="Wingdings" pitchFamily="2" charset="2"/>
              <a:buChar char="§"/>
            </a:pPr>
            <a:r>
              <a:rPr lang="en-US" sz="1400" dirty="0">
                <a:solidFill>
                  <a:prstClr val="black"/>
                </a:solidFill>
                <a:latin typeface="Arial" pitchFamily="34" charset="0"/>
                <a:cs typeface="Arial" pitchFamily="34" charset="0"/>
              </a:rPr>
              <a:t>Techno-economic modeling of alternate designs for lithium-air batteries; Fabrication/testing of the first research prototype Mg-ion battery to establish baseline capability.</a:t>
            </a:r>
          </a:p>
          <a:p>
            <a:pPr marL="285750" indent="-168275">
              <a:buFont typeface="Wingdings" pitchFamily="2" charset="2"/>
              <a:buChar char="§"/>
            </a:pPr>
            <a:endParaRPr lang="en-US" sz="1400" dirty="0">
              <a:solidFill>
                <a:prstClr val="black"/>
              </a:solidFill>
              <a:latin typeface="Arial" pitchFamily="34" charset="0"/>
              <a:cs typeface="Arial" pitchFamily="34" charset="0"/>
            </a:endParaRPr>
          </a:p>
        </p:txBody>
      </p:sp>
      <p:sp>
        <p:nvSpPr>
          <p:cNvPr id="15" name="Title 14"/>
          <p:cNvSpPr>
            <a:spLocks noGrp="1"/>
          </p:cNvSpPr>
          <p:nvPr>
            <p:ph type="title"/>
          </p:nvPr>
        </p:nvSpPr>
        <p:spPr>
          <a:xfrm>
            <a:off x="0" y="0"/>
            <a:ext cx="9144000" cy="725215"/>
          </a:xfrm>
        </p:spPr>
        <p:txBody>
          <a:bodyPr>
            <a:normAutofit fontScale="90000"/>
          </a:bodyPr>
          <a:lstStyle/>
          <a:p>
            <a:pPr>
              <a:lnSpc>
                <a:spcPct val="90000"/>
              </a:lnSpc>
            </a:pPr>
            <a:r>
              <a:rPr lang="en-US" sz="2700" dirty="0"/>
              <a:t>Batteries and Energy Storage Hub</a:t>
            </a:r>
            <a:r>
              <a:rPr lang="en-US" dirty="0"/>
              <a:t/>
            </a:r>
            <a:br>
              <a:rPr lang="en-US" dirty="0"/>
            </a:br>
            <a:r>
              <a:rPr lang="en-US" sz="2200" dirty="0"/>
              <a:t>Joint Center for Energy Storage Research (JCESR</a:t>
            </a:r>
            <a:r>
              <a:rPr lang="en-US" sz="2200" dirty="0" smtClean="0"/>
              <a:t>)</a:t>
            </a:r>
            <a:endParaRPr lang="en-US" sz="2200" dirty="0">
              <a:latin typeface="Arial" pitchFamily="34" charset="0"/>
            </a:endParaRPr>
          </a:p>
        </p:txBody>
      </p:sp>
      <p:cxnSp>
        <p:nvCxnSpPr>
          <p:cNvPr id="7" name="Straight Connector 6"/>
          <p:cNvCxnSpPr/>
          <p:nvPr/>
        </p:nvCxnSpPr>
        <p:spPr>
          <a:xfrm flipV="1">
            <a:off x="152400" y="3429000"/>
            <a:ext cx="8686800" cy="28616"/>
          </a:xfrm>
          <a:prstGeom prst="line">
            <a:avLst/>
          </a:prstGeom>
          <a:ln w="63500" cmpd="dbl"/>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flipV="1">
            <a:off x="3048000" y="827924"/>
            <a:ext cx="9937" cy="2560320"/>
          </a:xfrm>
          <a:prstGeom prst="line">
            <a:avLst/>
          </a:prstGeom>
          <a:ln w="63500" cmpd="dbl"/>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6248400" y="3505200"/>
            <a:ext cx="0" cy="2743200"/>
          </a:xfrm>
          <a:prstGeom prst="line">
            <a:avLst/>
          </a:prstGeom>
          <a:ln w="63500" cmpd="dbl"/>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057937" y="762000"/>
            <a:ext cx="6086063" cy="2739211"/>
          </a:xfrm>
          <a:prstGeom prst="rect">
            <a:avLst/>
          </a:prstGeom>
          <a:noFill/>
        </p:spPr>
        <p:txBody>
          <a:bodyPr wrap="square" rtlCol="0">
            <a:spAutoFit/>
          </a:bodyPr>
          <a:lstStyle/>
          <a:p>
            <a:r>
              <a:rPr lang="en-US" sz="1600" dirty="0">
                <a:solidFill>
                  <a:srgbClr val="106636"/>
                </a:solidFill>
                <a:latin typeface="Arial" pitchFamily="34" charset="0"/>
                <a:cs typeface="Arial" pitchFamily="34" charset="0"/>
              </a:rPr>
              <a:t>Overview:</a:t>
            </a:r>
          </a:p>
          <a:p>
            <a:pPr marL="225425" indent="-166688">
              <a:buFont typeface="Wingdings" pitchFamily="2" charset="2"/>
              <a:buChar char="§"/>
            </a:pPr>
            <a:r>
              <a:rPr lang="en-US" sz="1400" dirty="0" smtClean="0">
                <a:solidFill>
                  <a:prstClr val="black"/>
                </a:solidFill>
                <a:latin typeface="Arial" pitchFamily="34" charset="0"/>
                <a:cs typeface="Arial" pitchFamily="34" charset="0"/>
              </a:rPr>
              <a:t>Mission</a:t>
            </a:r>
            <a:r>
              <a:rPr lang="en-US" sz="1400" dirty="0">
                <a:solidFill>
                  <a:prstClr val="black"/>
                </a:solidFill>
                <a:latin typeface="Arial" pitchFamily="34" charset="0"/>
                <a:cs typeface="Arial" pitchFamily="34" charset="0"/>
              </a:rPr>
              <a:t>: Discovery Science to enable next generation batteries—beyond lithium ion—and energy storage for transportation and the grid </a:t>
            </a:r>
          </a:p>
          <a:p>
            <a:pPr marL="225425" indent="-166688">
              <a:buFont typeface="Wingdings" pitchFamily="2" charset="2"/>
              <a:buChar char="§"/>
            </a:pPr>
            <a:r>
              <a:rPr lang="en-US" sz="1400" dirty="0">
                <a:solidFill>
                  <a:prstClr val="black"/>
                </a:solidFill>
                <a:latin typeface="Arial" pitchFamily="34" charset="0"/>
                <a:cs typeface="Arial" pitchFamily="34" charset="0"/>
              </a:rPr>
              <a:t>Launched in December 2012; Led by George Crabtree (ANL) with national laboratory, university and industrial partners:  LBNL, SNL, SLAC, PNNL,UI-UC, NWU, UCh, UI-C, UMich, Dow, AMAT, JCI, CET. </a:t>
            </a:r>
          </a:p>
          <a:p>
            <a:r>
              <a:rPr lang="en-US" sz="1600" dirty="0">
                <a:solidFill>
                  <a:srgbClr val="106636"/>
                </a:solidFill>
                <a:latin typeface="Arial" pitchFamily="34" charset="0"/>
                <a:cs typeface="Arial" pitchFamily="34" charset="0"/>
              </a:rPr>
              <a:t>Goals and Legacies:</a:t>
            </a:r>
          </a:p>
          <a:p>
            <a:pPr marL="285750" indent="-173038" defTabSz="820583">
              <a:buFont typeface="Wingdings" pitchFamily="2" charset="2"/>
              <a:buChar char="§"/>
            </a:pPr>
            <a:r>
              <a:rPr lang="en-US" sz="1400" dirty="0">
                <a:solidFill>
                  <a:prstClr val="black"/>
                </a:solidFill>
                <a:latin typeface="Arial" pitchFamily="34" charset="0"/>
                <a:cs typeface="Arial" pitchFamily="34" charset="0"/>
              </a:rPr>
              <a:t>5x Energy Density, 1/5 Cost, Within </a:t>
            </a:r>
            <a:r>
              <a:rPr lang="en-US" sz="1400" dirty="0" smtClean="0">
                <a:solidFill>
                  <a:prstClr val="black"/>
                </a:solidFill>
                <a:latin typeface="Arial" pitchFamily="34" charset="0"/>
                <a:cs typeface="Arial" pitchFamily="34" charset="0"/>
              </a:rPr>
              <a:t>5 years</a:t>
            </a:r>
            <a:endParaRPr lang="en-US" sz="1600" dirty="0">
              <a:solidFill>
                <a:srgbClr val="106636"/>
              </a:solidFill>
              <a:latin typeface="Arial" pitchFamily="34" charset="0"/>
              <a:cs typeface="Arial" pitchFamily="34" charset="0"/>
            </a:endParaRPr>
          </a:p>
          <a:p>
            <a:pPr marL="285750" indent="-173038" defTabSz="820583">
              <a:buFont typeface="Wingdings" pitchFamily="2" charset="2"/>
              <a:buChar char="§"/>
            </a:pPr>
            <a:r>
              <a:rPr lang="en-US" sz="1400" dirty="0">
                <a:solidFill>
                  <a:prstClr val="black"/>
                </a:solidFill>
                <a:latin typeface="Arial" pitchFamily="34" charset="0"/>
                <a:cs typeface="Arial" pitchFamily="34" charset="0"/>
              </a:rPr>
              <a:t>Library of fundamental knowledge</a:t>
            </a:r>
          </a:p>
          <a:p>
            <a:pPr marL="285750" indent="-173038" defTabSz="820583">
              <a:buFont typeface="Wingdings" pitchFamily="2" charset="2"/>
              <a:buChar char="§"/>
            </a:pPr>
            <a:r>
              <a:rPr lang="en-US" sz="1400" dirty="0">
                <a:solidFill>
                  <a:prstClr val="black"/>
                </a:solidFill>
                <a:latin typeface="Arial" pitchFamily="34" charset="0"/>
                <a:cs typeface="Arial" pitchFamily="34" charset="0"/>
              </a:rPr>
              <a:t>Research prototype batteries for grid and transportation</a:t>
            </a:r>
          </a:p>
          <a:p>
            <a:pPr marL="285750" indent="-173038" defTabSz="820583">
              <a:buFont typeface="Wingdings" pitchFamily="2" charset="2"/>
              <a:buChar char="§"/>
            </a:pPr>
            <a:r>
              <a:rPr lang="en-US" sz="1400" dirty="0">
                <a:solidFill>
                  <a:prstClr val="black"/>
                </a:solidFill>
                <a:latin typeface="Arial" pitchFamily="34" charset="0"/>
                <a:cs typeface="Arial" pitchFamily="34" charset="0"/>
              </a:rPr>
              <a:t>New paradigm for battery development</a:t>
            </a:r>
          </a:p>
          <a:p>
            <a:pPr marL="225425" indent="-166688">
              <a:buFont typeface="Wingdings" pitchFamily="2" charset="2"/>
              <a:buChar char="§"/>
            </a:pPr>
            <a:endParaRPr lang="en-US" sz="1400" dirty="0">
              <a:solidFill>
                <a:prstClr val="black"/>
              </a:solidFill>
              <a:latin typeface="Arial" pitchFamily="34" charset="0"/>
              <a:cs typeface="Arial" pitchFamily="34" charset="0"/>
            </a:endParaRPr>
          </a:p>
        </p:txBody>
      </p:sp>
      <p:pic>
        <p:nvPicPr>
          <p:cNvPr id="22" name="Picture 21" descr="Macintosh HD:Users:thoelef:temp:lbl:fig2.png"/>
          <p:cNvPicPr>
            <a:picLocks noChangeAspect="1"/>
          </p:cNvPicPr>
          <p:nvPr/>
        </p:nvPicPr>
        <p:blipFill rotWithShape="1">
          <a:blip r:embed="rId3">
            <a:extLst>
              <a:ext uri="{28A0092B-C50C-407E-A947-70E740481C1C}">
                <a14:useLocalDpi xmlns:a14="http://schemas.microsoft.com/office/drawing/2010/main" val="0"/>
              </a:ext>
            </a:extLst>
          </a:blip>
          <a:srcRect r="45263"/>
          <a:stretch/>
        </p:blipFill>
        <p:spPr bwMode="auto">
          <a:xfrm rot="16200000">
            <a:off x="484599" y="697959"/>
            <a:ext cx="2194560" cy="2627442"/>
          </a:xfrm>
          <a:prstGeom prst="rect">
            <a:avLst/>
          </a:prstGeom>
          <a:noFill/>
          <a:ln>
            <a:noFill/>
          </a:ln>
          <a:extLst>
            <a:ext uri="{FAA26D3D-D897-4be2-8F04-BA451C77F1D7}">
              <ma14:placeholderFlag xmlns="" xmlns:ma14="http://schemas.microsoft.com/office/mac/drawingml/2011/main" xmlns:lc="http://schemas.openxmlformats.org/drawingml/2006/lockedCanva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7513" y="3581400"/>
            <a:ext cx="1896887" cy="210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426845" y="5715372"/>
            <a:ext cx="2412355" cy="246221"/>
          </a:xfrm>
          <a:prstGeom prst="rect">
            <a:avLst/>
          </a:prstGeom>
          <a:noFill/>
        </p:spPr>
        <p:txBody>
          <a:bodyPr wrap="square" rtlCol="0">
            <a:spAutoFit/>
          </a:bodyPr>
          <a:lstStyle/>
          <a:p>
            <a:pPr>
              <a:lnSpc>
                <a:spcPts val="1200"/>
              </a:lnSpc>
            </a:pPr>
            <a:r>
              <a:rPr lang="en-US" sz="1200" dirty="0" smtClean="0">
                <a:solidFill>
                  <a:prstClr val="black"/>
                </a:solidFill>
                <a:latin typeface="Arial" pitchFamily="34" charset="0"/>
                <a:cs typeface="Arial" pitchFamily="34" charset="0"/>
              </a:rPr>
              <a:t>Bench-top </a:t>
            </a:r>
            <a:r>
              <a:rPr lang="en-US" sz="1200" dirty="0">
                <a:solidFill>
                  <a:prstClr val="black"/>
                </a:solidFill>
                <a:latin typeface="Arial" pitchFamily="34" charset="0"/>
                <a:cs typeface="Arial" pitchFamily="34" charset="0"/>
              </a:rPr>
              <a:t>prototype </a:t>
            </a:r>
            <a:r>
              <a:rPr lang="en-US" sz="1200" dirty="0" smtClean="0">
                <a:solidFill>
                  <a:prstClr val="black"/>
                </a:solidFill>
                <a:latin typeface="Arial" pitchFamily="34" charset="0"/>
                <a:cs typeface="Arial" pitchFamily="34" charset="0"/>
              </a:rPr>
              <a:t>flow </a:t>
            </a:r>
            <a:r>
              <a:rPr lang="en-US" sz="1200" dirty="0">
                <a:solidFill>
                  <a:prstClr val="black"/>
                </a:solidFill>
                <a:latin typeface="Arial" pitchFamily="34" charset="0"/>
                <a:cs typeface="Arial" pitchFamily="34" charset="0"/>
              </a:rPr>
              <a:t>battery</a:t>
            </a:r>
          </a:p>
        </p:txBody>
      </p:sp>
      <p:sp>
        <p:nvSpPr>
          <p:cNvPr id="14" name="Slide Number Placeholder 3"/>
          <p:cNvSpPr txBox="1">
            <a:spLocks/>
          </p:cNvSpPr>
          <p:nvPr/>
        </p:nvSpPr>
        <p:spPr>
          <a:xfrm>
            <a:off x="8318500" y="6351588"/>
            <a:ext cx="476250" cy="365125"/>
          </a:xfrm>
          <a:prstGeom prst="rect">
            <a:avLst/>
          </a:prstGeom>
        </p:spPr>
        <p:txBody>
          <a:bodyPr vert="horz" lIns="91397" tIns="45698" rIns="91397" bIns="45698" rtlCol="0" anchor="ctr"/>
          <a:lstStyle/>
          <a:p>
            <a:pPr algn="r">
              <a:defRPr/>
            </a:pPr>
            <a:fld id="{6EEA275D-5A49-48A8-817D-44C3EA0A3A2F}" type="slidenum">
              <a:rPr lang="en-US" sz="1200">
                <a:solidFill>
                  <a:srgbClr val="106636"/>
                </a:solidFill>
                <a:latin typeface="Arial" pitchFamily="34" charset="0"/>
                <a:cs typeface="Arial" pitchFamily="34" charset="0"/>
              </a:rPr>
              <a:pPr algn="r">
                <a:defRPr/>
              </a:pPr>
              <a:t>9</a:t>
            </a:fld>
            <a:endParaRPr lang="en-US" sz="1200" dirty="0">
              <a:solidFill>
                <a:srgbClr val="106636"/>
              </a:solidFill>
              <a:latin typeface="Arial" pitchFamily="34" charset="0"/>
              <a:cs typeface="Arial" pitchFamily="34" charset="0"/>
            </a:endParaRPr>
          </a:p>
        </p:txBody>
      </p:sp>
    </p:spTree>
    <p:extLst>
      <p:ext uri="{BB962C8B-B14F-4D97-AF65-F5344CB8AC3E}">
        <p14:creationId xmlns:p14="http://schemas.microsoft.com/office/powerpoint/2010/main" val="3529188817"/>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13762</TotalTime>
  <Words>4753</Words>
  <Application>Microsoft Office PowerPoint</Application>
  <PresentationFormat>On-screen Show (4:3)</PresentationFormat>
  <Paragraphs>690</Paragraphs>
  <Slides>34</Slides>
  <Notes>26</Notes>
  <HiddenSlides>0</HiddenSlides>
  <MMClips>0</MMClip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Office Theme</vt:lpstr>
      <vt:lpstr>1_Office Theme</vt:lpstr>
      <vt:lpstr>Basic Energy Sciences Update</vt:lpstr>
      <vt:lpstr>PowerPoint Presentation</vt:lpstr>
      <vt:lpstr>PowerPoint Presentation</vt:lpstr>
      <vt:lpstr>PowerPoint Presentation</vt:lpstr>
      <vt:lpstr>PowerPoint Presentation</vt:lpstr>
      <vt:lpstr>PowerPoint Presentation</vt:lpstr>
      <vt:lpstr>PowerPoint Presentation</vt:lpstr>
      <vt:lpstr>Fuels from Sunlight Hub Joint Center for Artificial Photosynthesis (JCAP)</vt:lpstr>
      <vt:lpstr>Batteries and Energy Storage Hub Joint Center for Energy Storage Research (JCESR)</vt:lpstr>
      <vt:lpstr>Computational Materials Sciences  in support of the Materials Genome Initiative</vt:lpstr>
      <vt:lpstr>Computational Materials Sciences  Funding Opportunity Announcement</vt:lpstr>
      <vt:lpstr>Materials Genome Initiative (MGI) – An Update</vt:lpstr>
      <vt:lpstr>MSE and CSGB New and Renewal Success Rates – FY 2014 Implementation of Full Funding of Financial Assistance Awards  </vt:lpstr>
      <vt:lpstr>PowerPoint Presentation</vt:lpstr>
      <vt:lpstr>PowerPoint Presentation</vt:lpstr>
      <vt:lpstr>Industrial R&amp;D at BES Scientific User Facilities</vt:lpstr>
      <vt:lpstr>PowerPoint Presentation</vt:lpstr>
      <vt:lpstr>BES Communications</vt:lpstr>
      <vt:lpstr>PowerPoint Presentation</vt:lpstr>
      <vt:lpstr>Balance Between BES Portfolio Elements</vt:lpstr>
      <vt:lpstr>BES MIE/Construction Funding Profile: 2000-2016</vt:lpstr>
      <vt:lpstr>PowerPoint Presentation</vt:lpstr>
      <vt:lpstr>Increase for Computational Materials Sciences </vt:lpstr>
      <vt:lpstr>Midscale Instrumentation Ultrafast Electron Diffraction, Imaging, and Spectroscopy</vt:lpstr>
      <vt:lpstr>PowerPoint Presentation</vt:lpstr>
      <vt:lpstr>PowerPoint Presentation</vt:lpstr>
      <vt:lpstr>Chemical Sciences, Geosciences and Biosciences Division  Learning from the Biosciences: Energy Capture, Conversion and Storage</vt:lpstr>
      <vt:lpstr>Materials Science and Engineering Research  Understanding Radiation Effects in Materials</vt:lpstr>
      <vt:lpstr>Twin-Bunch Two-Color X-ray FEL</vt:lpstr>
      <vt:lpstr>Materials Sciences and Engineering Research Metal Organic Frameworks  (MOFs) – Tailoring Porosity and Reactivity</vt:lpstr>
      <vt:lpstr>Chemical Sciences, Geosciences and Biosciences Research Atomic-Level Understanding Enables Catalysis by Design</vt:lpstr>
      <vt:lpstr>Energy Frontier Research Centers Research Advances in Solar Energy Science</vt:lpstr>
      <vt:lpstr>PowerPoint Presentation</vt:lpstr>
      <vt:lpstr>BES Strategic Planning and Program Development</vt:lpstr>
    </vt:vector>
  </TitlesOfParts>
  <Company>US Department of Energy (SC)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Joseph Groves</dc:creator>
  <cp:lastModifiedBy>EndUser</cp:lastModifiedBy>
  <cp:revision>1587</cp:revision>
  <cp:lastPrinted>2015-02-24T21:58:20Z</cp:lastPrinted>
  <dcterms:created xsi:type="dcterms:W3CDTF">2009-10-19T15:58:14Z</dcterms:created>
  <dcterms:modified xsi:type="dcterms:W3CDTF">2015-02-27T17:36:41Z</dcterms:modified>
</cp:coreProperties>
</file>