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vml" ContentType="application/vnd.openxmlformats-officedocument.vmlDrawing"/>
  <Default Extension="gif" ContentType="image/gif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6" r:id="rId4"/>
    <p:sldMasterId id="2147483712" r:id="rId5"/>
    <p:sldMasterId id="2147483724" r:id="rId6"/>
    <p:sldMasterId id="2147483736" r:id="rId7"/>
  </p:sldMasterIdLst>
  <p:notesMasterIdLst>
    <p:notesMasterId r:id="rId31"/>
  </p:notesMasterIdLst>
  <p:handoutMasterIdLst>
    <p:handoutMasterId r:id="rId32"/>
  </p:handoutMasterIdLst>
  <p:sldIdLst>
    <p:sldId id="257" r:id="rId8"/>
    <p:sldId id="313" r:id="rId9"/>
    <p:sldId id="312" r:id="rId10"/>
    <p:sldId id="265" r:id="rId11"/>
    <p:sldId id="283" r:id="rId12"/>
    <p:sldId id="309" r:id="rId13"/>
    <p:sldId id="320" r:id="rId14"/>
    <p:sldId id="261" r:id="rId15"/>
    <p:sldId id="319" r:id="rId16"/>
    <p:sldId id="318" r:id="rId17"/>
    <p:sldId id="293" r:id="rId18"/>
    <p:sldId id="294" r:id="rId19"/>
    <p:sldId id="295" r:id="rId20"/>
    <p:sldId id="306" r:id="rId21"/>
    <p:sldId id="315" r:id="rId22"/>
    <p:sldId id="298" r:id="rId23"/>
    <p:sldId id="299" r:id="rId24"/>
    <p:sldId id="302" r:id="rId25"/>
    <p:sldId id="269" r:id="rId26"/>
    <p:sldId id="314" r:id="rId27"/>
    <p:sldId id="264" r:id="rId28"/>
    <p:sldId id="316" r:id="rId29"/>
    <p:sldId id="30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4F81BD"/>
    <a:srgbClr val="3366FF"/>
    <a:srgbClr val="FFEC76"/>
    <a:srgbClr val="081F38"/>
    <a:srgbClr val="0100BB"/>
    <a:srgbClr val="C50000"/>
    <a:srgbClr val="052A48"/>
    <a:srgbClr val="54DA4F"/>
    <a:srgbClr val="003E58"/>
    <a:srgbClr val="002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5620"/>
    <p:restoredTop sz="90085" autoAdjust="0"/>
  </p:normalViewPr>
  <p:slideViewPr>
    <p:cSldViewPr snapToGrid="0" snapToObjects="1">
      <p:cViewPr>
        <p:scale>
          <a:sx n="76" d="100"/>
          <a:sy n="76" d="100"/>
        </p:scale>
        <p:origin x="-1914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313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FC5FE-71A8-6E45-A951-C60989D63183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717D1-DEF8-C348-94C5-8A4A91A1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02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B04E3-7EBF-024D-9B54-B30C671FD740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911F9-856E-7645-BB11-C469DEEA7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52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911F9-856E-7645-BB11-C469DEEA7F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66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911F9-856E-7645-BB11-C469DEEA7F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709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87CCA-68AA-5B4C-ABC3-98D2D2A0A1B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021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E5A18-0FEA-1B45-ACA6-573813691C5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1801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8EC3D-B30C-5E4C-8D80-E40E4A8938C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3963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E5A18-0FEA-1B45-ACA6-573813691C5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654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87CCA-68AA-5B4C-ABC3-98D2D2A0A1B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161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E5A18-0FEA-1B45-ACA6-573813691C5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3559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Clr>
                <a:srgbClr val="FF0000"/>
              </a:buClr>
              <a:buFont typeface="Wingdings" charset="0"/>
              <a:buNone/>
            </a:pPr>
            <a:endParaRPr lang="en-US" baseline="0" dirty="0" smtClean="0"/>
          </a:p>
          <a:p>
            <a:pPr>
              <a:buClr>
                <a:srgbClr val="FF0000"/>
              </a:buClr>
              <a:buFont typeface="Wingdings" charset="0"/>
              <a:buNone/>
            </a:pPr>
            <a:endParaRPr lang="en-US" baseline="0" dirty="0" smtClean="0"/>
          </a:p>
          <a:p>
            <a:pPr>
              <a:buClr>
                <a:srgbClr val="FF0000"/>
              </a:buClr>
              <a:buFont typeface="Wingdings" charset="0"/>
              <a:buNone/>
            </a:pPr>
            <a:endParaRPr lang="en-US" baseline="0" dirty="0" smtClean="0"/>
          </a:p>
          <a:p>
            <a:pPr>
              <a:buClr>
                <a:srgbClr val="FF0000"/>
              </a:buClr>
              <a:buFont typeface="Wingdings" charset="0"/>
              <a:buNone/>
            </a:pPr>
            <a:endParaRPr lang="en-US" dirty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895A888-984D-724D-A73D-8583F0EE5CD7}" type="slidenum">
              <a:rPr lang="en-US" sz="1200">
                <a:solidFill>
                  <a:prstClr val="black"/>
                </a:solidFill>
              </a:rPr>
              <a:pPr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911F9-856E-7645-BB11-C469DEEA7F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98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87CCA-68AA-5B4C-ABC3-98D2D2A0A1B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039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911F9-856E-7645-BB11-C469DEEA7F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06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911F9-856E-7645-BB11-C469DEEA7F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60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911F9-856E-7645-BB11-C469DEEA7F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06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911F9-856E-7645-BB11-C469DEEA7F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98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87CCA-68AA-5B4C-ABC3-98D2D2A0A1B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3844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911F9-856E-7645-BB11-C469DEEA7F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1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illustrated = source spot size 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250 microns at ALS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10 microns at ALS-U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911F9-856E-7645-BB11-C469DEEA7F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98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270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911F9-856E-7645-BB11-C469DEEA7F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07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911F9-856E-7645-BB11-C469DEEA7F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498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911F9-856E-7645-BB11-C469DEEA7F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98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911F9-856E-7645-BB11-C469DEEA7F8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709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3124200" y="5537662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Avenir Book"/>
                <a:ea typeface="+mn-ea"/>
                <a:cs typeface="Avenir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ALS_logo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658" y="5437254"/>
            <a:ext cx="742661" cy="507517"/>
          </a:xfrm>
          <a:prstGeom prst="rect">
            <a:avLst/>
          </a:prstGeom>
        </p:spPr>
      </p:pic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3124200" y="637232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Avenir Book"/>
                <a:ea typeface="+mn-ea"/>
                <a:cs typeface="Avenir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7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2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4F90-4756-8A40-BECD-E2FA10EAFD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27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4F90-4756-8A40-BECD-E2FA10EAFD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08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4F90-4756-8A40-BECD-E2FA10EAFD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620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4F90-4756-8A40-BECD-E2FA10EAFD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691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4F90-4756-8A40-BECD-E2FA10EAFD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294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4F90-4756-8A40-BECD-E2FA10EAFD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1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4F90-4756-8A40-BECD-E2FA10EAFD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51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4F90-4756-8A40-BECD-E2FA10EAFD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425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124200" y="637232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Avenir Book"/>
                <a:ea typeface="+mn-ea"/>
                <a:cs typeface="Avenir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4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4F90-4756-8A40-BECD-E2FA10EAFD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53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4F90-4756-8A40-BECD-E2FA10EAFD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91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C4F90-4756-8A40-BECD-E2FA10EAFD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76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3124200" y="5537662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Avenir Book"/>
                <a:ea typeface="+mn-ea"/>
                <a:cs typeface="Avenir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ALS_logo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658" y="5437254"/>
            <a:ext cx="742661" cy="507517"/>
          </a:xfrm>
          <a:prstGeom prst="rect">
            <a:avLst/>
          </a:prstGeom>
        </p:spPr>
      </p:pic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3124200" y="637232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Avenir Book"/>
                <a:ea typeface="+mn-ea"/>
                <a:cs typeface="Avenir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124200" y="637232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Avenir Book"/>
                <a:ea typeface="+mn-ea"/>
                <a:cs typeface="Avenir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4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124200" y="637232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Avenir Book"/>
                <a:ea typeface="+mn-ea"/>
                <a:cs typeface="Avenir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44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88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791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124200" y="637232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Avenir Book"/>
                <a:ea typeface="+mn-ea"/>
                <a:cs typeface="Avenir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65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842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787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152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81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26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107B-779D-B340-A4D6-37FCD353B92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76D6-FEFB-5A41-8F0D-ACE964E9AF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578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B7655-215D-1C43-B4AA-6C2B82D0252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76D6-FEFB-5A41-8F0D-ACE964E9AF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343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17582-05C5-CA41-9CF4-32040F485BC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76D6-FEFB-5A41-8F0D-ACE964E9AF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7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A454-4309-4D4E-8DBC-453C7F79ECC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76D6-FEFB-5A41-8F0D-ACE964E9AF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300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C7C0E-A0A7-BC4A-A090-13EA504B7ED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76D6-FEFB-5A41-8F0D-ACE964E9AF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072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4E70-FF58-CD45-AC9C-5CA71C32AE9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76D6-FEFB-5A41-8F0D-ACE964E9AF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749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DC59-A3D6-A64F-BF86-54AB7FFE9F7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76D6-FEFB-5A41-8F0D-ACE964E9AF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539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974D8-610F-7545-A6B5-2F36759E8C3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76D6-FEFB-5A41-8F0D-ACE964E9AF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6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E61-33DB-A94E-9B81-873774987A2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76D6-FEFB-5A41-8F0D-ACE964E9AF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399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BA47D-D6F3-5E4D-8B35-499C88C5917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76D6-FEFB-5A41-8F0D-ACE964E9AF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552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1F2D-1F90-BD4D-ADD1-A5AC3424734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76D6-FEFB-5A41-8F0D-ACE964E9AF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08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7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D5FAD-ECF0-4141-ADAD-0F106DCFD9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DD50-94FB-9140-9346-785C61D138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94635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D5FAD-ECF0-4141-ADAD-0F106DCFD9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DD50-94FB-9140-9346-785C61D138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395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D5FAD-ECF0-4141-ADAD-0F106DCFD9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DD50-94FB-9140-9346-785C61D138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4332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D5FAD-ECF0-4141-ADAD-0F106DCFD9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DD50-94FB-9140-9346-785C61D138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711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D5FAD-ECF0-4141-ADAD-0F106DCFD9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DD50-94FB-9140-9346-785C61D138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984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D5FAD-ECF0-4141-ADAD-0F106DCFD9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DD50-94FB-9140-9346-785C61D138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8670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D5FAD-ECF0-4141-ADAD-0F106DCFD9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DD50-94FB-9140-9346-785C61D138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9762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D5FAD-ECF0-4141-ADAD-0F106DCFD9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DD50-94FB-9140-9346-785C61D138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8939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D5FAD-ECF0-4141-ADAD-0F106DCFD9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DD50-94FB-9140-9346-785C61D138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2731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D5FAD-ECF0-4141-ADAD-0F106DCFD9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DD50-94FB-9140-9346-785C61D138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6693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D5FAD-ECF0-4141-ADAD-0F106DCFD9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DD50-94FB-9140-9346-785C61D138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32195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3124200" y="5537662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Avenir Book"/>
                <a:ea typeface="+mn-ea"/>
                <a:cs typeface="Avenir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ALS_logo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658" y="5437254"/>
            <a:ext cx="742661" cy="507517"/>
          </a:xfrm>
          <a:prstGeom prst="rect">
            <a:avLst/>
          </a:prstGeom>
        </p:spPr>
      </p:pic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3124200" y="637232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Avenir Book"/>
                <a:ea typeface="+mn-ea"/>
                <a:cs typeface="Avenir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124200" y="637232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Avenir Book"/>
                <a:ea typeface="+mn-ea"/>
                <a:cs typeface="Avenir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4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124200" y="637232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Avenir Book"/>
                <a:ea typeface="+mn-ea"/>
                <a:cs typeface="Avenir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44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88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791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65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842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787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152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1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3124200" y="5537662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Avenir Book"/>
                <a:ea typeface="+mn-ea"/>
                <a:cs typeface="Avenir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ALS_logo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658" y="5437254"/>
            <a:ext cx="742661" cy="507517"/>
          </a:xfrm>
          <a:prstGeom prst="rect">
            <a:avLst/>
          </a:prstGeom>
        </p:spPr>
      </p:pic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3124200" y="637232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Avenir Book"/>
                <a:ea typeface="+mn-ea"/>
                <a:cs typeface="Avenir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124200" y="637232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Avenir Book"/>
                <a:ea typeface="+mn-ea"/>
                <a:cs typeface="Avenir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124200" y="637232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rgbClr val="FFFFFF"/>
                </a:solidFill>
                <a:latin typeface="Avenir Book"/>
                <a:ea typeface="+mn-ea"/>
                <a:cs typeface="Avenir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52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21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549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97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4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26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09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15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>
                <a:solidFill>
                  <a:prstClr val="black"/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20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AACAF5-FC53-4242-AFF9-74A211A06420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9720E0-DD74-4F47-B4BB-2058814DB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2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Berkeley_Lab_Logo_Small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70" y="6213437"/>
            <a:ext cx="676289" cy="514304"/>
          </a:xfrm>
          <a:prstGeom prst="rect">
            <a:avLst/>
          </a:prstGeom>
        </p:spPr>
      </p:pic>
      <p:pic>
        <p:nvPicPr>
          <p:cNvPr id="6" name="Picture 5" descr="ALSmark(+wordsCMYK).pdf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2" t="41789" r="41002" b="41223"/>
          <a:stretch/>
        </p:blipFill>
        <p:spPr>
          <a:xfrm>
            <a:off x="7787487" y="6142787"/>
            <a:ext cx="920304" cy="6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0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fld id="{A99C4F90-4756-8A40-BECD-E2FA10EAFD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54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rgbClr val="052A48"/>
                </a:solidFill>
                <a:latin typeface="Avenir Book"/>
                <a:ea typeface="+mn-ea"/>
                <a:cs typeface="Avenir Boo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Berkeley_Lab_Logo_Small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70" y="6213437"/>
            <a:ext cx="676289" cy="514304"/>
          </a:xfrm>
          <a:prstGeom prst="rect">
            <a:avLst/>
          </a:prstGeom>
        </p:spPr>
      </p:pic>
      <p:pic>
        <p:nvPicPr>
          <p:cNvPr id="9" name="Picture 8" descr="ALSmark(+wordsCMYK).pdf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2" t="41789" r="41002" b="41223"/>
          <a:stretch/>
        </p:blipFill>
        <p:spPr>
          <a:xfrm>
            <a:off x="7787487" y="6142787"/>
            <a:ext cx="920304" cy="6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4571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457154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4" indent="-285722" algn="l" defTabSz="457154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3" indent="-228576" algn="l" defTabSz="45715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6" indent="-228576" algn="l" defTabSz="457154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0" indent="-228576" algn="l" defTabSz="457154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Berkeley_Lab_Logo_Small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70" y="6213437"/>
            <a:ext cx="676289" cy="514304"/>
          </a:xfrm>
          <a:prstGeom prst="rect">
            <a:avLst/>
          </a:prstGeom>
        </p:spPr>
      </p:pic>
      <p:pic>
        <p:nvPicPr>
          <p:cNvPr id="6" name="Picture 5" descr="ALSmark(+wordsCMYK).pdf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2" t="41789" r="41002" b="41223"/>
          <a:stretch/>
        </p:blipFill>
        <p:spPr>
          <a:xfrm>
            <a:off x="7787487" y="6142787"/>
            <a:ext cx="920304" cy="6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0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3D17E-9887-DB42-AC9A-784B5E7F8DF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D76D6-FEFB-5A41-8F0D-ACE964E9AF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05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D5FAD-ECF0-4141-ADAD-0F106DCFD9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BDD50-94FB-9140-9346-785C61D138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07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Berkeley_Lab_Logo_Small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70" y="6213437"/>
            <a:ext cx="676289" cy="514304"/>
          </a:xfrm>
          <a:prstGeom prst="rect">
            <a:avLst/>
          </a:prstGeom>
        </p:spPr>
      </p:pic>
      <p:pic>
        <p:nvPicPr>
          <p:cNvPr id="6" name="Picture 5" descr="ALSmark(+wordsCMYK).pdf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2" t="41789" r="41002" b="41223"/>
          <a:stretch/>
        </p:blipFill>
        <p:spPr>
          <a:xfrm>
            <a:off x="7787487" y="6142787"/>
            <a:ext cx="920304" cy="6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0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Berkeley_Lab_Logo_Small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70" y="6213437"/>
            <a:ext cx="676289" cy="514304"/>
          </a:xfrm>
          <a:prstGeom prst="rect">
            <a:avLst/>
          </a:prstGeom>
        </p:spPr>
      </p:pic>
      <p:pic>
        <p:nvPicPr>
          <p:cNvPr id="6" name="Picture 5" descr="ALSmark(+wordsCMYK).pdf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2" t="41789" r="41002" b="41223"/>
          <a:stretch/>
        </p:blipFill>
        <p:spPr>
          <a:xfrm>
            <a:off x="7787487" y="6142787"/>
            <a:ext cx="920304" cy="60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7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0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.emf"/><Relationship Id="rId11" Type="http://schemas.openxmlformats.org/officeDocument/2006/relationships/image" Target="../media/image30.jpeg"/><Relationship Id="rId5" Type="http://schemas.openxmlformats.org/officeDocument/2006/relationships/image" Target="../media/image27.jpeg"/><Relationship Id="rId10" Type="http://schemas.openxmlformats.org/officeDocument/2006/relationships/image" Target="../media/image29.jpeg"/><Relationship Id="rId4" Type="http://schemas.openxmlformats.org/officeDocument/2006/relationships/image" Target="../media/image24.jpe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8.emf"/><Relationship Id="rId3" Type="http://schemas.openxmlformats.org/officeDocument/2006/relationships/image" Target="../media/image38.png"/><Relationship Id="rId7" Type="http://schemas.openxmlformats.org/officeDocument/2006/relationships/image" Target="../media/image42.emf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40.emf"/><Relationship Id="rId10" Type="http://schemas.openxmlformats.org/officeDocument/2006/relationships/image" Target="../media/image45.emf"/><Relationship Id="rId4" Type="http://schemas.openxmlformats.org/officeDocument/2006/relationships/image" Target="../media/image39.tiff"/><Relationship Id="rId9" Type="http://schemas.openxmlformats.org/officeDocument/2006/relationships/image" Target="../media/image44.emf"/><Relationship Id="rId1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jpg"/><Relationship Id="rId5" Type="http://schemas.openxmlformats.org/officeDocument/2006/relationships/image" Target="../media/image34.emf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55.gif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gi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emf"/><Relationship Id="rId5" Type="http://schemas.openxmlformats.org/officeDocument/2006/relationships/image" Target="../media/image32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3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emf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jpg"/><Relationship Id="rId5" Type="http://schemas.openxmlformats.org/officeDocument/2006/relationships/image" Target="../media/image11.emf"/><Relationship Id="rId10" Type="http://schemas.openxmlformats.org/officeDocument/2006/relationships/image" Target="../media/image14.jp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9.emf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4207619546_71d6c0140f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2" r="24123" b="13915"/>
          <a:stretch/>
        </p:blipFill>
        <p:spPr>
          <a:xfrm>
            <a:off x="0" y="7"/>
            <a:ext cx="9144000" cy="6857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83" y="559347"/>
            <a:ext cx="85985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dirty="0" smtClean="0">
                <a:solidFill>
                  <a:schemeClr val="bg1"/>
                </a:solidFill>
                <a:latin typeface="Avenir Next Demi Bold"/>
                <a:cs typeface="Avenir Next Demi Bold"/>
              </a:rPr>
              <a:t>Advanced Light Source - Upgrade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5782" y="3393723"/>
            <a:ext cx="55741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Next Demi Bold"/>
                <a:cs typeface="Avenir Next Demi Bold"/>
              </a:rPr>
              <a:t>Roger Falcone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Next Demi Bold"/>
                <a:cs typeface="Avenir Next Demi Bold"/>
              </a:rPr>
              <a:t>Director, Advanced Light Source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Next Demi Bold"/>
                <a:cs typeface="Avenir Next Demi Bold"/>
              </a:rPr>
              <a:t>Lawrence Berkeley National Laboratory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venir Next Demi Bold"/>
                <a:cs typeface="Avenir Next Demi Bold"/>
              </a:rPr>
              <a:t>BESAC Meeting | February 11-12, </a:t>
            </a:r>
            <a:r>
              <a:rPr lang="en-US" sz="2000" dirty="0" smtClean="0">
                <a:solidFill>
                  <a:schemeClr val="bg1"/>
                </a:solidFill>
                <a:latin typeface="Avenir Next Demi Bold"/>
                <a:cs typeface="Avenir Next Demi Bold"/>
              </a:rPr>
              <a:t>2016</a:t>
            </a:r>
            <a:endParaRPr lang="en-US" sz="2000" i="1" dirty="0">
              <a:solidFill>
                <a:schemeClr val="bg1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64850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Straight Arrow Connector 122"/>
          <p:cNvCxnSpPr/>
          <p:nvPr/>
        </p:nvCxnSpPr>
        <p:spPr>
          <a:xfrm>
            <a:off x="6538930" y="4248072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2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Higher coherence enables dynamic imaging </a:t>
            </a:r>
            <a:b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</a:br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with higher spatial and temporal resolution </a:t>
            </a:r>
            <a:endParaRPr lang="en-US" sz="28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6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42254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>
            <a:off x="5492396" y="5255323"/>
            <a:ext cx="2280004" cy="1194065"/>
          </a:xfrm>
          <a:prstGeom prst="roundRect">
            <a:avLst/>
          </a:prstGeom>
          <a:solidFill>
            <a:srgbClr val="052A48"/>
          </a:solidFill>
          <a:ln>
            <a:solidFill>
              <a:srgbClr val="052A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venir Next Demi Bold"/>
                <a:cs typeface="Avenir Next Demi Bold"/>
              </a:rPr>
              <a:t>Chemical, electronic, and magnetic maps of functional systems</a:t>
            </a:r>
            <a:endParaRPr lang="en-US" dirty="0">
              <a:solidFill>
                <a:srgbClr val="FFFFFF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3090642" y="5000664"/>
            <a:ext cx="2309479" cy="1447800"/>
          </a:xfrm>
          <a:prstGeom prst="roundRect">
            <a:avLst/>
          </a:prstGeom>
          <a:solidFill>
            <a:srgbClr val="052A48"/>
          </a:solidFill>
          <a:ln>
            <a:solidFill>
              <a:srgbClr val="052A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venir Next Demi Bold"/>
                <a:cs typeface="Avenir Next Demi Bold"/>
              </a:rPr>
              <a:t>Dynamics and kinetics on natural timescales,</a:t>
            </a:r>
            <a:br>
              <a:rPr lang="en-US" dirty="0" smtClean="0">
                <a:solidFill>
                  <a:srgbClr val="FFFFFF"/>
                </a:solidFill>
                <a:latin typeface="Avenir Next Demi Bold"/>
                <a:cs typeface="Avenir Next Demi Bold"/>
              </a:rPr>
            </a:br>
            <a:r>
              <a:rPr lang="en-US" dirty="0" smtClean="0">
                <a:solidFill>
                  <a:srgbClr val="FFFFFF"/>
                </a:solidFill>
                <a:latin typeface="Avenir Next Demi Bold"/>
                <a:cs typeface="Avenir Next Demi Bold"/>
              </a:rPr>
              <a:t> from picoseconds </a:t>
            </a:r>
            <a:br>
              <a:rPr lang="en-US" dirty="0" smtClean="0">
                <a:solidFill>
                  <a:srgbClr val="FFFFFF"/>
                </a:solidFill>
                <a:latin typeface="Avenir Next Demi Bold"/>
                <a:cs typeface="Avenir Next Demi Bold"/>
              </a:rPr>
            </a:br>
            <a:r>
              <a:rPr lang="en-US" dirty="0" smtClean="0">
                <a:solidFill>
                  <a:srgbClr val="FFFFFF"/>
                </a:solidFill>
                <a:latin typeface="Avenir Next Demi Bold"/>
                <a:cs typeface="Avenir Next Demi Bold"/>
              </a:rPr>
              <a:t>to minutes</a:t>
            </a:r>
            <a:endParaRPr lang="en-US" dirty="0">
              <a:solidFill>
                <a:srgbClr val="FFFFFF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225196" y="5229264"/>
            <a:ext cx="1773171" cy="1219200"/>
          </a:xfrm>
          <a:prstGeom prst="roundRect">
            <a:avLst/>
          </a:prstGeom>
          <a:solidFill>
            <a:srgbClr val="052A48"/>
          </a:solidFill>
          <a:ln>
            <a:solidFill>
              <a:srgbClr val="052A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venir Next Demi Bold"/>
                <a:cs typeface="Avenir Next Demi Bold"/>
              </a:rPr>
              <a:t>Nanometer resolution </a:t>
            </a:r>
            <a:br>
              <a:rPr lang="en-US" dirty="0" smtClean="0">
                <a:solidFill>
                  <a:srgbClr val="FFFFFF"/>
                </a:solidFill>
                <a:latin typeface="Avenir Next Demi Bold"/>
                <a:cs typeface="Avenir Next Demi Bold"/>
              </a:rPr>
            </a:br>
            <a:r>
              <a:rPr lang="en-US" dirty="0" smtClean="0">
                <a:solidFill>
                  <a:srgbClr val="FFFFFF"/>
                </a:solidFill>
                <a:latin typeface="Avenir Next Demi Bold"/>
                <a:cs typeface="Avenir Next Demi Bold"/>
              </a:rPr>
              <a:t>in three dimensions</a:t>
            </a:r>
            <a:endParaRPr lang="en-US" dirty="0">
              <a:solidFill>
                <a:srgbClr val="FFFFFF"/>
              </a:solidFill>
              <a:latin typeface="Avenir Next Demi Bold"/>
              <a:cs typeface="Avenir Next Demi Bold"/>
            </a:endParaRPr>
          </a:p>
        </p:txBody>
      </p:sp>
      <p:pic>
        <p:nvPicPr>
          <p:cNvPr id="55" name="Picture 54" descr="beamspot_alsu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63" y="3531792"/>
            <a:ext cx="2072640" cy="1554480"/>
          </a:xfrm>
          <a:prstGeom prst="rect">
            <a:avLst/>
          </a:prstGeom>
        </p:spPr>
      </p:pic>
      <p:pic>
        <p:nvPicPr>
          <p:cNvPr id="65" name="Picture 64" descr="images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37593" y="3977974"/>
            <a:ext cx="1021082" cy="668478"/>
          </a:xfrm>
          <a:prstGeom prst="rect">
            <a:avLst/>
          </a:prstGeom>
        </p:spPr>
      </p:pic>
      <p:sp>
        <p:nvSpPr>
          <p:cNvPr id="82" name="Isosceles Triangle 46"/>
          <p:cNvSpPr/>
          <p:nvPr/>
        </p:nvSpPr>
        <p:spPr>
          <a:xfrm rot="16200000">
            <a:off x="4828923" y="3760734"/>
            <a:ext cx="909903" cy="1008404"/>
          </a:xfrm>
          <a:prstGeom prst="triangle">
            <a:avLst>
              <a:gd name="adj" fmla="val 50752"/>
            </a:avLst>
          </a:prstGeom>
          <a:solidFill>
            <a:srgbClr val="C6D9F1">
              <a:alpha val="3882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1665168" y="4142866"/>
            <a:ext cx="1330108" cy="259086"/>
            <a:chOff x="2661130" y="3398514"/>
            <a:chExt cx="1330108" cy="1060190"/>
          </a:xfrm>
        </p:grpSpPr>
        <p:cxnSp>
          <p:nvCxnSpPr>
            <p:cNvPr id="84" name="Straight Connector 83"/>
            <p:cNvCxnSpPr/>
            <p:nvPr/>
          </p:nvCxnSpPr>
          <p:spPr>
            <a:xfrm>
              <a:off x="2661130" y="3870530"/>
              <a:ext cx="1" cy="202572"/>
            </a:xfrm>
            <a:prstGeom prst="line">
              <a:avLst/>
            </a:prstGeom>
            <a:ln w="285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3335406" y="3717964"/>
              <a:ext cx="1" cy="464683"/>
            </a:xfrm>
            <a:prstGeom prst="line">
              <a:avLst/>
            </a:prstGeom>
            <a:ln w="285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554016" y="3613142"/>
              <a:ext cx="1" cy="676548"/>
            </a:xfrm>
            <a:prstGeom prst="line">
              <a:avLst/>
            </a:prstGeom>
            <a:ln w="285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3772626" y="3498182"/>
              <a:ext cx="1" cy="882900"/>
            </a:xfrm>
            <a:prstGeom prst="line">
              <a:avLst/>
            </a:prstGeom>
            <a:ln w="285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2892562" y="3839550"/>
              <a:ext cx="1" cy="258331"/>
            </a:xfrm>
            <a:prstGeom prst="line">
              <a:avLst/>
            </a:prstGeom>
            <a:ln w="285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3991237" y="3398514"/>
              <a:ext cx="1" cy="1060190"/>
            </a:xfrm>
            <a:prstGeom prst="line">
              <a:avLst/>
            </a:prstGeom>
            <a:ln w="285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3121112" y="3773024"/>
              <a:ext cx="1" cy="363153"/>
            </a:xfrm>
            <a:prstGeom prst="line">
              <a:avLst/>
            </a:prstGeom>
            <a:ln w="2857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Isosceles Triangle 45"/>
          <p:cNvSpPr/>
          <p:nvPr/>
        </p:nvSpPr>
        <p:spPr>
          <a:xfrm rot="5400000">
            <a:off x="3901270" y="3350679"/>
            <a:ext cx="256753" cy="1836975"/>
          </a:xfrm>
          <a:prstGeom prst="triangle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3074578" y="4139321"/>
            <a:ext cx="84074" cy="284049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44678" y="3271068"/>
            <a:ext cx="177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srgbClr val="052A48"/>
                </a:solidFill>
                <a:latin typeface="Avenir Next Demi Bold"/>
                <a:cs typeface="Avenir Next Demi Bold"/>
              </a:rPr>
              <a:t>C</a:t>
            </a:r>
            <a:r>
              <a:rPr lang="en-US" sz="16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oherent Source</a:t>
            </a:r>
            <a:endParaRPr lang="en-US" sz="16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655757" y="3288282"/>
            <a:ext cx="2501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High performance algorithms and computing, e.g., CAMERA</a:t>
            </a:r>
            <a:endParaRPr lang="en-US" sz="12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pic>
        <p:nvPicPr>
          <p:cNvPr id="114" name="Picture 113" descr="Unknow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033" y="3839449"/>
            <a:ext cx="1038994" cy="1104333"/>
          </a:xfrm>
          <a:prstGeom prst="rect">
            <a:avLst/>
          </a:prstGeom>
        </p:spPr>
      </p:pic>
      <p:sp>
        <p:nvSpPr>
          <p:cNvPr id="145" name="TextBox 144"/>
          <p:cNvSpPr txBox="1"/>
          <p:nvPr/>
        </p:nvSpPr>
        <p:spPr>
          <a:xfrm>
            <a:off x="5259810" y="2674360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 smtClean="0">
                <a:solidFill>
                  <a:srgbClr val="052A48"/>
                </a:solidFill>
                <a:latin typeface="Avenir Book"/>
                <a:cs typeface="Avenir Book"/>
              </a:rPr>
              <a:t>Pixelated Detector</a:t>
            </a:r>
            <a:endParaRPr lang="en-US" sz="1200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pic>
        <p:nvPicPr>
          <p:cNvPr id="154" name="Picture 153" descr="beamspot_als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24000"/>
            <a:ext cx="2120488" cy="1590366"/>
          </a:xfrm>
          <a:prstGeom prst="rect">
            <a:avLst/>
          </a:prstGeom>
        </p:spPr>
      </p:pic>
      <p:pic>
        <p:nvPicPr>
          <p:cNvPr id="49" name="Picture 48" descr="beamspot_als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51" y="1489905"/>
            <a:ext cx="2120488" cy="1590366"/>
          </a:xfrm>
          <a:prstGeom prst="rect">
            <a:avLst/>
          </a:prstGeom>
        </p:spPr>
      </p:pic>
      <p:pic>
        <p:nvPicPr>
          <p:cNvPr id="50" name="Picture 49" descr="images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27430" y="1967558"/>
            <a:ext cx="1021082" cy="668478"/>
          </a:xfrm>
          <a:prstGeom prst="rect">
            <a:avLst/>
          </a:prstGeom>
        </p:spPr>
      </p:pic>
      <p:sp>
        <p:nvSpPr>
          <p:cNvPr id="53" name="Isosceles Triangle 45"/>
          <p:cNvSpPr/>
          <p:nvPr/>
        </p:nvSpPr>
        <p:spPr>
          <a:xfrm rot="5400000">
            <a:off x="3815274" y="1371131"/>
            <a:ext cx="256753" cy="1836975"/>
          </a:xfrm>
          <a:prstGeom prst="triangle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2988582" y="2159773"/>
            <a:ext cx="84074" cy="284049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1671551" y="1413705"/>
            <a:ext cx="1295400" cy="1752968"/>
            <a:chOff x="452275" y="2960370"/>
            <a:chExt cx="624050" cy="341082"/>
          </a:xfrm>
        </p:grpSpPr>
        <p:sp>
          <p:nvSpPr>
            <p:cNvPr id="59" name="Freeform 58"/>
            <p:cNvSpPr/>
            <p:nvPr/>
          </p:nvSpPr>
          <p:spPr>
            <a:xfrm>
              <a:off x="452275" y="3086100"/>
              <a:ext cx="45719" cy="80963"/>
            </a:xfrm>
            <a:custGeom>
              <a:avLst/>
              <a:gdLst>
                <a:gd name="connsiteX0" fmla="*/ 0 w 9838"/>
                <a:gd name="connsiteY0" fmla="*/ 0 h 76200"/>
                <a:gd name="connsiteX1" fmla="*/ 7144 w 9838"/>
                <a:gd name="connsiteY1" fmla="*/ 11906 h 76200"/>
                <a:gd name="connsiteX2" fmla="*/ 9525 w 9838"/>
                <a:gd name="connsiteY2" fmla="*/ 19050 h 76200"/>
                <a:gd name="connsiteX3" fmla="*/ 9525 w 9838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38" h="76200">
                  <a:moveTo>
                    <a:pt x="0" y="0"/>
                  </a:moveTo>
                  <a:cubicBezTo>
                    <a:pt x="2381" y="3969"/>
                    <a:pt x="5074" y="7766"/>
                    <a:pt x="7144" y="11906"/>
                  </a:cubicBezTo>
                  <a:cubicBezTo>
                    <a:pt x="8267" y="14151"/>
                    <a:pt x="9432" y="16542"/>
                    <a:pt x="9525" y="19050"/>
                  </a:cubicBezTo>
                  <a:cubicBezTo>
                    <a:pt x="10230" y="38087"/>
                    <a:pt x="9525" y="57150"/>
                    <a:pt x="9525" y="76200"/>
                  </a:cubicBezTo>
                </a:path>
              </a:pathLst>
            </a:custGeom>
            <a:noFill/>
            <a:ln w="28575" cmpd="sng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575310" y="3065145"/>
              <a:ext cx="30480" cy="121920"/>
            </a:xfrm>
            <a:custGeom>
              <a:avLst/>
              <a:gdLst>
                <a:gd name="connsiteX0" fmla="*/ 0 w 30480"/>
                <a:gd name="connsiteY0" fmla="*/ 0 h 121920"/>
                <a:gd name="connsiteX1" fmla="*/ 15240 w 30480"/>
                <a:gd name="connsiteY1" fmla="*/ 7620 h 121920"/>
                <a:gd name="connsiteX2" fmla="*/ 20955 w 30480"/>
                <a:gd name="connsiteY2" fmla="*/ 19050 h 121920"/>
                <a:gd name="connsiteX3" fmla="*/ 26670 w 30480"/>
                <a:gd name="connsiteY3" fmla="*/ 22860 h 121920"/>
                <a:gd name="connsiteX4" fmla="*/ 30480 w 30480"/>
                <a:gd name="connsiteY4" fmla="*/ 66675 h 121920"/>
                <a:gd name="connsiteX5" fmla="*/ 28575 w 30480"/>
                <a:gd name="connsiteY5" fmla="*/ 87630 h 121920"/>
                <a:gd name="connsiteX6" fmla="*/ 24765 w 30480"/>
                <a:gd name="connsiteY6" fmla="*/ 108585 h 121920"/>
                <a:gd name="connsiteX7" fmla="*/ 30480 w 30480"/>
                <a:gd name="connsiteY7" fmla="*/ 12192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80" h="121920">
                  <a:moveTo>
                    <a:pt x="0" y="0"/>
                  </a:moveTo>
                  <a:cubicBezTo>
                    <a:pt x="4548" y="1819"/>
                    <a:pt x="11435" y="3815"/>
                    <a:pt x="15240" y="7620"/>
                  </a:cubicBezTo>
                  <a:cubicBezTo>
                    <a:pt x="31299" y="23679"/>
                    <a:pt x="8560" y="3556"/>
                    <a:pt x="20955" y="19050"/>
                  </a:cubicBezTo>
                  <a:cubicBezTo>
                    <a:pt x="22385" y="20838"/>
                    <a:pt x="24765" y="21590"/>
                    <a:pt x="26670" y="22860"/>
                  </a:cubicBezTo>
                  <a:cubicBezTo>
                    <a:pt x="28066" y="35423"/>
                    <a:pt x="30480" y="55102"/>
                    <a:pt x="30480" y="66675"/>
                  </a:cubicBezTo>
                  <a:cubicBezTo>
                    <a:pt x="30480" y="73689"/>
                    <a:pt x="29309" y="80655"/>
                    <a:pt x="28575" y="87630"/>
                  </a:cubicBezTo>
                  <a:cubicBezTo>
                    <a:pt x="26918" y="103371"/>
                    <a:pt x="28094" y="98598"/>
                    <a:pt x="24765" y="108585"/>
                  </a:cubicBezTo>
                  <a:cubicBezTo>
                    <a:pt x="28859" y="120867"/>
                    <a:pt x="25735" y="117175"/>
                    <a:pt x="30480" y="121920"/>
                  </a:cubicBezTo>
                </a:path>
              </a:pathLst>
            </a:custGeom>
            <a:noFill/>
            <a:ln w="28575" cmpd="sng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674532" y="3036570"/>
              <a:ext cx="30318" cy="177901"/>
            </a:xfrm>
            <a:custGeom>
              <a:avLst/>
              <a:gdLst>
                <a:gd name="connsiteX0" fmla="*/ 3648 w 30318"/>
                <a:gd name="connsiteY0" fmla="*/ 0 h 177901"/>
                <a:gd name="connsiteX1" fmla="*/ 5553 w 30318"/>
                <a:gd name="connsiteY1" fmla="*/ 53340 h 177901"/>
                <a:gd name="connsiteX2" fmla="*/ 15078 w 30318"/>
                <a:gd name="connsiteY2" fmla="*/ 68580 h 177901"/>
                <a:gd name="connsiteX3" fmla="*/ 24603 w 30318"/>
                <a:gd name="connsiteY3" fmla="*/ 76200 h 177901"/>
                <a:gd name="connsiteX4" fmla="*/ 30318 w 30318"/>
                <a:gd name="connsiteY4" fmla="*/ 87630 h 177901"/>
                <a:gd name="connsiteX5" fmla="*/ 28413 w 30318"/>
                <a:gd name="connsiteY5" fmla="*/ 140970 h 177901"/>
                <a:gd name="connsiteX6" fmla="*/ 24603 w 30318"/>
                <a:gd name="connsiteY6" fmla="*/ 152400 h 177901"/>
                <a:gd name="connsiteX7" fmla="*/ 20793 w 30318"/>
                <a:gd name="connsiteY7" fmla="*/ 171450 h 177901"/>
                <a:gd name="connsiteX8" fmla="*/ 16983 w 30318"/>
                <a:gd name="connsiteY8" fmla="*/ 175260 h 17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18" h="177901">
                  <a:moveTo>
                    <a:pt x="3648" y="0"/>
                  </a:moveTo>
                  <a:cubicBezTo>
                    <a:pt x="-172" y="19101"/>
                    <a:pt x="-2884" y="28030"/>
                    <a:pt x="5553" y="53340"/>
                  </a:cubicBezTo>
                  <a:cubicBezTo>
                    <a:pt x="10087" y="66942"/>
                    <a:pt x="6021" y="62542"/>
                    <a:pt x="15078" y="68580"/>
                  </a:cubicBezTo>
                  <a:cubicBezTo>
                    <a:pt x="25997" y="84958"/>
                    <a:pt x="11458" y="65684"/>
                    <a:pt x="24603" y="76200"/>
                  </a:cubicBezTo>
                  <a:cubicBezTo>
                    <a:pt x="27960" y="78886"/>
                    <a:pt x="29063" y="83865"/>
                    <a:pt x="30318" y="87630"/>
                  </a:cubicBezTo>
                  <a:cubicBezTo>
                    <a:pt x="29683" y="105410"/>
                    <a:pt x="29977" y="123248"/>
                    <a:pt x="28413" y="140970"/>
                  </a:cubicBezTo>
                  <a:cubicBezTo>
                    <a:pt x="28060" y="144971"/>
                    <a:pt x="24603" y="152400"/>
                    <a:pt x="24603" y="152400"/>
                  </a:cubicBezTo>
                  <a:cubicBezTo>
                    <a:pt x="23901" y="157314"/>
                    <a:pt x="23453" y="166130"/>
                    <a:pt x="20793" y="171450"/>
                  </a:cubicBezTo>
                  <a:cubicBezTo>
                    <a:pt x="16631" y="179774"/>
                    <a:pt x="16983" y="178877"/>
                    <a:pt x="16983" y="175260"/>
                  </a:cubicBezTo>
                </a:path>
              </a:pathLst>
            </a:custGeom>
            <a:noFill/>
            <a:ln w="28575" cmpd="sng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756285" y="3025140"/>
              <a:ext cx="34292" cy="214232"/>
            </a:xfrm>
            <a:custGeom>
              <a:avLst/>
              <a:gdLst>
                <a:gd name="connsiteX0" fmla="*/ 0 w 34292"/>
                <a:gd name="connsiteY0" fmla="*/ 0 h 214232"/>
                <a:gd name="connsiteX1" fmla="*/ 5715 w 34292"/>
                <a:gd name="connsiteY1" fmla="*/ 15240 h 214232"/>
                <a:gd name="connsiteX2" fmla="*/ 7620 w 34292"/>
                <a:gd name="connsiteY2" fmla="*/ 20955 h 214232"/>
                <a:gd name="connsiteX3" fmla="*/ 13335 w 34292"/>
                <a:gd name="connsiteY3" fmla="*/ 26670 h 214232"/>
                <a:gd name="connsiteX4" fmla="*/ 22860 w 34292"/>
                <a:gd name="connsiteY4" fmla="*/ 47625 h 214232"/>
                <a:gd name="connsiteX5" fmla="*/ 19050 w 34292"/>
                <a:gd name="connsiteY5" fmla="*/ 89535 h 214232"/>
                <a:gd name="connsiteX6" fmla="*/ 15240 w 34292"/>
                <a:gd name="connsiteY6" fmla="*/ 95250 h 214232"/>
                <a:gd name="connsiteX7" fmla="*/ 11430 w 34292"/>
                <a:gd name="connsiteY7" fmla="*/ 106680 h 214232"/>
                <a:gd name="connsiteX8" fmla="*/ 9525 w 34292"/>
                <a:gd name="connsiteY8" fmla="*/ 112395 h 214232"/>
                <a:gd name="connsiteX9" fmla="*/ 5715 w 34292"/>
                <a:gd name="connsiteY9" fmla="*/ 118110 h 214232"/>
                <a:gd name="connsiteX10" fmla="*/ 11430 w 34292"/>
                <a:gd name="connsiteY10" fmla="*/ 167640 h 214232"/>
                <a:gd name="connsiteX11" fmla="*/ 22860 w 34292"/>
                <a:gd name="connsiteY11" fmla="*/ 177165 h 214232"/>
                <a:gd name="connsiteX12" fmla="*/ 26670 w 34292"/>
                <a:gd name="connsiteY12" fmla="*/ 182880 h 214232"/>
                <a:gd name="connsiteX13" fmla="*/ 32385 w 34292"/>
                <a:gd name="connsiteY13" fmla="*/ 198120 h 214232"/>
                <a:gd name="connsiteX14" fmla="*/ 34290 w 34292"/>
                <a:gd name="connsiteY14" fmla="*/ 209550 h 21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292" h="214232">
                  <a:moveTo>
                    <a:pt x="0" y="0"/>
                  </a:moveTo>
                  <a:cubicBezTo>
                    <a:pt x="3675" y="18377"/>
                    <a:pt x="-825" y="2159"/>
                    <a:pt x="5715" y="15240"/>
                  </a:cubicBezTo>
                  <a:cubicBezTo>
                    <a:pt x="6613" y="17036"/>
                    <a:pt x="6506" y="19284"/>
                    <a:pt x="7620" y="20955"/>
                  </a:cubicBezTo>
                  <a:cubicBezTo>
                    <a:pt x="9114" y="23197"/>
                    <a:pt x="11889" y="24397"/>
                    <a:pt x="13335" y="26670"/>
                  </a:cubicBezTo>
                  <a:cubicBezTo>
                    <a:pt x="19298" y="36040"/>
                    <a:pt x="20062" y="39232"/>
                    <a:pt x="22860" y="47625"/>
                  </a:cubicBezTo>
                  <a:cubicBezTo>
                    <a:pt x="22831" y="48056"/>
                    <a:pt x="21282" y="82095"/>
                    <a:pt x="19050" y="89535"/>
                  </a:cubicBezTo>
                  <a:cubicBezTo>
                    <a:pt x="18392" y="91728"/>
                    <a:pt x="16170" y="93158"/>
                    <a:pt x="15240" y="95250"/>
                  </a:cubicBezTo>
                  <a:cubicBezTo>
                    <a:pt x="13609" y="98920"/>
                    <a:pt x="12700" y="102870"/>
                    <a:pt x="11430" y="106680"/>
                  </a:cubicBezTo>
                  <a:cubicBezTo>
                    <a:pt x="10795" y="108585"/>
                    <a:pt x="10639" y="110724"/>
                    <a:pt x="9525" y="112395"/>
                  </a:cubicBezTo>
                  <a:lnTo>
                    <a:pt x="5715" y="118110"/>
                  </a:lnTo>
                  <a:cubicBezTo>
                    <a:pt x="7821" y="160221"/>
                    <a:pt x="3599" y="144147"/>
                    <a:pt x="11430" y="167640"/>
                  </a:cubicBezTo>
                  <a:cubicBezTo>
                    <a:pt x="12478" y="170783"/>
                    <a:pt x="20246" y="175422"/>
                    <a:pt x="22860" y="177165"/>
                  </a:cubicBezTo>
                  <a:cubicBezTo>
                    <a:pt x="24130" y="179070"/>
                    <a:pt x="25646" y="180832"/>
                    <a:pt x="26670" y="182880"/>
                  </a:cubicBezTo>
                  <a:cubicBezTo>
                    <a:pt x="28948" y="187436"/>
                    <a:pt x="30736" y="193174"/>
                    <a:pt x="32385" y="198120"/>
                  </a:cubicBezTo>
                  <a:cubicBezTo>
                    <a:pt x="34448" y="214620"/>
                    <a:pt x="34290" y="218480"/>
                    <a:pt x="34290" y="209550"/>
                  </a:cubicBezTo>
                </a:path>
              </a:pathLst>
            </a:custGeom>
            <a:noFill/>
            <a:ln w="28575" cmpd="sng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849630" y="3000375"/>
              <a:ext cx="36195" cy="255270"/>
            </a:xfrm>
            <a:custGeom>
              <a:avLst/>
              <a:gdLst>
                <a:gd name="connsiteX0" fmla="*/ 0 w 36195"/>
                <a:gd name="connsiteY0" fmla="*/ 0 h 255270"/>
                <a:gd name="connsiteX1" fmla="*/ 9525 w 36195"/>
                <a:gd name="connsiteY1" fmla="*/ 15240 h 255270"/>
                <a:gd name="connsiteX2" fmla="*/ 19050 w 36195"/>
                <a:gd name="connsiteY2" fmla="*/ 32385 h 255270"/>
                <a:gd name="connsiteX3" fmla="*/ 22860 w 36195"/>
                <a:gd name="connsiteY3" fmla="*/ 38100 h 255270"/>
                <a:gd name="connsiteX4" fmla="*/ 20955 w 36195"/>
                <a:gd name="connsiteY4" fmla="*/ 83820 h 255270"/>
                <a:gd name="connsiteX5" fmla="*/ 19050 w 36195"/>
                <a:gd name="connsiteY5" fmla="*/ 91440 h 255270"/>
                <a:gd name="connsiteX6" fmla="*/ 13335 w 36195"/>
                <a:gd name="connsiteY6" fmla="*/ 102870 h 255270"/>
                <a:gd name="connsiteX7" fmla="*/ 17145 w 36195"/>
                <a:gd name="connsiteY7" fmla="*/ 116205 h 255270"/>
                <a:gd name="connsiteX8" fmla="*/ 22860 w 36195"/>
                <a:gd name="connsiteY8" fmla="*/ 120015 h 255270"/>
                <a:gd name="connsiteX9" fmla="*/ 24765 w 36195"/>
                <a:gd name="connsiteY9" fmla="*/ 125730 h 255270"/>
                <a:gd name="connsiteX10" fmla="*/ 30480 w 36195"/>
                <a:gd name="connsiteY10" fmla="*/ 129540 h 255270"/>
                <a:gd name="connsiteX11" fmla="*/ 34290 w 36195"/>
                <a:gd name="connsiteY11" fmla="*/ 140970 h 255270"/>
                <a:gd name="connsiteX12" fmla="*/ 36195 w 36195"/>
                <a:gd name="connsiteY12" fmla="*/ 146685 h 255270"/>
                <a:gd name="connsiteX13" fmla="*/ 34290 w 36195"/>
                <a:gd name="connsiteY13" fmla="*/ 152400 h 255270"/>
                <a:gd name="connsiteX14" fmla="*/ 22860 w 36195"/>
                <a:gd name="connsiteY14" fmla="*/ 161925 h 255270"/>
                <a:gd name="connsiteX15" fmla="*/ 20955 w 36195"/>
                <a:gd name="connsiteY15" fmla="*/ 167640 h 255270"/>
                <a:gd name="connsiteX16" fmla="*/ 15240 w 36195"/>
                <a:gd name="connsiteY16" fmla="*/ 171450 h 255270"/>
                <a:gd name="connsiteX17" fmla="*/ 19050 w 36195"/>
                <a:gd name="connsiteY17" fmla="*/ 217170 h 255270"/>
                <a:gd name="connsiteX18" fmla="*/ 17145 w 36195"/>
                <a:gd name="connsiteY18" fmla="*/ 243840 h 255270"/>
                <a:gd name="connsiteX19" fmla="*/ 13335 w 36195"/>
                <a:gd name="connsiteY19" fmla="*/ 255270 h 255270"/>
                <a:gd name="connsiteX20" fmla="*/ 9525 w 36195"/>
                <a:gd name="connsiteY20" fmla="*/ 247650 h 25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195" h="255270">
                  <a:moveTo>
                    <a:pt x="0" y="0"/>
                  </a:moveTo>
                  <a:cubicBezTo>
                    <a:pt x="8607" y="25822"/>
                    <a:pt x="-1854" y="2236"/>
                    <a:pt x="9525" y="15240"/>
                  </a:cubicBezTo>
                  <a:cubicBezTo>
                    <a:pt x="23540" y="31257"/>
                    <a:pt x="13381" y="21047"/>
                    <a:pt x="19050" y="32385"/>
                  </a:cubicBezTo>
                  <a:cubicBezTo>
                    <a:pt x="20074" y="34433"/>
                    <a:pt x="21590" y="36195"/>
                    <a:pt x="22860" y="38100"/>
                  </a:cubicBezTo>
                  <a:cubicBezTo>
                    <a:pt x="22225" y="53340"/>
                    <a:pt x="22042" y="68606"/>
                    <a:pt x="20955" y="83820"/>
                  </a:cubicBezTo>
                  <a:cubicBezTo>
                    <a:pt x="20768" y="86432"/>
                    <a:pt x="20081" y="89034"/>
                    <a:pt x="19050" y="91440"/>
                  </a:cubicBezTo>
                  <a:cubicBezTo>
                    <a:pt x="7971" y="117290"/>
                    <a:pt x="21362" y="78789"/>
                    <a:pt x="13335" y="102870"/>
                  </a:cubicBezTo>
                  <a:cubicBezTo>
                    <a:pt x="13459" y="103368"/>
                    <a:pt x="16151" y="114963"/>
                    <a:pt x="17145" y="116205"/>
                  </a:cubicBezTo>
                  <a:cubicBezTo>
                    <a:pt x="18575" y="117993"/>
                    <a:pt x="20955" y="118745"/>
                    <a:pt x="22860" y="120015"/>
                  </a:cubicBezTo>
                  <a:cubicBezTo>
                    <a:pt x="23495" y="121920"/>
                    <a:pt x="23511" y="124162"/>
                    <a:pt x="24765" y="125730"/>
                  </a:cubicBezTo>
                  <a:cubicBezTo>
                    <a:pt x="26195" y="127518"/>
                    <a:pt x="29267" y="127598"/>
                    <a:pt x="30480" y="129540"/>
                  </a:cubicBezTo>
                  <a:cubicBezTo>
                    <a:pt x="32609" y="132946"/>
                    <a:pt x="33020" y="137160"/>
                    <a:pt x="34290" y="140970"/>
                  </a:cubicBezTo>
                  <a:lnTo>
                    <a:pt x="36195" y="146685"/>
                  </a:lnTo>
                  <a:cubicBezTo>
                    <a:pt x="35560" y="148590"/>
                    <a:pt x="35404" y="150729"/>
                    <a:pt x="34290" y="152400"/>
                  </a:cubicBezTo>
                  <a:cubicBezTo>
                    <a:pt x="31356" y="156800"/>
                    <a:pt x="27077" y="159114"/>
                    <a:pt x="22860" y="161925"/>
                  </a:cubicBezTo>
                  <a:cubicBezTo>
                    <a:pt x="22225" y="163830"/>
                    <a:pt x="22209" y="166072"/>
                    <a:pt x="20955" y="167640"/>
                  </a:cubicBezTo>
                  <a:cubicBezTo>
                    <a:pt x="19525" y="169428"/>
                    <a:pt x="15438" y="169169"/>
                    <a:pt x="15240" y="171450"/>
                  </a:cubicBezTo>
                  <a:cubicBezTo>
                    <a:pt x="12757" y="200009"/>
                    <a:pt x="13598" y="200813"/>
                    <a:pt x="19050" y="217170"/>
                  </a:cubicBezTo>
                  <a:cubicBezTo>
                    <a:pt x="18415" y="226060"/>
                    <a:pt x="18467" y="235026"/>
                    <a:pt x="17145" y="243840"/>
                  </a:cubicBezTo>
                  <a:cubicBezTo>
                    <a:pt x="16549" y="247812"/>
                    <a:pt x="13335" y="255270"/>
                    <a:pt x="13335" y="255270"/>
                  </a:cubicBezTo>
                  <a:cubicBezTo>
                    <a:pt x="9173" y="249027"/>
                    <a:pt x="9525" y="251845"/>
                    <a:pt x="9525" y="247650"/>
                  </a:cubicBezTo>
                </a:path>
              </a:pathLst>
            </a:custGeom>
            <a:noFill/>
            <a:ln w="28575" cmpd="sng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933450" y="2979420"/>
              <a:ext cx="36195" cy="291465"/>
            </a:xfrm>
            <a:custGeom>
              <a:avLst/>
              <a:gdLst>
                <a:gd name="connsiteX0" fmla="*/ 0 w 36195"/>
                <a:gd name="connsiteY0" fmla="*/ 0 h 291465"/>
                <a:gd name="connsiteX1" fmla="*/ 7620 w 36195"/>
                <a:gd name="connsiteY1" fmla="*/ 9525 h 291465"/>
                <a:gd name="connsiteX2" fmla="*/ 11430 w 36195"/>
                <a:gd name="connsiteY2" fmla="*/ 24765 h 291465"/>
                <a:gd name="connsiteX3" fmla="*/ 13335 w 36195"/>
                <a:gd name="connsiteY3" fmla="*/ 32385 h 291465"/>
                <a:gd name="connsiteX4" fmla="*/ 19050 w 36195"/>
                <a:gd name="connsiteY4" fmla="*/ 57150 h 291465"/>
                <a:gd name="connsiteX5" fmla="*/ 20955 w 36195"/>
                <a:gd name="connsiteY5" fmla="*/ 62865 h 291465"/>
                <a:gd name="connsiteX6" fmla="*/ 19050 w 36195"/>
                <a:gd name="connsiteY6" fmla="*/ 93345 h 291465"/>
                <a:gd name="connsiteX7" fmla="*/ 15240 w 36195"/>
                <a:gd name="connsiteY7" fmla="*/ 102870 h 291465"/>
                <a:gd name="connsiteX8" fmla="*/ 11430 w 36195"/>
                <a:gd name="connsiteY8" fmla="*/ 114300 h 291465"/>
                <a:gd name="connsiteX9" fmla="*/ 15240 w 36195"/>
                <a:gd name="connsiteY9" fmla="*/ 152400 h 291465"/>
                <a:gd name="connsiteX10" fmla="*/ 19050 w 36195"/>
                <a:gd name="connsiteY10" fmla="*/ 158115 h 291465"/>
                <a:gd name="connsiteX11" fmla="*/ 24765 w 36195"/>
                <a:gd name="connsiteY11" fmla="*/ 160020 h 291465"/>
                <a:gd name="connsiteX12" fmla="*/ 30480 w 36195"/>
                <a:gd name="connsiteY12" fmla="*/ 179070 h 291465"/>
                <a:gd name="connsiteX13" fmla="*/ 32385 w 36195"/>
                <a:gd name="connsiteY13" fmla="*/ 184785 h 291465"/>
                <a:gd name="connsiteX14" fmla="*/ 34290 w 36195"/>
                <a:gd name="connsiteY14" fmla="*/ 190500 h 291465"/>
                <a:gd name="connsiteX15" fmla="*/ 32385 w 36195"/>
                <a:gd name="connsiteY15" fmla="*/ 200025 h 291465"/>
                <a:gd name="connsiteX16" fmla="*/ 28575 w 36195"/>
                <a:gd name="connsiteY16" fmla="*/ 228600 h 291465"/>
                <a:gd name="connsiteX17" fmla="*/ 30480 w 36195"/>
                <a:gd name="connsiteY17" fmla="*/ 257175 h 291465"/>
                <a:gd name="connsiteX18" fmla="*/ 36195 w 36195"/>
                <a:gd name="connsiteY18" fmla="*/ 283845 h 291465"/>
                <a:gd name="connsiteX19" fmla="*/ 30480 w 36195"/>
                <a:gd name="connsiteY19" fmla="*/ 291465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195" h="291465">
                  <a:moveTo>
                    <a:pt x="0" y="0"/>
                  </a:moveTo>
                  <a:cubicBezTo>
                    <a:pt x="2540" y="3175"/>
                    <a:pt x="5916" y="5833"/>
                    <a:pt x="7620" y="9525"/>
                  </a:cubicBezTo>
                  <a:cubicBezTo>
                    <a:pt x="9814" y="14279"/>
                    <a:pt x="10160" y="19685"/>
                    <a:pt x="11430" y="24765"/>
                  </a:cubicBezTo>
                  <a:lnTo>
                    <a:pt x="13335" y="32385"/>
                  </a:lnTo>
                  <a:cubicBezTo>
                    <a:pt x="16357" y="44474"/>
                    <a:pt x="14308" y="42925"/>
                    <a:pt x="19050" y="57150"/>
                  </a:cubicBezTo>
                  <a:lnTo>
                    <a:pt x="20955" y="62865"/>
                  </a:lnTo>
                  <a:cubicBezTo>
                    <a:pt x="20320" y="73025"/>
                    <a:pt x="20490" y="83267"/>
                    <a:pt x="19050" y="93345"/>
                  </a:cubicBezTo>
                  <a:cubicBezTo>
                    <a:pt x="18566" y="96730"/>
                    <a:pt x="16409" y="99656"/>
                    <a:pt x="15240" y="102870"/>
                  </a:cubicBezTo>
                  <a:cubicBezTo>
                    <a:pt x="13868" y="106644"/>
                    <a:pt x="11430" y="114300"/>
                    <a:pt x="11430" y="114300"/>
                  </a:cubicBezTo>
                  <a:cubicBezTo>
                    <a:pt x="11541" y="116193"/>
                    <a:pt x="10270" y="142461"/>
                    <a:pt x="15240" y="152400"/>
                  </a:cubicBezTo>
                  <a:cubicBezTo>
                    <a:pt x="16264" y="154448"/>
                    <a:pt x="17262" y="156685"/>
                    <a:pt x="19050" y="158115"/>
                  </a:cubicBezTo>
                  <a:cubicBezTo>
                    <a:pt x="20618" y="159369"/>
                    <a:pt x="22860" y="159385"/>
                    <a:pt x="24765" y="160020"/>
                  </a:cubicBezTo>
                  <a:cubicBezTo>
                    <a:pt x="27644" y="171536"/>
                    <a:pt x="25842" y="165156"/>
                    <a:pt x="30480" y="179070"/>
                  </a:cubicBezTo>
                  <a:lnTo>
                    <a:pt x="32385" y="184785"/>
                  </a:lnTo>
                  <a:lnTo>
                    <a:pt x="34290" y="190500"/>
                  </a:lnTo>
                  <a:cubicBezTo>
                    <a:pt x="33655" y="193675"/>
                    <a:pt x="32763" y="196809"/>
                    <a:pt x="32385" y="200025"/>
                  </a:cubicBezTo>
                  <a:cubicBezTo>
                    <a:pt x="28995" y="228841"/>
                    <a:pt x="33244" y="214592"/>
                    <a:pt x="28575" y="228600"/>
                  </a:cubicBezTo>
                  <a:cubicBezTo>
                    <a:pt x="29210" y="238125"/>
                    <a:pt x="29748" y="247657"/>
                    <a:pt x="30480" y="257175"/>
                  </a:cubicBezTo>
                  <a:cubicBezTo>
                    <a:pt x="32225" y="279859"/>
                    <a:pt x="28614" y="272474"/>
                    <a:pt x="36195" y="283845"/>
                  </a:cubicBezTo>
                  <a:cubicBezTo>
                    <a:pt x="31887" y="290307"/>
                    <a:pt x="34004" y="287941"/>
                    <a:pt x="30480" y="291465"/>
                  </a:cubicBezTo>
                </a:path>
              </a:pathLst>
            </a:custGeom>
            <a:noFill/>
            <a:ln w="28575" cmpd="sng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1028700" y="2960370"/>
              <a:ext cx="47625" cy="341082"/>
            </a:xfrm>
            <a:custGeom>
              <a:avLst/>
              <a:gdLst>
                <a:gd name="connsiteX0" fmla="*/ 0 w 47625"/>
                <a:gd name="connsiteY0" fmla="*/ 0 h 341082"/>
                <a:gd name="connsiteX1" fmla="*/ 13335 w 47625"/>
                <a:gd name="connsiteY1" fmla="*/ 26670 h 341082"/>
                <a:gd name="connsiteX2" fmla="*/ 19050 w 47625"/>
                <a:gd name="connsiteY2" fmla="*/ 32385 h 341082"/>
                <a:gd name="connsiteX3" fmla="*/ 26670 w 47625"/>
                <a:gd name="connsiteY3" fmla="*/ 47625 h 341082"/>
                <a:gd name="connsiteX4" fmla="*/ 30480 w 47625"/>
                <a:gd name="connsiteY4" fmla="*/ 53340 h 341082"/>
                <a:gd name="connsiteX5" fmla="*/ 38100 w 47625"/>
                <a:gd name="connsiteY5" fmla="*/ 80010 h 341082"/>
                <a:gd name="connsiteX6" fmla="*/ 40005 w 47625"/>
                <a:gd name="connsiteY6" fmla="*/ 85725 h 341082"/>
                <a:gd name="connsiteX7" fmla="*/ 40005 w 47625"/>
                <a:gd name="connsiteY7" fmla="*/ 129540 h 341082"/>
                <a:gd name="connsiteX8" fmla="*/ 36195 w 47625"/>
                <a:gd name="connsiteY8" fmla="*/ 140970 h 341082"/>
                <a:gd name="connsiteX9" fmla="*/ 28575 w 47625"/>
                <a:gd name="connsiteY9" fmla="*/ 152400 h 341082"/>
                <a:gd name="connsiteX10" fmla="*/ 30480 w 47625"/>
                <a:gd name="connsiteY10" fmla="*/ 160020 h 341082"/>
                <a:gd name="connsiteX11" fmla="*/ 36195 w 47625"/>
                <a:gd name="connsiteY11" fmla="*/ 177165 h 341082"/>
                <a:gd name="connsiteX12" fmla="*/ 43815 w 47625"/>
                <a:gd name="connsiteY12" fmla="*/ 188595 h 341082"/>
                <a:gd name="connsiteX13" fmla="*/ 47625 w 47625"/>
                <a:gd name="connsiteY13" fmla="*/ 200025 h 341082"/>
                <a:gd name="connsiteX14" fmla="*/ 45720 w 47625"/>
                <a:gd name="connsiteY14" fmla="*/ 211455 h 341082"/>
                <a:gd name="connsiteX15" fmla="*/ 32385 w 47625"/>
                <a:gd name="connsiteY15" fmla="*/ 219075 h 341082"/>
                <a:gd name="connsiteX16" fmla="*/ 24765 w 47625"/>
                <a:gd name="connsiteY16" fmla="*/ 222885 h 341082"/>
                <a:gd name="connsiteX17" fmla="*/ 26670 w 47625"/>
                <a:gd name="connsiteY17" fmla="*/ 249555 h 341082"/>
                <a:gd name="connsiteX18" fmla="*/ 24765 w 47625"/>
                <a:gd name="connsiteY18" fmla="*/ 257175 h 341082"/>
                <a:gd name="connsiteX19" fmla="*/ 26670 w 47625"/>
                <a:gd name="connsiteY19" fmla="*/ 266700 h 341082"/>
                <a:gd name="connsiteX20" fmla="*/ 32385 w 47625"/>
                <a:gd name="connsiteY20" fmla="*/ 291465 h 341082"/>
                <a:gd name="connsiteX21" fmla="*/ 34290 w 47625"/>
                <a:gd name="connsiteY21" fmla="*/ 297180 h 341082"/>
                <a:gd name="connsiteX22" fmla="*/ 36195 w 47625"/>
                <a:gd name="connsiteY22" fmla="*/ 302895 h 341082"/>
                <a:gd name="connsiteX23" fmla="*/ 38100 w 47625"/>
                <a:gd name="connsiteY23" fmla="*/ 310515 h 341082"/>
                <a:gd name="connsiteX24" fmla="*/ 41910 w 47625"/>
                <a:gd name="connsiteY24" fmla="*/ 316230 h 341082"/>
                <a:gd name="connsiteX25" fmla="*/ 45720 w 47625"/>
                <a:gd name="connsiteY25" fmla="*/ 327660 h 341082"/>
                <a:gd name="connsiteX26" fmla="*/ 40005 w 47625"/>
                <a:gd name="connsiteY26" fmla="*/ 340995 h 341082"/>
                <a:gd name="connsiteX27" fmla="*/ 38100 w 47625"/>
                <a:gd name="connsiteY27" fmla="*/ 339090 h 34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7625" h="341082">
                  <a:moveTo>
                    <a:pt x="0" y="0"/>
                  </a:moveTo>
                  <a:lnTo>
                    <a:pt x="13335" y="26670"/>
                  </a:lnTo>
                  <a:cubicBezTo>
                    <a:pt x="14540" y="29080"/>
                    <a:pt x="17604" y="30112"/>
                    <a:pt x="19050" y="32385"/>
                  </a:cubicBezTo>
                  <a:cubicBezTo>
                    <a:pt x="22099" y="37177"/>
                    <a:pt x="23520" y="42899"/>
                    <a:pt x="26670" y="47625"/>
                  </a:cubicBezTo>
                  <a:lnTo>
                    <a:pt x="30480" y="53340"/>
                  </a:lnTo>
                  <a:cubicBezTo>
                    <a:pt x="35264" y="72476"/>
                    <a:pt x="32634" y="63612"/>
                    <a:pt x="38100" y="80010"/>
                  </a:cubicBezTo>
                  <a:lnTo>
                    <a:pt x="40005" y="85725"/>
                  </a:lnTo>
                  <a:cubicBezTo>
                    <a:pt x="42195" y="105437"/>
                    <a:pt x="43403" y="106886"/>
                    <a:pt x="40005" y="129540"/>
                  </a:cubicBezTo>
                  <a:cubicBezTo>
                    <a:pt x="39409" y="133512"/>
                    <a:pt x="38423" y="137628"/>
                    <a:pt x="36195" y="140970"/>
                  </a:cubicBezTo>
                  <a:lnTo>
                    <a:pt x="28575" y="152400"/>
                  </a:lnTo>
                  <a:cubicBezTo>
                    <a:pt x="29210" y="154940"/>
                    <a:pt x="29728" y="157512"/>
                    <a:pt x="30480" y="160020"/>
                  </a:cubicBezTo>
                  <a:lnTo>
                    <a:pt x="36195" y="177165"/>
                  </a:lnTo>
                  <a:cubicBezTo>
                    <a:pt x="37643" y="181509"/>
                    <a:pt x="41275" y="184785"/>
                    <a:pt x="43815" y="188595"/>
                  </a:cubicBezTo>
                  <a:cubicBezTo>
                    <a:pt x="46043" y="191937"/>
                    <a:pt x="47625" y="200025"/>
                    <a:pt x="47625" y="200025"/>
                  </a:cubicBezTo>
                  <a:cubicBezTo>
                    <a:pt x="46990" y="203835"/>
                    <a:pt x="47596" y="208079"/>
                    <a:pt x="45720" y="211455"/>
                  </a:cubicBezTo>
                  <a:cubicBezTo>
                    <a:pt x="42599" y="217072"/>
                    <a:pt x="37250" y="216990"/>
                    <a:pt x="32385" y="219075"/>
                  </a:cubicBezTo>
                  <a:cubicBezTo>
                    <a:pt x="29775" y="220194"/>
                    <a:pt x="27305" y="221615"/>
                    <a:pt x="24765" y="222885"/>
                  </a:cubicBezTo>
                  <a:cubicBezTo>
                    <a:pt x="25400" y="231775"/>
                    <a:pt x="26670" y="240642"/>
                    <a:pt x="26670" y="249555"/>
                  </a:cubicBezTo>
                  <a:cubicBezTo>
                    <a:pt x="26670" y="252173"/>
                    <a:pt x="24765" y="254557"/>
                    <a:pt x="24765" y="257175"/>
                  </a:cubicBezTo>
                  <a:cubicBezTo>
                    <a:pt x="24765" y="260413"/>
                    <a:pt x="26138" y="263506"/>
                    <a:pt x="26670" y="266700"/>
                  </a:cubicBezTo>
                  <a:cubicBezTo>
                    <a:pt x="29967" y="286484"/>
                    <a:pt x="26418" y="273563"/>
                    <a:pt x="32385" y="291465"/>
                  </a:cubicBezTo>
                  <a:lnTo>
                    <a:pt x="34290" y="297180"/>
                  </a:lnTo>
                  <a:cubicBezTo>
                    <a:pt x="34925" y="299085"/>
                    <a:pt x="35708" y="300947"/>
                    <a:pt x="36195" y="302895"/>
                  </a:cubicBezTo>
                  <a:cubicBezTo>
                    <a:pt x="36830" y="305435"/>
                    <a:pt x="37069" y="308109"/>
                    <a:pt x="38100" y="310515"/>
                  </a:cubicBezTo>
                  <a:cubicBezTo>
                    <a:pt x="39002" y="312619"/>
                    <a:pt x="40980" y="314138"/>
                    <a:pt x="41910" y="316230"/>
                  </a:cubicBezTo>
                  <a:cubicBezTo>
                    <a:pt x="43541" y="319900"/>
                    <a:pt x="45720" y="327660"/>
                    <a:pt x="45720" y="327660"/>
                  </a:cubicBezTo>
                  <a:cubicBezTo>
                    <a:pt x="44764" y="331483"/>
                    <a:pt x="43952" y="338364"/>
                    <a:pt x="40005" y="340995"/>
                  </a:cubicBezTo>
                  <a:cubicBezTo>
                    <a:pt x="39258" y="341493"/>
                    <a:pt x="38735" y="339725"/>
                    <a:pt x="38100" y="339090"/>
                  </a:cubicBezTo>
                </a:path>
              </a:pathLst>
            </a:custGeom>
            <a:noFill/>
            <a:ln w="28575" cmpd="sng"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1" name="Picture 70" descr="imag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580" y="1910422"/>
            <a:ext cx="1219200" cy="1066800"/>
          </a:xfrm>
          <a:prstGeom prst="rect">
            <a:avLst/>
          </a:prstGeom>
        </p:spPr>
      </p:pic>
      <p:pic>
        <p:nvPicPr>
          <p:cNvPr id="72" name="Picture 71" descr="images.jpe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30" y="1985888"/>
            <a:ext cx="864563" cy="4463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</p:pic>
      <p:sp>
        <p:nvSpPr>
          <p:cNvPr id="130" name="TextBox 129"/>
          <p:cNvSpPr txBox="1"/>
          <p:nvPr/>
        </p:nvSpPr>
        <p:spPr>
          <a:xfrm>
            <a:off x="373645" y="1231944"/>
            <a:ext cx="1915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Incoherent Source</a:t>
            </a:r>
            <a:endParaRPr lang="en-US" sz="16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78" name="Isosceles Triangle 46"/>
          <p:cNvSpPr/>
          <p:nvPr/>
        </p:nvSpPr>
        <p:spPr>
          <a:xfrm rot="16200000">
            <a:off x="4734715" y="1782796"/>
            <a:ext cx="841572" cy="1008404"/>
          </a:xfrm>
          <a:prstGeom prst="triangle">
            <a:avLst>
              <a:gd name="adj" fmla="val 50752"/>
            </a:avLst>
          </a:prstGeom>
          <a:solidFill>
            <a:srgbClr val="C6D9F1">
              <a:alpha val="3882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1" name="Picture 130" descr="speckle.images.jpe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810" y="1846355"/>
            <a:ext cx="868989" cy="868989"/>
          </a:xfrm>
          <a:prstGeom prst="rect">
            <a:avLst/>
          </a:prstGeom>
        </p:spPr>
      </p:pic>
      <p:cxnSp>
        <p:nvCxnSpPr>
          <p:cNvPr id="79" name="Straight Arrow Connector 78"/>
          <p:cNvCxnSpPr/>
          <p:nvPr/>
        </p:nvCxnSpPr>
        <p:spPr>
          <a:xfrm>
            <a:off x="6709138" y="223160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0" name="Picture 79" descr="imag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03" y="3936138"/>
            <a:ext cx="1219200" cy="1066800"/>
          </a:xfrm>
          <a:prstGeom prst="rect">
            <a:avLst/>
          </a:prstGeom>
        </p:spPr>
      </p:pic>
      <p:pic>
        <p:nvPicPr>
          <p:cNvPr id="81" name="Picture 80" descr="images.jpe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488" y="4011604"/>
            <a:ext cx="864563" cy="4463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</p:pic>
      <p:pic>
        <p:nvPicPr>
          <p:cNvPr id="54" name="Picture 53" descr="speckle.images.jpe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3842349"/>
            <a:ext cx="868989" cy="868989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3180855" y="1231944"/>
            <a:ext cx="4448351" cy="508144"/>
          </a:xfrm>
          <a:prstGeom prst="roundRect">
            <a:avLst/>
          </a:prstGeom>
          <a:solidFill>
            <a:srgbClr val="FFFFFF"/>
          </a:solidFill>
          <a:ln>
            <a:solidFill>
              <a:srgbClr val="052A4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dirty="0" err="1">
                <a:solidFill>
                  <a:srgbClr val="052A48"/>
                </a:solidFill>
                <a:latin typeface="Avenir Next Demi Bold"/>
                <a:cs typeface="Avenir Next Demi Bold"/>
              </a:rPr>
              <a:t>Ptychography</a:t>
            </a:r>
            <a:r>
              <a:rPr lang="en-US" sz="1600" dirty="0">
                <a:solidFill>
                  <a:srgbClr val="052A48"/>
                </a:solidFill>
                <a:latin typeface="Avenir Next Demi Bold"/>
                <a:cs typeface="Avenir Next Demi Bold"/>
              </a:rPr>
              <a:t> – diffractive imaging – at ALS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287059" y="3271068"/>
            <a:ext cx="2732741" cy="508144"/>
          </a:xfrm>
          <a:prstGeom prst="roundRect">
            <a:avLst/>
          </a:prstGeom>
          <a:solidFill>
            <a:srgbClr val="FFFFFF"/>
          </a:solidFill>
          <a:ln>
            <a:solidFill>
              <a:srgbClr val="052A4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dirty="0" err="1">
                <a:solidFill>
                  <a:srgbClr val="052A48"/>
                </a:solidFill>
                <a:latin typeface="Avenir Next Demi Bold"/>
                <a:cs typeface="Avenir Next Demi Bold"/>
              </a:rPr>
              <a:t>Ptychography</a:t>
            </a:r>
            <a:r>
              <a:rPr lang="en-US" sz="1600" dirty="0">
                <a:solidFill>
                  <a:srgbClr val="052A48"/>
                </a:solidFill>
                <a:latin typeface="Avenir Next Demi Bold"/>
                <a:cs typeface="Avenir Next Demi Bold"/>
              </a:rPr>
              <a:t> </a:t>
            </a:r>
            <a:r>
              <a:rPr lang="en-US" sz="16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at ALS-U</a:t>
            </a:r>
            <a:endParaRPr lang="en-US" sz="16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2339445" y="3271068"/>
            <a:ext cx="4316312" cy="508144"/>
          </a:xfrm>
          <a:prstGeom prst="roundRect">
            <a:avLst/>
          </a:prstGeom>
          <a:solidFill>
            <a:srgbClr val="FFFFFF"/>
          </a:solidFill>
          <a:ln>
            <a:solidFill>
              <a:srgbClr val="052A4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With the high coherent  flux of </a:t>
            </a:r>
            <a:r>
              <a:rPr lang="en-US" sz="1600" b="1" u="sng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ALS-U</a:t>
            </a:r>
            <a:r>
              <a:rPr lang="en-US" sz="16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, </a:t>
            </a:r>
          </a:p>
          <a:p>
            <a:pPr algn="ctr"/>
            <a:r>
              <a:rPr lang="en-US" sz="16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resolution will depend only on wavelength</a:t>
            </a:r>
          </a:p>
        </p:txBody>
      </p:sp>
    </p:spTree>
    <p:extLst>
      <p:ext uri="{BB962C8B-B14F-4D97-AF65-F5344CB8AC3E}">
        <p14:creationId xmlns:p14="http://schemas.microsoft.com/office/powerpoint/2010/main" val="25111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67" grpId="0" animBg="1"/>
      <p:bldP spid="82" grpId="0" animBg="1"/>
      <p:bldP spid="91" grpId="0" animBg="1"/>
      <p:bldP spid="92" grpId="0" animBg="1"/>
      <p:bldP spid="97" grpId="0"/>
      <p:bldP spid="98" grpId="0"/>
      <p:bldP spid="57" grpId="0" animBg="1"/>
      <p:bldP spid="1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32916" y="2640996"/>
            <a:ext cx="404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845182"/>
              </p:ext>
            </p:extLst>
          </p:nvPr>
        </p:nvGraphicFramePr>
        <p:xfrm>
          <a:off x="211200" y="1018074"/>
          <a:ext cx="8709759" cy="578978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679457"/>
                <a:gridCol w="2740276"/>
                <a:gridCol w="3290026"/>
              </a:tblGrid>
              <a:tr h="793379"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0" dirty="0" smtClean="0">
                          <a:latin typeface="Avenir Next Demi Bold"/>
                          <a:cs typeface="Avenir Next Demi Bold"/>
                        </a:rPr>
                        <a:t>Transformative Opportunity</a:t>
                      </a:r>
                      <a:endParaRPr lang="en-US" sz="2200" dirty="0">
                        <a:latin typeface="Avenir Next Demi Bold"/>
                        <a:cs typeface="Avenir Next Demi Bold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A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venir Next Demi Bold"/>
                          <a:cs typeface="Avenir Next Demi Bold"/>
                        </a:rPr>
                        <a:t>Example </a:t>
                      </a:r>
                      <a:br>
                        <a:rPr lang="en-US" sz="2200" dirty="0" smtClean="0">
                          <a:latin typeface="Avenir Next Demi Bold"/>
                          <a:cs typeface="Avenir Next Demi Bold"/>
                        </a:rPr>
                      </a:br>
                      <a:r>
                        <a:rPr lang="en-US" sz="2200" dirty="0" smtClean="0">
                          <a:latin typeface="Avenir Next Demi Bold"/>
                          <a:cs typeface="Avenir Next Demi Bold"/>
                        </a:rPr>
                        <a:t>Application</a:t>
                      </a:r>
                      <a:endParaRPr lang="en-US" sz="2200" dirty="0">
                        <a:latin typeface="Avenir Next Demi Bold"/>
                        <a:cs typeface="Avenir Next Demi Bold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A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0" dirty="0" smtClean="0">
                          <a:latin typeface="Avenir Next Demi Bold"/>
                          <a:cs typeface="Avenir Next Demi Bold"/>
                        </a:rPr>
                        <a:t>Potential Societal Benefits</a:t>
                      </a:r>
                      <a:endParaRPr lang="en-US" sz="2200" dirty="0">
                        <a:latin typeface="Avenir Next Demi Bold"/>
                        <a:cs typeface="Avenir Next Demi Bold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2A48"/>
                    </a:solidFill>
                  </a:tcPr>
                </a:tc>
              </a:tr>
              <a:tr h="163866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81F38"/>
                          </a:solidFill>
                          <a:latin typeface="Avenir Next Demi Bold"/>
                          <a:cs typeface="Avenir Next Demi Bold"/>
                        </a:rPr>
                        <a:t>Understanding the Critical Roles of Heterogeneity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6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latin typeface="Avenir Next Demi Bold"/>
                          <a:cs typeface="Avenir Next Demi Bold"/>
                        </a:rPr>
                        <a:t>Ion Intercalation</a:t>
                      </a:r>
                      <a:endParaRPr lang="en-US" sz="1800" b="0" dirty="0" smtClean="0">
                        <a:latin typeface="Avenir Next Demi Bold"/>
                        <a:cs typeface="Avenir Next Demi Bold"/>
                      </a:endParaRPr>
                    </a:p>
                  </a:txBody>
                  <a:tcPr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6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venir Next Demi Bold"/>
                          <a:cs typeface="Avenir Next Demi Bold"/>
                        </a:rPr>
                        <a:t>Energy storage</a:t>
                      </a:r>
                      <a:r>
                        <a:rPr lang="en-US" sz="1800" b="0" baseline="0" dirty="0" smtClean="0">
                          <a:latin typeface="Avenir Next Demi Bold"/>
                          <a:cs typeface="Avenir Next Demi Bold"/>
                        </a:rPr>
                        <a:t>, </a:t>
                      </a:r>
                      <a:br>
                        <a:rPr lang="en-US" sz="1800" b="0" baseline="0" dirty="0" smtClean="0">
                          <a:latin typeface="Avenir Next Demi Bold"/>
                          <a:cs typeface="Avenir Next Demi Bold"/>
                        </a:rPr>
                      </a:br>
                      <a:r>
                        <a:rPr lang="en-US" sz="1800" b="0" baseline="0" dirty="0" smtClean="0">
                          <a:latin typeface="Avenir Next Demi Bold"/>
                          <a:cs typeface="Avenir Next Demi Bold"/>
                        </a:rPr>
                        <a:t>carbon sequestration, </a:t>
                      </a:r>
                      <a:r>
                        <a:rPr lang="en-US" sz="1800" b="0" baseline="0" dirty="0" err="1" smtClean="0">
                          <a:latin typeface="Avenir Next Demi Bold"/>
                          <a:cs typeface="Avenir Next Demi Bold"/>
                        </a:rPr>
                        <a:t>memristors</a:t>
                      </a:r>
                      <a:endParaRPr lang="en-US" sz="1800" b="0" baseline="0" dirty="0" smtClean="0">
                        <a:latin typeface="Avenir Next Demi Bold"/>
                        <a:cs typeface="Avenir Next Demi Bold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6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1849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81F38"/>
                          </a:solidFill>
                          <a:latin typeface="Avenir Next Demi Bold"/>
                          <a:cs typeface="Avenir Next Demi Bold"/>
                        </a:rPr>
                        <a:t>Mastering Hierarchical Architectures 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6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6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venir Next Demi Bold"/>
                          <a:cs typeface="Avenir Next Demi Bold"/>
                        </a:rPr>
                        <a:t>Artificial Photosynthesis</a:t>
                      </a:r>
                    </a:p>
                  </a:txBody>
                  <a:tcPr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6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6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smtClean="0">
                          <a:latin typeface="Avenir Next Demi Bold"/>
                          <a:cs typeface="Avenir Next Demi Bold"/>
                        </a:rPr>
                        <a:t>Solar fuel production</a:t>
                      </a:r>
                      <a:r>
                        <a:rPr lang="en-US" sz="1800" baseline="0" dirty="0" smtClean="0">
                          <a:latin typeface="Avenir Next Demi Bold"/>
                          <a:cs typeface="Avenir Next Demi Bold"/>
                        </a:rPr>
                        <a:t>, </a:t>
                      </a:r>
                      <a:br>
                        <a:rPr lang="en-US" sz="1800" baseline="0" dirty="0" smtClean="0">
                          <a:latin typeface="Avenir Next Demi Bold"/>
                          <a:cs typeface="Avenir Next Demi Bold"/>
                        </a:rPr>
                      </a:br>
                      <a:r>
                        <a:rPr lang="en-US" sz="1800" b="0" baseline="0" dirty="0" smtClean="0">
                          <a:latin typeface="Avenir Next Demi Bold"/>
                          <a:cs typeface="Avenir Next Demi Bold"/>
                        </a:rPr>
                        <a:t>chemical catalytic reactors</a:t>
                      </a:r>
                      <a:r>
                        <a:rPr lang="en-US" sz="1800" baseline="0" dirty="0" smtClean="0">
                          <a:latin typeface="Avenir Next Demi Bold"/>
                          <a:cs typeface="Avenir Next Demi Bold"/>
                        </a:rPr>
                        <a:t>, </a:t>
                      </a:r>
                      <a:br>
                        <a:rPr lang="en-US" sz="1800" baseline="0" dirty="0" smtClean="0">
                          <a:latin typeface="Avenir Next Demi Bold"/>
                          <a:cs typeface="Avenir Next Demi Bold"/>
                        </a:rPr>
                      </a:br>
                      <a:r>
                        <a:rPr lang="en-US" sz="1800" b="0" baseline="0" dirty="0" smtClean="0">
                          <a:latin typeface="Avenir Next Demi Bold"/>
                          <a:cs typeface="Avenir Next Demi Bold"/>
                        </a:rPr>
                        <a:t>w</a:t>
                      </a:r>
                      <a:r>
                        <a:rPr lang="en-US" sz="1800" b="0" dirty="0" smtClean="0">
                          <a:latin typeface="Avenir Next Demi Bold"/>
                          <a:cs typeface="Avenir Next Demi Bold"/>
                        </a:rPr>
                        <a:t>ater</a:t>
                      </a:r>
                      <a:r>
                        <a:rPr lang="en-US" sz="1800" b="0" baseline="0" dirty="0" smtClean="0">
                          <a:latin typeface="Avenir Next Demi Bold"/>
                          <a:cs typeface="Avenir Next Demi Bold"/>
                        </a:rPr>
                        <a:t> purification</a:t>
                      </a:r>
                      <a:endParaRPr lang="en-US" sz="1800" b="0" dirty="0" smtClean="0">
                        <a:latin typeface="Avenir Next Demi Bold"/>
                        <a:cs typeface="Avenir Next Demi Bold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6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6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3925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81F38"/>
                          </a:solidFill>
                          <a:latin typeface="Avenir Next Demi Bold"/>
                          <a:cs typeface="Avenir Next Demi Bold"/>
                        </a:rPr>
                        <a:t>Harnessing Coherence in Light and Matter 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6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venir Next Demi Bold"/>
                          <a:cs typeface="Avenir Next Demi Bold"/>
                        </a:rPr>
                        <a:t>Topological Quantum</a:t>
                      </a:r>
                      <a:r>
                        <a:rPr lang="en-US" sz="1800" b="0" baseline="0" dirty="0" smtClean="0">
                          <a:latin typeface="Avenir Next Demi Bold"/>
                          <a:cs typeface="Avenir Next Demi Bold"/>
                        </a:rPr>
                        <a:t> </a:t>
                      </a:r>
                      <a:r>
                        <a:rPr lang="en-US" sz="1800" b="0" dirty="0" smtClean="0">
                          <a:latin typeface="Avenir Next Demi Bold"/>
                          <a:cs typeface="Avenir Next Demi Bold"/>
                        </a:rPr>
                        <a:t>Matter</a:t>
                      </a:r>
                    </a:p>
                  </a:txBody>
                  <a:tcPr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6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Avenir Next Demi Bold"/>
                          <a:cs typeface="Avenir Next Demi Bold"/>
                        </a:rPr>
                        <a:t>Ultralow-power computing, </a:t>
                      </a:r>
                      <a:br>
                        <a:rPr lang="en-US" sz="1800" b="0" dirty="0" smtClean="0">
                          <a:latin typeface="Avenir Next Demi Bold"/>
                          <a:cs typeface="Avenir Next Demi Bold"/>
                        </a:rPr>
                      </a:br>
                      <a:r>
                        <a:rPr lang="en-US" sz="1800" b="0" dirty="0" smtClean="0">
                          <a:latin typeface="Avenir Next Demi Bold"/>
                          <a:cs typeface="Avenir Next Demi Bold"/>
                        </a:rPr>
                        <a:t>new classes of</a:t>
                      </a:r>
                      <a:r>
                        <a:rPr lang="en-US" sz="1800" b="0" baseline="0" dirty="0" smtClean="0">
                          <a:latin typeface="Avenir Next Demi Bold"/>
                          <a:cs typeface="Avenir Next Demi Bold"/>
                        </a:rPr>
                        <a:t> sensors, </a:t>
                      </a:r>
                      <a:br>
                        <a:rPr lang="en-US" sz="1800" b="0" baseline="0" dirty="0" smtClean="0">
                          <a:latin typeface="Avenir Next Demi Bold"/>
                          <a:cs typeface="Avenir Next Demi Bold"/>
                        </a:rPr>
                      </a:br>
                      <a:r>
                        <a:rPr lang="en-US" sz="1800" b="0" baseline="0" dirty="0" smtClean="0">
                          <a:latin typeface="Avenir Next Demi Bold"/>
                          <a:cs typeface="Avenir Next Demi Bold"/>
                        </a:rPr>
                        <a:t>spin-based devices</a:t>
                      </a:r>
                      <a:endParaRPr lang="en-US" sz="1800" b="0" dirty="0" smtClean="0">
                        <a:latin typeface="Avenir Next Demi Bold"/>
                        <a:cs typeface="Avenir Next Demi Bold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6C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8862" y="24006"/>
            <a:ext cx="907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52A48"/>
                </a:solidFill>
                <a:latin typeface="Avenir Next Demi Bold"/>
                <a:cs typeface="Avenir Next Demi Bold"/>
              </a:rPr>
              <a:t>Use coherence and advanced </a:t>
            </a:r>
            <a:r>
              <a:rPr lang="en-US" sz="2400" dirty="0" err="1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spectromicroscopies</a:t>
            </a:r>
            <a:r>
              <a:rPr lang="en-US" sz="24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to </a:t>
            </a:r>
            <a:r>
              <a:rPr lang="en-US" sz="2400" dirty="0">
                <a:solidFill>
                  <a:srgbClr val="052A48"/>
                </a:solidFill>
                <a:latin typeface="Avenir Next Demi Bold"/>
                <a:cs typeface="Avenir Next Demi Bold"/>
              </a:rPr>
              <a:t>meet BES’s </a:t>
            </a:r>
            <a:r>
              <a:rPr lang="en-US" sz="2400" i="1" dirty="0">
                <a:solidFill>
                  <a:srgbClr val="052A48"/>
                </a:solidFill>
                <a:latin typeface="Avenir Next Demi Bold"/>
                <a:cs typeface="Avenir Next Demi Bold"/>
              </a:rPr>
              <a:t>Challenges at the Frontier of Matter and Energy</a:t>
            </a:r>
          </a:p>
        </p:txBody>
      </p:sp>
      <p:pic>
        <p:nvPicPr>
          <p:cNvPr id="6" name="Picture 5" descr="movie_frame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6" t="12924" r="7860" b="5931"/>
          <a:stretch/>
        </p:blipFill>
        <p:spPr>
          <a:xfrm>
            <a:off x="3671026" y="1903022"/>
            <a:ext cx="1208002" cy="12530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734" y="5125062"/>
            <a:ext cx="1208003" cy="1108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656" y="3627392"/>
            <a:ext cx="2267270" cy="110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9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5000" y="5020948"/>
            <a:ext cx="9012165" cy="1107996"/>
          </a:xfrm>
          <a:prstGeom prst="roundRect">
            <a:avLst/>
          </a:prstGeom>
          <a:solidFill>
            <a:srgbClr val="052A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FME_rpt_pri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3" y="1233129"/>
            <a:ext cx="2467514" cy="31932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606" y="2490686"/>
            <a:ext cx="26436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52A48"/>
                </a:solidFill>
                <a:latin typeface="Avenir Next Demi Bold"/>
                <a:cs typeface="Avenir Next Demi Bold"/>
              </a:rPr>
              <a:t>Understanding the Critical Roles of Heterogeneity, Interfaces, and Disorder</a:t>
            </a:r>
            <a:r>
              <a:rPr lang="en-US" sz="2000" b="1" dirty="0">
                <a:solidFill>
                  <a:srgbClr val="1F497D">
                    <a:lumMod val="50000"/>
                  </a:srgbClr>
                </a:solidFill>
                <a:latin typeface="Avenir Next Demi Bold"/>
                <a:cs typeface="Avenir Next Demi Bold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3058" y="5020948"/>
            <a:ext cx="8932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FF"/>
                </a:solidFill>
                <a:latin typeface="Avenir Book"/>
                <a:cs typeface="Avenir Book"/>
              </a:rPr>
              <a:t>At ALS-U soft x-ray </a:t>
            </a:r>
            <a:r>
              <a:rPr lang="en-US" sz="22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ptychographic</a:t>
            </a:r>
            <a:r>
              <a:rPr lang="en-US" sz="2200" dirty="0" smtClean="0">
                <a:solidFill>
                  <a:srgbClr val="FFFFFF"/>
                </a:solidFill>
                <a:latin typeface="Avenir Book"/>
                <a:cs typeface="Avenir Book"/>
              </a:rPr>
              <a:t> imaging with nanometer resolution  </a:t>
            </a:r>
          </a:p>
          <a:p>
            <a:pPr algn="ctr"/>
            <a:r>
              <a:rPr lang="en-US" sz="2200" dirty="0" smtClean="0">
                <a:solidFill>
                  <a:srgbClr val="FFFFFF"/>
                </a:solidFill>
                <a:latin typeface="Avenir Book"/>
                <a:cs typeface="Avenir Book"/>
              </a:rPr>
              <a:t>will </a:t>
            </a:r>
            <a:r>
              <a:rPr lang="en-US" sz="2200" dirty="0">
                <a:solidFill>
                  <a:srgbClr val="FFFFFF"/>
                </a:solidFill>
                <a:latin typeface="Avenir Book"/>
                <a:cs typeface="Avenir Book"/>
              </a:rPr>
              <a:t>be a revolutionary probe of interfaces, defects, </a:t>
            </a:r>
            <a:r>
              <a:rPr lang="en-US" sz="2200" dirty="0" smtClean="0">
                <a:solidFill>
                  <a:srgbClr val="FFFFFF"/>
                </a:solidFill>
                <a:latin typeface="Avenir Book"/>
                <a:cs typeface="Avenir Book"/>
              </a:rPr>
              <a:t>and domain walls, by providing</a:t>
            </a:r>
            <a:r>
              <a:rPr lang="en-US" sz="2200" i="1" dirty="0" smtClean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lang="en-US" sz="2200" i="1" dirty="0">
                <a:solidFill>
                  <a:srgbClr val="FFFFFF"/>
                </a:solidFill>
                <a:latin typeface="Avenir Book"/>
                <a:cs typeface="Avenir Book"/>
              </a:rPr>
              <a:t>magnetic, chemical, and structural </a:t>
            </a:r>
            <a:r>
              <a:rPr lang="en-US" sz="2200" i="1" dirty="0" smtClean="0">
                <a:solidFill>
                  <a:srgbClr val="FFFFFF"/>
                </a:solidFill>
                <a:latin typeface="Avenir Book"/>
                <a:cs typeface="Avenir Book"/>
              </a:rPr>
              <a:t>contrast</a:t>
            </a:r>
            <a:r>
              <a:rPr lang="en-US" sz="2200" dirty="0" smtClean="0">
                <a:solidFill>
                  <a:srgbClr val="FFFFFF"/>
                </a:solidFill>
                <a:latin typeface="Avenir Book"/>
                <a:cs typeface="Avenir Book"/>
              </a:rPr>
              <a:t>.</a:t>
            </a:r>
            <a:endParaRPr lang="en-US" sz="2200" i="1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62" y="70813"/>
            <a:ext cx="9079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Probing chemical and materials </a:t>
            </a:r>
            <a:r>
              <a:rPr lang="en-US" sz="2800" dirty="0">
                <a:solidFill>
                  <a:srgbClr val="052A48"/>
                </a:solidFill>
                <a:latin typeface="Avenir Next Demi Bold"/>
                <a:cs typeface="Avenir Next Demi Bold"/>
              </a:rPr>
              <a:t>p</a:t>
            </a:r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rocesses </a:t>
            </a:r>
          </a:p>
          <a:p>
            <a:pPr algn="ctr"/>
            <a:r>
              <a:rPr lang="en-US" sz="2800" dirty="0">
                <a:solidFill>
                  <a:srgbClr val="052A48"/>
                </a:solidFill>
                <a:latin typeface="Avenir Next Demi Bold"/>
                <a:cs typeface="Avenir Next Demi Bold"/>
              </a:rPr>
              <a:t>i</a:t>
            </a:r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n heterogeneous </a:t>
            </a:r>
            <a:r>
              <a:rPr lang="en-US" sz="2800" dirty="0">
                <a:solidFill>
                  <a:srgbClr val="052A48"/>
                </a:solidFill>
                <a:latin typeface="Avenir Next Demi Bold"/>
                <a:cs typeface="Avenir Next Demi Bold"/>
              </a:rPr>
              <a:t>m</a:t>
            </a:r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edia at ALS</a:t>
            </a:r>
            <a:endParaRPr lang="en-US" sz="28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1727451"/>
            <a:ext cx="2444756" cy="15850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68198" y="4224541"/>
            <a:ext cx="638760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50" dirty="0">
                <a:solidFill>
                  <a:srgbClr val="052A48"/>
                </a:solidFill>
                <a:latin typeface="Avenir Book"/>
                <a:cs typeface="Avenir Book"/>
              </a:rPr>
              <a:t>C</a:t>
            </a:r>
            <a:r>
              <a:rPr lang="en-US" sz="1850" dirty="0" smtClean="0">
                <a:solidFill>
                  <a:srgbClr val="052A48"/>
                </a:solidFill>
                <a:latin typeface="Avenir Book"/>
                <a:cs typeface="Avenir Book"/>
              </a:rPr>
              <a:t>hemical, kinetic, and structural heterogeneity are encoded </a:t>
            </a:r>
            <a:r>
              <a:rPr lang="en-US" sz="1850" dirty="0">
                <a:solidFill>
                  <a:srgbClr val="052A48"/>
                </a:solidFill>
                <a:latin typeface="Avenir Book"/>
                <a:cs typeface="Avenir Book"/>
              </a:rPr>
              <a:t>into the coherent soft x-ray </a:t>
            </a:r>
            <a:r>
              <a:rPr lang="en-US" sz="1850" dirty="0" err="1" smtClean="0">
                <a:solidFill>
                  <a:srgbClr val="052A48"/>
                </a:solidFill>
                <a:latin typeface="Avenir Book"/>
                <a:cs typeface="Avenir Book"/>
              </a:rPr>
              <a:t>wavefronts</a:t>
            </a:r>
            <a:r>
              <a:rPr lang="en-US" sz="1850" dirty="0" smtClean="0">
                <a:solidFill>
                  <a:srgbClr val="052A48"/>
                </a:solidFill>
                <a:latin typeface="Avenir Book"/>
                <a:cs typeface="Avenir Book"/>
              </a:rPr>
              <a:t>.</a:t>
            </a:r>
            <a:endParaRPr lang="en-US" sz="1850" i="1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>
          <a:xfrm>
            <a:off x="6621196" y="641740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99C4F90-4756-8A40-BECD-E2FA10EAFD2D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/>
              <a:t>12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9003" y="3397965"/>
            <a:ext cx="1066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venir Book"/>
                <a:cs typeface="Avenir Book"/>
              </a:rPr>
              <a:t>W. </a:t>
            </a:r>
            <a:r>
              <a:rPr lang="en-US" sz="1200" b="1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venir Book"/>
                <a:cs typeface="Avenir Book"/>
              </a:rPr>
              <a:t>Chueh</a:t>
            </a:r>
            <a:r>
              <a:rPr lang="en-US" sz="1200" b="1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venir Book"/>
                <a:cs typeface="Avenir Book"/>
              </a:rPr>
              <a:t> &amp; D. Shapiro, unpublished</a:t>
            </a:r>
            <a:endParaRPr lang="en-US" sz="1200" b="1" i="1" dirty="0">
              <a:solidFill>
                <a:prstClr val="black">
                  <a:lumMod val="75000"/>
                  <a:lumOff val="25000"/>
                </a:prstClr>
              </a:solidFill>
              <a:latin typeface="Avenir Book"/>
              <a:cs typeface="Avenir Book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4x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2639" y="1358588"/>
            <a:ext cx="2866520" cy="16109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27187" y="2685031"/>
            <a:ext cx="704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Calibri"/>
              </a:rPr>
              <a:t>250 nm</a:t>
            </a:r>
            <a:endParaRPr lang="en-US" sz="120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9679" y="3148401"/>
            <a:ext cx="801769" cy="105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3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2523" y="1165083"/>
            <a:ext cx="4421777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Transformative ALS-U capabilities </a:t>
            </a:r>
            <a:endParaRPr lang="en-US" b="1" kern="0" dirty="0">
              <a:solidFill>
                <a:srgbClr val="052A48"/>
              </a:solidFill>
              <a:latin typeface="Avenir Next Demi Bold"/>
              <a:cs typeface="Avenir Next Demi Bold"/>
            </a:endParaRPr>
          </a:p>
          <a:p>
            <a:pPr marL="468630" indent="-285750">
              <a:spcAft>
                <a:spcPts val="1000"/>
              </a:spcAft>
              <a:buFont typeface="Arial"/>
              <a:buChar char="•"/>
              <a:defRPr/>
            </a:pPr>
            <a:r>
              <a:rPr lang="en-US" kern="0" dirty="0" smtClean="0">
                <a:solidFill>
                  <a:srgbClr val="052A48"/>
                </a:solidFill>
                <a:latin typeface="Avenir Book"/>
                <a:cs typeface="Avenir Book"/>
              </a:rPr>
              <a:t>Large increase in spatial and temporal resolution of x-ray imaging</a:t>
            </a:r>
          </a:p>
          <a:p>
            <a:pPr marL="182880">
              <a:spcAft>
                <a:spcPts val="1000"/>
              </a:spcAft>
              <a:defRPr/>
            </a:pPr>
            <a:endParaRPr lang="en-US" sz="400" kern="0" dirty="0" smtClean="0">
              <a:solidFill>
                <a:srgbClr val="052A48"/>
              </a:solidFill>
              <a:latin typeface="Avenir Book"/>
              <a:cs typeface="Avenir Book"/>
            </a:endParaRPr>
          </a:p>
          <a:p>
            <a:pPr>
              <a:defRPr/>
            </a:pPr>
            <a:r>
              <a:rPr lang="en-US" b="1" kern="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Early </a:t>
            </a:r>
            <a:r>
              <a:rPr lang="en-US" b="1" kern="0" dirty="0">
                <a:solidFill>
                  <a:srgbClr val="052A48"/>
                </a:solidFill>
                <a:latin typeface="Avenir Next Demi Bold"/>
                <a:cs typeface="Avenir Next Demi Bold"/>
              </a:rPr>
              <a:t>science </a:t>
            </a:r>
            <a:r>
              <a:rPr lang="en-US" b="1" kern="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at </a:t>
            </a:r>
            <a:r>
              <a:rPr lang="en-US" b="1" kern="0" dirty="0">
                <a:solidFill>
                  <a:srgbClr val="052A48"/>
                </a:solidFill>
                <a:latin typeface="Avenir Next Demi Bold"/>
                <a:cs typeface="Avenir Next Demi Bold"/>
              </a:rPr>
              <a:t>ALS-U</a:t>
            </a:r>
          </a:p>
          <a:p>
            <a:pPr marL="46863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kern="0" dirty="0" smtClean="0">
                <a:solidFill>
                  <a:srgbClr val="052A48"/>
                </a:solidFill>
                <a:latin typeface="Avenir Book"/>
                <a:cs typeface="Avenir Book"/>
              </a:rPr>
              <a:t>Probe ion diffusion and intercalation in electrochemical</a:t>
            </a:r>
            <a:r>
              <a:rPr lang="en-US" kern="0" dirty="0">
                <a:solidFill>
                  <a:srgbClr val="052A48"/>
                </a:solidFill>
                <a:latin typeface="Avenir Book"/>
                <a:cs typeface="Avenir Book"/>
              </a:rPr>
              <a:t> </a:t>
            </a:r>
            <a:r>
              <a:rPr lang="en-US" kern="0" dirty="0" smtClean="0">
                <a:solidFill>
                  <a:srgbClr val="052A48"/>
                </a:solidFill>
                <a:latin typeface="Avenir Book"/>
                <a:cs typeface="Avenir Book"/>
              </a:rPr>
              <a:t>and environmental systems</a:t>
            </a:r>
            <a:endParaRPr lang="en-US" kern="0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18598"/>
              </p:ext>
            </p:extLst>
          </p:nvPr>
        </p:nvGraphicFramePr>
        <p:xfrm>
          <a:off x="377454" y="3778148"/>
          <a:ext cx="3816504" cy="1437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8118"/>
                <a:gridCol w="937224"/>
                <a:gridCol w="1036521"/>
                <a:gridCol w="994641"/>
              </a:tblGrid>
              <a:tr h="479103"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Avenir Next Demi Bold"/>
                        <a:cs typeface="Avenir Next Demi Bold"/>
                      </a:endParaRPr>
                    </a:p>
                  </a:txBody>
                  <a:tcPr marL="86677" marR="86677" marT="43339" marB="4333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30 nm</a:t>
                      </a:r>
                      <a:endParaRPr lang="en-US" sz="17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86677" marR="86677" marT="43339" marB="43339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10 nm</a:t>
                      </a:r>
                      <a:endParaRPr lang="en-US" sz="17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86677" marR="86677" marT="43339" marB="43339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rgbClr val="000000"/>
                          </a:solidFill>
                          <a:latin typeface="Avenir Next Demi Bold"/>
                          <a:cs typeface="Avenir Next Demi Bold"/>
                        </a:rPr>
                        <a:t>3 nm</a:t>
                      </a:r>
                      <a:endParaRPr lang="en-US" sz="1700" dirty="0">
                        <a:solidFill>
                          <a:srgbClr val="000000"/>
                        </a:solidFill>
                        <a:latin typeface="Avenir Next Demi Bold"/>
                        <a:cs typeface="Avenir Next Demi Bold"/>
                      </a:endParaRPr>
                    </a:p>
                  </a:txBody>
                  <a:tcPr marL="86677" marR="86677" marT="43339" marB="43339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9103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latin typeface="Avenir Next Demi Bold"/>
                          <a:cs typeface="Avenir Next Demi Bold"/>
                        </a:rPr>
                        <a:t>ALS</a:t>
                      </a:r>
                      <a:endParaRPr lang="en-US" sz="1700" b="1" dirty="0">
                        <a:latin typeface="Avenir Next Demi Bold"/>
                        <a:cs typeface="Avenir Next Demi Bold"/>
                      </a:endParaRPr>
                    </a:p>
                  </a:txBody>
                  <a:tcPr marL="86677" marR="86677" marT="43339" marB="43339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Book"/>
                          <a:cs typeface="Avenir Book"/>
                        </a:rPr>
                        <a:t>180 s</a:t>
                      </a:r>
                      <a:endParaRPr lang="en-US" sz="1700" dirty="0">
                        <a:latin typeface="Avenir Book"/>
                        <a:cs typeface="Avenir Book"/>
                      </a:endParaRPr>
                    </a:p>
                  </a:txBody>
                  <a:tcPr marL="86677" marR="86677" marT="43339" marB="43339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DA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Book"/>
                          <a:cs typeface="Avenir Book"/>
                        </a:rPr>
                        <a:t>4</a:t>
                      </a:r>
                      <a:r>
                        <a:rPr lang="en-US" sz="1700" baseline="0" dirty="0" smtClean="0">
                          <a:latin typeface="Avenir Book"/>
                          <a:cs typeface="Avenir Book"/>
                        </a:rPr>
                        <a:t> hours</a:t>
                      </a:r>
                      <a:endParaRPr lang="en-US" sz="1700" dirty="0">
                        <a:latin typeface="Avenir Book"/>
                        <a:cs typeface="Avenir Book"/>
                      </a:endParaRPr>
                    </a:p>
                  </a:txBody>
                  <a:tcPr marL="86677" marR="86677" marT="43339" marB="43339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aseline="0" dirty="0" smtClean="0">
                          <a:latin typeface="Avenir Book"/>
                          <a:cs typeface="Avenir Book"/>
                        </a:rPr>
                        <a:t>23 days</a:t>
                      </a:r>
                      <a:endParaRPr lang="en-US" sz="1700" dirty="0">
                        <a:latin typeface="Avenir Book"/>
                        <a:cs typeface="Avenir Book"/>
                      </a:endParaRPr>
                    </a:p>
                  </a:txBody>
                  <a:tcPr marL="86677" marR="86677" marT="43339" marB="43339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791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latin typeface="Avenir Next Demi Bold"/>
                          <a:cs typeface="Avenir Next Demi Bold"/>
                        </a:rPr>
                        <a:t>ALS-U</a:t>
                      </a:r>
                    </a:p>
                  </a:txBody>
                  <a:tcPr marL="86677" marR="86677" marT="43339" marB="43339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Book"/>
                          <a:cs typeface="Avenir Book"/>
                        </a:rPr>
                        <a:t>1.8</a:t>
                      </a:r>
                      <a:r>
                        <a:rPr lang="en-US" sz="1700" baseline="0" dirty="0" smtClean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sz="1700" dirty="0" smtClean="0">
                          <a:latin typeface="Avenir Book"/>
                          <a:cs typeface="Avenir Book"/>
                        </a:rPr>
                        <a:t>s</a:t>
                      </a:r>
                      <a:endParaRPr lang="en-US" sz="1700" dirty="0">
                        <a:latin typeface="Avenir Book"/>
                        <a:cs typeface="Avenir Book"/>
                      </a:endParaRPr>
                    </a:p>
                  </a:txBody>
                  <a:tcPr marL="86677" marR="86677" marT="43339" marB="43339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DA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Book"/>
                          <a:cs typeface="Avenir Book"/>
                        </a:rPr>
                        <a:t>144 s</a:t>
                      </a:r>
                      <a:endParaRPr lang="en-US" sz="1700" dirty="0">
                        <a:latin typeface="Avenir Book"/>
                        <a:cs typeface="Avenir Book"/>
                      </a:endParaRPr>
                    </a:p>
                  </a:txBody>
                  <a:tcPr marL="86677" marR="86677" marT="43339" marB="43339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DA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latin typeface="Avenir Book"/>
                          <a:cs typeface="Avenir Book"/>
                        </a:rPr>
                        <a:t>5 hours</a:t>
                      </a:r>
                      <a:endParaRPr lang="en-US" sz="1700" dirty="0">
                        <a:latin typeface="Avenir Book"/>
                        <a:cs typeface="Avenir Book"/>
                      </a:endParaRPr>
                    </a:p>
                  </a:txBody>
                  <a:tcPr marL="86677" marR="86677" marT="43339" marB="43339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546" y="3504105"/>
            <a:ext cx="3618659" cy="270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6586" y="5253541"/>
            <a:ext cx="4518389" cy="58476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 defTabSz="457154"/>
            <a:r>
              <a:rPr lang="en-US" sz="1600" dirty="0">
                <a:solidFill>
                  <a:srgbClr val="052A48"/>
                </a:solidFill>
                <a:latin typeface="Avenir Book"/>
                <a:cs typeface="Avenir Book"/>
              </a:rPr>
              <a:t>X-ray exposure time required to image this particle </a:t>
            </a:r>
            <a:r>
              <a:rPr lang="en-US" sz="1600" dirty="0" smtClean="0">
                <a:solidFill>
                  <a:srgbClr val="052A48"/>
                </a:solidFill>
                <a:latin typeface="Avenir Book"/>
                <a:cs typeface="Avenir Book"/>
              </a:rPr>
              <a:t>in </a:t>
            </a:r>
            <a:r>
              <a:rPr lang="en-US" sz="1600" dirty="0">
                <a:solidFill>
                  <a:srgbClr val="052A48"/>
                </a:solidFill>
                <a:latin typeface="Avenir Book"/>
                <a:cs typeface="Avenir Book"/>
              </a:rPr>
              <a:t>3D with full spectral contrast</a:t>
            </a:r>
          </a:p>
        </p:txBody>
      </p:sp>
      <p:grpSp>
        <p:nvGrpSpPr>
          <p:cNvPr id="27" name="Group 102"/>
          <p:cNvGrpSpPr>
            <a:grpSpLocks noChangeAspect="1"/>
          </p:cNvGrpSpPr>
          <p:nvPr/>
        </p:nvGrpSpPr>
        <p:grpSpPr>
          <a:xfrm>
            <a:off x="6531123" y="1358536"/>
            <a:ext cx="1767278" cy="1871940"/>
            <a:chOff x="6608046" y="1318307"/>
            <a:chExt cx="1660505" cy="1631115"/>
          </a:xfrm>
        </p:grpSpPr>
        <p:pic>
          <p:nvPicPr>
            <p:cNvPr id="37" name="Picture 2" descr="C:\Users\yli\Documents\My Dropbox\STXM BATT\20120921 11.0.2\Data Processing Shifted Reference\LFP62_middletop\images\color.tif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08046" y="1318307"/>
              <a:ext cx="1660505" cy="1631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Ink 8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75782" y="1865438"/>
              <a:ext cx="81298" cy="185676"/>
            </a:xfrm>
            <a:prstGeom prst="rect">
              <a:avLst/>
            </a:prstGeom>
          </p:spPr>
        </p:pic>
        <p:pic>
          <p:nvPicPr>
            <p:cNvPr id="39" name="Ink 8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63027" y="1755705"/>
              <a:ext cx="161649" cy="124485"/>
            </a:xfrm>
            <a:prstGeom prst="rect">
              <a:avLst/>
            </a:prstGeom>
          </p:spPr>
        </p:pic>
        <p:pic>
          <p:nvPicPr>
            <p:cNvPr id="40" name="Ink 8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93790" y="1672806"/>
              <a:ext cx="127142" cy="134034"/>
            </a:xfrm>
            <a:prstGeom prst="rect">
              <a:avLst/>
            </a:prstGeom>
          </p:spPr>
        </p:pic>
        <p:pic>
          <p:nvPicPr>
            <p:cNvPr id="41" name="Ink 9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35723" y="1496706"/>
              <a:ext cx="169929" cy="85902"/>
            </a:xfrm>
            <a:prstGeom prst="rect">
              <a:avLst/>
            </a:prstGeom>
          </p:spPr>
        </p:pic>
        <p:pic>
          <p:nvPicPr>
            <p:cNvPr id="42" name="Ink 9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75873" y="1401537"/>
              <a:ext cx="187639" cy="239426"/>
            </a:xfrm>
            <a:prstGeom prst="rect">
              <a:avLst/>
            </a:prstGeom>
          </p:spPr>
        </p:pic>
        <p:pic>
          <p:nvPicPr>
            <p:cNvPr id="43" name="Ink 9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43315" y="1586976"/>
              <a:ext cx="74006" cy="72044"/>
            </a:xfrm>
            <a:prstGeom prst="rect">
              <a:avLst/>
            </a:prstGeom>
          </p:spPr>
        </p:pic>
        <p:pic>
          <p:nvPicPr>
            <p:cNvPr id="44" name="Ink 9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51426" y="2392567"/>
              <a:ext cx="154413" cy="111008"/>
            </a:xfrm>
            <a:prstGeom prst="rect">
              <a:avLst/>
            </a:prstGeom>
          </p:spPr>
        </p:pic>
        <p:pic>
          <p:nvPicPr>
            <p:cNvPr id="45" name="Ink 97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6549" y="2328727"/>
              <a:ext cx="54984" cy="62710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 flipH="1">
            <a:off x="6951613" y="2428343"/>
            <a:ext cx="532667" cy="171948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7538294" y="2171481"/>
            <a:ext cx="765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6">
              <a:defRPr/>
            </a:pPr>
            <a:r>
              <a:rPr lang="en-US" sz="1200" b="1" kern="0" dirty="0">
                <a:solidFill>
                  <a:sysClr val="window" lastClr="FFFFFF"/>
                </a:solidFill>
                <a:latin typeface="Calibri"/>
              </a:rPr>
              <a:t>2-phase particles</a:t>
            </a:r>
          </a:p>
        </p:txBody>
      </p:sp>
      <p:grpSp>
        <p:nvGrpSpPr>
          <p:cNvPr id="31" name="Group 103"/>
          <p:cNvGrpSpPr/>
          <p:nvPr/>
        </p:nvGrpSpPr>
        <p:grpSpPr>
          <a:xfrm>
            <a:off x="6393151" y="2810211"/>
            <a:ext cx="779401" cy="335619"/>
            <a:chOff x="6829721" y="3652230"/>
            <a:chExt cx="790060" cy="315503"/>
          </a:xfrm>
        </p:grpSpPr>
        <p:sp>
          <p:nvSpPr>
            <p:cNvPr id="35" name="Rectangle 34"/>
            <p:cNvSpPr/>
            <p:nvPr/>
          </p:nvSpPr>
          <p:spPr>
            <a:xfrm>
              <a:off x="6829721" y="3652230"/>
              <a:ext cx="790060" cy="315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9728" rtlCol="0" anchor="ctr"/>
            <a:lstStyle/>
            <a:p>
              <a:pPr algn="ctr" defTabSz="457154"/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500 nm</a:t>
              </a:r>
            </a:p>
            <a:p>
              <a:pPr algn="ctr" defTabSz="457154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Rectangle 35"/>
            <p:cNvSpPr>
              <a:spLocks/>
            </p:cNvSpPr>
            <p:nvPr/>
          </p:nvSpPr>
          <p:spPr>
            <a:xfrm>
              <a:off x="6974834" y="3874401"/>
              <a:ext cx="480505" cy="4812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 sz="10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2" name="Picture 29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21" b="716"/>
          <a:stretch>
            <a:fillRect/>
          </a:stretch>
        </p:blipFill>
        <p:spPr bwMode="auto">
          <a:xfrm>
            <a:off x="4869245" y="1311489"/>
            <a:ext cx="1344934" cy="223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066040" y="3187539"/>
            <a:ext cx="26584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306">
              <a:buClr>
                <a:srgbClr val="FFC000"/>
              </a:buClr>
              <a:buSzPct val="150000"/>
            </a:pPr>
            <a:r>
              <a:rPr lang="hu-HU" sz="1000" dirty="0">
                <a:solidFill>
                  <a:prstClr val="black"/>
                </a:solidFill>
                <a:latin typeface="Franklin Gothic Book"/>
                <a:cs typeface="Franklin Gothic Book"/>
              </a:rPr>
              <a:t>Chueh, </a:t>
            </a:r>
            <a:r>
              <a:rPr lang="hu-HU" sz="1000" i="1" dirty="0">
                <a:solidFill>
                  <a:prstClr val="black"/>
                </a:solidFill>
                <a:latin typeface="Franklin Gothic Book"/>
                <a:cs typeface="Franklin Gothic Book"/>
              </a:rPr>
              <a:t>et. </a:t>
            </a:r>
            <a:r>
              <a:rPr lang="en-US" sz="1000" i="1" dirty="0">
                <a:solidFill>
                  <a:prstClr val="black"/>
                </a:solidFill>
                <a:latin typeface="Franklin Gothic Book"/>
                <a:cs typeface="Franklin Gothic Book"/>
              </a:rPr>
              <a:t>a</a:t>
            </a:r>
            <a:r>
              <a:rPr lang="hu-HU" sz="1000" i="1" dirty="0">
                <a:solidFill>
                  <a:prstClr val="black"/>
                </a:solidFill>
                <a:latin typeface="Franklin Gothic Book"/>
                <a:cs typeface="Franklin Gothic Book"/>
              </a:rPr>
              <a:t>l.</a:t>
            </a:r>
            <a:r>
              <a:rPr lang="hu-HU" sz="1000" dirty="0">
                <a:solidFill>
                  <a:prstClr val="black"/>
                </a:solidFill>
                <a:latin typeface="Franklin Gothic Book"/>
                <a:cs typeface="Franklin Gothic Book"/>
              </a:rPr>
              <a:t>, </a:t>
            </a:r>
            <a:r>
              <a:rPr lang="hu-HU" sz="1000" i="1" dirty="0">
                <a:solidFill>
                  <a:prstClr val="black"/>
                </a:solidFill>
                <a:latin typeface="Franklin Gothic Book"/>
                <a:cs typeface="Franklin Gothic Book"/>
              </a:rPr>
              <a:t>Nano. Lett</a:t>
            </a:r>
            <a:r>
              <a:rPr lang="hu-HU" sz="1000" dirty="0">
                <a:solidFill>
                  <a:prstClr val="black"/>
                </a:solidFill>
                <a:latin typeface="Franklin Gothic Book"/>
                <a:cs typeface="Franklin Gothic Book"/>
              </a:rPr>
              <a:t>. </a:t>
            </a:r>
            <a:r>
              <a:rPr lang="hu-HU" sz="1000" b="1" dirty="0">
                <a:solidFill>
                  <a:prstClr val="black"/>
                </a:solidFill>
                <a:latin typeface="Franklin Gothic Book"/>
                <a:cs typeface="Franklin Gothic Book"/>
              </a:rPr>
              <a:t>13</a:t>
            </a:r>
            <a:r>
              <a:rPr lang="hu-HU" sz="1000" dirty="0">
                <a:solidFill>
                  <a:prstClr val="black"/>
                </a:solidFill>
                <a:latin typeface="Franklin Gothic Book"/>
                <a:cs typeface="Franklin Gothic Book"/>
              </a:rPr>
              <a:t>, 866</a:t>
            </a:r>
            <a:r>
              <a:rPr lang="en-US" sz="1000" dirty="0">
                <a:solidFill>
                  <a:prstClr val="black"/>
                </a:solidFill>
                <a:latin typeface="Franklin Gothic Book"/>
                <a:cs typeface="Franklin Gothic Book"/>
              </a:rPr>
              <a:t> (2013)</a:t>
            </a:r>
          </a:p>
        </p:txBody>
      </p:sp>
      <p:cxnSp>
        <p:nvCxnSpPr>
          <p:cNvPr id="34" name="Straight Arrow Connector 33"/>
          <p:cNvCxnSpPr>
            <a:stCxn id="30" idx="0"/>
          </p:cNvCxnSpPr>
          <p:nvPr/>
        </p:nvCxnSpPr>
        <p:spPr>
          <a:xfrm flipH="1" flipV="1">
            <a:off x="7625401" y="1856693"/>
            <a:ext cx="295692" cy="314788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6330566" y="3552026"/>
            <a:ext cx="739167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457154"/>
            <a:r>
              <a:rPr lang="en-US" sz="1600" b="1" dirty="0">
                <a:solidFill>
                  <a:srgbClr val="FFFF00"/>
                </a:solidFill>
                <a:latin typeface="Calibri"/>
              </a:rPr>
              <a:t>STXM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69998" y="3551141"/>
            <a:ext cx="1135452" cy="338546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457154"/>
            <a:r>
              <a:rPr lang="en-US" sz="1600" b="1" dirty="0">
                <a:solidFill>
                  <a:srgbClr val="FFFF00"/>
                </a:solidFill>
                <a:latin typeface="Calibri"/>
              </a:rPr>
              <a:t>Pty – ampl.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29209" y="4824435"/>
            <a:ext cx="1135452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457154"/>
            <a:r>
              <a:rPr lang="en-US" sz="1600" b="1" dirty="0">
                <a:solidFill>
                  <a:srgbClr val="FFFF00"/>
                </a:solidFill>
                <a:latin typeface="Calibri"/>
              </a:rPr>
              <a:t>Pty - phase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582507" y="4834110"/>
            <a:ext cx="1135452" cy="338554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defTabSz="457154"/>
            <a:r>
              <a:rPr lang="en-US" sz="1600" b="1" dirty="0">
                <a:solidFill>
                  <a:srgbClr val="FFFF00"/>
                </a:solidFill>
                <a:latin typeface="Calibri"/>
              </a:rPr>
              <a:t>Pty – chem</a:t>
            </a:r>
          </a:p>
        </p:txBody>
      </p:sp>
      <p:sp>
        <p:nvSpPr>
          <p:cNvPr id="50" name="Oval 49"/>
          <p:cNvSpPr/>
          <p:nvPr/>
        </p:nvSpPr>
        <p:spPr>
          <a:xfrm>
            <a:off x="5276000" y="3744724"/>
            <a:ext cx="1547741" cy="855378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457154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6214179" y="2718802"/>
            <a:ext cx="741071" cy="1059346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28862" y="17890"/>
            <a:ext cx="9079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Probing chemical and materials </a:t>
            </a:r>
            <a:r>
              <a:rPr lang="en-US" sz="2800" dirty="0">
                <a:solidFill>
                  <a:srgbClr val="052A48"/>
                </a:solidFill>
                <a:latin typeface="Avenir Next Demi Bold"/>
                <a:cs typeface="Avenir Next Demi Bold"/>
              </a:rPr>
              <a:t>p</a:t>
            </a:r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rocesses </a:t>
            </a:r>
          </a:p>
          <a:p>
            <a:pPr algn="ctr"/>
            <a:r>
              <a:rPr lang="en-US" sz="2800" dirty="0">
                <a:solidFill>
                  <a:srgbClr val="052A48"/>
                </a:solidFill>
                <a:latin typeface="Avenir Next Demi Bold"/>
                <a:cs typeface="Avenir Next Demi Bold"/>
              </a:rPr>
              <a:t>i</a:t>
            </a:r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n heterogeneous </a:t>
            </a:r>
            <a:r>
              <a:rPr lang="en-US" sz="2800" dirty="0">
                <a:solidFill>
                  <a:srgbClr val="052A48"/>
                </a:solidFill>
                <a:latin typeface="Avenir Next Demi Bold"/>
                <a:cs typeface="Avenir Next Demi Bold"/>
              </a:rPr>
              <a:t>m</a:t>
            </a:r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edia at </a:t>
            </a:r>
            <a:r>
              <a:rPr lang="en-US" sz="2800" b="1" u="sng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ALS-U</a:t>
            </a:r>
            <a:endParaRPr lang="en-US" sz="2800" b="1" u="sng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pic>
        <p:nvPicPr>
          <p:cNvPr id="53" name="Picture 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-1358" r="53419" b="91214"/>
          <a:stretch/>
        </p:blipFill>
        <p:spPr bwMode="auto">
          <a:xfrm>
            <a:off x="6520513" y="1124876"/>
            <a:ext cx="1969623" cy="22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40341" y="1036803"/>
            <a:ext cx="1968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Contrast mechanism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3964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31837" y="5284782"/>
            <a:ext cx="8707225" cy="828481"/>
          </a:xfrm>
          <a:prstGeom prst="roundRect">
            <a:avLst/>
          </a:prstGeom>
          <a:solidFill>
            <a:srgbClr val="052A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3926" y="5300463"/>
            <a:ext cx="860513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FF"/>
                </a:solidFill>
                <a:latin typeface="Avenir Book"/>
                <a:cs typeface="Avenir Book"/>
              </a:rPr>
              <a:t>ALS-U will probe spatial </a:t>
            </a:r>
            <a:r>
              <a:rPr lang="en-US" sz="2200" b="1" i="1" dirty="0" smtClean="0">
                <a:solidFill>
                  <a:srgbClr val="FFFFFF"/>
                </a:solidFill>
                <a:latin typeface="Avenir Book"/>
                <a:cs typeface="Avenir Book"/>
              </a:rPr>
              <a:t>and</a:t>
            </a:r>
            <a:r>
              <a:rPr lang="en-US" sz="2200" dirty="0" smtClean="0">
                <a:solidFill>
                  <a:srgbClr val="FFFFFF"/>
                </a:solidFill>
                <a:latin typeface="Avenir Book"/>
                <a:cs typeface="Avenir Book"/>
              </a:rPr>
              <a:t> temporal correlations in hierarchical structures, providing </a:t>
            </a:r>
            <a:r>
              <a:rPr lang="en-US" sz="2200" i="1" dirty="0" smtClean="0">
                <a:solidFill>
                  <a:srgbClr val="FFFFFF"/>
                </a:solidFill>
                <a:latin typeface="Avenir Book"/>
                <a:cs typeface="Avenir Book"/>
              </a:rPr>
              <a:t>structural, chemical</a:t>
            </a:r>
            <a:r>
              <a:rPr lang="en-US" sz="2200" i="1" dirty="0">
                <a:solidFill>
                  <a:srgbClr val="FFFFFF"/>
                </a:solidFill>
                <a:latin typeface="Avenir Book"/>
                <a:cs typeface="Avenir Book"/>
              </a:rPr>
              <a:t>, </a:t>
            </a:r>
            <a:r>
              <a:rPr lang="en-US" sz="2200" i="1" dirty="0" smtClean="0">
                <a:solidFill>
                  <a:srgbClr val="FFFFFF"/>
                </a:solidFill>
                <a:latin typeface="Avenir Book"/>
                <a:cs typeface="Avenir Book"/>
              </a:rPr>
              <a:t>and magnetic coverage.</a:t>
            </a:r>
            <a:endParaRPr lang="en-US" sz="22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9145" y="3047999"/>
            <a:ext cx="37255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52A48"/>
                </a:solidFill>
                <a:latin typeface="Avenir Book"/>
                <a:cs typeface="Avenir Book"/>
              </a:rPr>
              <a:t>Tracking photo-generated charge in hematite nanoparticles</a:t>
            </a:r>
            <a:endParaRPr lang="en-US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pic>
        <p:nvPicPr>
          <p:cNvPr id="12" name="Picture 2" descr="256GuoVG1.jpg"/>
          <p:cNvPicPr>
            <a:picLocks noChangeAspect="1"/>
          </p:cNvPicPr>
          <p:nvPr/>
        </p:nvPicPr>
        <p:blipFill rotWithShape="1">
          <a:blip r:embed="rId3"/>
          <a:srcRect l="16451"/>
          <a:stretch/>
        </p:blipFill>
        <p:spPr bwMode="auto">
          <a:xfrm>
            <a:off x="3124200" y="3763067"/>
            <a:ext cx="2235199" cy="123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6564619" y="1135295"/>
            <a:ext cx="2397740" cy="3964715"/>
            <a:chOff x="6420909" y="1046308"/>
            <a:chExt cx="2023649" cy="3643538"/>
          </a:xfrm>
        </p:grpSpPr>
        <p:pic>
          <p:nvPicPr>
            <p:cNvPr id="14" name="Picture 2" descr="256GuoVG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61"/>
            <a:stretch/>
          </p:blipFill>
          <p:spPr bwMode="auto">
            <a:xfrm>
              <a:off x="6420909" y="1046308"/>
              <a:ext cx="2023649" cy="364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6435851" y="4243294"/>
              <a:ext cx="0" cy="201706"/>
            </a:xfrm>
            <a:prstGeom prst="line">
              <a:avLst/>
            </a:pr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0" y="14349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i="1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In-situ </a:t>
            </a:r>
            <a:r>
              <a:rPr lang="en-US" sz="27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study of operating hierarchical structures at ALS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6" name="Picture 15" descr="CFME_rpt_pri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1" y="1186095"/>
            <a:ext cx="2467514" cy="319325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1159" y="2421383"/>
            <a:ext cx="24612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52A48"/>
                </a:solidFill>
                <a:latin typeface="Avenir Next Demi Bold"/>
                <a:cs typeface="Avenir Next Demi Bold"/>
              </a:rPr>
              <a:t>Mastering </a:t>
            </a:r>
            <a:r>
              <a:rPr lang="en-US" sz="2000" b="1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Hierarchical Architectures and Beyond-Equilibrium Matter </a:t>
            </a:r>
            <a:endParaRPr lang="en-US" sz="2000" b="1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657601" y="749300"/>
            <a:ext cx="2349498" cy="2387599"/>
            <a:chOff x="2442633" y="58739"/>
            <a:chExt cx="1486159" cy="1617662"/>
          </a:xfrm>
        </p:grpSpPr>
        <p:pic>
          <p:nvPicPr>
            <p:cNvPr id="3" name="Picture 2" descr="SXR_photo_electrochem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74"/>
            <a:stretch/>
          </p:blipFill>
          <p:spPr>
            <a:xfrm>
              <a:off x="2442633" y="58739"/>
              <a:ext cx="1486159" cy="161766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442634" y="66848"/>
              <a:ext cx="207434" cy="170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477" y="3680305"/>
            <a:ext cx="836645" cy="10447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55312" y="4676617"/>
            <a:ext cx="1009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Artur</a:t>
            </a:r>
            <a:r>
              <a:rPr lang="en-US" sz="1200" i="1" dirty="0" smtClean="0"/>
              <a:t> Braun, EMPA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66558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396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Spontaneous motion in hierarchical structures at </a:t>
            </a:r>
            <a:r>
              <a:rPr lang="en-US" sz="2400" b="1" u="sng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ALS-U</a:t>
            </a:r>
            <a:endParaRPr lang="en-US" sz="2400" dirty="0" smtClean="0">
              <a:solidFill>
                <a:srgbClr val="052A48"/>
              </a:solidFill>
              <a:latin typeface="Avenir Next Demi Bold"/>
              <a:cs typeface="Avenir Next Demi Bold"/>
            </a:endParaRPr>
          </a:p>
          <a:p>
            <a:pPr algn="ctr"/>
            <a:r>
              <a:rPr lang="en-US" sz="2400" dirty="0">
                <a:solidFill>
                  <a:srgbClr val="052A48"/>
                </a:solidFill>
                <a:latin typeface="Avenir Next Demi Bold"/>
                <a:cs typeface="Avenir Next Demi Bold"/>
              </a:rPr>
              <a:t>f</a:t>
            </a:r>
            <a:r>
              <a:rPr lang="en-US" sz="24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rom nanometers to micrometers, and picoseconds to seconds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138583" y="1072139"/>
            <a:ext cx="145311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1200" b="1" dirty="0" err="1" smtClean="0">
                <a:solidFill>
                  <a:prstClr val="black"/>
                </a:solidFill>
                <a:latin typeface="Calibri"/>
              </a:rPr>
              <a:t>Selective</a:t>
            </a:r>
            <a:r>
              <a:rPr lang="it-IT" sz="12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Calibri"/>
              </a:rPr>
              <a:t>c</a:t>
            </a:r>
            <a:r>
              <a:rPr lang="it-IT" sz="1200" b="1" dirty="0" err="1" smtClean="0">
                <a:solidFill>
                  <a:prstClr val="black"/>
                </a:solidFill>
                <a:latin typeface="Calibri"/>
              </a:rPr>
              <a:t>atalysis</a:t>
            </a:r>
            <a:endParaRPr lang="it-IT" sz="1200" b="1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it-IT" sz="800" b="1" dirty="0" smtClean="0">
                <a:solidFill>
                  <a:prstClr val="black"/>
                </a:solidFill>
                <a:latin typeface="Calibri"/>
              </a:rPr>
              <a:t>10.1038</a:t>
            </a:r>
            <a:r>
              <a:rPr lang="it-IT" sz="800" b="1" dirty="0">
                <a:solidFill>
                  <a:prstClr val="black"/>
                </a:solidFill>
                <a:latin typeface="Calibri"/>
              </a:rPr>
              <a:t>/nchem.1956</a:t>
            </a:r>
            <a:endParaRPr lang="en-US" sz="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8676" y="1082299"/>
            <a:ext cx="146584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Calibri"/>
              </a:rPr>
              <a:t>Nucleation kinetics</a:t>
            </a:r>
          </a:p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10.1126/science.1230915</a:t>
            </a:r>
          </a:p>
        </p:txBody>
      </p:sp>
      <p:pic>
        <p:nvPicPr>
          <p:cNvPr id="47" name="1230915s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lum bright="-97000" contrast="99000"/>
          </a:blip>
          <a:stretch>
            <a:fillRect/>
          </a:stretch>
        </p:blipFill>
        <p:spPr>
          <a:xfrm>
            <a:off x="561432" y="1507707"/>
            <a:ext cx="1116903" cy="1019546"/>
          </a:xfrm>
          <a:prstGeom prst="rect">
            <a:avLst/>
          </a:prstGeom>
          <a:ln>
            <a:noFill/>
          </a:ln>
        </p:spPr>
      </p:pic>
      <p:sp>
        <p:nvSpPr>
          <p:cNvPr id="44" name="TextBox 43"/>
          <p:cNvSpPr txBox="1"/>
          <p:nvPr/>
        </p:nvSpPr>
        <p:spPr>
          <a:xfrm>
            <a:off x="3856824" y="1073319"/>
            <a:ext cx="143672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Polymer </a:t>
            </a:r>
            <a:r>
              <a:rPr lang="en-US" sz="1200" b="1" dirty="0" err="1" smtClean="0">
                <a:solidFill>
                  <a:prstClr val="black"/>
                </a:solidFill>
                <a:latin typeface="Calibri"/>
              </a:rPr>
              <a:t>reptation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449193" y="1084659"/>
            <a:ext cx="1322857" cy="1300883"/>
            <a:chOff x="4403730" y="2636865"/>
            <a:chExt cx="1322857" cy="1300883"/>
          </a:xfrm>
        </p:grpSpPr>
        <p:pic>
          <p:nvPicPr>
            <p:cNvPr id="37" name="Picture 36" descr="c2cs35375j-f1.gif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2364" b="10664"/>
            <a:stretch/>
          </p:blipFill>
          <p:spPr>
            <a:xfrm>
              <a:off x="4403730" y="3043587"/>
              <a:ext cx="1322857" cy="894161"/>
            </a:xfrm>
            <a:prstGeom prst="rect">
              <a:avLst/>
            </a:prstGeom>
            <a:ln>
              <a:noFill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4430615" y="2636865"/>
              <a:ext cx="124016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prstClr val="black"/>
                  </a:solidFill>
                  <a:latin typeface="Calibri"/>
                </a:rPr>
                <a:t>Self assembly</a:t>
              </a:r>
              <a:endParaRPr lang="en-US" sz="1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501788" y="1063888"/>
            <a:ext cx="1687911" cy="4001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Calibri"/>
              </a:rPr>
              <a:t>Intercalation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kinetics </a:t>
            </a:r>
          </a:p>
          <a:p>
            <a:pPr algn="ctr"/>
            <a:r>
              <a:rPr lang="en-US" sz="800" b="1" dirty="0" smtClean="0">
                <a:solidFill>
                  <a:prstClr val="black"/>
                </a:solidFill>
                <a:latin typeface="Calibri"/>
              </a:rPr>
              <a:t>10.1039</a:t>
            </a:r>
            <a:r>
              <a:rPr lang="en-US" sz="800" b="1" dirty="0">
                <a:solidFill>
                  <a:prstClr val="black"/>
                </a:solidFill>
                <a:latin typeface="Calibri"/>
              </a:rPr>
              <a:t>/C0EE00473A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8907" y="2780593"/>
            <a:ext cx="390730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en-US" b="1" kern="0" dirty="0" smtClean="0">
                <a:solidFill>
                  <a:srgbClr val="081F38"/>
                </a:solidFill>
                <a:latin typeface="Avenir Next Demi Bold"/>
                <a:cs typeface="Avenir Next Demi Bold"/>
              </a:rPr>
              <a:t>Transformative </a:t>
            </a:r>
            <a:r>
              <a:rPr lang="en-US" b="1" kern="0" dirty="0">
                <a:solidFill>
                  <a:srgbClr val="081F38"/>
                </a:solidFill>
                <a:latin typeface="Avenir Next Demi Bold"/>
                <a:cs typeface="Avenir Next Demi Bold"/>
              </a:rPr>
              <a:t>ALS-U </a:t>
            </a:r>
            <a:r>
              <a:rPr lang="en-US" b="1" kern="0" dirty="0" smtClean="0">
                <a:solidFill>
                  <a:srgbClr val="081F38"/>
                </a:solidFill>
                <a:latin typeface="Avenir Next Demi Bold"/>
                <a:cs typeface="Avenir Next Demi Bold"/>
              </a:rPr>
              <a:t>capabilities</a:t>
            </a:r>
            <a:endParaRPr lang="en-US" b="1" kern="0" dirty="0">
              <a:solidFill>
                <a:srgbClr val="081F38"/>
              </a:solidFill>
              <a:latin typeface="Avenir Next Demi Bold"/>
              <a:cs typeface="Avenir Next Demi Bold"/>
            </a:endParaRPr>
          </a:p>
          <a:p>
            <a:pPr marL="468630" indent="-285750">
              <a:spcAft>
                <a:spcPts val="300"/>
              </a:spcAft>
              <a:buFont typeface="Arial"/>
              <a:buChar char="•"/>
              <a:defRPr/>
            </a:pPr>
            <a:r>
              <a:rPr lang="en-US" kern="0" dirty="0">
                <a:solidFill>
                  <a:srgbClr val="081F38"/>
                </a:solidFill>
                <a:latin typeface="Avenir Book"/>
                <a:cs typeface="Avenir Book"/>
              </a:rPr>
              <a:t>C</a:t>
            </a:r>
            <a:r>
              <a:rPr lang="en-US" kern="0" dirty="0" smtClean="0">
                <a:solidFill>
                  <a:srgbClr val="081F38"/>
                </a:solidFill>
                <a:latin typeface="Avenir Book"/>
                <a:cs typeface="Avenir Book"/>
              </a:rPr>
              <a:t>oherence will optimize spectroscopy, microscopy, and scattering for higher dynamic range in space and time</a:t>
            </a:r>
            <a:endParaRPr lang="en-US" kern="0" dirty="0">
              <a:solidFill>
                <a:srgbClr val="081F38"/>
              </a:solidFill>
              <a:latin typeface="Avenir Book"/>
              <a:cs typeface="Avenir Book"/>
            </a:endParaRPr>
          </a:p>
          <a:p>
            <a:pPr marL="182880">
              <a:spcAft>
                <a:spcPts val="300"/>
              </a:spcAft>
              <a:defRPr/>
            </a:pPr>
            <a:endParaRPr lang="en-US" sz="1000" kern="0" dirty="0">
              <a:solidFill>
                <a:srgbClr val="000090"/>
              </a:solidFill>
              <a:latin typeface="Calibri"/>
            </a:endParaRPr>
          </a:p>
        </p:txBody>
      </p:sp>
      <p:pic>
        <p:nvPicPr>
          <p:cNvPr id="55" name="Picture 54" descr="Figure1.pn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3"/>
          <a:stretch/>
        </p:blipFill>
        <p:spPr>
          <a:xfrm>
            <a:off x="7189699" y="4482016"/>
            <a:ext cx="1706196" cy="1653037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 bwMode="auto">
          <a:xfrm>
            <a:off x="4531055" y="3088202"/>
            <a:ext cx="9083" cy="1671154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52A4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7" name="TextBox 56"/>
          <p:cNvSpPr txBox="1"/>
          <p:nvPr/>
        </p:nvSpPr>
        <p:spPr>
          <a:xfrm rot="1370970">
            <a:off x="4266871" y="5745700"/>
            <a:ext cx="5276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52A48"/>
                </a:solidFill>
                <a:latin typeface="Avenir Black"/>
                <a:cs typeface="Avenir Black"/>
              </a:rPr>
              <a:t>  </a:t>
            </a:r>
            <a:r>
              <a:rPr lang="en-US" sz="1600" b="1" dirty="0" err="1" smtClean="0">
                <a:solidFill>
                  <a:srgbClr val="052A48"/>
                </a:solidFill>
                <a:latin typeface="Avenir Black"/>
                <a:cs typeface="Avenir Black"/>
              </a:rPr>
              <a:t>fs</a:t>
            </a:r>
            <a:r>
              <a:rPr lang="en-US" sz="1600" b="1" dirty="0" smtClean="0">
                <a:solidFill>
                  <a:srgbClr val="052A48"/>
                </a:solidFill>
                <a:latin typeface="Avenir Black"/>
                <a:cs typeface="Avenir Black"/>
              </a:rPr>
              <a:t> – </a:t>
            </a:r>
            <a:r>
              <a:rPr lang="en-US" sz="1600" b="1" dirty="0" err="1" smtClean="0">
                <a:solidFill>
                  <a:srgbClr val="052A48"/>
                </a:solidFill>
                <a:latin typeface="Avenir Black"/>
                <a:cs typeface="Avenir Black"/>
              </a:rPr>
              <a:t>ps</a:t>
            </a:r>
            <a:r>
              <a:rPr lang="en-US" sz="1600" b="1" dirty="0" smtClean="0">
                <a:solidFill>
                  <a:srgbClr val="052A48"/>
                </a:solidFill>
                <a:latin typeface="Avenir Black"/>
                <a:cs typeface="Avenir Black"/>
              </a:rPr>
              <a:t>		           ns – </a:t>
            </a:r>
            <a:r>
              <a:rPr lang="en-US" sz="1600" b="1" dirty="0" err="1" smtClean="0">
                <a:solidFill>
                  <a:srgbClr val="052A48"/>
                </a:solidFill>
                <a:latin typeface="Avenir Black"/>
                <a:cs typeface="Avenir Black"/>
              </a:rPr>
              <a:t>ms</a:t>
            </a:r>
            <a:r>
              <a:rPr lang="en-US" sz="1600" b="1" dirty="0" smtClean="0">
                <a:solidFill>
                  <a:srgbClr val="052A48"/>
                </a:solidFill>
                <a:latin typeface="Avenir Black"/>
                <a:cs typeface="Avenir Black"/>
              </a:rPr>
              <a:t>					        		</a:t>
            </a:r>
            <a:r>
              <a:rPr lang="en-US" sz="1600" b="1" dirty="0" err="1" smtClean="0">
                <a:solidFill>
                  <a:srgbClr val="052A48"/>
                </a:solidFill>
                <a:latin typeface="Avenir Black"/>
                <a:cs typeface="Avenir Black"/>
              </a:rPr>
              <a:t>ms</a:t>
            </a:r>
            <a:r>
              <a:rPr lang="en-US" sz="1600" b="1" dirty="0" smtClean="0">
                <a:solidFill>
                  <a:srgbClr val="052A48"/>
                </a:solidFill>
                <a:latin typeface="Avenir Black"/>
                <a:cs typeface="Avenir Black"/>
              </a:rPr>
              <a:t> – s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5007255" y="6432926"/>
            <a:ext cx="2308094" cy="0"/>
          </a:xfrm>
          <a:prstGeom prst="straightConnector1">
            <a:avLst/>
          </a:prstGeom>
          <a:ln w="19050">
            <a:solidFill>
              <a:srgbClr val="052A48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4703570" y="5779822"/>
            <a:ext cx="1316230" cy="0"/>
          </a:xfrm>
          <a:prstGeom prst="straightConnector1">
            <a:avLst/>
          </a:prstGeom>
          <a:ln w="19050">
            <a:solidFill>
              <a:srgbClr val="052A48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3727479" y="5116957"/>
            <a:ext cx="842952" cy="0"/>
          </a:xfrm>
          <a:prstGeom prst="straightConnector1">
            <a:avLst/>
          </a:prstGeom>
          <a:ln w="19050">
            <a:solidFill>
              <a:srgbClr val="052A48"/>
            </a:solidFill>
            <a:prstDash val="solid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2759" y="4702981"/>
            <a:ext cx="4088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63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kern="0" dirty="0" smtClean="0">
                <a:solidFill>
                  <a:srgbClr val="052A48"/>
                </a:solidFill>
                <a:latin typeface="Avenir Book"/>
                <a:cs typeface="Avenir Book"/>
              </a:rPr>
              <a:t>Connect </a:t>
            </a:r>
            <a:r>
              <a:rPr lang="en-US" kern="0" dirty="0">
                <a:solidFill>
                  <a:srgbClr val="052A48"/>
                </a:solidFill>
                <a:latin typeface="Avenir Book"/>
                <a:cs typeface="Avenir Book"/>
              </a:rPr>
              <a:t>nanoparticle excitations to charge transfer with </a:t>
            </a:r>
            <a:r>
              <a:rPr lang="en-US" b="1" kern="0" dirty="0" smtClean="0">
                <a:solidFill>
                  <a:srgbClr val="052A48"/>
                </a:solidFill>
                <a:latin typeface="Avenir Book"/>
                <a:cs typeface="Avenir Book"/>
              </a:rPr>
              <a:t>RIXS</a:t>
            </a:r>
            <a:endParaRPr lang="en-US" b="1" kern="0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6236" y="5412254"/>
            <a:ext cx="4684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63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kern="0" dirty="0" smtClean="0">
                <a:solidFill>
                  <a:srgbClr val="052A48"/>
                </a:solidFill>
                <a:latin typeface="Avenir Book"/>
                <a:cs typeface="Avenir Book"/>
              </a:rPr>
              <a:t>Relate </a:t>
            </a:r>
            <a:r>
              <a:rPr lang="en-US" kern="0" dirty="0" err="1">
                <a:solidFill>
                  <a:srgbClr val="052A48"/>
                </a:solidFill>
                <a:latin typeface="Avenir Book"/>
                <a:cs typeface="Avenir Book"/>
              </a:rPr>
              <a:t>nanoscale</a:t>
            </a:r>
            <a:r>
              <a:rPr lang="en-US" kern="0" dirty="0">
                <a:solidFill>
                  <a:srgbClr val="052A48"/>
                </a:solidFill>
                <a:latin typeface="Avenir Book"/>
                <a:cs typeface="Avenir Book"/>
              </a:rPr>
              <a:t> charge transfer to mesoscale chemical kinetics with </a:t>
            </a:r>
            <a:r>
              <a:rPr lang="en-US" b="1" kern="0" dirty="0" smtClean="0">
                <a:solidFill>
                  <a:srgbClr val="052A48"/>
                </a:solidFill>
                <a:latin typeface="Avenir Book"/>
                <a:cs typeface="Avenir Book"/>
              </a:rPr>
              <a:t>XPCS</a:t>
            </a:r>
            <a:endParaRPr lang="en-US" b="1" kern="0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4528656" y="4754434"/>
            <a:ext cx="4097622" cy="1795430"/>
          </a:xfrm>
          <a:prstGeom prst="straightConnector1">
            <a:avLst/>
          </a:prstGeom>
          <a:ln w="34925" cmpd="sng">
            <a:solidFill>
              <a:srgbClr val="052A48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4" descr="Padmore_SAC_20140929.pdf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44" t="18946" r="71657" b="56932"/>
          <a:stretch/>
        </p:blipFill>
        <p:spPr>
          <a:xfrm>
            <a:off x="4649986" y="3394058"/>
            <a:ext cx="1387384" cy="1307968"/>
          </a:xfrm>
          <a:prstGeom prst="rect">
            <a:avLst/>
          </a:prstGeom>
        </p:spPr>
      </p:pic>
      <p:pic>
        <p:nvPicPr>
          <p:cNvPr id="66" name="Picture 65" descr="fig40_whitepaperPage2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3" t="-1" b="40628"/>
          <a:stretch/>
        </p:blipFill>
        <p:spPr bwMode="auto">
          <a:xfrm>
            <a:off x="6019800" y="3883720"/>
            <a:ext cx="1763954" cy="135080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 descr="GA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54" y="1491381"/>
            <a:ext cx="1726428" cy="988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6184" y="1577346"/>
            <a:ext cx="1823493" cy="812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32790" y="1439838"/>
            <a:ext cx="1255686" cy="103959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228823" y="1022071"/>
            <a:ext cx="8753943" cy="1667813"/>
          </a:xfrm>
          <a:prstGeom prst="round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623221" y="5234529"/>
            <a:ext cx="1825972" cy="785271"/>
          </a:xfrm>
          <a:prstGeom prst="straightConnector1">
            <a:avLst/>
          </a:prstGeom>
          <a:ln w="57150" cmpd="sng">
            <a:solidFill>
              <a:srgbClr val="3366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75877" y="4344969"/>
            <a:ext cx="3907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en-US" b="1" kern="0" dirty="0" smtClean="0">
                <a:solidFill>
                  <a:srgbClr val="081F38"/>
                </a:solidFill>
                <a:latin typeface="Avenir Next Demi Bold"/>
                <a:cs typeface="Avenir Next Demi Bold"/>
              </a:rPr>
              <a:t>Early science at ALS-U </a:t>
            </a:r>
            <a:endParaRPr lang="en-US" b="1" kern="0" dirty="0">
              <a:solidFill>
                <a:srgbClr val="081F3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2428" y="2748193"/>
            <a:ext cx="3873883" cy="1564376"/>
          </a:xfrm>
          <a:prstGeom prst="roundRect">
            <a:avLst/>
          </a:prstGeom>
          <a:noFill/>
          <a:ln w="3175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36236" y="6094621"/>
            <a:ext cx="4762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63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kern="0" dirty="0" smtClean="0">
                <a:solidFill>
                  <a:srgbClr val="052A48"/>
                </a:solidFill>
                <a:latin typeface="Avenir Book"/>
                <a:cs typeface="Avenir Book"/>
              </a:rPr>
              <a:t>Probe </a:t>
            </a:r>
            <a:r>
              <a:rPr lang="en-US" kern="0" dirty="0">
                <a:solidFill>
                  <a:srgbClr val="052A48"/>
                </a:solidFill>
                <a:latin typeface="Avenir Book"/>
                <a:cs typeface="Avenir Book"/>
              </a:rPr>
              <a:t>mesoscale </a:t>
            </a:r>
            <a:r>
              <a:rPr lang="en-US" kern="0" dirty="0" smtClean="0">
                <a:solidFill>
                  <a:srgbClr val="052A48"/>
                </a:solidFill>
                <a:latin typeface="Avenir Book"/>
                <a:cs typeface="Avenir Book"/>
              </a:rPr>
              <a:t>kinetics and </a:t>
            </a:r>
            <a:r>
              <a:rPr lang="en-US" kern="0" dirty="0" err="1" smtClean="0">
                <a:solidFill>
                  <a:srgbClr val="052A48"/>
                </a:solidFill>
                <a:latin typeface="Avenir Book"/>
                <a:cs typeface="Avenir Book"/>
              </a:rPr>
              <a:t>nanoscale</a:t>
            </a:r>
            <a:r>
              <a:rPr lang="en-US" kern="0" dirty="0" smtClean="0">
                <a:solidFill>
                  <a:srgbClr val="052A48"/>
                </a:solidFill>
                <a:latin typeface="Avenir Book"/>
                <a:cs typeface="Avenir Book"/>
              </a:rPr>
              <a:t> </a:t>
            </a:r>
            <a:r>
              <a:rPr lang="en-US" kern="0" dirty="0">
                <a:solidFill>
                  <a:srgbClr val="052A48"/>
                </a:solidFill>
                <a:latin typeface="Avenir Book"/>
                <a:cs typeface="Avenir Book"/>
              </a:rPr>
              <a:t>phase changes </a:t>
            </a:r>
            <a:r>
              <a:rPr lang="en-US" kern="0" dirty="0" smtClean="0">
                <a:solidFill>
                  <a:srgbClr val="052A48"/>
                </a:solidFill>
                <a:latin typeface="Avenir Book"/>
                <a:cs typeface="Avenir Book"/>
              </a:rPr>
              <a:t>with x-</a:t>
            </a:r>
            <a:r>
              <a:rPr lang="en-US" kern="0" dirty="0">
                <a:solidFill>
                  <a:srgbClr val="052A48"/>
                </a:solidFill>
                <a:latin typeface="Avenir Book"/>
                <a:cs typeface="Avenir Book"/>
              </a:rPr>
              <a:t>ray </a:t>
            </a:r>
            <a:r>
              <a:rPr lang="en-US" b="1" kern="0" dirty="0">
                <a:solidFill>
                  <a:srgbClr val="052A48"/>
                </a:solidFill>
                <a:latin typeface="Avenir Book"/>
                <a:cs typeface="Avenir Book"/>
              </a:rPr>
              <a:t>movies</a:t>
            </a:r>
          </a:p>
        </p:txBody>
      </p:sp>
    </p:spTree>
    <p:extLst>
      <p:ext uri="{BB962C8B-B14F-4D97-AF65-F5344CB8AC3E}">
        <p14:creationId xmlns:p14="http://schemas.microsoft.com/office/powerpoint/2010/main" val="329807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61"/>
            </p:par>
            <p:par>
              <p:cTn id="62"/>
            </p:par>
            <p:video>
              <p:cMediaNode vol="80000">
                <p:cTn id="63" repeatCount="indefinite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  <p:bldLst>
      <p:bldP spid="54" grpId="0"/>
      <p:bldP spid="57" grpId="0"/>
      <p:bldP spid="61" grpId="0"/>
      <p:bldP spid="62" grpId="0"/>
      <p:bldP spid="41" grpId="0"/>
      <p:bldP spid="28" grpId="0" animBg="1"/>
      <p:bldP spid="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31837" y="5020948"/>
            <a:ext cx="8898194" cy="1107996"/>
          </a:xfrm>
          <a:prstGeom prst="roundRect">
            <a:avLst/>
          </a:prstGeom>
          <a:solidFill>
            <a:srgbClr val="052A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862" y="208873"/>
            <a:ext cx="907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Illuminating coherent matter with soft x-rays at ALS   </a:t>
            </a:r>
            <a:endParaRPr lang="en-US" sz="28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560" y="5024557"/>
            <a:ext cx="85684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FF"/>
                </a:solidFill>
                <a:latin typeface="Avenir Book"/>
                <a:cs typeface="Avenir Book"/>
              </a:rPr>
              <a:t>The </a:t>
            </a:r>
            <a:r>
              <a:rPr lang="en-US" sz="2200" dirty="0" smtClean="0">
                <a:solidFill>
                  <a:srgbClr val="FFFFFF"/>
                </a:solidFill>
                <a:latin typeface="Avenir Next Demi Bold"/>
                <a:cs typeface="Avenir Next Demi Bold"/>
              </a:rPr>
              <a:t>x-ray coherence </a:t>
            </a:r>
            <a:r>
              <a:rPr lang="en-US" sz="2200" dirty="0" smtClean="0">
                <a:solidFill>
                  <a:srgbClr val="FFFFFF"/>
                </a:solidFill>
                <a:latin typeface="Avenir Book"/>
                <a:cs typeface="Avenir Book"/>
              </a:rPr>
              <a:t>of ALS-U will help users learn how to control and use the </a:t>
            </a:r>
            <a:r>
              <a:rPr lang="en-US" sz="2200" dirty="0" smtClean="0">
                <a:solidFill>
                  <a:srgbClr val="FFFFFF"/>
                </a:solidFill>
                <a:latin typeface="Avenir Next Demi Bold"/>
                <a:cs typeface="Avenir Next Demi Bold"/>
              </a:rPr>
              <a:t>matter coherence </a:t>
            </a:r>
            <a:r>
              <a:rPr lang="en-US" sz="2200" dirty="0" smtClean="0">
                <a:solidFill>
                  <a:srgbClr val="FFFFFF"/>
                </a:solidFill>
                <a:latin typeface="Avenir Book"/>
                <a:cs typeface="Avenir Book"/>
              </a:rPr>
              <a:t>of topological quantum phases </a:t>
            </a:r>
            <a:br>
              <a:rPr lang="en-US" sz="2200" dirty="0" smtClean="0">
                <a:solidFill>
                  <a:srgbClr val="FFFFFF"/>
                </a:solidFill>
                <a:latin typeface="Avenir Book"/>
                <a:cs typeface="Avenir Book"/>
              </a:rPr>
            </a:br>
            <a:r>
              <a:rPr lang="en-US" sz="2200" dirty="0" smtClean="0">
                <a:solidFill>
                  <a:srgbClr val="FFFFFF"/>
                </a:solidFill>
                <a:latin typeface="Avenir Book"/>
                <a:cs typeface="Avenir Book"/>
              </a:rPr>
              <a:t>as they are deployed in functional nanostructures. </a:t>
            </a:r>
            <a:endParaRPr lang="en-US" sz="22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992592" y="1031704"/>
            <a:ext cx="5293895" cy="3766204"/>
            <a:chOff x="3727788" y="1031704"/>
            <a:chExt cx="5293895" cy="3766204"/>
          </a:xfrm>
        </p:grpSpPr>
        <p:grpSp>
          <p:nvGrpSpPr>
            <p:cNvPr id="14" name="Group 13"/>
            <p:cNvGrpSpPr/>
            <p:nvPr/>
          </p:nvGrpSpPr>
          <p:grpSpPr>
            <a:xfrm>
              <a:off x="4143832" y="1031704"/>
              <a:ext cx="4877851" cy="3368229"/>
              <a:chOff x="4143832" y="1165400"/>
              <a:chExt cx="4877851" cy="3368229"/>
            </a:xfrm>
          </p:grpSpPr>
          <p:pic>
            <p:nvPicPr>
              <p:cNvPr id="17" name="Pictur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72" b="21661"/>
              <a:stretch/>
            </p:blipFill>
            <p:spPr bwMode="auto">
              <a:xfrm>
                <a:off x="4143832" y="1165400"/>
                <a:ext cx="4471723" cy="3368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5629733" y="4210381"/>
                <a:ext cx="33919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 smtClean="0">
                    <a:solidFill>
                      <a:prstClr val="black"/>
                    </a:solidFill>
                    <a:latin typeface="Calibri"/>
                  </a:rPr>
                  <a:t>W. </a:t>
                </a:r>
                <a:r>
                  <a:rPr lang="en-US" sz="1200" i="1" dirty="0" err="1" smtClean="0">
                    <a:solidFill>
                      <a:prstClr val="black"/>
                    </a:solidFill>
                    <a:latin typeface="Calibri"/>
                  </a:rPr>
                  <a:t>Witczak-Krempa</a:t>
                </a:r>
                <a:r>
                  <a:rPr lang="en-US" sz="1200" i="1" dirty="0" smtClean="0">
                    <a:solidFill>
                      <a:prstClr val="black"/>
                    </a:solidFill>
                    <a:latin typeface="Calibri"/>
                  </a:rPr>
                  <a:t>, Ann. Rev. CMP (2014)</a:t>
                </a:r>
                <a:endParaRPr lang="en-US" sz="1200" i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16200000">
              <a:off x="2983006" y="2398490"/>
              <a:ext cx="1933787" cy="4442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u="sng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venir Book"/>
                  <a:cs typeface="Avenir Book"/>
                </a:rPr>
                <a:t>c</a:t>
              </a:r>
              <a:r>
                <a:rPr lang="en-US" sz="1400" u="sng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venir Book"/>
                  <a:cs typeface="Avenir Book"/>
                </a:rPr>
                <a:t>oulomb energy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venir Book"/>
                  <a:cs typeface="Avenir Book"/>
                </a:rPr>
                <a:t>kinetic energy</a:t>
              </a:r>
              <a:endPara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venir Book"/>
                <a:cs typeface="Avenir Book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39473" y="4353684"/>
              <a:ext cx="2112233" cy="4442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u="sng" dirty="0">
                  <a:solidFill>
                    <a:srgbClr val="404040"/>
                  </a:solidFill>
                  <a:latin typeface="Avenir Book"/>
                  <a:cs typeface="Avenir Book"/>
                </a:rPr>
                <a:t>s</a:t>
              </a:r>
              <a:r>
                <a:rPr lang="en-US" sz="1400" u="sng" dirty="0" smtClean="0">
                  <a:solidFill>
                    <a:srgbClr val="404040"/>
                  </a:solidFill>
                  <a:latin typeface="Avenir Book"/>
                  <a:cs typeface="Avenir Book"/>
                </a:rPr>
                <a:t>pin-orbit energy</a:t>
              </a:r>
            </a:p>
            <a:p>
              <a:pPr algn="ctr">
                <a:lnSpc>
                  <a:spcPct val="80000"/>
                </a:lnSpc>
              </a:pPr>
              <a:r>
                <a:rPr lang="en-US" sz="1400" dirty="0" smtClean="0">
                  <a:solidFill>
                    <a:srgbClr val="404040"/>
                  </a:solidFill>
                  <a:latin typeface="Avenir Book"/>
                  <a:cs typeface="Avenir Book"/>
                </a:rPr>
                <a:t>kinetic energy</a:t>
              </a:r>
              <a:endParaRPr lang="en-US" sz="1400" dirty="0">
                <a:solidFill>
                  <a:srgbClr val="404040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72793" y="1032399"/>
            <a:ext cx="1314378" cy="1754104"/>
            <a:chOff x="4196038" y="2415576"/>
            <a:chExt cx="1248425" cy="1754104"/>
          </a:xfrm>
        </p:grpSpPr>
        <p:sp>
          <p:nvSpPr>
            <p:cNvPr id="15" name="Rectangle 14"/>
            <p:cNvSpPr/>
            <p:nvPr/>
          </p:nvSpPr>
          <p:spPr>
            <a:xfrm>
              <a:off x="4200634" y="3615682"/>
              <a:ext cx="1243829" cy="55399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52A48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000" i="1" dirty="0" smtClean="0">
                  <a:solidFill>
                    <a:srgbClr val="404040"/>
                  </a:solidFill>
                  <a:latin typeface="Calibri" charset="0"/>
                </a:rPr>
                <a:t>Xu et al., Science (2015); Huang </a:t>
              </a:r>
              <a:r>
                <a:rPr lang="fr-FR" sz="1000" dirty="0" smtClean="0">
                  <a:solidFill>
                    <a:srgbClr val="404040"/>
                  </a:solidFill>
                  <a:latin typeface="Calibri" charset="0"/>
                </a:rPr>
                <a:t>et al., </a:t>
              </a:r>
              <a:r>
                <a:rPr lang="fr-FR" sz="1000" i="1" dirty="0" smtClean="0">
                  <a:solidFill>
                    <a:srgbClr val="404040"/>
                  </a:solidFill>
                  <a:latin typeface="Calibri" charset="0"/>
                </a:rPr>
                <a:t>Nat. </a:t>
              </a:r>
              <a:r>
                <a:rPr lang="fr-FR" sz="1000" i="1" dirty="0" err="1" smtClean="0">
                  <a:solidFill>
                    <a:srgbClr val="404040"/>
                  </a:solidFill>
                  <a:latin typeface="Calibri" charset="0"/>
                </a:rPr>
                <a:t>Comm</a:t>
              </a:r>
              <a:r>
                <a:rPr lang="fr-FR" sz="1000" i="1" dirty="0" smtClean="0">
                  <a:solidFill>
                    <a:srgbClr val="404040"/>
                  </a:solidFill>
                  <a:latin typeface="Calibri" charset="0"/>
                </a:rPr>
                <a:t>.</a:t>
              </a:r>
              <a:r>
                <a:rPr lang="fr-FR" sz="1000" dirty="0" smtClean="0">
                  <a:solidFill>
                    <a:srgbClr val="404040"/>
                  </a:solidFill>
                  <a:latin typeface="Calibri" charset="0"/>
                </a:rPr>
                <a:t>  (2015</a:t>
              </a:r>
              <a:r>
                <a:rPr lang="nb-NO" sz="1000" dirty="0" smtClean="0">
                  <a:solidFill>
                    <a:srgbClr val="404040"/>
                  </a:solidFill>
                  <a:latin typeface="Calibri" charset="0"/>
                </a:rPr>
                <a:t>)</a:t>
              </a:r>
              <a:endParaRPr lang="en-US" sz="1000" dirty="0">
                <a:solidFill>
                  <a:srgbClr val="404040"/>
                </a:solidFill>
                <a:latin typeface="Calibri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t="50285" b="-1"/>
            <a:stretch/>
          </p:blipFill>
          <p:spPr>
            <a:xfrm>
              <a:off x="4196038" y="2415576"/>
              <a:ext cx="1248425" cy="1210677"/>
            </a:xfrm>
            <a:prstGeom prst="rect">
              <a:avLst/>
            </a:prstGeom>
            <a:ln>
              <a:solidFill>
                <a:srgbClr val="052A48"/>
              </a:solidFill>
            </a:ln>
          </p:spPr>
        </p:pic>
      </p:grpSp>
      <p:sp>
        <p:nvSpPr>
          <p:cNvPr id="2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606335" y="1195898"/>
            <a:ext cx="1452104" cy="1702001"/>
            <a:chOff x="3914569" y="1199072"/>
            <a:chExt cx="1794906" cy="21208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4570" y="1199072"/>
              <a:ext cx="1794905" cy="1646826"/>
            </a:xfrm>
            <a:prstGeom prst="rect">
              <a:avLst/>
            </a:prstGeom>
            <a:ln>
              <a:solidFill>
                <a:srgbClr val="052A48"/>
              </a:solidFill>
            </a:ln>
          </p:spPr>
        </p:pic>
        <p:sp>
          <p:nvSpPr>
            <p:cNvPr id="13" name="Rectangle 12"/>
            <p:cNvSpPr/>
            <p:nvPr/>
          </p:nvSpPr>
          <p:spPr>
            <a:xfrm>
              <a:off x="3914569" y="2821360"/>
              <a:ext cx="1794906" cy="4985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52A48"/>
              </a:solidFill>
            </a:ln>
          </p:spPr>
          <p:txBody>
            <a:bodyPr wrap="square">
              <a:spAutoFit/>
            </a:bodyPr>
            <a:lstStyle/>
            <a:p>
              <a:r>
                <a:rPr lang="de-DE" sz="1000" i="1" dirty="0" err="1" smtClean="0">
                  <a:solidFill>
                    <a:srgbClr val="404040"/>
                  </a:solidFill>
                  <a:latin typeface="Calibri"/>
                </a:rPr>
                <a:t>Hsieh</a:t>
              </a:r>
              <a:r>
                <a:rPr lang="de-DE" sz="1000" i="1" dirty="0" smtClean="0">
                  <a:solidFill>
                    <a:srgbClr val="404040"/>
                  </a:solidFill>
                  <a:latin typeface="Calibri"/>
                </a:rPr>
                <a:t> </a:t>
              </a:r>
              <a:r>
                <a:rPr lang="de-DE" sz="1000" i="1" dirty="0">
                  <a:solidFill>
                    <a:srgbClr val="404040"/>
                  </a:solidFill>
                  <a:latin typeface="Calibri"/>
                </a:rPr>
                <a:t>et al., </a:t>
              </a:r>
              <a:r>
                <a:rPr lang="de-DE" sz="1000" i="1" dirty="0" smtClean="0">
                  <a:solidFill>
                    <a:srgbClr val="404040"/>
                  </a:solidFill>
                  <a:latin typeface="Calibri"/>
                </a:rPr>
                <a:t>Nature </a:t>
              </a:r>
              <a:r>
                <a:rPr lang="de-DE" sz="1000" i="1" dirty="0">
                  <a:solidFill>
                    <a:srgbClr val="404040"/>
                  </a:solidFill>
                  <a:latin typeface="Calibri"/>
                </a:rPr>
                <a:t>(2008</a:t>
              </a:r>
              <a:r>
                <a:rPr lang="de-DE" sz="1000" i="1" dirty="0" smtClean="0">
                  <a:solidFill>
                    <a:srgbClr val="404040"/>
                  </a:solidFill>
                  <a:latin typeface="Calibri"/>
                </a:rPr>
                <a:t>)</a:t>
              </a:r>
              <a:r>
                <a:rPr lang="de-DE" sz="1000" i="1" dirty="0">
                  <a:solidFill>
                    <a:srgbClr val="404040"/>
                  </a:solidFill>
                  <a:latin typeface="Calibri"/>
                </a:rPr>
                <a:t>;</a:t>
              </a:r>
              <a:r>
                <a:rPr lang="de-DE" sz="1000" i="1" dirty="0" smtClean="0">
                  <a:solidFill>
                    <a:srgbClr val="404040"/>
                  </a:solidFill>
                  <a:latin typeface="Calibri"/>
                </a:rPr>
                <a:t> Science </a:t>
              </a:r>
              <a:r>
                <a:rPr lang="de-DE" sz="1000" i="1" dirty="0">
                  <a:solidFill>
                    <a:srgbClr val="404040"/>
                  </a:solidFill>
                  <a:latin typeface="Calibri"/>
                </a:rPr>
                <a:t>(2009</a:t>
              </a:r>
              <a:r>
                <a:rPr lang="de-DE" sz="1000" i="1" dirty="0" smtClean="0">
                  <a:solidFill>
                    <a:srgbClr val="404040"/>
                  </a:solidFill>
                  <a:latin typeface="Calibri"/>
                </a:rPr>
                <a:t>)</a:t>
              </a:r>
              <a:endParaRPr lang="en-US" sz="1000" dirty="0">
                <a:solidFill>
                  <a:srgbClr val="404040"/>
                </a:solidFill>
                <a:latin typeface="Calibri"/>
              </a:endParaRPr>
            </a:p>
          </p:txBody>
        </p:sp>
      </p:grpSp>
      <p:pic>
        <p:nvPicPr>
          <p:cNvPr id="21" name="Picture 20" descr="CFME_rpt_prin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1" y="1186095"/>
            <a:ext cx="2467514" cy="31932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8869" y="2392780"/>
            <a:ext cx="26436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52A48"/>
                </a:solidFill>
                <a:latin typeface="Avenir Next Demi Bold"/>
                <a:cs typeface="Avenir Next Demi Bold"/>
              </a:rPr>
              <a:t>Harnessing Coherence in Light and Matter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13522" y="3849235"/>
            <a:ext cx="1228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venir Book"/>
                <a:cs typeface="Avenir Book"/>
              </a:rPr>
              <a:t>Z. </a:t>
            </a:r>
            <a:r>
              <a:rPr lang="en-US" sz="1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venir Book"/>
                <a:cs typeface="Avenir Book"/>
              </a:rPr>
              <a:t>Hasan</a:t>
            </a:r>
            <a:r>
              <a:rPr lang="en-US" sz="1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venir Book"/>
                <a:cs typeface="Avenir Book"/>
              </a:rPr>
              <a:t>,</a:t>
            </a:r>
          </a:p>
          <a:p>
            <a:pPr algn="ctr"/>
            <a:r>
              <a:rPr lang="en-US" sz="1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venir Book"/>
                <a:cs typeface="Avenir Book"/>
              </a:rPr>
              <a:t>Princeton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7195" y="2973520"/>
            <a:ext cx="1024228" cy="87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1" grpId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 bwMode="auto">
          <a:xfrm>
            <a:off x="4572000" y="1371600"/>
            <a:ext cx="0" cy="50292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52A4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76200" y="1344221"/>
            <a:ext cx="4419600" cy="4337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en-US" sz="2000" b="1" kern="0" dirty="0" smtClean="0">
                <a:solidFill>
                  <a:srgbClr val="081F38"/>
                </a:solidFill>
                <a:latin typeface="Avenir Next Demi Bold"/>
                <a:cs typeface="Avenir Next Demi Bold"/>
              </a:rPr>
              <a:t>Transformative </a:t>
            </a:r>
            <a:r>
              <a:rPr lang="en-US" sz="2000" b="1" kern="0" dirty="0">
                <a:solidFill>
                  <a:srgbClr val="081F38"/>
                </a:solidFill>
                <a:latin typeface="Avenir Next Demi Bold"/>
                <a:cs typeface="Avenir Next Demi Bold"/>
              </a:rPr>
              <a:t>ALS-U capabilities</a:t>
            </a:r>
            <a:endParaRPr lang="en-US" sz="2000" b="1" kern="0" dirty="0" smtClean="0">
              <a:solidFill>
                <a:srgbClr val="081F38"/>
              </a:solidFill>
              <a:latin typeface="Avenir Next Demi Bold"/>
              <a:cs typeface="Avenir Next Demi Bold"/>
            </a:endParaRPr>
          </a:p>
          <a:p>
            <a:pPr marL="525780" indent="-342900">
              <a:spcAft>
                <a:spcPts val="300"/>
              </a:spcAft>
              <a:buFont typeface="Arial"/>
              <a:buChar char="•"/>
              <a:defRPr/>
            </a:pPr>
            <a:r>
              <a:rPr lang="en-US" sz="2000" kern="0" dirty="0" smtClean="0">
                <a:solidFill>
                  <a:srgbClr val="081F38"/>
                </a:solidFill>
                <a:latin typeface="Avenir Book"/>
                <a:cs typeface="Avenir Book"/>
              </a:rPr>
              <a:t>X-rays focused with high efficiency onto functioning nanostructures </a:t>
            </a:r>
          </a:p>
          <a:p>
            <a:pPr marL="182880">
              <a:spcAft>
                <a:spcPts val="300"/>
              </a:spcAft>
              <a:defRPr/>
            </a:pPr>
            <a:endParaRPr lang="en-US" sz="2000" kern="0" dirty="0" smtClean="0">
              <a:solidFill>
                <a:srgbClr val="081F38"/>
              </a:solidFill>
              <a:latin typeface="Avenir Book"/>
              <a:cs typeface="Avenir Book"/>
            </a:endParaRPr>
          </a:p>
          <a:p>
            <a:pPr>
              <a:spcAft>
                <a:spcPts val="400"/>
              </a:spcAft>
              <a:defRPr/>
            </a:pPr>
            <a:r>
              <a:rPr lang="en-US" sz="2000" b="1" kern="0" dirty="0">
                <a:solidFill>
                  <a:srgbClr val="081F38"/>
                </a:solidFill>
                <a:latin typeface="Avenir Next Demi Bold"/>
                <a:cs typeface="Avenir Next Demi Bold"/>
              </a:rPr>
              <a:t>Early science </a:t>
            </a:r>
            <a:r>
              <a:rPr lang="en-US" sz="2000" b="1" kern="0" dirty="0" smtClean="0">
                <a:solidFill>
                  <a:srgbClr val="081F38"/>
                </a:solidFill>
                <a:latin typeface="Avenir Next Demi Bold"/>
                <a:cs typeface="Avenir Next Demi Bold"/>
              </a:rPr>
              <a:t>at ALS-U</a:t>
            </a:r>
          </a:p>
          <a:p>
            <a:pPr marL="52578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kern="0" dirty="0" smtClean="0">
                <a:solidFill>
                  <a:srgbClr val="081F38"/>
                </a:solidFill>
                <a:latin typeface="Avenir Book"/>
                <a:cs typeface="Avenir Book"/>
              </a:rPr>
              <a:t>Probe spin currents in gated topological insulators with </a:t>
            </a:r>
            <a:r>
              <a:rPr lang="en-US" sz="2000" kern="0" dirty="0" err="1" smtClean="0">
                <a:solidFill>
                  <a:srgbClr val="081F38"/>
                </a:solidFill>
                <a:latin typeface="Avenir Book"/>
                <a:cs typeface="Avenir Book"/>
              </a:rPr>
              <a:t>nanospectroscopy</a:t>
            </a:r>
            <a:endParaRPr lang="en-US" sz="2000" kern="0" dirty="0" smtClean="0">
              <a:solidFill>
                <a:srgbClr val="081F38"/>
              </a:solidFill>
              <a:latin typeface="Avenir Book"/>
              <a:cs typeface="Avenir Book"/>
            </a:endParaRPr>
          </a:p>
          <a:p>
            <a:pPr marL="52578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kern="0" dirty="0" smtClean="0">
                <a:solidFill>
                  <a:srgbClr val="081F38"/>
                </a:solidFill>
                <a:latin typeface="Avenir Book"/>
                <a:cs typeface="Avenir Book"/>
              </a:rPr>
              <a:t>Measure coupled spin-lattice-orbital excitations and superconductivity in gated oxide materials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6640717" y="3232743"/>
            <a:ext cx="241728" cy="1451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72000" y="2883805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52A48"/>
                </a:solidFill>
                <a:latin typeface="Avenir Book"/>
                <a:cs typeface="Avenir Book"/>
              </a:rPr>
              <a:t>ALS-U will allow researchers to probe gated structures using topological insulators with characteristically very low dissipation.</a:t>
            </a:r>
            <a:endParaRPr lang="en-US" sz="1600" b="1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535" y="4126892"/>
            <a:ext cx="1934720" cy="188865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789217" y="3865796"/>
            <a:ext cx="231044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b="1" dirty="0" err="1" smtClean="0">
                <a:solidFill>
                  <a:srgbClr val="052A48"/>
                </a:solidFill>
                <a:latin typeface="Avenir Book"/>
                <a:cs typeface="Avenir Book"/>
              </a:rPr>
              <a:t>nanoARPES</a:t>
            </a:r>
            <a:r>
              <a:rPr lang="en-US" sz="1700" b="1" dirty="0" smtClean="0">
                <a:solidFill>
                  <a:srgbClr val="052A48"/>
                </a:solidFill>
                <a:latin typeface="Avenir Book"/>
                <a:cs typeface="Avenir Book"/>
              </a:rPr>
              <a:t>: </a:t>
            </a:r>
            <a:r>
              <a:rPr lang="en-US" sz="1700" dirty="0" smtClean="0">
                <a:solidFill>
                  <a:srgbClr val="052A48"/>
                </a:solidFill>
                <a:latin typeface="Avenir Book"/>
                <a:cs typeface="Avenir Book"/>
              </a:rPr>
              <a:t>electron motion </a:t>
            </a:r>
            <a:r>
              <a:rPr lang="en-US" sz="1700" dirty="0">
                <a:solidFill>
                  <a:srgbClr val="052A48"/>
                </a:solidFill>
                <a:latin typeface="Avenir Book"/>
                <a:cs typeface="Avenir Book"/>
              </a:rPr>
              <a:t>on </a:t>
            </a:r>
            <a:r>
              <a:rPr lang="en-US" sz="1700" dirty="0" err="1" smtClean="0">
                <a:solidFill>
                  <a:srgbClr val="052A48"/>
                </a:solidFill>
                <a:latin typeface="Avenir Book"/>
                <a:cs typeface="Avenir Book"/>
              </a:rPr>
              <a:t>heterogeneneous</a:t>
            </a:r>
            <a:r>
              <a:rPr lang="en-US" sz="1700" dirty="0" smtClean="0">
                <a:solidFill>
                  <a:srgbClr val="052A48"/>
                </a:solidFill>
                <a:latin typeface="Avenir Book"/>
                <a:cs typeface="Avenir Book"/>
              </a:rPr>
              <a:t> nanoscale landscapes  </a:t>
            </a:r>
          </a:p>
          <a:p>
            <a:pPr>
              <a:spcAft>
                <a:spcPts val="600"/>
              </a:spcAft>
            </a:pPr>
            <a:endParaRPr lang="en-US" sz="300" b="1" dirty="0" smtClean="0">
              <a:solidFill>
                <a:srgbClr val="052A48"/>
              </a:solidFill>
              <a:latin typeface="Avenir Book"/>
              <a:cs typeface="Avenir Book"/>
            </a:endParaRPr>
          </a:p>
          <a:p>
            <a:pPr>
              <a:spcAft>
                <a:spcPts val="600"/>
              </a:spcAft>
            </a:pPr>
            <a:r>
              <a:rPr lang="en-US" sz="1700" b="1" dirty="0" err="1" smtClean="0">
                <a:solidFill>
                  <a:srgbClr val="052A48"/>
                </a:solidFill>
                <a:latin typeface="Avenir Book"/>
                <a:cs typeface="Avenir Book"/>
              </a:rPr>
              <a:t>nanoRIXS</a:t>
            </a:r>
            <a:r>
              <a:rPr lang="en-US" sz="1700" b="1" dirty="0" smtClean="0">
                <a:solidFill>
                  <a:srgbClr val="052A48"/>
                </a:solidFill>
                <a:latin typeface="Avenir Book"/>
                <a:cs typeface="Avenir Book"/>
              </a:rPr>
              <a:t>: </a:t>
            </a:r>
            <a:r>
              <a:rPr lang="en-US" sz="1700" dirty="0" smtClean="0">
                <a:solidFill>
                  <a:srgbClr val="052A48"/>
                </a:solidFill>
                <a:latin typeface="Avenir Book"/>
                <a:cs typeface="Avenir Book"/>
              </a:rPr>
              <a:t>coupled spin-orbital-lattice excitations that govern this electronic motion</a:t>
            </a:r>
            <a:endParaRPr lang="en-US" sz="1700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742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Controlling electronic motion and phase </a:t>
            </a:r>
            <a:b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</a:br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behaviors at the </a:t>
            </a:r>
            <a:r>
              <a:rPr lang="en-US" sz="2800" dirty="0" err="1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nanoscale</a:t>
            </a:r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 at </a:t>
            </a:r>
            <a:r>
              <a:rPr lang="en-US" sz="2800" b="1" u="sng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ALS-U</a:t>
            </a:r>
            <a:endParaRPr lang="en-US" sz="2800" b="1" u="sng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627" y="1334664"/>
            <a:ext cx="3239827" cy="154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74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ALS-U scope, cost, and schedule</a:t>
            </a:r>
            <a:endParaRPr lang="en-US" sz="28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013" y="1083518"/>
            <a:ext cx="8810477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 smtClean="0">
                <a:solidFill>
                  <a:srgbClr val="052A48"/>
                </a:solidFill>
                <a:latin typeface="Avenir Book"/>
                <a:cs typeface="Avenir Book"/>
              </a:rPr>
              <a:t>Build and operate </a:t>
            </a:r>
            <a:r>
              <a:rPr lang="en-US" sz="2000" b="1" dirty="0">
                <a:solidFill>
                  <a:srgbClr val="052A48"/>
                </a:solidFill>
                <a:latin typeface="Avenir Book"/>
                <a:cs typeface="Avenir Book"/>
              </a:rPr>
              <a:t>the world’s most </a:t>
            </a:r>
            <a:r>
              <a:rPr lang="en-US" sz="2000" b="1" dirty="0" smtClean="0">
                <a:solidFill>
                  <a:srgbClr val="052A48"/>
                </a:solidFill>
                <a:latin typeface="Avenir Book"/>
                <a:cs typeface="Avenir Book"/>
              </a:rPr>
              <a:t>capable coherent, soft </a:t>
            </a:r>
            <a:r>
              <a:rPr lang="en-US" sz="2000" b="1" dirty="0">
                <a:solidFill>
                  <a:srgbClr val="052A48"/>
                </a:solidFill>
                <a:latin typeface="Avenir Book"/>
                <a:cs typeface="Avenir Book"/>
              </a:rPr>
              <a:t>x-</a:t>
            </a:r>
            <a:r>
              <a:rPr lang="en-US" sz="2000" b="1" dirty="0" smtClean="0">
                <a:solidFill>
                  <a:srgbClr val="052A48"/>
                </a:solidFill>
                <a:latin typeface="Avenir Book"/>
                <a:cs typeface="Avenir Book"/>
              </a:rPr>
              <a:t>ray, ring source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Replace existing storage </a:t>
            </a: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ring with new </a:t>
            </a:r>
            <a:r>
              <a:rPr lang="en-US" sz="2000" dirty="0" err="1" smtClean="0">
                <a:solidFill>
                  <a:srgbClr val="052A48"/>
                </a:solidFill>
                <a:latin typeface="Avenir Book"/>
                <a:cs typeface="Avenir Book"/>
              </a:rPr>
              <a:t>multibend</a:t>
            </a:r>
            <a:r>
              <a:rPr lang="en-US" sz="2000" dirty="0" err="1">
                <a:solidFill>
                  <a:srgbClr val="052A48"/>
                </a:solidFill>
                <a:latin typeface="Avenir Book"/>
                <a:cs typeface="Avenir Book"/>
              </a:rPr>
              <a:t>-</a:t>
            </a:r>
            <a:r>
              <a:rPr lang="en-US" sz="2000" dirty="0" err="1" smtClean="0">
                <a:solidFill>
                  <a:srgbClr val="052A48"/>
                </a:solidFill>
                <a:latin typeface="Avenir Book"/>
                <a:cs typeface="Avenir Book"/>
              </a:rPr>
              <a:t>achromat</a:t>
            </a: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 </a:t>
            </a: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storage ring </a:t>
            </a:r>
            <a:endParaRPr lang="en-US" sz="2000" dirty="0" smtClean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Add </a:t>
            </a: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accumulator ring for on-</a:t>
            </a: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axis, swap-out injection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Add two new world-class </a:t>
            </a:r>
            <a:r>
              <a:rPr lang="en-US" sz="2000" dirty="0" err="1">
                <a:solidFill>
                  <a:srgbClr val="052A48"/>
                </a:solidFill>
                <a:latin typeface="Avenir Book"/>
                <a:cs typeface="Avenir Book"/>
              </a:rPr>
              <a:t>beamlines</a:t>
            </a: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 optimized for science case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Upgrade optics for existing </a:t>
            </a:r>
            <a:r>
              <a:rPr lang="en-US" sz="2000" dirty="0" err="1" smtClean="0">
                <a:solidFill>
                  <a:srgbClr val="052A48"/>
                </a:solidFill>
                <a:latin typeface="Avenir Book"/>
                <a:cs typeface="Avenir Book"/>
              </a:rPr>
              <a:t>beamlines</a:t>
            </a:r>
            <a:endParaRPr lang="en-US" sz="2000" dirty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Upgrade utilities </a:t>
            </a: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to improve </a:t>
            </a: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reliability</a:t>
            </a:r>
            <a:endParaRPr lang="en-US" sz="2000" dirty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Maintain </a:t>
            </a: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facility operation costs comparable to existing </a:t>
            </a: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8842" y="4008158"/>
            <a:ext cx="5345468" cy="1538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052A48"/>
                </a:solidFill>
                <a:latin typeface="Avenir Book"/>
                <a:cs typeface="Avenir Book"/>
              </a:rPr>
              <a:t>Cost and schedule have been </a:t>
            </a:r>
            <a:r>
              <a:rPr lang="en-US" sz="2000" b="1" dirty="0" smtClean="0">
                <a:solidFill>
                  <a:srgbClr val="052A48"/>
                </a:solidFill>
                <a:latin typeface="Avenir Book"/>
                <a:cs typeface="Avenir Book"/>
              </a:rPr>
              <a:t>reviewed</a:t>
            </a:r>
            <a:endParaRPr lang="en-US" sz="2000" dirty="0" smtClean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347472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$300M, including escalation and  </a:t>
            </a:r>
            <a:b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</a:b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contingency; assuming FY16 start date</a:t>
            </a:r>
          </a:p>
          <a:p>
            <a:pPr marL="25146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6 years, with 10-12 months dark time</a:t>
            </a:r>
            <a:endParaRPr lang="en-US" sz="2000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pic>
        <p:nvPicPr>
          <p:cNvPr id="8" name="Picture 7" descr="SR_5-6_ASSY_01-18.27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04" y="4178061"/>
            <a:ext cx="3538613" cy="16328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083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5901" y="2446282"/>
            <a:ext cx="87335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Discovery </a:t>
            </a: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science is within reach using powerful, coherent soft x-rays, which are key for energy-related materials and chemical </a:t>
            </a: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processes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Breakthroughs </a:t>
            </a: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in accelerator </a:t>
            </a: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technology enable ALS to </a:t>
            </a: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sustain </a:t>
            </a: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leadership by modifying the ring for higher coherence</a:t>
            </a:r>
            <a:endParaRPr lang="en-US" sz="2000" dirty="0">
              <a:solidFill>
                <a:srgbClr val="052A48"/>
              </a:solidFill>
              <a:latin typeface="Avenir Book"/>
              <a:cs typeface="Avenir Book"/>
            </a:endParaRPr>
          </a:p>
          <a:p>
            <a:endParaRPr lang="en-US" sz="2000" dirty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I</a:t>
            </a: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nternational facilities are poised to outpace U.S. light sources, as competitors build new, and upgrade </a:t>
            </a: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existing, soft x-ray </a:t>
            </a: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facilities</a:t>
            </a:r>
          </a:p>
          <a:p>
            <a:endParaRPr lang="en-US" sz="2000" dirty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ALS</a:t>
            </a: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-U is </a:t>
            </a: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cost </a:t>
            </a: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effective </a:t>
            </a: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way to reach full coherence limit of soft x-rays, </a:t>
            </a: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 </a:t>
            </a: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   by leveraging existing infrastructure</a:t>
            </a: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 </a:t>
            </a: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and extending facility for decades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74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ALS-U is critical for science and technology</a:t>
            </a:r>
            <a:endParaRPr lang="en-US" sz="28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pic>
        <p:nvPicPr>
          <p:cNvPr id="2" name="Picture 1" descr="4206860163_a622c71b7f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7" b="13162"/>
          <a:stretch/>
        </p:blipFill>
        <p:spPr>
          <a:xfrm>
            <a:off x="0" y="941582"/>
            <a:ext cx="9144000" cy="136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6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91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52A48"/>
                </a:solidFill>
                <a:latin typeface="Avenir Next Demi Bold"/>
                <a:cs typeface="Avenir Next Demi Bold"/>
              </a:rPr>
              <a:t>ALS-U: A </a:t>
            </a:r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revolutionary, coherent, </a:t>
            </a:r>
            <a:r>
              <a:rPr lang="en-US" sz="2800" dirty="0">
                <a:solidFill>
                  <a:srgbClr val="052A48"/>
                </a:solidFill>
                <a:latin typeface="Avenir Next Demi Bold"/>
                <a:cs typeface="Avenir Next Demi Bold"/>
              </a:rPr>
              <a:t>soft x-ray source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311" y="2035636"/>
            <a:ext cx="86495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Uses coherent, </a:t>
            </a: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soft x-rays and </a:t>
            </a: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advanced </a:t>
            </a:r>
            <a:r>
              <a:rPr lang="en-US" sz="2000" dirty="0" err="1" smtClean="0">
                <a:solidFill>
                  <a:srgbClr val="052A48"/>
                </a:solidFill>
                <a:latin typeface="Avenir Book"/>
                <a:cs typeface="Avenir Book"/>
              </a:rPr>
              <a:t>spectromicroscopies</a:t>
            </a: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 </a:t>
            </a:r>
            <a:b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</a:b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to </a:t>
            </a: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meet BES’s </a:t>
            </a:r>
            <a:r>
              <a:rPr lang="en-US" sz="2000" i="1" dirty="0" smtClean="0">
                <a:solidFill>
                  <a:srgbClr val="052A48"/>
                </a:solidFill>
                <a:latin typeface="Avenir Book"/>
                <a:cs typeface="Avenir Book"/>
              </a:rPr>
              <a:t>Challenges at </a:t>
            </a:r>
            <a:r>
              <a:rPr lang="en-US" sz="2000" i="1" dirty="0">
                <a:solidFill>
                  <a:srgbClr val="052A48"/>
                </a:solidFill>
                <a:latin typeface="Avenir Book"/>
                <a:cs typeface="Avenir Book"/>
              </a:rPr>
              <a:t>the Frontier of Matter </a:t>
            </a:r>
            <a:r>
              <a:rPr lang="en-US" sz="2000" i="1" dirty="0" smtClean="0">
                <a:solidFill>
                  <a:srgbClr val="052A48"/>
                </a:solidFill>
                <a:latin typeface="Avenir Book"/>
                <a:cs typeface="Avenir Book"/>
              </a:rPr>
              <a:t>and Energy</a:t>
            </a:r>
          </a:p>
          <a:p>
            <a:pPr marL="342900" indent="-342900">
              <a:buFont typeface="Arial"/>
              <a:buChar char="•"/>
            </a:pPr>
            <a:endParaRPr lang="en-US" sz="2000" i="1" dirty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52A48"/>
                </a:solidFill>
                <a:latin typeface="Avenir Book"/>
                <a:cs typeface="Avenir Book"/>
              </a:rPr>
              <a:t>D</a:t>
            </a: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elivers up to 1000x more coherent, soft x-ray light </a:t>
            </a:r>
            <a:b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</a:b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using </a:t>
            </a:r>
            <a:r>
              <a:rPr lang="en-US" sz="2000" dirty="0" err="1">
                <a:solidFill>
                  <a:srgbClr val="052A48"/>
                </a:solidFill>
                <a:latin typeface="Avenir Book"/>
                <a:cs typeface="Avenir Book"/>
              </a:rPr>
              <a:t>multibend-</a:t>
            </a:r>
            <a:r>
              <a:rPr lang="en-US" sz="2000" dirty="0" err="1" smtClean="0">
                <a:solidFill>
                  <a:srgbClr val="052A48"/>
                </a:solidFill>
                <a:latin typeface="Avenir Book"/>
                <a:cs typeface="Avenir Book"/>
              </a:rPr>
              <a:t>achromat</a:t>
            </a: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 technology </a:t>
            </a:r>
            <a:b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</a:b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while leveraging existing infrastructure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Enables 3D, nanometer-scale imaging </a:t>
            </a:r>
            <a:b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</a:b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with chemical resolution on kinetic timescales</a:t>
            </a:r>
            <a:endParaRPr lang="en-US" sz="2000" dirty="0">
              <a:solidFill>
                <a:srgbClr val="052A48"/>
              </a:solidFill>
              <a:latin typeface="Avenir Book"/>
              <a:cs typeface="Avenir Book"/>
            </a:endParaRPr>
          </a:p>
          <a:p>
            <a:endParaRPr lang="en-US" sz="2000" dirty="0" smtClean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Ensures continued U.S. scientific leadership </a:t>
            </a:r>
            <a:b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</a:br>
            <a:r>
              <a:rPr lang="en-US" sz="2000" dirty="0" smtClean="0">
                <a:solidFill>
                  <a:srgbClr val="052A48"/>
                </a:solidFill>
                <a:latin typeface="Avenir Book"/>
                <a:cs typeface="Avenir Book"/>
              </a:rPr>
              <a:t>in soft x-ray science by leapfrogging other projects</a:t>
            </a:r>
            <a:endParaRPr lang="en-US" sz="2000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 descr="Pages from sxr_workshop_repo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31" y="2938820"/>
            <a:ext cx="2054052" cy="26581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4918" y="1167101"/>
            <a:ext cx="8662905" cy="1753877"/>
            <a:chOff x="818776" y="1057798"/>
            <a:chExt cx="7577679" cy="1199532"/>
          </a:xfrm>
        </p:grpSpPr>
        <p:sp>
          <p:nvSpPr>
            <p:cNvPr id="10" name="TextBox 9"/>
            <p:cNvSpPr txBox="1"/>
            <p:nvPr/>
          </p:nvSpPr>
          <p:spPr>
            <a:xfrm>
              <a:off x="1223941" y="1795665"/>
              <a:ext cx="76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543454" y="1057798"/>
              <a:ext cx="6101425" cy="379749"/>
            </a:xfrm>
            <a:prstGeom prst="roundRect">
              <a:avLst/>
            </a:prstGeom>
            <a:solidFill>
              <a:srgbClr val="052A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8776" y="1070984"/>
              <a:ext cx="7577679" cy="3157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Avenir Next Demi Bold"/>
                  <a:cs typeface="Avenir Next Demi Bold"/>
                </a:rPr>
                <a:t>Coherence is the next frontier for light sources.</a:t>
              </a:r>
              <a:endParaRPr lang="en-US" sz="2400" b="1" dirty="0">
                <a:solidFill>
                  <a:schemeClr val="bg1"/>
                </a:solidFill>
                <a:latin typeface="Avenir Next Demi Bold"/>
                <a:cs typeface="Avenir Next Demi Bold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694363" y="5575441"/>
            <a:ext cx="2167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81F38"/>
                </a:solidFill>
                <a:latin typeface="Avenir Next Demi Bold"/>
                <a:cs typeface="Avenir Next Demi Bold"/>
              </a:rPr>
              <a:t>https://www-</a:t>
            </a:r>
            <a:r>
              <a:rPr lang="en-US" sz="1400" dirty="0" err="1">
                <a:solidFill>
                  <a:srgbClr val="081F38"/>
                </a:solidFill>
                <a:latin typeface="Avenir Next Demi Bold"/>
                <a:cs typeface="Avenir Next Demi Bold"/>
              </a:rPr>
              <a:t>als.lbl.gov</a:t>
            </a:r>
            <a:endParaRPr lang="en-US" sz="1400" dirty="0">
              <a:solidFill>
                <a:srgbClr val="081F38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88008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7407"/>
            <a:ext cx="8229600" cy="1143000"/>
          </a:xfrm>
        </p:spPr>
        <p:txBody>
          <a:bodyPr/>
          <a:lstStyle/>
          <a:p>
            <a:r>
              <a:rPr lang="en-US" dirty="0" smtClean="0"/>
              <a:t>Supplemental material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8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2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ALS-U will build on the ALS record of excellence</a:t>
            </a:r>
            <a:endParaRPr lang="en-US" sz="28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815" y="1271339"/>
            <a:ext cx="8247309" cy="4343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World-leading science and instruments</a:t>
            </a:r>
          </a:p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Highly engaged user community and outstanding staff</a:t>
            </a:r>
          </a:p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40 </a:t>
            </a:r>
            <a:r>
              <a:rPr lang="en-US" sz="2400" dirty="0" err="1" smtClean="0">
                <a:solidFill>
                  <a:srgbClr val="052A48"/>
                </a:solidFill>
                <a:latin typeface="Avenir Book"/>
                <a:cs typeface="Avenir Book"/>
              </a:rPr>
              <a:t>beamlines</a:t>
            </a: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 operating simultaneously</a:t>
            </a:r>
          </a:p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2500 users and </a:t>
            </a:r>
            <a:r>
              <a:rPr lang="en-US" sz="2400" dirty="0">
                <a:solidFill>
                  <a:srgbClr val="052A48"/>
                </a:solidFill>
                <a:latin typeface="Avenir Book"/>
                <a:cs typeface="Avenir Book"/>
              </a:rPr>
              <a:t>9</a:t>
            </a: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00 publications annually</a:t>
            </a:r>
          </a:p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Access to full photon spectrum: infrared, soft x-rays, and hard x-rays</a:t>
            </a:r>
          </a:p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Highest-coherent-flux soft x-ray ring source in the world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ü"/>
            </a:pPr>
            <a:endParaRPr lang="en-US" sz="2400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7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LS-2_SWAP-OUT_PLAN_HI_R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39" y="1049723"/>
            <a:ext cx="7199568" cy="357445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446731" y="3802675"/>
            <a:ext cx="254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venir Next Demi Bold"/>
                <a:cs typeface="Avenir Next Demi Bold"/>
              </a:rPr>
              <a:t>Swap-out injection first proposed </a:t>
            </a: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venir Next Demi Bold"/>
                <a:cs typeface="Avenir Next Demi Bold"/>
              </a:rPr>
              <a:t>b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venir Next Demi Bold"/>
                <a:cs typeface="Avenir Next Demi Bold"/>
              </a:rPr>
              <a:t>y M. Borland for APS upgrade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venir Next Demi Bold"/>
              <a:cs typeface="Avenir Next Demi Bold"/>
            </a:endParaRPr>
          </a:p>
        </p:txBody>
      </p:sp>
      <p:sp>
        <p:nvSpPr>
          <p:cNvPr id="39" name="Title 3"/>
          <p:cNvSpPr>
            <a:spLocks noGrp="1"/>
          </p:cNvSpPr>
          <p:nvPr>
            <p:ph type="title" idx="4294967295"/>
          </p:nvPr>
        </p:nvSpPr>
        <p:spPr>
          <a:xfrm>
            <a:off x="44298" y="178854"/>
            <a:ext cx="9051741" cy="8556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7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Swapping electron beams between the accumulator and </a:t>
            </a:r>
            <a:r>
              <a:rPr lang="en-US" sz="2700" dirty="0">
                <a:solidFill>
                  <a:srgbClr val="052A48"/>
                </a:solidFill>
                <a:latin typeface="Avenir Next Demi Bold"/>
                <a:cs typeface="Avenir Next Demi Bold"/>
              </a:rPr>
              <a:t>storage </a:t>
            </a:r>
            <a:r>
              <a:rPr lang="en-US" sz="27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rings, on axis, is key to highest coherence</a:t>
            </a:r>
            <a:endParaRPr lang="en-US" sz="27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2034" y="1266382"/>
            <a:ext cx="420700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storage ring electrons</a:t>
            </a:r>
            <a:r>
              <a:rPr lang="en-US" sz="2000" dirty="0">
                <a:solidFill>
                  <a:srgbClr val="052A48"/>
                </a:solidFill>
                <a:latin typeface="Avenir Next Demi Bold"/>
                <a:cs typeface="Avenir Next Demi Bold"/>
              </a:rPr>
              <a:t> </a:t>
            </a:r>
            <a:r>
              <a:rPr lang="en-US" sz="20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are transferred to accumulator ring…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4977126" y="1048593"/>
            <a:ext cx="3354788" cy="296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66136" y="1271211"/>
            <a:ext cx="3868177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… as accumulator electrons</a:t>
            </a:r>
            <a:r>
              <a:rPr lang="en-US" sz="2000" dirty="0">
                <a:solidFill>
                  <a:srgbClr val="052A48"/>
                </a:solidFill>
                <a:latin typeface="Avenir Next Demi Bold"/>
                <a:cs typeface="Avenir Next Demi Bold"/>
              </a:rPr>
              <a:t> </a:t>
            </a:r>
            <a:r>
              <a:rPr lang="en-US" sz="20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are </a:t>
            </a:r>
          </a:p>
          <a:p>
            <a:pPr algn="ctr"/>
            <a:r>
              <a:rPr lang="en-US" sz="20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transferred to </a:t>
            </a:r>
            <a:r>
              <a:rPr lang="en-US" sz="2000" dirty="0">
                <a:solidFill>
                  <a:srgbClr val="052A48"/>
                </a:solidFill>
                <a:latin typeface="Avenir Next Demi Bold"/>
                <a:cs typeface="Avenir Next Demi Bold"/>
              </a:rPr>
              <a:t>storage </a:t>
            </a:r>
            <a:r>
              <a:rPr lang="en-US" sz="20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ring</a:t>
            </a:r>
            <a:endParaRPr lang="en-US" sz="20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1344" y="4684062"/>
            <a:ext cx="5867952" cy="1265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52A48"/>
                </a:solidFill>
                <a:latin typeface="Avenir Next Demi Bold"/>
                <a:cs typeface="Avenir Next Demi Bold"/>
              </a:rPr>
              <a:t>Accumulator </a:t>
            </a:r>
            <a:r>
              <a:rPr lang="en-US" sz="16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+ </a:t>
            </a:r>
            <a:r>
              <a:rPr lang="en-US" sz="1600" dirty="0" err="1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multibend-achromat</a:t>
            </a:r>
            <a:r>
              <a:rPr lang="en-US" sz="16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 </a:t>
            </a:r>
            <a:r>
              <a:rPr lang="en-US" sz="1600" dirty="0">
                <a:solidFill>
                  <a:srgbClr val="052A48"/>
                </a:solidFill>
                <a:latin typeface="Avenir Next Demi Bold"/>
                <a:cs typeface="Avenir Next Demi Bold"/>
              </a:rPr>
              <a:t>storage </a:t>
            </a:r>
            <a:r>
              <a:rPr lang="en-US" sz="16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ring allows for:</a:t>
            </a:r>
          </a:p>
          <a:p>
            <a:pPr marL="283464" indent="-192024">
              <a:lnSpc>
                <a:spcPct val="120000"/>
              </a:lnSpc>
              <a:buFont typeface="Arial"/>
              <a:buChar char="•"/>
            </a:pPr>
            <a:r>
              <a:rPr lang="en-US" sz="1600" b="1" dirty="0" smtClean="0">
                <a:solidFill>
                  <a:srgbClr val="052A48"/>
                </a:solidFill>
                <a:latin typeface="Avenir Book"/>
                <a:cs typeface="Avenir Book"/>
              </a:rPr>
              <a:t>lowest </a:t>
            </a:r>
            <a:r>
              <a:rPr lang="en-US" sz="1600" b="1" dirty="0" err="1" smtClean="0">
                <a:solidFill>
                  <a:srgbClr val="052A48"/>
                </a:solidFill>
                <a:latin typeface="Avenir Book"/>
                <a:cs typeface="Avenir Book"/>
              </a:rPr>
              <a:t>emittance</a:t>
            </a:r>
            <a:r>
              <a:rPr lang="en-US" sz="1600" b="1" dirty="0" smtClean="0">
                <a:solidFill>
                  <a:srgbClr val="052A48"/>
                </a:solidFill>
                <a:latin typeface="Avenir Book"/>
                <a:cs typeface="Avenir Book"/>
              </a:rPr>
              <a:t>; </a:t>
            </a:r>
            <a:r>
              <a:rPr lang="en-US" sz="1600" b="1" dirty="0">
                <a:solidFill>
                  <a:srgbClr val="052A48"/>
                </a:solidFill>
                <a:latin typeface="Avenir Book"/>
                <a:cs typeface="Avenir Book"/>
              </a:rPr>
              <a:t>highest </a:t>
            </a:r>
            <a:r>
              <a:rPr lang="en-US" sz="1600" b="1" dirty="0" smtClean="0">
                <a:solidFill>
                  <a:srgbClr val="052A48"/>
                </a:solidFill>
                <a:latin typeface="Avenir Book"/>
                <a:cs typeface="Avenir Book"/>
              </a:rPr>
              <a:t>coherence</a:t>
            </a:r>
            <a:endParaRPr lang="en-US" sz="1600" b="1" dirty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283464" indent="-192024">
              <a:lnSpc>
                <a:spcPct val="120000"/>
              </a:lnSpc>
              <a:buFont typeface="Arial"/>
              <a:buChar char="•"/>
            </a:pPr>
            <a:r>
              <a:rPr lang="en-US" sz="1600" b="1" dirty="0" smtClean="0">
                <a:solidFill>
                  <a:srgbClr val="052A48"/>
                </a:solidFill>
                <a:latin typeface="Avenir Book"/>
                <a:cs typeface="Avenir Book"/>
              </a:rPr>
              <a:t>more useful, </a:t>
            </a:r>
            <a:r>
              <a:rPr lang="en-US" sz="1600" b="1" dirty="0">
                <a:solidFill>
                  <a:srgbClr val="052A48"/>
                </a:solidFill>
                <a:latin typeface="Avenir Book"/>
                <a:cs typeface="Avenir Book"/>
              </a:rPr>
              <a:t>round </a:t>
            </a:r>
            <a:r>
              <a:rPr lang="en-US" sz="1600" b="1" dirty="0" smtClean="0">
                <a:solidFill>
                  <a:srgbClr val="052A48"/>
                </a:solidFill>
                <a:latin typeface="Avenir Book"/>
                <a:cs typeface="Avenir Book"/>
              </a:rPr>
              <a:t>beams</a:t>
            </a:r>
          </a:p>
          <a:p>
            <a:pPr marL="283464" indent="-192024">
              <a:lnSpc>
                <a:spcPct val="120000"/>
              </a:lnSpc>
              <a:buFont typeface="Arial"/>
              <a:buChar char="•"/>
            </a:pPr>
            <a:r>
              <a:rPr lang="en-US" sz="1600" b="1" dirty="0" smtClean="0">
                <a:solidFill>
                  <a:srgbClr val="052A48"/>
                </a:solidFill>
                <a:latin typeface="Avenir Book"/>
                <a:cs typeface="Avenir Book"/>
              </a:rPr>
              <a:t>small apertures for </a:t>
            </a:r>
            <a:r>
              <a:rPr lang="en-US" sz="1600" b="1" dirty="0">
                <a:solidFill>
                  <a:srgbClr val="052A48"/>
                </a:solidFill>
                <a:latin typeface="Avenir Book"/>
                <a:cs typeface="Avenir Book"/>
              </a:rPr>
              <a:t>improved insertion device </a:t>
            </a:r>
            <a:r>
              <a:rPr lang="en-US" sz="1600" b="1" dirty="0" smtClean="0">
                <a:solidFill>
                  <a:srgbClr val="052A48"/>
                </a:solidFill>
                <a:latin typeface="Avenir Book"/>
                <a:cs typeface="Avenir Book"/>
              </a:rPr>
              <a:t>performance</a:t>
            </a:r>
            <a:endParaRPr lang="en-US" sz="1600" b="1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5" name="Picture 14" descr="SR_5-6-NEW_01-22.6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41" y="4254571"/>
            <a:ext cx="2236539" cy="195175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Oval 1"/>
          <p:cNvSpPr/>
          <p:nvPr/>
        </p:nvSpPr>
        <p:spPr>
          <a:xfrm rot="20126817">
            <a:off x="7048463" y="2606228"/>
            <a:ext cx="228389" cy="212696"/>
          </a:xfrm>
          <a:prstGeom prst="ellipse">
            <a:avLst/>
          </a:prstGeom>
          <a:solidFill>
            <a:srgbClr val="C50000"/>
          </a:solidFill>
          <a:ln>
            <a:solidFill>
              <a:srgbClr val="C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20126817">
            <a:off x="6431778" y="3325362"/>
            <a:ext cx="223496" cy="212696"/>
          </a:xfrm>
          <a:prstGeom prst="ellipse">
            <a:avLst/>
          </a:prstGeom>
          <a:solidFill>
            <a:srgbClr val="0100BB"/>
          </a:solidFill>
          <a:ln>
            <a:solidFill>
              <a:srgbClr val="0100B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708061" y="1979097"/>
            <a:ext cx="666690" cy="1823578"/>
          </a:xfrm>
          <a:prstGeom prst="straightConnector1">
            <a:avLst/>
          </a:prstGeom>
          <a:ln>
            <a:solidFill>
              <a:srgbClr val="052A4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064112" y="4087962"/>
            <a:ext cx="11592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52A48"/>
                </a:solidFill>
                <a:latin typeface="Avenir Book"/>
                <a:cs typeface="Avenir Book"/>
              </a:rPr>
              <a:t>s</a:t>
            </a:r>
            <a:r>
              <a:rPr lang="en-US" sz="1400" b="1" dirty="0" smtClean="0">
                <a:solidFill>
                  <a:srgbClr val="052A48"/>
                </a:solidFill>
                <a:latin typeface="Avenir Book"/>
                <a:cs typeface="Avenir Book"/>
              </a:rPr>
              <a:t>torage ring</a:t>
            </a:r>
          </a:p>
          <a:p>
            <a:endParaRPr lang="en-US" sz="1400" b="1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5547348" y="3866519"/>
            <a:ext cx="142252" cy="301749"/>
          </a:xfrm>
          <a:prstGeom prst="straightConnector1">
            <a:avLst/>
          </a:prstGeom>
          <a:ln>
            <a:solidFill>
              <a:srgbClr val="052A4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259965" y="1974268"/>
            <a:ext cx="409118" cy="1644554"/>
          </a:xfrm>
          <a:prstGeom prst="straightConnector1">
            <a:avLst/>
          </a:prstGeom>
          <a:ln>
            <a:solidFill>
              <a:srgbClr val="052A4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57734" y="2634648"/>
            <a:ext cx="1176947" cy="444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solidFill>
                  <a:srgbClr val="052A48"/>
                </a:solidFill>
                <a:latin typeface="Avenir Book"/>
                <a:cs typeface="Avenir Book"/>
              </a:rPr>
              <a:t>a</a:t>
            </a:r>
            <a:r>
              <a:rPr lang="en-US" sz="1400" b="1" dirty="0" smtClean="0">
                <a:solidFill>
                  <a:srgbClr val="052A48"/>
                </a:solidFill>
                <a:latin typeface="Avenir Book"/>
                <a:cs typeface="Avenir Book"/>
              </a:rPr>
              <a:t>ccumulator ring</a:t>
            </a:r>
            <a:endParaRPr lang="en-US" sz="1400" b="1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79403" y="2185763"/>
            <a:ext cx="80021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52A48"/>
                </a:solidFill>
                <a:latin typeface="Avenir Book"/>
                <a:cs typeface="Avenir Book"/>
              </a:rPr>
              <a:t>injector</a:t>
            </a:r>
            <a:endParaRPr lang="en-US" sz="1400" b="1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cxnSp>
        <p:nvCxnSpPr>
          <p:cNvPr id="31" name="Straight Arrow Connector 30"/>
          <p:cNvCxnSpPr>
            <a:stCxn id="30" idx="2"/>
          </p:cNvCxnSpPr>
          <p:nvPr/>
        </p:nvCxnSpPr>
        <p:spPr>
          <a:xfrm>
            <a:off x="6179513" y="2493540"/>
            <a:ext cx="444106" cy="244218"/>
          </a:xfrm>
          <a:prstGeom prst="straightConnector1">
            <a:avLst/>
          </a:prstGeom>
          <a:ln>
            <a:solidFill>
              <a:srgbClr val="052A4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933442" y="3065656"/>
            <a:ext cx="67305" cy="381772"/>
          </a:xfrm>
          <a:prstGeom prst="straightConnector1">
            <a:avLst/>
          </a:prstGeom>
          <a:ln>
            <a:solidFill>
              <a:srgbClr val="052A4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2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2328E-6 -3.79454E-7 C -0.01198 0.00995 -0.02378 0.0199 -0.03593 0.02777 C -0.04808 0.03563 -0.06162 0.04165 -0.07256 0.04674 C -0.08349 0.05183 -0.08957 0.05437 -0.10207 0.05854 C -0.11457 0.0627 -0.13487 0.06872 -0.14772 0.07126 C -0.16056 0.07381 -0.16716 0.07288 -0.17948 0.07335 C -0.19181 0.07381 -0.20986 0.07427 -0.22184 0.0745 C -0.23382 0.07473 -0.24319 0.07497 -0.25135 0.0745 C -0.25951 0.07404 -0.26089 0.07427 -0.27061 0.07126 C -0.28034 0.06826 -0.29717 0.06062 -0.31036 0.05646 C -0.32356 0.05229 -0.3371 0.05021 -0.35029 0.04674 C -0.36348 0.04327 -0.37737 0.04211 -0.38952 0.0361 C -0.40167 0.03008 -0.41156 0.01874 -0.42302 0.01064 C -0.43448 0.00255 -0.44732 -0.00532 -0.45808 -0.01272 C -0.46884 -0.02013 -0.47891 -0.02545 -0.48759 -0.03401 C -0.49627 -0.04257 -0.5046 -0.05715 -0.50998 -0.06386 C -0.51536 -0.07057 -0.51745 -0.07265 -0.51953 -0.0745 " pathEditMode="relative" ptsTypes="aaaaaaaaaaaaaaa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8537E-6 -5.87691E-6 C -0.01285 0.01064 -0.0257 0.02151 -0.03281 0.02753 C -0.03993 0.03354 -0.03802 0.031 -0.04236 0.03609 C -0.0467 0.04118 -0.05277 0.05182 -0.0592 0.05853 C -0.06562 0.06524 -0.07222 0.07033 -0.08072 0.07658 C -0.08923 0.08283 -0.09548 0.08699 -0.11023 0.09671 C -0.12498 0.10643 -0.14512 0.12424 -0.16925 0.13512 C -0.19338 0.14599 -0.23451 0.15548 -0.25465 0.16173 C -0.27479 0.16797 -0.28051 0.17075 -0.28971 0.17329 C -0.29891 0.17584 -0.30238 0.1763 -0.30967 0.17653 C -0.31697 0.17676 -0.32495 0.17445 -0.33363 0.17445 C -0.34231 0.17445 -0.34838 0.17653 -0.36158 0.17653 C -0.37477 0.17653 -0.39542 0.17746 -0.41261 0.17445 C -0.42979 0.17144 -0.44628 0.16635 -0.46451 0.15849 C -0.48274 0.15062 -0.50825 0.13535 -0.52196 0.12748 C -0.53568 0.11962 -0.54123 0.11545 -0.54679 0.11152 " pathEditMode="relative" ptsTypes="aaaaaaaaaaaaaa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6" grpId="0" animBg="1"/>
      <p:bldP spid="7" grpId="0" animBg="1"/>
      <p:bldP spid="6" grpId="0"/>
      <p:bldP spid="2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4243474" y="1440569"/>
            <a:ext cx="4682610" cy="1986819"/>
          </a:xfrm>
          <a:prstGeom prst="ellipse">
            <a:avLst/>
          </a:prstGeom>
          <a:solidFill>
            <a:schemeClr val="bg1">
              <a:lumMod val="65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7" name="Picture 26" descr="images copy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4723" y="3699277"/>
            <a:ext cx="1946189" cy="1251121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188444" y="1440569"/>
            <a:ext cx="4682610" cy="1986819"/>
          </a:xfrm>
          <a:prstGeom prst="ellipse">
            <a:avLst/>
          </a:prstGeom>
          <a:solidFill>
            <a:schemeClr val="bg1">
              <a:lumMod val="65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732" y="4000390"/>
            <a:ext cx="420026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52A48"/>
                </a:solidFill>
                <a:latin typeface="Avenir Book"/>
                <a:cs typeface="Avenir Book"/>
              </a:rPr>
              <a:t>Optimal coherent flux across </a:t>
            </a:r>
            <a:r>
              <a:rPr lang="en-US" dirty="0" smtClean="0">
                <a:solidFill>
                  <a:srgbClr val="052A48"/>
                </a:solidFill>
                <a:latin typeface="Avenir Book"/>
                <a:cs typeface="Avenir Book"/>
              </a:rPr>
              <a:t>all photon </a:t>
            </a:r>
            <a:r>
              <a:rPr lang="en-US" dirty="0">
                <a:solidFill>
                  <a:srgbClr val="052A48"/>
                </a:solidFill>
                <a:latin typeface="Avenir Book"/>
                <a:cs typeface="Avenir Book"/>
              </a:rPr>
              <a:t>energies cannot be achieved from a single </a:t>
            </a:r>
            <a:r>
              <a:rPr lang="en-US" dirty="0" smtClean="0">
                <a:solidFill>
                  <a:srgbClr val="052A48"/>
                </a:solidFill>
                <a:latin typeface="Avenir Book"/>
                <a:cs typeface="Avenir Book"/>
              </a:rPr>
              <a:t>source</a:t>
            </a:r>
            <a:endParaRPr lang="en-US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pic>
        <p:nvPicPr>
          <p:cNvPr id="18" name="Picture 17" descr="synchrotro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338" y="5160120"/>
            <a:ext cx="2171851" cy="12200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5184" y="1646727"/>
            <a:ext cx="3362725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venir Next Demi Bold"/>
                <a:cs typeface="Avenir Next Demi Bold"/>
              </a:rPr>
              <a:t>Hard x-rays</a:t>
            </a:r>
          </a:p>
          <a:p>
            <a:pPr algn="ctr"/>
            <a:endParaRPr lang="en-US" sz="1000" dirty="0" smtClean="0">
              <a:solidFill>
                <a:prstClr val="black"/>
              </a:solidFill>
              <a:latin typeface="Avenir Next Demi Bold"/>
              <a:cs typeface="Avenir Next Demi Bold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Avenir Book"/>
                <a:cs typeface="Avenir Book"/>
              </a:rPr>
              <a:t>a</a:t>
            </a:r>
            <a:r>
              <a:rPr lang="en-US" dirty="0" smtClean="0">
                <a:solidFill>
                  <a:prstClr val="black"/>
                </a:solidFill>
                <a:latin typeface="Avenir Book"/>
                <a:cs typeface="Avenir Book"/>
              </a:rPr>
              <a:t>tomic structure, </a:t>
            </a:r>
            <a:r>
              <a:rPr lang="en-US" dirty="0">
                <a:solidFill>
                  <a:prstClr val="black"/>
                </a:solidFill>
                <a:latin typeface="Avenir Book"/>
                <a:cs typeface="Avenir Book"/>
              </a:rPr>
              <a:t>lattice strain</a:t>
            </a:r>
            <a:r>
              <a:rPr lang="en-US" dirty="0" smtClean="0">
                <a:solidFill>
                  <a:prstClr val="black"/>
                </a:solidFill>
                <a:latin typeface="Avenir Book"/>
                <a:cs typeface="Avenir Book"/>
              </a:rPr>
              <a:t>, functionality</a:t>
            </a:r>
            <a:r>
              <a:rPr lang="is-IS" dirty="0" smtClean="0">
                <a:solidFill>
                  <a:prstClr val="black"/>
                </a:solidFill>
                <a:latin typeface="Avenir Book"/>
                <a:cs typeface="Avenir Book"/>
              </a:rPr>
              <a:t>…</a:t>
            </a:r>
            <a:endParaRPr lang="en-US" dirty="0" smtClean="0">
              <a:solidFill>
                <a:prstClr val="black"/>
              </a:solidFill>
              <a:latin typeface="Avenir Book"/>
              <a:cs typeface="Avenir Book"/>
            </a:endParaRPr>
          </a:p>
          <a:p>
            <a:pPr algn="ctr"/>
            <a:endParaRPr lang="en-US" sz="1000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venir Book"/>
                <a:cs typeface="Avenir Book"/>
              </a:rPr>
              <a:t>~ 10 keV and 1 </a:t>
            </a:r>
            <a:r>
              <a:rPr lang="en-US" dirty="0" err="1" smtClean="0">
                <a:solidFill>
                  <a:prstClr val="black"/>
                </a:solidFill>
                <a:latin typeface="Avenir Book"/>
                <a:cs typeface="Avenir Book"/>
              </a:rPr>
              <a:t>Ångstrom</a:t>
            </a:r>
            <a:endParaRPr lang="en-US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765" y="1652709"/>
            <a:ext cx="43279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venir Next Demi Bold"/>
                <a:cs typeface="Avenir Next Demi Bold"/>
              </a:rPr>
              <a:t>Soft x-rays</a:t>
            </a:r>
          </a:p>
          <a:p>
            <a:pPr algn="ctr"/>
            <a:endParaRPr lang="en-US" sz="1000" dirty="0" smtClean="0">
              <a:solidFill>
                <a:prstClr val="black"/>
              </a:solidFill>
              <a:latin typeface="Avenir Next Demi Bold"/>
              <a:cs typeface="Avenir Next Demi Bold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venir Book"/>
                <a:cs typeface="Avenir Book"/>
              </a:rPr>
              <a:t>chemical bonding, electronic structure, </a:t>
            </a:r>
            <a:r>
              <a:rPr lang="en-US" dirty="0">
                <a:solidFill>
                  <a:prstClr val="black"/>
                </a:solidFill>
                <a:latin typeface="Avenir Book"/>
                <a:cs typeface="Avenir Book"/>
              </a:rPr>
              <a:t>magnetism, correlation</a:t>
            </a:r>
            <a:r>
              <a:rPr lang="en-US" dirty="0" smtClean="0">
                <a:solidFill>
                  <a:prstClr val="black"/>
                </a:solidFill>
                <a:latin typeface="Avenir Book"/>
                <a:cs typeface="Avenir Book"/>
              </a:rPr>
              <a:t>…</a:t>
            </a:r>
          </a:p>
          <a:p>
            <a:pPr algn="ctr"/>
            <a:endParaRPr lang="en-US" sz="1000" dirty="0" smtClean="0">
              <a:solidFill>
                <a:prstClr val="black"/>
              </a:solidFill>
              <a:latin typeface="Avenir Book"/>
              <a:cs typeface="Avenir Book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venir Book"/>
                <a:cs typeface="Avenir Book"/>
              </a:rPr>
              <a:t>~ 1 keV and 1 nanometer</a:t>
            </a:r>
            <a:endParaRPr lang="en-US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8412" y="225332"/>
            <a:ext cx="8884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Science requires both soft and hard x-rays,</a:t>
            </a:r>
          </a:p>
          <a:p>
            <a:pPr algn="ctr"/>
            <a:r>
              <a:rPr lang="en-US" sz="2800" dirty="0">
                <a:solidFill>
                  <a:srgbClr val="052A48"/>
                </a:solidFill>
                <a:latin typeface="Avenir Next Demi Bold"/>
                <a:cs typeface="Avenir Next Demi Bold"/>
              </a:rPr>
              <a:t>a</a:t>
            </a:r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nd quasi-continuous and pulsed beams</a:t>
            </a:r>
            <a:endParaRPr lang="en-US" sz="28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pic>
        <p:nvPicPr>
          <p:cNvPr id="21" name="Picture 20" descr="fel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93" y="5735550"/>
            <a:ext cx="1798885" cy="10107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733" y="5160120"/>
            <a:ext cx="3915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52A48"/>
                </a:solidFill>
                <a:latin typeface="Avenir Book"/>
                <a:cs typeface="Avenir Book"/>
              </a:rPr>
              <a:t>Quasi</a:t>
            </a:r>
            <a:r>
              <a:rPr lang="en-US" dirty="0" smtClean="0">
                <a:solidFill>
                  <a:srgbClr val="052A48"/>
                </a:solidFill>
                <a:latin typeface="Avenir Book"/>
                <a:cs typeface="Avenir Book"/>
              </a:rPr>
              <a:t>-continuous </a:t>
            </a:r>
            <a:r>
              <a:rPr lang="en-US" dirty="0">
                <a:solidFill>
                  <a:srgbClr val="052A48"/>
                </a:solidFill>
                <a:latin typeface="Avenir Book"/>
                <a:cs typeface="Avenir Book"/>
              </a:rPr>
              <a:t>beams from storage rings and </a:t>
            </a:r>
            <a:r>
              <a:rPr lang="en-US" dirty="0" smtClean="0">
                <a:solidFill>
                  <a:srgbClr val="052A48"/>
                </a:solidFill>
                <a:latin typeface="Avenir Book"/>
                <a:cs typeface="Avenir Book"/>
              </a:rPr>
              <a:t>short pulses </a:t>
            </a:r>
            <a:r>
              <a:rPr lang="en-US" dirty="0">
                <a:solidFill>
                  <a:srgbClr val="052A48"/>
                </a:solidFill>
                <a:latin typeface="Avenir Book"/>
                <a:cs typeface="Avenir Book"/>
              </a:rPr>
              <a:t>from free-electron lasers </a:t>
            </a:r>
            <a:r>
              <a:rPr lang="en-US" dirty="0" smtClean="0">
                <a:solidFill>
                  <a:srgbClr val="052A48"/>
                </a:solidFill>
                <a:latin typeface="Avenir Book"/>
                <a:cs typeface="Avenir Book"/>
              </a:rPr>
              <a:t>offer </a:t>
            </a:r>
            <a:r>
              <a:rPr lang="en-US" dirty="0">
                <a:solidFill>
                  <a:srgbClr val="052A48"/>
                </a:solidFill>
                <a:latin typeface="Avenir Book"/>
                <a:cs typeface="Avenir Book"/>
              </a:rPr>
              <a:t>complementary capabilities </a:t>
            </a:r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424959" y="3556036"/>
            <a:ext cx="2602761" cy="2266530"/>
            <a:chOff x="6102587" y="2828946"/>
            <a:chExt cx="2602761" cy="2266530"/>
          </a:xfrm>
        </p:grpSpPr>
        <p:pic>
          <p:nvPicPr>
            <p:cNvPr id="14" name="Picture 13" descr="brightness_energy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712" y="2828946"/>
              <a:ext cx="2396641" cy="216305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627470" y="4756922"/>
              <a:ext cx="1887614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p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hoton energy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5533876" y="3864768"/>
              <a:ext cx="1475975" cy="338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brightness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7616803" y="3369831"/>
              <a:ext cx="0" cy="326158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8066733" y="3209007"/>
              <a:ext cx="6940" cy="3261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486759" y="3564129"/>
              <a:ext cx="718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90"/>
                  </a:solidFill>
                  <a:latin typeface="Calibri"/>
                </a:rPr>
                <a:t>1 </a:t>
              </a:r>
              <a:r>
                <a:rPr lang="en-US" sz="1400" dirty="0" err="1" smtClean="0">
                  <a:solidFill>
                    <a:srgbClr val="000090"/>
                  </a:solidFill>
                  <a:latin typeface="Calibri"/>
                </a:rPr>
                <a:t>keV</a:t>
              </a:r>
              <a:endParaRPr lang="en-US" sz="1400" dirty="0" smtClean="0">
                <a:solidFill>
                  <a:srgbClr val="000090"/>
                </a:solidFill>
                <a:latin typeface="Calibri"/>
              </a:endParaRPr>
            </a:p>
            <a:p>
              <a:pPr algn="ctr"/>
              <a:r>
                <a:rPr lang="en-US" sz="1400" dirty="0" smtClean="0">
                  <a:solidFill>
                    <a:srgbClr val="000090"/>
                  </a:solidFill>
                  <a:latin typeface="Calibri"/>
                </a:rPr>
                <a:t>ALS</a:t>
              </a:r>
              <a:endParaRPr lang="en-US" sz="1400" dirty="0">
                <a:solidFill>
                  <a:srgbClr val="000090"/>
                </a:solidFill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954274" y="3424120"/>
              <a:ext cx="75107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  <a:latin typeface="Calibri"/>
                </a:rPr>
                <a:t>10 </a:t>
              </a:r>
              <a:r>
                <a:rPr lang="en-US" sz="1400" dirty="0" err="1" smtClean="0">
                  <a:solidFill>
                    <a:srgbClr val="FF0000"/>
                  </a:solidFill>
                  <a:latin typeface="Calibri"/>
                </a:rPr>
                <a:t>keV</a:t>
              </a:r>
              <a:endParaRPr lang="en-US" sz="1400" dirty="0" smtClean="0">
                <a:solidFill>
                  <a:srgbClr val="FF0000"/>
                </a:solidFill>
                <a:latin typeface="Calibri"/>
              </a:endParaRP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  <a:latin typeface="Calibri"/>
                </a:rPr>
                <a:t>APS</a:t>
              </a:r>
              <a:endParaRPr lang="en-US" sz="1400" dirty="0">
                <a:solidFill>
                  <a:srgbClr val="FF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087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654"/>
            <a:ext cx="8229600" cy="75454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Outline</a:t>
            </a:r>
            <a:endParaRPr lang="en-US" sz="28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2946" y="3133606"/>
            <a:ext cx="5880030" cy="271543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52A48"/>
                </a:solidFill>
                <a:latin typeface="Avenir Book"/>
                <a:cs typeface="Avenir Book"/>
              </a:rPr>
              <a:t>T</a:t>
            </a: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he ALS upgrade (ALS-U) concept</a:t>
            </a:r>
          </a:p>
          <a:p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New capabilities that will result</a:t>
            </a:r>
          </a:p>
          <a:p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Science drivers and opportunities</a:t>
            </a:r>
          </a:p>
          <a:p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Scope, cost, and schedule estimates</a:t>
            </a:r>
          </a:p>
          <a:p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Urgency and readiness</a:t>
            </a:r>
          </a:p>
        </p:txBody>
      </p:sp>
      <p:pic>
        <p:nvPicPr>
          <p:cNvPr id="4" name="Picture 3" descr="4206760015_06a76a8e07_o (1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41"/>
          <a:stretch/>
        </p:blipFill>
        <p:spPr>
          <a:xfrm>
            <a:off x="0" y="1029179"/>
            <a:ext cx="9144000" cy="146712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6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PLAN_ALS-U_01-21.3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t="3202" r="9105" b="2558"/>
          <a:stretch/>
        </p:blipFill>
        <p:spPr>
          <a:xfrm rot="18621973">
            <a:off x="5092146" y="1914526"/>
            <a:ext cx="2768389" cy="27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4" y="-40242"/>
            <a:ext cx="892459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Our approach employs key new technologies </a:t>
            </a:r>
            <a:b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</a:br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and leverages existing infrastructure</a:t>
            </a:r>
            <a:endParaRPr lang="en-US" sz="28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706971" y="1330617"/>
            <a:ext cx="1567526" cy="5284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52A48"/>
                </a:solidFill>
                <a:latin typeface="Avenir Next Demi Bold"/>
                <a:ea typeface="ＭＳ Ｐゴシック" charset="-128"/>
                <a:cs typeface="Avenir Next Demi Bold"/>
              </a:rPr>
              <a:t>ALS</a:t>
            </a:r>
            <a:r>
              <a:rPr lang="en-US" sz="2200" dirty="0">
                <a:solidFill>
                  <a:srgbClr val="052A48"/>
                </a:solidFill>
                <a:latin typeface="Avenir Next Demi Bold"/>
                <a:ea typeface="ＭＳ Ｐゴシック" charset="-128"/>
                <a:cs typeface="Avenir Next Demi Bold"/>
              </a:rPr>
              <a:t>-</a:t>
            </a:r>
            <a:r>
              <a:rPr lang="en-US" sz="2200" dirty="0" smtClean="0">
                <a:solidFill>
                  <a:srgbClr val="052A48"/>
                </a:solidFill>
                <a:latin typeface="Avenir Next Demi Bold"/>
                <a:ea typeface="ＭＳ Ｐゴシック" charset="-128"/>
                <a:cs typeface="Avenir Next Demi Bold"/>
              </a:rPr>
              <a:t>U</a:t>
            </a:r>
            <a:endParaRPr lang="en-US" sz="2200" dirty="0">
              <a:solidFill>
                <a:srgbClr val="052A48"/>
              </a:solidFill>
              <a:latin typeface="Avenir Next Demi Bold"/>
              <a:ea typeface="ＭＳ Ｐゴシック" charset="-128"/>
              <a:cs typeface="Avenir Next Demi Bold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7690946" y="3365418"/>
            <a:ext cx="522708" cy="497758"/>
          </a:xfrm>
          <a:prstGeom prst="straightConnector1">
            <a:avLst/>
          </a:prstGeom>
          <a:ln w="19050" cmpd="sng">
            <a:solidFill>
              <a:srgbClr val="052A4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837246" y="3581084"/>
            <a:ext cx="523990" cy="888612"/>
          </a:xfrm>
          <a:prstGeom prst="straightConnector1">
            <a:avLst/>
          </a:prstGeom>
          <a:ln w="19050" cmpd="sng">
            <a:solidFill>
              <a:srgbClr val="052A4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660846" y="2620441"/>
            <a:ext cx="569071" cy="223049"/>
          </a:xfrm>
          <a:prstGeom prst="straightConnector1">
            <a:avLst/>
          </a:prstGeom>
          <a:ln w="15875">
            <a:solidFill>
              <a:srgbClr val="052A4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817272" y="2311903"/>
            <a:ext cx="1396383" cy="717557"/>
          </a:xfrm>
          <a:prstGeom prst="straightConnector1">
            <a:avLst/>
          </a:prstGeom>
          <a:ln w="19050" cmpd="sng">
            <a:solidFill>
              <a:srgbClr val="052A4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266813" y="3922501"/>
            <a:ext cx="191071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52A48"/>
                </a:solidFill>
                <a:latin typeface="Avenir Book"/>
                <a:cs typeface="Avenir Book"/>
              </a:rPr>
              <a:t>install new </a:t>
            </a:r>
          </a:p>
          <a:p>
            <a:pPr algn="ctr"/>
            <a:r>
              <a:rPr lang="en-US" sz="1600" b="1" dirty="0" err="1">
                <a:solidFill>
                  <a:srgbClr val="052A48"/>
                </a:solidFill>
                <a:latin typeface="Avenir Book"/>
                <a:cs typeface="Avenir Book"/>
              </a:rPr>
              <a:t>m</a:t>
            </a:r>
            <a:r>
              <a:rPr lang="en-US" sz="1600" b="1" dirty="0" err="1" smtClean="0">
                <a:solidFill>
                  <a:srgbClr val="052A48"/>
                </a:solidFill>
                <a:latin typeface="Avenir Book"/>
                <a:cs typeface="Avenir Book"/>
              </a:rPr>
              <a:t>ultibend-achromat</a:t>
            </a:r>
            <a:r>
              <a:rPr lang="en-US" sz="1600" b="1" dirty="0" smtClean="0">
                <a:solidFill>
                  <a:srgbClr val="052A48"/>
                </a:solidFill>
                <a:latin typeface="Avenir Book"/>
                <a:cs typeface="Avenir Book"/>
              </a:rPr>
              <a:t> (MBA) storage ring</a:t>
            </a:r>
            <a:endParaRPr lang="en-US" sz="1600" b="1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73632" y="1725423"/>
            <a:ext cx="165974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52A48"/>
                </a:solidFill>
                <a:latin typeface="Avenir Book"/>
                <a:cs typeface="Avenir Book"/>
              </a:rPr>
              <a:t>r</a:t>
            </a:r>
            <a:r>
              <a:rPr lang="en-US" sz="1600" b="1" dirty="0" smtClean="0">
                <a:solidFill>
                  <a:srgbClr val="052A48"/>
                </a:solidFill>
                <a:latin typeface="Avenir Book"/>
                <a:cs typeface="Avenir Book"/>
              </a:rPr>
              <a:t>euse LINAC and booster</a:t>
            </a:r>
            <a:endParaRPr lang="en-US" sz="1600" b="1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59428" y="4452984"/>
            <a:ext cx="191688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52A48"/>
                </a:solidFill>
                <a:latin typeface="Avenir Book"/>
                <a:cs typeface="Avenir Book"/>
              </a:rPr>
              <a:t>a</a:t>
            </a:r>
            <a:r>
              <a:rPr lang="en-US" sz="1600" b="1" dirty="0" smtClean="0">
                <a:solidFill>
                  <a:srgbClr val="052A48"/>
                </a:solidFill>
                <a:latin typeface="Avenir Book"/>
                <a:cs typeface="Avenir Book"/>
              </a:rPr>
              <a:t>dd accumulator ring for on-axis swap-out injection</a:t>
            </a:r>
            <a:endParaRPr lang="en-US" sz="1600" b="1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sp>
        <p:nvSpPr>
          <p:cNvPr id="39" name="Isosceles Triangle 38"/>
          <p:cNvSpPr/>
          <p:nvPr/>
        </p:nvSpPr>
        <p:spPr>
          <a:xfrm rot="2160000">
            <a:off x="6992678" y="3776065"/>
            <a:ext cx="142001" cy="1597766"/>
          </a:xfrm>
          <a:prstGeom prst="triangle">
            <a:avLst/>
          </a:prstGeom>
          <a:solidFill>
            <a:srgbClr val="7DB5E6">
              <a:alpha val="6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542771" y="2047800"/>
            <a:ext cx="1916881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52A48"/>
                </a:solidFill>
                <a:latin typeface="Avenir Book"/>
                <a:cs typeface="Avenir Book"/>
              </a:rPr>
              <a:t>r</a:t>
            </a:r>
            <a:r>
              <a:rPr lang="en-US" sz="1600" b="1" dirty="0" smtClean="0">
                <a:solidFill>
                  <a:srgbClr val="052A48"/>
                </a:solidFill>
                <a:latin typeface="Avenir Book"/>
                <a:cs typeface="Avenir Book"/>
              </a:rPr>
              <a:t>euse infrastructure and </a:t>
            </a:r>
            <a:r>
              <a:rPr lang="en-US" sz="1600" b="1" dirty="0" err="1" smtClean="0">
                <a:solidFill>
                  <a:srgbClr val="052A48"/>
                </a:solidFill>
                <a:latin typeface="Avenir Book"/>
                <a:cs typeface="Avenir Book"/>
              </a:rPr>
              <a:t>beamlines</a:t>
            </a:r>
            <a:endParaRPr lang="en-US" sz="1600" b="1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pic>
        <p:nvPicPr>
          <p:cNvPr id="25" name="Picture 24" descr="PLAN_ALS-ORIG_01-21.3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2234" r="7591" b="3111"/>
          <a:stretch/>
        </p:blipFill>
        <p:spPr>
          <a:xfrm rot="18645393">
            <a:off x="808853" y="1894846"/>
            <a:ext cx="2855853" cy="27779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1348997" y="1334397"/>
            <a:ext cx="1787788" cy="5284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52A48"/>
                </a:solidFill>
                <a:latin typeface="Avenir Next Demi Bold"/>
                <a:ea typeface="ＭＳ Ｐゴシック" charset="-128"/>
                <a:cs typeface="Avenir Next Demi Bold"/>
              </a:rPr>
              <a:t>ALS t</a:t>
            </a:r>
            <a:r>
              <a:rPr lang="en-US" sz="2200" dirty="0" smtClean="0">
                <a:solidFill>
                  <a:srgbClr val="052A48"/>
                </a:solidFill>
                <a:latin typeface="Avenir Next Demi Bold"/>
                <a:ea typeface="ＭＳ Ｐゴシック" charset="-128"/>
                <a:cs typeface="Avenir Next Demi Bold"/>
              </a:rPr>
              <a:t>oday</a:t>
            </a:r>
            <a:endParaRPr lang="en-US" sz="2200" dirty="0">
              <a:solidFill>
                <a:srgbClr val="052A48"/>
              </a:solidFill>
              <a:latin typeface="Avenir Next Demi Bold"/>
              <a:ea typeface="ＭＳ Ｐゴシック" charset="-128"/>
              <a:cs typeface="Avenir Next Demi Bol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5768" y="1727127"/>
            <a:ext cx="1287787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52A48"/>
                </a:solidFill>
                <a:latin typeface="Avenir Book"/>
                <a:cs typeface="Avenir Book"/>
              </a:rPr>
              <a:t>ALS </a:t>
            </a:r>
          </a:p>
          <a:p>
            <a:pPr algn="ctr"/>
            <a:r>
              <a:rPr lang="en-US" sz="1600" b="1" dirty="0" smtClean="0">
                <a:solidFill>
                  <a:srgbClr val="052A48"/>
                </a:solidFill>
                <a:latin typeface="Avenir Book"/>
                <a:cs typeface="Avenir Book"/>
              </a:rPr>
              <a:t>storage ring</a:t>
            </a:r>
            <a:endParaRPr lang="en-US" sz="1600" b="1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cxnSp>
        <p:nvCxnSpPr>
          <p:cNvPr id="24" name="Straight Arrow Connector 23"/>
          <p:cNvCxnSpPr>
            <a:stCxn id="23" idx="2"/>
          </p:cNvCxnSpPr>
          <p:nvPr/>
        </p:nvCxnSpPr>
        <p:spPr>
          <a:xfrm>
            <a:off x="759662" y="2311903"/>
            <a:ext cx="485611" cy="320673"/>
          </a:xfrm>
          <a:prstGeom prst="straightConnector1">
            <a:avLst/>
          </a:prstGeom>
          <a:ln w="19050" cmpd="sng">
            <a:solidFill>
              <a:srgbClr val="052A48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Isosceles Triangle 29"/>
          <p:cNvSpPr/>
          <p:nvPr/>
        </p:nvSpPr>
        <p:spPr>
          <a:xfrm rot="2160000">
            <a:off x="2516818" y="3849117"/>
            <a:ext cx="514254" cy="1600864"/>
          </a:xfrm>
          <a:prstGeom prst="triangle">
            <a:avLst/>
          </a:prstGeom>
          <a:solidFill>
            <a:srgbClr val="7DB5E6">
              <a:alpha val="6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beamspot_als.pdf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0" t="5893" r="12233"/>
          <a:stretch/>
        </p:blipFill>
        <p:spPr>
          <a:xfrm>
            <a:off x="1775634" y="5050118"/>
            <a:ext cx="1082707" cy="943432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 bwMode="auto">
          <a:xfrm>
            <a:off x="3941758" y="3290579"/>
            <a:ext cx="776111" cy="340641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0" name="Picture 39" descr="beamspot_alsu.pdf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56" t="6038" r="13230"/>
          <a:stretch/>
        </p:blipFill>
        <p:spPr>
          <a:xfrm>
            <a:off x="6018541" y="5064540"/>
            <a:ext cx="1073782" cy="943432"/>
          </a:xfrm>
          <a:prstGeom prst="rect">
            <a:avLst/>
          </a:prstGeom>
        </p:spPr>
      </p:pic>
      <p:sp>
        <p:nvSpPr>
          <p:cNvPr id="27" name="Isosceles Triangle 26"/>
          <p:cNvSpPr/>
          <p:nvPr/>
        </p:nvSpPr>
        <p:spPr>
          <a:xfrm rot="18553388">
            <a:off x="3130309" y="1871320"/>
            <a:ext cx="514254" cy="1600864"/>
          </a:xfrm>
          <a:prstGeom prst="triangle">
            <a:avLst/>
          </a:prstGeom>
          <a:solidFill>
            <a:srgbClr val="7DB5E6">
              <a:alpha val="6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 rot="8175082">
            <a:off x="837173" y="2985047"/>
            <a:ext cx="514254" cy="1600864"/>
          </a:xfrm>
          <a:prstGeom prst="triangle">
            <a:avLst/>
          </a:prstGeom>
          <a:solidFill>
            <a:srgbClr val="7DB5E6">
              <a:alpha val="6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870843" y="6054871"/>
            <a:ext cx="5296562" cy="448529"/>
          </a:xfrm>
          <a:prstGeom prst="roundRect">
            <a:avLst/>
          </a:prstGeom>
          <a:solidFill>
            <a:srgbClr val="052A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Avenir Next Demi Bold"/>
                <a:cs typeface="Avenir Next Demi Bold"/>
              </a:rPr>
              <a:t>Up to 1000x brighter beam with ALS-U</a:t>
            </a:r>
          </a:p>
        </p:txBody>
      </p:sp>
    </p:spTree>
    <p:extLst>
      <p:ext uri="{BB962C8B-B14F-4D97-AF65-F5344CB8AC3E}">
        <p14:creationId xmlns:p14="http://schemas.microsoft.com/office/powerpoint/2010/main" val="390424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  <p:bldP spid="36" grpId="0"/>
      <p:bldP spid="38" grpId="0"/>
      <p:bldP spid="39" grpId="0" animBg="1"/>
      <p:bldP spid="37" grpId="0"/>
      <p:bldP spid="20" grpId="0" animBg="1"/>
      <p:bldP spid="27" grpId="0" animBg="1"/>
      <p:bldP spid="27" grpId="1" animBg="1"/>
      <p:bldP spid="28" grpId="0" animBg="1"/>
      <p:bldP spid="28" grpId="1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63676"/>
              </p:ext>
            </p:extLst>
          </p:nvPr>
        </p:nvGraphicFramePr>
        <p:xfrm>
          <a:off x="3733553" y="3796793"/>
          <a:ext cx="1715061" cy="109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1" name="Equation" r:id="rId4" imgW="723900" imgH="444500" progId="Equation.3">
                  <p:embed/>
                </p:oleObj>
              </mc:Choice>
              <mc:Fallback>
                <p:oleObj name="Equation" r:id="rId4" imgW="7239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3553" y="3796793"/>
                        <a:ext cx="1715061" cy="1099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52986"/>
              </p:ext>
            </p:extLst>
          </p:nvPr>
        </p:nvGraphicFramePr>
        <p:xfrm>
          <a:off x="668096" y="5102580"/>
          <a:ext cx="3478213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2" name="Equation" r:id="rId6" imgW="1841500" imgH="215900" progId="Equation.3">
                  <p:embed/>
                </p:oleObj>
              </mc:Choice>
              <mc:Fallback>
                <p:oleObj name="Equation" r:id="rId6" imgW="1841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8096" y="5102580"/>
                        <a:ext cx="3478213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1183928" y="5064385"/>
            <a:ext cx="771025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prstClr val="black"/>
              </a:solidFill>
              <a:latin typeface="Arial" charset="0"/>
              <a:ea typeface="ＭＳ Ｐゴシック" pitchFamily="84" charset="-128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4736282" y="4356377"/>
            <a:ext cx="712332" cy="67941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prstClr val="black"/>
              </a:solidFill>
              <a:latin typeface="Arial" charset="0"/>
              <a:ea typeface="ＭＳ Ｐゴシック" pitchFamily="84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28902" y="2221520"/>
            <a:ext cx="4264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ALS-U:</a:t>
            </a:r>
            <a:r>
              <a:rPr lang="en-US" sz="2000" dirty="0">
                <a:solidFill>
                  <a:srgbClr val="052A48"/>
                </a:solidFill>
                <a:latin typeface="Avenir Next Demi Bold"/>
                <a:cs typeface="Avenir Next Demi Bold"/>
              </a:rPr>
              <a:t> </a:t>
            </a:r>
            <a:r>
              <a:rPr lang="en-US" sz="2000" dirty="0" err="1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multibend</a:t>
            </a:r>
            <a:r>
              <a:rPr lang="en-US" sz="20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 </a:t>
            </a:r>
            <a:r>
              <a:rPr lang="en-US" sz="2000" dirty="0" err="1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achromat</a:t>
            </a:r>
            <a:endParaRPr lang="en-US" sz="2000" dirty="0" smtClean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3077" y="2238232"/>
            <a:ext cx="3313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0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ALS: triple-bend </a:t>
            </a:r>
            <a:r>
              <a:rPr lang="en-US" sz="2000" dirty="0" err="1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achromat</a:t>
            </a:r>
            <a:endParaRPr lang="en-US" sz="2000" dirty="0" smtClean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pic>
        <p:nvPicPr>
          <p:cNvPr id="21" name="Picture 20" descr="beamspot_als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580" y="3726384"/>
            <a:ext cx="1775106" cy="1331330"/>
          </a:xfrm>
          <a:prstGeom prst="rect">
            <a:avLst/>
          </a:prstGeom>
        </p:spPr>
      </p:pic>
      <p:pic>
        <p:nvPicPr>
          <p:cNvPr id="22" name="Picture 21" descr="beamspot_alsu.pd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203" y="3674664"/>
            <a:ext cx="1858211" cy="1393659"/>
          </a:xfrm>
          <a:prstGeom prst="rect">
            <a:avLst/>
          </a:prstGeom>
        </p:spPr>
      </p:pic>
      <p:sp>
        <p:nvSpPr>
          <p:cNvPr id="29" name="Title 2"/>
          <p:cNvSpPr>
            <a:spLocks noGrp="1"/>
          </p:cNvSpPr>
          <p:nvPr>
            <p:ph type="title"/>
          </p:nvPr>
        </p:nvSpPr>
        <p:spPr>
          <a:xfrm>
            <a:off x="456150" y="216845"/>
            <a:ext cx="8133831" cy="67998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Multibend-achromat</a:t>
            </a:r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 (MBA) storage rings</a:t>
            </a:r>
            <a:b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</a:br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enable diffraction-limited beams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07076" y="1101179"/>
            <a:ext cx="8662905" cy="1753877"/>
            <a:chOff x="818776" y="1057798"/>
            <a:chExt cx="7577679" cy="1199532"/>
          </a:xfrm>
        </p:grpSpPr>
        <p:sp>
          <p:nvSpPr>
            <p:cNvPr id="7" name="TextBox 6"/>
            <p:cNvSpPr txBox="1"/>
            <p:nvPr/>
          </p:nvSpPr>
          <p:spPr>
            <a:xfrm>
              <a:off x="1223941" y="1795665"/>
              <a:ext cx="76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831210" y="1057798"/>
              <a:ext cx="7551872" cy="737867"/>
            </a:xfrm>
            <a:prstGeom prst="roundRect">
              <a:avLst/>
            </a:prstGeom>
            <a:solidFill>
              <a:srgbClr val="052A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8776" y="1070984"/>
              <a:ext cx="7577679" cy="6946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Avenir Next Demi Bold"/>
                  <a:cs typeface="Avenir Next Demi Bold"/>
                </a:rPr>
                <a:t>Diffraction-limited rings yield the highest coherent power </a:t>
              </a:r>
            </a:p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Avenir Next Demi Bold"/>
                  <a:cs typeface="Avenir Next Demi Bold"/>
                </a:rPr>
                <a:t>by matching the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venir Next Demi Bold"/>
                  <a:cs typeface="Avenir Next Demi Bold"/>
                </a:rPr>
                <a:t>emittance</a:t>
              </a:r>
              <a:r>
                <a:rPr lang="en-US" sz="2000" b="1" dirty="0" smtClean="0">
                  <a:solidFill>
                    <a:schemeClr val="bg1"/>
                  </a:solidFill>
                  <a:latin typeface="Avenir Next Demi Bold"/>
                  <a:cs typeface="Avenir Next Demi Bold"/>
                </a:rPr>
                <a:t> (size </a:t>
              </a:r>
              <a:r>
                <a:rPr lang="en-US" sz="2000" b="1" dirty="0">
                  <a:solidFill>
                    <a:schemeClr val="bg1"/>
                  </a:solidFill>
                  <a:latin typeface="Avenir Next Demi Bold"/>
                  <a:cs typeface="Avenir Next Demi Bold"/>
                </a:rPr>
                <a:t>and </a:t>
              </a:r>
              <a:r>
                <a:rPr lang="en-US" sz="2000" b="1" dirty="0" smtClean="0">
                  <a:solidFill>
                    <a:schemeClr val="bg1"/>
                  </a:solidFill>
                  <a:latin typeface="Avenir Next Demi Bold"/>
                  <a:cs typeface="Avenir Next Demi Bold"/>
                </a:rPr>
                <a:t>divergence) of the </a:t>
              </a:r>
              <a:r>
                <a:rPr lang="en-US" sz="2000" b="1" dirty="0">
                  <a:solidFill>
                    <a:schemeClr val="bg1"/>
                  </a:solidFill>
                  <a:latin typeface="Avenir Next Demi Bold"/>
                  <a:cs typeface="Avenir Next Demi Bold"/>
                </a:rPr>
                <a:t>electron </a:t>
              </a:r>
              <a:r>
                <a:rPr lang="en-US" sz="2000" b="1" dirty="0" smtClean="0">
                  <a:solidFill>
                    <a:schemeClr val="bg1"/>
                  </a:solidFill>
                  <a:latin typeface="Avenir Next Demi Bold"/>
                  <a:cs typeface="Avenir Next Demi Bold"/>
                </a:rPr>
                <a:t>beam with the fundamental diffraction of x-ray light.</a:t>
              </a:r>
              <a:endParaRPr lang="en-US" sz="2000" b="1" dirty="0">
                <a:solidFill>
                  <a:schemeClr val="bg1"/>
                </a:solidFill>
                <a:latin typeface="Avenir Next Demi Bold"/>
                <a:cs typeface="Avenir Next Demi Bold"/>
              </a:endParaRPr>
            </a:p>
          </p:txBody>
        </p:sp>
      </p:grpSp>
      <p:sp>
        <p:nvSpPr>
          <p:cNvPr id="3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4337400" y="3096219"/>
            <a:ext cx="501271" cy="367654"/>
          </a:xfrm>
          <a:prstGeom prst="rightArrow">
            <a:avLst/>
          </a:prstGeom>
          <a:solidFill>
            <a:srgbClr val="052A48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R_5-6-NEW_01-22.63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t="34112" r="2464" b="39411"/>
          <a:stretch/>
        </p:blipFill>
        <p:spPr>
          <a:xfrm>
            <a:off x="314536" y="2690307"/>
            <a:ext cx="3983923" cy="1005130"/>
          </a:xfrm>
          <a:prstGeom prst="rect">
            <a:avLst/>
          </a:prstGeom>
        </p:spPr>
      </p:pic>
      <p:pic>
        <p:nvPicPr>
          <p:cNvPr id="31" name="Picture 30" descr="SR_5-6-NEW_01-22.62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t="36386" r="2605" b="38924"/>
          <a:stretch/>
        </p:blipFill>
        <p:spPr>
          <a:xfrm>
            <a:off x="4887516" y="2733185"/>
            <a:ext cx="4100175" cy="94275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426241" y="6443778"/>
            <a:ext cx="68556" cy="2679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292024" y="5596722"/>
            <a:ext cx="6206937" cy="1193727"/>
          </a:xfrm>
          <a:prstGeom prst="roundRect">
            <a:avLst/>
          </a:prstGeom>
          <a:solidFill>
            <a:srgbClr val="052A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venir Next Demi Bold"/>
                <a:cs typeface="Avenir Next Demi Bold"/>
              </a:rPr>
              <a:t>MBA first implemented at </a:t>
            </a:r>
            <a:r>
              <a:rPr lang="en-US" b="1" dirty="0">
                <a:solidFill>
                  <a:schemeClr val="bg1"/>
                </a:solidFill>
                <a:latin typeface="Avenir Next Demi Bold"/>
                <a:cs typeface="Avenir Next Demi Bold"/>
              </a:rPr>
              <a:t>MAX-IV in </a:t>
            </a:r>
            <a:r>
              <a:rPr lang="en-US" b="1" dirty="0" smtClean="0">
                <a:solidFill>
                  <a:schemeClr val="bg1"/>
                </a:solidFill>
                <a:latin typeface="Avenir Next Demi Bold"/>
                <a:cs typeface="Avenir Next Demi Bold"/>
              </a:rPr>
              <a:t>Sweden </a:t>
            </a:r>
            <a:br>
              <a:rPr lang="en-US" b="1" dirty="0" smtClean="0">
                <a:solidFill>
                  <a:schemeClr val="bg1"/>
                </a:solidFill>
                <a:latin typeface="Avenir Next Demi Bold"/>
                <a:cs typeface="Avenir Next Demi Bold"/>
              </a:rPr>
            </a:br>
            <a:r>
              <a:rPr lang="en-US" b="1" dirty="0" smtClean="0">
                <a:solidFill>
                  <a:schemeClr val="bg1"/>
                </a:solidFill>
                <a:latin typeface="Avenir Next Demi Bold"/>
                <a:cs typeface="Avenir Next Demi Bold"/>
              </a:rPr>
              <a:t>and is being commissioned.</a:t>
            </a:r>
            <a:endParaRPr lang="en-US" b="1" dirty="0">
              <a:solidFill>
                <a:schemeClr val="bg1"/>
              </a:solidFill>
              <a:latin typeface="Avenir Next Demi Bold"/>
              <a:cs typeface="Avenir Next Demi Bold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venir Next Demi Bold"/>
                <a:cs typeface="Avenir Next Demi Bold"/>
              </a:rPr>
              <a:t>ALS-U </a:t>
            </a:r>
            <a:r>
              <a:rPr lang="en-US" b="1" dirty="0" smtClean="0">
                <a:solidFill>
                  <a:schemeClr val="bg1"/>
                </a:solidFill>
                <a:latin typeface="Avenir Next Demi Bold"/>
                <a:cs typeface="Avenir Next Demi Bold"/>
              </a:rPr>
              <a:t>performance will build on that</a:t>
            </a:r>
            <a:br>
              <a:rPr lang="en-US" b="1" dirty="0" smtClean="0">
                <a:solidFill>
                  <a:schemeClr val="bg1"/>
                </a:solidFill>
                <a:latin typeface="Avenir Next Demi Bold"/>
                <a:cs typeface="Avenir Next Demi Bold"/>
              </a:rPr>
            </a:br>
            <a:r>
              <a:rPr lang="en-US" b="1" dirty="0" smtClean="0">
                <a:solidFill>
                  <a:schemeClr val="bg1"/>
                </a:solidFill>
                <a:latin typeface="Avenir Next Demi Bold"/>
                <a:cs typeface="Avenir Next Demi Bold"/>
              </a:rPr>
              <a:t>and go well beyond using on</a:t>
            </a:r>
            <a:r>
              <a:rPr lang="en-US" b="1" dirty="0">
                <a:solidFill>
                  <a:schemeClr val="bg1"/>
                </a:solidFill>
                <a:latin typeface="Avenir Next Demi Bold"/>
                <a:cs typeface="Avenir Next Demi Bold"/>
              </a:rPr>
              <a:t>-axis </a:t>
            </a:r>
            <a:r>
              <a:rPr lang="en-US" b="1" dirty="0" smtClean="0">
                <a:solidFill>
                  <a:schemeClr val="bg1"/>
                </a:solidFill>
                <a:latin typeface="Avenir Next Demi Bold"/>
                <a:cs typeface="Avenir Next Demi Bold"/>
              </a:rPr>
              <a:t>injection.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235179"/>
              </p:ext>
            </p:extLst>
          </p:nvPr>
        </p:nvGraphicFramePr>
        <p:xfrm>
          <a:off x="5431833" y="5058130"/>
          <a:ext cx="3398837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3" name="Equation" r:id="rId12" imgW="1701800" imgH="215900" progId="Equation.3">
                  <p:embed/>
                </p:oleObj>
              </mc:Choice>
              <mc:Fallback>
                <p:oleObj name="Equation" r:id="rId12" imgW="1701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431833" y="5058130"/>
                        <a:ext cx="3398837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Oval 26"/>
          <p:cNvSpPr/>
          <p:nvPr/>
        </p:nvSpPr>
        <p:spPr bwMode="auto">
          <a:xfrm>
            <a:off x="5985019" y="5066586"/>
            <a:ext cx="497197" cy="41588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prstClr val="black"/>
              </a:solidFill>
              <a:latin typeface="Arial" charset="0"/>
              <a:ea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521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" grpId="0" animBg="1"/>
      <p:bldP spid="39" grpId="0"/>
      <p:bldP spid="40" grpId="0"/>
      <p:bldP spid="2" grpId="0" animBg="1"/>
      <p:bldP spid="30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h_flux_ALS_A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" y="1110371"/>
            <a:ext cx="5998775" cy="4747846"/>
          </a:xfrm>
          <a:prstGeom prst="rect">
            <a:avLst/>
          </a:prstGeom>
        </p:spPr>
      </p:pic>
      <p:pic>
        <p:nvPicPr>
          <p:cNvPr id="2" name="Picture 1" descr="coh_flux_ALSAPSand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" y="1111888"/>
            <a:ext cx="5996859" cy="4746329"/>
          </a:xfrm>
          <a:prstGeom prst="rect">
            <a:avLst/>
          </a:prstGeom>
        </p:spPr>
      </p:pic>
      <p:pic>
        <p:nvPicPr>
          <p:cNvPr id="5" name="Picture 4" descr="coh_flux_comp_upgrad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5" y="1111888"/>
            <a:ext cx="6004170" cy="4752115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 descr="coh_flux_ALL_for_re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" y="1110371"/>
            <a:ext cx="5998775" cy="474784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608228" y="1694063"/>
            <a:ext cx="3432107" cy="3862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052A48"/>
                </a:solidFill>
                <a:latin typeface="Avenir Book"/>
                <a:cs typeface="Avenir Book"/>
              </a:rPr>
              <a:t>Optimal coherent flux within a range of photon energies depends on:</a:t>
            </a:r>
          </a:p>
          <a:p>
            <a:pPr marL="614934" lvl="1" indent="-342900">
              <a:spcBef>
                <a:spcPts val="0"/>
              </a:spcBef>
              <a:buFont typeface="Arial"/>
              <a:buChar char="•"/>
            </a:pPr>
            <a:r>
              <a:rPr lang="en-US" sz="1800" dirty="0">
                <a:solidFill>
                  <a:srgbClr val="052A48"/>
                </a:solidFill>
                <a:latin typeface="Avenir Book"/>
                <a:cs typeface="Avenir Book"/>
              </a:rPr>
              <a:t>E</a:t>
            </a:r>
            <a:r>
              <a:rPr lang="en-US" sz="1800" dirty="0" smtClean="0">
                <a:solidFill>
                  <a:srgbClr val="052A48"/>
                </a:solidFill>
                <a:latin typeface="Avenir Book"/>
                <a:cs typeface="Avenir Book"/>
              </a:rPr>
              <a:t>lectron beam energy</a:t>
            </a:r>
          </a:p>
          <a:p>
            <a:pPr marL="614934" lvl="1" indent="-342900"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52A48"/>
                </a:solidFill>
                <a:latin typeface="Avenir Book"/>
                <a:cs typeface="Avenir Book"/>
              </a:rPr>
              <a:t>Parameters of ring and </a:t>
            </a:r>
            <a:r>
              <a:rPr lang="en-US" sz="1800" dirty="0" err="1" smtClean="0">
                <a:solidFill>
                  <a:srgbClr val="052A48"/>
                </a:solidFill>
                <a:latin typeface="Avenir Book"/>
                <a:cs typeface="Avenir Book"/>
              </a:rPr>
              <a:t>undulators</a:t>
            </a:r>
            <a:endParaRPr lang="en-US" sz="1800" dirty="0" smtClean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557784" lvl="1">
              <a:spcBef>
                <a:spcPts val="0"/>
              </a:spcBef>
            </a:pPr>
            <a:endParaRPr lang="en-US" sz="1800" dirty="0" smtClean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557784" lvl="1">
              <a:spcBef>
                <a:spcPts val="0"/>
              </a:spcBef>
            </a:pPr>
            <a:endParaRPr lang="en-US" sz="1800" dirty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052A48"/>
                </a:solidFill>
                <a:latin typeface="Avenir Book"/>
                <a:cs typeface="Avenir Book"/>
              </a:rPr>
              <a:t>ALS-U provides combination </a:t>
            </a:r>
            <a:r>
              <a:rPr lang="en-US" sz="1800" dirty="0">
                <a:solidFill>
                  <a:srgbClr val="052A48"/>
                </a:solidFill>
                <a:latin typeface="Avenir Book"/>
                <a:cs typeface="Avenir Book"/>
              </a:rPr>
              <a:t>of:</a:t>
            </a:r>
          </a:p>
          <a:p>
            <a:pPr marL="614934" lvl="1" indent="-342900"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52A48"/>
                </a:solidFill>
                <a:latin typeface="Avenir Book"/>
                <a:cs typeface="Avenir Book"/>
              </a:rPr>
              <a:t>Highest coherent flux</a:t>
            </a:r>
          </a:p>
          <a:p>
            <a:pPr marL="614934" lvl="1" indent="-342900"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52A48"/>
                </a:solidFill>
                <a:latin typeface="Avenir Book"/>
                <a:cs typeface="Avenir Book"/>
              </a:rPr>
              <a:t>Nearly continuous beam</a:t>
            </a:r>
            <a:endParaRPr lang="en-US" sz="1800" dirty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614934" lvl="1" indent="-342900"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52A48"/>
                </a:solidFill>
                <a:latin typeface="Avenir Book"/>
                <a:cs typeface="Avenir Book"/>
              </a:rPr>
              <a:t>High stability</a:t>
            </a:r>
            <a:endParaRPr lang="en-US" sz="1800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1296" y="252376"/>
            <a:ext cx="8235504" cy="747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ALS-U will be optimized to provide </a:t>
            </a:r>
          </a:p>
          <a:p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the highest coherent soft x-ray flux</a:t>
            </a:r>
            <a:endParaRPr lang="en-US" sz="28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5449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323667" y="2555103"/>
            <a:ext cx="940660" cy="8338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9407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700" dirty="0">
                <a:solidFill>
                  <a:srgbClr val="052A48"/>
                </a:solidFill>
                <a:latin typeface="Avenir Next Demi Bold"/>
                <a:cs typeface="Avenir Next Demi Bold"/>
              </a:rPr>
              <a:t>Soft </a:t>
            </a:r>
            <a:r>
              <a:rPr lang="en-US" sz="27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x-rays access </a:t>
            </a:r>
            <a:r>
              <a:rPr lang="en-US" sz="2700" dirty="0">
                <a:solidFill>
                  <a:srgbClr val="052A48"/>
                </a:solidFill>
                <a:latin typeface="Avenir Next Demi Bold"/>
                <a:cs typeface="Avenir Next Demi Bold"/>
              </a:rPr>
              <a:t>e</a:t>
            </a:r>
            <a:r>
              <a:rPr lang="en-US" sz="27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lemental resonances, allowing </a:t>
            </a:r>
            <a:r>
              <a:rPr lang="en-US" sz="2700" dirty="0">
                <a:solidFill>
                  <a:srgbClr val="052A48"/>
                </a:solidFill>
                <a:latin typeface="Avenir Next Demi Bold"/>
                <a:cs typeface="Avenir Next Demi Bold"/>
              </a:rPr>
              <a:t>i</a:t>
            </a:r>
            <a:r>
              <a:rPr lang="en-US" sz="27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dentification of atoms, molecules, and chemical states</a:t>
            </a:r>
            <a:endParaRPr lang="en-US" sz="27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665" y="2206707"/>
            <a:ext cx="338554" cy="338554"/>
          </a:xfrm>
          <a:prstGeom prst="rect">
            <a:avLst/>
          </a:prstGeom>
          <a:solidFill>
            <a:srgbClr val="A3CEDB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venir Heavy"/>
                <a:cs typeface="Avenir Heavy"/>
              </a:rPr>
              <a:t>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5685" y="3403225"/>
            <a:ext cx="376738" cy="338554"/>
          </a:xfrm>
          <a:prstGeom prst="rect">
            <a:avLst/>
          </a:prstGeom>
          <a:solidFill>
            <a:srgbClr val="F6CBA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Avenir Heavy"/>
                <a:cs typeface="Avenir Heavy"/>
              </a:rPr>
              <a:t>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757" y="4216328"/>
            <a:ext cx="374666" cy="338554"/>
          </a:xfrm>
          <a:prstGeom prst="rect">
            <a:avLst/>
          </a:prstGeom>
          <a:solidFill>
            <a:srgbClr val="AFCBA5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Avenir Heavy"/>
                <a:cs typeface="Avenir Heavy"/>
              </a:rPr>
              <a:t>M</a:t>
            </a:r>
            <a:endParaRPr lang="en-US" sz="1600" dirty="0">
              <a:solidFill>
                <a:prstClr val="black"/>
              </a:solidFill>
              <a:latin typeface="Avenir Heavy"/>
              <a:cs typeface="Avenir Heavy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61986" y="5133213"/>
            <a:ext cx="4840711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2" descr="http://ars.els-cdn.com/content/image/1-s2.0-S0921452698010746-gr1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1259" y="5033593"/>
            <a:ext cx="1087931" cy="137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484468" y="1414965"/>
            <a:ext cx="1950729" cy="369332"/>
          </a:xfrm>
          <a:prstGeom prst="rect">
            <a:avLst/>
          </a:prstGeom>
          <a:solidFill>
            <a:srgbClr val="F4C8A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venir Next Demi Bold"/>
                <a:cs typeface="Avenir Next Demi Bold"/>
              </a:rPr>
              <a:t>transition metals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66327" y="6391888"/>
            <a:ext cx="1317806" cy="369332"/>
          </a:xfrm>
          <a:prstGeom prst="rect">
            <a:avLst/>
          </a:prstGeom>
          <a:solidFill>
            <a:srgbClr val="B1CDA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venir Next Demi Bold"/>
                <a:cs typeface="Avenir Next Demi Bold"/>
              </a:rPr>
              <a:t>rare earths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3116" y="974897"/>
            <a:ext cx="6741397" cy="56890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22" descr="PeriodicTableOxidation-BW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t="72944" r="8997" b="7101"/>
          <a:stretch/>
        </p:blipFill>
        <p:spPr>
          <a:xfrm>
            <a:off x="320396" y="5125380"/>
            <a:ext cx="6000863" cy="93889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20396" y="5204410"/>
            <a:ext cx="5938738" cy="406559"/>
          </a:xfrm>
          <a:prstGeom prst="rect">
            <a:avLst/>
          </a:prstGeom>
          <a:solidFill>
            <a:srgbClr val="2D6C15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21" descr="PeriodicTableOxidation-BW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t="10981" r="5955" b="26577"/>
          <a:stretch/>
        </p:blipFill>
        <p:spPr>
          <a:xfrm>
            <a:off x="1113116" y="2084284"/>
            <a:ext cx="7367344" cy="294930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18802" y="4202568"/>
            <a:ext cx="7124301" cy="399093"/>
          </a:xfrm>
          <a:prstGeom prst="rect">
            <a:avLst/>
          </a:prstGeom>
          <a:solidFill>
            <a:srgbClr val="2D6C15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93431" y="3817235"/>
            <a:ext cx="3549671" cy="399093"/>
          </a:xfrm>
          <a:prstGeom prst="rect">
            <a:avLst/>
          </a:prstGeom>
          <a:solidFill>
            <a:srgbClr val="2D6C15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92630" y="2621186"/>
            <a:ext cx="2350473" cy="762837"/>
          </a:xfrm>
          <a:prstGeom prst="rect">
            <a:avLst/>
          </a:prstGeom>
          <a:solidFill>
            <a:srgbClr val="0D7092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973948" y="2220881"/>
            <a:ext cx="373747" cy="400305"/>
          </a:xfrm>
          <a:prstGeom prst="rect">
            <a:avLst/>
          </a:prstGeom>
          <a:solidFill>
            <a:srgbClr val="0D7092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18802" y="2621186"/>
            <a:ext cx="763017" cy="762837"/>
          </a:xfrm>
          <a:prstGeom prst="rect">
            <a:avLst/>
          </a:prstGeom>
          <a:solidFill>
            <a:srgbClr val="0D7092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14677" y="2211697"/>
            <a:ext cx="376851" cy="400305"/>
          </a:xfrm>
          <a:prstGeom prst="rect">
            <a:avLst/>
          </a:prstGeom>
          <a:solidFill>
            <a:srgbClr val="0D7092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4676" y="3418142"/>
            <a:ext cx="7124301" cy="399093"/>
          </a:xfrm>
          <a:prstGeom prst="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4677" y="3800729"/>
            <a:ext cx="3578753" cy="399093"/>
          </a:xfrm>
          <a:prstGeom prst="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/>
          <a:srcRect l="3910" r="34166"/>
          <a:stretch/>
        </p:blipFill>
        <p:spPr>
          <a:xfrm>
            <a:off x="2423120" y="1758640"/>
            <a:ext cx="2034959" cy="161118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814238" y="1013160"/>
            <a:ext cx="2153919" cy="1579113"/>
            <a:chOff x="5801848" y="845094"/>
            <a:chExt cx="2153919" cy="1579113"/>
          </a:xfrm>
        </p:grpSpPr>
        <p:sp>
          <p:nvSpPr>
            <p:cNvPr id="19" name="TextBox 18"/>
            <p:cNvSpPr txBox="1"/>
            <p:nvPr/>
          </p:nvSpPr>
          <p:spPr>
            <a:xfrm>
              <a:off x="6039276" y="845094"/>
              <a:ext cx="1736698" cy="369332"/>
            </a:xfrm>
            <a:prstGeom prst="rect">
              <a:avLst/>
            </a:prstGeom>
            <a:solidFill>
              <a:srgbClr val="A3CEDB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Avenir Next Demi Bold"/>
                  <a:cs typeface="Avenir Next Demi Bold"/>
                </a:rPr>
                <a:t>light elements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/>
            <a:srcRect t="5105" r="45537" b="64229"/>
            <a:stretch/>
          </p:blipFill>
          <p:spPr>
            <a:xfrm>
              <a:off x="5801848" y="1211535"/>
              <a:ext cx="1570345" cy="121267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6"/>
            <a:srcRect l="59251" t="5105" b="66949"/>
            <a:stretch/>
          </p:blipFill>
          <p:spPr>
            <a:xfrm>
              <a:off x="7129941" y="1374178"/>
              <a:ext cx="825826" cy="776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283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 animBg="1"/>
      <p:bldP spid="20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4" y="66654"/>
            <a:ext cx="892459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Key characteristics of the proposed project</a:t>
            </a:r>
            <a:endParaRPr lang="en-US" sz="28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8830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1241" y="1140518"/>
            <a:ext cx="8391721" cy="503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Wingdings" charset="2"/>
              <a:buChar char="ü"/>
            </a:pPr>
            <a:r>
              <a:rPr lang="en-US" sz="2400" dirty="0">
                <a:solidFill>
                  <a:srgbClr val="052A48"/>
                </a:solidFill>
                <a:latin typeface="Avenir Book"/>
                <a:cs typeface="Avenir Book"/>
              </a:rPr>
              <a:t>Leverages </a:t>
            </a: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~$500M </a:t>
            </a:r>
            <a:r>
              <a:rPr lang="en-US" sz="2400" dirty="0">
                <a:solidFill>
                  <a:srgbClr val="052A48"/>
                </a:solidFill>
                <a:latin typeface="Avenir Book"/>
                <a:cs typeface="Avenir Book"/>
              </a:rPr>
              <a:t>of existing ALS infrastructure; </a:t>
            </a: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/>
            </a:r>
            <a:b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</a:b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no </a:t>
            </a:r>
            <a:r>
              <a:rPr lang="en-US" sz="2400" dirty="0">
                <a:solidFill>
                  <a:srgbClr val="052A48"/>
                </a:solidFill>
                <a:latin typeface="Avenir Book"/>
                <a:cs typeface="Avenir Book"/>
              </a:rPr>
              <a:t>new building construction </a:t>
            </a: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is necessary</a:t>
            </a:r>
            <a:endParaRPr lang="en-US" sz="2400" dirty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342900" indent="-342900">
              <a:spcAft>
                <a:spcPts val="8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Uses demonstrated </a:t>
            </a:r>
            <a:r>
              <a:rPr lang="en-US" sz="2400" dirty="0" err="1" smtClean="0">
                <a:solidFill>
                  <a:srgbClr val="052A48"/>
                </a:solidFill>
                <a:latin typeface="Avenir Book"/>
                <a:cs typeface="Avenir Book"/>
              </a:rPr>
              <a:t>multibend</a:t>
            </a:r>
            <a:r>
              <a:rPr lang="en-US" sz="2400" dirty="0" err="1">
                <a:solidFill>
                  <a:srgbClr val="052A48"/>
                </a:solidFill>
                <a:latin typeface="Avenir Book"/>
                <a:cs typeface="Avenir Book"/>
              </a:rPr>
              <a:t>-</a:t>
            </a:r>
            <a:r>
              <a:rPr lang="en-US" sz="2400" dirty="0" err="1" smtClean="0">
                <a:solidFill>
                  <a:srgbClr val="052A48"/>
                </a:solidFill>
                <a:latin typeface="Avenir Book"/>
                <a:cs typeface="Avenir Book"/>
              </a:rPr>
              <a:t>achromat</a:t>
            </a: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 technology </a:t>
            </a:r>
            <a:b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</a:b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to achieve highest brightness and coherent flux</a:t>
            </a:r>
          </a:p>
          <a:p>
            <a:pPr marL="342900" indent="-342900">
              <a:spcAft>
                <a:spcPts val="8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Accumulator </a:t>
            </a:r>
            <a:r>
              <a:rPr lang="en-US" sz="2400" dirty="0">
                <a:solidFill>
                  <a:srgbClr val="052A48"/>
                </a:solidFill>
                <a:latin typeface="Avenir Book"/>
                <a:cs typeface="Avenir Book"/>
              </a:rPr>
              <a:t>ring with swap-out </a:t>
            </a: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allows </a:t>
            </a:r>
            <a:r>
              <a:rPr lang="en-US" sz="2400" dirty="0">
                <a:solidFill>
                  <a:srgbClr val="052A48"/>
                </a:solidFill>
                <a:latin typeface="Avenir Book"/>
                <a:cs typeface="Avenir Book"/>
              </a:rPr>
              <a:t>us to surpass other existing (and planned) </a:t>
            </a: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soft x-ray </a:t>
            </a:r>
            <a:r>
              <a:rPr lang="en-US" sz="2400" dirty="0">
                <a:solidFill>
                  <a:srgbClr val="052A48"/>
                </a:solidFill>
                <a:latin typeface="Avenir Book"/>
                <a:cs typeface="Avenir Book"/>
              </a:rPr>
              <a:t>sources</a:t>
            </a:r>
          </a:p>
          <a:p>
            <a:pPr marL="342900" indent="-342900">
              <a:spcAft>
                <a:spcPts val="800"/>
              </a:spcAft>
              <a:buFont typeface="Wingdings" charset="2"/>
              <a:buChar char="ü"/>
            </a:pP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No major technical uncertainties, since ALS-U design is based on extrapolation of existing technologies</a:t>
            </a:r>
            <a:endParaRPr lang="en-US" sz="2400" dirty="0">
              <a:solidFill>
                <a:srgbClr val="052A48"/>
              </a:solidFill>
              <a:latin typeface="Avenir Book"/>
              <a:cs typeface="Avenir Book"/>
            </a:endParaRPr>
          </a:p>
          <a:p>
            <a:pPr marL="342900" indent="-342900">
              <a:spcAft>
                <a:spcPts val="800"/>
              </a:spcAft>
              <a:buFont typeface="Wingdings" charset="2"/>
              <a:buChar char="ü"/>
            </a:pPr>
            <a:r>
              <a:rPr lang="en-US" sz="2400" dirty="0">
                <a:solidFill>
                  <a:srgbClr val="052A48"/>
                </a:solidFill>
                <a:latin typeface="Avenir Book"/>
                <a:cs typeface="Avenir Book"/>
              </a:rPr>
              <a:t>The completed ALS-U would </a:t>
            </a: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be ready to take </a:t>
            </a:r>
            <a:b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</a:b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advantage </a:t>
            </a:r>
            <a:r>
              <a:rPr lang="en-US" sz="2400" dirty="0">
                <a:solidFill>
                  <a:srgbClr val="052A48"/>
                </a:solidFill>
                <a:latin typeface="Avenir Book"/>
                <a:cs typeface="Avenir Book"/>
              </a:rPr>
              <a:t>of </a:t>
            </a: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bright and coherent beams, </a:t>
            </a:r>
            <a:b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</a:br>
            <a:r>
              <a:rPr lang="en-US" sz="2400" dirty="0" smtClean="0">
                <a:solidFill>
                  <a:srgbClr val="052A48"/>
                </a:solidFill>
                <a:latin typeface="Avenir Book"/>
                <a:cs typeface="Avenir Book"/>
              </a:rPr>
              <a:t>with 40 </a:t>
            </a:r>
            <a:r>
              <a:rPr lang="en-US" sz="2400" dirty="0">
                <a:solidFill>
                  <a:srgbClr val="052A48"/>
                </a:solidFill>
                <a:latin typeface="Avenir Book"/>
                <a:cs typeface="Avenir Book"/>
              </a:rPr>
              <a:t>operating </a:t>
            </a:r>
            <a:r>
              <a:rPr lang="en-US" sz="2400" dirty="0" err="1">
                <a:solidFill>
                  <a:srgbClr val="052A48"/>
                </a:solidFill>
                <a:latin typeface="Avenir Book"/>
                <a:cs typeface="Avenir Book"/>
              </a:rPr>
              <a:t>beamlines</a:t>
            </a:r>
            <a:r>
              <a:rPr lang="en-US" sz="2400" dirty="0">
                <a:solidFill>
                  <a:srgbClr val="052A48"/>
                </a:solidFill>
                <a:latin typeface="Avenir Book"/>
                <a:cs typeface="Avenir Book"/>
              </a:rPr>
              <a:t> </a:t>
            </a:r>
          </a:p>
          <a:p>
            <a:pPr>
              <a:spcAft>
                <a:spcPts val="800"/>
              </a:spcAft>
            </a:pPr>
            <a:endParaRPr lang="en-US" sz="2400" dirty="0" smtClean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2213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2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Higher coherence enables dynamic imaging </a:t>
            </a:r>
            <a:b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</a:br>
            <a:r>
              <a:rPr lang="en-US" sz="28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with higher spatial and temporal resolution </a:t>
            </a:r>
            <a:endParaRPr lang="en-US" sz="28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6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42254"/>
            <a:ext cx="2895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2A48"/>
                </a:solidFill>
                <a:latin typeface="Avenir Book"/>
                <a:cs typeface="Avenir Book"/>
              </a:defRPr>
            </a:lvl1pPr>
          </a:lstStyle>
          <a:p>
            <a:fld id="{DC5256B3-8AEE-464A-8D15-37B18409A9A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1" name="Picture 70" descr="beamspot_als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51" y="1653368"/>
            <a:ext cx="2120488" cy="1590366"/>
          </a:xfrm>
          <a:prstGeom prst="rect">
            <a:avLst/>
          </a:prstGeom>
        </p:spPr>
      </p:pic>
      <p:pic>
        <p:nvPicPr>
          <p:cNvPr id="72" name="Picture 71" descr="images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27430" y="2067830"/>
            <a:ext cx="1021082" cy="668478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5229403" y="2589079"/>
            <a:ext cx="2335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100" dirty="0" smtClean="0">
                <a:solidFill>
                  <a:srgbClr val="052A48"/>
                </a:solidFill>
                <a:latin typeface="Avenir Book"/>
                <a:cs typeface="Avenir Book"/>
              </a:rPr>
              <a:t>e.g., transmission, fluorescence, and electron detectors</a:t>
            </a:r>
            <a:endParaRPr lang="en-US" sz="1100" dirty="0">
              <a:solidFill>
                <a:srgbClr val="052A48"/>
              </a:solidFill>
              <a:latin typeface="Avenir Book"/>
              <a:cs typeface="Avenir Book"/>
            </a:endParaRPr>
          </a:p>
        </p:txBody>
      </p:sp>
      <p:sp>
        <p:nvSpPr>
          <p:cNvPr id="77" name="Isosceles Triangle 46"/>
          <p:cNvSpPr/>
          <p:nvPr/>
        </p:nvSpPr>
        <p:spPr>
          <a:xfrm rot="16200000">
            <a:off x="5105578" y="1845840"/>
            <a:ext cx="241052" cy="1072401"/>
          </a:xfrm>
          <a:prstGeom prst="triangle">
            <a:avLst/>
          </a:prstGeom>
          <a:solidFill>
            <a:srgbClr val="C6D9F1">
              <a:alpha val="3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Isosceles Triangle 45"/>
          <p:cNvSpPr/>
          <p:nvPr/>
        </p:nvSpPr>
        <p:spPr>
          <a:xfrm rot="5400000">
            <a:off x="3815274" y="1471403"/>
            <a:ext cx="256753" cy="1836975"/>
          </a:xfrm>
          <a:prstGeom prst="triangle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2988582" y="2260045"/>
            <a:ext cx="84074" cy="284049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1671551" y="1534983"/>
            <a:ext cx="1295400" cy="1752968"/>
            <a:chOff x="452275" y="2960370"/>
            <a:chExt cx="624050" cy="341082"/>
          </a:xfrm>
        </p:grpSpPr>
        <p:sp>
          <p:nvSpPr>
            <p:cNvPr id="83" name="Freeform 82"/>
            <p:cNvSpPr/>
            <p:nvPr/>
          </p:nvSpPr>
          <p:spPr>
            <a:xfrm>
              <a:off x="452275" y="3086100"/>
              <a:ext cx="45719" cy="80963"/>
            </a:xfrm>
            <a:custGeom>
              <a:avLst/>
              <a:gdLst>
                <a:gd name="connsiteX0" fmla="*/ 0 w 9838"/>
                <a:gd name="connsiteY0" fmla="*/ 0 h 76200"/>
                <a:gd name="connsiteX1" fmla="*/ 7144 w 9838"/>
                <a:gd name="connsiteY1" fmla="*/ 11906 h 76200"/>
                <a:gd name="connsiteX2" fmla="*/ 9525 w 9838"/>
                <a:gd name="connsiteY2" fmla="*/ 19050 h 76200"/>
                <a:gd name="connsiteX3" fmla="*/ 9525 w 9838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38" h="76200">
                  <a:moveTo>
                    <a:pt x="0" y="0"/>
                  </a:moveTo>
                  <a:cubicBezTo>
                    <a:pt x="2381" y="3969"/>
                    <a:pt x="5074" y="7766"/>
                    <a:pt x="7144" y="11906"/>
                  </a:cubicBezTo>
                  <a:cubicBezTo>
                    <a:pt x="8267" y="14151"/>
                    <a:pt x="9432" y="16542"/>
                    <a:pt x="9525" y="19050"/>
                  </a:cubicBezTo>
                  <a:cubicBezTo>
                    <a:pt x="10230" y="38087"/>
                    <a:pt x="9525" y="57150"/>
                    <a:pt x="9525" y="76200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575310" y="3065145"/>
              <a:ext cx="30480" cy="121920"/>
            </a:xfrm>
            <a:custGeom>
              <a:avLst/>
              <a:gdLst>
                <a:gd name="connsiteX0" fmla="*/ 0 w 30480"/>
                <a:gd name="connsiteY0" fmla="*/ 0 h 121920"/>
                <a:gd name="connsiteX1" fmla="*/ 15240 w 30480"/>
                <a:gd name="connsiteY1" fmla="*/ 7620 h 121920"/>
                <a:gd name="connsiteX2" fmla="*/ 20955 w 30480"/>
                <a:gd name="connsiteY2" fmla="*/ 19050 h 121920"/>
                <a:gd name="connsiteX3" fmla="*/ 26670 w 30480"/>
                <a:gd name="connsiteY3" fmla="*/ 22860 h 121920"/>
                <a:gd name="connsiteX4" fmla="*/ 30480 w 30480"/>
                <a:gd name="connsiteY4" fmla="*/ 66675 h 121920"/>
                <a:gd name="connsiteX5" fmla="*/ 28575 w 30480"/>
                <a:gd name="connsiteY5" fmla="*/ 87630 h 121920"/>
                <a:gd name="connsiteX6" fmla="*/ 24765 w 30480"/>
                <a:gd name="connsiteY6" fmla="*/ 108585 h 121920"/>
                <a:gd name="connsiteX7" fmla="*/ 30480 w 30480"/>
                <a:gd name="connsiteY7" fmla="*/ 12192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80" h="121920">
                  <a:moveTo>
                    <a:pt x="0" y="0"/>
                  </a:moveTo>
                  <a:cubicBezTo>
                    <a:pt x="4548" y="1819"/>
                    <a:pt x="11435" y="3815"/>
                    <a:pt x="15240" y="7620"/>
                  </a:cubicBezTo>
                  <a:cubicBezTo>
                    <a:pt x="31299" y="23679"/>
                    <a:pt x="8560" y="3556"/>
                    <a:pt x="20955" y="19050"/>
                  </a:cubicBezTo>
                  <a:cubicBezTo>
                    <a:pt x="22385" y="20838"/>
                    <a:pt x="24765" y="21590"/>
                    <a:pt x="26670" y="22860"/>
                  </a:cubicBezTo>
                  <a:cubicBezTo>
                    <a:pt x="28066" y="35423"/>
                    <a:pt x="30480" y="55102"/>
                    <a:pt x="30480" y="66675"/>
                  </a:cubicBezTo>
                  <a:cubicBezTo>
                    <a:pt x="30480" y="73689"/>
                    <a:pt x="29309" y="80655"/>
                    <a:pt x="28575" y="87630"/>
                  </a:cubicBezTo>
                  <a:cubicBezTo>
                    <a:pt x="26918" y="103371"/>
                    <a:pt x="28094" y="98598"/>
                    <a:pt x="24765" y="108585"/>
                  </a:cubicBezTo>
                  <a:cubicBezTo>
                    <a:pt x="28859" y="120867"/>
                    <a:pt x="25735" y="117175"/>
                    <a:pt x="30480" y="121920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>
              <a:off x="674532" y="3036570"/>
              <a:ext cx="30318" cy="177901"/>
            </a:xfrm>
            <a:custGeom>
              <a:avLst/>
              <a:gdLst>
                <a:gd name="connsiteX0" fmla="*/ 3648 w 30318"/>
                <a:gd name="connsiteY0" fmla="*/ 0 h 177901"/>
                <a:gd name="connsiteX1" fmla="*/ 5553 w 30318"/>
                <a:gd name="connsiteY1" fmla="*/ 53340 h 177901"/>
                <a:gd name="connsiteX2" fmla="*/ 15078 w 30318"/>
                <a:gd name="connsiteY2" fmla="*/ 68580 h 177901"/>
                <a:gd name="connsiteX3" fmla="*/ 24603 w 30318"/>
                <a:gd name="connsiteY3" fmla="*/ 76200 h 177901"/>
                <a:gd name="connsiteX4" fmla="*/ 30318 w 30318"/>
                <a:gd name="connsiteY4" fmla="*/ 87630 h 177901"/>
                <a:gd name="connsiteX5" fmla="*/ 28413 w 30318"/>
                <a:gd name="connsiteY5" fmla="*/ 140970 h 177901"/>
                <a:gd name="connsiteX6" fmla="*/ 24603 w 30318"/>
                <a:gd name="connsiteY6" fmla="*/ 152400 h 177901"/>
                <a:gd name="connsiteX7" fmla="*/ 20793 w 30318"/>
                <a:gd name="connsiteY7" fmla="*/ 171450 h 177901"/>
                <a:gd name="connsiteX8" fmla="*/ 16983 w 30318"/>
                <a:gd name="connsiteY8" fmla="*/ 175260 h 17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18" h="177901">
                  <a:moveTo>
                    <a:pt x="3648" y="0"/>
                  </a:moveTo>
                  <a:cubicBezTo>
                    <a:pt x="-172" y="19101"/>
                    <a:pt x="-2884" y="28030"/>
                    <a:pt x="5553" y="53340"/>
                  </a:cubicBezTo>
                  <a:cubicBezTo>
                    <a:pt x="10087" y="66942"/>
                    <a:pt x="6021" y="62542"/>
                    <a:pt x="15078" y="68580"/>
                  </a:cubicBezTo>
                  <a:cubicBezTo>
                    <a:pt x="25997" y="84958"/>
                    <a:pt x="11458" y="65684"/>
                    <a:pt x="24603" y="76200"/>
                  </a:cubicBezTo>
                  <a:cubicBezTo>
                    <a:pt x="27960" y="78886"/>
                    <a:pt x="29063" y="83865"/>
                    <a:pt x="30318" y="87630"/>
                  </a:cubicBezTo>
                  <a:cubicBezTo>
                    <a:pt x="29683" y="105410"/>
                    <a:pt x="29977" y="123248"/>
                    <a:pt x="28413" y="140970"/>
                  </a:cubicBezTo>
                  <a:cubicBezTo>
                    <a:pt x="28060" y="144971"/>
                    <a:pt x="24603" y="152400"/>
                    <a:pt x="24603" y="152400"/>
                  </a:cubicBezTo>
                  <a:cubicBezTo>
                    <a:pt x="23901" y="157314"/>
                    <a:pt x="23453" y="166130"/>
                    <a:pt x="20793" y="171450"/>
                  </a:cubicBezTo>
                  <a:cubicBezTo>
                    <a:pt x="16631" y="179774"/>
                    <a:pt x="16983" y="178877"/>
                    <a:pt x="16983" y="175260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756285" y="3025140"/>
              <a:ext cx="34292" cy="214232"/>
            </a:xfrm>
            <a:custGeom>
              <a:avLst/>
              <a:gdLst>
                <a:gd name="connsiteX0" fmla="*/ 0 w 34292"/>
                <a:gd name="connsiteY0" fmla="*/ 0 h 214232"/>
                <a:gd name="connsiteX1" fmla="*/ 5715 w 34292"/>
                <a:gd name="connsiteY1" fmla="*/ 15240 h 214232"/>
                <a:gd name="connsiteX2" fmla="*/ 7620 w 34292"/>
                <a:gd name="connsiteY2" fmla="*/ 20955 h 214232"/>
                <a:gd name="connsiteX3" fmla="*/ 13335 w 34292"/>
                <a:gd name="connsiteY3" fmla="*/ 26670 h 214232"/>
                <a:gd name="connsiteX4" fmla="*/ 22860 w 34292"/>
                <a:gd name="connsiteY4" fmla="*/ 47625 h 214232"/>
                <a:gd name="connsiteX5" fmla="*/ 19050 w 34292"/>
                <a:gd name="connsiteY5" fmla="*/ 89535 h 214232"/>
                <a:gd name="connsiteX6" fmla="*/ 15240 w 34292"/>
                <a:gd name="connsiteY6" fmla="*/ 95250 h 214232"/>
                <a:gd name="connsiteX7" fmla="*/ 11430 w 34292"/>
                <a:gd name="connsiteY7" fmla="*/ 106680 h 214232"/>
                <a:gd name="connsiteX8" fmla="*/ 9525 w 34292"/>
                <a:gd name="connsiteY8" fmla="*/ 112395 h 214232"/>
                <a:gd name="connsiteX9" fmla="*/ 5715 w 34292"/>
                <a:gd name="connsiteY9" fmla="*/ 118110 h 214232"/>
                <a:gd name="connsiteX10" fmla="*/ 11430 w 34292"/>
                <a:gd name="connsiteY10" fmla="*/ 167640 h 214232"/>
                <a:gd name="connsiteX11" fmla="*/ 22860 w 34292"/>
                <a:gd name="connsiteY11" fmla="*/ 177165 h 214232"/>
                <a:gd name="connsiteX12" fmla="*/ 26670 w 34292"/>
                <a:gd name="connsiteY12" fmla="*/ 182880 h 214232"/>
                <a:gd name="connsiteX13" fmla="*/ 32385 w 34292"/>
                <a:gd name="connsiteY13" fmla="*/ 198120 h 214232"/>
                <a:gd name="connsiteX14" fmla="*/ 34290 w 34292"/>
                <a:gd name="connsiteY14" fmla="*/ 209550 h 21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292" h="214232">
                  <a:moveTo>
                    <a:pt x="0" y="0"/>
                  </a:moveTo>
                  <a:cubicBezTo>
                    <a:pt x="3675" y="18377"/>
                    <a:pt x="-825" y="2159"/>
                    <a:pt x="5715" y="15240"/>
                  </a:cubicBezTo>
                  <a:cubicBezTo>
                    <a:pt x="6613" y="17036"/>
                    <a:pt x="6506" y="19284"/>
                    <a:pt x="7620" y="20955"/>
                  </a:cubicBezTo>
                  <a:cubicBezTo>
                    <a:pt x="9114" y="23197"/>
                    <a:pt x="11889" y="24397"/>
                    <a:pt x="13335" y="26670"/>
                  </a:cubicBezTo>
                  <a:cubicBezTo>
                    <a:pt x="19298" y="36040"/>
                    <a:pt x="20062" y="39232"/>
                    <a:pt x="22860" y="47625"/>
                  </a:cubicBezTo>
                  <a:cubicBezTo>
                    <a:pt x="22831" y="48056"/>
                    <a:pt x="21282" y="82095"/>
                    <a:pt x="19050" y="89535"/>
                  </a:cubicBezTo>
                  <a:cubicBezTo>
                    <a:pt x="18392" y="91728"/>
                    <a:pt x="16170" y="93158"/>
                    <a:pt x="15240" y="95250"/>
                  </a:cubicBezTo>
                  <a:cubicBezTo>
                    <a:pt x="13609" y="98920"/>
                    <a:pt x="12700" y="102870"/>
                    <a:pt x="11430" y="106680"/>
                  </a:cubicBezTo>
                  <a:cubicBezTo>
                    <a:pt x="10795" y="108585"/>
                    <a:pt x="10639" y="110724"/>
                    <a:pt x="9525" y="112395"/>
                  </a:cubicBezTo>
                  <a:lnTo>
                    <a:pt x="5715" y="118110"/>
                  </a:lnTo>
                  <a:cubicBezTo>
                    <a:pt x="7821" y="160221"/>
                    <a:pt x="3599" y="144147"/>
                    <a:pt x="11430" y="167640"/>
                  </a:cubicBezTo>
                  <a:cubicBezTo>
                    <a:pt x="12478" y="170783"/>
                    <a:pt x="20246" y="175422"/>
                    <a:pt x="22860" y="177165"/>
                  </a:cubicBezTo>
                  <a:cubicBezTo>
                    <a:pt x="24130" y="179070"/>
                    <a:pt x="25646" y="180832"/>
                    <a:pt x="26670" y="182880"/>
                  </a:cubicBezTo>
                  <a:cubicBezTo>
                    <a:pt x="28948" y="187436"/>
                    <a:pt x="30736" y="193174"/>
                    <a:pt x="32385" y="198120"/>
                  </a:cubicBezTo>
                  <a:cubicBezTo>
                    <a:pt x="34448" y="214620"/>
                    <a:pt x="34290" y="218480"/>
                    <a:pt x="34290" y="209550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849630" y="3000375"/>
              <a:ext cx="36195" cy="255270"/>
            </a:xfrm>
            <a:custGeom>
              <a:avLst/>
              <a:gdLst>
                <a:gd name="connsiteX0" fmla="*/ 0 w 36195"/>
                <a:gd name="connsiteY0" fmla="*/ 0 h 255270"/>
                <a:gd name="connsiteX1" fmla="*/ 9525 w 36195"/>
                <a:gd name="connsiteY1" fmla="*/ 15240 h 255270"/>
                <a:gd name="connsiteX2" fmla="*/ 19050 w 36195"/>
                <a:gd name="connsiteY2" fmla="*/ 32385 h 255270"/>
                <a:gd name="connsiteX3" fmla="*/ 22860 w 36195"/>
                <a:gd name="connsiteY3" fmla="*/ 38100 h 255270"/>
                <a:gd name="connsiteX4" fmla="*/ 20955 w 36195"/>
                <a:gd name="connsiteY4" fmla="*/ 83820 h 255270"/>
                <a:gd name="connsiteX5" fmla="*/ 19050 w 36195"/>
                <a:gd name="connsiteY5" fmla="*/ 91440 h 255270"/>
                <a:gd name="connsiteX6" fmla="*/ 13335 w 36195"/>
                <a:gd name="connsiteY6" fmla="*/ 102870 h 255270"/>
                <a:gd name="connsiteX7" fmla="*/ 17145 w 36195"/>
                <a:gd name="connsiteY7" fmla="*/ 116205 h 255270"/>
                <a:gd name="connsiteX8" fmla="*/ 22860 w 36195"/>
                <a:gd name="connsiteY8" fmla="*/ 120015 h 255270"/>
                <a:gd name="connsiteX9" fmla="*/ 24765 w 36195"/>
                <a:gd name="connsiteY9" fmla="*/ 125730 h 255270"/>
                <a:gd name="connsiteX10" fmla="*/ 30480 w 36195"/>
                <a:gd name="connsiteY10" fmla="*/ 129540 h 255270"/>
                <a:gd name="connsiteX11" fmla="*/ 34290 w 36195"/>
                <a:gd name="connsiteY11" fmla="*/ 140970 h 255270"/>
                <a:gd name="connsiteX12" fmla="*/ 36195 w 36195"/>
                <a:gd name="connsiteY12" fmla="*/ 146685 h 255270"/>
                <a:gd name="connsiteX13" fmla="*/ 34290 w 36195"/>
                <a:gd name="connsiteY13" fmla="*/ 152400 h 255270"/>
                <a:gd name="connsiteX14" fmla="*/ 22860 w 36195"/>
                <a:gd name="connsiteY14" fmla="*/ 161925 h 255270"/>
                <a:gd name="connsiteX15" fmla="*/ 20955 w 36195"/>
                <a:gd name="connsiteY15" fmla="*/ 167640 h 255270"/>
                <a:gd name="connsiteX16" fmla="*/ 15240 w 36195"/>
                <a:gd name="connsiteY16" fmla="*/ 171450 h 255270"/>
                <a:gd name="connsiteX17" fmla="*/ 19050 w 36195"/>
                <a:gd name="connsiteY17" fmla="*/ 217170 h 255270"/>
                <a:gd name="connsiteX18" fmla="*/ 17145 w 36195"/>
                <a:gd name="connsiteY18" fmla="*/ 243840 h 255270"/>
                <a:gd name="connsiteX19" fmla="*/ 13335 w 36195"/>
                <a:gd name="connsiteY19" fmla="*/ 255270 h 255270"/>
                <a:gd name="connsiteX20" fmla="*/ 9525 w 36195"/>
                <a:gd name="connsiteY20" fmla="*/ 247650 h 25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195" h="255270">
                  <a:moveTo>
                    <a:pt x="0" y="0"/>
                  </a:moveTo>
                  <a:cubicBezTo>
                    <a:pt x="8607" y="25822"/>
                    <a:pt x="-1854" y="2236"/>
                    <a:pt x="9525" y="15240"/>
                  </a:cubicBezTo>
                  <a:cubicBezTo>
                    <a:pt x="23540" y="31257"/>
                    <a:pt x="13381" y="21047"/>
                    <a:pt x="19050" y="32385"/>
                  </a:cubicBezTo>
                  <a:cubicBezTo>
                    <a:pt x="20074" y="34433"/>
                    <a:pt x="21590" y="36195"/>
                    <a:pt x="22860" y="38100"/>
                  </a:cubicBezTo>
                  <a:cubicBezTo>
                    <a:pt x="22225" y="53340"/>
                    <a:pt x="22042" y="68606"/>
                    <a:pt x="20955" y="83820"/>
                  </a:cubicBezTo>
                  <a:cubicBezTo>
                    <a:pt x="20768" y="86432"/>
                    <a:pt x="20081" y="89034"/>
                    <a:pt x="19050" y="91440"/>
                  </a:cubicBezTo>
                  <a:cubicBezTo>
                    <a:pt x="7971" y="117290"/>
                    <a:pt x="21362" y="78789"/>
                    <a:pt x="13335" y="102870"/>
                  </a:cubicBezTo>
                  <a:cubicBezTo>
                    <a:pt x="13459" y="103368"/>
                    <a:pt x="16151" y="114963"/>
                    <a:pt x="17145" y="116205"/>
                  </a:cubicBezTo>
                  <a:cubicBezTo>
                    <a:pt x="18575" y="117993"/>
                    <a:pt x="20955" y="118745"/>
                    <a:pt x="22860" y="120015"/>
                  </a:cubicBezTo>
                  <a:cubicBezTo>
                    <a:pt x="23495" y="121920"/>
                    <a:pt x="23511" y="124162"/>
                    <a:pt x="24765" y="125730"/>
                  </a:cubicBezTo>
                  <a:cubicBezTo>
                    <a:pt x="26195" y="127518"/>
                    <a:pt x="29267" y="127598"/>
                    <a:pt x="30480" y="129540"/>
                  </a:cubicBezTo>
                  <a:cubicBezTo>
                    <a:pt x="32609" y="132946"/>
                    <a:pt x="33020" y="137160"/>
                    <a:pt x="34290" y="140970"/>
                  </a:cubicBezTo>
                  <a:lnTo>
                    <a:pt x="36195" y="146685"/>
                  </a:lnTo>
                  <a:cubicBezTo>
                    <a:pt x="35560" y="148590"/>
                    <a:pt x="35404" y="150729"/>
                    <a:pt x="34290" y="152400"/>
                  </a:cubicBezTo>
                  <a:cubicBezTo>
                    <a:pt x="31356" y="156800"/>
                    <a:pt x="27077" y="159114"/>
                    <a:pt x="22860" y="161925"/>
                  </a:cubicBezTo>
                  <a:cubicBezTo>
                    <a:pt x="22225" y="163830"/>
                    <a:pt x="22209" y="166072"/>
                    <a:pt x="20955" y="167640"/>
                  </a:cubicBezTo>
                  <a:cubicBezTo>
                    <a:pt x="19525" y="169428"/>
                    <a:pt x="15438" y="169169"/>
                    <a:pt x="15240" y="171450"/>
                  </a:cubicBezTo>
                  <a:cubicBezTo>
                    <a:pt x="12757" y="200009"/>
                    <a:pt x="13598" y="200813"/>
                    <a:pt x="19050" y="217170"/>
                  </a:cubicBezTo>
                  <a:cubicBezTo>
                    <a:pt x="18415" y="226060"/>
                    <a:pt x="18467" y="235026"/>
                    <a:pt x="17145" y="243840"/>
                  </a:cubicBezTo>
                  <a:cubicBezTo>
                    <a:pt x="16549" y="247812"/>
                    <a:pt x="13335" y="255270"/>
                    <a:pt x="13335" y="255270"/>
                  </a:cubicBezTo>
                  <a:cubicBezTo>
                    <a:pt x="9173" y="249027"/>
                    <a:pt x="9525" y="251845"/>
                    <a:pt x="9525" y="247650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933450" y="2979420"/>
              <a:ext cx="36195" cy="291465"/>
            </a:xfrm>
            <a:custGeom>
              <a:avLst/>
              <a:gdLst>
                <a:gd name="connsiteX0" fmla="*/ 0 w 36195"/>
                <a:gd name="connsiteY0" fmla="*/ 0 h 291465"/>
                <a:gd name="connsiteX1" fmla="*/ 7620 w 36195"/>
                <a:gd name="connsiteY1" fmla="*/ 9525 h 291465"/>
                <a:gd name="connsiteX2" fmla="*/ 11430 w 36195"/>
                <a:gd name="connsiteY2" fmla="*/ 24765 h 291465"/>
                <a:gd name="connsiteX3" fmla="*/ 13335 w 36195"/>
                <a:gd name="connsiteY3" fmla="*/ 32385 h 291465"/>
                <a:gd name="connsiteX4" fmla="*/ 19050 w 36195"/>
                <a:gd name="connsiteY4" fmla="*/ 57150 h 291465"/>
                <a:gd name="connsiteX5" fmla="*/ 20955 w 36195"/>
                <a:gd name="connsiteY5" fmla="*/ 62865 h 291465"/>
                <a:gd name="connsiteX6" fmla="*/ 19050 w 36195"/>
                <a:gd name="connsiteY6" fmla="*/ 93345 h 291465"/>
                <a:gd name="connsiteX7" fmla="*/ 15240 w 36195"/>
                <a:gd name="connsiteY7" fmla="*/ 102870 h 291465"/>
                <a:gd name="connsiteX8" fmla="*/ 11430 w 36195"/>
                <a:gd name="connsiteY8" fmla="*/ 114300 h 291465"/>
                <a:gd name="connsiteX9" fmla="*/ 15240 w 36195"/>
                <a:gd name="connsiteY9" fmla="*/ 152400 h 291465"/>
                <a:gd name="connsiteX10" fmla="*/ 19050 w 36195"/>
                <a:gd name="connsiteY10" fmla="*/ 158115 h 291465"/>
                <a:gd name="connsiteX11" fmla="*/ 24765 w 36195"/>
                <a:gd name="connsiteY11" fmla="*/ 160020 h 291465"/>
                <a:gd name="connsiteX12" fmla="*/ 30480 w 36195"/>
                <a:gd name="connsiteY12" fmla="*/ 179070 h 291465"/>
                <a:gd name="connsiteX13" fmla="*/ 32385 w 36195"/>
                <a:gd name="connsiteY13" fmla="*/ 184785 h 291465"/>
                <a:gd name="connsiteX14" fmla="*/ 34290 w 36195"/>
                <a:gd name="connsiteY14" fmla="*/ 190500 h 291465"/>
                <a:gd name="connsiteX15" fmla="*/ 32385 w 36195"/>
                <a:gd name="connsiteY15" fmla="*/ 200025 h 291465"/>
                <a:gd name="connsiteX16" fmla="*/ 28575 w 36195"/>
                <a:gd name="connsiteY16" fmla="*/ 228600 h 291465"/>
                <a:gd name="connsiteX17" fmla="*/ 30480 w 36195"/>
                <a:gd name="connsiteY17" fmla="*/ 257175 h 291465"/>
                <a:gd name="connsiteX18" fmla="*/ 36195 w 36195"/>
                <a:gd name="connsiteY18" fmla="*/ 283845 h 291465"/>
                <a:gd name="connsiteX19" fmla="*/ 30480 w 36195"/>
                <a:gd name="connsiteY19" fmla="*/ 291465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195" h="291465">
                  <a:moveTo>
                    <a:pt x="0" y="0"/>
                  </a:moveTo>
                  <a:cubicBezTo>
                    <a:pt x="2540" y="3175"/>
                    <a:pt x="5916" y="5833"/>
                    <a:pt x="7620" y="9525"/>
                  </a:cubicBezTo>
                  <a:cubicBezTo>
                    <a:pt x="9814" y="14279"/>
                    <a:pt x="10160" y="19685"/>
                    <a:pt x="11430" y="24765"/>
                  </a:cubicBezTo>
                  <a:lnTo>
                    <a:pt x="13335" y="32385"/>
                  </a:lnTo>
                  <a:cubicBezTo>
                    <a:pt x="16357" y="44474"/>
                    <a:pt x="14308" y="42925"/>
                    <a:pt x="19050" y="57150"/>
                  </a:cubicBezTo>
                  <a:lnTo>
                    <a:pt x="20955" y="62865"/>
                  </a:lnTo>
                  <a:cubicBezTo>
                    <a:pt x="20320" y="73025"/>
                    <a:pt x="20490" y="83267"/>
                    <a:pt x="19050" y="93345"/>
                  </a:cubicBezTo>
                  <a:cubicBezTo>
                    <a:pt x="18566" y="96730"/>
                    <a:pt x="16409" y="99656"/>
                    <a:pt x="15240" y="102870"/>
                  </a:cubicBezTo>
                  <a:cubicBezTo>
                    <a:pt x="13868" y="106644"/>
                    <a:pt x="11430" y="114300"/>
                    <a:pt x="11430" y="114300"/>
                  </a:cubicBezTo>
                  <a:cubicBezTo>
                    <a:pt x="11541" y="116193"/>
                    <a:pt x="10270" y="142461"/>
                    <a:pt x="15240" y="152400"/>
                  </a:cubicBezTo>
                  <a:cubicBezTo>
                    <a:pt x="16264" y="154448"/>
                    <a:pt x="17262" y="156685"/>
                    <a:pt x="19050" y="158115"/>
                  </a:cubicBezTo>
                  <a:cubicBezTo>
                    <a:pt x="20618" y="159369"/>
                    <a:pt x="22860" y="159385"/>
                    <a:pt x="24765" y="160020"/>
                  </a:cubicBezTo>
                  <a:cubicBezTo>
                    <a:pt x="27644" y="171536"/>
                    <a:pt x="25842" y="165156"/>
                    <a:pt x="30480" y="179070"/>
                  </a:cubicBezTo>
                  <a:lnTo>
                    <a:pt x="32385" y="184785"/>
                  </a:lnTo>
                  <a:lnTo>
                    <a:pt x="34290" y="190500"/>
                  </a:lnTo>
                  <a:cubicBezTo>
                    <a:pt x="33655" y="193675"/>
                    <a:pt x="32763" y="196809"/>
                    <a:pt x="32385" y="200025"/>
                  </a:cubicBezTo>
                  <a:cubicBezTo>
                    <a:pt x="28995" y="228841"/>
                    <a:pt x="33244" y="214592"/>
                    <a:pt x="28575" y="228600"/>
                  </a:cubicBezTo>
                  <a:cubicBezTo>
                    <a:pt x="29210" y="238125"/>
                    <a:pt x="29748" y="247657"/>
                    <a:pt x="30480" y="257175"/>
                  </a:cubicBezTo>
                  <a:cubicBezTo>
                    <a:pt x="32225" y="279859"/>
                    <a:pt x="28614" y="272474"/>
                    <a:pt x="36195" y="283845"/>
                  </a:cubicBezTo>
                  <a:cubicBezTo>
                    <a:pt x="31887" y="290307"/>
                    <a:pt x="34004" y="287941"/>
                    <a:pt x="30480" y="291465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1028700" y="2960370"/>
              <a:ext cx="47625" cy="341082"/>
            </a:xfrm>
            <a:custGeom>
              <a:avLst/>
              <a:gdLst>
                <a:gd name="connsiteX0" fmla="*/ 0 w 47625"/>
                <a:gd name="connsiteY0" fmla="*/ 0 h 341082"/>
                <a:gd name="connsiteX1" fmla="*/ 13335 w 47625"/>
                <a:gd name="connsiteY1" fmla="*/ 26670 h 341082"/>
                <a:gd name="connsiteX2" fmla="*/ 19050 w 47625"/>
                <a:gd name="connsiteY2" fmla="*/ 32385 h 341082"/>
                <a:gd name="connsiteX3" fmla="*/ 26670 w 47625"/>
                <a:gd name="connsiteY3" fmla="*/ 47625 h 341082"/>
                <a:gd name="connsiteX4" fmla="*/ 30480 w 47625"/>
                <a:gd name="connsiteY4" fmla="*/ 53340 h 341082"/>
                <a:gd name="connsiteX5" fmla="*/ 38100 w 47625"/>
                <a:gd name="connsiteY5" fmla="*/ 80010 h 341082"/>
                <a:gd name="connsiteX6" fmla="*/ 40005 w 47625"/>
                <a:gd name="connsiteY6" fmla="*/ 85725 h 341082"/>
                <a:gd name="connsiteX7" fmla="*/ 40005 w 47625"/>
                <a:gd name="connsiteY7" fmla="*/ 129540 h 341082"/>
                <a:gd name="connsiteX8" fmla="*/ 36195 w 47625"/>
                <a:gd name="connsiteY8" fmla="*/ 140970 h 341082"/>
                <a:gd name="connsiteX9" fmla="*/ 28575 w 47625"/>
                <a:gd name="connsiteY9" fmla="*/ 152400 h 341082"/>
                <a:gd name="connsiteX10" fmla="*/ 30480 w 47625"/>
                <a:gd name="connsiteY10" fmla="*/ 160020 h 341082"/>
                <a:gd name="connsiteX11" fmla="*/ 36195 w 47625"/>
                <a:gd name="connsiteY11" fmla="*/ 177165 h 341082"/>
                <a:gd name="connsiteX12" fmla="*/ 43815 w 47625"/>
                <a:gd name="connsiteY12" fmla="*/ 188595 h 341082"/>
                <a:gd name="connsiteX13" fmla="*/ 47625 w 47625"/>
                <a:gd name="connsiteY13" fmla="*/ 200025 h 341082"/>
                <a:gd name="connsiteX14" fmla="*/ 45720 w 47625"/>
                <a:gd name="connsiteY14" fmla="*/ 211455 h 341082"/>
                <a:gd name="connsiteX15" fmla="*/ 32385 w 47625"/>
                <a:gd name="connsiteY15" fmla="*/ 219075 h 341082"/>
                <a:gd name="connsiteX16" fmla="*/ 24765 w 47625"/>
                <a:gd name="connsiteY16" fmla="*/ 222885 h 341082"/>
                <a:gd name="connsiteX17" fmla="*/ 26670 w 47625"/>
                <a:gd name="connsiteY17" fmla="*/ 249555 h 341082"/>
                <a:gd name="connsiteX18" fmla="*/ 24765 w 47625"/>
                <a:gd name="connsiteY18" fmla="*/ 257175 h 341082"/>
                <a:gd name="connsiteX19" fmla="*/ 26670 w 47625"/>
                <a:gd name="connsiteY19" fmla="*/ 266700 h 341082"/>
                <a:gd name="connsiteX20" fmla="*/ 32385 w 47625"/>
                <a:gd name="connsiteY20" fmla="*/ 291465 h 341082"/>
                <a:gd name="connsiteX21" fmla="*/ 34290 w 47625"/>
                <a:gd name="connsiteY21" fmla="*/ 297180 h 341082"/>
                <a:gd name="connsiteX22" fmla="*/ 36195 w 47625"/>
                <a:gd name="connsiteY22" fmla="*/ 302895 h 341082"/>
                <a:gd name="connsiteX23" fmla="*/ 38100 w 47625"/>
                <a:gd name="connsiteY23" fmla="*/ 310515 h 341082"/>
                <a:gd name="connsiteX24" fmla="*/ 41910 w 47625"/>
                <a:gd name="connsiteY24" fmla="*/ 316230 h 341082"/>
                <a:gd name="connsiteX25" fmla="*/ 45720 w 47625"/>
                <a:gd name="connsiteY25" fmla="*/ 327660 h 341082"/>
                <a:gd name="connsiteX26" fmla="*/ 40005 w 47625"/>
                <a:gd name="connsiteY26" fmla="*/ 340995 h 341082"/>
                <a:gd name="connsiteX27" fmla="*/ 38100 w 47625"/>
                <a:gd name="connsiteY27" fmla="*/ 339090 h 34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7625" h="341082">
                  <a:moveTo>
                    <a:pt x="0" y="0"/>
                  </a:moveTo>
                  <a:lnTo>
                    <a:pt x="13335" y="26670"/>
                  </a:lnTo>
                  <a:cubicBezTo>
                    <a:pt x="14540" y="29080"/>
                    <a:pt x="17604" y="30112"/>
                    <a:pt x="19050" y="32385"/>
                  </a:cubicBezTo>
                  <a:cubicBezTo>
                    <a:pt x="22099" y="37177"/>
                    <a:pt x="23520" y="42899"/>
                    <a:pt x="26670" y="47625"/>
                  </a:cubicBezTo>
                  <a:lnTo>
                    <a:pt x="30480" y="53340"/>
                  </a:lnTo>
                  <a:cubicBezTo>
                    <a:pt x="35264" y="72476"/>
                    <a:pt x="32634" y="63612"/>
                    <a:pt x="38100" y="80010"/>
                  </a:cubicBezTo>
                  <a:lnTo>
                    <a:pt x="40005" y="85725"/>
                  </a:lnTo>
                  <a:cubicBezTo>
                    <a:pt x="42195" y="105437"/>
                    <a:pt x="43403" y="106886"/>
                    <a:pt x="40005" y="129540"/>
                  </a:cubicBezTo>
                  <a:cubicBezTo>
                    <a:pt x="39409" y="133512"/>
                    <a:pt x="38423" y="137628"/>
                    <a:pt x="36195" y="140970"/>
                  </a:cubicBezTo>
                  <a:lnTo>
                    <a:pt x="28575" y="152400"/>
                  </a:lnTo>
                  <a:cubicBezTo>
                    <a:pt x="29210" y="154940"/>
                    <a:pt x="29728" y="157512"/>
                    <a:pt x="30480" y="160020"/>
                  </a:cubicBezTo>
                  <a:lnTo>
                    <a:pt x="36195" y="177165"/>
                  </a:lnTo>
                  <a:cubicBezTo>
                    <a:pt x="37643" y="181509"/>
                    <a:pt x="41275" y="184785"/>
                    <a:pt x="43815" y="188595"/>
                  </a:cubicBezTo>
                  <a:cubicBezTo>
                    <a:pt x="46043" y="191937"/>
                    <a:pt x="47625" y="200025"/>
                    <a:pt x="47625" y="200025"/>
                  </a:cubicBezTo>
                  <a:cubicBezTo>
                    <a:pt x="46990" y="203835"/>
                    <a:pt x="47596" y="208079"/>
                    <a:pt x="45720" y="211455"/>
                  </a:cubicBezTo>
                  <a:cubicBezTo>
                    <a:pt x="42599" y="217072"/>
                    <a:pt x="37250" y="216990"/>
                    <a:pt x="32385" y="219075"/>
                  </a:cubicBezTo>
                  <a:cubicBezTo>
                    <a:pt x="29775" y="220194"/>
                    <a:pt x="27305" y="221615"/>
                    <a:pt x="24765" y="222885"/>
                  </a:cubicBezTo>
                  <a:cubicBezTo>
                    <a:pt x="25400" y="231775"/>
                    <a:pt x="26670" y="240642"/>
                    <a:pt x="26670" y="249555"/>
                  </a:cubicBezTo>
                  <a:cubicBezTo>
                    <a:pt x="26670" y="252173"/>
                    <a:pt x="24765" y="254557"/>
                    <a:pt x="24765" y="257175"/>
                  </a:cubicBezTo>
                  <a:cubicBezTo>
                    <a:pt x="24765" y="260413"/>
                    <a:pt x="26138" y="263506"/>
                    <a:pt x="26670" y="266700"/>
                  </a:cubicBezTo>
                  <a:cubicBezTo>
                    <a:pt x="29967" y="286484"/>
                    <a:pt x="26418" y="273563"/>
                    <a:pt x="32385" y="291465"/>
                  </a:cubicBezTo>
                  <a:lnTo>
                    <a:pt x="34290" y="297180"/>
                  </a:lnTo>
                  <a:cubicBezTo>
                    <a:pt x="34925" y="299085"/>
                    <a:pt x="35708" y="300947"/>
                    <a:pt x="36195" y="302895"/>
                  </a:cubicBezTo>
                  <a:cubicBezTo>
                    <a:pt x="36830" y="305435"/>
                    <a:pt x="37069" y="308109"/>
                    <a:pt x="38100" y="310515"/>
                  </a:cubicBezTo>
                  <a:cubicBezTo>
                    <a:pt x="39002" y="312619"/>
                    <a:pt x="40980" y="314138"/>
                    <a:pt x="41910" y="316230"/>
                  </a:cubicBezTo>
                  <a:cubicBezTo>
                    <a:pt x="43541" y="319900"/>
                    <a:pt x="45720" y="327660"/>
                    <a:pt x="45720" y="327660"/>
                  </a:cubicBezTo>
                  <a:cubicBezTo>
                    <a:pt x="44764" y="331483"/>
                    <a:pt x="43952" y="338364"/>
                    <a:pt x="40005" y="340995"/>
                  </a:cubicBezTo>
                  <a:cubicBezTo>
                    <a:pt x="39258" y="341493"/>
                    <a:pt x="38735" y="339725"/>
                    <a:pt x="38100" y="339090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01" name="Picture 100" descr="imag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951" y="1818777"/>
            <a:ext cx="1219200" cy="1066800"/>
          </a:xfrm>
          <a:prstGeom prst="rect">
            <a:avLst/>
          </a:prstGeom>
        </p:spPr>
      </p:pic>
      <p:pic>
        <p:nvPicPr>
          <p:cNvPr id="102" name="Picture 101" descr="images.jpe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691" y="1864689"/>
            <a:ext cx="882266" cy="4856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</p:pic>
      <p:cxnSp>
        <p:nvCxnSpPr>
          <p:cNvPr id="103" name="Curved Connector 102"/>
          <p:cNvCxnSpPr>
            <a:stCxn id="109" idx="6"/>
          </p:cNvCxnSpPr>
          <p:nvPr/>
        </p:nvCxnSpPr>
        <p:spPr>
          <a:xfrm>
            <a:off x="6123205" y="2409764"/>
            <a:ext cx="1491946" cy="171013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5774369" y="2250173"/>
            <a:ext cx="298390" cy="3204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5710151" y="2252503"/>
            <a:ext cx="413054" cy="308406"/>
            <a:chOff x="6048777" y="3787265"/>
            <a:chExt cx="413054" cy="308406"/>
          </a:xfrm>
        </p:grpSpPr>
        <p:sp>
          <p:nvSpPr>
            <p:cNvPr id="109" name="Oval 108"/>
            <p:cNvSpPr/>
            <p:nvPr/>
          </p:nvSpPr>
          <p:spPr>
            <a:xfrm>
              <a:off x="6333395" y="3806361"/>
              <a:ext cx="128436" cy="276329"/>
            </a:xfrm>
            <a:prstGeom prst="ellipse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6048777" y="3787265"/>
              <a:ext cx="128436" cy="308406"/>
            </a:xfrm>
            <a:prstGeom prst="ellipse">
              <a:avLst/>
            </a:prstGeom>
            <a:solidFill>
              <a:schemeClr val="bg2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13" name="Rounded Rectangle 112"/>
          <p:cNvSpPr/>
          <p:nvPr/>
        </p:nvSpPr>
        <p:spPr>
          <a:xfrm>
            <a:off x="1650129" y="5407808"/>
            <a:ext cx="5833097" cy="1112598"/>
          </a:xfrm>
          <a:prstGeom prst="roundRect">
            <a:avLst/>
          </a:prstGeom>
          <a:solidFill>
            <a:srgbClr val="052A48"/>
          </a:solidFill>
          <a:ln>
            <a:solidFill>
              <a:srgbClr val="052A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dirty="0" smtClean="0">
                <a:solidFill>
                  <a:schemeClr val="bg1"/>
                </a:solidFill>
                <a:latin typeface="Avenir Next Demi Bold"/>
                <a:cs typeface="Avenir Next Demi Bold"/>
              </a:rPr>
              <a:t>The higher coherent fraction of soft x-rays at ALS-U will provide up to 1000x signal </a:t>
            </a:r>
            <a:br>
              <a:rPr lang="en-US" dirty="0" smtClean="0">
                <a:solidFill>
                  <a:schemeClr val="bg1"/>
                </a:solidFill>
                <a:latin typeface="Avenir Next Demi Bold"/>
                <a:cs typeface="Avenir Next Demi Bold"/>
              </a:rPr>
            </a:br>
            <a:r>
              <a:rPr lang="en-US" dirty="0" smtClean="0">
                <a:solidFill>
                  <a:schemeClr val="bg1"/>
                </a:solidFill>
                <a:latin typeface="Avenir Next Demi Bold"/>
                <a:cs typeface="Avenir Next Demi Bold"/>
              </a:rPr>
              <a:t>and the ability to follow much faster processes</a:t>
            </a:r>
            <a:endParaRPr lang="en-US" dirty="0">
              <a:solidFill>
                <a:schemeClr val="bg1"/>
              </a:solidFill>
              <a:latin typeface="Avenir Next Demi Bold"/>
              <a:cs typeface="Avenir Next Demi Bold"/>
            </a:endParaRPr>
          </a:p>
        </p:txBody>
      </p:sp>
      <p:pic>
        <p:nvPicPr>
          <p:cNvPr id="47" name="Picture 46" descr="images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4623" y="4193222"/>
            <a:ext cx="1021082" cy="668478"/>
          </a:xfrm>
          <a:prstGeom prst="rect">
            <a:avLst/>
          </a:prstGeom>
        </p:spPr>
      </p:pic>
      <p:sp>
        <p:nvSpPr>
          <p:cNvPr id="49" name="Isosceles Triangle 46"/>
          <p:cNvSpPr/>
          <p:nvPr/>
        </p:nvSpPr>
        <p:spPr>
          <a:xfrm rot="16200000">
            <a:off x="5212716" y="3971232"/>
            <a:ext cx="241052" cy="1072401"/>
          </a:xfrm>
          <a:prstGeom prst="triangle">
            <a:avLst/>
          </a:prstGeom>
          <a:solidFill>
            <a:srgbClr val="C6D9F1">
              <a:alpha val="3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Isosceles Triangle 45"/>
          <p:cNvSpPr/>
          <p:nvPr/>
        </p:nvSpPr>
        <p:spPr>
          <a:xfrm rot="5400000">
            <a:off x="3843927" y="3589661"/>
            <a:ext cx="256753" cy="1836975"/>
          </a:xfrm>
          <a:prstGeom prst="triangle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017235" y="4378303"/>
            <a:ext cx="84074" cy="284049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0" name="Picture 69" descr="imag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79" y="3959849"/>
            <a:ext cx="1219200" cy="1066800"/>
          </a:xfrm>
          <a:prstGeom prst="rect">
            <a:avLst/>
          </a:prstGeom>
        </p:spPr>
      </p:pic>
      <p:cxnSp>
        <p:nvCxnSpPr>
          <p:cNvPr id="75" name="Curved Connector 74"/>
          <p:cNvCxnSpPr/>
          <p:nvPr/>
        </p:nvCxnSpPr>
        <p:spPr>
          <a:xfrm>
            <a:off x="6187533" y="4535156"/>
            <a:ext cx="1491946" cy="171013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5838697" y="4375565"/>
            <a:ext cx="298390" cy="3204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5774479" y="4377895"/>
            <a:ext cx="413054" cy="308406"/>
            <a:chOff x="6048777" y="3787265"/>
            <a:chExt cx="413054" cy="308406"/>
          </a:xfrm>
        </p:grpSpPr>
        <p:sp>
          <p:nvSpPr>
            <p:cNvPr id="100" name="Oval 99"/>
            <p:cNvSpPr/>
            <p:nvPr/>
          </p:nvSpPr>
          <p:spPr>
            <a:xfrm>
              <a:off x="6333395" y="3806361"/>
              <a:ext cx="128436" cy="276329"/>
            </a:xfrm>
            <a:prstGeom prst="ellipse">
              <a:avLst/>
            </a:prstGeom>
            <a:solidFill>
              <a:srgbClr val="000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6048777" y="3787265"/>
              <a:ext cx="128436" cy="308406"/>
            </a:xfrm>
            <a:prstGeom prst="ellipse">
              <a:avLst/>
            </a:prstGeom>
            <a:solidFill>
              <a:schemeClr val="bg2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33" name="Picture 132" descr="beamspot_alsu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68" y="3767180"/>
            <a:ext cx="2072640" cy="1554480"/>
          </a:xfrm>
          <a:prstGeom prst="rect">
            <a:avLst/>
          </a:prstGeom>
        </p:spPr>
      </p:pic>
      <p:grpSp>
        <p:nvGrpSpPr>
          <p:cNvPr id="134" name="Group 133"/>
          <p:cNvGrpSpPr/>
          <p:nvPr/>
        </p:nvGrpSpPr>
        <p:grpSpPr>
          <a:xfrm>
            <a:off x="1523133" y="4378254"/>
            <a:ext cx="1330108" cy="259086"/>
            <a:chOff x="2661130" y="3398514"/>
            <a:chExt cx="1330108" cy="1060190"/>
          </a:xfrm>
        </p:grpSpPr>
        <p:cxnSp>
          <p:nvCxnSpPr>
            <p:cNvPr id="135" name="Straight Connector 134"/>
            <p:cNvCxnSpPr/>
            <p:nvPr/>
          </p:nvCxnSpPr>
          <p:spPr>
            <a:xfrm>
              <a:off x="2661130" y="3870530"/>
              <a:ext cx="1" cy="2025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3335406" y="3717964"/>
              <a:ext cx="1" cy="4646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3554016" y="3613142"/>
              <a:ext cx="1" cy="6765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3772626" y="3498182"/>
              <a:ext cx="1" cy="882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2892562" y="3839550"/>
              <a:ext cx="1" cy="2583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3991237" y="3398514"/>
              <a:ext cx="1" cy="10601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3121112" y="3773024"/>
              <a:ext cx="1" cy="3631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TextBox 141"/>
          <p:cNvSpPr txBox="1"/>
          <p:nvPr/>
        </p:nvSpPr>
        <p:spPr>
          <a:xfrm>
            <a:off x="513912" y="3515942"/>
            <a:ext cx="177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srgbClr val="052A48"/>
                </a:solidFill>
                <a:latin typeface="Avenir Next Demi Bold"/>
                <a:cs typeface="Avenir Next Demi Bold"/>
              </a:rPr>
              <a:t>C</a:t>
            </a:r>
            <a:r>
              <a:rPr lang="en-US" sz="16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oherent Source</a:t>
            </a:r>
            <a:endParaRPr lang="en-US" sz="16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48093" y="1409264"/>
            <a:ext cx="1915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srgbClr val="052A48"/>
                </a:solidFill>
                <a:latin typeface="Avenir Next Demi Bold"/>
                <a:cs typeface="Avenir Next Demi Bold"/>
              </a:rPr>
              <a:t>Incoherent Source</a:t>
            </a:r>
            <a:endParaRPr lang="en-US" sz="1600" dirty="0">
              <a:solidFill>
                <a:srgbClr val="052A48"/>
              </a:solidFill>
              <a:latin typeface="Avenir Next Demi Bold"/>
              <a:cs typeface="Avenir Next Demi Bold"/>
            </a:endParaRPr>
          </a:p>
        </p:txBody>
      </p:sp>
      <p:pic>
        <p:nvPicPr>
          <p:cNvPr id="145" name="Picture 144" descr="images.jpe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393" y="3999399"/>
            <a:ext cx="882266" cy="4856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</p:pic>
      <p:sp>
        <p:nvSpPr>
          <p:cNvPr id="53" name="Rounded Rectangle 52"/>
          <p:cNvSpPr/>
          <p:nvPr/>
        </p:nvSpPr>
        <p:spPr>
          <a:xfrm>
            <a:off x="3445467" y="1336665"/>
            <a:ext cx="3769748" cy="508144"/>
          </a:xfrm>
          <a:prstGeom prst="roundRect">
            <a:avLst/>
          </a:prstGeom>
          <a:solidFill>
            <a:srgbClr val="FFFFFF"/>
          </a:solidFill>
          <a:ln>
            <a:solidFill>
              <a:srgbClr val="052A4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srgbClr val="052A48"/>
                </a:solidFill>
                <a:latin typeface="Avenir Next Demi Bold"/>
                <a:cs typeface="Avenir Next Demi Bold"/>
              </a:rPr>
              <a:t>Scanning microscopy at ALS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445467" y="3461755"/>
            <a:ext cx="3769748" cy="508144"/>
          </a:xfrm>
          <a:prstGeom prst="roundRect">
            <a:avLst/>
          </a:prstGeom>
          <a:solidFill>
            <a:srgbClr val="FFFFFF"/>
          </a:solidFill>
          <a:ln>
            <a:solidFill>
              <a:srgbClr val="052A4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srgbClr val="052A48"/>
                </a:solidFill>
                <a:latin typeface="Avenir Next Demi Bold"/>
                <a:cs typeface="Avenir Next Demi Bold"/>
              </a:rPr>
              <a:t>Scanning microscopy at </a:t>
            </a:r>
            <a:r>
              <a:rPr lang="en-US" b="1" u="sng" dirty="0">
                <a:solidFill>
                  <a:srgbClr val="052A48"/>
                </a:solidFill>
                <a:latin typeface="Avenir Next Demi Bold"/>
                <a:cs typeface="Avenir Next Demi Bold"/>
              </a:rPr>
              <a:t>ALS-U</a:t>
            </a:r>
          </a:p>
        </p:txBody>
      </p:sp>
    </p:spTree>
    <p:extLst>
      <p:ext uri="{BB962C8B-B14F-4D97-AF65-F5344CB8AC3E}">
        <p14:creationId xmlns:p14="http://schemas.microsoft.com/office/powerpoint/2010/main" val="374048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49" grpId="0" animBg="1"/>
      <p:bldP spid="50" grpId="0" animBg="1"/>
      <p:bldP spid="51" grpId="0" animBg="1"/>
      <p:bldP spid="76" grpId="0" animBg="1"/>
      <p:bldP spid="142" grpId="0"/>
      <p:bldP spid="5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7603</TotalTime>
  <Words>1332</Words>
  <Application>Microsoft Office PowerPoint</Application>
  <PresentationFormat>On-screen Show (4:3)</PresentationFormat>
  <Paragraphs>290</Paragraphs>
  <Slides>23</Slides>
  <Notes>23</Notes>
  <HiddenSlides>0</HiddenSlides>
  <MMClips>2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Office Theme</vt:lpstr>
      <vt:lpstr>7_Office Theme</vt:lpstr>
      <vt:lpstr>1_Office Theme</vt:lpstr>
      <vt:lpstr>2_Office Theme</vt:lpstr>
      <vt:lpstr>4_Office Theme</vt:lpstr>
      <vt:lpstr>5_Office Theme</vt:lpstr>
      <vt:lpstr>6_Office Theme</vt:lpstr>
      <vt:lpstr>Equation</vt:lpstr>
      <vt:lpstr>PowerPoint Presentation</vt:lpstr>
      <vt:lpstr>ALS-U: A revolutionary, coherent, soft x-ray source</vt:lpstr>
      <vt:lpstr>Outline</vt:lpstr>
      <vt:lpstr>Our approach employs key new technologies  and leverages existing infrastructure</vt:lpstr>
      <vt:lpstr>Multibend-achromat (MBA) storage rings enable diffraction-limited beams</vt:lpstr>
      <vt:lpstr>PowerPoint Presentation</vt:lpstr>
      <vt:lpstr>PowerPoint Presentation</vt:lpstr>
      <vt:lpstr>Key characteristics of the proposed project</vt:lpstr>
      <vt:lpstr>Higher coherence enables dynamic imaging  with higher spatial and temporal resolution </vt:lpstr>
      <vt:lpstr>Higher coherence enables dynamic imaging  with higher spatial and temporal resolution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Controlling electronic motion and phase  behaviors at the nanoscale at ALS-U</vt:lpstr>
      <vt:lpstr>PowerPoint Presentation</vt:lpstr>
      <vt:lpstr>PowerPoint Presentation</vt:lpstr>
      <vt:lpstr>Supplemental material</vt:lpstr>
      <vt:lpstr>ALS-U will build on the ALS record of excellence</vt:lpstr>
      <vt:lpstr>Swapping electron beams between the accumulator and storage rings, on axis, is key to highest coherence</vt:lpstr>
      <vt:lpstr>PowerPoint Presentation</vt:lpstr>
    </vt:vector>
  </TitlesOfParts>
  <Company>LBNL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White</dc:creator>
  <cp:lastModifiedBy>Windows User</cp:lastModifiedBy>
  <cp:revision>408</cp:revision>
  <cp:lastPrinted>2016-02-08T21:46:08Z</cp:lastPrinted>
  <dcterms:created xsi:type="dcterms:W3CDTF">2016-01-11T22:54:45Z</dcterms:created>
  <dcterms:modified xsi:type="dcterms:W3CDTF">2016-02-12T17:00:13Z</dcterms:modified>
</cp:coreProperties>
</file>