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7" r:id="rId10"/>
    <p:sldId id="268" r:id="rId11"/>
    <p:sldId id="269" r:id="rId12"/>
    <p:sldId id="270" r:id="rId13"/>
    <p:sldId id="271" r:id="rId14"/>
    <p:sldId id="273" r:id="rId15"/>
    <p:sldId id="278" r:id="rId16"/>
    <p:sldId id="277" r:id="rId17"/>
    <p:sldId id="276" r:id="rId18"/>
    <p:sldId id="275" r:id="rId19"/>
    <p:sldId id="280" r:id="rId20"/>
    <p:sldId id="281" r:id="rId21"/>
    <p:sldId id="282" r:id="rId22"/>
    <p:sldId id="279" r:id="rId23"/>
    <p:sldId id="287" r:id="rId24"/>
    <p:sldId id="284" r:id="rId25"/>
    <p:sldId id="285" r:id="rId26"/>
    <p:sldId id="283" r:id="rId27"/>
    <p:sldId id="288" r:id="rId28"/>
    <p:sldId id="289" r:id="rId2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1" autoAdjust="0"/>
    <p:restoredTop sz="83826" autoAdjust="0"/>
  </p:normalViewPr>
  <p:slideViewPr>
    <p:cSldViewPr snapToGrid="0">
      <p:cViewPr varScale="1">
        <p:scale>
          <a:sx n="70" d="100"/>
          <a:sy n="70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F9D6-AFC7-134F-9E9F-08AF9E3FE055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F575-E150-C04D-AED3-4FD11CC1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0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09DE-B97E-0344-8F8C-4022449CB1A6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8C827-0484-5148-A1DB-655931B5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7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COI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8C827-0484-5148-A1DB-655931B59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“swap out” injection----add</a:t>
            </a:r>
            <a:r>
              <a:rPr lang="en-US" baseline="0" dirty="0" smtClean="0"/>
              <a:t> a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8C827-0484-5148-A1DB-655931B59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swap out here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8C827-0484-5148-A1DB-655931B591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dark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8C827-0484-5148-A1DB-655931B591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2859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0FE2E9-06E8-42A3-83F0-9AE286D3C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1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7A75-4BE1-544B-AAB8-E773341B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atemplate.com/postpic/2013/08/continental-united-states-map_574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3" y="1116563"/>
            <a:ext cx="7133139" cy="56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www.datemplate.com/postpic/2013/08/continental-united-states-map_574676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3" y="3754360"/>
            <a:ext cx="1592123" cy="141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/>
          <a:stretch/>
        </p:blipFill>
        <p:spPr>
          <a:xfrm>
            <a:off x="4593677" y="1954616"/>
            <a:ext cx="1675436" cy="1410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298" y="5167809"/>
            <a:ext cx="112805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LCLS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5030" y="3126092"/>
            <a:ext cx="13499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NSLS-II 2015</a:t>
            </a:r>
          </a:p>
        </p:txBody>
      </p:sp>
      <p:pic>
        <p:nvPicPr>
          <p:cNvPr id="1030" name="Picture 6" descr="http://www.hdrinc.com/sites/all/files/content/projects/images/1959-national-synchrotron-light-source-ii-8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50" y="1761817"/>
            <a:ext cx="1503100" cy="13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32727" y="3361086"/>
            <a:ext cx="10637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APS 1995</a:t>
            </a:r>
          </a:p>
        </p:txBody>
      </p:sp>
      <p:pic>
        <p:nvPicPr>
          <p:cNvPr id="1032" name="Picture 8" descr="Image result for advanced light source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4" y="2022500"/>
            <a:ext cx="1676949" cy="11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5494" y="90314"/>
            <a:ext cx="7886700" cy="1026250"/>
          </a:xfrm>
        </p:spPr>
        <p:txBody>
          <a:bodyPr/>
          <a:lstStyle/>
          <a:p>
            <a:pPr algn="ctr"/>
            <a:r>
              <a:rPr lang="en-US" b="1" dirty="0" smtClean="0"/>
              <a:t>BES Light &amp; Neutron Sources</a:t>
            </a:r>
            <a:endParaRPr lang="en-US" b="1" dirty="0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81" y="4012048"/>
            <a:ext cx="15216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69120" y="4786262"/>
            <a:ext cx="141874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SPEAR3 2004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7618" y="3126890"/>
            <a:ext cx="104149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ALS 1993</a:t>
            </a:r>
            <a:endParaRPr lang="en-US" dirty="0"/>
          </a:p>
        </p:txBody>
      </p:sp>
      <p:pic>
        <p:nvPicPr>
          <p:cNvPr id="1044" name="Picture 20" descr="http://cdn.knoxblogs.com/atomiccity/wp-content/uploads/sites/11/2014/10/sns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41" y="3782772"/>
            <a:ext cx="1808835" cy="13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39963" y="4766763"/>
            <a:ext cx="113820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HFIR 2008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9789" y="5136095"/>
            <a:ext cx="106595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SNS 2007</a:t>
            </a:r>
          </a:p>
        </p:txBody>
      </p:sp>
      <p:pic>
        <p:nvPicPr>
          <p:cNvPr id="1046" name="Picture 22" descr="https://neutrons.ornl.gov/sites/default/files/styles/splash_image_800x360/public/HFIR.jpg?itok=tQaCIZ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61" y="3782772"/>
            <a:ext cx="1659921" cy="9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8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355" y="1794070"/>
            <a:ext cx="4848768" cy="344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92" y="1782835"/>
            <a:ext cx="4634435" cy="3839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600" y="328186"/>
            <a:ext cx="703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Brightness Curves With and Without Upgrades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203"/>
            <a:ext cx="4622800" cy="26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03" y="1269472"/>
            <a:ext cx="3921851" cy="250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57" y="898938"/>
            <a:ext cx="301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"/>
                <a:cs typeface="Times"/>
              </a:rPr>
              <a:t>Resolution@Speed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6647" y="884673"/>
            <a:ext cx="418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Accessing Extreme Environments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483" y="4642091"/>
            <a:ext cx="4000500" cy="207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010" y="4294946"/>
            <a:ext cx="382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Coherent Scattering and Imaging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621" y="285380"/>
            <a:ext cx="726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Opportunities Made Possible by APS-U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1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184" y="370993"/>
            <a:ext cx="615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APS-U Committee Findings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58" y="1469700"/>
            <a:ext cx="833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Criteria 1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dirty="0" smtClean="0">
                <a:latin typeface="Times"/>
                <a:cs typeface="Times"/>
              </a:rPr>
              <a:t>APS-U is </a:t>
            </a:r>
            <a:r>
              <a:rPr lang="en-US" sz="2000" b="1" dirty="0" smtClean="0">
                <a:latin typeface="Times"/>
                <a:cs typeface="Times"/>
              </a:rPr>
              <a:t>absolutely central </a:t>
            </a:r>
            <a:r>
              <a:rPr lang="en-US" sz="2000" dirty="0">
                <a:latin typeface="Times"/>
                <a:cs typeface="Times"/>
              </a:rPr>
              <a:t>to contribute to world-leading </a:t>
            </a:r>
            <a:r>
              <a:rPr lang="en-US" sz="2000" dirty="0" smtClean="0">
                <a:latin typeface="Times"/>
                <a:cs typeface="Times"/>
              </a:rPr>
              <a:t>science</a:t>
            </a:r>
          </a:p>
          <a:p>
            <a:endParaRPr lang="en-US" sz="2000" dirty="0">
              <a:latin typeface="Times"/>
              <a:cs typeface="Times"/>
            </a:endParaRPr>
          </a:p>
          <a:p>
            <a:endParaRPr lang="en-US" sz="2000" dirty="0" smtClean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Criteria 2</a:t>
            </a:r>
            <a:endParaRPr lang="en-US" sz="2000" dirty="0" smtClean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dirty="0" smtClean="0">
                <a:latin typeface="Times"/>
                <a:cs typeface="Times"/>
              </a:rPr>
              <a:t>APS-U is</a:t>
            </a:r>
            <a:r>
              <a:rPr lang="en-US" sz="2000" b="1" dirty="0" smtClean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ready to initiate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12" y="3944244"/>
            <a:ext cx="8489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The APS-U project is budgeted to deliver photons to the samples 	Necessary upgrades of APS </a:t>
            </a:r>
            <a:r>
              <a:rPr lang="en-US" sz="2000" b="1" dirty="0" err="1" smtClean="0">
                <a:latin typeface="Times"/>
                <a:cs typeface="Times"/>
              </a:rPr>
              <a:t>beamlines</a:t>
            </a:r>
            <a:r>
              <a:rPr lang="en-US" sz="2000" b="1" dirty="0" smtClean="0">
                <a:latin typeface="Times"/>
                <a:cs typeface="Times"/>
              </a:rPr>
              <a:t> are in the project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Dark time is estimated at one year.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APS should continue to enhance theory/simulation coupling to experiment</a:t>
            </a: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7578" y="394706"/>
            <a:ext cx="578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Advanced Light Source Upgrade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15" y="876622"/>
            <a:ext cx="2768600" cy="57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67" y="1637885"/>
            <a:ext cx="5892869" cy="3349749"/>
          </a:xfrm>
          <a:prstGeom prst="rect">
            <a:avLst/>
          </a:prstGeom>
        </p:spPr>
      </p:pic>
      <p:pic>
        <p:nvPicPr>
          <p:cNvPr id="6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0030" y="1954422"/>
            <a:ext cx="371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(Essentially fully coherent at 2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6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83" y="1302273"/>
            <a:ext cx="482600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5501" y="291740"/>
            <a:ext cx="71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ALS with a </a:t>
            </a:r>
            <a:r>
              <a:rPr lang="en-US" sz="2400" b="1" dirty="0" err="1" smtClean="0">
                <a:latin typeface="Times"/>
                <a:cs typeface="Times"/>
              </a:rPr>
              <a:t>Multibend</a:t>
            </a:r>
            <a:r>
              <a:rPr lang="en-US" sz="2400" b="1" dirty="0" smtClean="0">
                <a:latin typeface="Times"/>
                <a:cs typeface="Times"/>
              </a:rPr>
              <a:t> </a:t>
            </a:r>
            <a:r>
              <a:rPr lang="en-US" sz="2400" b="1" dirty="0" err="1" smtClean="0">
                <a:latin typeface="Times"/>
                <a:cs typeface="Times"/>
              </a:rPr>
              <a:t>Achromat</a:t>
            </a:r>
            <a:r>
              <a:rPr lang="en-US" sz="2400" b="1" dirty="0" smtClean="0">
                <a:latin typeface="Times"/>
                <a:cs typeface="Times"/>
              </a:rPr>
              <a:t> Lattice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89912"/>
            <a:ext cx="4406900" cy="3403600"/>
          </a:xfrm>
          <a:prstGeom prst="rect">
            <a:avLst/>
          </a:prstGeom>
        </p:spPr>
      </p:pic>
      <p:pic>
        <p:nvPicPr>
          <p:cNvPr id="6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5637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758" y="291740"/>
            <a:ext cx="611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Opportunities with ALS-U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176"/>
            <a:ext cx="9144000" cy="4147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758" y="240256"/>
            <a:ext cx="655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ALS </a:t>
            </a:r>
            <a:r>
              <a:rPr lang="en-US" sz="2400" b="1" dirty="0" err="1" smtClean="0">
                <a:latin typeface="Times"/>
                <a:cs typeface="Times"/>
              </a:rPr>
              <a:t>Beamlines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465" y="5268454"/>
            <a:ext cx="717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The ALS is working to upgrade existing </a:t>
            </a:r>
            <a:r>
              <a:rPr lang="en-US" sz="2000" b="1" dirty="0" err="1" smtClean="0">
                <a:latin typeface="Times"/>
                <a:cs typeface="Times"/>
              </a:rPr>
              <a:t>beamlines</a:t>
            </a:r>
            <a:r>
              <a:rPr lang="en-US" sz="2000" b="1" dirty="0" smtClean="0">
                <a:latin typeface="Times"/>
                <a:cs typeface="Times"/>
              </a:rPr>
              <a:t> so that they are compatible with and deliver the capabilities of ALS-U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6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184" y="370993"/>
            <a:ext cx="615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ALS-U Committee Findings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58" y="1469700"/>
            <a:ext cx="833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Criteria 1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dirty="0" smtClean="0">
                <a:latin typeface="Times"/>
                <a:cs typeface="Times"/>
              </a:rPr>
              <a:t>ALS-U is </a:t>
            </a:r>
            <a:r>
              <a:rPr lang="en-US" sz="2000" b="1" dirty="0" smtClean="0">
                <a:latin typeface="Times"/>
                <a:cs typeface="Times"/>
              </a:rPr>
              <a:t>absolutely central </a:t>
            </a:r>
            <a:r>
              <a:rPr lang="en-US" sz="2000" dirty="0">
                <a:latin typeface="Times"/>
                <a:cs typeface="Times"/>
              </a:rPr>
              <a:t>to contribute to world-leading </a:t>
            </a:r>
            <a:r>
              <a:rPr lang="en-US" sz="2000" dirty="0" smtClean="0">
                <a:latin typeface="Times"/>
                <a:cs typeface="Times"/>
              </a:rPr>
              <a:t>science</a:t>
            </a:r>
          </a:p>
          <a:p>
            <a:endParaRPr lang="en-US" sz="2000" dirty="0">
              <a:latin typeface="Times"/>
              <a:cs typeface="Times"/>
            </a:endParaRPr>
          </a:p>
          <a:p>
            <a:endParaRPr lang="en-US" sz="2000" dirty="0" smtClean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Criteria 2</a:t>
            </a:r>
            <a:endParaRPr lang="en-US" sz="2000" dirty="0" smtClean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dirty="0" smtClean="0">
                <a:latin typeface="Times"/>
                <a:cs typeface="Times"/>
              </a:rPr>
              <a:t>ALS-U is</a:t>
            </a:r>
            <a:r>
              <a:rPr lang="en-US" sz="2000" b="1" dirty="0" smtClean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ready to initiate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71" y="3683320"/>
            <a:ext cx="9004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The ALS is working to upgrade existing </a:t>
            </a:r>
            <a:r>
              <a:rPr lang="en-US" sz="2000" b="1" dirty="0" err="1" smtClean="0">
                <a:latin typeface="Times"/>
                <a:cs typeface="Times"/>
              </a:rPr>
              <a:t>beamlines</a:t>
            </a:r>
            <a:r>
              <a:rPr lang="en-US" sz="2000" b="1" dirty="0" smtClean="0">
                <a:latin typeface="Times"/>
                <a:cs typeface="Times"/>
              </a:rPr>
              <a:t> so that they are ALS-U 	capable.  A more pro-active approach to involving the user community in 	the planning for necessary </a:t>
            </a:r>
            <a:r>
              <a:rPr lang="en-US" sz="2000" b="1" dirty="0" err="1" smtClean="0">
                <a:latin typeface="Times"/>
                <a:cs typeface="Times"/>
              </a:rPr>
              <a:t>beamline</a:t>
            </a:r>
            <a:r>
              <a:rPr lang="en-US" sz="2000" b="1" dirty="0" smtClean="0">
                <a:latin typeface="Times"/>
                <a:cs typeface="Times"/>
              </a:rPr>
              <a:t> and </a:t>
            </a:r>
            <a:r>
              <a:rPr lang="en-US" sz="2000" b="1" dirty="0" err="1" smtClean="0">
                <a:latin typeface="Times"/>
                <a:cs typeface="Times"/>
              </a:rPr>
              <a:t>endstation</a:t>
            </a:r>
            <a:r>
              <a:rPr lang="en-US" sz="2000" b="1" dirty="0" smtClean="0">
                <a:latin typeface="Times"/>
                <a:cs typeface="Times"/>
              </a:rPr>
              <a:t> updates is needed.  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Dark time is estimated at 12 months.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A robust coupling between theory/simulation and experiment exists (e.g. </a:t>
            </a:r>
            <a:r>
              <a:rPr lang="en-US" sz="1400" b="1" dirty="0" smtClean="0">
                <a:latin typeface="Times"/>
                <a:cs typeface="Times"/>
              </a:rPr>
              <a:t>CAMERA</a:t>
            </a:r>
            <a:r>
              <a:rPr lang="en-US" sz="2000" b="1" dirty="0" smtClean="0">
                <a:latin typeface="Times"/>
                <a:cs typeface="Times"/>
              </a:rPr>
              <a:t>)</a:t>
            </a: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777" y="1973525"/>
            <a:ext cx="62304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X-ray Free Electron Lasers</a:t>
            </a:r>
          </a:p>
          <a:p>
            <a:pPr algn="ctr"/>
            <a:endParaRPr lang="en-US" sz="2400" b="1" dirty="0">
              <a:latin typeface="Times"/>
              <a:cs typeface="Times"/>
            </a:endParaRPr>
          </a:p>
          <a:p>
            <a:pPr algn="ctr"/>
            <a:r>
              <a:rPr lang="en-US" sz="2400" b="1" dirty="0" smtClean="0">
                <a:latin typeface="Times"/>
                <a:cs typeface="Times"/>
              </a:rPr>
              <a:t>LCLS II-HE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4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4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70"/>
            <a:ext cx="9144000" cy="403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05" y="4337776"/>
            <a:ext cx="52070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229" y="3590966"/>
            <a:ext cx="40767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312" y="4766158"/>
            <a:ext cx="4318000" cy="1054100"/>
          </a:xfrm>
          <a:prstGeom prst="rect">
            <a:avLst/>
          </a:prstGeom>
        </p:spPr>
      </p:pic>
      <p:pic>
        <p:nvPicPr>
          <p:cNvPr id="6" name="Picture 9" descr="horizontal-logo-green-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112" y="805765"/>
            <a:ext cx="82699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I </a:t>
            </a:r>
            <a:r>
              <a:rPr lang="en-US" sz="2000" dirty="0">
                <a:latin typeface="Times"/>
                <a:cs typeface="Times"/>
              </a:rPr>
              <a:t>am writing to present a new charge to BESAC, related to the prioritization of upgrades </a:t>
            </a:r>
            <a:r>
              <a:rPr lang="en-US" sz="2000" dirty="0" smtClean="0">
                <a:latin typeface="Times"/>
                <a:cs typeface="Times"/>
              </a:rPr>
              <a:t>of existing </a:t>
            </a:r>
            <a:r>
              <a:rPr lang="en-US" sz="2000" dirty="0">
                <a:latin typeface="Times"/>
                <a:cs typeface="Times"/>
              </a:rPr>
              <a:t>user facilities and major construction projects for new user facilities. This charge </a:t>
            </a:r>
            <a:r>
              <a:rPr lang="en-US" sz="2000" dirty="0" smtClean="0">
                <a:latin typeface="Times"/>
                <a:cs typeface="Times"/>
              </a:rPr>
              <a:t>is directed </a:t>
            </a:r>
            <a:r>
              <a:rPr lang="en-US" sz="2000" dirty="0">
                <a:latin typeface="Times"/>
                <a:cs typeface="Times"/>
              </a:rPr>
              <a:t>by the 2016 Omnibus appropriation for BES that stated</a:t>
            </a:r>
            <a:r>
              <a:rPr lang="en-US" sz="2000" dirty="0" smtClean="0">
                <a:latin typeface="Times"/>
                <a:cs typeface="Times"/>
              </a:rPr>
              <a:t>: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“</a:t>
            </a:r>
            <a:r>
              <a:rPr lang="en-US" sz="2000" i="1" dirty="0" smtClean="0">
                <a:latin typeface="Times"/>
                <a:cs typeface="Times"/>
              </a:rPr>
              <a:t>Since </a:t>
            </a:r>
            <a:r>
              <a:rPr lang="en-US" sz="2000" i="1" dirty="0">
                <a:latin typeface="Times"/>
                <a:cs typeface="Times"/>
              </a:rPr>
              <a:t>the February 2013 and the July 2013 Basic Energy Sciences Advisory </a:t>
            </a:r>
            <a:r>
              <a:rPr lang="en-US" sz="2000" i="1" dirty="0" smtClean="0">
                <a:latin typeface="Times"/>
                <a:cs typeface="Times"/>
              </a:rPr>
              <a:t>Committee (BESAC</a:t>
            </a:r>
            <a:r>
              <a:rPr lang="en-US" sz="2000" i="1" dirty="0">
                <a:latin typeface="Times"/>
                <a:cs typeface="Times"/>
              </a:rPr>
              <a:t>) studies of BES facilities, the mix and status of ongoing and prospective </a:t>
            </a:r>
            <a:r>
              <a:rPr lang="en-US" sz="2000" i="1" dirty="0" smtClean="0">
                <a:latin typeface="Times"/>
                <a:cs typeface="Times"/>
              </a:rPr>
              <a:t>BES major </a:t>
            </a:r>
            <a:r>
              <a:rPr lang="en-US" sz="2000" i="1" dirty="0">
                <a:latin typeface="Times"/>
                <a:cs typeface="Times"/>
              </a:rPr>
              <a:t>facility upgrades and construction projects have changed. Therefore the BESAC </a:t>
            </a:r>
            <a:r>
              <a:rPr lang="en-US" sz="2000" i="1" dirty="0" smtClean="0">
                <a:latin typeface="Times"/>
                <a:cs typeface="Times"/>
              </a:rPr>
              <a:t>is directed </a:t>
            </a:r>
            <a:r>
              <a:rPr lang="en-US" sz="2000" i="1" dirty="0">
                <a:latin typeface="Times"/>
                <a:cs typeface="Times"/>
              </a:rPr>
              <a:t>to update its assessment of the proposed upgrades to x-ray scattering </a:t>
            </a:r>
            <a:r>
              <a:rPr lang="en-US" sz="2000" i="1" dirty="0" smtClean="0">
                <a:latin typeface="Times"/>
                <a:cs typeface="Times"/>
              </a:rPr>
              <a:t>facilities (</a:t>
            </a:r>
            <a:r>
              <a:rPr lang="en-US" sz="2000" i="1" dirty="0">
                <a:latin typeface="Times"/>
                <a:cs typeface="Times"/>
              </a:rPr>
              <a:t>both free-electron laser-based sources and ring-based sources) and to </a:t>
            </a:r>
            <a:r>
              <a:rPr lang="en-US" sz="2000" i="1" dirty="0" smtClean="0">
                <a:latin typeface="Times"/>
                <a:cs typeface="Times"/>
              </a:rPr>
              <a:t>the Spallation</a:t>
            </a:r>
            <a:r>
              <a:rPr lang="en-US" sz="2000" i="1" dirty="0">
                <a:latin typeface="Times"/>
                <a:cs typeface="Times"/>
              </a:rPr>
              <a:t> </a:t>
            </a:r>
            <a:r>
              <a:rPr lang="en-US" sz="2000" i="1" dirty="0" smtClean="0">
                <a:latin typeface="Times"/>
                <a:cs typeface="Times"/>
              </a:rPr>
              <a:t>Neutron </a:t>
            </a:r>
            <a:r>
              <a:rPr lang="en-US" sz="2000" i="1" dirty="0">
                <a:latin typeface="Times"/>
                <a:cs typeface="Times"/>
              </a:rPr>
              <a:t>Source using the same criteria that were used in prior studies-the ability of </a:t>
            </a:r>
            <a:r>
              <a:rPr lang="en-US" sz="2000" i="1" dirty="0" smtClean="0">
                <a:latin typeface="Times"/>
                <a:cs typeface="Times"/>
              </a:rPr>
              <a:t>a proposed </a:t>
            </a:r>
            <a:r>
              <a:rPr lang="en-US" sz="2000" i="1" dirty="0">
                <a:latin typeface="Times"/>
                <a:cs typeface="Times"/>
              </a:rPr>
              <a:t>upgrade or construction project to contribute to world leading science and </a:t>
            </a:r>
            <a:r>
              <a:rPr lang="en-US" sz="2000" i="1" dirty="0" smtClean="0">
                <a:latin typeface="Times"/>
                <a:cs typeface="Times"/>
              </a:rPr>
              <a:t>the readiness </a:t>
            </a:r>
            <a:r>
              <a:rPr lang="en-US" sz="2000" i="1" dirty="0">
                <a:latin typeface="Times"/>
                <a:cs typeface="Times"/>
              </a:rPr>
              <a:t>of the upgrade or construction project to proceed to construction-and the </a:t>
            </a:r>
            <a:r>
              <a:rPr lang="en-US" sz="2000" i="1" dirty="0" smtClean="0">
                <a:latin typeface="Times"/>
                <a:cs typeface="Times"/>
              </a:rPr>
              <a:t>same rating </a:t>
            </a:r>
            <a:r>
              <a:rPr lang="en-US" sz="2000" i="1" dirty="0">
                <a:latin typeface="Times"/>
                <a:cs typeface="Times"/>
              </a:rPr>
              <a:t>system. The assessment shall include a prioritization of the next three </a:t>
            </a:r>
            <a:r>
              <a:rPr lang="en-US" sz="2000" i="1" dirty="0" smtClean="0">
                <a:latin typeface="Times"/>
                <a:cs typeface="Times"/>
              </a:rPr>
              <a:t>to five</a:t>
            </a:r>
            <a:r>
              <a:rPr lang="en-US" sz="2000" i="1" dirty="0">
                <a:latin typeface="Times"/>
                <a:cs typeface="Times"/>
              </a:rPr>
              <a:t> </a:t>
            </a:r>
            <a:r>
              <a:rPr lang="en-US" sz="2000" i="1" dirty="0" smtClean="0">
                <a:latin typeface="Times"/>
                <a:cs typeface="Times"/>
              </a:rPr>
              <a:t>projects </a:t>
            </a:r>
            <a:r>
              <a:rPr lang="en-US" sz="2000" i="1" dirty="0">
                <a:latin typeface="Times"/>
                <a:cs typeface="Times"/>
              </a:rPr>
              <a:t>and be submitted to the Committees on Appropriations of both Houses </a:t>
            </a:r>
            <a:r>
              <a:rPr lang="en-US" sz="2000" i="1" dirty="0" smtClean="0">
                <a:latin typeface="Times"/>
                <a:cs typeface="Times"/>
              </a:rPr>
              <a:t>of Congress </a:t>
            </a:r>
            <a:r>
              <a:rPr lang="en-US" sz="2000" i="1" dirty="0">
                <a:latin typeface="Times"/>
                <a:cs typeface="Times"/>
              </a:rPr>
              <a:t>not later than 180 days after the enactment of this Act</a:t>
            </a:r>
            <a:r>
              <a:rPr lang="en-US" sz="2000" i="1" dirty="0" smtClean="0">
                <a:latin typeface="Times"/>
                <a:cs typeface="Times"/>
              </a:rPr>
              <a:t>.</a:t>
            </a:r>
            <a:r>
              <a:rPr lang="en-US" sz="2000" dirty="0" smtClean="0">
                <a:latin typeface="Times"/>
                <a:cs typeface="Times"/>
              </a:rPr>
              <a:t>”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21" y="247127"/>
            <a:ext cx="837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December 21, 2015 Charge letter from Director Murray to BESAC </a:t>
            </a:r>
            <a:endParaRPr lang="en-US" sz="2400" b="1" dirty="0"/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63014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1"/>
            <a:ext cx="9144000" cy="5115034"/>
          </a:xfrm>
          <a:prstGeom prst="rect">
            <a:avLst/>
          </a:prstGeom>
        </p:spPr>
      </p:pic>
      <p:pic>
        <p:nvPicPr>
          <p:cNvPr id="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7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184" y="370993"/>
            <a:ext cx="615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LCLS II-HE Committee Findings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69" y="1469699"/>
            <a:ext cx="8717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Criteria 1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dirty="0" smtClean="0">
                <a:latin typeface="Times"/>
                <a:cs typeface="Times"/>
              </a:rPr>
              <a:t>LCLS II-HE is </a:t>
            </a:r>
            <a:r>
              <a:rPr lang="en-US" sz="2000" b="1" dirty="0" smtClean="0">
                <a:latin typeface="Times"/>
                <a:cs typeface="Times"/>
              </a:rPr>
              <a:t>absolutely central </a:t>
            </a:r>
            <a:r>
              <a:rPr lang="en-US" sz="2000" dirty="0">
                <a:latin typeface="Times"/>
                <a:cs typeface="Times"/>
              </a:rPr>
              <a:t>to contribute to world-leading </a:t>
            </a:r>
            <a:r>
              <a:rPr lang="en-US" sz="2000" dirty="0" smtClean="0">
                <a:latin typeface="Times"/>
                <a:cs typeface="Times"/>
              </a:rPr>
              <a:t>science</a:t>
            </a:r>
          </a:p>
          <a:p>
            <a:endParaRPr lang="en-US" sz="2000" dirty="0">
              <a:latin typeface="Times"/>
              <a:cs typeface="Times"/>
            </a:endParaRPr>
          </a:p>
          <a:p>
            <a:endParaRPr lang="en-US" sz="2000" dirty="0" smtClean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Criteria 2</a:t>
            </a:r>
            <a:endParaRPr lang="en-US" sz="2000" dirty="0" smtClean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dirty="0" smtClean="0">
                <a:latin typeface="Times"/>
                <a:cs typeface="Times"/>
              </a:rPr>
              <a:t>LCLS II-HE is</a:t>
            </a:r>
            <a:r>
              <a:rPr lang="en-US" sz="2000" b="1" dirty="0" smtClean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ready to initiate </a:t>
            </a:r>
            <a:r>
              <a:rPr lang="en-US" sz="2000" b="1" dirty="0" smtClean="0">
                <a:latin typeface="Times"/>
                <a:cs typeface="Times"/>
              </a:rPr>
              <a:t>construction</a:t>
            </a:r>
          </a:p>
          <a:p>
            <a:r>
              <a:rPr lang="en-US" sz="2000" b="1" dirty="0" smtClean="0">
                <a:latin typeface="Times"/>
                <a:cs typeface="Times"/>
              </a:rPr>
              <a:t>	        </a:t>
            </a:r>
            <a:r>
              <a:rPr lang="en-US" dirty="0" smtClean="0">
                <a:latin typeface="Times"/>
                <a:cs typeface="Times"/>
              </a:rPr>
              <a:t>(anticipate limited down time beyond “normal” maintenance dark period)</a:t>
            </a:r>
            <a:endParaRPr lang="en-US" b="1" dirty="0">
              <a:latin typeface="Times"/>
              <a:cs typeface="Times"/>
            </a:endParaRP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3904" y="4244393"/>
            <a:ext cx="567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The HE project could be accomplished during normal maintenance dark periods.  So limited additional dark time is anticipated.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9581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620" y="2007848"/>
            <a:ext cx="47715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Neutron User Facilities</a:t>
            </a:r>
          </a:p>
          <a:p>
            <a:pPr algn="ctr"/>
            <a:endParaRPr lang="en-US" sz="2400" b="1" dirty="0">
              <a:latin typeface="Times"/>
              <a:cs typeface="Times"/>
            </a:endParaRPr>
          </a:p>
          <a:p>
            <a:pPr algn="ctr"/>
            <a:r>
              <a:rPr lang="en-US" sz="2400" b="1" dirty="0" smtClean="0">
                <a:latin typeface="Times"/>
                <a:cs typeface="Times"/>
              </a:rPr>
              <a:t>SNS-PPU and SNS-STS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4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20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516" y="240256"/>
            <a:ext cx="72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SNS --- A Major Science Success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6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7" y="1090434"/>
            <a:ext cx="7909459" cy="54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482" y="154451"/>
            <a:ext cx="662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At Present the SNS (FTS) is the Most </a:t>
            </a:r>
            <a:r>
              <a:rPr lang="en-US" sz="2400" b="1" dirty="0">
                <a:latin typeface="Times"/>
                <a:cs typeface="Times"/>
              </a:rPr>
              <a:t>P</a:t>
            </a:r>
            <a:r>
              <a:rPr lang="en-US" sz="2400" b="1" dirty="0" smtClean="0">
                <a:latin typeface="Times"/>
                <a:cs typeface="Times"/>
              </a:rPr>
              <a:t>owerful Pulsed Neutron Source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49816" y="2156986"/>
            <a:ext cx="114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2019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9149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90" y="1469101"/>
            <a:ext cx="7264235" cy="4811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586" y="737928"/>
            <a:ext cx="829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"/>
                <a:cs typeface="Times"/>
              </a:rPr>
              <a:t>The European Spallation Source (ESS) will turn on in 2019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0804" y="2020395"/>
            <a:ext cx="931925" cy="412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7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26" y="557808"/>
            <a:ext cx="45085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07" y="2818933"/>
            <a:ext cx="4686300" cy="2844800"/>
          </a:xfrm>
          <a:prstGeom prst="rect">
            <a:avLst/>
          </a:prstGeom>
        </p:spPr>
      </p:pic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93248" y="2991949"/>
            <a:ext cx="18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Rotating W target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3248" y="4383553"/>
            <a:ext cx="191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 of every 6 pulses to STS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14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184" y="103086"/>
            <a:ext cx="615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SNS–PPU and SNS–STS Committee Findings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466" y="587996"/>
            <a:ext cx="8685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Criteria 1:  </a:t>
            </a:r>
            <a:r>
              <a:rPr lang="en-US" sz="2000" dirty="0" smtClean="0">
                <a:latin typeface="Times"/>
                <a:cs typeface="Times"/>
              </a:rPr>
              <a:t>SNS-PPU and SNS-STS are both </a:t>
            </a:r>
            <a:r>
              <a:rPr lang="en-US" sz="2000" b="1" dirty="0" smtClean="0">
                <a:latin typeface="Times"/>
                <a:cs typeface="Times"/>
              </a:rPr>
              <a:t>absolutely central </a:t>
            </a:r>
            <a:r>
              <a:rPr lang="en-US" sz="2000" dirty="0">
                <a:latin typeface="Times"/>
                <a:cs typeface="Times"/>
              </a:rPr>
              <a:t>to contribute </a:t>
            </a:r>
            <a:r>
              <a:rPr lang="en-US" sz="2000" dirty="0" smtClean="0">
                <a:latin typeface="Times"/>
                <a:cs typeface="Times"/>
              </a:rPr>
              <a:t>		to world</a:t>
            </a:r>
            <a:r>
              <a:rPr lang="en-US" sz="2000" dirty="0">
                <a:latin typeface="Times"/>
                <a:cs typeface="Times"/>
              </a:rPr>
              <a:t>-leading </a:t>
            </a:r>
            <a:r>
              <a:rPr lang="en-US" sz="2000" dirty="0" smtClean="0">
                <a:latin typeface="Times"/>
                <a:cs typeface="Times"/>
              </a:rPr>
              <a:t>science</a:t>
            </a:r>
          </a:p>
          <a:p>
            <a:endParaRPr lang="en-US" sz="2000" b="1" dirty="0" smtClean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Criteria 2</a:t>
            </a:r>
            <a:r>
              <a:rPr lang="en-US" sz="2000" dirty="0" smtClean="0">
                <a:latin typeface="Times"/>
                <a:cs typeface="Times"/>
              </a:rPr>
              <a:t>:  </a:t>
            </a:r>
            <a:r>
              <a:rPr lang="en-US" sz="2000" b="1" dirty="0" smtClean="0">
                <a:latin typeface="Times"/>
                <a:cs typeface="Times"/>
              </a:rPr>
              <a:t>Significant </a:t>
            </a:r>
            <a:r>
              <a:rPr lang="en-US" sz="2000" b="1" dirty="0">
                <a:latin typeface="Times"/>
                <a:cs typeface="Times"/>
              </a:rPr>
              <a:t>scientific/engineering challenges to resolve before</a:t>
            </a:r>
          </a:p>
          <a:p>
            <a:r>
              <a:rPr lang="en-US" sz="2000" b="1" dirty="0" smtClean="0">
                <a:latin typeface="Times"/>
                <a:cs typeface="Times"/>
              </a:rPr>
              <a:t>	initiating construction </a:t>
            </a:r>
            <a:r>
              <a:rPr lang="en-US" sz="2000" dirty="0" smtClean="0">
                <a:latin typeface="Times"/>
                <a:cs typeface="Times"/>
              </a:rPr>
              <a:t>for SNS-PPU and SNS-STS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294" y="2323360"/>
            <a:ext cx="86848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• </a:t>
            </a:r>
            <a:r>
              <a:rPr lang="en-US" sz="2000" dirty="0" smtClean="0">
                <a:latin typeface="Times"/>
                <a:cs typeface="Times"/>
              </a:rPr>
              <a:t>Consideration of options for</a:t>
            </a:r>
            <a:r>
              <a:rPr lang="en-US" sz="2000" dirty="0" smtClean="0"/>
              <a:t> </a:t>
            </a:r>
            <a:r>
              <a:rPr lang="en-US" sz="2000" dirty="0"/>
              <a:t>the repetition rate and the ways to </a:t>
            </a:r>
            <a:r>
              <a:rPr lang="en-US" sz="2000" dirty="0" smtClean="0"/>
              <a:t>increase </a:t>
            </a:r>
            <a:r>
              <a:rPr lang="en-US" sz="2000" dirty="0"/>
              <a:t>the average brightness of the STS.  A detailed study </a:t>
            </a:r>
            <a:r>
              <a:rPr lang="en-US" sz="2000" dirty="0" smtClean="0"/>
              <a:t>of </a:t>
            </a:r>
            <a:r>
              <a:rPr lang="en-US" sz="2000" dirty="0"/>
              <a:t>the feasibility of running the STS at 20 Hz rather than 10 Hz </a:t>
            </a:r>
            <a:r>
              <a:rPr lang="en-US" sz="2000" dirty="0" smtClean="0"/>
              <a:t>is warranted.</a:t>
            </a:r>
            <a:r>
              <a:rPr lang="en-US" sz="2000" dirty="0"/>
              <a:t> </a:t>
            </a:r>
            <a:r>
              <a:rPr lang="en-US" sz="2000" dirty="0" smtClean="0"/>
              <a:t>ORNL is encouraged to </a:t>
            </a:r>
            <a:r>
              <a:rPr lang="en-US" sz="2000" dirty="0"/>
              <a:t>establish a review panel to make a detailed evaluation and recommendations on the proposed designs.  Such a panel should be charged with detailed analysis of the technical issues such as those related to the STS repetition rate and pulse length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</a:t>
            </a:r>
            <a:endParaRPr lang="en-US" sz="2400" dirty="0" smtClean="0"/>
          </a:p>
          <a:p>
            <a:r>
              <a:rPr lang="en-US" sz="2000" dirty="0" smtClean="0"/>
              <a:t>•While progress </a:t>
            </a:r>
            <a:r>
              <a:rPr lang="en-US" sz="2000" dirty="0"/>
              <a:t>has been made </a:t>
            </a:r>
            <a:r>
              <a:rPr lang="en-US" sz="2000" dirty="0" smtClean="0"/>
              <a:t>in the lifetime of the </a:t>
            </a:r>
            <a:r>
              <a:rPr lang="en-US" sz="2000" dirty="0"/>
              <a:t>first </a:t>
            </a:r>
            <a:r>
              <a:rPr lang="en-US" sz="2000" dirty="0" smtClean="0"/>
              <a:t>target, the development of a robust first target is essential to fully utilize the PPU.</a:t>
            </a:r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/>
              <a:t>The </a:t>
            </a:r>
            <a:r>
              <a:rPr lang="en-US" sz="2000" dirty="0" smtClean="0"/>
              <a:t>ORNL should </a:t>
            </a:r>
            <a:r>
              <a:rPr lang="en-US" sz="2000" dirty="0"/>
              <a:t>make the build-out of the experimental stations for the first target station a priority.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• Continue to strengthen the coupling of theory/computation with experiments.</a:t>
            </a:r>
          </a:p>
          <a:p>
            <a:endParaRPr lang="en-US" sz="2000" b="1" dirty="0" smtClean="0">
              <a:latin typeface="Times"/>
              <a:cs typeface="Time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7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818114"/>
              </p:ext>
            </p:extLst>
          </p:nvPr>
        </p:nvGraphicFramePr>
        <p:xfrm>
          <a:off x="489981" y="1040842"/>
          <a:ext cx="8253719" cy="464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5" imgW="6019800" imgH="3390900" progId="Word.Document.12">
                  <p:embed/>
                </p:oleObj>
              </mc:Choice>
              <mc:Fallback>
                <p:oleObj name="Document" r:id="rId5" imgW="60198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981" y="1040842"/>
                        <a:ext cx="8253719" cy="464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208" y="1014118"/>
            <a:ext cx="83626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following are the two criteria to be considered in your evaluation</a:t>
            </a:r>
            <a:r>
              <a:rPr lang="en-US" sz="2000" dirty="0" smtClean="0">
                <a:latin typeface="Times"/>
                <a:cs typeface="Times"/>
              </a:rPr>
              <a:t>: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1. </a:t>
            </a:r>
            <a:r>
              <a:rPr lang="en-US" sz="2000" dirty="0">
                <a:latin typeface="Times"/>
                <a:cs typeface="Times"/>
              </a:rPr>
              <a:t>The ability of a proposed facility or upgrade to contribute to world-leading science</a:t>
            </a:r>
            <a:r>
              <a:rPr lang="en-US" sz="2000" dirty="0" smtClean="0">
                <a:latin typeface="Times"/>
                <a:cs typeface="Times"/>
              </a:rPr>
              <a:t>, noting </a:t>
            </a:r>
            <a:r>
              <a:rPr lang="en-US" sz="2000" dirty="0">
                <a:latin typeface="Times"/>
                <a:cs typeface="Times"/>
              </a:rPr>
              <a:t>in particular the relevance to the 2015 BESAC report "Challenges at </a:t>
            </a:r>
            <a:r>
              <a:rPr lang="en-US" sz="2000" dirty="0" smtClean="0">
                <a:latin typeface="Times"/>
                <a:cs typeface="Times"/>
              </a:rPr>
              <a:t>the Frontiers </a:t>
            </a:r>
            <a:r>
              <a:rPr lang="en-US" sz="2000" dirty="0">
                <a:latin typeface="Times"/>
                <a:cs typeface="Times"/>
              </a:rPr>
              <a:t>of Matter and Energy: Transformative Opportunities for </a:t>
            </a:r>
            <a:r>
              <a:rPr lang="en-US" sz="2000" dirty="0" smtClean="0">
                <a:latin typeface="Times"/>
                <a:cs typeface="Times"/>
              </a:rPr>
              <a:t>Discovery Science</a:t>
            </a:r>
            <a:r>
              <a:rPr lang="en-US" sz="2000" dirty="0">
                <a:latin typeface="Times"/>
                <a:cs typeface="Times"/>
              </a:rPr>
              <a:t>." Activities will be placed in one of three categories:</a:t>
            </a:r>
            <a:r>
              <a:rPr lang="en-US" sz="2000" b="1" dirty="0">
                <a:latin typeface="Times"/>
                <a:cs typeface="Times"/>
              </a:rPr>
              <a:t>( a) absolutely central</a:t>
            </a:r>
            <a:r>
              <a:rPr lang="en-US" sz="2000" b="1" dirty="0" smtClean="0">
                <a:latin typeface="Times"/>
                <a:cs typeface="Times"/>
              </a:rPr>
              <a:t>; (</a:t>
            </a:r>
            <a:r>
              <a:rPr lang="en-US" sz="2000" b="1" dirty="0">
                <a:latin typeface="Times"/>
                <a:cs typeface="Times"/>
              </a:rPr>
              <a:t>b) important; and (c) don't know enough yet</a:t>
            </a:r>
            <a:r>
              <a:rPr lang="en-US" sz="2000" b="1" dirty="0" smtClean="0">
                <a:latin typeface="Times"/>
                <a:cs typeface="Times"/>
              </a:rPr>
              <a:t>.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2. </a:t>
            </a:r>
            <a:r>
              <a:rPr lang="en-US" sz="2000" dirty="0">
                <a:latin typeface="Times"/>
                <a:cs typeface="Times"/>
              </a:rPr>
              <a:t>The readiness to proceed to construction, noting whether the concept has </a:t>
            </a:r>
            <a:r>
              <a:rPr lang="en-US" sz="2000" dirty="0" smtClean="0">
                <a:latin typeface="Times"/>
                <a:cs typeface="Times"/>
              </a:rPr>
              <a:t>been thoroughly </a:t>
            </a:r>
            <a:r>
              <a:rPr lang="en-US" sz="2000" dirty="0">
                <a:latin typeface="Times"/>
                <a:cs typeface="Times"/>
              </a:rPr>
              <a:t>studied, the R&amp;D performed to date is sufficient, the technical </a:t>
            </a:r>
            <a:r>
              <a:rPr lang="en-US" sz="2000" dirty="0" smtClean="0">
                <a:latin typeface="Times"/>
                <a:cs typeface="Times"/>
              </a:rPr>
              <a:t>challenges can </a:t>
            </a:r>
            <a:r>
              <a:rPr lang="en-US" sz="2000" dirty="0">
                <a:latin typeface="Times"/>
                <a:cs typeface="Times"/>
              </a:rPr>
              <a:t>be met, and the extent to which the cost to build and operate the facility </a:t>
            </a:r>
            <a:r>
              <a:rPr lang="en-US" sz="2000" dirty="0" smtClean="0">
                <a:latin typeface="Times"/>
                <a:cs typeface="Times"/>
              </a:rPr>
              <a:t>is understood</a:t>
            </a:r>
            <a:r>
              <a:rPr lang="en-US" sz="2000" dirty="0">
                <a:latin typeface="Times"/>
                <a:cs typeface="Times"/>
              </a:rPr>
              <a:t>. Concepts will be placed in one of three categories: </a:t>
            </a:r>
            <a:endParaRPr lang="en-US" sz="2000" dirty="0" smtClean="0">
              <a:latin typeface="Times"/>
              <a:cs typeface="Times"/>
            </a:endParaRPr>
          </a:p>
          <a:p>
            <a:pPr marL="457200" indent="-457200">
              <a:buAutoNum type="alphaLcParenBoth"/>
            </a:pPr>
            <a:r>
              <a:rPr lang="en-US" sz="2000" b="1" dirty="0" smtClean="0">
                <a:latin typeface="Times"/>
                <a:cs typeface="Times"/>
              </a:rPr>
              <a:t>ready </a:t>
            </a:r>
            <a:r>
              <a:rPr lang="en-US" sz="2000" b="1" dirty="0">
                <a:latin typeface="Times"/>
                <a:cs typeface="Times"/>
              </a:rPr>
              <a:t>to </a:t>
            </a:r>
            <a:r>
              <a:rPr lang="en-US" sz="2000" b="1" dirty="0" smtClean="0">
                <a:latin typeface="Times"/>
                <a:cs typeface="Times"/>
              </a:rPr>
              <a:t>initiate construction</a:t>
            </a:r>
            <a:r>
              <a:rPr lang="en-US" sz="2000" b="1" dirty="0">
                <a:latin typeface="Times"/>
                <a:cs typeface="Times"/>
              </a:rPr>
              <a:t>; </a:t>
            </a:r>
            <a:endParaRPr lang="en-US" sz="2000" b="1" dirty="0" smtClean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(</a:t>
            </a:r>
            <a:r>
              <a:rPr lang="en-US" sz="2000" b="1" dirty="0">
                <a:latin typeface="Times"/>
                <a:cs typeface="Times"/>
              </a:rPr>
              <a:t>b) significant scientific/engineering challenges to resolve </a:t>
            </a:r>
            <a:r>
              <a:rPr lang="en-US" sz="2000" b="1" dirty="0" smtClean="0">
                <a:latin typeface="Times"/>
                <a:cs typeface="Times"/>
              </a:rPr>
              <a:t>before initiating </a:t>
            </a:r>
            <a:r>
              <a:rPr lang="en-US" sz="2000" b="1" dirty="0">
                <a:latin typeface="Times"/>
                <a:cs typeface="Times"/>
              </a:rPr>
              <a:t>construction; </a:t>
            </a:r>
          </a:p>
          <a:p>
            <a:r>
              <a:rPr lang="en-US" sz="2000" b="1" dirty="0" smtClean="0">
                <a:latin typeface="Times"/>
                <a:cs typeface="Times"/>
              </a:rPr>
              <a:t>( </a:t>
            </a:r>
            <a:r>
              <a:rPr lang="en-US" sz="2000" b="1" dirty="0">
                <a:latin typeface="Times"/>
                <a:cs typeface="Times"/>
              </a:rPr>
              <a:t>c) mission and technical requirements not yet </a:t>
            </a:r>
            <a:r>
              <a:rPr lang="en-US" sz="2000" b="1" dirty="0" smtClean="0">
                <a:latin typeface="Times"/>
                <a:cs typeface="Times"/>
              </a:rPr>
              <a:t>fully defined</a:t>
            </a:r>
            <a:r>
              <a:rPr lang="en-US" sz="2000" dirty="0">
                <a:latin typeface="Times"/>
                <a:cs typeface="Times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76" y="296072"/>
            <a:ext cx="9005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cs typeface="Times"/>
              </a:rPr>
              <a:t>December 21, 2015 Charge letter from Director Murray to </a:t>
            </a:r>
            <a:r>
              <a:rPr lang="en-US" sz="2400" b="1" dirty="0" smtClean="0">
                <a:cs typeface="Times"/>
              </a:rPr>
              <a:t>BESAC </a:t>
            </a:r>
            <a:endParaRPr lang="en-US" sz="2400" b="1" dirty="0">
              <a:cs typeface="Times"/>
            </a:endParaRPr>
          </a:p>
        </p:txBody>
      </p:sp>
      <p:pic>
        <p:nvPicPr>
          <p:cNvPr id="4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913" y="597649"/>
            <a:ext cx="632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BESAC Process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876" y="1298470"/>
            <a:ext cx="84768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"/>
                <a:cs typeface="Times"/>
              </a:rPr>
              <a:t>• </a:t>
            </a:r>
            <a:r>
              <a:rPr lang="en-US" sz="2000" b="1" dirty="0" smtClean="0">
                <a:latin typeface="Times"/>
                <a:cs typeface="Times"/>
              </a:rPr>
              <a:t> BESAC meeting February 11-12, 2016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b="1" dirty="0" smtClean="0">
                <a:latin typeface="Times"/>
                <a:cs typeface="Times"/>
              </a:rPr>
              <a:t>–presentations by laboratory and facility directors</a:t>
            </a:r>
          </a:p>
          <a:p>
            <a:r>
              <a:rPr lang="en-US" sz="2000" b="1" dirty="0" smtClean="0">
                <a:latin typeface="Times"/>
                <a:cs typeface="Times"/>
              </a:rPr>
              <a:t>		Chi-Chang Kao</a:t>
            </a:r>
          </a:p>
          <a:p>
            <a:r>
              <a:rPr lang="en-US" sz="2000" b="1" dirty="0" smtClean="0">
                <a:latin typeface="Times"/>
                <a:cs typeface="Times"/>
              </a:rPr>
              <a:t>		 Mike </a:t>
            </a:r>
            <a:r>
              <a:rPr lang="en-US" sz="2000" b="1" dirty="0" err="1" smtClean="0">
                <a:latin typeface="Times"/>
                <a:cs typeface="Times"/>
              </a:rPr>
              <a:t>Witherell</a:t>
            </a:r>
            <a:r>
              <a:rPr lang="en-US" sz="2000" b="1" dirty="0" smtClean="0">
                <a:latin typeface="Times"/>
                <a:cs typeface="Times"/>
              </a:rPr>
              <a:t>, Roger Falcone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b="1" dirty="0" smtClean="0">
                <a:latin typeface="Times"/>
                <a:cs typeface="Times"/>
              </a:rPr>
              <a:t>	Peter </a:t>
            </a:r>
            <a:r>
              <a:rPr lang="en-US" sz="2000" b="1" dirty="0" err="1" smtClean="0">
                <a:latin typeface="Times"/>
                <a:cs typeface="Times"/>
              </a:rPr>
              <a:t>Littlewood</a:t>
            </a:r>
            <a:endParaRPr lang="en-US" sz="2000" b="1" dirty="0" smtClean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b="1" dirty="0" smtClean="0">
                <a:latin typeface="Times"/>
                <a:cs typeface="Times"/>
              </a:rPr>
              <a:t>	Thom Mason, Paul </a:t>
            </a:r>
            <a:r>
              <a:rPr lang="en-US" sz="2000" b="1" dirty="0" err="1" smtClean="0">
                <a:latin typeface="Times"/>
                <a:cs typeface="Times"/>
              </a:rPr>
              <a:t>Langan</a:t>
            </a:r>
            <a:endParaRPr lang="en-US" sz="2000" b="1" dirty="0" smtClean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b="1" dirty="0" smtClean="0">
                <a:latin typeface="Times"/>
                <a:cs typeface="Times"/>
              </a:rPr>
              <a:t>–subcommittee formation (COI issues)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400" b="1" dirty="0" smtClean="0">
                <a:latin typeface="Times"/>
                <a:cs typeface="Times"/>
              </a:rPr>
              <a:t>• </a:t>
            </a:r>
            <a:r>
              <a:rPr lang="en-US" sz="2000" b="1" dirty="0" smtClean="0">
                <a:latin typeface="Times"/>
                <a:cs typeface="Times"/>
              </a:rPr>
              <a:t>  BESAC subcommittee meeting April 14–16, 2016 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b="1" dirty="0" smtClean="0">
                <a:latin typeface="Times"/>
                <a:cs typeface="Times"/>
              </a:rPr>
              <a:t>–labs responded to multi-page request for information </a:t>
            </a:r>
          </a:p>
          <a:p>
            <a:r>
              <a:rPr lang="en-US" sz="2000" b="1" dirty="0">
                <a:latin typeface="Times"/>
                <a:cs typeface="Times"/>
              </a:rPr>
              <a:t>	</a:t>
            </a:r>
            <a:r>
              <a:rPr lang="en-US" sz="2000" b="1" dirty="0" smtClean="0">
                <a:latin typeface="Times"/>
                <a:cs typeface="Times"/>
              </a:rPr>
              <a:t>–each lab team participated in half-day presentation/discussion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400" b="1" dirty="0" smtClean="0">
                <a:latin typeface="Times"/>
                <a:cs typeface="Times"/>
              </a:rPr>
              <a:t>•</a:t>
            </a:r>
            <a:r>
              <a:rPr lang="en-US" sz="2000" b="1" dirty="0" smtClean="0">
                <a:latin typeface="Times"/>
                <a:cs typeface="Times"/>
              </a:rPr>
              <a:t>  Subcommittee report was prepared with unanimous committee agreement</a:t>
            </a:r>
          </a:p>
          <a:p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4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4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45083"/>
              </p:ext>
            </p:extLst>
          </p:nvPr>
        </p:nvGraphicFramePr>
        <p:xfrm>
          <a:off x="1816099" y="530633"/>
          <a:ext cx="6432411" cy="601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ocument" r:id="rId4" imgW="5511800" imgH="5168900" progId="Word.Document.12">
                  <p:embed/>
                </p:oleObj>
              </mc:Choice>
              <mc:Fallback>
                <p:oleObj name="Document" r:id="rId4" imgW="5511800" imgH="516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099" y="530633"/>
                        <a:ext cx="6432411" cy="601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" descr="horizontal-logo-green-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24" y="1158011"/>
            <a:ext cx="7497595" cy="4749321"/>
          </a:xfrm>
          <a:prstGeom prst="rect">
            <a:avLst/>
          </a:prstGeom>
        </p:spPr>
      </p:pic>
      <p:pic>
        <p:nvPicPr>
          <p:cNvPr id="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eft Brace 1"/>
          <p:cNvSpPr/>
          <p:nvPr/>
        </p:nvSpPr>
        <p:spPr>
          <a:xfrm>
            <a:off x="5074683" y="3678765"/>
            <a:ext cx="300599" cy="1554720"/>
          </a:xfrm>
          <a:prstGeom prst="leftBrac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5086" y="3522647"/>
            <a:ext cx="3641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e.g.</a:t>
            </a:r>
          </a:p>
          <a:p>
            <a:r>
              <a:rPr lang="en-US" sz="1400" dirty="0" smtClean="0">
                <a:latin typeface="Times"/>
                <a:cs typeface="Times"/>
              </a:rPr>
              <a:t>• insertion devices</a:t>
            </a:r>
          </a:p>
          <a:p>
            <a:r>
              <a:rPr lang="en-US" sz="1400" dirty="0" smtClean="0">
                <a:latin typeface="Times"/>
                <a:cs typeface="Times"/>
              </a:rPr>
              <a:t>• top-off mode</a:t>
            </a:r>
          </a:p>
          <a:p>
            <a:r>
              <a:rPr lang="en-US" sz="1400" dirty="0" smtClean="0">
                <a:latin typeface="Times"/>
                <a:cs typeface="Times"/>
              </a:rPr>
              <a:t>• end-station developments</a:t>
            </a:r>
          </a:p>
          <a:p>
            <a:r>
              <a:rPr lang="en-US" sz="1400" dirty="0" smtClean="0">
                <a:latin typeface="Times"/>
                <a:cs typeface="Times"/>
              </a:rPr>
              <a:t>• robotics</a:t>
            </a:r>
          </a:p>
          <a:p>
            <a:r>
              <a:rPr lang="en-US" sz="1400" dirty="0" smtClean="0">
                <a:latin typeface="Times"/>
                <a:cs typeface="Times"/>
              </a:rPr>
              <a:t>• neutron guide designs</a:t>
            </a:r>
          </a:p>
          <a:p>
            <a:r>
              <a:rPr lang="en-US" sz="1400" dirty="0" smtClean="0">
                <a:latin typeface="Times"/>
                <a:cs typeface="Times"/>
              </a:rPr>
              <a:t>• enhanced methods for neutron polarization</a:t>
            </a:r>
          </a:p>
          <a:p>
            <a:r>
              <a:rPr lang="en-US" sz="1400" dirty="0" smtClean="0">
                <a:latin typeface="Times"/>
                <a:cs typeface="Times"/>
              </a:rPr>
              <a:t>• simultaneous simulations with measurements</a:t>
            </a:r>
          </a:p>
        </p:txBody>
      </p:sp>
      <p:sp>
        <p:nvSpPr>
          <p:cNvPr id="6" name="Left Brace 5"/>
          <p:cNvSpPr/>
          <p:nvPr/>
        </p:nvSpPr>
        <p:spPr>
          <a:xfrm>
            <a:off x="5946177" y="2779073"/>
            <a:ext cx="197931" cy="725693"/>
          </a:xfrm>
          <a:prstGeom prst="leftBrac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86957" y="2707279"/>
            <a:ext cx="2925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e.g.</a:t>
            </a:r>
          </a:p>
          <a:p>
            <a:r>
              <a:rPr lang="en-US" sz="1400" dirty="0" smtClean="0">
                <a:latin typeface="Times"/>
                <a:cs typeface="Times"/>
              </a:rPr>
              <a:t>• Multi-bend </a:t>
            </a:r>
            <a:r>
              <a:rPr lang="en-US" sz="1400" dirty="0" err="1" smtClean="0">
                <a:latin typeface="Times"/>
                <a:cs typeface="Times"/>
              </a:rPr>
              <a:t>achromat</a:t>
            </a:r>
            <a:r>
              <a:rPr lang="en-US" sz="1400" dirty="0" smtClean="0">
                <a:latin typeface="Times"/>
                <a:cs typeface="Times"/>
              </a:rPr>
              <a:t> lattice (MBA)</a:t>
            </a:r>
          </a:p>
          <a:p>
            <a:r>
              <a:rPr lang="en-US" sz="1400" dirty="0" smtClean="0">
                <a:latin typeface="Times"/>
                <a:cs typeface="Times"/>
              </a:rPr>
              <a:t>• large increase in neutron brightness</a:t>
            </a:r>
          </a:p>
          <a:p>
            <a:endParaRPr lang="en-US" sz="1400" dirty="0">
              <a:latin typeface="Times"/>
              <a:cs typeface="Times"/>
            </a:endParaRPr>
          </a:p>
          <a:p>
            <a:endParaRPr lang="en-US" sz="1400" dirty="0">
              <a:latin typeface="Times"/>
              <a:cs typeface="Time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618" y="399531"/>
            <a:ext cx="478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X-ray Facility Upgrades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353" y="1826422"/>
            <a:ext cx="8105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•  Advanced Photon Source Upgrade (APS-U)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•  Advanced Light Source Upgrade (ALS-U)</a:t>
            </a:r>
          </a:p>
          <a:p>
            <a:endParaRPr lang="en-US" sz="2000" b="1" dirty="0">
              <a:latin typeface="Times"/>
              <a:cs typeface="Times"/>
            </a:endParaRPr>
          </a:p>
          <a:p>
            <a:r>
              <a:rPr lang="en-US" sz="2000" b="1" dirty="0" smtClean="0">
                <a:latin typeface="Times"/>
                <a:cs typeface="Times"/>
              </a:rPr>
              <a:t>•  </a:t>
            </a:r>
            <a:r>
              <a:rPr lang="en-US" sz="2000" b="1" dirty="0" err="1" smtClean="0">
                <a:latin typeface="Times"/>
                <a:cs typeface="Times"/>
              </a:rPr>
              <a:t>Linac</a:t>
            </a:r>
            <a:r>
              <a:rPr lang="en-US" sz="2000" b="1" dirty="0" smtClean="0">
                <a:latin typeface="Times"/>
                <a:cs typeface="Times"/>
              </a:rPr>
              <a:t> Coherent Light Source II High Energy Upgrade (LCLS II-HE)</a:t>
            </a:r>
          </a:p>
        </p:txBody>
      </p:sp>
      <p:pic>
        <p:nvPicPr>
          <p:cNvPr id="5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447" y="2574164"/>
            <a:ext cx="647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Storage Ring X-ray Sources</a:t>
            </a:r>
            <a:endParaRPr lang="en-US" sz="3600" b="1" dirty="0"/>
          </a:p>
        </p:txBody>
      </p:sp>
      <p:pic>
        <p:nvPicPr>
          <p:cNvPr id="4" name="Picture 9" descr="horizontal-logo-green-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34" y="4342242"/>
            <a:ext cx="54991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95" y="299648"/>
            <a:ext cx="895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A </a:t>
            </a:r>
            <a:r>
              <a:rPr lang="en-US" sz="2400" b="1" dirty="0" err="1" smtClean="0">
                <a:latin typeface="Times"/>
                <a:cs typeface="Times"/>
              </a:rPr>
              <a:t>Multibend</a:t>
            </a:r>
            <a:r>
              <a:rPr lang="en-US" sz="2400" b="1" dirty="0" smtClean="0">
                <a:latin typeface="Times"/>
                <a:cs typeface="Times"/>
              </a:rPr>
              <a:t> </a:t>
            </a:r>
            <a:r>
              <a:rPr lang="en-US" sz="2400" b="1" dirty="0" err="1" smtClean="0">
                <a:latin typeface="Times"/>
                <a:cs typeface="Times"/>
              </a:rPr>
              <a:t>Achromat</a:t>
            </a:r>
            <a:r>
              <a:rPr lang="en-US" sz="2400" b="1" dirty="0" smtClean="0">
                <a:latin typeface="Times"/>
                <a:cs typeface="Times"/>
              </a:rPr>
              <a:t> Lattice has been implemented at MAX IV</a:t>
            </a:r>
            <a:endParaRPr lang="en-US" sz="2400" b="1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2" y="899157"/>
            <a:ext cx="7848927" cy="3497449"/>
          </a:xfrm>
          <a:prstGeom prst="rect">
            <a:avLst/>
          </a:prstGeom>
        </p:spPr>
      </p:pic>
      <p:pic>
        <p:nvPicPr>
          <p:cNvPr id="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4" y="6354767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E2E9-06E8-42A3-83F0-9AE286D3C8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985</Words>
  <Application>Microsoft Macintosh PowerPoint</Application>
  <PresentationFormat>Letter Paper (8.5x11 in)</PresentationFormat>
  <Paragraphs>158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Document</vt:lpstr>
      <vt:lpstr>BES Light &amp; Neutron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James</dc:creator>
  <cp:lastModifiedBy>John Hemminger</cp:lastModifiedBy>
  <cp:revision>90</cp:revision>
  <cp:lastPrinted>2016-06-07T16:13:45Z</cp:lastPrinted>
  <dcterms:created xsi:type="dcterms:W3CDTF">2016-05-24T20:42:05Z</dcterms:created>
  <dcterms:modified xsi:type="dcterms:W3CDTF">2016-06-10T17:46:52Z</dcterms:modified>
</cp:coreProperties>
</file>