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805" r:id="rId2"/>
    <p:sldMasterId id="2147483827" r:id="rId3"/>
  </p:sldMasterIdLst>
  <p:notesMasterIdLst>
    <p:notesMasterId r:id="rId34"/>
  </p:notesMasterIdLst>
  <p:handoutMasterIdLst>
    <p:handoutMasterId r:id="rId35"/>
  </p:handoutMasterIdLst>
  <p:sldIdLst>
    <p:sldId id="256" r:id="rId4"/>
    <p:sldId id="1051" r:id="rId5"/>
    <p:sldId id="1020" r:id="rId6"/>
    <p:sldId id="1019" r:id="rId7"/>
    <p:sldId id="1021" r:id="rId8"/>
    <p:sldId id="1022" r:id="rId9"/>
    <p:sldId id="1073" r:id="rId10"/>
    <p:sldId id="1061" r:id="rId11"/>
    <p:sldId id="1069" r:id="rId12"/>
    <p:sldId id="1047" r:id="rId13"/>
    <p:sldId id="1043" r:id="rId14"/>
    <p:sldId id="1067" r:id="rId15"/>
    <p:sldId id="1040" r:id="rId16"/>
    <p:sldId id="1023" r:id="rId17"/>
    <p:sldId id="1068" r:id="rId18"/>
    <p:sldId id="1063" r:id="rId19"/>
    <p:sldId id="1029" r:id="rId20"/>
    <p:sldId id="1064" r:id="rId21"/>
    <p:sldId id="1024" r:id="rId22"/>
    <p:sldId id="1026" r:id="rId23"/>
    <p:sldId id="1030" r:id="rId24"/>
    <p:sldId id="1037" r:id="rId25"/>
    <p:sldId id="1076" r:id="rId26"/>
    <p:sldId id="1036" r:id="rId27"/>
    <p:sldId id="1052" r:id="rId28"/>
    <p:sldId id="1065" r:id="rId29"/>
    <p:sldId id="1071" r:id="rId30"/>
    <p:sldId id="1060" r:id="rId31"/>
    <p:sldId id="1072" r:id="rId32"/>
    <p:sldId id="1075"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880" algn="l" rtl="0" fontAlgn="base">
      <a:spcBef>
        <a:spcPct val="0"/>
      </a:spcBef>
      <a:spcAft>
        <a:spcPct val="0"/>
      </a:spcAft>
      <a:defRPr kern="1200">
        <a:solidFill>
          <a:schemeClr val="tx1"/>
        </a:solidFill>
        <a:latin typeface="Arial" charset="0"/>
        <a:ea typeface="+mn-ea"/>
        <a:cs typeface="+mn-cs"/>
      </a:defRPr>
    </a:lvl2pPr>
    <a:lvl3pPr marL="913758" algn="l" rtl="0" fontAlgn="base">
      <a:spcBef>
        <a:spcPct val="0"/>
      </a:spcBef>
      <a:spcAft>
        <a:spcPct val="0"/>
      </a:spcAft>
      <a:defRPr kern="1200">
        <a:solidFill>
          <a:schemeClr val="tx1"/>
        </a:solidFill>
        <a:latin typeface="Arial" charset="0"/>
        <a:ea typeface="+mn-ea"/>
        <a:cs typeface="+mn-cs"/>
      </a:defRPr>
    </a:lvl3pPr>
    <a:lvl4pPr marL="1370639" algn="l" rtl="0" fontAlgn="base">
      <a:spcBef>
        <a:spcPct val="0"/>
      </a:spcBef>
      <a:spcAft>
        <a:spcPct val="0"/>
      </a:spcAft>
      <a:defRPr kern="1200">
        <a:solidFill>
          <a:schemeClr val="tx1"/>
        </a:solidFill>
        <a:latin typeface="Arial" charset="0"/>
        <a:ea typeface="+mn-ea"/>
        <a:cs typeface="+mn-cs"/>
      </a:defRPr>
    </a:lvl4pPr>
    <a:lvl5pPr marL="1827517" algn="l" rtl="0" fontAlgn="base">
      <a:spcBef>
        <a:spcPct val="0"/>
      </a:spcBef>
      <a:spcAft>
        <a:spcPct val="0"/>
      </a:spcAft>
      <a:defRPr kern="1200">
        <a:solidFill>
          <a:schemeClr val="tx1"/>
        </a:solidFill>
        <a:latin typeface="Arial" charset="0"/>
        <a:ea typeface="+mn-ea"/>
        <a:cs typeface="+mn-cs"/>
      </a:defRPr>
    </a:lvl5pPr>
    <a:lvl6pPr marL="2284398" algn="l" defTabSz="913758" rtl="0" eaLnBrk="1" latinLnBrk="0" hangingPunct="1">
      <a:defRPr kern="1200">
        <a:solidFill>
          <a:schemeClr val="tx1"/>
        </a:solidFill>
        <a:latin typeface="Arial" charset="0"/>
        <a:ea typeface="+mn-ea"/>
        <a:cs typeface="+mn-cs"/>
      </a:defRPr>
    </a:lvl6pPr>
    <a:lvl7pPr marL="2741275" algn="l" defTabSz="913758" rtl="0" eaLnBrk="1" latinLnBrk="0" hangingPunct="1">
      <a:defRPr kern="1200">
        <a:solidFill>
          <a:schemeClr val="tx1"/>
        </a:solidFill>
        <a:latin typeface="Arial" charset="0"/>
        <a:ea typeface="+mn-ea"/>
        <a:cs typeface="+mn-cs"/>
      </a:defRPr>
    </a:lvl7pPr>
    <a:lvl8pPr marL="3198156" algn="l" defTabSz="913758" rtl="0" eaLnBrk="1" latinLnBrk="0" hangingPunct="1">
      <a:defRPr kern="1200">
        <a:solidFill>
          <a:schemeClr val="tx1"/>
        </a:solidFill>
        <a:latin typeface="Arial" charset="0"/>
        <a:ea typeface="+mn-ea"/>
        <a:cs typeface="+mn-cs"/>
      </a:defRPr>
    </a:lvl8pPr>
    <a:lvl9pPr marL="3655033" algn="l" defTabSz="91375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2">
          <p15:clr>
            <a:srgbClr val="A4A3A4"/>
          </p15:clr>
        </p15:guide>
        <p15:guide id="2" pos="288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D"/>
    <a:srgbClr val="FFFFD9"/>
    <a:srgbClr val="106636"/>
    <a:srgbClr val="FFFFD5"/>
    <a:srgbClr val="0000FF"/>
    <a:srgbClr val="0066FF"/>
    <a:srgbClr val="FFFFC1"/>
    <a:srgbClr val="21C5FF"/>
    <a:srgbClr val="7D7D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1" autoAdjust="0"/>
    <p:restoredTop sz="68917" autoAdjust="0"/>
  </p:normalViewPr>
  <p:slideViewPr>
    <p:cSldViewPr snapToGrid="0" showGuides="1">
      <p:cViewPr varScale="1">
        <p:scale>
          <a:sx n="72" d="100"/>
          <a:sy n="72" d="100"/>
        </p:scale>
        <p:origin x="336" y="60"/>
      </p:cViewPr>
      <p:guideLst>
        <p:guide orient="horz" pos="31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chome.osc.doe.gov\kung\My%20Documents\BES%20Presentations\Murphy\Chart%20in%20Microsoft%20PowerPoint_2016_User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chome.osc.doe.gov\talia.mase\My%20Documents\Van\Master_Sync_Light_users_90_14%2007Feb17.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schome.osc.doe.gov\kung\My%20Documents\BES%20Presentations\UCOP_Meso\Copy%20of%20FY%202017%20Congressional%20Justification_1-11-16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66653237567113"/>
          <c:y val="4.1947501027316238E-2"/>
          <c:w val="0.87386215864759464"/>
          <c:h val="0.77634961439588934"/>
        </c:manualLayout>
      </c:layout>
      <c:barChart>
        <c:barDir val="col"/>
        <c:grouping val="stacked"/>
        <c:varyColors val="0"/>
        <c:ser>
          <c:idx val="0"/>
          <c:order val="0"/>
          <c:tx>
            <c:strRef>
              <c:f>'FY96-FY15 Chart'!$A$4</c:f>
              <c:strCache>
                <c:ptCount val="1"/>
                <c:pt idx="0">
                  <c:v>NSLS II </c:v>
                </c:pt>
              </c:strCache>
            </c:strRef>
          </c:tx>
          <c:spPr>
            <a:solidFill>
              <a:srgbClr val="0070C0"/>
            </a:solidFill>
            <a:ln w="12700">
              <a:solidFill>
                <a:srgbClr val="000000"/>
              </a:solidFill>
              <a:prstDash val="solid"/>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Chart'!$B$4:$V$4</c:f>
              <c:numCache>
                <c:formatCode>General</c:formatCode>
                <c:ptCount val="21"/>
                <c:pt idx="19" formatCode="_(* #,##0_);_(* \(#,##0\);_(* &quot;-&quot;??_);_(@_)">
                  <c:v>110</c:v>
                </c:pt>
                <c:pt idx="20" formatCode="_(* #,##0_);_(* \(#,##0\);_(* &quot;-&quot;??_);_(@_)">
                  <c:v>477</c:v>
                </c:pt>
              </c:numCache>
            </c:numRef>
          </c:val>
        </c:ser>
        <c:ser>
          <c:idx val="1"/>
          <c:order val="1"/>
          <c:tx>
            <c:strRef>
              <c:f>'FY96-FY15 Chart'!$A$5</c:f>
              <c:strCache>
                <c:ptCount val="1"/>
                <c:pt idx="0">
                  <c:v>NSLS</c:v>
                </c:pt>
              </c:strCache>
            </c:strRef>
          </c:tx>
          <c:spPr>
            <a:solidFill>
              <a:srgbClr val="FFFF00"/>
            </a:solidFill>
            <a:ln w="12700">
              <a:solidFill>
                <a:srgbClr val="000000"/>
              </a:solidFill>
              <a:prstDash val="solid"/>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Chart'!$B$5:$V$5</c:f>
              <c:numCache>
                <c:formatCode>_(* #,##0_);_(* \(#,##0\);_(* "-"??_);_(@_)</c:formatCode>
                <c:ptCount val="21"/>
                <c:pt idx="0">
                  <c:v>2261</c:v>
                </c:pt>
                <c:pt idx="1">
                  <c:v>2320</c:v>
                </c:pt>
                <c:pt idx="2">
                  <c:v>2380</c:v>
                </c:pt>
                <c:pt idx="3">
                  <c:v>2416</c:v>
                </c:pt>
                <c:pt idx="4">
                  <c:v>2551</c:v>
                </c:pt>
                <c:pt idx="5">
                  <c:v>2523</c:v>
                </c:pt>
                <c:pt idx="6">
                  <c:v>2413</c:v>
                </c:pt>
                <c:pt idx="7">
                  <c:v>2206</c:v>
                </c:pt>
                <c:pt idx="8">
                  <c:v>2299</c:v>
                </c:pt>
                <c:pt idx="9">
                  <c:v>2256</c:v>
                </c:pt>
                <c:pt idx="10">
                  <c:v>2105</c:v>
                </c:pt>
                <c:pt idx="11">
                  <c:v>2219</c:v>
                </c:pt>
                <c:pt idx="12">
                  <c:v>2128</c:v>
                </c:pt>
                <c:pt idx="13">
                  <c:v>2214</c:v>
                </c:pt>
                <c:pt idx="14">
                  <c:v>2229</c:v>
                </c:pt>
                <c:pt idx="15">
                  <c:v>2313</c:v>
                </c:pt>
                <c:pt idx="16">
                  <c:v>2453</c:v>
                </c:pt>
                <c:pt idx="17">
                  <c:v>2367</c:v>
                </c:pt>
                <c:pt idx="18">
                  <c:v>2372</c:v>
                </c:pt>
                <c:pt idx="19">
                  <c:v>0</c:v>
                </c:pt>
              </c:numCache>
            </c:numRef>
          </c:val>
        </c:ser>
        <c:ser>
          <c:idx val="2"/>
          <c:order val="2"/>
          <c:tx>
            <c:strRef>
              <c:f>'FY96-FY15 Chart'!$A$6</c:f>
              <c:strCache>
                <c:ptCount val="1"/>
                <c:pt idx="0">
                  <c:v>SSRL</c:v>
                </c:pt>
              </c:strCache>
            </c:strRef>
          </c:tx>
          <c:spPr>
            <a:solidFill>
              <a:srgbClr val="FF0000"/>
            </a:solidFill>
            <a:ln w="12700">
              <a:solidFill>
                <a:srgbClr val="000000"/>
              </a:solidFill>
              <a:prstDash val="solid"/>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Chart'!$B$6:$V$6</c:f>
              <c:numCache>
                <c:formatCode>_(* #,##0_);_(* \(#,##0\);_(* "-"??_);_(@_)</c:formatCode>
                <c:ptCount val="21"/>
                <c:pt idx="0">
                  <c:v>647</c:v>
                </c:pt>
                <c:pt idx="1">
                  <c:v>721</c:v>
                </c:pt>
                <c:pt idx="2">
                  <c:v>763</c:v>
                </c:pt>
                <c:pt idx="3">
                  <c:v>782</c:v>
                </c:pt>
                <c:pt idx="4">
                  <c:v>895</c:v>
                </c:pt>
                <c:pt idx="5">
                  <c:v>907</c:v>
                </c:pt>
                <c:pt idx="6">
                  <c:v>1023</c:v>
                </c:pt>
                <c:pt idx="7">
                  <c:v>867</c:v>
                </c:pt>
                <c:pt idx="8">
                  <c:v>741</c:v>
                </c:pt>
                <c:pt idx="9">
                  <c:v>1007</c:v>
                </c:pt>
                <c:pt idx="10">
                  <c:v>1124</c:v>
                </c:pt>
                <c:pt idx="11">
                  <c:v>1151</c:v>
                </c:pt>
                <c:pt idx="12">
                  <c:v>1147</c:v>
                </c:pt>
                <c:pt idx="13">
                  <c:v>1361</c:v>
                </c:pt>
                <c:pt idx="14">
                  <c:v>1436</c:v>
                </c:pt>
                <c:pt idx="15">
                  <c:v>1515</c:v>
                </c:pt>
                <c:pt idx="16">
                  <c:v>1597</c:v>
                </c:pt>
                <c:pt idx="17">
                  <c:v>1675</c:v>
                </c:pt>
                <c:pt idx="18">
                  <c:v>1556</c:v>
                </c:pt>
                <c:pt idx="19">
                  <c:v>1626</c:v>
                </c:pt>
                <c:pt idx="20">
                  <c:v>1641</c:v>
                </c:pt>
              </c:numCache>
            </c:numRef>
          </c:val>
        </c:ser>
        <c:ser>
          <c:idx val="3"/>
          <c:order val="3"/>
          <c:tx>
            <c:strRef>
              <c:f>'FY96-FY15 Chart'!$A$7</c:f>
              <c:strCache>
                <c:ptCount val="1"/>
                <c:pt idx="0">
                  <c:v>ALS</c:v>
                </c:pt>
              </c:strCache>
            </c:strRef>
          </c:tx>
          <c:spPr>
            <a:solidFill>
              <a:srgbClr val="16DF07"/>
            </a:solidFill>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Chart'!$B$7:$V$7</c:f>
              <c:numCache>
                <c:formatCode>_(* #,##0_);_(* \(#,##0\);_(* "-"??_);_(@_)</c:formatCode>
                <c:ptCount val="21"/>
                <c:pt idx="0">
                  <c:v>184</c:v>
                </c:pt>
                <c:pt idx="1">
                  <c:v>295</c:v>
                </c:pt>
                <c:pt idx="2">
                  <c:v>659</c:v>
                </c:pt>
                <c:pt idx="3">
                  <c:v>805</c:v>
                </c:pt>
                <c:pt idx="4">
                  <c:v>1036</c:v>
                </c:pt>
                <c:pt idx="5">
                  <c:v>1163</c:v>
                </c:pt>
                <c:pt idx="6">
                  <c:v>1385</c:v>
                </c:pt>
                <c:pt idx="7">
                  <c:v>1662</c:v>
                </c:pt>
                <c:pt idx="8">
                  <c:v>1898</c:v>
                </c:pt>
                <c:pt idx="9">
                  <c:v>2003</c:v>
                </c:pt>
                <c:pt idx="10">
                  <c:v>2158</c:v>
                </c:pt>
                <c:pt idx="11">
                  <c:v>1748</c:v>
                </c:pt>
                <c:pt idx="12">
                  <c:v>1938</c:v>
                </c:pt>
                <c:pt idx="13">
                  <c:v>1918</c:v>
                </c:pt>
                <c:pt idx="14">
                  <c:v>2032</c:v>
                </c:pt>
                <c:pt idx="15">
                  <c:v>1931</c:v>
                </c:pt>
                <c:pt idx="16">
                  <c:v>1995</c:v>
                </c:pt>
                <c:pt idx="17">
                  <c:v>2222</c:v>
                </c:pt>
                <c:pt idx="18">
                  <c:v>2443</c:v>
                </c:pt>
                <c:pt idx="19">
                  <c:v>2560</c:v>
                </c:pt>
                <c:pt idx="20">
                  <c:v>2317</c:v>
                </c:pt>
              </c:numCache>
            </c:numRef>
          </c:val>
        </c:ser>
        <c:ser>
          <c:idx val="4"/>
          <c:order val="4"/>
          <c:tx>
            <c:strRef>
              <c:f>'FY96-FY15 Chart'!$A$8</c:f>
              <c:strCache>
                <c:ptCount val="1"/>
                <c:pt idx="0">
                  <c:v>APS</c:v>
                </c:pt>
              </c:strCache>
            </c:strRef>
          </c:tx>
          <c:spPr>
            <a:solidFill>
              <a:srgbClr val="7030A0"/>
            </a:solidFill>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Chart'!$B$8:$V$8</c:f>
              <c:numCache>
                <c:formatCode>_(* #,##0_);_(* \(#,##0\);_(* "-"??_);_(@_)</c:formatCode>
                <c:ptCount val="21"/>
                <c:pt idx="0">
                  <c:v>0</c:v>
                </c:pt>
                <c:pt idx="1">
                  <c:v>536</c:v>
                </c:pt>
                <c:pt idx="2">
                  <c:v>734</c:v>
                </c:pt>
                <c:pt idx="3">
                  <c:v>1222</c:v>
                </c:pt>
                <c:pt idx="4">
                  <c:v>1527</c:v>
                </c:pt>
                <c:pt idx="5">
                  <c:v>1989</c:v>
                </c:pt>
                <c:pt idx="6">
                  <c:v>2299</c:v>
                </c:pt>
                <c:pt idx="7">
                  <c:v>2767</c:v>
                </c:pt>
                <c:pt idx="8">
                  <c:v>2773</c:v>
                </c:pt>
                <c:pt idx="9">
                  <c:v>3215</c:v>
                </c:pt>
                <c:pt idx="10">
                  <c:v>3274</c:v>
                </c:pt>
                <c:pt idx="11">
                  <c:v>3420</c:v>
                </c:pt>
                <c:pt idx="12">
                  <c:v>3279</c:v>
                </c:pt>
                <c:pt idx="13">
                  <c:v>3537</c:v>
                </c:pt>
                <c:pt idx="14">
                  <c:v>3796</c:v>
                </c:pt>
                <c:pt idx="15">
                  <c:v>3986</c:v>
                </c:pt>
                <c:pt idx="16">
                  <c:v>4360</c:v>
                </c:pt>
                <c:pt idx="17">
                  <c:v>4542</c:v>
                </c:pt>
                <c:pt idx="18">
                  <c:v>5017</c:v>
                </c:pt>
                <c:pt idx="19">
                  <c:v>5331</c:v>
                </c:pt>
                <c:pt idx="20">
                  <c:v>5521</c:v>
                </c:pt>
              </c:numCache>
            </c:numRef>
          </c:val>
        </c:ser>
        <c:ser>
          <c:idx val="6"/>
          <c:order val="5"/>
          <c:tx>
            <c:strRef>
              <c:f>'FY96-FY15 Chart'!$A$9</c:f>
              <c:strCache>
                <c:ptCount val="1"/>
                <c:pt idx="0">
                  <c:v>LCLS </c:v>
                </c:pt>
              </c:strCache>
            </c:strRef>
          </c:tx>
          <c:spPr>
            <a:solidFill>
              <a:schemeClr val="accent1">
                <a:lumMod val="50000"/>
              </a:schemeClr>
            </a:solidFill>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Chart'!$B$9:$V$9</c:f>
              <c:numCache>
                <c:formatCode>General</c:formatCode>
                <c:ptCount val="21"/>
                <c:pt idx="14">
                  <c:v>359</c:v>
                </c:pt>
                <c:pt idx="15" formatCode="_(* #,##0_);_(* \(#,##0\);_(* &quot;-&quot;??_);_(@_)">
                  <c:v>516</c:v>
                </c:pt>
                <c:pt idx="16" formatCode="_(* #,##0_);_(* \(#,##0\);_(* &quot;-&quot;??_);_(@_)">
                  <c:v>571</c:v>
                </c:pt>
                <c:pt idx="17" formatCode="_(* #,##0_);_(* \(#,##0\);_(* &quot;-&quot;??_);_(@_)">
                  <c:v>594</c:v>
                </c:pt>
                <c:pt idx="18" formatCode="_(* #,##0_);_(* \(#,##0\);_(* &quot;-&quot;??_);_(@_)">
                  <c:v>612</c:v>
                </c:pt>
                <c:pt idx="19" formatCode="_(* #,##0_);_(* \(#,##0\);_(* &quot;-&quot;??_);_(@_)">
                  <c:v>837</c:v>
                </c:pt>
                <c:pt idx="20" formatCode="_(* #,##0_);_(* \(#,##0\);_(* &quot;-&quot;??_);_(@_)">
                  <c:v>1062</c:v>
                </c:pt>
              </c:numCache>
            </c:numRef>
          </c:val>
        </c:ser>
        <c:ser>
          <c:idx val="7"/>
          <c:order val="6"/>
          <c:tx>
            <c:strRef>
              <c:f>'FY96-FY15 Chart'!$A$10</c:f>
              <c:strCache>
                <c:ptCount val="1"/>
                <c:pt idx="0">
                  <c:v>HFBR</c:v>
                </c:pt>
              </c:strCache>
            </c:strRef>
          </c:tx>
          <c:spPr>
            <a:solidFill>
              <a:schemeClr val="accent6">
                <a:lumMod val="50000"/>
              </a:schemeClr>
            </a:solidFill>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Chart'!$B$10:$V$10</c:f>
              <c:numCache>
                <c:formatCode>General</c:formatCode>
                <c:ptCount val="21"/>
                <c:pt idx="0">
                  <c:v>280</c:v>
                </c:pt>
                <c:pt idx="1">
                  <c:v>89</c:v>
                </c:pt>
              </c:numCache>
            </c:numRef>
          </c:val>
        </c:ser>
        <c:ser>
          <c:idx val="8"/>
          <c:order val="7"/>
          <c:tx>
            <c:strRef>
              <c:f>'FY96-FY15 Chart'!$A$11</c:f>
              <c:strCache>
                <c:ptCount val="1"/>
                <c:pt idx="0">
                  <c:v>IPNS</c:v>
                </c:pt>
              </c:strCache>
            </c:strRef>
          </c:tx>
          <c:spPr>
            <a:solidFill>
              <a:schemeClr val="accent6">
                <a:lumMod val="75000"/>
              </a:schemeClr>
            </a:solidFill>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Chart'!$B$11:$V$11</c:f>
              <c:numCache>
                <c:formatCode>General</c:formatCode>
                <c:ptCount val="21"/>
                <c:pt idx="0">
                  <c:v>201</c:v>
                </c:pt>
                <c:pt idx="1">
                  <c:v>228</c:v>
                </c:pt>
                <c:pt idx="2">
                  <c:v>221</c:v>
                </c:pt>
                <c:pt idx="3">
                  <c:v>208</c:v>
                </c:pt>
                <c:pt idx="4">
                  <c:v>230</c:v>
                </c:pt>
                <c:pt idx="5">
                  <c:v>240</c:v>
                </c:pt>
                <c:pt idx="6">
                  <c:v>243</c:v>
                </c:pt>
                <c:pt idx="7">
                  <c:v>229</c:v>
                </c:pt>
                <c:pt idx="8">
                  <c:v>279</c:v>
                </c:pt>
                <c:pt idx="9">
                  <c:v>244</c:v>
                </c:pt>
                <c:pt idx="10">
                  <c:v>211</c:v>
                </c:pt>
                <c:pt idx="11">
                  <c:v>173</c:v>
                </c:pt>
                <c:pt idx="12">
                  <c:v>89</c:v>
                </c:pt>
              </c:numCache>
            </c:numRef>
          </c:val>
        </c:ser>
        <c:ser>
          <c:idx val="9"/>
          <c:order val="8"/>
          <c:tx>
            <c:strRef>
              <c:f>'FY96-FY15 Chart'!$A$12</c:f>
              <c:strCache>
                <c:ptCount val="1"/>
                <c:pt idx="0">
                  <c:v>SNS</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Chart'!$B$12:$V$12</c:f>
              <c:numCache>
                <c:formatCode>General</c:formatCode>
                <c:ptCount val="21"/>
                <c:pt idx="11" formatCode="_(* #,##0_);_(* \(#,##0\);_(* &quot;-&quot;??_);_(@_)">
                  <c:v>24</c:v>
                </c:pt>
                <c:pt idx="12" formatCode="_(* #,##0_);_(* \(#,##0\);_(* &quot;-&quot;??_);_(@_)">
                  <c:v>165</c:v>
                </c:pt>
                <c:pt idx="13" formatCode="_(* #,##0_);_(* \(#,##0\);_(* &quot;-&quot;??_);_(@_)">
                  <c:v>307</c:v>
                </c:pt>
                <c:pt idx="14" formatCode="_(* #,##0_);_(* \(#,##0\);_(* &quot;-&quot;??_);_(@_)">
                  <c:v>430</c:v>
                </c:pt>
                <c:pt idx="15" formatCode="_(* #,##0_);_(* \(#,##0\);_(* &quot;-&quot;??_);_(@_)">
                  <c:v>890</c:v>
                </c:pt>
                <c:pt idx="16" formatCode="_(* #,##0_);_(* \(#,##0\);_(* &quot;-&quot;??_);_(@_)">
                  <c:v>799</c:v>
                </c:pt>
                <c:pt idx="17" formatCode="_(* #,##0_);_(* \(#,##0\);_(* &quot;-&quot;??_);_(@_)">
                  <c:v>726</c:v>
                </c:pt>
                <c:pt idx="18" formatCode="_(* #,##0_);_(* \(#,##0\);_(* &quot;-&quot;??_);_(@_)">
                  <c:v>893</c:v>
                </c:pt>
                <c:pt idx="19" formatCode="_(* #,##0_);_(* \(#,##0\);_(* &quot;-&quot;??_);_(@_)">
                  <c:v>845</c:v>
                </c:pt>
                <c:pt idx="20" formatCode="_(* #,##0_);_(* \(#,##0\);_(* &quot;-&quot;??_);_(@_)">
                  <c:v>893</c:v>
                </c:pt>
              </c:numCache>
            </c:numRef>
          </c:val>
        </c:ser>
        <c:ser>
          <c:idx val="10"/>
          <c:order val="9"/>
          <c:tx>
            <c:strRef>
              <c:f>'FY96-FY15 Chart'!$A$13</c:f>
              <c:strCache>
                <c:ptCount val="1"/>
                <c:pt idx="0">
                  <c:v>HFIR</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Chart'!$B$13:$V$13</c:f>
              <c:numCache>
                <c:formatCode>_(* #,##0_);_(* \(#,##0\);_(* "-"??_);_(@_)</c:formatCode>
                <c:ptCount val="21"/>
                <c:pt idx="0">
                  <c:v>258</c:v>
                </c:pt>
                <c:pt idx="1">
                  <c:v>258</c:v>
                </c:pt>
                <c:pt idx="2">
                  <c:v>258</c:v>
                </c:pt>
                <c:pt idx="3">
                  <c:v>258</c:v>
                </c:pt>
                <c:pt idx="4">
                  <c:v>153</c:v>
                </c:pt>
                <c:pt idx="5">
                  <c:v>0</c:v>
                </c:pt>
                <c:pt idx="6">
                  <c:v>22</c:v>
                </c:pt>
                <c:pt idx="7">
                  <c:v>51</c:v>
                </c:pt>
                <c:pt idx="8">
                  <c:v>48</c:v>
                </c:pt>
                <c:pt idx="9">
                  <c:v>96</c:v>
                </c:pt>
                <c:pt idx="10">
                  <c:v>42</c:v>
                </c:pt>
                <c:pt idx="11">
                  <c:v>72</c:v>
                </c:pt>
                <c:pt idx="12">
                  <c:v>258</c:v>
                </c:pt>
                <c:pt idx="13">
                  <c:v>358</c:v>
                </c:pt>
                <c:pt idx="14">
                  <c:v>375</c:v>
                </c:pt>
                <c:pt idx="15">
                  <c:v>477</c:v>
                </c:pt>
                <c:pt idx="16">
                  <c:v>442</c:v>
                </c:pt>
                <c:pt idx="17">
                  <c:v>395</c:v>
                </c:pt>
                <c:pt idx="18">
                  <c:v>453</c:v>
                </c:pt>
                <c:pt idx="19">
                  <c:v>491</c:v>
                </c:pt>
                <c:pt idx="20">
                  <c:v>450</c:v>
                </c:pt>
              </c:numCache>
            </c:numRef>
          </c:val>
        </c:ser>
        <c:ser>
          <c:idx val="11"/>
          <c:order val="10"/>
          <c:tx>
            <c:strRef>
              <c:f>'FY96-FY15 Chart'!$A$14</c:f>
              <c:strCache>
                <c:ptCount val="1"/>
                <c:pt idx="0">
                  <c:v>Lujan</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Chart'!$B$14:$V$14</c:f>
              <c:numCache>
                <c:formatCode>_(* #,##0_);_(* \(#,##0\);_(* "-"??_);_(@_)</c:formatCode>
                <c:ptCount val="21"/>
                <c:pt idx="0">
                  <c:v>261</c:v>
                </c:pt>
                <c:pt idx="1">
                  <c:v>261</c:v>
                </c:pt>
                <c:pt idx="2">
                  <c:v>261</c:v>
                </c:pt>
                <c:pt idx="3">
                  <c:v>261</c:v>
                </c:pt>
                <c:pt idx="4">
                  <c:v>25</c:v>
                </c:pt>
                <c:pt idx="5">
                  <c:v>122</c:v>
                </c:pt>
                <c:pt idx="6">
                  <c:v>164</c:v>
                </c:pt>
                <c:pt idx="7">
                  <c:v>269</c:v>
                </c:pt>
                <c:pt idx="8">
                  <c:v>339</c:v>
                </c:pt>
                <c:pt idx="9">
                  <c:v>221</c:v>
                </c:pt>
                <c:pt idx="10">
                  <c:v>297</c:v>
                </c:pt>
                <c:pt idx="11">
                  <c:v>272</c:v>
                </c:pt>
                <c:pt idx="12">
                  <c:v>261</c:v>
                </c:pt>
                <c:pt idx="13">
                  <c:v>416</c:v>
                </c:pt>
                <c:pt idx="14">
                  <c:v>325</c:v>
                </c:pt>
                <c:pt idx="15">
                  <c:v>308</c:v>
                </c:pt>
                <c:pt idx="16">
                  <c:v>249</c:v>
                </c:pt>
                <c:pt idx="17">
                  <c:v>208</c:v>
                </c:pt>
                <c:pt idx="18">
                  <c:v>187</c:v>
                </c:pt>
                <c:pt idx="19">
                  <c:v>0</c:v>
                </c:pt>
                <c:pt idx="20">
                  <c:v>0</c:v>
                </c:pt>
              </c:numCache>
            </c:numRef>
          </c:val>
        </c:ser>
        <c:ser>
          <c:idx val="12"/>
          <c:order val="11"/>
          <c:tx>
            <c:strRef>
              <c:f>'FY96-FY15 Chart'!$A$15</c:f>
              <c:strCache>
                <c:ptCount val="1"/>
                <c:pt idx="0">
                  <c:v>EMC</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Chart'!$B$15:$V$15</c:f>
              <c:numCache>
                <c:formatCode>_(* #,##0_);_(* \(#,##0\);_(* "-"??_);_(@_)</c:formatCode>
                <c:ptCount val="21"/>
                <c:pt idx="0">
                  <c:v>130</c:v>
                </c:pt>
                <c:pt idx="1">
                  <c:v>131</c:v>
                </c:pt>
                <c:pt idx="2">
                  <c:v>73</c:v>
                </c:pt>
                <c:pt idx="3">
                  <c:v>81</c:v>
                </c:pt>
                <c:pt idx="4">
                  <c:v>83</c:v>
                </c:pt>
                <c:pt idx="5">
                  <c:v>88</c:v>
                </c:pt>
                <c:pt idx="6">
                  <c:v>103</c:v>
                </c:pt>
                <c:pt idx="7">
                  <c:v>95</c:v>
                </c:pt>
                <c:pt idx="8">
                  <c:v>128</c:v>
                </c:pt>
                <c:pt idx="9">
                  <c:v>154</c:v>
                </c:pt>
                <c:pt idx="10">
                  <c:v>140</c:v>
                </c:pt>
                <c:pt idx="11">
                  <c:v>199</c:v>
                </c:pt>
                <c:pt idx="12">
                  <c:v>153</c:v>
                </c:pt>
                <c:pt idx="13">
                  <c:v>155</c:v>
                </c:pt>
                <c:pt idx="14">
                  <c:v>190</c:v>
                </c:pt>
                <c:pt idx="15">
                  <c:v>220</c:v>
                </c:pt>
                <c:pt idx="16">
                  <c:v>206</c:v>
                </c:pt>
                <c:pt idx="17">
                  <c:v>162</c:v>
                </c:pt>
                <c:pt idx="18">
                  <c:v>139</c:v>
                </c:pt>
              </c:numCache>
            </c:numRef>
          </c:val>
        </c:ser>
        <c:ser>
          <c:idx val="13"/>
          <c:order val="12"/>
          <c:tx>
            <c:strRef>
              <c:f>'FY96-FY15 Chart'!$A$16</c:f>
              <c:strCache>
                <c:ptCount val="1"/>
                <c:pt idx="0">
                  <c:v>NCEM</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Chart'!$B$16:$V$16</c:f>
              <c:numCache>
                <c:formatCode>_(* #,##0_);_(* \(#,##0\);_(* "-"??_);_(@_)</c:formatCode>
                <c:ptCount val="21"/>
                <c:pt idx="0">
                  <c:v>178</c:v>
                </c:pt>
                <c:pt idx="1">
                  <c:v>195</c:v>
                </c:pt>
                <c:pt idx="2">
                  <c:v>216</c:v>
                </c:pt>
                <c:pt idx="3">
                  <c:v>188</c:v>
                </c:pt>
                <c:pt idx="4">
                  <c:v>201</c:v>
                </c:pt>
                <c:pt idx="5">
                  <c:v>212</c:v>
                </c:pt>
                <c:pt idx="6">
                  <c:v>232</c:v>
                </c:pt>
                <c:pt idx="7">
                  <c:v>253</c:v>
                </c:pt>
                <c:pt idx="8">
                  <c:v>241</c:v>
                </c:pt>
                <c:pt idx="9">
                  <c:v>232</c:v>
                </c:pt>
                <c:pt idx="10">
                  <c:v>205</c:v>
                </c:pt>
                <c:pt idx="11">
                  <c:v>183</c:v>
                </c:pt>
                <c:pt idx="12">
                  <c:v>152</c:v>
                </c:pt>
                <c:pt idx="13">
                  <c:v>149</c:v>
                </c:pt>
                <c:pt idx="14">
                  <c:v>164</c:v>
                </c:pt>
                <c:pt idx="15">
                  <c:v>188</c:v>
                </c:pt>
                <c:pt idx="16">
                  <c:v>184</c:v>
                </c:pt>
                <c:pt idx="17">
                  <c:v>209</c:v>
                </c:pt>
                <c:pt idx="18">
                  <c:v>206</c:v>
                </c:pt>
              </c:numCache>
            </c:numRef>
          </c:val>
        </c:ser>
        <c:ser>
          <c:idx val="14"/>
          <c:order val="13"/>
          <c:tx>
            <c:strRef>
              <c:f>'FY96-FY15 Chart'!$A$17</c:f>
              <c:strCache>
                <c:ptCount val="1"/>
                <c:pt idx="0">
                  <c:v>ShaRE</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Chart'!$B$17:$V$17</c:f>
              <c:numCache>
                <c:formatCode>_(* #,##0_);_(* \(#,##0\);_(* "-"??_);_(@_)</c:formatCode>
                <c:ptCount val="21"/>
                <c:pt idx="0">
                  <c:v>95</c:v>
                </c:pt>
                <c:pt idx="1">
                  <c:v>85</c:v>
                </c:pt>
                <c:pt idx="2">
                  <c:v>95</c:v>
                </c:pt>
                <c:pt idx="3">
                  <c:v>108</c:v>
                </c:pt>
                <c:pt idx="4">
                  <c:v>99</c:v>
                </c:pt>
                <c:pt idx="5">
                  <c:v>97</c:v>
                </c:pt>
                <c:pt idx="6">
                  <c:v>111</c:v>
                </c:pt>
                <c:pt idx="7">
                  <c:v>112</c:v>
                </c:pt>
                <c:pt idx="8">
                  <c:v>109</c:v>
                </c:pt>
                <c:pt idx="9">
                  <c:v>150</c:v>
                </c:pt>
                <c:pt idx="10">
                  <c:v>132</c:v>
                </c:pt>
                <c:pt idx="11">
                  <c:v>159</c:v>
                </c:pt>
                <c:pt idx="12">
                  <c:v>144</c:v>
                </c:pt>
                <c:pt idx="13">
                  <c:v>161</c:v>
                </c:pt>
                <c:pt idx="14">
                  <c:v>165</c:v>
                </c:pt>
                <c:pt idx="15">
                  <c:v>210</c:v>
                </c:pt>
                <c:pt idx="16">
                  <c:v>209</c:v>
                </c:pt>
                <c:pt idx="17">
                  <c:v>210</c:v>
                </c:pt>
                <c:pt idx="18">
                  <c:v>183</c:v>
                </c:pt>
              </c:numCache>
            </c:numRef>
          </c:val>
        </c:ser>
        <c:ser>
          <c:idx val="15"/>
          <c:order val="14"/>
          <c:tx>
            <c:strRef>
              <c:f>'FY96-FY15 Chart'!$A$18</c:f>
              <c:strCache>
                <c:ptCount val="1"/>
                <c:pt idx="0">
                  <c:v>CNMS</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Chart'!$B$18:$V$18</c:f>
              <c:numCache>
                <c:formatCode>General</c:formatCode>
                <c:ptCount val="21"/>
                <c:pt idx="10" formatCode="_(* #,##0_);_(* \(#,##0\);_(* &quot;-&quot;??_);_(@_)">
                  <c:v>139</c:v>
                </c:pt>
                <c:pt idx="11" formatCode="_(* #,##0_);_(* \(#,##0\);_(* &quot;-&quot;??_);_(@_)">
                  <c:v>309</c:v>
                </c:pt>
                <c:pt idx="12" formatCode="_(* #,##0_);_(* \(#,##0\);_(* &quot;-&quot;??_);_(@_)">
                  <c:v>404</c:v>
                </c:pt>
                <c:pt idx="13" formatCode="_(* #,##0_);_(* \(#,##0\);_(* &quot;-&quot;??_);_(@_)">
                  <c:v>317</c:v>
                </c:pt>
                <c:pt idx="14" formatCode="_(* #,##0_);_(* \(#,##0\);_(* &quot;-&quot;??_);_(@_)">
                  <c:v>360</c:v>
                </c:pt>
                <c:pt idx="15" formatCode="_(* #,##0_);_(* \(#,##0\);_(* &quot;-&quot;??_);_(@_)">
                  <c:v>374</c:v>
                </c:pt>
                <c:pt idx="16" formatCode="_(* #,##0_);_(* \(#,##0\);_(* &quot;-&quot;??_);_(@_)">
                  <c:v>409</c:v>
                </c:pt>
                <c:pt idx="17" formatCode="_(* #,##0_);_(* \(#,##0\);_(* &quot;-&quot;??_);_(@_)">
                  <c:v>467</c:v>
                </c:pt>
                <c:pt idx="18" formatCode="_(* #,##0_);_(* \(#,##0\);_(* &quot;-&quot;??_);_(@_)">
                  <c:v>421</c:v>
                </c:pt>
                <c:pt idx="19" formatCode="_(* #,##0_);_(* \(#,##0\);_(* &quot;-&quot;??_);_(@_)">
                  <c:v>575</c:v>
                </c:pt>
                <c:pt idx="20" formatCode="_(* #,##0_);_(* \(#,##0\);_(* &quot;-&quot;??_);_(@_)">
                  <c:v>601</c:v>
                </c:pt>
              </c:numCache>
            </c:numRef>
          </c:val>
        </c:ser>
        <c:ser>
          <c:idx val="16"/>
          <c:order val="15"/>
          <c:tx>
            <c:strRef>
              <c:f>'FY96-FY15 Chart'!$A$19</c:f>
              <c:strCache>
                <c:ptCount val="1"/>
                <c:pt idx="0">
                  <c:v>MF</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Chart'!$B$19:$V$19</c:f>
              <c:numCache>
                <c:formatCode>General</c:formatCode>
                <c:ptCount val="21"/>
                <c:pt idx="11" formatCode="_(* #,##0_);_(* \(#,##0\);_(* &quot;-&quot;??_);_(@_)">
                  <c:v>164</c:v>
                </c:pt>
                <c:pt idx="12" formatCode="_(* #,##0_);_(* \(#,##0\);_(* &quot;-&quot;??_);_(@_)">
                  <c:v>303</c:v>
                </c:pt>
                <c:pt idx="13" formatCode="_(* #,##0_);_(* \(#,##0\);_(* &quot;-&quot;??_);_(@_)">
                  <c:v>209</c:v>
                </c:pt>
                <c:pt idx="14" formatCode="_(* #,##0_);_(* \(#,##0\);_(* &quot;-&quot;??_);_(@_)">
                  <c:v>274</c:v>
                </c:pt>
                <c:pt idx="15" formatCode="_(* #,##0_);_(* \(#,##0\);_(* &quot;-&quot;??_);_(@_)">
                  <c:v>327</c:v>
                </c:pt>
                <c:pt idx="16" formatCode="_(* #,##0_);_(* \(#,##0\);_(* &quot;-&quot;??_);_(@_)">
                  <c:v>434</c:v>
                </c:pt>
                <c:pt idx="17" formatCode="_(* #,##0_);_(* \(#,##0\);_(* &quot;-&quot;??_);_(@_)">
                  <c:v>451</c:v>
                </c:pt>
                <c:pt idx="18" formatCode="_(* #,##0_);_(* \(#,##0\);_(* &quot;-&quot;??_);_(@_)">
                  <c:v>433</c:v>
                </c:pt>
                <c:pt idx="19" formatCode="_(* #,##0_);_(* \(#,##0\);_(* &quot;-&quot;??_);_(@_)">
                  <c:v>677</c:v>
                </c:pt>
                <c:pt idx="20" formatCode="_(* #,##0_);_(* \(#,##0\);_(* &quot;-&quot;??_);_(@_)">
                  <c:v>774</c:v>
                </c:pt>
              </c:numCache>
            </c:numRef>
          </c:val>
        </c:ser>
        <c:ser>
          <c:idx val="17"/>
          <c:order val="16"/>
          <c:tx>
            <c:strRef>
              <c:f>'FY96-FY15 Chart'!$A$20</c:f>
              <c:strCache>
                <c:ptCount val="1"/>
                <c:pt idx="0">
                  <c:v>CINT</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Chart'!$B$20:$V$20</c:f>
              <c:numCache>
                <c:formatCode>General</c:formatCode>
                <c:ptCount val="21"/>
                <c:pt idx="11" formatCode="_(* #,##0_);_(* \(#,##0\);_(* &quot;-&quot;??_);_(@_)">
                  <c:v>189</c:v>
                </c:pt>
                <c:pt idx="12" formatCode="_(* #,##0_);_(* \(#,##0\);_(* &quot;-&quot;??_);_(@_)">
                  <c:v>272</c:v>
                </c:pt>
                <c:pt idx="13" formatCode="_(* #,##0_);_(* \(#,##0\);_(* &quot;-&quot;??_);_(@_)">
                  <c:v>354</c:v>
                </c:pt>
                <c:pt idx="14" formatCode="_(* #,##0_);_(* \(#,##0\);_(* &quot;-&quot;??_);_(@_)">
                  <c:v>358</c:v>
                </c:pt>
                <c:pt idx="15" formatCode="_(* #,##0_);_(* \(#,##0\);_(* &quot;-&quot;??_);_(@_)">
                  <c:v>348</c:v>
                </c:pt>
                <c:pt idx="16" formatCode="_(* #,##0_);_(* \(#,##0\);_(* &quot;-&quot;??_);_(@_)">
                  <c:v>356</c:v>
                </c:pt>
                <c:pt idx="17" formatCode="_(* #,##0_);_(* \(#,##0\);_(* &quot;-&quot;??_);_(@_)">
                  <c:v>447</c:v>
                </c:pt>
                <c:pt idx="18" formatCode="_(* #,##0_);_(* \(#,##0\);_(* &quot;-&quot;??_);_(@_)">
                  <c:v>465</c:v>
                </c:pt>
                <c:pt idx="19" formatCode="_(* #,##0_);_(* \(#,##0\);_(* &quot;-&quot;??_);_(@_)">
                  <c:v>513</c:v>
                </c:pt>
                <c:pt idx="20" formatCode="_(* #,##0_);_(* \(#,##0\);_(* &quot;-&quot;??_);_(@_)">
                  <c:v>574</c:v>
                </c:pt>
              </c:numCache>
            </c:numRef>
          </c:val>
        </c:ser>
        <c:ser>
          <c:idx val="5"/>
          <c:order val="17"/>
          <c:tx>
            <c:strRef>
              <c:f>'FY96-FY15 Chart'!$A$21</c:f>
              <c:strCache>
                <c:ptCount val="1"/>
                <c:pt idx="0">
                  <c:v>CNM</c:v>
                </c:pt>
              </c:strCache>
            </c:strRef>
          </c:tx>
          <c:spPr>
            <a:ln>
              <a:solidFill>
                <a:srgbClr val="000000"/>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Chart'!$B$21:$V$21</c:f>
              <c:numCache>
                <c:formatCode>General</c:formatCode>
                <c:ptCount val="21"/>
                <c:pt idx="11" formatCode="_(* #,##0_);_(* \(#,##0\);_(* &quot;-&quot;??_);_(@_)">
                  <c:v>112</c:v>
                </c:pt>
                <c:pt idx="12" formatCode="_(* #,##0_);_(* \(#,##0\);_(* &quot;-&quot;??_);_(@_)">
                  <c:v>196</c:v>
                </c:pt>
                <c:pt idx="13" formatCode="_(* #,##0_);_(* \(#,##0\);_(* &quot;-&quot;??_);_(@_)">
                  <c:v>305</c:v>
                </c:pt>
                <c:pt idx="14" formatCode="_(* #,##0_);_(* \(#,##0\);_(* &quot;-&quot;??_);_(@_)">
                  <c:v>377</c:v>
                </c:pt>
                <c:pt idx="15" formatCode="_(* #,##0_);_(* \(#,##0\);_(* &quot;-&quot;??_);_(@_)">
                  <c:v>368</c:v>
                </c:pt>
                <c:pt idx="16" formatCode="_(* #,##0_);_(* \(#,##0\);_(* &quot;-&quot;??_);_(@_)">
                  <c:v>444</c:v>
                </c:pt>
                <c:pt idx="17" formatCode="_(* #,##0_);_(* \(#,##0\);_(* &quot;-&quot;??_);_(@_)">
                  <c:v>454</c:v>
                </c:pt>
                <c:pt idx="18" formatCode="_(* #,##0_);_(* \(#,##0\);_(* &quot;-&quot;??_);_(@_)">
                  <c:v>451</c:v>
                </c:pt>
                <c:pt idx="19" formatCode="_(* #,##0_);_(* \(#,##0\);_(* &quot;-&quot;??_);_(@_)">
                  <c:v>529</c:v>
                </c:pt>
                <c:pt idx="20" formatCode="_(* #,##0_);_(* \(#,##0\);_(* &quot;-&quot;??_);_(@_)">
                  <c:v>566</c:v>
                </c:pt>
              </c:numCache>
            </c:numRef>
          </c:val>
        </c:ser>
        <c:ser>
          <c:idx val="18"/>
          <c:order val="18"/>
          <c:tx>
            <c:strRef>
              <c:f>'FY96-FY15 Chart'!$A$22</c:f>
              <c:strCache>
                <c:ptCount val="1"/>
                <c:pt idx="0">
                  <c:v>CFN</c:v>
                </c:pt>
              </c:strCache>
            </c:strRef>
          </c:tx>
          <c:spPr>
            <a:ln>
              <a:solidFill>
                <a:schemeClr val="accent1"/>
              </a:solidFill>
            </a:ln>
          </c:spPr>
          <c:invertIfNegative val="0"/>
          <c:cat>
            <c:strRef>
              <c:f>'FY96-FY15 Chart'!$B$3:$V$3</c:f>
              <c:strCache>
                <c:ptCount val="21"/>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pt idx="19">
                  <c:v> 2015</c:v>
                </c:pt>
                <c:pt idx="20">
                  <c:v>2016 </c:v>
                </c:pt>
              </c:strCache>
            </c:strRef>
          </c:cat>
          <c:val>
            <c:numRef>
              <c:f>'FY96-FY15 Chart'!$B$22:$V$22</c:f>
              <c:numCache>
                <c:formatCode>General</c:formatCode>
                <c:ptCount val="21"/>
                <c:pt idx="12" formatCode="_(* #,##0_);_(* \(#,##0\);_(* &quot;-&quot;??_);_(@_)">
                  <c:v>106</c:v>
                </c:pt>
                <c:pt idx="13" formatCode="_(* #,##0_);_(* \(#,##0\);_(* &quot;-&quot;??_);_(@_)">
                  <c:v>213</c:v>
                </c:pt>
                <c:pt idx="14" formatCode="_(* #,##0_);_(* \(#,##0\);_(* &quot;-&quot;??_);_(@_)">
                  <c:v>281</c:v>
                </c:pt>
                <c:pt idx="15" formatCode="_(* #,##0_);_(* \(#,##0\);_(* &quot;-&quot;??_);_(@_)">
                  <c:v>363</c:v>
                </c:pt>
                <c:pt idx="16" formatCode="_(* #,##0_);_(* \(#,##0\);_(* &quot;-&quot;??_);_(@_)">
                  <c:v>446</c:v>
                </c:pt>
                <c:pt idx="17" formatCode="_(* #,##0_);_(* \(#,##0\);_(* &quot;-&quot;??_);_(@_)">
                  <c:v>439</c:v>
                </c:pt>
                <c:pt idx="18" formatCode="_(* #,##0_);_(* \(#,##0\);_(* &quot;-&quot;??_);_(@_)">
                  <c:v>473</c:v>
                </c:pt>
                <c:pt idx="19" formatCode="_(* #,##0_);_(* \(#,##0\);_(* &quot;-&quot;??_);_(@_)">
                  <c:v>493</c:v>
                </c:pt>
                <c:pt idx="20" formatCode="_(* #,##0_);_(* \(#,##0\);_(* &quot;-&quot;??_);_(@_)">
                  <c:v>505</c:v>
                </c:pt>
              </c:numCache>
            </c:numRef>
          </c:val>
        </c:ser>
        <c:dLbls>
          <c:showLegendKey val="0"/>
          <c:showVal val="0"/>
          <c:showCatName val="0"/>
          <c:showSerName val="0"/>
          <c:showPercent val="0"/>
          <c:showBubbleSize val="0"/>
        </c:dLbls>
        <c:gapWidth val="60"/>
        <c:overlap val="100"/>
        <c:axId val="92024896"/>
        <c:axId val="13635808"/>
      </c:barChart>
      <c:catAx>
        <c:axId val="92024896"/>
        <c:scaling>
          <c:orientation val="minMax"/>
        </c:scaling>
        <c:delete val="0"/>
        <c:axPos val="b"/>
        <c:title>
          <c:tx>
            <c:rich>
              <a:bodyPr/>
              <a:lstStyle/>
              <a:p>
                <a:pPr>
                  <a:defRPr sz="1600" b="1" i="0" u="none" strike="noStrike" baseline="0">
                    <a:solidFill>
                      <a:srgbClr val="000000"/>
                    </a:solidFill>
                    <a:latin typeface="Arial Narrow" panose="020B0606020202030204" pitchFamily="34" charset="0"/>
                    <a:ea typeface="Arial"/>
                    <a:cs typeface="Arial"/>
                  </a:defRPr>
                </a:pPr>
                <a:r>
                  <a:rPr lang="en-US" sz="1600">
                    <a:latin typeface="Arial Narrow" panose="020B0606020202030204" pitchFamily="34" charset="0"/>
                  </a:rPr>
                  <a:t>Fiscal Year</a:t>
                </a:r>
              </a:p>
            </c:rich>
          </c:tx>
          <c:layout>
            <c:manualLayout>
              <c:xMode val="edge"/>
              <c:yMode val="edge"/>
              <c:x val="0.4767893851054878"/>
              <c:y val="0.87677592773762147"/>
            </c:manualLayout>
          </c:layout>
          <c:overlay val="0"/>
          <c:spPr>
            <a:noFill/>
            <a:ln w="25400">
              <a:noFill/>
            </a:ln>
          </c:spPr>
        </c:title>
        <c:numFmt formatCode="@" sourceLinked="0"/>
        <c:majorTickMark val="none"/>
        <c:minorTickMark val="none"/>
        <c:tickLblPos val="nextTo"/>
        <c:spPr>
          <a:ln w="25400">
            <a:solidFill>
              <a:srgbClr val="000000"/>
            </a:solidFill>
            <a:prstDash val="solid"/>
          </a:ln>
        </c:spPr>
        <c:txPr>
          <a:bodyPr rot="0" vert="horz"/>
          <a:lstStyle/>
          <a:p>
            <a:pPr>
              <a:defRPr sz="1100" b="1" i="0" u="none" strike="noStrike" baseline="0">
                <a:solidFill>
                  <a:srgbClr val="000000"/>
                </a:solidFill>
                <a:latin typeface="Arial Narrow" panose="020B0606020202030204" pitchFamily="34" charset="0"/>
                <a:ea typeface="Arial"/>
                <a:cs typeface="Arial"/>
              </a:defRPr>
            </a:pPr>
            <a:endParaRPr lang="en-US"/>
          </a:p>
        </c:txPr>
        <c:crossAx val="13635808"/>
        <c:crossesAt val="0"/>
        <c:auto val="0"/>
        <c:lblAlgn val="ctr"/>
        <c:lblOffset val="100"/>
        <c:tickLblSkip val="1"/>
        <c:tickMarkSkip val="1"/>
        <c:noMultiLvlLbl val="0"/>
      </c:catAx>
      <c:valAx>
        <c:axId val="13635808"/>
        <c:scaling>
          <c:orientation val="minMax"/>
          <c:max val="17000"/>
          <c:min val="0"/>
        </c:scaling>
        <c:delete val="0"/>
        <c:axPos val="l"/>
        <c:majorGridlines>
          <c:spPr>
            <a:ln w="12700">
              <a:solidFill>
                <a:srgbClr val="C0C0C0"/>
              </a:solidFill>
              <a:prstDash val="sysDash"/>
            </a:ln>
          </c:spPr>
        </c:majorGridlines>
        <c:title>
          <c:tx>
            <c:rich>
              <a:bodyPr/>
              <a:lstStyle/>
              <a:p>
                <a:pPr>
                  <a:defRPr sz="1600" b="1" i="0" u="none" strike="noStrike" baseline="0">
                    <a:solidFill>
                      <a:srgbClr val="000000"/>
                    </a:solidFill>
                    <a:latin typeface="Arial Narrow" panose="020B0606020202030204" pitchFamily="34" charset="0"/>
                    <a:ea typeface="Arial"/>
                    <a:cs typeface="Arial"/>
                  </a:defRPr>
                </a:pPr>
                <a:r>
                  <a:rPr lang="en-US" sz="1600">
                    <a:latin typeface="Arial Narrow" panose="020B0606020202030204" pitchFamily="34" charset="0"/>
                  </a:rPr>
                  <a:t>Number of Users</a:t>
                </a:r>
              </a:p>
            </c:rich>
          </c:tx>
          <c:layout>
            <c:manualLayout>
              <c:xMode val="edge"/>
              <c:yMode val="edge"/>
              <c:x val="1.7409091862759241E-2"/>
              <c:y val="0.27496772774251926"/>
            </c:manualLayout>
          </c:layout>
          <c:overlay val="0"/>
          <c:spPr>
            <a:noFill/>
            <a:ln w="25400">
              <a:noFill/>
            </a:ln>
          </c:spPr>
        </c:title>
        <c:numFmt formatCode="#,##0" sourceLinked="0"/>
        <c:majorTickMark val="in"/>
        <c:minorTickMark val="none"/>
        <c:tickLblPos val="nextTo"/>
        <c:spPr>
          <a:ln w="25400">
            <a:solidFill>
              <a:srgbClr val="000000"/>
            </a:solidFill>
            <a:prstDash val="solid"/>
          </a:ln>
        </c:spPr>
        <c:txPr>
          <a:bodyPr rot="0" vert="horz"/>
          <a:lstStyle/>
          <a:p>
            <a:pPr>
              <a:defRPr sz="1100" b="1" i="0" u="none" strike="noStrike" baseline="0">
                <a:solidFill>
                  <a:srgbClr val="000000"/>
                </a:solidFill>
                <a:latin typeface="Arial Narrow" panose="020B0606020202030204" pitchFamily="34" charset="0"/>
                <a:ea typeface="Arial"/>
                <a:cs typeface="Arial"/>
              </a:defRPr>
            </a:pPr>
            <a:endParaRPr lang="en-US"/>
          </a:p>
        </c:txPr>
        <c:crossAx val="92024896"/>
        <c:crosses val="autoZero"/>
        <c:crossBetween val="between"/>
        <c:majorUnit val="1000"/>
      </c:valAx>
      <c:spPr>
        <a:solidFill>
          <a:srgbClr val="FFFFFF"/>
        </a:solidFill>
        <a:ln w="25400">
          <a:noFill/>
        </a:ln>
      </c:spPr>
    </c:plotArea>
    <c:legend>
      <c:legendPos val="r"/>
      <c:layout>
        <c:manualLayout>
          <c:xMode val="edge"/>
          <c:yMode val="edge"/>
          <c:x val="0.12385996239344819"/>
          <c:y val="6.680253529194459E-2"/>
          <c:w val="0.22474760191399917"/>
          <c:h val="0.20091693782756651"/>
        </c:manualLayout>
      </c:layout>
      <c:overlay val="0"/>
      <c:spPr>
        <a:solidFill>
          <a:srgbClr val="FFFFFF"/>
        </a:solidFill>
        <a:ln w="3175">
          <a:solidFill>
            <a:srgbClr val="000000"/>
          </a:solidFill>
          <a:prstDash val="solid"/>
        </a:ln>
        <a:effectLst>
          <a:outerShdw dist="35921" dir="2700000" algn="br">
            <a:srgbClr val="000000"/>
          </a:outerShdw>
        </a:effectLst>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85219670771496"/>
          <c:y val="5.4295505915231169E-2"/>
          <c:w val="0.62786499250244987"/>
          <c:h val="0.81037735046422854"/>
        </c:manualLayout>
      </c:layout>
      <c:barChart>
        <c:barDir val="col"/>
        <c:grouping val="percentStacked"/>
        <c:varyColors val="0"/>
        <c:ser>
          <c:idx val="4"/>
          <c:order val="0"/>
          <c:tx>
            <c:strRef>
              <c:f>'5Total Charts'!$B$27</c:f>
              <c:strCache>
                <c:ptCount val="1"/>
                <c:pt idx="0">
                  <c:v>Other</c:v>
                </c:pt>
              </c:strCache>
            </c:strRef>
          </c:tx>
          <c:spPr>
            <a:solidFill>
              <a:schemeClr val="tx1"/>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Charts'!$C$27:$AC$27</c:f>
              <c:numCache>
                <c:formatCode>_(* #,##0_);_(* \(#,##0\);_(* "-"??_);_(@_)</c:formatCode>
                <c:ptCount val="27"/>
                <c:pt idx="0">
                  <c:v>0</c:v>
                </c:pt>
                <c:pt idx="1">
                  <c:v>2</c:v>
                </c:pt>
                <c:pt idx="2">
                  <c:v>2</c:v>
                </c:pt>
                <c:pt idx="3">
                  <c:v>0</c:v>
                </c:pt>
                <c:pt idx="4">
                  <c:v>61</c:v>
                </c:pt>
                <c:pt idx="5">
                  <c:v>69</c:v>
                </c:pt>
                <c:pt idx="6">
                  <c:v>79</c:v>
                </c:pt>
                <c:pt idx="7">
                  <c:v>92</c:v>
                </c:pt>
                <c:pt idx="8">
                  <c:v>90</c:v>
                </c:pt>
                <c:pt idx="9">
                  <c:v>68</c:v>
                </c:pt>
                <c:pt idx="10">
                  <c:v>86</c:v>
                </c:pt>
                <c:pt idx="11">
                  <c:v>62</c:v>
                </c:pt>
                <c:pt idx="12">
                  <c:v>68</c:v>
                </c:pt>
                <c:pt idx="13">
                  <c:v>85</c:v>
                </c:pt>
                <c:pt idx="14">
                  <c:v>196</c:v>
                </c:pt>
                <c:pt idx="15">
                  <c:v>239</c:v>
                </c:pt>
                <c:pt idx="16">
                  <c:v>168</c:v>
                </c:pt>
                <c:pt idx="17">
                  <c:v>155.22999999999999</c:v>
                </c:pt>
                <c:pt idx="18">
                  <c:v>158</c:v>
                </c:pt>
                <c:pt idx="19">
                  <c:v>187</c:v>
                </c:pt>
                <c:pt idx="20">
                  <c:v>168</c:v>
                </c:pt>
                <c:pt idx="21">
                  <c:v>170</c:v>
                </c:pt>
                <c:pt idx="22">
                  <c:v>247</c:v>
                </c:pt>
                <c:pt idx="23">
                  <c:v>156.03</c:v>
                </c:pt>
                <c:pt idx="24">
                  <c:v>125</c:v>
                </c:pt>
                <c:pt idx="25">
                  <c:v>108</c:v>
                </c:pt>
                <c:pt idx="26">
                  <c:v>73</c:v>
                </c:pt>
              </c:numCache>
            </c:numRef>
          </c:val>
        </c:ser>
        <c:ser>
          <c:idx val="0"/>
          <c:order val="1"/>
          <c:tx>
            <c:strRef>
              <c:f>'5Total Charts'!$B$22</c:f>
              <c:strCache>
                <c:ptCount val="1"/>
                <c:pt idx="0">
                  <c:v>Materials Sciences</c:v>
                </c:pt>
              </c:strCache>
            </c:strRef>
          </c:tx>
          <c:spPr>
            <a:solidFill>
              <a:srgbClr val="0066FF"/>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Charts'!$C$22:$AC$22</c:f>
              <c:numCache>
                <c:formatCode>_(* #,##0_);_(* \(#,##0\);_(* "-"??_);_(@_)</c:formatCode>
                <c:ptCount val="27"/>
                <c:pt idx="0">
                  <c:v>881</c:v>
                </c:pt>
                <c:pt idx="1">
                  <c:v>1083</c:v>
                </c:pt>
                <c:pt idx="2">
                  <c:v>975</c:v>
                </c:pt>
                <c:pt idx="3">
                  <c:v>1212</c:v>
                </c:pt>
                <c:pt idx="4">
                  <c:v>1119</c:v>
                </c:pt>
                <c:pt idx="5">
                  <c:v>1233</c:v>
                </c:pt>
                <c:pt idx="6">
                  <c:v>1266</c:v>
                </c:pt>
                <c:pt idx="7">
                  <c:v>1303</c:v>
                </c:pt>
                <c:pt idx="8">
                  <c:v>1479</c:v>
                </c:pt>
                <c:pt idx="9">
                  <c:v>1633</c:v>
                </c:pt>
                <c:pt idx="10">
                  <c:v>1644</c:v>
                </c:pt>
                <c:pt idx="11">
                  <c:v>1765</c:v>
                </c:pt>
                <c:pt idx="12">
                  <c:v>1940</c:v>
                </c:pt>
                <c:pt idx="13">
                  <c:v>1789</c:v>
                </c:pt>
                <c:pt idx="14">
                  <c:v>1560</c:v>
                </c:pt>
                <c:pt idx="15">
                  <c:v>1696</c:v>
                </c:pt>
                <c:pt idx="16">
                  <c:v>1833</c:v>
                </c:pt>
                <c:pt idx="17">
                  <c:v>1856.6289999999999</c:v>
                </c:pt>
                <c:pt idx="18">
                  <c:v>1903</c:v>
                </c:pt>
                <c:pt idx="19">
                  <c:v>2011</c:v>
                </c:pt>
                <c:pt idx="20">
                  <c:v>2300</c:v>
                </c:pt>
                <c:pt idx="21">
                  <c:v>2405</c:v>
                </c:pt>
                <c:pt idx="22">
                  <c:v>2578</c:v>
                </c:pt>
                <c:pt idx="23">
                  <c:v>2791.14</c:v>
                </c:pt>
                <c:pt idx="24">
                  <c:v>3020</c:v>
                </c:pt>
                <c:pt idx="25">
                  <c:v>2299</c:v>
                </c:pt>
                <c:pt idx="26">
                  <c:v>2522</c:v>
                </c:pt>
              </c:numCache>
            </c:numRef>
          </c:val>
        </c:ser>
        <c:ser>
          <c:idx val="3"/>
          <c:order val="2"/>
          <c:tx>
            <c:strRef>
              <c:f>'5Total Charts'!$B$26</c:f>
              <c:strCache>
                <c:ptCount val="1"/>
                <c:pt idx="0">
                  <c:v>Optical/General Physics</c:v>
                </c:pt>
              </c:strCache>
            </c:strRef>
          </c:tx>
          <c:spPr>
            <a:solidFill>
              <a:srgbClr val="FE3C00"/>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Charts'!$C$26:$AC$26</c:f>
              <c:numCache>
                <c:formatCode>_(* #,##0_);_(* \(#,##0\);_(* "-"??_);_(@_)</c:formatCode>
                <c:ptCount val="27"/>
                <c:pt idx="0">
                  <c:v>171</c:v>
                </c:pt>
                <c:pt idx="1">
                  <c:v>130</c:v>
                </c:pt>
                <c:pt idx="2">
                  <c:v>186</c:v>
                </c:pt>
                <c:pt idx="3">
                  <c:v>154</c:v>
                </c:pt>
                <c:pt idx="4">
                  <c:v>137</c:v>
                </c:pt>
                <c:pt idx="5">
                  <c:v>133</c:v>
                </c:pt>
                <c:pt idx="6">
                  <c:v>123</c:v>
                </c:pt>
                <c:pt idx="7">
                  <c:v>344</c:v>
                </c:pt>
                <c:pt idx="8">
                  <c:v>476</c:v>
                </c:pt>
                <c:pt idx="9">
                  <c:v>426</c:v>
                </c:pt>
                <c:pt idx="10">
                  <c:v>559</c:v>
                </c:pt>
                <c:pt idx="11">
                  <c:v>639</c:v>
                </c:pt>
                <c:pt idx="12">
                  <c:v>617</c:v>
                </c:pt>
                <c:pt idx="13">
                  <c:v>700</c:v>
                </c:pt>
                <c:pt idx="14">
                  <c:v>768</c:v>
                </c:pt>
                <c:pt idx="15">
                  <c:v>855</c:v>
                </c:pt>
                <c:pt idx="16">
                  <c:v>880</c:v>
                </c:pt>
                <c:pt idx="17">
                  <c:v>908.26400000000001</c:v>
                </c:pt>
                <c:pt idx="18">
                  <c:v>981</c:v>
                </c:pt>
                <c:pt idx="19">
                  <c:v>1076</c:v>
                </c:pt>
                <c:pt idx="20">
                  <c:v>1324</c:v>
                </c:pt>
                <c:pt idx="21">
                  <c:v>1449</c:v>
                </c:pt>
                <c:pt idx="22">
                  <c:v>1500</c:v>
                </c:pt>
                <c:pt idx="23">
                  <c:v>1555.21</c:v>
                </c:pt>
                <c:pt idx="24">
                  <c:v>1678</c:v>
                </c:pt>
                <c:pt idx="25">
                  <c:v>1659</c:v>
                </c:pt>
                <c:pt idx="26">
                  <c:v>1663</c:v>
                </c:pt>
              </c:numCache>
            </c:numRef>
          </c:val>
        </c:ser>
        <c:ser>
          <c:idx val="2"/>
          <c:order val="3"/>
          <c:tx>
            <c:strRef>
              <c:f>'5Total Charts'!$B$25</c:f>
              <c:strCache>
                <c:ptCount val="1"/>
                <c:pt idx="0">
                  <c:v>Applied Science/Engineering</c:v>
                </c:pt>
              </c:strCache>
            </c:strRef>
          </c:tx>
          <c:spPr>
            <a:solidFill>
              <a:srgbClr val="9966FF"/>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Charts'!$C$25:$AC$25</c:f>
              <c:numCache>
                <c:formatCode>_(* #,##0_);_(* \(#,##0\);_(* "-"??_);_(@_)</c:formatCode>
                <c:ptCount val="27"/>
                <c:pt idx="0">
                  <c:v>163</c:v>
                </c:pt>
                <c:pt idx="1">
                  <c:v>117</c:v>
                </c:pt>
                <c:pt idx="2">
                  <c:v>186</c:v>
                </c:pt>
                <c:pt idx="3">
                  <c:v>198</c:v>
                </c:pt>
                <c:pt idx="4">
                  <c:v>203</c:v>
                </c:pt>
                <c:pt idx="5">
                  <c:v>205</c:v>
                </c:pt>
                <c:pt idx="6">
                  <c:v>195</c:v>
                </c:pt>
                <c:pt idx="7">
                  <c:v>199</c:v>
                </c:pt>
                <c:pt idx="8">
                  <c:v>246</c:v>
                </c:pt>
                <c:pt idx="9">
                  <c:v>295</c:v>
                </c:pt>
                <c:pt idx="10">
                  <c:v>415</c:v>
                </c:pt>
                <c:pt idx="11">
                  <c:v>466</c:v>
                </c:pt>
                <c:pt idx="12">
                  <c:v>466</c:v>
                </c:pt>
                <c:pt idx="13">
                  <c:v>559</c:v>
                </c:pt>
                <c:pt idx="14">
                  <c:v>623</c:v>
                </c:pt>
                <c:pt idx="15">
                  <c:v>528</c:v>
                </c:pt>
                <c:pt idx="16">
                  <c:v>502</c:v>
                </c:pt>
                <c:pt idx="17">
                  <c:v>383.21000000000004</c:v>
                </c:pt>
                <c:pt idx="18">
                  <c:v>396</c:v>
                </c:pt>
                <c:pt idx="19">
                  <c:v>448</c:v>
                </c:pt>
                <c:pt idx="20">
                  <c:v>444</c:v>
                </c:pt>
                <c:pt idx="21">
                  <c:v>466</c:v>
                </c:pt>
                <c:pt idx="22">
                  <c:v>506</c:v>
                </c:pt>
                <c:pt idx="23">
                  <c:v>529.58000000000004</c:v>
                </c:pt>
                <c:pt idx="24">
                  <c:v>603</c:v>
                </c:pt>
                <c:pt idx="25">
                  <c:v>566</c:v>
                </c:pt>
                <c:pt idx="26">
                  <c:v>652</c:v>
                </c:pt>
              </c:numCache>
            </c:numRef>
          </c:val>
        </c:ser>
        <c:ser>
          <c:idx val="7"/>
          <c:order val="4"/>
          <c:tx>
            <c:strRef>
              <c:f>'5Total Charts'!$B$24</c:f>
              <c:strCache>
                <c:ptCount val="1"/>
                <c:pt idx="0">
                  <c:v>Geosciences &amp; Ecology</c:v>
                </c:pt>
              </c:strCache>
            </c:strRef>
          </c:tx>
          <c:spPr>
            <a:solidFill>
              <a:srgbClr val="6DD9FF"/>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Charts'!$C$24:$AC$24</c:f>
              <c:numCache>
                <c:formatCode>_(* #,##0_);_(* \(#,##0\);_(* "-"??_);_(@_)</c:formatCode>
                <c:ptCount val="27"/>
                <c:pt idx="0">
                  <c:v>70</c:v>
                </c:pt>
                <c:pt idx="1">
                  <c:v>51</c:v>
                </c:pt>
                <c:pt idx="2">
                  <c:v>89</c:v>
                </c:pt>
                <c:pt idx="3">
                  <c:v>100</c:v>
                </c:pt>
                <c:pt idx="4">
                  <c:v>151</c:v>
                </c:pt>
                <c:pt idx="5">
                  <c:v>164</c:v>
                </c:pt>
                <c:pt idx="6">
                  <c:v>201</c:v>
                </c:pt>
                <c:pt idx="7">
                  <c:v>275</c:v>
                </c:pt>
                <c:pt idx="8">
                  <c:v>251</c:v>
                </c:pt>
                <c:pt idx="9">
                  <c:v>378</c:v>
                </c:pt>
                <c:pt idx="10">
                  <c:v>421</c:v>
                </c:pt>
                <c:pt idx="11">
                  <c:v>520</c:v>
                </c:pt>
                <c:pt idx="12">
                  <c:v>559</c:v>
                </c:pt>
                <c:pt idx="13">
                  <c:v>619</c:v>
                </c:pt>
                <c:pt idx="14">
                  <c:v>642</c:v>
                </c:pt>
                <c:pt idx="15">
                  <c:v>780</c:v>
                </c:pt>
                <c:pt idx="16">
                  <c:v>810</c:v>
                </c:pt>
                <c:pt idx="17">
                  <c:v>790.17000000000007</c:v>
                </c:pt>
                <c:pt idx="18">
                  <c:v>792</c:v>
                </c:pt>
                <c:pt idx="19">
                  <c:v>861</c:v>
                </c:pt>
                <c:pt idx="20">
                  <c:v>849</c:v>
                </c:pt>
                <c:pt idx="21">
                  <c:v>894</c:v>
                </c:pt>
                <c:pt idx="22">
                  <c:v>968</c:v>
                </c:pt>
                <c:pt idx="23">
                  <c:v>1049.57</c:v>
                </c:pt>
                <c:pt idx="24">
                  <c:v>971</c:v>
                </c:pt>
                <c:pt idx="25">
                  <c:v>813</c:v>
                </c:pt>
                <c:pt idx="26">
                  <c:v>884</c:v>
                </c:pt>
              </c:numCache>
            </c:numRef>
          </c:val>
        </c:ser>
        <c:ser>
          <c:idx val="1"/>
          <c:order val="5"/>
          <c:tx>
            <c:strRef>
              <c:f>'5Total Charts'!$B$21</c:f>
              <c:strCache>
                <c:ptCount val="1"/>
                <c:pt idx="0">
                  <c:v>Chemical Sciences</c:v>
                </c:pt>
              </c:strCache>
            </c:strRef>
          </c:tx>
          <c:spPr>
            <a:solidFill>
              <a:schemeClr val="accent6"/>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Charts'!$C$21:$AC$21</c:f>
              <c:numCache>
                <c:formatCode>_(* #,##0_);_(* \(#,##0\);_(* "-"??_);_(@_)</c:formatCode>
                <c:ptCount val="27"/>
                <c:pt idx="0">
                  <c:v>271</c:v>
                </c:pt>
                <c:pt idx="1">
                  <c:v>321</c:v>
                </c:pt>
                <c:pt idx="2">
                  <c:v>324</c:v>
                </c:pt>
                <c:pt idx="3">
                  <c:v>353</c:v>
                </c:pt>
                <c:pt idx="4">
                  <c:v>362</c:v>
                </c:pt>
                <c:pt idx="5">
                  <c:v>348</c:v>
                </c:pt>
                <c:pt idx="6">
                  <c:v>371</c:v>
                </c:pt>
                <c:pt idx="7">
                  <c:v>443</c:v>
                </c:pt>
                <c:pt idx="8">
                  <c:v>467</c:v>
                </c:pt>
                <c:pt idx="9">
                  <c:v>486</c:v>
                </c:pt>
                <c:pt idx="10">
                  <c:v>482</c:v>
                </c:pt>
                <c:pt idx="11">
                  <c:v>510</c:v>
                </c:pt>
                <c:pt idx="12">
                  <c:v>562</c:v>
                </c:pt>
                <c:pt idx="13">
                  <c:v>644</c:v>
                </c:pt>
                <c:pt idx="14">
                  <c:v>699</c:v>
                </c:pt>
                <c:pt idx="15">
                  <c:v>756</c:v>
                </c:pt>
                <c:pt idx="16">
                  <c:v>829</c:v>
                </c:pt>
                <c:pt idx="17">
                  <c:v>745.84</c:v>
                </c:pt>
                <c:pt idx="18">
                  <c:v>798</c:v>
                </c:pt>
                <c:pt idx="19">
                  <c:v>885</c:v>
                </c:pt>
                <c:pt idx="20">
                  <c:v>1067</c:v>
                </c:pt>
                <c:pt idx="21">
                  <c:v>1161</c:v>
                </c:pt>
                <c:pt idx="22">
                  <c:v>1311</c:v>
                </c:pt>
                <c:pt idx="23">
                  <c:v>1355.54</c:v>
                </c:pt>
                <c:pt idx="24">
                  <c:v>1537</c:v>
                </c:pt>
                <c:pt idx="25">
                  <c:v>1628</c:v>
                </c:pt>
                <c:pt idx="26">
                  <c:v>1803</c:v>
                </c:pt>
              </c:numCache>
            </c:numRef>
          </c:val>
        </c:ser>
        <c:ser>
          <c:idx val="6"/>
          <c:order val="6"/>
          <c:tx>
            <c:strRef>
              <c:f>'5Total Charts'!$B$23</c:f>
              <c:strCache>
                <c:ptCount val="1"/>
                <c:pt idx="0">
                  <c:v>Life Sciences</c:v>
                </c:pt>
              </c:strCache>
            </c:strRef>
          </c:tx>
          <c:spPr>
            <a:solidFill>
              <a:srgbClr val="00B050"/>
            </a:solidFill>
            <a:ln>
              <a:noFill/>
            </a:ln>
            <a:effectLst/>
          </c:spPr>
          <c:invertIfNegative val="0"/>
          <c:cat>
            <c:numRef>
              <c:f>'5Total Charts'!$C$3:$AC$3</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'5Total Charts'!$C$23:$AC$23</c:f>
              <c:numCache>
                <c:formatCode>_(* #,##0_);_(* \(#,##0\);_(* "-"??_);_(@_)</c:formatCode>
                <c:ptCount val="27"/>
                <c:pt idx="0">
                  <c:v>101</c:v>
                </c:pt>
                <c:pt idx="1">
                  <c:v>271</c:v>
                </c:pt>
                <c:pt idx="2">
                  <c:v>375</c:v>
                </c:pt>
                <c:pt idx="3">
                  <c:v>468</c:v>
                </c:pt>
                <c:pt idx="4">
                  <c:v>673</c:v>
                </c:pt>
                <c:pt idx="5">
                  <c:v>729</c:v>
                </c:pt>
                <c:pt idx="6">
                  <c:v>857</c:v>
                </c:pt>
                <c:pt idx="7">
                  <c:v>1216</c:v>
                </c:pt>
                <c:pt idx="8">
                  <c:v>1527</c:v>
                </c:pt>
                <c:pt idx="9">
                  <c:v>1939</c:v>
                </c:pt>
                <c:pt idx="10">
                  <c:v>2402</c:v>
                </c:pt>
                <c:pt idx="11">
                  <c:v>2620</c:v>
                </c:pt>
                <c:pt idx="12">
                  <c:v>2908</c:v>
                </c:pt>
                <c:pt idx="13">
                  <c:v>3106</c:v>
                </c:pt>
                <c:pt idx="14">
                  <c:v>3223</c:v>
                </c:pt>
                <c:pt idx="15">
                  <c:v>3627</c:v>
                </c:pt>
                <c:pt idx="16">
                  <c:v>3639</c:v>
                </c:pt>
                <c:pt idx="17">
                  <c:v>3698.62</c:v>
                </c:pt>
                <c:pt idx="18">
                  <c:v>3464</c:v>
                </c:pt>
                <c:pt idx="19">
                  <c:v>3562</c:v>
                </c:pt>
                <c:pt idx="20">
                  <c:v>3699</c:v>
                </c:pt>
                <c:pt idx="21">
                  <c:v>3716</c:v>
                </c:pt>
                <c:pt idx="22">
                  <c:v>3867</c:v>
                </c:pt>
                <c:pt idx="23">
                  <c:v>3962.9300000000003</c:v>
                </c:pt>
                <c:pt idx="24">
                  <c:v>4053</c:v>
                </c:pt>
                <c:pt idx="25">
                  <c:v>3390</c:v>
                </c:pt>
                <c:pt idx="26">
                  <c:v>3420</c:v>
                </c:pt>
              </c:numCache>
            </c:numRef>
          </c:val>
        </c:ser>
        <c:dLbls>
          <c:showLegendKey val="0"/>
          <c:showVal val="0"/>
          <c:showCatName val="0"/>
          <c:showSerName val="0"/>
          <c:showPercent val="0"/>
          <c:showBubbleSize val="0"/>
        </c:dLbls>
        <c:gapWidth val="150"/>
        <c:overlap val="100"/>
        <c:axId val="92373624"/>
        <c:axId val="92239888"/>
      </c:barChart>
      <c:lineChart>
        <c:grouping val="standard"/>
        <c:varyColors val="0"/>
        <c:ser>
          <c:idx val="5"/>
          <c:order val="7"/>
          <c:tx>
            <c:strRef>
              <c:f>'5Total Charts'!$B$4</c:f>
              <c:strCache>
                <c:ptCount val="1"/>
                <c:pt idx="0">
                  <c:v>Total Number of Users</c:v>
                </c:pt>
              </c:strCache>
            </c:strRef>
          </c:tx>
          <c:spPr>
            <a:ln w="28575" cap="rnd" cmpd="sng" algn="ctr">
              <a:solidFill>
                <a:schemeClr val="tx1"/>
              </a:solidFill>
              <a:prstDash val="solid"/>
              <a:round/>
            </a:ln>
            <a:effectLst/>
          </c:spPr>
          <c:marker>
            <c:symbol val="diamond"/>
            <c:size val="12"/>
            <c:spPr>
              <a:solidFill>
                <a:srgbClr val="FFFF66"/>
              </a:solidFill>
              <a:ln w="9525" cap="flat" cmpd="sng" algn="ctr">
                <a:solidFill>
                  <a:schemeClr val="tx1"/>
                </a:solidFill>
                <a:prstDash val="solid"/>
                <a:round/>
              </a:ln>
              <a:effectLst>
                <a:outerShdw dist="35921" dir="2700000" algn="br">
                  <a:srgbClr val="000000"/>
                </a:outerShdw>
              </a:effectLst>
            </c:spPr>
          </c:marker>
          <c:val>
            <c:numRef>
              <c:f>'5Total Charts'!$C$4:$AC$4</c:f>
              <c:numCache>
                <c:formatCode>_(* #,##0_);_(* \(#,##0\);_(* "-"??_);_(@_)</c:formatCode>
                <c:ptCount val="27"/>
                <c:pt idx="0">
                  <c:v>1657</c:v>
                </c:pt>
                <c:pt idx="1">
                  <c:v>1975</c:v>
                </c:pt>
                <c:pt idx="2">
                  <c:v>2137</c:v>
                </c:pt>
                <c:pt idx="3">
                  <c:v>2485</c:v>
                </c:pt>
                <c:pt idx="4">
                  <c:v>2706</c:v>
                </c:pt>
                <c:pt idx="5">
                  <c:v>2881</c:v>
                </c:pt>
                <c:pt idx="6">
                  <c:v>3092</c:v>
                </c:pt>
                <c:pt idx="7">
                  <c:v>3872</c:v>
                </c:pt>
                <c:pt idx="8">
                  <c:v>4536</c:v>
                </c:pt>
                <c:pt idx="9">
                  <c:v>5225</c:v>
                </c:pt>
                <c:pt idx="10">
                  <c:v>6009</c:v>
                </c:pt>
                <c:pt idx="11">
                  <c:v>6582</c:v>
                </c:pt>
                <c:pt idx="12">
                  <c:v>7120</c:v>
                </c:pt>
                <c:pt idx="13">
                  <c:v>7502</c:v>
                </c:pt>
                <c:pt idx="14">
                  <c:v>7711</c:v>
                </c:pt>
                <c:pt idx="15">
                  <c:v>8481</c:v>
                </c:pt>
                <c:pt idx="16">
                  <c:v>8661</c:v>
                </c:pt>
                <c:pt idx="17">
                  <c:v>8538</c:v>
                </c:pt>
                <c:pt idx="18">
                  <c:v>8492</c:v>
                </c:pt>
                <c:pt idx="19">
                  <c:v>9030</c:v>
                </c:pt>
                <c:pt idx="20">
                  <c:v>9851</c:v>
                </c:pt>
                <c:pt idx="21">
                  <c:v>10261</c:v>
                </c:pt>
                <c:pt idx="22">
                  <c:v>10976</c:v>
                </c:pt>
                <c:pt idx="23">
                  <c:v>11400</c:v>
                </c:pt>
                <c:pt idx="24">
                  <c:v>12000</c:v>
                </c:pt>
                <c:pt idx="25">
                  <c:v>10464</c:v>
                </c:pt>
                <c:pt idx="26">
                  <c:v>11018</c:v>
                </c:pt>
              </c:numCache>
            </c:numRef>
          </c:val>
          <c:smooth val="0"/>
        </c:ser>
        <c:dLbls>
          <c:showLegendKey val="0"/>
          <c:showVal val="0"/>
          <c:showCatName val="0"/>
          <c:showSerName val="0"/>
          <c:showPercent val="0"/>
          <c:showBubbleSize val="0"/>
        </c:dLbls>
        <c:marker val="1"/>
        <c:smooth val="0"/>
        <c:axId val="92351064"/>
        <c:axId val="93309528"/>
      </c:lineChart>
      <c:catAx>
        <c:axId val="92373624"/>
        <c:scaling>
          <c:orientation val="minMax"/>
        </c:scaling>
        <c:delete val="0"/>
        <c:axPos val="b"/>
        <c:title>
          <c:tx>
            <c:rich>
              <a:bodyPr rot="0" spcFirstLastPara="1" vertOverflow="ellipsis" vert="horz" wrap="square" anchor="ctr" anchorCtr="1"/>
              <a:lstStyle/>
              <a:p>
                <a:pPr>
                  <a:defRPr sz="1600" b="1" i="0" u="none" strike="noStrike" kern="1200" baseline="0">
                    <a:solidFill>
                      <a:srgbClr val="000000"/>
                    </a:solidFill>
                    <a:latin typeface="Arial"/>
                    <a:ea typeface="Arial"/>
                    <a:cs typeface="Arial"/>
                  </a:defRPr>
                </a:pPr>
                <a:r>
                  <a:rPr lang="en-US" dirty="0"/>
                  <a:t>Fiscal Year</a:t>
                </a:r>
              </a:p>
            </c:rich>
          </c:tx>
          <c:layout>
            <c:manualLayout>
              <c:xMode val="edge"/>
              <c:yMode val="edge"/>
              <c:x val="0.39439375633601353"/>
              <c:y val="0.94892894638170233"/>
            </c:manualLayout>
          </c:layout>
          <c:overlay val="0"/>
          <c:spPr>
            <a:noFill/>
            <a:ln w="25400">
              <a:noFill/>
            </a:ln>
            <a:effectLst/>
          </c:spPr>
          <c:txPr>
            <a:bodyPr rot="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title>
        <c:numFmt formatCode="General" sourceLinked="1"/>
        <c:majorTickMark val="out"/>
        <c:minorTickMark val="none"/>
        <c:tickLblPos val="nextTo"/>
        <c:spPr>
          <a:noFill/>
          <a:ln w="25400" cap="flat" cmpd="sng" algn="ctr">
            <a:solidFill>
              <a:srgbClr val="000000"/>
            </a:solidFill>
            <a:prstDash val="solid"/>
            <a:round/>
          </a:ln>
          <a:effectLst/>
        </c:spPr>
        <c:txPr>
          <a:bodyPr rot="-5400000" spcFirstLastPara="1" vertOverflow="ellipsis" wrap="square" anchor="ctr" anchorCtr="1"/>
          <a:lstStyle/>
          <a:p>
            <a:pPr>
              <a:defRPr sz="1200" b="1" i="0" u="none" strike="noStrike" kern="1200" baseline="0">
                <a:solidFill>
                  <a:srgbClr val="000000"/>
                </a:solidFill>
                <a:latin typeface="Arial"/>
                <a:ea typeface="Arial"/>
                <a:cs typeface="Arial"/>
              </a:defRPr>
            </a:pPr>
            <a:endParaRPr lang="en-US"/>
          </a:p>
        </c:txPr>
        <c:crossAx val="92239888"/>
        <c:crosses val="autoZero"/>
        <c:auto val="0"/>
        <c:lblAlgn val="ctr"/>
        <c:lblOffset val="100"/>
        <c:tickLblSkip val="1"/>
        <c:tickMarkSkip val="1"/>
        <c:noMultiLvlLbl val="0"/>
      </c:catAx>
      <c:valAx>
        <c:axId val="92239888"/>
        <c:scaling>
          <c:orientation val="minMax"/>
        </c:scaling>
        <c:delete val="0"/>
        <c:axPos val="l"/>
        <c:majorGridlines>
          <c:spPr>
            <a:ln w="3175" cap="flat" cmpd="sng" algn="ctr">
              <a:solidFill>
                <a:schemeClr val="bg1">
                  <a:lumMod val="75000"/>
                </a:schemeClr>
              </a:solidFill>
              <a:prstDash val="sysDash"/>
              <a:round/>
            </a:ln>
            <a:effectLst/>
          </c:spPr>
        </c:majorGridlines>
        <c:title>
          <c:tx>
            <c:rich>
              <a:bodyPr rot="-5400000" spcFirstLastPara="1" vertOverflow="ellipsis" vert="horz" wrap="square" anchor="ctr" anchorCtr="1"/>
              <a:lstStyle/>
              <a:p>
                <a:pPr>
                  <a:defRPr sz="1600" b="1" i="0" u="none" strike="noStrike" kern="1200" baseline="0">
                    <a:solidFill>
                      <a:srgbClr val="000000"/>
                    </a:solidFill>
                    <a:latin typeface="Arial"/>
                    <a:ea typeface="Arial"/>
                    <a:cs typeface="Arial"/>
                  </a:defRPr>
                </a:pPr>
                <a:r>
                  <a:rPr lang="en-US" sz="1600"/>
                  <a:t>Percent of Users</a:t>
                </a:r>
              </a:p>
            </c:rich>
          </c:tx>
          <c:layout>
            <c:manualLayout>
              <c:xMode val="edge"/>
              <c:yMode val="edge"/>
              <c:x val="2.2690455312848368E-3"/>
              <c:y val="0.29008802555340962"/>
            </c:manualLayout>
          </c:layout>
          <c:overlay val="0"/>
          <c:spPr>
            <a:noFill/>
            <a:ln w="25400">
              <a:noFill/>
            </a:ln>
            <a:effectLst/>
          </c:spPr>
          <c:txPr>
            <a:bodyPr rot="-540000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title>
        <c:numFmt formatCode="0%" sourceLinked="1"/>
        <c:majorTickMark val="out"/>
        <c:minorTickMark val="none"/>
        <c:tickLblPos val="nextTo"/>
        <c:spPr>
          <a:noFill/>
          <a:ln w="3175" cap="flat" cmpd="sng" algn="ctr">
            <a:solidFill>
              <a:srgbClr val="000000"/>
            </a:solidFill>
            <a:prstDash val="solid"/>
            <a:round/>
          </a:ln>
          <a:effectLst/>
        </c:spPr>
        <c:txPr>
          <a:bodyPr rot="0" spcFirstLastPara="1" vertOverflow="ellipsis" wrap="square" anchor="ctr" anchorCtr="1"/>
          <a:lstStyle/>
          <a:p>
            <a:pPr>
              <a:defRPr sz="1600" b="1" i="0" u="none" strike="noStrike" kern="1200" baseline="0">
                <a:solidFill>
                  <a:srgbClr val="000000"/>
                </a:solidFill>
                <a:latin typeface="Arial"/>
                <a:ea typeface="Arial"/>
                <a:cs typeface="Arial"/>
              </a:defRPr>
            </a:pPr>
            <a:endParaRPr lang="en-US"/>
          </a:p>
        </c:txPr>
        <c:crossAx val="92373624"/>
        <c:crosses val="autoZero"/>
        <c:crossBetween val="between"/>
        <c:majorUnit val="0.1"/>
        <c:minorUnit val="0.05"/>
      </c:valAx>
      <c:catAx>
        <c:axId val="92351064"/>
        <c:scaling>
          <c:orientation val="minMax"/>
        </c:scaling>
        <c:delete val="1"/>
        <c:axPos val="b"/>
        <c:majorTickMark val="out"/>
        <c:minorTickMark val="none"/>
        <c:tickLblPos val="nextTo"/>
        <c:crossAx val="93309528"/>
        <c:crosses val="autoZero"/>
        <c:auto val="0"/>
        <c:lblAlgn val="ctr"/>
        <c:lblOffset val="100"/>
        <c:noMultiLvlLbl val="0"/>
      </c:catAx>
      <c:valAx>
        <c:axId val="93309528"/>
        <c:scaling>
          <c:orientation val="minMax"/>
          <c:min val="0"/>
        </c:scaling>
        <c:delete val="0"/>
        <c:axPos val="r"/>
        <c:title>
          <c:tx>
            <c:rich>
              <a:bodyPr rot="0" spcFirstLastPara="1" vertOverflow="ellipsis" wrap="square" anchor="ctr" anchorCtr="1"/>
              <a:lstStyle/>
              <a:p>
                <a:pPr algn="l">
                  <a:defRPr sz="1400" b="1" i="0" u="none" strike="noStrike" kern="1200" baseline="0">
                    <a:solidFill>
                      <a:schemeClr val="tx1"/>
                    </a:solidFill>
                    <a:latin typeface="Arial"/>
                    <a:ea typeface="Arial"/>
                    <a:cs typeface="Arial"/>
                  </a:defRPr>
                </a:pPr>
                <a:r>
                  <a:rPr lang="en-US" sz="1400" dirty="0">
                    <a:solidFill>
                      <a:schemeClr val="tx1"/>
                    </a:solidFill>
                  </a:rPr>
                  <a:t> </a:t>
                </a:r>
                <a:r>
                  <a:rPr lang="en-US" sz="1400" dirty="0" smtClean="0">
                    <a:solidFill>
                      <a:schemeClr val="tx1"/>
                    </a:solidFill>
                  </a:rPr>
                  <a:t>Number </a:t>
                </a:r>
                <a:r>
                  <a:rPr lang="en-US" sz="1400" dirty="0">
                    <a:solidFill>
                      <a:schemeClr val="tx1"/>
                    </a:solidFill>
                  </a:rPr>
                  <a:t>of Users</a:t>
                </a:r>
              </a:p>
            </c:rich>
          </c:tx>
          <c:layout>
            <c:manualLayout>
              <c:xMode val="edge"/>
              <c:yMode val="edge"/>
              <c:x val="0.36425743078411499"/>
              <c:y val="0.18374934383202102"/>
            </c:manualLayout>
          </c:layout>
          <c:overlay val="0"/>
          <c:spPr>
            <a:solidFill>
              <a:srgbClr val="FFFFFF"/>
            </a:solidFill>
            <a:ln w="12700">
              <a:solidFill>
                <a:srgbClr val="000000"/>
              </a:solidFill>
              <a:prstDash val="solid"/>
            </a:ln>
            <a:effectLst>
              <a:outerShdw dist="35921" dir="2700000" algn="br">
                <a:srgbClr val="000000"/>
              </a:outerShdw>
            </a:effectLst>
          </c:spPr>
          <c:txPr>
            <a:bodyPr rot="0" spcFirstLastPara="1" vertOverflow="ellipsis" wrap="square" anchor="ctr" anchorCtr="1"/>
            <a:lstStyle/>
            <a:p>
              <a:pPr algn="l">
                <a:defRPr sz="1400" b="1" i="0" u="none" strike="noStrike" kern="1200" baseline="0">
                  <a:solidFill>
                    <a:schemeClr val="tx1"/>
                  </a:solidFill>
                  <a:latin typeface="Arial"/>
                  <a:ea typeface="Arial"/>
                  <a:cs typeface="Arial"/>
                </a:defRPr>
              </a:pPr>
              <a:endParaRPr lang="en-US"/>
            </a:p>
          </c:txPr>
        </c:title>
        <c:numFmt formatCode="_(* #,##0_);_(* \(#,##0\);_(* &quot;-&quot;??_);_(@_)" sourceLinked="1"/>
        <c:majorTickMark val="out"/>
        <c:minorTickMark val="none"/>
        <c:tickLblPos val="nextTo"/>
        <c:spPr>
          <a:noFill/>
          <a:ln w="3175" cap="flat" cmpd="sng" algn="ctr">
            <a:solidFill>
              <a:srgbClr val="000000"/>
            </a:solidFill>
            <a:prstDash val="solid"/>
            <a:round/>
          </a:ln>
          <a:effectLst/>
        </c:spPr>
        <c:txPr>
          <a:bodyPr rot="0" spcFirstLastPara="1" vertOverflow="ellipsis" wrap="square" anchor="ctr" anchorCtr="1"/>
          <a:lstStyle/>
          <a:p>
            <a:pPr>
              <a:defRPr sz="1200" b="1" i="0" u="none" strike="noStrike" kern="1200" baseline="0">
                <a:solidFill>
                  <a:schemeClr val="tx1"/>
                </a:solidFill>
                <a:latin typeface="Arial"/>
                <a:ea typeface="Arial"/>
                <a:cs typeface="Arial"/>
              </a:defRPr>
            </a:pPr>
            <a:endParaRPr lang="en-US"/>
          </a:p>
        </c:txPr>
        <c:crossAx val="92351064"/>
        <c:crosses val="max"/>
        <c:crossBetween val="between"/>
        <c:majorUnit val="1000"/>
        <c:minorUnit val="500"/>
      </c:valAx>
      <c:spPr>
        <a:solidFill>
          <a:srgbClr val="FFFFFF"/>
        </a:solidFill>
        <a:ln w="12700">
          <a:solidFill>
            <a:srgbClr val="000000"/>
          </a:solidFill>
          <a:prstDash val="solid"/>
        </a:ln>
        <a:effectLst/>
      </c:spPr>
    </c:plotArea>
    <c:legend>
      <c:legendPos val="r"/>
      <c:legendEntry>
        <c:idx val="7"/>
        <c:txPr>
          <a:bodyPr rot="0" spcFirstLastPara="1" vertOverflow="ellipsis" vert="horz" wrap="square" anchor="ctr" anchorCtr="1"/>
          <a:lstStyle/>
          <a:p>
            <a:pPr>
              <a:defRPr sz="1500" b="1" i="0" u="none" strike="noStrike" kern="1200" baseline="0">
                <a:solidFill>
                  <a:srgbClr val="0000D4"/>
                </a:solidFill>
                <a:latin typeface="Arial Narrow" panose="020B0606020202030204" pitchFamily="34" charset="0"/>
                <a:ea typeface="Arial"/>
                <a:cs typeface="Arial"/>
              </a:defRPr>
            </a:pPr>
            <a:endParaRPr lang="en-US"/>
          </a:p>
        </c:txPr>
      </c:legendEntry>
      <c:layout>
        <c:manualLayout>
          <c:xMode val="edge"/>
          <c:yMode val="edge"/>
          <c:x val="0.82217921976929254"/>
          <c:y val="4.7831860050512549E-2"/>
          <c:w val="0.15585324252543117"/>
          <c:h val="0.78897117813103546"/>
        </c:manualLayout>
      </c:layout>
      <c:overlay val="0"/>
      <c:spPr>
        <a:solidFill>
          <a:srgbClr val="FFFFFF"/>
        </a:solidFill>
        <a:ln w="12700">
          <a:solidFill>
            <a:srgbClr val="000000"/>
          </a:solidFill>
          <a:prstDash val="solid"/>
        </a:ln>
        <a:effectLst>
          <a:outerShdw dist="35921" dir="2700000" algn="br">
            <a:srgbClr val="000000"/>
          </a:outerShdw>
        </a:effectLst>
      </c:spPr>
      <c:txPr>
        <a:bodyPr rot="0" spcFirstLastPara="1" vertOverflow="ellipsis" vert="horz" wrap="square" anchor="ctr" anchorCtr="1"/>
        <a:lstStyle/>
        <a:p>
          <a:pPr>
            <a:defRPr sz="1500" b="1" i="0" u="none" strike="noStrike" kern="1200" baseline="0">
              <a:solidFill>
                <a:srgbClr val="000000"/>
              </a:solidFill>
              <a:latin typeface="Arial Narrow" panose="020B0606020202030204" pitchFamily="34" charset="0"/>
              <a:ea typeface="Arial"/>
              <a:cs typeface="Arial"/>
            </a:defRPr>
          </a:pPr>
          <a:endParaRPr lang="en-US"/>
        </a:p>
      </c:txPr>
    </c:legend>
    <c:plotVisOnly val="1"/>
    <c:dispBlanksAs val="gap"/>
    <c:showDLblsOverMax val="0"/>
  </c:chart>
  <c:spPr>
    <a:solidFill>
      <a:srgbClr val="FFFFFF"/>
    </a:solidFill>
    <a:ln w="9525" cap="flat" cmpd="sng" algn="ctr">
      <a:noFill/>
      <a:prstDash val="solid"/>
    </a:ln>
    <a:effectLst/>
  </c:spPr>
  <c:txPr>
    <a:bodyPr/>
    <a:lstStyle/>
    <a:p>
      <a:pPr>
        <a:defRPr sz="1000" b="0" i="0" u="none" strike="noStrike" baseline="0">
          <a:solidFill>
            <a:srgbClr val="000000"/>
          </a:solidFill>
          <a:latin typeface="Arial"/>
          <a:ea typeface="Arial"/>
          <a:cs typeface="Aria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'01-17'!$A$40</c:f>
              <c:strCache>
                <c:ptCount val="1"/>
                <c:pt idx="0">
                  <c:v>Construction/MIE/OPC</c:v>
                </c:pt>
              </c:strCache>
            </c:strRef>
          </c:tx>
          <c:spPr>
            <a:solidFill>
              <a:srgbClr val="FF0000"/>
            </a:solidFill>
          </c:spPr>
          <c:invertIfNegative val="0"/>
          <c:cat>
            <c:numRef>
              <c:f>'01-17'!$B$39:$R$39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'01-17'!$B$40:$R$40</c:f>
              <c:numCache>
                <c:formatCode>#,##0</c:formatCode>
                <c:ptCount val="17"/>
                <c:pt idx="0">
                  <c:v>123750</c:v>
                </c:pt>
                <c:pt idx="1">
                  <c:v>290938</c:v>
                </c:pt>
                <c:pt idx="2">
                  <c:v>306810</c:v>
                </c:pt>
                <c:pt idx="3">
                  <c:v>287179</c:v>
                </c:pt>
                <c:pt idx="4">
                  <c:v>257937</c:v>
                </c:pt>
                <c:pt idx="5">
                  <c:v>291854</c:v>
                </c:pt>
                <c:pt idx="6">
                  <c:v>246695</c:v>
                </c:pt>
                <c:pt idx="7">
                  <c:v>180467</c:v>
                </c:pt>
                <c:pt idx="8">
                  <c:v>159908</c:v>
                </c:pt>
                <c:pt idx="9">
                  <c:v>206512</c:v>
                </c:pt>
                <c:pt idx="10">
                  <c:v>189208</c:v>
                </c:pt>
                <c:pt idx="11">
                  <c:v>192171</c:v>
                </c:pt>
                <c:pt idx="12">
                  <c:v>232600</c:v>
                </c:pt>
                <c:pt idx="13">
                  <c:v>126103</c:v>
                </c:pt>
                <c:pt idx="14">
                  <c:v>184400</c:v>
                </c:pt>
                <c:pt idx="15">
                  <c:v>190500</c:v>
                </c:pt>
                <c:pt idx="16">
                  <c:v>235800</c:v>
                </c:pt>
              </c:numCache>
            </c:numRef>
          </c:val>
        </c:ser>
        <c:ser>
          <c:idx val="1"/>
          <c:order val="1"/>
          <c:tx>
            <c:strRef>
              <c:f>'01-17'!$A$41</c:f>
              <c:strCache>
                <c:ptCount val="1"/>
                <c:pt idx="0">
                  <c:v>Facility Operations</c:v>
                </c:pt>
              </c:strCache>
            </c:strRef>
          </c:tx>
          <c:spPr>
            <a:solidFill>
              <a:srgbClr val="FFFF00"/>
            </a:solidFill>
          </c:spPr>
          <c:invertIfNegative val="0"/>
          <c:cat>
            <c:numRef>
              <c:f>'01-17'!$B$39:$R$39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'01-17'!$B$41:$R$41</c:f>
              <c:numCache>
                <c:formatCode>#,##0</c:formatCode>
                <c:ptCount val="17"/>
                <c:pt idx="0">
                  <c:v>256995</c:v>
                </c:pt>
                <c:pt idx="1">
                  <c:v>269871</c:v>
                </c:pt>
                <c:pt idx="2">
                  <c:v>258309</c:v>
                </c:pt>
                <c:pt idx="3">
                  <c:v>272507</c:v>
                </c:pt>
                <c:pt idx="4">
                  <c:v>285633</c:v>
                </c:pt>
                <c:pt idx="5">
                  <c:v>298663</c:v>
                </c:pt>
                <c:pt idx="6">
                  <c:v>424259</c:v>
                </c:pt>
                <c:pt idx="7">
                  <c:v>585449</c:v>
                </c:pt>
                <c:pt idx="8">
                  <c:v>630733</c:v>
                </c:pt>
                <c:pt idx="9">
                  <c:v>689047</c:v>
                </c:pt>
                <c:pt idx="10">
                  <c:v>741760</c:v>
                </c:pt>
                <c:pt idx="11">
                  <c:v>769736</c:v>
                </c:pt>
                <c:pt idx="12">
                  <c:v>732793</c:v>
                </c:pt>
                <c:pt idx="13">
                  <c:v>743118</c:v>
                </c:pt>
                <c:pt idx="14">
                  <c:v>780692</c:v>
                </c:pt>
                <c:pt idx="15">
                  <c:v>810078</c:v>
                </c:pt>
                <c:pt idx="16">
                  <c:v>896496</c:v>
                </c:pt>
              </c:numCache>
            </c:numRef>
          </c:val>
        </c:ser>
        <c:ser>
          <c:idx val="2"/>
          <c:order val="2"/>
          <c:tx>
            <c:strRef>
              <c:f>'01-17'!$A$42</c:f>
              <c:strCache>
                <c:ptCount val="1"/>
                <c:pt idx="0">
                  <c:v>Research</c:v>
                </c:pt>
              </c:strCache>
            </c:strRef>
          </c:tx>
          <c:spPr>
            <a:solidFill>
              <a:srgbClr val="0066FF"/>
            </a:solidFill>
          </c:spPr>
          <c:invertIfNegative val="0"/>
          <c:cat>
            <c:numRef>
              <c:f>'01-17'!$B$39:$R$39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'01-17'!$B$42:$R$42</c:f>
              <c:numCache>
                <c:formatCode>#,##0</c:formatCode>
                <c:ptCount val="17"/>
                <c:pt idx="0">
                  <c:v>391566</c:v>
                </c:pt>
                <c:pt idx="1">
                  <c:v>432479</c:v>
                </c:pt>
                <c:pt idx="2">
                  <c:v>433156</c:v>
                </c:pt>
                <c:pt idx="3">
                  <c:v>460971</c:v>
                </c:pt>
                <c:pt idx="4">
                  <c:v>467021</c:v>
                </c:pt>
                <c:pt idx="5">
                  <c:v>514115</c:v>
                </c:pt>
                <c:pt idx="6">
                  <c:v>463603</c:v>
                </c:pt>
                <c:pt idx="7">
                  <c:v>484334</c:v>
                </c:pt>
                <c:pt idx="8">
                  <c:v>492383</c:v>
                </c:pt>
                <c:pt idx="9">
                  <c:v>676413</c:v>
                </c:pt>
                <c:pt idx="10">
                  <c:v>676892</c:v>
                </c:pt>
                <c:pt idx="11">
                  <c:v>716288</c:v>
                </c:pt>
                <c:pt idx="12">
                  <c:v>679374</c:v>
                </c:pt>
                <c:pt idx="13">
                  <c:v>682035</c:v>
                </c:pt>
                <c:pt idx="14">
                  <c:v>697610</c:v>
                </c:pt>
                <c:pt idx="15">
                  <c:v>682346</c:v>
                </c:pt>
                <c:pt idx="16">
                  <c:v>716704</c:v>
                </c:pt>
              </c:numCache>
            </c:numRef>
          </c:val>
        </c:ser>
        <c:dLbls>
          <c:showLegendKey val="0"/>
          <c:showVal val="0"/>
          <c:showCatName val="0"/>
          <c:showSerName val="0"/>
          <c:showPercent val="0"/>
          <c:showBubbleSize val="0"/>
        </c:dLbls>
        <c:gapWidth val="150"/>
        <c:axId val="90514792"/>
        <c:axId val="90516752"/>
      </c:barChart>
      <c:lineChart>
        <c:grouping val="standard"/>
        <c:varyColors val="0"/>
        <c:ser>
          <c:idx val="3"/>
          <c:order val="3"/>
          <c:tx>
            <c:strRef>
              <c:f>'01-17'!$A$43</c:f>
              <c:strCache>
                <c:ptCount val="1"/>
                <c:pt idx="0">
                  <c:v>Total</c:v>
                </c:pt>
              </c:strCache>
            </c:strRef>
          </c:tx>
          <c:spPr>
            <a:ln>
              <a:solidFill>
                <a:schemeClr val="tx1"/>
              </a:solidFill>
            </a:ln>
          </c:spPr>
          <c:marker>
            <c:symbol val="square"/>
            <c:size val="7"/>
            <c:spPr>
              <a:solidFill>
                <a:schemeClr val="tx1"/>
              </a:solidFill>
            </c:spPr>
          </c:marker>
          <c:cat>
            <c:numRef>
              <c:f>'01-17'!$B$39:$R$39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'01-17'!$B$43:$R$43</c:f>
              <c:numCache>
                <c:formatCode>#,##0</c:formatCode>
                <c:ptCount val="17"/>
                <c:pt idx="0">
                  <c:v>772311</c:v>
                </c:pt>
                <c:pt idx="1">
                  <c:v>993288</c:v>
                </c:pt>
                <c:pt idx="2">
                  <c:v>998275</c:v>
                </c:pt>
                <c:pt idx="3">
                  <c:v>1020657</c:v>
                </c:pt>
                <c:pt idx="4">
                  <c:v>1010591</c:v>
                </c:pt>
                <c:pt idx="5">
                  <c:v>1104632</c:v>
                </c:pt>
                <c:pt idx="6">
                  <c:v>1134557</c:v>
                </c:pt>
                <c:pt idx="7">
                  <c:v>1250250</c:v>
                </c:pt>
                <c:pt idx="8">
                  <c:v>1283024</c:v>
                </c:pt>
                <c:pt idx="9">
                  <c:v>1571972</c:v>
                </c:pt>
                <c:pt idx="10">
                  <c:v>1607860</c:v>
                </c:pt>
                <c:pt idx="11">
                  <c:v>1678195</c:v>
                </c:pt>
                <c:pt idx="12">
                  <c:v>1644767</c:v>
                </c:pt>
                <c:pt idx="13">
                  <c:v>1551256</c:v>
                </c:pt>
                <c:pt idx="14">
                  <c:v>1662702</c:v>
                </c:pt>
                <c:pt idx="15">
                  <c:v>1682924</c:v>
                </c:pt>
                <c:pt idx="16">
                  <c:v>1849000</c:v>
                </c:pt>
              </c:numCache>
            </c:numRef>
          </c:val>
          <c:smooth val="0"/>
        </c:ser>
        <c:dLbls>
          <c:showLegendKey val="0"/>
          <c:showVal val="0"/>
          <c:showCatName val="0"/>
          <c:showSerName val="0"/>
          <c:showPercent val="0"/>
          <c:showBubbleSize val="0"/>
        </c:dLbls>
        <c:marker val="1"/>
        <c:smooth val="0"/>
        <c:axId val="90514792"/>
        <c:axId val="90516752"/>
      </c:lineChart>
      <c:catAx>
        <c:axId val="90514792"/>
        <c:scaling>
          <c:orientation val="minMax"/>
        </c:scaling>
        <c:delete val="0"/>
        <c:axPos val="b"/>
        <c:title>
          <c:tx>
            <c:rich>
              <a:bodyPr/>
              <a:lstStyle/>
              <a:p>
                <a:pPr>
                  <a:defRPr sz="1400">
                    <a:latin typeface="Arial Narrow" panose="020B0606020202030204" pitchFamily="34" charset="0"/>
                  </a:defRPr>
                </a:pPr>
                <a:r>
                  <a:rPr lang="en-US" sz="1400">
                    <a:latin typeface="Arial Narrow" panose="020B0606020202030204" pitchFamily="34" charset="0"/>
                  </a:rPr>
                  <a:t>Fiscal</a:t>
                </a:r>
                <a:r>
                  <a:rPr lang="en-US" sz="1400" baseline="0">
                    <a:latin typeface="Arial Narrow" panose="020B0606020202030204" pitchFamily="34" charset="0"/>
                  </a:rPr>
                  <a:t> Year</a:t>
                </a:r>
                <a:endParaRPr lang="en-US" sz="1400">
                  <a:latin typeface="Arial Narrow" panose="020B0606020202030204" pitchFamily="34" charset="0"/>
                </a:endParaRPr>
              </a:p>
            </c:rich>
          </c:tx>
          <c:layout/>
          <c:overlay val="0"/>
        </c:title>
        <c:numFmt formatCode="General" sourceLinked="1"/>
        <c:majorTickMark val="out"/>
        <c:minorTickMark val="none"/>
        <c:tickLblPos val="nextTo"/>
        <c:txPr>
          <a:bodyPr/>
          <a:lstStyle/>
          <a:p>
            <a:pPr>
              <a:defRPr sz="1200" b="1">
                <a:latin typeface="Arial Narrow" panose="020B0606020202030204" pitchFamily="34" charset="0"/>
              </a:defRPr>
            </a:pPr>
            <a:endParaRPr lang="en-US"/>
          </a:p>
        </c:txPr>
        <c:crossAx val="90516752"/>
        <c:crosses val="autoZero"/>
        <c:auto val="1"/>
        <c:lblAlgn val="ctr"/>
        <c:lblOffset val="100"/>
        <c:noMultiLvlLbl val="0"/>
      </c:catAx>
      <c:valAx>
        <c:axId val="90516752"/>
        <c:scaling>
          <c:orientation val="minMax"/>
        </c:scaling>
        <c:delete val="0"/>
        <c:axPos val="l"/>
        <c:majorGridlines/>
        <c:numFmt formatCode="#,##0" sourceLinked="1"/>
        <c:majorTickMark val="out"/>
        <c:minorTickMark val="none"/>
        <c:tickLblPos val="nextTo"/>
        <c:txPr>
          <a:bodyPr/>
          <a:lstStyle/>
          <a:p>
            <a:pPr>
              <a:defRPr sz="1400" b="1">
                <a:latin typeface="Arial Narrow" panose="020B0606020202030204" pitchFamily="34" charset="0"/>
              </a:defRPr>
            </a:pPr>
            <a:endParaRPr lang="en-US"/>
          </a:p>
        </c:txPr>
        <c:crossAx val="90514792"/>
        <c:crosses val="autoZero"/>
        <c:crossBetween val="between"/>
        <c:dispUnits>
          <c:builtInUnit val="thousands"/>
          <c:dispUnitsLbl>
            <c:layout>
              <c:manualLayout>
                <c:xMode val="edge"/>
                <c:yMode val="edge"/>
                <c:x val="1.4692378328742E-2"/>
                <c:y val="0.35445329014055399"/>
              </c:manualLayout>
            </c:layout>
            <c:tx>
              <c:rich>
                <a:bodyPr/>
                <a:lstStyle/>
                <a:p>
                  <a:pPr>
                    <a:defRPr sz="1200">
                      <a:latin typeface="Arial Narrow" panose="020B0606020202030204" pitchFamily="34" charset="0"/>
                    </a:defRPr>
                  </a:pPr>
                  <a:r>
                    <a:rPr lang="en-US" sz="1200">
                      <a:latin typeface="Arial Narrow" panose="020B0606020202030204" pitchFamily="34" charset="0"/>
                    </a:rPr>
                    <a:t>$ in</a:t>
                  </a:r>
                  <a:r>
                    <a:rPr lang="en-US" sz="1200" baseline="0">
                      <a:latin typeface="Arial Narrow" panose="020B0606020202030204" pitchFamily="34" charset="0"/>
                    </a:rPr>
                    <a:t> Millions</a:t>
                  </a:r>
                  <a:endParaRPr lang="en-US" sz="1200">
                    <a:latin typeface="Arial Narrow" panose="020B0606020202030204" pitchFamily="34" charset="0"/>
                  </a:endParaRPr>
                </a:p>
              </c:rich>
            </c:tx>
          </c:dispUnitsLbl>
        </c:dispUnits>
      </c:valAx>
    </c:plotArea>
    <c:legend>
      <c:legendPos val="l"/>
      <c:layout>
        <c:manualLayout>
          <c:xMode val="edge"/>
          <c:yMode val="edge"/>
          <c:x val="0.105523411136108"/>
          <c:y val="3.2860495227235102E-2"/>
          <c:w val="0.175726611615134"/>
          <c:h val="0.16252779376696799"/>
        </c:manualLayout>
      </c:layout>
      <c:overlay val="1"/>
      <c:spPr>
        <a:solidFill>
          <a:sysClr val="window" lastClr="FFFFFF"/>
        </a:solidFill>
        <a:ln>
          <a:solidFill>
            <a:schemeClr val="tx1"/>
          </a:solidFill>
        </a:ln>
      </c:spPr>
      <c:txPr>
        <a:bodyPr/>
        <a:lstStyle/>
        <a:p>
          <a:pPr>
            <a:defRPr>
              <a:latin typeface="Arial Narrow" panose="020B0606020202030204" pitchFamily="34" charset="0"/>
            </a:defRPr>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8" tIns="45708" rIns="91418" bIns="45708"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18" tIns="45708" rIns="91418" bIns="45708" rtlCol="0"/>
          <a:lstStyle>
            <a:lvl1pPr algn="r">
              <a:defRPr sz="1200"/>
            </a:lvl1pPr>
          </a:lstStyle>
          <a:p>
            <a:fld id="{1DCF576A-B395-4BA3-973E-2655D899A55A}" type="datetimeFigureOut">
              <a:rPr lang="en-US" smtClean="0"/>
              <a:pPr/>
              <a:t>2/27/2017</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18" tIns="45708" rIns="91418"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18" tIns="45708" rIns="91418" bIns="45708"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val="395544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6888" cy="464980"/>
          </a:xfrm>
          <a:prstGeom prst="rect">
            <a:avLst/>
          </a:prstGeom>
        </p:spPr>
        <p:txBody>
          <a:bodyPr vert="horz" lIns="92382" tIns="46192" rIns="92382" bIns="4619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7" y="1"/>
            <a:ext cx="3036888" cy="464980"/>
          </a:xfrm>
          <a:prstGeom prst="rect">
            <a:avLst/>
          </a:prstGeom>
        </p:spPr>
        <p:txBody>
          <a:bodyPr vert="horz" lIns="92382" tIns="46192" rIns="92382" bIns="46192"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2/27/2017</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82" tIns="46192" rIns="92382" bIns="46192" rtlCol="0" anchor="ctr"/>
          <a:lstStyle/>
          <a:p>
            <a:pPr lvl="0"/>
            <a:endParaRPr lang="en-US" noProof="0"/>
          </a:p>
        </p:txBody>
      </p:sp>
      <p:sp>
        <p:nvSpPr>
          <p:cNvPr id="5" name="Notes Placeholder 4"/>
          <p:cNvSpPr>
            <a:spLocks noGrp="1"/>
          </p:cNvSpPr>
          <p:nvPr>
            <p:ph type="body" sz="quarter" idx="3"/>
          </p:nvPr>
        </p:nvSpPr>
        <p:spPr>
          <a:xfrm>
            <a:off x="701678" y="4416511"/>
            <a:ext cx="5607050" cy="4183221"/>
          </a:xfrm>
          <a:prstGeom prst="rect">
            <a:avLst/>
          </a:prstGeom>
        </p:spPr>
        <p:txBody>
          <a:bodyPr vert="horz" lIns="92382" tIns="46192" rIns="92382" bIns="4619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8829825"/>
            <a:ext cx="3036888" cy="464980"/>
          </a:xfrm>
          <a:prstGeom prst="rect">
            <a:avLst/>
          </a:prstGeom>
        </p:spPr>
        <p:txBody>
          <a:bodyPr vert="horz" lIns="92382" tIns="46192" rIns="92382" bIns="4619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7" y="8829825"/>
            <a:ext cx="3036888" cy="464980"/>
          </a:xfrm>
          <a:prstGeom prst="rect">
            <a:avLst/>
          </a:prstGeom>
        </p:spPr>
        <p:txBody>
          <a:bodyPr vert="horz" lIns="92382" tIns="46192" rIns="92382" bIns="46192"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val="344127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880" algn="l" rtl="0" eaLnBrk="0" fontAlgn="base" hangingPunct="0">
      <a:spcBef>
        <a:spcPct val="30000"/>
      </a:spcBef>
      <a:spcAft>
        <a:spcPct val="0"/>
      </a:spcAft>
      <a:defRPr sz="1200" kern="1200">
        <a:solidFill>
          <a:schemeClr val="tx1"/>
        </a:solidFill>
        <a:latin typeface="+mn-lt"/>
        <a:ea typeface="+mn-ea"/>
        <a:cs typeface="+mn-cs"/>
      </a:defRPr>
    </a:lvl2pPr>
    <a:lvl3pPr marL="913758" algn="l" rtl="0" eaLnBrk="0" fontAlgn="base" hangingPunct="0">
      <a:spcBef>
        <a:spcPct val="30000"/>
      </a:spcBef>
      <a:spcAft>
        <a:spcPct val="0"/>
      </a:spcAft>
      <a:defRPr sz="1200" kern="1200">
        <a:solidFill>
          <a:schemeClr val="tx1"/>
        </a:solidFill>
        <a:latin typeface="+mn-lt"/>
        <a:ea typeface="+mn-ea"/>
        <a:cs typeface="+mn-cs"/>
      </a:defRPr>
    </a:lvl3pPr>
    <a:lvl4pPr marL="1370639" algn="l" rtl="0" eaLnBrk="0" fontAlgn="base" hangingPunct="0">
      <a:spcBef>
        <a:spcPct val="30000"/>
      </a:spcBef>
      <a:spcAft>
        <a:spcPct val="0"/>
      </a:spcAft>
      <a:defRPr sz="1200" kern="1200">
        <a:solidFill>
          <a:schemeClr val="tx1"/>
        </a:solidFill>
        <a:latin typeface="+mn-lt"/>
        <a:ea typeface="+mn-ea"/>
        <a:cs typeface="+mn-cs"/>
      </a:defRPr>
    </a:lvl4pPr>
    <a:lvl5pPr marL="1827517" algn="l" rtl="0" eaLnBrk="0" fontAlgn="base" hangingPunct="0">
      <a:spcBef>
        <a:spcPct val="30000"/>
      </a:spcBef>
      <a:spcAft>
        <a:spcPct val="0"/>
      </a:spcAft>
      <a:defRPr sz="1200" kern="1200">
        <a:solidFill>
          <a:schemeClr val="tx1"/>
        </a:solidFill>
        <a:latin typeface="+mn-lt"/>
        <a:ea typeface="+mn-ea"/>
        <a:cs typeface="+mn-cs"/>
      </a:defRPr>
    </a:lvl5pPr>
    <a:lvl6pPr marL="2284398" algn="l" defTabSz="913758" rtl="0" eaLnBrk="1" latinLnBrk="0" hangingPunct="1">
      <a:defRPr sz="1200" kern="1200">
        <a:solidFill>
          <a:schemeClr val="tx1"/>
        </a:solidFill>
        <a:latin typeface="+mn-lt"/>
        <a:ea typeface="+mn-ea"/>
        <a:cs typeface="+mn-cs"/>
      </a:defRPr>
    </a:lvl6pPr>
    <a:lvl7pPr marL="2741275" algn="l" defTabSz="913758" rtl="0" eaLnBrk="1" latinLnBrk="0" hangingPunct="1">
      <a:defRPr sz="1200" kern="1200">
        <a:solidFill>
          <a:schemeClr val="tx1"/>
        </a:solidFill>
        <a:latin typeface="+mn-lt"/>
        <a:ea typeface="+mn-ea"/>
        <a:cs typeface="+mn-cs"/>
      </a:defRPr>
    </a:lvl7pPr>
    <a:lvl8pPr marL="3198156" algn="l" defTabSz="913758" rtl="0" eaLnBrk="1" latinLnBrk="0" hangingPunct="1">
      <a:defRPr sz="1200" kern="1200">
        <a:solidFill>
          <a:schemeClr val="tx1"/>
        </a:solidFill>
        <a:latin typeface="+mn-lt"/>
        <a:ea typeface="+mn-ea"/>
        <a:cs typeface="+mn-cs"/>
      </a:defRPr>
    </a:lvl8pPr>
    <a:lvl9pPr marL="3655033" algn="l" defTabSz="9137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a:t>
            </a:fld>
            <a:endParaRPr lang="en-US"/>
          </a:p>
        </p:txBody>
      </p:sp>
    </p:spTree>
    <p:extLst>
      <p:ext uri="{BB962C8B-B14F-4D97-AF65-F5344CB8AC3E}">
        <p14:creationId xmlns:p14="http://schemas.microsoft.com/office/powerpoint/2010/main" val="205220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695325"/>
            <a:ext cx="4625975" cy="3470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10</a:t>
            </a:fld>
            <a:endParaRPr lang="en-US"/>
          </a:p>
        </p:txBody>
      </p:sp>
    </p:spTree>
    <p:extLst>
      <p:ext uri="{BB962C8B-B14F-4D97-AF65-F5344CB8AC3E}">
        <p14:creationId xmlns:p14="http://schemas.microsoft.com/office/powerpoint/2010/main" val="306604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11</a:t>
            </a:fld>
            <a:endParaRPr lang="en-US"/>
          </a:p>
        </p:txBody>
      </p:sp>
    </p:spTree>
    <p:extLst>
      <p:ext uri="{BB962C8B-B14F-4D97-AF65-F5344CB8AC3E}">
        <p14:creationId xmlns:p14="http://schemas.microsoft.com/office/powerpoint/2010/main" val="42565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03070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13</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a:bodyPr>
          <a:lstStyle/>
          <a:p>
            <a:endParaRPr lang="en-US" sz="1000" dirty="0" smtClean="0"/>
          </a:p>
        </p:txBody>
      </p:sp>
    </p:spTree>
    <p:extLst>
      <p:ext uri="{BB962C8B-B14F-4D97-AF65-F5344CB8AC3E}">
        <p14:creationId xmlns:p14="http://schemas.microsoft.com/office/powerpoint/2010/main" val="359857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1863">
              <a:defRPr sz="1200" b="1">
                <a:solidFill>
                  <a:schemeClr val="tx1"/>
                </a:solidFill>
                <a:latin typeface="Arial Narrow" panose="020B0606020202030204" pitchFamily="34" charset="0"/>
              </a:defRPr>
            </a:lvl1pPr>
            <a:lvl2pPr marL="742950" indent="-285750" defTabSz="931863">
              <a:defRPr sz="1200" b="1">
                <a:solidFill>
                  <a:schemeClr val="tx1"/>
                </a:solidFill>
                <a:latin typeface="Arial Narrow" panose="020B0606020202030204" pitchFamily="34" charset="0"/>
              </a:defRPr>
            </a:lvl2pPr>
            <a:lvl3pPr marL="1143000" indent="-228600" defTabSz="931863">
              <a:defRPr sz="1200" b="1">
                <a:solidFill>
                  <a:schemeClr val="tx1"/>
                </a:solidFill>
                <a:latin typeface="Arial Narrow" panose="020B0606020202030204" pitchFamily="34" charset="0"/>
              </a:defRPr>
            </a:lvl3pPr>
            <a:lvl4pPr marL="1600200" indent="-228600" defTabSz="931863">
              <a:defRPr sz="1200" b="1">
                <a:solidFill>
                  <a:schemeClr val="tx1"/>
                </a:solidFill>
                <a:latin typeface="Arial Narrow" panose="020B0606020202030204" pitchFamily="34" charset="0"/>
              </a:defRPr>
            </a:lvl4pPr>
            <a:lvl5pPr marL="2057400" indent="-228600" defTabSz="931863">
              <a:defRPr sz="1200" b="1">
                <a:solidFill>
                  <a:schemeClr val="tx1"/>
                </a:solidFill>
                <a:latin typeface="Arial Narrow" panose="020B0606020202030204" pitchFamily="34" charset="0"/>
              </a:defRPr>
            </a:lvl5pPr>
            <a:lvl6pPr marL="2514600" indent="-228600" defTabSz="931863"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defTabSz="931863"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defTabSz="931863"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defTabSz="931863" eaLnBrk="0" fontAlgn="base" hangingPunct="0">
              <a:spcBef>
                <a:spcPct val="0"/>
              </a:spcBef>
              <a:spcAft>
                <a:spcPct val="0"/>
              </a:spcAft>
              <a:defRPr sz="1200" b="1">
                <a:solidFill>
                  <a:schemeClr val="tx1"/>
                </a:solidFill>
                <a:latin typeface="Arial Narrow" panose="020B0606020202030204" pitchFamily="34" charset="0"/>
              </a:defRPr>
            </a:lvl9pPr>
          </a:lstStyle>
          <a:p>
            <a:fld id="{52C30FC2-40DF-4804-8564-4174975A5F41}" type="slidenum">
              <a:rPr lang="en-US" altLang="en-US" b="0" smtClean="0">
                <a:latin typeface="Arial" panose="020B0604020202020204" pitchFamily="34" charset="0"/>
              </a:rPr>
              <a:pPr/>
              <a:t>14</a:t>
            </a:fld>
            <a:endParaRPr lang="en-US" altLang="en-US" b="0"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1181100" y="696913"/>
            <a:ext cx="4648200" cy="3486150"/>
          </a:xfrm>
          <a:ln/>
        </p:spPr>
      </p:sp>
      <p:sp>
        <p:nvSpPr>
          <p:cNvPr id="5124" name="Rectangle 3"/>
          <p:cNvSpPr>
            <a:spLocks noGrp="1" noChangeArrowheads="1"/>
          </p:cNvSpPr>
          <p:nvPr>
            <p:ph type="body" idx="1"/>
          </p:nvPr>
        </p:nvSpPr>
        <p:spPr>
          <a:xfrm>
            <a:off x="300038" y="4416425"/>
            <a:ext cx="6410325" cy="3278188"/>
          </a:xfrm>
          <a:noFill/>
        </p:spPr>
        <p:txBody>
          <a:bodyPr>
            <a:spAutoFit/>
          </a:bodyPr>
          <a:lstStyle/>
          <a:p>
            <a:pPr eaLnBrk="1" hangingPunct="1">
              <a:lnSpc>
                <a:spcPct val="95000"/>
              </a:lnSpc>
              <a:spcBef>
                <a:spcPct val="0"/>
              </a:spcBef>
              <a:spcAft>
                <a:spcPct val="50000"/>
              </a:spcAft>
            </a:pPr>
            <a:endParaRPr lang="en-US" altLang="en-US" dirty="0" smtClean="0"/>
          </a:p>
        </p:txBody>
      </p:sp>
    </p:spTree>
    <p:extLst>
      <p:ext uri="{BB962C8B-B14F-4D97-AF65-F5344CB8AC3E}">
        <p14:creationId xmlns:p14="http://schemas.microsoft.com/office/powerpoint/2010/main" val="204505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46027">
              <a:defRPr sz="1200" b="1">
                <a:solidFill>
                  <a:schemeClr val="tx1"/>
                </a:solidFill>
                <a:latin typeface="Arial Narrow" panose="020B0606020202030204" pitchFamily="34" charset="0"/>
              </a:defRPr>
            </a:lvl1pPr>
            <a:lvl2pPr marL="754243" indent="-290093" defTabSz="946027">
              <a:defRPr sz="1200" b="1">
                <a:solidFill>
                  <a:schemeClr val="tx1"/>
                </a:solidFill>
                <a:latin typeface="Arial Narrow" panose="020B0606020202030204" pitchFamily="34" charset="0"/>
              </a:defRPr>
            </a:lvl2pPr>
            <a:lvl3pPr marL="1160374" indent="-232075" defTabSz="946027">
              <a:defRPr sz="1200" b="1">
                <a:solidFill>
                  <a:schemeClr val="tx1"/>
                </a:solidFill>
                <a:latin typeface="Arial Narrow" panose="020B0606020202030204" pitchFamily="34" charset="0"/>
              </a:defRPr>
            </a:lvl3pPr>
            <a:lvl4pPr marL="1624523" indent="-232075" defTabSz="946027">
              <a:defRPr sz="1200" b="1">
                <a:solidFill>
                  <a:schemeClr val="tx1"/>
                </a:solidFill>
                <a:latin typeface="Arial Narrow" panose="020B0606020202030204" pitchFamily="34" charset="0"/>
              </a:defRPr>
            </a:lvl4pPr>
            <a:lvl5pPr marL="2088672" indent="-232075" defTabSz="946027">
              <a:defRPr sz="1200" b="1">
                <a:solidFill>
                  <a:schemeClr val="tx1"/>
                </a:solidFill>
                <a:latin typeface="Arial Narrow" panose="020B0606020202030204" pitchFamily="34" charset="0"/>
              </a:defRPr>
            </a:lvl5pPr>
            <a:lvl6pPr marL="2552822" indent="-232075" defTabSz="946027" eaLnBrk="0" fontAlgn="base" hangingPunct="0">
              <a:spcBef>
                <a:spcPct val="0"/>
              </a:spcBef>
              <a:spcAft>
                <a:spcPct val="0"/>
              </a:spcAft>
              <a:defRPr sz="1200" b="1">
                <a:solidFill>
                  <a:schemeClr val="tx1"/>
                </a:solidFill>
                <a:latin typeface="Arial Narrow" panose="020B0606020202030204" pitchFamily="34" charset="0"/>
              </a:defRPr>
            </a:lvl6pPr>
            <a:lvl7pPr marL="3016971" indent="-232075" defTabSz="946027" eaLnBrk="0" fontAlgn="base" hangingPunct="0">
              <a:spcBef>
                <a:spcPct val="0"/>
              </a:spcBef>
              <a:spcAft>
                <a:spcPct val="0"/>
              </a:spcAft>
              <a:defRPr sz="1200" b="1">
                <a:solidFill>
                  <a:schemeClr val="tx1"/>
                </a:solidFill>
                <a:latin typeface="Arial Narrow" panose="020B0606020202030204" pitchFamily="34" charset="0"/>
              </a:defRPr>
            </a:lvl7pPr>
            <a:lvl8pPr marL="3481121" indent="-232075" defTabSz="946027" eaLnBrk="0" fontAlgn="base" hangingPunct="0">
              <a:spcBef>
                <a:spcPct val="0"/>
              </a:spcBef>
              <a:spcAft>
                <a:spcPct val="0"/>
              </a:spcAft>
              <a:defRPr sz="1200" b="1">
                <a:solidFill>
                  <a:schemeClr val="tx1"/>
                </a:solidFill>
                <a:latin typeface="Arial Narrow" panose="020B0606020202030204" pitchFamily="34" charset="0"/>
              </a:defRPr>
            </a:lvl8pPr>
            <a:lvl9pPr marL="3945270" indent="-232075" defTabSz="946027" eaLnBrk="0" fontAlgn="base" hangingPunct="0">
              <a:spcBef>
                <a:spcPct val="0"/>
              </a:spcBef>
              <a:spcAft>
                <a:spcPct val="0"/>
              </a:spcAft>
              <a:defRPr sz="1200" b="1">
                <a:solidFill>
                  <a:schemeClr val="tx1"/>
                </a:solidFill>
                <a:latin typeface="Arial Narrow" panose="020B0606020202030204" pitchFamily="34" charset="0"/>
              </a:defRPr>
            </a:lvl9pPr>
          </a:lstStyle>
          <a:p>
            <a:fld id="{52C30FC2-40DF-4804-8564-4174975A5F41}" type="slidenum">
              <a:rPr lang="en-US" altLang="en-US" b="0" smtClean="0">
                <a:latin typeface="Arial" panose="020B0604020202020204" pitchFamily="34" charset="0"/>
              </a:rPr>
              <a:pPr/>
              <a:t>15</a:t>
            </a:fld>
            <a:endParaRPr lang="en-US" altLang="en-US" b="0"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1235075" y="703263"/>
            <a:ext cx="4697413" cy="3522662"/>
          </a:xfrm>
          <a:ln/>
        </p:spPr>
      </p:sp>
      <p:sp>
        <p:nvSpPr>
          <p:cNvPr id="5124" name="Rectangle 3"/>
          <p:cNvSpPr>
            <a:spLocks noGrp="1" noChangeArrowheads="1"/>
          </p:cNvSpPr>
          <p:nvPr>
            <p:ph type="body" idx="1"/>
          </p:nvPr>
        </p:nvSpPr>
        <p:spPr>
          <a:xfrm>
            <a:off x="306706" y="4460896"/>
            <a:ext cx="6552777" cy="4791946"/>
          </a:xfrm>
          <a:noFill/>
        </p:spPr>
        <p:txBody>
          <a:bodyPr>
            <a:spAutoFit/>
          </a:bodyPr>
          <a:lstStyle/>
          <a:p>
            <a:pPr eaLnBrk="1" hangingPunct="1">
              <a:lnSpc>
                <a:spcPct val="95000"/>
              </a:lnSpc>
              <a:spcBef>
                <a:spcPct val="0"/>
              </a:spcBef>
              <a:spcAft>
                <a:spcPct val="50000"/>
              </a:spcAft>
            </a:pPr>
            <a:endParaRPr lang="en-US" altLang="en-US" dirty="0" smtClean="0"/>
          </a:p>
        </p:txBody>
      </p:sp>
    </p:spTree>
    <p:extLst>
      <p:ext uri="{BB962C8B-B14F-4D97-AF65-F5344CB8AC3E}">
        <p14:creationId xmlns:p14="http://schemas.microsoft.com/office/powerpoint/2010/main" val="139325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49568">
              <a:defRPr sz="1200" b="1">
                <a:solidFill>
                  <a:schemeClr val="tx1"/>
                </a:solidFill>
                <a:latin typeface="Arial Narrow" panose="020B0606020202030204" pitchFamily="34" charset="0"/>
              </a:defRPr>
            </a:lvl1pPr>
            <a:lvl2pPr marL="757066" indent="-291179" defTabSz="949568">
              <a:defRPr sz="1200" b="1">
                <a:solidFill>
                  <a:schemeClr val="tx1"/>
                </a:solidFill>
                <a:latin typeface="Arial Narrow" panose="020B0606020202030204" pitchFamily="34" charset="0"/>
              </a:defRPr>
            </a:lvl2pPr>
            <a:lvl3pPr marL="1164717" indent="-232943" defTabSz="949568">
              <a:defRPr sz="1200" b="1">
                <a:solidFill>
                  <a:schemeClr val="tx1"/>
                </a:solidFill>
                <a:latin typeface="Arial Narrow" panose="020B0606020202030204" pitchFamily="34" charset="0"/>
              </a:defRPr>
            </a:lvl3pPr>
            <a:lvl4pPr marL="1630604" indent="-232943" defTabSz="949568">
              <a:defRPr sz="1200" b="1">
                <a:solidFill>
                  <a:schemeClr val="tx1"/>
                </a:solidFill>
                <a:latin typeface="Arial Narrow" panose="020B0606020202030204" pitchFamily="34" charset="0"/>
              </a:defRPr>
            </a:lvl4pPr>
            <a:lvl5pPr marL="2096491" indent="-232943" defTabSz="949568">
              <a:defRPr sz="1200" b="1">
                <a:solidFill>
                  <a:schemeClr val="tx1"/>
                </a:solidFill>
                <a:latin typeface="Arial Narrow" panose="020B0606020202030204" pitchFamily="34" charset="0"/>
              </a:defRPr>
            </a:lvl5pPr>
            <a:lvl6pPr marL="2562377" indent="-232943" defTabSz="949568" eaLnBrk="0" fontAlgn="base" hangingPunct="0">
              <a:spcBef>
                <a:spcPct val="0"/>
              </a:spcBef>
              <a:spcAft>
                <a:spcPct val="0"/>
              </a:spcAft>
              <a:defRPr sz="1200" b="1">
                <a:solidFill>
                  <a:schemeClr val="tx1"/>
                </a:solidFill>
                <a:latin typeface="Arial Narrow" panose="020B0606020202030204" pitchFamily="34" charset="0"/>
              </a:defRPr>
            </a:lvl6pPr>
            <a:lvl7pPr marL="3028264" indent="-232943" defTabSz="949568" eaLnBrk="0" fontAlgn="base" hangingPunct="0">
              <a:spcBef>
                <a:spcPct val="0"/>
              </a:spcBef>
              <a:spcAft>
                <a:spcPct val="0"/>
              </a:spcAft>
              <a:defRPr sz="1200" b="1">
                <a:solidFill>
                  <a:schemeClr val="tx1"/>
                </a:solidFill>
                <a:latin typeface="Arial Narrow" panose="020B0606020202030204" pitchFamily="34" charset="0"/>
              </a:defRPr>
            </a:lvl7pPr>
            <a:lvl8pPr marL="3494151" indent="-232943" defTabSz="949568" eaLnBrk="0" fontAlgn="base" hangingPunct="0">
              <a:spcBef>
                <a:spcPct val="0"/>
              </a:spcBef>
              <a:spcAft>
                <a:spcPct val="0"/>
              </a:spcAft>
              <a:defRPr sz="1200" b="1">
                <a:solidFill>
                  <a:schemeClr val="tx1"/>
                </a:solidFill>
                <a:latin typeface="Arial Narrow" panose="020B0606020202030204" pitchFamily="34" charset="0"/>
              </a:defRPr>
            </a:lvl8pPr>
            <a:lvl9pPr marL="3960038" indent="-232943" defTabSz="949568" eaLnBrk="0" fontAlgn="base" hangingPunct="0">
              <a:spcBef>
                <a:spcPct val="0"/>
              </a:spcBef>
              <a:spcAft>
                <a:spcPct val="0"/>
              </a:spcAft>
              <a:defRPr sz="1200" b="1">
                <a:solidFill>
                  <a:schemeClr val="tx1"/>
                </a:solidFill>
                <a:latin typeface="Arial Narrow" panose="020B0606020202030204" pitchFamily="34" charset="0"/>
              </a:defRPr>
            </a:lvl9pPr>
          </a:lstStyle>
          <a:p>
            <a:fld id="{52C30FC2-40DF-4804-8564-4174975A5F41}" type="slidenum">
              <a:rPr lang="en-US" altLang="en-US" b="0" smtClean="0">
                <a:latin typeface="Arial" panose="020B0604020202020204" pitchFamily="34" charset="0"/>
              </a:rPr>
              <a:pPr/>
              <a:t>16</a:t>
            </a:fld>
            <a:endParaRPr lang="en-US" altLang="en-US" b="0" dirty="0"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1220788" y="708025"/>
            <a:ext cx="4725987" cy="3544888"/>
          </a:xfrm>
          <a:ln/>
        </p:spPr>
      </p:sp>
      <p:sp>
        <p:nvSpPr>
          <p:cNvPr id="5124" name="Rectangle 3"/>
          <p:cNvSpPr>
            <a:spLocks noGrp="1" noChangeArrowheads="1"/>
          </p:cNvSpPr>
          <p:nvPr>
            <p:ph type="body" idx="1"/>
          </p:nvPr>
        </p:nvSpPr>
        <p:spPr>
          <a:xfrm>
            <a:off x="306706" y="4490032"/>
            <a:ext cx="6552777" cy="3647368"/>
          </a:xfrm>
          <a:noFill/>
        </p:spPr>
        <p:txBody>
          <a:bodyPr>
            <a:spAutoFit/>
          </a:bodyPr>
          <a:lstStyle/>
          <a:p>
            <a:pPr eaLnBrk="1" hangingPunct="1">
              <a:lnSpc>
                <a:spcPct val="95000"/>
              </a:lnSpc>
              <a:spcBef>
                <a:spcPct val="0"/>
              </a:spcBef>
              <a:spcAft>
                <a:spcPct val="50000"/>
              </a:spcAft>
            </a:pPr>
            <a:endParaRPr lang="en-US" altLang="en-US" sz="1000" dirty="0">
              <a:latin typeface="Times New Roman" panose="02020603050405020304" pitchFamily="18" charset="0"/>
            </a:endParaRPr>
          </a:p>
        </p:txBody>
      </p:sp>
    </p:spTree>
    <p:extLst>
      <p:ext uri="{BB962C8B-B14F-4D97-AF65-F5344CB8AC3E}">
        <p14:creationId xmlns:p14="http://schemas.microsoft.com/office/powerpoint/2010/main" val="115960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1863">
              <a:defRPr sz="1200" b="1">
                <a:solidFill>
                  <a:schemeClr val="tx1"/>
                </a:solidFill>
                <a:latin typeface="Arial Narrow" panose="020B0606020202030204" pitchFamily="34" charset="0"/>
              </a:defRPr>
            </a:lvl1pPr>
            <a:lvl2pPr marL="742950" indent="-285750" defTabSz="931863">
              <a:defRPr sz="1200" b="1">
                <a:solidFill>
                  <a:schemeClr val="tx1"/>
                </a:solidFill>
                <a:latin typeface="Arial Narrow" panose="020B0606020202030204" pitchFamily="34" charset="0"/>
              </a:defRPr>
            </a:lvl2pPr>
            <a:lvl3pPr marL="1143000" indent="-228600" defTabSz="931863">
              <a:defRPr sz="1200" b="1">
                <a:solidFill>
                  <a:schemeClr val="tx1"/>
                </a:solidFill>
                <a:latin typeface="Arial Narrow" panose="020B0606020202030204" pitchFamily="34" charset="0"/>
              </a:defRPr>
            </a:lvl3pPr>
            <a:lvl4pPr marL="1600200" indent="-228600" defTabSz="931863">
              <a:defRPr sz="1200" b="1">
                <a:solidFill>
                  <a:schemeClr val="tx1"/>
                </a:solidFill>
                <a:latin typeface="Arial Narrow" panose="020B0606020202030204" pitchFamily="34" charset="0"/>
              </a:defRPr>
            </a:lvl4pPr>
            <a:lvl5pPr marL="2057400" indent="-228600" defTabSz="931863">
              <a:defRPr sz="1200" b="1">
                <a:solidFill>
                  <a:schemeClr val="tx1"/>
                </a:solidFill>
                <a:latin typeface="Arial Narrow" panose="020B0606020202030204" pitchFamily="34" charset="0"/>
              </a:defRPr>
            </a:lvl5pPr>
            <a:lvl6pPr marL="2514600" indent="-228600" defTabSz="931863"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defTabSz="931863"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defTabSz="931863"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defTabSz="931863" eaLnBrk="0" fontAlgn="base" hangingPunct="0">
              <a:spcBef>
                <a:spcPct val="0"/>
              </a:spcBef>
              <a:spcAft>
                <a:spcPct val="0"/>
              </a:spcAft>
              <a:defRPr sz="1200" b="1">
                <a:solidFill>
                  <a:schemeClr val="tx1"/>
                </a:solidFill>
                <a:latin typeface="Arial Narrow" panose="020B0606020202030204" pitchFamily="34" charset="0"/>
              </a:defRPr>
            </a:lvl9pPr>
          </a:lstStyle>
          <a:p>
            <a:fld id="{52C30FC2-40DF-4804-8564-4174975A5F41}" type="slidenum">
              <a:rPr lang="en-US" altLang="en-US" b="0" smtClean="0">
                <a:latin typeface="Arial" panose="020B0604020202020204" pitchFamily="34" charset="0"/>
              </a:rPr>
              <a:pPr/>
              <a:t>17</a:t>
            </a:fld>
            <a:endParaRPr lang="en-US" altLang="en-US" b="0"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1181100" y="696913"/>
            <a:ext cx="4648200" cy="3486150"/>
          </a:xfrm>
          <a:ln/>
        </p:spPr>
      </p:sp>
      <p:sp>
        <p:nvSpPr>
          <p:cNvPr id="5124" name="Rectangle 3"/>
          <p:cNvSpPr>
            <a:spLocks noGrp="1" noChangeArrowheads="1"/>
          </p:cNvSpPr>
          <p:nvPr>
            <p:ph type="body" idx="1"/>
          </p:nvPr>
        </p:nvSpPr>
        <p:spPr>
          <a:xfrm>
            <a:off x="300038" y="4416425"/>
            <a:ext cx="6410325" cy="3278188"/>
          </a:xfrm>
          <a:noFill/>
        </p:spPr>
        <p:txBody>
          <a:bodyPr>
            <a:spAutoFit/>
          </a:bodyPr>
          <a:lstStyle/>
          <a:p>
            <a:endParaRPr lang="en-US" altLang="en-US" dirty="0" smtClean="0"/>
          </a:p>
        </p:txBody>
      </p:sp>
    </p:spTree>
    <p:extLst>
      <p:ext uri="{BB962C8B-B14F-4D97-AF65-F5344CB8AC3E}">
        <p14:creationId xmlns:p14="http://schemas.microsoft.com/office/powerpoint/2010/main" val="3350149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18</a:t>
            </a:fld>
            <a:endParaRPr lang="en-US"/>
          </a:p>
        </p:txBody>
      </p:sp>
    </p:spTree>
    <p:extLst>
      <p:ext uri="{BB962C8B-B14F-4D97-AF65-F5344CB8AC3E}">
        <p14:creationId xmlns:p14="http://schemas.microsoft.com/office/powerpoint/2010/main" val="996835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0348" indent="-220348">
              <a:buAutoNum type="arabicPeriod"/>
            </a:pPr>
            <a:endParaRPr lang="en-US" dirty="0" smtClean="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19</a:t>
            </a:fld>
            <a:endParaRPr lang="en-US"/>
          </a:p>
        </p:txBody>
      </p:sp>
    </p:spTree>
    <p:extLst>
      <p:ext uri="{BB962C8B-B14F-4D97-AF65-F5344CB8AC3E}">
        <p14:creationId xmlns:p14="http://schemas.microsoft.com/office/powerpoint/2010/main" val="31227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a:t>
            </a:fld>
            <a:endParaRPr lang="en-US"/>
          </a:p>
        </p:txBody>
      </p:sp>
    </p:spTree>
    <p:extLst>
      <p:ext uri="{BB962C8B-B14F-4D97-AF65-F5344CB8AC3E}">
        <p14:creationId xmlns:p14="http://schemas.microsoft.com/office/powerpoint/2010/main" val="307074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C9CAAE-ADCD-42F5-B377-189B730606E6}" type="slidenum">
              <a:rPr lang="en-US" smtClean="0"/>
              <a:t>20</a:t>
            </a:fld>
            <a:endParaRPr lang="en-US"/>
          </a:p>
        </p:txBody>
      </p:sp>
    </p:spTree>
    <p:extLst>
      <p:ext uri="{BB962C8B-B14F-4D97-AF65-F5344CB8AC3E}">
        <p14:creationId xmlns:p14="http://schemas.microsoft.com/office/powerpoint/2010/main" val="174830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21</a:t>
            </a:fld>
            <a:endParaRPr lang="en-US"/>
          </a:p>
        </p:txBody>
      </p:sp>
    </p:spTree>
    <p:extLst>
      <p:ext uri="{BB962C8B-B14F-4D97-AF65-F5344CB8AC3E}">
        <p14:creationId xmlns:p14="http://schemas.microsoft.com/office/powerpoint/2010/main" val="2964627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881261"/>
            <a:fld id="{6E0AE276-D214-4DC1-AC0F-47C40AC36157}" type="slidenum">
              <a:rPr lang="en-US" smtClean="0">
                <a:solidFill>
                  <a:prstClr val="black"/>
                </a:solidFill>
              </a:rPr>
              <a:pPr defTabSz="881261"/>
              <a:t>24</a:t>
            </a:fld>
            <a:endParaRPr lang="en-US" smtClean="0">
              <a:solidFill>
                <a:prstClr val="black"/>
              </a:solidFill>
            </a:endParaRPr>
          </a:p>
        </p:txBody>
      </p:sp>
      <p:sp>
        <p:nvSpPr>
          <p:cNvPr id="92163" name="Rectangle 7"/>
          <p:cNvSpPr txBox="1">
            <a:spLocks noGrp="1" noChangeArrowheads="1"/>
          </p:cNvSpPr>
          <p:nvPr/>
        </p:nvSpPr>
        <p:spPr bwMode="auto">
          <a:xfrm>
            <a:off x="3838380" y="8515551"/>
            <a:ext cx="2879923" cy="450372"/>
          </a:xfrm>
          <a:prstGeom prst="rect">
            <a:avLst/>
          </a:prstGeom>
          <a:noFill/>
          <a:ln w="9525">
            <a:noFill/>
            <a:miter lim="800000"/>
            <a:headEnd/>
            <a:tailEnd/>
          </a:ln>
        </p:spPr>
        <p:txBody>
          <a:bodyPr lIns="88448" tIns="44219" rIns="88448" bIns="44219" anchor="b"/>
          <a:lstStyle/>
          <a:p>
            <a:pPr algn="r"/>
            <a:fld id="{A2570CB6-EEC5-45CB-A879-330CB0354E95}" type="slidenum">
              <a:rPr lang="en-US">
                <a:solidFill>
                  <a:prstClr val="black"/>
                </a:solidFill>
              </a:rPr>
              <a:pPr algn="r"/>
              <a:t>24</a:t>
            </a:fld>
            <a:endParaRPr lang="en-US">
              <a:solidFill>
                <a:prstClr val="black"/>
              </a:solidFill>
            </a:endParaRPr>
          </a:p>
        </p:txBody>
      </p:sp>
      <p:sp>
        <p:nvSpPr>
          <p:cNvPr id="92164" name="Rectangle 2"/>
          <p:cNvSpPr>
            <a:spLocks noGrp="1" noRot="1" noChangeAspect="1" noChangeArrowheads="1" noTextEdit="1"/>
          </p:cNvSpPr>
          <p:nvPr>
            <p:ph type="sldImg"/>
          </p:nvPr>
        </p:nvSpPr>
        <p:spPr>
          <a:xfrm>
            <a:off x="1116013" y="671513"/>
            <a:ext cx="4481512" cy="3362325"/>
          </a:xfrm>
          <a:ln/>
        </p:spPr>
      </p:sp>
      <p:sp>
        <p:nvSpPr>
          <p:cNvPr id="92165" name="Rectangle 3"/>
          <p:cNvSpPr>
            <a:spLocks noGrp="1" noChangeArrowheads="1"/>
          </p:cNvSpPr>
          <p:nvPr>
            <p:ph type="body" idx="1"/>
          </p:nvPr>
        </p:nvSpPr>
        <p:spPr>
          <a:xfrm>
            <a:off x="885430" y="4257776"/>
            <a:ext cx="4947444" cy="4034896"/>
          </a:xfrm>
          <a:noFill/>
          <a:ln/>
        </p:spPr>
        <p:txBody>
          <a:bodyPr lIns="88448" tIns="44219" rIns="88448" bIns="44219"/>
          <a:lstStyle/>
          <a:p>
            <a:endParaRPr lang="en-US" dirty="0" smtClean="0"/>
          </a:p>
        </p:txBody>
      </p:sp>
    </p:spTree>
    <p:extLst>
      <p:ext uri="{BB962C8B-B14F-4D97-AF65-F5344CB8AC3E}">
        <p14:creationId xmlns:p14="http://schemas.microsoft.com/office/powerpoint/2010/main" val="290557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25</a:t>
            </a:fld>
            <a:endParaRPr lang="en-US"/>
          </a:p>
        </p:txBody>
      </p:sp>
    </p:spTree>
    <p:extLst>
      <p:ext uri="{BB962C8B-B14F-4D97-AF65-F5344CB8AC3E}">
        <p14:creationId xmlns:p14="http://schemas.microsoft.com/office/powerpoint/2010/main" val="376499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DE8B499-97CB-4718-8CF9-62E1576D92D6}" type="slidenum">
              <a:rPr lang="en-US">
                <a:solidFill>
                  <a:prstClr val="black"/>
                </a:solidFill>
              </a:rPr>
              <a:pPr/>
              <a:t>26</a:t>
            </a:fld>
            <a:endParaRPr lang="en-US">
              <a:solidFill>
                <a:prstClr val="black"/>
              </a:solidFill>
            </a:endParaRPr>
          </a:p>
        </p:txBody>
      </p:sp>
      <p:sp>
        <p:nvSpPr>
          <p:cNvPr id="175107" name="Rectangle 2"/>
          <p:cNvSpPr>
            <a:spLocks noGrp="1" noRot="1" noChangeAspect="1" noChangeArrowheads="1" noTextEdit="1"/>
          </p:cNvSpPr>
          <p:nvPr>
            <p:ph type="sldImg"/>
          </p:nvPr>
        </p:nvSpPr>
        <p:spPr>
          <a:xfrm>
            <a:off x="1117600" y="671513"/>
            <a:ext cx="4483100" cy="3363912"/>
          </a:xfrm>
          <a:ln/>
        </p:spPr>
      </p:sp>
      <p:sp>
        <p:nvSpPr>
          <p:cNvPr id="175108" name="Rectangle 3"/>
          <p:cNvSpPr>
            <a:spLocks noGrp="1" noChangeArrowheads="1"/>
          </p:cNvSpPr>
          <p:nvPr>
            <p:ph type="body" idx="1"/>
          </p:nvPr>
        </p:nvSpPr>
        <p:spPr>
          <a:xfrm>
            <a:off x="178325" y="4500642"/>
            <a:ext cx="6361657" cy="216607"/>
          </a:xfrm>
          <a:noFill/>
          <a:ln/>
        </p:spPr>
        <p:txBody>
          <a:bodyPr>
            <a:spAutoFit/>
          </a:bodyPr>
          <a:lstStyle/>
          <a:p>
            <a:pPr eaLnBrk="1" hangingPunct="1">
              <a:spcBef>
                <a:spcPct val="75000"/>
              </a:spcBef>
            </a:pPr>
            <a:endParaRPr lang="en-US" sz="800" dirty="0">
              <a:latin typeface="Times New Roman" pitchFamily="18" charset="0"/>
            </a:endParaRPr>
          </a:p>
        </p:txBody>
      </p:sp>
    </p:spTree>
    <p:extLst>
      <p:ext uri="{BB962C8B-B14F-4D97-AF65-F5344CB8AC3E}">
        <p14:creationId xmlns:p14="http://schemas.microsoft.com/office/powerpoint/2010/main" val="210801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3ED06-77FB-43E2-8776-F719D693D4CA}" type="slidenum">
              <a:rPr lang="en-US" altLang="en-US"/>
              <a:pPr/>
              <a:t>27</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45629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29</a:t>
            </a:fld>
            <a:endParaRPr lang="en-US"/>
          </a:p>
        </p:txBody>
      </p:sp>
    </p:spTree>
    <p:extLst>
      <p:ext uri="{BB962C8B-B14F-4D97-AF65-F5344CB8AC3E}">
        <p14:creationId xmlns:p14="http://schemas.microsoft.com/office/powerpoint/2010/main" val="4185948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30</a:t>
            </a:fld>
            <a:endParaRPr lang="en-US"/>
          </a:p>
        </p:txBody>
      </p:sp>
    </p:spTree>
    <p:extLst>
      <p:ext uri="{BB962C8B-B14F-4D97-AF65-F5344CB8AC3E}">
        <p14:creationId xmlns:p14="http://schemas.microsoft.com/office/powerpoint/2010/main" val="341292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a:t>
            </a:fld>
            <a:endParaRPr lang="en-US"/>
          </a:p>
        </p:txBody>
      </p:sp>
    </p:spTree>
    <p:extLst>
      <p:ext uri="{BB962C8B-B14F-4D97-AF65-F5344CB8AC3E}">
        <p14:creationId xmlns:p14="http://schemas.microsoft.com/office/powerpoint/2010/main" val="361611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4</a:t>
            </a:fld>
            <a:endParaRPr lang="en-US"/>
          </a:p>
        </p:txBody>
      </p:sp>
    </p:spTree>
    <p:extLst>
      <p:ext uri="{BB962C8B-B14F-4D97-AF65-F5344CB8AC3E}">
        <p14:creationId xmlns:p14="http://schemas.microsoft.com/office/powerpoint/2010/main" val="133359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5</a:t>
            </a:fld>
            <a:endParaRPr lang="en-US"/>
          </a:p>
        </p:txBody>
      </p:sp>
    </p:spTree>
    <p:extLst>
      <p:ext uri="{BB962C8B-B14F-4D97-AF65-F5344CB8AC3E}">
        <p14:creationId xmlns:p14="http://schemas.microsoft.com/office/powerpoint/2010/main" val="122591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187450" y="693738"/>
            <a:ext cx="4635500" cy="3476625"/>
          </a:xfrm>
          <a:ln/>
        </p:spPr>
      </p:sp>
      <p:sp>
        <p:nvSpPr>
          <p:cNvPr id="4099" name="Rectangle 3"/>
          <p:cNvSpPr>
            <a:spLocks noGrp="1" noChangeArrowheads="1"/>
          </p:cNvSpPr>
          <p:nvPr>
            <p:ph type="body" idx="1"/>
          </p:nvPr>
        </p:nvSpPr>
        <p:spPr>
          <a:xfrm>
            <a:off x="925513" y="4398963"/>
            <a:ext cx="5159375" cy="4162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29" tIns="47217" rIns="94429" bIns="47217"/>
          <a:lstStyle/>
          <a:p>
            <a:endParaRPr lang="en-US" altLang="en-US" dirty="0" smtClean="0"/>
          </a:p>
        </p:txBody>
      </p:sp>
    </p:spTree>
    <p:extLst>
      <p:ext uri="{BB962C8B-B14F-4D97-AF65-F5344CB8AC3E}">
        <p14:creationId xmlns:p14="http://schemas.microsoft.com/office/powerpoint/2010/main" val="282090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7</a:t>
            </a:fld>
            <a:endParaRPr lang="en-US"/>
          </a:p>
        </p:txBody>
      </p:sp>
    </p:spTree>
    <p:extLst>
      <p:ext uri="{BB962C8B-B14F-4D97-AF65-F5344CB8AC3E}">
        <p14:creationId xmlns:p14="http://schemas.microsoft.com/office/powerpoint/2010/main" val="405261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8</a:t>
            </a:fld>
            <a:endParaRPr lang="en-US"/>
          </a:p>
        </p:txBody>
      </p:sp>
    </p:spTree>
    <p:extLst>
      <p:ext uri="{BB962C8B-B14F-4D97-AF65-F5344CB8AC3E}">
        <p14:creationId xmlns:p14="http://schemas.microsoft.com/office/powerpoint/2010/main" val="134810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9</a:t>
            </a:fld>
            <a:endParaRPr lang="en-US"/>
          </a:p>
        </p:txBody>
      </p:sp>
    </p:spTree>
    <p:extLst>
      <p:ext uri="{BB962C8B-B14F-4D97-AF65-F5344CB8AC3E}">
        <p14:creationId xmlns:p14="http://schemas.microsoft.com/office/powerpoint/2010/main" val="1848851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908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2" y="2130519"/>
            <a:ext cx="7772977" cy="146937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023" y="3885640"/>
            <a:ext cx="6401955" cy="1753721"/>
          </a:xfrm>
          <a:prstGeom prst="rect">
            <a:avLst/>
          </a:prstGeom>
        </p:spPr>
        <p:txBody>
          <a:bodyPr/>
          <a:lstStyle>
            <a:lvl1pPr marL="0" indent="0" algn="ctr">
              <a:buNone/>
              <a:defRPr/>
            </a:lvl1pPr>
            <a:lvl2pPr marL="403433" indent="0" algn="ctr">
              <a:buNone/>
              <a:defRPr/>
            </a:lvl2pPr>
            <a:lvl3pPr marL="806867" indent="0" algn="ctr">
              <a:buNone/>
              <a:defRPr/>
            </a:lvl3pPr>
            <a:lvl4pPr marL="1210300" indent="0" algn="ctr">
              <a:buNone/>
              <a:defRPr/>
            </a:lvl4pPr>
            <a:lvl5pPr marL="1613733" indent="0" algn="ctr">
              <a:buNone/>
              <a:defRPr/>
            </a:lvl5pPr>
            <a:lvl6pPr marL="2017166" indent="0" algn="ctr">
              <a:buNone/>
              <a:defRPr/>
            </a:lvl6pPr>
            <a:lvl7pPr marL="2420600" indent="0" algn="ctr">
              <a:buNone/>
              <a:defRPr/>
            </a:lvl7pPr>
            <a:lvl8pPr marL="2824033" indent="0" algn="ctr">
              <a:buNone/>
              <a:defRPr/>
            </a:lvl8pPr>
            <a:lvl9pPr marL="322746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307544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489" y="1599640"/>
            <a:ext cx="8229023" cy="452717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70450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a:prstGeom prst="rect">
            <a:avLst/>
          </a:prstGeom>
        </p:spPr>
        <p:txBody>
          <a:bodyPr anchor="t"/>
          <a:lstStyle>
            <a:lvl1pPr algn="l">
              <a:defRPr sz="3530" b="1" cap="all"/>
            </a:lvl1pPr>
          </a:lstStyle>
          <a:p>
            <a:r>
              <a:rPr lang="en-US" smtClean="0"/>
              <a:t>Click to edit Master title style</a:t>
            </a:r>
            <a:endParaRPr lang="en-US"/>
          </a:p>
        </p:txBody>
      </p:sp>
      <p:sp>
        <p:nvSpPr>
          <p:cNvPr id="3" name="Text Placeholder 2"/>
          <p:cNvSpPr>
            <a:spLocks noGrp="1"/>
          </p:cNvSpPr>
          <p:nvPr>
            <p:ph type="body" idx="1"/>
          </p:nvPr>
        </p:nvSpPr>
        <p:spPr>
          <a:xfrm>
            <a:off x="723035" y="2906526"/>
            <a:ext cx="7771534" cy="1500187"/>
          </a:xfrm>
          <a:prstGeom prst="rect">
            <a:avLst/>
          </a:prstGeom>
        </p:spPr>
        <p:txBody>
          <a:bodyPr anchor="b"/>
          <a:lstStyle>
            <a:lvl1pPr marL="0" indent="0">
              <a:buNone/>
              <a:defRPr sz="1765"/>
            </a:lvl1pPr>
            <a:lvl2pPr marL="403433" indent="0">
              <a:buNone/>
              <a:defRPr sz="1588"/>
            </a:lvl2pPr>
            <a:lvl3pPr marL="806867" indent="0">
              <a:buNone/>
              <a:defRPr sz="1412"/>
            </a:lvl3pPr>
            <a:lvl4pPr marL="1210300" indent="0">
              <a:buNone/>
              <a:defRPr sz="1235"/>
            </a:lvl4pPr>
            <a:lvl5pPr marL="1613733" indent="0">
              <a:buNone/>
              <a:defRPr sz="1235"/>
            </a:lvl5pPr>
            <a:lvl6pPr marL="2017166" indent="0">
              <a:buNone/>
              <a:defRPr sz="1235"/>
            </a:lvl6pPr>
            <a:lvl7pPr marL="2420600" indent="0">
              <a:buNone/>
              <a:defRPr sz="1235"/>
            </a:lvl7pPr>
            <a:lvl8pPr marL="2824033" indent="0">
              <a:buNone/>
              <a:defRPr sz="1235"/>
            </a:lvl8pPr>
            <a:lvl9pPr marL="3227466" indent="0">
              <a:buNone/>
              <a:defRPr sz="1235"/>
            </a:lvl9pPr>
          </a:lstStyle>
          <a:p>
            <a:pPr lvl="0"/>
            <a:r>
              <a:rPr lang="en-US" smtClean="0"/>
              <a:t>Click to edit Master text styles</a:t>
            </a:r>
          </a:p>
        </p:txBody>
      </p:sp>
    </p:spTree>
    <p:extLst>
      <p:ext uri="{BB962C8B-B14F-4D97-AF65-F5344CB8AC3E}">
        <p14:creationId xmlns:p14="http://schemas.microsoft.com/office/powerpoint/2010/main" val="1574779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640"/>
            <a:ext cx="4045238" cy="4527176"/>
          </a:xfrm>
          <a:prstGeom prst="rect">
            <a:avLst/>
          </a:prstGeo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599640"/>
            <a:ext cx="4045239" cy="4527176"/>
          </a:xfrm>
          <a:prstGeom prst="rect">
            <a:avLst/>
          </a:prstGeo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84541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457489" y="2175343"/>
            <a:ext cx="4039465" cy="3951474"/>
          </a:xfrm>
          <a:prstGeom prst="rect">
            <a:avLst/>
          </a:prstGeo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3" y="1535206"/>
            <a:ext cx="4040909" cy="640136"/>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4645603" y="2175343"/>
            <a:ext cx="4040909" cy="3951474"/>
          </a:xfrm>
          <a:prstGeom prst="rect">
            <a:avLst/>
          </a:prstGeo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25021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362804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1588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3144"/>
            <a:ext cx="3007591" cy="1162610"/>
          </a:xfrm>
          <a:prstGeom prst="rect">
            <a:avLst/>
          </a:prstGeom>
        </p:spPr>
        <p:txBody>
          <a:bodyPr anchor="b"/>
          <a:lstStyle>
            <a:lvl1pPr algn="l">
              <a:defRPr sz="1765"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89" y="1435755"/>
            <a:ext cx="3007591" cy="4691062"/>
          </a:xfrm>
          <a:prstGeom prst="rect">
            <a:avLst/>
          </a:prstGeo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smtClean="0"/>
              <a:t>Click to edit Master text styles</a:t>
            </a:r>
          </a:p>
        </p:txBody>
      </p:sp>
    </p:spTree>
    <p:extLst>
      <p:ext uri="{BB962C8B-B14F-4D97-AF65-F5344CB8AC3E}">
        <p14:creationId xmlns:p14="http://schemas.microsoft.com/office/powerpoint/2010/main" val="86274568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2" y="4800321"/>
            <a:ext cx="5486977" cy="567297"/>
          </a:xfrm>
          <a:prstGeom prst="rect">
            <a:avLst/>
          </a:prstGeom>
        </p:spPr>
        <p:txBody>
          <a:bodyPr anchor="b"/>
          <a:lstStyle>
            <a:lvl1pPr algn="l">
              <a:defRPr sz="1765" b="1"/>
            </a:lvl1pPr>
          </a:lstStyle>
          <a:p>
            <a:r>
              <a:rPr lang="en-US" smtClean="0"/>
              <a:t>Click to edit Master title style</a:t>
            </a:r>
            <a:endParaRPr lang="en-US"/>
          </a:p>
        </p:txBody>
      </p:sp>
      <p:sp>
        <p:nvSpPr>
          <p:cNvPr id="3" name="Picture Placeholder 2"/>
          <p:cNvSpPr>
            <a:spLocks noGrp="1"/>
          </p:cNvSpPr>
          <p:nvPr>
            <p:ph type="pic" idx="1"/>
          </p:nvPr>
        </p:nvSpPr>
        <p:spPr>
          <a:xfrm>
            <a:off x="1792432" y="612122"/>
            <a:ext cx="5486977" cy="4115360"/>
          </a:xfrm>
          <a:prstGeom prst="rect">
            <a:avLst/>
          </a:prstGeo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smtClean="0"/>
          </a:p>
        </p:txBody>
      </p:sp>
      <p:sp>
        <p:nvSpPr>
          <p:cNvPr id="4" name="Text Placeholder 3"/>
          <p:cNvSpPr>
            <a:spLocks noGrp="1"/>
          </p:cNvSpPr>
          <p:nvPr>
            <p:ph type="body" sz="half" idx="2"/>
          </p:nvPr>
        </p:nvSpPr>
        <p:spPr>
          <a:xfrm>
            <a:off x="1792432" y="5367618"/>
            <a:ext cx="5486977" cy="804022"/>
          </a:xfrm>
          <a:prstGeom prst="rect">
            <a:avLst/>
          </a:prstGeo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smtClean="0"/>
              <a:t>Click to edit Master text styles</a:t>
            </a:r>
          </a:p>
        </p:txBody>
      </p:sp>
    </p:spTree>
    <p:extLst>
      <p:ext uri="{BB962C8B-B14F-4D97-AF65-F5344CB8AC3E}">
        <p14:creationId xmlns:p14="http://schemas.microsoft.com/office/powerpoint/2010/main" val="37326232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489" y="1599640"/>
            <a:ext cx="8229023" cy="452717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53796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77" y="274545"/>
            <a:ext cx="2056535" cy="585227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489" y="274545"/>
            <a:ext cx="6033943" cy="58522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46409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0"/>
            <a:ext cx="5334000" cy="365125"/>
          </a:xfrm>
          <a:prstGeom prst="rect">
            <a:avLst/>
          </a:prstGeom>
        </p:spPr>
        <p:txBody>
          <a:bodyPr/>
          <a:lstStyle/>
          <a:p>
            <a:pPr>
              <a:defRPr/>
            </a:pPr>
            <a:r>
              <a:rPr lang="en-US" b="0" u="none" smtClean="0"/>
              <a:t>Energy Facts 2011</a:t>
            </a:r>
            <a:endParaRPr lang="en-US" b="0" u="none"/>
          </a:p>
        </p:txBody>
      </p:sp>
      <p:sp>
        <p:nvSpPr>
          <p:cNvPr id="4" name="Slide Number Placeholder 3"/>
          <p:cNvSpPr>
            <a:spLocks noGrp="1"/>
          </p:cNvSpPr>
          <p:nvPr>
            <p:ph type="sldNum" sz="quarter" idx="11"/>
          </p:nvPr>
        </p:nvSpPr>
        <p:spPr>
          <a:xfrm>
            <a:off x="8413750" y="6351588"/>
            <a:ext cx="381000" cy="365125"/>
          </a:xfrm>
          <a:prstGeom prst="rect">
            <a:avLst/>
          </a:prstGeom>
        </p:spPr>
        <p:txBody>
          <a:bodyPr/>
          <a:lstStyle/>
          <a:p>
            <a:pPr>
              <a:defRPr/>
            </a:pPr>
            <a:fld id="{D1C3E240-9EB6-4604-A43D-9910B3F588EA}" type="slidenum">
              <a:rPr lang="en-US" b="0" u="none" smtClean="0"/>
              <a:pPr>
                <a:defRPr/>
              </a:pPr>
              <a:t>‹#›</a:t>
            </a:fld>
            <a:endParaRPr lang="en-US" b="0" u="none" dirty="0"/>
          </a:p>
        </p:txBody>
      </p:sp>
    </p:spTree>
    <p:extLst>
      <p:ext uri="{BB962C8B-B14F-4D97-AF65-F5344CB8AC3E}">
        <p14:creationId xmlns:p14="http://schemas.microsoft.com/office/powerpoint/2010/main" val="52241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03" tIns="41000" rIns="82003" bIns="41000" anchor="ctr"/>
          <a:lstStyle/>
          <a:p>
            <a:pPr defTabSz="913966"/>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579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30" y="866775"/>
            <a:ext cx="8410575" cy="5259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Energy Facts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108285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16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Energy Facts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Energy Facts 2011</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Energy Facts 2011</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2011</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376" tIns="45688" rIns="91376" bIns="4568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 id="2147483841" r:id="rId4"/>
    <p:sldLayoutId id="2147483843" r:id="rId5"/>
    <p:sldLayoutId id="2147483844" r:id="rId6"/>
  </p:sldLayoutIdLst>
  <p:hf hdr="0" ft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80" algn="ctr" rtl="0" fontAlgn="base">
        <a:spcBef>
          <a:spcPct val="0"/>
        </a:spcBef>
        <a:spcAft>
          <a:spcPct val="0"/>
        </a:spcAft>
        <a:defRPr sz="2400">
          <a:solidFill>
            <a:srgbClr val="106636"/>
          </a:solidFill>
          <a:latin typeface="Arial" charset="0"/>
          <a:cs typeface="Arial" charset="0"/>
        </a:defRPr>
      </a:lvl6pPr>
      <a:lvl7pPr marL="913758" algn="ctr" rtl="0" fontAlgn="base">
        <a:spcBef>
          <a:spcPct val="0"/>
        </a:spcBef>
        <a:spcAft>
          <a:spcPct val="0"/>
        </a:spcAft>
        <a:defRPr sz="2400">
          <a:solidFill>
            <a:srgbClr val="106636"/>
          </a:solidFill>
          <a:latin typeface="Arial" charset="0"/>
          <a:cs typeface="Arial" charset="0"/>
        </a:defRPr>
      </a:lvl7pPr>
      <a:lvl8pPr marL="1370639" algn="ctr" rtl="0" fontAlgn="base">
        <a:spcBef>
          <a:spcPct val="0"/>
        </a:spcBef>
        <a:spcAft>
          <a:spcPct val="0"/>
        </a:spcAft>
        <a:defRPr sz="2400">
          <a:solidFill>
            <a:srgbClr val="106636"/>
          </a:solidFill>
          <a:latin typeface="Arial" charset="0"/>
          <a:cs typeface="Arial" charset="0"/>
        </a:defRPr>
      </a:lvl8pPr>
      <a:lvl9pPr marL="1827517" algn="ctr" rtl="0" fontAlgn="base">
        <a:spcBef>
          <a:spcPct val="0"/>
        </a:spcBef>
        <a:spcAft>
          <a:spcPct val="0"/>
        </a:spcAft>
        <a:defRPr sz="2400">
          <a:solidFill>
            <a:srgbClr val="106636"/>
          </a:solidFill>
          <a:latin typeface="Arial" charset="0"/>
          <a:cs typeface="Arial" charset="0"/>
        </a:defRPr>
      </a:lvl9pPr>
    </p:titleStyle>
    <p:bodyStyle>
      <a:lvl1pPr marL="342659" indent="-342659"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428" indent="-285548"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199"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07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957" indent="-22843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0" y="866775"/>
            <a:ext cx="8410575" cy="5259388"/>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Energy Facts 2011</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7" cstate="print"/>
          <a:srcRect/>
          <a:stretch>
            <a:fillRect/>
          </a:stretch>
        </p:blipFill>
        <p:spPr bwMode="auto">
          <a:xfrm>
            <a:off x="457200" y="6354768"/>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16" r:id="rId2"/>
    <p:sldLayoutId id="2147483826" r:id="rId3"/>
    <p:sldLayoutId id="2147483845" r:id="rId4"/>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41113" indent="-34111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929" indent="-28399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746"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679"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612"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24"/>
          <p:cNvSpPr>
            <a:spLocks noChangeArrowheads="1"/>
          </p:cNvSpPr>
          <p:nvPr userDrawn="1"/>
        </p:nvSpPr>
        <p:spPr bwMode="auto">
          <a:xfrm>
            <a:off x="-31750" y="683559"/>
            <a:ext cx="9213273" cy="32217"/>
          </a:xfrm>
          <a:prstGeom prst="rect">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6350">
            <a:solidFill>
              <a:schemeClr val="tx1"/>
            </a:solidFill>
            <a:miter lim="800000"/>
            <a:headEnd/>
            <a:tailEnd/>
          </a:ln>
          <a:effectLst/>
        </p:spPr>
        <p:txBody>
          <a:bodyPr lIns="93763" tIns="46059" rIns="93763" bIns="46059"/>
          <a:lstStyle/>
          <a:p>
            <a:pPr algn="ctr" defTabSz="948349" eaLnBrk="0" hangingPunct="0">
              <a:lnSpc>
                <a:spcPct val="85000"/>
              </a:lnSpc>
              <a:defRPr/>
            </a:pPr>
            <a:endParaRPr lang="en-US" sz="2471" b="1" i="1">
              <a:solidFill>
                <a:srgbClr val="000000"/>
              </a:solidFill>
              <a:effectLst>
                <a:outerShdw blurRad="38100" dist="38100" dir="2700000" algn="tl">
                  <a:srgbClr val="FFFFFF"/>
                </a:outerShdw>
              </a:effectLst>
              <a:latin typeface="Book Antiqua" pitchFamily="18" charset="0"/>
            </a:endParaRPr>
          </a:p>
        </p:txBody>
      </p:sp>
    </p:spTree>
    <p:extLst>
      <p:ext uri="{BB962C8B-B14F-4D97-AF65-F5344CB8AC3E}">
        <p14:creationId xmlns:p14="http://schemas.microsoft.com/office/powerpoint/2010/main" val="160127645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42" r:id="rId12"/>
  </p:sldLayoutIdLst>
  <p:transition spd="med"/>
  <p:hf hdr="0" ftr="0" dt="0"/>
  <p:txStyles>
    <p:titleStyle>
      <a:lvl1pPr algn="r" defTabSz="888114" rtl="0" eaLnBrk="0" fontAlgn="base" hangingPunct="0">
        <a:spcBef>
          <a:spcPct val="0"/>
        </a:spcBef>
        <a:spcAft>
          <a:spcPct val="0"/>
        </a:spcAft>
        <a:defRPr sz="3883">
          <a:solidFill>
            <a:schemeClr val="tx2"/>
          </a:solidFill>
          <a:latin typeface="+mj-lt"/>
          <a:ea typeface="+mj-ea"/>
          <a:cs typeface="+mj-cs"/>
        </a:defRPr>
      </a:lvl1pPr>
      <a:lvl2pPr algn="r" defTabSz="888114" rtl="0" eaLnBrk="0" fontAlgn="base" hangingPunct="0">
        <a:spcBef>
          <a:spcPct val="0"/>
        </a:spcBef>
        <a:spcAft>
          <a:spcPct val="0"/>
        </a:spcAft>
        <a:defRPr sz="3883">
          <a:solidFill>
            <a:schemeClr val="tx2"/>
          </a:solidFill>
          <a:latin typeface="Arial" charset="0"/>
        </a:defRPr>
      </a:lvl2pPr>
      <a:lvl3pPr algn="r" defTabSz="888114" rtl="0" eaLnBrk="0" fontAlgn="base" hangingPunct="0">
        <a:spcBef>
          <a:spcPct val="0"/>
        </a:spcBef>
        <a:spcAft>
          <a:spcPct val="0"/>
        </a:spcAft>
        <a:defRPr sz="3883">
          <a:solidFill>
            <a:schemeClr val="tx2"/>
          </a:solidFill>
          <a:latin typeface="Arial" charset="0"/>
        </a:defRPr>
      </a:lvl3pPr>
      <a:lvl4pPr algn="r" defTabSz="888114" rtl="0" eaLnBrk="0" fontAlgn="base" hangingPunct="0">
        <a:spcBef>
          <a:spcPct val="0"/>
        </a:spcBef>
        <a:spcAft>
          <a:spcPct val="0"/>
        </a:spcAft>
        <a:defRPr sz="3883">
          <a:solidFill>
            <a:schemeClr val="tx2"/>
          </a:solidFill>
          <a:latin typeface="Arial" charset="0"/>
        </a:defRPr>
      </a:lvl4pPr>
      <a:lvl5pPr algn="r" defTabSz="888114" rtl="0" eaLnBrk="0" fontAlgn="base" hangingPunct="0">
        <a:spcBef>
          <a:spcPct val="0"/>
        </a:spcBef>
        <a:spcAft>
          <a:spcPct val="0"/>
        </a:spcAft>
        <a:defRPr sz="3883">
          <a:solidFill>
            <a:schemeClr val="tx2"/>
          </a:solidFill>
          <a:latin typeface="Arial" charset="0"/>
        </a:defRPr>
      </a:lvl5pPr>
      <a:lvl6pPr marL="403433" algn="r" defTabSz="888114" rtl="0" eaLnBrk="0" fontAlgn="base" hangingPunct="0">
        <a:spcBef>
          <a:spcPct val="0"/>
        </a:spcBef>
        <a:spcAft>
          <a:spcPct val="0"/>
        </a:spcAft>
        <a:defRPr sz="3883">
          <a:solidFill>
            <a:schemeClr val="tx2"/>
          </a:solidFill>
          <a:latin typeface="Arial" charset="0"/>
        </a:defRPr>
      </a:lvl6pPr>
      <a:lvl7pPr marL="806867" algn="r" defTabSz="888114" rtl="0" eaLnBrk="0" fontAlgn="base" hangingPunct="0">
        <a:spcBef>
          <a:spcPct val="0"/>
        </a:spcBef>
        <a:spcAft>
          <a:spcPct val="0"/>
        </a:spcAft>
        <a:defRPr sz="3883">
          <a:solidFill>
            <a:schemeClr val="tx2"/>
          </a:solidFill>
          <a:latin typeface="Arial" charset="0"/>
        </a:defRPr>
      </a:lvl7pPr>
      <a:lvl8pPr marL="1210300" algn="r" defTabSz="888114" rtl="0" eaLnBrk="0" fontAlgn="base" hangingPunct="0">
        <a:spcBef>
          <a:spcPct val="0"/>
        </a:spcBef>
        <a:spcAft>
          <a:spcPct val="0"/>
        </a:spcAft>
        <a:defRPr sz="3883">
          <a:solidFill>
            <a:schemeClr val="tx2"/>
          </a:solidFill>
          <a:latin typeface="Arial" charset="0"/>
        </a:defRPr>
      </a:lvl8pPr>
      <a:lvl9pPr marL="1613733" algn="r" defTabSz="888114" rtl="0" eaLnBrk="0" fontAlgn="base" hangingPunct="0">
        <a:spcBef>
          <a:spcPct val="0"/>
        </a:spcBef>
        <a:spcAft>
          <a:spcPct val="0"/>
        </a:spcAft>
        <a:defRPr sz="3883">
          <a:solidFill>
            <a:schemeClr val="tx2"/>
          </a:solidFill>
          <a:latin typeface="Arial" charset="0"/>
        </a:defRPr>
      </a:lvl9pPr>
    </p:titleStyle>
    <p:bodyStyle>
      <a:lvl1pPr marL="333393" indent="-333393" algn="l" defTabSz="888114" rtl="0" eaLnBrk="0" fontAlgn="base" hangingPunct="0">
        <a:spcBef>
          <a:spcPct val="20000"/>
        </a:spcBef>
        <a:spcAft>
          <a:spcPct val="0"/>
        </a:spcAft>
        <a:buClr>
          <a:schemeClr val="tx2"/>
        </a:buClr>
        <a:buSzPct val="75000"/>
        <a:buFont typeface="Monotype Sorts" pitchFamily="2" charset="2"/>
        <a:buChar char="n"/>
        <a:defRPr sz="3088">
          <a:solidFill>
            <a:schemeClr val="tx1"/>
          </a:solidFill>
          <a:latin typeface="+mn-lt"/>
          <a:ea typeface="+mn-ea"/>
          <a:cs typeface="+mn-cs"/>
        </a:defRPr>
      </a:lvl1pPr>
      <a:lvl2pPr marL="721418" indent="-277360" algn="l" defTabSz="888114" rtl="0" eaLnBrk="0" fontAlgn="base" hangingPunct="0">
        <a:spcBef>
          <a:spcPct val="20000"/>
        </a:spcBef>
        <a:spcAft>
          <a:spcPct val="0"/>
        </a:spcAft>
        <a:buClr>
          <a:schemeClr val="tx2"/>
        </a:buClr>
        <a:buSzPct val="100000"/>
        <a:buChar char="–"/>
        <a:defRPr sz="2735">
          <a:solidFill>
            <a:schemeClr val="tx1"/>
          </a:solidFill>
          <a:latin typeface="+mn-lt"/>
        </a:defRPr>
      </a:lvl2pPr>
      <a:lvl3pPr marL="1109442" indent="-221328" algn="l" defTabSz="888114" rtl="0" eaLnBrk="0" fontAlgn="base" hangingPunct="0">
        <a:spcBef>
          <a:spcPct val="20000"/>
        </a:spcBef>
        <a:spcAft>
          <a:spcPct val="0"/>
        </a:spcAft>
        <a:buClr>
          <a:schemeClr val="tx2"/>
        </a:buClr>
        <a:buSzPct val="100000"/>
        <a:buChar char="»"/>
        <a:defRPr sz="2294">
          <a:solidFill>
            <a:schemeClr val="tx1"/>
          </a:solidFill>
          <a:latin typeface="+mn-lt"/>
        </a:defRPr>
      </a:lvl3pPr>
      <a:lvl4pPr marL="1553499"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4pPr>
      <a:lvl5pPr marL="1997555"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5pPr>
      <a:lvl6pPr marL="2400988"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6pPr>
      <a:lvl7pPr marL="2804422"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7pPr>
      <a:lvl8pPr marL="3207855"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8pPr>
      <a:lvl9pPr marL="3611288" indent="-222729" algn="l" defTabSz="888114" rtl="0" eaLnBrk="0" fontAlgn="base" hangingPunct="0">
        <a:spcBef>
          <a:spcPct val="20000"/>
        </a:spcBef>
        <a:spcAft>
          <a:spcPct val="0"/>
        </a:spcAft>
        <a:buClr>
          <a:schemeClr val="tx2"/>
        </a:buClr>
        <a:buSzPct val="100000"/>
        <a:buChar char="–"/>
        <a:defRPr sz="1941">
          <a:solidFill>
            <a:schemeClr val="tx1"/>
          </a:solidFill>
          <a:latin typeface="+mn-lt"/>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gi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25.emf"/><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image" Target="../media/image13.gif"/><Relationship Id="rId9" Type="http://schemas.openxmlformats.org/officeDocument/2006/relationships/image" Target="../media/image18.pn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18" Type="http://schemas.openxmlformats.org/officeDocument/2006/relationships/image" Target="../media/image56.png"/><Relationship Id="rId26" Type="http://schemas.openxmlformats.org/officeDocument/2006/relationships/image" Target="../media/image64.jpeg"/><Relationship Id="rId39" Type="http://schemas.openxmlformats.org/officeDocument/2006/relationships/image" Target="../media/image77.jpe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jpeg"/><Relationship Id="rId42" Type="http://schemas.openxmlformats.org/officeDocument/2006/relationships/image" Target="../media/image80.jpe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jpeg"/><Relationship Id="rId25" Type="http://schemas.openxmlformats.org/officeDocument/2006/relationships/image" Target="../media/image63.jpeg"/><Relationship Id="rId33" Type="http://schemas.openxmlformats.org/officeDocument/2006/relationships/image" Target="../media/image71.png"/><Relationship Id="rId38" Type="http://schemas.openxmlformats.org/officeDocument/2006/relationships/image" Target="../media/image76.emf"/><Relationship Id="rId2" Type="http://schemas.openxmlformats.org/officeDocument/2006/relationships/notesSlide" Target="../notesSlides/notesSlide22.xml"/><Relationship Id="rId16" Type="http://schemas.openxmlformats.org/officeDocument/2006/relationships/image" Target="../media/image54.jpeg"/><Relationship Id="rId20" Type="http://schemas.openxmlformats.org/officeDocument/2006/relationships/image" Target="../media/image58.png"/><Relationship Id="rId29" Type="http://schemas.openxmlformats.org/officeDocument/2006/relationships/image" Target="../media/image67.jpeg"/><Relationship Id="rId41"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jpeg"/><Relationship Id="rId24" Type="http://schemas.openxmlformats.org/officeDocument/2006/relationships/image" Target="../media/image62.jpe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jpeg"/><Relationship Id="rId5" Type="http://schemas.openxmlformats.org/officeDocument/2006/relationships/image" Target="../media/image43.pn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66.jpeg"/><Relationship Id="rId36" Type="http://schemas.openxmlformats.org/officeDocument/2006/relationships/image" Target="../media/image74.jpe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hyperlink" Target="http://cint.lanl.gov/" TargetMode="External"/><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3" Type="http://schemas.openxmlformats.org/officeDocument/2006/relationships/image" Target="../media/image93.jpeg"/><Relationship Id="rId21" Type="http://schemas.openxmlformats.org/officeDocument/2006/relationships/image" Target="../media/image111.jpe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notesSlide" Target="../notesSlides/notesSlide24.xml"/><Relationship Id="rId16" Type="http://schemas.openxmlformats.org/officeDocument/2006/relationships/image" Target="../media/image106.jpeg"/><Relationship Id="rId20"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jpeg"/><Relationship Id="rId10" Type="http://schemas.openxmlformats.org/officeDocument/2006/relationships/image" Target="../media/image100.jpeg"/><Relationship Id="rId19" Type="http://schemas.openxmlformats.org/officeDocument/2006/relationships/image" Target="../media/image109.pn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 Id="rId22" Type="http://schemas.openxmlformats.org/officeDocument/2006/relationships/image" Target="../media/image1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cience.energy.gov/bes/about/organizational-history/" TargetMode="External"/><Relationship Id="rId4" Type="http://schemas.openxmlformats.org/officeDocument/2006/relationships/image" Target="../media/image114.wmf"/></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Arthur_R._von_Hippel" TargetMode="External"/><Relationship Id="rId13" Type="http://schemas.openxmlformats.org/officeDocument/2006/relationships/hyperlink" Target="https://en.wikipedia.org/wiki/Oliver_E._Buckley_Condensed_Matter_Prize" TargetMode="External"/><Relationship Id="rId18" Type="http://schemas.openxmlformats.org/officeDocument/2006/relationships/hyperlink" Target="https://en.wikipedia.org/wiki/Karl_Taylor_Compton" TargetMode="External"/><Relationship Id="rId3" Type="http://schemas.openxmlformats.org/officeDocument/2006/relationships/hyperlink" Target="https://en.wikipedia.org/wiki/ETH_Zurich" TargetMode="External"/><Relationship Id="rId21" Type="http://schemas.openxmlformats.org/officeDocument/2006/relationships/hyperlink" Target="https://en.wikipedia.org/wiki/American_Physical_Society" TargetMode="External"/><Relationship Id="rId7" Type="http://schemas.openxmlformats.org/officeDocument/2006/relationships/hyperlink" Target="https://en.wikipedia.org/wiki/The_Hong_Kong_Polytechnic_University" TargetMode="External"/><Relationship Id="rId12" Type="http://schemas.openxmlformats.org/officeDocument/2006/relationships/hyperlink" Target="https://en.wikipedia.org/wiki/ACS_Award_for_Encouraging_Women_into_Careers_in_the_Chemical_Sciences" TargetMode="External"/><Relationship Id="rId17" Type="http://schemas.openxmlformats.org/officeDocument/2006/relationships/hyperlink" Target="https://en.wikipedia.org/wiki/IEEE_Founders_Medal" TargetMode="External"/><Relationship Id="rId25" Type="http://schemas.openxmlformats.org/officeDocument/2006/relationships/hyperlink" Target="https://en.wikipedia.org/wiki/Mildred_Dresselhaus" TargetMode="External"/><Relationship Id="rId2" Type="http://schemas.openxmlformats.org/officeDocument/2006/relationships/notesSlide" Target="../notesSlides/notesSlide7.xml"/><Relationship Id="rId16" Type="http://schemas.openxmlformats.org/officeDocument/2006/relationships/hyperlink" Target="https://en.wikipedia.org/wiki/Heinz_Award" TargetMode="External"/><Relationship Id="rId20" Type="http://schemas.openxmlformats.org/officeDocument/2006/relationships/hyperlink" Target="https://en.wikipedia.org/wiki/Katholieke_Universiteit_Leuven" TargetMode="External"/><Relationship Id="rId1" Type="http://schemas.openxmlformats.org/officeDocument/2006/relationships/slideLayout" Target="../slideLayouts/slideLayout10.xml"/><Relationship Id="rId6" Type="http://schemas.openxmlformats.org/officeDocument/2006/relationships/hyperlink" Target="https://en.wikipedia.org/wiki/Presidential_Medal_of_Freedom" TargetMode="External"/><Relationship Id="rId11" Type="http://schemas.openxmlformats.org/officeDocument/2006/relationships/hyperlink" Target="https://en.wikipedia.org/wiki/Vannevar_Bush_Award" TargetMode="External"/><Relationship Id="rId24" Type="http://schemas.openxmlformats.org/officeDocument/2006/relationships/image" Target="../media/image8.png"/><Relationship Id="rId5" Type="http://schemas.openxmlformats.org/officeDocument/2006/relationships/hyperlink" Target="https://en.wikipedia.org/wiki/National_Inventors_Hall_of_Fame" TargetMode="External"/><Relationship Id="rId15" Type="http://schemas.openxmlformats.org/officeDocument/2006/relationships/hyperlink" Target="https://en.wikipedia.org/wiki/L'Or%C3%A9al-UNESCO_Awards_for_Women_in_Science" TargetMode="External"/><Relationship Id="rId23" Type="http://schemas.openxmlformats.org/officeDocument/2006/relationships/hyperlink" Target="https://en.wikipedia.org/wiki/National_Medal_of_Science" TargetMode="External"/><Relationship Id="rId10" Type="http://schemas.openxmlformats.org/officeDocument/2006/relationships/hyperlink" Target="https://en.wikipedia.org/wiki/Enrico_Fermi_Award" TargetMode="External"/><Relationship Id="rId19" Type="http://schemas.openxmlformats.org/officeDocument/2006/relationships/hyperlink" Target="https://en.wikipedia.org/wiki/Ioffe_Institute" TargetMode="External"/><Relationship Id="rId4" Type="http://schemas.openxmlformats.org/officeDocument/2006/relationships/hyperlink" Target="https://en.wikipedia.org/wiki/IEEE_Medal_of_Honor" TargetMode="External"/><Relationship Id="rId9" Type="http://schemas.openxmlformats.org/officeDocument/2006/relationships/hyperlink" Target="https://en.wikipedia.org/wiki/Kavli_Prize" TargetMode="External"/><Relationship Id="rId14" Type="http://schemas.openxmlformats.org/officeDocument/2006/relationships/hyperlink" Target="https://en.wikipedia.org/wiki/Oersted_Medal" TargetMode="External"/><Relationship Id="rId22" Type="http://schemas.openxmlformats.org/officeDocument/2006/relationships/hyperlink" Target="https://en.wikipedia.org/wiki/Weizmann_Institu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ience.energy.gov/bes/efrc/" TargetMode="External"/><Relationship Id="rId4" Type="http://schemas.openxmlformats.org/officeDocument/2006/relationships/hyperlink" Target="http://science.energy.gov/~/media/bes/pdf/reports/2016/BRNEM_rp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7"/>
            <a:ext cx="6400800" cy="1274163"/>
          </a:xfrm>
          <a:prstGeom prst="rect">
            <a:avLst/>
          </a:prstGeom>
        </p:spPr>
        <p:txBody>
          <a:bodyPr lIns="91376" tIns="45688" rIns="91376" bIns="45688" rtlCol="0">
            <a:spAutoFit/>
          </a:bodyPr>
          <a:lstStyle/>
          <a:p>
            <a:pPr marL="252772" indent="-252772" algn="ctr" defTabSz="1014184">
              <a:buNone/>
            </a:pPr>
            <a:r>
              <a:rPr lang="en-US" kern="0" dirty="0" smtClean="0">
                <a:solidFill>
                  <a:srgbClr val="006600"/>
                </a:solidFill>
              </a:rPr>
              <a:t>BES Advisory Committee Meeting</a:t>
            </a:r>
          </a:p>
          <a:p>
            <a:pPr marL="252772" indent="-252772" algn="ctr" defTabSz="1014184">
              <a:buNone/>
            </a:pPr>
            <a:r>
              <a:rPr lang="en-US" sz="2200" kern="0" dirty="0" smtClean="0">
                <a:solidFill>
                  <a:srgbClr val="006600"/>
                </a:solidFill>
              </a:rPr>
              <a:t>Feb. 23, 2017</a:t>
            </a:r>
            <a:endParaRPr lang="en-US" sz="2200" kern="0" dirty="0">
              <a:solidFill>
                <a:srgbClr val="006600"/>
              </a:solidFill>
            </a:endParaRPr>
          </a:p>
          <a:p>
            <a:pPr marL="252772" indent="-252772" algn="ctr" defTabSz="1014184"/>
            <a:endParaRPr lang="en-US" sz="2200" b="0" dirty="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a:ln w="11430"/>
                <a:solidFill>
                  <a:srgbClr val="006600"/>
                </a:solidFill>
              </a:rPr>
              <a:t>Basic Energy Sciences Update</a:t>
            </a:r>
            <a:endParaRPr lang="en-US" sz="3600" b="1" i="1" spc="50" dirty="0">
              <a:ln w="11430"/>
              <a:solidFill>
                <a:srgbClr val="006600"/>
              </a:solidFill>
            </a:endParaRPr>
          </a:p>
        </p:txBody>
      </p:sp>
      <p:sp>
        <p:nvSpPr>
          <p:cNvPr id="8196" name="Rectangle 4"/>
          <p:cNvSpPr>
            <a:spLocks noChangeArrowheads="1"/>
          </p:cNvSpPr>
          <p:nvPr/>
        </p:nvSpPr>
        <p:spPr bwMode="auto">
          <a:xfrm>
            <a:off x="675867" y="5826766"/>
            <a:ext cx="7792279" cy="840165"/>
          </a:xfrm>
          <a:prstGeom prst="rect">
            <a:avLst/>
          </a:prstGeom>
          <a:noFill/>
          <a:ln w="9525">
            <a:noFill/>
            <a:miter lim="800000"/>
            <a:headEnd/>
            <a:tailEnd/>
          </a:ln>
        </p:spPr>
        <p:txBody>
          <a:bodyPr wrap="square" lIns="91376" tIns="45688" rIns="91376" bIns="45688">
            <a:spAutoFit/>
          </a:bodyPr>
          <a:lstStyle/>
          <a:p>
            <a:pPr algn="ctr">
              <a:lnSpc>
                <a:spcPct val="90000"/>
              </a:lnSpc>
              <a:spcBef>
                <a:spcPts val="0"/>
              </a:spcBef>
            </a:pPr>
            <a:r>
              <a:rPr lang="en-US" dirty="0" smtClean="0">
                <a:solidFill>
                  <a:srgbClr val="006600"/>
                </a:solidFill>
                <a:latin typeface="Arial" pitchFamily="34" charset="0"/>
                <a:cs typeface="Arial" pitchFamily="34" charset="0"/>
              </a:rPr>
              <a:t>Harriet Kung</a:t>
            </a:r>
            <a:r>
              <a:rPr lang="en-US" dirty="0">
                <a:solidFill>
                  <a:srgbClr val="006600"/>
                </a:solidFill>
                <a:latin typeface="Arial" pitchFamily="34" charset="0"/>
                <a:cs typeface="Arial" pitchFamily="34" charset="0"/>
              </a:rPr>
              <a:t/>
            </a:r>
            <a:br>
              <a:rPr lang="en-US" dirty="0">
                <a:solidFill>
                  <a:srgbClr val="006600"/>
                </a:solidFill>
                <a:latin typeface="Arial" pitchFamily="34" charset="0"/>
                <a:cs typeface="Arial" pitchFamily="34" charset="0"/>
              </a:rPr>
            </a:br>
            <a:r>
              <a:rPr lang="en-US" dirty="0" smtClean="0">
                <a:solidFill>
                  <a:srgbClr val="006600"/>
                </a:solidFill>
                <a:latin typeface="Arial" pitchFamily="34" charset="0"/>
                <a:cs typeface="Arial" pitchFamily="34" charset="0"/>
              </a:rPr>
              <a:t>Director, Basic Energy Sciences</a:t>
            </a:r>
            <a:endParaRPr lang="en-US" dirty="0">
              <a:solidFill>
                <a:srgbClr val="006600"/>
              </a:solidFill>
              <a:latin typeface="Arial" pitchFamily="34" charset="0"/>
              <a:cs typeface="Arial" pitchFamily="34" charset="0"/>
            </a:endParaRPr>
          </a:p>
          <a:p>
            <a:pPr algn="ctr">
              <a:lnSpc>
                <a:spcPct val="90000"/>
              </a:lnSpc>
              <a:spcBef>
                <a:spcPts val="0"/>
              </a:spcBef>
            </a:pPr>
            <a:r>
              <a:rPr lang="en-US" dirty="0">
                <a:solidFill>
                  <a:srgbClr val="006600"/>
                </a:solidFill>
                <a:latin typeface="Arial" pitchFamily="34" charset="0"/>
                <a:cs typeface="Arial" pitchFamily="34" charset="0"/>
              </a:rPr>
              <a:t>Office of Science, U.S. Department of </a:t>
            </a:r>
            <a:r>
              <a:rPr lang="en-US" dirty="0" smtClean="0">
                <a:solidFill>
                  <a:srgbClr val="006600"/>
                </a:solidFill>
                <a:latin typeface="Arial" pitchFamily="34" charset="0"/>
                <a:cs typeface="Arial" pitchFamily="34" charset="0"/>
              </a:rPr>
              <a:t>Energy</a:t>
            </a:r>
            <a:r>
              <a:rPr lang="en-US" sz="1200" dirty="0">
                <a:solidFill>
                  <a:srgbClr val="006600"/>
                </a:solidFill>
                <a:latin typeface="Arial" pitchFamily="34" charset="0"/>
                <a:cs typeface="Arial" pitchFamily="34" charset="0"/>
              </a:rPr>
              <a:t> </a:t>
            </a:r>
            <a:endParaRPr lang="en-US" dirty="0">
              <a:solidFill>
                <a:srgbClr val="0066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299" y="5267357"/>
            <a:ext cx="8458201" cy="1590643"/>
          </a:xfrm>
          <a:prstGeom prst="rect">
            <a:avLst/>
          </a:prstGeom>
          <a:noFill/>
          <a:ln w="9525">
            <a:noFill/>
            <a:miter lim="800000"/>
            <a:headEnd/>
            <a:tailEnd/>
          </a:ln>
        </p:spPr>
        <p:txBody>
          <a:bodyPr wrap="square" lIns="81743" tIns="40870" rIns="81743" bIns="40870">
            <a:spAutoFit/>
          </a:bodyPr>
          <a:lstStyle/>
          <a:p>
            <a:pPr marL="285750" indent="-285750">
              <a:buFont typeface="Wingdings" panose="05000000000000000000" pitchFamily="2" charset="2"/>
              <a:buChar char="§"/>
            </a:pPr>
            <a:r>
              <a:rPr lang="en-US" sz="1400" dirty="0" smtClean="0">
                <a:latin typeface="Arial" pitchFamily="34" charset="0"/>
                <a:cs typeface="Arial" pitchFamily="34" charset="0"/>
              </a:rPr>
              <a:t>The newly constructed NSLS-II started early operations in FY 2015.</a:t>
            </a:r>
          </a:p>
          <a:p>
            <a:pPr marL="285750" indent="-285750">
              <a:buFont typeface="Wingdings" panose="05000000000000000000" pitchFamily="2" charset="2"/>
              <a:buChar char="§"/>
            </a:pPr>
            <a:r>
              <a:rPr lang="en-US" sz="1400" dirty="0" smtClean="0">
                <a:latin typeface="Arial" pitchFamily="34" charset="0"/>
                <a:cs typeface="Arial" pitchFamily="34" charset="0"/>
              </a:rPr>
              <a:t>The three electron beam microcharacterization centers were merged administratively with their respective neighboring NSRCs in FY 2015.</a:t>
            </a:r>
          </a:p>
          <a:p>
            <a:pPr marL="285750" indent="-285750">
              <a:buFont typeface="Wingdings" panose="05000000000000000000" pitchFamily="2" charset="2"/>
              <a:buChar char="§"/>
            </a:pPr>
            <a:r>
              <a:rPr lang="en-US" sz="1400" dirty="0" smtClean="0">
                <a:latin typeface="Arial" pitchFamily="34" charset="0"/>
                <a:cs typeface="Arial" pitchFamily="34" charset="0"/>
              </a:rPr>
              <a:t>The BES operations at the Lujan Neutron Scattering Center ceased operations in FY 2014.</a:t>
            </a:r>
          </a:p>
          <a:p>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5" name="Rectangle 7"/>
          <p:cNvSpPr>
            <a:spLocks noChangeArrowheads="1"/>
          </p:cNvSpPr>
          <p:nvPr/>
        </p:nvSpPr>
        <p:spPr bwMode="auto">
          <a:xfrm rot="10800000" flipV="1">
            <a:off x="-1" y="145621"/>
            <a:ext cx="9144000" cy="467572"/>
          </a:xfrm>
          <a:prstGeom prst="rect">
            <a:avLst/>
          </a:prstGeom>
          <a:noFill/>
          <a:ln w="9525">
            <a:noFill/>
            <a:miter lim="800000"/>
            <a:headEnd/>
            <a:tailEnd/>
          </a:ln>
        </p:spPr>
        <p:txBody>
          <a:bodyPr wrap="square" lIns="81743" tIns="40870" rIns="81743" bIns="40870">
            <a:spAutoFit/>
          </a:bodyPr>
          <a:lstStyle/>
          <a:p>
            <a:pPr algn="ctr" defTabSz="817322" fontAlgn="auto">
              <a:spcBef>
                <a:spcPts val="0"/>
              </a:spcBef>
              <a:spcAft>
                <a:spcPts val="0"/>
              </a:spcAft>
            </a:pPr>
            <a:r>
              <a:rPr lang="en-US" sz="2400" kern="0" dirty="0">
                <a:solidFill>
                  <a:srgbClr val="106636"/>
                </a:solidFill>
                <a:latin typeface="Arial" pitchFamily="34" charset="0"/>
                <a:cs typeface="Arial" pitchFamily="34" charset="0"/>
              </a:rPr>
              <a:t>BES User Facilities Hosted Over </a:t>
            </a:r>
            <a:r>
              <a:rPr lang="en-US" sz="2400" kern="0" dirty="0" smtClean="0">
                <a:solidFill>
                  <a:srgbClr val="106636"/>
                </a:solidFill>
                <a:latin typeface="Arial" pitchFamily="34" charset="0"/>
                <a:cs typeface="Arial" pitchFamily="34" charset="0"/>
              </a:rPr>
              <a:t>15,000 </a:t>
            </a:r>
            <a:r>
              <a:rPr lang="en-US" sz="2400" kern="0" dirty="0">
                <a:solidFill>
                  <a:srgbClr val="106636"/>
                </a:solidFill>
                <a:latin typeface="Arial" pitchFamily="34" charset="0"/>
                <a:cs typeface="Arial" pitchFamily="34" charset="0"/>
              </a:rPr>
              <a:t>Users in FY </a:t>
            </a:r>
            <a:r>
              <a:rPr lang="en-US" sz="2400" kern="0" dirty="0" smtClean="0">
                <a:solidFill>
                  <a:srgbClr val="106636"/>
                </a:solidFill>
                <a:latin typeface="Arial" pitchFamily="34" charset="0"/>
                <a:cs typeface="Arial" pitchFamily="34" charset="0"/>
              </a:rPr>
              <a:t>2016</a:t>
            </a:r>
            <a:endParaRPr lang="en-US" sz="2400" kern="0" dirty="0">
              <a:solidFill>
                <a:srgbClr val="106636"/>
              </a:solidFill>
              <a:latin typeface="Arial" pitchFamily="34" charset="0"/>
              <a:cs typeface="Arial" pitchFamily="34" charset="0"/>
            </a:endParaRPr>
          </a:p>
        </p:txBody>
      </p:sp>
      <p:sp>
        <p:nvSpPr>
          <p:cNvPr id="6" name="Slide Number Placeholder 39"/>
          <p:cNvSpPr>
            <a:spLocks noGrp="1"/>
          </p:cNvSpPr>
          <p:nvPr>
            <p:ph type="sldNum" sz="quarter" idx="11"/>
          </p:nvPr>
        </p:nvSpPr>
        <p:spPr bwMode="auto">
          <a:prstGeom prst="rect">
            <a:avLst/>
          </a:prstGeom>
          <a:noFill/>
          <a:ln>
            <a:miter lim="800000"/>
            <a:headEnd/>
            <a:tailEnd/>
          </a:ln>
        </p:spPr>
        <p:txBody>
          <a:bodyPr vert="horz" wrap="square" lIns="90960" tIns="45483" rIns="90960" bIns="45483" numCol="1" rtlCol="0" anchor="ctr" anchorCtr="0" compatLnSpc="1">
            <a:prstTxWarp prst="textNoShape">
              <a:avLst/>
            </a:prstTxWarp>
          </a:bodyPr>
          <a:lstStyle/>
          <a:p>
            <a:fld id="{90944929-F3F1-48F8-BC26-BA0BFE417CEF}" type="slidenum">
              <a:rPr lang="en-US" b="0" u="none" smtClean="0"/>
              <a:pPr/>
              <a:t>10</a:t>
            </a:fld>
            <a:endParaRPr lang="en-US" b="0" u="none" dirty="0" smtClean="0"/>
          </a:p>
        </p:txBody>
      </p:sp>
      <p:graphicFrame>
        <p:nvGraphicFramePr>
          <p:cNvPr id="8" name="Chart 7"/>
          <p:cNvGraphicFramePr>
            <a:graphicFrameLocks/>
          </p:cNvGraphicFramePr>
          <p:nvPr>
            <p:extLst>
              <p:ext uri="{D42A27DB-BD31-4B8C-83A1-F6EECF244321}">
                <p14:modId xmlns:p14="http://schemas.microsoft.com/office/powerpoint/2010/main" val="4021810673"/>
              </p:ext>
            </p:extLst>
          </p:nvPr>
        </p:nvGraphicFramePr>
        <p:xfrm>
          <a:off x="-162879" y="795020"/>
          <a:ext cx="9198929" cy="4818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7436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1"/>
            <a:ext cx="7886700" cy="692679"/>
          </a:xfrm>
        </p:spPr>
        <p:txBody>
          <a:bodyPr>
            <a:noAutofit/>
          </a:bodyPr>
          <a:lstStyle/>
          <a:p>
            <a:pPr algn="ctr"/>
            <a:r>
              <a:rPr lang="en-US" dirty="0"/>
              <a:t>Users by Discipline at the  Light </a:t>
            </a:r>
            <a:r>
              <a:rPr lang="en-US" dirty="0" smtClean="0"/>
              <a:t>Sources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08444045"/>
              </p:ext>
            </p:extLst>
          </p:nvPr>
        </p:nvGraphicFramePr>
        <p:xfrm>
          <a:off x="1" y="829733"/>
          <a:ext cx="9025466" cy="538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1"/>
          </p:nvPr>
        </p:nvSpPr>
        <p:spPr/>
        <p:txBody>
          <a:bodyPr/>
          <a:lstStyle/>
          <a:p>
            <a:pPr>
              <a:defRPr/>
            </a:pPr>
            <a:fld id="{C0A2BE09-5C53-429F-9B0D-04D6F428253C}" type="slidenum">
              <a:rPr lang="en-US" smtClean="0"/>
              <a:pPr>
                <a:defRPr/>
              </a:pPr>
              <a:t>11</a:t>
            </a:fld>
            <a:endParaRPr lang="en-US" dirty="0"/>
          </a:p>
        </p:txBody>
      </p:sp>
    </p:spTree>
    <p:extLst>
      <p:ext uri="{BB962C8B-B14F-4D97-AF65-F5344CB8AC3E}">
        <p14:creationId xmlns:p14="http://schemas.microsoft.com/office/powerpoint/2010/main" val="1643992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38102"/>
            <a:ext cx="9144000" cy="702040"/>
          </a:xfrm>
          <a:prstGeom prst="rect">
            <a:avLst/>
          </a:prstGeom>
        </p:spPr>
        <p:txBody>
          <a:bodyPr lIns="91418" tIns="45709" rIns="91418" bIns="45709" anchor="ctr" anchorCtr="1"/>
          <a:lstStyle/>
          <a:p>
            <a:pPr algn="ctr" defTabSz="914400">
              <a:lnSpc>
                <a:spcPct val="85000"/>
              </a:lnSpc>
            </a:pPr>
            <a:r>
              <a:rPr lang="en-US" sz="2400" dirty="0" smtClean="0">
                <a:solidFill>
                  <a:srgbClr val="106636"/>
                </a:solidFill>
                <a:latin typeface="Arial" pitchFamily="34" charset="0"/>
              </a:rPr>
              <a:t> </a:t>
            </a:r>
            <a:endParaRPr lang="en-US" sz="2400" dirty="0">
              <a:solidFill>
                <a:srgbClr val="106636"/>
              </a:solidFill>
              <a:latin typeface="Arial" pitchFamily="34" charset="0"/>
            </a:endParaRPr>
          </a:p>
        </p:txBody>
      </p:sp>
      <p:sp>
        <p:nvSpPr>
          <p:cNvPr id="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defTabSz="914400" eaLnBrk="1" hangingPunct="1">
              <a:defRPr/>
            </a:pPr>
            <a:fld id="{6EEA275D-5A49-48A8-817D-44C3EA0A3A2F}" type="slidenum">
              <a:rPr lang="en-US" sz="1200">
                <a:solidFill>
                  <a:srgbClr val="106636"/>
                </a:solidFill>
                <a:latin typeface="Arial" pitchFamily="34" charset="0"/>
              </a:rPr>
              <a:pPr algn="r" defTabSz="914400" eaLnBrk="1" hangingPunct="1">
                <a:defRPr/>
              </a:pPr>
              <a:t>12</a:t>
            </a:fld>
            <a:endParaRPr lang="en-US" sz="1200" dirty="0">
              <a:solidFill>
                <a:srgbClr val="106636"/>
              </a:solidFill>
              <a:latin typeface="Arial" pitchFamily="34" charset="0"/>
            </a:endParaRPr>
          </a:p>
        </p:txBody>
      </p:sp>
      <p:cxnSp>
        <p:nvCxnSpPr>
          <p:cNvPr id="34" name="Straight Connector 33"/>
          <p:cNvCxnSpPr/>
          <p:nvPr/>
        </p:nvCxnSpPr>
        <p:spPr>
          <a:xfrm>
            <a:off x="133202" y="3328279"/>
            <a:ext cx="8877596" cy="57752"/>
          </a:xfrm>
          <a:prstGeom prst="line">
            <a:avLst/>
          </a:prstGeom>
          <a:ln w="63500" cmpd="dbl">
            <a:solidFill>
              <a:srgbClr val="106636"/>
            </a:solidFill>
          </a:ln>
        </p:spPr>
        <p:style>
          <a:lnRef idx="1">
            <a:schemeClr val="accent1"/>
          </a:lnRef>
          <a:fillRef idx="0">
            <a:schemeClr val="accent1"/>
          </a:fillRef>
          <a:effectRef idx="0">
            <a:schemeClr val="accent1"/>
          </a:effectRef>
          <a:fontRef idx="minor">
            <a:schemeClr val="tx1"/>
          </a:fontRef>
        </p:style>
      </p:cxnSp>
      <p:sp>
        <p:nvSpPr>
          <p:cNvPr id="37" name="Shape 68"/>
          <p:cNvSpPr>
            <a:spLocks noChangeArrowheads="1"/>
          </p:cNvSpPr>
          <p:nvPr/>
        </p:nvSpPr>
        <p:spPr bwMode="auto">
          <a:xfrm>
            <a:off x="502685" y="1195162"/>
            <a:ext cx="8292065" cy="2062103"/>
          </a:xfrm>
          <a:prstGeom prst="rect">
            <a:avLst/>
          </a:prstGeom>
          <a:noFill/>
          <a:ln>
            <a:noFill/>
          </a:ln>
          <a:extLst/>
        </p:spPr>
        <p:txBody>
          <a:bodyPr wrap="square" lIns="0" tIns="0" rIns="0" bIns="0">
            <a:spAutoFit/>
          </a:bodyPr>
          <a:lstStyle/>
          <a:p>
            <a:pPr marL="169863" indent="-169863" defTabSz="914400" eaLnBrk="1" hangingPunct="1">
              <a:spcBef>
                <a:spcPts val="600"/>
              </a:spcBef>
              <a:spcAft>
                <a:spcPts val="0"/>
              </a:spcAft>
              <a:buFont typeface="Wingdings" panose="05000000000000000000" pitchFamily="2" charset="2"/>
              <a:buChar char="§"/>
              <a:defRPr/>
            </a:pPr>
            <a:r>
              <a:rPr lang="en-US" sz="1700" dirty="0" smtClean="0">
                <a:solidFill>
                  <a:prstClr val="black"/>
                </a:solidFill>
                <a:latin typeface="Arial"/>
                <a:ea typeface="MS PGothic" charset="0"/>
                <a:cs typeface="Arial"/>
                <a:sym typeface="Arial Narrow" charset="0"/>
              </a:rPr>
              <a:t>Replace the existing triple-bend </a:t>
            </a:r>
            <a:r>
              <a:rPr lang="en-US" sz="1700" dirty="0" err="1" smtClean="0">
                <a:solidFill>
                  <a:prstClr val="black"/>
                </a:solidFill>
                <a:latin typeface="Arial"/>
                <a:ea typeface="MS PGothic" charset="0"/>
                <a:cs typeface="Arial"/>
                <a:sym typeface="Arial Narrow" charset="0"/>
              </a:rPr>
              <a:t>achromat</a:t>
            </a:r>
            <a:r>
              <a:rPr lang="en-US" sz="1700" dirty="0" smtClean="0">
                <a:solidFill>
                  <a:prstClr val="black"/>
                </a:solidFill>
                <a:latin typeface="Arial"/>
                <a:ea typeface="MS PGothic" charset="0"/>
                <a:cs typeface="Arial"/>
                <a:sym typeface="Arial Narrow" charset="0"/>
              </a:rPr>
              <a:t> storage ring with a new high performance multi bend </a:t>
            </a:r>
            <a:r>
              <a:rPr lang="en-US" sz="1700" dirty="0" err="1" smtClean="0">
                <a:solidFill>
                  <a:prstClr val="black"/>
                </a:solidFill>
                <a:latin typeface="Arial"/>
                <a:ea typeface="MS PGothic" charset="0"/>
                <a:cs typeface="Arial"/>
                <a:sym typeface="Arial Narrow" charset="0"/>
              </a:rPr>
              <a:t>achromat</a:t>
            </a:r>
            <a:r>
              <a:rPr lang="en-US" sz="1700" dirty="0" smtClean="0">
                <a:solidFill>
                  <a:prstClr val="black"/>
                </a:solidFill>
                <a:latin typeface="Arial"/>
                <a:ea typeface="MS PGothic" charset="0"/>
                <a:cs typeface="Arial"/>
                <a:sym typeface="Arial Narrow" charset="0"/>
              </a:rPr>
              <a:t> based ring</a:t>
            </a:r>
          </a:p>
          <a:p>
            <a:pPr marL="169863" indent="-169863" defTabSz="914400" eaLnBrk="1" hangingPunct="1">
              <a:spcBef>
                <a:spcPts val="600"/>
              </a:spcBef>
              <a:spcAft>
                <a:spcPts val="0"/>
              </a:spcAft>
              <a:buFont typeface="Wingdings" panose="05000000000000000000" pitchFamily="2" charset="2"/>
              <a:buChar char="§"/>
              <a:defRPr/>
            </a:pPr>
            <a:r>
              <a:rPr lang="en-US" sz="1700" dirty="0" smtClean="0">
                <a:solidFill>
                  <a:prstClr val="black"/>
                </a:solidFill>
                <a:latin typeface="Arial"/>
                <a:ea typeface="MS PGothic" charset="0"/>
                <a:cs typeface="Arial"/>
                <a:sym typeface="Arial Narrow" charset="0"/>
              </a:rPr>
              <a:t>Add a low-emittance, full energy accumulator ring</a:t>
            </a:r>
          </a:p>
          <a:p>
            <a:pPr marL="169863" indent="-169863" defTabSz="914400" eaLnBrk="1" hangingPunct="1">
              <a:spcBef>
                <a:spcPts val="600"/>
              </a:spcBef>
              <a:spcAft>
                <a:spcPts val="0"/>
              </a:spcAft>
              <a:buFont typeface="Wingdings" panose="05000000000000000000" pitchFamily="2" charset="2"/>
              <a:buChar char="§"/>
              <a:defRPr/>
            </a:pPr>
            <a:r>
              <a:rPr lang="en-US" sz="1700" dirty="0" smtClean="0">
                <a:solidFill>
                  <a:prstClr val="black"/>
                </a:solidFill>
                <a:latin typeface="Arial"/>
                <a:ea typeface="MS PGothic" charset="0"/>
                <a:cs typeface="Arial"/>
                <a:sym typeface="Arial Narrow" charset="0"/>
              </a:rPr>
              <a:t>Upgrade optics on existing beamlines; add new beamlines optimized to exploit high, coherent flux</a:t>
            </a:r>
          </a:p>
          <a:p>
            <a:pPr marL="169863" indent="-169863">
              <a:spcBef>
                <a:spcPts val="600"/>
              </a:spcBef>
              <a:spcAft>
                <a:spcPts val="0"/>
              </a:spcAft>
              <a:buFont typeface="Wingdings" panose="05000000000000000000" pitchFamily="2" charset="2"/>
              <a:buChar char="§"/>
              <a:defRPr/>
            </a:pPr>
            <a:r>
              <a:rPr lang="en-US" sz="1700" dirty="0" smtClean="0">
                <a:solidFill>
                  <a:prstClr val="black"/>
                </a:solidFill>
                <a:latin typeface="Arial"/>
                <a:ea typeface="MS PGothic" charset="0"/>
                <a:cs typeface="Arial"/>
                <a:sym typeface="Arial Narrow" charset="0"/>
              </a:rPr>
              <a:t>Critical </a:t>
            </a:r>
            <a:r>
              <a:rPr lang="en-US" sz="1700" dirty="0">
                <a:solidFill>
                  <a:prstClr val="black"/>
                </a:solidFill>
                <a:latin typeface="Arial"/>
                <a:ea typeface="MS PGothic" charset="0"/>
                <a:cs typeface="Arial"/>
                <a:sym typeface="Arial Narrow" charset="0"/>
              </a:rPr>
              <a:t>Decision 0 approved by SC-1 on September 27, 2016 with a cost range of $260M to $</a:t>
            </a:r>
            <a:r>
              <a:rPr lang="en-US" sz="1700" dirty="0" smtClean="0">
                <a:solidFill>
                  <a:prstClr val="black"/>
                </a:solidFill>
                <a:latin typeface="Arial"/>
                <a:ea typeface="MS PGothic" charset="0"/>
                <a:cs typeface="Arial"/>
                <a:sym typeface="Arial Narrow" charset="0"/>
              </a:rPr>
              <a:t>420M</a:t>
            </a:r>
            <a:endParaRPr lang="en-US" sz="1700" dirty="0">
              <a:solidFill>
                <a:prstClr val="black"/>
              </a:solidFill>
              <a:latin typeface="Arial"/>
              <a:ea typeface="MS PGothic" charset="0"/>
              <a:cs typeface="Arial"/>
              <a:sym typeface="Arial Narrow" charset="0"/>
            </a:endParaRPr>
          </a:p>
        </p:txBody>
      </p:sp>
      <p:sp>
        <p:nvSpPr>
          <p:cNvPr id="7" name="TextBox 6"/>
          <p:cNvSpPr txBox="1"/>
          <p:nvPr/>
        </p:nvSpPr>
        <p:spPr>
          <a:xfrm>
            <a:off x="0" y="788166"/>
            <a:ext cx="9144000" cy="369332"/>
          </a:xfrm>
          <a:prstGeom prst="rect">
            <a:avLst/>
          </a:prstGeom>
          <a:noFill/>
        </p:spPr>
        <p:txBody>
          <a:bodyPr wrap="square" rtlCol="0">
            <a:spAutoFit/>
          </a:bodyPr>
          <a:lstStyle/>
          <a:p>
            <a:pPr algn="ctr"/>
            <a:r>
              <a:rPr lang="en-US" b="1" dirty="0" smtClean="0"/>
              <a:t>Advanced Light Source Upgrade (ALS-U) at LBNL</a:t>
            </a:r>
            <a:endParaRPr lang="en-US" b="1" dirty="0"/>
          </a:p>
        </p:txBody>
      </p:sp>
      <p:sp>
        <p:nvSpPr>
          <p:cNvPr id="20" name="TextBox 19"/>
          <p:cNvSpPr txBox="1"/>
          <p:nvPr/>
        </p:nvSpPr>
        <p:spPr>
          <a:xfrm>
            <a:off x="0" y="-4077"/>
            <a:ext cx="9144000" cy="769441"/>
          </a:xfrm>
          <a:prstGeom prst="rect">
            <a:avLst/>
          </a:prstGeom>
          <a:noFill/>
        </p:spPr>
        <p:txBody>
          <a:bodyPr wrap="square" rtlCol="0">
            <a:spAutoFit/>
          </a:bodyPr>
          <a:lstStyle/>
          <a:p>
            <a:pPr algn="ctr"/>
            <a:r>
              <a:rPr lang="en-US" sz="2400" dirty="0" smtClean="0">
                <a:solidFill>
                  <a:srgbClr val="106636"/>
                </a:solidFill>
              </a:rPr>
              <a:t>New “Mission Need” Approvals for Facility Upgrades</a:t>
            </a:r>
          </a:p>
          <a:p>
            <a:pPr algn="ctr"/>
            <a:r>
              <a:rPr lang="en-US" sz="2000" dirty="0" smtClean="0">
                <a:solidFill>
                  <a:srgbClr val="106636"/>
                </a:solidFill>
              </a:rPr>
              <a:t>Follow-Up to 2016 BESAC Facility Prioritization Report</a:t>
            </a:r>
            <a:endParaRPr lang="en-US" sz="2000" dirty="0">
              <a:solidFill>
                <a:srgbClr val="106636"/>
              </a:solidFill>
            </a:endParaRPr>
          </a:p>
        </p:txBody>
      </p:sp>
      <p:sp>
        <p:nvSpPr>
          <p:cNvPr id="21" name="Shape 68"/>
          <p:cNvSpPr>
            <a:spLocks noChangeArrowheads="1"/>
          </p:cNvSpPr>
          <p:nvPr/>
        </p:nvSpPr>
        <p:spPr bwMode="auto">
          <a:xfrm>
            <a:off x="502685" y="3872567"/>
            <a:ext cx="8481023" cy="2616101"/>
          </a:xfrm>
          <a:prstGeom prst="rect">
            <a:avLst/>
          </a:prstGeom>
          <a:noFill/>
          <a:ln>
            <a:noFill/>
          </a:ln>
          <a:extLst/>
        </p:spPr>
        <p:txBody>
          <a:bodyPr wrap="square" lIns="0" tIns="0" rIns="0" bIns="0">
            <a:spAutoFit/>
          </a:bodyPr>
          <a:lstStyle/>
          <a:p>
            <a:pPr marL="169863" indent="-169863">
              <a:spcBef>
                <a:spcPts val="600"/>
              </a:spcBef>
              <a:spcAft>
                <a:spcPts val="0"/>
              </a:spcAft>
              <a:buFont typeface="Wingdings" panose="05000000000000000000" pitchFamily="2" charset="2"/>
              <a:buChar char="§"/>
              <a:defRPr/>
            </a:pPr>
            <a:r>
              <a:rPr lang="en-US" sz="1700" dirty="0" smtClean="0">
                <a:solidFill>
                  <a:prstClr val="black"/>
                </a:solidFill>
                <a:latin typeface="Arial"/>
                <a:ea typeface="MS PGothic" charset="0"/>
                <a:cs typeface="Arial"/>
                <a:sym typeface="Arial Narrow" charset="0"/>
              </a:rPr>
              <a:t>Doubles </a:t>
            </a:r>
            <a:r>
              <a:rPr lang="en-US" sz="1700" dirty="0">
                <a:solidFill>
                  <a:prstClr val="black"/>
                </a:solidFill>
                <a:latin typeface="Arial"/>
                <a:ea typeface="MS PGothic" charset="0"/>
                <a:cs typeface="Arial"/>
                <a:sym typeface="Arial Narrow" charset="0"/>
              </a:rPr>
              <a:t>electron beam energy </a:t>
            </a:r>
            <a:r>
              <a:rPr lang="en-US" sz="1700" dirty="0" smtClean="0">
                <a:solidFill>
                  <a:prstClr val="black"/>
                </a:solidFill>
                <a:latin typeface="Arial"/>
                <a:ea typeface="MS PGothic" charset="0"/>
                <a:cs typeface="Arial"/>
                <a:sym typeface="Arial Narrow" charset="0"/>
              </a:rPr>
              <a:t>from 4 → </a:t>
            </a:r>
            <a:r>
              <a:rPr lang="en-US" sz="1700" dirty="0">
                <a:solidFill>
                  <a:prstClr val="black"/>
                </a:solidFill>
                <a:latin typeface="Arial"/>
                <a:ea typeface="MS PGothic" charset="0"/>
                <a:cs typeface="Arial"/>
                <a:sym typeface="Arial Narrow" charset="0"/>
              </a:rPr>
              <a:t>8 </a:t>
            </a:r>
            <a:r>
              <a:rPr lang="en-US" sz="1700" dirty="0" smtClean="0">
                <a:solidFill>
                  <a:prstClr val="black"/>
                </a:solidFill>
                <a:latin typeface="Arial"/>
                <a:ea typeface="MS PGothic" charset="0"/>
                <a:cs typeface="Arial"/>
                <a:sym typeface="Arial Narrow" charset="0"/>
              </a:rPr>
              <a:t>GeV by adding 20 new </a:t>
            </a:r>
            <a:r>
              <a:rPr lang="en-US" sz="1700" dirty="0" err="1" smtClean="0">
                <a:solidFill>
                  <a:prstClr val="black"/>
                </a:solidFill>
                <a:latin typeface="Arial"/>
                <a:ea typeface="MS PGothic" charset="0"/>
                <a:cs typeface="Arial"/>
                <a:sym typeface="Arial Narrow" charset="0"/>
              </a:rPr>
              <a:t>cryomodules</a:t>
            </a:r>
            <a:r>
              <a:rPr lang="en-US" sz="1700" dirty="0" smtClean="0">
                <a:solidFill>
                  <a:prstClr val="black"/>
                </a:solidFill>
                <a:latin typeface="Arial"/>
                <a:ea typeface="MS PGothic" charset="0"/>
                <a:cs typeface="Arial"/>
                <a:sym typeface="Arial Narrow" charset="0"/>
              </a:rPr>
              <a:t> to LCLS-II; </a:t>
            </a:r>
            <a:r>
              <a:rPr lang="en-US" sz="1700" dirty="0" smtClean="0"/>
              <a:t>Expands </a:t>
            </a:r>
            <a:r>
              <a:rPr lang="en-US" sz="1700" dirty="0"/>
              <a:t>the photon energy </a:t>
            </a:r>
            <a:r>
              <a:rPr lang="en-US" sz="1700" dirty="0" smtClean="0"/>
              <a:t>of </a:t>
            </a:r>
            <a:r>
              <a:rPr lang="en-US" sz="1700" dirty="0"/>
              <a:t>LCLS-II </a:t>
            </a:r>
            <a:r>
              <a:rPr lang="en-US" sz="1700" dirty="0" smtClean="0"/>
              <a:t>from 5 </a:t>
            </a:r>
            <a:r>
              <a:rPr lang="en-US" sz="1700" dirty="0"/>
              <a:t>→</a:t>
            </a:r>
            <a:r>
              <a:rPr lang="en-US" sz="1700" dirty="0" smtClean="0"/>
              <a:t> </a:t>
            </a:r>
            <a:r>
              <a:rPr lang="en-US" sz="1700" dirty="0"/>
              <a:t>12 </a:t>
            </a:r>
            <a:r>
              <a:rPr lang="en-US" sz="1700" dirty="0" err="1" smtClean="0"/>
              <a:t>keV</a:t>
            </a:r>
            <a:r>
              <a:rPr lang="en-US" sz="1700" dirty="0" smtClean="0"/>
              <a:t> ( → 20 keV with injector improvements)</a:t>
            </a:r>
          </a:p>
          <a:p>
            <a:pPr marL="169863" indent="-169863">
              <a:spcBef>
                <a:spcPts val="600"/>
              </a:spcBef>
              <a:spcAft>
                <a:spcPts val="0"/>
              </a:spcAft>
              <a:buFont typeface="Wingdings" panose="05000000000000000000" pitchFamily="2" charset="2"/>
              <a:buChar char="§"/>
            </a:pPr>
            <a:r>
              <a:rPr lang="en-US" sz="1700" dirty="0"/>
              <a:t>Provides hard x-ray pulses in a uniform (programmable) time structure up to 1 MHz </a:t>
            </a:r>
            <a:r>
              <a:rPr lang="en-US" sz="1700" dirty="0" smtClean="0"/>
              <a:t>rate; provides </a:t>
            </a:r>
            <a:r>
              <a:rPr lang="en-US" sz="1700" dirty="0"/>
              <a:t>specialized instruments to exploit  unique new source of hard x-rays</a:t>
            </a:r>
          </a:p>
          <a:p>
            <a:pPr marL="169863" indent="-169863">
              <a:spcBef>
                <a:spcPts val="600"/>
              </a:spcBef>
              <a:spcAft>
                <a:spcPts val="0"/>
              </a:spcAft>
              <a:buFont typeface="Wingdings" panose="05000000000000000000" pitchFamily="2" charset="2"/>
              <a:buChar char="§"/>
            </a:pPr>
            <a:r>
              <a:rPr lang="en-US" sz="1700" dirty="0"/>
              <a:t>Installs a second bypass to provide a dual source of soft and hard </a:t>
            </a:r>
            <a:r>
              <a:rPr lang="en-US" sz="1700" dirty="0" smtClean="0"/>
              <a:t>x-rays</a:t>
            </a:r>
          </a:p>
          <a:p>
            <a:pPr marL="169863" indent="-169863">
              <a:spcBef>
                <a:spcPts val="600"/>
              </a:spcBef>
              <a:spcAft>
                <a:spcPts val="0"/>
              </a:spcAft>
              <a:buFont typeface="Wingdings" panose="05000000000000000000" pitchFamily="2" charset="2"/>
              <a:buChar char="§"/>
            </a:pPr>
            <a:r>
              <a:rPr lang="en-US" sz="1700" dirty="0">
                <a:solidFill>
                  <a:prstClr val="black"/>
                </a:solidFill>
                <a:latin typeface="Arial"/>
                <a:ea typeface="MS PGothic" charset="0"/>
                <a:cs typeface="Arial"/>
                <a:sym typeface="Arial Narrow" charset="0"/>
              </a:rPr>
              <a:t>Critical Decision 0 approved by SC-1 on December 15, 2016 with a cost range of $260M to $</a:t>
            </a:r>
            <a:r>
              <a:rPr lang="en-US" sz="1700" dirty="0" smtClean="0">
                <a:solidFill>
                  <a:prstClr val="black"/>
                </a:solidFill>
                <a:latin typeface="Arial"/>
                <a:ea typeface="MS PGothic" charset="0"/>
                <a:cs typeface="Arial"/>
                <a:sym typeface="Arial Narrow" charset="0"/>
              </a:rPr>
              <a:t>450M</a:t>
            </a:r>
            <a:endParaRPr lang="en-US" sz="1400" b="1" dirty="0"/>
          </a:p>
          <a:p>
            <a:pPr marL="285750" indent="-285750">
              <a:spcBef>
                <a:spcPts val="600"/>
              </a:spcBef>
              <a:spcAft>
                <a:spcPts val="600"/>
              </a:spcAft>
              <a:buFont typeface="Arial" panose="020B0604020202020204" pitchFamily="34" charset="0"/>
              <a:buChar char="•"/>
            </a:pPr>
            <a:endParaRPr lang="en-US" sz="1400" b="1" dirty="0">
              <a:solidFill>
                <a:prstClr val="black"/>
              </a:solidFill>
              <a:latin typeface="Arial"/>
              <a:ea typeface="MS PGothic" charset="0"/>
              <a:cs typeface="Arial"/>
              <a:sym typeface="Arial Narrow" charset="0"/>
            </a:endParaRPr>
          </a:p>
        </p:txBody>
      </p:sp>
      <p:sp>
        <p:nvSpPr>
          <p:cNvPr id="2" name="Rectangle 1"/>
          <p:cNvSpPr/>
          <p:nvPr/>
        </p:nvSpPr>
        <p:spPr>
          <a:xfrm>
            <a:off x="1050923" y="3457045"/>
            <a:ext cx="7505702" cy="369332"/>
          </a:xfrm>
          <a:prstGeom prst="rect">
            <a:avLst/>
          </a:prstGeom>
        </p:spPr>
        <p:txBody>
          <a:bodyPr wrap="square">
            <a:spAutoFit/>
          </a:bodyPr>
          <a:lstStyle/>
          <a:p>
            <a:pPr algn="ctr"/>
            <a:r>
              <a:rPr lang="en-US" b="1" dirty="0" err="1"/>
              <a:t>Linac</a:t>
            </a:r>
            <a:r>
              <a:rPr lang="en-US" b="1" dirty="0"/>
              <a:t> Coherent Light Source II High Energy (LCLS-II-HE) at SLAC</a:t>
            </a:r>
          </a:p>
        </p:txBody>
      </p:sp>
    </p:spTree>
    <p:extLst>
      <p:ext uri="{BB962C8B-B14F-4D97-AF65-F5344CB8AC3E}">
        <p14:creationId xmlns:p14="http://schemas.microsoft.com/office/powerpoint/2010/main" val="51197653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314950" y="1295401"/>
            <a:ext cx="3829050" cy="5562600"/>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r>
              <a:rPr lang="en-US" dirty="0" smtClean="0"/>
              <a:t> </a:t>
            </a:r>
            <a:endParaRPr lang="en-US" dirty="0">
              <a:solidFill>
                <a:prstClr val="black"/>
              </a:solidFill>
              <a:latin typeface="Calibri"/>
              <a:cs typeface="Arial" charset="0"/>
            </a:endParaRPr>
          </a:p>
        </p:txBody>
      </p:sp>
      <p:sp>
        <p:nvSpPr>
          <p:cNvPr id="11268" name="Text Box 25"/>
          <p:cNvSpPr txBox="1">
            <a:spLocks noChangeArrowheads="1"/>
          </p:cNvSpPr>
          <p:nvPr/>
        </p:nvSpPr>
        <p:spPr bwMode="auto">
          <a:xfrm>
            <a:off x="5697269" y="815227"/>
            <a:ext cx="3429000" cy="470898"/>
          </a:xfrm>
          <a:prstGeom prst="rect">
            <a:avLst/>
          </a:prstGeom>
          <a:noFill/>
          <a:ln w="9525">
            <a:noFill/>
            <a:miter lim="800000"/>
            <a:headEnd/>
            <a:tailEnd/>
          </a:ln>
        </p:spPr>
        <p:txBody>
          <a:bodyPr wrap="square" lIns="0" tIns="0" rIns="0" bIns="0">
            <a:spAutoFit/>
          </a:bodyPr>
          <a:lstStyle/>
          <a:p>
            <a:pPr algn="ctr">
              <a:lnSpc>
                <a:spcPct val="85000"/>
              </a:lnSpc>
            </a:pPr>
            <a:r>
              <a:rPr lang="en-US" dirty="0" smtClean="0">
                <a:solidFill>
                  <a:srgbClr val="106636"/>
                </a:solidFill>
                <a:latin typeface="Arial" pitchFamily="34" charset="0"/>
                <a:cs typeface="Arial" pitchFamily="34" charset="0"/>
              </a:rPr>
              <a:t>Development &amp; Commercialization</a:t>
            </a:r>
            <a:endParaRPr lang="en-US" dirty="0">
              <a:solidFill>
                <a:srgbClr val="106636"/>
              </a:solidFill>
              <a:latin typeface="Arial" pitchFamily="34" charset="0"/>
              <a:cs typeface="Arial" pitchFamily="34" charset="0"/>
            </a:endParaRPr>
          </a:p>
        </p:txBody>
      </p:sp>
      <p:sp>
        <p:nvSpPr>
          <p:cNvPr id="833" name="AutoShape 5"/>
          <p:cNvSpPr>
            <a:spLocks noChangeArrowheads="1"/>
          </p:cNvSpPr>
          <p:nvPr/>
        </p:nvSpPr>
        <p:spPr bwMode="auto">
          <a:xfrm>
            <a:off x="2742912" y="1295401"/>
            <a:ext cx="3708867" cy="55626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smtClean="0">
                <a:solidFill>
                  <a:prstClr val="black"/>
                </a:solidFill>
                <a:latin typeface="Calibri"/>
                <a:cs typeface="Arial" charset="0"/>
              </a:rPr>
              <a:t> </a:t>
            </a:r>
            <a:endParaRPr lang="en-US" dirty="0">
              <a:solidFill>
                <a:prstClr val="black"/>
              </a:solidFill>
              <a:latin typeface="Calibri"/>
              <a:cs typeface="Arial" charset="0"/>
            </a:endParaRPr>
          </a:p>
        </p:txBody>
      </p:sp>
      <p:sp>
        <p:nvSpPr>
          <p:cNvPr id="8" name="AutoShape 8"/>
          <p:cNvSpPr>
            <a:spLocks noChangeArrowheads="1"/>
          </p:cNvSpPr>
          <p:nvPr/>
        </p:nvSpPr>
        <p:spPr bwMode="auto">
          <a:xfrm>
            <a:off x="-1" y="1295400"/>
            <a:ext cx="3429001" cy="5562600"/>
          </a:xfrm>
          <a:prstGeom prst="homePlate">
            <a:avLst>
              <a:gd name="adj" fmla="val 16506"/>
            </a:avLst>
          </a:prstGeom>
          <a:gradFill rotWithShape="1">
            <a:gsLst>
              <a:gs pos="0">
                <a:srgbClr val="E2EEE7"/>
              </a:gs>
              <a:gs pos="100000">
                <a:srgbClr val="87B99B"/>
              </a:gs>
            </a:gsLst>
            <a:lin ang="0" scaled="1"/>
          </a:gradFill>
          <a:ln w="28575">
            <a:solidFill>
              <a:schemeClr val="tx1"/>
            </a:solid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1" y="815227"/>
            <a:ext cx="2895600" cy="327782"/>
          </a:xfrm>
          <a:prstGeom prst="rect">
            <a:avLst/>
          </a:prstGeom>
          <a:noFill/>
          <a:ln w="9525">
            <a:noFill/>
            <a:miter lim="800000"/>
            <a:headEnd/>
            <a:tailEnd/>
          </a:ln>
        </p:spPr>
        <p:txBody>
          <a:bodyPr wrap="square">
            <a:spAutoFit/>
          </a:bodyPr>
          <a:lstStyle/>
          <a:p>
            <a:pPr algn="ctr">
              <a:lnSpc>
                <a:spcPct val="85000"/>
              </a:lnSpc>
            </a:pPr>
            <a:r>
              <a:rPr lang="en-US" dirty="0" smtClean="0">
                <a:solidFill>
                  <a:srgbClr val="106636"/>
                </a:solidFill>
                <a:latin typeface="Arial" pitchFamily="34" charset="0"/>
                <a:cs typeface="Arial" pitchFamily="34" charset="0"/>
              </a:rPr>
              <a:t>BES Basic Science</a:t>
            </a:r>
          </a:p>
        </p:txBody>
      </p:sp>
      <p:sp>
        <p:nvSpPr>
          <p:cNvPr id="11277" name="Text Box 10"/>
          <p:cNvSpPr txBox="1">
            <a:spLocks noChangeArrowheads="1"/>
          </p:cNvSpPr>
          <p:nvPr/>
        </p:nvSpPr>
        <p:spPr bwMode="auto">
          <a:xfrm>
            <a:off x="2895600" y="815227"/>
            <a:ext cx="2819400" cy="327782"/>
          </a:xfrm>
          <a:prstGeom prst="rect">
            <a:avLst/>
          </a:prstGeom>
          <a:noFill/>
          <a:ln w="9525">
            <a:noFill/>
            <a:miter lim="800000"/>
            <a:headEnd/>
            <a:tailEnd/>
          </a:ln>
        </p:spPr>
        <p:txBody>
          <a:bodyPr wrap="square">
            <a:spAutoFit/>
          </a:bodyPr>
          <a:lstStyle/>
          <a:p>
            <a:pPr algn="ctr">
              <a:lnSpc>
                <a:spcPct val="85000"/>
              </a:lnSpc>
            </a:pPr>
            <a:r>
              <a:rPr lang="en-US" dirty="0" smtClean="0">
                <a:solidFill>
                  <a:srgbClr val="106636"/>
                </a:solidFill>
                <a:latin typeface="Arial" pitchFamily="34" charset="0"/>
                <a:cs typeface="Arial" pitchFamily="34" charset="0"/>
              </a:rPr>
              <a:t>Applied R&amp;D</a:t>
            </a:r>
          </a:p>
        </p:txBody>
      </p:sp>
      <p:sp>
        <p:nvSpPr>
          <p:cNvPr id="755" name="Title 1"/>
          <p:cNvSpPr txBox="1">
            <a:spLocks/>
          </p:cNvSpPr>
          <p:nvPr/>
        </p:nvSpPr>
        <p:spPr bwMode="auto">
          <a:xfrm>
            <a:off x="0" y="0"/>
            <a:ext cx="9144000" cy="6913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n-US" sz="2400" dirty="0">
                <a:solidFill>
                  <a:srgbClr val="106636"/>
                </a:solidFill>
                <a:latin typeface="Arial" pitchFamily="34" charset="0"/>
                <a:ea typeface="+mj-ea"/>
                <a:cs typeface="Arial" pitchFamily="34" charset="0"/>
              </a:rPr>
              <a:t>Controlled Porous Membranes for Better Batteries</a:t>
            </a:r>
            <a:endParaRPr kumimoji="0" lang="en-US" i="0" u="none" strike="noStrike" kern="1200" cap="none" spc="0" normalizeH="0" noProof="0" dirty="0" smtClean="0">
              <a:ln>
                <a:noFill/>
              </a:ln>
              <a:solidFill>
                <a:srgbClr val="106636"/>
              </a:solidFill>
              <a:effectLst/>
              <a:uLnTx/>
              <a:uFillTx/>
              <a:latin typeface="Arial" pitchFamily="34" charset="0"/>
              <a:ea typeface="+mj-ea"/>
              <a:cs typeface="Arial" pitchFamily="34" charset="0"/>
            </a:endParaRPr>
          </a:p>
        </p:txBody>
      </p:sp>
      <p:sp>
        <p:nvSpPr>
          <p:cNvPr id="13313" name="Rectangle 1"/>
          <p:cNvSpPr>
            <a:spLocks noChangeArrowheads="1"/>
          </p:cNvSpPr>
          <p:nvPr/>
        </p:nvSpPr>
        <p:spPr bwMode="auto">
          <a:xfrm>
            <a:off x="4479634"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endParaRPr lang="en-US" dirty="0"/>
          </a:p>
        </p:txBody>
      </p:sp>
      <p:sp>
        <p:nvSpPr>
          <p:cNvPr id="32" name="Rectangle 31"/>
          <p:cNvSpPr>
            <a:spLocks noChangeArrowheads="1"/>
          </p:cNvSpPr>
          <p:nvPr/>
        </p:nvSpPr>
        <p:spPr bwMode="auto">
          <a:xfrm>
            <a:off x="152399" y="1441135"/>
            <a:ext cx="2651012" cy="828429"/>
          </a:xfrm>
          <a:prstGeom prst="rect">
            <a:avLst/>
          </a:prstGeom>
          <a:noFill/>
          <a:ln w="3175">
            <a:noFill/>
            <a:round/>
            <a:headEnd/>
            <a:tailEnd/>
          </a:ln>
          <a:effectLst/>
        </p:spPr>
        <p:txBody>
          <a:bodyPr/>
          <a:lstStyle/>
          <a:p>
            <a:pPr marL="168275" defTabSz="509588"/>
            <a:endParaRPr lang="en-US" sz="1400" dirty="0" smtClean="0">
              <a:latin typeface="Calibri"/>
              <a:ea typeface="ＭＳ Ｐゴシック" pitchFamily="1" charset="-128"/>
              <a:cs typeface="Calibri"/>
            </a:endParaRPr>
          </a:p>
        </p:txBody>
      </p:sp>
      <p:sp>
        <p:nvSpPr>
          <p:cNvPr id="55" name="Rectangle 54"/>
          <p:cNvSpPr>
            <a:spLocks noChangeArrowheads="1"/>
          </p:cNvSpPr>
          <p:nvPr/>
        </p:nvSpPr>
        <p:spPr bwMode="auto">
          <a:xfrm>
            <a:off x="7013189" y="5522622"/>
            <a:ext cx="2227424" cy="630241"/>
          </a:xfrm>
          <a:prstGeom prst="rect">
            <a:avLst/>
          </a:prstGeom>
          <a:noFill/>
          <a:ln w="3175">
            <a:noFill/>
            <a:round/>
            <a:headEnd/>
            <a:tailEnd/>
          </a:ln>
          <a:effectLst/>
        </p:spPr>
        <p:txBody>
          <a:bodyPr/>
          <a:lstStyle/>
          <a:p>
            <a:pPr defTabSz="509588"/>
            <a:r>
              <a:rPr lang="en-US" sz="1200" dirty="0" err="1">
                <a:solidFill>
                  <a:prstClr val="black"/>
                </a:solidFill>
                <a:latin typeface="Arial" panose="020B0604020202020204" pitchFamily="34" charset="0"/>
                <a:ea typeface="ＭＳ Ｐゴシック" pitchFamily="1" charset="-128"/>
                <a:cs typeface="Arial" panose="020B0604020202020204" pitchFamily="34" charset="0"/>
              </a:rPr>
              <a:t>Sepion</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 wins ARPA-E IONICS funding as part of </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award </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led by </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battery manufacturer 24M</a:t>
            </a:r>
          </a:p>
        </p:txBody>
      </p:sp>
      <p:sp>
        <p:nvSpPr>
          <p:cNvPr id="60" name="Rectangle 59"/>
          <p:cNvSpPr>
            <a:spLocks noChangeArrowheads="1"/>
          </p:cNvSpPr>
          <p:nvPr/>
        </p:nvSpPr>
        <p:spPr bwMode="auto">
          <a:xfrm>
            <a:off x="6134852" y="1342293"/>
            <a:ext cx="2865365" cy="578102"/>
          </a:xfrm>
          <a:prstGeom prst="rect">
            <a:avLst/>
          </a:prstGeom>
          <a:noFill/>
          <a:ln w="3175">
            <a:noFill/>
            <a:round/>
            <a:headEnd/>
            <a:tailEnd/>
          </a:ln>
          <a:effectLst/>
        </p:spPr>
        <p:txBody>
          <a:bodyPr/>
          <a:lstStyle/>
          <a:p>
            <a:pPr marL="168275" algn="ctr" defTabSz="509588"/>
            <a:r>
              <a:rPr lang="en-US" sz="1200" b="1" i="1" dirty="0" err="1" smtClean="0">
                <a:solidFill>
                  <a:prstClr val="black"/>
                </a:solidFill>
                <a:latin typeface="Arial" panose="020B0604020202020204" pitchFamily="34" charset="0"/>
                <a:ea typeface="ＭＳ Ｐゴシック" pitchFamily="1" charset="-128"/>
                <a:cs typeface="Arial" panose="020B0604020202020204" pitchFamily="34" charset="0"/>
              </a:rPr>
              <a:t>Sepion</a:t>
            </a: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 </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Technologies: licensee of LBNL intellectual property</a:t>
            </a:r>
          </a:p>
        </p:txBody>
      </p:sp>
      <p:sp>
        <p:nvSpPr>
          <p:cNvPr id="61" name="Rectangle 60"/>
          <p:cNvSpPr>
            <a:spLocks noChangeArrowheads="1"/>
          </p:cNvSpPr>
          <p:nvPr/>
        </p:nvSpPr>
        <p:spPr bwMode="auto">
          <a:xfrm>
            <a:off x="6353748" y="3828867"/>
            <a:ext cx="2679504" cy="495666"/>
          </a:xfrm>
          <a:prstGeom prst="rect">
            <a:avLst/>
          </a:prstGeom>
          <a:noFill/>
          <a:ln w="3175">
            <a:noFill/>
            <a:round/>
            <a:headEnd/>
            <a:tailEnd/>
          </a:ln>
          <a:effectLst/>
        </p:spPr>
        <p:txBody>
          <a:bodyPr/>
          <a:lstStyle/>
          <a:p>
            <a:pPr algn="ctr" defTabSz="509588"/>
            <a:endParaRPr lang="en-US" sz="1400" b="1" dirty="0" smtClean="0">
              <a:solidFill>
                <a:prstClr val="black"/>
              </a:solidFill>
              <a:latin typeface="Calibri"/>
              <a:ea typeface="ＭＳ Ｐゴシック" pitchFamily="1" charset="-128"/>
              <a:cs typeface="Calibri"/>
            </a:endParaRPr>
          </a:p>
        </p:txBody>
      </p:sp>
      <p:sp>
        <p:nvSpPr>
          <p:cNvPr id="30" name="Rectangle 29"/>
          <p:cNvSpPr>
            <a:spLocks noChangeArrowheads="1"/>
          </p:cNvSpPr>
          <p:nvPr/>
        </p:nvSpPr>
        <p:spPr bwMode="auto">
          <a:xfrm>
            <a:off x="6685423" y="6326439"/>
            <a:ext cx="1710319" cy="349502"/>
          </a:xfrm>
          <a:prstGeom prst="rect">
            <a:avLst/>
          </a:prstGeom>
          <a:noFill/>
          <a:ln w="3175">
            <a:noFill/>
            <a:round/>
            <a:headEnd/>
            <a:tailEnd/>
          </a:ln>
          <a:effectLst/>
        </p:spPr>
        <p:txBody>
          <a:bodyPr/>
          <a:lstStyle/>
          <a:p>
            <a:pPr marL="168275" defTabSz="509588"/>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R&amp;D 100 Award</a:t>
            </a:r>
          </a:p>
          <a:p>
            <a:pPr marL="168275" defTabSz="509588"/>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Winner 2016</a:t>
            </a:r>
          </a:p>
        </p:txBody>
      </p:sp>
      <p:sp>
        <p:nvSpPr>
          <p:cNvPr id="3" name="TextBox 2"/>
          <p:cNvSpPr txBox="1"/>
          <p:nvPr/>
        </p:nvSpPr>
        <p:spPr>
          <a:xfrm>
            <a:off x="2894365" y="6407579"/>
            <a:ext cx="3089182" cy="415498"/>
          </a:xfrm>
          <a:prstGeom prst="rect">
            <a:avLst/>
          </a:prstGeom>
          <a:noFill/>
        </p:spPr>
        <p:txBody>
          <a:bodyPr wrap="square" rtlCol="0">
            <a:spAutoFit/>
          </a:bodyPr>
          <a:lstStyle/>
          <a:p>
            <a:pPr algn="ctr"/>
            <a:r>
              <a:rPr lang="en-US" sz="1050" b="1" i="1" dirty="0">
                <a:solidFill>
                  <a:srgbClr val="106636"/>
                </a:solidFill>
                <a:latin typeface="Arial" panose="020B0604020202020204" pitchFamily="34" charset="0"/>
                <a:ea typeface="ＭＳ Ｐゴシック" pitchFamily="1" charset="-128"/>
                <a:cs typeface="Arial" panose="020B0604020202020204" pitchFamily="34" charset="0"/>
              </a:rPr>
              <a:t>Applied research supported by DOE: EERE-AMO and VTO, ARPA-E IONICS; DOD</a:t>
            </a:r>
          </a:p>
        </p:txBody>
      </p:sp>
      <p:sp>
        <p:nvSpPr>
          <p:cNvPr id="37" name="Rectangle 36"/>
          <p:cNvSpPr>
            <a:spLocks noChangeArrowheads="1"/>
          </p:cNvSpPr>
          <p:nvPr/>
        </p:nvSpPr>
        <p:spPr bwMode="auto">
          <a:xfrm>
            <a:off x="38700" y="1342293"/>
            <a:ext cx="2856900" cy="761340"/>
          </a:xfrm>
          <a:prstGeom prst="rect">
            <a:avLst/>
          </a:prstGeom>
          <a:noFill/>
          <a:ln w="3175">
            <a:noFill/>
            <a:round/>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465" algn="l" rtl="0" fontAlgn="base">
              <a:spcBef>
                <a:spcPct val="0"/>
              </a:spcBef>
              <a:spcAft>
                <a:spcPct val="0"/>
              </a:spcAft>
              <a:defRPr kern="1200">
                <a:solidFill>
                  <a:schemeClr val="tx1"/>
                </a:solidFill>
                <a:latin typeface="Arial" charset="0"/>
                <a:ea typeface="+mn-ea"/>
                <a:cs typeface="+mn-cs"/>
              </a:defRPr>
            </a:lvl2pPr>
            <a:lvl3pPr marL="912933" algn="l" rtl="0" fontAlgn="base">
              <a:spcBef>
                <a:spcPct val="0"/>
              </a:spcBef>
              <a:spcAft>
                <a:spcPct val="0"/>
              </a:spcAft>
              <a:defRPr kern="1200">
                <a:solidFill>
                  <a:schemeClr val="tx1"/>
                </a:solidFill>
                <a:latin typeface="Arial" charset="0"/>
                <a:ea typeface="+mn-ea"/>
                <a:cs typeface="+mn-cs"/>
              </a:defRPr>
            </a:lvl3pPr>
            <a:lvl4pPr marL="1369396" algn="l" rtl="0" fontAlgn="base">
              <a:spcBef>
                <a:spcPct val="0"/>
              </a:spcBef>
              <a:spcAft>
                <a:spcPct val="0"/>
              </a:spcAft>
              <a:defRPr kern="1200">
                <a:solidFill>
                  <a:schemeClr val="tx1"/>
                </a:solidFill>
                <a:latin typeface="Arial" charset="0"/>
                <a:ea typeface="+mn-ea"/>
                <a:cs typeface="+mn-cs"/>
              </a:defRPr>
            </a:lvl4pPr>
            <a:lvl5pPr marL="1825867" algn="l" rtl="0" fontAlgn="base">
              <a:spcBef>
                <a:spcPct val="0"/>
              </a:spcBef>
              <a:spcAft>
                <a:spcPct val="0"/>
              </a:spcAft>
              <a:defRPr kern="1200">
                <a:solidFill>
                  <a:schemeClr val="tx1"/>
                </a:solidFill>
                <a:latin typeface="Arial" charset="0"/>
                <a:ea typeface="+mn-ea"/>
                <a:cs typeface="+mn-cs"/>
              </a:defRPr>
            </a:lvl5pPr>
            <a:lvl6pPr marL="2282336" algn="l" defTabSz="912933" rtl="0" eaLnBrk="1" latinLnBrk="0" hangingPunct="1">
              <a:defRPr kern="1200">
                <a:solidFill>
                  <a:schemeClr val="tx1"/>
                </a:solidFill>
                <a:latin typeface="Arial" charset="0"/>
                <a:ea typeface="+mn-ea"/>
                <a:cs typeface="+mn-cs"/>
              </a:defRPr>
            </a:lvl6pPr>
            <a:lvl7pPr marL="2738800" algn="l" defTabSz="912933" rtl="0" eaLnBrk="1" latinLnBrk="0" hangingPunct="1">
              <a:defRPr kern="1200">
                <a:solidFill>
                  <a:schemeClr val="tx1"/>
                </a:solidFill>
                <a:latin typeface="Arial" charset="0"/>
                <a:ea typeface="+mn-ea"/>
                <a:cs typeface="+mn-cs"/>
              </a:defRPr>
            </a:lvl7pPr>
            <a:lvl8pPr marL="3195270" algn="l" defTabSz="912933" rtl="0" eaLnBrk="1" latinLnBrk="0" hangingPunct="1">
              <a:defRPr kern="1200">
                <a:solidFill>
                  <a:schemeClr val="tx1"/>
                </a:solidFill>
                <a:latin typeface="Arial" charset="0"/>
                <a:ea typeface="+mn-ea"/>
                <a:cs typeface="+mn-cs"/>
              </a:defRPr>
            </a:lvl8pPr>
            <a:lvl9pPr marL="3651738" algn="l" defTabSz="912933" rtl="0" eaLnBrk="1" latinLnBrk="0" hangingPunct="1">
              <a:defRPr kern="1200">
                <a:solidFill>
                  <a:schemeClr val="tx1"/>
                </a:solidFill>
                <a:latin typeface="Arial" charset="0"/>
                <a:ea typeface="+mn-ea"/>
                <a:cs typeface="+mn-cs"/>
              </a:defRPr>
            </a:lvl9pPr>
          </a:lstStyle>
          <a:p>
            <a:pPr algn="ctr" defTabSz="509588"/>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Developed </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membranes for lithium-sulfur batteries made from polymers of intrinsic </a:t>
            </a:r>
            <a:r>
              <a:rPr lang="en-US" sz="1200" b="1" i="1" dirty="0" err="1">
                <a:solidFill>
                  <a:prstClr val="black"/>
                </a:solidFill>
                <a:latin typeface="Arial" panose="020B0604020202020204" pitchFamily="34" charset="0"/>
                <a:ea typeface="ＭＳ Ｐゴシック" pitchFamily="1" charset="-128"/>
                <a:cs typeface="Arial" panose="020B0604020202020204" pitchFamily="34" charset="0"/>
              </a:rPr>
              <a:t>microporosity</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 (PIMs) </a:t>
            </a:r>
          </a:p>
        </p:txBody>
      </p:sp>
      <p:sp>
        <p:nvSpPr>
          <p:cNvPr id="78" name="Rectangle 77"/>
          <p:cNvSpPr>
            <a:spLocks noChangeArrowheads="1"/>
          </p:cNvSpPr>
          <p:nvPr/>
        </p:nvSpPr>
        <p:spPr bwMode="auto">
          <a:xfrm>
            <a:off x="3126510" y="5457213"/>
            <a:ext cx="2916181" cy="930473"/>
          </a:xfrm>
          <a:prstGeom prst="rect">
            <a:avLst/>
          </a:prstGeom>
          <a:noFill/>
          <a:ln w="3175">
            <a:noFill/>
            <a:round/>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465" algn="l" rtl="0" fontAlgn="base">
              <a:spcBef>
                <a:spcPct val="0"/>
              </a:spcBef>
              <a:spcAft>
                <a:spcPct val="0"/>
              </a:spcAft>
              <a:defRPr kern="1200">
                <a:solidFill>
                  <a:schemeClr val="tx1"/>
                </a:solidFill>
                <a:latin typeface="Arial" charset="0"/>
                <a:ea typeface="+mn-ea"/>
                <a:cs typeface="+mn-cs"/>
              </a:defRPr>
            </a:lvl2pPr>
            <a:lvl3pPr marL="912933" algn="l" rtl="0" fontAlgn="base">
              <a:spcBef>
                <a:spcPct val="0"/>
              </a:spcBef>
              <a:spcAft>
                <a:spcPct val="0"/>
              </a:spcAft>
              <a:defRPr kern="1200">
                <a:solidFill>
                  <a:schemeClr val="tx1"/>
                </a:solidFill>
                <a:latin typeface="Arial" charset="0"/>
                <a:ea typeface="+mn-ea"/>
                <a:cs typeface="+mn-cs"/>
              </a:defRPr>
            </a:lvl3pPr>
            <a:lvl4pPr marL="1369396" algn="l" rtl="0" fontAlgn="base">
              <a:spcBef>
                <a:spcPct val="0"/>
              </a:spcBef>
              <a:spcAft>
                <a:spcPct val="0"/>
              </a:spcAft>
              <a:defRPr kern="1200">
                <a:solidFill>
                  <a:schemeClr val="tx1"/>
                </a:solidFill>
                <a:latin typeface="Arial" charset="0"/>
                <a:ea typeface="+mn-ea"/>
                <a:cs typeface="+mn-cs"/>
              </a:defRPr>
            </a:lvl4pPr>
            <a:lvl5pPr marL="1825867" algn="l" rtl="0" fontAlgn="base">
              <a:spcBef>
                <a:spcPct val="0"/>
              </a:spcBef>
              <a:spcAft>
                <a:spcPct val="0"/>
              </a:spcAft>
              <a:defRPr kern="1200">
                <a:solidFill>
                  <a:schemeClr val="tx1"/>
                </a:solidFill>
                <a:latin typeface="Arial" charset="0"/>
                <a:ea typeface="+mn-ea"/>
                <a:cs typeface="+mn-cs"/>
              </a:defRPr>
            </a:lvl5pPr>
            <a:lvl6pPr marL="2282336" algn="l" defTabSz="912933" rtl="0" eaLnBrk="1" latinLnBrk="0" hangingPunct="1">
              <a:defRPr kern="1200">
                <a:solidFill>
                  <a:schemeClr val="tx1"/>
                </a:solidFill>
                <a:latin typeface="Arial" charset="0"/>
                <a:ea typeface="+mn-ea"/>
                <a:cs typeface="+mn-cs"/>
              </a:defRPr>
            </a:lvl6pPr>
            <a:lvl7pPr marL="2738800" algn="l" defTabSz="912933" rtl="0" eaLnBrk="1" latinLnBrk="0" hangingPunct="1">
              <a:defRPr kern="1200">
                <a:solidFill>
                  <a:schemeClr val="tx1"/>
                </a:solidFill>
                <a:latin typeface="Arial" charset="0"/>
                <a:ea typeface="+mn-ea"/>
                <a:cs typeface="+mn-cs"/>
              </a:defRPr>
            </a:lvl7pPr>
            <a:lvl8pPr marL="3195270" algn="l" defTabSz="912933" rtl="0" eaLnBrk="1" latinLnBrk="0" hangingPunct="1">
              <a:defRPr kern="1200">
                <a:solidFill>
                  <a:schemeClr val="tx1"/>
                </a:solidFill>
                <a:latin typeface="Arial" charset="0"/>
                <a:ea typeface="+mn-ea"/>
                <a:cs typeface="+mn-cs"/>
              </a:defRPr>
            </a:lvl8pPr>
            <a:lvl9pPr marL="3651738" algn="l" defTabSz="912933" rtl="0" eaLnBrk="1" latinLnBrk="0" hangingPunct="1">
              <a:defRPr kern="1200">
                <a:solidFill>
                  <a:schemeClr val="tx1"/>
                </a:solidFill>
                <a:latin typeface="Arial" charset="0"/>
                <a:ea typeface="+mn-ea"/>
                <a:cs typeface="+mn-cs"/>
              </a:defRPr>
            </a:lvl9pPr>
          </a:lstStyle>
          <a:p>
            <a:pPr defTabSz="509588"/>
            <a:r>
              <a:rPr lang="en-US" sz="1200" dirty="0" smtClean="0">
                <a:latin typeface="Arial" panose="020B0604020202020204" pitchFamily="34" charset="0"/>
                <a:ea typeface="ＭＳ Ｐゴシック" pitchFamily="1" charset="-128"/>
                <a:cs typeface="Arial" panose="020B0604020202020204" pitchFamily="34" charset="0"/>
              </a:rPr>
              <a:t>In Li-S batteries, these </a:t>
            </a:r>
            <a:r>
              <a:rPr lang="en-US" sz="1200" dirty="0" err="1" smtClean="0">
                <a:latin typeface="Arial" panose="020B0604020202020204" pitchFamily="34" charset="0"/>
                <a:ea typeface="ＭＳ Ｐゴシック" pitchFamily="1" charset="-128"/>
                <a:cs typeface="Arial" panose="020B0604020202020204" pitchFamily="34" charset="0"/>
              </a:rPr>
              <a:t>nanomembranes</a:t>
            </a:r>
            <a:r>
              <a:rPr lang="en-US" sz="1200" dirty="0" smtClean="0">
                <a:latin typeface="Arial" panose="020B0604020202020204" pitchFamily="34" charset="0"/>
                <a:ea typeface="ＭＳ Ｐゴシック" pitchFamily="1" charset="-128"/>
                <a:cs typeface="Arial" panose="020B0604020202020204" pitchFamily="34" charset="0"/>
              </a:rPr>
              <a:t> block soluble </a:t>
            </a:r>
            <a:r>
              <a:rPr lang="en-US" sz="1200" dirty="0" err="1" smtClean="0">
                <a:latin typeface="Arial" panose="020B0604020202020204" pitchFamily="34" charset="0"/>
                <a:ea typeface="ＭＳ Ｐゴシック" pitchFamily="1" charset="-128"/>
                <a:cs typeface="Arial" panose="020B0604020202020204" pitchFamily="34" charset="0"/>
              </a:rPr>
              <a:t>polysulfides</a:t>
            </a:r>
            <a:r>
              <a:rPr lang="en-US" sz="1200" dirty="0" smtClean="0">
                <a:latin typeface="Arial" panose="020B0604020202020204" pitchFamily="34" charset="0"/>
                <a:ea typeface="ＭＳ Ｐゴシック" pitchFamily="1" charset="-128"/>
                <a:cs typeface="Arial" panose="020B0604020202020204" pitchFamily="34" charset="0"/>
              </a:rPr>
              <a:t> 500X better than standard separators from reaching the lithium anode, thus providing for longer battery cycle life.</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26" r="85586"/>
          <a:stretch/>
        </p:blipFill>
        <p:spPr>
          <a:xfrm>
            <a:off x="6120848" y="6066596"/>
            <a:ext cx="778421" cy="642181"/>
          </a:xfrm>
          <a:prstGeom prst="rect">
            <a:avLst/>
          </a:prstGeom>
        </p:spPr>
      </p:pic>
      <p:sp>
        <p:nvSpPr>
          <p:cNvPr id="326" name="Rectangle 325"/>
          <p:cNvSpPr>
            <a:spLocks noChangeArrowheads="1"/>
          </p:cNvSpPr>
          <p:nvPr/>
        </p:nvSpPr>
        <p:spPr bwMode="auto">
          <a:xfrm>
            <a:off x="2975767" y="1342293"/>
            <a:ext cx="2919255" cy="1015972"/>
          </a:xfrm>
          <a:prstGeom prst="rect">
            <a:avLst/>
          </a:prstGeom>
          <a:noFill/>
          <a:ln w="3175">
            <a:noFill/>
            <a:round/>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465" algn="l" rtl="0" fontAlgn="base">
              <a:spcBef>
                <a:spcPct val="0"/>
              </a:spcBef>
              <a:spcAft>
                <a:spcPct val="0"/>
              </a:spcAft>
              <a:defRPr kern="1200">
                <a:solidFill>
                  <a:schemeClr val="tx1"/>
                </a:solidFill>
                <a:latin typeface="Arial" charset="0"/>
                <a:ea typeface="+mn-ea"/>
                <a:cs typeface="+mn-cs"/>
              </a:defRPr>
            </a:lvl2pPr>
            <a:lvl3pPr marL="912933" algn="l" rtl="0" fontAlgn="base">
              <a:spcBef>
                <a:spcPct val="0"/>
              </a:spcBef>
              <a:spcAft>
                <a:spcPct val="0"/>
              </a:spcAft>
              <a:defRPr kern="1200">
                <a:solidFill>
                  <a:schemeClr val="tx1"/>
                </a:solidFill>
                <a:latin typeface="Arial" charset="0"/>
                <a:ea typeface="+mn-ea"/>
                <a:cs typeface="+mn-cs"/>
              </a:defRPr>
            </a:lvl3pPr>
            <a:lvl4pPr marL="1369396" algn="l" rtl="0" fontAlgn="base">
              <a:spcBef>
                <a:spcPct val="0"/>
              </a:spcBef>
              <a:spcAft>
                <a:spcPct val="0"/>
              </a:spcAft>
              <a:defRPr kern="1200">
                <a:solidFill>
                  <a:schemeClr val="tx1"/>
                </a:solidFill>
                <a:latin typeface="Arial" charset="0"/>
                <a:ea typeface="+mn-ea"/>
                <a:cs typeface="+mn-cs"/>
              </a:defRPr>
            </a:lvl4pPr>
            <a:lvl5pPr marL="1825867" algn="l" rtl="0" fontAlgn="base">
              <a:spcBef>
                <a:spcPct val="0"/>
              </a:spcBef>
              <a:spcAft>
                <a:spcPct val="0"/>
              </a:spcAft>
              <a:defRPr kern="1200">
                <a:solidFill>
                  <a:schemeClr val="tx1"/>
                </a:solidFill>
                <a:latin typeface="Arial" charset="0"/>
                <a:ea typeface="+mn-ea"/>
                <a:cs typeface="+mn-cs"/>
              </a:defRPr>
            </a:lvl5pPr>
            <a:lvl6pPr marL="2282336" algn="l" defTabSz="912933" rtl="0" eaLnBrk="1" latinLnBrk="0" hangingPunct="1">
              <a:defRPr kern="1200">
                <a:solidFill>
                  <a:schemeClr val="tx1"/>
                </a:solidFill>
                <a:latin typeface="Arial" charset="0"/>
                <a:ea typeface="+mn-ea"/>
                <a:cs typeface="+mn-cs"/>
              </a:defRPr>
            </a:lvl6pPr>
            <a:lvl7pPr marL="2738800" algn="l" defTabSz="912933" rtl="0" eaLnBrk="1" latinLnBrk="0" hangingPunct="1">
              <a:defRPr kern="1200">
                <a:solidFill>
                  <a:schemeClr val="tx1"/>
                </a:solidFill>
                <a:latin typeface="Arial" charset="0"/>
                <a:ea typeface="+mn-ea"/>
                <a:cs typeface="+mn-cs"/>
              </a:defRPr>
            </a:lvl7pPr>
            <a:lvl8pPr marL="3195270" algn="l" defTabSz="912933" rtl="0" eaLnBrk="1" latinLnBrk="0" hangingPunct="1">
              <a:defRPr kern="1200">
                <a:solidFill>
                  <a:schemeClr val="tx1"/>
                </a:solidFill>
                <a:latin typeface="Arial" charset="0"/>
                <a:ea typeface="+mn-ea"/>
                <a:cs typeface="+mn-cs"/>
              </a:defRPr>
            </a:lvl8pPr>
            <a:lvl9pPr marL="3651738" algn="l" defTabSz="912933" rtl="0" eaLnBrk="1" latinLnBrk="0" hangingPunct="1">
              <a:defRPr kern="1200">
                <a:solidFill>
                  <a:schemeClr val="tx1"/>
                </a:solidFill>
                <a:latin typeface="Arial" charset="0"/>
                <a:ea typeface="+mn-ea"/>
                <a:cs typeface="+mn-cs"/>
              </a:defRPr>
            </a:lvl9pPr>
          </a:lstStyle>
          <a:p>
            <a:pPr marL="168275" algn="ctr" defTabSz="509588"/>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PIMs permit more environmentally-friendly batteries to operate </a:t>
            </a:r>
            <a:r>
              <a:rPr lang="en-US" sz="1200" b="1" i="1" dirty="0" smtClean="0">
                <a:solidFill>
                  <a:prstClr val="black"/>
                </a:solidFill>
                <a:latin typeface="Arial" panose="020B0604020202020204" pitchFamily="34" charset="0"/>
                <a:ea typeface="ＭＳ Ｐゴシック" pitchFamily="1" charset="-128"/>
                <a:cs typeface="Arial" panose="020B0604020202020204" pitchFamily="34" charset="0"/>
              </a:rPr>
              <a:t>with </a:t>
            </a:r>
            <a:r>
              <a:rPr lang="en-US" sz="1200" b="1" i="1" dirty="0">
                <a:solidFill>
                  <a:prstClr val="black"/>
                </a:solidFill>
                <a:latin typeface="Arial" panose="020B0604020202020204" pitchFamily="34" charset="0"/>
                <a:ea typeface="ＭＳ Ｐゴシック" pitchFamily="1" charset="-128"/>
                <a:cs typeface="Arial" panose="020B0604020202020204" pitchFamily="34" charset="0"/>
              </a:rPr>
              <a:t>higher power, greater cycling time, and improved efficiencies, at a fraction of the cost.</a:t>
            </a:r>
          </a:p>
        </p:txBody>
      </p:sp>
      <p:pic>
        <p:nvPicPr>
          <p:cNvPr id="6" name="Picture 2" descr="Abstrac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59" y="1946498"/>
            <a:ext cx="2115200" cy="21152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pubs.acs.org/appl/literatum/publisher/achs/journals/content/nalefd/2015/nalefd.2015.15.issue-9/acs.nanolett.5b02078/20150902/images/large/nl-2015-020789_0006.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62961" y="2322661"/>
            <a:ext cx="1819169" cy="191929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static1.squarespace.com/static/543fdfece4b0faf7175a91ec/t/57720f2220099e126e2e9205/1467092940731/?format=500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936" y="1912356"/>
            <a:ext cx="2293708" cy="811973"/>
          </a:xfrm>
          <a:prstGeom prst="rect">
            <a:avLst/>
          </a:prstGeom>
          <a:solidFill>
            <a:schemeClr val="tx1"/>
          </a:solidFill>
        </p:spPr>
      </p:pic>
      <p:pic>
        <p:nvPicPr>
          <p:cNvPr id="1032" name="Picture 8" descr="Image result for ARPA-E's IONIC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08300" y="4958730"/>
            <a:ext cx="1337189" cy="552773"/>
          </a:xfrm>
          <a:prstGeom prst="rect">
            <a:avLst/>
          </a:prstGeom>
          <a:solidFill>
            <a:schemeClr val="tx1"/>
          </a:solidFill>
        </p:spPr>
      </p:pic>
      <p:pic>
        <p:nvPicPr>
          <p:cNvPr id="1034" name="Picture 10" descr="Image result for cyclotron ro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4768" y="3295621"/>
            <a:ext cx="1920240" cy="342427"/>
          </a:xfrm>
          <a:prstGeom prst="rect">
            <a:avLst/>
          </a:prstGeom>
          <a:solidFill>
            <a:schemeClr val="tx1"/>
          </a:solidFill>
        </p:spPr>
      </p:pic>
      <p:pic>
        <p:nvPicPr>
          <p:cNvPr id="10" name="Picture 9"/>
          <p:cNvPicPr>
            <a:picLocks noChangeAspect="1"/>
          </p:cNvPicPr>
          <p:nvPr/>
        </p:nvPicPr>
        <p:blipFill rotWithShape="1">
          <a:blip r:embed="rId9"/>
          <a:srcRect l="74597" t="13513" r="1935" b="9641"/>
          <a:stretch/>
        </p:blipFill>
        <p:spPr>
          <a:xfrm>
            <a:off x="4531867" y="4004479"/>
            <a:ext cx="1588237" cy="1462707"/>
          </a:xfrm>
          <a:prstGeom prst="rect">
            <a:avLst/>
          </a:prstGeom>
        </p:spPr>
      </p:pic>
      <p:pic>
        <p:nvPicPr>
          <p:cNvPr id="11" name="Picture 10"/>
          <p:cNvPicPr>
            <a:picLocks noChangeAspect="1"/>
          </p:cNvPicPr>
          <p:nvPr/>
        </p:nvPicPr>
        <p:blipFill rotWithShape="1">
          <a:blip r:embed="rId10"/>
          <a:srcRect l="54745" t="13178" r="21303" b="9116"/>
          <a:stretch/>
        </p:blipFill>
        <p:spPr>
          <a:xfrm>
            <a:off x="111811" y="4095868"/>
            <a:ext cx="1922323" cy="1754039"/>
          </a:xfrm>
          <a:prstGeom prst="rect">
            <a:avLst/>
          </a:prstGeom>
        </p:spPr>
      </p:pic>
      <p:pic>
        <p:nvPicPr>
          <p:cNvPr id="1036" name="Picture 12" descr="Image result for 24m technologie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111345" y="5212808"/>
            <a:ext cx="776512" cy="339724"/>
          </a:xfrm>
          <a:prstGeom prst="rect">
            <a:avLst/>
          </a:prstGeom>
          <a:noFill/>
          <a:extLst>
            <a:ext uri="{909E8E84-426E-40dd-AFC4-6F175D3DCCD1}">
              <a14:hiddenFill xmlns:a14="http://schemas.microsoft.com/office/drawing/2010/main" xmlns="">
                <a:solidFill>
                  <a:srgbClr val="FFFFFF"/>
                </a:solidFill>
              </a14:hiddenFill>
            </a:ext>
          </a:extLst>
        </p:spPr>
      </p:pic>
      <p:sp>
        <p:nvSpPr>
          <p:cNvPr id="116" name="Rectangle 115"/>
          <p:cNvSpPr>
            <a:spLocks noChangeArrowheads="1"/>
          </p:cNvSpPr>
          <p:nvPr/>
        </p:nvSpPr>
        <p:spPr bwMode="auto">
          <a:xfrm>
            <a:off x="6529936" y="4216061"/>
            <a:ext cx="2588111" cy="630241"/>
          </a:xfrm>
          <a:prstGeom prst="rect">
            <a:avLst/>
          </a:prstGeom>
          <a:noFill/>
          <a:ln w="3175">
            <a:noFill/>
            <a:round/>
            <a:headEnd/>
            <a:tailEnd/>
          </a:ln>
          <a:effectLst/>
        </p:spPr>
        <p:txBody>
          <a:bodyPr/>
          <a:lstStyle/>
          <a:p>
            <a:pPr algn="r" defTabSz="509588"/>
            <a:r>
              <a:rPr lang="en-US" sz="1200" dirty="0" err="1" smtClean="0">
                <a:solidFill>
                  <a:prstClr val="black"/>
                </a:solidFill>
                <a:latin typeface="Arial" panose="020B0604020202020204" pitchFamily="34" charset="0"/>
                <a:ea typeface="ＭＳ Ｐゴシック" pitchFamily="1" charset="-128"/>
                <a:cs typeface="Arial" panose="020B0604020202020204" pitchFamily="34" charset="0"/>
              </a:rPr>
              <a:t>Sepion</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 partners with Molecular Foundry through HPC4mfg </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award</a:t>
            </a:r>
          </a:p>
        </p:txBody>
      </p:sp>
      <p:pic>
        <p:nvPicPr>
          <p:cNvPr id="1038" name="Picture 14" descr="https://static1.squarespace.com/static/543fdfece4b0faf7175a91ec/t/57d8d7916a4963df2fe1bbf6/1473828754586/?format=500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9936" y="3963695"/>
            <a:ext cx="2560320" cy="267321"/>
          </a:xfrm>
          <a:prstGeom prst="rect">
            <a:avLst/>
          </a:prstGeom>
          <a:noFill/>
          <a:extLst>
            <a:ext uri="{909E8E84-426E-40dd-AFC4-6F175D3DCCD1}">
              <a14:hiddenFill xmlns:a14="http://schemas.microsoft.com/office/drawing/2010/main" xmlns="">
                <a:solidFill>
                  <a:srgbClr val="FFFFFF"/>
                </a:solidFill>
              </a14:hiddenFill>
            </a:ext>
          </a:extLst>
        </p:spPr>
      </p:pic>
      <p:sp>
        <p:nvSpPr>
          <p:cNvPr id="119" name="Rectangle 118"/>
          <p:cNvSpPr>
            <a:spLocks noChangeArrowheads="1"/>
          </p:cNvSpPr>
          <p:nvPr/>
        </p:nvSpPr>
        <p:spPr bwMode="auto">
          <a:xfrm>
            <a:off x="6275251" y="2860814"/>
            <a:ext cx="2803078" cy="630241"/>
          </a:xfrm>
          <a:prstGeom prst="rect">
            <a:avLst/>
          </a:prstGeom>
          <a:noFill/>
          <a:ln w="3175">
            <a:noFill/>
            <a:round/>
            <a:headEnd/>
            <a:tailEnd/>
          </a:ln>
          <a:effectLst/>
        </p:spPr>
        <p:txBody>
          <a:bodyPr/>
          <a:lstStyle/>
          <a:p>
            <a:pPr defTabSz="509588"/>
            <a:r>
              <a:rPr lang="en-US" sz="1200" dirty="0" err="1">
                <a:solidFill>
                  <a:prstClr val="black"/>
                </a:solidFill>
                <a:latin typeface="Arial" panose="020B0604020202020204" pitchFamily="34" charset="0"/>
                <a:ea typeface="ＭＳ Ｐゴシック" pitchFamily="1" charset="-128"/>
                <a:cs typeface="Arial" panose="020B0604020202020204" pitchFamily="34" charset="0"/>
              </a:rPr>
              <a:t>Sepion</a:t>
            </a:r>
            <a:r>
              <a:rPr lang="en-US" sz="12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200" dirty="0" smtClean="0">
                <a:solidFill>
                  <a:prstClr val="black"/>
                </a:solidFill>
                <a:latin typeface="Arial" panose="020B0604020202020204" pitchFamily="34" charset="0"/>
                <a:ea typeface="ＭＳ Ｐゴシック" pitchFamily="1" charset="-128"/>
                <a:cs typeface="Arial" panose="020B0604020202020204" pitchFamily="34" charset="0"/>
              </a:rPr>
              <a:t>selected in second cohort of LBNL’s Cyclotron Road innovators.</a:t>
            </a:r>
          </a:p>
        </p:txBody>
      </p:sp>
      <p:sp>
        <p:nvSpPr>
          <p:cNvPr id="120" name="Rectangle 119"/>
          <p:cNvSpPr>
            <a:spLocks noChangeArrowheads="1"/>
          </p:cNvSpPr>
          <p:nvPr/>
        </p:nvSpPr>
        <p:spPr bwMode="auto">
          <a:xfrm>
            <a:off x="1996213" y="4112233"/>
            <a:ext cx="1250645" cy="1162575"/>
          </a:xfrm>
          <a:prstGeom prst="rect">
            <a:avLst/>
          </a:prstGeom>
          <a:noFill/>
          <a:ln w="3175">
            <a:noFill/>
            <a:round/>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465" algn="l" rtl="0" fontAlgn="base">
              <a:spcBef>
                <a:spcPct val="0"/>
              </a:spcBef>
              <a:spcAft>
                <a:spcPct val="0"/>
              </a:spcAft>
              <a:defRPr kern="1200">
                <a:solidFill>
                  <a:schemeClr val="tx1"/>
                </a:solidFill>
                <a:latin typeface="Arial" charset="0"/>
                <a:ea typeface="+mn-ea"/>
                <a:cs typeface="+mn-cs"/>
              </a:defRPr>
            </a:lvl2pPr>
            <a:lvl3pPr marL="912933" algn="l" rtl="0" fontAlgn="base">
              <a:spcBef>
                <a:spcPct val="0"/>
              </a:spcBef>
              <a:spcAft>
                <a:spcPct val="0"/>
              </a:spcAft>
              <a:defRPr kern="1200">
                <a:solidFill>
                  <a:schemeClr val="tx1"/>
                </a:solidFill>
                <a:latin typeface="Arial" charset="0"/>
                <a:ea typeface="+mn-ea"/>
                <a:cs typeface="+mn-cs"/>
              </a:defRPr>
            </a:lvl3pPr>
            <a:lvl4pPr marL="1369396" algn="l" rtl="0" fontAlgn="base">
              <a:spcBef>
                <a:spcPct val="0"/>
              </a:spcBef>
              <a:spcAft>
                <a:spcPct val="0"/>
              </a:spcAft>
              <a:defRPr kern="1200">
                <a:solidFill>
                  <a:schemeClr val="tx1"/>
                </a:solidFill>
                <a:latin typeface="Arial" charset="0"/>
                <a:ea typeface="+mn-ea"/>
                <a:cs typeface="+mn-cs"/>
              </a:defRPr>
            </a:lvl4pPr>
            <a:lvl5pPr marL="1825867" algn="l" rtl="0" fontAlgn="base">
              <a:spcBef>
                <a:spcPct val="0"/>
              </a:spcBef>
              <a:spcAft>
                <a:spcPct val="0"/>
              </a:spcAft>
              <a:defRPr kern="1200">
                <a:solidFill>
                  <a:schemeClr val="tx1"/>
                </a:solidFill>
                <a:latin typeface="Arial" charset="0"/>
                <a:ea typeface="+mn-ea"/>
                <a:cs typeface="+mn-cs"/>
              </a:defRPr>
            </a:lvl5pPr>
            <a:lvl6pPr marL="2282336" algn="l" defTabSz="912933" rtl="0" eaLnBrk="1" latinLnBrk="0" hangingPunct="1">
              <a:defRPr kern="1200">
                <a:solidFill>
                  <a:schemeClr val="tx1"/>
                </a:solidFill>
                <a:latin typeface="Arial" charset="0"/>
                <a:ea typeface="+mn-ea"/>
                <a:cs typeface="+mn-cs"/>
              </a:defRPr>
            </a:lvl6pPr>
            <a:lvl7pPr marL="2738800" algn="l" defTabSz="912933" rtl="0" eaLnBrk="1" latinLnBrk="0" hangingPunct="1">
              <a:defRPr kern="1200">
                <a:solidFill>
                  <a:schemeClr val="tx1"/>
                </a:solidFill>
                <a:latin typeface="Arial" charset="0"/>
                <a:ea typeface="+mn-ea"/>
                <a:cs typeface="+mn-cs"/>
              </a:defRPr>
            </a:lvl7pPr>
            <a:lvl8pPr marL="3195270" algn="l" defTabSz="912933" rtl="0" eaLnBrk="1" latinLnBrk="0" hangingPunct="1">
              <a:defRPr kern="1200">
                <a:solidFill>
                  <a:schemeClr val="tx1"/>
                </a:solidFill>
                <a:latin typeface="Arial" charset="0"/>
                <a:ea typeface="+mn-ea"/>
                <a:cs typeface="+mn-cs"/>
              </a:defRPr>
            </a:lvl8pPr>
            <a:lvl9pPr marL="3651738" algn="l" defTabSz="912933" rtl="0" eaLnBrk="1" latinLnBrk="0" hangingPunct="1">
              <a:defRPr kern="1200">
                <a:solidFill>
                  <a:schemeClr val="tx1"/>
                </a:solidFill>
                <a:latin typeface="Arial" charset="0"/>
                <a:ea typeface="+mn-ea"/>
                <a:cs typeface="+mn-cs"/>
              </a:defRPr>
            </a:lvl9pPr>
          </a:lstStyle>
          <a:p>
            <a:pPr defTabSz="509588"/>
            <a:r>
              <a:rPr lang="en-US" sz="1200" dirty="0" smtClean="0">
                <a:latin typeface="Arial" panose="020B0604020202020204" pitchFamily="34" charset="0"/>
                <a:ea typeface="ＭＳ Ｐゴシック" pitchFamily="1" charset="-128"/>
                <a:cs typeface="Arial" panose="020B0604020202020204" pitchFamily="34" charset="0"/>
              </a:rPr>
              <a:t>The </a:t>
            </a:r>
            <a:r>
              <a:rPr lang="en-US" sz="1200" dirty="0" err="1" smtClean="0">
                <a:latin typeface="Arial" panose="020B0604020202020204" pitchFamily="34" charset="0"/>
                <a:ea typeface="ＭＳ Ｐゴシック" pitchFamily="1" charset="-128"/>
                <a:cs typeface="Arial" panose="020B0604020202020204" pitchFamily="34" charset="0"/>
              </a:rPr>
              <a:t>nanopores</a:t>
            </a:r>
            <a:r>
              <a:rPr lang="en-US" sz="1200" dirty="0">
                <a:latin typeface="Arial" panose="020B0604020202020204" pitchFamily="34" charset="0"/>
                <a:ea typeface="ＭＳ Ｐゴシック" pitchFamily="1" charset="-128"/>
                <a:cs typeface="Arial" panose="020B0604020202020204" pitchFamily="34" charset="0"/>
              </a:rPr>
              <a:t> </a:t>
            </a:r>
            <a:r>
              <a:rPr lang="en-US" sz="1200" dirty="0" smtClean="0">
                <a:latin typeface="Arial" panose="020B0604020202020204" pitchFamily="34" charset="0"/>
                <a:ea typeface="ＭＳ Ｐゴシック" pitchFamily="1" charset="-128"/>
                <a:cs typeface="Arial" panose="020B0604020202020204" pitchFamily="34" charset="0"/>
              </a:rPr>
              <a:t>of PIM membranes are permeable to ~0.4 nm Li</a:t>
            </a:r>
            <a:r>
              <a:rPr lang="en-US" sz="1200" baseline="30000" dirty="0" smtClean="0">
                <a:latin typeface="Arial" panose="020B0604020202020204" pitchFamily="34" charset="0"/>
                <a:ea typeface="ＭＳ Ｐゴシック" pitchFamily="1" charset="-128"/>
                <a:cs typeface="Arial" panose="020B0604020202020204" pitchFamily="34" charset="0"/>
              </a:rPr>
              <a:t>+</a:t>
            </a:r>
            <a:r>
              <a:rPr lang="en-US" sz="1200" dirty="0" smtClean="0">
                <a:latin typeface="Arial" panose="020B0604020202020204" pitchFamily="34" charset="0"/>
                <a:ea typeface="ＭＳ Ｐゴシック" pitchFamily="1" charset="-128"/>
                <a:cs typeface="Arial" panose="020B0604020202020204" pitchFamily="34" charset="0"/>
              </a:rPr>
              <a:t> ions, while impermeable to larger ~1.4 nm </a:t>
            </a:r>
            <a:r>
              <a:rPr lang="en-US" sz="1200" dirty="0" err="1" smtClean="0">
                <a:latin typeface="Arial" panose="020B0604020202020204" pitchFamily="34" charset="0"/>
                <a:ea typeface="ＭＳ Ｐゴシック" pitchFamily="1" charset="-128"/>
                <a:cs typeface="Arial" panose="020B0604020202020204" pitchFamily="34" charset="0"/>
              </a:rPr>
              <a:t>polysulfides</a:t>
            </a:r>
            <a:endParaRPr lang="en-US" sz="1200" dirty="0">
              <a:solidFill>
                <a:prstClr val="black"/>
              </a:solidFill>
              <a:latin typeface="Arial" panose="020B0604020202020204" pitchFamily="34" charset="0"/>
              <a:ea typeface="ＭＳ Ｐゴシック" pitchFamily="1" charset="-128"/>
              <a:cs typeface="Arial" panose="020B0604020202020204" pitchFamily="34" charset="0"/>
            </a:endParaRPr>
          </a:p>
        </p:txBody>
      </p:sp>
      <p:grpSp>
        <p:nvGrpSpPr>
          <p:cNvPr id="22" name="Group 21"/>
          <p:cNvGrpSpPr/>
          <p:nvPr/>
        </p:nvGrpSpPr>
        <p:grpSpPr>
          <a:xfrm>
            <a:off x="93395" y="5898834"/>
            <a:ext cx="2766029" cy="910239"/>
            <a:chOff x="93395" y="5898834"/>
            <a:chExt cx="2766029" cy="910239"/>
          </a:xfrm>
        </p:grpSpPr>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417" y="5898834"/>
              <a:ext cx="2104447" cy="502833"/>
            </a:xfrm>
            <a:prstGeom prst="rect">
              <a:avLst/>
            </a:prstGeom>
          </p:spPr>
        </p:pic>
        <p:pic>
          <p:nvPicPr>
            <p:cNvPr id="35" name="Picture 34"/>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62971" y="6399534"/>
              <a:ext cx="1181335" cy="409539"/>
            </a:xfrm>
            <a:prstGeom prst="rect">
              <a:avLst/>
            </a:prstGeom>
            <a:ln>
              <a:noFill/>
            </a:ln>
            <a:extLst>
              <a:ext uri="{53640926-AAD7-44d8-BBD7-CCE9431645EC}">
                <a14:shadowObscured xmlns:a14="http://schemas.microsoft.com/office/drawing/2010/main" xmlns=""/>
              </a:ext>
            </a:extLst>
          </p:spPr>
        </p:pic>
        <p:pic>
          <p:nvPicPr>
            <p:cNvPr id="36" name="Picture 35" descr="LBL-logo-notext.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395" y="6371831"/>
              <a:ext cx="567552" cy="429621"/>
            </a:xfrm>
            <a:prstGeom prst="rect">
              <a:avLst/>
            </a:prstGeom>
          </p:spPr>
        </p:pic>
        <p:pic>
          <p:nvPicPr>
            <p:cNvPr id="39" name="Picture 38"/>
            <p:cNvPicPr>
              <a:picLocks noChangeAspect="1"/>
            </p:cNvPicPr>
            <p:nvPr/>
          </p:nvPicPr>
          <p:blipFill>
            <a:blip r:embed="rId16"/>
            <a:stretch>
              <a:fillRect/>
            </a:stretch>
          </p:blipFill>
          <p:spPr>
            <a:xfrm>
              <a:off x="1847141" y="6399534"/>
              <a:ext cx="1012283" cy="401920"/>
            </a:xfrm>
            <a:prstGeom prst="rect">
              <a:avLst/>
            </a:prstGeom>
          </p:spPr>
        </p:pic>
      </p:grpSp>
      <p:cxnSp>
        <p:nvCxnSpPr>
          <p:cNvPr id="14" name="Straight Arrow Connector 13"/>
          <p:cNvCxnSpPr>
            <a:endCxn id="27" idx="1"/>
          </p:cNvCxnSpPr>
          <p:nvPr/>
        </p:nvCxnSpPr>
        <p:spPr>
          <a:xfrm>
            <a:off x="428769" y="3167186"/>
            <a:ext cx="256456" cy="87304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139" y="2502214"/>
            <a:ext cx="960519" cy="646331"/>
          </a:xfrm>
          <a:prstGeom prst="rect">
            <a:avLst/>
          </a:prstGeom>
          <a:noFill/>
        </p:spPr>
        <p:txBody>
          <a:bodyPr wrap="none" rtlCol="0">
            <a:spAutoFit/>
          </a:bodyPr>
          <a:lstStyle/>
          <a:p>
            <a:pPr algn="ctr"/>
            <a:r>
              <a:rPr lang="en-US" sz="1200" dirty="0" smtClean="0"/>
              <a:t>PIMs</a:t>
            </a:r>
          </a:p>
          <a:p>
            <a:pPr algn="ctr"/>
            <a:r>
              <a:rPr lang="en-US" sz="1200" dirty="0" err="1" smtClean="0"/>
              <a:t>nanopores</a:t>
            </a:r>
            <a:endParaRPr lang="en-US" sz="1200" dirty="0" smtClean="0"/>
          </a:p>
          <a:p>
            <a:pPr algn="ctr"/>
            <a:r>
              <a:rPr lang="en-US" sz="1200" dirty="0" smtClean="0"/>
              <a:t>0.75-1.5nm</a:t>
            </a:r>
          </a:p>
        </p:txBody>
      </p:sp>
      <p:sp>
        <p:nvSpPr>
          <p:cNvPr id="27" name="Left Brace 26"/>
          <p:cNvSpPr/>
          <p:nvPr/>
        </p:nvSpPr>
        <p:spPr>
          <a:xfrm rot="5400000">
            <a:off x="559667" y="4019160"/>
            <a:ext cx="251115" cy="293250"/>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1501843" y="1975816"/>
            <a:ext cx="700833" cy="276999"/>
          </a:xfrm>
          <a:prstGeom prst="rect">
            <a:avLst/>
          </a:prstGeom>
          <a:noFill/>
        </p:spPr>
        <p:txBody>
          <a:bodyPr wrap="none" rtlCol="0">
            <a:spAutoFit/>
          </a:bodyPr>
          <a:lstStyle/>
          <a:p>
            <a:pPr algn="ctr"/>
            <a:r>
              <a:rPr lang="en-US" sz="1200" dirty="0"/>
              <a:t>~</a:t>
            </a:r>
            <a:r>
              <a:rPr lang="en-US" sz="1200" dirty="0" smtClean="0"/>
              <a:t>0.4nm</a:t>
            </a:r>
          </a:p>
        </p:txBody>
      </p:sp>
      <p:sp>
        <p:nvSpPr>
          <p:cNvPr id="42" name="TextBox 41"/>
          <p:cNvSpPr txBox="1"/>
          <p:nvPr/>
        </p:nvSpPr>
        <p:spPr>
          <a:xfrm>
            <a:off x="2362105" y="3273968"/>
            <a:ext cx="700833" cy="276999"/>
          </a:xfrm>
          <a:prstGeom prst="rect">
            <a:avLst/>
          </a:prstGeom>
          <a:noFill/>
        </p:spPr>
        <p:txBody>
          <a:bodyPr wrap="none" rtlCol="0">
            <a:spAutoFit/>
          </a:bodyPr>
          <a:lstStyle/>
          <a:p>
            <a:pPr algn="ctr"/>
            <a:r>
              <a:rPr lang="en-US" sz="1200" smtClean="0"/>
              <a:t>~1.4nm</a:t>
            </a:r>
            <a:endParaRPr lang="en-US" sz="1200" dirty="0" smtClean="0"/>
          </a:p>
        </p:txBody>
      </p:sp>
      <p:sp>
        <p:nvSpPr>
          <p:cNvPr id="43" name="TextBox 42"/>
          <p:cNvSpPr txBox="1"/>
          <p:nvPr/>
        </p:nvSpPr>
        <p:spPr>
          <a:xfrm>
            <a:off x="4817733" y="4926098"/>
            <a:ext cx="1454244" cy="276999"/>
          </a:xfrm>
          <a:prstGeom prst="rect">
            <a:avLst/>
          </a:prstGeom>
          <a:noFill/>
        </p:spPr>
        <p:txBody>
          <a:bodyPr wrap="none" rtlCol="0">
            <a:spAutoFit/>
          </a:bodyPr>
          <a:lstStyle/>
          <a:p>
            <a:pPr algn="ctr"/>
            <a:r>
              <a:rPr lang="en-US" sz="1200" smtClean="0"/>
              <a:t>Crossover </a:t>
            </a:r>
            <a:r>
              <a:rPr lang="en-US" sz="1200" dirty="0" smtClean="0"/>
              <a:t>blocked</a:t>
            </a:r>
          </a:p>
        </p:txBody>
      </p:sp>
      <p:cxnSp>
        <p:nvCxnSpPr>
          <p:cNvPr id="44" name="Straight Arrow Connector 43"/>
          <p:cNvCxnSpPr/>
          <p:nvPr/>
        </p:nvCxnSpPr>
        <p:spPr>
          <a:xfrm>
            <a:off x="739410" y="2689239"/>
            <a:ext cx="972551" cy="26460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68F455FD-F83C-4433-AE11-4D89943CC4D6}" type="slidenum">
              <a:rPr lang="en-US" smtClean="0"/>
              <a:pPr/>
              <a:t>13</a:t>
            </a:fld>
            <a:endParaRPr lang="en-US"/>
          </a:p>
        </p:txBody>
      </p:sp>
    </p:spTree>
    <p:extLst>
      <p:ext uri="{BB962C8B-B14F-4D97-AF65-F5344CB8AC3E}">
        <p14:creationId xmlns:p14="http://schemas.microsoft.com/office/powerpoint/2010/main" val="24053626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51828"/>
            <a:ext cx="7541558" cy="69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square" lIns="80673" tIns="40327" rIns="80673" bIns="40327">
            <a:spAutoFit/>
          </a:bodyPr>
          <a:lstStyle>
            <a:lvl1pPr marL="342900" indent="-342900" defTabSz="1019175">
              <a:defRPr sz="1200" b="1">
                <a:solidFill>
                  <a:schemeClr val="tx1"/>
                </a:solidFill>
                <a:latin typeface="Arial Narrow" panose="020B0606020202030204" pitchFamily="34" charset="0"/>
              </a:defRPr>
            </a:lvl1pPr>
            <a:lvl2pPr marL="455613" indent="-341313" defTabSz="1019175">
              <a:defRPr sz="1200" b="1">
                <a:solidFill>
                  <a:schemeClr val="tx1"/>
                </a:solidFill>
                <a:latin typeface="Arial Narrow" panose="020B0606020202030204" pitchFamily="34" charset="0"/>
              </a:defRPr>
            </a:lvl2pPr>
            <a:lvl3pPr marL="1257300" indent="-342900" defTabSz="1019175">
              <a:defRPr sz="1200" b="1">
                <a:solidFill>
                  <a:schemeClr val="tx1"/>
                </a:solidFill>
                <a:latin typeface="Arial Narrow" panose="020B0606020202030204" pitchFamily="34" charset="0"/>
              </a:defRPr>
            </a:lvl3pPr>
            <a:lvl4pPr marL="1714500" indent="-342900" defTabSz="1019175">
              <a:defRPr sz="1200" b="1">
                <a:solidFill>
                  <a:schemeClr val="tx1"/>
                </a:solidFill>
                <a:latin typeface="Arial Narrow" panose="020B0606020202030204" pitchFamily="34" charset="0"/>
              </a:defRPr>
            </a:lvl4pPr>
            <a:lvl5pPr marL="2171700" indent="-342900" defTabSz="1019175">
              <a:defRPr sz="1200" b="1">
                <a:solidFill>
                  <a:schemeClr val="tx1"/>
                </a:solidFill>
                <a:latin typeface="Arial Narrow" panose="020B0606020202030204" pitchFamily="34" charset="0"/>
              </a:defRPr>
            </a:lvl5pPr>
            <a:lvl6pPr marL="2628900" indent="-342900" defTabSz="1019175" eaLnBrk="0" fontAlgn="base" hangingPunct="0">
              <a:spcBef>
                <a:spcPct val="0"/>
              </a:spcBef>
              <a:spcAft>
                <a:spcPct val="0"/>
              </a:spcAft>
              <a:defRPr sz="1200" b="1">
                <a:solidFill>
                  <a:schemeClr val="tx1"/>
                </a:solidFill>
                <a:latin typeface="Arial Narrow" panose="020B0606020202030204" pitchFamily="34" charset="0"/>
              </a:defRPr>
            </a:lvl6pPr>
            <a:lvl7pPr marL="3086100" indent="-342900" defTabSz="1019175" eaLnBrk="0" fontAlgn="base" hangingPunct="0">
              <a:spcBef>
                <a:spcPct val="0"/>
              </a:spcBef>
              <a:spcAft>
                <a:spcPct val="0"/>
              </a:spcAft>
              <a:defRPr sz="1200" b="1">
                <a:solidFill>
                  <a:schemeClr val="tx1"/>
                </a:solidFill>
                <a:latin typeface="Arial Narrow" panose="020B0606020202030204" pitchFamily="34" charset="0"/>
              </a:defRPr>
            </a:lvl7pPr>
            <a:lvl8pPr marL="3543300" indent="-342900" defTabSz="1019175" eaLnBrk="0" fontAlgn="base" hangingPunct="0">
              <a:spcBef>
                <a:spcPct val="0"/>
              </a:spcBef>
              <a:spcAft>
                <a:spcPct val="0"/>
              </a:spcAft>
              <a:defRPr sz="1200" b="1">
                <a:solidFill>
                  <a:schemeClr val="tx1"/>
                </a:solidFill>
                <a:latin typeface="Arial Narrow" panose="020B0606020202030204" pitchFamily="34" charset="0"/>
              </a:defRPr>
            </a:lvl8pPr>
            <a:lvl9pPr marL="4000500" indent="-342900" defTabSz="1019175" eaLnBrk="0" fontAlgn="base" hangingPunct="0">
              <a:spcBef>
                <a:spcPct val="0"/>
              </a:spcBef>
              <a:spcAft>
                <a:spcPct val="0"/>
              </a:spcAft>
              <a:defRPr sz="1200" b="1">
                <a:solidFill>
                  <a:schemeClr val="tx1"/>
                </a:solidFill>
                <a:latin typeface="Arial Narrow" panose="020B0606020202030204" pitchFamily="34" charset="0"/>
              </a:defRPr>
            </a:lvl9pPr>
          </a:lstStyle>
          <a:p>
            <a:pPr marL="0" lvl="0" indent="0" algn="ctr" defTabSz="914400" eaLnBrk="0" fontAlgn="base" hangingPunct="0">
              <a:spcBef>
                <a:spcPct val="0"/>
              </a:spcBef>
              <a:spcAft>
                <a:spcPct val="0"/>
              </a:spcAft>
              <a:defRPr/>
            </a:pPr>
            <a:r>
              <a:rPr lang="en-US" altLang="en-US" sz="2000" b="0" dirty="0">
                <a:solidFill>
                  <a:srgbClr val="106636"/>
                </a:solidFill>
                <a:latin typeface="Arial" charset="0"/>
                <a:cs typeface="Arial" charset="0"/>
              </a:rPr>
              <a:t>Basic Research Needs for Quantum Materials for Energy Relevant Technology</a:t>
            </a:r>
          </a:p>
        </p:txBody>
      </p:sp>
      <p:sp>
        <p:nvSpPr>
          <p:cNvPr id="1653763" name="Rectangle 3"/>
          <p:cNvSpPr>
            <a:spLocks noChangeArrowheads="1"/>
          </p:cNvSpPr>
          <p:nvPr/>
        </p:nvSpPr>
        <p:spPr bwMode="auto">
          <a:xfrm>
            <a:off x="476250" y="0"/>
            <a:ext cx="8734985" cy="731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92" tIns="45946" rIns="91892" bIns="45946"/>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588" i="1" dirty="0">
              <a:solidFill>
                <a:srgbClr val="FF0000"/>
              </a:solidFill>
              <a:effectLst>
                <a:outerShdw blurRad="38100" dist="38100" dir="2700000" algn="tl">
                  <a:srgbClr val="C0C0C0"/>
                </a:outerShdw>
              </a:effectLst>
              <a:latin typeface="Arial Narrow" panose="020B0606020202030204" pitchFamily="34" charset="0"/>
            </a:endParaRPr>
          </a:p>
        </p:txBody>
      </p:sp>
      <p:sp>
        <p:nvSpPr>
          <p:cNvPr id="4101" name="Rectangle 5"/>
          <p:cNvSpPr>
            <a:spLocks noChangeArrowheads="1"/>
          </p:cNvSpPr>
          <p:nvPr/>
        </p:nvSpPr>
        <p:spPr bwMode="auto">
          <a:xfrm>
            <a:off x="117064" y="815247"/>
            <a:ext cx="7287334" cy="1512750"/>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lnSpc>
                <a:spcPct val="90000"/>
              </a:lnSpc>
            </a:pPr>
            <a:r>
              <a:rPr lang="en-US" sz="1600" dirty="0" smtClean="0">
                <a:latin typeface="Arial" panose="020B0604020202020204" pitchFamily="34" charset="0"/>
                <a:cs typeface="Arial" panose="020B0604020202020204" pitchFamily="34" charset="0"/>
              </a:rPr>
              <a:t>Control </a:t>
            </a:r>
            <a:r>
              <a:rPr lang="en-US" sz="1600" dirty="0">
                <a:latin typeface="Arial" panose="020B0604020202020204" pitchFamily="34" charset="0"/>
                <a:cs typeface="Arial" panose="020B0604020202020204" pitchFamily="34" charset="0"/>
              </a:rPr>
              <a:t>and exploit fluctuations in quantum matter for the design of bulk materials with novel functionality </a:t>
            </a:r>
          </a:p>
          <a:p>
            <a:pPr indent="14008"/>
            <a:r>
              <a:rPr lang="en-US" b="0" i="1" dirty="0">
                <a:latin typeface="Arial" panose="020B0604020202020204" pitchFamily="34" charset="0"/>
                <a:cs typeface="Arial" panose="020B0604020202020204" pitchFamily="34" charset="0"/>
              </a:rPr>
              <a:t>Looking beyond the standard paradigms of simple metals and semiconductors, how do strongly-interacting electrons organize themselves in quantum materials, and how can this be controlled for energy-relevant technologies?</a:t>
            </a:r>
            <a:r>
              <a:rPr lang="en-US" i="1" dirty="0">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Understand </a:t>
            </a:r>
            <a:r>
              <a:rPr lang="en-US" dirty="0">
                <a:solidFill>
                  <a:srgbClr val="106636"/>
                </a:solidFill>
                <a:latin typeface="Arial" panose="020B0604020202020204" pitchFamily="34" charset="0"/>
                <a:cs typeface="Arial" panose="020B0604020202020204" pitchFamily="34" charset="0"/>
              </a:rPr>
              <a:t>and control competing, coexisting, and intertwined order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Predict</a:t>
            </a:r>
            <a:r>
              <a:rPr lang="en-US" dirty="0">
                <a:solidFill>
                  <a:srgbClr val="106636"/>
                </a:solidFill>
                <a:latin typeface="Arial" panose="020B0604020202020204" pitchFamily="34" charset="0"/>
                <a:cs typeface="Arial" panose="020B0604020202020204" pitchFamily="34" charset="0"/>
              </a:rPr>
              <a:t>, realize, and probe new states of quantum magnets</a:t>
            </a:r>
            <a:endParaRPr lang="en-US" altLang="en-US" b="0" i="1" dirty="0">
              <a:solidFill>
                <a:srgbClr val="106636"/>
              </a:solidFill>
              <a:latin typeface="Arial" panose="020B0604020202020204" pitchFamily="34" charset="0"/>
              <a:cs typeface="Arial" panose="020B0604020202020204" pitchFamily="34" charset="0"/>
            </a:endParaRPr>
          </a:p>
        </p:txBody>
      </p:sp>
      <p:pic>
        <p:nvPicPr>
          <p:cNvPr id="2"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8966" y="0"/>
            <a:ext cx="1591891" cy="205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4472" y="841065"/>
            <a:ext cx="7407088" cy="47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spcBef>
                <a:spcPct val="50000"/>
              </a:spcBef>
              <a:defRPr/>
            </a:pPr>
            <a:endParaRPr lang="en-US" altLang="en-US" sz="2118" b="0" i="1" dirty="0">
              <a:latin typeface="Times New Roman" panose="02020603050405020304" pitchFamily="18" charset="0"/>
            </a:endParaRPr>
          </a:p>
        </p:txBody>
      </p:sp>
      <p:sp>
        <p:nvSpPr>
          <p:cNvPr id="8" name="Rectangle 5"/>
          <p:cNvSpPr>
            <a:spLocks noChangeArrowheads="1"/>
          </p:cNvSpPr>
          <p:nvPr/>
        </p:nvSpPr>
        <p:spPr bwMode="auto">
          <a:xfrm>
            <a:off x="117064" y="2204375"/>
            <a:ext cx="9065989" cy="3987274"/>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r>
              <a:rPr lang="en-US" sz="1600" dirty="0" smtClean="0">
                <a:latin typeface="Arial" panose="020B0604020202020204" pitchFamily="34" charset="0"/>
                <a:cs typeface="Arial" panose="020B0604020202020204" pitchFamily="34" charset="0"/>
              </a:rPr>
              <a:t>Harness </a:t>
            </a:r>
            <a:r>
              <a:rPr lang="en-US" sz="1600" dirty="0">
                <a:latin typeface="Arial" panose="020B0604020202020204" pitchFamily="34" charset="0"/>
                <a:cs typeface="Arial" panose="020B0604020202020204" pitchFamily="34" charset="0"/>
              </a:rPr>
              <a:t>topological states for groundbreaking surface properties</a:t>
            </a:r>
            <a:r>
              <a:rPr lang="en-US" sz="140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Building on recent advances in the field of topological insulators, what new topological states of matter can be realized, what are their signatures, and how can these be used for energy-related applications?</a:t>
            </a:r>
            <a:r>
              <a:rPr lang="en-US" b="0" dirty="0">
                <a:latin typeface="Arial" panose="020B0604020202020204" pitchFamily="34" charset="0"/>
                <a:cs typeface="Arial" panose="020B0604020202020204" pitchFamily="34" charset="0"/>
              </a:rPr>
              <a:t> </a:t>
            </a:r>
            <a:endParaRPr lang="en-US" sz="1400" b="0" dirty="0">
              <a:latin typeface="Arial" panose="020B0604020202020204" pitchFamily="34" charset="0"/>
              <a:cs typeface="Arial" panose="020B0604020202020204" pitchFamily="34" charset="0"/>
            </a:endParaRP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Discover </a:t>
            </a:r>
            <a:r>
              <a:rPr lang="en-US" dirty="0">
                <a:solidFill>
                  <a:srgbClr val="106636"/>
                </a:solidFill>
                <a:latin typeface="Arial" panose="020B0604020202020204" pitchFamily="34" charset="0"/>
                <a:cs typeface="Arial" panose="020B0604020202020204" pitchFamily="34" charset="0"/>
              </a:rPr>
              <a:t>new topological quantum materials </a:t>
            </a:r>
            <a:r>
              <a:rPr lang="en-US" dirty="0" smtClean="0">
                <a:solidFill>
                  <a:srgbClr val="106636"/>
                </a:solidFill>
                <a:latin typeface="Arial" panose="020B0604020202020204" pitchFamily="34" charset="0"/>
                <a:cs typeface="Arial" panose="020B0604020202020204" pitchFamily="34" charset="0"/>
              </a:rPr>
              <a:t>  </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Design </a:t>
            </a:r>
            <a:r>
              <a:rPr lang="en-US" dirty="0">
                <a:solidFill>
                  <a:srgbClr val="106636"/>
                </a:solidFill>
                <a:latin typeface="Arial" panose="020B0604020202020204" pitchFamily="34" charset="0"/>
                <a:cs typeface="Arial" panose="020B0604020202020204" pitchFamily="34" charset="0"/>
              </a:rPr>
              <a:t>new platforms to probe and exploit topology</a:t>
            </a:r>
          </a:p>
          <a:p>
            <a:pPr marL="0" indent="0">
              <a:lnSpc>
                <a:spcPct val="90000"/>
              </a:lnSpc>
              <a:spcBef>
                <a:spcPts val="1200"/>
              </a:spcBef>
            </a:pPr>
            <a:r>
              <a:rPr lang="en-US" sz="1600" dirty="0" smtClean="0">
                <a:latin typeface="Arial" panose="020B0604020202020204" pitchFamily="34" charset="0"/>
                <a:cs typeface="Arial" panose="020B0604020202020204" pitchFamily="34" charset="0"/>
              </a:rPr>
              <a:t>Drive </a:t>
            </a:r>
            <a:r>
              <a:rPr lang="en-US" sz="1600" dirty="0">
                <a:latin typeface="Arial" panose="020B0604020202020204" pitchFamily="34" charset="0"/>
                <a:cs typeface="Arial" panose="020B0604020202020204" pitchFamily="34" charset="0"/>
              </a:rPr>
              <a:t>and manipulate quantum effects (coherence, entanglement) in nanostructures for </a:t>
            </a:r>
            <a:r>
              <a:rPr lang="en-US" sz="1600" dirty="0" smtClean="0">
                <a:latin typeface="Arial" panose="020B0604020202020204" pitchFamily="34" charset="0"/>
                <a:cs typeface="Arial" panose="020B0604020202020204" pitchFamily="34" charset="0"/>
              </a:rPr>
              <a:t>transformative technologies</a:t>
            </a:r>
            <a:endParaRPr lang="en-US" sz="1600"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How can the extraordinary properties of coherent quantum states be controlled and utilized for energy-related applications?</a:t>
            </a:r>
          </a:p>
          <a:p>
            <a:pPr marL="347663" indent="-11906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Employ </a:t>
            </a:r>
            <a:r>
              <a:rPr lang="en-US" dirty="0">
                <a:solidFill>
                  <a:srgbClr val="106636"/>
                </a:solidFill>
                <a:latin typeface="Arial" panose="020B0604020202020204" pitchFamily="34" charset="0"/>
                <a:cs typeface="Arial" panose="020B0604020202020204" pitchFamily="34" charset="0"/>
              </a:rPr>
              <a:t>nanoscale structuring to elucidate and exploit coherence and entanglement</a:t>
            </a:r>
          </a:p>
          <a:p>
            <a:pPr marL="347663" indent="-11906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Understand </a:t>
            </a:r>
            <a:r>
              <a:rPr lang="en-US" dirty="0">
                <a:solidFill>
                  <a:srgbClr val="106636"/>
                </a:solidFill>
                <a:latin typeface="Arial" panose="020B0604020202020204" pitchFamily="34" charset="0"/>
                <a:cs typeface="Arial" panose="020B0604020202020204" pitchFamily="34" charset="0"/>
              </a:rPr>
              <a:t>transport in quantum </a:t>
            </a:r>
            <a:r>
              <a:rPr lang="en-US" dirty="0" smtClean="0">
                <a:solidFill>
                  <a:srgbClr val="106636"/>
                </a:solidFill>
                <a:latin typeface="Arial" panose="020B0604020202020204" pitchFamily="34" charset="0"/>
                <a:cs typeface="Arial" panose="020B0604020202020204" pitchFamily="34" charset="0"/>
              </a:rPr>
              <a:t>materials   </a:t>
            </a:r>
          </a:p>
          <a:p>
            <a:pPr marL="347663" indent="-11906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Dynamically </a:t>
            </a:r>
            <a:r>
              <a:rPr lang="en-US" dirty="0">
                <a:solidFill>
                  <a:srgbClr val="106636"/>
                </a:solidFill>
                <a:latin typeface="Arial" panose="020B0604020202020204" pitchFamily="34" charset="0"/>
                <a:cs typeface="Arial" panose="020B0604020202020204" pitchFamily="34" charset="0"/>
              </a:rPr>
              <a:t>visualize and manipulate quantum materials </a:t>
            </a:r>
          </a:p>
          <a:p>
            <a:pPr marL="0" indent="0">
              <a:lnSpc>
                <a:spcPct val="90000"/>
              </a:lnSpc>
              <a:spcBef>
                <a:spcPts val="1200"/>
              </a:spcBef>
            </a:pPr>
            <a:r>
              <a:rPr lang="en-US" sz="1600" dirty="0" smtClean="0">
                <a:latin typeface="Arial" panose="020B0604020202020204" pitchFamily="34" charset="0"/>
                <a:cs typeface="Arial" panose="020B0604020202020204" pitchFamily="34" charset="0"/>
              </a:rPr>
              <a:t>Design </a:t>
            </a:r>
            <a:r>
              <a:rPr lang="en-US" sz="1600" dirty="0">
                <a:latin typeface="Arial" panose="020B0604020202020204" pitchFamily="34" charset="0"/>
                <a:cs typeface="Arial" panose="020B0604020202020204" pitchFamily="34" charset="0"/>
              </a:rPr>
              <a:t>revolutionary tools to accelerate discovery and technological deployment of quantum materials</a:t>
            </a:r>
          </a:p>
          <a:p>
            <a:r>
              <a:rPr lang="en-US" b="0"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What new methodologies and tools are needed to advance synthesis of quantum materials and our ability</a:t>
            </a:r>
          </a:p>
          <a:p>
            <a:r>
              <a:rPr lang="en-US" b="0" i="1" dirty="0">
                <a:latin typeface="Arial" panose="020B0604020202020204" pitchFamily="34" charset="0"/>
                <a:cs typeface="Arial" panose="020B0604020202020204" pitchFamily="34" charset="0"/>
              </a:rPr>
              <a:t>	to probe and predict their </a:t>
            </a:r>
            <a:r>
              <a:rPr lang="en-US" b="0" i="1" dirty="0" smtClean="0">
                <a:latin typeface="Arial" panose="020B0604020202020204" pitchFamily="34" charset="0"/>
                <a:cs typeface="Arial" panose="020B0604020202020204" pitchFamily="34" charset="0"/>
              </a:rPr>
              <a:t>properties?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Enhanced synthesis of quantum materials  </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Develop </a:t>
            </a:r>
            <a:r>
              <a:rPr lang="en-US" dirty="0">
                <a:solidFill>
                  <a:srgbClr val="106636"/>
                </a:solidFill>
                <a:latin typeface="Arial" panose="020B0604020202020204" pitchFamily="34" charset="0"/>
                <a:cs typeface="Arial" panose="020B0604020202020204" pitchFamily="34" charset="0"/>
              </a:rPr>
              <a:t>new windows into quantum materials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Develop </a:t>
            </a:r>
            <a:r>
              <a:rPr lang="en-US" dirty="0">
                <a:solidFill>
                  <a:srgbClr val="106636"/>
                </a:solidFill>
                <a:latin typeface="Arial" panose="020B0604020202020204" pitchFamily="34" charset="0"/>
                <a:cs typeface="Arial" panose="020B0604020202020204" pitchFamily="34" charset="0"/>
              </a:rPr>
              <a:t>efficient methods for static and dynamic states beyond 1-electron paradigms</a:t>
            </a:r>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14</a:t>
            </a:fld>
            <a:endParaRPr lang="en-US" b="0" u="none" dirty="0"/>
          </a:p>
        </p:txBody>
      </p:sp>
    </p:spTree>
    <p:extLst>
      <p:ext uri="{BB962C8B-B14F-4D97-AF65-F5344CB8AC3E}">
        <p14:creationId xmlns:p14="http://schemas.microsoft.com/office/powerpoint/2010/main" val="1108211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51828"/>
            <a:ext cx="7541558" cy="69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wrap="square" lIns="80673" tIns="40327" rIns="80673" bIns="40327">
            <a:spAutoFit/>
          </a:bodyPr>
          <a:lstStyle>
            <a:lvl1pPr marL="342900" indent="-342900" defTabSz="1019175">
              <a:defRPr sz="1200" b="1">
                <a:solidFill>
                  <a:schemeClr val="tx1"/>
                </a:solidFill>
                <a:latin typeface="Arial Narrow" panose="020B0606020202030204" pitchFamily="34" charset="0"/>
              </a:defRPr>
            </a:lvl1pPr>
            <a:lvl2pPr marL="455613" indent="-341313" defTabSz="1019175">
              <a:defRPr sz="1200" b="1">
                <a:solidFill>
                  <a:schemeClr val="tx1"/>
                </a:solidFill>
                <a:latin typeface="Arial Narrow" panose="020B0606020202030204" pitchFamily="34" charset="0"/>
              </a:defRPr>
            </a:lvl2pPr>
            <a:lvl3pPr marL="1257300" indent="-342900" defTabSz="1019175">
              <a:defRPr sz="1200" b="1">
                <a:solidFill>
                  <a:schemeClr val="tx1"/>
                </a:solidFill>
                <a:latin typeface="Arial Narrow" panose="020B0606020202030204" pitchFamily="34" charset="0"/>
              </a:defRPr>
            </a:lvl3pPr>
            <a:lvl4pPr marL="1714500" indent="-342900" defTabSz="1019175">
              <a:defRPr sz="1200" b="1">
                <a:solidFill>
                  <a:schemeClr val="tx1"/>
                </a:solidFill>
                <a:latin typeface="Arial Narrow" panose="020B0606020202030204" pitchFamily="34" charset="0"/>
              </a:defRPr>
            </a:lvl4pPr>
            <a:lvl5pPr marL="2171700" indent="-342900" defTabSz="1019175">
              <a:defRPr sz="1200" b="1">
                <a:solidFill>
                  <a:schemeClr val="tx1"/>
                </a:solidFill>
                <a:latin typeface="Arial Narrow" panose="020B0606020202030204" pitchFamily="34" charset="0"/>
              </a:defRPr>
            </a:lvl5pPr>
            <a:lvl6pPr marL="2628900" indent="-342900" defTabSz="1019175" eaLnBrk="0" fontAlgn="base" hangingPunct="0">
              <a:spcBef>
                <a:spcPct val="0"/>
              </a:spcBef>
              <a:spcAft>
                <a:spcPct val="0"/>
              </a:spcAft>
              <a:defRPr sz="1200" b="1">
                <a:solidFill>
                  <a:schemeClr val="tx1"/>
                </a:solidFill>
                <a:latin typeface="Arial Narrow" panose="020B0606020202030204" pitchFamily="34" charset="0"/>
              </a:defRPr>
            </a:lvl6pPr>
            <a:lvl7pPr marL="3086100" indent="-342900" defTabSz="1019175" eaLnBrk="0" fontAlgn="base" hangingPunct="0">
              <a:spcBef>
                <a:spcPct val="0"/>
              </a:spcBef>
              <a:spcAft>
                <a:spcPct val="0"/>
              </a:spcAft>
              <a:defRPr sz="1200" b="1">
                <a:solidFill>
                  <a:schemeClr val="tx1"/>
                </a:solidFill>
                <a:latin typeface="Arial Narrow" panose="020B0606020202030204" pitchFamily="34" charset="0"/>
              </a:defRPr>
            </a:lvl7pPr>
            <a:lvl8pPr marL="3543300" indent="-342900" defTabSz="1019175" eaLnBrk="0" fontAlgn="base" hangingPunct="0">
              <a:spcBef>
                <a:spcPct val="0"/>
              </a:spcBef>
              <a:spcAft>
                <a:spcPct val="0"/>
              </a:spcAft>
              <a:defRPr sz="1200" b="1">
                <a:solidFill>
                  <a:schemeClr val="tx1"/>
                </a:solidFill>
                <a:latin typeface="Arial Narrow" panose="020B0606020202030204" pitchFamily="34" charset="0"/>
              </a:defRPr>
            </a:lvl8pPr>
            <a:lvl9pPr marL="4000500" indent="-342900" defTabSz="1019175" eaLnBrk="0" fontAlgn="base" hangingPunct="0">
              <a:spcBef>
                <a:spcPct val="0"/>
              </a:spcBef>
              <a:spcAft>
                <a:spcPct val="0"/>
              </a:spcAft>
              <a:defRPr sz="1200" b="1">
                <a:solidFill>
                  <a:schemeClr val="tx1"/>
                </a:solidFill>
                <a:latin typeface="Arial Narrow" panose="020B0606020202030204" pitchFamily="34" charset="0"/>
              </a:defRPr>
            </a:lvl9pPr>
          </a:lstStyle>
          <a:p>
            <a:pPr marL="0" lvl="0" indent="0" algn="ctr" defTabSz="914400" eaLnBrk="0" fontAlgn="base" hangingPunct="0">
              <a:spcBef>
                <a:spcPct val="0"/>
              </a:spcBef>
              <a:spcAft>
                <a:spcPct val="0"/>
              </a:spcAft>
              <a:defRPr/>
            </a:pPr>
            <a:r>
              <a:rPr lang="en-US" altLang="en-US" sz="2000" b="0" dirty="0">
                <a:solidFill>
                  <a:srgbClr val="106636"/>
                </a:solidFill>
                <a:latin typeface="Arial" charset="0"/>
                <a:cs typeface="Arial" charset="0"/>
              </a:rPr>
              <a:t>Basic Research Needs for </a:t>
            </a:r>
            <a:r>
              <a:rPr lang="en-US" altLang="en-US" sz="2000" b="0" dirty="0" smtClean="0">
                <a:solidFill>
                  <a:srgbClr val="106636"/>
                </a:solidFill>
                <a:latin typeface="Arial" charset="0"/>
                <a:cs typeface="Arial" charset="0"/>
              </a:rPr>
              <a:t>Synthesis Science </a:t>
            </a:r>
            <a:r>
              <a:rPr lang="en-US" altLang="en-US" sz="2000" b="0" dirty="0">
                <a:solidFill>
                  <a:srgbClr val="106636"/>
                </a:solidFill>
                <a:latin typeface="Arial" charset="0"/>
                <a:cs typeface="Arial" charset="0"/>
              </a:rPr>
              <a:t>for Energy Relevant Technology</a:t>
            </a:r>
          </a:p>
        </p:txBody>
      </p:sp>
      <p:sp>
        <p:nvSpPr>
          <p:cNvPr id="1653763" name="Rectangle 3"/>
          <p:cNvSpPr>
            <a:spLocks noChangeArrowheads="1"/>
          </p:cNvSpPr>
          <p:nvPr/>
        </p:nvSpPr>
        <p:spPr bwMode="auto">
          <a:xfrm>
            <a:off x="476250" y="0"/>
            <a:ext cx="8734985" cy="731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1892" tIns="45946" rIns="91892" bIns="45946"/>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588" i="1" dirty="0">
              <a:solidFill>
                <a:srgbClr val="FF0000"/>
              </a:solidFill>
              <a:effectLst>
                <a:outerShdw blurRad="38100" dist="38100" dir="2700000" algn="tl">
                  <a:srgbClr val="C0C0C0"/>
                </a:outerShdw>
              </a:effectLst>
              <a:latin typeface="Arial Narrow" panose="020B0606020202030204" pitchFamily="34" charset="0"/>
            </a:endParaRPr>
          </a:p>
        </p:txBody>
      </p:sp>
      <p:sp>
        <p:nvSpPr>
          <p:cNvPr id="4101" name="Rectangle 5"/>
          <p:cNvSpPr>
            <a:spLocks noChangeArrowheads="1"/>
          </p:cNvSpPr>
          <p:nvPr/>
        </p:nvSpPr>
        <p:spPr bwMode="auto">
          <a:xfrm>
            <a:off x="-10752" y="889470"/>
            <a:ext cx="7417392" cy="1291151"/>
          </a:xfrm>
          <a:prstGeom prst="rect">
            <a:avLst/>
          </a:prstGeom>
          <a:noFill/>
          <a:ln w="9525" algn="ctr">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lnSpc>
                <a:spcPct val="90000"/>
              </a:lnSpc>
            </a:pPr>
            <a:r>
              <a:rPr lang="en-US" sz="1600" dirty="0" smtClean="0">
                <a:latin typeface="Arial" panose="020B0604020202020204" pitchFamily="34" charset="0"/>
                <a:cs typeface="Arial" panose="020B0604020202020204" pitchFamily="34" charset="0"/>
              </a:rPr>
              <a:t>Achieve mechanistic control of synthesis to access new states of matter </a:t>
            </a:r>
          </a:p>
          <a:p>
            <a:pPr indent="14008"/>
            <a:r>
              <a:rPr lang="en-US" b="0" i="1" dirty="0" smtClean="0">
                <a:latin typeface="Arial" panose="020B0604020202020204" pitchFamily="34" charset="0"/>
                <a:cs typeface="Arial" panose="020B0604020202020204" pitchFamily="34" charset="0"/>
              </a:rPr>
              <a:t>How can we develop a fundamental understanding of the processes by which reactants assemble into products and how they can be controlled?  Can we access metastable ordered phases formed during synthesis but that subsequently dissolve or transform before equilibrium is reached?</a:t>
            </a:r>
            <a:r>
              <a:rPr lang="en-US" i="1" dirty="0" smtClean="0">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Synthesis by design: How materials form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Discovering new molecules and materials: Intermediate and phase space</a:t>
            </a:r>
            <a:endParaRPr lang="en-US" altLang="en-US" b="0" i="1" dirty="0">
              <a:solidFill>
                <a:srgbClr val="FF0000"/>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34472" y="841065"/>
            <a:ext cx="7407088" cy="4721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spcBef>
                <a:spcPct val="50000"/>
              </a:spcBef>
              <a:defRPr/>
            </a:pPr>
            <a:endParaRPr lang="en-US" altLang="en-US" sz="2118" b="0" i="1" dirty="0">
              <a:latin typeface="Times New Roman" panose="02020603050405020304" pitchFamily="18" charset="0"/>
            </a:endParaRPr>
          </a:p>
        </p:txBody>
      </p:sp>
      <p:sp>
        <p:nvSpPr>
          <p:cNvPr id="9" name="Rectangle 5"/>
          <p:cNvSpPr>
            <a:spLocks noChangeArrowheads="1"/>
          </p:cNvSpPr>
          <p:nvPr/>
        </p:nvSpPr>
        <p:spPr bwMode="auto">
          <a:xfrm>
            <a:off x="0" y="2339546"/>
            <a:ext cx="9065989" cy="3802608"/>
          </a:xfrm>
          <a:prstGeom prst="rect">
            <a:avLst/>
          </a:prstGeom>
          <a:noFill/>
          <a:ln w="9525" algn="ctr">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lnSpc>
                <a:spcPct val="90000"/>
              </a:lnSpc>
              <a:spcBef>
                <a:spcPts val="1200"/>
              </a:spcBef>
            </a:pPr>
            <a:r>
              <a:rPr lang="en-US" sz="1600" dirty="0" smtClean="0">
                <a:latin typeface="Arial" panose="020B0604020202020204" pitchFamily="34" charset="0"/>
                <a:cs typeface="Arial" panose="020B0604020202020204" pitchFamily="34" charset="0"/>
              </a:rPr>
              <a:t>Accelerate materials </a:t>
            </a:r>
            <a:r>
              <a:rPr lang="en-US" sz="1600" dirty="0">
                <a:latin typeface="Arial" panose="020B0604020202020204" pitchFamily="34" charset="0"/>
                <a:cs typeface="Arial" panose="020B0604020202020204" pitchFamily="34" charset="0"/>
              </a:rPr>
              <a:t>discovery </a:t>
            </a:r>
            <a:r>
              <a:rPr lang="en-US" sz="1600" dirty="0" smtClean="0">
                <a:latin typeface="Arial" panose="020B0604020202020204" pitchFamily="34" charset="0"/>
                <a:cs typeface="Arial" panose="020B0604020202020204" pitchFamily="34" charset="0"/>
              </a:rPr>
              <a:t>by </a:t>
            </a:r>
            <a:r>
              <a:rPr lang="en-US" sz="1600" dirty="0">
                <a:latin typeface="Arial" panose="020B0604020202020204" pitchFamily="34" charset="0"/>
                <a:cs typeface="Arial" panose="020B0604020202020204" pitchFamily="34" charset="0"/>
              </a:rPr>
              <a:t>exploiting extreme conditions, complex chemistries and molecules, and interfacial systems</a:t>
            </a:r>
            <a:endParaRPr lang="en-US" sz="1600" i="1" dirty="0" smtClean="0">
              <a:latin typeface="Arial" panose="020B0604020202020204" pitchFamily="34" charset="0"/>
              <a:cs typeface="Arial" panose="020B0604020202020204" pitchFamily="34" charset="0"/>
            </a:endParaRPr>
          </a:p>
          <a:p>
            <a:r>
              <a:rPr lang="en-US" i="1" dirty="0" smtClean="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Materials discovery is crucial for progress in science and technology, but how will the new materials of the future be created? And where should we look for </a:t>
            </a:r>
            <a:r>
              <a:rPr lang="en-US" b="0" i="1" dirty="0" smtClean="0">
                <a:latin typeface="Arial" panose="020B0604020202020204" pitchFamily="34" charset="0"/>
                <a:cs typeface="Arial" panose="020B0604020202020204" pitchFamily="34" charset="0"/>
              </a:rPr>
              <a:t>them?</a:t>
            </a:r>
          </a:p>
          <a:p>
            <a:pPr marL="347663" indent="-11906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Extreme conditions: regions of parameter space where </a:t>
            </a:r>
            <a:r>
              <a:rPr lang="en-US" dirty="0">
                <a:solidFill>
                  <a:srgbClr val="106636"/>
                </a:solidFill>
                <a:latin typeface="Arial" panose="020B0604020202020204" pitchFamily="34" charset="0"/>
                <a:cs typeface="Arial" panose="020B0604020202020204" pitchFamily="34" charset="0"/>
              </a:rPr>
              <a:t>rules are not well </a:t>
            </a:r>
            <a:r>
              <a:rPr lang="en-US" dirty="0" smtClean="0">
                <a:solidFill>
                  <a:srgbClr val="106636"/>
                </a:solidFill>
                <a:latin typeface="Arial" panose="020B0604020202020204" pitchFamily="34" charset="0"/>
                <a:cs typeface="Arial" panose="020B0604020202020204" pitchFamily="34" charset="0"/>
              </a:rPr>
              <a:t>developed</a:t>
            </a:r>
          </a:p>
          <a:p>
            <a:pPr marL="347663" indent="-119063">
              <a:buFont typeface="Courier New" panose="02070309020205020404" pitchFamily="49" charset="0"/>
              <a:buChar char="-"/>
            </a:pPr>
            <a:r>
              <a:rPr lang="en-US" dirty="0">
                <a:solidFill>
                  <a:srgbClr val="106636"/>
                </a:solidFill>
                <a:latin typeface="Arial" panose="020B0604020202020204" pitchFamily="34" charset="0"/>
                <a:cs typeface="Arial" panose="020B0604020202020204" pitchFamily="34" charset="0"/>
              </a:rPr>
              <a:t>Complex chemistries and interfaces: Expanding the palette of synthesis science</a:t>
            </a:r>
          </a:p>
          <a:p>
            <a:pPr marL="0" indent="0">
              <a:spcBef>
                <a:spcPts val="1200"/>
              </a:spcBef>
            </a:pPr>
            <a:r>
              <a:rPr lang="en-US" sz="1600" dirty="0" smtClean="0">
                <a:latin typeface="Arial" panose="020B0604020202020204" pitchFamily="34" charset="0"/>
                <a:cs typeface="Arial" panose="020B0604020202020204" pitchFamily="34" charset="0"/>
              </a:rPr>
              <a:t>Harness the complex functionality of hierarchical materials</a:t>
            </a:r>
            <a:endParaRPr lang="en-US" sz="1100"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Functionality involves hierarchical matter with properties determined across </a:t>
            </a:r>
            <a:r>
              <a:rPr lang="en-US" b="0" i="1" dirty="0" smtClean="0">
                <a:latin typeface="Arial" panose="020B0604020202020204" pitchFamily="34" charset="0"/>
                <a:cs typeface="Arial" panose="020B0604020202020204" pitchFamily="34" charset="0"/>
              </a:rPr>
              <a:t>multiple length scales</a:t>
            </a:r>
            <a:r>
              <a:rPr lang="en-US" b="0" i="1" dirty="0">
                <a:latin typeface="Arial" panose="020B0604020202020204" pitchFamily="34" charset="0"/>
                <a:cs typeface="Arial" panose="020B0604020202020204" pitchFamily="34" charset="0"/>
              </a:rPr>
              <a:t>.  How can synthesis </a:t>
            </a:r>
            <a:r>
              <a:rPr lang="en-US" b="0" i="1" dirty="0" smtClean="0">
                <a:latin typeface="Arial" panose="020B0604020202020204" pitchFamily="34" charset="0"/>
                <a:cs typeface="Arial" panose="020B0604020202020204" pitchFamily="34" charset="0"/>
              </a:rPr>
              <a:t>access </a:t>
            </a:r>
            <a:r>
              <a:rPr lang="en-US" b="0" i="1" dirty="0" err="1" smtClean="0">
                <a:latin typeface="Arial" panose="020B0604020202020204" pitchFamily="34" charset="0"/>
                <a:cs typeface="Arial" panose="020B0604020202020204" pitchFamily="34" charset="0"/>
              </a:rPr>
              <a:t>multiscale</a:t>
            </a:r>
            <a:r>
              <a:rPr lang="en-US" b="0" i="1" dirty="0" smtClean="0">
                <a:latin typeface="Arial" panose="020B0604020202020204" pitchFamily="34" charset="0"/>
                <a:cs typeface="Arial" panose="020B0604020202020204" pitchFamily="34" charset="0"/>
              </a:rPr>
              <a:t> structures to </a:t>
            </a:r>
            <a:r>
              <a:rPr lang="en-US" b="0" i="1" dirty="0">
                <a:latin typeface="Arial" panose="020B0604020202020204" pitchFamily="34" charset="0"/>
                <a:cs typeface="Arial" panose="020B0604020202020204" pitchFamily="34" charset="0"/>
              </a:rPr>
              <a:t>produce desired novel functionality?</a:t>
            </a:r>
            <a:r>
              <a:rPr lang="en-US" b="0" dirty="0">
                <a:latin typeface="Arial" panose="020B0604020202020204" pitchFamily="34" charset="0"/>
                <a:cs typeface="Arial" panose="020B0604020202020204" pitchFamily="34" charset="0"/>
              </a:rPr>
              <a:t> </a:t>
            </a:r>
            <a:endParaRPr lang="en-US" sz="1050" b="0" dirty="0">
              <a:latin typeface="Arial" panose="020B0604020202020204" pitchFamily="34" charset="0"/>
              <a:cs typeface="Arial" panose="020B0604020202020204" pitchFamily="34" charset="0"/>
            </a:endParaRPr>
          </a:p>
          <a:p>
            <a:pPr marL="347663" indent="-120650">
              <a:buFont typeface="Courier New" panose="02070309020205020404" pitchFamily="49" charset="0"/>
              <a:buChar char="-"/>
            </a:pPr>
            <a:r>
              <a:rPr lang="en-US" dirty="0">
                <a:solidFill>
                  <a:srgbClr val="106636"/>
                </a:solidFill>
                <a:latin typeface="Arial" panose="020B0604020202020204" pitchFamily="34" charset="0"/>
                <a:cs typeface="Arial" panose="020B0604020202020204" pitchFamily="34" charset="0"/>
              </a:rPr>
              <a:t>Mesoscale architectures: Moving beyond the unit cell through interfaces and defects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Hybrid </a:t>
            </a:r>
            <a:r>
              <a:rPr lang="en-US" dirty="0">
                <a:solidFill>
                  <a:srgbClr val="106636"/>
                </a:solidFill>
                <a:latin typeface="Arial" panose="020B0604020202020204" pitchFamily="34" charset="0"/>
                <a:cs typeface="Arial" panose="020B0604020202020204" pitchFamily="34" charset="0"/>
              </a:rPr>
              <a:t>systems: Supramolecular, macromolecular and organic-inorganic structures</a:t>
            </a:r>
          </a:p>
          <a:p>
            <a:pPr marL="0" indent="0">
              <a:lnSpc>
                <a:spcPct val="90000"/>
              </a:lnSpc>
              <a:spcBef>
                <a:spcPts val="1200"/>
              </a:spcBef>
            </a:pPr>
            <a:r>
              <a:rPr lang="en-US" sz="1600" dirty="0" smtClean="0">
                <a:latin typeface="Arial" panose="020B0604020202020204" pitchFamily="34" charset="0"/>
                <a:cs typeface="Arial" panose="020B0604020202020204" pitchFamily="34" charset="0"/>
              </a:rPr>
              <a:t>Integrate </a:t>
            </a:r>
            <a:r>
              <a:rPr lang="en-US" sz="1600" dirty="0">
                <a:latin typeface="Arial" panose="020B0604020202020204" pitchFamily="34" charset="0"/>
                <a:cs typeface="Arial" panose="020B0604020202020204" pitchFamily="34" charset="0"/>
              </a:rPr>
              <a:t>emerging theoretical, computational and </a:t>
            </a:r>
            <a:r>
              <a:rPr lang="en-US" sz="1600" dirty="0" smtClean="0">
                <a:latin typeface="Arial" panose="020B0604020202020204" pitchFamily="34" charset="0"/>
                <a:cs typeface="Arial" panose="020B0604020202020204" pitchFamily="34" charset="0"/>
              </a:rPr>
              <a:t>in situ </a:t>
            </a:r>
            <a:r>
              <a:rPr lang="en-US" sz="1600" dirty="0">
                <a:latin typeface="Arial" panose="020B0604020202020204" pitchFamily="34" charset="0"/>
                <a:cs typeface="Arial" panose="020B0604020202020204" pitchFamily="34" charset="0"/>
              </a:rPr>
              <a:t>characterization tools to achieve directed synthesis with real time, adaptive control</a:t>
            </a:r>
            <a:endParaRPr lang="en-US" sz="1600" dirty="0" smtClean="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How can characterization, theory and computation be combined to make the leap from predictive understanding of existing materials to predictive control enabling radically new molecules and materials?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Innovative approaches: Multimodal in situ characterization probes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Theory and computation: Real-time interpretation </a:t>
            </a:r>
            <a:r>
              <a:rPr lang="en-US" smtClean="0">
                <a:solidFill>
                  <a:srgbClr val="106636"/>
                </a:solidFill>
                <a:latin typeface="Arial" panose="020B0604020202020204" pitchFamily="34" charset="0"/>
                <a:cs typeface="Arial" panose="020B0604020202020204" pitchFamily="34" charset="0"/>
              </a:rPr>
              <a:t>of in situ </a:t>
            </a:r>
            <a:r>
              <a:rPr lang="en-US" dirty="0" smtClean="0">
                <a:solidFill>
                  <a:srgbClr val="106636"/>
                </a:solidFill>
                <a:latin typeface="Arial" panose="020B0604020202020204" pitchFamily="34" charset="0"/>
                <a:cs typeface="Arial" panose="020B0604020202020204" pitchFamily="34" charset="0"/>
              </a:rPr>
              <a:t>data to predictively guide the synthesis process</a:t>
            </a:r>
            <a:endParaRPr lang="en-US" dirty="0">
              <a:solidFill>
                <a:srgbClr val="10663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653" y="0"/>
            <a:ext cx="1579486" cy="2057400"/>
          </a:xfrm>
          <a:prstGeom prst="rect">
            <a:avLst/>
          </a:prstGeom>
          <a:ln w="19050">
            <a:solidFill>
              <a:schemeClr val="tx1"/>
            </a:solidFill>
          </a:ln>
        </p:spPr>
      </p:pic>
    </p:spTree>
    <p:extLst>
      <p:ext uri="{BB962C8B-B14F-4D97-AF65-F5344CB8AC3E}">
        <p14:creationId xmlns:p14="http://schemas.microsoft.com/office/powerpoint/2010/main" val="3083598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51828"/>
            <a:ext cx="7541558" cy="69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wrap="square" lIns="80673" tIns="40327" rIns="80673" bIns="40327">
            <a:spAutoFit/>
          </a:bodyPr>
          <a:lstStyle>
            <a:lvl1pPr marL="342900" indent="-342900" defTabSz="1019175">
              <a:defRPr sz="1200" b="1">
                <a:solidFill>
                  <a:schemeClr val="tx1"/>
                </a:solidFill>
                <a:latin typeface="Arial Narrow" panose="020B0606020202030204" pitchFamily="34" charset="0"/>
              </a:defRPr>
            </a:lvl1pPr>
            <a:lvl2pPr marL="455613" indent="-341313" defTabSz="1019175">
              <a:defRPr sz="1200" b="1">
                <a:solidFill>
                  <a:schemeClr val="tx1"/>
                </a:solidFill>
                <a:latin typeface="Arial Narrow" panose="020B0606020202030204" pitchFamily="34" charset="0"/>
              </a:defRPr>
            </a:lvl2pPr>
            <a:lvl3pPr marL="1257300" indent="-342900" defTabSz="1019175">
              <a:defRPr sz="1200" b="1">
                <a:solidFill>
                  <a:schemeClr val="tx1"/>
                </a:solidFill>
                <a:latin typeface="Arial Narrow" panose="020B0606020202030204" pitchFamily="34" charset="0"/>
              </a:defRPr>
            </a:lvl3pPr>
            <a:lvl4pPr marL="1714500" indent="-342900" defTabSz="1019175">
              <a:defRPr sz="1200" b="1">
                <a:solidFill>
                  <a:schemeClr val="tx1"/>
                </a:solidFill>
                <a:latin typeface="Arial Narrow" panose="020B0606020202030204" pitchFamily="34" charset="0"/>
              </a:defRPr>
            </a:lvl4pPr>
            <a:lvl5pPr marL="2171700" indent="-342900" defTabSz="1019175">
              <a:defRPr sz="1200" b="1">
                <a:solidFill>
                  <a:schemeClr val="tx1"/>
                </a:solidFill>
                <a:latin typeface="Arial Narrow" panose="020B0606020202030204" pitchFamily="34" charset="0"/>
              </a:defRPr>
            </a:lvl5pPr>
            <a:lvl6pPr marL="2628900" indent="-342900" defTabSz="1019175" eaLnBrk="0" fontAlgn="base" hangingPunct="0">
              <a:spcBef>
                <a:spcPct val="0"/>
              </a:spcBef>
              <a:spcAft>
                <a:spcPct val="0"/>
              </a:spcAft>
              <a:defRPr sz="1200" b="1">
                <a:solidFill>
                  <a:schemeClr val="tx1"/>
                </a:solidFill>
                <a:latin typeface="Arial Narrow" panose="020B0606020202030204" pitchFamily="34" charset="0"/>
              </a:defRPr>
            </a:lvl6pPr>
            <a:lvl7pPr marL="3086100" indent="-342900" defTabSz="1019175" eaLnBrk="0" fontAlgn="base" hangingPunct="0">
              <a:spcBef>
                <a:spcPct val="0"/>
              </a:spcBef>
              <a:spcAft>
                <a:spcPct val="0"/>
              </a:spcAft>
              <a:defRPr sz="1200" b="1">
                <a:solidFill>
                  <a:schemeClr val="tx1"/>
                </a:solidFill>
                <a:latin typeface="Arial Narrow" panose="020B0606020202030204" pitchFamily="34" charset="0"/>
              </a:defRPr>
            </a:lvl7pPr>
            <a:lvl8pPr marL="3543300" indent="-342900" defTabSz="1019175" eaLnBrk="0" fontAlgn="base" hangingPunct="0">
              <a:spcBef>
                <a:spcPct val="0"/>
              </a:spcBef>
              <a:spcAft>
                <a:spcPct val="0"/>
              </a:spcAft>
              <a:defRPr sz="1200" b="1">
                <a:solidFill>
                  <a:schemeClr val="tx1"/>
                </a:solidFill>
                <a:latin typeface="Arial Narrow" panose="020B0606020202030204" pitchFamily="34" charset="0"/>
              </a:defRPr>
            </a:lvl8pPr>
            <a:lvl9pPr marL="4000500" indent="-342900" defTabSz="1019175" eaLnBrk="0" fontAlgn="base" hangingPunct="0">
              <a:spcBef>
                <a:spcPct val="0"/>
              </a:spcBef>
              <a:spcAft>
                <a:spcPct val="0"/>
              </a:spcAft>
              <a:defRPr sz="1200" b="1">
                <a:solidFill>
                  <a:schemeClr val="tx1"/>
                </a:solidFill>
                <a:latin typeface="Arial Narrow" panose="020B0606020202030204" pitchFamily="34" charset="0"/>
              </a:defRPr>
            </a:lvl9pPr>
          </a:lstStyle>
          <a:p>
            <a:pPr marL="0" lvl="0" indent="0" algn="ctr" defTabSz="914400" eaLnBrk="0" fontAlgn="base" hangingPunct="0">
              <a:spcBef>
                <a:spcPct val="0"/>
              </a:spcBef>
              <a:spcAft>
                <a:spcPct val="0"/>
              </a:spcAft>
              <a:defRPr/>
            </a:pPr>
            <a:r>
              <a:rPr lang="en-US" altLang="en-US" sz="2000" b="0" dirty="0">
                <a:solidFill>
                  <a:srgbClr val="106636"/>
                </a:solidFill>
                <a:latin typeface="Arial" charset="0"/>
                <a:cs typeface="Arial" charset="0"/>
              </a:rPr>
              <a:t>Basic Research Needs for </a:t>
            </a:r>
            <a:r>
              <a:rPr lang="en-US" altLang="en-US" sz="2000" b="0" dirty="0" smtClean="0">
                <a:solidFill>
                  <a:srgbClr val="106636"/>
                </a:solidFill>
                <a:latin typeface="Arial" charset="0"/>
                <a:cs typeface="Arial" charset="0"/>
              </a:rPr>
              <a:t>Innovation and Discovery of Transformative Experimental Tools</a:t>
            </a:r>
            <a:endParaRPr lang="en-US" altLang="en-US" sz="2000" b="0" dirty="0">
              <a:solidFill>
                <a:srgbClr val="106636"/>
              </a:solidFill>
              <a:latin typeface="Arial" charset="0"/>
              <a:cs typeface="Arial" charset="0"/>
            </a:endParaRPr>
          </a:p>
        </p:txBody>
      </p:sp>
      <p:sp>
        <p:nvSpPr>
          <p:cNvPr id="1653763" name="Rectangle 3"/>
          <p:cNvSpPr>
            <a:spLocks noChangeArrowheads="1"/>
          </p:cNvSpPr>
          <p:nvPr/>
        </p:nvSpPr>
        <p:spPr bwMode="auto">
          <a:xfrm>
            <a:off x="476250" y="0"/>
            <a:ext cx="8734985" cy="731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1892" tIns="45946" rIns="91892" bIns="45946"/>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588" i="1" dirty="0">
              <a:solidFill>
                <a:srgbClr val="FF0000"/>
              </a:solidFill>
              <a:effectLst>
                <a:outerShdw blurRad="38100" dist="38100" dir="2700000" algn="tl">
                  <a:srgbClr val="C0C0C0"/>
                </a:outerShdw>
              </a:effectLst>
              <a:latin typeface="Arial Narrow" panose="020B0606020202030204" pitchFamily="34" charset="0"/>
            </a:endParaRPr>
          </a:p>
        </p:txBody>
      </p:sp>
      <p:sp>
        <p:nvSpPr>
          <p:cNvPr id="4101" name="Rectangle 5"/>
          <p:cNvSpPr>
            <a:spLocks noChangeArrowheads="1"/>
          </p:cNvSpPr>
          <p:nvPr/>
        </p:nvSpPr>
        <p:spPr bwMode="auto">
          <a:xfrm>
            <a:off x="117065" y="831289"/>
            <a:ext cx="7139142" cy="1512750"/>
          </a:xfrm>
          <a:prstGeom prst="rect">
            <a:avLst/>
          </a:prstGeom>
          <a:noFill/>
          <a:ln w="9525" algn="ctr">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lnSpc>
                <a:spcPct val="90000"/>
              </a:lnSpc>
            </a:pPr>
            <a:r>
              <a:rPr lang="en-US" sz="1600" dirty="0">
                <a:latin typeface="Arial" panose="020B0604020202020204" pitchFamily="34" charset="0"/>
                <a:cs typeface="Arial" panose="020B0604020202020204" pitchFamily="34" charset="0"/>
              </a:rPr>
              <a:t>Establish new frontiers in time, space, and energy resolution for </a:t>
            </a:r>
            <a:r>
              <a:rPr lang="en-US" sz="1600" dirty="0" smtClean="0">
                <a:latin typeface="Arial" panose="020B0604020202020204" pitchFamily="34" charset="0"/>
                <a:cs typeface="Arial" panose="020B0604020202020204" pitchFamily="34" charset="0"/>
              </a:rPr>
              <a:t>characterization and control</a:t>
            </a:r>
            <a:endParaRPr lang="en-US" sz="1600" dirty="0">
              <a:latin typeface="Arial" panose="020B0604020202020204" pitchFamily="34" charset="0"/>
              <a:cs typeface="Arial" panose="020B0604020202020204" pitchFamily="34" charset="0"/>
            </a:endParaRPr>
          </a:p>
          <a:p>
            <a:pPr indent="0"/>
            <a:r>
              <a:rPr lang="en-US" b="0" i="1" dirty="0" smtClean="0">
                <a:latin typeface="Arial" panose="020B0604020202020204" pitchFamily="34" charset="0"/>
                <a:cs typeface="Arial" panose="020B0604020202020204" pitchFamily="34" charset="0"/>
              </a:rPr>
              <a:t>How </a:t>
            </a:r>
            <a:r>
              <a:rPr lang="en-US" b="0" i="1" dirty="0">
                <a:latin typeface="Arial" panose="020B0604020202020204" pitchFamily="34" charset="0"/>
                <a:cs typeface="Arial" panose="020B0604020202020204" pitchFamily="34" charset="0"/>
              </a:rPr>
              <a:t>can </a:t>
            </a:r>
            <a:r>
              <a:rPr lang="en-US" b="0" i="1" dirty="0" smtClean="0">
                <a:latin typeface="Arial" panose="020B0604020202020204" pitchFamily="34" charset="0"/>
                <a:cs typeface="Arial" panose="020B0604020202020204" pitchFamily="34" charset="0"/>
              </a:rPr>
              <a:t>instrumentation break </a:t>
            </a:r>
            <a:r>
              <a:rPr lang="en-US" b="0" i="1" dirty="0">
                <a:latin typeface="Arial" panose="020B0604020202020204" pitchFamily="34" charset="0"/>
                <a:cs typeface="Arial" panose="020B0604020202020204" pitchFamily="34" charset="0"/>
              </a:rPr>
              <a:t>through current resolution barriers </a:t>
            </a:r>
            <a:r>
              <a:rPr lang="en-US" b="0" i="1" dirty="0" smtClean="0">
                <a:latin typeface="Arial" panose="020B0604020202020204" pitchFamily="34" charset="0"/>
                <a:cs typeface="Arial" panose="020B0604020202020204" pitchFamily="34" charset="0"/>
              </a:rPr>
              <a:t>to characterize and control chemical and material systems at </a:t>
            </a:r>
            <a:r>
              <a:rPr lang="en-US" b="0" i="1" dirty="0">
                <a:latin typeface="Arial" panose="020B0604020202020204" pitchFamily="34" charset="0"/>
                <a:cs typeface="Arial" panose="020B0604020202020204" pitchFamily="34" charset="0"/>
              </a:rPr>
              <a:t>the finest time, </a:t>
            </a:r>
            <a:r>
              <a:rPr lang="en-US" b="0" i="1" dirty="0" smtClean="0">
                <a:latin typeface="Arial" panose="020B0604020202020204" pitchFamily="34" charset="0"/>
                <a:cs typeface="Arial" panose="020B0604020202020204" pitchFamily="34" charset="0"/>
              </a:rPr>
              <a:t>length, </a:t>
            </a:r>
            <a:r>
              <a:rPr lang="en-US" b="0" i="1" dirty="0">
                <a:latin typeface="Arial" panose="020B0604020202020204" pitchFamily="34" charset="0"/>
                <a:cs typeface="Arial" panose="020B0604020202020204" pitchFamily="34" charset="0"/>
              </a:rPr>
              <a:t>and energy </a:t>
            </a:r>
            <a:r>
              <a:rPr lang="en-US" b="0" i="1" dirty="0" smtClean="0">
                <a:latin typeface="Arial" panose="020B0604020202020204" pitchFamily="34" charset="0"/>
                <a:cs typeface="Arial" panose="020B0604020202020204" pitchFamily="34" charset="0"/>
              </a:rPr>
              <a:t>scales?</a:t>
            </a:r>
            <a:r>
              <a:rPr lang="en-US" dirty="0" smtClean="0">
                <a:solidFill>
                  <a:srgbClr val="106636"/>
                </a:solidFill>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Ultrafast, atomically resolved measurement and control</a:t>
            </a:r>
            <a:endParaRPr lang="en-US" dirty="0">
              <a:solidFill>
                <a:srgbClr val="106636"/>
              </a:solidFill>
              <a:latin typeface="Arial" panose="020B0604020202020204" pitchFamily="34" charset="0"/>
              <a:cs typeface="Arial" panose="020B0604020202020204" pitchFamily="34" charset="0"/>
            </a:endParaRP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High-resolution interrogation of local functionality</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High-sensitivity detection of charge, spin, and their quantum interactions</a:t>
            </a:r>
            <a:endParaRPr lang="en-US" dirty="0">
              <a:solidFill>
                <a:srgbClr val="106636"/>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34472" y="841065"/>
            <a:ext cx="7407088" cy="4721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spcBef>
                <a:spcPct val="50000"/>
              </a:spcBef>
              <a:defRPr/>
            </a:pPr>
            <a:endParaRPr lang="en-US" altLang="en-US" sz="2118" b="0" i="1" dirty="0">
              <a:latin typeface="Times New Roman" panose="02020603050405020304" pitchFamily="18" charset="0"/>
            </a:endParaRPr>
          </a:p>
        </p:txBody>
      </p:sp>
      <p:sp>
        <p:nvSpPr>
          <p:cNvPr id="8" name="Rectangle 5"/>
          <p:cNvSpPr>
            <a:spLocks noChangeArrowheads="1"/>
          </p:cNvSpPr>
          <p:nvPr/>
        </p:nvSpPr>
        <p:spPr bwMode="auto">
          <a:xfrm>
            <a:off x="117064" y="2318906"/>
            <a:ext cx="9065989" cy="3790297"/>
          </a:xfrm>
          <a:prstGeom prst="rect">
            <a:avLst/>
          </a:prstGeom>
          <a:noFill/>
          <a:ln w="9525" algn="ctr">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r>
              <a:rPr lang="en-US" sz="1600" dirty="0">
                <a:latin typeface="Arial" panose="020B0604020202020204" pitchFamily="34" charset="0"/>
                <a:cs typeface="Arial" panose="020B0604020202020204" pitchFamily="34" charset="0"/>
              </a:rPr>
              <a:t>Create innovative experimental methods for investigating real-world systems</a:t>
            </a:r>
            <a:r>
              <a:rPr lang="en-US" sz="1400" dirty="0">
                <a:latin typeface="Arial" panose="020B0604020202020204" pitchFamily="34" charset="0"/>
                <a:cs typeface="Arial" panose="020B0604020202020204" pitchFamily="34" charset="0"/>
              </a:rPr>
              <a:t> </a:t>
            </a:r>
          </a:p>
          <a:p>
            <a:pPr indent="0"/>
            <a:r>
              <a:rPr lang="en-US" b="0" i="1" dirty="0" smtClean="0">
                <a:latin typeface="Arial" panose="020B0604020202020204" pitchFamily="34" charset="0"/>
                <a:cs typeface="Arial" panose="020B0604020202020204" pitchFamily="34" charset="0"/>
              </a:rPr>
              <a:t>Can revolutionary new approaches go beyond model system applications in idealized environments to real</a:t>
            </a:r>
            <a:r>
              <a:rPr lang="en-US" b="0" i="1" dirty="0">
                <a:latin typeface="Arial" panose="020B0604020202020204" pitchFamily="34" charset="0"/>
                <a:cs typeface="Arial" panose="020B0604020202020204" pitchFamily="34" charset="0"/>
              </a:rPr>
              <a:t>-world, functioning </a:t>
            </a:r>
            <a:r>
              <a:rPr lang="en-US" b="0" i="1" dirty="0" smtClean="0">
                <a:latin typeface="Arial" panose="020B0604020202020204" pitchFamily="34" charset="0"/>
                <a:cs typeface="Arial" panose="020B0604020202020204" pitchFamily="34" charset="0"/>
              </a:rPr>
              <a:t>environments to provide direct insight </a:t>
            </a:r>
            <a:r>
              <a:rPr lang="en-US" b="0" i="1" dirty="0">
                <a:latin typeface="Arial" panose="020B0604020202020204" pitchFamily="34" charset="0"/>
                <a:cs typeface="Arial" panose="020B0604020202020204" pitchFamily="34" charset="0"/>
              </a:rPr>
              <a:t>into </a:t>
            </a:r>
            <a:r>
              <a:rPr lang="en-US" b="0" i="1" dirty="0" smtClean="0">
                <a:latin typeface="Arial" panose="020B0604020202020204" pitchFamily="34" charset="0"/>
                <a:cs typeface="Arial" panose="020B0604020202020204" pitchFamily="34" charset="0"/>
              </a:rPr>
              <a:t>the key processes </a:t>
            </a:r>
            <a:r>
              <a:rPr lang="en-US" b="0" i="1" dirty="0">
                <a:latin typeface="Arial" panose="020B0604020202020204" pitchFamily="34" charset="0"/>
                <a:cs typeface="Arial" panose="020B0604020202020204" pitchFamily="34" charset="0"/>
              </a:rPr>
              <a:t>that </a:t>
            </a:r>
            <a:r>
              <a:rPr lang="en-US" b="0" i="1" dirty="0" smtClean="0">
                <a:latin typeface="Arial" panose="020B0604020202020204" pitchFamily="34" charset="0"/>
                <a:cs typeface="Arial" panose="020B0604020202020204" pitchFamily="34" charset="0"/>
              </a:rPr>
              <a:t>control synthesis, degradation, and properties of real systems?</a:t>
            </a:r>
            <a:r>
              <a:rPr lang="en-US" b="0" dirty="0">
                <a:latin typeface="Arial" panose="020B0604020202020204" pitchFamily="34" charset="0"/>
                <a:cs typeface="Arial" panose="020B0604020202020204" pitchFamily="34" charset="0"/>
              </a:rPr>
              <a:t> </a:t>
            </a:r>
            <a:r>
              <a:rPr lang="en-US" dirty="0">
                <a:solidFill>
                  <a:srgbClr val="106636"/>
                </a:solidFill>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In situ and operando characterization of active sites and intermediates in complex transformations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Characterization, manipulation and control of organization, structure, defects and interfaces</a:t>
            </a:r>
          </a:p>
          <a:p>
            <a:pPr marL="228600" indent="-228600">
              <a:spcBef>
                <a:spcPts val="1200"/>
              </a:spcBef>
            </a:pPr>
            <a:r>
              <a:rPr lang="en-US" sz="1600" dirty="0" smtClean="0">
                <a:latin typeface="Arial" panose="020B0604020202020204" pitchFamily="34" charset="0"/>
                <a:cs typeface="Arial" panose="020B0604020202020204" pitchFamily="34" charset="0"/>
              </a:rPr>
              <a:t>Simultaneously interrogate form and function, bridging time, length, and energy scales</a:t>
            </a:r>
            <a:endParaRPr lang="en-US" sz="1600" i="1" dirty="0" smtClean="0">
              <a:latin typeface="Arial" panose="020B0604020202020204" pitchFamily="34" charset="0"/>
              <a:cs typeface="Arial" panose="020B0604020202020204" pitchFamily="34" charset="0"/>
            </a:endParaRPr>
          </a:p>
          <a:p>
            <a:pPr indent="0"/>
            <a:r>
              <a:rPr lang="en-US" b="0" i="1" dirty="0" smtClean="0">
                <a:latin typeface="Arial" panose="020B0604020202020204" pitchFamily="34" charset="0"/>
                <a:cs typeface="Arial" panose="020B0604020202020204" pitchFamily="34" charset="0"/>
              </a:rPr>
              <a:t>How </a:t>
            </a:r>
            <a:r>
              <a:rPr lang="en-US" b="0" i="1" dirty="0">
                <a:latin typeface="Arial" panose="020B0604020202020204" pitchFamily="34" charset="0"/>
                <a:cs typeface="Arial" panose="020B0604020202020204" pitchFamily="34" charset="0"/>
              </a:rPr>
              <a:t>can </a:t>
            </a:r>
            <a:r>
              <a:rPr lang="en-US" b="0" i="1" dirty="0" smtClean="0">
                <a:latin typeface="Arial" panose="020B0604020202020204" pitchFamily="34" charset="0"/>
                <a:cs typeface="Arial" panose="020B0604020202020204" pitchFamily="34" charset="0"/>
              </a:rPr>
              <a:t>methods be integrated to </a:t>
            </a:r>
            <a:r>
              <a:rPr lang="en-US" b="0" i="1" dirty="0">
                <a:latin typeface="Arial" panose="020B0604020202020204" pitchFamily="34" charset="0"/>
                <a:cs typeface="Arial" panose="020B0604020202020204" pitchFamily="34" charset="0"/>
              </a:rPr>
              <a:t>simultaneously interrogate </a:t>
            </a:r>
            <a:r>
              <a:rPr lang="en-US" b="0" i="1" dirty="0" smtClean="0">
                <a:latin typeface="Arial" panose="020B0604020202020204" pitchFamily="34" charset="0"/>
                <a:cs typeface="Arial" panose="020B0604020202020204" pitchFamily="34" charset="0"/>
              </a:rPr>
              <a:t>a material or chemical system to understand, control, and correlate collective behavior and properties across the relevant time, length, and energy scales? </a:t>
            </a:r>
            <a:r>
              <a:rPr lang="en-US" b="0" dirty="0">
                <a:latin typeface="Arial" panose="020B0604020202020204" pitchFamily="34" charset="0"/>
                <a:cs typeface="Arial" panose="020B0604020202020204" pitchFamily="34" charset="0"/>
              </a:rPr>
              <a:t> </a:t>
            </a:r>
            <a:r>
              <a:rPr lang="en-US" dirty="0">
                <a:solidFill>
                  <a:srgbClr val="106636"/>
                </a:solidFill>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Multimodal probing of heterogeneous systems </a:t>
            </a:r>
            <a:r>
              <a:rPr lang="en-US" dirty="0">
                <a:solidFill>
                  <a:srgbClr val="106636"/>
                </a:solidFill>
                <a:latin typeface="Arial" panose="020B0604020202020204" pitchFamily="34" charset="0"/>
                <a:cs typeface="Arial" panose="020B0604020202020204" pitchFamily="34" charset="0"/>
              </a:rPr>
              <a:t>with complementary and correlated measurements</a:t>
            </a:r>
            <a:endParaRPr lang="en-US" dirty="0" smtClean="0">
              <a:solidFill>
                <a:srgbClr val="106636"/>
              </a:solidFill>
              <a:latin typeface="Arial" panose="020B0604020202020204" pitchFamily="34" charset="0"/>
              <a:cs typeface="Arial" panose="020B0604020202020204" pitchFamily="34" charset="0"/>
            </a:endParaRP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Probing functionalities across multiple time scales and length scales</a:t>
            </a:r>
          </a:p>
          <a:p>
            <a:pPr marL="0" indent="0">
              <a:lnSpc>
                <a:spcPct val="90000"/>
              </a:lnSpc>
              <a:spcBef>
                <a:spcPts val="1200"/>
              </a:spcBef>
            </a:pPr>
            <a:r>
              <a:rPr lang="en-US" sz="1600" dirty="0" smtClean="0">
                <a:latin typeface="Arial" panose="020B0604020202020204" pitchFamily="34" charset="0"/>
                <a:cs typeface="Arial" panose="020B0604020202020204" pitchFamily="34" charset="0"/>
              </a:rPr>
              <a:t>Drive a new paradigm for instrumentation design through integration of experiment, theory, and computation</a:t>
            </a:r>
          </a:p>
          <a:p>
            <a:pPr indent="0"/>
            <a:r>
              <a:rPr lang="en-US" b="0" i="1" dirty="0" smtClean="0">
                <a:latin typeface="Arial" panose="020B0604020202020204" pitchFamily="34" charset="0"/>
                <a:cs typeface="Arial" panose="020B0604020202020204" pitchFamily="34" charset="0"/>
              </a:rPr>
              <a:t>How can computational modeling/theory be integrated in the </a:t>
            </a:r>
            <a:r>
              <a:rPr lang="en-US" b="0" i="1" dirty="0">
                <a:latin typeface="Arial" panose="020B0604020202020204" pitchFamily="34" charset="0"/>
                <a:cs typeface="Arial" panose="020B0604020202020204" pitchFamily="34" charset="0"/>
              </a:rPr>
              <a:t>design of an experiment </a:t>
            </a:r>
            <a:r>
              <a:rPr lang="en-US" b="0" i="1" dirty="0" smtClean="0">
                <a:latin typeface="Arial" panose="020B0604020202020204" pitchFamily="34" charset="0"/>
                <a:cs typeface="Arial" panose="020B0604020202020204" pitchFamily="34" charset="0"/>
              </a:rPr>
              <a:t>or </a:t>
            </a:r>
            <a:r>
              <a:rPr lang="en-US" b="0" i="1" dirty="0">
                <a:latin typeface="Arial" panose="020B0604020202020204" pitchFamily="34" charset="0"/>
                <a:cs typeface="Arial" panose="020B0604020202020204" pitchFamily="34" charset="0"/>
              </a:rPr>
              <a:t>new instrument </a:t>
            </a:r>
            <a:r>
              <a:rPr lang="en-US" b="0" i="1" dirty="0" smtClean="0">
                <a:latin typeface="Arial" panose="020B0604020202020204" pitchFamily="34" charset="0"/>
                <a:cs typeface="Arial" panose="020B0604020202020204" pitchFamily="34" charset="0"/>
              </a:rPr>
              <a:t>to optimize </a:t>
            </a:r>
            <a:r>
              <a:rPr lang="en-US" b="0" i="1" dirty="0">
                <a:latin typeface="Arial" panose="020B0604020202020204" pitchFamily="34" charset="0"/>
                <a:cs typeface="Arial" panose="020B0604020202020204" pitchFamily="34" charset="0"/>
              </a:rPr>
              <a:t>measurements </a:t>
            </a:r>
            <a:r>
              <a:rPr lang="en-US" b="0" i="1" dirty="0" smtClean="0">
                <a:latin typeface="Arial" panose="020B0604020202020204" pitchFamily="34" charset="0"/>
                <a:cs typeface="Arial" panose="020B0604020202020204" pitchFamily="34" charset="0"/>
              </a:rPr>
              <a:t>and enable physical </a:t>
            </a:r>
            <a:r>
              <a:rPr lang="en-US" b="0" i="1" dirty="0">
                <a:latin typeface="Arial" panose="020B0604020202020204" pitchFamily="34" charset="0"/>
                <a:cs typeface="Arial" panose="020B0604020202020204" pitchFamily="34" charset="0"/>
              </a:rPr>
              <a:t>insights not previously attainable?</a:t>
            </a:r>
            <a:r>
              <a:rPr lang="en-US" b="0" dirty="0">
                <a:latin typeface="Arial" panose="020B0604020202020204" pitchFamily="34" charset="0"/>
                <a:cs typeface="Arial" panose="020B0604020202020204" pitchFamily="34" charset="0"/>
              </a:rPr>
              <a:t> </a:t>
            </a:r>
            <a:r>
              <a:rPr lang="en-US" dirty="0">
                <a:solidFill>
                  <a:srgbClr val="106636"/>
                </a:solidFill>
                <a:latin typeface="Arial" panose="020B0604020202020204" pitchFamily="34" charset="0"/>
                <a:cs typeface="Arial" panose="020B0604020202020204" pitchFamily="34" charset="0"/>
              </a:rPr>
              <a:t> </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Real-time analysis and control to optimize experimental output and to guide subsequent experiments</a:t>
            </a:r>
            <a:endParaRPr lang="en-US" dirty="0">
              <a:solidFill>
                <a:srgbClr val="106636"/>
              </a:solidFill>
              <a:latin typeface="Arial" panose="020B0604020202020204" pitchFamily="34" charset="0"/>
              <a:cs typeface="Arial" panose="020B0604020202020204" pitchFamily="34" charset="0"/>
            </a:endParaRPr>
          </a:p>
          <a:p>
            <a:pPr marL="347663" indent="-138113">
              <a:buFont typeface="Courier New" panose="02070309020205020404" pitchFamily="49" charset="0"/>
              <a:buChar char="-"/>
            </a:pPr>
            <a:r>
              <a:rPr lang="en-US" dirty="0">
                <a:solidFill>
                  <a:srgbClr val="106636"/>
                </a:solidFill>
                <a:latin typeface="Arial" panose="020B0604020202020204" pitchFamily="34" charset="0"/>
                <a:cs typeface="Arial" panose="020B0604020202020204" pitchFamily="34" charset="0"/>
              </a:rPr>
              <a:t>A</a:t>
            </a:r>
            <a:r>
              <a:rPr lang="en-US" dirty="0" smtClean="0">
                <a:solidFill>
                  <a:srgbClr val="106636"/>
                </a:solidFill>
                <a:latin typeface="Arial" panose="020B0604020202020204" pitchFamily="34" charset="0"/>
                <a:cs typeface="Arial" panose="020B0604020202020204" pitchFamily="34" charset="0"/>
              </a:rPr>
              <a:t>ssimilation and analysis of complementary data from multiple experiments</a:t>
            </a:r>
          </a:p>
          <a:p>
            <a:pPr marL="347663" indent="-13811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Testing theories through novel instrumentation and designed experiments</a:t>
            </a:r>
            <a:endParaRPr lang="en-US" dirty="0">
              <a:solidFill>
                <a:srgbClr val="10663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088" y="0"/>
            <a:ext cx="1589810" cy="2057400"/>
          </a:xfrm>
          <a:prstGeom prst="rect">
            <a:avLst/>
          </a:prstGeom>
          <a:ln w="19050">
            <a:solidFill>
              <a:schemeClr val="tx1"/>
            </a:solidFill>
          </a:ln>
        </p:spPr>
      </p:pic>
      <p:sp>
        <p:nvSpPr>
          <p:cNvPr id="2" name="Slide Number Placeholder 1"/>
          <p:cNvSpPr>
            <a:spLocks noGrp="1"/>
          </p:cNvSpPr>
          <p:nvPr>
            <p:ph type="sldNum" sz="quarter" idx="11"/>
          </p:nvPr>
        </p:nvSpPr>
        <p:spPr/>
        <p:txBody>
          <a:bodyPr/>
          <a:lstStyle/>
          <a:p>
            <a:pPr>
              <a:defRPr/>
            </a:pPr>
            <a:fld id="{C0A2BE09-5C53-429F-9B0D-04D6F428253C}" type="slidenum">
              <a:rPr lang="en-US" smtClean="0"/>
              <a:pPr>
                <a:defRPr/>
              </a:pPr>
              <a:t>16</a:t>
            </a:fld>
            <a:endParaRPr lang="en-US" dirty="0"/>
          </a:p>
        </p:txBody>
      </p:sp>
    </p:spTree>
    <p:extLst>
      <p:ext uri="{BB962C8B-B14F-4D97-AF65-F5344CB8AC3E}">
        <p14:creationId xmlns:p14="http://schemas.microsoft.com/office/powerpoint/2010/main" val="421479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22011"/>
            <a:ext cx="7541558" cy="38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square" lIns="80673" tIns="40327" rIns="80673" bIns="40327">
            <a:spAutoFit/>
          </a:bodyPr>
          <a:lstStyle>
            <a:lvl1pPr marL="342900" indent="-342900" defTabSz="1019175">
              <a:defRPr sz="1200" b="1">
                <a:solidFill>
                  <a:schemeClr val="tx1"/>
                </a:solidFill>
                <a:latin typeface="Arial Narrow" panose="020B0606020202030204" pitchFamily="34" charset="0"/>
              </a:defRPr>
            </a:lvl1pPr>
            <a:lvl2pPr marL="455613" indent="-341313" defTabSz="1019175">
              <a:defRPr sz="1200" b="1">
                <a:solidFill>
                  <a:schemeClr val="tx1"/>
                </a:solidFill>
                <a:latin typeface="Arial Narrow" panose="020B0606020202030204" pitchFamily="34" charset="0"/>
              </a:defRPr>
            </a:lvl2pPr>
            <a:lvl3pPr marL="1257300" indent="-342900" defTabSz="1019175">
              <a:defRPr sz="1200" b="1">
                <a:solidFill>
                  <a:schemeClr val="tx1"/>
                </a:solidFill>
                <a:latin typeface="Arial Narrow" panose="020B0606020202030204" pitchFamily="34" charset="0"/>
              </a:defRPr>
            </a:lvl3pPr>
            <a:lvl4pPr marL="1714500" indent="-342900" defTabSz="1019175">
              <a:defRPr sz="1200" b="1">
                <a:solidFill>
                  <a:schemeClr val="tx1"/>
                </a:solidFill>
                <a:latin typeface="Arial Narrow" panose="020B0606020202030204" pitchFamily="34" charset="0"/>
              </a:defRPr>
            </a:lvl4pPr>
            <a:lvl5pPr marL="2171700" indent="-342900" defTabSz="1019175">
              <a:defRPr sz="1200" b="1">
                <a:solidFill>
                  <a:schemeClr val="tx1"/>
                </a:solidFill>
                <a:latin typeface="Arial Narrow" panose="020B0606020202030204" pitchFamily="34" charset="0"/>
              </a:defRPr>
            </a:lvl5pPr>
            <a:lvl6pPr marL="2628900" indent="-342900" defTabSz="1019175" eaLnBrk="0" fontAlgn="base" hangingPunct="0">
              <a:spcBef>
                <a:spcPct val="0"/>
              </a:spcBef>
              <a:spcAft>
                <a:spcPct val="0"/>
              </a:spcAft>
              <a:defRPr sz="1200" b="1">
                <a:solidFill>
                  <a:schemeClr val="tx1"/>
                </a:solidFill>
                <a:latin typeface="Arial Narrow" panose="020B0606020202030204" pitchFamily="34" charset="0"/>
              </a:defRPr>
            </a:lvl6pPr>
            <a:lvl7pPr marL="3086100" indent="-342900" defTabSz="1019175" eaLnBrk="0" fontAlgn="base" hangingPunct="0">
              <a:spcBef>
                <a:spcPct val="0"/>
              </a:spcBef>
              <a:spcAft>
                <a:spcPct val="0"/>
              </a:spcAft>
              <a:defRPr sz="1200" b="1">
                <a:solidFill>
                  <a:schemeClr val="tx1"/>
                </a:solidFill>
                <a:latin typeface="Arial Narrow" panose="020B0606020202030204" pitchFamily="34" charset="0"/>
              </a:defRPr>
            </a:lvl7pPr>
            <a:lvl8pPr marL="3543300" indent="-342900" defTabSz="1019175" eaLnBrk="0" fontAlgn="base" hangingPunct="0">
              <a:spcBef>
                <a:spcPct val="0"/>
              </a:spcBef>
              <a:spcAft>
                <a:spcPct val="0"/>
              </a:spcAft>
              <a:defRPr sz="1200" b="1">
                <a:solidFill>
                  <a:schemeClr val="tx1"/>
                </a:solidFill>
                <a:latin typeface="Arial Narrow" panose="020B0606020202030204" pitchFamily="34" charset="0"/>
              </a:defRPr>
            </a:lvl8pPr>
            <a:lvl9pPr marL="4000500" indent="-342900" defTabSz="1019175" eaLnBrk="0" fontAlgn="base" hangingPunct="0">
              <a:spcBef>
                <a:spcPct val="0"/>
              </a:spcBef>
              <a:spcAft>
                <a:spcPct val="0"/>
              </a:spcAft>
              <a:defRPr sz="1200" b="1">
                <a:solidFill>
                  <a:schemeClr val="tx1"/>
                </a:solidFill>
                <a:latin typeface="Arial Narrow" panose="020B0606020202030204" pitchFamily="34" charset="0"/>
              </a:defRPr>
            </a:lvl9pPr>
          </a:lstStyle>
          <a:p>
            <a:pPr marL="0" lvl="0" indent="0" algn="ctr" defTabSz="914400" eaLnBrk="0" fontAlgn="base" hangingPunct="0">
              <a:spcBef>
                <a:spcPct val="0"/>
              </a:spcBef>
              <a:spcAft>
                <a:spcPct val="0"/>
              </a:spcAft>
              <a:defRPr/>
            </a:pPr>
            <a:r>
              <a:rPr lang="en-US" altLang="en-US" sz="2000" b="0" dirty="0">
                <a:solidFill>
                  <a:srgbClr val="106636"/>
                </a:solidFill>
                <a:latin typeface="Arial" charset="0"/>
                <a:cs typeface="Arial" charset="0"/>
              </a:rPr>
              <a:t>Basic </a:t>
            </a:r>
            <a:r>
              <a:rPr lang="en-US" altLang="en-US" sz="2000" b="0" dirty="0" smtClean="0">
                <a:solidFill>
                  <a:srgbClr val="106636"/>
                </a:solidFill>
                <a:latin typeface="Arial" charset="0"/>
                <a:cs typeface="Arial" charset="0"/>
              </a:rPr>
              <a:t>Energy Sciences </a:t>
            </a:r>
            <a:r>
              <a:rPr lang="en-US" altLang="en-US" sz="2000" b="0" dirty="0" err="1" smtClean="0">
                <a:solidFill>
                  <a:srgbClr val="106636"/>
                </a:solidFill>
                <a:latin typeface="Arial" charset="0"/>
                <a:cs typeface="Arial" charset="0"/>
              </a:rPr>
              <a:t>Exascale</a:t>
            </a:r>
            <a:r>
              <a:rPr lang="en-US" altLang="en-US" sz="2000" b="0" dirty="0" smtClean="0">
                <a:solidFill>
                  <a:srgbClr val="106636"/>
                </a:solidFill>
                <a:latin typeface="Arial" charset="0"/>
                <a:cs typeface="Arial" charset="0"/>
              </a:rPr>
              <a:t> Requirements Review</a:t>
            </a:r>
            <a:endParaRPr lang="en-US" altLang="en-US" sz="2000" b="0" dirty="0">
              <a:solidFill>
                <a:srgbClr val="106636"/>
              </a:solidFill>
              <a:latin typeface="Arial" charset="0"/>
              <a:cs typeface="Arial" charset="0"/>
            </a:endParaRPr>
          </a:p>
        </p:txBody>
      </p:sp>
      <p:sp>
        <p:nvSpPr>
          <p:cNvPr id="1653763" name="Rectangle 3"/>
          <p:cNvSpPr>
            <a:spLocks noChangeArrowheads="1"/>
          </p:cNvSpPr>
          <p:nvPr/>
        </p:nvSpPr>
        <p:spPr bwMode="auto">
          <a:xfrm>
            <a:off x="476250" y="0"/>
            <a:ext cx="8734985" cy="731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92" tIns="45946" rIns="91892" bIns="45946"/>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588" i="1" dirty="0">
              <a:solidFill>
                <a:srgbClr val="FF0000"/>
              </a:solidFill>
              <a:effectLst>
                <a:outerShdw blurRad="38100" dist="38100" dir="2700000" algn="tl">
                  <a:srgbClr val="C0C0C0"/>
                </a:outerShdw>
              </a:effectLst>
              <a:latin typeface="Arial Narrow" panose="020B0606020202030204" pitchFamily="34" charset="0"/>
            </a:endParaRPr>
          </a:p>
        </p:txBody>
      </p:sp>
      <p:sp>
        <p:nvSpPr>
          <p:cNvPr id="4101" name="Rectangle 5"/>
          <p:cNvSpPr>
            <a:spLocks noChangeArrowheads="1"/>
          </p:cNvSpPr>
          <p:nvPr/>
        </p:nvSpPr>
        <p:spPr bwMode="auto">
          <a:xfrm>
            <a:off x="658639" y="335617"/>
            <a:ext cx="6152804" cy="395521"/>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lgn="ctr">
              <a:lnSpc>
                <a:spcPct val="90000"/>
              </a:lnSpc>
            </a:pPr>
            <a:r>
              <a:rPr lang="en-US" sz="1800" dirty="0" smtClean="0">
                <a:latin typeface="Arial" panose="020B0604020202020204" pitchFamily="34" charset="0"/>
                <a:cs typeface="Arial" panose="020B0604020202020204" pitchFamily="34" charset="0"/>
              </a:rPr>
              <a:t>Joint with Advanced Scientific Computing Research</a:t>
            </a:r>
            <a:endParaRPr lang="en-US" altLang="en-US" sz="1800" b="0" i="1" dirty="0">
              <a:solidFill>
                <a:srgbClr val="106636"/>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0" y="796973"/>
            <a:ext cx="7454348" cy="63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pPr marL="0" indent="0">
              <a:spcBef>
                <a:spcPct val="50000"/>
              </a:spcBef>
              <a:defRPr/>
            </a:pPr>
            <a:r>
              <a:rPr lang="en-US" altLang="en-US" sz="1600" dirty="0" smtClean="0">
                <a:solidFill>
                  <a:srgbClr val="106636"/>
                </a:solidFill>
                <a:latin typeface="Arial" panose="020B0604020202020204" pitchFamily="34" charset="0"/>
                <a:cs typeface="Arial" panose="020B0604020202020204" pitchFamily="34" charset="0"/>
              </a:rPr>
              <a:t>Research areas for </a:t>
            </a:r>
            <a:r>
              <a:rPr lang="en-US" altLang="en-US" sz="1600" dirty="0">
                <a:solidFill>
                  <a:srgbClr val="106636"/>
                </a:solidFill>
                <a:latin typeface="Arial" panose="020B0604020202020204" pitchFamily="34" charset="0"/>
                <a:cs typeface="Arial" panose="020B0604020202020204" pitchFamily="34" charset="0"/>
              </a:rPr>
              <a:t>m</a:t>
            </a:r>
            <a:r>
              <a:rPr lang="en-US" altLang="en-US" sz="1600" dirty="0" smtClean="0">
                <a:solidFill>
                  <a:srgbClr val="106636"/>
                </a:solidFill>
                <a:latin typeface="Arial" panose="020B0604020202020204" pitchFamily="34" charset="0"/>
                <a:cs typeface="Arial" panose="020B0604020202020204" pitchFamily="34" charset="0"/>
              </a:rPr>
              <a:t>athematical, software, and algorithm </a:t>
            </a:r>
            <a:r>
              <a:rPr lang="en-US" altLang="en-US" sz="1600" dirty="0">
                <a:solidFill>
                  <a:srgbClr val="106636"/>
                </a:solidFill>
                <a:latin typeface="Arial" panose="020B0604020202020204" pitchFamily="34" charset="0"/>
                <a:cs typeface="Arial" panose="020B0604020202020204" pitchFamily="34" charset="0"/>
              </a:rPr>
              <a:t>d</a:t>
            </a:r>
            <a:r>
              <a:rPr lang="en-US" altLang="en-US" sz="1600" dirty="0" smtClean="0">
                <a:solidFill>
                  <a:srgbClr val="106636"/>
                </a:solidFill>
                <a:latin typeface="Arial" panose="020B0604020202020204" pitchFamily="34" charset="0"/>
                <a:cs typeface="Arial" panose="020B0604020202020204" pitchFamily="34" charset="0"/>
              </a:rPr>
              <a:t>evelopments to take advantage of </a:t>
            </a:r>
            <a:r>
              <a:rPr lang="en-US" altLang="en-US" sz="1600" dirty="0" err="1" smtClean="0">
                <a:solidFill>
                  <a:srgbClr val="106636"/>
                </a:solidFill>
                <a:latin typeface="Arial" panose="020B0604020202020204" pitchFamily="34" charset="0"/>
                <a:cs typeface="Arial" panose="020B0604020202020204" pitchFamily="34" charset="0"/>
              </a:rPr>
              <a:t>exascale</a:t>
            </a:r>
            <a:r>
              <a:rPr lang="en-US" altLang="en-US" sz="1600" dirty="0" smtClean="0">
                <a:solidFill>
                  <a:srgbClr val="106636"/>
                </a:solidFill>
                <a:latin typeface="Arial" panose="020B0604020202020204" pitchFamily="34" charset="0"/>
                <a:cs typeface="Arial" panose="020B0604020202020204" pitchFamily="34" charset="0"/>
              </a:rPr>
              <a:t> </a:t>
            </a:r>
            <a:r>
              <a:rPr lang="en-US" altLang="en-US" sz="1600" dirty="0">
                <a:solidFill>
                  <a:srgbClr val="106636"/>
                </a:solidFill>
                <a:latin typeface="Arial" panose="020B0604020202020204" pitchFamily="34" charset="0"/>
                <a:cs typeface="Arial" panose="020B0604020202020204" pitchFamily="34" charset="0"/>
              </a:rPr>
              <a:t>c</a:t>
            </a:r>
            <a:r>
              <a:rPr lang="en-US" altLang="en-US" sz="1600" dirty="0" smtClean="0">
                <a:solidFill>
                  <a:srgbClr val="106636"/>
                </a:solidFill>
                <a:latin typeface="Arial" panose="020B0604020202020204" pitchFamily="34" charset="0"/>
                <a:cs typeface="Arial" panose="020B0604020202020204" pitchFamily="34" charset="0"/>
              </a:rPr>
              <a:t>omputing architectures</a:t>
            </a:r>
            <a:endParaRPr lang="en-US" altLang="en-US" sz="1600" dirty="0">
              <a:solidFill>
                <a:srgbClr val="106636"/>
              </a:solidFill>
              <a:latin typeface="Arial" panose="020B0604020202020204" pitchFamily="34" charset="0"/>
              <a:cs typeface="Arial" panose="020B0604020202020204" pitchFamily="34" charset="0"/>
            </a:endParaRPr>
          </a:p>
        </p:txBody>
      </p:sp>
      <p:sp>
        <p:nvSpPr>
          <p:cNvPr id="8" name="Rectangle 5"/>
          <p:cNvSpPr>
            <a:spLocks noChangeArrowheads="1"/>
          </p:cNvSpPr>
          <p:nvPr/>
        </p:nvSpPr>
        <p:spPr bwMode="auto">
          <a:xfrm>
            <a:off x="0" y="1258209"/>
            <a:ext cx="8931517" cy="5069108"/>
          </a:xfrm>
          <a:prstGeom prst="rect">
            <a:avLst/>
          </a:prstGeom>
          <a:noFill/>
          <a:ln w="952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404" tIns="72404" rIns="72404" bIns="72404" anchor="ctr">
            <a:spAutoFit/>
          </a:bodyPr>
          <a:lstStyle>
            <a:lvl1pPr marL="209550" indent="-209550" defTabSz="820738">
              <a:defRPr sz="1200" b="1">
                <a:solidFill>
                  <a:schemeClr val="tx1"/>
                </a:solidFill>
                <a:latin typeface="Arial Narrow" panose="020B0606020202030204" pitchFamily="34" charset="0"/>
              </a:defRPr>
            </a:lvl1pPr>
            <a:lvl2pPr marL="717550" indent="-307975" defTabSz="820738">
              <a:defRPr sz="1200" b="1">
                <a:solidFill>
                  <a:schemeClr val="tx1"/>
                </a:solidFill>
                <a:latin typeface="Arial Narrow" panose="020B0606020202030204" pitchFamily="34" charset="0"/>
              </a:defRPr>
            </a:lvl2pPr>
            <a:lvl3pPr marL="1128713" indent="-307975" defTabSz="820738">
              <a:defRPr sz="1200" b="1">
                <a:solidFill>
                  <a:schemeClr val="tx1"/>
                </a:solidFill>
                <a:latin typeface="Arial Narrow" panose="020B0606020202030204" pitchFamily="34" charset="0"/>
              </a:defRPr>
            </a:lvl3pPr>
            <a:lvl4pPr marL="1538288" indent="-307975" defTabSz="820738">
              <a:defRPr sz="1200" b="1">
                <a:solidFill>
                  <a:schemeClr val="tx1"/>
                </a:solidFill>
                <a:latin typeface="Arial Narrow" panose="020B0606020202030204" pitchFamily="34" charset="0"/>
              </a:defRPr>
            </a:lvl4pPr>
            <a:lvl5pPr marL="1949450" indent="-307975" defTabSz="820738">
              <a:defRPr sz="1200" b="1">
                <a:solidFill>
                  <a:schemeClr val="tx1"/>
                </a:solidFill>
                <a:latin typeface="Arial Narrow" panose="020B0606020202030204" pitchFamily="34" charset="0"/>
              </a:defRPr>
            </a:lvl5pPr>
            <a:lvl6pPr marL="2406650" indent="-307975" defTabSz="820738" eaLnBrk="0" fontAlgn="base" hangingPunct="0">
              <a:spcBef>
                <a:spcPct val="0"/>
              </a:spcBef>
              <a:spcAft>
                <a:spcPct val="0"/>
              </a:spcAft>
              <a:defRPr sz="1200" b="1">
                <a:solidFill>
                  <a:schemeClr val="tx1"/>
                </a:solidFill>
                <a:latin typeface="Arial Narrow" panose="020B0606020202030204" pitchFamily="34" charset="0"/>
              </a:defRPr>
            </a:lvl6pPr>
            <a:lvl7pPr marL="2863850" indent="-307975" defTabSz="820738" eaLnBrk="0" fontAlgn="base" hangingPunct="0">
              <a:spcBef>
                <a:spcPct val="0"/>
              </a:spcBef>
              <a:spcAft>
                <a:spcPct val="0"/>
              </a:spcAft>
              <a:defRPr sz="1200" b="1">
                <a:solidFill>
                  <a:schemeClr val="tx1"/>
                </a:solidFill>
                <a:latin typeface="Arial Narrow" panose="020B0606020202030204" pitchFamily="34" charset="0"/>
              </a:defRPr>
            </a:lvl7pPr>
            <a:lvl8pPr marL="3321050" indent="-307975" defTabSz="820738" eaLnBrk="0" fontAlgn="base" hangingPunct="0">
              <a:spcBef>
                <a:spcPct val="0"/>
              </a:spcBef>
              <a:spcAft>
                <a:spcPct val="0"/>
              </a:spcAft>
              <a:defRPr sz="1200" b="1">
                <a:solidFill>
                  <a:schemeClr val="tx1"/>
                </a:solidFill>
                <a:latin typeface="Arial Narrow" panose="020B0606020202030204" pitchFamily="34" charset="0"/>
              </a:defRPr>
            </a:lvl8pPr>
            <a:lvl9pPr marL="3778250" indent="-307975" defTabSz="820738" eaLnBrk="0" fontAlgn="base" hangingPunct="0">
              <a:spcBef>
                <a:spcPct val="0"/>
              </a:spcBef>
              <a:spcAft>
                <a:spcPct val="0"/>
              </a:spcAft>
              <a:defRPr sz="1200" b="1">
                <a:solidFill>
                  <a:schemeClr val="tx1"/>
                </a:solidFill>
                <a:latin typeface="Arial Narrow" panose="020B0606020202030204" pitchFamily="34" charset="0"/>
              </a:defRPr>
            </a:lvl9pPr>
          </a:lstStyle>
          <a:p>
            <a:r>
              <a:rPr lang="en-US" sz="1600" dirty="0" smtClean="0">
                <a:latin typeface="Arial" panose="020B0604020202020204" pitchFamily="34" charset="0"/>
                <a:cs typeface="Arial" panose="020B0604020202020204" pitchFamily="34" charset="0"/>
              </a:rPr>
              <a:t>Quantum materials and chemistry</a:t>
            </a:r>
            <a:endParaRPr lang="en-US" sz="1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Design materials and chemicals with advanced properties</a:t>
            </a:r>
            <a:r>
              <a:rPr lang="en-US" b="0" dirty="0" smtClean="0">
                <a:latin typeface="Arial" panose="020B0604020202020204" pitchFamily="34" charset="0"/>
                <a:cs typeface="Arial" panose="020B0604020202020204" pitchFamily="34" charset="0"/>
              </a:rPr>
              <a:t> </a:t>
            </a:r>
            <a:endParaRPr lang="en-US" sz="1400" b="0" dirty="0" smtClean="0">
              <a:latin typeface="Arial" panose="020B0604020202020204" pitchFamily="34" charset="0"/>
              <a:cs typeface="Arial" panose="020B0604020202020204" pitchFamily="34" charset="0"/>
            </a:endParaRP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Emergent properties: superconductivity, magnetism, topological protection and beyond;   		   Heavy-element science; </a:t>
            </a:r>
            <a:r>
              <a:rPr lang="en-US" dirty="0">
                <a:solidFill>
                  <a:srgbClr val="106636"/>
                </a:solidFill>
                <a:latin typeface="Arial" panose="020B0604020202020204" pitchFamily="34" charset="0"/>
                <a:cs typeface="Arial" panose="020B0604020202020204" pitchFamily="34" charset="0"/>
              </a:rPr>
              <a:t>A</a:t>
            </a:r>
            <a:r>
              <a:rPr lang="en-US" dirty="0" smtClean="0">
                <a:solidFill>
                  <a:srgbClr val="106636"/>
                </a:solidFill>
                <a:latin typeface="Arial" panose="020B0604020202020204" pitchFamily="34" charset="0"/>
                <a:cs typeface="Arial" panose="020B0604020202020204" pitchFamily="34" charset="0"/>
              </a:rPr>
              <a:t>dvanced spectroscopies</a:t>
            </a:r>
            <a:endParaRPr lang="en-US" dirty="0">
              <a:solidFill>
                <a:srgbClr val="106636"/>
              </a:solidFill>
              <a:latin typeface="Arial" panose="020B0604020202020204" pitchFamily="34" charset="0"/>
              <a:cs typeface="Arial" panose="020B0604020202020204" pitchFamily="34" charset="0"/>
            </a:endParaRPr>
          </a:p>
          <a:p>
            <a:pPr marL="0" indent="0">
              <a:lnSpc>
                <a:spcPct val="90000"/>
              </a:lnSpc>
              <a:spcBef>
                <a:spcPts val="900"/>
              </a:spcBef>
            </a:pPr>
            <a:r>
              <a:rPr lang="en-US" sz="1600" dirty="0" smtClean="0">
                <a:latin typeface="Arial" panose="020B0604020202020204" pitchFamily="34" charset="0"/>
                <a:cs typeface="Arial" panose="020B0604020202020204" pitchFamily="34" charset="0"/>
              </a:rPr>
              <a:t>Catalysis, photosynthesis &amp; light harvesting, and combustion</a:t>
            </a:r>
            <a:endParaRPr lang="en-US" sz="1600"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Accelerate and direct chemical and energy transformation with atom-by-atom precision modeling </a:t>
            </a:r>
            <a:endParaRPr lang="en-US" b="0" i="1" dirty="0">
              <a:latin typeface="Arial" panose="020B0604020202020204" pitchFamily="34" charset="0"/>
              <a:cs typeface="Arial" panose="020B0604020202020204" pitchFamily="34" charset="0"/>
            </a:endParaRPr>
          </a:p>
          <a:p>
            <a:pPr marL="347663" indent="-119063">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Multifunctional catalysis; Electronic charge transport in complex organic polymers and across contacts; </a:t>
            </a:r>
            <a:r>
              <a:rPr lang="en-US" dirty="0">
                <a:solidFill>
                  <a:srgbClr val="106636"/>
                </a:solidFill>
                <a:latin typeface="Arial" panose="020B0604020202020204" pitchFamily="34" charset="0"/>
                <a:cs typeface="Arial" panose="020B0604020202020204" pitchFamily="34" charset="0"/>
              </a:rPr>
              <a:t>M</a:t>
            </a:r>
            <a:r>
              <a:rPr lang="en-US" dirty="0" smtClean="0">
                <a:solidFill>
                  <a:srgbClr val="106636"/>
                </a:solidFill>
                <a:latin typeface="Arial" panose="020B0604020202020204" pitchFamily="34" charset="0"/>
                <a:cs typeface="Arial" panose="020B0604020202020204" pitchFamily="34" charset="0"/>
              </a:rPr>
              <a:t>ultiphysics and multiscale combustion science</a:t>
            </a:r>
            <a:endParaRPr lang="en-US" dirty="0">
              <a:solidFill>
                <a:srgbClr val="106636"/>
              </a:solidFill>
              <a:latin typeface="Arial" panose="020B0604020202020204" pitchFamily="34" charset="0"/>
              <a:cs typeface="Arial" panose="020B0604020202020204" pitchFamily="34" charset="0"/>
            </a:endParaRPr>
          </a:p>
          <a:p>
            <a:pPr marL="0" indent="0">
              <a:lnSpc>
                <a:spcPct val="90000"/>
              </a:lnSpc>
              <a:spcBef>
                <a:spcPts val="900"/>
              </a:spcBef>
            </a:pPr>
            <a:r>
              <a:rPr lang="en-US" sz="1600" dirty="0" smtClean="0">
                <a:latin typeface="Arial" panose="020B0604020202020204" pitchFamily="34" charset="0"/>
                <a:cs typeface="Arial" panose="020B0604020202020204" pitchFamily="34" charset="0"/>
              </a:rPr>
              <a:t>Materials and chemical discovery</a:t>
            </a:r>
            <a:endParaRPr lang="en-US" sz="160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Discover novel materials and chemicals with kinetic and thermodynamic stability, predict pathways to their synthesis</a:t>
            </a:r>
          </a:p>
          <a:p>
            <a:pPr marL="347663" indent="-120650">
              <a:buFont typeface="Courier New" panose="02070309020205020404" pitchFamily="49" charset="0"/>
              <a:buChar char="-"/>
            </a:pPr>
            <a:r>
              <a:rPr lang="en-US" dirty="0" smtClean="0">
                <a:solidFill>
                  <a:srgbClr val="106636"/>
                </a:solidFill>
                <a:latin typeface="Arial" panose="020B0604020202020204" pitchFamily="34" charset="0"/>
                <a:cs typeface="Arial" panose="020B0604020202020204" pitchFamily="34" charset="0"/>
              </a:rPr>
              <a:t>Computational discovery; Transport and dynamical properties of heterogeneous or hierarchical materials and complex chemical assemblies; Close the gap on materials with unknown crystal structures</a:t>
            </a:r>
          </a:p>
          <a:p>
            <a:pPr marL="0" indent="0">
              <a:lnSpc>
                <a:spcPct val="90000"/>
              </a:lnSpc>
              <a:spcBef>
                <a:spcPts val="900"/>
              </a:spcBef>
            </a:pPr>
            <a:r>
              <a:rPr lang="en-US" sz="1600" dirty="0">
                <a:latin typeface="Arial" panose="020B0604020202020204" pitchFamily="34" charset="0"/>
                <a:cs typeface="Arial" panose="020B0604020202020204" pitchFamily="34" charset="0"/>
              </a:rPr>
              <a:t>Soft matter</a:t>
            </a:r>
          </a:p>
          <a:p>
            <a:r>
              <a:rPr lang="en-US" b="0" dirty="0">
                <a:latin typeface="Arial" panose="020B0604020202020204" pitchFamily="34" charset="0"/>
                <a:cs typeface="Arial" panose="020B0604020202020204" pitchFamily="34" charset="0"/>
              </a:rPr>
              <a:t>	</a:t>
            </a:r>
            <a:r>
              <a:rPr lang="en-US" b="0" i="1" dirty="0" smtClean="0">
                <a:latin typeface="Arial" panose="020B0604020202020204" pitchFamily="34" charset="0"/>
                <a:cs typeface="Arial" panose="020B0604020202020204" pitchFamily="34" charset="0"/>
              </a:rPr>
              <a:t>Make unique and critical soft matter composed of molecular building blocks with hierarchical complexity and </a:t>
            </a:r>
            <a:r>
              <a:rPr lang="en-US" b="0" i="1" dirty="0" err="1" smtClean="0">
                <a:latin typeface="Arial" panose="020B0604020202020204" pitchFamily="34" charset="0"/>
                <a:cs typeface="Arial" panose="020B0604020202020204" pitchFamily="34" charset="0"/>
              </a:rPr>
              <a:t>tunability</a:t>
            </a:r>
            <a:endParaRPr lang="en-US" b="0" i="1" dirty="0">
              <a:latin typeface="Arial" panose="020B0604020202020204" pitchFamily="34" charset="0"/>
              <a:cs typeface="Arial" panose="020B0604020202020204" pitchFamily="34" charset="0"/>
            </a:endParaRPr>
          </a:p>
          <a:p>
            <a:pPr marL="347663" indent="-120650">
              <a:buFont typeface="Courier New" panose="02070309020205020404" pitchFamily="49" charset="0"/>
              <a:buChar char="-"/>
            </a:pPr>
            <a:r>
              <a:rPr lang="en-US" dirty="0">
                <a:solidFill>
                  <a:srgbClr val="106636"/>
                </a:solidFill>
                <a:latin typeface="Arial" panose="020B0604020202020204" pitchFamily="34" charset="0"/>
                <a:cs typeface="Arial" panose="020B0604020202020204" pitchFamily="34" charset="0"/>
              </a:rPr>
              <a:t>Alternative </a:t>
            </a:r>
            <a:r>
              <a:rPr lang="en-US" dirty="0" smtClean="0">
                <a:solidFill>
                  <a:srgbClr val="106636"/>
                </a:solidFill>
                <a:latin typeface="Arial" panose="020B0604020202020204" pitchFamily="34" charset="0"/>
                <a:cs typeface="Arial" panose="020B0604020202020204" pitchFamily="34" charset="0"/>
              </a:rPr>
              <a:t>separation; multicomponent </a:t>
            </a:r>
            <a:r>
              <a:rPr lang="en-US" dirty="0">
                <a:solidFill>
                  <a:srgbClr val="106636"/>
                </a:solidFill>
                <a:latin typeface="Arial" panose="020B0604020202020204" pitchFamily="34" charset="0"/>
                <a:cs typeface="Arial" panose="020B0604020202020204" pitchFamily="34" charset="0"/>
              </a:rPr>
              <a:t>fluid </a:t>
            </a:r>
            <a:r>
              <a:rPr lang="en-US" dirty="0" smtClean="0">
                <a:solidFill>
                  <a:srgbClr val="106636"/>
                </a:solidFill>
                <a:latin typeface="Arial" panose="020B0604020202020204" pitchFamily="34" charset="0"/>
                <a:cs typeface="Arial" panose="020B0604020202020204" pitchFamily="34" charset="0"/>
              </a:rPr>
              <a:t>mixtures; Composite </a:t>
            </a:r>
            <a:r>
              <a:rPr lang="en-US" dirty="0">
                <a:solidFill>
                  <a:srgbClr val="106636"/>
                </a:solidFill>
                <a:latin typeface="Arial" panose="020B0604020202020204" pitchFamily="34" charset="0"/>
                <a:cs typeface="Arial" panose="020B0604020202020204" pitchFamily="34" charset="0"/>
              </a:rPr>
              <a:t>polymeric </a:t>
            </a:r>
            <a:r>
              <a:rPr lang="en-US" dirty="0" smtClean="0">
                <a:solidFill>
                  <a:srgbClr val="106636"/>
                </a:solidFill>
                <a:latin typeface="Arial" panose="020B0604020202020204" pitchFamily="34" charset="0"/>
                <a:cs typeface="Arial" panose="020B0604020202020204" pitchFamily="34" charset="0"/>
              </a:rPr>
              <a:t>materials; Rational </a:t>
            </a:r>
            <a:r>
              <a:rPr lang="en-US" dirty="0">
                <a:solidFill>
                  <a:srgbClr val="106636"/>
                </a:solidFill>
                <a:latin typeface="Arial" panose="020B0604020202020204" pitchFamily="34" charset="0"/>
                <a:cs typeface="Arial" panose="020B0604020202020204" pitchFamily="34" charset="0"/>
              </a:rPr>
              <a:t>design of polymer dielectrics for energy storage</a:t>
            </a:r>
          </a:p>
          <a:p>
            <a:pPr marL="0" indent="0">
              <a:lnSpc>
                <a:spcPct val="90000"/>
              </a:lnSpc>
              <a:spcBef>
                <a:spcPts val="900"/>
              </a:spcBef>
            </a:pPr>
            <a:r>
              <a:rPr lang="en-US" sz="1600" dirty="0" smtClean="0">
                <a:latin typeface="Arial" panose="020B0604020202020204" pitchFamily="34" charset="0"/>
                <a:cs typeface="Arial" panose="020B0604020202020204" pitchFamily="34" charset="0"/>
              </a:rPr>
              <a:t>Computing and data challenges at BES facilities</a:t>
            </a:r>
          </a:p>
          <a:p>
            <a:pPr lvl="0"/>
            <a:r>
              <a:rPr lang="en-US" b="0" i="1" dirty="0" smtClean="0">
                <a:latin typeface="Arial" panose="020B0604020202020204" pitchFamily="34" charset="0"/>
                <a:cs typeface="Arial" panose="020B0604020202020204" pitchFamily="34" charset="0"/>
              </a:rPr>
              <a:t>	Analyze, manage, and store user data, including real-time modeling and analysis for control and modification of experiments </a:t>
            </a:r>
          </a:p>
          <a:p>
            <a:pPr marL="347663" lvl="0" indent="-120650">
              <a:buFont typeface="Courier New" panose="02070309020205020404" pitchFamily="49" charset="0"/>
              <a:buChar char="-"/>
            </a:pPr>
            <a:r>
              <a:rPr lang="en-US" dirty="0">
                <a:solidFill>
                  <a:srgbClr val="106636"/>
                </a:solidFill>
                <a:latin typeface="Arial" panose="020B0604020202020204" pitchFamily="34" charset="0"/>
                <a:cs typeface="Arial" panose="020B0604020202020204" pitchFamily="34" charset="0"/>
              </a:rPr>
              <a:t>Streaming analysis and steering experiments; Multimodal </a:t>
            </a:r>
            <a:r>
              <a:rPr lang="en-US" dirty="0" smtClean="0">
                <a:solidFill>
                  <a:srgbClr val="106636"/>
                </a:solidFill>
                <a:latin typeface="Arial" panose="020B0604020202020204" pitchFamily="34" charset="0"/>
                <a:cs typeface="Arial" panose="020B0604020202020204" pitchFamily="34" charset="0"/>
              </a:rPr>
              <a:t>analysis; Data curation; Accelerator simulation </a:t>
            </a:r>
            <a:endParaRPr lang="en-US" dirty="0">
              <a:solidFill>
                <a:srgbClr val="106636"/>
              </a:solidFill>
              <a:latin typeface="Arial" panose="020B0604020202020204" pitchFamily="34" charset="0"/>
              <a:cs typeface="Arial" panose="020B0604020202020204" pitchFamily="34" charset="0"/>
            </a:endParaRPr>
          </a:p>
          <a:p>
            <a:pPr marL="0" indent="0">
              <a:lnSpc>
                <a:spcPct val="90000"/>
              </a:lnSpc>
              <a:spcBef>
                <a:spcPts val="900"/>
              </a:spcBef>
            </a:pPr>
            <a:r>
              <a:rPr lang="en-US" sz="1600" dirty="0" smtClean="0">
                <a:latin typeface="Arial" panose="020B0604020202020204" pitchFamily="34" charset="0"/>
                <a:cs typeface="Arial" panose="020B0604020202020204" pitchFamily="34" charset="0"/>
              </a:rPr>
              <a:t>Advances in algorithms for quantum systems; Mathematics and computer science; Next-generation workforce</a:t>
            </a:r>
            <a:r>
              <a:rPr lang="en-US" b="0" dirty="0" smtClean="0">
                <a:latin typeface="Arial" panose="020B0604020202020204" pitchFamily="34" charset="0"/>
                <a:cs typeface="Arial" panose="020B0604020202020204" pitchFamily="34" charset="0"/>
              </a:rPr>
              <a:t>	</a:t>
            </a:r>
            <a:endParaRPr lang="en-US" dirty="0" smtClean="0">
              <a:solidFill>
                <a:srgbClr val="106636"/>
              </a:solidFill>
              <a:latin typeface="Arial" panose="020B0604020202020204" pitchFamily="34" charset="0"/>
              <a:cs typeface="Arial" panose="020B0604020202020204" pitchFamily="34" charset="0"/>
            </a:endParaRPr>
          </a:p>
        </p:txBody>
      </p:sp>
      <p:pic>
        <p:nvPicPr>
          <p:cNvPr id="1028" name="Picture 4" descr="http://exascaleage.org/wp-content/uploads/sites/67/2017/01/BES-cover-223x300.png?x32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431" y="22011"/>
            <a:ext cx="1528569" cy="205637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C0A2BE09-5C53-429F-9B0D-04D6F428253C}" type="slidenum">
              <a:rPr lang="en-US" smtClean="0"/>
              <a:pPr>
                <a:defRPr/>
              </a:pPr>
              <a:t>17</a:t>
            </a:fld>
            <a:endParaRPr lang="en-US" dirty="0"/>
          </a:p>
        </p:txBody>
      </p:sp>
    </p:spTree>
    <p:extLst>
      <p:ext uri="{BB962C8B-B14F-4D97-AF65-F5344CB8AC3E}">
        <p14:creationId xmlns:p14="http://schemas.microsoft.com/office/powerpoint/2010/main" val="3310197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56615"/>
            <a:ext cx="8642350" cy="4070985"/>
          </a:xfrm>
        </p:spPr>
        <p:txBody>
          <a:bodyPr/>
          <a:lstStyle/>
          <a:p>
            <a:r>
              <a:rPr lang="en-US" sz="2000" dirty="0" smtClean="0"/>
              <a:t>BES 2017 Summary Report</a:t>
            </a:r>
          </a:p>
          <a:p>
            <a:pPr lvl="1"/>
            <a:r>
              <a:rPr lang="en-US" sz="2000" dirty="0" smtClean="0"/>
              <a:t>Update to the 2014 Summary Report</a:t>
            </a:r>
          </a:p>
          <a:p>
            <a:pPr lvl="1"/>
            <a:r>
              <a:rPr lang="en-US" sz="2000" dirty="0" smtClean="0"/>
              <a:t>Overview of BES</a:t>
            </a:r>
          </a:p>
          <a:p>
            <a:pPr lvl="1"/>
            <a:r>
              <a:rPr lang="en-US" sz="2000" dirty="0" smtClean="0"/>
              <a:t>How BES does business</a:t>
            </a:r>
          </a:p>
          <a:p>
            <a:pPr lvl="1"/>
            <a:r>
              <a:rPr lang="en-US" sz="2000" dirty="0" smtClean="0"/>
              <a:t>Descriptions of all three BES divisions, EFRCs, and Hubs</a:t>
            </a:r>
          </a:p>
        </p:txBody>
      </p:sp>
      <p:sp>
        <p:nvSpPr>
          <p:cNvPr id="3" name="Title 2"/>
          <p:cNvSpPr>
            <a:spLocks noGrp="1"/>
          </p:cNvSpPr>
          <p:nvPr>
            <p:ph type="title"/>
          </p:nvPr>
        </p:nvSpPr>
        <p:spPr>
          <a:xfrm>
            <a:off x="0" y="0"/>
            <a:ext cx="9144000" cy="782320"/>
          </a:xfrm>
        </p:spPr>
        <p:txBody>
          <a:bodyPr/>
          <a:lstStyle/>
          <a:p>
            <a:r>
              <a:rPr lang="en-US" dirty="0" smtClean="0"/>
              <a:t>BES Communications</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18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826" y="2777805"/>
            <a:ext cx="2585413" cy="33458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6239" y="2776928"/>
            <a:ext cx="2883315" cy="3346704"/>
          </a:xfrm>
          <a:prstGeom prst="rect">
            <a:avLst/>
          </a:prstGeom>
        </p:spPr>
      </p:pic>
    </p:spTree>
    <p:extLst>
      <p:ext uri="{BB962C8B-B14F-4D97-AF65-F5344CB8AC3E}">
        <p14:creationId xmlns:p14="http://schemas.microsoft.com/office/powerpoint/2010/main" val="3059107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BES Communications</a:t>
            </a:r>
            <a:br>
              <a:rPr lang="en-US" dirty="0" smtClean="0"/>
            </a:br>
            <a:r>
              <a:rPr lang="en-US" sz="2000" dirty="0" smtClean="0"/>
              <a:t>EFRC Summary Booklet</a:t>
            </a:r>
            <a:endParaRPr lang="en-US" sz="20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6450"/>
            <a:ext cx="1280222" cy="1280222"/>
          </a:xfrm>
          <a:prstGeom prst="rect">
            <a:avLst/>
          </a:prstGeom>
        </p:spPr>
      </p:pic>
      <p:sp>
        <p:nvSpPr>
          <p:cNvPr id="7" name="TextBox 6"/>
          <p:cNvSpPr txBox="1"/>
          <p:nvPr/>
        </p:nvSpPr>
        <p:spPr>
          <a:xfrm>
            <a:off x="1162990" y="3657175"/>
            <a:ext cx="2963533" cy="1138773"/>
          </a:xfrm>
          <a:prstGeom prst="rect">
            <a:avLst/>
          </a:prstGeom>
          <a:noFill/>
        </p:spPr>
        <p:txBody>
          <a:bodyPr wrap="square" rtlCol="0">
            <a:spAutoFit/>
          </a:bodyPr>
          <a:lstStyle/>
          <a:p>
            <a:r>
              <a:rPr lang="en-US" sz="1600" b="1" dirty="0" smtClean="0">
                <a:solidFill>
                  <a:srgbClr val="146736"/>
                </a:solidFill>
              </a:rPr>
              <a:t>Building precision </a:t>
            </a:r>
            <a:r>
              <a:rPr lang="en-US" sz="1600" b="1" dirty="0" err="1" smtClean="0">
                <a:solidFill>
                  <a:srgbClr val="146736"/>
                </a:solidFill>
              </a:rPr>
              <a:t>nanobatteries</a:t>
            </a:r>
            <a:r>
              <a:rPr lang="en-US" sz="1600" b="1" dirty="0" smtClean="0">
                <a:solidFill>
                  <a:srgbClr val="146736"/>
                </a:solidFill>
              </a:rPr>
              <a:t> by the billions</a:t>
            </a:r>
          </a:p>
          <a:p>
            <a:r>
              <a:rPr lang="en-US" sz="1200" dirty="0" smtClean="0">
                <a:solidFill>
                  <a:srgbClr val="146736"/>
                </a:solidFill>
              </a:rPr>
              <a:t>Batteries constructed in </a:t>
            </a:r>
            <a:r>
              <a:rPr lang="en-US" sz="1200" dirty="0" err="1" smtClean="0">
                <a:solidFill>
                  <a:srgbClr val="146736"/>
                </a:solidFill>
              </a:rPr>
              <a:t>nanopores</a:t>
            </a:r>
            <a:r>
              <a:rPr lang="en-US" sz="1200" dirty="0" smtClean="0">
                <a:solidFill>
                  <a:srgbClr val="146736"/>
                </a:solidFill>
              </a:rPr>
              <a:t> promise to deliver energy at much </a:t>
            </a:r>
          </a:p>
          <a:p>
            <a:r>
              <a:rPr lang="en-US" sz="1200" dirty="0" smtClean="0">
                <a:solidFill>
                  <a:srgbClr val="146736"/>
                </a:solidFill>
              </a:rPr>
              <a:t>higher power and longer life</a:t>
            </a:r>
            <a:endParaRPr lang="en-US" sz="1200" dirty="0">
              <a:solidFill>
                <a:srgbClr val="146736"/>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9529" y="2262286"/>
            <a:ext cx="1280222" cy="1280222"/>
          </a:xfrm>
          <a:prstGeom prst="rect">
            <a:avLst/>
          </a:prstGeom>
        </p:spPr>
      </p:pic>
      <p:pic>
        <p:nvPicPr>
          <p:cNvPr id="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53459" y="0"/>
            <a:ext cx="1590541" cy="2057400"/>
          </a:xfrm>
          <a:prstGeom prst="rect">
            <a:avLst/>
          </a:prstGeom>
          <a:noFill/>
          <a:ln w="9525">
            <a:noFill/>
            <a:miter lim="800000"/>
            <a:headEnd/>
            <a:tailEnd/>
          </a:ln>
        </p:spPr>
      </p:pic>
      <p:sp>
        <p:nvSpPr>
          <p:cNvPr id="10" name="TextBox 9"/>
          <p:cNvSpPr txBox="1"/>
          <p:nvPr/>
        </p:nvSpPr>
        <p:spPr>
          <a:xfrm>
            <a:off x="300974" y="865310"/>
            <a:ext cx="6647994" cy="1200329"/>
          </a:xfrm>
          <a:prstGeom prst="rect">
            <a:avLst/>
          </a:prstGeom>
          <a:noFill/>
        </p:spPr>
        <p:txBody>
          <a:bodyPr wrap="square" rtlCol="0">
            <a:spAutoFit/>
          </a:bodyPr>
          <a:lstStyle/>
          <a:p>
            <a:r>
              <a:rPr lang="en-US" dirty="0" smtClean="0">
                <a:solidFill>
                  <a:srgbClr val="146736"/>
                </a:solidFill>
              </a:rPr>
              <a:t>The 2016 EFRC </a:t>
            </a:r>
            <a:r>
              <a:rPr lang="en-US" dirty="0">
                <a:solidFill>
                  <a:srgbClr val="146736"/>
                </a:solidFill>
              </a:rPr>
              <a:t>booklet describes </a:t>
            </a:r>
            <a:r>
              <a:rPr lang="en-US" dirty="0" smtClean="0">
                <a:solidFill>
                  <a:srgbClr val="146736"/>
                </a:solidFill>
              </a:rPr>
              <a:t>the history and outcomes from the </a:t>
            </a:r>
            <a:r>
              <a:rPr lang="en-US" dirty="0">
                <a:solidFill>
                  <a:srgbClr val="146736"/>
                </a:solidFill>
              </a:rPr>
              <a:t>first seven </a:t>
            </a:r>
            <a:r>
              <a:rPr lang="en-US" dirty="0" smtClean="0">
                <a:solidFill>
                  <a:srgbClr val="146736"/>
                </a:solidFill>
              </a:rPr>
              <a:t>years</a:t>
            </a:r>
            <a:r>
              <a:rPr lang="en-US" dirty="0">
                <a:solidFill>
                  <a:srgbClr val="146736"/>
                </a:solidFill>
              </a:rPr>
              <a:t> of the EFRC program</a:t>
            </a:r>
            <a:r>
              <a:rPr lang="en-US" dirty="0" smtClean="0">
                <a:solidFill>
                  <a:srgbClr val="146736"/>
                </a:solidFill>
              </a:rPr>
              <a:t>, including </a:t>
            </a:r>
            <a:r>
              <a:rPr lang="en-US" dirty="0">
                <a:solidFill>
                  <a:srgbClr val="146736"/>
                </a:solidFill>
              </a:rPr>
              <a:t>representative scientific </a:t>
            </a:r>
            <a:r>
              <a:rPr lang="en-US" dirty="0" smtClean="0">
                <a:solidFill>
                  <a:srgbClr val="146736"/>
                </a:solidFill>
              </a:rPr>
              <a:t>highlights, </a:t>
            </a:r>
            <a:r>
              <a:rPr lang="en-US" dirty="0">
                <a:solidFill>
                  <a:srgbClr val="146736"/>
                </a:solidFill>
              </a:rPr>
              <a:t>academic publications, intellectual property, and science commercialization.</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62286"/>
            <a:ext cx="1280222" cy="12802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9529" y="3586450"/>
            <a:ext cx="1280222" cy="128022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857332"/>
            <a:ext cx="1280222" cy="1280222"/>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9529" y="4857332"/>
            <a:ext cx="1280222" cy="1280222"/>
          </a:xfrm>
          <a:prstGeom prst="rect">
            <a:avLst/>
          </a:prstGeom>
        </p:spPr>
      </p:pic>
      <p:sp>
        <p:nvSpPr>
          <p:cNvPr id="15" name="TextBox 14"/>
          <p:cNvSpPr txBox="1"/>
          <p:nvPr/>
        </p:nvSpPr>
        <p:spPr>
          <a:xfrm>
            <a:off x="1162990" y="2333011"/>
            <a:ext cx="2491640" cy="1138773"/>
          </a:xfrm>
          <a:prstGeom prst="rect">
            <a:avLst/>
          </a:prstGeom>
          <a:noFill/>
        </p:spPr>
        <p:txBody>
          <a:bodyPr wrap="square" rtlCol="0">
            <a:spAutoFit/>
          </a:bodyPr>
          <a:lstStyle/>
          <a:p>
            <a:r>
              <a:rPr lang="en-US" sz="1600" b="1" dirty="0" smtClean="0">
                <a:solidFill>
                  <a:srgbClr val="146736"/>
                </a:solidFill>
              </a:rPr>
              <a:t>Solar concentrators based on quantum dots</a:t>
            </a:r>
          </a:p>
          <a:p>
            <a:r>
              <a:rPr lang="en-US" sz="1200" dirty="0" smtClean="0">
                <a:solidFill>
                  <a:srgbClr val="146736"/>
                </a:solidFill>
              </a:rPr>
              <a:t>Core-shell quantum dots were rationally designed for efficient light collection and transmission</a:t>
            </a:r>
            <a:endParaRPr lang="en-US" sz="1100" dirty="0">
              <a:solidFill>
                <a:srgbClr val="146736"/>
              </a:solidFill>
            </a:endParaRPr>
          </a:p>
        </p:txBody>
      </p:sp>
      <p:sp>
        <p:nvSpPr>
          <p:cNvPr id="16" name="TextBox 15"/>
          <p:cNvSpPr txBox="1"/>
          <p:nvPr/>
        </p:nvSpPr>
        <p:spPr>
          <a:xfrm>
            <a:off x="5186897" y="3749508"/>
            <a:ext cx="3288466" cy="954107"/>
          </a:xfrm>
          <a:prstGeom prst="rect">
            <a:avLst/>
          </a:prstGeom>
          <a:noFill/>
        </p:spPr>
        <p:txBody>
          <a:bodyPr wrap="square" rtlCol="0">
            <a:spAutoFit/>
          </a:bodyPr>
          <a:lstStyle/>
          <a:p>
            <a:r>
              <a:rPr lang="en-US" sz="1600" b="1" dirty="0" smtClean="0">
                <a:solidFill>
                  <a:srgbClr val="146736"/>
                </a:solidFill>
              </a:rPr>
              <a:t>Viability of long-term carbon sequestration in the subsurface</a:t>
            </a:r>
          </a:p>
          <a:p>
            <a:r>
              <a:rPr lang="en-US" sz="1200" dirty="0" smtClean="0">
                <a:solidFill>
                  <a:srgbClr val="146736"/>
                </a:solidFill>
              </a:rPr>
              <a:t>The Bravo Dome gas field was used to estimate CO</a:t>
            </a:r>
            <a:r>
              <a:rPr lang="en-US" sz="1200" baseline="-25000" dirty="0" smtClean="0">
                <a:solidFill>
                  <a:srgbClr val="146736"/>
                </a:solidFill>
              </a:rPr>
              <a:t>2</a:t>
            </a:r>
            <a:r>
              <a:rPr lang="en-US" sz="1200" dirty="0" smtClean="0">
                <a:solidFill>
                  <a:srgbClr val="146736"/>
                </a:solidFill>
              </a:rPr>
              <a:t> dissolution rates over </a:t>
            </a:r>
            <a:r>
              <a:rPr lang="en-US" sz="1200" dirty="0" err="1" smtClean="0">
                <a:solidFill>
                  <a:srgbClr val="146736"/>
                </a:solidFill>
              </a:rPr>
              <a:t>milennia</a:t>
            </a:r>
            <a:endParaRPr lang="en-US" sz="1200" dirty="0">
              <a:solidFill>
                <a:srgbClr val="146736"/>
              </a:solidFill>
            </a:endParaRPr>
          </a:p>
        </p:txBody>
      </p:sp>
      <p:sp>
        <p:nvSpPr>
          <p:cNvPr id="17" name="TextBox 16"/>
          <p:cNvSpPr txBox="1"/>
          <p:nvPr/>
        </p:nvSpPr>
        <p:spPr>
          <a:xfrm>
            <a:off x="5186897" y="4928057"/>
            <a:ext cx="3100897" cy="1138773"/>
          </a:xfrm>
          <a:prstGeom prst="rect">
            <a:avLst/>
          </a:prstGeom>
          <a:noFill/>
        </p:spPr>
        <p:txBody>
          <a:bodyPr wrap="square" rtlCol="0">
            <a:spAutoFit/>
          </a:bodyPr>
          <a:lstStyle/>
          <a:p>
            <a:r>
              <a:rPr lang="en-US" sz="1600" b="1" dirty="0" smtClean="0">
                <a:solidFill>
                  <a:srgbClr val="146736"/>
                </a:solidFill>
              </a:rPr>
              <a:t>Nanoscale control of uranium for solvent-free recovery</a:t>
            </a:r>
          </a:p>
          <a:p>
            <a:r>
              <a:rPr lang="en-US" sz="1200" dirty="0" smtClean="0">
                <a:solidFill>
                  <a:srgbClr val="146736"/>
                </a:solidFill>
              </a:rPr>
              <a:t>Water-soluble uranium-oxygen clusters</a:t>
            </a:r>
          </a:p>
          <a:p>
            <a:r>
              <a:rPr lang="en-US" sz="1200" dirty="0" smtClean="0">
                <a:solidFill>
                  <a:srgbClr val="146736"/>
                </a:solidFill>
              </a:rPr>
              <a:t>are large enough to be filtered using commercial membranes</a:t>
            </a:r>
            <a:endParaRPr lang="en-US" sz="1200" dirty="0">
              <a:solidFill>
                <a:srgbClr val="146736"/>
              </a:solidFill>
            </a:endParaRPr>
          </a:p>
        </p:txBody>
      </p:sp>
      <p:sp>
        <p:nvSpPr>
          <p:cNvPr id="18" name="TextBox 17"/>
          <p:cNvSpPr txBox="1"/>
          <p:nvPr/>
        </p:nvSpPr>
        <p:spPr>
          <a:xfrm>
            <a:off x="1162990" y="4897279"/>
            <a:ext cx="2796439" cy="1200329"/>
          </a:xfrm>
          <a:prstGeom prst="rect">
            <a:avLst/>
          </a:prstGeom>
          <a:noFill/>
        </p:spPr>
        <p:txBody>
          <a:bodyPr wrap="square" rtlCol="0">
            <a:spAutoFit/>
          </a:bodyPr>
          <a:lstStyle/>
          <a:p>
            <a:r>
              <a:rPr lang="en-US" sz="1600" b="1" dirty="0" smtClean="0">
                <a:solidFill>
                  <a:srgbClr val="146736"/>
                </a:solidFill>
              </a:rPr>
              <a:t>Examining the enzyme complex that makes cellulose fibrils</a:t>
            </a:r>
          </a:p>
          <a:p>
            <a:r>
              <a:rPr lang="en-US" sz="1200" dirty="0" smtClean="0">
                <a:solidFill>
                  <a:srgbClr val="146736"/>
                </a:solidFill>
              </a:rPr>
              <a:t>Imaging and computational modeling revealed new structural insights</a:t>
            </a:r>
            <a:endParaRPr lang="en-US" sz="1200" dirty="0">
              <a:solidFill>
                <a:srgbClr val="146736"/>
              </a:solidFill>
            </a:endParaRPr>
          </a:p>
        </p:txBody>
      </p:sp>
      <p:sp>
        <p:nvSpPr>
          <p:cNvPr id="19" name="TextBox 18"/>
          <p:cNvSpPr txBox="1"/>
          <p:nvPr/>
        </p:nvSpPr>
        <p:spPr>
          <a:xfrm>
            <a:off x="5186897" y="2302233"/>
            <a:ext cx="3154072" cy="1200329"/>
          </a:xfrm>
          <a:prstGeom prst="rect">
            <a:avLst/>
          </a:prstGeom>
          <a:noFill/>
        </p:spPr>
        <p:txBody>
          <a:bodyPr wrap="square" rtlCol="0">
            <a:spAutoFit/>
          </a:bodyPr>
          <a:lstStyle/>
          <a:p>
            <a:r>
              <a:rPr lang="en-US" sz="1600" b="1" dirty="0" smtClean="0">
                <a:solidFill>
                  <a:srgbClr val="146736"/>
                </a:solidFill>
              </a:rPr>
              <a:t>Accurately modeling </a:t>
            </a:r>
          </a:p>
          <a:p>
            <a:r>
              <a:rPr lang="en-US" sz="1600" b="1" dirty="0" smtClean="0">
                <a:solidFill>
                  <a:srgbClr val="146736"/>
                </a:solidFill>
              </a:rPr>
              <a:t>materials for energy applications</a:t>
            </a:r>
          </a:p>
          <a:p>
            <a:r>
              <a:rPr lang="en-US" sz="1200" dirty="0" smtClean="0">
                <a:solidFill>
                  <a:srgbClr val="146736"/>
                </a:solidFill>
              </a:rPr>
              <a:t>Optimal method identified for multiscale simulations of carbon nanostructures</a:t>
            </a:r>
            <a:endParaRPr lang="en-US" sz="1200" dirty="0">
              <a:solidFill>
                <a:srgbClr val="146736"/>
              </a:solidFill>
            </a:endParaRPr>
          </a:p>
        </p:txBody>
      </p:sp>
    </p:spTree>
    <p:extLst>
      <p:ext uri="{BB962C8B-B14F-4D97-AF65-F5344CB8AC3E}">
        <p14:creationId xmlns:p14="http://schemas.microsoft.com/office/powerpoint/2010/main" val="3486654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774" y="1323697"/>
            <a:ext cx="7419976" cy="3970263"/>
          </a:xfrm>
          <a:prstGeom prst="rect">
            <a:avLst/>
          </a:prstGeom>
        </p:spPr>
        <p:txBody>
          <a:bodyPr wrap="square" lIns="91387" tIns="45693" rIns="91387" bIns="45693">
            <a:spAutoFit/>
          </a:bodyPr>
          <a:lstStyle/>
          <a:p>
            <a:pPr marL="627999" indent="-626237" defTabSz="912009">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SC and BES Leadership Update</a:t>
            </a:r>
          </a:p>
          <a:p>
            <a:pPr marL="627999" indent="-626237" defTabSz="912009">
              <a:spcBef>
                <a:spcPts val="24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Program Highlights</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FY 2016 Research Awards &amp; Facility Stats</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Project Update</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New Workshop Reports</a:t>
            </a:r>
          </a:p>
          <a:p>
            <a:pPr marL="1084263" lvl="1" indent="-457200" defTabSz="912009">
              <a:spcBef>
                <a:spcPts val="600"/>
              </a:spcBef>
              <a:spcAft>
                <a:spcPts val="600"/>
              </a:spcAft>
              <a:buFont typeface="Wingdings" pitchFamily="2" charset="2"/>
              <a:buChar char="Ø"/>
            </a:pPr>
            <a:r>
              <a:rPr lang="en-US" sz="2000" dirty="0" smtClean="0">
                <a:solidFill>
                  <a:srgbClr val="006600"/>
                </a:solidFill>
                <a:latin typeface="Arial" pitchFamily="34" charset="0"/>
                <a:cs typeface="Arial" pitchFamily="34" charset="0"/>
              </a:rPr>
              <a:t>BES Communications</a:t>
            </a:r>
          </a:p>
          <a:p>
            <a:pPr marL="627999" indent="-626237" defTabSz="912009">
              <a:spcBef>
                <a:spcPts val="24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BES – Looking </a:t>
            </a:r>
            <a:r>
              <a:rPr lang="en-US" sz="2400" dirty="0">
                <a:solidFill>
                  <a:srgbClr val="006600"/>
                </a:solidFill>
                <a:latin typeface="Arial" pitchFamily="34" charset="0"/>
                <a:cs typeface="Arial" pitchFamily="34" charset="0"/>
              </a:rPr>
              <a:t>F</a:t>
            </a:r>
            <a:r>
              <a:rPr lang="en-US" sz="2400" dirty="0" smtClean="0">
                <a:solidFill>
                  <a:srgbClr val="006600"/>
                </a:solidFill>
                <a:latin typeface="Arial" pitchFamily="34" charset="0"/>
                <a:cs typeface="Arial" pitchFamily="34" charset="0"/>
              </a:rPr>
              <a:t>orward and Back</a:t>
            </a: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a:solidFill>
                  <a:srgbClr val="006600"/>
                </a:solidFill>
                <a:latin typeface="Arial" pitchFamily="34" charset="0"/>
                <a:cs typeface="Arial" pitchFamily="34" charset="0"/>
              </a:rPr>
              <a:t>Outline</a:t>
            </a:r>
          </a:p>
        </p:txBody>
      </p:sp>
      <p:sp>
        <p:nvSpPr>
          <p:cNvPr id="6" name="Slide Number Placeholder 2"/>
          <p:cNvSpPr>
            <a:spLocks noGrp="1"/>
          </p:cNvSpPr>
          <p:nvPr>
            <p:ph type="sldNum" sz="quarter" idx="4294967295"/>
          </p:nvPr>
        </p:nvSpPr>
        <p:spPr>
          <a:xfrm>
            <a:off x="8413750" y="6351588"/>
            <a:ext cx="381000" cy="365125"/>
          </a:xfrm>
          <a:prstGeom prst="rect">
            <a:avLst/>
          </a:prstGeom>
        </p:spPr>
        <p:txBody>
          <a:bodyPr/>
          <a:lstStyle/>
          <a:p>
            <a:r>
              <a:rPr lang="en-US" dirty="0" smtClean="0"/>
              <a:t>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9161" y="1836123"/>
            <a:ext cx="8515089" cy="5259388"/>
          </a:xfrm>
        </p:spPr>
        <p:txBody>
          <a:bodyPr/>
          <a:lstStyle/>
          <a:p>
            <a:pPr marL="177800" indent="-177800">
              <a:spcBef>
                <a:spcPts val="0"/>
              </a:spcBef>
              <a:spcAft>
                <a:spcPts val="600"/>
              </a:spcAft>
              <a:buFont typeface="Wingdings" panose="05000000000000000000" pitchFamily="2" charset="2"/>
              <a:buChar char="§"/>
            </a:pPr>
            <a:r>
              <a:rPr lang="en-US" sz="2000" b="0" dirty="0" smtClean="0">
                <a:solidFill>
                  <a:srgbClr val="106636"/>
                </a:solidFill>
              </a:rPr>
              <a:t>EFRC </a:t>
            </a:r>
            <a:r>
              <a:rPr lang="en-US" sz="2000" b="0" dirty="0">
                <a:solidFill>
                  <a:srgbClr val="106636"/>
                </a:solidFill>
              </a:rPr>
              <a:t>background at-a-glance: </a:t>
            </a:r>
          </a:p>
          <a:p>
            <a:pPr marL="685566" lvl="1" indent="-285750">
              <a:spcBef>
                <a:spcPts val="0"/>
              </a:spcBef>
              <a:spcAft>
                <a:spcPts val="600"/>
              </a:spcAft>
              <a:buFont typeface="Arial" panose="020B0604020202020204" pitchFamily="34" charset="0"/>
              <a:buChar char="−"/>
            </a:pPr>
            <a:r>
              <a:rPr lang="en-US" sz="1800" i="1" dirty="0" smtClean="0">
                <a:solidFill>
                  <a:schemeClr val="tx1"/>
                </a:solidFill>
              </a:rPr>
              <a:t>Funding; </a:t>
            </a:r>
            <a:r>
              <a:rPr lang="en-US" sz="1800" i="1" dirty="0">
                <a:solidFill>
                  <a:schemeClr val="tx1"/>
                </a:solidFill>
              </a:rPr>
              <a:t>Performers and Partner </a:t>
            </a:r>
            <a:r>
              <a:rPr lang="en-US" sz="1800" i="1" dirty="0" smtClean="0">
                <a:solidFill>
                  <a:schemeClr val="tx1"/>
                </a:solidFill>
              </a:rPr>
              <a:t>Institutions; </a:t>
            </a:r>
            <a:r>
              <a:rPr lang="en-US" sz="1800" i="1" dirty="0">
                <a:solidFill>
                  <a:schemeClr val="tx1"/>
                </a:solidFill>
              </a:rPr>
              <a:t>Website</a:t>
            </a:r>
            <a:endParaRPr lang="en-US" sz="1800" dirty="0">
              <a:solidFill>
                <a:srgbClr val="106636"/>
              </a:solidFill>
            </a:endParaRPr>
          </a:p>
          <a:p>
            <a:pPr marL="177800" indent="-177800">
              <a:spcBef>
                <a:spcPts val="600"/>
              </a:spcBef>
              <a:spcAft>
                <a:spcPts val="600"/>
              </a:spcAft>
              <a:buFont typeface="Wingdings" panose="05000000000000000000" pitchFamily="2" charset="2"/>
              <a:buChar char="§"/>
            </a:pPr>
            <a:r>
              <a:rPr lang="en-US" sz="2000" b="0" dirty="0">
                <a:solidFill>
                  <a:srgbClr val="106636"/>
                </a:solidFill>
              </a:rPr>
              <a:t>Scientific Mission and Approach</a:t>
            </a:r>
          </a:p>
          <a:p>
            <a:pPr marL="685566" lvl="1" indent="-285750">
              <a:spcBef>
                <a:spcPts val="0"/>
              </a:spcBef>
              <a:spcAft>
                <a:spcPts val="600"/>
              </a:spcAft>
              <a:buFont typeface="Arial" panose="020B0604020202020204" pitchFamily="34" charset="0"/>
              <a:buChar char="−"/>
            </a:pPr>
            <a:r>
              <a:rPr lang="en-US" sz="1800" i="1" dirty="0">
                <a:solidFill>
                  <a:schemeClr val="tx1"/>
                </a:solidFill>
              </a:rPr>
              <a:t>General </a:t>
            </a:r>
            <a:r>
              <a:rPr lang="en-US" sz="1800" i="1" dirty="0" smtClean="0">
                <a:solidFill>
                  <a:schemeClr val="tx1"/>
                </a:solidFill>
              </a:rPr>
              <a:t>Overview; </a:t>
            </a:r>
            <a:r>
              <a:rPr lang="en-US" sz="1800" i="1" dirty="0">
                <a:solidFill>
                  <a:schemeClr val="tx1"/>
                </a:solidFill>
              </a:rPr>
              <a:t>Key Scientific Thrusts</a:t>
            </a:r>
          </a:p>
          <a:p>
            <a:pPr marL="177800" indent="-177800">
              <a:spcBef>
                <a:spcPts val="600"/>
              </a:spcBef>
              <a:spcAft>
                <a:spcPts val="600"/>
              </a:spcAft>
              <a:buFont typeface="Wingdings" panose="05000000000000000000" pitchFamily="2" charset="2"/>
              <a:buChar char="§"/>
            </a:pPr>
            <a:r>
              <a:rPr lang="en-US" sz="2000" b="0" dirty="0"/>
              <a:t>Selected Scientific Accomplishments</a:t>
            </a:r>
          </a:p>
          <a:p>
            <a:pPr marL="685566" lvl="1" indent="-285750">
              <a:spcBef>
                <a:spcPts val="0"/>
              </a:spcBef>
              <a:spcAft>
                <a:spcPts val="600"/>
              </a:spcAft>
              <a:buFont typeface="Arial" panose="020B0604020202020204" pitchFamily="34" charset="0"/>
              <a:buChar char="−"/>
            </a:pPr>
            <a:r>
              <a:rPr lang="en-US" sz="1800" i="1" dirty="0">
                <a:solidFill>
                  <a:schemeClr val="tx1"/>
                </a:solidFill>
              </a:rPr>
              <a:t>Top 4-8 Major Accomplishments</a:t>
            </a:r>
          </a:p>
          <a:p>
            <a:pPr marL="177800" indent="-177800">
              <a:spcBef>
                <a:spcPts val="600"/>
              </a:spcBef>
              <a:spcAft>
                <a:spcPts val="600"/>
              </a:spcAft>
              <a:buFont typeface="Wingdings" panose="05000000000000000000" pitchFamily="2" charset="2"/>
              <a:buChar char="§"/>
            </a:pPr>
            <a:r>
              <a:rPr lang="en-US" sz="2000" b="0" dirty="0">
                <a:solidFill>
                  <a:srgbClr val="106636"/>
                </a:solidFill>
              </a:rPr>
              <a:t>Impact</a:t>
            </a:r>
          </a:p>
          <a:p>
            <a:pPr marL="685566" lvl="1" indent="-285750">
              <a:spcBef>
                <a:spcPts val="0"/>
              </a:spcBef>
              <a:spcAft>
                <a:spcPts val="600"/>
              </a:spcAft>
              <a:buFont typeface="Arial" panose="020B0604020202020204" pitchFamily="34" charset="0"/>
              <a:buChar char="−"/>
            </a:pPr>
            <a:r>
              <a:rPr lang="en-US" sz="1800" i="1" dirty="0">
                <a:solidFill>
                  <a:schemeClr val="tx1"/>
                </a:solidFill>
              </a:rPr>
              <a:t>Major S&amp;T Awards and </a:t>
            </a:r>
            <a:r>
              <a:rPr lang="en-US" sz="1800" i="1" dirty="0" smtClean="0">
                <a:solidFill>
                  <a:schemeClr val="tx1"/>
                </a:solidFill>
              </a:rPr>
              <a:t>Recognitions; Follow-on Funding; </a:t>
            </a:r>
            <a:r>
              <a:rPr lang="en-US" sz="1800" i="1" dirty="0">
                <a:solidFill>
                  <a:schemeClr val="tx1"/>
                </a:solidFill>
              </a:rPr>
              <a:t>Spin-offs</a:t>
            </a:r>
          </a:p>
          <a:p>
            <a:pPr marL="177800" indent="-177800">
              <a:spcBef>
                <a:spcPts val="600"/>
              </a:spcBef>
              <a:spcAft>
                <a:spcPts val="600"/>
              </a:spcAft>
              <a:buFont typeface="Wingdings" panose="05000000000000000000" pitchFamily="2" charset="2"/>
              <a:buChar char="§"/>
            </a:pPr>
            <a:r>
              <a:rPr lang="en-US" sz="2000" b="0" dirty="0">
                <a:solidFill>
                  <a:srgbClr val="106636"/>
                </a:solidFill>
              </a:rPr>
              <a:t>Publications and Intellectual Property</a:t>
            </a:r>
          </a:p>
          <a:p>
            <a:pPr marL="685566" lvl="1" indent="-285750">
              <a:spcBef>
                <a:spcPts val="0"/>
              </a:spcBef>
              <a:spcAft>
                <a:spcPts val="600"/>
              </a:spcAft>
              <a:buFont typeface="Arial" panose="020B0604020202020204" pitchFamily="34" charset="0"/>
              <a:buChar char="−"/>
            </a:pPr>
            <a:r>
              <a:rPr lang="en-US" sz="1800" i="1" dirty="0">
                <a:solidFill>
                  <a:prstClr val="black"/>
                </a:solidFill>
              </a:rPr>
              <a:t>Info on Publications; Disclosures &amp; Patents; A list of selected high-impact publications w/ # of citations</a:t>
            </a:r>
            <a:endParaRPr lang="en-US" sz="2000" dirty="0">
              <a:solidFill>
                <a:srgbClr val="106636"/>
              </a:solidFill>
            </a:endParaRPr>
          </a:p>
        </p:txBody>
      </p:sp>
      <p:sp>
        <p:nvSpPr>
          <p:cNvPr id="4" name="Title 3"/>
          <p:cNvSpPr>
            <a:spLocks noGrp="1"/>
          </p:cNvSpPr>
          <p:nvPr>
            <p:ph type="title"/>
          </p:nvPr>
        </p:nvSpPr>
        <p:spPr/>
        <p:txBody>
          <a:bodyPr/>
          <a:lstStyle/>
          <a:p>
            <a:r>
              <a:rPr lang="en-US" dirty="0" smtClean="0"/>
              <a:t>BES Communications</a:t>
            </a:r>
            <a:br>
              <a:rPr lang="en-US" dirty="0" smtClean="0"/>
            </a:br>
            <a:r>
              <a:rPr lang="en-US" dirty="0" smtClean="0"/>
              <a:t>EFRC Impact Reports</a:t>
            </a:r>
            <a:endParaRPr lang="en-US" dirty="0"/>
          </a:p>
        </p:txBody>
      </p:sp>
      <p:sp>
        <p:nvSpPr>
          <p:cNvPr id="3" name="Slide Number Placeholder 2"/>
          <p:cNvSpPr>
            <a:spLocks noGrp="1"/>
          </p:cNvSpPr>
          <p:nvPr>
            <p:ph type="sldNum" sz="quarter" idx="11"/>
          </p:nvPr>
        </p:nvSpPr>
        <p:spPr/>
        <p:txBody>
          <a:bodyPr/>
          <a:lstStyle/>
          <a:p>
            <a:pPr>
              <a:defRPr/>
            </a:pPr>
            <a:fld id="{D1C3E240-9EB6-4604-A43D-9910B3F588EA}" type="slidenum">
              <a:rPr lang="en-US" smtClean="0"/>
              <a:pPr>
                <a:defRPr/>
              </a:pPr>
              <a:t>20</a:t>
            </a:fld>
            <a:endParaRPr lang="en-US" dirty="0"/>
          </a:p>
        </p:txBody>
      </p:sp>
      <p:sp>
        <p:nvSpPr>
          <p:cNvPr id="2" name="TextBox 1"/>
          <p:cNvSpPr txBox="1"/>
          <p:nvPr/>
        </p:nvSpPr>
        <p:spPr>
          <a:xfrm>
            <a:off x="6876507" y="2764131"/>
            <a:ext cx="2317937" cy="1077218"/>
          </a:xfrm>
          <a:prstGeom prst="rect">
            <a:avLst/>
          </a:prstGeom>
          <a:noFill/>
        </p:spPr>
        <p:txBody>
          <a:bodyPr wrap="square" rtlCol="0">
            <a:spAutoFit/>
          </a:bodyPr>
          <a:lstStyle/>
          <a:p>
            <a:pPr lvl="0" eaLnBrk="0" hangingPunct="0">
              <a:spcBef>
                <a:spcPts val="0"/>
              </a:spcBef>
              <a:spcAft>
                <a:spcPts val="1200"/>
              </a:spcAft>
            </a:pPr>
            <a:r>
              <a:rPr lang="en-US" sz="1200" u="sng" dirty="0">
                <a:solidFill>
                  <a:srgbClr val="0000FF"/>
                </a:solidFill>
                <a:latin typeface="Arial" panose="020B0604020202020204" pitchFamily="34" charset="0"/>
                <a:cs typeface="Arial" panose="020B0604020202020204" pitchFamily="34" charset="0"/>
              </a:rPr>
              <a:t>https://science.energy.gov/~/media/bes/efrc/pdf/impact/All_EFRC_impact_2017-01-31.pdf</a:t>
            </a:r>
          </a:p>
          <a:p>
            <a:endParaRPr lang="en-US" sz="1600" u="sng"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4581" y="923925"/>
            <a:ext cx="6996542" cy="707886"/>
          </a:xfrm>
          <a:prstGeom prst="rect">
            <a:avLst/>
          </a:prstGeom>
          <a:noFill/>
        </p:spPr>
        <p:txBody>
          <a:bodyPr wrap="square" rtlCol="0">
            <a:spAutoFit/>
          </a:bodyPr>
          <a:lstStyle/>
          <a:p>
            <a:r>
              <a:rPr lang="en-US" sz="2000" dirty="0"/>
              <a:t>The impact reports </a:t>
            </a:r>
            <a:r>
              <a:rPr lang="en-US" sz="2000" dirty="0" smtClean="0"/>
              <a:t>describe scientific </a:t>
            </a:r>
            <a:r>
              <a:rPr lang="en-US" sz="2000" dirty="0"/>
              <a:t>accomplishments and greater impacts of </a:t>
            </a:r>
            <a:r>
              <a:rPr lang="en-US" sz="2000" dirty="0" smtClean="0"/>
              <a:t>individual centers, as outlined below:</a:t>
            </a:r>
            <a:endParaRPr lang="en-US" sz="2000" dirty="0"/>
          </a:p>
        </p:txBody>
      </p:sp>
      <p:pic>
        <p:nvPicPr>
          <p:cNvPr id="10" name="Picture 9"/>
          <p:cNvPicPr>
            <a:picLocks noChangeAspect="1"/>
          </p:cNvPicPr>
          <p:nvPr/>
        </p:nvPicPr>
        <p:blipFill>
          <a:blip r:embed="rId3"/>
          <a:stretch>
            <a:fillRect/>
          </a:stretch>
        </p:blipFill>
        <p:spPr>
          <a:xfrm>
            <a:off x="6996542" y="0"/>
            <a:ext cx="2077869" cy="2685327"/>
          </a:xfrm>
          <a:prstGeom prst="rect">
            <a:avLst/>
          </a:prstGeom>
        </p:spPr>
      </p:pic>
    </p:spTree>
    <p:extLst>
      <p:ext uri="{BB962C8B-B14F-4D97-AF65-F5344CB8AC3E}">
        <p14:creationId xmlns:p14="http://schemas.microsoft.com/office/powerpoint/2010/main" val="108529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ChangeArrowheads="1"/>
          </p:cNvSpPr>
          <p:nvPr/>
        </p:nvSpPr>
        <p:spPr bwMode="auto">
          <a:xfrm>
            <a:off x="421622" y="841522"/>
            <a:ext cx="5058055" cy="1036544"/>
          </a:xfrm>
          <a:prstGeom prst="rect">
            <a:avLst/>
          </a:prstGeom>
          <a:solidFill>
            <a:srgbClr val="EAEAEA"/>
          </a:solidFill>
          <a:ln w="9525">
            <a:solidFill>
              <a:schemeClr val="tx1"/>
            </a:solidFill>
            <a:miter lim="800000"/>
            <a:headEnd/>
            <a:tailEnd/>
          </a:ln>
          <a:effectLst>
            <a:outerShdw dist="107763" dir="2700000" algn="ctr" rotWithShape="0">
              <a:schemeClr val="bg2"/>
            </a:outerShdw>
          </a:effectLst>
        </p:spPr>
        <p:txBody>
          <a:bodyPr wrap="none" anchor="ctr"/>
          <a:lstStyle/>
          <a:p>
            <a:pPr algn="ctr">
              <a:defRPr/>
            </a:pPr>
            <a:endParaRPr lang="en-US">
              <a:effectLst>
                <a:outerShdw blurRad="38100" dist="38100" dir="2700000" algn="tl">
                  <a:srgbClr val="000000">
                    <a:alpha val="43137"/>
                  </a:srgbClr>
                </a:outerShdw>
              </a:effectLst>
            </a:endParaRPr>
          </a:p>
        </p:txBody>
      </p:sp>
      <p:sp>
        <p:nvSpPr>
          <p:cNvPr id="994307" name="Rectangle 3"/>
          <p:cNvSpPr>
            <a:spLocks noChangeArrowheads="1"/>
          </p:cNvSpPr>
          <p:nvPr/>
        </p:nvSpPr>
        <p:spPr bwMode="auto">
          <a:xfrm>
            <a:off x="97948" y="87366"/>
            <a:ext cx="8610319" cy="574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96" tIns="44948" rIns="89896" bIns="44948"/>
          <a:lstStyle>
            <a:lvl1pPr defTabSz="1019175">
              <a:defRPr sz="5000">
                <a:solidFill>
                  <a:schemeClr val="tx2"/>
                </a:solidFill>
                <a:latin typeface="Times New Roman" panose="02020603050405020304" pitchFamily="18" charset="0"/>
              </a:defRPr>
            </a:lvl1pPr>
            <a:lvl2pPr defTabSz="1019175">
              <a:defRPr sz="5000">
                <a:solidFill>
                  <a:schemeClr val="tx2"/>
                </a:solidFill>
                <a:latin typeface="Times New Roman" panose="02020603050405020304" pitchFamily="18" charset="0"/>
              </a:defRPr>
            </a:lvl2pPr>
            <a:lvl3pPr defTabSz="1019175">
              <a:defRPr sz="5000">
                <a:solidFill>
                  <a:schemeClr val="tx2"/>
                </a:solidFill>
                <a:latin typeface="Times New Roman" panose="02020603050405020304" pitchFamily="18" charset="0"/>
              </a:defRPr>
            </a:lvl3pPr>
            <a:lvl4pPr defTabSz="1019175">
              <a:defRPr sz="5000">
                <a:solidFill>
                  <a:schemeClr val="tx2"/>
                </a:solidFill>
                <a:latin typeface="Times New Roman" panose="02020603050405020304" pitchFamily="18" charset="0"/>
              </a:defRPr>
            </a:lvl4pPr>
            <a:lvl5pPr defTabSz="1019175">
              <a:defRPr sz="5000">
                <a:solidFill>
                  <a:schemeClr val="tx2"/>
                </a:solidFill>
                <a:latin typeface="Times New Roman" panose="02020603050405020304" pitchFamily="18" charset="0"/>
              </a:defRPr>
            </a:lvl5pPr>
            <a:lvl6pPr marL="457200" algn="ctr" defTabSz="1019175" eaLnBrk="0" fontAlgn="base" hangingPunct="0">
              <a:spcBef>
                <a:spcPct val="0"/>
              </a:spcBef>
              <a:spcAft>
                <a:spcPct val="0"/>
              </a:spcAft>
              <a:defRPr sz="5000">
                <a:solidFill>
                  <a:schemeClr val="tx2"/>
                </a:solidFill>
                <a:latin typeface="Times New Roman" panose="02020603050405020304" pitchFamily="18" charset="0"/>
              </a:defRPr>
            </a:lvl6pPr>
            <a:lvl7pPr marL="914400" algn="ctr" defTabSz="1019175" eaLnBrk="0" fontAlgn="base" hangingPunct="0">
              <a:spcBef>
                <a:spcPct val="0"/>
              </a:spcBef>
              <a:spcAft>
                <a:spcPct val="0"/>
              </a:spcAft>
              <a:defRPr sz="5000">
                <a:solidFill>
                  <a:schemeClr val="tx2"/>
                </a:solidFill>
                <a:latin typeface="Times New Roman" panose="02020603050405020304" pitchFamily="18" charset="0"/>
              </a:defRPr>
            </a:lvl7pPr>
            <a:lvl8pPr marL="1371600" algn="ctr" defTabSz="1019175" eaLnBrk="0" fontAlgn="base" hangingPunct="0">
              <a:spcBef>
                <a:spcPct val="0"/>
              </a:spcBef>
              <a:spcAft>
                <a:spcPct val="0"/>
              </a:spcAft>
              <a:defRPr sz="5000">
                <a:solidFill>
                  <a:schemeClr val="tx2"/>
                </a:solidFill>
                <a:latin typeface="Times New Roman" panose="02020603050405020304" pitchFamily="18" charset="0"/>
              </a:defRPr>
            </a:lvl8pPr>
            <a:lvl9pPr marL="1828800" algn="ctr" defTabSz="1019175" eaLnBrk="0" fontAlgn="base" hangingPunct="0">
              <a:spcBef>
                <a:spcPct val="0"/>
              </a:spcBef>
              <a:spcAft>
                <a:spcPct val="0"/>
              </a:spcAft>
              <a:defRPr sz="5000">
                <a:solidFill>
                  <a:schemeClr val="tx2"/>
                </a:solidFill>
                <a:latin typeface="Times New Roman" panose="02020603050405020304" pitchFamily="18" charset="0"/>
              </a:defRPr>
            </a:lvl9pPr>
          </a:lstStyle>
          <a:p>
            <a:pPr algn="ctr">
              <a:defRPr/>
            </a:pPr>
            <a:r>
              <a:rPr lang="en-US" altLang="en-US" sz="2800" dirty="0" smtClean="0">
                <a:solidFill>
                  <a:srgbClr val="106636"/>
                </a:solidFill>
                <a:latin typeface="Arial" panose="020B0604020202020204" pitchFamily="34" charset="0"/>
                <a:cs typeface="Arial" panose="020B0604020202020204" pitchFamily="34" charset="0"/>
              </a:rPr>
              <a:t>John C. Hemminger, </a:t>
            </a:r>
            <a:r>
              <a:rPr lang="en-US" altLang="en-US" sz="2800" dirty="0">
                <a:solidFill>
                  <a:srgbClr val="106636"/>
                </a:solidFill>
                <a:latin typeface="Arial" panose="020B0604020202020204" pitchFamily="34" charset="0"/>
                <a:cs typeface="Arial" panose="020B0604020202020204" pitchFamily="34" charset="0"/>
              </a:rPr>
              <a:t>University of </a:t>
            </a:r>
            <a:r>
              <a:rPr lang="en-US" altLang="en-US" sz="2800" dirty="0" smtClean="0">
                <a:solidFill>
                  <a:srgbClr val="106636"/>
                </a:solidFill>
                <a:latin typeface="Arial" panose="020B0604020202020204" pitchFamily="34" charset="0"/>
                <a:cs typeface="Arial" panose="020B0604020202020204" pitchFamily="34" charset="0"/>
              </a:rPr>
              <a:t>California, Irvine</a:t>
            </a:r>
            <a:endParaRPr lang="en-US" altLang="en-US" sz="2800" dirty="0">
              <a:solidFill>
                <a:srgbClr val="106636"/>
              </a:solidFill>
              <a:latin typeface="Arial" panose="020B0604020202020204" pitchFamily="34" charset="0"/>
              <a:cs typeface="Arial" panose="020B0604020202020204" pitchFamily="34" charset="0"/>
            </a:endParaRPr>
          </a:p>
        </p:txBody>
      </p:sp>
      <p:sp>
        <p:nvSpPr>
          <p:cNvPr id="16388" name="Rectangle 4"/>
          <p:cNvSpPr>
            <a:spLocks noChangeArrowheads="1"/>
          </p:cNvSpPr>
          <p:nvPr/>
        </p:nvSpPr>
        <p:spPr bwMode="auto">
          <a:xfrm>
            <a:off x="180696" y="1955999"/>
            <a:ext cx="5298981" cy="3652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49" tIns="43695" rIns="88949" bIns="43695">
            <a:spAutoFit/>
          </a:bodyPr>
          <a:lstStyle>
            <a:lvl1pPr algn="ctr" defTabSz="1019175">
              <a:defRPr sz="1400" b="1">
                <a:solidFill>
                  <a:schemeClr val="tx1"/>
                </a:solidFill>
                <a:latin typeface="Arial" panose="020B0604020202020204" pitchFamily="34" charset="0"/>
              </a:defRPr>
            </a:lvl1pPr>
            <a:lvl2pPr marL="461963" indent="-290513" algn="ctr" defTabSz="1019175">
              <a:defRPr sz="1400" b="1">
                <a:solidFill>
                  <a:schemeClr val="tx1"/>
                </a:solidFill>
                <a:latin typeface="Arial" panose="020B0604020202020204" pitchFamily="34" charset="0"/>
              </a:defRPr>
            </a:lvl2pPr>
            <a:lvl3pPr marL="742950" indent="-166688"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a:buSzPct val="70000"/>
              <a:buFont typeface="Monotype Sorts" pitchFamily="2" charset="2"/>
              <a:buNone/>
            </a:pPr>
            <a:r>
              <a:rPr lang="en-US" altLang="en-US" sz="1800" u="sng" dirty="0">
                <a:solidFill>
                  <a:srgbClr val="106636"/>
                </a:solidFill>
                <a:cs typeface="Arial" panose="020B0604020202020204" pitchFamily="34" charset="0"/>
              </a:rPr>
              <a:t>Professional Appointments</a:t>
            </a:r>
          </a:p>
        </p:txBody>
      </p:sp>
      <p:sp>
        <p:nvSpPr>
          <p:cNvPr id="16391" name="Rectangle 7"/>
          <p:cNvSpPr>
            <a:spLocks noChangeArrowheads="1"/>
          </p:cNvSpPr>
          <p:nvPr/>
        </p:nvSpPr>
        <p:spPr bwMode="auto">
          <a:xfrm>
            <a:off x="180695" y="3875525"/>
            <a:ext cx="5298981" cy="3652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49" tIns="43695" rIns="88949" bIns="43695">
            <a:spAutoFit/>
          </a:bodyPr>
          <a:lstStyle>
            <a:lvl1pPr algn="ctr" defTabSz="1019175">
              <a:defRPr sz="1400" b="1">
                <a:solidFill>
                  <a:schemeClr val="tx1"/>
                </a:solidFill>
                <a:latin typeface="Arial" panose="020B0604020202020204" pitchFamily="34" charset="0"/>
              </a:defRPr>
            </a:lvl1pPr>
            <a:lvl2pPr marL="461963" indent="-290513" algn="ctr" defTabSz="1019175">
              <a:defRPr sz="1400" b="1">
                <a:solidFill>
                  <a:schemeClr val="tx1"/>
                </a:solidFill>
                <a:latin typeface="Arial" panose="020B0604020202020204" pitchFamily="34" charset="0"/>
              </a:defRPr>
            </a:lvl2pPr>
            <a:lvl3pPr marL="742950" indent="-166688"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a:buSzPct val="70000"/>
              <a:buFont typeface="Monotype Sorts" pitchFamily="2" charset="2"/>
              <a:buNone/>
            </a:pPr>
            <a:r>
              <a:rPr lang="en-US" altLang="en-US" sz="1800" u="sng" dirty="0" smtClean="0">
                <a:solidFill>
                  <a:srgbClr val="106636"/>
                </a:solidFill>
                <a:cs typeface="Arial" panose="020B0604020202020204" pitchFamily="34" charset="0"/>
              </a:rPr>
              <a:t>Academic Distinctions</a:t>
            </a:r>
            <a:endParaRPr lang="en-US" altLang="en-US" sz="1800" u="sng" dirty="0">
              <a:solidFill>
                <a:srgbClr val="106636"/>
              </a:solidFill>
              <a:cs typeface="Arial" panose="020B0604020202020204" pitchFamily="34" charset="0"/>
            </a:endParaRPr>
          </a:p>
        </p:txBody>
      </p:sp>
      <p:sp>
        <p:nvSpPr>
          <p:cNvPr id="16392" name="Rectangle 8"/>
          <p:cNvSpPr>
            <a:spLocks noChangeArrowheads="1"/>
          </p:cNvSpPr>
          <p:nvPr/>
        </p:nvSpPr>
        <p:spPr bwMode="auto">
          <a:xfrm>
            <a:off x="318486" y="4141623"/>
            <a:ext cx="699671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3038" indent="-173038" algn="ctr">
              <a:defRPr sz="1400" b="1">
                <a:solidFill>
                  <a:schemeClr val="tx1"/>
                </a:solidFill>
                <a:latin typeface="Arial" panose="020B0604020202020204" pitchFamily="34" charset="0"/>
              </a:defRPr>
            </a:lvl1pPr>
            <a:lvl2pPr marL="742950" indent="-285750" algn="ctr">
              <a:defRPr sz="1400" b="1">
                <a:solidFill>
                  <a:schemeClr val="tx1"/>
                </a:solidFill>
                <a:latin typeface="Arial" panose="020B0604020202020204" pitchFamily="34" charset="0"/>
              </a:defRPr>
            </a:lvl2pPr>
            <a:lvl3pPr marL="1143000" indent="-228600" algn="ctr">
              <a:defRPr sz="1400" b="1">
                <a:solidFill>
                  <a:schemeClr val="tx1"/>
                </a:solidFill>
                <a:latin typeface="Arial" panose="020B0604020202020204" pitchFamily="34" charset="0"/>
              </a:defRPr>
            </a:lvl3pPr>
            <a:lvl4pPr marL="1600200" indent="-228600" algn="ctr">
              <a:defRPr sz="1400" b="1">
                <a:solidFill>
                  <a:schemeClr val="tx1"/>
                </a:solidFill>
                <a:latin typeface="Arial" panose="020B0604020202020204" pitchFamily="34" charset="0"/>
              </a:defRPr>
            </a:lvl4pPr>
            <a:lvl5pPr marL="2057400" indent="-228600" algn="ctr">
              <a:defRPr sz="1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Arial" panose="020B0604020202020204" pitchFamily="34" charset="0"/>
              </a:defRPr>
            </a:lvl9pPr>
          </a:lstStyle>
          <a:p>
            <a:pPr marL="0" indent="0" algn="l"/>
            <a:r>
              <a:rPr lang="en-US" sz="1200" dirty="0"/>
              <a:t>Outstanding Faculty Research Award of the UCI Alumni Association</a:t>
            </a:r>
            <a:br>
              <a:rPr lang="en-US" sz="1200" dirty="0"/>
            </a:br>
            <a:r>
              <a:rPr lang="en-US" sz="1200" dirty="0" smtClean="0"/>
              <a:t>Alfred </a:t>
            </a:r>
            <a:r>
              <a:rPr lang="en-US" sz="1200" dirty="0"/>
              <a:t>P. Sloan Fellow</a:t>
            </a:r>
            <a:br>
              <a:rPr lang="en-US" sz="1200" dirty="0"/>
            </a:br>
            <a:r>
              <a:rPr lang="en-US" sz="1200" dirty="0" err="1" smtClean="0"/>
              <a:t>Fellow</a:t>
            </a:r>
            <a:r>
              <a:rPr lang="en-US" sz="1200" dirty="0" smtClean="0"/>
              <a:t> </a:t>
            </a:r>
            <a:r>
              <a:rPr lang="en-US" sz="1200" dirty="0"/>
              <a:t>of the American Physical Society</a:t>
            </a:r>
            <a:br>
              <a:rPr lang="en-US" sz="1200" dirty="0"/>
            </a:br>
            <a:r>
              <a:rPr lang="en-US" sz="1200" dirty="0" smtClean="0"/>
              <a:t>Fellow </a:t>
            </a:r>
            <a:r>
              <a:rPr lang="en-US" sz="1200" dirty="0"/>
              <a:t>of the American Vacuum Society</a:t>
            </a:r>
            <a:br>
              <a:rPr lang="en-US" sz="1200" dirty="0"/>
            </a:br>
            <a:r>
              <a:rPr lang="en-US" sz="1200" dirty="0" smtClean="0"/>
              <a:t>Fellow </a:t>
            </a:r>
            <a:r>
              <a:rPr lang="en-US" sz="1200" dirty="0"/>
              <a:t>of the American Association for the Advancement of Science</a:t>
            </a:r>
            <a:br>
              <a:rPr lang="en-US" sz="1200" dirty="0"/>
            </a:br>
            <a:r>
              <a:rPr lang="en-US" sz="1200" dirty="0" smtClean="0"/>
              <a:t>Fellow </a:t>
            </a:r>
            <a:r>
              <a:rPr lang="en-US" sz="1200" dirty="0"/>
              <a:t>of the American Chemical Society</a:t>
            </a:r>
            <a:br>
              <a:rPr lang="en-US" sz="1200" dirty="0"/>
            </a:br>
            <a:r>
              <a:rPr lang="en-US" sz="1200" dirty="0" smtClean="0"/>
              <a:t>Alexander </a:t>
            </a:r>
            <a:r>
              <a:rPr lang="en-US" sz="1200" dirty="0"/>
              <a:t>von Humboldt Foundation Senior Scientist Research Award</a:t>
            </a:r>
            <a:br>
              <a:rPr lang="en-US" sz="1200" dirty="0"/>
            </a:br>
            <a:r>
              <a:rPr lang="en-US" sz="1200" dirty="0" smtClean="0"/>
              <a:t>2003 </a:t>
            </a:r>
            <a:r>
              <a:rPr lang="en-US" sz="1200" dirty="0"/>
              <a:t>Charles R. Bennett "Service Through Chemistry" Award, Orange County Section, ACS</a:t>
            </a:r>
            <a:br>
              <a:rPr lang="en-US" sz="1200" dirty="0"/>
            </a:br>
            <a:r>
              <a:rPr lang="en-US" sz="1200" dirty="0" smtClean="0"/>
              <a:t>2004 </a:t>
            </a:r>
            <a:r>
              <a:rPr lang="en-US" sz="1200" dirty="0"/>
              <a:t>National ACS Award: "Arthur W. Adamson Award for Distinguished Service in the Advancement of Surface Chemistry"</a:t>
            </a:r>
            <a:br>
              <a:rPr lang="en-US" sz="1200" dirty="0"/>
            </a:br>
            <a:r>
              <a:rPr lang="en-US" sz="1200" dirty="0" smtClean="0"/>
              <a:t>2006 </a:t>
            </a:r>
            <a:r>
              <a:rPr lang="en-US" sz="1200" dirty="0" err="1"/>
              <a:t>Medard</a:t>
            </a:r>
            <a:r>
              <a:rPr lang="en-US" sz="1200" dirty="0"/>
              <a:t> W. Welch Award from the AVS</a:t>
            </a:r>
            <a:endParaRPr lang="en-US" altLang="en-US" sz="1147" dirty="0">
              <a:solidFill>
                <a:srgbClr val="003399"/>
              </a:solidFill>
              <a:latin typeface="Arial Narrow" panose="020B0606020202030204" pitchFamily="34" charset="0"/>
            </a:endParaRPr>
          </a:p>
        </p:txBody>
      </p:sp>
      <p:sp>
        <p:nvSpPr>
          <p:cNvPr id="16393" name="Rectangle 9"/>
          <p:cNvSpPr>
            <a:spLocks noChangeArrowheads="1"/>
          </p:cNvSpPr>
          <p:nvPr/>
        </p:nvSpPr>
        <p:spPr bwMode="auto">
          <a:xfrm>
            <a:off x="318486" y="2243030"/>
            <a:ext cx="5443618"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1400" b="1">
                <a:solidFill>
                  <a:schemeClr val="tx1"/>
                </a:solidFill>
                <a:latin typeface="Arial" panose="020B0604020202020204" pitchFamily="34" charset="0"/>
              </a:defRPr>
            </a:lvl1pPr>
            <a:lvl2pPr marL="742950" indent="-285750" algn="ctr">
              <a:defRPr sz="1400" b="1">
                <a:solidFill>
                  <a:schemeClr val="tx1"/>
                </a:solidFill>
                <a:latin typeface="Arial" panose="020B0604020202020204" pitchFamily="34" charset="0"/>
              </a:defRPr>
            </a:lvl2pPr>
            <a:lvl3pPr marL="1143000" indent="-228600" algn="ctr">
              <a:defRPr sz="1400" b="1">
                <a:solidFill>
                  <a:schemeClr val="tx1"/>
                </a:solidFill>
                <a:latin typeface="Arial" panose="020B0604020202020204" pitchFamily="34" charset="0"/>
              </a:defRPr>
            </a:lvl3pPr>
            <a:lvl4pPr marL="1600200" indent="-228600" algn="ctr">
              <a:defRPr sz="1400" b="1">
                <a:solidFill>
                  <a:schemeClr val="tx1"/>
                </a:solidFill>
                <a:latin typeface="Arial" panose="020B0604020202020204" pitchFamily="34" charset="0"/>
              </a:defRPr>
            </a:lvl4pPr>
            <a:lvl5pPr marL="2057400" indent="-228600" algn="ctr">
              <a:defRPr sz="1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Arial" panose="020B0604020202020204" pitchFamily="34" charset="0"/>
              </a:defRPr>
            </a:lvl9pPr>
          </a:lstStyle>
          <a:p>
            <a:pPr algn="l">
              <a:spcBef>
                <a:spcPts val="200"/>
              </a:spcBef>
              <a:spcAft>
                <a:spcPts val="0"/>
              </a:spcAft>
            </a:pPr>
            <a:r>
              <a:rPr lang="en-US" altLang="en-US" sz="1200" dirty="0">
                <a:cs typeface="Arial" panose="020B0604020202020204" pitchFamily="34" charset="0"/>
              </a:rPr>
              <a:t>Vice Chancellor for Research, 2010--2015</a:t>
            </a:r>
          </a:p>
          <a:p>
            <a:pPr algn="l">
              <a:spcBef>
                <a:spcPts val="200"/>
              </a:spcBef>
              <a:spcAft>
                <a:spcPts val="0"/>
              </a:spcAft>
            </a:pPr>
            <a:r>
              <a:rPr lang="en-US" altLang="en-US" sz="1200" dirty="0" smtClean="0">
                <a:cs typeface="Arial" panose="020B0604020202020204" pitchFamily="34" charset="0"/>
              </a:rPr>
              <a:t>Dean </a:t>
            </a:r>
            <a:r>
              <a:rPr lang="en-US" altLang="en-US" sz="1200" dirty="0">
                <a:cs typeface="Arial" panose="020B0604020202020204" pitchFamily="34" charset="0"/>
              </a:rPr>
              <a:t>and Professor of Chemistry; 2006-10</a:t>
            </a:r>
          </a:p>
          <a:p>
            <a:pPr algn="l">
              <a:spcBef>
                <a:spcPts val="200"/>
              </a:spcBef>
              <a:spcAft>
                <a:spcPts val="0"/>
              </a:spcAft>
            </a:pPr>
            <a:r>
              <a:rPr lang="en-US" altLang="en-US" sz="1200" dirty="0">
                <a:cs typeface="Arial" panose="020B0604020202020204" pitchFamily="34" charset="0"/>
              </a:rPr>
              <a:t>School of Physical Sciences </a:t>
            </a:r>
          </a:p>
          <a:p>
            <a:pPr algn="l">
              <a:spcBef>
                <a:spcPts val="200"/>
              </a:spcBef>
              <a:spcAft>
                <a:spcPts val="0"/>
              </a:spcAft>
            </a:pPr>
            <a:r>
              <a:rPr lang="en-US" altLang="en-US" sz="1200" dirty="0" smtClean="0">
                <a:cs typeface="Arial" panose="020B0604020202020204" pitchFamily="34" charset="0"/>
              </a:rPr>
              <a:t>Chair</a:t>
            </a:r>
            <a:r>
              <a:rPr lang="en-US" altLang="en-US" sz="1200" dirty="0">
                <a:cs typeface="Arial" panose="020B0604020202020204" pitchFamily="34" charset="0"/>
              </a:rPr>
              <a:t>, Department of Chemistry; 1993-96</a:t>
            </a:r>
          </a:p>
          <a:p>
            <a:pPr algn="l">
              <a:spcBef>
                <a:spcPts val="200"/>
              </a:spcBef>
              <a:spcAft>
                <a:spcPts val="0"/>
              </a:spcAft>
            </a:pPr>
            <a:r>
              <a:rPr lang="en-US" altLang="en-US" sz="1200" dirty="0">
                <a:cs typeface="Arial" panose="020B0604020202020204" pitchFamily="34" charset="0"/>
              </a:rPr>
              <a:t>School of Physical Sciences </a:t>
            </a:r>
          </a:p>
          <a:p>
            <a:pPr algn="l">
              <a:spcBef>
                <a:spcPts val="200"/>
              </a:spcBef>
              <a:spcAft>
                <a:spcPts val="0"/>
              </a:spcAft>
            </a:pPr>
            <a:r>
              <a:rPr lang="en-US" altLang="en-US" sz="1200" dirty="0" smtClean="0">
                <a:cs typeface="Arial" panose="020B0604020202020204" pitchFamily="34" charset="0"/>
              </a:rPr>
              <a:t>Director</a:t>
            </a:r>
            <a:r>
              <a:rPr lang="en-US" altLang="en-US" sz="1200" dirty="0">
                <a:cs typeface="Arial" panose="020B0604020202020204" pitchFamily="34" charset="0"/>
              </a:rPr>
              <a:t>; 1987-93, Institute for Surface and Interface Science (ISIS)</a:t>
            </a:r>
          </a:p>
          <a:p>
            <a:pPr algn="l">
              <a:spcBef>
                <a:spcPts val="200"/>
              </a:spcBef>
              <a:spcAft>
                <a:spcPts val="0"/>
              </a:spcAft>
            </a:pPr>
            <a:r>
              <a:rPr lang="en-US" altLang="en-US" sz="1200" dirty="0" smtClean="0">
                <a:cs typeface="Arial" panose="020B0604020202020204" pitchFamily="34" charset="0"/>
              </a:rPr>
              <a:t>Professor </a:t>
            </a:r>
            <a:r>
              <a:rPr lang="en-US" altLang="en-US" sz="1200" dirty="0">
                <a:cs typeface="Arial" panose="020B0604020202020204" pitchFamily="34" charset="0"/>
              </a:rPr>
              <a:t>of </a:t>
            </a:r>
            <a:r>
              <a:rPr lang="en-US" altLang="en-US" sz="1200" dirty="0" smtClean="0">
                <a:cs typeface="Arial" panose="020B0604020202020204" pitchFamily="34" charset="0"/>
              </a:rPr>
              <a:t>Chemistry</a:t>
            </a:r>
            <a:endParaRPr lang="en-US" altLang="en-US" sz="1200" dirty="0">
              <a:cs typeface="Arial" panose="020B0604020202020204" pitchFamily="34" charset="0"/>
            </a:endParaRPr>
          </a:p>
        </p:txBody>
      </p:sp>
      <p:sp>
        <p:nvSpPr>
          <p:cNvPr id="16394" name="Rectangle 14"/>
          <p:cNvSpPr>
            <a:spLocks noChangeArrowheads="1"/>
          </p:cNvSpPr>
          <p:nvPr/>
        </p:nvSpPr>
        <p:spPr bwMode="auto">
          <a:xfrm>
            <a:off x="487455" y="887508"/>
            <a:ext cx="5105681" cy="10929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49" tIns="43695" rIns="88949" bIns="43695">
            <a:spAutoFit/>
          </a:bodyPr>
          <a:lstStyle>
            <a:lvl1pPr algn="ctr" defTabSz="1019175">
              <a:defRPr sz="1400" b="1">
                <a:solidFill>
                  <a:schemeClr val="tx1"/>
                </a:solidFill>
                <a:latin typeface="Arial" panose="020B0604020202020204" pitchFamily="34" charset="0"/>
              </a:defRPr>
            </a:lvl1pPr>
            <a:lvl2pPr marL="461963" indent="-290513" algn="ctr" defTabSz="1019175">
              <a:defRPr sz="1400" b="1">
                <a:solidFill>
                  <a:schemeClr val="tx1"/>
                </a:solidFill>
                <a:latin typeface="Arial" panose="020B0604020202020204" pitchFamily="34" charset="0"/>
              </a:defRPr>
            </a:lvl2pPr>
            <a:lvl3pPr marL="742950" indent="-166688"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a:buSzPct val="70000"/>
              <a:buFont typeface="Monotype Sorts" pitchFamily="2" charset="2"/>
              <a:buNone/>
            </a:pPr>
            <a:r>
              <a:rPr lang="en-US" altLang="en-US" sz="1765" dirty="0">
                <a:solidFill>
                  <a:srgbClr val="106636"/>
                </a:solidFill>
                <a:latin typeface="Arial Narrow" panose="020B0606020202030204" pitchFamily="34" charset="0"/>
              </a:rPr>
              <a:t>Professor of Chemistry</a:t>
            </a:r>
          </a:p>
          <a:p>
            <a:pPr lvl="1" algn="l">
              <a:buSzPct val="70000"/>
              <a:buFont typeface="Monotype Sorts" pitchFamily="2" charset="2"/>
              <a:buNone/>
            </a:pPr>
            <a:r>
              <a:rPr lang="en-US" altLang="en-US" sz="1588" b="0" dirty="0" smtClean="0">
                <a:solidFill>
                  <a:srgbClr val="106636"/>
                </a:solidFill>
                <a:latin typeface="Arial Narrow" panose="020B0606020202030204" pitchFamily="34" charset="0"/>
              </a:rPr>
              <a:t>Ph.D</a:t>
            </a:r>
            <a:r>
              <a:rPr lang="en-US" altLang="en-US" sz="1588" b="0" dirty="0">
                <a:solidFill>
                  <a:srgbClr val="106636"/>
                </a:solidFill>
                <a:latin typeface="Arial Narrow" panose="020B0606020202030204" pitchFamily="34" charset="0"/>
              </a:rPr>
              <a:t>., Harvard University, 1976, Chemical Physics</a:t>
            </a:r>
          </a:p>
          <a:p>
            <a:pPr lvl="1" algn="l">
              <a:buSzPct val="70000"/>
              <a:buFont typeface="Monotype Sorts" pitchFamily="2" charset="2"/>
              <a:buNone/>
            </a:pPr>
            <a:r>
              <a:rPr lang="en-US" altLang="en-US" sz="1588" b="0" dirty="0">
                <a:solidFill>
                  <a:srgbClr val="106636"/>
                </a:solidFill>
                <a:latin typeface="Arial Narrow" panose="020B0606020202030204" pitchFamily="34" charset="0"/>
              </a:rPr>
              <a:t>B.S., University of California, Irvine, 1971, Chemistry</a:t>
            </a:r>
          </a:p>
          <a:p>
            <a:pPr algn="l">
              <a:buSzPct val="70000"/>
              <a:buFont typeface="Monotype Sorts" pitchFamily="2" charset="2"/>
              <a:buNone/>
            </a:pPr>
            <a:endParaRPr lang="en-US" altLang="en-US" sz="1588" b="0" dirty="0">
              <a:solidFill>
                <a:srgbClr val="003399"/>
              </a:solidFill>
              <a:latin typeface="Arial Narrow" panose="020B0606020202030204" pitchFamily="34" charset="0"/>
            </a:endParaRPr>
          </a:p>
        </p:txBody>
      </p:sp>
      <p:sp>
        <p:nvSpPr>
          <p:cNvPr id="16395" name="Rectangle 16"/>
          <p:cNvSpPr>
            <a:spLocks noChangeArrowheads="1"/>
          </p:cNvSpPr>
          <p:nvPr/>
        </p:nvSpPr>
        <p:spPr bwMode="auto">
          <a:xfrm>
            <a:off x="6320241" y="858173"/>
            <a:ext cx="2388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b="1">
                <a:solidFill>
                  <a:schemeClr val="tx1"/>
                </a:solidFill>
                <a:latin typeface="Arial" panose="020B0604020202020204" pitchFamily="34" charset="0"/>
              </a:defRPr>
            </a:lvl1pPr>
            <a:lvl2pPr marL="742950" indent="-285750" algn="ctr">
              <a:defRPr sz="1400" b="1">
                <a:solidFill>
                  <a:schemeClr val="tx1"/>
                </a:solidFill>
                <a:latin typeface="Arial" panose="020B0604020202020204" pitchFamily="34" charset="0"/>
              </a:defRPr>
            </a:lvl2pPr>
            <a:lvl3pPr marL="1143000" indent="-228600" algn="ctr">
              <a:defRPr sz="1400" b="1">
                <a:solidFill>
                  <a:schemeClr val="tx1"/>
                </a:solidFill>
                <a:latin typeface="Arial" panose="020B0604020202020204" pitchFamily="34" charset="0"/>
              </a:defRPr>
            </a:lvl3pPr>
            <a:lvl4pPr marL="1600200" indent="-228600" algn="ctr">
              <a:defRPr sz="1400" b="1">
                <a:solidFill>
                  <a:schemeClr val="tx1"/>
                </a:solidFill>
                <a:latin typeface="Arial" panose="020B0604020202020204" pitchFamily="34" charset="0"/>
              </a:defRPr>
            </a:lvl4pPr>
            <a:lvl5pPr marL="2057400" indent="-228600" algn="ctr">
              <a:defRPr sz="1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Arial" panose="020B0604020202020204" pitchFamily="34" charset="0"/>
              </a:defRPr>
            </a:lvl9pPr>
          </a:lstStyle>
          <a:p>
            <a:pPr algn="l"/>
            <a:r>
              <a:rPr lang="en-US" altLang="en-US" sz="1800" dirty="0">
                <a:latin typeface="Arial Narrow" panose="020B0606020202030204" pitchFamily="34" charset="0"/>
              </a:rPr>
              <a:t>BESAC Chair, </a:t>
            </a:r>
            <a:r>
              <a:rPr lang="en-US" altLang="en-US" sz="1800" dirty="0" smtClean="0">
                <a:latin typeface="Arial Narrow" panose="020B0606020202030204" pitchFamily="34" charset="0"/>
              </a:rPr>
              <a:t>2003-2017</a:t>
            </a:r>
            <a:endParaRPr lang="en-US" altLang="en-US" sz="1800" dirty="0">
              <a:latin typeface="Arial Narrow" panose="020B0606020202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1656" y="1202996"/>
            <a:ext cx="2165197" cy="4236568"/>
          </a:xfrm>
          <a:prstGeom prst="rect">
            <a:avLst/>
          </a:prstGeom>
        </p:spPr>
      </p:pic>
      <p:sp>
        <p:nvSpPr>
          <p:cNvPr id="2" name="Slide Number Placeholder 1"/>
          <p:cNvSpPr>
            <a:spLocks noGrp="1"/>
          </p:cNvSpPr>
          <p:nvPr>
            <p:ph type="sldNum" sz="quarter" idx="11"/>
          </p:nvPr>
        </p:nvSpPr>
        <p:spPr/>
        <p:txBody>
          <a:bodyPr/>
          <a:lstStyle/>
          <a:p>
            <a:pPr>
              <a:defRPr/>
            </a:pPr>
            <a:fld id="{6EEA275D-5A49-48A8-817D-44C3EA0A3A2F}" type="slidenum">
              <a:rPr lang="en-US" smtClean="0"/>
              <a:pPr>
                <a:defRPr/>
              </a:pPr>
              <a:t>21</a:t>
            </a:fld>
            <a:endParaRPr lang="en-US" dirty="0"/>
          </a:p>
        </p:txBody>
      </p:sp>
    </p:spTree>
    <p:extLst>
      <p:ext uri="{BB962C8B-B14F-4D97-AF65-F5344CB8AC3E}">
        <p14:creationId xmlns:p14="http://schemas.microsoft.com/office/powerpoint/2010/main" val="693418863"/>
      </p:ext>
    </p:extLst>
  </p:cSld>
  <p:clrMapOvr>
    <a:masterClrMapping/>
  </p:clrMapOvr>
  <p:transition spd="med"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7" name="Rectangle 3"/>
          <p:cNvSpPr>
            <a:spLocks noChangeArrowheads="1"/>
          </p:cNvSpPr>
          <p:nvPr/>
        </p:nvSpPr>
        <p:spPr bwMode="auto">
          <a:xfrm>
            <a:off x="134471" y="181038"/>
            <a:ext cx="8610319" cy="574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96" tIns="44948" rIns="89896" bIns="44948"/>
          <a:lstStyle>
            <a:lvl1pPr defTabSz="1019175">
              <a:defRPr sz="5000">
                <a:solidFill>
                  <a:schemeClr val="tx2"/>
                </a:solidFill>
                <a:latin typeface="Times New Roman" panose="02020603050405020304" pitchFamily="18" charset="0"/>
              </a:defRPr>
            </a:lvl1pPr>
            <a:lvl2pPr defTabSz="1019175">
              <a:defRPr sz="5000">
                <a:solidFill>
                  <a:schemeClr val="tx2"/>
                </a:solidFill>
                <a:latin typeface="Times New Roman" panose="02020603050405020304" pitchFamily="18" charset="0"/>
              </a:defRPr>
            </a:lvl2pPr>
            <a:lvl3pPr defTabSz="1019175">
              <a:defRPr sz="5000">
                <a:solidFill>
                  <a:schemeClr val="tx2"/>
                </a:solidFill>
                <a:latin typeface="Times New Roman" panose="02020603050405020304" pitchFamily="18" charset="0"/>
              </a:defRPr>
            </a:lvl3pPr>
            <a:lvl4pPr defTabSz="1019175">
              <a:defRPr sz="5000">
                <a:solidFill>
                  <a:schemeClr val="tx2"/>
                </a:solidFill>
                <a:latin typeface="Times New Roman" panose="02020603050405020304" pitchFamily="18" charset="0"/>
              </a:defRPr>
            </a:lvl4pPr>
            <a:lvl5pPr defTabSz="1019175">
              <a:defRPr sz="5000">
                <a:solidFill>
                  <a:schemeClr val="tx2"/>
                </a:solidFill>
                <a:latin typeface="Times New Roman" panose="02020603050405020304" pitchFamily="18" charset="0"/>
              </a:defRPr>
            </a:lvl5pPr>
            <a:lvl6pPr marL="457200" algn="ctr" defTabSz="1019175" eaLnBrk="0" fontAlgn="base" hangingPunct="0">
              <a:spcBef>
                <a:spcPct val="0"/>
              </a:spcBef>
              <a:spcAft>
                <a:spcPct val="0"/>
              </a:spcAft>
              <a:defRPr sz="5000">
                <a:solidFill>
                  <a:schemeClr val="tx2"/>
                </a:solidFill>
                <a:latin typeface="Times New Roman" panose="02020603050405020304" pitchFamily="18" charset="0"/>
              </a:defRPr>
            </a:lvl6pPr>
            <a:lvl7pPr marL="914400" algn="ctr" defTabSz="1019175" eaLnBrk="0" fontAlgn="base" hangingPunct="0">
              <a:spcBef>
                <a:spcPct val="0"/>
              </a:spcBef>
              <a:spcAft>
                <a:spcPct val="0"/>
              </a:spcAft>
              <a:defRPr sz="5000">
                <a:solidFill>
                  <a:schemeClr val="tx2"/>
                </a:solidFill>
                <a:latin typeface="Times New Roman" panose="02020603050405020304" pitchFamily="18" charset="0"/>
              </a:defRPr>
            </a:lvl7pPr>
            <a:lvl8pPr marL="1371600" algn="ctr" defTabSz="1019175" eaLnBrk="0" fontAlgn="base" hangingPunct="0">
              <a:spcBef>
                <a:spcPct val="0"/>
              </a:spcBef>
              <a:spcAft>
                <a:spcPct val="0"/>
              </a:spcAft>
              <a:defRPr sz="5000">
                <a:solidFill>
                  <a:schemeClr val="tx2"/>
                </a:solidFill>
                <a:latin typeface="Times New Roman" panose="02020603050405020304" pitchFamily="18" charset="0"/>
              </a:defRPr>
            </a:lvl8pPr>
            <a:lvl9pPr marL="1828800" algn="ctr" defTabSz="1019175" eaLnBrk="0" fontAlgn="base" hangingPunct="0">
              <a:spcBef>
                <a:spcPct val="0"/>
              </a:spcBef>
              <a:spcAft>
                <a:spcPct val="0"/>
              </a:spcAft>
              <a:defRPr sz="5000">
                <a:solidFill>
                  <a:schemeClr val="tx2"/>
                </a:solidFill>
                <a:latin typeface="Times New Roman" panose="02020603050405020304" pitchFamily="18" charset="0"/>
              </a:defRPr>
            </a:lvl9pPr>
          </a:lstStyle>
          <a:p>
            <a:pPr algn="ctr">
              <a:defRPr/>
            </a:pPr>
            <a:r>
              <a:rPr lang="en-US" altLang="en-US" sz="2400" dirty="0" smtClean="0">
                <a:solidFill>
                  <a:srgbClr val="106636"/>
                </a:solidFill>
                <a:latin typeface="Arial" panose="020B0604020202020204" pitchFamily="34" charset="0"/>
                <a:cs typeface="Arial" panose="020B0604020202020204" pitchFamily="34" charset="0"/>
              </a:rPr>
              <a:t>Prof. </a:t>
            </a:r>
            <a:r>
              <a:rPr lang="en-US" altLang="en-US" sz="2400" dirty="0" err="1" smtClean="0">
                <a:solidFill>
                  <a:srgbClr val="106636"/>
                </a:solidFill>
                <a:latin typeface="Arial" panose="020B0604020202020204" pitchFamily="34" charset="0"/>
                <a:cs typeface="Arial" panose="020B0604020202020204" pitchFamily="34" charset="0"/>
              </a:rPr>
              <a:t>Hemminger’s</a:t>
            </a:r>
            <a:r>
              <a:rPr lang="en-US" altLang="en-US" sz="2400" dirty="0" smtClean="0">
                <a:solidFill>
                  <a:srgbClr val="106636"/>
                </a:solidFill>
                <a:latin typeface="Arial" panose="020B0604020202020204" pitchFamily="34" charset="0"/>
                <a:cs typeface="Arial" panose="020B0604020202020204" pitchFamily="34" charset="0"/>
              </a:rPr>
              <a:t> BESAC Tenure At-A-Glance</a:t>
            </a:r>
            <a:endParaRPr lang="en-US" altLang="en-US" sz="2400" dirty="0">
              <a:solidFill>
                <a:srgbClr val="106636"/>
              </a:solidFill>
              <a:latin typeface="Arial" panose="020B0604020202020204" pitchFamily="34" charset="0"/>
              <a:cs typeface="Arial" panose="020B0604020202020204" pitchFamily="34" charset="0"/>
            </a:endParaRPr>
          </a:p>
        </p:txBody>
      </p:sp>
      <p:grpSp>
        <p:nvGrpSpPr>
          <p:cNvPr id="10" name="Group 9"/>
          <p:cNvGrpSpPr/>
          <p:nvPr/>
        </p:nvGrpSpPr>
        <p:grpSpPr>
          <a:xfrm>
            <a:off x="77415" y="3256727"/>
            <a:ext cx="9009529" cy="271613"/>
            <a:chOff x="104492" y="2618516"/>
            <a:chExt cx="9009529" cy="271613"/>
          </a:xfrm>
        </p:grpSpPr>
        <p:sp>
          <p:nvSpPr>
            <p:cNvPr id="11" name="Line 284"/>
            <p:cNvSpPr>
              <a:spLocks noChangeShapeType="1"/>
            </p:cNvSpPr>
            <p:nvPr/>
          </p:nvSpPr>
          <p:spPr bwMode="auto">
            <a:xfrm>
              <a:off x="104492" y="2800618"/>
              <a:ext cx="9009529" cy="22051"/>
            </a:xfrm>
            <a:prstGeom prst="line">
              <a:avLst/>
            </a:prstGeom>
            <a:noFill/>
            <a:ln w="76200">
              <a:solidFill>
                <a:srgbClr val="10663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p>
              <a:pPr algn="ctr">
                <a:defRPr/>
              </a:pPr>
              <a:endParaRPr lang="en-US">
                <a:effectLst>
                  <a:outerShdw blurRad="38100" dist="38100" dir="2700000" algn="tl">
                    <a:srgbClr val="000000">
                      <a:alpha val="43137"/>
                    </a:srgbClr>
                  </a:outerShdw>
                </a:effectLst>
              </a:endParaRPr>
            </a:p>
          </p:txBody>
        </p:sp>
        <p:sp>
          <p:nvSpPr>
            <p:cNvPr id="12" name="Text Box 291"/>
            <p:cNvSpPr txBox="1">
              <a:spLocks noChangeArrowheads="1"/>
            </p:cNvSpPr>
            <p:nvPr/>
          </p:nvSpPr>
          <p:spPr bwMode="auto">
            <a:xfrm>
              <a:off x="692801"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2002</a:t>
              </a:r>
              <a:endParaRPr lang="en-US" altLang="en-US" sz="1765" b="0" dirty="0"/>
            </a:p>
          </p:txBody>
        </p:sp>
        <p:sp>
          <p:nvSpPr>
            <p:cNvPr id="13" name="Text Box 292"/>
            <p:cNvSpPr txBox="1">
              <a:spLocks noChangeArrowheads="1"/>
            </p:cNvSpPr>
            <p:nvPr/>
          </p:nvSpPr>
          <p:spPr bwMode="auto">
            <a:xfrm>
              <a:off x="207532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2005</a:t>
              </a:r>
              <a:endParaRPr lang="en-US" altLang="en-US" sz="1765" b="0" dirty="0"/>
            </a:p>
          </p:txBody>
        </p:sp>
        <p:sp>
          <p:nvSpPr>
            <p:cNvPr id="14" name="Text Box 293"/>
            <p:cNvSpPr txBox="1">
              <a:spLocks noChangeArrowheads="1"/>
            </p:cNvSpPr>
            <p:nvPr/>
          </p:nvSpPr>
          <p:spPr bwMode="auto">
            <a:xfrm>
              <a:off x="350407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2008</a:t>
              </a:r>
              <a:endParaRPr lang="en-US" altLang="en-US" sz="1765" b="0" dirty="0"/>
            </a:p>
          </p:txBody>
        </p:sp>
        <p:sp>
          <p:nvSpPr>
            <p:cNvPr id="15" name="Text Box 294"/>
            <p:cNvSpPr txBox="1">
              <a:spLocks noChangeArrowheads="1"/>
            </p:cNvSpPr>
            <p:nvPr/>
          </p:nvSpPr>
          <p:spPr bwMode="auto">
            <a:xfrm>
              <a:off x="4772302"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2011</a:t>
              </a:r>
              <a:endParaRPr lang="en-US" altLang="en-US" sz="1765" b="0" dirty="0"/>
            </a:p>
          </p:txBody>
        </p:sp>
        <p:sp>
          <p:nvSpPr>
            <p:cNvPr id="16" name="Text Box 295"/>
            <p:cNvSpPr txBox="1">
              <a:spLocks noChangeArrowheads="1"/>
            </p:cNvSpPr>
            <p:nvPr/>
          </p:nvSpPr>
          <p:spPr bwMode="auto">
            <a:xfrm>
              <a:off x="613381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2014</a:t>
              </a:r>
              <a:endParaRPr lang="en-US" altLang="en-US" sz="1765" b="0" dirty="0"/>
            </a:p>
          </p:txBody>
        </p:sp>
        <p:sp>
          <p:nvSpPr>
            <p:cNvPr id="17" name="Text Box 296"/>
            <p:cNvSpPr txBox="1">
              <a:spLocks noChangeArrowheads="1"/>
            </p:cNvSpPr>
            <p:nvPr/>
          </p:nvSpPr>
          <p:spPr bwMode="auto">
            <a:xfrm>
              <a:off x="7442183"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2017</a:t>
              </a:r>
              <a:endParaRPr lang="en-US" altLang="en-US" sz="1765" b="0" dirty="0"/>
            </a:p>
          </p:txBody>
        </p:sp>
      </p:grpSp>
      <p:sp>
        <p:nvSpPr>
          <p:cNvPr id="8" name="Rectangle 7"/>
          <p:cNvSpPr/>
          <p:nvPr/>
        </p:nvSpPr>
        <p:spPr>
          <a:xfrm>
            <a:off x="278667" y="716401"/>
            <a:ext cx="8959044" cy="707886"/>
          </a:xfrm>
          <a:prstGeom prst="rect">
            <a:avLst/>
          </a:prstGeom>
        </p:spPr>
        <p:txBody>
          <a:bodyPr wrap="square">
            <a:spAutoFit/>
          </a:bodyPr>
          <a:lstStyle/>
          <a:p>
            <a:pPr algn="ctr"/>
            <a:r>
              <a:rPr lang="en-US" sz="2000" b="1" dirty="0"/>
              <a:t>John’s </a:t>
            </a:r>
            <a:r>
              <a:rPr lang="en-US" sz="2000" b="1" dirty="0" smtClean="0"/>
              <a:t>tenure </a:t>
            </a:r>
            <a:r>
              <a:rPr lang="en-US" sz="2000" b="1" dirty="0"/>
              <a:t>spanned </a:t>
            </a:r>
            <a:r>
              <a:rPr lang="en-US" sz="2000" b="1" dirty="0" smtClean="0"/>
              <a:t>five </a:t>
            </a:r>
            <a:r>
              <a:rPr lang="en-US" sz="2000" b="1" dirty="0"/>
              <a:t>Office of Science </a:t>
            </a:r>
            <a:r>
              <a:rPr lang="en-US" sz="2000" b="1" dirty="0" smtClean="0"/>
              <a:t>Directors </a:t>
            </a:r>
          </a:p>
          <a:p>
            <a:pPr algn="ctr"/>
            <a:r>
              <a:rPr lang="en-US" sz="2000" b="1" dirty="0" smtClean="0"/>
              <a:t>&amp; numerous BES leadership changes</a:t>
            </a:r>
            <a:endParaRPr lang="en-US" sz="2000" b="1" dirty="0"/>
          </a:p>
        </p:txBody>
      </p:sp>
      <p:sp>
        <p:nvSpPr>
          <p:cNvPr id="5" name="Rectangle 4"/>
          <p:cNvSpPr/>
          <p:nvPr/>
        </p:nvSpPr>
        <p:spPr>
          <a:xfrm>
            <a:off x="47383" y="1537549"/>
            <a:ext cx="492443" cy="1502976"/>
          </a:xfrm>
          <a:prstGeom prst="rect">
            <a:avLst/>
          </a:prstGeom>
        </p:spPr>
        <p:txBody>
          <a:bodyPr vert="vert270" wrap="none">
            <a:spAutoFit/>
          </a:bodyPr>
          <a:lstStyle/>
          <a:p>
            <a:r>
              <a:rPr lang="en-US" sz="2000" b="1" dirty="0" smtClean="0"/>
              <a:t>SC Director</a:t>
            </a:r>
            <a:endParaRPr lang="en-US" sz="2000" b="1" dirty="0"/>
          </a:p>
        </p:txBody>
      </p:sp>
      <p:sp>
        <p:nvSpPr>
          <p:cNvPr id="6" name="Rectangle 5"/>
          <p:cNvSpPr/>
          <p:nvPr/>
        </p:nvSpPr>
        <p:spPr>
          <a:xfrm>
            <a:off x="1924925" y="1762686"/>
            <a:ext cx="3467616" cy="369332"/>
          </a:xfrm>
          <a:prstGeom prst="rect">
            <a:avLst/>
          </a:prstGeom>
        </p:spPr>
        <p:txBody>
          <a:bodyPr wrap="none">
            <a:spAutoFit/>
          </a:bodyPr>
          <a:lstStyle/>
          <a:p>
            <a:r>
              <a:rPr lang="en-US" dirty="0"/>
              <a:t>William </a:t>
            </a:r>
            <a:r>
              <a:rPr lang="en-US" dirty="0" smtClean="0"/>
              <a:t>Brinkman </a:t>
            </a:r>
            <a:r>
              <a:rPr lang="en-US" dirty="0"/>
              <a:t>(2009 – 2013)</a:t>
            </a:r>
          </a:p>
        </p:txBody>
      </p:sp>
      <p:sp>
        <p:nvSpPr>
          <p:cNvPr id="7" name="Rectangle 6"/>
          <p:cNvSpPr/>
          <p:nvPr/>
        </p:nvSpPr>
        <p:spPr>
          <a:xfrm>
            <a:off x="4730950" y="2446056"/>
            <a:ext cx="3159839" cy="369332"/>
          </a:xfrm>
          <a:prstGeom prst="rect">
            <a:avLst/>
          </a:prstGeom>
        </p:spPr>
        <p:txBody>
          <a:bodyPr wrap="none">
            <a:spAutoFit/>
          </a:bodyPr>
          <a:lstStyle/>
          <a:p>
            <a:r>
              <a:rPr lang="en-US" dirty="0"/>
              <a:t>Cherry Murray (2015 – 2017)</a:t>
            </a:r>
          </a:p>
        </p:txBody>
      </p:sp>
      <p:sp>
        <p:nvSpPr>
          <p:cNvPr id="25" name="Rectangle 24"/>
          <p:cNvSpPr/>
          <p:nvPr/>
        </p:nvSpPr>
        <p:spPr>
          <a:xfrm>
            <a:off x="3058975" y="2104371"/>
            <a:ext cx="4108817" cy="369332"/>
          </a:xfrm>
          <a:prstGeom prst="rect">
            <a:avLst/>
          </a:prstGeom>
        </p:spPr>
        <p:txBody>
          <a:bodyPr wrap="none">
            <a:spAutoFit/>
          </a:bodyPr>
          <a:lstStyle/>
          <a:p>
            <a:r>
              <a:rPr lang="en-US" dirty="0" smtClean="0"/>
              <a:t>Patricia Dehmer (Acting, 2013 </a:t>
            </a:r>
            <a:r>
              <a:rPr lang="en-US" dirty="0"/>
              <a:t>– </a:t>
            </a:r>
            <a:r>
              <a:rPr lang="en-US" dirty="0" smtClean="0"/>
              <a:t>2015)</a:t>
            </a:r>
            <a:endParaRPr lang="en-US" dirty="0"/>
          </a:p>
        </p:txBody>
      </p:sp>
      <p:sp>
        <p:nvSpPr>
          <p:cNvPr id="27" name="Rectangle 26"/>
          <p:cNvSpPr/>
          <p:nvPr/>
        </p:nvSpPr>
        <p:spPr>
          <a:xfrm>
            <a:off x="5436004" y="2808769"/>
            <a:ext cx="3857153" cy="369332"/>
          </a:xfrm>
          <a:prstGeom prst="rect">
            <a:avLst/>
          </a:prstGeom>
        </p:spPr>
        <p:txBody>
          <a:bodyPr wrap="square">
            <a:spAutoFit/>
          </a:bodyPr>
          <a:lstStyle/>
          <a:p>
            <a:r>
              <a:rPr lang="en-US" b="1" dirty="0" smtClean="0">
                <a:solidFill>
                  <a:srgbClr val="FF0000"/>
                </a:solidFill>
              </a:rPr>
              <a:t>Stephen Binkley (Acting, 2017 – )</a:t>
            </a:r>
            <a:endParaRPr lang="en-US" b="1" dirty="0">
              <a:solidFill>
                <a:srgbClr val="FF0000"/>
              </a:solidFill>
            </a:endParaRPr>
          </a:p>
        </p:txBody>
      </p:sp>
      <p:sp>
        <p:nvSpPr>
          <p:cNvPr id="21" name="Rectangle 20"/>
          <p:cNvSpPr/>
          <p:nvPr/>
        </p:nvSpPr>
        <p:spPr>
          <a:xfrm>
            <a:off x="728468" y="1394997"/>
            <a:ext cx="3493264" cy="369332"/>
          </a:xfrm>
          <a:prstGeom prst="rect">
            <a:avLst/>
          </a:prstGeom>
        </p:spPr>
        <p:txBody>
          <a:bodyPr vert="horz" wrap="none">
            <a:spAutoFit/>
          </a:bodyPr>
          <a:lstStyle/>
          <a:p>
            <a:r>
              <a:rPr lang="en-US" dirty="0" smtClean="0"/>
              <a:t>Raymond Orbach </a:t>
            </a:r>
            <a:r>
              <a:rPr lang="en-US" dirty="0"/>
              <a:t>(2002 – 2009)</a:t>
            </a:r>
          </a:p>
        </p:txBody>
      </p:sp>
      <p:sp>
        <p:nvSpPr>
          <p:cNvPr id="22" name="Rectangle 21"/>
          <p:cNvSpPr/>
          <p:nvPr/>
        </p:nvSpPr>
        <p:spPr>
          <a:xfrm>
            <a:off x="77415" y="3601937"/>
            <a:ext cx="492443" cy="2519408"/>
          </a:xfrm>
          <a:prstGeom prst="rect">
            <a:avLst/>
          </a:prstGeom>
        </p:spPr>
        <p:txBody>
          <a:bodyPr vert="vert270" wrap="none">
            <a:spAutoFit/>
          </a:bodyPr>
          <a:lstStyle/>
          <a:p>
            <a:r>
              <a:rPr lang="en-US" sz="2000" b="1" dirty="0" smtClean="0"/>
              <a:t>BES DD       BES AD</a:t>
            </a:r>
            <a:endParaRPr lang="en-US" sz="2000" b="1" dirty="0"/>
          </a:p>
        </p:txBody>
      </p:sp>
      <p:sp>
        <p:nvSpPr>
          <p:cNvPr id="2" name="Rectangle 1"/>
          <p:cNvSpPr/>
          <p:nvPr/>
        </p:nvSpPr>
        <p:spPr>
          <a:xfrm>
            <a:off x="829000" y="3719302"/>
            <a:ext cx="3506088" cy="369332"/>
          </a:xfrm>
          <a:prstGeom prst="rect">
            <a:avLst/>
          </a:prstGeom>
        </p:spPr>
        <p:txBody>
          <a:bodyPr wrap="none">
            <a:spAutoFit/>
          </a:bodyPr>
          <a:lstStyle/>
          <a:p>
            <a:r>
              <a:rPr lang="en-US" b="1" dirty="0"/>
              <a:t>Patricia Dehmer </a:t>
            </a:r>
            <a:r>
              <a:rPr lang="en-US" b="1" dirty="0" smtClean="0"/>
              <a:t>( 1996 – 2008)</a:t>
            </a:r>
            <a:endParaRPr lang="en-US" b="1" dirty="0"/>
          </a:p>
        </p:txBody>
      </p:sp>
      <p:sp>
        <p:nvSpPr>
          <p:cNvPr id="23" name="Rectangle 22"/>
          <p:cNvSpPr/>
          <p:nvPr/>
        </p:nvSpPr>
        <p:spPr>
          <a:xfrm>
            <a:off x="5002475" y="3719302"/>
            <a:ext cx="2569934" cy="369332"/>
          </a:xfrm>
          <a:prstGeom prst="rect">
            <a:avLst/>
          </a:prstGeom>
        </p:spPr>
        <p:txBody>
          <a:bodyPr wrap="none">
            <a:spAutoFit/>
          </a:bodyPr>
          <a:lstStyle/>
          <a:p>
            <a:r>
              <a:rPr lang="en-US" b="1" dirty="0" smtClean="0">
                <a:solidFill>
                  <a:srgbClr val="FF0000"/>
                </a:solidFill>
              </a:rPr>
              <a:t>Harriet Kung (2008 </a:t>
            </a:r>
            <a:r>
              <a:rPr lang="en-US" b="1" dirty="0">
                <a:solidFill>
                  <a:srgbClr val="FF0000"/>
                </a:solidFill>
              </a:rPr>
              <a:t>– </a:t>
            </a:r>
            <a:r>
              <a:rPr lang="en-US" b="1" dirty="0" smtClean="0">
                <a:solidFill>
                  <a:srgbClr val="FF0000"/>
                </a:solidFill>
              </a:rPr>
              <a:t>)</a:t>
            </a:r>
            <a:endParaRPr lang="en-US" b="1" dirty="0">
              <a:solidFill>
                <a:srgbClr val="FF0000"/>
              </a:solidFill>
            </a:endParaRPr>
          </a:p>
        </p:txBody>
      </p:sp>
      <p:grpSp>
        <p:nvGrpSpPr>
          <p:cNvPr id="40" name="Group 39"/>
          <p:cNvGrpSpPr/>
          <p:nvPr/>
        </p:nvGrpSpPr>
        <p:grpSpPr>
          <a:xfrm>
            <a:off x="385328" y="3485382"/>
            <a:ext cx="2410903" cy="2573328"/>
            <a:chOff x="385328" y="3485382"/>
            <a:chExt cx="2410903" cy="2573328"/>
          </a:xfrm>
        </p:grpSpPr>
        <p:cxnSp>
          <p:nvCxnSpPr>
            <p:cNvPr id="19" name="Elbow Connector 18"/>
            <p:cNvCxnSpPr/>
            <p:nvPr/>
          </p:nvCxnSpPr>
          <p:spPr>
            <a:xfrm rot="5400000">
              <a:off x="699111" y="4065556"/>
              <a:ext cx="1657313" cy="49696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flipH="1">
              <a:off x="385328" y="5135380"/>
              <a:ext cx="2410903" cy="923330"/>
            </a:xfrm>
            <a:prstGeom prst="rect">
              <a:avLst/>
            </a:prstGeom>
            <a:noFill/>
          </p:spPr>
          <p:txBody>
            <a:bodyPr wrap="square" rtlCol="0">
              <a:spAutoFit/>
            </a:bodyPr>
            <a:lstStyle/>
            <a:p>
              <a:r>
                <a:rPr lang="en-US" dirty="0" smtClean="0"/>
                <a:t>Walt Stevens</a:t>
              </a:r>
            </a:p>
            <a:p>
              <a:r>
                <a:rPr lang="en-US" dirty="0" smtClean="0"/>
                <a:t>Harriet Kung </a:t>
              </a:r>
            </a:p>
            <a:p>
              <a:r>
                <a:rPr lang="en-US" dirty="0" smtClean="0"/>
                <a:t>Pedro Montano</a:t>
              </a:r>
              <a:endParaRPr lang="en-US" dirty="0"/>
            </a:p>
          </p:txBody>
        </p:sp>
      </p:grpSp>
      <p:grpSp>
        <p:nvGrpSpPr>
          <p:cNvPr id="41" name="Group 40"/>
          <p:cNvGrpSpPr/>
          <p:nvPr/>
        </p:nvGrpSpPr>
        <p:grpSpPr>
          <a:xfrm>
            <a:off x="2154932" y="3528340"/>
            <a:ext cx="2692788" cy="2171740"/>
            <a:chOff x="2154932" y="3528340"/>
            <a:chExt cx="2692788" cy="2171740"/>
          </a:xfrm>
        </p:grpSpPr>
        <p:cxnSp>
          <p:nvCxnSpPr>
            <p:cNvPr id="34" name="Elbow Connector 33"/>
            <p:cNvCxnSpPr/>
            <p:nvPr/>
          </p:nvCxnSpPr>
          <p:spPr>
            <a:xfrm rot="5400000">
              <a:off x="3155698" y="3619967"/>
              <a:ext cx="1240098" cy="1056844"/>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flipH="1">
              <a:off x="2154932" y="4776750"/>
              <a:ext cx="2692788" cy="923330"/>
            </a:xfrm>
            <a:prstGeom prst="rect">
              <a:avLst/>
            </a:prstGeom>
            <a:noFill/>
          </p:spPr>
          <p:txBody>
            <a:bodyPr wrap="square" rtlCol="0">
              <a:spAutoFit/>
            </a:bodyPr>
            <a:lstStyle/>
            <a:p>
              <a:r>
                <a:rPr lang="en-US" dirty="0" smtClean="0"/>
                <a:t>Eric Rohlfing</a:t>
              </a:r>
            </a:p>
            <a:p>
              <a:r>
                <a:rPr lang="en-US" b="1" dirty="0" smtClean="0">
                  <a:solidFill>
                    <a:srgbClr val="FF0000"/>
                  </a:solidFill>
                </a:rPr>
                <a:t>Linda Horton (2009 –</a:t>
              </a:r>
              <a:r>
                <a:rPr lang="en-US" dirty="0" smtClean="0"/>
                <a:t> </a:t>
              </a:r>
              <a:r>
                <a:rPr lang="en-US" b="1" dirty="0" smtClean="0">
                  <a:solidFill>
                    <a:srgbClr val="FF0000"/>
                  </a:solidFill>
                </a:rPr>
                <a:t>)</a:t>
              </a:r>
            </a:p>
            <a:p>
              <a:r>
                <a:rPr lang="en-US" dirty="0" smtClean="0"/>
                <a:t>Pedro Montano</a:t>
              </a:r>
              <a:endParaRPr lang="en-US" dirty="0"/>
            </a:p>
          </p:txBody>
        </p:sp>
      </p:grpSp>
      <p:grpSp>
        <p:nvGrpSpPr>
          <p:cNvPr id="42" name="Group 41"/>
          <p:cNvGrpSpPr/>
          <p:nvPr/>
        </p:nvGrpSpPr>
        <p:grpSpPr>
          <a:xfrm>
            <a:off x="4522702" y="3471057"/>
            <a:ext cx="2522839" cy="2587653"/>
            <a:chOff x="4522702" y="3471057"/>
            <a:chExt cx="2522839" cy="2587653"/>
          </a:xfrm>
        </p:grpSpPr>
        <p:cxnSp>
          <p:nvCxnSpPr>
            <p:cNvPr id="35" name="Elbow Connector 34"/>
            <p:cNvCxnSpPr/>
            <p:nvPr/>
          </p:nvCxnSpPr>
          <p:spPr>
            <a:xfrm rot="16200000" flipH="1">
              <a:off x="5123842" y="4117236"/>
              <a:ext cx="1789066" cy="49670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flipH="1">
              <a:off x="4522702" y="5135380"/>
              <a:ext cx="2522839" cy="923330"/>
            </a:xfrm>
            <a:prstGeom prst="rect">
              <a:avLst/>
            </a:prstGeom>
            <a:noFill/>
          </p:spPr>
          <p:txBody>
            <a:bodyPr wrap="square" rtlCol="0">
              <a:spAutoFit/>
            </a:bodyPr>
            <a:lstStyle/>
            <a:p>
              <a:pPr algn="ctr"/>
              <a:r>
                <a:rPr lang="en-US" dirty="0" smtClean="0"/>
                <a:t>Eric Rohlfing</a:t>
              </a:r>
            </a:p>
            <a:p>
              <a:pPr algn="ctr"/>
              <a:r>
                <a:rPr lang="en-US" dirty="0" smtClean="0"/>
                <a:t>Linda Horton </a:t>
              </a:r>
            </a:p>
            <a:p>
              <a:pPr algn="ctr"/>
              <a:r>
                <a:rPr lang="en-US" b="1" dirty="0" smtClean="0">
                  <a:solidFill>
                    <a:srgbClr val="FF0000"/>
                  </a:solidFill>
                </a:rPr>
                <a:t>Jim Murphy (2012 </a:t>
              </a:r>
              <a:r>
                <a:rPr lang="en-US" b="1" dirty="0">
                  <a:solidFill>
                    <a:srgbClr val="FF0000"/>
                  </a:solidFill>
                </a:rPr>
                <a:t>– </a:t>
              </a:r>
              <a:r>
                <a:rPr lang="en-US" b="1" dirty="0" smtClean="0">
                  <a:solidFill>
                    <a:srgbClr val="FF0000"/>
                  </a:solidFill>
                </a:rPr>
                <a:t>)</a:t>
              </a:r>
              <a:endParaRPr lang="en-US" b="1" dirty="0">
                <a:solidFill>
                  <a:srgbClr val="FF0000"/>
                </a:solidFill>
              </a:endParaRPr>
            </a:p>
          </p:txBody>
        </p:sp>
      </p:grpSp>
      <p:grpSp>
        <p:nvGrpSpPr>
          <p:cNvPr id="43" name="Group 42"/>
          <p:cNvGrpSpPr/>
          <p:nvPr/>
        </p:nvGrpSpPr>
        <p:grpSpPr>
          <a:xfrm>
            <a:off x="6516316" y="3495472"/>
            <a:ext cx="2647050" cy="2253877"/>
            <a:chOff x="6590661" y="3446203"/>
            <a:chExt cx="2647050" cy="2253877"/>
          </a:xfrm>
        </p:grpSpPr>
        <p:cxnSp>
          <p:nvCxnSpPr>
            <p:cNvPr id="36" name="Elbow Connector 35"/>
            <p:cNvCxnSpPr/>
            <p:nvPr/>
          </p:nvCxnSpPr>
          <p:spPr>
            <a:xfrm rot="16200000" flipH="1">
              <a:off x="7090071" y="3775865"/>
              <a:ext cx="1366982" cy="70765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flipH="1">
              <a:off x="6590661" y="4776750"/>
              <a:ext cx="2647050" cy="923330"/>
            </a:xfrm>
            <a:prstGeom prst="rect">
              <a:avLst/>
            </a:prstGeom>
            <a:noFill/>
          </p:spPr>
          <p:txBody>
            <a:bodyPr wrap="square" rtlCol="0">
              <a:spAutoFit/>
            </a:bodyPr>
            <a:lstStyle/>
            <a:p>
              <a:pPr algn="ctr"/>
              <a:r>
                <a:rPr lang="en-US" b="1" dirty="0" smtClean="0">
                  <a:solidFill>
                    <a:srgbClr val="FF0000"/>
                  </a:solidFill>
                </a:rPr>
                <a:t>Bruce Garrett (2016 – )</a:t>
              </a:r>
            </a:p>
            <a:p>
              <a:pPr algn="ctr"/>
              <a:r>
                <a:rPr lang="en-US" dirty="0" smtClean="0"/>
                <a:t>Linda Horton</a:t>
              </a:r>
            </a:p>
            <a:p>
              <a:pPr algn="ctr"/>
              <a:r>
                <a:rPr lang="en-US" dirty="0" smtClean="0"/>
                <a:t>Jim Murphy</a:t>
              </a:r>
              <a:endParaRPr lang="en-US" dirty="0"/>
            </a:p>
          </p:txBody>
        </p:sp>
      </p:gr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22</a:t>
            </a:fld>
            <a:endParaRPr lang="en-US" dirty="0"/>
          </a:p>
        </p:txBody>
      </p:sp>
    </p:spTree>
    <p:extLst>
      <p:ext uri="{BB962C8B-B14F-4D97-AF65-F5344CB8AC3E}">
        <p14:creationId xmlns:p14="http://schemas.microsoft.com/office/powerpoint/2010/main" val="3562105252"/>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5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grpId="0" nodeType="afterEffect">
                                  <p:stCondLst>
                                    <p:cond delay="1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150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42"/>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5" grpId="0"/>
      <p:bldP spid="27" grpId="0"/>
      <p:bldP spid="21" grpId="0"/>
      <p:bldP spid="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7" name="Rectangle 3"/>
          <p:cNvSpPr>
            <a:spLocks noChangeArrowheads="1"/>
          </p:cNvSpPr>
          <p:nvPr/>
        </p:nvSpPr>
        <p:spPr bwMode="auto">
          <a:xfrm>
            <a:off x="134471" y="181038"/>
            <a:ext cx="8610319" cy="574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96" tIns="44948" rIns="89896" bIns="44948"/>
          <a:lstStyle>
            <a:lvl1pPr defTabSz="1019175">
              <a:defRPr sz="5000">
                <a:solidFill>
                  <a:schemeClr val="tx2"/>
                </a:solidFill>
                <a:latin typeface="Times New Roman" panose="02020603050405020304" pitchFamily="18" charset="0"/>
              </a:defRPr>
            </a:lvl1pPr>
            <a:lvl2pPr defTabSz="1019175">
              <a:defRPr sz="5000">
                <a:solidFill>
                  <a:schemeClr val="tx2"/>
                </a:solidFill>
                <a:latin typeface="Times New Roman" panose="02020603050405020304" pitchFamily="18" charset="0"/>
              </a:defRPr>
            </a:lvl2pPr>
            <a:lvl3pPr defTabSz="1019175">
              <a:defRPr sz="5000">
                <a:solidFill>
                  <a:schemeClr val="tx2"/>
                </a:solidFill>
                <a:latin typeface="Times New Roman" panose="02020603050405020304" pitchFamily="18" charset="0"/>
              </a:defRPr>
            </a:lvl3pPr>
            <a:lvl4pPr defTabSz="1019175">
              <a:defRPr sz="5000">
                <a:solidFill>
                  <a:schemeClr val="tx2"/>
                </a:solidFill>
                <a:latin typeface="Times New Roman" panose="02020603050405020304" pitchFamily="18" charset="0"/>
              </a:defRPr>
            </a:lvl4pPr>
            <a:lvl5pPr defTabSz="1019175">
              <a:defRPr sz="5000">
                <a:solidFill>
                  <a:schemeClr val="tx2"/>
                </a:solidFill>
                <a:latin typeface="Times New Roman" panose="02020603050405020304" pitchFamily="18" charset="0"/>
              </a:defRPr>
            </a:lvl5pPr>
            <a:lvl6pPr marL="457200" algn="ctr" defTabSz="1019175" eaLnBrk="0" fontAlgn="base" hangingPunct="0">
              <a:spcBef>
                <a:spcPct val="0"/>
              </a:spcBef>
              <a:spcAft>
                <a:spcPct val="0"/>
              </a:spcAft>
              <a:defRPr sz="5000">
                <a:solidFill>
                  <a:schemeClr val="tx2"/>
                </a:solidFill>
                <a:latin typeface="Times New Roman" panose="02020603050405020304" pitchFamily="18" charset="0"/>
              </a:defRPr>
            </a:lvl6pPr>
            <a:lvl7pPr marL="914400" algn="ctr" defTabSz="1019175" eaLnBrk="0" fontAlgn="base" hangingPunct="0">
              <a:spcBef>
                <a:spcPct val="0"/>
              </a:spcBef>
              <a:spcAft>
                <a:spcPct val="0"/>
              </a:spcAft>
              <a:defRPr sz="5000">
                <a:solidFill>
                  <a:schemeClr val="tx2"/>
                </a:solidFill>
                <a:latin typeface="Times New Roman" panose="02020603050405020304" pitchFamily="18" charset="0"/>
              </a:defRPr>
            </a:lvl7pPr>
            <a:lvl8pPr marL="1371600" algn="ctr" defTabSz="1019175" eaLnBrk="0" fontAlgn="base" hangingPunct="0">
              <a:spcBef>
                <a:spcPct val="0"/>
              </a:spcBef>
              <a:spcAft>
                <a:spcPct val="0"/>
              </a:spcAft>
              <a:defRPr sz="5000">
                <a:solidFill>
                  <a:schemeClr val="tx2"/>
                </a:solidFill>
                <a:latin typeface="Times New Roman" panose="02020603050405020304" pitchFamily="18" charset="0"/>
              </a:defRPr>
            </a:lvl8pPr>
            <a:lvl9pPr marL="1828800" algn="ctr" defTabSz="1019175" eaLnBrk="0" fontAlgn="base" hangingPunct="0">
              <a:spcBef>
                <a:spcPct val="0"/>
              </a:spcBef>
              <a:spcAft>
                <a:spcPct val="0"/>
              </a:spcAft>
              <a:defRPr sz="5000">
                <a:solidFill>
                  <a:schemeClr val="tx2"/>
                </a:solidFill>
                <a:latin typeface="Times New Roman" panose="02020603050405020304" pitchFamily="18" charset="0"/>
              </a:defRPr>
            </a:lvl9pPr>
          </a:lstStyle>
          <a:p>
            <a:pPr algn="ctr">
              <a:defRPr/>
            </a:pPr>
            <a:r>
              <a:rPr lang="en-US" altLang="en-US" sz="2400" dirty="0" smtClean="0">
                <a:solidFill>
                  <a:srgbClr val="106636"/>
                </a:solidFill>
                <a:latin typeface="Arial" panose="020B0604020202020204" pitchFamily="34" charset="0"/>
                <a:cs typeface="Arial" panose="020B0604020202020204" pitchFamily="34" charset="0"/>
              </a:rPr>
              <a:t>Prof. </a:t>
            </a:r>
            <a:r>
              <a:rPr lang="en-US" altLang="en-US" sz="2400" dirty="0" err="1" smtClean="0">
                <a:solidFill>
                  <a:srgbClr val="106636"/>
                </a:solidFill>
                <a:latin typeface="Arial" panose="020B0604020202020204" pitchFamily="34" charset="0"/>
                <a:cs typeface="Arial" panose="020B0604020202020204" pitchFamily="34" charset="0"/>
              </a:rPr>
              <a:t>Hemminger’s</a:t>
            </a:r>
            <a:r>
              <a:rPr lang="en-US" altLang="en-US" sz="2400" dirty="0" smtClean="0">
                <a:solidFill>
                  <a:srgbClr val="106636"/>
                </a:solidFill>
                <a:latin typeface="Arial" panose="020B0604020202020204" pitchFamily="34" charset="0"/>
                <a:cs typeface="Arial" panose="020B0604020202020204" pitchFamily="34" charset="0"/>
              </a:rPr>
              <a:t> BESAC Tenure At-A-Glance</a:t>
            </a:r>
            <a:endParaRPr lang="en-US" altLang="en-US" sz="2400" dirty="0">
              <a:solidFill>
                <a:srgbClr val="106636"/>
              </a:solidFill>
              <a:latin typeface="Arial" panose="020B0604020202020204" pitchFamily="34" charset="0"/>
              <a:cs typeface="Arial" panose="020B0604020202020204" pitchFamily="34" charset="0"/>
            </a:endParaRPr>
          </a:p>
        </p:txBody>
      </p:sp>
      <p:grpSp>
        <p:nvGrpSpPr>
          <p:cNvPr id="10" name="Group 9"/>
          <p:cNvGrpSpPr/>
          <p:nvPr/>
        </p:nvGrpSpPr>
        <p:grpSpPr>
          <a:xfrm>
            <a:off x="77415" y="3256727"/>
            <a:ext cx="9009529" cy="271613"/>
            <a:chOff x="104492" y="2618516"/>
            <a:chExt cx="9009529" cy="271613"/>
          </a:xfrm>
        </p:grpSpPr>
        <p:sp>
          <p:nvSpPr>
            <p:cNvPr id="11" name="Line 284"/>
            <p:cNvSpPr>
              <a:spLocks noChangeShapeType="1"/>
            </p:cNvSpPr>
            <p:nvPr/>
          </p:nvSpPr>
          <p:spPr bwMode="auto">
            <a:xfrm>
              <a:off x="104492" y="2800618"/>
              <a:ext cx="9009529" cy="22051"/>
            </a:xfrm>
            <a:prstGeom prst="line">
              <a:avLst/>
            </a:prstGeom>
            <a:noFill/>
            <a:ln w="76200">
              <a:solidFill>
                <a:srgbClr val="106636"/>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p>
              <a:pPr algn="ctr">
                <a:defRPr/>
              </a:pPr>
              <a:endParaRPr lang="en-US">
                <a:effectLst>
                  <a:outerShdw blurRad="38100" dist="38100" dir="2700000" algn="tl">
                    <a:srgbClr val="000000">
                      <a:alpha val="43137"/>
                    </a:srgbClr>
                  </a:outerShdw>
                </a:effectLst>
              </a:endParaRPr>
            </a:p>
          </p:txBody>
        </p:sp>
        <p:sp>
          <p:nvSpPr>
            <p:cNvPr id="12" name="Text Box 291"/>
            <p:cNvSpPr txBox="1">
              <a:spLocks noChangeArrowheads="1"/>
            </p:cNvSpPr>
            <p:nvPr/>
          </p:nvSpPr>
          <p:spPr bwMode="auto">
            <a:xfrm>
              <a:off x="692801"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2002</a:t>
              </a:r>
              <a:endParaRPr lang="en-US" altLang="en-US" sz="1765" b="0" dirty="0"/>
            </a:p>
          </p:txBody>
        </p:sp>
        <p:sp>
          <p:nvSpPr>
            <p:cNvPr id="13" name="Text Box 292"/>
            <p:cNvSpPr txBox="1">
              <a:spLocks noChangeArrowheads="1"/>
            </p:cNvSpPr>
            <p:nvPr/>
          </p:nvSpPr>
          <p:spPr bwMode="auto">
            <a:xfrm>
              <a:off x="207532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2005</a:t>
              </a:r>
              <a:endParaRPr lang="en-US" altLang="en-US" sz="1765" b="0" dirty="0"/>
            </a:p>
          </p:txBody>
        </p:sp>
        <p:sp>
          <p:nvSpPr>
            <p:cNvPr id="14" name="Text Box 293"/>
            <p:cNvSpPr txBox="1">
              <a:spLocks noChangeArrowheads="1"/>
            </p:cNvSpPr>
            <p:nvPr/>
          </p:nvSpPr>
          <p:spPr bwMode="auto">
            <a:xfrm>
              <a:off x="350407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2008</a:t>
              </a:r>
              <a:endParaRPr lang="en-US" altLang="en-US" sz="1765" b="0" dirty="0"/>
            </a:p>
          </p:txBody>
        </p:sp>
        <p:sp>
          <p:nvSpPr>
            <p:cNvPr id="15" name="Text Box 294"/>
            <p:cNvSpPr txBox="1">
              <a:spLocks noChangeArrowheads="1"/>
            </p:cNvSpPr>
            <p:nvPr/>
          </p:nvSpPr>
          <p:spPr bwMode="auto">
            <a:xfrm>
              <a:off x="4772302"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2011</a:t>
              </a:r>
              <a:endParaRPr lang="en-US" altLang="en-US" sz="1765" b="0" dirty="0"/>
            </a:p>
          </p:txBody>
        </p:sp>
        <p:sp>
          <p:nvSpPr>
            <p:cNvPr id="16" name="Text Box 295"/>
            <p:cNvSpPr txBox="1">
              <a:spLocks noChangeArrowheads="1"/>
            </p:cNvSpPr>
            <p:nvPr/>
          </p:nvSpPr>
          <p:spPr bwMode="auto">
            <a:xfrm>
              <a:off x="6133817"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2014</a:t>
              </a:r>
              <a:endParaRPr lang="en-US" altLang="en-US" sz="1765" b="0" dirty="0"/>
            </a:p>
          </p:txBody>
        </p:sp>
        <p:sp>
          <p:nvSpPr>
            <p:cNvPr id="17" name="Text Box 296"/>
            <p:cNvSpPr txBox="1">
              <a:spLocks noChangeArrowheads="1"/>
            </p:cNvSpPr>
            <p:nvPr/>
          </p:nvSpPr>
          <p:spPr bwMode="auto">
            <a:xfrm>
              <a:off x="7442183" y="2618516"/>
              <a:ext cx="739588" cy="27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spAutoFit/>
            </a:bodyPr>
            <a:lstStyle>
              <a:lvl1pPr algn="ctr" defTabSz="1019175">
                <a:defRPr sz="1400" b="1">
                  <a:solidFill>
                    <a:schemeClr val="tx1"/>
                  </a:solidFill>
                  <a:latin typeface="Arial" panose="020B0604020202020204" pitchFamily="34" charset="0"/>
                </a:defRPr>
              </a:lvl1pPr>
              <a:lvl2pPr marL="742950" indent="-285750" algn="ctr" defTabSz="1019175">
                <a:defRPr sz="1400" b="1">
                  <a:solidFill>
                    <a:schemeClr val="tx1"/>
                  </a:solidFill>
                  <a:latin typeface="Arial" panose="020B0604020202020204" pitchFamily="34" charset="0"/>
                </a:defRPr>
              </a:lvl2pPr>
              <a:lvl3pPr marL="1143000" indent="-228600" algn="ctr" defTabSz="1019175">
                <a:defRPr sz="1400" b="1">
                  <a:solidFill>
                    <a:schemeClr val="tx1"/>
                  </a:solidFill>
                  <a:latin typeface="Arial" panose="020B0604020202020204" pitchFamily="34" charset="0"/>
                </a:defRPr>
              </a:lvl3pPr>
              <a:lvl4pPr marL="1600200" indent="-228600" algn="ctr" defTabSz="1019175">
                <a:defRPr sz="1400" b="1">
                  <a:solidFill>
                    <a:schemeClr val="tx1"/>
                  </a:solidFill>
                  <a:latin typeface="Arial" panose="020B0604020202020204" pitchFamily="34" charset="0"/>
                </a:defRPr>
              </a:lvl4pPr>
              <a:lvl5pPr marL="2057400" indent="-228600" algn="ctr" defTabSz="1019175">
                <a:defRPr sz="1400" b="1">
                  <a:solidFill>
                    <a:schemeClr val="tx1"/>
                  </a:solidFill>
                  <a:latin typeface="Arial" panose="020B0604020202020204" pitchFamily="34" charset="0"/>
                </a:defRPr>
              </a:lvl5pPr>
              <a:lvl6pPr marL="2514600" indent="-228600" algn="ctr" defTabSz="1019175"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defTabSz="1019175"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defTabSz="1019175"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defTabSz="1019175" eaLnBrk="0" fontAlgn="base" hangingPunct="0">
                <a:spcBef>
                  <a:spcPct val="0"/>
                </a:spcBef>
                <a:spcAft>
                  <a:spcPct val="0"/>
                </a:spcAft>
                <a:defRPr sz="1400" b="1">
                  <a:solidFill>
                    <a:schemeClr val="tx1"/>
                  </a:solidFill>
                  <a:latin typeface="Arial" panose="020B0604020202020204" pitchFamily="34" charset="0"/>
                </a:defRPr>
              </a:lvl9pPr>
            </a:lstStyle>
            <a:p>
              <a:pPr algn="l" eaLnBrk="1" hangingPunct="1">
                <a:spcBef>
                  <a:spcPct val="50000"/>
                </a:spcBef>
              </a:pPr>
              <a:r>
                <a:rPr lang="en-US" altLang="en-US" sz="1765" b="0" dirty="0" smtClean="0"/>
                <a:t>2017</a:t>
              </a:r>
              <a:endParaRPr lang="en-US" altLang="en-US" sz="1765" b="0" dirty="0"/>
            </a:p>
          </p:txBody>
        </p:sp>
      </p:grpSp>
      <p:sp>
        <p:nvSpPr>
          <p:cNvPr id="8" name="Rectangle 7"/>
          <p:cNvSpPr/>
          <p:nvPr/>
        </p:nvSpPr>
        <p:spPr>
          <a:xfrm>
            <a:off x="278667" y="716401"/>
            <a:ext cx="8959044" cy="707886"/>
          </a:xfrm>
          <a:prstGeom prst="rect">
            <a:avLst/>
          </a:prstGeom>
        </p:spPr>
        <p:txBody>
          <a:bodyPr wrap="square">
            <a:spAutoFit/>
          </a:bodyPr>
          <a:lstStyle/>
          <a:p>
            <a:pPr algn="ctr"/>
            <a:r>
              <a:rPr lang="en-US" sz="2000" b="1" dirty="0"/>
              <a:t>John’s </a:t>
            </a:r>
            <a:r>
              <a:rPr lang="en-US" sz="2000" b="1" dirty="0" smtClean="0"/>
              <a:t>tenure </a:t>
            </a:r>
            <a:r>
              <a:rPr lang="en-US" sz="2000" b="1" dirty="0"/>
              <a:t>spanned </a:t>
            </a:r>
            <a:r>
              <a:rPr lang="en-US" sz="2000" b="1" dirty="0" smtClean="0"/>
              <a:t>five </a:t>
            </a:r>
            <a:r>
              <a:rPr lang="en-US" sz="2000" b="1" dirty="0"/>
              <a:t>Office of Science </a:t>
            </a:r>
            <a:r>
              <a:rPr lang="en-US" sz="2000" b="1" dirty="0" smtClean="0"/>
              <a:t>Directors </a:t>
            </a:r>
          </a:p>
          <a:p>
            <a:pPr algn="ctr"/>
            <a:r>
              <a:rPr lang="en-US" sz="2000" b="1" dirty="0" smtClean="0"/>
              <a:t>&amp; numerous BES leadership changes</a:t>
            </a:r>
            <a:endParaRPr lang="en-US" sz="2000" b="1" dirty="0"/>
          </a:p>
        </p:txBody>
      </p:sp>
      <p:sp>
        <p:nvSpPr>
          <p:cNvPr id="5" name="Rectangle 4"/>
          <p:cNvSpPr/>
          <p:nvPr/>
        </p:nvSpPr>
        <p:spPr>
          <a:xfrm>
            <a:off x="47383" y="1537549"/>
            <a:ext cx="492443" cy="1502976"/>
          </a:xfrm>
          <a:prstGeom prst="rect">
            <a:avLst/>
          </a:prstGeom>
        </p:spPr>
        <p:txBody>
          <a:bodyPr vert="vert270" wrap="none">
            <a:spAutoFit/>
          </a:bodyPr>
          <a:lstStyle/>
          <a:p>
            <a:r>
              <a:rPr lang="en-US" sz="2000" b="1" dirty="0" smtClean="0"/>
              <a:t>SC Director</a:t>
            </a:r>
            <a:endParaRPr lang="en-US" sz="2000" b="1" dirty="0"/>
          </a:p>
        </p:txBody>
      </p:sp>
      <p:sp>
        <p:nvSpPr>
          <p:cNvPr id="6" name="Rectangle 5"/>
          <p:cNvSpPr/>
          <p:nvPr/>
        </p:nvSpPr>
        <p:spPr>
          <a:xfrm>
            <a:off x="1924925" y="1762686"/>
            <a:ext cx="3467616" cy="369332"/>
          </a:xfrm>
          <a:prstGeom prst="rect">
            <a:avLst/>
          </a:prstGeom>
        </p:spPr>
        <p:txBody>
          <a:bodyPr wrap="none">
            <a:spAutoFit/>
          </a:bodyPr>
          <a:lstStyle/>
          <a:p>
            <a:r>
              <a:rPr lang="en-US" dirty="0"/>
              <a:t>William </a:t>
            </a:r>
            <a:r>
              <a:rPr lang="en-US" dirty="0" smtClean="0"/>
              <a:t>Brinkman </a:t>
            </a:r>
            <a:r>
              <a:rPr lang="en-US" dirty="0"/>
              <a:t>(2009 – 2013)</a:t>
            </a:r>
          </a:p>
        </p:txBody>
      </p:sp>
      <p:sp>
        <p:nvSpPr>
          <p:cNvPr id="7" name="Rectangle 6"/>
          <p:cNvSpPr/>
          <p:nvPr/>
        </p:nvSpPr>
        <p:spPr>
          <a:xfrm>
            <a:off x="4730950" y="2446056"/>
            <a:ext cx="3159839" cy="369332"/>
          </a:xfrm>
          <a:prstGeom prst="rect">
            <a:avLst/>
          </a:prstGeom>
        </p:spPr>
        <p:txBody>
          <a:bodyPr wrap="none">
            <a:spAutoFit/>
          </a:bodyPr>
          <a:lstStyle/>
          <a:p>
            <a:r>
              <a:rPr lang="en-US" dirty="0"/>
              <a:t>Cherry Murray (2015 – 2017)</a:t>
            </a:r>
          </a:p>
        </p:txBody>
      </p:sp>
      <p:sp>
        <p:nvSpPr>
          <p:cNvPr id="25" name="Rectangle 24"/>
          <p:cNvSpPr/>
          <p:nvPr/>
        </p:nvSpPr>
        <p:spPr>
          <a:xfrm>
            <a:off x="3058975" y="2104371"/>
            <a:ext cx="4108817" cy="369332"/>
          </a:xfrm>
          <a:prstGeom prst="rect">
            <a:avLst/>
          </a:prstGeom>
        </p:spPr>
        <p:txBody>
          <a:bodyPr wrap="none">
            <a:spAutoFit/>
          </a:bodyPr>
          <a:lstStyle/>
          <a:p>
            <a:r>
              <a:rPr lang="en-US" dirty="0" smtClean="0"/>
              <a:t>Patricia Dehmer (Acting, 2013 </a:t>
            </a:r>
            <a:r>
              <a:rPr lang="en-US" dirty="0"/>
              <a:t>– </a:t>
            </a:r>
            <a:r>
              <a:rPr lang="en-US" dirty="0" smtClean="0"/>
              <a:t>2015)</a:t>
            </a:r>
            <a:endParaRPr lang="en-US" dirty="0"/>
          </a:p>
        </p:txBody>
      </p:sp>
      <p:sp>
        <p:nvSpPr>
          <p:cNvPr id="27" name="Rectangle 26"/>
          <p:cNvSpPr/>
          <p:nvPr/>
        </p:nvSpPr>
        <p:spPr>
          <a:xfrm>
            <a:off x="5436004" y="2808769"/>
            <a:ext cx="3857153" cy="369332"/>
          </a:xfrm>
          <a:prstGeom prst="rect">
            <a:avLst/>
          </a:prstGeom>
        </p:spPr>
        <p:txBody>
          <a:bodyPr wrap="square">
            <a:spAutoFit/>
          </a:bodyPr>
          <a:lstStyle/>
          <a:p>
            <a:r>
              <a:rPr lang="en-US" b="1" dirty="0" smtClean="0">
                <a:solidFill>
                  <a:srgbClr val="FF0000"/>
                </a:solidFill>
              </a:rPr>
              <a:t>Stephen Binkley (Acting, 2017 – )</a:t>
            </a:r>
            <a:endParaRPr lang="en-US" b="1" dirty="0">
              <a:solidFill>
                <a:srgbClr val="FF0000"/>
              </a:solidFill>
            </a:endParaRPr>
          </a:p>
        </p:txBody>
      </p:sp>
      <p:sp>
        <p:nvSpPr>
          <p:cNvPr id="21" name="Rectangle 20"/>
          <p:cNvSpPr/>
          <p:nvPr/>
        </p:nvSpPr>
        <p:spPr>
          <a:xfrm>
            <a:off x="728468" y="1394997"/>
            <a:ext cx="3493264" cy="369332"/>
          </a:xfrm>
          <a:prstGeom prst="rect">
            <a:avLst/>
          </a:prstGeom>
        </p:spPr>
        <p:txBody>
          <a:bodyPr vert="horz" wrap="none">
            <a:spAutoFit/>
          </a:bodyPr>
          <a:lstStyle/>
          <a:p>
            <a:r>
              <a:rPr lang="en-US" dirty="0" smtClean="0"/>
              <a:t>Raymond Orbach </a:t>
            </a:r>
            <a:r>
              <a:rPr lang="en-US" dirty="0"/>
              <a:t>(2002 – 2009)</a:t>
            </a:r>
          </a:p>
        </p:txBody>
      </p:sp>
      <p:sp>
        <p:nvSpPr>
          <p:cNvPr id="22" name="Rectangle 21"/>
          <p:cNvSpPr/>
          <p:nvPr/>
        </p:nvSpPr>
        <p:spPr>
          <a:xfrm>
            <a:off x="77415" y="3601937"/>
            <a:ext cx="492443" cy="2519408"/>
          </a:xfrm>
          <a:prstGeom prst="rect">
            <a:avLst/>
          </a:prstGeom>
        </p:spPr>
        <p:txBody>
          <a:bodyPr vert="vert270" wrap="none">
            <a:spAutoFit/>
          </a:bodyPr>
          <a:lstStyle/>
          <a:p>
            <a:r>
              <a:rPr lang="en-US" sz="2000" b="1" dirty="0" smtClean="0"/>
              <a:t>BES DD       BES AD</a:t>
            </a:r>
            <a:endParaRPr lang="en-US" sz="2000" b="1" dirty="0"/>
          </a:p>
        </p:txBody>
      </p:sp>
      <p:sp>
        <p:nvSpPr>
          <p:cNvPr id="2" name="Rectangle 1"/>
          <p:cNvSpPr/>
          <p:nvPr/>
        </p:nvSpPr>
        <p:spPr>
          <a:xfrm>
            <a:off x="829000" y="3719302"/>
            <a:ext cx="3506088" cy="369332"/>
          </a:xfrm>
          <a:prstGeom prst="rect">
            <a:avLst/>
          </a:prstGeom>
        </p:spPr>
        <p:txBody>
          <a:bodyPr wrap="none">
            <a:spAutoFit/>
          </a:bodyPr>
          <a:lstStyle/>
          <a:p>
            <a:r>
              <a:rPr lang="en-US" b="1" dirty="0"/>
              <a:t>Patricia Dehmer </a:t>
            </a:r>
            <a:r>
              <a:rPr lang="en-US" b="1" dirty="0" smtClean="0"/>
              <a:t>( 1996 – 2008)</a:t>
            </a:r>
            <a:endParaRPr lang="en-US" b="1" dirty="0"/>
          </a:p>
        </p:txBody>
      </p:sp>
      <p:sp>
        <p:nvSpPr>
          <p:cNvPr id="23" name="Rectangle 22"/>
          <p:cNvSpPr/>
          <p:nvPr/>
        </p:nvSpPr>
        <p:spPr>
          <a:xfrm>
            <a:off x="5002475" y="3719302"/>
            <a:ext cx="2569934" cy="369332"/>
          </a:xfrm>
          <a:prstGeom prst="rect">
            <a:avLst/>
          </a:prstGeom>
        </p:spPr>
        <p:txBody>
          <a:bodyPr wrap="none">
            <a:spAutoFit/>
          </a:bodyPr>
          <a:lstStyle/>
          <a:p>
            <a:r>
              <a:rPr lang="en-US" b="1" dirty="0" smtClean="0">
                <a:solidFill>
                  <a:srgbClr val="FF0000"/>
                </a:solidFill>
              </a:rPr>
              <a:t>Harriet Kung (2008 </a:t>
            </a:r>
            <a:r>
              <a:rPr lang="en-US" b="1" dirty="0">
                <a:solidFill>
                  <a:srgbClr val="FF0000"/>
                </a:solidFill>
              </a:rPr>
              <a:t>– </a:t>
            </a:r>
            <a:r>
              <a:rPr lang="en-US" b="1" dirty="0" smtClean="0">
                <a:solidFill>
                  <a:srgbClr val="FF0000"/>
                </a:solidFill>
              </a:rPr>
              <a:t>)</a:t>
            </a:r>
            <a:endParaRPr lang="en-US" b="1" dirty="0">
              <a:solidFill>
                <a:srgbClr val="FF0000"/>
              </a:solidFill>
            </a:endParaRPr>
          </a:p>
        </p:txBody>
      </p:sp>
      <p:grpSp>
        <p:nvGrpSpPr>
          <p:cNvPr id="40" name="Group 39"/>
          <p:cNvGrpSpPr/>
          <p:nvPr/>
        </p:nvGrpSpPr>
        <p:grpSpPr>
          <a:xfrm>
            <a:off x="385328" y="3485382"/>
            <a:ext cx="2410903" cy="2573328"/>
            <a:chOff x="385328" y="3485382"/>
            <a:chExt cx="2410903" cy="2573328"/>
          </a:xfrm>
        </p:grpSpPr>
        <p:cxnSp>
          <p:nvCxnSpPr>
            <p:cNvPr id="19" name="Elbow Connector 18"/>
            <p:cNvCxnSpPr/>
            <p:nvPr/>
          </p:nvCxnSpPr>
          <p:spPr>
            <a:xfrm rot="5400000">
              <a:off x="699111" y="4065556"/>
              <a:ext cx="1657313" cy="49696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flipH="1">
              <a:off x="385328" y="5135380"/>
              <a:ext cx="2410903" cy="923330"/>
            </a:xfrm>
            <a:prstGeom prst="rect">
              <a:avLst/>
            </a:prstGeom>
            <a:noFill/>
          </p:spPr>
          <p:txBody>
            <a:bodyPr wrap="square" rtlCol="0">
              <a:spAutoFit/>
            </a:bodyPr>
            <a:lstStyle/>
            <a:p>
              <a:r>
                <a:rPr lang="en-US" dirty="0" smtClean="0"/>
                <a:t>Walt Stevens</a:t>
              </a:r>
            </a:p>
            <a:p>
              <a:r>
                <a:rPr lang="en-US" dirty="0" smtClean="0"/>
                <a:t>Harriet Kung </a:t>
              </a:r>
            </a:p>
            <a:p>
              <a:r>
                <a:rPr lang="en-US" dirty="0" smtClean="0"/>
                <a:t>Pedro Montano</a:t>
              </a:r>
              <a:endParaRPr lang="en-US" dirty="0"/>
            </a:p>
          </p:txBody>
        </p:sp>
      </p:grpSp>
      <p:grpSp>
        <p:nvGrpSpPr>
          <p:cNvPr id="41" name="Group 40"/>
          <p:cNvGrpSpPr/>
          <p:nvPr/>
        </p:nvGrpSpPr>
        <p:grpSpPr>
          <a:xfrm>
            <a:off x="2154932" y="3528340"/>
            <a:ext cx="2692788" cy="2171740"/>
            <a:chOff x="2154932" y="3528340"/>
            <a:chExt cx="2692788" cy="2171740"/>
          </a:xfrm>
        </p:grpSpPr>
        <p:cxnSp>
          <p:nvCxnSpPr>
            <p:cNvPr id="34" name="Elbow Connector 33"/>
            <p:cNvCxnSpPr/>
            <p:nvPr/>
          </p:nvCxnSpPr>
          <p:spPr>
            <a:xfrm rot="5400000">
              <a:off x="3155698" y="3619967"/>
              <a:ext cx="1240098" cy="1056844"/>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flipH="1">
              <a:off x="2154932" y="4776750"/>
              <a:ext cx="2692788" cy="923330"/>
            </a:xfrm>
            <a:prstGeom prst="rect">
              <a:avLst/>
            </a:prstGeom>
            <a:noFill/>
          </p:spPr>
          <p:txBody>
            <a:bodyPr wrap="square" rtlCol="0">
              <a:spAutoFit/>
            </a:bodyPr>
            <a:lstStyle/>
            <a:p>
              <a:r>
                <a:rPr lang="en-US" dirty="0" smtClean="0"/>
                <a:t>Eric Rohlfing</a:t>
              </a:r>
            </a:p>
            <a:p>
              <a:r>
                <a:rPr lang="en-US" b="1" dirty="0" smtClean="0">
                  <a:solidFill>
                    <a:srgbClr val="FF0000"/>
                  </a:solidFill>
                </a:rPr>
                <a:t>Linda Horton (2009 –</a:t>
              </a:r>
              <a:r>
                <a:rPr lang="en-US" dirty="0" smtClean="0"/>
                <a:t> </a:t>
              </a:r>
              <a:r>
                <a:rPr lang="en-US" b="1" dirty="0" smtClean="0">
                  <a:solidFill>
                    <a:srgbClr val="FF0000"/>
                  </a:solidFill>
                </a:rPr>
                <a:t>)</a:t>
              </a:r>
            </a:p>
            <a:p>
              <a:r>
                <a:rPr lang="en-US" dirty="0" smtClean="0"/>
                <a:t>Pedro Montano</a:t>
              </a:r>
              <a:endParaRPr lang="en-US" dirty="0"/>
            </a:p>
          </p:txBody>
        </p:sp>
      </p:grpSp>
      <p:grpSp>
        <p:nvGrpSpPr>
          <p:cNvPr id="42" name="Group 41"/>
          <p:cNvGrpSpPr/>
          <p:nvPr/>
        </p:nvGrpSpPr>
        <p:grpSpPr>
          <a:xfrm>
            <a:off x="4522702" y="3471057"/>
            <a:ext cx="2522839" cy="2587653"/>
            <a:chOff x="4522702" y="3471057"/>
            <a:chExt cx="2522839" cy="2587653"/>
          </a:xfrm>
        </p:grpSpPr>
        <p:cxnSp>
          <p:nvCxnSpPr>
            <p:cNvPr id="35" name="Elbow Connector 34"/>
            <p:cNvCxnSpPr/>
            <p:nvPr/>
          </p:nvCxnSpPr>
          <p:spPr>
            <a:xfrm rot="16200000" flipH="1">
              <a:off x="5221522" y="4117236"/>
              <a:ext cx="1789066" cy="49670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flipH="1">
              <a:off x="4522702" y="5135380"/>
              <a:ext cx="2522839" cy="923330"/>
            </a:xfrm>
            <a:prstGeom prst="rect">
              <a:avLst/>
            </a:prstGeom>
            <a:noFill/>
          </p:spPr>
          <p:txBody>
            <a:bodyPr wrap="square" rtlCol="0">
              <a:spAutoFit/>
            </a:bodyPr>
            <a:lstStyle/>
            <a:p>
              <a:pPr algn="ctr"/>
              <a:r>
                <a:rPr lang="en-US" dirty="0" smtClean="0"/>
                <a:t>Eric Rohlfing</a:t>
              </a:r>
            </a:p>
            <a:p>
              <a:pPr algn="ctr"/>
              <a:r>
                <a:rPr lang="en-US" dirty="0" smtClean="0"/>
                <a:t>Linda Horton </a:t>
              </a:r>
            </a:p>
            <a:p>
              <a:pPr algn="ctr"/>
              <a:r>
                <a:rPr lang="en-US" b="1" dirty="0" smtClean="0">
                  <a:solidFill>
                    <a:srgbClr val="FF0000"/>
                  </a:solidFill>
                </a:rPr>
                <a:t>Jim Murphy (2012 </a:t>
              </a:r>
              <a:r>
                <a:rPr lang="en-US" b="1" dirty="0">
                  <a:solidFill>
                    <a:srgbClr val="FF0000"/>
                  </a:solidFill>
                </a:rPr>
                <a:t>– </a:t>
              </a:r>
              <a:r>
                <a:rPr lang="en-US" b="1" dirty="0" smtClean="0">
                  <a:solidFill>
                    <a:srgbClr val="FF0000"/>
                  </a:solidFill>
                </a:rPr>
                <a:t>)</a:t>
              </a:r>
              <a:endParaRPr lang="en-US" b="1" dirty="0">
                <a:solidFill>
                  <a:srgbClr val="FF0000"/>
                </a:solidFill>
              </a:endParaRPr>
            </a:p>
          </p:txBody>
        </p:sp>
      </p:grpSp>
      <p:grpSp>
        <p:nvGrpSpPr>
          <p:cNvPr id="43" name="Group 42"/>
          <p:cNvGrpSpPr/>
          <p:nvPr/>
        </p:nvGrpSpPr>
        <p:grpSpPr>
          <a:xfrm>
            <a:off x="6516316" y="3495472"/>
            <a:ext cx="2647050" cy="2253877"/>
            <a:chOff x="6590661" y="3446203"/>
            <a:chExt cx="2647050" cy="2253877"/>
          </a:xfrm>
        </p:grpSpPr>
        <p:cxnSp>
          <p:nvCxnSpPr>
            <p:cNvPr id="36" name="Elbow Connector 35"/>
            <p:cNvCxnSpPr/>
            <p:nvPr/>
          </p:nvCxnSpPr>
          <p:spPr>
            <a:xfrm rot="16200000" flipH="1">
              <a:off x="7090071" y="3775865"/>
              <a:ext cx="1366982" cy="70765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flipH="1">
              <a:off x="6590661" y="4776750"/>
              <a:ext cx="2647050" cy="923330"/>
            </a:xfrm>
            <a:prstGeom prst="rect">
              <a:avLst/>
            </a:prstGeom>
            <a:noFill/>
          </p:spPr>
          <p:txBody>
            <a:bodyPr wrap="square" rtlCol="0">
              <a:spAutoFit/>
            </a:bodyPr>
            <a:lstStyle/>
            <a:p>
              <a:pPr algn="ctr"/>
              <a:r>
                <a:rPr lang="en-US" b="1" dirty="0" smtClean="0">
                  <a:solidFill>
                    <a:srgbClr val="FF0000"/>
                  </a:solidFill>
                </a:rPr>
                <a:t>Bruce Garrett (2016 – )</a:t>
              </a:r>
            </a:p>
            <a:p>
              <a:pPr algn="ctr"/>
              <a:r>
                <a:rPr lang="en-US" dirty="0" smtClean="0"/>
                <a:t>Linda Horton</a:t>
              </a:r>
            </a:p>
            <a:p>
              <a:pPr algn="ctr"/>
              <a:r>
                <a:rPr lang="en-US" dirty="0" smtClean="0"/>
                <a:t>Jim Murphy</a:t>
              </a:r>
              <a:endParaRPr lang="en-US" dirty="0"/>
            </a:p>
          </p:txBody>
        </p:sp>
      </p:gr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23</a:t>
            </a:fld>
            <a:endParaRPr lang="en-US" dirty="0"/>
          </a:p>
        </p:txBody>
      </p:sp>
      <p:sp>
        <p:nvSpPr>
          <p:cNvPr id="37" name="Rectangle 9"/>
          <p:cNvSpPr>
            <a:spLocks noChangeArrowheads="1"/>
          </p:cNvSpPr>
          <p:nvPr/>
        </p:nvSpPr>
        <p:spPr bwMode="auto">
          <a:xfrm>
            <a:off x="783736" y="966356"/>
            <a:ext cx="7327185" cy="4580741"/>
          </a:xfrm>
          <a:prstGeom prst="rect">
            <a:avLst/>
          </a:prstGeom>
          <a:solidFill>
            <a:srgbClr val="FFFFCD"/>
          </a:solidFill>
          <a:ln w="9525">
            <a:solidFill>
              <a:schemeClr val="tx1"/>
            </a:solidFill>
            <a:miter lim="800000"/>
            <a:headEnd/>
            <a:tailEnd/>
          </a:ln>
          <a:effectLst/>
          <a:extLst/>
        </p:spPr>
        <p:txBody>
          <a:bodyPr wrap="square">
            <a:spAutoFit/>
          </a:bodyPr>
          <a:lstStyle>
            <a:lvl1pPr algn="ctr">
              <a:defRPr sz="1400" b="1">
                <a:solidFill>
                  <a:schemeClr val="tx1"/>
                </a:solidFill>
                <a:latin typeface="Arial" panose="020B0604020202020204" pitchFamily="34" charset="0"/>
              </a:defRPr>
            </a:lvl1pPr>
            <a:lvl2pPr marL="742950" indent="-285750" algn="ctr">
              <a:defRPr sz="1400" b="1">
                <a:solidFill>
                  <a:schemeClr val="tx1"/>
                </a:solidFill>
                <a:latin typeface="Arial" panose="020B0604020202020204" pitchFamily="34" charset="0"/>
              </a:defRPr>
            </a:lvl2pPr>
            <a:lvl3pPr marL="1143000" indent="-228600" algn="ctr">
              <a:defRPr sz="1400" b="1">
                <a:solidFill>
                  <a:schemeClr val="tx1"/>
                </a:solidFill>
                <a:latin typeface="Arial" panose="020B0604020202020204" pitchFamily="34" charset="0"/>
              </a:defRPr>
            </a:lvl3pPr>
            <a:lvl4pPr marL="1600200" indent="-228600" algn="ctr">
              <a:defRPr sz="1400" b="1">
                <a:solidFill>
                  <a:schemeClr val="tx1"/>
                </a:solidFill>
                <a:latin typeface="Arial" panose="020B0604020202020204" pitchFamily="34" charset="0"/>
              </a:defRPr>
            </a:lvl4pPr>
            <a:lvl5pPr marL="2057400" indent="-228600" algn="ctr">
              <a:defRPr sz="1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Arial" panose="020B0604020202020204" pitchFamily="34" charset="0"/>
              </a:defRPr>
            </a:lvl9pPr>
          </a:lstStyle>
          <a:p>
            <a:pPr>
              <a:lnSpc>
                <a:spcPts val="2200"/>
              </a:lnSpc>
              <a:spcBef>
                <a:spcPts val="600"/>
              </a:spcBef>
              <a:spcAft>
                <a:spcPts val="600"/>
              </a:spcAft>
            </a:pPr>
            <a:r>
              <a:rPr lang="en-US" sz="1800" u="sng" dirty="0" smtClean="0"/>
              <a:t>John’s BESAC Tenure By-the-Numbers</a:t>
            </a:r>
          </a:p>
          <a:p>
            <a:pPr>
              <a:lnSpc>
                <a:spcPts val="2200"/>
              </a:lnSpc>
              <a:spcBef>
                <a:spcPts val="600"/>
              </a:spcBef>
              <a:spcAft>
                <a:spcPts val="600"/>
              </a:spcAft>
            </a:pPr>
            <a:endParaRPr lang="en-US" sz="1800" dirty="0" smtClean="0"/>
          </a:p>
          <a:p>
            <a:pPr>
              <a:lnSpc>
                <a:spcPts val="2200"/>
              </a:lnSpc>
              <a:spcBef>
                <a:spcPts val="600"/>
              </a:spcBef>
              <a:spcAft>
                <a:spcPts val="600"/>
              </a:spcAft>
            </a:pPr>
            <a:r>
              <a:rPr lang="en-US" sz="1800" dirty="0" smtClean="0"/>
              <a:t>Chaired </a:t>
            </a:r>
            <a:r>
              <a:rPr lang="en-US" sz="1800" dirty="0">
                <a:solidFill>
                  <a:srgbClr val="FF0000"/>
                </a:solidFill>
              </a:rPr>
              <a:t>29</a:t>
            </a:r>
            <a:r>
              <a:rPr lang="en-US" sz="1800" dirty="0"/>
              <a:t> full committee meetings</a:t>
            </a:r>
          </a:p>
          <a:p>
            <a:pPr>
              <a:lnSpc>
                <a:spcPts val="2200"/>
              </a:lnSpc>
              <a:spcBef>
                <a:spcPts val="600"/>
              </a:spcBef>
              <a:spcAft>
                <a:spcPts val="600"/>
              </a:spcAft>
            </a:pPr>
            <a:r>
              <a:rPr lang="en-US" sz="1800" dirty="0"/>
              <a:t>Attended </a:t>
            </a:r>
            <a:r>
              <a:rPr lang="en-US" sz="1800" dirty="0">
                <a:solidFill>
                  <a:srgbClr val="FF0000"/>
                </a:solidFill>
              </a:rPr>
              <a:t>4</a:t>
            </a:r>
            <a:r>
              <a:rPr lang="en-US" sz="1800" dirty="0"/>
              <a:t> full committee meetings before becoming chair</a:t>
            </a:r>
          </a:p>
          <a:p>
            <a:pPr>
              <a:lnSpc>
                <a:spcPts val="2200"/>
              </a:lnSpc>
              <a:spcBef>
                <a:spcPts val="600"/>
              </a:spcBef>
              <a:spcAft>
                <a:spcPts val="600"/>
              </a:spcAft>
            </a:pPr>
            <a:r>
              <a:rPr lang="en-US" sz="1800" dirty="0" smtClean="0"/>
              <a:t>Attended &amp; Kicked </a:t>
            </a:r>
            <a:r>
              <a:rPr lang="en-US" sz="1800" dirty="0"/>
              <a:t>off </a:t>
            </a:r>
            <a:r>
              <a:rPr lang="en-US" sz="1800" dirty="0">
                <a:solidFill>
                  <a:srgbClr val="FF0000"/>
                </a:solidFill>
              </a:rPr>
              <a:t>19</a:t>
            </a:r>
            <a:r>
              <a:rPr lang="en-US" sz="1800" dirty="0"/>
              <a:t> COVs</a:t>
            </a:r>
          </a:p>
          <a:p>
            <a:pPr>
              <a:lnSpc>
                <a:spcPts val="2200"/>
              </a:lnSpc>
              <a:spcBef>
                <a:spcPts val="600"/>
              </a:spcBef>
              <a:spcAft>
                <a:spcPts val="600"/>
              </a:spcAft>
            </a:pPr>
            <a:r>
              <a:rPr lang="en-US" sz="1800" dirty="0" smtClean="0"/>
              <a:t>Chaired </a:t>
            </a:r>
            <a:r>
              <a:rPr lang="en-US" sz="1800" dirty="0" smtClean="0">
                <a:solidFill>
                  <a:srgbClr val="FF0000"/>
                </a:solidFill>
              </a:rPr>
              <a:t>5</a:t>
            </a:r>
            <a:r>
              <a:rPr lang="en-US" sz="1800" dirty="0" smtClean="0"/>
              <a:t> Subcommittees; Attended </a:t>
            </a:r>
            <a:r>
              <a:rPr lang="en-US" sz="1800" dirty="0" smtClean="0">
                <a:solidFill>
                  <a:srgbClr val="FF0000"/>
                </a:solidFill>
              </a:rPr>
              <a:t>21 </a:t>
            </a:r>
            <a:r>
              <a:rPr lang="en-US" sz="1800" dirty="0" smtClean="0"/>
              <a:t>Subcommittee meetings </a:t>
            </a:r>
            <a:endParaRPr lang="en-US" sz="1800" dirty="0"/>
          </a:p>
          <a:p>
            <a:pPr>
              <a:lnSpc>
                <a:spcPts val="2200"/>
              </a:lnSpc>
              <a:spcBef>
                <a:spcPts val="600"/>
              </a:spcBef>
              <a:spcAft>
                <a:spcPts val="600"/>
              </a:spcAft>
            </a:pPr>
            <a:r>
              <a:rPr lang="en-US" sz="1800" dirty="0" smtClean="0"/>
              <a:t>Chaired </a:t>
            </a:r>
            <a:r>
              <a:rPr lang="en-US" sz="1800" dirty="0">
                <a:solidFill>
                  <a:srgbClr val="FF0000"/>
                </a:solidFill>
              </a:rPr>
              <a:t>2 </a:t>
            </a:r>
            <a:r>
              <a:rPr lang="en-US" sz="1800" dirty="0" smtClean="0"/>
              <a:t>virtual subcommittees (</a:t>
            </a:r>
            <a:r>
              <a:rPr lang="en-US" sz="1800" dirty="0"/>
              <a:t>Public Access Report and the Workforce Development)</a:t>
            </a:r>
          </a:p>
          <a:p>
            <a:pPr>
              <a:lnSpc>
                <a:spcPts val="2200"/>
              </a:lnSpc>
              <a:spcBef>
                <a:spcPts val="600"/>
              </a:spcBef>
              <a:spcAft>
                <a:spcPts val="600"/>
              </a:spcAft>
            </a:pPr>
            <a:r>
              <a:rPr lang="en-US" sz="1800" dirty="0"/>
              <a:t> Delivered </a:t>
            </a:r>
            <a:r>
              <a:rPr lang="en-US" sz="1800" dirty="0">
                <a:solidFill>
                  <a:srgbClr val="FF0000"/>
                </a:solidFill>
              </a:rPr>
              <a:t>12</a:t>
            </a:r>
            <a:r>
              <a:rPr lang="en-US" sz="1800" dirty="0"/>
              <a:t> BESAC studies and reports</a:t>
            </a:r>
          </a:p>
          <a:p>
            <a:pPr>
              <a:lnSpc>
                <a:spcPts val="2200"/>
              </a:lnSpc>
              <a:spcBef>
                <a:spcPts val="600"/>
              </a:spcBef>
              <a:spcAft>
                <a:spcPts val="600"/>
              </a:spcAft>
            </a:pPr>
            <a:r>
              <a:rPr lang="en-US" sz="1800" dirty="0" smtClean="0"/>
              <a:t>Delivered </a:t>
            </a:r>
            <a:r>
              <a:rPr lang="en-US" altLang="en-US" sz="1800" dirty="0" smtClean="0">
                <a:solidFill>
                  <a:srgbClr val="FF0000"/>
                </a:solidFill>
                <a:cs typeface="Arial" panose="020B0604020202020204" pitchFamily="34" charset="0"/>
              </a:rPr>
              <a:t>2</a:t>
            </a:r>
            <a:r>
              <a:rPr lang="en-US" altLang="en-US" sz="1800" dirty="0" smtClean="0">
                <a:cs typeface="Arial" panose="020B0604020202020204" pitchFamily="34" charset="0"/>
              </a:rPr>
              <a:t> Congressional Testimonies</a:t>
            </a:r>
          </a:p>
          <a:p>
            <a:pPr>
              <a:lnSpc>
                <a:spcPts val="2200"/>
              </a:lnSpc>
              <a:spcBef>
                <a:spcPts val="600"/>
              </a:spcBef>
              <a:spcAft>
                <a:spcPts val="600"/>
              </a:spcAft>
            </a:pPr>
            <a:r>
              <a:rPr lang="en-US" altLang="en-US" sz="1800" dirty="0" smtClean="0">
                <a:cs typeface="Arial" panose="020B0604020202020204" pitchFamily="34" charset="0"/>
              </a:rPr>
              <a:t> Led BESAC members transitioned to SGE (2007)</a:t>
            </a:r>
          </a:p>
        </p:txBody>
      </p:sp>
    </p:spTree>
    <p:extLst>
      <p:ext uri="{BB962C8B-B14F-4D97-AF65-F5344CB8AC3E}">
        <p14:creationId xmlns:p14="http://schemas.microsoft.com/office/powerpoint/2010/main" val="2578914966"/>
      </p:ext>
    </p:extLst>
  </p:cSld>
  <p:clrMapOvr>
    <a:masterClrMapping/>
  </p:clrMapOvr>
  <p:transition spd="med"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a:grpSpLocks noChangeAspect="1"/>
          </p:cNvGrpSpPr>
          <p:nvPr/>
        </p:nvGrpSpPr>
        <p:grpSpPr bwMode="auto">
          <a:xfrm>
            <a:off x="2949095" y="5342332"/>
            <a:ext cx="900728" cy="1058775"/>
            <a:chOff x="1093" y="1454"/>
            <a:chExt cx="805" cy="1035"/>
          </a:xfrm>
        </p:grpSpPr>
        <p:sp>
          <p:nvSpPr>
            <p:cNvPr id="3097613" name="Rectangle 13"/>
            <p:cNvSpPr>
              <a:spLocks noChangeAspect="1" noChangeArrowheads="1"/>
            </p:cNvSpPr>
            <p:nvPr/>
          </p:nvSpPr>
          <p:spPr bwMode="auto">
            <a:xfrm>
              <a:off x="1093" y="1454"/>
              <a:ext cx="805" cy="1035"/>
            </a:xfrm>
            <a:prstGeom prst="rect">
              <a:avLst/>
            </a:prstGeom>
            <a:solidFill>
              <a:schemeClr val="bg1"/>
            </a:solid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endParaRPr>
            </a:p>
          </p:txBody>
        </p:sp>
        <p:pic>
          <p:nvPicPr>
            <p:cNvPr id="60474" name="Picture 12"/>
            <p:cNvPicPr preferRelativeResize="0">
              <a:picLocks noChangeAspect="1" noChangeArrowheads="1"/>
            </p:cNvPicPr>
            <p:nvPr/>
          </p:nvPicPr>
          <p:blipFill>
            <a:blip r:embed="rId3" cstate="screen"/>
            <a:srcRect l="8398" r="11044" b="23692"/>
            <a:stretch>
              <a:fillRect/>
            </a:stretch>
          </p:blipFill>
          <p:spPr bwMode="auto">
            <a:xfrm>
              <a:off x="1164" y="1485"/>
              <a:ext cx="671" cy="845"/>
            </a:xfrm>
            <a:prstGeom prst="rect">
              <a:avLst/>
            </a:prstGeom>
            <a:solidFill>
              <a:schemeClr val="bg1"/>
            </a:solidFill>
            <a:ln w="9525">
              <a:solidFill>
                <a:schemeClr val="bg1"/>
              </a:solidFill>
              <a:miter lim="800000"/>
              <a:headEnd/>
              <a:tailEnd/>
            </a:ln>
          </p:spPr>
        </p:pic>
      </p:grpSp>
      <p:grpSp>
        <p:nvGrpSpPr>
          <p:cNvPr id="4" name="Group 14"/>
          <p:cNvGrpSpPr>
            <a:grpSpLocks noChangeAspect="1"/>
          </p:cNvGrpSpPr>
          <p:nvPr/>
        </p:nvGrpSpPr>
        <p:grpSpPr bwMode="auto">
          <a:xfrm>
            <a:off x="3588435" y="5385416"/>
            <a:ext cx="906616" cy="1058775"/>
            <a:chOff x="1952" y="1468"/>
            <a:chExt cx="810" cy="1035"/>
          </a:xfrm>
        </p:grpSpPr>
        <p:sp>
          <p:nvSpPr>
            <p:cNvPr id="3097615" name="Rectangle 15"/>
            <p:cNvSpPr>
              <a:spLocks noChangeAspect="1" noChangeArrowheads="1"/>
            </p:cNvSpPr>
            <p:nvPr/>
          </p:nvSpPr>
          <p:spPr bwMode="auto">
            <a:xfrm>
              <a:off x="1952" y="1468"/>
              <a:ext cx="810" cy="1035"/>
            </a:xfrm>
            <a:prstGeom prst="rect">
              <a:avLst/>
            </a:prstGeom>
            <a:solidFill>
              <a:schemeClr val="bg1"/>
            </a:solid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endParaRPr>
            </a:p>
          </p:txBody>
        </p:sp>
        <p:pic>
          <p:nvPicPr>
            <p:cNvPr id="60473" name="Picture 16"/>
            <p:cNvPicPr preferRelativeResize="0">
              <a:picLocks noChangeAspect="1" noChangeArrowheads="1"/>
            </p:cNvPicPr>
            <p:nvPr/>
          </p:nvPicPr>
          <p:blipFill>
            <a:blip r:embed="rId4" cstate="screen"/>
            <a:srcRect/>
            <a:stretch>
              <a:fillRect/>
            </a:stretch>
          </p:blipFill>
          <p:spPr bwMode="auto">
            <a:xfrm>
              <a:off x="1990" y="1560"/>
              <a:ext cx="750" cy="561"/>
            </a:xfrm>
            <a:prstGeom prst="rect">
              <a:avLst/>
            </a:prstGeom>
            <a:solidFill>
              <a:schemeClr val="bg1"/>
            </a:solidFill>
            <a:ln w="9525">
              <a:noFill/>
              <a:miter lim="800000"/>
              <a:headEnd/>
              <a:tailEnd/>
            </a:ln>
          </p:spPr>
        </p:pic>
      </p:grpSp>
      <p:pic>
        <p:nvPicPr>
          <p:cNvPr id="60464" name="Picture 18" descr="covers_0001"/>
          <p:cNvPicPr preferRelativeResize="0">
            <a:picLocks noChangeAspect="1" noChangeArrowheads="1"/>
          </p:cNvPicPr>
          <p:nvPr/>
        </p:nvPicPr>
        <p:blipFill>
          <a:blip r:embed="rId5" cstate="screen"/>
          <a:srcRect/>
          <a:stretch>
            <a:fillRect/>
          </a:stretch>
        </p:blipFill>
        <p:spPr bwMode="auto">
          <a:xfrm>
            <a:off x="11425" y="5375722"/>
            <a:ext cx="901906" cy="1059852"/>
          </a:xfrm>
          <a:prstGeom prst="rect">
            <a:avLst/>
          </a:prstGeom>
          <a:noFill/>
          <a:ln w="9525">
            <a:noFill/>
            <a:miter lim="800000"/>
            <a:headEnd/>
            <a:tailEnd/>
          </a:ln>
        </p:spPr>
      </p:pic>
      <p:pic>
        <p:nvPicPr>
          <p:cNvPr id="60465" name="Picture 19" descr="covers_0002"/>
          <p:cNvPicPr preferRelativeResize="0">
            <a:picLocks noChangeAspect="1" noChangeArrowheads="1"/>
          </p:cNvPicPr>
          <p:nvPr/>
        </p:nvPicPr>
        <p:blipFill>
          <a:blip r:embed="rId6" cstate="screen"/>
          <a:srcRect/>
          <a:stretch>
            <a:fillRect/>
          </a:stretch>
        </p:blipFill>
        <p:spPr bwMode="auto">
          <a:xfrm>
            <a:off x="390555" y="5406958"/>
            <a:ext cx="901906" cy="1059852"/>
          </a:xfrm>
          <a:prstGeom prst="rect">
            <a:avLst/>
          </a:prstGeom>
          <a:noFill/>
          <a:ln w="9525">
            <a:noFill/>
            <a:miter lim="800000"/>
            <a:headEnd/>
            <a:tailEnd/>
          </a:ln>
        </p:spPr>
      </p:pic>
      <p:grpSp>
        <p:nvGrpSpPr>
          <p:cNvPr id="5" name="Group 20"/>
          <p:cNvGrpSpPr>
            <a:grpSpLocks noChangeAspect="1"/>
          </p:cNvGrpSpPr>
          <p:nvPr/>
        </p:nvGrpSpPr>
        <p:grpSpPr bwMode="auto">
          <a:xfrm>
            <a:off x="1648043" y="5469429"/>
            <a:ext cx="896019" cy="1058775"/>
            <a:chOff x="897" y="1216"/>
            <a:chExt cx="801" cy="1035"/>
          </a:xfrm>
        </p:grpSpPr>
        <p:sp>
          <p:nvSpPr>
            <p:cNvPr id="3097622" name="Rectangle 22"/>
            <p:cNvSpPr>
              <a:spLocks noChangeAspect="1" noChangeArrowheads="1"/>
            </p:cNvSpPr>
            <p:nvPr/>
          </p:nvSpPr>
          <p:spPr bwMode="auto">
            <a:xfrm>
              <a:off x="897" y="1216"/>
              <a:ext cx="801" cy="1035"/>
            </a:xfrm>
            <a:prstGeom prst="rect">
              <a:avLst/>
            </a:prstGeom>
            <a:solidFill>
              <a:schemeClr val="bg1"/>
            </a:solid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endParaRPr>
            </a:p>
          </p:txBody>
        </p:sp>
        <p:pic>
          <p:nvPicPr>
            <p:cNvPr id="60470" name="Picture 21"/>
            <p:cNvPicPr preferRelativeResize="0">
              <a:picLocks noChangeAspect="1" noChangeArrowheads="1"/>
            </p:cNvPicPr>
            <p:nvPr/>
          </p:nvPicPr>
          <p:blipFill>
            <a:blip r:embed="rId7" cstate="screen"/>
            <a:srcRect/>
            <a:stretch>
              <a:fillRect/>
            </a:stretch>
          </p:blipFill>
          <p:spPr bwMode="auto">
            <a:xfrm>
              <a:off x="993" y="1329"/>
              <a:ext cx="613" cy="848"/>
            </a:xfrm>
            <a:prstGeom prst="rect">
              <a:avLst/>
            </a:prstGeom>
            <a:noFill/>
            <a:ln w="9525">
              <a:noFill/>
              <a:miter lim="800000"/>
              <a:headEnd/>
              <a:tailEnd/>
            </a:ln>
          </p:spPr>
        </p:pic>
      </p:grpSp>
      <p:pic>
        <p:nvPicPr>
          <p:cNvPr id="60468" name="Picture 24"/>
          <p:cNvPicPr preferRelativeResize="0">
            <a:picLocks noChangeAspect="1" noChangeArrowheads="1"/>
          </p:cNvPicPr>
          <p:nvPr/>
        </p:nvPicPr>
        <p:blipFill>
          <a:blip r:embed="rId8" cstate="screen"/>
          <a:srcRect/>
          <a:stretch>
            <a:fillRect/>
          </a:stretch>
        </p:blipFill>
        <p:spPr bwMode="auto">
          <a:xfrm>
            <a:off x="1033428" y="5447887"/>
            <a:ext cx="901906" cy="1059852"/>
          </a:xfrm>
          <a:prstGeom prst="rect">
            <a:avLst/>
          </a:prstGeom>
          <a:noFill/>
          <a:ln w="12700">
            <a:solidFill>
              <a:schemeClr val="tx1"/>
            </a:solidFill>
            <a:miter lim="800000"/>
            <a:headEnd/>
            <a:tailEnd/>
          </a:ln>
        </p:spPr>
      </p:pic>
      <p:pic>
        <p:nvPicPr>
          <p:cNvPr id="60467" name="Picture 23"/>
          <p:cNvPicPr preferRelativeResize="0">
            <a:picLocks noChangeAspect="1" noChangeArrowheads="1"/>
          </p:cNvPicPr>
          <p:nvPr/>
        </p:nvPicPr>
        <p:blipFill>
          <a:blip r:embed="rId9" cstate="screen"/>
          <a:srcRect/>
          <a:stretch>
            <a:fillRect/>
          </a:stretch>
        </p:blipFill>
        <p:spPr bwMode="auto">
          <a:xfrm>
            <a:off x="2306222" y="5366028"/>
            <a:ext cx="901906" cy="1059852"/>
          </a:xfrm>
          <a:prstGeom prst="rect">
            <a:avLst/>
          </a:prstGeom>
          <a:noFill/>
          <a:ln w="9525">
            <a:solidFill>
              <a:schemeClr val="tx1"/>
            </a:solidFill>
            <a:miter lim="800000"/>
            <a:headEnd/>
            <a:tailEnd/>
          </a:ln>
        </p:spPr>
      </p:pic>
      <p:sp>
        <p:nvSpPr>
          <p:cNvPr id="73" name="Rectangle 72"/>
          <p:cNvSpPr/>
          <p:nvPr/>
        </p:nvSpPr>
        <p:spPr>
          <a:xfrm>
            <a:off x="37525" y="2630589"/>
            <a:ext cx="8234871" cy="2305757"/>
          </a:xfrm>
          <a:prstGeom prst="rect">
            <a:avLst/>
          </a:prstGeom>
          <a:solidFill>
            <a:srgbClr val="FFFFCD"/>
          </a:solidFill>
          <a:ln w="28575">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962639" y="5275662"/>
            <a:ext cx="5159586" cy="1347455"/>
          </a:xfrm>
          <a:prstGeom prst="rect">
            <a:avLst/>
          </a:prstGeom>
          <a:solidFill>
            <a:srgbClr val="FFFFCD"/>
          </a:solidFill>
          <a:ln w="28575">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Text Box 44"/>
          <p:cNvSpPr txBox="1">
            <a:spLocks noChangeArrowheads="1"/>
          </p:cNvSpPr>
          <p:nvPr/>
        </p:nvSpPr>
        <p:spPr bwMode="auto">
          <a:xfrm>
            <a:off x="2" y="2339167"/>
            <a:ext cx="3389536"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cs typeface="Arial" pitchFamily="34" charset="0"/>
              </a:rPr>
              <a:t>Science for National Needs</a:t>
            </a:r>
          </a:p>
        </p:txBody>
      </p:sp>
      <p:sp>
        <p:nvSpPr>
          <p:cNvPr id="60419" name="Text Box 45"/>
          <p:cNvSpPr txBox="1">
            <a:spLocks noChangeArrowheads="1"/>
          </p:cNvSpPr>
          <p:nvPr/>
        </p:nvSpPr>
        <p:spPr bwMode="auto">
          <a:xfrm>
            <a:off x="2" y="790017"/>
            <a:ext cx="2825279"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cs typeface="Arial" pitchFamily="34" charset="0"/>
              </a:rPr>
              <a:t>Science for Discovery</a:t>
            </a:r>
          </a:p>
        </p:txBody>
      </p:sp>
      <p:sp>
        <p:nvSpPr>
          <p:cNvPr id="60420" name="Rectangle 2"/>
          <p:cNvSpPr>
            <a:spLocks noGrp="1" noChangeArrowheads="1"/>
          </p:cNvSpPr>
          <p:nvPr>
            <p:ph type="title"/>
          </p:nvPr>
        </p:nvSpPr>
        <p:spPr>
          <a:xfrm>
            <a:off x="0" y="2"/>
            <a:ext cx="9144000" cy="724181"/>
          </a:xfrm>
        </p:spPr>
        <p:txBody>
          <a:bodyPr lIns="91184" tIns="45593" rIns="91184" bIns="45593"/>
          <a:lstStyle/>
          <a:p>
            <a:pPr defTabSz="1015399">
              <a:tabLst>
                <a:tab pos="1885539" algn="l"/>
              </a:tabLst>
            </a:pPr>
            <a:r>
              <a:rPr lang="en-US" dirty="0" smtClean="0"/>
              <a:t>BES Strategic Planning Activities –</a:t>
            </a:r>
            <a:br>
              <a:rPr lang="en-US" dirty="0" smtClean="0"/>
            </a:br>
            <a:r>
              <a:rPr lang="en-US" sz="1800" dirty="0" smtClean="0"/>
              <a:t>Engaging BES Advisory Committee and Scientific Community</a:t>
            </a:r>
            <a:endParaRPr lang="en-US" dirty="0" smtClean="0"/>
          </a:p>
        </p:txBody>
      </p:sp>
      <p:pic>
        <p:nvPicPr>
          <p:cNvPr id="60421" name="Picture 26"/>
          <p:cNvPicPr preferRelativeResize="0">
            <a:picLocks noGrp="1" noChangeAspect="1" noChangeArrowheads="1"/>
          </p:cNvPicPr>
          <p:nvPr>
            <p:ph sz="quarter" idx="4294967295"/>
          </p:nvPr>
        </p:nvPicPr>
        <p:blipFill>
          <a:blip r:embed="rId10" cstate="screen"/>
          <a:srcRect/>
          <a:stretch>
            <a:fillRect/>
          </a:stretch>
        </p:blipFill>
        <p:spPr>
          <a:xfrm>
            <a:off x="60004" y="2731115"/>
            <a:ext cx="781906" cy="1001637"/>
          </a:xfrm>
          <a:prstGeom prst="rect">
            <a:avLst/>
          </a:prstGeom>
          <a:ln w="28575">
            <a:solidFill>
              <a:schemeClr val="tx1"/>
            </a:solidFill>
          </a:ln>
        </p:spPr>
      </p:pic>
      <p:pic>
        <p:nvPicPr>
          <p:cNvPr id="60424" name="Picture 41"/>
          <p:cNvPicPr preferRelativeResize="0">
            <a:picLocks noChangeAspect="1" noChangeArrowheads="1"/>
          </p:cNvPicPr>
          <p:nvPr/>
        </p:nvPicPr>
        <p:blipFill>
          <a:blip r:embed="rId11" cstate="screen"/>
          <a:srcRect/>
          <a:stretch>
            <a:fillRect/>
          </a:stretch>
        </p:blipFill>
        <p:spPr bwMode="auto">
          <a:xfrm>
            <a:off x="4782705" y="2723878"/>
            <a:ext cx="842818" cy="1117095"/>
          </a:xfrm>
          <a:prstGeom prst="rect">
            <a:avLst/>
          </a:prstGeom>
          <a:noFill/>
          <a:ln w="19050">
            <a:solidFill>
              <a:schemeClr val="tx1"/>
            </a:solidFill>
            <a:miter lim="800000"/>
            <a:headEnd/>
            <a:tailEnd/>
          </a:ln>
        </p:spPr>
      </p:pic>
      <p:sp>
        <p:nvSpPr>
          <p:cNvPr id="60425" name="Text Box 46"/>
          <p:cNvSpPr txBox="1">
            <a:spLocks noChangeArrowheads="1"/>
          </p:cNvSpPr>
          <p:nvPr/>
        </p:nvSpPr>
        <p:spPr bwMode="auto">
          <a:xfrm>
            <a:off x="-69272" y="4987297"/>
            <a:ext cx="7680775"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cs typeface="Arial" pitchFamily="34" charset="0"/>
              </a:rPr>
              <a:t>National Scientific User Facilities, the 21</a:t>
            </a:r>
            <a:r>
              <a:rPr lang="en-US" b="1" baseline="30000" dirty="0">
                <a:solidFill>
                  <a:srgbClr val="106636"/>
                </a:solidFill>
                <a:cs typeface="Arial" pitchFamily="34" charset="0"/>
              </a:rPr>
              <a:t>st</a:t>
            </a:r>
            <a:r>
              <a:rPr lang="en-US" b="1" dirty="0">
                <a:solidFill>
                  <a:srgbClr val="106636"/>
                </a:solidFill>
                <a:cs typeface="Arial" pitchFamily="34" charset="0"/>
              </a:rPr>
              <a:t> century tools of science</a:t>
            </a:r>
          </a:p>
        </p:txBody>
      </p:sp>
      <p:pic>
        <p:nvPicPr>
          <p:cNvPr id="60426" name="Picture 3"/>
          <p:cNvPicPr preferRelativeResize="0">
            <a:picLocks noChangeAspect="1" noChangeArrowheads="1"/>
          </p:cNvPicPr>
          <p:nvPr/>
        </p:nvPicPr>
        <p:blipFill>
          <a:blip r:embed="rId12" cstate="screen"/>
          <a:srcRect/>
          <a:stretch>
            <a:fillRect/>
          </a:stretch>
        </p:blipFill>
        <p:spPr bwMode="auto">
          <a:xfrm>
            <a:off x="2140239" y="1241054"/>
            <a:ext cx="979920" cy="1046350"/>
          </a:xfrm>
          <a:prstGeom prst="rect">
            <a:avLst/>
          </a:prstGeom>
          <a:noFill/>
          <a:ln w="28575">
            <a:solidFill>
              <a:schemeClr val="tx1"/>
            </a:solidFill>
            <a:miter lim="800000"/>
            <a:headEnd/>
            <a:tailEnd/>
          </a:ln>
        </p:spPr>
      </p:pic>
      <p:grpSp>
        <p:nvGrpSpPr>
          <p:cNvPr id="6" name="Group 5"/>
          <p:cNvGrpSpPr>
            <a:grpSpLocks/>
          </p:cNvGrpSpPr>
          <p:nvPr/>
        </p:nvGrpSpPr>
        <p:grpSpPr bwMode="auto">
          <a:xfrm>
            <a:off x="1193515" y="1230542"/>
            <a:ext cx="975591" cy="1067360"/>
            <a:chOff x="180" y="2744"/>
            <a:chExt cx="1661" cy="2152"/>
          </a:xfrm>
        </p:grpSpPr>
        <p:pic>
          <p:nvPicPr>
            <p:cNvPr id="60459" name="Picture 6" descr="nes_fc"/>
            <p:cNvPicPr>
              <a:picLocks noChangeAspect="1" noChangeArrowheads="1"/>
            </p:cNvPicPr>
            <p:nvPr/>
          </p:nvPicPr>
          <p:blipFill>
            <a:blip r:embed="rId13" cstate="screen"/>
            <a:srcRect/>
            <a:stretch>
              <a:fillRect/>
            </a:stretch>
          </p:blipFill>
          <p:spPr bwMode="auto">
            <a:xfrm>
              <a:off x="182" y="2749"/>
              <a:ext cx="1659" cy="2147"/>
            </a:xfrm>
            <a:prstGeom prst="rect">
              <a:avLst/>
            </a:prstGeom>
            <a:noFill/>
            <a:ln w="19050">
              <a:solidFill>
                <a:schemeClr val="tx1"/>
              </a:solidFill>
              <a:miter lim="800000"/>
              <a:headEnd/>
              <a:tailEnd/>
            </a:ln>
          </p:spPr>
        </p:pic>
        <p:sp>
          <p:nvSpPr>
            <p:cNvPr id="66" name="Rectangle 7"/>
            <p:cNvSpPr>
              <a:spLocks noChangeArrowheads="1"/>
            </p:cNvSpPr>
            <p:nvPr/>
          </p:nvSpPr>
          <p:spPr bwMode="auto">
            <a:xfrm>
              <a:off x="180" y="2744"/>
              <a:ext cx="1656" cy="2152"/>
            </a:xfrm>
            <a:prstGeom prst="rect">
              <a:avLst/>
            </a:prstGeom>
            <a:noFill/>
            <a:ln w="19050">
              <a:solidFill>
                <a:schemeClr val="tx1"/>
              </a:solidFill>
              <a:miter lim="800000"/>
              <a:headEnd/>
              <a:tailEnd/>
            </a:ln>
            <a:effectLst/>
          </p:spPr>
          <p:txBody>
            <a:bodyPr wrap="none" lIns="100797" tIns="49515" rIns="100797" bIns="49515" anchor="ctr"/>
            <a:lstStyle/>
            <a:p>
              <a:pPr algn="ctr" eaLnBrk="0" hangingPunct="0">
                <a:defRPr/>
              </a:pPr>
              <a:endParaRPr lang="en-US" dirty="0">
                <a:solidFill>
                  <a:prstClr val="black"/>
                </a:solidFill>
                <a:effectLst>
                  <a:outerShdw blurRad="38100" dist="38100" dir="2700000" algn="tl">
                    <a:srgbClr val="C0C0C0"/>
                  </a:outerShdw>
                </a:effectLst>
              </a:endParaRPr>
            </a:p>
          </p:txBody>
        </p:sp>
      </p:grpSp>
      <p:sp>
        <p:nvSpPr>
          <p:cNvPr id="67" name="Rectangle 8"/>
          <p:cNvSpPr>
            <a:spLocks noChangeArrowheads="1"/>
          </p:cNvSpPr>
          <p:nvPr/>
        </p:nvSpPr>
        <p:spPr bwMode="auto">
          <a:xfrm>
            <a:off x="229446" y="1220234"/>
            <a:ext cx="968375" cy="1085569"/>
          </a:xfrm>
          <a:prstGeom prst="rect">
            <a:avLst/>
          </a:prstGeom>
          <a:solidFill>
            <a:srgbClr val="000000"/>
          </a:solidFill>
          <a:ln w="28575">
            <a:solidFill>
              <a:schemeClr val="tx1"/>
            </a:solidFill>
            <a:miter lim="800000"/>
            <a:headEnd/>
            <a:tailEnd/>
          </a:ln>
        </p:spPr>
        <p:txBody>
          <a:bodyPr lIns="91227" tIns="45614" rIns="91227" bIns="45614"/>
          <a:lstStyle/>
          <a:p>
            <a:pPr eaLnBrk="0" hangingPunct="0">
              <a:defRPr/>
            </a:pPr>
            <a:endParaRPr lang="en-US" dirty="0">
              <a:solidFill>
                <a:prstClr val="black"/>
              </a:solidFill>
              <a:effectLst>
                <a:outerShdw blurRad="38100" dist="38100" dir="2700000" algn="tl">
                  <a:srgbClr val="000000">
                    <a:alpha val="43137"/>
                  </a:srgbClr>
                </a:outerShdw>
              </a:effectLst>
            </a:endParaRPr>
          </a:p>
        </p:txBody>
      </p:sp>
      <p:pic>
        <p:nvPicPr>
          <p:cNvPr id="60430" name="Picture 9"/>
          <p:cNvPicPr>
            <a:picLocks noChangeAspect="1" noChangeArrowheads="1"/>
          </p:cNvPicPr>
          <p:nvPr/>
        </p:nvPicPr>
        <p:blipFill>
          <a:blip r:embed="rId14" cstate="screen"/>
          <a:srcRect/>
          <a:stretch>
            <a:fillRect/>
          </a:stretch>
        </p:blipFill>
        <p:spPr bwMode="auto">
          <a:xfrm>
            <a:off x="345310" y="1586656"/>
            <a:ext cx="773545" cy="682158"/>
          </a:xfrm>
          <a:prstGeom prst="rect">
            <a:avLst/>
          </a:prstGeom>
          <a:noFill/>
          <a:ln w="28575">
            <a:solidFill>
              <a:schemeClr val="tx1"/>
            </a:solidFill>
            <a:miter lim="800000"/>
            <a:headEnd/>
            <a:tailEnd/>
          </a:ln>
        </p:spPr>
      </p:pic>
      <p:sp>
        <p:nvSpPr>
          <p:cNvPr id="71" name="Rectangle 47"/>
          <p:cNvSpPr>
            <a:spLocks noChangeArrowheads="1"/>
          </p:cNvSpPr>
          <p:nvPr/>
        </p:nvSpPr>
        <p:spPr bwMode="auto">
          <a:xfrm>
            <a:off x="492516" y="1479148"/>
            <a:ext cx="908940" cy="153888"/>
          </a:xfrm>
          <a:prstGeom prst="rect">
            <a:avLst/>
          </a:prstGeom>
          <a:noFill/>
          <a:ln w="28575">
            <a:noFill/>
            <a:miter lim="800000"/>
            <a:headEnd/>
            <a:tailEnd/>
          </a:ln>
        </p:spPr>
        <p:txBody>
          <a:bodyPr wrap="square" lIns="0" tIns="0" rIns="0" bIns="0">
            <a:spAutoFit/>
          </a:bodyPr>
          <a:lstStyle/>
          <a:p>
            <a:pPr eaLnBrk="0" hangingPunct="0">
              <a:defRPr/>
            </a:pPr>
            <a:r>
              <a:rPr lang="en-US" sz="1000" dirty="0">
                <a:solidFill>
                  <a:srgbClr val="FFFFFF"/>
                </a:solidFill>
              </a:rPr>
              <a:t>Systems</a:t>
            </a:r>
            <a:endParaRPr lang="en-US" sz="1000" dirty="0">
              <a:solidFill>
                <a:prstClr val="black"/>
              </a:solidFill>
              <a:effectLst>
                <a:outerShdw blurRad="38100" dist="38100" dir="2700000" algn="tl">
                  <a:srgbClr val="C0C0C0"/>
                </a:outerShdw>
              </a:effectLst>
            </a:endParaRPr>
          </a:p>
        </p:txBody>
      </p:sp>
      <p:sp>
        <p:nvSpPr>
          <p:cNvPr id="72" name="Rectangle 48"/>
          <p:cNvSpPr>
            <a:spLocks noChangeArrowheads="1"/>
          </p:cNvSpPr>
          <p:nvPr/>
        </p:nvSpPr>
        <p:spPr bwMode="auto">
          <a:xfrm>
            <a:off x="494375" y="1265572"/>
            <a:ext cx="504946" cy="230832"/>
          </a:xfrm>
          <a:prstGeom prst="rect">
            <a:avLst/>
          </a:prstGeom>
          <a:noFill/>
          <a:ln w="28575">
            <a:solidFill>
              <a:schemeClr val="tx1"/>
            </a:solidFill>
            <a:miter lim="800000"/>
            <a:headEnd/>
            <a:tailEnd/>
          </a:ln>
        </p:spPr>
        <p:txBody>
          <a:bodyPr wrap="none" lIns="0" tIns="0" rIns="0" bIns="0">
            <a:spAutoFit/>
          </a:bodyPr>
          <a:lstStyle/>
          <a:p>
            <a:pPr eaLnBrk="0" hangingPunct="0">
              <a:lnSpc>
                <a:spcPct val="150000"/>
              </a:lnSpc>
              <a:defRPr/>
            </a:pPr>
            <a:r>
              <a:rPr lang="en-US" sz="1000" dirty="0">
                <a:solidFill>
                  <a:srgbClr val="FFFFFF"/>
                </a:solidFill>
              </a:rPr>
              <a:t>Complex</a:t>
            </a:r>
            <a:endParaRPr lang="en-US" sz="1000" dirty="0">
              <a:solidFill>
                <a:prstClr val="black"/>
              </a:solidFill>
              <a:effectLst>
                <a:outerShdw blurRad="38100" dist="38100" dir="2700000" algn="tl">
                  <a:srgbClr val="C0C0C0"/>
                </a:outerShdw>
              </a:effectLst>
            </a:endParaRPr>
          </a:p>
        </p:txBody>
      </p:sp>
      <p:pic>
        <p:nvPicPr>
          <p:cNvPr id="60435" name="Picture 50" descr="SET_xlg.jpg"/>
          <p:cNvPicPr>
            <a:picLocks noChangeAspect="1"/>
          </p:cNvPicPr>
          <p:nvPr/>
        </p:nvPicPr>
        <p:blipFill>
          <a:blip r:embed="rId15" cstate="screen"/>
          <a:srcRect/>
          <a:stretch>
            <a:fillRect/>
          </a:stretch>
        </p:blipFill>
        <p:spPr bwMode="auto">
          <a:xfrm>
            <a:off x="5592330" y="2737499"/>
            <a:ext cx="850034" cy="1099578"/>
          </a:xfrm>
          <a:prstGeom prst="rect">
            <a:avLst/>
          </a:prstGeom>
          <a:noFill/>
          <a:ln w="38100">
            <a:solidFill>
              <a:schemeClr val="tx1"/>
            </a:solidFill>
            <a:miter lim="800000"/>
            <a:headEnd/>
            <a:tailEnd/>
          </a:ln>
        </p:spPr>
      </p:pic>
      <p:grpSp>
        <p:nvGrpSpPr>
          <p:cNvPr id="7" name="Group 57"/>
          <p:cNvGrpSpPr>
            <a:grpSpLocks/>
          </p:cNvGrpSpPr>
          <p:nvPr/>
        </p:nvGrpSpPr>
        <p:grpSpPr bwMode="auto">
          <a:xfrm>
            <a:off x="855808" y="2714563"/>
            <a:ext cx="3951433" cy="2137522"/>
            <a:chOff x="855518" y="2861953"/>
            <a:chExt cx="3951433" cy="2137559"/>
          </a:xfrm>
        </p:grpSpPr>
        <p:grpSp>
          <p:nvGrpSpPr>
            <p:cNvPr id="8" name="Group 29"/>
            <p:cNvGrpSpPr>
              <a:grpSpLocks/>
            </p:cNvGrpSpPr>
            <p:nvPr/>
          </p:nvGrpSpPr>
          <p:grpSpPr bwMode="auto">
            <a:xfrm>
              <a:off x="855663" y="2881314"/>
              <a:ext cx="3951288" cy="2117725"/>
              <a:chOff x="713" y="1964"/>
              <a:chExt cx="2489" cy="1334"/>
            </a:xfrm>
          </p:grpSpPr>
          <p:pic>
            <p:nvPicPr>
              <p:cNvPr id="60448" name="Picture 30" descr="CAT_lg"/>
              <p:cNvPicPr preferRelativeResize="0">
                <a:picLocks noChangeAspect="1" noChangeArrowheads="1"/>
              </p:cNvPicPr>
              <p:nvPr/>
            </p:nvPicPr>
            <p:blipFill>
              <a:blip r:embed="rId16" cstate="screen"/>
              <a:srcRect/>
              <a:stretch>
                <a:fillRect/>
              </a:stretch>
            </p:blipFill>
            <p:spPr bwMode="auto">
              <a:xfrm>
                <a:off x="2211" y="2644"/>
                <a:ext cx="488" cy="654"/>
              </a:xfrm>
              <a:prstGeom prst="rect">
                <a:avLst/>
              </a:prstGeom>
              <a:noFill/>
              <a:ln w="28575">
                <a:solidFill>
                  <a:schemeClr val="tx1"/>
                </a:solidFill>
                <a:miter lim="800000"/>
                <a:headEnd/>
                <a:tailEnd/>
              </a:ln>
            </p:spPr>
          </p:pic>
          <p:grpSp>
            <p:nvGrpSpPr>
              <p:cNvPr id="9" name="Group 31"/>
              <p:cNvGrpSpPr>
                <a:grpSpLocks/>
              </p:cNvGrpSpPr>
              <p:nvPr/>
            </p:nvGrpSpPr>
            <p:grpSpPr bwMode="auto">
              <a:xfrm>
                <a:off x="713" y="1964"/>
                <a:ext cx="2489" cy="1334"/>
                <a:chOff x="769" y="2004"/>
                <a:chExt cx="2489" cy="1334"/>
              </a:xfrm>
            </p:grpSpPr>
            <p:pic>
              <p:nvPicPr>
                <p:cNvPr id="60450" name="Picture 32" descr="BES_H_Cover8-03"/>
                <p:cNvPicPr preferRelativeResize="0">
                  <a:picLocks noChangeAspect="1" noChangeArrowheads="1"/>
                </p:cNvPicPr>
                <p:nvPr/>
              </p:nvPicPr>
              <p:blipFill>
                <a:blip r:embed="rId17" cstate="screen"/>
                <a:srcRect/>
                <a:stretch>
                  <a:fillRect/>
                </a:stretch>
              </p:blipFill>
              <p:spPr bwMode="auto">
                <a:xfrm>
                  <a:off x="769" y="2004"/>
                  <a:ext cx="488" cy="654"/>
                </a:xfrm>
                <a:prstGeom prst="rect">
                  <a:avLst/>
                </a:prstGeom>
                <a:noFill/>
                <a:ln w="28575">
                  <a:solidFill>
                    <a:schemeClr val="tx1"/>
                  </a:solidFill>
                  <a:miter lim="800000"/>
                  <a:headEnd/>
                  <a:tailEnd/>
                </a:ln>
              </p:spPr>
            </p:pic>
            <p:pic>
              <p:nvPicPr>
                <p:cNvPr id="60451" name="Picture 33"/>
                <p:cNvPicPr preferRelativeResize="0">
                  <a:picLocks noChangeAspect="1" noChangeArrowheads="1"/>
                </p:cNvPicPr>
                <p:nvPr/>
              </p:nvPicPr>
              <p:blipFill>
                <a:blip r:embed="rId18" cstate="screen"/>
                <a:srcRect/>
                <a:stretch>
                  <a:fillRect/>
                </a:stretch>
              </p:blipFill>
              <p:spPr bwMode="auto">
                <a:xfrm>
                  <a:off x="1269" y="2004"/>
                  <a:ext cx="488" cy="654"/>
                </a:xfrm>
                <a:prstGeom prst="rect">
                  <a:avLst/>
                </a:prstGeom>
                <a:noFill/>
                <a:ln w="28575">
                  <a:solidFill>
                    <a:schemeClr val="tx1"/>
                  </a:solidFill>
                  <a:miter lim="800000"/>
                  <a:headEnd/>
                  <a:tailEnd/>
                </a:ln>
              </p:spPr>
            </p:pic>
            <p:pic>
              <p:nvPicPr>
                <p:cNvPr id="60452" name="Picture 34"/>
                <p:cNvPicPr preferRelativeResize="0">
                  <a:picLocks noChangeAspect="1" noChangeArrowheads="1"/>
                </p:cNvPicPr>
                <p:nvPr/>
              </p:nvPicPr>
              <p:blipFill>
                <a:blip r:embed="rId19" cstate="screen">
                  <a:lum bright="-10000" contrast="20000"/>
                </a:blip>
                <a:srcRect/>
                <a:stretch>
                  <a:fillRect/>
                </a:stretch>
              </p:blipFill>
              <p:spPr bwMode="auto">
                <a:xfrm>
                  <a:off x="2270" y="2004"/>
                  <a:ext cx="488" cy="654"/>
                </a:xfrm>
                <a:prstGeom prst="rect">
                  <a:avLst/>
                </a:prstGeom>
                <a:noFill/>
                <a:ln w="28575">
                  <a:solidFill>
                    <a:schemeClr val="tx1"/>
                  </a:solidFill>
                  <a:miter lim="800000"/>
                  <a:headEnd/>
                  <a:tailEnd/>
                </a:ln>
              </p:spPr>
            </p:pic>
            <p:pic>
              <p:nvPicPr>
                <p:cNvPr id="60453" name="Picture 35"/>
                <p:cNvPicPr preferRelativeResize="0">
                  <a:picLocks noChangeAspect="1" noChangeArrowheads="1"/>
                </p:cNvPicPr>
                <p:nvPr/>
              </p:nvPicPr>
              <p:blipFill>
                <a:blip r:embed="rId20" cstate="screen"/>
                <a:srcRect/>
                <a:stretch>
                  <a:fillRect/>
                </a:stretch>
              </p:blipFill>
              <p:spPr bwMode="auto">
                <a:xfrm>
                  <a:off x="2770" y="2004"/>
                  <a:ext cx="488" cy="654"/>
                </a:xfrm>
                <a:prstGeom prst="rect">
                  <a:avLst/>
                </a:prstGeom>
                <a:noFill/>
                <a:ln w="28575">
                  <a:solidFill>
                    <a:schemeClr val="tx1"/>
                  </a:solidFill>
                  <a:miter lim="800000"/>
                  <a:headEnd/>
                  <a:tailEnd/>
                </a:ln>
              </p:spPr>
            </p:pic>
            <p:pic>
              <p:nvPicPr>
                <p:cNvPr id="60454" name="Picture 36"/>
                <p:cNvPicPr preferRelativeResize="0">
                  <a:picLocks noChangeAspect="1" noChangeArrowheads="1"/>
                </p:cNvPicPr>
                <p:nvPr/>
              </p:nvPicPr>
              <p:blipFill>
                <a:blip r:embed="rId21" cstate="screen"/>
                <a:srcRect/>
                <a:stretch>
                  <a:fillRect/>
                </a:stretch>
              </p:blipFill>
              <p:spPr bwMode="auto">
                <a:xfrm>
                  <a:off x="773" y="2684"/>
                  <a:ext cx="489" cy="654"/>
                </a:xfrm>
                <a:prstGeom prst="rect">
                  <a:avLst/>
                </a:prstGeom>
                <a:noFill/>
                <a:ln w="28575">
                  <a:solidFill>
                    <a:schemeClr val="tx1"/>
                  </a:solidFill>
                  <a:miter lim="800000"/>
                  <a:headEnd/>
                  <a:tailEnd/>
                </a:ln>
              </p:spPr>
            </p:pic>
            <p:pic>
              <p:nvPicPr>
                <p:cNvPr id="60455" name="Picture 37" descr="EES_xlg"/>
                <p:cNvPicPr preferRelativeResize="0">
                  <a:picLocks noChangeAspect="1" noChangeArrowheads="1"/>
                </p:cNvPicPr>
                <p:nvPr/>
              </p:nvPicPr>
              <p:blipFill>
                <a:blip r:embed="rId22" cstate="screen"/>
                <a:srcRect/>
                <a:stretch>
                  <a:fillRect/>
                </a:stretch>
              </p:blipFill>
              <p:spPr bwMode="auto">
                <a:xfrm>
                  <a:off x="1758" y="2684"/>
                  <a:ext cx="489" cy="654"/>
                </a:xfrm>
                <a:prstGeom prst="rect">
                  <a:avLst/>
                </a:prstGeom>
                <a:noFill/>
                <a:ln w="28575">
                  <a:solidFill>
                    <a:schemeClr val="tx1"/>
                  </a:solidFill>
                  <a:miter lim="800000"/>
                  <a:headEnd/>
                  <a:tailEnd/>
                </a:ln>
              </p:spPr>
            </p:pic>
            <p:pic>
              <p:nvPicPr>
                <p:cNvPr id="60456" name="Picture 38" descr="GEO_lg"/>
                <p:cNvPicPr preferRelativeResize="0">
                  <a:picLocks noChangeAspect="1" noChangeArrowheads="1"/>
                </p:cNvPicPr>
                <p:nvPr/>
              </p:nvPicPr>
              <p:blipFill>
                <a:blip r:embed="rId23" cstate="screen"/>
                <a:srcRect/>
                <a:stretch>
                  <a:fillRect/>
                </a:stretch>
              </p:blipFill>
              <p:spPr bwMode="auto">
                <a:xfrm>
                  <a:off x="1259" y="2684"/>
                  <a:ext cx="488" cy="654"/>
                </a:xfrm>
                <a:prstGeom prst="rect">
                  <a:avLst/>
                </a:prstGeom>
                <a:noFill/>
                <a:ln w="28575">
                  <a:solidFill>
                    <a:schemeClr val="tx1"/>
                  </a:solidFill>
                  <a:miter lim="800000"/>
                  <a:headEnd/>
                  <a:tailEnd/>
                </a:ln>
              </p:spPr>
            </p:pic>
            <p:pic>
              <p:nvPicPr>
                <p:cNvPr id="60457" name="Picture 39" descr="MuEE"/>
                <p:cNvPicPr preferRelativeResize="0">
                  <a:picLocks noChangeAspect="1" noChangeArrowheads="1"/>
                </p:cNvPicPr>
                <p:nvPr/>
              </p:nvPicPr>
              <p:blipFill>
                <a:blip r:embed="rId24" cstate="screen"/>
                <a:srcRect/>
                <a:stretch>
                  <a:fillRect/>
                </a:stretch>
              </p:blipFill>
              <p:spPr bwMode="auto">
                <a:xfrm>
                  <a:off x="2760" y="2684"/>
                  <a:ext cx="488" cy="654"/>
                </a:xfrm>
                <a:prstGeom prst="rect">
                  <a:avLst/>
                </a:prstGeom>
                <a:noFill/>
                <a:ln w="28575">
                  <a:solidFill>
                    <a:schemeClr val="tx1"/>
                  </a:solidFill>
                  <a:miter lim="800000"/>
                  <a:headEnd/>
                  <a:tailEnd/>
                </a:ln>
              </p:spPr>
            </p:pic>
            <p:pic>
              <p:nvPicPr>
                <p:cNvPr id="60458" name="Picture 40" descr="Cover_921"/>
                <p:cNvPicPr preferRelativeResize="0">
                  <a:picLocks noChangeAspect="1" noChangeArrowheads="1"/>
                </p:cNvPicPr>
                <p:nvPr/>
              </p:nvPicPr>
              <p:blipFill>
                <a:blip r:embed="rId25" cstate="screen"/>
                <a:srcRect/>
                <a:stretch>
                  <a:fillRect/>
                </a:stretch>
              </p:blipFill>
              <p:spPr bwMode="auto">
                <a:xfrm>
                  <a:off x="1769" y="2004"/>
                  <a:ext cx="489" cy="654"/>
                </a:xfrm>
                <a:prstGeom prst="rect">
                  <a:avLst/>
                </a:prstGeom>
                <a:noFill/>
                <a:ln w="28575">
                  <a:solidFill>
                    <a:schemeClr val="tx1"/>
                  </a:solidFill>
                  <a:miter lim="800000"/>
                  <a:headEnd/>
                  <a:tailEnd/>
                </a:ln>
              </p:spPr>
            </p:pic>
          </p:grpSp>
        </p:grpSp>
        <p:sp>
          <p:nvSpPr>
            <p:cNvPr id="57" name="Rectangle 56"/>
            <p:cNvSpPr/>
            <p:nvPr/>
          </p:nvSpPr>
          <p:spPr>
            <a:xfrm>
              <a:off x="855518" y="2861953"/>
              <a:ext cx="3942773" cy="21375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60443" name="Picture 61" descr="SETF_xlg.jpg"/>
          <p:cNvPicPr>
            <a:picLocks noChangeAspect="1"/>
          </p:cNvPicPr>
          <p:nvPr/>
        </p:nvPicPr>
        <p:blipFill>
          <a:blip r:embed="rId26" cstate="screen"/>
          <a:srcRect/>
          <a:stretch>
            <a:fillRect/>
          </a:stretch>
        </p:blipFill>
        <p:spPr bwMode="auto">
          <a:xfrm>
            <a:off x="6441552" y="2721945"/>
            <a:ext cx="838106" cy="1058734"/>
          </a:xfrm>
          <a:prstGeom prst="rect">
            <a:avLst/>
          </a:prstGeom>
          <a:noFill/>
          <a:ln w="28575">
            <a:solidFill>
              <a:schemeClr val="tx1"/>
            </a:solidFill>
            <a:miter lim="800000"/>
            <a:headEnd/>
            <a:tailEnd/>
          </a:ln>
        </p:spPr>
      </p:pic>
      <p:pic>
        <p:nvPicPr>
          <p:cNvPr id="60444" name="Picture 63" descr="CCB2020_xlg.jpg"/>
          <p:cNvPicPr>
            <a:picLocks noChangeAspect="1"/>
          </p:cNvPicPr>
          <p:nvPr/>
        </p:nvPicPr>
        <p:blipFill>
          <a:blip r:embed="rId27" cstate="screen"/>
          <a:srcRect/>
          <a:stretch>
            <a:fillRect/>
          </a:stretch>
        </p:blipFill>
        <p:spPr bwMode="auto">
          <a:xfrm>
            <a:off x="4767529" y="3822010"/>
            <a:ext cx="824801" cy="1036643"/>
          </a:xfrm>
          <a:prstGeom prst="rect">
            <a:avLst/>
          </a:prstGeom>
          <a:noFill/>
          <a:ln w="28575">
            <a:solidFill>
              <a:schemeClr val="tx1"/>
            </a:solidFill>
            <a:miter lim="800000"/>
            <a:headEnd/>
            <a:tailEnd/>
          </a:ln>
        </p:spPr>
      </p:pic>
      <p:pic>
        <p:nvPicPr>
          <p:cNvPr id="60445" name="Picture 64" descr="CMSC_xlg.jpg"/>
          <p:cNvPicPr>
            <a:picLocks noChangeAspect="1"/>
          </p:cNvPicPr>
          <p:nvPr/>
        </p:nvPicPr>
        <p:blipFill>
          <a:blip r:embed="rId28" cstate="screen"/>
          <a:srcRect/>
          <a:stretch>
            <a:fillRect/>
          </a:stretch>
        </p:blipFill>
        <p:spPr bwMode="auto">
          <a:xfrm>
            <a:off x="5592330" y="3823164"/>
            <a:ext cx="850034" cy="1036541"/>
          </a:xfrm>
          <a:prstGeom prst="rect">
            <a:avLst/>
          </a:prstGeom>
          <a:noFill/>
          <a:ln w="28575">
            <a:solidFill>
              <a:schemeClr val="tx1"/>
            </a:solidFill>
            <a:miter lim="800000"/>
            <a:headEnd/>
            <a:tailEnd/>
          </a:ln>
        </p:spPr>
      </p:pic>
      <p:sp>
        <p:nvSpPr>
          <p:cNvPr id="60441" name="Slide Number Placeholder 39"/>
          <p:cNvSpPr>
            <a:spLocks noGrp="1"/>
          </p:cNvSpPr>
          <p:nvPr>
            <p:ph type="sldNum" sz="quarter" idx="4294967295"/>
          </p:nvPr>
        </p:nvSpPr>
        <p:spPr bwMode="auto">
          <a:xfrm>
            <a:off x="8413750" y="6321520"/>
            <a:ext cx="381000" cy="365591"/>
          </a:xfrm>
          <a:noFill/>
          <a:ln>
            <a:miter lim="800000"/>
            <a:headEnd/>
            <a:tailEnd/>
          </a:ln>
        </p:spPr>
        <p:txBody>
          <a:bodyPr wrap="square" lIns="91280" tIns="45641" rIns="91280" bIns="45641" numCol="1" anchorCtr="0" compatLnSpc="1">
            <a:prstTxWarp prst="textNoShape">
              <a:avLst/>
            </a:prstTxWarp>
          </a:bodyPr>
          <a:lstStyle/>
          <a:p>
            <a:pPr fontAlgn="base">
              <a:spcBef>
                <a:spcPct val="0"/>
              </a:spcBef>
              <a:spcAft>
                <a:spcPct val="0"/>
              </a:spcAft>
            </a:pPr>
            <a:fld id="{E47BE503-47A1-43EE-8B7D-2D249B245C67}" type="slidenum">
              <a:rPr lang="en-US" smtClean="0"/>
              <a:pPr fontAlgn="base">
                <a:spcBef>
                  <a:spcPct val="0"/>
                </a:spcBef>
                <a:spcAft>
                  <a:spcPct val="0"/>
                </a:spcAft>
              </a:pPr>
              <a:t>24</a:t>
            </a:fld>
            <a:endParaRPr lang="en-US" smtClean="0"/>
          </a:p>
        </p:txBody>
      </p:sp>
      <p:sp>
        <p:nvSpPr>
          <p:cNvPr id="10" name="Rectangle 9"/>
          <p:cNvSpPr/>
          <p:nvPr/>
        </p:nvSpPr>
        <p:spPr>
          <a:xfrm>
            <a:off x="3317880" y="6560135"/>
            <a:ext cx="4572000" cy="261610"/>
          </a:xfrm>
          <a:prstGeom prst="rect">
            <a:avLst/>
          </a:prstGeom>
        </p:spPr>
        <p:txBody>
          <a:bodyPr>
            <a:spAutoFit/>
          </a:bodyPr>
          <a:lstStyle/>
          <a:p>
            <a:r>
              <a:rPr lang="en-US" sz="1100" b="1" u="sng" dirty="0" smtClean="0">
                <a:solidFill>
                  <a:srgbClr val="3333FF"/>
                </a:solidFill>
                <a:latin typeface="Arial Narrow" pitchFamily="34" charset="0"/>
              </a:rPr>
              <a:t>https://</a:t>
            </a:r>
            <a:r>
              <a:rPr lang="en-US" sz="1100" b="1" u="sng" dirty="0">
                <a:solidFill>
                  <a:srgbClr val="3333FF"/>
                </a:solidFill>
                <a:latin typeface="Arial Narrow" pitchFamily="34" charset="0"/>
              </a:rPr>
              <a:t>science.energy.gov/bes/news-and-resources/reports/</a:t>
            </a:r>
          </a:p>
        </p:txBody>
      </p:sp>
      <p:pic>
        <p:nvPicPr>
          <p:cNvPr id="64" name="Picture 2" descr="http://science.energy.gov/~/media/bes/images/reports/2016/BRNEM_FrontCover.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456575" y="3818311"/>
            <a:ext cx="823083" cy="10408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92053" y="2722109"/>
            <a:ext cx="835034" cy="1061399"/>
          </a:xfrm>
          <a:prstGeom prst="rect">
            <a:avLst/>
          </a:prstGeom>
          <a:ln w="28575">
            <a:solidFill>
              <a:schemeClr val="tx1"/>
            </a:solidFill>
          </a:ln>
        </p:spPr>
      </p:pic>
      <p:pic>
        <p:nvPicPr>
          <p:cNvPr id="60463" name="Picture 17"/>
          <p:cNvPicPr>
            <a:picLocks noChangeArrowheads="1"/>
          </p:cNvPicPr>
          <p:nvPr/>
        </p:nvPicPr>
        <p:blipFill>
          <a:blip r:embed="rId31" cstate="screen"/>
          <a:srcRect/>
          <a:stretch>
            <a:fillRect/>
          </a:stretch>
        </p:blipFill>
        <p:spPr bwMode="auto">
          <a:xfrm>
            <a:off x="4091195" y="5467274"/>
            <a:ext cx="920745" cy="1062007"/>
          </a:xfrm>
          <a:prstGeom prst="rect">
            <a:avLst/>
          </a:prstGeom>
          <a:noFill/>
          <a:ln w="12700">
            <a:noFill/>
            <a:miter lim="800000"/>
            <a:headEnd/>
            <a:tailEnd/>
          </a:ln>
        </p:spPr>
      </p:pic>
      <p:pic>
        <p:nvPicPr>
          <p:cNvPr id="60469" name="Picture 25"/>
          <p:cNvPicPr>
            <a:picLocks noChangeAspect="1" noChangeArrowheads="1"/>
          </p:cNvPicPr>
          <p:nvPr/>
        </p:nvPicPr>
        <p:blipFill>
          <a:blip r:embed="rId32" cstate="screen"/>
          <a:srcRect/>
          <a:stretch>
            <a:fillRect/>
          </a:stretch>
        </p:blipFill>
        <p:spPr bwMode="auto">
          <a:xfrm>
            <a:off x="4751729" y="5336947"/>
            <a:ext cx="879535" cy="1040465"/>
          </a:xfrm>
          <a:prstGeom prst="rect">
            <a:avLst/>
          </a:prstGeom>
          <a:noFill/>
          <a:ln w="57150">
            <a:noFill/>
            <a:miter lim="800000"/>
            <a:headEnd/>
            <a:tailEnd/>
          </a:ln>
        </p:spPr>
      </p:pic>
      <p:pic>
        <p:nvPicPr>
          <p:cNvPr id="60423" name="Picture 27"/>
          <p:cNvPicPr>
            <a:picLocks noChangeAspect="1" noChangeArrowheads="1"/>
          </p:cNvPicPr>
          <p:nvPr/>
        </p:nvPicPr>
        <p:blipFill>
          <a:blip r:embed="rId33" cstate="screen"/>
          <a:srcRect/>
          <a:stretch>
            <a:fillRect/>
          </a:stretch>
        </p:blipFill>
        <p:spPr bwMode="auto">
          <a:xfrm>
            <a:off x="5289189" y="5456118"/>
            <a:ext cx="837045" cy="1112184"/>
          </a:xfrm>
          <a:prstGeom prst="rect">
            <a:avLst/>
          </a:prstGeom>
          <a:noFill/>
          <a:ln w="9525" algn="ctr">
            <a:noFill/>
            <a:miter lim="800000"/>
            <a:headEnd/>
            <a:tailEnd/>
          </a:ln>
        </p:spPr>
      </p:pic>
      <p:pic>
        <p:nvPicPr>
          <p:cNvPr id="60436" name="Picture 28" descr="NGPS_xlg"/>
          <p:cNvPicPr>
            <a:picLocks noChangeAspect="1" noChangeArrowheads="1"/>
          </p:cNvPicPr>
          <p:nvPr/>
        </p:nvPicPr>
        <p:blipFill>
          <a:blip r:embed="rId34" cstate="screen"/>
          <a:srcRect/>
          <a:stretch>
            <a:fillRect/>
          </a:stretch>
        </p:blipFill>
        <p:spPr bwMode="auto">
          <a:xfrm>
            <a:off x="5906301" y="5320092"/>
            <a:ext cx="850034" cy="1103779"/>
          </a:xfrm>
          <a:prstGeom prst="rect">
            <a:avLst/>
          </a:prstGeom>
          <a:noFill/>
          <a:ln w="38100">
            <a:noFill/>
            <a:miter lim="800000"/>
            <a:headEnd/>
            <a:tailEnd/>
          </a:ln>
        </p:spPr>
      </p:pic>
      <p:pic>
        <p:nvPicPr>
          <p:cNvPr id="60437" name="Picture 2"/>
          <p:cNvPicPr>
            <a:picLocks noChangeAspect="1"/>
          </p:cNvPicPr>
          <p:nvPr/>
        </p:nvPicPr>
        <p:blipFill>
          <a:blip r:embed="rId35" cstate="screen"/>
          <a:srcRect/>
          <a:stretch>
            <a:fillRect/>
          </a:stretch>
        </p:blipFill>
        <p:spPr bwMode="auto">
          <a:xfrm>
            <a:off x="6430886" y="5474262"/>
            <a:ext cx="828386" cy="1099577"/>
          </a:xfrm>
          <a:prstGeom prst="rect">
            <a:avLst/>
          </a:prstGeom>
          <a:noFill/>
          <a:ln w="38100">
            <a:noFill/>
            <a:miter lim="800000"/>
            <a:headEnd/>
            <a:tailEnd/>
          </a:ln>
        </p:spPr>
      </p:pic>
      <p:pic>
        <p:nvPicPr>
          <p:cNvPr id="62" name="Picture 61" descr="User_Data_Report_coverjpg.jpg"/>
          <p:cNvPicPr>
            <a:picLocks noChangeAspect="1"/>
          </p:cNvPicPr>
          <p:nvPr/>
        </p:nvPicPr>
        <p:blipFill>
          <a:blip r:embed="rId36" cstate="screen"/>
          <a:stretch>
            <a:fillRect/>
          </a:stretch>
        </p:blipFill>
        <p:spPr>
          <a:xfrm>
            <a:off x="7034567" y="5367427"/>
            <a:ext cx="801943" cy="1037810"/>
          </a:xfrm>
          <a:prstGeom prst="rect">
            <a:avLst/>
          </a:prstGeom>
          <a:ln w="28575">
            <a:solidFill>
              <a:schemeClr val="tx1"/>
            </a:solidFill>
          </a:ln>
        </p:spPr>
      </p:pic>
      <p:pic>
        <p:nvPicPr>
          <p:cNvPr id="68" name="Picture 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391706" y="5390025"/>
            <a:ext cx="979076" cy="1188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7490090" y="5479153"/>
            <a:ext cx="782307" cy="784830"/>
          </a:xfrm>
          <a:prstGeom prst="rect">
            <a:avLst/>
          </a:prstGeom>
          <a:solidFill>
            <a:schemeClr val="bg1"/>
          </a:solidFill>
        </p:spPr>
        <p:txBody>
          <a:bodyPr wrap="square" rtlCol="0">
            <a:spAutoFit/>
          </a:bodyPr>
          <a:lstStyle/>
          <a:p>
            <a:pPr algn="ctr"/>
            <a:r>
              <a:rPr lang="en-US" sz="900" b="1" dirty="0" smtClean="0"/>
              <a:t>BESAC Future Light Sources</a:t>
            </a:r>
          </a:p>
          <a:p>
            <a:pPr algn="ctr"/>
            <a:r>
              <a:rPr lang="en-US" sz="900" b="1" dirty="0" smtClean="0"/>
              <a:t>2013</a:t>
            </a:r>
            <a:endParaRPr lang="en-US" sz="900" b="1" dirty="0"/>
          </a:p>
        </p:txBody>
      </p:sp>
      <p:pic>
        <p:nvPicPr>
          <p:cNvPr id="11" name="Picture 10"/>
          <p:cNvPicPr>
            <a:picLocks noChangeAspect="1"/>
          </p:cNvPicPr>
          <p:nvPr/>
        </p:nvPicPr>
        <p:blipFill>
          <a:blip r:embed="rId38"/>
          <a:stretch>
            <a:fillRect/>
          </a:stretch>
        </p:blipFill>
        <p:spPr>
          <a:xfrm>
            <a:off x="8139799" y="5353847"/>
            <a:ext cx="945967" cy="1224898"/>
          </a:xfrm>
          <a:prstGeom prst="rect">
            <a:avLst/>
          </a:prstGeom>
          <a:ln>
            <a:solidFill>
              <a:schemeClr val="tx1"/>
            </a:solidFill>
          </a:ln>
        </p:spPr>
      </p:pic>
      <p:sp>
        <p:nvSpPr>
          <p:cNvPr id="70" name="TextBox 69"/>
          <p:cNvSpPr txBox="1"/>
          <p:nvPr/>
        </p:nvSpPr>
        <p:spPr>
          <a:xfrm>
            <a:off x="8199271" y="5554006"/>
            <a:ext cx="782307" cy="784830"/>
          </a:xfrm>
          <a:prstGeom prst="rect">
            <a:avLst/>
          </a:prstGeom>
          <a:solidFill>
            <a:schemeClr val="bg1"/>
          </a:solidFill>
        </p:spPr>
        <p:txBody>
          <a:bodyPr wrap="square" rtlCol="0">
            <a:spAutoFit/>
          </a:bodyPr>
          <a:lstStyle/>
          <a:p>
            <a:pPr algn="ctr"/>
            <a:r>
              <a:rPr lang="en-US" sz="900" b="1" dirty="0" smtClean="0"/>
              <a:t>BESAC Report on Facility Upgrades</a:t>
            </a:r>
          </a:p>
          <a:p>
            <a:pPr algn="ctr"/>
            <a:r>
              <a:rPr lang="en-US" sz="900" b="1" dirty="0" smtClean="0"/>
              <a:t>2016</a:t>
            </a:r>
            <a:endParaRPr lang="en-US" sz="900" b="1" dirty="0"/>
          </a:p>
        </p:txBody>
      </p:sp>
      <p:sp>
        <p:nvSpPr>
          <p:cNvPr id="12" name="Rectangle 11"/>
          <p:cNvSpPr/>
          <p:nvPr/>
        </p:nvSpPr>
        <p:spPr>
          <a:xfrm>
            <a:off x="3039389" y="1089173"/>
            <a:ext cx="4664693" cy="1374930"/>
          </a:xfrm>
          <a:prstGeom prst="rect">
            <a:avLst/>
          </a:prstGeom>
          <a:solidFill>
            <a:srgbClr val="FFFFCD"/>
          </a:solidFill>
          <a:ln w="28575">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31" name="Picture 42" descr="OD_xlg"/>
          <p:cNvPicPr>
            <a:picLocks noChangeAspect="1" noChangeArrowheads="1"/>
          </p:cNvPicPr>
          <p:nvPr/>
        </p:nvPicPr>
        <p:blipFill>
          <a:blip r:embed="rId39" cstate="screen"/>
          <a:srcRect/>
          <a:stretch>
            <a:fillRect/>
          </a:stretch>
        </p:blipFill>
        <p:spPr bwMode="auto">
          <a:xfrm>
            <a:off x="4013493" y="1241054"/>
            <a:ext cx="932295" cy="1035144"/>
          </a:xfrm>
          <a:prstGeom prst="rect">
            <a:avLst/>
          </a:prstGeom>
          <a:noFill/>
          <a:ln w="28575">
            <a:solidFill>
              <a:schemeClr val="tx1"/>
            </a:solidFill>
            <a:miter lim="800000"/>
            <a:headEnd/>
            <a:tailEnd/>
          </a:ln>
        </p:spPr>
      </p:pic>
      <p:pic>
        <p:nvPicPr>
          <p:cNvPr id="60432" name="Picture 43" descr="GC_xlg"/>
          <p:cNvPicPr preferRelativeResize="0">
            <a:picLocks noChangeAspect="1" noChangeArrowheads="1"/>
          </p:cNvPicPr>
          <p:nvPr/>
        </p:nvPicPr>
        <p:blipFill>
          <a:blip r:embed="rId40" cstate="screen"/>
          <a:srcRect/>
          <a:stretch>
            <a:fillRect/>
          </a:stretch>
        </p:blipFill>
        <p:spPr bwMode="auto">
          <a:xfrm>
            <a:off x="4973205" y="1238915"/>
            <a:ext cx="897321" cy="1037280"/>
          </a:xfrm>
          <a:prstGeom prst="rect">
            <a:avLst/>
          </a:prstGeom>
          <a:noFill/>
          <a:ln w="28575">
            <a:solidFill>
              <a:schemeClr val="tx1"/>
            </a:solidFill>
            <a:miter lim="800000"/>
            <a:headEnd/>
            <a:tailEnd/>
          </a:ln>
        </p:spPr>
      </p:pic>
      <p:pic>
        <p:nvPicPr>
          <p:cNvPr id="61" name="Picture 60" descr="OFMS_lg.jpg"/>
          <p:cNvPicPr>
            <a:picLocks/>
          </p:cNvPicPr>
          <p:nvPr/>
        </p:nvPicPr>
        <p:blipFill>
          <a:blip r:embed="rId41" cstate="screen">
            <a:lum bright="20000"/>
          </a:blip>
          <a:stretch>
            <a:fillRect/>
          </a:stretch>
        </p:blipFill>
        <p:spPr>
          <a:xfrm>
            <a:off x="5894916" y="1242825"/>
            <a:ext cx="883826" cy="1039983"/>
          </a:xfrm>
          <a:prstGeom prst="rect">
            <a:avLst/>
          </a:prstGeom>
          <a:ln w="28575">
            <a:solidFill>
              <a:schemeClr val="tx1"/>
            </a:solidFill>
          </a:ln>
        </p:spPr>
      </p:pic>
      <p:pic>
        <p:nvPicPr>
          <p:cNvPr id="60" name="Picture 4" descr="http://science.energy.gov/~/media/bes/besac/images/banner-images/CFME_Lrg.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799540" y="1238915"/>
            <a:ext cx="811963" cy="10438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0427" name="Picture 4"/>
          <p:cNvPicPr preferRelativeResize="0">
            <a:picLocks noChangeAspect="1" noChangeArrowheads="1"/>
          </p:cNvPicPr>
          <p:nvPr/>
        </p:nvPicPr>
        <p:blipFill>
          <a:blip r:embed="rId43" cstate="screen"/>
          <a:srcRect/>
          <a:stretch>
            <a:fillRect/>
          </a:stretch>
        </p:blipFill>
        <p:spPr bwMode="auto">
          <a:xfrm>
            <a:off x="3125932" y="1239651"/>
            <a:ext cx="860136" cy="1036544"/>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787498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Text Box 2"/>
          <p:cNvSpPr txBox="1">
            <a:spLocks noChangeArrowheads="1"/>
          </p:cNvSpPr>
          <p:nvPr/>
        </p:nvSpPr>
        <p:spPr bwMode="auto">
          <a:xfrm>
            <a:off x="2844352" y="2947279"/>
            <a:ext cx="3394965" cy="4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96" tIns="44948" rIns="89896" bIns="44948">
            <a:spAutoFit/>
          </a:bodyPr>
          <a:lstStyle>
            <a:lvl1pPr algn="l" defTabSz="1019175">
              <a:defRPr sz="2400">
                <a:solidFill>
                  <a:schemeClr val="tx1"/>
                </a:solidFill>
                <a:latin typeface="Times New Roman" panose="02020603050405020304" pitchFamily="18" charset="0"/>
              </a:defRPr>
            </a:lvl1pPr>
            <a:lvl2pPr marL="509588" algn="l" defTabSz="1019175">
              <a:defRPr sz="2400">
                <a:solidFill>
                  <a:schemeClr val="tx1"/>
                </a:solidFill>
                <a:latin typeface="Times New Roman" panose="02020603050405020304" pitchFamily="18" charset="0"/>
              </a:defRPr>
            </a:lvl2pPr>
            <a:lvl3pPr marL="1019175" algn="l" defTabSz="1019175">
              <a:defRPr sz="2400">
                <a:solidFill>
                  <a:schemeClr val="tx1"/>
                </a:solidFill>
                <a:latin typeface="Times New Roman" panose="02020603050405020304" pitchFamily="18" charset="0"/>
              </a:defRPr>
            </a:lvl3pPr>
            <a:lvl4pPr marL="1528763" algn="l" defTabSz="1019175">
              <a:defRPr sz="2400">
                <a:solidFill>
                  <a:schemeClr val="tx1"/>
                </a:solidFill>
                <a:latin typeface="Times New Roman" panose="02020603050405020304" pitchFamily="18" charset="0"/>
              </a:defRPr>
            </a:lvl4pPr>
            <a:lvl5pPr marL="2038350" algn="l" defTabSz="1019175">
              <a:defRPr sz="2400">
                <a:solidFill>
                  <a:schemeClr val="tx1"/>
                </a:solidFill>
                <a:latin typeface="Times New Roman" panose="02020603050405020304" pitchFamily="18" charset="0"/>
              </a:defRPr>
            </a:lvl5pPr>
            <a:lvl6pPr marL="2495550" defTabSz="1019175" eaLnBrk="0" fontAlgn="base" hangingPunct="0">
              <a:spcBef>
                <a:spcPct val="0"/>
              </a:spcBef>
              <a:spcAft>
                <a:spcPct val="0"/>
              </a:spcAft>
              <a:defRPr sz="2400">
                <a:solidFill>
                  <a:schemeClr val="tx1"/>
                </a:solidFill>
                <a:latin typeface="Times New Roman" panose="02020603050405020304" pitchFamily="18" charset="0"/>
              </a:defRPr>
            </a:lvl6pPr>
            <a:lvl7pPr marL="2952750" defTabSz="1019175" eaLnBrk="0" fontAlgn="base" hangingPunct="0">
              <a:spcBef>
                <a:spcPct val="0"/>
              </a:spcBef>
              <a:spcAft>
                <a:spcPct val="0"/>
              </a:spcAft>
              <a:defRPr sz="2400">
                <a:solidFill>
                  <a:schemeClr val="tx1"/>
                </a:solidFill>
                <a:latin typeface="Times New Roman" panose="02020603050405020304" pitchFamily="18" charset="0"/>
              </a:defRPr>
            </a:lvl7pPr>
            <a:lvl8pPr marL="3409950" defTabSz="1019175" eaLnBrk="0" fontAlgn="base" hangingPunct="0">
              <a:spcBef>
                <a:spcPct val="0"/>
              </a:spcBef>
              <a:spcAft>
                <a:spcPct val="0"/>
              </a:spcAft>
              <a:defRPr sz="2400">
                <a:solidFill>
                  <a:schemeClr val="tx1"/>
                </a:solidFill>
                <a:latin typeface="Times New Roman" panose="02020603050405020304" pitchFamily="18" charset="0"/>
              </a:defRPr>
            </a:lvl8pPr>
            <a:lvl9pPr marL="3867150"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Center for Nanoscale Materials</a:t>
            </a:r>
          </a:p>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(Argonne National Laboratory)</a:t>
            </a:r>
          </a:p>
        </p:txBody>
      </p:sp>
      <p:sp>
        <p:nvSpPr>
          <p:cNvPr id="1060868" name="Text Box 4"/>
          <p:cNvSpPr txBox="1">
            <a:spLocks noChangeArrowheads="1"/>
          </p:cNvSpPr>
          <p:nvPr/>
        </p:nvSpPr>
        <p:spPr bwMode="auto">
          <a:xfrm>
            <a:off x="5901679" y="2878610"/>
            <a:ext cx="3245159" cy="67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68" tIns="44948" rIns="8068" bIns="44948">
            <a:spAutoFit/>
          </a:bodyPr>
          <a:lstStyle>
            <a:lvl1pPr algn="l" defTabSz="1019175">
              <a:defRPr sz="2400">
                <a:solidFill>
                  <a:schemeClr val="tx1"/>
                </a:solidFill>
                <a:latin typeface="Times New Roman" panose="02020603050405020304" pitchFamily="18" charset="0"/>
              </a:defRPr>
            </a:lvl1pPr>
            <a:lvl2pPr marL="509588" algn="l" defTabSz="1019175">
              <a:defRPr sz="2400">
                <a:solidFill>
                  <a:schemeClr val="tx1"/>
                </a:solidFill>
                <a:latin typeface="Times New Roman" panose="02020603050405020304" pitchFamily="18" charset="0"/>
              </a:defRPr>
            </a:lvl2pPr>
            <a:lvl3pPr marL="1019175" algn="l" defTabSz="1019175">
              <a:defRPr sz="2400">
                <a:solidFill>
                  <a:schemeClr val="tx1"/>
                </a:solidFill>
                <a:latin typeface="Times New Roman" panose="02020603050405020304" pitchFamily="18" charset="0"/>
              </a:defRPr>
            </a:lvl3pPr>
            <a:lvl4pPr marL="1528763" algn="l" defTabSz="1019175">
              <a:defRPr sz="2400">
                <a:solidFill>
                  <a:schemeClr val="tx1"/>
                </a:solidFill>
                <a:latin typeface="Times New Roman" panose="02020603050405020304" pitchFamily="18" charset="0"/>
              </a:defRPr>
            </a:lvl4pPr>
            <a:lvl5pPr marL="2038350" algn="l" defTabSz="1019175">
              <a:defRPr sz="2400">
                <a:solidFill>
                  <a:schemeClr val="tx1"/>
                </a:solidFill>
                <a:latin typeface="Times New Roman" panose="02020603050405020304" pitchFamily="18" charset="0"/>
              </a:defRPr>
            </a:lvl5pPr>
            <a:lvl6pPr marL="2495550" defTabSz="1019175" eaLnBrk="0" fontAlgn="base" hangingPunct="0">
              <a:spcBef>
                <a:spcPct val="0"/>
              </a:spcBef>
              <a:spcAft>
                <a:spcPct val="0"/>
              </a:spcAft>
              <a:defRPr sz="2400">
                <a:solidFill>
                  <a:schemeClr val="tx1"/>
                </a:solidFill>
                <a:latin typeface="Times New Roman" panose="02020603050405020304" pitchFamily="18" charset="0"/>
              </a:defRPr>
            </a:lvl6pPr>
            <a:lvl7pPr marL="2952750" defTabSz="1019175" eaLnBrk="0" fontAlgn="base" hangingPunct="0">
              <a:spcBef>
                <a:spcPct val="0"/>
              </a:spcBef>
              <a:spcAft>
                <a:spcPct val="0"/>
              </a:spcAft>
              <a:defRPr sz="2400">
                <a:solidFill>
                  <a:schemeClr val="tx1"/>
                </a:solidFill>
                <a:latin typeface="Times New Roman" panose="02020603050405020304" pitchFamily="18" charset="0"/>
              </a:defRPr>
            </a:lvl7pPr>
            <a:lvl8pPr marL="3409950" defTabSz="1019175" eaLnBrk="0" fontAlgn="base" hangingPunct="0">
              <a:spcBef>
                <a:spcPct val="0"/>
              </a:spcBef>
              <a:spcAft>
                <a:spcPct val="0"/>
              </a:spcAft>
              <a:defRPr sz="2400">
                <a:solidFill>
                  <a:schemeClr val="tx1"/>
                </a:solidFill>
                <a:latin typeface="Times New Roman" panose="02020603050405020304" pitchFamily="18" charset="0"/>
              </a:defRPr>
            </a:lvl8pPr>
            <a:lvl9pPr marL="3867150"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Molecular Foundry</a:t>
            </a:r>
          </a:p>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(Lawrence Berkeley National Laboratory)</a:t>
            </a:r>
          </a:p>
        </p:txBody>
      </p:sp>
      <p:sp>
        <p:nvSpPr>
          <p:cNvPr id="1060869" name="Rectangle 5"/>
          <p:cNvSpPr>
            <a:spLocks noChangeArrowheads="1"/>
          </p:cNvSpPr>
          <p:nvPr/>
        </p:nvSpPr>
        <p:spPr bwMode="auto">
          <a:xfrm>
            <a:off x="119274" y="94807"/>
            <a:ext cx="8875059" cy="47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95" tIns="44948" rIns="89895" bIns="44948"/>
          <a:lstStyle>
            <a:lvl1pPr defTabSz="1019175">
              <a:tabLst>
                <a:tab pos="4397375" algn="l"/>
              </a:tabLst>
              <a:defRPr sz="5000">
                <a:solidFill>
                  <a:schemeClr val="tx2"/>
                </a:solidFill>
                <a:latin typeface="Times New Roman" panose="02020603050405020304" pitchFamily="18" charset="0"/>
              </a:defRPr>
            </a:lvl1pPr>
            <a:lvl2pPr defTabSz="1019175">
              <a:tabLst>
                <a:tab pos="4397375" algn="l"/>
              </a:tabLst>
              <a:defRPr sz="5000">
                <a:solidFill>
                  <a:schemeClr val="tx2"/>
                </a:solidFill>
                <a:latin typeface="Times New Roman" panose="02020603050405020304" pitchFamily="18" charset="0"/>
              </a:defRPr>
            </a:lvl2pPr>
            <a:lvl3pPr defTabSz="1019175">
              <a:tabLst>
                <a:tab pos="4397375" algn="l"/>
              </a:tabLst>
              <a:defRPr sz="5000">
                <a:solidFill>
                  <a:schemeClr val="tx2"/>
                </a:solidFill>
                <a:latin typeface="Times New Roman" panose="02020603050405020304" pitchFamily="18" charset="0"/>
              </a:defRPr>
            </a:lvl3pPr>
            <a:lvl4pPr defTabSz="1019175">
              <a:tabLst>
                <a:tab pos="4397375" algn="l"/>
              </a:tabLst>
              <a:defRPr sz="5000">
                <a:solidFill>
                  <a:schemeClr val="tx2"/>
                </a:solidFill>
                <a:latin typeface="Times New Roman" panose="02020603050405020304" pitchFamily="18" charset="0"/>
              </a:defRPr>
            </a:lvl4pPr>
            <a:lvl5pPr defTabSz="1019175">
              <a:tabLst>
                <a:tab pos="4397375" algn="l"/>
              </a:tabLst>
              <a:defRPr sz="5000">
                <a:solidFill>
                  <a:schemeClr val="tx2"/>
                </a:solidFill>
                <a:latin typeface="Times New Roman" panose="02020603050405020304" pitchFamily="18" charset="0"/>
              </a:defRPr>
            </a:lvl5pPr>
            <a:lvl6pPr marL="457200" algn="ctr" defTabSz="1019175" eaLnBrk="0" fontAlgn="base" hangingPunct="0">
              <a:spcBef>
                <a:spcPct val="0"/>
              </a:spcBef>
              <a:spcAft>
                <a:spcPct val="0"/>
              </a:spcAft>
              <a:tabLst>
                <a:tab pos="4397375" algn="l"/>
              </a:tabLst>
              <a:defRPr sz="5000">
                <a:solidFill>
                  <a:schemeClr val="tx2"/>
                </a:solidFill>
                <a:latin typeface="Times New Roman" panose="02020603050405020304" pitchFamily="18" charset="0"/>
              </a:defRPr>
            </a:lvl6pPr>
            <a:lvl7pPr marL="914400" algn="ctr" defTabSz="1019175" eaLnBrk="0" fontAlgn="base" hangingPunct="0">
              <a:spcBef>
                <a:spcPct val="0"/>
              </a:spcBef>
              <a:spcAft>
                <a:spcPct val="0"/>
              </a:spcAft>
              <a:tabLst>
                <a:tab pos="4397375" algn="l"/>
              </a:tabLst>
              <a:defRPr sz="5000">
                <a:solidFill>
                  <a:schemeClr val="tx2"/>
                </a:solidFill>
                <a:latin typeface="Times New Roman" panose="02020603050405020304" pitchFamily="18" charset="0"/>
              </a:defRPr>
            </a:lvl7pPr>
            <a:lvl8pPr marL="1371600" algn="ctr" defTabSz="1019175" eaLnBrk="0" fontAlgn="base" hangingPunct="0">
              <a:spcBef>
                <a:spcPct val="0"/>
              </a:spcBef>
              <a:spcAft>
                <a:spcPct val="0"/>
              </a:spcAft>
              <a:tabLst>
                <a:tab pos="4397375" algn="l"/>
              </a:tabLst>
              <a:defRPr sz="5000">
                <a:solidFill>
                  <a:schemeClr val="tx2"/>
                </a:solidFill>
                <a:latin typeface="Times New Roman" panose="02020603050405020304" pitchFamily="18" charset="0"/>
              </a:defRPr>
            </a:lvl8pPr>
            <a:lvl9pPr marL="1828800" algn="ctr" defTabSz="1019175" eaLnBrk="0" fontAlgn="base" hangingPunct="0">
              <a:spcBef>
                <a:spcPct val="0"/>
              </a:spcBef>
              <a:spcAft>
                <a:spcPct val="0"/>
              </a:spcAft>
              <a:tabLst>
                <a:tab pos="4397375" algn="l"/>
              </a:tabLst>
              <a:defRPr sz="5000">
                <a:solidFill>
                  <a:schemeClr val="tx2"/>
                </a:solidFill>
                <a:latin typeface="Times New Roman" panose="02020603050405020304" pitchFamily="18" charset="0"/>
              </a:defRPr>
            </a:lvl9pPr>
          </a:lstStyle>
          <a:p>
            <a:pPr algn="ctr">
              <a:lnSpc>
                <a:spcPct val="85000"/>
              </a:lnSpc>
              <a:defRPr/>
            </a:pPr>
            <a:r>
              <a:rPr lang="en-US" altLang="en-US" sz="2400" dirty="0">
                <a:solidFill>
                  <a:srgbClr val="106636"/>
                </a:solidFill>
                <a:latin typeface="Arial" panose="020B0604020202020204" pitchFamily="34" charset="0"/>
                <a:cs typeface="Arial" panose="020B0604020202020204" pitchFamily="34" charset="0"/>
              </a:rPr>
              <a:t>BES National User Facilities for Nanoscale </a:t>
            </a:r>
            <a:r>
              <a:rPr lang="en-US" altLang="en-US" sz="2400" dirty="0" smtClean="0">
                <a:solidFill>
                  <a:srgbClr val="106636"/>
                </a:solidFill>
                <a:latin typeface="Arial" panose="020B0604020202020204" pitchFamily="34" charset="0"/>
                <a:cs typeface="Arial" panose="020B0604020202020204" pitchFamily="34" charset="0"/>
              </a:rPr>
              <a:t>Science</a:t>
            </a:r>
          </a:p>
          <a:p>
            <a:pPr algn="ctr">
              <a:lnSpc>
                <a:spcPct val="85000"/>
              </a:lnSpc>
              <a:defRPr/>
            </a:pPr>
            <a:r>
              <a:rPr lang="en-US" altLang="en-US" sz="2000" dirty="0" smtClean="0">
                <a:solidFill>
                  <a:srgbClr val="106636"/>
                </a:solidFill>
                <a:latin typeface="Arial" panose="020B0604020202020204" pitchFamily="34" charset="0"/>
                <a:cs typeface="Arial" panose="020B0604020202020204" pitchFamily="34" charset="0"/>
              </a:rPr>
              <a:t>From concept to completion 2000 - 2008</a:t>
            </a:r>
            <a:r>
              <a:rPr lang="en-US" altLang="en-US" sz="2400" dirty="0">
                <a:solidFill>
                  <a:srgbClr val="106636"/>
                </a:solidFill>
                <a:latin typeface="Arial" panose="020B0604020202020204" pitchFamily="34" charset="0"/>
                <a:cs typeface="Arial" panose="020B0604020202020204" pitchFamily="34" charset="0"/>
              </a:rPr>
              <a:t/>
            </a:r>
            <a:br>
              <a:rPr lang="en-US" altLang="en-US" sz="2400" dirty="0">
                <a:solidFill>
                  <a:srgbClr val="106636"/>
                </a:solidFill>
                <a:latin typeface="Arial" panose="020B0604020202020204" pitchFamily="34" charset="0"/>
                <a:cs typeface="Arial" panose="020B0604020202020204" pitchFamily="34" charset="0"/>
              </a:rPr>
            </a:br>
            <a:endParaRPr lang="en-US" altLang="en-US" sz="1600" dirty="0">
              <a:solidFill>
                <a:srgbClr val="106636"/>
              </a:solidFill>
              <a:latin typeface="Arial" panose="020B0604020202020204" pitchFamily="34" charset="0"/>
              <a:cs typeface="Arial" panose="020B0604020202020204" pitchFamily="34" charset="0"/>
            </a:endParaRPr>
          </a:p>
        </p:txBody>
      </p:sp>
      <p:pic>
        <p:nvPicPr>
          <p:cNvPr id="8198" name="Picture 7" descr="cint">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85460" y="3656782"/>
            <a:ext cx="4139172" cy="251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0872" name="Text Box 8"/>
          <p:cNvSpPr txBox="1">
            <a:spLocks noChangeArrowheads="1"/>
          </p:cNvSpPr>
          <p:nvPr/>
        </p:nvSpPr>
        <p:spPr bwMode="auto">
          <a:xfrm>
            <a:off x="-312863" y="2962888"/>
            <a:ext cx="3950689" cy="4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96" tIns="44948" rIns="89896" bIns="44948">
            <a:spAutoFit/>
          </a:bodyPr>
          <a:lstStyle>
            <a:lvl1pPr algn="l" defTabSz="1019175">
              <a:defRPr sz="2400">
                <a:solidFill>
                  <a:schemeClr val="tx1"/>
                </a:solidFill>
                <a:latin typeface="Times New Roman" panose="02020603050405020304" pitchFamily="18" charset="0"/>
              </a:defRPr>
            </a:lvl1pPr>
            <a:lvl2pPr marL="509588" algn="l" defTabSz="1019175">
              <a:defRPr sz="2400">
                <a:solidFill>
                  <a:schemeClr val="tx1"/>
                </a:solidFill>
                <a:latin typeface="Times New Roman" panose="02020603050405020304" pitchFamily="18" charset="0"/>
              </a:defRPr>
            </a:lvl2pPr>
            <a:lvl3pPr marL="1019175" algn="l" defTabSz="1019175">
              <a:defRPr sz="2400">
                <a:solidFill>
                  <a:schemeClr val="tx1"/>
                </a:solidFill>
                <a:latin typeface="Times New Roman" panose="02020603050405020304" pitchFamily="18" charset="0"/>
              </a:defRPr>
            </a:lvl3pPr>
            <a:lvl4pPr marL="1528763" algn="l" defTabSz="1019175">
              <a:defRPr sz="2400">
                <a:solidFill>
                  <a:schemeClr val="tx1"/>
                </a:solidFill>
                <a:latin typeface="Times New Roman" panose="02020603050405020304" pitchFamily="18" charset="0"/>
              </a:defRPr>
            </a:lvl4pPr>
            <a:lvl5pPr marL="2038350" algn="l" defTabSz="1019175">
              <a:defRPr sz="2400">
                <a:solidFill>
                  <a:schemeClr val="tx1"/>
                </a:solidFill>
                <a:latin typeface="Times New Roman" panose="02020603050405020304" pitchFamily="18" charset="0"/>
              </a:defRPr>
            </a:lvl5pPr>
            <a:lvl6pPr marL="2495550" defTabSz="1019175" eaLnBrk="0" fontAlgn="base" hangingPunct="0">
              <a:spcBef>
                <a:spcPct val="0"/>
              </a:spcBef>
              <a:spcAft>
                <a:spcPct val="0"/>
              </a:spcAft>
              <a:defRPr sz="2400">
                <a:solidFill>
                  <a:schemeClr val="tx1"/>
                </a:solidFill>
                <a:latin typeface="Times New Roman" panose="02020603050405020304" pitchFamily="18" charset="0"/>
              </a:defRPr>
            </a:lvl6pPr>
            <a:lvl7pPr marL="2952750" defTabSz="1019175" eaLnBrk="0" fontAlgn="base" hangingPunct="0">
              <a:spcBef>
                <a:spcPct val="0"/>
              </a:spcBef>
              <a:spcAft>
                <a:spcPct val="0"/>
              </a:spcAft>
              <a:defRPr sz="2400">
                <a:solidFill>
                  <a:schemeClr val="tx1"/>
                </a:solidFill>
                <a:latin typeface="Times New Roman" panose="02020603050405020304" pitchFamily="18" charset="0"/>
              </a:defRPr>
            </a:lvl7pPr>
            <a:lvl8pPr marL="3409950" defTabSz="1019175" eaLnBrk="0" fontAlgn="base" hangingPunct="0">
              <a:spcBef>
                <a:spcPct val="0"/>
              </a:spcBef>
              <a:spcAft>
                <a:spcPct val="0"/>
              </a:spcAft>
              <a:defRPr sz="2400">
                <a:solidFill>
                  <a:schemeClr val="tx1"/>
                </a:solidFill>
                <a:latin typeface="Times New Roman" panose="02020603050405020304" pitchFamily="18" charset="0"/>
              </a:defRPr>
            </a:lvl8pPr>
            <a:lvl9pPr marL="3867150"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Center for Functional Nanomaterials</a:t>
            </a:r>
          </a:p>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(Brookhaven National Laboratory)</a:t>
            </a:r>
          </a:p>
        </p:txBody>
      </p:sp>
      <p:sp>
        <p:nvSpPr>
          <p:cNvPr id="1060874" name="Text Box 10"/>
          <p:cNvSpPr txBox="1">
            <a:spLocks noChangeArrowheads="1"/>
          </p:cNvSpPr>
          <p:nvPr/>
        </p:nvSpPr>
        <p:spPr bwMode="auto">
          <a:xfrm>
            <a:off x="4099164" y="6201983"/>
            <a:ext cx="5073731" cy="4819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96" tIns="44948" rIns="89896" bIns="44948">
            <a:spAutoFit/>
          </a:bodyPr>
          <a:lstStyle>
            <a:lvl1pPr algn="l" defTabSz="1019175">
              <a:defRPr sz="2400">
                <a:solidFill>
                  <a:schemeClr val="tx1"/>
                </a:solidFill>
                <a:latin typeface="Times New Roman" panose="02020603050405020304" pitchFamily="18" charset="0"/>
              </a:defRPr>
            </a:lvl1pPr>
            <a:lvl2pPr marL="509588" algn="l" defTabSz="1019175">
              <a:defRPr sz="2400">
                <a:solidFill>
                  <a:schemeClr val="tx1"/>
                </a:solidFill>
                <a:latin typeface="Times New Roman" panose="02020603050405020304" pitchFamily="18" charset="0"/>
              </a:defRPr>
            </a:lvl2pPr>
            <a:lvl3pPr marL="1019175" algn="l" defTabSz="1019175">
              <a:defRPr sz="2400">
                <a:solidFill>
                  <a:schemeClr val="tx1"/>
                </a:solidFill>
                <a:latin typeface="Times New Roman" panose="02020603050405020304" pitchFamily="18" charset="0"/>
              </a:defRPr>
            </a:lvl3pPr>
            <a:lvl4pPr marL="1528763" algn="l" defTabSz="1019175">
              <a:defRPr sz="2400">
                <a:solidFill>
                  <a:schemeClr val="tx1"/>
                </a:solidFill>
                <a:latin typeface="Times New Roman" panose="02020603050405020304" pitchFamily="18" charset="0"/>
              </a:defRPr>
            </a:lvl4pPr>
            <a:lvl5pPr marL="2038350" algn="l" defTabSz="1019175">
              <a:defRPr sz="2400">
                <a:solidFill>
                  <a:schemeClr val="tx1"/>
                </a:solidFill>
                <a:latin typeface="Times New Roman" panose="02020603050405020304" pitchFamily="18" charset="0"/>
              </a:defRPr>
            </a:lvl5pPr>
            <a:lvl6pPr marL="2495550" defTabSz="1019175" eaLnBrk="0" fontAlgn="base" hangingPunct="0">
              <a:spcBef>
                <a:spcPct val="0"/>
              </a:spcBef>
              <a:spcAft>
                <a:spcPct val="0"/>
              </a:spcAft>
              <a:defRPr sz="2400">
                <a:solidFill>
                  <a:schemeClr val="tx1"/>
                </a:solidFill>
                <a:latin typeface="Times New Roman" panose="02020603050405020304" pitchFamily="18" charset="0"/>
              </a:defRPr>
            </a:lvl6pPr>
            <a:lvl7pPr marL="2952750" defTabSz="1019175" eaLnBrk="0" fontAlgn="base" hangingPunct="0">
              <a:spcBef>
                <a:spcPct val="0"/>
              </a:spcBef>
              <a:spcAft>
                <a:spcPct val="0"/>
              </a:spcAft>
              <a:defRPr sz="2400">
                <a:solidFill>
                  <a:schemeClr val="tx1"/>
                </a:solidFill>
                <a:latin typeface="Times New Roman" panose="02020603050405020304" pitchFamily="18" charset="0"/>
              </a:defRPr>
            </a:lvl7pPr>
            <a:lvl8pPr marL="3409950" defTabSz="1019175" eaLnBrk="0" fontAlgn="base" hangingPunct="0">
              <a:spcBef>
                <a:spcPct val="0"/>
              </a:spcBef>
              <a:spcAft>
                <a:spcPct val="0"/>
              </a:spcAft>
              <a:defRPr sz="2400">
                <a:solidFill>
                  <a:schemeClr val="tx1"/>
                </a:solidFill>
                <a:latin typeface="Times New Roman" panose="02020603050405020304" pitchFamily="18" charset="0"/>
              </a:defRPr>
            </a:lvl8pPr>
            <a:lvl9pPr marL="3867150"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Center for </a:t>
            </a:r>
            <a:r>
              <a:rPr lang="en-US" altLang="en-US" sz="1412" i="1" dirty="0" smtClean="0">
                <a:solidFill>
                  <a:srgbClr val="106636"/>
                </a:solidFill>
                <a:latin typeface="Arial" panose="020B0604020202020204" pitchFamily="34" charset="0"/>
                <a:cs typeface="Arial" panose="020B0604020202020204" pitchFamily="34" charset="0"/>
              </a:rPr>
              <a:t>Integrated Nanotechnologies</a:t>
            </a:r>
            <a:endParaRPr lang="en-US" altLang="en-US" sz="1412" i="1" dirty="0">
              <a:solidFill>
                <a:srgbClr val="106636"/>
              </a:solidFill>
              <a:latin typeface="Arial" panose="020B0604020202020204" pitchFamily="34" charset="0"/>
              <a:cs typeface="Arial" panose="020B0604020202020204" pitchFamily="34" charset="0"/>
            </a:endParaRPr>
          </a:p>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(Sandia &amp; Los </a:t>
            </a:r>
            <a:r>
              <a:rPr lang="en-US" altLang="en-US" sz="1412" i="1" dirty="0" smtClean="0">
                <a:solidFill>
                  <a:srgbClr val="106636"/>
                </a:solidFill>
                <a:latin typeface="Arial" panose="020B0604020202020204" pitchFamily="34" charset="0"/>
                <a:cs typeface="Arial" panose="020B0604020202020204" pitchFamily="34" charset="0"/>
              </a:rPr>
              <a:t>Alamos National </a:t>
            </a:r>
            <a:r>
              <a:rPr lang="en-US" altLang="en-US" sz="1412" i="1" dirty="0">
                <a:solidFill>
                  <a:srgbClr val="106636"/>
                </a:solidFill>
                <a:latin typeface="Arial" panose="020B0604020202020204" pitchFamily="34" charset="0"/>
                <a:cs typeface="Arial" panose="020B0604020202020204" pitchFamily="34" charset="0"/>
              </a:rPr>
              <a:t>Labs)</a:t>
            </a:r>
          </a:p>
        </p:txBody>
      </p:sp>
      <p:pic>
        <p:nvPicPr>
          <p:cNvPr id="8202" name="Picture 11" descr="BNL_NS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234" y="1011804"/>
            <a:ext cx="3011830" cy="1841966"/>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8203" name="Picture 12" descr="Foundry 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0666" y="1081367"/>
            <a:ext cx="2603966" cy="1753721"/>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8204" name="Picture 13" descr="A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5731" y="1023095"/>
            <a:ext cx="2686610" cy="1748118"/>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8205" name="Picture 14" descr="cnms_bldg"/>
          <p:cNvPicPr>
            <a:picLocks noChangeAspect="1" noChangeArrowheads="1"/>
          </p:cNvPicPr>
          <p:nvPr/>
        </p:nvPicPr>
        <p:blipFill>
          <a:blip r:embed="rId8" cstate="print">
            <a:extLst>
              <a:ext uri="{28A0092B-C50C-407E-A947-70E740481C1C}">
                <a14:useLocalDpi xmlns:a14="http://schemas.microsoft.com/office/drawing/2010/main" val="0"/>
              </a:ext>
            </a:extLst>
          </a:blip>
          <a:srcRect r="12195"/>
          <a:stretch>
            <a:fillRect/>
          </a:stretch>
        </p:blipFill>
        <p:spPr bwMode="auto">
          <a:xfrm>
            <a:off x="402460" y="4114591"/>
            <a:ext cx="3685501" cy="2038839"/>
          </a:xfrm>
          <a:prstGeom prst="rect">
            <a:avLst/>
          </a:prstGeom>
          <a:noFill/>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060879" name="Text Box 15"/>
          <p:cNvSpPr txBox="1">
            <a:spLocks noChangeArrowheads="1"/>
          </p:cNvSpPr>
          <p:nvPr/>
        </p:nvSpPr>
        <p:spPr bwMode="auto">
          <a:xfrm>
            <a:off x="174234" y="6295581"/>
            <a:ext cx="3950689" cy="4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96" tIns="44948" rIns="89896" bIns="44948">
            <a:spAutoFit/>
          </a:bodyPr>
          <a:lstStyle>
            <a:lvl1pPr algn="l" defTabSz="1019175">
              <a:defRPr sz="2400">
                <a:solidFill>
                  <a:schemeClr val="tx1"/>
                </a:solidFill>
                <a:latin typeface="Times New Roman" panose="02020603050405020304" pitchFamily="18" charset="0"/>
              </a:defRPr>
            </a:lvl1pPr>
            <a:lvl2pPr marL="509588" algn="l" defTabSz="1019175">
              <a:defRPr sz="2400">
                <a:solidFill>
                  <a:schemeClr val="tx1"/>
                </a:solidFill>
                <a:latin typeface="Times New Roman" panose="02020603050405020304" pitchFamily="18" charset="0"/>
              </a:defRPr>
            </a:lvl2pPr>
            <a:lvl3pPr marL="1019175" algn="l" defTabSz="1019175">
              <a:defRPr sz="2400">
                <a:solidFill>
                  <a:schemeClr val="tx1"/>
                </a:solidFill>
                <a:latin typeface="Times New Roman" panose="02020603050405020304" pitchFamily="18" charset="0"/>
              </a:defRPr>
            </a:lvl3pPr>
            <a:lvl4pPr marL="1528763" algn="l" defTabSz="1019175">
              <a:defRPr sz="2400">
                <a:solidFill>
                  <a:schemeClr val="tx1"/>
                </a:solidFill>
                <a:latin typeface="Times New Roman" panose="02020603050405020304" pitchFamily="18" charset="0"/>
              </a:defRPr>
            </a:lvl4pPr>
            <a:lvl5pPr marL="2038350" algn="l" defTabSz="1019175">
              <a:defRPr sz="2400">
                <a:solidFill>
                  <a:schemeClr val="tx1"/>
                </a:solidFill>
                <a:latin typeface="Times New Roman" panose="02020603050405020304" pitchFamily="18" charset="0"/>
              </a:defRPr>
            </a:lvl5pPr>
            <a:lvl6pPr marL="2495550" defTabSz="1019175" eaLnBrk="0" fontAlgn="base" hangingPunct="0">
              <a:spcBef>
                <a:spcPct val="0"/>
              </a:spcBef>
              <a:spcAft>
                <a:spcPct val="0"/>
              </a:spcAft>
              <a:defRPr sz="2400">
                <a:solidFill>
                  <a:schemeClr val="tx1"/>
                </a:solidFill>
                <a:latin typeface="Times New Roman" panose="02020603050405020304" pitchFamily="18" charset="0"/>
              </a:defRPr>
            </a:lvl6pPr>
            <a:lvl7pPr marL="2952750" defTabSz="1019175" eaLnBrk="0" fontAlgn="base" hangingPunct="0">
              <a:spcBef>
                <a:spcPct val="0"/>
              </a:spcBef>
              <a:spcAft>
                <a:spcPct val="0"/>
              </a:spcAft>
              <a:defRPr sz="2400">
                <a:solidFill>
                  <a:schemeClr val="tx1"/>
                </a:solidFill>
                <a:latin typeface="Times New Roman" panose="02020603050405020304" pitchFamily="18" charset="0"/>
              </a:defRPr>
            </a:lvl7pPr>
            <a:lvl8pPr marL="3409950" defTabSz="1019175" eaLnBrk="0" fontAlgn="base" hangingPunct="0">
              <a:spcBef>
                <a:spcPct val="0"/>
              </a:spcBef>
              <a:spcAft>
                <a:spcPct val="0"/>
              </a:spcAft>
              <a:defRPr sz="2400">
                <a:solidFill>
                  <a:schemeClr val="tx1"/>
                </a:solidFill>
                <a:latin typeface="Times New Roman" panose="02020603050405020304" pitchFamily="18" charset="0"/>
              </a:defRPr>
            </a:lvl8pPr>
            <a:lvl9pPr marL="3867150" defTabSz="101917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Center for Nanoscale Materials Sciences</a:t>
            </a:r>
          </a:p>
          <a:p>
            <a:pPr algn="ctr" eaLnBrk="1" hangingPunct="1">
              <a:lnSpc>
                <a:spcPct val="90000"/>
              </a:lnSpc>
              <a:defRPr/>
            </a:pPr>
            <a:r>
              <a:rPr lang="en-US" altLang="en-US" sz="1412" i="1" dirty="0">
                <a:solidFill>
                  <a:srgbClr val="106636"/>
                </a:solidFill>
                <a:latin typeface="Arial" panose="020B0604020202020204" pitchFamily="34" charset="0"/>
                <a:cs typeface="Arial" panose="020B0604020202020204" pitchFamily="34" charset="0"/>
              </a:rPr>
              <a:t>(Oak Ridge National Laboratory)</a:t>
            </a:r>
          </a:p>
        </p:txBody>
      </p:sp>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t="2826" b="15439"/>
          <a:stretch/>
        </p:blipFill>
        <p:spPr>
          <a:xfrm>
            <a:off x="392152" y="3927260"/>
            <a:ext cx="3707012" cy="2233914"/>
          </a:xfrm>
          <a:prstGeom prst="rect">
            <a:avLst/>
          </a:prstGeom>
          <a:ln w="38100">
            <a:solidFill>
              <a:srgbClr val="FF0000"/>
            </a:solidFill>
          </a:ln>
        </p:spPr>
      </p:pic>
      <p:pic>
        <p:nvPicPr>
          <p:cNvPr id="16" name="Picture 12" descr="http://i.ytimg.com/vi/E6Krh7tozGY/maxresdefault.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2196" t="5182" b="-628"/>
          <a:stretch/>
        </p:blipFill>
        <p:spPr bwMode="auto">
          <a:xfrm>
            <a:off x="3312923" y="994729"/>
            <a:ext cx="2709418" cy="1921397"/>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r="-624"/>
          <a:stretch/>
        </p:blipFill>
        <p:spPr>
          <a:xfrm>
            <a:off x="159143" y="990166"/>
            <a:ext cx="3042011" cy="1931913"/>
          </a:xfrm>
          <a:prstGeom prst="rect">
            <a:avLst/>
          </a:prstGeom>
          <a:ln w="38100">
            <a:solidFill>
              <a:srgbClr val="FF0000"/>
            </a:solidFill>
          </a:ln>
        </p:spPr>
      </p:pic>
      <p:pic>
        <p:nvPicPr>
          <p:cNvPr id="18" name="Picture 14" descr="http://www.womansday.com/cm/womansday/images/bw/07-wd0609-Molecular-Foundry-at-Berkeley-3.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169" b="447"/>
          <a:stretch/>
        </p:blipFill>
        <p:spPr bwMode="auto">
          <a:xfrm>
            <a:off x="6192659" y="976772"/>
            <a:ext cx="2637124" cy="188667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41834" y="3585114"/>
            <a:ext cx="4348900" cy="2630901"/>
            <a:chOff x="4574801" y="3550678"/>
            <a:chExt cx="4348900" cy="2630901"/>
          </a:xfrm>
        </p:grpSpPr>
        <p:grpSp>
          <p:nvGrpSpPr>
            <p:cNvPr id="19" name="Group 18"/>
            <p:cNvGrpSpPr>
              <a:grpSpLocks/>
            </p:cNvGrpSpPr>
            <p:nvPr/>
          </p:nvGrpSpPr>
          <p:grpSpPr>
            <a:xfrm>
              <a:off x="4589771" y="3550678"/>
              <a:ext cx="4333930" cy="2610496"/>
              <a:chOff x="5097234" y="4014006"/>
              <a:chExt cx="1862478" cy="1444400"/>
            </a:xfrm>
            <a:effectLst/>
          </p:grpSpPr>
          <p:pic>
            <p:nvPicPr>
              <p:cNvPr id="20" name="Picture 19" descr="http://cint.lanl.gov/gateway_slideshow/Gateway1.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 r="-1518"/>
              <a:stretch/>
            </p:blipFill>
            <p:spPr bwMode="auto">
              <a:xfrm>
                <a:off x="5097234" y="4759972"/>
                <a:ext cx="1862478" cy="698434"/>
              </a:xfrm>
              <a:prstGeom prst="rect">
                <a:avLst/>
              </a:prstGeom>
              <a:noFill/>
              <a:ln w="38100">
                <a:noFill/>
              </a:ln>
              <a:effectLst/>
              <a:extLst>
                <a:ext uri="{909E8E84-426E-40DD-AFC4-6F175D3DCCD1}">
                  <a14:hiddenFill xmlns:a14="http://schemas.microsoft.com/office/drawing/2010/main">
                    <a:solidFill>
                      <a:srgbClr val="FFFFFF"/>
                    </a:solidFill>
                  </a14:hiddenFill>
                </a:ext>
              </a:extLst>
            </p:spPr>
          </p:pic>
          <p:pic>
            <p:nvPicPr>
              <p:cNvPr id="21" name="Picture 31"/>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97234" y="4014006"/>
                <a:ext cx="1835367" cy="74596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574801" y="3571083"/>
              <a:ext cx="4270844" cy="26104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25</a:t>
            </a:fld>
            <a:endParaRPr lang="en-US" dirty="0"/>
          </a:p>
        </p:txBody>
      </p:sp>
    </p:spTree>
    <p:extLst>
      <p:ext uri="{BB962C8B-B14F-4D97-AF65-F5344CB8AC3E}">
        <p14:creationId xmlns:p14="http://schemas.microsoft.com/office/powerpoint/2010/main" val="5666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6172200"/>
            <a:ext cx="9144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
          <p:cNvSpPr>
            <a:spLocks noChangeArrowheads="1"/>
          </p:cNvSpPr>
          <p:nvPr/>
        </p:nvSpPr>
        <p:spPr bwMode="auto">
          <a:xfrm>
            <a:off x="218093" y="3086318"/>
            <a:ext cx="9012614" cy="3708207"/>
          </a:xfrm>
          <a:prstGeom prst="rect">
            <a:avLst/>
          </a:prstGeom>
          <a:noFill/>
          <a:ln w="9525" algn="ctr">
            <a:noFill/>
            <a:miter lim="800000"/>
            <a:headEnd/>
            <a:tailEnd/>
          </a:ln>
          <a:effectLst/>
        </p:spPr>
        <p:txBody>
          <a:bodyPr wrap="square" lIns="82048" tIns="82048" rIns="82048" bIns="82048" anchor="t">
            <a:spAutoFit/>
          </a:bodyPr>
          <a:lstStyle/>
          <a:p>
            <a:pPr marL="228600" indent="-228600" defTabSz="819054">
              <a:spcAft>
                <a:spcPct val="10000"/>
              </a:spcAft>
              <a:buFont typeface="Wingdings" pitchFamily="2" charset="2"/>
              <a:buChar char="§"/>
            </a:pPr>
            <a:r>
              <a:rPr lang="en-US" sz="1400" dirty="0">
                <a:solidFill>
                  <a:srgbClr val="FF0000"/>
                </a:solidFill>
                <a:latin typeface="Arial" pitchFamily="34" charset="0"/>
                <a:cs typeface="Arial" pitchFamily="34" charset="0"/>
              </a:rPr>
              <a:t>Core Research (&gt;</a:t>
            </a:r>
            <a:r>
              <a:rPr lang="en-US" sz="1400" dirty="0" smtClean="0">
                <a:solidFill>
                  <a:srgbClr val="FF0000"/>
                </a:solidFill>
                <a:latin typeface="Arial" pitchFamily="34" charset="0"/>
                <a:cs typeface="Arial" pitchFamily="34" charset="0"/>
              </a:rPr>
              <a:t>1,000 </a:t>
            </a:r>
            <a:r>
              <a:rPr lang="en-US" sz="1400" dirty="0">
                <a:solidFill>
                  <a:srgbClr val="FF0000"/>
                </a:solidFill>
                <a:latin typeface="Arial" pitchFamily="34" charset="0"/>
                <a:cs typeface="Arial" pitchFamily="34" charset="0"/>
              </a:rPr>
              <a:t>projects)</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Single investigators ($150K/year) and small groups ($500K-$2M/year) engage in fundamental research related to any of the BES core research activities. Investigators propose topics of their choosing</a:t>
            </a:r>
            <a:r>
              <a:rPr lang="en-US" sz="1400" dirty="0" smtClean="0">
                <a:solidFill>
                  <a:prstClr val="black"/>
                </a:solidFill>
                <a:latin typeface="Arial" pitchFamily="34" charset="0"/>
                <a:cs typeface="Arial" pitchFamily="34" charset="0"/>
              </a:rPr>
              <a:t>.</a:t>
            </a:r>
            <a:endParaRPr lang="en-US" sz="1400" dirty="0">
              <a:solidFill>
                <a:prstClr val="black"/>
              </a:solidFill>
              <a:latin typeface="Arial" pitchFamily="34" charset="0"/>
              <a:cs typeface="Arial" pitchFamily="34" charset="0"/>
            </a:endParaRPr>
          </a:p>
          <a:p>
            <a:pPr marL="225425" indent="-225425" defTabSz="819054">
              <a:spcBef>
                <a:spcPts val="1200"/>
              </a:spcBef>
              <a:spcAft>
                <a:spcPct val="10000"/>
              </a:spcAft>
              <a:buFont typeface="Wingdings" pitchFamily="2" charset="2"/>
              <a:buChar char="§"/>
            </a:pPr>
            <a:r>
              <a:rPr lang="en-US" sz="1400" dirty="0">
                <a:solidFill>
                  <a:srgbClr val="FF0000"/>
                </a:solidFill>
                <a:latin typeface="Arial" pitchFamily="34" charset="0"/>
                <a:cs typeface="Arial" pitchFamily="34" charset="0"/>
              </a:rPr>
              <a:t>Energy Frontier Research Centers (36)</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a:t>
            </a:r>
            <a:r>
              <a:rPr lang="en-US" sz="1400" dirty="0">
                <a:solidFill>
                  <a:prstClr val="black"/>
                </a:solidFill>
                <a:cs typeface="Arial" pitchFamily="34" charset="0"/>
              </a:rPr>
              <a:t>2-4M/year research centers for 4-year award terms; focus on fundamental research described in the Basic Research Needs Workshop reports</a:t>
            </a:r>
            <a:r>
              <a:rPr lang="en-US" sz="1400" dirty="0" smtClean="0">
                <a:solidFill>
                  <a:prstClr val="black"/>
                </a:solidFill>
                <a:cs typeface="Arial" pitchFamily="34" charset="0"/>
              </a:rPr>
              <a:t>.</a:t>
            </a:r>
            <a:endParaRPr lang="en-US" sz="1400" dirty="0">
              <a:solidFill>
                <a:prstClr val="black"/>
              </a:solidFill>
              <a:cs typeface="Arial" pitchFamily="34" charset="0"/>
            </a:endParaRPr>
          </a:p>
          <a:p>
            <a:pPr marL="225425" indent="-225425" defTabSz="819054">
              <a:spcBef>
                <a:spcPts val="1200"/>
              </a:spcBef>
              <a:spcAft>
                <a:spcPct val="10000"/>
              </a:spcAft>
              <a:buFont typeface="Wingdings" pitchFamily="2" charset="2"/>
              <a:buChar char="§"/>
            </a:pPr>
            <a:r>
              <a:rPr lang="en-US" sz="1400" dirty="0">
                <a:solidFill>
                  <a:srgbClr val="FF0000"/>
                </a:solidFill>
                <a:latin typeface="Arial" pitchFamily="34" charset="0"/>
                <a:cs typeface="Arial" pitchFamily="34" charset="0"/>
              </a:rPr>
              <a:t>Computational Materials Sciences (5)</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a:t>
            </a:r>
            <a:r>
              <a:rPr lang="en-US" sz="1400" dirty="0">
                <a:solidFill>
                  <a:prstClr val="black"/>
                </a:solidFill>
                <a:cs typeface="Arial" pitchFamily="34" charset="0"/>
              </a:rPr>
              <a:t>2-4M/year research centers for 4-year award terms; focus on delivering open-source software for materials and chemistry by design in preparation for </a:t>
            </a:r>
            <a:r>
              <a:rPr lang="en-US" sz="1400" dirty="0" err="1">
                <a:solidFill>
                  <a:prstClr val="black"/>
                </a:solidFill>
                <a:cs typeface="Arial" pitchFamily="34" charset="0"/>
              </a:rPr>
              <a:t>exascale</a:t>
            </a:r>
            <a:r>
              <a:rPr lang="en-US" sz="1400" dirty="0">
                <a:solidFill>
                  <a:prstClr val="black"/>
                </a:solidFill>
                <a:cs typeface="Arial" pitchFamily="34" charset="0"/>
              </a:rPr>
              <a:t> </a:t>
            </a:r>
            <a:r>
              <a:rPr lang="en-US" sz="1400" dirty="0" smtClean="0">
                <a:solidFill>
                  <a:prstClr val="black"/>
                </a:solidFill>
                <a:cs typeface="Arial" pitchFamily="34" charset="0"/>
              </a:rPr>
              <a:t>computing</a:t>
            </a:r>
            <a:endParaRPr lang="en-US" sz="1400" dirty="0">
              <a:solidFill>
                <a:srgbClr val="FF0000"/>
              </a:solidFill>
              <a:latin typeface="Arial" pitchFamily="34" charset="0"/>
              <a:cs typeface="Arial" pitchFamily="34" charset="0"/>
            </a:endParaRPr>
          </a:p>
          <a:p>
            <a:pPr marL="225425" indent="-225425" defTabSz="819054">
              <a:spcBef>
                <a:spcPts val="1200"/>
              </a:spcBef>
              <a:spcAft>
                <a:spcPct val="10000"/>
              </a:spcAft>
              <a:buFont typeface="Wingdings" pitchFamily="2" charset="2"/>
              <a:buChar char="§"/>
            </a:pPr>
            <a:r>
              <a:rPr lang="en-US" sz="1400" dirty="0">
                <a:solidFill>
                  <a:srgbClr val="FF0000"/>
                </a:solidFill>
                <a:latin typeface="Arial" pitchFamily="34" charset="0"/>
                <a:cs typeface="Arial" pitchFamily="34" charset="0"/>
              </a:rPr>
              <a:t>Energy Innovation Hubs (2)</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dirty="0">
                <a:latin typeface="Arial" pitchFamily="34" charset="0"/>
                <a:cs typeface="Arial" pitchFamily="34" charset="0"/>
              </a:rPr>
              <a:t>Research centers for 5-year award terms, established in 2010 ($15-25M/year), engage in research topics that have proven challenging for traditional funding modalities and in which success could be transformative to science and technology. Project goals, milestones, and management structure are a significant part of the proposed Hub plan. </a:t>
            </a:r>
          </a:p>
        </p:txBody>
      </p:sp>
      <p:sp>
        <p:nvSpPr>
          <p:cNvPr id="2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prstClr val="black"/>
                </a:solidFill>
                <a:latin typeface="Arial" charset="0"/>
                <a:cs typeface="Arial" charset="0"/>
              </a:rPr>
              <a:pPr fontAlgn="base">
                <a:spcBef>
                  <a:spcPct val="0"/>
                </a:spcBef>
                <a:spcAft>
                  <a:spcPct val="0"/>
                </a:spcAft>
              </a:pPr>
              <a:t>26</a:t>
            </a:fld>
            <a:endParaRPr lang="en-US" sz="1000" dirty="0" smtClean="0">
              <a:solidFill>
                <a:prstClr val="black"/>
              </a:solidFill>
              <a:latin typeface="Arial" charset="0"/>
              <a:cs typeface="Arial" charset="0"/>
            </a:endParaRPr>
          </a:p>
        </p:txBody>
      </p:sp>
      <p:sp>
        <p:nvSpPr>
          <p:cNvPr id="27" name="Title 2"/>
          <p:cNvSpPr txBox="1">
            <a:spLocks/>
          </p:cNvSpPr>
          <p:nvPr/>
        </p:nvSpPr>
        <p:spPr bwMode="auto">
          <a:xfrm>
            <a:off x="152400" y="-5"/>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lnSpc>
                <a:spcPct val="90000"/>
              </a:lnSpc>
              <a:spcBef>
                <a:spcPct val="0"/>
              </a:spcBef>
              <a:spcAft>
                <a:spcPct val="0"/>
              </a:spcAft>
              <a:defRPr/>
            </a:pPr>
            <a:r>
              <a:rPr lang="en-US" sz="2400" dirty="0" smtClean="0">
                <a:solidFill>
                  <a:srgbClr val="106636"/>
                </a:solidFill>
                <a:latin typeface="Arial" pitchFamily="34" charset="0"/>
                <a:cs typeface="Arial" pitchFamily="34" charset="0"/>
              </a:rPr>
              <a:t>Long-Term Strategic Planning Informing Research Portfolios</a:t>
            </a:r>
          </a:p>
        </p:txBody>
      </p:sp>
      <p:pic>
        <p:nvPicPr>
          <p:cNvPr id="28" name="Picture 2" descr="http://science.energy.gov/~/media/bes/images/reports/2016/BRNEM_Front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8142" y="1934436"/>
            <a:ext cx="855085" cy="110642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67460" y="765554"/>
            <a:ext cx="9009080" cy="2252951"/>
            <a:chOff x="55985" y="4628985"/>
            <a:chExt cx="9009080" cy="2252951"/>
          </a:xfrm>
        </p:grpSpPr>
        <p:grpSp>
          <p:nvGrpSpPr>
            <p:cNvPr id="30" name="Group 29"/>
            <p:cNvGrpSpPr/>
            <p:nvPr/>
          </p:nvGrpSpPr>
          <p:grpSpPr>
            <a:xfrm>
              <a:off x="1463470" y="4628985"/>
              <a:ext cx="7162463" cy="1115645"/>
              <a:chOff x="1082898" y="4160376"/>
              <a:chExt cx="7162463" cy="1115645"/>
            </a:xfrm>
          </p:grpSpPr>
          <p:grpSp>
            <p:nvGrpSpPr>
              <p:cNvPr id="44" name="Group 43"/>
              <p:cNvGrpSpPr/>
              <p:nvPr/>
            </p:nvGrpSpPr>
            <p:grpSpPr>
              <a:xfrm>
                <a:off x="1082898" y="4160376"/>
                <a:ext cx="4420939" cy="1105816"/>
                <a:chOff x="2524642" y="833053"/>
                <a:chExt cx="5670139" cy="1418281"/>
              </a:xfrm>
            </p:grpSpPr>
            <p:pic>
              <p:nvPicPr>
                <p:cNvPr id="48" name="Picture 3" descr="BES_H_Cover8-03"/>
                <p:cNvPicPr preferRelativeResize="0">
                  <a:picLocks noChangeAspect="1" noChangeArrowheads="1"/>
                </p:cNvPicPr>
                <p:nvPr/>
              </p:nvPicPr>
              <p:blipFill>
                <a:blip r:embed="rId4" cstate="print"/>
                <a:srcRect/>
                <a:stretch>
                  <a:fillRect/>
                </a:stretch>
              </p:blipFill>
              <p:spPr bwMode="auto">
                <a:xfrm>
                  <a:off x="2524642" y="833053"/>
                  <a:ext cx="1097280" cy="1418278"/>
                </a:xfrm>
                <a:prstGeom prst="rect">
                  <a:avLst/>
                </a:prstGeom>
                <a:noFill/>
                <a:ln w="19050">
                  <a:solidFill>
                    <a:srgbClr val="FF0000"/>
                  </a:solidFill>
                  <a:miter lim="800000"/>
                  <a:headEnd/>
                  <a:tailEnd/>
                </a:ln>
              </p:spPr>
            </p:pic>
            <p:pic>
              <p:nvPicPr>
                <p:cNvPr id="49" name="Picture 4"/>
                <p:cNvPicPr preferRelativeResize="0">
                  <a:picLocks noChangeAspect="1" noChangeArrowheads="1"/>
                </p:cNvPicPr>
                <p:nvPr/>
              </p:nvPicPr>
              <p:blipFill>
                <a:blip r:embed="rId5" cstate="print"/>
                <a:srcRect/>
                <a:stretch>
                  <a:fillRect/>
                </a:stretch>
              </p:blipFill>
              <p:spPr bwMode="auto">
                <a:xfrm>
                  <a:off x="3673286" y="833053"/>
                  <a:ext cx="1097280" cy="1418278"/>
                </a:xfrm>
                <a:prstGeom prst="rect">
                  <a:avLst/>
                </a:prstGeom>
                <a:noFill/>
                <a:ln w="19050">
                  <a:solidFill>
                    <a:srgbClr val="FF0000"/>
                  </a:solidFill>
                  <a:miter lim="800000"/>
                  <a:headEnd/>
                  <a:tailEnd/>
                </a:ln>
              </p:spPr>
            </p:pic>
            <p:pic>
              <p:nvPicPr>
                <p:cNvPr id="50" name="Picture 5"/>
                <p:cNvPicPr preferRelativeResize="0">
                  <a:picLocks noChangeAspect="1" noChangeArrowheads="1"/>
                </p:cNvPicPr>
                <p:nvPr/>
              </p:nvPicPr>
              <p:blipFill>
                <a:blip r:embed="rId6" cstate="print">
                  <a:lum bright="-10000" contrast="20000"/>
                </a:blip>
                <a:srcRect/>
                <a:stretch>
                  <a:fillRect/>
                </a:stretch>
              </p:blipFill>
              <p:spPr bwMode="auto">
                <a:xfrm>
                  <a:off x="5948854" y="833053"/>
                  <a:ext cx="1097280" cy="1418278"/>
                </a:xfrm>
                <a:prstGeom prst="rect">
                  <a:avLst/>
                </a:prstGeom>
                <a:noFill/>
                <a:ln w="28575">
                  <a:solidFill>
                    <a:srgbClr val="FF0000"/>
                  </a:solidFill>
                  <a:miter lim="800000"/>
                  <a:headEnd/>
                  <a:tailEnd/>
                </a:ln>
              </p:spPr>
            </p:pic>
            <p:pic>
              <p:nvPicPr>
                <p:cNvPr id="51" name="Picture 6"/>
                <p:cNvPicPr preferRelativeResize="0">
                  <a:picLocks noChangeAspect="1" noChangeArrowheads="1"/>
                </p:cNvPicPr>
                <p:nvPr/>
              </p:nvPicPr>
              <p:blipFill>
                <a:blip r:embed="rId7" cstate="print"/>
                <a:srcRect/>
                <a:stretch>
                  <a:fillRect/>
                </a:stretch>
              </p:blipFill>
              <p:spPr bwMode="auto">
                <a:xfrm>
                  <a:off x="7097501" y="833053"/>
                  <a:ext cx="1097280" cy="1418281"/>
                </a:xfrm>
                <a:prstGeom prst="rect">
                  <a:avLst/>
                </a:prstGeom>
                <a:noFill/>
                <a:ln w="28575">
                  <a:solidFill>
                    <a:srgbClr val="FF0000"/>
                  </a:solidFill>
                  <a:miter lim="800000"/>
                  <a:headEnd/>
                  <a:tailEnd/>
                </a:ln>
              </p:spPr>
            </p:pic>
            <p:pic>
              <p:nvPicPr>
                <p:cNvPr id="52" name="Picture 12" descr="Cover_921"/>
                <p:cNvPicPr preferRelativeResize="0">
                  <a:picLocks noChangeAspect="1" noChangeArrowheads="1"/>
                </p:cNvPicPr>
                <p:nvPr/>
              </p:nvPicPr>
              <p:blipFill>
                <a:blip r:embed="rId8" cstate="print"/>
                <a:srcRect/>
                <a:stretch>
                  <a:fillRect/>
                </a:stretch>
              </p:blipFill>
              <p:spPr bwMode="auto">
                <a:xfrm>
                  <a:off x="4821930" y="833053"/>
                  <a:ext cx="1097280" cy="1418278"/>
                </a:xfrm>
                <a:prstGeom prst="rect">
                  <a:avLst/>
                </a:prstGeom>
                <a:noFill/>
                <a:ln w="19050">
                  <a:solidFill>
                    <a:srgbClr val="FF0000"/>
                  </a:solidFill>
                  <a:miter lim="800000"/>
                  <a:headEnd/>
                  <a:tailEnd/>
                </a:ln>
              </p:spPr>
            </p:pic>
          </p:grpSp>
          <p:pic>
            <p:nvPicPr>
              <p:cNvPr id="45" name="Picture 41"/>
              <p:cNvPicPr preferRelativeResize="0">
                <a:picLocks noChangeArrowheads="1"/>
              </p:cNvPicPr>
              <p:nvPr/>
            </p:nvPicPr>
            <p:blipFill>
              <a:blip r:embed="rId9" cstate="print"/>
              <a:srcRect/>
              <a:stretch>
                <a:fillRect/>
              </a:stretch>
            </p:blipFill>
            <p:spPr bwMode="auto">
              <a:xfrm>
                <a:off x="5562942" y="4169597"/>
                <a:ext cx="856429" cy="1106424"/>
              </a:xfrm>
              <a:prstGeom prst="rect">
                <a:avLst/>
              </a:prstGeom>
              <a:noFill/>
              <a:ln w="28575">
                <a:solidFill>
                  <a:srgbClr val="FF0000"/>
                </a:solidFill>
                <a:miter lim="800000"/>
                <a:headEnd/>
                <a:tailEnd/>
              </a:ln>
            </p:spPr>
          </p:pic>
          <p:pic>
            <p:nvPicPr>
              <p:cNvPr id="46" name="Picture 45" descr="SETF_xlg.jpg"/>
              <p:cNvPicPr>
                <a:picLocks/>
              </p:cNvPicPr>
              <p:nvPr/>
            </p:nvPicPr>
            <p:blipFill>
              <a:blip r:embed="rId10" cstate="print"/>
              <a:stretch>
                <a:fillRect/>
              </a:stretch>
            </p:blipFill>
            <p:spPr>
              <a:xfrm>
                <a:off x="6474352" y="4162997"/>
                <a:ext cx="859536" cy="1106424"/>
              </a:xfrm>
              <a:prstGeom prst="rect">
                <a:avLst/>
              </a:prstGeom>
              <a:ln w="28575">
                <a:solidFill>
                  <a:srgbClr val="FF0000"/>
                </a:solidFill>
              </a:ln>
            </p:spPr>
          </p:pic>
          <p:pic>
            <p:nvPicPr>
              <p:cNvPr id="47" name="Picture 2"/>
              <p:cNvPicPr>
                <a:picLocks noChangeAspect="1" noChangeArrowheads="1"/>
              </p:cNvPicPr>
              <p:nvPr/>
            </p:nvPicPr>
            <p:blipFill>
              <a:blip r:embed="rId11" cstate="print"/>
              <a:srcRect/>
              <a:stretch>
                <a:fillRect/>
              </a:stretch>
            </p:blipFill>
            <p:spPr bwMode="auto">
              <a:xfrm>
                <a:off x="7388869" y="4163932"/>
                <a:ext cx="856492" cy="1106424"/>
              </a:xfrm>
              <a:prstGeom prst="rect">
                <a:avLst/>
              </a:prstGeom>
              <a:noFill/>
              <a:ln w="28575">
                <a:solidFill>
                  <a:srgbClr val="FF0000"/>
                </a:solidFill>
                <a:miter lim="800000"/>
                <a:headEnd/>
                <a:tailEnd/>
              </a:ln>
            </p:spPr>
          </p:pic>
        </p:grpSp>
        <p:grpSp>
          <p:nvGrpSpPr>
            <p:cNvPr id="31" name="Group 30"/>
            <p:cNvGrpSpPr/>
            <p:nvPr/>
          </p:nvGrpSpPr>
          <p:grpSpPr>
            <a:xfrm>
              <a:off x="558682" y="5761347"/>
              <a:ext cx="6240592" cy="1120589"/>
              <a:chOff x="1135680" y="5111208"/>
              <a:chExt cx="6240592" cy="1120589"/>
            </a:xfrm>
          </p:grpSpPr>
          <p:grpSp>
            <p:nvGrpSpPr>
              <p:cNvPr id="35" name="Group 34"/>
              <p:cNvGrpSpPr/>
              <p:nvPr/>
            </p:nvGrpSpPr>
            <p:grpSpPr>
              <a:xfrm>
                <a:off x="1135680" y="5111208"/>
                <a:ext cx="4428347" cy="1107616"/>
                <a:chOff x="2524642" y="2416113"/>
                <a:chExt cx="5679640" cy="1420589"/>
              </a:xfrm>
            </p:grpSpPr>
            <p:pic>
              <p:nvPicPr>
                <p:cNvPr id="39" name="Picture 7"/>
                <p:cNvPicPr preferRelativeResize="0">
                  <a:picLocks noChangeAspect="1" noChangeArrowheads="1"/>
                </p:cNvPicPr>
                <p:nvPr/>
              </p:nvPicPr>
              <p:blipFill>
                <a:blip r:embed="rId12" cstate="print"/>
                <a:srcRect/>
                <a:stretch>
                  <a:fillRect/>
                </a:stretch>
              </p:blipFill>
              <p:spPr bwMode="auto">
                <a:xfrm>
                  <a:off x="2524642" y="2416113"/>
                  <a:ext cx="1097280" cy="1418278"/>
                </a:xfrm>
                <a:prstGeom prst="rect">
                  <a:avLst/>
                </a:prstGeom>
                <a:noFill/>
                <a:ln w="19050">
                  <a:solidFill>
                    <a:srgbClr val="FF0000"/>
                  </a:solidFill>
                  <a:miter lim="800000"/>
                  <a:headEnd/>
                  <a:tailEnd/>
                </a:ln>
              </p:spPr>
            </p:pic>
            <p:pic>
              <p:nvPicPr>
                <p:cNvPr id="40" name="Picture 8" descr="EES_xlg"/>
                <p:cNvPicPr preferRelativeResize="0">
                  <a:picLocks noChangeAspect="1" noChangeArrowheads="1"/>
                </p:cNvPicPr>
                <p:nvPr/>
              </p:nvPicPr>
              <p:blipFill>
                <a:blip r:embed="rId13" cstate="print"/>
                <a:srcRect/>
                <a:stretch>
                  <a:fillRect/>
                </a:stretch>
              </p:blipFill>
              <p:spPr bwMode="auto">
                <a:xfrm>
                  <a:off x="4809714" y="2416113"/>
                  <a:ext cx="1097280" cy="1418280"/>
                </a:xfrm>
                <a:prstGeom prst="rect">
                  <a:avLst/>
                </a:prstGeom>
                <a:noFill/>
                <a:ln w="28575">
                  <a:solidFill>
                    <a:srgbClr val="FF0000"/>
                  </a:solidFill>
                  <a:miter lim="800000"/>
                  <a:headEnd/>
                  <a:tailEnd/>
                </a:ln>
              </p:spPr>
            </p:pic>
            <p:pic>
              <p:nvPicPr>
                <p:cNvPr id="41" name="Picture 9" descr="CAT_lg"/>
                <p:cNvPicPr preferRelativeResize="0">
                  <a:picLocks noChangeAspect="1" noChangeArrowheads="1"/>
                </p:cNvPicPr>
                <p:nvPr/>
              </p:nvPicPr>
              <p:blipFill>
                <a:blip r:embed="rId14" cstate="print"/>
                <a:srcRect/>
                <a:stretch>
                  <a:fillRect/>
                </a:stretch>
              </p:blipFill>
              <p:spPr bwMode="auto">
                <a:xfrm>
                  <a:off x="5958357" y="2416113"/>
                  <a:ext cx="1097280" cy="1420589"/>
                </a:xfrm>
                <a:prstGeom prst="rect">
                  <a:avLst/>
                </a:prstGeom>
                <a:noFill/>
                <a:ln w="19050">
                  <a:solidFill>
                    <a:srgbClr val="FF0000"/>
                  </a:solidFill>
                  <a:miter lim="800000"/>
                  <a:headEnd/>
                  <a:tailEnd/>
                </a:ln>
              </p:spPr>
            </p:pic>
            <p:pic>
              <p:nvPicPr>
                <p:cNvPr id="42" name="Picture 10" descr="GEO_lg"/>
                <p:cNvPicPr preferRelativeResize="0">
                  <a:picLocks noChangeAspect="1" noChangeArrowheads="1"/>
                </p:cNvPicPr>
                <p:nvPr/>
              </p:nvPicPr>
              <p:blipFill>
                <a:blip r:embed="rId15" cstate="print"/>
                <a:srcRect/>
                <a:stretch>
                  <a:fillRect/>
                </a:stretch>
              </p:blipFill>
              <p:spPr bwMode="auto">
                <a:xfrm>
                  <a:off x="3661070" y="2416113"/>
                  <a:ext cx="1097280" cy="1418278"/>
                </a:xfrm>
                <a:prstGeom prst="rect">
                  <a:avLst/>
                </a:prstGeom>
                <a:noFill/>
                <a:ln w="19050">
                  <a:solidFill>
                    <a:srgbClr val="FF0000"/>
                  </a:solidFill>
                  <a:miter lim="800000"/>
                  <a:headEnd/>
                  <a:tailEnd/>
                </a:ln>
              </p:spPr>
            </p:pic>
            <p:pic>
              <p:nvPicPr>
                <p:cNvPr id="43" name="Picture 11" descr="MuEE"/>
                <p:cNvPicPr preferRelativeResize="0">
                  <a:picLocks noChangeAspect="1" noChangeArrowheads="1"/>
                </p:cNvPicPr>
                <p:nvPr/>
              </p:nvPicPr>
              <p:blipFill>
                <a:blip r:embed="rId16" cstate="print"/>
                <a:srcRect/>
                <a:stretch>
                  <a:fillRect/>
                </a:stretch>
              </p:blipFill>
              <p:spPr bwMode="auto">
                <a:xfrm>
                  <a:off x="7107002" y="2416113"/>
                  <a:ext cx="1097280" cy="1418278"/>
                </a:xfrm>
                <a:prstGeom prst="rect">
                  <a:avLst/>
                </a:prstGeom>
                <a:noFill/>
                <a:ln w="28575">
                  <a:solidFill>
                    <a:srgbClr val="FF0000"/>
                  </a:solidFill>
                  <a:miter lim="800000"/>
                  <a:headEnd/>
                  <a:tailEnd/>
                </a:ln>
              </p:spPr>
            </p:pic>
          </p:grpSp>
          <p:pic>
            <p:nvPicPr>
              <p:cNvPr id="36" name="Picture 35" descr="CCB2020_xlg.jpg"/>
              <p:cNvPicPr preferRelativeResize="0">
                <a:picLocks/>
              </p:cNvPicPr>
              <p:nvPr/>
            </p:nvPicPr>
            <p:blipFill>
              <a:blip r:embed="rId17" cstate="print"/>
              <a:stretch>
                <a:fillRect/>
              </a:stretch>
            </p:blipFill>
            <p:spPr>
              <a:xfrm>
                <a:off x="5601385" y="5111208"/>
                <a:ext cx="859536" cy="1106424"/>
              </a:xfrm>
              <a:prstGeom prst="rect">
                <a:avLst/>
              </a:prstGeom>
              <a:ln w="28575">
                <a:solidFill>
                  <a:srgbClr val="FF0000"/>
                </a:solidFill>
              </a:ln>
            </p:spPr>
          </p:pic>
          <p:pic>
            <p:nvPicPr>
              <p:cNvPr id="37" name="Picture 36" descr="CMSC_xlg.jpg"/>
              <p:cNvPicPr>
                <a:picLocks noChangeAspect="1"/>
              </p:cNvPicPr>
              <p:nvPr/>
            </p:nvPicPr>
            <p:blipFill>
              <a:blip r:embed="rId18" cstate="print"/>
              <a:stretch>
                <a:fillRect/>
              </a:stretch>
            </p:blipFill>
            <p:spPr>
              <a:xfrm>
                <a:off x="6521420" y="5125373"/>
                <a:ext cx="854852" cy="1106424"/>
              </a:xfrm>
              <a:prstGeom prst="rect">
                <a:avLst/>
              </a:prstGeom>
              <a:ln w="28575">
                <a:solidFill>
                  <a:srgbClr val="FF0000"/>
                </a:solidFill>
              </a:ln>
            </p:spPr>
          </p:pic>
        </p:grpSp>
        <p:pic>
          <p:nvPicPr>
            <p:cNvPr id="32" name="Picture 14"/>
            <p:cNvPicPr preferRelativeResize="0">
              <a:picLocks noChangeAspect="1" noChangeArrowheads="1"/>
            </p:cNvPicPr>
            <p:nvPr/>
          </p:nvPicPr>
          <p:blipFill>
            <a:blip r:embed="rId19" cstate="print"/>
            <a:srcRect/>
            <a:stretch>
              <a:fillRect/>
            </a:stretch>
          </p:blipFill>
          <p:spPr bwMode="auto">
            <a:xfrm>
              <a:off x="561044" y="4643473"/>
              <a:ext cx="874281" cy="1106424"/>
            </a:xfrm>
            <a:prstGeom prst="rect">
              <a:avLst/>
            </a:prstGeom>
            <a:noFill/>
            <a:ln w="28575">
              <a:solidFill>
                <a:srgbClr val="FF0000"/>
              </a:solidFill>
              <a:miter lim="800000"/>
              <a:headEnd/>
              <a:tailEnd/>
            </a:ln>
          </p:spPr>
        </p:pic>
        <p:pic>
          <p:nvPicPr>
            <p:cNvPr id="33" name="Picture 4" descr="GC_xlg"/>
            <p:cNvPicPr>
              <a:picLocks noChangeAspect="1" noChangeArrowheads="1"/>
            </p:cNvPicPr>
            <p:nvPr/>
          </p:nvPicPr>
          <p:blipFill>
            <a:blip r:embed="rId20" cstate="print"/>
            <a:srcRect/>
            <a:stretch>
              <a:fillRect/>
            </a:stretch>
          </p:blipFill>
          <p:spPr bwMode="auto">
            <a:xfrm>
              <a:off x="55985" y="5287687"/>
              <a:ext cx="952632" cy="1161288"/>
            </a:xfrm>
            <a:prstGeom prst="rect">
              <a:avLst/>
            </a:prstGeom>
            <a:noFill/>
            <a:ln w="57150">
              <a:solidFill>
                <a:srgbClr val="FFFF00"/>
              </a:solidFill>
            </a:ln>
          </p:spPr>
        </p:pic>
        <p:pic>
          <p:nvPicPr>
            <p:cNvPr id="34" name="Picture 4" descr="http://science.energy.gov/~/media/bes/besac/images/banner-images/CFME_Lrg.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67329" y="5191418"/>
              <a:ext cx="897736" cy="1161612"/>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grpSp>
      <p:pic>
        <p:nvPicPr>
          <p:cNvPr id="53" name="Picture 52"/>
          <p:cNvPicPr preferRelativeResize="0">
            <a:picLocks/>
          </p:cNvPicPr>
          <p:nvPr/>
        </p:nvPicPr>
        <p:blipFill>
          <a:blip r:embed="rId22" cstate="print">
            <a:extLst>
              <a:ext uri="{28A0092B-C50C-407E-A947-70E740481C1C}">
                <a14:useLocalDpi xmlns:a14="http://schemas.microsoft.com/office/drawing/2010/main" val="0"/>
              </a:ext>
            </a:extLst>
          </a:blip>
          <a:stretch>
            <a:fillRect/>
          </a:stretch>
        </p:blipFill>
        <p:spPr>
          <a:xfrm>
            <a:off x="6861473" y="1918542"/>
            <a:ext cx="859536" cy="1106424"/>
          </a:xfrm>
          <a:prstGeom prst="rect">
            <a:avLst/>
          </a:prstGeom>
          <a:ln w="28575">
            <a:solidFill>
              <a:srgbClr val="FF0000"/>
            </a:solidFill>
          </a:ln>
        </p:spPr>
      </p:pic>
    </p:spTree>
    <p:extLst>
      <p:ext uri="{BB962C8B-B14F-4D97-AF65-F5344CB8AC3E}">
        <p14:creationId xmlns:p14="http://schemas.microsoft.com/office/powerpoint/2010/main" val="338633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08769" y="0"/>
            <a:ext cx="8615362" cy="723900"/>
          </a:xfrm>
        </p:spPr>
        <p:txBody>
          <a:bodyPr/>
          <a:lstStyle/>
          <a:p>
            <a:r>
              <a:rPr lang="en-US" altLang="en-US" sz="2400" dirty="0" smtClean="0">
                <a:effectLst/>
              </a:rPr>
              <a:t>BES Organizational History:</a:t>
            </a:r>
            <a:br>
              <a:rPr lang="en-US" altLang="en-US" sz="2400" dirty="0" smtClean="0">
                <a:effectLst/>
              </a:rPr>
            </a:br>
            <a:r>
              <a:rPr lang="en-US" altLang="en-US" dirty="0" smtClean="0"/>
              <a:t>A 40-Year Legacy</a:t>
            </a:r>
            <a:endParaRPr lang="en-US" altLang="en-US" sz="2400" dirty="0">
              <a:effectLst/>
            </a:endParaRPr>
          </a:p>
        </p:txBody>
      </p:sp>
      <p:sp>
        <p:nvSpPr>
          <p:cNvPr id="131075" name="Rectangle 3"/>
          <p:cNvSpPr>
            <a:spLocks noGrp="1" noChangeArrowheads="1"/>
          </p:cNvSpPr>
          <p:nvPr>
            <p:ph type="body" idx="1"/>
          </p:nvPr>
        </p:nvSpPr>
        <p:spPr>
          <a:xfrm>
            <a:off x="3108325" y="884010"/>
            <a:ext cx="5908675" cy="3767138"/>
          </a:xfrm>
        </p:spPr>
        <p:txBody>
          <a:bodyPr/>
          <a:lstStyle/>
          <a:p>
            <a:pPr>
              <a:lnSpc>
                <a:spcPct val="90000"/>
              </a:lnSpc>
              <a:spcBef>
                <a:spcPct val="40000"/>
              </a:spcBef>
              <a:buFont typeface="Wingdings" panose="05000000000000000000" pitchFamily="2" charset="2"/>
              <a:buChar char="§"/>
            </a:pPr>
            <a:r>
              <a:rPr lang="en-US" altLang="en-US" sz="1800" b="0" dirty="0">
                <a:solidFill>
                  <a:schemeClr val="tx1"/>
                </a:solidFill>
                <a:latin typeface="Arial Narrow" panose="020B0606020202030204" pitchFamily="34" charset="0"/>
              </a:rPr>
              <a:t>The formation of BES was part of the </a:t>
            </a:r>
            <a:r>
              <a:rPr lang="en-US" altLang="en-US" sz="1800" b="0" i="1" dirty="0">
                <a:solidFill>
                  <a:schemeClr val="tx1"/>
                </a:solidFill>
                <a:latin typeface="Arial Narrow" panose="020B0606020202030204" pitchFamily="34" charset="0"/>
              </a:rPr>
              <a:t>Department of Energy Organization Act of 1977</a:t>
            </a:r>
            <a:r>
              <a:rPr lang="en-US" altLang="en-US" sz="1800" b="0" dirty="0">
                <a:solidFill>
                  <a:schemeClr val="tx1"/>
                </a:solidFill>
                <a:latin typeface="Arial Narrow" panose="020B0606020202030204" pitchFamily="34" charset="0"/>
              </a:rPr>
              <a:t> to provide for basic energy research in non-nuclear areas.</a:t>
            </a:r>
          </a:p>
          <a:p>
            <a:pPr>
              <a:lnSpc>
                <a:spcPct val="90000"/>
              </a:lnSpc>
              <a:spcBef>
                <a:spcPct val="40000"/>
              </a:spcBef>
              <a:buFont typeface="Wingdings" panose="05000000000000000000" pitchFamily="2" charset="2"/>
              <a:buChar char="§"/>
            </a:pPr>
            <a:r>
              <a:rPr lang="en-US" altLang="en-US" sz="1800" b="0" dirty="0">
                <a:solidFill>
                  <a:schemeClr val="tx1"/>
                </a:solidFill>
                <a:latin typeface="Arial Narrow" panose="020B0606020202030204" pitchFamily="34" charset="0"/>
              </a:rPr>
              <a:t>Basic research activities within the </a:t>
            </a:r>
            <a:r>
              <a:rPr lang="en-US" altLang="en-US" sz="1800" b="0" i="1" dirty="0">
                <a:solidFill>
                  <a:schemeClr val="tx1"/>
                </a:solidFill>
                <a:latin typeface="Arial Narrow" panose="020B0606020202030204" pitchFamily="34" charset="0"/>
              </a:rPr>
              <a:t>Energy Research and Development Administration</a:t>
            </a:r>
            <a:r>
              <a:rPr lang="en-US" altLang="en-US" sz="1800" b="0" dirty="0">
                <a:solidFill>
                  <a:schemeClr val="tx1"/>
                </a:solidFill>
                <a:latin typeface="Arial Narrow" panose="020B0606020202030204" pitchFamily="34" charset="0"/>
              </a:rPr>
              <a:t> (ERDA) were first grouped as the BES program in the FY 1977 Budget Request (released February 1976).  The BES organization was formed in June 1977 in preparation for the creation of DOE in October 1977.</a:t>
            </a:r>
          </a:p>
          <a:p>
            <a:pPr>
              <a:lnSpc>
                <a:spcPct val="90000"/>
              </a:lnSpc>
              <a:spcBef>
                <a:spcPct val="40000"/>
              </a:spcBef>
              <a:buFont typeface="Wingdings" panose="05000000000000000000" pitchFamily="2" charset="2"/>
              <a:buChar char="§"/>
            </a:pPr>
            <a:r>
              <a:rPr lang="en-US" altLang="en-US" sz="1800" dirty="0">
                <a:solidFill>
                  <a:schemeClr val="tx1"/>
                </a:solidFill>
                <a:latin typeface="Arial Narrow" panose="020B0606020202030204" pitchFamily="34" charset="0"/>
              </a:rPr>
              <a:t>While BES has gone through many changes in structure and program emphases, the mission of BES has not changed.  As stated in 1976, </a:t>
            </a:r>
            <a:r>
              <a:rPr lang="en-US" altLang="en-US" sz="1800" b="0" dirty="0">
                <a:solidFill>
                  <a:srgbClr val="FF0000"/>
                </a:solidFill>
                <a:latin typeface="Arial Narrow" panose="020B0606020202030204" pitchFamily="34" charset="0"/>
              </a:rPr>
              <a:t>“The primary purpose of the BES program is to increase knowledge of the physical phenomena relevant to the goal of meeting our nation’s energy needs.”</a:t>
            </a:r>
          </a:p>
          <a:p>
            <a:pPr>
              <a:lnSpc>
                <a:spcPct val="90000"/>
              </a:lnSpc>
              <a:buFont typeface="Wingdings" panose="05000000000000000000" pitchFamily="2" charset="2"/>
              <a:buChar char="§"/>
            </a:pPr>
            <a:endParaRPr lang="en-US" altLang="en-US" sz="1800" b="0" dirty="0">
              <a:latin typeface="Arial Narrow" panose="020B0606020202030204" pitchFamily="34" charset="0"/>
            </a:endParaRPr>
          </a:p>
        </p:txBody>
      </p:sp>
      <p:grpSp>
        <p:nvGrpSpPr>
          <p:cNvPr id="131076" name="Group 4"/>
          <p:cNvGrpSpPr>
            <a:grpSpLocks/>
          </p:cNvGrpSpPr>
          <p:nvPr/>
        </p:nvGrpSpPr>
        <p:grpSpPr bwMode="auto">
          <a:xfrm>
            <a:off x="153988" y="894896"/>
            <a:ext cx="3157537" cy="3497263"/>
            <a:chOff x="97" y="798"/>
            <a:chExt cx="1989" cy="2203"/>
          </a:xfrm>
        </p:grpSpPr>
        <p:grpSp>
          <p:nvGrpSpPr>
            <p:cNvPr id="131077" name="Group 5"/>
            <p:cNvGrpSpPr>
              <a:grpSpLocks/>
            </p:cNvGrpSpPr>
            <p:nvPr/>
          </p:nvGrpSpPr>
          <p:grpSpPr bwMode="auto">
            <a:xfrm>
              <a:off x="361" y="798"/>
              <a:ext cx="1359" cy="1751"/>
              <a:chOff x="297" y="492"/>
              <a:chExt cx="2104" cy="2711"/>
            </a:xfrm>
          </p:grpSpPr>
          <p:pic>
            <p:nvPicPr>
              <p:cNvPr id="131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 y="492"/>
                <a:ext cx="1650" cy="20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 y="1191"/>
                <a:ext cx="1639" cy="20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1080" name="Text Box 8"/>
            <p:cNvSpPr txBox="1">
              <a:spLocks noChangeArrowheads="1"/>
            </p:cNvSpPr>
            <p:nvPr/>
          </p:nvSpPr>
          <p:spPr bwMode="auto">
            <a:xfrm>
              <a:off x="97" y="2631"/>
              <a:ext cx="1989"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a:defRPr>
                  <a:solidFill>
                    <a:schemeClr val="tx1"/>
                  </a:solidFill>
                  <a:latin typeface="Arial" charset="0"/>
                </a:defRPr>
              </a:lvl1pPr>
              <a:lvl2pPr marL="409575" defTabSz="820738">
                <a:defRPr>
                  <a:solidFill>
                    <a:schemeClr val="tx1"/>
                  </a:solidFill>
                  <a:latin typeface="Arial" charset="0"/>
                </a:defRPr>
              </a:lvl2pPr>
              <a:lvl3pPr marL="820738" defTabSz="820738">
                <a:defRPr>
                  <a:solidFill>
                    <a:schemeClr val="tx1"/>
                  </a:solidFill>
                  <a:latin typeface="Arial" charset="0"/>
                </a:defRPr>
              </a:lvl3pPr>
              <a:lvl4pPr marL="1230313" defTabSz="820738">
                <a:defRPr>
                  <a:solidFill>
                    <a:schemeClr val="tx1"/>
                  </a:solidFill>
                  <a:latin typeface="Arial" charset="0"/>
                </a:defRPr>
              </a:lvl4pPr>
              <a:lvl5pPr marL="1641475"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eaLnBrk="1" hangingPunct="1"/>
              <a:r>
                <a:rPr lang="en-US" altLang="en-US" sz="1100">
                  <a:latin typeface="Arial Narrow" pitchFamily="34" charset="0"/>
                </a:rPr>
                <a:t>ERDA’s 1976 R&amp;D plan, </a:t>
              </a:r>
              <a:r>
                <a:rPr lang="en-US" altLang="en-US" sz="1100" i="1">
                  <a:latin typeface="Arial Narrow" pitchFamily="34" charset="0"/>
                </a:rPr>
                <a:t>A National Plan for Energy Research, Development, and Demonstration: Creating Energy Choices for the Future (April 15, 1976)</a:t>
              </a:r>
              <a:r>
                <a:rPr lang="en-US" altLang="en-US" sz="1100">
                  <a:latin typeface="Arial Narrow" pitchFamily="34" charset="0"/>
                </a:rPr>
                <a:t>.</a:t>
              </a:r>
              <a:r>
                <a:rPr lang="en-US" altLang="en-US" sz="1000">
                  <a:latin typeface="Arial Narrow" pitchFamily="34" charset="0"/>
                </a:rPr>
                <a:t> </a:t>
              </a:r>
            </a:p>
          </p:txBody>
        </p:sp>
      </p:grpSp>
      <p:sp>
        <p:nvSpPr>
          <p:cNvPr id="131081" name="Rectangle 9"/>
          <p:cNvSpPr>
            <a:spLocks noChangeArrowheads="1"/>
          </p:cNvSpPr>
          <p:nvPr/>
        </p:nvSpPr>
        <p:spPr bwMode="auto">
          <a:xfrm>
            <a:off x="215900" y="4555671"/>
            <a:ext cx="880110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itchFamily="2" charset="2"/>
              <a:buChar char="§"/>
              <a:defRPr sz="2000" b="1">
                <a:solidFill>
                  <a:schemeClr val="tx1"/>
                </a:solidFill>
                <a:latin typeface="Arial Narrow" pitchFamily="34" charset="0"/>
              </a:defRPr>
            </a:lvl1pPr>
            <a:lvl2pPr marL="685800" indent="-228600">
              <a:spcBef>
                <a:spcPct val="20000"/>
              </a:spcBef>
              <a:buChar char="–"/>
              <a:defRPr>
                <a:solidFill>
                  <a:schemeClr val="tx1"/>
                </a:solidFill>
                <a:latin typeface="Arial Narrow" pitchFamily="34" charset="0"/>
              </a:defRPr>
            </a:lvl2pPr>
            <a:lvl3pPr marL="1143000" indent="-228600">
              <a:spcBef>
                <a:spcPct val="20000"/>
              </a:spcBef>
              <a:buChar char="•"/>
              <a:defRPr>
                <a:solidFill>
                  <a:schemeClr val="tx1"/>
                </a:solidFill>
                <a:latin typeface="Arial Narrow" pitchFamily="34" charset="0"/>
              </a:defRPr>
            </a:lvl3pPr>
            <a:lvl4pPr marL="1600200" indent="-228600">
              <a:spcBef>
                <a:spcPct val="20000"/>
              </a:spcBef>
              <a:buChar char="–"/>
              <a:defRPr>
                <a:solidFill>
                  <a:schemeClr val="tx1"/>
                </a:solidFill>
                <a:latin typeface="Arial Narrow" pitchFamily="34" charset="0"/>
              </a:defRPr>
            </a:lvl4pPr>
            <a:lvl5pPr marL="2057400" indent="-228600">
              <a:spcBef>
                <a:spcPct val="20000"/>
              </a:spcBef>
              <a:buChar char="»"/>
              <a:defRPr>
                <a:solidFill>
                  <a:schemeClr val="tx1"/>
                </a:solidFill>
                <a:latin typeface="Arial Narrow" pitchFamily="34" charset="0"/>
              </a:defRPr>
            </a:lvl5pPr>
            <a:lvl6pPr marL="2514600" indent="-228600" fontAlgn="base">
              <a:spcBef>
                <a:spcPct val="20000"/>
              </a:spcBef>
              <a:spcAft>
                <a:spcPct val="0"/>
              </a:spcAft>
              <a:buChar char="»"/>
              <a:defRPr>
                <a:solidFill>
                  <a:schemeClr val="tx1"/>
                </a:solidFill>
                <a:latin typeface="Arial Narrow" pitchFamily="34" charset="0"/>
              </a:defRPr>
            </a:lvl6pPr>
            <a:lvl7pPr marL="2971800" indent="-228600" fontAlgn="base">
              <a:spcBef>
                <a:spcPct val="20000"/>
              </a:spcBef>
              <a:spcAft>
                <a:spcPct val="0"/>
              </a:spcAft>
              <a:buChar char="»"/>
              <a:defRPr>
                <a:solidFill>
                  <a:schemeClr val="tx1"/>
                </a:solidFill>
                <a:latin typeface="Arial Narrow" pitchFamily="34" charset="0"/>
              </a:defRPr>
            </a:lvl7pPr>
            <a:lvl8pPr marL="3429000" indent="-228600" fontAlgn="base">
              <a:spcBef>
                <a:spcPct val="20000"/>
              </a:spcBef>
              <a:spcAft>
                <a:spcPct val="0"/>
              </a:spcAft>
              <a:buChar char="»"/>
              <a:defRPr>
                <a:solidFill>
                  <a:schemeClr val="tx1"/>
                </a:solidFill>
                <a:latin typeface="Arial Narrow" pitchFamily="34" charset="0"/>
              </a:defRPr>
            </a:lvl8pPr>
            <a:lvl9pPr marL="3886200" indent="-228600" fontAlgn="base">
              <a:spcBef>
                <a:spcPct val="20000"/>
              </a:spcBef>
              <a:spcAft>
                <a:spcPct val="0"/>
              </a:spcAft>
              <a:buChar char="»"/>
              <a:defRPr>
                <a:solidFill>
                  <a:schemeClr val="tx1"/>
                </a:solidFill>
                <a:latin typeface="Arial Narrow" pitchFamily="34" charset="0"/>
              </a:defRPr>
            </a:lvl9pPr>
          </a:lstStyle>
          <a:p>
            <a:pPr>
              <a:lnSpc>
                <a:spcPct val="90000"/>
              </a:lnSpc>
              <a:spcBef>
                <a:spcPct val="35000"/>
              </a:spcBef>
              <a:buNone/>
            </a:pPr>
            <a:r>
              <a:rPr lang="en-US" altLang="en-US" sz="1600" b="0" dirty="0"/>
              <a:t>The research activities and subprograms of BES have undergone substantial changes over the past three decades.  For a detailed evolution of the BES program, see:  </a:t>
            </a:r>
            <a:r>
              <a:rPr lang="en-US" altLang="en-US" sz="1600" b="0" dirty="0">
                <a:hlinkClick r:id="rId5"/>
              </a:rPr>
              <a:t>http://science.energy.gov/bes/about/organizational-history</a:t>
            </a:r>
            <a:r>
              <a:rPr lang="en-US" altLang="en-US" sz="1600" b="0" dirty="0" smtClean="0">
                <a:hlinkClick r:id="rId5"/>
              </a:rPr>
              <a:t>/</a:t>
            </a:r>
            <a:endParaRPr lang="en-US" altLang="en-US" sz="1600" b="0" dirty="0" smtClean="0"/>
          </a:p>
          <a:p>
            <a:pPr>
              <a:lnSpc>
                <a:spcPct val="90000"/>
              </a:lnSpc>
              <a:spcBef>
                <a:spcPct val="35000"/>
              </a:spcBef>
              <a:buNone/>
            </a:pPr>
            <a:r>
              <a:rPr lang="en-US" altLang="en-US" sz="1600" b="0" dirty="0" smtClean="0"/>
              <a:t>The </a:t>
            </a:r>
            <a:r>
              <a:rPr lang="en-US" altLang="en-US" sz="1600" b="0" dirty="0"/>
              <a:t>origins of the federal research programs that became BES are rooted in the nation’s research efforts to win World War II.  The goals of the early U.S. science programs that evolved into BES were to explore fundamental phenomena, create scientific knowledge, and provide unique user facilities.  In this sense, the BES program predates the establishment of the </a:t>
            </a:r>
            <a:r>
              <a:rPr lang="en-US" altLang="en-US" sz="1600" b="0" i="1" dirty="0"/>
              <a:t>Atomic Energy Commission</a:t>
            </a:r>
            <a:r>
              <a:rPr lang="en-US" altLang="en-US" sz="1600" b="0" dirty="0"/>
              <a:t> in 1946, which became part of ERDA on October 11, 1974, as a result of the </a:t>
            </a:r>
            <a:r>
              <a:rPr lang="en-US" altLang="en-US" sz="1600" b="0" i="1" dirty="0"/>
              <a:t>Energy Reorganization Act of 1974</a:t>
            </a:r>
            <a:r>
              <a:rPr lang="en-US" altLang="en-US" sz="1600" b="0" dirty="0"/>
              <a:t>.</a:t>
            </a:r>
          </a:p>
        </p:txBody>
      </p:sp>
      <p:sp>
        <p:nvSpPr>
          <p:cNvPr id="131082" name="Line 10"/>
          <p:cNvSpPr>
            <a:spLocks noChangeShapeType="1"/>
          </p:cNvSpPr>
          <p:nvPr/>
        </p:nvSpPr>
        <p:spPr bwMode="auto">
          <a:xfrm flipV="1">
            <a:off x="1209675" y="4991100"/>
            <a:ext cx="6540500" cy="1270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Slide Number Placeholder 5"/>
          <p:cNvSpPr txBox="1">
            <a:spLocks/>
          </p:cNvSpPr>
          <p:nvPr/>
        </p:nvSpPr>
        <p:spPr>
          <a:xfrm>
            <a:off x="8413750" y="6353969"/>
            <a:ext cx="3810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6E81CA-F8E5-4B70-B8DA-5021BD20F57A}"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82577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p:cNvCxnSpPr/>
          <p:nvPr/>
        </p:nvCxnSpPr>
        <p:spPr>
          <a:xfrm>
            <a:off x="6007100" y="3296804"/>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524157" y="2980451"/>
            <a:ext cx="12701" cy="749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091120" y="1231900"/>
            <a:ext cx="0" cy="3688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 name="Chart 20"/>
          <p:cNvGraphicFramePr>
            <a:graphicFrameLocks/>
          </p:cNvGraphicFramePr>
          <p:nvPr>
            <p:extLst>
              <p:ext uri="{D42A27DB-BD31-4B8C-83A1-F6EECF244321}">
                <p14:modId xmlns:p14="http://schemas.microsoft.com/office/powerpoint/2010/main" val="2661658990"/>
              </p:ext>
            </p:extLst>
          </p:nvPr>
        </p:nvGraphicFramePr>
        <p:xfrm>
          <a:off x="368909" y="876300"/>
          <a:ext cx="8534400" cy="4952999"/>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a:spLocks noGrp="1"/>
          </p:cNvSpPr>
          <p:nvPr>
            <p:ph type="title"/>
          </p:nvPr>
        </p:nvSpPr>
        <p:spPr>
          <a:xfrm>
            <a:off x="0" y="0"/>
            <a:ext cx="9144000" cy="751438"/>
          </a:xfrm>
        </p:spPr>
        <p:txBody>
          <a:bodyPr/>
          <a:lstStyle/>
          <a:p>
            <a:r>
              <a:rPr lang="en-US" dirty="0" smtClean="0"/>
              <a:t>BES:  Program and Budget Evolution</a:t>
            </a:r>
            <a:endParaRPr lang="en-US" dirty="0"/>
          </a:p>
        </p:txBody>
      </p:sp>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28</a:t>
            </a:fld>
            <a:endParaRPr lang="en-US" b="0" u="none" dirty="0"/>
          </a:p>
        </p:txBody>
      </p:sp>
      <p:sp>
        <p:nvSpPr>
          <p:cNvPr id="10" name="Text Box 1996"/>
          <p:cNvSpPr txBox="1">
            <a:spLocks noChangeArrowheads="1"/>
          </p:cNvSpPr>
          <p:nvPr/>
        </p:nvSpPr>
        <p:spPr bwMode="auto">
          <a:xfrm>
            <a:off x="1725018" y="1947640"/>
            <a:ext cx="2014683" cy="795374"/>
          </a:xfrm>
          <a:prstGeom prst="rect">
            <a:avLst/>
          </a:prstGeom>
          <a:solidFill>
            <a:srgbClr val="FFFFCC"/>
          </a:solidFill>
          <a:ln w="12700" algn="ctr">
            <a:solidFill>
              <a:schemeClr val="tx1"/>
            </a:solidFill>
            <a:miter lim="800000"/>
            <a:headEnd/>
            <a:tailEnd/>
          </a:ln>
          <a:effectLst/>
        </p:spPr>
        <p:txBody>
          <a:bodyPr wrap="square" lIns="50941" tIns="50941" rIns="50941" bIns="50941">
            <a:spAutoFit/>
          </a:bodyPr>
          <a:lstStyle/>
          <a:p>
            <a:pPr defTabSz="914608"/>
            <a:r>
              <a:rPr lang="en-US" sz="900" dirty="0" smtClean="0">
                <a:solidFill>
                  <a:srgbClr val="FF0000"/>
                </a:solidFill>
                <a:latin typeface="Comic Sans MS" pitchFamily="66" charset="0"/>
              </a:rPr>
              <a:t>With SNS in full operation, FY 2007 marked a transition point in BES budget where facility operations funding became the dominant share.</a:t>
            </a:r>
            <a:endParaRPr lang="en-US" sz="900" dirty="0">
              <a:solidFill>
                <a:srgbClr val="FF0000"/>
              </a:solidFill>
              <a:latin typeface="Comic Sans MS" pitchFamily="66" charset="0"/>
            </a:endParaRPr>
          </a:p>
        </p:txBody>
      </p:sp>
      <p:sp>
        <p:nvSpPr>
          <p:cNvPr id="11" name="Line 1995"/>
          <p:cNvSpPr>
            <a:spLocks noChangeShapeType="1"/>
          </p:cNvSpPr>
          <p:nvPr/>
        </p:nvSpPr>
        <p:spPr bwMode="auto">
          <a:xfrm flipH="1" flipV="1">
            <a:off x="3701600" y="2358027"/>
            <a:ext cx="870399" cy="162348"/>
          </a:xfrm>
          <a:prstGeom prst="line">
            <a:avLst/>
          </a:prstGeom>
          <a:noFill/>
          <a:ln w="12700">
            <a:solidFill>
              <a:schemeClr val="tx1"/>
            </a:solidFill>
            <a:miter lim="800000"/>
            <a:headEnd/>
            <a:tailEnd type="stealth" w="med" len="lg"/>
          </a:ln>
          <a:effectLst/>
        </p:spPr>
        <p:txBody>
          <a:bodyPr wrap="none"/>
          <a:lstStyle/>
          <a:p>
            <a:endParaRPr lang="en-US"/>
          </a:p>
        </p:txBody>
      </p:sp>
      <p:grpSp>
        <p:nvGrpSpPr>
          <p:cNvPr id="16" name="Group 2026"/>
          <p:cNvGrpSpPr>
            <a:grpSpLocks/>
          </p:cNvGrpSpPr>
          <p:nvPr/>
        </p:nvGrpSpPr>
        <p:grpSpPr bwMode="auto">
          <a:xfrm>
            <a:off x="1642630" y="3363752"/>
            <a:ext cx="1202998" cy="878262"/>
            <a:chOff x="5017" y="1613"/>
            <a:chExt cx="620" cy="627"/>
          </a:xfrm>
        </p:grpSpPr>
        <p:sp>
          <p:nvSpPr>
            <p:cNvPr id="17" name="Line 2000"/>
            <p:cNvSpPr>
              <a:spLocks noChangeShapeType="1"/>
            </p:cNvSpPr>
            <p:nvPr/>
          </p:nvSpPr>
          <p:spPr bwMode="auto">
            <a:xfrm flipH="1">
              <a:off x="5209" y="1613"/>
              <a:ext cx="12" cy="627"/>
            </a:xfrm>
            <a:prstGeom prst="line">
              <a:avLst/>
            </a:prstGeom>
            <a:noFill/>
            <a:ln w="12700">
              <a:solidFill>
                <a:schemeClr val="tx1"/>
              </a:solidFill>
              <a:miter lim="800000"/>
              <a:headEnd/>
              <a:tailEnd type="stealth" w="med" len="lg"/>
            </a:ln>
            <a:effectLst/>
          </p:spPr>
          <p:txBody>
            <a:bodyPr wrap="none"/>
            <a:lstStyle/>
            <a:p>
              <a:endParaRPr lang="en-US" sz="2400"/>
            </a:p>
          </p:txBody>
        </p:sp>
        <p:sp>
          <p:nvSpPr>
            <p:cNvPr id="18" name="Text Box 2005"/>
            <p:cNvSpPr txBox="1">
              <a:spLocks noChangeArrowheads="1"/>
            </p:cNvSpPr>
            <p:nvPr/>
          </p:nvSpPr>
          <p:spPr bwMode="auto">
            <a:xfrm>
              <a:off x="5017" y="1627"/>
              <a:ext cx="620" cy="161"/>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800" dirty="0" smtClean="0">
                  <a:latin typeface="Comic Sans MS" pitchFamily="66" charset="0"/>
                </a:rPr>
                <a:t>NNI initiative 2001</a:t>
              </a:r>
              <a:endParaRPr lang="en-US" sz="800" dirty="0">
                <a:latin typeface="Comic Sans MS" pitchFamily="66" charset="0"/>
              </a:endParaRPr>
            </a:p>
          </p:txBody>
        </p:sp>
      </p:grpSp>
      <p:sp>
        <p:nvSpPr>
          <p:cNvPr id="19" name="Text Box 2005"/>
          <p:cNvSpPr txBox="1">
            <a:spLocks noChangeArrowheads="1"/>
          </p:cNvSpPr>
          <p:nvPr/>
        </p:nvSpPr>
        <p:spPr bwMode="auto">
          <a:xfrm>
            <a:off x="3492500" y="3124200"/>
            <a:ext cx="674673" cy="472209"/>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800" dirty="0" smtClean="0">
                <a:latin typeface="Comic Sans MS" pitchFamily="66" charset="0"/>
              </a:rPr>
              <a:t>HFI  initiative</a:t>
            </a:r>
          </a:p>
          <a:p>
            <a:pPr algn="ctr" defTabSz="914608"/>
            <a:r>
              <a:rPr lang="en-US" sz="800" dirty="0" smtClean="0">
                <a:latin typeface="Comic Sans MS" pitchFamily="66" charset="0"/>
              </a:rPr>
              <a:t>2005</a:t>
            </a:r>
            <a:endParaRPr lang="en-US" sz="800" dirty="0">
              <a:latin typeface="Comic Sans MS" pitchFamily="66" charset="0"/>
            </a:endParaRPr>
          </a:p>
        </p:txBody>
      </p:sp>
      <p:sp>
        <p:nvSpPr>
          <p:cNvPr id="22" name="Line 2000"/>
          <p:cNvSpPr>
            <a:spLocks noChangeShapeType="1"/>
          </p:cNvSpPr>
          <p:nvPr/>
        </p:nvSpPr>
        <p:spPr bwMode="auto">
          <a:xfrm>
            <a:off x="3793835" y="3613835"/>
            <a:ext cx="6187" cy="450917"/>
          </a:xfrm>
          <a:prstGeom prst="line">
            <a:avLst/>
          </a:prstGeom>
          <a:noFill/>
          <a:ln w="12700">
            <a:solidFill>
              <a:schemeClr val="tx1"/>
            </a:solidFill>
            <a:miter lim="800000"/>
            <a:headEnd/>
            <a:tailEnd type="stealth" w="med" len="lg"/>
          </a:ln>
          <a:effectLst/>
        </p:spPr>
        <p:txBody>
          <a:bodyPr wrap="none"/>
          <a:lstStyle/>
          <a:p>
            <a:endParaRPr lang="en-US" sz="2400"/>
          </a:p>
        </p:txBody>
      </p:sp>
      <p:sp>
        <p:nvSpPr>
          <p:cNvPr id="23" name="Text Box 1996"/>
          <p:cNvSpPr txBox="1">
            <a:spLocks noChangeArrowheads="1"/>
          </p:cNvSpPr>
          <p:nvPr/>
        </p:nvSpPr>
        <p:spPr bwMode="auto">
          <a:xfrm>
            <a:off x="3829836" y="1293529"/>
            <a:ext cx="1505560" cy="410654"/>
          </a:xfrm>
          <a:prstGeom prst="rect">
            <a:avLst/>
          </a:prstGeom>
          <a:solidFill>
            <a:srgbClr val="FFFFCC"/>
          </a:solidFill>
          <a:ln w="12700" algn="ctr">
            <a:solidFill>
              <a:schemeClr val="tx1"/>
            </a:solidFill>
            <a:miter lim="800000"/>
            <a:headEnd/>
            <a:tailEnd/>
          </a:ln>
          <a:effectLst/>
        </p:spPr>
        <p:txBody>
          <a:bodyPr wrap="square" lIns="50941" tIns="50941" rIns="50941" bIns="50941">
            <a:spAutoFit/>
          </a:bodyPr>
          <a:lstStyle/>
          <a:p>
            <a:pPr defTabSz="914608"/>
            <a:r>
              <a:rPr lang="en-US" sz="1000" dirty="0" smtClean="0">
                <a:solidFill>
                  <a:srgbClr val="FF0000"/>
                </a:solidFill>
                <a:latin typeface="Comic Sans MS" pitchFamily="66" charset="0"/>
              </a:rPr>
              <a:t>All five NSRCs are operational in FY 2008.</a:t>
            </a:r>
            <a:endParaRPr lang="en-US" sz="1000" dirty="0">
              <a:solidFill>
                <a:srgbClr val="FF0000"/>
              </a:solidFill>
              <a:latin typeface="Comic Sans MS" pitchFamily="66" charset="0"/>
            </a:endParaRPr>
          </a:p>
        </p:txBody>
      </p:sp>
      <p:sp>
        <p:nvSpPr>
          <p:cNvPr id="24" name="Line 1995"/>
          <p:cNvSpPr>
            <a:spLocks noChangeShapeType="1"/>
          </p:cNvSpPr>
          <p:nvPr/>
        </p:nvSpPr>
        <p:spPr bwMode="auto">
          <a:xfrm flipH="1" flipV="1">
            <a:off x="4863693" y="1704183"/>
            <a:ext cx="152763" cy="816192"/>
          </a:xfrm>
          <a:prstGeom prst="line">
            <a:avLst/>
          </a:prstGeom>
          <a:noFill/>
          <a:ln w="12700">
            <a:solidFill>
              <a:schemeClr val="tx1"/>
            </a:solidFill>
            <a:miter lim="800000"/>
            <a:headEnd/>
            <a:tailEnd type="stealth" w="med" len="lg"/>
          </a:ln>
          <a:effectLst/>
        </p:spPr>
        <p:txBody>
          <a:bodyPr wrap="none"/>
          <a:lstStyle/>
          <a:p>
            <a:endParaRPr lang="en-US"/>
          </a:p>
        </p:txBody>
      </p:sp>
      <p:sp>
        <p:nvSpPr>
          <p:cNvPr id="25" name="Text Box 1996"/>
          <p:cNvSpPr txBox="1">
            <a:spLocks noChangeArrowheads="1"/>
          </p:cNvSpPr>
          <p:nvPr/>
        </p:nvSpPr>
        <p:spPr bwMode="auto">
          <a:xfrm>
            <a:off x="5619141" y="2097021"/>
            <a:ext cx="1365859" cy="410654"/>
          </a:xfrm>
          <a:prstGeom prst="rect">
            <a:avLst/>
          </a:prstGeom>
          <a:solidFill>
            <a:srgbClr val="FFFFCC"/>
          </a:solidFill>
          <a:ln w="12700" algn="ctr">
            <a:solidFill>
              <a:schemeClr val="tx1"/>
            </a:solidFill>
            <a:miter lim="800000"/>
            <a:headEnd/>
            <a:tailEnd/>
          </a:ln>
          <a:effectLst/>
        </p:spPr>
        <p:txBody>
          <a:bodyPr wrap="square" lIns="50941" tIns="50941" rIns="50941" bIns="50941">
            <a:spAutoFit/>
          </a:bodyPr>
          <a:lstStyle/>
          <a:p>
            <a:pPr defTabSz="914608"/>
            <a:r>
              <a:rPr lang="en-US" sz="1000" dirty="0" smtClean="0">
                <a:solidFill>
                  <a:srgbClr val="FF0000"/>
                </a:solidFill>
                <a:latin typeface="Comic Sans MS" pitchFamily="66" charset="0"/>
              </a:rPr>
              <a:t>LCLS in full operation in  FY 2010</a:t>
            </a:r>
            <a:endParaRPr lang="en-US" sz="1000" dirty="0">
              <a:solidFill>
                <a:srgbClr val="FF0000"/>
              </a:solidFill>
              <a:latin typeface="Comic Sans MS" pitchFamily="66" charset="0"/>
            </a:endParaRPr>
          </a:p>
        </p:txBody>
      </p:sp>
      <p:cxnSp>
        <p:nvCxnSpPr>
          <p:cNvPr id="27" name="Straight Arrow Connector 26"/>
          <p:cNvCxnSpPr/>
          <p:nvPr/>
        </p:nvCxnSpPr>
        <p:spPr>
          <a:xfrm flipH="1" flipV="1">
            <a:off x="5930900" y="1813672"/>
            <a:ext cx="152400" cy="267936"/>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 Box 2005"/>
          <p:cNvSpPr txBox="1">
            <a:spLocks noChangeArrowheads="1"/>
          </p:cNvSpPr>
          <p:nvPr/>
        </p:nvSpPr>
        <p:spPr bwMode="auto">
          <a:xfrm>
            <a:off x="4997184" y="2605825"/>
            <a:ext cx="1243914" cy="518375"/>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EFRCs + SISGR + Early Career</a:t>
            </a:r>
          </a:p>
          <a:p>
            <a:pPr algn="ctr" defTabSz="914608"/>
            <a:r>
              <a:rPr lang="en-US" sz="900" dirty="0" smtClean="0">
                <a:latin typeface="Comic Sans MS" pitchFamily="66" charset="0"/>
              </a:rPr>
              <a:t>2009</a:t>
            </a:r>
            <a:endParaRPr lang="en-US" sz="900" dirty="0">
              <a:latin typeface="Comic Sans MS" pitchFamily="66" charset="0"/>
            </a:endParaRPr>
          </a:p>
        </p:txBody>
      </p:sp>
      <p:sp>
        <p:nvSpPr>
          <p:cNvPr id="29" name="Text Box 2005"/>
          <p:cNvSpPr txBox="1">
            <a:spLocks noChangeArrowheads="1"/>
          </p:cNvSpPr>
          <p:nvPr/>
        </p:nvSpPr>
        <p:spPr bwMode="auto">
          <a:xfrm>
            <a:off x="6482740" y="3041589"/>
            <a:ext cx="860730" cy="241376"/>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JCESR Hub</a:t>
            </a:r>
            <a:endParaRPr lang="en-US" sz="900" dirty="0">
              <a:latin typeface="Comic Sans MS" pitchFamily="66" charset="0"/>
            </a:endParaRPr>
          </a:p>
        </p:txBody>
      </p:sp>
      <p:cxnSp>
        <p:nvCxnSpPr>
          <p:cNvPr id="36" name="Straight Arrow Connector 35"/>
          <p:cNvCxnSpPr/>
          <p:nvPr/>
        </p:nvCxnSpPr>
        <p:spPr>
          <a:xfrm>
            <a:off x="6913105" y="3282965"/>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 Box 2005"/>
          <p:cNvSpPr txBox="1">
            <a:spLocks noChangeArrowheads="1"/>
          </p:cNvSpPr>
          <p:nvPr/>
        </p:nvSpPr>
        <p:spPr bwMode="auto">
          <a:xfrm>
            <a:off x="7442810" y="1031450"/>
            <a:ext cx="990600" cy="379876"/>
          </a:xfrm>
          <a:prstGeom prst="rect">
            <a:avLst/>
          </a:prstGeom>
          <a:solidFill>
            <a:srgbClr val="CCFFCC"/>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BESAC TO Report</a:t>
            </a:r>
            <a:endParaRPr lang="en-US" sz="900" dirty="0">
              <a:latin typeface="Comic Sans MS" pitchFamily="66" charset="0"/>
            </a:endParaRPr>
          </a:p>
        </p:txBody>
      </p:sp>
      <p:sp>
        <p:nvSpPr>
          <p:cNvPr id="33" name="Text Box 2005"/>
          <p:cNvSpPr txBox="1">
            <a:spLocks noChangeArrowheads="1"/>
          </p:cNvSpPr>
          <p:nvPr/>
        </p:nvSpPr>
        <p:spPr bwMode="auto">
          <a:xfrm>
            <a:off x="7972730" y="3003512"/>
            <a:ext cx="495300" cy="241376"/>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CMS</a:t>
            </a:r>
            <a:endParaRPr lang="en-US" sz="900" dirty="0">
              <a:latin typeface="Comic Sans MS" pitchFamily="66" charset="0"/>
            </a:endParaRPr>
          </a:p>
        </p:txBody>
      </p:sp>
      <p:cxnSp>
        <p:nvCxnSpPr>
          <p:cNvPr id="34" name="Straight Arrow Connector 33"/>
          <p:cNvCxnSpPr/>
          <p:nvPr/>
        </p:nvCxnSpPr>
        <p:spPr>
          <a:xfrm>
            <a:off x="8202765" y="3244888"/>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 Box 2005"/>
          <p:cNvSpPr txBox="1">
            <a:spLocks noChangeArrowheads="1"/>
          </p:cNvSpPr>
          <p:nvPr/>
        </p:nvSpPr>
        <p:spPr bwMode="auto">
          <a:xfrm>
            <a:off x="5619141" y="3232112"/>
            <a:ext cx="675971" cy="241376"/>
          </a:xfrm>
          <a:prstGeom prst="rect">
            <a:avLst/>
          </a:prstGeom>
          <a:solidFill>
            <a:srgbClr val="FFE5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JCAP Hub</a:t>
            </a:r>
            <a:endParaRPr lang="en-US" sz="900" dirty="0">
              <a:latin typeface="Comic Sans MS" pitchFamily="66" charset="0"/>
            </a:endParaRPr>
          </a:p>
        </p:txBody>
      </p:sp>
      <p:sp>
        <p:nvSpPr>
          <p:cNvPr id="38" name="Text Box 2005"/>
          <p:cNvSpPr txBox="1">
            <a:spLocks noChangeArrowheads="1"/>
          </p:cNvSpPr>
          <p:nvPr/>
        </p:nvSpPr>
        <p:spPr bwMode="auto">
          <a:xfrm>
            <a:off x="3829836" y="1827220"/>
            <a:ext cx="990600" cy="379876"/>
          </a:xfrm>
          <a:prstGeom prst="rect">
            <a:avLst/>
          </a:prstGeom>
          <a:solidFill>
            <a:srgbClr val="CCFFCC"/>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BESAC GC Report</a:t>
            </a:r>
            <a:endParaRPr lang="en-US" sz="900" dirty="0">
              <a:latin typeface="Comic Sans MS" pitchFamily="66" charset="0"/>
            </a:endParaRPr>
          </a:p>
        </p:txBody>
      </p:sp>
      <p:cxnSp>
        <p:nvCxnSpPr>
          <p:cNvPr id="13" name="Straight Arrow Connector 12"/>
          <p:cNvCxnSpPr>
            <a:endCxn id="11" idx="0"/>
          </p:cNvCxnSpPr>
          <p:nvPr/>
        </p:nvCxnSpPr>
        <p:spPr>
          <a:xfrm>
            <a:off x="4571999" y="2207096"/>
            <a:ext cx="0" cy="3132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71970" y="1390904"/>
            <a:ext cx="0" cy="3132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 Box 2005"/>
          <p:cNvSpPr txBox="1">
            <a:spLocks noChangeArrowheads="1"/>
          </p:cNvSpPr>
          <p:nvPr/>
        </p:nvSpPr>
        <p:spPr bwMode="auto">
          <a:xfrm>
            <a:off x="6302070" y="1040217"/>
            <a:ext cx="990600" cy="379876"/>
          </a:xfrm>
          <a:prstGeom prst="rect">
            <a:avLst/>
          </a:prstGeom>
          <a:solidFill>
            <a:srgbClr val="CCFFCC"/>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BESAC </a:t>
            </a:r>
            <a:r>
              <a:rPr lang="en-US" sz="900" dirty="0" err="1" smtClean="0">
                <a:latin typeface="Comic Sans MS" pitchFamily="66" charset="0"/>
              </a:rPr>
              <a:t>Meso</a:t>
            </a:r>
            <a:r>
              <a:rPr lang="en-US" sz="900" dirty="0" smtClean="0">
                <a:latin typeface="Comic Sans MS" pitchFamily="66" charset="0"/>
              </a:rPr>
              <a:t> Report</a:t>
            </a:r>
            <a:endParaRPr lang="en-US" sz="900" dirty="0">
              <a:latin typeface="Comic Sans MS" pitchFamily="66" charset="0"/>
            </a:endParaRPr>
          </a:p>
        </p:txBody>
      </p:sp>
      <p:sp>
        <p:nvSpPr>
          <p:cNvPr id="40" name="Text Box 2005"/>
          <p:cNvSpPr txBox="1">
            <a:spLocks noChangeArrowheads="1"/>
          </p:cNvSpPr>
          <p:nvPr/>
        </p:nvSpPr>
        <p:spPr bwMode="auto">
          <a:xfrm>
            <a:off x="2851528" y="790074"/>
            <a:ext cx="3231771" cy="241376"/>
          </a:xfrm>
          <a:prstGeom prst="rect">
            <a:avLst/>
          </a:prstGeom>
          <a:solidFill>
            <a:srgbClr val="E0C1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BES BRN Reports (2002 – 2010)</a:t>
            </a:r>
            <a:endParaRPr lang="en-US" sz="900" dirty="0">
              <a:latin typeface="Comic Sans MS" pitchFamily="66" charset="0"/>
            </a:endParaRPr>
          </a:p>
        </p:txBody>
      </p:sp>
      <p:sp>
        <p:nvSpPr>
          <p:cNvPr id="41" name="Text Box 2005"/>
          <p:cNvSpPr txBox="1">
            <a:spLocks noChangeArrowheads="1"/>
          </p:cNvSpPr>
          <p:nvPr/>
        </p:nvSpPr>
        <p:spPr bwMode="auto">
          <a:xfrm>
            <a:off x="7594601" y="766008"/>
            <a:ext cx="1524000" cy="241376"/>
          </a:xfrm>
          <a:prstGeom prst="rect">
            <a:avLst/>
          </a:prstGeom>
          <a:solidFill>
            <a:srgbClr val="E0C1FF"/>
          </a:solidFill>
          <a:ln w="12700" algn="ctr">
            <a:solidFill>
              <a:schemeClr val="tx1"/>
            </a:solidFill>
            <a:miter lim="800000"/>
            <a:headEnd/>
            <a:tailEnd/>
          </a:ln>
          <a:effectLst/>
        </p:spPr>
        <p:txBody>
          <a:bodyPr wrap="square" lIns="36576" tIns="50941" rIns="36576" bIns="50941">
            <a:spAutoFit/>
          </a:bodyPr>
          <a:lstStyle/>
          <a:p>
            <a:pPr algn="ctr" defTabSz="914608"/>
            <a:r>
              <a:rPr lang="en-US" sz="900" dirty="0" smtClean="0">
                <a:latin typeface="Comic Sans MS" pitchFamily="66" charset="0"/>
              </a:rPr>
              <a:t>BES BRN Reports 2015 -</a:t>
            </a:r>
            <a:endParaRPr lang="en-US" sz="900" dirty="0">
              <a:latin typeface="Comic Sans MS" pitchFamily="66" charset="0"/>
            </a:endParaRPr>
          </a:p>
        </p:txBody>
      </p:sp>
      <p:sp>
        <p:nvSpPr>
          <p:cNvPr id="42" name="Text Box 1996"/>
          <p:cNvSpPr txBox="1">
            <a:spLocks noChangeArrowheads="1"/>
          </p:cNvSpPr>
          <p:nvPr/>
        </p:nvSpPr>
        <p:spPr bwMode="auto">
          <a:xfrm>
            <a:off x="7537450" y="2073142"/>
            <a:ext cx="1365859" cy="410654"/>
          </a:xfrm>
          <a:prstGeom prst="rect">
            <a:avLst/>
          </a:prstGeom>
          <a:solidFill>
            <a:srgbClr val="FFFFCC"/>
          </a:solidFill>
          <a:ln w="12700" algn="ctr">
            <a:solidFill>
              <a:schemeClr val="tx1"/>
            </a:solidFill>
            <a:miter lim="800000"/>
            <a:headEnd/>
            <a:tailEnd/>
          </a:ln>
          <a:effectLst/>
        </p:spPr>
        <p:txBody>
          <a:bodyPr wrap="square" lIns="50941" tIns="50941" rIns="50941" bIns="50941">
            <a:spAutoFit/>
          </a:bodyPr>
          <a:lstStyle/>
          <a:p>
            <a:pPr defTabSz="914608"/>
            <a:r>
              <a:rPr lang="en-US" sz="1000" dirty="0" smtClean="0">
                <a:solidFill>
                  <a:srgbClr val="FF0000"/>
                </a:solidFill>
                <a:latin typeface="Comic Sans MS" pitchFamily="66" charset="0"/>
              </a:rPr>
              <a:t>NSLS-II in full operation in  FY 2015</a:t>
            </a:r>
            <a:endParaRPr lang="en-US" sz="1000" dirty="0">
              <a:solidFill>
                <a:srgbClr val="FF0000"/>
              </a:solidFill>
              <a:latin typeface="Comic Sans MS" pitchFamily="66" charset="0"/>
            </a:endParaRPr>
          </a:p>
        </p:txBody>
      </p:sp>
      <p:cxnSp>
        <p:nvCxnSpPr>
          <p:cNvPr id="43" name="Straight Arrow Connector 42"/>
          <p:cNvCxnSpPr/>
          <p:nvPr/>
        </p:nvCxnSpPr>
        <p:spPr>
          <a:xfrm flipV="1">
            <a:off x="8091120" y="1704183"/>
            <a:ext cx="0" cy="39283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9"/>
          <p:cNvSpPr>
            <a:spLocks noChangeArrowheads="1"/>
          </p:cNvSpPr>
          <p:nvPr/>
        </p:nvSpPr>
        <p:spPr bwMode="auto">
          <a:xfrm>
            <a:off x="673457" y="759567"/>
            <a:ext cx="7930793" cy="5247590"/>
          </a:xfrm>
          <a:prstGeom prst="rect">
            <a:avLst/>
          </a:prstGeom>
          <a:solidFill>
            <a:srgbClr val="FFFFD9"/>
          </a:solidFill>
          <a:ln w="9525">
            <a:solidFill>
              <a:schemeClr val="tx1"/>
            </a:solidFill>
            <a:miter lim="800000"/>
            <a:headEnd/>
            <a:tailEnd/>
          </a:ln>
          <a:effectLst/>
          <a:extLst/>
        </p:spPr>
        <p:txBody>
          <a:bodyPr wrap="square">
            <a:spAutoFit/>
          </a:bodyPr>
          <a:lstStyle>
            <a:lvl1pPr algn="ctr">
              <a:defRPr sz="1400" b="1">
                <a:solidFill>
                  <a:schemeClr val="tx1"/>
                </a:solidFill>
                <a:latin typeface="Arial" panose="020B0604020202020204" pitchFamily="34" charset="0"/>
              </a:defRPr>
            </a:lvl1pPr>
            <a:lvl2pPr marL="742950" indent="-285750" algn="ctr">
              <a:defRPr sz="1400" b="1">
                <a:solidFill>
                  <a:schemeClr val="tx1"/>
                </a:solidFill>
                <a:latin typeface="Arial" panose="020B0604020202020204" pitchFamily="34" charset="0"/>
              </a:defRPr>
            </a:lvl2pPr>
            <a:lvl3pPr marL="1143000" indent="-228600" algn="ctr">
              <a:defRPr sz="1400" b="1">
                <a:solidFill>
                  <a:schemeClr val="tx1"/>
                </a:solidFill>
                <a:latin typeface="Arial" panose="020B0604020202020204" pitchFamily="34" charset="0"/>
              </a:defRPr>
            </a:lvl3pPr>
            <a:lvl4pPr marL="1600200" indent="-228600" algn="ctr">
              <a:defRPr sz="1400" b="1">
                <a:solidFill>
                  <a:schemeClr val="tx1"/>
                </a:solidFill>
                <a:latin typeface="Arial" panose="020B0604020202020204" pitchFamily="34" charset="0"/>
              </a:defRPr>
            </a:lvl4pPr>
            <a:lvl5pPr marL="2057400" indent="-228600" algn="ctr">
              <a:defRPr sz="1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Arial" panose="020B0604020202020204" pitchFamily="34" charset="0"/>
              </a:defRPr>
            </a:lvl9pPr>
          </a:lstStyle>
          <a:p>
            <a:pPr>
              <a:lnSpc>
                <a:spcPts val="2200"/>
              </a:lnSpc>
              <a:spcBef>
                <a:spcPts val="600"/>
              </a:spcBef>
              <a:spcAft>
                <a:spcPts val="600"/>
              </a:spcAft>
            </a:pPr>
            <a:r>
              <a:rPr lang="en-US" sz="2000" dirty="0" smtClean="0"/>
              <a:t>An Enlightening Journey: </a:t>
            </a:r>
          </a:p>
          <a:p>
            <a:pPr marL="285750" indent="-285750" algn="l">
              <a:lnSpc>
                <a:spcPts val="2200"/>
              </a:lnSpc>
              <a:spcBef>
                <a:spcPts val="600"/>
              </a:spcBef>
              <a:spcAft>
                <a:spcPts val="600"/>
              </a:spcAft>
              <a:buFont typeface="Wingdings" panose="05000000000000000000" pitchFamily="2" charset="2"/>
              <a:buChar char="§"/>
            </a:pPr>
            <a:r>
              <a:rPr lang="en-US" sz="2000" dirty="0" smtClean="0"/>
              <a:t>Engaging the community in strategic planning to build forward-looking roadmaps for grand challenge science and use-inspired science</a:t>
            </a:r>
            <a:endParaRPr lang="en-US" sz="2000" dirty="0"/>
          </a:p>
          <a:p>
            <a:pPr marL="285750" indent="-285750" algn="l">
              <a:lnSpc>
                <a:spcPts val="2200"/>
              </a:lnSpc>
              <a:spcBef>
                <a:spcPts val="600"/>
              </a:spcBef>
              <a:spcAft>
                <a:spcPts val="600"/>
              </a:spcAft>
              <a:buFont typeface="Wingdings" panose="05000000000000000000" pitchFamily="2" charset="2"/>
              <a:buChar char="§"/>
            </a:pPr>
            <a:r>
              <a:rPr lang="en-US" sz="2000" dirty="0" smtClean="0"/>
              <a:t>Establishing and maintaining a portfolio of basic research with complementary modalities to advance DOE’s missions in science, energy, environment, and national security</a:t>
            </a:r>
          </a:p>
          <a:p>
            <a:pPr marL="285750" indent="-285750" algn="l">
              <a:lnSpc>
                <a:spcPts val="2200"/>
              </a:lnSpc>
              <a:spcBef>
                <a:spcPts val="600"/>
              </a:spcBef>
              <a:spcAft>
                <a:spcPts val="600"/>
              </a:spcAft>
              <a:buFont typeface="Wingdings" panose="05000000000000000000" pitchFamily="2" charset="2"/>
              <a:buChar char="§"/>
            </a:pPr>
            <a:r>
              <a:rPr lang="en-US" sz="2000" dirty="0" smtClean="0"/>
              <a:t>Building and operating a suite of world-leading scientific tools &amp; facilities at DOE labs as the crown-jewels underpinning the national S&amp;T enterprise</a:t>
            </a:r>
          </a:p>
          <a:p>
            <a:pPr marL="285750" indent="-285750" algn="l">
              <a:lnSpc>
                <a:spcPts val="2200"/>
              </a:lnSpc>
              <a:spcBef>
                <a:spcPts val="600"/>
              </a:spcBef>
              <a:spcAft>
                <a:spcPts val="600"/>
              </a:spcAft>
              <a:buFont typeface="Wingdings" panose="05000000000000000000" pitchFamily="2" charset="2"/>
              <a:buChar char="§"/>
            </a:pPr>
            <a:r>
              <a:rPr lang="en-US" sz="2000" dirty="0" smtClean="0"/>
              <a:t>Training the next generation of discoverers, inventors, and innovators for future workforce</a:t>
            </a:r>
          </a:p>
          <a:p>
            <a:pPr marL="285750" indent="-285750" algn="l">
              <a:lnSpc>
                <a:spcPts val="2200"/>
              </a:lnSpc>
              <a:spcBef>
                <a:spcPts val="600"/>
              </a:spcBef>
              <a:spcAft>
                <a:spcPts val="600"/>
              </a:spcAft>
              <a:buFont typeface="Wingdings" panose="05000000000000000000" pitchFamily="2" charset="2"/>
              <a:buChar char="§"/>
            </a:pPr>
            <a:endParaRPr lang="en-US" sz="2000" dirty="0" smtClean="0"/>
          </a:p>
          <a:p>
            <a:pPr algn="l">
              <a:lnSpc>
                <a:spcPts val="2200"/>
              </a:lnSpc>
              <a:spcBef>
                <a:spcPts val="600"/>
              </a:spcBef>
              <a:spcAft>
                <a:spcPts val="600"/>
              </a:spcAft>
            </a:pPr>
            <a:r>
              <a:rPr lang="en-US" sz="2000" i="1" dirty="0" smtClean="0">
                <a:solidFill>
                  <a:srgbClr val="106636"/>
                </a:solidFill>
              </a:rPr>
              <a:t>Leading the transition to a new era of science to control matter and energy at the levels of electron, atom, and molecule </a:t>
            </a:r>
          </a:p>
        </p:txBody>
      </p:sp>
    </p:spTree>
    <p:extLst>
      <p:ext uri="{BB962C8B-B14F-4D97-AF65-F5344CB8AC3E}">
        <p14:creationId xmlns:p14="http://schemas.microsoft.com/office/powerpoint/2010/main" val="27174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F455FD-F83C-4433-AE11-4D89943CC4D6}" type="slidenum">
              <a:rPr lang="en-US" smtClean="0"/>
              <a:pPr/>
              <a:t>29</a:t>
            </a:fld>
            <a:endParaRPr lang="en-US" dirty="0"/>
          </a:p>
        </p:txBody>
      </p:sp>
      <p:sp>
        <p:nvSpPr>
          <p:cNvPr id="4" name="Rectangle 2"/>
          <p:cNvSpPr txBox="1">
            <a:spLocks noChangeArrowheads="1"/>
          </p:cNvSpPr>
          <p:nvPr/>
        </p:nvSpPr>
        <p:spPr bwMode="auto">
          <a:xfrm>
            <a:off x="0" y="0"/>
            <a:ext cx="9144000" cy="781051"/>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a:lstStyle>
          <a:p>
            <a:pPr eaLnBrk="1" hangingPunct="1"/>
            <a:r>
              <a:rPr lang="en-US" altLang="en-US" sz="2800" dirty="0" smtClean="0"/>
              <a:t>Making the Case for Basic Energy Sciences </a:t>
            </a:r>
            <a:endParaRPr lang="en-US" altLang="en-US" sz="2800" dirty="0"/>
          </a:p>
          <a:p>
            <a:pPr eaLnBrk="1" hangingPunct="1"/>
            <a:r>
              <a:rPr lang="en-US" altLang="en-US" sz="2000" dirty="0" smtClean="0"/>
              <a:t>Serving the Present; Shaping the Future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617" y="850660"/>
            <a:ext cx="6782871" cy="5087153"/>
          </a:xfrm>
          <a:prstGeom prst="rect">
            <a:avLst/>
          </a:prstGeom>
        </p:spPr>
      </p:pic>
      <p:sp>
        <p:nvSpPr>
          <p:cNvPr id="3" name="Content Placeholder 2"/>
          <p:cNvSpPr txBox="1">
            <a:spLocks/>
          </p:cNvSpPr>
          <p:nvPr/>
        </p:nvSpPr>
        <p:spPr>
          <a:xfrm>
            <a:off x="342900" y="2159006"/>
            <a:ext cx="8261350" cy="2814626"/>
          </a:xfrm>
          <a:prstGeom prst="rect">
            <a:avLst/>
          </a:prstGeom>
          <a:solidFill>
            <a:srgbClr val="FFFFDD"/>
          </a:solidFill>
          <a:ln>
            <a:solidFill>
              <a:schemeClr val="tx1"/>
            </a:solidFill>
          </a:ln>
        </p:spPr>
        <p:txBody>
          <a:bodyPr/>
          <a:lstStyle>
            <a:lvl1pPr marL="341113" indent="-34111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929" indent="-28399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746"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679"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612"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0" dirty="0"/>
              <a:t>Leadership in Basic Energy Sciences provides:</a:t>
            </a:r>
          </a:p>
          <a:p>
            <a:pPr lvl="1">
              <a:spcBef>
                <a:spcPts val="600"/>
              </a:spcBef>
              <a:buFont typeface="Wingdings" panose="05000000000000000000" pitchFamily="2" charset="2"/>
              <a:buChar char="Ø"/>
            </a:pPr>
            <a:r>
              <a:rPr lang="en-US" sz="2000" dirty="0" smtClean="0"/>
              <a:t>Knowledge foundation in key physical science disciplines relevant to DOE missions in energy, environment, and national security</a:t>
            </a:r>
          </a:p>
          <a:p>
            <a:pPr lvl="1">
              <a:spcBef>
                <a:spcPts val="600"/>
              </a:spcBef>
              <a:buFont typeface="Wingdings" panose="05000000000000000000" pitchFamily="2" charset="2"/>
              <a:buChar char="Ø"/>
            </a:pPr>
            <a:r>
              <a:rPr lang="en-US" sz="2000" dirty="0" smtClean="0"/>
              <a:t>World-class tools and facilities underpinning national S&amp;T leadership</a:t>
            </a:r>
          </a:p>
          <a:p>
            <a:pPr lvl="1">
              <a:spcBef>
                <a:spcPts val="600"/>
              </a:spcBef>
              <a:buFont typeface="Wingdings" panose="05000000000000000000" pitchFamily="2" charset="2"/>
              <a:buChar char="Ø"/>
            </a:pPr>
            <a:r>
              <a:rPr lang="en-US" sz="2000" dirty="0" smtClean="0"/>
              <a:t>21</a:t>
            </a:r>
            <a:r>
              <a:rPr lang="en-US" sz="2000" baseline="30000" dirty="0" smtClean="0"/>
              <a:t>st</a:t>
            </a:r>
            <a:r>
              <a:rPr lang="en-US" sz="2000" dirty="0" smtClean="0"/>
              <a:t> century energy science workforce to enable U.S. innovations</a:t>
            </a:r>
          </a:p>
          <a:p>
            <a:pPr marL="456932" lvl="1" indent="0">
              <a:buNone/>
            </a:pPr>
            <a:endParaRPr lang="en-US" sz="1800" dirty="0" smtClean="0"/>
          </a:p>
          <a:p>
            <a:pPr marL="0" indent="0">
              <a:buNone/>
            </a:pPr>
            <a:endParaRPr lang="en-US" sz="1600" u="sng" dirty="0" smtClean="0"/>
          </a:p>
        </p:txBody>
      </p:sp>
    </p:spTree>
    <p:extLst>
      <p:ext uri="{BB962C8B-B14F-4D97-AF65-F5344CB8AC3E}">
        <p14:creationId xmlns:p14="http://schemas.microsoft.com/office/powerpoint/2010/main" val="263804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3</a:t>
            </a:fld>
            <a:endParaRPr lang="en-US"/>
          </a:p>
        </p:txBody>
      </p:sp>
      <p:sp>
        <p:nvSpPr>
          <p:cNvPr id="4" name="Rectangle 3"/>
          <p:cNvSpPr/>
          <p:nvPr/>
        </p:nvSpPr>
        <p:spPr>
          <a:xfrm>
            <a:off x="218309" y="838433"/>
            <a:ext cx="4873734" cy="2908489"/>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Dr. Patricia </a:t>
            </a:r>
            <a:r>
              <a:rPr lang="en-US" sz="2000" b="1" dirty="0" smtClean="0">
                <a:latin typeface="Arial" panose="020B0604020202020204" pitchFamily="34" charset="0"/>
                <a:cs typeface="Arial" panose="020B0604020202020204" pitchFamily="34" charset="0"/>
              </a:rPr>
              <a:t>M. Dehmer retired from DOE (November 10, 2016)</a:t>
            </a:r>
            <a:endParaRPr lang="en-US" sz="2000"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dirty="0" smtClean="0">
                <a:latin typeface="Arial" panose="020B0604020202020204" pitchFamily="34" charset="0"/>
                <a:cs typeface="Arial" panose="020B0604020202020204" pitchFamily="34" charset="0"/>
              </a:rPr>
              <a:t>Deputy </a:t>
            </a:r>
            <a:r>
              <a:rPr lang="en-US" dirty="0">
                <a:latin typeface="Arial" panose="020B0604020202020204" pitchFamily="34" charset="0"/>
                <a:cs typeface="Arial" panose="020B0604020202020204" pitchFamily="34" charset="0"/>
              </a:rPr>
              <a:t>Director for Science (SC‐2) for </a:t>
            </a:r>
            <a:r>
              <a:rPr lang="en-US" dirty="0" smtClean="0">
                <a:latin typeface="Arial" panose="020B0604020202020204" pitchFamily="34" charset="0"/>
                <a:cs typeface="Arial" panose="020B0604020202020204" pitchFamily="34" charset="0"/>
              </a:rPr>
              <a:t>9 years, including as Acting </a:t>
            </a:r>
            <a:r>
              <a:rPr lang="en-US" dirty="0">
                <a:latin typeface="Arial" panose="020B0604020202020204" pitchFamily="34" charset="0"/>
                <a:cs typeface="Arial" panose="020B0604020202020204" pitchFamily="34" charset="0"/>
              </a:rPr>
              <a:t>Director of the </a:t>
            </a:r>
            <a:r>
              <a:rPr lang="en-US" dirty="0" smtClean="0">
                <a:latin typeface="Arial" panose="020B0604020202020204" pitchFamily="34" charset="0"/>
                <a:cs typeface="Arial" panose="020B0604020202020204" pitchFamily="34" charset="0"/>
              </a:rPr>
              <a:t>Office of </a:t>
            </a:r>
            <a:r>
              <a:rPr lang="en-US" dirty="0">
                <a:latin typeface="Arial" panose="020B0604020202020204" pitchFamily="34" charset="0"/>
                <a:cs typeface="Arial" panose="020B0604020202020204" pitchFamily="34" charset="0"/>
              </a:rPr>
              <a:t>Science (SC‐1) for almost 3 years</a:t>
            </a:r>
          </a:p>
          <a:p>
            <a:pPr marL="285750" indent="-285750">
              <a:spcBef>
                <a:spcPts val="600"/>
              </a:spcBef>
              <a:buFont typeface="Wingdings" panose="05000000000000000000" pitchFamily="2" charset="2"/>
              <a:buChar char="§"/>
            </a:pPr>
            <a:r>
              <a:rPr lang="en-US" dirty="0" smtClean="0">
                <a:latin typeface="Arial" panose="020B0604020202020204" pitchFamily="34" charset="0"/>
                <a:cs typeface="Arial" panose="020B0604020202020204" pitchFamily="34" charset="0"/>
              </a:rPr>
              <a:t>Director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Basic Energy </a:t>
            </a:r>
            <a:r>
              <a:rPr lang="en-US" dirty="0">
                <a:latin typeface="Arial" panose="020B0604020202020204" pitchFamily="34" charset="0"/>
                <a:cs typeface="Arial" panose="020B0604020202020204" pitchFamily="34" charset="0"/>
              </a:rPr>
              <a:t>Sciences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12 </a:t>
            </a:r>
            <a:r>
              <a:rPr lang="en-US" dirty="0" smtClean="0">
                <a:latin typeface="Arial" panose="020B0604020202020204" pitchFamily="34" charset="0"/>
                <a:cs typeface="Arial" panose="020B0604020202020204" pitchFamily="34" charset="0"/>
              </a:rPr>
              <a:t>years</a:t>
            </a:r>
          </a:p>
          <a:p>
            <a:pPr marL="285750" indent="-285750">
              <a:spcBef>
                <a:spcPts val="600"/>
              </a:spcBef>
              <a:buFont typeface="Wingdings" panose="05000000000000000000" pitchFamily="2" charset="2"/>
              <a:buChar char="§"/>
            </a:pPr>
            <a:r>
              <a:rPr lang="en-US" dirty="0" smtClean="0">
                <a:latin typeface="Arial" panose="020B0604020202020204" pitchFamily="34" charset="0"/>
                <a:cs typeface="Arial" panose="020B0604020202020204" pitchFamily="34" charset="0"/>
              </a:rPr>
              <a:t>Argonne National </a:t>
            </a:r>
            <a:r>
              <a:rPr lang="en-US" dirty="0">
                <a:latin typeface="Arial" panose="020B0604020202020204" pitchFamily="34" charset="0"/>
                <a:cs typeface="Arial" panose="020B0604020202020204" pitchFamily="34" charset="0"/>
              </a:rPr>
              <a:t>Laboratory for 23 years</a:t>
            </a:r>
          </a:p>
          <a:p>
            <a:endParaRPr lang="en-US" sz="2000" dirty="0" smtClean="0">
              <a:latin typeface="Arial" panose="020B0604020202020204" pitchFamily="34" charset="0"/>
            </a:endParaRPr>
          </a:p>
        </p:txBody>
      </p:sp>
      <p:sp>
        <p:nvSpPr>
          <p:cNvPr id="5" name="Rectangle 4"/>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smtClean="0">
                <a:solidFill>
                  <a:srgbClr val="006600"/>
                </a:solidFill>
                <a:latin typeface="Arial" pitchFamily="34" charset="0"/>
                <a:cs typeface="Arial" pitchFamily="34" charset="0"/>
              </a:rPr>
              <a:t>Farewell to Pat!</a:t>
            </a:r>
            <a:endParaRPr lang="en-US" sz="3000" kern="0" dirty="0">
              <a:solidFill>
                <a:srgbClr val="006600"/>
              </a:solidFill>
              <a:latin typeface="Arial" pitchFamily="34" charset="0"/>
              <a:cs typeface="Arial" pitchFamily="34" charset="0"/>
            </a:endParaRPr>
          </a:p>
        </p:txBody>
      </p:sp>
      <p:sp>
        <p:nvSpPr>
          <p:cNvPr id="6" name="Rectangle 5"/>
          <p:cNvSpPr/>
          <p:nvPr/>
        </p:nvSpPr>
        <p:spPr>
          <a:xfrm>
            <a:off x="218309" y="3888627"/>
            <a:ext cx="8576441" cy="2354491"/>
          </a:xfrm>
          <a:prstGeom prst="rect">
            <a:avLst/>
          </a:prstGeom>
        </p:spPr>
        <p:txBody>
          <a:bodyPr wrap="square">
            <a:spAutoFit/>
          </a:bodyPr>
          <a:lstStyle/>
          <a:p>
            <a:r>
              <a:rPr lang="en-US" b="1" dirty="0" smtClean="0">
                <a:latin typeface="EnglischeSchT-DemiBold"/>
              </a:rPr>
              <a:t>DOE Schlesinger Award Citation (August 2016):</a:t>
            </a:r>
          </a:p>
          <a:p>
            <a:pPr>
              <a:spcBef>
                <a:spcPts val="1200"/>
              </a:spcBef>
            </a:pPr>
            <a:r>
              <a:rPr lang="en-US" sz="1700" i="1" dirty="0" smtClean="0">
                <a:latin typeface="Arial" panose="020B0604020202020204" pitchFamily="34" charset="0"/>
                <a:cs typeface="Arial" panose="020B0604020202020204" pitchFamily="34" charset="0"/>
              </a:rPr>
              <a:t>“For </a:t>
            </a:r>
            <a:r>
              <a:rPr lang="en-US" sz="1700" i="1" dirty="0">
                <a:latin typeface="Arial" panose="020B0604020202020204" pitchFamily="34" charset="0"/>
                <a:cs typeface="Arial" panose="020B0604020202020204" pitchFamily="34" charset="0"/>
              </a:rPr>
              <a:t>her visionary leadership of the Science Programs at </a:t>
            </a:r>
            <a:r>
              <a:rPr lang="en-US" sz="1700" i="1" dirty="0" smtClean="0">
                <a:latin typeface="Arial" panose="020B0604020202020204" pitchFamily="34" charset="0"/>
                <a:cs typeface="Arial" panose="020B0604020202020204" pitchFamily="34" charset="0"/>
              </a:rPr>
              <a:t>the Department </a:t>
            </a:r>
            <a:r>
              <a:rPr lang="en-US" sz="1700" i="1" dirty="0">
                <a:latin typeface="Arial" panose="020B0604020202020204" pitchFamily="34" charset="0"/>
                <a:cs typeface="Arial" panose="020B0604020202020204" pitchFamily="34" charset="0"/>
              </a:rPr>
              <a:t>of Energy, and her outstanding management of </a:t>
            </a:r>
            <a:r>
              <a:rPr lang="en-US" sz="1700" i="1" dirty="0" smtClean="0">
                <a:latin typeface="Arial" panose="020B0604020202020204" pitchFamily="34" charset="0"/>
                <a:cs typeface="Arial" panose="020B0604020202020204" pitchFamily="34" charset="0"/>
              </a:rPr>
              <a:t>the Department </a:t>
            </a:r>
            <a:r>
              <a:rPr lang="en-US" sz="1700" i="1" dirty="0">
                <a:latin typeface="Arial" panose="020B0604020202020204" pitchFamily="34" charset="0"/>
                <a:cs typeface="Arial" panose="020B0604020202020204" pitchFamily="34" charset="0"/>
              </a:rPr>
              <a:t>of Energy’s largest scale science projects, </a:t>
            </a:r>
            <a:r>
              <a:rPr lang="en-US" sz="1700" i="1" dirty="0" smtClean="0">
                <a:latin typeface="Arial" panose="020B0604020202020204" pitchFamily="34" charset="0"/>
                <a:cs typeface="Arial" panose="020B0604020202020204" pitchFamily="34" charset="0"/>
              </a:rPr>
              <a:t>Dr. Dehmer </a:t>
            </a:r>
            <a:r>
              <a:rPr lang="en-US" sz="1700" i="1" dirty="0">
                <a:latin typeface="Arial" panose="020B0604020202020204" pitchFamily="34" charset="0"/>
                <a:cs typeface="Arial" panose="020B0604020202020204" pitchFamily="34" charset="0"/>
              </a:rPr>
              <a:t>has been a remarkable scientific contributor to, </a:t>
            </a:r>
            <a:r>
              <a:rPr lang="en-US" sz="1700" i="1" dirty="0" smtClean="0">
                <a:latin typeface="Arial" panose="020B0604020202020204" pitchFamily="34" charset="0"/>
                <a:cs typeface="Arial" panose="020B0604020202020204" pitchFamily="34" charset="0"/>
              </a:rPr>
              <a:t>and steward </a:t>
            </a:r>
            <a:r>
              <a:rPr lang="en-US" sz="1700" i="1" dirty="0">
                <a:latin typeface="Arial" panose="020B0604020202020204" pitchFamily="34" charset="0"/>
                <a:cs typeface="Arial" panose="020B0604020202020204" pitchFamily="34" charset="0"/>
              </a:rPr>
              <a:t>of, the nation’s portfolio of basic research in the </a:t>
            </a:r>
            <a:r>
              <a:rPr lang="en-US" sz="1700" i="1" dirty="0" smtClean="0">
                <a:latin typeface="Arial" panose="020B0604020202020204" pitchFamily="34" charset="0"/>
                <a:cs typeface="Arial" panose="020B0604020202020204" pitchFamily="34" charset="0"/>
              </a:rPr>
              <a:t>physical sciences. </a:t>
            </a:r>
            <a:r>
              <a:rPr lang="en-US" sz="1700" i="1" dirty="0">
                <a:latin typeface="Arial" panose="020B0604020202020204" pitchFamily="34" charset="0"/>
                <a:cs typeface="Arial" panose="020B0604020202020204" pitchFamily="34" charset="0"/>
              </a:rPr>
              <a:t>For her valued expertise and lasting impact </a:t>
            </a:r>
            <a:r>
              <a:rPr lang="en-US" sz="1700" i="1" dirty="0" smtClean="0">
                <a:latin typeface="Arial" panose="020B0604020202020204" pitchFamily="34" charset="0"/>
                <a:cs typeface="Arial" panose="020B0604020202020204" pitchFamily="34" charset="0"/>
              </a:rPr>
              <a:t>on national </a:t>
            </a:r>
            <a:r>
              <a:rPr lang="en-US" sz="1700" i="1" dirty="0">
                <a:latin typeface="Arial" panose="020B0604020202020204" pitchFamily="34" charset="0"/>
                <a:cs typeface="Arial" panose="020B0604020202020204" pitchFamily="34" charset="0"/>
              </a:rPr>
              <a:t>security, and her service to this </a:t>
            </a:r>
            <a:r>
              <a:rPr lang="en-US" sz="1700" i="1" dirty="0" smtClean="0">
                <a:latin typeface="Arial" panose="020B0604020202020204" pitchFamily="34" charset="0"/>
                <a:cs typeface="Arial" panose="020B0604020202020204" pitchFamily="34" charset="0"/>
              </a:rPr>
              <a:t>Department and </a:t>
            </a:r>
            <a:r>
              <a:rPr lang="en-US" sz="1700" i="1" dirty="0">
                <a:latin typeface="Arial" panose="020B0604020202020204" pitchFamily="34" charset="0"/>
                <a:cs typeface="Arial" panose="020B0604020202020204" pitchFamily="34" charset="0"/>
              </a:rPr>
              <a:t>to the Nation, Dr. Patricia M. Dehmer </a:t>
            </a:r>
            <a:r>
              <a:rPr lang="en-US" sz="1700" i="1" dirty="0" smtClean="0">
                <a:latin typeface="Arial" panose="020B0604020202020204" pitchFamily="34" charset="0"/>
                <a:cs typeface="Arial" panose="020B0604020202020204" pitchFamily="34" charset="0"/>
              </a:rPr>
              <a:t>is presented </a:t>
            </a:r>
            <a:r>
              <a:rPr lang="en-US" sz="1700" i="1" dirty="0">
                <a:latin typeface="Arial" panose="020B0604020202020204" pitchFamily="34" charset="0"/>
                <a:cs typeface="Arial" panose="020B0604020202020204" pitchFamily="34" charset="0"/>
              </a:rPr>
              <a:t>the James R. Schlesinger Award</a:t>
            </a:r>
            <a:r>
              <a:rPr lang="en-US" sz="1700" i="1" dirty="0" smtClean="0">
                <a:latin typeface="Arial" panose="020B0604020202020204" pitchFamily="34" charset="0"/>
                <a:cs typeface="Arial" panose="020B0604020202020204" pitchFamily="34" charset="0"/>
              </a:rPr>
              <a:t>.”</a:t>
            </a:r>
            <a:endParaRPr lang="en-US" sz="1700" i="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038" y="838433"/>
            <a:ext cx="3847967" cy="2154862"/>
          </a:xfrm>
          <a:prstGeom prst="rect">
            <a:avLst/>
          </a:prstGeom>
        </p:spPr>
      </p:pic>
    </p:spTree>
    <p:extLst>
      <p:ext uri="{BB962C8B-B14F-4D97-AF65-F5344CB8AC3E}">
        <p14:creationId xmlns:p14="http://schemas.microsoft.com/office/powerpoint/2010/main" val="4261844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90488"/>
            <a:ext cx="9144000" cy="781051"/>
          </a:xfrm>
        </p:spPr>
        <p:txBody>
          <a:bodyPr/>
          <a:lstStyle/>
          <a:p>
            <a:pPr eaLnBrk="1" hangingPunct="1"/>
            <a:r>
              <a:rPr lang="en-US" altLang="en-US" dirty="0" smtClean="0"/>
              <a:t>Upcoming Events</a:t>
            </a:r>
          </a:p>
        </p:txBody>
      </p:sp>
      <p:sp>
        <p:nvSpPr>
          <p:cNvPr id="16387" name="Rectangle 3"/>
          <p:cNvSpPr>
            <a:spLocks noGrp="1" noChangeArrowheads="1"/>
          </p:cNvSpPr>
          <p:nvPr>
            <p:ph type="body" idx="4294967295"/>
          </p:nvPr>
        </p:nvSpPr>
        <p:spPr>
          <a:xfrm>
            <a:off x="174625" y="1120775"/>
            <a:ext cx="8794750" cy="4800600"/>
          </a:xfrm>
        </p:spPr>
        <p:txBody>
          <a:bodyPr/>
          <a:lstStyle/>
          <a:p>
            <a:pPr eaLnBrk="1" hangingPunct="1">
              <a:spcAft>
                <a:spcPts val="600"/>
              </a:spcAft>
              <a:buFont typeface="Wingdings" panose="05000000000000000000" pitchFamily="2" charset="2"/>
              <a:buChar char="§"/>
              <a:defRPr/>
            </a:pPr>
            <a:r>
              <a:rPr lang="en-US" altLang="en-US" b="0" dirty="0" smtClean="0"/>
              <a:t>Events anticipated within next 180 days:</a:t>
            </a:r>
          </a:p>
          <a:p>
            <a:pPr marL="633413" indent="-285750">
              <a:spcAft>
                <a:spcPts val="1200"/>
              </a:spcAft>
              <a:buFont typeface="Wingdings" panose="05000000000000000000" pitchFamily="2" charset="2"/>
              <a:buChar char="Ø"/>
              <a:defRPr/>
            </a:pPr>
            <a:r>
              <a:rPr lang="en-US" sz="1800" b="0" dirty="0" smtClean="0"/>
              <a:t>Two solicitations:  </a:t>
            </a:r>
            <a:r>
              <a:rPr lang="en-US" sz="1800" b="0" dirty="0" err="1" smtClean="0"/>
              <a:t>SciDAC</a:t>
            </a:r>
            <a:r>
              <a:rPr lang="en-US" sz="1800" b="0" dirty="0" smtClean="0"/>
              <a:t> (BES + ASCR) and </a:t>
            </a:r>
            <a:r>
              <a:rPr lang="en-US" sz="1800" b="0" dirty="0" err="1" smtClean="0"/>
              <a:t>EPSCoR</a:t>
            </a:r>
            <a:r>
              <a:rPr lang="en-US" sz="1800" b="0" dirty="0" smtClean="0"/>
              <a:t>, pending approvals</a:t>
            </a:r>
          </a:p>
          <a:p>
            <a:pPr marL="633413" indent="-285750">
              <a:spcAft>
                <a:spcPts val="1200"/>
              </a:spcAft>
              <a:buFont typeface="Wingdings" panose="05000000000000000000" pitchFamily="2" charset="2"/>
              <a:buChar char="Ø"/>
              <a:defRPr/>
            </a:pPr>
            <a:r>
              <a:rPr lang="en-US" sz="1800" b="0" dirty="0" smtClean="0"/>
              <a:t>Release of workshop reports on Basic Research Needs (BRN) for synthesis science, BRN for instrumentation science, and BRN for energy-water nexus</a:t>
            </a:r>
          </a:p>
          <a:p>
            <a:pPr marL="633413" indent="-285750">
              <a:spcAft>
                <a:spcPts val="1200"/>
              </a:spcAft>
              <a:buFont typeface="Wingdings" panose="05000000000000000000" pitchFamily="2" charset="2"/>
              <a:buChar char="Ø"/>
              <a:defRPr/>
            </a:pPr>
            <a:r>
              <a:rPr lang="en-US" sz="1800" b="0" dirty="0" smtClean="0"/>
              <a:t>BRN workshop on Electrical Energy Storage (refresh of 2007 report) – March 2017</a:t>
            </a:r>
          </a:p>
          <a:p>
            <a:pPr marL="633413" indent="-285750">
              <a:spcAft>
                <a:spcPts val="1200"/>
              </a:spcAft>
              <a:buFont typeface="Wingdings" panose="05000000000000000000" pitchFamily="2" charset="2"/>
              <a:buChar char="Ø"/>
              <a:defRPr/>
            </a:pPr>
            <a:r>
              <a:rPr lang="en-US" sz="1800" b="0" dirty="0" smtClean="0"/>
              <a:t>BRN workshop on Catalysis (refresh of 2007 report) – May 2017</a:t>
            </a:r>
          </a:p>
          <a:p>
            <a:pPr marL="633413" indent="-285750">
              <a:spcAft>
                <a:spcPts val="1200"/>
              </a:spcAft>
              <a:buFont typeface="Wingdings" panose="05000000000000000000" pitchFamily="2" charset="2"/>
              <a:buChar char="Ø"/>
              <a:defRPr/>
            </a:pPr>
            <a:r>
              <a:rPr lang="en-US" sz="1800" b="0" dirty="0" smtClean="0"/>
              <a:t>BRN workshop on Nuclear Energy (refresh of 2006 report) – TBD</a:t>
            </a:r>
          </a:p>
          <a:p>
            <a:pPr marL="633413" indent="-285750">
              <a:spcAft>
                <a:spcPts val="1200"/>
              </a:spcAft>
              <a:buFont typeface="Wingdings" panose="05000000000000000000" pitchFamily="2" charset="2"/>
              <a:buChar char="Ø"/>
              <a:defRPr/>
            </a:pPr>
            <a:r>
              <a:rPr lang="en-US" sz="2000" dirty="0" smtClean="0">
                <a:solidFill>
                  <a:srgbClr val="FF0000"/>
                </a:solidFill>
              </a:rPr>
              <a:t>BESAC Chair transition to Prof. Persis Drell (Stanford University) – April 2017</a:t>
            </a:r>
          </a:p>
          <a:p>
            <a:pPr marL="347663" indent="0">
              <a:spcAft>
                <a:spcPts val="1200"/>
              </a:spcAft>
              <a:buNone/>
              <a:defRPr/>
            </a:pPr>
            <a:endParaRPr lang="en-US" sz="500" b="0" dirty="0" smtClean="0"/>
          </a:p>
        </p:txBody>
      </p:sp>
      <p:sp>
        <p:nvSpPr>
          <p:cNvPr id="2" name="Slide Number Placeholder 1"/>
          <p:cNvSpPr>
            <a:spLocks noGrp="1"/>
          </p:cNvSpPr>
          <p:nvPr>
            <p:ph type="sldNum" sz="quarter" idx="12"/>
          </p:nvPr>
        </p:nvSpPr>
        <p:spPr/>
        <p:txBody>
          <a:bodyPr/>
          <a:lstStyle/>
          <a:p>
            <a:fld id="{68F455FD-F83C-4433-AE11-4D89943CC4D6}" type="slidenum">
              <a:rPr lang="en-US" smtClean="0"/>
              <a:pPr/>
              <a:t>30</a:t>
            </a:fld>
            <a:endParaRPr lang="en-US" dirty="0"/>
          </a:p>
        </p:txBody>
      </p:sp>
    </p:spTree>
    <p:extLst>
      <p:ext uri="{BB962C8B-B14F-4D97-AF65-F5344CB8AC3E}">
        <p14:creationId xmlns:p14="http://schemas.microsoft.com/office/powerpoint/2010/main" val="318086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6" end="6"/>
                                            </p:txEl>
                                          </p:spTgt>
                                        </p:tgtEl>
                                        <p:attrNameLst>
                                          <p:attrName>style.visibility</p:attrName>
                                        </p:attrNameLst>
                                      </p:cBhvr>
                                      <p:to>
                                        <p:strVal val="visible"/>
                                      </p:to>
                                    </p:set>
                                    <p:anim calcmode="lin" valueType="num">
                                      <p:cBhvr additive="base">
                                        <p:cTn id="7"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4</a:t>
            </a:fld>
            <a:endParaRPr lang="en-US"/>
          </a:p>
        </p:txBody>
      </p:sp>
      <p:sp>
        <p:nvSpPr>
          <p:cNvPr id="4" name="Rectangle 3"/>
          <p:cNvSpPr/>
          <p:nvPr/>
        </p:nvSpPr>
        <p:spPr>
          <a:xfrm>
            <a:off x="117219" y="977329"/>
            <a:ext cx="6955220" cy="4862870"/>
          </a:xfrm>
          <a:prstGeom prst="rect">
            <a:avLst/>
          </a:prstGeom>
        </p:spPr>
        <p:txBody>
          <a:bodyPr wrap="square">
            <a:spAutoFit/>
          </a:bodyPr>
          <a:lstStyle/>
          <a:p>
            <a:r>
              <a:rPr lang="en-US" sz="2000" b="1" dirty="0" smtClean="0">
                <a:latin typeface="Calibri-Bold"/>
              </a:rPr>
              <a:t>Dr</a:t>
            </a:r>
            <a:r>
              <a:rPr lang="en-US" sz="2000" b="1" dirty="0">
                <a:latin typeface="Calibri-Bold"/>
              </a:rPr>
              <a:t>. </a:t>
            </a:r>
            <a:r>
              <a:rPr lang="en-US" sz="2000" b="1" dirty="0" smtClean="0">
                <a:latin typeface="Calibri-Bold"/>
              </a:rPr>
              <a:t>J. Stephen (Steve) Binkley</a:t>
            </a:r>
            <a:endParaRPr lang="en-US" sz="2000" b="1" dirty="0">
              <a:latin typeface="Calibri-Bold"/>
            </a:endParaRPr>
          </a:p>
          <a:p>
            <a:pPr marL="285750" indent="-285750">
              <a:spcBef>
                <a:spcPts val="12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Formerly</a:t>
            </a:r>
            <a:r>
              <a:rPr lang="en-US" sz="1700" dirty="0">
                <a:latin typeface="Arial" panose="020B0604020202020204" pitchFamily="34" charset="0"/>
                <a:cs typeface="Arial" panose="020B0604020202020204" pitchFamily="34" charset="0"/>
              </a:rPr>
              <a:t>, SC Associate Director </a:t>
            </a:r>
            <a:r>
              <a:rPr lang="en-US" sz="1700" dirty="0" smtClean="0">
                <a:latin typeface="Arial" panose="020B0604020202020204" pitchFamily="34" charset="0"/>
                <a:cs typeface="Arial" panose="020B0604020202020204" pitchFamily="34" charset="0"/>
              </a:rPr>
              <a:t>for Advanced </a:t>
            </a:r>
            <a:r>
              <a:rPr lang="en-US" sz="1700" dirty="0">
                <a:latin typeface="Arial" panose="020B0604020202020204" pitchFamily="34" charset="0"/>
                <a:cs typeface="Arial" panose="020B0604020202020204" pitchFamily="34" charset="0"/>
              </a:rPr>
              <a:t>Scientific </a:t>
            </a:r>
            <a:r>
              <a:rPr lang="en-US" sz="1700" dirty="0" smtClean="0">
                <a:latin typeface="Arial" panose="020B0604020202020204" pitchFamily="34" charset="0"/>
                <a:cs typeface="Arial" panose="020B0604020202020204" pitchFamily="34" charset="0"/>
              </a:rPr>
              <a:t>Computing Research</a:t>
            </a:r>
            <a:endParaRPr lang="en-US" sz="1700"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As </a:t>
            </a:r>
            <a:r>
              <a:rPr lang="en-US" sz="1700" dirty="0">
                <a:latin typeface="Arial" panose="020B0604020202020204" pitchFamily="34" charset="0"/>
                <a:cs typeface="Arial" panose="020B0604020202020204" pitchFamily="34" charset="0"/>
              </a:rPr>
              <a:t>of January 16, 2017, also serving </a:t>
            </a:r>
            <a:r>
              <a:rPr lang="en-US" sz="1700" dirty="0" smtClean="0">
                <a:latin typeface="Arial" panose="020B0604020202020204" pitchFamily="34" charset="0"/>
                <a:cs typeface="Arial" panose="020B0604020202020204" pitchFamily="34" charset="0"/>
              </a:rPr>
              <a:t>as Acting </a:t>
            </a:r>
            <a:r>
              <a:rPr lang="en-US" sz="1700" dirty="0">
                <a:latin typeface="Arial" panose="020B0604020202020204" pitchFamily="34" charset="0"/>
                <a:cs typeface="Arial" panose="020B0604020202020204" pitchFamily="34" charset="0"/>
              </a:rPr>
              <a:t>SC‐1</a:t>
            </a:r>
          </a:p>
          <a:p>
            <a:pPr marL="285750" indent="-285750">
              <a:spcBef>
                <a:spcPts val="6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Dr</a:t>
            </a:r>
            <a:r>
              <a:rPr lang="en-US" sz="1700" dirty="0">
                <a:latin typeface="Arial" panose="020B0604020202020204" pitchFamily="34" charset="0"/>
                <a:cs typeface="Arial" panose="020B0604020202020204" pitchFamily="34" charset="0"/>
              </a:rPr>
              <a:t>. Binkley has held senior positions at Sandia National Laboratories, the Department of Homeland Security (DHS), and the Department of </a:t>
            </a:r>
            <a:r>
              <a:rPr lang="en-US" sz="1700" dirty="0" smtClean="0">
                <a:latin typeface="Arial" panose="020B0604020202020204" pitchFamily="34" charset="0"/>
                <a:cs typeface="Arial" panose="020B0604020202020204" pitchFamily="34" charset="0"/>
              </a:rPr>
              <a:t>Energy (DOE). </a:t>
            </a:r>
            <a:endParaRPr lang="en-US" sz="1700" dirty="0">
              <a:latin typeface="Arial" panose="020B0604020202020204" pitchFamily="34" charset="0"/>
              <a:cs typeface="Arial" panose="020B0604020202020204" pitchFamily="34" charset="0"/>
            </a:endParaRPr>
          </a:p>
          <a:p>
            <a:pPr marL="742630" lvl="1" indent="-285750">
              <a:spcBef>
                <a:spcPts val="6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At </a:t>
            </a:r>
            <a:r>
              <a:rPr lang="en-US" sz="1700" dirty="0">
                <a:latin typeface="Arial" panose="020B0604020202020204" pitchFamily="34" charset="0"/>
                <a:cs typeface="Arial" panose="020B0604020202020204" pitchFamily="34" charset="0"/>
              </a:rPr>
              <a:t>DOE, Dr. Binkley served as a technical advisor to the Assistant Secretary of Defense Programs (subsequently the Deputy Administrator for Defense Programs after the establishment of the National Nuclear Security Administration</a:t>
            </a:r>
            <a:r>
              <a:rPr lang="en-US" sz="1700" dirty="0" smtClean="0">
                <a:latin typeface="Arial" panose="020B0604020202020204" pitchFamily="34" charset="0"/>
                <a:cs typeface="Arial" panose="020B0604020202020204" pitchFamily="34" charset="0"/>
              </a:rPr>
              <a:t>).</a:t>
            </a:r>
          </a:p>
          <a:p>
            <a:pPr marL="742630" lvl="1" indent="-285750">
              <a:spcBef>
                <a:spcPts val="6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At </a:t>
            </a:r>
            <a:r>
              <a:rPr lang="en-US" sz="1700" dirty="0">
                <a:latin typeface="Arial" panose="020B0604020202020204" pitchFamily="34" charset="0"/>
                <a:cs typeface="Arial" panose="020B0604020202020204" pitchFamily="34" charset="0"/>
              </a:rPr>
              <a:t>DHS, Dr. Binkley served as the deputy director for technology within the DHS Operations </a:t>
            </a:r>
            <a:r>
              <a:rPr lang="en-US" sz="1700" dirty="0" smtClean="0">
                <a:latin typeface="Arial" panose="020B0604020202020204" pitchFamily="34" charset="0"/>
                <a:cs typeface="Arial" panose="020B0604020202020204" pitchFamily="34" charset="0"/>
              </a:rPr>
              <a:t>Directorate. </a:t>
            </a:r>
          </a:p>
          <a:p>
            <a:pPr marL="742630" lvl="1" indent="-285750">
              <a:spcBef>
                <a:spcPts val="600"/>
              </a:spcBef>
              <a:buFont typeface="Wingdings" panose="05000000000000000000" pitchFamily="2" charset="2"/>
              <a:buChar char="§"/>
            </a:pPr>
            <a:r>
              <a:rPr lang="en-US" sz="1700" dirty="0" smtClean="0">
                <a:latin typeface="Arial" panose="020B0604020202020204" pitchFamily="34" charset="0"/>
                <a:cs typeface="Arial" panose="020B0604020202020204" pitchFamily="34" charset="0"/>
              </a:rPr>
              <a:t>Returning </a:t>
            </a:r>
            <a:r>
              <a:rPr lang="en-US" sz="1700" dirty="0">
                <a:latin typeface="Arial" panose="020B0604020202020204" pitchFamily="34" charset="0"/>
                <a:cs typeface="Arial" panose="020B0604020202020204" pitchFamily="34" charset="0"/>
              </a:rPr>
              <a:t>to DOE in 2006, Dr. Binkley served as a senior technical advisor to the Under Secretary for Science and the Director of the Office of Science</a:t>
            </a:r>
            <a:r>
              <a:rPr lang="en-US" sz="1700" dirty="0" smtClean="0">
                <a:latin typeface="Arial" panose="020B0604020202020204" pitchFamily="34" charset="0"/>
                <a:cs typeface="Arial" panose="020B0604020202020204" pitchFamily="34" charset="0"/>
              </a:rPr>
              <a:t>.</a:t>
            </a:r>
            <a:endParaRPr lang="en-US" sz="1700" dirty="0">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0" y="115168"/>
            <a:ext cx="9144000" cy="723265"/>
          </a:xfrm>
          <a:prstGeom prst="rect">
            <a:avLst/>
          </a:prstGeom>
          <a:noFill/>
          <a:ln w="9525">
            <a:noFill/>
            <a:miter lim="800000"/>
            <a:headEnd/>
            <a:tailEnd/>
          </a:ln>
        </p:spPr>
        <p:txBody>
          <a:bodyPr lIns="101597" tIns="50799" rIns="101597" bIns="50799"/>
          <a:lstStyle/>
          <a:p>
            <a:pPr algn="ctr" defTabSz="913865" fontAlgn="auto">
              <a:spcBef>
                <a:spcPts val="0"/>
              </a:spcBef>
              <a:spcAft>
                <a:spcPts val="0"/>
              </a:spcAft>
              <a:tabLst>
                <a:tab pos="1885762" algn="l"/>
              </a:tabLst>
              <a:defRPr/>
            </a:pPr>
            <a:r>
              <a:rPr lang="en-US" sz="3000" kern="0" dirty="0" smtClean="0">
                <a:solidFill>
                  <a:srgbClr val="006600"/>
                </a:solidFill>
                <a:latin typeface="Arial" pitchFamily="34" charset="0"/>
                <a:cs typeface="Arial" pitchFamily="34" charset="0"/>
              </a:rPr>
              <a:t>New SC Deputy Director for Science Programs</a:t>
            </a:r>
            <a:endParaRPr lang="en-US" sz="3000" kern="0" dirty="0">
              <a:solidFill>
                <a:srgbClr val="006600"/>
              </a:solidFill>
              <a:latin typeface="Arial" pitchFamily="34"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89658" y="754350"/>
            <a:ext cx="1702094" cy="2388243"/>
          </a:xfrm>
          <a:prstGeom prst="rect">
            <a:avLst/>
          </a:prstGeom>
        </p:spPr>
      </p:pic>
    </p:spTree>
    <p:extLst>
      <p:ext uri="{BB962C8B-B14F-4D97-AF65-F5344CB8AC3E}">
        <p14:creationId xmlns:p14="http://schemas.microsoft.com/office/powerpoint/2010/main" val="3645489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Director for Chemical Sciences, Geosciences, and Biosciences Division (11/13/2016)</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a:t>
            </a:fld>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291" y="895676"/>
            <a:ext cx="8533460" cy="5823422"/>
          </a:xfrm>
          <a:prstGeom prst="rect">
            <a:avLst/>
          </a:prstGeom>
        </p:spPr>
      </p:pic>
      <p:grpSp>
        <p:nvGrpSpPr>
          <p:cNvPr id="6" name="Group 8"/>
          <p:cNvGrpSpPr>
            <a:grpSpLocks/>
          </p:cNvGrpSpPr>
          <p:nvPr/>
        </p:nvGrpSpPr>
        <p:grpSpPr bwMode="auto">
          <a:xfrm rot="20353634">
            <a:off x="287705" y="4362485"/>
            <a:ext cx="5208828" cy="1103672"/>
            <a:chOff x="1189" y="2401"/>
            <a:chExt cx="3649" cy="722"/>
          </a:xfrm>
        </p:grpSpPr>
        <p:sp>
          <p:nvSpPr>
            <p:cNvPr id="7" name="Rectangle 7"/>
            <p:cNvSpPr>
              <a:spLocks noChangeArrowheads="1"/>
            </p:cNvSpPr>
            <p:nvPr/>
          </p:nvSpPr>
          <p:spPr bwMode="auto">
            <a:xfrm>
              <a:off x="1189" y="2401"/>
              <a:ext cx="3649" cy="722"/>
            </a:xfrm>
            <a:prstGeom prst="rect">
              <a:avLst/>
            </a:prstGeom>
            <a:solidFill>
              <a:schemeClr val="bg1"/>
            </a:solidFill>
            <a:ln w="9525">
              <a:solidFill>
                <a:schemeClr val="tx1"/>
              </a:solidFill>
              <a:miter lim="800000"/>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p>
          </p:txBody>
        </p:sp>
        <p:sp>
          <p:nvSpPr>
            <p:cNvPr id="8" name="WordArt 5"/>
            <p:cNvSpPr>
              <a:spLocks noChangeArrowheads="1" noChangeShapeType="1" noTextEdit="1"/>
            </p:cNvSpPr>
            <p:nvPr/>
          </p:nvSpPr>
          <p:spPr bwMode="auto">
            <a:xfrm>
              <a:off x="1299" y="2484"/>
              <a:ext cx="3353" cy="566"/>
            </a:xfrm>
            <a:prstGeom prst="rect">
              <a:avLst/>
            </a:prstGeom>
          </p:spPr>
          <p:txBody>
            <a:bodyPr wrap="none" fromWordArt="1">
              <a:prstTxWarp prst="textPlain">
                <a:avLst>
                  <a:gd name="adj" fmla="val 50000"/>
                </a:avLst>
              </a:prstTxWarp>
            </a:bodyPr>
            <a:lstStyle/>
            <a:p>
              <a:pPr algn="ctr"/>
              <a:r>
                <a:rPr lang="en-US" sz="32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Welcome, Bruce!</a:t>
              </a:r>
              <a:endParaRPr lang="en-US" sz="32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pSp>
    </p:spTree>
    <p:extLst>
      <p:ext uri="{BB962C8B-B14F-4D97-AF65-F5344CB8AC3E}">
        <p14:creationId xmlns:p14="http://schemas.microsoft.com/office/powerpoint/2010/main" val="345645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Line 8"/>
          <p:cNvSpPr>
            <a:spLocks noChangeShapeType="1"/>
          </p:cNvSpPr>
          <p:nvPr/>
        </p:nvSpPr>
        <p:spPr bwMode="auto">
          <a:xfrm flipH="1">
            <a:off x="2811276" y="2637586"/>
            <a:ext cx="4202" cy="30381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794">
              <a:solidFill>
                <a:srgbClr val="00279F"/>
              </a:solidFill>
              <a:latin typeface="Arial Narrow" panose="020B0606020202030204" pitchFamily="34" charset="0"/>
            </a:endParaRPr>
          </a:p>
        </p:txBody>
      </p:sp>
      <p:grpSp>
        <p:nvGrpSpPr>
          <p:cNvPr id="3075" name="Group 9"/>
          <p:cNvGrpSpPr>
            <a:grpSpLocks/>
          </p:cNvGrpSpPr>
          <p:nvPr/>
        </p:nvGrpSpPr>
        <p:grpSpPr bwMode="auto">
          <a:xfrm>
            <a:off x="2329423" y="2700618"/>
            <a:ext cx="967908" cy="686360"/>
            <a:chOff x="43" y="1196"/>
            <a:chExt cx="691" cy="490"/>
          </a:xfrm>
        </p:grpSpPr>
        <p:sp>
          <p:nvSpPr>
            <p:cNvPr id="3185" name="Rectangle 10"/>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ts val="794"/>
                </a:lnSpc>
              </a:pPr>
              <a:r>
                <a:rPr lang="en-US" altLang="en-US" sz="794" b="1">
                  <a:solidFill>
                    <a:srgbClr val="000000"/>
                  </a:solidFill>
                </a:rPr>
                <a:t>Scattering and Instrumentation</a:t>
              </a:r>
            </a:p>
            <a:p>
              <a:pPr algn="ctr" eaLnBrk="0" hangingPunct="0">
                <a:lnSpc>
                  <a:spcPts val="794"/>
                </a:lnSpc>
              </a:pPr>
              <a:r>
                <a:rPr lang="en-US" altLang="en-US" sz="794" b="1">
                  <a:solidFill>
                    <a:srgbClr val="000000"/>
                  </a:solidFill>
                </a:rPr>
                <a:t>Sciences</a:t>
              </a:r>
            </a:p>
            <a:p>
              <a:pPr algn="ctr" eaLnBrk="0" hangingPunct="0">
                <a:lnSpc>
                  <a:spcPct val="70000"/>
                </a:lnSpc>
              </a:pPr>
              <a:endParaRPr lang="en-US" altLang="en-US" sz="529" b="1">
                <a:solidFill>
                  <a:srgbClr val="000000"/>
                </a:solidFill>
              </a:endParaRPr>
            </a:p>
            <a:p>
              <a:pPr algn="ctr" eaLnBrk="0" hangingPunct="0"/>
              <a:r>
                <a:rPr lang="en-US" altLang="en-US" sz="794" b="1">
                  <a:solidFill>
                    <a:srgbClr val="000099"/>
                  </a:solidFill>
                </a:rPr>
                <a:t>Helen Kerch</a:t>
              </a:r>
            </a:p>
            <a:p>
              <a:pPr algn="ctr" eaLnBrk="0" hangingPunct="0"/>
              <a:r>
                <a:rPr lang="en-US" altLang="en-US" sz="794">
                  <a:solidFill>
                    <a:srgbClr val="000099"/>
                  </a:solidFill>
                </a:rPr>
                <a:t>Vacant, P.A</a:t>
              </a:r>
              <a:r>
                <a:rPr lang="en-US" altLang="en-US" sz="794">
                  <a:solidFill>
                    <a:srgbClr val="000080"/>
                  </a:solidFill>
                </a:rPr>
                <a:t>.</a:t>
              </a:r>
              <a:endParaRPr lang="en-US" altLang="en-US" sz="794" b="1">
                <a:solidFill>
                  <a:srgbClr val="000080"/>
                </a:solidFill>
              </a:endParaRPr>
            </a:p>
          </p:txBody>
        </p:sp>
        <p:sp>
          <p:nvSpPr>
            <p:cNvPr id="3186" name="Line 11"/>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3076" name="Rectangle 44"/>
          <p:cNvSpPr>
            <a:spLocks noChangeArrowheads="1"/>
          </p:cNvSpPr>
          <p:nvPr/>
        </p:nvSpPr>
        <p:spPr bwMode="auto">
          <a:xfrm>
            <a:off x="2329423" y="3506041"/>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X-ray Scattering</a:t>
            </a:r>
          </a:p>
          <a:p>
            <a:pPr algn="ctr" eaLnBrk="0" hangingPunct="0"/>
            <a:r>
              <a:rPr lang="en-US" altLang="en-US" sz="794">
                <a:solidFill>
                  <a:srgbClr val="000080"/>
                </a:solidFill>
              </a:rPr>
              <a:t>Lane Wilson</a:t>
            </a:r>
          </a:p>
        </p:txBody>
      </p:sp>
      <p:sp>
        <p:nvSpPr>
          <p:cNvPr id="3077" name="Rectangle 45"/>
          <p:cNvSpPr>
            <a:spLocks noChangeArrowheads="1"/>
          </p:cNvSpPr>
          <p:nvPr/>
        </p:nvSpPr>
        <p:spPr bwMode="auto">
          <a:xfrm>
            <a:off x="2329423" y="4073338"/>
            <a:ext cx="967908" cy="483254"/>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Neutron Scattering</a:t>
            </a:r>
            <a:endParaRPr lang="en-US" altLang="en-US" sz="794">
              <a:solidFill>
                <a:srgbClr val="000080"/>
              </a:solidFill>
            </a:endParaRPr>
          </a:p>
          <a:p>
            <a:pPr algn="ctr" eaLnBrk="0" hangingPunct="0"/>
            <a:r>
              <a:rPr lang="en-US" altLang="en-US" sz="794">
                <a:solidFill>
                  <a:srgbClr val="000080"/>
                </a:solidFill>
              </a:rPr>
              <a:t>Thiyaga P. Thiyagarajan</a:t>
            </a:r>
          </a:p>
        </p:txBody>
      </p:sp>
      <p:sp>
        <p:nvSpPr>
          <p:cNvPr id="3078" name="Rectangle 46"/>
          <p:cNvSpPr>
            <a:spLocks noChangeArrowheads="1"/>
          </p:cNvSpPr>
          <p:nvPr/>
        </p:nvSpPr>
        <p:spPr bwMode="auto">
          <a:xfrm>
            <a:off x="2329423" y="4637836"/>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Electron and Scanning Probe Microscopies</a:t>
            </a:r>
          </a:p>
          <a:p>
            <a:pPr algn="ctr" eaLnBrk="0" hangingPunct="0"/>
            <a:r>
              <a:rPr lang="en-US" altLang="en-US" sz="794">
                <a:solidFill>
                  <a:srgbClr val="000080"/>
                </a:solidFill>
              </a:rPr>
              <a:t>Jane Zhu</a:t>
            </a:r>
          </a:p>
        </p:txBody>
      </p:sp>
      <p:grpSp>
        <p:nvGrpSpPr>
          <p:cNvPr id="3079" name="Group 291"/>
          <p:cNvGrpSpPr>
            <a:grpSpLocks/>
          </p:cNvGrpSpPr>
          <p:nvPr/>
        </p:nvGrpSpPr>
        <p:grpSpPr bwMode="auto">
          <a:xfrm>
            <a:off x="2323820" y="5206538"/>
            <a:ext cx="979114" cy="630331"/>
            <a:chOff x="1563" y="3717"/>
            <a:chExt cx="699" cy="450"/>
          </a:xfrm>
        </p:grpSpPr>
        <p:sp>
          <p:nvSpPr>
            <p:cNvPr id="2" name="Rectangle 47"/>
            <p:cNvSpPr>
              <a:spLocks noChangeArrowheads="1"/>
            </p:cNvSpPr>
            <p:nvPr/>
          </p:nvSpPr>
          <p:spPr bwMode="auto">
            <a:xfrm>
              <a:off x="1567" y="3717"/>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94" b="1" kern="0" spc="-35" dirty="0">
                  <a:solidFill>
                    <a:srgbClr val="000000"/>
                  </a:solidFill>
                  <a:latin typeface="Arial Narrow" panose="020B0606020202030204" pitchFamily="34" charset="0"/>
                </a:rPr>
                <a:t>Experimental Program  to</a:t>
              </a:r>
              <a:br>
                <a:rPr lang="en-US" sz="794" b="1" kern="0" spc="-35" dirty="0">
                  <a:solidFill>
                    <a:srgbClr val="000000"/>
                  </a:solidFill>
                  <a:latin typeface="Arial Narrow" panose="020B0606020202030204" pitchFamily="34" charset="0"/>
                </a:rPr>
              </a:br>
              <a:r>
                <a:rPr lang="en-US" sz="794" b="1" kern="0" spc="-35" dirty="0">
                  <a:solidFill>
                    <a:srgbClr val="000000"/>
                  </a:solidFill>
                  <a:latin typeface="Arial Narrow" panose="020B0606020202030204" pitchFamily="34" charset="0"/>
                </a:rPr>
                <a:t>Stimulate Competitive Research (DOE  EPSCoR)</a:t>
              </a:r>
            </a:p>
            <a:p>
              <a:pPr algn="ctr" eaLnBrk="0" hangingPunct="0">
                <a:defRPr/>
              </a:pPr>
              <a:r>
                <a:rPr lang="en-US" sz="794" kern="0" dirty="0">
                  <a:solidFill>
                    <a:srgbClr val="000080"/>
                  </a:solidFill>
                  <a:latin typeface="Arial Narrow" panose="020B0606020202030204" pitchFamily="34" charset="0"/>
                </a:rPr>
                <a:t>Tim Fitzsimmons</a:t>
              </a:r>
            </a:p>
          </p:txBody>
        </p:sp>
        <p:sp>
          <p:nvSpPr>
            <p:cNvPr id="3184" name="Text Box 257"/>
            <p:cNvSpPr txBox="1">
              <a:spLocks noChangeArrowheads="1"/>
            </p:cNvSpPr>
            <p:nvPr/>
          </p:nvSpPr>
          <p:spPr bwMode="auto">
            <a:xfrm>
              <a:off x="1563" y="4052"/>
              <a:ext cx="69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85000"/>
                </a:lnSpc>
                <a:buFont typeface="Wingdings" panose="05000000000000000000" pitchFamily="2" charset="2"/>
                <a:buNone/>
              </a:pPr>
              <a:endParaRPr lang="en-US" altLang="en-US" sz="529">
                <a:solidFill>
                  <a:srgbClr val="000000"/>
                </a:solidFill>
              </a:endParaRPr>
            </a:p>
          </p:txBody>
        </p:sp>
      </p:grpSp>
      <p:grpSp>
        <p:nvGrpSpPr>
          <p:cNvPr id="3080" name="Group 264"/>
          <p:cNvGrpSpPr>
            <a:grpSpLocks/>
          </p:cNvGrpSpPr>
          <p:nvPr/>
        </p:nvGrpSpPr>
        <p:grpSpPr bwMode="auto">
          <a:xfrm>
            <a:off x="1256460" y="1374122"/>
            <a:ext cx="967908" cy="4311463"/>
            <a:chOff x="801" y="981"/>
            <a:chExt cx="691" cy="3078"/>
          </a:xfrm>
        </p:grpSpPr>
        <p:sp>
          <p:nvSpPr>
            <p:cNvPr id="3175" name="Line 12"/>
            <p:cNvSpPr>
              <a:spLocks noChangeShapeType="1"/>
            </p:cNvSpPr>
            <p:nvPr/>
          </p:nvSpPr>
          <p:spPr bwMode="auto">
            <a:xfrm>
              <a:off x="1146" y="981"/>
              <a:ext cx="1" cy="30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794">
                <a:solidFill>
                  <a:srgbClr val="00279F"/>
                </a:solidFill>
                <a:latin typeface="Arial Narrow" panose="020B0606020202030204" pitchFamily="34" charset="0"/>
              </a:endParaRPr>
            </a:p>
          </p:txBody>
        </p:sp>
        <p:grpSp>
          <p:nvGrpSpPr>
            <p:cNvPr id="3176" name="Group 13"/>
            <p:cNvGrpSpPr>
              <a:grpSpLocks/>
            </p:cNvGrpSpPr>
            <p:nvPr/>
          </p:nvGrpSpPr>
          <p:grpSpPr bwMode="auto">
            <a:xfrm>
              <a:off x="801" y="1928"/>
              <a:ext cx="691" cy="490"/>
              <a:chOff x="43" y="1196"/>
              <a:chExt cx="691" cy="490"/>
            </a:xfrm>
          </p:grpSpPr>
          <p:sp>
            <p:nvSpPr>
              <p:cNvPr id="3181" name="Rectangle 14"/>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353" b="1">
                  <a:solidFill>
                    <a:srgbClr val="000080"/>
                  </a:solidFill>
                </a:endParaRPr>
              </a:p>
              <a:p>
                <a:pPr algn="ctr" eaLnBrk="0" hangingPunct="0">
                  <a:lnSpc>
                    <a:spcPts val="794"/>
                  </a:lnSpc>
                </a:pPr>
                <a:r>
                  <a:rPr lang="en-US" altLang="en-US" sz="794" b="1">
                    <a:solidFill>
                      <a:srgbClr val="000000"/>
                    </a:solidFill>
                  </a:rPr>
                  <a:t>Condensed Matter and Materials Physics</a:t>
                </a:r>
              </a:p>
              <a:p>
                <a:pPr algn="ctr" eaLnBrk="0" hangingPunct="0"/>
                <a:endParaRPr lang="en-US" altLang="en-US" sz="706" b="1">
                  <a:solidFill>
                    <a:srgbClr val="000080"/>
                  </a:solidFill>
                </a:endParaRPr>
              </a:p>
              <a:p>
                <a:pPr algn="ctr" eaLnBrk="0" hangingPunct="0"/>
                <a:r>
                  <a:rPr lang="en-US" altLang="en-US" sz="794" b="1">
                    <a:solidFill>
                      <a:srgbClr val="000099"/>
                    </a:solidFill>
                  </a:rPr>
                  <a:t>Jim Horwitz</a:t>
                </a:r>
              </a:p>
              <a:p>
                <a:pPr algn="ctr" eaLnBrk="0" hangingPunct="0"/>
                <a:r>
                  <a:rPr lang="en-US" altLang="en-US" sz="794">
                    <a:solidFill>
                      <a:srgbClr val="000099"/>
                    </a:solidFill>
                  </a:rPr>
                  <a:t>Marsophia Agnant, P.A.</a:t>
                </a:r>
              </a:p>
            </p:txBody>
          </p:sp>
          <p:sp>
            <p:nvSpPr>
              <p:cNvPr id="3182" name="Line 15"/>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4" name="Rectangle 48"/>
            <p:cNvSpPr>
              <a:spLocks noChangeArrowheads="1"/>
            </p:cNvSpPr>
            <p:nvPr/>
          </p:nvSpPr>
          <p:spPr bwMode="auto">
            <a:xfrm>
              <a:off x="801" y="2495"/>
              <a:ext cx="685" cy="345"/>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94" b="1" spc="-26" dirty="0">
                  <a:solidFill>
                    <a:srgbClr val="000000"/>
                  </a:solidFill>
                  <a:latin typeface="Arial Narrow" panose="020B0606020202030204" pitchFamily="34" charset="0"/>
                </a:rPr>
                <a:t>Experimental Condensed </a:t>
              </a:r>
              <a:r>
                <a:rPr lang="en-US" sz="794" b="1" dirty="0">
                  <a:solidFill>
                    <a:srgbClr val="000000"/>
                  </a:solidFill>
                  <a:latin typeface="Arial Narrow" panose="020B0606020202030204" pitchFamily="34" charset="0"/>
                </a:rPr>
                <a:t>Matter Physics</a:t>
              </a:r>
            </a:p>
            <a:p>
              <a:pPr algn="ctr" eaLnBrk="0" hangingPunct="0">
                <a:defRPr/>
              </a:pPr>
              <a:r>
                <a:rPr lang="en-US" sz="794" dirty="0">
                  <a:solidFill>
                    <a:srgbClr val="000080"/>
                  </a:solidFill>
                  <a:latin typeface="Arial Narrow" panose="020B0606020202030204" pitchFamily="34" charset="0"/>
                </a:rPr>
                <a:t>Michael Pechan</a:t>
              </a:r>
            </a:p>
          </p:txBody>
        </p:sp>
        <p:sp>
          <p:nvSpPr>
            <p:cNvPr id="3178" name="Rectangle 49"/>
            <p:cNvSpPr>
              <a:spLocks noChangeArrowheads="1"/>
            </p:cNvSpPr>
            <p:nvPr/>
          </p:nvSpPr>
          <p:spPr bwMode="auto">
            <a:xfrm>
              <a:off x="801" y="2908"/>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Theoretical Condensed Matter Physics</a:t>
              </a:r>
            </a:p>
            <a:p>
              <a:pPr algn="ctr" eaLnBrk="0" hangingPunct="0"/>
              <a:r>
                <a:rPr lang="en-US" altLang="en-US" sz="794">
                  <a:solidFill>
                    <a:srgbClr val="000080"/>
                  </a:solidFill>
                </a:rPr>
                <a:t>  Jim Davenport</a:t>
              </a:r>
            </a:p>
            <a:p>
              <a:pPr algn="ctr" eaLnBrk="0" hangingPunct="0"/>
              <a:r>
                <a:rPr lang="en-US" altLang="en-US" sz="794">
                  <a:solidFill>
                    <a:srgbClr val="000080"/>
                  </a:solidFill>
                </a:rPr>
                <a:t>Matthias Graf</a:t>
              </a:r>
            </a:p>
          </p:txBody>
        </p:sp>
        <p:sp>
          <p:nvSpPr>
            <p:cNvPr id="3179" name="Rectangle 50"/>
            <p:cNvSpPr>
              <a:spLocks noChangeArrowheads="1"/>
            </p:cNvSpPr>
            <p:nvPr/>
          </p:nvSpPr>
          <p:spPr bwMode="auto">
            <a:xfrm>
              <a:off x="801" y="3311"/>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Physical Behavior </a:t>
              </a:r>
            </a:p>
            <a:p>
              <a:pPr algn="ctr" eaLnBrk="0" hangingPunct="0"/>
              <a:r>
                <a:rPr lang="en-US" altLang="en-US" sz="794" b="1">
                  <a:solidFill>
                    <a:srgbClr val="000000"/>
                  </a:solidFill>
                </a:rPr>
                <a:t>of Materials</a:t>
              </a:r>
            </a:p>
            <a:p>
              <a:pPr algn="ctr" eaLnBrk="0" hangingPunct="0"/>
              <a:r>
                <a:rPr lang="en-US" altLang="en-US" sz="794">
                  <a:solidFill>
                    <a:srgbClr val="000080"/>
                  </a:solidFill>
                </a:rPr>
                <a:t>Refik Kortan</a:t>
              </a:r>
            </a:p>
          </p:txBody>
        </p:sp>
        <p:sp>
          <p:nvSpPr>
            <p:cNvPr id="3180" name="Rectangle 51"/>
            <p:cNvSpPr>
              <a:spLocks noChangeArrowheads="1"/>
            </p:cNvSpPr>
            <p:nvPr/>
          </p:nvSpPr>
          <p:spPr bwMode="auto">
            <a:xfrm>
              <a:off x="801" y="3714"/>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Mechanical Behavior</a:t>
              </a:r>
            </a:p>
            <a:p>
              <a:pPr algn="ctr" eaLnBrk="0" hangingPunct="0"/>
              <a:r>
                <a:rPr lang="en-US" altLang="en-US" sz="794" b="1">
                  <a:solidFill>
                    <a:srgbClr val="000000"/>
                  </a:solidFill>
                </a:rPr>
                <a:t>and Radiation  Effects</a:t>
              </a:r>
            </a:p>
            <a:p>
              <a:pPr algn="ctr" eaLnBrk="0" hangingPunct="0"/>
              <a:r>
                <a:rPr lang="en-US" altLang="en-US" sz="794">
                  <a:solidFill>
                    <a:srgbClr val="000080"/>
                  </a:solidFill>
                </a:rPr>
                <a:t>John Vetrano</a:t>
              </a:r>
              <a:endParaRPr lang="en-US" altLang="en-US" sz="794" b="1">
                <a:solidFill>
                  <a:srgbClr val="000080"/>
                </a:solidFill>
              </a:endParaRPr>
            </a:p>
          </p:txBody>
        </p:sp>
      </p:grpSp>
      <p:grpSp>
        <p:nvGrpSpPr>
          <p:cNvPr id="3081" name="Group 139"/>
          <p:cNvGrpSpPr>
            <a:grpSpLocks/>
          </p:cNvGrpSpPr>
          <p:nvPr/>
        </p:nvGrpSpPr>
        <p:grpSpPr bwMode="auto">
          <a:xfrm>
            <a:off x="530879" y="1515596"/>
            <a:ext cx="2419069" cy="1012732"/>
            <a:chOff x="449263" y="1717675"/>
            <a:chExt cx="2741612" cy="1147763"/>
          </a:xfrm>
        </p:grpSpPr>
        <p:sp>
          <p:nvSpPr>
            <p:cNvPr id="3173" name="Rectangle 28"/>
            <p:cNvSpPr>
              <a:spLocks noChangeArrowheads="1"/>
            </p:cNvSpPr>
            <p:nvPr/>
          </p:nvSpPr>
          <p:spPr bwMode="auto">
            <a:xfrm>
              <a:off x="449263" y="1717675"/>
              <a:ext cx="2741612" cy="1147763"/>
            </a:xfrm>
            <a:prstGeom prst="rect">
              <a:avLst/>
            </a:prstGeom>
            <a:solidFill>
              <a:srgbClr val="EAEAEA"/>
            </a:solidFill>
            <a:ln w="12700">
              <a:solidFill>
                <a:schemeClr val="tx1"/>
              </a:solidFill>
              <a:miter lim="800000"/>
              <a:headEnd/>
              <a:tailEnd/>
            </a:ln>
          </p:spPr>
          <p:txBody>
            <a:bodyPr wrap="none"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174" name="Text Box 29"/>
            <p:cNvSpPr txBox="1">
              <a:spLocks noChangeArrowheads="1"/>
            </p:cNvSpPr>
            <p:nvPr/>
          </p:nvSpPr>
          <p:spPr bwMode="auto">
            <a:xfrm>
              <a:off x="1006621" y="2133600"/>
              <a:ext cx="1673215" cy="6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1324" b="1">
                  <a:solidFill>
                    <a:srgbClr val="000099"/>
                  </a:solidFill>
                </a:rPr>
                <a:t>Linda Horton, Director</a:t>
              </a:r>
              <a:r>
                <a:rPr lang="en-US" altLang="en-US" sz="794">
                  <a:solidFill>
                    <a:srgbClr val="000099"/>
                  </a:solidFill>
                </a:rPr>
                <a:t/>
              </a:r>
              <a:br>
                <a:rPr lang="en-US" altLang="en-US" sz="794">
                  <a:solidFill>
                    <a:srgbClr val="000099"/>
                  </a:solidFill>
                </a:rPr>
              </a:br>
              <a:r>
                <a:rPr lang="en-US" altLang="en-US" sz="794">
                  <a:solidFill>
                    <a:srgbClr val="000099"/>
                  </a:solidFill>
                </a:rPr>
                <a:t>Teresa Crockett, Program Analyst  </a:t>
              </a:r>
            </a:p>
            <a:p>
              <a:pPr algn="ctr" eaLnBrk="0" hangingPunct="0"/>
              <a:r>
                <a:rPr lang="en-US" altLang="en-US" sz="794">
                  <a:solidFill>
                    <a:srgbClr val="000099"/>
                  </a:solidFill>
                </a:rPr>
                <a:t>Vacant, Secretary</a:t>
              </a:r>
            </a:p>
          </p:txBody>
        </p:sp>
      </p:grpSp>
      <p:sp>
        <p:nvSpPr>
          <p:cNvPr id="3082" name="Line 20"/>
          <p:cNvSpPr>
            <a:spLocks noChangeShapeType="1"/>
          </p:cNvSpPr>
          <p:nvPr/>
        </p:nvSpPr>
        <p:spPr bwMode="auto">
          <a:xfrm flipV="1">
            <a:off x="4577603" y="1200431"/>
            <a:ext cx="0" cy="14315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83" name="Rectangle 32"/>
          <p:cNvSpPr>
            <a:spLocks noChangeArrowheads="1"/>
          </p:cNvSpPr>
          <p:nvPr/>
        </p:nvSpPr>
        <p:spPr bwMode="auto">
          <a:xfrm>
            <a:off x="3367368" y="1515596"/>
            <a:ext cx="2419070" cy="1012732"/>
          </a:xfrm>
          <a:prstGeom prst="rect">
            <a:avLst/>
          </a:prstGeom>
          <a:solidFill>
            <a:srgbClr val="EAEAEA"/>
          </a:solidFill>
          <a:ln w="12700">
            <a:solidFill>
              <a:schemeClr val="tx1"/>
            </a:solidFill>
            <a:miter lim="800000"/>
            <a:headEnd/>
            <a:tailEnd/>
          </a:ln>
        </p:spPr>
        <p:txBody>
          <a:bodyPr wrap="none"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084" name="Line 2"/>
          <p:cNvSpPr>
            <a:spLocks noChangeShapeType="1"/>
          </p:cNvSpPr>
          <p:nvPr/>
        </p:nvSpPr>
        <p:spPr bwMode="auto">
          <a:xfrm flipH="1">
            <a:off x="7395882" y="1374122"/>
            <a:ext cx="0" cy="43072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85" name="Rectangle 3"/>
          <p:cNvSpPr>
            <a:spLocks noChangeArrowheads="1"/>
          </p:cNvSpPr>
          <p:nvPr/>
        </p:nvSpPr>
        <p:spPr bwMode="auto">
          <a:xfrm>
            <a:off x="6901423" y="4642037"/>
            <a:ext cx="984716" cy="483254"/>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Physical Biosciences</a:t>
            </a:r>
            <a:endParaRPr lang="en-US" altLang="en-US" sz="794">
              <a:solidFill>
                <a:srgbClr val="000080"/>
              </a:solidFill>
            </a:endParaRPr>
          </a:p>
          <a:p>
            <a:pPr algn="ctr" eaLnBrk="0" hangingPunct="0"/>
            <a:r>
              <a:rPr lang="en-US" altLang="en-US" sz="794">
                <a:solidFill>
                  <a:srgbClr val="000080"/>
                </a:solidFill>
              </a:rPr>
              <a:t>Robert Stack</a:t>
            </a:r>
          </a:p>
        </p:txBody>
      </p:sp>
      <p:sp>
        <p:nvSpPr>
          <p:cNvPr id="2062" name="Rectangle 4"/>
          <p:cNvSpPr>
            <a:spLocks noChangeArrowheads="1"/>
          </p:cNvSpPr>
          <p:nvPr/>
        </p:nvSpPr>
        <p:spPr bwMode="auto">
          <a:xfrm>
            <a:off x="6909827" y="4074740"/>
            <a:ext cx="967908" cy="483253"/>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94" b="1" spc="-18" dirty="0">
                <a:solidFill>
                  <a:srgbClr val="000000"/>
                </a:solidFill>
                <a:latin typeface="Arial Narrow" panose="020B0606020202030204" pitchFamily="34" charset="0"/>
              </a:rPr>
              <a:t>Photosynthetic Systems</a:t>
            </a:r>
            <a:r>
              <a:rPr lang="en-US" sz="794" dirty="0">
                <a:solidFill>
                  <a:srgbClr val="00279F"/>
                </a:solidFill>
                <a:latin typeface="Arial Narrow" panose="020B0606020202030204" pitchFamily="34" charset="0"/>
              </a:rPr>
              <a:t/>
            </a:r>
            <a:br>
              <a:rPr lang="en-US" sz="794" dirty="0">
                <a:solidFill>
                  <a:srgbClr val="00279F"/>
                </a:solidFill>
                <a:latin typeface="Arial Narrow" panose="020B0606020202030204" pitchFamily="34" charset="0"/>
              </a:rPr>
            </a:br>
            <a:r>
              <a:rPr lang="en-US" sz="794" dirty="0">
                <a:solidFill>
                  <a:srgbClr val="000080"/>
                </a:solidFill>
                <a:latin typeface="Arial Narrow" panose="020B0606020202030204" pitchFamily="34" charset="0"/>
              </a:rPr>
              <a:t>Stephen Herbert</a:t>
            </a:r>
          </a:p>
        </p:txBody>
      </p:sp>
      <p:grpSp>
        <p:nvGrpSpPr>
          <p:cNvPr id="3087" name="Group 5"/>
          <p:cNvGrpSpPr>
            <a:grpSpLocks/>
          </p:cNvGrpSpPr>
          <p:nvPr/>
        </p:nvGrpSpPr>
        <p:grpSpPr bwMode="auto">
          <a:xfrm>
            <a:off x="6909827" y="2700618"/>
            <a:ext cx="967908" cy="686360"/>
            <a:chOff x="43" y="1196"/>
            <a:chExt cx="691" cy="490"/>
          </a:xfrm>
        </p:grpSpPr>
        <p:sp>
          <p:nvSpPr>
            <p:cNvPr id="3171" name="Rectangle 6"/>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353" b="1">
                <a:solidFill>
                  <a:srgbClr val="000080"/>
                </a:solidFill>
              </a:endParaRPr>
            </a:p>
            <a:p>
              <a:pPr algn="ctr" eaLnBrk="0" hangingPunct="0">
                <a:lnSpc>
                  <a:spcPts val="794"/>
                </a:lnSpc>
              </a:pPr>
              <a:r>
                <a:rPr lang="en-US" altLang="en-US" sz="794" b="1">
                  <a:solidFill>
                    <a:srgbClr val="000000"/>
                  </a:solidFill>
                </a:rPr>
                <a:t>Photochemistry and</a:t>
              </a:r>
              <a:br>
                <a:rPr lang="en-US" altLang="en-US" sz="794" b="1">
                  <a:solidFill>
                    <a:srgbClr val="000000"/>
                  </a:solidFill>
                </a:rPr>
              </a:br>
              <a:r>
                <a:rPr lang="en-US" altLang="en-US" sz="794" b="1">
                  <a:solidFill>
                    <a:srgbClr val="000000"/>
                  </a:solidFill>
                </a:rPr>
                <a:t>Biochemistry </a:t>
              </a:r>
            </a:p>
            <a:p>
              <a:pPr algn="ctr" eaLnBrk="0" hangingPunct="0"/>
              <a:endParaRPr lang="en-US" altLang="en-US" sz="706" b="1">
                <a:solidFill>
                  <a:srgbClr val="000000"/>
                </a:solidFill>
              </a:endParaRPr>
            </a:p>
            <a:p>
              <a:pPr algn="ctr" eaLnBrk="0" hangingPunct="0"/>
              <a:r>
                <a:rPr lang="en-US" altLang="en-US" sz="794" b="1">
                  <a:solidFill>
                    <a:srgbClr val="000099"/>
                  </a:solidFill>
                </a:rPr>
                <a:t>Gail McLean</a:t>
              </a:r>
            </a:p>
            <a:p>
              <a:pPr algn="ctr" eaLnBrk="0" hangingPunct="0"/>
              <a:r>
                <a:rPr lang="en-US" altLang="en-US" sz="794">
                  <a:solidFill>
                    <a:srgbClr val="000099"/>
                  </a:solidFill>
                </a:rPr>
                <a:t>Vacant, P.A</a:t>
              </a:r>
              <a:endParaRPr lang="en-US" altLang="en-US" sz="794" b="1">
                <a:solidFill>
                  <a:srgbClr val="000099"/>
                </a:solidFill>
              </a:endParaRPr>
            </a:p>
          </p:txBody>
        </p:sp>
        <p:sp>
          <p:nvSpPr>
            <p:cNvPr id="3172" name="Line 7"/>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3088" name="Line 21"/>
          <p:cNvSpPr>
            <a:spLocks noChangeShapeType="1"/>
          </p:cNvSpPr>
          <p:nvPr/>
        </p:nvSpPr>
        <p:spPr bwMode="auto">
          <a:xfrm flipH="1">
            <a:off x="5109882" y="2633382"/>
            <a:ext cx="1401" cy="1921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89" name="Line 23"/>
          <p:cNvSpPr>
            <a:spLocks noChangeShapeType="1"/>
          </p:cNvSpPr>
          <p:nvPr/>
        </p:nvSpPr>
        <p:spPr bwMode="auto">
          <a:xfrm>
            <a:off x="677956" y="2634784"/>
            <a:ext cx="21361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nvGrpSpPr>
          <p:cNvPr id="3090" name="Group 260"/>
          <p:cNvGrpSpPr>
            <a:grpSpLocks/>
          </p:cNvGrpSpPr>
          <p:nvPr/>
        </p:nvGrpSpPr>
        <p:grpSpPr bwMode="auto">
          <a:xfrm>
            <a:off x="6203857" y="1515597"/>
            <a:ext cx="2419069" cy="1023938"/>
            <a:chOff x="4333" y="1082"/>
            <a:chExt cx="1727" cy="731"/>
          </a:xfrm>
        </p:grpSpPr>
        <p:sp>
          <p:nvSpPr>
            <p:cNvPr id="3168" name="Rectangle 24"/>
            <p:cNvSpPr>
              <a:spLocks noChangeArrowheads="1"/>
            </p:cNvSpPr>
            <p:nvPr/>
          </p:nvSpPr>
          <p:spPr bwMode="auto">
            <a:xfrm>
              <a:off x="4333" y="1082"/>
              <a:ext cx="1727" cy="722"/>
            </a:xfrm>
            <a:prstGeom prst="rect">
              <a:avLst/>
            </a:prstGeom>
            <a:solidFill>
              <a:srgbClr val="EAEAEA"/>
            </a:solidFill>
            <a:ln w="12700">
              <a:solidFill>
                <a:schemeClr val="tx1"/>
              </a:solidFill>
              <a:miter lim="800000"/>
              <a:headEnd/>
              <a:tailEnd/>
            </a:ln>
          </p:spPr>
          <p:txBody>
            <a:bodyPr wrap="none"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169" name="Text Box 25"/>
            <p:cNvSpPr txBox="1">
              <a:spLocks noChangeArrowheads="1"/>
            </p:cNvSpPr>
            <p:nvPr/>
          </p:nvSpPr>
          <p:spPr bwMode="auto">
            <a:xfrm>
              <a:off x="4388" y="1086"/>
              <a:ext cx="1591"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ts val="1324"/>
                </a:lnSpc>
              </a:pPr>
              <a:r>
                <a:rPr lang="en-US" altLang="en-US" sz="1324" b="1">
                  <a:solidFill>
                    <a:srgbClr val="000000"/>
                  </a:solidFill>
                </a:rPr>
                <a:t>Chemical Sciences, Geosciences,</a:t>
              </a:r>
            </a:p>
            <a:p>
              <a:pPr algn="ctr" eaLnBrk="0" hangingPunct="0">
                <a:lnSpc>
                  <a:spcPts val="1324"/>
                </a:lnSpc>
              </a:pPr>
              <a:r>
                <a:rPr lang="en-US" altLang="en-US" sz="1324" b="1">
                  <a:solidFill>
                    <a:srgbClr val="000000"/>
                  </a:solidFill>
                </a:rPr>
                <a:t> and Biosciences Division</a:t>
              </a:r>
              <a:endParaRPr lang="en-US" altLang="en-US" sz="1235" b="1" baseline="42000">
                <a:solidFill>
                  <a:srgbClr val="000000"/>
                </a:solidFill>
              </a:endParaRPr>
            </a:p>
          </p:txBody>
        </p:sp>
        <p:sp>
          <p:nvSpPr>
            <p:cNvPr id="3170" name="Text Box 26"/>
            <p:cNvSpPr txBox="1">
              <a:spLocks noChangeArrowheads="1"/>
            </p:cNvSpPr>
            <p:nvPr/>
          </p:nvSpPr>
          <p:spPr bwMode="auto">
            <a:xfrm>
              <a:off x="4647" y="1344"/>
              <a:ext cx="1077"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1324" b="1">
                  <a:solidFill>
                    <a:srgbClr val="000099"/>
                  </a:solidFill>
                </a:rPr>
                <a:t>Bruce Garrett, Director</a:t>
              </a:r>
              <a:endParaRPr lang="en-US" altLang="en-US" sz="1147" baseline="30000">
                <a:solidFill>
                  <a:srgbClr val="000099"/>
                </a:solidFill>
              </a:endParaRPr>
            </a:p>
            <a:p>
              <a:pPr algn="ctr" eaLnBrk="0" hangingPunct="0"/>
              <a:r>
                <a:rPr lang="en-US" altLang="en-US" sz="794">
                  <a:solidFill>
                    <a:srgbClr val="000099"/>
                  </a:solidFill>
                </a:rPr>
                <a:t>Diane Marceau, Program Analyst</a:t>
              </a:r>
            </a:p>
            <a:p>
              <a:pPr algn="ctr" eaLnBrk="0" hangingPunct="0"/>
              <a:r>
                <a:rPr lang="en-US" altLang="en-US" sz="794">
                  <a:solidFill>
                    <a:srgbClr val="000099"/>
                  </a:solidFill>
                </a:rPr>
                <a:t>Vacant, Program Assistant</a:t>
              </a:r>
            </a:p>
            <a:p>
              <a:pPr algn="ctr" eaLnBrk="0" hangingPunct="0"/>
              <a:r>
                <a:rPr lang="en-US" altLang="en-US" sz="794">
                  <a:solidFill>
                    <a:srgbClr val="000099"/>
                  </a:solidFill>
                </a:rPr>
                <a:t>Joshua Haines, Science Assistant</a:t>
              </a:r>
            </a:p>
          </p:txBody>
        </p:sp>
      </p:grpSp>
      <p:sp>
        <p:nvSpPr>
          <p:cNvPr id="3091" name="Line 27"/>
          <p:cNvSpPr>
            <a:spLocks noChangeShapeType="1"/>
          </p:cNvSpPr>
          <p:nvPr/>
        </p:nvSpPr>
        <p:spPr bwMode="auto">
          <a:xfrm>
            <a:off x="6189850" y="1926011"/>
            <a:ext cx="2406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92" name="Line 31"/>
          <p:cNvSpPr>
            <a:spLocks noChangeShapeType="1"/>
          </p:cNvSpPr>
          <p:nvPr/>
        </p:nvSpPr>
        <p:spPr bwMode="auto">
          <a:xfrm>
            <a:off x="539284" y="1926011"/>
            <a:ext cx="2406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93" name="Text Box 33"/>
          <p:cNvSpPr txBox="1">
            <a:spLocks noChangeArrowheads="1"/>
          </p:cNvSpPr>
          <p:nvPr/>
        </p:nvSpPr>
        <p:spPr bwMode="auto">
          <a:xfrm>
            <a:off x="3489265" y="1587034"/>
            <a:ext cx="2175275" cy="2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90000"/>
              </a:lnSpc>
            </a:pPr>
            <a:r>
              <a:rPr lang="en-US" altLang="en-US" sz="1324" b="1">
                <a:solidFill>
                  <a:srgbClr val="000000"/>
                </a:solidFill>
              </a:rPr>
              <a:t>Scientific User Facilities Division</a:t>
            </a:r>
            <a:endParaRPr lang="en-US" altLang="en-US" sz="1147" b="1">
              <a:solidFill>
                <a:srgbClr val="000000"/>
              </a:solidFill>
            </a:endParaRPr>
          </a:p>
        </p:txBody>
      </p:sp>
      <p:sp>
        <p:nvSpPr>
          <p:cNvPr id="3094" name="Line 34"/>
          <p:cNvSpPr>
            <a:spLocks noChangeShapeType="1"/>
          </p:cNvSpPr>
          <p:nvPr/>
        </p:nvSpPr>
        <p:spPr bwMode="auto">
          <a:xfrm>
            <a:off x="3368769" y="1926011"/>
            <a:ext cx="2407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95" name="Text Box 35"/>
          <p:cNvSpPr txBox="1">
            <a:spLocks noChangeArrowheads="1"/>
          </p:cNvSpPr>
          <p:nvPr/>
        </p:nvSpPr>
        <p:spPr bwMode="auto">
          <a:xfrm>
            <a:off x="3809828" y="1892395"/>
            <a:ext cx="1571970" cy="53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1324" b="1">
                <a:solidFill>
                  <a:srgbClr val="000099"/>
                </a:solidFill>
              </a:rPr>
              <a:t>James Murphy, Director</a:t>
            </a:r>
          </a:p>
          <a:p>
            <a:pPr algn="ctr" eaLnBrk="0" hangingPunct="0"/>
            <a:r>
              <a:rPr lang="en-US" altLang="en-US" sz="794">
                <a:solidFill>
                  <a:srgbClr val="000099"/>
                </a:solidFill>
              </a:rPr>
              <a:t>Vacant, Program Support Specialist</a:t>
            </a:r>
          </a:p>
          <a:p>
            <a:pPr algn="ctr" eaLnBrk="0" hangingPunct="0"/>
            <a:r>
              <a:rPr lang="en-US" altLang="en-US" sz="794">
                <a:solidFill>
                  <a:srgbClr val="000099"/>
                </a:solidFill>
              </a:rPr>
              <a:t>Rocio Meneses, Program Assistant</a:t>
            </a:r>
          </a:p>
        </p:txBody>
      </p:sp>
      <p:sp>
        <p:nvSpPr>
          <p:cNvPr id="3096" name="Line 36"/>
          <p:cNvSpPr>
            <a:spLocks noChangeShapeType="1"/>
          </p:cNvSpPr>
          <p:nvPr/>
        </p:nvSpPr>
        <p:spPr bwMode="auto">
          <a:xfrm flipV="1">
            <a:off x="4041122" y="2634784"/>
            <a:ext cx="1068761" cy="28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97" name="Line 37"/>
          <p:cNvSpPr>
            <a:spLocks noChangeShapeType="1"/>
          </p:cNvSpPr>
          <p:nvPr/>
        </p:nvSpPr>
        <p:spPr bwMode="auto">
          <a:xfrm>
            <a:off x="4041122" y="2637586"/>
            <a:ext cx="0" cy="29709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098" name="Rectangle 38"/>
          <p:cNvSpPr>
            <a:spLocks noChangeArrowheads="1"/>
          </p:cNvSpPr>
          <p:nvPr/>
        </p:nvSpPr>
        <p:spPr bwMode="auto">
          <a:xfrm>
            <a:off x="3553666" y="2703420"/>
            <a:ext cx="967908" cy="686360"/>
          </a:xfrm>
          <a:prstGeom prst="rect">
            <a:avLst/>
          </a:prstGeom>
          <a:solidFill>
            <a:srgbClr val="EAEAEA"/>
          </a:solidFill>
          <a:ln w="12700">
            <a:solidFill>
              <a:schemeClr val="tx1"/>
            </a:solidFill>
            <a:miter lim="800000"/>
            <a:headEnd/>
            <a:tailEnd/>
          </a:ln>
        </p:spPr>
        <p:txBody>
          <a:bodyPr wrap="none"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099" name="Rectangle 39"/>
          <p:cNvSpPr>
            <a:spLocks noChangeArrowheads="1"/>
          </p:cNvSpPr>
          <p:nvPr/>
        </p:nvSpPr>
        <p:spPr bwMode="auto">
          <a:xfrm>
            <a:off x="3597088" y="2867306"/>
            <a:ext cx="920284" cy="21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105000"/>
              </a:lnSpc>
            </a:pPr>
            <a:r>
              <a:rPr lang="en-US" altLang="en-US" sz="794" b="1">
                <a:solidFill>
                  <a:srgbClr val="000000"/>
                </a:solidFill>
              </a:rPr>
              <a:t>Operations</a:t>
            </a:r>
          </a:p>
        </p:txBody>
      </p:sp>
      <p:sp>
        <p:nvSpPr>
          <p:cNvPr id="3100" name="Rectangle 40"/>
          <p:cNvSpPr>
            <a:spLocks noChangeArrowheads="1"/>
          </p:cNvSpPr>
          <p:nvPr/>
        </p:nvSpPr>
        <p:spPr bwMode="auto">
          <a:xfrm>
            <a:off x="4623827" y="2702019"/>
            <a:ext cx="967908" cy="687761"/>
          </a:xfrm>
          <a:prstGeom prst="rect">
            <a:avLst/>
          </a:prstGeom>
          <a:solidFill>
            <a:srgbClr val="EAEAEA"/>
          </a:solidFill>
          <a:ln w="12700">
            <a:solidFill>
              <a:schemeClr val="tx1"/>
            </a:solidFill>
            <a:miter lim="800000"/>
            <a:headEnd/>
            <a:tailEnd/>
          </a:ln>
        </p:spPr>
        <p:txBody>
          <a:bodyPr wrap="none"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101" name="Rectangle 41"/>
          <p:cNvSpPr>
            <a:spLocks noChangeArrowheads="1"/>
          </p:cNvSpPr>
          <p:nvPr/>
        </p:nvSpPr>
        <p:spPr bwMode="auto">
          <a:xfrm>
            <a:off x="4847395" y="2867306"/>
            <a:ext cx="519373" cy="21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105000"/>
              </a:lnSpc>
            </a:pPr>
            <a:r>
              <a:rPr lang="en-US" altLang="en-US" sz="794" b="1">
                <a:solidFill>
                  <a:srgbClr val="000000"/>
                </a:solidFill>
              </a:rPr>
              <a:t>Construction</a:t>
            </a:r>
          </a:p>
        </p:txBody>
      </p:sp>
      <p:sp>
        <p:nvSpPr>
          <p:cNvPr id="3102" name="Rectangle 42"/>
          <p:cNvSpPr>
            <a:spLocks noChangeArrowheads="1"/>
          </p:cNvSpPr>
          <p:nvPr/>
        </p:nvSpPr>
        <p:spPr bwMode="auto">
          <a:xfrm>
            <a:off x="3021355" y="3585883"/>
            <a:ext cx="65" cy="19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41333" rIns="0" bIns="41333">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90000"/>
              </a:lnSpc>
            </a:pPr>
            <a:endParaRPr lang="en-US" altLang="en-US" sz="794">
              <a:solidFill>
                <a:srgbClr val="000080"/>
              </a:solidFill>
            </a:endParaRPr>
          </a:p>
        </p:txBody>
      </p:sp>
      <p:grpSp>
        <p:nvGrpSpPr>
          <p:cNvPr id="3103" name="Group 261"/>
          <p:cNvGrpSpPr>
            <a:grpSpLocks/>
          </p:cNvGrpSpPr>
          <p:nvPr/>
        </p:nvGrpSpPr>
        <p:grpSpPr bwMode="auto">
          <a:xfrm>
            <a:off x="187698" y="2634784"/>
            <a:ext cx="969309" cy="3050801"/>
            <a:chOff x="38" y="1881"/>
            <a:chExt cx="692" cy="2178"/>
          </a:xfrm>
        </p:grpSpPr>
        <p:sp>
          <p:nvSpPr>
            <p:cNvPr id="3160" name="Line 16"/>
            <p:cNvSpPr>
              <a:spLocks noChangeShapeType="1"/>
            </p:cNvSpPr>
            <p:nvPr/>
          </p:nvSpPr>
          <p:spPr bwMode="auto">
            <a:xfrm>
              <a:off x="386" y="1881"/>
              <a:ext cx="3" cy="1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nvGrpSpPr>
            <p:cNvPr id="3161" name="Group 17"/>
            <p:cNvGrpSpPr>
              <a:grpSpLocks/>
            </p:cNvGrpSpPr>
            <p:nvPr/>
          </p:nvGrpSpPr>
          <p:grpSpPr bwMode="auto">
            <a:xfrm>
              <a:off x="39" y="1928"/>
              <a:ext cx="691" cy="490"/>
              <a:chOff x="43" y="1196"/>
              <a:chExt cx="691" cy="490"/>
            </a:xfrm>
          </p:grpSpPr>
          <p:sp>
            <p:nvSpPr>
              <p:cNvPr id="3166" name="Rectangle 18"/>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353" b="1">
                  <a:solidFill>
                    <a:srgbClr val="000080"/>
                  </a:solidFill>
                </a:endParaRPr>
              </a:p>
              <a:p>
                <a:pPr algn="ctr" eaLnBrk="0" hangingPunct="0">
                  <a:lnSpc>
                    <a:spcPts val="794"/>
                  </a:lnSpc>
                </a:pPr>
                <a:r>
                  <a:rPr lang="en-US" altLang="en-US" sz="794" b="1">
                    <a:solidFill>
                      <a:srgbClr val="000000"/>
                    </a:solidFill>
                  </a:rPr>
                  <a:t>Materials Discovery, Design, and Synthesis</a:t>
                </a:r>
              </a:p>
              <a:p>
                <a:pPr algn="ctr" eaLnBrk="0" hangingPunct="0"/>
                <a:endParaRPr lang="en-US" altLang="en-US" sz="706" b="1">
                  <a:solidFill>
                    <a:srgbClr val="000080"/>
                  </a:solidFill>
                </a:endParaRPr>
              </a:p>
              <a:p>
                <a:pPr algn="ctr" eaLnBrk="0" hangingPunct="0"/>
                <a:r>
                  <a:rPr lang="en-US" altLang="en-US" sz="794" b="1">
                    <a:solidFill>
                      <a:srgbClr val="000099"/>
                    </a:solidFill>
                  </a:rPr>
                  <a:t>Arvind Kini</a:t>
                </a:r>
              </a:p>
              <a:p>
                <a:pPr algn="ctr" eaLnBrk="0" hangingPunct="0"/>
                <a:r>
                  <a:rPr lang="en-US" altLang="en-US" sz="794">
                    <a:solidFill>
                      <a:srgbClr val="000099"/>
                    </a:solidFill>
                  </a:rPr>
                  <a:t>Vacant, P.A.</a:t>
                </a:r>
              </a:p>
            </p:txBody>
          </p:sp>
          <p:sp>
            <p:nvSpPr>
              <p:cNvPr id="3167" name="Line 19"/>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3" name="Rectangle 52"/>
            <p:cNvSpPr>
              <a:spLocks noChangeArrowheads="1"/>
            </p:cNvSpPr>
            <p:nvPr/>
          </p:nvSpPr>
          <p:spPr bwMode="auto">
            <a:xfrm>
              <a:off x="38" y="3714"/>
              <a:ext cx="691" cy="345"/>
            </a:xfrm>
            <a:prstGeom prst="rect">
              <a:avLst/>
            </a:prstGeom>
            <a:solidFill>
              <a:schemeClr val="bg1"/>
            </a:solidFill>
            <a:ln w="12700">
              <a:solidFill>
                <a:schemeClr val="tx1"/>
              </a:solidFill>
              <a:miter lim="800000"/>
              <a:headEnd/>
              <a:tailEnd/>
            </a:ln>
          </p:spPr>
          <p:txBody>
            <a:bodyPr lIns="0" rIns="0" anchor="ctr"/>
            <a:lstStyle/>
            <a:p>
              <a:pPr algn="ctr" eaLnBrk="0" hangingPunct="0">
                <a:lnSpc>
                  <a:spcPts val="706"/>
                </a:lnSpc>
                <a:defRPr/>
              </a:pPr>
              <a:r>
                <a:rPr lang="en-US" sz="794" b="1" kern="0" spc="-35" dirty="0">
                  <a:solidFill>
                    <a:srgbClr val="000000"/>
                  </a:solidFill>
                  <a:latin typeface="Arial Narrow" panose="020B0606020202030204" pitchFamily="34" charset="0"/>
                </a:rPr>
                <a:t>Batteries and Energy Storage Hub; </a:t>
              </a:r>
              <a:br>
                <a:rPr lang="en-US" sz="794" b="1" kern="0" spc="-35" dirty="0">
                  <a:solidFill>
                    <a:srgbClr val="000000"/>
                  </a:solidFill>
                  <a:latin typeface="Arial Narrow" panose="020B0606020202030204" pitchFamily="34" charset="0"/>
                </a:rPr>
              </a:br>
              <a:r>
                <a:rPr lang="en-US" sz="794" b="1" kern="0" spc="-35" dirty="0">
                  <a:solidFill>
                    <a:srgbClr val="000000"/>
                  </a:solidFill>
                  <a:latin typeface="Arial Narrow" panose="020B0606020202030204" pitchFamily="34" charset="0"/>
                </a:rPr>
                <a:t>Technology Coordination </a:t>
              </a:r>
              <a:r>
                <a:rPr lang="en-US" sz="777" dirty="0">
                  <a:solidFill>
                    <a:srgbClr val="000080"/>
                  </a:solidFill>
                  <a:latin typeface="Arial Narrow" panose="020B0606020202030204" pitchFamily="34" charset="0"/>
                </a:rPr>
                <a:t>Craig Henderson</a:t>
              </a:r>
              <a:r>
                <a:rPr lang="en-US" sz="777" dirty="0">
                  <a:solidFill>
                    <a:srgbClr val="00279F"/>
                  </a:solidFill>
                  <a:latin typeface="Arial Narrow" panose="020B0606020202030204" pitchFamily="34" charset="0"/>
                </a:rPr>
                <a:t/>
              </a:r>
              <a:br>
                <a:rPr lang="en-US" sz="777" dirty="0">
                  <a:solidFill>
                    <a:srgbClr val="00279F"/>
                  </a:solidFill>
                  <a:latin typeface="Arial Narrow" panose="020B0606020202030204" pitchFamily="34" charset="0"/>
                </a:rPr>
              </a:br>
              <a:r>
                <a:rPr lang="en-US" sz="777" dirty="0">
                  <a:solidFill>
                    <a:srgbClr val="000080"/>
                  </a:solidFill>
                  <a:latin typeface="Arial Narrow" panose="020B0606020202030204" pitchFamily="34" charset="0"/>
                </a:rPr>
                <a:t>John Vetrano</a:t>
              </a:r>
            </a:p>
          </p:txBody>
        </p:sp>
        <p:sp>
          <p:nvSpPr>
            <p:cNvPr id="3163" name="Rectangle 53"/>
            <p:cNvSpPr>
              <a:spLocks noChangeArrowheads="1"/>
            </p:cNvSpPr>
            <p:nvPr/>
          </p:nvSpPr>
          <p:spPr bwMode="auto">
            <a:xfrm>
              <a:off x="38" y="2503"/>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80000"/>
                </a:lnSpc>
              </a:pPr>
              <a:endParaRPr lang="en-US" altLang="en-US" sz="794" b="1">
                <a:solidFill>
                  <a:srgbClr val="000000"/>
                </a:solidFill>
              </a:endParaRPr>
            </a:p>
            <a:p>
              <a:pPr algn="ctr" eaLnBrk="0" hangingPunct="0"/>
              <a:r>
                <a:rPr lang="en-US" altLang="en-US" sz="794" b="1">
                  <a:solidFill>
                    <a:srgbClr val="000000"/>
                  </a:solidFill>
                </a:rPr>
                <a:t>Materials Chemistry</a:t>
              </a:r>
            </a:p>
            <a:p>
              <a:pPr algn="ctr" eaLnBrk="0" hangingPunct="0"/>
              <a:r>
                <a:rPr lang="en-US" altLang="en-US" sz="794">
                  <a:solidFill>
                    <a:srgbClr val="000080"/>
                  </a:solidFill>
                </a:rPr>
                <a:t>Craig Henderson</a:t>
              </a:r>
              <a:r>
                <a:rPr lang="en-US" altLang="en-US" sz="794"/>
                <a:t/>
              </a:r>
              <a:br>
                <a:rPr lang="en-US" altLang="en-US" sz="794"/>
              </a:br>
              <a:r>
                <a:rPr lang="en-US" altLang="en-US" sz="794">
                  <a:solidFill>
                    <a:srgbClr val="000080"/>
                  </a:solidFill>
                </a:rPr>
                <a:t>Michael Sennett</a:t>
              </a:r>
            </a:p>
            <a:p>
              <a:pPr algn="ctr" eaLnBrk="0" hangingPunct="0"/>
              <a:r>
                <a:rPr lang="en-US" altLang="en-US" sz="794">
                  <a:solidFill>
                    <a:srgbClr val="000080"/>
                  </a:solidFill>
                </a:rPr>
                <a:t> </a:t>
              </a:r>
            </a:p>
          </p:txBody>
        </p:sp>
        <p:sp>
          <p:nvSpPr>
            <p:cNvPr id="3164" name="Rectangle 54"/>
            <p:cNvSpPr>
              <a:spLocks noChangeArrowheads="1"/>
            </p:cNvSpPr>
            <p:nvPr/>
          </p:nvSpPr>
          <p:spPr bwMode="auto">
            <a:xfrm>
              <a:off x="38" y="2908"/>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Biomolecular Materials</a:t>
              </a:r>
            </a:p>
            <a:p>
              <a:pPr algn="ctr" eaLnBrk="0" hangingPunct="0"/>
              <a:r>
                <a:rPr lang="en-US" altLang="en-US" sz="794">
                  <a:solidFill>
                    <a:srgbClr val="000080"/>
                  </a:solidFill>
                </a:rPr>
                <a:t>Mike Markowitz</a:t>
              </a:r>
            </a:p>
          </p:txBody>
        </p:sp>
        <p:sp>
          <p:nvSpPr>
            <p:cNvPr id="3165" name="Rectangle 55"/>
            <p:cNvSpPr>
              <a:spLocks noChangeArrowheads="1"/>
            </p:cNvSpPr>
            <p:nvPr/>
          </p:nvSpPr>
          <p:spPr bwMode="auto">
            <a:xfrm>
              <a:off x="38" y="3311"/>
              <a:ext cx="691" cy="345"/>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Synthesis and Processing Science</a:t>
              </a:r>
              <a:br>
                <a:rPr lang="en-US" altLang="en-US" sz="794" b="1">
                  <a:solidFill>
                    <a:srgbClr val="000000"/>
                  </a:solidFill>
                </a:rPr>
              </a:br>
              <a:r>
                <a:rPr lang="en-US" altLang="en-US" sz="794">
                  <a:solidFill>
                    <a:srgbClr val="000080"/>
                  </a:solidFill>
                </a:rPr>
                <a:t>Bonnie Gersten</a:t>
              </a:r>
              <a:endParaRPr lang="en-US" altLang="en-US" sz="794" b="1">
                <a:solidFill>
                  <a:srgbClr val="000080"/>
                </a:solidFill>
              </a:endParaRPr>
            </a:p>
          </p:txBody>
        </p:sp>
      </p:grpSp>
      <p:sp>
        <p:nvSpPr>
          <p:cNvPr id="3104" name="Line 57"/>
          <p:cNvSpPr>
            <a:spLocks noChangeShapeType="1"/>
          </p:cNvSpPr>
          <p:nvPr/>
        </p:nvSpPr>
        <p:spPr bwMode="auto">
          <a:xfrm flipH="1">
            <a:off x="6315916" y="2636184"/>
            <a:ext cx="33618" cy="30437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105" name="Line 58"/>
          <p:cNvSpPr>
            <a:spLocks noChangeShapeType="1"/>
          </p:cNvSpPr>
          <p:nvPr/>
        </p:nvSpPr>
        <p:spPr bwMode="auto">
          <a:xfrm flipV="1">
            <a:off x="6350934" y="2633382"/>
            <a:ext cx="2103904" cy="14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106" name="Line 59"/>
          <p:cNvSpPr>
            <a:spLocks noChangeShapeType="1"/>
          </p:cNvSpPr>
          <p:nvPr/>
        </p:nvSpPr>
        <p:spPr bwMode="auto">
          <a:xfrm>
            <a:off x="8457640" y="2634784"/>
            <a:ext cx="1401" cy="28869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794">
              <a:solidFill>
                <a:srgbClr val="00279F"/>
              </a:solidFill>
              <a:latin typeface="Arial Narrow" panose="020B0606020202030204" pitchFamily="34" charset="0"/>
            </a:endParaRPr>
          </a:p>
        </p:txBody>
      </p:sp>
      <p:sp>
        <p:nvSpPr>
          <p:cNvPr id="3107" name="Rectangle 60"/>
          <p:cNvSpPr>
            <a:spLocks noChangeArrowheads="1"/>
          </p:cNvSpPr>
          <p:nvPr/>
        </p:nvSpPr>
        <p:spPr bwMode="auto">
          <a:xfrm>
            <a:off x="7972986" y="3508843"/>
            <a:ext cx="967909"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Catalysis Science</a:t>
            </a:r>
          </a:p>
          <a:p>
            <a:pPr algn="ctr" eaLnBrk="0" hangingPunct="0"/>
            <a:r>
              <a:rPr lang="en-US" altLang="en-US" sz="794">
                <a:solidFill>
                  <a:srgbClr val="000080"/>
                </a:solidFill>
              </a:rPr>
              <a:t>Viviane Schwartz</a:t>
            </a:r>
          </a:p>
          <a:p>
            <a:pPr algn="ctr" eaLnBrk="0" hangingPunct="0"/>
            <a:r>
              <a:rPr lang="en-US" altLang="en-US" sz="794">
                <a:solidFill>
                  <a:srgbClr val="000080"/>
                </a:solidFill>
              </a:rPr>
              <a:t>Chuck Peden</a:t>
            </a:r>
          </a:p>
          <a:p>
            <a:pPr algn="ctr" eaLnBrk="0" hangingPunct="0"/>
            <a:r>
              <a:rPr lang="en-US" altLang="en-US" sz="794">
                <a:solidFill>
                  <a:srgbClr val="000080"/>
                </a:solidFill>
              </a:rPr>
              <a:t>Chris Bradley</a:t>
            </a:r>
          </a:p>
        </p:txBody>
      </p:sp>
      <p:sp>
        <p:nvSpPr>
          <p:cNvPr id="2084" name="Rectangle 61"/>
          <p:cNvSpPr>
            <a:spLocks noChangeArrowheads="1"/>
          </p:cNvSpPr>
          <p:nvPr/>
        </p:nvSpPr>
        <p:spPr bwMode="auto">
          <a:xfrm>
            <a:off x="7972986" y="4642037"/>
            <a:ext cx="967909" cy="483254"/>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50" b="1" spc="-18" dirty="0">
                <a:solidFill>
                  <a:srgbClr val="000000"/>
                </a:solidFill>
                <a:latin typeface="Arial Narrow" panose="020B0606020202030204" pitchFamily="34" charset="0"/>
              </a:rPr>
              <a:t>Heavy Element</a:t>
            </a:r>
            <a:r>
              <a:rPr lang="en-US" sz="750" b="1" spc="-18" dirty="0">
                <a:solidFill>
                  <a:srgbClr val="000080"/>
                </a:solidFill>
                <a:latin typeface="Arial Narrow" panose="020B0606020202030204" pitchFamily="34" charset="0"/>
              </a:rPr>
              <a:t> </a:t>
            </a:r>
            <a:r>
              <a:rPr lang="en-US" sz="750" b="1" spc="-18" dirty="0">
                <a:solidFill>
                  <a:srgbClr val="000000"/>
                </a:solidFill>
                <a:latin typeface="Arial Narrow" panose="020B0606020202030204" pitchFamily="34" charset="0"/>
              </a:rPr>
              <a:t>Chemistry</a:t>
            </a:r>
          </a:p>
          <a:p>
            <a:pPr algn="ctr" eaLnBrk="0" hangingPunct="0">
              <a:defRPr/>
            </a:pPr>
            <a:r>
              <a:rPr lang="en-US" sz="794" dirty="0">
                <a:solidFill>
                  <a:srgbClr val="000080"/>
                </a:solidFill>
                <a:latin typeface="Arial Narrow" panose="020B0606020202030204" pitchFamily="34" charset="0"/>
              </a:rPr>
              <a:t>Philip Wilk </a:t>
            </a:r>
          </a:p>
        </p:txBody>
      </p:sp>
      <p:sp>
        <p:nvSpPr>
          <p:cNvPr id="3109" name="Rectangle 62"/>
          <p:cNvSpPr>
            <a:spLocks noChangeArrowheads="1"/>
          </p:cNvSpPr>
          <p:nvPr/>
        </p:nvSpPr>
        <p:spPr bwMode="auto">
          <a:xfrm>
            <a:off x="7978588" y="4077541"/>
            <a:ext cx="967909"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dirty="0">
                <a:solidFill>
                  <a:srgbClr val="000000"/>
                </a:solidFill>
              </a:rPr>
              <a:t>Separations and Analysis</a:t>
            </a:r>
          </a:p>
          <a:p>
            <a:pPr algn="ctr" eaLnBrk="0" hangingPunct="0"/>
            <a:r>
              <a:rPr lang="en-US" altLang="en-US" sz="794" dirty="0">
                <a:solidFill>
                  <a:srgbClr val="000080"/>
                </a:solidFill>
              </a:rPr>
              <a:t>Philip </a:t>
            </a:r>
            <a:r>
              <a:rPr lang="en-US" altLang="en-US" sz="794" dirty="0" smtClean="0">
                <a:solidFill>
                  <a:srgbClr val="000080"/>
                </a:solidFill>
              </a:rPr>
              <a:t>Wilk</a:t>
            </a:r>
          </a:p>
          <a:p>
            <a:pPr algn="ctr" eaLnBrk="0" hangingPunct="0"/>
            <a:r>
              <a:rPr lang="en-US" altLang="en-US" sz="794" dirty="0" smtClean="0">
                <a:solidFill>
                  <a:srgbClr val="000080"/>
                </a:solidFill>
              </a:rPr>
              <a:t>Vacant</a:t>
            </a:r>
            <a:endParaRPr lang="en-US" altLang="en-US" sz="794" dirty="0">
              <a:solidFill>
                <a:srgbClr val="000080"/>
              </a:solidFill>
            </a:endParaRPr>
          </a:p>
        </p:txBody>
      </p:sp>
      <p:sp>
        <p:nvSpPr>
          <p:cNvPr id="3110" name="Rectangle 63"/>
          <p:cNvSpPr>
            <a:spLocks noChangeArrowheads="1"/>
          </p:cNvSpPr>
          <p:nvPr/>
        </p:nvSpPr>
        <p:spPr bwMode="auto">
          <a:xfrm>
            <a:off x="7972986" y="5206534"/>
            <a:ext cx="967909"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Geosciences</a:t>
            </a:r>
          </a:p>
          <a:p>
            <a:pPr algn="ctr" eaLnBrk="0" hangingPunct="0"/>
            <a:r>
              <a:rPr lang="en-US" altLang="en-US" sz="794">
                <a:solidFill>
                  <a:srgbClr val="000080"/>
                </a:solidFill>
              </a:rPr>
              <a:t>James Rustad</a:t>
            </a:r>
          </a:p>
        </p:txBody>
      </p:sp>
      <p:grpSp>
        <p:nvGrpSpPr>
          <p:cNvPr id="3111" name="Group 64"/>
          <p:cNvGrpSpPr>
            <a:grpSpLocks/>
          </p:cNvGrpSpPr>
          <p:nvPr/>
        </p:nvGrpSpPr>
        <p:grpSpPr bwMode="auto">
          <a:xfrm>
            <a:off x="7974386" y="2700618"/>
            <a:ext cx="967908" cy="686360"/>
            <a:chOff x="43" y="1196"/>
            <a:chExt cx="691" cy="490"/>
          </a:xfrm>
        </p:grpSpPr>
        <p:sp>
          <p:nvSpPr>
            <p:cNvPr id="3158" name="Rectangle 65"/>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353" b="1">
                <a:solidFill>
                  <a:srgbClr val="000080"/>
                </a:solidFill>
              </a:endParaRPr>
            </a:p>
            <a:p>
              <a:pPr algn="ctr" eaLnBrk="0" hangingPunct="0">
                <a:lnSpc>
                  <a:spcPts val="794"/>
                </a:lnSpc>
              </a:pPr>
              <a:r>
                <a:rPr lang="en-US" altLang="en-US" sz="794" b="1">
                  <a:solidFill>
                    <a:srgbClr val="000000"/>
                  </a:solidFill>
                </a:rPr>
                <a:t>Chemical Transformations</a:t>
              </a:r>
              <a:r>
                <a:rPr lang="en-US" altLang="en-US" sz="794" b="1">
                  <a:solidFill>
                    <a:srgbClr val="000080"/>
                  </a:solidFill>
                </a:rPr>
                <a:t> </a:t>
              </a:r>
            </a:p>
            <a:p>
              <a:pPr algn="ctr" eaLnBrk="0" hangingPunct="0"/>
              <a:endParaRPr lang="en-US" altLang="en-US" sz="706" b="1">
                <a:solidFill>
                  <a:srgbClr val="000080"/>
                </a:solidFill>
              </a:endParaRPr>
            </a:p>
            <a:p>
              <a:pPr algn="ctr" eaLnBrk="0" hangingPunct="0"/>
              <a:r>
                <a:rPr lang="en-US" altLang="en-US" sz="794" b="1">
                  <a:solidFill>
                    <a:srgbClr val="000099"/>
                  </a:solidFill>
                </a:rPr>
                <a:t>Raul Miranda</a:t>
              </a:r>
            </a:p>
            <a:p>
              <a:pPr algn="ctr" eaLnBrk="0" hangingPunct="0"/>
              <a:r>
                <a:rPr lang="en-US" altLang="en-US" sz="794">
                  <a:solidFill>
                    <a:srgbClr val="000099"/>
                  </a:solidFill>
                </a:rPr>
                <a:t>Vacant, P.A.</a:t>
              </a:r>
              <a:endParaRPr lang="en-US" altLang="en-US" sz="794" b="1">
                <a:solidFill>
                  <a:srgbClr val="000099"/>
                </a:solidFill>
              </a:endParaRPr>
            </a:p>
          </p:txBody>
        </p:sp>
        <p:sp>
          <p:nvSpPr>
            <p:cNvPr id="3159" name="Line 66"/>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3112" name="Rectangle 67"/>
          <p:cNvSpPr>
            <a:spLocks noChangeArrowheads="1"/>
          </p:cNvSpPr>
          <p:nvPr/>
        </p:nvSpPr>
        <p:spPr bwMode="auto">
          <a:xfrm>
            <a:off x="6926636" y="3508843"/>
            <a:ext cx="934290"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b="1">
              <a:solidFill>
                <a:srgbClr val="000080"/>
              </a:solidFill>
            </a:endParaRPr>
          </a:p>
          <a:p>
            <a:pPr algn="ctr" eaLnBrk="0" hangingPunct="0"/>
            <a:r>
              <a:rPr lang="en-US" altLang="en-US" sz="794" b="1">
                <a:solidFill>
                  <a:srgbClr val="000000"/>
                </a:solidFill>
              </a:rPr>
              <a:t>Solar Photochemistry</a:t>
            </a:r>
          </a:p>
          <a:p>
            <a:pPr algn="ctr" eaLnBrk="0" hangingPunct="0"/>
            <a:r>
              <a:rPr lang="en-US" altLang="en-US" sz="794">
                <a:solidFill>
                  <a:srgbClr val="000080"/>
                </a:solidFill>
              </a:rPr>
              <a:t>Mark Spitler</a:t>
            </a:r>
            <a:br>
              <a:rPr lang="en-US" altLang="en-US" sz="794">
                <a:solidFill>
                  <a:srgbClr val="000080"/>
                </a:solidFill>
              </a:rPr>
            </a:br>
            <a:r>
              <a:rPr lang="en-US" altLang="en-US" sz="794">
                <a:solidFill>
                  <a:srgbClr val="000080"/>
                </a:solidFill>
              </a:rPr>
              <a:t>Christopher Fecko</a:t>
            </a:r>
          </a:p>
          <a:p>
            <a:pPr algn="ctr" eaLnBrk="0" hangingPunct="0"/>
            <a:endParaRPr lang="en-US" altLang="en-US" sz="794">
              <a:solidFill>
                <a:srgbClr val="000080"/>
              </a:solidFill>
            </a:endParaRPr>
          </a:p>
        </p:txBody>
      </p:sp>
      <p:sp>
        <p:nvSpPr>
          <p:cNvPr id="3113" name="Rectangle 68"/>
          <p:cNvSpPr>
            <a:spLocks noChangeArrowheads="1"/>
          </p:cNvSpPr>
          <p:nvPr/>
        </p:nvSpPr>
        <p:spPr bwMode="auto">
          <a:xfrm>
            <a:off x="5849471" y="3508843"/>
            <a:ext cx="951100"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Atomic, Molecular, and Optical Sciences</a:t>
            </a:r>
          </a:p>
          <a:p>
            <a:pPr algn="ctr" eaLnBrk="0" hangingPunct="0"/>
            <a:r>
              <a:rPr lang="en-US" altLang="en-US" sz="794">
                <a:solidFill>
                  <a:srgbClr val="000080"/>
                </a:solidFill>
              </a:rPr>
              <a:t>Tom Settersten</a:t>
            </a:r>
          </a:p>
        </p:txBody>
      </p:sp>
      <p:sp>
        <p:nvSpPr>
          <p:cNvPr id="3114" name="Rectangle 70"/>
          <p:cNvSpPr>
            <a:spLocks noChangeArrowheads="1"/>
          </p:cNvSpPr>
          <p:nvPr/>
        </p:nvSpPr>
        <p:spPr bwMode="auto">
          <a:xfrm>
            <a:off x="5841066" y="5206534"/>
            <a:ext cx="967909"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Computational and Theoretical Chemistry</a:t>
            </a:r>
          </a:p>
          <a:p>
            <a:pPr algn="ctr" eaLnBrk="0" hangingPunct="0"/>
            <a:r>
              <a:rPr lang="en-US" altLang="en-US" sz="794">
                <a:solidFill>
                  <a:srgbClr val="000080"/>
                </a:solidFill>
              </a:rPr>
              <a:t>Mark Pederson</a:t>
            </a:r>
            <a:endParaRPr lang="en-US" altLang="en-US" sz="794" b="1">
              <a:solidFill>
                <a:srgbClr val="000080"/>
              </a:solidFill>
            </a:endParaRPr>
          </a:p>
        </p:txBody>
      </p:sp>
      <p:grpSp>
        <p:nvGrpSpPr>
          <p:cNvPr id="3115" name="Group 71"/>
          <p:cNvGrpSpPr>
            <a:grpSpLocks/>
          </p:cNvGrpSpPr>
          <p:nvPr/>
        </p:nvGrpSpPr>
        <p:grpSpPr bwMode="auto">
          <a:xfrm>
            <a:off x="5831261" y="2700618"/>
            <a:ext cx="969309" cy="686360"/>
            <a:chOff x="43" y="1196"/>
            <a:chExt cx="691" cy="490"/>
          </a:xfrm>
        </p:grpSpPr>
        <p:sp>
          <p:nvSpPr>
            <p:cNvPr id="3156" name="Rectangle 72"/>
            <p:cNvSpPr>
              <a:spLocks noChangeArrowheads="1"/>
            </p:cNvSpPr>
            <p:nvPr/>
          </p:nvSpPr>
          <p:spPr bwMode="auto">
            <a:xfrm>
              <a:off x="43" y="1196"/>
              <a:ext cx="691" cy="490"/>
            </a:xfrm>
            <a:prstGeom prst="rect">
              <a:avLst/>
            </a:prstGeom>
            <a:solidFill>
              <a:srgbClr val="EAEAEA"/>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353" b="1">
                <a:solidFill>
                  <a:srgbClr val="000080"/>
                </a:solidFill>
              </a:endParaRPr>
            </a:p>
            <a:p>
              <a:pPr algn="ctr" eaLnBrk="0" hangingPunct="0">
                <a:lnSpc>
                  <a:spcPts val="794"/>
                </a:lnSpc>
              </a:pPr>
              <a:r>
                <a:rPr lang="en-US" altLang="en-US" sz="794" b="1">
                  <a:solidFill>
                    <a:srgbClr val="000000"/>
                  </a:solidFill>
                </a:rPr>
                <a:t>Fundamental Interactions</a:t>
              </a:r>
              <a:r>
                <a:rPr lang="en-US" altLang="en-US" sz="794" b="1">
                  <a:solidFill>
                    <a:srgbClr val="000080"/>
                  </a:solidFill>
                </a:rPr>
                <a:t> </a:t>
              </a:r>
            </a:p>
            <a:p>
              <a:pPr algn="ctr" eaLnBrk="0" hangingPunct="0"/>
              <a:endParaRPr lang="en-US" altLang="en-US" sz="706" b="1">
                <a:solidFill>
                  <a:srgbClr val="000080"/>
                </a:solidFill>
              </a:endParaRPr>
            </a:p>
            <a:p>
              <a:pPr algn="ctr" eaLnBrk="0" hangingPunct="0"/>
              <a:r>
                <a:rPr lang="en-US" altLang="en-US" sz="794" b="1">
                  <a:solidFill>
                    <a:srgbClr val="000099"/>
                  </a:solidFill>
                </a:rPr>
                <a:t>Jeff Krause </a:t>
              </a:r>
              <a:endParaRPr lang="en-US" altLang="en-US" sz="794">
                <a:solidFill>
                  <a:srgbClr val="000099"/>
                </a:solidFill>
              </a:endParaRPr>
            </a:p>
            <a:p>
              <a:pPr algn="ctr" eaLnBrk="0" hangingPunct="0"/>
              <a:r>
                <a:rPr lang="en-US" altLang="en-US" sz="794">
                  <a:solidFill>
                    <a:srgbClr val="000099"/>
                  </a:solidFill>
                </a:rPr>
                <a:t>M. Kyler-Leon, P.A</a:t>
              </a:r>
              <a:r>
                <a:rPr lang="en-US" altLang="en-US" sz="794" b="1">
                  <a:solidFill>
                    <a:srgbClr val="000099"/>
                  </a:solidFill>
                </a:rPr>
                <a:t>.</a:t>
              </a:r>
            </a:p>
          </p:txBody>
        </p:sp>
        <p:sp>
          <p:nvSpPr>
            <p:cNvPr id="3157" name="Line 73"/>
            <p:cNvSpPr>
              <a:spLocks noChangeShapeType="1"/>
            </p:cNvSpPr>
            <p:nvPr/>
          </p:nvSpPr>
          <p:spPr bwMode="auto">
            <a:xfrm>
              <a:off x="45" y="1476"/>
              <a:ext cx="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sp>
        <p:nvSpPr>
          <p:cNvPr id="2092" name="Rectangle 74"/>
          <p:cNvSpPr>
            <a:spLocks noChangeArrowheads="1"/>
          </p:cNvSpPr>
          <p:nvPr/>
        </p:nvSpPr>
        <p:spPr bwMode="auto">
          <a:xfrm>
            <a:off x="4623827" y="4073338"/>
            <a:ext cx="967908" cy="487456"/>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06" b="1" spc="-26" dirty="0">
                <a:solidFill>
                  <a:srgbClr val="000000"/>
                </a:solidFill>
                <a:latin typeface="Arial Narrow" panose="020B0606020202030204" pitchFamily="34" charset="0"/>
              </a:rPr>
              <a:t>Facilities Upgrades and</a:t>
            </a:r>
            <a:br>
              <a:rPr lang="en-US" sz="706" b="1" spc="-26" dirty="0">
                <a:solidFill>
                  <a:srgbClr val="000000"/>
                </a:solidFill>
                <a:latin typeface="Arial Narrow" panose="020B0606020202030204" pitchFamily="34" charset="0"/>
              </a:rPr>
            </a:br>
            <a:r>
              <a:rPr lang="en-US" sz="706" b="1" spc="-26" dirty="0">
                <a:solidFill>
                  <a:srgbClr val="000000"/>
                </a:solidFill>
                <a:latin typeface="Arial Narrow" panose="020B0606020202030204" pitchFamily="34" charset="0"/>
              </a:rPr>
              <a:t>MIE*** Projects</a:t>
            </a:r>
            <a:r>
              <a:rPr lang="en-US" sz="706" dirty="0">
                <a:solidFill>
                  <a:srgbClr val="000080"/>
                </a:solidFill>
                <a:latin typeface="Arial Narrow" panose="020B0606020202030204" pitchFamily="34" charset="0"/>
              </a:rPr>
              <a:t/>
            </a:r>
            <a:br>
              <a:rPr lang="en-US" sz="706" dirty="0">
                <a:solidFill>
                  <a:srgbClr val="000080"/>
                </a:solidFill>
                <a:latin typeface="Arial Narrow" panose="020B0606020202030204" pitchFamily="34" charset="0"/>
              </a:rPr>
            </a:br>
            <a:r>
              <a:rPr lang="en-US" sz="706" dirty="0">
                <a:solidFill>
                  <a:srgbClr val="000080"/>
                </a:solidFill>
                <a:latin typeface="Arial Narrow" panose="020B0606020202030204" pitchFamily="34" charset="0"/>
              </a:rPr>
              <a:t>Phil Kraushaar</a:t>
            </a:r>
          </a:p>
          <a:p>
            <a:pPr algn="ctr" eaLnBrk="0" hangingPunct="0">
              <a:defRPr/>
            </a:pPr>
            <a:r>
              <a:rPr lang="en-US" sz="706" dirty="0">
                <a:solidFill>
                  <a:srgbClr val="000080"/>
                </a:solidFill>
                <a:latin typeface="Arial Narrow" panose="020B0606020202030204" pitchFamily="34" charset="0"/>
              </a:rPr>
              <a:t>Ed Stevens</a:t>
            </a:r>
          </a:p>
        </p:txBody>
      </p:sp>
      <p:sp>
        <p:nvSpPr>
          <p:cNvPr id="3117" name="Rectangle 76"/>
          <p:cNvSpPr>
            <a:spLocks noChangeArrowheads="1"/>
          </p:cNvSpPr>
          <p:nvPr/>
        </p:nvSpPr>
        <p:spPr bwMode="auto">
          <a:xfrm>
            <a:off x="4623827" y="3511644"/>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Linac Coherent Light Source-II</a:t>
            </a:r>
            <a:br>
              <a:rPr lang="en-US" altLang="en-US" sz="794" b="1">
                <a:solidFill>
                  <a:srgbClr val="000000"/>
                </a:solidFill>
              </a:rPr>
            </a:br>
            <a:r>
              <a:rPr lang="en-US" altLang="en-US" sz="794">
                <a:solidFill>
                  <a:srgbClr val="000080"/>
                </a:solidFill>
              </a:rPr>
              <a:t>Phil Kraushaar</a:t>
            </a:r>
          </a:p>
        </p:txBody>
      </p:sp>
      <p:sp>
        <p:nvSpPr>
          <p:cNvPr id="3118" name="Rectangle 82"/>
          <p:cNvSpPr>
            <a:spLocks noChangeArrowheads="1"/>
          </p:cNvSpPr>
          <p:nvPr/>
        </p:nvSpPr>
        <p:spPr bwMode="auto">
          <a:xfrm>
            <a:off x="3553666" y="3508843"/>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X-ray and Neutron Scattering Facilities</a:t>
            </a:r>
          </a:p>
          <a:p>
            <a:pPr algn="ctr" eaLnBrk="0" hangingPunct="0"/>
            <a:r>
              <a:rPr lang="en-US" altLang="en-US" sz="794">
                <a:solidFill>
                  <a:srgbClr val="000080"/>
                </a:solidFill>
              </a:rPr>
              <a:t>Peter Lee</a:t>
            </a:r>
            <a:br>
              <a:rPr lang="en-US" altLang="en-US" sz="794">
                <a:solidFill>
                  <a:srgbClr val="000080"/>
                </a:solidFill>
              </a:rPr>
            </a:br>
            <a:r>
              <a:rPr lang="en-US" altLang="en-US" sz="794">
                <a:solidFill>
                  <a:srgbClr val="000080"/>
                </a:solidFill>
              </a:rPr>
              <a:t>Jim Rhyne</a:t>
            </a:r>
          </a:p>
        </p:txBody>
      </p:sp>
      <p:sp>
        <p:nvSpPr>
          <p:cNvPr id="3119" name="Rectangle 83"/>
          <p:cNvSpPr>
            <a:spLocks noChangeArrowheads="1"/>
          </p:cNvSpPr>
          <p:nvPr/>
        </p:nvSpPr>
        <p:spPr bwMode="auto">
          <a:xfrm>
            <a:off x="3553666" y="4074740"/>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NSRCs ** </a:t>
            </a:r>
          </a:p>
          <a:p>
            <a:pPr algn="ctr" eaLnBrk="0" hangingPunct="0"/>
            <a:r>
              <a:rPr lang="en-US" altLang="en-US" sz="794">
                <a:solidFill>
                  <a:srgbClr val="000080"/>
                </a:solidFill>
              </a:rPr>
              <a:t>George Maracas</a:t>
            </a:r>
            <a:br>
              <a:rPr lang="en-US" altLang="en-US" sz="794">
                <a:solidFill>
                  <a:srgbClr val="000080"/>
                </a:solidFill>
              </a:rPr>
            </a:br>
            <a:r>
              <a:rPr lang="en-US" altLang="en-US" sz="794">
                <a:solidFill>
                  <a:srgbClr val="000080"/>
                </a:solidFill>
              </a:rPr>
              <a:t>Tof Carim</a:t>
            </a:r>
          </a:p>
        </p:txBody>
      </p:sp>
      <p:sp>
        <p:nvSpPr>
          <p:cNvPr id="3120" name="Rectangle 84"/>
          <p:cNvSpPr>
            <a:spLocks noChangeArrowheads="1"/>
          </p:cNvSpPr>
          <p:nvPr/>
        </p:nvSpPr>
        <p:spPr bwMode="auto">
          <a:xfrm>
            <a:off x="3553666" y="4640637"/>
            <a:ext cx="967908"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Accelerator and Detector Research</a:t>
            </a:r>
          </a:p>
          <a:p>
            <a:pPr algn="ctr" eaLnBrk="0" hangingPunct="0"/>
            <a:r>
              <a:rPr lang="en-US" altLang="en-US" sz="794">
                <a:solidFill>
                  <a:srgbClr val="000080"/>
                </a:solidFill>
              </a:rPr>
              <a:t>Eliane Lessner</a:t>
            </a:r>
          </a:p>
        </p:txBody>
      </p:sp>
      <p:sp>
        <p:nvSpPr>
          <p:cNvPr id="2098" name="Rectangle 85"/>
          <p:cNvSpPr>
            <a:spLocks noChangeArrowheads="1"/>
          </p:cNvSpPr>
          <p:nvPr/>
        </p:nvSpPr>
        <p:spPr bwMode="auto">
          <a:xfrm>
            <a:off x="3553666" y="5202331"/>
            <a:ext cx="967908" cy="483254"/>
          </a:xfrm>
          <a:prstGeom prst="rect">
            <a:avLst/>
          </a:prstGeom>
          <a:solidFill>
            <a:schemeClr val="bg1"/>
          </a:solidFill>
          <a:ln w="12700">
            <a:solidFill>
              <a:schemeClr val="tx1"/>
            </a:solidFill>
            <a:miter lim="800000"/>
            <a:headEnd/>
            <a:tailEnd/>
          </a:ln>
        </p:spPr>
        <p:txBody>
          <a:bodyPr lIns="0" rIns="0" anchor="ctr"/>
          <a:lstStyle/>
          <a:p>
            <a:pPr algn="ctr" eaLnBrk="0" hangingPunct="0">
              <a:defRPr/>
            </a:pPr>
            <a:r>
              <a:rPr lang="en-US" sz="794" b="1" spc="-9" dirty="0">
                <a:solidFill>
                  <a:srgbClr val="000000"/>
                </a:solidFill>
                <a:latin typeface="Arial Narrow" panose="020B0606020202030204" pitchFamily="34" charset="0"/>
              </a:rPr>
              <a:t>Facilities Coordination; Metrics; Assessment</a:t>
            </a:r>
          </a:p>
          <a:p>
            <a:pPr algn="ctr" eaLnBrk="0" hangingPunct="0">
              <a:defRPr/>
            </a:pPr>
            <a:r>
              <a:rPr lang="en-US" sz="794" dirty="0">
                <a:solidFill>
                  <a:srgbClr val="000080"/>
                </a:solidFill>
                <a:latin typeface="Arial Narrow" panose="020B0606020202030204" pitchFamily="34" charset="0"/>
              </a:rPr>
              <a:t>Van Nguyen</a:t>
            </a:r>
          </a:p>
        </p:txBody>
      </p:sp>
      <p:sp>
        <p:nvSpPr>
          <p:cNvPr id="3122" name="Line 89"/>
          <p:cNvSpPr>
            <a:spLocks noChangeShapeType="1"/>
          </p:cNvSpPr>
          <p:nvPr/>
        </p:nvSpPr>
        <p:spPr bwMode="auto">
          <a:xfrm flipH="1">
            <a:off x="2582956" y="712975"/>
            <a:ext cx="238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rIns="0"/>
          <a:lstStyle/>
          <a:p>
            <a:pPr eaLnBrk="0" hangingPunct="0"/>
            <a:endParaRPr lang="en-US" sz="794">
              <a:solidFill>
                <a:srgbClr val="00279F"/>
              </a:solidFill>
              <a:latin typeface="Arial Narrow" panose="020B0606020202030204" pitchFamily="34" charset="0"/>
            </a:endParaRPr>
          </a:p>
        </p:txBody>
      </p:sp>
      <p:sp>
        <p:nvSpPr>
          <p:cNvPr id="3123" name="Line 90"/>
          <p:cNvSpPr>
            <a:spLocks noChangeShapeType="1"/>
          </p:cNvSpPr>
          <p:nvPr/>
        </p:nvSpPr>
        <p:spPr bwMode="auto">
          <a:xfrm flipH="1">
            <a:off x="6339729" y="711574"/>
            <a:ext cx="2339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rIns="0"/>
          <a:lstStyle/>
          <a:p>
            <a:pPr eaLnBrk="0" hangingPunct="0"/>
            <a:endParaRPr lang="en-US" sz="794">
              <a:solidFill>
                <a:srgbClr val="00279F"/>
              </a:solidFill>
              <a:latin typeface="Arial Narrow" panose="020B0606020202030204" pitchFamily="34" charset="0"/>
            </a:endParaRPr>
          </a:p>
        </p:txBody>
      </p:sp>
      <p:sp>
        <p:nvSpPr>
          <p:cNvPr id="3124" name="Line 91"/>
          <p:cNvSpPr>
            <a:spLocks noChangeShapeType="1"/>
          </p:cNvSpPr>
          <p:nvPr/>
        </p:nvSpPr>
        <p:spPr bwMode="auto">
          <a:xfrm flipH="1">
            <a:off x="5569324" y="719978"/>
            <a:ext cx="4622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rIns="0"/>
          <a:lstStyle/>
          <a:p>
            <a:pPr eaLnBrk="0" hangingPunct="0"/>
            <a:endParaRPr lang="en-US" sz="794">
              <a:solidFill>
                <a:srgbClr val="00279F"/>
              </a:solidFill>
              <a:latin typeface="Arial Narrow" panose="020B0606020202030204" pitchFamily="34" charset="0"/>
            </a:endParaRPr>
          </a:p>
        </p:txBody>
      </p:sp>
      <p:sp>
        <p:nvSpPr>
          <p:cNvPr id="3125" name="Rectangle 92"/>
          <p:cNvSpPr>
            <a:spLocks noChangeArrowheads="1"/>
          </p:cNvSpPr>
          <p:nvPr/>
        </p:nvSpPr>
        <p:spPr bwMode="auto">
          <a:xfrm>
            <a:off x="2819681" y="123264"/>
            <a:ext cx="3515846" cy="1110784"/>
          </a:xfrm>
          <a:prstGeom prst="rect">
            <a:avLst/>
          </a:prstGeom>
          <a:solidFill>
            <a:srgbClr val="EAEAEA"/>
          </a:solidFill>
          <a:ln w="12700">
            <a:solidFill>
              <a:schemeClr val="tx1"/>
            </a:solidFill>
            <a:miter lim="800000"/>
            <a:headEnd/>
            <a:tailEnd/>
          </a:ln>
        </p:spPr>
        <p:txBody>
          <a:bodyPr wrap="none" lIns="0" tIns="42515" rIns="0" bIns="42515" anchor="ct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2206" b="1">
              <a:solidFill>
                <a:srgbClr val="000000"/>
              </a:solidFill>
            </a:endParaRPr>
          </a:p>
        </p:txBody>
      </p:sp>
      <p:grpSp>
        <p:nvGrpSpPr>
          <p:cNvPr id="3126" name="Group 93"/>
          <p:cNvGrpSpPr>
            <a:grpSpLocks/>
          </p:cNvGrpSpPr>
          <p:nvPr/>
        </p:nvGrpSpPr>
        <p:grpSpPr bwMode="auto">
          <a:xfrm>
            <a:off x="2962556" y="91048"/>
            <a:ext cx="3259511" cy="1037944"/>
            <a:chOff x="1528" y="1207"/>
            <a:chExt cx="2327" cy="741"/>
          </a:xfrm>
        </p:grpSpPr>
        <p:sp>
          <p:nvSpPr>
            <p:cNvPr id="3154" name="Text Box 94"/>
            <p:cNvSpPr txBox="1">
              <a:spLocks noChangeArrowheads="1"/>
            </p:cNvSpPr>
            <p:nvPr/>
          </p:nvSpPr>
          <p:spPr bwMode="auto">
            <a:xfrm>
              <a:off x="1573" y="1564"/>
              <a:ext cx="221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90000"/>
                </a:lnSpc>
              </a:pPr>
              <a:r>
                <a:rPr lang="en-US" altLang="en-US" sz="1765" b="1">
                  <a:solidFill>
                    <a:srgbClr val="000099"/>
                  </a:solidFill>
                </a:rPr>
                <a:t>Harriet Kung, Director</a:t>
              </a:r>
            </a:p>
            <a:p>
              <a:pPr algn="ctr" eaLnBrk="0" hangingPunct="0">
                <a:lnSpc>
                  <a:spcPct val="90000"/>
                </a:lnSpc>
              </a:pPr>
              <a:endParaRPr lang="en-US" altLang="en-US" sz="441" b="1">
                <a:solidFill>
                  <a:srgbClr val="000099"/>
                </a:solidFill>
              </a:endParaRPr>
            </a:p>
            <a:p>
              <a:pPr algn="ctr" eaLnBrk="0" hangingPunct="0">
                <a:lnSpc>
                  <a:spcPct val="90000"/>
                </a:lnSpc>
              </a:pPr>
              <a:r>
                <a:rPr lang="en-US" altLang="en-US" sz="1059" b="1">
                  <a:solidFill>
                    <a:srgbClr val="000099"/>
                  </a:solidFill>
                </a:rPr>
                <a:t>Wanda Smith, Administrative Specialist</a:t>
              </a:r>
            </a:p>
          </p:txBody>
        </p:sp>
        <p:sp>
          <p:nvSpPr>
            <p:cNvPr id="1530975" name="Text Box 95"/>
            <p:cNvSpPr txBox="1">
              <a:spLocks noChangeArrowheads="1"/>
            </p:cNvSpPr>
            <p:nvPr/>
          </p:nvSpPr>
          <p:spPr bwMode="auto">
            <a:xfrm>
              <a:off x="1528" y="1207"/>
              <a:ext cx="2327" cy="284"/>
            </a:xfrm>
            <a:prstGeom prst="rect">
              <a:avLst/>
            </a:prstGeom>
            <a:noFill/>
            <a:ln w="9525">
              <a:noFill/>
              <a:miter lim="800000"/>
              <a:headEnd/>
              <a:tailEnd/>
            </a:ln>
            <a:effectLst/>
          </p:spPr>
          <p:txBody>
            <a:bodyPr wrap="none" lIns="0" tIns="42515" rIns="0" bIns="42515">
              <a:spAutoFit/>
            </a:bodyPr>
            <a:lstStyle/>
            <a:p>
              <a:pPr defTabSz="850292" eaLnBrk="0" hangingPunct="0">
                <a:defRPr/>
              </a:pPr>
              <a:r>
                <a:rPr lang="en-US" sz="2030" b="1">
                  <a:solidFill>
                    <a:srgbClr val="FF0000"/>
                  </a:solidFill>
                  <a:effectLst>
                    <a:outerShdw blurRad="38100" dist="38100" dir="2700000" algn="tl">
                      <a:srgbClr val="C0C0C0"/>
                    </a:outerShdw>
                  </a:effectLst>
                  <a:latin typeface="Arial Narrow" panose="020B0606020202030204" pitchFamily="34" charset="0"/>
                </a:rPr>
                <a:t>Office of Basic Energy Sciences</a:t>
              </a:r>
            </a:p>
          </p:txBody>
        </p:sp>
      </p:grpSp>
      <p:sp>
        <p:nvSpPr>
          <p:cNvPr id="3127" name="Line 96"/>
          <p:cNvSpPr>
            <a:spLocks noChangeShapeType="1"/>
          </p:cNvSpPr>
          <p:nvPr/>
        </p:nvSpPr>
        <p:spPr bwMode="auto">
          <a:xfrm>
            <a:off x="2823883" y="463644"/>
            <a:ext cx="35046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128" name="Line 99"/>
          <p:cNvSpPr>
            <a:spLocks noChangeShapeType="1"/>
          </p:cNvSpPr>
          <p:nvPr/>
        </p:nvSpPr>
        <p:spPr bwMode="auto">
          <a:xfrm>
            <a:off x="1741114" y="1378324"/>
            <a:ext cx="5654768" cy="56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sp>
        <p:nvSpPr>
          <p:cNvPr id="3129" name="AutoShape 105"/>
          <p:cNvSpPr>
            <a:spLocks noChangeArrowheads="1"/>
          </p:cNvSpPr>
          <p:nvPr/>
        </p:nvSpPr>
        <p:spPr bwMode="auto">
          <a:xfrm>
            <a:off x="7973001" y="6451605"/>
            <a:ext cx="366960" cy="426187"/>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130" name="Oval 113"/>
          <p:cNvSpPr>
            <a:spLocks noChangeArrowheads="1"/>
          </p:cNvSpPr>
          <p:nvPr/>
        </p:nvSpPr>
        <p:spPr bwMode="auto">
          <a:xfrm>
            <a:off x="6433963" y="6459225"/>
            <a:ext cx="259766" cy="30169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3131" name="Line 167"/>
          <p:cNvSpPr>
            <a:spLocks noChangeShapeType="1"/>
          </p:cNvSpPr>
          <p:nvPr/>
        </p:nvSpPr>
        <p:spPr bwMode="auto">
          <a:xfrm>
            <a:off x="8446434" y="5672978"/>
            <a:ext cx="0" cy="1008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spAutoFit/>
          </a:bodyPr>
          <a:lstStyle/>
          <a:p>
            <a:pPr eaLnBrk="0" hangingPunct="0"/>
            <a:endParaRPr lang="en-US" sz="794">
              <a:solidFill>
                <a:srgbClr val="00279F"/>
              </a:solidFill>
              <a:latin typeface="Arial Narrow" panose="020B0606020202030204" pitchFamily="34" charset="0"/>
            </a:endParaRPr>
          </a:p>
        </p:txBody>
      </p:sp>
      <p:sp>
        <p:nvSpPr>
          <p:cNvPr id="3132" name="Rectangle 187"/>
          <p:cNvSpPr>
            <a:spLocks noChangeArrowheads="1"/>
          </p:cNvSpPr>
          <p:nvPr/>
        </p:nvSpPr>
        <p:spPr bwMode="auto">
          <a:xfrm>
            <a:off x="5841066" y="4640637"/>
            <a:ext cx="967909"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Condensed Phase and Interfacial Molecular Science</a:t>
            </a:r>
          </a:p>
          <a:p>
            <a:pPr algn="ctr" eaLnBrk="0" hangingPunct="0"/>
            <a:r>
              <a:rPr lang="en-US" altLang="en-US" sz="794">
                <a:solidFill>
                  <a:srgbClr val="000080"/>
                </a:solidFill>
              </a:rPr>
              <a:t>Gregory Fiechtner</a:t>
            </a:r>
            <a:endParaRPr lang="en-US" altLang="en-US" sz="794" b="1">
              <a:solidFill>
                <a:srgbClr val="000080"/>
              </a:solidFill>
            </a:endParaRPr>
          </a:p>
        </p:txBody>
      </p:sp>
      <p:sp>
        <p:nvSpPr>
          <p:cNvPr id="3133" name="Rectangle 189"/>
          <p:cNvSpPr>
            <a:spLocks noChangeArrowheads="1"/>
          </p:cNvSpPr>
          <p:nvPr/>
        </p:nvSpPr>
        <p:spPr bwMode="auto">
          <a:xfrm>
            <a:off x="5835464" y="4074740"/>
            <a:ext cx="979114" cy="483253"/>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r>
              <a:rPr lang="en-US" altLang="en-US" sz="794" b="1">
                <a:solidFill>
                  <a:srgbClr val="000000"/>
                </a:solidFill>
              </a:rPr>
              <a:t>Gas Phase</a:t>
            </a:r>
            <a:br>
              <a:rPr lang="en-US" altLang="en-US" sz="794" b="1">
                <a:solidFill>
                  <a:srgbClr val="000000"/>
                </a:solidFill>
              </a:rPr>
            </a:br>
            <a:r>
              <a:rPr lang="en-US" altLang="en-US" sz="794" b="1">
                <a:solidFill>
                  <a:srgbClr val="000000"/>
                </a:solidFill>
              </a:rPr>
              <a:t>Chemical Physics </a:t>
            </a:r>
          </a:p>
          <a:p>
            <a:pPr algn="ctr" eaLnBrk="0" hangingPunct="0"/>
            <a:r>
              <a:rPr lang="en-US" altLang="en-US" sz="794">
                <a:solidFill>
                  <a:srgbClr val="000080"/>
                </a:solidFill>
              </a:rPr>
              <a:t>Wade Sisk</a:t>
            </a:r>
          </a:p>
        </p:txBody>
      </p:sp>
      <p:sp>
        <p:nvSpPr>
          <p:cNvPr id="2110" name="Rectangle 98"/>
          <p:cNvSpPr>
            <a:spLocks noChangeArrowheads="1"/>
          </p:cNvSpPr>
          <p:nvPr/>
        </p:nvSpPr>
        <p:spPr bwMode="auto">
          <a:xfrm>
            <a:off x="6577853" y="256238"/>
            <a:ext cx="2047875" cy="879856"/>
          </a:xfrm>
          <a:prstGeom prst="rect">
            <a:avLst/>
          </a:prstGeom>
          <a:solidFill>
            <a:schemeClr val="bg1"/>
          </a:solidFill>
          <a:ln w="12700">
            <a:solidFill>
              <a:schemeClr val="tx1"/>
            </a:solidFill>
            <a:miter lim="800000"/>
            <a:headEnd/>
            <a:tailEnd/>
          </a:ln>
        </p:spPr>
        <p:txBody>
          <a:bodyPr lIns="0" rIns="0" anchor="ctr">
            <a:spAutoFit/>
          </a:bodyPr>
          <a:lstStyle/>
          <a:p>
            <a:pPr algn="ctr" eaLnBrk="0" hangingPunct="0">
              <a:defRPr/>
            </a:pPr>
            <a:r>
              <a:rPr lang="en-US" sz="971" b="1" dirty="0">
                <a:solidFill>
                  <a:srgbClr val="000000"/>
                </a:solidFill>
                <a:latin typeface="Arial Narrow" panose="020B0606020202030204" pitchFamily="34" charset="0"/>
              </a:rPr>
              <a:t>BES Operations</a:t>
            </a:r>
            <a:r>
              <a:rPr lang="en-US" sz="176" b="1" dirty="0">
                <a:solidFill>
                  <a:srgbClr val="000000"/>
                </a:solidFill>
                <a:latin typeface="Arial Narrow" panose="020B0606020202030204" pitchFamily="34" charset="0"/>
              </a:rPr>
              <a:t/>
            </a:r>
            <a:br>
              <a:rPr lang="en-US" sz="176" b="1" dirty="0">
                <a:solidFill>
                  <a:srgbClr val="000000"/>
                </a:solidFill>
                <a:latin typeface="Arial Narrow" panose="020B0606020202030204" pitchFamily="34" charset="0"/>
              </a:rPr>
            </a:br>
            <a:r>
              <a:rPr lang="en-US" sz="176" b="1" dirty="0">
                <a:solidFill>
                  <a:srgbClr val="000000"/>
                </a:solidFill>
                <a:latin typeface="Arial Narrow" panose="020B0606020202030204" pitchFamily="34" charset="0"/>
              </a:rPr>
              <a:t> </a:t>
            </a:r>
          </a:p>
          <a:p>
            <a:pPr marL="56032" eaLnBrk="0" hangingPunct="0">
              <a:defRPr/>
            </a:pPr>
            <a:r>
              <a:rPr lang="en-US" sz="794" dirty="0">
                <a:solidFill>
                  <a:srgbClr val="000080"/>
                </a:solidFill>
                <a:latin typeface="Arial Narrow" panose="020B0606020202030204" pitchFamily="34" charset="0"/>
              </a:rPr>
              <a:t>Kerry Hochberger, Program Support Specialist</a:t>
            </a:r>
            <a:br>
              <a:rPr lang="en-US" sz="794" dirty="0">
                <a:solidFill>
                  <a:srgbClr val="000080"/>
                </a:solidFill>
                <a:latin typeface="Arial Narrow" panose="020B0606020202030204" pitchFamily="34" charset="0"/>
              </a:rPr>
            </a:br>
            <a:r>
              <a:rPr lang="en-US" sz="794" dirty="0">
                <a:solidFill>
                  <a:srgbClr val="000080"/>
                </a:solidFill>
                <a:latin typeface="Arial Narrow" panose="020B0606020202030204" pitchFamily="34" charset="0"/>
              </a:rPr>
              <a:t>Robin Hayes, Program Manager</a:t>
            </a:r>
            <a:br>
              <a:rPr lang="en-US" sz="794" dirty="0">
                <a:solidFill>
                  <a:srgbClr val="000080"/>
                </a:solidFill>
                <a:latin typeface="Arial Narrow" panose="020B0606020202030204" pitchFamily="34" charset="0"/>
              </a:rPr>
            </a:br>
            <a:r>
              <a:rPr lang="en-US" sz="794" dirty="0">
                <a:solidFill>
                  <a:srgbClr val="000080"/>
                </a:solidFill>
                <a:latin typeface="Arial Narrow" panose="020B0606020202030204" pitchFamily="34" charset="0"/>
              </a:rPr>
              <a:t>Natalia Melcer, Program Manager</a:t>
            </a:r>
            <a:br>
              <a:rPr lang="en-US" sz="794" dirty="0">
                <a:solidFill>
                  <a:srgbClr val="000080"/>
                </a:solidFill>
                <a:latin typeface="Arial Narrow" panose="020B0606020202030204" pitchFamily="34" charset="0"/>
              </a:rPr>
            </a:br>
            <a:r>
              <a:rPr lang="en-US" sz="794" dirty="0">
                <a:solidFill>
                  <a:srgbClr val="000080"/>
                </a:solidFill>
                <a:latin typeface="Arial Narrow" panose="020B0606020202030204" pitchFamily="34" charset="0"/>
              </a:rPr>
              <a:t>Katie Runkles, Program Analyst / BESAC*</a:t>
            </a:r>
          </a:p>
          <a:p>
            <a:pPr marL="56032" eaLnBrk="0" hangingPunct="0">
              <a:defRPr/>
            </a:pPr>
            <a:r>
              <a:rPr lang="en-US" sz="794" dirty="0">
                <a:solidFill>
                  <a:srgbClr val="000080"/>
                </a:solidFill>
                <a:latin typeface="Arial Narrow" panose="020B0606020202030204" pitchFamily="34" charset="0"/>
              </a:rPr>
              <a:t>Andy Schwartz, Senior Technical Advisor for EFRCs*</a:t>
            </a:r>
          </a:p>
        </p:txBody>
      </p:sp>
      <p:sp>
        <p:nvSpPr>
          <p:cNvPr id="3135" name="Line 221"/>
          <p:cNvSpPr>
            <a:spLocks noChangeShapeType="1"/>
          </p:cNvSpPr>
          <p:nvPr/>
        </p:nvSpPr>
        <p:spPr bwMode="auto">
          <a:xfrm>
            <a:off x="6580654" y="474850"/>
            <a:ext cx="2046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nvGrpSpPr>
          <p:cNvPr id="3136" name="Group 135"/>
          <p:cNvGrpSpPr>
            <a:grpSpLocks/>
          </p:cNvGrpSpPr>
          <p:nvPr/>
        </p:nvGrpSpPr>
        <p:grpSpPr bwMode="auto">
          <a:xfrm>
            <a:off x="938493" y="435630"/>
            <a:ext cx="1637460" cy="578503"/>
            <a:chOff x="911225" y="479425"/>
            <a:chExt cx="1855788" cy="655768"/>
          </a:xfrm>
        </p:grpSpPr>
        <p:sp>
          <p:nvSpPr>
            <p:cNvPr id="1530977" name="Rectangle 97"/>
            <p:cNvSpPr>
              <a:spLocks noChangeArrowheads="1"/>
            </p:cNvSpPr>
            <p:nvPr/>
          </p:nvSpPr>
          <p:spPr bwMode="auto">
            <a:xfrm>
              <a:off x="911225" y="479425"/>
              <a:ext cx="1855788" cy="655768"/>
            </a:xfrm>
            <a:prstGeom prst="rect">
              <a:avLst/>
            </a:prstGeom>
            <a:solidFill>
              <a:schemeClr val="bg1"/>
            </a:solidFill>
            <a:ln w="12700">
              <a:solidFill>
                <a:schemeClr val="tx1"/>
              </a:solidFill>
              <a:miter lim="800000"/>
              <a:headEnd/>
              <a:tailEnd/>
            </a:ln>
            <a:effectLst/>
          </p:spPr>
          <p:txBody>
            <a:bodyPr wrap="none" lIns="0" rIns="0" anchor="ctr"/>
            <a:lstStyle/>
            <a:p>
              <a:pPr marL="56032" eaLnBrk="0" hangingPunct="0">
                <a:defRPr/>
              </a:pPr>
              <a:r>
                <a:rPr lang="en-US" sz="971" b="1" dirty="0">
                  <a:solidFill>
                    <a:srgbClr val="000000"/>
                  </a:solidFill>
                  <a:latin typeface="Arial Narrow" panose="020B0606020202030204" pitchFamily="34" charset="0"/>
                </a:rPr>
                <a:t>    BES Budget and Planning</a:t>
              </a:r>
              <a:r>
                <a:rPr lang="en-US" sz="176" b="1" dirty="0">
                  <a:solidFill>
                    <a:srgbClr val="000000"/>
                  </a:solidFill>
                  <a:latin typeface="Arial Narrow" panose="020B0606020202030204" pitchFamily="34" charset="0"/>
                </a:rPr>
                <a:t/>
              </a:r>
              <a:br>
                <a:rPr lang="en-US" sz="176" b="1" dirty="0">
                  <a:solidFill>
                    <a:srgbClr val="000000"/>
                  </a:solidFill>
                  <a:latin typeface="Arial Narrow" panose="020B0606020202030204" pitchFamily="34" charset="0"/>
                </a:rPr>
              </a:br>
              <a:r>
                <a:rPr lang="en-US" sz="176" b="1" dirty="0">
                  <a:solidFill>
                    <a:srgbClr val="000000"/>
                  </a:solidFill>
                  <a:latin typeface="Arial Narrow" panose="020B0606020202030204" pitchFamily="34" charset="0"/>
                </a:rPr>
                <a:t> </a:t>
              </a:r>
            </a:p>
            <a:p>
              <a:pPr marL="56032" eaLnBrk="0" hangingPunct="0">
                <a:defRPr/>
              </a:pPr>
              <a:r>
                <a:rPr lang="en-US" sz="794" dirty="0">
                  <a:solidFill>
                    <a:srgbClr val="000080"/>
                  </a:solidFill>
                  <a:latin typeface="Arial Narrow" panose="020B0606020202030204" pitchFamily="34" charset="0"/>
                </a:rPr>
                <a:t>Vacant, Financial Management</a:t>
              </a:r>
            </a:p>
            <a:p>
              <a:pPr marL="56032" eaLnBrk="0" hangingPunct="0">
                <a:defRPr/>
              </a:pPr>
              <a:r>
                <a:rPr lang="en-US" sz="794" dirty="0">
                  <a:solidFill>
                    <a:srgbClr val="000080"/>
                  </a:solidFill>
                  <a:latin typeface="Arial Narrow" panose="020B0606020202030204" pitchFamily="34" charset="0"/>
                </a:rPr>
                <a:t>Donetta Herbert, Financial Management</a:t>
              </a:r>
            </a:p>
            <a:p>
              <a:pPr marL="56032" eaLnBrk="0" hangingPunct="0">
                <a:defRPr/>
              </a:pPr>
              <a:r>
                <a:rPr lang="en-US" sz="794" dirty="0">
                  <a:solidFill>
                    <a:srgbClr val="000080"/>
                  </a:solidFill>
                  <a:latin typeface="Arial Narrow" panose="020B0606020202030204" pitchFamily="34" charset="0"/>
                </a:rPr>
                <a:t>Thomas Russell,</a:t>
              </a:r>
              <a:r>
                <a:rPr lang="en-US" sz="794" dirty="0">
                  <a:solidFill>
                    <a:srgbClr val="000080"/>
                  </a:solidFill>
                  <a:effectLst>
                    <a:outerShdw blurRad="38100" dist="38100" dir="2700000" algn="tl">
                      <a:srgbClr val="C0C0C0"/>
                    </a:outerShdw>
                  </a:effectLst>
                  <a:latin typeface="Arial Narrow" panose="020B0606020202030204" pitchFamily="34" charset="0"/>
                </a:rPr>
                <a:t> </a:t>
              </a:r>
              <a:r>
                <a:rPr lang="en-US" sz="794" dirty="0">
                  <a:solidFill>
                    <a:srgbClr val="000080"/>
                  </a:solidFill>
                  <a:latin typeface="Arial Narrow" panose="020B0606020202030204" pitchFamily="34" charset="0"/>
                </a:rPr>
                <a:t>Senior Technical Advisor</a:t>
              </a:r>
            </a:p>
            <a:p>
              <a:pPr marL="56032" eaLnBrk="0" hangingPunct="0">
                <a:defRPr/>
              </a:pPr>
              <a:endParaRPr lang="en-US" sz="353" b="1" dirty="0">
                <a:solidFill>
                  <a:srgbClr val="000099"/>
                </a:solidFill>
                <a:latin typeface="Arial Narrow" panose="020B0606020202030204" pitchFamily="34" charset="0"/>
              </a:endParaRPr>
            </a:p>
          </p:txBody>
        </p:sp>
        <p:sp>
          <p:nvSpPr>
            <p:cNvPr id="3153" name="Line 222"/>
            <p:cNvSpPr>
              <a:spLocks noChangeShapeType="1"/>
            </p:cNvSpPr>
            <p:nvPr/>
          </p:nvSpPr>
          <p:spPr bwMode="auto">
            <a:xfrm flipV="1">
              <a:off x="947738" y="652416"/>
              <a:ext cx="1815874" cy="1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rIns="0" anchor="ctr"/>
            <a:lstStyle/>
            <a:p>
              <a:pPr eaLnBrk="0" hangingPunct="0"/>
              <a:endParaRPr lang="en-US" sz="794">
                <a:solidFill>
                  <a:srgbClr val="00279F"/>
                </a:solidFill>
                <a:latin typeface="Arial Narrow" panose="020B0606020202030204" pitchFamily="34" charset="0"/>
              </a:endParaRPr>
            </a:p>
          </p:txBody>
        </p:sp>
      </p:grpSp>
      <p:grpSp>
        <p:nvGrpSpPr>
          <p:cNvPr id="3137" name="Group 296"/>
          <p:cNvGrpSpPr>
            <a:grpSpLocks/>
          </p:cNvGrpSpPr>
          <p:nvPr/>
        </p:nvGrpSpPr>
        <p:grpSpPr bwMode="auto">
          <a:xfrm>
            <a:off x="7762669" y="6289679"/>
            <a:ext cx="1135996" cy="364191"/>
            <a:chOff x="5480" y="4556"/>
            <a:chExt cx="811" cy="260"/>
          </a:xfrm>
        </p:grpSpPr>
        <p:sp>
          <p:nvSpPr>
            <p:cNvPr id="3150" name="Text Box 109"/>
            <p:cNvSpPr txBox="1">
              <a:spLocks noChangeArrowheads="1"/>
            </p:cNvSpPr>
            <p:nvPr/>
          </p:nvSpPr>
          <p:spPr bwMode="auto">
            <a:xfrm>
              <a:off x="5480" y="4556"/>
              <a:ext cx="81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r" eaLnBrk="0" hangingPunct="0"/>
              <a:r>
                <a:rPr lang="en-US" altLang="en-US" sz="1588" b="1" dirty="0">
                  <a:solidFill>
                    <a:srgbClr val="FF0000"/>
                  </a:solidFill>
                </a:rPr>
                <a:t>February 2017</a:t>
              </a:r>
            </a:p>
          </p:txBody>
        </p:sp>
        <p:sp>
          <p:nvSpPr>
            <p:cNvPr id="3151" name="Text Box 225"/>
            <p:cNvSpPr txBox="1">
              <a:spLocks noChangeArrowheads="1"/>
            </p:cNvSpPr>
            <p:nvPr/>
          </p:nvSpPr>
          <p:spPr bwMode="auto">
            <a:xfrm>
              <a:off x="5981" y="4686"/>
              <a:ext cx="30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r" eaLnBrk="0" hangingPunct="0">
                <a:buFont typeface="Wingdings" panose="05000000000000000000" pitchFamily="2" charset="2"/>
                <a:buNone/>
              </a:pPr>
              <a:r>
                <a:rPr lang="en-US" altLang="en-US" sz="353" b="1">
                  <a:solidFill>
                    <a:srgbClr val="000000"/>
                  </a:solidFill>
                </a:rPr>
                <a:t>Posted 01 February 2017 </a:t>
              </a:r>
            </a:p>
          </p:txBody>
        </p:sp>
      </p:grpSp>
      <p:sp>
        <p:nvSpPr>
          <p:cNvPr id="3138" name="Text Box 30"/>
          <p:cNvSpPr txBox="1">
            <a:spLocks noChangeArrowheads="1"/>
          </p:cNvSpPr>
          <p:nvPr/>
        </p:nvSpPr>
        <p:spPr bwMode="auto">
          <a:xfrm>
            <a:off x="941340" y="1516997"/>
            <a:ext cx="1564532" cy="41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2515" rIns="0" bIns="42515">
            <a:spAutoFit/>
          </a:bodyPr>
          <a:lstStyle>
            <a:lvl1pPr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ts val="1324"/>
              </a:lnSpc>
            </a:pPr>
            <a:r>
              <a:rPr lang="en-US" altLang="en-US" sz="1324" b="1">
                <a:solidFill>
                  <a:srgbClr val="000000"/>
                </a:solidFill>
              </a:rPr>
              <a:t>Materials Sciences and </a:t>
            </a:r>
          </a:p>
          <a:p>
            <a:pPr algn="ctr" eaLnBrk="0" hangingPunct="0">
              <a:lnSpc>
                <a:spcPts val="1324"/>
              </a:lnSpc>
            </a:pPr>
            <a:r>
              <a:rPr lang="en-US" altLang="en-US" sz="1324" b="1">
                <a:solidFill>
                  <a:srgbClr val="000000"/>
                </a:solidFill>
              </a:rPr>
              <a:t>Engineering Division</a:t>
            </a:r>
            <a:endParaRPr lang="en-US" altLang="en-US" sz="1147" b="1">
              <a:solidFill>
                <a:srgbClr val="000000"/>
              </a:solidFill>
            </a:endParaRPr>
          </a:p>
        </p:txBody>
      </p:sp>
      <p:sp>
        <p:nvSpPr>
          <p:cNvPr id="3139" name="Text Box 290"/>
          <p:cNvSpPr txBox="1">
            <a:spLocks noChangeArrowheads="1"/>
          </p:cNvSpPr>
          <p:nvPr/>
        </p:nvSpPr>
        <p:spPr bwMode="auto">
          <a:xfrm>
            <a:off x="3385578" y="5670177"/>
            <a:ext cx="131108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85000"/>
              </a:lnSpc>
              <a:buFont typeface="Wingdings" panose="05000000000000000000" pitchFamily="2" charset="2"/>
              <a:buNone/>
            </a:pPr>
            <a:r>
              <a:rPr lang="en-US" altLang="en-US" sz="529">
                <a:solidFill>
                  <a:srgbClr val="000000"/>
                </a:solidFill>
              </a:rPr>
              <a:t>** Nanoscale Science Research Centers</a:t>
            </a:r>
          </a:p>
        </p:txBody>
      </p:sp>
      <p:sp>
        <p:nvSpPr>
          <p:cNvPr id="3140" name="Rectangle 3"/>
          <p:cNvSpPr>
            <a:spLocks noChangeArrowheads="1"/>
          </p:cNvSpPr>
          <p:nvPr/>
        </p:nvSpPr>
        <p:spPr bwMode="auto">
          <a:xfrm>
            <a:off x="6901423" y="5207934"/>
            <a:ext cx="984716" cy="483254"/>
          </a:xfrm>
          <a:prstGeom prst="rect">
            <a:avLst/>
          </a:prstGeom>
          <a:solidFill>
            <a:schemeClr val="bg1"/>
          </a:solidFill>
          <a:ln w="12700">
            <a:solidFill>
              <a:schemeClr val="tx1"/>
            </a:solidFill>
            <a:miter lim="800000"/>
            <a:headEnd/>
            <a:tailEnd/>
          </a:ln>
        </p:spPr>
        <p:txBody>
          <a:bodyPr lIns="0" rIns="0" anchor="ct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ts val="706"/>
              </a:lnSpc>
            </a:pPr>
            <a:endParaRPr lang="en-US" altLang="en-US" sz="794" b="1">
              <a:solidFill>
                <a:srgbClr val="000000"/>
              </a:solidFill>
            </a:endParaRPr>
          </a:p>
          <a:p>
            <a:pPr algn="ctr" eaLnBrk="0" hangingPunct="0"/>
            <a:r>
              <a:rPr lang="en-US" altLang="en-US" sz="794" b="1">
                <a:solidFill>
                  <a:srgbClr val="000000"/>
                </a:solidFill>
              </a:rPr>
              <a:t>Fuels from Sunlight</a:t>
            </a:r>
            <a:br>
              <a:rPr lang="en-US" altLang="en-US" sz="794" b="1">
                <a:solidFill>
                  <a:srgbClr val="000000"/>
                </a:solidFill>
              </a:rPr>
            </a:br>
            <a:r>
              <a:rPr lang="en-US" altLang="en-US" sz="794" b="1">
                <a:solidFill>
                  <a:srgbClr val="000000"/>
                </a:solidFill>
              </a:rPr>
              <a:t>Energy Innovation Hub</a:t>
            </a:r>
            <a:endParaRPr lang="en-US" altLang="en-US" sz="794">
              <a:solidFill>
                <a:srgbClr val="000080"/>
              </a:solidFill>
            </a:endParaRPr>
          </a:p>
          <a:p>
            <a:pPr algn="ctr" eaLnBrk="0" hangingPunct="0"/>
            <a:r>
              <a:rPr lang="en-US" altLang="en-US" sz="794">
                <a:solidFill>
                  <a:srgbClr val="000080"/>
                </a:solidFill>
              </a:rPr>
              <a:t>Christopher Fecko</a:t>
            </a:r>
            <a:br>
              <a:rPr lang="en-US" altLang="en-US" sz="794">
                <a:solidFill>
                  <a:srgbClr val="000080"/>
                </a:solidFill>
              </a:rPr>
            </a:br>
            <a:endParaRPr lang="en-US" altLang="en-US" sz="794">
              <a:solidFill>
                <a:srgbClr val="000080"/>
              </a:solidFill>
            </a:endParaRPr>
          </a:p>
        </p:txBody>
      </p:sp>
      <p:sp>
        <p:nvSpPr>
          <p:cNvPr id="133" name="AutoShape 284"/>
          <p:cNvSpPr>
            <a:spLocks noChangeArrowheads="1"/>
          </p:cNvSpPr>
          <p:nvPr/>
        </p:nvSpPr>
        <p:spPr bwMode="auto">
          <a:xfrm>
            <a:off x="3758173" y="4389905"/>
            <a:ext cx="74239" cy="70037"/>
          </a:xfrm>
          <a:prstGeom prst="star5">
            <a:avLst/>
          </a:prstGeom>
          <a:solidFill>
            <a:srgbClr val="FFFF00"/>
          </a:solidFill>
          <a:ln w="3175" algn="ctr">
            <a:solidFill>
              <a:schemeClr val="tx1"/>
            </a:solidFill>
            <a:miter lim="800000"/>
            <a:headEnd/>
            <a:tailEnd/>
          </a:ln>
          <a:effectLst/>
        </p:spPr>
        <p:txBody>
          <a:bodyPr wrap="none" anchor="ctr"/>
          <a:lstStyle/>
          <a:p>
            <a:pPr algn="ctr" eaLnBrk="0" hangingPunct="0">
              <a:defRPr/>
            </a:pPr>
            <a:endParaRPr lang="en-US" sz="794">
              <a:solidFill>
                <a:srgbClr val="00279F"/>
              </a:solidFill>
              <a:latin typeface="Arial Narrow" panose="020B0606020202030204" pitchFamily="34" charset="0"/>
            </a:endParaRPr>
          </a:p>
        </p:txBody>
      </p:sp>
      <p:sp>
        <p:nvSpPr>
          <p:cNvPr id="3142" name="Text Box 290"/>
          <p:cNvSpPr txBox="1">
            <a:spLocks noChangeArrowheads="1"/>
          </p:cNvSpPr>
          <p:nvPr/>
        </p:nvSpPr>
        <p:spPr bwMode="auto">
          <a:xfrm>
            <a:off x="4664449" y="4556593"/>
            <a:ext cx="8824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lnSpc>
                <a:spcPct val="85000"/>
              </a:lnSpc>
              <a:buFont typeface="Wingdings" panose="05000000000000000000" pitchFamily="2" charset="2"/>
              <a:buNone/>
            </a:pPr>
            <a:r>
              <a:rPr lang="en-US" altLang="en-US" sz="529">
                <a:solidFill>
                  <a:srgbClr val="000000"/>
                </a:solidFill>
              </a:rPr>
              <a:t>*** Major Items of Equipment </a:t>
            </a:r>
          </a:p>
        </p:txBody>
      </p:sp>
      <p:sp>
        <p:nvSpPr>
          <p:cNvPr id="3143" name="Text Box 290"/>
          <p:cNvSpPr txBox="1">
            <a:spLocks noChangeArrowheads="1"/>
          </p:cNvSpPr>
          <p:nvPr/>
        </p:nvSpPr>
        <p:spPr bwMode="auto">
          <a:xfrm>
            <a:off x="7362265" y="1116387"/>
            <a:ext cx="1332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eaLnBrk="0" hangingPunct="0">
              <a:lnSpc>
                <a:spcPct val="85000"/>
              </a:lnSpc>
              <a:buFont typeface="Wingdings" panose="05000000000000000000" pitchFamily="2" charset="2"/>
              <a:buNone/>
            </a:pPr>
            <a:r>
              <a:rPr lang="en-US" altLang="en-US" sz="529">
                <a:solidFill>
                  <a:srgbClr val="000000"/>
                </a:solidFill>
              </a:rPr>
              <a:t>* Basic Energy Sciences Advisory Committee</a:t>
            </a:r>
          </a:p>
          <a:p>
            <a:pPr eaLnBrk="0" hangingPunct="0">
              <a:lnSpc>
                <a:spcPct val="85000"/>
              </a:lnSpc>
              <a:buFont typeface="Wingdings" panose="05000000000000000000" pitchFamily="2" charset="2"/>
              <a:buNone/>
            </a:pPr>
            <a:r>
              <a:rPr lang="en-US" altLang="en-US" sz="529">
                <a:solidFill>
                  <a:srgbClr val="000000"/>
                </a:solidFill>
              </a:rPr>
              <a:t>* Energy Frontier Research Centers</a:t>
            </a:r>
          </a:p>
        </p:txBody>
      </p:sp>
      <p:grpSp>
        <p:nvGrpSpPr>
          <p:cNvPr id="3144" name="Group 138"/>
          <p:cNvGrpSpPr>
            <a:grpSpLocks/>
          </p:cNvGrpSpPr>
          <p:nvPr/>
        </p:nvGrpSpPr>
        <p:grpSpPr bwMode="auto">
          <a:xfrm>
            <a:off x="1110784" y="5793444"/>
            <a:ext cx="1213037" cy="803798"/>
            <a:chOff x="1304472" y="6468844"/>
            <a:chExt cx="1655898" cy="826360"/>
          </a:xfrm>
        </p:grpSpPr>
        <p:sp>
          <p:nvSpPr>
            <p:cNvPr id="3148" name="Text Box 102"/>
            <p:cNvSpPr txBox="1">
              <a:spLocks noChangeArrowheads="1"/>
            </p:cNvSpPr>
            <p:nvPr/>
          </p:nvSpPr>
          <p:spPr bwMode="auto">
            <a:xfrm>
              <a:off x="1390543" y="6725433"/>
              <a:ext cx="1569827" cy="569771"/>
            </a:xfrm>
            <a:prstGeom prst="rect">
              <a:avLst/>
            </a:prstGeom>
            <a:solidFill>
              <a:srgbClr val="FFF6E7"/>
            </a:solidFill>
            <a:ln w="3175" cap="rnd">
              <a:solidFill>
                <a:srgbClr val="808080"/>
              </a:solidFill>
              <a:prstDash val="sysDot"/>
              <a:miter lim="800000"/>
              <a:headEnd/>
              <a:tailEnd/>
            </a:ln>
          </p:spPr>
          <p:txBody>
            <a:bodyPr lIns="44948" tIns="44810" rIns="0" bIns="44810"/>
            <a:lstStyle>
              <a:lvl1pPr indent="-190500" defTabSz="963613">
                <a:defRPr sz="900">
                  <a:solidFill>
                    <a:srgbClr val="00279F"/>
                  </a:solidFill>
                  <a:latin typeface="Arial Narrow" panose="020B0606020202030204" pitchFamily="34" charset="0"/>
                </a:defRPr>
              </a:lvl1pPr>
              <a:lvl2pPr marL="742950" indent="-285750" defTabSz="963613">
                <a:defRPr sz="900">
                  <a:solidFill>
                    <a:srgbClr val="00279F"/>
                  </a:solidFill>
                  <a:latin typeface="Arial Narrow" panose="020B0606020202030204" pitchFamily="34" charset="0"/>
                </a:defRPr>
              </a:lvl2pPr>
              <a:lvl3pPr marL="1143000" indent="-228600" defTabSz="963613">
                <a:defRPr sz="900">
                  <a:solidFill>
                    <a:srgbClr val="00279F"/>
                  </a:solidFill>
                  <a:latin typeface="Arial Narrow" panose="020B0606020202030204" pitchFamily="34" charset="0"/>
                </a:defRPr>
              </a:lvl3pPr>
              <a:lvl4pPr marL="1600200" indent="-228600" defTabSz="963613">
                <a:defRPr sz="900">
                  <a:solidFill>
                    <a:srgbClr val="00279F"/>
                  </a:solidFill>
                  <a:latin typeface="Arial Narrow" panose="020B0606020202030204" pitchFamily="34" charset="0"/>
                </a:defRPr>
              </a:lvl4pPr>
              <a:lvl5pPr marL="2057400" indent="-228600" defTabSz="963613">
                <a:defRPr sz="900">
                  <a:solidFill>
                    <a:srgbClr val="00279F"/>
                  </a:solidFill>
                  <a:latin typeface="Arial Narrow" panose="020B0606020202030204" pitchFamily="34" charset="0"/>
                </a:defRPr>
              </a:lvl5pPr>
              <a:lvl6pPr marL="2514600" indent="-228600" defTabSz="963613" eaLnBrk="0" fontAlgn="base" hangingPunct="0">
                <a:spcBef>
                  <a:spcPct val="0"/>
                </a:spcBef>
                <a:spcAft>
                  <a:spcPct val="0"/>
                </a:spcAft>
                <a:defRPr sz="900">
                  <a:solidFill>
                    <a:srgbClr val="00279F"/>
                  </a:solidFill>
                  <a:latin typeface="Arial Narrow" panose="020B0606020202030204" pitchFamily="34" charset="0"/>
                </a:defRPr>
              </a:lvl6pPr>
              <a:lvl7pPr marL="2971800" indent="-228600" defTabSz="963613" eaLnBrk="0" fontAlgn="base" hangingPunct="0">
                <a:spcBef>
                  <a:spcPct val="0"/>
                </a:spcBef>
                <a:spcAft>
                  <a:spcPct val="0"/>
                </a:spcAft>
                <a:defRPr sz="900">
                  <a:solidFill>
                    <a:srgbClr val="00279F"/>
                  </a:solidFill>
                  <a:latin typeface="Arial Narrow" panose="020B0606020202030204" pitchFamily="34" charset="0"/>
                </a:defRPr>
              </a:lvl7pPr>
              <a:lvl8pPr marL="3429000" indent="-228600" defTabSz="963613" eaLnBrk="0" fontAlgn="base" hangingPunct="0">
                <a:spcBef>
                  <a:spcPct val="0"/>
                </a:spcBef>
                <a:spcAft>
                  <a:spcPct val="0"/>
                </a:spcAft>
                <a:defRPr sz="900">
                  <a:solidFill>
                    <a:srgbClr val="00279F"/>
                  </a:solidFill>
                  <a:latin typeface="Arial Narrow" panose="020B0606020202030204" pitchFamily="34" charset="0"/>
                </a:defRPr>
              </a:lvl8pPr>
              <a:lvl9pPr marL="3886200" indent="-228600" defTabSz="963613" eaLnBrk="0" fontAlgn="base" hangingPunct="0">
                <a:spcBef>
                  <a:spcPct val="0"/>
                </a:spcBef>
                <a:spcAft>
                  <a:spcPct val="0"/>
                </a:spcAft>
                <a:defRPr sz="900">
                  <a:solidFill>
                    <a:srgbClr val="00279F"/>
                  </a:solidFill>
                  <a:latin typeface="Arial Narrow" panose="020B0606020202030204" pitchFamily="34" charset="0"/>
                </a:defRPr>
              </a:lvl9pPr>
            </a:lstStyle>
            <a:p>
              <a:pPr eaLnBrk="0" hangingPunct="0">
                <a:lnSpc>
                  <a:spcPts val="1059"/>
                </a:lnSpc>
              </a:pPr>
              <a:r>
                <a:rPr lang="en-US" altLang="en-US" sz="794" dirty="0">
                  <a:solidFill>
                    <a:srgbClr val="010000"/>
                  </a:solidFill>
                </a:rPr>
                <a:t>         On detail to OSTP  </a:t>
              </a:r>
            </a:p>
            <a:p>
              <a:pPr eaLnBrk="0" hangingPunct="0">
                <a:lnSpc>
                  <a:spcPts val="1059"/>
                </a:lnSpc>
              </a:pPr>
              <a:r>
                <a:rPr lang="en-US" altLang="en-US" sz="794" dirty="0">
                  <a:solidFill>
                    <a:srgbClr val="010000"/>
                  </a:solidFill>
                </a:rPr>
                <a:t>         IPA from BMI/PNNL</a:t>
              </a:r>
            </a:p>
            <a:p>
              <a:pPr eaLnBrk="0" hangingPunct="0">
                <a:lnSpc>
                  <a:spcPts val="1059"/>
                </a:lnSpc>
              </a:pPr>
              <a:r>
                <a:rPr lang="en-US" altLang="en-US" sz="794" dirty="0">
                  <a:solidFill>
                    <a:srgbClr val="010000"/>
                  </a:solidFill>
                </a:rPr>
                <a:t> P.A. Program Assistant	</a:t>
              </a:r>
            </a:p>
            <a:p>
              <a:pPr eaLnBrk="0" hangingPunct="0">
                <a:lnSpc>
                  <a:spcPct val="90000"/>
                </a:lnSpc>
              </a:pPr>
              <a:r>
                <a:rPr lang="en-US" altLang="en-US" sz="794" dirty="0">
                  <a:solidFill>
                    <a:srgbClr val="010000"/>
                  </a:solidFill>
                </a:rPr>
                <a:t/>
              </a:r>
              <a:br>
                <a:rPr lang="en-US" altLang="en-US" sz="794" dirty="0">
                  <a:solidFill>
                    <a:srgbClr val="010000"/>
                  </a:solidFill>
                </a:rPr>
              </a:br>
              <a:endParaRPr lang="en-US" altLang="en-US" sz="794" dirty="0">
                <a:solidFill>
                  <a:srgbClr val="010000"/>
                </a:solidFill>
              </a:endParaRPr>
            </a:p>
          </p:txBody>
        </p:sp>
        <p:sp>
          <p:nvSpPr>
            <p:cNvPr id="3149" name="Text Box 233"/>
            <p:cNvSpPr txBox="1">
              <a:spLocks noChangeArrowheads="1"/>
            </p:cNvSpPr>
            <p:nvPr/>
          </p:nvSpPr>
          <p:spPr bwMode="auto">
            <a:xfrm>
              <a:off x="1304472" y="6468844"/>
              <a:ext cx="1609269" cy="2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buFont typeface="Wingdings" panose="05000000000000000000" pitchFamily="2" charset="2"/>
                <a:buNone/>
              </a:pPr>
              <a:r>
                <a:rPr lang="en-US" altLang="en-US" sz="882" b="1">
                  <a:solidFill>
                    <a:srgbClr val="000000"/>
                  </a:solidFill>
                  <a:latin typeface="Arial" panose="020B0604020202020204" pitchFamily="34" charset="0"/>
                </a:rPr>
                <a:t>   L E G E N D</a:t>
              </a:r>
            </a:p>
          </p:txBody>
        </p:sp>
      </p:grpSp>
      <p:sp>
        <p:nvSpPr>
          <p:cNvPr id="3145" name="Isosceles Triangle 8"/>
          <p:cNvSpPr>
            <a:spLocks noChangeArrowheads="1"/>
          </p:cNvSpPr>
          <p:nvPr/>
        </p:nvSpPr>
        <p:spPr bwMode="auto">
          <a:xfrm>
            <a:off x="8103254" y="3772181"/>
            <a:ext cx="77040" cy="65834"/>
          </a:xfrm>
          <a:prstGeom prst="triangle">
            <a:avLst>
              <a:gd name="adj" fmla="val 50000"/>
            </a:avLst>
          </a:prstGeom>
          <a:solidFill>
            <a:srgbClr val="33CC33"/>
          </a:solidFill>
          <a:ln w="9525" algn="ctr">
            <a:solidFill>
              <a:schemeClr val="tx1"/>
            </a:solidFill>
            <a:round/>
            <a:headEnd/>
            <a:tailEnd/>
          </a:ln>
        </p:spPr>
        <p:txBody>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116" name="AutoShape 284"/>
          <p:cNvSpPr>
            <a:spLocks noChangeArrowheads="1"/>
          </p:cNvSpPr>
          <p:nvPr/>
        </p:nvSpPr>
        <p:spPr bwMode="auto">
          <a:xfrm>
            <a:off x="1285875" y="6117012"/>
            <a:ext cx="56029" cy="61632"/>
          </a:xfrm>
          <a:prstGeom prst="star5">
            <a:avLst/>
          </a:prstGeom>
          <a:solidFill>
            <a:srgbClr val="FFFF00"/>
          </a:solidFill>
          <a:ln w="3175" algn="ctr">
            <a:solidFill>
              <a:schemeClr val="tx1"/>
            </a:solidFill>
            <a:miter lim="800000"/>
            <a:headEnd/>
            <a:tailEnd/>
          </a:ln>
          <a:effectLst/>
        </p:spPr>
        <p:txBody>
          <a:bodyPr wrap="none" anchor="ctr"/>
          <a:lstStyle/>
          <a:p>
            <a:pPr algn="ctr" eaLnBrk="0" hangingPunct="0">
              <a:defRPr/>
            </a:pPr>
            <a:endParaRPr lang="en-US" sz="794">
              <a:solidFill>
                <a:srgbClr val="00279F"/>
              </a:solidFill>
              <a:latin typeface="Arial Narrow" panose="020B0606020202030204" pitchFamily="34" charset="0"/>
            </a:endParaRPr>
          </a:p>
        </p:txBody>
      </p:sp>
      <p:sp>
        <p:nvSpPr>
          <p:cNvPr id="3147" name="Isosceles Triangle 129"/>
          <p:cNvSpPr>
            <a:spLocks noChangeArrowheads="1"/>
          </p:cNvSpPr>
          <p:nvPr/>
        </p:nvSpPr>
        <p:spPr bwMode="auto">
          <a:xfrm>
            <a:off x="1276036" y="6242907"/>
            <a:ext cx="64434" cy="51828"/>
          </a:xfrm>
          <a:prstGeom prst="triangle">
            <a:avLst>
              <a:gd name="adj" fmla="val 50000"/>
            </a:avLst>
          </a:prstGeom>
          <a:solidFill>
            <a:srgbClr val="33CC33"/>
          </a:solidFill>
          <a:ln w="9525" algn="ctr">
            <a:solidFill>
              <a:schemeClr val="tx1"/>
            </a:solidFill>
            <a:round/>
            <a:headEnd/>
            <a:tailEnd/>
          </a:ln>
        </p:spPr>
        <p:txBody>
          <a:bodyPr/>
          <a:lstStyle>
            <a:lvl1pPr>
              <a:defRPr sz="900">
                <a:solidFill>
                  <a:srgbClr val="00279F"/>
                </a:solidFill>
                <a:latin typeface="Arial Narrow" panose="020B0606020202030204" pitchFamily="34" charset="0"/>
              </a:defRPr>
            </a:lvl1pPr>
            <a:lvl2pPr marL="742950" indent="-285750">
              <a:defRPr sz="900">
                <a:solidFill>
                  <a:srgbClr val="00279F"/>
                </a:solidFill>
                <a:latin typeface="Arial Narrow" panose="020B0606020202030204" pitchFamily="34" charset="0"/>
              </a:defRPr>
            </a:lvl2pPr>
            <a:lvl3pPr marL="1143000" indent="-228600">
              <a:defRPr sz="900">
                <a:solidFill>
                  <a:srgbClr val="00279F"/>
                </a:solidFill>
                <a:latin typeface="Arial Narrow" panose="020B0606020202030204" pitchFamily="34" charset="0"/>
              </a:defRPr>
            </a:lvl3pPr>
            <a:lvl4pPr marL="1600200" indent="-228600">
              <a:defRPr sz="900">
                <a:solidFill>
                  <a:srgbClr val="00279F"/>
                </a:solidFill>
                <a:latin typeface="Arial Narrow" panose="020B0606020202030204" pitchFamily="34" charset="0"/>
              </a:defRPr>
            </a:lvl4pPr>
            <a:lvl5pPr marL="2057400" indent="-228600">
              <a:defRPr sz="900">
                <a:solidFill>
                  <a:srgbClr val="00279F"/>
                </a:solidFill>
                <a:latin typeface="Arial Narrow" panose="020B0606020202030204" pitchFamily="34" charset="0"/>
              </a:defRPr>
            </a:lvl5pPr>
            <a:lvl6pPr marL="2514600" indent="-228600" eaLnBrk="0" fontAlgn="base" hangingPunct="0">
              <a:spcBef>
                <a:spcPct val="0"/>
              </a:spcBef>
              <a:spcAft>
                <a:spcPct val="0"/>
              </a:spcAft>
              <a:defRPr sz="900">
                <a:solidFill>
                  <a:srgbClr val="00279F"/>
                </a:solidFill>
                <a:latin typeface="Arial Narrow" panose="020B0606020202030204" pitchFamily="34" charset="0"/>
              </a:defRPr>
            </a:lvl6pPr>
            <a:lvl7pPr marL="2971800" indent="-228600" eaLnBrk="0" fontAlgn="base" hangingPunct="0">
              <a:spcBef>
                <a:spcPct val="0"/>
              </a:spcBef>
              <a:spcAft>
                <a:spcPct val="0"/>
              </a:spcAft>
              <a:defRPr sz="900">
                <a:solidFill>
                  <a:srgbClr val="00279F"/>
                </a:solidFill>
                <a:latin typeface="Arial Narrow" panose="020B0606020202030204" pitchFamily="34" charset="0"/>
              </a:defRPr>
            </a:lvl7pPr>
            <a:lvl8pPr marL="3429000" indent="-228600" eaLnBrk="0" fontAlgn="base" hangingPunct="0">
              <a:spcBef>
                <a:spcPct val="0"/>
              </a:spcBef>
              <a:spcAft>
                <a:spcPct val="0"/>
              </a:spcAft>
              <a:defRPr sz="900">
                <a:solidFill>
                  <a:srgbClr val="00279F"/>
                </a:solidFill>
                <a:latin typeface="Arial Narrow" panose="020B0606020202030204" pitchFamily="34" charset="0"/>
              </a:defRPr>
            </a:lvl8pPr>
            <a:lvl9pPr marL="3886200" indent="-228600" eaLnBrk="0" fontAlgn="base" hangingPunct="0">
              <a:spcBef>
                <a:spcPct val="0"/>
              </a:spcBef>
              <a:spcAft>
                <a:spcPct val="0"/>
              </a:spcAft>
              <a:defRPr sz="900">
                <a:solidFill>
                  <a:srgbClr val="00279F"/>
                </a:solidFill>
                <a:latin typeface="Arial Narrow" panose="020B0606020202030204" pitchFamily="34" charset="0"/>
              </a:defRPr>
            </a:lvl9pPr>
          </a:lstStyle>
          <a:p>
            <a:pPr algn="ctr" eaLnBrk="0" hangingPunct="0"/>
            <a:endParaRPr lang="en-US" altLang="en-US" sz="794"/>
          </a:p>
        </p:txBody>
      </p:sp>
      <p:sp>
        <p:nvSpPr>
          <p:cNvPr id="115" name="Oval 114"/>
          <p:cNvSpPr/>
          <p:nvPr/>
        </p:nvSpPr>
        <p:spPr>
          <a:xfrm>
            <a:off x="6029602" y="1371239"/>
            <a:ext cx="2541081" cy="865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17" name="Oval 116"/>
          <p:cNvSpPr/>
          <p:nvPr/>
        </p:nvSpPr>
        <p:spPr>
          <a:xfrm>
            <a:off x="7921270" y="3853986"/>
            <a:ext cx="988241" cy="15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nvGrpSpPr>
          <p:cNvPr id="118" name="Group 117"/>
          <p:cNvGrpSpPr/>
          <p:nvPr/>
        </p:nvGrpSpPr>
        <p:grpSpPr>
          <a:xfrm>
            <a:off x="4474222" y="4427644"/>
            <a:ext cx="4244996" cy="2358999"/>
            <a:chOff x="4709788" y="4488113"/>
            <a:chExt cx="4244996" cy="2358999"/>
          </a:xfrm>
        </p:grpSpPr>
        <p:sp>
          <p:nvSpPr>
            <p:cNvPr id="119" name="Oval 118"/>
            <p:cNvSpPr/>
            <p:nvPr/>
          </p:nvSpPr>
          <p:spPr>
            <a:xfrm>
              <a:off x="4860766" y="6288235"/>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20" name="Oval 119"/>
            <p:cNvSpPr/>
            <p:nvPr/>
          </p:nvSpPr>
          <p:spPr>
            <a:xfrm>
              <a:off x="4860766" y="6600031"/>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21" name="Rectangle 120"/>
            <p:cNvSpPr/>
            <p:nvPr/>
          </p:nvSpPr>
          <p:spPr>
            <a:xfrm>
              <a:off x="4709788" y="6197979"/>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sp>
          <p:nvSpPr>
            <p:cNvPr id="122" name="TextBox 121"/>
            <p:cNvSpPr txBox="1"/>
            <p:nvPr/>
          </p:nvSpPr>
          <p:spPr>
            <a:xfrm>
              <a:off x="5495798" y="6175627"/>
              <a:ext cx="554914" cy="359689"/>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123" name="TextBox 122"/>
            <p:cNvSpPr txBox="1"/>
            <p:nvPr/>
          </p:nvSpPr>
          <p:spPr>
            <a:xfrm>
              <a:off x="5506560" y="6487423"/>
              <a:ext cx="926043" cy="359689"/>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sp>
          <p:nvSpPr>
            <p:cNvPr id="124" name="Oval 123"/>
            <p:cNvSpPr/>
            <p:nvPr/>
          </p:nvSpPr>
          <p:spPr>
            <a:xfrm>
              <a:off x="8442166" y="4488113"/>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spTree>
    <p:extLst>
      <p:ext uri="{BB962C8B-B14F-4D97-AF65-F5344CB8AC3E}">
        <p14:creationId xmlns:p14="http://schemas.microsoft.com/office/powerpoint/2010/main" val="687160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anim calcmode="lin" valueType="num">
                                      <p:cBhvr additive="base">
                                        <p:cTn id="11" dur="500" fill="hold"/>
                                        <p:tgtEl>
                                          <p:spTgt spid="117"/>
                                        </p:tgtEl>
                                        <p:attrNameLst>
                                          <p:attrName>ppt_x</p:attrName>
                                        </p:attrNameLst>
                                      </p:cBhvr>
                                      <p:tavLst>
                                        <p:tav tm="0">
                                          <p:val>
                                            <p:strVal val="#ppt_x"/>
                                          </p:val>
                                        </p:tav>
                                        <p:tav tm="100000">
                                          <p:val>
                                            <p:strVal val="#ppt_x"/>
                                          </p:val>
                                        </p:tav>
                                      </p:tavLst>
                                    </p:anim>
                                    <p:anim calcmode="lin" valueType="num">
                                      <p:cBhvr additive="base">
                                        <p:cTn id="12" dur="500" fill="hold"/>
                                        <p:tgtEl>
                                          <p:spTgt spid="1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3130"/>
                                        </p:tgtEl>
                                        <p:attrNameLst>
                                          <p:attrName>style.visibility</p:attrName>
                                        </p:attrNameLst>
                                      </p:cBhvr>
                                      <p:to>
                                        <p:strVal val="visible"/>
                                      </p:to>
                                    </p:set>
                                    <p:anim calcmode="lin" valueType="num">
                                      <p:cBhvr additive="base">
                                        <p:cTn id="15" dur="500" fill="hold"/>
                                        <p:tgtEl>
                                          <p:spTgt spid="3130"/>
                                        </p:tgtEl>
                                        <p:attrNameLst>
                                          <p:attrName>ppt_x</p:attrName>
                                        </p:attrNameLst>
                                      </p:cBhvr>
                                      <p:tavLst>
                                        <p:tav tm="0">
                                          <p:val>
                                            <p:strVal val="#ppt_x"/>
                                          </p:val>
                                        </p:tav>
                                        <p:tav tm="100000">
                                          <p:val>
                                            <p:strVal val="#ppt_x"/>
                                          </p:val>
                                        </p:tav>
                                      </p:tavLst>
                                    </p:anim>
                                    <p:anim calcmode="lin" valueType="num">
                                      <p:cBhvr additive="base">
                                        <p:cTn id="16" dur="500" fill="hold"/>
                                        <p:tgtEl>
                                          <p:spTgt spid="31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500" fill="hold"/>
                                        <p:tgtEl>
                                          <p:spTgt spid="118"/>
                                        </p:tgtEl>
                                        <p:attrNameLst>
                                          <p:attrName>ppt_x</p:attrName>
                                        </p:attrNameLst>
                                      </p:cBhvr>
                                      <p:tavLst>
                                        <p:tav tm="0">
                                          <p:val>
                                            <p:strVal val="#ppt_x"/>
                                          </p:val>
                                        </p:tav>
                                        <p:tav tm="100000">
                                          <p:val>
                                            <p:strVal val="#ppt_x"/>
                                          </p:val>
                                        </p:tav>
                                      </p:tavLst>
                                    </p:anim>
                                    <p:anim calcmode="lin" valueType="num">
                                      <p:cBhvr additive="base">
                                        <p:cTn id="20"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0" grpId="0"/>
      <p:bldP spid="115" grpId="0" animBg="1"/>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Memoriam:  Prof. </a:t>
            </a:r>
            <a:r>
              <a:rPr lang="en-US" dirty="0"/>
              <a:t>Mildred </a:t>
            </a:r>
            <a:r>
              <a:rPr lang="en-US" dirty="0" smtClean="0"/>
              <a:t>Dresselhaus (1930 – </a:t>
            </a:r>
            <a:r>
              <a:rPr lang="en-US" dirty="0"/>
              <a:t>2017)</a:t>
            </a:r>
            <a:br>
              <a:rPr lang="en-US" dirty="0"/>
            </a:br>
            <a:r>
              <a:rPr lang="en-US" sz="1600" dirty="0"/>
              <a:t>Dr. Dresselhaus served as </a:t>
            </a:r>
            <a:r>
              <a:rPr lang="en-US" sz="1600" dirty="0" smtClean="0"/>
              <a:t>DOE Office of Science Director in </a:t>
            </a:r>
            <a:r>
              <a:rPr lang="en-US" sz="1600" dirty="0"/>
              <a:t>2000–2001</a:t>
            </a:r>
          </a:p>
        </p:txBody>
      </p:sp>
      <p:sp>
        <p:nvSpPr>
          <p:cNvPr id="6"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6933" algn="l" rtl="0" fontAlgn="base">
              <a:spcBef>
                <a:spcPct val="0"/>
              </a:spcBef>
              <a:spcAft>
                <a:spcPct val="0"/>
              </a:spcAft>
              <a:defRPr kern="1200">
                <a:solidFill>
                  <a:schemeClr val="tx1"/>
                </a:solidFill>
                <a:latin typeface="Arial" charset="0"/>
                <a:ea typeface="+mn-ea"/>
                <a:cs typeface="+mn-cs"/>
              </a:defRPr>
            </a:lvl2pPr>
            <a:lvl3pPr marL="913865" algn="l" rtl="0" fontAlgn="base">
              <a:spcBef>
                <a:spcPct val="0"/>
              </a:spcBef>
              <a:spcAft>
                <a:spcPct val="0"/>
              </a:spcAft>
              <a:defRPr kern="1200">
                <a:solidFill>
                  <a:schemeClr val="tx1"/>
                </a:solidFill>
                <a:latin typeface="Arial" charset="0"/>
                <a:ea typeface="+mn-ea"/>
                <a:cs typeface="+mn-cs"/>
              </a:defRPr>
            </a:lvl3pPr>
            <a:lvl4pPr marL="1370799" algn="l" rtl="0" fontAlgn="base">
              <a:spcBef>
                <a:spcPct val="0"/>
              </a:spcBef>
              <a:spcAft>
                <a:spcPct val="0"/>
              </a:spcAft>
              <a:defRPr kern="1200">
                <a:solidFill>
                  <a:schemeClr val="tx1"/>
                </a:solidFill>
                <a:latin typeface="Arial" charset="0"/>
                <a:ea typeface="+mn-ea"/>
                <a:cs typeface="+mn-cs"/>
              </a:defRPr>
            </a:lvl4pPr>
            <a:lvl5pPr marL="1827731" algn="l" rtl="0" fontAlgn="base">
              <a:spcBef>
                <a:spcPct val="0"/>
              </a:spcBef>
              <a:spcAft>
                <a:spcPct val="0"/>
              </a:spcAft>
              <a:defRPr kern="1200">
                <a:solidFill>
                  <a:schemeClr val="tx1"/>
                </a:solidFill>
                <a:latin typeface="Arial" charset="0"/>
                <a:ea typeface="+mn-ea"/>
                <a:cs typeface="+mn-cs"/>
              </a:defRPr>
            </a:lvl5pPr>
            <a:lvl6pPr marL="2284665" algn="l" defTabSz="913865" rtl="0" eaLnBrk="1" latinLnBrk="0" hangingPunct="1">
              <a:defRPr kern="1200">
                <a:solidFill>
                  <a:schemeClr val="tx1"/>
                </a:solidFill>
                <a:latin typeface="Arial" charset="0"/>
                <a:ea typeface="+mn-ea"/>
                <a:cs typeface="+mn-cs"/>
              </a:defRPr>
            </a:lvl6pPr>
            <a:lvl7pPr marL="2741596" algn="l" defTabSz="913865" rtl="0" eaLnBrk="1" latinLnBrk="0" hangingPunct="1">
              <a:defRPr kern="1200">
                <a:solidFill>
                  <a:schemeClr val="tx1"/>
                </a:solidFill>
                <a:latin typeface="Arial" charset="0"/>
                <a:ea typeface="+mn-ea"/>
                <a:cs typeface="+mn-cs"/>
              </a:defRPr>
            </a:lvl7pPr>
            <a:lvl8pPr marL="3198530" algn="l" defTabSz="913865" rtl="0" eaLnBrk="1" latinLnBrk="0" hangingPunct="1">
              <a:defRPr kern="1200">
                <a:solidFill>
                  <a:schemeClr val="tx1"/>
                </a:solidFill>
                <a:latin typeface="Arial" charset="0"/>
                <a:ea typeface="+mn-ea"/>
                <a:cs typeface="+mn-cs"/>
              </a:defRPr>
            </a:lvl8pPr>
            <a:lvl9pPr marL="3655460" algn="l" defTabSz="913865"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7</a:t>
            </a:fld>
            <a:endParaRPr lang="en-US" dirty="0"/>
          </a:p>
        </p:txBody>
      </p:sp>
      <p:sp>
        <p:nvSpPr>
          <p:cNvPr id="5" name="Rectangle 4"/>
          <p:cNvSpPr/>
          <p:nvPr/>
        </p:nvSpPr>
        <p:spPr>
          <a:xfrm>
            <a:off x="249901" y="2170189"/>
            <a:ext cx="5654233" cy="3970318"/>
          </a:xfrm>
          <a:prstGeom prst="rect">
            <a:avLst/>
          </a:prstGeom>
        </p:spPr>
        <p:txBody>
          <a:bodyPr wrap="square">
            <a:spAutoFit/>
          </a:bodyPr>
          <a:lstStyle/>
          <a:p>
            <a:pPr>
              <a:buFont typeface="Arial" panose="020B0604020202020204" pitchFamily="34" charset="0"/>
              <a:buChar char="•"/>
            </a:pPr>
            <a:r>
              <a:rPr lang="en-US" sz="1050" dirty="0">
                <a:latin typeface="+mn-lt"/>
              </a:rPr>
              <a:t>Honorary Degree of Doctor of Science from the </a:t>
            </a:r>
            <a:r>
              <a:rPr lang="en-US" sz="1050" dirty="0">
                <a:latin typeface="+mn-lt"/>
                <a:hlinkClick r:id="rId3" tooltip="ETH Zurich"/>
              </a:rPr>
              <a:t>ETH Zurich</a:t>
            </a:r>
            <a:r>
              <a:rPr lang="en-US" sz="1050" dirty="0">
                <a:latin typeface="+mn-lt"/>
              </a:rPr>
              <a:t>, </a:t>
            </a:r>
            <a:r>
              <a:rPr lang="en-US" sz="1050" dirty="0" smtClean="0">
                <a:latin typeface="+mn-lt"/>
              </a:rPr>
              <a:t>2015</a:t>
            </a:r>
            <a:endParaRPr lang="en-US" sz="1050" dirty="0">
              <a:latin typeface="+mn-lt"/>
            </a:endParaRPr>
          </a:p>
          <a:p>
            <a:pPr>
              <a:buFont typeface="Arial" panose="020B0604020202020204" pitchFamily="34" charset="0"/>
              <a:buChar char="•"/>
            </a:pPr>
            <a:r>
              <a:rPr lang="en-US" sz="1050" dirty="0">
                <a:latin typeface="+mn-lt"/>
                <a:hlinkClick r:id="rId4" tooltip="IEEE Medal of Honor"/>
              </a:rPr>
              <a:t>IEEE Medal of Honor</a:t>
            </a:r>
            <a:r>
              <a:rPr lang="en-US" sz="1050" dirty="0">
                <a:latin typeface="+mn-lt"/>
              </a:rPr>
              <a:t>, 2015 (first female recipient)</a:t>
            </a:r>
          </a:p>
          <a:p>
            <a:pPr>
              <a:buFont typeface="Arial" panose="020B0604020202020204" pitchFamily="34" charset="0"/>
              <a:buChar char="•"/>
            </a:pPr>
            <a:r>
              <a:rPr lang="en-US" sz="1050" dirty="0">
                <a:latin typeface="+mn-lt"/>
                <a:hlinkClick r:id="rId5" tooltip="National Inventors Hall of Fame"/>
              </a:rPr>
              <a:t>National Inventors Hall of Fame</a:t>
            </a:r>
            <a:r>
              <a:rPr lang="en-US" sz="1050" dirty="0">
                <a:latin typeface="+mn-lt"/>
              </a:rPr>
              <a:t> induction </a:t>
            </a:r>
            <a:r>
              <a:rPr lang="en-US" sz="1050" dirty="0" smtClean="0">
                <a:latin typeface="+mn-lt"/>
              </a:rPr>
              <a:t>2014</a:t>
            </a:r>
            <a:endParaRPr lang="en-US" sz="1050" dirty="0">
              <a:latin typeface="+mn-lt"/>
            </a:endParaRPr>
          </a:p>
          <a:p>
            <a:pPr>
              <a:buFont typeface="Arial" panose="020B0604020202020204" pitchFamily="34" charset="0"/>
              <a:buChar char="•"/>
            </a:pPr>
            <a:r>
              <a:rPr lang="en-US" sz="1050" dirty="0">
                <a:latin typeface="+mn-lt"/>
                <a:hlinkClick r:id="rId6" tooltip="Presidential Medal of Freedom"/>
              </a:rPr>
              <a:t>Presidential Medal of Freedom</a:t>
            </a:r>
            <a:r>
              <a:rPr lang="en-US" sz="1050" dirty="0">
                <a:latin typeface="+mn-lt"/>
              </a:rPr>
              <a:t>, </a:t>
            </a:r>
            <a:r>
              <a:rPr lang="en-US" sz="1050" dirty="0" smtClean="0">
                <a:latin typeface="+mn-lt"/>
              </a:rPr>
              <a:t>2014</a:t>
            </a:r>
            <a:endParaRPr lang="en-US" sz="1050" dirty="0">
              <a:latin typeface="+mn-lt"/>
            </a:endParaRPr>
          </a:p>
          <a:p>
            <a:pPr>
              <a:buFont typeface="Arial" panose="020B0604020202020204" pitchFamily="34" charset="0"/>
              <a:buChar char="•"/>
            </a:pPr>
            <a:r>
              <a:rPr lang="en-US" sz="1050" dirty="0">
                <a:latin typeface="+mn-lt"/>
              </a:rPr>
              <a:t>Honorary Degree of Doctor of Science, </a:t>
            </a:r>
            <a:r>
              <a:rPr lang="en-US" sz="1050" dirty="0">
                <a:latin typeface="+mn-lt"/>
                <a:hlinkClick r:id="rId7" tooltip="The Hong Kong Polytechnic University"/>
              </a:rPr>
              <a:t>The Hong Kong Polytechnic University</a:t>
            </a:r>
            <a:r>
              <a:rPr lang="en-US" sz="1050" dirty="0">
                <a:latin typeface="+mn-lt"/>
              </a:rPr>
              <a:t>, Hong Kong, </a:t>
            </a:r>
            <a:r>
              <a:rPr lang="en-US" sz="1050" dirty="0" smtClean="0">
                <a:latin typeface="+mn-lt"/>
              </a:rPr>
              <a:t>2013</a:t>
            </a:r>
            <a:endParaRPr lang="en-US" sz="1050" dirty="0">
              <a:latin typeface="+mn-lt"/>
            </a:endParaRPr>
          </a:p>
          <a:p>
            <a:pPr>
              <a:buFont typeface="Arial" panose="020B0604020202020204" pitchFamily="34" charset="0"/>
              <a:buChar char="•"/>
            </a:pPr>
            <a:r>
              <a:rPr lang="en-US" sz="1050" dirty="0">
                <a:latin typeface="+mn-lt"/>
                <a:hlinkClick r:id="rId8" tooltip="Arthur R. von Hippel"/>
              </a:rPr>
              <a:t>Arthur R. von Hippel</a:t>
            </a:r>
            <a:r>
              <a:rPr lang="en-US" sz="1050" dirty="0">
                <a:latin typeface="+mn-lt"/>
              </a:rPr>
              <a:t> Award, Materials Research Society, </a:t>
            </a:r>
            <a:r>
              <a:rPr lang="en-US" sz="1050" dirty="0" smtClean="0">
                <a:latin typeface="+mn-lt"/>
              </a:rPr>
              <a:t>2013</a:t>
            </a:r>
            <a:endParaRPr lang="en-US" sz="1050" dirty="0">
              <a:latin typeface="+mn-lt"/>
            </a:endParaRPr>
          </a:p>
          <a:p>
            <a:pPr>
              <a:buFont typeface="Arial" panose="020B0604020202020204" pitchFamily="34" charset="0"/>
              <a:buChar char="•"/>
            </a:pPr>
            <a:r>
              <a:rPr lang="en-US" sz="1050" dirty="0" err="1">
                <a:latin typeface="+mn-lt"/>
                <a:hlinkClick r:id="rId9" tooltip="Kavli Prize"/>
              </a:rPr>
              <a:t>Kavli</a:t>
            </a:r>
            <a:r>
              <a:rPr lang="en-US" sz="1050" dirty="0">
                <a:latin typeface="+mn-lt"/>
                <a:hlinkClick r:id="rId9" tooltip="Kavli Prize"/>
              </a:rPr>
              <a:t> Prize</a:t>
            </a:r>
            <a:r>
              <a:rPr lang="en-US" sz="1050" dirty="0">
                <a:latin typeface="+mn-lt"/>
              </a:rPr>
              <a:t> in Nanoscience, 2012</a:t>
            </a:r>
          </a:p>
          <a:p>
            <a:pPr>
              <a:buFont typeface="Arial" panose="020B0604020202020204" pitchFamily="34" charset="0"/>
              <a:buChar char="•"/>
            </a:pPr>
            <a:r>
              <a:rPr lang="en-US" sz="1050" dirty="0">
                <a:latin typeface="+mn-lt"/>
                <a:hlinkClick r:id="rId10" tooltip="Enrico Fermi Award"/>
              </a:rPr>
              <a:t>Enrico Fermi Award</a:t>
            </a:r>
            <a:r>
              <a:rPr lang="en-US" sz="1050" dirty="0">
                <a:latin typeface="+mn-lt"/>
              </a:rPr>
              <a:t> (second female recipient), 2012</a:t>
            </a:r>
          </a:p>
          <a:p>
            <a:pPr>
              <a:buFont typeface="Arial" panose="020B0604020202020204" pitchFamily="34" charset="0"/>
              <a:buChar char="•"/>
            </a:pPr>
            <a:r>
              <a:rPr lang="en-US" sz="1050" dirty="0" err="1">
                <a:latin typeface="+mn-lt"/>
                <a:hlinkClick r:id="rId11" tooltip="Vannevar Bush Award"/>
              </a:rPr>
              <a:t>Vannevar</a:t>
            </a:r>
            <a:r>
              <a:rPr lang="en-US" sz="1050" dirty="0">
                <a:latin typeface="+mn-lt"/>
                <a:hlinkClick r:id="rId11" tooltip="Vannevar Bush Award"/>
              </a:rPr>
              <a:t> Bush Award</a:t>
            </a:r>
            <a:r>
              <a:rPr lang="en-US" sz="1050" dirty="0">
                <a:latin typeface="+mn-lt"/>
              </a:rPr>
              <a:t> (second female recipient), 2009</a:t>
            </a:r>
          </a:p>
          <a:p>
            <a:pPr>
              <a:buFont typeface="Arial" panose="020B0604020202020204" pitchFamily="34" charset="0"/>
              <a:buChar char="•"/>
            </a:pPr>
            <a:r>
              <a:rPr lang="en-US" sz="1050" dirty="0">
                <a:latin typeface="+mn-lt"/>
                <a:hlinkClick r:id="rId12" tooltip="ACS Award for Encouraging Women into Careers in the Chemical Sciences"/>
              </a:rPr>
              <a:t>ACS Award for Encouraging Women into Careers in the Chemical Sciences</a:t>
            </a:r>
            <a:r>
              <a:rPr lang="en-US" sz="1050" dirty="0">
                <a:latin typeface="+mn-lt"/>
              </a:rPr>
              <a:t>, 2009</a:t>
            </a:r>
          </a:p>
          <a:p>
            <a:pPr>
              <a:buFont typeface="Arial" panose="020B0604020202020204" pitchFamily="34" charset="0"/>
              <a:buChar char="•"/>
            </a:pPr>
            <a:r>
              <a:rPr lang="en-US" sz="1050" dirty="0">
                <a:latin typeface="+mn-lt"/>
                <a:hlinkClick r:id="rId13" tooltip="Oliver E. Buckley Condensed Matter Prize"/>
              </a:rPr>
              <a:t>Oliver E. Buckley Condensed Matter Prize</a:t>
            </a:r>
            <a:r>
              <a:rPr lang="en-US" sz="1050" dirty="0">
                <a:latin typeface="+mn-lt"/>
              </a:rPr>
              <a:t>, American Physical Society, 2008</a:t>
            </a:r>
          </a:p>
          <a:p>
            <a:pPr>
              <a:buFont typeface="Arial" panose="020B0604020202020204" pitchFamily="34" charset="0"/>
              <a:buChar char="•"/>
            </a:pPr>
            <a:r>
              <a:rPr lang="en-US" sz="1050" dirty="0" err="1">
                <a:latin typeface="+mn-lt"/>
                <a:hlinkClick r:id="rId14" tooltip="Oersted Medal"/>
              </a:rPr>
              <a:t>Oersted</a:t>
            </a:r>
            <a:r>
              <a:rPr lang="en-US" sz="1050" dirty="0">
                <a:latin typeface="+mn-lt"/>
                <a:hlinkClick r:id="rId14" tooltip="Oersted Medal"/>
              </a:rPr>
              <a:t> Medal</a:t>
            </a:r>
            <a:r>
              <a:rPr lang="en-US" sz="1050" dirty="0">
                <a:latin typeface="+mn-lt"/>
              </a:rPr>
              <a:t>, 2007</a:t>
            </a:r>
          </a:p>
          <a:p>
            <a:pPr>
              <a:buFont typeface="Arial" panose="020B0604020202020204" pitchFamily="34" charset="0"/>
              <a:buChar char="•"/>
            </a:pPr>
            <a:r>
              <a:rPr lang="en-US" sz="1050" dirty="0">
                <a:latin typeface="+mn-lt"/>
                <a:hlinkClick r:id="rId15" tooltip="L'Oréal-UNESCO Awards for Women in Science"/>
              </a:rPr>
              <a:t>L'Oréal-UNESCO Awards for Women in Science</a:t>
            </a:r>
            <a:r>
              <a:rPr lang="en-US" sz="1050" dirty="0">
                <a:latin typeface="+mn-lt"/>
              </a:rPr>
              <a:t>, 2007</a:t>
            </a:r>
          </a:p>
          <a:p>
            <a:pPr>
              <a:buFont typeface="Arial" panose="020B0604020202020204" pitchFamily="34" charset="0"/>
              <a:buChar char="•"/>
            </a:pPr>
            <a:r>
              <a:rPr lang="en-US" sz="1050" dirty="0">
                <a:latin typeface="+mn-lt"/>
                <a:hlinkClick r:id="rId16" tooltip="Heinz Award"/>
              </a:rPr>
              <a:t>Heinz Award</a:t>
            </a:r>
            <a:r>
              <a:rPr lang="en-US" sz="1050" dirty="0">
                <a:latin typeface="+mn-lt"/>
              </a:rPr>
              <a:t> for Technology, the Economy and Employment, 2005</a:t>
            </a:r>
          </a:p>
          <a:p>
            <a:pPr>
              <a:buFont typeface="Arial" panose="020B0604020202020204" pitchFamily="34" charset="0"/>
              <a:buChar char="•"/>
            </a:pPr>
            <a:r>
              <a:rPr lang="en-US" sz="1050" dirty="0">
                <a:latin typeface="+mn-lt"/>
                <a:hlinkClick r:id="rId17" tooltip="IEEE Founders Medal"/>
              </a:rPr>
              <a:t>IEEE Founders Medal</a:t>
            </a:r>
            <a:r>
              <a:rPr lang="en-US" sz="1050" dirty="0">
                <a:latin typeface="+mn-lt"/>
              </a:rPr>
              <a:t> Recipients, 2004</a:t>
            </a:r>
          </a:p>
          <a:p>
            <a:pPr>
              <a:buFont typeface="Arial" panose="020B0604020202020204" pitchFamily="34" charset="0"/>
              <a:buChar char="•"/>
            </a:pPr>
            <a:r>
              <a:rPr lang="en-US" sz="1050" dirty="0">
                <a:latin typeface="+mn-lt"/>
                <a:hlinkClick r:id="rId18" tooltip="Karl Taylor Compton"/>
              </a:rPr>
              <a:t>Karl Taylor Compton</a:t>
            </a:r>
            <a:r>
              <a:rPr lang="en-US" sz="1050" dirty="0">
                <a:latin typeface="+mn-lt"/>
              </a:rPr>
              <a:t> Medal for Leadership in Physics, American Institute of Physics, 2001</a:t>
            </a:r>
          </a:p>
          <a:p>
            <a:pPr>
              <a:buFont typeface="Arial" panose="020B0604020202020204" pitchFamily="34" charset="0"/>
              <a:buChar char="•"/>
            </a:pPr>
            <a:r>
              <a:rPr lang="en-US" sz="1050" dirty="0">
                <a:latin typeface="+mn-lt"/>
              </a:rPr>
              <a:t>Medal of Achievement in Carbon Science and Technology, American Carbon Society, 2001</a:t>
            </a:r>
          </a:p>
          <a:p>
            <a:pPr>
              <a:buFont typeface="Arial" panose="020B0604020202020204" pitchFamily="34" charset="0"/>
              <a:buChar char="•"/>
            </a:pPr>
            <a:r>
              <a:rPr lang="en-US" sz="1050" dirty="0">
                <a:latin typeface="+mn-lt"/>
              </a:rPr>
              <a:t>Honorary Member of the </a:t>
            </a:r>
            <a:r>
              <a:rPr lang="en-US" sz="1050" dirty="0" err="1">
                <a:latin typeface="+mn-lt"/>
                <a:hlinkClick r:id="rId19" tooltip="Ioffe Institute"/>
              </a:rPr>
              <a:t>Ioffe</a:t>
            </a:r>
            <a:r>
              <a:rPr lang="en-US" sz="1050" dirty="0">
                <a:latin typeface="+mn-lt"/>
                <a:hlinkClick r:id="rId19" tooltip="Ioffe Institute"/>
              </a:rPr>
              <a:t> Institute</a:t>
            </a:r>
            <a:r>
              <a:rPr lang="en-US" sz="1050" dirty="0">
                <a:latin typeface="+mn-lt"/>
              </a:rPr>
              <a:t>, Russian Academy of Sciences, St. Petersburg, Russia, 2000</a:t>
            </a:r>
          </a:p>
          <a:p>
            <a:pPr>
              <a:buFont typeface="Arial" panose="020B0604020202020204" pitchFamily="34" charset="0"/>
              <a:buChar char="•"/>
            </a:pPr>
            <a:r>
              <a:rPr lang="en-US" sz="1050" dirty="0">
                <a:latin typeface="+mn-lt"/>
              </a:rPr>
              <a:t>National Materials Advancement Award of the Federation of Materials Societies, 2000</a:t>
            </a:r>
          </a:p>
          <a:p>
            <a:pPr>
              <a:buFont typeface="Arial" panose="020B0604020202020204" pitchFamily="34" charset="0"/>
              <a:buChar char="•"/>
            </a:pPr>
            <a:r>
              <a:rPr lang="en-US" sz="1050" dirty="0">
                <a:latin typeface="+mn-lt"/>
              </a:rPr>
              <a:t>Honorary Doctorate from the </a:t>
            </a:r>
            <a:r>
              <a:rPr lang="en-US" sz="1050" dirty="0">
                <a:latin typeface="+mn-lt"/>
                <a:hlinkClick r:id="rId20" tooltip="Katholieke Universiteit Leuven"/>
              </a:rPr>
              <a:t>Catholic University of Leuven</a:t>
            </a:r>
            <a:r>
              <a:rPr lang="en-US" sz="1050" dirty="0">
                <a:latin typeface="+mn-lt"/>
              </a:rPr>
              <a:t>, Belgium, February 2000</a:t>
            </a:r>
          </a:p>
          <a:p>
            <a:pPr>
              <a:buFont typeface="Arial" panose="020B0604020202020204" pitchFamily="34" charset="0"/>
              <a:buChar char="•"/>
            </a:pPr>
            <a:r>
              <a:rPr lang="en-US" sz="1050" dirty="0">
                <a:latin typeface="+mn-lt"/>
              </a:rPr>
              <a:t>Nicholson Medal, </a:t>
            </a:r>
            <a:r>
              <a:rPr lang="en-US" sz="1050" dirty="0">
                <a:latin typeface="+mn-lt"/>
                <a:hlinkClick r:id="rId21" tooltip="American Physical Society"/>
              </a:rPr>
              <a:t>American Physical Society</a:t>
            </a:r>
            <a:r>
              <a:rPr lang="en-US" sz="1050" dirty="0">
                <a:latin typeface="+mn-lt"/>
              </a:rPr>
              <a:t>, March 2000</a:t>
            </a:r>
          </a:p>
          <a:p>
            <a:pPr>
              <a:buFont typeface="Arial" panose="020B0604020202020204" pitchFamily="34" charset="0"/>
              <a:buChar char="•"/>
            </a:pPr>
            <a:r>
              <a:rPr lang="en-US" sz="1050" dirty="0">
                <a:latin typeface="+mn-lt"/>
                <a:hlinkClick r:id="rId22" tooltip="Weizmann Institute"/>
              </a:rPr>
              <a:t>Weizmann Institute</a:t>
            </a:r>
            <a:r>
              <a:rPr lang="en-US" sz="1050" dirty="0">
                <a:latin typeface="+mn-lt"/>
              </a:rPr>
              <a:t>'s Millennial Lifetime Achievement Award, June 2000</a:t>
            </a:r>
          </a:p>
          <a:p>
            <a:pPr>
              <a:buFont typeface="Arial" panose="020B0604020202020204" pitchFamily="34" charset="0"/>
              <a:buChar char="•"/>
            </a:pPr>
            <a:r>
              <a:rPr lang="en-US" sz="1050" dirty="0">
                <a:latin typeface="+mn-lt"/>
              </a:rPr>
              <a:t>SGL Carbon Award, American Carbon Society, 1997</a:t>
            </a:r>
          </a:p>
          <a:p>
            <a:pPr>
              <a:buFont typeface="Arial" panose="020B0604020202020204" pitchFamily="34" charset="0"/>
              <a:buChar char="•"/>
            </a:pPr>
            <a:r>
              <a:rPr lang="en-US" sz="1050" dirty="0">
                <a:latin typeface="+mn-lt"/>
                <a:hlinkClick r:id="rId23" tooltip="National Medal of Science"/>
              </a:rPr>
              <a:t>National Medal of Science</a:t>
            </a:r>
            <a:r>
              <a:rPr lang="en-US" sz="1050" dirty="0">
                <a:latin typeface="+mn-lt"/>
              </a:rPr>
              <a:t>, 1990</a:t>
            </a:r>
            <a:endParaRPr lang="en-US" sz="1050" dirty="0">
              <a:effectLst/>
              <a:latin typeface="+mn-lt"/>
            </a:endParaRPr>
          </a:p>
        </p:txBody>
      </p:sp>
      <p:sp>
        <p:nvSpPr>
          <p:cNvPr id="7" name="Rectangle 6"/>
          <p:cNvSpPr/>
          <p:nvPr/>
        </p:nvSpPr>
        <p:spPr>
          <a:xfrm>
            <a:off x="249901" y="846750"/>
            <a:ext cx="8468569" cy="1323439"/>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Mildred Dresselhaus (born Mildred </a:t>
            </a:r>
            <a:r>
              <a:rPr lang="en-US" sz="1600" dirty="0" err="1">
                <a:latin typeface="Arial" panose="020B0604020202020204" pitchFamily="34" charset="0"/>
                <a:cs typeface="Arial" panose="020B0604020202020204" pitchFamily="34" charset="0"/>
              </a:rPr>
              <a:t>Spiewak</a:t>
            </a:r>
            <a:r>
              <a:rPr lang="en-US" sz="1600" dirty="0">
                <a:latin typeface="Arial" panose="020B0604020202020204" pitchFamily="34" charset="0"/>
                <a:cs typeface="Arial" panose="020B0604020202020204" pitchFamily="34" charset="0"/>
              </a:rPr>
              <a:t> on November 11, 1930 in Brooklyn, New York), known as the "queen of carbon </a:t>
            </a:r>
            <a:r>
              <a:rPr lang="en-US" sz="1600" dirty="0" smtClean="0">
                <a:latin typeface="Arial" panose="020B0604020202020204" pitchFamily="34" charset="0"/>
                <a:cs typeface="Arial" panose="020B0604020202020204" pitchFamily="34" charset="0"/>
              </a:rPr>
              <a:t>science," </a:t>
            </a:r>
            <a:r>
              <a:rPr lang="en-US" sz="1600" dirty="0">
                <a:latin typeface="Arial" panose="020B0604020202020204" pitchFamily="34" charset="0"/>
                <a:cs typeface="Arial" panose="020B0604020202020204" pitchFamily="34" charset="0"/>
              </a:rPr>
              <a:t>is the first female Institute Professor and professor emerita of physics and electrical engineering at the Massachusetts Institute of Technology. Dresselhaus has won numerous awards including the Presidential Medal of Freedom, the National Medal of Science, the Enrico Fermi Award and the </a:t>
            </a:r>
            <a:r>
              <a:rPr lang="en-US" sz="1600" dirty="0" err="1">
                <a:latin typeface="Arial" panose="020B0604020202020204" pitchFamily="34" charset="0"/>
                <a:cs typeface="Arial" panose="020B0604020202020204" pitchFamily="34" charset="0"/>
              </a:rPr>
              <a:t>Vannevar</a:t>
            </a:r>
            <a:r>
              <a:rPr lang="en-US" sz="1600" dirty="0">
                <a:latin typeface="Arial" panose="020B0604020202020204" pitchFamily="34" charset="0"/>
                <a:cs typeface="Arial" panose="020B0604020202020204" pitchFamily="34" charset="0"/>
              </a:rPr>
              <a:t> Bush Award</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81947" y="2543045"/>
            <a:ext cx="3012803" cy="3012803"/>
          </a:xfrm>
          <a:prstGeom prst="rect">
            <a:avLst/>
          </a:prstGeom>
        </p:spPr>
      </p:pic>
      <p:sp>
        <p:nvSpPr>
          <p:cNvPr id="9" name="Rectangle 8"/>
          <p:cNvSpPr/>
          <p:nvPr/>
        </p:nvSpPr>
        <p:spPr>
          <a:xfrm>
            <a:off x="3243262" y="6374863"/>
            <a:ext cx="4550909" cy="276999"/>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Source</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25"/>
              </a:rPr>
              <a:t>https://</a:t>
            </a:r>
            <a:r>
              <a:rPr lang="en-US" sz="1200" dirty="0" smtClean="0">
                <a:latin typeface="Arial" panose="020B0604020202020204" pitchFamily="34" charset="0"/>
                <a:cs typeface="Arial" panose="020B0604020202020204" pitchFamily="34" charset="0"/>
                <a:hlinkClick r:id="rId25"/>
              </a:rPr>
              <a:t>en.wikipedia.org/wiki/Mildred_Dresselhaus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706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821" y="762000"/>
            <a:ext cx="7291379" cy="2699780"/>
          </a:xfrm>
        </p:spPr>
        <p:txBody>
          <a:bodyPr/>
          <a:lstStyle/>
          <a:p>
            <a:pPr marL="228600" indent="-228600">
              <a:buFont typeface="Wingdings" panose="05000000000000000000" pitchFamily="2" charset="2"/>
              <a:buChar char="§"/>
            </a:pPr>
            <a:r>
              <a:rPr lang="en-US" sz="1600" b="0" dirty="0"/>
              <a:t>M</a:t>
            </a:r>
            <a:r>
              <a:rPr lang="en-US" sz="1600" b="0" dirty="0" smtClean="0"/>
              <a:t>ulti-disciplinary basic research teams in two topical areas of relevance to the DOE environmental management mission:</a:t>
            </a:r>
          </a:p>
          <a:p>
            <a:pPr marL="403225" lvl="1" indent="-174625">
              <a:spcBef>
                <a:spcPts val="200"/>
              </a:spcBef>
              <a:buFont typeface="Wingdings" panose="05000000000000000000" pitchFamily="2" charset="2"/>
              <a:buChar char="Ø"/>
            </a:pPr>
            <a:r>
              <a:rPr lang="en-US" sz="1400" dirty="0">
                <a:solidFill>
                  <a:schemeClr val="tx1"/>
                </a:solidFill>
              </a:rPr>
              <a:t>N</a:t>
            </a:r>
            <a:r>
              <a:rPr lang="en-US" sz="1400" dirty="0" smtClean="0">
                <a:solidFill>
                  <a:schemeClr val="tx1"/>
                </a:solidFill>
              </a:rPr>
              <a:t>ovel </a:t>
            </a:r>
            <a:r>
              <a:rPr lang="en-US" sz="1400" dirty="0">
                <a:solidFill>
                  <a:schemeClr val="tx1"/>
                </a:solidFill>
              </a:rPr>
              <a:t>and innovative methods for characterization, transformation, and separation of nuclear </a:t>
            </a:r>
            <a:r>
              <a:rPr lang="en-US" sz="1400" dirty="0" smtClean="0">
                <a:solidFill>
                  <a:schemeClr val="tx1"/>
                </a:solidFill>
              </a:rPr>
              <a:t>waste</a:t>
            </a:r>
          </a:p>
          <a:p>
            <a:pPr marL="403225" lvl="1" indent="-174625">
              <a:spcBef>
                <a:spcPts val="200"/>
              </a:spcBef>
              <a:buFont typeface="Wingdings" panose="05000000000000000000" pitchFamily="2" charset="2"/>
              <a:buChar char="Ø"/>
            </a:pPr>
            <a:r>
              <a:rPr lang="en-US" sz="1400" dirty="0">
                <a:solidFill>
                  <a:schemeClr val="tx1"/>
                </a:solidFill>
              </a:rPr>
              <a:t>M</a:t>
            </a:r>
            <a:r>
              <a:rPr lang="en-US" sz="1400" dirty="0" smtClean="0">
                <a:solidFill>
                  <a:schemeClr val="tx1"/>
                </a:solidFill>
              </a:rPr>
              <a:t>aterials </a:t>
            </a:r>
            <a:r>
              <a:rPr lang="en-US" sz="1400" dirty="0">
                <a:solidFill>
                  <a:schemeClr val="tx1"/>
                </a:solidFill>
              </a:rPr>
              <a:t>for long-term storage of nuclear waste, including waste </a:t>
            </a:r>
            <a:r>
              <a:rPr lang="en-US" sz="1400" dirty="0" smtClean="0">
                <a:solidFill>
                  <a:schemeClr val="tx1"/>
                </a:solidFill>
              </a:rPr>
              <a:t>forms</a:t>
            </a:r>
          </a:p>
          <a:p>
            <a:pPr marL="228600" indent="-228600">
              <a:spcBef>
                <a:spcPts val="200"/>
              </a:spcBef>
              <a:buFont typeface="Wingdings" panose="05000000000000000000" pitchFamily="2" charset="2"/>
              <a:buChar char="§"/>
            </a:pPr>
            <a:r>
              <a:rPr lang="en-US" sz="1600" b="0" dirty="0" smtClean="0"/>
              <a:t>Centers will: </a:t>
            </a:r>
          </a:p>
          <a:p>
            <a:pPr marL="403225" lvl="1" indent="-174625">
              <a:spcBef>
                <a:spcPts val="200"/>
              </a:spcBef>
              <a:buFont typeface="Wingdings" panose="05000000000000000000" pitchFamily="2" charset="2"/>
              <a:buChar char="Ø"/>
            </a:pPr>
            <a:r>
              <a:rPr lang="en-US" sz="1400" dirty="0" smtClean="0">
                <a:solidFill>
                  <a:schemeClr val="tx1"/>
                </a:solidFill>
              </a:rPr>
              <a:t>Address relevant Priority Research Directions identified in the </a:t>
            </a:r>
            <a:r>
              <a:rPr lang="en-US" sz="1400" i="1" dirty="0" smtClean="0">
                <a:solidFill>
                  <a:schemeClr val="tx1"/>
                </a:solidFill>
              </a:rPr>
              <a:t>Basic Research Needs for Environmental Management </a:t>
            </a:r>
            <a:r>
              <a:rPr lang="en-US" sz="1400" dirty="0" smtClean="0">
                <a:solidFill>
                  <a:schemeClr val="tx1"/>
                </a:solidFill>
              </a:rPr>
              <a:t>report </a:t>
            </a:r>
          </a:p>
          <a:p>
            <a:pPr marL="403225" lvl="1" indent="-174625">
              <a:spcBef>
                <a:spcPts val="200"/>
              </a:spcBef>
              <a:buFont typeface="Wingdings" panose="05000000000000000000" pitchFamily="2" charset="2"/>
              <a:buChar char="Ø"/>
            </a:pPr>
            <a:r>
              <a:rPr lang="en-US" sz="1400" dirty="0" smtClean="0">
                <a:solidFill>
                  <a:schemeClr val="tx1"/>
                </a:solidFill>
              </a:rPr>
              <a:t>Address BESAC “grand challenges” and embody “transformative opportunities” </a:t>
            </a:r>
            <a:endParaRPr lang="en-US" sz="1200" b="0" dirty="0" smtClean="0"/>
          </a:p>
          <a:p>
            <a:pPr marL="285750" indent="-285750">
              <a:spcBef>
                <a:spcPts val="200"/>
              </a:spcBef>
              <a:buFont typeface="Wingdings" panose="05000000000000000000" pitchFamily="2" charset="2"/>
              <a:buChar char="§"/>
            </a:pPr>
            <a:r>
              <a:rPr lang="en-US" sz="1600" b="0" dirty="0" smtClean="0"/>
              <a:t>Four </a:t>
            </a:r>
            <a:r>
              <a:rPr lang="en-US" sz="1600" b="0" dirty="0"/>
              <a:t>new centers announced on July 18, </a:t>
            </a:r>
            <a:r>
              <a:rPr lang="en-US" sz="1600" b="0" dirty="0" smtClean="0"/>
              <a:t>2016. </a:t>
            </a:r>
            <a:br>
              <a:rPr lang="en-US" sz="1600" b="0" dirty="0" smtClean="0"/>
            </a:br>
            <a:r>
              <a:rPr lang="en-US" sz="1600" b="0" dirty="0" smtClean="0"/>
              <a:t>Operations </a:t>
            </a:r>
            <a:r>
              <a:rPr lang="en-US" sz="1600" b="0" dirty="0"/>
              <a:t>commenced in August </a:t>
            </a:r>
            <a:r>
              <a:rPr lang="en-US" sz="1600" b="0" dirty="0" smtClean="0"/>
              <a:t>2016:</a:t>
            </a:r>
            <a:endParaRPr lang="en-US" sz="1600" b="0" dirty="0"/>
          </a:p>
          <a:p>
            <a:pPr marL="514350" lvl="1" indent="-285750">
              <a:spcBef>
                <a:spcPts val="200"/>
              </a:spcBef>
              <a:buFont typeface="Arial" panose="020B0604020202020204" pitchFamily="34" charset="0"/>
              <a:buChar char="•"/>
            </a:pPr>
            <a:endParaRPr lang="en-US" sz="900" b="0" dirty="0" smtClean="0"/>
          </a:p>
          <a:p>
            <a:pPr marL="228600" indent="-228600">
              <a:buFont typeface="Wingdings" panose="05000000000000000000" pitchFamily="2" charset="2"/>
              <a:buChar char="§"/>
            </a:pPr>
            <a:endParaRPr lang="en-US" sz="700" b="0" dirty="0" smtClean="0"/>
          </a:p>
          <a:p>
            <a:pPr marL="514350" lvl="1" indent="-285750">
              <a:spcBef>
                <a:spcPts val="200"/>
              </a:spcBef>
              <a:buFont typeface="Wingdings" panose="05000000000000000000" pitchFamily="2" charset="2"/>
              <a:buChar char="§"/>
            </a:pPr>
            <a:endParaRPr lang="en-US" sz="1600" b="0" dirty="0"/>
          </a:p>
          <a:p>
            <a:endParaRPr lang="en-US" sz="2000" dirty="0"/>
          </a:p>
        </p:txBody>
      </p:sp>
      <p:sp>
        <p:nvSpPr>
          <p:cNvPr id="4" name="Title 3"/>
          <p:cNvSpPr>
            <a:spLocks noGrp="1"/>
          </p:cNvSpPr>
          <p:nvPr>
            <p:ph type="title"/>
          </p:nvPr>
        </p:nvSpPr>
        <p:spPr>
          <a:xfrm>
            <a:off x="0" y="0"/>
            <a:ext cx="9144000" cy="762000"/>
          </a:xfrm>
        </p:spPr>
        <p:txBody>
          <a:bodyPr/>
          <a:lstStyle/>
          <a:p>
            <a:r>
              <a:rPr lang="en-US" dirty="0" smtClean="0"/>
              <a:t>2016 EFRC Awards ($10M/</a:t>
            </a:r>
            <a:r>
              <a:rPr lang="en-US" dirty="0" err="1" smtClean="0"/>
              <a:t>yr</a:t>
            </a:r>
            <a:r>
              <a:rPr lang="en-US" dirty="0" smtClean="0"/>
              <a:t> for 4 years)</a:t>
            </a:r>
            <a:endParaRPr lang="en-US" sz="2000" dirty="0">
              <a:solidFill>
                <a:srgbClr val="FF0000"/>
              </a:solidFill>
            </a:endParaRPr>
          </a:p>
        </p:txBody>
      </p:sp>
      <p:sp>
        <p:nvSpPr>
          <p:cNvPr id="6" name="Slide Number Placeholder 2"/>
          <p:cNvSpPr>
            <a:spLocks noGrp="1"/>
          </p:cNvSpPr>
          <p:nvPr>
            <p:ph type="sldNum" sz="quarter" idx="11"/>
          </p:nvPr>
        </p:nvSpPr>
        <p:spPr/>
        <p:txBody>
          <a:bodyPr/>
          <a:lstStyle/>
          <a:p>
            <a:pPr>
              <a:defRPr/>
            </a:pPr>
            <a:fld id="{D1C3E240-9EB6-4604-A43D-9910B3F588EA}" type="slidenum">
              <a:rPr lang="en-US" smtClean="0"/>
              <a:pPr>
                <a:defRPr/>
              </a:pPr>
              <a:t>8</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777" y="804636"/>
            <a:ext cx="1645920" cy="2129714"/>
          </a:xfrm>
          <a:prstGeom prst="rect">
            <a:avLst/>
          </a:prstGeom>
        </p:spPr>
      </p:pic>
      <p:sp>
        <p:nvSpPr>
          <p:cNvPr id="3" name="Rectangle 2"/>
          <p:cNvSpPr/>
          <p:nvPr/>
        </p:nvSpPr>
        <p:spPr>
          <a:xfrm>
            <a:off x="7315200" y="2887627"/>
            <a:ext cx="1828800" cy="600164"/>
          </a:xfrm>
          <a:prstGeom prst="rect">
            <a:avLst/>
          </a:prstGeom>
        </p:spPr>
        <p:txBody>
          <a:bodyPr wrap="square">
            <a:spAutoFit/>
          </a:bodyPr>
          <a:lstStyle/>
          <a:p>
            <a:pPr fontAlgn="base">
              <a:spcBef>
                <a:spcPct val="0"/>
              </a:spcBef>
              <a:spcAft>
                <a:spcPct val="0"/>
              </a:spcAft>
            </a:pPr>
            <a:r>
              <a:rPr lang="en-US" sz="1100" dirty="0">
                <a:solidFill>
                  <a:prstClr val="black"/>
                </a:solidFill>
                <a:latin typeface="Arial" charset="0"/>
                <a:hlinkClick r:id="rId4"/>
              </a:rPr>
              <a:t>http://science.energy.gov/~/media/bes/pdf/reports/2016/BRNEM_rpt.pdf</a:t>
            </a:r>
            <a:r>
              <a:rPr lang="en-US" sz="1100" dirty="0">
                <a:solidFill>
                  <a:prstClr val="black"/>
                </a:solidFill>
                <a:latin typeface="Arial" charset="0"/>
              </a:rPr>
              <a:t> </a:t>
            </a:r>
          </a:p>
        </p:txBody>
      </p:sp>
      <p:graphicFrame>
        <p:nvGraphicFramePr>
          <p:cNvPr id="8" name="Table 7"/>
          <p:cNvGraphicFramePr>
            <a:graphicFrameLocks noGrp="1"/>
          </p:cNvGraphicFramePr>
          <p:nvPr>
            <p:extLst>
              <p:ext uri="{D42A27DB-BD31-4B8C-83A1-F6EECF244321}">
                <p14:modId xmlns:p14="http://schemas.microsoft.com/office/powerpoint/2010/main" val="440726806"/>
              </p:ext>
            </p:extLst>
          </p:nvPr>
        </p:nvGraphicFramePr>
        <p:xfrm>
          <a:off x="254193" y="3462866"/>
          <a:ext cx="8781504" cy="3339572"/>
        </p:xfrm>
        <a:graphic>
          <a:graphicData uri="http://schemas.openxmlformats.org/drawingml/2006/table">
            <a:tbl>
              <a:tblPr firstRow="1" firstCol="1" bandRow="1">
                <a:tableStyleId>{5940675A-B579-460E-94D1-54222C63F5DA}</a:tableStyleId>
              </a:tblPr>
              <a:tblGrid>
                <a:gridCol w="5111016"/>
                <a:gridCol w="2358189"/>
                <a:gridCol w="1312299"/>
              </a:tblGrid>
              <a:tr h="272752">
                <a:tc>
                  <a:txBody>
                    <a:bodyPr/>
                    <a:lstStyle/>
                    <a:p>
                      <a:pPr marL="0" marR="0" algn="ctr">
                        <a:spcBef>
                          <a:spcPts val="0"/>
                        </a:spcBef>
                        <a:spcAft>
                          <a:spcPts val="0"/>
                        </a:spcAft>
                      </a:pPr>
                      <a:r>
                        <a:rPr lang="en-US" sz="1400" b="1" dirty="0">
                          <a:solidFill>
                            <a:schemeClr val="bg1"/>
                          </a:solidFill>
                          <a:effectLst/>
                        </a:rPr>
                        <a:t>Institutions</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c>
                  <a:txBody>
                    <a:bodyPr/>
                    <a:lstStyle/>
                    <a:p>
                      <a:pPr marL="0" marR="0" algn="ctr">
                        <a:spcBef>
                          <a:spcPts val="0"/>
                        </a:spcBef>
                        <a:spcAft>
                          <a:spcPts val="0"/>
                        </a:spcAft>
                      </a:pPr>
                      <a:r>
                        <a:rPr lang="en-US" sz="1400" b="1" dirty="0">
                          <a:solidFill>
                            <a:schemeClr val="bg1"/>
                          </a:solidFill>
                          <a:effectLst/>
                        </a:rPr>
                        <a:t>EFRC Name</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c>
                  <a:txBody>
                    <a:bodyPr/>
                    <a:lstStyle/>
                    <a:p>
                      <a:pPr marL="0" marR="0" algn="ctr">
                        <a:spcBef>
                          <a:spcPts val="0"/>
                        </a:spcBef>
                        <a:spcAft>
                          <a:spcPts val="0"/>
                        </a:spcAft>
                      </a:pPr>
                      <a:r>
                        <a:rPr lang="en-US" sz="1600" b="1" dirty="0">
                          <a:solidFill>
                            <a:schemeClr val="bg1"/>
                          </a:solidFill>
                          <a:effectLst/>
                        </a:rPr>
                        <a:t>EFRC Director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r>
              <a:tr h="687334">
                <a:tc>
                  <a:txBody>
                    <a:bodyPr/>
                    <a:lstStyle/>
                    <a:p>
                      <a:pPr marL="0" marR="0" algn="l">
                        <a:spcBef>
                          <a:spcPts val="0"/>
                        </a:spcBef>
                        <a:spcAft>
                          <a:spcPts val="0"/>
                        </a:spcAft>
                      </a:pPr>
                      <a:r>
                        <a:rPr lang="en-US" sz="1600" b="1" u="sng" dirty="0">
                          <a:solidFill>
                            <a:srgbClr val="106636"/>
                          </a:solidFill>
                          <a:effectLst/>
                        </a:rPr>
                        <a:t>Lead: Florida State </a:t>
                      </a:r>
                      <a:r>
                        <a:rPr lang="en-US" sz="1600" b="1" u="sng" dirty="0" smtClean="0">
                          <a:solidFill>
                            <a:srgbClr val="106636"/>
                          </a:solidFill>
                          <a:effectLst/>
                        </a:rPr>
                        <a:t>University</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NHMFL, Florida </a:t>
                      </a:r>
                      <a:r>
                        <a:rPr lang="en-US" sz="1600" dirty="0">
                          <a:effectLst/>
                        </a:rPr>
                        <a:t>International, LANL, LBNL, Purdue, </a:t>
                      </a:r>
                      <a:r>
                        <a:rPr lang="en-US" sz="1600" dirty="0" err="1" smtClean="0">
                          <a:effectLst/>
                        </a:rPr>
                        <a:t>UPenn</a:t>
                      </a:r>
                      <a:r>
                        <a:rPr lang="en-US" sz="1600" dirty="0" smtClean="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400">
                          <a:effectLst/>
                        </a:rPr>
                        <a:t>Center for Actinide Science and Technology (CAST)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600">
                          <a:effectLst/>
                        </a:rPr>
                        <a:t>Thomas Albrecht-Schmitt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916446">
                <a:tc>
                  <a:txBody>
                    <a:bodyPr/>
                    <a:lstStyle/>
                    <a:p>
                      <a:pPr marL="0" marR="0" algn="l">
                        <a:spcBef>
                          <a:spcPts val="0"/>
                        </a:spcBef>
                        <a:spcAft>
                          <a:spcPts val="0"/>
                        </a:spcAft>
                      </a:pPr>
                      <a:r>
                        <a:rPr lang="en-US" sz="1600" b="1" u="sng" dirty="0">
                          <a:solidFill>
                            <a:srgbClr val="106636"/>
                          </a:solidFill>
                          <a:effectLst/>
                        </a:rPr>
                        <a:t>Lead: The Ohio State </a:t>
                      </a:r>
                      <a:r>
                        <a:rPr lang="en-US" sz="1600" b="1" u="sng" dirty="0" smtClean="0">
                          <a:solidFill>
                            <a:srgbClr val="106636"/>
                          </a:solidFill>
                          <a:effectLst/>
                        </a:rPr>
                        <a:t>University</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a:t>
                      </a:r>
                      <a:r>
                        <a:rPr lang="en-US" sz="1600" dirty="0">
                          <a:effectLst/>
                        </a:rPr>
                        <a:t>CEA, LSU, Penn St, PNNL, </a:t>
                      </a:r>
                      <a:r>
                        <a:rPr lang="en-US" sz="1600" dirty="0" err="1">
                          <a:effectLst/>
                        </a:rPr>
                        <a:t>Questek</a:t>
                      </a:r>
                      <a:r>
                        <a:rPr lang="en-US" sz="1600" dirty="0">
                          <a:effectLst/>
                        </a:rPr>
                        <a:t> Innovations, RPI, </a:t>
                      </a:r>
                      <a:r>
                        <a:rPr lang="en-US" sz="1600" dirty="0" smtClean="0">
                          <a:effectLst/>
                        </a:rPr>
                        <a:t>North </a:t>
                      </a:r>
                      <a:r>
                        <a:rPr lang="en-US" sz="1600" dirty="0">
                          <a:effectLst/>
                        </a:rPr>
                        <a:t>Texas, </a:t>
                      </a:r>
                      <a:r>
                        <a:rPr lang="en-US" sz="1600" dirty="0" smtClean="0">
                          <a:effectLst/>
                        </a:rPr>
                        <a:t>UVA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400" dirty="0">
                          <a:effectLst/>
                        </a:rPr>
                        <a:t>Center for Performance and Design of Nuclear Waste Forms and Containers (</a:t>
                      </a:r>
                      <a:r>
                        <a:rPr lang="en-US" sz="1400" dirty="0" err="1">
                          <a:effectLst/>
                        </a:rPr>
                        <a:t>WastePD</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600">
                          <a:effectLst/>
                        </a:rPr>
                        <a:t>Gerald Frankel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687334">
                <a:tc>
                  <a:txBody>
                    <a:bodyPr/>
                    <a:lstStyle/>
                    <a:p>
                      <a:pPr marL="0" marR="0" algn="l">
                        <a:spcBef>
                          <a:spcPts val="0"/>
                        </a:spcBef>
                        <a:spcAft>
                          <a:spcPts val="0"/>
                        </a:spcAft>
                      </a:pPr>
                      <a:r>
                        <a:rPr lang="en-US" sz="1600" b="1" u="sng" dirty="0">
                          <a:solidFill>
                            <a:srgbClr val="106636"/>
                          </a:solidFill>
                          <a:effectLst/>
                        </a:rPr>
                        <a:t>Lead: University of South </a:t>
                      </a:r>
                      <a:r>
                        <a:rPr lang="en-US" sz="1600" b="1" u="sng" dirty="0" smtClean="0">
                          <a:solidFill>
                            <a:srgbClr val="106636"/>
                          </a:solidFill>
                          <a:effectLst/>
                        </a:rPr>
                        <a:t>Carolina</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a:t>
                      </a:r>
                      <a:r>
                        <a:rPr lang="en-US" sz="1600" dirty="0">
                          <a:effectLst/>
                        </a:rPr>
                        <a:t>Alfred, BNL, CEA, Clemson, PNNL, SRNL, Florida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400" dirty="0">
                          <a:effectLst/>
                        </a:rPr>
                        <a:t>Center for Hierarchical Waste Form Materials (CHWM)</a:t>
                      </a:r>
                    </a:p>
                    <a:p>
                      <a:pPr marL="0" marR="0" algn="l">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600" dirty="0">
                          <a:effectLst/>
                        </a:rPr>
                        <a:t>Hanno </a:t>
                      </a:r>
                      <a:r>
                        <a:rPr lang="en-US" sz="1600" dirty="0" err="1">
                          <a:effectLst/>
                        </a:rPr>
                        <a:t>zur</a:t>
                      </a:r>
                      <a:r>
                        <a:rPr lang="en-US" sz="1600" dirty="0">
                          <a:effectLst/>
                        </a:rPr>
                        <a:t> </a:t>
                      </a:r>
                      <a:r>
                        <a:rPr lang="en-US" sz="1600" dirty="0" err="1">
                          <a:effectLst/>
                        </a:rPr>
                        <a:t>Loye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687334">
                <a:tc>
                  <a:txBody>
                    <a:bodyPr/>
                    <a:lstStyle/>
                    <a:p>
                      <a:pPr marL="0" marR="0" algn="l">
                        <a:spcBef>
                          <a:spcPts val="0"/>
                        </a:spcBef>
                        <a:spcAft>
                          <a:spcPts val="0"/>
                        </a:spcAft>
                      </a:pPr>
                      <a:r>
                        <a:rPr lang="en-US" sz="1600" b="1" u="sng" dirty="0">
                          <a:solidFill>
                            <a:srgbClr val="106636"/>
                          </a:solidFill>
                          <a:effectLst/>
                        </a:rPr>
                        <a:t>Lead: Pacific Northwest National </a:t>
                      </a:r>
                      <a:r>
                        <a:rPr lang="en-US" sz="1600" b="1" u="sng" dirty="0" smtClean="0">
                          <a:solidFill>
                            <a:srgbClr val="106636"/>
                          </a:solidFill>
                          <a:effectLst/>
                        </a:rPr>
                        <a:t>Laboratory</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Georgia </a:t>
                      </a:r>
                      <a:r>
                        <a:rPr lang="en-US" sz="1600" dirty="0">
                          <a:effectLst/>
                        </a:rPr>
                        <a:t>Tech, Notre Dame, ORNL, Washington, Washington 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400" dirty="0">
                          <a:effectLst/>
                        </a:rPr>
                        <a:t>Interfacial Dynamics in Radioactive Environments and Materials (IDREAM)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l">
                        <a:spcBef>
                          <a:spcPts val="0"/>
                        </a:spcBef>
                        <a:spcAft>
                          <a:spcPts val="0"/>
                        </a:spcAft>
                      </a:pPr>
                      <a:r>
                        <a:rPr lang="en-US" sz="1600" dirty="0">
                          <a:effectLst/>
                        </a:rPr>
                        <a:t>Sue Clark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bl>
          </a:graphicData>
        </a:graphic>
      </p:graphicFrame>
      <p:sp>
        <p:nvSpPr>
          <p:cNvPr id="10" name="TextBox 9"/>
          <p:cNvSpPr txBox="1"/>
          <p:nvPr/>
        </p:nvSpPr>
        <p:spPr>
          <a:xfrm>
            <a:off x="4576677" y="3110482"/>
            <a:ext cx="2435282" cy="261610"/>
          </a:xfrm>
          <a:prstGeom prst="rect">
            <a:avLst/>
          </a:prstGeom>
          <a:noFill/>
        </p:spPr>
        <p:txBody>
          <a:bodyPr wrap="none" rtlCol="0">
            <a:spAutoFit/>
          </a:bodyPr>
          <a:lstStyle/>
          <a:p>
            <a:pPr fontAlgn="base">
              <a:spcBef>
                <a:spcPct val="0"/>
              </a:spcBef>
              <a:spcAft>
                <a:spcPct val="0"/>
              </a:spcAft>
            </a:pPr>
            <a:r>
              <a:rPr lang="en-US" sz="1100" dirty="0" smtClean="0">
                <a:solidFill>
                  <a:prstClr val="black"/>
                </a:solidFill>
                <a:hlinkClick r:id="rId5"/>
              </a:rPr>
              <a:t>https://</a:t>
            </a:r>
            <a:r>
              <a:rPr lang="en-US" sz="1100" dirty="0">
                <a:solidFill>
                  <a:prstClr val="black"/>
                </a:solidFill>
                <a:hlinkClick r:id="rId5"/>
              </a:rPr>
              <a:t>science.energy.gov/bes/efrc/</a:t>
            </a:r>
            <a:r>
              <a:rPr lang="en-US" sz="1100" dirty="0">
                <a:solidFill>
                  <a:prstClr val="black"/>
                </a:solidFill>
              </a:rPr>
              <a:t> </a:t>
            </a:r>
          </a:p>
        </p:txBody>
      </p:sp>
    </p:spTree>
    <p:extLst>
      <p:ext uri="{BB962C8B-B14F-4D97-AF65-F5344CB8AC3E}">
        <p14:creationId xmlns:p14="http://schemas.microsoft.com/office/powerpoint/2010/main" val="20981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2020" y="762000"/>
            <a:ext cx="5886182" cy="2699780"/>
          </a:xfrm>
        </p:spPr>
        <p:txBody>
          <a:bodyPr/>
          <a:lstStyle/>
          <a:p>
            <a:pPr marL="169863" lvl="1" indent="-169863">
              <a:lnSpc>
                <a:spcPts val="1800"/>
              </a:lnSpc>
              <a:spcBef>
                <a:spcPts val="0"/>
              </a:spcBef>
              <a:spcAft>
                <a:spcPts val="1200"/>
              </a:spcAft>
              <a:buFont typeface="Wingdings" pitchFamily="2" charset="2"/>
              <a:buChar char="§"/>
            </a:pPr>
            <a:r>
              <a:rPr lang="en-US" sz="1600" dirty="0">
                <a:solidFill>
                  <a:prstClr val="black"/>
                </a:solidFill>
              </a:rPr>
              <a:t>Deliver research codes and data for design of functional materials to the materials sciences communities in academia, labs, and </a:t>
            </a:r>
            <a:r>
              <a:rPr lang="en-US" sz="1600" dirty="0" smtClean="0">
                <a:solidFill>
                  <a:prstClr val="black"/>
                </a:solidFill>
              </a:rPr>
              <a:t>industry.</a:t>
            </a:r>
            <a:endParaRPr lang="en-US" sz="1600" dirty="0">
              <a:solidFill>
                <a:prstClr val="black"/>
              </a:solidFill>
            </a:endParaRPr>
          </a:p>
          <a:p>
            <a:pPr marL="169863" lvl="1" indent="-169863">
              <a:lnSpc>
                <a:spcPts val="1800"/>
              </a:lnSpc>
              <a:spcBef>
                <a:spcPts val="0"/>
              </a:spcBef>
              <a:spcAft>
                <a:spcPts val="1200"/>
              </a:spcAft>
              <a:buFont typeface="Wingdings" pitchFamily="2" charset="2"/>
              <a:buChar char="§"/>
            </a:pPr>
            <a:r>
              <a:rPr lang="en-US" sz="1600" dirty="0">
                <a:solidFill>
                  <a:prstClr val="black"/>
                </a:solidFill>
              </a:rPr>
              <a:t>Use integrated teams combining expertise in materials theory, modeling, computation, synthesis, characterization, and </a:t>
            </a:r>
            <a:r>
              <a:rPr lang="en-US" sz="1600" dirty="0" smtClean="0">
                <a:solidFill>
                  <a:prstClr val="black"/>
                </a:solidFill>
              </a:rPr>
              <a:t>processing/fabrication.</a:t>
            </a:r>
            <a:endParaRPr lang="en-US" sz="1600" dirty="0">
              <a:solidFill>
                <a:prstClr val="black"/>
              </a:solidFill>
            </a:endParaRPr>
          </a:p>
          <a:p>
            <a:pPr marL="169863" lvl="1" indent="-169863">
              <a:lnSpc>
                <a:spcPts val="1800"/>
              </a:lnSpc>
              <a:spcBef>
                <a:spcPts val="0"/>
              </a:spcBef>
              <a:spcAft>
                <a:spcPts val="1200"/>
              </a:spcAft>
              <a:buFont typeface="Wingdings" pitchFamily="2" charset="2"/>
              <a:buChar char="§"/>
            </a:pPr>
            <a:r>
              <a:rPr lang="en-US" sz="1600" dirty="0">
                <a:solidFill>
                  <a:prstClr val="black"/>
                </a:solidFill>
              </a:rPr>
              <a:t>Use facilities and tools for synthesis, characterization, simulation, and computation, relying especially on the SC scientific user facilities and leadership class computing bridging </a:t>
            </a:r>
            <a:r>
              <a:rPr lang="en-US" sz="1600" dirty="0" err="1">
                <a:solidFill>
                  <a:prstClr val="black"/>
                </a:solidFill>
              </a:rPr>
              <a:t>peta</a:t>
            </a:r>
            <a:r>
              <a:rPr lang="en-US" sz="1600" dirty="0">
                <a:solidFill>
                  <a:prstClr val="black"/>
                </a:solidFill>
              </a:rPr>
              <a:t>- to </a:t>
            </a:r>
            <a:r>
              <a:rPr lang="en-US" sz="1600" dirty="0" err="1">
                <a:solidFill>
                  <a:prstClr val="black"/>
                </a:solidFill>
              </a:rPr>
              <a:t>exascale</a:t>
            </a:r>
            <a:r>
              <a:rPr lang="en-US" sz="1600" dirty="0">
                <a:solidFill>
                  <a:prstClr val="black"/>
                </a:solidFill>
              </a:rPr>
              <a:t> </a:t>
            </a:r>
            <a:r>
              <a:rPr lang="en-US" sz="1600" dirty="0" smtClean="0">
                <a:solidFill>
                  <a:prstClr val="black"/>
                </a:solidFill>
              </a:rPr>
              <a:t>computing.</a:t>
            </a:r>
            <a:endParaRPr lang="en-US" sz="1600" dirty="0">
              <a:solidFill>
                <a:prstClr val="black"/>
              </a:solidFill>
            </a:endParaRPr>
          </a:p>
          <a:p>
            <a:pPr marL="169863" lvl="1" indent="-169863">
              <a:lnSpc>
                <a:spcPts val="1800"/>
              </a:lnSpc>
              <a:spcBef>
                <a:spcPts val="0"/>
              </a:spcBef>
              <a:spcAft>
                <a:spcPts val="1200"/>
              </a:spcAft>
              <a:buFont typeface="Wingdings" pitchFamily="2" charset="2"/>
              <a:buChar char="§"/>
            </a:pPr>
            <a:r>
              <a:rPr lang="en-US" sz="1600" dirty="0">
                <a:solidFill>
                  <a:prstClr val="black"/>
                </a:solidFill>
              </a:rPr>
              <a:t>Two new awards </a:t>
            </a:r>
            <a:r>
              <a:rPr lang="en-US" sz="1600" dirty="0" smtClean="0">
                <a:solidFill>
                  <a:prstClr val="black"/>
                </a:solidFill>
              </a:rPr>
              <a:t>began in September 2016, joining three teams that were funded in FY 2015.  CMS is part </a:t>
            </a:r>
            <a:r>
              <a:rPr lang="en-US" sz="1600" dirty="0">
                <a:solidFill>
                  <a:prstClr val="black"/>
                </a:solidFill>
              </a:rPr>
              <a:t>of the </a:t>
            </a:r>
            <a:r>
              <a:rPr lang="en-US" sz="1600" dirty="0" err="1">
                <a:solidFill>
                  <a:prstClr val="black"/>
                </a:solidFill>
              </a:rPr>
              <a:t>Exascale</a:t>
            </a:r>
            <a:r>
              <a:rPr lang="en-US" sz="1600" dirty="0">
                <a:solidFill>
                  <a:prstClr val="black"/>
                </a:solidFill>
              </a:rPr>
              <a:t> </a:t>
            </a:r>
            <a:r>
              <a:rPr lang="en-US" sz="1600" dirty="0" smtClean="0">
                <a:solidFill>
                  <a:prstClr val="black"/>
                </a:solidFill>
              </a:rPr>
              <a:t>crosscut with an annual  </a:t>
            </a:r>
            <a:r>
              <a:rPr lang="en-US" sz="1600" dirty="0">
                <a:solidFill>
                  <a:prstClr val="black"/>
                </a:solidFill>
              </a:rPr>
              <a:t>funding </a:t>
            </a:r>
            <a:r>
              <a:rPr lang="en-US" sz="1600" dirty="0" smtClean="0">
                <a:solidFill>
                  <a:prstClr val="black"/>
                </a:solidFill>
              </a:rPr>
              <a:t>of $12M.</a:t>
            </a:r>
            <a:endParaRPr lang="en-US" sz="1600" dirty="0">
              <a:solidFill>
                <a:prstClr val="black"/>
              </a:solidFill>
            </a:endParaRPr>
          </a:p>
          <a:p>
            <a:pPr marL="169863" lvl="1" indent="-169863">
              <a:lnSpc>
                <a:spcPts val="1800"/>
              </a:lnSpc>
              <a:spcBef>
                <a:spcPts val="0"/>
              </a:spcBef>
              <a:spcAft>
                <a:spcPts val="1200"/>
              </a:spcAft>
              <a:buFont typeface="Wingdings" pitchFamily="2" charset="2"/>
              <a:buChar char="§"/>
            </a:pPr>
            <a:endParaRPr lang="en-US" sz="1600" dirty="0">
              <a:solidFill>
                <a:prstClr val="black"/>
              </a:solidFill>
            </a:endParaRPr>
          </a:p>
          <a:p>
            <a:pPr marL="514350" lvl="1" indent="-285750">
              <a:spcBef>
                <a:spcPts val="200"/>
              </a:spcBef>
              <a:buFont typeface="Arial" panose="020B0604020202020204" pitchFamily="34" charset="0"/>
              <a:buChar char="•"/>
            </a:pPr>
            <a:endParaRPr lang="en-US" sz="900" b="0" dirty="0" smtClean="0"/>
          </a:p>
          <a:p>
            <a:pPr marL="228600" indent="-228600">
              <a:buFont typeface="Wingdings" panose="05000000000000000000" pitchFamily="2" charset="2"/>
              <a:buChar char="§"/>
            </a:pPr>
            <a:endParaRPr lang="en-US" sz="700" b="0" dirty="0" smtClean="0"/>
          </a:p>
          <a:p>
            <a:pPr marL="514350" lvl="1" indent="-285750">
              <a:spcBef>
                <a:spcPts val="200"/>
              </a:spcBef>
              <a:buFont typeface="Wingdings" panose="05000000000000000000" pitchFamily="2" charset="2"/>
              <a:buChar char="§"/>
            </a:pPr>
            <a:endParaRPr lang="en-US" sz="1600" b="0" dirty="0"/>
          </a:p>
          <a:p>
            <a:endParaRPr lang="en-US" sz="2000" dirty="0"/>
          </a:p>
        </p:txBody>
      </p:sp>
      <p:sp>
        <p:nvSpPr>
          <p:cNvPr id="4" name="Title 3"/>
          <p:cNvSpPr>
            <a:spLocks noGrp="1"/>
          </p:cNvSpPr>
          <p:nvPr>
            <p:ph type="title"/>
          </p:nvPr>
        </p:nvSpPr>
        <p:spPr>
          <a:xfrm>
            <a:off x="0" y="0"/>
            <a:ext cx="9144000" cy="762000"/>
          </a:xfrm>
        </p:spPr>
        <p:txBody>
          <a:bodyPr/>
          <a:lstStyle/>
          <a:p>
            <a:r>
              <a:rPr lang="en-US" dirty="0" smtClean="0"/>
              <a:t>2016 Computational Materials Sciences Awards </a:t>
            </a:r>
            <a:br>
              <a:rPr lang="en-US" dirty="0" smtClean="0"/>
            </a:br>
            <a:r>
              <a:rPr lang="en-US" sz="2000" dirty="0" smtClean="0"/>
              <a:t>($4M/</a:t>
            </a:r>
            <a:r>
              <a:rPr lang="en-US" sz="2000" dirty="0" err="1" smtClean="0"/>
              <a:t>yr</a:t>
            </a:r>
            <a:r>
              <a:rPr lang="en-US" sz="2000" dirty="0" smtClean="0"/>
              <a:t> for 4 years)</a:t>
            </a:r>
            <a:endParaRPr lang="en-US" sz="1800" dirty="0">
              <a:solidFill>
                <a:srgbClr val="FF0000"/>
              </a:solidFill>
            </a:endParaRPr>
          </a:p>
        </p:txBody>
      </p:sp>
      <p:sp>
        <p:nvSpPr>
          <p:cNvPr id="6" name="Slide Number Placeholder 2"/>
          <p:cNvSpPr>
            <a:spLocks noGrp="1"/>
          </p:cNvSpPr>
          <p:nvPr>
            <p:ph type="sldNum" sz="quarter" idx="11"/>
          </p:nvPr>
        </p:nvSpPr>
        <p:spPr/>
        <p:txBody>
          <a:bodyPr/>
          <a:lstStyle/>
          <a:p>
            <a:pPr>
              <a:defRPr/>
            </a:pPr>
            <a:fld id="{D1C3E240-9EB6-4604-A43D-9910B3F588EA}" type="slidenum">
              <a:rPr lang="en-US" smtClean="0"/>
              <a:pPr>
                <a:defRPr/>
              </a:pPr>
              <a:t>9</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407686022"/>
              </p:ext>
            </p:extLst>
          </p:nvPr>
        </p:nvGraphicFramePr>
        <p:xfrm>
          <a:off x="214537" y="4397396"/>
          <a:ext cx="8781504" cy="1715825"/>
        </p:xfrm>
        <a:graphic>
          <a:graphicData uri="http://schemas.openxmlformats.org/drawingml/2006/table">
            <a:tbl>
              <a:tblPr firstRow="1" firstCol="1" bandRow="1">
                <a:tableStyleId>{5940675A-B579-460E-94D1-54222C63F5DA}</a:tableStyleId>
              </a:tblPr>
              <a:tblGrid>
                <a:gridCol w="4306377"/>
                <a:gridCol w="3162828"/>
                <a:gridCol w="1312299"/>
              </a:tblGrid>
              <a:tr h="252785">
                <a:tc>
                  <a:txBody>
                    <a:bodyPr/>
                    <a:lstStyle/>
                    <a:p>
                      <a:pPr marL="0" marR="0" algn="ctr">
                        <a:spcBef>
                          <a:spcPts val="0"/>
                        </a:spcBef>
                        <a:spcAft>
                          <a:spcPts val="0"/>
                        </a:spcAft>
                      </a:pPr>
                      <a:r>
                        <a:rPr lang="en-US" sz="1400" b="1" dirty="0">
                          <a:solidFill>
                            <a:schemeClr val="bg1"/>
                          </a:solidFill>
                          <a:effectLst/>
                        </a:rPr>
                        <a:t>Institutions</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c>
                  <a:txBody>
                    <a:bodyPr/>
                    <a:lstStyle/>
                    <a:p>
                      <a:pPr marL="0" marR="0" algn="ctr">
                        <a:spcBef>
                          <a:spcPts val="0"/>
                        </a:spcBef>
                        <a:spcAft>
                          <a:spcPts val="0"/>
                        </a:spcAft>
                      </a:pPr>
                      <a:r>
                        <a:rPr lang="en-US" sz="1400" b="1" dirty="0" smtClean="0">
                          <a:solidFill>
                            <a:schemeClr val="bg1"/>
                          </a:solidFill>
                          <a:effectLst/>
                        </a:rPr>
                        <a:t>Name</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c>
                  <a:txBody>
                    <a:bodyPr/>
                    <a:lstStyle/>
                    <a:p>
                      <a:pPr marL="0" marR="0" algn="ctr">
                        <a:spcBef>
                          <a:spcPts val="0"/>
                        </a:spcBef>
                        <a:spcAft>
                          <a:spcPts val="0"/>
                        </a:spcAft>
                      </a:pPr>
                      <a:r>
                        <a:rPr lang="en-US" sz="1600" b="1" dirty="0" smtClean="0">
                          <a:solidFill>
                            <a:schemeClr val="bg1"/>
                          </a:solidFill>
                          <a:effectLst/>
                        </a:rPr>
                        <a:t>CMS Director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106636"/>
                    </a:solidFill>
                  </a:tcPr>
                </a:tc>
              </a:tr>
              <a:tr h="704016">
                <a:tc>
                  <a:txBody>
                    <a:bodyPr/>
                    <a:lstStyle/>
                    <a:p>
                      <a:pPr marL="0" marR="0" algn="l">
                        <a:spcBef>
                          <a:spcPts val="0"/>
                        </a:spcBef>
                        <a:spcAft>
                          <a:spcPts val="0"/>
                        </a:spcAft>
                      </a:pPr>
                      <a:r>
                        <a:rPr lang="en-US" sz="1600" b="1" u="sng" dirty="0">
                          <a:solidFill>
                            <a:srgbClr val="106636"/>
                          </a:solidFill>
                          <a:effectLst/>
                        </a:rPr>
                        <a:t>Lead: </a:t>
                      </a:r>
                      <a:r>
                        <a:rPr lang="en-US" sz="1600" b="1" u="sng" dirty="0" smtClean="0">
                          <a:solidFill>
                            <a:srgbClr val="106636"/>
                          </a:solidFill>
                          <a:effectLst/>
                        </a:rPr>
                        <a:t>Lawrence Berkeley National Laboratory</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UCLA,</a:t>
                      </a:r>
                      <a:r>
                        <a:rPr lang="en-US" sz="1600" baseline="0" dirty="0" smtClean="0">
                          <a:effectLst/>
                        </a:rPr>
                        <a:t> U Texas Austin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US" sz="1600" dirty="0" smtClean="0"/>
                        <a:t>Center for Computational Study of Excited-State Phenomena in Energy Materials</a:t>
                      </a:r>
                      <a:endParaRPr lang="en-US" sz="1600" dirty="0"/>
                    </a:p>
                  </a:txBody>
                  <a:tcPr marL="68580" marR="68580" marT="0" marB="0">
                    <a:solidFill>
                      <a:schemeClr val="bg1"/>
                    </a:solidFill>
                  </a:tcPr>
                </a:tc>
                <a:tc>
                  <a:txBody>
                    <a:bodyPr/>
                    <a:lstStyle/>
                    <a:p>
                      <a:pPr marL="0" marR="0" algn="l">
                        <a:spcBef>
                          <a:spcPts val="0"/>
                        </a:spcBef>
                        <a:spcAft>
                          <a:spcPts val="0"/>
                        </a:spcAft>
                      </a:pPr>
                      <a:r>
                        <a:rPr lang="en-US" sz="1600" dirty="0" smtClean="0"/>
                        <a:t>Steven Louie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711013">
                <a:tc>
                  <a:txBody>
                    <a:bodyPr/>
                    <a:lstStyle/>
                    <a:p>
                      <a:pPr marL="0" marR="0" algn="l">
                        <a:spcBef>
                          <a:spcPts val="0"/>
                        </a:spcBef>
                        <a:spcAft>
                          <a:spcPts val="0"/>
                        </a:spcAft>
                      </a:pPr>
                      <a:r>
                        <a:rPr lang="en-US" sz="1600" b="1" u="sng" dirty="0">
                          <a:solidFill>
                            <a:srgbClr val="106636"/>
                          </a:solidFill>
                          <a:effectLst/>
                        </a:rPr>
                        <a:t>Lead: </a:t>
                      </a:r>
                      <a:r>
                        <a:rPr lang="en-US" sz="1600" b="1" u="sng" dirty="0" smtClean="0">
                          <a:solidFill>
                            <a:srgbClr val="106636"/>
                          </a:solidFill>
                          <a:effectLst/>
                        </a:rPr>
                        <a:t>Oak Ridge National Laboratory</a:t>
                      </a:r>
                      <a:endParaRPr lang="en-US" sz="1600" b="1" dirty="0">
                        <a:solidFill>
                          <a:srgbClr val="106636"/>
                        </a:solidFill>
                        <a:effectLst/>
                      </a:endParaRPr>
                    </a:p>
                    <a:p>
                      <a:pPr marL="0" marR="0" algn="l">
                        <a:spcBef>
                          <a:spcPts val="0"/>
                        </a:spcBef>
                        <a:spcAft>
                          <a:spcPts val="0"/>
                        </a:spcAft>
                      </a:pPr>
                      <a:r>
                        <a:rPr lang="en-US" sz="1600" dirty="0">
                          <a:effectLst/>
                        </a:rPr>
                        <a:t>Partners</a:t>
                      </a:r>
                      <a:r>
                        <a:rPr lang="en-US" sz="1600" dirty="0" smtClean="0">
                          <a:effectLst/>
                        </a:rPr>
                        <a:t>: ANL, LLNL,</a:t>
                      </a:r>
                      <a:r>
                        <a:rPr lang="en-US" sz="1600" baseline="0" dirty="0" smtClean="0">
                          <a:effectLst/>
                        </a:rPr>
                        <a:t> SNL, North Carolina State, and UC-Berkeley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lvl="0" indent="0" algn="l" defTabSz="913651" rtl="0" eaLnBrk="1" fontAlgn="auto" latinLnBrk="0" hangingPunct="1">
                        <a:lnSpc>
                          <a:spcPct val="100000"/>
                        </a:lnSpc>
                        <a:spcBef>
                          <a:spcPts val="0"/>
                        </a:spcBef>
                        <a:spcAft>
                          <a:spcPts val="0"/>
                        </a:spcAft>
                        <a:buClrTx/>
                        <a:buSzTx/>
                        <a:buFontTx/>
                        <a:buNone/>
                        <a:tabLst/>
                        <a:defRPr/>
                      </a:pPr>
                      <a:r>
                        <a:rPr lang="en-US" sz="1600" dirty="0" smtClean="0"/>
                        <a:t>Center for Predictive Simulation of Functional Materials</a:t>
                      </a:r>
                    </a:p>
                  </a:txBody>
                  <a:tcPr marL="68580" marR="68580" marT="0" marB="0">
                    <a:solidFill>
                      <a:schemeClr val="bg1"/>
                    </a:solidFill>
                  </a:tcPr>
                </a:tc>
                <a:tc>
                  <a:txBody>
                    <a:bodyPr/>
                    <a:lstStyle/>
                    <a:p>
                      <a:pPr marL="0" marR="0" algn="l">
                        <a:spcBef>
                          <a:spcPts val="0"/>
                        </a:spcBef>
                        <a:spcAft>
                          <a:spcPts val="0"/>
                        </a:spcAft>
                      </a:pPr>
                      <a:r>
                        <a:rPr lang="en-US" sz="1600" dirty="0" smtClean="0">
                          <a:effectLst/>
                        </a:rPr>
                        <a:t>Paul Kent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bl>
          </a:graphicData>
        </a:graphic>
      </p:graphicFrame>
      <p:sp>
        <p:nvSpPr>
          <p:cNvPr id="15" name="TextBox 14"/>
          <p:cNvSpPr txBox="1"/>
          <p:nvPr/>
        </p:nvSpPr>
        <p:spPr>
          <a:xfrm>
            <a:off x="5958201" y="2059293"/>
            <a:ext cx="3189798" cy="369332"/>
          </a:xfrm>
          <a:prstGeom prst="rect">
            <a:avLst/>
          </a:prstGeom>
          <a:noFill/>
        </p:spPr>
        <p:txBody>
          <a:bodyPr wrap="square" lIns="0" rtlCol="0">
            <a:spAutoFit/>
          </a:bodyPr>
          <a:lstStyle/>
          <a:p>
            <a:pPr algn="ctr" fontAlgn="base">
              <a:spcBef>
                <a:spcPct val="0"/>
              </a:spcBef>
              <a:spcAft>
                <a:spcPct val="0"/>
              </a:spcAft>
            </a:pPr>
            <a:r>
              <a:rPr lang="en-US" sz="900" b="1" dirty="0" smtClean="0">
                <a:solidFill>
                  <a:prstClr val="black"/>
                </a:solidFill>
                <a:latin typeface="Arial" pitchFamily="34" charset="0"/>
              </a:rPr>
              <a:t>Excited State Phenomena in Energy Materials</a:t>
            </a:r>
            <a:endParaRPr lang="en-US" sz="900" b="1" dirty="0">
              <a:solidFill>
                <a:prstClr val="black"/>
              </a:solidFill>
              <a:latin typeface="Arial" pitchFamily="34" charset="0"/>
            </a:endParaRPr>
          </a:p>
          <a:p>
            <a:pPr algn="ctr" fontAlgn="base">
              <a:spcBef>
                <a:spcPct val="0"/>
              </a:spcBef>
              <a:spcAft>
                <a:spcPct val="0"/>
              </a:spcAft>
            </a:pPr>
            <a:r>
              <a:rPr lang="en-US" sz="900" b="1" dirty="0" smtClean="0">
                <a:solidFill>
                  <a:prstClr val="black"/>
                </a:solidFill>
                <a:latin typeface="Arial" pitchFamily="34" charset="0"/>
              </a:rPr>
              <a:t>Lawrence Berkeley National </a:t>
            </a:r>
            <a:r>
              <a:rPr lang="en-US" sz="900" b="1" dirty="0">
                <a:solidFill>
                  <a:prstClr val="black"/>
                </a:solidFill>
                <a:latin typeface="Arial" pitchFamily="34" charset="0"/>
              </a:rPr>
              <a:t>Laboratory</a:t>
            </a:r>
          </a:p>
        </p:txBody>
      </p:sp>
      <p:pic>
        <p:nvPicPr>
          <p:cNvPr id="12" name="Picture 11"/>
          <p:cNvPicPr/>
          <p:nvPr/>
        </p:nvPicPr>
        <p:blipFill rotWithShape="1">
          <a:blip r:embed="rId3" cstate="print">
            <a:extLst>
              <a:ext uri="{28A0092B-C50C-407E-A947-70E740481C1C}">
                <a14:useLocalDpi xmlns:a14="http://schemas.microsoft.com/office/drawing/2010/main" val="0"/>
              </a:ext>
            </a:extLst>
          </a:blip>
          <a:srcRect t="17114"/>
          <a:stretch/>
        </p:blipFill>
        <p:spPr bwMode="auto">
          <a:xfrm>
            <a:off x="6239285" y="1091951"/>
            <a:ext cx="2627630" cy="985284"/>
          </a:xfrm>
          <a:prstGeom prst="rect">
            <a:avLst/>
          </a:prstGeom>
          <a:noFill/>
          <a:ln>
            <a:noFill/>
          </a:ln>
        </p:spPr>
      </p:pic>
      <p:sp>
        <p:nvSpPr>
          <p:cNvPr id="20" name="TextBox 19"/>
          <p:cNvSpPr txBox="1"/>
          <p:nvPr/>
        </p:nvSpPr>
        <p:spPr>
          <a:xfrm>
            <a:off x="5752376" y="3662095"/>
            <a:ext cx="3518453" cy="369332"/>
          </a:xfrm>
          <a:prstGeom prst="rect">
            <a:avLst/>
          </a:prstGeom>
          <a:noFill/>
        </p:spPr>
        <p:txBody>
          <a:bodyPr wrap="square" rIns="0" rtlCol="0">
            <a:spAutoFit/>
          </a:bodyPr>
          <a:lstStyle/>
          <a:p>
            <a:pPr algn="ctr" fontAlgn="base">
              <a:spcBef>
                <a:spcPct val="0"/>
              </a:spcBef>
              <a:spcAft>
                <a:spcPct val="0"/>
              </a:spcAft>
            </a:pPr>
            <a:r>
              <a:rPr lang="en-US" sz="900" b="1" dirty="0" smtClean="0">
                <a:solidFill>
                  <a:prstClr val="black"/>
                </a:solidFill>
                <a:latin typeface="Arial" pitchFamily="34" charset="0"/>
              </a:rPr>
              <a:t>Predictive Simulation of Functional Materials</a:t>
            </a:r>
            <a:endParaRPr lang="en-US" sz="900" b="1" dirty="0">
              <a:solidFill>
                <a:prstClr val="black"/>
              </a:solidFill>
              <a:latin typeface="Arial" pitchFamily="34" charset="0"/>
            </a:endParaRPr>
          </a:p>
          <a:p>
            <a:pPr algn="ctr" fontAlgn="base">
              <a:spcBef>
                <a:spcPct val="0"/>
              </a:spcBef>
              <a:spcAft>
                <a:spcPct val="0"/>
              </a:spcAft>
            </a:pPr>
            <a:r>
              <a:rPr lang="en-US" sz="900" b="1" dirty="0" smtClean="0">
                <a:solidFill>
                  <a:prstClr val="black"/>
                </a:solidFill>
                <a:latin typeface="Arial" pitchFamily="34" charset="0"/>
              </a:rPr>
              <a:t>Oak Ridge National </a:t>
            </a:r>
            <a:r>
              <a:rPr lang="en-US" sz="900" b="1" dirty="0">
                <a:solidFill>
                  <a:prstClr val="black"/>
                </a:solidFill>
                <a:latin typeface="Arial" pitchFamily="34" charset="0"/>
              </a:rPr>
              <a:t>Laboratory</a:t>
            </a:r>
            <a:endParaRPr lang="en-US" sz="900" dirty="0">
              <a:solidFill>
                <a:prstClr val="black"/>
              </a:solidFill>
              <a:latin typeface="Arial" pitchFamily="34" charset="0"/>
            </a:endParaRPr>
          </a:p>
        </p:txBody>
      </p:sp>
      <p:pic>
        <p:nvPicPr>
          <p:cNvPr id="19" name="Picture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8201" y="2723075"/>
            <a:ext cx="3037840" cy="914400"/>
          </a:xfrm>
          <a:prstGeom prst="rect">
            <a:avLst/>
          </a:prstGeom>
          <a:noFill/>
          <a:ln>
            <a:noFill/>
          </a:ln>
        </p:spPr>
      </p:pic>
    </p:spTree>
    <p:extLst>
      <p:ext uri="{BB962C8B-B14F-4D97-AF65-F5344CB8AC3E}">
        <p14:creationId xmlns:p14="http://schemas.microsoft.com/office/powerpoint/2010/main" val="8375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rknbarc.ppt - Broken Bars">
  <a:themeElements>
    <a:clrScheme name="brknbarc.ppt - Broken Bars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FF0000"/>
      </a:hlink>
      <a:folHlink>
        <a:srgbClr val="C0C0C0"/>
      </a:folHlink>
    </a:clrScheme>
    <a:fontScheme name="brknbarc.ppt - Broken Bar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smtClean="0">
            <a:ln>
              <a:noFill/>
            </a:ln>
            <a:solidFill>
              <a:srgbClr val="00279F"/>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smtClean="0">
            <a:ln>
              <a:noFill/>
            </a:ln>
            <a:solidFill>
              <a:srgbClr val="00279F"/>
            </a:solidFill>
            <a:effectLst/>
            <a:latin typeface="Arial Narrow" pitchFamily="34" charset="0"/>
          </a:defRPr>
        </a:defPPr>
      </a:lstStyle>
    </a:lnDef>
  </a:objectDefaults>
  <a:extraClrSchemeLst>
    <a:extraClrScheme>
      <a:clrScheme name="brknbarc.ppt - Broken Ba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knbarc.ppt - Broken Ba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knbarc.ppt - Broken Ba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knbarc.ppt - Broken Ba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knbarc.ppt - Broken Ba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knbarc.ppt - Broken Ba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knbarc.ppt - Broken Ba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rknbarc.ppt - Broken Bars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FF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0</TotalTime>
  <Words>3583</Words>
  <Application>Microsoft Office PowerPoint</Application>
  <PresentationFormat>On-screen Show (4:3)</PresentationFormat>
  <Paragraphs>620</Paragraphs>
  <Slides>30</Slides>
  <Notes>27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MS PGothic</vt:lpstr>
      <vt:lpstr>MS PGothic</vt:lpstr>
      <vt:lpstr>Arial</vt:lpstr>
      <vt:lpstr>Arial Black</vt:lpstr>
      <vt:lpstr>Arial Narrow</vt:lpstr>
      <vt:lpstr>Book Antiqua</vt:lpstr>
      <vt:lpstr>Calibri</vt:lpstr>
      <vt:lpstr>Calibri-Bold</vt:lpstr>
      <vt:lpstr>Comic Sans MS</vt:lpstr>
      <vt:lpstr>Courier New</vt:lpstr>
      <vt:lpstr>EnglischeSchT-DemiBold</vt:lpstr>
      <vt:lpstr>Monotype Sorts</vt:lpstr>
      <vt:lpstr>Times New Roman</vt:lpstr>
      <vt:lpstr>Wingdings</vt:lpstr>
      <vt:lpstr>Office Theme</vt:lpstr>
      <vt:lpstr>1_Office Theme</vt:lpstr>
      <vt:lpstr>brknbarc.ppt - Broken Bars</vt:lpstr>
      <vt:lpstr>Basic Energy Sciences Update</vt:lpstr>
      <vt:lpstr>PowerPoint Presentation</vt:lpstr>
      <vt:lpstr>PowerPoint Presentation</vt:lpstr>
      <vt:lpstr>PowerPoint Presentation</vt:lpstr>
      <vt:lpstr>New Director for Chemical Sciences, Geosciences, and Biosciences Division (11/13/2016)</vt:lpstr>
      <vt:lpstr>PowerPoint Presentation</vt:lpstr>
      <vt:lpstr>In Memoriam:  Prof. Mildred Dresselhaus (1930 – 2017) Dr. Dresselhaus served as DOE Office of Science Director in 2000–2001</vt:lpstr>
      <vt:lpstr>2016 EFRC Awards ($10M/yr for 4 years)</vt:lpstr>
      <vt:lpstr>2016 Computational Materials Sciences Awards  ($4M/yr for 4 years)</vt:lpstr>
      <vt:lpstr>PowerPoint Presentation</vt:lpstr>
      <vt:lpstr>Users by Discipline at the  Light Sources</vt:lpstr>
      <vt:lpstr>PowerPoint Presentation</vt:lpstr>
      <vt:lpstr>PowerPoint Presentation</vt:lpstr>
      <vt:lpstr>PowerPoint Presentation</vt:lpstr>
      <vt:lpstr>PowerPoint Presentation</vt:lpstr>
      <vt:lpstr>PowerPoint Presentation</vt:lpstr>
      <vt:lpstr>PowerPoint Presentation</vt:lpstr>
      <vt:lpstr>BES Communications</vt:lpstr>
      <vt:lpstr>BES Communications EFRC Summary Booklet</vt:lpstr>
      <vt:lpstr>BES Communications EFRC Impact Reports</vt:lpstr>
      <vt:lpstr>PowerPoint Presentation</vt:lpstr>
      <vt:lpstr>PowerPoint Presentation</vt:lpstr>
      <vt:lpstr>PowerPoint Presentation</vt:lpstr>
      <vt:lpstr>BES Strategic Planning Activities – Engaging BES Advisory Committee and Scientific Community</vt:lpstr>
      <vt:lpstr>PowerPoint Presentation</vt:lpstr>
      <vt:lpstr>PowerPoint Presentation</vt:lpstr>
      <vt:lpstr>BES Organizational History: A 40-Year Legacy</vt:lpstr>
      <vt:lpstr>BES:  Program and Budget Evolution</vt:lpstr>
      <vt:lpstr>PowerPoint Presentation</vt:lpstr>
      <vt:lpstr>Upcoming Events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2017-02-27T15:18:04Z</dcterms:created>
  <dcterms:modified xsi:type="dcterms:W3CDTF">2017-02-27T15:18:18Z</dcterms:modified>
</cp:coreProperties>
</file>