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60" r:id="rId1"/>
    <p:sldMasterId id="2147483800" r:id="rId2"/>
    <p:sldMasterId id="2147483819" r:id="rId3"/>
    <p:sldMasterId id="2147483827" r:id="rId4"/>
    <p:sldMasterId id="2147483842" r:id="rId5"/>
    <p:sldMasterId id="2147483857" r:id="rId6"/>
    <p:sldMasterId id="2147483872" r:id="rId7"/>
    <p:sldMasterId id="2147483880" r:id="rId8"/>
    <p:sldMasterId id="2147483884" r:id="rId9"/>
  </p:sldMasterIdLst>
  <p:notesMasterIdLst>
    <p:notesMasterId r:id="rId32"/>
  </p:notesMasterIdLst>
  <p:handoutMasterIdLst>
    <p:handoutMasterId r:id="rId33"/>
  </p:handoutMasterIdLst>
  <p:sldIdLst>
    <p:sldId id="457" r:id="rId10"/>
    <p:sldId id="478" r:id="rId11"/>
    <p:sldId id="461" r:id="rId12"/>
    <p:sldId id="458" r:id="rId13"/>
    <p:sldId id="475" r:id="rId14"/>
    <p:sldId id="479" r:id="rId15"/>
    <p:sldId id="477" r:id="rId16"/>
    <p:sldId id="464" r:id="rId17"/>
    <p:sldId id="465" r:id="rId18"/>
    <p:sldId id="466" r:id="rId19"/>
    <p:sldId id="459" r:id="rId20"/>
    <p:sldId id="471" r:id="rId21"/>
    <p:sldId id="472" r:id="rId22"/>
    <p:sldId id="474" r:id="rId23"/>
    <p:sldId id="470" r:id="rId24"/>
    <p:sldId id="456" r:id="rId25"/>
    <p:sldId id="444" r:id="rId26"/>
    <p:sldId id="480" r:id="rId27"/>
    <p:sldId id="453" r:id="rId28"/>
    <p:sldId id="454" r:id="rId29"/>
    <p:sldId id="455" r:id="rId30"/>
    <p:sldId id="449" r:id="rId31"/>
  </p:sldIdLst>
  <p:sldSz cx="9144000" cy="6858000" type="screen4x3"/>
  <p:notesSz cx="7010400" cy="9296400"/>
  <p:defaultTextStyle>
    <a:defPPr>
      <a:defRPr lang="en-US"/>
    </a:defPPr>
    <a:lvl1pPr marL="0" algn="l" defTabSz="914272" rtl="0" eaLnBrk="1" latinLnBrk="0" hangingPunct="1">
      <a:defRPr sz="1800"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7" algn="l" defTabSz="914272" rtl="0" eaLnBrk="1" latinLnBrk="0" hangingPunct="1">
      <a:defRPr sz="1800" kern="1200">
        <a:solidFill>
          <a:schemeClr val="tx1"/>
        </a:solidFill>
        <a:latin typeface="+mn-lt"/>
        <a:ea typeface="+mn-ea"/>
        <a:cs typeface="+mn-cs"/>
      </a:defRPr>
    </a:lvl4pPr>
    <a:lvl5pPr marL="1828542" algn="l" defTabSz="914272" rtl="0" eaLnBrk="1" latinLnBrk="0" hangingPunct="1">
      <a:defRPr sz="1800" kern="1200">
        <a:solidFill>
          <a:schemeClr val="tx1"/>
        </a:solidFill>
        <a:latin typeface="+mn-lt"/>
        <a:ea typeface="+mn-ea"/>
        <a:cs typeface="+mn-cs"/>
      </a:defRPr>
    </a:lvl5pPr>
    <a:lvl6pPr marL="2285678" algn="l" defTabSz="914272" rtl="0" eaLnBrk="1" latinLnBrk="0" hangingPunct="1">
      <a:defRPr sz="1800" kern="1200">
        <a:solidFill>
          <a:schemeClr val="tx1"/>
        </a:solidFill>
        <a:latin typeface="+mn-lt"/>
        <a:ea typeface="+mn-ea"/>
        <a:cs typeface="+mn-cs"/>
      </a:defRPr>
    </a:lvl6pPr>
    <a:lvl7pPr marL="2742814" algn="l" defTabSz="914272" rtl="0" eaLnBrk="1" latinLnBrk="0" hangingPunct="1">
      <a:defRPr sz="1800" kern="1200">
        <a:solidFill>
          <a:schemeClr val="tx1"/>
        </a:solidFill>
        <a:latin typeface="+mn-lt"/>
        <a:ea typeface="+mn-ea"/>
        <a:cs typeface="+mn-cs"/>
      </a:defRPr>
    </a:lvl7pPr>
    <a:lvl8pPr marL="3199950" algn="l" defTabSz="914272" rtl="0" eaLnBrk="1" latinLnBrk="0" hangingPunct="1">
      <a:defRPr sz="1800" kern="1200">
        <a:solidFill>
          <a:schemeClr val="tx1"/>
        </a:solidFill>
        <a:latin typeface="+mn-lt"/>
        <a:ea typeface="+mn-ea"/>
        <a:cs typeface="+mn-cs"/>
      </a:defRPr>
    </a:lvl8pPr>
    <a:lvl9pPr marL="3657086" algn="l" defTabSz="91427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12">
          <p15:clr>
            <a:srgbClr val="A4A3A4"/>
          </p15:clr>
        </p15:guide>
      </p15:sldGuideLst>
    </p:ext>
    <p:ext uri="{2D200454-40CA-4A62-9FC3-DE9A4176ACB9}">
      <p15:notesGuideLst xmlns:p15="http://schemas.microsoft.com/office/powerpoint/2012/main">
        <p15:guide id="1" orient="horz" pos="2835" userDrawn="1">
          <p15:clr>
            <a:srgbClr val="A4A3A4"/>
          </p15:clr>
        </p15:guide>
        <p15:guide id="2" pos="2116"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006600"/>
    <a:srgbClr val="146737"/>
    <a:srgbClr val="FFFF00"/>
    <a:srgbClr val="44A9C4"/>
    <a:srgbClr val="008000"/>
    <a:srgbClr val="FFFF99"/>
    <a:srgbClr val="0000FF"/>
    <a:srgbClr val="FF66CC"/>
    <a:srgbClr val="99FF9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17" autoAdjust="0"/>
    <p:restoredTop sz="95156" autoAdjust="0"/>
  </p:normalViewPr>
  <p:slideViewPr>
    <p:cSldViewPr snapToGrid="0">
      <p:cViewPr varScale="1">
        <p:scale>
          <a:sx n="71" d="100"/>
          <a:sy n="71" d="100"/>
        </p:scale>
        <p:origin x="78" y="702"/>
      </p:cViewPr>
      <p:guideLst>
        <p:guide orient="horz" pos="2160"/>
        <p:guide pos="2880"/>
        <p:guide orient="horz" pos="1612"/>
      </p:guideLst>
    </p:cSldViewPr>
  </p:slideViewPr>
  <p:notesTextViewPr>
    <p:cViewPr>
      <p:scale>
        <a:sx n="85" d="100"/>
        <a:sy n="85" d="100"/>
      </p:scale>
      <p:origin x="0" y="0"/>
    </p:cViewPr>
  </p:notesTextViewPr>
  <p:sorterViewPr>
    <p:cViewPr>
      <p:scale>
        <a:sx n="90" d="100"/>
        <a:sy n="90" d="100"/>
      </p:scale>
      <p:origin x="0" y="3804"/>
    </p:cViewPr>
  </p:sorterViewPr>
  <p:notesViewPr>
    <p:cSldViewPr snapToGrid="0">
      <p:cViewPr>
        <p:scale>
          <a:sx n="100" d="100"/>
          <a:sy n="100" d="100"/>
        </p:scale>
        <p:origin x="-1584" y="498"/>
      </p:cViewPr>
      <p:guideLst>
        <p:guide orient="horz" pos="2835"/>
        <p:guide pos="2116"/>
        <p:guide orient="horz" pos="2928"/>
        <p:guide pos="2208"/>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51" tIns="46577" rIns="93151" bIns="4657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51" tIns="46577" rIns="93151" bIns="46577" rtlCol="0"/>
          <a:lstStyle>
            <a:lvl1pPr algn="r">
              <a:defRPr sz="1200"/>
            </a:lvl1pPr>
          </a:lstStyle>
          <a:p>
            <a:fld id="{EC5FAF0F-ADF5-4238-BEEA-078B1A2211DA}" type="datetime4">
              <a:rPr lang="en-US" smtClean="0"/>
              <a:t>February 27, 2017</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51" tIns="46577" rIns="93151" bIns="4657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1" tIns="46577" rIns="93151" bIns="46577" rtlCol="0" anchor="b"/>
          <a:lstStyle>
            <a:lvl1pPr algn="r">
              <a:defRPr sz="1200"/>
            </a:lvl1pPr>
          </a:lstStyle>
          <a:p>
            <a:fld id="{0577AAAE-EFD1-46CE-9D9A-48392384399F}" type="slidenum">
              <a:rPr lang="en-US" smtClean="0"/>
              <a:pPr/>
              <a:t>‹#›</a:t>
            </a:fld>
            <a:endParaRPr lang="en-US"/>
          </a:p>
        </p:txBody>
      </p:sp>
    </p:spTree>
    <p:extLst>
      <p:ext uri="{BB962C8B-B14F-4D97-AF65-F5344CB8AC3E}">
        <p14:creationId xmlns:p14="http://schemas.microsoft.com/office/powerpoint/2010/main" val="413986517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51" tIns="46577" rIns="93151" bIns="4657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1" tIns="46577" rIns="93151" bIns="46577" rtlCol="0"/>
          <a:lstStyle>
            <a:lvl1pPr algn="r">
              <a:defRPr sz="1200"/>
            </a:lvl1pPr>
          </a:lstStyle>
          <a:p>
            <a:fld id="{F419E5AB-CF42-45B3-B169-2C34626BDAF7}" type="datetime4">
              <a:rPr lang="en-US" smtClean="0"/>
              <a:t>February 27, 2017</a:t>
            </a:fld>
            <a:endParaRPr lang="en-US"/>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51" tIns="46577" rIns="93151" bIns="4657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1" tIns="46577" rIns="93151" bIns="465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51" tIns="46577" rIns="93151" bIns="4657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1" tIns="46577" rIns="93151" bIns="46577" rtlCol="0" anchor="b"/>
          <a:lstStyle>
            <a:lvl1pPr algn="r">
              <a:defRPr sz="1200"/>
            </a:lvl1pPr>
          </a:lstStyle>
          <a:p>
            <a:fld id="{038FE3A6-A945-4FF6-AA32-24C96799F79F}" type="slidenum">
              <a:rPr lang="en-US" smtClean="0"/>
              <a:pPr/>
              <a:t>‹#›</a:t>
            </a:fld>
            <a:endParaRPr lang="en-US"/>
          </a:p>
        </p:txBody>
      </p:sp>
    </p:spTree>
    <p:extLst>
      <p:ext uri="{BB962C8B-B14F-4D97-AF65-F5344CB8AC3E}">
        <p14:creationId xmlns:p14="http://schemas.microsoft.com/office/powerpoint/2010/main" val="3623913143"/>
      </p:ext>
    </p:extLst>
  </p:cSld>
  <p:clrMap bg1="lt1" tx1="dk1" bg2="lt2" tx2="dk2" accent1="accent1" accent2="accent2" accent3="accent3" accent4="accent4" accent5="accent5" accent6="accent6" hlink="hlink" folHlink="folHlink"/>
  <p:hf hdr="0" ftr="0"/>
  <p:notesStyle>
    <a:lvl1pPr marL="0" algn="l" defTabSz="914272" rtl="0" eaLnBrk="1" latinLnBrk="0" hangingPunct="1">
      <a:defRPr sz="1200" kern="1200">
        <a:solidFill>
          <a:schemeClr val="tx1"/>
        </a:solidFill>
        <a:latin typeface="+mn-lt"/>
        <a:ea typeface="+mn-ea"/>
        <a:cs typeface="+mn-cs"/>
      </a:defRPr>
    </a:lvl1pPr>
    <a:lvl2pPr marL="457136" algn="l" defTabSz="914272" rtl="0" eaLnBrk="1" latinLnBrk="0" hangingPunct="1">
      <a:defRPr sz="1200" kern="1200">
        <a:solidFill>
          <a:schemeClr val="tx1"/>
        </a:solidFill>
        <a:latin typeface="+mn-lt"/>
        <a:ea typeface="+mn-ea"/>
        <a:cs typeface="+mn-cs"/>
      </a:defRPr>
    </a:lvl2pPr>
    <a:lvl3pPr marL="914272" algn="l" defTabSz="914272" rtl="0" eaLnBrk="1" latinLnBrk="0" hangingPunct="1">
      <a:defRPr sz="1200" kern="1200">
        <a:solidFill>
          <a:schemeClr val="tx1"/>
        </a:solidFill>
        <a:latin typeface="+mn-lt"/>
        <a:ea typeface="+mn-ea"/>
        <a:cs typeface="+mn-cs"/>
      </a:defRPr>
    </a:lvl3pPr>
    <a:lvl4pPr marL="1371407" algn="l" defTabSz="914272" rtl="0" eaLnBrk="1" latinLnBrk="0" hangingPunct="1">
      <a:defRPr sz="1200" kern="1200">
        <a:solidFill>
          <a:schemeClr val="tx1"/>
        </a:solidFill>
        <a:latin typeface="+mn-lt"/>
        <a:ea typeface="+mn-ea"/>
        <a:cs typeface="+mn-cs"/>
      </a:defRPr>
    </a:lvl4pPr>
    <a:lvl5pPr marL="1828542" algn="l" defTabSz="914272" rtl="0" eaLnBrk="1" latinLnBrk="0" hangingPunct="1">
      <a:defRPr sz="1200" kern="1200">
        <a:solidFill>
          <a:schemeClr val="tx1"/>
        </a:solidFill>
        <a:latin typeface="+mn-lt"/>
        <a:ea typeface="+mn-ea"/>
        <a:cs typeface="+mn-cs"/>
      </a:defRPr>
    </a:lvl5pPr>
    <a:lvl6pPr marL="2285678" algn="l" defTabSz="914272" rtl="0" eaLnBrk="1" latinLnBrk="0" hangingPunct="1">
      <a:defRPr sz="1200" kern="1200">
        <a:solidFill>
          <a:schemeClr val="tx1"/>
        </a:solidFill>
        <a:latin typeface="+mn-lt"/>
        <a:ea typeface="+mn-ea"/>
        <a:cs typeface="+mn-cs"/>
      </a:defRPr>
    </a:lvl6pPr>
    <a:lvl7pPr marL="2742814" algn="l" defTabSz="914272" rtl="0" eaLnBrk="1" latinLnBrk="0" hangingPunct="1">
      <a:defRPr sz="1200" kern="1200">
        <a:solidFill>
          <a:schemeClr val="tx1"/>
        </a:solidFill>
        <a:latin typeface="+mn-lt"/>
        <a:ea typeface="+mn-ea"/>
        <a:cs typeface="+mn-cs"/>
      </a:defRPr>
    </a:lvl7pPr>
    <a:lvl8pPr marL="3199950" algn="l" defTabSz="914272" rtl="0" eaLnBrk="1" latinLnBrk="0" hangingPunct="1">
      <a:defRPr sz="1200" kern="1200">
        <a:solidFill>
          <a:schemeClr val="tx1"/>
        </a:solidFill>
        <a:latin typeface="+mn-lt"/>
        <a:ea typeface="+mn-ea"/>
        <a:cs typeface="+mn-cs"/>
      </a:defRPr>
    </a:lvl8pPr>
    <a:lvl9pPr marL="3657086" algn="l" defTabSz="9142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67470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879860" fontAlgn="base">
              <a:spcBef>
                <a:spcPct val="0"/>
              </a:spcBef>
              <a:spcAft>
                <a:spcPct val="0"/>
              </a:spcAft>
              <a:defRPr/>
            </a:pPr>
            <a:fld id="{893FADF0-2DFD-4D92-983F-6C0AE1EE1763}" type="slidenum">
              <a:rPr lang="en-US" smtClean="0">
                <a:solidFill>
                  <a:prstClr val="black"/>
                </a:solidFill>
              </a:rPr>
              <a:pPr defTabSz="879860" fontAlgn="base">
                <a:spcBef>
                  <a:spcPct val="0"/>
                </a:spcBef>
                <a:spcAft>
                  <a:spcPct val="0"/>
                </a:spcAft>
                <a:defRPr/>
              </a:pPr>
              <a:t>15</a:t>
            </a:fld>
            <a:endParaRPr lang="en-US" smtClean="0">
              <a:solidFill>
                <a:prstClr val="black"/>
              </a:solidFill>
            </a:endParaRPr>
          </a:p>
        </p:txBody>
      </p:sp>
      <p:sp>
        <p:nvSpPr>
          <p:cNvPr id="1741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879860" fontAlgn="base">
              <a:spcBef>
                <a:spcPct val="0"/>
              </a:spcBef>
              <a:spcAft>
                <a:spcPct val="0"/>
              </a:spcAft>
              <a:defRPr/>
            </a:pPr>
            <a:fld id="{A6F04409-E3B2-41E1-9C8F-89260D03BDE5}" type="datetime7">
              <a:rPr lang="en-US" smtClean="0">
                <a:solidFill>
                  <a:prstClr val="black"/>
                </a:solidFill>
              </a:rPr>
              <a:pPr defTabSz="879860" fontAlgn="base">
                <a:spcBef>
                  <a:spcPct val="0"/>
                </a:spcBef>
                <a:spcAft>
                  <a:spcPct val="0"/>
                </a:spcAft>
                <a:defRPr/>
              </a:pPr>
              <a:t>Feb-17</a:t>
            </a:fld>
            <a:endParaRPr lang="en-US" smtClean="0">
              <a:solidFill>
                <a:prstClr val="black"/>
              </a:solidFill>
            </a:endParaRPr>
          </a:p>
        </p:txBody>
      </p:sp>
    </p:spTree>
    <p:extLst>
      <p:ext uri="{BB962C8B-B14F-4D97-AF65-F5344CB8AC3E}">
        <p14:creationId xmlns:p14="http://schemas.microsoft.com/office/powerpoint/2010/main" val="1178179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879860" fontAlgn="base">
              <a:spcBef>
                <a:spcPct val="0"/>
              </a:spcBef>
              <a:spcAft>
                <a:spcPct val="0"/>
              </a:spcAft>
              <a:defRPr/>
            </a:pPr>
            <a:fld id="{BC37360F-ABAE-4E67-BD9B-518BC90539E8}" type="slidenum">
              <a:rPr lang="en-US" smtClean="0"/>
              <a:pPr defTabSz="879860" fontAlgn="base">
                <a:spcBef>
                  <a:spcPct val="0"/>
                </a:spcBef>
                <a:spcAft>
                  <a:spcPct val="0"/>
                </a:spcAft>
                <a:defRPr/>
              </a:pPr>
              <a:t>16</a:t>
            </a:fld>
            <a:endParaRPr lang="en-US" smtClean="0"/>
          </a:p>
        </p:txBody>
      </p:sp>
      <p:sp>
        <p:nvSpPr>
          <p:cNvPr id="819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879860" fontAlgn="base">
              <a:spcBef>
                <a:spcPct val="0"/>
              </a:spcBef>
              <a:spcAft>
                <a:spcPct val="0"/>
              </a:spcAft>
              <a:defRPr/>
            </a:pPr>
            <a:fld id="{984BC551-8C32-4750-92C9-AAB26E31A055}" type="datetime7">
              <a:rPr lang="en-US" smtClean="0"/>
              <a:pPr defTabSz="879860" fontAlgn="base">
                <a:spcBef>
                  <a:spcPct val="0"/>
                </a:spcBef>
                <a:spcAft>
                  <a:spcPct val="0"/>
                </a:spcAft>
                <a:defRPr/>
              </a:pPr>
              <a:t>Feb-17</a:t>
            </a:fld>
            <a:endParaRPr lang="en-US" smtClean="0"/>
          </a:p>
        </p:txBody>
      </p:sp>
    </p:spTree>
    <p:extLst>
      <p:ext uri="{BB962C8B-B14F-4D97-AF65-F5344CB8AC3E}">
        <p14:creationId xmlns:p14="http://schemas.microsoft.com/office/powerpoint/2010/main" val="43286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17</a:t>
            </a:fld>
            <a:endParaRPr lang="en-US"/>
          </a:p>
        </p:txBody>
      </p:sp>
    </p:spTree>
    <p:extLst>
      <p:ext uri="{BB962C8B-B14F-4D97-AF65-F5344CB8AC3E}">
        <p14:creationId xmlns:p14="http://schemas.microsoft.com/office/powerpoint/2010/main" val="1108131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7550"/>
            <a:ext cx="4800600" cy="3600450"/>
          </a:xfrm>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fld id="{4624C3F0-7901-F74B-B214-2DBF1A461D4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551086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419E5AB-CF42-45B3-B169-2C34626BDAF7}" type="datetime4">
              <a:rPr lang="en-US" smtClean="0"/>
              <a:t>February 27, 2017</a:t>
            </a:fld>
            <a:endParaRPr lang="en-US"/>
          </a:p>
        </p:txBody>
      </p:sp>
      <p:sp>
        <p:nvSpPr>
          <p:cNvPr id="5" name="Slide Number Placeholder 4"/>
          <p:cNvSpPr>
            <a:spLocks noGrp="1"/>
          </p:cNvSpPr>
          <p:nvPr>
            <p:ph type="sldNum" sz="quarter" idx="11"/>
          </p:nvPr>
        </p:nvSpPr>
        <p:spPr/>
        <p:txBody>
          <a:bodyPr/>
          <a:lstStyle/>
          <a:p>
            <a:fld id="{038FE3A6-A945-4FF6-AA32-24C96799F79F}" type="slidenum">
              <a:rPr lang="en-US" smtClean="0"/>
              <a:pPr/>
              <a:t>19</a:t>
            </a:fld>
            <a:endParaRPr lang="en-US"/>
          </a:p>
        </p:txBody>
      </p:sp>
    </p:spTree>
    <p:extLst>
      <p:ext uri="{BB962C8B-B14F-4D97-AF65-F5344CB8AC3E}">
        <p14:creationId xmlns:p14="http://schemas.microsoft.com/office/powerpoint/2010/main" val="1037271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879860" fontAlgn="base">
              <a:spcBef>
                <a:spcPct val="0"/>
              </a:spcBef>
              <a:spcAft>
                <a:spcPct val="0"/>
              </a:spcAft>
              <a:defRPr/>
            </a:pPr>
            <a:fld id="{893FADF0-2DFD-4D92-983F-6C0AE1EE1763}" type="slidenum">
              <a:rPr lang="en-US" smtClean="0"/>
              <a:pPr defTabSz="879860" fontAlgn="base">
                <a:spcBef>
                  <a:spcPct val="0"/>
                </a:spcBef>
                <a:spcAft>
                  <a:spcPct val="0"/>
                </a:spcAft>
                <a:defRPr/>
              </a:pPr>
              <a:t>20</a:t>
            </a:fld>
            <a:endParaRPr lang="en-US" smtClean="0"/>
          </a:p>
        </p:txBody>
      </p:sp>
      <p:sp>
        <p:nvSpPr>
          <p:cNvPr id="1741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879860" fontAlgn="base">
              <a:spcBef>
                <a:spcPct val="0"/>
              </a:spcBef>
              <a:spcAft>
                <a:spcPct val="0"/>
              </a:spcAft>
              <a:defRPr/>
            </a:pPr>
            <a:fld id="{A6F04409-E3B2-41E1-9C8F-89260D03BDE5}" type="datetime7">
              <a:rPr lang="en-US" smtClean="0"/>
              <a:pPr defTabSz="879860" fontAlgn="base">
                <a:spcBef>
                  <a:spcPct val="0"/>
                </a:spcBef>
                <a:spcAft>
                  <a:spcPct val="0"/>
                </a:spcAft>
                <a:defRPr/>
              </a:pPr>
              <a:t>Feb-17</a:t>
            </a:fld>
            <a:endParaRPr lang="en-US" smtClean="0"/>
          </a:p>
        </p:txBody>
      </p:sp>
    </p:spTree>
    <p:extLst>
      <p:ext uri="{BB962C8B-B14F-4D97-AF65-F5344CB8AC3E}">
        <p14:creationId xmlns:p14="http://schemas.microsoft.com/office/powerpoint/2010/main" val="2350978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879860" fontAlgn="base">
              <a:spcBef>
                <a:spcPct val="0"/>
              </a:spcBef>
              <a:spcAft>
                <a:spcPct val="0"/>
              </a:spcAft>
              <a:defRPr/>
            </a:pPr>
            <a:fld id="{893FADF0-2DFD-4D92-983F-6C0AE1EE1763}" type="slidenum">
              <a:rPr lang="en-US" smtClean="0"/>
              <a:pPr defTabSz="879860" fontAlgn="base">
                <a:spcBef>
                  <a:spcPct val="0"/>
                </a:spcBef>
                <a:spcAft>
                  <a:spcPct val="0"/>
                </a:spcAft>
                <a:defRPr/>
              </a:pPr>
              <a:t>21</a:t>
            </a:fld>
            <a:endParaRPr lang="en-US" smtClean="0"/>
          </a:p>
        </p:txBody>
      </p:sp>
      <p:sp>
        <p:nvSpPr>
          <p:cNvPr id="1741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879860" fontAlgn="base">
              <a:spcBef>
                <a:spcPct val="0"/>
              </a:spcBef>
              <a:spcAft>
                <a:spcPct val="0"/>
              </a:spcAft>
              <a:defRPr/>
            </a:pPr>
            <a:fld id="{A6F04409-E3B2-41E1-9C8F-89260D03BDE5}" type="datetime7">
              <a:rPr lang="en-US" smtClean="0"/>
              <a:pPr defTabSz="879860" fontAlgn="base">
                <a:spcBef>
                  <a:spcPct val="0"/>
                </a:spcBef>
                <a:spcAft>
                  <a:spcPct val="0"/>
                </a:spcAft>
                <a:defRPr/>
              </a:pPr>
              <a:t>Feb-17</a:t>
            </a:fld>
            <a:endParaRPr lang="en-US" smtClean="0"/>
          </a:p>
        </p:txBody>
      </p:sp>
    </p:spTree>
    <p:extLst>
      <p:ext uri="{BB962C8B-B14F-4D97-AF65-F5344CB8AC3E}">
        <p14:creationId xmlns:p14="http://schemas.microsoft.com/office/powerpoint/2010/main" val="229663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881261"/>
            <a:fld id="{6E0AE276-D214-4DC1-AC0F-47C40AC36157}" type="slidenum">
              <a:rPr lang="en-US">
                <a:solidFill>
                  <a:prstClr val="black"/>
                </a:solidFill>
              </a:rPr>
              <a:pPr defTabSz="881261"/>
              <a:t>3</a:t>
            </a:fld>
            <a:endParaRPr lang="en-US">
              <a:solidFill>
                <a:prstClr val="black"/>
              </a:solidFill>
            </a:endParaRPr>
          </a:p>
        </p:txBody>
      </p:sp>
      <p:sp>
        <p:nvSpPr>
          <p:cNvPr id="92163" name="Rectangle 7"/>
          <p:cNvSpPr txBox="1">
            <a:spLocks noGrp="1" noChangeArrowheads="1"/>
          </p:cNvSpPr>
          <p:nvPr/>
        </p:nvSpPr>
        <p:spPr bwMode="auto">
          <a:xfrm>
            <a:off x="3838380" y="8515551"/>
            <a:ext cx="2879923" cy="450372"/>
          </a:xfrm>
          <a:prstGeom prst="rect">
            <a:avLst/>
          </a:prstGeom>
          <a:noFill/>
          <a:ln w="9525">
            <a:noFill/>
            <a:miter lim="800000"/>
            <a:headEnd/>
            <a:tailEnd/>
          </a:ln>
        </p:spPr>
        <p:txBody>
          <a:bodyPr lIns="88448" tIns="44219" rIns="88448" bIns="44219" anchor="b"/>
          <a:lstStyle/>
          <a:p>
            <a:pPr algn="r" defTabSz="881390" fontAlgn="base">
              <a:spcBef>
                <a:spcPct val="0"/>
              </a:spcBef>
              <a:spcAft>
                <a:spcPct val="0"/>
              </a:spcAft>
            </a:pPr>
            <a:fld id="{A2570CB6-EEC5-45CB-A879-330CB0354E95}" type="slidenum">
              <a:rPr lang="en-US">
                <a:solidFill>
                  <a:prstClr val="black"/>
                </a:solidFill>
                <a:latin typeface="Arial" charset="0"/>
              </a:rPr>
              <a:pPr algn="r" defTabSz="881390" fontAlgn="base">
                <a:spcBef>
                  <a:spcPct val="0"/>
                </a:spcBef>
                <a:spcAft>
                  <a:spcPct val="0"/>
                </a:spcAft>
              </a:pPr>
              <a:t>3</a:t>
            </a:fld>
            <a:endParaRPr lang="en-US">
              <a:solidFill>
                <a:prstClr val="black"/>
              </a:solidFill>
              <a:latin typeface="Arial" charset="0"/>
            </a:endParaRPr>
          </a:p>
        </p:txBody>
      </p:sp>
      <p:sp>
        <p:nvSpPr>
          <p:cNvPr id="92164" name="Rectangle 2"/>
          <p:cNvSpPr>
            <a:spLocks noGrp="1" noRot="1" noChangeAspect="1" noChangeArrowheads="1" noTextEdit="1"/>
          </p:cNvSpPr>
          <p:nvPr>
            <p:ph type="sldImg"/>
          </p:nvPr>
        </p:nvSpPr>
        <p:spPr>
          <a:xfrm>
            <a:off x="1116013" y="671513"/>
            <a:ext cx="4481512" cy="3362325"/>
          </a:xfrm>
          <a:ln/>
        </p:spPr>
      </p:sp>
      <p:sp>
        <p:nvSpPr>
          <p:cNvPr id="92165" name="Rectangle 3"/>
          <p:cNvSpPr>
            <a:spLocks noGrp="1" noChangeArrowheads="1"/>
          </p:cNvSpPr>
          <p:nvPr>
            <p:ph type="body" idx="1"/>
          </p:nvPr>
        </p:nvSpPr>
        <p:spPr>
          <a:xfrm>
            <a:off x="885430" y="4257776"/>
            <a:ext cx="4947444" cy="4034896"/>
          </a:xfrm>
          <a:noFill/>
          <a:ln/>
        </p:spPr>
        <p:txBody>
          <a:bodyPr lIns="88448" tIns="44219" rIns="88448" bIns="44219"/>
          <a:lstStyle/>
          <a:p>
            <a:endParaRPr lang="en-US" dirty="0"/>
          </a:p>
        </p:txBody>
      </p:sp>
    </p:spTree>
    <p:extLst>
      <p:ext uri="{BB962C8B-B14F-4D97-AF65-F5344CB8AC3E}">
        <p14:creationId xmlns:p14="http://schemas.microsoft.com/office/powerpoint/2010/main" val="78993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879860" fontAlgn="base">
              <a:spcBef>
                <a:spcPct val="0"/>
              </a:spcBef>
              <a:spcAft>
                <a:spcPct val="0"/>
              </a:spcAft>
              <a:defRPr/>
            </a:pPr>
            <a:fld id="{BC37360F-ABAE-4E67-BD9B-518BC90539E8}" type="slidenum">
              <a:rPr lang="en-US" smtClean="0"/>
              <a:pPr defTabSz="879860" fontAlgn="base">
                <a:spcBef>
                  <a:spcPct val="0"/>
                </a:spcBef>
                <a:spcAft>
                  <a:spcPct val="0"/>
                </a:spcAft>
                <a:defRPr/>
              </a:pPr>
              <a:t>4</a:t>
            </a:fld>
            <a:endParaRPr lang="en-US" smtClean="0"/>
          </a:p>
        </p:txBody>
      </p:sp>
      <p:sp>
        <p:nvSpPr>
          <p:cNvPr id="819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879860" fontAlgn="base">
              <a:spcBef>
                <a:spcPct val="0"/>
              </a:spcBef>
              <a:spcAft>
                <a:spcPct val="0"/>
              </a:spcAft>
              <a:defRPr/>
            </a:pPr>
            <a:fld id="{984BC551-8C32-4750-92C9-AAB26E31A055}" type="datetime7">
              <a:rPr lang="en-US" smtClean="0"/>
              <a:pPr defTabSz="879860" fontAlgn="base">
                <a:spcBef>
                  <a:spcPct val="0"/>
                </a:spcBef>
                <a:spcAft>
                  <a:spcPct val="0"/>
                </a:spcAft>
                <a:defRPr/>
              </a:pPr>
              <a:t>Feb-17</a:t>
            </a:fld>
            <a:endParaRPr lang="en-US" smtClean="0"/>
          </a:p>
        </p:txBody>
      </p:sp>
    </p:spTree>
    <p:extLst>
      <p:ext uri="{BB962C8B-B14F-4D97-AF65-F5344CB8AC3E}">
        <p14:creationId xmlns:p14="http://schemas.microsoft.com/office/powerpoint/2010/main" val="3348991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893014"/>
            <a:fld id="{BAC1338D-2F39-47C8-9A71-0E3B8D137445}" type="slidenum">
              <a:rPr lang="en-US" smtClean="0">
                <a:solidFill>
                  <a:prstClr val="black"/>
                </a:solidFill>
              </a:rPr>
              <a:pPr defTabSz="893014"/>
              <a:t>5</a:t>
            </a:fld>
            <a:endParaRPr lang="en-US" dirty="0" smtClean="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3091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84275" y="698500"/>
            <a:ext cx="4643438" cy="3484563"/>
          </a:xfrm>
          <a:ln/>
        </p:spPr>
      </p:sp>
      <p:sp>
        <p:nvSpPr>
          <p:cNvPr id="117763" name="Rectangle 3"/>
          <p:cNvSpPr>
            <a:spLocks noGrp="1" noChangeArrowheads="1"/>
          </p:cNvSpPr>
          <p:nvPr>
            <p:ph type="body" idx="1"/>
          </p:nvPr>
        </p:nvSpPr>
        <p:spPr>
          <a:xfrm>
            <a:off x="701675" y="4414838"/>
            <a:ext cx="5607050" cy="4183062"/>
          </a:xfrm>
          <a:noFill/>
        </p:spPr>
        <p:txBody>
          <a:bodyPr/>
          <a:lstStyle/>
          <a:p>
            <a:pPr eaLnBrk="1" hangingPunct="1"/>
            <a:endParaRPr lang="en-US" altLang="en-US" smtClean="0"/>
          </a:p>
        </p:txBody>
      </p:sp>
    </p:spTree>
    <p:extLst>
      <p:ext uri="{BB962C8B-B14F-4D97-AF65-F5344CB8AC3E}">
        <p14:creationId xmlns:p14="http://schemas.microsoft.com/office/powerpoint/2010/main" val="4167073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879860" fontAlgn="base">
              <a:spcBef>
                <a:spcPct val="0"/>
              </a:spcBef>
              <a:spcAft>
                <a:spcPct val="0"/>
              </a:spcAft>
              <a:defRPr/>
            </a:pPr>
            <a:fld id="{893FADF0-2DFD-4D92-983F-6C0AE1EE1763}" type="slidenum">
              <a:rPr lang="en-US" smtClean="0">
                <a:solidFill>
                  <a:prstClr val="black"/>
                </a:solidFill>
              </a:rPr>
              <a:pPr defTabSz="879860" fontAlgn="base">
                <a:spcBef>
                  <a:spcPct val="0"/>
                </a:spcBef>
                <a:spcAft>
                  <a:spcPct val="0"/>
                </a:spcAft>
                <a:defRPr/>
              </a:pPr>
              <a:t>8</a:t>
            </a:fld>
            <a:endParaRPr lang="en-US" smtClean="0">
              <a:solidFill>
                <a:prstClr val="black"/>
              </a:solidFill>
            </a:endParaRPr>
          </a:p>
        </p:txBody>
      </p:sp>
      <p:sp>
        <p:nvSpPr>
          <p:cNvPr id="1741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879860" fontAlgn="base">
              <a:spcBef>
                <a:spcPct val="0"/>
              </a:spcBef>
              <a:spcAft>
                <a:spcPct val="0"/>
              </a:spcAft>
              <a:defRPr/>
            </a:pPr>
            <a:fld id="{A6F04409-E3B2-41E1-9C8F-89260D03BDE5}" type="datetime7">
              <a:rPr lang="en-US" smtClean="0">
                <a:solidFill>
                  <a:prstClr val="black"/>
                </a:solidFill>
              </a:rPr>
              <a:pPr defTabSz="879860" fontAlgn="base">
                <a:spcBef>
                  <a:spcPct val="0"/>
                </a:spcBef>
                <a:spcAft>
                  <a:spcPct val="0"/>
                </a:spcAft>
                <a:defRPr/>
              </a:pPr>
              <a:t>Feb-17</a:t>
            </a:fld>
            <a:endParaRPr lang="en-US" smtClean="0">
              <a:solidFill>
                <a:prstClr val="black"/>
              </a:solidFill>
            </a:endParaRPr>
          </a:p>
        </p:txBody>
      </p:sp>
    </p:spTree>
    <p:extLst>
      <p:ext uri="{BB962C8B-B14F-4D97-AF65-F5344CB8AC3E}">
        <p14:creationId xmlns:p14="http://schemas.microsoft.com/office/powerpoint/2010/main" val="1957502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879860" fontAlgn="base">
              <a:spcBef>
                <a:spcPct val="0"/>
              </a:spcBef>
              <a:spcAft>
                <a:spcPct val="0"/>
              </a:spcAft>
              <a:defRPr/>
            </a:pPr>
            <a:fld id="{BC37360F-ABAE-4E67-BD9B-518BC90539E8}" type="slidenum">
              <a:rPr lang="en-US" smtClean="0"/>
              <a:pPr defTabSz="879860" fontAlgn="base">
                <a:spcBef>
                  <a:spcPct val="0"/>
                </a:spcBef>
                <a:spcAft>
                  <a:spcPct val="0"/>
                </a:spcAft>
                <a:defRPr/>
              </a:pPr>
              <a:t>11</a:t>
            </a:fld>
            <a:endParaRPr lang="en-US" smtClean="0"/>
          </a:p>
        </p:txBody>
      </p:sp>
      <p:sp>
        <p:nvSpPr>
          <p:cNvPr id="819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879860" fontAlgn="base">
              <a:spcBef>
                <a:spcPct val="0"/>
              </a:spcBef>
              <a:spcAft>
                <a:spcPct val="0"/>
              </a:spcAft>
              <a:defRPr/>
            </a:pPr>
            <a:fld id="{984BC551-8C32-4750-92C9-AAB26E31A055}" type="datetime7">
              <a:rPr lang="en-US" smtClean="0"/>
              <a:pPr defTabSz="879860" fontAlgn="base">
                <a:spcBef>
                  <a:spcPct val="0"/>
                </a:spcBef>
                <a:spcAft>
                  <a:spcPct val="0"/>
                </a:spcAft>
                <a:defRPr/>
              </a:pPr>
              <a:t>Feb-17</a:t>
            </a:fld>
            <a:endParaRPr lang="en-US" smtClean="0"/>
          </a:p>
        </p:txBody>
      </p:sp>
    </p:spTree>
    <p:extLst>
      <p:ext uri="{BB962C8B-B14F-4D97-AF65-F5344CB8AC3E}">
        <p14:creationId xmlns:p14="http://schemas.microsoft.com/office/powerpoint/2010/main" val="2285113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12838" y="676275"/>
            <a:ext cx="4497387" cy="3373438"/>
          </a:xfrm>
          <a:ln/>
        </p:spPr>
      </p:sp>
      <p:sp>
        <p:nvSpPr>
          <p:cNvPr id="117763" name="Rectangle 3"/>
          <p:cNvSpPr>
            <a:spLocks noGrp="1" noChangeArrowheads="1"/>
          </p:cNvSpPr>
          <p:nvPr>
            <p:ph type="body" idx="1"/>
          </p:nvPr>
        </p:nvSpPr>
        <p:spPr>
          <a:xfrm>
            <a:off x="672439" y="4276221"/>
            <a:ext cx="5373423" cy="4048730"/>
          </a:xfrm>
          <a:noFill/>
        </p:spPr>
        <p:txBody>
          <a:bodyPr/>
          <a:lstStyle/>
          <a:p>
            <a:pPr eaLnBrk="1" hangingPunct="1"/>
            <a:endParaRPr lang="en-US" altLang="en-US" smtClean="0"/>
          </a:p>
        </p:txBody>
      </p:sp>
    </p:spTree>
    <p:extLst>
      <p:ext uri="{BB962C8B-B14F-4D97-AF65-F5344CB8AC3E}">
        <p14:creationId xmlns:p14="http://schemas.microsoft.com/office/powerpoint/2010/main" val="192849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4294967295"/>
          </p:nvPr>
        </p:nvSpPr>
        <p:spPr bwMode="auto">
          <a:xfrm>
            <a:off x="3804908" y="8549368"/>
            <a:ext cx="2911872" cy="4503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26" tIns="44063" rIns="88126" bIns="44063"/>
          <a:lstStyle>
            <a:lvl1pPr>
              <a:defRPr b="1">
                <a:solidFill>
                  <a:srgbClr val="FF0000"/>
                </a:solidFill>
                <a:latin typeface="Times New Roman" panose="02020603050405020304" pitchFamily="18" charset="0"/>
              </a:defRPr>
            </a:lvl1pPr>
            <a:lvl2pPr marL="716130" indent="-275434">
              <a:defRPr b="1">
                <a:solidFill>
                  <a:srgbClr val="FF0000"/>
                </a:solidFill>
                <a:latin typeface="Times New Roman" panose="02020603050405020304" pitchFamily="18" charset="0"/>
              </a:defRPr>
            </a:lvl2pPr>
            <a:lvl3pPr marL="1101738" indent="-220348">
              <a:defRPr b="1">
                <a:solidFill>
                  <a:srgbClr val="FF0000"/>
                </a:solidFill>
                <a:latin typeface="Times New Roman" panose="02020603050405020304" pitchFamily="18" charset="0"/>
              </a:defRPr>
            </a:lvl3pPr>
            <a:lvl4pPr marL="1542433" indent="-220348">
              <a:defRPr b="1">
                <a:solidFill>
                  <a:srgbClr val="FF0000"/>
                </a:solidFill>
                <a:latin typeface="Times New Roman" panose="02020603050405020304" pitchFamily="18" charset="0"/>
              </a:defRPr>
            </a:lvl4pPr>
            <a:lvl5pPr marL="1983128" indent="-220348">
              <a:defRPr b="1">
                <a:solidFill>
                  <a:srgbClr val="FF0000"/>
                </a:solidFill>
                <a:latin typeface="Times New Roman" panose="02020603050405020304" pitchFamily="18" charset="0"/>
              </a:defRPr>
            </a:lvl5pPr>
            <a:lvl6pPr marL="2423823" indent="-220348" algn="ctr" eaLnBrk="0" fontAlgn="base" hangingPunct="0">
              <a:spcBef>
                <a:spcPct val="0"/>
              </a:spcBef>
              <a:spcAft>
                <a:spcPct val="0"/>
              </a:spcAft>
              <a:defRPr b="1">
                <a:solidFill>
                  <a:srgbClr val="FF0000"/>
                </a:solidFill>
                <a:latin typeface="Times New Roman" panose="02020603050405020304" pitchFamily="18" charset="0"/>
              </a:defRPr>
            </a:lvl6pPr>
            <a:lvl7pPr marL="2864518" indent="-220348" algn="ctr" eaLnBrk="0" fontAlgn="base" hangingPunct="0">
              <a:spcBef>
                <a:spcPct val="0"/>
              </a:spcBef>
              <a:spcAft>
                <a:spcPct val="0"/>
              </a:spcAft>
              <a:defRPr b="1">
                <a:solidFill>
                  <a:srgbClr val="FF0000"/>
                </a:solidFill>
                <a:latin typeface="Times New Roman" panose="02020603050405020304" pitchFamily="18" charset="0"/>
              </a:defRPr>
            </a:lvl7pPr>
            <a:lvl8pPr marL="3305213" indent="-220348" algn="ctr" eaLnBrk="0" fontAlgn="base" hangingPunct="0">
              <a:spcBef>
                <a:spcPct val="0"/>
              </a:spcBef>
              <a:spcAft>
                <a:spcPct val="0"/>
              </a:spcAft>
              <a:defRPr b="1">
                <a:solidFill>
                  <a:srgbClr val="FF0000"/>
                </a:solidFill>
                <a:latin typeface="Times New Roman" panose="02020603050405020304" pitchFamily="18" charset="0"/>
              </a:defRPr>
            </a:lvl8pPr>
            <a:lvl9pPr marL="3745908" indent="-220348" algn="ctr" eaLnBrk="0" fontAlgn="base" hangingPunct="0">
              <a:spcBef>
                <a:spcPct val="0"/>
              </a:spcBef>
              <a:spcAft>
                <a:spcPct val="0"/>
              </a:spcAft>
              <a:defRPr b="1">
                <a:solidFill>
                  <a:srgbClr val="FF0000"/>
                </a:solidFill>
                <a:latin typeface="Times New Roman" panose="02020603050405020304" pitchFamily="18" charset="0"/>
              </a:defRPr>
            </a:lvl9pPr>
          </a:lstStyle>
          <a:p>
            <a:pPr algn="ctr" defTabSz="881390" eaLnBrk="0" fontAlgn="base" hangingPunct="0">
              <a:spcBef>
                <a:spcPct val="0"/>
              </a:spcBef>
              <a:spcAft>
                <a:spcPct val="0"/>
              </a:spcAft>
            </a:pPr>
            <a:fld id="{0A28F554-DFA2-49DA-801C-7C02598C4CB9}" type="slidenum">
              <a:rPr lang="en-US" altLang="en-US" smtClean="0"/>
              <a:pPr algn="ctr" defTabSz="881390" eaLnBrk="0" fontAlgn="base" hangingPunct="0">
                <a:spcBef>
                  <a:spcPct val="0"/>
                </a:spcBef>
                <a:spcAft>
                  <a:spcPct val="0"/>
                </a:spcAft>
              </a:pPr>
              <a:t>14</a:t>
            </a:fld>
            <a:endParaRPr lang="en-US" alt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012159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2"/>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7" indent="0" algn="ctr">
              <a:buNone/>
              <a:defRPr>
                <a:solidFill>
                  <a:schemeClr val="tx1">
                    <a:tint val="75000"/>
                  </a:schemeClr>
                </a:solidFill>
              </a:defRPr>
            </a:lvl4pPr>
            <a:lvl5pPr marL="1828542" indent="0" algn="ctr">
              <a:buNone/>
              <a:defRPr>
                <a:solidFill>
                  <a:schemeClr val="tx1">
                    <a:tint val="75000"/>
                  </a:schemeClr>
                </a:solidFill>
              </a:defRPr>
            </a:lvl5pPr>
            <a:lvl6pPr marL="2285678" indent="0" algn="ctr">
              <a:buNone/>
              <a:defRPr>
                <a:solidFill>
                  <a:schemeClr val="tx1">
                    <a:tint val="75000"/>
                  </a:schemeClr>
                </a:solidFill>
              </a:defRPr>
            </a:lvl6pPr>
            <a:lvl7pPr marL="2742814" indent="0" algn="ctr">
              <a:buNone/>
              <a:defRPr>
                <a:solidFill>
                  <a:schemeClr val="tx1">
                    <a:tint val="75000"/>
                  </a:schemeClr>
                </a:solidFill>
              </a:defRPr>
            </a:lvl7pPr>
            <a:lvl8pPr marL="3199950" indent="0" algn="ctr">
              <a:buNone/>
              <a:defRPr>
                <a:solidFill>
                  <a:schemeClr val="tx1">
                    <a:tint val="75000"/>
                  </a:schemeClr>
                </a:solidFill>
              </a:defRPr>
            </a:lvl8pPr>
            <a:lvl9pPr marL="3657086"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69545"/>
            <a:ext cx="4114800" cy="5029200"/>
          </a:xfrm>
        </p:spPr>
        <p:txBody>
          <a:bodyPr>
            <a:normAutofit/>
          </a:bodyPr>
          <a:lstStyle>
            <a:lvl1pPr>
              <a:defRPr sz="2400" b="0">
                <a:solidFill>
                  <a:schemeClr val="tx1"/>
                </a:solidFill>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0" y="136519"/>
            <a:ext cx="9144000" cy="822960"/>
          </a:xfrm>
        </p:spPr>
        <p:txBody>
          <a:bodyPr>
            <a:normAutofit/>
          </a:bodyPr>
          <a:lstStyle>
            <a:lvl1pPr>
              <a:defRPr sz="2400" b="1">
                <a:solidFill>
                  <a:srgbClr val="00660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0"/>
          </p:nvPr>
        </p:nvSpPr>
        <p:spPr>
          <a:xfrm>
            <a:off x="4724400" y="1269544"/>
            <a:ext cx="4114800" cy="5029200"/>
          </a:xfrm>
        </p:spPr>
        <p:txBody>
          <a:bodyPr/>
          <a:lstStyle>
            <a:lvl1pPr>
              <a:defRPr sz="2400" b="0">
                <a:solidFill>
                  <a:schemeClr val="tx1"/>
                </a:solidFill>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2"/>
          </p:nvPr>
        </p:nvSpPr>
        <p:spPr>
          <a:xfrm>
            <a:off x="8413750" y="6351590"/>
            <a:ext cx="381000" cy="365125"/>
          </a:xfrm>
        </p:spPr>
        <p:txBody>
          <a:bodyPr/>
          <a:lstStyle/>
          <a:p>
            <a:fld id="{50454EFB-966A-6745-99E7-4F03FD4C89CA}" type="slidenum">
              <a:rPr lang="en-US" smtClean="0"/>
              <a:pPr/>
              <a:t>‹#›</a:t>
            </a:fld>
            <a:endParaRPr lang="en-US" dirty="0"/>
          </a:p>
        </p:txBody>
      </p:sp>
    </p:spTree>
    <p:extLst>
      <p:ext uri="{BB962C8B-B14F-4D97-AF65-F5344CB8AC3E}">
        <p14:creationId xmlns:p14="http://schemas.microsoft.com/office/powerpoint/2010/main" val="6343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a:xfrm>
            <a:off x="0" y="136519"/>
            <a:ext cx="9144000" cy="822960"/>
          </a:xfrm>
        </p:spPr>
        <p:txBody>
          <a:bodyPr>
            <a:normAutofit/>
          </a:bodyPr>
          <a:lstStyle>
            <a:lvl1pPr>
              <a:defRPr sz="2400" b="1">
                <a:solidFill>
                  <a:srgbClr val="00660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8413750" y="6351590"/>
            <a:ext cx="381000" cy="365125"/>
          </a:xfrm>
        </p:spPr>
        <p:txBody>
          <a:bodyPr/>
          <a:lstStyle/>
          <a:p>
            <a:fld id="{50454EFB-966A-6745-99E7-4F03FD4C89CA}" type="slidenum">
              <a:rPr lang="en-US" smtClean="0"/>
              <a:pPr/>
              <a:t>‹#›</a:t>
            </a:fld>
            <a:endParaRPr lang="en-US" dirty="0"/>
          </a:p>
        </p:txBody>
      </p:sp>
    </p:spTree>
    <p:extLst>
      <p:ext uri="{BB962C8B-B14F-4D97-AF65-F5344CB8AC3E}">
        <p14:creationId xmlns:p14="http://schemas.microsoft.com/office/powerpoint/2010/main" val="2617088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13750" y="6351590"/>
            <a:ext cx="381000" cy="365125"/>
          </a:xfrm>
        </p:spPr>
        <p:txBody>
          <a:bodyPr/>
          <a:lstStyle/>
          <a:p>
            <a:fld id="{50454EFB-966A-6745-99E7-4F03FD4C89CA}" type="slidenum">
              <a:rPr lang="en-US" smtClean="0"/>
              <a:pPr/>
              <a:t>‹#›</a:t>
            </a:fld>
            <a:endParaRPr lang="en-US" dirty="0"/>
          </a:p>
        </p:txBody>
      </p:sp>
    </p:spTree>
    <p:extLst>
      <p:ext uri="{BB962C8B-B14F-4D97-AF65-F5344CB8AC3E}">
        <p14:creationId xmlns:p14="http://schemas.microsoft.com/office/powerpoint/2010/main" val="781922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C0A2BE09-5C53-429F-9B0D-04D6F428253C}" type="slidenum">
              <a:rPr lang="en-US"/>
              <a:pPr>
                <a:defRPr/>
              </a:pPr>
              <a:t>‹#›</a:t>
            </a:fld>
            <a:endParaRPr lang="en-US" dirty="0"/>
          </a:p>
        </p:txBody>
      </p:sp>
    </p:spTree>
    <p:extLst>
      <p:ext uri="{BB962C8B-B14F-4D97-AF65-F5344CB8AC3E}">
        <p14:creationId xmlns:p14="http://schemas.microsoft.com/office/powerpoint/2010/main" val="2543475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Office of Science FY 2011 Budget</a:t>
            </a:r>
            <a:endParaRPr lang="en-US"/>
          </a:p>
        </p:txBody>
      </p:sp>
      <p:sp>
        <p:nvSpPr>
          <p:cNvPr id="4" name="Slide Number Placeholder 3"/>
          <p:cNvSpPr>
            <a:spLocks noGrp="1"/>
          </p:cNvSpPr>
          <p:nvPr>
            <p:ph type="sldNum" sz="quarter" idx="11"/>
          </p:nvPr>
        </p:nvSpPr>
        <p:spPr/>
        <p:txBody>
          <a:bodyPr/>
          <a:lstStyle/>
          <a:p>
            <a:pPr>
              <a:defRPr/>
            </a:pPr>
            <a:fld id="{D1C3E240-9EB6-4604-A43D-9910B3F588EA}" type="slidenum">
              <a:rPr lang="en-US" smtClean="0"/>
              <a:pPr>
                <a:defRPr/>
              </a:pPr>
              <a:t>‹#›</a:t>
            </a:fld>
            <a:endParaRPr lang="en-US" dirty="0"/>
          </a:p>
        </p:txBody>
      </p:sp>
    </p:spTree>
    <p:extLst>
      <p:ext uri="{BB962C8B-B14F-4D97-AF65-F5344CB8AC3E}">
        <p14:creationId xmlns:p14="http://schemas.microsoft.com/office/powerpoint/2010/main" val="720741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Full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44447"/>
                </a:solidFill>
              </a:defRPr>
            </a:lvl1pPr>
            <a:lvl2pPr>
              <a:defRPr>
                <a:solidFill>
                  <a:srgbClr val="344447"/>
                </a:solidFill>
              </a:defRPr>
            </a:lvl2pPr>
            <a:lvl3pPr>
              <a:defRPr>
                <a:solidFill>
                  <a:srgbClr val="344447"/>
                </a:solidFill>
              </a:defRPr>
            </a:lvl3pPr>
            <a:lvl4pPr>
              <a:defRPr>
                <a:solidFill>
                  <a:srgbClr val="344447"/>
                </a:solidFill>
              </a:defRPr>
            </a:lvl4pPr>
            <a:lvl5pPr>
              <a:defRPr>
                <a:solidFill>
                  <a:srgbClr val="344447"/>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endParaRPr lang="en-US" dirty="0">
              <a:solidFill>
                <a:srgbClr val="344447"/>
              </a:solidFill>
            </a:endParaRPr>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solidFill>
                  <a:srgbClr val="344447"/>
                </a:solidFill>
              </a:rPr>
              <a:pPr/>
              <a:t>‹#›</a:t>
            </a:fld>
            <a:endParaRPr lang="en-US" dirty="0">
              <a:solidFill>
                <a:srgbClr val="344447"/>
              </a:solidFill>
            </a:endParaRPr>
          </a:p>
        </p:txBody>
      </p:sp>
      <p:sp>
        <p:nvSpPr>
          <p:cNvPr id="7" name="Rectangle 6"/>
          <p:cNvSpPr/>
          <p:nvPr userDrawn="1"/>
        </p:nvSpPr>
        <p:spPr>
          <a:xfrm>
            <a:off x="-882" y="494454"/>
            <a:ext cx="354013" cy="1600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defTabSz="914079" eaLnBrk="0" fontAlgn="base" hangingPunct="0">
              <a:spcBef>
                <a:spcPct val="0"/>
              </a:spcBef>
              <a:spcAft>
                <a:spcPct val="0"/>
              </a:spcAft>
              <a:defRPr/>
            </a:pPr>
            <a:endParaRPr lang="en-GB" dirty="0">
              <a:solidFill>
                <a:srgbClr val="FFFFFF"/>
              </a:solidFill>
              <a:latin typeface="Tahoma"/>
              <a:ea typeface="ＭＳ Ｐゴシック"/>
              <a:cs typeface="ＭＳ Ｐゴシック"/>
            </a:endParaRPr>
          </a:p>
        </p:txBody>
      </p:sp>
    </p:spTree>
    <p:extLst>
      <p:ext uri="{BB962C8B-B14F-4D97-AF65-F5344CB8AC3E}">
        <p14:creationId xmlns:p14="http://schemas.microsoft.com/office/powerpoint/2010/main" val="14900321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a:prstGeom prst="rect">
            <a:avLst/>
          </a:prstGeom>
        </p:spPr>
        <p:txBody>
          <a:bodyPr/>
          <a:lstStyle>
            <a:lvl1pPr>
              <a:defRPr/>
            </a:lvl1pPr>
          </a:lstStyle>
          <a:p>
            <a:endParaRPr lang="en-US"/>
          </a:p>
        </p:txBody>
      </p:sp>
      <p:sp>
        <p:nvSpPr>
          <p:cNvPr id="4" name="Slide Number Placeholder 11"/>
          <p:cNvSpPr>
            <a:spLocks noGrp="1"/>
          </p:cNvSpPr>
          <p:nvPr>
            <p:ph type="sldNum" sz="quarter" idx="11"/>
          </p:nvPr>
        </p:nvSpPr>
        <p:spPr>
          <a:xfrm>
            <a:off x="8382000" y="6351588"/>
            <a:ext cx="457200" cy="365125"/>
          </a:xfrm>
        </p:spPr>
        <p:txBody>
          <a:bodyPr/>
          <a:lstStyle>
            <a:lvl1pPr>
              <a:defRPr/>
            </a:lvl1pPr>
          </a:lstStyle>
          <a:p>
            <a:fld id="{E3DF5FA8-E0B6-4C19-9D9B-182822E521D9}" type="slidenum">
              <a:rPr lang="en-US" smtClean="0"/>
              <a:pPr/>
              <a:t>‹#›</a:t>
            </a:fld>
            <a:endParaRPr lang="en-US"/>
          </a:p>
        </p:txBody>
      </p:sp>
    </p:spTree>
    <p:extLst>
      <p:ext uri="{BB962C8B-B14F-4D97-AF65-F5344CB8AC3E}">
        <p14:creationId xmlns:p14="http://schemas.microsoft.com/office/powerpoint/2010/main" val="3244586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2742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7792A6EF-FBB4-41AA-B574-AC1C8B429AB1}" type="slidenum">
              <a:rPr lang="en-US"/>
              <a:pPr>
                <a:defRPr/>
              </a:pPr>
              <a:t>‹#›</a:t>
            </a:fld>
            <a:endParaRPr lang="en-US" dirty="0"/>
          </a:p>
        </p:txBody>
      </p:sp>
    </p:spTree>
    <p:extLst>
      <p:ext uri="{BB962C8B-B14F-4D97-AF65-F5344CB8AC3E}">
        <p14:creationId xmlns:p14="http://schemas.microsoft.com/office/powerpoint/2010/main" val="1594112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91376" tIns="45688" rIns="91376" bIns="45688"/>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376" tIns="45688" rIns="91376" bIns="45688"/>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2157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slide">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8413750" y="6351590"/>
            <a:ext cx="381000" cy="365125"/>
          </a:xfrm>
        </p:spPr>
        <p:txBody>
          <a:bodyPr/>
          <a:lstStyle/>
          <a:p>
            <a:fld id="{50454EFB-966A-6745-99E7-4F03FD4C89CA}" type="slidenum">
              <a:rPr lang="en-US" smtClean="0"/>
              <a:pPr/>
              <a:t>‹#›</a:t>
            </a:fld>
            <a:endParaRPr lang="en-US" dirty="0"/>
          </a:p>
        </p:txBody>
      </p:sp>
      <p:sp>
        <p:nvSpPr>
          <p:cNvPr id="5" name="Title 6"/>
          <p:cNvSpPr>
            <a:spLocks noGrp="1"/>
          </p:cNvSpPr>
          <p:nvPr>
            <p:ph type="title"/>
          </p:nvPr>
        </p:nvSpPr>
        <p:spPr>
          <a:xfrm>
            <a:off x="457200" y="1981200"/>
            <a:ext cx="8229600" cy="1143000"/>
          </a:xfrm>
          <a:prstGeom prst="rect">
            <a:avLst/>
          </a:prstGeom>
        </p:spPr>
        <p:txBody>
          <a:bodyPr>
            <a:normAutofit/>
          </a:bodyPr>
          <a:lstStyle>
            <a:lvl1pPr algn="ctr">
              <a:defRPr sz="2800" b="1">
                <a:solidFill>
                  <a:srgbClr val="146737"/>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3532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defTabSz="914400">
              <a:defRPr/>
            </a:pPr>
            <a:endParaRPr lang="en-US" dirty="0">
              <a:solidFill>
                <a:prstClr val="white"/>
              </a:solidFill>
            </a:endParaRPr>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extLst>
      <p:ext uri="{BB962C8B-B14F-4D97-AF65-F5344CB8AC3E}">
        <p14:creationId xmlns:p14="http://schemas.microsoft.com/office/powerpoint/2010/main" val="4214845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497DCFE8-007E-4D4C-B4A7-13B9E7DD0A7A}" type="slidenum">
              <a:rPr lang="en-US" smtClean="0"/>
              <a:pPr>
                <a:defRPr/>
              </a:pPr>
              <a:t>‹#›</a:t>
            </a:fld>
            <a:endParaRPr lang="en-US" dirty="0"/>
          </a:p>
        </p:txBody>
      </p:sp>
    </p:spTree>
    <p:extLst>
      <p:ext uri="{BB962C8B-B14F-4D97-AF65-F5344CB8AC3E}">
        <p14:creationId xmlns:p14="http://schemas.microsoft.com/office/powerpoint/2010/main" val="1430119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BECAF6EB-D912-44B4-B94B-01FC4E337126}" type="slidenum">
              <a:rPr lang="en-US" smtClean="0"/>
              <a:pPr>
                <a:defRPr/>
              </a:pPr>
              <a:t>‹#›</a:t>
            </a:fld>
            <a:endParaRPr lang="en-US" dirty="0"/>
          </a:p>
        </p:txBody>
      </p:sp>
    </p:spTree>
    <p:extLst>
      <p:ext uri="{BB962C8B-B14F-4D97-AF65-F5344CB8AC3E}">
        <p14:creationId xmlns:p14="http://schemas.microsoft.com/office/powerpoint/2010/main" val="2904093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0172977"/>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pPr defTabSz="914400" fontAlgn="base">
              <a:spcBef>
                <a:spcPct val="0"/>
              </a:spcBef>
              <a:spcAft>
                <a:spcPct val="0"/>
              </a:spcAft>
            </a:pPr>
            <a:fld id="{962462C6-2360-4477-A776-64E82B86702C}" type="datetimeFigureOut">
              <a:rPr lang="en-US" smtClean="0">
                <a:solidFill>
                  <a:prstClr val="black"/>
                </a:solidFill>
                <a:latin typeface="Arial" charset="0"/>
              </a:rPr>
              <a:pPr defTabSz="914400" fontAlgn="base">
                <a:spcBef>
                  <a:spcPct val="0"/>
                </a:spcBef>
                <a:spcAft>
                  <a:spcPct val="0"/>
                </a:spcAft>
              </a:pPr>
              <a:t>2/27/2017</a:t>
            </a:fld>
            <a:endParaRPr lang="en-US">
              <a:solidFill>
                <a:prstClr val="black"/>
              </a:solidFill>
              <a:latin typeface="Arial" charset="0"/>
            </a:endParaRPr>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pPr defTabSz="914400" fontAlgn="base">
              <a:spcBef>
                <a:spcPct val="0"/>
              </a:spcBef>
              <a:spcAft>
                <a:spcPct val="0"/>
              </a:spcAft>
              <a:defRPr/>
            </a:pPr>
            <a:endParaRPr lang="en-US">
              <a:solidFill>
                <a:prstClr val="black"/>
              </a:solidFill>
              <a:latin typeface="Arial" charset="0"/>
            </a:endParaRPr>
          </a:p>
        </p:txBody>
      </p:sp>
      <p:sp>
        <p:nvSpPr>
          <p:cNvPr id="7" name="Slide Number Placeholder 6"/>
          <p:cNvSpPr>
            <a:spLocks noGrp="1"/>
          </p:cNvSpPr>
          <p:nvPr>
            <p:ph type="sldNum" sz="quarter" idx="12"/>
          </p:nvPr>
        </p:nvSpPr>
        <p:spPr/>
        <p:txBody>
          <a:bodyPr/>
          <a:lstStyle/>
          <a:p>
            <a:pPr>
              <a:defRPr/>
            </a:pPr>
            <a:fld id="{98CD7BD9-CC36-4E4E-9426-276A10F3B58B}" type="slidenum">
              <a:rPr lang="en-US" smtClean="0"/>
              <a:pPr>
                <a:defRPr/>
              </a:pPr>
              <a:t>‹#›</a:t>
            </a:fld>
            <a:endParaRPr lang="en-US" dirty="0"/>
          </a:p>
        </p:txBody>
      </p:sp>
    </p:spTree>
    <p:extLst>
      <p:ext uri="{BB962C8B-B14F-4D97-AF65-F5344CB8AC3E}">
        <p14:creationId xmlns:p14="http://schemas.microsoft.com/office/powerpoint/2010/main" val="2079317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pPr defTabSz="914400" fontAlgn="base">
              <a:spcBef>
                <a:spcPct val="0"/>
              </a:spcBef>
              <a:spcAft>
                <a:spcPct val="0"/>
              </a:spcAft>
            </a:pPr>
            <a:fld id="{962462C6-2360-4477-A776-64E82B86702C}" type="datetimeFigureOut">
              <a:rPr lang="en-US" smtClean="0">
                <a:solidFill>
                  <a:prstClr val="black"/>
                </a:solidFill>
                <a:latin typeface="Arial" charset="0"/>
              </a:rPr>
              <a:pPr defTabSz="914400" fontAlgn="base">
                <a:spcBef>
                  <a:spcPct val="0"/>
                </a:spcBef>
                <a:spcAft>
                  <a:spcPct val="0"/>
                </a:spcAft>
              </a:pPr>
              <a:t>2/27/2017</a:t>
            </a:fld>
            <a:endParaRPr lang="en-US">
              <a:solidFill>
                <a:prstClr val="black"/>
              </a:solidFill>
              <a:latin typeface="Arial" charset="0"/>
            </a:endParaRPr>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pPr defTabSz="914400" fontAlgn="base">
              <a:spcBef>
                <a:spcPct val="0"/>
              </a:spcBef>
              <a:spcAft>
                <a:spcPct val="0"/>
              </a:spcAft>
              <a:defRPr/>
            </a:pPr>
            <a:endParaRPr lang="en-US">
              <a:solidFill>
                <a:prstClr val="black"/>
              </a:solidFill>
              <a:latin typeface="Arial" charset="0"/>
            </a:endParaRPr>
          </a:p>
        </p:txBody>
      </p:sp>
      <p:sp>
        <p:nvSpPr>
          <p:cNvPr id="9" name="Slide Number Placeholder 8"/>
          <p:cNvSpPr>
            <a:spLocks noGrp="1"/>
          </p:cNvSpPr>
          <p:nvPr>
            <p:ph type="sldNum" sz="quarter" idx="12"/>
          </p:nvPr>
        </p:nvSpPr>
        <p:spPr/>
        <p:txBody>
          <a:bodyPr/>
          <a:lstStyle/>
          <a:p>
            <a:pPr>
              <a:defRPr/>
            </a:pPr>
            <a:fld id="{543635CA-59E1-4A41-BDF0-84ED436533AD}" type="slidenum">
              <a:rPr lang="en-US" smtClean="0"/>
              <a:pPr>
                <a:defRPr/>
              </a:pPr>
              <a:t>‹#›</a:t>
            </a:fld>
            <a:endParaRPr lang="en-US" dirty="0"/>
          </a:p>
        </p:txBody>
      </p:sp>
    </p:spTree>
    <p:extLst>
      <p:ext uri="{BB962C8B-B14F-4D97-AF65-F5344CB8AC3E}">
        <p14:creationId xmlns:p14="http://schemas.microsoft.com/office/powerpoint/2010/main" val="3658796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553200"/>
            <a:ext cx="2133600" cy="231775"/>
          </a:xfrm>
          <a:prstGeom prst="rect">
            <a:avLst/>
          </a:prstGeom>
        </p:spPr>
        <p:txBody>
          <a:bodyPr/>
          <a:lstStyle>
            <a:lvl1pPr>
              <a:defRPr/>
            </a:lvl1pPr>
          </a:lstStyle>
          <a:p>
            <a:pPr defTabSz="914400" fontAlgn="base">
              <a:spcBef>
                <a:spcPct val="0"/>
              </a:spcBef>
              <a:spcAft>
                <a:spcPct val="0"/>
              </a:spcAft>
            </a:pPr>
            <a:fld id="{A45E20E2-621A-40B0-8001-4F529384985C}" type="datetime1">
              <a:rPr lang="en-US">
                <a:solidFill>
                  <a:prstClr val="black"/>
                </a:solidFill>
                <a:latin typeface="Arial" charset="0"/>
              </a:rPr>
              <a:pPr defTabSz="914400" fontAlgn="base">
                <a:spcBef>
                  <a:spcPct val="0"/>
                </a:spcBef>
                <a:spcAft>
                  <a:spcPct val="0"/>
                </a:spcAft>
              </a:pPr>
              <a:t>2/27/2017</a:t>
            </a:fld>
            <a:endParaRPr lang="en-US">
              <a:solidFill>
                <a:prstClr val="black"/>
              </a:solidFill>
              <a:latin typeface="Arial" charset="0"/>
            </a:endParaRPr>
          </a:p>
        </p:txBody>
      </p:sp>
      <p:sp>
        <p:nvSpPr>
          <p:cNvPr id="3" name="Rectangle 5"/>
          <p:cNvSpPr>
            <a:spLocks noGrp="1" noChangeArrowheads="1"/>
          </p:cNvSpPr>
          <p:nvPr>
            <p:ph type="ftr" sz="quarter" idx="11"/>
          </p:nvPr>
        </p:nvSpPr>
        <p:spPr>
          <a:xfrm>
            <a:off x="3200400" y="6386513"/>
            <a:ext cx="5257800" cy="365125"/>
          </a:xfrm>
          <a:prstGeom prst="rect">
            <a:avLst/>
          </a:prstGeom>
        </p:spPr>
        <p:txBody>
          <a:bodyPr/>
          <a:lstStyle>
            <a:lvl1pPr algn="ctr" fontAlgn="base">
              <a:spcBef>
                <a:spcPct val="0"/>
              </a:spcBef>
              <a:spcAft>
                <a:spcPct val="0"/>
              </a:spcAft>
              <a:defRPr/>
            </a:lvl1pPr>
          </a:lstStyle>
          <a:p>
            <a:pPr defTabSz="914400">
              <a:defRPr/>
            </a:pPr>
            <a:endParaRPr lang="en-US">
              <a:solidFill>
                <a:prstClr val="black"/>
              </a:solidFill>
              <a:latin typeface="Arial" charset="0"/>
            </a:endParaRPr>
          </a:p>
        </p:txBody>
      </p:sp>
      <p:sp>
        <p:nvSpPr>
          <p:cNvPr id="4" name="Rectangle 6"/>
          <p:cNvSpPr>
            <a:spLocks noGrp="1" noChangeArrowheads="1"/>
          </p:cNvSpPr>
          <p:nvPr>
            <p:ph type="sldNum" sz="quarter" idx="12"/>
          </p:nvPr>
        </p:nvSpPr>
        <p:spPr/>
        <p:txBody>
          <a:bodyPr/>
          <a:lstStyle>
            <a:lvl1pPr>
              <a:defRPr/>
            </a:lvl1pPr>
          </a:lstStyle>
          <a:p>
            <a:fld id="{1BFD3DD4-FE7E-47D3-BC85-98E372B8A633}" type="slidenum">
              <a:rPr lang="en-US"/>
              <a:pPr/>
              <a:t>‹#›</a:t>
            </a:fld>
            <a:endParaRPr lang="en-US"/>
          </a:p>
        </p:txBody>
      </p:sp>
    </p:spTree>
    <p:extLst>
      <p:ext uri="{BB962C8B-B14F-4D97-AF65-F5344CB8AC3E}">
        <p14:creationId xmlns:p14="http://schemas.microsoft.com/office/powerpoint/2010/main" val="3270385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lvl1pPr>
              <a:defRPr>
                <a:solidFill>
                  <a:srgbClr val="146737"/>
                </a:solidFill>
              </a:defRPr>
            </a:lvl1p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defTabSz="914400" fontAlgn="base">
              <a:spcBef>
                <a:spcPct val="0"/>
              </a:spcBef>
              <a:spcAft>
                <a:spcPct val="0"/>
              </a:spcAft>
              <a:defRPr/>
            </a:pPr>
            <a:endParaRPr lang="en-US">
              <a:latin typeface="Arial" charset="0"/>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CB0200C8-4744-4BAF-9BDC-E3EC4CB365C0}" type="slidenum">
              <a:rPr lang="en-US"/>
              <a:pPr>
                <a:defRPr/>
              </a:pPr>
              <a:t>‹#›</a:t>
            </a:fld>
            <a:endParaRPr lang="en-US" dirty="0"/>
          </a:p>
        </p:txBody>
      </p:sp>
    </p:spTree>
    <p:extLst>
      <p:ext uri="{BB962C8B-B14F-4D97-AF65-F5344CB8AC3E}">
        <p14:creationId xmlns:p14="http://schemas.microsoft.com/office/powerpoint/2010/main" val="1193717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horizontal-logo-white-text.jpg"/>
          <p:cNvPicPr>
            <a:picLocks noChangeAspect="1"/>
          </p:cNvPicPr>
          <p:nvPr/>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5" name="Rectangle 4"/>
          <p:cNvSpPr/>
          <p:nvPr/>
        </p:nvSpPr>
        <p:spPr>
          <a:xfrm>
            <a:off x="304800" y="76200"/>
            <a:ext cx="838200" cy="762000"/>
          </a:xfrm>
          <a:prstGeom prst="rect">
            <a:avLst/>
          </a:prstGeom>
          <a:solidFill>
            <a:srgbClr val="4F8D69"/>
          </a:solidFill>
          <a:ln>
            <a:solidFill>
              <a:srgbClr val="4F8D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n>
                <a:solidFill>
                  <a:prstClr val="white"/>
                </a:solidFill>
              </a:ln>
              <a:solidFill>
                <a:prstClr val="white"/>
              </a:solidFill>
            </a:endParaRPr>
          </a:p>
        </p:txBody>
      </p:sp>
      <p:sp>
        <p:nvSpPr>
          <p:cNvPr id="6" name="Rectangle 5"/>
          <p:cNvSpPr/>
          <p:nvPr/>
        </p:nvSpPr>
        <p:spPr>
          <a:xfrm>
            <a:off x="304800" y="622935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3"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a:xfrm>
            <a:off x="457200" y="1981200"/>
            <a:ext cx="8229600" cy="1143000"/>
          </a:xfrm>
          <a:prstGeom prst="rect">
            <a:avLst/>
          </a:prstGeom>
        </p:spPr>
        <p:txBody>
          <a:bodyPr>
            <a:normAutofit/>
          </a:bodyPr>
          <a:lstStyle>
            <a:lvl1pPr algn="ctr">
              <a:defRPr sz="3600" b="1">
                <a:solidFill>
                  <a:srgbClr val="14673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52557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defTabSz="914400" fontAlgn="base">
              <a:spcBef>
                <a:spcPct val="0"/>
              </a:spcBef>
              <a:spcAft>
                <a:spcPct val="0"/>
              </a:spcAft>
              <a:defRPr/>
            </a:pPr>
            <a:endParaRPr lang="en-US">
              <a:latin typeface="Arial" charset="0"/>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97DCFE8-007E-4D4C-B4A7-13B9E7DD0A7A}" type="slidenum">
              <a:rPr lang="en-US"/>
              <a:pPr>
                <a:defRPr/>
              </a:pPr>
              <a:t>‹#›</a:t>
            </a:fld>
            <a:endParaRPr lang="en-US" dirty="0"/>
          </a:p>
        </p:txBody>
      </p:sp>
    </p:spTree>
    <p:extLst>
      <p:ext uri="{BB962C8B-B14F-4D97-AF65-F5344CB8AC3E}">
        <p14:creationId xmlns:p14="http://schemas.microsoft.com/office/powerpoint/2010/main" val="138356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7" y="866774"/>
            <a:ext cx="8410575" cy="5029200"/>
          </a:xfrm>
        </p:spPr>
        <p:txBody>
          <a:bodyPr/>
          <a:lstStyle>
            <a:lvl1pPr>
              <a:defRPr b="0">
                <a:solidFill>
                  <a:schemeClr val="tx1"/>
                </a:solidFill>
              </a:defRPr>
            </a:lvl1pPr>
            <a:lvl2pPr>
              <a:buSzPct val="12500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4" name="Slide Number Placeholder 4"/>
          <p:cNvSpPr>
            <a:spLocks noGrp="1"/>
          </p:cNvSpPr>
          <p:nvPr>
            <p:ph type="sldNum" sz="quarter" idx="12"/>
          </p:nvPr>
        </p:nvSpPr>
        <p:spPr>
          <a:xfrm>
            <a:off x="8413750" y="6351590"/>
            <a:ext cx="381000" cy="365125"/>
          </a:xfrm>
        </p:spPr>
        <p:txBody>
          <a:bodyPr/>
          <a:lstStyle/>
          <a:p>
            <a:fld id="{50454EFB-966A-6745-99E7-4F03FD4C89CA}"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50292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5029200"/>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defTabSz="914400" fontAlgn="base">
              <a:spcBef>
                <a:spcPct val="0"/>
              </a:spcBef>
              <a:spcAft>
                <a:spcPct val="0"/>
              </a:spcAft>
              <a:defRPr/>
            </a:pPr>
            <a:endParaRPr lang="en-US">
              <a:latin typeface="Arial" charset="0"/>
            </a:endParaRPr>
          </a:p>
        </p:txBody>
      </p:sp>
      <p:sp>
        <p:nvSpPr>
          <p:cNvPr id="6"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98CD7BD9-CC36-4E4E-9426-276A10F3B58B}" type="slidenum">
              <a:rPr lang="en-US"/>
              <a:pPr>
                <a:defRPr/>
              </a:pPr>
              <a:t>‹#›</a:t>
            </a:fld>
            <a:endParaRPr lang="en-US" dirty="0"/>
          </a:p>
        </p:txBody>
      </p:sp>
    </p:spTree>
    <p:extLst>
      <p:ext uri="{BB962C8B-B14F-4D97-AF65-F5344CB8AC3E}">
        <p14:creationId xmlns:p14="http://schemas.microsoft.com/office/powerpoint/2010/main" val="3825652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77925"/>
            <a:ext cx="4040188" cy="639762"/>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4040188" cy="434340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89038"/>
            <a:ext cx="4041775" cy="639762"/>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28800"/>
            <a:ext cx="4041775" cy="434340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7"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defTabSz="914400" fontAlgn="base">
              <a:spcBef>
                <a:spcPct val="0"/>
              </a:spcBef>
              <a:spcAft>
                <a:spcPct val="0"/>
              </a:spcAft>
              <a:defRPr/>
            </a:pPr>
            <a:endParaRPr lang="en-US">
              <a:latin typeface="Arial" charset="0"/>
            </a:endParaRPr>
          </a:p>
        </p:txBody>
      </p:sp>
      <p:sp>
        <p:nvSpPr>
          <p:cNvPr id="8"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543635CA-59E1-4A41-BDF0-84ED436533AD}" type="slidenum">
              <a:rPr lang="en-US"/>
              <a:pPr>
                <a:defRPr/>
              </a:pPr>
              <a:t>‹#›</a:t>
            </a:fld>
            <a:endParaRPr lang="en-US" dirty="0"/>
          </a:p>
        </p:txBody>
      </p:sp>
    </p:spTree>
    <p:extLst>
      <p:ext uri="{BB962C8B-B14F-4D97-AF65-F5344CB8AC3E}">
        <p14:creationId xmlns:p14="http://schemas.microsoft.com/office/powerpoint/2010/main" val="2846230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defTabSz="914400" fontAlgn="base">
              <a:spcBef>
                <a:spcPct val="0"/>
              </a:spcBef>
              <a:spcAft>
                <a:spcPct val="0"/>
              </a:spcAft>
              <a:defRPr/>
            </a:pPr>
            <a:endParaRPr lang="en-US">
              <a:latin typeface="Arial" charset="0"/>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BECAF6EB-D912-44B4-B94B-01FC4E337126}" type="slidenum">
              <a:rPr lang="en-US"/>
              <a:pPr>
                <a:defRPr/>
              </a:pPr>
              <a:t>‹#›</a:t>
            </a:fld>
            <a:endParaRPr lang="en-US" dirty="0"/>
          </a:p>
        </p:txBody>
      </p:sp>
    </p:spTree>
    <p:extLst>
      <p:ext uri="{BB962C8B-B14F-4D97-AF65-F5344CB8AC3E}">
        <p14:creationId xmlns:p14="http://schemas.microsoft.com/office/powerpoint/2010/main" val="428480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41512" y="1142999"/>
            <a:ext cx="5145088" cy="3584575"/>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905000" y="4800600"/>
            <a:ext cx="52578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defTabSz="914400" fontAlgn="base">
              <a:spcBef>
                <a:spcPct val="0"/>
              </a:spcBef>
              <a:spcAft>
                <a:spcPct val="0"/>
              </a:spcAft>
              <a:defRPr/>
            </a:pPr>
            <a:endParaRPr lang="en-US">
              <a:latin typeface="Arial" charset="0"/>
            </a:endParaRPr>
          </a:p>
        </p:txBody>
      </p:sp>
      <p:sp>
        <p:nvSpPr>
          <p:cNvPr id="6"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F29DFA0-8826-4376-BE0F-DF59DD5AD6F1}" type="slidenum">
              <a:rPr lang="en-US"/>
              <a:pPr>
                <a:defRPr/>
              </a:pPr>
              <a:t>‹#›</a:t>
            </a:fld>
            <a:endParaRPr lang="en-US" dirty="0"/>
          </a:p>
        </p:txBody>
      </p:sp>
    </p:spTree>
    <p:extLst>
      <p:ext uri="{BB962C8B-B14F-4D97-AF65-F5344CB8AC3E}">
        <p14:creationId xmlns:p14="http://schemas.microsoft.com/office/powerpoint/2010/main" val="1951995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defTabSz="914400">
              <a:defRPr/>
            </a:pPr>
            <a:endParaRPr lang="en-US" dirty="0">
              <a:solidFill>
                <a:prstClr val="white"/>
              </a:solidFill>
            </a:endParaRPr>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extLst>
      <p:ext uri="{BB962C8B-B14F-4D97-AF65-F5344CB8AC3E}">
        <p14:creationId xmlns:p14="http://schemas.microsoft.com/office/powerpoint/2010/main" val="3553156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497DCFE8-007E-4D4C-B4A7-13B9E7DD0A7A}" type="slidenum">
              <a:rPr lang="en-US" smtClean="0"/>
              <a:pPr>
                <a:defRPr/>
              </a:pPr>
              <a:t>‹#›</a:t>
            </a:fld>
            <a:endParaRPr lang="en-US" dirty="0"/>
          </a:p>
        </p:txBody>
      </p:sp>
    </p:spTree>
    <p:extLst>
      <p:ext uri="{BB962C8B-B14F-4D97-AF65-F5344CB8AC3E}">
        <p14:creationId xmlns:p14="http://schemas.microsoft.com/office/powerpoint/2010/main" val="1865898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187671"/>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pPr defTabSz="914400" fontAlgn="base">
              <a:spcBef>
                <a:spcPct val="0"/>
              </a:spcBef>
              <a:spcAft>
                <a:spcPct val="0"/>
              </a:spcAft>
            </a:pPr>
            <a:fld id="{962462C6-2360-4477-A776-64E82B86702C}" type="datetimeFigureOut">
              <a:rPr lang="en-US" smtClean="0">
                <a:solidFill>
                  <a:prstClr val="black"/>
                </a:solidFill>
                <a:latin typeface="Arial" charset="0"/>
              </a:rPr>
              <a:pPr defTabSz="914400" fontAlgn="base">
                <a:spcBef>
                  <a:spcPct val="0"/>
                </a:spcBef>
                <a:spcAft>
                  <a:spcPct val="0"/>
                </a:spcAft>
              </a:pPr>
              <a:t>2/27/2017</a:t>
            </a:fld>
            <a:endParaRPr lang="en-US">
              <a:solidFill>
                <a:prstClr val="black"/>
              </a:solidFill>
              <a:latin typeface="Arial" charset="0"/>
            </a:endParaRPr>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pPr defTabSz="914400" fontAlgn="base">
              <a:spcBef>
                <a:spcPct val="0"/>
              </a:spcBef>
              <a:spcAft>
                <a:spcPct val="0"/>
              </a:spcAft>
              <a:defRPr/>
            </a:pPr>
            <a:endParaRPr lang="en-US">
              <a:solidFill>
                <a:prstClr val="black"/>
              </a:solidFill>
              <a:latin typeface="Arial" charset="0"/>
            </a:endParaRPr>
          </a:p>
        </p:txBody>
      </p:sp>
      <p:sp>
        <p:nvSpPr>
          <p:cNvPr id="7" name="Slide Number Placeholder 6"/>
          <p:cNvSpPr>
            <a:spLocks noGrp="1"/>
          </p:cNvSpPr>
          <p:nvPr>
            <p:ph type="sldNum" sz="quarter" idx="12"/>
          </p:nvPr>
        </p:nvSpPr>
        <p:spPr/>
        <p:txBody>
          <a:bodyPr/>
          <a:lstStyle/>
          <a:p>
            <a:pPr>
              <a:defRPr/>
            </a:pPr>
            <a:fld id="{98CD7BD9-CC36-4E4E-9426-276A10F3B58B}" type="slidenum">
              <a:rPr lang="en-US" smtClean="0"/>
              <a:pPr>
                <a:defRPr/>
              </a:pPr>
              <a:t>‹#›</a:t>
            </a:fld>
            <a:endParaRPr lang="en-US" dirty="0"/>
          </a:p>
        </p:txBody>
      </p:sp>
    </p:spTree>
    <p:extLst>
      <p:ext uri="{BB962C8B-B14F-4D97-AF65-F5344CB8AC3E}">
        <p14:creationId xmlns:p14="http://schemas.microsoft.com/office/powerpoint/2010/main" val="22668406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pPr defTabSz="914400" fontAlgn="base">
              <a:spcBef>
                <a:spcPct val="0"/>
              </a:spcBef>
              <a:spcAft>
                <a:spcPct val="0"/>
              </a:spcAft>
            </a:pPr>
            <a:fld id="{962462C6-2360-4477-A776-64E82B86702C}" type="datetimeFigureOut">
              <a:rPr lang="en-US" smtClean="0">
                <a:solidFill>
                  <a:prstClr val="black"/>
                </a:solidFill>
                <a:latin typeface="Arial" charset="0"/>
              </a:rPr>
              <a:pPr defTabSz="914400" fontAlgn="base">
                <a:spcBef>
                  <a:spcPct val="0"/>
                </a:spcBef>
                <a:spcAft>
                  <a:spcPct val="0"/>
                </a:spcAft>
              </a:pPr>
              <a:t>2/27/2017</a:t>
            </a:fld>
            <a:endParaRPr lang="en-US">
              <a:solidFill>
                <a:prstClr val="black"/>
              </a:solidFill>
              <a:latin typeface="Arial" charset="0"/>
            </a:endParaRPr>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pPr defTabSz="914400" fontAlgn="base">
              <a:spcBef>
                <a:spcPct val="0"/>
              </a:spcBef>
              <a:spcAft>
                <a:spcPct val="0"/>
              </a:spcAft>
              <a:defRPr/>
            </a:pPr>
            <a:endParaRPr lang="en-US">
              <a:solidFill>
                <a:prstClr val="black"/>
              </a:solidFill>
              <a:latin typeface="Arial" charset="0"/>
            </a:endParaRPr>
          </a:p>
        </p:txBody>
      </p:sp>
      <p:sp>
        <p:nvSpPr>
          <p:cNvPr id="9" name="Slide Number Placeholder 8"/>
          <p:cNvSpPr>
            <a:spLocks noGrp="1"/>
          </p:cNvSpPr>
          <p:nvPr>
            <p:ph type="sldNum" sz="quarter" idx="12"/>
          </p:nvPr>
        </p:nvSpPr>
        <p:spPr/>
        <p:txBody>
          <a:bodyPr/>
          <a:lstStyle/>
          <a:p>
            <a:pPr>
              <a:defRPr/>
            </a:pPr>
            <a:fld id="{543635CA-59E1-4A41-BDF0-84ED436533AD}" type="slidenum">
              <a:rPr lang="en-US" smtClean="0"/>
              <a:pPr>
                <a:defRPr/>
              </a:pPr>
              <a:t>‹#›</a:t>
            </a:fld>
            <a:endParaRPr lang="en-US" dirty="0"/>
          </a:p>
        </p:txBody>
      </p:sp>
    </p:spTree>
    <p:extLst>
      <p:ext uri="{BB962C8B-B14F-4D97-AF65-F5344CB8AC3E}">
        <p14:creationId xmlns:p14="http://schemas.microsoft.com/office/powerpoint/2010/main" val="4161782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553200"/>
            <a:ext cx="2133600" cy="231775"/>
          </a:xfrm>
          <a:prstGeom prst="rect">
            <a:avLst/>
          </a:prstGeom>
        </p:spPr>
        <p:txBody>
          <a:bodyPr/>
          <a:lstStyle>
            <a:lvl1pPr>
              <a:defRPr/>
            </a:lvl1pPr>
          </a:lstStyle>
          <a:p>
            <a:pPr defTabSz="914400" fontAlgn="base">
              <a:spcBef>
                <a:spcPct val="0"/>
              </a:spcBef>
              <a:spcAft>
                <a:spcPct val="0"/>
              </a:spcAft>
            </a:pPr>
            <a:fld id="{A45E20E2-621A-40B0-8001-4F529384985C}" type="datetime1">
              <a:rPr lang="en-US">
                <a:solidFill>
                  <a:prstClr val="black"/>
                </a:solidFill>
                <a:latin typeface="Arial" charset="0"/>
              </a:rPr>
              <a:pPr defTabSz="914400" fontAlgn="base">
                <a:spcBef>
                  <a:spcPct val="0"/>
                </a:spcBef>
                <a:spcAft>
                  <a:spcPct val="0"/>
                </a:spcAft>
              </a:pPr>
              <a:t>2/27/2017</a:t>
            </a:fld>
            <a:endParaRPr lang="en-US">
              <a:solidFill>
                <a:prstClr val="black"/>
              </a:solidFill>
              <a:latin typeface="Arial" charset="0"/>
            </a:endParaRPr>
          </a:p>
        </p:txBody>
      </p:sp>
      <p:sp>
        <p:nvSpPr>
          <p:cNvPr id="3" name="Rectangle 5"/>
          <p:cNvSpPr>
            <a:spLocks noGrp="1" noChangeArrowheads="1"/>
          </p:cNvSpPr>
          <p:nvPr>
            <p:ph type="ftr" sz="quarter" idx="11"/>
          </p:nvPr>
        </p:nvSpPr>
        <p:spPr>
          <a:xfrm>
            <a:off x="3200400" y="6386513"/>
            <a:ext cx="5257800" cy="365125"/>
          </a:xfrm>
          <a:prstGeom prst="rect">
            <a:avLst/>
          </a:prstGeom>
        </p:spPr>
        <p:txBody>
          <a:bodyPr/>
          <a:lstStyle>
            <a:lvl1pPr algn="ctr" fontAlgn="base">
              <a:spcBef>
                <a:spcPct val="0"/>
              </a:spcBef>
              <a:spcAft>
                <a:spcPct val="0"/>
              </a:spcAft>
              <a:defRPr/>
            </a:lvl1pPr>
          </a:lstStyle>
          <a:p>
            <a:pPr defTabSz="914400">
              <a:defRPr/>
            </a:pPr>
            <a:endParaRPr lang="en-US">
              <a:solidFill>
                <a:prstClr val="black"/>
              </a:solidFill>
              <a:latin typeface="Arial" charset="0"/>
            </a:endParaRPr>
          </a:p>
        </p:txBody>
      </p:sp>
      <p:sp>
        <p:nvSpPr>
          <p:cNvPr id="4" name="Rectangle 6"/>
          <p:cNvSpPr>
            <a:spLocks noGrp="1" noChangeArrowheads="1"/>
          </p:cNvSpPr>
          <p:nvPr>
            <p:ph type="sldNum" sz="quarter" idx="12"/>
          </p:nvPr>
        </p:nvSpPr>
        <p:spPr/>
        <p:txBody>
          <a:bodyPr/>
          <a:lstStyle>
            <a:lvl1pPr>
              <a:defRPr/>
            </a:lvl1pPr>
          </a:lstStyle>
          <a:p>
            <a:fld id="{1BFD3DD4-FE7E-47D3-BC85-98E372B8A633}" type="slidenum">
              <a:rPr lang="en-US"/>
              <a:pPr/>
              <a:t>‹#›</a:t>
            </a:fld>
            <a:endParaRPr lang="en-US"/>
          </a:p>
        </p:txBody>
      </p:sp>
    </p:spTree>
    <p:extLst>
      <p:ext uri="{BB962C8B-B14F-4D97-AF65-F5344CB8AC3E}">
        <p14:creationId xmlns:p14="http://schemas.microsoft.com/office/powerpoint/2010/main" val="292854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66775"/>
            <a:ext cx="4114800" cy="5212080"/>
          </a:xfrm>
        </p:spPr>
        <p:txBody>
          <a:bodyPr/>
          <a:lstStyle>
            <a:lvl1pPr>
              <a:defRPr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4" name="Content Placeholder 2"/>
          <p:cNvSpPr>
            <a:spLocks noGrp="1"/>
          </p:cNvSpPr>
          <p:nvPr>
            <p:ph idx="10"/>
          </p:nvPr>
        </p:nvSpPr>
        <p:spPr>
          <a:xfrm>
            <a:off x="4724400" y="866774"/>
            <a:ext cx="4114800" cy="5212080"/>
          </a:xfrm>
        </p:spPr>
        <p:txBody>
          <a:bodyPr/>
          <a:lstStyle>
            <a:lvl1pPr>
              <a:defRPr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2"/>
          </p:nvPr>
        </p:nvSpPr>
        <p:spPr>
          <a:xfrm>
            <a:off x="8413750" y="6351590"/>
            <a:ext cx="381000" cy="365125"/>
          </a:xfrm>
        </p:spPr>
        <p:txBody>
          <a:bodyPr/>
          <a:lstStyle/>
          <a:p>
            <a:fld id="{50454EFB-966A-6745-99E7-4F03FD4C89CA}" type="slidenum">
              <a:rPr lang="en-US" smtClean="0"/>
              <a:pPr/>
              <a:t>‹#›</a:t>
            </a:fld>
            <a:endParaRPr lang="en-US" dirty="0"/>
          </a:p>
        </p:txBody>
      </p:sp>
    </p:spTree>
    <p:extLst>
      <p:ext uri="{BB962C8B-B14F-4D97-AF65-F5344CB8AC3E}">
        <p14:creationId xmlns:p14="http://schemas.microsoft.com/office/powerpoint/2010/main" val="3361067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lvl1pPr>
              <a:defRPr>
                <a:solidFill>
                  <a:srgbClr val="146737"/>
                </a:solidFill>
              </a:defRPr>
            </a:lvl1p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defTabSz="914400" fontAlgn="base">
              <a:spcBef>
                <a:spcPct val="0"/>
              </a:spcBef>
              <a:spcAft>
                <a:spcPct val="0"/>
              </a:spcAft>
              <a:defRPr/>
            </a:pPr>
            <a:endParaRPr lang="en-US">
              <a:latin typeface="Arial" charset="0"/>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CB0200C8-4744-4BAF-9BDC-E3EC4CB365C0}" type="slidenum">
              <a:rPr lang="en-US"/>
              <a:pPr>
                <a:defRPr/>
              </a:pPr>
              <a:t>‹#›</a:t>
            </a:fld>
            <a:endParaRPr lang="en-US" dirty="0"/>
          </a:p>
        </p:txBody>
      </p:sp>
    </p:spTree>
    <p:extLst>
      <p:ext uri="{BB962C8B-B14F-4D97-AF65-F5344CB8AC3E}">
        <p14:creationId xmlns:p14="http://schemas.microsoft.com/office/powerpoint/2010/main" val="152826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horizontal-logo-white-text.jpg"/>
          <p:cNvPicPr>
            <a:picLocks noChangeAspect="1"/>
          </p:cNvPicPr>
          <p:nvPr/>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5" name="Rectangle 4"/>
          <p:cNvSpPr/>
          <p:nvPr/>
        </p:nvSpPr>
        <p:spPr>
          <a:xfrm>
            <a:off x="304800" y="76200"/>
            <a:ext cx="838200" cy="762000"/>
          </a:xfrm>
          <a:prstGeom prst="rect">
            <a:avLst/>
          </a:prstGeom>
          <a:solidFill>
            <a:srgbClr val="4F8D69"/>
          </a:solidFill>
          <a:ln>
            <a:solidFill>
              <a:srgbClr val="4F8D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ln>
                <a:solidFill>
                  <a:prstClr val="white"/>
                </a:solidFill>
              </a:ln>
              <a:solidFill>
                <a:prstClr val="white"/>
              </a:solidFill>
            </a:endParaRPr>
          </a:p>
        </p:txBody>
      </p:sp>
      <p:sp>
        <p:nvSpPr>
          <p:cNvPr id="6" name="Rectangle 5"/>
          <p:cNvSpPr/>
          <p:nvPr/>
        </p:nvSpPr>
        <p:spPr>
          <a:xfrm>
            <a:off x="304800" y="622935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3"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a:xfrm>
            <a:off x="457200" y="1981200"/>
            <a:ext cx="8229600" cy="1143000"/>
          </a:xfrm>
          <a:prstGeom prst="rect">
            <a:avLst/>
          </a:prstGeom>
        </p:spPr>
        <p:txBody>
          <a:bodyPr>
            <a:normAutofit/>
          </a:bodyPr>
          <a:lstStyle>
            <a:lvl1pPr algn="ctr">
              <a:defRPr sz="3600" b="1">
                <a:solidFill>
                  <a:srgbClr val="14673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50910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defTabSz="914400" fontAlgn="base">
              <a:spcBef>
                <a:spcPct val="0"/>
              </a:spcBef>
              <a:spcAft>
                <a:spcPct val="0"/>
              </a:spcAft>
              <a:defRPr/>
            </a:pPr>
            <a:endParaRPr lang="en-US">
              <a:latin typeface="Arial" charset="0"/>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97DCFE8-007E-4D4C-B4A7-13B9E7DD0A7A}" type="slidenum">
              <a:rPr lang="en-US"/>
              <a:pPr>
                <a:defRPr/>
              </a:pPr>
              <a:t>‹#›</a:t>
            </a:fld>
            <a:endParaRPr lang="en-US" dirty="0"/>
          </a:p>
        </p:txBody>
      </p:sp>
    </p:spTree>
    <p:extLst>
      <p:ext uri="{BB962C8B-B14F-4D97-AF65-F5344CB8AC3E}">
        <p14:creationId xmlns:p14="http://schemas.microsoft.com/office/powerpoint/2010/main" val="3617438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50292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5029200"/>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defTabSz="914400" fontAlgn="base">
              <a:spcBef>
                <a:spcPct val="0"/>
              </a:spcBef>
              <a:spcAft>
                <a:spcPct val="0"/>
              </a:spcAft>
              <a:defRPr/>
            </a:pPr>
            <a:endParaRPr lang="en-US">
              <a:latin typeface="Arial" charset="0"/>
            </a:endParaRPr>
          </a:p>
        </p:txBody>
      </p:sp>
      <p:sp>
        <p:nvSpPr>
          <p:cNvPr id="6"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98CD7BD9-CC36-4E4E-9426-276A10F3B58B}" type="slidenum">
              <a:rPr lang="en-US"/>
              <a:pPr>
                <a:defRPr/>
              </a:pPr>
              <a:t>‹#›</a:t>
            </a:fld>
            <a:endParaRPr lang="en-US" dirty="0"/>
          </a:p>
        </p:txBody>
      </p:sp>
    </p:spTree>
    <p:extLst>
      <p:ext uri="{BB962C8B-B14F-4D97-AF65-F5344CB8AC3E}">
        <p14:creationId xmlns:p14="http://schemas.microsoft.com/office/powerpoint/2010/main" val="2643123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77925"/>
            <a:ext cx="4040188" cy="639762"/>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4040188" cy="434340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89038"/>
            <a:ext cx="4041775" cy="639762"/>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28800"/>
            <a:ext cx="4041775" cy="434340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7"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defTabSz="914400" fontAlgn="base">
              <a:spcBef>
                <a:spcPct val="0"/>
              </a:spcBef>
              <a:spcAft>
                <a:spcPct val="0"/>
              </a:spcAft>
              <a:defRPr/>
            </a:pPr>
            <a:endParaRPr lang="en-US">
              <a:latin typeface="Arial" charset="0"/>
            </a:endParaRPr>
          </a:p>
        </p:txBody>
      </p:sp>
      <p:sp>
        <p:nvSpPr>
          <p:cNvPr id="8"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543635CA-59E1-4A41-BDF0-84ED436533AD}" type="slidenum">
              <a:rPr lang="en-US"/>
              <a:pPr>
                <a:defRPr/>
              </a:pPr>
              <a:t>‹#›</a:t>
            </a:fld>
            <a:endParaRPr lang="en-US" dirty="0"/>
          </a:p>
        </p:txBody>
      </p:sp>
    </p:spTree>
    <p:extLst>
      <p:ext uri="{BB962C8B-B14F-4D97-AF65-F5344CB8AC3E}">
        <p14:creationId xmlns:p14="http://schemas.microsoft.com/office/powerpoint/2010/main" val="1439015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defTabSz="914400" fontAlgn="base">
              <a:spcBef>
                <a:spcPct val="0"/>
              </a:spcBef>
              <a:spcAft>
                <a:spcPct val="0"/>
              </a:spcAft>
              <a:defRPr/>
            </a:pPr>
            <a:endParaRPr lang="en-US">
              <a:latin typeface="Arial" charset="0"/>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BECAF6EB-D912-44B4-B94B-01FC4E337126}" type="slidenum">
              <a:rPr lang="en-US"/>
              <a:pPr>
                <a:defRPr/>
              </a:pPr>
              <a:t>‹#›</a:t>
            </a:fld>
            <a:endParaRPr lang="en-US" dirty="0"/>
          </a:p>
        </p:txBody>
      </p:sp>
    </p:spTree>
    <p:extLst>
      <p:ext uri="{BB962C8B-B14F-4D97-AF65-F5344CB8AC3E}">
        <p14:creationId xmlns:p14="http://schemas.microsoft.com/office/powerpoint/2010/main" val="41167803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41512" y="1142999"/>
            <a:ext cx="5145088" cy="3584575"/>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905000" y="4800600"/>
            <a:ext cx="52578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Footer Placeholder 10"/>
          <p:cNvSpPr>
            <a:spLocks noGrp="1"/>
          </p:cNvSpPr>
          <p:nvPr>
            <p:ph type="ftr" sz="quarter" idx="10"/>
          </p:nvPr>
        </p:nvSpPr>
        <p:spPr>
          <a:xfrm>
            <a:off x="3200400" y="6356350"/>
            <a:ext cx="5257800" cy="365125"/>
          </a:xfrm>
          <a:prstGeom prst="rect">
            <a:avLst/>
          </a:prstGeom>
        </p:spPr>
        <p:txBody>
          <a:bodyPr/>
          <a:lstStyle>
            <a:lvl1pPr algn="r">
              <a:defRPr b="0">
                <a:solidFill>
                  <a:srgbClr val="146737"/>
                </a:solidFill>
              </a:defRPr>
            </a:lvl1pPr>
          </a:lstStyle>
          <a:p>
            <a:pPr defTabSz="914400" fontAlgn="base">
              <a:spcBef>
                <a:spcPct val="0"/>
              </a:spcBef>
              <a:spcAft>
                <a:spcPct val="0"/>
              </a:spcAft>
              <a:defRPr/>
            </a:pPr>
            <a:endParaRPr lang="en-US">
              <a:latin typeface="Arial" charset="0"/>
            </a:endParaRPr>
          </a:p>
        </p:txBody>
      </p:sp>
      <p:sp>
        <p:nvSpPr>
          <p:cNvPr id="6"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F29DFA0-8826-4376-BE0F-DF59DD5AD6F1}" type="slidenum">
              <a:rPr lang="en-US"/>
              <a:pPr>
                <a:defRPr/>
              </a:pPr>
              <a:t>‹#›</a:t>
            </a:fld>
            <a:endParaRPr lang="en-US" dirty="0"/>
          </a:p>
        </p:txBody>
      </p:sp>
    </p:spTree>
    <p:extLst>
      <p:ext uri="{BB962C8B-B14F-4D97-AF65-F5344CB8AC3E}">
        <p14:creationId xmlns:p14="http://schemas.microsoft.com/office/powerpoint/2010/main" val="2740976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91376" tIns="45688" rIns="91376" bIns="45688"/>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376" tIns="45688" rIns="91376" bIns="45688"/>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602800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76" tIns="45688" rIns="91376" bIns="45688"/>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lIns="91376" tIns="45688" rIns="91376" bIns="4568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25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lIns="91376" tIns="45688" rIns="91376" bIns="45688"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76" tIns="45688" rIns="91376" bIns="45688"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smtClean="0"/>
              <a:t>Click to edit Master text styles</a:t>
            </a:r>
          </a:p>
        </p:txBody>
      </p:sp>
    </p:spTree>
    <p:extLst>
      <p:ext uri="{BB962C8B-B14F-4D97-AF65-F5344CB8AC3E}">
        <p14:creationId xmlns:p14="http://schemas.microsoft.com/office/powerpoint/2010/main" val="296735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4" name="Slide Number Placeholder 4"/>
          <p:cNvSpPr>
            <a:spLocks noGrp="1"/>
          </p:cNvSpPr>
          <p:nvPr>
            <p:ph type="sldNum" sz="quarter" idx="12"/>
          </p:nvPr>
        </p:nvSpPr>
        <p:spPr>
          <a:xfrm>
            <a:off x="8413750" y="6351590"/>
            <a:ext cx="381000" cy="365125"/>
          </a:xfrm>
        </p:spPr>
        <p:txBody>
          <a:bodyPr/>
          <a:lstStyle/>
          <a:p>
            <a:fld id="{50454EFB-966A-6745-99E7-4F03FD4C89CA}" type="slidenum">
              <a:rPr lang="en-US" smtClean="0"/>
              <a:pPr/>
              <a:t>‹#›</a:t>
            </a:fld>
            <a:endParaRPr lang="en-US" dirty="0"/>
          </a:p>
        </p:txBody>
      </p:sp>
    </p:spTree>
    <p:extLst>
      <p:ext uri="{BB962C8B-B14F-4D97-AF65-F5344CB8AC3E}">
        <p14:creationId xmlns:p14="http://schemas.microsoft.com/office/powerpoint/2010/main" val="8415344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76" tIns="45688" rIns="91376" bIns="45688"/>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lIns="91376" tIns="45688" rIns="91376" bIns="45688"/>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lIns="91376" tIns="45688" rIns="91376" bIns="45688"/>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1010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76" tIns="45688" rIns="91376" bIns="4568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lIns="91376" tIns="45688" rIns="91376" bIns="45688"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lIns="91376" tIns="45688" rIns="91376" bIns="45688"/>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a:prstGeom prst="rect">
            <a:avLst/>
          </a:prstGeom>
        </p:spPr>
        <p:txBody>
          <a:bodyPr lIns="91376" tIns="45688" rIns="91376" bIns="45688"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a:prstGeom prst="rect">
            <a:avLst/>
          </a:prstGeom>
        </p:spPr>
        <p:txBody>
          <a:bodyPr lIns="91376" tIns="45688" rIns="91376" bIns="45688"/>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8163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76" tIns="45688" rIns="91376" bIns="45688"/>
          <a:lstStyle/>
          <a:p>
            <a:r>
              <a:rPr lang="en-US" smtClean="0"/>
              <a:t>Click to edit Master title style</a:t>
            </a:r>
            <a:endParaRPr lang="en-US"/>
          </a:p>
        </p:txBody>
      </p:sp>
    </p:spTree>
    <p:extLst>
      <p:ext uri="{BB962C8B-B14F-4D97-AF65-F5344CB8AC3E}">
        <p14:creationId xmlns:p14="http://schemas.microsoft.com/office/powerpoint/2010/main" val="10172759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970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a:prstGeom prst="rect">
            <a:avLst/>
          </a:prstGeom>
        </p:spPr>
        <p:txBody>
          <a:bodyPr lIns="91376" tIns="45688" rIns="91376" bIns="45688"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lIns="91376" tIns="45688" rIns="91376" bIns="4568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a:prstGeom prst="rect">
            <a:avLst/>
          </a:prstGeom>
        </p:spPr>
        <p:txBody>
          <a:bodyPr lIns="91376" tIns="45688" rIns="91376" bIns="45688"/>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smtClean="0"/>
              <a:t>Click to edit Master text styles</a:t>
            </a:r>
          </a:p>
        </p:txBody>
      </p:sp>
    </p:spTree>
    <p:extLst>
      <p:ext uri="{BB962C8B-B14F-4D97-AF65-F5344CB8AC3E}">
        <p14:creationId xmlns:p14="http://schemas.microsoft.com/office/powerpoint/2010/main" val="815154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376" tIns="45688" rIns="91376" bIns="45688"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376" tIns="45688" rIns="91376" bIns="45688"/>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lIns="91376" tIns="45688" rIns="91376" bIns="45688"/>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smtClean="0"/>
              <a:t>Click to edit Master text styles</a:t>
            </a:r>
          </a:p>
        </p:txBody>
      </p:sp>
    </p:spTree>
    <p:extLst>
      <p:ext uri="{BB962C8B-B14F-4D97-AF65-F5344CB8AC3E}">
        <p14:creationId xmlns:p14="http://schemas.microsoft.com/office/powerpoint/2010/main" val="32274998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76" tIns="45688" rIns="91376" bIns="4568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lIns="91376" tIns="45688" rIns="91376" bIns="4568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61020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lIns="91376" tIns="45688" rIns="91376" bIns="4568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lIns="91376" tIns="45688" rIns="91376" bIns="4568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1523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76" tIns="45688" rIns="91376" bIns="45688"/>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76" tIns="45688" rIns="91376" bIns="4568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76" tIns="45688" rIns="91376" bIns="4568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0774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lIns="91376" tIns="45688" rIns="91376" bIns="4568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5738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66775"/>
            <a:ext cx="4114800" cy="5212080"/>
          </a:xfrm>
        </p:spPr>
        <p:txBody>
          <a:bodyPr/>
          <a:lstStyle>
            <a:lvl1pPr>
              <a:defRPr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4" name="Content Placeholder 2"/>
          <p:cNvSpPr>
            <a:spLocks noGrp="1"/>
          </p:cNvSpPr>
          <p:nvPr>
            <p:ph idx="10"/>
          </p:nvPr>
        </p:nvSpPr>
        <p:spPr>
          <a:xfrm>
            <a:off x="4724400" y="866774"/>
            <a:ext cx="4114800" cy="5212080"/>
          </a:xfrm>
        </p:spPr>
        <p:txBody>
          <a:bodyPr/>
          <a:lstStyle>
            <a:lvl1pPr>
              <a:defRPr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2"/>
          </p:nvPr>
        </p:nvSpPr>
        <p:spPr>
          <a:xfrm>
            <a:off x="8413750" y="6351590"/>
            <a:ext cx="381000" cy="365125"/>
          </a:xfrm>
        </p:spPr>
        <p:txBody>
          <a:bodyPr/>
          <a:lstStyle/>
          <a:p>
            <a:fld id="{50454EFB-966A-6745-99E7-4F03FD4C89CA}" type="slidenum">
              <a:rPr lang="en-US" smtClean="0"/>
              <a:pPr/>
              <a:t>‹#›</a:t>
            </a:fld>
            <a:endParaRPr lang="en-US" dirty="0"/>
          </a:p>
        </p:txBody>
      </p:sp>
    </p:spTree>
    <p:extLst>
      <p:ext uri="{BB962C8B-B14F-4D97-AF65-F5344CB8AC3E}">
        <p14:creationId xmlns:p14="http://schemas.microsoft.com/office/powerpoint/2010/main" val="34674723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76" tIns="45688" rIns="91376" bIns="45688"/>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a:prstGeom prst="rect">
            <a:avLst/>
          </a:prstGeom>
        </p:spPr>
        <p:txBody>
          <a:bodyPr lIns="91376" tIns="45688" rIns="91376" bIns="4568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lIns="91376" tIns="45688" rIns="91376" bIns="4568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45218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defTabSz="914400" eaLnBrk="0" hangingPunct="0">
              <a:defRPr/>
            </a:pPr>
            <a:endParaRPr lang="en-US" b="1" dirty="0">
              <a:solidFill>
                <a:prstClr val="white"/>
              </a:solidFill>
            </a:endParaRPr>
          </a:p>
        </p:txBody>
      </p:sp>
      <p:pic>
        <p:nvPicPr>
          <p:cNvPr id="5" name="Picture 8" descr="horizontal-logo-green-tex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4800"/>
            <a:ext cx="533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defTabSz="914400" eaLnBrk="0" hangingPunct="0">
              <a:defRPr/>
            </a:pPr>
            <a:endParaRPr lang="en-US" b="1" dirty="0">
              <a:solidFill>
                <a:prstClr val="white"/>
              </a:solidFill>
            </a:endParaRPr>
          </a:p>
        </p:txBody>
      </p:sp>
      <p:pic>
        <p:nvPicPr>
          <p:cNvPr id="7" name="Picture 8" descr="horizontal-logo-green-tex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0" y="304800"/>
            <a:ext cx="533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8" name="Slide Number Placeholder 5"/>
          <p:cNvSpPr>
            <a:spLocks noGrp="1"/>
          </p:cNvSpPr>
          <p:nvPr>
            <p:ph type="sldNum" sz="quarter" idx="10"/>
          </p:nvPr>
        </p:nvSpPr>
        <p:spPr/>
        <p:txBody>
          <a:bodyPr/>
          <a:lstStyle>
            <a:lvl1pPr>
              <a:defRPr/>
            </a:lvl1pPr>
          </a:lstStyle>
          <a:p>
            <a:fld id="{5EB951D5-D86F-4022-B796-F17640A3C525}" type="slidenum">
              <a:rPr lang="en-US" altLang="en-US"/>
              <a:pPr/>
              <a:t>‹#›</a:t>
            </a:fld>
            <a:endParaRPr lang="en-US" altLang="en-US"/>
          </a:p>
        </p:txBody>
      </p:sp>
    </p:spTree>
    <p:extLst>
      <p:ext uri="{BB962C8B-B14F-4D97-AF65-F5344CB8AC3E}">
        <p14:creationId xmlns:p14="http://schemas.microsoft.com/office/powerpoint/2010/main" val="34245068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fld id="{09A1372E-5D9C-440F-94B4-983F616D4E6B}" type="slidenum">
              <a:rPr lang="en-US" altLang="en-US"/>
              <a:pPr/>
              <a:t>‹#›</a:t>
            </a:fld>
            <a:endParaRPr lang="en-US" altLang="en-US"/>
          </a:p>
        </p:txBody>
      </p:sp>
    </p:spTree>
    <p:extLst>
      <p:ext uri="{BB962C8B-B14F-4D97-AF65-F5344CB8AC3E}">
        <p14:creationId xmlns:p14="http://schemas.microsoft.com/office/powerpoint/2010/main" val="41282581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88883DA9-FF34-4882-8E4E-6C735EFC2A27}" type="slidenum">
              <a:rPr lang="en-US" altLang="en-US"/>
              <a:pPr/>
              <a:t>‹#›</a:t>
            </a:fld>
            <a:endParaRPr lang="en-US" altLang="en-US"/>
          </a:p>
        </p:txBody>
      </p:sp>
    </p:spTree>
    <p:extLst>
      <p:ext uri="{BB962C8B-B14F-4D97-AF65-F5344CB8AC3E}">
        <p14:creationId xmlns:p14="http://schemas.microsoft.com/office/powerpoint/2010/main" val="22528291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lvl1pPr algn="l">
              <a:defRPr>
                <a:solidFill>
                  <a:prstClr val="black"/>
                </a:solidFill>
                <a:latin typeface="Arial" pitchFamily="34" charset="0"/>
              </a:defRPr>
            </a:lvl1pPr>
          </a:lstStyle>
          <a:p>
            <a:pPr defTabSz="914400" eaLnBrk="0" fontAlgn="base" hangingPunct="0">
              <a:spcBef>
                <a:spcPct val="0"/>
              </a:spcBef>
              <a:spcAft>
                <a:spcPct val="0"/>
              </a:spcAft>
              <a:defRPr/>
            </a:pPr>
            <a:fld id="{6E43754B-A3EE-491C-9C71-8230B2472AE6}" type="datetimeFigureOut">
              <a:rPr lang="en-US" b="1"/>
              <a:pPr defTabSz="914400" eaLnBrk="0" fontAlgn="base" hangingPunct="0">
                <a:spcBef>
                  <a:spcPct val="0"/>
                </a:spcBef>
                <a:spcAft>
                  <a:spcPct val="0"/>
                </a:spcAft>
                <a:defRPr/>
              </a:pPr>
              <a:t>2/27/2017</a:t>
            </a:fld>
            <a:endParaRPr lang="en-US" b="1"/>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lvl1pPr algn="l">
              <a:defRPr>
                <a:solidFill>
                  <a:prstClr val="black"/>
                </a:solidFill>
                <a:latin typeface="Arial" pitchFamily="34" charset="0"/>
              </a:defRPr>
            </a:lvl1pPr>
          </a:lstStyle>
          <a:p>
            <a:pPr defTabSz="914400" eaLnBrk="0" fontAlgn="base" hangingPunct="0">
              <a:spcBef>
                <a:spcPct val="0"/>
              </a:spcBef>
              <a:spcAft>
                <a:spcPct val="0"/>
              </a:spcAft>
              <a:defRPr/>
            </a:pPr>
            <a:endParaRPr lang="en-US" b="1"/>
          </a:p>
        </p:txBody>
      </p:sp>
      <p:sp>
        <p:nvSpPr>
          <p:cNvPr id="7" name="Slide Number Placeholder 6"/>
          <p:cNvSpPr>
            <a:spLocks noGrp="1"/>
          </p:cNvSpPr>
          <p:nvPr>
            <p:ph type="sldNum" sz="quarter" idx="12"/>
          </p:nvPr>
        </p:nvSpPr>
        <p:spPr/>
        <p:txBody>
          <a:bodyPr/>
          <a:lstStyle>
            <a:lvl1pPr>
              <a:defRPr>
                <a:solidFill>
                  <a:srgbClr val="000000"/>
                </a:solidFill>
              </a:defRPr>
            </a:lvl1pPr>
          </a:lstStyle>
          <a:p>
            <a:fld id="{A73564D3-4248-4836-82B6-04E7540151AA}" type="slidenum">
              <a:rPr lang="en-US" altLang="en-US"/>
              <a:pPr/>
              <a:t>‹#›</a:t>
            </a:fld>
            <a:endParaRPr lang="en-US" altLang="en-US"/>
          </a:p>
        </p:txBody>
      </p:sp>
    </p:spTree>
    <p:extLst>
      <p:ext uri="{BB962C8B-B14F-4D97-AF65-F5344CB8AC3E}">
        <p14:creationId xmlns:p14="http://schemas.microsoft.com/office/powerpoint/2010/main" val="1266977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lvl1pPr algn="l">
              <a:defRPr>
                <a:solidFill>
                  <a:prstClr val="black"/>
                </a:solidFill>
                <a:latin typeface="Arial" pitchFamily="34" charset="0"/>
              </a:defRPr>
            </a:lvl1pPr>
          </a:lstStyle>
          <a:p>
            <a:pPr defTabSz="914400" eaLnBrk="0" fontAlgn="base" hangingPunct="0">
              <a:spcBef>
                <a:spcPct val="0"/>
              </a:spcBef>
              <a:spcAft>
                <a:spcPct val="0"/>
              </a:spcAft>
              <a:defRPr/>
            </a:pPr>
            <a:fld id="{5411F58D-76C6-4C99-817C-2DA3D2C2686B}" type="datetimeFigureOut">
              <a:rPr lang="en-US" b="1"/>
              <a:pPr defTabSz="914400" eaLnBrk="0" fontAlgn="base" hangingPunct="0">
                <a:spcBef>
                  <a:spcPct val="0"/>
                </a:spcBef>
                <a:spcAft>
                  <a:spcPct val="0"/>
                </a:spcAft>
                <a:defRPr/>
              </a:pPr>
              <a:t>2/27/2017</a:t>
            </a:fld>
            <a:endParaRPr lang="en-US" b="1"/>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lvl1pPr algn="l">
              <a:defRPr>
                <a:solidFill>
                  <a:prstClr val="black"/>
                </a:solidFill>
                <a:latin typeface="Arial" pitchFamily="34" charset="0"/>
              </a:defRPr>
            </a:lvl1pPr>
          </a:lstStyle>
          <a:p>
            <a:pPr defTabSz="914400" eaLnBrk="0" fontAlgn="base" hangingPunct="0">
              <a:spcBef>
                <a:spcPct val="0"/>
              </a:spcBef>
              <a:spcAft>
                <a:spcPct val="0"/>
              </a:spcAft>
              <a:defRPr/>
            </a:pPr>
            <a:endParaRPr lang="en-US" b="1"/>
          </a:p>
        </p:txBody>
      </p:sp>
      <p:sp>
        <p:nvSpPr>
          <p:cNvPr id="9" name="Slide Number Placeholder 8"/>
          <p:cNvSpPr>
            <a:spLocks noGrp="1"/>
          </p:cNvSpPr>
          <p:nvPr>
            <p:ph type="sldNum" sz="quarter" idx="12"/>
          </p:nvPr>
        </p:nvSpPr>
        <p:spPr/>
        <p:txBody>
          <a:bodyPr/>
          <a:lstStyle>
            <a:lvl1pPr>
              <a:defRPr/>
            </a:lvl1pPr>
          </a:lstStyle>
          <a:p>
            <a:fld id="{704866D8-A355-463A-B884-0CBBA6147BEA}" type="slidenum">
              <a:rPr lang="en-US" altLang="en-US"/>
              <a:pPr/>
              <a:t>‹#›</a:t>
            </a:fld>
            <a:endParaRPr lang="en-US" altLang="en-US"/>
          </a:p>
        </p:txBody>
      </p:sp>
    </p:spTree>
    <p:extLst>
      <p:ext uri="{BB962C8B-B14F-4D97-AF65-F5344CB8AC3E}">
        <p14:creationId xmlns:p14="http://schemas.microsoft.com/office/powerpoint/2010/main" val="305817313"/>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lIns="91301" tIns="45652" rIns="91301" bIns="45652"/>
          <a:lstStyle>
            <a:lvl1pPr algn="l">
              <a:defRPr>
                <a:solidFill>
                  <a:prstClr val="black"/>
                </a:solidFill>
                <a:latin typeface="Arial" pitchFamily="34" charset="0"/>
              </a:defRPr>
            </a:lvl1pPr>
          </a:lstStyle>
          <a:p>
            <a:pPr defTabSz="914400" eaLnBrk="0" fontAlgn="base" hangingPunct="0">
              <a:spcBef>
                <a:spcPct val="0"/>
              </a:spcBef>
              <a:spcAft>
                <a:spcPct val="0"/>
              </a:spcAft>
              <a:defRPr/>
            </a:pPr>
            <a:endParaRPr lang="en-US" b="1"/>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lIns="91301" tIns="45652" rIns="91301" bIns="45652"/>
          <a:lstStyle>
            <a:lvl1pPr algn="l">
              <a:defRPr>
                <a:solidFill>
                  <a:prstClr val="black"/>
                </a:solidFill>
                <a:latin typeface="Arial" pitchFamily="34" charset="0"/>
              </a:defRPr>
            </a:lvl1pPr>
          </a:lstStyle>
          <a:p>
            <a:pPr defTabSz="914400" eaLnBrk="0" fontAlgn="base" hangingPunct="0">
              <a:spcBef>
                <a:spcPct val="0"/>
              </a:spcBef>
              <a:spcAft>
                <a:spcPct val="0"/>
              </a:spcAft>
              <a:defRPr/>
            </a:pPr>
            <a:endParaRPr lang="en-US" b="1"/>
          </a:p>
        </p:txBody>
      </p:sp>
      <p:sp>
        <p:nvSpPr>
          <p:cNvPr id="4" name="Rectangle 6"/>
          <p:cNvSpPr>
            <a:spLocks noGrp="1" noChangeArrowheads="1"/>
          </p:cNvSpPr>
          <p:nvPr>
            <p:ph type="sldNum" sz="quarter" idx="12"/>
          </p:nvPr>
        </p:nvSpPr>
        <p:spPr/>
        <p:txBody>
          <a:bodyPr/>
          <a:lstStyle>
            <a:lvl1pPr>
              <a:defRPr/>
            </a:lvl1pPr>
          </a:lstStyle>
          <a:p>
            <a:fld id="{C14945EF-76E6-41CE-965C-0DA8341976A8}" type="slidenum">
              <a:rPr lang="en-US" altLang="en-US"/>
              <a:pPr/>
              <a:t>‹#›</a:t>
            </a:fld>
            <a:endParaRPr lang="en-US" altLang="en-US"/>
          </a:p>
        </p:txBody>
      </p:sp>
    </p:spTree>
    <p:extLst>
      <p:ext uri="{BB962C8B-B14F-4D97-AF65-F5344CB8AC3E}">
        <p14:creationId xmlns:p14="http://schemas.microsoft.com/office/powerpoint/2010/main" val="22355320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124200" y="6356350"/>
            <a:ext cx="5334000" cy="365125"/>
          </a:xfrm>
          <a:prstGeom prst="rect">
            <a:avLst/>
          </a:prstGeom>
        </p:spPr>
        <p:txBody>
          <a:bodyPr/>
          <a:lstStyle>
            <a:lvl1pPr algn="l">
              <a:defRPr b="0">
                <a:solidFill>
                  <a:prstClr val="black"/>
                </a:solidFill>
                <a:latin typeface="Arial" pitchFamily="34" charset="0"/>
              </a:defRPr>
            </a:lvl1pPr>
          </a:lstStyle>
          <a:p>
            <a:pPr defTabSz="914400" eaLnBrk="0" fontAlgn="base" hangingPunct="0">
              <a:spcBef>
                <a:spcPct val="0"/>
              </a:spcBef>
              <a:spcAft>
                <a:spcPct val="0"/>
              </a:spcAft>
              <a:defRPr/>
            </a:pPr>
            <a:r>
              <a:rPr lang="en-US"/>
              <a:t>Office of Science FY 2011 Budget</a:t>
            </a:r>
          </a:p>
        </p:txBody>
      </p:sp>
      <p:sp>
        <p:nvSpPr>
          <p:cNvPr id="3" name="Slide Number Placeholder 3"/>
          <p:cNvSpPr>
            <a:spLocks noGrp="1"/>
          </p:cNvSpPr>
          <p:nvPr>
            <p:ph type="sldNum" sz="quarter" idx="11"/>
          </p:nvPr>
        </p:nvSpPr>
        <p:spPr/>
        <p:txBody>
          <a:bodyPr/>
          <a:lstStyle>
            <a:lvl1pPr>
              <a:defRPr b="0"/>
            </a:lvl1pPr>
          </a:lstStyle>
          <a:p>
            <a:fld id="{32E92F37-5EA3-4090-8D1C-A9DF86423091}" type="slidenum">
              <a:rPr lang="en-US" altLang="en-US"/>
              <a:pPr/>
              <a:t>‹#›</a:t>
            </a:fld>
            <a:endParaRPr lang="en-US" altLang="en-US"/>
          </a:p>
        </p:txBody>
      </p:sp>
    </p:spTree>
    <p:extLst>
      <p:ext uri="{BB962C8B-B14F-4D97-AF65-F5344CB8AC3E}">
        <p14:creationId xmlns:p14="http://schemas.microsoft.com/office/powerpoint/2010/main" val="26683341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extLst>
      <p:ext uri="{BB962C8B-B14F-4D97-AF65-F5344CB8AC3E}">
        <p14:creationId xmlns:p14="http://schemas.microsoft.com/office/powerpoint/2010/main" val="7226796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extLst>
      <p:ext uri="{BB962C8B-B14F-4D97-AF65-F5344CB8AC3E}">
        <p14:creationId xmlns:p14="http://schemas.microsoft.com/office/powerpoint/2010/main" val="3493715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a:prstGeom prst="rect">
            <a:avLst/>
          </a:prstGeo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3124200" y="6353973"/>
            <a:ext cx="5334000" cy="365125"/>
          </a:xfrm>
          <a:prstGeom prst="rect">
            <a:avLst/>
          </a:prstGeom>
        </p:spPr>
        <p:txBody>
          <a:bodyPr/>
          <a:lstStyle>
            <a:lvl1pPr>
              <a:defRPr/>
            </a:lvl1pPr>
          </a:lstStyle>
          <a:p>
            <a:pPr>
              <a:defRPr/>
            </a:pPr>
            <a:r>
              <a:rPr lang="en-US"/>
              <a:t>Office of Science FY 2011 Budget</a:t>
            </a:r>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extLst>
      <p:ext uri="{BB962C8B-B14F-4D97-AF65-F5344CB8AC3E}">
        <p14:creationId xmlns:p14="http://schemas.microsoft.com/office/powerpoint/2010/main" val="17310060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42094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eaLnBrk="0" hangingPunct="0">
              <a:defRPr b="1"/>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eaLnBrk="0" hangingPunct="0">
              <a:defRPr b="1"/>
            </a:lvl1pPr>
          </a:lstStyle>
          <a:p>
            <a:fld id="{27949394-EFDC-4BB4-B38E-348022E345CD}" type="slidenum">
              <a:rPr lang="en-US" altLang="en-US"/>
              <a:pPr/>
              <a:t>‹#›</a:t>
            </a:fld>
            <a:endParaRPr lang="en-US" altLang="en-US"/>
          </a:p>
        </p:txBody>
      </p:sp>
    </p:spTree>
    <p:extLst>
      <p:ext uri="{BB962C8B-B14F-4D97-AF65-F5344CB8AC3E}">
        <p14:creationId xmlns:p14="http://schemas.microsoft.com/office/powerpoint/2010/main" val="10146281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41007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eaLnBrk="0" hangingPunct="0">
              <a:defRPr b="1" smtClean="0"/>
            </a:lvl1pPr>
          </a:lstStyle>
          <a:p>
            <a:pPr>
              <a:defRPr/>
            </a:pPr>
            <a:r>
              <a:rPr lang="en-US"/>
              <a:t>Office of Science FY 2011 Budget</a:t>
            </a:r>
          </a:p>
        </p:txBody>
      </p:sp>
      <p:sp>
        <p:nvSpPr>
          <p:cNvPr id="3" name="Slide Number Placeholder 3"/>
          <p:cNvSpPr>
            <a:spLocks noGrp="1"/>
          </p:cNvSpPr>
          <p:nvPr>
            <p:ph type="sldNum" sz="quarter" idx="11"/>
          </p:nvPr>
        </p:nvSpPr>
        <p:spPr/>
        <p:txBody>
          <a:bodyPr/>
          <a:lstStyle>
            <a:lvl1pPr eaLnBrk="0" hangingPunct="0">
              <a:defRPr b="1"/>
            </a:lvl1pPr>
          </a:lstStyle>
          <a:p>
            <a:fld id="{81F32813-38C9-4583-AD42-0AF9FECC8916}" type="slidenum">
              <a:rPr lang="en-US" altLang="en-US"/>
              <a:pPr/>
              <a:t>‹#›</a:t>
            </a:fld>
            <a:endParaRPr lang="en-US" altLang="en-US"/>
          </a:p>
        </p:txBody>
      </p:sp>
    </p:spTree>
    <p:extLst>
      <p:ext uri="{BB962C8B-B14F-4D97-AF65-F5344CB8AC3E}">
        <p14:creationId xmlns:p14="http://schemas.microsoft.com/office/powerpoint/2010/main" val="14840504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492" y="274545"/>
            <a:ext cx="8229023" cy="58522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6097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407" tIns="45704" rIns="91407" bIns="45704"/>
          <a:lstStyle>
            <a:lvl1pPr algn="l" eaLnBrk="1" hangingPunct="1">
              <a:defRPr b="0">
                <a:solidFill>
                  <a:prstClr val="black"/>
                </a:solidFill>
                <a:latin typeface="Arial" charset="0"/>
              </a:defRPr>
            </a:lvl1pPr>
          </a:lstStyle>
          <a:p>
            <a:pPr defTabSz="914400" fontAlgn="base">
              <a:spcBef>
                <a:spcPct val="0"/>
              </a:spcBef>
              <a:spcAft>
                <a:spcPct val="0"/>
              </a:spcAft>
              <a:defRPr/>
            </a:pPr>
            <a:fld id="{3A71CFA6-9F67-4BAF-8DDE-B553A9E7FD15}" type="datetimeFigureOut">
              <a:rPr lang="en-US"/>
              <a:pPr defTabSz="914400" fontAlgn="base">
                <a:spcBef>
                  <a:spcPct val="0"/>
                </a:spcBef>
                <a:spcAft>
                  <a:spcPct val="0"/>
                </a:spcAft>
                <a:defRPr/>
              </a:pPr>
              <a:t>2/27/2017</a:t>
            </a:fld>
            <a:endParaRPr lang="en-US"/>
          </a:p>
        </p:txBody>
      </p:sp>
      <p:sp>
        <p:nvSpPr>
          <p:cNvPr id="5" name="Footer Placeholder 4"/>
          <p:cNvSpPr>
            <a:spLocks noGrp="1"/>
          </p:cNvSpPr>
          <p:nvPr>
            <p:ph type="ftr" sz="quarter" idx="11"/>
          </p:nvPr>
        </p:nvSpPr>
        <p:spPr/>
        <p:txBody>
          <a:bodyPr/>
          <a:lstStyle>
            <a:lvl1pPr eaLnBrk="0" hangingPunct="0">
              <a:defRPr b="1"/>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vl1pPr>
          </a:lstStyle>
          <a:p>
            <a:fld id="{2ADE4ED0-E626-4B81-AEE0-137ABB401F9E}" type="slidenum">
              <a:rPr lang="en-US" altLang="en-US"/>
              <a:pPr/>
              <a:t>‹#›</a:t>
            </a:fld>
            <a:endParaRPr lang="en-US" altLang="en-US"/>
          </a:p>
        </p:txBody>
      </p:sp>
    </p:spTree>
    <p:extLst>
      <p:ext uri="{BB962C8B-B14F-4D97-AF65-F5344CB8AC3E}">
        <p14:creationId xmlns:p14="http://schemas.microsoft.com/office/powerpoint/2010/main" val="18675294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76" tIns="45688" rIns="91376" bIns="45688"/>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lIns="91376" tIns="45688" rIns="91376" bIns="45688"/>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lIns="91376" tIns="45688" rIns="91376" bIns="45688"/>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33256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7856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76" tIns="45688" rIns="91376" bIns="45688"/>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76" tIns="45688" rIns="91376" bIns="4568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76" tIns="45688" rIns="91376" bIns="4568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46773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76" tIns="45688" rIns="91376" bIns="45688"/>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a:prstGeom prst="rect">
            <a:avLst/>
          </a:prstGeom>
        </p:spPr>
        <p:txBody>
          <a:bodyPr lIns="91376" tIns="45688" rIns="91376" bIns="4568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lIns="91376" tIns="45688" rIns="91376" bIns="4568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293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2"/>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7" indent="0" algn="ctr">
              <a:buNone/>
              <a:defRPr>
                <a:solidFill>
                  <a:schemeClr val="tx1">
                    <a:tint val="75000"/>
                  </a:schemeClr>
                </a:solidFill>
              </a:defRPr>
            </a:lvl4pPr>
            <a:lvl5pPr marL="1828542" indent="0" algn="ctr">
              <a:buNone/>
              <a:defRPr>
                <a:solidFill>
                  <a:schemeClr val="tx1">
                    <a:tint val="75000"/>
                  </a:schemeClr>
                </a:solidFill>
              </a:defRPr>
            </a:lvl5pPr>
            <a:lvl6pPr marL="2285678" indent="0" algn="ctr">
              <a:buNone/>
              <a:defRPr>
                <a:solidFill>
                  <a:schemeClr val="tx1">
                    <a:tint val="75000"/>
                  </a:schemeClr>
                </a:solidFill>
              </a:defRPr>
            </a:lvl6pPr>
            <a:lvl7pPr marL="2742814" indent="0" algn="ctr">
              <a:buNone/>
              <a:defRPr>
                <a:solidFill>
                  <a:schemeClr val="tx1">
                    <a:tint val="75000"/>
                  </a:schemeClr>
                </a:solidFill>
              </a:defRPr>
            </a:lvl7pPr>
            <a:lvl8pPr marL="3199950" indent="0" algn="ctr">
              <a:buNone/>
              <a:defRPr>
                <a:solidFill>
                  <a:schemeClr val="tx1">
                    <a:tint val="75000"/>
                  </a:schemeClr>
                </a:solidFill>
              </a:defRPr>
            </a:lvl8pPr>
            <a:lvl9pPr marL="3657086"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6572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solidFill>
                  <a:srgbClr val="00660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C018BF8-88BD-4F3D-8BB5-C5A1AA0706D6}" type="slidenum">
              <a:rPr lang="en-US" smtClean="0"/>
              <a:t>‹#›</a:t>
            </a:fld>
            <a:endParaRPr lang="en-US"/>
          </a:p>
        </p:txBody>
      </p:sp>
    </p:spTree>
    <p:extLst>
      <p:ext uri="{BB962C8B-B14F-4D97-AF65-F5344CB8AC3E}">
        <p14:creationId xmlns:p14="http://schemas.microsoft.com/office/powerpoint/2010/main" val="320397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jpeg"/><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2.jpeg"/><Relationship Id="rId2" Type="http://schemas.openxmlformats.org/officeDocument/2006/relationships/slideLayout" Target="../slideLayouts/slideLayout21.xml"/><Relationship Id="rId16"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2.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6.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10" Type="http://schemas.openxmlformats.org/officeDocument/2006/relationships/image" Target="../media/image2.jpeg"/><Relationship Id="rId4" Type="http://schemas.openxmlformats.org/officeDocument/2006/relationships/slideLayout" Target="../slideLayouts/slideLayout64.xml"/><Relationship Id="rId9"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image" Target="../media/image2.jpe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1.jpeg"/><Relationship Id="rId5" Type="http://schemas.openxmlformats.org/officeDocument/2006/relationships/slideLayout" Target="../slideLayouts/slideLayout75.xml"/><Relationship Id="rId10" Type="http://schemas.openxmlformats.org/officeDocument/2006/relationships/theme" Target="../theme/theme9.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37308"/>
            <a:ext cx="9144000" cy="461653"/>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spAutoFit/>
          </a:bodyPr>
          <a:lstStyle/>
          <a:p>
            <a:pPr lvl="0"/>
            <a:r>
              <a:rPr lang="en-US" dirty="0" smtClean="0"/>
              <a:t>Click to edit Master title style</a:t>
            </a:r>
          </a:p>
        </p:txBody>
      </p:sp>
      <p:sp>
        <p:nvSpPr>
          <p:cNvPr id="1027" name="Text Placeholder 2"/>
          <p:cNvSpPr>
            <a:spLocks noGrp="1"/>
          </p:cNvSpPr>
          <p:nvPr>
            <p:ph type="body" idx="1"/>
          </p:nvPr>
        </p:nvSpPr>
        <p:spPr bwMode="auto">
          <a:xfrm>
            <a:off x="352427" y="866774"/>
            <a:ext cx="8410575" cy="5029200"/>
          </a:xfrm>
          <a:prstGeom prst="rect">
            <a:avLst/>
          </a:prstGeom>
          <a:noFill/>
          <a:ln w="9525">
            <a:noFill/>
            <a:miter lim="800000"/>
            <a:headEnd/>
            <a:tailEnd/>
          </a:ln>
        </p:spPr>
        <p:txBody>
          <a:bodyPr vert="horz" wrap="square" lIns="91427" tIns="45714" rIns="91427" bIns="45714"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413750" y="6351590"/>
            <a:ext cx="381000" cy="365125"/>
          </a:xfrm>
          <a:prstGeom prst="rect">
            <a:avLst/>
          </a:prstGeom>
        </p:spPr>
        <p:txBody>
          <a:bodyPr vert="horz" lIns="91427" tIns="45714" rIns="91427"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816" r:id="rId2"/>
    <p:sldLayoutId id="2147483662" r:id="rId3"/>
    <p:sldLayoutId id="2147483793" r:id="rId4"/>
    <p:sldLayoutId id="2147483794" r:id="rId5"/>
    <p:sldLayoutId id="2147483817" r:id="rId6"/>
    <p:sldLayoutId id="2147483818" r:id="rId7"/>
  </p:sldLayoutIdLst>
  <p:timing>
    <p:tnLst>
      <p:par>
        <p:cTn id="1" dur="indefinite" restart="never" nodeType="tmRoot"/>
      </p:par>
    </p:tnLst>
  </p:timing>
  <p:hf hdr="0" dt="0"/>
  <p:txStyles>
    <p:titleStyle>
      <a:lvl1pPr algn="ctr" rtl="0" eaLnBrk="0" fontAlgn="base" hangingPunct="0">
        <a:spcBef>
          <a:spcPct val="0"/>
        </a:spcBef>
        <a:spcAft>
          <a:spcPct val="0"/>
        </a:spcAft>
        <a:defRPr sz="2400" b="1"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136" algn="ctr" rtl="0" fontAlgn="base">
        <a:spcBef>
          <a:spcPct val="0"/>
        </a:spcBef>
        <a:spcAft>
          <a:spcPct val="0"/>
        </a:spcAft>
        <a:defRPr sz="2400">
          <a:solidFill>
            <a:srgbClr val="106636"/>
          </a:solidFill>
          <a:latin typeface="Arial" charset="0"/>
          <a:cs typeface="Arial" charset="0"/>
        </a:defRPr>
      </a:lvl6pPr>
      <a:lvl7pPr marL="914272" algn="ctr" rtl="0" fontAlgn="base">
        <a:spcBef>
          <a:spcPct val="0"/>
        </a:spcBef>
        <a:spcAft>
          <a:spcPct val="0"/>
        </a:spcAft>
        <a:defRPr sz="2400">
          <a:solidFill>
            <a:srgbClr val="106636"/>
          </a:solidFill>
          <a:latin typeface="Arial" charset="0"/>
          <a:cs typeface="Arial" charset="0"/>
        </a:defRPr>
      </a:lvl7pPr>
      <a:lvl8pPr marL="1371407" algn="ctr" rtl="0" fontAlgn="base">
        <a:spcBef>
          <a:spcPct val="0"/>
        </a:spcBef>
        <a:spcAft>
          <a:spcPct val="0"/>
        </a:spcAft>
        <a:defRPr sz="2400">
          <a:solidFill>
            <a:srgbClr val="106636"/>
          </a:solidFill>
          <a:latin typeface="Arial" charset="0"/>
          <a:cs typeface="Arial" charset="0"/>
        </a:defRPr>
      </a:lvl8pPr>
      <a:lvl9pPr marL="1828542" algn="ctr" rtl="0" fontAlgn="base">
        <a:spcBef>
          <a:spcPct val="0"/>
        </a:spcBef>
        <a:spcAft>
          <a:spcPct val="0"/>
        </a:spcAft>
        <a:defRPr sz="2400">
          <a:solidFill>
            <a:srgbClr val="106636"/>
          </a:solidFill>
          <a:latin typeface="Arial" charset="0"/>
          <a:cs typeface="Arial" charset="0"/>
        </a:defRPr>
      </a:lvl9pPr>
    </p:titleStyle>
    <p:bodyStyle>
      <a:lvl1pPr marL="342851" indent="-342851" algn="l" rtl="0" eaLnBrk="0" fontAlgn="base" hangingPunct="0">
        <a:spcBef>
          <a:spcPct val="20000"/>
        </a:spcBef>
        <a:spcAft>
          <a:spcPct val="0"/>
        </a:spcAft>
        <a:buClr>
          <a:schemeClr val="tx1"/>
        </a:buClr>
        <a:buFont typeface="Wingdings" panose="05000000000000000000" pitchFamily="2" charset="2"/>
        <a:buChar char="Ø"/>
        <a:defRPr sz="2400" b="0" kern="1200">
          <a:solidFill>
            <a:schemeClr val="tx1"/>
          </a:solidFill>
          <a:latin typeface="Arial" pitchFamily="34" charset="0"/>
          <a:ea typeface="+mn-ea"/>
          <a:cs typeface="Arial" pitchFamily="34" charset="0"/>
        </a:defRPr>
      </a:lvl1pPr>
      <a:lvl2pPr marL="742845" indent="-285710" algn="l" rtl="0" eaLnBrk="0" fontAlgn="base" hangingPunct="0">
        <a:spcBef>
          <a:spcPct val="20000"/>
        </a:spcBef>
        <a:spcAft>
          <a:spcPct val="0"/>
        </a:spcAft>
        <a:buFont typeface="Arial" panose="020B0604020202020204" pitchFamily="34" charset="0"/>
        <a:buChar char="•"/>
        <a:defRPr sz="2200" b="0" kern="1200">
          <a:solidFill>
            <a:schemeClr val="tx1"/>
          </a:solidFill>
          <a:latin typeface="Arial" pitchFamily="34" charset="0"/>
          <a:ea typeface="+mn-ea"/>
          <a:cs typeface="Arial" pitchFamily="34" charset="0"/>
        </a:defRPr>
      </a:lvl2pPr>
      <a:lvl3pPr marL="1142839" indent="-228568"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itchFamily="34" charset="0"/>
          <a:ea typeface="+mn-ea"/>
          <a:cs typeface="Arial" pitchFamily="34" charset="0"/>
        </a:defRPr>
      </a:lvl3pPr>
      <a:lvl4pPr marL="1599974" indent="-22856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111" indent="-22856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246"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82"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18"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53"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2" rtl="0" eaLnBrk="1" latinLnBrk="0" hangingPunct="1">
        <a:defRPr sz="1800"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7" algn="l" defTabSz="914272" rtl="0" eaLnBrk="1" latinLnBrk="0" hangingPunct="1">
        <a:defRPr sz="1800" kern="1200">
          <a:solidFill>
            <a:schemeClr val="tx1"/>
          </a:solidFill>
          <a:latin typeface="+mn-lt"/>
          <a:ea typeface="+mn-ea"/>
          <a:cs typeface="+mn-cs"/>
        </a:defRPr>
      </a:lvl4pPr>
      <a:lvl5pPr marL="1828542" algn="l" defTabSz="914272" rtl="0" eaLnBrk="1" latinLnBrk="0" hangingPunct="1">
        <a:defRPr sz="1800" kern="1200">
          <a:solidFill>
            <a:schemeClr val="tx1"/>
          </a:solidFill>
          <a:latin typeface="+mn-lt"/>
          <a:ea typeface="+mn-ea"/>
          <a:cs typeface="+mn-cs"/>
        </a:defRPr>
      </a:lvl5pPr>
      <a:lvl6pPr marL="2285678" algn="l" defTabSz="914272" rtl="0" eaLnBrk="1" latinLnBrk="0" hangingPunct="1">
        <a:defRPr sz="1800" kern="1200">
          <a:solidFill>
            <a:schemeClr val="tx1"/>
          </a:solidFill>
          <a:latin typeface="+mn-lt"/>
          <a:ea typeface="+mn-ea"/>
          <a:cs typeface="+mn-cs"/>
        </a:defRPr>
      </a:lvl6pPr>
      <a:lvl7pPr marL="2742814" algn="l" defTabSz="914272" rtl="0" eaLnBrk="1" latinLnBrk="0" hangingPunct="1">
        <a:defRPr sz="1800" kern="1200">
          <a:solidFill>
            <a:schemeClr val="tx1"/>
          </a:solidFill>
          <a:latin typeface="+mn-lt"/>
          <a:ea typeface="+mn-ea"/>
          <a:cs typeface="+mn-cs"/>
        </a:defRPr>
      </a:lvl7pPr>
      <a:lvl8pPr marL="3199950" algn="l" defTabSz="914272" rtl="0" eaLnBrk="1" latinLnBrk="0" hangingPunct="1">
        <a:defRPr sz="1800" kern="1200">
          <a:solidFill>
            <a:schemeClr val="tx1"/>
          </a:solidFill>
          <a:latin typeface="+mn-lt"/>
          <a:ea typeface="+mn-ea"/>
          <a:cs typeface="+mn-cs"/>
        </a:defRPr>
      </a:lvl8pPr>
      <a:lvl9pPr marL="3657086" algn="l" defTabSz="9142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36520"/>
            <a:ext cx="9144000" cy="822960"/>
          </a:xfrm>
          <a:prstGeom prst="rect">
            <a:avLst/>
          </a:prstGeom>
        </p:spPr>
        <p:txBody>
          <a:bodyPr vert="horz" lIns="91440" tIns="45720" rIns="91440" bIns="45720" rtlCol="0" anchor="ctr">
            <a:normAutofit/>
          </a:bodyPr>
          <a:lstStyle/>
          <a:p>
            <a:r>
              <a:rPr kumimoji="0" lang="en-US" sz="2400" b="1" i="0" u="none" strike="noStrike" kern="1200" cap="none" spc="0" normalizeH="0" baseline="0" noProof="0" dirty="0" smtClean="0">
                <a:ln>
                  <a:noFill/>
                </a:ln>
                <a:solidFill>
                  <a:srgbClr val="106636"/>
                </a:solidFill>
                <a:effectLst/>
                <a:uLnTx/>
                <a:uFillTx/>
                <a:latin typeface="Arial" pitchFamily="34" charset="0"/>
                <a:ea typeface="+mj-ea"/>
                <a:cs typeface="Arial" pitchFamily="34" charset="0"/>
              </a:rPr>
              <a:t>Click to edit Master title style</a:t>
            </a:r>
            <a:endParaRPr lang="en-US" dirty="0"/>
          </a:p>
        </p:txBody>
      </p:sp>
      <p:sp>
        <p:nvSpPr>
          <p:cNvPr id="3" name="Text Placeholder 2"/>
          <p:cNvSpPr>
            <a:spLocks noGrp="1"/>
          </p:cNvSpPr>
          <p:nvPr>
            <p:ph type="body" idx="1"/>
          </p:nvPr>
        </p:nvSpPr>
        <p:spPr>
          <a:xfrm>
            <a:off x="365760" y="1132113"/>
            <a:ext cx="8412480" cy="5029200"/>
          </a:xfrm>
          <a:prstGeom prst="rect">
            <a:avLst/>
          </a:prstGeom>
        </p:spPr>
        <p:txBody>
          <a:bodyPr vert="horz" lIns="91440" tIns="45720" rIns="91440" bIns="45720" rtlCol="0">
            <a:normAutofit/>
          </a:bodyPr>
          <a:lstStyle/>
          <a:p>
            <a:pPr marL="342851" marR="0" lvl="0" indent="-342851" algn="l" defTabSz="914400" rtl="0" eaLnBrk="0" fontAlgn="base" latinLnBrk="0" hangingPunct="0">
              <a:lnSpc>
                <a:spcPct val="100000"/>
              </a:lnSpc>
              <a:spcBef>
                <a:spcPct val="20000"/>
              </a:spcBef>
              <a:spcAft>
                <a:spcPct val="0"/>
              </a:spcAft>
              <a:buClr>
                <a:prstClr val="black"/>
              </a:buClr>
              <a:buSzTx/>
              <a:buFont typeface="Wingdings" panose="05000000000000000000" pitchFamily="2" charset="2"/>
              <a:buChar char="Ø"/>
              <a:tabLst/>
              <a:defRPr/>
            </a:pPr>
            <a:r>
              <a:rPr kumimoji="0" lang="en-US" sz="2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Click to edit Master text styles</a:t>
            </a:r>
          </a:p>
          <a:p>
            <a:pPr marL="742845" marR="0" lvl="1" indent="-28571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Second level</a:t>
            </a:r>
          </a:p>
          <a:p>
            <a:pPr marL="1142839" marR="0" lvl="2" indent="-228568"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Third level</a:t>
            </a:r>
          </a:p>
          <a:p>
            <a:pPr marL="1599974" marR="0" lvl="3" indent="-228568"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Fourth level</a:t>
            </a:r>
          </a:p>
          <a:p>
            <a:pPr marL="2057111" marR="0" lvl="4" indent="-228568"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Fifth level</a:t>
            </a:r>
          </a:p>
        </p:txBody>
      </p:sp>
      <p:sp>
        <p:nvSpPr>
          <p:cNvPr id="6" name="Slide Number Placeholder 5"/>
          <p:cNvSpPr>
            <a:spLocks noGrp="1"/>
          </p:cNvSpPr>
          <p:nvPr>
            <p:ph type="sldNum" sz="quarter" idx="4"/>
          </p:nvPr>
        </p:nvSpPr>
        <p:spPr>
          <a:xfrm>
            <a:off x="8088086" y="6356350"/>
            <a:ext cx="427264" cy="365125"/>
          </a:xfrm>
          <a:prstGeom prst="rect">
            <a:avLst/>
          </a:prstGeom>
        </p:spPr>
        <p:txBody>
          <a:bodyPr vert="horz" lIns="91440" tIns="45720" rIns="91440" bIns="45720" rtlCol="0" anchor="ctr"/>
          <a:lstStyle>
            <a:lvl1pPr algn="r">
              <a:defRPr sz="1200">
                <a:solidFill>
                  <a:srgbClr val="006600"/>
                </a:solidFill>
                <a:latin typeface="Arial" panose="020B0604020202020204" pitchFamily="34" charset="0"/>
                <a:cs typeface="Arial" panose="020B0604020202020204" pitchFamily="34" charset="0"/>
              </a:defRPr>
            </a:lvl1pPr>
          </a:lstStyle>
          <a:p>
            <a:fld id="{2C018BF8-88BD-4F3D-8BB5-C5A1AA0706D6}" type="slidenum">
              <a:rPr lang="en-US" smtClean="0"/>
              <a:pPr/>
              <a:t>‹#›</a:t>
            </a:fld>
            <a:endParaRPr lang="en-US" dirty="0"/>
          </a:p>
        </p:txBody>
      </p:sp>
    </p:spTree>
    <p:extLst>
      <p:ext uri="{BB962C8B-B14F-4D97-AF65-F5344CB8AC3E}">
        <p14:creationId xmlns:p14="http://schemas.microsoft.com/office/powerpoint/2010/main" val="1573517653"/>
      </p:ext>
    </p:extLst>
  </p:cSld>
  <p:clrMap bg1="lt1" tx1="dk1" bg2="lt2" tx2="dk2" accent1="accent1" accent2="accent2" accent3="accent3" accent4="accent4" accent5="accent5" accent6="accent6" hlink="hlink" folHlink="folHlink"/>
  <p:sldLayoutIdLst>
    <p:sldLayoutId id="2147483812" r:id="rId1"/>
    <p:sldLayoutId id="2147483802" r:id="rId2"/>
    <p:sldLayoutId id="2147483813" r:id="rId3"/>
    <p:sldLayoutId id="2147483814" r:id="rId4"/>
    <p:sldLayoutId id="2147483815" r:id="rId5"/>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42851" marR="0" indent="-342851" algn="l" defTabSz="914400" rtl="0" eaLnBrk="0" fontAlgn="base" latinLnBrk="0" hangingPunct="0">
        <a:lnSpc>
          <a:spcPct val="100000"/>
        </a:lnSpc>
        <a:spcBef>
          <a:spcPct val="20000"/>
        </a:spcBef>
        <a:spcAft>
          <a:spcPct val="0"/>
        </a:spcAft>
        <a:buClr>
          <a:prstClr val="black"/>
        </a:buClr>
        <a:buSzTx/>
        <a:buFont typeface="Wingdings" panose="05000000000000000000" pitchFamily="2" charset="2"/>
        <a:buChar char="Ø"/>
        <a:tabLst/>
        <a:defRPr sz="2000" kern="1200">
          <a:solidFill>
            <a:schemeClr val="tx1"/>
          </a:solidFill>
          <a:latin typeface="+mn-lt"/>
          <a:ea typeface="+mn-ea"/>
          <a:cs typeface="+mn-cs"/>
        </a:defRPr>
      </a:lvl1pPr>
      <a:lvl2pPr marL="742845" marR="0" indent="-285710" algn="l" defTabSz="914400" rtl="0" eaLnBrk="0" fontAlgn="base" latinLnBrk="0" hangingPunct="0">
        <a:lnSpc>
          <a:spcPct val="100000"/>
        </a:lnSpc>
        <a:spcBef>
          <a:spcPct val="20000"/>
        </a:spcBef>
        <a:spcAft>
          <a:spcPct val="0"/>
        </a:spcAft>
        <a:buClrTx/>
        <a:buSzPct val="125000"/>
        <a:buFont typeface="Arial" panose="020B0604020202020204" pitchFamily="34" charset="0"/>
        <a:buChar char="•"/>
        <a:tabLst/>
        <a:defRPr sz="2000" kern="1200">
          <a:solidFill>
            <a:schemeClr val="tx1"/>
          </a:solidFill>
          <a:latin typeface="+mn-lt"/>
          <a:ea typeface="+mn-ea"/>
          <a:cs typeface="+mn-cs"/>
        </a:defRPr>
      </a:lvl2pPr>
      <a:lvl3pPr marL="1142839" marR="0" indent="-228568"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sz="1800" kern="1200">
          <a:solidFill>
            <a:schemeClr val="tx1"/>
          </a:solidFill>
          <a:latin typeface="+mn-lt"/>
          <a:ea typeface="+mn-ea"/>
          <a:cs typeface="+mn-cs"/>
        </a:defRPr>
      </a:lvl3pPr>
      <a:lvl4pPr marL="1599974" marR="0" indent="-228568" algn="l" defTabSz="914400" rtl="0" eaLnBrk="0" fontAlgn="base" latinLnBrk="0" hangingPunct="0">
        <a:lnSpc>
          <a:spcPct val="100000"/>
        </a:lnSpc>
        <a:spcBef>
          <a:spcPct val="20000"/>
        </a:spcBef>
        <a:spcAft>
          <a:spcPct val="0"/>
        </a:spcAft>
        <a:buClrTx/>
        <a:buSzTx/>
        <a:buFont typeface="Arial" charset="0"/>
        <a:buChar char="–"/>
        <a:tabLst/>
        <a:defRPr sz="1800" kern="1200">
          <a:solidFill>
            <a:schemeClr val="tx1"/>
          </a:solidFill>
          <a:latin typeface="+mn-lt"/>
          <a:ea typeface="+mn-ea"/>
          <a:cs typeface="+mn-cs"/>
        </a:defRPr>
      </a:lvl4pPr>
      <a:lvl5pPr marL="2057111" marR="0" indent="-228568" algn="l" defTabSz="914400" rtl="0" eaLnBrk="0" fontAlgn="base" latinLnBrk="0" hangingPunct="0">
        <a:lnSpc>
          <a:spcPct val="100000"/>
        </a:lnSpc>
        <a:spcBef>
          <a:spcPct val="20000"/>
        </a:spcBef>
        <a:spcAft>
          <a:spcPct val="0"/>
        </a:spcAft>
        <a:buClrTx/>
        <a:buSzTx/>
        <a:buFont typeface="Arial"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365" tIns="45683" rIns="91365" bIns="45683"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0" y="866775"/>
            <a:ext cx="8410575" cy="5259388"/>
          </a:xfrm>
          <a:prstGeom prst="rect">
            <a:avLst/>
          </a:prstGeom>
          <a:noFill/>
          <a:ln w="9525">
            <a:noFill/>
            <a:miter lim="800000"/>
            <a:headEnd/>
            <a:tailEnd/>
          </a:ln>
        </p:spPr>
        <p:txBody>
          <a:bodyPr vert="horz" wrap="square" lIns="91365" tIns="45683" rIns="91365" bIns="456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365" tIns="45683" rIns="91365" bIns="456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400">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365" tIns="45683" rIns="91365" bIns="456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400">
              <a:defRPr/>
            </a:pPr>
            <a:fld id="{07D9EDA4-3321-4A4F-B234-B5F2EEE78D67}" type="slidenum">
              <a:rPr lang="en-US"/>
              <a:pPr defTabSz="914400">
                <a:defRPr/>
              </a:pPr>
              <a:t>‹#›</a:t>
            </a:fld>
            <a:endParaRPr lang="en-US" dirty="0"/>
          </a:p>
        </p:txBody>
      </p:sp>
      <p:pic>
        <p:nvPicPr>
          <p:cNvPr id="2054" name="Picture 9" descr="horizontal-logo-green-text.jpg"/>
          <p:cNvPicPr>
            <a:picLocks noChangeAspect="1"/>
          </p:cNvPicPr>
          <p:nvPr/>
        </p:nvPicPr>
        <p:blipFill>
          <a:blip r:embed="rId10" cstate="print"/>
          <a:srcRect/>
          <a:stretch>
            <a:fillRect/>
          </a:stretch>
        </p:blipFill>
        <p:spPr bwMode="auto">
          <a:xfrm>
            <a:off x="457200" y="6354768"/>
            <a:ext cx="2438400" cy="407987"/>
          </a:xfrm>
          <a:prstGeom prst="rect">
            <a:avLst/>
          </a:prstGeom>
          <a:noFill/>
          <a:ln w="9525">
            <a:noFill/>
            <a:miter lim="800000"/>
            <a:headEnd/>
            <a:tailEnd/>
          </a:ln>
        </p:spPr>
      </p:pic>
    </p:spTree>
    <p:extLst>
      <p:ext uri="{BB962C8B-B14F-4D97-AF65-F5344CB8AC3E}">
        <p14:creationId xmlns:p14="http://schemas.microsoft.com/office/powerpoint/2010/main" val="137821978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827" algn="ctr" rtl="0" fontAlgn="base">
        <a:spcBef>
          <a:spcPct val="0"/>
        </a:spcBef>
        <a:spcAft>
          <a:spcPct val="0"/>
        </a:spcAft>
        <a:defRPr sz="2400">
          <a:solidFill>
            <a:srgbClr val="106636"/>
          </a:solidFill>
          <a:latin typeface="Arial" charset="0"/>
          <a:cs typeface="Arial" charset="0"/>
        </a:defRPr>
      </a:lvl6pPr>
      <a:lvl7pPr marL="913651" algn="ctr" rtl="0" fontAlgn="base">
        <a:spcBef>
          <a:spcPct val="0"/>
        </a:spcBef>
        <a:spcAft>
          <a:spcPct val="0"/>
        </a:spcAft>
        <a:defRPr sz="2400">
          <a:solidFill>
            <a:srgbClr val="106636"/>
          </a:solidFill>
          <a:latin typeface="Arial" charset="0"/>
          <a:cs typeface="Arial" charset="0"/>
        </a:defRPr>
      </a:lvl7pPr>
      <a:lvl8pPr marL="1370479" algn="ctr" rtl="0" fontAlgn="base">
        <a:spcBef>
          <a:spcPct val="0"/>
        </a:spcBef>
        <a:spcAft>
          <a:spcPct val="0"/>
        </a:spcAft>
        <a:defRPr sz="2400">
          <a:solidFill>
            <a:srgbClr val="106636"/>
          </a:solidFill>
          <a:latin typeface="Arial" charset="0"/>
          <a:cs typeface="Arial" charset="0"/>
        </a:defRPr>
      </a:lvl8pPr>
      <a:lvl9pPr marL="1827303" algn="ctr" rtl="0" fontAlgn="base">
        <a:spcBef>
          <a:spcPct val="0"/>
        </a:spcBef>
        <a:spcAft>
          <a:spcPct val="0"/>
        </a:spcAft>
        <a:defRPr sz="2400">
          <a:solidFill>
            <a:srgbClr val="106636"/>
          </a:solidFill>
          <a:latin typeface="Arial" charset="0"/>
          <a:cs typeface="Arial" charset="0"/>
        </a:defRPr>
      </a:lvl9pPr>
    </p:titleStyle>
    <p:bodyStyle>
      <a:lvl1pPr marL="341113" indent="-341113"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929" indent="-283997"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0746" indent="-226882"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7679" indent="-226882"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4612" indent="-226882"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2542"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69"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94"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18"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51" rtl="0" eaLnBrk="1" latinLnBrk="0" hangingPunct="1">
        <a:defRPr sz="1800" kern="1200">
          <a:solidFill>
            <a:schemeClr val="tx1"/>
          </a:solidFill>
          <a:latin typeface="+mn-lt"/>
          <a:ea typeface="+mn-ea"/>
          <a:cs typeface="+mn-cs"/>
        </a:defRPr>
      </a:lvl1pPr>
      <a:lvl2pPr marL="456827" algn="l" defTabSz="913651" rtl="0" eaLnBrk="1" latinLnBrk="0" hangingPunct="1">
        <a:defRPr sz="1800" kern="1200">
          <a:solidFill>
            <a:schemeClr val="tx1"/>
          </a:solidFill>
          <a:latin typeface="+mn-lt"/>
          <a:ea typeface="+mn-ea"/>
          <a:cs typeface="+mn-cs"/>
        </a:defRPr>
      </a:lvl2pPr>
      <a:lvl3pPr marL="913651" algn="l" defTabSz="913651" rtl="0" eaLnBrk="1" latinLnBrk="0" hangingPunct="1">
        <a:defRPr sz="1800" kern="1200">
          <a:solidFill>
            <a:schemeClr val="tx1"/>
          </a:solidFill>
          <a:latin typeface="+mn-lt"/>
          <a:ea typeface="+mn-ea"/>
          <a:cs typeface="+mn-cs"/>
        </a:defRPr>
      </a:lvl3pPr>
      <a:lvl4pPr marL="1370479" algn="l" defTabSz="913651" rtl="0" eaLnBrk="1" latinLnBrk="0" hangingPunct="1">
        <a:defRPr sz="1800" kern="1200">
          <a:solidFill>
            <a:schemeClr val="tx1"/>
          </a:solidFill>
          <a:latin typeface="+mn-lt"/>
          <a:ea typeface="+mn-ea"/>
          <a:cs typeface="+mn-cs"/>
        </a:defRPr>
      </a:lvl4pPr>
      <a:lvl5pPr marL="1827303" algn="l" defTabSz="913651" rtl="0" eaLnBrk="1" latinLnBrk="0" hangingPunct="1">
        <a:defRPr sz="1800" kern="1200">
          <a:solidFill>
            <a:schemeClr val="tx1"/>
          </a:solidFill>
          <a:latin typeface="+mn-lt"/>
          <a:ea typeface="+mn-ea"/>
          <a:cs typeface="+mn-cs"/>
        </a:defRPr>
      </a:lvl5pPr>
      <a:lvl6pPr marL="2284131" algn="l" defTabSz="913651" rtl="0" eaLnBrk="1" latinLnBrk="0" hangingPunct="1">
        <a:defRPr sz="1800" kern="1200">
          <a:solidFill>
            <a:schemeClr val="tx1"/>
          </a:solidFill>
          <a:latin typeface="+mn-lt"/>
          <a:ea typeface="+mn-ea"/>
          <a:cs typeface="+mn-cs"/>
        </a:defRPr>
      </a:lvl6pPr>
      <a:lvl7pPr marL="2740955" algn="l" defTabSz="913651" rtl="0" eaLnBrk="1" latinLnBrk="0" hangingPunct="1">
        <a:defRPr sz="1800" kern="1200">
          <a:solidFill>
            <a:schemeClr val="tx1"/>
          </a:solidFill>
          <a:latin typeface="+mn-lt"/>
          <a:ea typeface="+mn-ea"/>
          <a:cs typeface="+mn-cs"/>
        </a:defRPr>
      </a:lvl7pPr>
      <a:lvl8pPr marL="3197782" algn="l" defTabSz="913651" rtl="0" eaLnBrk="1" latinLnBrk="0" hangingPunct="1">
        <a:defRPr sz="1800" kern="1200">
          <a:solidFill>
            <a:schemeClr val="tx1"/>
          </a:solidFill>
          <a:latin typeface="+mn-lt"/>
          <a:ea typeface="+mn-ea"/>
          <a:cs typeface="+mn-cs"/>
        </a:defRPr>
      </a:lvl8pPr>
      <a:lvl9pPr marL="3654606" algn="l" defTabSz="9136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400">
              <a:defRPr/>
            </a:pPr>
            <a:fld id="{6665505C-8932-4273-8EA8-CC16A0C1D786}" type="slidenum">
              <a:rPr lang="en-US" smtClean="0"/>
              <a:pPr defTabSz="914400">
                <a:defRPr/>
              </a:pPr>
              <a:t>‹#›</a:t>
            </a:fld>
            <a:endParaRPr lang="en-US" dirty="0"/>
          </a:p>
        </p:txBody>
      </p:sp>
      <p:pic>
        <p:nvPicPr>
          <p:cNvPr id="1030" name="Picture 9" descr="horizontal-logo-green-text.jpg"/>
          <p:cNvPicPr>
            <a:picLocks noChangeAspect="1"/>
          </p:cNvPicPr>
          <p:nvPr/>
        </p:nvPicPr>
        <p:blipFill>
          <a:blip r:embed="rId17"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146770505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400">
              <a:defRPr/>
            </a:pPr>
            <a:fld id="{6665505C-8932-4273-8EA8-CC16A0C1D786}" type="slidenum">
              <a:rPr lang="en-US" smtClean="0"/>
              <a:pPr defTabSz="914400">
                <a:defRPr/>
              </a:pPr>
              <a:t>‹#›</a:t>
            </a:fld>
            <a:endParaRPr lang="en-US" dirty="0"/>
          </a:p>
        </p:txBody>
      </p:sp>
      <p:pic>
        <p:nvPicPr>
          <p:cNvPr id="1030" name="Picture 9" descr="horizontal-logo-green-text.jpg"/>
          <p:cNvPicPr>
            <a:picLocks noChangeAspect="1"/>
          </p:cNvPicPr>
          <p:nvPr/>
        </p:nvPicPr>
        <p:blipFill>
          <a:blip r:embed="rId16"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203129789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720725"/>
            <a:ext cx="9213850" cy="71438"/>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96" tIns="46812" rIns="95296" bIns="46812"/>
          <a:lstStyle>
            <a:lvl1pPr algn="l" defTabSz="965200">
              <a:defRPr sz="2400">
                <a:solidFill>
                  <a:schemeClr val="tx1"/>
                </a:solidFill>
                <a:latin typeface="Times New Roman" pitchFamily="18" charset="0"/>
              </a:defRPr>
            </a:lvl1pPr>
            <a:lvl2pPr marL="481013" algn="l" defTabSz="965200">
              <a:defRPr sz="2400">
                <a:solidFill>
                  <a:schemeClr val="tx1"/>
                </a:solidFill>
                <a:latin typeface="Times New Roman" pitchFamily="18" charset="0"/>
              </a:defRPr>
            </a:lvl2pPr>
            <a:lvl3pPr marL="965200" algn="l" defTabSz="965200">
              <a:defRPr sz="2400">
                <a:solidFill>
                  <a:schemeClr val="tx1"/>
                </a:solidFill>
                <a:latin typeface="Times New Roman" pitchFamily="18" charset="0"/>
              </a:defRPr>
            </a:lvl3pPr>
            <a:lvl4pPr marL="1446213" algn="l" defTabSz="965200">
              <a:defRPr sz="2400">
                <a:solidFill>
                  <a:schemeClr val="tx1"/>
                </a:solidFill>
                <a:latin typeface="Times New Roman" pitchFamily="18" charset="0"/>
              </a:defRPr>
            </a:lvl4pPr>
            <a:lvl5pPr marL="1927225" algn="l" defTabSz="965200">
              <a:defRPr sz="2400">
                <a:solidFill>
                  <a:schemeClr val="tx1"/>
                </a:solidFill>
                <a:latin typeface="Times New Roman" pitchFamily="18" charset="0"/>
              </a:defRPr>
            </a:lvl5pPr>
            <a:lvl6pPr marL="2384425" defTabSz="965200" eaLnBrk="0" fontAlgn="base" hangingPunct="0">
              <a:spcBef>
                <a:spcPct val="0"/>
              </a:spcBef>
              <a:spcAft>
                <a:spcPct val="0"/>
              </a:spcAft>
              <a:defRPr sz="2400">
                <a:solidFill>
                  <a:schemeClr val="tx1"/>
                </a:solidFill>
                <a:latin typeface="Times New Roman" pitchFamily="18" charset="0"/>
              </a:defRPr>
            </a:lvl6pPr>
            <a:lvl7pPr marL="2841625" defTabSz="965200" eaLnBrk="0" fontAlgn="base" hangingPunct="0">
              <a:spcBef>
                <a:spcPct val="0"/>
              </a:spcBef>
              <a:spcAft>
                <a:spcPct val="0"/>
              </a:spcAft>
              <a:defRPr sz="2400">
                <a:solidFill>
                  <a:schemeClr val="tx1"/>
                </a:solidFill>
                <a:latin typeface="Times New Roman" pitchFamily="18" charset="0"/>
              </a:defRPr>
            </a:lvl7pPr>
            <a:lvl8pPr marL="3298825" defTabSz="965200" eaLnBrk="0" fontAlgn="base" hangingPunct="0">
              <a:spcBef>
                <a:spcPct val="0"/>
              </a:spcBef>
              <a:spcAft>
                <a:spcPct val="0"/>
              </a:spcAft>
              <a:defRPr sz="2400">
                <a:solidFill>
                  <a:schemeClr val="tx1"/>
                </a:solidFill>
                <a:latin typeface="Times New Roman" pitchFamily="18" charset="0"/>
              </a:defRPr>
            </a:lvl8pPr>
            <a:lvl9pPr marL="3756025" defTabSz="9652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lnSpc>
                <a:spcPct val="85000"/>
              </a:lnSpc>
              <a:spcBef>
                <a:spcPct val="0"/>
              </a:spcBef>
              <a:spcAft>
                <a:spcPct val="0"/>
              </a:spcAft>
              <a:defRPr/>
            </a:pPr>
            <a:endParaRPr lang="en-US" altLang="en-US" sz="2500" b="1" i="1" smtClean="0">
              <a:solidFill>
                <a:srgbClr val="000000"/>
              </a:solidFill>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423992032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6880" algn="ctr" rtl="0" eaLnBrk="0" fontAlgn="base" hangingPunct="0">
        <a:spcBef>
          <a:spcPct val="0"/>
        </a:spcBef>
        <a:spcAft>
          <a:spcPct val="0"/>
        </a:spcAft>
        <a:defRPr sz="3600">
          <a:solidFill>
            <a:schemeClr val="tx2"/>
          </a:solidFill>
          <a:latin typeface="Times New Roman" pitchFamily="18" charset="0"/>
        </a:defRPr>
      </a:lvl6pPr>
      <a:lvl7pPr marL="913758" algn="ctr" rtl="0" eaLnBrk="0" fontAlgn="base" hangingPunct="0">
        <a:spcBef>
          <a:spcPct val="0"/>
        </a:spcBef>
        <a:spcAft>
          <a:spcPct val="0"/>
        </a:spcAft>
        <a:defRPr sz="3600">
          <a:solidFill>
            <a:schemeClr val="tx2"/>
          </a:solidFill>
          <a:latin typeface="Times New Roman" pitchFamily="18" charset="0"/>
        </a:defRPr>
      </a:lvl7pPr>
      <a:lvl8pPr marL="1370639" algn="ctr" rtl="0" eaLnBrk="0" fontAlgn="base" hangingPunct="0">
        <a:spcBef>
          <a:spcPct val="0"/>
        </a:spcBef>
        <a:spcAft>
          <a:spcPct val="0"/>
        </a:spcAft>
        <a:defRPr sz="3600">
          <a:solidFill>
            <a:schemeClr val="tx2"/>
          </a:solidFill>
          <a:latin typeface="Times New Roman" pitchFamily="18" charset="0"/>
        </a:defRPr>
      </a:lvl8pPr>
      <a:lvl9pPr marL="1827517" algn="ctr" rtl="0" eaLnBrk="0" fontAlgn="base" hangingPunct="0">
        <a:spcBef>
          <a:spcPct val="0"/>
        </a:spcBef>
        <a:spcAft>
          <a:spcPct val="0"/>
        </a:spcAft>
        <a:defRPr sz="36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2836" indent="-228439" algn="l" rtl="0" eaLnBrk="0" fontAlgn="base" hangingPunct="0">
        <a:spcBef>
          <a:spcPct val="20000"/>
        </a:spcBef>
        <a:spcAft>
          <a:spcPct val="0"/>
        </a:spcAft>
        <a:buChar char="»"/>
        <a:defRPr sz="2000">
          <a:solidFill>
            <a:schemeClr val="tx1"/>
          </a:solidFill>
          <a:latin typeface="+mn-lt"/>
        </a:defRPr>
      </a:lvl6pPr>
      <a:lvl7pPr marL="2969716" indent="-228439" algn="l" rtl="0" eaLnBrk="0" fontAlgn="base" hangingPunct="0">
        <a:spcBef>
          <a:spcPct val="20000"/>
        </a:spcBef>
        <a:spcAft>
          <a:spcPct val="0"/>
        </a:spcAft>
        <a:buChar char="»"/>
        <a:defRPr sz="2000">
          <a:solidFill>
            <a:schemeClr val="tx1"/>
          </a:solidFill>
          <a:latin typeface="+mn-lt"/>
        </a:defRPr>
      </a:lvl7pPr>
      <a:lvl8pPr marL="3426595" indent="-228439" algn="l" rtl="0" eaLnBrk="0" fontAlgn="base" hangingPunct="0">
        <a:spcBef>
          <a:spcPct val="20000"/>
        </a:spcBef>
        <a:spcAft>
          <a:spcPct val="0"/>
        </a:spcAft>
        <a:buChar char="»"/>
        <a:defRPr sz="2000">
          <a:solidFill>
            <a:schemeClr val="tx1"/>
          </a:solidFill>
          <a:latin typeface="+mn-lt"/>
        </a:defRPr>
      </a:lvl8pPr>
      <a:lvl9pPr marL="3883472" indent="-228439"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0" y="-2190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69" tIns="45587" rIns="91169" bIns="45587"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352425" y="866775"/>
            <a:ext cx="8410575"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69" tIns="45587" rIns="91169" bIns="4558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wrap="square" lIns="91169" tIns="45587" rIns="91169" bIns="45587" numCol="1" anchor="ctr" anchorCtr="0" compatLnSpc="1">
            <a:prstTxWarp prst="textNoShape">
              <a:avLst/>
            </a:prstTxWarp>
          </a:bodyPr>
          <a:lstStyle>
            <a:lvl1pPr algn="r">
              <a:defRPr sz="1200">
                <a:solidFill>
                  <a:srgbClr val="106636"/>
                </a:solidFill>
                <a:latin typeface="Arial" panose="020B0604020202020204" pitchFamily="34" charset="0"/>
                <a:cs typeface="Arial" panose="020B0604020202020204" pitchFamily="34" charset="0"/>
              </a:defRPr>
            </a:lvl1pPr>
          </a:lstStyle>
          <a:p>
            <a:pPr defTabSz="914400" eaLnBrk="0" fontAlgn="base" hangingPunct="0">
              <a:spcBef>
                <a:spcPct val="0"/>
              </a:spcBef>
              <a:spcAft>
                <a:spcPct val="0"/>
              </a:spcAft>
            </a:pPr>
            <a:fld id="{FFDECC9E-4B85-42FD-AB97-6DCF904D901A}" type="slidenum">
              <a:rPr lang="en-US" altLang="en-US" b="1" smtClean="0"/>
              <a:pPr defTabSz="914400" eaLnBrk="0" fontAlgn="base" hangingPunct="0">
                <a:spcBef>
                  <a:spcPct val="0"/>
                </a:spcBef>
                <a:spcAft>
                  <a:spcPct val="0"/>
                </a:spcAft>
              </a:pPr>
              <a:t>‹#›</a:t>
            </a:fld>
            <a:endParaRPr lang="en-US" altLang="en-US" b="1" smtClean="0"/>
          </a:p>
        </p:txBody>
      </p:sp>
      <p:pic>
        <p:nvPicPr>
          <p:cNvPr id="6149" name="Picture 9" descr="horizontal-logo-green-text.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6354763"/>
            <a:ext cx="24384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77351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Lst>
  <p:txStyles>
    <p:titleStyle>
      <a:lvl1pPr algn="ctr" rtl="0" fontAlgn="base">
        <a:spcBef>
          <a:spcPct val="0"/>
        </a:spcBef>
        <a:spcAft>
          <a:spcPct val="0"/>
        </a:spcAft>
        <a:defRPr sz="2400" kern="1200">
          <a:solidFill>
            <a:srgbClr val="106636"/>
          </a:solidFill>
          <a:latin typeface="Arial" pitchFamily="34" charset="0"/>
          <a:ea typeface="+mj-ea"/>
          <a:cs typeface="Arial" pitchFamily="34" charset="0"/>
        </a:defRPr>
      </a:lvl1pPr>
      <a:lvl2pPr algn="ctr" rtl="0" fontAlgn="base">
        <a:spcBef>
          <a:spcPct val="0"/>
        </a:spcBef>
        <a:spcAft>
          <a:spcPct val="0"/>
        </a:spcAft>
        <a:defRPr sz="2400">
          <a:solidFill>
            <a:srgbClr val="106636"/>
          </a:solidFill>
          <a:latin typeface="Arial" charset="0"/>
          <a:cs typeface="Arial" charset="0"/>
        </a:defRPr>
      </a:lvl2pPr>
      <a:lvl3pPr algn="ctr" rtl="0" fontAlgn="base">
        <a:spcBef>
          <a:spcPct val="0"/>
        </a:spcBef>
        <a:spcAft>
          <a:spcPct val="0"/>
        </a:spcAft>
        <a:defRPr sz="2400">
          <a:solidFill>
            <a:srgbClr val="106636"/>
          </a:solidFill>
          <a:latin typeface="Arial" charset="0"/>
          <a:cs typeface="Arial" charset="0"/>
        </a:defRPr>
      </a:lvl3pPr>
      <a:lvl4pPr algn="ctr" rtl="0" fontAlgn="base">
        <a:spcBef>
          <a:spcPct val="0"/>
        </a:spcBef>
        <a:spcAft>
          <a:spcPct val="0"/>
        </a:spcAft>
        <a:defRPr sz="2400">
          <a:solidFill>
            <a:srgbClr val="106636"/>
          </a:solidFill>
          <a:latin typeface="Arial" charset="0"/>
          <a:cs typeface="Arial" charset="0"/>
        </a:defRPr>
      </a:lvl4pPr>
      <a:lvl5pPr algn="ctr" rtl="0" fontAlgn="base">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313" indent="-341313" algn="l" rtl="0" fontAlgn="base">
        <a:spcBef>
          <a:spcPct val="20000"/>
        </a:spcBef>
        <a:spcAft>
          <a:spcPct val="0"/>
        </a:spcAft>
        <a:buFont typeface="Arial" panose="020B0604020202020204" pitchFamily="34" charset="0"/>
        <a:buChar char="•"/>
        <a:defRPr sz="2400" b="1" kern="1200">
          <a:solidFill>
            <a:srgbClr val="146737"/>
          </a:solidFill>
          <a:latin typeface="Arial" pitchFamily="34" charset="0"/>
          <a:ea typeface="+mn-ea"/>
          <a:cs typeface="Arial" pitchFamily="34" charset="0"/>
        </a:defRPr>
      </a:lvl1pPr>
      <a:lvl2pPr marL="739775" indent="-284163" algn="l" rtl="0" fontAlgn="base">
        <a:spcBef>
          <a:spcPct val="20000"/>
        </a:spcBef>
        <a:spcAft>
          <a:spcPct val="0"/>
        </a:spcAft>
        <a:buFont typeface="Arial" panose="020B0604020202020204" pitchFamily="34" charset="0"/>
        <a:buChar char="–"/>
        <a:defRPr sz="2200" kern="1200">
          <a:solidFill>
            <a:srgbClr val="404040"/>
          </a:solidFill>
          <a:latin typeface="Arial" pitchFamily="34" charset="0"/>
          <a:ea typeface="+mn-ea"/>
          <a:cs typeface="Arial" pitchFamily="34" charset="0"/>
        </a:defRPr>
      </a:lvl2pPr>
      <a:lvl3pPr marL="1138238" indent="-227013" algn="l" rtl="0" fontAlgn="base">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595438" indent="-227013" algn="l" rtl="0" fontAlgn="base">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1050" indent="-227013" algn="l" rtl="0" fontAlgn="base">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400">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400">
              <a:defRPr/>
            </a:pPr>
            <a:fld id="{BAAD86A7-DF98-4833-9A9E-353DA9F97E65}" type="slidenum">
              <a:rPr lang="en-US"/>
              <a:pPr defTabSz="914400">
                <a:defRPr/>
              </a:pPr>
              <a:t>‹#›</a:t>
            </a:fld>
            <a:endParaRPr lang="en-US" dirty="0"/>
          </a:p>
        </p:txBody>
      </p:sp>
      <p:pic>
        <p:nvPicPr>
          <p:cNvPr id="1030" name="Picture 9" descr="horizontal-logo-green-text.jpg"/>
          <p:cNvPicPr>
            <a:picLocks noChangeAspect="1"/>
          </p:cNvPicPr>
          <p:nvPr/>
        </p:nvPicPr>
        <p:blipFill>
          <a:blip r:embed="rId6"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353973357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5" tIns="45683" rIns="91365" bIns="45683"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352425" y="866775"/>
            <a:ext cx="8410575"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5" tIns="45683" rIns="91365" bIns="4568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365" tIns="45683" rIns="91365" bIns="45683" rtlCol="0" anchor="ctr"/>
          <a:lstStyle>
            <a:lvl1pPr algn="r" eaLnBrk="1" fontAlgn="auto" hangingPunct="1">
              <a:spcBef>
                <a:spcPts val="0"/>
              </a:spcBef>
              <a:spcAft>
                <a:spcPts val="0"/>
              </a:spcAft>
              <a:defRPr sz="1200" b="0">
                <a:solidFill>
                  <a:srgbClr val="106636"/>
                </a:solidFill>
                <a:latin typeface="Arial" pitchFamily="34" charset="0"/>
                <a:cs typeface="Arial" pitchFamily="34" charset="0"/>
              </a:defRPr>
            </a:lvl1pPr>
          </a:lstStyle>
          <a:p>
            <a:pPr defTabSz="914400">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wrap="square" lIns="91365" tIns="45683" rIns="91365" bIns="45683" numCol="1" anchor="ctr" anchorCtr="0" compatLnSpc="1">
            <a:prstTxWarp prst="textNoShape">
              <a:avLst/>
            </a:prstTxWarp>
          </a:bodyPr>
          <a:lstStyle>
            <a:lvl1pPr algn="r" eaLnBrk="1" hangingPunct="1">
              <a:defRPr sz="1200" b="0">
                <a:solidFill>
                  <a:srgbClr val="106636"/>
                </a:solidFill>
                <a:latin typeface="Arial" panose="020B0604020202020204" pitchFamily="34" charset="0"/>
                <a:cs typeface="Arial" panose="020B0604020202020204" pitchFamily="34" charset="0"/>
              </a:defRPr>
            </a:lvl1pPr>
          </a:lstStyle>
          <a:p>
            <a:pPr defTabSz="914400" fontAlgn="base">
              <a:spcBef>
                <a:spcPct val="0"/>
              </a:spcBef>
              <a:spcAft>
                <a:spcPct val="0"/>
              </a:spcAft>
            </a:pPr>
            <a:fld id="{AD357CEA-B80B-4452-81D2-BBDDFC15847E}" type="slidenum">
              <a:rPr lang="en-US" altLang="en-US" smtClean="0"/>
              <a:pPr defTabSz="914400" fontAlgn="base">
                <a:spcBef>
                  <a:spcPct val="0"/>
                </a:spcBef>
                <a:spcAft>
                  <a:spcPct val="0"/>
                </a:spcAft>
              </a:pPr>
              <a:t>‹#›</a:t>
            </a:fld>
            <a:endParaRPr lang="en-US" altLang="en-US" smtClean="0"/>
          </a:p>
        </p:txBody>
      </p:sp>
      <p:pic>
        <p:nvPicPr>
          <p:cNvPr id="3078" name="Picture 9" descr="horizontal-logo-green-text.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6354763"/>
            <a:ext cx="24384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151475"/>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827" algn="ctr" rtl="0" fontAlgn="base">
        <a:spcBef>
          <a:spcPct val="0"/>
        </a:spcBef>
        <a:spcAft>
          <a:spcPct val="0"/>
        </a:spcAft>
        <a:defRPr sz="2400">
          <a:solidFill>
            <a:srgbClr val="106636"/>
          </a:solidFill>
          <a:latin typeface="Arial" charset="0"/>
          <a:cs typeface="Arial" charset="0"/>
        </a:defRPr>
      </a:lvl6pPr>
      <a:lvl7pPr marL="913651" algn="ctr" rtl="0" fontAlgn="base">
        <a:spcBef>
          <a:spcPct val="0"/>
        </a:spcBef>
        <a:spcAft>
          <a:spcPct val="0"/>
        </a:spcAft>
        <a:defRPr sz="2400">
          <a:solidFill>
            <a:srgbClr val="106636"/>
          </a:solidFill>
          <a:latin typeface="Arial" charset="0"/>
          <a:cs typeface="Arial" charset="0"/>
        </a:defRPr>
      </a:lvl7pPr>
      <a:lvl8pPr marL="1370479" algn="ctr" rtl="0" fontAlgn="base">
        <a:spcBef>
          <a:spcPct val="0"/>
        </a:spcBef>
        <a:spcAft>
          <a:spcPct val="0"/>
        </a:spcAft>
        <a:defRPr sz="2400">
          <a:solidFill>
            <a:srgbClr val="106636"/>
          </a:solidFill>
          <a:latin typeface="Arial" charset="0"/>
          <a:cs typeface="Arial" charset="0"/>
        </a:defRPr>
      </a:lvl8pPr>
      <a:lvl9pPr marL="1827303" algn="ctr" rtl="0" fontAlgn="base">
        <a:spcBef>
          <a:spcPct val="0"/>
        </a:spcBef>
        <a:spcAft>
          <a:spcPct val="0"/>
        </a:spcAft>
        <a:defRPr sz="2400">
          <a:solidFill>
            <a:srgbClr val="106636"/>
          </a:solidFill>
          <a:latin typeface="Arial" charset="0"/>
          <a:cs typeface="Arial" charset="0"/>
        </a:defRPr>
      </a:lvl9pPr>
    </p:titleStyle>
    <p:bodyStyle>
      <a:lvl1pPr marL="339725" indent="-339725" algn="l" rtl="0" eaLnBrk="0" fontAlgn="base" hangingPunct="0">
        <a:spcBef>
          <a:spcPct val="20000"/>
        </a:spcBef>
        <a:spcAft>
          <a:spcPct val="0"/>
        </a:spcAft>
        <a:buFont typeface="Arial" panose="020B0604020202020204" pitchFamily="34" charset="0"/>
        <a:buChar char="•"/>
        <a:defRPr sz="2400" b="1" kern="1200">
          <a:solidFill>
            <a:srgbClr val="146737"/>
          </a:solidFill>
          <a:latin typeface="Arial" pitchFamily="34" charset="0"/>
          <a:ea typeface="+mn-ea"/>
          <a:cs typeface="Arial" pitchFamily="34" charset="0"/>
        </a:defRPr>
      </a:lvl1pPr>
      <a:lvl2pPr marL="739775" indent="-282575" algn="l" rtl="0" eaLnBrk="0" fontAlgn="base" hangingPunct="0">
        <a:spcBef>
          <a:spcPct val="20000"/>
        </a:spcBef>
        <a:spcAft>
          <a:spcPct val="0"/>
        </a:spcAft>
        <a:buFont typeface="Arial" panose="020B0604020202020204" pitchFamily="34" charset="0"/>
        <a:buChar char="–"/>
        <a:defRPr sz="2200" kern="1200">
          <a:solidFill>
            <a:srgbClr val="404040"/>
          </a:solidFill>
          <a:latin typeface="Arial" pitchFamily="34" charset="0"/>
          <a:ea typeface="+mn-ea"/>
          <a:cs typeface="Arial" pitchFamily="34" charset="0"/>
        </a:defRPr>
      </a:lvl2pPr>
      <a:lvl3pPr marL="1139825" indent="-2254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597025" indent="-2254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4225" indent="-2254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2542"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69"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94"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18"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51" rtl="0" eaLnBrk="1" latinLnBrk="0" hangingPunct="1">
        <a:defRPr sz="1800" kern="1200">
          <a:solidFill>
            <a:schemeClr val="tx1"/>
          </a:solidFill>
          <a:latin typeface="+mn-lt"/>
          <a:ea typeface="+mn-ea"/>
          <a:cs typeface="+mn-cs"/>
        </a:defRPr>
      </a:lvl1pPr>
      <a:lvl2pPr marL="456827" algn="l" defTabSz="913651" rtl="0" eaLnBrk="1" latinLnBrk="0" hangingPunct="1">
        <a:defRPr sz="1800" kern="1200">
          <a:solidFill>
            <a:schemeClr val="tx1"/>
          </a:solidFill>
          <a:latin typeface="+mn-lt"/>
          <a:ea typeface="+mn-ea"/>
          <a:cs typeface="+mn-cs"/>
        </a:defRPr>
      </a:lvl2pPr>
      <a:lvl3pPr marL="913651" algn="l" defTabSz="913651" rtl="0" eaLnBrk="1" latinLnBrk="0" hangingPunct="1">
        <a:defRPr sz="1800" kern="1200">
          <a:solidFill>
            <a:schemeClr val="tx1"/>
          </a:solidFill>
          <a:latin typeface="+mn-lt"/>
          <a:ea typeface="+mn-ea"/>
          <a:cs typeface="+mn-cs"/>
        </a:defRPr>
      </a:lvl3pPr>
      <a:lvl4pPr marL="1370479" algn="l" defTabSz="913651" rtl="0" eaLnBrk="1" latinLnBrk="0" hangingPunct="1">
        <a:defRPr sz="1800" kern="1200">
          <a:solidFill>
            <a:schemeClr val="tx1"/>
          </a:solidFill>
          <a:latin typeface="+mn-lt"/>
          <a:ea typeface="+mn-ea"/>
          <a:cs typeface="+mn-cs"/>
        </a:defRPr>
      </a:lvl4pPr>
      <a:lvl5pPr marL="1827303" algn="l" defTabSz="913651" rtl="0" eaLnBrk="1" latinLnBrk="0" hangingPunct="1">
        <a:defRPr sz="1800" kern="1200">
          <a:solidFill>
            <a:schemeClr val="tx1"/>
          </a:solidFill>
          <a:latin typeface="+mn-lt"/>
          <a:ea typeface="+mn-ea"/>
          <a:cs typeface="+mn-cs"/>
        </a:defRPr>
      </a:lvl5pPr>
      <a:lvl6pPr marL="2284131" algn="l" defTabSz="913651" rtl="0" eaLnBrk="1" latinLnBrk="0" hangingPunct="1">
        <a:defRPr sz="1800" kern="1200">
          <a:solidFill>
            <a:schemeClr val="tx1"/>
          </a:solidFill>
          <a:latin typeface="+mn-lt"/>
          <a:ea typeface="+mn-ea"/>
          <a:cs typeface="+mn-cs"/>
        </a:defRPr>
      </a:lvl6pPr>
      <a:lvl7pPr marL="2740955" algn="l" defTabSz="913651" rtl="0" eaLnBrk="1" latinLnBrk="0" hangingPunct="1">
        <a:defRPr sz="1800" kern="1200">
          <a:solidFill>
            <a:schemeClr val="tx1"/>
          </a:solidFill>
          <a:latin typeface="+mn-lt"/>
          <a:ea typeface="+mn-ea"/>
          <a:cs typeface="+mn-cs"/>
        </a:defRPr>
      </a:lvl7pPr>
      <a:lvl8pPr marL="3197782" algn="l" defTabSz="913651" rtl="0" eaLnBrk="1" latinLnBrk="0" hangingPunct="1">
        <a:defRPr sz="1800" kern="1200">
          <a:solidFill>
            <a:schemeClr val="tx1"/>
          </a:solidFill>
          <a:latin typeface="+mn-lt"/>
          <a:ea typeface="+mn-ea"/>
          <a:cs typeface="+mn-cs"/>
        </a:defRPr>
      </a:lvl8pPr>
      <a:lvl9pPr marL="3654606" algn="l" defTabSz="9136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3.xml"/><Relationship Id="rId6" Type="http://schemas.openxmlformats.org/officeDocument/2006/relationships/image" Target="../media/image82.jpg"/><Relationship Id="rId5" Type="http://schemas.openxmlformats.org/officeDocument/2006/relationships/image" Target="../media/image81.jpeg"/><Relationship Id="rId4" Type="http://schemas.openxmlformats.org/officeDocument/2006/relationships/image" Target="../media/image8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notesSlide" Target="../notesSlides/notesSlide8.xml"/><Relationship Id="rId7" Type="http://schemas.openxmlformats.org/officeDocument/2006/relationships/image" Target="../media/image83.emf"/><Relationship Id="rId2" Type="http://schemas.openxmlformats.org/officeDocument/2006/relationships/slideLayout" Target="../slideLayouts/slideLayout5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5.png"/><Relationship Id="rId4" Type="http://schemas.openxmlformats.org/officeDocument/2006/relationships/image" Target="../media/image84.jpeg"/></Relationships>
</file>

<file path=ppt/slides/_rels/slide14.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jpeg"/><Relationship Id="rId2" Type="http://schemas.openxmlformats.org/officeDocument/2006/relationships/notesSlide" Target="../notesSlides/notesSlide9.xml"/><Relationship Id="rId1" Type="http://schemas.openxmlformats.org/officeDocument/2006/relationships/slideLayout" Target="../slideLayouts/slideLayout6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1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98.png"/><Relationship Id="rId4" Type="http://schemas.openxmlformats.org/officeDocument/2006/relationships/image" Target="../media/image9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jpeg"/><Relationship Id="rId1" Type="http://schemas.openxmlformats.org/officeDocument/2006/relationships/slideLayout" Target="../slideLayouts/slideLayout70.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jpe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01.jpeg"/><Relationship Id="rId4" Type="http://schemas.openxmlformats.org/officeDocument/2006/relationships/image" Target="../media/image10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jpeg"/><Relationship Id="rId26" Type="http://schemas.openxmlformats.org/officeDocument/2006/relationships/image" Target="../media/image47.jpeg"/><Relationship Id="rId39" Type="http://schemas.openxmlformats.org/officeDocument/2006/relationships/image" Target="../media/image60.png"/><Relationship Id="rId3" Type="http://schemas.openxmlformats.org/officeDocument/2006/relationships/image" Target="../media/image24.png"/><Relationship Id="rId21" Type="http://schemas.openxmlformats.org/officeDocument/2006/relationships/image" Target="../media/image42.jpeg"/><Relationship Id="rId34" Type="http://schemas.openxmlformats.org/officeDocument/2006/relationships/image" Target="../media/image55.png"/><Relationship Id="rId42" Type="http://schemas.openxmlformats.org/officeDocument/2006/relationships/image" Target="../media/image63.jpe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jpeg"/><Relationship Id="rId25" Type="http://schemas.openxmlformats.org/officeDocument/2006/relationships/image" Target="../media/image46.jpeg"/><Relationship Id="rId33" Type="http://schemas.openxmlformats.org/officeDocument/2006/relationships/image" Target="../media/image54.png"/><Relationship Id="rId38" Type="http://schemas.openxmlformats.org/officeDocument/2006/relationships/image" Target="../media/image59.png"/><Relationship Id="rId2" Type="http://schemas.openxmlformats.org/officeDocument/2006/relationships/notesSlide" Target="../notesSlides/notesSlide2.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jpeg"/><Relationship Id="rId1" Type="http://schemas.openxmlformats.org/officeDocument/2006/relationships/slideLayout" Target="../slideLayouts/slideLayout17.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jpeg"/><Relationship Id="rId32" Type="http://schemas.openxmlformats.org/officeDocument/2006/relationships/image" Target="../media/image53.png"/><Relationship Id="rId37" Type="http://schemas.openxmlformats.org/officeDocument/2006/relationships/image" Target="../media/image58.jpeg"/><Relationship Id="rId40" Type="http://schemas.openxmlformats.org/officeDocument/2006/relationships/image" Target="../media/image61.png"/><Relationship Id="rId45" Type="http://schemas.openxmlformats.org/officeDocument/2006/relationships/image" Target="../media/image66.jpeg"/><Relationship Id="rId5" Type="http://schemas.openxmlformats.org/officeDocument/2006/relationships/image" Target="../media/image26.png"/><Relationship Id="rId15" Type="http://schemas.openxmlformats.org/officeDocument/2006/relationships/image" Target="../media/image36.jpeg"/><Relationship Id="rId23" Type="http://schemas.openxmlformats.org/officeDocument/2006/relationships/image" Target="../media/image44.jpeg"/><Relationship Id="rId28" Type="http://schemas.openxmlformats.org/officeDocument/2006/relationships/image" Target="../media/image49.jpeg"/><Relationship Id="rId36" Type="http://schemas.openxmlformats.org/officeDocument/2006/relationships/image" Target="../media/image57.jpeg"/><Relationship Id="rId10" Type="http://schemas.openxmlformats.org/officeDocument/2006/relationships/image" Target="../media/image31.png"/><Relationship Id="rId19" Type="http://schemas.openxmlformats.org/officeDocument/2006/relationships/image" Target="../media/image40.jpeg"/><Relationship Id="rId31" Type="http://schemas.openxmlformats.org/officeDocument/2006/relationships/image" Target="../media/image52.png"/><Relationship Id="rId44" Type="http://schemas.openxmlformats.org/officeDocument/2006/relationships/image" Target="../media/image65.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jpeg"/><Relationship Id="rId27" Type="http://schemas.openxmlformats.org/officeDocument/2006/relationships/image" Target="../media/image48.jpeg"/><Relationship Id="rId30" Type="http://schemas.openxmlformats.org/officeDocument/2006/relationships/image" Target="../media/image51.emf"/><Relationship Id="rId35" Type="http://schemas.openxmlformats.org/officeDocument/2006/relationships/image" Target="../media/image56.jpeg"/><Relationship Id="rId43" Type="http://schemas.openxmlformats.org/officeDocument/2006/relationships/image" Target="../media/image6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jpeg"/><Relationship Id="rId7" Type="http://schemas.openxmlformats.org/officeDocument/2006/relationships/image" Target="../media/image69.jpe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68.jpeg"/><Relationship Id="rId5" Type="http://schemas.openxmlformats.org/officeDocument/2006/relationships/hyperlink" Target="http://www.afdc.energy.gov/data/" TargetMode="External"/><Relationship Id="rId4" Type="http://schemas.openxmlformats.org/officeDocument/2006/relationships/hyperlink" Target="https://flowcharts.llnl.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71.xml"/><Relationship Id="rId5" Type="http://schemas.openxmlformats.org/officeDocument/2006/relationships/image" Target="../media/image73.png"/><Relationship Id="rId4" Type="http://schemas.openxmlformats.org/officeDocument/2006/relationships/image" Target="../media/image72.jpeg"/></Relationships>
</file>

<file path=ppt/slides/_rels/slide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7.jpeg"/><Relationship Id="rId4" Type="http://schemas.openxmlformats.org/officeDocument/2006/relationships/image" Target="../media/image7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200400"/>
            <a:ext cx="6400800" cy="867865"/>
          </a:xfrm>
          <a:prstGeom prst="rect">
            <a:avLst/>
          </a:prstGeom>
        </p:spPr>
        <p:txBody>
          <a:bodyPr lIns="91376" tIns="45688" rIns="91376" bIns="45688" rtlCol="0">
            <a:spAutoFit/>
          </a:bodyPr>
          <a:lstStyle/>
          <a:p>
            <a:pPr marL="252772" indent="-252772" algn="ctr" defTabSz="1014184">
              <a:buNone/>
            </a:pPr>
            <a:r>
              <a:rPr lang="en-US" kern="0" dirty="0" smtClean="0">
                <a:solidFill>
                  <a:srgbClr val="106636"/>
                </a:solidFill>
              </a:rPr>
              <a:t>Briefing to BESAC</a:t>
            </a:r>
          </a:p>
          <a:p>
            <a:pPr marL="252772" indent="-252772" algn="ctr" defTabSz="1014184">
              <a:buNone/>
            </a:pPr>
            <a:r>
              <a:rPr lang="en-US" sz="2200" kern="0" dirty="0" smtClean="0">
                <a:solidFill>
                  <a:srgbClr val="106636"/>
                </a:solidFill>
              </a:rPr>
              <a:t>February 24, 2017</a:t>
            </a:r>
          </a:p>
        </p:txBody>
      </p:sp>
      <p:sp>
        <p:nvSpPr>
          <p:cNvPr id="3075" name="Title 3"/>
          <p:cNvSpPr>
            <a:spLocks noGrp="1"/>
          </p:cNvSpPr>
          <p:nvPr>
            <p:ph type="title"/>
          </p:nvPr>
        </p:nvSpPr>
        <p:spPr>
          <a:xfrm>
            <a:off x="457200" y="2257240"/>
            <a:ext cx="8229600" cy="590919"/>
          </a:xfr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lnSpc>
                <a:spcPct val="90000"/>
              </a:lnSpc>
              <a:defRPr/>
            </a:pPr>
            <a:r>
              <a:rPr lang="en-US" sz="3600" dirty="0">
                <a:solidFill>
                  <a:srgbClr val="106636"/>
                </a:solidFill>
              </a:rPr>
              <a:t>Upcoming BRN-Refresh Planning</a:t>
            </a:r>
            <a:endParaRPr lang="en-US" sz="3600" b="1" i="1" spc="50" dirty="0">
              <a:ln w="11430"/>
              <a:solidFill>
                <a:srgbClr val="106636"/>
              </a:solidFill>
            </a:endParaRPr>
          </a:p>
        </p:txBody>
      </p:sp>
      <p:sp>
        <p:nvSpPr>
          <p:cNvPr id="8196" name="Rectangle 4"/>
          <p:cNvSpPr>
            <a:spLocks noChangeArrowheads="1"/>
          </p:cNvSpPr>
          <p:nvPr/>
        </p:nvSpPr>
        <p:spPr bwMode="auto">
          <a:xfrm>
            <a:off x="675861" y="5468088"/>
            <a:ext cx="7792279" cy="1089464"/>
          </a:xfrm>
          <a:prstGeom prst="rect">
            <a:avLst/>
          </a:prstGeom>
          <a:noFill/>
          <a:ln w="9525">
            <a:noFill/>
            <a:miter lim="800000"/>
            <a:headEnd/>
            <a:tailEnd/>
          </a:ln>
        </p:spPr>
        <p:txBody>
          <a:bodyPr wrap="square" lIns="91376" tIns="45688" rIns="91376" bIns="45688">
            <a:spAutoFit/>
          </a:bodyPr>
          <a:lstStyle/>
          <a:p>
            <a:pPr algn="ctr">
              <a:lnSpc>
                <a:spcPct val="90000"/>
              </a:lnSpc>
              <a:spcBef>
                <a:spcPts val="0"/>
              </a:spcBef>
            </a:pPr>
            <a:r>
              <a:rPr lang="en-US" dirty="0" smtClean="0">
                <a:solidFill>
                  <a:srgbClr val="106636"/>
                </a:solidFill>
                <a:latin typeface="Arial" pitchFamily="34" charset="0"/>
                <a:cs typeface="Arial" pitchFamily="34" charset="0"/>
              </a:rPr>
              <a:t>Linda Horton, MSE Division Director</a:t>
            </a:r>
          </a:p>
          <a:p>
            <a:pPr algn="ctr">
              <a:lnSpc>
                <a:spcPct val="90000"/>
              </a:lnSpc>
              <a:spcBef>
                <a:spcPts val="0"/>
              </a:spcBef>
            </a:pPr>
            <a:r>
              <a:rPr lang="en-US" dirty="0" smtClean="0">
                <a:solidFill>
                  <a:srgbClr val="106636"/>
                </a:solidFill>
                <a:latin typeface="Arial" pitchFamily="34" charset="0"/>
                <a:cs typeface="Arial" pitchFamily="34" charset="0"/>
              </a:rPr>
              <a:t>Bruce Garrett, CSGB Division Director</a:t>
            </a:r>
            <a:r>
              <a:rPr lang="en-US" dirty="0">
                <a:solidFill>
                  <a:srgbClr val="106636"/>
                </a:solidFill>
                <a:latin typeface="Arial" pitchFamily="34" charset="0"/>
                <a:cs typeface="Arial" pitchFamily="34" charset="0"/>
              </a:rPr>
              <a:t/>
            </a:r>
            <a:br>
              <a:rPr lang="en-US" dirty="0">
                <a:solidFill>
                  <a:srgbClr val="106636"/>
                </a:solidFill>
                <a:latin typeface="Arial" pitchFamily="34" charset="0"/>
                <a:cs typeface="Arial" pitchFamily="34" charset="0"/>
              </a:rPr>
            </a:br>
            <a:r>
              <a:rPr lang="en-US" dirty="0" smtClean="0">
                <a:solidFill>
                  <a:srgbClr val="106636"/>
                </a:solidFill>
                <a:latin typeface="Arial" pitchFamily="34" charset="0"/>
                <a:cs typeface="Arial" pitchFamily="34" charset="0"/>
              </a:rPr>
              <a:t>Basic Energy Sciences</a:t>
            </a:r>
            <a:endParaRPr lang="en-US" dirty="0">
              <a:solidFill>
                <a:srgbClr val="106636"/>
              </a:solidFill>
              <a:latin typeface="Arial" pitchFamily="34" charset="0"/>
              <a:cs typeface="Arial" pitchFamily="34" charset="0"/>
            </a:endParaRPr>
          </a:p>
          <a:p>
            <a:pPr algn="ctr">
              <a:lnSpc>
                <a:spcPct val="90000"/>
              </a:lnSpc>
              <a:spcBef>
                <a:spcPts val="0"/>
              </a:spcBef>
            </a:pPr>
            <a:r>
              <a:rPr lang="en-US" dirty="0">
                <a:solidFill>
                  <a:srgbClr val="106636"/>
                </a:solidFill>
                <a:latin typeface="Arial" pitchFamily="34" charset="0"/>
                <a:cs typeface="Arial" pitchFamily="34" charset="0"/>
              </a:rPr>
              <a:t>Office of Science, U.S. Department of </a:t>
            </a:r>
            <a:r>
              <a:rPr lang="en-US" dirty="0" smtClean="0">
                <a:solidFill>
                  <a:srgbClr val="106636"/>
                </a:solidFill>
                <a:latin typeface="Arial" pitchFamily="34" charset="0"/>
                <a:cs typeface="Arial" pitchFamily="34" charset="0"/>
              </a:rPr>
              <a:t>Energy</a:t>
            </a:r>
            <a:r>
              <a:rPr lang="en-US" dirty="0">
                <a:solidFill>
                  <a:srgbClr val="106636"/>
                </a:solidFill>
                <a:latin typeface="Arial" pitchFamily="34" charset="0"/>
                <a:cs typeface="Arial" pitchFamily="34" charset="0"/>
              </a:rPr>
              <a:t> </a:t>
            </a:r>
          </a:p>
        </p:txBody>
      </p:sp>
    </p:spTree>
    <p:extLst>
      <p:ext uri="{BB962C8B-B14F-4D97-AF65-F5344CB8AC3E}">
        <p14:creationId xmlns:p14="http://schemas.microsoft.com/office/powerpoint/2010/main" val="34991684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86075" y="866774"/>
            <a:ext cx="5876925" cy="6167830"/>
          </a:xfrm>
        </p:spPr>
        <p:txBody>
          <a:bodyPr/>
          <a:lstStyle/>
          <a:p>
            <a:pPr>
              <a:spcBef>
                <a:spcPts val="0"/>
              </a:spcBef>
              <a:spcAft>
                <a:spcPts val="3000"/>
              </a:spcAft>
              <a:buFont typeface="Arial" panose="020B0604020202020204" pitchFamily="34" charset="0"/>
              <a:buChar char="•"/>
            </a:pPr>
            <a:r>
              <a:rPr lang="en-US" dirty="0" smtClean="0"/>
              <a:t>Yi Cui, Stanford University</a:t>
            </a:r>
            <a:endParaRPr lang="en-US" dirty="0"/>
          </a:p>
          <a:p>
            <a:pPr>
              <a:spcBef>
                <a:spcPts val="0"/>
              </a:spcBef>
              <a:spcAft>
                <a:spcPts val="3000"/>
              </a:spcAft>
              <a:buFont typeface="Arial" panose="020B0604020202020204" pitchFamily="34" charset="0"/>
              <a:buChar char="•"/>
            </a:pPr>
            <a:r>
              <a:rPr lang="en-US" dirty="0"/>
              <a:t>Linda </a:t>
            </a:r>
            <a:r>
              <a:rPr lang="en-US" dirty="0" err="1"/>
              <a:t>Nazar</a:t>
            </a:r>
            <a:r>
              <a:rPr lang="en-US" dirty="0"/>
              <a:t>, University of Waterloo, </a:t>
            </a:r>
            <a:r>
              <a:rPr lang="en-US" dirty="0" smtClean="0"/>
              <a:t>Canada</a:t>
            </a:r>
          </a:p>
          <a:p>
            <a:pPr>
              <a:spcBef>
                <a:spcPts val="0"/>
              </a:spcBef>
              <a:spcAft>
                <a:spcPts val="3000"/>
              </a:spcAft>
              <a:buFont typeface="Arial" panose="020B0604020202020204" pitchFamily="34" charset="0"/>
              <a:buChar char="•"/>
            </a:pPr>
            <a:r>
              <a:rPr lang="en-US" dirty="0" smtClean="0"/>
              <a:t>Jean-Marie </a:t>
            </a:r>
            <a:r>
              <a:rPr lang="en-US" dirty="0" err="1" smtClean="0"/>
              <a:t>Tarascon</a:t>
            </a:r>
            <a:r>
              <a:rPr lang="en-US" dirty="0" smtClean="0"/>
              <a:t>, </a:t>
            </a:r>
            <a:r>
              <a:rPr lang="en-US" dirty="0"/>
              <a:t>College de </a:t>
            </a:r>
            <a:r>
              <a:rPr lang="en-US" dirty="0" smtClean="0"/>
              <a:t>France</a:t>
            </a:r>
            <a:endParaRPr lang="en-US" dirty="0"/>
          </a:p>
          <a:p>
            <a:pPr>
              <a:spcBef>
                <a:spcPts val="0"/>
              </a:spcBef>
              <a:spcAft>
                <a:spcPts val="3000"/>
              </a:spcAft>
              <a:buFont typeface="Arial" panose="020B0604020202020204" pitchFamily="34" charset="0"/>
              <a:buChar char="•"/>
            </a:pPr>
            <a:r>
              <a:rPr lang="en-US" dirty="0"/>
              <a:t>Karen </a:t>
            </a:r>
            <a:r>
              <a:rPr lang="en-US" dirty="0" smtClean="0"/>
              <a:t>Thomas-</a:t>
            </a:r>
            <a:r>
              <a:rPr lang="en-US" dirty="0" err="1" smtClean="0"/>
              <a:t>Alyea</a:t>
            </a:r>
            <a:r>
              <a:rPr lang="en-US" dirty="0" smtClean="0"/>
              <a:t>, Samsung</a:t>
            </a:r>
            <a:endParaRPr lang="en-US" dirty="0"/>
          </a:p>
          <a:p>
            <a:pPr>
              <a:spcBef>
                <a:spcPts val="0"/>
              </a:spcBef>
              <a:spcAft>
                <a:spcPts val="3000"/>
              </a:spcAft>
              <a:buFont typeface="Arial" panose="020B0604020202020204" pitchFamily="34" charset="0"/>
              <a:buChar char="•"/>
            </a:pPr>
            <a:r>
              <a:rPr lang="en-US" dirty="0" smtClean="0"/>
              <a:t>Henry White, University </a:t>
            </a:r>
            <a:r>
              <a:rPr lang="en-US" dirty="0"/>
              <a:t>of Utah</a:t>
            </a:r>
          </a:p>
          <a:p>
            <a:pPr>
              <a:spcBef>
                <a:spcPts val="0"/>
              </a:spcBef>
              <a:spcAft>
                <a:spcPts val="3000"/>
              </a:spcAft>
              <a:buFont typeface="Arial" panose="020B0604020202020204" pitchFamily="34" charset="0"/>
              <a:buChar char="•"/>
            </a:pPr>
            <a:r>
              <a:rPr lang="en-US" dirty="0"/>
              <a:t>Stan </a:t>
            </a:r>
            <a:r>
              <a:rPr lang="en-US" dirty="0" smtClean="0"/>
              <a:t>Whittingham, Binghamton University</a:t>
            </a:r>
            <a:endParaRPr lang="en-US" dirty="0"/>
          </a:p>
          <a:p>
            <a:pPr>
              <a:spcAft>
                <a:spcPts val="3000"/>
              </a:spcAft>
            </a:pPr>
            <a:endParaRPr lang="en-US" dirty="0"/>
          </a:p>
        </p:txBody>
      </p:sp>
      <p:sp>
        <p:nvSpPr>
          <p:cNvPr id="3" name="Title 2"/>
          <p:cNvSpPr>
            <a:spLocks noGrp="1"/>
          </p:cNvSpPr>
          <p:nvPr>
            <p:ph type="title"/>
          </p:nvPr>
        </p:nvSpPr>
        <p:spPr/>
        <p:txBody>
          <a:bodyPr/>
          <a:lstStyle/>
          <a:p>
            <a:r>
              <a:rPr lang="en-US" b="0" dirty="0" smtClean="0"/>
              <a:t>Plenary Presentations</a:t>
            </a:r>
            <a:endParaRPr lang="en-US" b="0" dirty="0"/>
          </a:p>
        </p:txBody>
      </p:sp>
      <p:sp>
        <p:nvSpPr>
          <p:cNvPr id="4" name="Slide Number Placeholder 3"/>
          <p:cNvSpPr>
            <a:spLocks noGrp="1"/>
          </p:cNvSpPr>
          <p:nvPr>
            <p:ph type="sldNum" sz="quarter" idx="12"/>
          </p:nvPr>
        </p:nvSpPr>
        <p:spPr/>
        <p:txBody>
          <a:bodyPr/>
          <a:lstStyle/>
          <a:p>
            <a:fld id="{50454EFB-966A-6745-99E7-4F03FD4C89CA}" type="slidenum">
              <a:rPr lang="en-US" smtClean="0"/>
              <a:pPr/>
              <a:t>10</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9306" y="1967861"/>
            <a:ext cx="950976" cy="118872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8039" y="2784153"/>
            <a:ext cx="1143000" cy="119443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7121" y="4707250"/>
            <a:ext cx="1064836" cy="118872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179" y="866774"/>
            <a:ext cx="1188720" cy="118872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3939" y="3930012"/>
            <a:ext cx="1021710" cy="1188720"/>
          </a:xfrm>
          <a:prstGeom prst="rect">
            <a:avLst/>
          </a:prstGeom>
        </p:spPr>
      </p:pic>
    </p:spTree>
    <p:extLst>
      <p:ext uri="{BB962C8B-B14F-4D97-AF65-F5344CB8AC3E}">
        <p14:creationId xmlns:p14="http://schemas.microsoft.com/office/powerpoint/2010/main" val="2437794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06503" indent="-206503" defTabSz="914318" fontAlgn="auto">
              <a:spcBef>
                <a:spcPts val="0"/>
              </a:spcBef>
              <a:spcAft>
                <a:spcPct val="25000"/>
              </a:spcAft>
              <a:defRPr/>
            </a:pPr>
            <a:r>
              <a:rPr lang="en-US" sz="2400" dirty="0">
                <a:solidFill>
                  <a:srgbClr val="106636"/>
                </a:solidFill>
              </a:rPr>
              <a:t>Basic Research Needs for </a:t>
            </a:r>
            <a:r>
              <a:rPr lang="en-US" sz="2400" dirty="0" smtClean="0">
                <a:solidFill>
                  <a:srgbClr val="106636"/>
                </a:solidFill>
              </a:rPr>
              <a:t>Nuclear Energy</a:t>
            </a:r>
            <a:endParaRPr lang="en-US" sz="2000" dirty="0">
              <a:solidFill>
                <a:srgbClr val="106636"/>
              </a:solidFill>
            </a:endParaRPr>
          </a:p>
        </p:txBody>
      </p:sp>
    </p:spTree>
    <p:extLst>
      <p:ext uri="{BB962C8B-B14F-4D97-AF65-F5344CB8AC3E}">
        <p14:creationId xmlns:p14="http://schemas.microsoft.com/office/powerpoint/2010/main" val="2181202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Nuclear Energy was a Focus of Early BRN Workshops</a:t>
            </a:r>
            <a:endParaRPr lang="en-US" dirty="0"/>
          </a:p>
        </p:txBody>
      </p:sp>
      <p:sp>
        <p:nvSpPr>
          <p:cNvPr id="2" name="Content Placeholder 1"/>
          <p:cNvSpPr>
            <a:spLocks noGrp="1"/>
          </p:cNvSpPr>
          <p:nvPr>
            <p:ph idx="1"/>
          </p:nvPr>
        </p:nvSpPr>
        <p:spPr/>
        <p:txBody>
          <a:bodyPr/>
          <a:lstStyle/>
          <a:p>
            <a:r>
              <a:rPr lang="en-US" b="0" dirty="0"/>
              <a:t>2006 Basic Research Needs </a:t>
            </a:r>
            <a:r>
              <a:rPr lang="en-US" b="0" dirty="0" smtClean="0"/>
              <a:t>for Advanced </a:t>
            </a:r>
            <a:r>
              <a:rPr lang="en-US" b="0" dirty="0"/>
              <a:t>Nuclear Energy </a:t>
            </a:r>
            <a:r>
              <a:rPr lang="en-US" b="0" dirty="0" smtClean="0"/>
              <a:t>Systems</a:t>
            </a:r>
          </a:p>
          <a:p>
            <a:r>
              <a:rPr lang="en-US" b="0" dirty="0"/>
              <a:t>2007 Basic Research Needs </a:t>
            </a:r>
            <a:r>
              <a:rPr lang="en-US" b="0" dirty="0" smtClean="0"/>
              <a:t>for Materials </a:t>
            </a:r>
            <a:r>
              <a:rPr lang="en-US" b="0" dirty="0"/>
              <a:t>under Extreme </a:t>
            </a:r>
            <a:r>
              <a:rPr lang="en-US" b="0" dirty="0" smtClean="0"/>
              <a:t>Environments</a:t>
            </a:r>
          </a:p>
          <a:p>
            <a:r>
              <a:rPr lang="en-US" b="0" dirty="0" smtClean="0"/>
              <a:t>What has changed?</a:t>
            </a:r>
          </a:p>
          <a:p>
            <a:pPr lvl="1"/>
            <a:r>
              <a:rPr lang="en-US" b="0" dirty="0" smtClean="0"/>
              <a:t>New reactor concepts bring new challenges to the field</a:t>
            </a:r>
          </a:p>
          <a:p>
            <a:pPr marL="914400" lvl="2" indent="-225425"/>
            <a:r>
              <a:rPr lang="en-US" dirty="0" smtClean="0">
                <a:solidFill>
                  <a:srgbClr val="106636"/>
                </a:solidFill>
              </a:rPr>
              <a:t>Molten Salt reactor concepts – extensive corrosion issues</a:t>
            </a:r>
          </a:p>
          <a:p>
            <a:pPr marL="914400" lvl="2" indent="-225425"/>
            <a:r>
              <a:rPr lang="en-US" dirty="0" smtClean="0">
                <a:solidFill>
                  <a:srgbClr val="106636"/>
                </a:solidFill>
              </a:rPr>
              <a:t>Long lifetime projections without fuel change-outs, with associated high damage to cladding and surrounding components</a:t>
            </a:r>
          </a:p>
          <a:p>
            <a:pPr marL="914400" lvl="2" indent="-225425"/>
            <a:r>
              <a:rPr lang="en-US" b="0" dirty="0" smtClean="0">
                <a:solidFill>
                  <a:srgbClr val="106636"/>
                </a:solidFill>
              </a:rPr>
              <a:t>Projection that the next designs will involve even higher temperatures</a:t>
            </a:r>
          </a:p>
          <a:p>
            <a:pPr marL="914400" lvl="2" indent="-225425"/>
            <a:r>
              <a:rPr lang="en-US" dirty="0" smtClean="0">
                <a:solidFill>
                  <a:srgbClr val="106636"/>
                </a:solidFill>
              </a:rPr>
              <a:t>Even more emphasis on non-proliferation and safety (accident tolerant fuels)</a:t>
            </a:r>
            <a:endParaRPr lang="en-US" b="0" dirty="0" smtClean="0">
              <a:solidFill>
                <a:srgbClr val="106636"/>
              </a:solidFill>
            </a:endParaRPr>
          </a:p>
          <a:p>
            <a:pPr lvl="2"/>
            <a:endParaRPr lang="en-US" b="0" dirty="0" smtClean="0"/>
          </a:p>
          <a:p>
            <a:endParaRPr lang="en-US" b="0" dirty="0" smtClean="0"/>
          </a:p>
          <a:p>
            <a:endParaRPr lang="en-US" b="0" dirty="0" smtClean="0"/>
          </a:p>
          <a:p>
            <a:endParaRPr lang="en-US" b="0" dirty="0"/>
          </a:p>
        </p:txBody>
      </p:sp>
      <p:sp>
        <p:nvSpPr>
          <p:cNvPr id="4" name="Slide Number Placeholder 3"/>
          <p:cNvSpPr>
            <a:spLocks noGrp="1"/>
          </p:cNvSpPr>
          <p:nvPr>
            <p:ph type="sldNum" sz="quarter" idx="12"/>
          </p:nvPr>
        </p:nvSpPr>
        <p:spPr/>
        <p:txBody>
          <a:bodyPr/>
          <a:lstStyle/>
          <a:p>
            <a:fld id="{50454EFB-966A-6745-99E7-4F03FD4C89CA}" type="slidenum">
              <a:rPr lang="en-US" smtClean="0"/>
              <a:pPr/>
              <a:t>12</a:t>
            </a:fld>
            <a:endParaRPr lang="en-US" dirty="0"/>
          </a:p>
        </p:txBody>
      </p:sp>
    </p:spTree>
    <p:extLst>
      <p:ext uri="{BB962C8B-B14F-4D97-AF65-F5344CB8AC3E}">
        <p14:creationId xmlns:p14="http://schemas.microsoft.com/office/powerpoint/2010/main" val="2450094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246063" y="1131888"/>
            <a:ext cx="8669337" cy="26733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6" tIns="45688" rIns="91376" bIns="45688" anchor="ct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algn="ctr" defTabSz="914400" eaLnBrk="0" fontAlgn="base" hangingPunct="0">
              <a:spcBef>
                <a:spcPct val="0"/>
              </a:spcBef>
              <a:spcAft>
                <a:spcPct val="0"/>
              </a:spcAft>
            </a:pPr>
            <a:endParaRPr lang="en-US" altLang="en-US" smtClean="0"/>
          </a:p>
        </p:txBody>
      </p:sp>
      <p:sp>
        <p:nvSpPr>
          <p:cNvPr id="245763" name="Rectangle 3"/>
          <p:cNvSpPr>
            <a:spLocks noChangeArrowheads="1"/>
          </p:cNvSpPr>
          <p:nvPr/>
        </p:nvSpPr>
        <p:spPr bwMode="auto">
          <a:xfrm>
            <a:off x="-6350" y="23813"/>
            <a:ext cx="9561513"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33" tIns="45667" rIns="91333" bIns="45667">
            <a:spAutoFit/>
          </a:bodyPr>
          <a:lstStyle/>
          <a:p>
            <a:pPr defTabSz="914400" fontAlgn="base">
              <a:lnSpc>
                <a:spcPct val="90000"/>
              </a:lnSpc>
              <a:spcBef>
                <a:spcPct val="0"/>
              </a:spcBef>
              <a:spcAft>
                <a:spcPct val="0"/>
              </a:spcAft>
              <a:defRPr/>
            </a:pPr>
            <a:r>
              <a:rPr lang="en-US" altLang="en-US" sz="2400" b="1" i="1">
                <a:solidFill>
                  <a:srgbClr val="000099"/>
                </a:solidFill>
                <a:effectLst>
                  <a:outerShdw blurRad="38100" dist="38100" dir="2700000" algn="tl">
                    <a:srgbClr val="C0C0C0"/>
                  </a:outerShdw>
                </a:effectLst>
                <a:latin typeface="Arial" pitchFamily="34" charset="0"/>
              </a:rPr>
              <a:t>Basic Research Needs for Advanced </a:t>
            </a:r>
            <a:br>
              <a:rPr lang="en-US" altLang="en-US" sz="2400" b="1" i="1">
                <a:solidFill>
                  <a:srgbClr val="000099"/>
                </a:solidFill>
                <a:effectLst>
                  <a:outerShdw blurRad="38100" dist="38100" dir="2700000" algn="tl">
                    <a:srgbClr val="C0C0C0"/>
                  </a:outerShdw>
                </a:effectLst>
                <a:latin typeface="Arial" pitchFamily="34" charset="0"/>
              </a:rPr>
            </a:br>
            <a:r>
              <a:rPr lang="en-US" altLang="en-US" sz="2400" b="1" i="1">
                <a:solidFill>
                  <a:srgbClr val="000099"/>
                </a:solidFill>
                <a:effectLst>
                  <a:outerShdw blurRad="38100" dist="38100" dir="2700000" algn="tl">
                    <a:srgbClr val="C0C0C0"/>
                  </a:outerShdw>
                </a:effectLst>
                <a:latin typeface="Arial" pitchFamily="34" charset="0"/>
              </a:rPr>
              <a:t>Nuclear Energy Systems</a:t>
            </a:r>
          </a:p>
        </p:txBody>
      </p:sp>
      <p:sp>
        <p:nvSpPr>
          <p:cNvPr id="78852" name="Rectangle 4"/>
          <p:cNvSpPr>
            <a:spLocks noChangeArrowheads="1"/>
          </p:cNvSpPr>
          <p:nvPr/>
        </p:nvSpPr>
        <p:spPr bwMode="auto">
          <a:xfrm>
            <a:off x="3797300" y="1241425"/>
            <a:ext cx="5103813" cy="2616200"/>
          </a:xfrm>
          <a:prstGeom prst="rect">
            <a:avLst/>
          </a:prstGeom>
          <a:noFill/>
          <a:ln>
            <a:noFill/>
          </a:ln>
          <a:effectLst/>
          <a:extLst>
            <a:ext uri="{909E8E84-426E-40DD-AFC4-6F175D3DCCD1}">
              <a14:hiddenFill xmlns:a14="http://schemas.microsoft.com/office/drawing/2010/main">
                <a:solidFill>
                  <a:srgbClr val="FFBF56"/>
                </a:solidFill>
              </a14:hiddenFill>
            </a:ext>
            <a:ext uri="{91240B29-F687-4F45-9708-019B960494DF}">
              <a14:hiddenLine xmlns:a14="http://schemas.microsoft.com/office/drawing/2010/main" w="12700">
                <a:solidFill>
                  <a:srgbClr val="9900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33" tIns="45667" rIns="91333" bIns="45667">
            <a:spAutoFit/>
          </a:bodyPr>
          <a:lstStyle>
            <a:lvl1pPr>
              <a:tabLst>
                <a:tab pos="228600" algn="l"/>
              </a:tabLst>
              <a:defRPr b="1">
                <a:solidFill>
                  <a:srgbClr val="FF0000"/>
                </a:solidFill>
                <a:latin typeface="Times New Roman" panose="02020603050405020304" pitchFamily="18" charset="0"/>
              </a:defRPr>
            </a:lvl1pPr>
            <a:lvl2pPr marL="742950" indent="-285750">
              <a:tabLst>
                <a:tab pos="228600" algn="l"/>
              </a:tabLst>
              <a:defRPr b="1">
                <a:solidFill>
                  <a:srgbClr val="FF0000"/>
                </a:solidFill>
                <a:latin typeface="Times New Roman" panose="02020603050405020304" pitchFamily="18" charset="0"/>
              </a:defRPr>
            </a:lvl2pPr>
            <a:lvl3pPr marL="1143000" indent="-228600">
              <a:tabLst>
                <a:tab pos="228600" algn="l"/>
              </a:tabLst>
              <a:defRPr b="1">
                <a:solidFill>
                  <a:srgbClr val="FF0000"/>
                </a:solidFill>
                <a:latin typeface="Times New Roman" panose="02020603050405020304" pitchFamily="18" charset="0"/>
              </a:defRPr>
            </a:lvl3pPr>
            <a:lvl4pPr marL="1600200" indent="-228600">
              <a:tabLst>
                <a:tab pos="228600" algn="l"/>
              </a:tabLst>
              <a:defRPr b="1">
                <a:solidFill>
                  <a:srgbClr val="FF0000"/>
                </a:solidFill>
                <a:latin typeface="Times New Roman" panose="02020603050405020304" pitchFamily="18" charset="0"/>
              </a:defRPr>
            </a:lvl4pPr>
            <a:lvl5pPr marL="2057400" indent="-228600">
              <a:tabLst>
                <a:tab pos="228600" algn="l"/>
              </a:tabLst>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tabLst>
                <a:tab pos="228600" algn="l"/>
              </a:tabLs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tabLst>
                <a:tab pos="228600" algn="l"/>
              </a:tabLs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tabLst>
                <a:tab pos="228600" algn="l"/>
              </a:tabLs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tabLst>
                <a:tab pos="228600" algn="l"/>
              </a:tabLst>
              <a:defRPr b="1">
                <a:solidFill>
                  <a:srgbClr val="FF0000"/>
                </a:solidFill>
                <a:latin typeface="Times New Roman" panose="02020603050405020304" pitchFamily="18" charset="0"/>
              </a:defRPr>
            </a:lvl9pPr>
          </a:lstStyle>
          <a:p>
            <a:pPr defTabSz="914400" eaLnBrk="0" fontAlgn="base" hangingPunct="0">
              <a:spcBef>
                <a:spcPct val="0"/>
              </a:spcBef>
              <a:spcAft>
                <a:spcPct val="0"/>
              </a:spcAft>
            </a:pPr>
            <a:r>
              <a:rPr lang="en-US" altLang="en-US" sz="1600" dirty="0" smtClean="0">
                <a:solidFill>
                  <a:srgbClr val="000099"/>
                </a:solidFill>
                <a:latin typeface="Arial" panose="020B0604020202020204" pitchFamily="34" charset="0"/>
              </a:rPr>
              <a:t>Panel Topics:</a:t>
            </a:r>
          </a:p>
          <a:p>
            <a:pPr defTabSz="914400" eaLnBrk="0" fontAlgn="base" hangingPunct="0">
              <a:spcBef>
                <a:spcPct val="0"/>
              </a:spcBef>
              <a:spcAft>
                <a:spcPct val="0"/>
              </a:spcAft>
            </a:pPr>
            <a:r>
              <a:rPr lang="en-US" altLang="en-US" dirty="0" smtClean="0">
                <a:solidFill>
                  <a:srgbClr val="000000"/>
                </a:solidFill>
                <a:latin typeface="Arial" panose="020B0604020202020204" pitchFamily="34" charset="0"/>
              </a:rPr>
              <a:t>	</a:t>
            </a:r>
            <a:r>
              <a:rPr lang="en-US" altLang="en-US" sz="1400" dirty="0" smtClean="0">
                <a:solidFill>
                  <a:srgbClr val="000000"/>
                </a:solidFill>
                <a:latin typeface="Arial" panose="020B0604020202020204" pitchFamily="34" charset="0"/>
              </a:rPr>
              <a:t>Materials under extreme conditions</a:t>
            </a:r>
          </a:p>
          <a:p>
            <a:pPr defTabSz="914400" eaLnBrk="0" fontAlgn="base" hangingPunct="0">
              <a:spcBef>
                <a:spcPct val="0"/>
              </a:spcBef>
              <a:spcAft>
                <a:spcPct val="0"/>
              </a:spcAft>
            </a:pPr>
            <a:r>
              <a:rPr lang="en-US" altLang="en-US" sz="1400" dirty="0" smtClean="0">
                <a:solidFill>
                  <a:srgbClr val="000000"/>
                </a:solidFill>
                <a:latin typeface="Arial" panose="020B0604020202020204" pitchFamily="34" charset="0"/>
              </a:rPr>
              <a:t>	Chemistry under extreme conditions</a:t>
            </a:r>
          </a:p>
          <a:p>
            <a:pPr defTabSz="914400" eaLnBrk="0" fontAlgn="base" hangingPunct="0">
              <a:spcBef>
                <a:spcPct val="0"/>
              </a:spcBef>
              <a:spcAft>
                <a:spcPct val="0"/>
              </a:spcAft>
            </a:pPr>
            <a:r>
              <a:rPr lang="en-US" altLang="en-US" sz="1400" dirty="0" smtClean="0">
                <a:solidFill>
                  <a:srgbClr val="000000"/>
                </a:solidFill>
                <a:latin typeface="Arial" panose="020B0604020202020204" pitchFamily="34" charset="0"/>
              </a:rPr>
              <a:t>	Separations science</a:t>
            </a:r>
          </a:p>
          <a:p>
            <a:pPr defTabSz="914400" eaLnBrk="0" fontAlgn="base" hangingPunct="0">
              <a:spcBef>
                <a:spcPct val="0"/>
              </a:spcBef>
              <a:spcAft>
                <a:spcPct val="0"/>
              </a:spcAft>
            </a:pPr>
            <a:r>
              <a:rPr lang="en-US" altLang="en-US" sz="1400" dirty="0" smtClean="0">
                <a:solidFill>
                  <a:srgbClr val="000000"/>
                </a:solidFill>
                <a:latin typeface="Arial" panose="020B0604020202020204" pitchFamily="34" charset="0"/>
              </a:rPr>
              <a:t>	Advanced actinide fuels</a:t>
            </a:r>
          </a:p>
          <a:p>
            <a:pPr defTabSz="914400" eaLnBrk="0" fontAlgn="base" hangingPunct="0">
              <a:spcBef>
                <a:spcPct val="0"/>
              </a:spcBef>
              <a:spcAft>
                <a:spcPct val="0"/>
              </a:spcAft>
            </a:pPr>
            <a:r>
              <a:rPr lang="en-US" altLang="en-US" sz="1400" dirty="0" smtClean="0">
                <a:solidFill>
                  <a:srgbClr val="000000"/>
                </a:solidFill>
                <a:latin typeface="Arial" panose="020B0604020202020204" pitchFamily="34" charset="0"/>
              </a:rPr>
              <a:t>	Advanced waste forms</a:t>
            </a:r>
          </a:p>
          <a:p>
            <a:pPr defTabSz="914400" eaLnBrk="0" fontAlgn="base" hangingPunct="0">
              <a:spcBef>
                <a:spcPct val="0"/>
              </a:spcBef>
              <a:spcAft>
                <a:spcPct val="0"/>
              </a:spcAft>
            </a:pPr>
            <a:r>
              <a:rPr lang="en-US" altLang="en-US" sz="1400" dirty="0" smtClean="0">
                <a:solidFill>
                  <a:srgbClr val="000000"/>
                </a:solidFill>
                <a:latin typeface="Arial" panose="020B0604020202020204" pitchFamily="34" charset="0"/>
              </a:rPr>
              <a:t>	Predictive modeling and simulation</a:t>
            </a:r>
          </a:p>
          <a:p>
            <a:pPr defTabSz="914400" eaLnBrk="0" fontAlgn="base" hangingPunct="0">
              <a:spcBef>
                <a:spcPct val="0"/>
              </a:spcBef>
              <a:spcAft>
                <a:spcPct val="0"/>
              </a:spcAft>
            </a:pPr>
            <a:r>
              <a:rPr lang="en-US" altLang="en-US" sz="1400" dirty="0" smtClean="0">
                <a:solidFill>
                  <a:srgbClr val="000000"/>
                </a:solidFill>
                <a:latin typeface="Arial" panose="020B0604020202020204" pitchFamily="34" charset="0"/>
              </a:rPr>
              <a:t>	Crosscutting and grand-challenge science themes</a:t>
            </a:r>
          </a:p>
          <a:p>
            <a:pPr defTabSz="914400" eaLnBrk="0" fontAlgn="base" hangingPunct="0">
              <a:spcBef>
                <a:spcPct val="0"/>
              </a:spcBef>
              <a:spcAft>
                <a:spcPct val="0"/>
              </a:spcAft>
            </a:pPr>
            <a:r>
              <a:rPr lang="en-US" altLang="en-US" sz="1600" dirty="0" smtClean="0">
                <a:solidFill>
                  <a:srgbClr val="000099"/>
                </a:solidFill>
                <a:latin typeface="Arial" panose="020B0604020202020204" pitchFamily="34" charset="0"/>
              </a:rPr>
              <a:t>Plenary Speakers:</a:t>
            </a:r>
            <a:r>
              <a:rPr lang="en-US" altLang="en-US" b="0" dirty="0" smtClean="0">
                <a:solidFill>
                  <a:srgbClr val="000000"/>
                </a:solidFill>
                <a:latin typeface="Arial Black" panose="020B0A04020102020204" pitchFamily="34" charset="0"/>
              </a:rPr>
              <a:t>	</a:t>
            </a:r>
            <a:r>
              <a:rPr lang="en-US" altLang="en-US" sz="1200" b="0" dirty="0" smtClean="0">
                <a:solidFill>
                  <a:srgbClr val="000000"/>
                </a:solidFill>
                <a:latin typeface="Arial Black" panose="020B0A04020102020204" pitchFamily="34" charset="0"/>
              </a:rPr>
              <a:t> </a:t>
            </a:r>
          </a:p>
          <a:p>
            <a:pPr defTabSz="914400" eaLnBrk="0" fontAlgn="base" hangingPunct="0">
              <a:spcBef>
                <a:spcPct val="0"/>
              </a:spcBef>
              <a:spcAft>
                <a:spcPct val="0"/>
              </a:spcAft>
            </a:pPr>
            <a:r>
              <a:rPr lang="en-US" altLang="en-US" sz="1200" b="0" dirty="0" smtClean="0">
                <a:solidFill>
                  <a:srgbClr val="000000"/>
                </a:solidFill>
                <a:latin typeface="Monaco" pitchFamily="16" charset="0"/>
              </a:rPr>
              <a:t>	</a:t>
            </a:r>
            <a:r>
              <a:rPr lang="en-US" altLang="en-US" sz="1400" dirty="0" smtClean="0">
                <a:solidFill>
                  <a:srgbClr val="000000"/>
                </a:solidFill>
                <a:latin typeface="Arial" panose="020B0604020202020204" pitchFamily="34" charset="0"/>
              </a:rPr>
              <a:t>David Hill, Tom </a:t>
            </a:r>
            <a:r>
              <a:rPr lang="en-US" altLang="en-US" sz="1400" dirty="0" err="1" smtClean="0">
                <a:solidFill>
                  <a:srgbClr val="000000"/>
                </a:solidFill>
                <a:latin typeface="Arial" panose="020B0604020202020204" pitchFamily="34" charset="0"/>
              </a:rPr>
              <a:t>Mulford</a:t>
            </a:r>
            <a:r>
              <a:rPr lang="en-US" altLang="en-US" sz="1400" dirty="0" smtClean="0">
                <a:solidFill>
                  <a:srgbClr val="000000"/>
                </a:solidFill>
                <a:latin typeface="Arial" panose="020B0604020202020204" pitchFamily="34" charset="0"/>
              </a:rPr>
              <a:t>, Sue Ion, Vic Reis</a:t>
            </a:r>
            <a:br>
              <a:rPr lang="en-US" altLang="en-US" sz="1400" dirty="0" smtClean="0">
                <a:solidFill>
                  <a:srgbClr val="000000"/>
                </a:solidFill>
                <a:latin typeface="Arial" panose="020B0604020202020204" pitchFamily="34" charset="0"/>
              </a:rPr>
            </a:br>
            <a:r>
              <a:rPr lang="en-US" altLang="en-US" sz="1400" dirty="0" smtClean="0">
                <a:solidFill>
                  <a:srgbClr val="000000"/>
                </a:solidFill>
                <a:latin typeface="Arial" panose="020B0604020202020204" pitchFamily="34" charset="0"/>
              </a:rPr>
              <a:t>	Steve Zinkle, Carol Burns, Thom Dunning</a:t>
            </a:r>
          </a:p>
        </p:txBody>
      </p:sp>
      <p:sp>
        <p:nvSpPr>
          <p:cNvPr id="78853" name="Rectangle 5"/>
          <p:cNvSpPr>
            <a:spLocks noChangeArrowheads="1"/>
          </p:cNvSpPr>
          <p:nvPr/>
        </p:nvSpPr>
        <p:spPr bwMode="auto">
          <a:xfrm>
            <a:off x="238125" y="3898900"/>
            <a:ext cx="4300538" cy="2787650"/>
          </a:xfrm>
          <a:prstGeom prst="rect">
            <a:avLst/>
          </a:prstGeom>
          <a:solidFill>
            <a:schemeClr val="hlink"/>
          </a:solidFill>
          <a:ln>
            <a:noFill/>
          </a:ln>
          <a:effectLst/>
          <a:extLst>
            <a:ext uri="{91240B29-F687-4F45-9708-019B960494DF}">
              <a14:hiddenLine xmlns:a14="http://schemas.microsoft.com/office/drawing/2010/main" w="19050">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33" tIns="45667" rIns="91333" bIns="45667"/>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defTabSz="914400" eaLnBrk="0" fontAlgn="base" hangingPunct="0">
              <a:lnSpc>
                <a:spcPct val="90000"/>
              </a:lnSpc>
              <a:spcBef>
                <a:spcPct val="30000"/>
              </a:spcBef>
              <a:spcAft>
                <a:spcPct val="0"/>
              </a:spcAft>
            </a:pPr>
            <a:r>
              <a:rPr lang="en-US" altLang="en-US" dirty="0" smtClean="0">
                <a:solidFill>
                  <a:srgbClr val="000099"/>
                </a:solidFill>
                <a:latin typeface="Arial" panose="020B0604020202020204" pitchFamily="34" charset="0"/>
              </a:rPr>
              <a:t>Workshop Charge</a:t>
            </a:r>
          </a:p>
          <a:p>
            <a:pPr defTabSz="914400" eaLnBrk="0" fontAlgn="base" hangingPunct="0">
              <a:lnSpc>
                <a:spcPct val="90000"/>
              </a:lnSpc>
              <a:spcBef>
                <a:spcPct val="30000"/>
              </a:spcBef>
              <a:spcAft>
                <a:spcPct val="0"/>
              </a:spcAft>
            </a:pPr>
            <a:r>
              <a:rPr lang="en-US" altLang="en-US" sz="1400" b="0" dirty="0" smtClean="0">
                <a:solidFill>
                  <a:srgbClr val="000000"/>
                </a:solidFill>
                <a:latin typeface="Arial" panose="020B0604020202020204" pitchFamily="34" charset="0"/>
              </a:rPr>
              <a:t>To identify basic research needs and opportunities in advanced nuclear energy systems and related areas, with a focus on new, emerging and scientifically challenging areas that have the potential to have significant impact in science and technologies. Highlighted areas will include improved and new materials and relevant chemical processes to overcome short-term showstoppers and long-term grand challenges for the effective utilization of nuclear energy.</a:t>
            </a:r>
          </a:p>
        </p:txBody>
      </p:sp>
      <p:sp>
        <p:nvSpPr>
          <p:cNvPr id="78854" name="Rectangle 6"/>
          <p:cNvSpPr>
            <a:spLocks noChangeArrowheads="1"/>
          </p:cNvSpPr>
          <p:nvPr/>
        </p:nvSpPr>
        <p:spPr bwMode="auto">
          <a:xfrm>
            <a:off x="4624388" y="3898900"/>
            <a:ext cx="4302125" cy="2787650"/>
          </a:xfrm>
          <a:prstGeom prst="rect">
            <a:avLst/>
          </a:prstGeom>
          <a:solidFill>
            <a:schemeClr val="hlink"/>
          </a:solidFill>
          <a:ln>
            <a:noFill/>
          </a:ln>
          <a:effectLst/>
          <a:extLst>
            <a:ext uri="{91240B29-F687-4F45-9708-019B960494DF}">
              <a14:hiddenLine xmlns:a14="http://schemas.microsoft.com/office/drawing/2010/main" w="19050">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6" tIns="45688" rIns="91376" bIns="45688" anchor="ct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algn="ctr" defTabSz="914400" eaLnBrk="0" fontAlgn="base" hangingPunct="0">
              <a:spcBef>
                <a:spcPct val="0"/>
              </a:spcBef>
              <a:spcAft>
                <a:spcPct val="0"/>
              </a:spcAft>
            </a:pPr>
            <a:endParaRPr lang="en-US" altLang="en-US" smtClean="0"/>
          </a:p>
        </p:txBody>
      </p:sp>
      <p:sp>
        <p:nvSpPr>
          <p:cNvPr id="78855" name="Rectangle 7"/>
          <p:cNvSpPr>
            <a:spLocks noChangeArrowheads="1"/>
          </p:cNvSpPr>
          <p:nvPr/>
        </p:nvSpPr>
        <p:spPr bwMode="auto">
          <a:xfrm>
            <a:off x="4648200" y="3943350"/>
            <a:ext cx="4410075" cy="327025"/>
          </a:xfrm>
          <a:prstGeom prst="rect">
            <a:avLst/>
          </a:prstGeom>
          <a:noFill/>
          <a:ln>
            <a:noFill/>
          </a:ln>
          <a:effectLst/>
          <a:extLst>
            <a:ext uri="{909E8E84-426E-40DD-AFC4-6F175D3DCCD1}">
              <a14:hiddenFill xmlns:a14="http://schemas.microsoft.com/office/drawing/2010/main">
                <a:solidFill>
                  <a:srgbClr val="FFBF56"/>
                </a:solidFill>
              </a14:hiddenFill>
            </a:ext>
            <a:ext uri="{91240B29-F687-4F45-9708-019B960494DF}">
              <a14:hiddenLine xmlns:a14="http://schemas.microsoft.com/office/drawing/2010/main" w="12700">
                <a:solidFill>
                  <a:srgbClr val="9900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33" tIns="45667" rIns="91333" bIns="45667">
            <a:spAutoFit/>
          </a:bodyP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defTabSz="914400" eaLnBrk="0" fontAlgn="base" hangingPunct="0">
              <a:lnSpc>
                <a:spcPct val="85000"/>
              </a:lnSpc>
              <a:spcBef>
                <a:spcPct val="0"/>
              </a:spcBef>
              <a:spcAft>
                <a:spcPct val="0"/>
              </a:spcAft>
            </a:pPr>
            <a:r>
              <a:rPr lang="en-US" altLang="en-US" smtClean="0">
                <a:solidFill>
                  <a:srgbClr val="000099"/>
                </a:solidFill>
                <a:latin typeface="Arial" panose="020B0604020202020204" pitchFamily="34" charset="0"/>
              </a:rPr>
              <a:t>225 attendees</a:t>
            </a:r>
          </a:p>
        </p:txBody>
      </p:sp>
      <p:pic>
        <p:nvPicPr>
          <p:cNvPr id="78856" name="Picture 8" descr="4055-2000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250" y="1504950"/>
            <a:ext cx="1325563" cy="16891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9" descr="Tom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950" y="1504950"/>
            <a:ext cx="1327150" cy="16875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8" name="Rectangle 10"/>
          <p:cNvSpPr>
            <a:spLocks noChangeArrowheads="1"/>
          </p:cNvSpPr>
          <p:nvPr/>
        </p:nvSpPr>
        <p:spPr bwMode="auto">
          <a:xfrm>
            <a:off x="990600" y="1154113"/>
            <a:ext cx="2590800" cy="336550"/>
          </a:xfrm>
          <a:prstGeom prst="rect">
            <a:avLst/>
          </a:prstGeom>
          <a:noFill/>
          <a:ln>
            <a:noFill/>
          </a:ln>
          <a:effectLst/>
          <a:extLst>
            <a:ext uri="{909E8E84-426E-40DD-AFC4-6F175D3DCCD1}">
              <a14:hiddenFill xmlns:a14="http://schemas.microsoft.com/office/drawing/2010/main">
                <a:solidFill>
                  <a:srgbClr val="FFBF56"/>
                </a:solidFill>
              </a14:hiddenFill>
            </a:ext>
            <a:ext uri="{91240B29-F687-4F45-9708-019B960494DF}">
              <a14:hiddenLine xmlns:a14="http://schemas.microsoft.com/office/drawing/2010/main" w="12700">
                <a:solidFill>
                  <a:srgbClr val="9900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33" tIns="45667" rIns="91333" bIns="45667">
            <a:spAutoFit/>
          </a:bodyPr>
          <a:lstStyle>
            <a:lvl1pPr>
              <a:tabLst>
                <a:tab pos="858838" algn="l"/>
              </a:tabLst>
              <a:defRPr b="1">
                <a:solidFill>
                  <a:srgbClr val="FF0000"/>
                </a:solidFill>
                <a:latin typeface="Times New Roman" panose="02020603050405020304" pitchFamily="18" charset="0"/>
              </a:defRPr>
            </a:lvl1pPr>
            <a:lvl2pPr marL="742950" indent="-285750">
              <a:tabLst>
                <a:tab pos="858838" algn="l"/>
              </a:tabLst>
              <a:defRPr b="1">
                <a:solidFill>
                  <a:srgbClr val="FF0000"/>
                </a:solidFill>
                <a:latin typeface="Times New Roman" panose="02020603050405020304" pitchFamily="18" charset="0"/>
              </a:defRPr>
            </a:lvl2pPr>
            <a:lvl3pPr marL="1143000" indent="-228600">
              <a:tabLst>
                <a:tab pos="858838" algn="l"/>
              </a:tabLst>
              <a:defRPr b="1">
                <a:solidFill>
                  <a:srgbClr val="FF0000"/>
                </a:solidFill>
                <a:latin typeface="Times New Roman" panose="02020603050405020304" pitchFamily="18" charset="0"/>
              </a:defRPr>
            </a:lvl3pPr>
            <a:lvl4pPr marL="1600200" indent="-228600">
              <a:tabLst>
                <a:tab pos="858838" algn="l"/>
              </a:tabLst>
              <a:defRPr b="1">
                <a:solidFill>
                  <a:srgbClr val="FF0000"/>
                </a:solidFill>
                <a:latin typeface="Times New Roman" panose="02020603050405020304" pitchFamily="18" charset="0"/>
              </a:defRPr>
            </a:lvl4pPr>
            <a:lvl5pPr marL="2057400" indent="-228600">
              <a:tabLst>
                <a:tab pos="858838" algn="l"/>
              </a:tabLst>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tabLst>
                <a:tab pos="858838" algn="l"/>
              </a:tabLs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tabLst>
                <a:tab pos="858838" algn="l"/>
              </a:tabLs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tabLst>
                <a:tab pos="858838" algn="l"/>
              </a:tabLs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tabLst>
                <a:tab pos="858838" algn="l"/>
              </a:tabLst>
              <a:defRPr b="1">
                <a:solidFill>
                  <a:srgbClr val="FF0000"/>
                </a:solidFill>
                <a:latin typeface="Times New Roman" panose="02020603050405020304" pitchFamily="18" charset="0"/>
              </a:defRPr>
            </a:lvl9pPr>
          </a:lstStyle>
          <a:p>
            <a:pPr algn="ctr" defTabSz="914400" eaLnBrk="0" fontAlgn="base" hangingPunct="0">
              <a:spcBef>
                <a:spcPct val="0"/>
              </a:spcBef>
              <a:spcAft>
                <a:spcPct val="0"/>
              </a:spcAft>
            </a:pPr>
            <a:r>
              <a:rPr lang="en-US" altLang="en-US" sz="1600" smtClean="0">
                <a:solidFill>
                  <a:srgbClr val="000099"/>
                </a:solidFill>
                <a:latin typeface="Arial" panose="020B0604020202020204" pitchFamily="34" charset="0"/>
              </a:rPr>
              <a:t>Workshop Co-chairs</a:t>
            </a:r>
            <a:endParaRPr lang="en-US" altLang="en-US" smtClean="0">
              <a:solidFill>
                <a:srgbClr val="000099"/>
              </a:solidFill>
              <a:latin typeface="Arial" panose="020B0604020202020204" pitchFamily="34" charset="0"/>
            </a:endParaRPr>
          </a:p>
        </p:txBody>
      </p:sp>
      <p:sp>
        <p:nvSpPr>
          <p:cNvPr id="78859" name="Rectangle 11"/>
          <p:cNvSpPr>
            <a:spLocks noChangeArrowheads="1"/>
          </p:cNvSpPr>
          <p:nvPr/>
        </p:nvSpPr>
        <p:spPr bwMode="auto">
          <a:xfrm>
            <a:off x="887413" y="3219450"/>
            <a:ext cx="1295400" cy="481013"/>
          </a:xfrm>
          <a:prstGeom prst="rect">
            <a:avLst/>
          </a:prstGeom>
          <a:noFill/>
          <a:ln>
            <a:noFill/>
          </a:ln>
          <a:effectLst/>
          <a:extLst>
            <a:ext uri="{909E8E84-426E-40DD-AFC4-6F175D3DCCD1}">
              <a14:hiddenFill xmlns:a14="http://schemas.microsoft.com/office/drawing/2010/main">
                <a:solidFill>
                  <a:srgbClr val="FFBF56"/>
                </a:solidFill>
              </a14:hiddenFill>
            </a:ext>
            <a:ext uri="{91240B29-F687-4F45-9708-019B960494DF}">
              <a14:hiddenLine xmlns:a14="http://schemas.microsoft.com/office/drawing/2010/main" w="12700">
                <a:solidFill>
                  <a:srgbClr val="9900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33" tIns="45667" rIns="91333" bIns="45667">
            <a:spAutoFit/>
          </a:bodyPr>
          <a:lstStyle>
            <a:lvl1pPr>
              <a:tabLst>
                <a:tab pos="858838" algn="l"/>
              </a:tabLst>
              <a:defRPr b="1">
                <a:solidFill>
                  <a:srgbClr val="FF0000"/>
                </a:solidFill>
                <a:latin typeface="Times New Roman" panose="02020603050405020304" pitchFamily="18" charset="0"/>
              </a:defRPr>
            </a:lvl1pPr>
            <a:lvl2pPr marL="742950" indent="-285750">
              <a:tabLst>
                <a:tab pos="858838" algn="l"/>
              </a:tabLst>
              <a:defRPr b="1">
                <a:solidFill>
                  <a:srgbClr val="FF0000"/>
                </a:solidFill>
                <a:latin typeface="Times New Roman" panose="02020603050405020304" pitchFamily="18" charset="0"/>
              </a:defRPr>
            </a:lvl2pPr>
            <a:lvl3pPr marL="1143000" indent="-228600">
              <a:tabLst>
                <a:tab pos="858838" algn="l"/>
              </a:tabLst>
              <a:defRPr b="1">
                <a:solidFill>
                  <a:srgbClr val="FF0000"/>
                </a:solidFill>
                <a:latin typeface="Times New Roman" panose="02020603050405020304" pitchFamily="18" charset="0"/>
              </a:defRPr>
            </a:lvl3pPr>
            <a:lvl4pPr marL="1600200" indent="-228600">
              <a:tabLst>
                <a:tab pos="858838" algn="l"/>
              </a:tabLst>
              <a:defRPr b="1">
                <a:solidFill>
                  <a:srgbClr val="FF0000"/>
                </a:solidFill>
                <a:latin typeface="Times New Roman" panose="02020603050405020304" pitchFamily="18" charset="0"/>
              </a:defRPr>
            </a:lvl4pPr>
            <a:lvl5pPr marL="2057400" indent="-228600">
              <a:tabLst>
                <a:tab pos="858838" algn="l"/>
              </a:tabLst>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tabLst>
                <a:tab pos="858838" algn="l"/>
              </a:tabLs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tabLst>
                <a:tab pos="858838" algn="l"/>
              </a:tabLs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tabLst>
                <a:tab pos="858838" algn="l"/>
              </a:tabLs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tabLst>
                <a:tab pos="858838" algn="l"/>
              </a:tabLst>
              <a:defRPr b="1">
                <a:solidFill>
                  <a:srgbClr val="FF0000"/>
                </a:solidFill>
                <a:latin typeface="Times New Roman" panose="02020603050405020304" pitchFamily="18" charset="0"/>
              </a:defRPr>
            </a:lvl9pPr>
          </a:lstStyle>
          <a:p>
            <a:pPr algn="ctr" defTabSz="914400" eaLnBrk="0" fontAlgn="base" hangingPunct="0">
              <a:lnSpc>
                <a:spcPct val="90000"/>
              </a:lnSpc>
              <a:spcBef>
                <a:spcPct val="0"/>
              </a:spcBef>
              <a:spcAft>
                <a:spcPct val="0"/>
              </a:spcAft>
            </a:pPr>
            <a:r>
              <a:rPr lang="en-US" altLang="en-US" sz="1400" smtClean="0">
                <a:solidFill>
                  <a:srgbClr val="000080"/>
                </a:solidFill>
                <a:latin typeface="Arial" panose="020B0604020202020204" pitchFamily="34" charset="0"/>
              </a:rPr>
              <a:t>Tomas Diaz de la Rubia</a:t>
            </a:r>
          </a:p>
        </p:txBody>
      </p:sp>
      <p:sp>
        <p:nvSpPr>
          <p:cNvPr id="78860" name="Rectangle 12"/>
          <p:cNvSpPr>
            <a:spLocks noChangeArrowheads="1"/>
          </p:cNvSpPr>
          <p:nvPr/>
        </p:nvSpPr>
        <p:spPr bwMode="auto">
          <a:xfrm>
            <a:off x="2509838" y="3219450"/>
            <a:ext cx="1066800" cy="481013"/>
          </a:xfrm>
          <a:prstGeom prst="rect">
            <a:avLst/>
          </a:prstGeom>
          <a:noFill/>
          <a:ln>
            <a:noFill/>
          </a:ln>
          <a:effectLst/>
          <a:extLst>
            <a:ext uri="{909E8E84-426E-40DD-AFC4-6F175D3DCCD1}">
              <a14:hiddenFill xmlns:a14="http://schemas.microsoft.com/office/drawing/2010/main">
                <a:solidFill>
                  <a:srgbClr val="FFBF56"/>
                </a:solidFill>
              </a14:hiddenFill>
            </a:ext>
            <a:ext uri="{91240B29-F687-4F45-9708-019B960494DF}">
              <a14:hiddenLine xmlns:a14="http://schemas.microsoft.com/office/drawing/2010/main" w="12700">
                <a:solidFill>
                  <a:srgbClr val="9900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33" tIns="45667" rIns="91333" bIns="45667">
            <a:spAutoFit/>
          </a:bodyPr>
          <a:lstStyle>
            <a:lvl1pPr>
              <a:tabLst>
                <a:tab pos="858838" algn="l"/>
              </a:tabLst>
              <a:defRPr b="1">
                <a:solidFill>
                  <a:srgbClr val="FF0000"/>
                </a:solidFill>
                <a:latin typeface="Times New Roman" panose="02020603050405020304" pitchFamily="18" charset="0"/>
              </a:defRPr>
            </a:lvl1pPr>
            <a:lvl2pPr marL="742950" indent="-285750">
              <a:tabLst>
                <a:tab pos="858838" algn="l"/>
              </a:tabLst>
              <a:defRPr b="1">
                <a:solidFill>
                  <a:srgbClr val="FF0000"/>
                </a:solidFill>
                <a:latin typeface="Times New Roman" panose="02020603050405020304" pitchFamily="18" charset="0"/>
              </a:defRPr>
            </a:lvl2pPr>
            <a:lvl3pPr marL="1143000" indent="-228600">
              <a:tabLst>
                <a:tab pos="858838" algn="l"/>
              </a:tabLst>
              <a:defRPr b="1">
                <a:solidFill>
                  <a:srgbClr val="FF0000"/>
                </a:solidFill>
                <a:latin typeface="Times New Roman" panose="02020603050405020304" pitchFamily="18" charset="0"/>
              </a:defRPr>
            </a:lvl3pPr>
            <a:lvl4pPr marL="1600200" indent="-228600">
              <a:tabLst>
                <a:tab pos="858838" algn="l"/>
              </a:tabLst>
              <a:defRPr b="1">
                <a:solidFill>
                  <a:srgbClr val="FF0000"/>
                </a:solidFill>
                <a:latin typeface="Times New Roman" panose="02020603050405020304" pitchFamily="18" charset="0"/>
              </a:defRPr>
            </a:lvl4pPr>
            <a:lvl5pPr marL="2057400" indent="-228600">
              <a:tabLst>
                <a:tab pos="858838" algn="l"/>
              </a:tabLst>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tabLst>
                <a:tab pos="858838" algn="l"/>
              </a:tabLs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tabLst>
                <a:tab pos="858838" algn="l"/>
              </a:tabLs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tabLst>
                <a:tab pos="858838" algn="l"/>
              </a:tabLs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tabLst>
                <a:tab pos="858838" algn="l"/>
              </a:tabLst>
              <a:defRPr b="1">
                <a:solidFill>
                  <a:srgbClr val="FF0000"/>
                </a:solidFill>
                <a:latin typeface="Times New Roman" panose="02020603050405020304" pitchFamily="18" charset="0"/>
              </a:defRPr>
            </a:lvl9pPr>
          </a:lstStyle>
          <a:p>
            <a:pPr algn="ctr" defTabSz="914400" eaLnBrk="0" fontAlgn="base" hangingPunct="0">
              <a:lnSpc>
                <a:spcPct val="90000"/>
              </a:lnSpc>
              <a:spcBef>
                <a:spcPct val="0"/>
              </a:spcBef>
              <a:spcAft>
                <a:spcPct val="0"/>
              </a:spcAft>
            </a:pPr>
            <a:r>
              <a:rPr lang="en-US" altLang="en-US" sz="1400" smtClean="0">
                <a:solidFill>
                  <a:srgbClr val="000080"/>
                </a:solidFill>
                <a:latin typeface="Arial" panose="020B0604020202020204" pitchFamily="34" charset="0"/>
              </a:rPr>
              <a:t>Jim</a:t>
            </a:r>
            <a:br>
              <a:rPr lang="en-US" altLang="en-US" sz="1400" smtClean="0">
                <a:solidFill>
                  <a:srgbClr val="000080"/>
                </a:solidFill>
                <a:latin typeface="Arial" panose="020B0604020202020204" pitchFamily="34" charset="0"/>
              </a:rPr>
            </a:br>
            <a:r>
              <a:rPr lang="en-US" altLang="en-US" sz="1400" smtClean="0">
                <a:solidFill>
                  <a:srgbClr val="000080"/>
                </a:solidFill>
                <a:latin typeface="Arial" panose="020B0604020202020204" pitchFamily="34" charset="0"/>
              </a:rPr>
              <a:t>Roberto</a:t>
            </a:r>
          </a:p>
        </p:txBody>
      </p:sp>
      <p:sp>
        <p:nvSpPr>
          <p:cNvPr id="245773" name="Rectangle 13"/>
          <p:cNvSpPr>
            <a:spLocks noChangeArrowheads="1"/>
          </p:cNvSpPr>
          <p:nvPr/>
        </p:nvSpPr>
        <p:spPr bwMode="auto">
          <a:xfrm>
            <a:off x="-177800" y="803275"/>
            <a:ext cx="956151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33" tIns="45667" rIns="91333" bIns="45667">
            <a:spAutoFit/>
          </a:bodyPr>
          <a:lstStyle/>
          <a:p>
            <a:pPr algn="ctr" defTabSz="914400" fontAlgn="base">
              <a:lnSpc>
                <a:spcPct val="90000"/>
              </a:lnSpc>
              <a:spcBef>
                <a:spcPct val="0"/>
              </a:spcBef>
              <a:spcAft>
                <a:spcPct val="0"/>
              </a:spcAft>
              <a:defRPr/>
            </a:pPr>
            <a:r>
              <a:rPr lang="en-US" altLang="en-US" b="1">
                <a:solidFill>
                  <a:srgbClr val="000099"/>
                </a:solidFill>
                <a:effectLst>
                  <a:outerShdw blurRad="38100" dist="38100" dir="2700000" algn="tl">
                    <a:srgbClr val="C0C0C0"/>
                  </a:outerShdw>
                </a:effectLst>
                <a:latin typeface="Arial" pitchFamily="34" charset="0"/>
              </a:rPr>
              <a:t>July 31–August 2, 2006</a:t>
            </a:r>
          </a:p>
        </p:txBody>
      </p:sp>
      <p:grpSp>
        <p:nvGrpSpPr>
          <p:cNvPr id="78862" name="Group 14"/>
          <p:cNvGrpSpPr>
            <a:grpSpLocks/>
          </p:cNvGrpSpPr>
          <p:nvPr/>
        </p:nvGrpSpPr>
        <p:grpSpPr bwMode="auto">
          <a:xfrm>
            <a:off x="4816475" y="3981450"/>
            <a:ext cx="3846513" cy="2608263"/>
            <a:chOff x="3034" y="2452"/>
            <a:chExt cx="2423" cy="1643"/>
          </a:xfrm>
        </p:grpSpPr>
        <p:sp>
          <p:nvSpPr>
            <p:cNvPr id="78864" name="Text Box 15"/>
            <p:cNvSpPr txBox="1">
              <a:spLocks noChangeArrowheads="1"/>
            </p:cNvSpPr>
            <p:nvPr/>
          </p:nvSpPr>
          <p:spPr bwMode="auto">
            <a:xfrm>
              <a:off x="3034" y="2860"/>
              <a:ext cx="45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algn="ctr" defTabSz="914400" fontAlgn="base">
                <a:spcBef>
                  <a:spcPct val="0"/>
                </a:spcBef>
                <a:spcAft>
                  <a:spcPct val="0"/>
                </a:spcAft>
              </a:pPr>
              <a:r>
                <a:rPr lang="en-US" altLang="en-US" sz="1200" smtClean="0">
                  <a:solidFill>
                    <a:srgbClr val="000000"/>
                  </a:solidFill>
                  <a:latin typeface="Arial" panose="020B0604020202020204" pitchFamily="34" charset="0"/>
                </a:rPr>
                <a:t>US Lab</a:t>
              </a:r>
            </a:p>
            <a:p>
              <a:pPr algn="ctr" defTabSz="914400" fontAlgn="base">
                <a:spcBef>
                  <a:spcPct val="0"/>
                </a:spcBef>
                <a:spcAft>
                  <a:spcPct val="0"/>
                </a:spcAft>
              </a:pPr>
              <a:r>
                <a:rPr lang="en-US" altLang="en-US" sz="1200" smtClean="0">
                  <a:solidFill>
                    <a:srgbClr val="000000"/>
                  </a:solidFill>
                  <a:latin typeface="Arial" panose="020B0604020202020204" pitchFamily="34" charset="0"/>
                </a:rPr>
                <a:t>38%</a:t>
              </a:r>
            </a:p>
          </p:txBody>
        </p:sp>
        <p:sp>
          <p:nvSpPr>
            <p:cNvPr id="78865" name="Text Box 16"/>
            <p:cNvSpPr txBox="1">
              <a:spLocks noChangeArrowheads="1"/>
            </p:cNvSpPr>
            <p:nvPr/>
          </p:nvSpPr>
          <p:spPr bwMode="auto">
            <a:xfrm>
              <a:off x="4061" y="2452"/>
              <a:ext cx="60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algn="ctr" defTabSz="914400" fontAlgn="base">
                <a:spcBef>
                  <a:spcPct val="0"/>
                </a:spcBef>
                <a:spcAft>
                  <a:spcPct val="0"/>
                </a:spcAft>
              </a:pPr>
              <a:r>
                <a:rPr lang="en-US" altLang="en-US" sz="1200" smtClean="0">
                  <a:solidFill>
                    <a:srgbClr val="000000"/>
                  </a:solidFill>
                  <a:latin typeface="Arial" panose="020B0604020202020204" pitchFamily="34" charset="0"/>
                </a:rPr>
                <a:t>US Private</a:t>
              </a:r>
            </a:p>
            <a:p>
              <a:pPr algn="ctr" defTabSz="914400" fontAlgn="base">
                <a:spcBef>
                  <a:spcPct val="0"/>
                </a:spcBef>
                <a:spcAft>
                  <a:spcPct val="0"/>
                </a:spcAft>
              </a:pPr>
              <a:r>
                <a:rPr lang="en-US" altLang="en-US" sz="1200" smtClean="0">
                  <a:solidFill>
                    <a:srgbClr val="000000"/>
                  </a:solidFill>
                  <a:latin typeface="Arial" panose="020B0604020202020204" pitchFamily="34" charset="0"/>
                </a:rPr>
                <a:t>3%</a:t>
              </a:r>
            </a:p>
          </p:txBody>
        </p:sp>
        <p:graphicFrame>
          <p:nvGraphicFramePr>
            <p:cNvPr id="78866" name="Object 17"/>
            <p:cNvGraphicFramePr>
              <a:graphicFrameLocks noChangeAspect="1"/>
            </p:cNvGraphicFramePr>
            <p:nvPr/>
          </p:nvGraphicFramePr>
          <p:xfrm>
            <a:off x="3190" y="2470"/>
            <a:ext cx="2131" cy="1615"/>
          </p:xfrm>
          <a:graphic>
            <a:graphicData uri="http://schemas.openxmlformats.org/presentationml/2006/ole">
              <mc:AlternateContent xmlns:mc="http://schemas.openxmlformats.org/markup-compatibility/2006">
                <mc:Choice xmlns:v="urn:schemas-microsoft-com:vml" Requires="v">
                  <p:oleObj spid="_x0000_s1056" name="Worksheet" r:id="rId6" imgW="6019800" imgH="4819802" progId="Excel.Sheet.8">
                    <p:embed/>
                  </p:oleObj>
                </mc:Choice>
                <mc:Fallback>
                  <p:oleObj name="Worksheet" r:id="rId6" imgW="6019800" imgH="4819802"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0" y="2470"/>
                          <a:ext cx="2131" cy="1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867" name="Text Box 18"/>
            <p:cNvSpPr txBox="1">
              <a:spLocks noChangeArrowheads="1"/>
            </p:cNvSpPr>
            <p:nvPr/>
          </p:nvSpPr>
          <p:spPr bwMode="auto">
            <a:xfrm>
              <a:off x="4698" y="2596"/>
              <a:ext cx="47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algn="ctr" defTabSz="914400" fontAlgn="base">
                <a:spcBef>
                  <a:spcPct val="0"/>
                </a:spcBef>
                <a:spcAft>
                  <a:spcPct val="0"/>
                </a:spcAft>
              </a:pPr>
              <a:r>
                <a:rPr lang="en-US" altLang="en-US" sz="1200" smtClean="0">
                  <a:solidFill>
                    <a:srgbClr val="000000"/>
                  </a:solidFill>
                  <a:latin typeface="Arial" panose="020B0604020202020204" pitchFamily="34" charset="0"/>
                </a:rPr>
                <a:t>Foreign</a:t>
              </a:r>
            </a:p>
            <a:p>
              <a:pPr algn="ctr" defTabSz="914400" fontAlgn="base">
                <a:spcBef>
                  <a:spcPct val="0"/>
                </a:spcBef>
                <a:spcAft>
                  <a:spcPct val="0"/>
                </a:spcAft>
              </a:pPr>
              <a:r>
                <a:rPr lang="en-US" altLang="en-US" sz="1200" smtClean="0">
                  <a:solidFill>
                    <a:srgbClr val="000000"/>
                  </a:solidFill>
                  <a:latin typeface="Arial" panose="020B0604020202020204" pitchFamily="34" charset="0"/>
                </a:rPr>
                <a:t>14%</a:t>
              </a:r>
            </a:p>
          </p:txBody>
        </p:sp>
        <p:sp>
          <p:nvSpPr>
            <p:cNvPr id="78868" name="Text Box 19"/>
            <p:cNvSpPr txBox="1">
              <a:spLocks noChangeArrowheads="1"/>
            </p:cNvSpPr>
            <p:nvPr/>
          </p:nvSpPr>
          <p:spPr bwMode="auto">
            <a:xfrm>
              <a:off x="5148" y="3188"/>
              <a:ext cx="3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algn="ctr" defTabSz="914400" fontAlgn="base">
                <a:spcBef>
                  <a:spcPct val="0"/>
                </a:spcBef>
                <a:spcAft>
                  <a:spcPct val="0"/>
                </a:spcAft>
              </a:pPr>
              <a:r>
                <a:rPr lang="en-US" altLang="en-US" sz="1200" smtClean="0">
                  <a:solidFill>
                    <a:srgbClr val="000000"/>
                  </a:solidFill>
                  <a:latin typeface="Arial" panose="020B0604020202020204" pitchFamily="34" charset="0"/>
                </a:rPr>
                <a:t>Fed</a:t>
              </a:r>
            </a:p>
            <a:p>
              <a:pPr algn="ctr" defTabSz="914400" fontAlgn="base">
                <a:spcBef>
                  <a:spcPct val="0"/>
                </a:spcBef>
                <a:spcAft>
                  <a:spcPct val="0"/>
                </a:spcAft>
              </a:pPr>
              <a:r>
                <a:rPr lang="en-US" altLang="en-US" sz="1200" smtClean="0">
                  <a:solidFill>
                    <a:srgbClr val="000000"/>
                  </a:solidFill>
                  <a:latin typeface="Arial" panose="020B0604020202020204" pitchFamily="34" charset="0"/>
                </a:rPr>
                <a:t>23%</a:t>
              </a:r>
            </a:p>
          </p:txBody>
        </p:sp>
        <p:sp>
          <p:nvSpPr>
            <p:cNvPr id="78869" name="Text Box 20"/>
            <p:cNvSpPr txBox="1">
              <a:spLocks noChangeArrowheads="1"/>
            </p:cNvSpPr>
            <p:nvPr/>
          </p:nvSpPr>
          <p:spPr bwMode="auto">
            <a:xfrm>
              <a:off x="4040" y="3804"/>
              <a:ext cx="4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algn="ctr" defTabSz="914400" fontAlgn="base">
                <a:spcBef>
                  <a:spcPct val="0"/>
                </a:spcBef>
                <a:spcAft>
                  <a:spcPct val="0"/>
                </a:spcAft>
              </a:pPr>
              <a:r>
                <a:rPr lang="en-US" altLang="en-US" sz="1200" smtClean="0">
                  <a:solidFill>
                    <a:srgbClr val="000000"/>
                  </a:solidFill>
                  <a:latin typeface="Arial" panose="020B0604020202020204" pitchFamily="34" charset="0"/>
                </a:rPr>
                <a:t>US Univ</a:t>
              </a:r>
            </a:p>
            <a:p>
              <a:pPr algn="ctr" defTabSz="914400" fontAlgn="base">
                <a:spcBef>
                  <a:spcPct val="0"/>
                </a:spcBef>
                <a:spcAft>
                  <a:spcPct val="0"/>
                </a:spcAft>
              </a:pPr>
              <a:r>
                <a:rPr lang="en-US" altLang="en-US" sz="1200" smtClean="0">
                  <a:solidFill>
                    <a:srgbClr val="000000"/>
                  </a:solidFill>
                  <a:latin typeface="Arial" panose="020B0604020202020204" pitchFamily="34" charset="0"/>
                </a:rPr>
                <a:t>22%</a:t>
              </a:r>
            </a:p>
          </p:txBody>
        </p:sp>
      </p:grpSp>
      <p:pic>
        <p:nvPicPr>
          <p:cNvPr id="78863" name="Picture 21" descr="ANES_xl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3600" y="42863"/>
            <a:ext cx="1887538"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0092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32"/>
          <p:cNvSpPr>
            <a:spLocks noChangeArrowheads="1"/>
          </p:cNvSpPr>
          <p:nvPr/>
        </p:nvSpPr>
        <p:spPr bwMode="auto">
          <a:xfrm>
            <a:off x="4476750" y="3743325"/>
            <a:ext cx="4267200" cy="1524000"/>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nchor="ct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defTabSz="914400" eaLnBrk="0" fontAlgn="base" hangingPunct="0">
              <a:spcBef>
                <a:spcPct val="0"/>
              </a:spcBef>
              <a:spcAft>
                <a:spcPct val="0"/>
              </a:spcAft>
            </a:pPr>
            <a:endParaRPr lang="en-US" altLang="en-US" sz="2400" b="0" smtClean="0">
              <a:solidFill>
                <a:srgbClr val="000080"/>
              </a:solidFill>
              <a:latin typeface="Comic Sans MS" panose="030F0702030302020204" pitchFamily="66" charset="0"/>
            </a:endParaRPr>
          </a:p>
        </p:txBody>
      </p:sp>
      <p:sp>
        <p:nvSpPr>
          <p:cNvPr id="87043" name="Text Box 15"/>
          <p:cNvSpPr txBox="1">
            <a:spLocks noChangeArrowheads="1"/>
          </p:cNvSpPr>
          <p:nvPr/>
        </p:nvSpPr>
        <p:spPr bwMode="auto">
          <a:xfrm>
            <a:off x="381000" y="-4763"/>
            <a:ext cx="6172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defTabSz="914400" eaLnBrk="0" fontAlgn="base" hangingPunct="0">
              <a:spcBef>
                <a:spcPct val="0"/>
              </a:spcBef>
              <a:spcAft>
                <a:spcPct val="0"/>
              </a:spcAft>
            </a:pPr>
            <a:r>
              <a:rPr lang="en-US" altLang="en-US" sz="2000" b="0" dirty="0" smtClean="0">
                <a:solidFill>
                  <a:srgbClr val="106636"/>
                </a:solidFill>
                <a:latin typeface="Arial" panose="020B0604020202020204" pitchFamily="34" charset="0"/>
              </a:rPr>
              <a:t>Basic Research Needs Workshop on</a:t>
            </a:r>
            <a:r>
              <a:rPr lang="en-US" altLang="en-US" sz="2400" b="0" dirty="0" smtClean="0">
                <a:solidFill>
                  <a:srgbClr val="106636"/>
                </a:solidFill>
                <a:latin typeface="Arial" panose="020B0604020202020204" pitchFamily="34" charset="0"/>
              </a:rPr>
              <a:t> </a:t>
            </a:r>
          </a:p>
          <a:p>
            <a:pPr defTabSz="914400" eaLnBrk="0" fontAlgn="base" hangingPunct="0">
              <a:spcBef>
                <a:spcPct val="0"/>
              </a:spcBef>
              <a:spcAft>
                <a:spcPct val="0"/>
              </a:spcAft>
            </a:pPr>
            <a:r>
              <a:rPr lang="en-US" altLang="en-US" sz="2400" b="0" dirty="0" smtClean="0">
                <a:solidFill>
                  <a:srgbClr val="106636"/>
                </a:solidFill>
                <a:latin typeface="Arial" panose="020B0604020202020204" pitchFamily="34" charset="0"/>
              </a:rPr>
              <a:t>Materials Under Extreme Environments</a:t>
            </a:r>
          </a:p>
        </p:txBody>
      </p:sp>
      <p:sp>
        <p:nvSpPr>
          <p:cNvPr id="87044" name="Text Box 16"/>
          <p:cNvSpPr txBox="1">
            <a:spLocks noChangeArrowheads="1"/>
          </p:cNvSpPr>
          <p:nvPr/>
        </p:nvSpPr>
        <p:spPr bwMode="auto">
          <a:xfrm>
            <a:off x="5600700" y="37305"/>
            <a:ext cx="2286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defTabSz="914400" eaLnBrk="0" fontAlgn="base" hangingPunct="0">
              <a:spcBef>
                <a:spcPct val="0"/>
              </a:spcBef>
              <a:spcAft>
                <a:spcPct val="0"/>
              </a:spcAft>
            </a:pPr>
            <a:r>
              <a:rPr lang="en-US" altLang="en-US" dirty="0" smtClean="0">
                <a:solidFill>
                  <a:srgbClr val="106636"/>
                </a:solidFill>
                <a:latin typeface="Arial" panose="020B0604020202020204" pitchFamily="34" charset="0"/>
              </a:rPr>
              <a:t>June 11-14, 2007</a:t>
            </a:r>
          </a:p>
        </p:txBody>
      </p:sp>
      <p:sp>
        <p:nvSpPr>
          <p:cNvPr id="87045" name="Text Box 24"/>
          <p:cNvSpPr txBox="1">
            <a:spLocks noChangeArrowheads="1"/>
          </p:cNvSpPr>
          <p:nvPr/>
        </p:nvSpPr>
        <p:spPr bwMode="auto">
          <a:xfrm>
            <a:off x="304800" y="2819400"/>
            <a:ext cx="4343400" cy="28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b="1">
                <a:solidFill>
                  <a:srgbClr val="FF0000"/>
                </a:solidFill>
                <a:latin typeface="Times New Roman" panose="02020603050405020304" pitchFamily="18" charset="0"/>
              </a:defRPr>
            </a:lvl1pPr>
            <a:lvl2pPr>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algn="ctr" defTabSz="914400" eaLnBrk="0" fontAlgn="base" hangingPunct="0">
              <a:spcBef>
                <a:spcPct val="50000"/>
              </a:spcBef>
              <a:spcAft>
                <a:spcPct val="0"/>
              </a:spcAft>
            </a:pPr>
            <a:r>
              <a:rPr lang="en-US" altLang="en-US" sz="1200" b="0" i="1" dirty="0" smtClean="0">
                <a:solidFill>
                  <a:srgbClr val="000080"/>
                </a:solidFill>
                <a:latin typeface="Comic Sans MS" panose="030F0702030302020204" pitchFamily="66" charset="0"/>
              </a:rPr>
              <a:t>Panel Leads</a:t>
            </a:r>
            <a:endParaRPr lang="en-US" altLang="en-US" sz="1400" b="0" dirty="0" smtClean="0">
              <a:solidFill>
                <a:srgbClr val="000080"/>
              </a:solidFill>
              <a:latin typeface="Comic Sans MS" panose="030F0702030302020204" pitchFamily="66" charset="0"/>
            </a:endParaRPr>
          </a:p>
          <a:p>
            <a:pPr defTabSz="914400" eaLnBrk="0" fontAlgn="base" hangingPunct="0">
              <a:spcBef>
                <a:spcPct val="50000"/>
              </a:spcBef>
              <a:spcAft>
                <a:spcPct val="0"/>
              </a:spcAft>
            </a:pPr>
            <a:r>
              <a:rPr lang="en-US" altLang="en-US" sz="1400" dirty="0" smtClean="0">
                <a:latin typeface="Comic Sans MS" panose="030F0702030302020204" pitchFamily="66" charset="0"/>
              </a:rPr>
              <a:t>Energetic photon/particle flux</a:t>
            </a:r>
            <a:endParaRPr lang="en-US" altLang="en-US" sz="1400" b="0" dirty="0" smtClean="0">
              <a:latin typeface="Comic Sans MS" panose="030F0702030302020204" pitchFamily="66" charset="0"/>
            </a:endParaRPr>
          </a:p>
          <a:p>
            <a:pPr marL="455613" lvl="1" defTabSz="914400" eaLnBrk="0" fontAlgn="base" hangingPunct="0">
              <a:spcBef>
                <a:spcPct val="5000"/>
              </a:spcBef>
              <a:spcAft>
                <a:spcPct val="0"/>
              </a:spcAft>
            </a:pPr>
            <a:r>
              <a:rPr lang="en-US" altLang="en-US" sz="1200" b="0" dirty="0" smtClean="0">
                <a:solidFill>
                  <a:srgbClr val="000080"/>
                </a:solidFill>
                <a:latin typeface="Comic Sans MS" panose="030F0702030302020204" pitchFamily="66" charset="0"/>
              </a:rPr>
              <a:t>Roger Falcone (ALS), Ian Robertson (UIUC)</a:t>
            </a:r>
          </a:p>
          <a:p>
            <a:pPr defTabSz="914400" eaLnBrk="0" fontAlgn="base" hangingPunct="0">
              <a:spcBef>
                <a:spcPct val="50000"/>
              </a:spcBef>
              <a:spcAft>
                <a:spcPct val="0"/>
              </a:spcAft>
            </a:pPr>
            <a:r>
              <a:rPr lang="en-US" altLang="en-US" sz="1400" dirty="0" smtClean="0">
                <a:latin typeface="Comic Sans MS" panose="030F0702030302020204" pitchFamily="66" charset="0"/>
              </a:rPr>
              <a:t>Chemical extremes</a:t>
            </a:r>
            <a:endParaRPr lang="en-US" altLang="en-US" sz="1400" b="0" dirty="0" smtClean="0">
              <a:latin typeface="Comic Sans MS" panose="030F0702030302020204" pitchFamily="66" charset="0"/>
            </a:endParaRPr>
          </a:p>
          <a:p>
            <a:pPr marL="455613" lvl="1" defTabSz="914400" eaLnBrk="0" fontAlgn="base" hangingPunct="0">
              <a:spcBef>
                <a:spcPct val="5000"/>
              </a:spcBef>
              <a:spcAft>
                <a:spcPct val="0"/>
              </a:spcAft>
            </a:pPr>
            <a:r>
              <a:rPr lang="en-US" altLang="en-US" sz="1200" b="0" dirty="0" smtClean="0">
                <a:solidFill>
                  <a:srgbClr val="000080"/>
                </a:solidFill>
                <a:latin typeface="Comic Sans MS" panose="030F0702030302020204" pitchFamily="66" charset="0"/>
              </a:rPr>
              <a:t>John Stringer (EPRI, ret), Peter Tortorelli (ORNL)</a:t>
            </a:r>
          </a:p>
          <a:p>
            <a:pPr defTabSz="914400" eaLnBrk="0" fontAlgn="base" hangingPunct="0">
              <a:spcBef>
                <a:spcPct val="50000"/>
              </a:spcBef>
              <a:spcAft>
                <a:spcPct val="0"/>
              </a:spcAft>
            </a:pPr>
            <a:r>
              <a:rPr lang="en-US" altLang="en-US" sz="1400" dirty="0" smtClean="0">
                <a:solidFill>
                  <a:srgbClr val="000080"/>
                </a:solidFill>
                <a:latin typeface="Comic Sans MS" panose="030F0702030302020204" pitchFamily="66" charset="0"/>
              </a:rPr>
              <a:t>Thermomechanical extremes</a:t>
            </a:r>
            <a:endParaRPr lang="en-US" altLang="en-US" sz="1400" b="0" dirty="0" smtClean="0">
              <a:solidFill>
                <a:srgbClr val="000080"/>
              </a:solidFill>
              <a:latin typeface="Comic Sans MS" panose="030F0702030302020204" pitchFamily="66" charset="0"/>
            </a:endParaRPr>
          </a:p>
          <a:p>
            <a:pPr marL="455613" lvl="1" defTabSz="914400" eaLnBrk="0" fontAlgn="base" hangingPunct="0">
              <a:spcBef>
                <a:spcPct val="5000"/>
              </a:spcBef>
              <a:spcAft>
                <a:spcPct val="0"/>
              </a:spcAft>
            </a:pPr>
            <a:r>
              <a:rPr lang="en-US" altLang="en-US" sz="1200" b="0" dirty="0" smtClean="0">
                <a:solidFill>
                  <a:srgbClr val="000080"/>
                </a:solidFill>
                <a:latin typeface="Comic Sans MS" panose="030F0702030302020204" pitchFamily="66" charset="0"/>
              </a:rPr>
              <a:t>Rusty Gray (LANL), Malcolm Nicol (UNLV)</a:t>
            </a:r>
          </a:p>
          <a:p>
            <a:pPr defTabSz="914400" eaLnBrk="0" fontAlgn="base" hangingPunct="0">
              <a:spcBef>
                <a:spcPct val="50000"/>
              </a:spcBef>
              <a:spcAft>
                <a:spcPct val="0"/>
              </a:spcAft>
            </a:pPr>
            <a:r>
              <a:rPr lang="en-US" altLang="en-US" sz="1400" dirty="0" smtClean="0">
                <a:solidFill>
                  <a:srgbClr val="000080"/>
                </a:solidFill>
                <a:latin typeface="Comic Sans MS" panose="030F0702030302020204" pitchFamily="66" charset="0"/>
              </a:rPr>
              <a:t>Electromagnetic extremes</a:t>
            </a:r>
            <a:endParaRPr lang="en-US" altLang="en-US" sz="1400" b="0" dirty="0" smtClean="0">
              <a:solidFill>
                <a:srgbClr val="000080"/>
              </a:solidFill>
              <a:latin typeface="Comic Sans MS" panose="030F0702030302020204" pitchFamily="66" charset="0"/>
            </a:endParaRPr>
          </a:p>
          <a:p>
            <a:pPr marL="455613" lvl="1" defTabSz="914400" eaLnBrk="0" fontAlgn="base" hangingPunct="0">
              <a:spcBef>
                <a:spcPct val="5000"/>
              </a:spcBef>
              <a:spcAft>
                <a:spcPct val="0"/>
              </a:spcAft>
            </a:pPr>
            <a:r>
              <a:rPr lang="en-US" altLang="en-US" sz="1200" b="0" dirty="0" smtClean="0">
                <a:solidFill>
                  <a:srgbClr val="000080"/>
                </a:solidFill>
                <a:latin typeface="Comic Sans MS" panose="030F0702030302020204" pitchFamily="66" charset="0"/>
              </a:rPr>
              <a:t>Jane Lehr (Sandia)</a:t>
            </a:r>
            <a:r>
              <a:rPr lang="en-US" altLang="en-US" sz="1400" b="0" dirty="0" smtClean="0">
                <a:solidFill>
                  <a:srgbClr val="000080"/>
                </a:solidFill>
                <a:latin typeface="Comic Sans MS" panose="030F0702030302020204" pitchFamily="66" charset="0"/>
              </a:rPr>
              <a:t>, </a:t>
            </a:r>
            <a:r>
              <a:rPr lang="en-US" altLang="en-US" sz="1200" b="0" dirty="0" smtClean="0">
                <a:solidFill>
                  <a:srgbClr val="000080"/>
                </a:solidFill>
                <a:latin typeface="Comic Sans MS" panose="030F0702030302020204" pitchFamily="66" charset="0"/>
              </a:rPr>
              <a:t>Stan Tozer (NHMFL)</a:t>
            </a:r>
          </a:p>
          <a:p>
            <a:pPr defTabSz="914400" eaLnBrk="0" fontAlgn="base" hangingPunct="0">
              <a:spcBef>
                <a:spcPct val="50000"/>
              </a:spcBef>
              <a:spcAft>
                <a:spcPct val="0"/>
              </a:spcAft>
            </a:pPr>
            <a:r>
              <a:rPr lang="en-US" altLang="en-US" sz="1400" dirty="0" smtClean="0">
                <a:solidFill>
                  <a:srgbClr val="000080"/>
                </a:solidFill>
                <a:latin typeface="Comic Sans MS" panose="030F0702030302020204" pitchFamily="66" charset="0"/>
              </a:rPr>
              <a:t>Cross cutting science</a:t>
            </a:r>
            <a:endParaRPr lang="en-US" altLang="en-US" sz="1400" b="0" dirty="0" smtClean="0">
              <a:solidFill>
                <a:srgbClr val="000080"/>
              </a:solidFill>
              <a:latin typeface="Comic Sans MS" panose="030F0702030302020204" pitchFamily="66" charset="0"/>
            </a:endParaRPr>
          </a:p>
          <a:p>
            <a:pPr marL="455613" lvl="1" defTabSz="914400" eaLnBrk="0" fontAlgn="base" hangingPunct="0">
              <a:spcBef>
                <a:spcPct val="5000"/>
              </a:spcBef>
              <a:spcAft>
                <a:spcPct val="0"/>
              </a:spcAft>
            </a:pPr>
            <a:r>
              <a:rPr lang="en-US" altLang="en-US" sz="1200" b="0" dirty="0" smtClean="0">
                <a:solidFill>
                  <a:srgbClr val="000080"/>
                </a:solidFill>
                <a:latin typeface="Comic Sans MS" panose="030F0702030302020204" pitchFamily="66" charset="0"/>
              </a:rPr>
              <a:t>Tomas de la </a:t>
            </a:r>
            <a:r>
              <a:rPr lang="en-US" altLang="en-US" sz="1200" b="0" dirty="0" err="1" smtClean="0">
                <a:solidFill>
                  <a:srgbClr val="000080"/>
                </a:solidFill>
                <a:latin typeface="Comic Sans MS" panose="030F0702030302020204" pitchFamily="66" charset="0"/>
              </a:rPr>
              <a:t>Rubia</a:t>
            </a:r>
            <a:r>
              <a:rPr lang="en-US" altLang="en-US" sz="1200" b="0" dirty="0" smtClean="0">
                <a:solidFill>
                  <a:srgbClr val="000080"/>
                </a:solidFill>
                <a:latin typeface="Comic Sans MS" panose="030F0702030302020204" pitchFamily="66" charset="0"/>
              </a:rPr>
              <a:t> (LLNL), John Sarrao (LANL)</a:t>
            </a:r>
          </a:p>
        </p:txBody>
      </p:sp>
      <p:sp>
        <p:nvSpPr>
          <p:cNvPr id="87046" name="Text Box 25"/>
          <p:cNvSpPr txBox="1">
            <a:spLocks noChangeArrowheads="1"/>
          </p:cNvSpPr>
          <p:nvPr/>
        </p:nvSpPr>
        <p:spPr bwMode="auto">
          <a:xfrm>
            <a:off x="4667250" y="990600"/>
            <a:ext cx="34290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algn="ctr" defTabSz="914400" eaLnBrk="0" fontAlgn="base" hangingPunct="0">
              <a:spcBef>
                <a:spcPct val="25000"/>
              </a:spcBef>
              <a:spcAft>
                <a:spcPct val="0"/>
              </a:spcAft>
            </a:pPr>
            <a:r>
              <a:rPr lang="en-US" altLang="en-US" sz="1200" b="0" i="1" dirty="0" smtClean="0">
                <a:solidFill>
                  <a:srgbClr val="000080"/>
                </a:solidFill>
                <a:latin typeface="Comic Sans MS" panose="030F0702030302020204" pitchFamily="66" charset="0"/>
              </a:rPr>
              <a:t>Workshop Chair:</a:t>
            </a:r>
            <a:r>
              <a:rPr lang="en-US" altLang="en-US" sz="1400" b="0" dirty="0" smtClean="0">
                <a:solidFill>
                  <a:srgbClr val="000080"/>
                </a:solidFill>
                <a:latin typeface="Comic Sans MS" panose="030F0702030302020204" pitchFamily="66" charset="0"/>
              </a:rPr>
              <a:t> </a:t>
            </a:r>
          </a:p>
          <a:p>
            <a:pPr algn="ctr" defTabSz="914400" eaLnBrk="0" fontAlgn="base" hangingPunct="0">
              <a:spcBef>
                <a:spcPct val="10000"/>
              </a:spcBef>
              <a:spcAft>
                <a:spcPct val="0"/>
              </a:spcAft>
            </a:pPr>
            <a:r>
              <a:rPr lang="en-US" altLang="en-US" sz="1400" b="0" dirty="0" smtClean="0">
                <a:solidFill>
                  <a:srgbClr val="000080"/>
                </a:solidFill>
                <a:latin typeface="Comic Sans MS" panose="030F0702030302020204" pitchFamily="66" charset="0"/>
              </a:rPr>
              <a:t>Jeff Wadsworth (ORNL)</a:t>
            </a:r>
          </a:p>
          <a:p>
            <a:pPr algn="ctr" defTabSz="914400" eaLnBrk="0" fontAlgn="base" hangingPunct="0">
              <a:spcBef>
                <a:spcPct val="40000"/>
              </a:spcBef>
              <a:spcAft>
                <a:spcPct val="0"/>
              </a:spcAft>
            </a:pPr>
            <a:r>
              <a:rPr lang="en-US" altLang="en-US" sz="1200" b="0" i="1" dirty="0" smtClean="0">
                <a:solidFill>
                  <a:srgbClr val="000080"/>
                </a:solidFill>
                <a:latin typeface="Comic Sans MS" panose="030F0702030302020204" pitchFamily="66" charset="0"/>
              </a:rPr>
              <a:t>Associate Chairs:</a:t>
            </a:r>
            <a:r>
              <a:rPr lang="en-US" altLang="en-US" sz="1400" b="0" dirty="0" smtClean="0">
                <a:solidFill>
                  <a:srgbClr val="000080"/>
                </a:solidFill>
                <a:latin typeface="Comic Sans MS" panose="030F0702030302020204" pitchFamily="66" charset="0"/>
              </a:rPr>
              <a:t> </a:t>
            </a:r>
          </a:p>
          <a:p>
            <a:pPr algn="ctr" defTabSz="914400" eaLnBrk="0" fontAlgn="base" hangingPunct="0">
              <a:spcBef>
                <a:spcPct val="10000"/>
              </a:spcBef>
              <a:spcAft>
                <a:spcPct val="0"/>
              </a:spcAft>
            </a:pPr>
            <a:r>
              <a:rPr lang="en-US" altLang="en-US" sz="1400" b="0" dirty="0" smtClean="0">
                <a:solidFill>
                  <a:srgbClr val="000080"/>
                </a:solidFill>
                <a:latin typeface="Comic Sans MS" panose="030F0702030302020204" pitchFamily="66" charset="0"/>
              </a:rPr>
              <a:t>Russell </a:t>
            </a:r>
            <a:r>
              <a:rPr lang="en-US" altLang="en-US" sz="1400" b="0" dirty="0" err="1" smtClean="0">
                <a:solidFill>
                  <a:srgbClr val="000080"/>
                </a:solidFill>
                <a:latin typeface="Comic Sans MS" panose="030F0702030302020204" pitchFamily="66" charset="0"/>
              </a:rPr>
              <a:t>Hemley</a:t>
            </a:r>
            <a:r>
              <a:rPr lang="en-US" altLang="en-US" sz="1400" b="0" dirty="0" smtClean="0">
                <a:solidFill>
                  <a:srgbClr val="000080"/>
                </a:solidFill>
                <a:latin typeface="Comic Sans MS" panose="030F0702030302020204" pitchFamily="66" charset="0"/>
              </a:rPr>
              <a:t> (Carnegie Institution)</a:t>
            </a:r>
          </a:p>
          <a:p>
            <a:pPr algn="ctr" defTabSz="914400" eaLnBrk="0" fontAlgn="base" hangingPunct="0">
              <a:spcBef>
                <a:spcPct val="10000"/>
              </a:spcBef>
              <a:spcAft>
                <a:spcPct val="0"/>
              </a:spcAft>
            </a:pPr>
            <a:r>
              <a:rPr lang="en-US" altLang="en-US" sz="1400" b="0" dirty="0" smtClean="0">
                <a:solidFill>
                  <a:srgbClr val="000080"/>
                </a:solidFill>
                <a:latin typeface="Comic Sans MS" panose="030F0702030302020204" pitchFamily="66" charset="0"/>
              </a:rPr>
              <a:t>George Crabtree (ANL)</a:t>
            </a:r>
          </a:p>
        </p:txBody>
      </p:sp>
      <p:sp>
        <p:nvSpPr>
          <p:cNvPr id="87047" name="Text Box 26"/>
          <p:cNvSpPr txBox="1">
            <a:spLocks noChangeArrowheads="1"/>
          </p:cNvSpPr>
          <p:nvPr/>
        </p:nvSpPr>
        <p:spPr bwMode="auto">
          <a:xfrm>
            <a:off x="4972050" y="5400675"/>
            <a:ext cx="32004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algn="ctr" defTabSz="914400" eaLnBrk="0" fontAlgn="base" hangingPunct="0">
              <a:spcBef>
                <a:spcPct val="50000"/>
              </a:spcBef>
              <a:spcAft>
                <a:spcPct val="0"/>
              </a:spcAft>
            </a:pPr>
            <a:r>
              <a:rPr lang="en-US" altLang="en-US" sz="1200" b="0" dirty="0" smtClean="0">
                <a:solidFill>
                  <a:srgbClr val="000080"/>
                </a:solidFill>
                <a:latin typeface="Comic Sans MS" panose="030F0702030302020204" pitchFamily="66" charset="0"/>
              </a:rPr>
              <a:t>150 participants </a:t>
            </a:r>
          </a:p>
          <a:p>
            <a:pPr algn="ctr" defTabSz="914400" eaLnBrk="0" fontAlgn="base" hangingPunct="0">
              <a:spcBef>
                <a:spcPct val="10000"/>
              </a:spcBef>
              <a:spcAft>
                <a:spcPct val="0"/>
              </a:spcAft>
            </a:pPr>
            <a:r>
              <a:rPr lang="en-US" altLang="en-US" sz="1200" b="0" dirty="0" smtClean="0">
                <a:solidFill>
                  <a:srgbClr val="000080"/>
                </a:solidFill>
                <a:latin typeface="Comic Sans MS" panose="030F0702030302020204" pitchFamily="66" charset="0"/>
              </a:rPr>
              <a:t>Academia, Industry, National Labs</a:t>
            </a:r>
          </a:p>
          <a:p>
            <a:pPr algn="ctr" defTabSz="914400" eaLnBrk="0" fontAlgn="base" hangingPunct="0">
              <a:spcBef>
                <a:spcPct val="20000"/>
              </a:spcBef>
              <a:spcAft>
                <a:spcPct val="0"/>
              </a:spcAft>
            </a:pPr>
            <a:r>
              <a:rPr lang="en-US" altLang="en-US" sz="1200" b="0" dirty="0" smtClean="0">
                <a:solidFill>
                  <a:srgbClr val="000080"/>
                </a:solidFill>
                <a:latin typeface="Comic Sans MS" panose="030F0702030302020204" pitchFamily="66" charset="0"/>
              </a:rPr>
              <a:t>Basic and Applied DOE Energy Offices</a:t>
            </a:r>
          </a:p>
        </p:txBody>
      </p:sp>
      <p:sp>
        <p:nvSpPr>
          <p:cNvPr id="87048" name="Text Box 27"/>
          <p:cNvSpPr txBox="1">
            <a:spLocks noChangeArrowheads="1"/>
          </p:cNvSpPr>
          <p:nvPr/>
        </p:nvSpPr>
        <p:spPr bwMode="auto">
          <a:xfrm>
            <a:off x="4591050" y="2667000"/>
            <a:ext cx="22860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defTabSz="914400" eaLnBrk="0" fontAlgn="base" hangingPunct="0">
              <a:spcBef>
                <a:spcPct val="50000"/>
              </a:spcBef>
              <a:spcAft>
                <a:spcPct val="0"/>
              </a:spcAft>
            </a:pPr>
            <a:r>
              <a:rPr lang="en-US" altLang="en-US" sz="1200" b="0" dirty="0" smtClean="0">
                <a:solidFill>
                  <a:srgbClr val="000080"/>
                </a:solidFill>
                <a:latin typeface="Comic Sans MS" panose="030F0702030302020204" pitchFamily="66" charset="0"/>
              </a:rPr>
              <a:t>Pat Dehmer, BES</a:t>
            </a:r>
          </a:p>
          <a:p>
            <a:pPr defTabSz="914400" eaLnBrk="0" fontAlgn="base" hangingPunct="0">
              <a:spcBef>
                <a:spcPct val="25000"/>
              </a:spcBef>
              <a:spcAft>
                <a:spcPct val="0"/>
              </a:spcAft>
            </a:pPr>
            <a:r>
              <a:rPr lang="en-US" altLang="en-US" sz="1200" b="0" dirty="0" smtClean="0">
                <a:solidFill>
                  <a:srgbClr val="000080"/>
                </a:solidFill>
                <a:latin typeface="Comic Sans MS" panose="030F0702030302020204" pitchFamily="66" charset="0"/>
              </a:rPr>
              <a:t>Sam Baldwin, EERE</a:t>
            </a:r>
          </a:p>
          <a:p>
            <a:pPr defTabSz="914400" eaLnBrk="0" fontAlgn="base" hangingPunct="0">
              <a:spcBef>
                <a:spcPct val="25000"/>
              </a:spcBef>
              <a:spcAft>
                <a:spcPct val="0"/>
              </a:spcAft>
            </a:pPr>
            <a:r>
              <a:rPr lang="en-US" altLang="en-US" sz="1200" b="0" dirty="0" smtClean="0">
                <a:solidFill>
                  <a:srgbClr val="000080"/>
                </a:solidFill>
                <a:latin typeface="Comic Sans MS" panose="030F0702030302020204" pitchFamily="66" charset="0"/>
              </a:rPr>
              <a:t>Robert </a:t>
            </a:r>
            <a:r>
              <a:rPr lang="en-US" altLang="en-US" sz="1200" b="0" dirty="0" err="1" smtClean="0">
                <a:solidFill>
                  <a:srgbClr val="000080"/>
                </a:solidFill>
                <a:latin typeface="Comic Sans MS" panose="030F0702030302020204" pitchFamily="66" charset="0"/>
              </a:rPr>
              <a:t>Romanosky</a:t>
            </a:r>
            <a:r>
              <a:rPr lang="en-US" altLang="en-US" sz="1200" b="0" dirty="0" smtClean="0">
                <a:solidFill>
                  <a:srgbClr val="000080"/>
                </a:solidFill>
                <a:latin typeface="Comic Sans MS" panose="030F0702030302020204" pitchFamily="66" charset="0"/>
              </a:rPr>
              <a:t>, FE</a:t>
            </a:r>
          </a:p>
          <a:p>
            <a:pPr defTabSz="914400" eaLnBrk="0" fontAlgn="base" hangingPunct="0">
              <a:spcBef>
                <a:spcPct val="25000"/>
              </a:spcBef>
              <a:spcAft>
                <a:spcPct val="0"/>
              </a:spcAft>
            </a:pPr>
            <a:r>
              <a:rPr lang="en-US" altLang="en-US" sz="1200" b="0" dirty="0" smtClean="0">
                <a:solidFill>
                  <a:srgbClr val="000080"/>
                </a:solidFill>
                <a:latin typeface="Comic Sans MS" panose="030F0702030302020204" pitchFamily="66" charset="0"/>
              </a:rPr>
              <a:t>Christopher Deeney, NNSA</a:t>
            </a:r>
          </a:p>
        </p:txBody>
      </p:sp>
      <p:sp>
        <p:nvSpPr>
          <p:cNvPr id="87049" name="Text Box 28"/>
          <p:cNvSpPr txBox="1">
            <a:spLocks noChangeArrowheads="1"/>
          </p:cNvSpPr>
          <p:nvPr/>
        </p:nvSpPr>
        <p:spPr bwMode="auto">
          <a:xfrm>
            <a:off x="6800850" y="2667000"/>
            <a:ext cx="19812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defTabSz="914400" eaLnBrk="0" fontAlgn="base" hangingPunct="0">
              <a:spcBef>
                <a:spcPct val="25000"/>
              </a:spcBef>
              <a:spcAft>
                <a:spcPct val="0"/>
              </a:spcAft>
            </a:pPr>
            <a:r>
              <a:rPr lang="en-US" altLang="en-US" sz="1200" b="0" dirty="0" smtClean="0">
                <a:solidFill>
                  <a:srgbClr val="000080"/>
                </a:solidFill>
                <a:latin typeface="Comic Sans MS" panose="030F0702030302020204" pitchFamily="66" charset="0"/>
              </a:rPr>
              <a:t>Bob </a:t>
            </a:r>
            <a:r>
              <a:rPr lang="en-US" altLang="en-US" sz="1200" b="0" dirty="0" err="1" smtClean="0">
                <a:solidFill>
                  <a:srgbClr val="000080"/>
                </a:solidFill>
                <a:latin typeface="Comic Sans MS" panose="030F0702030302020204" pitchFamily="66" charset="0"/>
              </a:rPr>
              <a:t>Schoenlein</a:t>
            </a:r>
            <a:r>
              <a:rPr lang="en-US" altLang="en-US" sz="1200" b="0" dirty="0" smtClean="0">
                <a:solidFill>
                  <a:srgbClr val="000080"/>
                </a:solidFill>
                <a:latin typeface="Comic Sans MS" panose="030F0702030302020204" pitchFamily="66" charset="0"/>
              </a:rPr>
              <a:t>, LLNL</a:t>
            </a:r>
          </a:p>
          <a:p>
            <a:pPr defTabSz="914400" eaLnBrk="0" fontAlgn="base" hangingPunct="0">
              <a:spcBef>
                <a:spcPct val="25000"/>
              </a:spcBef>
              <a:spcAft>
                <a:spcPct val="0"/>
              </a:spcAft>
            </a:pPr>
            <a:r>
              <a:rPr lang="en-US" altLang="en-US" sz="1200" b="0" dirty="0" smtClean="0">
                <a:solidFill>
                  <a:srgbClr val="000080"/>
                </a:solidFill>
                <a:latin typeface="Comic Sans MS" panose="030F0702030302020204" pitchFamily="66" charset="0"/>
              </a:rPr>
              <a:t>Larry Fried, LLNL</a:t>
            </a:r>
          </a:p>
          <a:p>
            <a:pPr defTabSz="914400" eaLnBrk="0" fontAlgn="base" hangingPunct="0">
              <a:spcBef>
                <a:spcPct val="25000"/>
              </a:spcBef>
              <a:spcAft>
                <a:spcPct val="0"/>
              </a:spcAft>
            </a:pPr>
            <a:r>
              <a:rPr lang="en-US" altLang="en-US" sz="1200" b="0" dirty="0" smtClean="0">
                <a:solidFill>
                  <a:srgbClr val="000080"/>
                </a:solidFill>
                <a:latin typeface="Comic Sans MS" panose="030F0702030302020204" pitchFamily="66" charset="0"/>
              </a:rPr>
              <a:t>Neil Ashcroft, Cornell</a:t>
            </a:r>
          </a:p>
          <a:p>
            <a:pPr defTabSz="914400" eaLnBrk="0" fontAlgn="base" hangingPunct="0">
              <a:spcBef>
                <a:spcPct val="25000"/>
              </a:spcBef>
              <a:spcAft>
                <a:spcPct val="0"/>
              </a:spcAft>
            </a:pPr>
            <a:r>
              <a:rPr lang="en-US" altLang="en-US" sz="1200" b="0" dirty="0" smtClean="0">
                <a:solidFill>
                  <a:srgbClr val="000080"/>
                </a:solidFill>
                <a:latin typeface="Comic Sans MS" panose="030F0702030302020204" pitchFamily="66" charset="0"/>
              </a:rPr>
              <a:t>Bob Laughlin, Stanford</a:t>
            </a:r>
          </a:p>
        </p:txBody>
      </p:sp>
      <p:sp>
        <p:nvSpPr>
          <p:cNvPr id="87050" name="Rectangle 29"/>
          <p:cNvSpPr>
            <a:spLocks noChangeArrowheads="1"/>
          </p:cNvSpPr>
          <p:nvPr/>
        </p:nvSpPr>
        <p:spPr bwMode="auto">
          <a:xfrm>
            <a:off x="5743575" y="2355056"/>
            <a:ext cx="14208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defTabSz="914400" eaLnBrk="0" fontAlgn="base" hangingPunct="0">
              <a:spcBef>
                <a:spcPct val="0"/>
              </a:spcBef>
              <a:spcAft>
                <a:spcPct val="0"/>
              </a:spcAft>
            </a:pPr>
            <a:r>
              <a:rPr lang="en-US" altLang="en-US" sz="1200" b="0" i="1" dirty="0" smtClean="0">
                <a:solidFill>
                  <a:srgbClr val="000080"/>
                </a:solidFill>
                <a:latin typeface="Comic Sans MS" panose="030F0702030302020204" pitchFamily="66" charset="0"/>
              </a:rPr>
              <a:t>Plenary Speakers</a:t>
            </a:r>
          </a:p>
        </p:txBody>
      </p:sp>
      <p:sp>
        <p:nvSpPr>
          <p:cNvPr id="87051" name="Text Box 30"/>
          <p:cNvSpPr txBox="1">
            <a:spLocks noChangeArrowheads="1"/>
          </p:cNvSpPr>
          <p:nvPr/>
        </p:nvSpPr>
        <p:spPr bwMode="auto">
          <a:xfrm>
            <a:off x="4514850" y="3733800"/>
            <a:ext cx="4191000" cy="152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algn="ctr" defTabSz="914400" eaLnBrk="0" fontAlgn="base" hangingPunct="0">
              <a:lnSpc>
                <a:spcPct val="110000"/>
              </a:lnSpc>
              <a:spcBef>
                <a:spcPct val="50000"/>
              </a:spcBef>
              <a:spcAft>
                <a:spcPct val="0"/>
              </a:spcAft>
            </a:pPr>
            <a:r>
              <a:rPr lang="en-US" altLang="en-US" sz="1200" b="0" i="1" smtClean="0">
                <a:solidFill>
                  <a:srgbClr val="000000"/>
                </a:solidFill>
                <a:latin typeface="Comic Sans MS" panose="030F0702030302020204" pitchFamily="66" charset="0"/>
              </a:rPr>
              <a:t>Charge</a:t>
            </a:r>
            <a:endParaRPr lang="en-US" altLang="en-US" sz="1200" b="0" smtClean="0">
              <a:solidFill>
                <a:srgbClr val="000000"/>
              </a:solidFill>
              <a:latin typeface="Comic Sans MS" panose="030F0702030302020204" pitchFamily="66" charset="0"/>
            </a:endParaRPr>
          </a:p>
          <a:p>
            <a:pPr defTabSz="914400" eaLnBrk="0" fontAlgn="base" hangingPunct="0">
              <a:lnSpc>
                <a:spcPct val="110000"/>
              </a:lnSpc>
              <a:spcBef>
                <a:spcPct val="10000"/>
              </a:spcBef>
              <a:spcAft>
                <a:spcPct val="0"/>
              </a:spcAft>
            </a:pPr>
            <a:r>
              <a:rPr lang="en-US" altLang="en-US" sz="1200" b="0" smtClean="0">
                <a:solidFill>
                  <a:srgbClr val="000000"/>
                </a:solidFill>
                <a:latin typeface="Comic Sans MS" panose="030F0702030302020204" pitchFamily="66" charset="0"/>
              </a:rPr>
              <a:t>Identify basic research needs and opportunities in materials under extreme environments encountered in energy generation, conversion and utilization processes, with a focus on new, emerging and scientifically challenging areas that have the potential to significantly impact science and technology.</a:t>
            </a:r>
            <a:r>
              <a:rPr lang="en-US" altLang="en-US" sz="1200" b="0" smtClean="0">
                <a:solidFill>
                  <a:srgbClr val="000080"/>
                </a:solidFill>
                <a:latin typeface="Comic Sans MS" panose="030F0702030302020204" pitchFamily="66" charset="0"/>
              </a:rPr>
              <a:t> </a:t>
            </a:r>
          </a:p>
        </p:txBody>
      </p:sp>
      <p:grpSp>
        <p:nvGrpSpPr>
          <p:cNvPr id="87052" name="Group 34"/>
          <p:cNvGrpSpPr>
            <a:grpSpLocks/>
          </p:cNvGrpSpPr>
          <p:nvPr/>
        </p:nvGrpSpPr>
        <p:grpSpPr bwMode="auto">
          <a:xfrm>
            <a:off x="685800" y="990600"/>
            <a:ext cx="3543300" cy="1597025"/>
            <a:chOff x="563" y="624"/>
            <a:chExt cx="2232" cy="1006"/>
          </a:xfrm>
        </p:grpSpPr>
        <p:pic>
          <p:nvPicPr>
            <p:cNvPr id="87054" name="Picture 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624"/>
              <a:ext cx="820" cy="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55" name="Picture 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 y="624"/>
              <a:ext cx="751" cy="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56" name="Picture 20" descr="BiggertCrabtree1_7-05"/>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6" y="624"/>
              <a:ext cx="739"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7" name="Picture 33"/>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 y="624"/>
              <a:ext cx="752" cy="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053" name="Text Box 35"/>
          <p:cNvSpPr txBox="1">
            <a:spLocks noChangeArrowheads="1"/>
          </p:cNvSpPr>
          <p:nvPr/>
        </p:nvSpPr>
        <p:spPr bwMode="auto">
          <a:xfrm>
            <a:off x="838200" y="5821363"/>
            <a:ext cx="2743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defTabSz="914400" eaLnBrk="0" fontAlgn="base" hangingPunct="0">
              <a:spcBef>
                <a:spcPct val="50000"/>
              </a:spcBef>
              <a:spcAft>
                <a:spcPct val="0"/>
              </a:spcAft>
            </a:pPr>
            <a:r>
              <a:rPr lang="en-US" altLang="en-US" sz="1200" b="0" smtClean="0">
                <a:solidFill>
                  <a:srgbClr val="000080"/>
                </a:solidFill>
                <a:latin typeface="Comic Sans MS" panose="030F0702030302020204" pitchFamily="66" charset="0"/>
              </a:rPr>
              <a:t>Tim Fitzsimmons: BES Coordinator</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1969" y="14288"/>
            <a:ext cx="1412980" cy="1828800"/>
          </a:xfrm>
          <a:prstGeom prst="rect">
            <a:avLst/>
          </a:prstGeom>
        </p:spPr>
      </p:pic>
    </p:spTree>
    <p:extLst>
      <p:ext uri="{BB962C8B-B14F-4D97-AF65-F5344CB8AC3E}">
        <p14:creationId xmlns:p14="http://schemas.microsoft.com/office/powerpoint/2010/main" val="953873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451" y="866774"/>
            <a:ext cx="8591552" cy="4967502"/>
          </a:xfrm>
        </p:spPr>
        <p:txBody>
          <a:bodyPr/>
          <a:lstStyle/>
          <a:p>
            <a:pPr marL="457200" indent="-228600">
              <a:buFont typeface="Arial" panose="020B0604020202020204" pitchFamily="34" charset="0"/>
              <a:buChar char="•"/>
            </a:pPr>
            <a:r>
              <a:rPr lang="en-US" sz="2200" dirty="0" smtClean="0"/>
              <a:t>Planning has begun with a tentative workshop date in Summer 2017</a:t>
            </a:r>
          </a:p>
          <a:p>
            <a:pPr lvl="1">
              <a:buFont typeface="Arial" panose="020B0604020202020204" pitchFamily="34" charset="0"/>
              <a:buChar char="−"/>
            </a:pPr>
            <a:r>
              <a:rPr lang="en-US" sz="2000" dirty="0" smtClean="0"/>
              <a:t>Coordination with DOE Office of Nuclear Energy</a:t>
            </a:r>
          </a:p>
          <a:p>
            <a:pPr marL="457200" indent="-285750">
              <a:buFont typeface="Arial" panose="020B0604020202020204" pitchFamily="34" charset="0"/>
              <a:buChar char="•"/>
            </a:pPr>
            <a:r>
              <a:rPr lang="en-US" sz="2200" dirty="0" smtClean="0"/>
              <a:t>Strategic planning meeting to be held on March 7</a:t>
            </a:r>
          </a:p>
          <a:p>
            <a:pPr lvl="1">
              <a:buFont typeface="Arial" panose="020B0604020202020204" pitchFamily="34" charset="0"/>
              <a:buChar char="−"/>
            </a:pPr>
            <a:r>
              <a:rPr lang="en-US" sz="2000" dirty="0" smtClean="0"/>
              <a:t>Initial discussions to define topics relevant to BES for future nuclear energy concepts and vision</a:t>
            </a:r>
          </a:p>
          <a:p>
            <a:pPr marL="0" indent="0">
              <a:buNone/>
            </a:pPr>
            <a:r>
              <a:rPr lang="en-US" sz="2200" dirty="0" smtClean="0"/>
              <a:t>Draft Charge:</a:t>
            </a:r>
          </a:p>
          <a:p>
            <a:pPr marL="457200" lvl="1" indent="-228600"/>
            <a:r>
              <a:rPr lang="en-US" sz="2000" dirty="0">
                <a:solidFill>
                  <a:srgbClr val="106636"/>
                </a:solidFill>
              </a:rPr>
              <a:t>Identify high priority basic research to enable future generations of nuclear energy systems </a:t>
            </a:r>
            <a:r>
              <a:rPr lang="en-US" sz="2000" dirty="0" smtClean="0">
                <a:solidFill>
                  <a:srgbClr val="106636"/>
                </a:solidFill>
              </a:rPr>
              <a:t>for civilian power </a:t>
            </a:r>
            <a:endParaRPr lang="en-US" sz="2000" dirty="0">
              <a:solidFill>
                <a:srgbClr val="106636"/>
              </a:solidFill>
            </a:endParaRPr>
          </a:p>
          <a:p>
            <a:pPr marL="457200" lvl="1" indent="-228600"/>
            <a:r>
              <a:rPr lang="en-US" sz="2000" dirty="0" smtClean="0">
                <a:solidFill>
                  <a:srgbClr val="106636"/>
                </a:solidFill>
              </a:rPr>
              <a:t>Refresh </a:t>
            </a:r>
            <a:r>
              <a:rPr lang="en-US" sz="2000" dirty="0">
                <a:solidFill>
                  <a:srgbClr val="106636"/>
                </a:solidFill>
              </a:rPr>
              <a:t>the </a:t>
            </a:r>
            <a:r>
              <a:rPr lang="en-US" sz="2000" dirty="0" smtClean="0">
                <a:solidFill>
                  <a:srgbClr val="106636"/>
                </a:solidFill>
              </a:rPr>
              <a:t>earlier reports with a focus on future generations of reactors</a:t>
            </a:r>
          </a:p>
          <a:p>
            <a:pPr marL="457200" lvl="1" indent="-228600"/>
            <a:r>
              <a:rPr lang="en-US" sz="2000" dirty="0">
                <a:solidFill>
                  <a:srgbClr val="106636"/>
                </a:solidFill>
              </a:rPr>
              <a:t>Address challenges </a:t>
            </a:r>
            <a:r>
              <a:rPr lang="en-US" sz="2000" dirty="0" smtClean="0">
                <a:solidFill>
                  <a:srgbClr val="106636"/>
                </a:solidFill>
              </a:rPr>
              <a:t>related </a:t>
            </a:r>
            <a:r>
              <a:rPr lang="en-US" sz="2000" dirty="0">
                <a:solidFill>
                  <a:srgbClr val="106636"/>
                </a:solidFill>
              </a:rPr>
              <a:t>to enhanced performance and lifetimes of materials and fuels in environments that couple radiation with corrosion, high temperatures, and pressures</a:t>
            </a:r>
          </a:p>
        </p:txBody>
      </p:sp>
      <p:sp>
        <p:nvSpPr>
          <p:cNvPr id="11266" name="Title 4"/>
          <p:cNvSpPr>
            <a:spLocks noGrp="1"/>
          </p:cNvSpPr>
          <p:nvPr>
            <p:ph type="title"/>
          </p:nvPr>
        </p:nvSpPr>
        <p:spPr/>
        <p:txBody>
          <a:bodyPr/>
          <a:lstStyle/>
          <a:p>
            <a:r>
              <a:rPr lang="en-US" b="0" dirty="0" smtClean="0">
                <a:latin typeface="Arial" charset="0"/>
                <a:cs typeface="Arial" charset="0"/>
              </a:rPr>
              <a:t>2017 BRN for Future Nuclear Energy</a:t>
            </a:r>
          </a:p>
        </p:txBody>
      </p:sp>
      <p:sp>
        <p:nvSpPr>
          <p:cNvPr id="9" name="Title 4"/>
          <p:cNvSpPr txBox="1">
            <a:spLocks/>
          </p:cNvSpPr>
          <p:nvPr/>
        </p:nvSpPr>
        <p:spPr bwMode="auto">
          <a:xfrm>
            <a:off x="4343400" y="6400800"/>
            <a:ext cx="3429000" cy="304800"/>
          </a:xfrm>
          <a:prstGeom prst="rect">
            <a:avLst/>
          </a:prstGeom>
          <a:noFill/>
          <a:ln w="9525">
            <a:noFill/>
            <a:miter lim="800000"/>
            <a:headEnd/>
            <a:tailEnd/>
          </a:ln>
        </p:spPr>
        <p:txBody>
          <a:bodyPr lIns="91432" tIns="45716" rIns="91432" bIns="45716" anchor="ctr"/>
          <a:lstStyle/>
          <a:p>
            <a:pPr algn="ctr" defTabSz="914318" eaLnBrk="0" hangingPunct="0">
              <a:defRPr/>
            </a:pPr>
            <a:endParaRPr lang="en-US" sz="1400" dirty="0">
              <a:solidFill>
                <a:srgbClr val="106636"/>
              </a:solidFill>
              <a:latin typeface="Arial" pitchFamily="34" charset="0"/>
              <a:cs typeface="Arial" pitchFamily="34" charset="0"/>
            </a:endParaRPr>
          </a:p>
        </p:txBody>
      </p:sp>
    </p:spTree>
    <p:extLst>
      <p:ext uri="{BB962C8B-B14F-4D97-AF65-F5344CB8AC3E}">
        <p14:creationId xmlns:p14="http://schemas.microsoft.com/office/powerpoint/2010/main" val="2530665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06503" indent="-206503" defTabSz="914318" fontAlgn="auto">
              <a:spcBef>
                <a:spcPts val="0"/>
              </a:spcBef>
              <a:spcAft>
                <a:spcPct val="25000"/>
              </a:spcAft>
              <a:defRPr/>
            </a:pPr>
            <a:r>
              <a:rPr lang="en-US" sz="2400" dirty="0">
                <a:solidFill>
                  <a:srgbClr val="106636"/>
                </a:solidFill>
              </a:rPr>
              <a:t>Basic Research Needs for </a:t>
            </a:r>
            <a:r>
              <a:rPr lang="en-US" sz="2400" dirty="0" smtClean="0">
                <a:solidFill>
                  <a:srgbClr val="106636"/>
                </a:solidFill>
              </a:rPr>
              <a:t>Catalysis Science</a:t>
            </a:r>
            <a:br>
              <a:rPr lang="en-US" sz="2400" dirty="0" smtClean="0">
                <a:solidFill>
                  <a:srgbClr val="106636"/>
                </a:solidFill>
              </a:rPr>
            </a:br>
            <a:r>
              <a:rPr lang="en-US" sz="2400" dirty="0" smtClean="0">
                <a:solidFill>
                  <a:srgbClr val="106636"/>
                </a:solidFill>
              </a:rPr>
              <a:t>to Transform </a:t>
            </a:r>
            <a:r>
              <a:rPr lang="en-US" sz="2400" dirty="0">
                <a:solidFill>
                  <a:srgbClr val="106636"/>
                </a:solidFill>
              </a:rPr>
              <a:t>Energy </a:t>
            </a:r>
            <a:r>
              <a:rPr lang="en-US" sz="2400" dirty="0" smtClean="0">
                <a:solidFill>
                  <a:srgbClr val="106636"/>
                </a:solidFill>
              </a:rPr>
              <a:t>Technologies</a:t>
            </a:r>
            <a:endParaRPr lang="en-US" sz="2000" dirty="0">
              <a:solidFill>
                <a:srgbClr val="106636"/>
              </a:solidFill>
            </a:endParaRPr>
          </a:p>
        </p:txBody>
      </p:sp>
    </p:spTree>
    <p:extLst>
      <p:ext uri="{BB962C8B-B14F-4D97-AF65-F5344CB8AC3E}">
        <p14:creationId xmlns:p14="http://schemas.microsoft.com/office/powerpoint/2010/main" val="2003574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1" r="4129"/>
          <a:stretch/>
        </p:blipFill>
        <p:spPr>
          <a:xfrm>
            <a:off x="736375" y="883811"/>
            <a:ext cx="8360125" cy="4682993"/>
          </a:xfrm>
          <a:prstGeom prst="rect">
            <a:avLst/>
          </a:prstGeom>
        </p:spPr>
      </p:pic>
      <p:sp>
        <p:nvSpPr>
          <p:cNvPr id="12" name="Title 11"/>
          <p:cNvSpPr>
            <a:spLocks noGrp="1"/>
          </p:cNvSpPr>
          <p:nvPr>
            <p:ph type="title"/>
          </p:nvPr>
        </p:nvSpPr>
        <p:spPr>
          <a:xfrm>
            <a:off x="0" y="-47358"/>
            <a:ext cx="9144000" cy="830985"/>
          </a:xfrm>
        </p:spPr>
        <p:txBody>
          <a:bodyPr/>
          <a:lstStyle/>
          <a:p>
            <a:r>
              <a:rPr lang="en-US" b="0" dirty="0" smtClean="0"/>
              <a:t>Changes in the energy landscape drive </a:t>
            </a:r>
            <a:br>
              <a:rPr lang="en-US" b="0" dirty="0" smtClean="0"/>
            </a:br>
            <a:r>
              <a:rPr lang="en-US" b="0" dirty="0" smtClean="0"/>
              <a:t>the need for advances in catalysis</a:t>
            </a:r>
            <a:endParaRPr lang="en-US" b="0" dirty="0"/>
          </a:p>
        </p:txBody>
      </p:sp>
      <p:sp>
        <p:nvSpPr>
          <p:cNvPr id="3" name="Slide Number Placeholder 2"/>
          <p:cNvSpPr>
            <a:spLocks noGrp="1"/>
          </p:cNvSpPr>
          <p:nvPr>
            <p:ph type="sldNum" sz="quarter" idx="12"/>
          </p:nvPr>
        </p:nvSpPr>
        <p:spPr/>
        <p:txBody>
          <a:bodyPr/>
          <a:lstStyle/>
          <a:p>
            <a:fld id="{03722D57-58D6-9447-A6D5-A97F6C35A8FB}" type="slidenum">
              <a:rPr lang="en-US" smtClean="0"/>
              <a:pPr/>
              <a:t>17</a:t>
            </a:fld>
            <a:endParaRPr lang="en-US" dirty="0"/>
          </a:p>
        </p:txBody>
      </p:sp>
      <p:sp>
        <p:nvSpPr>
          <p:cNvPr id="10" name="TextBox 9"/>
          <p:cNvSpPr txBox="1"/>
          <p:nvPr/>
        </p:nvSpPr>
        <p:spPr>
          <a:xfrm>
            <a:off x="3619879" y="6303708"/>
            <a:ext cx="4432300" cy="523220"/>
          </a:xfrm>
          <a:prstGeom prst="rect">
            <a:avLst/>
          </a:prstGeom>
          <a:noFill/>
        </p:spPr>
        <p:txBody>
          <a:bodyPr wrap="square" rtlCol="0">
            <a:spAutoFit/>
          </a:bodyPr>
          <a:lstStyle/>
          <a:p>
            <a:pPr algn="ctr"/>
            <a:r>
              <a:rPr lang="en-US" sz="1400" dirty="0"/>
              <a:t>Quad = 10</a:t>
            </a:r>
            <a:r>
              <a:rPr lang="en-US" sz="1400" baseline="30000" dirty="0"/>
              <a:t>15</a:t>
            </a:r>
            <a:r>
              <a:rPr lang="en-US" sz="1400" dirty="0"/>
              <a:t> BTU; 2007 consumption ≈  2015 </a:t>
            </a:r>
            <a:r>
              <a:rPr lang="en-US" sz="1400"/>
              <a:t>consumption </a:t>
            </a:r>
            <a:r>
              <a:rPr lang="en-US" sz="1400" smtClean="0"/>
              <a:t>LLNL </a:t>
            </a:r>
            <a:r>
              <a:rPr lang="en-US" sz="1400" dirty="0" smtClean="0"/>
              <a:t>flowcharts available from https</a:t>
            </a:r>
            <a:r>
              <a:rPr lang="en-US" sz="1400" dirty="0"/>
              <a:t>://</a:t>
            </a:r>
            <a:r>
              <a:rPr lang="en-US" sz="1400" dirty="0" err="1"/>
              <a:t>flowcharts.llnl.gov</a:t>
            </a:r>
            <a:endParaRPr lang="en-US" sz="1400" dirty="0"/>
          </a:p>
        </p:txBody>
      </p:sp>
      <p:sp>
        <p:nvSpPr>
          <p:cNvPr id="2" name="TextBox 1"/>
          <p:cNvSpPr txBox="1"/>
          <p:nvPr/>
        </p:nvSpPr>
        <p:spPr>
          <a:xfrm>
            <a:off x="-4908" y="775418"/>
            <a:ext cx="1371600" cy="4626908"/>
          </a:xfrm>
          <a:prstGeom prst="rect">
            <a:avLst/>
          </a:prstGeom>
          <a:noFill/>
        </p:spPr>
        <p:txBody>
          <a:bodyPr wrap="square" rtlCol="0">
            <a:spAutoFit/>
          </a:bodyPr>
          <a:lstStyle/>
          <a:p>
            <a:r>
              <a:rPr lang="en-US" sz="1400" b="1" dirty="0" smtClean="0"/>
              <a:t>% Contribution</a:t>
            </a:r>
          </a:p>
          <a:p>
            <a:pPr>
              <a:tabLst>
                <a:tab pos="560388" algn="l"/>
              </a:tabLst>
            </a:pPr>
            <a:r>
              <a:rPr lang="en-US" sz="1400" b="1" u="sng" dirty="0" smtClean="0"/>
              <a:t>  2007	2015</a:t>
            </a:r>
            <a:endParaRPr lang="en-US" sz="1400" b="1" u="sng" dirty="0"/>
          </a:p>
          <a:p>
            <a:pPr>
              <a:spcBef>
                <a:spcPts val="600"/>
              </a:spcBef>
              <a:tabLst>
                <a:tab pos="215900" algn="dec"/>
                <a:tab pos="674688" algn="dec"/>
              </a:tabLst>
            </a:pPr>
            <a:r>
              <a:rPr lang="en-US" sz="1400" dirty="0" smtClean="0"/>
              <a:t>	0.1	0.5</a:t>
            </a:r>
          </a:p>
          <a:p>
            <a:pPr>
              <a:spcBef>
                <a:spcPts val="800"/>
              </a:spcBef>
              <a:tabLst>
                <a:tab pos="215900" algn="dec"/>
                <a:tab pos="674688" algn="dec"/>
              </a:tabLst>
            </a:pPr>
            <a:r>
              <a:rPr lang="en-US" sz="1400" dirty="0" smtClean="0"/>
              <a:t>	8.7	8.6</a:t>
            </a:r>
          </a:p>
          <a:p>
            <a:pPr>
              <a:spcBef>
                <a:spcPts val="1200"/>
              </a:spcBef>
              <a:tabLst>
                <a:tab pos="215900" algn="dec"/>
                <a:tab pos="674688" algn="dec"/>
              </a:tabLst>
            </a:pPr>
            <a:r>
              <a:rPr lang="en-US" sz="1400" dirty="0" smtClean="0"/>
              <a:t>	0.9	2.5</a:t>
            </a:r>
          </a:p>
          <a:p>
            <a:pPr>
              <a:spcBef>
                <a:spcPts val="1800"/>
              </a:spcBef>
              <a:tabLst>
                <a:tab pos="215900" algn="dec"/>
                <a:tab pos="674688" algn="dec"/>
              </a:tabLst>
            </a:pPr>
            <a:r>
              <a:rPr lang="en-US" sz="1400" dirty="0" smtClean="0"/>
              <a:t>	0.1	1.9</a:t>
            </a:r>
          </a:p>
          <a:p>
            <a:pPr>
              <a:spcBef>
                <a:spcPts val="900"/>
              </a:spcBef>
              <a:tabLst>
                <a:tab pos="215900" algn="dec"/>
                <a:tab pos="674688" algn="dec"/>
              </a:tabLst>
            </a:pPr>
            <a:r>
              <a:rPr lang="en-US" sz="1400" dirty="0" smtClean="0"/>
              <a:t>	0.4	0.2</a:t>
            </a:r>
          </a:p>
          <a:p>
            <a:pPr>
              <a:spcBef>
                <a:spcPts val="3000"/>
              </a:spcBef>
              <a:tabLst>
                <a:tab pos="215900" algn="dec"/>
                <a:tab pos="674688" algn="dec"/>
              </a:tabLst>
            </a:pPr>
            <a:r>
              <a:rPr lang="en-US" sz="1400" dirty="0" smtClean="0"/>
              <a:t>	22	29</a:t>
            </a:r>
          </a:p>
          <a:p>
            <a:pPr>
              <a:spcBef>
                <a:spcPts val="2400"/>
              </a:spcBef>
              <a:tabLst>
                <a:tab pos="215900" algn="dec"/>
                <a:tab pos="674688" algn="dec"/>
              </a:tabLst>
            </a:pPr>
            <a:r>
              <a:rPr lang="en-US" sz="1400" dirty="0" smtClean="0"/>
              <a:t>	23	16</a:t>
            </a:r>
          </a:p>
          <a:p>
            <a:pPr>
              <a:spcBef>
                <a:spcPts val="1800"/>
              </a:spcBef>
              <a:tabLst>
                <a:tab pos="215900" algn="dec"/>
                <a:tab pos="674688" algn="dec"/>
              </a:tabLst>
            </a:pPr>
            <a:r>
              <a:rPr lang="en-US" sz="1400" dirty="0" smtClean="0"/>
              <a:t>	3.0	4.8</a:t>
            </a:r>
          </a:p>
          <a:p>
            <a:pPr>
              <a:spcBef>
                <a:spcPts val="3000"/>
              </a:spcBef>
              <a:tabLst>
                <a:tab pos="215900" algn="dec"/>
                <a:tab pos="674688" algn="dec"/>
              </a:tabLst>
            </a:pPr>
            <a:r>
              <a:rPr lang="en-US" sz="1400" dirty="0" smtClean="0"/>
              <a:t>	41	36</a:t>
            </a:r>
          </a:p>
          <a:p>
            <a:pPr>
              <a:tabLst>
                <a:tab pos="674688" algn="dec"/>
                <a:tab pos="1096963" algn="r"/>
              </a:tabLst>
            </a:pPr>
            <a:endParaRPr lang="en-US" sz="1400" dirty="0" smtClean="0"/>
          </a:p>
        </p:txBody>
      </p:sp>
      <p:grpSp>
        <p:nvGrpSpPr>
          <p:cNvPr id="46" name="Group 45"/>
          <p:cNvGrpSpPr/>
          <p:nvPr/>
        </p:nvGrpSpPr>
        <p:grpSpPr>
          <a:xfrm>
            <a:off x="1609575" y="1425083"/>
            <a:ext cx="5022913" cy="4007096"/>
            <a:chOff x="1713093" y="1668719"/>
            <a:chExt cx="5022913" cy="4007096"/>
          </a:xfrm>
        </p:grpSpPr>
        <p:sp>
          <p:nvSpPr>
            <p:cNvPr id="21" name="TextBox 20"/>
            <p:cNvSpPr txBox="1"/>
            <p:nvPr/>
          </p:nvSpPr>
          <p:spPr>
            <a:xfrm>
              <a:off x="5381686" y="3643699"/>
              <a:ext cx="1354320" cy="830997"/>
            </a:xfrm>
            <a:prstGeom prst="rect">
              <a:avLst/>
            </a:prstGeom>
            <a:noFill/>
          </p:spPr>
          <p:txBody>
            <a:bodyPr wrap="square" rtlCol="0">
              <a:spAutoFit/>
            </a:bodyPr>
            <a:lstStyle/>
            <a:p>
              <a:pPr algn="ctr"/>
              <a:r>
                <a:rPr lang="en-US" sz="1600" b="1" dirty="0" smtClean="0">
                  <a:solidFill>
                    <a:srgbClr val="FF0000"/>
                  </a:solidFill>
                </a:rPr>
                <a:t>Catalysis</a:t>
              </a:r>
            </a:p>
            <a:p>
              <a:pPr algn="ctr"/>
              <a:r>
                <a:rPr lang="en-US" sz="1600" b="1" dirty="0" smtClean="0">
                  <a:solidFill>
                    <a:srgbClr val="FF0000"/>
                  </a:solidFill>
                </a:rPr>
                <a:t>(chemical </a:t>
              </a:r>
              <a:br>
                <a:rPr lang="en-US" sz="1600" b="1" dirty="0" smtClean="0">
                  <a:solidFill>
                    <a:srgbClr val="FF0000"/>
                  </a:solidFill>
                </a:rPr>
              </a:br>
              <a:r>
                <a:rPr lang="en-US" sz="1600" b="1" dirty="0" smtClean="0">
                  <a:solidFill>
                    <a:srgbClr val="FF0000"/>
                  </a:solidFill>
                </a:rPr>
                <a:t>production)</a:t>
              </a:r>
              <a:endParaRPr lang="en-US" sz="1600" b="1" dirty="0">
                <a:solidFill>
                  <a:srgbClr val="FF0000"/>
                </a:solidFill>
              </a:endParaRPr>
            </a:p>
          </p:txBody>
        </p:sp>
        <p:sp>
          <p:nvSpPr>
            <p:cNvPr id="17" name="TextBox 16"/>
            <p:cNvSpPr txBox="1"/>
            <p:nvPr/>
          </p:nvSpPr>
          <p:spPr>
            <a:xfrm>
              <a:off x="1953379" y="4220808"/>
              <a:ext cx="2741223" cy="830997"/>
            </a:xfrm>
            <a:prstGeom prst="rect">
              <a:avLst/>
            </a:prstGeom>
            <a:noFill/>
          </p:spPr>
          <p:txBody>
            <a:bodyPr wrap="square" rtlCol="0">
              <a:spAutoFit/>
            </a:bodyPr>
            <a:lstStyle/>
            <a:p>
              <a:pPr algn="ctr"/>
              <a:r>
                <a:rPr lang="en-US" sz="1600" b="1" dirty="0" smtClean="0">
                  <a:solidFill>
                    <a:srgbClr val="FF0000"/>
                  </a:solidFill>
                </a:rPr>
                <a:t>Catalysis </a:t>
              </a:r>
            </a:p>
            <a:p>
              <a:pPr algn="ctr"/>
              <a:r>
                <a:rPr lang="en-US" sz="1600" b="1" dirty="0" smtClean="0">
                  <a:solidFill>
                    <a:srgbClr val="FF0000"/>
                  </a:solidFill>
                </a:rPr>
                <a:t>(feedstocks to </a:t>
              </a:r>
              <a:br>
                <a:rPr lang="en-US" sz="1600" b="1" dirty="0" smtClean="0">
                  <a:solidFill>
                    <a:srgbClr val="FF0000"/>
                  </a:solidFill>
                </a:rPr>
              </a:br>
              <a:r>
                <a:rPr lang="en-US" sz="1600" b="1" dirty="0" smtClean="0">
                  <a:solidFill>
                    <a:srgbClr val="FF0000"/>
                  </a:solidFill>
                </a:rPr>
                <a:t>energy carriers)</a:t>
              </a:r>
              <a:endParaRPr lang="en-US" sz="1600" b="1" dirty="0">
                <a:solidFill>
                  <a:srgbClr val="FF0000"/>
                </a:solidFill>
              </a:endParaRPr>
            </a:p>
          </p:txBody>
        </p:sp>
        <p:sp>
          <p:nvSpPr>
            <p:cNvPr id="22" name="TextBox 21"/>
            <p:cNvSpPr txBox="1"/>
            <p:nvPr/>
          </p:nvSpPr>
          <p:spPr>
            <a:xfrm rot="2498772">
              <a:off x="1796183" y="2635929"/>
              <a:ext cx="2658176" cy="584775"/>
            </a:xfrm>
            <a:prstGeom prst="rect">
              <a:avLst/>
            </a:prstGeom>
            <a:noFill/>
          </p:spPr>
          <p:txBody>
            <a:bodyPr wrap="square" rtlCol="0">
              <a:spAutoFit/>
            </a:bodyPr>
            <a:lstStyle/>
            <a:p>
              <a:pPr algn="ctr"/>
              <a:r>
                <a:rPr lang="en-US" sz="1600" b="1" dirty="0" smtClean="0">
                  <a:solidFill>
                    <a:srgbClr val="FF0000"/>
                  </a:solidFill>
                </a:rPr>
                <a:t>Catalysis </a:t>
              </a:r>
            </a:p>
            <a:p>
              <a:pPr algn="ctr"/>
              <a:r>
                <a:rPr lang="en-US" sz="1600" b="1" dirty="0" smtClean="0">
                  <a:solidFill>
                    <a:srgbClr val="FF0000"/>
                  </a:solidFill>
                </a:rPr>
                <a:t>(photons to fuels)</a:t>
              </a:r>
              <a:endParaRPr lang="en-US" sz="1600" b="1" dirty="0">
                <a:solidFill>
                  <a:srgbClr val="FF0000"/>
                </a:solidFill>
              </a:endParaRPr>
            </a:p>
          </p:txBody>
        </p:sp>
        <p:cxnSp>
          <p:nvCxnSpPr>
            <p:cNvPr id="24" name="Straight Arrow Connector 23"/>
            <p:cNvCxnSpPr/>
            <p:nvPr/>
          </p:nvCxnSpPr>
          <p:spPr>
            <a:xfrm>
              <a:off x="1736243" y="1707248"/>
              <a:ext cx="2739124" cy="244370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022318" y="4513098"/>
              <a:ext cx="246888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504357" y="3936086"/>
              <a:ext cx="118872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4982626" y="2400238"/>
              <a:ext cx="0" cy="41148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486942" y="2790928"/>
              <a:ext cx="1005840" cy="27432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Chemical Energy Carriers</a:t>
              </a:r>
            </a:p>
          </p:txBody>
        </p:sp>
        <p:sp>
          <p:nvSpPr>
            <p:cNvPr id="26" name="Rectangle 25"/>
            <p:cNvSpPr/>
            <p:nvPr/>
          </p:nvSpPr>
          <p:spPr>
            <a:xfrm>
              <a:off x="4486942" y="1668719"/>
              <a:ext cx="1005840" cy="73152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Electrical Energy Carriers</a:t>
              </a:r>
            </a:p>
          </p:txBody>
        </p:sp>
        <p:sp>
          <p:nvSpPr>
            <p:cNvPr id="34" name="Right Brace 33"/>
            <p:cNvSpPr/>
            <p:nvPr/>
          </p:nvSpPr>
          <p:spPr>
            <a:xfrm>
              <a:off x="1713093" y="3344095"/>
              <a:ext cx="274320" cy="2331720"/>
            </a:xfrm>
            <a:prstGeom prst="righ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TextBox 46"/>
          <p:cNvSpPr txBox="1"/>
          <p:nvPr/>
        </p:nvSpPr>
        <p:spPr>
          <a:xfrm>
            <a:off x="712547" y="5569288"/>
            <a:ext cx="1097280" cy="548640"/>
          </a:xfrm>
          <a:prstGeom prst="rect">
            <a:avLst/>
          </a:prstGeom>
          <a:noFill/>
          <a:ln w="12700">
            <a:solidFill>
              <a:schemeClr val="tx2"/>
            </a:solidFill>
          </a:ln>
        </p:spPr>
        <p:txBody>
          <a:bodyPr wrap="square" rtlCol="0">
            <a:spAutoFit/>
          </a:bodyPr>
          <a:lstStyle/>
          <a:p>
            <a:pPr algn="ctr"/>
            <a:r>
              <a:rPr lang="en-US" sz="1600" dirty="0" smtClean="0"/>
              <a:t>Energy Resources</a:t>
            </a:r>
            <a:endParaRPr lang="en-US" sz="1600" dirty="0"/>
          </a:p>
        </p:txBody>
      </p:sp>
      <p:sp>
        <p:nvSpPr>
          <p:cNvPr id="48" name="TextBox 47"/>
          <p:cNvSpPr txBox="1"/>
          <p:nvPr/>
        </p:nvSpPr>
        <p:spPr>
          <a:xfrm>
            <a:off x="4344800" y="5569288"/>
            <a:ext cx="1097280" cy="548640"/>
          </a:xfrm>
          <a:prstGeom prst="rect">
            <a:avLst/>
          </a:prstGeom>
          <a:noFill/>
          <a:ln w="12700">
            <a:solidFill>
              <a:schemeClr val="tx2"/>
            </a:solidFill>
          </a:ln>
        </p:spPr>
        <p:txBody>
          <a:bodyPr wrap="square" rtlCol="0">
            <a:spAutoFit/>
          </a:bodyPr>
          <a:lstStyle/>
          <a:p>
            <a:pPr algn="ctr"/>
            <a:r>
              <a:rPr lang="en-US" sz="1600" dirty="0" smtClean="0"/>
              <a:t>Energy Carriers</a:t>
            </a:r>
            <a:endParaRPr lang="en-US" sz="1600" dirty="0"/>
          </a:p>
        </p:txBody>
      </p:sp>
      <p:sp>
        <p:nvSpPr>
          <p:cNvPr id="49" name="TextBox 48"/>
          <p:cNvSpPr txBox="1"/>
          <p:nvPr/>
        </p:nvSpPr>
        <p:spPr>
          <a:xfrm>
            <a:off x="6488043" y="5569288"/>
            <a:ext cx="1097280" cy="548640"/>
          </a:xfrm>
          <a:prstGeom prst="rect">
            <a:avLst/>
          </a:prstGeom>
          <a:noFill/>
          <a:ln w="12700">
            <a:solidFill>
              <a:schemeClr val="tx2"/>
            </a:solidFill>
          </a:ln>
        </p:spPr>
        <p:txBody>
          <a:bodyPr wrap="square" rtlCol="0">
            <a:spAutoFit/>
          </a:bodyPr>
          <a:lstStyle/>
          <a:p>
            <a:pPr algn="ctr"/>
            <a:r>
              <a:rPr lang="en-US" sz="1600" dirty="0" smtClean="0"/>
              <a:t>Energy Services</a:t>
            </a:r>
            <a:endParaRPr lang="en-US" sz="1600" dirty="0"/>
          </a:p>
        </p:txBody>
      </p:sp>
      <p:cxnSp>
        <p:nvCxnSpPr>
          <p:cNvPr id="51" name="Straight Arrow Connector 50"/>
          <p:cNvCxnSpPr>
            <a:stCxn id="47" idx="3"/>
            <a:endCxn id="48" idx="1"/>
          </p:cNvCxnSpPr>
          <p:nvPr/>
        </p:nvCxnSpPr>
        <p:spPr>
          <a:xfrm>
            <a:off x="1809827" y="5843608"/>
            <a:ext cx="253497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8" idx="3"/>
            <a:endCxn id="49" idx="1"/>
          </p:cNvCxnSpPr>
          <p:nvPr/>
        </p:nvCxnSpPr>
        <p:spPr>
          <a:xfrm>
            <a:off x="5442080" y="5843608"/>
            <a:ext cx="104596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3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5"/>
                                        </p:tgtEl>
                                        <p:attrNameLst>
                                          <p:attrName>style.opacity</p:attrName>
                                        </p:attrNameLst>
                                      </p:cBhvr>
                                      <p:to>
                                        <p:strVal val="0.5"/>
                                      </p:to>
                                    </p:set>
                                    <p:animEffect filter="image" prLst="opacity: 0.5">
                                      <p:cBhvr rctx="IE">
                                        <p:cTn id="11" dur="indefinite"/>
                                        <p:tgtEl>
                                          <p:spTgt spid="5"/>
                                        </p:tgtEl>
                                      </p:cBhvr>
                                    </p:animEffect>
                                  </p:childTnLst>
                                </p:cTn>
                              </p:par>
                              <p:par>
                                <p:cTn id="12" presetID="1" presetClass="entr" presetSubtype="0"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311" y="793365"/>
            <a:ext cx="4114800" cy="5349241"/>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en-US" b="1" dirty="0" smtClean="0"/>
              <a:t>Technological </a:t>
            </a:r>
            <a:r>
              <a:rPr lang="en-US" dirty="0" smtClean="0"/>
              <a:t>D</a:t>
            </a:r>
            <a:r>
              <a:rPr lang="en-US" b="1" dirty="0" smtClean="0"/>
              <a:t>rivers</a:t>
            </a:r>
            <a:endParaRPr lang="en-US" b="1" dirty="0"/>
          </a:p>
        </p:txBody>
      </p:sp>
      <p:sp>
        <p:nvSpPr>
          <p:cNvPr id="6" name="Slide Number Placeholder 2"/>
          <p:cNvSpPr txBox="1">
            <a:spLocks/>
          </p:cNvSpPr>
          <p:nvPr/>
        </p:nvSpPr>
        <p:spPr>
          <a:xfrm>
            <a:off x="8328934" y="6345933"/>
            <a:ext cx="381000" cy="365125"/>
          </a:xfrm>
          <a:prstGeom prst="rect">
            <a:avLst/>
          </a:prstGeom>
        </p:spPr>
        <p:txBody>
          <a:bodyPr/>
          <a:lstStyle>
            <a:defPPr>
              <a:defRPr lang="en-US"/>
            </a:defPPr>
            <a:lvl1pPr marL="0" algn="l" defTabSz="914272" rtl="0" eaLnBrk="1" latinLnBrk="0" hangingPunct="1">
              <a:defRPr sz="1800"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7" algn="l" defTabSz="914272" rtl="0" eaLnBrk="1" latinLnBrk="0" hangingPunct="1">
              <a:defRPr sz="1800" kern="1200">
                <a:solidFill>
                  <a:schemeClr val="tx1"/>
                </a:solidFill>
                <a:latin typeface="+mn-lt"/>
                <a:ea typeface="+mn-ea"/>
                <a:cs typeface="+mn-cs"/>
              </a:defRPr>
            </a:lvl4pPr>
            <a:lvl5pPr marL="1828542" algn="l" defTabSz="914272" rtl="0" eaLnBrk="1" latinLnBrk="0" hangingPunct="1">
              <a:defRPr sz="1800" kern="1200">
                <a:solidFill>
                  <a:schemeClr val="tx1"/>
                </a:solidFill>
                <a:latin typeface="+mn-lt"/>
                <a:ea typeface="+mn-ea"/>
                <a:cs typeface="+mn-cs"/>
              </a:defRPr>
            </a:lvl5pPr>
            <a:lvl6pPr marL="2285678" algn="l" defTabSz="914272" rtl="0" eaLnBrk="1" latinLnBrk="0" hangingPunct="1">
              <a:defRPr sz="1800" kern="1200">
                <a:solidFill>
                  <a:schemeClr val="tx1"/>
                </a:solidFill>
                <a:latin typeface="+mn-lt"/>
                <a:ea typeface="+mn-ea"/>
                <a:cs typeface="+mn-cs"/>
              </a:defRPr>
            </a:lvl6pPr>
            <a:lvl7pPr marL="2742814" algn="l" defTabSz="914272" rtl="0" eaLnBrk="1" latinLnBrk="0" hangingPunct="1">
              <a:defRPr sz="1800" kern="1200">
                <a:solidFill>
                  <a:schemeClr val="tx1"/>
                </a:solidFill>
                <a:latin typeface="+mn-lt"/>
                <a:ea typeface="+mn-ea"/>
                <a:cs typeface="+mn-cs"/>
              </a:defRPr>
            </a:lvl7pPr>
            <a:lvl8pPr marL="3199950" algn="l" defTabSz="914272" rtl="0" eaLnBrk="1" latinLnBrk="0" hangingPunct="1">
              <a:defRPr sz="1800" kern="1200">
                <a:solidFill>
                  <a:schemeClr val="tx1"/>
                </a:solidFill>
                <a:latin typeface="+mn-lt"/>
                <a:ea typeface="+mn-ea"/>
                <a:cs typeface="+mn-cs"/>
              </a:defRPr>
            </a:lvl8pPr>
            <a:lvl9pPr marL="3657086" algn="l" defTabSz="914272" rtl="0" eaLnBrk="1" latinLnBrk="0" hangingPunct="1">
              <a:defRPr sz="1800" kern="1200">
                <a:solidFill>
                  <a:schemeClr val="tx1"/>
                </a:solidFill>
                <a:latin typeface="+mn-lt"/>
                <a:ea typeface="+mn-ea"/>
                <a:cs typeface="+mn-cs"/>
              </a:defRPr>
            </a:lvl9pPr>
          </a:lstStyle>
          <a:p>
            <a:pPr>
              <a:defRPr/>
            </a:pPr>
            <a:fld id="{FEBE1729-7B66-438D-96AE-E110E2404594}" type="slidenum">
              <a:rPr lang="en-US" sz="1400" smtClean="0">
                <a:solidFill>
                  <a:srgbClr val="146737"/>
                </a:solidFill>
              </a:rPr>
              <a:pPr>
                <a:defRPr/>
              </a:pPr>
              <a:t>18</a:t>
            </a:fld>
            <a:endParaRPr lang="en-US" sz="1400" dirty="0">
              <a:solidFill>
                <a:srgbClr val="146737"/>
              </a:solidFill>
            </a:endParaRPr>
          </a:p>
        </p:txBody>
      </p:sp>
      <p:sp>
        <p:nvSpPr>
          <p:cNvPr id="14" name="Content Placeholder 9"/>
          <p:cNvSpPr>
            <a:spLocks noGrp="1"/>
          </p:cNvSpPr>
          <p:nvPr>
            <p:ph idx="1"/>
          </p:nvPr>
        </p:nvSpPr>
        <p:spPr>
          <a:xfrm>
            <a:off x="304800" y="866775"/>
            <a:ext cx="4328708" cy="4450437"/>
          </a:xfrm>
        </p:spPr>
        <p:txBody>
          <a:bodyPr/>
          <a:lstStyle/>
          <a:p>
            <a:r>
              <a:rPr lang="en-US" dirty="0"/>
              <a:t>Abundance of shale </a:t>
            </a:r>
            <a:r>
              <a:rPr lang="en-US" dirty="0" smtClean="0"/>
              <a:t>gas</a:t>
            </a:r>
            <a:endParaRPr lang="en-US" dirty="0"/>
          </a:p>
          <a:p>
            <a:r>
              <a:rPr lang="en-US" dirty="0"/>
              <a:t>Potential abundance of low-cost renewable </a:t>
            </a:r>
            <a:r>
              <a:rPr lang="en-US" dirty="0" smtClean="0"/>
              <a:t>electricity</a:t>
            </a:r>
            <a:endParaRPr lang="en-US" dirty="0"/>
          </a:p>
          <a:p>
            <a:r>
              <a:rPr lang="en-US" dirty="0" smtClean="0"/>
              <a:t>Global </a:t>
            </a:r>
            <a:r>
              <a:rPr lang="en-US" dirty="0"/>
              <a:t>commitment to clean energy </a:t>
            </a:r>
            <a:r>
              <a:rPr lang="en-US" dirty="0" smtClean="0"/>
              <a:t>innovation </a:t>
            </a:r>
            <a:endParaRPr lang="en-US" dirty="0"/>
          </a:p>
          <a:p>
            <a:r>
              <a:rPr lang="en-US" dirty="0" smtClean="0"/>
              <a:t>Continuing need </a:t>
            </a:r>
            <a:r>
              <a:rPr lang="en-US" dirty="0"/>
              <a:t>to </a:t>
            </a:r>
            <a:r>
              <a:rPr lang="en-US" dirty="0" smtClean="0"/>
              <a:t>maximize energy efficiencies</a:t>
            </a:r>
            <a:endParaRPr lang="en-US" dirty="0"/>
          </a:p>
          <a:p>
            <a:r>
              <a:rPr lang="en-US" dirty="0" smtClean="0"/>
              <a:t>Need to create catalysts from earth-abundant elements</a:t>
            </a:r>
          </a:p>
        </p:txBody>
      </p:sp>
      <p:grpSp>
        <p:nvGrpSpPr>
          <p:cNvPr id="21" name="Group 20"/>
          <p:cNvGrpSpPr/>
          <p:nvPr/>
        </p:nvGrpSpPr>
        <p:grpSpPr>
          <a:xfrm>
            <a:off x="4922017" y="792720"/>
            <a:ext cx="4125137" cy="5325819"/>
            <a:chOff x="3879934" y="816142"/>
            <a:chExt cx="4125137" cy="5325819"/>
          </a:xfrm>
        </p:grpSpPr>
        <p:sp>
          <p:nvSpPr>
            <p:cNvPr id="9" name="Rectangle 8"/>
            <p:cNvSpPr/>
            <p:nvPr/>
          </p:nvSpPr>
          <p:spPr>
            <a:xfrm>
              <a:off x="3879934" y="816142"/>
              <a:ext cx="4125137" cy="5325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 name="Group 10"/>
            <p:cNvGrpSpPr/>
            <p:nvPr/>
          </p:nvGrpSpPr>
          <p:grpSpPr>
            <a:xfrm>
              <a:off x="3930822" y="896237"/>
              <a:ext cx="4023360" cy="5165629"/>
              <a:chOff x="4821556" y="913380"/>
              <a:chExt cx="4023360" cy="5165629"/>
            </a:xfrm>
          </p:grpSpPr>
          <p:grpSp>
            <p:nvGrpSpPr>
              <p:cNvPr id="5" name="Group 4"/>
              <p:cNvGrpSpPr/>
              <p:nvPr/>
            </p:nvGrpSpPr>
            <p:grpSpPr>
              <a:xfrm>
                <a:off x="4821556" y="913380"/>
                <a:ext cx="4023360" cy="5165629"/>
                <a:chOff x="4783732" y="852912"/>
                <a:chExt cx="4023360" cy="5165629"/>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732" y="852912"/>
                  <a:ext cx="4023360" cy="181527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3732" y="2856413"/>
                  <a:ext cx="4023360" cy="316212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3" name="Rectangle 2"/>
              <p:cNvSpPr/>
              <p:nvPr/>
            </p:nvSpPr>
            <p:spPr>
              <a:xfrm>
                <a:off x="5380818" y="3304791"/>
                <a:ext cx="1884955" cy="1384995"/>
              </a:xfrm>
              <a:prstGeom prst="rect">
                <a:avLst/>
              </a:prstGeom>
            </p:spPr>
            <p:txBody>
              <a:bodyPr wrap="square">
                <a:spAutoFit/>
              </a:bodyPr>
              <a:lstStyle/>
              <a:p>
                <a:r>
                  <a:rPr lang="en-US" sz="1200" b="1" dirty="0">
                    <a:solidFill>
                      <a:srgbClr val="146737"/>
                    </a:solidFill>
                  </a:rPr>
                  <a:t>“Technology Roadmap:  Energy and GHG Reductions in the Chemical Industry via Catalytic Processes”, IEA/ICCA/DECHEMA Report, 2013</a:t>
                </a:r>
              </a:p>
            </p:txBody>
          </p:sp>
        </p:grpSp>
      </p:grpSp>
      <p:grpSp>
        <p:nvGrpSpPr>
          <p:cNvPr id="19" name="Group 18"/>
          <p:cNvGrpSpPr/>
          <p:nvPr/>
        </p:nvGrpSpPr>
        <p:grpSpPr>
          <a:xfrm>
            <a:off x="4972905" y="2876534"/>
            <a:ext cx="4023360" cy="3177244"/>
            <a:chOff x="304800" y="2993571"/>
            <a:chExt cx="4023360" cy="3177244"/>
          </a:xfrm>
        </p:grpSpPr>
        <p:sp>
          <p:nvSpPr>
            <p:cNvPr id="18" name="Rectangle 17"/>
            <p:cNvSpPr/>
            <p:nvPr/>
          </p:nvSpPr>
          <p:spPr>
            <a:xfrm>
              <a:off x="304800" y="2993571"/>
              <a:ext cx="4023360" cy="3177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7" name="Group 16"/>
            <p:cNvGrpSpPr/>
            <p:nvPr/>
          </p:nvGrpSpPr>
          <p:grpSpPr>
            <a:xfrm>
              <a:off x="542235" y="3007261"/>
              <a:ext cx="3478223" cy="3108960"/>
              <a:chOff x="1194076" y="2294589"/>
              <a:chExt cx="3478223" cy="3108960"/>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b="-1"/>
              <a:stretch/>
            </p:blipFill>
            <p:spPr>
              <a:xfrm>
                <a:off x="1415453" y="2294589"/>
                <a:ext cx="3251765" cy="3108960"/>
              </a:xfrm>
              <a:prstGeom prst="rect">
                <a:avLst/>
              </a:prstGeom>
            </p:spPr>
          </p:pic>
          <p:sp>
            <p:nvSpPr>
              <p:cNvPr id="16" name="TextBox 15"/>
              <p:cNvSpPr txBox="1"/>
              <p:nvPr/>
            </p:nvSpPr>
            <p:spPr>
              <a:xfrm rot="16200000">
                <a:off x="521661" y="3565968"/>
                <a:ext cx="1652607" cy="307777"/>
              </a:xfrm>
              <a:prstGeom prst="rect">
                <a:avLst/>
              </a:prstGeom>
              <a:noFill/>
            </p:spPr>
            <p:txBody>
              <a:bodyPr wrap="square" rtlCol="0">
                <a:spAutoFit/>
              </a:bodyPr>
              <a:lstStyle/>
              <a:p>
                <a:pPr algn="ctr"/>
                <a:r>
                  <a:rPr lang="en-US" sz="1400" b="1" dirty="0" smtClean="0">
                    <a:solidFill>
                      <a:prstClr val="black"/>
                    </a:solidFill>
                  </a:rPr>
                  <a:t>Trillion cubic feet</a:t>
                </a:r>
                <a:endParaRPr lang="en-US" sz="1400" b="1" dirty="0">
                  <a:solidFill>
                    <a:prstClr val="black"/>
                  </a:solidFill>
                </a:endParaRPr>
              </a:p>
            </p:txBody>
          </p:sp>
          <p:sp>
            <p:nvSpPr>
              <p:cNvPr id="4" name="Rectangle 3"/>
              <p:cNvSpPr/>
              <p:nvPr/>
            </p:nvSpPr>
            <p:spPr>
              <a:xfrm>
                <a:off x="4489419" y="5020511"/>
                <a:ext cx="18288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 name="TextBox 11"/>
            <p:cNvSpPr txBox="1"/>
            <p:nvPr/>
          </p:nvSpPr>
          <p:spPr>
            <a:xfrm>
              <a:off x="1138521" y="3450220"/>
              <a:ext cx="2029978" cy="549148"/>
            </a:xfrm>
            <a:prstGeom prst="rect">
              <a:avLst/>
            </a:prstGeom>
            <a:noFill/>
          </p:spPr>
          <p:txBody>
            <a:bodyPr wrap="square" rtlCol="0">
              <a:spAutoFit/>
            </a:bodyPr>
            <a:lstStyle/>
            <a:p>
              <a:r>
                <a:rPr lang="en-US" sz="1400" b="1" dirty="0" smtClean="0">
                  <a:solidFill>
                    <a:prstClr val="black"/>
                  </a:solidFill>
                </a:rPr>
                <a:t>Natural Gas Production in the US </a:t>
              </a:r>
              <a:endParaRPr lang="en-US" sz="1400" b="1" dirty="0">
                <a:solidFill>
                  <a:prstClr val="black"/>
                </a:solidFill>
              </a:endParaRPr>
            </a:p>
          </p:txBody>
        </p:sp>
      </p:grpSp>
      <p:sp>
        <p:nvSpPr>
          <p:cNvPr id="22" name="TextBox 21"/>
          <p:cNvSpPr txBox="1"/>
          <p:nvPr/>
        </p:nvSpPr>
        <p:spPr>
          <a:xfrm>
            <a:off x="419854" y="5317212"/>
            <a:ext cx="4213654" cy="646331"/>
          </a:xfrm>
          <a:prstGeom prst="rect">
            <a:avLst/>
          </a:prstGeom>
          <a:noFill/>
        </p:spPr>
        <p:txBody>
          <a:bodyPr wrap="square" rtlCol="0">
            <a:spAutoFit/>
          </a:bodyPr>
          <a:lstStyle/>
          <a:p>
            <a:r>
              <a:rPr lang="en-US" b="1" dirty="0">
                <a:solidFill>
                  <a:srgbClr val="FF0000"/>
                </a:solidFill>
              </a:rPr>
              <a:t>Economic </a:t>
            </a:r>
            <a:r>
              <a:rPr lang="en-US" b="1" dirty="0" smtClean="0">
                <a:solidFill>
                  <a:srgbClr val="FF0000"/>
                </a:solidFill>
              </a:rPr>
              <a:t>drivers, e.g. </a:t>
            </a:r>
            <a:r>
              <a:rPr lang="en-US" b="1" dirty="0">
                <a:solidFill>
                  <a:srgbClr val="FF0000"/>
                </a:solidFill>
              </a:rPr>
              <a:t>“Clean-energy jobs surpass oil drilling” Bloomberg, May </a:t>
            </a:r>
            <a:r>
              <a:rPr lang="en-US" b="1" dirty="0" smtClean="0">
                <a:solidFill>
                  <a:srgbClr val="FF0000"/>
                </a:solidFill>
              </a:rPr>
              <a:t>2016</a:t>
            </a:r>
            <a:endParaRPr lang="en-US" b="1" dirty="0">
              <a:solidFill>
                <a:srgbClr val="FF0000"/>
              </a:solidFill>
            </a:endParaRPr>
          </a:p>
        </p:txBody>
      </p:sp>
    </p:spTree>
    <p:extLst>
      <p:ext uri="{BB962C8B-B14F-4D97-AF65-F5344CB8AC3E}">
        <p14:creationId xmlns:p14="http://schemas.microsoft.com/office/powerpoint/2010/main" val="32171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049334" y="866774"/>
            <a:ext cx="6713670" cy="5355300"/>
          </a:xfrm>
        </p:spPr>
        <p:txBody>
          <a:bodyPr/>
          <a:lstStyle/>
          <a:p>
            <a:r>
              <a:rPr lang="en-US" sz="2000" dirty="0"/>
              <a:t>Basic Research </a:t>
            </a:r>
            <a:r>
              <a:rPr lang="en-US" sz="2000" dirty="0" smtClean="0"/>
              <a:t>Needs: Catalysis </a:t>
            </a:r>
            <a:r>
              <a:rPr lang="en-US" sz="2000" dirty="0"/>
              <a:t>for Energy </a:t>
            </a:r>
            <a:r>
              <a:rPr lang="en-US" sz="2000" dirty="0" smtClean="0"/>
              <a:t>(2007)</a:t>
            </a:r>
            <a:endParaRPr lang="en-US" sz="1600" dirty="0"/>
          </a:p>
          <a:p>
            <a:pPr lvl="1"/>
            <a:r>
              <a:rPr lang="en-US" sz="1800" dirty="0"/>
              <a:t>Priority Research Directions:</a:t>
            </a:r>
          </a:p>
          <a:p>
            <a:pPr lvl="2"/>
            <a:r>
              <a:rPr lang="en-US" sz="1600" dirty="0" smtClean="0">
                <a:solidFill>
                  <a:srgbClr val="106636"/>
                </a:solidFill>
              </a:rPr>
              <a:t>Selective catalytic conversions of </a:t>
            </a:r>
            <a:r>
              <a:rPr lang="en-US" sz="1600" dirty="0">
                <a:solidFill>
                  <a:srgbClr val="106636"/>
                </a:solidFill>
              </a:rPr>
              <a:t>fossil </a:t>
            </a:r>
            <a:r>
              <a:rPr lang="en-US" sz="1600" dirty="0" smtClean="0">
                <a:solidFill>
                  <a:srgbClr val="106636"/>
                </a:solidFill>
              </a:rPr>
              <a:t>feedstocks</a:t>
            </a:r>
            <a:endParaRPr lang="en-US" sz="1600" dirty="0">
              <a:solidFill>
                <a:srgbClr val="106636"/>
              </a:solidFill>
            </a:endParaRPr>
          </a:p>
          <a:p>
            <a:pPr lvl="2"/>
            <a:r>
              <a:rPr lang="en-US" sz="1600" dirty="0" smtClean="0">
                <a:solidFill>
                  <a:srgbClr val="106636"/>
                </a:solidFill>
              </a:rPr>
              <a:t>Understanding the chemistry of </a:t>
            </a:r>
            <a:r>
              <a:rPr lang="en-US" sz="1600" dirty="0">
                <a:solidFill>
                  <a:srgbClr val="106636"/>
                </a:solidFill>
              </a:rPr>
              <a:t>lignocellulosic </a:t>
            </a:r>
            <a:r>
              <a:rPr lang="en-US" sz="1600" dirty="0" smtClean="0">
                <a:solidFill>
                  <a:srgbClr val="106636"/>
                </a:solidFill>
              </a:rPr>
              <a:t>biomass</a:t>
            </a:r>
            <a:endParaRPr lang="en-US" sz="1600" dirty="0">
              <a:solidFill>
                <a:srgbClr val="106636"/>
              </a:solidFill>
            </a:endParaRPr>
          </a:p>
          <a:p>
            <a:pPr lvl="2"/>
            <a:r>
              <a:rPr lang="en-US" sz="1600" dirty="0">
                <a:solidFill>
                  <a:srgbClr val="106636"/>
                </a:solidFill>
              </a:rPr>
              <a:t>Photo- and </a:t>
            </a:r>
            <a:r>
              <a:rPr lang="en-US" sz="1600" dirty="0" smtClean="0">
                <a:solidFill>
                  <a:srgbClr val="106636"/>
                </a:solidFill>
              </a:rPr>
              <a:t>electro-driven conversion </a:t>
            </a:r>
            <a:r>
              <a:rPr lang="en-US" sz="1600" dirty="0">
                <a:solidFill>
                  <a:srgbClr val="106636"/>
                </a:solidFill>
              </a:rPr>
              <a:t>of H</a:t>
            </a:r>
            <a:r>
              <a:rPr lang="en-US" sz="1600" baseline="-25000" dirty="0">
                <a:solidFill>
                  <a:srgbClr val="106636"/>
                </a:solidFill>
              </a:rPr>
              <a:t>2</a:t>
            </a:r>
            <a:r>
              <a:rPr lang="en-US" sz="1600" dirty="0">
                <a:solidFill>
                  <a:srgbClr val="106636"/>
                </a:solidFill>
              </a:rPr>
              <a:t>O and </a:t>
            </a:r>
            <a:r>
              <a:rPr lang="en-US" sz="1600" dirty="0" smtClean="0">
                <a:solidFill>
                  <a:srgbClr val="106636"/>
                </a:solidFill>
              </a:rPr>
              <a:t>CO</a:t>
            </a:r>
            <a:r>
              <a:rPr lang="en-US" sz="1600" baseline="-25000" dirty="0" smtClean="0">
                <a:solidFill>
                  <a:srgbClr val="106636"/>
                </a:solidFill>
              </a:rPr>
              <a:t>2</a:t>
            </a:r>
            <a:endParaRPr lang="en-US" sz="1800" dirty="0" smtClean="0">
              <a:solidFill>
                <a:srgbClr val="106636"/>
              </a:solidFill>
            </a:endParaRPr>
          </a:p>
          <a:p>
            <a:pPr lvl="1"/>
            <a:r>
              <a:rPr lang="en-US" sz="1800" dirty="0" smtClean="0"/>
              <a:t>“Grand” challenges</a:t>
            </a:r>
            <a:endParaRPr lang="en-US" sz="1600" dirty="0"/>
          </a:p>
          <a:p>
            <a:pPr lvl="2"/>
            <a:r>
              <a:rPr lang="en-US" sz="1600" dirty="0" smtClean="0">
                <a:solidFill>
                  <a:srgbClr val="106636"/>
                </a:solidFill>
              </a:rPr>
              <a:t>Understand catalysis mechanisms at the </a:t>
            </a:r>
            <a:r>
              <a:rPr lang="en-US" sz="1600" dirty="0">
                <a:solidFill>
                  <a:srgbClr val="106636"/>
                </a:solidFill>
              </a:rPr>
              <a:t>molecular-scale </a:t>
            </a:r>
          </a:p>
          <a:p>
            <a:pPr lvl="2"/>
            <a:r>
              <a:rPr lang="en-US" sz="1600" dirty="0">
                <a:solidFill>
                  <a:srgbClr val="106636"/>
                </a:solidFill>
              </a:rPr>
              <a:t>Design and controlled synthesis of catalyst structures </a:t>
            </a:r>
            <a:endParaRPr lang="en-US" sz="1600" dirty="0" smtClean="0">
              <a:solidFill>
                <a:srgbClr val="106636"/>
              </a:solidFill>
            </a:endParaRPr>
          </a:p>
          <a:p>
            <a:r>
              <a:rPr lang="en-US" sz="2000" dirty="0" smtClean="0"/>
              <a:t>NAS </a:t>
            </a:r>
            <a:r>
              <a:rPr lang="en-US" sz="2000" dirty="0"/>
              <a:t>Review of </a:t>
            </a:r>
            <a:r>
              <a:rPr lang="en-US" sz="2000" dirty="0" smtClean="0"/>
              <a:t>BES </a:t>
            </a:r>
            <a:r>
              <a:rPr lang="en-US" sz="2000" dirty="0"/>
              <a:t>Catalysis Science </a:t>
            </a:r>
            <a:r>
              <a:rPr lang="en-US" sz="2000" dirty="0" smtClean="0"/>
              <a:t>(2009)</a:t>
            </a:r>
            <a:endParaRPr lang="en-US" sz="2000" dirty="0"/>
          </a:p>
          <a:p>
            <a:pPr lvl="1"/>
            <a:r>
              <a:rPr lang="en-US" sz="1800" dirty="0" smtClean="0"/>
              <a:t>Recommended areas for increased activity consistent with 2007 BRN</a:t>
            </a:r>
            <a:endParaRPr lang="en-US" sz="1600" dirty="0" smtClean="0"/>
          </a:p>
          <a:p>
            <a:r>
              <a:rPr lang="en-US" sz="2000" dirty="0" smtClean="0"/>
              <a:t>Sustainable Ammonia Synthesis Roundtable (2016)</a:t>
            </a:r>
          </a:p>
          <a:p>
            <a:pPr lvl="1"/>
            <a:r>
              <a:rPr lang="en-US" sz="1800" dirty="0" smtClean="0"/>
              <a:t>Identified challenges to be addressed</a:t>
            </a:r>
          </a:p>
          <a:p>
            <a:pPr lvl="2"/>
            <a:r>
              <a:rPr lang="en-US" sz="1600" dirty="0" smtClean="0">
                <a:solidFill>
                  <a:srgbClr val="106636"/>
                </a:solidFill>
              </a:rPr>
              <a:t>Design low T, low P processes</a:t>
            </a:r>
          </a:p>
          <a:p>
            <a:pPr lvl="2"/>
            <a:r>
              <a:rPr lang="en-US" sz="1600" dirty="0" smtClean="0">
                <a:solidFill>
                  <a:srgbClr val="106636"/>
                </a:solidFill>
              </a:rPr>
              <a:t>Discover photo-, electro- &amp; bio-chemical routes </a:t>
            </a:r>
          </a:p>
          <a:p>
            <a:pPr lvl="2"/>
            <a:r>
              <a:rPr lang="en-US" sz="1600" dirty="0" smtClean="0">
                <a:solidFill>
                  <a:srgbClr val="106636"/>
                </a:solidFill>
              </a:rPr>
              <a:t>Integrate enzyme, homogeneous and heterogeneous catalysis</a:t>
            </a:r>
          </a:p>
        </p:txBody>
      </p:sp>
      <p:sp>
        <p:nvSpPr>
          <p:cNvPr id="3" name="Title 2"/>
          <p:cNvSpPr>
            <a:spLocks noGrp="1"/>
          </p:cNvSpPr>
          <p:nvPr>
            <p:ph type="title"/>
          </p:nvPr>
        </p:nvSpPr>
        <p:spPr/>
        <p:txBody>
          <a:bodyPr>
            <a:normAutofit/>
          </a:bodyPr>
          <a:lstStyle/>
          <a:p>
            <a:pPr defTabSz="820738">
              <a:buClr>
                <a:schemeClr val="tx1"/>
              </a:buClr>
              <a:defRPr/>
            </a:pPr>
            <a:r>
              <a:rPr lang="en-US" b="0" dirty="0" smtClean="0"/>
              <a:t>Current BRN builds on previous planning activities</a:t>
            </a:r>
            <a:endParaRPr lang="en-US" b="0"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58" y="817633"/>
            <a:ext cx="1516611"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2"/>
          <p:cNvSpPr txBox="1">
            <a:spLocks/>
          </p:cNvSpPr>
          <p:nvPr/>
        </p:nvSpPr>
        <p:spPr>
          <a:xfrm>
            <a:off x="8413750" y="6351588"/>
            <a:ext cx="381000" cy="365125"/>
          </a:xfrm>
          <a:prstGeom prst="rect">
            <a:avLst/>
          </a:prstGeom>
        </p:spPr>
        <p:txBody>
          <a:bodyPr vert="horz" lIns="91440" tIns="45720" rIns="91440" bIns="45720" rtlCol="0" anchor="ctr"/>
          <a:lstStyle>
            <a:defPPr>
              <a:defRPr lang="en-US"/>
            </a:defPPr>
            <a:lvl1pPr marL="0" algn="r" defTabSz="914272" rtl="0" eaLnBrk="1" fontAlgn="auto" latinLnBrk="0" hangingPunct="1">
              <a:spcBef>
                <a:spcPts val="0"/>
              </a:spcBef>
              <a:spcAft>
                <a:spcPts val="0"/>
              </a:spcAft>
              <a:defRPr sz="1200" kern="1200">
                <a:solidFill>
                  <a:srgbClr val="106636"/>
                </a:solidFill>
                <a:latin typeface="Arial" pitchFamily="34" charset="0"/>
                <a:ea typeface="+mn-ea"/>
                <a:cs typeface="Arial" pitchFamily="34" charset="0"/>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7" algn="l" defTabSz="914272" rtl="0" eaLnBrk="1" latinLnBrk="0" hangingPunct="1">
              <a:defRPr sz="1800" kern="1200">
                <a:solidFill>
                  <a:schemeClr val="tx1"/>
                </a:solidFill>
                <a:latin typeface="+mn-lt"/>
                <a:ea typeface="+mn-ea"/>
                <a:cs typeface="+mn-cs"/>
              </a:defRPr>
            </a:lvl4pPr>
            <a:lvl5pPr marL="1828542" algn="l" defTabSz="914272" rtl="0" eaLnBrk="1" latinLnBrk="0" hangingPunct="1">
              <a:defRPr sz="1800" kern="1200">
                <a:solidFill>
                  <a:schemeClr val="tx1"/>
                </a:solidFill>
                <a:latin typeface="+mn-lt"/>
                <a:ea typeface="+mn-ea"/>
                <a:cs typeface="+mn-cs"/>
              </a:defRPr>
            </a:lvl5pPr>
            <a:lvl6pPr marL="2285678" algn="l" defTabSz="914272" rtl="0" eaLnBrk="1" latinLnBrk="0" hangingPunct="1">
              <a:defRPr sz="1800" kern="1200">
                <a:solidFill>
                  <a:schemeClr val="tx1"/>
                </a:solidFill>
                <a:latin typeface="+mn-lt"/>
                <a:ea typeface="+mn-ea"/>
                <a:cs typeface="+mn-cs"/>
              </a:defRPr>
            </a:lvl6pPr>
            <a:lvl7pPr marL="2742814" algn="l" defTabSz="914272" rtl="0" eaLnBrk="1" latinLnBrk="0" hangingPunct="1">
              <a:defRPr sz="1800" kern="1200">
                <a:solidFill>
                  <a:schemeClr val="tx1"/>
                </a:solidFill>
                <a:latin typeface="+mn-lt"/>
                <a:ea typeface="+mn-ea"/>
                <a:cs typeface="+mn-cs"/>
              </a:defRPr>
            </a:lvl7pPr>
            <a:lvl8pPr marL="3199950" algn="l" defTabSz="914272" rtl="0" eaLnBrk="1" latinLnBrk="0" hangingPunct="1">
              <a:defRPr sz="1800" kern="1200">
                <a:solidFill>
                  <a:schemeClr val="tx1"/>
                </a:solidFill>
                <a:latin typeface="+mn-lt"/>
                <a:ea typeface="+mn-ea"/>
                <a:cs typeface="+mn-cs"/>
              </a:defRPr>
            </a:lvl8pPr>
            <a:lvl9pPr marL="3657086" algn="l" defTabSz="914272" rtl="0" eaLnBrk="1" latinLnBrk="0" hangingPunct="1">
              <a:defRPr sz="1800" kern="1200">
                <a:solidFill>
                  <a:schemeClr val="tx1"/>
                </a:solidFill>
                <a:latin typeface="+mn-lt"/>
                <a:ea typeface="+mn-ea"/>
                <a:cs typeface="+mn-cs"/>
              </a:defRPr>
            </a:lvl9pPr>
          </a:lstStyle>
          <a:p>
            <a:pPr>
              <a:defRPr/>
            </a:pPr>
            <a:fld id="{FEBE1729-7B66-438D-96AE-E110E2404594}" type="slidenum">
              <a:rPr lang="en-US" smtClean="0">
                <a:solidFill>
                  <a:srgbClr val="006600"/>
                </a:solidFill>
              </a:rPr>
              <a:pPr>
                <a:defRPr/>
              </a:pPr>
              <a:t>19</a:t>
            </a:fld>
            <a:endParaRPr lang="en-US" dirty="0">
              <a:solidFill>
                <a:srgbClr val="006600"/>
              </a:solidFill>
            </a:endParaRPr>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11" r="-2642"/>
          <a:stretch/>
        </p:blipFill>
        <p:spPr bwMode="auto">
          <a:xfrm>
            <a:off x="274354" y="2536458"/>
            <a:ext cx="1493462"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871" y="4255282"/>
            <a:ext cx="1477110" cy="1920240"/>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98168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r="3528"/>
          <a:stretch/>
        </p:blipFill>
        <p:spPr>
          <a:xfrm>
            <a:off x="0" y="819316"/>
            <a:ext cx="8984343" cy="5001333"/>
          </a:xfrm>
          <a:prstGeom prst="rect">
            <a:avLst/>
          </a:prstGeom>
        </p:spPr>
      </p:pic>
      <p:sp>
        <p:nvSpPr>
          <p:cNvPr id="12" name="Title 11"/>
          <p:cNvSpPr>
            <a:spLocks noGrp="1"/>
          </p:cNvSpPr>
          <p:nvPr>
            <p:ph type="title"/>
          </p:nvPr>
        </p:nvSpPr>
        <p:spPr>
          <a:xfrm>
            <a:off x="0" y="-47358"/>
            <a:ext cx="9144000" cy="830985"/>
          </a:xfrm>
        </p:spPr>
        <p:txBody>
          <a:bodyPr/>
          <a:lstStyle/>
          <a:p>
            <a:r>
              <a:rPr lang="en-US" dirty="0" smtClean="0"/>
              <a:t>Fundamental breakthroughs in chemical &amp; materials sciences </a:t>
            </a:r>
            <a:br>
              <a:rPr lang="en-US" dirty="0" smtClean="0"/>
            </a:br>
            <a:r>
              <a:rPr lang="en-US" dirty="0" smtClean="0"/>
              <a:t>are essential to transform the energy landscape</a:t>
            </a:r>
            <a:endParaRPr lang="en-US" dirty="0"/>
          </a:p>
        </p:txBody>
      </p:sp>
      <p:sp>
        <p:nvSpPr>
          <p:cNvPr id="3" name="Slide Number Placeholder 2"/>
          <p:cNvSpPr>
            <a:spLocks noGrp="1"/>
          </p:cNvSpPr>
          <p:nvPr>
            <p:ph type="sldNum" sz="quarter" idx="4294967295"/>
          </p:nvPr>
        </p:nvSpPr>
        <p:spPr>
          <a:xfrm>
            <a:off x="8413750" y="6351590"/>
            <a:ext cx="381000" cy="365125"/>
          </a:xfrm>
          <a:prstGeom prst="rect">
            <a:avLst/>
          </a:prstGeom>
        </p:spPr>
        <p:txBody>
          <a:bodyPr/>
          <a:lstStyle/>
          <a:p>
            <a:fld id="{03722D57-58D6-9447-A6D5-A97F6C35A8FB}" type="slidenum">
              <a:rPr lang="en-US" smtClean="0"/>
              <a:pPr/>
              <a:t>2</a:t>
            </a:fld>
            <a:endParaRPr lang="en-US" dirty="0"/>
          </a:p>
        </p:txBody>
      </p:sp>
      <p:sp>
        <p:nvSpPr>
          <p:cNvPr id="10" name="TextBox 9"/>
          <p:cNvSpPr txBox="1"/>
          <p:nvPr/>
        </p:nvSpPr>
        <p:spPr>
          <a:xfrm>
            <a:off x="3731392" y="6404266"/>
            <a:ext cx="4432300" cy="307777"/>
          </a:xfrm>
          <a:prstGeom prst="rect">
            <a:avLst/>
          </a:prstGeom>
          <a:noFill/>
        </p:spPr>
        <p:txBody>
          <a:bodyPr wrap="square" rtlCol="0">
            <a:spAutoFit/>
          </a:bodyPr>
          <a:lstStyle/>
          <a:p>
            <a:pPr algn="ctr" defTabSz="914400" fontAlgn="base">
              <a:spcBef>
                <a:spcPct val="0"/>
              </a:spcBef>
              <a:spcAft>
                <a:spcPct val="0"/>
              </a:spcAft>
            </a:pPr>
            <a:r>
              <a:rPr lang="en-US" sz="1400" dirty="0" smtClean="0">
                <a:solidFill>
                  <a:prstClr val="black"/>
                </a:solidFill>
                <a:latin typeface="Arial" charset="0"/>
              </a:rPr>
              <a:t>LLNL flowcharts available from https</a:t>
            </a:r>
            <a:r>
              <a:rPr lang="en-US" sz="1400" dirty="0">
                <a:solidFill>
                  <a:prstClr val="black"/>
                </a:solidFill>
                <a:latin typeface="Arial" charset="0"/>
              </a:rPr>
              <a:t>://</a:t>
            </a:r>
            <a:r>
              <a:rPr lang="en-US" sz="1400" dirty="0" err="1">
                <a:solidFill>
                  <a:prstClr val="black"/>
                </a:solidFill>
                <a:latin typeface="Arial" charset="0"/>
              </a:rPr>
              <a:t>flowcharts.llnl.gov</a:t>
            </a:r>
            <a:endParaRPr lang="en-US" sz="1400" dirty="0">
              <a:solidFill>
                <a:prstClr val="black"/>
              </a:solidFill>
              <a:latin typeface="Arial" charset="0"/>
            </a:endParaRPr>
          </a:p>
        </p:txBody>
      </p:sp>
      <p:sp>
        <p:nvSpPr>
          <p:cNvPr id="18" name="TextBox 17"/>
          <p:cNvSpPr txBox="1"/>
          <p:nvPr/>
        </p:nvSpPr>
        <p:spPr>
          <a:xfrm>
            <a:off x="30236" y="5804680"/>
            <a:ext cx="6212114" cy="261610"/>
          </a:xfrm>
          <a:prstGeom prst="rect">
            <a:avLst/>
          </a:prstGeom>
          <a:noFill/>
        </p:spPr>
        <p:txBody>
          <a:bodyPr wrap="square" rtlCol="0">
            <a:spAutoFit/>
          </a:bodyPr>
          <a:lstStyle/>
          <a:p>
            <a:pPr defTabSz="914400" fontAlgn="base">
              <a:spcBef>
                <a:spcPct val="0"/>
              </a:spcBef>
              <a:spcAft>
                <a:spcPct val="0"/>
              </a:spcAft>
            </a:pPr>
            <a:r>
              <a:rPr lang="en-US" sz="1050" dirty="0" smtClean="0">
                <a:solidFill>
                  <a:prstClr val="black"/>
                </a:solidFill>
                <a:latin typeface="Arial" charset="0"/>
              </a:rPr>
              <a:t>Quad = 10</a:t>
            </a:r>
            <a:r>
              <a:rPr lang="en-US" sz="1050" baseline="30000" dirty="0" smtClean="0">
                <a:solidFill>
                  <a:prstClr val="black"/>
                </a:solidFill>
                <a:latin typeface="Arial" charset="0"/>
              </a:rPr>
              <a:t>15</a:t>
            </a:r>
            <a:r>
              <a:rPr lang="en-US" sz="1050" dirty="0" smtClean="0">
                <a:solidFill>
                  <a:prstClr val="black"/>
                </a:solidFill>
                <a:latin typeface="Arial" charset="0"/>
              </a:rPr>
              <a:t> BTU; 2007 consumption </a:t>
            </a:r>
            <a:r>
              <a:rPr lang="en-US" sz="1050" dirty="0">
                <a:solidFill>
                  <a:prstClr val="black"/>
                </a:solidFill>
                <a:latin typeface="Arial" charset="0"/>
              </a:rPr>
              <a:t>≈ </a:t>
            </a:r>
            <a:r>
              <a:rPr lang="en-US" sz="1050" dirty="0" smtClean="0">
                <a:solidFill>
                  <a:prstClr val="black"/>
                </a:solidFill>
                <a:latin typeface="Arial" charset="0"/>
              </a:rPr>
              <a:t> 2015 consumption (~3.3 terawatts)</a:t>
            </a:r>
            <a:endParaRPr lang="en-US" sz="1050" dirty="0">
              <a:solidFill>
                <a:prstClr val="black"/>
              </a:solidFill>
              <a:latin typeface="Arial" charset="0"/>
            </a:endParaRPr>
          </a:p>
        </p:txBody>
      </p:sp>
      <p:sp>
        <p:nvSpPr>
          <p:cNvPr id="19" name="TextBox 18"/>
          <p:cNvSpPr txBox="1"/>
          <p:nvPr/>
        </p:nvSpPr>
        <p:spPr>
          <a:xfrm>
            <a:off x="6623050" y="1479497"/>
            <a:ext cx="160866" cy="276999"/>
          </a:xfrm>
          <a:prstGeom prst="rect">
            <a:avLst/>
          </a:prstGeom>
          <a:noFill/>
        </p:spPr>
        <p:txBody>
          <a:bodyPr wrap="square" rtlCol="0">
            <a:spAutoFit/>
          </a:bodyPr>
          <a:lstStyle/>
          <a:p>
            <a:pPr defTabSz="914400" fontAlgn="base">
              <a:spcBef>
                <a:spcPct val="0"/>
              </a:spcBef>
              <a:spcAft>
                <a:spcPct val="0"/>
              </a:spcAft>
            </a:pPr>
            <a:endParaRPr lang="en-US" sz="1200" dirty="0">
              <a:solidFill>
                <a:prstClr val="black"/>
              </a:solidFill>
              <a:latin typeface="Arial" charset="0"/>
            </a:endParaRPr>
          </a:p>
        </p:txBody>
      </p:sp>
      <p:pic>
        <p:nvPicPr>
          <p:cNvPr id="23" name="Picture 4"/>
          <p:cNvPicPr preferRelativeResize="0">
            <a:picLocks noChangeAspect="1" noChangeArrowheads="1"/>
          </p:cNvPicPr>
          <p:nvPr/>
        </p:nvPicPr>
        <p:blipFill>
          <a:blip r:embed="rId4" cstate="print"/>
          <a:srcRect/>
          <a:stretch>
            <a:fillRect/>
          </a:stretch>
        </p:blipFill>
        <p:spPr bwMode="auto">
          <a:xfrm>
            <a:off x="847303" y="782669"/>
            <a:ext cx="707443" cy="914400"/>
          </a:xfrm>
          <a:prstGeom prst="rect">
            <a:avLst/>
          </a:prstGeom>
          <a:noFill/>
          <a:ln w="28575">
            <a:solidFill>
              <a:schemeClr val="tx1"/>
            </a:solidFill>
            <a:miter lim="800000"/>
            <a:headEnd/>
            <a:tailEnd/>
          </a:ln>
        </p:spPr>
      </p:pic>
      <p:pic>
        <p:nvPicPr>
          <p:cNvPr id="26" name="Picture 40" descr="Cover_921"/>
          <p:cNvPicPr preferRelativeResize="0">
            <a:picLocks noChangeAspect="1" noChangeArrowheads="1"/>
          </p:cNvPicPr>
          <p:nvPr/>
        </p:nvPicPr>
        <p:blipFill>
          <a:blip r:embed="rId5" cstate="print"/>
          <a:srcRect/>
          <a:stretch>
            <a:fillRect/>
          </a:stretch>
        </p:blipFill>
        <p:spPr bwMode="auto">
          <a:xfrm>
            <a:off x="4736309" y="1347863"/>
            <a:ext cx="683703" cy="914400"/>
          </a:xfrm>
          <a:prstGeom prst="rect">
            <a:avLst/>
          </a:prstGeom>
          <a:noFill/>
          <a:ln w="28575">
            <a:noFill/>
            <a:miter lim="800000"/>
            <a:headEnd/>
            <a:tailEnd/>
          </a:ln>
        </p:spPr>
      </p:pic>
      <p:pic>
        <p:nvPicPr>
          <p:cNvPr id="27" name="Picture 34"/>
          <p:cNvPicPr preferRelativeResize="0">
            <a:picLocks noChangeAspect="1" noChangeArrowheads="1"/>
          </p:cNvPicPr>
          <p:nvPr/>
        </p:nvPicPr>
        <p:blipFill>
          <a:blip r:embed="rId6" cstate="print">
            <a:lum bright="-10000" contrast="20000"/>
          </a:blip>
          <a:srcRect/>
          <a:stretch>
            <a:fillRect/>
          </a:stretch>
        </p:blipFill>
        <p:spPr bwMode="auto">
          <a:xfrm>
            <a:off x="5714056" y="2574606"/>
            <a:ext cx="682304" cy="914400"/>
          </a:xfrm>
          <a:prstGeom prst="rect">
            <a:avLst/>
          </a:prstGeom>
          <a:noFill/>
          <a:ln w="28575">
            <a:noFill/>
            <a:miter lim="800000"/>
            <a:headEnd/>
            <a:tailEnd/>
          </a:ln>
        </p:spPr>
      </p:pic>
      <p:pic>
        <p:nvPicPr>
          <p:cNvPr id="29" name="Picture 35"/>
          <p:cNvPicPr preferRelativeResize="0">
            <a:picLocks noChangeAspect="1" noChangeArrowheads="1"/>
          </p:cNvPicPr>
          <p:nvPr/>
        </p:nvPicPr>
        <p:blipFill>
          <a:blip r:embed="rId7" cstate="print"/>
          <a:srcRect/>
          <a:stretch>
            <a:fillRect/>
          </a:stretch>
        </p:blipFill>
        <p:spPr bwMode="auto">
          <a:xfrm>
            <a:off x="1014386" y="1371866"/>
            <a:ext cx="682304" cy="914400"/>
          </a:xfrm>
          <a:prstGeom prst="rect">
            <a:avLst/>
          </a:prstGeom>
          <a:noFill/>
          <a:ln w="28575">
            <a:noFill/>
            <a:miter lim="800000"/>
            <a:headEnd/>
            <a:tailEnd/>
          </a:ln>
        </p:spPr>
      </p:pic>
      <p:pic>
        <p:nvPicPr>
          <p:cNvPr id="30" name="Picture 36"/>
          <p:cNvPicPr preferRelativeResize="0">
            <a:picLocks noChangeAspect="1" noChangeArrowheads="1"/>
          </p:cNvPicPr>
          <p:nvPr/>
        </p:nvPicPr>
        <p:blipFill>
          <a:blip r:embed="rId8" cstate="print"/>
          <a:srcRect/>
          <a:stretch>
            <a:fillRect/>
          </a:stretch>
        </p:blipFill>
        <p:spPr bwMode="auto">
          <a:xfrm>
            <a:off x="5543098" y="4228268"/>
            <a:ext cx="683703" cy="914400"/>
          </a:xfrm>
          <a:prstGeom prst="rect">
            <a:avLst/>
          </a:prstGeom>
          <a:noFill/>
          <a:ln w="28575">
            <a:noFill/>
            <a:miter lim="800000"/>
            <a:headEnd/>
            <a:tailEnd/>
          </a:ln>
        </p:spPr>
      </p:pic>
      <p:pic>
        <p:nvPicPr>
          <p:cNvPr id="33" name="Picture 38" descr="GEO_lg"/>
          <p:cNvPicPr preferRelativeResize="0">
            <a:picLocks noChangeAspect="1" noChangeArrowheads="1"/>
          </p:cNvPicPr>
          <p:nvPr/>
        </p:nvPicPr>
        <p:blipFill>
          <a:blip r:embed="rId9" cstate="print"/>
          <a:srcRect/>
          <a:stretch>
            <a:fillRect/>
          </a:stretch>
        </p:blipFill>
        <p:spPr bwMode="auto">
          <a:xfrm>
            <a:off x="1498601" y="3489484"/>
            <a:ext cx="682304" cy="914400"/>
          </a:xfrm>
          <a:prstGeom prst="rect">
            <a:avLst/>
          </a:prstGeom>
          <a:noFill/>
          <a:ln w="28575">
            <a:noFill/>
            <a:miter lim="800000"/>
            <a:headEnd/>
            <a:tailEnd/>
          </a:ln>
        </p:spPr>
      </p:pic>
      <p:pic>
        <p:nvPicPr>
          <p:cNvPr id="34" name="Picture 37" descr="EES_xlg"/>
          <p:cNvPicPr preferRelativeResize="0">
            <a:picLocks noChangeAspect="1" noChangeArrowheads="1"/>
          </p:cNvPicPr>
          <p:nvPr/>
        </p:nvPicPr>
        <p:blipFill>
          <a:blip r:embed="rId10" cstate="print"/>
          <a:srcRect/>
          <a:stretch>
            <a:fillRect/>
          </a:stretch>
        </p:blipFill>
        <p:spPr bwMode="auto">
          <a:xfrm>
            <a:off x="3999129" y="1371866"/>
            <a:ext cx="683703" cy="914400"/>
          </a:xfrm>
          <a:prstGeom prst="rect">
            <a:avLst/>
          </a:prstGeom>
          <a:noFill/>
          <a:ln w="28575">
            <a:noFill/>
            <a:miter lim="800000"/>
            <a:headEnd/>
            <a:tailEnd/>
          </a:ln>
        </p:spPr>
      </p:pic>
      <p:pic>
        <p:nvPicPr>
          <p:cNvPr id="35" name="Picture 30" descr="CAT_lg"/>
          <p:cNvPicPr preferRelativeResize="0">
            <a:picLocks noChangeAspect="1" noChangeArrowheads="1"/>
          </p:cNvPicPr>
          <p:nvPr/>
        </p:nvPicPr>
        <p:blipFill>
          <a:blip r:embed="rId11" cstate="print"/>
          <a:srcRect/>
          <a:stretch>
            <a:fillRect/>
          </a:stretch>
        </p:blipFill>
        <p:spPr bwMode="auto">
          <a:xfrm>
            <a:off x="3901108" y="3579846"/>
            <a:ext cx="682304" cy="914400"/>
          </a:xfrm>
          <a:prstGeom prst="rect">
            <a:avLst/>
          </a:prstGeom>
          <a:noFill/>
          <a:ln w="28575">
            <a:noFill/>
            <a:miter lim="800000"/>
            <a:headEnd/>
            <a:tailEnd/>
          </a:ln>
        </p:spPr>
      </p:pic>
      <p:pic>
        <p:nvPicPr>
          <p:cNvPr id="36" name="Picture 39" descr="MuEE"/>
          <p:cNvPicPr preferRelativeResize="0">
            <a:picLocks noChangeAspect="1" noChangeArrowheads="1"/>
          </p:cNvPicPr>
          <p:nvPr/>
        </p:nvPicPr>
        <p:blipFill>
          <a:blip r:embed="rId12" cstate="print"/>
          <a:srcRect/>
          <a:stretch>
            <a:fillRect/>
          </a:stretch>
        </p:blipFill>
        <p:spPr bwMode="auto">
          <a:xfrm>
            <a:off x="2376873" y="1224919"/>
            <a:ext cx="682304" cy="914400"/>
          </a:xfrm>
          <a:prstGeom prst="rect">
            <a:avLst/>
          </a:prstGeom>
          <a:noFill/>
          <a:ln w="28575">
            <a:noFill/>
            <a:miter lim="800000"/>
            <a:headEnd/>
            <a:tailEnd/>
          </a:ln>
        </p:spPr>
      </p:pic>
      <p:pic>
        <p:nvPicPr>
          <p:cNvPr id="37" name="Picture 36" descr="CCB2020_xlg.jpg"/>
          <p:cNvPicPr>
            <a:picLocks noChangeAspect="1"/>
          </p:cNvPicPr>
          <p:nvPr/>
        </p:nvPicPr>
        <p:blipFill>
          <a:blip r:embed="rId13" cstate="print"/>
          <a:stretch>
            <a:fillRect/>
          </a:stretch>
        </p:blipFill>
        <p:spPr>
          <a:xfrm>
            <a:off x="916401" y="4197866"/>
            <a:ext cx="748522" cy="914400"/>
          </a:xfrm>
          <a:prstGeom prst="rect">
            <a:avLst/>
          </a:prstGeom>
          <a:ln w="28575">
            <a:noFill/>
          </a:ln>
        </p:spPr>
      </p:pic>
      <p:pic>
        <p:nvPicPr>
          <p:cNvPr id="38" name="Picture 32" descr="BES_H_Cover8-03"/>
          <p:cNvPicPr preferRelativeResize="0">
            <a:picLocks noChangeAspect="1" noChangeArrowheads="1"/>
          </p:cNvPicPr>
          <p:nvPr/>
        </p:nvPicPr>
        <p:blipFill>
          <a:blip r:embed="rId14" cstate="print"/>
          <a:srcRect/>
          <a:stretch>
            <a:fillRect/>
          </a:stretch>
        </p:blipFill>
        <p:spPr bwMode="auto">
          <a:xfrm>
            <a:off x="2942486" y="3114229"/>
            <a:ext cx="682304" cy="914400"/>
          </a:xfrm>
          <a:prstGeom prst="rect">
            <a:avLst/>
          </a:prstGeom>
          <a:noFill/>
          <a:ln w="28575">
            <a:noFill/>
            <a:miter lim="800000"/>
            <a:headEnd/>
            <a:tailEnd/>
          </a:ln>
        </p:spPr>
      </p:pic>
      <p:pic>
        <p:nvPicPr>
          <p:cNvPr id="4" name="Picture 3"/>
          <p:cNvPicPr>
            <a:picLocks noChangeAspect="1"/>
          </p:cNvPicPr>
          <p:nvPr/>
        </p:nvPicPr>
        <p:blipFill>
          <a:blip r:embed="rId15"/>
          <a:stretch>
            <a:fillRect/>
          </a:stretch>
        </p:blipFill>
        <p:spPr>
          <a:xfrm>
            <a:off x="5508953" y="1357719"/>
            <a:ext cx="730526" cy="914400"/>
          </a:xfrm>
          <a:prstGeom prst="rect">
            <a:avLst/>
          </a:prstGeom>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86630" y="1371866"/>
            <a:ext cx="706682" cy="914400"/>
          </a:xfrm>
          <a:prstGeom prst="rect">
            <a:avLst/>
          </a:prstGeom>
        </p:spPr>
      </p:pic>
      <p:pic>
        <p:nvPicPr>
          <p:cNvPr id="8" name="Picture 7"/>
          <p:cNvPicPr>
            <a:picLocks noChangeAspect="1"/>
          </p:cNvPicPr>
          <p:nvPr/>
        </p:nvPicPr>
        <p:blipFill>
          <a:blip r:embed="rId17"/>
          <a:stretch>
            <a:fillRect/>
          </a:stretch>
        </p:blipFill>
        <p:spPr>
          <a:xfrm>
            <a:off x="7473506" y="5339766"/>
            <a:ext cx="730526" cy="914400"/>
          </a:xfrm>
          <a:prstGeom prst="rect">
            <a:avLst/>
          </a:prstGeom>
        </p:spPr>
      </p:pic>
      <p:pic>
        <p:nvPicPr>
          <p:cNvPr id="11" name="Picture 10"/>
          <p:cNvPicPr>
            <a:picLocks noChangeAspect="1"/>
          </p:cNvPicPr>
          <p:nvPr/>
        </p:nvPicPr>
        <p:blipFill>
          <a:blip r:embed="rId18"/>
          <a:stretch>
            <a:fillRect/>
          </a:stretch>
        </p:blipFill>
        <p:spPr>
          <a:xfrm>
            <a:off x="6272586" y="5320878"/>
            <a:ext cx="755374" cy="914400"/>
          </a:xfrm>
          <a:prstGeom prst="rect">
            <a:avLst/>
          </a:prstGeom>
        </p:spPr>
      </p:pic>
      <p:pic>
        <p:nvPicPr>
          <p:cNvPr id="13" name="Picture 12"/>
          <p:cNvPicPr>
            <a:picLocks noChangeAspect="1"/>
          </p:cNvPicPr>
          <p:nvPr/>
        </p:nvPicPr>
        <p:blipFill>
          <a:blip r:embed="rId19"/>
          <a:stretch>
            <a:fillRect/>
          </a:stretch>
        </p:blipFill>
        <p:spPr>
          <a:xfrm>
            <a:off x="4957270" y="5315565"/>
            <a:ext cx="1396181" cy="914400"/>
          </a:xfrm>
          <a:prstGeom prst="rect">
            <a:avLst/>
          </a:prstGeom>
        </p:spPr>
      </p:pic>
    </p:spTree>
    <p:extLst>
      <p:ext uri="{BB962C8B-B14F-4D97-AF65-F5344CB8AC3E}">
        <p14:creationId xmlns:p14="http://schemas.microsoft.com/office/powerpoint/2010/main" val="34349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A. Kova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72448" y="884475"/>
            <a:ext cx="1122929" cy="164592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52427" y="866774"/>
            <a:ext cx="8410575" cy="5010590"/>
          </a:xfrm>
        </p:spPr>
        <p:txBody>
          <a:bodyPr/>
          <a:lstStyle/>
          <a:p>
            <a:pPr marL="1606550" indent="-1606550">
              <a:buNone/>
              <a:tabLst>
                <a:tab pos="2063750" algn="l"/>
              </a:tabLst>
            </a:pPr>
            <a:r>
              <a:rPr lang="en-US" sz="2200" dirty="0" smtClean="0"/>
              <a:t>Chair: 	Carl </a:t>
            </a:r>
            <a:r>
              <a:rPr lang="en-US" sz="2200" dirty="0" err="1" smtClean="0"/>
              <a:t>Koval</a:t>
            </a:r>
            <a:r>
              <a:rPr lang="en-US" sz="2200" dirty="0"/>
              <a:t> </a:t>
            </a:r>
            <a:r>
              <a:rPr lang="en-US" sz="2200" dirty="0" smtClean="0"/>
              <a:t>(U Colorado)</a:t>
            </a:r>
            <a:endParaRPr lang="en-US" sz="2200" dirty="0"/>
          </a:p>
          <a:p>
            <a:pPr marL="1606550" indent="-1606550">
              <a:buNone/>
              <a:tabLst>
                <a:tab pos="2063750" algn="l"/>
              </a:tabLst>
            </a:pPr>
            <a:r>
              <a:rPr lang="en-US" sz="2200" dirty="0" smtClean="0"/>
              <a:t>Co-Chairs: 	Susannah Scott (UCSB)</a:t>
            </a:r>
            <a:br>
              <a:rPr lang="en-US" sz="2200" dirty="0" smtClean="0"/>
            </a:br>
            <a:r>
              <a:rPr lang="en-US" sz="2200" dirty="0" smtClean="0"/>
              <a:t>Johannes </a:t>
            </a:r>
            <a:r>
              <a:rPr lang="en-US" sz="2200" dirty="0" err="1" smtClean="0"/>
              <a:t>Lercher</a:t>
            </a:r>
            <a:r>
              <a:rPr lang="en-US" sz="2200" dirty="0" smtClean="0"/>
              <a:t> </a:t>
            </a:r>
            <a:br>
              <a:rPr lang="en-US" sz="2200" dirty="0" smtClean="0"/>
            </a:br>
            <a:r>
              <a:rPr lang="en-US" sz="2200" dirty="0" smtClean="0"/>
              <a:t>	(PNNL &amp; TU Munich)</a:t>
            </a:r>
            <a:endParaRPr lang="en-US" sz="2200" dirty="0"/>
          </a:p>
          <a:p>
            <a:pPr marL="1606550" indent="-1606550">
              <a:buNone/>
              <a:tabLst>
                <a:tab pos="1606550" algn="l"/>
              </a:tabLst>
            </a:pPr>
            <a:r>
              <a:rPr lang="en-US" sz="2200" dirty="0" smtClean="0"/>
              <a:t>Location: 	Gaithersburg, MD</a:t>
            </a:r>
          </a:p>
          <a:p>
            <a:pPr marL="1606550" indent="-1606550">
              <a:buNone/>
              <a:tabLst>
                <a:tab pos="1606550" algn="l"/>
              </a:tabLst>
            </a:pPr>
            <a:r>
              <a:rPr lang="en-US" sz="2200" dirty="0" smtClean="0"/>
              <a:t>Dates: 	May 8-10, 2017 </a:t>
            </a:r>
          </a:p>
          <a:p>
            <a:pPr marL="0" indent="0">
              <a:buNone/>
            </a:pPr>
            <a:r>
              <a:rPr lang="en-US" sz="2200" dirty="0" smtClean="0"/>
              <a:t>Charge:</a:t>
            </a:r>
          </a:p>
          <a:p>
            <a:pPr lvl="1"/>
            <a:r>
              <a:rPr lang="en-US" sz="2000" dirty="0">
                <a:solidFill>
                  <a:srgbClr val="106636"/>
                </a:solidFill>
              </a:rPr>
              <a:t>Provide an assessment of the basic science bottlenecks and gaps in our fundamental understanding of issues related to catalysis to advance energy technologies</a:t>
            </a:r>
          </a:p>
          <a:p>
            <a:pPr lvl="1"/>
            <a:r>
              <a:rPr lang="en-US" sz="2000" dirty="0" smtClean="0">
                <a:solidFill>
                  <a:srgbClr val="106636"/>
                </a:solidFill>
              </a:rPr>
              <a:t>Identify </a:t>
            </a:r>
            <a:r>
              <a:rPr lang="en-US" sz="2000" dirty="0">
                <a:solidFill>
                  <a:srgbClr val="106636"/>
                </a:solidFill>
              </a:rPr>
              <a:t>basic research needs for catalytic processes that underpin energy resource conversion or utilization, with a focus on new and scientifically challenging areas that have the potential to significantly impact science and </a:t>
            </a:r>
            <a:r>
              <a:rPr lang="en-US" sz="2000" dirty="0" smtClean="0">
                <a:solidFill>
                  <a:srgbClr val="106636"/>
                </a:solidFill>
              </a:rPr>
              <a:t>technology</a:t>
            </a:r>
            <a:endParaRPr lang="en-US" sz="2000" dirty="0">
              <a:solidFill>
                <a:srgbClr val="106636"/>
              </a:solidFill>
            </a:endParaRPr>
          </a:p>
        </p:txBody>
      </p:sp>
      <p:sp>
        <p:nvSpPr>
          <p:cNvPr id="11266" name="Title 4"/>
          <p:cNvSpPr>
            <a:spLocks noGrp="1"/>
          </p:cNvSpPr>
          <p:nvPr>
            <p:ph type="title"/>
          </p:nvPr>
        </p:nvSpPr>
        <p:spPr/>
        <p:txBody>
          <a:bodyPr/>
          <a:lstStyle/>
          <a:p>
            <a:r>
              <a:rPr lang="en-US" b="0" dirty="0" smtClean="0">
                <a:latin typeface="Arial" charset="0"/>
                <a:cs typeface="Arial" charset="0"/>
              </a:rPr>
              <a:t>2017 BRN for Catalysis Science</a:t>
            </a:r>
          </a:p>
        </p:txBody>
      </p:sp>
      <p:sp>
        <p:nvSpPr>
          <p:cNvPr id="9" name="Title 4"/>
          <p:cNvSpPr txBox="1">
            <a:spLocks/>
          </p:cNvSpPr>
          <p:nvPr/>
        </p:nvSpPr>
        <p:spPr bwMode="auto">
          <a:xfrm>
            <a:off x="4343400" y="6400800"/>
            <a:ext cx="3429000" cy="304800"/>
          </a:xfrm>
          <a:prstGeom prst="rect">
            <a:avLst/>
          </a:prstGeom>
          <a:noFill/>
          <a:ln w="9525">
            <a:noFill/>
            <a:miter lim="800000"/>
            <a:headEnd/>
            <a:tailEnd/>
          </a:ln>
        </p:spPr>
        <p:txBody>
          <a:bodyPr lIns="91432" tIns="45716" rIns="91432" bIns="45716" anchor="ctr"/>
          <a:lstStyle/>
          <a:p>
            <a:pPr algn="ctr" defTabSz="914318" eaLnBrk="0" hangingPunct="0">
              <a:defRPr/>
            </a:pPr>
            <a:endParaRPr lang="en-US" sz="1400" dirty="0">
              <a:solidFill>
                <a:srgbClr val="106636"/>
              </a:solidFill>
              <a:latin typeface="Arial" pitchFamily="34" charset="0"/>
              <a:ea typeface="+mj-ea"/>
              <a:cs typeface="Arial" pitchFamily="34" charset="0"/>
            </a:endParaRPr>
          </a:p>
        </p:txBody>
      </p:sp>
      <p:pic>
        <p:nvPicPr>
          <p:cNvPr id="1028" name="Picture 4" descr="https://chemengr.ucsb.edu/sites/chemengr.ucsb.edu/files/styles/people_thumb/public/people/images/susannah_2.jpeg?itok=ipTqcKuJ&amp;c=a4ed9811eaa3af97f83d69b7b0bbc42b"/>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286125" y="1304205"/>
            <a:ext cx="1254033"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ohann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7843" y="1723936"/>
            <a:ext cx="1108424"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656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7" y="866774"/>
            <a:ext cx="8410575" cy="4862858"/>
          </a:xfrm>
        </p:spPr>
        <p:txBody>
          <a:bodyPr/>
          <a:lstStyle/>
          <a:p>
            <a:pPr>
              <a:tabLst>
                <a:tab pos="1939925" algn="l"/>
              </a:tabLst>
            </a:pPr>
            <a:r>
              <a:rPr lang="en-US" sz="1800" dirty="0"/>
              <a:t>Topic 1: Diversified Energy Feedstocks and Carriers</a:t>
            </a:r>
          </a:p>
          <a:p>
            <a:pPr lvl="1">
              <a:tabLst>
                <a:tab pos="1939925" algn="l"/>
              </a:tabLst>
            </a:pPr>
            <a:r>
              <a:rPr lang="en-US" sz="1600" dirty="0" smtClean="0">
                <a:solidFill>
                  <a:srgbClr val="106636"/>
                </a:solidFill>
              </a:rPr>
              <a:t>Identify research </a:t>
            </a:r>
            <a:r>
              <a:rPr lang="en-US" sz="1600" dirty="0">
                <a:solidFill>
                  <a:srgbClr val="106636"/>
                </a:solidFill>
              </a:rPr>
              <a:t>challenges associated with greater use of emerging and under-utilized energy feedstocks such as shale gas, biomass, </a:t>
            </a:r>
            <a:r>
              <a:rPr lang="en-US" sz="1600" dirty="0" smtClean="0">
                <a:solidFill>
                  <a:srgbClr val="106636"/>
                </a:solidFill>
              </a:rPr>
              <a:t>and waste streams</a:t>
            </a:r>
            <a:endParaRPr lang="en-US" sz="1600" dirty="0">
              <a:solidFill>
                <a:srgbClr val="106636"/>
              </a:solidFill>
            </a:endParaRPr>
          </a:p>
          <a:p>
            <a:pPr>
              <a:tabLst>
                <a:tab pos="1939925" algn="l"/>
              </a:tabLst>
            </a:pPr>
            <a:r>
              <a:rPr lang="en-US" sz="1800" dirty="0" smtClean="0"/>
              <a:t>Topic </a:t>
            </a:r>
            <a:r>
              <a:rPr lang="en-US" sz="1800" dirty="0"/>
              <a:t>2: Novel Approaches to Energy Transformations</a:t>
            </a:r>
          </a:p>
          <a:p>
            <a:pPr lvl="1">
              <a:tabLst>
                <a:tab pos="1939925" algn="l"/>
              </a:tabLst>
            </a:pPr>
            <a:r>
              <a:rPr lang="en-US" sz="1600" dirty="0" smtClean="0">
                <a:solidFill>
                  <a:srgbClr val="106636"/>
                </a:solidFill>
              </a:rPr>
              <a:t>Identify </a:t>
            </a:r>
            <a:r>
              <a:rPr lang="en-US" sz="1600" dirty="0">
                <a:solidFill>
                  <a:srgbClr val="106636"/>
                </a:solidFill>
              </a:rPr>
              <a:t>research that will enable greater and more diverse uses for emerging and under-utilized energy resources such as </a:t>
            </a:r>
            <a:r>
              <a:rPr lang="en-US" sz="1600" dirty="0" smtClean="0">
                <a:solidFill>
                  <a:srgbClr val="106636"/>
                </a:solidFill>
              </a:rPr>
              <a:t>electrical energy from solar, wind and hydroelectric and enable transformations </a:t>
            </a:r>
            <a:r>
              <a:rPr lang="en-US" sz="1600" dirty="0">
                <a:solidFill>
                  <a:srgbClr val="106636"/>
                </a:solidFill>
              </a:rPr>
              <a:t>that provide chemical storage of energy, such as carbon dioxide reduction, water splitting, and (hybrid) redox flow </a:t>
            </a:r>
            <a:r>
              <a:rPr lang="en-US" sz="1600" dirty="0" smtClean="0">
                <a:solidFill>
                  <a:srgbClr val="106636"/>
                </a:solidFill>
              </a:rPr>
              <a:t>reactors</a:t>
            </a:r>
            <a:endParaRPr lang="en-US" sz="1800" dirty="0">
              <a:solidFill>
                <a:srgbClr val="106636"/>
              </a:solidFill>
            </a:endParaRPr>
          </a:p>
          <a:p>
            <a:pPr>
              <a:tabLst>
                <a:tab pos="1939925" algn="l"/>
              </a:tabLst>
            </a:pPr>
            <a:r>
              <a:rPr lang="en-US" sz="1800" dirty="0"/>
              <a:t>Topic 3: Advanced Chemical Conversion Approaches</a:t>
            </a:r>
          </a:p>
          <a:p>
            <a:pPr lvl="1">
              <a:tabLst>
                <a:tab pos="1939925" algn="l"/>
              </a:tabLst>
            </a:pPr>
            <a:r>
              <a:rPr lang="en-US" sz="1600" dirty="0" smtClean="0">
                <a:solidFill>
                  <a:srgbClr val="106636"/>
                </a:solidFill>
              </a:rPr>
              <a:t>Explore research </a:t>
            </a:r>
            <a:r>
              <a:rPr lang="en-US" sz="1600" dirty="0">
                <a:solidFill>
                  <a:srgbClr val="106636"/>
                </a:solidFill>
              </a:rPr>
              <a:t>needs associated with emerging and under-utilized manufacturing and generation approaches, such as distributed and/or low-temperature chemical manufacturing and fuel generation, integrated catalytic processes, and producing/utilizing hydrogen at </a:t>
            </a:r>
            <a:r>
              <a:rPr lang="en-US" sz="1600" dirty="0" smtClean="0">
                <a:solidFill>
                  <a:srgbClr val="106636"/>
                </a:solidFill>
              </a:rPr>
              <a:t>scale</a:t>
            </a:r>
            <a:endParaRPr lang="en-US" sz="1600" dirty="0">
              <a:solidFill>
                <a:srgbClr val="106636"/>
              </a:solidFill>
            </a:endParaRPr>
          </a:p>
          <a:p>
            <a:pPr>
              <a:tabLst>
                <a:tab pos="1939925" algn="l"/>
              </a:tabLst>
            </a:pPr>
            <a:r>
              <a:rPr lang="en-US" sz="1800" dirty="0" smtClean="0"/>
              <a:t>Topic </a:t>
            </a:r>
            <a:r>
              <a:rPr lang="en-US" sz="1800" dirty="0"/>
              <a:t>4: Cross-cutting Capabilities and Challenges</a:t>
            </a:r>
          </a:p>
          <a:p>
            <a:pPr lvl="1">
              <a:tabLst>
                <a:tab pos="1939925" algn="l"/>
              </a:tabLst>
            </a:pPr>
            <a:r>
              <a:rPr lang="en-US" sz="1600" dirty="0" smtClean="0">
                <a:solidFill>
                  <a:srgbClr val="106636"/>
                </a:solidFill>
              </a:rPr>
              <a:t>Predictive synthesis </a:t>
            </a:r>
            <a:r>
              <a:rPr lang="en-US" sz="1600" dirty="0">
                <a:solidFill>
                  <a:srgbClr val="106636"/>
                </a:solidFill>
              </a:rPr>
              <a:t>of novel </a:t>
            </a:r>
            <a:r>
              <a:rPr lang="en-US" sz="1600" dirty="0" smtClean="0">
                <a:solidFill>
                  <a:srgbClr val="106636"/>
                </a:solidFill>
              </a:rPr>
              <a:t>catalysts</a:t>
            </a:r>
          </a:p>
          <a:p>
            <a:pPr lvl="1">
              <a:tabLst>
                <a:tab pos="1939925" algn="l"/>
              </a:tabLst>
            </a:pPr>
            <a:r>
              <a:rPr lang="en-US" sz="1600" dirty="0" smtClean="0">
                <a:solidFill>
                  <a:srgbClr val="106636"/>
                </a:solidFill>
              </a:rPr>
              <a:t>Theory </a:t>
            </a:r>
            <a:r>
              <a:rPr lang="en-US" sz="1600" dirty="0">
                <a:solidFill>
                  <a:srgbClr val="106636"/>
                </a:solidFill>
              </a:rPr>
              <a:t>&amp; </a:t>
            </a:r>
            <a:r>
              <a:rPr lang="en-US" sz="1600" dirty="0" smtClean="0">
                <a:solidFill>
                  <a:srgbClr val="106636"/>
                </a:solidFill>
              </a:rPr>
              <a:t>computation for </a:t>
            </a:r>
            <a:r>
              <a:rPr lang="en-US" sz="1600" dirty="0">
                <a:solidFill>
                  <a:srgbClr val="106636"/>
                </a:solidFill>
              </a:rPr>
              <a:t>molecular to mesoscale catalytic </a:t>
            </a:r>
            <a:r>
              <a:rPr lang="en-US" sz="1600" dirty="0" smtClean="0">
                <a:solidFill>
                  <a:srgbClr val="106636"/>
                </a:solidFill>
              </a:rPr>
              <a:t>processes</a:t>
            </a:r>
          </a:p>
          <a:p>
            <a:pPr lvl="1">
              <a:tabLst>
                <a:tab pos="1939925" algn="l"/>
              </a:tabLst>
            </a:pPr>
            <a:r>
              <a:rPr lang="en-US" sz="1600" dirty="0">
                <a:solidFill>
                  <a:srgbClr val="106636"/>
                </a:solidFill>
              </a:rPr>
              <a:t>C</a:t>
            </a:r>
            <a:r>
              <a:rPr lang="en-US" sz="1600" dirty="0" smtClean="0">
                <a:solidFill>
                  <a:srgbClr val="106636"/>
                </a:solidFill>
              </a:rPr>
              <a:t>haracterization </a:t>
            </a:r>
            <a:r>
              <a:rPr lang="en-US" sz="1600" dirty="0">
                <a:solidFill>
                  <a:srgbClr val="106636"/>
                </a:solidFill>
              </a:rPr>
              <a:t>of catalytic processes in real-world </a:t>
            </a:r>
            <a:r>
              <a:rPr lang="en-US" sz="1600" dirty="0" smtClean="0">
                <a:solidFill>
                  <a:srgbClr val="106636"/>
                </a:solidFill>
              </a:rPr>
              <a:t>environments</a:t>
            </a:r>
            <a:endParaRPr lang="en-US" sz="1600" dirty="0">
              <a:solidFill>
                <a:srgbClr val="106636"/>
              </a:solidFill>
            </a:endParaRPr>
          </a:p>
        </p:txBody>
      </p:sp>
      <p:sp>
        <p:nvSpPr>
          <p:cNvPr id="11266" name="Title 4"/>
          <p:cNvSpPr>
            <a:spLocks noGrp="1"/>
          </p:cNvSpPr>
          <p:nvPr>
            <p:ph type="title"/>
          </p:nvPr>
        </p:nvSpPr>
        <p:spPr/>
        <p:txBody>
          <a:bodyPr/>
          <a:lstStyle/>
          <a:p>
            <a:r>
              <a:rPr lang="en-US" b="0" dirty="0" smtClean="0">
                <a:latin typeface="Arial" charset="0"/>
                <a:cs typeface="Arial" charset="0"/>
              </a:rPr>
              <a:t>2017 BRN for Catalysis Science: Workshop Focus</a:t>
            </a:r>
          </a:p>
        </p:txBody>
      </p:sp>
      <p:sp>
        <p:nvSpPr>
          <p:cNvPr id="9" name="Title 4"/>
          <p:cNvSpPr txBox="1">
            <a:spLocks/>
          </p:cNvSpPr>
          <p:nvPr/>
        </p:nvSpPr>
        <p:spPr bwMode="auto">
          <a:xfrm>
            <a:off x="4343400" y="6400800"/>
            <a:ext cx="3429000" cy="304800"/>
          </a:xfrm>
          <a:prstGeom prst="rect">
            <a:avLst/>
          </a:prstGeom>
          <a:noFill/>
          <a:ln w="9525">
            <a:noFill/>
            <a:miter lim="800000"/>
            <a:headEnd/>
            <a:tailEnd/>
          </a:ln>
        </p:spPr>
        <p:txBody>
          <a:bodyPr lIns="91432" tIns="45716" rIns="91432" bIns="45716" anchor="ctr"/>
          <a:lstStyle/>
          <a:p>
            <a:pPr algn="ctr" defTabSz="914318" eaLnBrk="0" hangingPunct="0">
              <a:defRPr/>
            </a:pPr>
            <a:endParaRPr lang="en-US" sz="1400" dirty="0">
              <a:solidFill>
                <a:srgbClr val="106636"/>
              </a:solidFill>
              <a:latin typeface="Arial" pitchFamily="34" charset="0"/>
              <a:ea typeface="+mj-ea"/>
              <a:cs typeface="Arial" pitchFamily="34" charset="0"/>
            </a:endParaRPr>
          </a:p>
        </p:txBody>
      </p:sp>
      <p:sp>
        <p:nvSpPr>
          <p:cNvPr id="3" name="TextBox 2"/>
          <p:cNvSpPr txBox="1"/>
          <p:nvPr/>
        </p:nvSpPr>
        <p:spPr>
          <a:xfrm>
            <a:off x="366713" y="5812779"/>
            <a:ext cx="8410575" cy="400110"/>
          </a:xfrm>
          <a:prstGeom prst="rect">
            <a:avLst/>
          </a:prstGeom>
          <a:noFill/>
        </p:spPr>
        <p:txBody>
          <a:bodyPr wrap="square" rtlCol="0">
            <a:spAutoFit/>
          </a:bodyPr>
          <a:lstStyle/>
          <a:p>
            <a:pPr algn="ctr"/>
            <a:r>
              <a:rPr lang="en-US" sz="2000" b="1" dirty="0" smtClean="0">
                <a:solidFill>
                  <a:srgbClr val="FF0000"/>
                </a:solidFill>
              </a:rPr>
              <a:t>Chairs are actively recruiting panel co-chairs; two-thirds are filled</a:t>
            </a:r>
            <a:endParaRPr lang="en-US" sz="2000" b="1" dirty="0">
              <a:solidFill>
                <a:srgbClr val="FF0000"/>
              </a:solidFill>
            </a:endParaRPr>
          </a:p>
        </p:txBody>
      </p:sp>
    </p:spTree>
    <p:extLst>
      <p:ext uri="{BB962C8B-B14F-4D97-AF65-F5344CB8AC3E}">
        <p14:creationId xmlns:p14="http://schemas.microsoft.com/office/powerpoint/2010/main" val="2847946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0454EFB-966A-6745-99E7-4F03FD4C89CA}" type="slidenum">
              <a:rPr lang="en-US" smtClean="0"/>
              <a:pPr/>
              <a:t>22</a:t>
            </a:fld>
            <a:endParaRPr lang="en-US" dirty="0"/>
          </a:p>
        </p:txBody>
      </p:sp>
      <p:sp>
        <p:nvSpPr>
          <p:cNvPr id="3" name="Title 2"/>
          <p:cNvSpPr>
            <a:spLocks noGrp="1"/>
          </p:cNvSpPr>
          <p:nvPr>
            <p:ph type="title"/>
          </p:nvPr>
        </p:nvSpPr>
        <p:spPr/>
        <p:txBody>
          <a:bodyPr/>
          <a:lstStyle/>
          <a:p>
            <a:r>
              <a:rPr lang="en-US" dirty="0" smtClean="0">
                <a:solidFill>
                  <a:srgbClr val="106636"/>
                </a:solidFill>
              </a:rPr>
              <a:t>Questions/comments?</a:t>
            </a:r>
            <a:endParaRPr lang="en-US" dirty="0">
              <a:solidFill>
                <a:srgbClr val="106636"/>
              </a:solidFill>
            </a:endParaRPr>
          </a:p>
        </p:txBody>
      </p:sp>
    </p:spTree>
    <p:extLst>
      <p:ext uri="{BB962C8B-B14F-4D97-AF65-F5344CB8AC3E}">
        <p14:creationId xmlns:p14="http://schemas.microsoft.com/office/powerpoint/2010/main" val="2985129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4"/>
          <p:cNvSpPr txBox="1">
            <a:spLocks noChangeArrowheads="1"/>
          </p:cNvSpPr>
          <p:nvPr/>
        </p:nvSpPr>
        <p:spPr bwMode="auto">
          <a:xfrm>
            <a:off x="2" y="2486307"/>
            <a:ext cx="3389536" cy="369088"/>
          </a:xfrm>
          <a:prstGeom prst="rect">
            <a:avLst/>
          </a:prstGeom>
          <a:noFill/>
          <a:ln w="9525">
            <a:noFill/>
            <a:miter lim="800000"/>
            <a:headEnd/>
            <a:tailEnd/>
          </a:ln>
        </p:spPr>
        <p:txBody>
          <a:bodyPr wrap="none" lIns="91195" tIns="45599" rIns="91195" bIns="45599">
            <a:spAutoFit/>
          </a:bodyPr>
          <a:lstStyle/>
          <a:p>
            <a:pPr marL="227862" indent="-227862" defTabSz="914400" fontAlgn="base">
              <a:spcBef>
                <a:spcPct val="0"/>
              </a:spcBef>
              <a:spcAft>
                <a:spcPct val="0"/>
              </a:spcAft>
              <a:buFont typeface="Wingdings" pitchFamily="2" charset="2"/>
              <a:buChar char="§"/>
            </a:pPr>
            <a:r>
              <a:rPr lang="en-US" b="1" dirty="0">
                <a:solidFill>
                  <a:srgbClr val="106636"/>
                </a:solidFill>
                <a:latin typeface="Arial" charset="0"/>
                <a:cs typeface="Arial" pitchFamily="34" charset="0"/>
              </a:rPr>
              <a:t>Science for National Needs</a:t>
            </a:r>
          </a:p>
        </p:txBody>
      </p:sp>
      <p:sp>
        <p:nvSpPr>
          <p:cNvPr id="60419" name="Text Box 45"/>
          <p:cNvSpPr txBox="1">
            <a:spLocks noChangeArrowheads="1"/>
          </p:cNvSpPr>
          <p:nvPr/>
        </p:nvSpPr>
        <p:spPr bwMode="auto">
          <a:xfrm>
            <a:off x="2" y="790017"/>
            <a:ext cx="2825279" cy="369088"/>
          </a:xfrm>
          <a:prstGeom prst="rect">
            <a:avLst/>
          </a:prstGeom>
          <a:noFill/>
          <a:ln w="9525">
            <a:noFill/>
            <a:miter lim="800000"/>
            <a:headEnd/>
            <a:tailEnd/>
          </a:ln>
        </p:spPr>
        <p:txBody>
          <a:bodyPr wrap="none" lIns="91195" tIns="45599" rIns="91195" bIns="45599">
            <a:spAutoFit/>
          </a:bodyPr>
          <a:lstStyle/>
          <a:p>
            <a:pPr marL="227862" indent="-227862" defTabSz="914400" fontAlgn="base">
              <a:spcBef>
                <a:spcPct val="0"/>
              </a:spcBef>
              <a:spcAft>
                <a:spcPct val="0"/>
              </a:spcAft>
              <a:buFont typeface="Wingdings" pitchFamily="2" charset="2"/>
              <a:buChar char="§"/>
            </a:pPr>
            <a:r>
              <a:rPr lang="en-US" b="1" dirty="0">
                <a:solidFill>
                  <a:srgbClr val="106636"/>
                </a:solidFill>
                <a:latin typeface="Arial" charset="0"/>
                <a:cs typeface="Arial" pitchFamily="34" charset="0"/>
              </a:rPr>
              <a:t>Science for Discovery</a:t>
            </a:r>
          </a:p>
        </p:txBody>
      </p:sp>
      <p:sp>
        <p:nvSpPr>
          <p:cNvPr id="60420" name="Rectangle 2"/>
          <p:cNvSpPr>
            <a:spLocks noGrp="1" noChangeArrowheads="1"/>
          </p:cNvSpPr>
          <p:nvPr>
            <p:ph type="title"/>
          </p:nvPr>
        </p:nvSpPr>
        <p:spPr>
          <a:xfrm>
            <a:off x="0" y="2"/>
            <a:ext cx="9144000" cy="724181"/>
          </a:xfrm>
        </p:spPr>
        <p:txBody>
          <a:bodyPr lIns="91184" tIns="45593" rIns="91184" bIns="45593"/>
          <a:lstStyle/>
          <a:p>
            <a:pPr defTabSz="1015399">
              <a:tabLst>
                <a:tab pos="1885539" algn="l"/>
              </a:tabLst>
            </a:pPr>
            <a:r>
              <a:rPr lang="en-US" dirty="0" smtClean="0"/>
              <a:t>BES Strategic Planning Activities – Upcoming Workshops</a:t>
            </a:r>
            <a:br>
              <a:rPr lang="en-US" dirty="0" smtClean="0"/>
            </a:br>
            <a:r>
              <a:rPr lang="en-US" sz="1800" dirty="0" smtClean="0"/>
              <a:t>Engaging BES Advisory Committee and Scientific Community</a:t>
            </a:r>
            <a:endParaRPr lang="en-US" dirty="0" smtClean="0"/>
          </a:p>
        </p:txBody>
      </p:sp>
      <p:grpSp>
        <p:nvGrpSpPr>
          <p:cNvPr id="2" name="Group 10"/>
          <p:cNvGrpSpPr>
            <a:grpSpLocks/>
          </p:cNvGrpSpPr>
          <p:nvPr/>
        </p:nvGrpSpPr>
        <p:grpSpPr bwMode="auto">
          <a:xfrm>
            <a:off x="11425" y="5316627"/>
            <a:ext cx="5619839" cy="1192334"/>
            <a:chOff x="322" y="3612"/>
            <a:chExt cx="4773" cy="1107"/>
          </a:xfrm>
        </p:grpSpPr>
        <p:grpSp>
          <p:nvGrpSpPr>
            <p:cNvPr id="3" name="Group 11"/>
            <p:cNvGrpSpPr>
              <a:grpSpLocks noChangeAspect="1"/>
            </p:cNvGrpSpPr>
            <p:nvPr/>
          </p:nvGrpSpPr>
          <p:grpSpPr bwMode="auto">
            <a:xfrm>
              <a:off x="2817" y="3617"/>
              <a:ext cx="765" cy="983"/>
              <a:chOff x="1093" y="1454"/>
              <a:chExt cx="805" cy="1035"/>
            </a:xfrm>
          </p:grpSpPr>
          <p:sp>
            <p:nvSpPr>
              <p:cNvPr id="3097613" name="Rectangle 13"/>
              <p:cNvSpPr>
                <a:spLocks noChangeAspect="1" noChangeArrowheads="1"/>
              </p:cNvSpPr>
              <p:nvPr/>
            </p:nvSpPr>
            <p:spPr bwMode="auto">
              <a:xfrm>
                <a:off x="1093" y="1454"/>
                <a:ext cx="805" cy="1035"/>
              </a:xfrm>
              <a:prstGeom prst="rect">
                <a:avLst/>
              </a:prstGeom>
              <a:solidFill>
                <a:schemeClr val="bg1"/>
              </a:solidFill>
              <a:ln w="9525">
                <a:solidFill>
                  <a:schemeClr val="tx1"/>
                </a:solidFill>
                <a:miter lim="800000"/>
                <a:headEnd/>
                <a:tailEnd/>
              </a:ln>
            </p:spPr>
            <p:txBody>
              <a:bodyPr wrap="none" lIns="82058" tIns="41029" rIns="82058" bIns="41029" anchor="ctr"/>
              <a:lstStyle/>
              <a:p>
                <a:pPr defTabSz="818723" fontAlgn="base">
                  <a:spcBef>
                    <a:spcPct val="0"/>
                  </a:spcBef>
                  <a:spcAft>
                    <a:spcPct val="0"/>
                  </a:spcAft>
                  <a:defRPr/>
                </a:pPr>
                <a:endParaRPr lang="en-US" dirty="0">
                  <a:solidFill>
                    <a:prstClr val="black"/>
                  </a:solidFill>
                  <a:effectLst>
                    <a:outerShdw blurRad="38100" dist="38100" dir="2700000" algn="tl">
                      <a:srgbClr val="C0C0C0"/>
                    </a:outerShdw>
                  </a:effectLst>
                  <a:latin typeface="Arial" charset="0"/>
                </a:endParaRPr>
              </a:p>
            </p:txBody>
          </p:sp>
          <p:pic>
            <p:nvPicPr>
              <p:cNvPr id="60474" name="Picture 12"/>
              <p:cNvPicPr preferRelativeResize="0">
                <a:picLocks noChangeAspect="1" noChangeArrowheads="1"/>
              </p:cNvPicPr>
              <p:nvPr/>
            </p:nvPicPr>
            <p:blipFill>
              <a:blip r:embed="rId3" cstate="screen"/>
              <a:srcRect l="8398" r="11044" b="23692"/>
              <a:stretch>
                <a:fillRect/>
              </a:stretch>
            </p:blipFill>
            <p:spPr bwMode="auto">
              <a:xfrm>
                <a:off x="1164" y="1485"/>
                <a:ext cx="671" cy="845"/>
              </a:xfrm>
              <a:prstGeom prst="rect">
                <a:avLst/>
              </a:prstGeom>
              <a:solidFill>
                <a:schemeClr val="bg1"/>
              </a:solidFill>
              <a:ln w="9525">
                <a:solidFill>
                  <a:schemeClr val="bg1"/>
                </a:solidFill>
                <a:miter lim="800000"/>
                <a:headEnd/>
                <a:tailEnd/>
              </a:ln>
            </p:spPr>
          </p:pic>
        </p:grpSp>
        <p:grpSp>
          <p:nvGrpSpPr>
            <p:cNvPr id="4" name="Group 14"/>
            <p:cNvGrpSpPr>
              <a:grpSpLocks noChangeAspect="1"/>
            </p:cNvGrpSpPr>
            <p:nvPr/>
          </p:nvGrpSpPr>
          <p:grpSpPr bwMode="auto">
            <a:xfrm>
              <a:off x="3360" y="3657"/>
              <a:ext cx="770" cy="983"/>
              <a:chOff x="1952" y="1468"/>
              <a:chExt cx="810" cy="1035"/>
            </a:xfrm>
          </p:grpSpPr>
          <p:sp>
            <p:nvSpPr>
              <p:cNvPr id="3097615" name="Rectangle 15"/>
              <p:cNvSpPr>
                <a:spLocks noChangeAspect="1" noChangeArrowheads="1"/>
              </p:cNvSpPr>
              <p:nvPr/>
            </p:nvSpPr>
            <p:spPr bwMode="auto">
              <a:xfrm>
                <a:off x="1952" y="1468"/>
                <a:ext cx="810" cy="1035"/>
              </a:xfrm>
              <a:prstGeom prst="rect">
                <a:avLst/>
              </a:prstGeom>
              <a:solidFill>
                <a:schemeClr val="bg1"/>
              </a:solidFill>
              <a:ln w="9525">
                <a:solidFill>
                  <a:schemeClr val="tx1"/>
                </a:solidFill>
                <a:miter lim="800000"/>
                <a:headEnd/>
                <a:tailEnd/>
              </a:ln>
            </p:spPr>
            <p:txBody>
              <a:bodyPr wrap="none" lIns="82058" tIns="41029" rIns="82058" bIns="41029" anchor="ctr"/>
              <a:lstStyle/>
              <a:p>
                <a:pPr defTabSz="818723" fontAlgn="base">
                  <a:spcBef>
                    <a:spcPct val="0"/>
                  </a:spcBef>
                  <a:spcAft>
                    <a:spcPct val="0"/>
                  </a:spcAft>
                  <a:defRPr/>
                </a:pPr>
                <a:endParaRPr lang="en-US" dirty="0">
                  <a:solidFill>
                    <a:prstClr val="black"/>
                  </a:solidFill>
                  <a:effectLst>
                    <a:outerShdw blurRad="38100" dist="38100" dir="2700000" algn="tl">
                      <a:srgbClr val="C0C0C0"/>
                    </a:outerShdw>
                  </a:effectLst>
                  <a:latin typeface="Arial" charset="0"/>
                </a:endParaRPr>
              </a:p>
            </p:txBody>
          </p:sp>
          <p:pic>
            <p:nvPicPr>
              <p:cNvPr id="60473" name="Picture 16"/>
              <p:cNvPicPr preferRelativeResize="0">
                <a:picLocks noChangeAspect="1" noChangeArrowheads="1"/>
              </p:cNvPicPr>
              <p:nvPr/>
            </p:nvPicPr>
            <p:blipFill>
              <a:blip r:embed="rId4" cstate="screen"/>
              <a:srcRect/>
              <a:stretch>
                <a:fillRect/>
              </a:stretch>
            </p:blipFill>
            <p:spPr bwMode="auto">
              <a:xfrm>
                <a:off x="1990" y="1560"/>
                <a:ext cx="750" cy="561"/>
              </a:xfrm>
              <a:prstGeom prst="rect">
                <a:avLst/>
              </a:prstGeom>
              <a:solidFill>
                <a:schemeClr val="bg1"/>
              </a:solidFill>
              <a:ln w="9525">
                <a:noFill/>
                <a:miter lim="800000"/>
                <a:headEnd/>
                <a:tailEnd/>
              </a:ln>
            </p:spPr>
          </p:pic>
        </p:grpSp>
        <p:pic>
          <p:nvPicPr>
            <p:cNvPr id="60463" name="Picture 17"/>
            <p:cNvPicPr>
              <a:picLocks noChangeArrowheads="1"/>
            </p:cNvPicPr>
            <p:nvPr/>
          </p:nvPicPr>
          <p:blipFill>
            <a:blip r:embed="rId5" cstate="screen"/>
            <a:srcRect/>
            <a:stretch>
              <a:fillRect/>
            </a:stretch>
          </p:blipFill>
          <p:spPr bwMode="auto">
            <a:xfrm>
              <a:off x="3787" y="3733"/>
              <a:ext cx="782" cy="986"/>
            </a:xfrm>
            <a:prstGeom prst="rect">
              <a:avLst/>
            </a:prstGeom>
            <a:noFill/>
            <a:ln w="12700">
              <a:noFill/>
              <a:miter lim="800000"/>
              <a:headEnd/>
              <a:tailEnd/>
            </a:ln>
          </p:spPr>
        </p:pic>
        <p:pic>
          <p:nvPicPr>
            <p:cNvPr id="60464" name="Picture 18" descr="covers_0001"/>
            <p:cNvPicPr preferRelativeResize="0">
              <a:picLocks noChangeAspect="1" noChangeArrowheads="1"/>
            </p:cNvPicPr>
            <p:nvPr/>
          </p:nvPicPr>
          <p:blipFill>
            <a:blip r:embed="rId6" cstate="screen"/>
            <a:srcRect/>
            <a:stretch>
              <a:fillRect/>
            </a:stretch>
          </p:blipFill>
          <p:spPr bwMode="auto">
            <a:xfrm>
              <a:off x="322" y="3648"/>
              <a:ext cx="766" cy="984"/>
            </a:xfrm>
            <a:prstGeom prst="rect">
              <a:avLst/>
            </a:prstGeom>
            <a:noFill/>
            <a:ln w="9525">
              <a:noFill/>
              <a:miter lim="800000"/>
              <a:headEnd/>
              <a:tailEnd/>
            </a:ln>
          </p:spPr>
        </p:pic>
        <p:pic>
          <p:nvPicPr>
            <p:cNvPr id="60465" name="Picture 19" descr="covers_0002"/>
            <p:cNvPicPr preferRelativeResize="0">
              <a:picLocks noChangeAspect="1" noChangeArrowheads="1"/>
            </p:cNvPicPr>
            <p:nvPr/>
          </p:nvPicPr>
          <p:blipFill>
            <a:blip r:embed="rId7" cstate="screen"/>
            <a:srcRect/>
            <a:stretch>
              <a:fillRect/>
            </a:stretch>
          </p:blipFill>
          <p:spPr bwMode="auto">
            <a:xfrm>
              <a:off x="644" y="3677"/>
              <a:ext cx="766" cy="984"/>
            </a:xfrm>
            <a:prstGeom prst="rect">
              <a:avLst/>
            </a:prstGeom>
            <a:noFill/>
            <a:ln w="9525">
              <a:noFill/>
              <a:miter lim="800000"/>
              <a:headEnd/>
              <a:tailEnd/>
            </a:ln>
          </p:spPr>
        </p:pic>
        <p:grpSp>
          <p:nvGrpSpPr>
            <p:cNvPr id="5" name="Group 20"/>
            <p:cNvGrpSpPr>
              <a:grpSpLocks noChangeAspect="1"/>
            </p:cNvGrpSpPr>
            <p:nvPr/>
          </p:nvGrpSpPr>
          <p:grpSpPr bwMode="auto">
            <a:xfrm>
              <a:off x="1712" y="3735"/>
              <a:ext cx="761" cy="983"/>
              <a:chOff x="897" y="1216"/>
              <a:chExt cx="801" cy="1035"/>
            </a:xfrm>
          </p:grpSpPr>
          <p:sp>
            <p:nvSpPr>
              <p:cNvPr id="3097622" name="Rectangle 22"/>
              <p:cNvSpPr>
                <a:spLocks noChangeAspect="1" noChangeArrowheads="1"/>
              </p:cNvSpPr>
              <p:nvPr/>
            </p:nvSpPr>
            <p:spPr bwMode="auto">
              <a:xfrm>
                <a:off x="897" y="1216"/>
                <a:ext cx="801" cy="1035"/>
              </a:xfrm>
              <a:prstGeom prst="rect">
                <a:avLst/>
              </a:prstGeom>
              <a:solidFill>
                <a:schemeClr val="bg1"/>
              </a:solidFill>
              <a:ln w="9525">
                <a:solidFill>
                  <a:schemeClr val="tx1"/>
                </a:solidFill>
                <a:miter lim="800000"/>
                <a:headEnd/>
                <a:tailEnd/>
              </a:ln>
            </p:spPr>
            <p:txBody>
              <a:bodyPr wrap="none" lIns="82058" tIns="41029" rIns="82058" bIns="41029" anchor="ctr"/>
              <a:lstStyle/>
              <a:p>
                <a:pPr defTabSz="818723" fontAlgn="base">
                  <a:spcBef>
                    <a:spcPct val="0"/>
                  </a:spcBef>
                  <a:spcAft>
                    <a:spcPct val="0"/>
                  </a:spcAft>
                  <a:defRPr/>
                </a:pPr>
                <a:endParaRPr lang="en-US" dirty="0">
                  <a:solidFill>
                    <a:prstClr val="black"/>
                  </a:solidFill>
                  <a:effectLst>
                    <a:outerShdw blurRad="38100" dist="38100" dir="2700000" algn="tl">
                      <a:srgbClr val="C0C0C0"/>
                    </a:outerShdw>
                  </a:effectLst>
                  <a:latin typeface="Arial" charset="0"/>
                </a:endParaRPr>
              </a:p>
            </p:txBody>
          </p:sp>
          <p:pic>
            <p:nvPicPr>
              <p:cNvPr id="60470" name="Picture 21"/>
              <p:cNvPicPr preferRelativeResize="0">
                <a:picLocks noChangeAspect="1" noChangeArrowheads="1"/>
              </p:cNvPicPr>
              <p:nvPr/>
            </p:nvPicPr>
            <p:blipFill>
              <a:blip r:embed="rId8" cstate="screen"/>
              <a:srcRect/>
              <a:stretch>
                <a:fillRect/>
              </a:stretch>
            </p:blipFill>
            <p:spPr bwMode="auto">
              <a:xfrm>
                <a:off x="993" y="1329"/>
                <a:ext cx="613" cy="848"/>
              </a:xfrm>
              <a:prstGeom prst="rect">
                <a:avLst/>
              </a:prstGeom>
              <a:noFill/>
              <a:ln w="9525">
                <a:noFill/>
                <a:miter lim="800000"/>
                <a:headEnd/>
                <a:tailEnd/>
              </a:ln>
            </p:spPr>
          </p:pic>
        </p:grpSp>
        <p:pic>
          <p:nvPicPr>
            <p:cNvPr id="60468" name="Picture 24"/>
            <p:cNvPicPr preferRelativeResize="0">
              <a:picLocks noChangeAspect="1" noChangeArrowheads="1"/>
            </p:cNvPicPr>
            <p:nvPr/>
          </p:nvPicPr>
          <p:blipFill>
            <a:blip r:embed="rId9" cstate="screen"/>
            <a:srcRect/>
            <a:stretch>
              <a:fillRect/>
            </a:stretch>
          </p:blipFill>
          <p:spPr bwMode="auto">
            <a:xfrm>
              <a:off x="1190" y="3715"/>
              <a:ext cx="766" cy="984"/>
            </a:xfrm>
            <a:prstGeom prst="rect">
              <a:avLst/>
            </a:prstGeom>
            <a:noFill/>
            <a:ln w="12700">
              <a:solidFill>
                <a:schemeClr val="tx1"/>
              </a:solidFill>
              <a:miter lim="800000"/>
              <a:headEnd/>
              <a:tailEnd/>
            </a:ln>
          </p:spPr>
        </p:pic>
        <p:pic>
          <p:nvPicPr>
            <p:cNvPr id="60469" name="Picture 25"/>
            <p:cNvPicPr>
              <a:picLocks noChangeAspect="1" noChangeArrowheads="1"/>
            </p:cNvPicPr>
            <p:nvPr/>
          </p:nvPicPr>
          <p:blipFill>
            <a:blip r:embed="rId10" cstate="screen"/>
            <a:srcRect/>
            <a:stretch>
              <a:fillRect/>
            </a:stretch>
          </p:blipFill>
          <p:spPr bwMode="auto">
            <a:xfrm>
              <a:off x="4348" y="3612"/>
              <a:ext cx="747" cy="966"/>
            </a:xfrm>
            <a:prstGeom prst="rect">
              <a:avLst/>
            </a:prstGeom>
            <a:noFill/>
            <a:ln w="57150">
              <a:noFill/>
              <a:miter lim="800000"/>
              <a:headEnd/>
              <a:tailEnd/>
            </a:ln>
          </p:spPr>
        </p:pic>
        <p:pic>
          <p:nvPicPr>
            <p:cNvPr id="60467" name="Picture 23"/>
            <p:cNvPicPr preferRelativeResize="0">
              <a:picLocks noChangeAspect="1" noChangeArrowheads="1"/>
            </p:cNvPicPr>
            <p:nvPr/>
          </p:nvPicPr>
          <p:blipFill>
            <a:blip r:embed="rId11" cstate="screen"/>
            <a:srcRect/>
            <a:stretch>
              <a:fillRect/>
            </a:stretch>
          </p:blipFill>
          <p:spPr bwMode="auto">
            <a:xfrm>
              <a:off x="2271" y="3639"/>
              <a:ext cx="766" cy="984"/>
            </a:xfrm>
            <a:prstGeom prst="rect">
              <a:avLst/>
            </a:prstGeom>
            <a:noFill/>
            <a:ln w="9525">
              <a:solidFill>
                <a:schemeClr val="tx1"/>
              </a:solidFill>
              <a:miter lim="800000"/>
              <a:headEnd/>
              <a:tailEnd/>
            </a:ln>
          </p:spPr>
        </p:pic>
      </p:grpSp>
      <p:pic>
        <p:nvPicPr>
          <p:cNvPr id="60423" name="Picture 27"/>
          <p:cNvPicPr>
            <a:picLocks noChangeAspect="1" noChangeArrowheads="1"/>
          </p:cNvPicPr>
          <p:nvPr/>
        </p:nvPicPr>
        <p:blipFill>
          <a:blip r:embed="rId12" cstate="screen"/>
          <a:srcRect/>
          <a:stretch>
            <a:fillRect/>
          </a:stretch>
        </p:blipFill>
        <p:spPr bwMode="auto">
          <a:xfrm>
            <a:off x="5289189" y="5456118"/>
            <a:ext cx="837045" cy="1112184"/>
          </a:xfrm>
          <a:prstGeom prst="rect">
            <a:avLst/>
          </a:prstGeom>
          <a:noFill/>
          <a:ln w="9525" algn="ctr">
            <a:noFill/>
            <a:miter lim="800000"/>
            <a:headEnd/>
            <a:tailEnd/>
          </a:ln>
        </p:spPr>
      </p:pic>
      <p:sp>
        <p:nvSpPr>
          <p:cNvPr id="60425" name="Text Box 46"/>
          <p:cNvSpPr txBox="1">
            <a:spLocks noChangeArrowheads="1"/>
          </p:cNvSpPr>
          <p:nvPr/>
        </p:nvSpPr>
        <p:spPr bwMode="auto">
          <a:xfrm>
            <a:off x="-69272" y="5039847"/>
            <a:ext cx="7680775" cy="369088"/>
          </a:xfrm>
          <a:prstGeom prst="rect">
            <a:avLst/>
          </a:prstGeom>
          <a:noFill/>
          <a:ln w="9525">
            <a:noFill/>
            <a:miter lim="800000"/>
            <a:headEnd/>
            <a:tailEnd/>
          </a:ln>
        </p:spPr>
        <p:txBody>
          <a:bodyPr wrap="none" lIns="91195" tIns="45599" rIns="91195" bIns="45599">
            <a:spAutoFit/>
          </a:bodyPr>
          <a:lstStyle/>
          <a:p>
            <a:pPr marL="227862" indent="-227862" defTabSz="914400" fontAlgn="base">
              <a:spcBef>
                <a:spcPct val="0"/>
              </a:spcBef>
              <a:spcAft>
                <a:spcPct val="0"/>
              </a:spcAft>
              <a:buFont typeface="Wingdings" pitchFamily="2" charset="2"/>
              <a:buChar char="§"/>
            </a:pPr>
            <a:r>
              <a:rPr lang="en-US" b="1" dirty="0">
                <a:solidFill>
                  <a:srgbClr val="106636"/>
                </a:solidFill>
                <a:latin typeface="Arial" charset="0"/>
                <a:cs typeface="Arial" pitchFamily="34" charset="0"/>
              </a:rPr>
              <a:t>National Scientific User Facilities, the 21</a:t>
            </a:r>
            <a:r>
              <a:rPr lang="en-US" b="1" baseline="30000" dirty="0">
                <a:solidFill>
                  <a:srgbClr val="106636"/>
                </a:solidFill>
                <a:latin typeface="Arial" charset="0"/>
                <a:cs typeface="Arial" pitchFamily="34" charset="0"/>
              </a:rPr>
              <a:t>st</a:t>
            </a:r>
            <a:r>
              <a:rPr lang="en-US" b="1" dirty="0">
                <a:solidFill>
                  <a:srgbClr val="106636"/>
                </a:solidFill>
                <a:latin typeface="Arial" charset="0"/>
                <a:cs typeface="Arial" pitchFamily="34" charset="0"/>
              </a:rPr>
              <a:t> century tools of science</a:t>
            </a:r>
          </a:p>
        </p:txBody>
      </p:sp>
      <p:pic>
        <p:nvPicPr>
          <p:cNvPr id="60426" name="Picture 3"/>
          <p:cNvPicPr preferRelativeResize="0">
            <a:picLocks noChangeAspect="1" noChangeArrowheads="1"/>
          </p:cNvPicPr>
          <p:nvPr/>
        </p:nvPicPr>
        <p:blipFill>
          <a:blip r:embed="rId13" cstate="screen"/>
          <a:srcRect/>
          <a:stretch>
            <a:fillRect/>
          </a:stretch>
        </p:blipFill>
        <p:spPr bwMode="auto">
          <a:xfrm>
            <a:off x="2140239" y="1241054"/>
            <a:ext cx="979920" cy="1046350"/>
          </a:xfrm>
          <a:prstGeom prst="rect">
            <a:avLst/>
          </a:prstGeom>
          <a:noFill/>
          <a:ln w="28575">
            <a:solidFill>
              <a:schemeClr val="tx1"/>
            </a:solidFill>
            <a:miter lim="800000"/>
            <a:headEnd/>
            <a:tailEnd/>
          </a:ln>
        </p:spPr>
      </p:pic>
      <p:pic>
        <p:nvPicPr>
          <p:cNvPr id="60427" name="Picture 4"/>
          <p:cNvPicPr preferRelativeResize="0">
            <a:picLocks noChangeAspect="1" noChangeArrowheads="1"/>
          </p:cNvPicPr>
          <p:nvPr/>
        </p:nvPicPr>
        <p:blipFill>
          <a:blip r:embed="rId14" cstate="screen"/>
          <a:srcRect/>
          <a:stretch>
            <a:fillRect/>
          </a:stretch>
        </p:blipFill>
        <p:spPr bwMode="auto">
          <a:xfrm>
            <a:off x="3125932" y="1239651"/>
            <a:ext cx="860136" cy="1036544"/>
          </a:xfrm>
          <a:prstGeom prst="rect">
            <a:avLst/>
          </a:prstGeom>
          <a:noFill/>
          <a:ln w="28575">
            <a:solidFill>
              <a:schemeClr val="tx1"/>
            </a:solidFill>
            <a:miter lim="800000"/>
            <a:headEnd/>
            <a:tailEnd/>
          </a:ln>
        </p:spPr>
      </p:pic>
      <p:grpSp>
        <p:nvGrpSpPr>
          <p:cNvPr id="6" name="Group 5"/>
          <p:cNvGrpSpPr>
            <a:grpSpLocks/>
          </p:cNvGrpSpPr>
          <p:nvPr/>
        </p:nvGrpSpPr>
        <p:grpSpPr bwMode="auto">
          <a:xfrm>
            <a:off x="1193515" y="1241052"/>
            <a:ext cx="975591" cy="1067360"/>
            <a:chOff x="180" y="2744"/>
            <a:chExt cx="1661" cy="2152"/>
          </a:xfrm>
        </p:grpSpPr>
        <p:pic>
          <p:nvPicPr>
            <p:cNvPr id="60459" name="Picture 6" descr="nes_fc"/>
            <p:cNvPicPr>
              <a:picLocks noChangeAspect="1" noChangeArrowheads="1"/>
            </p:cNvPicPr>
            <p:nvPr/>
          </p:nvPicPr>
          <p:blipFill>
            <a:blip r:embed="rId15" cstate="screen"/>
            <a:srcRect/>
            <a:stretch>
              <a:fillRect/>
            </a:stretch>
          </p:blipFill>
          <p:spPr bwMode="auto">
            <a:xfrm>
              <a:off x="182" y="2749"/>
              <a:ext cx="1659" cy="2147"/>
            </a:xfrm>
            <a:prstGeom prst="rect">
              <a:avLst/>
            </a:prstGeom>
            <a:noFill/>
            <a:ln w="28575">
              <a:solidFill>
                <a:schemeClr val="tx1"/>
              </a:solidFill>
              <a:miter lim="800000"/>
              <a:headEnd/>
              <a:tailEnd/>
            </a:ln>
          </p:spPr>
        </p:pic>
        <p:sp>
          <p:nvSpPr>
            <p:cNvPr id="66" name="Rectangle 7"/>
            <p:cNvSpPr>
              <a:spLocks noChangeArrowheads="1"/>
            </p:cNvSpPr>
            <p:nvPr/>
          </p:nvSpPr>
          <p:spPr bwMode="auto">
            <a:xfrm>
              <a:off x="180" y="2744"/>
              <a:ext cx="1656" cy="2152"/>
            </a:xfrm>
            <a:prstGeom prst="rect">
              <a:avLst/>
            </a:prstGeom>
            <a:noFill/>
            <a:ln w="28575">
              <a:solidFill>
                <a:schemeClr val="tx1"/>
              </a:solidFill>
              <a:miter lim="800000"/>
              <a:headEnd/>
              <a:tailEnd/>
            </a:ln>
            <a:effectLst/>
          </p:spPr>
          <p:txBody>
            <a:bodyPr wrap="none" lIns="100797" tIns="49515" rIns="100797" bIns="49515" anchor="ctr"/>
            <a:lstStyle/>
            <a:p>
              <a:pPr algn="ctr" defTabSz="914400" eaLnBrk="0" fontAlgn="base" hangingPunct="0">
                <a:spcBef>
                  <a:spcPct val="0"/>
                </a:spcBef>
                <a:spcAft>
                  <a:spcPct val="0"/>
                </a:spcAft>
                <a:defRPr/>
              </a:pPr>
              <a:endParaRPr lang="en-US" dirty="0">
                <a:solidFill>
                  <a:prstClr val="black"/>
                </a:solidFill>
                <a:effectLst>
                  <a:outerShdw blurRad="38100" dist="38100" dir="2700000" algn="tl">
                    <a:srgbClr val="C0C0C0"/>
                  </a:outerShdw>
                </a:effectLst>
                <a:latin typeface="Arial" charset="0"/>
              </a:endParaRPr>
            </a:p>
          </p:txBody>
        </p:sp>
      </p:grpSp>
      <p:sp>
        <p:nvSpPr>
          <p:cNvPr id="67" name="Rectangle 8"/>
          <p:cNvSpPr>
            <a:spLocks noChangeArrowheads="1"/>
          </p:cNvSpPr>
          <p:nvPr/>
        </p:nvSpPr>
        <p:spPr bwMode="auto">
          <a:xfrm>
            <a:off x="206378" y="1231250"/>
            <a:ext cx="968375" cy="1085569"/>
          </a:xfrm>
          <a:prstGeom prst="rect">
            <a:avLst/>
          </a:prstGeom>
          <a:solidFill>
            <a:srgbClr val="000000"/>
          </a:solidFill>
          <a:ln w="28575">
            <a:solidFill>
              <a:schemeClr val="tx1"/>
            </a:solidFill>
            <a:miter lim="800000"/>
            <a:headEnd/>
            <a:tailEnd/>
          </a:ln>
        </p:spPr>
        <p:txBody>
          <a:bodyPr lIns="91227" tIns="45614" rIns="91227" bIns="45614"/>
          <a:lstStyle/>
          <a:p>
            <a:pPr defTabSz="914400" eaLnBrk="0" fontAlgn="base" hangingPunct="0">
              <a:spcBef>
                <a:spcPct val="0"/>
              </a:spcBef>
              <a:spcAft>
                <a:spcPct val="0"/>
              </a:spcAft>
              <a:defRPr/>
            </a:pPr>
            <a:endParaRPr lang="en-US" dirty="0">
              <a:solidFill>
                <a:prstClr val="black"/>
              </a:solidFill>
              <a:effectLst>
                <a:outerShdw blurRad="38100" dist="38100" dir="2700000" algn="tl">
                  <a:srgbClr val="000000">
                    <a:alpha val="43137"/>
                  </a:srgbClr>
                </a:outerShdw>
              </a:effectLst>
              <a:latin typeface="Arial" charset="0"/>
            </a:endParaRPr>
          </a:p>
        </p:txBody>
      </p:sp>
      <p:pic>
        <p:nvPicPr>
          <p:cNvPr id="60430" name="Picture 9"/>
          <p:cNvPicPr>
            <a:picLocks noChangeAspect="1" noChangeArrowheads="1"/>
          </p:cNvPicPr>
          <p:nvPr/>
        </p:nvPicPr>
        <p:blipFill>
          <a:blip r:embed="rId16" cstate="screen"/>
          <a:srcRect/>
          <a:stretch>
            <a:fillRect/>
          </a:stretch>
        </p:blipFill>
        <p:spPr bwMode="auto">
          <a:xfrm>
            <a:off x="291526" y="1483379"/>
            <a:ext cx="773545" cy="682158"/>
          </a:xfrm>
          <a:prstGeom prst="rect">
            <a:avLst/>
          </a:prstGeom>
          <a:noFill/>
          <a:ln w="28575">
            <a:solidFill>
              <a:schemeClr val="tx1"/>
            </a:solidFill>
            <a:miter lim="800000"/>
            <a:headEnd/>
            <a:tailEnd/>
          </a:ln>
        </p:spPr>
      </p:pic>
      <p:pic>
        <p:nvPicPr>
          <p:cNvPr id="60431" name="Picture 42" descr="OD_xlg"/>
          <p:cNvPicPr>
            <a:picLocks noChangeAspect="1" noChangeArrowheads="1"/>
          </p:cNvPicPr>
          <p:nvPr/>
        </p:nvPicPr>
        <p:blipFill>
          <a:blip r:embed="rId17" cstate="screen"/>
          <a:srcRect/>
          <a:stretch>
            <a:fillRect/>
          </a:stretch>
        </p:blipFill>
        <p:spPr bwMode="auto">
          <a:xfrm>
            <a:off x="4013493" y="1241054"/>
            <a:ext cx="932295" cy="1035144"/>
          </a:xfrm>
          <a:prstGeom prst="rect">
            <a:avLst/>
          </a:prstGeom>
          <a:noFill/>
          <a:ln w="28575">
            <a:solidFill>
              <a:schemeClr val="tx1"/>
            </a:solidFill>
            <a:miter lim="800000"/>
            <a:headEnd/>
            <a:tailEnd/>
          </a:ln>
        </p:spPr>
      </p:pic>
      <p:pic>
        <p:nvPicPr>
          <p:cNvPr id="60432" name="Picture 43" descr="GC_xlg"/>
          <p:cNvPicPr preferRelativeResize="0">
            <a:picLocks noChangeAspect="1" noChangeArrowheads="1"/>
          </p:cNvPicPr>
          <p:nvPr/>
        </p:nvPicPr>
        <p:blipFill>
          <a:blip r:embed="rId18" cstate="screen"/>
          <a:srcRect/>
          <a:stretch>
            <a:fillRect/>
          </a:stretch>
        </p:blipFill>
        <p:spPr bwMode="auto">
          <a:xfrm>
            <a:off x="4973205" y="1238915"/>
            <a:ext cx="897321" cy="1037280"/>
          </a:xfrm>
          <a:prstGeom prst="rect">
            <a:avLst/>
          </a:prstGeom>
          <a:noFill/>
          <a:ln w="28575">
            <a:solidFill>
              <a:schemeClr val="tx1"/>
            </a:solidFill>
            <a:miter lim="800000"/>
            <a:headEnd/>
            <a:tailEnd/>
          </a:ln>
        </p:spPr>
      </p:pic>
      <p:sp>
        <p:nvSpPr>
          <p:cNvPr id="71" name="Rectangle 47"/>
          <p:cNvSpPr>
            <a:spLocks noChangeArrowheads="1"/>
          </p:cNvSpPr>
          <p:nvPr/>
        </p:nvSpPr>
        <p:spPr bwMode="auto">
          <a:xfrm>
            <a:off x="285750" y="1383926"/>
            <a:ext cx="412750" cy="308162"/>
          </a:xfrm>
          <a:prstGeom prst="rect">
            <a:avLst/>
          </a:prstGeom>
          <a:noFill/>
          <a:ln w="28575">
            <a:solidFill>
              <a:schemeClr val="tx1"/>
            </a:solidFill>
            <a:miter lim="800000"/>
            <a:headEnd/>
            <a:tailEnd/>
          </a:ln>
        </p:spPr>
        <p:txBody>
          <a:bodyPr lIns="0" tIns="0" rIns="0" bIns="0">
            <a:spAutoFit/>
          </a:bodyPr>
          <a:lstStyle/>
          <a:p>
            <a:pPr defTabSz="914400" eaLnBrk="0" fontAlgn="base" hangingPunct="0">
              <a:spcBef>
                <a:spcPct val="0"/>
              </a:spcBef>
              <a:spcAft>
                <a:spcPct val="0"/>
              </a:spcAft>
              <a:defRPr/>
            </a:pPr>
            <a:r>
              <a:rPr lang="en-US" sz="1000" dirty="0">
                <a:solidFill>
                  <a:srgbClr val="FFFFFF"/>
                </a:solidFill>
                <a:latin typeface="Arial" charset="0"/>
              </a:rPr>
              <a:t>Systems</a:t>
            </a:r>
            <a:endParaRPr lang="en-US" sz="1000" dirty="0">
              <a:solidFill>
                <a:prstClr val="black"/>
              </a:solidFill>
              <a:effectLst>
                <a:outerShdw blurRad="38100" dist="38100" dir="2700000" algn="tl">
                  <a:srgbClr val="C0C0C0"/>
                </a:outerShdw>
              </a:effectLst>
              <a:latin typeface="Arial" charset="0"/>
            </a:endParaRPr>
          </a:p>
        </p:txBody>
      </p:sp>
      <p:sp>
        <p:nvSpPr>
          <p:cNvPr id="72" name="Rectangle 48"/>
          <p:cNvSpPr>
            <a:spLocks noChangeArrowheads="1"/>
          </p:cNvSpPr>
          <p:nvPr/>
        </p:nvSpPr>
        <p:spPr bwMode="auto">
          <a:xfrm>
            <a:off x="285752" y="1283074"/>
            <a:ext cx="504946" cy="153888"/>
          </a:xfrm>
          <a:prstGeom prst="rect">
            <a:avLst/>
          </a:prstGeom>
          <a:noFill/>
          <a:ln w="28575">
            <a:solidFill>
              <a:schemeClr val="tx1"/>
            </a:solidFill>
            <a:miter lim="800000"/>
            <a:headEnd/>
            <a:tailEnd/>
          </a:ln>
        </p:spPr>
        <p:txBody>
          <a:bodyPr wrap="none" lIns="0" tIns="0" rIns="0" bIns="0">
            <a:spAutoFit/>
          </a:bodyPr>
          <a:lstStyle/>
          <a:p>
            <a:pPr defTabSz="914400" eaLnBrk="0" fontAlgn="base" hangingPunct="0">
              <a:spcBef>
                <a:spcPct val="0"/>
              </a:spcBef>
              <a:spcAft>
                <a:spcPct val="0"/>
              </a:spcAft>
              <a:defRPr/>
            </a:pPr>
            <a:r>
              <a:rPr lang="en-US" sz="1000" dirty="0">
                <a:solidFill>
                  <a:srgbClr val="FFFFFF"/>
                </a:solidFill>
                <a:latin typeface="Arial" charset="0"/>
              </a:rPr>
              <a:t>Complex</a:t>
            </a:r>
            <a:endParaRPr lang="en-US" sz="1000" dirty="0">
              <a:solidFill>
                <a:prstClr val="black"/>
              </a:solidFill>
              <a:effectLst>
                <a:outerShdw blurRad="38100" dist="38100" dir="2700000" algn="tl">
                  <a:srgbClr val="C0C0C0"/>
                </a:outerShdw>
              </a:effectLst>
              <a:latin typeface="Arial" charset="0"/>
            </a:endParaRPr>
          </a:p>
        </p:txBody>
      </p:sp>
      <p:pic>
        <p:nvPicPr>
          <p:cNvPr id="60436" name="Picture 28" descr="NGPS_xlg"/>
          <p:cNvPicPr>
            <a:picLocks noChangeAspect="1" noChangeArrowheads="1"/>
          </p:cNvPicPr>
          <p:nvPr/>
        </p:nvPicPr>
        <p:blipFill>
          <a:blip r:embed="rId19" cstate="screen"/>
          <a:srcRect/>
          <a:stretch>
            <a:fillRect/>
          </a:stretch>
        </p:blipFill>
        <p:spPr bwMode="auto">
          <a:xfrm>
            <a:off x="5906301" y="5320092"/>
            <a:ext cx="850034" cy="1103779"/>
          </a:xfrm>
          <a:prstGeom prst="rect">
            <a:avLst/>
          </a:prstGeom>
          <a:noFill/>
          <a:ln w="38100">
            <a:noFill/>
            <a:miter lim="800000"/>
            <a:headEnd/>
            <a:tailEnd/>
          </a:ln>
        </p:spPr>
      </p:pic>
      <p:pic>
        <p:nvPicPr>
          <p:cNvPr id="60437" name="Picture 2"/>
          <p:cNvPicPr>
            <a:picLocks noChangeAspect="1"/>
          </p:cNvPicPr>
          <p:nvPr/>
        </p:nvPicPr>
        <p:blipFill>
          <a:blip r:embed="rId20" cstate="screen"/>
          <a:srcRect/>
          <a:stretch>
            <a:fillRect/>
          </a:stretch>
        </p:blipFill>
        <p:spPr bwMode="auto">
          <a:xfrm>
            <a:off x="6430886" y="5474262"/>
            <a:ext cx="828386" cy="1099577"/>
          </a:xfrm>
          <a:prstGeom prst="rect">
            <a:avLst/>
          </a:prstGeom>
          <a:noFill/>
          <a:ln w="38100">
            <a:noFill/>
            <a:miter lim="800000"/>
            <a:headEnd/>
            <a:tailEnd/>
          </a:ln>
        </p:spPr>
      </p:pic>
      <p:pic>
        <p:nvPicPr>
          <p:cNvPr id="60448" name="Picture 30" descr="CAT_lg"/>
          <p:cNvPicPr preferRelativeResize="0">
            <a:picLocks noChangeAspect="1" noChangeArrowheads="1"/>
          </p:cNvPicPr>
          <p:nvPr/>
        </p:nvPicPr>
        <p:blipFill>
          <a:blip r:embed="rId21" cstate="screen"/>
          <a:srcRect/>
          <a:stretch>
            <a:fillRect/>
          </a:stretch>
        </p:blipFill>
        <p:spPr bwMode="auto">
          <a:xfrm>
            <a:off x="2908475" y="3988591"/>
            <a:ext cx="791487" cy="1060704"/>
          </a:xfrm>
          <a:prstGeom prst="rect">
            <a:avLst/>
          </a:prstGeom>
          <a:noFill/>
          <a:ln w="28575">
            <a:solidFill>
              <a:schemeClr val="tx1"/>
            </a:solidFill>
            <a:miter lim="800000"/>
            <a:headEnd/>
            <a:tailEnd/>
          </a:ln>
        </p:spPr>
      </p:pic>
      <p:pic>
        <p:nvPicPr>
          <p:cNvPr id="60455" name="Picture 37" descr="EES_xlg"/>
          <p:cNvPicPr preferRelativeResize="0">
            <a:picLocks noChangeAspect="1" noChangeArrowheads="1"/>
          </p:cNvPicPr>
          <p:nvPr/>
        </p:nvPicPr>
        <p:blipFill>
          <a:blip r:embed="rId22" cstate="screen"/>
          <a:srcRect/>
          <a:stretch>
            <a:fillRect/>
          </a:stretch>
        </p:blipFill>
        <p:spPr bwMode="auto">
          <a:xfrm>
            <a:off x="2091294" y="3979447"/>
            <a:ext cx="793109" cy="1060704"/>
          </a:xfrm>
          <a:prstGeom prst="rect">
            <a:avLst/>
          </a:prstGeom>
          <a:noFill/>
          <a:ln w="28575">
            <a:solidFill>
              <a:schemeClr val="tx1"/>
            </a:solidFill>
            <a:miter lim="800000"/>
            <a:headEnd/>
            <a:tailEnd/>
          </a:ln>
        </p:spPr>
      </p:pic>
      <p:pic>
        <p:nvPicPr>
          <p:cNvPr id="60456" name="Picture 38" descr="GEO_lg"/>
          <p:cNvPicPr preferRelativeResize="0">
            <a:picLocks noChangeAspect="1" noChangeArrowheads="1"/>
          </p:cNvPicPr>
          <p:nvPr/>
        </p:nvPicPr>
        <p:blipFill>
          <a:blip r:embed="rId23" cstate="screen"/>
          <a:srcRect/>
          <a:stretch>
            <a:fillRect/>
          </a:stretch>
        </p:blipFill>
        <p:spPr bwMode="auto">
          <a:xfrm>
            <a:off x="1262555" y="3970303"/>
            <a:ext cx="791487" cy="1060704"/>
          </a:xfrm>
          <a:prstGeom prst="rect">
            <a:avLst/>
          </a:prstGeom>
          <a:noFill/>
          <a:ln w="28575">
            <a:solidFill>
              <a:schemeClr val="tx1"/>
            </a:solidFill>
            <a:miter lim="800000"/>
            <a:headEnd/>
            <a:tailEnd/>
          </a:ln>
        </p:spPr>
      </p:pic>
      <p:pic>
        <p:nvPicPr>
          <p:cNvPr id="60457" name="Picture 39" descr="MuEE"/>
          <p:cNvPicPr preferRelativeResize="0">
            <a:picLocks noChangeAspect="1" noChangeArrowheads="1"/>
          </p:cNvPicPr>
          <p:nvPr/>
        </p:nvPicPr>
        <p:blipFill>
          <a:blip r:embed="rId24" cstate="screen"/>
          <a:srcRect/>
          <a:stretch>
            <a:fillRect/>
          </a:stretch>
        </p:blipFill>
        <p:spPr bwMode="auto">
          <a:xfrm>
            <a:off x="3691113" y="3985293"/>
            <a:ext cx="791487" cy="1060704"/>
          </a:xfrm>
          <a:prstGeom prst="rect">
            <a:avLst/>
          </a:prstGeom>
          <a:noFill/>
          <a:ln w="28575">
            <a:solidFill>
              <a:schemeClr val="tx1"/>
            </a:solidFill>
            <a:miter lim="800000"/>
            <a:headEnd/>
            <a:tailEnd/>
          </a:ln>
        </p:spPr>
      </p:pic>
      <p:sp>
        <p:nvSpPr>
          <p:cNvPr id="60441" name="Slide Number Placeholder 39"/>
          <p:cNvSpPr>
            <a:spLocks noGrp="1"/>
          </p:cNvSpPr>
          <p:nvPr>
            <p:ph type="sldNum" sz="quarter" idx="4294967295"/>
          </p:nvPr>
        </p:nvSpPr>
        <p:spPr bwMode="auto">
          <a:xfrm>
            <a:off x="8413750" y="6321520"/>
            <a:ext cx="381000" cy="365591"/>
          </a:xfrm>
          <a:noFill/>
          <a:ln>
            <a:miter lim="800000"/>
            <a:headEnd/>
            <a:tailEnd/>
          </a:ln>
        </p:spPr>
        <p:txBody>
          <a:bodyPr wrap="square" lIns="91280" tIns="45641" rIns="91280" bIns="45641" numCol="1" anchorCtr="0" compatLnSpc="1">
            <a:prstTxWarp prst="textNoShape">
              <a:avLst/>
            </a:prstTxWarp>
          </a:bodyPr>
          <a:lstStyle/>
          <a:p>
            <a:pPr fontAlgn="base">
              <a:spcBef>
                <a:spcPct val="0"/>
              </a:spcBef>
              <a:spcAft>
                <a:spcPct val="0"/>
              </a:spcAft>
            </a:pPr>
            <a:fld id="{E47BE503-47A1-43EE-8B7D-2D249B245C67}" type="slidenum">
              <a:rPr lang="en-US" smtClean="0"/>
              <a:pPr fontAlgn="base">
                <a:spcBef>
                  <a:spcPct val="0"/>
                </a:spcBef>
                <a:spcAft>
                  <a:spcPct val="0"/>
                </a:spcAft>
              </a:pPr>
              <a:t>3</a:t>
            </a:fld>
            <a:endParaRPr lang="en-US" smtClean="0"/>
          </a:p>
        </p:txBody>
      </p:sp>
      <p:pic>
        <p:nvPicPr>
          <p:cNvPr id="62" name="Picture 61" descr="User_Data_Report_coverjpg.jpg"/>
          <p:cNvPicPr>
            <a:picLocks noChangeAspect="1"/>
          </p:cNvPicPr>
          <p:nvPr/>
        </p:nvPicPr>
        <p:blipFill>
          <a:blip r:embed="rId25" cstate="screen"/>
          <a:stretch>
            <a:fillRect/>
          </a:stretch>
        </p:blipFill>
        <p:spPr>
          <a:xfrm>
            <a:off x="7034567" y="5316627"/>
            <a:ext cx="801943" cy="1037810"/>
          </a:xfrm>
          <a:prstGeom prst="rect">
            <a:avLst/>
          </a:prstGeom>
          <a:ln w="28575">
            <a:solidFill>
              <a:schemeClr val="tx1"/>
            </a:solidFill>
          </a:ln>
        </p:spPr>
      </p:pic>
      <p:pic>
        <p:nvPicPr>
          <p:cNvPr id="61" name="Picture 60" descr="OFMS_lg.jpg"/>
          <p:cNvPicPr>
            <a:picLocks/>
          </p:cNvPicPr>
          <p:nvPr/>
        </p:nvPicPr>
        <p:blipFill>
          <a:blip r:embed="rId26" cstate="screen">
            <a:lum bright="20000"/>
          </a:blip>
          <a:stretch>
            <a:fillRect/>
          </a:stretch>
        </p:blipFill>
        <p:spPr>
          <a:xfrm>
            <a:off x="5894916" y="1242825"/>
            <a:ext cx="883826" cy="1039983"/>
          </a:xfrm>
          <a:prstGeom prst="rect">
            <a:avLst/>
          </a:prstGeom>
          <a:ln w="19050">
            <a:solidFill>
              <a:schemeClr val="tx1"/>
            </a:solidFill>
          </a:ln>
        </p:spPr>
      </p:pic>
      <p:sp>
        <p:nvSpPr>
          <p:cNvPr id="10" name="Rectangle 9"/>
          <p:cNvSpPr/>
          <p:nvPr/>
        </p:nvSpPr>
        <p:spPr>
          <a:xfrm>
            <a:off x="3317880" y="6560135"/>
            <a:ext cx="4572000" cy="261610"/>
          </a:xfrm>
          <a:prstGeom prst="rect">
            <a:avLst/>
          </a:prstGeom>
        </p:spPr>
        <p:txBody>
          <a:bodyPr>
            <a:spAutoFit/>
          </a:bodyPr>
          <a:lstStyle/>
          <a:p>
            <a:pPr defTabSz="914400" fontAlgn="base">
              <a:spcBef>
                <a:spcPct val="0"/>
              </a:spcBef>
              <a:spcAft>
                <a:spcPct val="0"/>
              </a:spcAft>
            </a:pPr>
            <a:r>
              <a:rPr lang="en-US" sz="1100" b="1" u="sng" dirty="0">
                <a:solidFill>
                  <a:srgbClr val="3333FF"/>
                </a:solidFill>
                <a:latin typeface="Arial Narrow" pitchFamily="34" charset="0"/>
              </a:rPr>
              <a:t>http://science.energy.gov/bes/news-and-resources/reports/</a:t>
            </a:r>
          </a:p>
        </p:txBody>
      </p:sp>
      <p:pic>
        <p:nvPicPr>
          <p:cNvPr id="60" name="Picture 4" descr="http://science.energy.gov/~/media/bes/besac/images/banner-images/CFME_Lrg.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799540" y="1238915"/>
            <a:ext cx="811963" cy="104389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4" name="Picture 2" descr="http://science.energy.gov/~/media/bes/images/reports/2016/BRNEM_FrontCover.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151774" y="3977798"/>
            <a:ext cx="838752" cy="106070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8" name="Picture 2"/>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391706" y="5390025"/>
            <a:ext cx="979076" cy="1188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Box 68"/>
          <p:cNvSpPr txBox="1"/>
          <p:nvPr/>
        </p:nvSpPr>
        <p:spPr>
          <a:xfrm>
            <a:off x="7490090" y="5479153"/>
            <a:ext cx="782307" cy="784830"/>
          </a:xfrm>
          <a:prstGeom prst="rect">
            <a:avLst/>
          </a:prstGeom>
          <a:solidFill>
            <a:schemeClr val="bg1"/>
          </a:solidFill>
        </p:spPr>
        <p:txBody>
          <a:bodyPr wrap="square" rtlCol="0">
            <a:spAutoFit/>
          </a:bodyPr>
          <a:lstStyle/>
          <a:p>
            <a:pPr algn="ctr" defTabSz="914400" fontAlgn="base">
              <a:spcBef>
                <a:spcPct val="0"/>
              </a:spcBef>
              <a:spcAft>
                <a:spcPct val="0"/>
              </a:spcAft>
            </a:pPr>
            <a:r>
              <a:rPr lang="en-US" sz="900" b="1" dirty="0">
                <a:solidFill>
                  <a:prstClr val="black"/>
                </a:solidFill>
                <a:latin typeface="Arial" charset="0"/>
              </a:rPr>
              <a:t>BESAC Future Light Sources</a:t>
            </a:r>
          </a:p>
          <a:p>
            <a:pPr algn="ctr" defTabSz="914400" fontAlgn="base">
              <a:spcBef>
                <a:spcPct val="0"/>
              </a:spcBef>
              <a:spcAft>
                <a:spcPct val="0"/>
              </a:spcAft>
            </a:pPr>
            <a:r>
              <a:rPr lang="en-US" sz="900" b="1" dirty="0">
                <a:solidFill>
                  <a:prstClr val="black"/>
                </a:solidFill>
                <a:latin typeface="Arial" charset="0"/>
              </a:rPr>
              <a:t>2013</a:t>
            </a:r>
          </a:p>
        </p:txBody>
      </p:sp>
      <p:pic>
        <p:nvPicPr>
          <p:cNvPr id="11" name="Picture 10"/>
          <p:cNvPicPr>
            <a:picLocks noChangeAspect="1"/>
          </p:cNvPicPr>
          <p:nvPr/>
        </p:nvPicPr>
        <p:blipFill>
          <a:blip r:embed="rId30"/>
          <a:stretch>
            <a:fillRect/>
          </a:stretch>
        </p:blipFill>
        <p:spPr>
          <a:xfrm>
            <a:off x="8139799" y="5353847"/>
            <a:ext cx="945967" cy="1224898"/>
          </a:xfrm>
          <a:prstGeom prst="rect">
            <a:avLst/>
          </a:prstGeom>
          <a:ln>
            <a:solidFill>
              <a:schemeClr val="tx1"/>
            </a:solidFill>
          </a:ln>
        </p:spPr>
      </p:pic>
      <p:sp>
        <p:nvSpPr>
          <p:cNvPr id="70" name="TextBox 69"/>
          <p:cNvSpPr txBox="1"/>
          <p:nvPr/>
        </p:nvSpPr>
        <p:spPr>
          <a:xfrm>
            <a:off x="8199271" y="5554006"/>
            <a:ext cx="782307" cy="784830"/>
          </a:xfrm>
          <a:prstGeom prst="rect">
            <a:avLst/>
          </a:prstGeom>
          <a:solidFill>
            <a:schemeClr val="bg1"/>
          </a:solidFill>
        </p:spPr>
        <p:txBody>
          <a:bodyPr wrap="square" rtlCol="0">
            <a:spAutoFit/>
          </a:bodyPr>
          <a:lstStyle/>
          <a:p>
            <a:pPr algn="ctr" defTabSz="914400" fontAlgn="base">
              <a:spcBef>
                <a:spcPct val="0"/>
              </a:spcBef>
              <a:spcAft>
                <a:spcPct val="0"/>
              </a:spcAft>
            </a:pPr>
            <a:r>
              <a:rPr lang="en-US" sz="900" b="1" dirty="0">
                <a:solidFill>
                  <a:prstClr val="black"/>
                </a:solidFill>
                <a:latin typeface="Arial" charset="0"/>
              </a:rPr>
              <a:t>BESAC Report on Facility Upgrades</a:t>
            </a:r>
          </a:p>
          <a:p>
            <a:pPr algn="ctr" defTabSz="914400" fontAlgn="base">
              <a:spcBef>
                <a:spcPct val="0"/>
              </a:spcBef>
              <a:spcAft>
                <a:spcPct val="0"/>
              </a:spcAft>
            </a:pPr>
            <a:r>
              <a:rPr lang="en-US" sz="900" b="1" dirty="0">
                <a:solidFill>
                  <a:prstClr val="black"/>
                </a:solidFill>
                <a:latin typeface="Arial" charset="0"/>
              </a:rPr>
              <a:t>2016</a:t>
            </a:r>
          </a:p>
        </p:txBody>
      </p:sp>
      <p:pic>
        <p:nvPicPr>
          <p:cNvPr id="12" name="Picture 11"/>
          <p:cNvPicPr>
            <a:picLocks noChangeAspect="1"/>
          </p:cNvPicPr>
          <p:nvPr/>
        </p:nvPicPr>
        <p:blipFill>
          <a:blip r:embed="rId31"/>
          <a:stretch>
            <a:fillRect/>
          </a:stretch>
        </p:blipFill>
        <p:spPr>
          <a:xfrm>
            <a:off x="7021787" y="3970303"/>
            <a:ext cx="813839" cy="1060704"/>
          </a:xfrm>
          <a:prstGeom prst="rect">
            <a:avLst/>
          </a:prstGeom>
          <a:ln w="28575">
            <a:solidFill>
              <a:schemeClr val="tx1"/>
            </a:solidFill>
          </a:ln>
        </p:spPr>
      </p:pic>
      <p:pic>
        <p:nvPicPr>
          <p:cNvPr id="60454" name="Picture 36"/>
          <p:cNvPicPr preferRelativeResize="0">
            <a:picLocks noChangeAspect="1" noChangeArrowheads="1"/>
          </p:cNvPicPr>
          <p:nvPr/>
        </p:nvPicPr>
        <p:blipFill>
          <a:blip r:embed="rId32" cstate="screen"/>
          <a:srcRect/>
          <a:stretch>
            <a:fillRect/>
          </a:stretch>
        </p:blipFill>
        <p:spPr bwMode="auto">
          <a:xfrm>
            <a:off x="463598" y="3970303"/>
            <a:ext cx="793109" cy="1060704"/>
          </a:xfrm>
          <a:prstGeom prst="rect">
            <a:avLst/>
          </a:prstGeom>
          <a:noFill/>
          <a:ln w="28575">
            <a:solidFill>
              <a:schemeClr val="tx1"/>
            </a:solidFill>
            <a:miter lim="800000"/>
            <a:headEnd/>
            <a:tailEnd/>
          </a:ln>
        </p:spPr>
      </p:pic>
      <p:pic>
        <p:nvPicPr>
          <p:cNvPr id="16" name="Picture 15"/>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866887" y="3962808"/>
            <a:ext cx="826701" cy="1069848"/>
          </a:xfrm>
          <a:prstGeom prst="rect">
            <a:avLst/>
          </a:prstGeom>
          <a:ln w="28575">
            <a:solidFill>
              <a:schemeClr val="tx1"/>
            </a:solidFill>
          </a:ln>
        </p:spPr>
      </p:pic>
      <p:pic>
        <p:nvPicPr>
          <p:cNvPr id="60421" name="Picture 26"/>
          <p:cNvPicPr preferRelativeResize="0">
            <a:picLocks noGrp="1" noChangeAspect="1" noChangeArrowheads="1"/>
          </p:cNvPicPr>
          <p:nvPr>
            <p:ph sz="quarter" idx="4294967295"/>
          </p:nvPr>
        </p:nvPicPr>
        <p:blipFill>
          <a:blip r:embed="rId34" cstate="screen"/>
          <a:srcRect/>
          <a:stretch>
            <a:fillRect/>
          </a:stretch>
        </p:blipFill>
        <p:spPr>
          <a:xfrm>
            <a:off x="60004" y="2914639"/>
            <a:ext cx="828015" cy="1060704"/>
          </a:xfrm>
          <a:ln w="28575">
            <a:solidFill>
              <a:schemeClr val="tx1"/>
            </a:solidFill>
          </a:ln>
        </p:spPr>
      </p:pic>
      <p:pic>
        <p:nvPicPr>
          <p:cNvPr id="60424" name="Picture 41"/>
          <p:cNvPicPr preferRelativeResize="0">
            <a:picLocks noChangeAspect="1" noChangeArrowheads="1"/>
          </p:cNvPicPr>
          <p:nvPr/>
        </p:nvPicPr>
        <p:blipFill>
          <a:blip r:embed="rId35" cstate="screen"/>
          <a:srcRect/>
          <a:stretch>
            <a:fillRect/>
          </a:stretch>
        </p:blipFill>
        <p:spPr bwMode="auto">
          <a:xfrm>
            <a:off x="4802720" y="2905114"/>
            <a:ext cx="800273" cy="1060704"/>
          </a:xfrm>
          <a:prstGeom prst="rect">
            <a:avLst/>
          </a:prstGeom>
          <a:noFill/>
          <a:ln w="19050">
            <a:solidFill>
              <a:schemeClr val="tx1"/>
            </a:solidFill>
            <a:miter lim="800000"/>
            <a:headEnd/>
            <a:tailEnd/>
          </a:ln>
        </p:spPr>
      </p:pic>
      <p:pic>
        <p:nvPicPr>
          <p:cNvPr id="60435" name="Picture 50" descr="SET_xlg.jpg"/>
          <p:cNvPicPr>
            <a:picLocks noChangeAspect="1"/>
          </p:cNvPicPr>
          <p:nvPr/>
        </p:nvPicPr>
        <p:blipFill>
          <a:blip r:embed="rId36" cstate="screen"/>
          <a:srcRect/>
          <a:stretch>
            <a:fillRect/>
          </a:stretch>
        </p:blipFill>
        <p:spPr bwMode="auto">
          <a:xfrm>
            <a:off x="5649082" y="2914639"/>
            <a:ext cx="819982" cy="1060704"/>
          </a:xfrm>
          <a:prstGeom prst="rect">
            <a:avLst/>
          </a:prstGeom>
          <a:noFill/>
          <a:ln w="28575">
            <a:solidFill>
              <a:schemeClr val="tx1"/>
            </a:solidFill>
            <a:miter lim="800000"/>
            <a:headEnd/>
            <a:tailEnd/>
          </a:ln>
        </p:spPr>
      </p:pic>
      <p:pic>
        <p:nvPicPr>
          <p:cNvPr id="60450" name="Picture 32" descr="BES_H_Cover8-03"/>
          <p:cNvPicPr preferRelativeResize="0">
            <a:picLocks noChangeAspect="1" noChangeArrowheads="1"/>
          </p:cNvPicPr>
          <p:nvPr/>
        </p:nvPicPr>
        <p:blipFill>
          <a:blip r:embed="rId37" cstate="screen"/>
          <a:srcRect/>
          <a:stretch>
            <a:fillRect/>
          </a:stretch>
        </p:blipFill>
        <p:spPr bwMode="auto">
          <a:xfrm>
            <a:off x="875967" y="2914950"/>
            <a:ext cx="774700" cy="1038207"/>
          </a:xfrm>
          <a:prstGeom prst="rect">
            <a:avLst/>
          </a:prstGeom>
          <a:noFill/>
          <a:ln w="28575">
            <a:solidFill>
              <a:schemeClr val="tx1"/>
            </a:solidFill>
            <a:miter lim="800000"/>
            <a:headEnd/>
            <a:tailEnd/>
          </a:ln>
        </p:spPr>
      </p:pic>
      <p:pic>
        <p:nvPicPr>
          <p:cNvPr id="60451" name="Picture 33"/>
          <p:cNvPicPr preferRelativeResize="0">
            <a:picLocks noChangeAspect="1" noChangeArrowheads="1"/>
          </p:cNvPicPr>
          <p:nvPr/>
        </p:nvPicPr>
        <p:blipFill>
          <a:blip r:embed="rId38" cstate="screen"/>
          <a:srcRect/>
          <a:stretch>
            <a:fillRect/>
          </a:stretch>
        </p:blipFill>
        <p:spPr bwMode="auto">
          <a:xfrm>
            <a:off x="1669717" y="2914950"/>
            <a:ext cx="774700" cy="1038207"/>
          </a:xfrm>
          <a:prstGeom prst="rect">
            <a:avLst/>
          </a:prstGeom>
          <a:noFill/>
          <a:ln w="28575">
            <a:solidFill>
              <a:schemeClr val="tx1"/>
            </a:solidFill>
            <a:miter lim="800000"/>
            <a:headEnd/>
            <a:tailEnd/>
          </a:ln>
        </p:spPr>
      </p:pic>
      <p:pic>
        <p:nvPicPr>
          <p:cNvPr id="60452" name="Picture 34"/>
          <p:cNvPicPr preferRelativeResize="0">
            <a:picLocks noChangeAspect="1" noChangeArrowheads="1"/>
          </p:cNvPicPr>
          <p:nvPr/>
        </p:nvPicPr>
        <p:blipFill>
          <a:blip r:embed="rId39" cstate="screen">
            <a:lum bright="-10000" contrast="20000"/>
          </a:blip>
          <a:srcRect/>
          <a:stretch>
            <a:fillRect/>
          </a:stretch>
        </p:blipFill>
        <p:spPr bwMode="auto">
          <a:xfrm>
            <a:off x="3258805" y="2914950"/>
            <a:ext cx="774700" cy="1038207"/>
          </a:xfrm>
          <a:prstGeom prst="rect">
            <a:avLst/>
          </a:prstGeom>
          <a:noFill/>
          <a:ln w="28575">
            <a:solidFill>
              <a:schemeClr val="tx1"/>
            </a:solidFill>
            <a:miter lim="800000"/>
            <a:headEnd/>
            <a:tailEnd/>
          </a:ln>
        </p:spPr>
      </p:pic>
      <p:pic>
        <p:nvPicPr>
          <p:cNvPr id="60453" name="Picture 35"/>
          <p:cNvPicPr preferRelativeResize="0">
            <a:picLocks noChangeAspect="1" noChangeArrowheads="1"/>
          </p:cNvPicPr>
          <p:nvPr/>
        </p:nvPicPr>
        <p:blipFill>
          <a:blip r:embed="rId40" cstate="screen"/>
          <a:srcRect/>
          <a:stretch>
            <a:fillRect/>
          </a:stretch>
        </p:blipFill>
        <p:spPr bwMode="auto">
          <a:xfrm>
            <a:off x="4052555" y="2914950"/>
            <a:ext cx="774700" cy="1038207"/>
          </a:xfrm>
          <a:prstGeom prst="rect">
            <a:avLst/>
          </a:prstGeom>
          <a:noFill/>
          <a:ln w="28575">
            <a:solidFill>
              <a:schemeClr val="tx1"/>
            </a:solidFill>
            <a:miter lim="800000"/>
            <a:headEnd/>
            <a:tailEnd/>
          </a:ln>
        </p:spPr>
      </p:pic>
      <p:pic>
        <p:nvPicPr>
          <p:cNvPr id="60458" name="Picture 40" descr="Cover_921"/>
          <p:cNvPicPr preferRelativeResize="0">
            <a:picLocks noChangeAspect="1" noChangeArrowheads="1"/>
          </p:cNvPicPr>
          <p:nvPr/>
        </p:nvPicPr>
        <p:blipFill>
          <a:blip r:embed="rId41" cstate="screen"/>
          <a:srcRect/>
          <a:stretch>
            <a:fillRect/>
          </a:stretch>
        </p:blipFill>
        <p:spPr bwMode="auto">
          <a:xfrm>
            <a:off x="2463467" y="2914950"/>
            <a:ext cx="776288" cy="1038207"/>
          </a:xfrm>
          <a:prstGeom prst="rect">
            <a:avLst/>
          </a:prstGeom>
          <a:noFill/>
          <a:ln w="28575">
            <a:solidFill>
              <a:schemeClr val="tx1"/>
            </a:solidFill>
            <a:miter lim="800000"/>
            <a:headEnd/>
            <a:tailEnd/>
          </a:ln>
        </p:spPr>
      </p:pic>
      <p:pic>
        <p:nvPicPr>
          <p:cNvPr id="60443" name="Picture 61" descr="SETF_xlg.jpg"/>
          <p:cNvPicPr>
            <a:picLocks noChangeAspect="1"/>
          </p:cNvPicPr>
          <p:nvPr/>
        </p:nvPicPr>
        <p:blipFill>
          <a:blip r:embed="rId42" cstate="screen"/>
          <a:srcRect/>
          <a:stretch>
            <a:fillRect/>
          </a:stretch>
        </p:blipFill>
        <p:spPr bwMode="auto">
          <a:xfrm>
            <a:off x="6461566" y="2914639"/>
            <a:ext cx="838106" cy="1058734"/>
          </a:xfrm>
          <a:prstGeom prst="rect">
            <a:avLst/>
          </a:prstGeom>
          <a:noFill/>
          <a:ln w="28575">
            <a:solidFill>
              <a:schemeClr val="tx1"/>
            </a:solidFill>
            <a:miter lim="800000"/>
            <a:headEnd/>
            <a:tailEnd/>
          </a:ln>
        </p:spPr>
      </p:pic>
      <p:pic>
        <p:nvPicPr>
          <p:cNvPr id="60445" name="Picture 64" descr="CMSC_xlg.jpg"/>
          <p:cNvPicPr>
            <a:picLocks noChangeAspect="1"/>
          </p:cNvPicPr>
          <p:nvPr/>
        </p:nvPicPr>
        <p:blipFill>
          <a:blip r:embed="rId43" cstate="screen"/>
          <a:srcRect/>
          <a:stretch>
            <a:fillRect/>
          </a:stretch>
        </p:blipFill>
        <p:spPr bwMode="auto">
          <a:xfrm>
            <a:off x="5258018" y="3979828"/>
            <a:ext cx="869849" cy="1060704"/>
          </a:xfrm>
          <a:prstGeom prst="rect">
            <a:avLst/>
          </a:prstGeom>
          <a:noFill/>
          <a:ln w="28575">
            <a:solidFill>
              <a:schemeClr val="tx1"/>
            </a:solidFill>
            <a:miter lim="800000"/>
            <a:headEnd/>
            <a:tailEnd/>
          </a:ln>
        </p:spPr>
      </p:pic>
      <p:pic>
        <p:nvPicPr>
          <p:cNvPr id="65" name="Picture 64"/>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7292053" y="2914639"/>
            <a:ext cx="835034" cy="1061399"/>
          </a:xfrm>
          <a:prstGeom prst="rect">
            <a:avLst/>
          </a:prstGeom>
          <a:ln w="28575">
            <a:solidFill>
              <a:schemeClr val="tx1"/>
            </a:solidFill>
          </a:ln>
        </p:spPr>
      </p:pic>
      <p:pic>
        <p:nvPicPr>
          <p:cNvPr id="60444" name="Picture 63" descr="CCB2020_xlg.jpg"/>
          <p:cNvPicPr>
            <a:picLocks noChangeAspect="1"/>
          </p:cNvPicPr>
          <p:nvPr/>
        </p:nvPicPr>
        <p:blipFill>
          <a:blip r:embed="rId45" cstate="screen"/>
          <a:srcRect/>
          <a:stretch>
            <a:fillRect/>
          </a:stretch>
        </p:blipFill>
        <p:spPr bwMode="auto">
          <a:xfrm>
            <a:off x="4462729" y="3986942"/>
            <a:ext cx="843945" cy="1060704"/>
          </a:xfrm>
          <a:prstGeom prst="rect">
            <a:avLst/>
          </a:prstGeom>
          <a:noFill/>
          <a:ln w="28575">
            <a:solidFill>
              <a:schemeClr val="tx1"/>
            </a:solidFill>
            <a:miter lim="800000"/>
            <a:headEnd/>
            <a:tailEnd/>
          </a:ln>
        </p:spPr>
      </p:pic>
      <p:sp>
        <p:nvSpPr>
          <p:cNvPr id="74" name="Rectangle 73"/>
          <p:cNvSpPr/>
          <p:nvPr/>
        </p:nvSpPr>
        <p:spPr>
          <a:xfrm>
            <a:off x="2087061" y="3984076"/>
            <a:ext cx="822960" cy="106070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solidFill>
                  <a:prstClr val="black"/>
                </a:solidFill>
              </a:rPr>
              <a:t>Basic Research Needs for </a:t>
            </a:r>
            <a:endParaRPr lang="en-US" sz="1050" dirty="0" smtClean="0">
              <a:solidFill>
                <a:prstClr val="black"/>
              </a:solidFill>
            </a:endParaRPr>
          </a:p>
          <a:p>
            <a:pPr algn="ctr"/>
            <a:r>
              <a:rPr lang="en-US" sz="1050" dirty="0" smtClean="0">
                <a:solidFill>
                  <a:prstClr val="black"/>
                </a:solidFill>
              </a:rPr>
              <a:t>Next Gen Electrical </a:t>
            </a:r>
            <a:r>
              <a:rPr lang="en-US" sz="1050" dirty="0">
                <a:solidFill>
                  <a:prstClr val="black"/>
                </a:solidFill>
              </a:rPr>
              <a:t>Energy </a:t>
            </a:r>
            <a:endParaRPr lang="en-US" sz="1050" dirty="0" smtClean="0">
              <a:solidFill>
                <a:prstClr val="black"/>
              </a:solidFill>
            </a:endParaRPr>
          </a:p>
          <a:p>
            <a:pPr algn="ctr"/>
            <a:r>
              <a:rPr lang="en-US" sz="1050" dirty="0" smtClean="0">
                <a:solidFill>
                  <a:prstClr val="black"/>
                </a:solidFill>
              </a:rPr>
              <a:t>Storage</a:t>
            </a:r>
            <a:endParaRPr lang="en-US" sz="1050" dirty="0">
              <a:solidFill>
                <a:prstClr val="black"/>
              </a:solidFill>
            </a:endParaRPr>
          </a:p>
        </p:txBody>
      </p:sp>
      <p:sp>
        <p:nvSpPr>
          <p:cNvPr id="75" name="Rectangle 74"/>
          <p:cNvSpPr/>
          <p:nvPr/>
        </p:nvSpPr>
        <p:spPr>
          <a:xfrm>
            <a:off x="2921110" y="3984076"/>
            <a:ext cx="822525" cy="106070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smtClean="0">
                <a:solidFill>
                  <a:prstClr val="black"/>
                </a:solidFill>
              </a:rPr>
              <a:t>Basic Research Needs for Catalysis Science</a:t>
            </a:r>
            <a:endParaRPr lang="en-US" sz="1050" dirty="0">
              <a:solidFill>
                <a:prstClr val="black"/>
              </a:solidFill>
            </a:endParaRPr>
          </a:p>
        </p:txBody>
      </p:sp>
      <p:sp>
        <p:nvSpPr>
          <p:cNvPr id="73" name="Rectangle 72"/>
          <p:cNvSpPr/>
          <p:nvPr/>
        </p:nvSpPr>
        <p:spPr>
          <a:xfrm>
            <a:off x="451601" y="3974658"/>
            <a:ext cx="822525" cy="106070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smtClean="0">
                <a:solidFill>
                  <a:prstClr val="black"/>
                </a:solidFill>
              </a:rPr>
              <a:t>Basic Research Needs for Future Nuclear Energy</a:t>
            </a:r>
            <a:endParaRPr lang="en-US" sz="1050" dirty="0">
              <a:solidFill>
                <a:prstClr val="black"/>
              </a:solidFill>
            </a:endParaRPr>
          </a:p>
        </p:txBody>
      </p:sp>
    </p:spTree>
    <p:extLst>
      <p:ext uri="{BB962C8B-B14F-4D97-AF65-F5344CB8AC3E}">
        <p14:creationId xmlns:p14="http://schemas.microsoft.com/office/powerpoint/2010/main" val="36502114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ppt_x"/>
                                          </p:val>
                                        </p:tav>
                                        <p:tav tm="100000">
                                          <p:val>
                                            <p:strVal val="#ppt_x"/>
                                          </p:val>
                                        </p:tav>
                                      </p:tavLst>
                                    </p:anim>
                                    <p:anim calcmode="lin" valueType="num">
                                      <p:cBhvr additive="base">
                                        <p:cTn id="12" dur="500" fill="hold"/>
                                        <p:tgtEl>
                                          <p:spTgt spid="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anim calcmode="lin" valueType="num">
                                      <p:cBhvr additive="base">
                                        <p:cTn id="15" dur="500" fill="hold"/>
                                        <p:tgtEl>
                                          <p:spTgt spid="75"/>
                                        </p:tgtEl>
                                        <p:attrNameLst>
                                          <p:attrName>ppt_x</p:attrName>
                                        </p:attrNameLst>
                                      </p:cBhvr>
                                      <p:tavLst>
                                        <p:tav tm="0">
                                          <p:val>
                                            <p:strVal val="#ppt_x"/>
                                          </p:val>
                                        </p:tav>
                                        <p:tav tm="100000">
                                          <p:val>
                                            <p:strVal val="#ppt_x"/>
                                          </p:val>
                                        </p:tav>
                                      </p:tavLst>
                                    </p:anim>
                                    <p:anim calcmode="lin" valueType="num">
                                      <p:cBhvr additive="base">
                                        <p:cTn id="16"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106636"/>
                </a:solidFill>
              </a:rPr>
              <a:t>Basic Research Needs for Next-Generation Electrical Energy Storage (BRN-NGEES)</a:t>
            </a:r>
          </a:p>
        </p:txBody>
      </p:sp>
    </p:spTree>
    <p:extLst>
      <p:ext uri="{BB962C8B-B14F-4D97-AF65-F5344CB8AC3E}">
        <p14:creationId xmlns:p14="http://schemas.microsoft.com/office/powerpoint/2010/main" val="577713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76200"/>
            <a:ext cx="9144000" cy="838200"/>
          </a:xfrm>
          <a:prstGeom prst="rect">
            <a:avLst/>
          </a:prstGeom>
          <a:noFill/>
          <a:ln w="9525" algn="ctr">
            <a:noFill/>
            <a:miter lim="800000"/>
            <a:headEnd/>
            <a:tailEnd/>
          </a:ln>
        </p:spPr>
        <p:txBody>
          <a:bodyPr lIns="93459" tIns="46729" rIns="93459" bIns="46729"/>
          <a:lstStyle/>
          <a:p>
            <a:pPr algn="ctr" defTabSz="914400" eaLnBrk="0" fontAlgn="base" hangingPunct="0">
              <a:spcBef>
                <a:spcPct val="0"/>
              </a:spcBef>
              <a:spcAft>
                <a:spcPct val="0"/>
              </a:spcAft>
            </a:pPr>
            <a:endParaRPr lang="en-US" sz="2000" b="1" dirty="0">
              <a:solidFill>
                <a:prstClr val="black"/>
              </a:solidFill>
              <a:latin typeface="Arial" pitchFamily="34" charset="0"/>
              <a:cs typeface="Arial" pitchFamily="34" charset="0"/>
            </a:endParaRPr>
          </a:p>
        </p:txBody>
      </p:sp>
      <p:sp>
        <p:nvSpPr>
          <p:cNvPr id="10" name="Title 9"/>
          <p:cNvSpPr>
            <a:spLocks noGrp="1"/>
          </p:cNvSpPr>
          <p:nvPr>
            <p:ph type="title"/>
          </p:nvPr>
        </p:nvSpPr>
        <p:spPr/>
        <p:txBody>
          <a:bodyPr/>
          <a:lstStyle/>
          <a:p>
            <a:r>
              <a:rPr lang="en-US" dirty="0" smtClean="0"/>
              <a:t>Batteries and Energy Storage</a:t>
            </a:r>
            <a:br>
              <a:rPr lang="en-US" dirty="0" smtClean="0"/>
            </a:br>
            <a:r>
              <a:rPr lang="en-US" dirty="0" smtClean="0"/>
              <a:t>Cross-Cutting Challenge that Impacts Energy Technologies</a:t>
            </a:r>
            <a:endParaRPr lang="en-US" dirty="0"/>
          </a:p>
        </p:txBody>
      </p:sp>
      <p:sp>
        <p:nvSpPr>
          <p:cNvPr id="10244" name="Rectangle 6"/>
          <p:cNvSpPr>
            <a:spLocks noGrp="1" noChangeArrowheads="1"/>
          </p:cNvSpPr>
          <p:nvPr>
            <p:ph idx="4294967295"/>
          </p:nvPr>
        </p:nvSpPr>
        <p:spPr>
          <a:xfrm>
            <a:off x="398462" y="923925"/>
            <a:ext cx="4731832" cy="5201155"/>
          </a:xfrm>
        </p:spPr>
        <p:txBody>
          <a:bodyPr wrap="square">
            <a:spAutoFit/>
          </a:bodyPr>
          <a:lstStyle/>
          <a:p>
            <a:pPr marL="166688" indent="-166688" defTabSz="1019175">
              <a:spcBef>
                <a:spcPct val="0"/>
              </a:spcBef>
              <a:spcAft>
                <a:spcPts val="0"/>
              </a:spcAft>
            </a:pPr>
            <a:r>
              <a:rPr lang="en-US" sz="1800" b="0" dirty="0" smtClean="0">
                <a:solidFill>
                  <a:schemeClr val="tx1"/>
                </a:solidFill>
              </a:rPr>
              <a:t>Grid stability and distributed power require innovative energy storage devices</a:t>
            </a:r>
          </a:p>
          <a:p>
            <a:pPr marL="403225" lvl="1" indent="-228600" defTabSz="1019175">
              <a:spcBef>
                <a:spcPct val="0"/>
              </a:spcBef>
              <a:spcAft>
                <a:spcPts val="0"/>
              </a:spcAft>
            </a:pPr>
            <a:r>
              <a:rPr lang="en-US" sz="1800" dirty="0" smtClean="0">
                <a:solidFill>
                  <a:srgbClr val="106636"/>
                </a:solidFill>
              </a:rPr>
              <a:t>Grid integration of intermittent energy sources such as wind and solar</a:t>
            </a:r>
          </a:p>
          <a:p>
            <a:pPr marL="403225" lvl="1" indent="-228600" defTabSz="1019175">
              <a:spcBef>
                <a:spcPct val="0"/>
              </a:spcBef>
              <a:spcAft>
                <a:spcPts val="0"/>
              </a:spcAft>
            </a:pPr>
            <a:r>
              <a:rPr lang="en-US" sz="1800" dirty="0" smtClean="0">
                <a:solidFill>
                  <a:srgbClr val="106636"/>
                </a:solidFill>
              </a:rPr>
              <a:t>Storage of large amounts of power</a:t>
            </a:r>
          </a:p>
          <a:p>
            <a:pPr marL="403225" lvl="1" indent="-228600" defTabSz="1019175">
              <a:spcBef>
                <a:spcPct val="0"/>
              </a:spcBef>
              <a:spcAft>
                <a:spcPts val="0"/>
              </a:spcAft>
            </a:pPr>
            <a:r>
              <a:rPr lang="en-US" sz="1800" dirty="0" smtClean="0">
                <a:solidFill>
                  <a:srgbClr val="106636"/>
                </a:solidFill>
              </a:rPr>
              <a:t>D</a:t>
            </a:r>
            <a:r>
              <a:rPr lang="en-US" sz="1800" b="0" dirty="0" smtClean="0">
                <a:solidFill>
                  <a:srgbClr val="106636"/>
                </a:solidFill>
              </a:rPr>
              <a:t>elivery of significant power rapidly</a:t>
            </a:r>
          </a:p>
          <a:p>
            <a:pPr marL="403225" lvl="1" indent="-228600" defTabSz="1019175">
              <a:spcBef>
                <a:spcPct val="0"/>
              </a:spcBef>
              <a:spcAft>
                <a:spcPts val="0"/>
              </a:spcAft>
            </a:pPr>
            <a:r>
              <a:rPr lang="en-US" sz="1800" dirty="0" smtClean="0">
                <a:solidFill>
                  <a:schemeClr val="tx1"/>
                </a:solidFill>
              </a:rPr>
              <a:t>2015: Renewables ~10% of energy generation (4.5% in 2007)*</a:t>
            </a:r>
            <a:endParaRPr lang="en-US" sz="1800" b="0" dirty="0" smtClean="0">
              <a:solidFill>
                <a:schemeClr val="tx1"/>
              </a:solidFill>
            </a:endParaRPr>
          </a:p>
          <a:p>
            <a:pPr marL="403225" lvl="1" indent="-228600" defTabSz="1019175">
              <a:spcBef>
                <a:spcPct val="0"/>
              </a:spcBef>
              <a:spcAft>
                <a:spcPts val="0"/>
              </a:spcAft>
            </a:pPr>
            <a:endParaRPr lang="en-US" sz="800" b="0" dirty="0" smtClean="0">
              <a:solidFill>
                <a:srgbClr val="146737"/>
              </a:solidFill>
            </a:endParaRPr>
          </a:p>
          <a:p>
            <a:pPr marL="166688" indent="-166688" defTabSz="1019175">
              <a:spcBef>
                <a:spcPct val="0"/>
              </a:spcBef>
              <a:spcAft>
                <a:spcPts val="0"/>
              </a:spcAft>
            </a:pPr>
            <a:r>
              <a:rPr lang="en-US" sz="1800" b="0" dirty="0" smtClean="0">
                <a:solidFill>
                  <a:schemeClr val="tx1"/>
                </a:solidFill>
              </a:rPr>
              <a:t>Enabling widespread utilization of hybrid and all-electric vehicles requires batteries with</a:t>
            </a:r>
          </a:p>
          <a:p>
            <a:pPr marL="404813" lvl="1" indent="-254000" defTabSz="1019175">
              <a:spcBef>
                <a:spcPct val="0"/>
              </a:spcBef>
              <a:spcAft>
                <a:spcPts val="0"/>
              </a:spcAft>
            </a:pPr>
            <a:r>
              <a:rPr lang="en-US" sz="1800" dirty="0" smtClean="0">
                <a:solidFill>
                  <a:srgbClr val="106636"/>
                </a:solidFill>
              </a:rPr>
              <a:t>S</a:t>
            </a:r>
            <a:r>
              <a:rPr lang="en-US" sz="1800" b="0" dirty="0" smtClean="0">
                <a:solidFill>
                  <a:srgbClr val="106636"/>
                </a:solidFill>
              </a:rPr>
              <a:t>ubstantially higher energy and power densities </a:t>
            </a:r>
          </a:p>
          <a:p>
            <a:pPr marL="404813" lvl="1" indent="-254000" defTabSz="1019175">
              <a:spcBef>
                <a:spcPct val="0"/>
              </a:spcBef>
              <a:spcAft>
                <a:spcPts val="0"/>
              </a:spcAft>
            </a:pPr>
            <a:r>
              <a:rPr lang="en-US" sz="1800" dirty="0" smtClean="0">
                <a:solidFill>
                  <a:srgbClr val="106636"/>
                </a:solidFill>
              </a:rPr>
              <a:t>L</a:t>
            </a:r>
            <a:r>
              <a:rPr lang="en-US" sz="1800" b="0" dirty="0" smtClean="0">
                <a:solidFill>
                  <a:srgbClr val="106636"/>
                </a:solidFill>
              </a:rPr>
              <a:t>ower costs </a:t>
            </a:r>
          </a:p>
          <a:p>
            <a:pPr marL="404813" lvl="1" indent="-254000" defTabSz="1019175">
              <a:spcBef>
                <a:spcPct val="0"/>
              </a:spcBef>
              <a:spcAft>
                <a:spcPts val="0"/>
              </a:spcAft>
            </a:pPr>
            <a:r>
              <a:rPr lang="en-US" sz="1800" dirty="0" smtClean="0">
                <a:solidFill>
                  <a:srgbClr val="106636"/>
                </a:solidFill>
              </a:rPr>
              <a:t>F</a:t>
            </a:r>
            <a:r>
              <a:rPr lang="en-US" sz="1800" b="0" dirty="0" smtClean="0">
                <a:solidFill>
                  <a:srgbClr val="106636"/>
                </a:solidFill>
              </a:rPr>
              <a:t>aster recharge times</a:t>
            </a:r>
          </a:p>
          <a:p>
            <a:pPr marL="404813" lvl="1" indent="-254000" defTabSz="1019175">
              <a:spcBef>
                <a:spcPct val="0"/>
              </a:spcBef>
              <a:spcAft>
                <a:spcPts val="0"/>
              </a:spcAft>
            </a:pPr>
            <a:r>
              <a:rPr lang="en-US" sz="1800" dirty="0" smtClean="0">
                <a:solidFill>
                  <a:schemeClr val="tx1"/>
                </a:solidFill>
              </a:rPr>
              <a:t>2016: ~150,000 plug-in EV sales in U.S.</a:t>
            </a:r>
          </a:p>
          <a:p>
            <a:pPr marL="404813" lvl="1" indent="-254000" defTabSz="1019175">
              <a:spcBef>
                <a:spcPct val="0"/>
              </a:spcBef>
              <a:spcAft>
                <a:spcPts val="0"/>
              </a:spcAft>
            </a:pPr>
            <a:r>
              <a:rPr lang="en-US" sz="1800" dirty="0" smtClean="0">
                <a:solidFill>
                  <a:schemeClr val="tx1"/>
                </a:solidFill>
              </a:rPr>
              <a:t>May 2016: Cumulative U.S. hybrid vehicle sales exceeded 4M vehicles</a:t>
            </a:r>
            <a:r>
              <a:rPr lang="en-US" sz="1800" baseline="30000" dirty="0" smtClean="0">
                <a:solidFill>
                  <a:schemeClr val="tx1"/>
                </a:solidFill>
              </a:rPr>
              <a:t>†</a:t>
            </a:r>
            <a:endParaRPr lang="en-US" sz="1800" b="0" baseline="30000" dirty="0" smtClean="0">
              <a:solidFill>
                <a:schemeClr val="tx1"/>
              </a:solidFill>
            </a:endParaRPr>
          </a:p>
        </p:txBody>
      </p:sp>
      <p:pic>
        <p:nvPicPr>
          <p:cNvPr id="10245" name="Picture 6" descr="electric.grid.jpg"/>
          <p:cNvPicPr>
            <a:picLocks noChangeAspect="1"/>
          </p:cNvPicPr>
          <p:nvPr/>
        </p:nvPicPr>
        <p:blipFill>
          <a:blip r:embed="rId3" cstate="print"/>
          <a:srcRect/>
          <a:stretch>
            <a:fillRect/>
          </a:stretch>
        </p:blipFill>
        <p:spPr bwMode="auto">
          <a:xfrm>
            <a:off x="5521325" y="887412"/>
            <a:ext cx="2901950" cy="1833563"/>
          </a:xfrm>
          <a:prstGeom prst="rect">
            <a:avLst/>
          </a:prstGeom>
          <a:noFill/>
          <a:ln w="9525" cmpd="dbl">
            <a:solidFill>
              <a:schemeClr val="tx1"/>
            </a:solidFill>
            <a:miter lim="800000"/>
            <a:headEnd/>
            <a:tailEnd/>
          </a:ln>
        </p:spPr>
      </p:pic>
      <p:sp>
        <p:nvSpPr>
          <p:cNvPr id="8" name="Slide Number Placeholder 7"/>
          <p:cNvSpPr>
            <a:spLocks noGrp="1"/>
          </p:cNvSpPr>
          <p:nvPr>
            <p:ph type="sldNum" sz="quarter" idx="4294967295"/>
          </p:nvPr>
        </p:nvSpPr>
        <p:spPr>
          <a:xfrm>
            <a:off x="8413750" y="6351588"/>
            <a:ext cx="381000" cy="365125"/>
          </a:xfrm>
          <a:prstGeom prst="rect">
            <a:avLst/>
          </a:prstGeom>
        </p:spPr>
        <p:txBody>
          <a:bodyPr/>
          <a:lstStyle/>
          <a:p>
            <a:pPr>
              <a:defRPr/>
            </a:pPr>
            <a:fld id="{BECAF6EB-D912-44B4-B94B-01FC4E337126}" type="slidenum">
              <a:rPr lang="en-US" smtClean="0"/>
              <a:pPr>
                <a:defRPr/>
              </a:pPr>
              <a:t>5</a:t>
            </a:fld>
            <a:endParaRPr lang="en-US" dirty="0"/>
          </a:p>
        </p:txBody>
      </p:sp>
      <p:sp>
        <p:nvSpPr>
          <p:cNvPr id="2" name="TextBox 1"/>
          <p:cNvSpPr txBox="1"/>
          <p:nvPr/>
        </p:nvSpPr>
        <p:spPr>
          <a:xfrm>
            <a:off x="3589020" y="6276512"/>
            <a:ext cx="3763787" cy="738664"/>
          </a:xfrm>
          <a:prstGeom prst="rect">
            <a:avLst/>
          </a:prstGeom>
          <a:noFill/>
        </p:spPr>
        <p:txBody>
          <a:bodyPr wrap="none" rtlCol="0">
            <a:spAutoFit/>
          </a:bodyPr>
          <a:lstStyle/>
          <a:p>
            <a:r>
              <a:rPr lang="en-US" sz="1400" dirty="0">
                <a:solidFill>
                  <a:prstClr val="black"/>
                </a:solidFill>
              </a:rPr>
              <a:t>*LLNL, </a:t>
            </a:r>
            <a:r>
              <a:rPr lang="en-US" sz="1400" dirty="0">
                <a:solidFill>
                  <a:prstClr val="black"/>
                </a:solidFill>
                <a:hlinkClick r:id="rId4"/>
              </a:rPr>
              <a:t>https://flowcharts.llnl.gov</a:t>
            </a:r>
            <a:r>
              <a:rPr lang="en-US" sz="1400" dirty="0" smtClean="0">
                <a:solidFill>
                  <a:prstClr val="black"/>
                </a:solidFill>
                <a:hlinkClick r:id="rId4"/>
              </a:rPr>
              <a:t>/</a:t>
            </a:r>
            <a:r>
              <a:rPr lang="en-US" sz="1400" dirty="0" smtClean="0">
                <a:solidFill>
                  <a:prstClr val="black"/>
                </a:solidFill>
              </a:rPr>
              <a:t> </a:t>
            </a:r>
          </a:p>
          <a:p>
            <a:r>
              <a:rPr lang="en-US" sz="1400" baseline="30000" dirty="0" smtClean="0">
                <a:solidFill>
                  <a:prstClr val="black"/>
                </a:solidFill>
              </a:rPr>
              <a:t>†</a:t>
            </a:r>
            <a:r>
              <a:rPr lang="en-US" sz="1400" dirty="0" smtClean="0">
                <a:solidFill>
                  <a:prstClr val="black"/>
                </a:solidFill>
              </a:rPr>
              <a:t>AFDC Data at </a:t>
            </a:r>
            <a:r>
              <a:rPr lang="en-US" sz="1400" dirty="0" smtClean="0">
                <a:solidFill>
                  <a:prstClr val="black"/>
                </a:solidFill>
                <a:hlinkClick r:id="rId5"/>
              </a:rPr>
              <a:t>http://www.afdc.energy.gov/data/</a:t>
            </a:r>
            <a:endParaRPr lang="en-US" sz="1400" dirty="0" smtClean="0">
              <a:solidFill>
                <a:prstClr val="black"/>
              </a:solidFill>
            </a:endParaRPr>
          </a:p>
          <a:p>
            <a:endParaRPr lang="en-US" sz="1400" dirty="0" smtClean="0">
              <a:solidFill>
                <a:prstClr val="black"/>
              </a:solidFil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7174" y="4785789"/>
            <a:ext cx="2195750" cy="1645920"/>
          </a:xfrm>
          <a:prstGeom prst="rect">
            <a:avLst/>
          </a:prstGeom>
        </p:spPr>
      </p:pic>
      <p:pic>
        <p:nvPicPr>
          <p:cNvPr id="10246" name="Picture 7" descr="traffic.jpg"/>
          <p:cNvPicPr>
            <a:picLocks noChangeAspect="1"/>
          </p:cNvPicPr>
          <p:nvPr/>
        </p:nvPicPr>
        <p:blipFill>
          <a:blip r:embed="rId7" cstate="print"/>
          <a:srcRect/>
          <a:stretch>
            <a:fillRect/>
          </a:stretch>
        </p:blipFill>
        <p:spPr bwMode="auto">
          <a:xfrm>
            <a:off x="5130294" y="2614295"/>
            <a:ext cx="2953761" cy="1947863"/>
          </a:xfrm>
          <a:prstGeom prst="rect">
            <a:avLst/>
          </a:prstGeom>
          <a:noFill/>
          <a:ln w="9525">
            <a:noFill/>
            <a:miter lim="800000"/>
            <a:headEnd/>
            <a:tailEnd/>
          </a:ln>
        </p:spPr>
      </p:pic>
      <p:pic>
        <p:nvPicPr>
          <p:cNvPr id="5" name="Picture 4"/>
          <p:cNvPicPr>
            <a:picLocks noChangeAspect="1"/>
          </p:cNvPicPr>
          <p:nvPr/>
        </p:nvPicPr>
        <p:blipFill>
          <a:blip r:embed="rId8"/>
          <a:stretch>
            <a:fillRect/>
          </a:stretch>
        </p:blipFill>
        <p:spPr>
          <a:xfrm>
            <a:off x="5178656" y="4654538"/>
            <a:ext cx="2176496" cy="1463040"/>
          </a:xfrm>
          <a:prstGeom prst="rect">
            <a:avLst/>
          </a:prstGeom>
        </p:spPr>
      </p:pic>
    </p:spTree>
    <p:extLst>
      <p:ext uri="{BB962C8B-B14F-4D97-AF65-F5344CB8AC3E}">
        <p14:creationId xmlns:p14="http://schemas.microsoft.com/office/powerpoint/2010/main" val="4150674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idx="1"/>
          </p:nvPr>
        </p:nvSpPr>
        <p:spPr>
          <a:xfrm>
            <a:off x="4184650" y="1274763"/>
            <a:ext cx="4832350" cy="1227137"/>
          </a:xfrm>
        </p:spPr>
        <p:txBody>
          <a:bodyPr/>
          <a:lstStyle/>
          <a:p>
            <a:pPr indent="-222250" defTabSz="969963">
              <a:lnSpc>
                <a:spcPct val="80000"/>
              </a:lnSpc>
              <a:buFont typeface="Arial" panose="020B0604020202020204" pitchFamily="34" charset="0"/>
              <a:buNone/>
              <a:tabLst>
                <a:tab pos="1374775" algn="l"/>
                <a:tab pos="3654425" algn="l"/>
                <a:tab pos="7088188" algn="l"/>
              </a:tabLst>
            </a:pPr>
            <a:r>
              <a:rPr lang="en-US" altLang="en-US" sz="2000" dirty="0" smtClean="0">
                <a:latin typeface="Arial Narrow" panose="020B0606020202030204" pitchFamily="34" charset="0"/>
              </a:rPr>
              <a:t>Chair: 	</a:t>
            </a:r>
            <a:r>
              <a:rPr lang="en-US" altLang="en-US" sz="2000" dirty="0" smtClean="0">
                <a:solidFill>
                  <a:srgbClr val="0000FF"/>
                </a:solidFill>
                <a:latin typeface="Arial Narrow" panose="020B0606020202030204" pitchFamily="34" charset="0"/>
              </a:rPr>
              <a:t>John Goodenough (UT-Austin)</a:t>
            </a:r>
            <a:endParaRPr lang="en-US" altLang="en-US" sz="2000" dirty="0" smtClean="0">
              <a:latin typeface="Arial Narrow" panose="020B0606020202030204" pitchFamily="34" charset="0"/>
            </a:endParaRPr>
          </a:p>
          <a:p>
            <a:pPr indent="-222250" defTabSz="969963">
              <a:lnSpc>
                <a:spcPct val="80000"/>
              </a:lnSpc>
              <a:buFont typeface="Arial" panose="020B0604020202020204" pitchFamily="34" charset="0"/>
              <a:buNone/>
              <a:tabLst>
                <a:tab pos="1374775" algn="l"/>
                <a:tab pos="3654425" algn="l"/>
                <a:tab pos="7088188" algn="l"/>
              </a:tabLst>
            </a:pPr>
            <a:r>
              <a:rPr lang="en-US" altLang="en-US" sz="2000" dirty="0" smtClean="0">
                <a:latin typeface="Arial Narrow" panose="020B0606020202030204" pitchFamily="34" charset="0"/>
              </a:rPr>
              <a:t>Co-Chairs:	</a:t>
            </a:r>
            <a:r>
              <a:rPr lang="en-US" altLang="en-US" sz="2000" dirty="0" smtClean="0">
                <a:solidFill>
                  <a:srgbClr val="0000FF"/>
                </a:solidFill>
                <a:latin typeface="Arial Narrow" panose="020B0606020202030204" pitchFamily="34" charset="0"/>
              </a:rPr>
              <a:t>Hector Abruna	 (Cornell)</a:t>
            </a:r>
          </a:p>
          <a:p>
            <a:pPr indent="-222250" defTabSz="969963">
              <a:lnSpc>
                <a:spcPct val="80000"/>
              </a:lnSpc>
              <a:buFont typeface="Arial" panose="020B0604020202020204" pitchFamily="34" charset="0"/>
              <a:buNone/>
              <a:tabLst>
                <a:tab pos="1374775" algn="l"/>
                <a:tab pos="3654425" algn="l"/>
                <a:tab pos="7088188" algn="l"/>
              </a:tabLst>
            </a:pPr>
            <a:r>
              <a:rPr lang="en-US" altLang="en-US" sz="2000" dirty="0" smtClean="0">
                <a:latin typeface="Arial Narrow" panose="020B0606020202030204" pitchFamily="34" charset="0"/>
              </a:rPr>
              <a:t>		</a:t>
            </a:r>
            <a:r>
              <a:rPr lang="fr-FR" altLang="en-US" sz="2000" dirty="0" smtClean="0">
                <a:solidFill>
                  <a:srgbClr val="0000FF"/>
                </a:solidFill>
                <a:latin typeface="Arial Narrow" panose="020B0606020202030204" pitchFamily="34" charset="0"/>
              </a:rPr>
              <a:t>Michelle</a:t>
            </a:r>
            <a:r>
              <a:rPr lang="en-US" altLang="en-US" sz="2000" dirty="0" smtClean="0">
                <a:solidFill>
                  <a:srgbClr val="0000FF"/>
                </a:solidFill>
                <a:latin typeface="Arial Narrow" panose="020B0606020202030204" pitchFamily="34" charset="0"/>
              </a:rPr>
              <a:t> </a:t>
            </a:r>
            <a:r>
              <a:rPr lang="fr-FR" altLang="en-US" sz="2000" dirty="0" smtClean="0">
                <a:solidFill>
                  <a:srgbClr val="0000FF"/>
                </a:solidFill>
                <a:latin typeface="Arial Narrow" panose="020B0606020202030204" pitchFamily="34" charset="0"/>
              </a:rPr>
              <a:t>Buchanan	 (ORNL)</a:t>
            </a:r>
            <a:endParaRPr lang="en-US" altLang="en-US" sz="2000" dirty="0" smtClean="0">
              <a:solidFill>
                <a:srgbClr val="0000FF"/>
              </a:solidFill>
              <a:latin typeface="Arial Narrow" panose="020B0606020202030204" pitchFamily="34" charset="0"/>
            </a:endParaRPr>
          </a:p>
        </p:txBody>
      </p:sp>
      <p:sp>
        <p:nvSpPr>
          <p:cNvPr id="84995" name="Rectangle 3"/>
          <p:cNvSpPr>
            <a:spLocks noChangeArrowheads="1"/>
          </p:cNvSpPr>
          <p:nvPr/>
        </p:nvSpPr>
        <p:spPr bwMode="auto">
          <a:xfrm>
            <a:off x="0" y="-1905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3" rIns="91365" bIns="45683"/>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algn="ctr" defTabSz="914400" eaLnBrk="0" fontAlgn="base" hangingPunct="0">
              <a:spcBef>
                <a:spcPct val="0"/>
              </a:spcBef>
              <a:spcAft>
                <a:spcPct val="0"/>
              </a:spcAft>
            </a:pPr>
            <a:r>
              <a:rPr lang="en-US" altLang="en-US" sz="2400" b="0" dirty="0" smtClean="0">
                <a:solidFill>
                  <a:srgbClr val="106636"/>
                </a:solidFill>
                <a:latin typeface="Arial" panose="020B0604020202020204" pitchFamily="34" charset="0"/>
                <a:cs typeface="Arial" panose="020B0604020202020204" pitchFamily="34" charset="0"/>
              </a:rPr>
              <a:t>Basic Research Needs for Electrical Energy Storage</a:t>
            </a:r>
            <a:br>
              <a:rPr lang="en-US" altLang="en-US" sz="2400" b="0" dirty="0" smtClean="0">
                <a:solidFill>
                  <a:srgbClr val="106636"/>
                </a:solidFill>
                <a:latin typeface="Arial" panose="020B0604020202020204" pitchFamily="34" charset="0"/>
                <a:cs typeface="Arial" panose="020B0604020202020204" pitchFamily="34" charset="0"/>
              </a:rPr>
            </a:br>
            <a:r>
              <a:rPr lang="en-US" altLang="en-US" sz="2400" b="0" dirty="0" smtClean="0">
                <a:solidFill>
                  <a:srgbClr val="106636"/>
                </a:solidFill>
                <a:latin typeface="Arial Narrow" panose="020B0606020202030204" pitchFamily="34" charset="0"/>
              </a:rPr>
              <a:t>April 2-4, 2007</a:t>
            </a:r>
          </a:p>
        </p:txBody>
      </p:sp>
      <p:sp>
        <p:nvSpPr>
          <p:cNvPr id="323588" name="Text Box 4"/>
          <p:cNvSpPr txBox="1">
            <a:spLocks noChangeArrowheads="1"/>
          </p:cNvSpPr>
          <p:nvPr/>
        </p:nvSpPr>
        <p:spPr bwMode="auto">
          <a:xfrm>
            <a:off x="261938" y="3003550"/>
            <a:ext cx="4125912" cy="3808413"/>
          </a:xfrm>
          <a:prstGeom prst="rect">
            <a:avLst/>
          </a:prstGeom>
          <a:solidFill>
            <a:srgbClr val="FFFFE1"/>
          </a:solidFill>
          <a:ln w="28575">
            <a:solidFill>
              <a:srgbClr val="99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65" tIns="45683" rIns="91365" bIns="45683">
            <a:spAutoFit/>
          </a:bodyPr>
          <a:lstStyle/>
          <a:p>
            <a:pPr defTabSz="914400" eaLnBrk="0" fontAlgn="base" hangingPunct="0">
              <a:spcBef>
                <a:spcPct val="30000"/>
              </a:spcBef>
              <a:spcAft>
                <a:spcPct val="30000"/>
              </a:spcAft>
              <a:defRPr/>
            </a:pPr>
            <a:r>
              <a:rPr lang="en-US" altLang="en-US" sz="2000" b="1" dirty="0">
                <a:solidFill>
                  <a:srgbClr val="FF0000"/>
                </a:solidFill>
                <a:latin typeface="Arial Narrow" pitchFamily="34" charset="0"/>
              </a:rPr>
              <a:t>CHARGE:</a:t>
            </a:r>
            <a:r>
              <a:rPr lang="en-US" altLang="en-US" sz="2200" b="1" dirty="0">
                <a:solidFill>
                  <a:prstClr val="black"/>
                </a:solidFill>
                <a:latin typeface="Arial Narrow" pitchFamily="34" charset="0"/>
              </a:rPr>
              <a:t>  </a:t>
            </a:r>
            <a:r>
              <a:rPr lang="en-US" altLang="en-US" sz="2000" b="1" dirty="0">
                <a:solidFill>
                  <a:prstClr val="black"/>
                </a:solidFill>
                <a:effectLst>
                  <a:outerShdw blurRad="38100" dist="38100" dir="2700000" algn="tl">
                    <a:srgbClr val="FFFFFF"/>
                  </a:outerShdw>
                </a:effectLst>
                <a:latin typeface="Arial Narrow" pitchFamily="34" charset="0"/>
              </a:rPr>
              <a:t>To identify basic research needs and opportunities underlying batteries, capacitors and related technologies, with a focus on new or emerging science challenges with potential for significant long-term impact on the efficient storage and release of electrical energy.  Highlighted areas will include coupled ionic and charge transport, electrolyte physics, theory and modeling, and novel materials and approaches.</a:t>
            </a:r>
          </a:p>
        </p:txBody>
      </p:sp>
      <p:sp>
        <p:nvSpPr>
          <p:cNvPr id="84997" name="Text Box 5"/>
          <p:cNvSpPr txBox="1">
            <a:spLocks noChangeArrowheads="1"/>
          </p:cNvSpPr>
          <p:nvPr/>
        </p:nvSpPr>
        <p:spPr bwMode="auto">
          <a:xfrm>
            <a:off x="4524375" y="2843213"/>
            <a:ext cx="447516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5" tIns="45683" rIns="91365" bIns="45683">
            <a:spAutoFit/>
          </a:bodyPr>
          <a:lstStyle>
            <a:lvl1pPr marL="234950" indent="-234950" algn="l">
              <a:spcBef>
                <a:spcPct val="20000"/>
              </a:spcBef>
              <a:buFont typeface="Arial" panose="020B0604020202020204" pitchFamily="34" charset="0"/>
              <a:buChar char="•"/>
              <a:tabLst>
                <a:tab pos="571500" algn="l"/>
                <a:tab pos="914400" algn="l"/>
              </a:tabLst>
              <a:defRPr sz="2400" b="1">
                <a:solidFill>
                  <a:srgbClr val="146737"/>
                </a:solidFill>
                <a:latin typeface="Arial" panose="020B0604020202020204" pitchFamily="34" charset="0"/>
                <a:cs typeface="Arial" panose="020B0604020202020204" pitchFamily="34" charset="0"/>
              </a:defRPr>
            </a:lvl1pPr>
            <a:lvl2pPr marL="576263" indent="-282575" algn="l">
              <a:spcBef>
                <a:spcPct val="20000"/>
              </a:spcBef>
              <a:buFont typeface="Arial" panose="020B0604020202020204" pitchFamily="34" charset="0"/>
              <a:buChar char="–"/>
              <a:tabLst>
                <a:tab pos="571500" algn="l"/>
                <a:tab pos="914400" algn="l"/>
              </a:tabLst>
              <a:defRPr sz="2200">
                <a:solidFill>
                  <a:srgbClr val="404040"/>
                </a:solidFill>
                <a:latin typeface="Arial" panose="020B0604020202020204" pitchFamily="34" charset="0"/>
                <a:cs typeface="Arial" panose="020B0604020202020204" pitchFamily="34" charset="0"/>
              </a:defRPr>
            </a:lvl2pPr>
            <a:lvl3pPr marL="1139825" indent="-225425" algn="l">
              <a:spcBef>
                <a:spcPct val="20000"/>
              </a:spcBef>
              <a:buFont typeface="Arial" panose="020B0604020202020204" pitchFamily="34" charset="0"/>
              <a:buChar char="•"/>
              <a:tabLst>
                <a:tab pos="571500" algn="l"/>
                <a:tab pos="914400" algn="l"/>
              </a:tabLst>
              <a:defRPr sz="2000">
                <a:solidFill>
                  <a:schemeClr val="tx1"/>
                </a:solidFill>
                <a:latin typeface="Arial" panose="020B0604020202020204" pitchFamily="34" charset="0"/>
                <a:cs typeface="Arial" panose="020B0604020202020204" pitchFamily="34" charset="0"/>
              </a:defRPr>
            </a:lvl3pPr>
            <a:lvl4pPr marL="1597025" indent="-225425" algn="l">
              <a:spcBef>
                <a:spcPct val="20000"/>
              </a:spcBef>
              <a:buFont typeface="Arial" panose="020B0604020202020204" pitchFamily="34" charset="0"/>
              <a:buChar char="–"/>
              <a:tabLst>
                <a:tab pos="571500" algn="l"/>
                <a:tab pos="914400" algn="l"/>
              </a:tabLst>
              <a:defRPr sz="2000">
                <a:solidFill>
                  <a:schemeClr val="tx1"/>
                </a:solidFill>
                <a:latin typeface="Arial" panose="020B0604020202020204" pitchFamily="34" charset="0"/>
                <a:cs typeface="Arial" panose="020B0604020202020204" pitchFamily="34" charset="0"/>
              </a:defRPr>
            </a:lvl4pPr>
            <a:lvl5pPr marL="2054225" indent="-225425" algn="l">
              <a:spcBef>
                <a:spcPct val="20000"/>
              </a:spcBef>
              <a:buFont typeface="Arial" panose="020B0604020202020204" pitchFamily="34" charset="0"/>
              <a:buChar char="»"/>
              <a:tabLst>
                <a:tab pos="571500" algn="l"/>
                <a:tab pos="914400" algn="l"/>
              </a:tabLst>
              <a:defRPr sz="2000">
                <a:solidFill>
                  <a:schemeClr val="tx1"/>
                </a:solidFill>
                <a:latin typeface="Arial" panose="020B0604020202020204" pitchFamily="34" charset="0"/>
                <a:cs typeface="Arial" panose="020B0604020202020204" pitchFamily="34" charset="0"/>
              </a:defRPr>
            </a:lvl5pPr>
            <a:lvl6pPr marL="2511425" indent="-225425" eaLnBrk="0" fontAlgn="base" hangingPunct="0">
              <a:spcBef>
                <a:spcPct val="20000"/>
              </a:spcBef>
              <a:spcAft>
                <a:spcPct val="0"/>
              </a:spcAft>
              <a:buFont typeface="Arial" panose="020B0604020202020204" pitchFamily="34" charset="0"/>
              <a:buChar char="»"/>
              <a:tabLst>
                <a:tab pos="571500" algn="l"/>
                <a:tab pos="914400" algn="l"/>
              </a:tabLst>
              <a:defRPr sz="2000">
                <a:solidFill>
                  <a:schemeClr val="tx1"/>
                </a:solidFill>
                <a:latin typeface="Arial" panose="020B0604020202020204" pitchFamily="34" charset="0"/>
                <a:cs typeface="Arial" panose="020B0604020202020204" pitchFamily="34" charset="0"/>
              </a:defRPr>
            </a:lvl6pPr>
            <a:lvl7pPr marL="2968625" indent="-225425" eaLnBrk="0" fontAlgn="base" hangingPunct="0">
              <a:spcBef>
                <a:spcPct val="20000"/>
              </a:spcBef>
              <a:spcAft>
                <a:spcPct val="0"/>
              </a:spcAft>
              <a:buFont typeface="Arial" panose="020B0604020202020204" pitchFamily="34" charset="0"/>
              <a:buChar char="»"/>
              <a:tabLst>
                <a:tab pos="571500" algn="l"/>
                <a:tab pos="914400" algn="l"/>
              </a:tabLst>
              <a:defRPr sz="2000">
                <a:solidFill>
                  <a:schemeClr val="tx1"/>
                </a:solidFill>
                <a:latin typeface="Arial" panose="020B0604020202020204" pitchFamily="34" charset="0"/>
                <a:cs typeface="Arial" panose="020B0604020202020204" pitchFamily="34" charset="0"/>
              </a:defRPr>
            </a:lvl7pPr>
            <a:lvl8pPr marL="3425825" indent="-225425" eaLnBrk="0" fontAlgn="base" hangingPunct="0">
              <a:spcBef>
                <a:spcPct val="20000"/>
              </a:spcBef>
              <a:spcAft>
                <a:spcPct val="0"/>
              </a:spcAft>
              <a:buFont typeface="Arial" panose="020B0604020202020204" pitchFamily="34" charset="0"/>
              <a:buChar char="»"/>
              <a:tabLst>
                <a:tab pos="571500" algn="l"/>
                <a:tab pos="914400" algn="l"/>
              </a:tabLst>
              <a:defRPr sz="2000">
                <a:solidFill>
                  <a:schemeClr val="tx1"/>
                </a:solidFill>
                <a:latin typeface="Arial" panose="020B0604020202020204" pitchFamily="34" charset="0"/>
                <a:cs typeface="Arial" panose="020B0604020202020204" pitchFamily="34" charset="0"/>
              </a:defRPr>
            </a:lvl8pPr>
            <a:lvl9pPr marL="3883025" indent="-225425" eaLnBrk="0" fontAlgn="base" hangingPunct="0">
              <a:spcBef>
                <a:spcPct val="20000"/>
              </a:spcBef>
              <a:spcAft>
                <a:spcPct val="0"/>
              </a:spcAft>
              <a:buFont typeface="Arial" panose="020B0604020202020204" pitchFamily="34" charset="0"/>
              <a:buChar char="»"/>
              <a:tabLst>
                <a:tab pos="571500" algn="l"/>
                <a:tab pos="914400" algn="l"/>
              </a:tabLst>
              <a:defRPr sz="2000">
                <a:solidFill>
                  <a:schemeClr val="tx1"/>
                </a:solidFill>
                <a:latin typeface="Arial" panose="020B0604020202020204" pitchFamily="34" charset="0"/>
                <a:cs typeface="Arial" panose="020B0604020202020204" pitchFamily="34" charset="0"/>
              </a:defRPr>
            </a:lvl9pPr>
          </a:lstStyle>
          <a:p>
            <a:pPr defTabSz="914400" eaLnBrk="0" fontAlgn="base" hangingPunct="0">
              <a:spcBef>
                <a:spcPct val="0"/>
              </a:spcBef>
              <a:spcAft>
                <a:spcPct val="0"/>
              </a:spcAft>
              <a:buFontTx/>
              <a:buNone/>
            </a:pPr>
            <a:r>
              <a:rPr lang="en-US" altLang="en-US" sz="2200" dirty="0" smtClean="0">
                <a:solidFill>
                  <a:prstClr val="black"/>
                </a:solidFill>
                <a:latin typeface="Arial Narrow" panose="020B0606020202030204" pitchFamily="34" charset="0"/>
              </a:rPr>
              <a:t>Breakout Session Panels and Leaders:</a:t>
            </a:r>
            <a:endParaRPr lang="en-US" altLang="en-US" sz="1800" b="0" dirty="0" smtClean="0">
              <a:solidFill>
                <a:prstClr val="black"/>
              </a:solidFill>
              <a:latin typeface="Arial Narrow" panose="020B0606020202030204" pitchFamily="34" charset="0"/>
            </a:endParaRPr>
          </a:p>
        </p:txBody>
      </p:sp>
      <p:grpSp>
        <p:nvGrpSpPr>
          <p:cNvPr id="84998" name="Group 6"/>
          <p:cNvGrpSpPr>
            <a:grpSpLocks/>
          </p:cNvGrpSpPr>
          <p:nvPr/>
        </p:nvGrpSpPr>
        <p:grpSpPr bwMode="auto">
          <a:xfrm flipH="1">
            <a:off x="201613" y="1003300"/>
            <a:ext cx="4114800" cy="1765300"/>
            <a:chOff x="3114" y="675"/>
            <a:chExt cx="2592" cy="1113"/>
          </a:xfrm>
        </p:grpSpPr>
        <p:grpSp>
          <p:nvGrpSpPr>
            <p:cNvPr id="85000" name="Group 7"/>
            <p:cNvGrpSpPr>
              <a:grpSpLocks/>
            </p:cNvGrpSpPr>
            <p:nvPr/>
          </p:nvGrpSpPr>
          <p:grpSpPr bwMode="auto">
            <a:xfrm>
              <a:off x="3118" y="675"/>
              <a:ext cx="2588" cy="1113"/>
              <a:chOff x="3118" y="675"/>
              <a:chExt cx="2588" cy="1113"/>
            </a:xfrm>
          </p:grpSpPr>
          <p:pic>
            <p:nvPicPr>
              <p:cNvPr id="85002" name="Picture 8"/>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flipH="1">
                <a:off x="4765" y="678"/>
                <a:ext cx="941" cy="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003" name="Picture 9" descr="abru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8" y="675"/>
                <a:ext cx="970"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pic>
            <p:nvPicPr>
              <p:cNvPr id="8500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3" y="680"/>
                <a:ext cx="834" cy="1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5001" name="Rectangle 11"/>
            <p:cNvSpPr>
              <a:spLocks noChangeArrowheads="1"/>
            </p:cNvSpPr>
            <p:nvPr/>
          </p:nvSpPr>
          <p:spPr bwMode="auto">
            <a:xfrm>
              <a:off x="3114" y="675"/>
              <a:ext cx="2574" cy="110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Times New Roman" panose="02020603050405020304" pitchFamily="18" charset="0"/>
                </a:defRPr>
              </a:lvl1pPr>
              <a:lvl2pPr marL="742950" indent="-285750">
                <a:defRPr b="1">
                  <a:solidFill>
                    <a:srgbClr val="FF0000"/>
                  </a:solidFill>
                  <a:latin typeface="Times New Roman" panose="02020603050405020304" pitchFamily="18" charset="0"/>
                </a:defRPr>
              </a:lvl2pPr>
              <a:lvl3pPr marL="1143000" indent="-228600">
                <a:defRPr b="1">
                  <a:solidFill>
                    <a:srgbClr val="FF0000"/>
                  </a:solidFill>
                  <a:latin typeface="Times New Roman" panose="02020603050405020304" pitchFamily="18" charset="0"/>
                </a:defRPr>
              </a:lvl3pPr>
              <a:lvl4pPr marL="1600200" indent="-228600">
                <a:defRPr b="1">
                  <a:solidFill>
                    <a:srgbClr val="FF0000"/>
                  </a:solidFill>
                  <a:latin typeface="Times New Roman" panose="02020603050405020304" pitchFamily="18" charset="0"/>
                </a:defRPr>
              </a:lvl4pPr>
              <a:lvl5pPr marL="2057400" indent="-228600">
                <a:defRPr b="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b="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b="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b="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b="1">
                  <a:solidFill>
                    <a:srgbClr val="FF0000"/>
                  </a:solidFill>
                  <a:latin typeface="Times New Roman" panose="02020603050405020304" pitchFamily="18" charset="0"/>
                </a:defRPr>
              </a:lvl9pPr>
            </a:lstStyle>
            <a:p>
              <a:pPr algn="ctr" defTabSz="914400" eaLnBrk="0" fontAlgn="base" hangingPunct="0">
                <a:spcBef>
                  <a:spcPct val="0"/>
                </a:spcBef>
                <a:spcAft>
                  <a:spcPct val="0"/>
                </a:spcAft>
              </a:pPr>
              <a:endParaRPr lang="en-US" altLang="en-US" smtClean="0"/>
            </a:p>
          </p:txBody>
        </p:sp>
      </p:grpSp>
      <p:sp>
        <p:nvSpPr>
          <p:cNvPr id="84999" name="Text Box 12"/>
          <p:cNvSpPr txBox="1">
            <a:spLocks noChangeArrowheads="1"/>
          </p:cNvSpPr>
          <p:nvPr/>
        </p:nvSpPr>
        <p:spPr bwMode="auto">
          <a:xfrm>
            <a:off x="4875213" y="3243263"/>
            <a:ext cx="3910012" cy="331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03" tIns="41000" rIns="82003" bIns="41000">
            <a:spAutoFit/>
          </a:bodyPr>
          <a:lstStyle>
            <a:lvl1pPr algn="l">
              <a:spcBef>
                <a:spcPct val="20000"/>
              </a:spcBef>
              <a:buFont typeface="Arial" panose="020B0604020202020204" pitchFamily="34" charset="0"/>
              <a:buChar char="•"/>
              <a:tabLst>
                <a:tab pos="409575" algn="l"/>
              </a:tabLst>
              <a:defRPr sz="2400" b="1">
                <a:solidFill>
                  <a:srgbClr val="146737"/>
                </a:solidFill>
                <a:latin typeface="Arial" panose="020B0604020202020204" pitchFamily="34" charset="0"/>
                <a:cs typeface="Arial" panose="020B0604020202020204" pitchFamily="34" charset="0"/>
              </a:defRPr>
            </a:lvl1pPr>
            <a:lvl2pPr marL="409575" indent="-282575" algn="l">
              <a:spcBef>
                <a:spcPct val="20000"/>
              </a:spcBef>
              <a:buFont typeface="Arial" panose="020B0604020202020204" pitchFamily="34" charset="0"/>
              <a:buChar char="–"/>
              <a:tabLst>
                <a:tab pos="409575" algn="l"/>
              </a:tabLst>
              <a:defRPr sz="2200">
                <a:solidFill>
                  <a:srgbClr val="404040"/>
                </a:solidFill>
                <a:latin typeface="Arial" panose="020B0604020202020204" pitchFamily="34" charset="0"/>
                <a:cs typeface="Arial" panose="020B0604020202020204" pitchFamily="34" charset="0"/>
              </a:defRPr>
            </a:lvl2pPr>
            <a:lvl3pPr marL="820738" indent="-225425" algn="l">
              <a:spcBef>
                <a:spcPct val="20000"/>
              </a:spcBef>
              <a:buFont typeface="Arial" panose="020B0604020202020204" pitchFamily="34" charset="0"/>
              <a:buChar char="•"/>
              <a:tabLst>
                <a:tab pos="409575" algn="l"/>
              </a:tabLst>
              <a:defRPr sz="2000">
                <a:solidFill>
                  <a:schemeClr val="tx1"/>
                </a:solidFill>
                <a:latin typeface="Arial" panose="020B0604020202020204" pitchFamily="34" charset="0"/>
                <a:cs typeface="Arial" panose="020B0604020202020204" pitchFamily="34" charset="0"/>
              </a:defRPr>
            </a:lvl3pPr>
            <a:lvl4pPr marL="1230313" indent="-225425" algn="l">
              <a:spcBef>
                <a:spcPct val="20000"/>
              </a:spcBef>
              <a:buFont typeface="Arial" panose="020B0604020202020204" pitchFamily="34" charset="0"/>
              <a:buChar char="–"/>
              <a:tabLst>
                <a:tab pos="409575" algn="l"/>
              </a:tabLst>
              <a:defRPr sz="2000">
                <a:solidFill>
                  <a:schemeClr val="tx1"/>
                </a:solidFill>
                <a:latin typeface="Arial" panose="020B0604020202020204" pitchFamily="34" charset="0"/>
                <a:cs typeface="Arial" panose="020B0604020202020204" pitchFamily="34" charset="0"/>
              </a:defRPr>
            </a:lvl4pPr>
            <a:lvl5pPr marL="1641475" indent="-225425" algn="l">
              <a:spcBef>
                <a:spcPct val="20000"/>
              </a:spcBef>
              <a:buFont typeface="Arial" panose="020B0604020202020204" pitchFamily="34" charset="0"/>
              <a:buChar char="»"/>
              <a:tabLst>
                <a:tab pos="409575" algn="l"/>
              </a:tabLst>
              <a:defRPr sz="2000">
                <a:solidFill>
                  <a:schemeClr val="tx1"/>
                </a:solidFill>
                <a:latin typeface="Arial" panose="020B0604020202020204" pitchFamily="34" charset="0"/>
                <a:cs typeface="Arial" panose="020B0604020202020204" pitchFamily="34" charset="0"/>
              </a:defRPr>
            </a:lvl5pPr>
            <a:lvl6pPr marL="2098675" indent="-225425" eaLnBrk="0" fontAlgn="base" hangingPunct="0">
              <a:spcBef>
                <a:spcPct val="20000"/>
              </a:spcBef>
              <a:spcAft>
                <a:spcPct val="0"/>
              </a:spcAft>
              <a:buFont typeface="Arial" panose="020B0604020202020204" pitchFamily="34" charset="0"/>
              <a:buChar char="»"/>
              <a:tabLst>
                <a:tab pos="409575" algn="l"/>
              </a:tabLst>
              <a:defRPr sz="2000">
                <a:solidFill>
                  <a:schemeClr val="tx1"/>
                </a:solidFill>
                <a:latin typeface="Arial" panose="020B0604020202020204" pitchFamily="34" charset="0"/>
                <a:cs typeface="Arial" panose="020B0604020202020204" pitchFamily="34" charset="0"/>
              </a:defRPr>
            </a:lvl6pPr>
            <a:lvl7pPr marL="2555875" indent="-225425" eaLnBrk="0" fontAlgn="base" hangingPunct="0">
              <a:spcBef>
                <a:spcPct val="20000"/>
              </a:spcBef>
              <a:spcAft>
                <a:spcPct val="0"/>
              </a:spcAft>
              <a:buFont typeface="Arial" panose="020B0604020202020204" pitchFamily="34" charset="0"/>
              <a:buChar char="»"/>
              <a:tabLst>
                <a:tab pos="409575" algn="l"/>
              </a:tabLst>
              <a:defRPr sz="2000">
                <a:solidFill>
                  <a:schemeClr val="tx1"/>
                </a:solidFill>
                <a:latin typeface="Arial" panose="020B0604020202020204" pitchFamily="34" charset="0"/>
                <a:cs typeface="Arial" panose="020B0604020202020204" pitchFamily="34" charset="0"/>
              </a:defRPr>
            </a:lvl7pPr>
            <a:lvl8pPr marL="3013075" indent="-225425" eaLnBrk="0" fontAlgn="base" hangingPunct="0">
              <a:spcBef>
                <a:spcPct val="20000"/>
              </a:spcBef>
              <a:spcAft>
                <a:spcPct val="0"/>
              </a:spcAft>
              <a:buFont typeface="Arial" panose="020B0604020202020204" pitchFamily="34" charset="0"/>
              <a:buChar char="»"/>
              <a:tabLst>
                <a:tab pos="409575" algn="l"/>
              </a:tabLst>
              <a:defRPr sz="2000">
                <a:solidFill>
                  <a:schemeClr val="tx1"/>
                </a:solidFill>
                <a:latin typeface="Arial" panose="020B0604020202020204" pitchFamily="34" charset="0"/>
                <a:cs typeface="Arial" panose="020B0604020202020204" pitchFamily="34" charset="0"/>
              </a:defRPr>
            </a:lvl8pPr>
            <a:lvl9pPr marL="3470275" indent="-225425" eaLnBrk="0" fontAlgn="base" hangingPunct="0">
              <a:spcBef>
                <a:spcPct val="20000"/>
              </a:spcBef>
              <a:spcAft>
                <a:spcPct val="0"/>
              </a:spcAft>
              <a:buFont typeface="Arial" panose="020B0604020202020204" pitchFamily="34" charset="0"/>
              <a:buChar char="»"/>
              <a:tabLst>
                <a:tab pos="409575" algn="l"/>
              </a:tabLst>
              <a:defRPr sz="2000">
                <a:solidFill>
                  <a:schemeClr val="tx1"/>
                </a:solidFill>
                <a:latin typeface="Arial" panose="020B0604020202020204" pitchFamily="34" charset="0"/>
                <a:cs typeface="Arial" panose="020B0604020202020204" pitchFamily="34" charset="0"/>
              </a:defRPr>
            </a:lvl9pPr>
          </a:lstStyle>
          <a:p>
            <a:pPr defTabSz="914400" eaLnBrk="0" fontAlgn="base" hangingPunct="0">
              <a:spcBef>
                <a:spcPct val="0"/>
              </a:spcBef>
              <a:spcAft>
                <a:spcPct val="0"/>
              </a:spcAft>
              <a:buFontTx/>
              <a:buNone/>
            </a:pPr>
            <a:r>
              <a:rPr lang="en-US" altLang="en-US" sz="2200" dirty="0" smtClean="0">
                <a:solidFill>
                  <a:srgbClr val="FF0000"/>
                </a:solidFill>
                <a:latin typeface="Arial Narrow" panose="020B0606020202030204" pitchFamily="34" charset="0"/>
              </a:rPr>
              <a:t>Chemical Storage Science</a:t>
            </a:r>
          </a:p>
          <a:p>
            <a:pPr defTabSz="914400" eaLnBrk="0" fontAlgn="base" hangingPunct="0">
              <a:spcBef>
                <a:spcPct val="0"/>
              </a:spcBef>
              <a:spcAft>
                <a:spcPct val="0"/>
              </a:spcAft>
              <a:buFontTx/>
              <a:buNone/>
            </a:pPr>
            <a:r>
              <a:rPr lang="en-US" altLang="en-US" sz="1800" b="0" dirty="0" smtClean="0">
                <a:solidFill>
                  <a:prstClr val="black"/>
                </a:solidFill>
                <a:latin typeface="Arial Narrow" panose="020B0606020202030204" pitchFamily="34" charset="0"/>
              </a:rPr>
              <a:t>	</a:t>
            </a:r>
            <a:r>
              <a:rPr lang="en-US" altLang="en-US" sz="1800" dirty="0" smtClean="0">
                <a:solidFill>
                  <a:srgbClr val="0000FF"/>
                </a:solidFill>
                <a:latin typeface="Arial Narrow" panose="020B0606020202030204" pitchFamily="34" charset="0"/>
              </a:rPr>
              <a:t>Stan Whittingham</a:t>
            </a:r>
            <a:r>
              <a:rPr lang="en-US" altLang="en-US" sz="1800" b="0" dirty="0" smtClean="0">
                <a:solidFill>
                  <a:srgbClr val="0000FF"/>
                </a:solidFill>
                <a:latin typeface="Arial Narrow" panose="020B0606020202030204" pitchFamily="34" charset="0"/>
              </a:rPr>
              <a:t>, SUNY-Binghamton </a:t>
            </a:r>
          </a:p>
          <a:p>
            <a:pPr defTabSz="914400" eaLnBrk="0" fontAlgn="base" hangingPunct="0">
              <a:spcBef>
                <a:spcPct val="0"/>
              </a:spcBef>
              <a:spcAft>
                <a:spcPct val="0"/>
              </a:spcAft>
              <a:buFontTx/>
              <a:buNone/>
            </a:pPr>
            <a:r>
              <a:rPr lang="en-US" altLang="en-US" sz="1800" b="0" dirty="0" smtClean="0">
                <a:solidFill>
                  <a:srgbClr val="0000FF"/>
                </a:solidFill>
                <a:latin typeface="Arial Narrow" panose="020B0606020202030204" pitchFamily="34" charset="0"/>
              </a:rPr>
              <a:t>	</a:t>
            </a:r>
            <a:r>
              <a:rPr lang="en-US" altLang="en-US" sz="1800" dirty="0" smtClean="0">
                <a:solidFill>
                  <a:srgbClr val="0000FF"/>
                </a:solidFill>
                <a:latin typeface="Arial Narrow" panose="020B0606020202030204" pitchFamily="34" charset="0"/>
              </a:rPr>
              <a:t>Steven </a:t>
            </a:r>
            <a:r>
              <a:rPr lang="en-US" altLang="en-US" sz="1800" dirty="0" err="1" smtClean="0">
                <a:solidFill>
                  <a:srgbClr val="0000FF"/>
                </a:solidFill>
                <a:latin typeface="Arial Narrow" panose="020B0606020202030204" pitchFamily="34" charset="0"/>
              </a:rPr>
              <a:t>Visco</a:t>
            </a:r>
            <a:r>
              <a:rPr lang="en-US" altLang="en-US" sz="1800" b="0" dirty="0" smtClean="0">
                <a:solidFill>
                  <a:srgbClr val="0000FF"/>
                </a:solidFill>
                <a:latin typeface="Arial Narrow" panose="020B0606020202030204" pitchFamily="34" charset="0"/>
              </a:rPr>
              <a:t>, LBNL</a:t>
            </a:r>
          </a:p>
          <a:p>
            <a:pPr defTabSz="914400" eaLnBrk="0" fontAlgn="base" hangingPunct="0">
              <a:spcBef>
                <a:spcPct val="0"/>
              </a:spcBef>
              <a:spcAft>
                <a:spcPct val="0"/>
              </a:spcAft>
              <a:buFontTx/>
              <a:buNone/>
            </a:pPr>
            <a:endParaRPr lang="en-US" altLang="en-US" sz="800" b="0" dirty="0" smtClean="0">
              <a:solidFill>
                <a:srgbClr val="0000FF"/>
              </a:solidFill>
              <a:latin typeface="Arial Narrow" panose="020B0606020202030204" pitchFamily="34" charset="0"/>
            </a:endParaRPr>
          </a:p>
          <a:p>
            <a:pPr defTabSz="914400" eaLnBrk="0" fontAlgn="base" hangingPunct="0">
              <a:spcBef>
                <a:spcPct val="0"/>
              </a:spcBef>
              <a:spcAft>
                <a:spcPct val="0"/>
              </a:spcAft>
              <a:buFontTx/>
              <a:buNone/>
            </a:pPr>
            <a:r>
              <a:rPr lang="en-US" altLang="en-US" sz="2200" dirty="0" smtClean="0">
                <a:solidFill>
                  <a:srgbClr val="FF0000"/>
                </a:solidFill>
                <a:latin typeface="Arial Narrow" panose="020B0606020202030204" pitchFamily="34" charset="0"/>
              </a:rPr>
              <a:t>Capacitive Storage Science</a:t>
            </a:r>
            <a:r>
              <a:rPr lang="en-US" altLang="en-US" sz="1800" dirty="0" smtClean="0">
                <a:solidFill>
                  <a:srgbClr val="0000FF"/>
                </a:solidFill>
                <a:latin typeface="Arial Narrow" panose="020B0606020202030204" pitchFamily="34" charset="0"/>
              </a:rPr>
              <a:t> </a:t>
            </a:r>
          </a:p>
          <a:p>
            <a:pPr defTabSz="914400" eaLnBrk="0" fontAlgn="base" hangingPunct="0">
              <a:spcBef>
                <a:spcPct val="0"/>
              </a:spcBef>
              <a:spcAft>
                <a:spcPct val="0"/>
              </a:spcAft>
              <a:buFontTx/>
              <a:buNone/>
            </a:pPr>
            <a:r>
              <a:rPr lang="en-US" altLang="en-US" sz="1800" b="0" dirty="0" smtClean="0">
                <a:solidFill>
                  <a:prstClr val="black"/>
                </a:solidFill>
                <a:latin typeface="Arial Narrow" panose="020B0606020202030204" pitchFamily="34" charset="0"/>
              </a:rPr>
              <a:t>	</a:t>
            </a:r>
            <a:r>
              <a:rPr lang="en-US" altLang="en-US" sz="1800" dirty="0" smtClean="0">
                <a:solidFill>
                  <a:srgbClr val="0000FF"/>
                </a:solidFill>
                <a:latin typeface="Arial Narrow" panose="020B0606020202030204" pitchFamily="34" charset="0"/>
              </a:rPr>
              <a:t>Bruce Dunn</a:t>
            </a:r>
            <a:r>
              <a:rPr lang="en-US" altLang="en-US" sz="1800" b="0" dirty="0" smtClean="0">
                <a:solidFill>
                  <a:srgbClr val="0000FF"/>
                </a:solidFill>
                <a:latin typeface="Arial Narrow" panose="020B0606020202030204" pitchFamily="34" charset="0"/>
              </a:rPr>
              <a:t>, UCLA </a:t>
            </a:r>
          </a:p>
          <a:p>
            <a:pPr defTabSz="914400" eaLnBrk="0" fontAlgn="base" hangingPunct="0">
              <a:spcBef>
                <a:spcPct val="0"/>
              </a:spcBef>
              <a:spcAft>
                <a:spcPct val="0"/>
              </a:spcAft>
              <a:buFontTx/>
              <a:buNone/>
            </a:pPr>
            <a:r>
              <a:rPr lang="en-US" altLang="en-US" sz="1800" b="0" dirty="0" smtClean="0">
                <a:solidFill>
                  <a:srgbClr val="0000FF"/>
                </a:solidFill>
                <a:latin typeface="Arial Narrow" panose="020B0606020202030204" pitchFamily="34" charset="0"/>
              </a:rPr>
              <a:t>	</a:t>
            </a:r>
            <a:r>
              <a:rPr lang="en-US" altLang="en-US" sz="1800" dirty="0" smtClean="0">
                <a:solidFill>
                  <a:srgbClr val="0000FF"/>
                </a:solidFill>
                <a:latin typeface="Arial Narrow" panose="020B0606020202030204" pitchFamily="34" charset="0"/>
              </a:rPr>
              <a:t>Yury Gogotsi, </a:t>
            </a:r>
            <a:r>
              <a:rPr lang="en-US" altLang="en-US" sz="1800" b="0" dirty="0" smtClean="0">
                <a:solidFill>
                  <a:srgbClr val="0000FF"/>
                </a:solidFill>
                <a:latin typeface="Arial Narrow" panose="020B0606020202030204" pitchFamily="34" charset="0"/>
              </a:rPr>
              <a:t>Drexel</a:t>
            </a:r>
          </a:p>
          <a:p>
            <a:pPr defTabSz="914400" eaLnBrk="0" fontAlgn="base" hangingPunct="0">
              <a:spcBef>
                <a:spcPct val="0"/>
              </a:spcBef>
              <a:spcAft>
                <a:spcPct val="0"/>
              </a:spcAft>
              <a:buFontTx/>
              <a:buNone/>
            </a:pPr>
            <a:endParaRPr lang="en-US" altLang="en-US" sz="800" dirty="0" smtClean="0">
              <a:solidFill>
                <a:srgbClr val="FF0000"/>
              </a:solidFill>
              <a:latin typeface="Arial Narrow" panose="020B0606020202030204" pitchFamily="34" charset="0"/>
            </a:endParaRPr>
          </a:p>
          <a:p>
            <a:pPr defTabSz="914400" eaLnBrk="0" fontAlgn="base" hangingPunct="0">
              <a:spcBef>
                <a:spcPct val="0"/>
              </a:spcBef>
              <a:spcAft>
                <a:spcPct val="0"/>
              </a:spcAft>
              <a:buFontTx/>
              <a:buNone/>
            </a:pPr>
            <a:r>
              <a:rPr lang="en-US" altLang="en-US" sz="2200" dirty="0" smtClean="0">
                <a:solidFill>
                  <a:srgbClr val="FF0000"/>
                </a:solidFill>
                <a:latin typeface="Arial Narrow" panose="020B0606020202030204" pitchFamily="34" charset="0"/>
              </a:rPr>
              <a:t>Cross-Cutting</a:t>
            </a:r>
            <a:r>
              <a:rPr lang="en-US" altLang="en-US" sz="2200" i="1" dirty="0" smtClean="0">
                <a:solidFill>
                  <a:srgbClr val="FF0000"/>
                </a:solidFill>
                <a:latin typeface="Arial Narrow" panose="020B0606020202030204" pitchFamily="34" charset="0"/>
              </a:rPr>
              <a:t> </a:t>
            </a:r>
            <a:r>
              <a:rPr lang="en-US" altLang="en-US" sz="2200" dirty="0" smtClean="0">
                <a:solidFill>
                  <a:prstClr val="black"/>
                </a:solidFill>
                <a:latin typeface="Arial Narrow" panose="020B0606020202030204" pitchFamily="34" charset="0"/>
              </a:rPr>
              <a:t> </a:t>
            </a:r>
          </a:p>
          <a:p>
            <a:pPr defTabSz="914400" eaLnBrk="0" fontAlgn="base" hangingPunct="0">
              <a:spcBef>
                <a:spcPct val="0"/>
              </a:spcBef>
              <a:spcAft>
                <a:spcPct val="0"/>
              </a:spcAft>
              <a:buFontTx/>
              <a:buNone/>
            </a:pPr>
            <a:r>
              <a:rPr lang="en-US" altLang="en-US" sz="1800" b="0" dirty="0" smtClean="0">
                <a:solidFill>
                  <a:prstClr val="black"/>
                </a:solidFill>
                <a:latin typeface="Arial Narrow" panose="020B0606020202030204" pitchFamily="34" charset="0"/>
              </a:rPr>
              <a:t>	</a:t>
            </a:r>
            <a:r>
              <a:rPr lang="en-US" altLang="en-US" sz="1800" dirty="0" smtClean="0">
                <a:solidFill>
                  <a:srgbClr val="0000FF"/>
                </a:solidFill>
                <a:latin typeface="Arial Narrow" panose="020B0606020202030204" pitchFamily="34" charset="0"/>
              </a:rPr>
              <a:t>Daniel </a:t>
            </a:r>
            <a:r>
              <a:rPr lang="en-US" altLang="en-US" sz="1800" dirty="0" err="1" smtClean="0">
                <a:solidFill>
                  <a:srgbClr val="0000FF"/>
                </a:solidFill>
                <a:latin typeface="Arial Narrow" panose="020B0606020202030204" pitchFamily="34" charset="0"/>
              </a:rPr>
              <a:t>Nocera</a:t>
            </a:r>
            <a:r>
              <a:rPr lang="en-US" altLang="en-US" sz="1800" b="0" dirty="0" smtClean="0">
                <a:solidFill>
                  <a:srgbClr val="0000FF"/>
                </a:solidFill>
                <a:latin typeface="Arial Narrow" panose="020B0606020202030204" pitchFamily="34" charset="0"/>
              </a:rPr>
              <a:t>, MIT </a:t>
            </a:r>
          </a:p>
          <a:p>
            <a:pPr defTabSz="914400" eaLnBrk="0" fontAlgn="base" hangingPunct="0">
              <a:spcBef>
                <a:spcPct val="0"/>
              </a:spcBef>
              <a:spcAft>
                <a:spcPct val="0"/>
              </a:spcAft>
              <a:buFontTx/>
              <a:buNone/>
            </a:pPr>
            <a:r>
              <a:rPr lang="en-US" altLang="en-US" sz="1800" b="0" dirty="0" smtClean="0">
                <a:solidFill>
                  <a:srgbClr val="0000FF"/>
                </a:solidFill>
                <a:latin typeface="Arial Narrow" panose="020B0606020202030204" pitchFamily="34" charset="0"/>
              </a:rPr>
              <a:t>	</a:t>
            </a:r>
            <a:r>
              <a:rPr lang="en-US" altLang="en-US" sz="1800" dirty="0" smtClean="0">
                <a:solidFill>
                  <a:srgbClr val="0000FF"/>
                </a:solidFill>
                <a:latin typeface="Arial Narrow" panose="020B0606020202030204" pitchFamily="34" charset="0"/>
              </a:rPr>
              <a:t>Andy Gewirth</a:t>
            </a:r>
            <a:r>
              <a:rPr lang="en-US" altLang="en-US" sz="1800" b="0" dirty="0" smtClean="0">
                <a:solidFill>
                  <a:srgbClr val="0000FF"/>
                </a:solidFill>
                <a:latin typeface="Arial Narrow" panose="020B0606020202030204" pitchFamily="34" charset="0"/>
              </a:rPr>
              <a:t>, U Illinois</a:t>
            </a:r>
          </a:p>
          <a:p>
            <a:pPr defTabSz="914400" fontAlgn="base">
              <a:spcBef>
                <a:spcPct val="0"/>
              </a:spcBef>
              <a:spcAft>
                <a:spcPct val="0"/>
              </a:spcAft>
              <a:buFontTx/>
              <a:buNone/>
            </a:pPr>
            <a:endParaRPr lang="en-US" altLang="en-US" sz="2200" b="0" dirty="0" smtClean="0">
              <a:solidFill>
                <a:prstClr val="black"/>
              </a:solidFill>
              <a:latin typeface="Arial Narrow" panose="020B0606020202030204" pitchFamily="34" charset="0"/>
            </a:endParaRPr>
          </a:p>
        </p:txBody>
      </p:sp>
    </p:spTree>
    <p:extLst>
      <p:ext uri="{BB962C8B-B14F-4D97-AF65-F5344CB8AC3E}">
        <p14:creationId xmlns:p14="http://schemas.microsoft.com/office/powerpoint/2010/main" val="1919331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975" y="870977"/>
            <a:ext cx="8613775" cy="5270662"/>
          </a:xfrm>
        </p:spPr>
        <p:txBody>
          <a:bodyPr/>
          <a:lstStyle/>
          <a:p>
            <a:pPr>
              <a:spcBef>
                <a:spcPts val="300"/>
              </a:spcBef>
              <a:spcAft>
                <a:spcPts val="600"/>
              </a:spcAft>
              <a:buFont typeface="Arial" panose="020B0604020202020204" pitchFamily="34" charset="0"/>
              <a:buChar char="•"/>
            </a:pPr>
            <a:r>
              <a:rPr lang="en-US" dirty="0" smtClean="0"/>
              <a:t>Basic research related to batteries has increased:</a:t>
            </a:r>
          </a:p>
          <a:p>
            <a:pPr lvl="1">
              <a:spcBef>
                <a:spcPts val="300"/>
              </a:spcBef>
              <a:spcAft>
                <a:spcPts val="600"/>
              </a:spcAft>
              <a:buFont typeface="Arial" panose="020B0604020202020204" pitchFamily="34" charset="0"/>
              <a:buChar char="−"/>
            </a:pPr>
            <a:r>
              <a:rPr lang="en-US" sz="2000" dirty="0" smtClean="0">
                <a:solidFill>
                  <a:srgbClr val="106636"/>
                </a:solidFill>
              </a:rPr>
              <a:t>In 2009, EFRCs were launched with 6 of the 46 awards related to energy storage.</a:t>
            </a:r>
          </a:p>
          <a:p>
            <a:pPr lvl="1">
              <a:spcBef>
                <a:spcPts val="300"/>
              </a:spcBef>
              <a:spcAft>
                <a:spcPts val="600"/>
              </a:spcAft>
              <a:buFont typeface="Arial" panose="020B0604020202020204" pitchFamily="34" charset="0"/>
              <a:buChar char="−"/>
            </a:pPr>
            <a:r>
              <a:rPr lang="en-US" sz="2000" dirty="0" smtClean="0">
                <a:solidFill>
                  <a:srgbClr val="106636"/>
                </a:solidFill>
              </a:rPr>
              <a:t>In 2012, Energy Storage Hub (JCESR) was awarded.</a:t>
            </a:r>
          </a:p>
          <a:p>
            <a:pPr lvl="1">
              <a:spcBef>
                <a:spcPts val="300"/>
              </a:spcBef>
              <a:spcAft>
                <a:spcPts val="600"/>
              </a:spcAft>
              <a:buFont typeface="Arial" panose="020B0604020202020204" pitchFamily="34" charset="0"/>
              <a:buChar char="−"/>
            </a:pPr>
            <a:r>
              <a:rPr lang="en-US" sz="2000" dirty="0" smtClean="0">
                <a:solidFill>
                  <a:srgbClr val="106636"/>
                </a:solidFill>
              </a:rPr>
              <a:t>Per the Web of Science, battery-related publications have increased by a factor of 4 to nearly 20,000 per year in 2016.</a:t>
            </a:r>
          </a:p>
          <a:p>
            <a:pPr>
              <a:spcBef>
                <a:spcPts val="300"/>
              </a:spcBef>
              <a:spcAft>
                <a:spcPts val="600"/>
              </a:spcAft>
              <a:buFont typeface="Arial" panose="020B0604020202020204" pitchFamily="34" charset="0"/>
              <a:buChar char="•"/>
            </a:pPr>
            <a:r>
              <a:rPr lang="en-US" dirty="0" smtClean="0"/>
              <a:t>Growth in the use of advanced computational tools in battery research:</a:t>
            </a:r>
          </a:p>
          <a:p>
            <a:pPr lvl="1">
              <a:spcBef>
                <a:spcPts val="300"/>
              </a:spcBef>
              <a:spcAft>
                <a:spcPts val="600"/>
              </a:spcAft>
              <a:buFont typeface="Arial" panose="020B0604020202020204" pitchFamily="34" charset="0"/>
              <a:buChar char="−"/>
            </a:pPr>
            <a:r>
              <a:rPr lang="en-US" sz="2000" dirty="0" smtClean="0">
                <a:solidFill>
                  <a:srgbClr val="106636"/>
                </a:solidFill>
              </a:rPr>
              <a:t>Materials Project has data for 16,000 molecules for electrolytes and nearly 20,000 electrode materials – plus related software on line.</a:t>
            </a:r>
          </a:p>
          <a:p>
            <a:pPr>
              <a:spcBef>
                <a:spcPts val="300"/>
              </a:spcBef>
              <a:spcAft>
                <a:spcPts val="600"/>
              </a:spcAft>
              <a:buFont typeface="Arial" panose="020B0604020202020204" pitchFamily="34" charset="0"/>
              <a:buChar char="•"/>
            </a:pPr>
            <a:r>
              <a:rPr lang="en-US" dirty="0" smtClean="0"/>
              <a:t>BES User facilities have increased </a:t>
            </a:r>
            <a:r>
              <a:rPr lang="en-US" i="1" dirty="0" smtClean="0"/>
              <a:t>in situ </a:t>
            </a:r>
            <a:r>
              <a:rPr lang="en-US" dirty="0" smtClean="0"/>
              <a:t>capabilities for evaluating electrochemistry and operating cells.</a:t>
            </a:r>
          </a:p>
          <a:p>
            <a:pPr>
              <a:spcBef>
                <a:spcPts val="300"/>
              </a:spcBef>
              <a:spcAft>
                <a:spcPts val="600"/>
              </a:spcAft>
              <a:buFont typeface="Arial" panose="020B0604020202020204" pitchFamily="34" charset="0"/>
              <a:buChar char="•"/>
            </a:pPr>
            <a:r>
              <a:rPr lang="en-US" dirty="0" smtClean="0"/>
              <a:t>Community has moved beyond lithium ion research.</a:t>
            </a:r>
            <a:endParaRPr lang="en-US" dirty="0"/>
          </a:p>
        </p:txBody>
      </p:sp>
      <p:sp>
        <p:nvSpPr>
          <p:cNvPr id="3" name="Title 2"/>
          <p:cNvSpPr>
            <a:spLocks noGrp="1"/>
          </p:cNvSpPr>
          <p:nvPr>
            <p:ph type="title"/>
          </p:nvPr>
        </p:nvSpPr>
        <p:spPr/>
        <p:txBody>
          <a:bodyPr/>
          <a:lstStyle/>
          <a:p>
            <a:r>
              <a:rPr lang="en-US" b="0" dirty="0" smtClean="0"/>
              <a:t>What has Changed in Energy </a:t>
            </a:r>
            <a:r>
              <a:rPr lang="en-US" b="0" dirty="0"/>
              <a:t>S</a:t>
            </a:r>
            <a:r>
              <a:rPr lang="en-US" b="0" dirty="0" smtClean="0"/>
              <a:t>torage </a:t>
            </a:r>
            <a:r>
              <a:rPr lang="en-US" b="0" dirty="0"/>
              <a:t>R</a:t>
            </a:r>
            <a:r>
              <a:rPr lang="en-US" b="0" dirty="0" smtClean="0"/>
              <a:t>esearch since 2007?</a:t>
            </a:r>
            <a:endParaRPr lang="en-US" b="0" dirty="0"/>
          </a:p>
        </p:txBody>
      </p:sp>
      <p:sp>
        <p:nvSpPr>
          <p:cNvPr id="4" name="Slide Number Placeholder 3"/>
          <p:cNvSpPr>
            <a:spLocks noGrp="1"/>
          </p:cNvSpPr>
          <p:nvPr>
            <p:ph type="sldNum" sz="quarter" idx="12"/>
          </p:nvPr>
        </p:nvSpPr>
        <p:spPr/>
        <p:txBody>
          <a:bodyPr/>
          <a:lstStyle/>
          <a:p>
            <a:fld id="{50454EFB-966A-6745-99E7-4F03FD4C89CA}" type="slidenum">
              <a:rPr lang="en-US" smtClean="0"/>
              <a:pPr/>
              <a:t>7</a:t>
            </a:fld>
            <a:endParaRPr lang="en-US" dirty="0"/>
          </a:p>
        </p:txBody>
      </p:sp>
      <p:grpSp>
        <p:nvGrpSpPr>
          <p:cNvPr id="9" name="Group 8"/>
          <p:cNvGrpSpPr/>
          <p:nvPr/>
        </p:nvGrpSpPr>
        <p:grpSpPr>
          <a:xfrm>
            <a:off x="4822825" y="963358"/>
            <a:ext cx="4070350" cy="5085899"/>
            <a:chOff x="4533900" y="945272"/>
            <a:chExt cx="4070350" cy="5085899"/>
          </a:xfrm>
        </p:grpSpPr>
        <p:grpSp>
          <p:nvGrpSpPr>
            <p:cNvPr id="8" name="Group 7"/>
            <p:cNvGrpSpPr/>
            <p:nvPr/>
          </p:nvGrpSpPr>
          <p:grpSpPr>
            <a:xfrm>
              <a:off x="4533900" y="945272"/>
              <a:ext cx="4070350" cy="5066908"/>
              <a:chOff x="4533900" y="945272"/>
              <a:chExt cx="4070350" cy="5066908"/>
            </a:xfrm>
          </p:grpSpPr>
          <p:sp>
            <p:nvSpPr>
              <p:cNvPr id="6" name="Rectangle 5"/>
              <p:cNvSpPr/>
              <p:nvPr/>
            </p:nvSpPr>
            <p:spPr>
              <a:xfrm>
                <a:off x="4533900" y="945272"/>
                <a:ext cx="4070350" cy="5066908"/>
              </a:xfrm>
              <a:prstGeom prst="rect">
                <a:avLst/>
              </a:prstGeom>
              <a:solidFill>
                <a:schemeClr val="bg1"/>
              </a:solidFill>
              <a:ln w="28575">
                <a:solidFill>
                  <a:srgbClr val="106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4835" y="1404511"/>
                <a:ext cx="3409055" cy="4347268"/>
              </a:xfrm>
              <a:prstGeom prst="rect">
                <a:avLst/>
              </a:prstGeom>
            </p:spPr>
          </p:pic>
        </p:grpSp>
        <p:sp>
          <p:nvSpPr>
            <p:cNvPr id="7" name="TextBox 6"/>
            <p:cNvSpPr txBox="1"/>
            <p:nvPr/>
          </p:nvSpPr>
          <p:spPr>
            <a:xfrm>
              <a:off x="5834258" y="5661839"/>
              <a:ext cx="1469633" cy="369332"/>
            </a:xfrm>
            <a:prstGeom prst="rect">
              <a:avLst/>
            </a:prstGeom>
            <a:noFill/>
          </p:spPr>
          <p:txBody>
            <a:bodyPr wrap="none" rtlCol="0">
              <a:spAutoFit/>
            </a:bodyPr>
            <a:lstStyle/>
            <a:p>
              <a:r>
                <a:rPr lang="en-US" dirty="0" smtClean="0"/>
                <a:t>October 2015</a:t>
              </a:r>
              <a:endParaRPr lang="en-US" dirty="0"/>
            </a:p>
          </p:txBody>
        </p:sp>
      </p:grpSp>
    </p:spTree>
    <p:extLst>
      <p:ext uri="{BB962C8B-B14F-4D97-AF65-F5344CB8AC3E}">
        <p14:creationId xmlns:p14="http://schemas.microsoft.com/office/powerpoint/2010/main" val="77266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451" y="866774"/>
            <a:ext cx="8591552" cy="5749254"/>
          </a:xfrm>
        </p:spPr>
        <p:txBody>
          <a:bodyPr/>
          <a:lstStyle/>
          <a:p>
            <a:pPr marL="1606550" indent="-1606550">
              <a:buNone/>
              <a:tabLst>
                <a:tab pos="2063750" algn="l"/>
              </a:tabLst>
            </a:pPr>
            <a:r>
              <a:rPr lang="en-US" sz="2200" dirty="0" smtClean="0"/>
              <a:t>Chair: 	George Crabtree (ANL, UI-C)</a:t>
            </a:r>
            <a:endParaRPr lang="en-US" sz="2200" dirty="0"/>
          </a:p>
          <a:p>
            <a:pPr marL="1606550" indent="-1606550">
              <a:buNone/>
              <a:tabLst>
                <a:tab pos="2063750" algn="l"/>
              </a:tabLst>
            </a:pPr>
            <a:r>
              <a:rPr lang="en-US" sz="2200" dirty="0" smtClean="0"/>
              <a:t>Co-Chairs: 	Gary Rubloff (U MD)</a:t>
            </a:r>
            <a:br>
              <a:rPr lang="en-US" sz="2200" dirty="0" smtClean="0"/>
            </a:br>
            <a:r>
              <a:rPr lang="en-US" sz="2200" dirty="0" smtClean="0"/>
              <a:t>Esther Takeuchi</a:t>
            </a:r>
            <a:br>
              <a:rPr lang="en-US" sz="2200" dirty="0" smtClean="0"/>
            </a:br>
            <a:r>
              <a:rPr lang="en-US" sz="2200" dirty="0" smtClean="0"/>
              <a:t>	(BNL and Stony Brook U)</a:t>
            </a:r>
            <a:endParaRPr lang="en-US" sz="2200" dirty="0"/>
          </a:p>
          <a:p>
            <a:pPr marL="1606550" indent="-1606550">
              <a:buNone/>
              <a:tabLst>
                <a:tab pos="1606550" algn="l"/>
              </a:tabLst>
            </a:pPr>
            <a:r>
              <a:rPr lang="en-US" sz="2200" dirty="0" smtClean="0"/>
              <a:t>Location: 	Gaithersburg, MD</a:t>
            </a:r>
          </a:p>
          <a:p>
            <a:pPr marL="1606550" indent="-1606550">
              <a:buNone/>
              <a:tabLst>
                <a:tab pos="1606550" algn="l"/>
              </a:tabLst>
            </a:pPr>
            <a:r>
              <a:rPr lang="en-US" sz="2200" dirty="0" smtClean="0"/>
              <a:t>Dates: 	March 27-29, 2017 </a:t>
            </a:r>
          </a:p>
          <a:p>
            <a:pPr marL="0" indent="0">
              <a:buNone/>
            </a:pPr>
            <a:r>
              <a:rPr lang="en-US" sz="2200" dirty="0" smtClean="0"/>
              <a:t>Charge:</a:t>
            </a:r>
          </a:p>
          <a:p>
            <a:pPr marL="514350" lvl="1" indent="-284163"/>
            <a:r>
              <a:rPr lang="en-US" sz="2000" dirty="0">
                <a:solidFill>
                  <a:srgbClr val="106636"/>
                </a:solidFill>
              </a:rPr>
              <a:t>Assess current status, identify the highest priority basic science bottlenecks and gaps in </a:t>
            </a:r>
            <a:r>
              <a:rPr lang="en-US" sz="2000" dirty="0" smtClean="0">
                <a:solidFill>
                  <a:srgbClr val="106636"/>
                </a:solidFill>
              </a:rPr>
              <a:t>fundamental </a:t>
            </a:r>
            <a:r>
              <a:rPr lang="en-US" sz="2000" dirty="0">
                <a:solidFill>
                  <a:srgbClr val="106636"/>
                </a:solidFill>
              </a:rPr>
              <a:t>understanding, and define the new insights and innovations needed from basic science </a:t>
            </a:r>
            <a:r>
              <a:rPr lang="en-US" sz="2000" dirty="0" smtClean="0">
                <a:solidFill>
                  <a:srgbClr val="106636"/>
                </a:solidFill>
              </a:rPr>
              <a:t>to </a:t>
            </a:r>
            <a:r>
              <a:rPr lang="en-US" sz="2000" dirty="0">
                <a:solidFill>
                  <a:srgbClr val="106636"/>
                </a:solidFill>
              </a:rPr>
              <a:t>enable next generation electrochemical energy storage </a:t>
            </a:r>
            <a:r>
              <a:rPr lang="en-US" sz="2000" dirty="0" smtClean="0">
                <a:solidFill>
                  <a:srgbClr val="106636"/>
                </a:solidFill>
              </a:rPr>
              <a:t>systems</a:t>
            </a:r>
          </a:p>
          <a:p>
            <a:pPr marL="514350" lvl="1" indent="-284163"/>
            <a:r>
              <a:rPr lang="en-US" sz="2000" dirty="0" smtClean="0">
                <a:solidFill>
                  <a:srgbClr val="106636"/>
                </a:solidFill>
              </a:rPr>
              <a:t>Consider </a:t>
            </a:r>
            <a:r>
              <a:rPr lang="en-US" sz="2000" dirty="0">
                <a:solidFill>
                  <a:srgbClr val="106636"/>
                </a:solidFill>
              </a:rPr>
              <a:t>the significant advances that have occurred in energy storage </a:t>
            </a:r>
            <a:r>
              <a:rPr lang="en-US" sz="2000" dirty="0" smtClean="0">
                <a:solidFill>
                  <a:srgbClr val="106636"/>
                </a:solidFill>
              </a:rPr>
              <a:t>since </a:t>
            </a:r>
            <a:r>
              <a:rPr lang="en-US" sz="2000" dirty="0">
                <a:solidFill>
                  <a:srgbClr val="106636"/>
                </a:solidFill>
              </a:rPr>
              <a:t>the </a:t>
            </a:r>
            <a:r>
              <a:rPr lang="en-US" sz="2000" dirty="0" smtClean="0">
                <a:solidFill>
                  <a:srgbClr val="106636"/>
                </a:solidFill>
              </a:rPr>
              <a:t>2007 BRN workshop and report</a:t>
            </a:r>
          </a:p>
          <a:p>
            <a:pPr marL="514350" lvl="1" indent="-284163"/>
            <a:r>
              <a:rPr lang="en-US" sz="2000" dirty="0" smtClean="0">
                <a:solidFill>
                  <a:srgbClr val="106636"/>
                </a:solidFill>
              </a:rPr>
              <a:t>Emphasize crosscutting science for energy storage in transportation </a:t>
            </a:r>
            <a:r>
              <a:rPr lang="en-US" sz="2000" dirty="0">
                <a:solidFill>
                  <a:srgbClr val="106636"/>
                </a:solidFill>
              </a:rPr>
              <a:t>and </a:t>
            </a:r>
            <a:r>
              <a:rPr lang="en-US" sz="2000" dirty="0" smtClean="0">
                <a:solidFill>
                  <a:srgbClr val="106636"/>
                </a:solidFill>
              </a:rPr>
              <a:t>on the </a:t>
            </a:r>
            <a:r>
              <a:rPr lang="en-US" sz="2000" dirty="0">
                <a:solidFill>
                  <a:srgbClr val="106636"/>
                </a:solidFill>
              </a:rPr>
              <a:t>electrical </a:t>
            </a:r>
            <a:r>
              <a:rPr lang="en-US" sz="2000" dirty="0" smtClean="0">
                <a:solidFill>
                  <a:srgbClr val="106636"/>
                </a:solidFill>
              </a:rPr>
              <a:t>grid</a:t>
            </a:r>
          </a:p>
          <a:p>
            <a:pPr marL="514350" lvl="1" indent="-284163"/>
            <a:endParaRPr lang="en-US" sz="2000" dirty="0" smtClean="0"/>
          </a:p>
        </p:txBody>
      </p:sp>
      <p:sp>
        <p:nvSpPr>
          <p:cNvPr id="11266" name="Title 4"/>
          <p:cNvSpPr>
            <a:spLocks noGrp="1"/>
          </p:cNvSpPr>
          <p:nvPr>
            <p:ph type="title"/>
          </p:nvPr>
        </p:nvSpPr>
        <p:spPr/>
        <p:txBody>
          <a:bodyPr/>
          <a:lstStyle/>
          <a:p>
            <a:r>
              <a:rPr lang="en-US" b="0" dirty="0" smtClean="0">
                <a:latin typeface="Arial" charset="0"/>
                <a:cs typeface="Arial" charset="0"/>
              </a:rPr>
              <a:t>2017 BRN for Next Generation Electrical Energy Storage</a:t>
            </a:r>
          </a:p>
        </p:txBody>
      </p:sp>
      <p:sp>
        <p:nvSpPr>
          <p:cNvPr id="9" name="Title 4"/>
          <p:cNvSpPr txBox="1">
            <a:spLocks/>
          </p:cNvSpPr>
          <p:nvPr/>
        </p:nvSpPr>
        <p:spPr bwMode="auto">
          <a:xfrm>
            <a:off x="4343400" y="6400800"/>
            <a:ext cx="3429000" cy="304800"/>
          </a:xfrm>
          <a:prstGeom prst="rect">
            <a:avLst/>
          </a:prstGeom>
          <a:noFill/>
          <a:ln w="9525">
            <a:noFill/>
            <a:miter lim="800000"/>
            <a:headEnd/>
            <a:tailEnd/>
          </a:ln>
        </p:spPr>
        <p:txBody>
          <a:bodyPr lIns="91432" tIns="45716" rIns="91432" bIns="45716" anchor="ctr"/>
          <a:lstStyle/>
          <a:p>
            <a:pPr algn="ctr" defTabSz="914318" eaLnBrk="0" hangingPunct="0">
              <a:defRPr/>
            </a:pPr>
            <a:endParaRPr lang="en-US" sz="1400" dirty="0">
              <a:solidFill>
                <a:srgbClr val="106636"/>
              </a:solidFill>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950" y="815302"/>
            <a:ext cx="1371600" cy="13716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51250" y="2085974"/>
            <a:ext cx="1102025" cy="137160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232493" y="2085974"/>
            <a:ext cx="1108611" cy="1371600"/>
          </a:xfrm>
          <a:prstGeom prst="rect">
            <a:avLst/>
          </a:prstGeom>
        </p:spPr>
      </p:pic>
    </p:spTree>
    <p:extLst>
      <p:ext uri="{BB962C8B-B14F-4D97-AF65-F5344CB8AC3E}">
        <p14:creationId xmlns:p14="http://schemas.microsoft.com/office/powerpoint/2010/main" val="2839624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71524"/>
            <a:ext cx="9143999" cy="5724632"/>
          </a:xfrm>
        </p:spPr>
        <p:txBody>
          <a:bodyPr/>
          <a:lstStyle/>
          <a:p>
            <a:pPr>
              <a:spcBef>
                <a:spcPts val="0"/>
              </a:spcBef>
              <a:spcAft>
                <a:spcPts val="1200"/>
              </a:spcAft>
              <a:buFont typeface="Arial" panose="020B0604020202020204" pitchFamily="34" charset="0"/>
              <a:buChar char="•"/>
            </a:pPr>
            <a:r>
              <a:rPr lang="en-US" sz="2000" b="1" dirty="0"/>
              <a:t>Pathways to Simultaneous High Energy and Power</a:t>
            </a:r>
            <a:r>
              <a:rPr lang="en-US" sz="1800" dirty="0"/>
              <a:t>: </a:t>
            </a:r>
            <a:r>
              <a:rPr lang="en-US" sz="1800" i="1" dirty="0">
                <a:solidFill>
                  <a:srgbClr val="106636"/>
                </a:solidFill>
              </a:rPr>
              <a:t>Paul Braun, University of Illinois at Urbana-Champaign, and Jun Liu, Pacific Northwest National Laboratory</a:t>
            </a:r>
          </a:p>
          <a:p>
            <a:pPr>
              <a:spcBef>
                <a:spcPts val="0"/>
              </a:spcBef>
              <a:spcAft>
                <a:spcPts val="1200"/>
              </a:spcAft>
              <a:buFont typeface="Arial" panose="020B0604020202020204" pitchFamily="34" charset="0"/>
              <a:buChar char="•"/>
            </a:pPr>
            <a:r>
              <a:rPr lang="en-US" sz="2000" b="1" dirty="0"/>
              <a:t>Structure, Interphases, and Charge Transfer at Electrochemical Interfaces</a:t>
            </a:r>
            <a:r>
              <a:rPr lang="en-US" sz="1800" dirty="0"/>
              <a:t>: </a:t>
            </a:r>
            <a:r>
              <a:rPr lang="en-US" sz="1800" i="1" dirty="0">
                <a:solidFill>
                  <a:srgbClr val="106636"/>
                </a:solidFill>
              </a:rPr>
              <a:t>Lynden Archer, Cornell University, and David Prendergast, Lawrence Berkeley National Laboratory</a:t>
            </a:r>
          </a:p>
          <a:p>
            <a:pPr>
              <a:spcBef>
                <a:spcPts val="0"/>
              </a:spcBef>
              <a:spcAft>
                <a:spcPts val="1200"/>
              </a:spcAft>
              <a:buFont typeface="Arial" panose="020B0604020202020204" pitchFamily="34" charset="0"/>
              <a:buChar char="•"/>
            </a:pPr>
            <a:r>
              <a:rPr lang="en-US" sz="2000" b="1" dirty="0"/>
              <a:t>In pursuit of long lifetime and reliability: Time-dependent Phenomena at Electrodes and Electrolytes</a:t>
            </a:r>
            <a:r>
              <a:rPr lang="en-US" sz="1800" dirty="0"/>
              <a:t>: </a:t>
            </a:r>
            <a:r>
              <a:rPr lang="en-US" sz="1800" i="1" dirty="0">
                <a:solidFill>
                  <a:srgbClr val="106636"/>
                </a:solidFill>
              </a:rPr>
              <a:t>Shirley </a:t>
            </a:r>
            <a:r>
              <a:rPr lang="en-US" sz="1800" i="1" dirty="0" err="1">
                <a:solidFill>
                  <a:srgbClr val="106636"/>
                </a:solidFill>
              </a:rPr>
              <a:t>Meng</a:t>
            </a:r>
            <a:r>
              <a:rPr lang="en-US" sz="1800" i="1" dirty="0">
                <a:solidFill>
                  <a:srgbClr val="106636"/>
                </a:solidFill>
              </a:rPr>
              <a:t>, University of California-San Diego, and Jay Whitacre, Carnegie Mellon University</a:t>
            </a:r>
          </a:p>
          <a:p>
            <a:pPr>
              <a:spcBef>
                <a:spcPts val="0"/>
              </a:spcBef>
              <a:spcAft>
                <a:spcPts val="1200"/>
              </a:spcAft>
              <a:buFont typeface="Arial" panose="020B0604020202020204" pitchFamily="34" charset="0"/>
              <a:buChar char="•"/>
            </a:pPr>
            <a:r>
              <a:rPr lang="en-US" sz="2000" b="1" dirty="0"/>
              <a:t>Discovery, Synthesis, and Design Strategies for Materials, Structures, and Architectures</a:t>
            </a:r>
            <a:r>
              <a:rPr lang="en-US" sz="1800" dirty="0"/>
              <a:t>: </a:t>
            </a:r>
            <a:r>
              <a:rPr lang="en-US" sz="1800" i="1" dirty="0">
                <a:solidFill>
                  <a:srgbClr val="106636"/>
                </a:solidFill>
              </a:rPr>
              <a:t>Perla Balbuena, Texas A&amp;M University, and Amy Prieto, Colorado State University </a:t>
            </a:r>
          </a:p>
          <a:p>
            <a:pPr>
              <a:spcBef>
                <a:spcPts val="0"/>
              </a:spcBef>
              <a:spcAft>
                <a:spcPts val="1200"/>
              </a:spcAft>
              <a:buFont typeface="Arial" panose="020B0604020202020204" pitchFamily="34" charset="0"/>
              <a:buChar char="•"/>
            </a:pPr>
            <a:r>
              <a:rPr lang="en-US" sz="2000" b="1" dirty="0"/>
              <a:t>Solid-State and Semi-Solid Electrochemical Energy Storage</a:t>
            </a:r>
            <a:r>
              <a:rPr lang="en-US" sz="1800" dirty="0"/>
              <a:t>: </a:t>
            </a:r>
            <a:r>
              <a:rPr lang="en-US" sz="1800" i="1" dirty="0">
                <a:solidFill>
                  <a:srgbClr val="106636"/>
                </a:solidFill>
              </a:rPr>
              <a:t>Nancy </a:t>
            </a:r>
            <a:r>
              <a:rPr lang="en-US" sz="1800" i="1" dirty="0" err="1">
                <a:solidFill>
                  <a:srgbClr val="106636"/>
                </a:solidFill>
              </a:rPr>
              <a:t>Dudney</a:t>
            </a:r>
            <a:r>
              <a:rPr lang="en-US" sz="1800" i="1" dirty="0">
                <a:solidFill>
                  <a:srgbClr val="106636"/>
                </a:solidFill>
              </a:rPr>
              <a:t>, Oak Ridge National Laboratory, and Jeff Sakamoto, University of Michigan</a:t>
            </a:r>
          </a:p>
          <a:p>
            <a:pPr>
              <a:spcBef>
                <a:spcPts val="0"/>
              </a:spcBef>
              <a:spcAft>
                <a:spcPts val="1200"/>
              </a:spcAft>
              <a:buFont typeface="Arial" panose="020B0604020202020204" pitchFamily="34" charset="0"/>
              <a:buChar char="•"/>
            </a:pPr>
            <a:r>
              <a:rPr lang="en-US" sz="2000" b="1" dirty="0"/>
              <a:t>Crosscutting Themes</a:t>
            </a:r>
            <a:r>
              <a:rPr lang="en-US" sz="1800" dirty="0"/>
              <a:t>: </a:t>
            </a:r>
            <a:r>
              <a:rPr lang="en-US" sz="1800" i="1" dirty="0">
                <a:solidFill>
                  <a:srgbClr val="106636"/>
                </a:solidFill>
              </a:rPr>
              <a:t>Yue Qi, Michigan State University, Eric Stach, Brookhaven National Laboratory, and Mike Toney, SLAC </a:t>
            </a:r>
            <a:r>
              <a:rPr lang="en-US" sz="1800" i="1" dirty="0" smtClean="0">
                <a:solidFill>
                  <a:srgbClr val="106636"/>
                </a:solidFill>
              </a:rPr>
              <a:t>National Accelerator Laboratory</a:t>
            </a:r>
            <a:endParaRPr lang="en-US" sz="1800" i="1" dirty="0">
              <a:solidFill>
                <a:srgbClr val="106636"/>
              </a:solidFill>
            </a:endParaRPr>
          </a:p>
          <a:p>
            <a:pPr>
              <a:spcBef>
                <a:spcPts val="0"/>
              </a:spcBef>
              <a:spcAft>
                <a:spcPts val="1200"/>
              </a:spcAft>
              <a:buFont typeface="Arial" panose="020B0604020202020204" pitchFamily="34" charset="0"/>
              <a:buChar char="•"/>
            </a:pPr>
            <a:endParaRPr lang="en-US" sz="1800" dirty="0"/>
          </a:p>
        </p:txBody>
      </p:sp>
      <p:sp>
        <p:nvSpPr>
          <p:cNvPr id="3" name="Title 2"/>
          <p:cNvSpPr>
            <a:spLocks noGrp="1"/>
          </p:cNvSpPr>
          <p:nvPr>
            <p:ph type="title"/>
          </p:nvPr>
        </p:nvSpPr>
        <p:spPr/>
        <p:txBody>
          <a:bodyPr/>
          <a:lstStyle/>
          <a:p>
            <a:r>
              <a:rPr lang="en-US" b="0" dirty="0" smtClean="0"/>
              <a:t>Panel Topics Reflect the Evolution of the Battery Research</a:t>
            </a:r>
            <a:endParaRPr lang="en-US" b="0" dirty="0"/>
          </a:p>
        </p:txBody>
      </p:sp>
      <p:sp>
        <p:nvSpPr>
          <p:cNvPr id="4" name="Slide Number Placeholder 3"/>
          <p:cNvSpPr>
            <a:spLocks noGrp="1"/>
          </p:cNvSpPr>
          <p:nvPr>
            <p:ph type="sldNum" sz="quarter" idx="12"/>
          </p:nvPr>
        </p:nvSpPr>
        <p:spPr/>
        <p:txBody>
          <a:bodyPr/>
          <a:lstStyle/>
          <a:p>
            <a:fld id="{50454EFB-966A-6745-99E7-4F03FD4C89CA}" type="slidenum">
              <a:rPr lang="en-US" smtClean="0"/>
              <a:pPr/>
              <a:t>9</a:t>
            </a:fld>
            <a:endParaRPr lang="en-US" dirty="0"/>
          </a:p>
        </p:txBody>
      </p:sp>
    </p:spTree>
    <p:extLst>
      <p:ext uri="{BB962C8B-B14F-4D97-AF65-F5344CB8AC3E}">
        <p14:creationId xmlns:p14="http://schemas.microsoft.com/office/powerpoint/2010/main" val="1203958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OE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 DOE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smaster">
  <a:themeElements>
    <a:clrScheme name="cs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s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cs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1628</Words>
  <Application>Microsoft Office PowerPoint</Application>
  <PresentationFormat>On-screen Show (4:3)</PresentationFormat>
  <Paragraphs>280</Paragraphs>
  <Slides>22</Slides>
  <Notes>16</Notes>
  <HiddenSlides>0</HiddenSlides>
  <MMClips>0</MMClips>
  <ScaleCrop>false</ScaleCrop>
  <HeadingPairs>
    <vt:vector size="8" baseType="variant">
      <vt:variant>
        <vt:lpstr>Fonts Used</vt:lpstr>
      </vt:variant>
      <vt:variant>
        <vt:i4>12</vt:i4>
      </vt:variant>
      <vt:variant>
        <vt:lpstr>Theme</vt:lpstr>
      </vt:variant>
      <vt:variant>
        <vt:i4>9</vt:i4>
      </vt:variant>
      <vt:variant>
        <vt:lpstr>Embedded OLE Servers</vt:lpstr>
      </vt:variant>
      <vt:variant>
        <vt:i4>1</vt:i4>
      </vt:variant>
      <vt:variant>
        <vt:lpstr>Slide Titles</vt:lpstr>
      </vt:variant>
      <vt:variant>
        <vt:i4>22</vt:i4>
      </vt:variant>
    </vt:vector>
  </HeadingPairs>
  <TitlesOfParts>
    <vt:vector size="44" baseType="lpstr">
      <vt:lpstr>ＭＳ Ｐゴシック</vt:lpstr>
      <vt:lpstr>Arial</vt:lpstr>
      <vt:lpstr>Arial Black</vt:lpstr>
      <vt:lpstr>Arial Narrow</vt:lpstr>
      <vt:lpstr>Book Antiqua</vt:lpstr>
      <vt:lpstr>Calibri</vt:lpstr>
      <vt:lpstr>Calibri Light</vt:lpstr>
      <vt:lpstr>Comic Sans MS</vt:lpstr>
      <vt:lpstr>Monaco</vt:lpstr>
      <vt:lpstr>Tahoma</vt:lpstr>
      <vt:lpstr>Times New Roman</vt:lpstr>
      <vt:lpstr>Wingdings</vt:lpstr>
      <vt:lpstr>DOE logo</vt:lpstr>
      <vt:lpstr>No DOE logo</vt:lpstr>
      <vt:lpstr>8_Office Theme</vt:lpstr>
      <vt:lpstr>Theme3</vt:lpstr>
      <vt:lpstr>1_Theme3</vt:lpstr>
      <vt:lpstr>csmaster</vt:lpstr>
      <vt:lpstr>2_Theme3</vt:lpstr>
      <vt:lpstr>Office Theme</vt:lpstr>
      <vt:lpstr>1_Office Theme</vt:lpstr>
      <vt:lpstr>Worksheet</vt:lpstr>
      <vt:lpstr>Upcoming BRN-Refresh Planning</vt:lpstr>
      <vt:lpstr>Fundamental breakthroughs in chemical &amp; materials sciences  are essential to transform the energy landscape</vt:lpstr>
      <vt:lpstr>BES Strategic Planning Activities – Upcoming Workshops Engaging BES Advisory Committee and Scientific Community</vt:lpstr>
      <vt:lpstr>Basic Research Needs for Next-Generation Electrical Energy Storage (BRN-NGEES)</vt:lpstr>
      <vt:lpstr>Batteries and Energy Storage Cross-Cutting Challenge that Impacts Energy Technologies</vt:lpstr>
      <vt:lpstr>PowerPoint Presentation</vt:lpstr>
      <vt:lpstr>What has Changed in Energy Storage Research since 2007?</vt:lpstr>
      <vt:lpstr>2017 BRN for Next Generation Electrical Energy Storage</vt:lpstr>
      <vt:lpstr>Panel Topics Reflect the Evolution of the Battery Research</vt:lpstr>
      <vt:lpstr>Plenary Presentations</vt:lpstr>
      <vt:lpstr>Basic Research Needs for Nuclear Energy</vt:lpstr>
      <vt:lpstr>Nuclear Energy was a Focus of Early BRN Workshops</vt:lpstr>
      <vt:lpstr>PowerPoint Presentation</vt:lpstr>
      <vt:lpstr>PowerPoint Presentation</vt:lpstr>
      <vt:lpstr>2017 BRN for Future Nuclear Energy</vt:lpstr>
      <vt:lpstr>Basic Research Needs for Catalysis Science to Transform Energy Technologies</vt:lpstr>
      <vt:lpstr>Changes in the energy landscape drive  the need for advances in catalysis</vt:lpstr>
      <vt:lpstr>Technological Drivers</vt:lpstr>
      <vt:lpstr>Current BRN builds on previous planning activities</vt:lpstr>
      <vt:lpstr>2017 BRN for Catalysis Science</vt:lpstr>
      <vt:lpstr>2017 BRN for Catalysis Science: Workshop Focus</vt:lpstr>
      <vt:lpstr>Questions/comments?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2017-02-27T15:28:00Z</dcterms:created>
  <dcterms:modified xsi:type="dcterms:W3CDTF">2017-02-27T15:28:13Z</dcterms:modified>
</cp:coreProperties>
</file>