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5.jp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2"/>
  </p:notesMasterIdLst>
  <p:handoutMasterIdLst>
    <p:handoutMasterId r:id="rId23"/>
  </p:handoutMasterIdLst>
  <p:sldIdLst>
    <p:sldId id="1240" r:id="rId2"/>
    <p:sldId id="1241" r:id="rId3"/>
    <p:sldId id="1242" r:id="rId4"/>
    <p:sldId id="1124" r:id="rId5"/>
    <p:sldId id="1215" r:id="rId6"/>
    <p:sldId id="1243" r:id="rId7"/>
    <p:sldId id="1244" r:id="rId8"/>
    <p:sldId id="1245" r:id="rId9"/>
    <p:sldId id="1246" r:id="rId10"/>
    <p:sldId id="1235" r:id="rId11"/>
    <p:sldId id="1196" r:id="rId12"/>
    <p:sldId id="1248" r:id="rId13"/>
    <p:sldId id="1249" r:id="rId14"/>
    <p:sldId id="1250" r:id="rId15"/>
    <p:sldId id="1252" r:id="rId16"/>
    <p:sldId id="1251" r:id="rId17"/>
    <p:sldId id="1257" r:id="rId18"/>
    <p:sldId id="1258" r:id="rId19"/>
    <p:sldId id="1259" r:id="rId20"/>
    <p:sldId id="1256" r:id="rId2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9">
          <p15:clr>
            <a:srgbClr val="A4A3A4"/>
          </p15:clr>
        </p15:guide>
        <p15:guide id="2" pos="2666">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E1EDFB"/>
    <a:srgbClr val="C5DCF7"/>
    <a:srgbClr val="E3EFF9"/>
    <a:srgbClr val="E7EFF5"/>
    <a:srgbClr val="E4F4F8"/>
    <a:srgbClr val="DDF2FF"/>
    <a:srgbClr val="F8F8F8"/>
    <a:srgbClr val="FFFFCC"/>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2" autoAdjust="0"/>
    <p:restoredTop sz="99874" autoAdjust="0"/>
  </p:normalViewPr>
  <p:slideViewPr>
    <p:cSldViewPr snapToGrid="0">
      <p:cViewPr varScale="1">
        <p:scale>
          <a:sx n="72" d="100"/>
          <a:sy n="72" d="100"/>
        </p:scale>
        <p:origin x="72" y="738"/>
      </p:cViewPr>
      <p:guideLst>
        <p:guide orient="horz" pos="309"/>
        <p:guide pos="2666"/>
      </p:guideLst>
    </p:cSldViewPr>
  </p:slideViewPr>
  <p:notesTextViewPr>
    <p:cViewPr>
      <p:scale>
        <a:sx n="100" d="100"/>
        <a:sy n="100" d="100"/>
      </p:scale>
      <p:origin x="0" y="0"/>
    </p:cViewPr>
  </p:notesTextViewPr>
  <p:sorterViewPr>
    <p:cViewPr>
      <p:scale>
        <a:sx n="130" d="100"/>
        <a:sy n="130" d="100"/>
      </p:scale>
      <p:origin x="0" y="0"/>
    </p:cViewPr>
  </p:sorterViewPr>
  <p:notesViewPr>
    <p:cSldViewPr snapToGrid="0" showGuides="1">
      <p:cViewPr>
        <p:scale>
          <a:sx n="110" d="100"/>
          <a:sy n="110" d="100"/>
        </p:scale>
        <p:origin x="-846" y="-6"/>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bg1"/>
              </a:solidFill>
            </a:ln>
          </c:spPr>
          <c:dPt>
            <c:idx val="0"/>
            <c:bubble3D val="0"/>
            <c:spPr>
              <a:solidFill>
                <a:srgbClr val="0038EA"/>
              </a:solidFill>
              <a:ln>
                <a:solidFill>
                  <a:schemeClr val="bg1"/>
                </a:solidFill>
              </a:ln>
            </c:spPr>
          </c:dPt>
          <c:dPt>
            <c:idx val="1"/>
            <c:bubble3D val="0"/>
            <c:spPr>
              <a:solidFill>
                <a:srgbClr val="5353FF"/>
              </a:solidFill>
              <a:ln>
                <a:solidFill>
                  <a:schemeClr val="bg1"/>
                </a:solidFill>
              </a:ln>
            </c:spPr>
          </c:dPt>
          <c:dPt>
            <c:idx val="2"/>
            <c:bubble3D val="0"/>
            <c:spPr>
              <a:solidFill>
                <a:srgbClr val="8585FF"/>
              </a:solidFill>
              <a:ln>
                <a:solidFill>
                  <a:schemeClr val="bg1"/>
                </a:solidFill>
              </a:ln>
            </c:spPr>
          </c:dPt>
          <c:dPt>
            <c:idx val="3"/>
            <c:bubble3D val="0"/>
            <c:spPr>
              <a:solidFill>
                <a:srgbClr val="9B9BFF"/>
              </a:solidFill>
              <a:ln>
                <a:solidFill>
                  <a:schemeClr val="bg1"/>
                </a:solidFill>
              </a:ln>
            </c:spPr>
          </c:dPt>
          <c:dPt>
            <c:idx val="4"/>
            <c:bubble3D val="0"/>
            <c:spPr>
              <a:solidFill>
                <a:srgbClr val="33CC33"/>
              </a:solidFill>
              <a:ln>
                <a:solidFill>
                  <a:schemeClr val="bg1"/>
                </a:solidFill>
              </a:ln>
            </c:spPr>
          </c:dPt>
          <c:dPt>
            <c:idx val="5"/>
            <c:bubble3D val="0"/>
            <c:spPr>
              <a:solidFill>
                <a:srgbClr val="EAEA7C"/>
              </a:solidFill>
              <a:ln>
                <a:solidFill>
                  <a:schemeClr val="bg1"/>
                </a:solidFill>
              </a:ln>
            </c:spPr>
          </c:dPt>
          <c:dPt>
            <c:idx val="6"/>
            <c:bubble3D val="0"/>
            <c:spPr>
              <a:solidFill>
                <a:schemeClr val="bg1">
                  <a:lumMod val="65000"/>
                </a:schemeClr>
              </a:solidFill>
              <a:ln>
                <a:solidFill>
                  <a:schemeClr val="bg1"/>
                </a:solidFill>
              </a:ln>
            </c:spPr>
          </c:dPt>
          <c:dPt>
            <c:idx val="7"/>
            <c:bubble3D val="0"/>
            <c:spPr>
              <a:solidFill>
                <a:schemeClr val="bg1">
                  <a:lumMod val="75000"/>
                </a:schemeClr>
              </a:solidFill>
              <a:ln>
                <a:solidFill>
                  <a:schemeClr val="bg1"/>
                </a:solidFill>
              </a:ln>
            </c:spPr>
          </c:dPt>
          <c:dPt>
            <c:idx val="8"/>
            <c:bubble3D val="0"/>
            <c:spPr>
              <a:solidFill>
                <a:schemeClr val="bg1">
                  <a:lumMod val="85000"/>
                </a:schemeClr>
              </a:solidFill>
              <a:ln>
                <a:solidFill>
                  <a:schemeClr val="bg1"/>
                </a:solidFill>
              </a:ln>
            </c:spPr>
          </c:dPt>
          <c:dPt>
            <c:idx val="9"/>
            <c:bubble3D val="0"/>
            <c:spPr>
              <a:solidFill>
                <a:schemeClr val="bg1">
                  <a:lumMod val="95000"/>
                </a:schemeClr>
              </a:solidFill>
              <a:ln>
                <a:solidFill>
                  <a:schemeClr val="bg1"/>
                </a:solidFill>
              </a:ln>
            </c:spPr>
          </c:dPt>
          <c:val>
            <c:numRef>
              <c:f>(Sheet1!$B$3,Sheet1!$B$4,Sheet1!$B$5,Sheet1!$B$6,Sheet1!$B$7,Sheet1!$B$8,Sheet1!$B$9,Sheet1!$B$10,Sheet1!$B$11,Sheet1!$B$12)</c:f>
              <c:numCache>
                <c:formatCode>#,##0</c:formatCode>
                <c:ptCount val="10"/>
                <c:pt idx="0">
                  <c:v>9900</c:v>
                </c:pt>
                <c:pt idx="1">
                  <c:v>1275</c:v>
                </c:pt>
                <c:pt idx="2">
                  <c:v>2575</c:v>
                </c:pt>
                <c:pt idx="3">
                  <c:v>1850</c:v>
                </c:pt>
                <c:pt idx="4">
                  <c:v>1200</c:v>
                </c:pt>
                <c:pt idx="5">
                  <c:v>3000</c:v>
                </c:pt>
                <c:pt idx="6" formatCode="General">
                  <c:v>675</c:v>
                </c:pt>
                <c:pt idx="7" formatCode="General">
                  <c:v>600</c:v>
                </c:pt>
                <c:pt idx="8" formatCode="General">
                  <c:v>525</c:v>
                </c:pt>
                <c:pt idx="9" formatCode="General">
                  <c:v>0</c:v>
                </c:pt>
              </c:numCache>
            </c:numRef>
          </c:val>
          <c:extLst>
            <c:ext xmlns:c15="http://schemas.microsoft.com/office/drawing/2012/chart" uri="{02D57815-91ED-43cb-92C2-25804820EDAC}">
              <c15:filteredCategoryTitle>
                <c15:cat>
                  <c:strRef>
                    <c:extLst>
                      <c:ext uri="{02D57815-91ED-43cb-92C2-25804820EDAC}">
                        <c15:formulaRef>
                          <c15:sqref>(Sheet1!$A$3,Sheet1!$A$4,Sheet1!$A$5,Sheet1!$A$6,Sheet1!$A$7,Sheet1!$A$8,Sheet1!$A$9,Sheet1!$A$10,Sheet1!$A$11,Sheet1!$A$12)</c15:sqref>
                        </c15:formulaRef>
                      </c:ext>
                    </c:extLst>
                    <c:strCache>
                      <c:ptCount val="10"/>
                      <c:pt idx="0">
                        <c:v>Science Undergraduate Laboratory Internships</c:v>
                      </c:pt>
                      <c:pt idx="1">
                        <c:v>Community College Internships</c:v>
                      </c:pt>
                      <c:pt idx="2">
                        <c:v>Graduate Student Research Program (formerly Office of Science Graduate Fellowship)</c:v>
                      </c:pt>
                      <c:pt idx="3">
                        <c:v>Visiting Faculty Program</c:v>
                      </c:pt>
                      <c:pt idx="4">
                        <c:v>Albert Einstein Distinguished Educator Fellowship</c:v>
                      </c:pt>
                      <c:pt idx="5">
                        <c:v>National Science Bowl®</c:v>
                      </c:pt>
                      <c:pt idx="6">
                        <c:v>Technology Development and On-Line Application</c:v>
                      </c:pt>
                      <c:pt idx="7">
                        <c:v>Evaluation Studies</c:v>
                      </c:pt>
                      <c:pt idx="8">
                        <c:v>Outreach</c:v>
                      </c:pt>
                      <c:pt idx="9">
                        <c:v>Laboratory Equipment Donation Program</c:v>
                      </c:pt>
                    </c:strCache>
                  </c:strRef>
                </c15:cat>
              </c15:filteredCategoryTitle>
            </c:ext>
          </c:extLst>
        </c:ser>
        <c:ser>
          <c:idx val="1"/>
          <c:order val="1"/>
          <c:val>
            <c:numRef>
              <c:f>(Sheet1!$C$3,Sheet1!$C$4,Sheet1!$C$5,Sheet1!$C$6,Sheet1!$C$7,Sheet1!$C$8,Sheet1!$C$9,Sheet1!$C$10,Sheet1!$C$11,Sheet1!$C$12)</c:f>
              <c:numCache>
                <c:formatCode>General</c:formatCode>
                <c:ptCount val="10"/>
              </c:numCache>
            </c:numRef>
          </c:val>
          <c:extLst>
            <c:ext xmlns:c15="http://schemas.microsoft.com/office/drawing/2012/chart" uri="{02D57815-91ED-43cb-92C2-25804820EDAC}">
              <c15:filteredCategoryTitle>
                <c15:cat>
                  <c:strRef>
                    <c:extLst>
                      <c:ext uri="{02D57815-91ED-43cb-92C2-25804820EDAC}">
                        <c15:formulaRef>
                          <c15:sqref>(Sheet1!$A$3,Sheet1!$A$4,Sheet1!$A$5,Sheet1!$A$6,Sheet1!$A$7,Sheet1!$A$8,Sheet1!$A$9,Sheet1!$A$10,Sheet1!$A$11,Sheet1!$A$12)</c15:sqref>
                        </c15:formulaRef>
                      </c:ext>
                    </c:extLst>
                    <c:strCache>
                      <c:ptCount val="10"/>
                      <c:pt idx="0">
                        <c:v>Science Undergraduate Laboratory Internships</c:v>
                      </c:pt>
                      <c:pt idx="1">
                        <c:v>Community College Internships</c:v>
                      </c:pt>
                      <c:pt idx="2">
                        <c:v>Graduate Student Research Program (formerly Office of Science Graduate Fellowship)</c:v>
                      </c:pt>
                      <c:pt idx="3">
                        <c:v>Visiting Faculty Program</c:v>
                      </c:pt>
                      <c:pt idx="4">
                        <c:v>Albert Einstein Distinguished Educator Fellowship</c:v>
                      </c:pt>
                      <c:pt idx="5">
                        <c:v>National Science Bowl®</c:v>
                      </c:pt>
                      <c:pt idx="6">
                        <c:v>Technology Development and On-Line Application</c:v>
                      </c:pt>
                      <c:pt idx="7">
                        <c:v>Evaluation Studies</c:v>
                      </c:pt>
                      <c:pt idx="8">
                        <c:v>Outreach</c:v>
                      </c:pt>
                      <c:pt idx="9">
                        <c:v>Laboratory Equipment Donation Program</c:v>
                      </c:pt>
                    </c:strCache>
                  </c:strRef>
                </c15:cat>
              </c15:filteredCategoryTitle>
            </c:ext>
          </c:extLst>
        </c:ser>
        <c:ser>
          <c:idx val="2"/>
          <c:order val="2"/>
          <c:val>
            <c:numRef>
              <c:f>(Sheet1!$D$3,Sheet1!$D$4,Sheet1!$D$5,Sheet1!$D$6,Sheet1!$D$7,Sheet1!$D$8,Sheet1!$D$9,Sheet1!$D$10,Sheet1!$D$11,Sheet1!$D$12)</c:f>
              <c:numCache>
                <c:formatCode>General</c:formatCode>
                <c:ptCount val="10"/>
              </c:numCache>
            </c:numRef>
          </c:val>
          <c:extLst>
            <c:ext xmlns:c15="http://schemas.microsoft.com/office/drawing/2012/chart" uri="{02D57815-91ED-43cb-92C2-25804820EDAC}">
              <c15:filteredCategoryTitle>
                <c15:cat>
                  <c:strRef>
                    <c:extLst>
                      <c:ext uri="{02D57815-91ED-43cb-92C2-25804820EDAC}">
                        <c15:formulaRef>
                          <c15:sqref>(Sheet1!$A$3,Sheet1!$A$4,Sheet1!$A$5,Sheet1!$A$6,Sheet1!$A$7,Sheet1!$A$8,Sheet1!$A$9,Sheet1!$A$10,Sheet1!$A$11,Sheet1!$A$12)</c15:sqref>
                        </c15:formulaRef>
                      </c:ext>
                    </c:extLst>
                    <c:strCache>
                      <c:ptCount val="10"/>
                      <c:pt idx="0">
                        <c:v>Science Undergraduate Laboratory Internships</c:v>
                      </c:pt>
                      <c:pt idx="1">
                        <c:v>Community College Internships</c:v>
                      </c:pt>
                      <c:pt idx="2">
                        <c:v>Graduate Student Research Program (formerly Office of Science Graduate Fellowship)</c:v>
                      </c:pt>
                      <c:pt idx="3">
                        <c:v>Visiting Faculty Program</c:v>
                      </c:pt>
                      <c:pt idx="4">
                        <c:v>Albert Einstein Distinguished Educator Fellowship</c:v>
                      </c:pt>
                      <c:pt idx="5">
                        <c:v>National Science Bowl®</c:v>
                      </c:pt>
                      <c:pt idx="6">
                        <c:v>Technology Development and On-Line Application</c:v>
                      </c:pt>
                      <c:pt idx="7">
                        <c:v>Evaluation Studies</c:v>
                      </c:pt>
                      <c:pt idx="8">
                        <c:v>Outreach</c:v>
                      </c:pt>
                      <c:pt idx="9">
                        <c:v>Laboratory Equipment Donation Program</c:v>
                      </c:pt>
                    </c:strCache>
                  </c:strRef>
                </c15:cat>
              </c15:filteredCategoryTitle>
            </c:ext>
          </c:extLst>
        </c:ser>
        <c:ser>
          <c:idx val="3"/>
          <c:order val="3"/>
          <c:val>
            <c:numRef>
              <c:f>(Sheet1!$E$3,Sheet1!$E$4,Sheet1!$E$5,Sheet1!$E$6,Sheet1!$E$7,Sheet1!$E$8,Sheet1!$E$9,Sheet1!$E$10,Sheet1!$E$11,Sheet1!$E$12)</c:f>
              <c:numCache>
                <c:formatCode>General</c:formatCode>
                <c:ptCount val="10"/>
              </c:numCache>
            </c:numRef>
          </c:val>
          <c:extLst>
            <c:ext xmlns:c15="http://schemas.microsoft.com/office/drawing/2012/chart" uri="{02D57815-91ED-43cb-92C2-25804820EDAC}">
              <c15:filteredCategoryTitle>
                <c15:cat>
                  <c:strRef>
                    <c:extLst>
                      <c:ext uri="{02D57815-91ED-43cb-92C2-25804820EDAC}">
                        <c15:formulaRef>
                          <c15:sqref>(Sheet1!$A$3,Sheet1!$A$4,Sheet1!$A$5,Sheet1!$A$6,Sheet1!$A$7,Sheet1!$A$8,Sheet1!$A$9,Sheet1!$A$10,Sheet1!$A$11,Sheet1!$A$12)</c15:sqref>
                        </c15:formulaRef>
                      </c:ext>
                    </c:extLst>
                    <c:strCache>
                      <c:ptCount val="10"/>
                      <c:pt idx="0">
                        <c:v>Science Undergraduate Laboratory Internships</c:v>
                      </c:pt>
                      <c:pt idx="1">
                        <c:v>Community College Internships</c:v>
                      </c:pt>
                      <c:pt idx="2">
                        <c:v>Graduate Student Research Program (formerly Office of Science Graduate Fellowship)</c:v>
                      </c:pt>
                      <c:pt idx="3">
                        <c:v>Visiting Faculty Program</c:v>
                      </c:pt>
                      <c:pt idx="4">
                        <c:v>Albert Einstein Distinguished Educator Fellowship</c:v>
                      </c:pt>
                      <c:pt idx="5">
                        <c:v>National Science Bowl®</c:v>
                      </c:pt>
                      <c:pt idx="6">
                        <c:v>Technology Development and On-Line Application</c:v>
                      </c:pt>
                      <c:pt idx="7">
                        <c:v>Evaluation Studies</c:v>
                      </c:pt>
                      <c:pt idx="8">
                        <c:v>Outreach</c:v>
                      </c:pt>
                      <c:pt idx="9">
                        <c:v>Laboratory Equipment Donation Program</c:v>
                      </c:pt>
                    </c:strCache>
                  </c:strRef>
                </c15:cat>
              </c15:filteredCategoryTitle>
            </c:ext>
          </c:extLst>
        </c:ser>
        <c:ser>
          <c:idx val="4"/>
          <c:order val="4"/>
          <c:val>
            <c:numRef>
              <c:f>(Sheet1!$F$3,Sheet1!$F$4,Sheet1!$F$5,Sheet1!$F$6,Sheet1!$F$7,Sheet1!$F$8,Sheet1!$F$9,Sheet1!$F$10,Sheet1!$F$11,Sheet1!$F$12)</c:f>
              <c:numCache>
                <c:formatCode>General</c:formatCode>
                <c:ptCount val="10"/>
              </c:numCache>
            </c:numRef>
          </c:val>
          <c:extLst>
            <c:ext xmlns:c15="http://schemas.microsoft.com/office/drawing/2012/chart" uri="{02D57815-91ED-43cb-92C2-25804820EDAC}">
              <c15:filteredCategoryTitle>
                <c15:cat>
                  <c:strRef>
                    <c:extLst>
                      <c:ext uri="{02D57815-91ED-43cb-92C2-25804820EDAC}">
                        <c15:formulaRef>
                          <c15:sqref>(Sheet1!$A$3,Sheet1!$A$4,Sheet1!$A$5,Sheet1!$A$6,Sheet1!$A$7,Sheet1!$A$8,Sheet1!$A$9,Sheet1!$A$10,Sheet1!$A$11,Sheet1!$A$12)</c15:sqref>
                        </c15:formulaRef>
                      </c:ext>
                    </c:extLst>
                    <c:strCache>
                      <c:ptCount val="10"/>
                      <c:pt idx="0">
                        <c:v>Science Undergraduate Laboratory Internships</c:v>
                      </c:pt>
                      <c:pt idx="1">
                        <c:v>Community College Internships</c:v>
                      </c:pt>
                      <c:pt idx="2">
                        <c:v>Graduate Student Research Program (formerly Office of Science Graduate Fellowship)</c:v>
                      </c:pt>
                      <c:pt idx="3">
                        <c:v>Visiting Faculty Program</c:v>
                      </c:pt>
                      <c:pt idx="4">
                        <c:v>Albert Einstein Distinguished Educator Fellowship</c:v>
                      </c:pt>
                      <c:pt idx="5">
                        <c:v>National Science Bowl®</c:v>
                      </c:pt>
                      <c:pt idx="6">
                        <c:v>Technology Development and On-Line Application</c:v>
                      </c:pt>
                      <c:pt idx="7">
                        <c:v>Evaluation Studies</c:v>
                      </c:pt>
                      <c:pt idx="8">
                        <c:v>Outreach</c:v>
                      </c:pt>
                      <c:pt idx="9">
                        <c:v>Laboratory Equipment Donation Program</c:v>
                      </c:pt>
                    </c:strCache>
                  </c:strRef>
                </c15:cat>
              </c15:filteredCategoryTitl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170581" cy="480390"/>
          </a:xfrm>
          <a:prstGeom prst="rect">
            <a:avLst/>
          </a:prstGeom>
        </p:spPr>
        <p:txBody>
          <a:bodyPr vert="horz" lIns="94835" tIns="47418" rIns="94835" bIns="47418" rtlCol="0"/>
          <a:lstStyle>
            <a:lvl1pPr algn="l">
              <a:defRPr sz="1200"/>
            </a:lvl1pPr>
          </a:lstStyle>
          <a:p>
            <a:endParaRPr lang="en-US"/>
          </a:p>
        </p:txBody>
      </p:sp>
      <p:sp>
        <p:nvSpPr>
          <p:cNvPr id="3" name="Date Placeholder 2"/>
          <p:cNvSpPr>
            <a:spLocks noGrp="1"/>
          </p:cNvSpPr>
          <p:nvPr>
            <p:ph type="dt" sz="quarter" idx="1"/>
          </p:nvPr>
        </p:nvSpPr>
        <p:spPr>
          <a:xfrm>
            <a:off x="4142965" y="0"/>
            <a:ext cx="3170581" cy="480390"/>
          </a:xfrm>
          <a:prstGeom prst="rect">
            <a:avLst/>
          </a:prstGeom>
        </p:spPr>
        <p:txBody>
          <a:bodyPr vert="horz" lIns="94835" tIns="47418" rIns="94835" bIns="47418" rtlCol="0"/>
          <a:lstStyle>
            <a:lvl1pPr algn="r">
              <a:defRPr sz="1200"/>
            </a:lvl1pPr>
          </a:lstStyle>
          <a:p>
            <a:fld id="{E5EF8028-84DB-40FF-94B0-726ED49D7067}" type="datetimeFigureOut">
              <a:rPr lang="en-US" smtClean="0"/>
              <a:t>2/27/2017</a:t>
            </a:fld>
            <a:endParaRPr lang="en-US"/>
          </a:p>
        </p:txBody>
      </p:sp>
      <p:sp>
        <p:nvSpPr>
          <p:cNvPr id="4" name="Footer Placeholder 3"/>
          <p:cNvSpPr>
            <a:spLocks noGrp="1"/>
          </p:cNvSpPr>
          <p:nvPr>
            <p:ph type="ftr" sz="quarter" idx="2"/>
          </p:nvPr>
        </p:nvSpPr>
        <p:spPr>
          <a:xfrm>
            <a:off x="4" y="9119173"/>
            <a:ext cx="3170581" cy="480390"/>
          </a:xfrm>
          <a:prstGeom prst="rect">
            <a:avLst/>
          </a:prstGeom>
        </p:spPr>
        <p:txBody>
          <a:bodyPr vert="horz" lIns="94835" tIns="47418" rIns="94835" bIns="47418" rtlCol="0" anchor="b"/>
          <a:lstStyle>
            <a:lvl1pPr algn="l">
              <a:defRPr sz="1200"/>
            </a:lvl1pPr>
          </a:lstStyle>
          <a:p>
            <a:endParaRPr lang="en-US"/>
          </a:p>
        </p:txBody>
      </p:sp>
      <p:sp>
        <p:nvSpPr>
          <p:cNvPr id="5" name="Slide Number Placeholder 4"/>
          <p:cNvSpPr>
            <a:spLocks noGrp="1"/>
          </p:cNvSpPr>
          <p:nvPr>
            <p:ph type="sldNum" sz="quarter" idx="3"/>
          </p:nvPr>
        </p:nvSpPr>
        <p:spPr>
          <a:xfrm>
            <a:off x="4142965" y="9119173"/>
            <a:ext cx="3170581" cy="480390"/>
          </a:xfrm>
          <a:prstGeom prst="rect">
            <a:avLst/>
          </a:prstGeom>
        </p:spPr>
        <p:txBody>
          <a:bodyPr vert="horz" lIns="94835" tIns="47418" rIns="94835" bIns="47418" rtlCol="0" anchor="b"/>
          <a:lstStyle>
            <a:lvl1pPr algn="r">
              <a:defRPr sz="1200"/>
            </a:lvl1pPr>
          </a:lstStyle>
          <a:p>
            <a:fld id="{CF8BDF6D-B9A3-487C-8E9B-19C1447FA651}" type="slidenum">
              <a:rPr lang="en-US" smtClean="0"/>
              <a:t>‹#›</a:t>
            </a:fld>
            <a:endParaRPr lang="en-US"/>
          </a:p>
        </p:txBody>
      </p:sp>
    </p:spTree>
    <p:extLst>
      <p:ext uri="{BB962C8B-B14F-4D97-AF65-F5344CB8AC3E}">
        <p14:creationId xmlns:p14="http://schemas.microsoft.com/office/powerpoint/2010/main" val="2760654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69698" cy="480060"/>
          </a:xfrm>
          <a:prstGeom prst="rect">
            <a:avLst/>
          </a:prstGeom>
        </p:spPr>
        <p:txBody>
          <a:bodyPr vert="horz" lIns="95914" tIns="47956" rIns="95914" bIns="4795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848" y="3"/>
            <a:ext cx="3169698" cy="480060"/>
          </a:xfrm>
          <a:prstGeom prst="rect">
            <a:avLst/>
          </a:prstGeom>
        </p:spPr>
        <p:txBody>
          <a:bodyPr vert="horz" lIns="95914" tIns="47956" rIns="95914" bIns="47956"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2/27/2017</a:t>
            </a:fld>
            <a:endParaRPr lang="en-US"/>
          </a:p>
        </p:txBody>
      </p:sp>
      <p:sp>
        <p:nvSpPr>
          <p:cNvPr id="4" name="Slide Image Placeholder 3"/>
          <p:cNvSpPr>
            <a:spLocks noGrp="1" noRot="1" noChangeAspect="1"/>
          </p:cNvSpPr>
          <p:nvPr>
            <p:ph type="sldImg" idx="2"/>
          </p:nvPr>
        </p:nvSpPr>
        <p:spPr>
          <a:xfrm>
            <a:off x="1258888" y="722313"/>
            <a:ext cx="4797425" cy="3598862"/>
          </a:xfrm>
          <a:prstGeom prst="rect">
            <a:avLst/>
          </a:prstGeom>
          <a:noFill/>
          <a:ln w="12700">
            <a:solidFill>
              <a:prstClr val="black"/>
            </a:solidFill>
          </a:ln>
        </p:spPr>
        <p:txBody>
          <a:bodyPr vert="horz" lIns="95914" tIns="47956" rIns="95914" bIns="47956" rtlCol="0" anchor="ctr"/>
          <a:lstStyle/>
          <a:p>
            <a:pPr lvl="0"/>
            <a:endParaRPr lang="en-US" noProof="0"/>
          </a:p>
        </p:txBody>
      </p:sp>
      <p:sp>
        <p:nvSpPr>
          <p:cNvPr id="5" name="Notes Placeholder 4"/>
          <p:cNvSpPr>
            <a:spLocks noGrp="1"/>
          </p:cNvSpPr>
          <p:nvPr>
            <p:ph type="body" sz="quarter" idx="3"/>
          </p:nvPr>
        </p:nvSpPr>
        <p:spPr>
          <a:xfrm>
            <a:off x="731855" y="4560570"/>
            <a:ext cx="5851497" cy="4320540"/>
          </a:xfrm>
          <a:prstGeom prst="rect">
            <a:avLst/>
          </a:prstGeom>
        </p:spPr>
        <p:txBody>
          <a:bodyPr vert="horz" lIns="95914" tIns="47956" rIns="95914" bIns="4795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9119499"/>
            <a:ext cx="3169698" cy="480060"/>
          </a:xfrm>
          <a:prstGeom prst="rect">
            <a:avLst/>
          </a:prstGeom>
        </p:spPr>
        <p:txBody>
          <a:bodyPr vert="horz" lIns="95914" tIns="47956" rIns="95914" bIns="4795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848" y="9119499"/>
            <a:ext cx="3169698" cy="480060"/>
          </a:xfrm>
          <a:prstGeom prst="rect">
            <a:avLst/>
          </a:prstGeom>
        </p:spPr>
        <p:txBody>
          <a:bodyPr vert="horz" lIns="95914" tIns="47956" rIns="95914" bIns="47956"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a:t>
            </a:fld>
            <a:endParaRPr lang="en-US" dirty="0"/>
          </a:p>
        </p:txBody>
      </p:sp>
    </p:spTree>
    <p:extLst>
      <p:ext uri="{BB962C8B-B14F-4D97-AF65-F5344CB8AC3E}">
        <p14:creationId xmlns:p14="http://schemas.microsoft.com/office/powerpoint/2010/main" val="2599089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978101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EEC0F6-727A-4D49-904D-7DE6288AB043}" type="slidenum">
              <a:rPr lang="en-US" smtClean="0"/>
              <a:pPr/>
              <a:t>12</a:t>
            </a:fld>
            <a:endParaRPr lang="en-US" dirty="0"/>
          </a:p>
        </p:txBody>
      </p:sp>
    </p:spTree>
    <p:extLst>
      <p:ext uri="{BB962C8B-B14F-4D97-AF65-F5344CB8AC3E}">
        <p14:creationId xmlns:p14="http://schemas.microsoft.com/office/powerpoint/2010/main" val="209189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EEC0F6-727A-4D49-904D-7DE6288AB043}" type="slidenum">
              <a:rPr lang="en-US" smtClean="0"/>
              <a:pPr/>
              <a:t>14</a:t>
            </a:fld>
            <a:endParaRPr lang="en-US" dirty="0"/>
          </a:p>
        </p:txBody>
      </p:sp>
    </p:spTree>
    <p:extLst>
      <p:ext uri="{BB962C8B-B14F-4D97-AF65-F5344CB8AC3E}">
        <p14:creationId xmlns:p14="http://schemas.microsoft.com/office/powerpoint/2010/main" val="3608244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15</a:t>
            </a:fld>
            <a:endParaRPr lang="en-US" dirty="0"/>
          </a:p>
        </p:txBody>
      </p:sp>
    </p:spTree>
    <p:extLst>
      <p:ext uri="{BB962C8B-B14F-4D97-AF65-F5344CB8AC3E}">
        <p14:creationId xmlns:p14="http://schemas.microsoft.com/office/powerpoint/2010/main" val="235637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128588"/>
            <a:ext cx="6732588" cy="5048250"/>
          </a:xfrm>
        </p:spPr>
      </p:sp>
      <p:sp>
        <p:nvSpPr>
          <p:cNvPr id="3" name="Notes Placeholder 2"/>
          <p:cNvSpPr>
            <a:spLocks noGrp="1"/>
          </p:cNvSpPr>
          <p:nvPr>
            <p:ph type="body" idx="1"/>
          </p:nvPr>
        </p:nvSpPr>
        <p:spPr>
          <a:xfrm>
            <a:off x="701040" y="7673546"/>
            <a:ext cx="5608320" cy="925624"/>
          </a:xfrm>
        </p:spPr>
        <p:txBody>
          <a:bodyPr/>
          <a:lstStyle/>
          <a:p>
            <a:endParaRPr lang="en-US" dirty="0"/>
          </a:p>
        </p:txBody>
      </p:sp>
      <p:sp>
        <p:nvSpPr>
          <p:cNvPr id="4" name="Slide Number Placeholder 3"/>
          <p:cNvSpPr>
            <a:spLocks noGrp="1"/>
          </p:cNvSpPr>
          <p:nvPr>
            <p:ph type="sldNum" sz="quarter" idx="10"/>
          </p:nvPr>
        </p:nvSpPr>
        <p:spPr/>
        <p:txBody>
          <a:bodyPr/>
          <a:lstStyle/>
          <a:p>
            <a:fld id="{99EEC0F6-727A-4D49-904D-7DE6288AB043}" type="slidenum">
              <a:rPr lang="en-US" smtClean="0"/>
              <a:pPr/>
              <a:t>16</a:t>
            </a:fld>
            <a:endParaRPr lang="en-US" dirty="0"/>
          </a:p>
        </p:txBody>
      </p:sp>
    </p:spTree>
    <p:extLst>
      <p:ext uri="{BB962C8B-B14F-4D97-AF65-F5344CB8AC3E}">
        <p14:creationId xmlns:p14="http://schemas.microsoft.com/office/powerpoint/2010/main" val="152281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128588"/>
            <a:ext cx="6732588" cy="5048250"/>
          </a:xfrm>
        </p:spPr>
      </p:sp>
      <p:sp>
        <p:nvSpPr>
          <p:cNvPr id="3" name="Notes Placeholder 2"/>
          <p:cNvSpPr>
            <a:spLocks noGrp="1"/>
          </p:cNvSpPr>
          <p:nvPr>
            <p:ph type="body" idx="1"/>
          </p:nvPr>
        </p:nvSpPr>
        <p:spPr>
          <a:xfrm>
            <a:off x="701040" y="7673546"/>
            <a:ext cx="5608320" cy="925624"/>
          </a:xfrm>
        </p:spPr>
        <p:txBody>
          <a:bodyPr/>
          <a:lstStyle/>
          <a:p>
            <a:endParaRPr lang="en-US" dirty="0"/>
          </a:p>
        </p:txBody>
      </p:sp>
      <p:sp>
        <p:nvSpPr>
          <p:cNvPr id="4" name="Slide Number Placeholder 3"/>
          <p:cNvSpPr>
            <a:spLocks noGrp="1"/>
          </p:cNvSpPr>
          <p:nvPr>
            <p:ph type="sldNum" sz="quarter" idx="10"/>
          </p:nvPr>
        </p:nvSpPr>
        <p:spPr/>
        <p:txBody>
          <a:bodyPr/>
          <a:lstStyle/>
          <a:p>
            <a:fld id="{99EEC0F6-727A-4D49-904D-7DE6288AB043}" type="slidenum">
              <a:rPr lang="en-US" smtClean="0"/>
              <a:pPr/>
              <a:t>17</a:t>
            </a:fld>
            <a:endParaRPr lang="en-US" dirty="0"/>
          </a:p>
        </p:txBody>
      </p:sp>
    </p:spTree>
    <p:extLst>
      <p:ext uri="{BB962C8B-B14F-4D97-AF65-F5344CB8AC3E}">
        <p14:creationId xmlns:p14="http://schemas.microsoft.com/office/powerpoint/2010/main" val="118290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128588"/>
            <a:ext cx="6732588" cy="5048250"/>
          </a:xfrm>
        </p:spPr>
      </p:sp>
      <p:sp>
        <p:nvSpPr>
          <p:cNvPr id="3" name="Notes Placeholder 2"/>
          <p:cNvSpPr>
            <a:spLocks noGrp="1"/>
          </p:cNvSpPr>
          <p:nvPr>
            <p:ph type="body" idx="1"/>
          </p:nvPr>
        </p:nvSpPr>
        <p:spPr>
          <a:xfrm>
            <a:off x="701040" y="7673546"/>
            <a:ext cx="5608320" cy="925624"/>
          </a:xfrm>
        </p:spPr>
        <p:txBody>
          <a:bodyPr/>
          <a:lstStyle/>
          <a:p>
            <a:endParaRPr lang="en-US" dirty="0"/>
          </a:p>
        </p:txBody>
      </p:sp>
      <p:sp>
        <p:nvSpPr>
          <p:cNvPr id="4" name="Slide Number Placeholder 3"/>
          <p:cNvSpPr>
            <a:spLocks noGrp="1"/>
          </p:cNvSpPr>
          <p:nvPr>
            <p:ph type="sldNum" sz="quarter" idx="10"/>
          </p:nvPr>
        </p:nvSpPr>
        <p:spPr/>
        <p:txBody>
          <a:bodyPr/>
          <a:lstStyle/>
          <a:p>
            <a:fld id="{99EEC0F6-727A-4D49-904D-7DE6288AB043}" type="slidenum">
              <a:rPr lang="en-US" smtClean="0"/>
              <a:pPr/>
              <a:t>18</a:t>
            </a:fld>
            <a:endParaRPr lang="en-US" dirty="0"/>
          </a:p>
        </p:txBody>
      </p:sp>
    </p:spTree>
    <p:extLst>
      <p:ext uri="{BB962C8B-B14F-4D97-AF65-F5344CB8AC3E}">
        <p14:creationId xmlns:p14="http://schemas.microsoft.com/office/powerpoint/2010/main" val="1913886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128588"/>
            <a:ext cx="6732588" cy="5048250"/>
          </a:xfrm>
        </p:spPr>
      </p:sp>
      <p:sp>
        <p:nvSpPr>
          <p:cNvPr id="3" name="Notes Placeholder 2"/>
          <p:cNvSpPr>
            <a:spLocks noGrp="1"/>
          </p:cNvSpPr>
          <p:nvPr>
            <p:ph type="body" idx="1"/>
          </p:nvPr>
        </p:nvSpPr>
        <p:spPr>
          <a:xfrm>
            <a:off x="701040" y="7673546"/>
            <a:ext cx="5608320" cy="925624"/>
          </a:xfrm>
        </p:spPr>
        <p:txBody>
          <a:bodyPr/>
          <a:lstStyle/>
          <a:p>
            <a:endParaRPr lang="en-US" dirty="0"/>
          </a:p>
        </p:txBody>
      </p:sp>
      <p:sp>
        <p:nvSpPr>
          <p:cNvPr id="4" name="Slide Number Placeholder 3"/>
          <p:cNvSpPr>
            <a:spLocks noGrp="1"/>
          </p:cNvSpPr>
          <p:nvPr>
            <p:ph type="sldNum" sz="quarter" idx="10"/>
          </p:nvPr>
        </p:nvSpPr>
        <p:spPr/>
        <p:txBody>
          <a:bodyPr/>
          <a:lstStyle/>
          <a:p>
            <a:fld id="{99EEC0F6-727A-4D49-904D-7DE6288AB043}" type="slidenum">
              <a:rPr lang="en-US" smtClean="0"/>
              <a:pPr/>
              <a:t>19</a:t>
            </a:fld>
            <a:endParaRPr lang="en-US" dirty="0"/>
          </a:p>
        </p:txBody>
      </p:sp>
    </p:spTree>
    <p:extLst>
      <p:ext uri="{BB962C8B-B14F-4D97-AF65-F5344CB8AC3E}">
        <p14:creationId xmlns:p14="http://schemas.microsoft.com/office/powerpoint/2010/main" val="1775331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20</a:t>
            </a:fld>
            <a:endParaRPr lang="en-US"/>
          </a:p>
        </p:txBody>
      </p:sp>
    </p:spTree>
    <p:extLst>
      <p:ext uri="{BB962C8B-B14F-4D97-AF65-F5344CB8AC3E}">
        <p14:creationId xmlns:p14="http://schemas.microsoft.com/office/powerpoint/2010/main" val="237392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3</a:t>
            </a:fld>
            <a:endParaRPr lang="en-US"/>
          </a:p>
        </p:txBody>
      </p:sp>
    </p:spTree>
    <p:extLst>
      <p:ext uri="{BB962C8B-B14F-4D97-AF65-F5344CB8AC3E}">
        <p14:creationId xmlns:p14="http://schemas.microsoft.com/office/powerpoint/2010/main" val="2594283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92063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96349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6992938" cy="5245100"/>
          </a:xfrm>
        </p:spPr>
      </p:sp>
      <p:sp>
        <p:nvSpPr>
          <p:cNvPr id="3" name="Notes Placeholder 2"/>
          <p:cNvSpPr>
            <a:spLocks noGrp="1"/>
          </p:cNvSpPr>
          <p:nvPr>
            <p:ph type="body" idx="1"/>
          </p:nvPr>
        </p:nvSpPr>
        <p:spPr>
          <a:xfrm>
            <a:off x="701040" y="7543800"/>
            <a:ext cx="5608320" cy="105537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081449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6977063" cy="5232400"/>
          </a:xfrm>
        </p:spPr>
      </p:sp>
      <p:sp>
        <p:nvSpPr>
          <p:cNvPr id="3" name="Notes Placeholder 2"/>
          <p:cNvSpPr>
            <a:spLocks noGrp="1"/>
          </p:cNvSpPr>
          <p:nvPr>
            <p:ph type="body" idx="1"/>
          </p:nvPr>
        </p:nvSpPr>
        <p:spPr>
          <a:xfrm>
            <a:off x="445546" y="5970493"/>
            <a:ext cx="5608320" cy="813323"/>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67161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EEC0F6-727A-4D49-904D-7DE6288AB043}" type="slidenum">
              <a:rPr lang="en-US" smtClean="0"/>
              <a:pPr/>
              <a:t>8</a:t>
            </a:fld>
            <a:endParaRPr lang="en-US" dirty="0"/>
          </a:p>
        </p:txBody>
      </p:sp>
    </p:spTree>
    <p:extLst>
      <p:ext uri="{BB962C8B-B14F-4D97-AF65-F5344CB8AC3E}">
        <p14:creationId xmlns:p14="http://schemas.microsoft.com/office/powerpoint/2010/main" val="3250611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EEC0F6-727A-4D49-904D-7DE6288AB043}" type="slidenum">
              <a:rPr lang="en-US" smtClean="0"/>
              <a:pPr/>
              <a:t>9</a:t>
            </a:fld>
            <a:endParaRPr lang="en-US" dirty="0"/>
          </a:p>
        </p:txBody>
      </p:sp>
    </p:spTree>
    <p:extLst>
      <p:ext uri="{BB962C8B-B14F-4D97-AF65-F5344CB8AC3E}">
        <p14:creationId xmlns:p14="http://schemas.microsoft.com/office/powerpoint/2010/main" val="3266296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6317DF-5617-4E55-BA78-ABA22982E540}" type="slidenum">
              <a:rPr lang="en-US" smtClean="0"/>
              <a:pPr/>
              <a:t>10</a:t>
            </a:fld>
            <a:endParaRPr lang="en-US"/>
          </a:p>
        </p:txBody>
      </p:sp>
    </p:spTree>
    <p:extLst>
      <p:ext uri="{BB962C8B-B14F-4D97-AF65-F5344CB8AC3E}">
        <p14:creationId xmlns:p14="http://schemas.microsoft.com/office/powerpoint/2010/main" val="2222679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smtClean="0"/>
              <a:t>WDTS Overview</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WDTS Overview</a:t>
            </a:r>
            <a:endParaRPr lang="en-US"/>
          </a:p>
        </p:txBody>
      </p:sp>
      <p:sp>
        <p:nvSpPr>
          <p:cNvPr id="4" name="Slide Number Placeholder 3"/>
          <p:cNvSpPr>
            <a:spLocks noGrp="1"/>
          </p:cNvSpPr>
          <p:nvPr>
            <p:ph type="sldNum" sz="quarter" idx="12"/>
          </p:nvPr>
        </p:nvSpPr>
        <p:spPr/>
        <p:txBody>
          <a:bodyPr/>
          <a:lstStyle/>
          <a:p>
            <a:fld id="{68F455FD-F83C-4433-AE11-4D89943CC4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WDTS Overview</a:t>
            </a:r>
            <a:endParaRPr lang="en-US" dirty="0"/>
          </a:p>
        </p:txBody>
      </p:sp>
      <p:sp>
        <p:nvSpPr>
          <p:cNvPr id="5" name="Slide Number Placeholder 4"/>
          <p:cNvSpPr>
            <a:spLocks noGrp="1"/>
          </p:cNvSpPr>
          <p:nvPr>
            <p:ph type="sldNum" sz="quarter" idx="12"/>
          </p:nvPr>
        </p:nvSpPr>
        <p:spPr/>
        <p:txBody>
          <a:bodyPr/>
          <a:lstStyle/>
          <a:p>
            <a:fld id="{66A99897-0879-4271-868D-556FCA3FE67B}" type="slidenum">
              <a:rPr lang="en-US" smtClean="0"/>
              <a:pPr/>
              <a:t>‹#›</a:t>
            </a:fld>
            <a:endParaRPr lang="en-US"/>
          </a:p>
        </p:txBody>
      </p:sp>
    </p:spTree>
    <p:extLst>
      <p:ext uri="{BB962C8B-B14F-4D97-AF65-F5344CB8AC3E}">
        <p14:creationId xmlns:p14="http://schemas.microsoft.com/office/powerpoint/2010/main" val="1161095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1"/>
          </p:nvPr>
        </p:nvSpPr>
        <p:spPr/>
        <p:txBody>
          <a:bodyPr/>
          <a:lstStyle/>
          <a:p>
            <a:fld id="{26CA2777-A89F-4130-B308-73BB65955918}"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WDTS Overview</a:t>
            </a:r>
            <a:endParaRPr lang="en-US" dirty="0"/>
          </a:p>
        </p:txBody>
      </p:sp>
    </p:spTree>
    <p:extLst>
      <p:ext uri="{BB962C8B-B14F-4D97-AF65-F5344CB8AC3E}">
        <p14:creationId xmlns:p14="http://schemas.microsoft.com/office/powerpoint/2010/main" val="104087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3124200" y="6356350"/>
            <a:ext cx="5334000" cy="365125"/>
          </a:xfrm>
          <a:prstGeom prst="rect">
            <a:avLst/>
          </a:prstGeom>
        </p:spPr>
        <p:txBody>
          <a:bodyPr/>
          <a:lstStyle>
            <a:lvl1pPr>
              <a:defRPr sz="1000"/>
            </a:lvl1pPr>
          </a:lstStyle>
          <a:p>
            <a:pPr>
              <a:defRPr/>
            </a:pPr>
            <a:r>
              <a:rPr lang="en-US" smtClean="0"/>
              <a:t>WDTS Overview</a:t>
            </a:r>
            <a:endParaRPr lang="en-US" dirty="0"/>
          </a:p>
        </p:txBody>
      </p:sp>
      <p:sp>
        <p:nvSpPr>
          <p:cNvPr id="5" name="Slide Number Placeholder 5"/>
          <p:cNvSpPr>
            <a:spLocks noGrp="1"/>
          </p:cNvSpPr>
          <p:nvPr>
            <p:ph type="sldNum" sz="quarter" idx="11"/>
          </p:nvPr>
        </p:nvSpPr>
        <p:spPr/>
        <p:txBody>
          <a:bodyPr/>
          <a:lstStyle>
            <a:lvl1pPr>
              <a:defRPr sz="1000"/>
            </a:lvl1pPr>
          </a:lstStyle>
          <a:p>
            <a:pPr>
              <a:defRPr/>
            </a:pPr>
            <a:fld id="{21722FF3-B2FF-4B9D-A1FC-2641F0BD8CF1}" type="slidenum">
              <a:rPr lang="en-US" smtClean="0"/>
              <a:pPr>
                <a:defRPr/>
              </a:pPr>
              <a:t>‹#›</a:t>
            </a:fld>
            <a:endParaRPr lang="en-US" dirty="0"/>
          </a:p>
        </p:txBody>
      </p:sp>
      <p:sp>
        <p:nvSpPr>
          <p:cNvPr id="6" name="Text Placeholder 2"/>
          <p:cNvSpPr>
            <a:spLocks noGrp="1"/>
          </p:cNvSpPr>
          <p:nvPr>
            <p:ph idx="1"/>
          </p:nvPr>
        </p:nvSpPr>
        <p:spPr bwMode="auto">
          <a:xfrm>
            <a:off x="352426" y="866775"/>
            <a:ext cx="8410575" cy="525938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568671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smtClean="0"/>
              <a:t>WDTS Overview</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1030" name="Picture 9" descr="horizontal-logo-green-text.jpg"/>
          <p:cNvPicPr>
            <a:picLocks noChangeAspect="1"/>
          </p:cNvPicPr>
          <p:nvPr/>
        </p:nvPicPr>
        <p:blipFill>
          <a:blip r:embed="rId8"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64" r:id="rId2"/>
    <p:sldLayoutId id="2147483665" r:id="rId3"/>
    <p:sldLayoutId id="2147483666" r:id="rId4"/>
    <p:sldLayoutId id="2147483670" r:id="rId5"/>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energy.gov/wdt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cience.energy.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gov/STEM_Opportunitie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package" Target="../embeddings/Microsoft_Excel_Binary_Worksheet1.xlsb"/></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NP"/><Relationship Id="rId3" Type="http://schemas.openxmlformats.org/officeDocument/2006/relationships/hyperlink" Target="#ASCR"/><Relationship Id="rId7" Type="http://schemas.openxmlformats.org/officeDocument/2006/relationships/hyperlink" Target="#HE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FES"/><Relationship Id="rId5" Type="http://schemas.openxmlformats.org/officeDocument/2006/relationships/hyperlink" Target="#BER"/><Relationship Id="rId4" Type="http://schemas.openxmlformats.org/officeDocument/2006/relationships/hyperlink" Target="#BE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3"/>
          <p:cNvSpPr>
            <a:spLocks noGrp="1"/>
          </p:cNvSpPr>
          <p:nvPr>
            <p:ph type="title"/>
          </p:nvPr>
        </p:nvSpPr>
        <p:spPr>
          <a:xfrm>
            <a:off x="0" y="2166938"/>
            <a:ext cx="9144000" cy="1143000"/>
          </a:xfrm>
        </p:spPr>
        <p:txBody>
          <a:bodyPr>
            <a:noAutofit/>
          </a:bodyPr>
          <a:lstStyle/>
          <a:p>
            <a:pPr eaLnBrk="1" hangingPunct="1">
              <a:defRPr/>
            </a:pPr>
            <a:r>
              <a:rPr lang="en-US" sz="2800" dirty="0" smtClean="0">
                <a:latin typeface="+mn-lt"/>
                <a:cs typeface="Arial" charset="0"/>
              </a:rPr>
              <a:t>Office of Workforce Development for Teachers and Scientists (</a:t>
            </a:r>
            <a:r>
              <a:rPr lang="en-US" sz="2800" dirty="0" smtClean="0">
                <a:solidFill>
                  <a:srgbClr val="106636"/>
                </a:solidFill>
                <a:latin typeface="+mn-lt"/>
                <a:cs typeface="Arial" charset="0"/>
              </a:rPr>
              <a:t>WDTS</a:t>
            </a:r>
            <a:r>
              <a:rPr lang="en-US" sz="2800" dirty="0" smtClean="0">
                <a:latin typeface="+mn-lt"/>
                <a:cs typeface="Arial" charset="0"/>
              </a:rPr>
              <a:t>) </a:t>
            </a:r>
            <a:br>
              <a:rPr lang="en-US" sz="2800" dirty="0" smtClean="0">
                <a:latin typeface="+mn-lt"/>
                <a:cs typeface="Arial" charset="0"/>
              </a:rPr>
            </a:br>
            <a:r>
              <a:rPr lang="en-US" sz="2800" i="1" dirty="0" smtClean="0">
                <a:latin typeface="+mn-lt"/>
                <a:cs typeface="Arial" charset="0"/>
              </a:rPr>
              <a:t>An Introduction and Overview</a:t>
            </a:r>
            <a:br>
              <a:rPr lang="en-US" sz="2800" i="1" dirty="0" smtClean="0">
                <a:latin typeface="+mn-lt"/>
                <a:cs typeface="Arial" charset="0"/>
              </a:rPr>
            </a:br>
            <a:endParaRPr lang="en-US" sz="2800" i="1" dirty="0" smtClean="0">
              <a:latin typeface="+mn-lt"/>
              <a:cs typeface="Arial" charset="0"/>
            </a:endParaRPr>
          </a:p>
        </p:txBody>
      </p:sp>
      <p:sp>
        <p:nvSpPr>
          <p:cNvPr id="6" name="Subtitle 4"/>
          <p:cNvSpPr>
            <a:spLocks noGrp="1"/>
          </p:cNvSpPr>
          <p:nvPr>
            <p:ph type="subTitle" idx="1"/>
          </p:nvPr>
        </p:nvSpPr>
        <p:spPr>
          <a:xfrm>
            <a:off x="1371600" y="3502025"/>
            <a:ext cx="6400800" cy="457200"/>
          </a:xfrm>
        </p:spPr>
        <p:txBody>
          <a:bodyPr rtlCol="0">
            <a:normAutofit/>
          </a:bodyPr>
          <a:lstStyle/>
          <a:p>
            <a:pPr eaLnBrk="1" fontAlgn="auto" hangingPunct="1">
              <a:spcAft>
                <a:spcPts val="0"/>
              </a:spcAft>
              <a:defRPr/>
            </a:pPr>
            <a:r>
              <a:rPr lang="en-US" sz="1800" dirty="0" smtClean="0">
                <a:solidFill>
                  <a:srgbClr val="1C1C1C"/>
                </a:solidFill>
              </a:rPr>
              <a:t>24 February 2017</a:t>
            </a:r>
          </a:p>
        </p:txBody>
      </p:sp>
      <p:sp>
        <p:nvSpPr>
          <p:cNvPr id="7" name="Rectangle 4"/>
          <p:cNvSpPr>
            <a:spLocks noChangeArrowheads="1"/>
          </p:cNvSpPr>
          <p:nvPr/>
        </p:nvSpPr>
        <p:spPr bwMode="auto">
          <a:xfrm>
            <a:off x="1100831" y="4111524"/>
            <a:ext cx="6942338" cy="2440668"/>
          </a:xfrm>
          <a:prstGeom prst="rect">
            <a:avLst/>
          </a:prstGeom>
          <a:noFill/>
          <a:ln w="9525">
            <a:noFill/>
            <a:miter lim="800000"/>
            <a:headEnd/>
            <a:tailEnd/>
          </a:ln>
        </p:spPr>
        <p:txBody>
          <a:bodyPr wrap="square">
            <a:spAutoFit/>
          </a:bodyPr>
          <a:lstStyle/>
          <a:p>
            <a:pPr algn="ctr">
              <a:spcBef>
                <a:spcPct val="10000"/>
              </a:spcBef>
            </a:pPr>
            <a:r>
              <a:rPr lang="en-US" dirty="0" smtClean="0">
                <a:solidFill>
                  <a:srgbClr val="1C1C1C"/>
                </a:solidFill>
                <a:latin typeface="Arial" pitchFamily="34" charset="0"/>
                <a:cs typeface="Arial" pitchFamily="34" charset="0"/>
              </a:rPr>
              <a:t>Jim </a:t>
            </a:r>
            <a:r>
              <a:rPr lang="en-US" dirty="0" err="1" smtClean="0">
                <a:solidFill>
                  <a:srgbClr val="1C1C1C"/>
                </a:solidFill>
                <a:latin typeface="Arial" pitchFamily="34" charset="0"/>
                <a:cs typeface="Arial" pitchFamily="34" charset="0"/>
              </a:rPr>
              <a:t>Glownia</a:t>
            </a:r>
            <a:r>
              <a:rPr lang="en-US" dirty="0" smtClean="0">
                <a:solidFill>
                  <a:srgbClr val="1C1C1C"/>
                </a:solidFill>
                <a:latin typeface="Arial" pitchFamily="34" charset="0"/>
                <a:cs typeface="Arial" pitchFamily="34" charset="0"/>
              </a:rPr>
              <a:t>, Ph.D.</a:t>
            </a:r>
          </a:p>
          <a:p>
            <a:pPr algn="ctr">
              <a:spcBef>
                <a:spcPct val="10000"/>
              </a:spcBef>
            </a:pPr>
            <a:r>
              <a:rPr lang="en-US" dirty="0" smtClean="0">
                <a:solidFill>
                  <a:srgbClr val="1C1C1C"/>
                </a:solidFill>
                <a:latin typeface="Arial" pitchFamily="34" charset="0"/>
                <a:cs typeface="Arial" pitchFamily="34" charset="0"/>
              </a:rPr>
              <a:t>Director</a:t>
            </a:r>
          </a:p>
          <a:p>
            <a:pPr algn="ctr">
              <a:spcBef>
                <a:spcPct val="10000"/>
              </a:spcBef>
            </a:pPr>
            <a:r>
              <a:rPr lang="en-US" dirty="0" smtClean="0">
                <a:solidFill>
                  <a:srgbClr val="1C1C1C"/>
                </a:solidFill>
                <a:latin typeface="Arial" pitchFamily="34" charset="0"/>
                <a:cs typeface="Arial" pitchFamily="34" charset="0"/>
              </a:rPr>
              <a:t>Office of Workforce Development for Teachers and Scientists</a:t>
            </a:r>
          </a:p>
          <a:p>
            <a:pPr algn="ctr">
              <a:spcBef>
                <a:spcPct val="10000"/>
              </a:spcBef>
            </a:pPr>
            <a:r>
              <a:rPr lang="en-US" sz="1600" b="1" i="1" dirty="0">
                <a:latin typeface="Arial" panose="020B0604020202020204" pitchFamily="34" charset="0"/>
                <a:cs typeface="Arial" panose="020B0604020202020204" pitchFamily="34" charset="0"/>
                <a:hlinkClick r:id="rId3"/>
              </a:rPr>
              <a:t>https://science.energy.gov/wdts/</a:t>
            </a:r>
            <a:endParaRPr lang="en-US" sz="1600" b="1" i="1" dirty="0">
              <a:solidFill>
                <a:srgbClr val="1C1C1C"/>
              </a:solidFill>
              <a:latin typeface="Arial" pitchFamily="34" charset="0"/>
              <a:cs typeface="Arial" pitchFamily="34" charset="0"/>
            </a:endParaRPr>
          </a:p>
          <a:p>
            <a:pPr algn="ctr">
              <a:spcBef>
                <a:spcPct val="10000"/>
              </a:spcBef>
            </a:pPr>
            <a:endParaRPr lang="en-US" dirty="0">
              <a:solidFill>
                <a:srgbClr val="1C1C1C"/>
              </a:solidFill>
              <a:latin typeface="Arial" pitchFamily="34" charset="0"/>
              <a:cs typeface="Arial" pitchFamily="34" charset="0"/>
            </a:endParaRPr>
          </a:p>
          <a:p>
            <a:pPr algn="ctr">
              <a:spcBef>
                <a:spcPct val="10000"/>
              </a:spcBef>
            </a:pPr>
            <a:r>
              <a:rPr lang="en-US" dirty="0" smtClean="0">
                <a:solidFill>
                  <a:srgbClr val="1C1C1C"/>
                </a:solidFill>
                <a:latin typeface="Arial" pitchFamily="34" charset="0"/>
                <a:cs typeface="Arial" pitchFamily="34" charset="0"/>
              </a:rPr>
              <a:t>Office </a:t>
            </a:r>
            <a:r>
              <a:rPr lang="en-US" dirty="0">
                <a:solidFill>
                  <a:srgbClr val="1C1C1C"/>
                </a:solidFill>
                <a:latin typeface="Arial" pitchFamily="34" charset="0"/>
                <a:cs typeface="Arial" pitchFamily="34" charset="0"/>
              </a:rPr>
              <a:t>of Science</a:t>
            </a:r>
            <a:br>
              <a:rPr lang="en-US" dirty="0">
                <a:solidFill>
                  <a:srgbClr val="1C1C1C"/>
                </a:solidFill>
                <a:latin typeface="Arial" pitchFamily="34" charset="0"/>
                <a:cs typeface="Arial" pitchFamily="34" charset="0"/>
              </a:rPr>
            </a:br>
            <a:r>
              <a:rPr lang="en-US" dirty="0">
                <a:solidFill>
                  <a:srgbClr val="1C1C1C"/>
                </a:solidFill>
                <a:latin typeface="Arial" pitchFamily="34" charset="0"/>
                <a:cs typeface="Arial" pitchFamily="34" charset="0"/>
              </a:rPr>
              <a:t>U.S. Department of Energy</a:t>
            </a:r>
          </a:p>
          <a:p>
            <a:pPr algn="ctr">
              <a:spcBef>
                <a:spcPct val="10000"/>
              </a:spcBef>
            </a:pPr>
            <a:r>
              <a:rPr lang="en-US" sz="1600" b="1" i="1" dirty="0">
                <a:latin typeface="Arial" panose="020B0604020202020204" pitchFamily="34" charset="0"/>
                <a:cs typeface="Arial" panose="020B0604020202020204" pitchFamily="34" charset="0"/>
                <a:hlinkClick r:id="rId3"/>
              </a:rPr>
              <a:t>https:// </a:t>
            </a:r>
            <a:r>
              <a:rPr lang="en-US" sz="1600" b="1" i="1" dirty="0" smtClean="0">
                <a:solidFill>
                  <a:srgbClr val="1C1C1C"/>
                </a:solidFill>
                <a:latin typeface="Arial" pitchFamily="34" charset="0"/>
                <a:cs typeface="Arial" pitchFamily="34" charset="0"/>
                <a:hlinkClick r:id="rId4"/>
              </a:rPr>
              <a:t>www.science.energy.gov</a:t>
            </a:r>
            <a:endParaRPr lang="en-US" sz="1600" b="1" i="1" dirty="0" smtClean="0">
              <a:solidFill>
                <a:srgbClr val="1C1C1C"/>
              </a:solidFill>
              <a:latin typeface="Arial" pitchFamily="34" charset="0"/>
              <a:cs typeface="Arial" pitchFamily="34" charset="0"/>
            </a:endParaRPr>
          </a:p>
        </p:txBody>
      </p:sp>
    </p:spTree>
    <p:extLst>
      <p:ext uri="{BB962C8B-B14F-4D97-AF65-F5344CB8AC3E}">
        <p14:creationId xmlns:p14="http://schemas.microsoft.com/office/powerpoint/2010/main" val="6033093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43" y="119200"/>
            <a:ext cx="8229600" cy="518026"/>
          </a:xfrm>
        </p:spPr>
        <p:txBody>
          <a:bodyPr>
            <a:noAutofit/>
          </a:bodyPr>
          <a:lstStyle/>
          <a:p>
            <a:r>
              <a:rPr lang="en-US" dirty="0" smtClean="0"/>
              <a:t>SCGSR Review and Selection Process</a:t>
            </a:r>
            <a:endParaRPr lang="en-US" dirty="0"/>
          </a:p>
        </p:txBody>
      </p:sp>
      <p:grpSp>
        <p:nvGrpSpPr>
          <p:cNvPr id="21" name="Group 20"/>
          <p:cNvGrpSpPr/>
          <p:nvPr/>
        </p:nvGrpSpPr>
        <p:grpSpPr>
          <a:xfrm>
            <a:off x="1569837" y="968899"/>
            <a:ext cx="5060800" cy="5291257"/>
            <a:chOff x="1820210" y="860292"/>
            <a:chExt cx="5060800" cy="5291257"/>
          </a:xfrm>
        </p:grpSpPr>
        <p:sp>
          <p:nvSpPr>
            <p:cNvPr id="3" name="Rectangle 2"/>
            <p:cNvSpPr/>
            <p:nvPr/>
          </p:nvSpPr>
          <p:spPr>
            <a:xfrm rot="5400000">
              <a:off x="4087816" y="104173"/>
              <a:ext cx="540856" cy="3800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TextBox 3"/>
            <p:cNvSpPr txBox="1"/>
            <p:nvPr/>
          </p:nvSpPr>
          <p:spPr>
            <a:xfrm>
              <a:off x="1820210" y="1827744"/>
              <a:ext cx="5060800" cy="338554"/>
            </a:xfrm>
            <a:prstGeom prst="rect">
              <a:avLst/>
            </a:prstGeom>
            <a:noFill/>
          </p:spPr>
          <p:txBody>
            <a:bodyPr wrap="square" rtlCol="0">
              <a:spAutoFit/>
            </a:bodyPr>
            <a:lstStyle/>
            <a:p>
              <a:pPr algn="ctr"/>
              <a:r>
                <a:rPr lang="en-US" sz="1600" dirty="0" smtClean="0">
                  <a:latin typeface="+mn-lt"/>
                </a:rPr>
                <a:t>Eligibility and Compliance Review</a:t>
              </a:r>
              <a:endParaRPr lang="en-US" sz="1600" dirty="0">
                <a:latin typeface="+mn-lt"/>
              </a:endParaRPr>
            </a:p>
          </p:txBody>
        </p:sp>
        <p:sp>
          <p:nvSpPr>
            <p:cNvPr id="6" name="Rectangle 5"/>
            <p:cNvSpPr/>
            <p:nvPr/>
          </p:nvSpPr>
          <p:spPr>
            <a:xfrm rot="5400000">
              <a:off x="4135135" y="1130451"/>
              <a:ext cx="446215" cy="38001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extBox 6"/>
            <p:cNvSpPr txBox="1"/>
            <p:nvPr/>
          </p:nvSpPr>
          <p:spPr>
            <a:xfrm>
              <a:off x="2683480" y="2868890"/>
              <a:ext cx="3334260" cy="338554"/>
            </a:xfrm>
            <a:prstGeom prst="rect">
              <a:avLst/>
            </a:prstGeom>
            <a:noFill/>
          </p:spPr>
          <p:txBody>
            <a:bodyPr wrap="square" rtlCol="0">
              <a:spAutoFit/>
            </a:bodyPr>
            <a:lstStyle/>
            <a:p>
              <a:pPr algn="ctr"/>
              <a:r>
                <a:rPr lang="en-US" sz="1600" dirty="0" smtClean="0">
                  <a:latin typeface="+mn-lt"/>
                </a:rPr>
                <a:t>Relevance Review</a:t>
              </a:r>
              <a:endParaRPr lang="en-US" sz="1600" dirty="0">
                <a:latin typeface="+mn-lt"/>
              </a:endParaRPr>
            </a:p>
          </p:txBody>
        </p:sp>
        <p:sp>
          <p:nvSpPr>
            <p:cNvPr id="8" name="Rectangle 7"/>
            <p:cNvSpPr/>
            <p:nvPr/>
          </p:nvSpPr>
          <p:spPr>
            <a:xfrm rot="5400000">
              <a:off x="4135134" y="2124381"/>
              <a:ext cx="446215" cy="3800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p:cNvSpPr txBox="1"/>
            <p:nvPr/>
          </p:nvSpPr>
          <p:spPr>
            <a:xfrm>
              <a:off x="2000449" y="3859367"/>
              <a:ext cx="4700323" cy="338554"/>
            </a:xfrm>
            <a:prstGeom prst="rect">
              <a:avLst/>
            </a:prstGeom>
            <a:noFill/>
          </p:spPr>
          <p:txBody>
            <a:bodyPr wrap="square" rtlCol="0">
              <a:spAutoFit/>
            </a:bodyPr>
            <a:lstStyle/>
            <a:p>
              <a:pPr algn="ctr"/>
              <a:r>
                <a:rPr lang="en-US" sz="1600" dirty="0" smtClean="0">
                  <a:latin typeface="+mn-lt"/>
                </a:rPr>
                <a:t>Merit Based Peer Review</a:t>
              </a:r>
              <a:endParaRPr lang="en-US" sz="1600" dirty="0">
                <a:latin typeface="+mn-lt"/>
              </a:endParaRPr>
            </a:p>
          </p:txBody>
        </p:sp>
        <p:sp>
          <p:nvSpPr>
            <p:cNvPr id="10" name="Rectangle 9"/>
            <p:cNvSpPr/>
            <p:nvPr/>
          </p:nvSpPr>
          <p:spPr>
            <a:xfrm rot="5400000">
              <a:off x="4135133" y="3154213"/>
              <a:ext cx="446215" cy="38001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p:cNvSpPr txBox="1"/>
            <p:nvPr/>
          </p:nvSpPr>
          <p:spPr>
            <a:xfrm>
              <a:off x="3656349" y="4893175"/>
              <a:ext cx="1388522" cy="338554"/>
            </a:xfrm>
            <a:prstGeom prst="rect">
              <a:avLst/>
            </a:prstGeom>
            <a:noFill/>
          </p:spPr>
          <p:txBody>
            <a:bodyPr wrap="none" rtlCol="0">
              <a:spAutoFit/>
            </a:bodyPr>
            <a:lstStyle/>
            <a:p>
              <a:pPr algn="ctr"/>
              <a:r>
                <a:rPr lang="en-US" sz="1600" dirty="0" smtClean="0">
                  <a:latin typeface="+mn-lt"/>
                </a:rPr>
                <a:t>Final Selection</a:t>
              </a:r>
              <a:endParaRPr lang="en-US" sz="1600" dirty="0">
                <a:latin typeface="+mn-lt"/>
              </a:endParaRPr>
            </a:p>
          </p:txBody>
        </p:sp>
        <p:sp>
          <p:nvSpPr>
            <p:cNvPr id="5" name="Striped Right Arrow 4"/>
            <p:cNvSpPr/>
            <p:nvPr/>
          </p:nvSpPr>
          <p:spPr>
            <a:xfrm rot="5400000">
              <a:off x="4095220" y="1206149"/>
              <a:ext cx="459942" cy="595354"/>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Striped Right Arrow 12"/>
            <p:cNvSpPr/>
            <p:nvPr/>
          </p:nvSpPr>
          <p:spPr>
            <a:xfrm rot="5400000">
              <a:off x="4117447" y="2245940"/>
              <a:ext cx="476094" cy="646819"/>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Striped Right Arrow 13"/>
            <p:cNvSpPr/>
            <p:nvPr/>
          </p:nvSpPr>
          <p:spPr>
            <a:xfrm rot="5400000">
              <a:off x="4103211" y="3219304"/>
              <a:ext cx="501126" cy="658112"/>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Striped Right Arrow 14"/>
            <p:cNvSpPr/>
            <p:nvPr/>
          </p:nvSpPr>
          <p:spPr>
            <a:xfrm rot="5400000">
              <a:off x="4110271" y="4222951"/>
              <a:ext cx="521602" cy="692233"/>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Striped Right Arrow 15"/>
            <p:cNvSpPr/>
            <p:nvPr/>
          </p:nvSpPr>
          <p:spPr>
            <a:xfrm rot="5400000">
              <a:off x="4130677" y="5279981"/>
              <a:ext cx="480790" cy="685045"/>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p:cNvSpPr txBox="1"/>
            <p:nvPr/>
          </p:nvSpPr>
          <p:spPr>
            <a:xfrm>
              <a:off x="2844913" y="860292"/>
              <a:ext cx="3011394" cy="338554"/>
            </a:xfrm>
            <a:prstGeom prst="rect">
              <a:avLst/>
            </a:prstGeom>
            <a:noFill/>
          </p:spPr>
          <p:txBody>
            <a:bodyPr wrap="square" rtlCol="0">
              <a:spAutoFit/>
            </a:bodyPr>
            <a:lstStyle/>
            <a:p>
              <a:pPr algn="ctr"/>
              <a:r>
                <a:rPr lang="en-US" sz="1600" dirty="0" smtClean="0">
                  <a:latin typeface="+mn-lt"/>
                </a:rPr>
                <a:t>Completed Applications</a:t>
              </a:r>
              <a:endParaRPr lang="en-US" sz="1600" dirty="0">
                <a:latin typeface="+mn-lt"/>
              </a:endParaRPr>
            </a:p>
          </p:txBody>
        </p:sp>
        <p:sp>
          <p:nvSpPr>
            <p:cNvPr id="18" name="TextBox 17"/>
            <p:cNvSpPr txBox="1"/>
            <p:nvPr/>
          </p:nvSpPr>
          <p:spPr>
            <a:xfrm>
              <a:off x="3622692" y="5782217"/>
              <a:ext cx="1544572" cy="369332"/>
            </a:xfrm>
            <a:prstGeom prst="rect">
              <a:avLst/>
            </a:prstGeom>
            <a:noFill/>
          </p:spPr>
          <p:txBody>
            <a:bodyPr wrap="square" rtlCol="0">
              <a:spAutoFit/>
            </a:bodyPr>
            <a:lstStyle/>
            <a:p>
              <a:pPr algn="ctr"/>
              <a:r>
                <a:rPr lang="en-US" dirty="0" smtClean="0">
                  <a:latin typeface="+mn-lt"/>
                </a:rPr>
                <a:t>Awards</a:t>
              </a:r>
              <a:endParaRPr lang="en-US" dirty="0">
                <a:latin typeface="+mn-lt"/>
              </a:endParaRPr>
            </a:p>
          </p:txBody>
        </p:sp>
      </p:grpSp>
      <p:sp>
        <p:nvSpPr>
          <p:cNvPr id="17" name="TextBox 16"/>
          <p:cNvSpPr txBox="1"/>
          <p:nvPr/>
        </p:nvSpPr>
        <p:spPr>
          <a:xfrm>
            <a:off x="6044639" y="2885164"/>
            <a:ext cx="1708969" cy="523220"/>
          </a:xfrm>
          <a:prstGeom prst="rect">
            <a:avLst/>
          </a:prstGeom>
          <a:noFill/>
        </p:spPr>
        <p:txBody>
          <a:bodyPr wrap="square" rtlCol="0">
            <a:spAutoFit/>
          </a:bodyPr>
          <a:lstStyle/>
          <a:p>
            <a:r>
              <a:rPr lang="en-US" sz="1400" dirty="0" smtClean="0">
                <a:latin typeface="+mn-lt"/>
              </a:rPr>
              <a:t>SC Research Office</a:t>
            </a:r>
          </a:p>
          <a:p>
            <a:r>
              <a:rPr lang="en-US" sz="1400" dirty="0" smtClean="0">
                <a:latin typeface="+mn-lt"/>
              </a:rPr>
              <a:t>Program Managers</a:t>
            </a:r>
            <a:endParaRPr lang="en-US" sz="1400" dirty="0">
              <a:latin typeface="+mn-lt"/>
            </a:endParaRPr>
          </a:p>
        </p:txBody>
      </p:sp>
      <p:sp>
        <p:nvSpPr>
          <p:cNvPr id="19" name="TextBox 18"/>
          <p:cNvSpPr txBox="1"/>
          <p:nvPr/>
        </p:nvSpPr>
        <p:spPr>
          <a:xfrm>
            <a:off x="6044639" y="1958943"/>
            <a:ext cx="2245124" cy="307777"/>
          </a:xfrm>
          <a:prstGeom prst="rect">
            <a:avLst/>
          </a:prstGeom>
          <a:noFill/>
        </p:spPr>
        <p:txBody>
          <a:bodyPr wrap="square" rtlCol="0">
            <a:spAutoFit/>
          </a:bodyPr>
          <a:lstStyle/>
          <a:p>
            <a:r>
              <a:rPr lang="en-US" sz="1400" dirty="0" smtClean="0">
                <a:latin typeface="+mn-lt"/>
              </a:rPr>
              <a:t>SCGSR Program Manager</a:t>
            </a:r>
            <a:endParaRPr lang="en-US" sz="1400" dirty="0">
              <a:latin typeface="+mn-lt"/>
            </a:endParaRPr>
          </a:p>
        </p:txBody>
      </p:sp>
      <p:sp>
        <p:nvSpPr>
          <p:cNvPr id="22" name="TextBox 21"/>
          <p:cNvSpPr txBox="1"/>
          <p:nvPr/>
        </p:nvSpPr>
        <p:spPr>
          <a:xfrm>
            <a:off x="6044639" y="3993689"/>
            <a:ext cx="1714191" cy="307777"/>
          </a:xfrm>
          <a:prstGeom prst="rect">
            <a:avLst/>
          </a:prstGeom>
          <a:noFill/>
        </p:spPr>
        <p:txBody>
          <a:bodyPr wrap="square" rtlCol="0">
            <a:spAutoFit/>
          </a:bodyPr>
          <a:lstStyle/>
          <a:p>
            <a:r>
              <a:rPr lang="en-US" sz="1400" dirty="0" smtClean="0">
                <a:latin typeface="+mn-lt"/>
              </a:rPr>
              <a:t>External Reviewers</a:t>
            </a:r>
            <a:endParaRPr lang="en-US" sz="1400" dirty="0">
              <a:latin typeface="+mn-lt"/>
            </a:endParaRPr>
          </a:p>
        </p:txBody>
      </p:sp>
      <p:sp>
        <p:nvSpPr>
          <p:cNvPr id="31" name="Rectangle 30"/>
          <p:cNvSpPr/>
          <p:nvPr/>
        </p:nvSpPr>
        <p:spPr>
          <a:xfrm>
            <a:off x="6044639" y="4801727"/>
            <a:ext cx="2648586" cy="677108"/>
          </a:xfrm>
          <a:prstGeom prst="rect">
            <a:avLst/>
          </a:prstGeom>
        </p:spPr>
        <p:txBody>
          <a:bodyPr wrap="square">
            <a:spAutoFit/>
          </a:bodyPr>
          <a:lstStyle/>
          <a:p>
            <a:r>
              <a:rPr lang="en-US" sz="1400" dirty="0" smtClean="0">
                <a:latin typeface="+mn-lt"/>
              </a:rPr>
              <a:t>WDTS AD Final Approval</a:t>
            </a:r>
          </a:p>
          <a:p>
            <a:r>
              <a:rPr lang="en-US" sz="1200" i="1" dirty="0" smtClean="0">
                <a:latin typeface="+mn-lt"/>
              </a:rPr>
              <a:t>(With recommendations from external reviewers and SC ADs)</a:t>
            </a:r>
            <a:endParaRPr lang="en-US" sz="1200" i="1" dirty="0">
              <a:latin typeface="+mn-lt"/>
            </a:endParaRPr>
          </a:p>
        </p:txBody>
      </p:sp>
      <p:sp>
        <p:nvSpPr>
          <p:cNvPr id="20" name="Footer Placeholder 19"/>
          <p:cNvSpPr>
            <a:spLocks noGrp="1"/>
          </p:cNvSpPr>
          <p:nvPr>
            <p:ph type="ftr" sz="quarter" idx="11"/>
          </p:nvPr>
        </p:nvSpPr>
        <p:spPr/>
        <p:txBody>
          <a:bodyPr/>
          <a:lstStyle/>
          <a:p>
            <a:r>
              <a:rPr lang="en-US" smtClean="0"/>
              <a:t>WDTS Overview</a:t>
            </a:r>
            <a:endParaRPr lang="en-US" dirty="0"/>
          </a:p>
        </p:txBody>
      </p:sp>
      <p:sp>
        <p:nvSpPr>
          <p:cNvPr id="23" name="Slide Number Placeholder 22"/>
          <p:cNvSpPr>
            <a:spLocks noGrp="1"/>
          </p:cNvSpPr>
          <p:nvPr>
            <p:ph type="sldNum" sz="quarter" idx="12"/>
          </p:nvPr>
        </p:nvSpPr>
        <p:spPr/>
        <p:txBody>
          <a:bodyPr/>
          <a:lstStyle/>
          <a:p>
            <a:fld id="{66A99897-0879-4271-868D-556FCA3FE67B}" type="slidenum">
              <a:rPr lang="en-US" smtClean="0"/>
              <a:pPr/>
              <a:t>10</a:t>
            </a:fld>
            <a:endParaRPr lang="en-US"/>
          </a:p>
        </p:txBody>
      </p:sp>
    </p:spTree>
    <p:extLst>
      <p:ext uri="{BB962C8B-B14F-4D97-AF65-F5344CB8AC3E}">
        <p14:creationId xmlns:p14="http://schemas.microsoft.com/office/powerpoint/2010/main" val="482555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11</a:t>
            </a:fld>
            <a:endParaRPr lang="en-US" dirty="0" smtClean="0">
              <a:latin typeface="Arial" charset="0"/>
              <a:cs typeface="Arial" charset="0"/>
            </a:endParaRPr>
          </a:p>
        </p:txBody>
      </p:sp>
      <p:sp>
        <p:nvSpPr>
          <p:cNvPr id="6146" name="Title 2"/>
          <p:cNvSpPr>
            <a:spLocks noGrp="1"/>
          </p:cNvSpPr>
          <p:nvPr>
            <p:ph type="title" idx="4294967295"/>
          </p:nvPr>
        </p:nvSpPr>
        <p:spPr>
          <a:xfrm>
            <a:off x="0" y="8417"/>
            <a:ext cx="9144000" cy="762000"/>
          </a:xfrm>
        </p:spPr>
        <p:txBody>
          <a:bodyPr lIns="0" rIns="0"/>
          <a:lstStyle/>
          <a:p>
            <a:pPr>
              <a:lnSpc>
                <a:spcPct val="90000"/>
              </a:lnSpc>
            </a:pPr>
            <a:r>
              <a:rPr lang="en-US" dirty="0" smtClean="0"/>
              <a:t>Visiting Faculty Program</a:t>
            </a:r>
            <a:endParaRPr lang="en-US" dirty="0" smtClean="0">
              <a:latin typeface="Arial" pitchFamily="34" charset="0"/>
            </a:endParaRPr>
          </a:p>
        </p:txBody>
      </p:sp>
      <p:sp>
        <p:nvSpPr>
          <p:cNvPr id="12" name="TextBox 11"/>
          <p:cNvSpPr txBox="1"/>
          <p:nvPr/>
        </p:nvSpPr>
        <p:spPr>
          <a:xfrm>
            <a:off x="0" y="916359"/>
            <a:ext cx="9144000" cy="5847743"/>
          </a:xfrm>
          <a:prstGeom prst="rect">
            <a:avLst/>
          </a:prstGeom>
          <a:noFill/>
        </p:spPr>
        <p:txBody>
          <a:bodyPr wrap="square" lIns="91429" tIns="45714" rIns="91429" bIns="45714" rtlCol="0">
            <a:spAutoFit/>
          </a:bodyPr>
          <a:lstStyle/>
          <a:p>
            <a:pPr marL="225425" indent="-225425">
              <a:spcAft>
                <a:spcPts val="1200"/>
              </a:spcAft>
              <a:buFont typeface="Wingdings" pitchFamily="2" charset="2"/>
              <a:buChar char="§"/>
            </a:pPr>
            <a:r>
              <a:rPr lang="en-US" sz="1600" b="1" dirty="0" smtClean="0"/>
              <a:t>Visiting </a:t>
            </a:r>
            <a:r>
              <a:rPr lang="en-US" sz="1600" b="1" dirty="0"/>
              <a:t>Faculty Program (VFP</a:t>
            </a:r>
            <a:r>
              <a:rPr lang="en-US" sz="1600" b="1" dirty="0" smtClean="0"/>
              <a:t>)</a:t>
            </a:r>
            <a:br>
              <a:rPr lang="en-US" sz="1600" b="1" dirty="0" smtClean="0"/>
            </a:br>
            <a:r>
              <a:rPr lang="en-US" sz="1600" dirty="0" smtClean="0"/>
              <a:t>(~ </a:t>
            </a:r>
            <a:r>
              <a:rPr lang="en-US" sz="1600" dirty="0"/>
              <a:t>70 faculty and 40 </a:t>
            </a:r>
            <a:r>
              <a:rPr lang="en-US" sz="1600" dirty="0" smtClean="0"/>
              <a:t>student participants)</a:t>
            </a:r>
            <a:endParaRPr lang="en-US" sz="1600" b="1" dirty="0" smtClean="0"/>
          </a:p>
          <a:p>
            <a:pPr marL="682625" lvl="1" indent="-225425">
              <a:spcAft>
                <a:spcPts val="1200"/>
              </a:spcAft>
              <a:buFont typeface="Wingdings" pitchFamily="2" charset="2"/>
              <a:buChar char="§"/>
            </a:pPr>
            <a:r>
              <a:rPr lang="en-US" sz="1600" dirty="0" smtClean="0"/>
              <a:t>The goal of the VFP is </a:t>
            </a:r>
            <a:r>
              <a:rPr lang="en-US" sz="1600" dirty="0"/>
              <a:t>to increase the research competitiveness of faculty members and students at institutions of higher education historically </a:t>
            </a:r>
            <a:r>
              <a:rPr lang="en-US" sz="1600" dirty="0" smtClean="0"/>
              <a:t>underrepresented* </a:t>
            </a:r>
            <a:r>
              <a:rPr lang="en-US" sz="1600" dirty="0"/>
              <a:t>in the research community in order to expand the workforce that addresses DOE mission areas. </a:t>
            </a:r>
            <a:endParaRPr lang="en-US" sz="1600" dirty="0" smtClean="0"/>
          </a:p>
          <a:p>
            <a:pPr marL="682625" lvl="1" indent="-225425">
              <a:spcAft>
                <a:spcPts val="1200"/>
              </a:spcAft>
              <a:buFont typeface="Wingdings" pitchFamily="2" charset="2"/>
              <a:buChar char="§"/>
            </a:pPr>
            <a:r>
              <a:rPr lang="en-US" sz="1600" dirty="0"/>
              <a:t>University/college faculty members collaborate with DOE laboratory research staff on a research project of mutual interest. Faculty member participants may invite up to two students to participate in the research project</a:t>
            </a:r>
            <a:r>
              <a:rPr lang="en-US" sz="1600" dirty="0" smtClean="0"/>
              <a:t>. </a:t>
            </a:r>
          </a:p>
          <a:p>
            <a:pPr marL="682625" lvl="1" indent="-225425">
              <a:spcAft>
                <a:spcPts val="1200"/>
              </a:spcAft>
              <a:buFont typeface="Wingdings" pitchFamily="2" charset="2"/>
              <a:buChar char="§"/>
            </a:pPr>
            <a:r>
              <a:rPr lang="en-US" sz="1600" dirty="0"/>
              <a:t>WDTS manages applications, performs compliance and eligibility reviews, but host labs make placement decisions</a:t>
            </a:r>
            <a:r>
              <a:rPr lang="en-US" sz="1600" dirty="0" smtClean="0"/>
              <a:t>.</a:t>
            </a:r>
          </a:p>
          <a:p>
            <a:pPr marL="682625" lvl="1" indent="-225425">
              <a:spcAft>
                <a:spcPts val="1200"/>
              </a:spcAft>
              <a:buFont typeface="Wingdings" pitchFamily="2" charset="2"/>
              <a:buChar char="§"/>
            </a:pPr>
            <a:r>
              <a:rPr lang="en-US" sz="1600" dirty="0"/>
              <a:t>Joint research proposal is required - Faculty must, through their own efforts, establish a collaboration with a laboratory scientist to co-develop a 6-page research proposal prior to applying to VFP. Proposals are peer reviewed by host labs.</a:t>
            </a:r>
          </a:p>
          <a:p>
            <a:pPr marL="682625" lvl="1" indent="-225425">
              <a:spcAft>
                <a:spcPts val="1200"/>
              </a:spcAft>
              <a:buFont typeface="Wingdings" pitchFamily="2" charset="2"/>
              <a:buChar char="§"/>
            </a:pPr>
            <a:r>
              <a:rPr lang="en-US" sz="1600" dirty="0" smtClean="0"/>
              <a:t>Appointments </a:t>
            </a:r>
            <a:r>
              <a:rPr lang="en-US" sz="1600" dirty="0"/>
              <a:t>are in the summer term for 10 weeks</a:t>
            </a:r>
            <a:r>
              <a:rPr lang="en-US" sz="1600" dirty="0" smtClean="0"/>
              <a:t>. </a:t>
            </a:r>
          </a:p>
          <a:p>
            <a:pPr marL="682625" lvl="1" indent="-225425">
              <a:spcAft>
                <a:spcPts val="1200"/>
              </a:spcAft>
              <a:buFont typeface="Wingdings" pitchFamily="2" charset="2"/>
              <a:buChar char="§"/>
            </a:pPr>
            <a:r>
              <a:rPr lang="en-US" sz="1600" dirty="0"/>
              <a:t>Schools may not have Carnegie Classifications of Doctoral/Research Universities- Highest or Higher Research Activity, </a:t>
            </a:r>
            <a:r>
              <a:rPr lang="en-US" sz="1600" dirty="0" smtClean="0"/>
              <a:t>*here </a:t>
            </a:r>
            <a:r>
              <a:rPr lang="en-US" sz="1600" dirty="0"/>
              <a:t>used to defined underrepresented in Federal research </a:t>
            </a:r>
            <a:r>
              <a:rPr lang="en-US" sz="1600" dirty="0" smtClean="0"/>
              <a:t>funding (exception – HBCUs are not excluded).</a:t>
            </a:r>
          </a:p>
          <a:p>
            <a:pPr lvl="1">
              <a:spcAft>
                <a:spcPts val="1200"/>
              </a:spcAft>
            </a:pPr>
            <a:r>
              <a:rPr lang="en-US" sz="1600" dirty="0" smtClean="0"/>
              <a:t/>
            </a:r>
            <a:br>
              <a:rPr lang="en-US" sz="1600" dirty="0" smtClean="0"/>
            </a:br>
            <a:endParaRPr lang="en-US" sz="1600" dirty="0" smtClean="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t>WDTS Overview</a:t>
            </a:r>
            <a:endParaRPr lang="en-US"/>
          </a:p>
        </p:txBody>
      </p:sp>
    </p:spTree>
    <p:extLst>
      <p:ext uri="{BB962C8B-B14F-4D97-AF65-F5344CB8AC3E}">
        <p14:creationId xmlns:p14="http://schemas.microsoft.com/office/powerpoint/2010/main" val="3939694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pPr>
              <a:defRPr/>
            </a:pPr>
            <a:fld id="{C46E434F-9621-40CA-857D-4DD39CE8210B}" type="slidenum">
              <a:rPr lang="en-US"/>
              <a:pPr>
                <a:defRPr/>
              </a:pPr>
              <a:t>12</a:t>
            </a:fld>
            <a:endParaRPr lang="en-US" dirty="0"/>
          </a:p>
        </p:txBody>
      </p:sp>
      <p:sp>
        <p:nvSpPr>
          <p:cNvPr id="41989" name="Rectangle 6"/>
          <p:cNvSpPr>
            <a:spLocks noChangeArrowheads="1"/>
          </p:cNvSpPr>
          <p:nvPr/>
        </p:nvSpPr>
        <p:spPr bwMode="auto">
          <a:xfrm>
            <a:off x="8748713" y="1066800"/>
            <a:ext cx="76200" cy="5105400"/>
          </a:xfrm>
          <a:prstGeom prst="rect">
            <a:avLst/>
          </a:prstGeom>
          <a:solidFill>
            <a:schemeClr val="bg1"/>
          </a:solidFill>
          <a:ln w="9525">
            <a:noFill/>
            <a:miter lim="800000"/>
            <a:headEnd/>
            <a:tailEnd/>
          </a:ln>
        </p:spPr>
        <p:txBody>
          <a:bodyPr wrap="none" anchor="ctr"/>
          <a:lstStyle/>
          <a:p>
            <a:endParaRPr lang="en-US"/>
          </a:p>
        </p:txBody>
      </p:sp>
      <p:sp>
        <p:nvSpPr>
          <p:cNvPr id="12" name="Title 2"/>
          <p:cNvSpPr>
            <a:spLocks noGrp="1"/>
          </p:cNvSpPr>
          <p:nvPr>
            <p:ph type="title" idx="4294967295"/>
          </p:nvPr>
        </p:nvSpPr>
        <p:spPr>
          <a:xfrm>
            <a:off x="0" y="10633"/>
            <a:ext cx="9144000" cy="762000"/>
          </a:xfrm>
        </p:spPr>
        <p:txBody>
          <a:bodyPr/>
          <a:lstStyle/>
          <a:p>
            <a:r>
              <a:rPr lang="en-US" sz="2400" dirty="0" smtClean="0">
                <a:latin typeface="Arial" pitchFamily="34" charset="0"/>
              </a:rPr>
              <a:t>16/17 DOE Laboratories are WDTS Host Labs + DIII-D at </a:t>
            </a:r>
            <a:r>
              <a:rPr lang="en-US" sz="2400" dirty="0">
                <a:latin typeface="Arial" pitchFamily="34" charset="0"/>
              </a:rPr>
              <a:t>General Atomics &amp; Joint </a:t>
            </a:r>
            <a:r>
              <a:rPr lang="en-US" sz="2400" dirty="0" err="1">
                <a:latin typeface="Arial" pitchFamily="34" charset="0"/>
              </a:rPr>
              <a:t>BioEnergy</a:t>
            </a:r>
            <a:r>
              <a:rPr lang="en-US" sz="2400" dirty="0">
                <a:latin typeface="Arial" pitchFamily="34" charset="0"/>
              </a:rPr>
              <a:t> Institute (JBEI</a:t>
            </a:r>
            <a:r>
              <a:rPr lang="en-US" sz="2400" dirty="0" smtClean="0">
                <a:latin typeface="Arial" pitchFamily="34" charset="0"/>
              </a:rPr>
              <a:t>) at LBNL)</a:t>
            </a:r>
            <a:endParaRPr lang="en-US" sz="3600" dirty="0" smtClean="0">
              <a:latin typeface="Arial" pitchFamily="34" charset="0"/>
            </a:endParaRPr>
          </a:p>
        </p:txBody>
      </p:sp>
      <p:pic>
        <p:nvPicPr>
          <p:cNvPr id="10" name="Picture 9" descr="U_S__National_labs_map.jpg"/>
          <p:cNvPicPr>
            <a:picLocks noChangeAspect="1"/>
          </p:cNvPicPr>
          <p:nvPr/>
        </p:nvPicPr>
        <p:blipFill>
          <a:blip r:embed="rId3" cstate="print"/>
          <a:srcRect l="4745" t="19853" r="5363" b="7234"/>
          <a:stretch>
            <a:fillRect/>
          </a:stretch>
        </p:blipFill>
        <p:spPr>
          <a:xfrm>
            <a:off x="276225" y="832513"/>
            <a:ext cx="8813443" cy="5520662"/>
          </a:xfrm>
          <a:prstGeom prst="rect">
            <a:avLst/>
          </a:prstGeom>
        </p:spPr>
      </p:pic>
      <p:sp>
        <p:nvSpPr>
          <p:cNvPr id="11" name="Rectangle 10"/>
          <p:cNvSpPr/>
          <p:nvPr/>
        </p:nvSpPr>
        <p:spPr>
          <a:xfrm>
            <a:off x="6851176" y="5404512"/>
            <a:ext cx="2292824" cy="958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5552925"/>
            <a:ext cx="4483100" cy="738664"/>
          </a:xfrm>
          <a:prstGeom prst="rect">
            <a:avLst/>
          </a:prstGeom>
          <a:solidFill>
            <a:srgbClr val="FFFF00"/>
          </a:solidFill>
          <a:ln w="19050">
            <a:solidFill>
              <a:schemeClr val="tx1"/>
            </a:solidFill>
          </a:ln>
        </p:spPr>
        <p:txBody>
          <a:bodyPr wrap="square">
            <a:spAutoFit/>
          </a:bodyPr>
          <a:lstStyle/>
          <a:p>
            <a:pPr marL="285750" indent="-285750">
              <a:buFont typeface="Arial" panose="020B0604020202020204" pitchFamily="34" charset="0"/>
              <a:buChar char="•"/>
            </a:pPr>
            <a:r>
              <a:rPr lang="en-US" sz="1400" b="1" dirty="0">
                <a:cs typeface="Arial" pitchFamily="34" charset="0"/>
              </a:rPr>
              <a:t>16/17 DOE Labs </a:t>
            </a:r>
            <a:r>
              <a:rPr lang="en-US" sz="1400" b="1" dirty="0" smtClean="0">
                <a:cs typeface="Arial" pitchFamily="34" charset="0"/>
              </a:rPr>
              <a:t>Have Participants </a:t>
            </a:r>
            <a:r>
              <a:rPr lang="en-US" sz="1400" b="1" dirty="0">
                <a:cs typeface="Arial" pitchFamily="34" charset="0"/>
              </a:rPr>
              <a:t>in WDTS </a:t>
            </a:r>
            <a:r>
              <a:rPr lang="en-US" sz="1400" b="1" dirty="0" smtClean="0">
                <a:cs typeface="Arial" pitchFamily="34" charset="0"/>
              </a:rPr>
              <a:t>Sponsored Programs (all except NETL)</a:t>
            </a:r>
          </a:p>
          <a:p>
            <a:pPr marL="285750" indent="-285750">
              <a:buFont typeface="Arial" panose="020B0604020202020204" pitchFamily="34" charset="0"/>
              <a:buChar char="•"/>
            </a:pPr>
            <a:r>
              <a:rPr lang="en-US" sz="1400" b="1" dirty="0" smtClean="0">
                <a:cs typeface="Arial" pitchFamily="34" charset="0"/>
              </a:rPr>
              <a:t>Project areas vary by stewardship and mission</a:t>
            </a:r>
            <a:endParaRPr lang="en-US" sz="1400" b="1" dirty="0">
              <a:cs typeface="Arial" pitchFamily="34" charset="0"/>
            </a:endParaRPr>
          </a:p>
        </p:txBody>
      </p:sp>
    </p:spTree>
    <p:extLst>
      <p:ext uri="{BB962C8B-B14F-4D97-AF65-F5344CB8AC3E}">
        <p14:creationId xmlns:p14="http://schemas.microsoft.com/office/powerpoint/2010/main" val="3611526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91537"/>
            <a:ext cx="9144000" cy="5232202"/>
          </a:xfrm>
          <a:prstGeom prst="rect">
            <a:avLst/>
          </a:prstGeom>
          <a:noFill/>
        </p:spPr>
        <p:txBody>
          <a:bodyPr wrap="square" rtlCol="0">
            <a:spAutoFit/>
          </a:bodyPr>
          <a:lstStyle/>
          <a:p>
            <a:pPr>
              <a:spcAft>
                <a:spcPts val="600"/>
              </a:spcAft>
            </a:pPr>
            <a:r>
              <a:rPr lang="en-US" dirty="0">
                <a:latin typeface="Arial" pitchFamily="34" charset="0"/>
                <a:cs typeface="Arial" pitchFamily="34" charset="0"/>
              </a:rPr>
              <a:t>“</a:t>
            </a:r>
            <a:r>
              <a:rPr lang="en-US" dirty="0" err="1">
                <a:latin typeface="Arial" pitchFamily="34" charset="0"/>
                <a:cs typeface="Arial" pitchFamily="34" charset="0"/>
              </a:rPr>
              <a:t>TechDev</a:t>
            </a:r>
            <a:r>
              <a:rPr lang="en-US" dirty="0">
                <a:latin typeface="Arial" pitchFamily="34" charset="0"/>
                <a:cs typeface="Arial" pitchFamily="34" charset="0"/>
              </a:rPr>
              <a:t>” provides: </a:t>
            </a:r>
          </a:p>
          <a:p>
            <a:pPr marL="630238" indent="-173038">
              <a:buFont typeface="Wingdings" pitchFamily="2" charset="2"/>
              <a:buChar char="§"/>
            </a:pPr>
            <a:r>
              <a:rPr lang="en-US" dirty="0">
                <a:latin typeface="Arial" pitchFamily="34" charset="0"/>
                <a:cs typeface="Arial" pitchFamily="34" charset="0"/>
              </a:rPr>
              <a:t>Efficient, best in class, systems for paperless management of WDTS programs; </a:t>
            </a:r>
          </a:p>
          <a:p>
            <a:pPr marL="630238" indent="-173038">
              <a:buFont typeface="Wingdings" pitchFamily="2" charset="2"/>
              <a:buChar char="§"/>
            </a:pPr>
            <a:r>
              <a:rPr lang="en-US" dirty="0">
                <a:latin typeface="Arial" pitchFamily="34" charset="0"/>
                <a:cs typeface="Arial" pitchFamily="34" charset="0"/>
              </a:rPr>
              <a:t>Streamlined processes for applicant solicitation, review, and placement; and </a:t>
            </a:r>
          </a:p>
          <a:p>
            <a:pPr marL="630238" indent="-173038">
              <a:spcAft>
                <a:spcPts val="600"/>
              </a:spcAft>
              <a:buFont typeface="Wingdings" pitchFamily="2" charset="2"/>
              <a:buChar char="§"/>
            </a:pPr>
            <a:r>
              <a:rPr lang="en-US" dirty="0">
                <a:latin typeface="Arial" pitchFamily="34" charset="0"/>
                <a:cs typeface="Arial" pitchFamily="34" charset="0"/>
              </a:rPr>
              <a:t>Robust data collection and analyses of participant experiences. </a:t>
            </a:r>
          </a:p>
          <a:p>
            <a:r>
              <a:rPr lang="en-US" dirty="0" smtClean="0">
                <a:latin typeface="Arial" pitchFamily="34" charset="0"/>
                <a:cs typeface="Arial" pitchFamily="34" charset="0"/>
              </a:rPr>
              <a:t>The </a:t>
            </a:r>
            <a:r>
              <a:rPr lang="en-US" b="1" dirty="0" smtClean="0">
                <a:latin typeface="Arial" pitchFamily="34" charset="0"/>
                <a:cs typeface="Arial" pitchFamily="34" charset="0"/>
              </a:rPr>
              <a:t>WDTS Application and Review System (WARS) </a:t>
            </a:r>
            <a:r>
              <a:rPr lang="en-US" dirty="0" smtClean="0">
                <a:latin typeface="Arial" pitchFamily="34" charset="0"/>
                <a:cs typeface="Arial" pitchFamily="34" charset="0"/>
              </a:rPr>
              <a:t>is developed by a expert  </a:t>
            </a:r>
            <a:r>
              <a:rPr lang="en-US" dirty="0">
                <a:latin typeface="Arial" pitchFamily="34" charset="0"/>
                <a:cs typeface="Arial" pitchFamily="34" charset="0"/>
              </a:rPr>
              <a:t>software team at the Oak Ridge Institute for Science and Education (ORISE) with WDTS providing technical requirements and project governance. The code base architecture is highly configurable, includes effective database management, is compliant (cyber and accessibility), with streamlined deployment into production environments, helping make multi-program development efficient, fast, and easily adaptable. </a:t>
            </a:r>
          </a:p>
          <a:p>
            <a:pPr lvl="0"/>
            <a:endParaRPr lang="en-US" dirty="0" smtClean="0">
              <a:latin typeface="Arial" pitchFamily="34" charset="0"/>
              <a:cs typeface="Arial" pitchFamily="34" charset="0"/>
            </a:endParaRPr>
          </a:p>
          <a:p>
            <a:pPr marL="177800" lvl="0" indent="-177800">
              <a:buFont typeface="Wingdings" pitchFamily="2" charset="2"/>
              <a:buChar char="§"/>
            </a:pPr>
            <a:r>
              <a:rPr lang="en-US" dirty="0" smtClean="0">
                <a:latin typeface="Arial" pitchFamily="34" charset="0"/>
                <a:cs typeface="Arial" pitchFamily="34" charset="0"/>
              </a:rPr>
              <a:t>Currently under development:</a:t>
            </a:r>
          </a:p>
          <a:p>
            <a:pPr marL="177800" lvl="0" indent="-177800">
              <a:buFont typeface="Wingdings" pitchFamily="2" charset="2"/>
              <a:buChar char="§"/>
            </a:pPr>
            <a:endParaRPr lang="en-US" i="1" dirty="0">
              <a:latin typeface="Arial" pitchFamily="34" charset="0"/>
              <a:cs typeface="Arial" pitchFamily="34" charset="0"/>
            </a:endParaRPr>
          </a:p>
          <a:p>
            <a:pPr marL="635000" lvl="1" indent="-177800">
              <a:buFont typeface="Wingdings" pitchFamily="2" charset="2"/>
              <a:buChar char="§"/>
            </a:pPr>
            <a:r>
              <a:rPr lang="en-US" i="1" dirty="0" smtClean="0">
                <a:latin typeface="Arial" pitchFamily="34" charset="0"/>
                <a:cs typeface="Arial" pitchFamily="34" charset="0"/>
              </a:rPr>
              <a:t>Enhanced database management with embedded business intelligence data analysis and visualization toolsets for facile quantitative program evaluation and report dissemination.</a:t>
            </a:r>
          </a:p>
          <a:p>
            <a:pPr marL="635000" lvl="1" indent="-177800">
              <a:buFont typeface="Wingdings" pitchFamily="2" charset="2"/>
              <a:buChar char="§"/>
            </a:pPr>
            <a:endParaRPr lang="en-US" i="1" dirty="0">
              <a:latin typeface="Arial" pitchFamily="34" charset="0"/>
              <a:cs typeface="Arial" pitchFamily="34" charset="0"/>
            </a:endParaRPr>
          </a:p>
          <a:p>
            <a:pPr marL="635000" lvl="1" indent="-177800">
              <a:buFont typeface="Wingdings" pitchFamily="2" charset="2"/>
              <a:buChar char="§"/>
            </a:pPr>
            <a:r>
              <a:rPr lang="en-US" i="1" dirty="0" smtClean="0">
                <a:latin typeface="Arial" pitchFamily="34" charset="0"/>
                <a:cs typeface="Arial" pitchFamily="34" charset="0"/>
              </a:rPr>
              <a:t>Online real-time NSB finals score reporting.</a:t>
            </a:r>
          </a:p>
        </p:txBody>
      </p:sp>
      <p:sp>
        <p:nvSpPr>
          <p:cNvPr id="7" name="Title 2"/>
          <p:cNvSpPr txBox="1">
            <a:spLocks/>
          </p:cNvSpPr>
          <p:nvPr/>
        </p:nvSpPr>
        <p:spPr bwMode="auto">
          <a:xfrm>
            <a:off x="0" y="24701"/>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2400" dirty="0" smtClean="0">
                <a:solidFill>
                  <a:srgbClr val="106636"/>
                </a:solidFill>
                <a:latin typeface="Arial" pitchFamily="34" charset="0"/>
                <a:ea typeface="+mj-ea"/>
                <a:cs typeface="Arial" pitchFamily="34" charset="0"/>
              </a:rPr>
              <a:t>Technology Development &amp; On-Line Application Systems (WARS)</a:t>
            </a:r>
            <a:endParaRPr kumimoji="0" lang="en-US" sz="2400" b="0" i="0" u="none" strike="noStrike" kern="1200" cap="none" spc="0" normalizeH="0" baseline="0" noProof="0" dirty="0" smtClean="0">
              <a:ln>
                <a:noFill/>
              </a:ln>
              <a:solidFill>
                <a:srgbClr val="106636"/>
              </a:solidFill>
              <a:effectLst/>
              <a:uLnTx/>
              <a:uFillTx/>
              <a:latin typeface="Arial" pitchFamily="34" charset="0"/>
              <a:ea typeface="+mj-ea"/>
              <a:cs typeface="Arial" pitchFamily="34" charset="0"/>
            </a:endParaRPr>
          </a:p>
        </p:txBody>
      </p:sp>
      <p:sp>
        <p:nvSpPr>
          <p:cNvPr id="11" name="Slide Number Placeholder 3"/>
          <p:cNvSpPr>
            <a:spLocks noGrp="1"/>
          </p:cNvSpPr>
          <p:nvPr>
            <p:ph type="sldNum" sz="quarter" idx="12"/>
          </p:nvPr>
        </p:nvSpPr>
        <p:spPr bwMode="auto">
          <a:xfrm>
            <a:off x="8413750" y="6351588"/>
            <a:ext cx="3810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13</a:t>
            </a:fld>
            <a:endParaRPr lang="en-US" dirty="0" smtClean="0">
              <a:latin typeface="Arial" charset="0"/>
              <a:cs typeface="Arial" charset="0"/>
            </a:endParaRPr>
          </a:p>
        </p:txBody>
      </p:sp>
      <p:sp>
        <p:nvSpPr>
          <p:cNvPr id="2" name="Footer Placeholder 1"/>
          <p:cNvSpPr>
            <a:spLocks noGrp="1"/>
          </p:cNvSpPr>
          <p:nvPr>
            <p:ph type="ftr" sz="quarter" idx="11"/>
          </p:nvPr>
        </p:nvSpPr>
        <p:spPr/>
        <p:txBody>
          <a:bodyPr/>
          <a:lstStyle/>
          <a:p>
            <a:r>
              <a:rPr lang="en-US" smtClean="0"/>
              <a:t>WDTS Overview</a:t>
            </a:r>
            <a:endParaRPr lang="en-US" dirty="0"/>
          </a:p>
        </p:txBody>
      </p:sp>
    </p:spTree>
    <p:extLst>
      <p:ext uri="{BB962C8B-B14F-4D97-AF65-F5344CB8AC3E}">
        <p14:creationId xmlns:p14="http://schemas.microsoft.com/office/powerpoint/2010/main" val="2741537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1123950"/>
            <a:ext cx="914400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9"/>
          <p:cNvGrpSpPr/>
          <p:nvPr/>
        </p:nvGrpSpPr>
        <p:grpSpPr>
          <a:xfrm>
            <a:off x="0" y="23750"/>
            <a:ext cx="8908676" cy="6834250"/>
            <a:chOff x="0" y="23750"/>
            <a:chExt cx="8908676" cy="6834250"/>
          </a:xfrm>
        </p:grpSpPr>
        <p:grpSp>
          <p:nvGrpSpPr>
            <p:cNvPr id="5" name="Group 56"/>
            <p:cNvGrpSpPr/>
            <p:nvPr/>
          </p:nvGrpSpPr>
          <p:grpSpPr>
            <a:xfrm>
              <a:off x="0" y="23750"/>
              <a:ext cx="8908676" cy="6834250"/>
              <a:chOff x="152400" y="23750"/>
              <a:chExt cx="8908676" cy="6834250"/>
            </a:xfrm>
          </p:grpSpPr>
          <p:grpSp>
            <p:nvGrpSpPr>
              <p:cNvPr id="6" name="Group 24"/>
              <p:cNvGrpSpPr/>
              <p:nvPr/>
            </p:nvGrpSpPr>
            <p:grpSpPr>
              <a:xfrm>
                <a:off x="1066800" y="228600"/>
                <a:ext cx="7848600" cy="6206698"/>
                <a:chOff x="1066800" y="228600"/>
                <a:chExt cx="7848600" cy="6206698"/>
              </a:xfrm>
            </p:grpSpPr>
            <p:grpSp>
              <p:nvGrpSpPr>
                <p:cNvPr id="10" name="Group 9"/>
                <p:cNvGrpSpPr/>
                <p:nvPr/>
              </p:nvGrpSpPr>
              <p:grpSpPr>
                <a:xfrm>
                  <a:off x="1066800" y="228600"/>
                  <a:ext cx="7848600" cy="5643142"/>
                  <a:chOff x="1066800" y="533400"/>
                  <a:chExt cx="7848600" cy="5643142"/>
                </a:xfrm>
              </p:grpSpPr>
              <p:pic>
                <p:nvPicPr>
                  <p:cNvPr id="4" name="Picture 5"/>
                  <p:cNvPicPr>
                    <a:picLocks noChangeAspect="1" noChangeArrowheads="1"/>
                  </p:cNvPicPr>
                  <p:nvPr/>
                </p:nvPicPr>
                <p:blipFill>
                  <a:blip r:embed="rId3" cstate="print"/>
                  <a:srcRect/>
                  <a:stretch>
                    <a:fillRect/>
                  </a:stretch>
                </p:blipFill>
                <p:spPr bwMode="auto">
                  <a:xfrm>
                    <a:off x="1066800" y="533400"/>
                    <a:ext cx="7848600" cy="5643142"/>
                  </a:xfrm>
                  <a:prstGeom prst="rect">
                    <a:avLst/>
                  </a:prstGeom>
                  <a:noFill/>
                  <a:ln w="9525">
                    <a:noFill/>
                    <a:miter lim="800000"/>
                    <a:headEnd/>
                    <a:tailEnd/>
                  </a:ln>
                </p:spPr>
              </p:pic>
              <p:sp>
                <p:nvSpPr>
                  <p:cNvPr id="9" name="Rectangle 8"/>
                  <p:cNvSpPr/>
                  <p:nvPr/>
                </p:nvSpPr>
                <p:spPr>
                  <a:xfrm>
                    <a:off x="1066800" y="4114800"/>
                    <a:ext cx="18288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4" cstate="print"/>
                <a:stretch>
                  <a:fillRect/>
                </a:stretch>
              </p:blipFill>
              <p:spPr>
                <a:xfrm>
                  <a:off x="2286000" y="3276600"/>
                  <a:ext cx="603250" cy="556846"/>
                </a:xfrm>
                <a:prstGeom prst="rect">
                  <a:avLst/>
                </a:prstGeom>
              </p:spPr>
            </p:pic>
            <p:sp>
              <p:nvSpPr>
                <p:cNvPr id="16" name="TextBox 15"/>
                <p:cNvSpPr txBox="1"/>
                <p:nvPr/>
              </p:nvSpPr>
              <p:spPr>
                <a:xfrm>
                  <a:off x="2057400" y="3810000"/>
                  <a:ext cx="1143000" cy="577081"/>
                </a:xfrm>
                <a:prstGeom prst="rect">
                  <a:avLst/>
                </a:prstGeom>
                <a:noFill/>
              </p:spPr>
              <p:txBody>
                <a:bodyPr wrap="square" rtlCol="0">
                  <a:spAutoFit/>
                </a:bodyPr>
                <a:lstStyle/>
                <a:p>
                  <a:pPr algn="ctr"/>
                  <a:r>
                    <a:rPr lang="en-US" sz="1050" b="1" dirty="0" smtClean="0">
                      <a:latin typeface="Arial Narrow" pitchFamily="34" charset="0"/>
                      <a:cs typeface="Arial"/>
                    </a:rPr>
                    <a:t>Participant and Deliverables Portal</a:t>
                  </a:r>
                  <a:endParaRPr lang="en-US" sz="1050" b="1" dirty="0">
                    <a:latin typeface="Arial Narrow" pitchFamily="34" charset="0"/>
                    <a:cs typeface="Arial"/>
                  </a:endParaRPr>
                </a:p>
              </p:txBody>
            </p:sp>
            <p:cxnSp>
              <p:nvCxnSpPr>
                <p:cNvPr id="7" name="Elbow Connector 6"/>
                <p:cNvCxnSpPr/>
                <p:nvPr/>
              </p:nvCxnSpPr>
              <p:spPr>
                <a:xfrm flipV="1">
                  <a:off x="2743200" y="2971800"/>
                  <a:ext cx="2057400" cy="533400"/>
                </a:xfrm>
                <a:prstGeom prst="bentConnector3">
                  <a:avLst>
                    <a:gd name="adj1" fmla="val 73025"/>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5400000" flipH="1" flipV="1">
                  <a:off x="2438400" y="4191000"/>
                  <a:ext cx="1371600" cy="1219200"/>
                </a:xfrm>
                <a:prstGeom prst="bentConnector3">
                  <a:avLst>
                    <a:gd name="adj1" fmla="val 83735"/>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noChangeArrowheads="1"/>
                </p:cNvPicPr>
                <p:nvPr/>
              </p:nvPicPr>
              <p:blipFill>
                <a:blip r:embed="rId3" cstate="print"/>
                <a:srcRect l="87850" t="62392" b="28509"/>
                <a:stretch>
                  <a:fillRect/>
                </a:stretch>
              </p:blipFill>
              <p:spPr bwMode="auto">
                <a:xfrm>
                  <a:off x="2209800" y="5486400"/>
                  <a:ext cx="762000" cy="533400"/>
                </a:xfrm>
                <a:prstGeom prst="rect">
                  <a:avLst/>
                </a:prstGeom>
                <a:noFill/>
                <a:ln w="9525">
                  <a:noFill/>
                  <a:miter lim="800000"/>
                  <a:headEnd/>
                  <a:tailEnd/>
                </a:ln>
              </p:spPr>
            </p:pic>
            <p:sp>
              <p:nvSpPr>
                <p:cNvPr id="24" name="TextBox 23"/>
                <p:cNvSpPr txBox="1"/>
                <p:nvPr/>
              </p:nvSpPr>
              <p:spPr>
                <a:xfrm>
                  <a:off x="1981200" y="6019800"/>
                  <a:ext cx="1143000" cy="415498"/>
                </a:xfrm>
                <a:prstGeom prst="rect">
                  <a:avLst/>
                </a:prstGeom>
                <a:noFill/>
              </p:spPr>
              <p:txBody>
                <a:bodyPr wrap="square" rtlCol="0">
                  <a:spAutoFit/>
                </a:bodyPr>
                <a:lstStyle/>
                <a:p>
                  <a:pPr algn="ctr"/>
                  <a:r>
                    <a:rPr lang="en-US" sz="1050" b="1" dirty="0" smtClean="0">
                      <a:latin typeface="Arial Narrow" pitchFamily="34" charset="0"/>
                      <a:cs typeface="Arial"/>
                    </a:rPr>
                    <a:t>Recommender submits letter</a:t>
                  </a:r>
                  <a:endParaRPr lang="en-US" sz="1050" b="1" dirty="0">
                    <a:latin typeface="Arial Narrow" pitchFamily="34" charset="0"/>
                    <a:cs typeface="Arial"/>
                  </a:endParaRPr>
                </a:p>
              </p:txBody>
            </p:sp>
          </p:grpSp>
          <p:pic>
            <p:nvPicPr>
              <p:cNvPr id="8" name="Picture 5"/>
              <p:cNvPicPr>
                <a:picLocks noChangeAspect="1" noChangeArrowheads="1"/>
              </p:cNvPicPr>
              <p:nvPr/>
            </p:nvPicPr>
            <p:blipFill>
              <a:blip r:embed="rId3" cstate="print"/>
              <a:srcRect t="62114" r="74757"/>
              <a:stretch>
                <a:fillRect/>
              </a:stretch>
            </p:blipFill>
            <p:spPr bwMode="auto">
              <a:xfrm>
                <a:off x="228600" y="5101058"/>
                <a:ext cx="1628133" cy="1756942"/>
              </a:xfrm>
              <a:prstGeom prst="rect">
                <a:avLst/>
              </a:prstGeom>
              <a:noFill/>
              <a:ln w="15875">
                <a:solidFill>
                  <a:schemeClr val="accent3">
                    <a:lumMod val="75000"/>
                  </a:schemeClr>
                </a:solidFill>
                <a:miter lim="800000"/>
                <a:headEnd/>
                <a:tailEnd/>
              </a:ln>
            </p:spPr>
          </p:pic>
          <p:sp>
            <p:nvSpPr>
              <p:cNvPr id="26" name="TextBox 25"/>
              <p:cNvSpPr txBox="1"/>
              <p:nvPr/>
            </p:nvSpPr>
            <p:spPr>
              <a:xfrm>
                <a:off x="5486400" y="4419600"/>
                <a:ext cx="1295400" cy="246221"/>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DOE Lab Ed Portal</a:t>
                </a:r>
                <a:endParaRPr lang="en-US" sz="1000" b="1" dirty="0">
                  <a:latin typeface="Arial Narrow" pitchFamily="34" charset="0"/>
                  <a:cs typeface="Arial"/>
                </a:endParaRPr>
              </a:p>
            </p:txBody>
          </p:sp>
          <p:sp>
            <p:nvSpPr>
              <p:cNvPr id="27" name="TextBox 26"/>
              <p:cNvSpPr txBox="1"/>
              <p:nvPr/>
            </p:nvSpPr>
            <p:spPr>
              <a:xfrm>
                <a:off x="5562600" y="5334000"/>
                <a:ext cx="1295400" cy="553998"/>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DOE Lab Ed Office Placement Review and Sorting</a:t>
                </a:r>
                <a:endParaRPr lang="en-US" sz="1000" b="1" dirty="0">
                  <a:latin typeface="Arial Narrow" pitchFamily="34" charset="0"/>
                  <a:cs typeface="Arial"/>
                </a:endParaRPr>
              </a:p>
            </p:txBody>
          </p:sp>
          <p:sp>
            <p:nvSpPr>
              <p:cNvPr id="28" name="TextBox 27"/>
              <p:cNvSpPr txBox="1"/>
              <p:nvPr/>
            </p:nvSpPr>
            <p:spPr>
              <a:xfrm>
                <a:off x="6790765" y="5334000"/>
                <a:ext cx="1295400" cy="553998"/>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DOE Lab Research Advisor Selects Applicants</a:t>
                </a:r>
                <a:endParaRPr lang="en-US" sz="1000" b="1" dirty="0">
                  <a:latin typeface="Arial Narrow" pitchFamily="34" charset="0"/>
                  <a:cs typeface="Arial"/>
                </a:endParaRPr>
              </a:p>
            </p:txBody>
          </p:sp>
          <p:sp>
            <p:nvSpPr>
              <p:cNvPr id="29" name="TextBox 28"/>
              <p:cNvSpPr txBox="1"/>
              <p:nvPr/>
            </p:nvSpPr>
            <p:spPr>
              <a:xfrm>
                <a:off x="7623361" y="4226859"/>
                <a:ext cx="1295400" cy="553998"/>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NSF interface with NSF funded applicants</a:t>
                </a:r>
                <a:endParaRPr lang="en-US" sz="1000" b="1" dirty="0">
                  <a:latin typeface="Arial Narrow" pitchFamily="34" charset="0"/>
                  <a:cs typeface="Arial"/>
                </a:endParaRPr>
              </a:p>
            </p:txBody>
          </p:sp>
          <p:sp>
            <p:nvSpPr>
              <p:cNvPr id="30" name="TextBox 29"/>
              <p:cNvSpPr txBox="1"/>
              <p:nvPr/>
            </p:nvSpPr>
            <p:spPr>
              <a:xfrm>
                <a:off x="7481047" y="3312459"/>
                <a:ext cx="1580029" cy="553998"/>
              </a:xfrm>
              <a:prstGeom prst="rect">
                <a:avLst/>
              </a:prstGeom>
              <a:solidFill>
                <a:schemeClr val="bg1"/>
              </a:solidFill>
            </p:spPr>
            <p:txBody>
              <a:bodyPr wrap="square" lIns="274320" rIns="274320" rtlCol="0">
                <a:spAutoFit/>
              </a:bodyPr>
              <a:lstStyle/>
              <a:p>
                <a:pPr algn="ctr"/>
                <a:r>
                  <a:rPr lang="en-US" sz="1000" b="1" dirty="0" smtClean="0">
                    <a:latin typeface="Arial Narrow" pitchFamily="34" charset="0"/>
                    <a:cs typeface="Arial"/>
                  </a:rPr>
                  <a:t>WDTS views applications and application status</a:t>
                </a:r>
                <a:endParaRPr lang="en-US" sz="1000" b="1" dirty="0">
                  <a:latin typeface="Arial Narrow" pitchFamily="34" charset="0"/>
                  <a:cs typeface="Arial"/>
                </a:endParaRPr>
              </a:p>
            </p:txBody>
          </p:sp>
          <p:sp>
            <p:nvSpPr>
              <p:cNvPr id="31" name="TextBox 30"/>
              <p:cNvSpPr txBox="1"/>
              <p:nvPr/>
            </p:nvSpPr>
            <p:spPr>
              <a:xfrm>
                <a:off x="7547161" y="2362200"/>
                <a:ext cx="1447800" cy="400110"/>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WDTS Approves Compliance Review</a:t>
                </a:r>
                <a:endParaRPr lang="en-US" sz="1000" b="1" dirty="0">
                  <a:latin typeface="Arial Narrow" pitchFamily="34" charset="0"/>
                  <a:cs typeface="Arial"/>
                </a:endParaRPr>
              </a:p>
            </p:txBody>
          </p:sp>
          <p:sp>
            <p:nvSpPr>
              <p:cNvPr id="32" name="TextBox 31"/>
              <p:cNvSpPr txBox="1"/>
              <p:nvPr/>
            </p:nvSpPr>
            <p:spPr>
              <a:xfrm>
                <a:off x="7547161" y="1295400"/>
                <a:ext cx="1447800" cy="400110"/>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WDTS Approves Eligibility Review</a:t>
                </a:r>
                <a:endParaRPr lang="en-US" sz="1000" b="1" dirty="0">
                  <a:latin typeface="Arial Narrow" pitchFamily="34" charset="0"/>
                  <a:cs typeface="Arial"/>
                </a:endParaRPr>
              </a:p>
            </p:txBody>
          </p:sp>
          <p:sp>
            <p:nvSpPr>
              <p:cNvPr id="33" name="TextBox 32"/>
              <p:cNvSpPr txBox="1"/>
              <p:nvPr/>
            </p:nvSpPr>
            <p:spPr>
              <a:xfrm>
                <a:off x="3962400" y="1066800"/>
                <a:ext cx="914400" cy="553998"/>
              </a:xfrm>
              <a:prstGeom prst="rect">
                <a:avLst/>
              </a:prstGeom>
              <a:solidFill>
                <a:schemeClr val="bg1"/>
              </a:solidFill>
            </p:spPr>
            <p:txBody>
              <a:bodyPr wrap="square" rtlCol="0">
                <a:spAutoFit/>
              </a:bodyPr>
              <a:lstStyle/>
              <a:p>
                <a:pPr algn="ctr"/>
                <a:r>
                  <a:rPr lang="en-US" sz="1000" b="1" dirty="0" err="1" smtClean="0">
                    <a:latin typeface="Arial Narrow" pitchFamily="34" charset="0"/>
                    <a:cs typeface="Arial"/>
                  </a:rPr>
                  <a:t>ggests</a:t>
                </a:r>
                <a:r>
                  <a:rPr lang="en-US" sz="1000" b="1" dirty="0" smtClean="0">
                    <a:latin typeface="Arial Narrow" pitchFamily="34" charset="0"/>
                    <a:cs typeface="Arial"/>
                  </a:rPr>
                  <a:t> Compliance issues </a:t>
                </a:r>
                <a:endParaRPr lang="en-US" sz="1000" b="1" dirty="0">
                  <a:latin typeface="Arial Narrow" pitchFamily="34" charset="0"/>
                  <a:cs typeface="Arial"/>
                </a:endParaRPr>
              </a:p>
            </p:txBody>
          </p:sp>
          <p:sp>
            <p:nvSpPr>
              <p:cNvPr id="34" name="TextBox 33"/>
              <p:cNvSpPr txBox="1"/>
              <p:nvPr/>
            </p:nvSpPr>
            <p:spPr>
              <a:xfrm>
                <a:off x="1219200" y="1371600"/>
                <a:ext cx="1371600" cy="707886"/>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ORAU Directs  applications to first and second choice DOE Labs</a:t>
                </a:r>
                <a:endParaRPr lang="en-US" sz="1000" b="1" dirty="0">
                  <a:latin typeface="Arial Narrow" pitchFamily="34" charset="0"/>
                  <a:cs typeface="Arial"/>
                </a:endParaRPr>
              </a:p>
            </p:txBody>
          </p:sp>
          <p:sp>
            <p:nvSpPr>
              <p:cNvPr id="35" name="TextBox 34"/>
              <p:cNvSpPr txBox="1"/>
              <p:nvPr/>
            </p:nvSpPr>
            <p:spPr>
              <a:xfrm>
                <a:off x="6934200" y="762000"/>
                <a:ext cx="1066800" cy="553998"/>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WDTS Oversight of Placement  Processes</a:t>
                </a:r>
                <a:endParaRPr lang="en-US" sz="1000" b="1" dirty="0">
                  <a:latin typeface="Arial Narrow" pitchFamily="34" charset="0"/>
                  <a:cs typeface="Arial"/>
                </a:endParaRPr>
              </a:p>
            </p:txBody>
          </p:sp>
          <p:sp>
            <p:nvSpPr>
              <p:cNvPr id="36" name="TextBox 35"/>
              <p:cNvSpPr txBox="1"/>
              <p:nvPr/>
            </p:nvSpPr>
            <p:spPr>
              <a:xfrm>
                <a:off x="4876800" y="1143000"/>
                <a:ext cx="1219200" cy="553998"/>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WDTS PMs monitor participant and Lab deliverables</a:t>
                </a:r>
                <a:endParaRPr lang="en-US" sz="1000" b="1" dirty="0">
                  <a:latin typeface="Arial Narrow" pitchFamily="34" charset="0"/>
                  <a:cs typeface="Arial"/>
                </a:endParaRPr>
              </a:p>
            </p:txBody>
          </p:sp>
          <p:pic>
            <p:nvPicPr>
              <p:cNvPr id="44" name="Picture 43"/>
              <p:cNvPicPr>
                <a:picLocks noChangeAspect="1" noChangeArrowheads="1"/>
              </p:cNvPicPr>
              <p:nvPr/>
            </p:nvPicPr>
            <p:blipFill>
              <a:blip r:embed="rId3" cstate="print"/>
              <a:srcRect l="87850" t="62392" b="28509"/>
              <a:stretch>
                <a:fillRect/>
              </a:stretch>
            </p:blipFill>
            <p:spPr bwMode="auto">
              <a:xfrm>
                <a:off x="533400" y="2819400"/>
                <a:ext cx="762000" cy="533400"/>
              </a:xfrm>
              <a:prstGeom prst="rect">
                <a:avLst/>
              </a:prstGeom>
              <a:noFill/>
              <a:ln w="9525">
                <a:noFill/>
                <a:miter lim="800000"/>
                <a:headEnd/>
                <a:tailEnd/>
              </a:ln>
            </p:spPr>
          </p:pic>
          <p:pic>
            <p:nvPicPr>
              <p:cNvPr id="45" name="Picture 44"/>
              <p:cNvPicPr>
                <a:picLocks noChangeAspect="1" noChangeArrowheads="1"/>
              </p:cNvPicPr>
              <p:nvPr/>
            </p:nvPicPr>
            <p:blipFill>
              <a:blip r:embed="rId3" cstate="print"/>
              <a:srcRect l="87850" t="62392" b="28509"/>
              <a:stretch>
                <a:fillRect/>
              </a:stretch>
            </p:blipFill>
            <p:spPr bwMode="auto">
              <a:xfrm>
                <a:off x="838200" y="4267200"/>
                <a:ext cx="685800" cy="533400"/>
              </a:xfrm>
              <a:prstGeom prst="rect">
                <a:avLst/>
              </a:prstGeom>
              <a:noFill/>
              <a:ln w="9525">
                <a:noFill/>
                <a:miter lim="800000"/>
                <a:headEnd/>
                <a:tailEnd/>
              </a:ln>
            </p:spPr>
          </p:pic>
          <p:cxnSp>
            <p:nvCxnSpPr>
              <p:cNvPr id="37" name="Elbow Connector 36"/>
              <p:cNvCxnSpPr/>
              <p:nvPr/>
            </p:nvCxnSpPr>
            <p:spPr>
              <a:xfrm>
                <a:off x="990600" y="3276600"/>
                <a:ext cx="1371600" cy="228600"/>
              </a:xfrm>
              <a:prstGeom prst="bentConnector3">
                <a:avLst>
                  <a:gd name="adj1" fmla="val 50000"/>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219200" y="3657600"/>
                <a:ext cx="1143000" cy="838200"/>
              </a:xfrm>
              <a:prstGeom prst="bentConnector3">
                <a:avLst>
                  <a:gd name="adj1" fmla="val 50000"/>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28600" y="3200400"/>
                <a:ext cx="1143000" cy="415498"/>
              </a:xfrm>
              <a:prstGeom prst="rect">
                <a:avLst/>
              </a:prstGeom>
              <a:noFill/>
            </p:spPr>
            <p:txBody>
              <a:bodyPr wrap="square" rtlCol="0">
                <a:spAutoFit/>
              </a:bodyPr>
              <a:lstStyle/>
              <a:p>
                <a:pPr algn="ctr"/>
                <a:r>
                  <a:rPr lang="en-US" sz="1050" b="1" dirty="0" smtClean="0">
                    <a:latin typeface="Arial Narrow" pitchFamily="34" charset="0"/>
                    <a:cs typeface="Arial"/>
                  </a:rPr>
                  <a:t>Participant  Interface</a:t>
                </a:r>
                <a:endParaRPr lang="en-US" sz="1050" b="1" dirty="0">
                  <a:latin typeface="Arial Narrow" pitchFamily="34" charset="0"/>
                  <a:cs typeface="Arial"/>
                </a:endParaRPr>
              </a:p>
            </p:txBody>
          </p:sp>
          <p:sp>
            <p:nvSpPr>
              <p:cNvPr id="3" name="TextBox 2"/>
              <p:cNvSpPr txBox="1"/>
              <p:nvPr/>
            </p:nvSpPr>
            <p:spPr>
              <a:xfrm>
                <a:off x="152400" y="6611779"/>
                <a:ext cx="1752600" cy="246221"/>
              </a:xfrm>
              <a:prstGeom prst="rect">
                <a:avLst/>
              </a:prstGeom>
              <a:noFill/>
            </p:spPr>
            <p:txBody>
              <a:bodyPr wrap="square" rtlCol="0">
                <a:spAutoFit/>
              </a:bodyPr>
              <a:lstStyle/>
              <a:p>
                <a:pPr algn="ctr"/>
                <a:r>
                  <a:rPr lang="en-US" sz="1000" b="1" dirty="0" smtClean="0">
                    <a:latin typeface="Arial"/>
                    <a:cs typeface="Arial"/>
                  </a:rPr>
                  <a:t>DOE website</a:t>
                </a:r>
                <a:endParaRPr lang="en-US" sz="1000" b="1" dirty="0">
                  <a:latin typeface="Arial"/>
                  <a:cs typeface="Arial"/>
                </a:endParaRPr>
              </a:p>
            </p:txBody>
          </p:sp>
          <p:sp>
            <p:nvSpPr>
              <p:cNvPr id="48" name="TextBox 47"/>
              <p:cNvSpPr txBox="1"/>
              <p:nvPr/>
            </p:nvSpPr>
            <p:spPr>
              <a:xfrm>
                <a:off x="609600" y="4724400"/>
                <a:ext cx="1143000" cy="415498"/>
              </a:xfrm>
              <a:prstGeom prst="rect">
                <a:avLst/>
              </a:prstGeom>
              <a:noFill/>
            </p:spPr>
            <p:txBody>
              <a:bodyPr wrap="square" rtlCol="0">
                <a:spAutoFit/>
              </a:bodyPr>
              <a:lstStyle/>
              <a:p>
                <a:pPr algn="ctr"/>
                <a:r>
                  <a:rPr lang="en-US" sz="1050" b="1" dirty="0" smtClean="0">
                    <a:latin typeface="Arial Narrow" pitchFamily="34" charset="0"/>
                    <a:cs typeface="Arial"/>
                  </a:rPr>
                  <a:t>DOE Lab Ed Office Interface</a:t>
                </a:r>
                <a:endParaRPr lang="en-US" sz="1050" b="1" dirty="0">
                  <a:latin typeface="Arial Narrow" pitchFamily="34" charset="0"/>
                  <a:cs typeface="Arial"/>
                </a:endParaRPr>
              </a:p>
            </p:txBody>
          </p:sp>
          <p:pic>
            <p:nvPicPr>
              <p:cNvPr id="52" name="Picture 51"/>
              <p:cNvPicPr>
                <a:picLocks noChangeAspect="1" noChangeArrowheads="1"/>
              </p:cNvPicPr>
              <p:nvPr/>
            </p:nvPicPr>
            <p:blipFill>
              <a:blip r:embed="rId3" cstate="print"/>
              <a:srcRect l="87850" t="62392" b="28509"/>
              <a:stretch>
                <a:fillRect/>
              </a:stretch>
            </p:blipFill>
            <p:spPr bwMode="auto">
              <a:xfrm>
                <a:off x="381000" y="3657600"/>
                <a:ext cx="762000" cy="533400"/>
              </a:xfrm>
              <a:prstGeom prst="rect">
                <a:avLst/>
              </a:prstGeom>
              <a:noFill/>
              <a:ln w="9525">
                <a:noFill/>
                <a:miter lim="800000"/>
                <a:headEnd/>
                <a:tailEnd/>
              </a:ln>
            </p:spPr>
          </p:pic>
          <p:cxnSp>
            <p:nvCxnSpPr>
              <p:cNvPr id="49" name="Elbow Connector 48"/>
              <p:cNvCxnSpPr/>
              <p:nvPr/>
            </p:nvCxnSpPr>
            <p:spPr>
              <a:xfrm flipV="1">
                <a:off x="914400" y="3581400"/>
                <a:ext cx="1524000" cy="304800"/>
              </a:xfrm>
              <a:prstGeom prst="bentConnector3">
                <a:avLst>
                  <a:gd name="adj1" fmla="val 50000"/>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28600" y="4038600"/>
                <a:ext cx="1143000" cy="415498"/>
              </a:xfrm>
              <a:prstGeom prst="rect">
                <a:avLst/>
              </a:prstGeom>
              <a:noFill/>
            </p:spPr>
            <p:txBody>
              <a:bodyPr wrap="square" rtlCol="0">
                <a:spAutoFit/>
              </a:bodyPr>
              <a:lstStyle/>
              <a:p>
                <a:pPr algn="ctr"/>
                <a:r>
                  <a:rPr lang="en-US" sz="1050" b="1" dirty="0" smtClean="0">
                    <a:latin typeface="Arial Narrow" pitchFamily="34" charset="0"/>
                    <a:cs typeface="Arial"/>
                  </a:rPr>
                  <a:t>Scientist/Mentor</a:t>
                </a:r>
              </a:p>
              <a:p>
                <a:pPr algn="ctr"/>
                <a:r>
                  <a:rPr lang="en-US" sz="1050" b="1" dirty="0" smtClean="0">
                    <a:latin typeface="Arial Narrow" pitchFamily="34" charset="0"/>
                    <a:cs typeface="Arial"/>
                  </a:rPr>
                  <a:t>Interface</a:t>
                </a:r>
                <a:endParaRPr lang="en-US" sz="1050" b="1" dirty="0">
                  <a:latin typeface="Arial Narrow" pitchFamily="34" charset="0"/>
                  <a:cs typeface="Arial"/>
                </a:endParaRPr>
              </a:p>
            </p:txBody>
          </p:sp>
          <p:sp>
            <p:nvSpPr>
              <p:cNvPr id="56" name="TextBox 55"/>
              <p:cNvSpPr txBox="1"/>
              <p:nvPr/>
            </p:nvSpPr>
            <p:spPr>
              <a:xfrm>
                <a:off x="1371600" y="2590800"/>
                <a:ext cx="1066800" cy="523220"/>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ORAU…</a:t>
                </a:r>
              </a:p>
              <a:p>
                <a:pPr algn="ctr"/>
                <a:endParaRPr lang="en-US" sz="1000" b="1" dirty="0" smtClean="0">
                  <a:latin typeface="Arial Narrow" pitchFamily="34" charset="0"/>
                  <a:cs typeface="Arial"/>
                </a:endParaRPr>
              </a:p>
              <a:p>
                <a:pPr algn="ctr"/>
                <a:endParaRPr lang="en-US" sz="800" b="1" dirty="0" smtClean="0">
                  <a:latin typeface="Arial Narrow" pitchFamily="34" charset="0"/>
                  <a:cs typeface="Arial"/>
                </a:endParaRPr>
              </a:p>
            </p:txBody>
          </p:sp>
          <p:sp>
            <p:nvSpPr>
              <p:cNvPr id="41" name="TextBox 40"/>
              <p:cNvSpPr txBox="1"/>
              <p:nvPr/>
            </p:nvSpPr>
            <p:spPr>
              <a:xfrm>
                <a:off x="306775" y="23750"/>
                <a:ext cx="7162800" cy="307777"/>
              </a:xfrm>
              <a:prstGeom prst="rect">
                <a:avLst/>
              </a:prstGeom>
              <a:noFill/>
            </p:spPr>
            <p:txBody>
              <a:bodyPr wrap="square" rtlCol="0">
                <a:spAutoFit/>
              </a:bodyPr>
              <a:lstStyle/>
              <a:p>
                <a:r>
                  <a:rPr lang="en-US" sz="1400" b="1" dirty="0" smtClean="0">
                    <a:latin typeface="Arial"/>
                    <a:cs typeface="Arial"/>
                  </a:rPr>
                  <a:t>Sample Schematic – Science Undergraduate Laboratory Internship </a:t>
                </a:r>
                <a:endParaRPr lang="en-US" sz="1400" b="1" dirty="0">
                  <a:latin typeface="Arial"/>
                  <a:cs typeface="Arial"/>
                </a:endParaRPr>
              </a:p>
            </p:txBody>
          </p:sp>
        </p:grpSp>
        <p:sp>
          <p:nvSpPr>
            <p:cNvPr id="38" name="TextBox 37"/>
            <p:cNvSpPr txBox="1"/>
            <p:nvPr/>
          </p:nvSpPr>
          <p:spPr>
            <a:xfrm>
              <a:off x="5715000" y="819090"/>
              <a:ext cx="1143000" cy="400110"/>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WDTS Queries of</a:t>
              </a:r>
            </a:p>
            <a:p>
              <a:pPr algn="ctr"/>
              <a:r>
                <a:rPr lang="en-US" sz="1000" b="1" dirty="0" smtClean="0">
                  <a:latin typeface="Arial Narrow" pitchFamily="34" charset="0"/>
                  <a:cs typeface="Arial"/>
                </a:rPr>
                <a:t>Historical Data</a:t>
              </a:r>
            </a:p>
          </p:txBody>
        </p:sp>
      </p:grpSp>
      <p:sp>
        <p:nvSpPr>
          <p:cNvPr id="47" name="Slide Number Placeholder 3"/>
          <p:cNvSpPr txBox="1">
            <a:spLocks/>
          </p:cNvSpPr>
          <p:nvPr/>
        </p:nvSpPr>
        <p:spPr bwMode="auto">
          <a:xfrm>
            <a:off x="8477250" y="6389688"/>
            <a:ext cx="381000" cy="365125"/>
          </a:xfrm>
          <a:prstGeom prst="rect">
            <a:avLst/>
          </a:prstGeom>
          <a:noFill/>
          <a:ln>
            <a:miter lim="800000"/>
            <a:headEnd/>
            <a:tailEnd/>
          </a:ln>
        </p:spPr>
        <p:txBody>
          <a:bodyPr wrap="square" numCol="1"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F32F972-5378-4979-A1EC-1F5193911C7C}" type="slidenum">
              <a:rPr kumimoji="0" lang="en-US" sz="1200" b="0" i="0" u="none" strike="noStrike" kern="1200" cap="none" spc="0" normalizeH="0" baseline="0" noProof="0" smtClean="0">
                <a:ln>
                  <a:noFill/>
                </a:ln>
                <a:solidFill>
                  <a:srgbClr val="237737"/>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smtClean="0">
              <a:ln>
                <a:noFill/>
              </a:ln>
              <a:solidFill>
                <a:srgbClr val="237737"/>
              </a:solidFill>
              <a:effectLst/>
              <a:uLnTx/>
              <a:uFillTx/>
              <a:latin typeface="Arial" charset="0"/>
              <a:ea typeface="+mn-ea"/>
              <a:cs typeface="Arial" charset="0"/>
            </a:endParaRPr>
          </a:p>
        </p:txBody>
      </p:sp>
      <p:sp>
        <p:nvSpPr>
          <p:cNvPr id="42" name="Oval 41"/>
          <p:cNvSpPr/>
          <p:nvPr/>
        </p:nvSpPr>
        <p:spPr>
          <a:xfrm>
            <a:off x="1794524" y="5405718"/>
            <a:ext cx="1143000" cy="1143000"/>
          </a:xfrm>
          <a:prstGeom prst="ellipse">
            <a:avLst/>
          </a:prstGeom>
          <a:solidFill>
            <a:srgbClr val="CDF3CD">
              <a:alpha val="30196"/>
            </a:srgbClr>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334436" y="2465294"/>
            <a:ext cx="1143000" cy="1143000"/>
          </a:xfrm>
          <a:prstGeom prst="ellipse">
            <a:avLst/>
          </a:prstGeom>
          <a:solidFill>
            <a:srgbClr val="FFCDCD">
              <a:alpha val="2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468471" y="4800602"/>
            <a:ext cx="1143000" cy="1143000"/>
          </a:xfrm>
          <a:prstGeom prst="ellipse">
            <a:avLst/>
          </a:prstGeom>
          <a:solidFill>
            <a:srgbClr val="CDF3CD">
              <a:alpha val="30196"/>
            </a:srgbClr>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723531" y="4800602"/>
            <a:ext cx="1143000" cy="1143000"/>
          </a:xfrm>
          <a:prstGeom prst="ellipse">
            <a:avLst/>
          </a:prstGeom>
          <a:solidFill>
            <a:srgbClr val="CDF3CD">
              <a:alpha val="30196"/>
            </a:srgbClr>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841812" y="4718518"/>
            <a:ext cx="1143000" cy="1143000"/>
          </a:xfrm>
          <a:prstGeom prst="ellipse">
            <a:avLst/>
          </a:prstGeom>
          <a:solidFill>
            <a:srgbClr val="CDF3CD">
              <a:alpha val="30196"/>
            </a:srgbClr>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205926" y="5674390"/>
            <a:ext cx="320197" cy="320197"/>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9900"/>
                </a:solidFill>
                <a:latin typeface="Arial" pitchFamily="34" charset="0"/>
                <a:cs typeface="Arial" pitchFamily="34" charset="0"/>
              </a:rPr>
              <a:t>1</a:t>
            </a:r>
            <a:endParaRPr lang="en-US" sz="1600" b="1" dirty="0">
              <a:solidFill>
                <a:srgbClr val="009900"/>
              </a:solidFill>
              <a:latin typeface="Arial" pitchFamily="34" charset="0"/>
              <a:cs typeface="Arial" pitchFamily="34" charset="0"/>
            </a:endParaRPr>
          </a:p>
        </p:txBody>
      </p:sp>
      <p:sp>
        <p:nvSpPr>
          <p:cNvPr id="59" name="Oval 58"/>
          <p:cNvSpPr/>
          <p:nvPr/>
        </p:nvSpPr>
        <p:spPr>
          <a:xfrm>
            <a:off x="1848971" y="3266236"/>
            <a:ext cx="1143000" cy="1143000"/>
          </a:xfrm>
          <a:prstGeom prst="ellipse">
            <a:avLst/>
          </a:prstGeom>
          <a:solidFill>
            <a:srgbClr val="CDCDFF">
              <a:alpha val="20000"/>
            </a:srgbClr>
          </a:solid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0" name="Oval 59"/>
          <p:cNvSpPr/>
          <p:nvPr/>
        </p:nvSpPr>
        <p:spPr>
          <a:xfrm>
            <a:off x="2205926" y="6510908"/>
            <a:ext cx="320197" cy="320197"/>
          </a:xfrm>
          <a:prstGeom prst="ellipse">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9900"/>
                </a:solidFill>
                <a:latin typeface="Arial" pitchFamily="34" charset="0"/>
                <a:cs typeface="Arial" pitchFamily="34" charset="0"/>
              </a:rPr>
              <a:t>2</a:t>
            </a:r>
            <a:endParaRPr lang="en-US" sz="1600" b="1" dirty="0">
              <a:solidFill>
                <a:srgbClr val="009900"/>
              </a:solidFill>
              <a:latin typeface="Arial" pitchFamily="34" charset="0"/>
              <a:cs typeface="Arial" pitchFamily="34" charset="0"/>
            </a:endParaRPr>
          </a:p>
        </p:txBody>
      </p:sp>
      <p:sp>
        <p:nvSpPr>
          <p:cNvPr id="61" name="Oval 60"/>
          <p:cNvSpPr/>
          <p:nvPr/>
        </p:nvSpPr>
        <p:spPr>
          <a:xfrm>
            <a:off x="3253214" y="5816143"/>
            <a:ext cx="320197" cy="320197"/>
          </a:xfrm>
          <a:prstGeom prst="ellipse">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9900"/>
                </a:solidFill>
                <a:latin typeface="Arial" pitchFamily="34" charset="0"/>
                <a:cs typeface="Arial" pitchFamily="34" charset="0"/>
              </a:rPr>
              <a:t>1</a:t>
            </a:r>
            <a:endParaRPr lang="en-US" sz="1600" b="1" dirty="0">
              <a:solidFill>
                <a:srgbClr val="009900"/>
              </a:solidFill>
              <a:latin typeface="Arial" pitchFamily="34" charset="0"/>
              <a:cs typeface="Arial" pitchFamily="34" charset="0"/>
            </a:endParaRPr>
          </a:p>
        </p:txBody>
      </p:sp>
      <p:sp>
        <p:nvSpPr>
          <p:cNvPr id="62" name="Rectangle 61"/>
          <p:cNvSpPr/>
          <p:nvPr/>
        </p:nvSpPr>
        <p:spPr>
          <a:xfrm>
            <a:off x="7597589" y="753035"/>
            <a:ext cx="1089211" cy="2151530"/>
          </a:xfrm>
          <a:prstGeom prst="rect">
            <a:avLst/>
          </a:prstGeom>
          <a:solidFill>
            <a:srgbClr val="CDF3CD">
              <a:alpha val="30196"/>
            </a:srgbClr>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663414" y="1544461"/>
            <a:ext cx="320197" cy="320197"/>
          </a:xfrm>
          <a:prstGeom prst="ellipse">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9900"/>
                </a:solidFill>
                <a:latin typeface="Arial" pitchFamily="34" charset="0"/>
                <a:cs typeface="Arial" pitchFamily="34" charset="0"/>
              </a:rPr>
              <a:t>3</a:t>
            </a:r>
            <a:endParaRPr lang="en-US" sz="1600" b="1" dirty="0">
              <a:solidFill>
                <a:srgbClr val="009900"/>
              </a:solidFill>
              <a:latin typeface="Arial" pitchFamily="34" charset="0"/>
              <a:cs typeface="Arial" pitchFamily="34" charset="0"/>
            </a:endParaRPr>
          </a:p>
        </p:txBody>
      </p:sp>
      <p:sp>
        <p:nvSpPr>
          <p:cNvPr id="64" name="Oval 63"/>
          <p:cNvSpPr/>
          <p:nvPr/>
        </p:nvSpPr>
        <p:spPr>
          <a:xfrm>
            <a:off x="5924696" y="5910273"/>
            <a:ext cx="320197" cy="320197"/>
          </a:xfrm>
          <a:prstGeom prst="ellipse">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9900"/>
                </a:solidFill>
                <a:latin typeface="Arial" pitchFamily="34" charset="0"/>
                <a:cs typeface="Arial" pitchFamily="34" charset="0"/>
              </a:rPr>
              <a:t>4</a:t>
            </a:r>
            <a:endParaRPr lang="en-US" sz="1600" b="1" dirty="0">
              <a:solidFill>
                <a:srgbClr val="009900"/>
              </a:solidFill>
              <a:latin typeface="Arial" pitchFamily="34" charset="0"/>
              <a:cs typeface="Arial" pitchFamily="34" charset="0"/>
            </a:endParaRPr>
          </a:p>
        </p:txBody>
      </p:sp>
      <p:sp>
        <p:nvSpPr>
          <p:cNvPr id="65" name="Oval 64"/>
          <p:cNvSpPr/>
          <p:nvPr/>
        </p:nvSpPr>
        <p:spPr>
          <a:xfrm>
            <a:off x="7179755" y="5910273"/>
            <a:ext cx="320197" cy="320197"/>
          </a:xfrm>
          <a:prstGeom prst="ellipse">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9900"/>
                </a:solidFill>
                <a:latin typeface="Arial" pitchFamily="34" charset="0"/>
                <a:cs typeface="Arial" pitchFamily="34" charset="0"/>
              </a:rPr>
              <a:t>5</a:t>
            </a:r>
            <a:endParaRPr lang="en-US" sz="1600" b="1" dirty="0">
              <a:solidFill>
                <a:srgbClr val="009900"/>
              </a:solidFill>
              <a:latin typeface="Arial" pitchFamily="34" charset="0"/>
              <a:cs typeface="Arial" pitchFamily="34" charset="0"/>
            </a:endParaRPr>
          </a:p>
        </p:txBody>
      </p:sp>
      <p:sp>
        <p:nvSpPr>
          <p:cNvPr id="66" name="TextBox 65"/>
          <p:cNvSpPr txBox="1"/>
          <p:nvPr/>
        </p:nvSpPr>
        <p:spPr>
          <a:xfrm>
            <a:off x="3797207" y="5977390"/>
            <a:ext cx="1546411" cy="523220"/>
          </a:xfrm>
          <a:prstGeom prst="rect">
            <a:avLst/>
          </a:prstGeom>
          <a:solidFill>
            <a:srgbClr val="C5FFC5"/>
          </a:solidFill>
          <a:ln w="28575">
            <a:solidFill>
              <a:srgbClr val="009900"/>
            </a:solidFill>
          </a:ln>
        </p:spPr>
        <p:txBody>
          <a:bodyPr wrap="square" lIns="0" rIns="0" rtlCol="0">
            <a:spAutoFit/>
          </a:bodyPr>
          <a:lstStyle/>
          <a:p>
            <a:pPr algn="ctr"/>
            <a:r>
              <a:rPr lang="en-US" sz="1400" b="1" dirty="0" smtClean="0">
                <a:solidFill>
                  <a:srgbClr val="009900"/>
                </a:solidFill>
                <a:latin typeface="Arial" pitchFamily="34" charset="0"/>
                <a:cs typeface="Arial" pitchFamily="34" charset="0"/>
              </a:rPr>
              <a:t>Application and selection process</a:t>
            </a:r>
            <a:endParaRPr lang="en-US" sz="1400" b="1" dirty="0">
              <a:solidFill>
                <a:srgbClr val="009900"/>
              </a:solidFill>
              <a:latin typeface="Arial" pitchFamily="34" charset="0"/>
              <a:cs typeface="Arial" pitchFamily="34" charset="0"/>
            </a:endParaRPr>
          </a:p>
        </p:txBody>
      </p:sp>
      <p:sp>
        <p:nvSpPr>
          <p:cNvPr id="67" name="TextBox 66"/>
          <p:cNvSpPr txBox="1"/>
          <p:nvPr/>
        </p:nvSpPr>
        <p:spPr>
          <a:xfrm>
            <a:off x="1479176" y="2768025"/>
            <a:ext cx="1465730" cy="523220"/>
          </a:xfrm>
          <a:prstGeom prst="rect">
            <a:avLst/>
          </a:prstGeom>
          <a:solidFill>
            <a:srgbClr val="DDDDFF"/>
          </a:solidFill>
          <a:ln w="28575">
            <a:solidFill>
              <a:srgbClr val="0033CC"/>
            </a:solidFill>
          </a:ln>
        </p:spPr>
        <p:txBody>
          <a:bodyPr wrap="square" lIns="0" rIns="0" rtlCol="0">
            <a:spAutoFit/>
          </a:bodyPr>
          <a:lstStyle/>
          <a:p>
            <a:pPr algn="ctr"/>
            <a:r>
              <a:rPr lang="en-US" sz="1400" b="1" dirty="0" smtClean="0">
                <a:solidFill>
                  <a:srgbClr val="0033CC"/>
                </a:solidFill>
                <a:latin typeface="Arial" pitchFamily="34" charset="0"/>
                <a:cs typeface="Arial" pitchFamily="34" charset="0"/>
              </a:rPr>
              <a:t>Participant data &amp; deliverables</a:t>
            </a:r>
            <a:endParaRPr lang="en-US" sz="1400" b="1" dirty="0">
              <a:solidFill>
                <a:srgbClr val="0033CC"/>
              </a:solidFill>
              <a:latin typeface="Arial" pitchFamily="34" charset="0"/>
              <a:cs typeface="Arial" pitchFamily="34" charset="0"/>
            </a:endParaRPr>
          </a:p>
        </p:txBody>
      </p:sp>
      <p:sp>
        <p:nvSpPr>
          <p:cNvPr id="68" name="TextBox 67"/>
          <p:cNvSpPr txBox="1"/>
          <p:nvPr/>
        </p:nvSpPr>
        <p:spPr>
          <a:xfrm>
            <a:off x="26894" y="509588"/>
            <a:ext cx="1371600" cy="1169551"/>
          </a:xfrm>
          <a:prstGeom prst="rect">
            <a:avLst/>
          </a:prstGeom>
          <a:solidFill>
            <a:srgbClr val="FFDDDD"/>
          </a:solidFill>
          <a:ln w="28575">
            <a:solidFill>
              <a:srgbClr val="FF0000"/>
            </a:solidFill>
          </a:ln>
        </p:spPr>
        <p:txBody>
          <a:bodyPr wrap="square" lIns="0" rIns="0" rtlCol="0">
            <a:spAutoFit/>
          </a:bodyPr>
          <a:lstStyle/>
          <a:p>
            <a:pPr algn="ctr"/>
            <a:r>
              <a:rPr lang="en-US" sz="1400" b="1" dirty="0" smtClean="0">
                <a:solidFill>
                  <a:srgbClr val="FF0000"/>
                </a:solidFill>
                <a:latin typeface="Arial" pitchFamily="34" charset="0"/>
                <a:cs typeface="Arial" pitchFamily="34" charset="0"/>
              </a:rPr>
              <a:t>Database for long-term tracking, assessment, evaluation</a:t>
            </a:r>
            <a:endParaRPr lang="en-US" sz="1400" b="1" dirty="0">
              <a:solidFill>
                <a:srgbClr val="FF0000"/>
              </a:solidFill>
              <a:latin typeface="Arial" pitchFamily="34" charset="0"/>
              <a:cs typeface="Arial" pitchFamily="34" charset="0"/>
            </a:endParaRPr>
          </a:p>
        </p:txBody>
      </p:sp>
      <p:cxnSp>
        <p:nvCxnSpPr>
          <p:cNvPr id="70" name="Straight Arrow Connector 69"/>
          <p:cNvCxnSpPr>
            <a:stCxn id="68" idx="3"/>
          </p:cNvCxnSpPr>
          <p:nvPr/>
        </p:nvCxnSpPr>
        <p:spPr>
          <a:xfrm>
            <a:off x="1398494" y="1094364"/>
            <a:ext cx="3012141" cy="1769860"/>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97589" y="3833445"/>
            <a:ext cx="1089211" cy="9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06068" y="3924300"/>
            <a:ext cx="1425389" cy="199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749989" y="3985845"/>
            <a:ext cx="1089211" cy="9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902389" y="4138245"/>
            <a:ext cx="1089211" cy="9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292" y="1143000"/>
            <a:ext cx="1041308" cy="1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a:spLocks/>
          </p:cNvSpPr>
          <p:nvPr/>
        </p:nvSpPr>
        <p:spPr>
          <a:xfrm>
            <a:off x="3810000" y="1203960"/>
            <a:ext cx="914400" cy="548640"/>
          </a:xfrm>
          <a:prstGeom prst="rect">
            <a:avLst/>
          </a:prstGeom>
          <a:solidFill>
            <a:schemeClr val="bg1"/>
          </a:solidFill>
        </p:spPr>
        <p:txBody>
          <a:bodyPr wrap="square" rtlCol="0">
            <a:spAutoFit/>
          </a:bodyPr>
          <a:lstStyle/>
          <a:p>
            <a:r>
              <a:rPr lang="en-US" sz="1000" b="1" dirty="0" smtClean="0"/>
              <a:t>ORAU Develops and Maintains</a:t>
            </a:r>
          </a:p>
          <a:p>
            <a:r>
              <a:rPr lang="en-US" sz="1000" b="1" dirty="0" smtClean="0"/>
              <a:t>System</a:t>
            </a:r>
          </a:p>
          <a:p>
            <a:r>
              <a:rPr lang="en-US" sz="1000" dirty="0" smtClean="0"/>
              <a:t> </a:t>
            </a:r>
            <a:endParaRPr lang="en-US" sz="1000" dirty="0"/>
          </a:p>
        </p:txBody>
      </p:sp>
      <p:sp>
        <p:nvSpPr>
          <p:cNvPr id="14" name="TextBox 13"/>
          <p:cNvSpPr txBox="1"/>
          <p:nvPr/>
        </p:nvSpPr>
        <p:spPr>
          <a:xfrm>
            <a:off x="2577714" y="1123890"/>
            <a:ext cx="1156086" cy="400110"/>
          </a:xfrm>
          <a:prstGeom prst="rect">
            <a:avLst/>
          </a:prstGeom>
          <a:solidFill>
            <a:schemeClr val="bg1"/>
          </a:solidFill>
        </p:spPr>
        <p:txBody>
          <a:bodyPr wrap="none" rtlCol="0">
            <a:spAutoFit/>
          </a:bodyPr>
          <a:lstStyle/>
          <a:p>
            <a:r>
              <a:rPr lang="en-US" sz="1000" b="1" dirty="0" smtClean="0"/>
              <a:t>ORAU Assists</a:t>
            </a:r>
          </a:p>
          <a:p>
            <a:r>
              <a:rPr lang="en-US" sz="1000" b="1" dirty="0" smtClean="0"/>
              <a:t>with Data Archive</a:t>
            </a:r>
            <a:endParaRPr lang="en-US" sz="1000" b="1" dirty="0"/>
          </a:p>
        </p:txBody>
      </p:sp>
    </p:spTree>
    <p:extLst>
      <p:ext uri="{BB962C8B-B14F-4D97-AF65-F5344CB8AC3E}">
        <p14:creationId xmlns:p14="http://schemas.microsoft.com/office/powerpoint/2010/main" val="1131971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EA275D-5A49-48A8-817D-44C3EA0A3A2F}" type="slidenum">
              <a:rPr lang="en-US" smtClean="0"/>
              <a:pPr>
                <a:defRPr/>
              </a:pPr>
              <a:t>15</a:t>
            </a:fld>
            <a:endParaRPr lang="en-US" dirty="0"/>
          </a:p>
        </p:txBody>
      </p:sp>
      <p:sp>
        <p:nvSpPr>
          <p:cNvPr id="6"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90000"/>
              </a:lnSpc>
              <a:spcBef>
                <a:spcPct val="0"/>
              </a:spcBef>
              <a:buClrTx/>
              <a:buSzTx/>
              <a:buFontTx/>
              <a:buNone/>
              <a:tabLst/>
              <a:defRPr/>
            </a:pPr>
            <a:r>
              <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rPr>
              <a:t>Evaluation</a:t>
            </a:r>
          </a:p>
        </p:txBody>
      </p:sp>
      <p:sp>
        <p:nvSpPr>
          <p:cNvPr id="8" name="Content Placeholder 2"/>
          <p:cNvSpPr txBox="1">
            <a:spLocks/>
          </p:cNvSpPr>
          <p:nvPr/>
        </p:nvSpPr>
        <p:spPr>
          <a:xfrm>
            <a:off x="818865" y="1019991"/>
            <a:ext cx="7506269" cy="5094561"/>
          </a:xfrm>
          <a:prstGeom prst="rect">
            <a:avLst/>
          </a:prstGeom>
        </p:spPr>
        <p:txBody>
          <a:bodyPr/>
          <a:lstStyle/>
          <a:p>
            <a:pPr marL="0" marR="0" lvl="0" indent="0" algn="l" defTabSz="914400" rtl="0" eaLnBrk="0" fontAlgn="base" latinLnBrk="0" hangingPunct="0">
              <a:lnSpc>
                <a:spcPct val="110000"/>
              </a:lnSpc>
              <a:spcBef>
                <a:spcPts val="1200"/>
              </a:spcBef>
              <a:spcAft>
                <a:spcPct val="0"/>
              </a:spcAft>
              <a:buClrTx/>
              <a:buSzTx/>
              <a:buFont typeface="Wingdings" pitchFamily="2" charset="2"/>
              <a:buNone/>
              <a:tabLst/>
              <a:defRPr/>
            </a:pPr>
            <a:endParaRPr kumimoji="0" lang="en-US" sz="1400" b="0" i="0" u="none" strike="noStrike" kern="1200" cap="none" spc="0" normalizeH="0" baseline="0" noProof="0" dirty="0" smtClean="0">
              <a:ln>
                <a:noFill/>
              </a:ln>
              <a:solidFill>
                <a:schemeClr val="tx1"/>
              </a:solidFill>
              <a:effectLst/>
              <a:uLnTx/>
              <a:uFillTx/>
              <a:latin typeface="Arial" pitchFamily="34" charset="0"/>
              <a:ea typeface="ＭＳ Ｐゴシック"/>
              <a:cs typeface="Arial" pitchFamily="34" charset="0"/>
            </a:endParaRPr>
          </a:p>
        </p:txBody>
      </p:sp>
      <p:sp>
        <p:nvSpPr>
          <p:cNvPr id="9" name="TextBox 8"/>
          <p:cNvSpPr txBox="1"/>
          <p:nvPr/>
        </p:nvSpPr>
        <p:spPr>
          <a:xfrm>
            <a:off x="1881160" y="826428"/>
            <a:ext cx="6839760" cy="5816977"/>
          </a:xfrm>
          <a:prstGeom prst="rect">
            <a:avLst/>
          </a:prstGeom>
          <a:noFill/>
        </p:spPr>
        <p:txBody>
          <a:bodyPr wrap="square" rtlCol="0">
            <a:spAutoFit/>
          </a:bodyPr>
          <a:lstStyle/>
          <a:p>
            <a:pPr marL="171450" lvl="0" indent="-171450">
              <a:spcAft>
                <a:spcPts val="1200"/>
              </a:spcAft>
            </a:pPr>
            <a:r>
              <a:rPr lang="en-US" sz="1600" dirty="0" smtClean="0">
                <a:latin typeface="Arial" pitchFamily="34" charset="0"/>
                <a:cs typeface="Arial" pitchFamily="34" charset="0"/>
              </a:rPr>
              <a:t>WDTS uses Office of Science standard peer review practices:</a:t>
            </a:r>
          </a:p>
          <a:p>
            <a:pPr marL="685800" lvl="1" indent="-228600">
              <a:spcAft>
                <a:spcPts val="1200"/>
              </a:spcAft>
              <a:buFont typeface="Wingdings" pitchFamily="2" charset="2"/>
              <a:buChar char="Ø"/>
            </a:pPr>
            <a:r>
              <a:rPr lang="en-US" sz="1600" b="1" dirty="0" smtClean="0">
                <a:latin typeface="Arial" pitchFamily="34" charset="0"/>
                <a:cs typeface="Arial" pitchFamily="34" charset="0"/>
              </a:rPr>
              <a:t>Lab Management:  </a:t>
            </a:r>
            <a:r>
              <a:rPr lang="en-US" sz="1600" dirty="0" smtClean="0">
                <a:latin typeface="Arial" pitchFamily="34" charset="0"/>
                <a:cs typeface="Arial" pitchFamily="34" charset="0"/>
              </a:rPr>
              <a:t>External peer review, including site and reverse-site visits, of DOE laboratory education program offices and other performers [ORISE] provide assessments of contractor program management. Additionally, a monthly tag-up teleconference call with host lab education directors, and an annual meeting in Washington, DC, are held.</a:t>
            </a:r>
          </a:p>
          <a:p>
            <a:pPr marL="685800" lvl="1" indent="-228600">
              <a:spcAft>
                <a:spcPts val="1200"/>
              </a:spcAft>
              <a:buFont typeface="Wingdings" pitchFamily="2" charset="2"/>
              <a:buChar char="Ø"/>
            </a:pPr>
            <a:r>
              <a:rPr lang="en-US" sz="1600" b="1" dirty="0" smtClean="0">
                <a:latin typeface="Arial" pitchFamily="34" charset="0"/>
                <a:cs typeface="Arial" pitchFamily="34" charset="0"/>
              </a:rPr>
              <a:t>Federal Management:  </a:t>
            </a:r>
            <a:r>
              <a:rPr lang="en-US" sz="1600" dirty="0" smtClean="0">
                <a:latin typeface="Arial" pitchFamily="34" charset="0"/>
                <a:cs typeface="Arial" pitchFamily="34" charset="0"/>
              </a:rPr>
              <a:t>Committee of Visitors (COV) reviews provide assessments of federal program management and the status of the WDTS programs relative to comparable programs supported by other agencies.  </a:t>
            </a:r>
          </a:p>
          <a:p>
            <a:pPr marL="685800" lvl="1" indent="-228600">
              <a:spcAft>
                <a:spcPts val="1200"/>
              </a:spcAft>
              <a:buFont typeface="Wingdings" pitchFamily="2" charset="2"/>
              <a:buChar char="Ø"/>
            </a:pPr>
            <a:r>
              <a:rPr lang="en-US" sz="1600" b="1" dirty="0" smtClean="0">
                <a:latin typeface="Arial" pitchFamily="34" charset="0"/>
                <a:cs typeface="Arial" pitchFamily="34" charset="0"/>
              </a:rPr>
              <a:t>Program Impact:  </a:t>
            </a:r>
            <a:r>
              <a:rPr lang="en-US" sz="1600" dirty="0" smtClean="0">
                <a:latin typeface="Arial" pitchFamily="34" charset="0"/>
                <a:cs typeface="Arial" pitchFamily="34" charset="0"/>
              </a:rPr>
              <a:t>Application information, participant surveys, participant deliverables, and alumni surveys provide input on the impact of the program on the participants.</a:t>
            </a:r>
          </a:p>
          <a:p>
            <a:pPr marL="1092200" lvl="2" indent="-177800">
              <a:spcAft>
                <a:spcPts val="1200"/>
              </a:spcAft>
              <a:buFont typeface="Wingdings" pitchFamily="2" charset="2"/>
              <a:buChar char="§"/>
            </a:pPr>
            <a:r>
              <a:rPr lang="en-US" sz="1200" dirty="0" smtClean="0">
                <a:latin typeface="Arial" pitchFamily="34" charset="0"/>
                <a:cs typeface="Arial" pitchFamily="34" charset="0"/>
              </a:rPr>
              <a:t>Derived from the logic models, each activity has a set of measureable outputs and outcomes. </a:t>
            </a:r>
          </a:p>
          <a:p>
            <a:pPr marL="1092200" lvl="2" indent="-177800">
              <a:spcAft>
                <a:spcPts val="1200"/>
              </a:spcAft>
              <a:buFont typeface="Wingdings" pitchFamily="2" charset="2"/>
              <a:buChar char="§"/>
            </a:pPr>
            <a:r>
              <a:rPr lang="en-US" sz="1200" dirty="0" smtClean="0">
                <a:latin typeface="Arial" pitchFamily="34" charset="0"/>
                <a:cs typeface="Arial" pitchFamily="34" charset="0"/>
              </a:rPr>
              <a:t>Outputs and outcomes are obtained from the data collected for each term (Summer, Spring, Fall) and/or annually from application data; pre- and post-participant and contractor (Lab Education Director or advisor) surveys; participant deliverables; alumni surveys; and external peer review of programs.</a:t>
            </a:r>
          </a:p>
          <a:p>
            <a:pPr>
              <a:spcAft>
                <a:spcPts val="1200"/>
              </a:spcAft>
              <a:buFont typeface="Wingdings" pitchFamily="2" charset="2"/>
              <a:buChar char="§"/>
            </a:pPr>
            <a:endParaRPr lang="en-US" sz="1600" dirty="0">
              <a:latin typeface="Arial" pitchFamily="34" charset="0"/>
              <a:cs typeface="Arial" pitchFamily="34" charset="0"/>
            </a:endParaRPr>
          </a:p>
        </p:txBody>
      </p:sp>
      <p:cxnSp>
        <p:nvCxnSpPr>
          <p:cNvPr id="13" name="Straight Arrow Connector 12"/>
          <p:cNvCxnSpPr/>
          <p:nvPr/>
        </p:nvCxnSpPr>
        <p:spPr>
          <a:xfrm flipV="1">
            <a:off x="1887515" y="1385889"/>
            <a:ext cx="554060" cy="239203"/>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887515" y="3021806"/>
            <a:ext cx="554060" cy="13204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296633" y="4143388"/>
            <a:ext cx="144942" cy="194031"/>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240" y="1255760"/>
            <a:ext cx="1819275" cy="1061829"/>
          </a:xfrm>
          <a:prstGeom prst="rect">
            <a:avLst/>
          </a:prstGeom>
          <a:solidFill>
            <a:srgbClr val="FFFF99"/>
          </a:solidFill>
          <a:ln w="19050">
            <a:solidFill>
              <a:schemeClr val="tx1"/>
            </a:solidFill>
          </a:ln>
        </p:spPr>
        <p:txBody>
          <a:bodyPr wrap="square" rtlCol="0">
            <a:spAutoFit/>
          </a:bodyPr>
          <a:lstStyle/>
          <a:p>
            <a:r>
              <a:rPr lang="en-US" sz="1050" dirty="0" smtClean="0">
                <a:latin typeface="Arial" pitchFamily="34" charset="0"/>
                <a:cs typeface="Arial" pitchFamily="34" charset="0"/>
              </a:rPr>
              <a:t>Reverse Site Visit of Lab Programs resulted in Core Requirements, being implemented in 2014. Second program peer review completed in 2016.</a:t>
            </a:r>
            <a:endParaRPr lang="en-US" sz="1050" dirty="0">
              <a:latin typeface="Arial" pitchFamily="34" charset="0"/>
              <a:cs typeface="Arial" pitchFamily="34" charset="0"/>
            </a:endParaRPr>
          </a:p>
        </p:txBody>
      </p:sp>
      <p:sp>
        <p:nvSpPr>
          <p:cNvPr id="18" name="TextBox 17"/>
          <p:cNvSpPr txBox="1"/>
          <p:nvPr/>
        </p:nvSpPr>
        <p:spPr>
          <a:xfrm>
            <a:off x="68240" y="2955622"/>
            <a:ext cx="1819275" cy="253916"/>
          </a:xfrm>
          <a:prstGeom prst="rect">
            <a:avLst/>
          </a:prstGeom>
          <a:solidFill>
            <a:srgbClr val="FFFF99"/>
          </a:solidFill>
          <a:ln w="19050">
            <a:solidFill>
              <a:schemeClr val="tx1"/>
            </a:solidFill>
          </a:ln>
        </p:spPr>
        <p:txBody>
          <a:bodyPr wrap="square" rtlCol="0">
            <a:spAutoFit/>
          </a:bodyPr>
          <a:lstStyle/>
          <a:p>
            <a:r>
              <a:rPr lang="en-US" sz="1050" dirty="0" smtClean="0">
                <a:latin typeface="Arial" pitchFamily="34" charset="0"/>
                <a:cs typeface="Arial" pitchFamily="34" charset="0"/>
              </a:rPr>
              <a:t>2010 and 2016 COVs.</a:t>
            </a:r>
          </a:p>
        </p:txBody>
      </p:sp>
      <p:sp>
        <p:nvSpPr>
          <p:cNvPr id="19" name="TextBox 18"/>
          <p:cNvSpPr txBox="1"/>
          <p:nvPr/>
        </p:nvSpPr>
        <p:spPr>
          <a:xfrm>
            <a:off x="68240" y="3758274"/>
            <a:ext cx="2228393" cy="2244204"/>
          </a:xfrm>
          <a:prstGeom prst="rect">
            <a:avLst/>
          </a:prstGeom>
          <a:solidFill>
            <a:srgbClr val="FFFF99"/>
          </a:solidFill>
          <a:ln w="19050">
            <a:solidFill>
              <a:schemeClr val="tx1"/>
            </a:solidFill>
          </a:ln>
        </p:spPr>
        <p:txBody>
          <a:bodyPr wrap="square" rtlCol="0">
            <a:spAutoFit/>
          </a:bodyPr>
          <a:lstStyle/>
          <a:p>
            <a:pPr marL="117475" lvl="0" indent="-117475">
              <a:spcAft>
                <a:spcPts val="400"/>
              </a:spcAft>
              <a:buFont typeface="Wingdings" pitchFamily="2" charset="2"/>
              <a:buChar char="§"/>
            </a:pPr>
            <a:r>
              <a:rPr lang="en-US" sz="1050" dirty="0">
                <a:latin typeface="Arial" pitchFamily="34" charset="0"/>
                <a:cs typeface="Arial" pitchFamily="34" charset="0"/>
              </a:rPr>
              <a:t>FY 2014 was first full year of application, participant surveys, and deliverables and outcomes (publications, patents, presentations) collected in </a:t>
            </a:r>
            <a:r>
              <a:rPr lang="en-US" sz="1050" dirty="0" smtClean="0">
                <a:latin typeface="Arial" pitchFamily="34" charset="0"/>
                <a:cs typeface="Arial" pitchFamily="34" charset="0"/>
              </a:rPr>
              <a:t>WARS databases </a:t>
            </a:r>
            <a:r>
              <a:rPr lang="en-US" sz="1050" dirty="0">
                <a:latin typeface="Arial" pitchFamily="34" charset="0"/>
                <a:cs typeface="Arial" pitchFamily="34" charset="0"/>
              </a:rPr>
              <a:t>for SULI, CCI, and VFP. Data analysis will be performed using automated toolsets. </a:t>
            </a:r>
          </a:p>
          <a:p>
            <a:pPr marL="117475" lvl="0" indent="-117475">
              <a:spcAft>
                <a:spcPts val="400"/>
              </a:spcAft>
              <a:buFont typeface="Wingdings" pitchFamily="2" charset="2"/>
              <a:buChar char="§"/>
            </a:pPr>
            <a:r>
              <a:rPr lang="en-US" sz="1050" dirty="0" smtClean="0">
                <a:latin typeface="Arial" pitchFamily="34" charset="0"/>
                <a:cs typeface="Arial" pitchFamily="34" charset="0"/>
              </a:rPr>
              <a:t>Longitudinal surveys planned, with legacy applicant and participant data being recovered and validated.</a:t>
            </a:r>
            <a:endParaRPr lang="en-US" sz="1050" dirty="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smtClean="0"/>
              <a:t>WDTS Overview</a:t>
            </a:r>
            <a:endParaRPr lang="en-US" dirty="0"/>
          </a:p>
        </p:txBody>
      </p:sp>
    </p:spTree>
    <p:extLst>
      <p:ext uri="{BB962C8B-B14F-4D97-AF65-F5344CB8AC3E}">
        <p14:creationId xmlns:p14="http://schemas.microsoft.com/office/powerpoint/2010/main" val="3000506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998" y="902030"/>
            <a:ext cx="8935002" cy="568617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itchFamily="34" charset="0"/>
                <a:cs typeface="Arial" pitchFamily="34" charset="0"/>
              </a:rPr>
              <a:t>Deliver webinar content that is:</a:t>
            </a:r>
          </a:p>
          <a:p>
            <a:pPr marL="627063" lvl="1" indent="-169863">
              <a:lnSpc>
                <a:spcPts val="1500"/>
              </a:lnSpc>
              <a:buFont typeface="Wingdings" pitchFamily="2" charset="2"/>
              <a:buChar char="§"/>
            </a:pPr>
            <a:r>
              <a:rPr lang="en-US" sz="1500" dirty="0">
                <a:latin typeface="Arial" pitchFamily="34" charset="0"/>
                <a:cs typeface="Arial" pitchFamily="34" charset="0"/>
              </a:rPr>
              <a:t>Platform independent (smartphone, tablet, laptop, desktop, web TV, etc.)</a:t>
            </a:r>
          </a:p>
          <a:p>
            <a:pPr marL="627063" lvl="1" indent="-169863">
              <a:lnSpc>
                <a:spcPts val="1500"/>
              </a:lnSpc>
              <a:buFont typeface="Wingdings" pitchFamily="2" charset="2"/>
              <a:buChar char="§"/>
            </a:pPr>
            <a:r>
              <a:rPr lang="en-US" sz="1500" dirty="0">
                <a:latin typeface="Arial" pitchFamily="34" charset="0"/>
                <a:cs typeface="Arial" pitchFamily="34" charset="0"/>
              </a:rPr>
              <a:t>Cyber-secure (no peer-to-peer connectivity)</a:t>
            </a:r>
          </a:p>
          <a:p>
            <a:pPr marL="627063" lvl="1" indent="-169863">
              <a:lnSpc>
                <a:spcPts val="1500"/>
              </a:lnSpc>
              <a:buFont typeface="Wingdings" pitchFamily="2" charset="2"/>
              <a:buChar char="§"/>
            </a:pPr>
            <a:r>
              <a:rPr lang="en-US" sz="1500" dirty="0">
                <a:latin typeface="Arial" pitchFamily="34" charset="0"/>
                <a:cs typeface="Arial" pitchFamily="34" charset="0"/>
              </a:rPr>
              <a:t>Both live and archival delivery</a:t>
            </a:r>
          </a:p>
          <a:p>
            <a:pPr marL="285750" lvl="0" indent="-285750">
              <a:spcBef>
                <a:spcPts val="600"/>
              </a:spcBef>
              <a:buFont typeface="Arial" panose="020B0604020202020204" pitchFamily="34" charset="0"/>
              <a:buChar char="•"/>
            </a:pPr>
            <a:r>
              <a:rPr lang="en-US" sz="1600" dirty="0">
                <a:latin typeface="Arial" pitchFamily="34" charset="0"/>
                <a:cs typeface="Arial" pitchFamily="34" charset="0"/>
              </a:rPr>
              <a:t>Serve all WDTS programs:</a:t>
            </a:r>
          </a:p>
          <a:p>
            <a:pPr marL="627063" lvl="1" indent="-169863">
              <a:lnSpc>
                <a:spcPts val="1500"/>
              </a:lnSpc>
              <a:buFont typeface="Wingdings" pitchFamily="2" charset="2"/>
              <a:buChar char="§"/>
            </a:pPr>
            <a:r>
              <a:rPr lang="en-US" sz="1500" dirty="0">
                <a:latin typeface="Arial" pitchFamily="34" charset="0"/>
                <a:cs typeface="Arial" pitchFamily="34" charset="0"/>
              </a:rPr>
              <a:t>Applicant/participant outreach for both broad and targeted audiences</a:t>
            </a:r>
          </a:p>
          <a:p>
            <a:pPr marL="627063" lvl="1" indent="-169863">
              <a:lnSpc>
                <a:spcPts val="1500"/>
              </a:lnSpc>
              <a:buFont typeface="Wingdings" pitchFamily="2" charset="2"/>
              <a:buChar char="§"/>
            </a:pPr>
            <a:r>
              <a:rPr lang="en-US" sz="1500" dirty="0">
                <a:latin typeface="Arial" pitchFamily="34" charset="0"/>
                <a:cs typeface="Arial" pitchFamily="34" charset="0"/>
              </a:rPr>
              <a:t>Virtual training for online system users</a:t>
            </a:r>
          </a:p>
          <a:p>
            <a:pPr marL="627063" lvl="1" indent="-169863">
              <a:lnSpc>
                <a:spcPts val="1500"/>
              </a:lnSpc>
              <a:buFont typeface="Wingdings" pitchFamily="2" charset="2"/>
              <a:buChar char="§"/>
            </a:pPr>
            <a:r>
              <a:rPr lang="en-US" sz="1500" dirty="0">
                <a:latin typeface="Arial" pitchFamily="34" charset="0"/>
                <a:cs typeface="Arial" pitchFamily="34" charset="0"/>
              </a:rPr>
              <a:t>Virtual training for NSB regional and national event volunteers</a:t>
            </a:r>
          </a:p>
          <a:p>
            <a:pPr marL="285750" indent="-285750">
              <a:spcBef>
                <a:spcPts val="600"/>
              </a:spcBef>
              <a:buFont typeface="Arial" panose="020B0604020202020204" pitchFamily="34" charset="0"/>
              <a:buChar char="•"/>
            </a:pPr>
            <a:r>
              <a:rPr lang="en-US" sz="1600" dirty="0">
                <a:latin typeface="Arial" pitchFamily="34" charset="0"/>
                <a:cs typeface="Arial" pitchFamily="34" charset="0"/>
              </a:rPr>
              <a:t>Partner to develop and deliver outreach content related to </a:t>
            </a:r>
          </a:p>
          <a:p>
            <a:pPr marL="627063" lvl="1" indent="-169863">
              <a:lnSpc>
                <a:spcPts val="1500"/>
              </a:lnSpc>
              <a:buFont typeface="Wingdings" pitchFamily="2" charset="2"/>
              <a:buChar char="§"/>
            </a:pPr>
            <a:r>
              <a:rPr lang="en-US" sz="1500" dirty="0">
                <a:latin typeface="Arial" pitchFamily="34" charset="0"/>
                <a:cs typeface="Arial" pitchFamily="34" charset="0"/>
              </a:rPr>
              <a:t>Federal STEM </a:t>
            </a:r>
            <a:r>
              <a:rPr lang="en-US" sz="1500" dirty="0" smtClean="0">
                <a:latin typeface="Arial" pitchFamily="34" charset="0"/>
                <a:cs typeface="Arial" pitchFamily="34" charset="0"/>
              </a:rPr>
              <a:t>programs (portal development at </a:t>
            </a:r>
            <a:r>
              <a:rPr lang="en-US" sz="1500" dirty="0" smtClean="0">
                <a:latin typeface="Arial" pitchFamily="34" charset="0"/>
                <a:cs typeface="Arial" pitchFamily="34" charset="0"/>
                <a:hlinkClick r:id="rId3"/>
              </a:rPr>
              <a:t>www.science.gov</a:t>
            </a:r>
            <a:r>
              <a:rPr lang="en-US" sz="1500" dirty="0" smtClean="0">
                <a:latin typeface="Arial" pitchFamily="34" charset="0"/>
                <a:cs typeface="Arial" pitchFamily="34" charset="0"/>
              </a:rPr>
              <a:t>)</a:t>
            </a:r>
            <a:endParaRPr lang="en-US" sz="1500" dirty="0">
              <a:latin typeface="Arial" pitchFamily="34" charset="0"/>
              <a:cs typeface="Arial" pitchFamily="34" charset="0"/>
            </a:endParaRPr>
          </a:p>
          <a:p>
            <a:pPr marL="627063" lvl="1" indent="-169863">
              <a:lnSpc>
                <a:spcPts val="1500"/>
              </a:lnSpc>
              <a:buFont typeface="Wingdings" pitchFamily="2" charset="2"/>
              <a:buChar char="§"/>
            </a:pPr>
            <a:r>
              <a:rPr lang="en-US" sz="1500" dirty="0">
                <a:latin typeface="Arial" pitchFamily="34" charset="0"/>
                <a:cs typeface="Arial" pitchFamily="34" charset="0"/>
              </a:rPr>
              <a:t>STEM professional societies and organizations</a:t>
            </a:r>
          </a:p>
          <a:p>
            <a:pPr marL="285750" indent="-285750">
              <a:spcBef>
                <a:spcPts val="600"/>
              </a:spcBef>
              <a:buFont typeface="Arial" panose="020B0604020202020204" pitchFamily="34" charset="0"/>
              <a:buChar char="•"/>
            </a:pPr>
            <a:r>
              <a:rPr lang="en-US" sz="1600" dirty="0">
                <a:latin typeface="Arial" pitchFamily="34" charset="0"/>
                <a:cs typeface="Arial" pitchFamily="34" charset="0"/>
              </a:rPr>
              <a:t>Participate in regional (DC-based) STEM outreach events </a:t>
            </a:r>
          </a:p>
          <a:p>
            <a:pPr marL="285750" indent="-285750">
              <a:spcBef>
                <a:spcPts val="600"/>
              </a:spcBef>
              <a:buFont typeface="Arial" panose="020B0604020202020204" pitchFamily="34" charset="0"/>
              <a:buChar char="•"/>
            </a:pPr>
            <a:r>
              <a:rPr lang="en-US" sz="1600" dirty="0" smtClean="0">
                <a:latin typeface="Arial" pitchFamily="34" charset="0"/>
                <a:cs typeface="Arial" pitchFamily="34" charset="0"/>
              </a:rPr>
              <a:t>Developed </a:t>
            </a:r>
            <a:r>
              <a:rPr lang="en-US" sz="1600" dirty="0">
                <a:latin typeface="Arial" pitchFamily="34" charset="0"/>
                <a:cs typeface="Arial" pitchFamily="34" charset="0"/>
              </a:rPr>
              <a:t>and host a web-based access portal for DOE lab-based STEM related resources and opportunities targeting students and educators</a:t>
            </a:r>
          </a:p>
          <a:p>
            <a:pPr marL="285750" indent="-285750">
              <a:lnSpc>
                <a:spcPts val="1700"/>
              </a:lnSpc>
              <a:spcBef>
                <a:spcPts val="600"/>
              </a:spcBef>
              <a:buFont typeface="Arial" panose="020B0604020202020204" pitchFamily="34" charset="0"/>
              <a:buChar char="•"/>
            </a:pPr>
            <a:r>
              <a:rPr lang="en-US" sz="1600" dirty="0" smtClean="0">
                <a:latin typeface="Arial" pitchFamily="34" charset="0"/>
                <a:cs typeface="Arial" pitchFamily="34" charset="0"/>
              </a:rPr>
              <a:t>Directed </a:t>
            </a:r>
            <a:r>
              <a:rPr lang="en-US" sz="1600" dirty="0">
                <a:latin typeface="Arial" pitchFamily="34" charset="0"/>
                <a:cs typeface="Arial" pitchFamily="34" charset="0"/>
              </a:rPr>
              <a:t>email </a:t>
            </a:r>
            <a:r>
              <a:rPr lang="en-US" sz="1600" dirty="0" smtClean="0">
                <a:latin typeface="Arial" pitchFamily="34" charset="0"/>
                <a:cs typeface="Arial" pitchFamily="34" charset="0"/>
              </a:rPr>
              <a:t>campaigns to </a:t>
            </a:r>
            <a:r>
              <a:rPr lang="en-US" sz="1600" dirty="0">
                <a:latin typeface="Arial" pitchFamily="34" charset="0"/>
                <a:cs typeface="Arial" pitchFamily="34" charset="0"/>
              </a:rPr>
              <a:t>institutional Career Services/ Placement </a:t>
            </a:r>
            <a:r>
              <a:rPr lang="en-US" sz="1600" dirty="0" smtClean="0">
                <a:latin typeface="Arial" pitchFamily="34" charset="0"/>
                <a:cs typeface="Arial" pitchFamily="34" charset="0"/>
              </a:rPr>
              <a:t>Offices announcing WDTS opportunities</a:t>
            </a:r>
            <a:endParaRPr lang="en-US" sz="1600" dirty="0">
              <a:latin typeface="Arial" pitchFamily="34" charset="0"/>
              <a:cs typeface="Arial" pitchFamily="34" charset="0"/>
            </a:endParaRPr>
          </a:p>
          <a:p>
            <a:pPr marL="285750" indent="-285750">
              <a:lnSpc>
                <a:spcPts val="1700"/>
              </a:lnSpc>
              <a:spcBef>
                <a:spcPts val="600"/>
              </a:spcBef>
              <a:buFont typeface="Arial" panose="020B0604020202020204" pitchFamily="34" charset="0"/>
              <a:buChar char="•"/>
            </a:pPr>
            <a:r>
              <a:rPr lang="en-US" sz="1600" dirty="0">
                <a:latin typeface="Arial" pitchFamily="34" charset="0"/>
                <a:cs typeface="Arial" pitchFamily="34" charset="0"/>
              </a:rPr>
              <a:t>Directed host labs and facilities to create/update their website content with current WDTS program information (including branding and identity), and especially showing these program’s attributes in the context of their institutional </a:t>
            </a:r>
            <a:r>
              <a:rPr lang="en-US" sz="1600" dirty="0" smtClean="0">
                <a:latin typeface="Arial" pitchFamily="34" charset="0"/>
                <a:cs typeface="Arial" pitchFamily="34" charset="0"/>
              </a:rPr>
              <a:t>settings</a:t>
            </a:r>
          </a:p>
          <a:p>
            <a:pPr marL="285750" indent="-285750">
              <a:lnSpc>
                <a:spcPts val="1700"/>
              </a:lnSpc>
              <a:spcBef>
                <a:spcPts val="600"/>
              </a:spcBef>
              <a:buFont typeface="Arial" panose="020B0604020202020204" pitchFamily="34" charset="0"/>
              <a:buChar char="•"/>
            </a:pPr>
            <a:r>
              <a:rPr lang="en-US" sz="1600" i="1" dirty="0" smtClean="0">
                <a:solidFill>
                  <a:srgbClr val="106636"/>
                </a:solidFill>
                <a:latin typeface="Arial" pitchFamily="34" charset="0"/>
                <a:cs typeface="Arial" pitchFamily="34" charset="0"/>
              </a:rPr>
              <a:t>Executed pilot </a:t>
            </a:r>
            <a:r>
              <a:rPr lang="en-US" sz="1600" i="1" dirty="0">
                <a:solidFill>
                  <a:srgbClr val="106636"/>
                </a:solidFill>
                <a:latin typeface="Arial" pitchFamily="34" charset="0"/>
                <a:cs typeface="Arial" pitchFamily="34" charset="0"/>
              </a:rPr>
              <a:t>outreach proposal solicitation to participating host labs promoting targeted outreach to grow the populations of underrepresented groups and communities in applicant pools</a:t>
            </a:r>
          </a:p>
          <a:p>
            <a:pPr>
              <a:lnSpc>
                <a:spcPts val="1700"/>
              </a:lnSpc>
              <a:spcBef>
                <a:spcPts val="600"/>
              </a:spcBef>
            </a:pPr>
            <a:endParaRPr lang="en-US" sz="1600" dirty="0">
              <a:latin typeface="Arial" pitchFamily="34" charset="0"/>
              <a:cs typeface="Arial" pitchFamily="34" charset="0"/>
            </a:endParaRPr>
          </a:p>
        </p:txBody>
      </p:sp>
      <p:sp>
        <p:nvSpPr>
          <p:cNvPr id="7" name="Title 2"/>
          <p:cNvSpPr txBox="1">
            <a:spLocks/>
          </p:cNvSpPr>
          <p:nvPr/>
        </p:nvSpPr>
        <p:spPr bwMode="auto">
          <a:xfrm>
            <a:off x="0" y="24701"/>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R="0" algn="ctr" fontAlgn="base">
              <a:lnSpc>
                <a:spcPct val="90000"/>
              </a:lnSpc>
              <a:spcBef>
                <a:spcPts val="600"/>
              </a:spcBef>
              <a:spcAft>
                <a:spcPct val="0"/>
              </a:spcAft>
              <a:buClrTx/>
              <a:buSzTx/>
              <a:tabLst/>
              <a:defRPr/>
            </a:pPr>
            <a:r>
              <a:rPr lang="en-US" sz="2400" b="1" dirty="0" smtClean="0">
                <a:solidFill>
                  <a:srgbClr val="106636"/>
                </a:solidFill>
                <a:latin typeface="Arial" pitchFamily="34" charset="0"/>
                <a:cs typeface="Arial" pitchFamily="34" charset="0"/>
              </a:rPr>
              <a:t>Outreach by WDTS is </a:t>
            </a:r>
            <a:r>
              <a:rPr lang="en-US" sz="2400" b="1" dirty="0">
                <a:solidFill>
                  <a:srgbClr val="106636"/>
                </a:solidFill>
                <a:latin typeface="Arial" pitchFamily="34" charset="0"/>
                <a:cs typeface="Arial" pitchFamily="34" charset="0"/>
              </a:rPr>
              <a:t>primarily </a:t>
            </a:r>
            <a:r>
              <a:rPr lang="en-US" sz="2400" b="1" dirty="0" smtClean="0">
                <a:solidFill>
                  <a:srgbClr val="106636"/>
                </a:solidFill>
                <a:latin typeface="Arial" pitchFamily="34" charset="0"/>
                <a:cs typeface="Arial" pitchFamily="34" charset="0"/>
              </a:rPr>
              <a:t>via virtual engagement</a:t>
            </a:r>
            <a:endParaRPr lang="en-US" sz="2400" b="1" dirty="0">
              <a:solidFill>
                <a:srgbClr val="106636"/>
              </a:solidFill>
              <a:latin typeface="Arial" pitchFamily="34" charset="0"/>
              <a:cs typeface="Arial" pitchFamily="34" charset="0"/>
            </a:endParaRPr>
          </a:p>
        </p:txBody>
      </p:sp>
      <p:sp>
        <p:nvSpPr>
          <p:cNvPr id="11" name="Slide Number Placeholder 3"/>
          <p:cNvSpPr>
            <a:spLocks noGrp="1"/>
          </p:cNvSpPr>
          <p:nvPr>
            <p:ph type="sldNum" sz="quarter" idx="12"/>
          </p:nvPr>
        </p:nvSpPr>
        <p:spPr bwMode="auto">
          <a:xfrm>
            <a:off x="8237838" y="6351588"/>
            <a:ext cx="5569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16</a:t>
            </a:fld>
            <a:endParaRPr lang="en-US" dirty="0">
              <a:latin typeface="Arial" charset="0"/>
              <a:cs typeface="Arial" charset="0"/>
            </a:endParaRPr>
          </a:p>
        </p:txBody>
      </p:sp>
      <p:sp>
        <p:nvSpPr>
          <p:cNvPr id="2" name="Footer Placeholder 1"/>
          <p:cNvSpPr>
            <a:spLocks noGrp="1"/>
          </p:cNvSpPr>
          <p:nvPr>
            <p:ph type="ftr" sz="quarter" idx="11"/>
          </p:nvPr>
        </p:nvSpPr>
        <p:spPr/>
        <p:txBody>
          <a:bodyPr/>
          <a:lstStyle/>
          <a:p>
            <a:r>
              <a:rPr lang="en-US" smtClean="0"/>
              <a:t>WDTS Overview</a:t>
            </a:r>
            <a:endParaRPr lang="en-US" dirty="0"/>
          </a:p>
        </p:txBody>
      </p:sp>
    </p:spTree>
    <p:extLst>
      <p:ext uri="{BB962C8B-B14F-4D97-AF65-F5344CB8AC3E}">
        <p14:creationId xmlns:p14="http://schemas.microsoft.com/office/powerpoint/2010/main" val="3452809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bwMode="auto">
          <a:xfrm>
            <a:off x="8237838" y="6351588"/>
            <a:ext cx="5569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17</a:t>
            </a:fld>
            <a:endParaRPr lang="en-US" dirty="0">
              <a:latin typeface="Arial" charset="0"/>
              <a:cs typeface="Arial" charset="0"/>
            </a:endParaRPr>
          </a:p>
        </p:txBody>
      </p:sp>
      <p:sp>
        <p:nvSpPr>
          <p:cNvPr id="2" name="Footer Placeholder 1"/>
          <p:cNvSpPr>
            <a:spLocks noGrp="1"/>
          </p:cNvSpPr>
          <p:nvPr>
            <p:ph type="ftr" sz="quarter" idx="11"/>
          </p:nvPr>
        </p:nvSpPr>
        <p:spPr/>
        <p:txBody>
          <a:bodyPr/>
          <a:lstStyle/>
          <a:p>
            <a:r>
              <a:rPr lang="en-US" smtClean="0"/>
              <a:t>WDTS Overview</a:t>
            </a:r>
            <a:endParaRPr lang="en-US" dirty="0"/>
          </a:p>
        </p:txBody>
      </p:sp>
      <p:sp>
        <p:nvSpPr>
          <p:cNvPr id="6" name="Title 2"/>
          <p:cNvSpPr txBox="1">
            <a:spLocks/>
          </p:cNvSpPr>
          <p:nvPr/>
        </p:nvSpPr>
        <p:spPr bwMode="auto">
          <a:xfrm>
            <a:off x="0" y="-28575"/>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2"/>
                </a:solidFill>
                <a:latin typeface="+mj-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a:lstStyle>
          <a:p>
            <a:r>
              <a:rPr lang="en-US" b="1" dirty="0" smtClean="0">
                <a:solidFill>
                  <a:srgbClr val="106636"/>
                </a:solidFill>
              </a:rPr>
              <a:t>The National </a:t>
            </a:r>
            <a:r>
              <a:rPr lang="en-US" b="1" dirty="0">
                <a:solidFill>
                  <a:srgbClr val="106636"/>
                </a:solidFill>
              </a:rPr>
              <a:t>Science Bowl®</a:t>
            </a:r>
          </a:p>
        </p:txBody>
      </p:sp>
      <p:sp>
        <p:nvSpPr>
          <p:cNvPr id="9" name="Content Placeholder 2"/>
          <p:cNvSpPr txBox="1">
            <a:spLocks/>
          </p:cNvSpPr>
          <p:nvPr/>
        </p:nvSpPr>
        <p:spPr>
          <a:xfrm>
            <a:off x="0" y="886562"/>
            <a:ext cx="9144000" cy="5593614"/>
          </a:xfrm>
          <a:prstGeom prst="rect">
            <a:avLst/>
          </a:prstGeom>
        </p:spPr>
        <p:txBody>
          <a:bodyPr>
            <a:normAutofit fontScale="70000" lnSpcReduction="20000"/>
          </a:bodyPr>
          <a:lst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smtClean="0"/>
              <a:t>The U.S. Department of Energy (DOE) National Science Bowl</a:t>
            </a:r>
            <a:r>
              <a:rPr lang="en-US" b="0" baseline="30000" dirty="0" smtClean="0"/>
              <a:t>®</a:t>
            </a:r>
            <a:r>
              <a:rPr lang="en-US" b="0" dirty="0" smtClean="0"/>
              <a:t> (NSB) seeks to encourage middle and high school students to expand their knowledge of math and science, expose students to careers relevant to DOE’s mission, and raise the visibility of academic achievement in the sciences through a nationally prestigious academic event.</a:t>
            </a:r>
          </a:p>
          <a:p>
            <a:r>
              <a:rPr lang="en-US" b="0" dirty="0" smtClean="0">
                <a:solidFill>
                  <a:srgbClr val="106636"/>
                </a:solidFill>
              </a:rPr>
              <a:t>Teams of four students each face off in a fast-paced question-and-answer format where contestants </a:t>
            </a:r>
            <a:r>
              <a:rPr lang="en-US" b="0" dirty="0" smtClean="0"/>
              <a:t>are quizzed on their knowledge of math and a range of science disciplines including biology, chemistry, Earth and space science, physics and energy (including DOE-related questions.)</a:t>
            </a:r>
          </a:p>
          <a:p>
            <a:r>
              <a:rPr lang="en-US" b="0" dirty="0" smtClean="0"/>
              <a:t>Each year, the NSB attracts more than 14,000 students nationwide.  At the high school level, the 2016 National Science Bowl involved more than 9,000 students and at the middle school level, more than 5,000 competitors.  The NSB is the only science competition in the United States sponsored by a federal agency. Since being established in 1991, there have been more than 265,000 participants.</a:t>
            </a:r>
          </a:p>
          <a:p>
            <a:r>
              <a:rPr lang="en-US" b="0" dirty="0" smtClean="0">
                <a:solidFill>
                  <a:srgbClr val="106636"/>
                </a:solidFill>
              </a:rPr>
              <a:t>SC provides management and oversight for the NSB, and sponsors the finals competition.</a:t>
            </a:r>
          </a:p>
          <a:p>
            <a:r>
              <a:rPr lang="en-US" b="0" dirty="0" smtClean="0">
                <a:solidFill>
                  <a:srgbClr val="106636"/>
                </a:solidFill>
              </a:rPr>
              <a:t>Established branding and identity for SC’s roles.</a:t>
            </a:r>
          </a:p>
          <a:p>
            <a:r>
              <a:rPr lang="en-US" b="0" dirty="0" smtClean="0">
                <a:solidFill>
                  <a:srgbClr val="106636"/>
                </a:solidFill>
              </a:rPr>
              <a:t>Restructured Science Day and the middle school activity events to connect with priority DOE mission areas, with the DOE laboratory complex, and with the WDTS workforce mission.</a:t>
            </a:r>
          </a:p>
          <a:p>
            <a:pPr lvl="1"/>
            <a:r>
              <a:rPr lang="en-US" sz="2100" dirty="0" smtClean="0">
                <a:solidFill>
                  <a:srgbClr val="106636"/>
                </a:solidFill>
              </a:rPr>
              <a:t>The High School Science Day opens the National Finals, with a tradition of attracting prominent speakers, including Dr. Eric Brown, Director of Watson Technologies, two-time Academy Award winner Doug Roble (computer animation), MacArthur Fellow Carl Haber, and Nobel Laureates William Phillips and George Smoot. In 2017, Dr. Charles Bennett will be the plenary speaker.</a:t>
            </a:r>
          </a:p>
          <a:p>
            <a:pPr lvl="1"/>
            <a:r>
              <a:rPr lang="en-US" sz="2100" dirty="0" smtClean="0">
                <a:solidFill>
                  <a:srgbClr val="106636"/>
                </a:solidFill>
              </a:rPr>
              <a:t>In 2017, for the middle-school cohort, a Cyber Science Challenge is replacing the Electric Car Competition.</a:t>
            </a:r>
          </a:p>
          <a:p>
            <a:pPr marL="457200" lvl="1" indent="0">
              <a:buFont typeface="Arial" charset="0"/>
              <a:buNone/>
            </a:pPr>
            <a:endParaRPr lang="en-US" sz="2400" dirty="0" smtClean="0">
              <a:solidFill>
                <a:srgbClr val="106636"/>
              </a:solidFill>
            </a:endParaRPr>
          </a:p>
          <a:p>
            <a:pPr lvl="1"/>
            <a:endParaRPr lang="en-US" dirty="0" smtClean="0">
              <a:solidFill>
                <a:srgbClr val="106636"/>
              </a:solidFill>
            </a:endParaRPr>
          </a:p>
          <a:p>
            <a:endParaRPr lang="en-US" b="0" dirty="0" smtClean="0">
              <a:solidFill>
                <a:srgbClr val="106636"/>
              </a:solidFill>
            </a:endParaRPr>
          </a:p>
          <a:p>
            <a:pPr marL="0" indent="0">
              <a:buFont typeface="Arial" charset="0"/>
              <a:buNone/>
            </a:pPr>
            <a:endParaRPr lang="en-US" sz="2800" dirty="0" smtClean="0">
              <a:solidFill>
                <a:srgbClr val="106636"/>
              </a:solidFill>
            </a:endParaRPr>
          </a:p>
          <a:p>
            <a:endParaRPr lang="en-US" b="0" dirty="0"/>
          </a:p>
        </p:txBody>
      </p:sp>
    </p:spTree>
    <p:extLst>
      <p:ext uri="{BB962C8B-B14F-4D97-AF65-F5344CB8AC3E}">
        <p14:creationId xmlns:p14="http://schemas.microsoft.com/office/powerpoint/2010/main" val="736462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bwMode="auto">
          <a:xfrm>
            <a:off x="8237838" y="6351588"/>
            <a:ext cx="5569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18</a:t>
            </a:fld>
            <a:endParaRPr lang="en-US" dirty="0">
              <a:latin typeface="Arial" charset="0"/>
              <a:cs typeface="Arial" charset="0"/>
            </a:endParaRPr>
          </a:p>
        </p:txBody>
      </p:sp>
      <p:sp>
        <p:nvSpPr>
          <p:cNvPr id="2" name="Footer Placeholder 1"/>
          <p:cNvSpPr>
            <a:spLocks noGrp="1"/>
          </p:cNvSpPr>
          <p:nvPr>
            <p:ph type="ftr" sz="quarter" idx="11"/>
          </p:nvPr>
        </p:nvSpPr>
        <p:spPr/>
        <p:txBody>
          <a:bodyPr/>
          <a:lstStyle/>
          <a:p>
            <a:r>
              <a:rPr lang="en-US" smtClean="0"/>
              <a:t>WDTS Overview</a:t>
            </a:r>
            <a:endParaRPr lang="en-US" dirty="0"/>
          </a:p>
        </p:txBody>
      </p:sp>
      <p:sp>
        <p:nvSpPr>
          <p:cNvPr id="8" name="Slide Number Placeholder 3"/>
          <p:cNvSpPr txBox="1">
            <a:spLocks/>
          </p:cNvSpPr>
          <p:nvPr/>
        </p:nvSpPr>
        <p:spPr>
          <a:xfrm>
            <a:off x="8566150" y="6503988"/>
            <a:ext cx="3810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rgbClr val="106636"/>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96" y="789928"/>
            <a:ext cx="8128000" cy="5422900"/>
          </a:xfrm>
          <a:prstGeom prst="rect">
            <a:avLst/>
          </a:prstGeom>
          <a:ln>
            <a:noFill/>
          </a:ln>
          <a:effectLst>
            <a:outerShdw blurRad="190500" algn="tl" rotWithShape="0">
              <a:srgbClr val="000000">
                <a:alpha val="70000"/>
              </a:srgbClr>
            </a:outerShdw>
          </a:effectLst>
        </p:spPr>
      </p:pic>
      <p:sp>
        <p:nvSpPr>
          <p:cNvPr id="10" name="Title 2"/>
          <p:cNvSpPr txBox="1">
            <a:spLocks/>
          </p:cNvSpPr>
          <p:nvPr/>
        </p:nvSpPr>
        <p:spPr bwMode="auto">
          <a:xfrm>
            <a:off x="-5904"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2"/>
                </a:solidFill>
                <a:latin typeface="+mj-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a:lstStyle>
          <a:p>
            <a:r>
              <a:rPr lang="en-US" b="1" dirty="0" smtClean="0">
                <a:solidFill>
                  <a:srgbClr val="106636"/>
                </a:solidFill>
              </a:rPr>
              <a:t>2016 Finals Competition at the </a:t>
            </a:r>
            <a:r>
              <a:rPr lang="en-US" b="1" dirty="0" err="1" smtClean="0">
                <a:solidFill>
                  <a:srgbClr val="106636"/>
                </a:solidFill>
              </a:rPr>
              <a:t>Lisner</a:t>
            </a:r>
            <a:r>
              <a:rPr lang="en-US" b="1" dirty="0" smtClean="0">
                <a:solidFill>
                  <a:srgbClr val="106636"/>
                </a:solidFill>
              </a:rPr>
              <a:t> Auditorium</a:t>
            </a:r>
            <a:endParaRPr lang="en-US" b="1" dirty="0">
              <a:solidFill>
                <a:srgbClr val="106636"/>
              </a:solidFill>
            </a:endParaRPr>
          </a:p>
        </p:txBody>
      </p:sp>
    </p:spTree>
    <p:extLst>
      <p:ext uri="{BB962C8B-B14F-4D97-AF65-F5344CB8AC3E}">
        <p14:creationId xmlns:p14="http://schemas.microsoft.com/office/powerpoint/2010/main" val="3464494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WDTS Overview</a:t>
            </a:r>
            <a:endParaRPr lang="en-US" dirty="0"/>
          </a:p>
        </p:txBody>
      </p:sp>
      <p:sp>
        <p:nvSpPr>
          <p:cNvPr id="8" name="Slide Number Placeholder 3"/>
          <p:cNvSpPr txBox="1">
            <a:spLocks/>
          </p:cNvSpPr>
          <p:nvPr/>
        </p:nvSpPr>
        <p:spPr>
          <a:xfrm>
            <a:off x="8566150" y="6503988"/>
            <a:ext cx="3810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rgbClr val="106636"/>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21722FF3-B2FF-4B9D-A1FC-2641F0BD8CF1}" type="slidenum">
              <a:rPr lang="en-US" smtClean="0"/>
              <a:pPr>
                <a:defRPr/>
              </a:pPr>
              <a:t>19</a:t>
            </a:fld>
            <a:endParaRPr lang="en-US" dirty="0"/>
          </a:p>
        </p:txBody>
      </p:sp>
      <p:sp>
        <p:nvSpPr>
          <p:cNvPr id="9" name="Content Placeholder 2"/>
          <p:cNvSpPr txBox="1">
            <a:spLocks/>
          </p:cNvSpPr>
          <p:nvPr/>
        </p:nvSpPr>
        <p:spPr>
          <a:xfrm>
            <a:off x="346982" y="836645"/>
            <a:ext cx="8425543" cy="34036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D9D9D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D9D9D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D9D9D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D9D9D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D9D9D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800"/>
              </a:spcAft>
              <a:buFont typeface="Wingdings" panose="05000000000000000000" pitchFamily="2" charset="2"/>
              <a:buChar char="§"/>
            </a:pPr>
            <a:r>
              <a:rPr lang="en-US" sz="1600" dirty="0" smtClean="0">
                <a:solidFill>
                  <a:srgbClr val="006600"/>
                </a:solidFill>
              </a:rPr>
              <a:t>The AEF Program places accomplished K-12 STEM Educators in a Federal agency or U.S. Congressional office in Washington, D.C., for an 11-month paid fellowship. </a:t>
            </a:r>
          </a:p>
          <a:p>
            <a:pPr>
              <a:lnSpc>
                <a:spcPct val="100000"/>
              </a:lnSpc>
              <a:spcBef>
                <a:spcPts val="0"/>
              </a:spcBef>
              <a:spcAft>
                <a:spcPts val="1800"/>
              </a:spcAft>
              <a:buFont typeface="Wingdings" panose="05000000000000000000" pitchFamily="2" charset="2"/>
              <a:buChar char="§"/>
            </a:pPr>
            <a:r>
              <a:rPr lang="en-US" sz="1600" dirty="0" smtClean="0">
                <a:solidFill>
                  <a:srgbClr val="006600"/>
                </a:solidFill>
              </a:rPr>
              <a:t>AEF Fellows bring their insights, extensive knowledge and experience in the classroom to national education program and/or education policy efforts. </a:t>
            </a:r>
          </a:p>
          <a:p>
            <a:pPr>
              <a:lnSpc>
                <a:spcPct val="100000"/>
              </a:lnSpc>
              <a:spcBef>
                <a:spcPts val="0"/>
              </a:spcBef>
              <a:spcAft>
                <a:spcPts val="1800"/>
              </a:spcAft>
              <a:buFont typeface="Wingdings" panose="05000000000000000000" pitchFamily="2" charset="2"/>
              <a:buChar char="§"/>
            </a:pPr>
            <a:r>
              <a:rPr lang="en-US" sz="1600" dirty="0" smtClean="0">
                <a:solidFill>
                  <a:srgbClr val="006600"/>
                </a:solidFill>
              </a:rPr>
              <a:t>Fellowship placements are currently available in the U.S. Department of Energy (DOE), the National Aeronautics and Space Administration (NASA), the National Science Foundation (NSF), the U.S. Senate, and the U.S. House of Representatives. </a:t>
            </a:r>
          </a:p>
          <a:p>
            <a:pPr>
              <a:lnSpc>
                <a:spcPct val="100000"/>
              </a:lnSpc>
              <a:spcBef>
                <a:spcPts val="0"/>
              </a:spcBef>
              <a:spcAft>
                <a:spcPts val="1800"/>
              </a:spcAft>
              <a:buFont typeface="Wingdings" panose="05000000000000000000" pitchFamily="2" charset="2"/>
              <a:buChar char="§"/>
            </a:pPr>
            <a:r>
              <a:rPr lang="en-US" sz="1600" dirty="0" smtClean="0">
                <a:solidFill>
                  <a:srgbClr val="006600"/>
                </a:solidFill>
              </a:rPr>
              <a:t>26 years of AEF; 351 fellowships; 81 Hill; 31 DOE; others @ NIH, NSF, NASA, NOAA, NIST, &amp; </a:t>
            </a:r>
            <a:r>
              <a:rPr lang="en-US" sz="1600" dirty="0" err="1" smtClean="0">
                <a:solidFill>
                  <a:srgbClr val="006600"/>
                </a:solidFill>
              </a:rPr>
              <a:t>DoEd</a:t>
            </a:r>
            <a:endParaRPr lang="en-US" sz="1600" dirty="0" smtClean="0">
              <a:solidFill>
                <a:srgbClr val="006600"/>
              </a:solidFill>
            </a:endParaRPr>
          </a:p>
          <a:p>
            <a:pPr marL="0" indent="0">
              <a:buNone/>
            </a:pPr>
            <a:r>
              <a:rPr lang="en-US" sz="1600" dirty="0">
                <a:solidFill>
                  <a:srgbClr val="006600"/>
                </a:solidFill>
              </a:rPr>
              <a:t>“Congress finds that -- …elementary and secondary school mathematics and science teachers can provide practical insight to the legislative and executive branches in establishing and operating education programs…” </a:t>
            </a:r>
            <a:r>
              <a:rPr lang="en-US" sz="1600" i="1" dirty="0">
                <a:solidFill>
                  <a:srgbClr val="006600"/>
                </a:solidFill>
              </a:rPr>
              <a:t>[The Albert Einstein Distinguished Educator Act; 1994]</a:t>
            </a:r>
          </a:p>
          <a:p>
            <a:pPr marL="0" indent="0">
              <a:buNone/>
            </a:pPr>
            <a:endParaRPr lang="en-US" sz="1600" dirty="0">
              <a:solidFill>
                <a:srgbClr val="006600"/>
              </a:solidFill>
            </a:endParaRPr>
          </a:p>
          <a:p>
            <a:pPr marL="0" indent="0">
              <a:buNone/>
            </a:pPr>
            <a:r>
              <a:rPr lang="en-US" sz="1600" dirty="0">
                <a:solidFill>
                  <a:srgbClr val="006600"/>
                </a:solidFill>
              </a:rPr>
              <a:t>Fellows bring valuable experiences, perspectives, and ideas to the offices in which they serve.</a:t>
            </a:r>
          </a:p>
          <a:p>
            <a:pPr marL="0" indent="0">
              <a:buNone/>
            </a:pPr>
            <a:endParaRPr lang="en-US" sz="1600" dirty="0">
              <a:solidFill>
                <a:srgbClr val="006600"/>
              </a:solidFill>
            </a:endParaRPr>
          </a:p>
          <a:p>
            <a:pPr marL="0" indent="0">
              <a:buNone/>
            </a:pPr>
            <a:r>
              <a:rPr lang="en-US" sz="1600" dirty="0">
                <a:solidFill>
                  <a:srgbClr val="006600"/>
                </a:solidFill>
              </a:rPr>
              <a:t>There are many parallels between STEM Educators (</a:t>
            </a:r>
            <a:r>
              <a:rPr lang="en-US" sz="1600" i="1" dirty="0">
                <a:solidFill>
                  <a:srgbClr val="006600"/>
                </a:solidFill>
              </a:rPr>
              <a:t>especially those from public schools</a:t>
            </a:r>
            <a:r>
              <a:rPr lang="en-US" sz="1600" dirty="0">
                <a:solidFill>
                  <a:srgbClr val="006600"/>
                </a:solidFill>
              </a:rPr>
              <a:t>) and civil servants who dedicate their lives to public service in a Federal agency or Congressional office.  </a:t>
            </a:r>
          </a:p>
          <a:p>
            <a:pPr>
              <a:lnSpc>
                <a:spcPct val="100000"/>
              </a:lnSpc>
              <a:spcBef>
                <a:spcPts val="0"/>
              </a:spcBef>
              <a:spcAft>
                <a:spcPts val="1800"/>
              </a:spcAft>
              <a:buFont typeface="Wingdings" panose="05000000000000000000" pitchFamily="2" charset="2"/>
              <a:buChar char="§"/>
            </a:pPr>
            <a:endParaRPr lang="en-US" sz="2000" dirty="0">
              <a:solidFill>
                <a:srgbClr val="006600"/>
              </a:solidFill>
            </a:endParaRPr>
          </a:p>
        </p:txBody>
      </p:sp>
      <p:sp>
        <p:nvSpPr>
          <p:cNvPr id="12" name="Title 2"/>
          <p:cNvSpPr txBox="1">
            <a:spLocks/>
          </p:cNvSpPr>
          <p:nvPr/>
        </p:nvSpPr>
        <p:spPr bwMode="auto">
          <a:xfrm>
            <a:off x="0" y="9525"/>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2"/>
                </a:solidFill>
                <a:latin typeface="+mj-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a:lstStyle>
          <a:p>
            <a:r>
              <a:rPr lang="en-US" sz="2400" b="1" dirty="0" smtClean="0">
                <a:solidFill>
                  <a:srgbClr val="006600"/>
                </a:solidFill>
              </a:rPr>
              <a:t>The Albert Einstein Distinguished Educator Fellowship Program</a:t>
            </a:r>
            <a:endParaRPr lang="en-US" sz="2400" b="1" dirty="0">
              <a:solidFill>
                <a:srgbClr val="006600"/>
              </a:solidFill>
            </a:endParaRPr>
          </a:p>
        </p:txBody>
      </p:sp>
    </p:spTree>
    <p:extLst>
      <p:ext uri="{BB962C8B-B14F-4D97-AF65-F5344CB8AC3E}">
        <p14:creationId xmlns:p14="http://schemas.microsoft.com/office/powerpoint/2010/main" val="2201454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69646" y="1768566"/>
            <a:ext cx="6048" cy="2316843"/>
          </a:xfrm>
          <a:custGeom>
            <a:avLst/>
            <a:gdLst/>
            <a:ahLst/>
            <a:cxnLst/>
            <a:rect l="l" t="t" r="r" b="b"/>
            <a:pathLst>
              <a:path w="6350" h="2432685">
                <a:moveTo>
                  <a:pt x="0" y="0"/>
                </a:moveTo>
                <a:lnTo>
                  <a:pt x="6096" y="2432304"/>
                </a:lnTo>
              </a:path>
            </a:pathLst>
          </a:custGeom>
          <a:ln w="18287">
            <a:solidFill>
              <a:srgbClr val="000000"/>
            </a:solidFill>
          </a:ln>
        </p:spPr>
        <p:txBody>
          <a:bodyPr wrap="square" lIns="0" tIns="0" rIns="0" bIns="0" rtlCol="0"/>
          <a:lstStyle/>
          <a:p>
            <a:endParaRPr sz="1714"/>
          </a:p>
        </p:txBody>
      </p:sp>
      <p:sp>
        <p:nvSpPr>
          <p:cNvPr id="3" name="object 3"/>
          <p:cNvSpPr/>
          <p:nvPr/>
        </p:nvSpPr>
        <p:spPr>
          <a:xfrm>
            <a:off x="1477554" y="1907903"/>
            <a:ext cx="870857" cy="801310"/>
          </a:xfrm>
          <a:custGeom>
            <a:avLst/>
            <a:gdLst/>
            <a:ahLst/>
            <a:cxnLst/>
            <a:rect l="l" t="t" r="r" b="b"/>
            <a:pathLst>
              <a:path w="914400" h="841375">
                <a:moveTo>
                  <a:pt x="0" y="841248"/>
                </a:moveTo>
                <a:lnTo>
                  <a:pt x="914400" y="841248"/>
                </a:lnTo>
                <a:lnTo>
                  <a:pt x="914400" y="0"/>
                </a:lnTo>
                <a:lnTo>
                  <a:pt x="0" y="0"/>
                </a:lnTo>
                <a:lnTo>
                  <a:pt x="0" y="841248"/>
                </a:lnTo>
                <a:close/>
              </a:path>
            </a:pathLst>
          </a:custGeom>
          <a:solidFill>
            <a:srgbClr val="FFFFCC"/>
          </a:solidFill>
        </p:spPr>
        <p:txBody>
          <a:bodyPr wrap="square" lIns="0" tIns="0" rIns="0" bIns="0" rtlCol="0"/>
          <a:lstStyle/>
          <a:p>
            <a:endParaRPr sz="1714"/>
          </a:p>
        </p:txBody>
      </p:sp>
      <p:sp>
        <p:nvSpPr>
          <p:cNvPr id="4" name="object 4"/>
          <p:cNvSpPr/>
          <p:nvPr/>
        </p:nvSpPr>
        <p:spPr>
          <a:xfrm>
            <a:off x="1477554" y="1907903"/>
            <a:ext cx="870857" cy="801310"/>
          </a:xfrm>
          <a:custGeom>
            <a:avLst/>
            <a:gdLst/>
            <a:ahLst/>
            <a:cxnLst/>
            <a:rect l="l" t="t" r="r" b="b"/>
            <a:pathLst>
              <a:path w="914400" h="841375">
                <a:moveTo>
                  <a:pt x="0" y="841248"/>
                </a:moveTo>
                <a:lnTo>
                  <a:pt x="914400" y="841248"/>
                </a:lnTo>
                <a:lnTo>
                  <a:pt x="914400" y="0"/>
                </a:lnTo>
                <a:lnTo>
                  <a:pt x="0" y="0"/>
                </a:lnTo>
                <a:lnTo>
                  <a:pt x="0" y="841248"/>
                </a:lnTo>
                <a:close/>
              </a:path>
            </a:pathLst>
          </a:custGeom>
          <a:ln w="18288">
            <a:solidFill>
              <a:srgbClr val="000000"/>
            </a:solidFill>
          </a:ln>
        </p:spPr>
        <p:txBody>
          <a:bodyPr wrap="square" lIns="0" tIns="0" rIns="0" bIns="0" rtlCol="0"/>
          <a:lstStyle/>
          <a:p>
            <a:endParaRPr sz="1714"/>
          </a:p>
        </p:txBody>
      </p:sp>
      <p:sp>
        <p:nvSpPr>
          <p:cNvPr id="5" name="object 5"/>
          <p:cNvSpPr txBox="1"/>
          <p:nvPr/>
        </p:nvSpPr>
        <p:spPr>
          <a:xfrm>
            <a:off x="1599233" y="2074428"/>
            <a:ext cx="601133" cy="469103"/>
          </a:xfrm>
          <a:prstGeom prst="rect">
            <a:avLst/>
          </a:prstGeom>
        </p:spPr>
        <p:txBody>
          <a:bodyPr vert="horz" wrap="square" lIns="0" tIns="0" rIns="0" bIns="0" rtlCol="0">
            <a:spAutoFit/>
          </a:bodyPr>
          <a:lstStyle/>
          <a:p>
            <a:pPr marL="12095" marR="4838" indent="-10281" algn="ctr"/>
            <a:r>
              <a:rPr sz="762" spc="-48" dirty="0">
                <a:latin typeface="Arial"/>
                <a:cs typeface="Arial"/>
              </a:rPr>
              <a:t>O</a:t>
            </a:r>
            <a:r>
              <a:rPr sz="762" spc="10" dirty="0">
                <a:latin typeface="Arial"/>
                <a:cs typeface="Arial"/>
              </a:rPr>
              <a:t>ff</a:t>
            </a:r>
            <a:r>
              <a:rPr sz="762" spc="5" dirty="0">
                <a:latin typeface="Arial"/>
                <a:cs typeface="Arial"/>
              </a:rPr>
              <a:t>i</a:t>
            </a:r>
            <a:r>
              <a:rPr sz="762" spc="24" dirty="0">
                <a:latin typeface="Arial"/>
                <a:cs typeface="Arial"/>
              </a:rPr>
              <a:t>c</a:t>
            </a:r>
            <a:r>
              <a:rPr sz="762" spc="5" dirty="0">
                <a:latin typeface="Arial"/>
                <a:cs typeface="Arial"/>
              </a:rPr>
              <a:t>e</a:t>
            </a:r>
            <a:r>
              <a:rPr sz="762" spc="-52" dirty="0">
                <a:latin typeface="Arial"/>
                <a:cs typeface="Arial"/>
              </a:rPr>
              <a:t> </a:t>
            </a:r>
            <a:r>
              <a:rPr sz="762" spc="-19" dirty="0">
                <a:latin typeface="Arial"/>
                <a:cs typeface="Arial"/>
              </a:rPr>
              <a:t>o</a:t>
            </a:r>
            <a:r>
              <a:rPr sz="762" dirty="0">
                <a:latin typeface="Arial"/>
                <a:cs typeface="Arial"/>
              </a:rPr>
              <a:t>f </a:t>
            </a:r>
            <a:r>
              <a:rPr sz="762" spc="-10" dirty="0">
                <a:latin typeface="Arial"/>
                <a:cs typeface="Arial"/>
              </a:rPr>
              <a:t>B</a:t>
            </a:r>
            <a:r>
              <a:rPr sz="762" spc="-14" dirty="0">
                <a:latin typeface="Arial"/>
                <a:cs typeface="Arial"/>
              </a:rPr>
              <a:t>a</a:t>
            </a:r>
            <a:r>
              <a:rPr sz="762" spc="-24" dirty="0">
                <a:latin typeface="Arial"/>
                <a:cs typeface="Arial"/>
              </a:rPr>
              <a:t>s</a:t>
            </a:r>
            <a:r>
              <a:rPr sz="762" spc="5" dirty="0">
                <a:latin typeface="Arial"/>
                <a:cs typeface="Arial"/>
              </a:rPr>
              <a:t>ic</a:t>
            </a:r>
            <a:r>
              <a:rPr sz="762" spc="33" dirty="0">
                <a:latin typeface="Arial"/>
                <a:cs typeface="Arial"/>
              </a:rPr>
              <a:t> </a:t>
            </a:r>
            <a:r>
              <a:rPr sz="762" spc="-10" dirty="0">
                <a:latin typeface="Arial"/>
                <a:cs typeface="Arial"/>
              </a:rPr>
              <a:t>E</a:t>
            </a:r>
            <a:r>
              <a:rPr sz="762" spc="-14" dirty="0">
                <a:latin typeface="Arial"/>
                <a:cs typeface="Arial"/>
              </a:rPr>
              <a:t>ne</a:t>
            </a:r>
            <a:r>
              <a:rPr sz="762" spc="14" dirty="0">
                <a:latin typeface="Arial"/>
                <a:cs typeface="Arial"/>
              </a:rPr>
              <a:t>r</a:t>
            </a:r>
            <a:r>
              <a:rPr sz="762" spc="-14" dirty="0">
                <a:latin typeface="Arial"/>
                <a:cs typeface="Arial"/>
              </a:rPr>
              <a:t>g</a:t>
            </a:r>
            <a:r>
              <a:rPr sz="762" spc="5" dirty="0">
                <a:latin typeface="Arial"/>
                <a:cs typeface="Arial"/>
              </a:rPr>
              <a:t>y </a:t>
            </a:r>
            <a:r>
              <a:rPr sz="762" spc="-10" dirty="0">
                <a:latin typeface="Arial"/>
                <a:cs typeface="Arial"/>
              </a:rPr>
              <a:t>S</a:t>
            </a:r>
            <a:r>
              <a:rPr sz="762" spc="24" dirty="0">
                <a:latin typeface="Arial"/>
                <a:cs typeface="Arial"/>
              </a:rPr>
              <a:t>c</a:t>
            </a:r>
            <a:r>
              <a:rPr sz="762" spc="5" dirty="0">
                <a:latin typeface="Arial"/>
                <a:cs typeface="Arial"/>
              </a:rPr>
              <a:t>i</a:t>
            </a:r>
            <a:r>
              <a:rPr sz="762" spc="-19" dirty="0">
                <a:latin typeface="Arial"/>
                <a:cs typeface="Arial"/>
              </a:rPr>
              <a:t>en</a:t>
            </a:r>
            <a:r>
              <a:rPr sz="762" spc="24" dirty="0">
                <a:latin typeface="Arial"/>
                <a:cs typeface="Arial"/>
              </a:rPr>
              <a:t>c</a:t>
            </a:r>
            <a:r>
              <a:rPr sz="762" spc="-19" dirty="0">
                <a:latin typeface="Arial"/>
                <a:cs typeface="Arial"/>
              </a:rPr>
              <a:t>e</a:t>
            </a:r>
            <a:r>
              <a:rPr sz="762" spc="5" dirty="0">
                <a:latin typeface="Arial"/>
                <a:cs typeface="Arial"/>
              </a:rPr>
              <a:t>s</a:t>
            </a:r>
            <a:r>
              <a:rPr sz="762" dirty="0">
                <a:latin typeface="Arial"/>
                <a:cs typeface="Arial"/>
              </a:rPr>
              <a:t> </a:t>
            </a:r>
            <a:r>
              <a:rPr sz="762" i="1" spc="-5" dirty="0">
                <a:latin typeface="Arial"/>
                <a:cs typeface="Arial"/>
              </a:rPr>
              <a:t>H</a:t>
            </a:r>
            <a:r>
              <a:rPr sz="762" i="1" spc="-19" dirty="0">
                <a:latin typeface="Arial"/>
                <a:cs typeface="Arial"/>
              </a:rPr>
              <a:t>a</a:t>
            </a:r>
            <a:r>
              <a:rPr sz="762" i="1" spc="19" dirty="0">
                <a:latin typeface="Arial"/>
                <a:cs typeface="Arial"/>
              </a:rPr>
              <a:t>rr</a:t>
            </a:r>
            <a:r>
              <a:rPr sz="762" i="1" spc="5" dirty="0">
                <a:latin typeface="Arial"/>
                <a:cs typeface="Arial"/>
              </a:rPr>
              <a:t>i</a:t>
            </a:r>
            <a:r>
              <a:rPr sz="762" i="1" spc="-19" dirty="0">
                <a:latin typeface="Arial"/>
                <a:cs typeface="Arial"/>
              </a:rPr>
              <a:t>e</a:t>
            </a:r>
            <a:r>
              <a:rPr sz="762" i="1" dirty="0">
                <a:latin typeface="Arial"/>
                <a:cs typeface="Arial"/>
              </a:rPr>
              <a:t>t</a:t>
            </a:r>
            <a:r>
              <a:rPr sz="762" i="1" spc="-19" dirty="0">
                <a:latin typeface="Arial"/>
                <a:cs typeface="Arial"/>
              </a:rPr>
              <a:t> </a:t>
            </a:r>
            <a:r>
              <a:rPr sz="762" i="1" spc="-10" dirty="0">
                <a:latin typeface="Arial"/>
                <a:cs typeface="Arial"/>
              </a:rPr>
              <a:t>K</a:t>
            </a:r>
            <a:r>
              <a:rPr sz="762" i="1" spc="-19" dirty="0">
                <a:latin typeface="Arial"/>
                <a:cs typeface="Arial"/>
              </a:rPr>
              <a:t>un</a:t>
            </a:r>
            <a:r>
              <a:rPr sz="762" i="1" spc="5" dirty="0">
                <a:latin typeface="Arial"/>
                <a:cs typeface="Arial"/>
              </a:rPr>
              <a:t>g</a:t>
            </a:r>
            <a:endParaRPr sz="762">
              <a:latin typeface="Arial"/>
              <a:cs typeface="Arial"/>
            </a:endParaRPr>
          </a:p>
        </p:txBody>
      </p:sp>
      <p:sp>
        <p:nvSpPr>
          <p:cNvPr id="6" name="object 6"/>
          <p:cNvSpPr/>
          <p:nvPr/>
        </p:nvSpPr>
        <p:spPr>
          <a:xfrm>
            <a:off x="264161" y="1896291"/>
            <a:ext cx="993018" cy="801310"/>
          </a:xfrm>
          <a:custGeom>
            <a:avLst/>
            <a:gdLst/>
            <a:ahLst/>
            <a:cxnLst/>
            <a:rect l="l" t="t" r="r" b="b"/>
            <a:pathLst>
              <a:path w="1042669" h="841375">
                <a:moveTo>
                  <a:pt x="0" y="841248"/>
                </a:moveTo>
                <a:lnTo>
                  <a:pt x="1042416" y="841248"/>
                </a:lnTo>
                <a:lnTo>
                  <a:pt x="1042416" y="0"/>
                </a:lnTo>
                <a:lnTo>
                  <a:pt x="0" y="0"/>
                </a:lnTo>
                <a:lnTo>
                  <a:pt x="0" y="841248"/>
                </a:lnTo>
                <a:close/>
              </a:path>
            </a:pathLst>
          </a:custGeom>
          <a:solidFill>
            <a:srgbClr val="FFFFCC"/>
          </a:solidFill>
        </p:spPr>
        <p:txBody>
          <a:bodyPr wrap="square" lIns="0" tIns="0" rIns="0" bIns="0" rtlCol="0"/>
          <a:lstStyle/>
          <a:p>
            <a:endParaRPr sz="1714"/>
          </a:p>
        </p:txBody>
      </p:sp>
      <p:sp>
        <p:nvSpPr>
          <p:cNvPr id="7" name="object 7"/>
          <p:cNvSpPr/>
          <p:nvPr/>
        </p:nvSpPr>
        <p:spPr>
          <a:xfrm>
            <a:off x="264161" y="1896291"/>
            <a:ext cx="993018" cy="801310"/>
          </a:xfrm>
          <a:custGeom>
            <a:avLst/>
            <a:gdLst/>
            <a:ahLst/>
            <a:cxnLst/>
            <a:rect l="l" t="t" r="r" b="b"/>
            <a:pathLst>
              <a:path w="1042669" h="841375">
                <a:moveTo>
                  <a:pt x="0" y="841248"/>
                </a:moveTo>
                <a:lnTo>
                  <a:pt x="1042416" y="841248"/>
                </a:lnTo>
                <a:lnTo>
                  <a:pt x="1042416" y="0"/>
                </a:lnTo>
                <a:lnTo>
                  <a:pt x="0" y="0"/>
                </a:lnTo>
                <a:lnTo>
                  <a:pt x="0" y="841248"/>
                </a:lnTo>
                <a:close/>
              </a:path>
            </a:pathLst>
          </a:custGeom>
          <a:ln w="18288">
            <a:solidFill>
              <a:srgbClr val="000000"/>
            </a:solidFill>
          </a:ln>
        </p:spPr>
        <p:txBody>
          <a:bodyPr wrap="square" lIns="0" tIns="0" rIns="0" bIns="0" rtlCol="0"/>
          <a:lstStyle/>
          <a:p>
            <a:endParaRPr sz="1714"/>
          </a:p>
        </p:txBody>
      </p:sp>
      <p:sp>
        <p:nvSpPr>
          <p:cNvPr id="8" name="object 8"/>
          <p:cNvSpPr txBox="1"/>
          <p:nvPr/>
        </p:nvSpPr>
        <p:spPr>
          <a:xfrm>
            <a:off x="276739" y="2071283"/>
            <a:ext cx="932542" cy="468783"/>
          </a:xfrm>
          <a:prstGeom prst="rect">
            <a:avLst/>
          </a:prstGeom>
        </p:spPr>
        <p:txBody>
          <a:bodyPr vert="horz" wrap="square" lIns="0" tIns="0" rIns="0" bIns="0" rtlCol="0">
            <a:spAutoFit/>
          </a:bodyPr>
          <a:lstStyle/>
          <a:p>
            <a:pPr marL="12095" marR="4838" indent="272753"/>
            <a:r>
              <a:rPr sz="762" spc="-48" dirty="0">
                <a:latin typeface="Arial"/>
                <a:cs typeface="Arial"/>
              </a:rPr>
              <a:t>O</a:t>
            </a:r>
            <a:r>
              <a:rPr sz="762" spc="10" dirty="0">
                <a:latin typeface="Arial"/>
                <a:cs typeface="Arial"/>
              </a:rPr>
              <a:t>ff</a:t>
            </a:r>
            <a:r>
              <a:rPr sz="762" spc="5" dirty="0">
                <a:latin typeface="Arial"/>
                <a:cs typeface="Arial"/>
              </a:rPr>
              <a:t>i</a:t>
            </a:r>
            <a:r>
              <a:rPr sz="762" spc="24" dirty="0">
                <a:latin typeface="Arial"/>
                <a:cs typeface="Arial"/>
              </a:rPr>
              <a:t>c</a:t>
            </a:r>
            <a:r>
              <a:rPr sz="762" spc="5" dirty="0">
                <a:latin typeface="Arial"/>
                <a:cs typeface="Arial"/>
              </a:rPr>
              <a:t>e</a:t>
            </a:r>
            <a:r>
              <a:rPr sz="762" spc="-52" dirty="0">
                <a:latin typeface="Arial"/>
                <a:cs typeface="Arial"/>
              </a:rPr>
              <a:t> </a:t>
            </a:r>
            <a:r>
              <a:rPr sz="762" spc="-19" dirty="0">
                <a:latin typeface="Arial"/>
                <a:cs typeface="Arial"/>
              </a:rPr>
              <a:t>o</a:t>
            </a:r>
            <a:r>
              <a:rPr sz="762" dirty="0">
                <a:latin typeface="Arial"/>
                <a:cs typeface="Arial"/>
              </a:rPr>
              <a:t>f </a:t>
            </a:r>
            <a:r>
              <a:rPr sz="762" spc="-10" dirty="0">
                <a:latin typeface="Arial"/>
                <a:cs typeface="Arial"/>
              </a:rPr>
              <a:t>A</a:t>
            </a:r>
            <a:r>
              <a:rPr sz="762" spc="-19" dirty="0">
                <a:latin typeface="Arial"/>
                <a:cs typeface="Arial"/>
              </a:rPr>
              <a:t>d</a:t>
            </a:r>
            <a:r>
              <a:rPr sz="762" spc="-67" dirty="0">
                <a:latin typeface="Arial"/>
                <a:cs typeface="Arial"/>
              </a:rPr>
              <a:t>v</a:t>
            </a:r>
            <a:r>
              <a:rPr sz="762" spc="-19" dirty="0">
                <a:latin typeface="Arial"/>
                <a:cs typeface="Arial"/>
              </a:rPr>
              <a:t>an</a:t>
            </a:r>
            <a:r>
              <a:rPr sz="762" spc="24" dirty="0">
                <a:latin typeface="Arial"/>
                <a:cs typeface="Arial"/>
              </a:rPr>
              <a:t>c</a:t>
            </a:r>
            <a:r>
              <a:rPr sz="762" spc="-19" dirty="0">
                <a:latin typeface="Arial"/>
                <a:cs typeface="Arial"/>
              </a:rPr>
              <a:t>e</a:t>
            </a:r>
            <a:r>
              <a:rPr sz="762" spc="5" dirty="0">
                <a:latin typeface="Arial"/>
                <a:cs typeface="Arial"/>
              </a:rPr>
              <a:t>d</a:t>
            </a:r>
            <a:r>
              <a:rPr sz="762" spc="86" dirty="0">
                <a:latin typeface="Arial"/>
                <a:cs typeface="Arial"/>
              </a:rPr>
              <a:t> </a:t>
            </a:r>
            <a:r>
              <a:rPr sz="762" spc="-10" dirty="0">
                <a:latin typeface="Arial"/>
                <a:cs typeface="Arial"/>
              </a:rPr>
              <a:t>S</a:t>
            </a:r>
            <a:r>
              <a:rPr sz="762" spc="24" dirty="0">
                <a:latin typeface="Arial"/>
                <a:cs typeface="Arial"/>
              </a:rPr>
              <a:t>c</a:t>
            </a:r>
            <a:r>
              <a:rPr sz="762" spc="5" dirty="0">
                <a:latin typeface="Arial"/>
                <a:cs typeface="Arial"/>
              </a:rPr>
              <a:t>i</a:t>
            </a:r>
            <a:r>
              <a:rPr sz="762" spc="-19" dirty="0">
                <a:latin typeface="Arial"/>
                <a:cs typeface="Arial"/>
              </a:rPr>
              <a:t>en</a:t>
            </a:r>
            <a:r>
              <a:rPr sz="762" spc="-33" dirty="0">
                <a:latin typeface="Arial"/>
                <a:cs typeface="Arial"/>
              </a:rPr>
              <a:t>t</a:t>
            </a:r>
            <a:r>
              <a:rPr sz="762" spc="5" dirty="0">
                <a:latin typeface="Arial"/>
                <a:cs typeface="Arial"/>
              </a:rPr>
              <a:t>i</a:t>
            </a:r>
            <a:r>
              <a:rPr sz="762" spc="10" dirty="0">
                <a:latin typeface="Arial"/>
                <a:cs typeface="Arial"/>
              </a:rPr>
              <a:t>f</a:t>
            </a:r>
            <a:r>
              <a:rPr sz="762" spc="5" dirty="0">
                <a:latin typeface="Arial"/>
                <a:cs typeface="Arial"/>
              </a:rPr>
              <a:t>ic</a:t>
            </a:r>
            <a:r>
              <a:rPr sz="762" dirty="0">
                <a:latin typeface="Arial"/>
                <a:cs typeface="Arial"/>
              </a:rPr>
              <a:t> </a:t>
            </a:r>
            <a:r>
              <a:rPr sz="762" spc="-5" dirty="0">
                <a:latin typeface="Arial"/>
                <a:cs typeface="Arial"/>
              </a:rPr>
              <a:t>C</a:t>
            </a:r>
            <a:r>
              <a:rPr sz="762" spc="-14" dirty="0">
                <a:latin typeface="Arial"/>
                <a:cs typeface="Arial"/>
              </a:rPr>
              <a:t>o</a:t>
            </a:r>
            <a:r>
              <a:rPr sz="762" spc="-43" dirty="0">
                <a:latin typeface="Arial"/>
                <a:cs typeface="Arial"/>
              </a:rPr>
              <a:t>m</a:t>
            </a:r>
            <a:r>
              <a:rPr sz="762" spc="-14" dirty="0">
                <a:latin typeface="Arial"/>
                <a:cs typeface="Arial"/>
              </a:rPr>
              <a:t>pu</a:t>
            </a:r>
            <a:r>
              <a:rPr sz="762" spc="-33" dirty="0">
                <a:latin typeface="Arial"/>
                <a:cs typeface="Arial"/>
              </a:rPr>
              <a:t>t</a:t>
            </a:r>
            <a:r>
              <a:rPr sz="762" spc="5" dirty="0">
                <a:latin typeface="Arial"/>
                <a:cs typeface="Arial"/>
              </a:rPr>
              <a:t>i</a:t>
            </a:r>
            <a:r>
              <a:rPr sz="762" spc="-14" dirty="0">
                <a:latin typeface="Arial"/>
                <a:cs typeface="Arial"/>
              </a:rPr>
              <a:t>n</a:t>
            </a:r>
            <a:r>
              <a:rPr sz="762" spc="10" dirty="0">
                <a:latin typeface="Arial"/>
                <a:cs typeface="Arial"/>
              </a:rPr>
              <a:t>g</a:t>
            </a:r>
            <a:r>
              <a:rPr sz="762" dirty="0">
                <a:latin typeface="Arial"/>
                <a:cs typeface="Arial"/>
              </a:rPr>
              <a:t> </a:t>
            </a:r>
            <a:r>
              <a:rPr sz="762" spc="-81" dirty="0">
                <a:latin typeface="Arial"/>
                <a:cs typeface="Arial"/>
              </a:rPr>
              <a:t> </a:t>
            </a:r>
            <a:r>
              <a:rPr sz="762" spc="-52" dirty="0">
                <a:latin typeface="Arial"/>
                <a:cs typeface="Arial"/>
              </a:rPr>
              <a:t>R</a:t>
            </a:r>
            <a:r>
              <a:rPr sz="762" spc="-14" dirty="0">
                <a:latin typeface="Arial"/>
                <a:cs typeface="Arial"/>
              </a:rPr>
              <a:t>e</a:t>
            </a:r>
            <a:r>
              <a:rPr sz="762" spc="-24" dirty="0">
                <a:latin typeface="Arial"/>
                <a:cs typeface="Arial"/>
              </a:rPr>
              <a:t>s</a:t>
            </a:r>
            <a:r>
              <a:rPr sz="762" spc="-14" dirty="0">
                <a:latin typeface="Arial"/>
                <a:cs typeface="Arial"/>
              </a:rPr>
              <a:t>ea</a:t>
            </a:r>
            <a:r>
              <a:rPr sz="762" spc="14" dirty="0">
                <a:latin typeface="Arial"/>
                <a:cs typeface="Arial"/>
              </a:rPr>
              <a:t>r</a:t>
            </a:r>
            <a:r>
              <a:rPr sz="762" spc="24" dirty="0">
                <a:latin typeface="Arial"/>
                <a:cs typeface="Arial"/>
              </a:rPr>
              <a:t>c</a:t>
            </a:r>
            <a:r>
              <a:rPr sz="762" spc="10" dirty="0">
                <a:latin typeface="Arial"/>
                <a:cs typeface="Arial"/>
              </a:rPr>
              <a:t>h</a:t>
            </a:r>
            <a:endParaRPr sz="762" dirty="0">
              <a:latin typeface="Arial"/>
              <a:cs typeface="Arial"/>
            </a:endParaRPr>
          </a:p>
          <a:p>
            <a:pPr marL="104626">
              <a:spcBef>
                <a:spcPts val="5"/>
              </a:spcBef>
            </a:pPr>
            <a:r>
              <a:rPr sz="760" i="1" spc="10" dirty="0">
                <a:latin typeface="Arial"/>
                <a:cs typeface="Arial"/>
              </a:rPr>
              <a:t>B</a:t>
            </a:r>
            <a:r>
              <a:rPr sz="760" i="1" spc="-10" dirty="0">
                <a:latin typeface="Arial"/>
                <a:cs typeface="Arial"/>
              </a:rPr>
              <a:t>a</a:t>
            </a:r>
            <a:r>
              <a:rPr sz="760" i="1" spc="5" dirty="0">
                <a:latin typeface="Arial"/>
                <a:cs typeface="Arial"/>
              </a:rPr>
              <a:t>r</a:t>
            </a:r>
            <a:r>
              <a:rPr sz="760" i="1" spc="-10" dirty="0">
                <a:latin typeface="Arial"/>
                <a:cs typeface="Arial"/>
              </a:rPr>
              <a:t>ba</a:t>
            </a:r>
            <a:r>
              <a:rPr sz="760" i="1" spc="5" dirty="0">
                <a:latin typeface="Arial"/>
                <a:cs typeface="Arial"/>
              </a:rPr>
              <a:t>ra</a:t>
            </a:r>
            <a:r>
              <a:rPr sz="760" i="1" spc="-19" dirty="0">
                <a:latin typeface="Arial"/>
                <a:cs typeface="Arial"/>
              </a:rPr>
              <a:t> </a:t>
            </a:r>
            <a:r>
              <a:rPr sz="760" i="1" spc="14" dirty="0" err="1">
                <a:latin typeface="Arial"/>
                <a:cs typeface="Arial"/>
              </a:rPr>
              <a:t>H</a:t>
            </a:r>
            <a:r>
              <a:rPr sz="760" i="1" spc="-14" dirty="0" err="1">
                <a:latin typeface="Arial"/>
                <a:cs typeface="Arial"/>
              </a:rPr>
              <a:t>ellan</a:t>
            </a:r>
            <a:r>
              <a:rPr sz="760" i="1" spc="10" dirty="0" err="1">
                <a:latin typeface="Arial"/>
                <a:cs typeface="Arial"/>
              </a:rPr>
              <a:t>d</a:t>
            </a:r>
            <a:r>
              <a:rPr sz="760" i="1" spc="-14" dirty="0">
                <a:latin typeface="Arial"/>
                <a:cs typeface="Arial"/>
              </a:rPr>
              <a:t> </a:t>
            </a:r>
            <a:endParaRPr sz="760" dirty="0">
              <a:latin typeface="Arial"/>
              <a:cs typeface="Arial"/>
            </a:endParaRPr>
          </a:p>
        </p:txBody>
      </p:sp>
      <p:sp>
        <p:nvSpPr>
          <p:cNvPr id="9" name="object 9"/>
          <p:cNvSpPr/>
          <p:nvPr/>
        </p:nvSpPr>
        <p:spPr>
          <a:xfrm>
            <a:off x="4148183" y="1907903"/>
            <a:ext cx="888395" cy="801310"/>
          </a:xfrm>
          <a:custGeom>
            <a:avLst/>
            <a:gdLst/>
            <a:ahLst/>
            <a:cxnLst/>
            <a:rect l="l" t="t" r="r" b="b"/>
            <a:pathLst>
              <a:path w="932814" h="841375">
                <a:moveTo>
                  <a:pt x="0" y="841248"/>
                </a:moveTo>
                <a:lnTo>
                  <a:pt x="932688" y="841248"/>
                </a:lnTo>
                <a:lnTo>
                  <a:pt x="932688" y="0"/>
                </a:lnTo>
                <a:lnTo>
                  <a:pt x="0" y="0"/>
                </a:lnTo>
                <a:lnTo>
                  <a:pt x="0" y="841248"/>
                </a:lnTo>
                <a:close/>
              </a:path>
            </a:pathLst>
          </a:custGeom>
          <a:solidFill>
            <a:srgbClr val="FFFFCC"/>
          </a:solidFill>
        </p:spPr>
        <p:txBody>
          <a:bodyPr wrap="square" lIns="0" tIns="0" rIns="0" bIns="0" rtlCol="0"/>
          <a:lstStyle/>
          <a:p>
            <a:endParaRPr sz="1714"/>
          </a:p>
        </p:txBody>
      </p:sp>
      <p:sp>
        <p:nvSpPr>
          <p:cNvPr id="10" name="object 10"/>
          <p:cNvSpPr/>
          <p:nvPr/>
        </p:nvSpPr>
        <p:spPr>
          <a:xfrm>
            <a:off x="4148183" y="1907903"/>
            <a:ext cx="888395" cy="801310"/>
          </a:xfrm>
          <a:custGeom>
            <a:avLst/>
            <a:gdLst/>
            <a:ahLst/>
            <a:cxnLst/>
            <a:rect l="l" t="t" r="r" b="b"/>
            <a:pathLst>
              <a:path w="932814" h="841375">
                <a:moveTo>
                  <a:pt x="0" y="841248"/>
                </a:moveTo>
                <a:lnTo>
                  <a:pt x="932688" y="841248"/>
                </a:lnTo>
                <a:lnTo>
                  <a:pt x="932688" y="0"/>
                </a:lnTo>
                <a:lnTo>
                  <a:pt x="0" y="0"/>
                </a:lnTo>
                <a:lnTo>
                  <a:pt x="0" y="841248"/>
                </a:lnTo>
                <a:close/>
              </a:path>
            </a:pathLst>
          </a:custGeom>
          <a:ln w="18288">
            <a:solidFill>
              <a:srgbClr val="000000"/>
            </a:solidFill>
          </a:ln>
        </p:spPr>
        <p:txBody>
          <a:bodyPr wrap="square" lIns="0" tIns="0" rIns="0" bIns="0" rtlCol="0"/>
          <a:lstStyle/>
          <a:p>
            <a:endParaRPr sz="1714"/>
          </a:p>
        </p:txBody>
      </p:sp>
      <p:sp>
        <p:nvSpPr>
          <p:cNvPr id="11" name="object 11"/>
          <p:cNvSpPr txBox="1"/>
          <p:nvPr/>
        </p:nvSpPr>
        <p:spPr>
          <a:xfrm>
            <a:off x="4247605" y="2016371"/>
            <a:ext cx="648910" cy="586379"/>
          </a:xfrm>
          <a:prstGeom prst="rect">
            <a:avLst/>
          </a:prstGeom>
        </p:spPr>
        <p:txBody>
          <a:bodyPr vert="horz" wrap="square" lIns="0" tIns="0" rIns="0" bIns="0" rtlCol="0">
            <a:spAutoFit/>
          </a:bodyPr>
          <a:lstStyle/>
          <a:p>
            <a:pPr marL="11491" marR="4838" indent="605" algn="ctr"/>
            <a:r>
              <a:rPr sz="762" spc="-48" dirty="0">
                <a:latin typeface="Arial"/>
                <a:cs typeface="Arial"/>
              </a:rPr>
              <a:t>O</a:t>
            </a:r>
            <a:r>
              <a:rPr sz="762" spc="10" dirty="0">
                <a:latin typeface="Arial"/>
                <a:cs typeface="Arial"/>
              </a:rPr>
              <a:t>ff</a:t>
            </a:r>
            <a:r>
              <a:rPr sz="762" spc="5" dirty="0">
                <a:latin typeface="Arial"/>
                <a:cs typeface="Arial"/>
              </a:rPr>
              <a:t>i</a:t>
            </a:r>
            <a:r>
              <a:rPr sz="762" spc="24" dirty="0">
                <a:latin typeface="Arial"/>
                <a:cs typeface="Arial"/>
              </a:rPr>
              <a:t>c</a:t>
            </a:r>
            <a:r>
              <a:rPr sz="762" spc="5" dirty="0">
                <a:latin typeface="Arial"/>
                <a:cs typeface="Arial"/>
              </a:rPr>
              <a:t>e</a:t>
            </a:r>
            <a:r>
              <a:rPr sz="762" spc="-52" dirty="0">
                <a:latin typeface="Arial"/>
                <a:cs typeface="Arial"/>
              </a:rPr>
              <a:t> </a:t>
            </a:r>
            <a:r>
              <a:rPr sz="762" spc="-19" dirty="0">
                <a:latin typeface="Arial"/>
                <a:cs typeface="Arial"/>
              </a:rPr>
              <a:t>o</a:t>
            </a:r>
            <a:r>
              <a:rPr sz="762" dirty="0">
                <a:latin typeface="Arial"/>
                <a:cs typeface="Arial"/>
              </a:rPr>
              <a:t>f </a:t>
            </a:r>
            <a:r>
              <a:rPr sz="762" spc="-10" dirty="0">
                <a:latin typeface="Arial"/>
                <a:cs typeface="Arial"/>
              </a:rPr>
              <a:t>F</a:t>
            </a:r>
            <a:r>
              <a:rPr sz="762" spc="-14" dirty="0">
                <a:latin typeface="Arial"/>
                <a:cs typeface="Arial"/>
              </a:rPr>
              <a:t>u</a:t>
            </a:r>
            <a:r>
              <a:rPr sz="762" spc="-24" dirty="0">
                <a:latin typeface="Arial"/>
                <a:cs typeface="Arial"/>
              </a:rPr>
              <a:t>s</a:t>
            </a:r>
            <a:r>
              <a:rPr sz="762" spc="5" dirty="0">
                <a:latin typeface="Arial"/>
                <a:cs typeface="Arial"/>
              </a:rPr>
              <a:t>i</a:t>
            </a:r>
            <a:r>
              <a:rPr sz="762" spc="-14" dirty="0">
                <a:latin typeface="Arial"/>
                <a:cs typeface="Arial"/>
              </a:rPr>
              <a:t>o</a:t>
            </a:r>
            <a:r>
              <a:rPr sz="762" spc="10" dirty="0">
                <a:latin typeface="Arial"/>
                <a:cs typeface="Arial"/>
              </a:rPr>
              <a:t>n</a:t>
            </a:r>
            <a:r>
              <a:rPr sz="762" spc="38" dirty="0">
                <a:latin typeface="Arial"/>
                <a:cs typeface="Arial"/>
              </a:rPr>
              <a:t> </a:t>
            </a:r>
            <a:r>
              <a:rPr sz="762" spc="-10" dirty="0">
                <a:latin typeface="Arial"/>
                <a:cs typeface="Arial"/>
              </a:rPr>
              <a:t>E</a:t>
            </a:r>
            <a:r>
              <a:rPr sz="762" spc="-14" dirty="0">
                <a:latin typeface="Arial"/>
                <a:cs typeface="Arial"/>
              </a:rPr>
              <a:t>ne</a:t>
            </a:r>
            <a:r>
              <a:rPr sz="762" spc="14" dirty="0">
                <a:latin typeface="Arial"/>
                <a:cs typeface="Arial"/>
              </a:rPr>
              <a:t>r</a:t>
            </a:r>
            <a:r>
              <a:rPr sz="762" spc="-14" dirty="0">
                <a:latin typeface="Arial"/>
                <a:cs typeface="Arial"/>
              </a:rPr>
              <a:t>g</a:t>
            </a:r>
            <a:r>
              <a:rPr sz="762" spc="5" dirty="0">
                <a:latin typeface="Arial"/>
                <a:cs typeface="Arial"/>
              </a:rPr>
              <a:t>y </a:t>
            </a:r>
            <a:r>
              <a:rPr sz="762" spc="-10" dirty="0">
                <a:latin typeface="Arial"/>
                <a:cs typeface="Arial"/>
              </a:rPr>
              <a:t>S</a:t>
            </a:r>
            <a:r>
              <a:rPr sz="762" spc="24" dirty="0">
                <a:latin typeface="Arial"/>
                <a:cs typeface="Arial"/>
              </a:rPr>
              <a:t>c</a:t>
            </a:r>
            <a:r>
              <a:rPr sz="762" spc="5" dirty="0">
                <a:latin typeface="Arial"/>
                <a:cs typeface="Arial"/>
              </a:rPr>
              <a:t>i</a:t>
            </a:r>
            <a:r>
              <a:rPr sz="762" spc="-19" dirty="0">
                <a:latin typeface="Arial"/>
                <a:cs typeface="Arial"/>
              </a:rPr>
              <a:t>en</a:t>
            </a:r>
            <a:r>
              <a:rPr sz="762" spc="24" dirty="0">
                <a:latin typeface="Arial"/>
                <a:cs typeface="Arial"/>
              </a:rPr>
              <a:t>c</a:t>
            </a:r>
            <a:r>
              <a:rPr sz="762" spc="-19" dirty="0">
                <a:latin typeface="Arial"/>
                <a:cs typeface="Arial"/>
              </a:rPr>
              <a:t>e</a:t>
            </a:r>
            <a:r>
              <a:rPr sz="762" spc="5" dirty="0">
                <a:latin typeface="Arial"/>
                <a:cs typeface="Arial"/>
              </a:rPr>
              <a:t>s</a:t>
            </a:r>
            <a:r>
              <a:rPr sz="762" dirty="0">
                <a:latin typeface="Arial"/>
                <a:cs typeface="Arial"/>
              </a:rPr>
              <a:t> </a:t>
            </a:r>
            <a:r>
              <a:rPr sz="762" i="1" spc="-10" dirty="0">
                <a:latin typeface="Arial"/>
                <a:cs typeface="Arial"/>
              </a:rPr>
              <a:t>E</a:t>
            </a:r>
            <a:r>
              <a:rPr sz="762" i="1" spc="-19" dirty="0">
                <a:latin typeface="Arial"/>
                <a:cs typeface="Arial"/>
              </a:rPr>
              <a:t>d</a:t>
            </a:r>
            <a:r>
              <a:rPr sz="762" i="1" dirty="0">
                <a:latin typeface="Arial"/>
                <a:cs typeface="Arial"/>
              </a:rPr>
              <a:t>m</a:t>
            </a:r>
            <a:r>
              <a:rPr sz="762" i="1" spc="-19" dirty="0">
                <a:latin typeface="Arial"/>
                <a:cs typeface="Arial"/>
              </a:rPr>
              <a:t>un</a:t>
            </a:r>
            <a:r>
              <a:rPr sz="762" i="1" spc="5" dirty="0">
                <a:latin typeface="Arial"/>
                <a:cs typeface="Arial"/>
              </a:rPr>
              <a:t>d</a:t>
            </a:r>
            <a:r>
              <a:rPr sz="762" i="1" dirty="0">
                <a:latin typeface="Arial"/>
                <a:cs typeface="Arial"/>
              </a:rPr>
              <a:t> </a:t>
            </a:r>
            <a:r>
              <a:rPr sz="762" i="1" spc="-10" dirty="0">
                <a:latin typeface="Arial"/>
                <a:cs typeface="Arial"/>
              </a:rPr>
              <a:t>S</a:t>
            </a:r>
            <a:r>
              <a:rPr sz="762" i="1" spc="24" dirty="0">
                <a:latin typeface="Arial"/>
                <a:cs typeface="Arial"/>
              </a:rPr>
              <a:t>y</a:t>
            </a:r>
            <a:r>
              <a:rPr sz="762" i="1" spc="-14" dirty="0">
                <a:latin typeface="Arial"/>
                <a:cs typeface="Arial"/>
              </a:rPr>
              <a:t>na</a:t>
            </a:r>
            <a:r>
              <a:rPr sz="762" i="1" spc="24" dirty="0">
                <a:latin typeface="Arial"/>
                <a:cs typeface="Arial"/>
              </a:rPr>
              <a:t>k</a:t>
            </a:r>
            <a:r>
              <a:rPr sz="762" i="1" spc="-14" dirty="0">
                <a:latin typeface="Arial"/>
                <a:cs typeface="Arial"/>
              </a:rPr>
              <a:t>o</a:t>
            </a:r>
            <a:r>
              <a:rPr sz="762" i="1" spc="-5" dirty="0">
                <a:latin typeface="Arial"/>
                <a:cs typeface="Arial"/>
              </a:rPr>
              <a:t>w</a:t>
            </a:r>
            <a:r>
              <a:rPr sz="762" i="1" spc="24" dirty="0">
                <a:latin typeface="Arial"/>
                <a:cs typeface="Arial"/>
              </a:rPr>
              <a:t>sk</a:t>
            </a:r>
            <a:r>
              <a:rPr sz="762" i="1" dirty="0">
                <a:latin typeface="Arial"/>
                <a:cs typeface="Arial"/>
              </a:rPr>
              <a:t>i</a:t>
            </a:r>
            <a:endParaRPr sz="762">
              <a:latin typeface="Arial"/>
              <a:cs typeface="Arial"/>
            </a:endParaRPr>
          </a:p>
        </p:txBody>
      </p:sp>
      <p:sp>
        <p:nvSpPr>
          <p:cNvPr id="12" name="object 12"/>
          <p:cNvSpPr/>
          <p:nvPr/>
        </p:nvSpPr>
        <p:spPr>
          <a:xfrm>
            <a:off x="2812868" y="1907903"/>
            <a:ext cx="888395" cy="801310"/>
          </a:xfrm>
          <a:custGeom>
            <a:avLst/>
            <a:gdLst/>
            <a:ahLst/>
            <a:cxnLst/>
            <a:rect l="l" t="t" r="r" b="b"/>
            <a:pathLst>
              <a:path w="932814" h="841375">
                <a:moveTo>
                  <a:pt x="0" y="841248"/>
                </a:moveTo>
                <a:lnTo>
                  <a:pt x="932688" y="841248"/>
                </a:lnTo>
                <a:lnTo>
                  <a:pt x="932688" y="0"/>
                </a:lnTo>
                <a:lnTo>
                  <a:pt x="0" y="0"/>
                </a:lnTo>
                <a:lnTo>
                  <a:pt x="0" y="841248"/>
                </a:lnTo>
                <a:close/>
              </a:path>
            </a:pathLst>
          </a:custGeom>
          <a:solidFill>
            <a:srgbClr val="FFFFCC"/>
          </a:solidFill>
        </p:spPr>
        <p:txBody>
          <a:bodyPr wrap="square" lIns="0" tIns="0" rIns="0" bIns="0" rtlCol="0"/>
          <a:lstStyle/>
          <a:p>
            <a:endParaRPr sz="1714"/>
          </a:p>
        </p:txBody>
      </p:sp>
      <p:sp>
        <p:nvSpPr>
          <p:cNvPr id="13" name="object 13"/>
          <p:cNvSpPr/>
          <p:nvPr/>
        </p:nvSpPr>
        <p:spPr>
          <a:xfrm>
            <a:off x="2812868" y="1907903"/>
            <a:ext cx="888395" cy="801310"/>
          </a:xfrm>
          <a:custGeom>
            <a:avLst/>
            <a:gdLst/>
            <a:ahLst/>
            <a:cxnLst/>
            <a:rect l="l" t="t" r="r" b="b"/>
            <a:pathLst>
              <a:path w="932814" h="841375">
                <a:moveTo>
                  <a:pt x="0" y="841248"/>
                </a:moveTo>
                <a:lnTo>
                  <a:pt x="932688" y="841248"/>
                </a:lnTo>
                <a:lnTo>
                  <a:pt x="932688" y="0"/>
                </a:lnTo>
                <a:lnTo>
                  <a:pt x="0" y="0"/>
                </a:lnTo>
                <a:lnTo>
                  <a:pt x="0" y="841248"/>
                </a:lnTo>
                <a:close/>
              </a:path>
            </a:pathLst>
          </a:custGeom>
          <a:ln w="18288">
            <a:solidFill>
              <a:srgbClr val="000000"/>
            </a:solidFill>
          </a:ln>
        </p:spPr>
        <p:txBody>
          <a:bodyPr wrap="square" lIns="0" tIns="0" rIns="0" bIns="0" rtlCol="0"/>
          <a:lstStyle/>
          <a:p>
            <a:endParaRPr sz="1714"/>
          </a:p>
        </p:txBody>
      </p:sp>
      <p:sp>
        <p:nvSpPr>
          <p:cNvPr id="14" name="object 14"/>
          <p:cNvSpPr txBox="1"/>
          <p:nvPr/>
        </p:nvSpPr>
        <p:spPr>
          <a:xfrm>
            <a:off x="2919186" y="1958313"/>
            <a:ext cx="630162" cy="703654"/>
          </a:xfrm>
          <a:prstGeom prst="rect">
            <a:avLst/>
          </a:prstGeom>
        </p:spPr>
        <p:txBody>
          <a:bodyPr vert="horz" wrap="square" lIns="0" tIns="0" rIns="0" bIns="0" rtlCol="0">
            <a:spAutoFit/>
          </a:bodyPr>
          <a:lstStyle/>
          <a:p>
            <a:pPr marL="12095" marR="4838" indent="7257" algn="ctr"/>
            <a:r>
              <a:rPr sz="762" spc="-48" dirty="0">
                <a:latin typeface="Arial"/>
                <a:cs typeface="Arial"/>
              </a:rPr>
              <a:t>O</a:t>
            </a:r>
            <a:r>
              <a:rPr sz="762" spc="10" dirty="0">
                <a:latin typeface="Arial"/>
                <a:cs typeface="Arial"/>
              </a:rPr>
              <a:t>ff</a:t>
            </a:r>
            <a:r>
              <a:rPr sz="762" spc="5" dirty="0">
                <a:latin typeface="Arial"/>
                <a:cs typeface="Arial"/>
              </a:rPr>
              <a:t>i</a:t>
            </a:r>
            <a:r>
              <a:rPr sz="762" spc="24" dirty="0">
                <a:latin typeface="Arial"/>
                <a:cs typeface="Arial"/>
              </a:rPr>
              <a:t>c</a:t>
            </a:r>
            <a:r>
              <a:rPr sz="762" spc="5" dirty="0">
                <a:latin typeface="Arial"/>
                <a:cs typeface="Arial"/>
              </a:rPr>
              <a:t>e</a:t>
            </a:r>
            <a:r>
              <a:rPr sz="762" spc="-52" dirty="0">
                <a:latin typeface="Arial"/>
                <a:cs typeface="Arial"/>
              </a:rPr>
              <a:t> </a:t>
            </a:r>
            <a:r>
              <a:rPr sz="762" spc="-19" dirty="0">
                <a:latin typeface="Arial"/>
                <a:cs typeface="Arial"/>
              </a:rPr>
              <a:t>o</a:t>
            </a:r>
            <a:r>
              <a:rPr sz="762" dirty="0">
                <a:latin typeface="Arial"/>
                <a:cs typeface="Arial"/>
              </a:rPr>
              <a:t>f </a:t>
            </a:r>
            <a:r>
              <a:rPr sz="762" spc="-10" dirty="0">
                <a:latin typeface="Arial"/>
                <a:cs typeface="Arial"/>
              </a:rPr>
              <a:t>B</a:t>
            </a:r>
            <a:r>
              <a:rPr sz="762" spc="5" dirty="0">
                <a:latin typeface="Arial"/>
                <a:cs typeface="Arial"/>
              </a:rPr>
              <a:t>i</a:t>
            </a:r>
            <a:r>
              <a:rPr sz="762" spc="-19" dirty="0">
                <a:latin typeface="Arial"/>
                <a:cs typeface="Arial"/>
              </a:rPr>
              <a:t>o</a:t>
            </a:r>
            <a:r>
              <a:rPr sz="762" spc="-38" dirty="0">
                <a:latin typeface="Arial"/>
                <a:cs typeface="Arial"/>
              </a:rPr>
              <a:t>l</a:t>
            </a:r>
            <a:r>
              <a:rPr sz="762" spc="-19" dirty="0">
                <a:latin typeface="Arial"/>
                <a:cs typeface="Arial"/>
              </a:rPr>
              <a:t>og</a:t>
            </a:r>
            <a:r>
              <a:rPr sz="762" spc="5" dirty="0">
                <a:latin typeface="Arial"/>
                <a:cs typeface="Arial"/>
              </a:rPr>
              <a:t>i</a:t>
            </a:r>
            <a:r>
              <a:rPr sz="762" spc="24" dirty="0">
                <a:latin typeface="Arial"/>
                <a:cs typeface="Arial"/>
              </a:rPr>
              <a:t>c</a:t>
            </a:r>
            <a:r>
              <a:rPr sz="762" spc="-19" dirty="0">
                <a:latin typeface="Arial"/>
                <a:cs typeface="Arial"/>
              </a:rPr>
              <a:t>a</a:t>
            </a:r>
            <a:r>
              <a:rPr sz="762" dirty="0">
                <a:latin typeface="Arial"/>
                <a:cs typeface="Arial"/>
              </a:rPr>
              <a:t>l</a:t>
            </a:r>
            <a:r>
              <a:rPr sz="762" spc="24" dirty="0">
                <a:latin typeface="Arial"/>
                <a:cs typeface="Arial"/>
              </a:rPr>
              <a:t> </a:t>
            </a:r>
            <a:r>
              <a:rPr sz="762" spc="-19" dirty="0">
                <a:latin typeface="Arial"/>
                <a:cs typeface="Arial"/>
              </a:rPr>
              <a:t>an</a:t>
            </a:r>
            <a:r>
              <a:rPr sz="762" spc="5" dirty="0">
                <a:latin typeface="Arial"/>
                <a:cs typeface="Arial"/>
              </a:rPr>
              <a:t>d</a:t>
            </a:r>
            <a:r>
              <a:rPr sz="762" dirty="0">
                <a:latin typeface="Arial"/>
                <a:cs typeface="Arial"/>
              </a:rPr>
              <a:t> </a:t>
            </a:r>
            <a:r>
              <a:rPr sz="762" spc="-10" dirty="0">
                <a:latin typeface="Arial"/>
                <a:cs typeface="Arial"/>
              </a:rPr>
              <a:t>E</a:t>
            </a:r>
            <a:r>
              <a:rPr sz="762" spc="-14" dirty="0">
                <a:latin typeface="Arial"/>
                <a:cs typeface="Arial"/>
              </a:rPr>
              <a:t>n</a:t>
            </a:r>
            <a:r>
              <a:rPr sz="762" spc="-67" dirty="0">
                <a:latin typeface="Arial"/>
                <a:cs typeface="Arial"/>
              </a:rPr>
              <a:t>v</a:t>
            </a:r>
            <a:r>
              <a:rPr sz="762" spc="5" dirty="0">
                <a:latin typeface="Arial"/>
                <a:cs typeface="Arial"/>
              </a:rPr>
              <a:t>i</a:t>
            </a:r>
            <a:r>
              <a:rPr sz="762" spc="14" dirty="0">
                <a:latin typeface="Arial"/>
                <a:cs typeface="Arial"/>
              </a:rPr>
              <a:t>r</a:t>
            </a:r>
            <a:r>
              <a:rPr sz="762" spc="-14" dirty="0">
                <a:latin typeface="Arial"/>
                <a:cs typeface="Arial"/>
              </a:rPr>
              <a:t>on</a:t>
            </a:r>
            <a:r>
              <a:rPr sz="762" spc="-43" dirty="0">
                <a:latin typeface="Arial"/>
                <a:cs typeface="Arial"/>
              </a:rPr>
              <a:t>m</a:t>
            </a:r>
            <a:r>
              <a:rPr sz="762" spc="-14" dirty="0">
                <a:latin typeface="Arial"/>
                <a:cs typeface="Arial"/>
              </a:rPr>
              <a:t>en</a:t>
            </a:r>
            <a:r>
              <a:rPr sz="762" spc="-33" dirty="0">
                <a:latin typeface="Arial"/>
                <a:cs typeface="Arial"/>
              </a:rPr>
              <a:t>t</a:t>
            </a:r>
            <a:r>
              <a:rPr sz="762" spc="-14" dirty="0">
                <a:latin typeface="Arial"/>
                <a:cs typeface="Arial"/>
              </a:rPr>
              <a:t>a</a:t>
            </a:r>
            <a:r>
              <a:rPr sz="762" dirty="0">
                <a:latin typeface="Arial"/>
                <a:cs typeface="Arial"/>
              </a:rPr>
              <a:t>l</a:t>
            </a:r>
            <a:r>
              <a:rPr sz="762" spc="5" dirty="0">
                <a:latin typeface="Arial"/>
                <a:cs typeface="Arial"/>
              </a:rPr>
              <a:t> </a:t>
            </a:r>
            <a:r>
              <a:rPr sz="762" spc="-52" dirty="0">
                <a:latin typeface="Arial"/>
                <a:cs typeface="Arial"/>
              </a:rPr>
              <a:t>R</a:t>
            </a:r>
            <a:r>
              <a:rPr sz="762" spc="-19" dirty="0">
                <a:latin typeface="Arial"/>
                <a:cs typeface="Arial"/>
              </a:rPr>
              <a:t>esea</a:t>
            </a:r>
            <a:r>
              <a:rPr sz="762" spc="19" dirty="0">
                <a:latin typeface="Arial"/>
                <a:cs typeface="Arial"/>
              </a:rPr>
              <a:t>r</a:t>
            </a:r>
            <a:r>
              <a:rPr sz="762" spc="24" dirty="0">
                <a:latin typeface="Arial"/>
                <a:cs typeface="Arial"/>
              </a:rPr>
              <a:t>c</a:t>
            </a:r>
            <a:r>
              <a:rPr sz="762" spc="5" dirty="0">
                <a:latin typeface="Arial"/>
                <a:cs typeface="Arial"/>
              </a:rPr>
              <a:t>h</a:t>
            </a:r>
            <a:r>
              <a:rPr sz="762" dirty="0">
                <a:latin typeface="Arial"/>
                <a:cs typeface="Arial"/>
              </a:rPr>
              <a:t> </a:t>
            </a:r>
            <a:r>
              <a:rPr sz="762" i="1" spc="-10" dirty="0">
                <a:latin typeface="Arial"/>
                <a:cs typeface="Arial"/>
              </a:rPr>
              <a:t>S</a:t>
            </a:r>
            <a:r>
              <a:rPr sz="762" i="1" spc="-19" dirty="0">
                <a:latin typeface="Arial"/>
                <a:cs typeface="Arial"/>
              </a:rPr>
              <a:t>ha</a:t>
            </a:r>
            <a:r>
              <a:rPr sz="762" i="1" spc="19" dirty="0">
                <a:latin typeface="Arial"/>
                <a:cs typeface="Arial"/>
              </a:rPr>
              <a:t>r</a:t>
            </a:r>
            <a:r>
              <a:rPr sz="762" i="1" spc="5" dirty="0">
                <a:latin typeface="Arial"/>
                <a:cs typeface="Arial"/>
              </a:rPr>
              <a:t>l</a:t>
            </a:r>
            <a:r>
              <a:rPr sz="762" i="1" spc="-19" dirty="0">
                <a:latin typeface="Arial"/>
                <a:cs typeface="Arial"/>
              </a:rPr>
              <a:t>en</a:t>
            </a:r>
            <a:r>
              <a:rPr sz="762" i="1" spc="5" dirty="0">
                <a:latin typeface="Arial"/>
                <a:cs typeface="Arial"/>
              </a:rPr>
              <a:t>e</a:t>
            </a:r>
            <a:r>
              <a:rPr sz="762" i="1" dirty="0">
                <a:latin typeface="Arial"/>
                <a:cs typeface="Arial"/>
              </a:rPr>
              <a:t> </a:t>
            </a:r>
            <a:r>
              <a:rPr sz="762" i="1" spc="48" dirty="0">
                <a:latin typeface="Arial"/>
                <a:cs typeface="Arial"/>
              </a:rPr>
              <a:t>W</a:t>
            </a:r>
            <a:r>
              <a:rPr sz="762" i="1" spc="-19" dirty="0">
                <a:latin typeface="Arial"/>
                <a:cs typeface="Arial"/>
              </a:rPr>
              <a:t>ea</a:t>
            </a:r>
            <a:r>
              <a:rPr sz="762" i="1" spc="10" dirty="0">
                <a:latin typeface="Arial"/>
                <a:cs typeface="Arial"/>
              </a:rPr>
              <a:t>t</a:t>
            </a:r>
            <a:r>
              <a:rPr sz="762" i="1" spc="-19" dirty="0">
                <a:latin typeface="Arial"/>
                <a:cs typeface="Arial"/>
              </a:rPr>
              <a:t>he</a:t>
            </a:r>
            <a:r>
              <a:rPr sz="762" i="1" spc="19" dirty="0">
                <a:latin typeface="Arial"/>
                <a:cs typeface="Arial"/>
              </a:rPr>
              <a:t>r</a:t>
            </a:r>
            <a:r>
              <a:rPr sz="762" i="1" spc="-5" dirty="0">
                <a:latin typeface="Arial"/>
                <a:cs typeface="Arial"/>
              </a:rPr>
              <a:t>w</a:t>
            </a:r>
            <a:r>
              <a:rPr sz="762" i="1" spc="-19" dirty="0">
                <a:latin typeface="Arial"/>
                <a:cs typeface="Arial"/>
              </a:rPr>
              <a:t>a</a:t>
            </a:r>
            <a:r>
              <a:rPr sz="762" i="1" spc="5" dirty="0">
                <a:latin typeface="Arial"/>
                <a:cs typeface="Arial"/>
              </a:rPr>
              <a:t>x</a:t>
            </a:r>
            <a:endParaRPr sz="762">
              <a:latin typeface="Arial"/>
              <a:cs typeface="Arial"/>
            </a:endParaRPr>
          </a:p>
        </p:txBody>
      </p:sp>
      <p:sp>
        <p:nvSpPr>
          <p:cNvPr id="15" name="object 15"/>
          <p:cNvSpPr/>
          <p:nvPr/>
        </p:nvSpPr>
        <p:spPr>
          <a:xfrm>
            <a:off x="5489302" y="1907903"/>
            <a:ext cx="963990" cy="801310"/>
          </a:xfrm>
          <a:custGeom>
            <a:avLst/>
            <a:gdLst/>
            <a:ahLst/>
            <a:cxnLst/>
            <a:rect l="l" t="t" r="r" b="b"/>
            <a:pathLst>
              <a:path w="1012190" h="841375">
                <a:moveTo>
                  <a:pt x="0" y="841248"/>
                </a:moveTo>
                <a:lnTo>
                  <a:pt x="1011936" y="841248"/>
                </a:lnTo>
                <a:lnTo>
                  <a:pt x="1011936" y="0"/>
                </a:lnTo>
                <a:lnTo>
                  <a:pt x="0" y="0"/>
                </a:lnTo>
                <a:lnTo>
                  <a:pt x="0" y="841248"/>
                </a:lnTo>
                <a:close/>
              </a:path>
            </a:pathLst>
          </a:custGeom>
          <a:solidFill>
            <a:srgbClr val="FFFFCC"/>
          </a:solidFill>
        </p:spPr>
        <p:txBody>
          <a:bodyPr wrap="square" lIns="0" tIns="0" rIns="0" bIns="0" rtlCol="0"/>
          <a:lstStyle/>
          <a:p>
            <a:endParaRPr sz="1714"/>
          </a:p>
        </p:txBody>
      </p:sp>
      <p:sp>
        <p:nvSpPr>
          <p:cNvPr id="16" name="object 16"/>
          <p:cNvSpPr/>
          <p:nvPr/>
        </p:nvSpPr>
        <p:spPr>
          <a:xfrm>
            <a:off x="5489302" y="1907903"/>
            <a:ext cx="963990" cy="801310"/>
          </a:xfrm>
          <a:custGeom>
            <a:avLst/>
            <a:gdLst/>
            <a:ahLst/>
            <a:cxnLst/>
            <a:rect l="l" t="t" r="r" b="b"/>
            <a:pathLst>
              <a:path w="1012190" h="841375">
                <a:moveTo>
                  <a:pt x="0" y="841248"/>
                </a:moveTo>
                <a:lnTo>
                  <a:pt x="1011936" y="841248"/>
                </a:lnTo>
                <a:lnTo>
                  <a:pt x="1011936" y="0"/>
                </a:lnTo>
                <a:lnTo>
                  <a:pt x="0" y="0"/>
                </a:lnTo>
                <a:lnTo>
                  <a:pt x="0" y="841248"/>
                </a:lnTo>
                <a:close/>
              </a:path>
            </a:pathLst>
          </a:custGeom>
          <a:ln w="18287">
            <a:solidFill>
              <a:srgbClr val="000000"/>
            </a:solidFill>
          </a:ln>
        </p:spPr>
        <p:txBody>
          <a:bodyPr wrap="square" lIns="0" tIns="0" rIns="0" bIns="0" rtlCol="0"/>
          <a:lstStyle/>
          <a:p>
            <a:endParaRPr sz="1714"/>
          </a:p>
        </p:txBody>
      </p:sp>
      <p:sp>
        <p:nvSpPr>
          <p:cNvPr id="17" name="object 17"/>
          <p:cNvSpPr txBox="1"/>
          <p:nvPr/>
        </p:nvSpPr>
        <p:spPr>
          <a:xfrm>
            <a:off x="5511195" y="2132250"/>
            <a:ext cx="925890" cy="234551"/>
          </a:xfrm>
          <a:prstGeom prst="rect">
            <a:avLst/>
          </a:prstGeom>
        </p:spPr>
        <p:txBody>
          <a:bodyPr vert="horz" wrap="square" lIns="0" tIns="0" rIns="0" bIns="0" rtlCol="0">
            <a:spAutoFit/>
          </a:bodyPr>
          <a:lstStyle/>
          <a:p>
            <a:pPr marR="36891" algn="ctr"/>
            <a:r>
              <a:rPr sz="762" spc="-52" dirty="0">
                <a:latin typeface="Arial"/>
                <a:cs typeface="Arial"/>
              </a:rPr>
              <a:t>O</a:t>
            </a:r>
            <a:r>
              <a:rPr sz="762" spc="14" dirty="0">
                <a:latin typeface="Arial"/>
                <a:cs typeface="Arial"/>
              </a:rPr>
              <a:t>ff</a:t>
            </a:r>
            <a:r>
              <a:rPr sz="762" spc="5" dirty="0">
                <a:latin typeface="Arial"/>
                <a:cs typeface="Arial"/>
              </a:rPr>
              <a:t>i</a:t>
            </a:r>
            <a:r>
              <a:rPr sz="762" spc="24" dirty="0">
                <a:latin typeface="Arial"/>
                <a:cs typeface="Arial"/>
              </a:rPr>
              <a:t>c</a:t>
            </a:r>
            <a:r>
              <a:rPr sz="762" spc="10" dirty="0">
                <a:latin typeface="Arial"/>
                <a:cs typeface="Arial"/>
              </a:rPr>
              <a:t>e</a:t>
            </a:r>
            <a:r>
              <a:rPr sz="762" spc="-52" dirty="0">
                <a:latin typeface="Arial"/>
                <a:cs typeface="Arial"/>
              </a:rPr>
              <a:t> </a:t>
            </a:r>
            <a:r>
              <a:rPr sz="762" spc="-14" dirty="0">
                <a:latin typeface="Arial"/>
                <a:cs typeface="Arial"/>
              </a:rPr>
              <a:t>o</a:t>
            </a:r>
            <a:r>
              <a:rPr sz="762" spc="5" dirty="0">
                <a:latin typeface="Arial"/>
                <a:cs typeface="Arial"/>
              </a:rPr>
              <a:t>f</a:t>
            </a:r>
            <a:endParaRPr sz="762">
              <a:latin typeface="Arial"/>
              <a:cs typeface="Arial"/>
            </a:endParaRPr>
          </a:p>
          <a:p>
            <a:pPr algn="ctr">
              <a:lnSpc>
                <a:spcPct val="100000"/>
              </a:lnSpc>
            </a:pPr>
            <a:r>
              <a:rPr sz="762" spc="-52" dirty="0">
                <a:latin typeface="Arial"/>
                <a:cs typeface="Arial"/>
              </a:rPr>
              <a:t>H</a:t>
            </a:r>
            <a:r>
              <a:rPr sz="762" spc="5" dirty="0">
                <a:latin typeface="Arial"/>
                <a:cs typeface="Arial"/>
              </a:rPr>
              <a:t>i</a:t>
            </a:r>
            <a:r>
              <a:rPr sz="762" spc="-19" dirty="0">
                <a:latin typeface="Arial"/>
                <a:cs typeface="Arial"/>
              </a:rPr>
              <a:t>g</a:t>
            </a:r>
            <a:r>
              <a:rPr sz="762" spc="5" dirty="0">
                <a:latin typeface="Arial"/>
                <a:cs typeface="Arial"/>
              </a:rPr>
              <a:t>h</a:t>
            </a:r>
            <a:r>
              <a:rPr sz="762" spc="38" dirty="0">
                <a:latin typeface="Arial"/>
                <a:cs typeface="Arial"/>
              </a:rPr>
              <a:t> </a:t>
            </a:r>
            <a:r>
              <a:rPr sz="762" spc="-10" dirty="0">
                <a:latin typeface="Arial"/>
                <a:cs typeface="Arial"/>
              </a:rPr>
              <a:t>E</a:t>
            </a:r>
            <a:r>
              <a:rPr sz="762" spc="-19" dirty="0">
                <a:latin typeface="Arial"/>
                <a:cs typeface="Arial"/>
              </a:rPr>
              <a:t>ne</a:t>
            </a:r>
            <a:r>
              <a:rPr sz="762" spc="19" dirty="0">
                <a:latin typeface="Arial"/>
                <a:cs typeface="Arial"/>
              </a:rPr>
              <a:t>r</a:t>
            </a:r>
            <a:r>
              <a:rPr sz="762" spc="-19" dirty="0">
                <a:latin typeface="Arial"/>
                <a:cs typeface="Arial"/>
              </a:rPr>
              <a:t>g</a:t>
            </a:r>
            <a:r>
              <a:rPr sz="762" spc="5" dirty="0">
                <a:latin typeface="Arial"/>
                <a:cs typeface="Arial"/>
              </a:rPr>
              <a:t>y</a:t>
            </a:r>
            <a:r>
              <a:rPr sz="762" spc="33" dirty="0">
                <a:latin typeface="Arial"/>
                <a:cs typeface="Arial"/>
              </a:rPr>
              <a:t> </a:t>
            </a:r>
            <a:r>
              <a:rPr sz="762" spc="-10" dirty="0">
                <a:latin typeface="Arial"/>
                <a:cs typeface="Arial"/>
              </a:rPr>
              <a:t>P</a:t>
            </a:r>
            <a:r>
              <a:rPr sz="762" spc="-19" dirty="0">
                <a:latin typeface="Arial"/>
                <a:cs typeface="Arial"/>
              </a:rPr>
              <a:t>h</a:t>
            </a:r>
            <a:r>
              <a:rPr sz="762" spc="24" dirty="0">
                <a:latin typeface="Arial"/>
                <a:cs typeface="Arial"/>
              </a:rPr>
              <a:t>y</a:t>
            </a:r>
            <a:r>
              <a:rPr sz="762" spc="-19" dirty="0">
                <a:latin typeface="Arial"/>
                <a:cs typeface="Arial"/>
              </a:rPr>
              <a:t>s</a:t>
            </a:r>
            <a:r>
              <a:rPr sz="762" spc="5" dirty="0">
                <a:latin typeface="Arial"/>
                <a:cs typeface="Arial"/>
              </a:rPr>
              <a:t>i</a:t>
            </a:r>
            <a:r>
              <a:rPr sz="762" spc="24" dirty="0">
                <a:latin typeface="Arial"/>
                <a:cs typeface="Arial"/>
              </a:rPr>
              <a:t>c</a:t>
            </a:r>
            <a:r>
              <a:rPr sz="762" spc="5" dirty="0">
                <a:latin typeface="Arial"/>
                <a:cs typeface="Arial"/>
              </a:rPr>
              <a:t>s</a:t>
            </a:r>
            <a:endParaRPr sz="762">
              <a:latin typeface="Arial"/>
              <a:cs typeface="Arial"/>
            </a:endParaRPr>
          </a:p>
        </p:txBody>
      </p:sp>
      <p:sp>
        <p:nvSpPr>
          <p:cNvPr id="18" name="object 18"/>
          <p:cNvSpPr txBox="1"/>
          <p:nvPr/>
        </p:nvSpPr>
        <p:spPr>
          <a:xfrm>
            <a:off x="5638920" y="2365076"/>
            <a:ext cx="660400" cy="117276"/>
          </a:xfrm>
          <a:prstGeom prst="rect">
            <a:avLst/>
          </a:prstGeom>
        </p:spPr>
        <p:txBody>
          <a:bodyPr vert="horz" wrap="square" lIns="0" tIns="0" rIns="0" bIns="0" rtlCol="0">
            <a:spAutoFit/>
          </a:bodyPr>
          <a:lstStyle/>
          <a:p>
            <a:pPr marL="12095"/>
            <a:r>
              <a:rPr sz="762" i="1" spc="24" dirty="0">
                <a:latin typeface="Arial"/>
                <a:cs typeface="Arial"/>
              </a:rPr>
              <a:t>J</a:t>
            </a:r>
            <a:r>
              <a:rPr sz="762" i="1" spc="-19" dirty="0">
                <a:latin typeface="Arial"/>
                <a:cs typeface="Arial"/>
              </a:rPr>
              <a:t>a</a:t>
            </a:r>
            <a:r>
              <a:rPr sz="762" i="1" dirty="0">
                <a:latin typeface="Arial"/>
                <a:cs typeface="Arial"/>
              </a:rPr>
              <a:t>m</a:t>
            </a:r>
            <a:r>
              <a:rPr sz="762" i="1" spc="-19" dirty="0">
                <a:latin typeface="Arial"/>
                <a:cs typeface="Arial"/>
              </a:rPr>
              <a:t>e</a:t>
            </a:r>
            <a:r>
              <a:rPr sz="762" i="1" spc="5" dirty="0">
                <a:latin typeface="Arial"/>
                <a:cs typeface="Arial"/>
              </a:rPr>
              <a:t>s</a:t>
            </a:r>
            <a:r>
              <a:rPr sz="762" i="1" spc="-10" dirty="0">
                <a:latin typeface="Arial"/>
                <a:cs typeface="Arial"/>
              </a:rPr>
              <a:t> S</a:t>
            </a:r>
            <a:r>
              <a:rPr sz="762" i="1" spc="5" dirty="0">
                <a:latin typeface="Arial"/>
                <a:cs typeface="Arial"/>
              </a:rPr>
              <a:t>i</a:t>
            </a:r>
            <a:r>
              <a:rPr sz="762" i="1" spc="-19" dirty="0">
                <a:latin typeface="Arial"/>
                <a:cs typeface="Arial"/>
              </a:rPr>
              <a:t>e</a:t>
            </a:r>
            <a:r>
              <a:rPr sz="762" i="1" spc="-62" dirty="0">
                <a:latin typeface="Arial"/>
                <a:cs typeface="Arial"/>
              </a:rPr>
              <a:t>g</a:t>
            </a:r>
            <a:r>
              <a:rPr sz="762" i="1" spc="19" dirty="0">
                <a:latin typeface="Arial"/>
                <a:cs typeface="Arial"/>
              </a:rPr>
              <a:t>r</a:t>
            </a:r>
            <a:r>
              <a:rPr sz="762" i="1" spc="5" dirty="0">
                <a:latin typeface="Arial"/>
                <a:cs typeface="Arial"/>
              </a:rPr>
              <a:t>i</a:t>
            </a:r>
            <a:r>
              <a:rPr sz="762" i="1" spc="24" dirty="0">
                <a:latin typeface="Arial"/>
                <a:cs typeface="Arial"/>
              </a:rPr>
              <a:t>s</a:t>
            </a:r>
            <a:r>
              <a:rPr sz="762" i="1" dirty="0">
                <a:latin typeface="Arial"/>
                <a:cs typeface="Arial"/>
              </a:rPr>
              <a:t>t</a:t>
            </a:r>
            <a:endParaRPr sz="762">
              <a:latin typeface="Arial"/>
              <a:cs typeface="Arial"/>
            </a:endParaRPr>
          </a:p>
        </p:txBody>
      </p:sp>
      <p:sp>
        <p:nvSpPr>
          <p:cNvPr id="19" name="object 19"/>
          <p:cNvSpPr/>
          <p:nvPr/>
        </p:nvSpPr>
        <p:spPr>
          <a:xfrm>
            <a:off x="6824617" y="1907903"/>
            <a:ext cx="888395" cy="801310"/>
          </a:xfrm>
          <a:custGeom>
            <a:avLst/>
            <a:gdLst/>
            <a:ahLst/>
            <a:cxnLst/>
            <a:rect l="l" t="t" r="r" b="b"/>
            <a:pathLst>
              <a:path w="932815" h="841375">
                <a:moveTo>
                  <a:pt x="0" y="841248"/>
                </a:moveTo>
                <a:lnTo>
                  <a:pt x="932688" y="841248"/>
                </a:lnTo>
                <a:lnTo>
                  <a:pt x="932688" y="0"/>
                </a:lnTo>
                <a:lnTo>
                  <a:pt x="0" y="0"/>
                </a:lnTo>
                <a:lnTo>
                  <a:pt x="0" y="841248"/>
                </a:lnTo>
                <a:close/>
              </a:path>
            </a:pathLst>
          </a:custGeom>
          <a:solidFill>
            <a:srgbClr val="FFFFCC"/>
          </a:solidFill>
        </p:spPr>
        <p:txBody>
          <a:bodyPr wrap="square" lIns="0" tIns="0" rIns="0" bIns="0" rtlCol="0"/>
          <a:lstStyle/>
          <a:p>
            <a:endParaRPr sz="1714"/>
          </a:p>
        </p:txBody>
      </p:sp>
      <p:sp>
        <p:nvSpPr>
          <p:cNvPr id="20" name="object 20"/>
          <p:cNvSpPr/>
          <p:nvPr/>
        </p:nvSpPr>
        <p:spPr>
          <a:xfrm>
            <a:off x="6824617" y="1907903"/>
            <a:ext cx="888395" cy="801310"/>
          </a:xfrm>
          <a:custGeom>
            <a:avLst/>
            <a:gdLst/>
            <a:ahLst/>
            <a:cxnLst/>
            <a:rect l="l" t="t" r="r" b="b"/>
            <a:pathLst>
              <a:path w="932815" h="841375">
                <a:moveTo>
                  <a:pt x="0" y="841248"/>
                </a:moveTo>
                <a:lnTo>
                  <a:pt x="932688" y="841248"/>
                </a:lnTo>
                <a:lnTo>
                  <a:pt x="932688" y="0"/>
                </a:lnTo>
                <a:lnTo>
                  <a:pt x="0" y="0"/>
                </a:lnTo>
                <a:lnTo>
                  <a:pt x="0" y="841248"/>
                </a:lnTo>
                <a:close/>
              </a:path>
            </a:pathLst>
          </a:custGeom>
          <a:ln w="18288">
            <a:solidFill>
              <a:srgbClr val="000000"/>
            </a:solidFill>
          </a:ln>
        </p:spPr>
        <p:txBody>
          <a:bodyPr wrap="square" lIns="0" tIns="0" rIns="0" bIns="0" rtlCol="0"/>
          <a:lstStyle/>
          <a:p>
            <a:endParaRPr sz="1714"/>
          </a:p>
        </p:txBody>
      </p:sp>
      <p:sp>
        <p:nvSpPr>
          <p:cNvPr id="21" name="object 21"/>
          <p:cNvSpPr txBox="1"/>
          <p:nvPr/>
        </p:nvSpPr>
        <p:spPr>
          <a:xfrm>
            <a:off x="6895010" y="2132250"/>
            <a:ext cx="752324" cy="351828"/>
          </a:xfrm>
          <a:prstGeom prst="rect">
            <a:avLst/>
          </a:prstGeom>
        </p:spPr>
        <p:txBody>
          <a:bodyPr vert="horz" wrap="square" lIns="0" tIns="0" rIns="0" bIns="0" rtlCol="0">
            <a:spAutoFit/>
          </a:bodyPr>
          <a:lstStyle/>
          <a:p>
            <a:pPr marL="12095" marR="4838" indent="168127"/>
            <a:r>
              <a:rPr sz="762" spc="-52" dirty="0">
                <a:latin typeface="Arial"/>
                <a:cs typeface="Arial"/>
              </a:rPr>
              <a:t>O</a:t>
            </a:r>
            <a:r>
              <a:rPr sz="762" spc="14" dirty="0">
                <a:latin typeface="Arial"/>
                <a:cs typeface="Arial"/>
              </a:rPr>
              <a:t>ff</a:t>
            </a:r>
            <a:r>
              <a:rPr sz="762" spc="5" dirty="0">
                <a:latin typeface="Arial"/>
                <a:cs typeface="Arial"/>
              </a:rPr>
              <a:t>i</a:t>
            </a:r>
            <a:r>
              <a:rPr sz="762" spc="24" dirty="0">
                <a:latin typeface="Arial"/>
                <a:cs typeface="Arial"/>
              </a:rPr>
              <a:t>c</a:t>
            </a:r>
            <a:r>
              <a:rPr sz="762" spc="10" dirty="0">
                <a:latin typeface="Arial"/>
                <a:cs typeface="Arial"/>
              </a:rPr>
              <a:t>e</a:t>
            </a:r>
            <a:r>
              <a:rPr sz="762" spc="-52" dirty="0">
                <a:latin typeface="Arial"/>
                <a:cs typeface="Arial"/>
              </a:rPr>
              <a:t> </a:t>
            </a:r>
            <a:r>
              <a:rPr sz="762" spc="-14" dirty="0">
                <a:latin typeface="Arial"/>
                <a:cs typeface="Arial"/>
              </a:rPr>
              <a:t>o</a:t>
            </a:r>
            <a:r>
              <a:rPr sz="762" spc="5" dirty="0">
                <a:latin typeface="Arial"/>
                <a:cs typeface="Arial"/>
              </a:rPr>
              <a:t>f </a:t>
            </a:r>
            <a:r>
              <a:rPr sz="762" spc="-52" dirty="0">
                <a:latin typeface="Arial"/>
                <a:cs typeface="Arial"/>
              </a:rPr>
              <a:t>N</a:t>
            </a:r>
            <a:r>
              <a:rPr sz="762" spc="-19" dirty="0">
                <a:latin typeface="Arial"/>
                <a:cs typeface="Arial"/>
              </a:rPr>
              <a:t>u</a:t>
            </a:r>
            <a:r>
              <a:rPr sz="762" spc="24" dirty="0">
                <a:latin typeface="Arial"/>
                <a:cs typeface="Arial"/>
              </a:rPr>
              <a:t>c</a:t>
            </a:r>
            <a:r>
              <a:rPr sz="762" spc="-38" dirty="0">
                <a:latin typeface="Arial"/>
                <a:cs typeface="Arial"/>
              </a:rPr>
              <a:t>l</a:t>
            </a:r>
            <a:r>
              <a:rPr sz="762" spc="-19" dirty="0">
                <a:latin typeface="Arial"/>
                <a:cs typeface="Arial"/>
              </a:rPr>
              <a:t>ea</a:t>
            </a:r>
            <a:r>
              <a:rPr sz="762" spc="5" dirty="0">
                <a:latin typeface="Arial"/>
                <a:cs typeface="Arial"/>
              </a:rPr>
              <a:t>r</a:t>
            </a:r>
            <a:r>
              <a:rPr sz="762" spc="76" dirty="0">
                <a:latin typeface="Arial"/>
                <a:cs typeface="Arial"/>
              </a:rPr>
              <a:t> </a:t>
            </a:r>
            <a:r>
              <a:rPr sz="762" spc="-10" dirty="0">
                <a:latin typeface="Arial"/>
                <a:cs typeface="Arial"/>
              </a:rPr>
              <a:t>P</a:t>
            </a:r>
            <a:r>
              <a:rPr sz="762" spc="-19" dirty="0">
                <a:latin typeface="Arial"/>
                <a:cs typeface="Arial"/>
              </a:rPr>
              <a:t>h</a:t>
            </a:r>
            <a:r>
              <a:rPr sz="762" spc="24" dirty="0">
                <a:latin typeface="Arial"/>
                <a:cs typeface="Arial"/>
              </a:rPr>
              <a:t>y</a:t>
            </a:r>
            <a:r>
              <a:rPr sz="762" spc="-19" dirty="0">
                <a:latin typeface="Arial"/>
                <a:cs typeface="Arial"/>
              </a:rPr>
              <a:t>s</a:t>
            </a:r>
            <a:r>
              <a:rPr sz="762" spc="5" dirty="0">
                <a:latin typeface="Arial"/>
                <a:cs typeface="Arial"/>
              </a:rPr>
              <a:t>i</a:t>
            </a:r>
            <a:r>
              <a:rPr sz="762" spc="24" dirty="0">
                <a:latin typeface="Arial"/>
                <a:cs typeface="Arial"/>
              </a:rPr>
              <a:t>c</a:t>
            </a:r>
            <a:r>
              <a:rPr sz="762" spc="5" dirty="0">
                <a:latin typeface="Arial"/>
                <a:cs typeface="Arial"/>
              </a:rPr>
              <a:t>s</a:t>
            </a:r>
            <a:r>
              <a:rPr sz="762" dirty="0">
                <a:latin typeface="Arial"/>
                <a:cs typeface="Arial"/>
              </a:rPr>
              <a:t> </a:t>
            </a:r>
            <a:r>
              <a:rPr sz="762" i="1" spc="-14" dirty="0">
                <a:latin typeface="Arial"/>
                <a:cs typeface="Arial"/>
              </a:rPr>
              <a:t>T</a:t>
            </a:r>
            <a:r>
              <a:rPr sz="762" i="1" spc="5" dirty="0">
                <a:latin typeface="Arial"/>
                <a:cs typeface="Arial"/>
              </a:rPr>
              <a:t>i</a:t>
            </a:r>
            <a:r>
              <a:rPr sz="762" i="1" dirty="0">
                <a:latin typeface="Arial"/>
                <a:cs typeface="Arial"/>
              </a:rPr>
              <a:t>m</a:t>
            </a:r>
            <a:r>
              <a:rPr sz="762" i="1" spc="-19" dirty="0">
                <a:latin typeface="Arial"/>
                <a:cs typeface="Arial"/>
              </a:rPr>
              <a:t>o</a:t>
            </a:r>
            <a:r>
              <a:rPr sz="762" i="1" spc="10" dirty="0">
                <a:latin typeface="Arial"/>
                <a:cs typeface="Arial"/>
              </a:rPr>
              <a:t>t</a:t>
            </a:r>
            <a:r>
              <a:rPr sz="762" i="1" spc="-19" dirty="0">
                <a:latin typeface="Arial"/>
                <a:cs typeface="Arial"/>
              </a:rPr>
              <a:t>h</a:t>
            </a:r>
            <a:r>
              <a:rPr sz="762" i="1" spc="5" dirty="0">
                <a:latin typeface="Arial"/>
                <a:cs typeface="Arial"/>
              </a:rPr>
              <a:t>y</a:t>
            </a:r>
            <a:r>
              <a:rPr sz="762" i="1" spc="-10" dirty="0">
                <a:latin typeface="Arial"/>
                <a:cs typeface="Arial"/>
              </a:rPr>
              <a:t> </a:t>
            </a:r>
            <a:r>
              <a:rPr sz="762" i="1" spc="-5" dirty="0">
                <a:latin typeface="Arial"/>
                <a:cs typeface="Arial"/>
              </a:rPr>
              <a:t>H</a:t>
            </a:r>
            <a:r>
              <a:rPr sz="762" i="1" spc="-19" dirty="0">
                <a:latin typeface="Arial"/>
                <a:cs typeface="Arial"/>
              </a:rPr>
              <a:t>a</a:t>
            </a:r>
            <a:r>
              <a:rPr sz="762" i="1" spc="5" dirty="0">
                <a:latin typeface="Arial"/>
                <a:cs typeface="Arial"/>
              </a:rPr>
              <a:t>ll</a:t>
            </a:r>
            <a:r>
              <a:rPr sz="762" i="1" dirty="0">
                <a:latin typeface="Arial"/>
                <a:cs typeface="Arial"/>
              </a:rPr>
              <a:t>m</a:t>
            </a:r>
            <a:r>
              <a:rPr sz="762" i="1" spc="-19" dirty="0">
                <a:latin typeface="Arial"/>
                <a:cs typeface="Arial"/>
              </a:rPr>
              <a:t>a</a:t>
            </a:r>
            <a:r>
              <a:rPr sz="762" i="1" spc="5" dirty="0">
                <a:latin typeface="Arial"/>
                <a:cs typeface="Arial"/>
              </a:rPr>
              <a:t>n</a:t>
            </a:r>
            <a:endParaRPr sz="762">
              <a:latin typeface="Arial"/>
              <a:cs typeface="Arial"/>
            </a:endParaRPr>
          </a:p>
        </p:txBody>
      </p:sp>
      <p:sp>
        <p:nvSpPr>
          <p:cNvPr id="22" name="object 22"/>
          <p:cNvSpPr txBox="1"/>
          <p:nvPr/>
        </p:nvSpPr>
        <p:spPr>
          <a:xfrm>
            <a:off x="8032206" y="2807788"/>
            <a:ext cx="928914" cy="586379"/>
          </a:xfrm>
          <a:prstGeom prst="rect">
            <a:avLst/>
          </a:prstGeom>
          <a:solidFill>
            <a:srgbClr val="FFFFCC"/>
          </a:solidFill>
          <a:ln w="18288">
            <a:solidFill>
              <a:srgbClr val="000000"/>
            </a:solidFill>
          </a:ln>
        </p:spPr>
        <p:txBody>
          <a:bodyPr vert="horz" wrap="square" lIns="0" tIns="0" rIns="0" bIns="0" rtlCol="0">
            <a:spAutoFit/>
          </a:bodyPr>
          <a:lstStyle/>
          <a:p>
            <a:pPr marL="11491" algn="ctr"/>
            <a:r>
              <a:rPr sz="762" spc="-48" dirty="0">
                <a:latin typeface="Arial"/>
                <a:cs typeface="Arial"/>
              </a:rPr>
              <a:t>O</a:t>
            </a:r>
            <a:r>
              <a:rPr sz="762" spc="10" dirty="0">
                <a:latin typeface="Arial"/>
                <a:cs typeface="Arial"/>
              </a:rPr>
              <a:t>ff</a:t>
            </a:r>
            <a:r>
              <a:rPr sz="762" spc="5" dirty="0">
                <a:latin typeface="Arial"/>
                <a:cs typeface="Arial"/>
              </a:rPr>
              <a:t>i</a:t>
            </a:r>
            <a:r>
              <a:rPr sz="762" spc="24" dirty="0">
                <a:latin typeface="Arial"/>
                <a:cs typeface="Arial"/>
              </a:rPr>
              <a:t>c</a:t>
            </a:r>
            <a:r>
              <a:rPr sz="762" spc="5" dirty="0">
                <a:latin typeface="Arial"/>
                <a:cs typeface="Arial"/>
              </a:rPr>
              <a:t>e</a:t>
            </a:r>
            <a:r>
              <a:rPr sz="762" spc="-52" dirty="0">
                <a:latin typeface="Arial"/>
                <a:cs typeface="Arial"/>
              </a:rPr>
              <a:t> </a:t>
            </a:r>
            <a:r>
              <a:rPr sz="762" spc="-19" dirty="0">
                <a:latin typeface="Arial"/>
                <a:cs typeface="Arial"/>
              </a:rPr>
              <a:t>o</a:t>
            </a:r>
            <a:r>
              <a:rPr sz="762" dirty="0">
                <a:latin typeface="Arial"/>
                <a:cs typeface="Arial"/>
              </a:rPr>
              <a:t>f</a:t>
            </a:r>
            <a:r>
              <a:rPr sz="762" spc="24" dirty="0">
                <a:latin typeface="Arial"/>
                <a:cs typeface="Arial"/>
              </a:rPr>
              <a:t> </a:t>
            </a:r>
            <a:r>
              <a:rPr sz="762" spc="48" dirty="0">
                <a:latin typeface="Arial"/>
                <a:cs typeface="Arial"/>
              </a:rPr>
              <a:t>W</a:t>
            </a:r>
            <a:r>
              <a:rPr sz="762" spc="-19" dirty="0">
                <a:latin typeface="Arial"/>
                <a:cs typeface="Arial"/>
              </a:rPr>
              <a:t>o</a:t>
            </a:r>
            <a:r>
              <a:rPr sz="762" spc="19" dirty="0">
                <a:latin typeface="Arial"/>
                <a:cs typeface="Arial"/>
              </a:rPr>
              <a:t>r</a:t>
            </a:r>
            <a:r>
              <a:rPr sz="762" spc="-19" dirty="0">
                <a:latin typeface="Arial"/>
                <a:cs typeface="Arial"/>
              </a:rPr>
              <a:t>k</a:t>
            </a:r>
            <a:r>
              <a:rPr sz="762" spc="10" dirty="0">
                <a:latin typeface="Arial"/>
                <a:cs typeface="Arial"/>
              </a:rPr>
              <a:t>f</a:t>
            </a:r>
            <a:r>
              <a:rPr sz="762" spc="-19" dirty="0">
                <a:latin typeface="Arial"/>
                <a:cs typeface="Arial"/>
              </a:rPr>
              <a:t>o</a:t>
            </a:r>
            <a:r>
              <a:rPr sz="762" spc="19" dirty="0">
                <a:latin typeface="Arial"/>
                <a:cs typeface="Arial"/>
              </a:rPr>
              <a:t>r</a:t>
            </a:r>
            <a:r>
              <a:rPr sz="762" spc="24" dirty="0">
                <a:latin typeface="Arial"/>
                <a:cs typeface="Arial"/>
              </a:rPr>
              <a:t>c</a:t>
            </a:r>
            <a:r>
              <a:rPr sz="762" spc="5" dirty="0">
                <a:latin typeface="Arial"/>
                <a:cs typeface="Arial"/>
              </a:rPr>
              <a:t>e</a:t>
            </a:r>
            <a:endParaRPr sz="762" dirty="0">
              <a:latin typeface="Arial"/>
              <a:cs typeface="Arial"/>
            </a:endParaRPr>
          </a:p>
          <a:p>
            <a:pPr marR="12700" algn="ctr"/>
            <a:r>
              <a:rPr sz="762" spc="-5" dirty="0">
                <a:latin typeface="Arial"/>
                <a:cs typeface="Arial"/>
              </a:rPr>
              <a:t>D</a:t>
            </a:r>
            <a:r>
              <a:rPr sz="762" spc="-14" dirty="0">
                <a:latin typeface="Arial"/>
                <a:cs typeface="Arial"/>
              </a:rPr>
              <a:t>e</a:t>
            </a:r>
            <a:r>
              <a:rPr sz="762" spc="-67" dirty="0">
                <a:latin typeface="Arial"/>
                <a:cs typeface="Arial"/>
              </a:rPr>
              <a:t>v</a:t>
            </a:r>
            <a:r>
              <a:rPr sz="762" spc="-14" dirty="0">
                <a:latin typeface="Arial"/>
                <a:cs typeface="Arial"/>
              </a:rPr>
              <a:t>e</a:t>
            </a:r>
            <a:r>
              <a:rPr sz="762" spc="-38" dirty="0">
                <a:latin typeface="Arial"/>
                <a:cs typeface="Arial"/>
              </a:rPr>
              <a:t>l</a:t>
            </a:r>
            <a:r>
              <a:rPr sz="762" spc="-14" dirty="0">
                <a:latin typeface="Arial"/>
                <a:cs typeface="Arial"/>
              </a:rPr>
              <a:t>op</a:t>
            </a:r>
            <a:r>
              <a:rPr sz="762" spc="-43" dirty="0">
                <a:latin typeface="Arial"/>
                <a:cs typeface="Arial"/>
              </a:rPr>
              <a:t>m</a:t>
            </a:r>
            <a:r>
              <a:rPr sz="762" spc="-14" dirty="0">
                <a:latin typeface="Arial"/>
                <a:cs typeface="Arial"/>
              </a:rPr>
              <a:t>en</a:t>
            </a:r>
            <a:r>
              <a:rPr sz="762" spc="5" dirty="0">
                <a:latin typeface="Arial"/>
                <a:cs typeface="Arial"/>
              </a:rPr>
              <a:t>t</a:t>
            </a:r>
            <a:endParaRPr sz="762" dirty="0">
              <a:latin typeface="Arial"/>
              <a:cs typeface="Arial"/>
            </a:endParaRPr>
          </a:p>
          <a:p>
            <a:pPr marL="91926" marR="78621" algn="ctr"/>
            <a:r>
              <a:rPr sz="762" spc="10" dirty="0">
                <a:latin typeface="Arial"/>
                <a:cs typeface="Arial"/>
              </a:rPr>
              <a:t>f</a:t>
            </a:r>
            <a:r>
              <a:rPr sz="762" spc="-19" dirty="0">
                <a:latin typeface="Arial"/>
                <a:cs typeface="Arial"/>
              </a:rPr>
              <a:t>o</a:t>
            </a:r>
            <a:r>
              <a:rPr sz="762" spc="5" dirty="0">
                <a:latin typeface="Arial"/>
                <a:cs typeface="Arial"/>
              </a:rPr>
              <a:t>r</a:t>
            </a:r>
            <a:r>
              <a:rPr sz="762" spc="-19" dirty="0">
                <a:latin typeface="Arial"/>
                <a:cs typeface="Arial"/>
              </a:rPr>
              <a:t> </a:t>
            </a:r>
            <a:r>
              <a:rPr sz="762" spc="-62" dirty="0">
                <a:latin typeface="Arial"/>
                <a:cs typeface="Arial"/>
              </a:rPr>
              <a:t>T</a:t>
            </a:r>
            <a:r>
              <a:rPr sz="762" spc="-19" dirty="0">
                <a:latin typeface="Arial"/>
                <a:cs typeface="Arial"/>
              </a:rPr>
              <a:t>ea</a:t>
            </a:r>
            <a:r>
              <a:rPr sz="762" spc="24" dirty="0">
                <a:latin typeface="Arial"/>
                <a:cs typeface="Arial"/>
              </a:rPr>
              <a:t>c</a:t>
            </a:r>
            <a:r>
              <a:rPr sz="762" spc="-19" dirty="0">
                <a:latin typeface="Arial"/>
                <a:cs typeface="Arial"/>
              </a:rPr>
              <a:t>he</a:t>
            </a:r>
            <a:r>
              <a:rPr sz="762" spc="19" dirty="0">
                <a:latin typeface="Arial"/>
                <a:cs typeface="Arial"/>
              </a:rPr>
              <a:t>r</a:t>
            </a:r>
            <a:r>
              <a:rPr sz="762" spc="5" dirty="0">
                <a:latin typeface="Arial"/>
                <a:cs typeface="Arial"/>
              </a:rPr>
              <a:t>s</a:t>
            </a:r>
            <a:r>
              <a:rPr sz="762" spc="81" dirty="0">
                <a:latin typeface="Arial"/>
                <a:cs typeface="Arial"/>
              </a:rPr>
              <a:t> </a:t>
            </a:r>
            <a:r>
              <a:rPr sz="762" spc="-19" dirty="0">
                <a:latin typeface="Arial"/>
                <a:cs typeface="Arial"/>
              </a:rPr>
              <a:t>an</a:t>
            </a:r>
            <a:r>
              <a:rPr sz="762" spc="5" dirty="0">
                <a:latin typeface="Arial"/>
                <a:cs typeface="Arial"/>
              </a:rPr>
              <a:t>d</a:t>
            </a:r>
            <a:r>
              <a:rPr sz="762" dirty="0">
                <a:latin typeface="Arial"/>
                <a:cs typeface="Arial"/>
              </a:rPr>
              <a:t> </a:t>
            </a:r>
            <a:r>
              <a:rPr sz="762" spc="-10" dirty="0">
                <a:latin typeface="Arial"/>
                <a:cs typeface="Arial"/>
              </a:rPr>
              <a:t>S</a:t>
            </a:r>
            <a:r>
              <a:rPr sz="762" spc="24" dirty="0">
                <a:latin typeface="Arial"/>
                <a:cs typeface="Arial"/>
              </a:rPr>
              <a:t>c</a:t>
            </a:r>
            <a:r>
              <a:rPr sz="762" spc="5" dirty="0">
                <a:latin typeface="Arial"/>
                <a:cs typeface="Arial"/>
              </a:rPr>
              <a:t>i</a:t>
            </a:r>
            <a:r>
              <a:rPr sz="762" spc="-19" dirty="0">
                <a:latin typeface="Arial"/>
                <a:cs typeface="Arial"/>
              </a:rPr>
              <a:t>en</a:t>
            </a:r>
            <a:r>
              <a:rPr sz="762" spc="-33" dirty="0">
                <a:latin typeface="Arial"/>
                <a:cs typeface="Arial"/>
              </a:rPr>
              <a:t>t</a:t>
            </a:r>
            <a:r>
              <a:rPr sz="762" spc="5" dirty="0">
                <a:latin typeface="Arial"/>
                <a:cs typeface="Arial"/>
              </a:rPr>
              <a:t>i</a:t>
            </a:r>
            <a:r>
              <a:rPr sz="762" spc="-19" dirty="0">
                <a:latin typeface="Arial"/>
                <a:cs typeface="Arial"/>
              </a:rPr>
              <a:t>s</a:t>
            </a:r>
            <a:r>
              <a:rPr sz="762" spc="-33" dirty="0">
                <a:latin typeface="Arial"/>
                <a:cs typeface="Arial"/>
              </a:rPr>
              <a:t>t</a:t>
            </a:r>
            <a:r>
              <a:rPr sz="762" spc="5" dirty="0">
                <a:latin typeface="Arial"/>
                <a:cs typeface="Arial"/>
              </a:rPr>
              <a:t>s</a:t>
            </a:r>
            <a:endParaRPr sz="762" dirty="0">
              <a:latin typeface="Arial"/>
              <a:cs typeface="Arial"/>
            </a:endParaRPr>
          </a:p>
          <a:p>
            <a:pPr marR="19958" algn="ctr"/>
            <a:r>
              <a:rPr sz="762" i="1" spc="24" dirty="0">
                <a:latin typeface="Arial"/>
                <a:cs typeface="Arial"/>
              </a:rPr>
              <a:t>J</a:t>
            </a:r>
            <a:r>
              <a:rPr sz="762" i="1" spc="-14" dirty="0">
                <a:latin typeface="Arial"/>
                <a:cs typeface="Arial"/>
              </a:rPr>
              <a:t>a</a:t>
            </a:r>
            <a:r>
              <a:rPr sz="762" i="1" spc="5" dirty="0">
                <a:latin typeface="Arial"/>
                <a:cs typeface="Arial"/>
              </a:rPr>
              <a:t>m</a:t>
            </a:r>
            <a:r>
              <a:rPr sz="762" i="1" spc="-14" dirty="0">
                <a:latin typeface="Arial"/>
                <a:cs typeface="Arial"/>
              </a:rPr>
              <a:t>e</a:t>
            </a:r>
            <a:r>
              <a:rPr sz="762" i="1" spc="5" dirty="0">
                <a:latin typeface="Arial"/>
                <a:cs typeface="Arial"/>
              </a:rPr>
              <a:t>s</a:t>
            </a:r>
            <a:r>
              <a:rPr sz="762" i="1" spc="-10" dirty="0">
                <a:latin typeface="Arial"/>
                <a:cs typeface="Arial"/>
              </a:rPr>
              <a:t> </a:t>
            </a:r>
            <a:r>
              <a:rPr sz="762" i="1" spc="-5" dirty="0">
                <a:latin typeface="Arial"/>
                <a:cs typeface="Arial"/>
              </a:rPr>
              <a:t>G</a:t>
            </a:r>
            <a:r>
              <a:rPr sz="762" i="1" spc="5" dirty="0">
                <a:latin typeface="Arial"/>
                <a:cs typeface="Arial"/>
              </a:rPr>
              <a:t>l</a:t>
            </a:r>
            <a:r>
              <a:rPr sz="762" i="1" spc="-14" dirty="0">
                <a:latin typeface="Arial"/>
                <a:cs typeface="Arial"/>
              </a:rPr>
              <a:t>o</a:t>
            </a:r>
            <a:r>
              <a:rPr sz="762" i="1" spc="-5" dirty="0">
                <a:latin typeface="Arial"/>
                <a:cs typeface="Arial"/>
              </a:rPr>
              <a:t>w</a:t>
            </a:r>
            <a:r>
              <a:rPr sz="762" i="1" spc="-14" dirty="0">
                <a:latin typeface="Arial"/>
                <a:cs typeface="Arial"/>
              </a:rPr>
              <a:t>n</a:t>
            </a:r>
            <a:r>
              <a:rPr sz="762" i="1" spc="5" dirty="0">
                <a:latin typeface="Arial"/>
                <a:cs typeface="Arial"/>
              </a:rPr>
              <a:t>i</a:t>
            </a:r>
            <a:r>
              <a:rPr sz="762" i="1" spc="10" dirty="0">
                <a:latin typeface="Arial"/>
                <a:cs typeface="Arial"/>
              </a:rPr>
              <a:t>a</a:t>
            </a:r>
            <a:endParaRPr sz="762" dirty="0">
              <a:latin typeface="Arial"/>
              <a:cs typeface="Arial"/>
            </a:endParaRPr>
          </a:p>
        </p:txBody>
      </p:sp>
      <p:sp>
        <p:nvSpPr>
          <p:cNvPr id="23" name="object 23"/>
          <p:cNvSpPr/>
          <p:nvPr/>
        </p:nvSpPr>
        <p:spPr>
          <a:xfrm>
            <a:off x="3950789" y="1617616"/>
            <a:ext cx="0" cy="151190"/>
          </a:xfrm>
          <a:custGeom>
            <a:avLst/>
            <a:gdLst/>
            <a:ahLst/>
            <a:cxnLst/>
            <a:rect l="l" t="t" r="r" b="b"/>
            <a:pathLst>
              <a:path h="158750">
                <a:moveTo>
                  <a:pt x="0" y="0"/>
                </a:moveTo>
                <a:lnTo>
                  <a:pt x="0" y="158496"/>
                </a:lnTo>
              </a:path>
            </a:pathLst>
          </a:custGeom>
          <a:ln w="18288">
            <a:solidFill>
              <a:srgbClr val="000000"/>
            </a:solidFill>
          </a:ln>
        </p:spPr>
        <p:txBody>
          <a:bodyPr wrap="square" lIns="0" tIns="0" rIns="0" bIns="0" rtlCol="0"/>
          <a:lstStyle/>
          <a:p>
            <a:endParaRPr sz="1714"/>
          </a:p>
        </p:txBody>
      </p:sp>
      <p:sp>
        <p:nvSpPr>
          <p:cNvPr id="24" name="object 24"/>
          <p:cNvSpPr/>
          <p:nvPr/>
        </p:nvSpPr>
        <p:spPr>
          <a:xfrm>
            <a:off x="618308" y="1768566"/>
            <a:ext cx="7251699" cy="0"/>
          </a:xfrm>
          <a:custGeom>
            <a:avLst/>
            <a:gdLst/>
            <a:ahLst/>
            <a:cxnLst/>
            <a:rect l="l" t="t" r="r" b="b"/>
            <a:pathLst>
              <a:path w="7614284">
                <a:moveTo>
                  <a:pt x="0" y="0"/>
                </a:moveTo>
                <a:lnTo>
                  <a:pt x="7613904" y="0"/>
                </a:lnTo>
              </a:path>
            </a:pathLst>
          </a:custGeom>
          <a:ln w="18288">
            <a:solidFill>
              <a:srgbClr val="000000"/>
            </a:solidFill>
          </a:ln>
        </p:spPr>
        <p:txBody>
          <a:bodyPr wrap="square" lIns="0" tIns="0" rIns="0" bIns="0" rtlCol="0"/>
          <a:lstStyle/>
          <a:p>
            <a:endParaRPr sz="1714"/>
          </a:p>
        </p:txBody>
      </p:sp>
      <p:sp>
        <p:nvSpPr>
          <p:cNvPr id="25" name="object 25"/>
          <p:cNvSpPr/>
          <p:nvPr/>
        </p:nvSpPr>
        <p:spPr>
          <a:xfrm>
            <a:off x="629920" y="1762760"/>
            <a:ext cx="0" cy="145143"/>
          </a:xfrm>
          <a:custGeom>
            <a:avLst/>
            <a:gdLst/>
            <a:ahLst/>
            <a:cxnLst/>
            <a:rect l="l" t="t" r="r" b="b"/>
            <a:pathLst>
              <a:path h="152400">
                <a:moveTo>
                  <a:pt x="0" y="0"/>
                </a:moveTo>
                <a:lnTo>
                  <a:pt x="0" y="152400"/>
                </a:lnTo>
              </a:path>
            </a:pathLst>
          </a:custGeom>
          <a:ln w="18288">
            <a:solidFill>
              <a:srgbClr val="000000"/>
            </a:solidFill>
          </a:ln>
        </p:spPr>
        <p:txBody>
          <a:bodyPr wrap="square" lIns="0" tIns="0" rIns="0" bIns="0" rtlCol="0"/>
          <a:lstStyle/>
          <a:p>
            <a:endParaRPr sz="1714"/>
          </a:p>
        </p:txBody>
      </p:sp>
      <p:sp>
        <p:nvSpPr>
          <p:cNvPr id="26" name="object 26"/>
          <p:cNvSpPr/>
          <p:nvPr/>
        </p:nvSpPr>
        <p:spPr>
          <a:xfrm>
            <a:off x="1947816" y="1762760"/>
            <a:ext cx="0" cy="145143"/>
          </a:xfrm>
          <a:custGeom>
            <a:avLst/>
            <a:gdLst/>
            <a:ahLst/>
            <a:cxnLst/>
            <a:rect l="l" t="t" r="r" b="b"/>
            <a:pathLst>
              <a:path h="152400">
                <a:moveTo>
                  <a:pt x="0" y="0"/>
                </a:moveTo>
                <a:lnTo>
                  <a:pt x="0" y="152400"/>
                </a:lnTo>
              </a:path>
            </a:pathLst>
          </a:custGeom>
          <a:ln w="18288">
            <a:solidFill>
              <a:srgbClr val="000000"/>
            </a:solidFill>
          </a:ln>
        </p:spPr>
        <p:txBody>
          <a:bodyPr wrap="square" lIns="0" tIns="0" rIns="0" bIns="0" rtlCol="0"/>
          <a:lstStyle/>
          <a:p>
            <a:endParaRPr sz="1714"/>
          </a:p>
        </p:txBody>
      </p:sp>
      <p:sp>
        <p:nvSpPr>
          <p:cNvPr id="27" name="object 27"/>
          <p:cNvSpPr/>
          <p:nvPr/>
        </p:nvSpPr>
        <p:spPr>
          <a:xfrm>
            <a:off x="3283131" y="1762760"/>
            <a:ext cx="0" cy="145143"/>
          </a:xfrm>
          <a:custGeom>
            <a:avLst/>
            <a:gdLst/>
            <a:ahLst/>
            <a:cxnLst/>
            <a:rect l="l" t="t" r="r" b="b"/>
            <a:pathLst>
              <a:path h="152400">
                <a:moveTo>
                  <a:pt x="0" y="0"/>
                </a:moveTo>
                <a:lnTo>
                  <a:pt x="0" y="152400"/>
                </a:lnTo>
              </a:path>
            </a:pathLst>
          </a:custGeom>
          <a:ln w="18288">
            <a:solidFill>
              <a:srgbClr val="000000"/>
            </a:solidFill>
          </a:ln>
        </p:spPr>
        <p:txBody>
          <a:bodyPr wrap="square" lIns="0" tIns="0" rIns="0" bIns="0" rtlCol="0"/>
          <a:lstStyle/>
          <a:p>
            <a:endParaRPr sz="1714"/>
          </a:p>
        </p:txBody>
      </p:sp>
      <p:sp>
        <p:nvSpPr>
          <p:cNvPr id="28" name="object 28"/>
          <p:cNvSpPr/>
          <p:nvPr/>
        </p:nvSpPr>
        <p:spPr>
          <a:xfrm>
            <a:off x="4618445" y="1762760"/>
            <a:ext cx="0" cy="145143"/>
          </a:xfrm>
          <a:custGeom>
            <a:avLst/>
            <a:gdLst/>
            <a:ahLst/>
            <a:cxnLst/>
            <a:rect l="l" t="t" r="r" b="b"/>
            <a:pathLst>
              <a:path h="152400">
                <a:moveTo>
                  <a:pt x="0" y="0"/>
                </a:moveTo>
                <a:lnTo>
                  <a:pt x="0" y="152400"/>
                </a:lnTo>
              </a:path>
            </a:pathLst>
          </a:custGeom>
          <a:ln w="18288">
            <a:solidFill>
              <a:srgbClr val="000000"/>
            </a:solidFill>
          </a:ln>
        </p:spPr>
        <p:txBody>
          <a:bodyPr wrap="square" lIns="0" tIns="0" rIns="0" bIns="0" rtlCol="0"/>
          <a:lstStyle/>
          <a:p>
            <a:endParaRPr sz="1714"/>
          </a:p>
        </p:txBody>
      </p:sp>
      <p:sp>
        <p:nvSpPr>
          <p:cNvPr id="29" name="object 29"/>
          <p:cNvSpPr/>
          <p:nvPr/>
        </p:nvSpPr>
        <p:spPr>
          <a:xfrm>
            <a:off x="5953759" y="1762760"/>
            <a:ext cx="6048" cy="145143"/>
          </a:xfrm>
          <a:custGeom>
            <a:avLst/>
            <a:gdLst/>
            <a:ahLst/>
            <a:cxnLst/>
            <a:rect l="l" t="t" r="r" b="b"/>
            <a:pathLst>
              <a:path w="6350" h="152400">
                <a:moveTo>
                  <a:pt x="6096" y="0"/>
                </a:moveTo>
                <a:lnTo>
                  <a:pt x="0" y="152400"/>
                </a:lnTo>
              </a:path>
            </a:pathLst>
          </a:custGeom>
          <a:ln w="18287">
            <a:solidFill>
              <a:srgbClr val="000000"/>
            </a:solidFill>
          </a:ln>
        </p:spPr>
        <p:txBody>
          <a:bodyPr wrap="square" lIns="0" tIns="0" rIns="0" bIns="0" rtlCol="0"/>
          <a:lstStyle/>
          <a:p>
            <a:endParaRPr sz="1714"/>
          </a:p>
        </p:txBody>
      </p:sp>
      <p:sp>
        <p:nvSpPr>
          <p:cNvPr id="30" name="object 30"/>
          <p:cNvSpPr/>
          <p:nvPr/>
        </p:nvSpPr>
        <p:spPr>
          <a:xfrm>
            <a:off x="7201989" y="1762760"/>
            <a:ext cx="0" cy="145143"/>
          </a:xfrm>
          <a:custGeom>
            <a:avLst/>
            <a:gdLst/>
            <a:ahLst/>
            <a:cxnLst/>
            <a:rect l="l" t="t" r="r" b="b"/>
            <a:pathLst>
              <a:path h="152400">
                <a:moveTo>
                  <a:pt x="0" y="0"/>
                </a:moveTo>
                <a:lnTo>
                  <a:pt x="0" y="152400"/>
                </a:lnTo>
              </a:path>
            </a:pathLst>
          </a:custGeom>
          <a:ln w="18288">
            <a:solidFill>
              <a:srgbClr val="000000"/>
            </a:solidFill>
          </a:ln>
        </p:spPr>
        <p:txBody>
          <a:bodyPr wrap="square" lIns="0" tIns="0" rIns="0" bIns="0" rtlCol="0"/>
          <a:lstStyle/>
          <a:p>
            <a:endParaRPr sz="1714"/>
          </a:p>
        </p:txBody>
      </p:sp>
      <p:sp>
        <p:nvSpPr>
          <p:cNvPr id="31" name="object 31"/>
          <p:cNvSpPr/>
          <p:nvPr/>
        </p:nvSpPr>
        <p:spPr>
          <a:xfrm>
            <a:off x="333829" y="2854233"/>
            <a:ext cx="760790" cy="650724"/>
          </a:xfrm>
          <a:custGeom>
            <a:avLst/>
            <a:gdLst/>
            <a:ahLst/>
            <a:cxnLst/>
            <a:rect l="l" t="t" r="r" b="b"/>
            <a:pathLst>
              <a:path w="798830" h="683260">
                <a:moveTo>
                  <a:pt x="0" y="682751"/>
                </a:moveTo>
                <a:lnTo>
                  <a:pt x="798576" y="682751"/>
                </a:lnTo>
                <a:lnTo>
                  <a:pt x="798576" y="0"/>
                </a:lnTo>
                <a:lnTo>
                  <a:pt x="0" y="0"/>
                </a:lnTo>
                <a:lnTo>
                  <a:pt x="0" y="682751"/>
                </a:lnTo>
                <a:close/>
              </a:path>
            </a:pathLst>
          </a:custGeom>
          <a:solidFill>
            <a:srgbClr val="FFFFCC"/>
          </a:solidFill>
        </p:spPr>
        <p:txBody>
          <a:bodyPr wrap="square" lIns="0" tIns="0" rIns="0" bIns="0" rtlCol="0"/>
          <a:lstStyle/>
          <a:p>
            <a:endParaRPr sz="1714"/>
          </a:p>
        </p:txBody>
      </p:sp>
      <p:sp>
        <p:nvSpPr>
          <p:cNvPr id="32" name="object 32"/>
          <p:cNvSpPr/>
          <p:nvPr/>
        </p:nvSpPr>
        <p:spPr>
          <a:xfrm>
            <a:off x="333829" y="2854233"/>
            <a:ext cx="760790" cy="650724"/>
          </a:xfrm>
          <a:custGeom>
            <a:avLst/>
            <a:gdLst/>
            <a:ahLst/>
            <a:cxnLst/>
            <a:rect l="l" t="t" r="r" b="b"/>
            <a:pathLst>
              <a:path w="798830" h="683260">
                <a:moveTo>
                  <a:pt x="0" y="682751"/>
                </a:moveTo>
                <a:lnTo>
                  <a:pt x="798576" y="682751"/>
                </a:lnTo>
                <a:lnTo>
                  <a:pt x="798576" y="0"/>
                </a:lnTo>
                <a:lnTo>
                  <a:pt x="0" y="0"/>
                </a:lnTo>
                <a:lnTo>
                  <a:pt x="0" y="682751"/>
                </a:lnTo>
                <a:close/>
              </a:path>
            </a:pathLst>
          </a:custGeom>
          <a:ln w="18288">
            <a:solidFill>
              <a:srgbClr val="000000"/>
            </a:solidFill>
          </a:ln>
        </p:spPr>
        <p:txBody>
          <a:bodyPr wrap="square" lIns="0" tIns="0" rIns="0" bIns="0" rtlCol="0"/>
          <a:lstStyle/>
          <a:p>
            <a:endParaRPr sz="1714"/>
          </a:p>
        </p:txBody>
      </p:sp>
      <p:sp>
        <p:nvSpPr>
          <p:cNvPr id="33" name="object 33"/>
          <p:cNvSpPr txBox="1"/>
          <p:nvPr/>
        </p:nvSpPr>
        <p:spPr>
          <a:xfrm>
            <a:off x="369630" y="2893749"/>
            <a:ext cx="688824" cy="586379"/>
          </a:xfrm>
          <a:prstGeom prst="rect">
            <a:avLst/>
          </a:prstGeom>
        </p:spPr>
        <p:txBody>
          <a:bodyPr vert="horz" wrap="square" lIns="0" tIns="0" rIns="0" bIns="0" rtlCol="0">
            <a:spAutoFit/>
          </a:bodyPr>
          <a:lstStyle/>
          <a:p>
            <a:pPr marL="12095" marR="4838" algn="ctr"/>
            <a:r>
              <a:rPr sz="762" spc="-5" dirty="0">
                <a:latin typeface="Arial"/>
                <a:cs typeface="Arial"/>
              </a:rPr>
              <a:t>C</a:t>
            </a:r>
            <a:r>
              <a:rPr sz="762" spc="-14" dirty="0">
                <a:latin typeface="Arial"/>
                <a:cs typeface="Arial"/>
              </a:rPr>
              <a:t>o</a:t>
            </a:r>
            <a:r>
              <a:rPr sz="762" spc="-43" dirty="0">
                <a:latin typeface="Arial"/>
                <a:cs typeface="Arial"/>
              </a:rPr>
              <a:t>m</a:t>
            </a:r>
            <a:r>
              <a:rPr sz="762" spc="-14" dirty="0">
                <a:latin typeface="Arial"/>
                <a:cs typeface="Arial"/>
              </a:rPr>
              <a:t>p</a:t>
            </a:r>
            <a:r>
              <a:rPr sz="762" spc="5" dirty="0">
                <a:latin typeface="Arial"/>
                <a:cs typeface="Arial"/>
              </a:rPr>
              <a:t>.</a:t>
            </a:r>
            <a:r>
              <a:rPr sz="762" spc="71" dirty="0">
                <a:latin typeface="Arial"/>
                <a:cs typeface="Arial"/>
              </a:rPr>
              <a:t> </a:t>
            </a:r>
            <a:r>
              <a:rPr sz="762" spc="-10" dirty="0">
                <a:latin typeface="Arial"/>
                <a:cs typeface="Arial"/>
              </a:rPr>
              <a:t>S</a:t>
            </a:r>
            <a:r>
              <a:rPr sz="762" spc="24" dirty="0">
                <a:latin typeface="Arial"/>
                <a:cs typeface="Arial"/>
              </a:rPr>
              <a:t>c</a:t>
            </a:r>
            <a:r>
              <a:rPr sz="762" spc="5" dirty="0">
                <a:latin typeface="Arial"/>
                <a:cs typeface="Arial"/>
              </a:rPr>
              <a:t>i</a:t>
            </a:r>
            <a:r>
              <a:rPr sz="762" spc="-14" dirty="0">
                <a:latin typeface="Arial"/>
                <a:cs typeface="Arial"/>
              </a:rPr>
              <a:t>en</a:t>
            </a:r>
            <a:r>
              <a:rPr sz="762" spc="24" dirty="0">
                <a:latin typeface="Arial"/>
                <a:cs typeface="Arial"/>
              </a:rPr>
              <a:t>c</a:t>
            </a:r>
            <a:r>
              <a:rPr sz="762" spc="10" dirty="0">
                <a:latin typeface="Arial"/>
                <a:cs typeface="Arial"/>
              </a:rPr>
              <a:t>e</a:t>
            </a:r>
            <a:r>
              <a:rPr sz="762" spc="5" dirty="0">
                <a:latin typeface="Arial"/>
                <a:cs typeface="Arial"/>
              </a:rPr>
              <a:t> </a:t>
            </a:r>
            <a:r>
              <a:rPr sz="762" spc="-52" dirty="0">
                <a:latin typeface="Arial"/>
                <a:cs typeface="Arial"/>
              </a:rPr>
              <a:t>R</a:t>
            </a:r>
            <a:r>
              <a:rPr sz="762" spc="-19" dirty="0">
                <a:latin typeface="Arial"/>
                <a:cs typeface="Arial"/>
              </a:rPr>
              <a:t>esea</a:t>
            </a:r>
            <a:r>
              <a:rPr sz="762" spc="19" dirty="0">
                <a:latin typeface="Arial"/>
                <a:cs typeface="Arial"/>
              </a:rPr>
              <a:t>r</a:t>
            </a:r>
            <a:r>
              <a:rPr sz="762" spc="24" dirty="0">
                <a:latin typeface="Arial"/>
                <a:cs typeface="Arial"/>
              </a:rPr>
              <a:t>c</a:t>
            </a:r>
            <a:r>
              <a:rPr sz="762" spc="5" dirty="0">
                <a:latin typeface="Arial"/>
                <a:cs typeface="Arial"/>
              </a:rPr>
              <a:t>h</a:t>
            </a:r>
            <a:r>
              <a:rPr sz="762" spc="38" dirty="0">
                <a:latin typeface="Arial"/>
                <a:cs typeface="Arial"/>
              </a:rPr>
              <a:t> </a:t>
            </a:r>
            <a:r>
              <a:rPr sz="762" spc="-19" dirty="0">
                <a:latin typeface="Arial"/>
                <a:cs typeface="Arial"/>
              </a:rPr>
              <a:t>an</a:t>
            </a:r>
            <a:r>
              <a:rPr sz="762" spc="5" dirty="0">
                <a:latin typeface="Arial"/>
                <a:cs typeface="Arial"/>
              </a:rPr>
              <a:t>d</a:t>
            </a:r>
            <a:r>
              <a:rPr sz="762" dirty="0">
                <a:latin typeface="Arial"/>
                <a:cs typeface="Arial"/>
              </a:rPr>
              <a:t> </a:t>
            </a:r>
            <a:r>
              <a:rPr sz="762" spc="-10" dirty="0">
                <a:latin typeface="Arial"/>
                <a:cs typeface="Arial"/>
              </a:rPr>
              <a:t>P</a:t>
            </a:r>
            <a:r>
              <a:rPr sz="762" spc="-19" dirty="0">
                <a:latin typeface="Arial"/>
                <a:cs typeface="Arial"/>
              </a:rPr>
              <a:t>a</a:t>
            </a:r>
            <a:r>
              <a:rPr sz="762" spc="19" dirty="0">
                <a:latin typeface="Arial"/>
                <a:cs typeface="Arial"/>
              </a:rPr>
              <a:t>r</a:t>
            </a:r>
            <a:r>
              <a:rPr sz="762" spc="-33" dirty="0">
                <a:latin typeface="Arial"/>
                <a:cs typeface="Arial"/>
              </a:rPr>
              <a:t>t</a:t>
            </a:r>
            <a:r>
              <a:rPr sz="762" spc="-19" dirty="0">
                <a:latin typeface="Arial"/>
                <a:cs typeface="Arial"/>
              </a:rPr>
              <a:t>ne</a:t>
            </a:r>
            <a:r>
              <a:rPr sz="762" spc="19" dirty="0">
                <a:latin typeface="Arial"/>
                <a:cs typeface="Arial"/>
              </a:rPr>
              <a:t>r</a:t>
            </a:r>
            <a:r>
              <a:rPr sz="762" spc="-19" dirty="0">
                <a:latin typeface="Arial"/>
                <a:cs typeface="Arial"/>
              </a:rPr>
              <a:t>sh</a:t>
            </a:r>
            <a:r>
              <a:rPr sz="762" spc="5" dirty="0">
                <a:latin typeface="Arial"/>
                <a:cs typeface="Arial"/>
              </a:rPr>
              <a:t>i</a:t>
            </a:r>
            <a:r>
              <a:rPr sz="762" spc="-19" dirty="0">
                <a:latin typeface="Arial"/>
                <a:cs typeface="Arial"/>
              </a:rPr>
              <a:t>p</a:t>
            </a:r>
            <a:r>
              <a:rPr sz="762" spc="5" dirty="0">
                <a:latin typeface="Arial"/>
                <a:cs typeface="Arial"/>
              </a:rPr>
              <a:t>s</a:t>
            </a:r>
            <a:r>
              <a:rPr sz="762" dirty="0">
                <a:latin typeface="Arial"/>
                <a:cs typeface="Arial"/>
              </a:rPr>
              <a:t> </a:t>
            </a:r>
            <a:r>
              <a:rPr lang="en-US" sz="762" i="1" spc="48" dirty="0" smtClean="0">
                <a:latin typeface="Arial"/>
                <a:cs typeface="Arial"/>
              </a:rPr>
              <a:t>Steven Lee (A)</a:t>
            </a:r>
            <a:endParaRPr sz="762" dirty="0">
              <a:latin typeface="Arial"/>
              <a:cs typeface="Arial"/>
            </a:endParaRPr>
          </a:p>
        </p:txBody>
      </p:sp>
      <p:sp>
        <p:nvSpPr>
          <p:cNvPr id="34" name="object 34"/>
          <p:cNvSpPr/>
          <p:nvPr/>
        </p:nvSpPr>
        <p:spPr>
          <a:xfrm>
            <a:off x="333829" y="3649617"/>
            <a:ext cx="783771" cy="656167"/>
          </a:xfrm>
          <a:custGeom>
            <a:avLst/>
            <a:gdLst/>
            <a:ahLst/>
            <a:cxnLst/>
            <a:rect l="l" t="t" r="r" b="b"/>
            <a:pathLst>
              <a:path w="822960" h="688975">
                <a:moveTo>
                  <a:pt x="0" y="688847"/>
                </a:moveTo>
                <a:lnTo>
                  <a:pt x="822960" y="688847"/>
                </a:lnTo>
                <a:lnTo>
                  <a:pt x="822960" y="0"/>
                </a:lnTo>
                <a:lnTo>
                  <a:pt x="0" y="0"/>
                </a:lnTo>
                <a:lnTo>
                  <a:pt x="0" y="688847"/>
                </a:lnTo>
                <a:close/>
              </a:path>
            </a:pathLst>
          </a:custGeom>
          <a:solidFill>
            <a:srgbClr val="FFFFCC"/>
          </a:solidFill>
        </p:spPr>
        <p:txBody>
          <a:bodyPr wrap="square" lIns="0" tIns="0" rIns="0" bIns="0" rtlCol="0"/>
          <a:lstStyle/>
          <a:p>
            <a:endParaRPr sz="1714"/>
          </a:p>
        </p:txBody>
      </p:sp>
      <p:sp>
        <p:nvSpPr>
          <p:cNvPr id="35" name="object 35"/>
          <p:cNvSpPr/>
          <p:nvPr/>
        </p:nvSpPr>
        <p:spPr>
          <a:xfrm>
            <a:off x="333829" y="3649617"/>
            <a:ext cx="783771" cy="656167"/>
          </a:xfrm>
          <a:custGeom>
            <a:avLst/>
            <a:gdLst/>
            <a:ahLst/>
            <a:cxnLst/>
            <a:rect l="l" t="t" r="r" b="b"/>
            <a:pathLst>
              <a:path w="822960" h="688975">
                <a:moveTo>
                  <a:pt x="0" y="688847"/>
                </a:moveTo>
                <a:lnTo>
                  <a:pt x="822960" y="688847"/>
                </a:lnTo>
                <a:lnTo>
                  <a:pt x="822960" y="0"/>
                </a:lnTo>
                <a:lnTo>
                  <a:pt x="0" y="0"/>
                </a:lnTo>
                <a:lnTo>
                  <a:pt x="0" y="688847"/>
                </a:lnTo>
                <a:close/>
              </a:path>
            </a:pathLst>
          </a:custGeom>
          <a:ln w="18288">
            <a:solidFill>
              <a:srgbClr val="000000"/>
            </a:solidFill>
          </a:ln>
        </p:spPr>
        <p:txBody>
          <a:bodyPr wrap="square" lIns="0" tIns="0" rIns="0" bIns="0" rtlCol="0"/>
          <a:lstStyle/>
          <a:p>
            <a:endParaRPr sz="1714"/>
          </a:p>
        </p:txBody>
      </p:sp>
      <p:sp>
        <p:nvSpPr>
          <p:cNvPr id="36" name="object 36"/>
          <p:cNvSpPr txBox="1"/>
          <p:nvPr/>
        </p:nvSpPr>
        <p:spPr>
          <a:xfrm>
            <a:off x="363824" y="3860653"/>
            <a:ext cx="723900" cy="351828"/>
          </a:xfrm>
          <a:prstGeom prst="rect">
            <a:avLst/>
          </a:prstGeom>
        </p:spPr>
        <p:txBody>
          <a:bodyPr vert="horz" wrap="square" lIns="0" tIns="0" rIns="0" bIns="0" rtlCol="0">
            <a:spAutoFit/>
          </a:bodyPr>
          <a:lstStyle/>
          <a:p>
            <a:pPr marR="39915" algn="ctr"/>
            <a:r>
              <a:rPr sz="762" spc="-14" dirty="0">
                <a:latin typeface="Arial"/>
                <a:cs typeface="Arial"/>
              </a:rPr>
              <a:t>F</a:t>
            </a:r>
            <a:r>
              <a:rPr sz="762" spc="-19" dirty="0">
                <a:latin typeface="Arial"/>
                <a:cs typeface="Arial"/>
              </a:rPr>
              <a:t>a</a:t>
            </a:r>
            <a:r>
              <a:rPr sz="762" spc="24" dirty="0">
                <a:latin typeface="Arial"/>
                <a:cs typeface="Arial"/>
              </a:rPr>
              <a:t>c</a:t>
            </a:r>
            <a:r>
              <a:rPr sz="762" spc="5" dirty="0">
                <a:latin typeface="Arial"/>
                <a:cs typeface="Arial"/>
              </a:rPr>
              <a:t>i</a:t>
            </a:r>
            <a:r>
              <a:rPr sz="762" spc="-38" dirty="0">
                <a:latin typeface="Arial"/>
                <a:cs typeface="Arial"/>
              </a:rPr>
              <a:t>l</a:t>
            </a:r>
            <a:r>
              <a:rPr sz="762" spc="5" dirty="0">
                <a:latin typeface="Arial"/>
                <a:cs typeface="Arial"/>
              </a:rPr>
              <a:t>i</a:t>
            </a:r>
            <a:r>
              <a:rPr sz="762" spc="-33" dirty="0">
                <a:latin typeface="Arial"/>
                <a:cs typeface="Arial"/>
              </a:rPr>
              <a:t>t</a:t>
            </a:r>
            <a:r>
              <a:rPr sz="762" spc="5" dirty="0">
                <a:latin typeface="Arial"/>
                <a:cs typeface="Arial"/>
              </a:rPr>
              <a:t>i</a:t>
            </a:r>
            <a:r>
              <a:rPr sz="762" spc="-19" dirty="0">
                <a:latin typeface="Arial"/>
                <a:cs typeface="Arial"/>
              </a:rPr>
              <a:t>e</a:t>
            </a:r>
            <a:r>
              <a:rPr sz="762" spc="5" dirty="0">
                <a:latin typeface="Arial"/>
                <a:cs typeface="Arial"/>
              </a:rPr>
              <a:t>s</a:t>
            </a:r>
            <a:endParaRPr sz="762" dirty="0">
              <a:latin typeface="Arial"/>
              <a:cs typeface="Arial"/>
            </a:endParaRPr>
          </a:p>
          <a:p>
            <a:pPr algn="ctr">
              <a:lnSpc>
                <a:spcPct val="100000"/>
              </a:lnSpc>
            </a:pPr>
            <a:r>
              <a:rPr lang="en-US" sz="762" i="1" spc="-10" dirty="0" smtClean="0">
                <a:latin typeface="Arial"/>
                <a:cs typeface="Arial"/>
              </a:rPr>
              <a:t>Christine Chalk (A)</a:t>
            </a:r>
            <a:endParaRPr sz="762" dirty="0">
              <a:latin typeface="Arial"/>
              <a:cs typeface="Arial"/>
            </a:endParaRPr>
          </a:p>
        </p:txBody>
      </p:sp>
      <p:sp>
        <p:nvSpPr>
          <p:cNvPr id="37" name="object 37"/>
          <p:cNvSpPr/>
          <p:nvPr/>
        </p:nvSpPr>
        <p:spPr>
          <a:xfrm>
            <a:off x="1541417" y="3649617"/>
            <a:ext cx="760790" cy="656167"/>
          </a:xfrm>
          <a:custGeom>
            <a:avLst/>
            <a:gdLst/>
            <a:ahLst/>
            <a:cxnLst/>
            <a:rect l="l" t="t" r="r" b="b"/>
            <a:pathLst>
              <a:path w="798830" h="688975">
                <a:moveTo>
                  <a:pt x="0" y="688847"/>
                </a:moveTo>
                <a:lnTo>
                  <a:pt x="798576" y="688847"/>
                </a:lnTo>
                <a:lnTo>
                  <a:pt x="798576" y="0"/>
                </a:lnTo>
                <a:lnTo>
                  <a:pt x="0" y="0"/>
                </a:lnTo>
                <a:lnTo>
                  <a:pt x="0" y="688847"/>
                </a:lnTo>
                <a:close/>
              </a:path>
            </a:pathLst>
          </a:custGeom>
          <a:solidFill>
            <a:srgbClr val="FFFFCC"/>
          </a:solidFill>
        </p:spPr>
        <p:txBody>
          <a:bodyPr wrap="square" lIns="0" tIns="0" rIns="0" bIns="0" rtlCol="0"/>
          <a:lstStyle/>
          <a:p>
            <a:endParaRPr sz="1714"/>
          </a:p>
        </p:txBody>
      </p:sp>
      <p:sp>
        <p:nvSpPr>
          <p:cNvPr id="38" name="object 38"/>
          <p:cNvSpPr/>
          <p:nvPr/>
        </p:nvSpPr>
        <p:spPr>
          <a:xfrm>
            <a:off x="1541417" y="3649617"/>
            <a:ext cx="760790" cy="656167"/>
          </a:xfrm>
          <a:custGeom>
            <a:avLst/>
            <a:gdLst/>
            <a:ahLst/>
            <a:cxnLst/>
            <a:rect l="l" t="t" r="r" b="b"/>
            <a:pathLst>
              <a:path w="798830" h="688975">
                <a:moveTo>
                  <a:pt x="0" y="688847"/>
                </a:moveTo>
                <a:lnTo>
                  <a:pt x="798576" y="688847"/>
                </a:lnTo>
                <a:lnTo>
                  <a:pt x="798576" y="0"/>
                </a:lnTo>
                <a:lnTo>
                  <a:pt x="0" y="0"/>
                </a:lnTo>
                <a:lnTo>
                  <a:pt x="0" y="688847"/>
                </a:lnTo>
                <a:close/>
              </a:path>
            </a:pathLst>
          </a:custGeom>
          <a:ln w="18288">
            <a:solidFill>
              <a:srgbClr val="000000"/>
            </a:solidFill>
          </a:ln>
        </p:spPr>
        <p:txBody>
          <a:bodyPr wrap="square" lIns="0" tIns="0" rIns="0" bIns="0" rtlCol="0"/>
          <a:lstStyle/>
          <a:p>
            <a:endParaRPr sz="1714"/>
          </a:p>
        </p:txBody>
      </p:sp>
      <p:sp>
        <p:nvSpPr>
          <p:cNvPr id="39" name="object 39"/>
          <p:cNvSpPr txBox="1"/>
          <p:nvPr/>
        </p:nvSpPr>
        <p:spPr>
          <a:xfrm>
            <a:off x="1626326" y="3744538"/>
            <a:ext cx="584200" cy="469103"/>
          </a:xfrm>
          <a:prstGeom prst="rect">
            <a:avLst/>
          </a:prstGeom>
        </p:spPr>
        <p:txBody>
          <a:bodyPr vert="horz" wrap="square" lIns="0" tIns="0" rIns="0" bIns="0" rtlCol="0">
            <a:spAutoFit/>
          </a:bodyPr>
          <a:lstStyle/>
          <a:p>
            <a:pPr marL="12095" marR="4838" indent="-39915" algn="ctr"/>
            <a:r>
              <a:rPr sz="762" spc="-48" dirty="0">
                <a:latin typeface="Arial"/>
                <a:cs typeface="Arial"/>
              </a:rPr>
              <a:t>M</a:t>
            </a:r>
            <a:r>
              <a:rPr sz="762" spc="-19" dirty="0">
                <a:latin typeface="Arial"/>
                <a:cs typeface="Arial"/>
              </a:rPr>
              <a:t>a</a:t>
            </a:r>
            <a:r>
              <a:rPr sz="762" spc="-33" dirty="0">
                <a:latin typeface="Arial"/>
                <a:cs typeface="Arial"/>
              </a:rPr>
              <a:t>t</a:t>
            </a:r>
            <a:r>
              <a:rPr sz="762" spc="-19" dirty="0">
                <a:latin typeface="Arial"/>
                <a:cs typeface="Arial"/>
              </a:rPr>
              <a:t>e</a:t>
            </a:r>
            <a:r>
              <a:rPr sz="762" spc="19" dirty="0">
                <a:latin typeface="Arial"/>
                <a:cs typeface="Arial"/>
              </a:rPr>
              <a:t>r</a:t>
            </a:r>
            <a:r>
              <a:rPr sz="762" spc="5" dirty="0">
                <a:latin typeface="Arial"/>
                <a:cs typeface="Arial"/>
              </a:rPr>
              <a:t>i</a:t>
            </a:r>
            <a:r>
              <a:rPr sz="762" spc="-19" dirty="0">
                <a:latin typeface="Arial"/>
                <a:cs typeface="Arial"/>
              </a:rPr>
              <a:t>a</a:t>
            </a:r>
            <a:r>
              <a:rPr sz="762" spc="-38" dirty="0">
                <a:latin typeface="Arial"/>
                <a:cs typeface="Arial"/>
              </a:rPr>
              <a:t>l</a:t>
            </a:r>
            <a:r>
              <a:rPr sz="762" spc="5" dirty="0">
                <a:latin typeface="Arial"/>
                <a:cs typeface="Arial"/>
              </a:rPr>
              <a:t>s</a:t>
            </a:r>
            <a:r>
              <a:rPr sz="762" dirty="0">
                <a:latin typeface="Arial"/>
                <a:cs typeface="Arial"/>
              </a:rPr>
              <a:t> </a:t>
            </a:r>
            <a:r>
              <a:rPr sz="762" spc="-10" dirty="0">
                <a:latin typeface="Arial"/>
                <a:cs typeface="Arial"/>
              </a:rPr>
              <a:t>S</a:t>
            </a:r>
            <a:r>
              <a:rPr sz="762" spc="24" dirty="0">
                <a:latin typeface="Arial"/>
                <a:cs typeface="Arial"/>
              </a:rPr>
              <a:t>c</a:t>
            </a:r>
            <a:r>
              <a:rPr sz="762" spc="5" dirty="0">
                <a:latin typeface="Arial"/>
                <a:cs typeface="Arial"/>
              </a:rPr>
              <a:t>i</a:t>
            </a:r>
            <a:r>
              <a:rPr sz="762" spc="-19" dirty="0">
                <a:latin typeface="Arial"/>
                <a:cs typeface="Arial"/>
              </a:rPr>
              <a:t>en</a:t>
            </a:r>
            <a:r>
              <a:rPr sz="762" spc="24" dirty="0">
                <a:latin typeface="Arial"/>
                <a:cs typeface="Arial"/>
              </a:rPr>
              <a:t>c</a:t>
            </a:r>
            <a:r>
              <a:rPr sz="762" spc="-19" dirty="0">
                <a:latin typeface="Arial"/>
                <a:cs typeface="Arial"/>
              </a:rPr>
              <a:t>e</a:t>
            </a:r>
            <a:r>
              <a:rPr sz="762" spc="5" dirty="0">
                <a:latin typeface="Arial"/>
                <a:cs typeface="Arial"/>
              </a:rPr>
              <a:t>s</a:t>
            </a:r>
            <a:r>
              <a:rPr sz="762" spc="-10" dirty="0">
                <a:latin typeface="Arial"/>
                <a:cs typeface="Arial"/>
              </a:rPr>
              <a:t> </a:t>
            </a:r>
            <a:r>
              <a:rPr sz="762" spc="10" dirty="0">
                <a:latin typeface="Arial"/>
                <a:cs typeface="Arial"/>
              </a:rPr>
              <a:t>&amp;</a:t>
            </a:r>
            <a:r>
              <a:rPr sz="762" dirty="0">
                <a:latin typeface="Arial"/>
                <a:cs typeface="Arial"/>
              </a:rPr>
              <a:t> </a:t>
            </a:r>
            <a:r>
              <a:rPr sz="762" spc="-10" dirty="0">
                <a:latin typeface="Arial"/>
                <a:cs typeface="Arial"/>
              </a:rPr>
              <a:t>E</a:t>
            </a:r>
            <a:r>
              <a:rPr sz="762" spc="-14" dirty="0">
                <a:latin typeface="Arial"/>
                <a:cs typeface="Arial"/>
              </a:rPr>
              <a:t>ng</a:t>
            </a:r>
            <a:r>
              <a:rPr sz="762" spc="5" dirty="0">
                <a:latin typeface="Arial"/>
                <a:cs typeface="Arial"/>
              </a:rPr>
              <a:t>i</a:t>
            </a:r>
            <a:r>
              <a:rPr sz="762" spc="-14" dirty="0">
                <a:latin typeface="Arial"/>
                <a:cs typeface="Arial"/>
              </a:rPr>
              <a:t>nee</a:t>
            </a:r>
            <a:r>
              <a:rPr sz="762" spc="19" dirty="0">
                <a:latin typeface="Arial"/>
                <a:cs typeface="Arial"/>
              </a:rPr>
              <a:t>r</a:t>
            </a:r>
            <a:r>
              <a:rPr sz="762" spc="5" dirty="0">
                <a:latin typeface="Arial"/>
                <a:cs typeface="Arial"/>
              </a:rPr>
              <a:t>i</a:t>
            </a:r>
            <a:r>
              <a:rPr sz="762" spc="-14" dirty="0">
                <a:latin typeface="Arial"/>
                <a:cs typeface="Arial"/>
              </a:rPr>
              <a:t>n</a:t>
            </a:r>
            <a:r>
              <a:rPr sz="762" spc="10" dirty="0">
                <a:latin typeface="Arial"/>
                <a:cs typeface="Arial"/>
              </a:rPr>
              <a:t>g</a:t>
            </a:r>
            <a:r>
              <a:rPr sz="762" spc="5" dirty="0">
                <a:latin typeface="Arial"/>
                <a:cs typeface="Arial"/>
              </a:rPr>
              <a:t> </a:t>
            </a:r>
            <a:r>
              <a:rPr sz="762" i="1" spc="-19" dirty="0">
                <a:latin typeface="Arial"/>
                <a:cs typeface="Arial"/>
              </a:rPr>
              <a:t>L</a:t>
            </a:r>
            <a:r>
              <a:rPr sz="762" i="1" spc="5" dirty="0">
                <a:latin typeface="Arial"/>
                <a:cs typeface="Arial"/>
              </a:rPr>
              <a:t>i</a:t>
            </a:r>
            <a:r>
              <a:rPr sz="762" i="1" spc="-19" dirty="0">
                <a:latin typeface="Arial"/>
                <a:cs typeface="Arial"/>
              </a:rPr>
              <a:t>nd</a:t>
            </a:r>
            <a:r>
              <a:rPr sz="762" i="1" spc="5" dirty="0">
                <a:latin typeface="Arial"/>
                <a:cs typeface="Arial"/>
              </a:rPr>
              <a:t>a</a:t>
            </a:r>
            <a:r>
              <a:rPr sz="762" i="1" spc="38" dirty="0">
                <a:latin typeface="Arial"/>
                <a:cs typeface="Arial"/>
              </a:rPr>
              <a:t> </a:t>
            </a:r>
            <a:r>
              <a:rPr sz="762" i="1" spc="-5" dirty="0">
                <a:latin typeface="Arial"/>
                <a:cs typeface="Arial"/>
              </a:rPr>
              <a:t>H</a:t>
            </a:r>
            <a:r>
              <a:rPr sz="762" i="1" spc="-19" dirty="0">
                <a:latin typeface="Arial"/>
                <a:cs typeface="Arial"/>
              </a:rPr>
              <a:t>o</a:t>
            </a:r>
            <a:r>
              <a:rPr sz="762" i="1" spc="19" dirty="0">
                <a:latin typeface="Arial"/>
                <a:cs typeface="Arial"/>
              </a:rPr>
              <a:t>r</a:t>
            </a:r>
            <a:r>
              <a:rPr sz="762" i="1" spc="10" dirty="0">
                <a:latin typeface="Arial"/>
                <a:cs typeface="Arial"/>
              </a:rPr>
              <a:t>t</a:t>
            </a:r>
            <a:r>
              <a:rPr sz="762" i="1" spc="-19" dirty="0">
                <a:latin typeface="Arial"/>
                <a:cs typeface="Arial"/>
              </a:rPr>
              <a:t>o</a:t>
            </a:r>
            <a:r>
              <a:rPr sz="762" i="1" spc="5" dirty="0">
                <a:latin typeface="Arial"/>
                <a:cs typeface="Arial"/>
              </a:rPr>
              <a:t>n</a:t>
            </a:r>
            <a:endParaRPr sz="762">
              <a:latin typeface="Arial"/>
              <a:cs typeface="Arial"/>
            </a:endParaRPr>
          </a:p>
        </p:txBody>
      </p:sp>
      <p:sp>
        <p:nvSpPr>
          <p:cNvPr id="40" name="object 40"/>
          <p:cNvSpPr/>
          <p:nvPr/>
        </p:nvSpPr>
        <p:spPr>
          <a:xfrm>
            <a:off x="1541418" y="2848429"/>
            <a:ext cx="807357" cy="656167"/>
          </a:xfrm>
          <a:custGeom>
            <a:avLst/>
            <a:gdLst/>
            <a:ahLst/>
            <a:cxnLst/>
            <a:rect l="l" t="t" r="r" b="b"/>
            <a:pathLst>
              <a:path w="847725" h="688975">
                <a:moveTo>
                  <a:pt x="0" y="688848"/>
                </a:moveTo>
                <a:lnTo>
                  <a:pt x="847344" y="688848"/>
                </a:lnTo>
                <a:lnTo>
                  <a:pt x="847344" y="0"/>
                </a:lnTo>
                <a:lnTo>
                  <a:pt x="0" y="0"/>
                </a:lnTo>
                <a:lnTo>
                  <a:pt x="0" y="688848"/>
                </a:lnTo>
                <a:close/>
              </a:path>
            </a:pathLst>
          </a:custGeom>
          <a:solidFill>
            <a:srgbClr val="FFFFCC"/>
          </a:solidFill>
        </p:spPr>
        <p:txBody>
          <a:bodyPr wrap="square" lIns="0" tIns="0" rIns="0" bIns="0" rtlCol="0"/>
          <a:lstStyle/>
          <a:p>
            <a:endParaRPr sz="1714"/>
          </a:p>
        </p:txBody>
      </p:sp>
      <p:sp>
        <p:nvSpPr>
          <p:cNvPr id="41" name="object 41"/>
          <p:cNvSpPr/>
          <p:nvPr/>
        </p:nvSpPr>
        <p:spPr>
          <a:xfrm>
            <a:off x="1541418" y="2848429"/>
            <a:ext cx="807357" cy="656167"/>
          </a:xfrm>
          <a:custGeom>
            <a:avLst/>
            <a:gdLst/>
            <a:ahLst/>
            <a:cxnLst/>
            <a:rect l="l" t="t" r="r" b="b"/>
            <a:pathLst>
              <a:path w="847725" h="688975">
                <a:moveTo>
                  <a:pt x="0" y="688848"/>
                </a:moveTo>
                <a:lnTo>
                  <a:pt x="847344" y="688848"/>
                </a:lnTo>
                <a:lnTo>
                  <a:pt x="847344" y="0"/>
                </a:lnTo>
                <a:lnTo>
                  <a:pt x="0" y="0"/>
                </a:lnTo>
                <a:lnTo>
                  <a:pt x="0" y="688848"/>
                </a:lnTo>
                <a:close/>
              </a:path>
            </a:pathLst>
          </a:custGeom>
          <a:ln w="18288">
            <a:solidFill>
              <a:srgbClr val="000000"/>
            </a:solidFill>
          </a:ln>
        </p:spPr>
        <p:txBody>
          <a:bodyPr wrap="square" lIns="0" tIns="0" rIns="0" bIns="0" rtlCol="0"/>
          <a:lstStyle/>
          <a:p>
            <a:endParaRPr sz="1714"/>
          </a:p>
        </p:txBody>
      </p:sp>
      <p:sp>
        <p:nvSpPr>
          <p:cNvPr id="42" name="object 42"/>
          <p:cNvSpPr txBox="1"/>
          <p:nvPr/>
        </p:nvSpPr>
        <p:spPr>
          <a:xfrm>
            <a:off x="1592942" y="2887228"/>
            <a:ext cx="705152" cy="469103"/>
          </a:xfrm>
          <a:prstGeom prst="rect">
            <a:avLst/>
          </a:prstGeom>
        </p:spPr>
        <p:txBody>
          <a:bodyPr vert="horz" wrap="square" lIns="0" tIns="0" rIns="0" bIns="0" rtlCol="0">
            <a:spAutoFit/>
          </a:bodyPr>
          <a:lstStyle/>
          <a:p>
            <a:pPr marL="12095" marR="4838" indent="-2419" algn="ctr"/>
            <a:r>
              <a:rPr sz="762" spc="-5" dirty="0">
                <a:latin typeface="Arial"/>
                <a:cs typeface="Arial"/>
              </a:rPr>
              <a:t>C</a:t>
            </a:r>
            <a:r>
              <a:rPr sz="762" spc="-19" dirty="0">
                <a:latin typeface="Arial"/>
                <a:cs typeface="Arial"/>
              </a:rPr>
              <a:t>he</a:t>
            </a:r>
            <a:r>
              <a:rPr sz="762" spc="-48" dirty="0">
                <a:latin typeface="Arial"/>
                <a:cs typeface="Arial"/>
              </a:rPr>
              <a:t>m</a:t>
            </a:r>
            <a:r>
              <a:rPr sz="762" spc="5" dirty="0">
                <a:latin typeface="Arial"/>
                <a:cs typeface="Arial"/>
              </a:rPr>
              <a:t>i</a:t>
            </a:r>
            <a:r>
              <a:rPr sz="762" spc="24" dirty="0">
                <a:latin typeface="Arial"/>
                <a:cs typeface="Arial"/>
              </a:rPr>
              <a:t>c</a:t>
            </a:r>
            <a:r>
              <a:rPr sz="762" spc="-19" dirty="0">
                <a:latin typeface="Arial"/>
                <a:cs typeface="Arial"/>
              </a:rPr>
              <a:t>a</a:t>
            </a:r>
            <a:r>
              <a:rPr sz="762" dirty="0">
                <a:latin typeface="Arial"/>
                <a:cs typeface="Arial"/>
              </a:rPr>
              <a:t>l </a:t>
            </a:r>
            <a:r>
              <a:rPr sz="762" spc="-10" dirty="0">
                <a:latin typeface="Arial"/>
                <a:cs typeface="Arial"/>
              </a:rPr>
              <a:t>S</a:t>
            </a:r>
            <a:r>
              <a:rPr sz="762" spc="24" dirty="0">
                <a:latin typeface="Arial"/>
                <a:cs typeface="Arial"/>
              </a:rPr>
              <a:t>c</a:t>
            </a:r>
            <a:r>
              <a:rPr sz="762" spc="5" dirty="0">
                <a:latin typeface="Arial"/>
                <a:cs typeface="Arial"/>
              </a:rPr>
              <a:t>i</a:t>
            </a:r>
            <a:r>
              <a:rPr sz="762" spc="-14" dirty="0">
                <a:latin typeface="Arial"/>
                <a:cs typeface="Arial"/>
              </a:rPr>
              <a:t>en</a:t>
            </a:r>
            <a:r>
              <a:rPr sz="762" spc="24" dirty="0">
                <a:latin typeface="Arial"/>
                <a:cs typeface="Arial"/>
              </a:rPr>
              <a:t>c</a:t>
            </a:r>
            <a:r>
              <a:rPr sz="762" spc="-14" dirty="0">
                <a:latin typeface="Arial"/>
                <a:cs typeface="Arial"/>
              </a:rPr>
              <a:t>e</a:t>
            </a:r>
            <a:r>
              <a:rPr sz="762" spc="-24" dirty="0">
                <a:latin typeface="Arial"/>
                <a:cs typeface="Arial"/>
              </a:rPr>
              <a:t>s</a:t>
            </a:r>
            <a:r>
              <a:rPr sz="762" spc="5" dirty="0">
                <a:latin typeface="Arial"/>
                <a:cs typeface="Arial"/>
              </a:rPr>
              <a:t>, </a:t>
            </a:r>
            <a:r>
              <a:rPr sz="762" spc="-48" dirty="0">
                <a:latin typeface="Arial"/>
                <a:cs typeface="Arial"/>
              </a:rPr>
              <a:t>G</a:t>
            </a:r>
            <a:r>
              <a:rPr sz="762" spc="-19" dirty="0">
                <a:latin typeface="Arial"/>
                <a:cs typeface="Arial"/>
              </a:rPr>
              <a:t>eos</a:t>
            </a:r>
            <a:r>
              <a:rPr sz="762" spc="24" dirty="0">
                <a:latin typeface="Arial"/>
                <a:cs typeface="Arial"/>
              </a:rPr>
              <a:t>c</a:t>
            </a:r>
            <a:r>
              <a:rPr sz="762" spc="5" dirty="0">
                <a:latin typeface="Arial"/>
                <a:cs typeface="Arial"/>
              </a:rPr>
              <a:t>i</a:t>
            </a:r>
            <a:r>
              <a:rPr sz="762" spc="-19" dirty="0">
                <a:latin typeface="Arial"/>
                <a:cs typeface="Arial"/>
              </a:rPr>
              <a:t>en</a:t>
            </a:r>
            <a:r>
              <a:rPr sz="762" spc="24" dirty="0">
                <a:latin typeface="Arial"/>
                <a:cs typeface="Arial"/>
              </a:rPr>
              <a:t>c</a:t>
            </a:r>
            <a:r>
              <a:rPr sz="762" spc="-19" dirty="0">
                <a:latin typeface="Arial"/>
                <a:cs typeface="Arial"/>
              </a:rPr>
              <a:t>es</a:t>
            </a:r>
            <a:r>
              <a:rPr sz="762" dirty="0">
                <a:latin typeface="Arial"/>
                <a:cs typeface="Arial"/>
              </a:rPr>
              <a:t>,</a:t>
            </a:r>
            <a:r>
              <a:rPr sz="762" spc="71" dirty="0">
                <a:latin typeface="Arial"/>
                <a:cs typeface="Arial"/>
              </a:rPr>
              <a:t> </a:t>
            </a:r>
            <a:r>
              <a:rPr sz="762" spc="10" dirty="0">
                <a:latin typeface="Arial"/>
                <a:cs typeface="Arial"/>
              </a:rPr>
              <a:t>&amp;</a:t>
            </a:r>
            <a:r>
              <a:rPr sz="762" dirty="0">
                <a:latin typeface="Arial"/>
                <a:cs typeface="Arial"/>
              </a:rPr>
              <a:t> </a:t>
            </a:r>
            <a:r>
              <a:rPr sz="762" spc="-10" dirty="0">
                <a:latin typeface="Arial"/>
                <a:cs typeface="Arial"/>
              </a:rPr>
              <a:t>B</a:t>
            </a:r>
            <a:r>
              <a:rPr sz="762" spc="5" dirty="0">
                <a:latin typeface="Arial"/>
                <a:cs typeface="Arial"/>
              </a:rPr>
              <a:t>i</a:t>
            </a:r>
            <a:r>
              <a:rPr sz="762" spc="-19" dirty="0">
                <a:latin typeface="Arial"/>
                <a:cs typeface="Arial"/>
              </a:rPr>
              <a:t>os</a:t>
            </a:r>
            <a:r>
              <a:rPr sz="762" spc="24" dirty="0">
                <a:latin typeface="Arial"/>
                <a:cs typeface="Arial"/>
              </a:rPr>
              <a:t>c</a:t>
            </a:r>
            <a:r>
              <a:rPr sz="762" spc="5" dirty="0">
                <a:latin typeface="Arial"/>
                <a:cs typeface="Arial"/>
              </a:rPr>
              <a:t>i</a:t>
            </a:r>
            <a:r>
              <a:rPr sz="762" spc="-19" dirty="0">
                <a:latin typeface="Arial"/>
                <a:cs typeface="Arial"/>
              </a:rPr>
              <a:t>en</a:t>
            </a:r>
            <a:r>
              <a:rPr sz="762" spc="24" dirty="0">
                <a:latin typeface="Arial"/>
                <a:cs typeface="Arial"/>
              </a:rPr>
              <a:t>c</a:t>
            </a:r>
            <a:r>
              <a:rPr sz="762" spc="-19" dirty="0">
                <a:latin typeface="Arial"/>
                <a:cs typeface="Arial"/>
              </a:rPr>
              <a:t>e</a:t>
            </a:r>
            <a:r>
              <a:rPr sz="762" spc="5" dirty="0">
                <a:latin typeface="Arial"/>
                <a:cs typeface="Arial"/>
              </a:rPr>
              <a:t>s</a:t>
            </a:r>
            <a:endParaRPr sz="762">
              <a:latin typeface="Arial"/>
              <a:cs typeface="Arial"/>
            </a:endParaRPr>
          </a:p>
        </p:txBody>
      </p:sp>
      <p:sp>
        <p:nvSpPr>
          <p:cNvPr id="43" name="object 43"/>
          <p:cNvSpPr txBox="1"/>
          <p:nvPr/>
        </p:nvSpPr>
        <p:spPr>
          <a:xfrm>
            <a:off x="1534886" y="3351813"/>
            <a:ext cx="823685" cy="117276"/>
          </a:xfrm>
          <a:prstGeom prst="rect">
            <a:avLst/>
          </a:prstGeom>
        </p:spPr>
        <p:txBody>
          <a:bodyPr vert="horz" wrap="square" lIns="0" tIns="0" rIns="0" bIns="0" rtlCol="0">
            <a:spAutoFit/>
          </a:bodyPr>
          <a:lstStyle/>
          <a:p>
            <a:pPr marL="12095" algn="ctr"/>
            <a:r>
              <a:rPr lang="en-US" sz="762" i="1" spc="-10" dirty="0" smtClean="0">
                <a:latin typeface="Arial"/>
                <a:cs typeface="Arial"/>
              </a:rPr>
              <a:t>Bruce Garrett</a:t>
            </a:r>
            <a:endParaRPr sz="762" dirty="0">
              <a:latin typeface="Arial"/>
              <a:cs typeface="Arial"/>
            </a:endParaRPr>
          </a:p>
        </p:txBody>
      </p:sp>
      <p:sp>
        <p:nvSpPr>
          <p:cNvPr id="44" name="object 44"/>
          <p:cNvSpPr/>
          <p:nvPr/>
        </p:nvSpPr>
        <p:spPr>
          <a:xfrm>
            <a:off x="1541417" y="4450806"/>
            <a:ext cx="760790" cy="650724"/>
          </a:xfrm>
          <a:custGeom>
            <a:avLst/>
            <a:gdLst/>
            <a:ahLst/>
            <a:cxnLst/>
            <a:rect l="l" t="t" r="r" b="b"/>
            <a:pathLst>
              <a:path w="798830" h="683260">
                <a:moveTo>
                  <a:pt x="0" y="682751"/>
                </a:moveTo>
                <a:lnTo>
                  <a:pt x="798576" y="682751"/>
                </a:lnTo>
                <a:lnTo>
                  <a:pt x="798576" y="0"/>
                </a:lnTo>
                <a:lnTo>
                  <a:pt x="0" y="0"/>
                </a:lnTo>
                <a:lnTo>
                  <a:pt x="0" y="682751"/>
                </a:lnTo>
                <a:close/>
              </a:path>
            </a:pathLst>
          </a:custGeom>
          <a:solidFill>
            <a:srgbClr val="FFFFCC"/>
          </a:solidFill>
        </p:spPr>
        <p:txBody>
          <a:bodyPr wrap="square" lIns="0" tIns="0" rIns="0" bIns="0" rtlCol="0"/>
          <a:lstStyle/>
          <a:p>
            <a:endParaRPr sz="1714"/>
          </a:p>
        </p:txBody>
      </p:sp>
      <p:sp>
        <p:nvSpPr>
          <p:cNvPr id="45" name="object 45"/>
          <p:cNvSpPr/>
          <p:nvPr/>
        </p:nvSpPr>
        <p:spPr>
          <a:xfrm>
            <a:off x="1541417" y="4450806"/>
            <a:ext cx="760790" cy="650724"/>
          </a:xfrm>
          <a:custGeom>
            <a:avLst/>
            <a:gdLst/>
            <a:ahLst/>
            <a:cxnLst/>
            <a:rect l="l" t="t" r="r" b="b"/>
            <a:pathLst>
              <a:path w="798830" h="683260">
                <a:moveTo>
                  <a:pt x="0" y="682751"/>
                </a:moveTo>
                <a:lnTo>
                  <a:pt x="798576" y="682751"/>
                </a:lnTo>
                <a:lnTo>
                  <a:pt x="798576" y="0"/>
                </a:lnTo>
                <a:lnTo>
                  <a:pt x="0" y="0"/>
                </a:lnTo>
                <a:lnTo>
                  <a:pt x="0" y="682751"/>
                </a:lnTo>
                <a:close/>
              </a:path>
            </a:pathLst>
          </a:custGeom>
          <a:ln w="18288">
            <a:solidFill>
              <a:srgbClr val="000000"/>
            </a:solidFill>
          </a:ln>
        </p:spPr>
        <p:txBody>
          <a:bodyPr wrap="square" lIns="0" tIns="0" rIns="0" bIns="0" rtlCol="0"/>
          <a:lstStyle/>
          <a:p>
            <a:endParaRPr sz="1714"/>
          </a:p>
        </p:txBody>
      </p:sp>
      <p:sp>
        <p:nvSpPr>
          <p:cNvPr id="46" name="object 46"/>
          <p:cNvSpPr txBox="1"/>
          <p:nvPr/>
        </p:nvSpPr>
        <p:spPr>
          <a:xfrm>
            <a:off x="1591492" y="4544276"/>
            <a:ext cx="659795" cy="469103"/>
          </a:xfrm>
          <a:prstGeom prst="rect">
            <a:avLst/>
          </a:prstGeom>
        </p:spPr>
        <p:txBody>
          <a:bodyPr vert="horz" wrap="square" lIns="0" tIns="0" rIns="0" bIns="0" rtlCol="0">
            <a:spAutoFit/>
          </a:bodyPr>
          <a:lstStyle/>
          <a:p>
            <a:pPr marL="127607" marR="132446" algn="ctr"/>
            <a:r>
              <a:rPr sz="762" spc="-5" dirty="0">
                <a:latin typeface="Arial"/>
                <a:cs typeface="Arial"/>
              </a:rPr>
              <a:t>S</a:t>
            </a:r>
            <a:r>
              <a:rPr sz="762" spc="24" dirty="0">
                <a:latin typeface="Arial"/>
                <a:cs typeface="Arial"/>
              </a:rPr>
              <a:t>c</a:t>
            </a:r>
            <a:r>
              <a:rPr sz="762" spc="5" dirty="0">
                <a:latin typeface="Arial"/>
                <a:cs typeface="Arial"/>
              </a:rPr>
              <a:t>i</a:t>
            </a:r>
            <a:r>
              <a:rPr sz="762" spc="-19" dirty="0">
                <a:latin typeface="Arial"/>
                <a:cs typeface="Arial"/>
              </a:rPr>
              <a:t>en</a:t>
            </a:r>
            <a:r>
              <a:rPr sz="762" spc="-33" dirty="0">
                <a:latin typeface="Arial"/>
                <a:cs typeface="Arial"/>
              </a:rPr>
              <a:t>t</a:t>
            </a:r>
            <a:r>
              <a:rPr sz="762" spc="5" dirty="0">
                <a:latin typeface="Arial"/>
                <a:cs typeface="Arial"/>
              </a:rPr>
              <a:t>i</a:t>
            </a:r>
            <a:r>
              <a:rPr sz="762" spc="10" dirty="0">
                <a:latin typeface="Arial"/>
                <a:cs typeface="Arial"/>
              </a:rPr>
              <a:t>f</a:t>
            </a:r>
            <a:r>
              <a:rPr sz="762" spc="5" dirty="0">
                <a:latin typeface="Arial"/>
                <a:cs typeface="Arial"/>
              </a:rPr>
              <a:t>ic</a:t>
            </a:r>
            <a:r>
              <a:rPr sz="762" dirty="0">
                <a:latin typeface="Arial"/>
                <a:cs typeface="Arial"/>
              </a:rPr>
              <a:t> </a:t>
            </a:r>
            <a:r>
              <a:rPr sz="762" spc="-52" dirty="0">
                <a:latin typeface="Arial"/>
                <a:cs typeface="Arial"/>
              </a:rPr>
              <a:t>U</a:t>
            </a:r>
            <a:r>
              <a:rPr sz="762" spc="-19" dirty="0">
                <a:latin typeface="Arial"/>
                <a:cs typeface="Arial"/>
              </a:rPr>
              <a:t>se</a:t>
            </a:r>
            <a:r>
              <a:rPr sz="762" spc="5" dirty="0">
                <a:latin typeface="Arial"/>
                <a:cs typeface="Arial"/>
              </a:rPr>
              <a:t>r</a:t>
            </a:r>
            <a:r>
              <a:rPr sz="762" dirty="0">
                <a:latin typeface="Arial"/>
                <a:cs typeface="Arial"/>
              </a:rPr>
              <a:t> </a:t>
            </a:r>
            <a:r>
              <a:rPr sz="762" spc="-10" dirty="0">
                <a:latin typeface="Arial"/>
                <a:cs typeface="Arial"/>
              </a:rPr>
              <a:t>F</a:t>
            </a:r>
            <a:r>
              <a:rPr sz="762" spc="-14" dirty="0">
                <a:latin typeface="Arial"/>
                <a:cs typeface="Arial"/>
              </a:rPr>
              <a:t>a</a:t>
            </a:r>
            <a:r>
              <a:rPr sz="762" spc="24" dirty="0">
                <a:latin typeface="Arial"/>
                <a:cs typeface="Arial"/>
              </a:rPr>
              <a:t>c</a:t>
            </a:r>
            <a:r>
              <a:rPr sz="762" spc="5" dirty="0">
                <a:latin typeface="Arial"/>
                <a:cs typeface="Arial"/>
              </a:rPr>
              <a:t>i</a:t>
            </a:r>
            <a:r>
              <a:rPr sz="762" spc="-38" dirty="0">
                <a:latin typeface="Arial"/>
                <a:cs typeface="Arial"/>
              </a:rPr>
              <a:t>l</a:t>
            </a:r>
            <a:r>
              <a:rPr sz="762" spc="5" dirty="0">
                <a:latin typeface="Arial"/>
                <a:cs typeface="Arial"/>
              </a:rPr>
              <a:t>i</a:t>
            </a:r>
            <a:r>
              <a:rPr sz="762" spc="-33" dirty="0">
                <a:latin typeface="Arial"/>
                <a:cs typeface="Arial"/>
              </a:rPr>
              <a:t>t</a:t>
            </a:r>
            <a:r>
              <a:rPr sz="762" spc="5" dirty="0">
                <a:latin typeface="Arial"/>
                <a:cs typeface="Arial"/>
              </a:rPr>
              <a:t>i</a:t>
            </a:r>
            <a:r>
              <a:rPr sz="762" spc="-14" dirty="0">
                <a:latin typeface="Arial"/>
                <a:cs typeface="Arial"/>
              </a:rPr>
              <a:t>e</a:t>
            </a:r>
            <a:r>
              <a:rPr sz="762" spc="5" dirty="0">
                <a:latin typeface="Arial"/>
                <a:cs typeface="Arial"/>
              </a:rPr>
              <a:t>s</a:t>
            </a:r>
            <a:endParaRPr sz="762">
              <a:latin typeface="Arial"/>
              <a:cs typeface="Arial"/>
            </a:endParaRPr>
          </a:p>
          <a:p>
            <a:pPr algn="ctr">
              <a:lnSpc>
                <a:spcPct val="100000"/>
              </a:lnSpc>
            </a:pPr>
            <a:r>
              <a:rPr sz="762" i="1" spc="24" dirty="0">
                <a:latin typeface="Arial"/>
                <a:cs typeface="Arial"/>
              </a:rPr>
              <a:t>J</a:t>
            </a:r>
            <a:r>
              <a:rPr sz="762" i="1" spc="-19" dirty="0">
                <a:latin typeface="Arial"/>
                <a:cs typeface="Arial"/>
              </a:rPr>
              <a:t>a</a:t>
            </a:r>
            <a:r>
              <a:rPr sz="762" i="1" dirty="0">
                <a:latin typeface="Arial"/>
                <a:cs typeface="Arial"/>
              </a:rPr>
              <a:t>m</a:t>
            </a:r>
            <a:r>
              <a:rPr sz="762" i="1" spc="-19" dirty="0">
                <a:latin typeface="Arial"/>
                <a:cs typeface="Arial"/>
              </a:rPr>
              <a:t>e</a:t>
            </a:r>
            <a:r>
              <a:rPr sz="762" i="1" spc="5" dirty="0">
                <a:latin typeface="Arial"/>
                <a:cs typeface="Arial"/>
              </a:rPr>
              <a:t>s</a:t>
            </a:r>
            <a:r>
              <a:rPr sz="762" i="1" spc="-10" dirty="0">
                <a:latin typeface="Arial"/>
                <a:cs typeface="Arial"/>
              </a:rPr>
              <a:t> </a:t>
            </a:r>
            <a:r>
              <a:rPr sz="762" i="1" dirty="0">
                <a:latin typeface="Arial"/>
                <a:cs typeface="Arial"/>
              </a:rPr>
              <a:t>M</a:t>
            </a:r>
            <a:r>
              <a:rPr sz="762" i="1" spc="-19" dirty="0">
                <a:latin typeface="Arial"/>
                <a:cs typeface="Arial"/>
              </a:rPr>
              <a:t>u</a:t>
            </a:r>
            <a:r>
              <a:rPr sz="762" i="1" spc="19" dirty="0">
                <a:latin typeface="Arial"/>
                <a:cs typeface="Arial"/>
              </a:rPr>
              <a:t>r</a:t>
            </a:r>
            <a:r>
              <a:rPr sz="762" i="1" spc="-19" dirty="0">
                <a:latin typeface="Arial"/>
                <a:cs typeface="Arial"/>
              </a:rPr>
              <a:t>ph</a:t>
            </a:r>
            <a:r>
              <a:rPr sz="762" i="1" spc="5" dirty="0">
                <a:latin typeface="Arial"/>
                <a:cs typeface="Arial"/>
              </a:rPr>
              <a:t>y</a:t>
            </a:r>
            <a:endParaRPr sz="762">
              <a:latin typeface="Arial"/>
              <a:cs typeface="Arial"/>
            </a:endParaRPr>
          </a:p>
        </p:txBody>
      </p:sp>
      <p:sp>
        <p:nvSpPr>
          <p:cNvPr id="47" name="object 47"/>
          <p:cNvSpPr txBox="1"/>
          <p:nvPr/>
        </p:nvSpPr>
        <p:spPr>
          <a:xfrm>
            <a:off x="2876731" y="2854234"/>
            <a:ext cx="766838" cy="469103"/>
          </a:xfrm>
          <a:prstGeom prst="rect">
            <a:avLst/>
          </a:prstGeom>
          <a:solidFill>
            <a:srgbClr val="FFFFCC"/>
          </a:solidFill>
          <a:ln w="18288">
            <a:solidFill>
              <a:srgbClr val="000000"/>
            </a:solidFill>
          </a:ln>
        </p:spPr>
        <p:txBody>
          <a:bodyPr vert="horz" wrap="square" lIns="0" tIns="0" rIns="0" bIns="0" rtlCol="0">
            <a:spAutoFit/>
          </a:bodyPr>
          <a:lstStyle/>
          <a:p>
            <a:pPr marL="183247" marR="146960"/>
            <a:r>
              <a:rPr sz="762" spc="-10" dirty="0">
                <a:latin typeface="Arial"/>
                <a:cs typeface="Arial"/>
              </a:rPr>
              <a:t>B</a:t>
            </a:r>
            <a:r>
              <a:rPr sz="762" spc="5" dirty="0">
                <a:latin typeface="Arial"/>
                <a:cs typeface="Arial"/>
              </a:rPr>
              <a:t>i</a:t>
            </a:r>
            <a:r>
              <a:rPr sz="762" spc="-14" dirty="0">
                <a:latin typeface="Arial"/>
                <a:cs typeface="Arial"/>
              </a:rPr>
              <a:t>o</a:t>
            </a:r>
            <a:r>
              <a:rPr sz="762" spc="-38" dirty="0">
                <a:latin typeface="Arial"/>
                <a:cs typeface="Arial"/>
              </a:rPr>
              <a:t>l</a:t>
            </a:r>
            <a:r>
              <a:rPr sz="762" spc="-14" dirty="0">
                <a:latin typeface="Arial"/>
                <a:cs typeface="Arial"/>
              </a:rPr>
              <a:t>og</a:t>
            </a:r>
            <a:r>
              <a:rPr sz="762" spc="5" dirty="0">
                <a:latin typeface="Arial"/>
                <a:cs typeface="Arial"/>
              </a:rPr>
              <a:t>i</a:t>
            </a:r>
            <a:r>
              <a:rPr sz="762" spc="24" dirty="0">
                <a:latin typeface="Arial"/>
                <a:cs typeface="Arial"/>
              </a:rPr>
              <a:t>c</a:t>
            </a:r>
            <a:r>
              <a:rPr sz="762" spc="-14" dirty="0">
                <a:latin typeface="Arial"/>
                <a:cs typeface="Arial"/>
              </a:rPr>
              <a:t>a</a:t>
            </a:r>
            <a:r>
              <a:rPr sz="762" dirty="0">
                <a:latin typeface="Arial"/>
                <a:cs typeface="Arial"/>
              </a:rPr>
              <a:t>l</a:t>
            </a:r>
            <a:r>
              <a:rPr sz="762" spc="5" dirty="0">
                <a:latin typeface="Arial"/>
                <a:cs typeface="Arial"/>
              </a:rPr>
              <a:t> </a:t>
            </a:r>
            <a:r>
              <a:rPr sz="762" spc="-10" dirty="0">
                <a:latin typeface="Arial"/>
                <a:cs typeface="Arial"/>
              </a:rPr>
              <a:t>S</a:t>
            </a:r>
            <a:r>
              <a:rPr sz="762" spc="24" dirty="0">
                <a:latin typeface="Arial"/>
                <a:cs typeface="Arial"/>
              </a:rPr>
              <a:t>y</a:t>
            </a:r>
            <a:r>
              <a:rPr sz="762" spc="-19" dirty="0">
                <a:latin typeface="Arial"/>
                <a:cs typeface="Arial"/>
              </a:rPr>
              <a:t>s</a:t>
            </a:r>
            <a:r>
              <a:rPr sz="762" spc="-33" dirty="0">
                <a:latin typeface="Arial"/>
                <a:cs typeface="Arial"/>
              </a:rPr>
              <a:t>t</a:t>
            </a:r>
            <a:r>
              <a:rPr sz="762" spc="-19" dirty="0">
                <a:latin typeface="Arial"/>
                <a:cs typeface="Arial"/>
              </a:rPr>
              <a:t>e</a:t>
            </a:r>
            <a:r>
              <a:rPr sz="762" spc="-48" dirty="0">
                <a:latin typeface="Arial"/>
                <a:cs typeface="Arial"/>
              </a:rPr>
              <a:t>m</a:t>
            </a:r>
            <a:r>
              <a:rPr sz="762" spc="5" dirty="0">
                <a:latin typeface="Arial"/>
                <a:cs typeface="Arial"/>
              </a:rPr>
              <a:t>s</a:t>
            </a:r>
            <a:r>
              <a:rPr sz="762" dirty="0">
                <a:latin typeface="Arial"/>
                <a:cs typeface="Arial"/>
              </a:rPr>
              <a:t> </a:t>
            </a:r>
            <a:r>
              <a:rPr sz="762" spc="-10" dirty="0">
                <a:latin typeface="Arial"/>
                <a:cs typeface="Arial"/>
              </a:rPr>
              <a:t>S</a:t>
            </a:r>
            <a:r>
              <a:rPr sz="762" spc="24" dirty="0">
                <a:latin typeface="Arial"/>
                <a:cs typeface="Arial"/>
              </a:rPr>
              <a:t>c</a:t>
            </a:r>
            <a:r>
              <a:rPr sz="762" spc="5" dirty="0">
                <a:latin typeface="Arial"/>
                <a:cs typeface="Arial"/>
              </a:rPr>
              <a:t>i</a:t>
            </a:r>
            <a:r>
              <a:rPr sz="762" spc="-19" dirty="0">
                <a:latin typeface="Arial"/>
                <a:cs typeface="Arial"/>
              </a:rPr>
              <a:t>en</a:t>
            </a:r>
            <a:r>
              <a:rPr sz="762" spc="24" dirty="0">
                <a:latin typeface="Arial"/>
                <a:cs typeface="Arial"/>
              </a:rPr>
              <a:t>c</a:t>
            </a:r>
            <a:r>
              <a:rPr sz="762" spc="5" dirty="0">
                <a:latin typeface="Arial"/>
                <a:cs typeface="Arial"/>
              </a:rPr>
              <a:t>e</a:t>
            </a:r>
            <a:endParaRPr sz="762" dirty="0">
              <a:latin typeface="Arial"/>
              <a:cs typeface="Arial"/>
            </a:endParaRPr>
          </a:p>
          <a:p>
            <a:pPr marL="8467"/>
            <a:r>
              <a:rPr sz="762" i="1" spc="-5" dirty="0">
                <a:latin typeface="Arial"/>
                <a:cs typeface="Arial"/>
              </a:rPr>
              <a:t>R</a:t>
            </a:r>
            <a:r>
              <a:rPr sz="762" i="1" spc="-14" dirty="0">
                <a:latin typeface="Arial"/>
                <a:cs typeface="Arial"/>
              </a:rPr>
              <a:t>obe</a:t>
            </a:r>
            <a:r>
              <a:rPr sz="762" i="1" spc="14" dirty="0">
                <a:latin typeface="Arial"/>
                <a:cs typeface="Arial"/>
              </a:rPr>
              <a:t>r</a:t>
            </a:r>
            <a:r>
              <a:rPr sz="762" i="1" spc="5" dirty="0">
                <a:latin typeface="Arial"/>
                <a:cs typeface="Arial"/>
              </a:rPr>
              <a:t>t</a:t>
            </a:r>
            <a:r>
              <a:rPr sz="762" i="1" spc="24" dirty="0">
                <a:latin typeface="Arial"/>
                <a:cs typeface="Arial"/>
              </a:rPr>
              <a:t> </a:t>
            </a:r>
            <a:r>
              <a:rPr sz="762" i="1" spc="-10" dirty="0">
                <a:latin typeface="Arial"/>
                <a:cs typeface="Arial"/>
              </a:rPr>
              <a:t>A</a:t>
            </a:r>
            <a:r>
              <a:rPr sz="762" i="1" spc="-14" dirty="0">
                <a:latin typeface="Arial"/>
                <a:cs typeface="Arial"/>
              </a:rPr>
              <a:t>nde</a:t>
            </a:r>
            <a:r>
              <a:rPr sz="762" i="1" spc="14" dirty="0">
                <a:latin typeface="Arial"/>
                <a:cs typeface="Arial"/>
              </a:rPr>
              <a:t>r</a:t>
            </a:r>
            <a:r>
              <a:rPr sz="762" i="1" spc="24" dirty="0">
                <a:latin typeface="Arial"/>
                <a:cs typeface="Arial"/>
              </a:rPr>
              <a:t>s</a:t>
            </a:r>
            <a:r>
              <a:rPr sz="762" i="1" spc="-14" dirty="0">
                <a:latin typeface="Arial"/>
                <a:cs typeface="Arial"/>
              </a:rPr>
              <a:t>o</a:t>
            </a:r>
            <a:r>
              <a:rPr sz="762" i="1" spc="10" dirty="0">
                <a:latin typeface="Arial"/>
                <a:cs typeface="Arial"/>
              </a:rPr>
              <a:t>n</a:t>
            </a:r>
            <a:endParaRPr sz="762" dirty="0">
              <a:latin typeface="Arial"/>
              <a:cs typeface="Arial"/>
            </a:endParaRPr>
          </a:p>
        </p:txBody>
      </p:sp>
      <p:sp>
        <p:nvSpPr>
          <p:cNvPr id="48" name="object 48"/>
          <p:cNvSpPr/>
          <p:nvPr/>
        </p:nvSpPr>
        <p:spPr>
          <a:xfrm>
            <a:off x="2876731" y="3649617"/>
            <a:ext cx="766838" cy="656167"/>
          </a:xfrm>
          <a:custGeom>
            <a:avLst/>
            <a:gdLst/>
            <a:ahLst/>
            <a:cxnLst/>
            <a:rect l="l" t="t" r="r" b="b"/>
            <a:pathLst>
              <a:path w="805179" h="688975">
                <a:moveTo>
                  <a:pt x="0" y="688847"/>
                </a:moveTo>
                <a:lnTo>
                  <a:pt x="804671" y="688847"/>
                </a:lnTo>
                <a:lnTo>
                  <a:pt x="804671" y="0"/>
                </a:lnTo>
                <a:lnTo>
                  <a:pt x="0" y="0"/>
                </a:lnTo>
                <a:lnTo>
                  <a:pt x="0" y="688847"/>
                </a:lnTo>
                <a:close/>
              </a:path>
            </a:pathLst>
          </a:custGeom>
          <a:solidFill>
            <a:srgbClr val="FFFFCC"/>
          </a:solidFill>
        </p:spPr>
        <p:txBody>
          <a:bodyPr wrap="square" lIns="0" tIns="0" rIns="0" bIns="0" rtlCol="0"/>
          <a:lstStyle/>
          <a:p>
            <a:endParaRPr sz="1714"/>
          </a:p>
        </p:txBody>
      </p:sp>
      <p:sp>
        <p:nvSpPr>
          <p:cNvPr id="49" name="object 49"/>
          <p:cNvSpPr/>
          <p:nvPr/>
        </p:nvSpPr>
        <p:spPr>
          <a:xfrm>
            <a:off x="2876731" y="3649617"/>
            <a:ext cx="766838" cy="656167"/>
          </a:xfrm>
          <a:custGeom>
            <a:avLst/>
            <a:gdLst/>
            <a:ahLst/>
            <a:cxnLst/>
            <a:rect l="l" t="t" r="r" b="b"/>
            <a:pathLst>
              <a:path w="805179" h="688975">
                <a:moveTo>
                  <a:pt x="0" y="688847"/>
                </a:moveTo>
                <a:lnTo>
                  <a:pt x="804671" y="688847"/>
                </a:lnTo>
                <a:lnTo>
                  <a:pt x="804671" y="0"/>
                </a:lnTo>
                <a:lnTo>
                  <a:pt x="0" y="0"/>
                </a:lnTo>
                <a:lnTo>
                  <a:pt x="0" y="688847"/>
                </a:lnTo>
                <a:close/>
              </a:path>
            </a:pathLst>
          </a:custGeom>
          <a:ln w="18288">
            <a:solidFill>
              <a:srgbClr val="000000"/>
            </a:solidFill>
          </a:ln>
        </p:spPr>
        <p:txBody>
          <a:bodyPr wrap="square" lIns="0" tIns="0" rIns="0" bIns="0" rtlCol="0"/>
          <a:lstStyle/>
          <a:p>
            <a:endParaRPr sz="1714"/>
          </a:p>
        </p:txBody>
      </p:sp>
      <p:sp>
        <p:nvSpPr>
          <p:cNvPr id="50" name="object 50"/>
          <p:cNvSpPr txBox="1"/>
          <p:nvPr/>
        </p:nvSpPr>
        <p:spPr>
          <a:xfrm>
            <a:off x="2946158" y="3685883"/>
            <a:ext cx="620486" cy="586379"/>
          </a:xfrm>
          <a:prstGeom prst="rect">
            <a:avLst/>
          </a:prstGeom>
        </p:spPr>
        <p:txBody>
          <a:bodyPr vert="horz" wrap="square" lIns="0" tIns="0" rIns="0" bIns="0" rtlCol="0">
            <a:spAutoFit/>
          </a:bodyPr>
          <a:lstStyle/>
          <a:p>
            <a:pPr marL="12095" marR="4838" indent="-38706" algn="ctr"/>
            <a:r>
              <a:rPr sz="762" spc="-5" dirty="0">
                <a:latin typeface="Arial"/>
                <a:cs typeface="Arial"/>
              </a:rPr>
              <a:t>C</a:t>
            </a:r>
            <a:r>
              <a:rPr sz="762" spc="-38" dirty="0">
                <a:latin typeface="Arial"/>
                <a:cs typeface="Arial"/>
              </a:rPr>
              <a:t>l</a:t>
            </a:r>
            <a:r>
              <a:rPr sz="762" spc="5" dirty="0">
                <a:latin typeface="Arial"/>
                <a:cs typeface="Arial"/>
              </a:rPr>
              <a:t>i</a:t>
            </a:r>
            <a:r>
              <a:rPr sz="762" spc="-43" dirty="0">
                <a:latin typeface="Arial"/>
                <a:cs typeface="Arial"/>
              </a:rPr>
              <a:t>m</a:t>
            </a:r>
            <a:r>
              <a:rPr sz="762" spc="-14" dirty="0">
                <a:latin typeface="Arial"/>
                <a:cs typeface="Arial"/>
              </a:rPr>
              <a:t>a</a:t>
            </a:r>
            <a:r>
              <a:rPr sz="762" spc="-33" dirty="0">
                <a:latin typeface="Arial"/>
                <a:cs typeface="Arial"/>
              </a:rPr>
              <a:t>t</a:t>
            </a:r>
            <a:r>
              <a:rPr sz="762" spc="10" dirty="0">
                <a:latin typeface="Arial"/>
                <a:cs typeface="Arial"/>
              </a:rPr>
              <a:t>e</a:t>
            </a:r>
            <a:r>
              <a:rPr sz="762" spc="86" dirty="0">
                <a:latin typeface="Arial"/>
                <a:cs typeface="Arial"/>
              </a:rPr>
              <a:t> </a:t>
            </a:r>
            <a:r>
              <a:rPr sz="762" spc="-14" dirty="0">
                <a:latin typeface="Arial"/>
                <a:cs typeface="Arial"/>
              </a:rPr>
              <a:t>and</a:t>
            </a:r>
            <a:r>
              <a:rPr sz="762" spc="-19" dirty="0">
                <a:latin typeface="Arial"/>
                <a:cs typeface="Arial"/>
              </a:rPr>
              <a:t> </a:t>
            </a:r>
            <a:r>
              <a:rPr sz="762" spc="-10" dirty="0">
                <a:latin typeface="Arial"/>
                <a:cs typeface="Arial"/>
              </a:rPr>
              <a:t>E</a:t>
            </a:r>
            <a:r>
              <a:rPr sz="762" spc="-19" dirty="0">
                <a:latin typeface="Arial"/>
                <a:cs typeface="Arial"/>
              </a:rPr>
              <a:t>n</a:t>
            </a:r>
            <a:r>
              <a:rPr sz="762" spc="-67" dirty="0">
                <a:latin typeface="Arial"/>
                <a:cs typeface="Arial"/>
              </a:rPr>
              <a:t>v</a:t>
            </a:r>
            <a:r>
              <a:rPr sz="762" spc="5" dirty="0">
                <a:latin typeface="Arial"/>
                <a:cs typeface="Arial"/>
              </a:rPr>
              <a:t>i</a:t>
            </a:r>
            <a:r>
              <a:rPr sz="762" spc="19" dirty="0">
                <a:latin typeface="Arial"/>
                <a:cs typeface="Arial"/>
              </a:rPr>
              <a:t>r</a:t>
            </a:r>
            <a:r>
              <a:rPr sz="762" spc="-19" dirty="0">
                <a:latin typeface="Arial"/>
                <a:cs typeface="Arial"/>
              </a:rPr>
              <a:t>on</a:t>
            </a:r>
            <a:r>
              <a:rPr sz="762" spc="-48" dirty="0">
                <a:latin typeface="Arial"/>
                <a:cs typeface="Arial"/>
              </a:rPr>
              <a:t>m</a:t>
            </a:r>
            <a:r>
              <a:rPr sz="762" spc="-19" dirty="0">
                <a:latin typeface="Arial"/>
                <a:cs typeface="Arial"/>
              </a:rPr>
              <a:t>en</a:t>
            </a:r>
            <a:r>
              <a:rPr sz="762" spc="-33" dirty="0">
                <a:latin typeface="Arial"/>
                <a:cs typeface="Arial"/>
              </a:rPr>
              <a:t>t</a:t>
            </a:r>
            <a:r>
              <a:rPr sz="762" spc="-19" dirty="0">
                <a:latin typeface="Arial"/>
                <a:cs typeface="Arial"/>
              </a:rPr>
              <a:t>a</a:t>
            </a:r>
            <a:r>
              <a:rPr sz="762" dirty="0">
                <a:latin typeface="Arial"/>
                <a:cs typeface="Arial"/>
              </a:rPr>
              <a:t>l </a:t>
            </a:r>
            <a:r>
              <a:rPr sz="762" spc="-5" dirty="0">
                <a:latin typeface="Arial"/>
                <a:cs typeface="Arial"/>
              </a:rPr>
              <a:t>S</a:t>
            </a:r>
            <a:r>
              <a:rPr sz="762" spc="29" dirty="0">
                <a:latin typeface="Arial"/>
                <a:cs typeface="Arial"/>
              </a:rPr>
              <a:t>c</a:t>
            </a:r>
            <a:r>
              <a:rPr sz="762" spc="5" dirty="0">
                <a:latin typeface="Arial"/>
                <a:cs typeface="Arial"/>
              </a:rPr>
              <a:t>i</a:t>
            </a:r>
            <a:r>
              <a:rPr sz="762" spc="-14" dirty="0">
                <a:latin typeface="Arial"/>
                <a:cs typeface="Arial"/>
              </a:rPr>
              <a:t>en</a:t>
            </a:r>
            <a:r>
              <a:rPr sz="762" spc="29" dirty="0">
                <a:latin typeface="Arial"/>
                <a:cs typeface="Arial"/>
              </a:rPr>
              <a:t>c</a:t>
            </a:r>
            <a:r>
              <a:rPr sz="762" spc="-14" dirty="0">
                <a:latin typeface="Arial"/>
                <a:cs typeface="Arial"/>
              </a:rPr>
              <a:t>e</a:t>
            </a:r>
            <a:r>
              <a:rPr sz="762" spc="5" dirty="0">
                <a:latin typeface="Arial"/>
                <a:cs typeface="Arial"/>
              </a:rPr>
              <a:t>s</a:t>
            </a:r>
            <a:r>
              <a:rPr sz="762" dirty="0">
                <a:latin typeface="Arial"/>
                <a:cs typeface="Arial"/>
              </a:rPr>
              <a:t> </a:t>
            </a:r>
            <a:r>
              <a:rPr sz="762" i="1" spc="-5" dirty="0">
                <a:latin typeface="Arial"/>
                <a:cs typeface="Arial"/>
              </a:rPr>
              <a:t>G</a:t>
            </a:r>
            <a:r>
              <a:rPr sz="762" i="1" spc="-14" dirty="0">
                <a:latin typeface="Arial"/>
                <a:cs typeface="Arial"/>
              </a:rPr>
              <a:t>e</a:t>
            </a:r>
            <a:r>
              <a:rPr sz="762" i="1" spc="14" dirty="0">
                <a:latin typeface="Arial"/>
                <a:cs typeface="Arial"/>
              </a:rPr>
              <a:t>r</a:t>
            </a:r>
            <a:r>
              <a:rPr sz="762" i="1" spc="-14" dirty="0">
                <a:latin typeface="Arial"/>
                <a:cs typeface="Arial"/>
              </a:rPr>
              <a:t>a</a:t>
            </a:r>
            <a:r>
              <a:rPr sz="762" i="1" spc="5" dirty="0">
                <a:latin typeface="Arial"/>
                <a:cs typeface="Arial"/>
              </a:rPr>
              <a:t>l</a:t>
            </a:r>
            <a:r>
              <a:rPr sz="762" i="1" spc="10" dirty="0">
                <a:latin typeface="Arial"/>
                <a:cs typeface="Arial"/>
              </a:rPr>
              <a:t>d</a:t>
            </a:r>
            <a:r>
              <a:rPr sz="762" i="1" spc="5" dirty="0">
                <a:latin typeface="Arial"/>
                <a:cs typeface="Arial"/>
              </a:rPr>
              <a:t> </a:t>
            </a:r>
            <a:r>
              <a:rPr sz="762" i="1" dirty="0">
                <a:latin typeface="Arial"/>
                <a:cs typeface="Arial"/>
              </a:rPr>
              <a:t>G</a:t>
            </a:r>
            <a:r>
              <a:rPr sz="762" i="1" spc="-19" dirty="0">
                <a:latin typeface="Arial"/>
                <a:cs typeface="Arial"/>
              </a:rPr>
              <a:t>ee</a:t>
            </a:r>
            <a:r>
              <a:rPr sz="762" i="1" spc="19" dirty="0">
                <a:latin typeface="Arial"/>
                <a:cs typeface="Arial"/>
              </a:rPr>
              <a:t>r</a:t>
            </a:r>
            <a:r>
              <a:rPr sz="762" i="1" spc="-19" dirty="0">
                <a:latin typeface="Arial"/>
                <a:cs typeface="Arial"/>
              </a:rPr>
              <a:t>nae</a:t>
            </a:r>
            <a:r>
              <a:rPr sz="762" i="1" spc="19" dirty="0">
                <a:latin typeface="Arial"/>
                <a:cs typeface="Arial"/>
              </a:rPr>
              <a:t>r</a:t>
            </a:r>
            <a:r>
              <a:rPr sz="762" i="1" dirty="0">
                <a:latin typeface="Arial"/>
                <a:cs typeface="Arial"/>
              </a:rPr>
              <a:t>t</a:t>
            </a:r>
            <a:endParaRPr sz="762">
              <a:latin typeface="Arial"/>
              <a:cs typeface="Arial"/>
            </a:endParaRPr>
          </a:p>
        </p:txBody>
      </p:sp>
      <p:sp>
        <p:nvSpPr>
          <p:cNvPr id="51" name="object 51"/>
          <p:cNvSpPr/>
          <p:nvPr/>
        </p:nvSpPr>
        <p:spPr>
          <a:xfrm>
            <a:off x="4212045" y="3649617"/>
            <a:ext cx="766838" cy="656167"/>
          </a:xfrm>
          <a:custGeom>
            <a:avLst/>
            <a:gdLst/>
            <a:ahLst/>
            <a:cxnLst/>
            <a:rect l="l" t="t" r="r" b="b"/>
            <a:pathLst>
              <a:path w="805179" h="688975">
                <a:moveTo>
                  <a:pt x="0" y="688847"/>
                </a:moveTo>
                <a:lnTo>
                  <a:pt x="804672" y="688847"/>
                </a:lnTo>
                <a:lnTo>
                  <a:pt x="804672" y="0"/>
                </a:lnTo>
                <a:lnTo>
                  <a:pt x="0" y="0"/>
                </a:lnTo>
                <a:lnTo>
                  <a:pt x="0" y="688847"/>
                </a:lnTo>
                <a:close/>
              </a:path>
            </a:pathLst>
          </a:custGeom>
          <a:solidFill>
            <a:srgbClr val="FFFFCC"/>
          </a:solidFill>
        </p:spPr>
        <p:txBody>
          <a:bodyPr wrap="square" lIns="0" tIns="0" rIns="0" bIns="0" rtlCol="0"/>
          <a:lstStyle/>
          <a:p>
            <a:endParaRPr sz="1714"/>
          </a:p>
        </p:txBody>
      </p:sp>
      <p:sp>
        <p:nvSpPr>
          <p:cNvPr id="52" name="object 52"/>
          <p:cNvSpPr/>
          <p:nvPr/>
        </p:nvSpPr>
        <p:spPr>
          <a:xfrm>
            <a:off x="4212045" y="3649617"/>
            <a:ext cx="766838" cy="656167"/>
          </a:xfrm>
          <a:custGeom>
            <a:avLst/>
            <a:gdLst/>
            <a:ahLst/>
            <a:cxnLst/>
            <a:rect l="l" t="t" r="r" b="b"/>
            <a:pathLst>
              <a:path w="805179" h="688975">
                <a:moveTo>
                  <a:pt x="0" y="688847"/>
                </a:moveTo>
                <a:lnTo>
                  <a:pt x="804672" y="688847"/>
                </a:lnTo>
                <a:lnTo>
                  <a:pt x="804672" y="0"/>
                </a:lnTo>
                <a:lnTo>
                  <a:pt x="0" y="0"/>
                </a:lnTo>
                <a:lnTo>
                  <a:pt x="0" y="688847"/>
                </a:lnTo>
                <a:close/>
              </a:path>
            </a:pathLst>
          </a:custGeom>
          <a:ln w="18288">
            <a:solidFill>
              <a:srgbClr val="000000"/>
            </a:solidFill>
          </a:ln>
        </p:spPr>
        <p:txBody>
          <a:bodyPr wrap="square" lIns="0" tIns="0" rIns="0" bIns="0" rtlCol="0"/>
          <a:lstStyle/>
          <a:p>
            <a:endParaRPr sz="1714"/>
          </a:p>
        </p:txBody>
      </p:sp>
      <p:sp>
        <p:nvSpPr>
          <p:cNvPr id="53" name="object 53"/>
          <p:cNvSpPr txBox="1"/>
          <p:nvPr/>
        </p:nvSpPr>
        <p:spPr>
          <a:xfrm>
            <a:off x="4224021" y="3860653"/>
            <a:ext cx="745671" cy="234551"/>
          </a:xfrm>
          <a:prstGeom prst="rect">
            <a:avLst/>
          </a:prstGeom>
        </p:spPr>
        <p:txBody>
          <a:bodyPr vert="horz" wrap="square" lIns="0" tIns="0" rIns="0" bIns="0" rtlCol="0">
            <a:spAutoFit/>
          </a:bodyPr>
          <a:lstStyle/>
          <a:p>
            <a:pPr marR="3024" algn="ctr"/>
            <a:r>
              <a:rPr sz="762" spc="-52" dirty="0">
                <a:latin typeface="Arial"/>
                <a:cs typeface="Arial"/>
              </a:rPr>
              <a:t>R</a:t>
            </a:r>
            <a:r>
              <a:rPr sz="762" spc="-19" dirty="0">
                <a:latin typeface="Arial"/>
                <a:cs typeface="Arial"/>
              </a:rPr>
              <a:t>esea</a:t>
            </a:r>
            <a:r>
              <a:rPr sz="762" spc="19" dirty="0">
                <a:latin typeface="Arial"/>
                <a:cs typeface="Arial"/>
              </a:rPr>
              <a:t>r</a:t>
            </a:r>
            <a:r>
              <a:rPr sz="762" spc="24" dirty="0">
                <a:latin typeface="Arial"/>
                <a:cs typeface="Arial"/>
              </a:rPr>
              <a:t>c</a:t>
            </a:r>
            <a:r>
              <a:rPr sz="762" spc="5" dirty="0">
                <a:latin typeface="Arial"/>
                <a:cs typeface="Arial"/>
              </a:rPr>
              <a:t>h</a:t>
            </a:r>
            <a:endParaRPr sz="762">
              <a:latin typeface="Arial"/>
              <a:cs typeface="Arial"/>
            </a:endParaRPr>
          </a:p>
          <a:p>
            <a:pPr algn="ctr">
              <a:lnSpc>
                <a:spcPct val="100000"/>
              </a:lnSpc>
            </a:pPr>
            <a:r>
              <a:rPr sz="762" i="1" spc="24" dirty="0">
                <a:latin typeface="Arial"/>
                <a:cs typeface="Arial"/>
              </a:rPr>
              <a:t>J</a:t>
            </a:r>
            <a:r>
              <a:rPr sz="762" i="1" spc="-14" dirty="0">
                <a:latin typeface="Arial"/>
                <a:cs typeface="Arial"/>
              </a:rPr>
              <a:t>a</a:t>
            </a:r>
            <a:r>
              <a:rPr sz="762" i="1" spc="5" dirty="0">
                <a:latin typeface="Arial"/>
                <a:cs typeface="Arial"/>
              </a:rPr>
              <a:t>m</a:t>
            </a:r>
            <a:r>
              <a:rPr sz="762" i="1" spc="-14" dirty="0">
                <a:latin typeface="Arial"/>
                <a:cs typeface="Arial"/>
              </a:rPr>
              <a:t>e</a:t>
            </a:r>
            <a:r>
              <a:rPr sz="762" i="1" spc="5" dirty="0">
                <a:latin typeface="Arial"/>
                <a:cs typeface="Arial"/>
              </a:rPr>
              <a:t>s</a:t>
            </a:r>
            <a:r>
              <a:rPr sz="762" i="1" spc="-10" dirty="0">
                <a:latin typeface="Arial"/>
                <a:cs typeface="Arial"/>
              </a:rPr>
              <a:t> V</a:t>
            </a:r>
            <a:r>
              <a:rPr sz="762" i="1" spc="-14" dirty="0">
                <a:latin typeface="Arial"/>
                <a:cs typeface="Arial"/>
              </a:rPr>
              <a:t>a</a:t>
            </a:r>
            <a:r>
              <a:rPr sz="762" i="1" spc="10" dirty="0">
                <a:latin typeface="Arial"/>
                <a:cs typeface="Arial"/>
              </a:rPr>
              <a:t>n</a:t>
            </a:r>
            <a:r>
              <a:rPr sz="762" i="1" spc="38" dirty="0">
                <a:latin typeface="Arial"/>
                <a:cs typeface="Arial"/>
              </a:rPr>
              <a:t> </a:t>
            </a:r>
            <a:r>
              <a:rPr sz="762" i="1" spc="-5" dirty="0">
                <a:latin typeface="Arial"/>
                <a:cs typeface="Arial"/>
              </a:rPr>
              <a:t>D</a:t>
            </a:r>
            <a:r>
              <a:rPr sz="762" i="1" spc="-14" dirty="0">
                <a:latin typeface="Arial"/>
                <a:cs typeface="Arial"/>
              </a:rPr>
              <a:t>a</a:t>
            </a:r>
            <a:r>
              <a:rPr sz="762" i="1" spc="14" dirty="0">
                <a:latin typeface="Arial"/>
                <a:cs typeface="Arial"/>
              </a:rPr>
              <a:t>m</a:t>
            </a:r>
            <a:endParaRPr sz="762">
              <a:latin typeface="Arial"/>
              <a:cs typeface="Arial"/>
            </a:endParaRPr>
          </a:p>
        </p:txBody>
      </p:sp>
      <p:sp>
        <p:nvSpPr>
          <p:cNvPr id="54" name="object 54"/>
          <p:cNvSpPr txBox="1"/>
          <p:nvPr/>
        </p:nvSpPr>
        <p:spPr>
          <a:xfrm>
            <a:off x="4212045" y="2854234"/>
            <a:ext cx="766838" cy="469103"/>
          </a:xfrm>
          <a:prstGeom prst="rect">
            <a:avLst/>
          </a:prstGeom>
          <a:solidFill>
            <a:srgbClr val="FFFFCC"/>
          </a:solidFill>
          <a:ln w="18288">
            <a:solidFill>
              <a:srgbClr val="000000"/>
            </a:solidFill>
          </a:ln>
        </p:spPr>
        <p:txBody>
          <a:bodyPr vert="horz" wrap="square" lIns="0" tIns="0" rIns="0" bIns="0" rtlCol="0">
            <a:spAutoFit/>
          </a:bodyPr>
          <a:lstStyle/>
          <a:p>
            <a:pPr marL="32658" marR="21772" indent="-9676" algn="ctr"/>
            <a:r>
              <a:rPr sz="762" spc="-10" dirty="0">
                <a:latin typeface="Arial"/>
                <a:cs typeface="Arial"/>
              </a:rPr>
              <a:t>F</a:t>
            </a:r>
            <a:r>
              <a:rPr sz="762" spc="-14" dirty="0">
                <a:latin typeface="Arial"/>
                <a:cs typeface="Arial"/>
              </a:rPr>
              <a:t>a</a:t>
            </a:r>
            <a:r>
              <a:rPr sz="762" spc="24" dirty="0">
                <a:latin typeface="Arial"/>
                <a:cs typeface="Arial"/>
              </a:rPr>
              <a:t>c</a:t>
            </a:r>
            <a:r>
              <a:rPr sz="762" spc="5" dirty="0">
                <a:latin typeface="Arial"/>
                <a:cs typeface="Arial"/>
              </a:rPr>
              <a:t>i</a:t>
            </a:r>
            <a:r>
              <a:rPr sz="762" spc="-38" dirty="0">
                <a:latin typeface="Arial"/>
                <a:cs typeface="Arial"/>
              </a:rPr>
              <a:t>l</a:t>
            </a:r>
            <a:r>
              <a:rPr sz="762" spc="5" dirty="0">
                <a:latin typeface="Arial"/>
                <a:cs typeface="Arial"/>
              </a:rPr>
              <a:t>i</a:t>
            </a:r>
            <a:r>
              <a:rPr sz="762" spc="-33" dirty="0">
                <a:latin typeface="Arial"/>
                <a:cs typeface="Arial"/>
              </a:rPr>
              <a:t>t</a:t>
            </a:r>
            <a:r>
              <a:rPr sz="762" spc="5" dirty="0">
                <a:latin typeface="Arial"/>
                <a:cs typeface="Arial"/>
              </a:rPr>
              <a:t>i</a:t>
            </a:r>
            <a:r>
              <a:rPr sz="762" spc="-14" dirty="0">
                <a:latin typeface="Arial"/>
                <a:cs typeface="Arial"/>
              </a:rPr>
              <a:t>e</a:t>
            </a:r>
            <a:r>
              <a:rPr sz="762" spc="-24" dirty="0">
                <a:latin typeface="Arial"/>
                <a:cs typeface="Arial"/>
              </a:rPr>
              <a:t>s</a:t>
            </a:r>
            <a:r>
              <a:rPr sz="762" spc="5" dirty="0">
                <a:latin typeface="Arial"/>
                <a:cs typeface="Arial"/>
              </a:rPr>
              <a:t>, </a:t>
            </a:r>
            <a:r>
              <a:rPr sz="762" spc="-48" dirty="0">
                <a:latin typeface="Arial"/>
                <a:cs typeface="Arial"/>
              </a:rPr>
              <a:t>O</a:t>
            </a:r>
            <a:r>
              <a:rPr sz="762" spc="-19" dirty="0">
                <a:latin typeface="Arial"/>
                <a:cs typeface="Arial"/>
              </a:rPr>
              <a:t>pe</a:t>
            </a:r>
            <a:r>
              <a:rPr sz="762" spc="19" dirty="0">
                <a:latin typeface="Arial"/>
                <a:cs typeface="Arial"/>
              </a:rPr>
              <a:t>r</a:t>
            </a:r>
            <a:r>
              <a:rPr sz="762" spc="-19" dirty="0">
                <a:latin typeface="Arial"/>
                <a:cs typeface="Arial"/>
              </a:rPr>
              <a:t>a</a:t>
            </a:r>
            <a:r>
              <a:rPr sz="762" spc="-33" dirty="0">
                <a:latin typeface="Arial"/>
                <a:cs typeface="Arial"/>
              </a:rPr>
              <a:t>t</a:t>
            </a:r>
            <a:r>
              <a:rPr sz="762" spc="5" dirty="0">
                <a:latin typeface="Arial"/>
                <a:cs typeface="Arial"/>
              </a:rPr>
              <a:t>i</a:t>
            </a:r>
            <a:r>
              <a:rPr sz="762" spc="-19" dirty="0">
                <a:latin typeface="Arial"/>
                <a:cs typeface="Arial"/>
              </a:rPr>
              <a:t>ons</a:t>
            </a:r>
            <a:r>
              <a:rPr sz="762" dirty="0">
                <a:latin typeface="Arial"/>
                <a:cs typeface="Arial"/>
              </a:rPr>
              <a:t>, </a:t>
            </a:r>
            <a:r>
              <a:rPr sz="762" spc="-95" dirty="0">
                <a:latin typeface="Arial"/>
                <a:cs typeface="Arial"/>
              </a:rPr>
              <a:t> </a:t>
            </a:r>
            <a:r>
              <a:rPr sz="762" spc="-19" dirty="0">
                <a:latin typeface="Arial"/>
                <a:cs typeface="Arial"/>
              </a:rPr>
              <a:t>an</a:t>
            </a:r>
            <a:r>
              <a:rPr sz="762" spc="5" dirty="0">
                <a:latin typeface="Arial"/>
                <a:cs typeface="Arial"/>
              </a:rPr>
              <a:t>d</a:t>
            </a:r>
            <a:r>
              <a:rPr sz="762" dirty="0">
                <a:latin typeface="Arial"/>
                <a:cs typeface="Arial"/>
              </a:rPr>
              <a:t> </a:t>
            </a:r>
            <a:r>
              <a:rPr sz="762" spc="-5" dirty="0">
                <a:latin typeface="Arial"/>
                <a:cs typeface="Arial"/>
              </a:rPr>
              <a:t>P</a:t>
            </a:r>
            <a:r>
              <a:rPr sz="762" spc="19" dirty="0">
                <a:latin typeface="Arial"/>
                <a:cs typeface="Arial"/>
              </a:rPr>
              <a:t>r</a:t>
            </a:r>
            <a:r>
              <a:rPr sz="762" spc="-19" dirty="0">
                <a:latin typeface="Arial"/>
                <a:cs typeface="Arial"/>
              </a:rPr>
              <a:t>o</a:t>
            </a:r>
            <a:r>
              <a:rPr sz="762" spc="-38" dirty="0">
                <a:latin typeface="Arial"/>
                <a:cs typeface="Arial"/>
              </a:rPr>
              <a:t>j</a:t>
            </a:r>
            <a:r>
              <a:rPr sz="762" spc="-19" dirty="0">
                <a:latin typeface="Arial"/>
                <a:cs typeface="Arial"/>
              </a:rPr>
              <a:t>e</a:t>
            </a:r>
            <a:r>
              <a:rPr sz="762" spc="24" dirty="0">
                <a:latin typeface="Arial"/>
                <a:cs typeface="Arial"/>
              </a:rPr>
              <a:t>c</a:t>
            </a:r>
            <a:r>
              <a:rPr sz="762" spc="-33" dirty="0">
                <a:latin typeface="Arial"/>
                <a:cs typeface="Arial"/>
              </a:rPr>
              <a:t>t</a:t>
            </a:r>
            <a:r>
              <a:rPr sz="762" spc="5" dirty="0">
                <a:latin typeface="Arial"/>
                <a:cs typeface="Arial"/>
              </a:rPr>
              <a:t>s</a:t>
            </a:r>
            <a:r>
              <a:rPr sz="762" dirty="0">
                <a:latin typeface="Arial"/>
                <a:cs typeface="Arial"/>
              </a:rPr>
              <a:t>  </a:t>
            </a:r>
            <a:r>
              <a:rPr sz="762" i="1" spc="24" dirty="0">
                <a:latin typeface="Arial"/>
                <a:cs typeface="Arial"/>
              </a:rPr>
              <a:t>J</a:t>
            </a:r>
            <a:r>
              <a:rPr sz="762" i="1" spc="-14" dirty="0">
                <a:latin typeface="Arial"/>
                <a:cs typeface="Arial"/>
              </a:rPr>
              <a:t>o</a:t>
            </a:r>
            <a:r>
              <a:rPr sz="762" i="1" spc="24" dirty="0">
                <a:latin typeface="Arial"/>
                <a:cs typeface="Arial"/>
              </a:rPr>
              <a:t>s</a:t>
            </a:r>
            <a:r>
              <a:rPr sz="762" i="1" spc="-14" dirty="0">
                <a:latin typeface="Arial"/>
                <a:cs typeface="Arial"/>
              </a:rPr>
              <a:t>ep</a:t>
            </a:r>
            <a:r>
              <a:rPr sz="762" i="1" spc="10" dirty="0">
                <a:latin typeface="Arial"/>
                <a:cs typeface="Arial"/>
              </a:rPr>
              <a:t>h</a:t>
            </a:r>
            <a:r>
              <a:rPr sz="762" i="1" spc="-10" dirty="0">
                <a:latin typeface="Arial"/>
                <a:cs typeface="Arial"/>
              </a:rPr>
              <a:t> </a:t>
            </a:r>
            <a:r>
              <a:rPr sz="762" i="1" spc="5" dirty="0">
                <a:latin typeface="Arial"/>
                <a:cs typeface="Arial"/>
              </a:rPr>
              <a:t>M</a:t>
            </a:r>
            <a:r>
              <a:rPr sz="762" i="1" spc="-14" dirty="0">
                <a:latin typeface="Arial"/>
                <a:cs typeface="Arial"/>
              </a:rPr>
              <a:t>a</a:t>
            </a:r>
            <a:r>
              <a:rPr sz="762" i="1" spc="5" dirty="0">
                <a:latin typeface="Arial"/>
                <a:cs typeface="Arial"/>
              </a:rPr>
              <a:t>y</a:t>
            </a:r>
            <a:endParaRPr sz="762">
              <a:latin typeface="Arial"/>
              <a:cs typeface="Arial"/>
            </a:endParaRPr>
          </a:p>
        </p:txBody>
      </p:sp>
      <p:sp>
        <p:nvSpPr>
          <p:cNvPr id="55" name="object 55"/>
          <p:cNvSpPr/>
          <p:nvPr/>
        </p:nvSpPr>
        <p:spPr>
          <a:xfrm>
            <a:off x="6882673" y="2854233"/>
            <a:ext cx="766838" cy="650724"/>
          </a:xfrm>
          <a:custGeom>
            <a:avLst/>
            <a:gdLst/>
            <a:ahLst/>
            <a:cxnLst/>
            <a:rect l="l" t="t" r="r" b="b"/>
            <a:pathLst>
              <a:path w="805179" h="683260">
                <a:moveTo>
                  <a:pt x="0" y="682751"/>
                </a:moveTo>
                <a:lnTo>
                  <a:pt x="804672" y="682751"/>
                </a:lnTo>
                <a:lnTo>
                  <a:pt x="804672" y="0"/>
                </a:lnTo>
                <a:lnTo>
                  <a:pt x="0" y="0"/>
                </a:lnTo>
                <a:lnTo>
                  <a:pt x="0" y="682751"/>
                </a:lnTo>
                <a:close/>
              </a:path>
            </a:pathLst>
          </a:custGeom>
          <a:solidFill>
            <a:srgbClr val="FFFFCC"/>
          </a:solidFill>
        </p:spPr>
        <p:txBody>
          <a:bodyPr wrap="square" lIns="0" tIns="0" rIns="0" bIns="0" rtlCol="0"/>
          <a:lstStyle/>
          <a:p>
            <a:endParaRPr sz="1714"/>
          </a:p>
        </p:txBody>
      </p:sp>
      <p:sp>
        <p:nvSpPr>
          <p:cNvPr id="56" name="object 56"/>
          <p:cNvSpPr/>
          <p:nvPr/>
        </p:nvSpPr>
        <p:spPr>
          <a:xfrm>
            <a:off x="6882673" y="2854233"/>
            <a:ext cx="766838" cy="650724"/>
          </a:xfrm>
          <a:custGeom>
            <a:avLst/>
            <a:gdLst/>
            <a:ahLst/>
            <a:cxnLst/>
            <a:rect l="l" t="t" r="r" b="b"/>
            <a:pathLst>
              <a:path w="805179" h="683260">
                <a:moveTo>
                  <a:pt x="0" y="682751"/>
                </a:moveTo>
                <a:lnTo>
                  <a:pt x="804672" y="682751"/>
                </a:lnTo>
                <a:lnTo>
                  <a:pt x="804672" y="0"/>
                </a:lnTo>
                <a:lnTo>
                  <a:pt x="0" y="0"/>
                </a:lnTo>
                <a:lnTo>
                  <a:pt x="0" y="682751"/>
                </a:lnTo>
                <a:close/>
              </a:path>
            </a:pathLst>
          </a:custGeom>
          <a:ln w="18288">
            <a:solidFill>
              <a:srgbClr val="000000"/>
            </a:solidFill>
          </a:ln>
        </p:spPr>
        <p:txBody>
          <a:bodyPr wrap="square" lIns="0" tIns="0" rIns="0" bIns="0" rtlCol="0"/>
          <a:lstStyle/>
          <a:p>
            <a:endParaRPr sz="1714"/>
          </a:p>
        </p:txBody>
      </p:sp>
      <p:sp>
        <p:nvSpPr>
          <p:cNvPr id="57" name="object 57"/>
          <p:cNvSpPr txBox="1"/>
          <p:nvPr/>
        </p:nvSpPr>
        <p:spPr>
          <a:xfrm>
            <a:off x="6997699" y="2946501"/>
            <a:ext cx="538843" cy="469103"/>
          </a:xfrm>
          <a:prstGeom prst="rect">
            <a:avLst/>
          </a:prstGeom>
        </p:spPr>
        <p:txBody>
          <a:bodyPr vert="horz" wrap="square" lIns="0" tIns="0" rIns="0" bIns="0" rtlCol="0">
            <a:spAutoFit/>
          </a:bodyPr>
          <a:lstStyle/>
          <a:p>
            <a:pPr marL="12095" marR="4838" indent="104021"/>
            <a:r>
              <a:rPr sz="762" spc="-10" dirty="0">
                <a:latin typeface="Arial"/>
                <a:cs typeface="Arial"/>
              </a:rPr>
              <a:t>P</a:t>
            </a:r>
            <a:r>
              <a:rPr sz="762" spc="-14" dirty="0">
                <a:latin typeface="Arial"/>
                <a:cs typeface="Arial"/>
              </a:rPr>
              <a:t>h</a:t>
            </a:r>
            <a:r>
              <a:rPr sz="762" spc="24" dirty="0">
                <a:latin typeface="Arial"/>
                <a:cs typeface="Arial"/>
              </a:rPr>
              <a:t>y</a:t>
            </a:r>
            <a:r>
              <a:rPr sz="762" spc="-24" dirty="0">
                <a:latin typeface="Arial"/>
                <a:cs typeface="Arial"/>
              </a:rPr>
              <a:t>s</a:t>
            </a:r>
            <a:r>
              <a:rPr sz="762" spc="5" dirty="0">
                <a:latin typeface="Arial"/>
                <a:cs typeface="Arial"/>
              </a:rPr>
              <a:t>i</a:t>
            </a:r>
            <a:r>
              <a:rPr sz="762" spc="24" dirty="0">
                <a:latin typeface="Arial"/>
                <a:cs typeface="Arial"/>
              </a:rPr>
              <a:t>c</a:t>
            </a:r>
            <a:r>
              <a:rPr sz="762" spc="5" dirty="0">
                <a:latin typeface="Arial"/>
                <a:cs typeface="Arial"/>
              </a:rPr>
              <a:t>s </a:t>
            </a:r>
            <a:r>
              <a:rPr sz="762" spc="-52" dirty="0">
                <a:latin typeface="Arial"/>
                <a:cs typeface="Arial"/>
              </a:rPr>
              <a:t>R</a:t>
            </a:r>
            <a:r>
              <a:rPr sz="762" spc="-19" dirty="0">
                <a:latin typeface="Arial"/>
                <a:cs typeface="Arial"/>
              </a:rPr>
              <a:t>esea</a:t>
            </a:r>
            <a:r>
              <a:rPr sz="762" spc="19" dirty="0">
                <a:latin typeface="Arial"/>
                <a:cs typeface="Arial"/>
              </a:rPr>
              <a:t>r</a:t>
            </a:r>
            <a:r>
              <a:rPr sz="762" spc="24" dirty="0">
                <a:latin typeface="Arial"/>
                <a:cs typeface="Arial"/>
              </a:rPr>
              <a:t>c</a:t>
            </a:r>
            <a:r>
              <a:rPr sz="762" spc="5" dirty="0">
                <a:latin typeface="Arial"/>
                <a:cs typeface="Arial"/>
              </a:rPr>
              <a:t>h</a:t>
            </a:r>
            <a:r>
              <a:rPr sz="762" dirty="0">
                <a:latin typeface="Arial"/>
                <a:cs typeface="Arial"/>
              </a:rPr>
              <a:t> </a:t>
            </a:r>
            <a:r>
              <a:rPr sz="762" i="1" spc="-14" dirty="0">
                <a:latin typeface="Arial"/>
                <a:cs typeface="Arial"/>
              </a:rPr>
              <a:t>T</a:t>
            </a:r>
            <a:r>
              <a:rPr sz="762" i="1" spc="5" dirty="0">
                <a:latin typeface="Arial"/>
                <a:cs typeface="Arial"/>
              </a:rPr>
              <a:t>i</a:t>
            </a:r>
            <a:r>
              <a:rPr sz="762" i="1" dirty="0">
                <a:latin typeface="Arial"/>
                <a:cs typeface="Arial"/>
              </a:rPr>
              <a:t>m</a:t>
            </a:r>
            <a:r>
              <a:rPr sz="762" i="1" spc="-19" dirty="0">
                <a:latin typeface="Arial"/>
                <a:cs typeface="Arial"/>
              </a:rPr>
              <a:t>o</a:t>
            </a:r>
            <a:r>
              <a:rPr sz="762" i="1" spc="10" dirty="0">
                <a:latin typeface="Arial"/>
                <a:cs typeface="Arial"/>
              </a:rPr>
              <a:t>t</a:t>
            </a:r>
            <a:r>
              <a:rPr sz="762" i="1" spc="-19" dirty="0">
                <a:latin typeface="Arial"/>
                <a:cs typeface="Arial"/>
              </a:rPr>
              <a:t>h</a:t>
            </a:r>
            <a:r>
              <a:rPr sz="762" i="1" spc="5" dirty="0">
                <a:latin typeface="Arial"/>
                <a:cs typeface="Arial"/>
              </a:rPr>
              <a:t>y</a:t>
            </a:r>
            <a:r>
              <a:rPr sz="762" i="1" dirty="0">
                <a:latin typeface="Arial"/>
                <a:cs typeface="Arial"/>
              </a:rPr>
              <a:t> </a:t>
            </a:r>
            <a:r>
              <a:rPr sz="762" i="1" spc="-5" dirty="0">
                <a:latin typeface="Arial"/>
                <a:cs typeface="Arial"/>
              </a:rPr>
              <a:t>H</a:t>
            </a:r>
            <a:r>
              <a:rPr sz="762" i="1" spc="-14" dirty="0">
                <a:latin typeface="Arial"/>
                <a:cs typeface="Arial"/>
              </a:rPr>
              <a:t>a</a:t>
            </a:r>
            <a:r>
              <a:rPr sz="762" i="1" spc="5" dirty="0">
                <a:latin typeface="Arial"/>
                <a:cs typeface="Arial"/>
              </a:rPr>
              <a:t>llm</a:t>
            </a:r>
            <a:r>
              <a:rPr sz="762" i="1" spc="-14" dirty="0">
                <a:latin typeface="Arial"/>
                <a:cs typeface="Arial"/>
              </a:rPr>
              <a:t>a</a:t>
            </a:r>
            <a:r>
              <a:rPr sz="762" i="1" spc="10" dirty="0">
                <a:latin typeface="Arial"/>
                <a:cs typeface="Arial"/>
              </a:rPr>
              <a:t>n</a:t>
            </a:r>
            <a:r>
              <a:rPr sz="762" i="1" spc="-10" dirty="0">
                <a:latin typeface="Arial"/>
                <a:cs typeface="Arial"/>
              </a:rPr>
              <a:t> </a:t>
            </a:r>
            <a:r>
              <a:rPr sz="762" i="1" spc="14" dirty="0">
                <a:latin typeface="Arial"/>
                <a:cs typeface="Arial"/>
              </a:rPr>
              <a:t>(</a:t>
            </a:r>
            <a:r>
              <a:rPr sz="762" i="1" spc="-10" dirty="0">
                <a:latin typeface="Arial"/>
                <a:cs typeface="Arial"/>
              </a:rPr>
              <a:t>A</a:t>
            </a:r>
            <a:r>
              <a:rPr sz="762" i="1" spc="5" dirty="0">
                <a:latin typeface="Arial"/>
                <a:cs typeface="Arial"/>
              </a:rPr>
              <a:t>)</a:t>
            </a:r>
            <a:endParaRPr sz="762">
              <a:latin typeface="Arial"/>
              <a:cs typeface="Arial"/>
            </a:endParaRPr>
          </a:p>
        </p:txBody>
      </p:sp>
      <p:sp>
        <p:nvSpPr>
          <p:cNvPr id="58" name="object 58"/>
          <p:cNvSpPr/>
          <p:nvPr/>
        </p:nvSpPr>
        <p:spPr>
          <a:xfrm>
            <a:off x="6882673" y="3649617"/>
            <a:ext cx="766838" cy="656167"/>
          </a:xfrm>
          <a:custGeom>
            <a:avLst/>
            <a:gdLst/>
            <a:ahLst/>
            <a:cxnLst/>
            <a:rect l="l" t="t" r="r" b="b"/>
            <a:pathLst>
              <a:path w="805179" h="688975">
                <a:moveTo>
                  <a:pt x="0" y="688847"/>
                </a:moveTo>
                <a:lnTo>
                  <a:pt x="804672" y="688847"/>
                </a:lnTo>
                <a:lnTo>
                  <a:pt x="804672" y="0"/>
                </a:lnTo>
                <a:lnTo>
                  <a:pt x="0" y="0"/>
                </a:lnTo>
                <a:lnTo>
                  <a:pt x="0" y="688847"/>
                </a:lnTo>
                <a:close/>
              </a:path>
            </a:pathLst>
          </a:custGeom>
          <a:solidFill>
            <a:srgbClr val="FFFFCC"/>
          </a:solidFill>
        </p:spPr>
        <p:txBody>
          <a:bodyPr wrap="square" lIns="0" tIns="0" rIns="0" bIns="0" rtlCol="0"/>
          <a:lstStyle/>
          <a:p>
            <a:endParaRPr sz="1714"/>
          </a:p>
        </p:txBody>
      </p:sp>
      <p:sp>
        <p:nvSpPr>
          <p:cNvPr id="59" name="object 59"/>
          <p:cNvSpPr/>
          <p:nvPr/>
        </p:nvSpPr>
        <p:spPr>
          <a:xfrm>
            <a:off x="6882673" y="3649617"/>
            <a:ext cx="766838" cy="656167"/>
          </a:xfrm>
          <a:custGeom>
            <a:avLst/>
            <a:gdLst/>
            <a:ahLst/>
            <a:cxnLst/>
            <a:rect l="l" t="t" r="r" b="b"/>
            <a:pathLst>
              <a:path w="805179" h="688975">
                <a:moveTo>
                  <a:pt x="0" y="688847"/>
                </a:moveTo>
                <a:lnTo>
                  <a:pt x="804672" y="688847"/>
                </a:lnTo>
                <a:lnTo>
                  <a:pt x="804672" y="0"/>
                </a:lnTo>
                <a:lnTo>
                  <a:pt x="0" y="0"/>
                </a:lnTo>
                <a:lnTo>
                  <a:pt x="0" y="688847"/>
                </a:lnTo>
                <a:close/>
              </a:path>
            </a:pathLst>
          </a:custGeom>
          <a:ln w="18288">
            <a:solidFill>
              <a:srgbClr val="000000"/>
            </a:solidFill>
          </a:ln>
        </p:spPr>
        <p:txBody>
          <a:bodyPr wrap="square" lIns="0" tIns="0" rIns="0" bIns="0" rtlCol="0"/>
          <a:lstStyle/>
          <a:p>
            <a:endParaRPr sz="1714"/>
          </a:p>
        </p:txBody>
      </p:sp>
      <p:sp>
        <p:nvSpPr>
          <p:cNvPr id="60" name="object 60"/>
          <p:cNvSpPr txBox="1"/>
          <p:nvPr/>
        </p:nvSpPr>
        <p:spPr>
          <a:xfrm>
            <a:off x="6986089" y="3685883"/>
            <a:ext cx="568476" cy="586379"/>
          </a:xfrm>
          <a:prstGeom prst="rect">
            <a:avLst/>
          </a:prstGeom>
        </p:spPr>
        <p:txBody>
          <a:bodyPr vert="horz" wrap="square" lIns="0" tIns="0" rIns="0" bIns="0" rtlCol="0">
            <a:spAutoFit/>
          </a:bodyPr>
          <a:lstStyle/>
          <a:p>
            <a:pPr marL="11491" marR="4838" indent="-2419" algn="ctr"/>
            <a:r>
              <a:rPr sz="762" spc="-10" dirty="0">
                <a:latin typeface="Arial"/>
                <a:cs typeface="Arial"/>
              </a:rPr>
              <a:t>F</a:t>
            </a:r>
            <a:r>
              <a:rPr sz="762" spc="-14" dirty="0">
                <a:latin typeface="Arial"/>
                <a:cs typeface="Arial"/>
              </a:rPr>
              <a:t>a</a:t>
            </a:r>
            <a:r>
              <a:rPr sz="762" spc="24" dirty="0">
                <a:latin typeface="Arial"/>
                <a:cs typeface="Arial"/>
              </a:rPr>
              <a:t>c</a:t>
            </a:r>
            <a:r>
              <a:rPr sz="762" spc="5" dirty="0">
                <a:latin typeface="Arial"/>
                <a:cs typeface="Arial"/>
              </a:rPr>
              <a:t>i</a:t>
            </a:r>
            <a:r>
              <a:rPr sz="762" spc="-38" dirty="0">
                <a:latin typeface="Arial"/>
                <a:cs typeface="Arial"/>
              </a:rPr>
              <a:t>l</a:t>
            </a:r>
            <a:r>
              <a:rPr sz="762" spc="5" dirty="0">
                <a:latin typeface="Arial"/>
                <a:cs typeface="Arial"/>
              </a:rPr>
              <a:t>i</a:t>
            </a:r>
            <a:r>
              <a:rPr sz="762" spc="-33" dirty="0">
                <a:latin typeface="Arial"/>
                <a:cs typeface="Arial"/>
              </a:rPr>
              <a:t>t</a:t>
            </a:r>
            <a:r>
              <a:rPr sz="762" spc="5" dirty="0">
                <a:latin typeface="Arial"/>
                <a:cs typeface="Arial"/>
              </a:rPr>
              <a:t>i</a:t>
            </a:r>
            <a:r>
              <a:rPr sz="762" spc="-14" dirty="0">
                <a:latin typeface="Arial"/>
                <a:cs typeface="Arial"/>
              </a:rPr>
              <a:t>e</a:t>
            </a:r>
            <a:r>
              <a:rPr sz="762" spc="5" dirty="0">
                <a:latin typeface="Arial"/>
                <a:cs typeface="Arial"/>
              </a:rPr>
              <a:t>s</a:t>
            </a:r>
            <a:r>
              <a:rPr sz="762" spc="33" dirty="0">
                <a:latin typeface="Arial"/>
                <a:cs typeface="Arial"/>
              </a:rPr>
              <a:t> </a:t>
            </a:r>
            <a:r>
              <a:rPr sz="762" spc="10" dirty="0">
                <a:latin typeface="Arial"/>
                <a:cs typeface="Arial"/>
              </a:rPr>
              <a:t>&amp;</a:t>
            </a:r>
            <a:r>
              <a:rPr sz="762" spc="5" dirty="0">
                <a:latin typeface="Arial"/>
                <a:cs typeface="Arial"/>
              </a:rPr>
              <a:t> </a:t>
            </a:r>
            <a:r>
              <a:rPr sz="762" spc="-10" dirty="0">
                <a:latin typeface="Arial"/>
                <a:cs typeface="Arial"/>
              </a:rPr>
              <a:t>P</a:t>
            </a:r>
            <a:r>
              <a:rPr sz="762" spc="19" dirty="0">
                <a:latin typeface="Arial"/>
                <a:cs typeface="Arial"/>
              </a:rPr>
              <a:t>r</a:t>
            </a:r>
            <a:r>
              <a:rPr sz="762" spc="-19" dirty="0">
                <a:latin typeface="Arial"/>
                <a:cs typeface="Arial"/>
              </a:rPr>
              <a:t>o</a:t>
            </a:r>
            <a:r>
              <a:rPr sz="762" spc="-38" dirty="0">
                <a:latin typeface="Arial"/>
                <a:cs typeface="Arial"/>
              </a:rPr>
              <a:t>j</a:t>
            </a:r>
            <a:r>
              <a:rPr sz="762" spc="-19" dirty="0">
                <a:latin typeface="Arial"/>
                <a:cs typeface="Arial"/>
              </a:rPr>
              <a:t>e</a:t>
            </a:r>
            <a:r>
              <a:rPr sz="762" spc="24" dirty="0">
                <a:latin typeface="Arial"/>
                <a:cs typeface="Arial"/>
              </a:rPr>
              <a:t>c</a:t>
            </a:r>
            <a:r>
              <a:rPr sz="762" dirty="0">
                <a:latin typeface="Arial"/>
                <a:cs typeface="Arial"/>
              </a:rPr>
              <a:t>t </a:t>
            </a:r>
            <a:r>
              <a:rPr sz="762" spc="-48" dirty="0">
                <a:latin typeface="Arial"/>
                <a:cs typeface="Arial"/>
              </a:rPr>
              <a:t>M</a:t>
            </a:r>
            <a:r>
              <a:rPr sz="762" spc="-19" dirty="0">
                <a:latin typeface="Arial"/>
                <a:cs typeface="Arial"/>
              </a:rPr>
              <a:t>anage</a:t>
            </a:r>
            <a:r>
              <a:rPr sz="762" spc="-48" dirty="0">
                <a:latin typeface="Arial"/>
                <a:cs typeface="Arial"/>
              </a:rPr>
              <a:t>m</a:t>
            </a:r>
            <a:r>
              <a:rPr sz="762" spc="-19" dirty="0">
                <a:latin typeface="Arial"/>
                <a:cs typeface="Arial"/>
              </a:rPr>
              <a:t>en</a:t>
            </a:r>
            <a:r>
              <a:rPr sz="762" dirty="0">
                <a:latin typeface="Arial"/>
                <a:cs typeface="Arial"/>
              </a:rPr>
              <a:t>t </a:t>
            </a:r>
            <a:r>
              <a:rPr sz="762" i="1" spc="24" dirty="0">
                <a:latin typeface="Arial"/>
                <a:cs typeface="Arial"/>
              </a:rPr>
              <a:t>J</a:t>
            </a:r>
            <a:r>
              <a:rPr sz="762" i="1" spc="-14" dirty="0">
                <a:latin typeface="Arial"/>
                <a:cs typeface="Arial"/>
              </a:rPr>
              <a:t>ehann</a:t>
            </a:r>
            <a:r>
              <a:rPr sz="762" i="1" spc="10" dirty="0">
                <a:latin typeface="Arial"/>
                <a:cs typeface="Arial"/>
              </a:rPr>
              <a:t>e</a:t>
            </a:r>
            <a:r>
              <a:rPr sz="762" i="1" spc="5" dirty="0">
                <a:latin typeface="Arial"/>
                <a:cs typeface="Arial"/>
              </a:rPr>
              <a:t> </a:t>
            </a:r>
            <a:r>
              <a:rPr sz="762" i="1" spc="-5" dirty="0">
                <a:latin typeface="Arial"/>
                <a:cs typeface="Arial"/>
              </a:rPr>
              <a:t>G</a:t>
            </a:r>
            <a:r>
              <a:rPr sz="762" i="1" spc="5" dirty="0">
                <a:latin typeface="Arial"/>
                <a:cs typeface="Arial"/>
              </a:rPr>
              <a:t>illo</a:t>
            </a:r>
            <a:endParaRPr sz="762">
              <a:latin typeface="Arial"/>
              <a:cs typeface="Arial"/>
            </a:endParaRPr>
          </a:p>
        </p:txBody>
      </p:sp>
      <p:sp>
        <p:nvSpPr>
          <p:cNvPr id="61" name="object 61"/>
          <p:cNvSpPr/>
          <p:nvPr/>
        </p:nvSpPr>
        <p:spPr>
          <a:xfrm>
            <a:off x="5547360" y="2854233"/>
            <a:ext cx="766838" cy="650724"/>
          </a:xfrm>
          <a:custGeom>
            <a:avLst/>
            <a:gdLst/>
            <a:ahLst/>
            <a:cxnLst/>
            <a:rect l="l" t="t" r="r" b="b"/>
            <a:pathLst>
              <a:path w="805179" h="683260">
                <a:moveTo>
                  <a:pt x="0" y="682751"/>
                </a:moveTo>
                <a:lnTo>
                  <a:pt x="804672" y="682751"/>
                </a:lnTo>
                <a:lnTo>
                  <a:pt x="804672" y="0"/>
                </a:lnTo>
                <a:lnTo>
                  <a:pt x="0" y="0"/>
                </a:lnTo>
                <a:lnTo>
                  <a:pt x="0" y="682751"/>
                </a:lnTo>
                <a:close/>
              </a:path>
            </a:pathLst>
          </a:custGeom>
          <a:solidFill>
            <a:srgbClr val="FFFFCC"/>
          </a:solidFill>
        </p:spPr>
        <p:txBody>
          <a:bodyPr wrap="square" lIns="0" tIns="0" rIns="0" bIns="0" rtlCol="0"/>
          <a:lstStyle/>
          <a:p>
            <a:endParaRPr sz="1714"/>
          </a:p>
        </p:txBody>
      </p:sp>
      <p:sp>
        <p:nvSpPr>
          <p:cNvPr id="62" name="object 62"/>
          <p:cNvSpPr/>
          <p:nvPr/>
        </p:nvSpPr>
        <p:spPr>
          <a:xfrm>
            <a:off x="5547360" y="2854233"/>
            <a:ext cx="766838" cy="650724"/>
          </a:xfrm>
          <a:custGeom>
            <a:avLst/>
            <a:gdLst/>
            <a:ahLst/>
            <a:cxnLst/>
            <a:rect l="l" t="t" r="r" b="b"/>
            <a:pathLst>
              <a:path w="805179" h="683260">
                <a:moveTo>
                  <a:pt x="0" y="682751"/>
                </a:moveTo>
                <a:lnTo>
                  <a:pt x="804672" y="682751"/>
                </a:lnTo>
                <a:lnTo>
                  <a:pt x="804672" y="0"/>
                </a:lnTo>
                <a:lnTo>
                  <a:pt x="0" y="0"/>
                </a:lnTo>
                <a:lnTo>
                  <a:pt x="0" y="682751"/>
                </a:lnTo>
                <a:close/>
              </a:path>
            </a:pathLst>
          </a:custGeom>
          <a:ln w="18288">
            <a:solidFill>
              <a:srgbClr val="000000"/>
            </a:solidFill>
          </a:ln>
        </p:spPr>
        <p:txBody>
          <a:bodyPr wrap="square" lIns="0" tIns="0" rIns="0" bIns="0" rtlCol="0"/>
          <a:lstStyle/>
          <a:p>
            <a:endParaRPr sz="1714"/>
          </a:p>
        </p:txBody>
      </p:sp>
      <p:sp>
        <p:nvSpPr>
          <p:cNvPr id="63" name="object 63"/>
          <p:cNvSpPr txBox="1"/>
          <p:nvPr/>
        </p:nvSpPr>
        <p:spPr>
          <a:xfrm>
            <a:off x="5607836" y="3005156"/>
            <a:ext cx="653748" cy="351828"/>
          </a:xfrm>
          <a:prstGeom prst="rect">
            <a:avLst/>
          </a:prstGeom>
        </p:spPr>
        <p:txBody>
          <a:bodyPr vert="horz" wrap="square" lIns="0" tIns="0" rIns="0" bIns="0" rtlCol="0">
            <a:spAutoFit/>
          </a:bodyPr>
          <a:lstStyle/>
          <a:p>
            <a:pPr marL="12095" marR="4838" indent="-41729" algn="ctr"/>
            <a:r>
              <a:rPr sz="762" spc="-52" dirty="0">
                <a:latin typeface="Arial"/>
                <a:cs typeface="Arial"/>
              </a:rPr>
              <a:t>R</a:t>
            </a:r>
            <a:r>
              <a:rPr sz="762" spc="-19" dirty="0">
                <a:latin typeface="Arial"/>
                <a:cs typeface="Arial"/>
              </a:rPr>
              <a:t>esea</a:t>
            </a:r>
            <a:r>
              <a:rPr sz="762" spc="19" dirty="0">
                <a:latin typeface="Arial"/>
                <a:cs typeface="Arial"/>
              </a:rPr>
              <a:t>r</a:t>
            </a:r>
            <a:r>
              <a:rPr sz="762" spc="24" dirty="0">
                <a:latin typeface="Arial"/>
                <a:cs typeface="Arial"/>
              </a:rPr>
              <a:t>c</a:t>
            </a:r>
            <a:r>
              <a:rPr sz="762" spc="5" dirty="0">
                <a:latin typeface="Arial"/>
                <a:cs typeface="Arial"/>
              </a:rPr>
              <a:t>h</a:t>
            </a:r>
            <a:r>
              <a:rPr sz="762" spc="38" dirty="0">
                <a:latin typeface="Arial"/>
                <a:cs typeface="Arial"/>
              </a:rPr>
              <a:t> </a:t>
            </a:r>
            <a:r>
              <a:rPr sz="762" spc="10" dirty="0">
                <a:latin typeface="Arial"/>
                <a:cs typeface="Arial"/>
              </a:rPr>
              <a:t>&amp;</a:t>
            </a:r>
            <a:r>
              <a:rPr sz="762" dirty="0">
                <a:latin typeface="Arial"/>
                <a:cs typeface="Arial"/>
              </a:rPr>
              <a:t> </a:t>
            </a:r>
            <a:r>
              <a:rPr sz="762" spc="-62" dirty="0">
                <a:latin typeface="Arial"/>
                <a:cs typeface="Arial"/>
              </a:rPr>
              <a:t>T</a:t>
            </a:r>
            <a:r>
              <a:rPr sz="762" spc="-19" dirty="0">
                <a:latin typeface="Arial"/>
                <a:cs typeface="Arial"/>
              </a:rPr>
              <a:t>e</a:t>
            </a:r>
            <a:r>
              <a:rPr sz="762" spc="24" dirty="0">
                <a:latin typeface="Arial"/>
                <a:cs typeface="Arial"/>
              </a:rPr>
              <a:t>c</a:t>
            </a:r>
            <a:r>
              <a:rPr sz="762" spc="-19" dirty="0">
                <a:latin typeface="Arial"/>
                <a:cs typeface="Arial"/>
              </a:rPr>
              <a:t>hno</a:t>
            </a:r>
            <a:r>
              <a:rPr sz="762" spc="-38" dirty="0">
                <a:latin typeface="Arial"/>
                <a:cs typeface="Arial"/>
              </a:rPr>
              <a:t>l</a:t>
            </a:r>
            <a:r>
              <a:rPr sz="762" spc="-19" dirty="0">
                <a:latin typeface="Arial"/>
                <a:cs typeface="Arial"/>
              </a:rPr>
              <a:t>og</a:t>
            </a:r>
            <a:r>
              <a:rPr sz="762" spc="5" dirty="0">
                <a:latin typeface="Arial"/>
                <a:cs typeface="Arial"/>
              </a:rPr>
              <a:t>y</a:t>
            </a:r>
            <a:r>
              <a:rPr sz="762" dirty="0">
                <a:latin typeface="Arial"/>
                <a:cs typeface="Arial"/>
              </a:rPr>
              <a:t> </a:t>
            </a:r>
            <a:r>
              <a:rPr sz="762" i="1" spc="-5" dirty="0">
                <a:latin typeface="Arial"/>
                <a:cs typeface="Arial"/>
              </a:rPr>
              <a:t>G</a:t>
            </a:r>
            <a:r>
              <a:rPr sz="762" i="1" spc="5" dirty="0">
                <a:latin typeface="Arial"/>
                <a:cs typeface="Arial"/>
              </a:rPr>
              <a:t>l</a:t>
            </a:r>
            <a:r>
              <a:rPr sz="762" i="1" spc="-14" dirty="0">
                <a:latin typeface="Arial"/>
                <a:cs typeface="Arial"/>
              </a:rPr>
              <a:t>e</a:t>
            </a:r>
            <a:r>
              <a:rPr sz="762" i="1" spc="10" dirty="0">
                <a:latin typeface="Arial"/>
                <a:cs typeface="Arial"/>
              </a:rPr>
              <a:t>n</a:t>
            </a:r>
            <a:r>
              <a:rPr sz="762" i="1" spc="-10" dirty="0">
                <a:latin typeface="Arial"/>
                <a:cs typeface="Arial"/>
              </a:rPr>
              <a:t> </a:t>
            </a:r>
            <a:r>
              <a:rPr sz="762" i="1" spc="-5" dirty="0">
                <a:latin typeface="Arial"/>
                <a:cs typeface="Arial"/>
              </a:rPr>
              <a:t>C</a:t>
            </a:r>
            <a:r>
              <a:rPr sz="762" i="1" spc="14" dirty="0">
                <a:latin typeface="Arial"/>
                <a:cs typeface="Arial"/>
              </a:rPr>
              <a:t>r</a:t>
            </a:r>
            <a:r>
              <a:rPr sz="762" i="1" spc="-14" dirty="0">
                <a:latin typeface="Arial"/>
                <a:cs typeface="Arial"/>
              </a:rPr>
              <a:t>a</a:t>
            </a:r>
            <a:r>
              <a:rPr sz="762" i="1" spc="-5" dirty="0">
                <a:latin typeface="Arial"/>
                <a:cs typeface="Arial"/>
              </a:rPr>
              <a:t>w</a:t>
            </a:r>
            <a:r>
              <a:rPr sz="762" i="1" spc="14" dirty="0">
                <a:latin typeface="Arial"/>
                <a:cs typeface="Arial"/>
              </a:rPr>
              <a:t>f</a:t>
            </a:r>
            <a:r>
              <a:rPr sz="762" i="1" spc="-14" dirty="0">
                <a:latin typeface="Arial"/>
                <a:cs typeface="Arial"/>
              </a:rPr>
              <a:t>o</a:t>
            </a:r>
            <a:r>
              <a:rPr sz="762" i="1" spc="14" dirty="0">
                <a:latin typeface="Arial"/>
                <a:cs typeface="Arial"/>
              </a:rPr>
              <a:t>r</a:t>
            </a:r>
            <a:r>
              <a:rPr sz="762" i="1" spc="10" dirty="0">
                <a:latin typeface="Arial"/>
                <a:cs typeface="Arial"/>
              </a:rPr>
              <a:t>d</a:t>
            </a:r>
            <a:endParaRPr sz="762">
              <a:latin typeface="Arial"/>
              <a:cs typeface="Arial"/>
            </a:endParaRPr>
          </a:p>
        </p:txBody>
      </p:sp>
      <p:sp>
        <p:nvSpPr>
          <p:cNvPr id="64" name="object 64"/>
          <p:cNvSpPr txBox="1"/>
          <p:nvPr/>
        </p:nvSpPr>
        <p:spPr>
          <a:xfrm>
            <a:off x="5547360" y="3649616"/>
            <a:ext cx="766838" cy="351828"/>
          </a:xfrm>
          <a:prstGeom prst="rect">
            <a:avLst/>
          </a:prstGeom>
          <a:solidFill>
            <a:srgbClr val="FFFFCC"/>
          </a:solidFill>
          <a:ln w="18288">
            <a:solidFill>
              <a:srgbClr val="000000"/>
            </a:solidFill>
          </a:ln>
        </p:spPr>
        <p:txBody>
          <a:bodyPr vert="horz" wrap="square" lIns="0" tIns="0" rIns="0" bIns="0" rtlCol="0">
            <a:spAutoFit/>
          </a:bodyPr>
          <a:lstStyle/>
          <a:p>
            <a:pPr marL="203204" marR="169941" indent="-17538" algn="just"/>
            <a:r>
              <a:rPr sz="762" spc="-14" dirty="0">
                <a:latin typeface="Arial"/>
                <a:cs typeface="Arial"/>
              </a:rPr>
              <a:t>F</a:t>
            </a:r>
            <a:r>
              <a:rPr sz="762" spc="-19" dirty="0">
                <a:latin typeface="Arial"/>
                <a:cs typeface="Arial"/>
              </a:rPr>
              <a:t>a</a:t>
            </a:r>
            <a:r>
              <a:rPr sz="762" spc="24" dirty="0">
                <a:latin typeface="Arial"/>
                <a:cs typeface="Arial"/>
              </a:rPr>
              <a:t>c</a:t>
            </a:r>
            <a:r>
              <a:rPr sz="762" spc="5" dirty="0">
                <a:latin typeface="Arial"/>
                <a:cs typeface="Arial"/>
              </a:rPr>
              <a:t>i</a:t>
            </a:r>
            <a:r>
              <a:rPr sz="762" spc="-38" dirty="0">
                <a:latin typeface="Arial"/>
                <a:cs typeface="Arial"/>
              </a:rPr>
              <a:t>l</a:t>
            </a:r>
            <a:r>
              <a:rPr sz="762" spc="5" dirty="0">
                <a:latin typeface="Arial"/>
                <a:cs typeface="Arial"/>
              </a:rPr>
              <a:t>i</a:t>
            </a:r>
            <a:r>
              <a:rPr sz="762" spc="-33" dirty="0">
                <a:latin typeface="Arial"/>
                <a:cs typeface="Arial"/>
              </a:rPr>
              <a:t>t</a:t>
            </a:r>
            <a:r>
              <a:rPr sz="762" spc="5" dirty="0">
                <a:latin typeface="Arial"/>
                <a:cs typeface="Arial"/>
              </a:rPr>
              <a:t>i</a:t>
            </a:r>
            <a:r>
              <a:rPr sz="762" spc="-19" dirty="0">
                <a:latin typeface="Arial"/>
                <a:cs typeface="Arial"/>
              </a:rPr>
              <a:t>e</a:t>
            </a:r>
            <a:r>
              <a:rPr sz="762" spc="5" dirty="0">
                <a:latin typeface="Arial"/>
                <a:cs typeface="Arial"/>
              </a:rPr>
              <a:t>s</a:t>
            </a:r>
            <a:r>
              <a:rPr sz="762" dirty="0">
                <a:latin typeface="Arial"/>
                <a:cs typeface="Arial"/>
              </a:rPr>
              <a:t> </a:t>
            </a:r>
            <a:r>
              <a:rPr sz="762" i="1" dirty="0">
                <a:latin typeface="Arial"/>
                <a:cs typeface="Arial"/>
              </a:rPr>
              <a:t>M</a:t>
            </a:r>
            <a:r>
              <a:rPr sz="762" i="1" spc="5" dirty="0">
                <a:latin typeface="Arial"/>
                <a:cs typeface="Arial"/>
              </a:rPr>
              <a:t>i</a:t>
            </a:r>
            <a:r>
              <a:rPr sz="762" i="1" spc="24" dirty="0">
                <a:latin typeface="Arial"/>
                <a:cs typeface="Arial"/>
              </a:rPr>
              <a:t>c</a:t>
            </a:r>
            <a:r>
              <a:rPr sz="762" i="1" spc="-19" dirty="0">
                <a:latin typeface="Arial"/>
                <a:cs typeface="Arial"/>
              </a:rPr>
              <a:t>hae</a:t>
            </a:r>
            <a:r>
              <a:rPr sz="762" i="1" dirty="0">
                <a:latin typeface="Arial"/>
                <a:cs typeface="Arial"/>
              </a:rPr>
              <a:t>l </a:t>
            </a:r>
            <a:r>
              <a:rPr sz="762" i="1" spc="-10" dirty="0">
                <a:latin typeface="Arial"/>
                <a:cs typeface="Arial"/>
              </a:rPr>
              <a:t>P</a:t>
            </a:r>
            <a:r>
              <a:rPr sz="762" i="1" spc="14" dirty="0">
                <a:latin typeface="Arial"/>
                <a:cs typeface="Arial"/>
              </a:rPr>
              <a:t>r</a:t>
            </a:r>
            <a:r>
              <a:rPr sz="762" i="1" spc="-14" dirty="0">
                <a:latin typeface="Arial"/>
                <a:cs typeface="Arial"/>
              </a:rPr>
              <a:t>o</a:t>
            </a:r>
            <a:r>
              <a:rPr sz="762" i="1" spc="24" dirty="0">
                <a:latin typeface="Arial"/>
                <a:cs typeface="Arial"/>
              </a:rPr>
              <a:t>c</a:t>
            </a:r>
            <a:r>
              <a:rPr sz="762" i="1" spc="-14" dirty="0">
                <a:latin typeface="Arial"/>
                <a:cs typeface="Arial"/>
              </a:rPr>
              <a:t>a</a:t>
            </a:r>
            <a:r>
              <a:rPr sz="762" i="1" spc="14" dirty="0">
                <a:latin typeface="Arial"/>
                <a:cs typeface="Arial"/>
              </a:rPr>
              <a:t>r</a:t>
            </a:r>
            <a:r>
              <a:rPr sz="762" i="1" spc="5" dirty="0">
                <a:latin typeface="Arial"/>
                <a:cs typeface="Arial"/>
              </a:rPr>
              <a:t>i</a:t>
            </a:r>
            <a:r>
              <a:rPr sz="762" i="1" spc="10" dirty="0">
                <a:latin typeface="Arial"/>
                <a:cs typeface="Arial"/>
              </a:rPr>
              <a:t>o</a:t>
            </a:r>
            <a:endParaRPr sz="762">
              <a:latin typeface="Arial"/>
              <a:cs typeface="Arial"/>
            </a:endParaRPr>
          </a:p>
        </p:txBody>
      </p:sp>
      <p:sp>
        <p:nvSpPr>
          <p:cNvPr id="65" name="object 65"/>
          <p:cNvSpPr/>
          <p:nvPr/>
        </p:nvSpPr>
        <p:spPr>
          <a:xfrm>
            <a:off x="5355770" y="2343332"/>
            <a:ext cx="0" cy="1596571"/>
          </a:xfrm>
          <a:custGeom>
            <a:avLst/>
            <a:gdLst/>
            <a:ahLst/>
            <a:cxnLst/>
            <a:rect l="l" t="t" r="r" b="b"/>
            <a:pathLst>
              <a:path h="1676400">
                <a:moveTo>
                  <a:pt x="0" y="0"/>
                </a:moveTo>
                <a:lnTo>
                  <a:pt x="0" y="1676400"/>
                </a:lnTo>
              </a:path>
            </a:pathLst>
          </a:custGeom>
          <a:ln w="18288">
            <a:solidFill>
              <a:srgbClr val="000000"/>
            </a:solidFill>
          </a:ln>
        </p:spPr>
        <p:txBody>
          <a:bodyPr wrap="square" lIns="0" tIns="0" rIns="0" bIns="0" rtlCol="0"/>
          <a:lstStyle/>
          <a:p>
            <a:endParaRPr sz="1714"/>
          </a:p>
        </p:txBody>
      </p:sp>
      <p:sp>
        <p:nvSpPr>
          <p:cNvPr id="66" name="object 66"/>
          <p:cNvSpPr/>
          <p:nvPr/>
        </p:nvSpPr>
        <p:spPr>
          <a:xfrm>
            <a:off x="5355771" y="3934097"/>
            <a:ext cx="191710" cy="6048"/>
          </a:xfrm>
          <a:custGeom>
            <a:avLst/>
            <a:gdLst/>
            <a:ahLst/>
            <a:cxnLst/>
            <a:rect l="l" t="t" r="r" b="b"/>
            <a:pathLst>
              <a:path w="201295" h="6350">
                <a:moveTo>
                  <a:pt x="0" y="6096"/>
                </a:moveTo>
                <a:lnTo>
                  <a:pt x="201167" y="0"/>
                </a:lnTo>
              </a:path>
            </a:pathLst>
          </a:custGeom>
          <a:ln w="18288">
            <a:solidFill>
              <a:srgbClr val="000000"/>
            </a:solidFill>
          </a:ln>
        </p:spPr>
        <p:txBody>
          <a:bodyPr wrap="square" lIns="0" tIns="0" rIns="0" bIns="0" rtlCol="0"/>
          <a:lstStyle/>
          <a:p>
            <a:endParaRPr sz="1714"/>
          </a:p>
        </p:txBody>
      </p:sp>
      <p:sp>
        <p:nvSpPr>
          <p:cNvPr id="67" name="object 67"/>
          <p:cNvSpPr/>
          <p:nvPr/>
        </p:nvSpPr>
        <p:spPr>
          <a:xfrm>
            <a:off x="5355771" y="3219994"/>
            <a:ext cx="191710" cy="0"/>
          </a:xfrm>
          <a:custGeom>
            <a:avLst/>
            <a:gdLst/>
            <a:ahLst/>
            <a:cxnLst/>
            <a:rect l="l" t="t" r="r" b="b"/>
            <a:pathLst>
              <a:path w="201295">
                <a:moveTo>
                  <a:pt x="0" y="0"/>
                </a:moveTo>
                <a:lnTo>
                  <a:pt x="201167" y="0"/>
                </a:lnTo>
              </a:path>
            </a:pathLst>
          </a:custGeom>
          <a:ln w="18288">
            <a:solidFill>
              <a:srgbClr val="000000"/>
            </a:solidFill>
          </a:ln>
        </p:spPr>
        <p:txBody>
          <a:bodyPr wrap="square" lIns="0" tIns="0" rIns="0" bIns="0" rtlCol="0"/>
          <a:lstStyle/>
          <a:p>
            <a:endParaRPr sz="1714"/>
          </a:p>
        </p:txBody>
      </p:sp>
      <p:sp>
        <p:nvSpPr>
          <p:cNvPr id="68" name="object 68"/>
          <p:cNvSpPr/>
          <p:nvPr/>
        </p:nvSpPr>
        <p:spPr>
          <a:xfrm>
            <a:off x="4020456" y="2343332"/>
            <a:ext cx="0" cy="1596571"/>
          </a:xfrm>
          <a:custGeom>
            <a:avLst/>
            <a:gdLst/>
            <a:ahLst/>
            <a:cxnLst/>
            <a:rect l="l" t="t" r="r" b="b"/>
            <a:pathLst>
              <a:path h="1676400">
                <a:moveTo>
                  <a:pt x="0" y="0"/>
                </a:moveTo>
                <a:lnTo>
                  <a:pt x="0" y="1676400"/>
                </a:lnTo>
              </a:path>
            </a:pathLst>
          </a:custGeom>
          <a:ln w="18288">
            <a:solidFill>
              <a:srgbClr val="000000"/>
            </a:solidFill>
          </a:ln>
        </p:spPr>
        <p:txBody>
          <a:bodyPr wrap="square" lIns="0" tIns="0" rIns="0" bIns="0" rtlCol="0"/>
          <a:lstStyle/>
          <a:p>
            <a:endParaRPr sz="1714"/>
          </a:p>
        </p:txBody>
      </p:sp>
      <p:sp>
        <p:nvSpPr>
          <p:cNvPr id="69" name="object 69"/>
          <p:cNvSpPr/>
          <p:nvPr/>
        </p:nvSpPr>
        <p:spPr>
          <a:xfrm>
            <a:off x="6696890" y="2343332"/>
            <a:ext cx="0" cy="1596571"/>
          </a:xfrm>
          <a:custGeom>
            <a:avLst/>
            <a:gdLst/>
            <a:ahLst/>
            <a:cxnLst/>
            <a:rect l="l" t="t" r="r" b="b"/>
            <a:pathLst>
              <a:path h="1676400">
                <a:moveTo>
                  <a:pt x="0" y="0"/>
                </a:moveTo>
                <a:lnTo>
                  <a:pt x="0" y="1676400"/>
                </a:lnTo>
              </a:path>
            </a:pathLst>
          </a:custGeom>
          <a:ln w="18288">
            <a:solidFill>
              <a:srgbClr val="000000"/>
            </a:solidFill>
          </a:ln>
        </p:spPr>
        <p:txBody>
          <a:bodyPr wrap="square" lIns="0" tIns="0" rIns="0" bIns="0" rtlCol="0"/>
          <a:lstStyle/>
          <a:p>
            <a:endParaRPr sz="1714"/>
          </a:p>
        </p:txBody>
      </p:sp>
      <p:sp>
        <p:nvSpPr>
          <p:cNvPr id="70" name="object 70"/>
          <p:cNvSpPr/>
          <p:nvPr/>
        </p:nvSpPr>
        <p:spPr>
          <a:xfrm>
            <a:off x="6696891" y="3156131"/>
            <a:ext cx="191710" cy="0"/>
          </a:xfrm>
          <a:custGeom>
            <a:avLst/>
            <a:gdLst/>
            <a:ahLst/>
            <a:cxnLst/>
            <a:rect l="l" t="t" r="r" b="b"/>
            <a:pathLst>
              <a:path w="201295">
                <a:moveTo>
                  <a:pt x="0" y="0"/>
                </a:moveTo>
                <a:lnTo>
                  <a:pt x="201168" y="0"/>
                </a:lnTo>
              </a:path>
            </a:pathLst>
          </a:custGeom>
          <a:ln w="18288">
            <a:solidFill>
              <a:srgbClr val="000000"/>
            </a:solidFill>
          </a:ln>
        </p:spPr>
        <p:txBody>
          <a:bodyPr wrap="square" lIns="0" tIns="0" rIns="0" bIns="0" rtlCol="0"/>
          <a:lstStyle/>
          <a:p>
            <a:endParaRPr sz="1714"/>
          </a:p>
        </p:txBody>
      </p:sp>
      <p:sp>
        <p:nvSpPr>
          <p:cNvPr id="71" name="object 71"/>
          <p:cNvSpPr/>
          <p:nvPr/>
        </p:nvSpPr>
        <p:spPr>
          <a:xfrm>
            <a:off x="6696891" y="3939902"/>
            <a:ext cx="191710" cy="0"/>
          </a:xfrm>
          <a:custGeom>
            <a:avLst/>
            <a:gdLst/>
            <a:ahLst/>
            <a:cxnLst/>
            <a:rect l="l" t="t" r="r" b="b"/>
            <a:pathLst>
              <a:path w="201295">
                <a:moveTo>
                  <a:pt x="0" y="0"/>
                </a:moveTo>
                <a:lnTo>
                  <a:pt x="201168" y="0"/>
                </a:lnTo>
              </a:path>
            </a:pathLst>
          </a:custGeom>
          <a:ln w="18288">
            <a:solidFill>
              <a:srgbClr val="000000"/>
            </a:solidFill>
          </a:ln>
        </p:spPr>
        <p:txBody>
          <a:bodyPr wrap="square" lIns="0" tIns="0" rIns="0" bIns="0" rtlCol="0"/>
          <a:lstStyle/>
          <a:p>
            <a:endParaRPr sz="1714"/>
          </a:p>
        </p:txBody>
      </p:sp>
      <p:sp>
        <p:nvSpPr>
          <p:cNvPr id="72" name="object 72"/>
          <p:cNvSpPr/>
          <p:nvPr/>
        </p:nvSpPr>
        <p:spPr>
          <a:xfrm>
            <a:off x="4020456" y="3138714"/>
            <a:ext cx="191710" cy="6048"/>
          </a:xfrm>
          <a:custGeom>
            <a:avLst/>
            <a:gdLst/>
            <a:ahLst/>
            <a:cxnLst/>
            <a:rect l="l" t="t" r="r" b="b"/>
            <a:pathLst>
              <a:path w="201295" h="6350">
                <a:moveTo>
                  <a:pt x="0" y="0"/>
                </a:moveTo>
                <a:lnTo>
                  <a:pt x="201168" y="6096"/>
                </a:lnTo>
              </a:path>
            </a:pathLst>
          </a:custGeom>
          <a:ln w="18288">
            <a:solidFill>
              <a:srgbClr val="000000"/>
            </a:solidFill>
          </a:ln>
        </p:spPr>
        <p:txBody>
          <a:bodyPr wrap="square" lIns="0" tIns="0" rIns="0" bIns="0" rtlCol="0"/>
          <a:lstStyle/>
          <a:p>
            <a:endParaRPr sz="1714"/>
          </a:p>
        </p:txBody>
      </p:sp>
      <p:sp>
        <p:nvSpPr>
          <p:cNvPr id="73" name="object 73"/>
          <p:cNvSpPr/>
          <p:nvPr/>
        </p:nvSpPr>
        <p:spPr>
          <a:xfrm>
            <a:off x="4020457" y="3939902"/>
            <a:ext cx="197757" cy="0"/>
          </a:xfrm>
          <a:custGeom>
            <a:avLst/>
            <a:gdLst/>
            <a:ahLst/>
            <a:cxnLst/>
            <a:rect l="l" t="t" r="r" b="b"/>
            <a:pathLst>
              <a:path w="207645">
                <a:moveTo>
                  <a:pt x="0" y="0"/>
                </a:moveTo>
                <a:lnTo>
                  <a:pt x="207264" y="0"/>
                </a:lnTo>
              </a:path>
            </a:pathLst>
          </a:custGeom>
          <a:ln w="18288">
            <a:solidFill>
              <a:srgbClr val="000000"/>
            </a:solidFill>
          </a:ln>
        </p:spPr>
        <p:txBody>
          <a:bodyPr wrap="square" lIns="0" tIns="0" rIns="0" bIns="0" rtlCol="0"/>
          <a:lstStyle/>
          <a:p>
            <a:endParaRPr sz="1714"/>
          </a:p>
        </p:txBody>
      </p:sp>
      <p:sp>
        <p:nvSpPr>
          <p:cNvPr id="74" name="object 74"/>
          <p:cNvSpPr/>
          <p:nvPr/>
        </p:nvSpPr>
        <p:spPr>
          <a:xfrm>
            <a:off x="2685143" y="2343332"/>
            <a:ext cx="0" cy="1591129"/>
          </a:xfrm>
          <a:custGeom>
            <a:avLst/>
            <a:gdLst/>
            <a:ahLst/>
            <a:cxnLst/>
            <a:rect l="l" t="t" r="r" b="b"/>
            <a:pathLst>
              <a:path h="1670685">
                <a:moveTo>
                  <a:pt x="0" y="0"/>
                </a:moveTo>
                <a:lnTo>
                  <a:pt x="0" y="1670303"/>
                </a:lnTo>
              </a:path>
            </a:pathLst>
          </a:custGeom>
          <a:ln w="18288">
            <a:solidFill>
              <a:srgbClr val="000000"/>
            </a:solidFill>
          </a:ln>
        </p:spPr>
        <p:txBody>
          <a:bodyPr wrap="square" lIns="0" tIns="0" rIns="0" bIns="0" rtlCol="0"/>
          <a:lstStyle/>
          <a:p>
            <a:endParaRPr sz="1714"/>
          </a:p>
        </p:txBody>
      </p:sp>
      <p:sp>
        <p:nvSpPr>
          <p:cNvPr id="75" name="object 75"/>
          <p:cNvSpPr/>
          <p:nvPr/>
        </p:nvSpPr>
        <p:spPr>
          <a:xfrm>
            <a:off x="1349828" y="2343332"/>
            <a:ext cx="0" cy="2397881"/>
          </a:xfrm>
          <a:custGeom>
            <a:avLst/>
            <a:gdLst/>
            <a:ahLst/>
            <a:cxnLst/>
            <a:rect l="l" t="t" r="r" b="b"/>
            <a:pathLst>
              <a:path h="2517775">
                <a:moveTo>
                  <a:pt x="0" y="0"/>
                </a:moveTo>
                <a:lnTo>
                  <a:pt x="0" y="2517647"/>
                </a:lnTo>
              </a:path>
            </a:pathLst>
          </a:custGeom>
          <a:ln w="18288">
            <a:solidFill>
              <a:srgbClr val="000000"/>
            </a:solidFill>
          </a:ln>
        </p:spPr>
        <p:txBody>
          <a:bodyPr wrap="square" lIns="0" tIns="0" rIns="0" bIns="0" rtlCol="0"/>
          <a:lstStyle/>
          <a:p>
            <a:endParaRPr sz="1714"/>
          </a:p>
        </p:txBody>
      </p:sp>
      <p:sp>
        <p:nvSpPr>
          <p:cNvPr id="76" name="object 76"/>
          <p:cNvSpPr/>
          <p:nvPr/>
        </p:nvSpPr>
        <p:spPr>
          <a:xfrm>
            <a:off x="142240" y="2343331"/>
            <a:ext cx="6048" cy="1614109"/>
          </a:xfrm>
          <a:custGeom>
            <a:avLst/>
            <a:gdLst/>
            <a:ahLst/>
            <a:cxnLst/>
            <a:rect l="l" t="t" r="r" b="b"/>
            <a:pathLst>
              <a:path w="6350" h="1694814">
                <a:moveTo>
                  <a:pt x="0" y="0"/>
                </a:moveTo>
                <a:lnTo>
                  <a:pt x="6096" y="1694688"/>
                </a:lnTo>
              </a:path>
            </a:pathLst>
          </a:custGeom>
          <a:ln w="18288">
            <a:solidFill>
              <a:srgbClr val="000000"/>
            </a:solidFill>
          </a:ln>
        </p:spPr>
        <p:txBody>
          <a:bodyPr wrap="square" lIns="0" tIns="0" rIns="0" bIns="0" rtlCol="0"/>
          <a:lstStyle/>
          <a:p>
            <a:endParaRPr sz="1714"/>
          </a:p>
        </p:txBody>
      </p:sp>
      <p:sp>
        <p:nvSpPr>
          <p:cNvPr id="77" name="object 77"/>
          <p:cNvSpPr/>
          <p:nvPr/>
        </p:nvSpPr>
        <p:spPr>
          <a:xfrm>
            <a:off x="2685143" y="3138714"/>
            <a:ext cx="191710" cy="6048"/>
          </a:xfrm>
          <a:custGeom>
            <a:avLst/>
            <a:gdLst/>
            <a:ahLst/>
            <a:cxnLst/>
            <a:rect l="l" t="t" r="r" b="b"/>
            <a:pathLst>
              <a:path w="201294" h="6350">
                <a:moveTo>
                  <a:pt x="0" y="0"/>
                </a:moveTo>
                <a:lnTo>
                  <a:pt x="201168" y="6096"/>
                </a:lnTo>
              </a:path>
            </a:pathLst>
          </a:custGeom>
          <a:ln w="18288">
            <a:solidFill>
              <a:srgbClr val="000000"/>
            </a:solidFill>
          </a:ln>
        </p:spPr>
        <p:txBody>
          <a:bodyPr wrap="square" lIns="0" tIns="0" rIns="0" bIns="0" rtlCol="0"/>
          <a:lstStyle/>
          <a:p>
            <a:endParaRPr sz="1714"/>
          </a:p>
        </p:txBody>
      </p:sp>
      <p:sp>
        <p:nvSpPr>
          <p:cNvPr id="78" name="object 78"/>
          <p:cNvSpPr/>
          <p:nvPr/>
        </p:nvSpPr>
        <p:spPr>
          <a:xfrm>
            <a:off x="2685143" y="3939902"/>
            <a:ext cx="191710" cy="0"/>
          </a:xfrm>
          <a:custGeom>
            <a:avLst/>
            <a:gdLst/>
            <a:ahLst/>
            <a:cxnLst/>
            <a:rect l="l" t="t" r="r" b="b"/>
            <a:pathLst>
              <a:path w="201294">
                <a:moveTo>
                  <a:pt x="0" y="0"/>
                </a:moveTo>
                <a:lnTo>
                  <a:pt x="201168" y="0"/>
                </a:lnTo>
              </a:path>
            </a:pathLst>
          </a:custGeom>
          <a:ln w="18288">
            <a:solidFill>
              <a:srgbClr val="000000"/>
            </a:solidFill>
          </a:ln>
        </p:spPr>
        <p:txBody>
          <a:bodyPr wrap="square" lIns="0" tIns="0" rIns="0" bIns="0" rtlCol="0"/>
          <a:lstStyle/>
          <a:p>
            <a:endParaRPr sz="1714"/>
          </a:p>
        </p:txBody>
      </p:sp>
      <p:sp>
        <p:nvSpPr>
          <p:cNvPr id="79" name="object 79"/>
          <p:cNvSpPr/>
          <p:nvPr/>
        </p:nvSpPr>
        <p:spPr>
          <a:xfrm>
            <a:off x="1349828" y="3138714"/>
            <a:ext cx="191710" cy="0"/>
          </a:xfrm>
          <a:custGeom>
            <a:avLst/>
            <a:gdLst/>
            <a:ahLst/>
            <a:cxnLst/>
            <a:rect l="l" t="t" r="r" b="b"/>
            <a:pathLst>
              <a:path w="201294">
                <a:moveTo>
                  <a:pt x="0" y="0"/>
                </a:moveTo>
                <a:lnTo>
                  <a:pt x="201168" y="0"/>
                </a:lnTo>
              </a:path>
            </a:pathLst>
          </a:custGeom>
          <a:ln w="18288">
            <a:solidFill>
              <a:srgbClr val="000000"/>
            </a:solidFill>
          </a:ln>
        </p:spPr>
        <p:txBody>
          <a:bodyPr wrap="square" lIns="0" tIns="0" rIns="0" bIns="0" rtlCol="0"/>
          <a:lstStyle/>
          <a:p>
            <a:endParaRPr sz="1714"/>
          </a:p>
        </p:txBody>
      </p:sp>
      <p:sp>
        <p:nvSpPr>
          <p:cNvPr id="80" name="object 80"/>
          <p:cNvSpPr/>
          <p:nvPr/>
        </p:nvSpPr>
        <p:spPr>
          <a:xfrm>
            <a:off x="1349828" y="3939902"/>
            <a:ext cx="191710" cy="0"/>
          </a:xfrm>
          <a:custGeom>
            <a:avLst/>
            <a:gdLst/>
            <a:ahLst/>
            <a:cxnLst/>
            <a:rect l="l" t="t" r="r" b="b"/>
            <a:pathLst>
              <a:path w="201294">
                <a:moveTo>
                  <a:pt x="0" y="0"/>
                </a:moveTo>
                <a:lnTo>
                  <a:pt x="201168" y="0"/>
                </a:lnTo>
              </a:path>
            </a:pathLst>
          </a:custGeom>
          <a:ln w="18288">
            <a:solidFill>
              <a:srgbClr val="000000"/>
            </a:solidFill>
          </a:ln>
        </p:spPr>
        <p:txBody>
          <a:bodyPr wrap="square" lIns="0" tIns="0" rIns="0" bIns="0" rtlCol="0"/>
          <a:lstStyle/>
          <a:p>
            <a:endParaRPr sz="1714"/>
          </a:p>
        </p:txBody>
      </p:sp>
      <p:sp>
        <p:nvSpPr>
          <p:cNvPr id="81" name="object 81"/>
          <p:cNvSpPr/>
          <p:nvPr/>
        </p:nvSpPr>
        <p:spPr>
          <a:xfrm>
            <a:off x="1349828" y="4741091"/>
            <a:ext cx="191710" cy="0"/>
          </a:xfrm>
          <a:custGeom>
            <a:avLst/>
            <a:gdLst/>
            <a:ahLst/>
            <a:cxnLst/>
            <a:rect l="l" t="t" r="r" b="b"/>
            <a:pathLst>
              <a:path w="201294">
                <a:moveTo>
                  <a:pt x="0" y="0"/>
                </a:moveTo>
                <a:lnTo>
                  <a:pt x="201168" y="0"/>
                </a:lnTo>
              </a:path>
            </a:pathLst>
          </a:custGeom>
          <a:ln w="18288">
            <a:solidFill>
              <a:srgbClr val="000000"/>
            </a:solidFill>
          </a:ln>
        </p:spPr>
        <p:txBody>
          <a:bodyPr wrap="square" lIns="0" tIns="0" rIns="0" bIns="0" rtlCol="0"/>
          <a:lstStyle/>
          <a:p>
            <a:endParaRPr sz="1714"/>
          </a:p>
        </p:txBody>
      </p:sp>
      <p:sp>
        <p:nvSpPr>
          <p:cNvPr id="82" name="object 82"/>
          <p:cNvSpPr/>
          <p:nvPr/>
        </p:nvSpPr>
        <p:spPr>
          <a:xfrm>
            <a:off x="142240" y="3179354"/>
            <a:ext cx="191710" cy="0"/>
          </a:xfrm>
          <a:custGeom>
            <a:avLst/>
            <a:gdLst/>
            <a:ahLst/>
            <a:cxnLst/>
            <a:rect l="l" t="t" r="r" b="b"/>
            <a:pathLst>
              <a:path w="201295">
                <a:moveTo>
                  <a:pt x="0" y="0"/>
                </a:moveTo>
                <a:lnTo>
                  <a:pt x="201168" y="0"/>
                </a:lnTo>
              </a:path>
            </a:pathLst>
          </a:custGeom>
          <a:ln w="18288">
            <a:solidFill>
              <a:srgbClr val="000000"/>
            </a:solidFill>
          </a:ln>
        </p:spPr>
        <p:txBody>
          <a:bodyPr wrap="square" lIns="0" tIns="0" rIns="0" bIns="0" rtlCol="0"/>
          <a:lstStyle/>
          <a:p>
            <a:endParaRPr sz="1714"/>
          </a:p>
        </p:txBody>
      </p:sp>
      <p:sp>
        <p:nvSpPr>
          <p:cNvPr id="83" name="object 83"/>
          <p:cNvSpPr/>
          <p:nvPr/>
        </p:nvSpPr>
        <p:spPr>
          <a:xfrm>
            <a:off x="142240" y="3951514"/>
            <a:ext cx="191710" cy="0"/>
          </a:xfrm>
          <a:custGeom>
            <a:avLst/>
            <a:gdLst/>
            <a:ahLst/>
            <a:cxnLst/>
            <a:rect l="l" t="t" r="r" b="b"/>
            <a:pathLst>
              <a:path w="201295">
                <a:moveTo>
                  <a:pt x="0" y="0"/>
                </a:moveTo>
                <a:lnTo>
                  <a:pt x="201168" y="0"/>
                </a:lnTo>
              </a:path>
            </a:pathLst>
          </a:custGeom>
          <a:ln w="18288">
            <a:solidFill>
              <a:srgbClr val="000000"/>
            </a:solidFill>
          </a:ln>
        </p:spPr>
        <p:txBody>
          <a:bodyPr wrap="square" lIns="0" tIns="0" rIns="0" bIns="0" rtlCol="0"/>
          <a:lstStyle/>
          <a:p>
            <a:endParaRPr sz="1714"/>
          </a:p>
        </p:txBody>
      </p:sp>
      <p:sp>
        <p:nvSpPr>
          <p:cNvPr id="84" name="object 84"/>
          <p:cNvSpPr/>
          <p:nvPr/>
        </p:nvSpPr>
        <p:spPr>
          <a:xfrm>
            <a:off x="1349828" y="1037045"/>
            <a:ext cx="5962952" cy="592667"/>
          </a:xfrm>
          <a:custGeom>
            <a:avLst/>
            <a:gdLst/>
            <a:ahLst/>
            <a:cxnLst/>
            <a:rect l="l" t="t" r="r" b="b"/>
            <a:pathLst>
              <a:path w="6261100" h="622300">
                <a:moveTo>
                  <a:pt x="0" y="621791"/>
                </a:moveTo>
                <a:lnTo>
                  <a:pt x="6260591" y="621791"/>
                </a:lnTo>
                <a:lnTo>
                  <a:pt x="6260591" y="0"/>
                </a:lnTo>
                <a:lnTo>
                  <a:pt x="0" y="0"/>
                </a:lnTo>
                <a:lnTo>
                  <a:pt x="0" y="621791"/>
                </a:lnTo>
                <a:close/>
              </a:path>
            </a:pathLst>
          </a:custGeom>
          <a:solidFill>
            <a:srgbClr val="FFFFCC"/>
          </a:solidFill>
        </p:spPr>
        <p:txBody>
          <a:bodyPr wrap="square" lIns="0" tIns="0" rIns="0" bIns="0" rtlCol="0"/>
          <a:lstStyle/>
          <a:p>
            <a:endParaRPr sz="1714"/>
          </a:p>
        </p:txBody>
      </p:sp>
      <p:sp>
        <p:nvSpPr>
          <p:cNvPr id="85" name="object 85"/>
          <p:cNvSpPr/>
          <p:nvPr/>
        </p:nvSpPr>
        <p:spPr>
          <a:xfrm>
            <a:off x="1349828" y="1037045"/>
            <a:ext cx="5962952" cy="592667"/>
          </a:xfrm>
          <a:custGeom>
            <a:avLst/>
            <a:gdLst/>
            <a:ahLst/>
            <a:cxnLst/>
            <a:rect l="l" t="t" r="r" b="b"/>
            <a:pathLst>
              <a:path w="6261100" h="622300">
                <a:moveTo>
                  <a:pt x="0" y="621791"/>
                </a:moveTo>
                <a:lnTo>
                  <a:pt x="6260591" y="621791"/>
                </a:lnTo>
                <a:lnTo>
                  <a:pt x="6260591" y="0"/>
                </a:lnTo>
                <a:lnTo>
                  <a:pt x="0" y="0"/>
                </a:lnTo>
                <a:lnTo>
                  <a:pt x="0" y="621791"/>
                </a:lnTo>
                <a:close/>
              </a:path>
            </a:pathLst>
          </a:custGeom>
          <a:ln w="18288">
            <a:solidFill>
              <a:srgbClr val="000000"/>
            </a:solidFill>
          </a:ln>
        </p:spPr>
        <p:txBody>
          <a:bodyPr wrap="square" lIns="0" tIns="0" rIns="0" bIns="0" rtlCol="0"/>
          <a:lstStyle/>
          <a:p>
            <a:endParaRPr sz="1714"/>
          </a:p>
        </p:txBody>
      </p:sp>
      <p:sp>
        <p:nvSpPr>
          <p:cNvPr id="86" name="object 86"/>
          <p:cNvSpPr txBox="1"/>
          <p:nvPr/>
        </p:nvSpPr>
        <p:spPr>
          <a:xfrm>
            <a:off x="3201973" y="1181883"/>
            <a:ext cx="2254552" cy="282129"/>
          </a:xfrm>
          <a:prstGeom prst="rect">
            <a:avLst/>
          </a:prstGeom>
        </p:spPr>
        <p:txBody>
          <a:bodyPr vert="horz" wrap="square" lIns="0" tIns="0" rIns="0" bIns="0" rtlCol="0">
            <a:spAutoFit/>
          </a:bodyPr>
          <a:lstStyle/>
          <a:p>
            <a:pPr marL="12095">
              <a:lnSpc>
                <a:spcPts val="1133"/>
              </a:lnSpc>
            </a:pPr>
            <a:r>
              <a:rPr sz="1048" spc="14" dirty="0">
                <a:latin typeface="Arial"/>
                <a:cs typeface="Arial"/>
              </a:rPr>
              <a:t>D</a:t>
            </a:r>
            <a:r>
              <a:rPr sz="1048" spc="5" dirty="0">
                <a:latin typeface="Arial"/>
                <a:cs typeface="Arial"/>
              </a:rPr>
              <a:t>e</a:t>
            </a:r>
            <a:r>
              <a:rPr sz="1048" spc="-38" dirty="0">
                <a:latin typeface="Arial"/>
                <a:cs typeface="Arial"/>
              </a:rPr>
              <a:t>pu</a:t>
            </a:r>
            <a:r>
              <a:rPr sz="1048" spc="-19" dirty="0">
                <a:latin typeface="Arial"/>
                <a:cs typeface="Arial"/>
              </a:rPr>
              <a:t>t</a:t>
            </a:r>
            <a:r>
              <a:rPr sz="1048" dirty="0">
                <a:latin typeface="Arial"/>
                <a:cs typeface="Arial"/>
              </a:rPr>
              <a:t>y</a:t>
            </a:r>
            <a:r>
              <a:rPr sz="1048" spc="48" dirty="0">
                <a:latin typeface="Arial"/>
                <a:cs typeface="Arial"/>
              </a:rPr>
              <a:t> </a:t>
            </a:r>
            <a:r>
              <a:rPr sz="1048" spc="14" dirty="0">
                <a:latin typeface="Arial"/>
                <a:cs typeface="Arial"/>
              </a:rPr>
              <a:t>D</a:t>
            </a:r>
            <a:r>
              <a:rPr sz="1048" spc="-10" dirty="0">
                <a:latin typeface="Arial"/>
                <a:cs typeface="Arial"/>
              </a:rPr>
              <a:t>i</a:t>
            </a:r>
            <a:r>
              <a:rPr sz="1048" spc="10" dirty="0">
                <a:latin typeface="Arial"/>
                <a:cs typeface="Arial"/>
              </a:rPr>
              <a:t>r</a:t>
            </a:r>
            <a:r>
              <a:rPr sz="1048" spc="5" dirty="0">
                <a:latin typeface="Arial"/>
                <a:cs typeface="Arial"/>
              </a:rPr>
              <a:t>e</a:t>
            </a:r>
            <a:r>
              <a:rPr sz="1048" spc="19" dirty="0">
                <a:latin typeface="Arial"/>
                <a:cs typeface="Arial"/>
              </a:rPr>
              <a:t>c</a:t>
            </a:r>
            <a:r>
              <a:rPr sz="1048" spc="-19" dirty="0">
                <a:latin typeface="Arial"/>
                <a:cs typeface="Arial"/>
              </a:rPr>
              <a:t>t</a:t>
            </a:r>
            <a:r>
              <a:rPr sz="1048" spc="5" dirty="0">
                <a:latin typeface="Arial"/>
                <a:cs typeface="Arial"/>
              </a:rPr>
              <a:t>o</a:t>
            </a:r>
            <a:r>
              <a:rPr sz="1048" dirty="0">
                <a:latin typeface="Arial"/>
                <a:cs typeface="Arial"/>
              </a:rPr>
              <a:t>r</a:t>
            </a:r>
            <a:r>
              <a:rPr sz="1048" spc="-95" dirty="0">
                <a:latin typeface="Arial"/>
                <a:cs typeface="Arial"/>
              </a:rPr>
              <a:t> </a:t>
            </a:r>
            <a:r>
              <a:rPr sz="1048" spc="24" dirty="0">
                <a:latin typeface="Arial"/>
                <a:cs typeface="Arial"/>
              </a:rPr>
              <a:t>f</a:t>
            </a:r>
            <a:r>
              <a:rPr sz="1048" spc="5" dirty="0">
                <a:latin typeface="Arial"/>
                <a:cs typeface="Arial"/>
              </a:rPr>
              <a:t>o</a:t>
            </a:r>
            <a:r>
              <a:rPr sz="1048" dirty="0">
                <a:latin typeface="Arial"/>
                <a:cs typeface="Arial"/>
              </a:rPr>
              <a:t>r</a:t>
            </a:r>
            <a:r>
              <a:rPr sz="1048" spc="-52" dirty="0">
                <a:latin typeface="Arial"/>
                <a:cs typeface="Arial"/>
              </a:rPr>
              <a:t> </a:t>
            </a:r>
            <a:r>
              <a:rPr sz="1048" spc="-19" dirty="0">
                <a:latin typeface="Arial"/>
                <a:cs typeface="Arial"/>
              </a:rPr>
              <a:t>S</a:t>
            </a:r>
            <a:r>
              <a:rPr sz="1048" spc="19" dirty="0">
                <a:latin typeface="Arial"/>
                <a:cs typeface="Arial"/>
              </a:rPr>
              <a:t>c</a:t>
            </a:r>
            <a:r>
              <a:rPr sz="1048" spc="-10" dirty="0">
                <a:latin typeface="Arial"/>
                <a:cs typeface="Arial"/>
              </a:rPr>
              <a:t>i</a:t>
            </a:r>
            <a:r>
              <a:rPr sz="1048" spc="5" dirty="0">
                <a:latin typeface="Arial"/>
                <a:cs typeface="Arial"/>
              </a:rPr>
              <a:t>e</a:t>
            </a:r>
            <a:r>
              <a:rPr sz="1048" spc="-38" dirty="0">
                <a:latin typeface="Arial"/>
                <a:cs typeface="Arial"/>
              </a:rPr>
              <a:t>n</a:t>
            </a:r>
            <a:r>
              <a:rPr sz="1048" spc="19" dirty="0">
                <a:latin typeface="Arial"/>
                <a:cs typeface="Arial"/>
              </a:rPr>
              <a:t>c</a:t>
            </a:r>
            <a:r>
              <a:rPr sz="1048" dirty="0">
                <a:latin typeface="Arial"/>
                <a:cs typeface="Arial"/>
              </a:rPr>
              <a:t>e</a:t>
            </a:r>
            <a:r>
              <a:rPr sz="1048" spc="-14" dirty="0">
                <a:latin typeface="Arial"/>
                <a:cs typeface="Arial"/>
              </a:rPr>
              <a:t> </a:t>
            </a:r>
            <a:r>
              <a:rPr sz="1048" spc="-19" dirty="0">
                <a:latin typeface="Arial"/>
                <a:cs typeface="Arial"/>
              </a:rPr>
              <a:t>P</a:t>
            </a:r>
            <a:r>
              <a:rPr sz="1048" spc="10" dirty="0">
                <a:latin typeface="Arial"/>
                <a:cs typeface="Arial"/>
              </a:rPr>
              <a:t>r</a:t>
            </a:r>
            <a:r>
              <a:rPr sz="1048" spc="5" dirty="0">
                <a:latin typeface="Arial"/>
                <a:cs typeface="Arial"/>
              </a:rPr>
              <a:t>o</a:t>
            </a:r>
            <a:r>
              <a:rPr sz="1048" spc="-38" dirty="0">
                <a:latin typeface="Arial"/>
                <a:cs typeface="Arial"/>
              </a:rPr>
              <a:t>g</a:t>
            </a:r>
            <a:r>
              <a:rPr sz="1048" spc="10" dirty="0">
                <a:latin typeface="Arial"/>
                <a:cs typeface="Arial"/>
              </a:rPr>
              <a:t>r</a:t>
            </a:r>
            <a:r>
              <a:rPr sz="1048" spc="5" dirty="0">
                <a:latin typeface="Arial"/>
                <a:cs typeface="Arial"/>
              </a:rPr>
              <a:t>a</a:t>
            </a:r>
            <a:r>
              <a:rPr sz="1048" spc="-52" dirty="0">
                <a:latin typeface="Arial"/>
                <a:cs typeface="Arial"/>
              </a:rPr>
              <a:t>m</a:t>
            </a:r>
            <a:r>
              <a:rPr sz="1048" dirty="0">
                <a:latin typeface="Arial"/>
                <a:cs typeface="Arial"/>
              </a:rPr>
              <a:t>s</a:t>
            </a:r>
            <a:endParaRPr sz="1048">
              <a:latin typeface="Arial"/>
              <a:cs typeface="Arial"/>
            </a:endParaRPr>
          </a:p>
          <a:p>
            <a:pPr marL="650737">
              <a:lnSpc>
                <a:spcPts val="1133"/>
              </a:lnSpc>
            </a:pPr>
            <a:r>
              <a:rPr sz="1048" i="1" spc="19" dirty="0">
                <a:latin typeface="Arial"/>
                <a:cs typeface="Arial"/>
              </a:rPr>
              <a:t>J</a:t>
            </a:r>
            <a:r>
              <a:rPr sz="1048" i="1" dirty="0">
                <a:latin typeface="Arial"/>
                <a:cs typeface="Arial"/>
              </a:rPr>
              <a:t>.</a:t>
            </a:r>
            <a:r>
              <a:rPr sz="1048" i="1" spc="-38" dirty="0">
                <a:latin typeface="Arial"/>
                <a:cs typeface="Arial"/>
              </a:rPr>
              <a:t> </a:t>
            </a:r>
            <a:r>
              <a:rPr sz="1048" i="1" spc="-19" dirty="0">
                <a:latin typeface="Arial"/>
                <a:cs typeface="Arial"/>
              </a:rPr>
              <a:t>St</a:t>
            </a:r>
            <a:r>
              <a:rPr sz="1048" i="1" spc="5" dirty="0">
                <a:latin typeface="Arial"/>
                <a:cs typeface="Arial"/>
              </a:rPr>
              <a:t>e</a:t>
            </a:r>
            <a:r>
              <a:rPr sz="1048" i="1" spc="19" dirty="0">
                <a:latin typeface="Arial"/>
                <a:cs typeface="Arial"/>
              </a:rPr>
              <a:t>v</a:t>
            </a:r>
            <a:r>
              <a:rPr sz="1048" i="1" dirty="0">
                <a:latin typeface="Arial"/>
                <a:cs typeface="Arial"/>
              </a:rPr>
              <a:t>e</a:t>
            </a:r>
            <a:r>
              <a:rPr sz="1048" i="1" spc="-10" dirty="0">
                <a:latin typeface="Arial"/>
                <a:cs typeface="Arial"/>
              </a:rPr>
              <a:t> </a:t>
            </a:r>
            <a:r>
              <a:rPr sz="1048" i="1" spc="-19" dirty="0">
                <a:latin typeface="Arial"/>
                <a:cs typeface="Arial"/>
              </a:rPr>
              <a:t>B</a:t>
            </a:r>
            <a:r>
              <a:rPr sz="1048" i="1" spc="-10" dirty="0">
                <a:latin typeface="Arial"/>
                <a:cs typeface="Arial"/>
              </a:rPr>
              <a:t>i</a:t>
            </a:r>
            <a:r>
              <a:rPr sz="1048" i="1" spc="5" dirty="0">
                <a:latin typeface="Arial"/>
                <a:cs typeface="Arial"/>
              </a:rPr>
              <a:t>n</a:t>
            </a:r>
            <a:r>
              <a:rPr sz="1048" i="1" spc="19" dirty="0">
                <a:latin typeface="Arial"/>
                <a:cs typeface="Arial"/>
              </a:rPr>
              <a:t>k</a:t>
            </a:r>
            <a:r>
              <a:rPr sz="1048" i="1" spc="-10" dirty="0">
                <a:latin typeface="Arial"/>
                <a:cs typeface="Arial"/>
              </a:rPr>
              <a:t>l</a:t>
            </a:r>
            <a:r>
              <a:rPr sz="1048" i="1" spc="5" dirty="0">
                <a:latin typeface="Arial"/>
                <a:cs typeface="Arial"/>
              </a:rPr>
              <a:t>e</a:t>
            </a:r>
            <a:r>
              <a:rPr sz="1048" i="1" dirty="0">
                <a:latin typeface="Arial"/>
                <a:cs typeface="Arial"/>
              </a:rPr>
              <a:t>y</a:t>
            </a:r>
            <a:endParaRPr sz="1048">
              <a:latin typeface="Arial"/>
              <a:cs typeface="Arial"/>
            </a:endParaRPr>
          </a:p>
        </p:txBody>
      </p:sp>
      <p:sp>
        <p:nvSpPr>
          <p:cNvPr id="87" name="object 87"/>
          <p:cNvSpPr/>
          <p:nvPr/>
        </p:nvSpPr>
        <p:spPr>
          <a:xfrm>
            <a:off x="4020456" y="2343331"/>
            <a:ext cx="128210" cy="0"/>
          </a:xfrm>
          <a:custGeom>
            <a:avLst/>
            <a:gdLst/>
            <a:ahLst/>
            <a:cxnLst/>
            <a:rect l="l" t="t" r="r" b="b"/>
            <a:pathLst>
              <a:path w="134620">
                <a:moveTo>
                  <a:pt x="0" y="0"/>
                </a:moveTo>
                <a:lnTo>
                  <a:pt x="134112" y="0"/>
                </a:lnTo>
              </a:path>
            </a:pathLst>
          </a:custGeom>
          <a:ln w="18288">
            <a:solidFill>
              <a:srgbClr val="000000"/>
            </a:solidFill>
          </a:ln>
        </p:spPr>
        <p:txBody>
          <a:bodyPr wrap="square" lIns="0" tIns="0" rIns="0" bIns="0" rtlCol="0"/>
          <a:lstStyle/>
          <a:p>
            <a:endParaRPr sz="1714"/>
          </a:p>
        </p:txBody>
      </p:sp>
      <p:sp>
        <p:nvSpPr>
          <p:cNvPr id="88" name="object 88"/>
          <p:cNvSpPr/>
          <p:nvPr/>
        </p:nvSpPr>
        <p:spPr>
          <a:xfrm>
            <a:off x="2685143" y="2343331"/>
            <a:ext cx="128210" cy="0"/>
          </a:xfrm>
          <a:custGeom>
            <a:avLst/>
            <a:gdLst/>
            <a:ahLst/>
            <a:cxnLst/>
            <a:rect l="l" t="t" r="r" b="b"/>
            <a:pathLst>
              <a:path w="134619">
                <a:moveTo>
                  <a:pt x="0" y="0"/>
                </a:moveTo>
                <a:lnTo>
                  <a:pt x="134112" y="0"/>
                </a:lnTo>
              </a:path>
            </a:pathLst>
          </a:custGeom>
          <a:ln w="18288">
            <a:solidFill>
              <a:srgbClr val="000000"/>
            </a:solidFill>
          </a:ln>
        </p:spPr>
        <p:txBody>
          <a:bodyPr wrap="square" lIns="0" tIns="0" rIns="0" bIns="0" rtlCol="0"/>
          <a:lstStyle/>
          <a:p>
            <a:endParaRPr sz="1714"/>
          </a:p>
        </p:txBody>
      </p:sp>
      <p:sp>
        <p:nvSpPr>
          <p:cNvPr id="89" name="object 89"/>
          <p:cNvSpPr/>
          <p:nvPr/>
        </p:nvSpPr>
        <p:spPr>
          <a:xfrm>
            <a:off x="1349827" y="2343331"/>
            <a:ext cx="128210" cy="0"/>
          </a:xfrm>
          <a:custGeom>
            <a:avLst/>
            <a:gdLst/>
            <a:ahLst/>
            <a:cxnLst/>
            <a:rect l="l" t="t" r="r" b="b"/>
            <a:pathLst>
              <a:path w="134619">
                <a:moveTo>
                  <a:pt x="0" y="0"/>
                </a:moveTo>
                <a:lnTo>
                  <a:pt x="134112" y="0"/>
                </a:lnTo>
              </a:path>
            </a:pathLst>
          </a:custGeom>
          <a:ln w="18288">
            <a:solidFill>
              <a:srgbClr val="000000"/>
            </a:solidFill>
          </a:ln>
        </p:spPr>
        <p:txBody>
          <a:bodyPr wrap="square" lIns="0" tIns="0" rIns="0" bIns="0" rtlCol="0"/>
          <a:lstStyle/>
          <a:p>
            <a:endParaRPr sz="1714"/>
          </a:p>
        </p:txBody>
      </p:sp>
      <p:sp>
        <p:nvSpPr>
          <p:cNvPr id="90" name="object 90"/>
          <p:cNvSpPr/>
          <p:nvPr/>
        </p:nvSpPr>
        <p:spPr>
          <a:xfrm>
            <a:off x="142240" y="2343331"/>
            <a:ext cx="128210" cy="0"/>
          </a:xfrm>
          <a:custGeom>
            <a:avLst/>
            <a:gdLst/>
            <a:ahLst/>
            <a:cxnLst/>
            <a:rect l="l" t="t" r="r" b="b"/>
            <a:pathLst>
              <a:path w="134620">
                <a:moveTo>
                  <a:pt x="0" y="0"/>
                </a:moveTo>
                <a:lnTo>
                  <a:pt x="134112" y="0"/>
                </a:lnTo>
              </a:path>
            </a:pathLst>
          </a:custGeom>
          <a:ln w="18288">
            <a:solidFill>
              <a:srgbClr val="000000"/>
            </a:solidFill>
          </a:ln>
        </p:spPr>
        <p:txBody>
          <a:bodyPr wrap="square" lIns="0" tIns="0" rIns="0" bIns="0" rtlCol="0"/>
          <a:lstStyle/>
          <a:p>
            <a:endParaRPr sz="1714"/>
          </a:p>
        </p:txBody>
      </p:sp>
      <p:sp>
        <p:nvSpPr>
          <p:cNvPr id="91" name="object 91"/>
          <p:cNvSpPr/>
          <p:nvPr/>
        </p:nvSpPr>
        <p:spPr>
          <a:xfrm>
            <a:off x="8038011" y="1907903"/>
            <a:ext cx="928914" cy="801310"/>
          </a:xfrm>
          <a:custGeom>
            <a:avLst/>
            <a:gdLst/>
            <a:ahLst/>
            <a:cxnLst/>
            <a:rect l="l" t="t" r="r" b="b"/>
            <a:pathLst>
              <a:path w="975359" h="841375">
                <a:moveTo>
                  <a:pt x="0" y="841248"/>
                </a:moveTo>
                <a:lnTo>
                  <a:pt x="975359" y="841248"/>
                </a:lnTo>
                <a:lnTo>
                  <a:pt x="975359" y="0"/>
                </a:lnTo>
                <a:lnTo>
                  <a:pt x="0" y="0"/>
                </a:lnTo>
                <a:lnTo>
                  <a:pt x="0" y="841248"/>
                </a:lnTo>
                <a:close/>
              </a:path>
            </a:pathLst>
          </a:custGeom>
          <a:solidFill>
            <a:srgbClr val="FFFFCC"/>
          </a:solidFill>
        </p:spPr>
        <p:txBody>
          <a:bodyPr wrap="square" lIns="0" tIns="0" rIns="0" bIns="0" rtlCol="0"/>
          <a:lstStyle/>
          <a:p>
            <a:endParaRPr sz="1714"/>
          </a:p>
        </p:txBody>
      </p:sp>
      <p:sp>
        <p:nvSpPr>
          <p:cNvPr id="92" name="object 92"/>
          <p:cNvSpPr/>
          <p:nvPr/>
        </p:nvSpPr>
        <p:spPr>
          <a:xfrm>
            <a:off x="8038011" y="1907903"/>
            <a:ext cx="928914" cy="801310"/>
          </a:xfrm>
          <a:custGeom>
            <a:avLst/>
            <a:gdLst/>
            <a:ahLst/>
            <a:cxnLst/>
            <a:rect l="l" t="t" r="r" b="b"/>
            <a:pathLst>
              <a:path w="975359" h="841375">
                <a:moveTo>
                  <a:pt x="0" y="841248"/>
                </a:moveTo>
                <a:lnTo>
                  <a:pt x="975359" y="841248"/>
                </a:lnTo>
                <a:lnTo>
                  <a:pt x="975359" y="0"/>
                </a:lnTo>
                <a:lnTo>
                  <a:pt x="0" y="0"/>
                </a:lnTo>
                <a:lnTo>
                  <a:pt x="0" y="841248"/>
                </a:lnTo>
                <a:close/>
              </a:path>
            </a:pathLst>
          </a:custGeom>
          <a:ln w="18288">
            <a:solidFill>
              <a:srgbClr val="000000"/>
            </a:solidFill>
          </a:ln>
        </p:spPr>
        <p:txBody>
          <a:bodyPr wrap="square" lIns="0" tIns="0" rIns="0" bIns="0" rtlCol="0"/>
          <a:lstStyle/>
          <a:p>
            <a:endParaRPr sz="1714"/>
          </a:p>
        </p:txBody>
      </p:sp>
      <p:sp>
        <p:nvSpPr>
          <p:cNvPr id="93" name="object 93"/>
          <p:cNvSpPr txBox="1"/>
          <p:nvPr/>
        </p:nvSpPr>
        <p:spPr>
          <a:xfrm>
            <a:off x="8076474" y="2132250"/>
            <a:ext cx="864205" cy="351828"/>
          </a:xfrm>
          <a:prstGeom prst="rect">
            <a:avLst/>
          </a:prstGeom>
        </p:spPr>
        <p:txBody>
          <a:bodyPr vert="horz" wrap="square" lIns="0" tIns="0" rIns="0" bIns="0" rtlCol="0">
            <a:spAutoFit/>
          </a:bodyPr>
          <a:lstStyle/>
          <a:p>
            <a:pPr marL="12095" marR="4838" indent="237675"/>
            <a:r>
              <a:rPr sz="762" spc="-52" dirty="0">
                <a:latin typeface="Arial"/>
                <a:cs typeface="Arial"/>
              </a:rPr>
              <a:t>O</a:t>
            </a:r>
            <a:r>
              <a:rPr sz="762" spc="14" dirty="0">
                <a:latin typeface="Arial"/>
                <a:cs typeface="Arial"/>
              </a:rPr>
              <a:t>ff</a:t>
            </a:r>
            <a:r>
              <a:rPr sz="762" spc="5" dirty="0">
                <a:latin typeface="Arial"/>
                <a:cs typeface="Arial"/>
              </a:rPr>
              <a:t>i</a:t>
            </a:r>
            <a:r>
              <a:rPr sz="762" spc="24" dirty="0">
                <a:latin typeface="Arial"/>
                <a:cs typeface="Arial"/>
              </a:rPr>
              <a:t>c</a:t>
            </a:r>
            <a:r>
              <a:rPr sz="762" spc="10" dirty="0">
                <a:latin typeface="Arial"/>
                <a:cs typeface="Arial"/>
              </a:rPr>
              <a:t>e</a:t>
            </a:r>
            <a:r>
              <a:rPr sz="762" spc="-52" dirty="0">
                <a:latin typeface="Arial"/>
                <a:cs typeface="Arial"/>
              </a:rPr>
              <a:t> </a:t>
            </a:r>
            <a:r>
              <a:rPr sz="762" spc="-14" dirty="0">
                <a:latin typeface="Arial"/>
                <a:cs typeface="Arial"/>
              </a:rPr>
              <a:t>o</a:t>
            </a:r>
            <a:r>
              <a:rPr sz="762" spc="5" dirty="0">
                <a:latin typeface="Arial"/>
                <a:cs typeface="Arial"/>
              </a:rPr>
              <a:t>f </a:t>
            </a:r>
            <a:r>
              <a:rPr sz="762" spc="-10" dirty="0">
                <a:latin typeface="Arial"/>
                <a:cs typeface="Arial"/>
              </a:rPr>
              <a:t>P</a:t>
            </a:r>
            <a:r>
              <a:rPr sz="762" spc="19" dirty="0">
                <a:latin typeface="Arial"/>
                <a:cs typeface="Arial"/>
              </a:rPr>
              <a:t>r</a:t>
            </a:r>
            <a:r>
              <a:rPr sz="762" spc="-19" dirty="0">
                <a:latin typeface="Arial"/>
                <a:cs typeface="Arial"/>
              </a:rPr>
              <a:t>o</a:t>
            </a:r>
            <a:r>
              <a:rPr sz="762" spc="-38" dirty="0">
                <a:latin typeface="Arial"/>
                <a:cs typeface="Arial"/>
              </a:rPr>
              <a:t>j</a:t>
            </a:r>
            <a:r>
              <a:rPr sz="762" spc="-19" dirty="0">
                <a:latin typeface="Arial"/>
                <a:cs typeface="Arial"/>
              </a:rPr>
              <a:t>e</a:t>
            </a:r>
            <a:r>
              <a:rPr sz="762" spc="24" dirty="0">
                <a:latin typeface="Arial"/>
                <a:cs typeface="Arial"/>
              </a:rPr>
              <a:t>c</a:t>
            </a:r>
            <a:r>
              <a:rPr sz="762" dirty="0">
                <a:latin typeface="Arial"/>
                <a:cs typeface="Arial"/>
              </a:rPr>
              <a:t>t</a:t>
            </a:r>
            <a:r>
              <a:rPr sz="762" spc="24" dirty="0">
                <a:latin typeface="Arial"/>
                <a:cs typeface="Arial"/>
              </a:rPr>
              <a:t> </a:t>
            </a:r>
            <a:r>
              <a:rPr sz="762" spc="-10" dirty="0">
                <a:latin typeface="Arial"/>
                <a:cs typeface="Arial"/>
              </a:rPr>
              <a:t>A</a:t>
            </a:r>
            <a:r>
              <a:rPr sz="762" spc="-19" dirty="0">
                <a:latin typeface="Arial"/>
                <a:cs typeface="Arial"/>
              </a:rPr>
              <a:t>ssess</a:t>
            </a:r>
            <a:r>
              <a:rPr sz="762" spc="-48" dirty="0">
                <a:latin typeface="Arial"/>
                <a:cs typeface="Arial"/>
              </a:rPr>
              <a:t>m</a:t>
            </a:r>
            <a:r>
              <a:rPr sz="762" spc="-19" dirty="0">
                <a:latin typeface="Arial"/>
                <a:cs typeface="Arial"/>
              </a:rPr>
              <a:t>en</a:t>
            </a:r>
            <a:r>
              <a:rPr sz="762" dirty="0">
                <a:latin typeface="Arial"/>
                <a:cs typeface="Arial"/>
              </a:rPr>
              <a:t>t </a:t>
            </a:r>
            <a:r>
              <a:rPr sz="762" i="1" spc="-10" dirty="0">
                <a:latin typeface="Arial"/>
                <a:cs typeface="Arial"/>
              </a:rPr>
              <a:t>S</a:t>
            </a:r>
            <a:r>
              <a:rPr sz="762" i="1" spc="10" dirty="0">
                <a:latin typeface="Arial"/>
                <a:cs typeface="Arial"/>
              </a:rPr>
              <a:t>t</a:t>
            </a:r>
            <a:r>
              <a:rPr sz="762" i="1" spc="-19" dirty="0">
                <a:latin typeface="Arial"/>
                <a:cs typeface="Arial"/>
              </a:rPr>
              <a:t>ephe</a:t>
            </a:r>
            <a:r>
              <a:rPr sz="762" i="1" spc="5" dirty="0">
                <a:latin typeface="Arial"/>
                <a:cs typeface="Arial"/>
              </a:rPr>
              <a:t>n</a:t>
            </a:r>
            <a:r>
              <a:rPr sz="762" i="1" spc="38" dirty="0">
                <a:latin typeface="Arial"/>
                <a:cs typeface="Arial"/>
              </a:rPr>
              <a:t> </a:t>
            </a:r>
            <a:r>
              <a:rPr sz="762" i="1" dirty="0">
                <a:latin typeface="Arial"/>
                <a:cs typeface="Arial"/>
              </a:rPr>
              <a:t>M</a:t>
            </a:r>
            <a:r>
              <a:rPr sz="762" i="1" spc="-19" dirty="0">
                <a:latin typeface="Arial"/>
                <a:cs typeface="Arial"/>
              </a:rPr>
              <a:t>eado</a:t>
            </a:r>
            <a:r>
              <a:rPr sz="762" i="1" spc="5" dirty="0">
                <a:latin typeface="Arial"/>
                <a:cs typeface="Arial"/>
              </a:rPr>
              <a:t>r</a:t>
            </a:r>
            <a:endParaRPr sz="762">
              <a:latin typeface="Arial"/>
              <a:cs typeface="Arial"/>
            </a:endParaRPr>
          </a:p>
        </p:txBody>
      </p:sp>
      <p:sp>
        <p:nvSpPr>
          <p:cNvPr id="94" name="object 94"/>
          <p:cNvSpPr/>
          <p:nvPr/>
        </p:nvSpPr>
        <p:spPr>
          <a:xfrm>
            <a:off x="5355771" y="2343331"/>
            <a:ext cx="133652" cy="0"/>
          </a:xfrm>
          <a:custGeom>
            <a:avLst/>
            <a:gdLst/>
            <a:ahLst/>
            <a:cxnLst/>
            <a:rect l="l" t="t" r="r" b="b"/>
            <a:pathLst>
              <a:path w="140335">
                <a:moveTo>
                  <a:pt x="0" y="0"/>
                </a:moveTo>
                <a:lnTo>
                  <a:pt x="140207" y="0"/>
                </a:lnTo>
              </a:path>
            </a:pathLst>
          </a:custGeom>
          <a:ln w="18288">
            <a:solidFill>
              <a:srgbClr val="000000"/>
            </a:solidFill>
          </a:ln>
        </p:spPr>
        <p:txBody>
          <a:bodyPr wrap="square" lIns="0" tIns="0" rIns="0" bIns="0" rtlCol="0"/>
          <a:lstStyle/>
          <a:p>
            <a:endParaRPr sz="1714"/>
          </a:p>
        </p:txBody>
      </p:sp>
      <p:sp>
        <p:nvSpPr>
          <p:cNvPr id="95" name="object 95"/>
          <p:cNvSpPr/>
          <p:nvPr/>
        </p:nvSpPr>
        <p:spPr>
          <a:xfrm>
            <a:off x="6696890" y="2343331"/>
            <a:ext cx="128210" cy="0"/>
          </a:xfrm>
          <a:custGeom>
            <a:avLst/>
            <a:gdLst/>
            <a:ahLst/>
            <a:cxnLst/>
            <a:rect l="l" t="t" r="r" b="b"/>
            <a:pathLst>
              <a:path w="134620">
                <a:moveTo>
                  <a:pt x="0" y="0"/>
                </a:moveTo>
                <a:lnTo>
                  <a:pt x="134112" y="0"/>
                </a:lnTo>
              </a:path>
            </a:pathLst>
          </a:custGeom>
          <a:ln w="18288">
            <a:solidFill>
              <a:srgbClr val="000000"/>
            </a:solidFill>
          </a:ln>
        </p:spPr>
        <p:txBody>
          <a:bodyPr wrap="square" lIns="0" tIns="0" rIns="0" bIns="0" rtlCol="0"/>
          <a:lstStyle/>
          <a:p>
            <a:endParaRPr sz="1714"/>
          </a:p>
        </p:txBody>
      </p:sp>
      <p:sp>
        <p:nvSpPr>
          <p:cNvPr id="96" name="object 96"/>
          <p:cNvSpPr/>
          <p:nvPr/>
        </p:nvSpPr>
        <p:spPr>
          <a:xfrm>
            <a:off x="7881256" y="3208382"/>
            <a:ext cx="157238" cy="6048"/>
          </a:xfrm>
          <a:custGeom>
            <a:avLst/>
            <a:gdLst/>
            <a:ahLst/>
            <a:cxnLst/>
            <a:rect l="l" t="t" r="r" b="b"/>
            <a:pathLst>
              <a:path w="165100" h="6350">
                <a:moveTo>
                  <a:pt x="0" y="6096"/>
                </a:moveTo>
                <a:lnTo>
                  <a:pt x="164591" y="0"/>
                </a:lnTo>
              </a:path>
            </a:pathLst>
          </a:custGeom>
          <a:ln w="18288">
            <a:solidFill>
              <a:srgbClr val="000000"/>
            </a:solidFill>
          </a:ln>
        </p:spPr>
        <p:txBody>
          <a:bodyPr wrap="square" lIns="0" tIns="0" rIns="0" bIns="0" rtlCol="0"/>
          <a:lstStyle/>
          <a:p>
            <a:endParaRPr sz="1714"/>
          </a:p>
        </p:txBody>
      </p:sp>
      <p:sp>
        <p:nvSpPr>
          <p:cNvPr id="97" name="object 97"/>
          <p:cNvSpPr/>
          <p:nvPr/>
        </p:nvSpPr>
        <p:spPr>
          <a:xfrm>
            <a:off x="7881256" y="2343331"/>
            <a:ext cx="157238" cy="0"/>
          </a:xfrm>
          <a:custGeom>
            <a:avLst/>
            <a:gdLst/>
            <a:ahLst/>
            <a:cxnLst/>
            <a:rect l="l" t="t" r="r" b="b"/>
            <a:pathLst>
              <a:path w="165100">
                <a:moveTo>
                  <a:pt x="0" y="0"/>
                </a:moveTo>
                <a:lnTo>
                  <a:pt x="164591" y="0"/>
                </a:lnTo>
              </a:path>
            </a:pathLst>
          </a:custGeom>
          <a:ln w="18288">
            <a:solidFill>
              <a:srgbClr val="000000"/>
            </a:solidFill>
          </a:ln>
        </p:spPr>
        <p:txBody>
          <a:bodyPr wrap="square" lIns="0" tIns="0" rIns="0" bIns="0" rtlCol="0"/>
          <a:lstStyle/>
          <a:p>
            <a:endParaRPr sz="1714"/>
          </a:p>
        </p:txBody>
      </p:sp>
      <p:sp>
        <p:nvSpPr>
          <p:cNvPr id="98" name="object 98"/>
          <p:cNvSpPr/>
          <p:nvPr/>
        </p:nvSpPr>
        <p:spPr>
          <a:xfrm>
            <a:off x="8020594" y="3783148"/>
            <a:ext cx="946452" cy="725714"/>
          </a:xfrm>
          <a:custGeom>
            <a:avLst/>
            <a:gdLst/>
            <a:ahLst/>
            <a:cxnLst/>
            <a:rect l="l" t="t" r="r" b="b"/>
            <a:pathLst>
              <a:path w="993775" h="762000">
                <a:moveTo>
                  <a:pt x="0" y="762000"/>
                </a:moveTo>
                <a:lnTo>
                  <a:pt x="993648" y="762000"/>
                </a:lnTo>
                <a:lnTo>
                  <a:pt x="993648" y="0"/>
                </a:lnTo>
                <a:lnTo>
                  <a:pt x="0" y="0"/>
                </a:lnTo>
                <a:lnTo>
                  <a:pt x="0" y="762000"/>
                </a:lnTo>
                <a:close/>
              </a:path>
            </a:pathLst>
          </a:custGeom>
          <a:solidFill>
            <a:srgbClr val="FFFFCC"/>
          </a:solidFill>
        </p:spPr>
        <p:txBody>
          <a:bodyPr wrap="square" lIns="0" tIns="0" rIns="0" bIns="0" rtlCol="0"/>
          <a:lstStyle/>
          <a:p>
            <a:endParaRPr sz="1714"/>
          </a:p>
        </p:txBody>
      </p:sp>
      <p:sp>
        <p:nvSpPr>
          <p:cNvPr id="99" name="object 99"/>
          <p:cNvSpPr/>
          <p:nvPr/>
        </p:nvSpPr>
        <p:spPr>
          <a:xfrm>
            <a:off x="8020594" y="3783148"/>
            <a:ext cx="946452" cy="725714"/>
          </a:xfrm>
          <a:custGeom>
            <a:avLst/>
            <a:gdLst/>
            <a:ahLst/>
            <a:cxnLst/>
            <a:rect l="l" t="t" r="r" b="b"/>
            <a:pathLst>
              <a:path w="993775" h="762000">
                <a:moveTo>
                  <a:pt x="0" y="762000"/>
                </a:moveTo>
                <a:lnTo>
                  <a:pt x="993648" y="762000"/>
                </a:lnTo>
                <a:lnTo>
                  <a:pt x="993648" y="0"/>
                </a:lnTo>
                <a:lnTo>
                  <a:pt x="0" y="0"/>
                </a:lnTo>
                <a:lnTo>
                  <a:pt x="0" y="762000"/>
                </a:lnTo>
                <a:close/>
              </a:path>
            </a:pathLst>
          </a:custGeom>
          <a:ln w="18288">
            <a:solidFill>
              <a:srgbClr val="000000"/>
            </a:solidFill>
          </a:ln>
        </p:spPr>
        <p:txBody>
          <a:bodyPr wrap="square" lIns="0" tIns="0" rIns="0" bIns="0" rtlCol="0"/>
          <a:lstStyle/>
          <a:p>
            <a:endParaRPr sz="1714"/>
          </a:p>
        </p:txBody>
      </p:sp>
      <p:sp>
        <p:nvSpPr>
          <p:cNvPr id="100" name="object 100"/>
          <p:cNvSpPr txBox="1"/>
          <p:nvPr/>
        </p:nvSpPr>
        <p:spPr>
          <a:xfrm>
            <a:off x="8181824" y="3914839"/>
            <a:ext cx="625929" cy="469103"/>
          </a:xfrm>
          <a:prstGeom prst="rect">
            <a:avLst/>
          </a:prstGeom>
        </p:spPr>
        <p:txBody>
          <a:bodyPr vert="horz" wrap="square" lIns="0" tIns="0" rIns="0" bIns="0" rtlCol="0">
            <a:spAutoFit/>
          </a:bodyPr>
          <a:lstStyle/>
          <a:p>
            <a:pPr marL="15119" algn="ctr"/>
            <a:r>
              <a:rPr sz="762" spc="-10" dirty="0">
                <a:latin typeface="Arial"/>
                <a:cs typeface="Arial"/>
              </a:rPr>
              <a:t>SB</a:t>
            </a:r>
            <a:r>
              <a:rPr sz="762" spc="10" dirty="0">
                <a:latin typeface="Arial"/>
                <a:cs typeface="Arial"/>
              </a:rPr>
              <a:t>I</a:t>
            </a:r>
            <a:r>
              <a:rPr sz="762" spc="-52" dirty="0">
                <a:latin typeface="Arial"/>
                <a:cs typeface="Arial"/>
              </a:rPr>
              <a:t>R</a:t>
            </a:r>
            <a:r>
              <a:rPr sz="762" spc="10" dirty="0">
                <a:latin typeface="Arial"/>
                <a:cs typeface="Arial"/>
              </a:rPr>
              <a:t>/</a:t>
            </a:r>
            <a:r>
              <a:rPr sz="762" spc="-10" dirty="0">
                <a:latin typeface="Arial"/>
                <a:cs typeface="Arial"/>
              </a:rPr>
              <a:t>S</a:t>
            </a:r>
            <a:r>
              <a:rPr sz="762" spc="-62" dirty="0">
                <a:latin typeface="Arial"/>
                <a:cs typeface="Arial"/>
              </a:rPr>
              <a:t>TT</a:t>
            </a:r>
            <a:r>
              <a:rPr sz="762" spc="10" dirty="0">
                <a:latin typeface="Arial"/>
                <a:cs typeface="Arial"/>
              </a:rPr>
              <a:t>R</a:t>
            </a:r>
            <a:endParaRPr sz="762">
              <a:latin typeface="Arial"/>
              <a:cs typeface="Arial"/>
            </a:endParaRPr>
          </a:p>
          <a:p>
            <a:pPr marL="10886" algn="ctr"/>
            <a:r>
              <a:rPr sz="762" spc="-10" dirty="0">
                <a:latin typeface="Arial"/>
                <a:cs typeface="Arial"/>
              </a:rPr>
              <a:t>P</a:t>
            </a:r>
            <a:r>
              <a:rPr sz="762" spc="14" dirty="0">
                <a:latin typeface="Arial"/>
                <a:cs typeface="Arial"/>
              </a:rPr>
              <a:t>r</a:t>
            </a:r>
            <a:r>
              <a:rPr sz="762" spc="-14" dirty="0">
                <a:latin typeface="Arial"/>
                <a:cs typeface="Arial"/>
              </a:rPr>
              <a:t>og</a:t>
            </a:r>
            <a:r>
              <a:rPr sz="762" spc="14" dirty="0">
                <a:latin typeface="Arial"/>
                <a:cs typeface="Arial"/>
              </a:rPr>
              <a:t>r</a:t>
            </a:r>
            <a:r>
              <a:rPr sz="762" spc="-14" dirty="0">
                <a:latin typeface="Arial"/>
                <a:cs typeface="Arial"/>
              </a:rPr>
              <a:t>a</a:t>
            </a:r>
            <a:r>
              <a:rPr sz="762" spc="-43" dirty="0">
                <a:latin typeface="Arial"/>
                <a:cs typeface="Arial"/>
              </a:rPr>
              <a:t>m</a:t>
            </a:r>
            <a:r>
              <a:rPr sz="762" spc="5" dirty="0">
                <a:latin typeface="Arial"/>
                <a:cs typeface="Arial"/>
              </a:rPr>
              <a:t>s</a:t>
            </a:r>
            <a:endParaRPr sz="762">
              <a:latin typeface="Arial"/>
              <a:cs typeface="Arial"/>
            </a:endParaRPr>
          </a:p>
          <a:p>
            <a:pPr marL="4233" algn="ctr"/>
            <a:r>
              <a:rPr sz="762" spc="-48" dirty="0">
                <a:latin typeface="Arial"/>
                <a:cs typeface="Arial"/>
              </a:rPr>
              <a:t>O</a:t>
            </a:r>
            <a:r>
              <a:rPr sz="762" spc="10" dirty="0">
                <a:latin typeface="Arial"/>
                <a:cs typeface="Arial"/>
              </a:rPr>
              <a:t>ff</a:t>
            </a:r>
            <a:r>
              <a:rPr sz="762" spc="5" dirty="0">
                <a:latin typeface="Arial"/>
                <a:cs typeface="Arial"/>
              </a:rPr>
              <a:t>i</a:t>
            </a:r>
            <a:r>
              <a:rPr sz="762" spc="24" dirty="0">
                <a:latin typeface="Arial"/>
                <a:cs typeface="Arial"/>
              </a:rPr>
              <a:t>c</a:t>
            </a:r>
            <a:r>
              <a:rPr sz="762" spc="5" dirty="0">
                <a:latin typeface="Arial"/>
                <a:cs typeface="Arial"/>
              </a:rPr>
              <a:t>e</a:t>
            </a:r>
            <a:endParaRPr sz="762">
              <a:latin typeface="Arial"/>
              <a:cs typeface="Arial"/>
            </a:endParaRPr>
          </a:p>
          <a:p>
            <a:pPr algn="ctr">
              <a:lnSpc>
                <a:spcPct val="100000"/>
              </a:lnSpc>
            </a:pPr>
            <a:r>
              <a:rPr sz="762" i="1" dirty="0">
                <a:latin typeface="Arial"/>
                <a:cs typeface="Arial"/>
              </a:rPr>
              <a:t>M</a:t>
            </a:r>
            <a:r>
              <a:rPr sz="762" i="1" spc="-19" dirty="0">
                <a:latin typeface="Arial"/>
                <a:cs typeface="Arial"/>
              </a:rPr>
              <a:t>anue</a:t>
            </a:r>
            <a:r>
              <a:rPr sz="762" i="1" dirty="0">
                <a:latin typeface="Arial"/>
                <a:cs typeface="Arial"/>
              </a:rPr>
              <a:t>l</a:t>
            </a:r>
            <a:r>
              <a:rPr sz="762" i="1" spc="67" dirty="0">
                <a:latin typeface="Arial"/>
                <a:cs typeface="Arial"/>
              </a:rPr>
              <a:t> </a:t>
            </a:r>
            <a:r>
              <a:rPr sz="762" i="1" spc="-5" dirty="0">
                <a:latin typeface="Arial"/>
                <a:cs typeface="Arial"/>
              </a:rPr>
              <a:t>O</a:t>
            </a:r>
            <a:r>
              <a:rPr sz="762" i="1" spc="5" dirty="0">
                <a:latin typeface="Arial"/>
                <a:cs typeface="Arial"/>
              </a:rPr>
              <a:t>li</a:t>
            </a:r>
            <a:r>
              <a:rPr sz="762" i="1" spc="-19" dirty="0">
                <a:latin typeface="Arial"/>
                <a:cs typeface="Arial"/>
              </a:rPr>
              <a:t>ve</a:t>
            </a:r>
            <a:r>
              <a:rPr sz="762" i="1" spc="5" dirty="0">
                <a:latin typeface="Arial"/>
                <a:cs typeface="Arial"/>
              </a:rPr>
              <a:t>r</a:t>
            </a:r>
            <a:endParaRPr sz="762">
              <a:latin typeface="Arial"/>
              <a:cs typeface="Arial"/>
            </a:endParaRPr>
          </a:p>
        </p:txBody>
      </p:sp>
      <p:sp>
        <p:nvSpPr>
          <p:cNvPr id="101" name="object 101"/>
          <p:cNvSpPr/>
          <p:nvPr/>
        </p:nvSpPr>
        <p:spPr>
          <a:xfrm>
            <a:off x="7875451" y="4090851"/>
            <a:ext cx="157238" cy="0"/>
          </a:xfrm>
          <a:custGeom>
            <a:avLst/>
            <a:gdLst/>
            <a:ahLst/>
            <a:cxnLst/>
            <a:rect l="l" t="t" r="r" b="b"/>
            <a:pathLst>
              <a:path w="165100">
                <a:moveTo>
                  <a:pt x="0" y="0"/>
                </a:moveTo>
                <a:lnTo>
                  <a:pt x="164592" y="0"/>
                </a:lnTo>
              </a:path>
            </a:pathLst>
          </a:custGeom>
          <a:ln w="18288">
            <a:solidFill>
              <a:srgbClr val="000000"/>
            </a:solidFill>
          </a:ln>
        </p:spPr>
        <p:txBody>
          <a:bodyPr wrap="square" lIns="0" tIns="0" rIns="0" bIns="0" rtlCol="0"/>
          <a:lstStyle/>
          <a:p>
            <a:endParaRPr sz="1714"/>
          </a:p>
        </p:txBody>
      </p:sp>
      <p:sp>
        <p:nvSpPr>
          <p:cNvPr id="102" name="object 102"/>
          <p:cNvSpPr/>
          <p:nvPr/>
        </p:nvSpPr>
        <p:spPr>
          <a:xfrm>
            <a:off x="6815909" y="314234"/>
            <a:ext cx="2148114" cy="359953"/>
          </a:xfrm>
          <a:prstGeom prst="rect">
            <a:avLst/>
          </a:prstGeom>
          <a:blipFill>
            <a:blip r:embed="rId2" cstate="print"/>
            <a:stretch>
              <a:fillRect/>
            </a:stretch>
          </a:blipFill>
        </p:spPr>
        <p:txBody>
          <a:bodyPr wrap="square" lIns="0" tIns="0" rIns="0" bIns="0" rtlCol="0"/>
          <a:lstStyle/>
          <a:p>
            <a:endParaRPr sz="1714"/>
          </a:p>
        </p:txBody>
      </p:sp>
      <p:sp>
        <p:nvSpPr>
          <p:cNvPr id="104" name="TextBox 103"/>
          <p:cNvSpPr txBox="1"/>
          <p:nvPr/>
        </p:nvSpPr>
        <p:spPr>
          <a:xfrm>
            <a:off x="2892888" y="109130"/>
            <a:ext cx="3262111" cy="523220"/>
          </a:xfrm>
          <a:prstGeom prst="rect">
            <a:avLst/>
          </a:prstGeom>
          <a:noFill/>
        </p:spPr>
        <p:txBody>
          <a:bodyPr wrap="none" rtlCol="0">
            <a:spAutoFit/>
          </a:bodyPr>
          <a:lstStyle/>
          <a:p>
            <a:r>
              <a:rPr lang="en-US" sz="2800" dirty="0" smtClean="0">
                <a:solidFill>
                  <a:srgbClr val="106636"/>
                </a:solidFill>
              </a:rPr>
              <a:t>Office of Science (SC)</a:t>
            </a:r>
            <a:endParaRPr lang="en-US" sz="2800" dirty="0">
              <a:solidFill>
                <a:srgbClr val="106636"/>
              </a:solidFill>
            </a:endParaRPr>
          </a:p>
        </p:txBody>
      </p:sp>
      <p:sp>
        <p:nvSpPr>
          <p:cNvPr id="106" name="Oval 105"/>
          <p:cNvSpPr/>
          <p:nvPr/>
        </p:nvSpPr>
        <p:spPr>
          <a:xfrm>
            <a:off x="7763087" y="2731993"/>
            <a:ext cx="1340272" cy="716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ooter Placeholder 102"/>
          <p:cNvSpPr>
            <a:spLocks noGrp="1"/>
          </p:cNvSpPr>
          <p:nvPr>
            <p:ph type="ftr" sz="quarter" idx="11"/>
          </p:nvPr>
        </p:nvSpPr>
        <p:spPr/>
        <p:txBody>
          <a:bodyPr/>
          <a:lstStyle/>
          <a:p>
            <a:r>
              <a:rPr lang="en-US" smtClean="0"/>
              <a:t>WDTS Overview</a:t>
            </a:r>
            <a:endParaRPr lang="en-US" dirty="0"/>
          </a:p>
        </p:txBody>
      </p:sp>
      <p:sp>
        <p:nvSpPr>
          <p:cNvPr id="105" name="Slide Number Placeholder 104"/>
          <p:cNvSpPr>
            <a:spLocks noGrp="1"/>
          </p:cNvSpPr>
          <p:nvPr>
            <p:ph type="sldNum" sz="quarter" idx="12"/>
          </p:nvPr>
        </p:nvSpPr>
        <p:spPr/>
        <p:txBody>
          <a:bodyPr/>
          <a:lstStyle/>
          <a:p>
            <a:fld id="{68F455FD-F83C-4433-AE11-4D89943CC4D6}" type="slidenum">
              <a:rPr lang="en-US" smtClean="0"/>
              <a:pPr/>
              <a:t>2</a:t>
            </a:fld>
            <a:endParaRPr lang="en-US" dirty="0"/>
          </a:p>
        </p:txBody>
      </p:sp>
    </p:spTree>
    <p:extLst>
      <p:ext uri="{BB962C8B-B14F-4D97-AF65-F5344CB8AC3E}">
        <p14:creationId xmlns:p14="http://schemas.microsoft.com/office/powerpoint/2010/main" val="791796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7468" y="967428"/>
            <a:ext cx="2741032" cy="5100884"/>
          </a:xfrm>
          <a:prstGeom prst="rect">
            <a:avLst/>
          </a:prstGeom>
          <a:noFill/>
          <a:ln w="25400">
            <a:solidFill>
              <a:schemeClr val="tx2"/>
            </a:solidFill>
          </a:ln>
        </p:spPr>
        <p:txBody>
          <a:bodyPr wrap="square" bIns="27432" rtlCol="0">
            <a:spAutoFit/>
          </a:bodyPr>
          <a:lstStyle/>
          <a:p>
            <a:pPr marL="0" lvl="1" indent="0" algn="ctr">
              <a:spcBef>
                <a:spcPts val="0"/>
              </a:spcBef>
              <a:spcAft>
                <a:spcPts val="400"/>
              </a:spcAft>
              <a:buSzPct val="75000"/>
              <a:buNone/>
            </a:pPr>
            <a:r>
              <a:rPr lang="en-US" sz="2000" b="1" dirty="0">
                <a:effectLst>
                  <a:outerShdw blurRad="38100" dist="38100" dir="2700000" algn="tl">
                    <a:srgbClr val="000000">
                      <a:alpha val="43137"/>
                    </a:srgbClr>
                  </a:outerShdw>
                </a:effectLst>
                <a:latin typeface="+mn-lt"/>
                <a:cs typeface="Tahoma" pitchFamily="34" charset="0"/>
              </a:rPr>
              <a:t>DOE</a:t>
            </a:r>
          </a:p>
          <a:p>
            <a:pPr marL="231775" lvl="1" indent="-176213">
              <a:spcBef>
                <a:spcPts val="0"/>
              </a:spcBef>
              <a:spcAft>
                <a:spcPts val="400"/>
              </a:spcAft>
              <a:buSzPct val="75000"/>
              <a:buFont typeface="Wingdings" pitchFamily="2" charset="2"/>
              <a:buChar char="§"/>
            </a:pPr>
            <a:r>
              <a:rPr lang="en-US" sz="1400" dirty="0">
                <a:latin typeface="+mn-lt"/>
                <a:cs typeface="Tahoma" pitchFamily="34" charset="0"/>
              </a:rPr>
              <a:t>Has statutory responsibility for the AEF Program</a:t>
            </a:r>
          </a:p>
          <a:p>
            <a:pPr marL="231775" lvl="1" indent="-176213">
              <a:spcBef>
                <a:spcPts val="0"/>
              </a:spcBef>
              <a:spcAft>
                <a:spcPts val="400"/>
              </a:spcAft>
              <a:buSzPct val="75000"/>
              <a:buFont typeface="Wingdings" pitchFamily="2" charset="2"/>
              <a:buChar char="§"/>
            </a:pPr>
            <a:r>
              <a:rPr lang="en-US" sz="1400" dirty="0">
                <a:latin typeface="+mn-lt"/>
                <a:cs typeface="Tahoma" pitchFamily="34" charset="0"/>
              </a:rPr>
              <a:t>Sets </a:t>
            </a:r>
            <a:r>
              <a:rPr lang="en-US" sz="1400" dirty="0" smtClean="0">
                <a:latin typeface="+mn-lt"/>
                <a:cs typeface="Tahoma" pitchFamily="34" charset="0"/>
              </a:rPr>
              <a:t>program policies/guidance</a:t>
            </a:r>
            <a:endParaRPr lang="en-US" sz="1400" dirty="0">
              <a:latin typeface="+mn-lt"/>
              <a:cs typeface="Tahoma" pitchFamily="34" charset="0"/>
            </a:endParaRPr>
          </a:p>
          <a:p>
            <a:pPr marL="231775" lvl="1" indent="-176213">
              <a:spcBef>
                <a:spcPts val="0"/>
              </a:spcBef>
              <a:spcAft>
                <a:spcPts val="400"/>
              </a:spcAft>
              <a:buSzPct val="75000"/>
              <a:buFont typeface="Wingdings" pitchFamily="2" charset="2"/>
              <a:buChar char="§"/>
            </a:pPr>
            <a:r>
              <a:rPr lang="en-US" sz="1400" dirty="0">
                <a:latin typeface="+mn-lt"/>
                <a:cs typeface="Tahoma" pitchFamily="34" charset="0"/>
              </a:rPr>
              <a:t>Establishes formal partnerships with participating agencies through interagency agreements</a:t>
            </a:r>
          </a:p>
          <a:p>
            <a:pPr marL="231775" lvl="1" indent="-176213">
              <a:spcBef>
                <a:spcPts val="0"/>
              </a:spcBef>
              <a:spcAft>
                <a:spcPts val="200"/>
              </a:spcAft>
              <a:buSzPct val="75000"/>
              <a:buFont typeface="Wingdings" pitchFamily="2" charset="2"/>
              <a:buChar char="§"/>
            </a:pPr>
            <a:r>
              <a:rPr lang="en-US" sz="1400" dirty="0">
                <a:latin typeface="+mn-lt"/>
                <a:cs typeface="Tahoma" pitchFamily="34" charset="0"/>
              </a:rPr>
              <a:t>M</a:t>
            </a:r>
            <a:r>
              <a:rPr lang="en-US" sz="1400" dirty="0" smtClean="0">
                <a:latin typeface="+mn-lt"/>
                <a:cs typeface="Tahoma" pitchFamily="34" charset="0"/>
              </a:rPr>
              <a:t>anages </a:t>
            </a:r>
            <a:r>
              <a:rPr lang="en-US" sz="1400" dirty="0">
                <a:latin typeface="+mn-lt"/>
                <a:cs typeface="Tahoma" pitchFamily="34" charset="0"/>
              </a:rPr>
              <a:t>the annual </a:t>
            </a:r>
            <a:r>
              <a:rPr lang="en-US" sz="1400" dirty="0" smtClean="0">
                <a:latin typeface="+mn-lt"/>
                <a:cs typeface="Tahoma" pitchFamily="34" charset="0"/>
              </a:rPr>
              <a:t>application process via WARS</a:t>
            </a:r>
            <a:endParaRPr lang="en-US" sz="1400" dirty="0">
              <a:latin typeface="+mn-lt"/>
              <a:cs typeface="Tahoma" pitchFamily="34" charset="0"/>
            </a:endParaRPr>
          </a:p>
          <a:p>
            <a:pPr marL="231775" lvl="1" indent="-176213">
              <a:spcBef>
                <a:spcPts val="0"/>
              </a:spcBef>
              <a:spcAft>
                <a:spcPts val="400"/>
              </a:spcAft>
              <a:buSzPct val="75000"/>
              <a:buFont typeface="Wingdings" pitchFamily="2" charset="2"/>
              <a:buChar char="§"/>
            </a:pPr>
            <a:r>
              <a:rPr lang="en-US" sz="1400" dirty="0">
                <a:latin typeface="+mn-lt"/>
                <a:cs typeface="Tahoma" pitchFamily="34" charset="0"/>
              </a:rPr>
              <a:t>Supports the application review and selection process in collaboration with ORISE and Partnering agencies</a:t>
            </a:r>
          </a:p>
          <a:p>
            <a:pPr marL="231775" lvl="1" indent="-176213">
              <a:spcBef>
                <a:spcPts val="0"/>
              </a:spcBef>
              <a:spcAft>
                <a:spcPts val="200"/>
              </a:spcAft>
              <a:buSzPct val="75000"/>
              <a:buFont typeface="Wingdings" pitchFamily="2" charset="2"/>
              <a:buChar char="§"/>
            </a:pPr>
            <a:r>
              <a:rPr lang="en-US" sz="1400" dirty="0">
                <a:latin typeface="+mn-lt"/>
                <a:cs typeface="Tahoma" pitchFamily="34" charset="0"/>
              </a:rPr>
              <a:t>Contracts with ORISE to provide program support and administration</a:t>
            </a:r>
          </a:p>
          <a:p>
            <a:pPr marL="231775" lvl="1" indent="-176213">
              <a:spcBef>
                <a:spcPts val="0"/>
              </a:spcBef>
              <a:spcAft>
                <a:spcPts val="400"/>
              </a:spcAft>
              <a:buSzPct val="75000"/>
              <a:buFont typeface="Wingdings" pitchFamily="2" charset="2"/>
              <a:buChar char="§"/>
            </a:pPr>
            <a:r>
              <a:rPr lang="en-US" sz="1400" dirty="0">
                <a:latin typeface="+mn-lt"/>
                <a:cs typeface="Tahoma" pitchFamily="34" charset="0"/>
              </a:rPr>
              <a:t>Sponsors and hosts Fellows</a:t>
            </a:r>
          </a:p>
          <a:p>
            <a:pPr marL="231775" lvl="1" indent="-176213">
              <a:spcBef>
                <a:spcPts val="0"/>
              </a:spcBef>
              <a:spcAft>
                <a:spcPts val="400"/>
              </a:spcAft>
              <a:buSzPct val="75000"/>
              <a:buFont typeface="Wingdings" pitchFamily="2" charset="2"/>
              <a:buChar char="§"/>
            </a:pPr>
            <a:r>
              <a:rPr lang="en-US" sz="1400" dirty="0" smtClean="0">
                <a:latin typeface="+mn-lt"/>
                <a:cs typeface="Tahoma" pitchFamily="34" charset="0"/>
              </a:rPr>
              <a:t>Sponsors </a:t>
            </a:r>
            <a:r>
              <a:rPr lang="en-US" sz="1400" dirty="0">
                <a:latin typeface="+mn-lt"/>
                <a:cs typeface="Tahoma" pitchFamily="34" charset="0"/>
              </a:rPr>
              <a:t>Congressional </a:t>
            </a:r>
            <a:r>
              <a:rPr lang="en-US" sz="1400" dirty="0" smtClean="0">
                <a:latin typeface="+mn-lt"/>
                <a:cs typeface="Tahoma" pitchFamily="34" charset="0"/>
              </a:rPr>
              <a:t>Fellows</a:t>
            </a:r>
          </a:p>
          <a:p>
            <a:pPr marL="231775" lvl="1" indent="-176213">
              <a:spcBef>
                <a:spcPts val="0"/>
              </a:spcBef>
              <a:spcAft>
                <a:spcPts val="400"/>
              </a:spcAft>
              <a:buSzPct val="75000"/>
              <a:buFont typeface="Wingdings" pitchFamily="2" charset="2"/>
              <a:buChar char="§"/>
            </a:pPr>
            <a:r>
              <a:rPr lang="en-US" sz="1400" dirty="0" smtClean="0">
                <a:latin typeface="+mn-lt"/>
                <a:cs typeface="Tahoma" pitchFamily="34" charset="0"/>
              </a:rPr>
              <a:t>Leads Alumni Engagement efforts</a:t>
            </a:r>
          </a:p>
        </p:txBody>
      </p:sp>
      <p:sp>
        <p:nvSpPr>
          <p:cNvPr id="7" name="TextBox 6"/>
          <p:cNvSpPr txBox="1"/>
          <p:nvPr/>
        </p:nvSpPr>
        <p:spPr>
          <a:xfrm>
            <a:off x="3200866" y="870151"/>
            <a:ext cx="5550024" cy="1759456"/>
          </a:xfrm>
          <a:prstGeom prst="rect">
            <a:avLst/>
          </a:prstGeom>
          <a:noFill/>
          <a:ln w="25400">
            <a:solidFill>
              <a:schemeClr val="accent6"/>
            </a:solidFill>
          </a:ln>
        </p:spPr>
        <p:txBody>
          <a:bodyPr wrap="square" rtlCol="0">
            <a:spAutoFit/>
          </a:bodyPr>
          <a:lstStyle/>
          <a:p>
            <a:pPr marL="0" lvl="1" indent="0" algn="ctr">
              <a:spcBef>
                <a:spcPts val="0"/>
              </a:spcBef>
              <a:spcAft>
                <a:spcPts val="600"/>
              </a:spcAft>
              <a:buSzPct val="75000"/>
              <a:buNone/>
            </a:pPr>
            <a:r>
              <a:rPr lang="en-US" sz="2000" b="1" dirty="0" smtClean="0">
                <a:effectLst>
                  <a:outerShdw blurRad="38100" dist="38100" dir="2700000" algn="tl">
                    <a:srgbClr val="000000">
                      <a:alpha val="43137"/>
                    </a:srgbClr>
                  </a:outerShdw>
                </a:effectLst>
                <a:latin typeface="+mn-lt"/>
                <a:cs typeface="Tahoma" pitchFamily="34" charset="0"/>
              </a:rPr>
              <a:t>NSF and NASA</a:t>
            </a:r>
            <a:endParaRPr lang="en-US" sz="2000" b="1" dirty="0">
              <a:effectLst>
                <a:outerShdw blurRad="38100" dist="38100" dir="2700000" algn="tl">
                  <a:srgbClr val="000000">
                    <a:alpha val="43137"/>
                  </a:srgbClr>
                </a:outerShdw>
              </a:effectLst>
              <a:latin typeface="+mn-lt"/>
              <a:cs typeface="Tahoma" pitchFamily="34" charset="0"/>
            </a:endParaRPr>
          </a:p>
          <a:p>
            <a:pPr marL="350838" lvl="1" indent="-228600">
              <a:spcBef>
                <a:spcPts val="0"/>
              </a:spcBef>
              <a:spcAft>
                <a:spcPts val="400"/>
              </a:spcAft>
              <a:buSzPct val="75000"/>
              <a:buFont typeface="Wingdings" pitchFamily="2" charset="2"/>
              <a:buChar char="§"/>
            </a:pPr>
            <a:r>
              <a:rPr lang="en-US" sz="1400" dirty="0" smtClean="0">
                <a:latin typeface="+mn-lt"/>
                <a:cs typeface="Tahoma" pitchFamily="34" charset="0"/>
              </a:rPr>
              <a:t>Establishes  a formal partnership with DOE for the AEF Program</a:t>
            </a:r>
          </a:p>
          <a:p>
            <a:pPr marL="350838" lvl="1" indent="-228600">
              <a:spcBef>
                <a:spcPts val="0"/>
              </a:spcBef>
              <a:spcAft>
                <a:spcPts val="400"/>
              </a:spcAft>
              <a:buSzPct val="75000"/>
              <a:buFont typeface="Wingdings" pitchFamily="2" charset="2"/>
              <a:buChar char="§"/>
            </a:pPr>
            <a:r>
              <a:rPr lang="en-US" sz="1400" dirty="0" smtClean="0">
                <a:latin typeface="+mn-lt"/>
                <a:cs typeface="Tahoma" pitchFamily="34" charset="0"/>
              </a:rPr>
              <a:t>Sponsors Fellows</a:t>
            </a:r>
            <a:endParaRPr lang="en-US" sz="1400" dirty="0">
              <a:latin typeface="+mn-lt"/>
              <a:cs typeface="Tahoma" pitchFamily="34" charset="0"/>
            </a:endParaRPr>
          </a:p>
          <a:p>
            <a:pPr marL="350838" lvl="1" indent="-228600">
              <a:spcBef>
                <a:spcPts val="0"/>
              </a:spcBef>
              <a:spcAft>
                <a:spcPts val="400"/>
              </a:spcAft>
              <a:buSzPct val="75000"/>
              <a:buFont typeface="Wingdings" pitchFamily="2" charset="2"/>
              <a:buChar char="§"/>
            </a:pPr>
            <a:r>
              <a:rPr lang="en-US" sz="1400" dirty="0" smtClean="0">
                <a:latin typeface="+mn-lt"/>
                <a:cs typeface="Tahoma" pitchFamily="34" charset="0"/>
              </a:rPr>
              <a:t>Participates in candidate selection process</a:t>
            </a:r>
          </a:p>
          <a:p>
            <a:pPr marL="350838" lvl="1" indent="-228600">
              <a:spcBef>
                <a:spcPts val="0"/>
              </a:spcBef>
              <a:spcAft>
                <a:spcPts val="400"/>
              </a:spcAft>
              <a:buSzPct val="75000"/>
              <a:buFont typeface="Wingdings" pitchFamily="2" charset="2"/>
              <a:buChar char="§"/>
            </a:pPr>
            <a:r>
              <a:rPr lang="en-US" sz="1400" dirty="0" smtClean="0">
                <a:latin typeface="+mn-lt"/>
                <a:cs typeface="Tahoma" pitchFamily="34" charset="0"/>
              </a:rPr>
              <a:t>Hosts and mentors Fellows</a:t>
            </a:r>
          </a:p>
          <a:p>
            <a:pPr marL="350838" lvl="1" indent="-228600">
              <a:spcBef>
                <a:spcPts val="0"/>
              </a:spcBef>
              <a:spcAft>
                <a:spcPts val="400"/>
              </a:spcAft>
              <a:buSzPct val="75000"/>
              <a:buFont typeface="Wingdings" pitchFamily="2" charset="2"/>
              <a:buChar char="§"/>
            </a:pPr>
            <a:r>
              <a:rPr lang="en-US" sz="1400" dirty="0" smtClean="0">
                <a:latin typeface="+mn-lt"/>
                <a:cs typeface="Tahoma" pitchFamily="34" charset="0"/>
              </a:rPr>
              <a:t>Provides feedback to DOE on program policies and guidance</a:t>
            </a:r>
          </a:p>
        </p:txBody>
      </p:sp>
      <p:sp>
        <p:nvSpPr>
          <p:cNvPr id="8" name="TextBox 7"/>
          <p:cNvSpPr txBox="1"/>
          <p:nvPr/>
        </p:nvSpPr>
        <p:spPr>
          <a:xfrm>
            <a:off x="3200866" y="2715895"/>
            <a:ext cx="5550024" cy="3421449"/>
          </a:xfrm>
          <a:prstGeom prst="rect">
            <a:avLst/>
          </a:prstGeom>
          <a:noFill/>
          <a:ln w="25400">
            <a:solidFill>
              <a:schemeClr val="accent2"/>
            </a:solidFill>
          </a:ln>
        </p:spPr>
        <p:txBody>
          <a:bodyPr wrap="square" rtlCol="0">
            <a:spAutoFit/>
          </a:bodyPr>
          <a:lstStyle/>
          <a:p>
            <a:pPr marL="0" lvl="1" indent="0" algn="ctr">
              <a:spcBef>
                <a:spcPts val="0"/>
              </a:spcBef>
              <a:spcAft>
                <a:spcPts val="600"/>
              </a:spcAft>
              <a:buSzPct val="75000"/>
              <a:buNone/>
            </a:pPr>
            <a:r>
              <a:rPr lang="en-US" sz="2000" b="1" dirty="0" smtClean="0">
                <a:effectLst>
                  <a:outerShdw blurRad="38100" dist="38100" dir="2700000" algn="tl">
                    <a:srgbClr val="000000">
                      <a:alpha val="43137"/>
                    </a:srgbClr>
                  </a:outerShdw>
                </a:effectLst>
                <a:latin typeface="+mn-lt"/>
                <a:cs typeface="Tahoma" pitchFamily="34" charset="0"/>
              </a:rPr>
              <a:t>ORISE</a:t>
            </a:r>
            <a:r>
              <a:rPr lang="en-US" b="1" baseline="30000" dirty="0" smtClean="0">
                <a:solidFill>
                  <a:srgbClr val="FF0000"/>
                </a:solidFill>
                <a:effectLst>
                  <a:outerShdw blurRad="38100" dist="38100" dir="2700000" algn="tl">
                    <a:srgbClr val="000000">
                      <a:alpha val="43137"/>
                    </a:srgbClr>
                  </a:outerShdw>
                </a:effectLst>
                <a:latin typeface="+mn-lt"/>
                <a:cs typeface="Tahoma" pitchFamily="34" charset="0"/>
              </a:rPr>
              <a:t>*</a:t>
            </a:r>
            <a:endParaRPr lang="en-US" b="1" baseline="30000" dirty="0">
              <a:solidFill>
                <a:srgbClr val="FF0000"/>
              </a:solidFill>
              <a:effectLst>
                <a:outerShdw blurRad="38100" dist="38100" dir="2700000" algn="tl">
                  <a:srgbClr val="000000">
                    <a:alpha val="43137"/>
                  </a:srgbClr>
                </a:outerShdw>
              </a:effectLst>
              <a:latin typeface="+mn-lt"/>
              <a:cs typeface="Tahoma" pitchFamily="34" charset="0"/>
            </a:endParaRPr>
          </a:p>
          <a:p>
            <a:pPr marL="350838" lvl="1" indent="-228600">
              <a:spcBef>
                <a:spcPts val="0"/>
              </a:spcBef>
              <a:spcAft>
                <a:spcPts val="400"/>
              </a:spcAft>
              <a:buSzPct val="75000"/>
              <a:buFont typeface="Wingdings" pitchFamily="2" charset="2"/>
              <a:buChar char="§"/>
            </a:pPr>
            <a:r>
              <a:rPr lang="en-US" sz="1400" dirty="0" smtClean="0">
                <a:latin typeface="+mn-lt"/>
                <a:cs typeface="Tahoma" pitchFamily="34" charset="0"/>
              </a:rPr>
              <a:t>Administers the benefits for NSF, NASA, and DOE Fellows</a:t>
            </a:r>
          </a:p>
          <a:p>
            <a:pPr marL="350838" lvl="1" indent="-228600">
              <a:spcBef>
                <a:spcPts val="0"/>
              </a:spcBef>
              <a:spcAft>
                <a:spcPts val="400"/>
              </a:spcAft>
              <a:buSzPct val="75000"/>
              <a:buFont typeface="Wingdings" pitchFamily="2" charset="2"/>
              <a:buChar char="§"/>
            </a:pPr>
            <a:r>
              <a:rPr lang="en-US" sz="1400" dirty="0" smtClean="0">
                <a:latin typeface="+mn-lt"/>
                <a:cs typeface="Tahoma" pitchFamily="34" charset="0"/>
              </a:rPr>
              <a:t>Provides a 3-4 day orientation, professional development activities, and support for Einstein Fellows (2 PD events per month driven by Fellows’ Professional Development Plans)</a:t>
            </a:r>
          </a:p>
          <a:p>
            <a:pPr marL="350838" lvl="1" indent="-228600">
              <a:spcBef>
                <a:spcPts val="0"/>
              </a:spcBef>
              <a:spcAft>
                <a:spcPts val="400"/>
              </a:spcAft>
              <a:buSzPct val="75000"/>
              <a:buFont typeface="Wingdings" pitchFamily="2" charset="2"/>
              <a:buChar char="§"/>
            </a:pPr>
            <a:r>
              <a:rPr lang="en-US" sz="1400" dirty="0" smtClean="0">
                <a:latin typeface="+mn-lt"/>
                <a:cs typeface="Tahoma" pitchFamily="34" charset="0"/>
              </a:rPr>
              <a:t>Provides mentoring for Einstein Fellows based on formal and informal reports/meetings</a:t>
            </a:r>
          </a:p>
          <a:p>
            <a:pPr marL="350838" lvl="1" indent="-228600">
              <a:spcBef>
                <a:spcPts val="0"/>
              </a:spcBef>
              <a:spcAft>
                <a:spcPts val="400"/>
              </a:spcAft>
              <a:buSzPct val="75000"/>
              <a:buFont typeface="Wingdings" pitchFamily="2" charset="2"/>
              <a:buChar char="§"/>
            </a:pPr>
            <a:r>
              <a:rPr lang="en-US" sz="1400" dirty="0" smtClean="0">
                <a:latin typeface="+mn-lt"/>
                <a:cs typeface="Tahoma" pitchFamily="34" charset="0"/>
              </a:rPr>
              <a:t>Interfaces with the Congressional Offices for the Congressional Fellows</a:t>
            </a:r>
          </a:p>
          <a:p>
            <a:pPr marL="350838" lvl="1" indent="-228600">
              <a:spcBef>
                <a:spcPts val="0"/>
              </a:spcBef>
              <a:spcAft>
                <a:spcPts val="400"/>
              </a:spcAft>
              <a:buSzPct val="75000"/>
              <a:buFont typeface="Wingdings" pitchFamily="2" charset="2"/>
              <a:buChar char="§"/>
            </a:pPr>
            <a:r>
              <a:rPr lang="en-US" sz="1400" dirty="0">
                <a:latin typeface="+mn-lt"/>
                <a:cs typeface="Tahoma" pitchFamily="34" charset="0"/>
              </a:rPr>
              <a:t>Partners with DOE on Alumni engagement</a:t>
            </a:r>
          </a:p>
          <a:p>
            <a:pPr marL="350838" lvl="1" indent="-228600">
              <a:spcBef>
                <a:spcPts val="0"/>
              </a:spcBef>
              <a:spcAft>
                <a:spcPts val="400"/>
              </a:spcAft>
              <a:buSzPct val="75000"/>
              <a:buFont typeface="Wingdings" pitchFamily="2" charset="2"/>
              <a:buChar char="§"/>
            </a:pPr>
            <a:r>
              <a:rPr lang="en-US" sz="1400" dirty="0" smtClean="0">
                <a:latin typeface="+mn-lt"/>
                <a:cs typeface="Tahoma" pitchFamily="34" charset="0"/>
              </a:rPr>
              <a:t>Partners </a:t>
            </a:r>
            <a:r>
              <a:rPr lang="en-US" sz="1400" dirty="0">
                <a:latin typeface="+mn-lt"/>
                <a:cs typeface="Tahoma" pitchFamily="34" charset="0"/>
              </a:rPr>
              <a:t>with DOE on the application solicitation and review process</a:t>
            </a:r>
          </a:p>
          <a:p>
            <a:pPr marL="350838" lvl="1" indent="-228600">
              <a:spcBef>
                <a:spcPts val="0"/>
              </a:spcBef>
              <a:spcAft>
                <a:spcPts val="400"/>
              </a:spcAft>
              <a:buSzPct val="75000"/>
              <a:buFont typeface="Wingdings" pitchFamily="2" charset="2"/>
              <a:buChar char="§"/>
            </a:pPr>
            <a:r>
              <a:rPr lang="en-US" sz="1400" dirty="0">
                <a:latin typeface="+mn-lt"/>
                <a:cs typeface="Tahoma" pitchFamily="34" charset="0"/>
              </a:rPr>
              <a:t>Partners with DOE on program </a:t>
            </a:r>
            <a:r>
              <a:rPr lang="en-US" sz="1400" dirty="0" smtClean="0">
                <a:latin typeface="+mn-lt"/>
                <a:cs typeface="Tahoma" pitchFamily="34" charset="0"/>
              </a:rPr>
              <a:t>outreach</a:t>
            </a:r>
          </a:p>
          <a:p>
            <a:pPr marL="350838" lvl="1" indent="-228600">
              <a:spcBef>
                <a:spcPts val="0"/>
              </a:spcBef>
              <a:spcAft>
                <a:spcPts val="400"/>
              </a:spcAft>
              <a:buSzPct val="75000"/>
              <a:buFont typeface="Wingdings" pitchFamily="2" charset="2"/>
              <a:buChar char="§"/>
            </a:pPr>
            <a:r>
              <a:rPr lang="en-US" sz="1400" dirty="0" smtClean="0">
                <a:latin typeface="+mn-lt"/>
                <a:cs typeface="Tahoma" pitchFamily="34" charset="0"/>
              </a:rPr>
              <a:t>Partners with DOE on program and process improvements</a:t>
            </a:r>
            <a:endParaRPr lang="en-US" sz="1400" dirty="0">
              <a:latin typeface="+mn-lt"/>
              <a:cs typeface="Tahoma" pitchFamily="34" charset="0"/>
            </a:endParaRPr>
          </a:p>
        </p:txBody>
      </p:sp>
      <p:sp>
        <p:nvSpPr>
          <p:cNvPr id="9" name="Title 2"/>
          <p:cNvSpPr txBox="1">
            <a:spLocks/>
          </p:cNvSpPr>
          <p:nvPr/>
        </p:nvSpPr>
        <p:spPr bwMode="auto">
          <a:xfrm>
            <a:off x="-23744"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2"/>
                </a:solidFill>
                <a:latin typeface="+mj-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a:lstStyle>
          <a:p>
            <a:r>
              <a:rPr lang="en-US" sz="2800" b="1" dirty="0">
                <a:solidFill>
                  <a:srgbClr val="006600"/>
                </a:solidFill>
              </a:rPr>
              <a:t>Roles of </a:t>
            </a:r>
            <a:r>
              <a:rPr lang="en-US" sz="2800" b="1" dirty="0" smtClean="0">
                <a:solidFill>
                  <a:srgbClr val="006600"/>
                </a:solidFill>
              </a:rPr>
              <a:t>DOE and AEF Federal Agency Program </a:t>
            </a:r>
            <a:r>
              <a:rPr lang="en-US" sz="2800" b="1" dirty="0">
                <a:solidFill>
                  <a:srgbClr val="006600"/>
                </a:solidFill>
              </a:rPr>
              <a:t>Partners</a:t>
            </a:r>
          </a:p>
        </p:txBody>
      </p:sp>
      <p:sp>
        <p:nvSpPr>
          <p:cNvPr id="10" name="Slide Number Placeholder 3"/>
          <p:cNvSpPr>
            <a:spLocks noGrp="1"/>
          </p:cNvSpPr>
          <p:nvPr>
            <p:ph type="sldNum" sz="quarter" idx="11"/>
          </p:nvPr>
        </p:nvSpPr>
        <p:spPr>
          <a:xfrm>
            <a:off x="8413750" y="6351588"/>
            <a:ext cx="381000" cy="365125"/>
          </a:xfrm>
        </p:spPr>
        <p:txBody>
          <a:bodyPr/>
          <a:lstStyle/>
          <a:p>
            <a:pPr>
              <a:defRPr/>
            </a:pPr>
            <a:fld id="{21722FF3-B2FF-4B9D-A1FC-2641F0BD8CF1}" type="slidenum">
              <a:rPr lang="en-US" smtClean="0"/>
              <a:pPr>
                <a:defRPr/>
              </a:pPr>
              <a:t>20</a:t>
            </a:fld>
            <a:endParaRPr lang="en-US" dirty="0"/>
          </a:p>
        </p:txBody>
      </p:sp>
      <p:sp>
        <p:nvSpPr>
          <p:cNvPr id="4" name="Footer Placeholder 3"/>
          <p:cNvSpPr>
            <a:spLocks noGrp="1"/>
          </p:cNvSpPr>
          <p:nvPr>
            <p:ph type="ftr" sz="quarter" idx="10"/>
          </p:nvPr>
        </p:nvSpPr>
        <p:spPr/>
        <p:txBody>
          <a:bodyPr/>
          <a:lstStyle/>
          <a:p>
            <a:pPr>
              <a:defRPr/>
            </a:pPr>
            <a:r>
              <a:rPr lang="en-US" smtClean="0"/>
              <a:t>WDTS Overview</a:t>
            </a:r>
            <a:endParaRPr lang="en-US" dirty="0"/>
          </a:p>
        </p:txBody>
      </p:sp>
    </p:spTree>
    <p:extLst>
      <p:ext uri="{BB962C8B-B14F-4D97-AF65-F5344CB8AC3E}">
        <p14:creationId xmlns:p14="http://schemas.microsoft.com/office/powerpoint/2010/main" val="2472758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5915651"/>
            <a:ext cx="8217074" cy="983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5900" y="6057900"/>
            <a:ext cx="86995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994" name="Picture 2"/>
          <p:cNvPicPr>
            <a:picLocks noChangeAspect="1" noChangeArrowheads="1"/>
          </p:cNvPicPr>
          <p:nvPr/>
        </p:nvPicPr>
        <p:blipFill>
          <a:blip r:embed="rId4" cstate="print"/>
          <a:srcRect r="15106"/>
          <a:stretch>
            <a:fillRect/>
          </a:stretch>
        </p:blipFill>
        <p:spPr bwMode="auto">
          <a:xfrm>
            <a:off x="276675" y="5374944"/>
            <a:ext cx="2070055" cy="1371600"/>
          </a:xfrm>
          <a:prstGeom prst="rect">
            <a:avLst/>
          </a:prstGeom>
          <a:noFill/>
          <a:ln w="28575" cmpd="dbl">
            <a:solidFill>
              <a:schemeClr val="tx1"/>
            </a:solidFill>
            <a:round/>
            <a:headEnd/>
            <a:tailEnd/>
          </a:ln>
        </p:spPr>
      </p:pic>
      <p:sp>
        <p:nvSpPr>
          <p:cNvPr id="16" name="Slide Number Placeholder 3"/>
          <p:cNvSpPr>
            <a:spLocks noGrp="1"/>
          </p:cNvSpPr>
          <p:nvPr>
            <p:ph type="sldNum" sz="quarter" idx="12"/>
          </p:nvPr>
        </p:nvSpPr>
        <p:spPr>
          <a:xfrm>
            <a:off x="8491926" y="6351588"/>
            <a:ext cx="476250" cy="365125"/>
          </a:xfrm>
        </p:spPr>
        <p:txBody>
          <a:bodyPr/>
          <a:lstStyle/>
          <a:p>
            <a:pPr>
              <a:defRPr/>
            </a:pPr>
            <a:fld id="{6EEA275D-5A49-48A8-817D-44C3EA0A3A2F}" type="slidenum">
              <a:rPr lang="en-US" smtClean="0"/>
              <a:pPr>
                <a:defRPr/>
              </a:pPr>
              <a:t>3</a:t>
            </a:fld>
            <a:endParaRPr lang="en-US" dirty="0"/>
          </a:p>
        </p:txBody>
      </p:sp>
      <p:sp>
        <p:nvSpPr>
          <p:cNvPr id="2" name="Title 1"/>
          <p:cNvSpPr>
            <a:spLocks noGrp="1"/>
          </p:cNvSpPr>
          <p:nvPr>
            <p:ph type="title" idx="4294967295"/>
          </p:nvPr>
        </p:nvSpPr>
        <p:spPr>
          <a:xfrm>
            <a:off x="0" y="80544"/>
            <a:ext cx="9144000" cy="646331"/>
          </a:xfrm>
        </p:spPr>
        <p:txBody>
          <a:bodyPr>
            <a:spAutoFit/>
          </a:bodyPr>
          <a:lstStyle/>
          <a:p>
            <a:pPr>
              <a:lnSpc>
                <a:spcPct val="90000"/>
              </a:lnSpc>
            </a:pPr>
            <a:r>
              <a:rPr lang="en-US" dirty="0" smtClean="0"/>
              <a:t>Workforce Development for Teachers and Scientists</a:t>
            </a:r>
            <a:br>
              <a:rPr lang="en-US" dirty="0" smtClean="0"/>
            </a:br>
            <a:r>
              <a:rPr lang="en-US" sz="1600" dirty="0" smtClean="0"/>
              <a:t>Program and Budget History ($s in Thousands)</a:t>
            </a:r>
            <a:endParaRPr lang="en-US" sz="1600" dirty="0">
              <a:solidFill>
                <a:schemeClr val="tx1"/>
              </a:solidFill>
            </a:endParaRPr>
          </a:p>
        </p:txBody>
      </p:sp>
      <p:pic>
        <p:nvPicPr>
          <p:cNvPr id="15363" name="Picture 3" descr="C:\Users\dehmer\Desktop\2012-2013-Fellows-Gro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0197" y="5374944"/>
            <a:ext cx="1920238" cy="1371600"/>
          </a:xfrm>
          <a:prstGeom prst="rect">
            <a:avLst/>
          </a:prstGeom>
          <a:noFill/>
          <a:ln w="19050" cmpd="thickThin">
            <a:solidFill>
              <a:schemeClr val="tx1"/>
            </a:solidFill>
          </a:ln>
          <a:extLst>
            <a:ext uri="{909E8E84-426E-40DD-AFC4-6F175D3DCCD1}">
              <a14:hiddenFill xmlns:a14="http://schemas.microsoft.com/office/drawing/2010/main">
                <a:solidFill>
                  <a:srgbClr val="FFFFFF"/>
                </a:solidFill>
              </a14:hiddenFill>
            </a:ext>
          </a:extLst>
        </p:spPr>
      </p:pic>
      <p:pic>
        <p:nvPicPr>
          <p:cNvPr id="84995" name="Picture 3"/>
          <p:cNvPicPr>
            <a:picLocks noChangeAspect="1" noChangeArrowheads="1"/>
          </p:cNvPicPr>
          <p:nvPr/>
        </p:nvPicPr>
        <p:blipFill>
          <a:blip r:embed="rId6" cstate="print"/>
          <a:srcRect l="17086" r="4082"/>
          <a:stretch>
            <a:fillRect/>
          </a:stretch>
        </p:blipFill>
        <p:spPr bwMode="auto">
          <a:xfrm>
            <a:off x="6683230" y="5374944"/>
            <a:ext cx="1922241" cy="1371600"/>
          </a:xfrm>
          <a:prstGeom prst="rect">
            <a:avLst/>
          </a:prstGeom>
          <a:noFill/>
          <a:ln w="19050">
            <a:solidFill>
              <a:schemeClr val="tx1"/>
            </a:solidFill>
            <a:miter lim="800000"/>
            <a:headEnd/>
            <a:tailEnd/>
          </a:ln>
        </p:spPr>
      </p:pic>
      <p:pic>
        <p:nvPicPr>
          <p:cNvPr id="84996" name="Picture 4"/>
          <p:cNvPicPr>
            <a:picLocks noChangeAspect="1" noChangeArrowheads="1"/>
          </p:cNvPicPr>
          <p:nvPr/>
        </p:nvPicPr>
        <p:blipFill>
          <a:blip r:embed="rId7" cstate="print"/>
          <a:srcRect l="13341" t="18922" r="5855"/>
          <a:stretch>
            <a:fillRect/>
          </a:stretch>
        </p:blipFill>
        <p:spPr bwMode="auto">
          <a:xfrm>
            <a:off x="2469526" y="5374944"/>
            <a:ext cx="2047875" cy="1371600"/>
          </a:xfrm>
          <a:prstGeom prst="rect">
            <a:avLst/>
          </a:prstGeom>
          <a:noFill/>
          <a:ln w="28575">
            <a:solidFill>
              <a:schemeClr val="tx1"/>
            </a:solidFill>
            <a:miter lim="800000"/>
            <a:headEnd/>
            <a:tailEnd/>
          </a:ln>
        </p:spPr>
      </p:pic>
      <p:graphicFrame>
        <p:nvGraphicFramePr>
          <p:cNvPr id="3" name="Object 2"/>
          <p:cNvGraphicFramePr>
            <a:graphicFrameLocks noChangeAspect="1"/>
          </p:cNvGraphicFramePr>
          <p:nvPr>
            <p:extLst/>
          </p:nvPr>
        </p:nvGraphicFramePr>
        <p:xfrm>
          <a:off x="258687" y="1287374"/>
          <a:ext cx="8377313" cy="3624351"/>
        </p:xfrm>
        <a:graphic>
          <a:graphicData uri="http://schemas.openxmlformats.org/presentationml/2006/ole">
            <mc:AlternateContent xmlns:mc="http://schemas.openxmlformats.org/markup-compatibility/2006">
              <mc:Choice xmlns:v="urn:schemas-microsoft-com:vml" Requires="v">
                <p:oleObj spid="_x0000_s1036" name="Microsoft Excel Binary Worksheet" r:id="rId9" imgW="11506200" imgH="4978400" progId="Excel.SheetBinaryMacroEnabled.12">
                  <p:embed/>
                </p:oleObj>
              </mc:Choice>
              <mc:Fallback>
                <p:oleObj name="Microsoft Excel Binary Worksheet" r:id="rId9" imgW="11506200" imgH="4978400" progId="Excel.SheetBinaryMacroEnabled.12">
                  <p:embed/>
                  <p:pic>
                    <p:nvPicPr>
                      <p:cNvPr id="0" name=""/>
                      <p:cNvPicPr/>
                      <p:nvPr/>
                    </p:nvPicPr>
                    <p:blipFill>
                      <a:blip r:embed="rId10"/>
                      <a:stretch>
                        <a:fillRect/>
                      </a:stretch>
                    </p:blipFill>
                    <p:spPr>
                      <a:xfrm>
                        <a:off x="258687" y="1287374"/>
                        <a:ext cx="8377313" cy="3624351"/>
                      </a:xfrm>
                      <a:prstGeom prst="rect">
                        <a:avLst/>
                      </a:prstGeom>
                    </p:spPr>
                  </p:pic>
                </p:oleObj>
              </mc:Fallback>
            </mc:AlternateContent>
          </a:graphicData>
        </a:graphic>
      </p:graphicFrame>
    </p:spTree>
    <p:extLst>
      <p:ext uri="{BB962C8B-B14F-4D97-AF65-F5344CB8AC3E}">
        <p14:creationId xmlns:p14="http://schemas.microsoft.com/office/powerpoint/2010/main" val="10634064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32738" y="843906"/>
            <a:ext cx="1932549" cy="830997"/>
          </a:xfrm>
          <a:prstGeom prst="rect">
            <a:avLst/>
          </a:prstGeom>
          <a:ln>
            <a:solidFill>
              <a:schemeClr val="tx1"/>
            </a:solidFill>
          </a:ln>
        </p:spPr>
        <p:txBody>
          <a:bodyPr wrap="square">
            <a:spAutoFit/>
          </a:bodyPr>
          <a:lstStyle/>
          <a:p>
            <a:pPr marL="109538" indent="-109538">
              <a:buFont typeface="Wingdings" pitchFamily="2" charset="2"/>
              <a:buChar char="§"/>
            </a:pPr>
            <a:r>
              <a:rPr lang="en-US" sz="1200" b="1" dirty="0" smtClean="0"/>
              <a:t>Technology Development</a:t>
            </a:r>
            <a:endParaRPr lang="en-US" sz="1200" b="1" dirty="0"/>
          </a:p>
          <a:p>
            <a:pPr marL="109538" indent="-109538">
              <a:buFont typeface="Wingdings" pitchFamily="2" charset="2"/>
              <a:buChar char="§"/>
            </a:pPr>
            <a:r>
              <a:rPr lang="en-US" sz="1200" b="1" dirty="0"/>
              <a:t>Evaluation Studies</a:t>
            </a:r>
          </a:p>
          <a:p>
            <a:pPr marL="109538" indent="-109538">
              <a:buFont typeface="Wingdings" pitchFamily="2" charset="2"/>
              <a:buChar char="§"/>
            </a:pPr>
            <a:r>
              <a:rPr lang="en-US" sz="1200" b="1" dirty="0" smtClean="0"/>
              <a:t>Outreach</a:t>
            </a:r>
          </a:p>
        </p:txBody>
      </p:sp>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4</a:t>
            </a:fld>
            <a:endParaRPr lang="en-US" smtClean="0">
              <a:latin typeface="Arial" charset="0"/>
              <a:cs typeface="Arial" charset="0"/>
            </a:endParaRPr>
          </a:p>
        </p:txBody>
      </p:sp>
      <p:sp>
        <p:nvSpPr>
          <p:cNvPr id="6146" name="Title 2"/>
          <p:cNvSpPr>
            <a:spLocks noGrp="1"/>
          </p:cNvSpPr>
          <p:nvPr>
            <p:ph type="title" idx="4294967295"/>
          </p:nvPr>
        </p:nvSpPr>
        <p:spPr>
          <a:xfrm>
            <a:off x="0" y="165620"/>
            <a:ext cx="9144000" cy="424732"/>
          </a:xfrm>
        </p:spPr>
        <p:txBody>
          <a:bodyPr>
            <a:spAutoFit/>
          </a:bodyPr>
          <a:lstStyle/>
          <a:p>
            <a:pPr>
              <a:lnSpc>
                <a:spcPct val="90000"/>
              </a:lnSpc>
            </a:pPr>
            <a:r>
              <a:rPr lang="en-US" sz="2400" dirty="0" smtClean="0">
                <a:latin typeface="Arial" pitchFamily="34" charset="0"/>
              </a:rPr>
              <a:t>FY 2017 WDTS</a:t>
            </a:r>
            <a:r>
              <a:rPr lang="en-US" dirty="0" smtClean="0"/>
              <a:t> Distribution of Funding</a:t>
            </a:r>
            <a:endParaRPr lang="en-US" sz="2400" dirty="0" smtClean="0">
              <a:latin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011789187"/>
              </p:ext>
            </p:extLst>
          </p:nvPr>
        </p:nvGraphicFramePr>
        <p:xfrm>
          <a:off x="667680" y="1247775"/>
          <a:ext cx="7765576" cy="4634410"/>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2371789" y="1391649"/>
            <a:ext cx="4343400" cy="43434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16648" y="2674787"/>
            <a:ext cx="1521657" cy="830997"/>
          </a:xfrm>
          <a:prstGeom prst="rect">
            <a:avLst/>
          </a:prstGeom>
        </p:spPr>
        <p:txBody>
          <a:bodyPr wrap="square">
            <a:spAutoFit/>
          </a:bodyPr>
          <a:lstStyle/>
          <a:p>
            <a:r>
              <a:rPr lang="en-US" sz="1200" b="1" dirty="0"/>
              <a:t>Science Undergraduate Laboratory Internships</a:t>
            </a:r>
          </a:p>
        </p:txBody>
      </p:sp>
      <p:sp>
        <p:nvSpPr>
          <p:cNvPr id="8" name="Rectangle 7"/>
          <p:cNvSpPr/>
          <p:nvPr/>
        </p:nvSpPr>
        <p:spPr>
          <a:xfrm>
            <a:off x="4628073" y="5709678"/>
            <a:ext cx="2468880" cy="461665"/>
          </a:xfrm>
          <a:prstGeom prst="rect">
            <a:avLst/>
          </a:prstGeom>
        </p:spPr>
        <p:txBody>
          <a:bodyPr wrap="square">
            <a:spAutoFit/>
          </a:bodyPr>
          <a:lstStyle/>
          <a:p>
            <a:r>
              <a:rPr lang="en-US" sz="1200" b="1" dirty="0"/>
              <a:t>Community College Internships</a:t>
            </a:r>
          </a:p>
        </p:txBody>
      </p:sp>
      <p:sp>
        <p:nvSpPr>
          <p:cNvPr id="9" name="Rectangle 8"/>
          <p:cNvSpPr/>
          <p:nvPr/>
        </p:nvSpPr>
        <p:spPr>
          <a:xfrm>
            <a:off x="2038461" y="5421631"/>
            <a:ext cx="1948375" cy="461665"/>
          </a:xfrm>
          <a:prstGeom prst="rect">
            <a:avLst/>
          </a:prstGeom>
        </p:spPr>
        <p:txBody>
          <a:bodyPr wrap="square">
            <a:spAutoFit/>
          </a:bodyPr>
          <a:lstStyle/>
          <a:p>
            <a:r>
              <a:rPr lang="en-US" sz="1200" b="1" dirty="0"/>
              <a:t>Graduate Student Research Program </a:t>
            </a:r>
          </a:p>
        </p:txBody>
      </p:sp>
      <p:sp>
        <p:nvSpPr>
          <p:cNvPr id="10" name="Rectangle 9"/>
          <p:cNvSpPr/>
          <p:nvPr/>
        </p:nvSpPr>
        <p:spPr>
          <a:xfrm>
            <a:off x="1715180" y="4306685"/>
            <a:ext cx="1291654" cy="646331"/>
          </a:xfrm>
          <a:prstGeom prst="rect">
            <a:avLst/>
          </a:prstGeom>
        </p:spPr>
        <p:txBody>
          <a:bodyPr wrap="square">
            <a:spAutoFit/>
          </a:bodyPr>
          <a:lstStyle/>
          <a:p>
            <a:r>
              <a:rPr lang="en-US" sz="1200" b="1" dirty="0"/>
              <a:t>Visiting Faculty Program</a:t>
            </a:r>
          </a:p>
        </p:txBody>
      </p:sp>
      <p:sp>
        <p:nvSpPr>
          <p:cNvPr id="11" name="Rectangle 10"/>
          <p:cNvSpPr/>
          <p:nvPr/>
        </p:nvSpPr>
        <p:spPr>
          <a:xfrm>
            <a:off x="1054704" y="3162968"/>
            <a:ext cx="1528105" cy="830997"/>
          </a:xfrm>
          <a:prstGeom prst="rect">
            <a:avLst/>
          </a:prstGeom>
        </p:spPr>
        <p:txBody>
          <a:bodyPr wrap="square">
            <a:spAutoFit/>
          </a:bodyPr>
          <a:lstStyle/>
          <a:p>
            <a:r>
              <a:rPr lang="en-US" sz="1200" b="1" dirty="0"/>
              <a:t>Albert Einstein Distinguished Educator Fellowship</a:t>
            </a:r>
          </a:p>
        </p:txBody>
      </p:sp>
      <p:sp>
        <p:nvSpPr>
          <p:cNvPr id="12" name="Rectangle 11"/>
          <p:cNvSpPr/>
          <p:nvPr/>
        </p:nvSpPr>
        <p:spPr>
          <a:xfrm>
            <a:off x="1933982" y="1946143"/>
            <a:ext cx="1107828" cy="646331"/>
          </a:xfrm>
          <a:prstGeom prst="rect">
            <a:avLst/>
          </a:prstGeom>
        </p:spPr>
        <p:txBody>
          <a:bodyPr wrap="square">
            <a:spAutoFit/>
          </a:bodyPr>
          <a:lstStyle/>
          <a:p>
            <a:r>
              <a:rPr lang="en-US" sz="1200" b="1" dirty="0"/>
              <a:t>National Science Bowl</a:t>
            </a:r>
            <a:r>
              <a:rPr lang="en-US" sz="1400" b="1" baseline="30000" dirty="0"/>
              <a:t>®</a:t>
            </a:r>
            <a:endParaRPr lang="en-US" sz="1200" b="1" baseline="30000" dirty="0"/>
          </a:p>
        </p:txBody>
      </p:sp>
      <p:grpSp>
        <p:nvGrpSpPr>
          <p:cNvPr id="18" name="Group 17"/>
          <p:cNvGrpSpPr/>
          <p:nvPr/>
        </p:nvGrpSpPr>
        <p:grpSpPr>
          <a:xfrm>
            <a:off x="7114279" y="4489488"/>
            <a:ext cx="1534214" cy="941801"/>
            <a:chOff x="6513465" y="1054124"/>
            <a:chExt cx="1534214" cy="941801"/>
          </a:xfrm>
        </p:grpSpPr>
        <p:sp>
          <p:nvSpPr>
            <p:cNvPr id="5" name="Rectangle 4"/>
            <p:cNvSpPr/>
            <p:nvPr/>
          </p:nvSpPr>
          <p:spPr>
            <a:xfrm>
              <a:off x="6584957" y="1054124"/>
              <a:ext cx="260464" cy="260464"/>
            </a:xfrm>
            <a:prstGeom prst="rect">
              <a:avLst/>
            </a:prstGeom>
            <a:solidFill>
              <a:srgbClr val="0038E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52315" y="1054124"/>
              <a:ext cx="260464" cy="260464"/>
            </a:xfrm>
            <a:prstGeom prst="rect">
              <a:avLst/>
            </a:prstGeom>
            <a:solidFill>
              <a:srgbClr val="535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319673" y="1054124"/>
              <a:ext cx="260464" cy="260464"/>
            </a:xfrm>
            <a:prstGeom prst="rect">
              <a:avLst/>
            </a:prstGeom>
            <a:solidFill>
              <a:srgbClr val="8585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87031" y="1054124"/>
              <a:ext cx="260464" cy="260464"/>
            </a:xfrm>
            <a:prstGeom prst="rect">
              <a:avLst/>
            </a:prstGeom>
            <a:solidFill>
              <a:srgbClr val="9B9B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Brace 13"/>
            <p:cNvSpPr/>
            <p:nvPr/>
          </p:nvSpPr>
          <p:spPr>
            <a:xfrm rot="5400000">
              <a:off x="7169775" y="663641"/>
              <a:ext cx="221594" cy="1534214"/>
            </a:xfrm>
            <a:prstGeom prst="rightBrace">
              <a:avLst>
                <a:gd name="adj1" fmla="val 89538"/>
                <a:gd name="adj2" fmla="val 5056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6714112" y="1534260"/>
              <a:ext cx="1130321" cy="461665"/>
            </a:xfrm>
            <a:prstGeom prst="rect">
              <a:avLst/>
            </a:prstGeom>
          </p:spPr>
          <p:txBody>
            <a:bodyPr wrap="square">
              <a:spAutoFit/>
            </a:bodyPr>
            <a:lstStyle/>
            <a:p>
              <a:pPr algn="ctr"/>
              <a:r>
                <a:rPr lang="en-US" sz="1200" b="1" dirty="0" smtClean="0"/>
                <a:t>Activities at DOE Labs</a:t>
              </a:r>
              <a:endParaRPr lang="en-US" sz="1200" b="1" dirty="0"/>
            </a:p>
          </p:txBody>
        </p:sp>
      </p:grpSp>
      <p:sp>
        <p:nvSpPr>
          <p:cNvPr id="4" name="Footer Placeholder 3"/>
          <p:cNvSpPr>
            <a:spLocks noGrp="1"/>
          </p:cNvSpPr>
          <p:nvPr>
            <p:ph type="ftr" sz="quarter" idx="11"/>
          </p:nvPr>
        </p:nvSpPr>
        <p:spPr/>
        <p:txBody>
          <a:bodyPr/>
          <a:lstStyle/>
          <a:p>
            <a:r>
              <a:rPr lang="en-US" smtClean="0"/>
              <a:t>WDTS Overview</a:t>
            </a:r>
            <a:endParaRPr lang="en-US"/>
          </a:p>
        </p:txBody>
      </p:sp>
    </p:spTree>
    <p:extLst>
      <p:ext uri="{BB962C8B-B14F-4D97-AF65-F5344CB8AC3E}">
        <p14:creationId xmlns:p14="http://schemas.microsoft.com/office/powerpoint/2010/main" val="2298590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5</a:t>
            </a:fld>
            <a:endParaRPr lang="en-US" dirty="0" smtClean="0">
              <a:latin typeface="Arial" charset="0"/>
              <a:cs typeface="Arial" charset="0"/>
            </a:endParaRPr>
          </a:p>
        </p:txBody>
      </p:sp>
      <p:sp>
        <p:nvSpPr>
          <p:cNvPr id="12" name="TextBox 11"/>
          <p:cNvSpPr txBox="1"/>
          <p:nvPr/>
        </p:nvSpPr>
        <p:spPr>
          <a:xfrm>
            <a:off x="0" y="878151"/>
            <a:ext cx="9143999" cy="5744124"/>
          </a:xfrm>
          <a:prstGeom prst="rect">
            <a:avLst/>
          </a:prstGeom>
          <a:noFill/>
        </p:spPr>
        <p:txBody>
          <a:bodyPr wrap="square" lIns="91429" tIns="45714" rIns="91429" bIns="45714" rtlCol="0">
            <a:spAutoFit/>
          </a:bodyPr>
          <a:lstStyle/>
          <a:p>
            <a:pPr marL="225425" indent="-225425">
              <a:lnSpc>
                <a:spcPct val="95000"/>
              </a:lnSpc>
              <a:spcAft>
                <a:spcPts val="400"/>
              </a:spcAft>
              <a:buFont typeface="Wingdings" pitchFamily="2" charset="2"/>
              <a:buChar char="§"/>
            </a:pPr>
            <a:r>
              <a:rPr lang="en-US" sz="1600" b="1" dirty="0" smtClean="0"/>
              <a:t>Science </a:t>
            </a:r>
            <a:r>
              <a:rPr lang="en-US" sz="1600" b="1" dirty="0"/>
              <a:t>Undergraduate Laboratory Internships (SULI</a:t>
            </a:r>
            <a:r>
              <a:rPr lang="en-US" sz="1600" b="1" dirty="0" smtClean="0"/>
              <a:t>)</a:t>
            </a:r>
            <a:r>
              <a:rPr lang="en-US" sz="1600" dirty="0"/>
              <a:t> </a:t>
            </a:r>
            <a:r>
              <a:rPr lang="en-US" sz="1600" dirty="0" smtClean="0"/>
              <a:t/>
            </a:r>
            <a:br>
              <a:rPr lang="en-US" sz="1600" dirty="0" smtClean="0"/>
            </a:br>
            <a:r>
              <a:rPr lang="en-US" sz="1600" dirty="0" smtClean="0"/>
              <a:t>(~800 - 825 </a:t>
            </a:r>
            <a:r>
              <a:rPr lang="en-US" sz="1600" dirty="0"/>
              <a:t>participants) </a:t>
            </a:r>
            <a:endParaRPr lang="en-US" sz="1600" b="1" dirty="0" smtClean="0"/>
          </a:p>
          <a:p>
            <a:pPr marL="682625" lvl="1" indent="-225425">
              <a:lnSpc>
                <a:spcPct val="95000"/>
              </a:lnSpc>
              <a:spcAft>
                <a:spcPts val="400"/>
              </a:spcAft>
              <a:buFont typeface="Wingdings" pitchFamily="2" charset="2"/>
              <a:buChar char="§"/>
            </a:pPr>
            <a:r>
              <a:rPr lang="en-US" sz="1600" dirty="0"/>
              <a:t>S</a:t>
            </a:r>
            <a:r>
              <a:rPr lang="en-US" sz="1600" dirty="0" smtClean="0"/>
              <a:t>tudents </a:t>
            </a:r>
            <a:r>
              <a:rPr lang="en-US" sz="1600" dirty="0"/>
              <a:t>from </a:t>
            </a:r>
            <a:r>
              <a:rPr lang="en-US" sz="1600" dirty="0" smtClean="0"/>
              <a:t>2- </a:t>
            </a:r>
            <a:r>
              <a:rPr lang="en-US" sz="1600" dirty="0"/>
              <a:t>and </a:t>
            </a:r>
            <a:r>
              <a:rPr lang="en-US" sz="1600" dirty="0" smtClean="0"/>
              <a:t>4-year </a:t>
            </a:r>
            <a:r>
              <a:rPr lang="en-US" sz="1600" dirty="0"/>
              <a:t>undergraduate institutions </a:t>
            </a:r>
            <a:r>
              <a:rPr lang="en-US" sz="1600" dirty="0" smtClean="0"/>
              <a:t>are placed at DOE labs in paid internships in </a:t>
            </a:r>
            <a:r>
              <a:rPr lang="en-US" sz="1600" dirty="0"/>
              <a:t>science and engineering research </a:t>
            </a:r>
            <a:r>
              <a:rPr lang="en-US" sz="1600" dirty="0" smtClean="0"/>
              <a:t>activities, working </a:t>
            </a:r>
            <a:r>
              <a:rPr lang="en-US" sz="1600" dirty="0"/>
              <a:t>with laboratory staff scientists and engineers on projects related to ongoing research programs. </a:t>
            </a:r>
            <a:endParaRPr lang="en-US" sz="1600" dirty="0" smtClean="0"/>
          </a:p>
          <a:p>
            <a:pPr marL="682625" lvl="1" indent="-225425">
              <a:lnSpc>
                <a:spcPct val="95000"/>
              </a:lnSpc>
              <a:spcAft>
                <a:spcPts val="400"/>
              </a:spcAft>
              <a:buFont typeface="Wingdings" pitchFamily="2" charset="2"/>
              <a:buChar char="§"/>
            </a:pPr>
            <a:r>
              <a:rPr lang="en-US" sz="1600" dirty="0"/>
              <a:t>Experiences are intended to encourage undergraduates to pursue science, technology, engineering, and mathematics (STEM) careers</a:t>
            </a:r>
            <a:r>
              <a:rPr lang="en-US" sz="1600" dirty="0" smtClean="0"/>
              <a:t>. </a:t>
            </a:r>
          </a:p>
          <a:p>
            <a:pPr marL="682625" lvl="1" indent="-225425">
              <a:lnSpc>
                <a:spcPct val="95000"/>
              </a:lnSpc>
              <a:spcAft>
                <a:spcPts val="400"/>
              </a:spcAft>
              <a:buFont typeface="Wingdings" pitchFamily="2" charset="2"/>
              <a:buChar char="§"/>
            </a:pPr>
            <a:r>
              <a:rPr lang="en-US" sz="1600" dirty="0" smtClean="0"/>
              <a:t>Appointments </a:t>
            </a:r>
            <a:r>
              <a:rPr lang="en-US" sz="1600" dirty="0"/>
              <a:t>are for 10 weeks during the summer term and 16 weeks during the fall and spring terms</a:t>
            </a:r>
            <a:r>
              <a:rPr lang="en-US" sz="1600" dirty="0" smtClean="0"/>
              <a:t>.</a:t>
            </a:r>
            <a:br>
              <a:rPr lang="en-US" sz="1600" dirty="0" smtClean="0"/>
            </a:br>
            <a:endParaRPr lang="en-US" sz="1600" dirty="0" smtClean="0"/>
          </a:p>
          <a:p>
            <a:pPr marL="225425" indent="-225425">
              <a:lnSpc>
                <a:spcPct val="95000"/>
              </a:lnSpc>
              <a:spcAft>
                <a:spcPts val="400"/>
              </a:spcAft>
              <a:buFont typeface="Wingdings" pitchFamily="2" charset="2"/>
              <a:buChar char="§"/>
            </a:pPr>
            <a:r>
              <a:rPr lang="en-US" sz="1600" b="1" dirty="0" smtClean="0"/>
              <a:t>Community </a:t>
            </a:r>
            <a:r>
              <a:rPr lang="en-US" sz="1600" b="1" dirty="0"/>
              <a:t>College </a:t>
            </a:r>
            <a:r>
              <a:rPr lang="en-US" sz="1600" b="1" dirty="0" smtClean="0"/>
              <a:t>Internships </a:t>
            </a:r>
            <a:r>
              <a:rPr lang="en-US" sz="1600" b="1" dirty="0"/>
              <a:t>(CCI) </a:t>
            </a:r>
            <a:r>
              <a:rPr lang="en-US" sz="1600" b="1" dirty="0" smtClean="0"/>
              <a:t/>
            </a:r>
            <a:br>
              <a:rPr lang="en-US" sz="1600" b="1" dirty="0" smtClean="0"/>
            </a:br>
            <a:r>
              <a:rPr lang="en-US" sz="1600" dirty="0" smtClean="0"/>
              <a:t>(~100 - 105 </a:t>
            </a:r>
            <a:r>
              <a:rPr lang="en-US" sz="1600" dirty="0"/>
              <a:t>participants</a:t>
            </a:r>
            <a:r>
              <a:rPr lang="en-US" sz="1600" dirty="0" smtClean="0"/>
              <a:t>)</a:t>
            </a:r>
          </a:p>
          <a:p>
            <a:pPr marL="682625" lvl="1" indent="-225425">
              <a:lnSpc>
                <a:spcPct val="95000"/>
              </a:lnSpc>
              <a:spcAft>
                <a:spcPts val="400"/>
              </a:spcAft>
              <a:buFont typeface="Wingdings" pitchFamily="2" charset="2"/>
              <a:buChar char="§"/>
            </a:pPr>
            <a:r>
              <a:rPr lang="en-US" sz="1600" dirty="0" smtClean="0"/>
              <a:t>Students from community colleges are placed at DOE  labs in paid internships in </a:t>
            </a:r>
            <a:r>
              <a:rPr lang="en-US" sz="1600" dirty="0"/>
              <a:t>technologies supporting laboratory work. </a:t>
            </a:r>
            <a:endParaRPr lang="en-US" sz="1600" dirty="0" smtClean="0"/>
          </a:p>
          <a:p>
            <a:pPr marL="682625" lvl="1" indent="-225425">
              <a:lnSpc>
                <a:spcPct val="95000"/>
              </a:lnSpc>
              <a:spcAft>
                <a:spcPts val="400"/>
              </a:spcAft>
              <a:buFont typeface="Wingdings" pitchFamily="2" charset="2"/>
              <a:buChar char="§"/>
            </a:pPr>
            <a:r>
              <a:rPr lang="en-US" sz="1600" dirty="0"/>
              <a:t>CCI experiences are designed to encourage community college students to enter technical careers relevant to the DOE mission. </a:t>
            </a:r>
            <a:endParaRPr lang="en-US" sz="1600" dirty="0" smtClean="0"/>
          </a:p>
          <a:p>
            <a:pPr marL="682625" lvl="1" indent="-225425">
              <a:lnSpc>
                <a:spcPct val="95000"/>
              </a:lnSpc>
              <a:spcAft>
                <a:spcPts val="400"/>
              </a:spcAft>
              <a:buFont typeface="Wingdings" pitchFamily="2" charset="2"/>
              <a:buChar char="§"/>
            </a:pPr>
            <a:r>
              <a:rPr lang="en-US" sz="1600" dirty="0" smtClean="0"/>
              <a:t>Appointments </a:t>
            </a:r>
            <a:r>
              <a:rPr lang="en-US" sz="1600" dirty="0"/>
              <a:t>are for 10 weeks during the </a:t>
            </a:r>
            <a:r>
              <a:rPr lang="en-US" sz="1600" dirty="0" smtClean="0"/>
              <a:t>summer</a:t>
            </a:r>
            <a:r>
              <a:rPr lang="en-US" sz="1600" dirty="0"/>
              <a:t>, </a:t>
            </a:r>
            <a:r>
              <a:rPr lang="en-US" sz="1600" dirty="0" smtClean="0"/>
              <a:t>fall</a:t>
            </a:r>
            <a:r>
              <a:rPr lang="en-US" sz="1600" dirty="0"/>
              <a:t>, and </a:t>
            </a:r>
            <a:r>
              <a:rPr lang="en-US" sz="1600" dirty="0" smtClean="0"/>
              <a:t>spring terms</a:t>
            </a:r>
          </a:p>
          <a:p>
            <a:pPr lvl="1">
              <a:lnSpc>
                <a:spcPct val="95000"/>
              </a:lnSpc>
              <a:spcAft>
                <a:spcPts val="400"/>
              </a:spcAft>
            </a:pPr>
            <a:endParaRPr lang="en-US" sz="1600" dirty="0" smtClean="0"/>
          </a:p>
          <a:p>
            <a:pPr marL="225425" indent="-225425">
              <a:lnSpc>
                <a:spcPct val="95000"/>
              </a:lnSpc>
              <a:spcAft>
                <a:spcPts val="400"/>
              </a:spcAft>
              <a:buFont typeface="Wingdings" pitchFamily="2" charset="2"/>
              <a:buChar char="§"/>
            </a:pPr>
            <a:r>
              <a:rPr lang="en-US" sz="1600" b="1" dirty="0"/>
              <a:t>Students work under the supervision of </a:t>
            </a:r>
            <a:r>
              <a:rPr lang="en-US" sz="1600" b="1" dirty="0" smtClean="0"/>
              <a:t>DOE </a:t>
            </a:r>
            <a:r>
              <a:rPr lang="en-US" sz="1600" b="1" dirty="0"/>
              <a:t>laboratory </a:t>
            </a:r>
            <a:r>
              <a:rPr lang="en-US" sz="1600" b="1" dirty="0" smtClean="0"/>
              <a:t>staff who serve as </a:t>
            </a:r>
            <a:r>
              <a:rPr lang="en-US" sz="1600" b="1" dirty="0"/>
              <a:t>mentors. </a:t>
            </a:r>
            <a:endParaRPr lang="en-US" sz="1600" b="1" dirty="0" smtClean="0"/>
          </a:p>
          <a:p>
            <a:pPr marL="682625" lvl="1" indent="-225425">
              <a:lnSpc>
                <a:spcPct val="95000"/>
              </a:lnSpc>
              <a:spcAft>
                <a:spcPts val="400"/>
              </a:spcAft>
              <a:buFont typeface="Wingdings" pitchFamily="2" charset="2"/>
              <a:buChar char="§"/>
            </a:pPr>
            <a:r>
              <a:rPr lang="en-US" sz="1600" dirty="0" smtClean="0"/>
              <a:t>All students work on DOE mission projects with ~50% of these SC sponsored.</a:t>
            </a:r>
          </a:p>
          <a:p>
            <a:pPr>
              <a:lnSpc>
                <a:spcPct val="95000"/>
              </a:lnSpc>
              <a:spcAft>
                <a:spcPts val="400"/>
              </a:spcAft>
            </a:pPr>
            <a:r>
              <a:rPr lang="en-US" sz="1400" dirty="0" smtClean="0"/>
              <a:t/>
            </a:r>
            <a:br>
              <a:rPr lang="en-US" sz="1400" dirty="0" smtClean="0"/>
            </a:br>
            <a:endParaRPr lang="en-US" sz="1400" dirty="0" smtClean="0"/>
          </a:p>
        </p:txBody>
      </p:sp>
      <p:sp>
        <p:nvSpPr>
          <p:cNvPr id="6" name="Title 2"/>
          <p:cNvSpPr txBox="1">
            <a:spLocks/>
          </p:cNvSpPr>
          <p:nvPr/>
        </p:nvSpPr>
        <p:spPr bwMode="auto">
          <a:xfrm>
            <a:off x="0" y="8417"/>
            <a:ext cx="9144000" cy="7620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a:lstStyle>
          <a:p>
            <a:pPr>
              <a:lnSpc>
                <a:spcPct val="90000"/>
              </a:lnSpc>
            </a:pPr>
            <a:r>
              <a:rPr lang="en-US" dirty="0" smtClean="0"/>
              <a:t> SULI and CCI</a:t>
            </a:r>
          </a:p>
        </p:txBody>
      </p:sp>
      <p:sp>
        <p:nvSpPr>
          <p:cNvPr id="2" name="Footer Placeholder 1"/>
          <p:cNvSpPr>
            <a:spLocks noGrp="1"/>
          </p:cNvSpPr>
          <p:nvPr>
            <p:ph type="ftr" sz="quarter" idx="11"/>
          </p:nvPr>
        </p:nvSpPr>
        <p:spPr/>
        <p:txBody>
          <a:bodyPr/>
          <a:lstStyle/>
          <a:p>
            <a:r>
              <a:rPr lang="en-US" smtClean="0"/>
              <a:t>WDTS Overview</a:t>
            </a:r>
            <a:endParaRPr lang="en-US"/>
          </a:p>
        </p:txBody>
      </p:sp>
    </p:spTree>
    <p:extLst>
      <p:ext uri="{BB962C8B-B14F-4D97-AF65-F5344CB8AC3E}">
        <p14:creationId xmlns:p14="http://schemas.microsoft.com/office/powerpoint/2010/main" val="1642344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pPr fontAlgn="base">
                <a:spcBef>
                  <a:spcPct val="0"/>
                </a:spcBef>
                <a:spcAft>
                  <a:spcPct val="0"/>
                </a:spcAft>
              </a:pPr>
              <a:t>6</a:t>
            </a:fld>
            <a:endParaRPr lang="en-US" dirty="0"/>
          </a:p>
        </p:txBody>
      </p:sp>
      <p:sp>
        <p:nvSpPr>
          <p:cNvPr id="6146" name="Title 2"/>
          <p:cNvSpPr>
            <a:spLocks noGrp="1"/>
          </p:cNvSpPr>
          <p:nvPr>
            <p:ph type="title" idx="4294967295"/>
          </p:nvPr>
        </p:nvSpPr>
        <p:spPr>
          <a:xfrm>
            <a:off x="0" y="10633"/>
            <a:ext cx="9144000" cy="762000"/>
          </a:xfrm>
        </p:spPr>
        <p:txBody>
          <a:bodyPr/>
          <a:lstStyle/>
          <a:p>
            <a:pPr>
              <a:lnSpc>
                <a:spcPct val="80000"/>
              </a:lnSpc>
              <a:defRPr/>
            </a:pPr>
            <a:r>
              <a:rPr lang="en-US" sz="2600" b="1" dirty="0">
                <a:latin typeface="Arial" panose="020B0604020202020204" pitchFamily="34" charset="0"/>
                <a:ea typeface="+mn-ea"/>
              </a:rPr>
              <a:t>SULI </a:t>
            </a:r>
            <a:r>
              <a:rPr lang="en-US" sz="2600" b="1" dirty="0" smtClean="0">
                <a:latin typeface="Arial" panose="020B0604020202020204" pitchFamily="34" charset="0"/>
                <a:ea typeface="+mn-ea"/>
              </a:rPr>
              <a:t>Program Summary</a:t>
            </a:r>
            <a:endParaRPr lang="en-US" sz="2600" dirty="0">
              <a:latin typeface="Arial" panose="020B0604020202020204" pitchFamily="34" charset="0"/>
              <a:ea typeface="+mn-ea"/>
            </a:endParaRPr>
          </a:p>
        </p:txBody>
      </p:sp>
      <p:sp>
        <p:nvSpPr>
          <p:cNvPr id="6" name="TextBox 5"/>
          <p:cNvSpPr txBox="1"/>
          <p:nvPr/>
        </p:nvSpPr>
        <p:spPr>
          <a:xfrm>
            <a:off x="159557" y="2838947"/>
            <a:ext cx="5093163" cy="3200854"/>
          </a:xfrm>
          <a:prstGeom prst="rect">
            <a:avLst/>
          </a:prstGeom>
          <a:solidFill>
            <a:srgbClr val="106636">
              <a:alpha val="85000"/>
            </a:srgbClr>
          </a:solidFill>
        </p:spPr>
        <p:txBody>
          <a:bodyPr wrap="square" lIns="91418" tIns="45709" rIns="91418" bIns="45709" rtlCol="0">
            <a:spAutoFit/>
          </a:bodyPr>
          <a:lstStyle/>
          <a:p>
            <a:r>
              <a:rPr lang="en-US" sz="2200" b="1" dirty="0">
                <a:solidFill>
                  <a:schemeClr val="bg1"/>
                </a:solidFill>
                <a:latin typeface="Arial" panose="020B0604020202020204" pitchFamily="34" charset="0"/>
                <a:cs typeface="Arial" panose="020B0604020202020204" pitchFamily="34" charset="0"/>
              </a:rPr>
              <a:t>Eligibility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Full-time undergraduates from 2- or 4-year colleges, sophomore through senior year or recent graduates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At least 18 years old at time of application</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U.S. citizen or </a:t>
            </a:r>
            <a:r>
              <a:rPr lang="en-US" dirty="0" smtClean="0">
                <a:solidFill>
                  <a:schemeClr val="bg1"/>
                </a:solidFill>
                <a:latin typeface="Arial" panose="020B0604020202020204" pitchFamily="34" charset="0"/>
                <a:cs typeface="Arial" panose="020B0604020202020204" pitchFamily="34" charset="0"/>
              </a:rPr>
              <a:t>lawful </a:t>
            </a:r>
            <a:r>
              <a:rPr lang="en-US" dirty="0">
                <a:solidFill>
                  <a:schemeClr val="bg1"/>
                </a:solidFill>
                <a:latin typeface="Arial" panose="020B0604020202020204" pitchFamily="34" charset="0"/>
                <a:cs typeface="Arial" panose="020B0604020202020204" pitchFamily="34" charset="0"/>
              </a:rPr>
              <a:t>permanent resident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Minimum cumulative GPA 3.0</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Completed at least 1 year of coursework at time of application</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May participate in SULI twice; may apply up to three times</a:t>
            </a:r>
            <a:endParaRPr lang="en-US" b="1" dirty="0">
              <a:latin typeface="Arial" panose="020B0604020202020204" pitchFamily="34" charset="0"/>
              <a:cs typeface="Arial" panose="020B0604020202020204" pitchFamily="34" charset="0"/>
            </a:endParaRPr>
          </a:p>
        </p:txBody>
      </p:sp>
      <p:sp>
        <p:nvSpPr>
          <p:cNvPr id="7" name="TextBox 6"/>
          <p:cNvSpPr txBox="1"/>
          <p:nvPr/>
        </p:nvSpPr>
        <p:spPr>
          <a:xfrm>
            <a:off x="159557" y="817676"/>
            <a:ext cx="4585163" cy="1969748"/>
          </a:xfrm>
          <a:prstGeom prst="rect">
            <a:avLst/>
          </a:prstGeom>
          <a:solidFill>
            <a:srgbClr val="106636"/>
          </a:solidFill>
        </p:spPr>
        <p:txBody>
          <a:bodyPr wrap="square" lIns="91418" tIns="45709" rIns="91418" bIns="45709" rtlCol="0">
            <a:spAutoFit/>
          </a:bodyPr>
          <a:lstStyle/>
          <a:p>
            <a:r>
              <a:rPr lang="en-US" sz="2200" b="1" dirty="0">
                <a:solidFill>
                  <a:schemeClr val="bg1"/>
                </a:solidFill>
                <a:latin typeface="Arial" panose="020B0604020202020204" pitchFamily="34" charset="0"/>
                <a:cs typeface="Arial" panose="020B0604020202020204" pitchFamily="34" charset="0"/>
              </a:rPr>
              <a:t>Internship appointments</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10 weeks during the </a:t>
            </a:r>
            <a:r>
              <a:rPr lang="en-US" sz="2000" b="1" dirty="0">
                <a:solidFill>
                  <a:schemeClr val="bg1"/>
                </a:solidFill>
                <a:latin typeface="Arial" panose="020B0604020202020204" pitchFamily="34" charset="0"/>
                <a:cs typeface="Arial" panose="020B0604020202020204" pitchFamily="34" charset="0"/>
              </a:rPr>
              <a:t>Summer</a:t>
            </a:r>
            <a:r>
              <a:rPr lang="en-US" sz="2000" dirty="0">
                <a:solidFill>
                  <a:schemeClr val="bg1"/>
                </a:solidFill>
                <a:latin typeface="Arial" panose="020B0604020202020204" pitchFamily="34" charset="0"/>
                <a:cs typeface="Arial" panose="020B0604020202020204" pitchFamily="34" charset="0"/>
              </a:rPr>
              <a:t> term (May-August)</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16 weeks during the </a:t>
            </a:r>
            <a:r>
              <a:rPr lang="en-US" sz="2000" b="1" dirty="0">
                <a:solidFill>
                  <a:schemeClr val="bg1"/>
                </a:solidFill>
                <a:latin typeface="Arial" panose="020B0604020202020204" pitchFamily="34" charset="0"/>
                <a:cs typeface="Arial" panose="020B0604020202020204" pitchFamily="34" charset="0"/>
              </a:rPr>
              <a:t>Fall</a:t>
            </a:r>
            <a:r>
              <a:rPr lang="en-US" sz="2000" dirty="0">
                <a:solidFill>
                  <a:schemeClr val="bg1"/>
                </a:solidFill>
                <a:latin typeface="Arial" panose="020B0604020202020204" pitchFamily="34" charset="0"/>
                <a:cs typeface="Arial" panose="020B0604020202020204" pitchFamily="34" charset="0"/>
              </a:rPr>
              <a:t> term (August-December) or </a:t>
            </a:r>
            <a:r>
              <a:rPr lang="en-US" sz="2000" b="1" dirty="0">
                <a:solidFill>
                  <a:schemeClr val="bg1"/>
                </a:solidFill>
                <a:latin typeface="Arial" panose="020B0604020202020204" pitchFamily="34" charset="0"/>
                <a:cs typeface="Arial" panose="020B0604020202020204" pitchFamily="34" charset="0"/>
              </a:rPr>
              <a:t>Spring</a:t>
            </a:r>
            <a:r>
              <a:rPr lang="en-US" sz="2000" dirty="0">
                <a:solidFill>
                  <a:schemeClr val="bg1"/>
                </a:solidFill>
                <a:latin typeface="Arial" panose="020B0604020202020204" pitchFamily="34" charset="0"/>
                <a:cs typeface="Arial" panose="020B0604020202020204" pitchFamily="34" charset="0"/>
              </a:rPr>
              <a:t> (January-May)</a:t>
            </a:r>
          </a:p>
        </p:txBody>
      </p:sp>
      <p:sp>
        <p:nvSpPr>
          <p:cNvPr id="10" name="TextBox 9"/>
          <p:cNvSpPr txBox="1"/>
          <p:nvPr/>
        </p:nvSpPr>
        <p:spPr>
          <a:xfrm>
            <a:off x="4836161" y="813377"/>
            <a:ext cx="4236720" cy="1969748"/>
          </a:xfrm>
          <a:prstGeom prst="rect">
            <a:avLst/>
          </a:prstGeom>
          <a:solidFill>
            <a:srgbClr val="106636">
              <a:alpha val="85000"/>
            </a:srgbClr>
          </a:solidFill>
        </p:spPr>
        <p:txBody>
          <a:bodyPr wrap="square" lIns="91418" tIns="45709" rIns="91418" bIns="45709" rtlCol="0">
            <a:spAutoFit/>
          </a:bodyPr>
          <a:lstStyle/>
          <a:p>
            <a:r>
              <a:rPr lang="en-US" sz="2200" b="1" dirty="0">
                <a:solidFill>
                  <a:schemeClr val="bg1"/>
                </a:solidFill>
                <a:latin typeface="Arial" panose="020B0604020202020204" pitchFamily="34" charset="0"/>
                <a:cs typeface="Arial" panose="020B0604020202020204" pitchFamily="34" charset="0"/>
              </a:rPr>
              <a:t>Benefits</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~$500 weekly stipend</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Travel costs to/from laboratory</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Possible housing allowance</a:t>
            </a: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5362283" y="2843013"/>
            <a:ext cx="3698240" cy="2277524"/>
          </a:xfrm>
          <a:prstGeom prst="rect">
            <a:avLst/>
          </a:prstGeom>
          <a:solidFill>
            <a:srgbClr val="106636"/>
          </a:solidFill>
        </p:spPr>
        <p:txBody>
          <a:bodyPr wrap="square" lIns="91418" tIns="45709" rIns="91418" bIns="45709" rtlCol="0">
            <a:spAutoFit/>
          </a:bodyPr>
          <a:lstStyle/>
          <a:p>
            <a:r>
              <a:rPr lang="en-US" sz="2200" b="1" dirty="0">
                <a:solidFill>
                  <a:schemeClr val="bg1"/>
                </a:solidFill>
                <a:latin typeface="Arial" panose="020B0604020202020204" pitchFamily="34" charset="0"/>
                <a:cs typeface="Arial" panose="020B0604020202020204" pitchFamily="34" charset="0"/>
              </a:rPr>
              <a:t>Student deliverables </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Research report</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Oral or poster presentation</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A peer review</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General audience abstract</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Pre- and post-participation surveys</a:t>
            </a:r>
          </a:p>
        </p:txBody>
      </p:sp>
      <p:sp>
        <p:nvSpPr>
          <p:cNvPr id="2" name="Footer Placeholder 1"/>
          <p:cNvSpPr>
            <a:spLocks noGrp="1"/>
          </p:cNvSpPr>
          <p:nvPr>
            <p:ph type="ftr" sz="quarter" idx="11"/>
          </p:nvPr>
        </p:nvSpPr>
        <p:spPr/>
        <p:txBody>
          <a:bodyPr/>
          <a:lstStyle/>
          <a:p>
            <a:r>
              <a:rPr lang="en-US" smtClean="0"/>
              <a:t>WDTS Overview</a:t>
            </a:r>
            <a:endParaRPr lang="en-US" dirty="0"/>
          </a:p>
        </p:txBody>
      </p:sp>
      <p:sp>
        <p:nvSpPr>
          <p:cNvPr id="3" name="Rectangle 2"/>
          <p:cNvSpPr/>
          <p:nvPr/>
        </p:nvSpPr>
        <p:spPr>
          <a:xfrm>
            <a:off x="5416937" y="5078461"/>
            <a:ext cx="4035984" cy="1200329"/>
          </a:xfrm>
          <a:prstGeom prst="rect">
            <a:avLst/>
          </a:prstGeom>
        </p:spPr>
        <p:txBody>
          <a:bodyPr wrap="square">
            <a:spAutoFit/>
          </a:bodyPr>
          <a:lstStyle/>
          <a:p>
            <a:r>
              <a:rPr lang="en-US" i="1" dirty="0">
                <a:solidFill>
                  <a:srgbClr val="106636"/>
                </a:solidFill>
              </a:rPr>
              <a:t>WDTS manages applications, performs compliance and eligibility reviews, but host labs make placement decisions.</a:t>
            </a:r>
          </a:p>
        </p:txBody>
      </p:sp>
    </p:spTree>
    <p:extLst>
      <p:ext uri="{BB962C8B-B14F-4D97-AF65-F5344CB8AC3E}">
        <p14:creationId xmlns:p14="http://schemas.microsoft.com/office/powerpoint/2010/main" val="26766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931" y="3388232"/>
            <a:ext cx="5469106" cy="2616079"/>
          </a:xfrm>
          <a:prstGeom prst="rect">
            <a:avLst/>
          </a:prstGeom>
          <a:solidFill>
            <a:srgbClr val="106636">
              <a:alpha val="85000"/>
            </a:srgbClr>
          </a:solidFill>
        </p:spPr>
        <p:txBody>
          <a:bodyPr wrap="square" lIns="91418" tIns="45709" rIns="91418" bIns="45709" rtlCol="0">
            <a:spAutoFit/>
          </a:bodyPr>
          <a:lstStyle/>
          <a:p>
            <a:r>
              <a:rPr lang="en-US" sz="2000" b="1" dirty="0">
                <a:solidFill>
                  <a:schemeClr val="bg1"/>
                </a:solidFill>
                <a:latin typeface="Arial" panose="020B0604020202020204" pitchFamily="34" charset="0"/>
                <a:cs typeface="Arial" panose="020B0604020202020204" pitchFamily="34" charset="0"/>
              </a:rPr>
              <a:t>Eligibility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At least 18 years old at time of application</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U.S. citizen or </a:t>
            </a:r>
            <a:r>
              <a:rPr lang="en-US" dirty="0" smtClean="0">
                <a:solidFill>
                  <a:schemeClr val="bg1"/>
                </a:solidFill>
                <a:latin typeface="Arial" panose="020B0604020202020204" pitchFamily="34" charset="0"/>
                <a:cs typeface="Arial" panose="020B0604020202020204" pitchFamily="34" charset="0"/>
              </a:rPr>
              <a:t>lawful </a:t>
            </a:r>
            <a:r>
              <a:rPr lang="en-US" dirty="0">
                <a:solidFill>
                  <a:schemeClr val="bg1"/>
                </a:solidFill>
                <a:latin typeface="Arial" panose="020B0604020202020204" pitchFamily="34" charset="0"/>
                <a:cs typeface="Arial" panose="020B0604020202020204" pitchFamily="34" charset="0"/>
              </a:rPr>
              <a:t>permanent resident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Minimum cumulative GPA 3.0</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Enrolled full-time, completed at least 1 semester at time of application, 6 credit hours in STEM, and at least 12 credit hours total</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May participate in CCI twice and apply up to three times</a:t>
            </a:r>
          </a:p>
        </p:txBody>
      </p:sp>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7</a:t>
            </a:fld>
            <a:endParaRPr lang="en-US" dirty="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pPr>
              <a:lnSpc>
                <a:spcPct val="80000"/>
              </a:lnSpc>
              <a:defRPr/>
            </a:pPr>
            <a:r>
              <a:rPr lang="en-US" sz="2600" b="1" dirty="0">
                <a:latin typeface="Arial" panose="020B0604020202020204" pitchFamily="34" charset="0"/>
                <a:ea typeface="+mn-ea"/>
              </a:rPr>
              <a:t>CCI </a:t>
            </a:r>
            <a:r>
              <a:rPr lang="en-US" sz="2600" b="1" dirty="0" smtClean="0">
                <a:latin typeface="Arial" panose="020B0604020202020204" pitchFamily="34" charset="0"/>
                <a:ea typeface="+mn-ea"/>
              </a:rPr>
              <a:t>Program Summary</a:t>
            </a:r>
            <a:endParaRPr lang="en-US" sz="2600" dirty="0">
              <a:latin typeface="Arial" panose="020B0604020202020204" pitchFamily="34" charset="0"/>
              <a:ea typeface="+mn-ea"/>
            </a:endParaRPr>
          </a:p>
        </p:txBody>
      </p:sp>
      <p:sp>
        <p:nvSpPr>
          <p:cNvPr id="13" name="TextBox 12"/>
          <p:cNvSpPr txBox="1"/>
          <p:nvPr/>
        </p:nvSpPr>
        <p:spPr>
          <a:xfrm>
            <a:off x="5714999" y="2205276"/>
            <a:ext cx="3308957" cy="2062081"/>
          </a:xfrm>
          <a:prstGeom prst="rect">
            <a:avLst/>
          </a:prstGeom>
          <a:solidFill>
            <a:srgbClr val="106636"/>
          </a:solidFill>
        </p:spPr>
        <p:txBody>
          <a:bodyPr wrap="square" lIns="91418" tIns="45709" rIns="91418" bIns="45709" rtlCol="0">
            <a:spAutoFit/>
          </a:bodyPr>
          <a:lstStyle/>
          <a:p>
            <a:pPr marL="457200"/>
            <a:r>
              <a:rPr lang="en-US" sz="2000" b="1" dirty="0">
                <a:solidFill>
                  <a:schemeClr val="bg1"/>
                </a:solidFill>
                <a:latin typeface="Arial" panose="020B0604020202020204" pitchFamily="34" charset="0"/>
                <a:cs typeface="Arial" panose="020B0604020202020204" pitchFamily="34" charset="0"/>
              </a:rPr>
              <a:t>Student deliverables</a:t>
            </a:r>
          </a:p>
          <a:p>
            <a:pPr marL="7429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 </a:t>
            </a:r>
            <a:r>
              <a:rPr lang="en-US" dirty="0" smtClean="0">
                <a:solidFill>
                  <a:schemeClr val="bg1"/>
                </a:solidFill>
                <a:latin typeface="Arial" panose="020B0604020202020204" pitchFamily="34" charset="0"/>
                <a:cs typeface="Arial" panose="020B0604020202020204" pitchFamily="34" charset="0"/>
              </a:rPr>
              <a:t>technical project </a:t>
            </a:r>
            <a:r>
              <a:rPr lang="en-US" dirty="0">
                <a:solidFill>
                  <a:schemeClr val="bg1"/>
                </a:solidFill>
                <a:latin typeface="Arial" panose="020B0604020202020204" pitchFamily="34" charset="0"/>
                <a:cs typeface="Arial" panose="020B0604020202020204" pitchFamily="34" charset="0"/>
              </a:rPr>
              <a:t>report, </a:t>
            </a:r>
            <a:endParaRPr lang="en-US" dirty="0" smtClean="0">
              <a:solidFill>
                <a:schemeClr val="bg1"/>
              </a:solidFill>
              <a:latin typeface="Arial" panose="020B0604020202020204" pitchFamily="34" charset="0"/>
              <a:cs typeface="Arial" panose="020B0604020202020204" pitchFamily="34" charset="0"/>
            </a:endParaRPr>
          </a:p>
          <a:p>
            <a:pPr marL="7429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Oral </a:t>
            </a:r>
            <a:r>
              <a:rPr lang="en-US" dirty="0">
                <a:solidFill>
                  <a:schemeClr val="bg1"/>
                </a:solidFill>
                <a:latin typeface="Arial" panose="020B0604020202020204" pitchFamily="34" charset="0"/>
                <a:cs typeface="Arial" panose="020B0604020202020204" pitchFamily="34" charset="0"/>
              </a:rPr>
              <a:t>or poster presentation, </a:t>
            </a:r>
            <a:endParaRPr lang="en-US" dirty="0" smtClean="0">
              <a:solidFill>
                <a:schemeClr val="bg1"/>
              </a:solidFill>
              <a:latin typeface="Arial" panose="020B0604020202020204" pitchFamily="34" charset="0"/>
              <a:cs typeface="Arial" panose="020B0604020202020204" pitchFamily="34" charset="0"/>
            </a:endParaRPr>
          </a:p>
          <a:p>
            <a:pPr marL="7429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Pre- </a:t>
            </a:r>
            <a:r>
              <a:rPr lang="en-US" dirty="0">
                <a:solidFill>
                  <a:schemeClr val="bg1"/>
                </a:solidFill>
                <a:latin typeface="Arial" panose="020B0604020202020204" pitchFamily="34" charset="0"/>
                <a:cs typeface="Arial" panose="020B0604020202020204" pitchFamily="34" charset="0"/>
              </a:rPr>
              <a:t>and post-participation surveys</a:t>
            </a:r>
            <a:endParaRPr lang="en-US"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4739053" y="915442"/>
            <a:ext cx="4279928" cy="1231084"/>
          </a:xfrm>
          <a:prstGeom prst="rect">
            <a:avLst/>
          </a:prstGeom>
          <a:solidFill>
            <a:srgbClr val="106636">
              <a:alpha val="85000"/>
            </a:srgbClr>
          </a:solidFill>
        </p:spPr>
        <p:txBody>
          <a:bodyPr wrap="square" lIns="91418" tIns="45709" rIns="91418" bIns="45709" rtlCol="0">
            <a:spAutoFit/>
          </a:bodyPr>
          <a:lstStyle/>
          <a:p>
            <a:r>
              <a:rPr lang="en-US" sz="2000" b="1" dirty="0" smtClean="0">
                <a:solidFill>
                  <a:schemeClr val="bg1"/>
                </a:solidFill>
                <a:latin typeface="Arial" panose="020B0604020202020204" pitchFamily="34" charset="0"/>
                <a:cs typeface="Arial" panose="020B0604020202020204" pitchFamily="34" charset="0"/>
              </a:rPr>
              <a:t>Benefits</a:t>
            </a:r>
            <a:endParaRPr lang="en-US" sz="20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a:t>
            </a:r>
            <a:r>
              <a:rPr lang="en-US" dirty="0">
                <a:solidFill>
                  <a:schemeClr val="bg1"/>
                </a:solidFill>
                <a:latin typeface="Arial" panose="020B0604020202020204" pitchFamily="34" charset="0"/>
                <a:cs typeface="Arial" panose="020B0604020202020204" pitchFamily="34" charset="0"/>
              </a:rPr>
              <a:t>500 weekly stipend</a:t>
            </a:r>
          </a:p>
          <a:p>
            <a:pPr marL="342900"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Travel costs to/from laboratory</a:t>
            </a:r>
          </a:p>
          <a:p>
            <a:pPr marL="342900"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Possible housing allowance</a:t>
            </a:r>
          </a:p>
        </p:txBody>
      </p:sp>
      <p:sp>
        <p:nvSpPr>
          <p:cNvPr id="8" name="TextBox 7"/>
          <p:cNvSpPr txBox="1"/>
          <p:nvPr/>
        </p:nvSpPr>
        <p:spPr>
          <a:xfrm>
            <a:off x="164061" y="895157"/>
            <a:ext cx="4328808" cy="2416024"/>
          </a:xfrm>
          <a:prstGeom prst="rect">
            <a:avLst/>
          </a:prstGeom>
          <a:solidFill>
            <a:srgbClr val="106636"/>
          </a:solidFill>
        </p:spPr>
        <p:txBody>
          <a:bodyPr wrap="square" lIns="91418" tIns="45709" rIns="91418" bIns="45709" rtlCol="0">
            <a:spAutoFit/>
          </a:bodyPr>
          <a:lstStyle/>
          <a:p>
            <a:r>
              <a:rPr lang="en-US" sz="2000" b="1" dirty="0">
                <a:solidFill>
                  <a:schemeClr val="bg1"/>
                </a:solidFill>
                <a:latin typeface="Arial" panose="020B0604020202020204" pitchFamily="34" charset="0"/>
                <a:cs typeface="Arial" panose="020B0604020202020204" pitchFamily="34" charset="0"/>
              </a:rPr>
              <a:t>Internship appointments</a:t>
            </a:r>
          </a:p>
          <a:p>
            <a:pPr marL="285750" indent="-285750">
              <a:spcAft>
                <a:spcPts val="600"/>
              </a:spcAf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10 weeks during the </a:t>
            </a:r>
            <a:r>
              <a:rPr lang="en-US" b="1" dirty="0">
                <a:solidFill>
                  <a:schemeClr val="bg1"/>
                </a:solidFill>
                <a:latin typeface="Arial" panose="020B0604020202020204" pitchFamily="34" charset="0"/>
                <a:cs typeface="Arial" panose="020B0604020202020204" pitchFamily="34" charset="0"/>
              </a:rPr>
              <a:t>Summer</a:t>
            </a:r>
            <a:r>
              <a:rPr lang="en-US" dirty="0">
                <a:solidFill>
                  <a:schemeClr val="bg1"/>
                </a:solidFill>
                <a:latin typeface="Arial" panose="020B0604020202020204" pitchFamily="34" charset="0"/>
                <a:cs typeface="Arial" panose="020B0604020202020204" pitchFamily="34" charset="0"/>
              </a:rPr>
              <a:t> (May-Aug.), </a:t>
            </a:r>
            <a:r>
              <a:rPr lang="en-US" b="1" dirty="0">
                <a:solidFill>
                  <a:schemeClr val="bg1"/>
                </a:solidFill>
                <a:latin typeface="Arial" panose="020B0604020202020204" pitchFamily="34" charset="0"/>
                <a:cs typeface="Arial" panose="020B0604020202020204" pitchFamily="34" charset="0"/>
              </a:rPr>
              <a:t>Fall</a:t>
            </a:r>
            <a:r>
              <a:rPr lang="en-US" dirty="0">
                <a:solidFill>
                  <a:schemeClr val="bg1"/>
                </a:solidFill>
                <a:latin typeface="Arial" panose="020B0604020202020204" pitchFamily="34" charset="0"/>
                <a:cs typeface="Arial" panose="020B0604020202020204" pitchFamily="34" charset="0"/>
              </a:rPr>
              <a:t> (Aug.-Dec.) or </a:t>
            </a:r>
            <a:r>
              <a:rPr lang="en-US" b="1" dirty="0">
                <a:solidFill>
                  <a:schemeClr val="bg1"/>
                </a:solidFill>
                <a:latin typeface="Arial" panose="020B0604020202020204" pitchFamily="34" charset="0"/>
                <a:cs typeface="Arial" panose="020B0604020202020204" pitchFamily="34" charset="0"/>
              </a:rPr>
              <a:t>Spring</a:t>
            </a:r>
            <a:r>
              <a:rPr lang="en-US" dirty="0">
                <a:solidFill>
                  <a:schemeClr val="bg1"/>
                </a:solidFill>
                <a:latin typeface="Arial" panose="020B0604020202020204" pitchFamily="34" charset="0"/>
                <a:cs typeface="Arial" panose="020B0604020202020204" pitchFamily="34" charset="0"/>
              </a:rPr>
              <a:t> (Jan.-May)</a:t>
            </a:r>
          </a:p>
          <a:p>
            <a:pPr marL="285750" indent="-285750">
              <a:spcAft>
                <a:spcPts val="600"/>
              </a:spcAf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Some labs offer flexible Fall and Spring schedules in which 400 work hours may be distributed over 16 weeks</a:t>
            </a:r>
          </a:p>
        </p:txBody>
      </p:sp>
      <p:sp>
        <p:nvSpPr>
          <p:cNvPr id="2" name="Footer Placeholder 1"/>
          <p:cNvSpPr>
            <a:spLocks noGrp="1"/>
          </p:cNvSpPr>
          <p:nvPr>
            <p:ph type="ftr" sz="quarter" idx="11"/>
          </p:nvPr>
        </p:nvSpPr>
        <p:spPr/>
        <p:txBody>
          <a:bodyPr/>
          <a:lstStyle/>
          <a:p>
            <a:r>
              <a:rPr lang="en-US" smtClean="0"/>
              <a:t>WDTS Overview</a:t>
            </a:r>
            <a:endParaRPr lang="en-US" dirty="0"/>
          </a:p>
        </p:txBody>
      </p:sp>
      <p:sp>
        <p:nvSpPr>
          <p:cNvPr id="3" name="Rectangle 2"/>
          <p:cNvSpPr/>
          <p:nvPr/>
        </p:nvSpPr>
        <p:spPr>
          <a:xfrm>
            <a:off x="5756803" y="4521399"/>
            <a:ext cx="3547841" cy="1200329"/>
          </a:xfrm>
          <a:prstGeom prst="rect">
            <a:avLst/>
          </a:prstGeom>
        </p:spPr>
        <p:txBody>
          <a:bodyPr wrap="square">
            <a:spAutoFit/>
          </a:bodyPr>
          <a:lstStyle/>
          <a:p>
            <a:r>
              <a:rPr lang="en-US" i="1" dirty="0">
                <a:solidFill>
                  <a:srgbClr val="106636"/>
                </a:solidFill>
              </a:rPr>
              <a:t>WDTS manages applications, performs compliance and eligibility reviews, but host labs make placement decisions.</a:t>
            </a:r>
          </a:p>
        </p:txBody>
      </p:sp>
    </p:spTree>
    <p:extLst>
      <p:ext uri="{BB962C8B-B14F-4D97-AF65-F5344CB8AC3E}">
        <p14:creationId xmlns:p14="http://schemas.microsoft.com/office/powerpoint/2010/main" val="2023282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3999" cy="762000"/>
          </a:xfrm>
        </p:spPr>
        <p:txBody>
          <a:bodyPr/>
          <a:lstStyle/>
          <a:p>
            <a:r>
              <a:rPr lang="en-US" sz="2800" b="1" dirty="0" smtClean="0"/>
              <a:t>The SCGSR Program’s Key Elements</a:t>
            </a:r>
            <a:endParaRPr lang="en-US" sz="2800" b="1" dirty="0"/>
          </a:p>
        </p:txBody>
      </p:sp>
      <p:sp>
        <p:nvSpPr>
          <p:cNvPr id="4" name="Slide Number Placeholder 3"/>
          <p:cNvSpPr>
            <a:spLocks noGrp="1"/>
          </p:cNvSpPr>
          <p:nvPr>
            <p:ph type="sldNum" sz="quarter" idx="11"/>
          </p:nvPr>
        </p:nvSpPr>
        <p:spPr>
          <a:xfrm>
            <a:off x="8533493" y="6340702"/>
            <a:ext cx="381000" cy="365125"/>
          </a:xfrm>
        </p:spPr>
        <p:txBody>
          <a:bodyPr/>
          <a:lstStyle/>
          <a:p>
            <a:pPr>
              <a:defRPr/>
            </a:pPr>
            <a:fld id="{65B29B34-169A-448E-ADA3-90215CC0E92D}" type="slidenum">
              <a:rPr lang="en-US" smtClean="0"/>
              <a:pPr>
                <a:defRPr/>
              </a:pPr>
              <a:t>8</a:t>
            </a:fld>
            <a:endParaRPr lang="en-US" dirty="0"/>
          </a:p>
        </p:txBody>
      </p:sp>
      <p:sp>
        <p:nvSpPr>
          <p:cNvPr id="7" name="Content Placeholder 2"/>
          <p:cNvSpPr>
            <a:spLocks noGrp="1"/>
          </p:cNvSpPr>
          <p:nvPr>
            <p:ph idx="1"/>
          </p:nvPr>
        </p:nvSpPr>
        <p:spPr>
          <a:xfrm>
            <a:off x="308224" y="1699616"/>
            <a:ext cx="8445914" cy="1654770"/>
          </a:xfrm>
        </p:spPr>
        <p:txBody>
          <a:bodyPr>
            <a:noAutofit/>
          </a:bodyPr>
          <a:lstStyle/>
          <a:p>
            <a:pPr marL="228600" lvl="1" indent="-228600">
              <a:spcBef>
                <a:spcPts val="400"/>
              </a:spcBef>
              <a:spcAft>
                <a:spcPts val="0"/>
              </a:spcAft>
              <a:buFont typeface="Wingdings" panose="05000000000000000000" pitchFamily="2" charset="2"/>
              <a:buChar char="§"/>
            </a:pPr>
            <a:r>
              <a:rPr lang="en-US" sz="1400" dirty="0">
                <a:solidFill>
                  <a:schemeClr val="tx1"/>
                </a:solidFill>
              </a:rPr>
              <a:t>Graduate students conduct a part of their graduate thesis research at a DOE lab with a collaborating principal investigator. </a:t>
            </a:r>
          </a:p>
          <a:p>
            <a:pPr marL="228600" lvl="1" indent="-228600">
              <a:spcBef>
                <a:spcPts val="400"/>
              </a:spcBef>
              <a:spcAft>
                <a:spcPts val="0"/>
              </a:spcAft>
              <a:buFont typeface="Wingdings" panose="05000000000000000000" pitchFamily="2" charset="2"/>
              <a:buChar char="§"/>
            </a:pPr>
            <a:r>
              <a:rPr lang="en-US" sz="1400" dirty="0">
                <a:solidFill>
                  <a:schemeClr val="tx1"/>
                </a:solidFill>
              </a:rPr>
              <a:t>Award terms range from 3 months to 1 year and can begin any time between the earliest and latest start dates specified in the solicitation. </a:t>
            </a:r>
          </a:p>
          <a:p>
            <a:pPr marL="228600" lvl="1" indent="-228600">
              <a:spcBef>
                <a:spcPts val="400"/>
              </a:spcBef>
              <a:spcAft>
                <a:spcPts val="0"/>
              </a:spcAft>
              <a:buFont typeface="Wingdings" panose="05000000000000000000" pitchFamily="2" charset="2"/>
              <a:buChar char="§"/>
            </a:pPr>
            <a:r>
              <a:rPr lang="en-US" sz="1400" dirty="0">
                <a:solidFill>
                  <a:schemeClr val="tx1"/>
                </a:solidFill>
              </a:rPr>
              <a:t>Graduate students pursuing Ph.D. degrees in areas of physics, chemistry, material sciences, biology (non-medical), mathematics, engineering, computer or computational sciences, or specific areas of environmental sciences that are aligned with the mission of the Office of Science are eligible to apply for the supplemental research awards provided by the SCGSR program. </a:t>
            </a:r>
          </a:p>
          <a:p>
            <a:pPr marL="228600" lvl="1" indent="-228600">
              <a:spcBef>
                <a:spcPts val="400"/>
              </a:spcBef>
              <a:spcAft>
                <a:spcPts val="0"/>
              </a:spcAft>
              <a:buFont typeface="Wingdings" panose="05000000000000000000" pitchFamily="2" charset="2"/>
              <a:buChar char="§"/>
            </a:pPr>
            <a:r>
              <a:rPr lang="en-US" sz="1400" dirty="0">
                <a:solidFill>
                  <a:schemeClr val="tx1"/>
                </a:solidFill>
              </a:rPr>
              <a:t>SC Program Associate Directors (</a:t>
            </a:r>
            <a:r>
              <a:rPr lang="en-US" sz="1400" i="1" dirty="0">
                <a:solidFill>
                  <a:schemeClr val="tx1"/>
                </a:solidFill>
              </a:rPr>
              <a:t>i.e</a:t>
            </a:r>
            <a:r>
              <a:rPr lang="en-US" sz="1400" dirty="0">
                <a:solidFill>
                  <a:schemeClr val="tx1"/>
                </a:solidFill>
              </a:rPr>
              <a:t>., the ADs of ASCR, BER, BES, FES, HEP, and NP) determine specific areas of interest deemed to be of high program priority/workforce need.  The areas may change slightly from year to year, depending on program determinations of workforce need.</a:t>
            </a:r>
          </a:p>
        </p:txBody>
      </p:sp>
      <p:grpSp>
        <p:nvGrpSpPr>
          <p:cNvPr id="13" name="Group 12"/>
          <p:cNvGrpSpPr/>
          <p:nvPr/>
        </p:nvGrpSpPr>
        <p:grpSpPr>
          <a:xfrm>
            <a:off x="306638" y="4323818"/>
            <a:ext cx="4151901" cy="1870973"/>
            <a:chOff x="423489" y="3454400"/>
            <a:chExt cx="4046911" cy="1870973"/>
          </a:xfrm>
        </p:grpSpPr>
        <p:sp>
          <p:nvSpPr>
            <p:cNvPr id="9" name="Rectangle 8"/>
            <p:cNvSpPr/>
            <p:nvPr/>
          </p:nvSpPr>
          <p:spPr>
            <a:xfrm>
              <a:off x="423489" y="3454400"/>
              <a:ext cx="4046911" cy="1866900"/>
            </a:xfrm>
            <a:prstGeom prst="rect">
              <a:avLst/>
            </a:prstGeom>
            <a:noFill/>
            <a:ln cmpd="thickThin">
              <a:solidFill>
                <a:srgbClr val="106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3061" y="3494102"/>
              <a:ext cx="3894278" cy="1831271"/>
            </a:xfrm>
            <a:prstGeom prst="rect">
              <a:avLst/>
            </a:prstGeom>
            <a:noFill/>
          </p:spPr>
          <p:txBody>
            <a:bodyPr wrap="square" rtlCol="0">
              <a:spAutoFit/>
            </a:bodyPr>
            <a:lstStyle/>
            <a:p>
              <a:pPr>
                <a:spcAft>
                  <a:spcPts val="600"/>
                </a:spcAft>
              </a:pPr>
              <a:r>
                <a:rPr lang="en-US" sz="1400" b="1" dirty="0" smtClean="0">
                  <a:latin typeface="Arial" panose="020B0604020202020204" pitchFamily="34" charset="0"/>
                  <a:cs typeface="Arial" panose="020B0604020202020204" pitchFamily="34" charset="0"/>
                </a:rPr>
                <a:t>Award Benefits</a:t>
              </a:r>
              <a:r>
                <a:rPr lang="en-US" sz="1400" dirty="0" smtClean="0">
                  <a:latin typeface="Arial" panose="020B0604020202020204" pitchFamily="34" charset="0"/>
                  <a:cs typeface="Arial" panose="020B0604020202020204" pitchFamily="34" charset="0"/>
                </a:rPr>
                <a:t>:</a:t>
              </a:r>
            </a:p>
            <a:p>
              <a:pPr marL="228600" indent="-228600">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A monthly stipend of up to $3,000/month for general living expenses</a:t>
              </a:r>
            </a:p>
            <a:p>
              <a:pPr marL="228600" indent="-228600">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Reimbursement of inbound/outbound traveling expenses to/from the DOE laboratory of up to $2,000. </a:t>
              </a:r>
            </a:p>
            <a:p>
              <a:pPr>
                <a:spcAft>
                  <a:spcPts val="600"/>
                </a:spcAft>
              </a:pPr>
              <a:r>
                <a:rPr lang="en-US" sz="1200" dirty="0" smtClean="0">
                  <a:latin typeface="Arial" panose="020B0604020202020204" pitchFamily="34" charset="0"/>
                  <a:cs typeface="Arial" panose="020B0604020202020204" pitchFamily="34" charset="0"/>
                </a:rPr>
                <a:t>(Award payments are provided directly to the student.)</a:t>
              </a:r>
              <a:endParaRPr lang="en-US" sz="1200" dirty="0">
                <a:latin typeface="Arial" panose="020B0604020202020204" pitchFamily="34" charset="0"/>
                <a:cs typeface="Arial" panose="020B0604020202020204" pitchFamily="34" charset="0"/>
              </a:endParaRPr>
            </a:p>
          </p:txBody>
        </p:sp>
      </p:grpSp>
      <p:grpSp>
        <p:nvGrpSpPr>
          <p:cNvPr id="14" name="Group 13"/>
          <p:cNvGrpSpPr/>
          <p:nvPr/>
        </p:nvGrpSpPr>
        <p:grpSpPr>
          <a:xfrm>
            <a:off x="4750639" y="4331356"/>
            <a:ext cx="4083549" cy="1893996"/>
            <a:chOff x="4762500" y="3454400"/>
            <a:chExt cx="4083549" cy="1893996"/>
          </a:xfrm>
        </p:grpSpPr>
        <p:sp>
          <p:nvSpPr>
            <p:cNvPr id="10" name="Rectangle 9"/>
            <p:cNvSpPr/>
            <p:nvPr/>
          </p:nvSpPr>
          <p:spPr>
            <a:xfrm>
              <a:off x="4762500" y="3454400"/>
              <a:ext cx="4083549" cy="1866900"/>
            </a:xfrm>
            <a:prstGeom prst="rect">
              <a:avLst/>
            </a:prstGeom>
            <a:noFill/>
            <a:ln cmpd="thickThin">
              <a:solidFill>
                <a:srgbClr val="106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5105" y="3604329"/>
              <a:ext cx="4040944" cy="1744067"/>
            </a:xfrm>
            <a:prstGeom prst="rect">
              <a:avLst/>
            </a:prstGeom>
            <a:noFill/>
          </p:spPr>
          <p:txBody>
            <a:bodyPr wrap="square" rtlCol="0">
              <a:spAutoFit/>
            </a:bodyPr>
            <a:lstStyle/>
            <a:p>
              <a:pPr>
                <a:spcAft>
                  <a:spcPts val="400"/>
                </a:spcAft>
              </a:pPr>
              <a:r>
                <a:rPr lang="en-US" sz="1400" b="1" dirty="0" smtClean="0">
                  <a:latin typeface="Arial" panose="020B0604020202020204" pitchFamily="34" charset="0"/>
                  <a:cs typeface="Arial" panose="020B0604020202020204" pitchFamily="34" charset="0"/>
                </a:rPr>
                <a:t>Eligibility</a:t>
              </a:r>
              <a:r>
                <a:rPr lang="en-US" sz="1400" dirty="0" smtClean="0">
                  <a:latin typeface="Arial" panose="020B0604020202020204" pitchFamily="34" charset="0"/>
                  <a:cs typeface="Arial" panose="020B0604020202020204" pitchFamily="34" charset="0"/>
                </a:rPr>
                <a:t>:</a:t>
              </a:r>
            </a:p>
            <a:p>
              <a:pPr marL="228600" indent="-228600">
                <a:spcAft>
                  <a:spcPts val="400"/>
                </a:spcAft>
                <a:buFont typeface="Wingdings" panose="05000000000000000000" pitchFamily="2" charset="2"/>
                <a:buChar char="§"/>
              </a:pPr>
              <a:r>
                <a:rPr lang="en-US" sz="1300" dirty="0" smtClean="0">
                  <a:latin typeface="Arial" panose="020B0604020202020204" pitchFamily="34" charset="0"/>
                  <a:cs typeface="Arial" panose="020B0604020202020204" pitchFamily="34" charset="0"/>
                </a:rPr>
                <a:t>U.S. Citizen or Lawful Permanent Resident</a:t>
              </a:r>
            </a:p>
            <a:p>
              <a:pPr marL="228600" indent="-228600">
                <a:spcAft>
                  <a:spcPts val="400"/>
                </a:spcAft>
                <a:buFont typeface="Wingdings" panose="05000000000000000000" pitchFamily="2" charset="2"/>
                <a:buChar char="§"/>
              </a:pPr>
              <a:r>
                <a:rPr lang="en-US" sz="1300" dirty="0" smtClean="0">
                  <a:latin typeface="Arial" panose="020B0604020202020204" pitchFamily="34" charset="0"/>
                  <a:cs typeface="Arial" panose="020B0604020202020204" pitchFamily="34" charset="0"/>
                </a:rPr>
                <a:t>Qualified graduate program &amp; Ph.D. Candidacy </a:t>
              </a:r>
            </a:p>
            <a:p>
              <a:pPr marL="228600" indent="-228600">
                <a:spcAft>
                  <a:spcPts val="400"/>
                </a:spcAft>
                <a:buFont typeface="Wingdings" panose="05000000000000000000" pitchFamily="2" charset="2"/>
                <a:buChar char="§"/>
              </a:pPr>
              <a:r>
                <a:rPr lang="en-US" sz="1300" dirty="0" smtClean="0">
                  <a:latin typeface="Arial" panose="020B0604020202020204" pitchFamily="34" charset="0"/>
                  <a:cs typeface="Arial" panose="020B0604020202020204" pitchFamily="34" charset="0"/>
                </a:rPr>
                <a:t>Graduate research aligned with an SCGSR priority research area</a:t>
              </a:r>
            </a:p>
            <a:p>
              <a:pPr marL="228600" indent="-228600">
                <a:spcAft>
                  <a:spcPts val="400"/>
                </a:spcAft>
                <a:buFont typeface="Wingdings" panose="05000000000000000000" pitchFamily="2" charset="2"/>
                <a:buChar char="§"/>
              </a:pPr>
              <a:r>
                <a:rPr lang="en-US" sz="1300" dirty="0" smtClean="0">
                  <a:latin typeface="Arial" panose="020B0604020202020204" pitchFamily="34" charset="0"/>
                  <a:cs typeface="Arial" panose="020B0604020202020204" pitchFamily="34" charset="0"/>
                </a:rPr>
                <a:t>Establishment of a collaborating DOE laboratory scientist at the time of application </a:t>
              </a:r>
            </a:p>
          </p:txBody>
        </p:sp>
      </p:grpSp>
      <p:sp>
        <p:nvSpPr>
          <p:cNvPr id="15" name="Footer Placeholder 14"/>
          <p:cNvSpPr>
            <a:spLocks noGrp="1"/>
          </p:cNvSpPr>
          <p:nvPr>
            <p:ph type="ftr" sz="quarter" idx="12"/>
          </p:nvPr>
        </p:nvSpPr>
        <p:spPr/>
        <p:txBody>
          <a:bodyPr/>
          <a:lstStyle/>
          <a:p>
            <a:pPr algn="ctr"/>
            <a:r>
              <a:rPr lang="en-US" b="1" smtClean="0"/>
              <a:t>WDTS Overview</a:t>
            </a:r>
            <a:endParaRPr lang="en-US" b="1" dirty="0"/>
          </a:p>
        </p:txBody>
      </p:sp>
      <p:sp>
        <p:nvSpPr>
          <p:cNvPr id="2" name="Rectangle 1"/>
          <p:cNvSpPr/>
          <p:nvPr/>
        </p:nvSpPr>
        <p:spPr>
          <a:xfrm>
            <a:off x="0" y="791878"/>
            <a:ext cx="9144000" cy="1251625"/>
          </a:xfrm>
          <a:prstGeom prst="rect">
            <a:avLst/>
          </a:prstGeom>
        </p:spPr>
        <p:txBody>
          <a:bodyPr wrap="square">
            <a:spAutoFit/>
          </a:bodyPr>
          <a:lstStyle/>
          <a:p>
            <a:pPr lvl="0" eaLnBrk="0" hangingPunct="0">
              <a:spcBef>
                <a:spcPts val="400"/>
              </a:spcBef>
            </a:pPr>
            <a:r>
              <a:rPr lang="en-US" dirty="0">
                <a:solidFill>
                  <a:srgbClr val="146737"/>
                </a:solidFill>
                <a:latin typeface="Arial" panose="020B0604020202020204" pitchFamily="34" charset="0"/>
                <a:cs typeface="Arial" pitchFamily="34" charset="0"/>
              </a:rPr>
              <a:t>The goal of the Office of Science Graduate Student Research (SCGSR) program is to prepare graduate students for </a:t>
            </a:r>
            <a:r>
              <a:rPr lang="en-US" dirty="0" smtClean="0">
                <a:solidFill>
                  <a:srgbClr val="146737"/>
                </a:solidFill>
                <a:latin typeface="Arial" panose="020B0604020202020204" pitchFamily="34" charset="0"/>
                <a:cs typeface="Arial" pitchFamily="34" charset="0"/>
              </a:rPr>
              <a:t>STEM </a:t>
            </a:r>
            <a:r>
              <a:rPr lang="en-US" dirty="0">
                <a:solidFill>
                  <a:srgbClr val="146737"/>
                </a:solidFill>
                <a:latin typeface="Arial" panose="020B0604020202020204" pitchFamily="34" charset="0"/>
                <a:cs typeface="Arial" pitchFamily="34" charset="0"/>
              </a:rPr>
              <a:t>careers critically important to the DOE Office of Science </a:t>
            </a:r>
            <a:r>
              <a:rPr lang="en-US" dirty="0" smtClean="0">
                <a:solidFill>
                  <a:srgbClr val="146737"/>
                </a:solidFill>
                <a:latin typeface="Arial" panose="020B0604020202020204" pitchFamily="34" charset="0"/>
                <a:cs typeface="Arial" pitchFamily="34" charset="0"/>
              </a:rPr>
              <a:t>mission.</a:t>
            </a:r>
            <a:r>
              <a:rPr lang="en-US" dirty="0">
                <a:solidFill>
                  <a:srgbClr val="146737"/>
                </a:solidFill>
                <a:latin typeface="Arial" panose="020B0604020202020204" pitchFamily="34" charset="0"/>
                <a:cs typeface="Arial" pitchFamily="34" charset="0"/>
              </a:rPr>
              <a:t> (~ 100 - 120 participants)</a:t>
            </a:r>
          </a:p>
          <a:p>
            <a:pPr lvl="0" eaLnBrk="0" fontAlgn="base" hangingPunct="0">
              <a:spcBef>
                <a:spcPts val="400"/>
              </a:spcBef>
            </a:pPr>
            <a:endParaRPr lang="en-US" dirty="0">
              <a:solidFill>
                <a:srgbClr val="146737"/>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57581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7882" y="822409"/>
            <a:ext cx="8209075" cy="5411823"/>
          </a:xfrm>
        </p:spPr>
        <p:txBody>
          <a:bodyPr numCol="2"/>
          <a:lstStyle/>
          <a:p>
            <a:pPr marL="0" indent="0">
              <a:buNone/>
            </a:pPr>
            <a:r>
              <a:rPr lang="en-US" sz="1200" b="0" dirty="0">
                <a:solidFill>
                  <a:srgbClr val="106636"/>
                </a:solidFill>
                <a:hlinkClick r:id="rId3" action="ppaction://hlinkfile"/>
              </a:rPr>
              <a:t>Advanced Scientific Computing Research (ASCR)</a:t>
            </a:r>
          </a:p>
          <a:p>
            <a:pPr marL="112713" indent="0">
              <a:buNone/>
            </a:pPr>
            <a:r>
              <a:rPr lang="en-US" sz="1200" b="0" dirty="0">
                <a:solidFill>
                  <a:schemeClr val="tx1"/>
                </a:solidFill>
              </a:rPr>
              <a:t>(a) Applied Mathematics </a:t>
            </a:r>
          </a:p>
          <a:p>
            <a:pPr marL="112713" indent="0">
              <a:buNone/>
            </a:pPr>
            <a:r>
              <a:rPr lang="en-US" sz="1200" b="0" dirty="0">
                <a:solidFill>
                  <a:schemeClr val="tx1"/>
                </a:solidFill>
              </a:rPr>
              <a:t>(b) Computer Science </a:t>
            </a:r>
            <a:endParaRPr lang="en-US" sz="1200" b="0" dirty="0" smtClean="0">
              <a:solidFill>
                <a:schemeClr val="tx1"/>
              </a:solidFill>
            </a:endParaRPr>
          </a:p>
          <a:p>
            <a:pPr marL="112713" indent="0">
              <a:buNone/>
            </a:pPr>
            <a:r>
              <a:rPr lang="en-US" sz="1200" b="0" dirty="0" smtClean="0">
                <a:solidFill>
                  <a:schemeClr val="tx1"/>
                </a:solidFill>
              </a:rPr>
              <a:t>(c) </a:t>
            </a:r>
            <a:r>
              <a:rPr lang="en-US" sz="1200" b="0" dirty="0">
                <a:solidFill>
                  <a:schemeClr val="tx1"/>
                </a:solidFill>
              </a:rPr>
              <a:t>Next Generation Networking for Science </a:t>
            </a:r>
            <a:endParaRPr lang="en-US" sz="1200" b="0" dirty="0" smtClean="0">
              <a:solidFill>
                <a:schemeClr val="tx1"/>
              </a:solidFill>
            </a:endParaRPr>
          </a:p>
          <a:p>
            <a:pPr marL="112713" indent="0">
              <a:buNone/>
            </a:pPr>
            <a:r>
              <a:rPr lang="en-US" sz="1200" b="0" dirty="0" smtClean="0">
                <a:solidFill>
                  <a:schemeClr val="tx1"/>
                </a:solidFill>
              </a:rPr>
              <a:t>(d) Research and Evaluation Prototypes</a:t>
            </a:r>
            <a:endParaRPr lang="en-US" sz="1200" b="0" dirty="0">
              <a:solidFill>
                <a:schemeClr val="tx1"/>
              </a:solidFill>
            </a:endParaRPr>
          </a:p>
          <a:p>
            <a:pPr marL="112713" indent="0">
              <a:buNone/>
            </a:pPr>
            <a:endParaRPr lang="en-US" sz="700" b="0" dirty="0">
              <a:solidFill>
                <a:schemeClr val="tx1"/>
              </a:solidFill>
            </a:endParaRPr>
          </a:p>
          <a:p>
            <a:pPr marL="0" indent="0">
              <a:buNone/>
            </a:pPr>
            <a:r>
              <a:rPr lang="en-US" sz="1200" b="0" dirty="0" smtClean="0">
                <a:solidFill>
                  <a:srgbClr val="106636"/>
                </a:solidFill>
                <a:hlinkClick r:id="rId4" action="ppaction://hlinkfile"/>
              </a:rPr>
              <a:t>Basic </a:t>
            </a:r>
            <a:r>
              <a:rPr lang="en-US" sz="1200" b="0" dirty="0">
                <a:solidFill>
                  <a:srgbClr val="106636"/>
                </a:solidFill>
                <a:hlinkClick r:id="rId4" action="ppaction://hlinkfile"/>
              </a:rPr>
              <a:t>Energy Sciences (BES)</a:t>
            </a:r>
          </a:p>
          <a:p>
            <a:pPr marL="112713" indent="0">
              <a:buNone/>
            </a:pPr>
            <a:r>
              <a:rPr lang="en-US" sz="1200" b="0" dirty="0">
                <a:solidFill>
                  <a:schemeClr val="tx1"/>
                </a:solidFill>
              </a:rPr>
              <a:t>(a) Accelerator and Detector R&amp;D </a:t>
            </a:r>
          </a:p>
          <a:p>
            <a:pPr marL="112713" indent="0">
              <a:buNone/>
            </a:pPr>
            <a:r>
              <a:rPr lang="en-US" sz="1200" b="0" dirty="0">
                <a:solidFill>
                  <a:schemeClr val="tx1"/>
                </a:solidFill>
              </a:rPr>
              <a:t>(b) Heavy Element Radiochemistry </a:t>
            </a:r>
          </a:p>
          <a:p>
            <a:pPr marL="112713" indent="0">
              <a:buNone/>
            </a:pPr>
            <a:r>
              <a:rPr lang="en-US" sz="1200" b="0" dirty="0">
                <a:solidFill>
                  <a:schemeClr val="tx1"/>
                </a:solidFill>
              </a:rPr>
              <a:t>(c) Neutron Scattering Research and Instrumentation </a:t>
            </a:r>
          </a:p>
          <a:p>
            <a:pPr marL="112713" indent="0">
              <a:buNone/>
            </a:pPr>
            <a:r>
              <a:rPr lang="en-US" sz="1200" b="0" dirty="0">
                <a:solidFill>
                  <a:schemeClr val="tx1"/>
                </a:solidFill>
              </a:rPr>
              <a:t>(d) Predictive Materials Science and Chemistry </a:t>
            </a:r>
          </a:p>
          <a:p>
            <a:pPr marL="112713" indent="0">
              <a:buNone/>
            </a:pPr>
            <a:r>
              <a:rPr lang="en-US" sz="1200" b="0" dirty="0">
                <a:solidFill>
                  <a:schemeClr val="tx1"/>
                </a:solidFill>
              </a:rPr>
              <a:t>(e) Fundamental Electrochemistry related to Energy Transduction, Storage, and Corrosion </a:t>
            </a:r>
            <a:endParaRPr lang="en-US" sz="1200" b="0" dirty="0" smtClean="0">
              <a:solidFill>
                <a:schemeClr val="tx1"/>
              </a:solidFill>
            </a:endParaRPr>
          </a:p>
          <a:p>
            <a:pPr marL="112713" indent="0">
              <a:buNone/>
            </a:pPr>
            <a:r>
              <a:rPr lang="en-US" sz="1200" b="0" dirty="0" smtClean="0">
                <a:solidFill>
                  <a:schemeClr val="tx1"/>
                </a:solidFill>
              </a:rPr>
              <a:t>(f) Crystal Growth </a:t>
            </a:r>
            <a:endParaRPr lang="en-US" sz="1200" b="0" dirty="0">
              <a:solidFill>
                <a:schemeClr val="tx1"/>
              </a:solidFill>
            </a:endParaRPr>
          </a:p>
          <a:p>
            <a:pPr marL="112713" indent="0">
              <a:buNone/>
            </a:pPr>
            <a:r>
              <a:rPr lang="en-US" sz="1200" b="0" dirty="0" smtClean="0">
                <a:solidFill>
                  <a:schemeClr val="tx1"/>
                </a:solidFill>
              </a:rPr>
              <a:t>(g) Ultrafast Materials and Chemical Sciences </a:t>
            </a:r>
            <a:endParaRPr lang="en-US" sz="1200" b="0" dirty="0">
              <a:solidFill>
                <a:schemeClr val="tx1"/>
              </a:solidFill>
            </a:endParaRPr>
          </a:p>
          <a:p>
            <a:pPr marL="112713" indent="0">
              <a:buNone/>
            </a:pPr>
            <a:r>
              <a:rPr lang="en-US" sz="1200" b="0" dirty="0" smtClean="0">
                <a:solidFill>
                  <a:schemeClr val="tx1"/>
                </a:solidFill>
              </a:rPr>
              <a:t>(h) Electron and Scanning Probe Microscopy Research and Instrumentation  </a:t>
            </a:r>
          </a:p>
          <a:p>
            <a:pPr marL="112713" indent="0">
              <a:spcBef>
                <a:spcPts val="0"/>
              </a:spcBef>
              <a:spcAft>
                <a:spcPts val="0"/>
              </a:spcAft>
              <a:buNone/>
            </a:pPr>
            <a:r>
              <a:rPr lang="en-US" sz="1200" b="0" dirty="0" smtClean="0">
                <a:solidFill>
                  <a:schemeClr val="tx1"/>
                </a:solidFill>
              </a:rPr>
              <a:t>(i)  Basic Geosciences</a:t>
            </a:r>
          </a:p>
          <a:p>
            <a:pPr marL="233363" indent="-120650">
              <a:spcBef>
                <a:spcPts val="0"/>
              </a:spcBef>
              <a:spcAft>
                <a:spcPts val="0"/>
              </a:spcAft>
              <a:buAutoNum type="alphaLcParenBoth" startAt="10"/>
            </a:pPr>
            <a:r>
              <a:rPr lang="en-US" sz="1200" b="0" dirty="0" smtClean="0">
                <a:solidFill>
                  <a:schemeClr val="tx1"/>
                </a:solidFill>
              </a:rPr>
              <a:t>  Gas Phase Chemical Physics</a:t>
            </a:r>
          </a:p>
          <a:p>
            <a:pPr marL="341313" indent="-228600">
              <a:spcBef>
                <a:spcPts val="0"/>
              </a:spcBef>
              <a:spcAft>
                <a:spcPts val="0"/>
              </a:spcAft>
              <a:buAutoNum type="alphaLcParenBoth" startAt="10"/>
            </a:pPr>
            <a:endParaRPr lang="en-US" sz="700" b="0" dirty="0" smtClean="0">
              <a:solidFill>
                <a:schemeClr val="tx1"/>
              </a:solidFill>
            </a:endParaRPr>
          </a:p>
          <a:p>
            <a:pPr marL="0" indent="0">
              <a:buNone/>
            </a:pPr>
            <a:r>
              <a:rPr lang="en-US" sz="1200" b="0" dirty="0" smtClean="0">
                <a:solidFill>
                  <a:schemeClr val="tx1"/>
                </a:solidFill>
                <a:hlinkClick r:id="rId5" action="ppaction://hlinkfile"/>
              </a:rPr>
              <a:t>Biological </a:t>
            </a:r>
            <a:r>
              <a:rPr lang="en-US" sz="1200" b="0" dirty="0">
                <a:solidFill>
                  <a:schemeClr val="tx1"/>
                </a:solidFill>
                <a:hlinkClick r:id="rId5" action="ppaction://hlinkfile"/>
              </a:rPr>
              <a:t>and Environmental Research (BER)</a:t>
            </a:r>
          </a:p>
          <a:p>
            <a:pPr marL="112713" indent="0">
              <a:buNone/>
            </a:pPr>
            <a:r>
              <a:rPr lang="en-US" sz="1200" b="0" dirty="0">
                <a:solidFill>
                  <a:schemeClr val="tx1"/>
                </a:solidFill>
              </a:rPr>
              <a:t>(a) Computational Biology and Bioinformatics </a:t>
            </a:r>
          </a:p>
          <a:p>
            <a:pPr marL="112713" indent="0">
              <a:buNone/>
            </a:pPr>
            <a:r>
              <a:rPr lang="en-US" sz="1200" b="0" dirty="0">
                <a:solidFill>
                  <a:schemeClr val="tx1"/>
                </a:solidFill>
              </a:rPr>
              <a:t>(b) Biological Imaging - Mesoscale to Molecules </a:t>
            </a:r>
          </a:p>
          <a:p>
            <a:pPr marL="112713" indent="0">
              <a:buNone/>
            </a:pPr>
            <a:r>
              <a:rPr lang="en-US" sz="1200" b="0" dirty="0">
                <a:solidFill>
                  <a:schemeClr val="tx1"/>
                </a:solidFill>
              </a:rPr>
              <a:t>(c) Plant Science for Sustainable Bioenergy </a:t>
            </a:r>
          </a:p>
          <a:p>
            <a:pPr marL="112713" indent="0">
              <a:buNone/>
            </a:pPr>
            <a:r>
              <a:rPr lang="en-US" sz="1200" b="0" dirty="0">
                <a:solidFill>
                  <a:schemeClr val="tx1"/>
                </a:solidFill>
              </a:rPr>
              <a:t>(d) Environmental </a:t>
            </a:r>
            <a:r>
              <a:rPr lang="en-US" sz="1200" b="0" dirty="0" smtClean="0">
                <a:solidFill>
                  <a:schemeClr val="tx1"/>
                </a:solidFill>
              </a:rPr>
              <a:t>Systems </a:t>
            </a:r>
            <a:r>
              <a:rPr lang="en-US" sz="1200" b="0" dirty="0">
                <a:solidFill>
                  <a:schemeClr val="tx1"/>
                </a:solidFill>
              </a:rPr>
              <a:t>Science </a:t>
            </a:r>
          </a:p>
          <a:p>
            <a:pPr marL="0" indent="0">
              <a:buNone/>
            </a:pPr>
            <a:endParaRPr lang="en-US" sz="1200" b="0" dirty="0" smtClean="0">
              <a:solidFill>
                <a:schemeClr val="tx1"/>
              </a:solidFill>
              <a:hlinkClick r:id="" action="ppaction://hlinkfile"/>
            </a:endParaRPr>
          </a:p>
          <a:p>
            <a:pPr marL="0" indent="0">
              <a:buNone/>
            </a:pPr>
            <a:r>
              <a:rPr lang="en-US" sz="1200" b="0" dirty="0" smtClean="0">
                <a:solidFill>
                  <a:schemeClr val="tx1"/>
                </a:solidFill>
                <a:hlinkClick r:id="" action="ppaction://hlinkfile"/>
              </a:rPr>
              <a:t>Biological </a:t>
            </a:r>
            <a:r>
              <a:rPr lang="en-US" sz="1200" b="0" dirty="0">
                <a:solidFill>
                  <a:schemeClr val="tx1"/>
                </a:solidFill>
                <a:hlinkClick r:id="rId5" action="ppaction://hlinkfile"/>
              </a:rPr>
              <a:t>and Environmental Research (BER</a:t>
            </a:r>
            <a:r>
              <a:rPr lang="en-US" sz="1200" b="0" dirty="0" smtClean="0">
                <a:solidFill>
                  <a:schemeClr val="tx1"/>
                </a:solidFill>
                <a:hlinkClick r:id="rId5" action="ppaction://hlinkfile"/>
              </a:rPr>
              <a:t>) – cont’d</a:t>
            </a:r>
            <a:endParaRPr lang="en-US" sz="1200" b="0" dirty="0">
              <a:solidFill>
                <a:schemeClr val="tx1"/>
              </a:solidFill>
              <a:hlinkClick r:id="rId5" action="ppaction://hlinkfile"/>
            </a:endParaRPr>
          </a:p>
          <a:p>
            <a:pPr marL="112713" indent="0">
              <a:buNone/>
            </a:pPr>
            <a:r>
              <a:rPr lang="en-US" sz="1200" b="0" dirty="0" smtClean="0">
                <a:solidFill>
                  <a:schemeClr val="tx1"/>
                </a:solidFill>
              </a:rPr>
              <a:t>(e) Atmospheric Systems Research </a:t>
            </a:r>
          </a:p>
          <a:p>
            <a:pPr marL="112713" indent="0">
              <a:buNone/>
            </a:pPr>
            <a:r>
              <a:rPr lang="en-US" sz="1200" b="0" dirty="0" smtClean="0">
                <a:solidFill>
                  <a:schemeClr val="tx1"/>
                </a:solidFill>
              </a:rPr>
              <a:t>(</a:t>
            </a:r>
            <a:r>
              <a:rPr lang="en-US" sz="1200" b="0" dirty="0">
                <a:solidFill>
                  <a:schemeClr val="tx1"/>
                </a:solidFill>
              </a:rPr>
              <a:t>f) Earth System Modeling </a:t>
            </a:r>
          </a:p>
          <a:p>
            <a:pPr marL="112713" indent="0">
              <a:buNone/>
            </a:pPr>
            <a:r>
              <a:rPr lang="en-US" sz="1200" b="0" dirty="0">
                <a:solidFill>
                  <a:schemeClr val="tx1"/>
                </a:solidFill>
              </a:rPr>
              <a:t>(g) Regional and Global Climate Modeling </a:t>
            </a:r>
            <a:endParaRPr lang="en-US" sz="1200" b="0" dirty="0" smtClean="0">
              <a:solidFill>
                <a:schemeClr val="tx1"/>
              </a:solidFill>
            </a:endParaRPr>
          </a:p>
          <a:p>
            <a:pPr marL="112713" indent="0">
              <a:buNone/>
            </a:pPr>
            <a:endParaRPr lang="en-US" sz="700" b="0" dirty="0">
              <a:solidFill>
                <a:schemeClr val="tx1"/>
              </a:solidFill>
            </a:endParaRPr>
          </a:p>
          <a:p>
            <a:pPr marL="0" indent="0">
              <a:buNone/>
            </a:pPr>
            <a:r>
              <a:rPr lang="en-US" sz="1200" b="0" dirty="0" smtClean="0">
                <a:solidFill>
                  <a:srgbClr val="FF0000"/>
                </a:solidFill>
                <a:hlinkClick r:id="rId6" action="ppaction://hlinkfile"/>
              </a:rPr>
              <a:t>Fusion </a:t>
            </a:r>
            <a:r>
              <a:rPr lang="en-US" sz="1200" b="0" dirty="0">
                <a:solidFill>
                  <a:srgbClr val="FF0000"/>
                </a:solidFill>
                <a:hlinkClick r:id="rId6" action="ppaction://hlinkfile"/>
              </a:rPr>
              <a:t>Energy Sciences (FES)</a:t>
            </a:r>
          </a:p>
          <a:p>
            <a:pPr marL="112713" indent="0">
              <a:buNone/>
            </a:pPr>
            <a:r>
              <a:rPr lang="en-US" sz="1200" b="0" dirty="0">
                <a:solidFill>
                  <a:schemeClr val="tx1"/>
                </a:solidFill>
              </a:rPr>
              <a:t>(a) Burning Plasma Science &amp; Enabling Technologies </a:t>
            </a:r>
          </a:p>
          <a:p>
            <a:pPr marL="112713" indent="0">
              <a:spcAft>
                <a:spcPts val="600"/>
              </a:spcAft>
              <a:buNone/>
            </a:pPr>
            <a:r>
              <a:rPr lang="en-US" sz="1200" b="0" dirty="0">
                <a:solidFill>
                  <a:schemeClr val="tx1"/>
                </a:solidFill>
              </a:rPr>
              <a:t>(b) Discovery Plasma Science </a:t>
            </a:r>
            <a:endParaRPr lang="en-US" sz="1200" b="0" dirty="0">
              <a:solidFill>
                <a:schemeClr val="tx1"/>
              </a:solidFill>
              <a:hlinkClick r:id="rId7" action="ppaction://hlinkfile"/>
            </a:endParaRPr>
          </a:p>
          <a:p>
            <a:pPr marL="0" indent="0">
              <a:buNone/>
            </a:pPr>
            <a:r>
              <a:rPr lang="en-US" sz="1200" b="0" dirty="0" smtClean="0">
                <a:solidFill>
                  <a:schemeClr val="tx1"/>
                </a:solidFill>
                <a:hlinkClick r:id="rId7" action="ppaction://hlinkfile"/>
              </a:rPr>
              <a:t>High </a:t>
            </a:r>
            <a:r>
              <a:rPr lang="en-US" sz="1200" b="0" dirty="0">
                <a:solidFill>
                  <a:schemeClr val="tx1"/>
                </a:solidFill>
                <a:hlinkClick r:id="rId7" action="ppaction://hlinkfile"/>
              </a:rPr>
              <a:t>Energy Physics (HEP)</a:t>
            </a:r>
          </a:p>
          <a:p>
            <a:pPr marL="112713" indent="0">
              <a:buNone/>
            </a:pPr>
            <a:r>
              <a:rPr lang="en-US" sz="1200" b="0" dirty="0">
                <a:solidFill>
                  <a:schemeClr val="tx1"/>
                </a:solidFill>
              </a:rPr>
              <a:t>(a) Theoretical and Computational Research in High Energy Physics </a:t>
            </a:r>
          </a:p>
          <a:p>
            <a:pPr marL="112713" indent="0">
              <a:buNone/>
            </a:pPr>
            <a:r>
              <a:rPr lang="en-US" sz="1200" b="0" dirty="0">
                <a:solidFill>
                  <a:schemeClr val="tx1"/>
                </a:solidFill>
              </a:rPr>
              <a:t>(b) Advanced Technology Research and Development in High Energy Physics </a:t>
            </a:r>
          </a:p>
          <a:p>
            <a:pPr marL="112713" indent="0">
              <a:spcAft>
                <a:spcPts val="600"/>
              </a:spcAft>
              <a:buNone/>
            </a:pPr>
            <a:r>
              <a:rPr lang="en-US" sz="1200" b="0" dirty="0">
                <a:solidFill>
                  <a:schemeClr val="tx1"/>
                </a:solidFill>
              </a:rPr>
              <a:t>(c) Experimental Research in High Energy Physics </a:t>
            </a:r>
          </a:p>
          <a:p>
            <a:pPr marL="0" indent="0">
              <a:buNone/>
            </a:pPr>
            <a:r>
              <a:rPr lang="en-US" sz="1200" b="0" dirty="0" smtClean="0">
                <a:solidFill>
                  <a:schemeClr val="tx1"/>
                </a:solidFill>
                <a:hlinkClick r:id="rId8" action="ppaction://hlinkfile"/>
              </a:rPr>
              <a:t>Nuclear </a:t>
            </a:r>
            <a:r>
              <a:rPr lang="en-US" sz="1200" b="0" dirty="0">
                <a:solidFill>
                  <a:schemeClr val="tx1"/>
                </a:solidFill>
                <a:hlinkClick r:id="rId8" action="ppaction://hlinkfile"/>
              </a:rPr>
              <a:t>Physics (NP)</a:t>
            </a:r>
          </a:p>
          <a:p>
            <a:pPr marL="112713" indent="0">
              <a:buNone/>
            </a:pPr>
            <a:r>
              <a:rPr lang="en-US" sz="1200" b="0" dirty="0">
                <a:solidFill>
                  <a:schemeClr val="tx1"/>
                </a:solidFill>
              </a:rPr>
              <a:t>(a) Medium Energy Nuclear Physics </a:t>
            </a:r>
          </a:p>
          <a:p>
            <a:pPr marL="112713" indent="0">
              <a:buNone/>
            </a:pPr>
            <a:r>
              <a:rPr lang="en-US" sz="1200" b="0" dirty="0">
                <a:solidFill>
                  <a:schemeClr val="tx1"/>
                </a:solidFill>
              </a:rPr>
              <a:t>(b) Heavy Ion Nuclear Physics </a:t>
            </a:r>
          </a:p>
          <a:p>
            <a:pPr marL="112713" indent="0">
              <a:buNone/>
            </a:pPr>
            <a:r>
              <a:rPr lang="en-US" sz="1200" b="0" dirty="0">
                <a:solidFill>
                  <a:schemeClr val="tx1"/>
                </a:solidFill>
              </a:rPr>
              <a:t>(c) Low Energy Nuclear Physics </a:t>
            </a:r>
          </a:p>
          <a:p>
            <a:pPr marL="112713" indent="0">
              <a:buNone/>
            </a:pPr>
            <a:r>
              <a:rPr lang="en-US" sz="1200" b="0" dirty="0">
                <a:solidFill>
                  <a:schemeClr val="tx1"/>
                </a:solidFill>
              </a:rPr>
              <a:t>(d) Nuclear Theory </a:t>
            </a:r>
          </a:p>
          <a:p>
            <a:pPr marL="112713" indent="0">
              <a:buNone/>
            </a:pPr>
            <a:r>
              <a:rPr lang="en-US" sz="1200" b="0" dirty="0">
                <a:solidFill>
                  <a:schemeClr val="tx1"/>
                </a:solidFill>
              </a:rPr>
              <a:t>(e) Nuclear Data and Nuclear Theory Computing </a:t>
            </a:r>
          </a:p>
          <a:p>
            <a:pPr marL="112713" indent="0">
              <a:buNone/>
            </a:pPr>
            <a:r>
              <a:rPr lang="en-US" sz="1200" b="0" dirty="0">
                <a:solidFill>
                  <a:schemeClr val="tx1"/>
                </a:solidFill>
              </a:rPr>
              <a:t>(f) Isotope Development and Production for </a:t>
            </a:r>
            <a:r>
              <a:rPr lang="en-US" sz="1200" b="0" dirty="0" smtClean="0">
                <a:solidFill>
                  <a:schemeClr val="tx1"/>
                </a:solidFill>
              </a:rPr>
              <a:t>Research and </a:t>
            </a:r>
            <a:r>
              <a:rPr lang="en-US" sz="1200" b="0" dirty="0">
                <a:solidFill>
                  <a:schemeClr val="tx1"/>
                </a:solidFill>
              </a:rPr>
              <a:t>Applications </a:t>
            </a:r>
          </a:p>
          <a:p>
            <a:pPr marL="112713" indent="0">
              <a:buNone/>
            </a:pPr>
            <a:r>
              <a:rPr lang="en-US" sz="1200" b="0" dirty="0">
                <a:solidFill>
                  <a:schemeClr val="tx1"/>
                </a:solidFill>
              </a:rPr>
              <a:t>(g) Accelerator Research and Development for Current and Future Nuclear Physics Facilities </a:t>
            </a:r>
          </a:p>
          <a:p>
            <a:pPr marL="0" indent="0">
              <a:buNone/>
            </a:pPr>
            <a:endParaRPr lang="en-US" sz="1200" b="0" dirty="0">
              <a:solidFill>
                <a:schemeClr val="tx1"/>
              </a:solidFill>
            </a:endParaRPr>
          </a:p>
        </p:txBody>
      </p:sp>
      <p:sp>
        <p:nvSpPr>
          <p:cNvPr id="3" name="Title 2"/>
          <p:cNvSpPr>
            <a:spLocks noGrp="1"/>
          </p:cNvSpPr>
          <p:nvPr>
            <p:ph type="title"/>
          </p:nvPr>
        </p:nvSpPr>
        <p:spPr>
          <a:xfrm>
            <a:off x="0" y="0"/>
            <a:ext cx="9144000" cy="817647"/>
          </a:xfrm>
        </p:spPr>
        <p:txBody>
          <a:bodyPr/>
          <a:lstStyle/>
          <a:p>
            <a:r>
              <a:rPr lang="en-US" sz="2400" b="1" dirty="0" smtClean="0">
                <a:latin typeface="+mn-lt"/>
              </a:rPr>
              <a:t>SCGSR Program: Priority Research Areas</a:t>
            </a:r>
            <a:r>
              <a:rPr lang="en-US" sz="2400" b="1" dirty="0">
                <a:latin typeface="+mn-lt"/>
              </a:rPr>
              <a:t> </a:t>
            </a:r>
            <a:r>
              <a:rPr lang="en-US" sz="1600" dirty="0" smtClean="0">
                <a:latin typeface="+mn-lt"/>
              </a:rPr>
              <a:t>(</a:t>
            </a:r>
            <a:r>
              <a:rPr lang="en-US" sz="1600" i="1" dirty="0" smtClean="0">
                <a:latin typeface="+mn-lt"/>
              </a:rPr>
              <a:t>most recently completed solicitation -</a:t>
            </a:r>
            <a:r>
              <a:rPr lang="en-US" sz="2400" b="1" dirty="0" smtClean="0">
                <a:latin typeface="+mn-lt"/>
              </a:rPr>
              <a:t/>
            </a:r>
            <a:br>
              <a:rPr lang="en-US" sz="2400" b="1" dirty="0" smtClean="0">
                <a:latin typeface="+mn-lt"/>
              </a:rPr>
            </a:br>
            <a:r>
              <a:rPr lang="en-US" sz="1600" i="1" dirty="0" smtClean="0">
                <a:latin typeface="+mn-lt"/>
              </a:rPr>
              <a:t>based on SC’s </a:t>
            </a:r>
            <a:r>
              <a:rPr lang="en-US" sz="1600" i="1" dirty="0">
                <a:latin typeface="+mn-lt"/>
              </a:rPr>
              <a:t>Assessment of Workforce Development </a:t>
            </a:r>
            <a:r>
              <a:rPr lang="en-US" sz="1600" i="1" dirty="0" smtClean="0">
                <a:latin typeface="+mn-lt"/>
              </a:rPr>
              <a:t>Needs and evolving needs of SC programs)</a:t>
            </a:r>
            <a:endParaRPr lang="en-US" sz="1600" b="1" i="1" dirty="0">
              <a:latin typeface="+mn-lt"/>
            </a:endParaRPr>
          </a:p>
        </p:txBody>
      </p:sp>
      <p:sp>
        <p:nvSpPr>
          <p:cNvPr id="4" name="Slide Number Placeholder 3"/>
          <p:cNvSpPr>
            <a:spLocks noGrp="1"/>
          </p:cNvSpPr>
          <p:nvPr>
            <p:ph type="sldNum" sz="quarter" idx="11"/>
          </p:nvPr>
        </p:nvSpPr>
        <p:spPr/>
        <p:txBody>
          <a:bodyPr/>
          <a:lstStyle/>
          <a:p>
            <a:fld id="{26CA2777-A89F-4130-B308-73BB65955918}" type="slidenum">
              <a:rPr lang="en-US" smtClean="0"/>
              <a:pPr/>
              <a:t>9</a:t>
            </a:fld>
            <a:endParaRPr lang="en-US"/>
          </a:p>
        </p:txBody>
      </p:sp>
      <p:sp>
        <p:nvSpPr>
          <p:cNvPr id="5" name="Footer Placeholder 4"/>
          <p:cNvSpPr>
            <a:spLocks noGrp="1"/>
          </p:cNvSpPr>
          <p:nvPr>
            <p:ph type="ftr" sz="quarter" idx="12"/>
          </p:nvPr>
        </p:nvSpPr>
        <p:spPr/>
        <p:txBody>
          <a:bodyPr/>
          <a:lstStyle/>
          <a:p>
            <a:r>
              <a:rPr lang="en-US" smtClean="0">
                <a:solidFill>
                  <a:srgbClr val="237737"/>
                </a:solidFill>
              </a:rPr>
              <a:t>WDTS Overview</a:t>
            </a:r>
            <a:endParaRPr lang="en-US" dirty="0">
              <a:solidFill>
                <a:srgbClr val="237737"/>
              </a:solidFill>
            </a:endParaRPr>
          </a:p>
        </p:txBody>
      </p:sp>
    </p:spTree>
    <p:extLst>
      <p:ext uri="{BB962C8B-B14F-4D97-AF65-F5344CB8AC3E}">
        <p14:creationId xmlns:p14="http://schemas.microsoft.com/office/powerpoint/2010/main" val="4084431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2774</Words>
  <Application>Microsoft Office PowerPoint</Application>
  <PresentationFormat>On-screen Show (4:3)</PresentationFormat>
  <Paragraphs>377</Paragraphs>
  <Slides>20</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ＭＳ Ｐゴシック</vt:lpstr>
      <vt:lpstr>Arial</vt:lpstr>
      <vt:lpstr>Arial Narrow</vt:lpstr>
      <vt:lpstr>Calibri</vt:lpstr>
      <vt:lpstr>Tahoma</vt:lpstr>
      <vt:lpstr>Wingdings</vt:lpstr>
      <vt:lpstr>Office Theme</vt:lpstr>
      <vt:lpstr>Microsoft Excel Binary Worksheet</vt:lpstr>
      <vt:lpstr>Office of Workforce Development for Teachers and Scientists (WDTS)  An Introduction and Overview </vt:lpstr>
      <vt:lpstr>PowerPoint Presentation</vt:lpstr>
      <vt:lpstr>Workforce Development for Teachers and Scientists Program and Budget History ($s in Thousands)</vt:lpstr>
      <vt:lpstr>FY 2017 WDTS Distribution of Funding</vt:lpstr>
      <vt:lpstr>PowerPoint Presentation</vt:lpstr>
      <vt:lpstr>SULI Program Summary</vt:lpstr>
      <vt:lpstr>CCI Program Summary</vt:lpstr>
      <vt:lpstr>The SCGSR Program’s Key Elements</vt:lpstr>
      <vt:lpstr>SCGSR Program: Priority Research Areas (most recently completed solicitation - based on SC’s Assessment of Workforce Development Needs and evolving needs of SC programs)</vt:lpstr>
      <vt:lpstr>SCGSR Review and Selection Process</vt:lpstr>
      <vt:lpstr>Visiting Faculty Program</vt:lpstr>
      <vt:lpstr>16/17 DOE Laboratories are WDTS Host Labs + DIII-D at General Atomics &amp; Joint BioEnergy Institute (JBEI) at LBNL)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2017-02-27T15:29:27Z</dcterms:created>
  <dcterms:modified xsi:type="dcterms:W3CDTF">2017-02-27T15:29:40Z</dcterms:modified>
</cp:coreProperties>
</file>