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5" r:id="rId1"/>
    <p:sldMasterId id="2147483843" r:id="rId2"/>
  </p:sldMasterIdLst>
  <p:notesMasterIdLst>
    <p:notesMasterId r:id="rId17"/>
  </p:notesMasterIdLst>
  <p:handoutMasterIdLst>
    <p:handoutMasterId r:id="rId18"/>
  </p:handoutMasterIdLst>
  <p:sldIdLst>
    <p:sldId id="1038" r:id="rId3"/>
    <p:sldId id="989" r:id="rId4"/>
    <p:sldId id="1025" r:id="rId5"/>
    <p:sldId id="1026" r:id="rId6"/>
    <p:sldId id="990" r:id="rId7"/>
    <p:sldId id="1032" r:id="rId8"/>
    <p:sldId id="1033" r:id="rId9"/>
    <p:sldId id="1034" r:id="rId10"/>
    <p:sldId id="1035" r:id="rId11"/>
    <p:sldId id="1036" r:id="rId12"/>
    <p:sldId id="1037" r:id="rId13"/>
    <p:sldId id="991" r:id="rId14"/>
    <p:sldId id="1030" r:id="rId15"/>
    <p:sldId id="1031"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A8D"/>
    <a:srgbClr val="0070C0"/>
    <a:srgbClr val="000272"/>
    <a:srgbClr val="006600"/>
    <a:srgbClr val="FFFFFF"/>
    <a:srgbClr val="6666FF"/>
    <a:srgbClr val="00FFFF"/>
    <a:srgbClr val="000080"/>
    <a:srgbClr val="10663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95427" autoAdjust="0"/>
  </p:normalViewPr>
  <p:slideViewPr>
    <p:cSldViewPr snapToGrid="0" showGuides="1">
      <p:cViewPr varScale="1">
        <p:scale>
          <a:sx n="82" d="100"/>
          <a:sy n="82" d="100"/>
        </p:scale>
        <p:origin x="108" y="480"/>
      </p:cViewPr>
      <p:guideLst>
        <p:guide orient="horz" pos="312"/>
        <p:guide pos="2881"/>
      </p:guideLst>
    </p:cSldViewPr>
  </p:slideViewPr>
  <p:notesTextViewPr>
    <p:cViewPr>
      <p:scale>
        <a:sx n="100" d="100"/>
        <a:sy n="100" d="100"/>
      </p:scale>
      <p:origin x="0" y="0"/>
    </p:cViewPr>
  </p:notesTextViewPr>
  <p:sorterViewPr>
    <p:cViewPr varScale="1">
      <p:scale>
        <a:sx n="1" d="1"/>
        <a:sy n="1" d="1"/>
      </p:scale>
      <p:origin x="0" y="-216"/>
    </p:cViewPr>
  </p:sorterViewPr>
  <p:notesViewPr>
    <p:cSldViewPr snapToGrid="0" showGuides="1">
      <p:cViewPr varScale="1">
        <p:scale>
          <a:sx n="93" d="100"/>
          <a:sy n="93" d="100"/>
        </p:scale>
        <p:origin x="-29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1DCF576A-B395-4BA3-973E-2655D899A55A}" type="datetimeFigureOut">
              <a:rPr lang="en-US" smtClean="0"/>
              <a:pPr/>
              <a:t>2/27/2017</a:t>
            </a:fld>
            <a:endParaRPr lang="en-US"/>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A0D92419-4B5B-4C6E-854B-DA725B5B53F6}" type="slidenum">
              <a:rPr lang="en-US" smtClean="0"/>
              <a:pPr/>
              <a:t>‹#›</a:t>
            </a:fld>
            <a:endParaRPr lang="en-US"/>
          </a:p>
        </p:txBody>
      </p:sp>
    </p:spTree>
    <p:extLst>
      <p:ext uri="{BB962C8B-B14F-4D97-AF65-F5344CB8AC3E}">
        <p14:creationId xmlns:p14="http://schemas.microsoft.com/office/powerpoint/2010/main" val="235008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8927" cy="480225"/>
          </a:xfrm>
          <a:prstGeom prst="rect">
            <a:avLst/>
          </a:prstGeom>
        </p:spPr>
        <p:txBody>
          <a:bodyPr vert="horz" lIns="95824" tIns="47913" rIns="95824" bIns="479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4618" y="0"/>
            <a:ext cx="3168927" cy="480225"/>
          </a:xfrm>
          <a:prstGeom prst="rect">
            <a:avLst/>
          </a:prstGeom>
        </p:spPr>
        <p:txBody>
          <a:bodyPr vert="horz" lIns="95824" tIns="47913" rIns="95824" bIns="47913"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2/27/2017</a:t>
            </a:fld>
            <a:endParaRPr lang="en-US"/>
          </a:p>
        </p:txBody>
      </p:sp>
      <p:sp>
        <p:nvSpPr>
          <p:cNvPr id="4" name="Slide Image Placeholder 3"/>
          <p:cNvSpPr>
            <a:spLocks noGrp="1" noRot="1" noChangeAspect="1"/>
          </p:cNvSpPr>
          <p:nvPr>
            <p:ph type="sldImg" idx="2"/>
          </p:nvPr>
        </p:nvSpPr>
        <p:spPr>
          <a:xfrm>
            <a:off x="1258888" y="719138"/>
            <a:ext cx="4797425" cy="3598862"/>
          </a:xfrm>
          <a:prstGeom prst="rect">
            <a:avLst/>
          </a:prstGeom>
          <a:noFill/>
          <a:ln w="12700">
            <a:solidFill>
              <a:prstClr val="black"/>
            </a:solidFill>
          </a:ln>
        </p:spPr>
        <p:txBody>
          <a:bodyPr vert="horz" lIns="95824" tIns="47913" rIns="95824" bIns="47913" rtlCol="0" anchor="ctr"/>
          <a:lstStyle/>
          <a:p>
            <a:pPr lvl="0"/>
            <a:endParaRPr lang="en-US" noProof="0"/>
          </a:p>
        </p:txBody>
      </p:sp>
      <p:sp>
        <p:nvSpPr>
          <p:cNvPr id="5" name="Notes Placeholder 4"/>
          <p:cNvSpPr>
            <a:spLocks noGrp="1"/>
          </p:cNvSpPr>
          <p:nvPr>
            <p:ph type="body" sz="quarter" idx="3"/>
          </p:nvPr>
        </p:nvSpPr>
        <p:spPr>
          <a:xfrm>
            <a:off x="732187" y="4561315"/>
            <a:ext cx="5850835" cy="4320376"/>
          </a:xfrm>
          <a:prstGeom prst="rect">
            <a:avLst/>
          </a:prstGeom>
        </p:spPr>
        <p:txBody>
          <a:bodyPr vert="horz" lIns="95824" tIns="47913" rIns="95824" bIns="4791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9119329"/>
            <a:ext cx="3168927" cy="480225"/>
          </a:xfrm>
          <a:prstGeom prst="rect">
            <a:avLst/>
          </a:prstGeom>
        </p:spPr>
        <p:txBody>
          <a:bodyPr vert="horz" lIns="95824" tIns="47913" rIns="95824" bIns="4791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4618" y="9119329"/>
            <a:ext cx="3168927" cy="480225"/>
          </a:xfrm>
          <a:prstGeom prst="rect">
            <a:avLst/>
          </a:prstGeom>
        </p:spPr>
        <p:txBody>
          <a:bodyPr vert="horz" lIns="95824" tIns="47913" rIns="95824" bIns="47913"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extLst>
      <p:ext uri="{BB962C8B-B14F-4D97-AF65-F5344CB8AC3E}">
        <p14:creationId xmlns:p14="http://schemas.microsoft.com/office/powerpoint/2010/main" val="1732389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39" algn="l" rtl="0" eaLnBrk="0" fontAlgn="base" hangingPunct="0">
      <a:spcBef>
        <a:spcPct val="30000"/>
      </a:spcBef>
      <a:spcAft>
        <a:spcPct val="0"/>
      </a:spcAft>
      <a:defRPr sz="1200" kern="1200">
        <a:solidFill>
          <a:schemeClr val="tx1"/>
        </a:solidFill>
        <a:latin typeface="+mn-lt"/>
        <a:ea typeface="+mn-ea"/>
        <a:cs typeface="+mn-cs"/>
      </a:defRPr>
    </a:lvl2pPr>
    <a:lvl3pPr marL="914079" algn="l" rtl="0" eaLnBrk="0" fontAlgn="base" hangingPunct="0">
      <a:spcBef>
        <a:spcPct val="30000"/>
      </a:spcBef>
      <a:spcAft>
        <a:spcPct val="0"/>
      </a:spcAft>
      <a:defRPr sz="1200" kern="1200">
        <a:solidFill>
          <a:schemeClr val="tx1"/>
        </a:solidFill>
        <a:latin typeface="+mn-lt"/>
        <a:ea typeface="+mn-ea"/>
        <a:cs typeface="+mn-cs"/>
      </a:defRPr>
    </a:lvl3pPr>
    <a:lvl4pPr marL="1371119" algn="l" rtl="0" eaLnBrk="0" fontAlgn="base" hangingPunct="0">
      <a:spcBef>
        <a:spcPct val="30000"/>
      </a:spcBef>
      <a:spcAft>
        <a:spcPct val="0"/>
      </a:spcAft>
      <a:defRPr sz="1200" kern="1200">
        <a:solidFill>
          <a:schemeClr val="tx1"/>
        </a:solidFill>
        <a:latin typeface="+mn-lt"/>
        <a:ea typeface="+mn-ea"/>
        <a:cs typeface="+mn-cs"/>
      </a:defRPr>
    </a:lvl4pPr>
    <a:lvl5pPr marL="1828159"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a:t>
            </a:fld>
            <a:endParaRPr lang="en-US"/>
          </a:p>
        </p:txBody>
      </p:sp>
    </p:spTree>
    <p:extLst>
      <p:ext uri="{BB962C8B-B14F-4D97-AF65-F5344CB8AC3E}">
        <p14:creationId xmlns:p14="http://schemas.microsoft.com/office/powerpoint/2010/main" val="304063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14</a:t>
            </a:fld>
            <a:endParaRPr lang="en-US"/>
          </a:p>
        </p:txBody>
      </p:sp>
    </p:spTree>
    <p:extLst>
      <p:ext uri="{BB962C8B-B14F-4D97-AF65-F5344CB8AC3E}">
        <p14:creationId xmlns:p14="http://schemas.microsoft.com/office/powerpoint/2010/main" val="60377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a:t>
            </a:fld>
            <a:endParaRPr lang="en-US"/>
          </a:p>
        </p:txBody>
      </p:sp>
    </p:spTree>
    <p:extLst>
      <p:ext uri="{BB962C8B-B14F-4D97-AF65-F5344CB8AC3E}">
        <p14:creationId xmlns:p14="http://schemas.microsoft.com/office/powerpoint/2010/main" val="344154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3</a:t>
            </a:fld>
            <a:endParaRPr lang="en-US"/>
          </a:p>
        </p:txBody>
      </p:sp>
    </p:spTree>
    <p:extLst>
      <p:ext uri="{BB962C8B-B14F-4D97-AF65-F5344CB8AC3E}">
        <p14:creationId xmlns:p14="http://schemas.microsoft.com/office/powerpoint/2010/main" val="58323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10727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5</a:t>
            </a:fld>
            <a:endParaRPr lang="en-US"/>
          </a:p>
        </p:txBody>
      </p:sp>
    </p:spTree>
    <p:extLst>
      <p:ext uri="{BB962C8B-B14F-4D97-AF65-F5344CB8AC3E}">
        <p14:creationId xmlns:p14="http://schemas.microsoft.com/office/powerpoint/2010/main" val="290115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6</a:t>
            </a:fld>
            <a:endParaRPr lang="en-US"/>
          </a:p>
        </p:txBody>
      </p:sp>
    </p:spTree>
    <p:extLst>
      <p:ext uri="{BB962C8B-B14F-4D97-AF65-F5344CB8AC3E}">
        <p14:creationId xmlns:p14="http://schemas.microsoft.com/office/powerpoint/2010/main" val="128201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067A6-C473-451D-A58D-993108004ABD}" type="slidenum">
              <a:rPr lang="en-US" smtClean="0"/>
              <a:t>7</a:t>
            </a:fld>
            <a:endParaRPr lang="en-US"/>
          </a:p>
        </p:txBody>
      </p:sp>
    </p:spTree>
    <p:extLst>
      <p:ext uri="{BB962C8B-B14F-4D97-AF65-F5344CB8AC3E}">
        <p14:creationId xmlns:p14="http://schemas.microsoft.com/office/powerpoint/2010/main" val="222062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12</a:t>
            </a:fld>
            <a:endParaRPr lang="en-US"/>
          </a:p>
        </p:txBody>
      </p:sp>
    </p:spTree>
    <p:extLst>
      <p:ext uri="{BB962C8B-B14F-4D97-AF65-F5344CB8AC3E}">
        <p14:creationId xmlns:p14="http://schemas.microsoft.com/office/powerpoint/2010/main" val="336802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13</a:t>
            </a:fld>
            <a:endParaRPr lang="en-US"/>
          </a:p>
        </p:txBody>
      </p:sp>
    </p:spTree>
    <p:extLst>
      <p:ext uri="{BB962C8B-B14F-4D97-AF65-F5344CB8AC3E}">
        <p14:creationId xmlns:p14="http://schemas.microsoft.com/office/powerpoint/2010/main" val="186342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a:xfrm>
            <a:off x="3124200" y="6356350"/>
            <a:ext cx="53340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4"/>
            <a:ext cx="5334000" cy="365125"/>
          </a:xfrm>
          <a:prstGeom prst="rect">
            <a:avLst/>
          </a:prstGeom>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282096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836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66160"/>
            <a:ext cx="7772400" cy="1005840"/>
          </a:xfrm>
        </p:spPr>
        <p:txBody>
          <a:bodyPr vert="horz" lIns="91440" tIns="45720" rIns="91440" bIns="45720" rtlCol="0" anchor="t" anchorCtr="0">
            <a:noAutofit/>
          </a:bodyPr>
          <a:lstStyle>
            <a:lvl1pPr algn="ctr">
              <a:defRPr lang="en-US" baseline="0">
                <a:solidFill>
                  <a:schemeClr val="tx1"/>
                </a:solidFill>
                <a:latin typeface="+mj-lt"/>
                <a:cs typeface="+mj-cs"/>
              </a:defRPr>
            </a:lvl1pPr>
          </a:lstStyle>
          <a:p>
            <a:pPr marL="0" lvl="0" algn="ctr"/>
            <a:r>
              <a:rPr lang="en-US" dirty="0" smtClean="0"/>
              <a:t>Click to add presentation title</a:t>
            </a:r>
            <a:endParaRPr lang="en-US" dirty="0"/>
          </a:p>
        </p:txBody>
      </p:sp>
      <p:sp>
        <p:nvSpPr>
          <p:cNvPr id="3" name="Subtitle 2"/>
          <p:cNvSpPr>
            <a:spLocks noGrp="1"/>
          </p:cNvSpPr>
          <p:nvPr>
            <p:ph type="subTitle" idx="1" hasCustomPrompt="1"/>
          </p:nvPr>
        </p:nvSpPr>
        <p:spPr>
          <a:xfrm>
            <a:off x="1371600" y="4114800"/>
            <a:ext cx="6400800" cy="990600"/>
          </a:xfrm>
        </p:spPr>
        <p:txBody>
          <a:bodyPr>
            <a:noAutofit/>
          </a:bodyPr>
          <a:lstStyle>
            <a:lvl1pPr marL="0" marR="0" indent="0" algn="ctr" defTabSz="914400" rtl="0" eaLnBrk="1" fontAlgn="auto" latinLnBrk="0" hangingPunct="1">
              <a:lnSpc>
                <a:spcPct val="100000"/>
              </a:lnSpc>
              <a:spcBef>
                <a:spcPts val="900"/>
              </a:spcBef>
              <a:spcAft>
                <a:spcPts val="0"/>
              </a:spcAft>
              <a:buClr>
                <a:srgbClr val="F4B834"/>
              </a:buClr>
              <a:buSzTx/>
              <a:buFont typeface="Wingdings" pitchFamily="2" charset="2"/>
              <a:buNone/>
              <a:tabLst/>
              <a:defRPr kumimoji="0" lang="en-US" sz="2800" b="0" i="0" u="none" strike="noStrike" kern="1200" cap="none" spc="0" normalizeH="0" baseline="0" noProof="0" dirty="0">
                <a:ln>
                  <a:noFill/>
                </a:ln>
                <a:solidFill>
                  <a:schemeClr val="tx1">
                    <a:tint val="75000"/>
                  </a:schemeClr>
                </a:solidFill>
                <a:effectLst/>
                <a:uLnTx/>
                <a:uFillTx/>
                <a:latin typeface="+mn-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7" name="Text Placeholder 8"/>
          <p:cNvSpPr>
            <a:spLocks noGrp="1"/>
          </p:cNvSpPr>
          <p:nvPr>
            <p:ph type="body" sz="quarter" idx="10" hasCustomPrompt="1"/>
          </p:nvPr>
        </p:nvSpPr>
        <p:spPr>
          <a:xfrm>
            <a:off x="3328418" y="5102163"/>
            <a:ext cx="2479849" cy="523875"/>
          </a:xfrm>
        </p:spPr>
        <p:txBody>
          <a:bodyPr lIns="0" rIns="0">
            <a:noAutofit/>
          </a:bodyPr>
          <a:lstStyle>
            <a:lvl1pPr marL="0" indent="0" algn="ctr">
              <a:buFontTx/>
              <a:buNone/>
              <a:defRPr sz="2400" baseline="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39923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baseline="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a:solidFill>
                  <a:schemeClr val="tx1"/>
                </a:solidFill>
              </a:defRPr>
            </a:lvl5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4" name="Title 3"/>
          <p:cNvSpPr>
            <a:spLocks noGrp="1"/>
          </p:cNvSpPr>
          <p:nvPr>
            <p:ph type="title" hasCustomPrompt="1"/>
          </p:nvPr>
        </p:nvSpPr>
        <p:spPr/>
        <p:txBody>
          <a:bodyPr/>
          <a:lstStyle/>
          <a:p>
            <a:r>
              <a:rPr lang="en-US" dirty="0" smtClean="0"/>
              <a:t>Click to add slide title</a:t>
            </a:r>
            <a:endParaRPr lang="en-US" dirty="0"/>
          </a:p>
        </p:txBody>
      </p:sp>
      <p:sp>
        <p:nvSpPr>
          <p:cNvPr id="2" name="Slide Number Placeholder 1"/>
          <p:cNvSpPr>
            <a:spLocks noGrp="1"/>
          </p:cNvSpPr>
          <p:nvPr>
            <p:ph type="sldNum" sz="quarter" idx="10"/>
          </p:nvPr>
        </p:nvSpPr>
        <p:spPr/>
        <p:txBody>
          <a:bodyPr/>
          <a:lstStyle/>
          <a:p>
            <a:r>
              <a:t>Slide </a:t>
            </a:r>
            <a:fld id="{2651EAAB-5D0D-473B-859D-C18D8179491F}" type="slidenum">
              <a:rPr/>
              <a:pPr/>
              <a:t>‹#›</a:t>
            </a:fld>
            <a:endParaRPr dirty="0"/>
          </a:p>
        </p:txBody>
      </p:sp>
    </p:spTree>
    <p:extLst>
      <p:ext uri="{BB962C8B-B14F-4D97-AF65-F5344CB8AC3E}">
        <p14:creationId xmlns:p14="http://schemas.microsoft.com/office/powerpoint/2010/main" val="424383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3" name="Content Placeholder 2"/>
          <p:cNvSpPr>
            <a:spLocks noGrp="1"/>
          </p:cNvSpPr>
          <p:nvPr>
            <p:ph sz="half" idx="1" hasCustomPrompt="1"/>
          </p:nvPr>
        </p:nvSpPr>
        <p:spPr>
          <a:xfrm>
            <a:off x="457200" y="1600200"/>
            <a:ext cx="4038600" cy="4525963"/>
          </a:xfrm>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sz="280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5" name="Text Placeholder 5"/>
          <p:cNvSpPr>
            <a:spLocks noGrp="1"/>
          </p:cNvSpPr>
          <p:nvPr>
            <p:ph type="body" sz="quarter" idx="10" hasCustomPrompt="1"/>
          </p:nvPr>
        </p:nvSpPr>
        <p:spPr>
          <a:xfrm>
            <a:off x="4648200" y="4906963"/>
            <a:ext cx="4038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648200" y="1600200"/>
            <a:ext cx="4038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
        <p:nvSpPr>
          <p:cNvPr id="7" name="Slide Number Placeholder 6"/>
          <p:cNvSpPr>
            <a:spLocks noGrp="1"/>
          </p:cNvSpPr>
          <p:nvPr>
            <p:ph type="sldNum" sz="quarter" idx="13"/>
          </p:nvPr>
        </p:nvSpPr>
        <p:spPr/>
        <p:txBody>
          <a:bodyPr/>
          <a:lstStyle/>
          <a:p>
            <a:r>
              <a:t>Slide </a:t>
            </a:r>
            <a:fld id="{2651EAAB-5D0D-473B-859D-C18D8179491F}" type="slidenum">
              <a:rPr/>
              <a:pPr/>
              <a:t>‹#›</a:t>
            </a:fld>
            <a:endParaRPr dirty="0"/>
          </a:p>
        </p:txBody>
      </p:sp>
    </p:spTree>
    <p:extLst>
      <p:ext uri="{BB962C8B-B14F-4D97-AF65-F5344CB8AC3E}">
        <p14:creationId xmlns:p14="http://schemas.microsoft.com/office/powerpoint/2010/main" val="96329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5" name="Text Placeholder 5"/>
          <p:cNvSpPr>
            <a:spLocks noGrp="1"/>
          </p:cNvSpPr>
          <p:nvPr>
            <p:ph type="body" sz="quarter" idx="10" hasCustomPrompt="1"/>
          </p:nvPr>
        </p:nvSpPr>
        <p:spPr>
          <a:xfrm>
            <a:off x="457200" y="4906963"/>
            <a:ext cx="8229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57200" y="1600200"/>
            <a:ext cx="8229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
        <p:nvSpPr>
          <p:cNvPr id="4" name="Slide Number Placeholder 3"/>
          <p:cNvSpPr>
            <a:spLocks noGrp="1"/>
          </p:cNvSpPr>
          <p:nvPr>
            <p:ph type="sldNum" sz="quarter" idx="13"/>
          </p:nvPr>
        </p:nvSpPr>
        <p:spPr/>
        <p:txBody>
          <a:bodyPr/>
          <a:lstStyle/>
          <a:p>
            <a:r>
              <a:t>Slide </a:t>
            </a:r>
            <a:fld id="{2651EAAB-5D0D-473B-859D-C18D8179491F}" type="slidenum">
              <a:rPr/>
              <a:pPr/>
              <a:t>‹#›</a:t>
            </a:fld>
            <a:endParaRPr dirty="0"/>
          </a:p>
        </p:txBody>
      </p:sp>
    </p:spTree>
    <p:extLst>
      <p:ext uri="{BB962C8B-B14F-4D97-AF65-F5344CB8AC3E}">
        <p14:creationId xmlns:p14="http://schemas.microsoft.com/office/powerpoint/2010/main" val="1466764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pic>
        <p:nvPicPr>
          <p:cNvPr id="2054" name="Picture 9" descr="horizontal-logo-green-text.jpg"/>
          <p:cNvPicPr>
            <a:picLocks noChangeAspect="1"/>
          </p:cNvPicPr>
          <p:nvPr/>
        </p:nvPicPr>
        <p:blipFill>
          <a:blip r:embed="rId6" cstate="print"/>
          <a:srcRect/>
          <a:stretch>
            <a:fillRect/>
          </a:stretch>
        </p:blipFill>
        <p:spPr bwMode="auto">
          <a:xfrm>
            <a:off x="457200" y="6354765"/>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61" r:id="rId2"/>
    <p:sldLayoutId id="2147483862"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add slide title</a:t>
            </a:r>
            <a:endParaRPr lang="en-US" dirty="0"/>
          </a:p>
        </p:txBody>
      </p:sp>
      <p:sp>
        <p:nvSpPr>
          <p:cNvPr id="3" name="Text Placeholder 2"/>
          <p:cNvSpPr>
            <a:spLocks noGrp="1"/>
          </p:cNvSpPr>
          <p:nvPr>
            <p:ph type="body" idx="1"/>
          </p:nvPr>
        </p:nvSpPr>
        <p:spPr>
          <a:xfrm>
            <a:off x="457200" y="1600201"/>
            <a:ext cx="8229600" cy="4476750"/>
          </a:xfrm>
          <a:prstGeom prst="rect">
            <a:avLst/>
          </a:prstGeom>
        </p:spPr>
        <p:txBody>
          <a:bodyPr vert="horz" lIns="91440" tIns="45720" rIns="91440" bIns="45720" rtlCol="0">
            <a:noAutofit/>
          </a:bodyPr>
          <a:lstStyle/>
          <a:p>
            <a:pPr lvl="0"/>
            <a:r>
              <a:rPr lang="en-US" dirty="0" smtClean="0"/>
              <a:t>Click to add text </a:t>
            </a:r>
          </a:p>
          <a:p>
            <a:pPr lvl="1"/>
            <a:r>
              <a:rPr lang="en-US" dirty="0" smtClean="0"/>
              <a:t>Second level text</a:t>
            </a:r>
          </a:p>
          <a:p>
            <a:pPr lvl="2"/>
            <a:r>
              <a:rPr lang="en-US" dirty="0" smtClean="0"/>
              <a:t>Third level text</a:t>
            </a:r>
          </a:p>
          <a:p>
            <a:pPr lvl="3"/>
            <a:r>
              <a:rPr lang="en-US" dirty="0" smtClean="0"/>
              <a:t>Fourth level text</a:t>
            </a:r>
          </a:p>
        </p:txBody>
      </p:sp>
      <p:sp>
        <p:nvSpPr>
          <p:cNvPr id="8" name="Rectangle 7"/>
          <p:cNvSpPr/>
          <p:nvPr/>
        </p:nvSpPr>
        <p:spPr>
          <a:xfrm>
            <a:off x="2286000" y="6559550"/>
            <a:ext cx="4572000" cy="215444"/>
          </a:xfrm>
          <a:prstGeom prst="rect">
            <a:avLst/>
          </a:prstGeom>
        </p:spPr>
        <p:txBody>
          <a:bodyPr>
            <a:spAutoFit/>
          </a:bodyPr>
          <a:lstStyle/>
          <a:p>
            <a:pPr algn="ctr" fontAlgn="auto">
              <a:spcBef>
                <a:spcPts val="0"/>
              </a:spcBef>
              <a:spcAft>
                <a:spcPts val="0"/>
              </a:spcAft>
            </a:pPr>
            <a:r>
              <a:rPr lang="en-US" sz="800" dirty="0">
                <a:solidFill>
                  <a:srgbClr val="FFFFFF"/>
                </a:solidFill>
                <a:latin typeface="Arial" panose="020B0604020202020204" pitchFamily="34" charset="0"/>
              </a:rPr>
              <a:t>Operated by Los Alamos National Security, </a:t>
            </a:r>
            <a:r>
              <a:rPr lang="en-US" sz="800" dirty="0" smtClean="0">
                <a:solidFill>
                  <a:srgbClr val="FFFFFF"/>
                </a:solidFill>
                <a:latin typeface="Arial" panose="020B0604020202020204" pitchFamily="34" charset="0"/>
              </a:rPr>
              <a:t>LLC for </a:t>
            </a:r>
            <a:r>
              <a:rPr lang="en-US" sz="800" dirty="0">
                <a:solidFill>
                  <a:srgbClr val="FFFFFF"/>
                </a:solidFill>
                <a:latin typeface="Arial" panose="020B0604020202020204" pitchFamily="34" charset="0"/>
              </a:rPr>
              <a:t>the U.S. Department of Energy's NNSA</a:t>
            </a:r>
          </a:p>
        </p:txBody>
      </p:sp>
      <p:sp>
        <p:nvSpPr>
          <p:cNvPr id="9" name="TextBox 8"/>
          <p:cNvSpPr txBox="1"/>
          <p:nvPr/>
        </p:nvSpPr>
        <p:spPr>
          <a:xfrm>
            <a:off x="3619500" y="6383179"/>
            <a:ext cx="1905000" cy="246221"/>
          </a:xfrm>
          <a:prstGeom prst="rect">
            <a:avLst/>
          </a:prstGeom>
          <a:noFill/>
        </p:spPr>
        <p:txBody>
          <a:bodyPr wrap="square" rtlCol="0">
            <a:spAutoFit/>
          </a:bodyPr>
          <a:lstStyle/>
          <a:p>
            <a:pPr algn="ctr" fontAlgn="auto">
              <a:spcBef>
                <a:spcPts val="0"/>
              </a:spcBef>
              <a:spcAft>
                <a:spcPts val="0"/>
              </a:spcAft>
            </a:pPr>
            <a:r>
              <a:rPr lang="en-US" sz="1000" dirty="0" smtClean="0">
                <a:solidFill>
                  <a:prstClr val="white"/>
                </a:solidFill>
                <a:latin typeface="Arial" panose="020B0604020202020204" pitchFamily="34" charset="0"/>
              </a:rPr>
              <a:t>UNCLASSIFIED</a:t>
            </a:r>
            <a:endParaRPr lang="en-US" sz="1000" dirty="0">
              <a:solidFill>
                <a:prstClr val="white"/>
              </a:solidFill>
              <a:latin typeface="Arial" panose="020B0604020202020204" pitchFamily="34" charset="0"/>
            </a:endParaRPr>
          </a:p>
        </p:txBody>
      </p:sp>
      <p:sp>
        <p:nvSpPr>
          <p:cNvPr id="11" name="Slide Number Placeholder 3"/>
          <p:cNvSpPr>
            <a:spLocks noGrp="1"/>
          </p:cNvSpPr>
          <p:nvPr>
            <p:ph type="sldNum" sz="quarter" idx="4"/>
          </p:nvPr>
        </p:nvSpPr>
        <p:spPr>
          <a:xfrm>
            <a:off x="6819900" y="5943600"/>
            <a:ext cx="2133600" cy="365125"/>
          </a:xfrm>
          <a:prstGeom prst="rect">
            <a:avLst/>
          </a:prstGeom>
        </p:spPr>
        <p:txBody>
          <a:bodyPr vert="horz" lIns="0" tIns="0" rIns="0" bIns="0" rtlCol="0" anchor="ctr"/>
          <a:lstStyle>
            <a:lvl1pPr marL="0" algn="r" defTabSz="914400" rtl="0" eaLnBrk="1" latinLnBrk="0" hangingPunct="1">
              <a:defRPr lang="en-US" sz="1000" kern="1200" normalizeH="0" baseline="0" smtClean="0">
                <a:solidFill>
                  <a:srgbClr val="F4B834"/>
                </a:solidFill>
                <a:latin typeface="Arial" panose="020B0604020202020204" pitchFamily="34" charset="0"/>
                <a:ea typeface="+mn-ea"/>
                <a:cs typeface="+mn-cs"/>
              </a:defRPr>
            </a:lvl1pPr>
          </a:lstStyle>
          <a:p>
            <a:pPr fontAlgn="auto">
              <a:spcBef>
                <a:spcPts val="0"/>
              </a:spcBef>
              <a:spcAft>
                <a:spcPts val="0"/>
              </a:spcAft>
            </a:pPr>
            <a:r>
              <a:rPr dirty="0"/>
              <a:t>Slide </a:t>
            </a:r>
            <a:fld id="{2651EAAB-5D0D-473B-859D-C18D8179491F}" type="slidenum">
              <a:rPr/>
              <a:pPr fontAlgn="auto">
                <a:spcBef>
                  <a:spcPts val="0"/>
                </a:spcBef>
                <a:spcAft>
                  <a:spcPts val="0"/>
                </a:spcAft>
              </a:pPr>
              <a:t>‹#›</a:t>
            </a:fld>
            <a:endParaRPr dirty="0"/>
          </a:p>
        </p:txBody>
      </p:sp>
    </p:spTree>
    <p:extLst>
      <p:ext uri="{BB962C8B-B14F-4D97-AF65-F5344CB8AC3E}">
        <p14:creationId xmlns:p14="http://schemas.microsoft.com/office/powerpoint/2010/main" val="23486258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hf hdr="0" ftr="0" dt="0"/>
  <p:txStyles>
    <p:title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p:titleStyle>
    <p:bodyStyle>
      <a:lvl1pPr marL="346075" marR="0" indent="-346075" algn="l" defTabSz="914400" rtl="0" eaLnBrk="1" fontAlgn="auto" latinLnBrk="0" hangingPunct="1">
        <a:lnSpc>
          <a:spcPct val="100000"/>
        </a:lnSpc>
        <a:spcBef>
          <a:spcPts val="900"/>
        </a:spcBef>
        <a:spcAft>
          <a:spcPts val="0"/>
        </a:spcAft>
        <a:buClr>
          <a:srgbClr val="F4B834"/>
        </a:buClr>
        <a:buSzPct val="100000"/>
        <a:buFont typeface="Wingdings" pitchFamily="2" charset="2"/>
        <a:buChar char="§"/>
        <a:tabLst/>
        <a:defRPr kumimoji="0" lang="en-US" sz="2800" b="0" i="0" u="none" strike="noStrike" kern="1200" cap="none" spc="0" normalizeH="0" baseline="0" noProof="0" smtClean="0">
          <a:ln>
            <a:noFill/>
          </a:ln>
          <a:solidFill>
            <a:schemeClr val="tx1"/>
          </a:solidFill>
          <a:effectLst/>
          <a:uLnTx/>
          <a:uFillTx/>
          <a:latin typeface="+mn-lt"/>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F4B834"/>
        </a:buClr>
        <a:buSzPct val="100000"/>
        <a:buFont typeface="Arial" panose="020B0604020202020204" pitchFamily="34" charset="0"/>
        <a:buChar char="–"/>
        <a:tabLst/>
        <a:defRPr sz="2400" kern="1200" baseline="0">
          <a:solidFill>
            <a:schemeClr val="tx1"/>
          </a:solidFill>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00000"/>
        <a:buFont typeface="Arial" pitchFamily="34" charset="0"/>
        <a:buChar char="•"/>
        <a:tabLst/>
        <a:defRPr sz="2400" kern="1200">
          <a:solidFill>
            <a:schemeClr val="tx1"/>
          </a:solidFill>
          <a:latin typeface="+mn-lt"/>
          <a:ea typeface="+mn-ea"/>
          <a:cs typeface="+mn-cs"/>
        </a:defRPr>
      </a:lvl3pPr>
      <a:lvl4pPr marL="1374775" marR="0" indent="-342900" algn="l" defTabSz="914400" rtl="0" eaLnBrk="1" fontAlgn="auto" latinLnBrk="0" hangingPunct="1">
        <a:lnSpc>
          <a:spcPct val="100000"/>
        </a:lnSpc>
        <a:spcBef>
          <a:spcPct val="20000"/>
        </a:spcBef>
        <a:spcAft>
          <a:spcPts val="0"/>
        </a:spcAft>
        <a:buClr>
          <a:srgbClr val="F4B834"/>
        </a:buClr>
        <a:buSzPct val="100000"/>
        <a:buFont typeface="Arial" panose="020B0604020202020204" pitchFamily="34" charset="0"/>
        <a:buChar char="-"/>
        <a:tabLst/>
        <a:defRPr sz="2400" kern="1200">
          <a:solidFill>
            <a:schemeClr val="tx1"/>
          </a:solidFill>
          <a:latin typeface="+mn-lt"/>
          <a:ea typeface="+mn-ea"/>
          <a:cs typeface="+mn-cs"/>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Discovery Science Then and Now</a:t>
            </a:r>
          </a:p>
        </p:txBody>
      </p:sp>
      <p:sp>
        <p:nvSpPr>
          <p:cNvPr id="3" name="Content Placeholder 2"/>
          <p:cNvSpPr>
            <a:spLocks noGrp="1"/>
          </p:cNvSpPr>
          <p:nvPr>
            <p:ph idx="1"/>
          </p:nvPr>
        </p:nvSpPr>
        <p:spPr>
          <a:xfrm>
            <a:off x="152400" y="762000"/>
            <a:ext cx="8839200" cy="5716392"/>
          </a:xfrm>
          <a:noFill/>
        </p:spPr>
        <p:txBody>
          <a:bodyPr wrap="square">
            <a:spAutoFit/>
          </a:bodyPr>
          <a:lstStyle/>
          <a:p>
            <a:pPr marL="0" indent="0">
              <a:buNone/>
            </a:pPr>
            <a:r>
              <a:rPr lang="en-US" b="0" u="sng" dirty="0" smtClean="0">
                <a:solidFill>
                  <a:schemeClr val="tx1"/>
                </a:solidFill>
              </a:rPr>
              <a:t>2007</a:t>
            </a:r>
          </a:p>
          <a:p>
            <a:pPr lvl="0">
              <a:lnSpc>
                <a:spcPts val="2000"/>
              </a:lnSpc>
              <a:buFont typeface="Wingdings" panose="05000000000000000000" pitchFamily="2" charset="2"/>
              <a:buChar char="§"/>
            </a:pPr>
            <a:r>
              <a:rPr lang="en-US" sz="2000" b="0" dirty="0" smtClean="0"/>
              <a:t>Lots of compelling research had not yet occurred</a:t>
            </a:r>
          </a:p>
          <a:p>
            <a:pPr lvl="1"/>
            <a:r>
              <a:rPr lang="en-US" sz="1800" dirty="0" smtClean="0"/>
              <a:t>Graphene was rising (synthesized 2004, Nobel Prize 2010)</a:t>
            </a:r>
          </a:p>
          <a:p>
            <a:pPr lvl="1"/>
            <a:r>
              <a:rPr lang="en-US" sz="1800" dirty="0" err="1" smtClean="0"/>
              <a:t>Multiferroic</a:t>
            </a:r>
            <a:r>
              <a:rPr lang="en-US" sz="1800" dirty="0" smtClean="0"/>
              <a:t> and magneto</a:t>
            </a:r>
            <a:r>
              <a:rPr lang="en-US" sz="1800" b="0" dirty="0" smtClean="0"/>
              <a:t>-electric materials (</a:t>
            </a:r>
            <a:r>
              <a:rPr lang="en-US" sz="1800" b="0" dirty="0" err="1" smtClean="0"/>
              <a:t>Eerenstein</a:t>
            </a:r>
            <a:r>
              <a:rPr lang="en-US" sz="1800" b="0" dirty="0" smtClean="0"/>
              <a:t> Nature 2006)</a:t>
            </a:r>
          </a:p>
          <a:p>
            <a:pPr lvl="1"/>
            <a:r>
              <a:rPr lang="en-US" sz="1800" b="0" dirty="0" smtClean="0"/>
              <a:t>Solar cell efficiency and cost</a:t>
            </a:r>
            <a:endParaRPr lang="en-US" sz="1800" dirty="0"/>
          </a:p>
          <a:p>
            <a:pPr lvl="1"/>
            <a:r>
              <a:rPr lang="en-US" sz="1800" dirty="0" smtClean="0"/>
              <a:t>3</a:t>
            </a:r>
            <a:r>
              <a:rPr lang="en-US" sz="1800" baseline="30000" dirty="0" smtClean="0"/>
              <a:t>rd</a:t>
            </a:r>
            <a:r>
              <a:rPr lang="en-US" sz="1800" dirty="0" smtClean="0"/>
              <a:t> generation X-ray synchrotrons </a:t>
            </a:r>
          </a:p>
          <a:p>
            <a:pPr lvl="1"/>
            <a:endParaRPr lang="en-US" sz="1800" b="0" dirty="0" smtClean="0"/>
          </a:p>
          <a:p>
            <a:pPr marL="455613" lvl="1" indent="-455613">
              <a:buNone/>
            </a:pPr>
            <a:r>
              <a:rPr lang="en-US" sz="2400" u="sng" dirty="0" smtClean="0"/>
              <a:t>2015</a:t>
            </a:r>
          </a:p>
          <a:p>
            <a:pPr>
              <a:buFont typeface="Wingdings" panose="05000000000000000000" pitchFamily="2" charset="2"/>
              <a:buChar char="§"/>
            </a:pPr>
            <a:r>
              <a:rPr lang="en-US" sz="2000" b="0" dirty="0" smtClean="0"/>
              <a:t>2D materials: MoS</a:t>
            </a:r>
            <a:r>
              <a:rPr lang="en-US" sz="2000" b="0" baseline="-25000" dirty="0" smtClean="0"/>
              <a:t>2</a:t>
            </a:r>
            <a:r>
              <a:rPr lang="en-US" sz="2000" b="0" dirty="0" smtClean="0"/>
              <a:t> and derivatives </a:t>
            </a:r>
          </a:p>
          <a:p>
            <a:pPr>
              <a:buFont typeface="Wingdings" panose="05000000000000000000" pitchFamily="2" charset="2"/>
              <a:buChar char="§"/>
            </a:pPr>
            <a:r>
              <a:rPr lang="en-US" sz="2000" b="0" dirty="0" smtClean="0"/>
              <a:t>Symmetry, correlation and coherence: topological insulators, photosynthesis, . . . </a:t>
            </a:r>
          </a:p>
          <a:p>
            <a:pPr>
              <a:buFont typeface="Wingdings" panose="05000000000000000000" pitchFamily="2" charset="2"/>
              <a:buChar char="§"/>
            </a:pPr>
            <a:r>
              <a:rPr lang="en-US" sz="2000" b="0" dirty="0" smtClean="0"/>
              <a:t>Organic perovskites for solar cells, . . .</a:t>
            </a:r>
          </a:p>
          <a:p>
            <a:pPr>
              <a:buFont typeface="Wingdings" panose="05000000000000000000" pitchFamily="2" charset="2"/>
              <a:buChar char="§"/>
            </a:pPr>
            <a:r>
              <a:rPr lang="en-US" sz="2000" b="0" dirty="0" err="1" smtClean="0"/>
              <a:t>Attosecond</a:t>
            </a:r>
            <a:r>
              <a:rPr lang="en-US" sz="2000" b="0" dirty="0" smtClean="0"/>
              <a:t> resolution for correlated electrons with high harmonic generation lasers</a:t>
            </a:r>
          </a:p>
          <a:p>
            <a:pPr>
              <a:buFont typeface="Wingdings" panose="05000000000000000000" pitchFamily="2" charset="2"/>
              <a:buChar char="§"/>
            </a:pPr>
            <a:r>
              <a:rPr lang="en-US" sz="2000" b="0" dirty="0" smtClean="0"/>
              <a:t>4</a:t>
            </a:r>
            <a:r>
              <a:rPr lang="en-US" sz="2000" b="0" baseline="30000" dirty="0" smtClean="0"/>
              <a:t>th</a:t>
            </a:r>
            <a:r>
              <a:rPr lang="en-US" sz="2000" b="0" dirty="0" smtClean="0"/>
              <a:t> </a:t>
            </a:r>
            <a:r>
              <a:rPr lang="en-US" sz="2000" b="0" dirty="0"/>
              <a:t>generation x-ray sources: LCLS coherent, ultrafast free electron </a:t>
            </a:r>
            <a:r>
              <a:rPr lang="en-US" sz="2000" b="0" dirty="0" smtClean="0"/>
              <a:t>laser</a:t>
            </a:r>
            <a:endParaRPr lang="en-US" sz="2000" b="0" dirty="0"/>
          </a:p>
          <a:p>
            <a:pPr>
              <a:buFont typeface="Wingdings" panose="05000000000000000000" pitchFamily="2" charset="2"/>
              <a:buChar char="§"/>
            </a:pPr>
            <a:endParaRPr lang="en-US" sz="2000" b="0" dirty="0" smtClean="0"/>
          </a:p>
        </p:txBody>
      </p:sp>
    </p:spTree>
    <p:extLst>
      <p:ext uri="{BB962C8B-B14F-4D97-AF65-F5344CB8AC3E}">
        <p14:creationId xmlns:p14="http://schemas.microsoft.com/office/powerpoint/2010/main" val="4184035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r>
              <a:rPr lang="en-US" dirty="0"/>
              <a:t>Exploiting Transformative Advances in Imaging Capabilities Across Multiple Scales</a:t>
            </a:r>
          </a:p>
        </p:txBody>
      </p:sp>
      <p:sp>
        <p:nvSpPr>
          <p:cNvPr id="4" name="Content Placeholder 2"/>
          <p:cNvSpPr txBox="1">
            <a:spLocks/>
          </p:cNvSpPr>
          <p:nvPr/>
        </p:nvSpPr>
        <p:spPr bwMode="auto">
          <a:xfrm>
            <a:off x="-10633" y="762000"/>
            <a:ext cx="9144000" cy="9144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noAutofit/>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i="1" dirty="0"/>
              <a:t>Making and exploiting advances in imaging capabilities emerge as national priorities because of </a:t>
            </a:r>
            <a:r>
              <a:rPr lang="en-US" sz="2000" b="0" i="1" dirty="0" smtClean="0"/>
              <a:t>their transformative </a:t>
            </a:r>
            <a:r>
              <a:rPr lang="en-US" sz="2000" b="0" i="1" dirty="0"/>
              <a:t>impacts on materials discovery. </a:t>
            </a:r>
            <a:r>
              <a:rPr lang="en-US" sz="2000" b="0" i="1" dirty="0" smtClean="0"/>
              <a:t>… </a:t>
            </a:r>
            <a:r>
              <a:rPr lang="en-US" sz="2000" b="0" i="1" dirty="0"/>
              <a:t>accelerating the introduction </a:t>
            </a:r>
            <a:r>
              <a:rPr lang="en-US" sz="2000" b="0" i="1" dirty="0" smtClean="0"/>
              <a:t>of new </a:t>
            </a:r>
            <a:r>
              <a:rPr lang="en-US" sz="2000" b="0" i="1" dirty="0"/>
              <a:t>materials, the understanding of </a:t>
            </a:r>
            <a:r>
              <a:rPr lang="en-US" sz="2000" b="0" i="1" dirty="0" smtClean="0"/>
              <a:t>combustion and other chemical processes, </a:t>
            </a:r>
            <a:r>
              <a:rPr lang="en-US" sz="2000" b="0" i="1" dirty="0"/>
              <a:t>and progress in materials synthesis; and solving </a:t>
            </a:r>
            <a:r>
              <a:rPr lang="en-US" sz="2000" b="0" i="1" dirty="0" smtClean="0"/>
              <a:t>longstanding challenges </a:t>
            </a:r>
            <a:r>
              <a:rPr lang="en-US" sz="2000" b="0" i="1" dirty="0"/>
              <a:t>in the relationship between the structure of inhomogeneous matter and its behavior.</a:t>
            </a:r>
            <a:endParaRPr lang="en-US" sz="2000" b="0" dirty="0"/>
          </a:p>
        </p:txBody>
      </p:sp>
      <p:sp>
        <p:nvSpPr>
          <p:cNvPr id="6" name="Rectangle 5"/>
          <p:cNvSpPr/>
          <p:nvPr/>
        </p:nvSpPr>
        <p:spPr>
          <a:xfrm>
            <a:off x="152400" y="5048071"/>
            <a:ext cx="8904767" cy="120032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err="1" smtClean="0"/>
              <a:t>Attosecond</a:t>
            </a:r>
            <a:r>
              <a:rPr lang="en-US" dirty="0" smtClean="0"/>
              <a:t> measurements</a:t>
            </a:r>
          </a:p>
          <a:p>
            <a:pPr marL="285750" indent="-285750">
              <a:buFont typeface="Arial" panose="020B0604020202020204" pitchFamily="34" charset="0"/>
              <a:buChar char="•"/>
            </a:pPr>
            <a:r>
              <a:rPr lang="en-US" dirty="0" smtClean="0"/>
              <a:t>High resolution, chemically resolved </a:t>
            </a:r>
            <a:r>
              <a:rPr lang="en-US" dirty="0" err="1" smtClean="0"/>
              <a:t>multiscale</a:t>
            </a:r>
            <a:r>
              <a:rPr lang="en-US" dirty="0" smtClean="0"/>
              <a:t> mapping</a:t>
            </a:r>
          </a:p>
          <a:p>
            <a:pPr marL="285750" indent="-285750">
              <a:buFont typeface="Arial" panose="020B0604020202020204" pitchFamily="34" charset="0"/>
              <a:buChar char="•"/>
            </a:pPr>
            <a:r>
              <a:rPr lang="en-US" dirty="0" smtClean="0"/>
              <a:t>4D characterization</a:t>
            </a:r>
          </a:p>
          <a:p>
            <a:pPr marL="285750" indent="-285750">
              <a:buFont typeface="Arial" panose="020B0604020202020204" pitchFamily="34" charset="0"/>
              <a:buChar char="•"/>
            </a:pPr>
            <a:r>
              <a:rPr lang="en-US" dirty="0" smtClean="0"/>
              <a:t>Advanced, spatially &amp; temporally resolved spectroscopy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25" y="3048000"/>
            <a:ext cx="2852738" cy="3004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35917"/>
            <a:ext cx="1143000" cy="23494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10692"/>
            <a:ext cx="3137208" cy="2174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C0A2BE09-5C53-429F-9B0D-04D6F428253C}" type="slidenum">
              <a:rPr lang="en-US" smtClean="0"/>
              <a:pPr>
                <a:defRPr/>
              </a:pPr>
              <a:t>10</a:t>
            </a:fld>
            <a:endParaRPr lang="en-US" dirty="0"/>
          </a:p>
        </p:txBody>
      </p:sp>
    </p:spTree>
    <p:extLst>
      <p:ext uri="{BB962C8B-B14F-4D97-AF65-F5344CB8AC3E}">
        <p14:creationId xmlns:p14="http://schemas.microsoft.com/office/powerpoint/2010/main" val="233224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To enable success, action is required</a:t>
            </a:r>
          </a:p>
        </p:txBody>
      </p:sp>
      <p:sp>
        <p:nvSpPr>
          <p:cNvPr id="3" name="Content Placeholder 2"/>
          <p:cNvSpPr>
            <a:spLocks noGrp="1"/>
          </p:cNvSpPr>
          <p:nvPr>
            <p:ph idx="1"/>
          </p:nvPr>
        </p:nvSpPr>
        <p:spPr>
          <a:xfrm>
            <a:off x="0" y="2533186"/>
            <a:ext cx="9220200" cy="4302505"/>
          </a:xfrm>
          <a:solidFill>
            <a:schemeClr val="bg1"/>
          </a:solidFill>
        </p:spPr>
        <p:txBody>
          <a:bodyPr>
            <a:noAutofit/>
          </a:bodyPr>
          <a:lstStyle/>
          <a:p>
            <a:pPr marL="0" lvl="0" indent="0">
              <a:buNone/>
            </a:pPr>
            <a:r>
              <a:rPr lang="en-US" sz="1800" b="0" dirty="0" smtClean="0"/>
              <a:t>As we look to the future, </a:t>
            </a:r>
          </a:p>
          <a:p>
            <a:pPr marL="0" lvl="0" indent="0">
              <a:buNone/>
            </a:pPr>
            <a:r>
              <a:rPr lang="en-US" sz="1800" dirty="0" smtClean="0"/>
              <a:t>the opportunity to accelerate progress is clear, &amp; compelling needs remain</a:t>
            </a:r>
          </a:p>
          <a:p>
            <a:r>
              <a:rPr lang="en-US" sz="1800" b="0" dirty="0" smtClean="0"/>
              <a:t>Synthesis</a:t>
            </a:r>
          </a:p>
          <a:p>
            <a:pPr marL="0" indent="0">
              <a:buNone/>
            </a:pPr>
            <a:r>
              <a:rPr lang="en-US" sz="1600" i="1" spc="-20" dirty="0"/>
              <a:t>BES should lead the way in embracing computational materials science, advanced synthetic approaches, and their integration as critical initiatives to accelerate materials </a:t>
            </a:r>
            <a:r>
              <a:rPr lang="en-US" sz="1600" i="1" spc="-20" dirty="0" smtClean="0"/>
              <a:t>discovery</a:t>
            </a:r>
            <a:endParaRPr lang="en-US" sz="2000" b="0" dirty="0"/>
          </a:p>
          <a:p>
            <a:pPr lvl="0"/>
            <a:r>
              <a:rPr lang="en-US" sz="1800" b="0" dirty="0" smtClean="0"/>
              <a:t>Instrumentation and Tools</a:t>
            </a:r>
          </a:p>
          <a:p>
            <a:pPr marL="0" indent="0">
              <a:buNone/>
            </a:pPr>
            <a:r>
              <a:rPr lang="en-US" sz="1600" i="1" spc="-20" dirty="0"/>
              <a:t>BES should enhance its commitment to investigators skilled in instrument development and technique creation in order to plant the seeds for the next generation of experimental, mathematical, and computational capabilities that will advance the frontiers of discovery science and inspire future large-scale </a:t>
            </a:r>
            <a:r>
              <a:rPr lang="en-US" sz="1600" i="1" spc="-20" dirty="0" smtClean="0"/>
              <a:t>facilities</a:t>
            </a:r>
            <a:endParaRPr lang="en-US" sz="2000" b="0" dirty="0"/>
          </a:p>
          <a:p>
            <a:pPr lvl="0"/>
            <a:r>
              <a:rPr lang="en-US" sz="1800" b="0" dirty="0" smtClean="0"/>
              <a:t>Human Capital</a:t>
            </a:r>
          </a:p>
          <a:p>
            <a:pPr marL="0" lvl="0" indent="0">
              <a:buNone/>
            </a:pPr>
            <a:r>
              <a:rPr lang="en-US" sz="1600" i="1" dirty="0"/>
              <a:t>Especially in times of fiscal constraint, BES should ensure a balanced portfolio of investments.</a:t>
            </a:r>
          </a:p>
          <a:p>
            <a:pPr marL="0" lvl="0" indent="0">
              <a:buNone/>
            </a:pPr>
            <a:r>
              <a:rPr lang="en-US" sz="1600" i="1" dirty="0" smtClean="0"/>
              <a:t>BES </a:t>
            </a:r>
            <a:r>
              <a:rPr lang="en-US" sz="1600" i="1" dirty="0"/>
              <a:t>should strengthen the connections and continue to foster the next generation of energy scientists who can span disciplines through collaboration.</a:t>
            </a:r>
          </a:p>
          <a:p>
            <a:pPr lvl="0"/>
            <a:endParaRPr lang="en-US" sz="2000" b="0" dirty="0"/>
          </a:p>
        </p:txBody>
      </p:sp>
      <p:sp>
        <p:nvSpPr>
          <p:cNvPr id="4" name="Rectangle 3"/>
          <p:cNvSpPr/>
          <p:nvPr/>
        </p:nvSpPr>
        <p:spPr>
          <a:xfrm>
            <a:off x="0" y="790113"/>
            <a:ext cx="8991600" cy="1754326"/>
          </a:xfrm>
          <a:prstGeom prst="rect">
            <a:avLst/>
          </a:prstGeom>
        </p:spPr>
        <p:txBody>
          <a:bodyPr wrap="square">
            <a:spAutoFit/>
          </a:bodyPr>
          <a:lstStyle/>
          <a:p>
            <a:r>
              <a:rPr lang="en-US" sz="1600" b="1" dirty="0" smtClean="0"/>
              <a:t>From the 2007 report: “In </a:t>
            </a:r>
            <a:r>
              <a:rPr lang="en-US" sz="1600" b="1" dirty="0"/>
              <a:t>particular, the following needs </a:t>
            </a:r>
            <a:r>
              <a:rPr lang="en-US" sz="1600" b="1" dirty="0" smtClean="0"/>
              <a:t>were identified</a:t>
            </a:r>
            <a:r>
              <a:rPr lang="en-US" sz="1600" b="1" dirty="0"/>
              <a:t>:</a:t>
            </a:r>
          </a:p>
          <a:p>
            <a:pPr marL="285750" indent="-285750">
              <a:buFont typeface="Arial" panose="020B0604020202020204" pitchFamily="34" charset="0"/>
              <a:buChar char="•"/>
            </a:pPr>
            <a:r>
              <a:rPr lang="en-US" sz="1600" dirty="0" smtClean="0"/>
              <a:t>A </a:t>
            </a:r>
            <a:r>
              <a:rPr lang="en-US" sz="1600" dirty="0"/>
              <a:t>highly trained, diverse, and empowered scientific </a:t>
            </a:r>
            <a:r>
              <a:rPr lang="en-US" sz="1600" dirty="0" smtClean="0"/>
              <a:t>workforce…;</a:t>
            </a:r>
            <a:endParaRPr lang="en-US" sz="1600" dirty="0"/>
          </a:p>
          <a:p>
            <a:pPr marL="285750" indent="-285750">
              <a:buFont typeface="Arial" panose="020B0604020202020204" pitchFamily="34" charset="0"/>
              <a:buChar char="•"/>
            </a:pPr>
            <a:r>
              <a:rPr lang="en-US" sz="1600" dirty="0" smtClean="0"/>
              <a:t>A </a:t>
            </a:r>
            <a:r>
              <a:rPr lang="en-US" sz="1600" dirty="0"/>
              <a:t>group of theorists, concentrating on the very difficult and demanding fundamental </a:t>
            </a:r>
            <a:r>
              <a:rPr lang="en-US" sz="1600" dirty="0" smtClean="0"/>
              <a:t>questions…; </a:t>
            </a:r>
            <a:r>
              <a:rPr lang="en-US" sz="1600" dirty="0"/>
              <a:t>and</a:t>
            </a:r>
          </a:p>
          <a:p>
            <a:pPr marL="285750" indent="-285750">
              <a:buFont typeface="Arial" panose="020B0604020202020204" pitchFamily="34" charset="0"/>
              <a:buChar char="•"/>
            </a:pPr>
            <a:r>
              <a:rPr lang="en-US" sz="1600" dirty="0" smtClean="0"/>
              <a:t>Appropriate </a:t>
            </a:r>
            <a:r>
              <a:rPr lang="en-US" sz="1600" dirty="0"/>
              <a:t>new experimental and computational </a:t>
            </a:r>
            <a:r>
              <a:rPr lang="en-US" sz="1600" dirty="0" smtClean="0"/>
              <a:t>facilities…”</a:t>
            </a:r>
          </a:p>
          <a:p>
            <a:pPr marL="285750" indent="-285750">
              <a:buFont typeface="Arial" panose="020B0604020202020204" pitchFamily="34" charset="0"/>
              <a:buChar char="•"/>
            </a:pPr>
            <a:endParaRPr lang="en-US" sz="1000" dirty="0"/>
          </a:p>
          <a:p>
            <a:r>
              <a:rPr lang="en-US" b="1" dirty="0" smtClean="0"/>
              <a:t>BES responded, and action led to: EFRCs, SC Early Career Awards, SISGRs </a:t>
            </a:r>
          </a:p>
        </p:txBody>
      </p:sp>
      <p:sp>
        <p:nvSpPr>
          <p:cNvPr id="5" name="Slide Number Placeholder 4"/>
          <p:cNvSpPr>
            <a:spLocks noGrp="1"/>
          </p:cNvSpPr>
          <p:nvPr>
            <p:ph type="sldNum" sz="quarter" idx="11"/>
          </p:nvPr>
        </p:nvSpPr>
        <p:spPr>
          <a:xfrm>
            <a:off x="8413750" y="6518853"/>
            <a:ext cx="381000" cy="365125"/>
          </a:xfrm>
        </p:spPr>
        <p:txBody>
          <a:bodyPr/>
          <a:lstStyle/>
          <a:p>
            <a:pPr>
              <a:defRPr/>
            </a:pPr>
            <a:fld id="{C0A2BE09-5C53-429F-9B0D-04D6F428253C}" type="slidenum">
              <a:rPr lang="en-US" smtClean="0"/>
              <a:pPr>
                <a:defRPr/>
              </a:pPr>
              <a:t>11</a:t>
            </a:fld>
            <a:endParaRPr lang="en-US" dirty="0"/>
          </a:p>
        </p:txBody>
      </p:sp>
    </p:spTree>
    <p:extLst>
      <p:ext uri="{BB962C8B-B14F-4D97-AF65-F5344CB8AC3E}">
        <p14:creationId xmlns:p14="http://schemas.microsoft.com/office/powerpoint/2010/main" val="1473718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loud 39"/>
          <p:cNvSpPr/>
          <p:nvPr/>
        </p:nvSpPr>
        <p:spPr>
          <a:xfrm>
            <a:off x="5410200" y="990600"/>
            <a:ext cx="1828800"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a:solidFill>
                <a:prstClr val="white"/>
              </a:solidFill>
            </a:endParaRPr>
          </a:p>
        </p:txBody>
      </p:sp>
      <p:sp>
        <p:nvSpPr>
          <p:cNvPr id="34" name="Cloud 33"/>
          <p:cNvSpPr/>
          <p:nvPr/>
        </p:nvSpPr>
        <p:spPr>
          <a:xfrm>
            <a:off x="609600" y="914400"/>
            <a:ext cx="1828800"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a:solidFill>
                <a:prstClr val="white"/>
              </a:solidFill>
            </a:endParaRPr>
          </a:p>
        </p:txBody>
      </p:sp>
      <p:sp>
        <p:nvSpPr>
          <p:cNvPr id="2" name="Title 1"/>
          <p:cNvSpPr>
            <a:spLocks noGrp="1"/>
          </p:cNvSpPr>
          <p:nvPr>
            <p:ph type="title"/>
          </p:nvPr>
        </p:nvSpPr>
        <p:spPr>
          <a:xfrm>
            <a:off x="384418" y="-44217"/>
            <a:ext cx="8229600" cy="1143000"/>
          </a:xfrm>
        </p:spPr>
        <p:txBody>
          <a:bodyPr/>
          <a:lstStyle/>
          <a:p>
            <a:pPr marL="0" indent="0"/>
            <a:r>
              <a:rPr lang="en-US" b="1" dirty="0"/>
              <a:t>Challenges at the Frontiers of Matter and Energy: </a:t>
            </a:r>
            <a:br>
              <a:rPr lang="en-US" b="1" dirty="0"/>
            </a:br>
            <a:r>
              <a:rPr lang="en-US" b="1" dirty="0"/>
              <a:t>Transformative Opportunities for Discovery Science</a:t>
            </a:r>
            <a:br>
              <a:rPr lang="en-US" b="1" dirty="0"/>
            </a:br>
            <a:endParaRPr lang="en-US" b="1" dirty="0"/>
          </a:p>
        </p:txBody>
      </p:sp>
      <p:sp>
        <p:nvSpPr>
          <p:cNvPr id="4" name="AutoShape 2" descr="http://logos.co/600/royalty-free-vector-of-a-black-and-white-curly-branched-tree-logo-by-hit-toon-3038.jpg"/>
          <p:cNvSpPr>
            <a:spLocks noChangeAspect="1" noChangeArrowheads="1"/>
          </p:cNvSpPr>
          <p:nvPr/>
        </p:nvSpPr>
        <p:spPr bwMode="auto">
          <a:xfrm>
            <a:off x="155575" y="-2316163"/>
            <a:ext cx="4676775" cy="48291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5" name="Group 4"/>
          <p:cNvGrpSpPr/>
          <p:nvPr/>
        </p:nvGrpSpPr>
        <p:grpSpPr>
          <a:xfrm>
            <a:off x="1435389" y="1851370"/>
            <a:ext cx="6014490" cy="4397030"/>
            <a:chOff x="609600" y="762000"/>
            <a:chExt cx="6934200" cy="506940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762000"/>
              <a:ext cx="6715125" cy="5069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5791200" y="32766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562600" y="4191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791200" y="1524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14400" y="40386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828800" y="4572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38200" y="31242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09600" y="21336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676400" y="1143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3200400" y="838200"/>
              <a:ext cx="14478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4648200" y="10668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 name="TextBox 6"/>
          <p:cNvSpPr txBox="1"/>
          <p:nvPr/>
        </p:nvSpPr>
        <p:spPr>
          <a:xfrm>
            <a:off x="5334000" y="5144869"/>
            <a:ext cx="2057400" cy="646331"/>
          </a:xfrm>
          <a:prstGeom prst="rect">
            <a:avLst/>
          </a:prstGeom>
          <a:noFill/>
        </p:spPr>
        <p:txBody>
          <a:bodyPr wrap="square" rtlCol="0">
            <a:spAutoFit/>
          </a:bodyPr>
          <a:lstStyle/>
          <a:p>
            <a:r>
              <a:rPr lang="en-US" dirty="0" smtClean="0">
                <a:solidFill>
                  <a:srgbClr val="FF0000"/>
                </a:solidFill>
              </a:rPr>
              <a:t>Control at the Level of Electrons</a:t>
            </a:r>
            <a:endParaRPr lang="en-US" dirty="0">
              <a:solidFill>
                <a:srgbClr val="FF0000"/>
              </a:solidFill>
            </a:endParaRPr>
          </a:p>
        </p:txBody>
      </p:sp>
      <p:sp>
        <p:nvSpPr>
          <p:cNvPr id="19" name="TextBox 18"/>
          <p:cNvSpPr txBox="1"/>
          <p:nvPr/>
        </p:nvSpPr>
        <p:spPr>
          <a:xfrm>
            <a:off x="6096000" y="3998395"/>
            <a:ext cx="2514600" cy="646331"/>
          </a:xfrm>
          <a:prstGeom prst="rect">
            <a:avLst/>
          </a:prstGeom>
          <a:noFill/>
        </p:spPr>
        <p:txBody>
          <a:bodyPr wrap="square" rtlCol="0">
            <a:spAutoFit/>
          </a:bodyPr>
          <a:lstStyle/>
          <a:p>
            <a:r>
              <a:rPr lang="en-US" dirty="0" smtClean="0">
                <a:solidFill>
                  <a:srgbClr val="FF0000"/>
                </a:solidFill>
              </a:rPr>
              <a:t>Energy and Information on the </a:t>
            </a:r>
            <a:r>
              <a:rPr lang="en-US" dirty="0" err="1" smtClean="0">
                <a:solidFill>
                  <a:srgbClr val="FF0000"/>
                </a:solidFill>
              </a:rPr>
              <a:t>Nanoscale</a:t>
            </a:r>
            <a:endParaRPr lang="en-US" dirty="0">
              <a:solidFill>
                <a:srgbClr val="FF0000"/>
              </a:solidFill>
            </a:endParaRPr>
          </a:p>
        </p:txBody>
      </p:sp>
      <p:sp>
        <p:nvSpPr>
          <p:cNvPr id="20" name="TextBox 19"/>
          <p:cNvSpPr txBox="1"/>
          <p:nvPr/>
        </p:nvSpPr>
        <p:spPr>
          <a:xfrm>
            <a:off x="762000" y="5144869"/>
            <a:ext cx="2514600" cy="646331"/>
          </a:xfrm>
          <a:prstGeom prst="rect">
            <a:avLst/>
          </a:prstGeom>
          <a:noFill/>
        </p:spPr>
        <p:txBody>
          <a:bodyPr wrap="square" rtlCol="0">
            <a:spAutoFit/>
          </a:bodyPr>
          <a:lstStyle/>
          <a:p>
            <a:pPr algn="r"/>
            <a:r>
              <a:rPr lang="en-US" dirty="0" smtClean="0">
                <a:solidFill>
                  <a:srgbClr val="FF0000"/>
                </a:solidFill>
              </a:rPr>
              <a:t>Systems Away from Equilibrium</a:t>
            </a:r>
            <a:endParaRPr lang="en-US" dirty="0">
              <a:solidFill>
                <a:srgbClr val="FF0000"/>
              </a:solidFill>
            </a:endParaRPr>
          </a:p>
        </p:txBody>
      </p:sp>
      <p:sp>
        <p:nvSpPr>
          <p:cNvPr id="21" name="TextBox 20"/>
          <p:cNvSpPr txBox="1"/>
          <p:nvPr/>
        </p:nvSpPr>
        <p:spPr>
          <a:xfrm>
            <a:off x="207574" y="4503133"/>
            <a:ext cx="2514600" cy="369332"/>
          </a:xfrm>
          <a:prstGeom prst="rect">
            <a:avLst/>
          </a:prstGeom>
          <a:noFill/>
        </p:spPr>
        <p:txBody>
          <a:bodyPr wrap="square" rtlCol="0">
            <a:spAutoFit/>
          </a:bodyPr>
          <a:lstStyle/>
          <a:p>
            <a:pPr algn="r"/>
            <a:r>
              <a:rPr lang="en-US" dirty="0" smtClean="0">
                <a:solidFill>
                  <a:srgbClr val="FF0000"/>
                </a:solidFill>
              </a:rPr>
              <a:t>Correlated Systems</a:t>
            </a:r>
            <a:endParaRPr lang="en-US" dirty="0">
              <a:solidFill>
                <a:srgbClr val="FF0000"/>
              </a:solidFill>
            </a:endParaRPr>
          </a:p>
        </p:txBody>
      </p:sp>
      <p:sp>
        <p:nvSpPr>
          <p:cNvPr id="22" name="TextBox 21"/>
          <p:cNvSpPr txBox="1"/>
          <p:nvPr/>
        </p:nvSpPr>
        <p:spPr>
          <a:xfrm>
            <a:off x="155575" y="3687380"/>
            <a:ext cx="2514600" cy="646331"/>
          </a:xfrm>
          <a:prstGeom prst="rect">
            <a:avLst/>
          </a:prstGeom>
          <a:noFill/>
        </p:spPr>
        <p:txBody>
          <a:bodyPr wrap="square" rtlCol="0">
            <a:spAutoFit/>
          </a:bodyPr>
          <a:lstStyle/>
          <a:p>
            <a:pPr algn="r"/>
            <a:r>
              <a:rPr lang="en-US" dirty="0" smtClean="0">
                <a:solidFill>
                  <a:srgbClr val="FF0000"/>
                </a:solidFill>
              </a:rPr>
              <a:t>Efficient Synthesis for Tailored Properties</a:t>
            </a:r>
            <a:endParaRPr lang="en-US" dirty="0">
              <a:solidFill>
                <a:srgbClr val="FF0000"/>
              </a:solidFill>
            </a:endParaRPr>
          </a:p>
        </p:txBody>
      </p:sp>
      <p:sp>
        <p:nvSpPr>
          <p:cNvPr id="23" name="TextBox 22"/>
          <p:cNvSpPr txBox="1"/>
          <p:nvPr/>
        </p:nvSpPr>
        <p:spPr>
          <a:xfrm>
            <a:off x="520989" y="3056103"/>
            <a:ext cx="1828800" cy="646331"/>
          </a:xfrm>
          <a:prstGeom prst="rect">
            <a:avLst/>
          </a:prstGeom>
          <a:noFill/>
        </p:spPr>
        <p:txBody>
          <a:bodyPr wrap="square" rtlCol="0">
            <a:spAutoFit/>
          </a:bodyPr>
          <a:lstStyle/>
          <a:p>
            <a:pPr algn="r"/>
            <a:r>
              <a:rPr lang="en-US" i="1" dirty="0" smtClean="0">
                <a:solidFill>
                  <a:srgbClr val="008080"/>
                </a:solidFill>
              </a:rPr>
              <a:t>Imaging Matter across Scales</a:t>
            </a:r>
            <a:endParaRPr lang="en-US" i="1" dirty="0">
              <a:solidFill>
                <a:srgbClr val="008080"/>
              </a:solidFill>
            </a:endParaRPr>
          </a:p>
        </p:txBody>
      </p:sp>
      <p:sp>
        <p:nvSpPr>
          <p:cNvPr id="24" name="TextBox 23"/>
          <p:cNvSpPr txBox="1"/>
          <p:nvPr/>
        </p:nvSpPr>
        <p:spPr>
          <a:xfrm>
            <a:off x="6320006" y="3186401"/>
            <a:ext cx="2438400" cy="646331"/>
          </a:xfrm>
          <a:prstGeom prst="rect">
            <a:avLst/>
          </a:prstGeom>
          <a:noFill/>
        </p:spPr>
        <p:txBody>
          <a:bodyPr wrap="square" rtlCol="0">
            <a:spAutoFit/>
          </a:bodyPr>
          <a:lstStyle/>
          <a:p>
            <a:r>
              <a:rPr lang="en-US" i="1" dirty="0" smtClean="0">
                <a:solidFill>
                  <a:srgbClr val="008080"/>
                </a:solidFill>
              </a:rPr>
              <a:t>Data, Algorithms and Computing</a:t>
            </a:r>
            <a:endParaRPr lang="en-US" i="1" dirty="0">
              <a:solidFill>
                <a:srgbClr val="008080"/>
              </a:solidFill>
            </a:endParaRPr>
          </a:p>
        </p:txBody>
      </p:sp>
      <p:sp>
        <p:nvSpPr>
          <p:cNvPr id="25" name="TextBox 24"/>
          <p:cNvSpPr txBox="1"/>
          <p:nvPr/>
        </p:nvSpPr>
        <p:spPr>
          <a:xfrm>
            <a:off x="6134100" y="2213167"/>
            <a:ext cx="2438400" cy="646331"/>
          </a:xfrm>
          <a:prstGeom prst="rect">
            <a:avLst/>
          </a:prstGeom>
          <a:noFill/>
        </p:spPr>
        <p:txBody>
          <a:bodyPr wrap="square" rtlCol="0">
            <a:spAutoFit/>
          </a:bodyPr>
          <a:lstStyle/>
          <a:p>
            <a:r>
              <a:rPr lang="en-US" dirty="0" smtClean="0">
                <a:solidFill>
                  <a:srgbClr val="000080"/>
                </a:solidFill>
              </a:rPr>
              <a:t>Harnessing Coherence in Light and Matter</a:t>
            </a:r>
            <a:endParaRPr lang="en-US" dirty="0">
              <a:solidFill>
                <a:srgbClr val="000080"/>
              </a:solidFill>
            </a:endParaRPr>
          </a:p>
        </p:txBody>
      </p:sp>
      <p:sp>
        <p:nvSpPr>
          <p:cNvPr id="26" name="TextBox 25"/>
          <p:cNvSpPr txBox="1"/>
          <p:nvPr/>
        </p:nvSpPr>
        <p:spPr>
          <a:xfrm>
            <a:off x="4267200" y="1792069"/>
            <a:ext cx="2438400" cy="646331"/>
          </a:xfrm>
          <a:prstGeom prst="rect">
            <a:avLst/>
          </a:prstGeom>
          <a:noFill/>
        </p:spPr>
        <p:txBody>
          <a:bodyPr wrap="square" rtlCol="0">
            <a:spAutoFit/>
          </a:bodyPr>
          <a:lstStyle/>
          <a:p>
            <a:pPr algn="ctr"/>
            <a:r>
              <a:rPr lang="en-US" dirty="0" smtClean="0">
                <a:solidFill>
                  <a:srgbClr val="000080"/>
                </a:solidFill>
              </a:rPr>
              <a:t>Beyond Ideal Materials and Systems</a:t>
            </a:r>
            <a:endParaRPr lang="en-US" dirty="0">
              <a:solidFill>
                <a:srgbClr val="000080"/>
              </a:solidFill>
            </a:endParaRPr>
          </a:p>
        </p:txBody>
      </p:sp>
      <p:sp>
        <p:nvSpPr>
          <p:cNvPr id="27" name="TextBox 26"/>
          <p:cNvSpPr txBox="1"/>
          <p:nvPr/>
        </p:nvSpPr>
        <p:spPr>
          <a:xfrm>
            <a:off x="405618" y="2223950"/>
            <a:ext cx="2438400" cy="646331"/>
          </a:xfrm>
          <a:prstGeom prst="rect">
            <a:avLst/>
          </a:prstGeom>
          <a:noFill/>
        </p:spPr>
        <p:txBody>
          <a:bodyPr wrap="square" rtlCol="0">
            <a:spAutoFit/>
          </a:bodyPr>
          <a:lstStyle/>
          <a:p>
            <a:pPr algn="ctr"/>
            <a:r>
              <a:rPr lang="en-US" dirty="0" smtClean="0">
                <a:solidFill>
                  <a:srgbClr val="000080"/>
                </a:solidFill>
              </a:rPr>
              <a:t>Mastering Hierarchical Architectures</a:t>
            </a:r>
            <a:endParaRPr lang="en-US" dirty="0">
              <a:solidFill>
                <a:srgbClr val="000080"/>
              </a:solidFill>
            </a:endParaRPr>
          </a:p>
        </p:txBody>
      </p:sp>
      <p:sp>
        <p:nvSpPr>
          <p:cNvPr id="29" name="TextBox 28"/>
          <p:cNvSpPr txBox="1"/>
          <p:nvPr/>
        </p:nvSpPr>
        <p:spPr>
          <a:xfrm>
            <a:off x="745342" y="953869"/>
            <a:ext cx="1691553" cy="646331"/>
          </a:xfrm>
          <a:prstGeom prst="rect">
            <a:avLst/>
          </a:prstGeom>
          <a:noFill/>
        </p:spPr>
        <p:txBody>
          <a:bodyPr wrap="none" rtlCol="0">
            <a:spAutoFit/>
          </a:bodyPr>
          <a:lstStyle/>
          <a:p>
            <a:pPr algn="ctr"/>
            <a:r>
              <a:rPr lang="en-US" i="1" dirty="0" smtClean="0">
                <a:solidFill>
                  <a:prstClr val="black"/>
                </a:solidFill>
              </a:rPr>
              <a:t>Instrumentation</a:t>
            </a:r>
          </a:p>
          <a:p>
            <a:pPr algn="ctr"/>
            <a:r>
              <a:rPr lang="en-US" i="1" dirty="0" smtClean="0">
                <a:solidFill>
                  <a:prstClr val="black"/>
                </a:solidFill>
              </a:rPr>
              <a:t>&amp; Tools</a:t>
            </a:r>
            <a:endParaRPr lang="en-US" i="1" dirty="0">
              <a:solidFill>
                <a:prstClr val="black"/>
              </a:solidFill>
            </a:endParaRPr>
          </a:p>
        </p:txBody>
      </p:sp>
      <p:sp>
        <p:nvSpPr>
          <p:cNvPr id="36" name="TextBox 35"/>
          <p:cNvSpPr txBox="1"/>
          <p:nvPr/>
        </p:nvSpPr>
        <p:spPr>
          <a:xfrm>
            <a:off x="5814381" y="1143000"/>
            <a:ext cx="1043619" cy="369332"/>
          </a:xfrm>
          <a:prstGeom prst="rect">
            <a:avLst/>
          </a:prstGeom>
          <a:noFill/>
        </p:spPr>
        <p:txBody>
          <a:bodyPr wrap="none" rtlCol="0">
            <a:spAutoFit/>
          </a:bodyPr>
          <a:lstStyle/>
          <a:p>
            <a:r>
              <a:rPr lang="en-US" i="1" dirty="0" smtClean="0">
                <a:solidFill>
                  <a:prstClr val="black"/>
                </a:solidFill>
              </a:rPr>
              <a:t>Synthesis</a:t>
            </a:r>
            <a:endParaRPr lang="en-US" i="1" dirty="0">
              <a:solidFill>
                <a:prstClr val="black"/>
              </a:solidFill>
            </a:endParaRPr>
          </a:p>
        </p:txBody>
      </p:sp>
      <p:sp>
        <p:nvSpPr>
          <p:cNvPr id="6" name="Slide Number Placeholder 5"/>
          <p:cNvSpPr>
            <a:spLocks noGrp="1"/>
          </p:cNvSpPr>
          <p:nvPr>
            <p:ph type="sldNum" sz="quarter" idx="11"/>
          </p:nvPr>
        </p:nvSpPr>
        <p:spPr/>
        <p:txBody>
          <a:bodyPr/>
          <a:lstStyle/>
          <a:p>
            <a:pPr>
              <a:defRPr/>
            </a:pPr>
            <a:fld id="{C0A2BE09-5C53-429F-9B0D-04D6F428253C}" type="slidenum">
              <a:rPr lang="en-US" smtClean="0"/>
              <a:pPr>
                <a:defRPr/>
              </a:pPr>
              <a:t>12</a:t>
            </a:fld>
            <a:endParaRPr lang="en-US" dirty="0"/>
          </a:p>
        </p:txBody>
      </p:sp>
      <p:sp>
        <p:nvSpPr>
          <p:cNvPr id="38" name="Cloud 37"/>
          <p:cNvSpPr/>
          <p:nvPr/>
        </p:nvSpPr>
        <p:spPr>
          <a:xfrm>
            <a:off x="3581400" y="838200"/>
            <a:ext cx="1828800"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a:solidFill>
                <a:prstClr val="white"/>
              </a:solidFill>
            </a:endParaRPr>
          </a:p>
        </p:txBody>
      </p:sp>
      <p:sp>
        <p:nvSpPr>
          <p:cNvPr id="39" name="TextBox 38"/>
          <p:cNvSpPr txBox="1"/>
          <p:nvPr/>
        </p:nvSpPr>
        <p:spPr>
          <a:xfrm>
            <a:off x="3705586" y="1002268"/>
            <a:ext cx="1632566" cy="369332"/>
          </a:xfrm>
          <a:prstGeom prst="rect">
            <a:avLst/>
          </a:prstGeom>
          <a:noFill/>
        </p:spPr>
        <p:txBody>
          <a:bodyPr wrap="none" rtlCol="0">
            <a:spAutoFit/>
          </a:bodyPr>
          <a:lstStyle/>
          <a:p>
            <a:pPr algn="ctr"/>
            <a:r>
              <a:rPr lang="en-US" i="1" dirty="0" smtClean="0">
                <a:solidFill>
                  <a:prstClr val="black"/>
                </a:solidFill>
              </a:rPr>
              <a:t>Human Capital </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790875"/>
            <a:ext cx="1492189" cy="1492189"/>
          </a:xfrm>
          <a:prstGeom prst="rect">
            <a:avLst/>
          </a:prstGeom>
        </p:spPr>
      </p:pic>
      <p:pic>
        <p:nvPicPr>
          <p:cNvPr id="41" name="Picture 40"/>
          <p:cNvPicPr>
            <a:picLocks noChangeAspect="1"/>
          </p:cNvPicPr>
          <p:nvPr/>
        </p:nvPicPr>
        <p:blipFill>
          <a:blip r:embed="rId5"/>
          <a:stretch>
            <a:fillRect/>
          </a:stretch>
        </p:blipFill>
        <p:spPr>
          <a:xfrm>
            <a:off x="7348996" y="4735528"/>
            <a:ext cx="1718804" cy="2046272"/>
          </a:xfrm>
          <a:prstGeom prst="rect">
            <a:avLst/>
          </a:prstGeom>
        </p:spPr>
      </p:pic>
    </p:spTree>
    <p:extLst>
      <p:ext uri="{BB962C8B-B14F-4D97-AF65-F5344CB8AC3E}">
        <p14:creationId xmlns:p14="http://schemas.microsoft.com/office/powerpoint/2010/main" val="1847893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Further community-based strategic planning is underway</a:t>
            </a:r>
          </a:p>
        </p:txBody>
      </p:sp>
      <p:sp>
        <p:nvSpPr>
          <p:cNvPr id="3" name="Content Placeholder 2"/>
          <p:cNvSpPr>
            <a:spLocks noGrp="1"/>
          </p:cNvSpPr>
          <p:nvPr>
            <p:ph idx="1"/>
          </p:nvPr>
        </p:nvSpPr>
        <p:spPr>
          <a:xfrm>
            <a:off x="107950" y="923925"/>
            <a:ext cx="9036050" cy="5447601"/>
          </a:xfrm>
        </p:spPr>
        <p:txBody>
          <a:bodyPr wrap="square">
            <a:spAutoFit/>
          </a:bodyPr>
          <a:lstStyle/>
          <a:p>
            <a:pPr marL="0" lvl="0" indent="0">
              <a:buNone/>
            </a:pPr>
            <a:r>
              <a:rPr lang="en-US" sz="2000" dirty="0" smtClean="0"/>
              <a:t>Workshops held in 2016/Reports Pending:</a:t>
            </a:r>
            <a:endParaRPr lang="en-US" altLang="en-US" sz="2000" dirty="0" smtClean="0"/>
          </a:p>
          <a:p>
            <a:pPr marL="0" indent="0">
              <a:spcBef>
                <a:spcPct val="0"/>
              </a:spcBef>
              <a:buNone/>
              <a:defRPr/>
            </a:pPr>
            <a:r>
              <a:rPr lang="en-US" altLang="en-US" sz="2000" b="0" dirty="0" smtClean="0">
                <a:solidFill>
                  <a:srgbClr val="106636"/>
                </a:solidFill>
                <a:latin typeface="Arial" charset="0"/>
                <a:cs typeface="Arial" charset="0"/>
              </a:rPr>
              <a:t>Basic </a:t>
            </a:r>
            <a:r>
              <a:rPr lang="en-US" altLang="en-US" sz="2000" b="0" dirty="0">
                <a:solidFill>
                  <a:srgbClr val="106636"/>
                </a:solidFill>
                <a:latin typeface="Arial" charset="0"/>
                <a:cs typeface="Arial" charset="0"/>
              </a:rPr>
              <a:t>Research Needs for Quantum Materials </a:t>
            </a:r>
            <a:endParaRPr lang="en-US" altLang="en-US" sz="2000" b="0" dirty="0" smtClean="0">
              <a:solidFill>
                <a:srgbClr val="106636"/>
              </a:solidFill>
              <a:latin typeface="Arial" charset="0"/>
              <a:cs typeface="Arial" charset="0"/>
            </a:endParaRPr>
          </a:p>
          <a:p>
            <a:pPr marL="0" indent="0">
              <a:spcBef>
                <a:spcPct val="0"/>
              </a:spcBef>
              <a:buNone/>
              <a:defRPr/>
            </a:pPr>
            <a:r>
              <a:rPr lang="en-US" altLang="en-US" sz="2000" b="0" dirty="0" smtClean="0">
                <a:solidFill>
                  <a:srgbClr val="106636"/>
                </a:solidFill>
                <a:latin typeface="Arial" charset="0"/>
                <a:cs typeface="Arial" charset="0"/>
              </a:rPr>
              <a:t>for </a:t>
            </a:r>
            <a:r>
              <a:rPr lang="en-US" altLang="en-US" sz="2000" b="0" dirty="0">
                <a:solidFill>
                  <a:srgbClr val="106636"/>
                </a:solidFill>
                <a:latin typeface="Arial" charset="0"/>
                <a:cs typeface="Arial" charset="0"/>
              </a:rPr>
              <a:t>Energy Relevant </a:t>
            </a:r>
            <a:r>
              <a:rPr lang="en-US" altLang="en-US" sz="2000" b="0" dirty="0" smtClean="0">
                <a:solidFill>
                  <a:srgbClr val="106636"/>
                </a:solidFill>
                <a:latin typeface="Arial" charset="0"/>
                <a:cs typeface="Arial" charset="0"/>
              </a:rPr>
              <a:t>Technology</a:t>
            </a:r>
          </a:p>
          <a:p>
            <a:pPr marL="0" indent="0">
              <a:spcBef>
                <a:spcPct val="0"/>
              </a:spcBef>
              <a:buNone/>
              <a:defRPr/>
            </a:pPr>
            <a:endParaRPr lang="en-US" altLang="en-US" sz="2000" b="0" dirty="0" smtClean="0">
              <a:solidFill>
                <a:srgbClr val="106636"/>
              </a:solidFill>
              <a:latin typeface="Arial" charset="0"/>
              <a:cs typeface="Arial" charset="0"/>
            </a:endParaRPr>
          </a:p>
          <a:p>
            <a:pPr marL="0" indent="0">
              <a:spcBef>
                <a:spcPct val="0"/>
              </a:spcBef>
              <a:buNone/>
              <a:defRPr/>
            </a:pPr>
            <a:r>
              <a:rPr lang="en-US" sz="2000" b="0" dirty="0" smtClean="0">
                <a:solidFill>
                  <a:srgbClr val="106636"/>
                </a:solidFill>
              </a:rPr>
              <a:t>	  Basic </a:t>
            </a:r>
            <a:r>
              <a:rPr lang="en-US" sz="2000" b="0" dirty="0">
                <a:solidFill>
                  <a:srgbClr val="106636"/>
                </a:solidFill>
              </a:rPr>
              <a:t>Research Needs for Synthesis Science for </a:t>
            </a:r>
            <a:r>
              <a:rPr lang="en-US" sz="2000" b="0" dirty="0" smtClean="0">
                <a:solidFill>
                  <a:srgbClr val="106636"/>
                </a:solidFill>
              </a:rPr>
              <a:t>Energy		  Relevant Technology</a:t>
            </a:r>
          </a:p>
          <a:p>
            <a:pPr marL="0" indent="0">
              <a:spcBef>
                <a:spcPct val="0"/>
              </a:spcBef>
              <a:buNone/>
              <a:defRPr/>
            </a:pPr>
            <a:r>
              <a:rPr lang="en-US" sz="2000" b="0" dirty="0" smtClean="0">
                <a:solidFill>
                  <a:srgbClr val="106636"/>
                </a:solidFill>
              </a:rPr>
              <a:t> </a:t>
            </a:r>
            <a:r>
              <a:rPr lang="en-US" b="0" dirty="0" smtClean="0">
                <a:solidFill>
                  <a:srgbClr val="106636"/>
                </a:solidFill>
              </a:rPr>
              <a:t> </a:t>
            </a:r>
            <a:endParaRPr lang="en-US" sz="2000" b="0" dirty="0" smtClean="0">
              <a:solidFill>
                <a:srgbClr val="106636"/>
              </a:solidFill>
            </a:endParaRPr>
          </a:p>
          <a:p>
            <a:pPr marL="0" indent="0">
              <a:spcBef>
                <a:spcPct val="0"/>
              </a:spcBef>
              <a:buNone/>
              <a:defRPr/>
            </a:pPr>
            <a:r>
              <a:rPr lang="en-US" sz="2000" b="0" dirty="0">
                <a:solidFill>
                  <a:srgbClr val="106636"/>
                </a:solidFill>
              </a:rPr>
              <a:t>Basic Research Needs for Innovation and Discovery </a:t>
            </a:r>
            <a:r>
              <a:rPr lang="en-US" sz="2000" b="0" dirty="0" smtClean="0">
                <a:solidFill>
                  <a:srgbClr val="106636"/>
                </a:solidFill>
              </a:rPr>
              <a:t>			      of </a:t>
            </a:r>
            <a:r>
              <a:rPr lang="en-US" sz="2000" b="0" dirty="0">
                <a:solidFill>
                  <a:srgbClr val="106636"/>
                </a:solidFill>
              </a:rPr>
              <a:t>Transformative Experimental Tools</a:t>
            </a:r>
          </a:p>
          <a:p>
            <a:pPr marL="0" indent="0" algn="ctr">
              <a:spcBef>
                <a:spcPct val="0"/>
              </a:spcBef>
              <a:buNone/>
              <a:defRPr/>
            </a:pPr>
            <a:endParaRPr lang="en-US" altLang="en-US" sz="2000" dirty="0">
              <a:solidFill>
                <a:srgbClr val="106636"/>
              </a:solidFill>
              <a:latin typeface="Arial" charset="0"/>
              <a:cs typeface="Arial" charset="0"/>
            </a:endParaRPr>
          </a:p>
          <a:p>
            <a:pPr marL="0" lvl="0" indent="0">
              <a:buNone/>
            </a:pPr>
            <a:r>
              <a:rPr lang="en-US" sz="2000" dirty="0" smtClean="0"/>
              <a:t>Additional workshops are planned in 2017: </a:t>
            </a:r>
          </a:p>
          <a:p>
            <a:pPr marL="0" lvl="0" indent="0">
              <a:buNone/>
            </a:pPr>
            <a:r>
              <a:rPr lang="en-US" sz="2000" b="0" dirty="0" smtClean="0"/>
              <a:t>Basic </a:t>
            </a:r>
            <a:r>
              <a:rPr lang="en-US" sz="2000" b="0" dirty="0"/>
              <a:t>Research Needs Workshop </a:t>
            </a:r>
            <a:r>
              <a:rPr lang="en-US" sz="2000" b="0" dirty="0" smtClean="0"/>
              <a:t>on the Energy-Water Nexus (Jan. ‘17)</a:t>
            </a:r>
            <a:endParaRPr lang="en-US" sz="2000" b="0" dirty="0"/>
          </a:p>
          <a:p>
            <a:pPr marL="0" lvl="0" indent="0">
              <a:buNone/>
            </a:pPr>
            <a:r>
              <a:rPr lang="en-US" sz="2000" b="0" dirty="0" smtClean="0"/>
              <a:t>Basic Research Needs Workshop on Electrical Energy Storage</a:t>
            </a:r>
          </a:p>
          <a:p>
            <a:pPr marL="0" lvl="0" indent="0">
              <a:buNone/>
            </a:pPr>
            <a:r>
              <a:rPr lang="en-US" sz="2000" b="0" dirty="0"/>
              <a:t>Basic Research Needs Workshop on Catalysis</a:t>
            </a:r>
            <a:endParaRPr lang="en-US" sz="2000" b="0" dirty="0" smtClean="0"/>
          </a:p>
          <a:p>
            <a:pPr marL="0" lvl="0" indent="0">
              <a:buNone/>
            </a:pPr>
            <a:r>
              <a:rPr lang="en-US" sz="2000" b="0" dirty="0"/>
              <a:t>Basic Research Needs Workshop on Nuclear </a:t>
            </a:r>
            <a:r>
              <a:rPr lang="en-US" sz="2000" b="0" dirty="0" smtClean="0"/>
              <a:t>Energy</a:t>
            </a:r>
          </a:p>
          <a:p>
            <a:pPr marL="0" lvl="0" indent="0">
              <a:buNone/>
            </a:pPr>
            <a:r>
              <a:rPr lang="en-US" sz="2000" dirty="0" smtClean="0"/>
              <a:t>…</a:t>
            </a:r>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483" y="820511"/>
            <a:ext cx="963138" cy="1246414"/>
          </a:xfrm>
          <a:prstGeom prst="rect">
            <a:avLst/>
          </a:prstGeom>
          <a:ln w="3175" cmpd="sng">
            <a:solidFill>
              <a:srgbClr val="000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49" y="1907273"/>
            <a:ext cx="963138" cy="125456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145" y="2733368"/>
            <a:ext cx="960952" cy="1243584"/>
          </a:xfrm>
          <a:prstGeom prst="rect">
            <a:avLst/>
          </a:prstGeom>
          <a:ln w="19050">
            <a:solidFill>
              <a:schemeClr val="tx1"/>
            </a:solidFill>
          </a:ln>
        </p:spPr>
      </p:pic>
    </p:spTree>
    <p:extLst>
      <p:ext uri="{BB962C8B-B14F-4D97-AF65-F5344CB8AC3E}">
        <p14:creationId xmlns:p14="http://schemas.microsoft.com/office/powerpoint/2010/main" val="35809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Perspective</a:t>
            </a:r>
          </a:p>
        </p:txBody>
      </p:sp>
      <p:sp>
        <p:nvSpPr>
          <p:cNvPr id="3" name="Content Placeholder 2"/>
          <p:cNvSpPr>
            <a:spLocks noGrp="1"/>
          </p:cNvSpPr>
          <p:nvPr>
            <p:ph idx="1"/>
          </p:nvPr>
        </p:nvSpPr>
        <p:spPr>
          <a:xfrm>
            <a:off x="107950" y="834717"/>
            <a:ext cx="8686800" cy="2733011"/>
          </a:xfrm>
        </p:spPr>
        <p:txBody>
          <a:bodyPr>
            <a:spAutoFit/>
          </a:bodyPr>
          <a:lstStyle/>
          <a:p>
            <a:pPr marL="0" lvl="0" indent="0">
              <a:buNone/>
            </a:pPr>
            <a:r>
              <a:rPr lang="en-US" sz="1800" b="0" i="1" dirty="0">
                <a:solidFill>
                  <a:schemeClr val="tx1"/>
                </a:solidFill>
              </a:rPr>
              <a:t>“We are confused on a higher level, and about more important </a:t>
            </a:r>
            <a:r>
              <a:rPr lang="en-US" sz="1800" b="0" i="1" dirty="0" smtClean="0">
                <a:solidFill>
                  <a:schemeClr val="tx1"/>
                </a:solidFill>
              </a:rPr>
              <a:t>things.”</a:t>
            </a:r>
          </a:p>
          <a:p>
            <a:pPr marL="0" lvl="0" indent="0">
              <a:buNone/>
            </a:pPr>
            <a:r>
              <a:rPr lang="en-US" sz="1800" b="0" i="1" dirty="0">
                <a:solidFill>
                  <a:schemeClr val="tx1"/>
                </a:solidFill>
              </a:rPr>
              <a:t>	</a:t>
            </a:r>
            <a:r>
              <a:rPr lang="en-US" sz="1800" b="0" i="1" dirty="0" smtClean="0">
                <a:solidFill>
                  <a:schemeClr val="tx1"/>
                </a:solidFill>
              </a:rPr>
              <a:t>					-Earl Kelley</a:t>
            </a:r>
            <a:r>
              <a:rPr lang="en-US" sz="1800" b="0" i="1" dirty="0">
                <a:solidFill>
                  <a:schemeClr val="tx1"/>
                </a:solidFill>
              </a:rPr>
              <a:t> </a:t>
            </a:r>
            <a:r>
              <a:rPr lang="en-US" sz="1800" b="0" i="1" dirty="0" smtClean="0">
                <a:solidFill>
                  <a:schemeClr val="tx1"/>
                </a:solidFill>
              </a:rPr>
              <a:t>(1951)</a:t>
            </a:r>
            <a:endParaRPr lang="en-US" sz="1800" i="1" dirty="0" smtClean="0">
              <a:solidFill>
                <a:schemeClr val="tx1"/>
              </a:solidFill>
            </a:endParaRPr>
          </a:p>
          <a:p>
            <a:pPr marL="0" lvl="0" indent="0">
              <a:buNone/>
            </a:pPr>
            <a:endParaRPr lang="en-US" sz="1000" dirty="0" smtClean="0"/>
          </a:p>
          <a:p>
            <a:pPr marL="0" lvl="0" indent="0">
              <a:buNone/>
            </a:pPr>
            <a:r>
              <a:rPr lang="en-US" sz="2000" b="0" dirty="0" smtClean="0"/>
              <a:t>Over the last decade, as a result of disciplined strategic planning and the unbounded imagination of the research community, we have made truly amazing progress. Thanks to Pat and Harriet for their vision and persistence</a:t>
            </a:r>
          </a:p>
          <a:p>
            <a:pPr marL="0" lvl="0" indent="0">
              <a:buNone/>
            </a:pPr>
            <a:endParaRPr lang="en-US" sz="1000" b="0" dirty="0"/>
          </a:p>
          <a:p>
            <a:pPr marL="0" lvl="0" indent="0">
              <a:buNone/>
            </a:pPr>
            <a:r>
              <a:rPr lang="en-US" sz="2000" b="0" dirty="0" smtClean="0"/>
              <a:t>Much remains to be learned and transformative opportunities are before us.</a:t>
            </a:r>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14</a:t>
            </a:fld>
            <a:endParaRPr lang="en-US" dirty="0"/>
          </a:p>
        </p:txBody>
      </p:sp>
      <p:sp>
        <p:nvSpPr>
          <p:cNvPr id="7" name="TextBox 4"/>
          <p:cNvSpPr txBox="1"/>
          <p:nvPr/>
        </p:nvSpPr>
        <p:spPr>
          <a:xfrm>
            <a:off x="107950" y="5556197"/>
            <a:ext cx="890223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smtClean="0">
                <a:latin typeface="Arial" panose="020B0604020202020204" pitchFamily="34" charset="0"/>
                <a:cs typeface="Arial" panose="020B0604020202020204" pitchFamily="34" charset="0"/>
              </a:rPr>
              <a:t>“Make </a:t>
            </a:r>
            <a:r>
              <a:rPr lang="en-US" i="1" dirty="0">
                <a:latin typeface="Arial" panose="020B0604020202020204" pitchFamily="34" charset="0"/>
                <a:cs typeface="Arial" panose="020B0604020202020204" pitchFamily="34" charset="0"/>
              </a:rPr>
              <a:t>no little plans; they have no magic to stir </a:t>
            </a:r>
            <a:r>
              <a:rPr lang="en-US" i="1" dirty="0" smtClean="0">
                <a:latin typeface="Arial" panose="020B0604020202020204" pitchFamily="34" charset="0"/>
                <a:cs typeface="Arial" panose="020B0604020202020204" pitchFamily="34" charset="0"/>
              </a:rPr>
              <a:t>men's blood, and probably </a:t>
            </a:r>
            <a:r>
              <a:rPr lang="en-US" i="1" dirty="0">
                <a:latin typeface="Arial" panose="020B0604020202020204" pitchFamily="34" charset="0"/>
                <a:cs typeface="Arial" panose="020B0604020202020204" pitchFamily="34" charset="0"/>
              </a:rPr>
              <a:t>will not be realized</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Daniel H. </a:t>
            </a:r>
            <a:r>
              <a:rPr lang="en-US" i="1" dirty="0" smtClean="0">
                <a:latin typeface="Arial" panose="020B0604020202020204" pitchFamily="34" charset="0"/>
                <a:cs typeface="Arial" panose="020B0604020202020204" pitchFamily="34" charset="0"/>
              </a:rPr>
              <a:t>Burnham, Chicago </a:t>
            </a:r>
            <a:r>
              <a:rPr lang="en-US" i="1" dirty="0">
                <a:latin typeface="Arial" panose="020B0604020202020204" pitchFamily="34" charset="0"/>
                <a:cs typeface="Arial" panose="020B0604020202020204" pitchFamily="34" charset="0"/>
              </a:rPr>
              <a:t>World’s </a:t>
            </a:r>
            <a:r>
              <a:rPr lang="en-US" i="1" dirty="0" smtClean="0">
                <a:latin typeface="Arial" panose="020B0604020202020204" pitchFamily="34" charset="0"/>
                <a:cs typeface="Arial" panose="020B0604020202020204" pitchFamily="34" charset="0"/>
              </a:rPr>
              <a:t>Fair</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(1893)</a:t>
            </a:r>
            <a:endParaRPr lang="en-US" i="1" dirty="0">
              <a:latin typeface="Arial" panose="020B0604020202020204" pitchFamily="34" charset="0"/>
              <a:cs typeface="Arial" panose="020B0604020202020204" pitchFamily="34" charset="0"/>
            </a:endParaRPr>
          </a:p>
          <a:p>
            <a:r>
              <a:rPr lang="en-US" dirty="0"/>
              <a:t/>
            </a:r>
            <a:br>
              <a:rPr lang="en-US" dirty="0"/>
            </a:br>
            <a:endParaRPr lang="en-US" dirty="0"/>
          </a:p>
        </p:txBody>
      </p:sp>
      <p:pic>
        <p:nvPicPr>
          <p:cNvPr id="8" name="Picture 7"/>
          <p:cNvPicPr>
            <a:picLocks noChangeAspect="1"/>
          </p:cNvPicPr>
          <p:nvPr/>
        </p:nvPicPr>
        <p:blipFill>
          <a:blip r:embed="rId3"/>
          <a:stretch>
            <a:fillRect/>
          </a:stretch>
        </p:blipFill>
        <p:spPr>
          <a:xfrm>
            <a:off x="4753609" y="3589515"/>
            <a:ext cx="1651950" cy="1966681"/>
          </a:xfrm>
          <a:prstGeom prst="rect">
            <a:avLst/>
          </a:prstGeom>
        </p:spPr>
      </p:pic>
      <p:pic>
        <p:nvPicPr>
          <p:cNvPr id="9" name="Picture 2" descr="http://science.energy.gov/~/media/bes/images/reports/gc-x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385" y="3589515"/>
            <a:ext cx="1518295" cy="1966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70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200" b="1" dirty="0" smtClean="0"/>
              <a:t>The Grand Challenge report not only stimulated a decade of science breakthroughs but also begat further strategic planning</a:t>
            </a:r>
          </a:p>
        </p:txBody>
      </p:sp>
      <p:pic>
        <p:nvPicPr>
          <p:cNvPr id="2050" name="Picture 2" descr="http://science.energy.gov/~/media/bes/images/reports/gc-x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3425157" cy="44366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1"/>
          </p:nvPr>
        </p:nvSpPr>
        <p:spPr/>
        <p:txBody>
          <a:bodyPr/>
          <a:lstStyle/>
          <a:p>
            <a:pPr>
              <a:defRPr/>
            </a:pPr>
            <a:fld id="{C0A2BE09-5C53-429F-9B0D-04D6F428253C}" type="slidenum">
              <a:rPr lang="en-US" smtClean="0"/>
              <a:pPr>
                <a:defRPr/>
              </a:pPr>
              <a:t>2</a:t>
            </a:fld>
            <a:endParaRPr lang="en-US" dirty="0"/>
          </a:p>
        </p:txBody>
      </p:sp>
      <p:pic>
        <p:nvPicPr>
          <p:cNvPr id="7" name="Picture 6"/>
          <p:cNvPicPr preferRelativeResize="0">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254" y="841422"/>
            <a:ext cx="1286249" cy="1570661"/>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1"/>
          <p:cNvSpPr txBox="1"/>
          <p:nvPr/>
        </p:nvSpPr>
        <p:spPr>
          <a:xfrm>
            <a:off x="5763991" y="2408772"/>
            <a:ext cx="697627"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880" algn="l" rtl="0" fontAlgn="base">
              <a:spcBef>
                <a:spcPct val="0"/>
              </a:spcBef>
              <a:spcAft>
                <a:spcPct val="0"/>
              </a:spcAft>
              <a:defRPr kern="1200">
                <a:solidFill>
                  <a:schemeClr val="tx1"/>
                </a:solidFill>
                <a:latin typeface="Arial" charset="0"/>
                <a:ea typeface="+mn-ea"/>
                <a:cs typeface="+mn-cs"/>
              </a:defRPr>
            </a:lvl2pPr>
            <a:lvl3pPr marL="913758" algn="l" rtl="0" fontAlgn="base">
              <a:spcBef>
                <a:spcPct val="0"/>
              </a:spcBef>
              <a:spcAft>
                <a:spcPct val="0"/>
              </a:spcAft>
              <a:defRPr kern="1200">
                <a:solidFill>
                  <a:schemeClr val="tx1"/>
                </a:solidFill>
                <a:latin typeface="Arial" charset="0"/>
                <a:ea typeface="+mn-ea"/>
                <a:cs typeface="+mn-cs"/>
              </a:defRPr>
            </a:lvl3pPr>
            <a:lvl4pPr marL="1370639" algn="l" rtl="0" fontAlgn="base">
              <a:spcBef>
                <a:spcPct val="0"/>
              </a:spcBef>
              <a:spcAft>
                <a:spcPct val="0"/>
              </a:spcAft>
              <a:defRPr kern="1200">
                <a:solidFill>
                  <a:schemeClr val="tx1"/>
                </a:solidFill>
                <a:latin typeface="Arial" charset="0"/>
                <a:ea typeface="+mn-ea"/>
                <a:cs typeface="+mn-cs"/>
              </a:defRPr>
            </a:lvl4pPr>
            <a:lvl5pPr marL="1827517" algn="l" rtl="0" fontAlgn="base">
              <a:spcBef>
                <a:spcPct val="0"/>
              </a:spcBef>
              <a:spcAft>
                <a:spcPct val="0"/>
              </a:spcAft>
              <a:defRPr kern="1200">
                <a:solidFill>
                  <a:schemeClr val="tx1"/>
                </a:solidFill>
                <a:latin typeface="Arial" charset="0"/>
                <a:ea typeface="+mn-ea"/>
                <a:cs typeface="+mn-cs"/>
              </a:defRPr>
            </a:lvl5pPr>
            <a:lvl6pPr marL="2284398" algn="l" defTabSz="913758" rtl="0" eaLnBrk="1" latinLnBrk="0" hangingPunct="1">
              <a:defRPr kern="1200">
                <a:solidFill>
                  <a:schemeClr val="tx1"/>
                </a:solidFill>
                <a:latin typeface="Arial" charset="0"/>
                <a:ea typeface="+mn-ea"/>
                <a:cs typeface="+mn-cs"/>
              </a:defRPr>
            </a:lvl6pPr>
            <a:lvl7pPr marL="2741275" algn="l" defTabSz="913758" rtl="0" eaLnBrk="1" latinLnBrk="0" hangingPunct="1">
              <a:defRPr kern="1200">
                <a:solidFill>
                  <a:schemeClr val="tx1"/>
                </a:solidFill>
                <a:latin typeface="Arial" charset="0"/>
                <a:ea typeface="+mn-ea"/>
                <a:cs typeface="+mn-cs"/>
              </a:defRPr>
            </a:lvl7pPr>
            <a:lvl8pPr marL="3198156" algn="l" defTabSz="913758" rtl="0" eaLnBrk="1" latinLnBrk="0" hangingPunct="1">
              <a:defRPr kern="1200">
                <a:solidFill>
                  <a:schemeClr val="tx1"/>
                </a:solidFill>
                <a:latin typeface="Arial" charset="0"/>
                <a:ea typeface="+mn-ea"/>
                <a:cs typeface="+mn-cs"/>
              </a:defRPr>
            </a:lvl8pPr>
            <a:lvl9pPr marL="3655033" algn="l" defTabSz="913758" rtl="0" eaLnBrk="1" latinLnBrk="0" hangingPunct="1">
              <a:defRPr kern="1200">
                <a:solidFill>
                  <a:schemeClr val="tx1"/>
                </a:solidFill>
                <a:latin typeface="Arial" charset="0"/>
                <a:ea typeface="+mn-ea"/>
                <a:cs typeface="+mn-cs"/>
              </a:defRPr>
            </a:lvl9pPr>
          </a:lstStyle>
          <a:p>
            <a:r>
              <a:rPr lang="en-US" dirty="0" smtClean="0">
                <a:latin typeface="Arial" panose="020B0604020202020204" pitchFamily="34" charset="0"/>
                <a:cs typeface="Arial" panose="020B0604020202020204" pitchFamily="34" charset="0"/>
              </a:rPr>
              <a:t>2002</a:t>
            </a:r>
            <a:endParaRPr lang="en-US" dirty="0">
              <a:latin typeface="Arial" panose="020B0604020202020204" pitchFamily="34" charset="0"/>
              <a:cs typeface="Arial" panose="020B0604020202020204" pitchFamily="34" charset="0"/>
            </a:endParaRPr>
          </a:p>
        </p:txBody>
      </p:sp>
      <p:pic>
        <p:nvPicPr>
          <p:cNvPr id="9" name="Picture 8" descr="BES_H_Cover8-03"/>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618" y="3325481"/>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pic>
      <p:pic>
        <p:nvPicPr>
          <p:cNvPr id="10" name="Picture 9"/>
          <p:cNvPicPr preferRelativeResize="0">
            <a:picLocks noChangeAspect="1" noChangeArrowheads="1"/>
          </p:cNvPicPr>
          <p:nvPr/>
        </p:nvPicPr>
        <p:blipFill>
          <a:blip r:embed="rId6" cstate="print">
            <a:lum bright="-10000" contrast="20000"/>
            <a:extLst>
              <a:ext uri="{28A0092B-C50C-407E-A947-70E740481C1C}">
                <a14:useLocalDpi xmlns:a14="http://schemas.microsoft.com/office/drawing/2010/main" val="0"/>
              </a:ext>
            </a:extLst>
          </a:blip>
          <a:srcRect/>
          <a:stretch>
            <a:fillRect/>
          </a:stretch>
        </p:blipFill>
        <p:spPr bwMode="auto">
          <a:xfrm>
            <a:off x="6578232" y="3325481"/>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5993" y="3325481"/>
            <a:ext cx="887556"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4635" y="4536279"/>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EES_xlg"/>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1601" y="4536279"/>
            <a:ext cx="887556"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CAT_lg"/>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248" y="4536279"/>
            <a:ext cx="886114" cy="114720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14" descr="GEO_lg"/>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3840" y="4536279"/>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 name="Picture 15" descr="MuEE"/>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1453" y="4536279"/>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7" name="Picture 16" descr="Cover_921"/>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69027" y="3325481"/>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8" name="Picture 17"/>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03634" y="3325480"/>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
          <p:cNvSpPr txBox="1"/>
          <p:nvPr/>
        </p:nvSpPr>
        <p:spPr>
          <a:xfrm>
            <a:off x="5871787" y="5861920"/>
            <a:ext cx="614271"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880" algn="l" rtl="0" fontAlgn="base">
              <a:spcBef>
                <a:spcPct val="0"/>
              </a:spcBef>
              <a:spcAft>
                <a:spcPct val="0"/>
              </a:spcAft>
              <a:defRPr kern="1200">
                <a:solidFill>
                  <a:schemeClr val="tx1"/>
                </a:solidFill>
                <a:latin typeface="Arial" charset="0"/>
                <a:ea typeface="+mn-ea"/>
                <a:cs typeface="+mn-cs"/>
              </a:defRPr>
            </a:lvl2pPr>
            <a:lvl3pPr marL="913758" algn="l" rtl="0" fontAlgn="base">
              <a:spcBef>
                <a:spcPct val="0"/>
              </a:spcBef>
              <a:spcAft>
                <a:spcPct val="0"/>
              </a:spcAft>
              <a:defRPr kern="1200">
                <a:solidFill>
                  <a:schemeClr val="tx1"/>
                </a:solidFill>
                <a:latin typeface="Arial" charset="0"/>
                <a:ea typeface="+mn-ea"/>
                <a:cs typeface="+mn-cs"/>
              </a:defRPr>
            </a:lvl3pPr>
            <a:lvl4pPr marL="1370639" algn="l" rtl="0" fontAlgn="base">
              <a:spcBef>
                <a:spcPct val="0"/>
              </a:spcBef>
              <a:spcAft>
                <a:spcPct val="0"/>
              </a:spcAft>
              <a:defRPr kern="1200">
                <a:solidFill>
                  <a:schemeClr val="tx1"/>
                </a:solidFill>
                <a:latin typeface="Arial" charset="0"/>
                <a:ea typeface="+mn-ea"/>
                <a:cs typeface="+mn-cs"/>
              </a:defRPr>
            </a:lvl4pPr>
            <a:lvl5pPr marL="1827517" algn="l" rtl="0" fontAlgn="base">
              <a:spcBef>
                <a:spcPct val="0"/>
              </a:spcBef>
              <a:spcAft>
                <a:spcPct val="0"/>
              </a:spcAft>
              <a:defRPr kern="1200">
                <a:solidFill>
                  <a:schemeClr val="tx1"/>
                </a:solidFill>
                <a:latin typeface="Arial" charset="0"/>
                <a:ea typeface="+mn-ea"/>
                <a:cs typeface="+mn-cs"/>
              </a:defRPr>
            </a:lvl5pPr>
            <a:lvl6pPr marL="2284398" algn="l" defTabSz="913758" rtl="0" eaLnBrk="1" latinLnBrk="0" hangingPunct="1">
              <a:defRPr kern="1200">
                <a:solidFill>
                  <a:schemeClr val="tx1"/>
                </a:solidFill>
                <a:latin typeface="Arial" charset="0"/>
                <a:ea typeface="+mn-ea"/>
                <a:cs typeface="+mn-cs"/>
              </a:defRPr>
            </a:lvl6pPr>
            <a:lvl7pPr marL="2741275" algn="l" defTabSz="913758" rtl="0" eaLnBrk="1" latinLnBrk="0" hangingPunct="1">
              <a:defRPr kern="1200">
                <a:solidFill>
                  <a:schemeClr val="tx1"/>
                </a:solidFill>
                <a:latin typeface="Arial" charset="0"/>
                <a:ea typeface="+mn-ea"/>
                <a:cs typeface="+mn-cs"/>
              </a:defRPr>
            </a:lvl7pPr>
            <a:lvl8pPr marL="3198156" algn="l" defTabSz="913758" rtl="0" eaLnBrk="1" latinLnBrk="0" hangingPunct="1">
              <a:defRPr kern="1200">
                <a:solidFill>
                  <a:schemeClr val="tx1"/>
                </a:solidFill>
                <a:latin typeface="Arial" charset="0"/>
                <a:ea typeface="+mn-ea"/>
                <a:cs typeface="+mn-cs"/>
              </a:defRPr>
            </a:lvl8pPr>
            <a:lvl9pPr marL="3655033" algn="l" defTabSz="913758" rtl="0" eaLnBrk="1" latinLnBrk="0" hangingPunct="1">
              <a:defRPr kern="1200">
                <a:solidFill>
                  <a:schemeClr val="tx1"/>
                </a:solidFill>
                <a:latin typeface="Arial" charset="0"/>
                <a:ea typeface="+mn-ea"/>
                <a:cs typeface="+mn-cs"/>
              </a:defRPr>
            </a:lvl9p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0" name="TextBox 1"/>
          <p:cNvSpPr txBox="1"/>
          <p:nvPr/>
        </p:nvSpPr>
        <p:spPr>
          <a:xfrm>
            <a:off x="3980302" y="1257420"/>
            <a:ext cx="569387"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880" algn="l" rtl="0" fontAlgn="base">
              <a:spcBef>
                <a:spcPct val="0"/>
              </a:spcBef>
              <a:spcAft>
                <a:spcPct val="0"/>
              </a:spcAft>
              <a:defRPr kern="1200">
                <a:solidFill>
                  <a:schemeClr val="tx1"/>
                </a:solidFill>
                <a:latin typeface="Arial" charset="0"/>
                <a:ea typeface="+mn-ea"/>
                <a:cs typeface="+mn-cs"/>
              </a:defRPr>
            </a:lvl2pPr>
            <a:lvl3pPr marL="913758" algn="l" rtl="0" fontAlgn="base">
              <a:spcBef>
                <a:spcPct val="0"/>
              </a:spcBef>
              <a:spcAft>
                <a:spcPct val="0"/>
              </a:spcAft>
              <a:defRPr kern="1200">
                <a:solidFill>
                  <a:schemeClr val="tx1"/>
                </a:solidFill>
                <a:latin typeface="Arial" charset="0"/>
                <a:ea typeface="+mn-ea"/>
                <a:cs typeface="+mn-cs"/>
              </a:defRPr>
            </a:lvl3pPr>
            <a:lvl4pPr marL="1370639" algn="l" rtl="0" fontAlgn="base">
              <a:spcBef>
                <a:spcPct val="0"/>
              </a:spcBef>
              <a:spcAft>
                <a:spcPct val="0"/>
              </a:spcAft>
              <a:defRPr kern="1200">
                <a:solidFill>
                  <a:schemeClr val="tx1"/>
                </a:solidFill>
                <a:latin typeface="Arial" charset="0"/>
                <a:ea typeface="+mn-ea"/>
                <a:cs typeface="+mn-cs"/>
              </a:defRPr>
            </a:lvl4pPr>
            <a:lvl5pPr marL="1827517" algn="l" rtl="0" fontAlgn="base">
              <a:spcBef>
                <a:spcPct val="0"/>
              </a:spcBef>
              <a:spcAft>
                <a:spcPct val="0"/>
              </a:spcAft>
              <a:defRPr kern="1200">
                <a:solidFill>
                  <a:schemeClr val="tx1"/>
                </a:solidFill>
                <a:latin typeface="Arial" charset="0"/>
                <a:ea typeface="+mn-ea"/>
                <a:cs typeface="+mn-cs"/>
              </a:defRPr>
            </a:lvl5pPr>
            <a:lvl6pPr marL="2284398" algn="l" defTabSz="913758" rtl="0" eaLnBrk="1" latinLnBrk="0" hangingPunct="1">
              <a:defRPr kern="1200">
                <a:solidFill>
                  <a:schemeClr val="tx1"/>
                </a:solidFill>
                <a:latin typeface="Arial" charset="0"/>
                <a:ea typeface="+mn-ea"/>
                <a:cs typeface="+mn-cs"/>
              </a:defRPr>
            </a:lvl6pPr>
            <a:lvl7pPr marL="2741275" algn="l" defTabSz="913758" rtl="0" eaLnBrk="1" latinLnBrk="0" hangingPunct="1">
              <a:defRPr kern="1200">
                <a:solidFill>
                  <a:schemeClr val="tx1"/>
                </a:solidFill>
                <a:latin typeface="Arial" charset="0"/>
                <a:ea typeface="+mn-ea"/>
                <a:cs typeface="+mn-cs"/>
              </a:defRPr>
            </a:lvl7pPr>
            <a:lvl8pPr marL="3198156" algn="l" defTabSz="913758" rtl="0" eaLnBrk="1" latinLnBrk="0" hangingPunct="1">
              <a:defRPr kern="1200">
                <a:solidFill>
                  <a:schemeClr val="tx1"/>
                </a:solidFill>
                <a:latin typeface="Arial" charset="0"/>
                <a:ea typeface="+mn-ea"/>
                <a:cs typeface="+mn-cs"/>
              </a:defRPr>
            </a:lvl8pPr>
            <a:lvl9pPr marL="3655033" algn="l" defTabSz="913758" rtl="0" eaLnBrk="1" latinLnBrk="0" hangingPunct="1">
              <a:defRPr kern="1200">
                <a:solidFill>
                  <a:schemeClr val="tx1"/>
                </a:solidFill>
                <a:latin typeface="Arial" charset="0"/>
                <a:ea typeface="+mn-ea"/>
                <a:cs typeface="+mn-cs"/>
              </a:defRPr>
            </a:lvl9pPr>
          </a:lstStyle>
          <a:p>
            <a:r>
              <a:rPr lang="en-US" dirty="0" smtClean="0">
                <a:latin typeface="Arial" panose="020B0604020202020204" pitchFamily="34" charset="0"/>
                <a:cs typeface="Arial" panose="020B0604020202020204" pitchFamily="34" charset="0"/>
              </a:rPr>
              <a:t>and</a:t>
            </a:r>
            <a:endParaRPr lang="en-US" dirty="0">
              <a:latin typeface="Arial" panose="020B0604020202020204" pitchFamily="34" charset="0"/>
              <a:cs typeface="Arial" panose="020B0604020202020204" pitchFamily="34" charset="0"/>
            </a:endParaRPr>
          </a:p>
        </p:txBody>
      </p:sp>
      <p:sp>
        <p:nvSpPr>
          <p:cNvPr id="6" name="Down Arrow 5"/>
          <p:cNvSpPr/>
          <p:nvPr/>
        </p:nvSpPr>
        <p:spPr>
          <a:xfrm>
            <a:off x="5927542" y="2778104"/>
            <a:ext cx="241017" cy="486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5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3</a:t>
            </a:fld>
            <a:endParaRPr lang="en-US" b="0" u="none" dirty="0"/>
          </a:p>
        </p:txBody>
      </p:sp>
      <p:sp>
        <p:nvSpPr>
          <p:cNvPr id="4" name="Rectangle 3"/>
          <p:cNvSpPr/>
          <p:nvPr/>
        </p:nvSpPr>
        <p:spPr>
          <a:xfrm>
            <a:off x="101370" y="77301"/>
            <a:ext cx="9137012" cy="430887"/>
          </a:xfrm>
          <a:prstGeom prst="rect">
            <a:avLst/>
          </a:prstGeom>
        </p:spPr>
        <p:txBody>
          <a:bodyPr wrap="none">
            <a:spAutoFit/>
          </a:bodyPr>
          <a:lstStyle/>
          <a:p>
            <a:r>
              <a:rPr lang="en-US" sz="2200" b="1" dirty="0" smtClean="0">
                <a:solidFill>
                  <a:srgbClr val="106636"/>
                </a:solidFill>
                <a:latin typeface="Arial" panose="020B0604020202020204" pitchFamily="34" charset="0"/>
                <a:cs typeface="Arial" panose="020B0604020202020204" pitchFamily="34" charset="0"/>
              </a:rPr>
              <a:t>In 2014, </a:t>
            </a:r>
            <a:r>
              <a:rPr lang="en-US" sz="2200" b="1" smtClean="0">
                <a:solidFill>
                  <a:srgbClr val="106636"/>
                </a:solidFill>
                <a:latin typeface="Arial" panose="020B0604020202020204" pitchFamily="34" charset="0"/>
                <a:cs typeface="Arial" panose="020B0604020202020204" pitchFamily="34" charset="0"/>
              </a:rPr>
              <a:t>BESAC Charge, </a:t>
            </a:r>
            <a:r>
              <a:rPr lang="en-US" sz="2200" b="1" dirty="0" smtClean="0">
                <a:solidFill>
                  <a:srgbClr val="106636"/>
                </a:solidFill>
                <a:latin typeface="Arial" panose="020B0604020202020204" pitchFamily="34" charset="0"/>
                <a:cs typeface="Arial" panose="020B0604020202020204" pitchFamily="34" charset="0"/>
              </a:rPr>
              <a:t>“Are the Grand Challenges still relevant?”</a:t>
            </a:r>
            <a:endParaRPr lang="en-US" sz="2200" b="1" dirty="0">
              <a:solidFill>
                <a:srgbClr val="106636"/>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rot="600000">
            <a:off x="1611082" y="2112127"/>
            <a:ext cx="1938140" cy="2348131"/>
          </a:xfrm>
          <a:prstGeom prst="rect">
            <a:avLst/>
          </a:prstGeom>
          <a:noFill/>
          <a:ln w="9525">
            <a:solidFill>
              <a:schemeClr val="tx1"/>
            </a:solidFill>
            <a:miter lim="800000"/>
            <a:headEnd/>
            <a:tailEnd/>
          </a:ln>
        </p:spPr>
      </p:pic>
      <p:pic>
        <p:nvPicPr>
          <p:cNvPr id="2049" name="Picture 1"/>
          <p:cNvPicPr>
            <a:picLocks noChangeAspect="1" noChangeArrowheads="1"/>
          </p:cNvPicPr>
          <p:nvPr/>
        </p:nvPicPr>
        <p:blipFill>
          <a:blip r:embed="rId4" cstate="print"/>
          <a:srcRect/>
          <a:stretch>
            <a:fillRect/>
          </a:stretch>
        </p:blipFill>
        <p:spPr bwMode="auto">
          <a:xfrm rot="600000">
            <a:off x="221439" y="1236456"/>
            <a:ext cx="1869808" cy="2317071"/>
          </a:xfrm>
          <a:prstGeom prst="rect">
            <a:avLst/>
          </a:prstGeom>
          <a:noFill/>
          <a:ln w="9525">
            <a:solidFill>
              <a:schemeClr val="tx1"/>
            </a:solidFill>
            <a:miter lim="800000"/>
            <a:headEnd/>
            <a:tailEnd/>
          </a:ln>
        </p:spPr>
      </p:pic>
      <p:sp>
        <p:nvSpPr>
          <p:cNvPr id="2052" name="Rectangle 4"/>
          <p:cNvSpPr>
            <a:spLocks noChangeArrowheads="1"/>
          </p:cNvSpPr>
          <p:nvPr/>
        </p:nvSpPr>
        <p:spPr bwMode="auto">
          <a:xfrm>
            <a:off x="3811982" y="834967"/>
            <a:ext cx="5177641" cy="531684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Dr. Pat Dehmer (Acting Director of Office of Science)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 BESAC study should evaluate the breakthrough potential of current and prospective energy science frontiers based on how well the research advances the five grand science challenges.  Your report will advise BES in its future development of focused, effective research strategies for sustained U.S. leadership in science innovation and energy research.</a:t>
            </a:r>
            <a:endParaRPr lang="en-US" sz="11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ask BESAC to consider the following questions in formulating the study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progress has been achieved in our understanding of the five BESAC Grand Science Challenges?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impact has advancement in the five Grand Science Challenges had on addressing DOE’s energy missions?  With evolving energy technology and U.S. energy landscape, what fundamental new knowledge areas are needed to further advance the energy sciences?  Please consider examples where filling the knowledge gaps will have direct impacts on energy sciences.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should the balance of funding modalities (e.g., core research, EFRCs, Hubs) be for BES to fully capitalize on the emerging opportunities?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ts val="400"/>
              </a:spcAft>
              <a:buClrTx/>
              <a:buSzTx/>
              <a:buFont typeface="Wingdings" pitchFamily="2" charset="2"/>
              <a:buChar char="§"/>
              <a:tabLst/>
            </a:pPr>
            <a:r>
              <a:rPr kumimoji="0" lang="en-US"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Identify research areas that may not be sufficiently supported or represented in the US community to fully address the DOE’s missions.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64237" y="4936325"/>
            <a:ext cx="2044599" cy="1107996"/>
          </a:xfrm>
          <a:prstGeom prst="rect">
            <a:avLst/>
          </a:prstGeom>
        </p:spPr>
        <p:txBody>
          <a:bodyPr wrap="none">
            <a:spAutoFit/>
          </a:bodyPr>
          <a:lstStyle/>
          <a:p>
            <a:r>
              <a:rPr lang="en-US" sz="2200" b="1" dirty="0" smtClean="0">
                <a:solidFill>
                  <a:srgbClr val="106636"/>
                </a:solidFill>
                <a:latin typeface="Arial" panose="020B0604020202020204" pitchFamily="34" charset="0"/>
                <a:cs typeface="Arial" panose="020B0604020202020204" pitchFamily="34" charset="0"/>
              </a:rPr>
              <a:t>Answer:</a:t>
            </a:r>
          </a:p>
          <a:p>
            <a:endParaRPr lang="en-US" sz="2200" b="1" dirty="0">
              <a:solidFill>
                <a:srgbClr val="106636"/>
              </a:solidFill>
              <a:latin typeface="Arial" panose="020B0604020202020204" pitchFamily="34" charset="0"/>
              <a:cs typeface="Arial" panose="020B0604020202020204" pitchFamily="34" charset="0"/>
            </a:endParaRPr>
          </a:p>
          <a:p>
            <a:r>
              <a:rPr lang="en-US" sz="2200" b="1" dirty="0" smtClean="0">
                <a:solidFill>
                  <a:srgbClr val="106636"/>
                </a:solidFill>
                <a:latin typeface="Arial" panose="020B0604020202020204" pitchFamily="34" charset="0"/>
                <a:cs typeface="Arial" panose="020B0604020202020204" pitchFamily="34" charset="0"/>
              </a:rPr>
              <a:t>“Yes, and  …”</a:t>
            </a:r>
            <a:endParaRPr lang="en-US" sz="2200" b="1"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13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688" y="2492981"/>
            <a:ext cx="6695173" cy="2616101"/>
          </a:xfrm>
          <a:prstGeom prst="rect">
            <a:avLst/>
          </a:prstGeom>
          <a:noFill/>
        </p:spPr>
        <p:txBody>
          <a:bodyPr wrap="square" rtlCol="0">
            <a:spAutoFit/>
          </a:bodyPr>
          <a:lstStyle/>
          <a:p>
            <a:pPr lvl="0"/>
            <a:endParaRPr lang="en-US" i="1" dirty="0" smtClean="0"/>
          </a:p>
          <a:p>
            <a:pPr lvl="0"/>
            <a:endParaRPr lang="en-US" i="1" dirty="0" smtClean="0"/>
          </a:p>
          <a:p>
            <a:pPr lvl="0"/>
            <a:r>
              <a:rPr lang="en-US" sz="1600" dirty="0" smtClean="0"/>
              <a:t>The ability to manufacture at the </a:t>
            </a:r>
            <a:r>
              <a:rPr lang="en-US" sz="1600" dirty="0" err="1" smtClean="0"/>
              <a:t>mesoscale</a:t>
            </a:r>
            <a:r>
              <a:rPr lang="en-US" sz="1600" dirty="0" smtClean="0"/>
              <a:t> … to yield faster, cheaper, higher performing, and longer lasting products.</a:t>
            </a:r>
          </a:p>
          <a:p>
            <a:r>
              <a:rPr lang="en-US" sz="1600" dirty="0" smtClean="0"/>
              <a:t> </a:t>
            </a:r>
          </a:p>
          <a:p>
            <a:pPr lvl="0"/>
            <a:r>
              <a:rPr lang="en-US" sz="1600" dirty="0" smtClean="0"/>
              <a:t>The realization of biologically inspired complexity and functionality … to transform energy conversion, transmission, and storage.</a:t>
            </a:r>
          </a:p>
          <a:p>
            <a:r>
              <a:rPr lang="en-US" sz="1600" dirty="0" smtClean="0"/>
              <a:t> </a:t>
            </a:r>
          </a:p>
          <a:p>
            <a:pPr lvl="0"/>
            <a:r>
              <a:rPr lang="en-US" sz="1600" dirty="0" smtClean="0"/>
              <a:t>The transformation from top-down design … to bottom-up design … producing next-generation technological innovation.</a:t>
            </a:r>
            <a:endParaRPr lang="en-US" sz="1600" dirty="0"/>
          </a:p>
        </p:txBody>
      </p:sp>
      <p:sp>
        <p:nvSpPr>
          <p:cNvPr id="5" name="Rectangle 4"/>
          <p:cNvSpPr/>
          <p:nvPr/>
        </p:nvSpPr>
        <p:spPr>
          <a:xfrm>
            <a:off x="0" y="87578"/>
            <a:ext cx="9209381" cy="461665"/>
          </a:xfrm>
          <a:prstGeom prst="rect">
            <a:avLst/>
          </a:prstGeom>
        </p:spPr>
        <p:txBody>
          <a:bodyPr wrap="none">
            <a:spAutoFit/>
          </a:bodyPr>
          <a:lstStyle/>
          <a:p>
            <a:r>
              <a:rPr lang="en-US" sz="2400" b="1" dirty="0">
                <a:solidFill>
                  <a:srgbClr val="106636"/>
                </a:solidFill>
                <a:latin typeface="Arial" pitchFamily="34" charset="0"/>
                <a:ea typeface="+mj-ea"/>
                <a:cs typeface="Arial" pitchFamily="34" charset="0"/>
              </a:rPr>
              <a:t>A key </a:t>
            </a:r>
            <a:r>
              <a:rPr lang="en-US" sz="2400" b="1" dirty="0" smtClean="0">
                <a:solidFill>
                  <a:srgbClr val="106636"/>
                </a:solidFill>
                <a:latin typeface="Arial" pitchFamily="34" charset="0"/>
                <a:ea typeface="+mj-ea"/>
                <a:cs typeface="Arial" pitchFamily="34" charset="0"/>
              </a:rPr>
              <a:t>research theme </a:t>
            </a:r>
            <a:r>
              <a:rPr lang="en-US" sz="2400" b="1" dirty="0">
                <a:solidFill>
                  <a:srgbClr val="106636"/>
                </a:solidFill>
                <a:latin typeface="Arial" pitchFamily="34" charset="0"/>
                <a:ea typeface="+mj-ea"/>
                <a:cs typeface="Arial" pitchFamily="34" charset="0"/>
              </a:rPr>
              <a:t>i</a:t>
            </a:r>
            <a:r>
              <a:rPr lang="en-US" sz="2400" b="1" dirty="0" smtClean="0">
                <a:solidFill>
                  <a:srgbClr val="106636"/>
                </a:solidFill>
                <a:latin typeface="Arial" pitchFamily="34" charset="0"/>
                <a:ea typeface="+mj-ea"/>
                <a:cs typeface="Arial" pitchFamily="34" charset="0"/>
              </a:rPr>
              <a:t>s </a:t>
            </a:r>
            <a:r>
              <a:rPr lang="en-US" sz="2400" b="1" dirty="0">
                <a:solidFill>
                  <a:srgbClr val="106636"/>
                </a:solidFill>
                <a:latin typeface="Arial" pitchFamily="34" charset="0"/>
                <a:ea typeface="+mj-ea"/>
                <a:cs typeface="Arial" pitchFamily="34" charset="0"/>
              </a:rPr>
              <a:t>the emergence of mesoscale science</a:t>
            </a:r>
            <a:endParaRPr lang="en-US" sz="2400" dirty="0">
              <a:solidFill>
                <a:srgbClr val="106636"/>
              </a:solidFill>
              <a:latin typeface="Century Gothic"/>
              <a:cs typeface="Century Gothic"/>
            </a:endParaRPr>
          </a:p>
        </p:txBody>
      </p:sp>
      <p:sp>
        <p:nvSpPr>
          <p:cNvPr id="7" name="TextBox 6"/>
          <p:cNvSpPr txBox="1"/>
          <p:nvPr/>
        </p:nvSpPr>
        <p:spPr>
          <a:xfrm>
            <a:off x="0" y="839154"/>
            <a:ext cx="9144000" cy="2246769"/>
          </a:xfrm>
          <a:prstGeom prst="rect">
            <a:avLst/>
          </a:prstGeom>
          <a:noFill/>
        </p:spPr>
        <p:txBody>
          <a:bodyPr wrap="square" rtlCol="0">
            <a:spAutoFit/>
          </a:bodyPr>
          <a:lstStyle/>
          <a:p>
            <a:pPr lvl="0"/>
            <a:r>
              <a:rPr lang="en-US" sz="2000" b="1" dirty="0" err="1" smtClean="0">
                <a:solidFill>
                  <a:srgbClr val="006600"/>
                </a:solidFill>
              </a:rPr>
              <a:t>Meso</a:t>
            </a:r>
            <a:r>
              <a:rPr lang="en-US" sz="2000" b="1" dirty="0" smtClean="0">
                <a:solidFill>
                  <a:srgbClr val="006600"/>
                </a:solidFill>
              </a:rPr>
              <a:t> is an opportunity space:</a:t>
            </a:r>
          </a:p>
          <a:p>
            <a:pPr lvl="0"/>
            <a:r>
              <a:rPr lang="en-US" sz="2000" b="1" dirty="0" smtClean="0">
                <a:solidFill>
                  <a:srgbClr val="006600"/>
                </a:solidFill>
              </a:rPr>
              <a:t>	</a:t>
            </a:r>
            <a:r>
              <a:rPr lang="en-US" sz="2000" b="1" dirty="0" err="1" smtClean="0">
                <a:solidFill>
                  <a:srgbClr val="006600"/>
                </a:solidFill>
              </a:rPr>
              <a:t>mesoscale</a:t>
            </a:r>
            <a:r>
              <a:rPr lang="en-US" sz="2000" b="1" dirty="0" smtClean="0">
                <a:solidFill>
                  <a:srgbClr val="006600"/>
                </a:solidFill>
              </a:rPr>
              <a:t> phenomena, architectures, and interfaces</a:t>
            </a:r>
          </a:p>
          <a:p>
            <a:pPr lvl="0"/>
            <a:endParaRPr lang="en-US" sz="2000" b="1" dirty="0" smtClean="0">
              <a:solidFill>
                <a:srgbClr val="006600"/>
              </a:solidFill>
            </a:endParaRPr>
          </a:p>
          <a:p>
            <a:pPr lvl="0"/>
            <a:r>
              <a:rPr lang="en-US" sz="2000" b="1" dirty="0" smtClean="0">
                <a:solidFill>
                  <a:srgbClr val="006600"/>
                </a:solidFill>
              </a:rPr>
              <a:t>New capabilities are needed to discover principles and enable solutions:</a:t>
            </a:r>
          </a:p>
          <a:p>
            <a:pPr lvl="0"/>
            <a:r>
              <a:rPr lang="en-US" sz="2000" b="1" dirty="0" smtClean="0">
                <a:solidFill>
                  <a:srgbClr val="006600"/>
                </a:solidFill>
              </a:rPr>
              <a:t>	directed assembly, </a:t>
            </a:r>
            <a:r>
              <a:rPr lang="en-US" sz="2000" b="1" i="1" dirty="0" smtClean="0">
                <a:solidFill>
                  <a:srgbClr val="006600"/>
                </a:solidFill>
              </a:rPr>
              <a:t>in situ </a:t>
            </a:r>
            <a:r>
              <a:rPr lang="en-US" sz="2000" b="1" dirty="0" smtClean="0">
                <a:solidFill>
                  <a:srgbClr val="006600"/>
                </a:solidFill>
              </a:rPr>
              <a:t>dynamics, and multi-modal function</a:t>
            </a:r>
          </a:p>
          <a:p>
            <a:pPr lvl="0"/>
            <a:endParaRPr lang="en-US" sz="2000" b="1" dirty="0" smtClean="0">
              <a:solidFill>
                <a:srgbClr val="006600"/>
              </a:solidFill>
            </a:endParaRPr>
          </a:p>
          <a:p>
            <a:pPr lvl="0"/>
            <a:r>
              <a:rPr lang="en-US" sz="2000" b="1" dirty="0" smtClean="0">
                <a:solidFill>
                  <a:srgbClr val="006600"/>
                </a:solidFill>
              </a:rPr>
              <a:t>Success will be transformational:</a:t>
            </a:r>
            <a:endParaRPr lang="en-US" sz="2000" b="1" dirty="0">
              <a:solidFill>
                <a:srgbClr val="006600"/>
              </a:solidFill>
            </a:endParaRPr>
          </a:p>
        </p:txBody>
      </p:sp>
      <p:pic>
        <p:nvPicPr>
          <p:cNvPr id="9" name="Picture 2"/>
          <p:cNvPicPr>
            <a:picLocks noChangeAspect="1" noChangeArrowheads="1"/>
          </p:cNvPicPr>
          <p:nvPr/>
        </p:nvPicPr>
        <p:blipFill>
          <a:blip r:embed="rId3" cstate="print"/>
          <a:srcRect/>
          <a:stretch>
            <a:fillRect/>
          </a:stretch>
        </p:blipFill>
        <p:spPr bwMode="auto">
          <a:xfrm>
            <a:off x="7191182" y="2698039"/>
            <a:ext cx="1896373" cy="2421469"/>
          </a:xfrm>
          <a:prstGeom prst="rect">
            <a:avLst/>
          </a:prstGeom>
          <a:noFill/>
          <a:ln w="9525">
            <a:noFill/>
            <a:miter lim="800000"/>
            <a:headEnd/>
            <a:tailEnd/>
          </a:ln>
        </p:spPr>
      </p:pic>
      <p:sp>
        <p:nvSpPr>
          <p:cNvPr id="14" name="Rectangle 13"/>
          <p:cNvSpPr/>
          <p:nvPr/>
        </p:nvSpPr>
        <p:spPr>
          <a:xfrm>
            <a:off x="-399245" y="5310101"/>
            <a:ext cx="9543245" cy="923330"/>
          </a:xfrm>
          <a:prstGeom prst="rect">
            <a:avLst/>
          </a:prstGeom>
        </p:spPr>
        <p:txBody>
          <a:bodyPr wrap="square">
            <a:spAutoFit/>
          </a:bodyPr>
          <a:lstStyle/>
          <a:p>
            <a:pPr lvl="1"/>
            <a:r>
              <a:rPr lang="en-US" b="1" dirty="0" smtClean="0">
                <a:solidFill>
                  <a:srgbClr val="106636"/>
                </a:solidFill>
                <a:latin typeface="Century Gothic" pitchFamily="34" charset="0"/>
              </a:rPr>
              <a:t>“It is both the magnitude of the challenge in bridging quanta to the continuum and the potential dividend in controlling the </a:t>
            </a:r>
            <a:r>
              <a:rPr lang="en-US" b="1" dirty="0" err="1" smtClean="0">
                <a:solidFill>
                  <a:srgbClr val="106636"/>
                </a:solidFill>
                <a:latin typeface="Century Gothic" pitchFamily="34" charset="0"/>
              </a:rPr>
              <a:t>mesoscale</a:t>
            </a:r>
            <a:r>
              <a:rPr lang="en-US" b="1" dirty="0" smtClean="0">
                <a:solidFill>
                  <a:srgbClr val="106636"/>
                </a:solidFill>
                <a:latin typeface="Century Gothic" pitchFamily="34" charset="0"/>
              </a:rPr>
              <a:t> that have energized the research community and motivated this report.”</a:t>
            </a:r>
            <a:endParaRPr lang="en-US" b="1" dirty="0">
              <a:solidFill>
                <a:srgbClr val="106636"/>
              </a:solidFill>
              <a:latin typeface="Century Gothic" pitchFamily="34" charset="0"/>
            </a:endParaRPr>
          </a:p>
        </p:txBody>
      </p:sp>
      <p:sp>
        <p:nvSpPr>
          <p:cNvPr id="10" name="Slide Number Placeholder 3"/>
          <p:cNvSpPr txBox="1">
            <a:spLocks/>
          </p:cNvSpPr>
          <p:nvPr/>
        </p:nvSpPr>
        <p:spPr>
          <a:xfrm>
            <a:off x="8413750" y="6351588"/>
            <a:ext cx="381000" cy="365125"/>
          </a:xfrm>
          <a:prstGeom prst="rect">
            <a:avLst/>
          </a:prstGeom>
        </p:spPr>
        <p:txBody>
          <a:bodyPr vert="horz" lIns="91397" tIns="45698" rIns="91397" bIns="4569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fld id="{59A3E8FC-33BC-3A48-8869-6A3F65FD172A}" type="slidenum">
              <a:rPr lang="en-US" smtClean="0">
                <a:latin typeface="Century Gothic"/>
                <a:cs typeface="Century Gothic"/>
              </a:rPr>
              <a:pPr/>
              <a:t>4</a:t>
            </a:fld>
            <a:endParaRPr lang="en-US" dirty="0">
              <a:latin typeface="Century Gothic"/>
              <a:cs typeface="Century Gothic"/>
            </a:endParaRPr>
          </a:p>
        </p:txBody>
      </p:sp>
    </p:spTree>
    <p:extLst>
      <p:ext uri="{BB962C8B-B14F-4D97-AF65-F5344CB8AC3E}">
        <p14:creationId xmlns:p14="http://schemas.microsoft.com/office/powerpoint/2010/main" val="1068291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New Transformative Opportunities have emerged that have their foundations in the Grand Challenges</a:t>
            </a:r>
          </a:p>
        </p:txBody>
      </p:sp>
      <p:sp>
        <p:nvSpPr>
          <p:cNvPr id="3" name="Content Placeholder 2"/>
          <p:cNvSpPr>
            <a:spLocks noGrp="1"/>
          </p:cNvSpPr>
          <p:nvPr>
            <p:ph idx="1"/>
          </p:nvPr>
        </p:nvSpPr>
        <p:spPr>
          <a:xfrm>
            <a:off x="152400" y="1600200"/>
            <a:ext cx="8686800" cy="5062880"/>
          </a:xfrm>
        </p:spPr>
        <p:txBody>
          <a:bodyPr>
            <a:spAutoFit/>
          </a:bodyPr>
          <a:lstStyle/>
          <a:p>
            <a:pPr marL="0" lvl="0" indent="0">
              <a:buNone/>
            </a:pPr>
            <a:r>
              <a:rPr lang="en-US" sz="2000" dirty="0" smtClean="0"/>
              <a:t>Mastering Hierarchical Architectures and Beyond-Equilibrium Matter</a:t>
            </a:r>
          </a:p>
          <a:p>
            <a:pPr marL="0" lvl="0" indent="0">
              <a:buNone/>
            </a:pPr>
            <a:endParaRPr lang="en-US" sz="2000" dirty="0"/>
          </a:p>
          <a:p>
            <a:pPr marL="0" lvl="0" indent="0">
              <a:buNone/>
            </a:pPr>
            <a:r>
              <a:rPr lang="en-US" sz="2000" dirty="0"/>
              <a:t>Beyond Ideal Materials and Systems: </a:t>
            </a:r>
            <a:r>
              <a:rPr lang="en-US" sz="2000" dirty="0" smtClean="0"/>
              <a:t>Understanding the Critical Roles of Heterogeneity, Interfaces and Disorder</a:t>
            </a:r>
          </a:p>
          <a:p>
            <a:pPr marL="0" lvl="0" indent="0">
              <a:buNone/>
            </a:pPr>
            <a:endParaRPr lang="en-US" sz="2000" dirty="0"/>
          </a:p>
          <a:p>
            <a:pPr marL="0" lvl="0" indent="0">
              <a:buNone/>
            </a:pPr>
            <a:r>
              <a:rPr lang="en-US" sz="2000" dirty="0"/>
              <a:t>Harnessing Coherence in Light and </a:t>
            </a:r>
            <a:r>
              <a:rPr lang="en-US" sz="2000" dirty="0" smtClean="0"/>
              <a:t>Matter</a:t>
            </a:r>
          </a:p>
          <a:p>
            <a:pPr marL="0" lvl="0" indent="0">
              <a:buNone/>
            </a:pPr>
            <a:endParaRPr lang="en-US" sz="1050" dirty="0" smtClean="0"/>
          </a:p>
          <a:p>
            <a:pPr marL="0" lvl="0" indent="0" algn="ctr">
              <a:buNone/>
            </a:pPr>
            <a:r>
              <a:rPr lang="en-US" sz="2000" i="1" dirty="0" smtClean="0">
                <a:solidFill>
                  <a:srgbClr val="FF0000"/>
                </a:solidFill>
              </a:rPr>
              <a:t>Crosscutting Opportunities</a:t>
            </a:r>
          </a:p>
          <a:p>
            <a:pPr marL="0" lvl="0" indent="0" algn="ctr">
              <a:buNone/>
            </a:pPr>
            <a:endParaRPr lang="en-US" sz="1200" i="1" dirty="0" smtClean="0">
              <a:solidFill>
                <a:srgbClr val="FF0000"/>
              </a:solidFill>
            </a:endParaRPr>
          </a:p>
          <a:p>
            <a:pPr marL="0" lvl="0" indent="0">
              <a:buNone/>
            </a:pPr>
            <a:r>
              <a:rPr lang="en-US" sz="2000" dirty="0" smtClean="0"/>
              <a:t>Revolutionary </a:t>
            </a:r>
            <a:r>
              <a:rPr lang="en-US" sz="2000" dirty="0"/>
              <a:t>Advances in </a:t>
            </a:r>
            <a:r>
              <a:rPr lang="en-US" sz="2000" dirty="0" smtClean="0"/>
              <a:t>Models, Mathematics</a:t>
            </a:r>
            <a:r>
              <a:rPr lang="en-US" sz="2000" dirty="0"/>
              <a:t>, Algorithms, Data, and Computing</a:t>
            </a:r>
          </a:p>
          <a:p>
            <a:pPr marL="0" lvl="0" indent="0">
              <a:buNone/>
            </a:pPr>
            <a:endParaRPr lang="en-US" sz="2000" dirty="0"/>
          </a:p>
          <a:p>
            <a:pPr marL="0" lvl="0" indent="0">
              <a:buNone/>
            </a:pPr>
            <a:r>
              <a:rPr lang="en-US" sz="2000" dirty="0" smtClean="0"/>
              <a:t>Exploiting </a:t>
            </a:r>
            <a:r>
              <a:rPr lang="en-US" sz="2000" dirty="0"/>
              <a:t>T</a:t>
            </a:r>
            <a:r>
              <a:rPr lang="en-US" sz="2000" dirty="0" smtClean="0"/>
              <a:t>ransformative </a:t>
            </a:r>
            <a:r>
              <a:rPr lang="en-US" sz="2000" dirty="0"/>
              <a:t>A</a:t>
            </a:r>
            <a:r>
              <a:rPr lang="en-US" sz="2000" dirty="0" smtClean="0"/>
              <a:t>dvances </a:t>
            </a:r>
            <a:r>
              <a:rPr lang="en-US" sz="2000" dirty="0"/>
              <a:t>in </a:t>
            </a:r>
            <a:r>
              <a:rPr lang="en-US" sz="2000" dirty="0" smtClean="0"/>
              <a:t>Imaging </a:t>
            </a:r>
            <a:r>
              <a:rPr lang="en-US" sz="2000" dirty="0"/>
              <a:t>C</a:t>
            </a:r>
            <a:r>
              <a:rPr lang="en-US" sz="2000" dirty="0" smtClean="0"/>
              <a:t>apabilities Across Multiple Scales</a:t>
            </a:r>
            <a:endParaRPr lang="en-US" sz="2000" dirty="0"/>
          </a:p>
          <a:p>
            <a:pPr marL="0" lvl="0" indent="0">
              <a:buNone/>
            </a:pPr>
            <a:endParaRPr lang="en-US" sz="2000" dirty="0"/>
          </a:p>
        </p:txBody>
      </p:sp>
      <p:sp>
        <p:nvSpPr>
          <p:cNvPr id="4" name="Rectangle 3"/>
          <p:cNvSpPr/>
          <p:nvPr/>
        </p:nvSpPr>
        <p:spPr>
          <a:xfrm>
            <a:off x="152400" y="838200"/>
            <a:ext cx="8763000" cy="646331"/>
          </a:xfrm>
          <a:prstGeom prst="rect">
            <a:avLst/>
          </a:prstGeom>
        </p:spPr>
        <p:txBody>
          <a:bodyPr wrap="square">
            <a:spAutoFit/>
          </a:bodyPr>
          <a:lstStyle/>
          <a:p>
            <a:r>
              <a:rPr lang="en-US" i="1" dirty="0">
                <a:solidFill>
                  <a:prstClr val="black"/>
                </a:solidFill>
              </a:rPr>
              <a:t>“The most exciting phrase to hear in science, the one that heralds new discoveries, is not ‘Eureka!’ </a:t>
            </a:r>
            <a:r>
              <a:rPr lang="en-US" i="1" dirty="0" smtClean="0">
                <a:solidFill>
                  <a:prstClr val="black"/>
                </a:solidFill>
              </a:rPr>
              <a:t>but ‘That's </a:t>
            </a:r>
            <a:r>
              <a:rPr lang="en-US" i="1" dirty="0">
                <a:solidFill>
                  <a:prstClr val="black"/>
                </a:solidFill>
              </a:rPr>
              <a:t>funny</a:t>
            </a:r>
            <a:r>
              <a:rPr lang="en-US" i="1" dirty="0" smtClean="0">
                <a:solidFill>
                  <a:prstClr val="black"/>
                </a:solidFill>
              </a:rPr>
              <a:t>...’”				―</a:t>
            </a:r>
            <a:r>
              <a:rPr lang="en-US" i="1" dirty="0">
                <a:solidFill>
                  <a:prstClr val="black"/>
                </a:solidFill>
              </a:rPr>
              <a:t>Isaac Asimov</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5</a:t>
            </a:fld>
            <a:endParaRPr lang="en-US" dirty="0"/>
          </a:p>
        </p:txBody>
      </p:sp>
    </p:spTree>
    <p:extLst>
      <p:ext uri="{BB962C8B-B14F-4D97-AF65-F5344CB8AC3E}">
        <p14:creationId xmlns:p14="http://schemas.microsoft.com/office/powerpoint/2010/main" val="40871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r>
              <a:rPr lang="en-US" dirty="0"/>
              <a:t>Mastering Hierarchical Architectures and Beyond-Equilibrium Matter</a:t>
            </a:r>
          </a:p>
        </p:txBody>
      </p:sp>
      <p:sp>
        <p:nvSpPr>
          <p:cNvPr id="3" name="Content Placeholder 2"/>
          <p:cNvSpPr>
            <a:spLocks noGrp="1"/>
          </p:cNvSpPr>
          <p:nvPr>
            <p:ph idx="1"/>
          </p:nvPr>
        </p:nvSpPr>
        <p:spPr>
          <a:xfrm>
            <a:off x="-10633" y="762000"/>
            <a:ext cx="9144000" cy="914400"/>
          </a:xfrm>
        </p:spPr>
        <p:txBody>
          <a:bodyPr>
            <a:noAutofit/>
          </a:bodyPr>
          <a:lstStyle/>
          <a:p>
            <a:pPr marL="0" indent="0">
              <a:buNone/>
            </a:pPr>
            <a:r>
              <a:rPr lang="en-US" sz="2000" b="0" i="1" dirty="0"/>
              <a:t>The </a:t>
            </a:r>
            <a:r>
              <a:rPr lang="en-US" sz="2000" b="0" i="1" dirty="0" smtClean="0"/>
              <a:t>transformative </a:t>
            </a:r>
            <a:r>
              <a:rPr lang="en-US" sz="2000" b="0" i="1" dirty="0"/>
              <a:t>opportunity is to realize targeted functionality in materials by controlling </a:t>
            </a:r>
            <a:r>
              <a:rPr lang="en-US" sz="2000" b="0" i="1" dirty="0" smtClean="0"/>
              <a:t>the synthesis </a:t>
            </a:r>
            <a:r>
              <a:rPr lang="en-US" sz="2000" b="0" i="1" dirty="0"/>
              <a:t>and assembly of hierarchical architectures and beyond‐equilibrium </a:t>
            </a:r>
            <a:r>
              <a:rPr lang="en-US" sz="2000" b="0" i="1" dirty="0" smtClean="0"/>
              <a:t>matter, thereby increasing dramatically the exploration space for enhanced function.</a:t>
            </a:r>
            <a:endParaRPr lang="en-US" sz="2000" b="0" dirty="0"/>
          </a:p>
        </p:txBody>
      </p:sp>
      <p:sp>
        <p:nvSpPr>
          <p:cNvPr id="5" name="Rectangle 4"/>
          <p:cNvSpPr/>
          <p:nvPr/>
        </p:nvSpPr>
        <p:spPr>
          <a:xfrm>
            <a:off x="0" y="2152471"/>
            <a:ext cx="9144000" cy="1754326"/>
          </a:xfrm>
          <a:prstGeom prst="rect">
            <a:avLst/>
          </a:prstGeom>
          <a:solidFill>
            <a:schemeClr val="bg1"/>
          </a:solidFill>
        </p:spPr>
        <p:txBody>
          <a:bodyPr wrap="square">
            <a:spAutoFit/>
          </a:bodyPr>
          <a:lstStyle/>
          <a:p>
            <a:r>
              <a:rPr lang="en-US" dirty="0"/>
              <a:t>To realize this </a:t>
            </a:r>
            <a:r>
              <a:rPr lang="en-US" dirty="0" smtClean="0"/>
              <a:t>opportunity, </a:t>
            </a:r>
            <a:r>
              <a:rPr lang="en-US" dirty="0"/>
              <a:t>several major advances are required:</a:t>
            </a:r>
          </a:p>
          <a:p>
            <a:r>
              <a:rPr lang="en-US" dirty="0"/>
              <a:t> </a:t>
            </a:r>
            <a:r>
              <a:rPr lang="en-US" dirty="0" smtClean="0"/>
              <a:t>1</a:t>
            </a:r>
            <a:r>
              <a:rPr lang="en-US" dirty="0"/>
              <a:t>) predictive </a:t>
            </a:r>
            <a:r>
              <a:rPr lang="en-US" dirty="0" smtClean="0"/>
              <a:t>models, including the incorporation of </a:t>
            </a:r>
            <a:r>
              <a:rPr lang="en-US" dirty="0" err="1" smtClean="0"/>
              <a:t>metastability</a:t>
            </a:r>
            <a:r>
              <a:rPr lang="en-US" dirty="0" smtClean="0"/>
              <a:t>, to guide </a:t>
            </a:r>
            <a:r>
              <a:rPr lang="en-US" dirty="0"/>
              <a:t>the creation of beyond equilibrium </a:t>
            </a:r>
            <a:r>
              <a:rPr lang="en-US" dirty="0" smtClean="0"/>
              <a:t>matter</a:t>
            </a:r>
            <a:endParaRPr lang="en-US" dirty="0"/>
          </a:p>
          <a:p>
            <a:r>
              <a:rPr lang="en-US" dirty="0"/>
              <a:t>2) </a:t>
            </a:r>
            <a:r>
              <a:rPr lang="en-US" dirty="0" smtClean="0"/>
              <a:t>Mastering synthesis and assembly of hierarchical structures for multi-dimensional hybrid matter</a:t>
            </a:r>
            <a:endParaRPr lang="en-US" dirty="0"/>
          </a:p>
          <a:p>
            <a:r>
              <a:rPr lang="en-US" dirty="0"/>
              <a:t>3) </a:t>
            </a:r>
            <a:r>
              <a:rPr lang="en-US" i="1" dirty="0"/>
              <a:t>in situ</a:t>
            </a:r>
            <a:r>
              <a:rPr lang="en-US" dirty="0"/>
              <a:t> characterization of spatial and temporal evolution during their synthesis and assembly</a:t>
            </a:r>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4600" y="4251489"/>
            <a:ext cx="2677949"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51489"/>
            <a:ext cx="2005013" cy="18168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1143000" y="4277974"/>
            <a:ext cx="1650163" cy="1802315"/>
          </a:xfrm>
          <a:prstGeom prst="rect">
            <a:avLst/>
          </a:prstGeom>
        </p:spPr>
      </p:pic>
      <p:sp>
        <p:nvSpPr>
          <p:cNvPr id="6" name="Slide Number Placeholder 5"/>
          <p:cNvSpPr>
            <a:spLocks noGrp="1"/>
          </p:cNvSpPr>
          <p:nvPr>
            <p:ph type="sldNum" sz="quarter" idx="11"/>
          </p:nvPr>
        </p:nvSpPr>
        <p:spPr/>
        <p:txBody>
          <a:bodyPr/>
          <a:lstStyle/>
          <a:p>
            <a:pPr>
              <a:defRPr/>
            </a:pPr>
            <a:fld id="{C0A2BE09-5C53-429F-9B0D-04D6F428253C}" type="slidenum">
              <a:rPr lang="en-US" smtClean="0"/>
              <a:pPr>
                <a:defRPr/>
              </a:pPr>
              <a:t>6</a:t>
            </a:fld>
            <a:endParaRPr lang="en-US" dirty="0"/>
          </a:p>
        </p:txBody>
      </p:sp>
    </p:spTree>
    <p:extLst>
      <p:ext uri="{BB962C8B-B14F-4D97-AF65-F5344CB8AC3E}">
        <p14:creationId xmlns:p14="http://schemas.microsoft.com/office/powerpoint/2010/main" val="2753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r>
              <a:rPr lang="en-US" dirty="0"/>
              <a:t>Beyond Ideal Materials and Systems: Understanding the Critical Roles of Heterogeneity, Interfaces and Disorder</a:t>
            </a:r>
          </a:p>
        </p:txBody>
      </p:sp>
      <p:sp>
        <p:nvSpPr>
          <p:cNvPr id="3" name="Content Placeholder 2"/>
          <p:cNvSpPr>
            <a:spLocks noGrp="1"/>
          </p:cNvSpPr>
          <p:nvPr>
            <p:ph idx="1"/>
          </p:nvPr>
        </p:nvSpPr>
        <p:spPr>
          <a:xfrm>
            <a:off x="-10633" y="762000"/>
            <a:ext cx="9144000" cy="914400"/>
          </a:xfrm>
        </p:spPr>
        <p:txBody>
          <a:bodyPr>
            <a:noAutofit/>
          </a:bodyPr>
          <a:lstStyle/>
          <a:p>
            <a:pPr marL="0" indent="0">
              <a:buNone/>
            </a:pPr>
            <a:r>
              <a:rPr lang="en-US" sz="2000" b="0" i="1" dirty="0"/>
              <a:t>Developing a fundamental understanding of the roles of heterogeneities, interfacial processes, </a:t>
            </a:r>
            <a:r>
              <a:rPr lang="en-US" sz="2000" b="0" i="1" dirty="0" smtClean="0"/>
              <a:t>and disorder </a:t>
            </a:r>
            <a:r>
              <a:rPr lang="en-US" sz="2000" b="0" i="1" dirty="0"/>
              <a:t>in materials behavior represents a </a:t>
            </a:r>
            <a:r>
              <a:rPr lang="en-US" sz="2000" b="0" i="1" dirty="0" smtClean="0"/>
              <a:t>transformative </a:t>
            </a:r>
            <a:r>
              <a:rPr lang="en-US" sz="2000" b="0" i="1" dirty="0"/>
              <a:t>opportunity to move from ideal systems </a:t>
            </a:r>
            <a:r>
              <a:rPr lang="en-US" sz="2000" b="0" i="1" dirty="0" smtClean="0"/>
              <a:t>to the </a:t>
            </a:r>
            <a:r>
              <a:rPr lang="en-US" sz="2000" b="0" i="1" dirty="0"/>
              <a:t>complexity of real systems under realistic conditions.</a:t>
            </a:r>
            <a:endParaRPr lang="en-US" sz="2000" b="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5" y="2819400"/>
            <a:ext cx="1393767" cy="2909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801" y="4011559"/>
            <a:ext cx="2552700" cy="18939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399" y="4114800"/>
            <a:ext cx="4749147" cy="1614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1752600" y="2257233"/>
            <a:ext cx="7010400" cy="120032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smtClean="0"/>
              <a:t>Science of scale</a:t>
            </a:r>
          </a:p>
          <a:p>
            <a:pPr marL="285750" indent="-285750">
              <a:buFont typeface="Arial" panose="020B0604020202020204" pitchFamily="34" charset="0"/>
              <a:buChar char="•"/>
            </a:pPr>
            <a:r>
              <a:rPr lang="en-US" dirty="0" smtClean="0"/>
              <a:t>Slow and statistically rare events</a:t>
            </a:r>
          </a:p>
          <a:p>
            <a:pPr marL="285750" indent="-285750">
              <a:buFont typeface="Arial" panose="020B0604020202020204" pitchFamily="34" charset="0"/>
              <a:buChar char="•"/>
            </a:pPr>
            <a:r>
              <a:rPr lang="en-US" dirty="0" smtClean="0"/>
              <a:t>“epidemiological” studies of heterogeneous populations</a:t>
            </a:r>
          </a:p>
          <a:p>
            <a:pPr marL="285750" indent="-285750">
              <a:buFont typeface="Arial" panose="020B0604020202020204" pitchFamily="34" charset="0"/>
              <a:buChar char="•"/>
            </a:pPr>
            <a:r>
              <a:rPr lang="en-US" dirty="0" smtClean="0"/>
              <a:t>Science of degradation and lifetime prediction</a:t>
            </a:r>
            <a:endParaRPr lang="en-US" dirty="0"/>
          </a:p>
        </p:txBody>
      </p:sp>
      <p:sp>
        <p:nvSpPr>
          <p:cNvPr id="4" name="Slide Number Placeholder 3"/>
          <p:cNvSpPr>
            <a:spLocks noGrp="1"/>
          </p:cNvSpPr>
          <p:nvPr>
            <p:ph type="sldNum" sz="quarter" idx="11"/>
          </p:nvPr>
        </p:nvSpPr>
        <p:spPr/>
        <p:txBody>
          <a:bodyPr/>
          <a:lstStyle/>
          <a:p>
            <a:pPr>
              <a:defRPr/>
            </a:pPr>
            <a:fld id="{C0A2BE09-5C53-429F-9B0D-04D6F428253C}" type="slidenum">
              <a:rPr lang="en-US" smtClean="0"/>
              <a:pPr>
                <a:defRPr/>
              </a:pPr>
              <a:t>7</a:t>
            </a:fld>
            <a:endParaRPr lang="en-US" dirty="0"/>
          </a:p>
        </p:txBody>
      </p:sp>
    </p:spTree>
    <p:extLst>
      <p:ext uri="{BB962C8B-B14F-4D97-AF65-F5344CB8AC3E}">
        <p14:creationId xmlns:p14="http://schemas.microsoft.com/office/powerpoint/2010/main" val="192406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Harnessing Coherence in Light and Matter</a:t>
            </a:r>
          </a:p>
        </p:txBody>
      </p:sp>
      <p:sp>
        <p:nvSpPr>
          <p:cNvPr id="4" name="Content Placeholder 2"/>
          <p:cNvSpPr txBox="1">
            <a:spLocks/>
          </p:cNvSpPr>
          <p:nvPr/>
        </p:nvSpPr>
        <p:spPr bwMode="auto">
          <a:xfrm>
            <a:off x="-10633" y="762000"/>
            <a:ext cx="9144000" cy="9144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noAutofit/>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i="1" dirty="0" smtClean="0"/>
              <a:t>The transformative opportunity is the potential ability to realize full control of large-scale quantum-coherent systems… the potential to revolutionize diverse fields through the control of the outcome of chemical reactions or the instantaneous state of a material.</a:t>
            </a:r>
            <a:endParaRPr lang="en-US" sz="2000" b="0" dirty="0"/>
          </a:p>
        </p:txBody>
      </p:sp>
      <p:sp>
        <p:nvSpPr>
          <p:cNvPr id="6" name="Rectangle 5"/>
          <p:cNvSpPr/>
          <p:nvPr/>
        </p:nvSpPr>
        <p:spPr>
          <a:xfrm>
            <a:off x="228599" y="1981200"/>
            <a:ext cx="8904767" cy="120032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t>new real‐time quantum microscopes that can visualize and control quantum matter</a:t>
            </a:r>
            <a:endParaRPr lang="en-US" dirty="0" smtClean="0"/>
          </a:p>
          <a:p>
            <a:pPr marL="285750" indent="-285750">
              <a:buFont typeface="Arial" panose="020B0604020202020204" pitchFamily="34" charset="0"/>
              <a:buChar char="•"/>
            </a:pPr>
            <a:r>
              <a:rPr lang="en-US" dirty="0" smtClean="0"/>
              <a:t>Long-lived temporally coherent states of quantum </a:t>
            </a:r>
            <a:r>
              <a:rPr lang="en-US" dirty="0" err="1" smtClean="0"/>
              <a:t>wavefunction</a:t>
            </a:r>
            <a:endParaRPr lang="en-US" dirty="0" smtClean="0"/>
          </a:p>
          <a:p>
            <a:pPr marL="285750" indent="-285750">
              <a:buFont typeface="Arial" panose="020B0604020202020204" pitchFamily="34" charset="0"/>
              <a:buChar char="•"/>
            </a:pPr>
            <a:r>
              <a:rPr lang="en-US" dirty="0" smtClean="0"/>
              <a:t>Ability to suppress </a:t>
            </a:r>
            <a:r>
              <a:rPr lang="en-US" dirty="0" err="1" smtClean="0"/>
              <a:t>decoherence</a:t>
            </a:r>
            <a:r>
              <a:rPr lang="en-US" dirty="0" smtClean="0"/>
              <a:t> effects of the environment</a:t>
            </a:r>
          </a:p>
          <a:p>
            <a:pPr marL="285750" indent="-285750">
              <a:buFont typeface="Arial" panose="020B0604020202020204" pitchFamily="34" charset="0"/>
              <a:buChar char="•"/>
            </a:pPr>
            <a:r>
              <a:rPr lang="en-US" dirty="0" smtClean="0"/>
              <a:t>Role of symmetry protected states in coherent matter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51" y="3454431"/>
            <a:ext cx="4271963" cy="21394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5943600" y="3454431"/>
            <a:ext cx="2792700" cy="2122422"/>
          </a:xfrm>
          <a:prstGeom prst="rect">
            <a:avLst/>
          </a:prstGeom>
        </p:spPr>
      </p:pic>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8</a:t>
            </a:fld>
            <a:endParaRPr lang="en-US" dirty="0"/>
          </a:p>
        </p:txBody>
      </p:sp>
    </p:spTree>
    <p:extLst>
      <p:ext uri="{BB962C8B-B14F-4D97-AF65-F5344CB8AC3E}">
        <p14:creationId xmlns:p14="http://schemas.microsoft.com/office/powerpoint/2010/main" val="208537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r>
              <a:rPr lang="en-US" dirty="0"/>
              <a:t>Revolutionary Advances in Models, Mathematics, Algorithms, Data, and Computing</a:t>
            </a:r>
          </a:p>
        </p:txBody>
      </p:sp>
      <p:sp>
        <p:nvSpPr>
          <p:cNvPr id="4" name="Content Placeholder 2"/>
          <p:cNvSpPr txBox="1">
            <a:spLocks/>
          </p:cNvSpPr>
          <p:nvPr/>
        </p:nvSpPr>
        <p:spPr bwMode="auto">
          <a:xfrm>
            <a:off x="-10633" y="762000"/>
            <a:ext cx="9144000" cy="914400"/>
          </a:xfrm>
          <a:prstGeom prst="rect">
            <a:avLst/>
          </a:prstGeom>
          <a:noFill/>
          <a:ln w="9525">
            <a:noFill/>
            <a:miter lim="800000"/>
            <a:headEnd/>
            <a:tailEnd/>
          </a:ln>
        </p:spPr>
        <p:txBody>
          <a:bodyPr vert="horz" wrap="square" lIns="91397" tIns="45698" rIns="91397" bIns="45698" numCol="1" anchor="t" anchorCtr="0" compatLnSpc="1">
            <a:prstTxWarp prst="textNoShape">
              <a:avLst/>
            </a:prstTxWarp>
            <a:noAutofit/>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i="1" dirty="0" smtClean="0"/>
              <a:t>The convergence of </a:t>
            </a:r>
            <a:r>
              <a:rPr lang="en-US" sz="2000" b="0" i="1" dirty="0"/>
              <a:t>theoretical, mathematical, computational, and experimental capabilities are </a:t>
            </a:r>
            <a:r>
              <a:rPr lang="en-US" sz="2000" b="0" i="1" dirty="0" smtClean="0"/>
              <a:t>poised to </a:t>
            </a:r>
            <a:r>
              <a:rPr lang="en-US" sz="2000" b="0" i="1" dirty="0"/>
              <a:t>greatly accelerate our ability to find, predict, and control new materials, understand complex </a:t>
            </a:r>
            <a:r>
              <a:rPr lang="en-US" sz="2000" b="0" i="1" dirty="0" smtClean="0"/>
              <a:t>matter across </a:t>
            </a:r>
            <a:r>
              <a:rPr lang="en-US" sz="2000" b="0" i="1" dirty="0"/>
              <a:t>a range of scales, and steer experiments towards illuminating deep scientific insights.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3095625" cy="336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2695575" cy="180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587" y="4114800"/>
            <a:ext cx="5223188" cy="2043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C0A2BE09-5C53-429F-9B0D-04D6F428253C}" type="slidenum">
              <a:rPr lang="en-US" smtClean="0"/>
              <a:pPr>
                <a:defRPr/>
              </a:pPr>
              <a:t>9</a:t>
            </a:fld>
            <a:endParaRPr lang="en-US" dirty="0"/>
          </a:p>
        </p:txBody>
      </p:sp>
    </p:spTree>
    <p:extLst>
      <p:ext uri="{BB962C8B-B14F-4D97-AF65-F5344CB8AC3E}">
        <p14:creationId xmlns:p14="http://schemas.microsoft.com/office/powerpoint/2010/main" val="402208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how-2014_alt1_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0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0</TotalTime>
  <Words>1208</Words>
  <Application>Microsoft Office PowerPoint</Application>
  <PresentationFormat>On-screen Show (4:3)</PresentationFormat>
  <Paragraphs>168</Paragraphs>
  <Slides>14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Century Gothic</vt:lpstr>
      <vt:lpstr>Times New Roman</vt:lpstr>
      <vt:lpstr>Wingdings</vt:lpstr>
      <vt:lpstr>1_Office Theme</vt:lpstr>
      <vt:lpstr>slideshow-2014_alt1_r2</vt:lpstr>
      <vt:lpstr>Discovery Science Then and Now</vt:lpstr>
      <vt:lpstr>The Grand Challenge report not only stimulated a decade of science breakthroughs but also begat further strategic planning</vt:lpstr>
      <vt:lpstr>PowerPoint Presentation</vt:lpstr>
      <vt:lpstr>PowerPoint Presentation</vt:lpstr>
      <vt:lpstr>New Transformative Opportunities have emerged that have their foundations in the Grand Challenges</vt:lpstr>
      <vt:lpstr>Mastering Hierarchical Architectures and Beyond-Equilibrium Matter</vt:lpstr>
      <vt:lpstr>Beyond Ideal Materials and Systems: Understanding the Critical Roles of Heterogeneity, Interfaces and Disorder</vt:lpstr>
      <vt:lpstr>Harnessing Coherence in Light and Matter</vt:lpstr>
      <vt:lpstr>Revolutionary Advances in Models, Mathematics, Algorithms, Data, and Computing</vt:lpstr>
      <vt:lpstr>Exploiting Transformative Advances in Imaging Capabilities Across Multiple Scales</vt:lpstr>
      <vt:lpstr>To enable success, action is required</vt:lpstr>
      <vt:lpstr>Challenges at the Frontiers of Matter and Energy:  Transformative Opportunities for Discovery Science </vt:lpstr>
      <vt:lpstr>Further community-based strategic planning is underway</vt:lpstr>
      <vt:lpstr>Perspective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2017-02-27T15:30:53Z</dcterms:created>
  <dcterms:modified xsi:type="dcterms:W3CDTF">2017-02-27T15:30:59Z</dcterms:modified>
</cp:coreProperties>
</file>