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35" r:id="rId1"/>
    <p:sldMasterId id="2147483957" r:id="rId2"/>
    <p:sldMasterId id="2147483961" r:id="rId3"/>
  </p:sldMasterIdLst>
  <p:notesMasterIdLst>
    <p:notesMasterId r:id="rId23"/>
  </p:notesMasterIdLst>
  <p:sldIdLst>
    <p:sldId id="290" r:id="rId4"/>
    <p:sldId id="291" r:id="rId5"/>
    <p:sldId id="287" r:id="rId6"/>
    <p:sldId id="279" r:id="rId7"/>
    <p:sldId id="277" r:id="rId8"/>
    <p:sldId id="263" r:id="rId9"/>
    <p:sldId id="268" r:id="rId10"/>
    <p:sldId id="286" r:id="rId11"/>
    <p:sldId id="289" r:id="rId12"/>
    <p:sldId id="288" r:id="rId13"/>
    <p:sldId id="285" r:id="rId14"/>
    <p:sldId id="278" r:id="rId15"/>
    <p:sldId id="284" r:id="rId16"/>
    <p:sldId id="292" r:id="rId17"/>
    <p:sldId id="296" r:id="rId18"/>
    <p:sldId id="282" r:id="rId19"/>
    <p:sldId id="283" r:id="rId20"/>
    <p:sldId id="294" r:id="rId21"/>
    <p:sldId id="293"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92">
          <p15:clr>
            <a:srgbClr val="A4A3A4"/>
          </p15:clr>
        </p15:guide>
        <p15:guide id="2" orient="horz" pos="912">
          <p15:clr>
            <a:srgbClr val="A4A3A4"/>
          </p15:clr>
        </p15:guide>
        <p15:guide id="3" pos="3648">
          <p15:clr>
            <a:srgbClr val="A4A3A4"/>
          </p15:clr>
        </p15:guide>
        <p15:guide id="4" pos="1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DDDDDD"/>
    <a:srgbClr val="1E7640"/>
    <a:srgbClr val="A03123"/>
    <a:srgbClr val="A02A23"/>
    <a:srgbClr val="84B641"/>
    <a:srgbClr val="A02A1D"/>
    <a:srgbClr val="00BDDD"/>
    <a:srgbClr val="0070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12" autoAdjust="0"/>
    <p:restoredTop sz="96807" autoAdjust="0"/>
  </p:normalViewPr>
  <p:slideViewPr>
    <p:cSldViewPr showGuides="1">
      <p:cViewPr varScale="1">
        <p:scale>
          <a:sx n="112" d="100"/>
          <a:sy n="112" d="100"/>
        </p:scale>
        <p:origin x="1212" y="96"/>
      </p:cViewPr>
      <p:guideLst>
        <p:guide orient="horz" pos="192"/>
        <p:guide orient="horz" pos="912"/>
        <p:guide pos="3648"/>
        <p:guide pos="192"/>
      </p:guideLst>
    </p:cSldViewPr>
  </p:slideViewPr>
  <p:notesTextViewPr>
    <p:cViewPr>
      <p:scale>
        <a:sx n="1" d="1"/>
        <a:sy n="1" d="1"/>
      </p:scale>
      <p:origin x="0" y="0"/>
    </p:cViewPr>
  </p:notesTextViewPr>
  <p:sorterViewPr>
    <p:cViewPr>
      <p:scale>
        <a:sx n="110" d="100"/>
        <a:sy n="110" d="100"/>
      </p:scale>
      <p:origin x="0" y="37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1" y="0"/>
            <a:ext cx="3038475" cy="465138"/>
          </a:xfrm>
          <a:prstGeom prst="rect">
            <a:avLst/>
          </a:prstGeom>
        </p:spPr>
        <p:txBody>
          <a:bodyPr vert="horz" lIns="91440" tIns="45720" rIns="91440" bIns="45720" rtlCol="0"/>
          <a:lstStyle>
            <a:lvl1pPr algn="r">
              <a:defRPr sz="1200"/>
            </a:lvl1pPr>
          </a:lstStyle>
          <a:p>
            <a:fld id="{435D57F8-2C28-4FE9-975F-8BDAE315F7ED}" type="datetimeFigureOut">
              <a:rPr lang="en-US" smtClean="0"/>
              <a:t>7/14/2017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41" y="8829675"/>
            <a:ext cx="3038475" cy="465138"/>
          </a:xfrm>
          <a:prstGeom prst="rect">
            <a:avLst/>
          </a:prstGeom>
        </p:spPr>
        <p:txBody>
          <a:bodyPr vert="horz" lIns="91440" tIns="45720" rIns="91440" bIns="45720" rtlCol="0" anchor="b"/>
          <a:lstStyle>
            <a:lvl1pPr algn="r">
              <a:defRPr sz="1200"/>
            </a:lvl1pPr>
          </a:lstStyle>
          <a:p>
            <a:fld id="{D4197B41-95A7-4192-977B-3B01CE2E65B3}" type="slidenum">
              <a:rPr lang="en-US" smtClean="0"/>
              <a:t>‹#›</a:t>
            </a:fld>
            <a:endParaRPr lang="en-US"/>
          </a:p>
        </p:txBody>
      </p:sp>
    </p:spTree>
    <p:extLst>
      <p:ext uri="{BB962C8B-B14F-4D97-AF65-F5344CB8AC3E}">
        <p14:creationId xmlns:p14="http://schemas.microsoft.com/office/powerpoint/2010/main" val="2246634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97B41-95A7-4192-977B-3B01CE2E65B3}" type="slidenum">
              <a:rPr lang="en-US" smtClean="0"/>
              <a:t>1</a:t>
            </a:fld>
            <a:endParaRPr lang="en-US"/>
          </a:p>
        </p:txBody>
      </p:sp>
    </p:spTree>
    <p:extLst>
      <p:ext uri="{BB962C8B-B14F-4D97-AF65-F5344CB8AC3E}">
        <p14:creationId xmlns:p14="http://schemas.microsoft.com/office/powerpoint/2010/main" val="4222347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893868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8B0BF7A-9661-43C7-ADFE-7CBA1B003280}" type="slidenum">
              <a:rPr lang="en-US"/>
              <a:pPr/>
              <a:t>6</a:t>
            </a:fld>
            <a:endParaRPr lang="en-US"/>
          </a:p>
        </p:txBody>
      </p:sp>
      <p:sp>
        <p:nvSpPr>
          <p:cNvPr id="29699" name="Rectangle 2"/>
          <p:cNvSpPr>
            <a:spLocks noGrp="1" noRot="1" noChangeAspect="1" noChangeArrowheads="1" noTextEdit="1"/>
          </p:cNvSpPr>
          <p:nvPr>
            <p:ph type="sldImg"/>
          </p:nvPr>
        </p:nvSpPr>
        <p:spPr>
          <a:xfrm>
            <a:off x="1182688" y="700088"/>
            <a:ext cx="4646612" cy="3486150"/>
          </a:xfrm>
          <a:ln/>
        </p:spPr>
      </p:sp>
      <p:sp>
        <p:nvSpPr>
          <p:cNvPr id="29700" name="Rectangle 3"/>
          <p:cNvSpPr>
            <a:spLocks noGrp="1" noChangeArrowheads="1"/>
          </p:cNvSpPr>
          <p:nvPr>
            <p:ph type="body" idx="1"/>
          </p:nvPr>
        </p:nvSpPr>
        <p:spPr>
          <a:xfrm>
            <a:off x="935636" y="4416105"/>
            <a:ext cx="5139134" cy="4180921"/>
          </a:xfrm>
          <a:noFill/>
          <a:ln/>
        </p:spPr>
        <p:txBody>
          <a:bodyPr/>
          <a:lstStyle/>
          <a:p>
            <a:pPr>
              <a:spcBef>
                <a:spcPct val="0"/>
              </a:spcBef>
            </a:pPr>
            <a:endParaRPr lang="en-US" i="1" dirty="0"/>
          </a:p>
        </p:txBody>
      </p:sp>
    </p:spTree>
    <p:extLst>
      <p:ext uri="{BB962C8B-B14F-4D97-AF65-F5344CB8AC3E}">
        <p14:creationId xmlns:p14="http://schemas.microsoft.com/office/powerpoint/2010/main" val="2547556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8B0BF7A-9661-43C7-ADFE-7CBA1B003280}" type="slidenum">
              <a:rPr lang="en-US"/>
              <a:pPr/>
              <a:t>7</a:t>
            </a:fld>
            <a:endParaRPr lang="en-US"/>
          </a:p>
        </p:txBody>
      </p:sp>
      <p:sp>
        <p:nvSpPr>
          <p:cNvPr id="29699" name="Rectangle 2"/>
          <p:cNvSpPr>
            <a:spLocks noGrp="1" noRot="1" noChangeAspect="1" noChangeArrowheads="1" noTextEdit="1"/>
          </p:cNvSpPr>
          <p:nvPr>
            <p:ph type="sldImg"/>
          </p:nvPr>
        </p:nvSpPr>
        <p:spPr>
          <a:xfrm>
            <a:off x="1182688" y="700088"/>
            <a:ext cx="4646612" cy="3486150"/>
          </a:xfrm>
          <a:ln/>
        </p:spPr>
      </p:sp>
      <p:sp>
        <p:nvSpPr>
          <p:cNvPr id="29700" name="Rectangle 3"/>
          <p:cNvSpPr>
            <a:spLocks noGrp="1" noChangeArrowheads="1"/>
          </p:cNvSpPr>
          <p:nvPr>
            <p:ph type="body" idx="1"/>
          </p:nvPr>
        </p:nvSpPr>
        <p:spPr>
          <a:xfrm>
            <a:off x="935636" y="4416104"/>
            <a:ext cx="5139134" cy="4180921"/>
          </a:xfrm>
          <a:noFill/>
          <a:ln/>
        </p:spPr>
        <p:txBody>
          <a:bodyPr/>
          <a:lstStyle/>
          <a:p>
            <a:pPr>
              <a:spcBef>
                <a:spcPct val="0"/>
              </a:spcBef>
            </a:pPr>
            <a:endParaRPr lang="en-US" i="1" dirty="0"/>
          </a:p>
        </p:txBody>
      </p:sp>
    </p:spTree>
    <p:extLst>
      <p:ext uri="{BB962C8B-B14F-4D97-AF65-F5344CB8AC3E}">
        <p14:creationId xmlns:p14="http://schemas.microsoft.com/office/powerpoint/2010/main" val="4106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3139532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1169988"/>
            <a:ext cx="4210050" cy="3157537"/>
          </a:xfrm>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9C815CE-594B-44AB-BC3C-68E8EAF5333B}"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53603342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userDrawn="1"/>
        </p:nvSpPr>
        <p:spPr bwMode="auto">
          <a:xfrm>
            <a:off x="5791200" y="0"/>
            <a:ext cx="3365146" cy="6858000"/>
          </a:xfrm>
          <a:prstGeom prst="rect">
            <a:avLst/>
          </a:prstGeom>
          <a:solidFill>
            <a:schemeClr val="tx2"/>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sp>
        <p:nvSpPr>
          <p:cNvPr id="2" name="Title 1"/>
          <p:cNvSpPr>
            <a:spLocks noGrp="1"/>
          </p:cNvSpPr>
          <p:nvPr>
            <p:ph type="ctrTitle"/>
          </p:nvPr>
        </p:nvSpPr>
        <p:spPr>
          <a:xfrm>
            <a:off x="183228" y="236887"/>
            <a:ext cx="4270392" cy="877163"/>
          </a:xfrm>
        </p:spPr>
        <p:txBody>
          <a:bodyPr/>
          <a:lstStyle>
            <a:lvl1pPr algn="l">
              <a:defRPr>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2278" y="1761403"/>
            <a:ext cx="3912522"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Box 9"/>
          <p:cNvSpPr txBox="1"/>
          <p:nvPr userDrawn="1"/>
        </p:nvSpPr>
        <p:spPr>
          <a:xfrm>
            <a:off x="202278" y="6293793"/>
            <a:ext cx="2114681" cy="400110"/>
          </a:xfrm>
          <a:prstGeom prst="rect">
            <a:avLst/>
          </a:prstGeom>
          <a:noFill/>
        </p:spPr>
        <p:txBody>
          <a:bodyPr wrap="none" rtlCol="0">
            <a:spAutoFit/>
          </a:bodyPr>
          <a:lstStyle/>
          <a:p>
            <a:r>
              <a:rPr lang="en-US" sz="1000" b="0" dirty="0">
                <a:solidFill>
                  <a:schemeClr val="tx2"/>
                </a:solidFill>
              </a:rPr>
              <a:t>ORNL is managed by UT-Battelle </a:t>
            </a:r>
            <a:br>
              <a:rPr lang="en-US" sz="1000" b="0" dirty="0">
                <a:solidFill>
                  <a:schemeClr val="tx2"/>
                </a:solidFill>
              </a:rPr>
            </a:br>
            <a:r>
              <a:rPr lang="en-US" sz="1000" b="0" dirty="0">
                <a:solidFill>
                  <a:schemeClr val="tx2"/>
                </a:solidFill>
              </a:rPr>
              <a:t>for the US Department of Energy</a:t>
            </a:r>
          </a:p>
        </p:txBody>
      </p:sp>
      <p:pic>
        <p:nvPicPr>
          <p:cNvPr id="9" name="Picture 8" descr="OLCF_2014.png"/>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6553200" y="6335903"/>
            <a:ext cx="2399055" cy="329184"/>
          </a:xfrm>
          <a:prstGeom prst="rect">
            <a:avLst/>
          </a:prstGeom>
        </p:spPr>
      </p:pic>
      <p:pic>
        <p:nvPicPr>
          <p:cNvPr id="13" name="Picture 12"/>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0"/>
            <a:ext cx="3365146" cy="6772274"/>
          </a:xfrm>
          <a:prstGeom prst="rect">
            <a:avLst/>
          </a:prstGeom>
        </p:spPr>
      </p:pic>
      <p:grpSp>
        <p:nvGrpSpPr>
          <p:cNvPr id="11" name="Group 10"/>
          <p:cNvGrpSpPr/>
          <p:nvPr userDrawn="1"/>
        </p:nvGrpSpPr>
        <p:grpSpPr>
          <a:xfrm>
            <a:off x="4343400" y="588961"/>
            <a:ext cx="4686252" cy="4228261"/>
            <a:chOff x="4301821" y="493712"/>
            <a:chExt cx="5007644" cy="4518244"/>
          </a:xfrm>
        </p:grpSpPr>
        <p:pic>
          <p:nvPicPr>
            <p:cNvPr id="14" name="Picture 3" descr="\\ORNLData.ornl.gov\Home\Pictures\Image Library One\Computers\Titan\Titan Circle.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301821" y="493712"/>
              <a:ext cx="3699179" cy="24869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ORNLData.ornl.gov\Home\Pictures\Climate.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4849927" y="2519812"/>
              <a:ext cx="2492145" cy="24921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ORNLData.ornl.gov\Home\Pictures\Hackathon 2014-P05488.png"/>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6096000" y="1220457"/>
              <a:ext cx="3213465" cy="2570493"/>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userDrawn="1"/>
          </p:nvSpPr>
          <p:spPr>
            <a:xfrm>
              <a:off x="4419600" y="493712"/>
              <a:ext cx="2459038" cy="2459038"/>
            </a:xfrm>
            <a:prstGeom prst="ellipse">
              <a:avLst/>
            </a:prstGeom>
            <a:noFill/>
            <a:ln w="38100">
              <a:solidFill>
                <a:srgbClr val="1E7640"/>
              </a:solidFill>
            </a:ln>
            <a:effectLst>
              <a:glow rad="63500">
                <a:schemeClr val="tx1">
                  <a:lumMod val="50000"/>
                  <a:lumOff val="50000"/>
                  <a:alpha val="47000"/>
                </a:schemeClr>
              </a:glow>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9" name="Oval 18"/>
            <p:cNvSpPr/>
            <p:nvPr userDrawn="1"/>
          </p:nvSpPr>
          <p:spPr>
            <a:xfrm>
              <a:off x="6468708" y="1331912"/>
              <a:ext cx="2459038" cy="2459038"/>
            </a:xfrm>
            <a:prstGeom prst="ellipse">
              <a:avLst/>
            </a:prstGeom>
            <a:noFill/>
            <a:ln w="38100">
              <a:solidFill>
                <a:srgbClr val="1E7640"/>
              </a:solidFill>
            </a:ln>
            <a:effectLst>
              <a:glow rad="63500">
                <a:schemeClr val="tx1">
                  <a:lumMod val="50000"/>
                  <a:lumOff val="50000"/>
                  <a:alpha val="47000"/>
                </a:schemeClr>
              </a:glow>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0" name="Oval 19"/>
            <p:cNvSpPr/>
            <p:nvPr userDrawn="1"/>
          </p:nvSpPr>
          <p:spPr>
            <a:xfrm>
              <a:off x="4856162" y="2551112"/>
              <a:ext cx="2459038" cy="2459038"/>
            </a:xfrm>
            <a:prstGeom prst="ellipse">
              <a:avLst/>
            </a:prstGeom>
            <a:noFill/>
            <a:ln w="38100">
              <a:solidFill>
                <a:srgbClr val="1E7640"/>
              </a:solidFill>
            </a:ln>
            <a:effectLst>
              <a:glow rad="63500">
                <a:schemeClr val="tx1">
                  <a:lumMod val="50000"/>
                  <a:lumOff val="50000"/>
                  <a:alpha val="47000"/>
                </a:schemeClr>
              </a:glow>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grpSp>
    </p:spTree>
    <p:extLst>
      <p:ext uri="{BB962C8B-B14F-4D97-AF65-F5344CB8AC3E}">
        <p14:creationId xmlns:p14="http://schemas.microsoft.com/office/powerpoint/2010/main" val="391337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baseline="0"/>
            </a:lvl1pPr>
            <a:lvl2pPr algn="l">
              <a:buNone/>
              <a:defRPr b="0" baseline="0"/>
            </a:lvl2pPr>
          </a:lstStyle>
          <a:p>
            <a:pPr lvl="1"/>
            <a:endParaRPr lang="en-US" dirty="0" smtClean="0"/>
          </a:p>
          <a:p>
            <a:pPr lvl="0"/>
            <a:endParaRPr lang="en-US" dirty="0"/>
          </a:p>
        </p:txBody>
      </p:sp>
      <p:sp>
        <p:nvSpPr>
          <p:cNvPr id="6" name="Title 5"/>
          <p:cNvSpPr>
            <a:spLocks noGrp="1"/>
          </p:cNvSpPr>
          <p:nvPr>
            <p:ph type="title"/>
          </p:nvPr>
        </p:nvSpPr>
        <p:spPr/>
        <p:txBody>
          <a:bodyPr/>
          <a:lstStyle>
            <a:lvl1pPr>
              <a:defRPr i="1" baseline="0"/>
            </a:lvl1pPr>
          </a:lstStyle>
          <a:p>
            <a:r>
              <a:rPr lang="en-US" smtClean="0"/>
              <a:t>Click to edit Master title style</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E35970C-66DA-42B4-8591-6E363A3B576E}" type="slidenum">
              <a:rPr lang="en-US"/>
              <a:pPr>
                <a:defRPr/>
              </a:pPr>
              <a:t>‹#›</a:t>
            </a:fld>
            <a:endParaRPr lang="en-US"/>
          </a:p>
        </p:txBody>
      </p:sp>
    </p:spTree>
    <p:extLst>
      <p:ext uri="{BB962C8B-B14F-4D97-AF65-F5344CB8AC3E}">
        <p14:creationId xmlns:p14="http://schemas.microsoft.com/office/powerpoint/2010/main" val="257109377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tint val="75000"/>
                </a:prstClr>
              </a:solidFill>
              <a:cs typeface="+mn-c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E2599-8281-594E-B6C3-AAE4E50FC1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306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600201"/>
            <a:ext cx="42062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3440" y="1600201"/>
            <a:ext cx="42519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Footer Placeholder 4"/>
          <p:cNvSpPr>
            <a:spLocks noGrp="1"/>
          </p:cNvSpPr>
          <p:nvPr>
            <p:ph type="ftr" sz="quarter" idx="11"/>
          </p:nvPr>
        </p:nvSpPr>
        <p:spPr>
          <a:xfrm>
            <a:off x="3560559" y="6356352"/>
            <a:ext cx="2895600" cy="365125"/>
          </a:xfrm>
        </p:spPr>
        <p:txBody>
          <a:bodyPr/>
          <a:lstStyle/>
          <a:p>
            <a:r>
              <a:rPr lang="en-US" smtClean="0"/>
              <a:t>footer</a:t>
            </a:r>
            <a:endParaRPr lang="en-US"/>
          </a:p>
        </p:txBody>
      </p:sp>
    </p:spTree>
    <p:extLst>
      <p:ext uri="{BB962C8B-B14F-4D97-AF65-F5344CB8AC3E}">
        <p14:creationId xmlns:p14="http://schemas.microsoft.com/office/powerpoint/2010/main" val="22563843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911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F7F0FD8-C4D8-4FC8-ACE5-C8022F3C3BAB}" type="slidenum">
              <a:rPr lang="en-US" smtClean="0"/>
              <a:pPr/>
              <a:t>‹#›</a:t>
            </a:fld>
            <a:endParaRPr lang="en-US" dirty="0"/>
          </a:p>
        </p:txBody>
      </p:sp>
      <p:sp>
        <p:nvSpPr>
          <p:cNvPr id="7" name="Rectangle 6"/>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8" name="Picture 7" descr="horizontal-logo-green-text.jpg"/>
          <p:cNvPicPr>
            <a:picLocks noChangeAspect="1"/>
          </p:cNvPicPr>
          <p:nvPr/>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87815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latin typeface="+mn-lt"/>
              </a:defRPr>
            </a:lvl1pPr>
            <a:lvl2pPr>
              <a:defRPr>
                <a:solidFill>
                  <a:srgbClr val="367317"/>
                </a:solidFill>
                <a:latin typeface="+mn-lt"/>
              </a:defRPr>
            </a:lvl2pPr>
            <a:lvl3pPr>
              <a:defRPr>
                <a:solidFill>
                  <a:schemeClr val="tx1"/>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normAutofit/>
          </a:bodyPr>
          <a:lstStyle>
            <a:lvl1pPr>
              <a:defRPr sz="3200">
                <a:solidFill>
                  <a:srgbClr val="367317"/>
                </a:solidFill>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9" name="Slide Number Placeholder 8"/>
          <p:cNvSpPr>
            <a:spLocks noGrp="1"/>
          </p:cNvSpPr>
          <p:nvPr>
            <p:ph type="sldNum" sz="quarter" idx="11"/>
          </p:nvPr>
        </p:nvSpPr>
        <p:spPr>
          <a:xfrm>
            <a:off x="8458200" y="6354763"/>
            <a:ext cx="381000" cy="365125"/>
          </a:xfrm>
        </p:spPr>
        <p:txBody>
          <a:bodyPr/>
          <a:lstStyle/>
          <a:p>
            <a:fld id="{8F7F0FD8-C4D8-4FC8-ACE5-C8022F3C3BAB}" type="slidenum">
              <a:rPr lang="en-US" smtClean="0"/>
              <a:pPr/>
              <a:t>‹#›</a:t>
            </a:fld>
            <a:endParaRPr lang="en-US" dirty="0"/>
          </a:p>
        </p:txBody>
      </p:sp>
      <p:sp>
        <p:nvSpPr>
          <p:cNvPr id="6" name="Footer Placeholder 4"/>
          <p:cNvSpPr txBox="1">
            <a:spLocks/>
          </p:cNvSpPr>
          <p:nvPr userDrawn="1"/>
        </p:nvSpPr>
        <p:spPr>
          <a:xfrm>
            <a:off x="3200400" y="6340475"/>
            <a:ext cx="5334000" cy="365125"/>
          </a:xfrm>
          <a:prstGeom prst="rect">
            <a:avLst/>
          </a:prstGeom>
        </p:spPr>
        <p:txBody>
          <a:bodyPr vert="horz" lIns="91440" tIns="45720" rIns="91440" bIns="45720" rtlCol="0" anchor="ctr"/>
          <a:lstStyle/>
          <a:p>
            <a:pPr algn="r" fontAlgn="auto">
              <a:spcBef>
                <a:spcPts val="0"/>
              </a:spcBef>
              <a:spcAft>
                <a:spcPts val="0"/>
              </a:spcAft>
              <a:defRPr/>
            </a:pPr>
            <a:r>
              <a:rPr lang="en-US" sz="1200" dirty="0">
                <a:solidFill>
                  <a:srgbClr val="106636"/>
                </a:solidFill>
                <a:latin typeface="Calibri"/>
                <a:cs typeface="Arial" pitchFamily="34" charset="0"/>
              </a:rPr>
              <a:t>  </a:t>
            </a:r>
          </a:p>
        </p:txBody>
      </p:sp>
      <p:sp>
        <p:nvSpPr>
          <p:cNvPr id="2" name="Footer Placeholder 1"/>
          <p:cNvSpPr>
            <a:spLocks noGrp="1"/>
          </p:cNvSpPr>
          <p:nvPr>
            <p:ph type="ftr" sz="quarter" idx="12"/>
          </p:nvPr>
        </p:nvSpPr>
        <p:spPr>
          <a:xfrm>
            <a:off x="5486400" y="6354763"/>
            <a:ext cx="2895600" cy="365125"/>
          </a:xfrm>
        </p:spPr>
        <p:txBody>
          <a:bodyPr/>
          <a:lstStyle/>
          <a:p>
            <a:endParaRPr lang="en-US" dirty="0"/>
          </a:p>
        </p:txBody>
      </p:sp>
    </p:spTree>
    <p:extLst>
      <p:ext uri="{BB962C8B-B14F-4D97-AF65-F5344CB8AC3E}">
        <p14:creationId xmlns:p14="http://schemas.microsoft.com/office/powerpoint/2010/main" val="1364964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F7F0FD8-C4D8-4FC8-ACE5-C8022F3C3BAB}"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33136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4" name="Slide Number Placeholder 3"/>
          <p:cNvSpPr>
            <a:spLocks noGrp="1"/>
          </p:cNvSpPr>
          <p:nvPr>
            <p:ph type="sldNum" sz="quarter" idx="11"/>
          </p:nvPr>
        </p:nvSpPr>
        <p:spPr>
          <a:xfrm>
            <a:off x="8414464" y="6351654"/>
            <a:ext cx="381000" cy="365125"/>
          </a:xfrm>
        </p:spPr>
        <p:txBody>
          <a:bodyPr/>
          <a:lstStyle/>
          <a:p>
            <a:fld id="{8F7F0FD8-C4D8-4FC8-ACE5-C8022F3C3BAB}" type="slidenum">
              <a:rPr lang="en-US" smtClean="0"/>
              <a:pPr/>
              <a:t>‹#›</a:t>
            </a:fld>
            <a:endParaRPr lang="en-US" dirty="0"/>
          </a:p>
        </p:txBody>
      </p:sp>
      <p:sp>
        <p:nvSpPr>
          <p:cNvPr id="5" name="Footer Placeholder 4"/>
          <p:cNvSpPr>
            <a:spLocks noGrp="1"/>
          </p:cNvSpPr>
          <p:nvPr userDrawn="1">
            <p:ph type="ftr" sz="quarter" idx="12"/>
          </p:nvPr>
        </p:nvSpPr>
        <p:spPr>
          <a:xfrm>
            <a:off x="3124200" y="6351654"/>
            <a:ext cx="5334000" cy="365125"/>
          </a:xfrm>
          <a:prstGeom prst="rect">
            <a:avLst/>
          </a:prstGeom>
        </p:spPr>
        <p:txBody>
          <a:bodyPr/>
          <a:lstStyle>
            <a:lvl1pPr>
              <a:defRPr kumimoji="0" lang="en-US" sz="1200" b="0" i="0" u="none" strike="noStrike" kern="1200" cap="none" spc="0" normalizeH="0" baseline="0" noProof="0" smtClean="0">
                <a:ln>
                  <a:noFill/>
                </a:ln>
                <a:solidFill>
                  <a:srgbClr val="106636"/>
                </a:solidFill>
                <a:effectLst/>
                <a:uLnTx/>
                <a:uFillTx/>
                <a:latin typeface="+mn-lt"/>
                <a:ea typeface="+mn-ea"/>
                <a:cs typeface="Arial" pitchFamily="34" charset="0"/>
              </a:defRPr>
            </a:lvl1pPr>
          </a:lstStyle>
          <a:p>
            <a:endParaRPr dirty="0"/>
          </a:p>
        </p:txBody>
      </p:sp>
    </p:spTree>
    <p:extLst>
      <p:ext uri="{BB962C8B-B14F-4D97-AF65-F5344CB8AC3E}">
        <p14:creationId xmlns:p14="http://schemas.microsoft.com/office/powerpoint/2010/main" val="1354329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11"/>
          </p:nvPr>
        </p:nvSpPr>
        <p:spPr>
          <a:xfrm>
            <a:off x="8414464" y="6351654"/>
            <a:ext cx="381000" cy="365125"/>
          </a:xfrm>
        </p:spPr>
        <p:txBody>
          <a:bodyPr/>
          <a:lstStyle/>
          <a:p>
            <a:fld id="{8F7F0FD8-C4D8-4FC8-ACE5-C8022F3C3BAB}" type="slidenum">
              <a:rPr lang="en-US" smtClean="0"/>
              <a:pPr/>
              <a:t>‹#›</a:t>
            </a:fld>
            <a:endParaRPr lang="en-US" dirty="0"/>
          </a:p>
        </p:txBody>
      </p:sp>
      <p:sp>
        <p:nvSpPr>
          <p:cNvPr id="5" name="Footer Placeholder 4"/>
          <p:cNvSpPr>
            <a:spLocks noGrp="1"/>
          </p:cNvSpPr>
          <p:nvPr userDrawn="1">
            <p:ph type="ftr" sz="quarter" idx="12"/>
          </p:nvPr>
        </p:nvSpPr>
        <p:spPr>
          <a:xfrm>
            <a:off x="3124200" y="6351654"/>
            <a:ext cx="5334000" cy="365125"/>
          </a:xfrm>
          <a:prstGeom prst="rect">
            <a:avLst/>
          </a:prstGeom>
        </p:spPr>
        <p:txBody>
          <a:bodyPr/>
          <a:lstStyle>
            <a:lvl1pPr>
              <a:defRPr kumimoji="0" lang="en-US" sz="1200" b="0" i="0" u="none" strike="noStrike" kern="1200" cap="none" spc="0" normalizeH="0" baseline="0" noProof="0" smtClean="0">
                <a:ln>
                  <a:noFill/>
                </a:ln>
                <a:solidFill>
                  <a:srgbClr val="106636"/>
                </a:solidFill>
                <a:effectLst/>
                <a:uLnTx/>
                <a:uFillTx/>
                <a:latin typeface="+mn-lt"/>
                <a:ea typeface="+mn-ea"/>
                <a:cs typeface="Arial" pitchFamily="34" charset="0"/>
              </a:defRPr>
            </a:lvl1pPr>
          </a:lstStyle>
          <a:p>
            <a:endParaRPr dirty="0"/>
          </a:p>
        </p:txBody>
      </p:sp>
    </p:spTree>
    <p:extLst>
      <p:ext uri="{BB962C8B-B14F-4D97-AF65-F5344CB8AC3E}">
        <p14:creationId xmlns:p14="http://schemas.microsoft.com/office/powerpoint/2010/main" val="1349912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8414464" y="6351654"/>
            <a:ext cx="381000" cy="365125"/>
          </a:xfrm>
        </p:spPr>
        <p:txBody>
          <a:bodyPr/>
          <a:lstStyle/>
          <a:p>
            <a:fld id="{7DF4C97D-2F8B-46B3-9CB6-6C3C0F52BCC4}" type="slidenum">
              <a:rPr lang="en-US" smtClean="0"/>
              <a:pPr/>
              <a:t>‹#›</a:t>
            </a:fld>
            <a:endParaRPr lang="en-US" dirty="0"/>
          </a:p>
        </p:txBody>
      </p:sp>
      <p:sp>
        <p:nvSpPr>
          <p:cNvPr id="7" name="Footer Placeholder 4"/>
          <p:cNvSpPr>
            <a:spLocks noGrp="1"/>
          </p:cNvSpPr>
          <p:nvPr userDrawn="1">
            <p:ph type="ftr" sz="quarter" idx="13"/>
          </p:nvPr>
        </p:nvSpPr>
        <p:spPr>
          <a:xfrm>
            <a:off x="3124200" y="6351654"/>
            <a:ext cx="5334000" cy="365125"/>
          </a:xfrm>
          <a:prstGeom prst="rect">
            <a:avLst/>
          </a:prstGeom>
        </p:spPr>
        <p:txBody>
          <a:bodyPr/>
          <a:lstStyle>
            <a:lvl1pPr>
              <a:defRPr kumimoji="0" lang="en-US" sz="1200" b="0" i="0" u="none" strike="noStrike" kern="1200" cap="none" spc="0" normalizeH="0" baseline="0" noProof="0" smtClean="0">
                <a:ln>
                  <a:noFill/>
                </a:ln>
                <a:solidFill>
                  <a:srgbClr val="106636"/>
                </a:solidFill>
                <a:effectLst/>
                <a:uLnTx/>
                <a:uFillTx/>
                <a:latin typeface="+mn-lt"/>
                <a:ea typeface="+mn-ea"/>
                <a:cs typeface="Arial" pitchFamily="34" charset="0"/>
              </a:defRPr>
            </a:lvl1pPr>
          </a:lstStyle>
          <a:p>
            <a:endParaRPr dirty="0"/>
          </a:p>
        </p:txBody>
      </p:sp>
    </p:spTree>
    <p:extLst>
      <p:ext uri="{BB962C8B-B14F-4D97-AF65-F5344CB8AC3E}">
        <p14:creationId xmlns:p14="http://schemas.microsoft.com/office/powerpoint/2010/main" val="151290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860" y="244475"/>
            <a:ext cx="8636290" cy="484748"/>
          </a:xfrm>
        </p:spPr>
        <p:txBody>
          <a:bodyPr/>
          <a:lstStyle/>
          <a:p>
            <a:r>
              <a:rPr lang="en-US"/>
              <a:t>Click to edit Master title style</a:t>
            </a:r>
            <a:endParaRPr lang="en-US" dirty="0"/>
          </a:p>
        </p:txBody>
      </p:sp>
      <p:sp>
        <p:nvSpPr>
          <p:cNvPr id="3" name="Content Placeholder 2"/>
          <p:cNvSpPr>
            <a:spLocks noGrp="1"/>
          </p:cNvSpPr>
          <p:nvPr>
            <p:ph idx="1"/>
          </p:nvPr>
        </p:nvSpPr>
        <p:spPr>
          <a:xfrm>
            <a:off x="196560" y="1443385"/>
            <a:ext cx="8642640" cy="419541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9220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22500" y="80963"/>
            <a:ext cx="5854700" cy="863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85875"/>
            <a:ext cx="3810000" cy="4719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85875"/>
            <a:ext cx="3810000" cy="4719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51734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auto">
              <a:spcBef>
                <a:spcPts val="0"/>
              </a:spcBef>
              <a:spcAft>
                <a:spcPts val="0"/>
              </a:spcAft>
              <a:defRPr/>
            </a:pPr>
            <a:endParaRPr lang="en-US">
              <a:solidFill>
                <a:prstClr val="black"/>
              </a:solidFill>
              <a:latin typeface="Calibri"/>
              <a:cs typeface="+mn-cs"/>
            </a:endParaRPr>
          </a:p>
        </p:txBody>
      </p:sp>
      <p:sp>
        <p:nvSpPr>
          <p:cNvPr id="6" name="Footer Placeholder 5"/>
          <p:cNvSpPr>
            <a:spLocks noGrp="1" noChangeArrowheads="1"/>
          </p:cNvSpPr>
          <p:nvPr>
            <p:ph type="ftr" sz="quarter" idx="11"/>
          </p:nvPr>
        </p:nvSpPr>
        <p:spPr>
          <a:xfrm>
            <a:off x="5486400" y="6335779"/>
            <a:ext cx="2895600" cy="381000"/>
          </a:xfrm>
          <a:prstGeom prst="rect">
            <a:avLst/>
          </a:prstGeom>
        </p:spPr>
        <p:txBody>
          <a:bodyPr vert="horz" wrap="square" lIns="91440" tIns="45720" rIns="91440" bIns="45720" numCol="1" anchor="ctr" anchorCtr="0" compatLnSpc="1">
            <a:prstTxWarp prst="textNoShape">
              <a:avLst/>
            </a:prstTxWarp>
          </a:bodyPr>
          <a:lstStyle>
            <a:lvl1pPr>
              <a:defRPr/>
            </a:lvl1pPr>
          </a:lstStyle>
          <a:p>
            <a:pPr>
              <a:defRPr/>
            </a:pPr>
            <a:endParaRPr lang="en-US" dirty="0"/>
          </a:p>
        </p:txBody>
      </p:sp>
      <p:sp>
        <p:nvSpPr>
          <p:cNvPr id="7" name="Rectangle 6"/>
          <p:cNvSpPr>
            <a:spLocks noGrp="1" noChangeArrowheads="1"/>
          </p:cNvSpPr>
          <p:nvPr>
            <p:ph type="sldNum" sz="quarter" idx="12"/>
          </p:nvPr>
        </p:nvSpPr>
        <p:spPr>
          <a:xfrm>
            <a:off x="8382000" y="6324600"/>
            <a:ext cx="381000" cy="392179"/>
          </a:xfrm>
        </p:spPr>
        <p:txBody>
          <a:bodyPr anchor="ctr"/>
          <a:lstStyle>
            <a:lvl1pPr>
              <a:defRPr/>
            </a:lvl1pPr>
          </a:lstStyle>
          <a:p>
            <a:pPr>
              <a:defRPr/>
            </a:pPr>
            <a:endParaRPr lang="en-US" dirty="0" smtClean="0"/>
          </a:p>
          <a:p>
            <a:pPr>
              <a:defRPr/>
            </a:pPr>
            <a:fld id="{64364002-1E21-D347-A306-E27A400FBDB8}" type="slidenum">
              <a:rPr lang="en-US" smtClean="0"/>
              <a:pPr>
                <a:defRPr/>
              </a:pPr>
              <a:t>‹#›</a:t>
            </a:fld>
            <a:endParaRPr lang="en-US" dirty="0" smtClean="0"/>
          </a:p>
          <a:p>
            <a:pPr>
              <a:defRPr/>
            </a:pPr>
            <a:endParaRPr lang="en-US" dirty="0"/>
          </a:p>
        </p:txBody>
      </p:sp>
    </p:spTree>
    <p:extLst>
      <p:ext uri="{BB962C8B-B14F-4D97-AF65-F5344CB8AC3E}">
        <p14:creationId xmlns:p14="http://schemas.microsoft.com/office/powerpoint/2010/main" val="3148383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1"/>
            <a:ext cx="2133600" cy="365125"/>
          </a:xfrm>
          <a:prstGeom prst="rect">
            <a:avLst/>
          </a:prstGeom>
        </p:spPr>
        <p:txBody>
          <a:bodyPr/>
          <a:lstStyle/>
          <a:p>
            <a:pPr fontAlgn="auto">
              <a:spcBef>
                <a:spcPts val="0"/>
              </a:spcBef>
              <a:spcAft>
                <a:spcPts val="0"/>
              </a:spcAft>
            </a:pPr>
            <a:endParaRPr lang="en-US" dirty="0">
              <a:solidFill>
                <a:prstClr val="black"/>
              </a:solidFill>
              <a:latin typeface="Calibri"/>
              <a:cs typeface="+mn-cs"/>
            </a:endParaRP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83DC15-0ACC-4A38-BC3B-5893EE433BFB}" type="slidenum">
              <a:rPr lang="en-US" smtClean="0"/>
              <a:pPr/>
              <a:t>‹#›</a:t>
            </a:fld>
            <a:endParaRPr lang="en-US" dirty="0"/>
          </a:p>
        </p:txBody>
      </p:sp>
    </p:spTree>
    <p:extLst>
      <p:ext uri="{BB962C8B-B14F-4D97-AF65-F5344CB8AC3E}">
        <p14:creationId xmlns:p14="http://schemas.microsoft.com/office/powerpoint/2010/main" val="1537760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23126"/>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xfrm>
            <a:off x="8414464" y="6368244"/>
            <a:ext cx="424736" cy="353945"/>
          </a:xfrm>
          <a:ln/>
        </p:spPr>
        <p:txBody>
          <a:bodyPr/>
          <a:lstStyle>
            <a:lvl1pPr>
              <a:defRPr/>
            </a:lvl1pPr>
          </a:lstStyle>
          <a:p>
            <a:fld id="{8F7F0FD8-C4D8-4FC8-ACE5-C8022F3C3BAB}" type="slidenum">
              <a:rPr lang="en-US" smtClean="0"/>
              <a:pPr/>
              <a:t>‹#›</a:t>
            </a:fld>
            <a:endParaRPr lang="en-US" dirty="0"/>
          </a:p>
        </p:txBody>
      </p:sp>
      <p:sp>
        <p:nvSpPr>
          <p:cNvPr id="7" name="Footer Placeholder 4"/>
          <p:cNvSpPr>
            <a:spLocks noGrp="1"/>
          </p:cNvSpPr>
          <p:nvPr userDrawn="1">
            <p:ph type="ftr" sz="quarter" idx="12"/>
          </p:nvPr>
        </p:nvSpPr>
        <p:spPr>
          <a:xfrm>
            <a:off x="3124200" y="6357064"/>
            <a:ext cx="5334000" cy="365125"/>
          </a:xfrm>
          <a:prstGeom prst="rect">
            <a:avLst/>
          </a:prstGeom>
        </p:spPr>
        <p:txBody>
          <a:bodyPr/>
          <a:lstStyle>
            <a:lvl1pPr>
              <a:defRPr kumimoji="0" lang="en-US" sz="1200" b="0" i="0" u="none" strike="noStrike" kern="1200" cap="none" spc="0" normalizeH="0" baseline="0" noProof="0" smtClean="0">
                <a:ln>
                  <a:noFill/>
                </a:ln>
                <a:solidFill>
                  <a:srgbClr val="106636"/>
                </a:solidFill>
                <a:effectLst/>
                <a:uLnTx/>
                <a:uFillTx/>
                <a:latin typeface="+mn-lt"/>
                <a:ea typeface="+mn-ea"/>
                <a:cs typeface="Arial" pitchFamily="34" charset="0"/>
              </a:defRPr>
            </a:lvl1pPr>
          </a:lstStyle>
          <a:p>
            <a:endParaRPr dirty="0"/>
          </a:p>
        </p:txBody>
      </p:sp>
    </p:spTree>
    <p:extLst>
      <p:ext uri="{BB962C8B-B14F-4D97-AF65-F5344CB8AC3E}">
        <p14:creationId xmlns:p14="http://schemas.microsoft.com/office/powerpoint/2010/main" val="2568091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Footer Placeholder 11"/>
          <p:cNvSpPr txBox="1">
            <a:spLocks/>
          </p:cNvSpPr>
          <p:nvPr userDrawn="1"/>
        </p:nvSpPr>
        <p:spPr>
          <a:xfrm>
            <a:off x="5486400" y="6346753"/>
            <a:ext cx="2864157"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rgbClr val="10663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1200" dirty="0" smtClean="0"/>
              <a:t>ASCR FY 2017 OMB Budget briefing</a:t>
            </a:r>
            <a:endParaRPr lang="en-US" sz="1200" dirty="0"/>
          </a:p>
        </p:txBody>
      </p:sp>
      <p:sp>
        <p:nvSpPr>
          <p:cNvPr id="7" name="Slide Number Placeholder 12"/>
          <p:cNvSpPr txBox="1">
            <a:spLocks/>
          </p:cNvSpPr>
          <p:nvPr userDrawn="1"/>
        </p:nvSpPr>
        <p:spPr>
          <a:xfrm>
            <a:off x="8382000" y="6346753"/>
            <a:ext cx="544708"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106636"/>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D174BAF6-F8F2-EF4F-936C-8DF63288C82F}" type="slidenum">
              <a:rPr lang="en-US" smtClean="0"/>
              <a:pPr fontAlgn="auto">
                <a:spcBef>
                  <a:spcPts val="0"/>
                </a:spcBef>
                <a:spcAft>
                  <a:spcPts val="0"/>
                </a:spcAft>
              </a:pPr>
              <a:t>‹#›</a:t>
            </a:fld>
            <a:r>
              <a:rPr lang="en-US" dirty="0" smtClean="0"/>
              <a:t> </a:t>
            </a:r>
            <a:endParaRPr lang="en-US" dirty="0"/>
          </a:p>
        </p:txBody>
      </p:sp>
    </p:spTree>
    <p:extLst>
      <p:ext uri="{BB962C8B-B14F-4D97-AF65-F5344CB8AC3E}">
        <p14:creationId xmlns:p14="http://schemas.microsoft.com/office/powerpoint/2010/main" val="1735864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5486400" y="6354763"/>
            <a:ext cx="2895600" cy="365125"/>
          </a:xfrm>
        </p:spPr>
        <p:txBody>
          <a:bodyPr/>
          <a:lstStyle>
            <a:lvl1pPr>
              <a:defRPr>
                <a:solidFill>
                  <a:srgbClr val="106636"/>
                </a:solidFill>
              </a:defRPr>
            </a:lvl1pPr>
          </a:lstStyle>
          <a:p>
            <a:endParaRPr lang="en-US" dirty="0"/>
          </a:p>
        </p:txBody>
      </p:sp>
      <p:sp>
        <p:nvSpPr>
          <p:cNvPr id="4" name="Slide Number Placeholder 3"/>
          <p:cNvSpPr>
            <a:spLocks noGrp="1"/>
          </p:cNvSpPr>
          <p:nvPr>
            <p:ph type="sldNum" sz="quarter" idx="11"/>
          </p:nvPr>
        </p:nvSpPr>
        <p:spPr>
          <a:xfrm>
            <a:off x="8414464" y="6354763"/>
            <a:ext cx="381000" cy="365125"/>
          </a:xfrm>
        </p:spPr>
        <p:txBody>
          <a:bodyPr/>
          <a:lstStyle>
            <a:lvl1pPr>
              <a:defRPr>
                <a:solidFill>
                  <a:srgbClr val="106636"/>
                </a:solidFill>
              </a:defRPr>
            </a:lvl1pPr>
          </a:lstStyle>
          <a:p>
            <a:fld id="{8F7F0FD8-C4D8-4FC8-ACE5-C8022F3C3BAB}" type="slidenum">
              <a:rPr lang="en-US" smtClean="0"/>
              <a:pPr/>
              <a:t>‹#›</a:t>
            </a:fld>
            <a:endParaRPr lang="en-US"/>
          </a:p>
        </p:txBody>
      </p:sp>
    </p:spTree>
    <p:extLst>
      <p:ext uri="{BB962C8B-B14F-4D97-AF65-F5344CB8AC3E}">
        <p14:creationId xmlns:p14="http://schemas.microsoft.com/office/powerpoint/2010/main" val="1427600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269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Footer Placeholder 11"/>
          <p:cNvSpPr txBox="1">
            <a:spLocks/>
          </p:cNvSpPr>
          <p:nvPr userDrawn="1"/>
        </p:nvSpPr>
        <p:spPr>
          <a:xfrm>
            <a:off x="5486400" y="6357904"/>
            <a:ext cx="2864157"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rgbClr val="10663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1200" dirty="0" smtClean="0"/>
              <a:t>ASCR FY2016 Budget Briefing </a:t>
            </a:r>
            <a:endParaRPr lang="en-US" sz="1200" dirty="0"/>
          </a:p>
        </p:txBody>
      </p:sp>
      <p:sp>
        <p:nvSpPr>
          <p:cNvPr id="8" name="Slide Number Placeholder 12"/>
          <p:cNvSpPr txBox="1">
            <a:spLocks/>
          </p:cNvSpPr>
          <p:nvPr userDrawn="1"/>
        </p:nvSpPr>
        <p:spPr>
          <a:xfrm>
            <a:off x="8382000" y="6357904"/>
            <a:ext cx="544708"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106636"/>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D174BAF6-F8F2-EF4F-936C-8DF63288C82F}" type="slidenum">
              <a:rPr lang="en-US" sz="1200" smtClean="0"/>
              <a:pPr fontAlgn="auto">
                <a:spcBef>
                  <a:spcPts val="0"/>
                </a:spcBef>
                <a:spcAft>
                  <a:spcPts val="0"/>
                </a:spcAft>
              </a:pPr>
              <a:t>‹#›</a:t>
            </a:fld>
            <a:r>
              <a:rPr lang="en-US" sz="1200" dirty="0" smtClean="0"/>
              <a:t> </a:t>
            </a:r>
            <a:endParaRPr lang="en-US" sz="1200" dirty="0"/>
          </a:p>
        </p:txBody>
      </p:sp>
    </p:spTree>
    <p:extLst>
      <p:ext uri="{BB962C8B-B14F-4D97-AF65-F5344CB8AC3E}">
        <p14:creationId xmlns:p14="http://schemas.microsoft.com/office/powerpoint/2010/main" val="30277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a:p>
        </p:txBody>
      </p:sp>
      <p:sp>
        <p:nvSpPr>
          <p:cNvPr id="5" name="Rectangle 9"/>
          <p:cNvSpPr>
            <a:spLocks noGrp="1" noChangeArrowheads="1"/>
          </p:cNvSpPr>
          <p:nvPr>
            <p:ph type="sldNum" sz="quarter" idx="11"/>
          </p:nvPr>
        </p:nvSpPr>
        <p:spPr>
          <a:ln/>
        </p:spPr>
        <p:txBody>
          <a:bodyPr anchor="ctr"/>
          <a:lstStyle>
            <a:lvl1pPr>
              <a:defRPr/>
            </a:lvl1pPr>
          </a:lstStyle>
          <a:p>
            <a:pPr>
              <a:defRPr/>
            </a:pPr>
            <a:fld id="{1E29AFE1-3263-4D00-98EC-F5FEBA61B1DF}" type="slidenum">
              <a:rPr lang="en-US"/>
              <a:pPr>
                <a:defRPr/>
              </a:pPr>
              <a:t>‹#›</a:t>
            </a:fld>
            <a:endParaRPr lang="en-US" dirty="0"/>
          </a:p>
        </p:txBody>
      </p:sp>
      <p:sp>
        <p:nvSpPr>
          <p:cNvPr id="6" name="Footer Placeholder 4"/>
          <p:cNvSpPr>
            <a:spLocks noGrp="1"/>
          </p:cNvSpPr>
          <p:nvPr userDrawn="1">
            <p:ph type="ftr" sz="quarter" idx="12"/>
          </p:nvPr>
        </p:nvSpPr>
        <p:spPr>
          <a:xfrm>
            <a:off x="3124200" y="6357064"/>
            <a:ext cx="5334000" cy="365125"/>
          </a:xfrm>
          <a:prstGeom prst="rect">
            <a:avLst/>
          </a:prstGeom>
        </p:spPr>
        <p:txBody>
          <a:bodyPr anchor="ctr"/>
          <a:lstStyle>
            <a:lvl1pPr>
              <a:defRPr kumimoji="0" lang="en-US" sz="1200" b="0" i="0" u="none" strike="noStrike" kern="1200" cap="none" spc="0" normalizeH="0" baseline="0" noProof="0" smtClean="0">
                <a:ln>
                  <a:noFill/>
                </a:ln>
                <a:solidFill>
                  <a:srgbClr val="106636"/>
                </a:solidFill>
                <a:effectLst/>
                <a:uLnTx/>
                <a:uFillTx/>
                <a:latin typeface="+mn-lt"/>
                <a:ea typeface="+mn-ea"/>
                <a:cs typeface="Arial" pitchFamily="34" charset="0"/>
              </a:defRPr>
            </a:lvl1pPr>
          </a:lstStyle>
          <a:p>
            <a:endParaRPr dirty="0"/>
          </a:p>
        </p:txBody>
      </p:sp>
    </p:spTree>
    <p:extLst>
      <p:ext uri="{BB962C8B-B14F-4D97-AF65-F5344CB8AC3E}">
        <p14:creationId xmlns:p14="http://schemas.microsoft.com/office/powerpoint/2010/main" val="2317740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latin typeface="+mn-lt"/>
              </a:defRPr>
            </a:lvl1pPr>
            <a:lvl2pPr>
              <a:defRPr>
                <a:solidFill>
                  <a:srgbClr val="367317"/>
                </a:solidFill>
                <a:latin typeface="+mn-lt"/>
              </a:defRPr>
            </a:lvl2pPr>
            <a:lvl3pPr>
              <a:defRPr>
                <a:solidFill>
                  <a:schemeClr val="tx1"/>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normAutofit/>
          </a:bodyPr>
          <a:lstStyle>
            <a:lvl1pPr>
              <a:defRPr sz="3200">
                <a:solidFill>
                  <a:srgbClr val="367317"/>
                </a:solidFill>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9" name="Slide Number Placeholder 8"/>
          <p:cNvSpPr>
            <a:spLocks noGrp="1"/>
          </p:cNvSpPr>
          <p:nvPr>
            <p:ph type="sldNum" sz="quarter" idx="11"/>
          </p:nvPr>
        </p:nvSpPr>
        <p:spPr>
          <a:xfrm>
            <a:off x="8458200" y="6354763"/>
            <a:ext cx="381000" cy="365125"/>
          </a:xfrm>
          <a:prstGeom prst="rect">
            <a:avLst/>
          </a:prstGeom>
        </p:spPr>
        <p:txBody>
          <a:bodyPr/>
          <a:lstStyle/>
          <a:p>
            <a:fld id="{8F7F0FD8-C4D8-4FC8-ACE5-C8022F3C3BAB}" type="slidenum">
              <a:rPr lang="en-US" smtClean="0"/>
              <a:pPr/>
              <a:t>‹#›</a:t>
            </a:fld>
            <a:endParaRPr lang="en-US" dirty="0"/>
          </a:p>
        </p:txBody>
      </p:sp>
    </p:spTree>
    <p:extLst>
      <p:ext uri="{BB962C8B-B14F-4D97-AF65-F5344CB8AC3E}">
        <p14:creationId xmlns:p14="http://schemas.microsoft.com/office/powerpoint/2010/main" val="1417369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latin typeface="+mn-lt"/>
              </a:defRPr>
            </a:lvl1pPr>
            <a:lvl2pPr>
              <a:defRPr>
                <a:solidFill>
                  <a:srgbClr val="367317"/>
                </a:solidFill>
                <a:latin typeface="+mn-lt"/>
              </a:defRPr>
            </a:lvl2pPr>
            <a:lvl3pPr>
              <a:defRPr>
                <a:solidFill>
                  <a:schemeClr val="tx1"/>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normAutofit/>
          </a:bodyPr>
          <a:lstStyle>
            <a:lvl1pPr>
              <a:defRPr sz="3200">
                <a:solidFill>
                  <a:srgbClr val="367317"/>
                </a:solidFill>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9" name="Slide Number Placeholder 8"/>
          <p:cNvSpPr>
            <a:spLocks noGrp="1"/>
          </p:cNvSpPr>
          <p:nvPr>
            <p:ph type="sldNum" sz="quarter" idx="11"/>
          </p:nvPr>
        </p:nvSpPr>
        <p:spPr>
          <a:xfrm>
            <a:off x="8458200" y="6354763"/>
            <a:ext cx="381000" cy="365125"/>
          </a:xfrm>
          <a:prstGeom prst="rect">
            <a:avLst/>
          </a:prstGeom>
        </p:spPr>
        <p:txBody>
          <a:bodyPr/>
          <a:lstStyle/>
          <a:p>
            <a:fld id="{8F7F0FD8-C4D8-4FC8-ACE5-C8022F3C3BAB}" type="slidenum">
              <a:rPr lang="en-US" smtClean="0"/>
              <a:pPr/>
              <a:t>‹#›</a:t>
            </a:fld>
            <a:endParaRPr lang="en-US" dirty="0"/>
          </a:p>
        </p:txBody>
      </p:sp>
    </p:spTree>
    <p:extLst>
      <p:ext uri="{BB962C8B-B14F-4D97-AF65-F5344CB8AC3E}">
        <p14:creationId xmlns:p14="http://schemas.microsoft.com/office/powerpoint/2010/main" val="271666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860" y="244475"/>
            <a:ext cx="8636290" cy="48474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0047" y="1363057"/>
            <a:ext cx="4198258" cy="4275744"/>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7398" y="1363057"/>
            <a:ext cx="4198258" cy="4275744"/>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066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860" y="244475"/>
            <a:ext cx="8628678" cy="48474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5948" y="1204686"/>
            <a:ext cx="4192528"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5948" y="2025876"/>
            <a:ext cx="4192528" cy="3674610"/>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9200"/>
            <a:ext cx="4194175"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40390"/>
            <a:ext cx="4194175" cy="3674610"/>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486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193385" y="244475"/>
            <a:ext cx="3911890" cy="1117600"/>
          </a:xfrm>
        </p:spPr>
        <p:txBody>
          <a:bodyPr/>
          <a:lstStyle/>
          <a:p>
            <a:r>
              <a:rPr lang="en-US"/>
              <a:t>Click to edit Master title style</a:t>
            </a:r>
          </a:p>
        </p:txBody>
      </p:sp>
      <p:sp>
        <p:nvSpPr>
          <p:cNvPr id="3" name="Rectangle 2"/>
          <p:cNvSpPr/>
          <p:nvPr userDrawn="1"/>
        </p:nvSpPr>
        <p:spPr bwMode="auto">
          <a:xfrm>
            <a:off x="5791200" y="0"/>
            <a:ext cx="3365146" cy="6858000"/>
          </a:xfrm>
          <a:prstGeom prst="rect">
            <a:avLst/>
          </a:prstGeom>
          <a:solidFill>
            <a:schemeClr val="bg2"/>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cxnSp>
        <p:nvCxnSpPr>
          <p:cNvPr id="7" name="Straight Arrow Connector 6"/>
          <p:cNvCxnSpPr/>
          <p:nvPr userDrawn="1"/>
        </p:nvCxnSpPr>
        <p:spPr>
          <a:xfrm>
            <a:off x="5791200" y="0"/>
            <a:ext cx="0" cy="6858000"/>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descr="OLCF_201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6335903"/>
            <a:ext cx="2399055" cy="329184"/>
          </a:xfrm>
          <a:prstGeom prst="rect">
            <a:avLst/>
          </a:prstGeom>
        </p:spPr>
      </p:pic>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0975" y="0"/>
            <a:ext cx="8975371" cy="6772274"/>
          </a:xfrm>
          <a:prstGeom prst="rect">
            <a:avLst/>
          </a:prstGeom>
        </p:spPr>
      </p:pic>
    </p:spTree>
    <p:extLst>
      <p:ext uri="{BB962C8B-B14F-4D97-AF65-F5344CB8AC3E}">
        <p14:creationId xmlns:p14="http://schemas.microsoft.com/office/powerpoint/2010/main" val="61210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3385" y="244475"/>
            <a:ext cx="8628678" cy="484748"/>
          </a:xfrm>
        </p:spPr>
        <p:txBody>
          <a:bodyPr/>
          <a:lstStyle/>
          <a:p>
            <a:r>
              <a:rPr lang="en-US"/>
              <a:t>Click to edit Master title style</a:t>
            </a:r>
          </a:p>
        </p:txBody>
      </p:sp>
    </p:spTree>
    <p:extLst>
      <p:ext uri="{BB962C8B-B14F-4D97-AF65-F5344CB8AC3E}">
        <p14:creationId xmlns:p14="http://schemas.microsoft.com/office/powerpoint/2010/main" val="219886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33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457200" y="244475"/>
            <a:ext cx="8229600" cy="484188"/>
          </a:xfrm>
          <a:prstGeom prst="rect">
            <a:avLst/>
          </a:prstGeom>
          <a:noFill/>
          <a:ln w="9525">
            <a:noFill/>
            <a:miter lim="800000"/>
            <a:headEnd/>
            <a:tailEnd/>
          </a:ln>
        </p:spPr>
        <p:txBody>
          <a:bodyPr/>
          <a:lstStyle>
            <a:lvl1pPr algn="ctr">
              <a:defRPr/>
            </a:lvl1pPr>
          </a:lstStyle>
          <a:p>
            <a:pPr lvl="0"/>
            <a:r>
              <a:rPr lang="en-US"/>
              <a:t>Click to edit Master title style</a:t>
            </a:r>
          </a:p>
        </p:txBody>
      </p:sp>
      <p:sp>
        <p:nvSpPr>
          <p:cNvPr id="5" name="Date Placeholder 7"/>
          <p:cNvSpPr>
            <a:spLocks noGrp="1"/>
          </p:cNvSpPr>
          <p:nvPr>
            <p:ph type="dt" sz="half" idx="10"/>
          </p:nvPr>
        </p:nvSpPr>
        <p:spPr>
          <a:xfrm>
            <a:off x="3505200" y="6602373"/>
            <a:ext cx="2133600" cy="178813"/>
          </a:xfrm>
          <a:prstGeom prst="rect">
            <a:avLst/>
          </a:prstGeom>
        </p:spPr>
        <p:txBody>
          <a:bodyPr/>
          <a:lstStyle>
            <a:lvl1pPr algn="ctr">
              <a:lnSpc>
                <a:spcPct val="90000"/>
              </a:lnSpc>
              <a:defRPr sz="900">
                <a:solidFill>
                  <a:schemeClr val="tx1">
                    <a:tint val="75000"/>
                  </a:schemeClr>
                </a:solidFill>
                <a:latin typeface="Times New Roman" pitchFamily="18" charset="0"/>
                <a:cs typeface="Times New Roman" pitchFamily="18" charset="0"/>
              </a:defRPr>
            </a:lvl1pPr>
          </a:lstStyle>
          <a:p>
            <a:pPr>
              <a:defRPr/>
            </a:pPr>
            <a:fld id="{1E98151F-1DE3-476A-8028-5E7ADDCA83F3}" type="datetime1">
              <a:rPr lang="en-US"/>
              <a:pPr>
                <a:defRPr/>
              </a:pPr>
              <a:t>7/14/2017</a:t>
            </a:fld>
            <a:endParaRPr lang="en-US" dirty="0"/>
          </a:p>
        </p:txBody>
      </p:sp>
    </p:spTree>
    <p:extLst>
      <p:ext uri="{BB962C8B-B14F-4D97-AF65-F5344CB8AC3E}">
        <p14:creationId xmlns:p14="http://schemas.microsoft.com/office/powerpoint/2010/main" val="267110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a:p>
        </p:txBody>
      </p:sp>
    </p:spTree>
    <p:extLst>
      <p:ext uri="{BB962C8B-B14F-4D97-AF65-F5344CB8AC3E}">
        <p14:creationId xmlns:p14="http://schemas.microsoft.com/office/powerpoint/2010/main" val="2335351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11.xml"/><Relationship Id="rId7" Type="http://schemas.openxmlformats.org/officeDocument/2006/relationships/image" Target="../media/image9.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9.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3.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10.jpe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 y="65"/>
            <a:ext cx="9143825" cy="6857868"/>
          </a:xfrm>
          <a:prstGeom prst="rect">
            <a:avLst/>
          </a:prstGeom>
        </p:spPr>
      </p:pic>
      <p:sp>
        <p:nvSpPr>
          <p:cNvPr id="1026" name="Title Placeholder 1"/>
          <p:cNvSpPr>
            <a:spLocks noGrp="1"/>
          </p:cNvSpPr>
          <p:nvPr>
            <p:ph type="title"/>
          </p:nvPr>
        </p:nvSpPr>
        <p:spPr bwMode="auto">
          <a:xfrm>
            <a:off x="183860" y="244475"/>
            <a:ext cx="8628678"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188688" y="1445477"/>
            <a:ext cx="864264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6"/>
          <p:cNvSpPr>
            <a:spLocks noChangeArrowheads="1"/>
          </p:cNvSpPr>
          <p:nvPr/>
        </p:nvSpPr>
        <p:spPr bwMode="auto">
          <a:xfrm flipH="1">
            <a:off x="22695" y="6513051"/>
            <a:ext cx="2103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216123" y="6477000"/>
            <a:ext cx="2895600" cy="182562"/>
          </a:xfrm>
          <a:prstGeom prst="rect">
            <a:avLst/>
          </a:prstGeom>
          <a:ln/>
        </p:spPr>
        <p:txBody>
          <a:bodyPr anchor="ctr"/>
          <a:lstStyle/>
          <a:p>
            <a:pPr algn="l"/>
            <a:r>
              <a:rPr lang="en-US" sz="1000" dirty="0">
                <a:solidFill>
                  <a:srgbClr val="BFBFBF"/>
                </a:solidFill>
                <a:latin typeface="Arial" pitchFamily="34" charset="0"/>
                <a:cs typeface="Arial" pitchFamily="34" charset="0"/>
              </a:rPr>
              <a:t>UPF–10/19/2016</a:t>
            </a:r>
          </a:p>
        </p:txBody>
      </p:sp>
      <p:pic>
        <p:nvPicPr>
          <p:cNvPr id="11" name="Picture 10" descr="OLCF_2014.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553200" y="6335903"/>
            <a:ext cx="2399055" cy="329184"/>
          </a:xfrm>
          <a:prstGeom prst="rect">
            <a:avLst/>
          </a:prstGeom>
        </p:spPr>
      </p:pic>
    </p:spTree>
    <p:extLst>
      <p:ext uri="{BB962C8B-B14F-4D97-AF65-F5344CB8AC3E}">
        <p14:creationId xmlns:p14="http://schemas.microsoft.com/office/powerpoint/2010/main" val="208184812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Lst>
  <p:hf hdr="0" ftr="0" dt="0"/>
  <p:txStyles>
    <p:title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26" y="866775"/>
            <a:ext cx="8410575" cy="5259388"/>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429" tIns="45714" rIns="91429" bIns="45714"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429" tIns="45714" rIns="91429" bIns="45714"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1F8A97BA-DB9B-4291-87AE-AF89EA7F18B7}" type="slidenum">
              <a:rPr lang="en-US"/>
              <a:pPr>
                <a:defRPr/>
              </a:pPr>
              <a:t>‹#›</a:t>
            </a:fld>
            <a:endParaRPr lang="en-US" dirty="0"/>
          </a:p>
        </p:txBody>
      </p:sp>
      <p:pic>
        <p:nvPicPr>
          <p:cNvPr id="1030" name="Picture 9" descr="horizontal-logo-green-text.jpg"/>
          <p:cNvPicPr>
            <a:picLocks noChangeAspect="1"/>
          </p:cNvPicPr>
          <p:nvPr/>
        </p:nvPicPr>
        <p:blipFill>
          <a:blip r:embed="rId8" cstate="print"/>
          <a:srcRect/>
          <a:stretch>
            <a:fillRect/>
          </a:stretch>
        </p:blipFill>
        <p:spPr bwMode="auto">
          <a:xfrm>
            <a:off x="457200" y="6354764"/>
            <a:ext cx="2438400" cy="407987"/>
          </a:xfrm>
          <a:prstGeom prst="rect">
            <a:avLst/>
          </a:prstGeom>
          <a:noFill/>
          <a:ln w="9525">
            <a:noFill/>
            <a:miter lim="800000"/>
            <a:headEnd/>
            <a:tailEnd/>
          </a:ln>
        </p:spPr>
      </p:pic>
    </p:spTree>
    <p:extLst>
      <p:ext uri="{BB962C8B-B14F-4D97-AF65-F5344CB8AC3E}">
        <p14:creationId xmlns:p14="http://schemas.microsoft.com/office/powerpoint/2010/main" val="4192148963"/>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78" r:id="rId4"/>
    <p:sldLayoutId id="2147483979" r:id="rId5"/>
  </p:sldLayoutIdLst>
  <p:hf hdr="0" ft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146" algn="ctr" rtl="0" fontAlgn="base">
        <a:spcBef>
          <a:spcPct val="0"/>
        </a:spcBef>
        <a:spcAft>
          <a:spcPct val="0"/>
        </a:spcAft>
        <a:defRPr sz="2400">
          <a:solidFill>
            <a:srgbClr val="106636"/>
          </a:solidFill>
          <a:latin typeface="Arial" charset="0"/>
          <a:cs typeface="Arial" charset="0"/>
        </a:defRPr>
      </a:lvl6pPr>
      <a:lvl7pPr marL="914293" algn="ctr" rtl="0" fontAlgn="base">
        <a:spcBef>
          <a:spcPct val="0"/>
        </a:spcBef>
        <a:spcAft>
          <a:spcPct val="0"/>
        </a:spcAft>
        <a:defRPr sz="2400">
          <a:solidFill>
            <a:srgbClr val="106636"/>
          </a:solidFill>
          <a:latin typeface="Arial" charset="0"/>
          <a:cs typeface="Arial" charset="0"/>
        </a:defRPr>
      </a:lvl7pPr>
      <a:lvl8pPr marL="1371440" algn="ctr" rtl="0" fontAlgn="base">
        <a:spcBef>
          <a:spcPct val="0"/>
        </a:spcBef>
        <a:spcAft>
          <a:spcPct val="0"/>
        </a:spcAft>
        <a:defRPr sz="2400">
          <a:solidFill>
            <a:srgbClr val="106636"/>
          </a:solidFill>
          <a:latin typeface="Arial" charset="0"/>
          <a:cs typeface="Arial" charset="0"/>
        </a:defRPr>
      </a:lvl8pPr>
      <a:lvl9pPr marL="1828586" algn="ctr" rtl="0" fontAlgn="base">
        <a:spcBef>
          <a:spcPct val="0"/>
        </a:spcBef>
        <a:spcAft>
          <a:spcPct val="0"/>
        </a:spcAft>
        <a:defRPr sz="2400">
          <a:solidFill>
            <a:srgbClr val="106636"/>
          </a:solidFill>
          <a:latin typeface="Arial" charset="0"/>
          <a:cs typeface="Arial" charset="0"/>
        </a:defRPr>
      </a:lvl9pPr>
    </p:titleStyle>
    <p:bodyStyle>
      <a:lvl1pPr marL="342860" indent="-34286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863" indent="-285717"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2867" indent="-228573"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013" indent="-228573"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159" indent="-228573"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19075"/>
            <a:ext cx="9144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2425" y="866776"/>
            <a:ext cx="8410575" cy="52593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a:solidFill>
                  <a:srgbClr val="106636"/>
                </a:solidFill>
                <a:latin typeface="+mn-lt"/>
                <a:cs typeface="Arial" pitchFamily="34" charset="0"/>
              </a:defRPr>
            </a:lvl1pPr>
          </a:lstStyle>
          <a:p>
            <a:pPr fontAlgn="auto">
              <a:spcBef>
                <a:spcPts val="0"/>
              </a:spcBef>
              <a:spcAft>
                <a:spcPts val="0"/>
              </a:spcAft>
            </a:pPr>
            <a:fld id="{8F7F0FD8-C4D8-4FC8-ACE5-C8022F3C3BAB}" type="slidenum">
              <a:rPr lang="en-US" smtClean="0"/>
              <a:pPr fontAlgn="auto">
                <a:spcBef>
                  <a:spcPts val="0"/>
                </a:spcBef>
                <a:spcAft>
                  <a:spcPts val="0"/>
                </a:spcAft>
              </a:pPr>
              <a:t>‹#›</a:t>
            </a:fld>
            <a:endParaRPr lang="en-US" dirty="0"/>
          </a:p>
        </p:txBody>
      </p:sp>
      <p:pic>
        <p:nvPicPr>
          <p:cNvPr id="7" name="Picture 9" descr="horizontal-logo-green-text.jpg"/>
          <p:cNvPicPr>
            <a:picLocks noChangeAspect="1"/>
          </p:cNvPicPr>
          <p:nvPr/>
        </p:nvPicPr>
        <p:blipFill>
          <a:blip r:embed="rId19" cstate="print"/>
          <a:srcRect/>
          <a:stretch>
            <a:fillRect/>
          </a:stretch>
        </p:blipFill>
        <p:spPr bwMode="auto">
          <a:xfrm>
            <a:off x="457200" y="6354763"/>
            <a:ext cx="2438400" cy="407987"/>
          </a:xfrm>
          <a:prstGeom prst="rect">
            <a:avLst/>
          </a:prstGeom>
          <a:noFill/>
          <a:ln w="9525">
            <a:noFill/>
            <a:miter lim="800000"/>
            <a:headEnd/>
            <a:tailEnd/>
          </a:ln>
        </p:spPr>
      </p:pic>
      <p:sp>
        <p:nvSpPr>
          <p:cNvPr id="4" name="Footer Placeholder 3"/>
          <p:cNvSpPr>
            <a:spLocks noGrp="1"/>
          </p:cNvSpPr>
          <p:nvPr>
            <p:ph type="ftr" sz="quarter" idx="3"/>
          </p:nvPr>
        </p:nvSpPr>
        <p:spPr>
          <a:xfrm>
            <a:off x="5486400" y="6354763"/>
            <a:ext cx="2895600" cy="365125"/>
          </a:xfrm>
          <a:prstGeom prst="rect">
            <a:avLst/>
          </a:prstGeom>
        </p:spPr>
        <p:txBody>
          <a:bodyPr vert="horz" lIns="91440" tIns="45720" rIns="91440" bIns="45720" rtlCol="0" anchor="ctr"/>
          <a:lstStyle>
            <a:lvl1pPr algn="r">
              <a:defRPr sz="1200">
                <a:solidFill>
                  <a:srgbClr val="106636"/>
                </a:solidFill>
              </a:defRPr>
            </a:lvl1pPr>
          </a:lstStyle>
          <a:p>
            <a:pPr fontAlgn="auto">
              <a:spcBef>
                <a:spcPts val="0"/>
              </a:spcBef>
              <a:spcAft>
                <a:spcPts val="0"/>
              </a:spcAft>
            </a:pPr>
            <a:endParaRPr lang="en-US" dirty="0">
              <a:latin typeface="Calibri"/>
              <a:cs typeface="+mn-cs"/>
            </a:endParaRPr>
          </a:p>
        </p:txBody>
      </p:sp>
    </p:spTree>
    <p:extLst>
      <p:ext uri="{BB962C8B-B14F-4D97-AF65-F5344CB8AC3E}">
        <p14:creationId xmlns:p14="http://schemas.microsoft.com/office/powerpoint/2010/main" val="1272963406"/>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6" r:id="rId15"/>
    <p:sldLayoutId id="2147483977" r:id="rId16"/>
  </p:sldLayoutIdLst>
  <p:hf hdr="0" ftr="0" dt="0"/>
  <p:txStyles>
    <p:titleStyle>
      <a:lvl1pPr algn="ctr" defTabSz="914400" rtl="0" eaLnBrk="1" latinLnBrk="0" hangingPunct="1">
        <a:spcBef>
          <a:spcPct val="0"/>
        </a:spcBef>
        <a:buNone/>
        <a:defRPr sz="2400" kern="1200">
          <a:solidFill>
            <a:srgbClr val="106636"/>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whitehouse.gov/blog/2015/10/15/nanotechnology-inspired-grand-challenge-future-computing" TargetMode="Externa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9.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tif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581400"/>
            <a:ext cx="6400800" cy="1752600"/>
          </a:xfrm>
        </p:spPr>
        <p:txBody>
          <a:bodyPr/>
          <a:lstStyle/>
          <a:p>
            <a:r>
              <a:rPr lang="en-US" dirty="0" smtClean="0"/>
              <a:t>Barbara Helland</a:t>
            </a:r>
          </a:p>
          <a:p>
            <a:r>
              <a:rPr lang="en-US" dirty="0" smtClean="0"/>
              <a:t>Associate Director,</a:t>
            </a:r>
          </a:p>
          <a:p>
            <a:r>
              <a:rPr lang="en-US" dirty="0" smtClean="0"/>
              <a:t>Advanced Scientific Computing Research</a:t>
            </a:r>
          </a:p>
        </p:txBody>
      </p:sp>
      <p:sp>
        <p:nvSpPr>
          <p:cNvPr id="4" name="Title 3"/>
          <p:cNvSpPr>
            <a:spLocks noGrp="1"/>
          </p:cNvSpPr>
          <p:nvPr>
            <p:ph type="title"/>
          </p:nvPr>
        </p:nvSpPr>
        <p:spPr/>
        <p:txBody>
          <a:bodyPr/>
          <a:lstStyle/>
          <a:p>
            <a:r>
              <a:rPr lang="en-US" dirty="0" smtClean="0"/>
              <a:t>Future of Computing:</a:t>
            </a:r>
            <a:br>
              <a:rPr lang="en-US" dirty="0" smtClean="0"/>
            </a:br>
            <a:r>
              <a:rPr lang="en-US" dirty="0" smtClean="0"/>
              <a:t>A BES/ASCR Partnership </a:t>
            </a:r>
            <a:endParaRPr lang="en-US" dirty="0"/>
          </a:p>
        </p:txBody>
      </p:sp>
    </p:spTree>
    <p:extLst>
      <p:ext uri="{BB962C8B-B14F-4D97-AF65-F5344CB8AC3E}">
        <p14:creationId xmlns:p14="http://schemas.microsoft.com/office/powerpoint/2010/main" val="205086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133600"/>
            <a:ext cx="5791200" cy="523220"/>
          </a:xfrm>
          <a:prstGeom prst="rect">
            <a:avLst/>
          </a:prstGeom>
          <a:noFill/>
        </p:spPr>
        <p:txBody>
          <a:bodyPr wrap="square" rtlCol="0">
            <a:spAutoFit/>
          </a:bodyPr>
          <a:lstStyle/>
          <a:p>
            <a:r>
              <a:rPr lang="en-US" sz="2800" dirty="0" smtClean="0"/>
              <a:t>Beyond Exascale….</a:t>
            </a:r>
            <a:endParaRPr lang="en-US" sz="2800" dirty="0"/>
          </a:p>
        </p:txBody>
      </p:sp>
    </p:spTree>
    <p:extLst>
      <p:ext uri="{BB962C8B-B14F-4D97-AF65-F5344CB8AC3E}">
        <p14:creationId xmlns:p14="http://schemas.microsoft.com/office/powerpoint/2010/main" val="871474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txBox="1">
            <a:spLocks noChangeArrowheads="1"/>
          </p:cNvSpPr>
          <p:nvPr/>
        </p:nvSpPr>
        <p:spPr bwMode="auto">
          <a:xfrm>
            <a:off x="304800" y="-152400"/>
            <a:ext cx="883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2800" dirty="0" smtClean="0">
                <a:solidFill>
                  <a:srgbClr val="106636"/>
                </a:solidFill>
                <a:effectLst>
                  <a:outerShdw blurRad="38100" dist="38100" dir="2700000" algn="tl">
                    <a:srgbClr val="000000">
                      <a:alpha val="43137"/>
                    </a:srgbClr>
                  </a:outerShdw>
                </a:effectLst>
                <a:latin typeface="Arial"/>
                <a:cs typeface="Arial"/>
              </a:rPr>
              <a:t>What will Computers Look Like in the Future? </a:t>
            </a:r>
            <a:endParaRPr lang="en-US" sz="2800" dirty="0">
              <a:solidFill>
                <a:srgbClr val="106636"/>
              </a:solidFill>
              <a:effectLst>
                <a:outerShdw blurRad="38100" dist="38100" dir="2700000" algn="tl">
                  <a:srgbClr val="000000">
                    <a:alpha val="43137"/>
                  </a:srgbClr>
                </a:outerShdw>
              </a:effectLst>
              <a:latin typeface="Arial"/>
              <a:cs typeface="Arial"/>
            </a:endParaRPr>
          </a:p>
        </p:txBody>
      </p:sp>
      <p:sp>
        <p:nvSpPr>
          <p:cNvPr id="11" name="Slide Number Placeholder 10"/>
          <p:cNvSpPr>
            <a:spLocks noGrp="1"/>
          </p:cNvSpPr>
          <p:nvPr>
            <p:ph type="sldNum" sz="quarter" idx="12"/>
          </p:nvPr>
        </p:nvSpPr>
        <p:spPr/>
        <p:txBody>
          <a:bodyPr/>
          <a:lstStyle/>
          <a:p>
            <a:fld id="{D2DE2599-8281-594E-B6C3-AAE4E50FC1FA}" type="slidenum">
              <a:rPr lang="en-US" smtClean="0">
                <a:solidFill>
                  <a:prstClr val="black">
                    <a:tint val="75000"/>
                  </a:prstClr>
                </a:solidFill>
              </a:rPr>
              <a:pPr/>
              <a:t>11</a:t>
            </a:fld>
            <a:endParaRPr lang="en-US">
              <a:solidFill>
                <a:prstClr val="black">
                  <a:tint val="75000"/>
                </a:prstClr>
              </a:solidFill>
            </a:endParaRPr>
          </a:p>
        </p:txBody>
      </p:sp>
      <p:sp>
        <p:nvSpPr>
          <p:cNvPr id="16" name="TextBox 15"/>
          <p:cNvSpPr txBox="1"/>
          <p:nvPr/>
        </p:nvSpPr>
        <p:spPr>
          <a:xfrm>
            <a:off x="533400" y="1676400"/>
            <a:ext cx="8153400" cy="461665"/>
          </a:xfrm>
          <a:prstGeom prst="rect">
            <a:avLst/>
          </a:prstGeom>
          <a:noFill/>
        </p:spPr>
        <p:txBody>
          <a:bodyPr wrap="square" rtlCol="0">
            <a:spAutoFit/>
          </a:bodyPr>
          <a:lstStyle/>
          <a:p>
            <a:endParaRPr lang="en-US" sz="2400" dirty="0">
              <a:solidFill>
                <a:srgbClr val="800000"/>
              </a:solidFill>
              <a:cs typeface="+mn-cs"/>
            </a:endParaRPr>
          </a:p>
        </p:txBody>
      </p:sp>
      <p:sp>
        <p:nvSpPr>
          <p:cNvPr id="8" name="Rectangle 3"/>
          <p:cNvSpPr>
            <a:spLocks noChangeArrowheads="1"/>
          </p:cNvSpPr>
          <p:nvPr/>
        </p:nvSpPr>
        <p:spPr bwMode="auto">
          <a:xfrm>
            <a:off x="304800" y="1143000"/>
            <a:ext cx="8458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914400" lvl="1" indent="-457200">
              <a:buFont typeface="Arial" panose="020B0604020202020204" pitchFamily="34" charset="0"/>
              <a:buChar char="•"/>
            </a:pPr>
            <a:r>
              <a:rPr lang="en-US" sz="2800" dirty="0" smtClean="0">
                <a:latin typeface="Calibri"/>
                <a:cs typeface="Cambria" charset="0"/>
              </a:rPr>
              <a:t>Conventional HPC – Extend CMOS/Silicon</a:t>
            </a:r>
          </a:p>
          <a:p>
            <a:pPr marL="914400" lvl="1" indent="-457200">
              <a:buFont typeface="Arial" panose="020B0604020202020204" pitchFamily="34" charset="0"/>
              <a:buChar char="•"/>
            </a:pPr>
            <a:r>
              <a:rPr lang="en-US" sz="2800" dirty="0" smtClean="0">
                <a:latin typeface="Calibri"/>
                <a:cs typeface="Cambria" charset="0"/>
              </a:rPr>
              <a:t>Non-CMOS technology</a:t>
            </a:r>
          </a:p>
          <a:p>
            <a:pPr marL="1371600" lvl="2" indent="-457200">
              <a:buFont typeface="Arial" panose="020B0604020202020204" pitchFamily="34" charset="0"/>
              <a:buChar char="•"/>
            </a:pPr>
            <a:r>
              <a:rPr lang="en-US" sz="2800" dirty="0" smtClean="0">
                <a:latin typeface="Calibri"/>
                <a:cs typeface="Cambria" charset="0"/>
              </a:rPr>
              <a:t>Mimic the Brain – Neuromorphic</a:t>
            </a:r>
          </a:p>
          <a:p>
            <a:pPr marL="1371600" lvl="2" indent="-457200">
              <a:buFont typeface="Arial" panose="020B0604020202020204" pitchFamily="34" charset="0"/>
              <a:buChar char="•"/>
            </a:pPr>
            <a:r>
              <a:rPr lang="en-US" sz="2800" dirty="0" smtClean="0">
                <a:latin typeface="Calibri"/>
                <a:cs typeface="Cambria" charset="0"/>
              </a:rPr>
              <a:t>Mimic Physical Systems – Quantum Information Systems </a:t>
            </a:r>
          </a:p>
          <a:p>
            <a:pPr lvl="1"/>
            <a:endParaRPr lang="en-US" sz="2800" dirty="0" smtClean="0">
              <a:latin typeface="Calibri"/>
              <a:cs typeface="Cambria" charset="0"/>
            </a:endParaRPr>
          </a:p>
          <a:p>
            <a:pPr lvl="1"/>
            <a:endParaRPr lang="en-US" sz="2800" dirty="0">
              <a:solidFill>
                <a:srgbClr val="106636"/>
              </a:solidFill>
              <a:latin typeface="Calibri"/>
              <a:cs typeface="Cambria" charset="0"/>
            </a:endParaRPr>
          </a:p>
        </p:txBody>
      </p:sp>
      <p:sp>
        <p:nvSpPr>
          <p:cNvPr id="2" name="TextBox 1"/>
          <p:cNvSpPr txBox="1"/>
          <p:nvPr/>
        </p:nvSpPr>
        <p:spPr>
          <a:xfrm>
            <a:off x="1022350" y="4491734"/>
            <a:ext cx="7391400" cy="923330"/>
          </a:xfrm>
          <a:prstGeom prst="rect">
            <a:avLst/>
          </a:prstGeom>
          <a:solidFill>
            <a:schemeClr val="accent1">
              <a:lumMod val="40000"/>
              <a:lumOff val="60000"/>
            </a:schemeClr>
          </a:solidFill>
        </p:spPr>
        <p:txBody>
          <a:bodyPr wrap="square" rtlCol="0">
            <a:spAutoFit/>
          </a:bodyPr>
          <a:lstStyle/>
          <a:p>
            <a:r>
              <a:rPr lang="en-US" dirty="0" smtClean="0"/>
              <a:t>Future Computing will need a partnership between SC Program Offices, particularly BES for new materials and ASCR for new software and algorithms.</a:t>
            </a:r>
            <a:endParaRPr lang="en-US" dirty="0"/>
          </a:p>
        </p:txBody>
      </p:sp>
    </p:spTree>
    <p:extLst>
      <p:ext uri="{BB962C8B-B14F-4D97-AF65-F5344CB8AC3E}">
        <p14:creationId xmlns:p14="http://schemas.microsoft.com/office/powerpoint/2010/main" val="3544794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r="16825"/>
          <a:stretch/>
        </p:blipFill>
        <p:spPr>
          <a:xfrm>
            <a:off x="533400" y="1066801"/>
            <a:ext cx="4201051" cy="3962400"/>
          </a:xfrm>
          <a:prstGeom prst="rect">
            <a:avLst/>
          </a:prstGeom>
        </p:spPr>
      </p:pic>
      <p:sp>
        <p:nvSpPr>
          <p:cNvPr id="6" name="Title 5"/>
          <p:cNvSpPr>
            <a:spLocks noGrp="1"/>
          </p:cNvSpPr>
          <p:nvPr>
            <p:ph type="title"/>
          </p:nvPr>
        </p:nvSpPr>
        <p:spPr/>
        <p:txBody>
          <a:bodyPr/>
          <a:lstStyle/>
          <a:p>
            <a:r>
              <a:rPr lang="en-US" b="1" i="0" dirty="0" smtClean="0"/>
              <a:t>Extending CMOS</a:t>
            </a:r>
            <a:endParaRPr lang="en-US" b="1" i="0" dirty="0"/>
          </a:p>
        </p:txBody>
      </p:sp>
      <p:sp>
        <p:nvSpPr>
          <p:cNvPr id="4" name="Slide Number Placeholder 3"/>
          <p:cNvSpPr>
            <a:spLocks noGrp="1"/>
          </p:cNvSpPr>
          <p:nvPr>
            <p:ph type="sldNum" sz="quarter" idx="10"/>
          </p:nvPr>
        </p:nvSpPr>
        <p:spPr/>
        <p:txBody>
          <a:bodyPr/>
          <a:lstStyle/>
          <a:p>
            <a:pPr>
              <a:defRPr/>
            </a:pPr>
            <a:fld id="{C67A797E-2ADE-4901-BCDE-A8E6619F2DA3}" type="slidenum">
              <a:rPr lang="en-US" smtClean="0">
                <a:solidFill>
                  <a:prstClr val="black">
                    <a:lumMod val="85000"/>
                    <a:lumOff val="15000"/>
                  </a:prstClr>
                </a:solidFill>
              </a:rPr>
              <a:pPr>
                <a:defRPr/>
              </a:pPr>
              <a:t>12</a:t>
            </a:fld>
            <a:endParaRPr lang="en-US" dirty="0">
              <a:solidFill>
                <a:prstClr val="black">
                  <a:lumMod val="85000"/>
                  <a:lumOff val="15000"/>
                </a:prstClr>
              </a:solidFill>
            </a:endParaRPr>
          </a:p>
        </p:txBody>
      </p:sp>
      <p:sp>
        <p:nvSpPr>
          <p:cNvPr id="7" name="TextBox 6"/>
          <p:cNvSpPr txBox="1"/>
          <p:nvPr/>
        </p:nvSpPr>
        <p:spPr>
          <a:xfrm>
            <a:off x="5105400" y="1219200"/>
            <a:ext cx="3886200" cy="3970318"/>
          </a:xfrm>
          <a:prstGeom prst="rect">
            <a:avLst/>
          </a:prstGeom>
          <a:noFill/>
        </p:spPr>
        <p:txBody>
          <a:bodyPr wrap="square" rtlCol="0">
            <a:spAutoFit/>
          </a:bodyPr>
          <a:lstStyle/>
          <a:p>
            <a:r>
              <a:rPr lang="en-US" dirty="0" smtClean="0"/>
              <a:t>“IBM's </a:t>
            </a:r>
            <a:r>
              <a:rPr lang="en-US" dirty="0"/>
              <a:t>said it's using a new type of transistor, called </a:t>
            </a:r>
            <a:r>
              <a:rPr lang="en-US" b="1" dirty="0"/>
              <a:t>stacked silicon </a:t>
            </a:r>
            <a:r>
              <a:rPr lang="en-US" b="1" dirty="0" err="1"/>
              <a:t>nanosheets</a:t>
            </a:r>
            <a:r>
              <a:rPr lang="en-US" dirty="0"/>
              <a:t>, to pack transistors this closely together. The </a:t>
            </a:r>
            <a:r>
              <a:rPr lang="en-US" dirty="0" err="1"/>
              <a:t>nanosheet</a:t>
            </a:r>
            <a:r>
              <a:rPr lang="en-US" dirty="0"/>
              <a:t> transistor sends electrons through four gates, as opposed to the current-generation </a:t>
            </a:r>
            <a:r>
              <a:rPr lang="en-US" dirty="0" err="1"/>
              <a:t>FinFET</a:t>
            </a:r>
            <a:r>
              <a:rPr lang="en-US" dirty="0"/>
              <a:t> transistor design that sends electrons through three gates. </a:t>
            </a:r>
            <a:r>
              <a:rPr lang="en-US" dirty="0" err="1"/>
              <a:t>FinFET</a:t>
            </a:r>
            <a:r>
              <a:rPr lang="en-US" dirty="0"/>
              <a:t> (short for fin field-effect transistor) began appearing in 22nm and 14nm chips and are expected to continue being used with 7nm chips</a:t>
            </a:r>
            <a:r>
              <a:rPr lang="en-US" dirty="0" smtClean="0"/>
              <a:t>.”  June 5, 2017</a:t>
            </a:r>
            <a:endParaRPr lang="en-US" dirty="0"/>
          </a:p>
        </p:txBody>
      </p:sp>
    </p:spTree>
    <p:extLst>
      <p:ext uri="{BB962C8B-B14F-4D97-AF65-F5344CB8AC3E}">
        <p14:creationId xmlns:p14="http://schemas.microsoft.com/office/powerpoint/2010/main" val="123536098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txBox="1">
            <a:spLocks noChangeArrowheads="1"/>
          </p:cNvSpPr>
          <p:nvPr/>
        </p:nvSpPr>
        <p:spPr bwMode="auto">
          <a:xfrm>
            <a:off x="381000" y="-46930"/>
            <a:ext cx="861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3200" dirty="0" smtClean="0">
                <a:solidFill>
                  <a:srgbClr val="106636"/>
                </a:solidFill>
                <a:effectLst>
                  <a:outerShdw blurRad="38100" dist="38100" dir="2700000" algn="tl">
                    <a:srgbClr val="000000">
                      <a:alpha val="43137"/>
                    </a:srgbClr>
                  </a:outerShdw>
                </a:effectLst>
                <a:latin typeface="Arial"/>
                <a:cs typeface="Arial"/>
              </a:rPr>
              <a:t>Non-CMOS: SC Community Engagement </a:t>
            </a:r>
            <a:endParaRPr lang="en-US" sz="3200" dirty="0">
              <a:solidFill>
                <a:srgbClr val="106636"/>
              </a:solidFill>
              <a:effectLst>
                <a:outerShdw blurRad="38100" dist="38100" dir="2700000" algn="tl">
                  <a:srgbClr val="000000">
                    <a:alpha val="43137"/>
                  </a:srgbClr>
                </a:outerShdw>
              </a:effectLst>
              <a:latin typeface="Arial"/>
              <a:cs typeface="Arial"/>
            </a:endParaRPr>
          </a:p>
        </p:txBody>
      </p:sp>
      <p:sp>
        <p:nvSpPr>
          <p:cNvPr id="16" name="TextBox 15"/>
          <p:cNvSpPr txBox="1"/>
          <p:nvPr/>
        </p:nvSpPr>
        <p:spPr>
          <a:xfrm>
            <a:off x="76200" y="876211"/>
            <a:ext cx="8718550" cy="5524589"/>
          </a:xfrm>
          <a:prstGeom prst="rect">
            <a:avLst/>
          </a:prstGeom>
          <a:noFill/>
        </p:spPr>
        <p:txBody>
          <a:bodyPr wrap="square" rtlCol="0">
            <a:spAutoFit/>
          </a:bodyPr>
          <a:lstStyle/>
          <a:p>
            <a:pPr marL="342900" indent="-342900">
              <a:spcAft>
                <a:spcPts val="300"/>
              </a:spcAft>
              <a:buFont typeface="Arial"/>
              <a:buChar char="•"/>
            </a:pPr>
            <a:r>
              <a:rPr lang="en-US" b="1" dirty="0" smtClean="0">
                <a:latin typeface="Arial Narrow" panose="020B0606020202030204" pitchFamily="34" charset="0"/>
                <a:cs typeface="+mn-cs"/>
              </a:rPr>
              <a:t>Computing </a:t>
            </a:r>
            <a:r>
              <a:rPr lang="en-US" b="1" dirty="0">
                <a:latin typeface="Arial Narrow" panose="020B0606020202030204" pitchFamily="34" charset="0"/>
                <a:cs typeface="+mn-cs"/>
              </a:rPr>
              <a:t>Beyond </a:t>
            </a:r>
            <a:r>
              <a:rPr lang="en-US" b="1" dirty="0" smtClean="0">
                <a:latin typeface="Arial Narrow" panose="020B0606020202030204" pitchFamily="34" charset="0"/>
                <a:cs typeface="+mn-cs"/>
              </a:rPr>
              <a:t>2025, August 15-16, 2016, Chicago.</a:t>
            </a:r>
          </a:p>
          <a:p>
            <a:pPr marL="342900" indent="-342900">
              <a:spcAft>
                <a:spcPts val="300"/>
              </a:spcAft>
              <a:buFont typeface="Arial"/>
              <a:buChar char="•"/>
            </a:pPr>
            <a:r>
              <a:rPr lang="en-US" b="1" dirty="0" smtClean="0">
                <a:latin typeface="Arial Narrow" panose="020B0606020202030204" pitchFamily="34" charset="0"/>
                <a:cs typeface="+mn-cs"/>
              </a:rPr>
              <a:t>ASCR </a:t>
            </a:r>
            <a:r>
              <a:rPr lang="en-US" b="1" dirty="0">
                <a:latin typeface="Arial Narrow" panose="020B0606020202030204" pitchFamily="34" charset="0"/>
                <a:cs typeface="+mn-cs"/>
              </a:rPr>
              <a:t>Quantum Testbeds Study </a:t>
            </a:r>
            <a:r>
              <a:rPr lang="en-US" b="1" dirty="0" smtClean="0">
                <a:latin typeface="Arial Narrow" panose="020B0606020202030204" pitchFamily="34" charset="0"/>
                <a:cs typeface="+mn-cs"/>
              </a:rPr>
              <a:t>Group, August 23</a:t>
            </a:r>
            <a:r>
              <a:rPr lang="en-US" b="1" baseline="30000" dirty="0" smtClean="0">
                <a:latin typeface="Arial Narrow" panose="020B0606020202030204" pitchFamily="34" charset="0"/>
                <a:cs typeface="+mn-cs"/>
              </a:rPr>
              <a:t>rd</a:t>
            </a:r>
            <a:r>
              <a:rPr lang="en-US" b="1" dirty="0" smtClean="0">
                <a:latin typeface="Arial Narrow" panose="020B0606020202030204" pitchFamily="34" charset="0"/>
                <a:cs typeface="+mn-cs"/>
              </a:rPr>
              <a:t>, 2016, Germantown.</a:t>
            </a:r>
          </a:p>
          <a:p>
            <a:pPr marL="342900" indent="-342900">
              <a:spcAft>
                <a:spcPts val="300"/>
              </a:spcAft>
              <a:buFont typeface="Arial"/>
              <a:buChar char="•"/>
            </a:pPr>
            <a:r>
              <a:rPr lang="en-US" b="1" dirty="0" smtClean="0">
                <a:latin typeface="Arial Narrow" panose="020B0606020202030204" pitchFamily="34" charset="0"/>
                <a:cs typeface="+mn-cs"/>
              </a:rPr>
              <a:t>Neuromorphic Computing– Architectures, Models and Application Workshop, June29-July1, 2016, ORNL</a:t>
            </a:r>
          </a:p>
          <a:p>
            <a:pPr marL="342900" indent="-342900">
              <a:spcAft>
                <a:spcPts val="300"/>
              </a:spcAft>
              <a:buFont typeface="Arial"/>
              <a:buChar char="•"/>
            </a:pPr>
            <a:r>
              <a:rPr lang="en-US" b="1" dirty="0" smtClean="0">
                <a:latin typeface="Arial Narrow" panose="020B0606020202030204" pitchFamily="34" charset="0"/>
                <a:cs typeface="+mn-cs"/>
              </a:rPr>
              <a:t>Quantum Sensors at the Intersections of Fundamental Science, QIS &amp; Computing, February 25</a:t>
            </a:r>
            <a:r>
              <a:rPr lang="en-US" b="1" baseline="30000" dirty="0" smtClean="0">
                <a:latin typeface="Arial Narrow" panose="020B0606020202030204" pitchFamily="34" charset="0"/>
                <a:cs typeface="+mn-cs"/>
              </a:rPr>
              <a:t>th</a:t>
            </a:r>
            <a:r>
              <a:rPr lang="en-US" b="1" dirty="0" smtClean="0">
                <a:latin typeface="Arial Narrow" panose="020B0606020202030204" pitchFamily="34" charset="0"/>
                <a:cs typeface="+mn-cs"/>
              </a:rPr>
              <a:t>, 2016, Gaithersburg.</a:t>
            </a:r>
            <a:endParaRPr lang="en-US" b="1" dirty="0">
              <a:latin typeface="Arial Narrow" panose="020B0606020202030204" pitchFamily="34" charset="0"/>
              <a:cs typeface="+mn-cs"/>
            </a:endParaRPr>
          </a:p>
          <a:p>
            <a:pPr marL="342900" indent="-342900">
              <a:spcAft>
                <a:spcPts val="300"/>
              </a:spcAft>
              <a:buFont typeface="Arial"/>
              <a:buChar char="•"/>
            </a:pPr>
            <a:r>
              <a:rPr lang="en-US" b="1" dirty="0" smtClean="0">
                <a:latin typeface="Arial Narrow" panose="020B0606020202030204" pitchFamily="34" charset="0"/>
                <a:cs typeface="+mn-cs"/>
              </a:rPr>
              <a:t>Basic </a:t>
            </a:r>
            <a:r>
              <a:rPr lang="en-US" b="1" dirty="0">
                <a:latin typeface="Arial Narrow" panose="020B0606020202030204" pitchFamily="34" charset="0"/>
                <a:cs typeface="+mn-cs"/>
              </a:rPr>
              <a:t>Research Needs on Quantum Materials for Energy Relevant Technology, February 8-10, </a:t>
            </a:r>
            <a:r>
              <a:rPr lang="en-US" b="1" dirty="0" smtClean="0">
                <a:latin typeface="Arial Narrow" panose="020B0606020202030204" pitchFamily="34" charset="0"/>
                <a:cs typeface="+mn-cs"/>
              </a:rPr>
              <a:t>2016, Gaithersburg.</a:t>
            </a:r>
          </a:p>
          <a:p>
            <a:pPr marL="342900" indent="-342900">
              <a:spcAft>
                <a:spcPts val="300"/>
              </a:spcAft>
              <a:buFont typeface="Arial"/>
              <a:buChar char="•"/>
            </a:pPr>
            <a:r>
              <a:rPr lang="en-US" b="1" dirty="0" smtClean="0">
                <a:latin typeface="Arial Narrow" panose="020B0606020202030204" pitchFamily="34" charset="0"/>
              </a:rPr>
              <a:t>Neuromorphic Computing:  From Materials to Systems Architectures Roundtable, October 29-30, 2015, Gaithersburg.</a:t>
            </a:r>
          </a:p>
          <a:p>
            <a:pPr marL="342900" indent="-342900">
              <a:spcAft>
                <a:spcPts val="300"/>
              </a:spcAft>
              <a:buFont typeface="Arial"/>
              <a:buChar char="•"/>
            </a:pPr>
            <a:r>
              <a:rPr lang="en-US" b="1" dirty="0" smtClean="0">
                <a:latin typeface="Arial Narrow" panose="020B0606020202030204" pitchFamily="34" charset="0"/>
              </a:rPr>
              <a:t>Quantum </a:t>
            </a:r>
            <a:r>
              <a:rPr lang="en-US" b="1" dirty="0">
                <a:latin typeface="Arial Narrow" panose="020B0606020202030204" pitchFamily="34" charset="0"/>
              </a:rPr>
              <a:t>Computing in Scientific </a:t>
            </a:r>
            <a:r>
              <a:rPr lang="en-US" b="1" dirty="0" smtClean="0">
                <a:latin typeface="Arial Narrow" panose="020B0606020202030204" pitchFamily="34" charset="0"/>
              </a:rPr>
              <a:t>Applications, Feb </a:t>
            </a:r>
            <a:r>
              <a:rPr lang="en-US" b="1" dirty="0">
                <a:latin typeface="Arial Narrow" panose="020B0606020202030204" pitchFamily="34" charset="0"/>
              </a:rPr>
              <a:t>17-18, </a:t>
            </a:r>
            <a:r>
              <a:rPr lang="en-US" b="1" dirty="0" smtClean="0">
                <a:latin typeface="Arial Narrow" panose="020B0606020202030204" pitchFamily="34" charset="0"/>
              </a:rPr>
              <a:t>2015</a:t>
            </a:r>
            <a:endParaRPr lang="en-US" b="1" dirty="0" smtClean="0">
              <a:latin typeface="Arial Narrow" panose="020B0606020202030204" pitchFamily="34" charset="0"/>
              <a:cs typeface="+mn-cs"/>
            </a:endParaRPr>
          </a:p>
          <a:p>
            <a:pPr marL="342900" indent="-342900">
              <a:spcAft>
                <a:spcPts val="300"/>
              </a:spcAft>
              <a:buFont typeface="Arial"/>
              <a:buChar char="•"/>
            </a:pPr>
            <a:r>
              <a:rPr lang="en-US" b="1" dirty="0" smtClean="0">
                <a:latin typeface="Arial Narrow" panose="020B0606020202030204" pitchFamily="34" charset="0"/>
                <a:cs typeface="+mn-cs"/>
              </a:rPr>
              <a:t>Machine </a:t>
            </a:r>
            <a:r>
              <a:rPr lang="en-US" b="1" dirty="0">
                <a:latin typeface="Arial Narrow" panose="020B0606020202030204" pitchFamily="34" charset="0"/>
                <a:cs typeface="+mn-cs"/>
              </a:rPr>
              <a:t>Learning and </a:t>
            </a:r>
            <a:r>
              <a:rPr lang="en-US" b="1" dirty="0" smtClean="0">
                <a:latin typeface="Arial Narrow" panose="020B0606020202030204" pitchFamily="34" charset="0"/>
                <a:cs typeface="+mn-cs"/>
              </a:rPr>
              <a:t>Understanding for </a:t>
            </a:r>
            <a:r>
              <a:rPr lang="en-US" b="1" dirty="0">
                <a:latin typeface="Arial Narrow" panose="020B0606020202030204" pitchFamily="34" charset="0"/>
                <a:cs typeface="+mn-cs"/>
              </a:rPr>
              <a:t>Intelligent Extreme Scale </a:t>
            </a:r>
            <a:r>
              <a:rPr lang="en-US" b="1" dirty="0" smtClean="0">
                <a:latin typeface="Arial Narrow" panose="020B0606020202030204" pitchFamily="34" charset="0"/>
                <a:cs typeface="+mn-cs"/>
              </a:rPr>
              <a:t>Scientific Computing </a:t>
            </a:r>
            <a:r>
              <a:rPr lang="en-US" b="1" dirty="0">
                <a:latin typeface="Arial Narrow" panose="020B0606020202030204" pitchFamily="34" charset="0"/>
                <a:cs typeface="+mn-cs"/>
              </a:rPr>
              <a:t>and Discovery, January 5-7, </a:t>
            </a:r>
            <a:r>
              <a:rPr lang="en-US" b="1" dirty="0" smtClean="0">
                <a:latin typeface="Arial Narrow" panose="020B0606020202030204" pitchFamily="34" charset="0"/>
                <a:cs typeface="+mn-cs"/>
              </a:rPr>
              <a:t>2015, Rockville.</a:t>
            </a:r>
            <a:endParaRPr lang="en-US" b="1" dirty="0">
              <a:latin typeface="Arial Narrow" panose="020B0606020202030204" pitchFamily="34" charset="0"/>
              <a:cs typeface="+mn-cs"/>
            </a:endParaRPr>
          </a:p>
          <a:p>
            <a:pPr marL="342900" indent="-342900">
              <a:spcAft>
                <a:spcPts val="300"/>
              </a:spcAft>
              <a:buFont typeface="Arial"/>
              <a:buChar char="•"/>
            </a:pPr>
            <a:r>
              <a:rPr lang="en-US" b="1" dirty="0">
                <a:latin typeface="Arial Narrow" panose="020B0606020202030204" pitchFamily="34" charset="0"/>
                <a:cs typeface="+mn-cs"/>
              </a:rPr>
              <a:t>DOE HEP Study Group: Grand Challenges at the Interface of QIS, Particle Physics, and </a:t>
            </a:r>
            <a:r>
              <a:rPr lang="en-US" b="1" dirty="0" smtClean="0">
                <a:latin typeface="Arial Narrow" panose="020B0606020202030204" pitchFamily="34" charset="0"/>
                <a:cs typeface="+mn-cs"/>
              </a:rPr>
              <a:t>Computing, December 11</a:t>
            </a:r>
            <a:r>
              <a:rPr lang="en-US" b="1" baseline="30000" dirty="0" smtClean="0">
                <a:latin typeface="Arial Narrow" panose="020B0606020202030204" pitchFamily="34" charset="0"/>
                <a:cs typeface="+mn-cs"/>
              </a:rPr>
              <a:t>th</a:t>
            </a:r>
            <a:r>
              <a:rPr lang="en-US" b="1" dirty="0" smtClean="0">
                <a:latin typeface="Arial Narrow" panose="020B0606020202030204" pitchFamily="34" charset="0"/>
                <a:cs typeface="+mn-cs"/>
              </a:rPr>
              <a:t>, 2014, Germantown.</a:t>
            </a:r>
          </a:p>
          <a:p>
            <a:pPr marL="342900" indent="-342900">
              <a:spcAft>
                <a:spcPts val="300"/>
              </a:spcAft>
              <a:buFont typeface="Arial"/>
              <a:buChar char="•"/>
            </a:pPr>
            <a:r>
              <a:rPr lang="en-US" b="1" dirty="0">
                <a:latin typeface="Arial Narrow" panose="020B0606020202030204" pitchFamily="34" charset="0"/>
              </a:rPr>
              <a:t>Quantum Computing in Scientific Applications Summit, January 15th, 2014</a:t>
            </a:r>
          </a:p>
          <a:p>
            <a:pPr marL="800100" lvl="1" indent="-342900">
              <a:buFont typeface="Arial"/>
              <a:buChar char="•"/>
            </a:pPr>
            <a:endParaRPr lang="en-US" sz="2000" dirty="0" smtClean="0">
              <a:solidFill>
                <a:srgbClr val="106636"/>
              </a:solidFill>
              <a:cs typeface="+mn-cs"/>
            </a:endParaRPr>
          </a:p>
          <a:p>
            <a:pPr marL="800100" lvl="1" indent="-342900">
              <a:buFont typeface="Arial"/>
              <a:buChar char="•"/>
            </a:pPr>
            <a:endParaRPr lang="en-US" sz="2000" dirty="0">
              <a:solidFill>
                <a:srgbClr val="106636"/>
              </a:solidFill>
              <a:cs typeface="+mn-cs"/>
            </a:endParaRPr>
          </a:p>
        </p:txBody>
      </p:sp>
      <p:sp>
        <p:nvSpPr>
          <p:cNvPr id="2" name="Slide Number Placeholder 1"/>
          <p:cNvSpPr>
            <a:spLocks noGrp="1"/>
          </p:cNvSpPr>
          <p:nvPr>
            <p:ph type="sldNum" sz="quarter" idx="12"/>
          </p:nvPr>
        </p:nvSpPr>
        <p:spPr/>
        <p:txBody>
          <a:bodyPr/>
          <a:lstStyle/>
          <a:p>
            <a:fld id="{D2DE2599-8281-594E-B6C3-AAE4E50FC1FA}"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3968618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9144000" cy="721335"/>
          </a:xfrm>
        </p:spPr>
        <p:txBody>
          <a:bodyPr/>
          <a:lstStyle/>
          <a:p>
            <a:r>
              <a:rPr lang="en-US" dirty="0" smtClean="0"/>
              <a:t>Quantum Information Science (QIS) in the DOE Office of Science</a:t>
            </a:r>
            <a:endParaRPr lang="en-US" dirty="0"/>
          </a:p>
        </p:txBody>
      </p:sp>
      <p:sp>
        <p:nvSpPr>
          <p:cNvPr id="103" name="Content Placeholder 5"/>
          <p:cNvSpPr txBox="1">
            <a:spLocks/>
          </p:cNvSpPr>
          <p:nvPr/>
        </p:nvSpPr>
        <p:spPr bwMode="auto">
          <a:xfrm>
            <a:off x="261197" y="830518"/>
            <a:ext cx="8621607" cy="5324622"/>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lvl1pPr marL="342780" indent="-342780"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689" indent="-285650"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2599" indent="-228519"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9638" indent="-228519"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6678" indent="-228519"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spcBef>
                <a:spcPts val="600"/>
              </a:spcBef>
              <a:buFont typeface="Wingdings" panose="05000000000000000000" pitchFamily="2" charset="2"/>
              <a:buChar char="§"/>
            </a:pPr>
            <a:r>
              <a:rPr lang="en-US" sz="1600" dirty="0" smtClean="0">
                <a:solidFill>
                  <a:srgbClr val="006600"/>
                </a:solidFill>
              </a:rPr>
              <a:t>Ongoing and anticipated future efforts in QIS differ from earlier applications of quantum mechanics by exploiting uniquely quantum phenomena:</a:t>
            </a:r>
          </a:p>
          <a:p>
            <a:pPr marL="571359" lvl="1" indent="-171450">
              <a:spcBef>
                <a:spcPts val="600"/>
              </a:spcBef>
              <a:buFont typeface="Wingdings" panose="05000000000000000000" pitchFamily="2" charset="2"/>
              <a:buChar char="§"/>
            </a:pPr>
            <a:r>
              <a:rPr lang="en-US" sz="1400" b="1" u="sng" dirty="0" smtClean="0">
                <a:solidFill>
                  <a:schemeClr val="tx1"/>
                </a:solidFill>
              </a:rPr>
              <a:t>Superposition</a:t>
            </a:r>
            <a:r>
              <a:rPr lang="en-US" sz="1400" b="1" dirty="0" smtClean="0">
                <a:solidFill>
                  <a:schemeClr val="tx1"/>
                </a:solidFill>
              </a:rPr>
              <a:t> – </a:t>
            </a:r>
            <a:r>
              <a:rPr lang="en-US" sz="1400" dirty="0" smtClean="0">
                <a:solidFill>
                  <a:schemeClr val="tx1"/>
                </a:solidFill>
              </a:rPr>
              <a:t>quantum particles or systems exist across all of their possible states simultaneously, until measured</a:t>
            </a:r>
          </a:p>
          <a:p>
            <a:pPr marL="571359" lvl="1" indent="-171450">
              <a:spcBef>
                <a:spcPts val="600"/>
              </a:spcBef>
              <a:buFont typeface="Wingdings" panose="05000000000000000000" pitchFamily="2" charset="2"/>
              <a:buChar char="§"/>
            </a:pPr>
            <a:r>
              <a:rPr lang="en-US" sz="1400" b="1" u="sng" dirty="0" smtClean="0">
                <a:solidFill>
                  <a:schemeClr val="tx1"/>
                </a:solidFill>
              </a:rPr>
              <a:t>Entanglement</a:t>
            </a:r>
            <a:r>
              <a:rPr lang="en-US" sz="1400" b="1" dirty="0" smtClean="0">
                <a:solidFill>
                  <a:schemeClr val="tx1"/>
                </a:solidFill>
              </a:rPr>
              <a:t> – </a:t>
            </a:r>
            <a:r>
              <a:rPr lang="en-US" sz="1400" dirty="0" smtClean="0">
                <a:solidFill>
                  <a:schemeClr val="tx1"/>
                </a:solidFill>
              </a:rPr>
              <a:t>a superposition of states of multiple particles in which their properties are correlated, regardless of distance</a:t>
            </a:r>
          </a:p>
          <a:p>
            <a:pPr marL="571359" lvl="1" indent="-171450">
              <a:spcBef>
                <a:spcPts val="600"/>
              </a:spcBef>
              <a:buFont typeface="Wingdings" panose="05000000000000000000" pitchFamily="2" charset="2"/>
              <a:buChar char="§"/>
            </a:pPr>
            <a:r>
              <a:rPr lang="en-US" sz="1400" b="1" u="sng" dirty="0" smtClean="0">
                <a:solidFill>
                  <a:schemeClr val="tx1"/>
                </a:solidFill>
              </a:rPr>
              <a:t>Squeezing</a:t>
            </a:r>
            <a:r>
              <a:rPr lang="en-US" sz="1400" b="1" dirty="0" smtClean="0">
                <a:solidFill>
                  <a:schemeClr val="tx1"/>
                </a:solidFill>
              </a:rPr>
              <a:t> – </a:t>
            </a:r>
            <a:r>
              <a:rPr lang="en-US" sz="1400" dirty="0" smtClean="0">
                <a:solidFill>
                  <a:schemeClr val="tx1"/>
                </a:solidFill>
              </a:rPr>
              <a:t>a method of improving precision in one variable by permitting large uncertainty in another correlated one, in systems that obey the Heisenberg uncertainty principle</a:t>
            </a:r>
          </a:p>
          <a:p>
            <a:pPr marL="171450" indent="-171450">
              <a:spcBef>
                <a:spcPts val="1200"/>
              </a:spcBef>
              <a:buFont typeface="Wingdings" panose="05000000000000000000" pitchFamily="2" charset="2"/>
              <a:buChar char="§"/>
            </a:pPr>
            <a:r>
              <a:rPr lang="en-US" sz="1600" dirty="0">
                <a:solidFill>
                  <a:srgbClr val="006600"/>
                </a:solidFill>
              </a:rPr>
              <a:t>Quantum information concepts are proving increasingly important in advancing fundamental understanding in, e.g., the search for dark matter, emergence of </a:t>
            </a:r>
            <a:r>
              <a:rPr lang="en-US" sz="1600" dirty="0" err="1">
                <a:solidFill>
                  <a:srgbClr val="006600"/>
                </a:solidFill>
              </a:rPr>
              <a:t>spacetime</a:t>
            </a:r>
            <a:r>
              <a:rPr lang="en-US" sz="1600" dirty="0">
                <a:solidFill>
                  <a:srgbClr val="006600"/>
                </a:solidFill>
              </a:rPr>
              <a:t>, and the black hole information paradox, as well as in applications including sensing and metrology, communication, simulation, and computing.</a:t>
            </a:r>
          </a:p>
          <a:p>
            <a:pPr marL="171450" indent="-171450">
              <a:spcBef>
                <a:spcPts val="1200"/>
              </a:spcBef>
              <a:buFont typeface="Wingdings" panose="05000000000000000000" pitchFamily="2" charset="2"/>
              <a:buChar char="§"/>
            </a:pPr>
            <a:r>
              <a:rPr lang="en-US" sz="1600" dirty="0" smtClean="0">
                <a:solidFill>
                  <a:srgbClr val="006600"/>
                </a:solidFill>
              </a:rPr>
              <a:t>SC is uniquely positioned to cover a wide range of QIS activities, with expertise and capabilities in frontier computing, quantum materials, quantum information, control systems, isotopes, and cryogenics.  Resources span SC’s research and facility portfolio, providing the ability to concentrate efforts and leverage infrastructure via the National Laboratory system and across multiple program offices.</a:t>
            </a:r>
            <a:endParaRPr lang="en-US" sz="1400" b="1" dirty="0" smtClean="0">
              <a:solidFill>
                <a:schemeClr val="tx1"/>
              </a:solidFill>
            </a:endParaRPr>
          </a:p>
          <a:p>
            <a:pPr marL="171450" indent="-171450">
              <a:spcBef>
                <a:spcPts val="1200"/>
              </a:spcBef>
              <a:buFont typeface="Wingdings" panose="05000000000000000000" pitchFamily="2" charset="2"/>
              <a:buChar char="§"/>
            </a:pPr>
            <a:r>
              <a:rPr lang="en-US" sz="1600" dirty="0" smtClean="0">
                <a:solidFill>
                  <a:srgbClr val="006600"/>
                </a:solidFill>
              </a:rPr>
              <a:t>DOE Office of Science (SC) </a:t>
            </a:r>
            <a:r>
              <a:rPr lang="en-US" sz="1600" dirty="0">
                <a:solidFill>
                  <a:srgbClr val="006600"/>
                </a:solidFill>
              </a:rPr>
              <a:t>program offices have identified </a:t>
            </a:r>
            <a:r>
              <a:rPr lang="en-US" sz="1600" dirty="0" smtClean="0">
                <a:solidFill>
                  <a:srgbClr val="006600"/>
                </a:solidFill>
              </a:rPr>
              <a:t>QIS areas </a:t>
            </a:r>
            <a:r>
              <a:rPr lang="en-US" sz="1600" dirty="0">
                <a:solidFill>
                  <a:srgbClr val="006600"/>
                </a:solidFill>
              </a:rPr>
              <a:t>in </a:t>
            </a:r>
            <a:r>
              <a:rPr lang="en-US" sz="1600" dirty="0" smtClean="0">
                <a:solidFill>
                  <a:srgbClr val="006600"/>
                </a:solidFill>
              </a:rPr>
              <a:t>which they </a:t>
            </a:r>
            <a:r>
              <a:rPr lang="en-US" sz="1600" dirty="0">
                <a:solidFill>
                  <a:srgbClr val="006600"/>
                </a:solidFill>
              </a:rPr>
              <a:t>have important or unique roles, and bring unusual capabilities to </a:t>
            </a:r>
            <a:r>
              <a:rPr lang="en-US" sz="1600" dirty="0" smtClean="0">
                <a:solidFill>
                  <a:srgbClr val="006600"/>
                </a:solidFill>
              </a:rPr>
              <a:t>bear.</a:t>
            </a:r>
          </a:p>
        </p:txBody>
      </p:sp>
    </p:spTree>
    <p:extLst>
      <p:ext uri="{BB962C8B-B14F-4D97-AF65-F5344CB8AC3E}">
        <p14:creationId xmlns:p14="http://schemas.microsoft.com/office/powerpoint/2010/main" val="157978344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dirty="0" smtClean="0"/>
          </a:p>
          <a:p>
            <a:r>
              <a:rPr lang="en-US" dirty="0" smtClean="0"/>
              <a:t>Challenge:</a:t>
            </a:r>
          </a:p>
          <a:p>
            <a:pPr indent="6350">
              <a:buNone/>
            </a:pPr>
            <a:r>
              <a:rPr lang="en-US" sz="2000" b="0" dirty="0" smtClean="0">
                <a:solidFill>
                  <a:schemeClr val="tx1"/>
                </a:solidFill>
              </a:rPr>
              <a:t>Begin research into computing technologies and associated applied mathematics and computer science to prepare for the generation of scientific computing beyond </a:t>
            </a:r>
            <a:r>
              <a:rPr lang="en-US" sz="2000" b="0" dirty="0" err="1" smtClean="0">
                <a:solidFill>
                  <a:schemeClr val="tx1"/>
                </a:solidFill>
              </a:rPr>
              <a:t>exascale</a:t>
            </a:r>
            <a:r>
              <a:rPr lang="en-US" sz="2000" b="0" dirty="0"/>
              <a:t>.</a:t>
            </a:r>
            <a:endParaRPr lang="en-US" sz="2000" b="0" dirty="0" smtClean="0">
              <a:solidFill>
                <a:schemeClr val="tx1"/>
              </a:solidFill>
            </a:endParaRPr>
          </a:p>
          <a:p>
            <a:r>
              <a:rPr lang="en-US" dirty="0" smtClean="0"/>
              <a:t>FY 2017:</a:t>
            </a:r>
          </a:p>
          <a:p>
            <a:pPr marL="349250" indent="0">
              <a:buNone/>
            </a:pPr>
            <a:r>
              <a:rPr lang="en-US" sz="2000" b="0" dirty="0" smtClean="0">
                <a:solidFill>
                  <a:schemeClr val="tx1"/>
                </a:solidFill>
              </a:rPr>
              <a:t>Initiate two activities, predicated on recent community engagement:</a:t>
            </a:r>
          </a:p>
          <a:p>
            <a:pPr marL="692150"/>
            <a:r>
              <a:rPr lang="en-US" sz="2000" b="0" dirty="0" smtClean="0">
                <a:solidFill>
                  <a:schemeClr val="tx1"/>
                </a:solidFill>
              </a:rPr>
              <a:t>Establish a the testbed program which will support ASCR, BES, and HEP-based algorithm development activities</a:t>
            </a:r>
            <a:r>
              <a:rPr lang="en-US" sz="2000" b="0" dirty="0"/>
              <a:t> </a:t>
            </a:r>
            <a:r>
              <a:rPr lang="en-US" sz="2000" b="0" dirty="0" smtClean="0"/>
              <a:t>(Research &amp; Evaluation Prototypes)</a:t>
            </a:r>
            <a:endParaRPr lang="en-US" sz="2000" b="0" dirty="0" smtClean="0">
              <a:solidFill>
                <a:schemeClr val="tx1"/>
              </a:solidFill>
            </a:endParaRPr>
          </a:p>
          <a:p>
            <a:pPr marL="692150"/>
            <a:r>
              <a:rPr lang="en-US" sz="2000" b="0" dirty="0" smtClean="0">
                <a:solidFill>
                  <a:schemeClr val="tx1"/>
                </a:solidFill>
              </a:rPr>
              <a:t>Continue research into </a:t>
            </a:r>
            <a:r>
              <a:rPr lang="en-US" sz="2000" b="0" dirty="0">
                <a:solidFill>
                  <a:schemeClr val="tx1"/>
                </a:solidFill>
              </a:rPr>
              <a:t>quantum </a:t>
            </a:r>
            <a:r>
              <a:rPr lang="en-US" sz="2000" b="0" dirty="0" smtClean="0">
                <a:solidFill>
                  <a:schemeClr val="tx1"/>
                </a:solidFill>
              </a:rPr>
              <a:t>algorithms, focused </a:t>
            </a:r>
            <a:r>
              <a:rPr lang="en-US" sz="2000" b="0" dirty="0">
                <a:solidFill>
                  <a:schemeClr val="tx1"/>
                </a:solidFill>
              </a:rPr>
              <a:t>on </a:t>
            </a:r>
            <a:r>
              <a:rPr lang="en-US" sz="2000" b="0" dirty="0" smtClean="0">
                <a:solidFill>
                  <a:schemeClr val="tx1"/>
                </a:solidFill>
              </a:rPr>
              <a:t>areas relevant </a:t>
            </a:r>
            <a:r>
              <a:rPr lang="en-US" sz="2000" b="0" dirty="0">
                <a:solidFill>
                  <a:schemeClr val="tx1"/>
                </a:solidFill>
              </a:rPr>
              <a:t>to </a:t>
            </a:r>
            <a:r>
              <a:rPr lang="en-US" sz="2000" b="0" dirty="0" smtClean="0">
                <a:solidFill>
                  <a:schemeClr val="tx1"/>
                </a:solidFill>
              </a:rPr>
              <a:t>SC </a:t>
            </a:r>
            <a:r>
              <a:rPr lang="en-US" sz="2000" b="0" dirty="0" smtClean="0"/>
              <a:t>(Partnerships)</a:t>
            </a:r>
          </a:p>
          <a:p>
            <a:pPr marL="349250" indent="0">
              <a:buNone/>
            </a:pPr>
            <a:endParaRPr lang="en-US" sz="2000" b="0" dirty="0" smtClean="0">
              <a:solidFill>
                <a:schemeClr val="tx1"/>
              </a:solidFill>
            </a:endParaRPr>
          </a:p>
        </p:txBody>
      </p:sp>
      <p:sp>
        <p:nvSpPr>
          <p:cNvPr id="3" name="Title 2"/>
          <p:cNvSpPr>
            <a:spLocks noGrp="1"/>
          </p:cNvSpPr>
          <p:nvPr>
            <p:ph type="title"/>
          </p:nvPr>
        </p:nvSpPr>
        <p:spPr>
          <a:xfrm>
            <a:off x="0" y="-29076"/>
            <a:ext cx="9144000" cy="763002"/>
          </a:xfrm>
        </p:spPr>
        <p:txBody>
          <a:bodyPr>
            <a:normAutofit/>
          </a:bodyPr>
          <a:lstStyle/>
          <a:p>
            <a:r>
              <a:rPr lang="en-US" sz="3200" b="1" dirty="0" smtClean="0"/>
              <a:t>SC/ASCR: Beyond Exascale</a:t>
            </a:r>
            <a:endParaRPr lang="en-US" sz="3200" dirty="0"/>
          </a:p>
        </p:txBody>
      </p:sp>
      <p:sp>
        <p:nvSpPr>
          <p:cNvPr id="5" name="Slide Number Placeholder 4"/>
          <p:cNvSpPr>
            <a:spLocks noGrp="1"/>
          </p:cNvSpPr>
          <p:nvPr>
            <p:ph type="sldNum" sz="quarter" idx="4294967295"/>
          </p:nvPr>
        </p:nvSpPr>
        <p:spPr>
          <a:xfrm>
            <a:off x="8413750" y="6351588"/>
            <a:ext cx="381000" cy="365125"/>
          </a:xfrm>
          <a:prstGeom prst="rect">
            <a:avLst/>
          </a:prstGeom>
        </p:spPr>
        <p:txBody>
          <a:bodyPr/>
          <a:lstStyle/>
          <a:p>
            <a:pPr>
              <a:defRPr/>
            </a:pPr>
            <a:fld id="{C0A2BE09-5C53-429F-9B0D-04D6F428253C}" type="slidenum">
              <a:rPr lang="en-US" smtClean="0"/>
              <a:pPr>
                <a:defRPr/>
              </a:pPr>
              <a:t>15</a:t>
            </a:fld>
            <a:endParaRPr lang="en-US" dirty="0"/>
          </a:p>
        </p:txBody>
      </p:sp>
    </p:spTree>
    <p:extLst>
      <p:ext uri="{BB962C8B-B14F-4D97-AF65-F5344CB8AC3E}">
        <p14:creationId xmlns:p14="http://schemas.microsoft.com/office/powerpoint/2010/main" val="422158608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4" name="Slide Number Placeholder 3"/>
          <p:cNvSpPr>
            <a:spLocks noGrp="1"/>
          </p:cNvSpPr>
          <p:nvPr>
            <p:ph type="sldNum" sz="quarter" idx="4294967295"/>
          </p:nvPr>
        </p:nvSpPr>
        <p:spPr>
          <a:xfrm>
            <a:off x="8414464" y="6351654"/>
            <a:ext cx="381000" cy="365125"/>
          </a:xfrm>
          <a:prstGeom prst="rect">
            <a:avLst/>
          </a:prstGeom>
        </p:spPr>
        <p:txBody>
          <a:bodyPr/>
          <a:lstStyle/>
          <a:p>
            <a:fld id="{8F7F0FD8-C4D8-4FC8-ACE5-C8022F3C3BAB}" type="slidenum">
              <a:rPr lang="en-US" smtClean="0"/>
              <a:pPr/>
              <a:t>16</a:t>
            </a:fld>
            <a:endParaRPr lang="en-US" dirty="0"/>
          </a:p>
        </p:txBody>
      </p:sp>
      <p:sp>
        <p:nvSpPr>
          <p:cNvPr id="8" name="Rectangle 7"/>
          <p:cNvSpPr/>
          <p:nvPr/>
        </p:nvSpPr>
        <p:spPr>
          <a:xfrm>
            <a:off x="314325" y="5971401"/>
            <a:ext cx="8442813" cy="276999"/>
          </a:xfrm>
          <a:prstGeom prst="rect">
            <a:avLst/>
          </a:prstGeom>
          <a:noFill/>
        </p:spPr>
        <p:txBody>
          <a:bodyPr wrap="square">
            <a:spAutoFit/>
          </a:bodyPr>
          <a:lstStyle/>
          <a:p>
            <a:pPr algn="ctr">
              <a:spcBef>
                <a:spcPts val="600"/>
              </a:spcBef>
              <a:spcAft>
                <a:spcPts val="600"/>
              </a:spcAft>
            </a:pPr>
            <a:r>
              <a:rPr lang="en-US" sz="1200" u="sng" dirty="0" smtClean="0">
                <a:solidFill>
                  <a:prstClr val="black"/>
                </a:solidFill>
                <a:cs typeface="+mn-cs"/>
                <a:hlinkClick r:id="rId2"/>
              </a:rPr>
              <a:t>https://www.whitehouse.gov/blog/2015/10/15/nanotechnology-inspired-grand-challenge-future-computing</a:t>
            </a:r>
            <a:endParaRPr lang="en-US" sz="1200" dirty="0" smtClean="0">
              <a:solidFill>
                <a:prstClr val="white"/>
              </a:solidFill>
              <a:cs typeface="+mn-cs"/>
            </a:endParaRPr>
          </a:p>
        </p:txBody>
      </p:sp>
      <p:grpSp>
        <p:nvGrpSpPr>
          <p:cNvPr id="12" name="Group 11"/>
          <p:cNvGrpSpPr/>
          <p:nvPr/>
        </p:nvGrpSpPr>
        <p:grpSpPr>
          <a:xfrm>
            <a:off x="238125" y="-19050"/>
            <a:ext cx="8524875" cy="5886450"/>
            <a:chOff x="314325" y="-95250"/>
            <a:chExt cx="8524875" cy="5886450"/>
          </a:xfrm>
          <a:effectLst>
            <a:outerShdw blurRad="50800" dist="38100" dir="2700000" algn="tl" rotWithShape="0">
              <a:prstClr val="black">
                <a:alpha val="40000"/>
              </a:prstClr>
            </a:outerShdw>
          </a:effectLst>
        </p:grpSpPr>
        <p:pic>
          <p:nvPicPr>
            <p:cNvPr id="11" name="Picture 10"/>
            <p:cNvPicPr>
              <a:picLocks noChangeAspect="1"/>
            </p:cNvPicPr>
            <p:nvPr/>
          </p:nvPicPr>
          <p:blipFill>
            <a:blip r:embed="rId3"/>
            <a:stretch>
              <a:fillRect/>
            </a:stretch>
          </p:blipFill>
          <p:spPr>
            <a:xfrm>
              <a:off x="314325" y="-95250"/>
              <a:ext cx="8524875" cy="5886450"/>
            </a:xfrm>
            <a:prstGeom prst="rect">
              <a:avLst/>
            </a:prstGeom>
          </p:spPr>
        </p:pic>
        <p:sp>
          <p:nvSpPr>
            <p:cNvPr id="9" name="Rectangle 8"/>
            <p:cNvSpPr/>
            <p:nvPr/>
          </p:nvSpPr>
          <p:spPr>
            <a:xfrm>
              <a:off x="635958" y="2254573"/>
              <a:ext cx="1022684" cy="16844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41557" y="4985431"/>
              <a:ext cx="6954253" cy="758144"/>
            </a:xfrm>
            <a:prstGeom prst="rect">
              <a:avLst/>
            </a:prstGeom>
            <a:noFill/>
            <a:ln w="19050">
              <a:solidFill>
                <a:srgbClr val="3333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717254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66776"/>
            <a:ext cx="4771542" cy="5229224"/>
          </a:xfrm>
        </p:spPr>
        <p:txBody>
          <a:bodyPr>
            <a:normAutofit lnSpcReduction="10000"/>
          </a:bodyPr>
          <a:lstStyle/>
          <a:p>
            <a:pPr marL="0" indent="0">
              <a:buNone/>
            </a:pPr>
            <a:r>
              <a:rPr lang="en-US" sz="2000" dirty="0" smtClean="0">
                <a:solidFill>
                  <a:srgbClr val="106636"/>
                </a:solidFill>
              </a:rPr>
              <a:t>Joint activities </a:t>
            </a:r>
            <a:r>
              <a:rPr lang="en-US" sz="2000" dirty="0">
                <a:solidFill>
                  <a:srgbClr val="106636"/>
                </a:solidFill>
              </a:rPr>
              <a:t>by ASCR and </a:t>
            </a:r>
            <a:r>
              <a:rPr lang="en-US" sz="2000" dirty="0" smtClean="0">
                <a:solidFill>
                  <a:srgbClr val="106636"/>
                </a:solidFill>
              </a:rPr>
              <a:t>BES since </a:t>
            </a:r>
            <a:r>
              <a:rPr lang="en-US" sz="2000" dirty="0">
                <a:solidFill>
                  <a:srgbClr val="106636"/>
                </a:solidFill>
              </a:rPr>
              <a:t>launch of Grand Challenge</a:t>
            </a:r>
            <a:endParaRPr lang="en-US" sz="2000" dirty="0" smtClean="0">
              <a:solidFill>
                <a:srgbClr val="106636"/>
              </a:solidFill>
            </a:endParaRPr>
          </a:p>
          <a:p>
            <a:r>
              <a:rPr lang="en-US" sz="2000" b="0" dirty="0" smtClean="0">
                <a:solidFill>
                  <a:srgbClr val="106636"/>
                </a:solidFill>
              </a:rPr>
              <a:t>Goal and Objectives</a:t>
            </a:r>
          </a:p>
          <a:p>
            <a:pPr lvl="1"/>
            <a:r>
              <a:rPr lang="en-US" sz="1800" b="0" dirty="0" smtClean="0">
                <a:solidFill>
                  <a:srgbClr val="106636"/>
                </a:solidFill>
              </a:rPr>
              <a:t>Evaluate </a:t>
            </a:r>
            <a:r>
              <a:rPr lang="en-US" sz="1800" b="0" dirty="0">
                <a:solidFill>
                  <a:srgbClr val="106636"/>
                </a:solidFill>
              </a:rPr>
              <a:t>both advanced materials and scientific computing research opportunities to support development of a new paradigm for extreme and self‐reconfigurable computing architectures that go beyond Moore's Law and mimic neuro‐ biological computing </a:t>
            </a:r>
            <a:r>
              <a:rPr lang="en-US" sz="1800" b="0" dirty="0" smtClean="0">
                <a:solidFill>
                  <a:srgbClr val="106636"/>
                </a:solidFill>
              </a:rPr>
              <a:t>architectures</a:t>
            </a:r>
          </a:p>
          <a:p>
            <a:r>
              <a:rPr lang="en-US" sz="2000" b="0" dirty="0">
                <a:solidFill>
                  <a:srgbClr val="106636"/>
                </a:solidFill>
              </a:rPr>
              <a:t>Why Neuromorphic </a:t>
            </a:r>
            <a:r>
              <a:rPr lang="en-US" sz="2000" b="0" dirty="0" smtClean="0">
                <a:solidFill>
                  <a:srgbClr val="106636"/>
                </a:solidFill>
              </a:rPr>
              <a:t>Computing?</a:t>
            </a:r>
          </a:p>
          <a:p>
            <a:pPr lvl="1"/>
            <a:r>
              <a:rPr lang="en-US" sz="1800" b="0" dirty="0">
                <a:solidFill>
                  <a:srgbClr val="106636"/>
                </a:solidFill>
              </a:rPr>
              <a:t>Conventional computing </a:t>
            </a:r>
            <a:r>
              <a:rPr lang="en-US" sz="1800" b="0" dirty="0" smtClean="0">
                <a:solidFill>
                  <a:srgbClr val="106636"/>
                </a:solidFill>
              </a:rPr>
              <a:t>fails </a:t>
            </a:r>
            <a:r>
              <a:rPr lang="en-US" sz="1800" b="0" dirty="0">
                <a:solidFill>
                  <a:srgbClr val="106636"/>
                </a:solidFill>
              </a:rPr>
              <a:t>in some of the most basic tasks that biological systems have </a:t>
            </a:r>
            <a:r>
              <a:rPr lang="en-US" sz="1800" b="0" dirty="0" smtClean="0">
                <a:solidFill>
                  <a:srgbClr val="106636"/>
                </a:solidFill>
              </a:rPr>
              <a:t>mastered </a:t>
            </a:r>
            <a:r>
              <a:rPr lang="en-US" sz="1800" b="0" dirty="0">
                <a:solidFill>
                  <a:srgbClr val="106636"/>
                </a:solidFill>
              </a:rPr>
              <a:t>such as language and vision </a:t>
            </a:r>
            <a:r>
              <a:rPr lang="en-US" sz="1800" b="0" i="1" dirty="0" smtClean="0">
                <a:solidFill>
                  <a:srgbClr val="106636"/>
                </a:solidFill>
              </a:rPr>
              <a:t>understanding</a:t>
            </a:r>
          </a:p>
          <a:p>
            <a:pPr lvl="1"/>
            <a:r>
              <a:rPr lang="en-US" sz="1800" dirty="0">
                <a:solidFill>
                  <a:srgbClr val="106636"/>
                </a:solidFill>
              </a:rPr>
              <a:t>Cues from biology might lead to fundamental improvements in computational capabilities</a:t>
            </a:r>
            <a:endParaRPr lang="en-US" sz="1800" b="0" dirty="0">
              <a:solidFill>
                <a:srgbClr val="106636"/>
              </a:solidFill>
            </a:endParaRPr>
          </a:p>
          <a:p>
            <a:pPr marL="0" indent="0">
              <a:buNone/>
            </a:pPr>
            <a:endParaRPr lang="en-US" sz="2000" b="0" dirty="0">
              <a:solidFill>
                <a:srgbClr val="106636"/>
              </a:solidFill>
            </a:endParaRPr>
          </a:p>
        </p:txBody>
      </p:sp>
      <p:sp>
        <p:nvSpPr>
          <p:cNvPr id="3" name="Title 2"/>
          <p:cNvSpPr>
            <a:spLocks noGrp="1"/>
          </p:cNvSpPr>
          <p:nvPr>
            <p:ph type="title"/>
          </p:nvPr>
        </p:nvSpPr>
        <p:spPr/>
        <p:txBody>
          <a:bodyPr/>
          <a:lstStyle/>
          <a:p>
            <a:r>
              <a:rPr lang="en-US" dirty="0" smtClean="0">
                <a:solidFill>
                  <a:srgbClr val="106636"/>
                </a:solidFill>
              </a:rPr>
              <a:t>DOE Office of Science Programmatic Activities</a:t>
            </a:r>
            <a:endParaRPr lang="en-US" dirty="0">
              <a:solidFill>
                <a:srgbClr val="106636"/>
              </a:solidFill>
            </a:endParaRPr>
          </a:p>
        </p:txBody>
      </p:sp>
      <p:sp>
        <p:nvSpPr>
          <p:cNvPr id="4" name="Slide Number Placeholder 3"/>
          <p:cNvSpPr>
            <a:spLocks noGrp="1"/>
          </p:cNvSpPr>
          <p:nvPr>
            <p:ph type="sldNum" sz="quarter" idx="11"/>
          </p:nvPr>
        </p:nvSpPr>
        <p:spPr/>
        <p:txBody>
          <a:bodyPr/>
          <a:lstStyle/>
          <a:p>
            <a:fld id="{8F7F0FD8-C4D8-4FC8-ACE5-C8022F3C3BAB}" type="slidenum">
              <a:rPr lang="en-US" smtClean="0"/>
              <a:pPr/>
              <a:t>17</a:t>
            </a:fld>
            <a:endParaRPr lang="en-US" dirty="0"/>
          </a:p>
        </p:txBody>
      </p:sp>
      <p:pic>
        <p:nvPicPr>
          <p:cNvPr id="6" name="Picture 5"/>
          <p:cNvPicPr>
            <a:picLocks noChangeAspect="1"/>
          </p:cNvPicPr>
          <p:nvPr/>
        </p:nvPicPr>
        <p:blipFill>
          <a:blip r:embed="rId2"/>
          <a:stretch>
            <a:fillRect/>
          </a:stretch>
        </p:blipFill>
        <p:spPr>
          <a:xfrm>
            <a:off x="7156731" y="866775"/>
            <a:ext cx="1911069" cy="2521823"/>
          </a:xfrm>
          <a:prstGeom prst="rect">
            <a:avLst/>
          </a:prstGeom>
        </p:spPr>
      </p:pic>
      <p:pic>
        <p:nvPicPr>
          <p:cNvPr id="7"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282737" y="852084"/>
            <a:ext cx="1836767" cy="2515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257800" y="3567283"/>
            <a:ext cx="1836767" cy="2376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7199825" y="3567283"/>
            <a:ext cx="1798219" cy="2376317"/>
          </a:xfrm>
          <a:prstGeom prst="rect">
            <a:avLst/>
          </a:prstGeom>
        </p:spPr>
      </p:pic>
      <p:sp>
        <p:nvSpPr>
          <p:cNvPr id="5" name="TextBox 4"/>
          <p:cNvSpPr txBox="1"/>
          <p:nvPr/>
        </p:nvSpPr>
        <p:spPr>
          <a:xfrm>
            <a:off x="3594226" y="6382701"/>
            <a:ext cx="3018775" cy="369332"/>
          </a:xfrm>
          <a:prstGeom prst="rect">
            <a:avLst/>
          </a:prstGeom>
          <a:noFill/>
        </p:spPr>
        <p:txBody>
          <a:bodyPr wrap="none" rtlCol="0">
            <a:spAutoFit/>
          </a:bodyPr>
          <a:lstStyle/>
          <a:p>
            <a:r>
              <a:rPr lang="en-US" dirty="0" smtClean="0">
                <a:solidFill>
                  <a:srgbClr val="106636"/>
                </a:solidFill>
                <a:cs typeface="+mn-cs"/>
              </a:rPr>
              <a:t>ASCR POC: Robinson Pino</a:t>
            </a:r>
            <a:endParaRPr lang="en-US" dirty="0">
              <a:solidFill>
                <a:srgbClr val="106636"/>
              </a:solidFill>
              <a:cs typeface="+mn-cs"/>
            </a:endParaRPr>
          </a:p>
        </p:txBody>
      </p:sp>
    </p:spTree>
    <p:extLst>
      <p:ext uri="{BB962C8B-B14F-4D97-AF65-F5344CB8AC3E}">
        <p14:creationId xmlns:p14="http://schemas.microsoft.com/office/powerpoint/2010/main" val="2070942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Backup</a:t>
            </a:r>
            <a:endParaRPr lang="en-US" dirty="0"/>
          </a:p>
        </p:txBody>
      </p:sp>
      <p:sp>
        <p:nvSpPr>
          <p:cNvPr id="4" name="Slide Number Placeholder 3"/>
          <p:cNvSpPr>
            <a:spLocks noGrp="1"/>
          </p:cNvSpPr>
          <p:nvPr>
            <p:ph type="sldNum" sz="quarter" idx="11"/>
          </p:nvPr>
        </p:nvSpPr>
        <p:spPr/>
        <p:txBody>
          <a:bodyPr/>
          <a:lstStyle/>
          <a:p>
            <a:fld id="{8F7F0FD8-C4D8-4FC8-ACE5-C8022F3C3BAB}" type="slidenum">
              <a:rPr lang="en-US" smtClean="0"/>
              <a:pPr/>
              <a:t>18</a:t>
            </a:fld>
            <a:endParaRPr lang="en-US" dirty="0"/>
          </a:p>
        </p:txBody>
      </p:sp>
    </p:spTree>
    <p:extLst>
      <p:ext uri="{BB962C8B-B14F-4D97-AF65-F5344CB8AC3E}">
        <p14:creationId xmlns:p14="http://schemas.microsoft.com/office/powerpoint/2010/main" val="3391379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42875"/>
            <a:ext cx="8229600" cy="981075"/>
          </a:xfrm>
        </p:spPr>
        <p:txBody>
          <a:bodyPr>
            <a:normAutofit fontScale="90000"/>
          </a:bodyPr>
          <a:lstStyle/>
          <a:p>
            <a:r>
              <a:rPr lang="en-US" b="1" dirty="0">
                <a:solidFill>
                  <a:srgbClr val="106636"/>
                </a:solidFill>
              </a:rPr>
              <a:t>DOE/ASCR Workshop on Quantum Computing in Scientific Applications </a:t>
            </a:r>
            <a:r>
              <a:rPr lang="en-US" b="1" dirty="0" smtClean="0">
                <a:solidFill>
                  <a:srgbClr val="106636"/>
                </a:solidFill>
              </a:rPr>
              <a:t> (Feb 17-18, 2015)</a:t>
            </a:r>
            <a:endParaRPr lang="en-US" b="1" dirty="0">
              <a:solidFill>
                <a:srgbClr val="106636"/>
              </a:solidFill>
            </a:endParaRPr>
          </a:p>
        </p:txBody>
      </p:sp>
      <p:sp>
        <p:nvSpPr>
          <p:cNvPr id="8" name="Rectangle 7"/>
          <p:cNvSpPr/>
          <p:nvPr/>
        </p:nvSpPr>
        <p:spPr>
          <a:xfrm>
            <a:off x="152400" y="792935"/>
            <a:ext cx="8839200" cy="1877437"/>
          </a:xfrm>
          <a:prstGeom prst="rect">
            <a:avLst/>
          </a:prstGeom>
        </p:spPr>
        <p:txBody>
          <a:bodyPr wrap="square">
            <a:spAutoFit/>
          </a:bodyPr>
          <a:lstStyle/>
          <a:p>
            <a:pPr fontAlgn="auto">
              <a:spcBef>
                <a:spcPts val="0"/>
              </a:spcBef>
              <a:spcAft>
                <a:spcPts val="0"/>
              </a:spcAft>
            </a:pPr>
            <a:r>
              <a:rPr lang="en-US" dirty="0" smtClean="0">
                <a:solidFill>
                  <a:srgbClr val="106636"/>
                </a:solidFill>
                <a:latin typeface="Calibri"/>
                <a:cs typeface="Arial" pitchFamily="34" charset="0"/>
              </a:rPr>
              <a:t>Preceded </a:t>
            </a:r>
            <a:r>
              <a:rPr lang="en-US" dirty="0">
                <a:solidFill>
                  <a:srgbClr val="106636"/>
                </a:solidFill>
                <a:latin typeface="Calibri"/>
                <a:cs typeface="Arial" pitchFamily="34" charset="0"/>
              </a:rPr>
              <a:t>by </a:t>
            </a:r>
            <a:r>
              <a:rPr lang="en-US" u="sng" dirty="0">
                <a:solidFill>
                  <a:srgbClr val="106636"/>
                </a:solidFill>
                <a:latin typeface="Calibri"/>
                <a:cs typeface="Arial" pitchFamily="34" charset="0"/>
              </a:rPr>
              <a:t>Quantum Computing in Scientific Applications Meeting (</a:t>
            </a:r>
            <a:r>
              <a:rPr lang="en-US" u="sng" dirty="0" smtClean="0">
                <a:solidFill>
                  <a:srgbClr val="106636"/>
                </a:solidFill>
                <a:latin typeface="Calibri"/>
                <a:cs typeface="Arial" pitchFamily="34" charset="0"/>
              </a:rPr>
              <a:t>January </a:t>
            </a:r>
            <a:r>
              <a:rPr lang="en-US" u="sng" dirty="0">
                <a:solidFill>
                  <a:srgbClr val="106636"/>
                </a:solidFill>
                <a:latin typeface="Calibri"/>
                <a:cs typeface="Arial" pitchFamily="34" charset="0"/>
              </a:rPr>
              <a:t>15th, </a:t>
            </a:r>
            <a:r>
              <a:rPr lang="en-US" u="sng" dirty="0" smtClean="0">
                <a:solidFill>
                  <a:srgbClr val="106636"/>
                </a:solidFill>
                <a:latin typeface="Calibri"/>
                <a:cs typeface="Arial" pitchFamily="34" charset="0"/>
              </a:rPr>
              <a:t>2014)</a:t>
            </a:r>
            <a:r>
              <a:rPr lang="en-US" dirty="0" smtClean="0">
                <a:solidFill>
                  <a:srgbClr val="106636"/>
                </a:solidFill>
                <a:latin typeface="Calibri"/>
                <a:cs typeface="Arial" pitchFamily="34" charset="0"/>
              </a:rPr>
              <a:t>, the </a:t>
            </a:r>
            <a:r>
              <a:rPr lang="en-US" dirty="0">
                <a:solidFill>
                  <a:srgbClr val="106636"/>
                </a:solidFill>
                <a:latin typeface="Calibri"/>
                <a:cs typeface="Arial" pitchFamily="34" charset="0"/>
              </a:rPr>
              <a:t>workshop </a:t>
            </a:r>
            <a:r>
              <a:rPr lang="en-US" dirty="0" smtClean="0">
                <a:solidFill>
                  <a:srgbClr val="106636"/>
                </a:solidFill>
                <a:latin typeface="Calibri"/>
                <a:cs typeface="Arial" pitchFamily="34" charset="0"/>
              </a:rPr>
              <a:t>explored </a:t>
            </a:r>
            <a:r>
              <a:rPr lang="en-US" dirty="0">
                <a:solidFill>
                  <a:srgbClr val="106636"/>
                </a:solidFill>
                <a:latin typeface="Calibri"/>
                <a:cs typeface="Arial" pitchFamily="34" charset="0"/>
              </a:rPr>
              <a:t>the following topics: </a:t>
            </a:r>
          </a:p>
          <a:p>
            <a:pPr marL="576263" lvl="1" indent="-228600" fontAlgn="auto">
              <a:spcBef>
                <a:spcPts val="0"/>
              </a:spcBef>
              <a:spcAft>
                <a:spcPts val="0"/>
              </a:spcAft>
              <a:buFont typeface="Arial" pitchFamily="34" charset="0"/>
              <a:buChar char="•"/>
            </a:pPr>
            <a:r>
              <a:rPr lang="en-US" sz="1600" b="1" dirty="0">
                <a:solidFill>
                  <a:srgbClr val="106636"/>
                </a:solidFill>
                <a:latin typeface="Calibri"/>
                <a:cs typeface="+mn-cs"/>
              </a:rPr>
              <a:t>Mission relevance:</a:t>
            </a:r>
            <a:r>
              <a:rPr lang="en-US" sz="1600" dirty="0">
                <a:solidFill>
                  <a:srgbClr val="106636"/>
                </a:solidFill>
                <a:latin typeface="Calibri"/>
                <a:cs typeface="+mn-cs"/>
              </a:rPr>
              <a:t> What aspects of DOE's science mission are suitable for quantum computing</a:t>
            </a:r>
            <a:r>
              <a:rPr lang="en-US" sz="1600" dirty="0" smtClean="0">
                <a:solidFill>
                  <a:srgbClr val="106636"/>
                </a:solidFill>
                <a:latin typeface="Calibri"/>
                <a:cs typeface="+mn-cs"/>
              </a:rPr>
              <a:t>?</a:t>
            </a:r>
          </a:p>
          <a:p>
            <a:pPr marL="576263" lvl="1" indent="-228600" fontAlgn="auto">
              <a:spcBef>
                <a:spcPts val="0"/>
              </a:spcBef>
              <a:spcAft>
                <a:spcPts val="0"/>
              </a:spcAft>
              <a:buFont typeface="Arial" pitchFamily="34" charset="0"/>
              <a:buChar char="•"/>
            </a:pPr>
            <a:r>
              <a:rPr lang="en-US" sz="1600" b="1" dirty="0" smtClean="0">
                <a:solidFill>
                  <a:srgbClr val="106636"/>
                </a:solidFill>
                <a:latin typeface="Calibri"/>
                <a:cs typeface="+mn-cs"/>
              </a:rPr>
              <a:t>Impact </a:t>
            </a:r>
            <a:r>
              <a:rPr lang="en-US" sz="1600" b="1" dirty="0">
                <a:solidFill>
                  <a:srgbClr val="106636"/>
                </a:solidFill>
                <a:latin typeface="Calibri"/>
                <a:cs typeface="+mn-cs"/>
              </a:rPr>
              <a:t>on Computing:</a:t>
            </a:r>
            <a:r>
              <a:rPr lang="en-US" sz="1600" dirty="0">
                <a:solidFill>
                  <a:srgbClr val="106636"/>
                </a:solidFill>
                <a:latin typeface="Calibri"/>
                <a:cs typeface="+mn-cs"/>
              </a:rPr>
              <a:t> How will quantum computing improve the properties of the computation with respect to conventional contemporary computational systems? </a:t>
            </a:r>
            <a:endParaRPr lang="en-US" sz="1600" dirty="0" smtClean="0">
              <a:solidFill>
                <a:srgbClr val="106636"/>
              </a:solidFill>
              <a:latin typeface="Calibri"/>
              <a:cs typeface="+mn-cs"/>
            </a:endParaRPr>
          </a:p>
          <a:p>
            <a:pPr marL="576263" lvl="1" indent="-228600" fontAlgn="auto">
              <a:spcBef>
                <a:spcPts val="0"/>
              </a:spcBef>
              <a:spcAft>
                <a:spcPts val="0"/>
              </a:spcAft>
              <a:buFont typeface="Arial" pitchFamily="34" charset="0"/>
              <a:buChar char="•"/>
            </a:pPr>
            <a:r>
              <a:rPr lang="en-US" sz="1600" b="1" dirty="0" smtClean="0">
                <a:solidFill>
                  <a:srgbClr val="106636"/>
                </a:solidFill>
                <a:latin typeface="Calibri"/>
                <a:cs typeface="+mn-cs"/>
              </a:rPr>
              <a:t>Challenges</a:t>
            </a:r>
            <a:r>
              <a:rPr lang="en-US" sz="1600" b="1" dirty="0">
                <a:solidFill>
                  <a:srgbClr val="106636"/>
                </a:solidFill>
                <a:latin typeface="Calibri"/>
                <a:cs typeface="+mn-cs"/>
              </a:rPr>
              <a:t>:</a:t>
            </a:r>
            <a:r>
              <a:rPr lang="en-US" sz="1600" dirty="0">
                <a:solidFill>
                  <a:srgbClr val="106636"/>
                </a:solidFill>
                <a:latin typeface="Calibri"/>
                <a:cs typeface="+mn-cs"/>
              </a:rPr>
              <a:t> What are the challenges in adopting quantum computing technologies and developing the required infrastructure? </a:t>
            </a:r>
          </a:p>
        </p:txBody>
      </p:sp>
      <p:sp>
        <p:nvSpPr>
          <p:cNvPr id="9" name="Rectangle 8"/>
          <p:cNvSpPr/>
          <p:nvPr/>
        </p:nvSpPr>
        <p:spPr>
          <a:xfrm>
            <a:off x="6248400" y="5666142"/>
            <a:ext cx="2691361" cy="630942"/>
          </a:xfrm>
          <a:prstGeom prst="rect">
            <a:avLst/>
          </a:prstGeom>
        </p:spPr>
        <p:txBody>
          <a:bodyPr wrap="square">
            <a:spAutoFit/>
          </a:bodyPr>
          <a:lstStyle/>
          <a:p>
            <a:pPr fontAlgn="auto">
              <a:lnSpc>
                <a:spcPts val="1400"/>
              </a:lnSpc>
              <a:spcBef>
                <a:spcPts val="0"/>
              </a:spcBef>
              <a:spcAft>
                <a:spcPts val="0"/>
              </a:spcAft>
            </a:pPr>
            <a:r>
              <a:rPr lang="en-US" sz="1400" i="1" dirty="0">
                <a:solidFill>
                  <a:srgbClr val="106636"/>
                </a:solidFill>
                <a:latin typeface="Calibri"/>
                <a:cs typeface="+mn-cs"/>
              </a:rPr>
              <a:t>http://science.energy.gov/~/media/ascr/pdf/programdocuments/docs/ASCRQuantumReport-final.pdf</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200400"/>
            <a:ext cx="2019036" cy="243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10127" y="2586479"/>
            <a:ext cx="8839200" cy="923330"/>
          </a:xfrm>
          <a:prstGeom prst="rect">
            <a:avLst/>
          </a:prstGeom>
        </p:spPr>
        <p:txBody>
          <a:bodyPr wrap="square">
            <a:spAutoFit/>
          </a:bodyPr>
          <a:lstStyle/>
          <a:p>
            <a:pPr fontAlgn="auto">
              <a:spcBef>
                <a:spcPts val="0"/>
              </a:spcBef>
              <a:spcAft>
                <a:spcPts val="0"/>
              </a:spcAft>
            </a:pPr>
            <a:r>
              <a:rPr lang="en-US" dirty="0">
                <a:solidFill>
                  <a:srgbClr val="106636"/>
                </a:solidFill>
                <a:latin typeface="Calibri"/>
                <a:cs typeface="Arial" pitchFamily="34" charset="0"/>
              </a:rPr>
              <a:t>The consensus </a:t>
            </a:r>
            <a:r>
              <a:rPr lang="en-US" dirty="0" smtClean="0">
                <a:solidFill>
                  <a:srgbClr val="106636"/>
                </a:solidFill>
                <a:latin typeface="Calibri"/>
                <a:cs typeface="Arial" pitchFamily="34" charset="0"/>
              </a:rPr>
              <a:t>in </a:t>
            </a:r>
            <a:r>
              <a:rPr lang="en-US" dirty="0">
                <a:solidFill>
                  <a:srgbClr val="106636"/>
                </a:solidFill>
                <a:latin typeface="Calibri"/>
                <a:cs typeface="Arial" pitchFamily="34" charset="0"/>
              </a:rPr>
              <a:t>the workshop </a:t>
            </a:r>
            <a:r>
              <a:rPr lang="en-US" dirty="0" smtClean="0">
                <a:solidFill>
                  <a:srgbClr val="106636"/>
                </a:solidFill>
                <a:latin typeface="Calibri"/>
                <a:cs typeface="Arial" pitchFamily="34" charset="0"/>
              </a:rPr>
              <a:t>was </a:t>
            </a:r>
            <a:r>
              <a:rPr lang="en-US" dirty="0">
                <a:solidFill>
                  <a:srgbClr val="106636"/>
                </a:solidFill>
                <a:latin typeface="Calibri"/>
                <a:cs typeface="Arial" pitchFamily="34" charset="0"/>
              </a:rPr>
              <a:t>that quantum computing </a:t>
            </a:r>
            <a:r>
              <a:rPr lang="en-US" dirty="0" smtClean="0">
                <a:solidFill>
                  <a:srgbClr val="106636"/>
                </a:solidFill>
                <a:latin typeface="Calibri"/>
                <a:cs typeface="Arial" pitchFamily="34" charset="0"/>
              </a:rPr>
              <a:t>has reached </a:t>
            </a:r>
            <a:r>
              <a:rPr lang="en-US" dirty="0">
                <a:solidFill>
                  <a:srgbClr val="106636"/>
                </a:solidFill>
                <a:latin typeface="Calibri"/>
                <a:cs typeface="Arial" pitchFamily="34" charset="0"/>
              </a:rPr>
              <a:t>a level of maturity that warrants considering how it will impact the </a:t>
            </a:r>
            <a:r>
              <a:rPr lang="en-US" dirty="0" smtClean="0">
                <a:solidFill>
                  <a:srgbClr val="106636"/>
                </a:solidFill>
                <a:latin typeface="Calibri"/>
                <a:cs typeface="Arial" pitchFamily="34" charset="0"/>
              </a:rPr>
              <a:t>DOE mission </a:t>
            </a:r>
            <a:r>
              <a:rPr lang="en-US" dirty="0">
                <a:solidFill>
                  <a:srgbClr val="106636"/>
                </a:solidFill>
                <a:latin typeface="Calibri"/>
                <a:cs typeface="Arial" pitchFamily="34" charset="0"/>
              </a:rPr>
              <a:t>in the near and long term</a:t>
            </a:r>
            <a:r>
              <a:rPr lang="en-US" dirty="0" smtClean="0">
                <a:solidFill>
                  <a:srgbClr val="106636"/>
                </a:solidFill>
                <a:latin typeface="Calibri"/>
                <a:cs typeface="Arial" pitchFamily="34" charset="0"/>
              </a:rPr>
              <a:t>. The report listed the following research opportunities:</a:t>
            </a:r>
          </a:p>
        </p:txBody>
      </p:sp>
      <p:sp>
        <p:nvSpPr>
          <p:cNvPr id="11" name="Rectangle 10"/>
          <p:cNvSpPr/>
          <p:nvPr/>
        </p:nvSpPr>
        <p:spPr>
          <a:xfrm>
            <a:off x="182418" y="3459314"/>
            <a:ext cx="6065982" cy="2800767"/>
          </a:xfrm>
          <a:prstGeom prst="rect">
            <a:avLst/>
          </a:prstGeom>
        </p:spPr>
        <p:txBody>
          <a:bodyPr wrap="square">
            <a:spAutoFit/>
          </a:bodyPr>
          <a:lstStyle/>
          <a:p>
            <a:pPr marL="576263" lvl="1" indent="-228600" fontAlgn="auto">
              <a:spcBef>
                <a:spcPts val="0"/>
              </a:spcBef>
              <a:spcAft>
                <a:spcPts val="0"/>
              </a:spcAft>
              <a:buFont typeface="Arial" pitchFamily="34" charset="0"/>
              <a:buChar char="•"/>
            </a:pPr>
            <a:r>
              <a:rPr lang="en-US" sz="1600" b="1" dirty="0">
                <a:solidFill>
                  <a:srgbClr val="106636"/>
                </a:solidFill>
                <a:latin typeface="Calibri"/>
                <a:cs typeface="+mn-cs"/>
              </a:rPr>
              <a:t>Quantum </a:t>
            </a:r>
            <a:r>
              <a:rPr lang="en-US" sz="1600" b="1" dirty="0" smtClean="0">
                <a:solidFill>
                  <a:srgbClr val="106636"/>
                </a:solidFill>
                <a:latin typeface="Calibri"/>
                <a:cs typeface="+mn-cs"/>
              </a:rPr>
              <a:t>Algorithms: </a:t>
            </a:r>
            <a:r>
              <a:rPr lang="en-US" sz="1600" dirty="0">
                <a:solidFill>
                  <a:srgbClr val="106636"/>
                </a:solidFill>
                <a:latin typeface="Calibri"/>
                <a:cs typeface="+mn-cs"/>
              </a:rPr>
              <a:t>Develop speedups for </a:t>
            </a:r>
            <a:r>
              <a:rPr lang="en-US" sz="1600" dirty="0" smtClean="0">
                <a:solidFill>
                  <a:srgbClr val="106636"/>
                </a:solidFill>
                <a:latin typeface="Calibri"/>
                <a:cs typeface="+mn-cs"/>
              </a:rPr>
              <a:t>the fundamental </a:t>
            </a:r>
            <a:r>
              <a:rPr lang="en-US" sz="1600" dirty="0">
                <a:solidFill>
                  <a:srgbClr val="106636"/>
                </a:solidFill>
                <a:latin typeface="Calibri"/>
                <a:cs typeface="+mn-cs"/>
              </a:rPr>
              <a:t>primitives of applied </a:t>
            </a:r>
            <a:r>
              <a:rPr lang="en-US" sz="1600" dirty="0" smtClean="0">
                <a:solidFill>
                  <a:srgbClr val="106636"/>
                </a:solidFill>
                <a:latin typeface="Calibri"/>
                <a:cs typeface="+mn-cs"/>
              </a:rPr>
              <a:t>mathematics such as </a:t>
            </a:r>
            <a:r>
              <a:rPr lang="en-US" sz="1600" dirty="0">
                <a:solidFill>
                  <a:srgbClr val="106636"/>
                </a:solidFill>
                <a:latin typeface="Calibri"/>
                <a:cs typeface="+mn-cs"/>
              </a:rPr>
              <a:t>linear </a:t>
            </a:r>
            <a:r>
              <a:rPr lang="en-US" sz="1600" dirty="0" smtClean="0">
                <a:solidFill>
                  <a:srgbClr val="106636"/>
                </a:solidFill>
                <a:latin typeface="Calibri"/>
                <a:cs typeface="+mn-cs"/>
              </a:rPr>
              <a:t>algebra, optimization </a:t>
            </a:r>
            <a:r>
              <a:rPr lang="en-US" sz="1600" dirty="0">
                <a:solidFill>
                  <a:srgbClr val="106636"/>
                </a:solidFill>
                <a:latin typeface="Calibri"/>
                <a:cs typeface="+mn-cs"/>
              </a:rPr>
              <a:t>and graph </a:t>
            </a:r>
            <a:r>
              <a:rPr lang="en-US" sz="1600" dirty="0" smtClean="0">
                <a:solidFill>
                  <a:srgbClr val="106636"/>
                </a:solidFill>
                <a:latin typeface="Calibri"/>
                <a:cs typeface="+mn-cs"/>
              </a:rPr>
              <a:t>theory.</a:t>
            </a:r>
          </a:p>
          <a:p>
            <a:pPr marL="576263" lvl="1" indent="-228600" fontAlgn="auto">
              <a:spcBef>
                <a:spcPts val="0"/>
              </a:spcBef>
              <a:spcAft>
                <a:spcPts val="0"/>
              </a:spcAft>
              <a:buFont typeface="Arial" pitchFamily="34" charset="0"/>
              <a:buChar char="•"/>
            </a:pPr>
            <a:r>
              <a:rPr lang="en-US" sz="1600" b="1" dirty="0">
                <a:solidFill>
                  <a:srgbClr val="106636"/>
                </a:solidFill>
                <a:latin typeface="Calibri"/>
                <a:cs typeface="+mn-cs"/>
              </a:rPr>
              <a:t>Quantum Simulation:</a:t>
            </a:r>
            <a:r>
              <a:rPr lang="en-US" sz="1600" dirty="0">
                <a:solidFill>
                  <a:srgbClr val="106636"/>
                </a:solidFill>
                <a:latin typeface="Calibri"/>
                <a:cs typeface="+mn-cs"/>
              </a:rPr>
              <a:t> Solve problems in chemistry, materials science, </a:t>
            </a:r>
            <a:r>
              <a:rPr lang="en-US" sz="1600" dirty="0" smtClean="0">
                <a:solidFill>
                  <a:srgbClr val="106636"/>
                </a:solidFill>
                <a:latin typeface="Calibri"/>
                <a:cs typeface="+mn-cs"/>
              </a:rPr>
              <a:t>and nuclear </a:t>
            </a:r>
            <a:r>
              <a:rPr lang="en-US" sz="1600" dirty="0">
                <a:solidFill>
                  <a:srgbClr val="106636"/>
                </a:solidFill>
                <a:latin typeface="Calibri"/>
                <a:cs typeface="+mn-cs"/>
              </a:rPr>
              <a:t>and particle </a:t>
            </a:r>
            <a:r>
              <a:rPr lang="en-US" sz="1600" dirty="0" smtClean="0">
                <a:solidFill>
                  <a:srgbClr val="106636"/>
                </a:solidFill>
                <a:latin typeface="Calibri"/>
                <a:cs typeface="+mn-cs"/>
              </a:rPr>
              <a:t>physics by developing </a:t>
            </a:r>
            <a:r>
              <a:rPr lang="en-US" sz="1600" dirty="0">
                <a:solidFill>
                  <a:srgbClr val="106636"/>
                </a:solidFill>
                <a:latin typeface="Calibri"/>
                <a:cs typeface="+mn-cs"/>
              </a:rPr>
              <a:t>and </a:t>
            </a:r>
            <a:r>
              <a:rPr lang="en-US" sz="1600" dirty="0" smtClean="0">
                <a:solidFill>
                  <a:srgbClr val="106636"/>
                </a:solidFill>
                <a:latin typeface="Calibri"/>
                <a:cs typeface="+mn-cs"/>
              </a:rPr>
              <a:t>optimizing </a:t>
            </a:r>
            <a:r>
              <a:rPr lang="en-US" sz="1600" dirty="0">
                <a:solidFill>
                  <a:srgbClr val="106636"/>
                </a:solidFill>
                <a:latin typeface="Calibri"/>
                <a:cs typeface="+mn-cs"/>
              </a:rPr>
              <a:t>simulation </a:t>
            </a:r>
            <a:r>
              <a:rPr lang="en-US" sz="1600" dirty="0" smtClean="0">
                <a:solidFill>
                  <a:srgbClr val="106636"/>
                </a:solidFill>
                <a:latin typeface="Calibri"/>
                <a:cs typeface="+mn-cs"/>
              </a:rPr>
              <a:t>algorithms.</a:t>
            </a:r>
          </a:p>
          <a:p>
            <a:pPr marL="576263" lvl="1" indent="-228600" fontAlgn="auto">
              <a:spcBef>
                <a:spcPts val="0"/>
              </a:spcBef>
              <a:spcAft>
                <a:spcPts val="0"/>
              </a:spcAft>
              <a:buFont typeface="Arial" pitchFamily="34" charset="0"/>
              <a:buChar char="•"/>
            </a:pPr>
            <a:r>
              <a:rPr lang="en-US" sz="1600" b="1" dirty="0">
                <a:solidFill>
                  <a:srgbClr val="106636"/>
                </a:solidFill>
                <a:latin typeface="Calibri"/>
                <a:cs typeface="+mn-cs"/>
              </a:rPr>
              <a:t>Models of Computation and Programming </a:t>
            </a:r>
            <a:r>
              <a:rPr lang="en-US" sz="1600" b="1" dirty="0" smtClean="0">
                <a:solidFill>
                  <a:srgbClr val="106636"/>
                </a:solidFill>
                <a:latin typeface="Calibri"/>
                <a:cs typeface="+mn-cs"/>
              </a:rPr>
              <a:t>Environments:</a:t>
            </a:r>
            <a:r>
              <a:rPr lang="en-US" sz="1600" dirty="0" smtClean="0">
                <a:solidFill>
                  <a:srgbClr val="106636"/>
                </a:solidFill>
                <a:latin typeface="Calibri"/>
                <a:cs typeface="+mn-cs"/>
              </a:rPr>
              <a:t> Develop software infrastructure </a:t>
            </a:r>
            <a:r>
              <a:rPr lang="en-US" sz="1600" dirty="0">
                <a:solidFill>
                  <a:srgbClr val="106636"/>
                </a:solidFill>
                <a:latin typeface="Calibri"/>
                <a:cs typeface="+mn-cs"/>
              </a:rPr>
              <a:t>for quantum computation</a:t>
            </a:r>
            <a:r>
              <a:rPr lang="en-US" sz="1600" dirty="0" smtClean="0">
                <a:solidFill>
                  <a:srgbClr val="106636"/>
                </a:solidFill>
                <a:latin typeface="Calibri"/>
                <a:cs typeface="+mn-cs"/>
              </a:rPr>
              <a:t>.</a:t>
            </a:r>
          </a:p>
          <a:p>
            <a:pPr marL="576263" lvl="1" indent="-228600" fontAlgn="auto">
              <a:spcBef>
                <a:spcPts val="0"/>
              </a:spcBef>
              <a:spcAft>
                <a:spcPts val="0"/>
              </a:spcAft>
              <a:buFont typeface="Arial" pitchFamily="34" charset="0"/>
              <a:buChar char="•"/>
            </a:pPr>
            <a:r>
              <a:rPr lang="en-US" sz="1600" b="1" dirty="0" smtClean="0">
                <a:solidFill>
                  <a:srgbClr val="106636"/>
                </a:solidFill>
                <a:latin typeface="Calibri"/>
                <a:cs typeface="+mn-cs"/>
              </a:rPr>
              <a:t>Co-Design Approach:</a:t>
            </a:r>
            <a:r>
              <a:rPr lang="en-US" sz="1600" dirty="0" smtClean="0">
                <a:solidFill>
                  <a:srgbClr val="106636"/>
                </a:solidFill>
                <a:latin typeface="Calibri"/>
                <a:cs typeface="+mn-cs"/>
              </a:rPr>
              <a:t> </a:t>
            </a:r>
            <a:r>
              <a:rPr lang="en-US" sz="1600" dirty="0">
                <a:solidFill>
                  <a:srgbClr val="106636"/>
                </a:solidFill>
                <a:latin typeface="Calibri"/>
                <a:cs typeface="+mn-cs"/>
              </a:rPr>
              <a:t>A</a:t>
            </a:r>
            <a:r>
              <a:rPr lang="en-US" sz="1600" dirty="0" smtClean="0">
                <a:solidFill>
                  <a:srgbClr val="106636"/>
                </a:solidFill>
                <a:latin typeface="Calibri"/>
                <a:cs typeface="+mn-cs"/>
              </a:rPr>
              <a:t>dopt a co-design approach in developing models and algorithms along with prototype quantum computing systems. </a:t>
            </a:r>
            <a:endParaRPr lang="en-US" sz="1600" dirty="0">
              <a:solidFill>
                <a:srgbClr val="106636"/>
              </a:solidFill>
              <a:latin typeface="Calibri"/>
              <a:cs typeface="+mn-cs"/>
            </a:endParaRPr>
          </a:p>
        </p:txBody>
      </p:sp>
      <p:sp>
        <p:nvSpPr>
          <p:cNvPr id="2" name="TextBox 1"/>
          <p:cNvSpPr txBox="1"/>
          <p:nvPr/>
        </p:nvSpPr>
        <p:spPr>
          <a:xfrm>
            <a:off x="3714161" y="6366117"/>
            <a:ext cx="2095445" cy="369332"/>
          </a:xfrm>
          <a:prstGeom prst="rect">
            <a:avLst/>
          </a:prstGeom>
          <a:noFill/>
        </p:spPr>
        <p:txBody>
          <a:bodyPr wrap="none" rtlCol="0">
            <a:spAutoFit/>
          </a:bodyPr>
          <a:lstStyle/>
          <a:p>
            <a:r>
              <a:rPr lang="en-US" dirty="0" smtClean="0">
                <a:solidFill>
                  <a:srgbClr val="106636"/>
                </a:solidFill>
                <a:cs typeface="+mn-cs"/>
              </a:rPr>
              <a:t>POC: Ceren </a:t>
            </a:r>
            <a:r>
              <a:rPr lang="en-US" dirty="0" err="1" smtClean="0">
                <a:solidFill>
                  <a:srgbClr val="106636"/>
                </a:solidFill>
                <a:cs typeface="+mn-cs"/>
              </a:rPr>
              <a:t>Susut</a:t>
            </a:r>
            <a:endParaRPr lang="en-US" dirty="0">
              <a:solidFill>
                <a:srgbClr val="106636"/>
              </a:solidFill>
              <a:cs typeface="+mn-cs"/>
            </a:endParaRPr>
          </a:p>
        </p:txBody>
      </p:sp>
      <p:sp>
        <p:nvSpPr>
          <p:cNvPr id="4" name="Slide Number Placeholder 3"/>
          <p:cNvSpPr>
            <a:spLocks noGrp="1"/>
          </p:cNvSpPr>
          <p:nvPr>
            <p:ph type="sldNum" sz="quarter" idx="11"/>
          </p:nvPr>
        </p:nvSpPr>
        <p:spPr/>
        <p:txBody>
          <a:bodyPr/>
          <a:lstStyle/>
          <a:p>
            <a:fld id="{8F7F0FD8-C4D8-4FC8-ACE5-C8022F3C3BAB}" type="slidenum">
              <a:rPr lang="en-US" smtClean="0"/>
              <a:pPr/>
              <a:t>19</a:t>
            </a:fld>
            <a:endParaRPr lang="en-US" dirty="0"/>
          </a:p>
        </p:txBody>
      </p:sp>
    </p:spTree>
    <p:extLst>
      <p:ext uri="{BB962C8B-B14F-4D97-AF65-F5344CB8AC3E}">
        <p14:creationId xmlns:p14="http://schemas.microsoft.com/office/powerpoint/2010/main" val="191242142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866775"/>
            <a:ext cx="8410575" cy="5259388"/>
          </a:xfrm>
        </p:spPr>
        <p:txBody>
          <a:bodyPr/>
          <a:lstStyle/>
          <a:p>
            <a:r>
              <a:rPr lang="en-US" dirty="0" smtClean="0"/>
              <a:t>Background</a:t>
            </a:r>
          </a:p>
          <a:p>
            <a:r>
              <a:rPr lang="en-US" dirty="0" smtClean="0"/>
              <a:t>Near Term</a:t>
            </a:r>
          </a:p>
          <a:p>
            <a:pPr marL="800046" lvl="1" indent="-342900">
              <a:buFont typeface="Arial" panose="020B0604020202020204" pitchFamily="34" charset="0"/>
              <a:buChar char="•"/>
            </a:pPr>
            <a:r>
              <a:rPr lang="en-US" dirty="0" smtClean="0"/>
              <a:t>Exascale</a:t>
            </a:r>
          </a:p>
          <a:p>
            <a:pPr marL="400043" indent="-342900">
              <a:buFont typeface="Arial" panose="020B0604020202020204" pitchFamily="34" charset="0"/>
              <a:buChar char="•"/>
            </a:pPr>
            <a:r>
              <a:rPr lang="en-US" dirty="0" smtClean="0"/>
              <a:t>Longer Term</a:t>
            </a:r>
          </a:p>
          <a:p>
            <a:pPr marL="800046" lvl="1" indent="-342900">
              <a:buFont typeface="Arial" panose="020B0604020202020204" pitchFamily="34" charset="0"/>
              <a:buChar char="•"/>
            </a:pPr>
            <a:r>
              <a:rPr lang="en-US" dirty="0" smtClean="0"/>
              <a:t>Quantum Information Systems</a:t>
            </a:r>
          </a:p>
          <a:p>
            <a:pPr marL="800046" lvl="1" indent="-342900">
              <a:buFont typeface="Arial" panose="020B0604020202020204" pitchFamily="34" charset="0"/>
              <a:buChar char="•"/>
            </a:pPr>
            <a:r>
              <a:rPr lang="en-US" dirty="0" smtClean="0"/>
              <a:t>Neuromorphic </a:t>
            </a:r>
            <a:endParaRPr lang="en-US" dirty="0"/>
          </a:p>
        </p:txBody>
      </p:sp>
      <p:sp>
        <p:nvSpPr>
          <p:cNvPr id="4" name="Slide Number Placeholder 3"/>
          <p:cNvSpPr>
            <a:spLocks noGrp="1"/>
          </p:cNvSpPr>
          <p:nvPr>
            <p:ph type="sldNum" sz="quarter" idx="4294967295"/>
          </p:nvPr>
        </p:nvSpPr>
        <p:spPr>
          <a:xfrm>
            <a:off x="8763000" y="6351588"/>
            <a:ext cx="381000" cy="365125"/>
          </a:xfrm>
        </p:spPr>
        <p:txBody>
          <a:bodyPr/>
          <a:lstStyle/>
          <a:p>
            <a:pPr>
              <a:defRPr/>
            </a:pPr>
            <a:fld id="{0E35970C-66DA-42B4-8591-6E363A3B576E}" type="slidenum">
              <a:rPr lang="en-US" smtClean="0"/>
              <a:pPr>
                <a:defRPr/>
              </a:pPr>
              <a:t>2</a:t>
            </a:fld>
            <a:endParaRPr lang="en-US"/>
          </a:p>
        </p:txBody>
      </p:sp>
    </p:spTree>
    <p:extLst>
      <p:ext uri="{BB962C8B-B14F-4D97-AF65-F5344CB8AC3E}">
        <p14:creationId xmlns:p14="http://schemas.microsoft.com/office/powerpoint/2010/main" val="3805868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15900" y="6057900"/>
            <a:ext cx="8699500"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6" name="Rectangle 15"/>
          <p:cNvSpPr/>
          <p:nvPr/>
        </p:nvSpPr>
        <p:spPr>
          <a:xfrm>
            <a:off x="162838" y="6210300"/>
            <a:ext cx="8904962"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3" name="Picture 2"/>
          <p:cNvPicPr>
            <a:picLocks noChangeAspect="1"/>
          </p:cNvPicPr>
          <p:nvPr/>
        </p:nvPicPr>
        <p:blipFill>
          <a:blip r:embed="rId3"/>
          <a:stretch>
            <a:fillRect/>
          </a:stretch>
        </p:blipFill>
        <p:spPr>
          <a:xfrm>
            <a:off x="2465857" y="5461277"/>
            <a:ext cx="1600259" cy="1485346"/>
          </a:xfrm>
          <a:prstGeom prst="rect">
            <a:avLst/>
          </a:prstGeom>
        </p:spPr>
      </p:pic>
      <p:sp>
        <p:nvSpPr>
          <p:cNvPr id="4" name="Slide Number Placeholder 3"/>
          <p:cNvSpPr>
            <a:spLocks noGrp="1"/>
          </p:cNvSpPr>
          <p:nvPr>
            <p:ph type="sldNum" sz="quarter" idx="4294967295"/>
          </p:nvPr>
        </p:nvSpPr>
        <p:spPr>
          <a:xfrm>
            <a:off x="8413750" y="6419324"/>
            <a:ext cx="381000" cy="365125"/>
          </a:xfrm>
          <a:prstGeom prst="rect">
            <a:avLst/>
          </a:prstGeom>
        </p:spPr>
        <p:txBody>
          <a:bodyPr/>
          <a:lstStyle/>
          <a:p>
            <a:pPr>
              <a:defRPr/>
            </a:pPr>
            <a:fld id="{6EEA275D-5A49-48A8-817D-44C3EA0A3A2F}" type="slidenum">
              <a:rPr lang="en-US" smtClean="0"/>
              <a:pPr>
                <a:defRPr/>
              </a:pPr>
              <a:t>3</a:t>
            </a:fld>
            <a:endParaRPr lang="en-US" dirty="0"/>
          </a:p>
        </p:txBody>
      </p:sp>
      <p:sp>
        <p:nvSpPr>
          <p:cNvPr id="2" name="Title 1"/>
          <p:cNvSpPr>
            <a:spLocks noGrp="1"/>
          </p:cNvSpPr>
          <p:nvPr>
            <p:ph type="title" idx="4294967295"/>
          </p:nvPr>
        </p:nvSpPr>
        <p:spPr>
          <a:xfrm>
            <a:off x="0" y="-83099"/>
            <a:ext cx="9236765" cy="812530"/>
          </a:xfrm>
        </p:spPr>
        <p:txBody>
          <a:bodyPr wrap="square">
            <a:spAutoFit/>
          </a:bodyPr>
          <a:lstStyle/>
          <a:p>
            <a:pPr>
              <a:lnSpc>
                <a:spcPct val="90000"/>
              </a:lnSpc>
            </a:pPr>
            <a:r>
              <a:rPr lang="en-US" sz="2000" dirty="0" smtClean="0"/>
              <a:t>Advanced Scientific Computing Research</a:t>
            </a:r>
            <a:br>
              <a:rPr lang="en-US" sz="2000" dirty="0" smtClean="0"/>
            </a:br>
            <a:r>
              <a:rPr lang="en-US" sz="1600" dirty="0" smtClean="0">
                <a:solidFill>
                  <a:prstClr val="black"/>
                </a:solidFill>
              </a:rPr>
              <a:t>Computational and networking capabilities and tools to extent the frontiers of science and technology</a:t>
            </a:r>
            <a:endParaRPr lang="en-US" dirty="0"/>
          </a:p>
        </p:txBody>
      </p:sp>
      <p:sp>
        <p:nvSpPr>
          <p:cNvPr id="12" name="TextBox 11"/>
          <p:cNvSpPr txBox="1"/>
          <p:nvPr/>
        </p:nvSpPr>
        <p:spPr>
          <a:xfrm>
            <a:off x="0" y="775030"/>
            <a:ext cx="9144000" cy="4648965"/>
          </a:xfrm>
          <a:prstGeom prst="rect">
            <a:avLst/>
          </a:prstGeom>
          <a:noFill/>
        </p:spPr>
        <p:txBody>
          <a:bodyPr wrap="square" rtlCol="0">
            <a:spAutoFit/>
          </a:bodyPr>
          <a:lstStyle/>
          <a:p>
            <a:pPr marL="231775" lvl="0" indent="-231775">
              <a:lnSpc>
                <a:spcPct val="95000"/>
              </a:lnSpc>
              <a:spcAft>
                <a:spcPts val="1400"/>
              </a:spcAft>
              <a:buFont typeface="Wingdings" pitchFamily="2" charset="2"/>
              <a:buChar char="§"/>
            </a:pPr>
            <a:r>
              <a:rPr lang="en-US" sz="1400" b="1" dirty="0" smtClean="0"/>
              <a:t>Exascale:  </a:t>
            </a:r>
            <a:r>
              <a:rPr lang="en-US" sz="1400" dirty="0" smtClean="0"/>
              <a:t>In partnership with the Department’s National Nuclear Security Administration, ASCR is supporting  the Exascale Computing Project that is focused on the Research and Development in applications, hardware and software technology needed for a capable exascale system.  In the FY2018 budget there are additional facility investments at the ALCF and OLCF to deploy at least one exascale system in 2021 timeframe.   </a:t>
            </a:r>
          </a:p>
          <a:p>
            <a:pPr marL="231775" lvl="0" indent="-231775">
              <a:lnSpc>
                <a:spcPct val="95000"/>
              </a:lnSpc>
              <a:spcAft>
                <a:spcPts val="1400"/>
              </a:spcAft>
              <a:buFont typeface="Wingdings" pitchFamily="2" charset="2"/>
              <a:buChar char="§"/>
            </a:pPr>
            <a:r>
              <a:rPr lang="en-US" sz="1400" b="1" dirty="0" smtClean="0">
                <a:solidFill>
                  <a:prstClr val="black"/>
                </a:solidFill>
              </a:rPr>
              <a:t>Facilities</a:t>
            </a:r>
            <a:r>
              <a:rPr lang="en-US" sz="1400" dirty="0" smtClean="0">
                <a:solidFill>
                  <a:prstClr val="black"/>
                </a:solidFill>
              </a:rPr>
              <a:t> will deploy a 200 </a:t>
            </a:r>
            <a:r>
              <a:rPr lang="en-US" sz="1400" dirty="0">
                <a:solidFill>
                  <a:prstClr val="black"/>
                </a:solidFill>
              </a:rPr>
              <a:t>petaflop upgrade at </a:t>
            </a:r>
            <a:r>
              <a:rPr lang="en-US" sz="1400" dirty="0" smtClean="0">
                <a:solidFill>
                  <a:prstClr val="black"/>
                </a:solidFill>
              </a:rPr>
              <a:t>OLCF and continue </a:t>
            </a:r>
            <a:r>
              <a:rPr lang="en-US" sz="1400" dirty="0">
                <a:solidFill>
                  <a:prstClr val="black"/>
                </a:solidFill>
              </a:rPr>
              <a:t>site preparations for </a:t>
            </a:r>
            <a:r>
              <a:rPr lang="en-US" sz="1400" dirty="0" smtClean="0">
                <a:solidFill>
                  <a:prstClr val="black"/>
                </a:solidFill>
              </a:rPr>
              <a:t>exascale machines and NERSC-9</a:t>
            </a:r>
            <a:r>
              <a:rPr lang="en-US" sz="1400" dirty="0">
                <a:solidFill>
                  <a:prstClr val="black"/>
                </a:solidFill>
              </a:rPr>
              <a:t> </a:t>
            </a:r>
            <a:r>
              <a:rPr lang="en-US" sz="1400" dirty="0" smtClean="0">
                <a:solidFill>
                  <a:prstClr val="black"/>
                </a:solidFill>
              </a:rPr>
              <a:t>and prepare for an upgrade of ESnet.</a:t>
            </a:r>
            <a:endParaRPr lang="en-US" sz="1400" b="1" dirty="0">
              <a:solidFill>
                <a:prstClr val="black"/>
              </a:solidFill>
            </a:endParaRPr>
          </a:p>
          <a:p>
            <a:pPr marL="231775" indent="-231775">
              <a:lnSpc>
                <a:spcPct val="95000"/>
              </a:lnSpc>
              <a:spcAft>
                <a:spcPts val="1400"/>
              </a:spcAft>
              <a:buFont typeface="Wingdings" pitchFamily="2" charset="2"/>
              <a:buChar char="§"/>
            </a:pPr>
            <a:r>
              <a:rPr lang="en-US" sz="1400" dirty="0" smtClean="0"/>
              <a:t>In FY2017</a:t>
            </a:r>
            <a:r>
              <a:rPr lang="en-US" sz="1400" b="1" dirty="0" smtClean="0"/>
              <a:t>, </a:t>
            </a:r>
            <a:r>
              <a:rPr lang="en-US" sz="1400" b="1" dirty="0" err="1" smtClean="0"/>
              <a:t>SciDAC</a:t>
            </a:r>
            <a:r>
              <a:rPr lang="en-US" sz="1400" b="1" dirty="0" smtClean="0"/>
              <a:t> </a:t>
            </a:r>
            <a:r>
              <a:rPr lang="en-US" sz="1400" dirty="0" smtClean="0"/>
              <a:t>is finalizing the </a:t>
            </a:r>
            <a:r>
              <a:rPr lang="en-US" sz="1400" dirty="0" err="1" smtClean="0"/>
              <a:t>recompetition</a:t>
            </a:r>
            <a:r>
              <a:rPr lang="en-US" sz="1400" dirty="0" smtClean="0"/>
              <a:t> of new institutes and partnerships that span basic science priorities.  In FY2018 budget request </a:t>
            </a:r>
            <a:r>
              <a:rPr lang="en-US" sz="1400" dirty="0" err="1" smtClean="0"/>
              <a:t>SciDAC</a:t>
            </a:r>
            <a:r>
              <a:rPr lang="en-US" sz="1400" dirty="0" smtClean="0"/>
              <a:t> will expanding partnerships in “beyond Moore’s law” applications such as quantum information systems.</a:t>
            </a:r>
            <a:endParaRPr lang="en-US" sz="1400" dirty="0"/>
          </a:p>
          <a:p>
            <a:pPr marL="231775" indent="-231775">
              <a:lnSpc>
                <a:spcPct val="95000"/>
              </a:lnSpc>
              <a:spcAft>
                <a:spcPts val="1400"/>
              </a:spcAft>
              <a:buFont typeface="Wingdings" pitchFamily="2" charset="2"/>
              <a:buChar char="§"/>
            </a:pPr>
            <a:r>
              <a:rPr lang="en-US" sz="1400" b="1" dirty="0" smtClean="0">
                <a:solidFill>
                  <a:prstClr val="black"/>
                </a:solidFill>
              </a:rPr>
              <a:t>Applied Mathematics </a:t>
            </a:r>
            <a:r>
              <a:rPr lang="en-US" sz="1400" b="1" dirty="0">
                <a:solidFill>
                  <a:prstClr val="black"/>
                </a:solidFill>
              </a:rPr>
              <a:t>research </a:t>
            </a:r>
            <a:r>
              <a:rPr lang="en-US" sz="1400" dirty="0" smtClean="0">
                <a:solidFill>
                  <a:prstClr val="black"/>
                </a:solidFill>
              </a:rPr>
              <a:t>provides the fundamental building blocks (algorithms, mathematical models and methods) for describing complex physical and engineered systems computationally</a:t>
            </a:r>
            <a:r>
              <a:rPr lang="en-US" sz="1400" dirty="0">
                <a:solidFill>
                  <a:prstClr val="black"/>
                </a:solidFill>
              </a:rPr>
              <a:t> </a:t>
            </a:r>
            <a:r>
              <a:rPr lang="en-US" sz="1400" dirty="0" smtClean="0">
                <a:solidFill>
                  <a:prstClr val="black"/>
                </a:solidFill>
              </a:rPr>
              <a:t> </a:t>
            </a:r>
          </a:p>
          <a:p>
            <a:pPr marL="231775" indent="-231775">
              <a:lnSpc>
                <a:spcPct val="95000"/>
              </a:lnSpc>
              <a:spcAft>
                <a:spcPts val="1400"/>
              </a:spcAft>
              <a:buFont typeface="Wingdings" pitchFamily="2" charset="2"/>
              <a:buChar char="§"/>
            </a:pPr>
            <a:r>
              <a:rPr lang="en-US" sz="1400" b="1" dirty="0" smtClean="0">
                <a:solidFill>
                  <a:prstClr val="black"/>
                </a:solidFill>
              </a:rPr>
              <a:t>Computer Science </a:t>
            </a:r>
            <a:r>
              <a:rPr lang="en-US" sz="1400" dirty="0" smtClean="0">
                <a:solidFill>
                  <a:prstClr val="black"/>
                </a:solidFill>
              </a:rPr>
              <a:t>has an increased emphasis on data-intensive science challenges and, in collaboration with the </a:t>
            </a:r>
            <a:r>
              <a:rPr lang="en-US" sz="1400" dirty="0" err="1" smtClean="0">
                <a:solidFill>
                  <a:prstClr val="black"/>
                </a:solidFill>
              </a:rPr>
              <a:t>SciDAC</a:t>
            </a:r>
            <a:r>
              <a:rPr lang="en-US" sz="1400" dirty="0" smtClean="0">
                <a:solidFill>
                  <a:prstClr val="black"/>
                </a:solidFill>
              </a:rPr>
              <a:t> program, pays particular attention to adaptive algorithms and machine learning, the intersection with exascale, and the collaboration and workflow tools to support the increasing data needs of the DOE scientific user facilities. </a:t>
            </a:r>
            <a:endParaRPr lang="en-US" sz="1400" dirty="0" smtClean="0"/>
          </a:p>
          <a:p>
            <a:pPr marL="285750" indent="-285750">
              <a:lnSpc>
                <a:spcPct val="95000"/>
              </a:lnSpc>
              <a:spcAft>
                <a:spcPts val="1400"/>
              </a:spcAft>
              <a:buFont typeface="Arial" panose="020B0604020202020204" pitchFamily="34" charset="0"/>
              <a:buChar char="•"/>
            </a:pPr>
            <a:r>
              <a:rPr lang="en-US" sz="1400" b="1" dirty="0" err="1" smtClean="0">
                <a:solidFill>
                  <a:prstClr val="black"/>
                </a:solidFill>
              </a:rPr>
              <a:t>SciDAC</a:t>
            </a:r>
            <a:r>
              <a:rPr lang="en-US" sz="1400" b="1" dirty="0" smtClean="0">
                <a:solidFill>
                  <a:prstClr val="black"/>
                </a:solidFill>
              </a:rPr>
              <a:t> </a:t>
            </a:r>
            <a:r>
              <a:rPr lang="en-US" sz="1400" dirty="0">
                <a:solidFill>
                  <a:prstClr val="black"/>
                </a:solidFill>
              </a:rPr>
              <a:t>and</a:t>
            </a:r>
            <a:r>
              <a:rPr lang="en-US" sz="1400" b="1" dirty="0">
                <a:solidFill>
                  <a:prstClr val="black"/>
                </a:solidFill>
              </a:rPr>
              <a:t> Research and Evaluation </a:t>
            </a:r>
            <a:r>
              <a:rPr lang="en-US" sz="1400" b="1" dirty="0" smtClean="0">
                <a:solidFill>
                  <a:prstClr val="black"/>
                </a:solidFill>
              </a:rPr>
              <a:t>Prototypes</a:t>
            </a:r>
            <a:r>
              <a:rPr lang="en-US" sz="1400" dirty="0" smtClean="0">
                <a:solidFill>
                  <a:prstClr val="black"/>
                </a:solidFill>
              </a:rPr>
              <a:t> </a:t>
            </a:r>
            <a:r>
              <a:rPr lang="en-US" sz="1400" dirty="0">
                <a:solidFill>
                  <a:prstClr val="black"/>
                </a:solidFill>
              </a:rPr>
              <a:t>explores technologies “beyond Moore’s </a:t>
            </a:r>
            <a:r>
              <a:rPr lang="en-US" sz="1400" dirty="0" smtClean="0">
                <a:solidFill>
                  <a:prstClr val="black"/>
                </a:solidFill>
              </a:rPr>
              <a:t>law </a:t>
            </a:r>
            <a:r>
              <a:rPr lang="en-US" sz="1400" dirty="0">
                <a:solidFill>
                  <a:prstClr val="black"/>
                </a:solidFill>
              </a:rPr>
              <a:t>including increased investments in quantum applications and testbeds</a:t>
            </a:r>
            <a:r>
              <a:rPr lang="en-US" sz="1400" dirty="0"/>
              <a:t>.</a:t>
            </a:r>
          </a:p>
          <a:p>
            <a:pPr marL="231775" lvl="0" indent="-231775">
              <a:lnSpc>
                <a:spcPct val="95000"/>
              </a:lnSpc>
              <a:spcAft>
                <a:spcPts val="1400"/>
              </a:spcAft>
              <a:buFont typeface="Wingdings" pitchFamily="2" charset="2"/>
              <a:buChar char="§"/>
            </a:pPr>
            <a:r>
              <a:rPr lang="en-US" sz="1400" dirty="0" smtClean="0"/>
              <a:t>The </a:t>
            </a:r>
            <a:r>
              <a:rPr lang="en-US" sz="1400" b="1" dirty="0" smtClean="0"/>
              <a:t>Computational Sciences Graduate Fellowship</a:t>
            </a:r>
            <a:r>
              <a:rPr lang="en-US" sz="1400" dirty="0"/>
              <a:t> </a:t>
            </a:r>
            <a:r>
              <a:rPr lang="en-US" sz="1400" dirty="0" smtClean="0"/>
              <a:t>is funded at $10,000K.</a:t>
            </a:r>
            <a:endParaRPr lang="en-US" sz="1400" dirty="0"/>
          </a:p>
        </p:txBody>
      </p:sp>
      <p:pic>
        <p:nvPicPr>
          <p:cNvPr id="21" name="Picture 20" descr="al_li_test_02.jpg"/>
          <p:cNvPicPr>
            <a:picLocks noChangeAspect="1"/>
          </p:cNvPicPr>
          <p:nvPr/>
        </p:nvPicPr>
        <p:blipFill rotWithShape="1">
          <a:blip r:embed="rId4" cstate="print"/>
          <a:srcRect l="6311" t="16085" r="3794" b="17853"/>
          <a:stretch/>
        </p:blipFill>
        <p:spPr>
          <a:xfrm>
            <a:off x="4773993" y="5718398"/>
            <a:ext cx="1344697" cy="983804"/>
          </a:xfrm>
          <a:prstGeom prst="rect">
            <a:avLst/>
          </a:prstGeom>
        </p:spPr>
      </p:pic>
      <p:pic>
        <p:nvPicPr>
          <p:cNvPr id="14" name="sb-player" descr="http://www.nersc.gov/assets/Uploads/Graphical-Abstract-AlN-Sci-Rep-no-logo-cropped.jpg"/>
          <p:cNvPicPr/>
          <p:nvPr/>
        </p:nvPicPr>
        <p:blipFill rotWithShape="1">
          <a:blip r:embed="rId5" cstate="print">
            <a:extLst>
              <a:ext uri="{28A0092B-C50C-407E-A947-70E740481C1C}">
                <a14:useLocalDpi xmlns:a14="http://schemas.microsoft.com/office/drawing/2010/main" val="0"/>
              </a:ext>
            </a:extLst>
          </a:blip>
          <a:srcRect b="-1"/>
          <a:stretch/>
        </p:blipFill>
        <p:spPr bwMode="auto">
          <a:xfrm>
            <a:off x="526939" y="5628666"/>
            <a:ext cx="1520946" cy="1072762"/>
          </a:xfrm>
          <a:prstGeom prst="rect">
            <a:avLst/>
          </a:prstGeom>
          <a:noFill/>
          <a:ln>
            <a:noFill/>
          </a:ln>
        </p:spPr>
      </p:pic>
      <p:pic>
        <p:nvPicPr>
          <p:cNvPr id="19" name="Picture 18" descr="Macintosh HD:Users:fiuza:Library:Containers:com.apple.mail:Data:Library:Mail Downloads:E8C79279-0087-4817-9A10-D9D479AFDA3D:grey.png"/>
          <p:cNvPicPr/>
          <p:nvPr/>
        </p:nvPicPr>
        <p:blipFill rotWithShape="1">
          <a:blip r:embed="rId6" cstate="print">
            <a:extLst>
              <a:ext uri="{28A0092B-C50C-407E-A947-70E740481C1C}">
                <a14:useLocalDpi xmlns:a14="http://schemas.microsoft.com/office/drawing/2010/main" val="0"/>
              </a:ext>
            </a:extLst>
          </a:blip>
          <a:srcRect/>
          <a:stretch/>
        </p:blipFill>
        <p:spPr bwMode="auto">
          <a:xfrm>
            <a:off x="6826567" y="5292912"/>
            <a:ext cx="1750483" cy="1491537"/>
          </a:xfrm>
          <a:prstGeom prst="rect">
            <a:avLst/>
          </a:prstGeom>
          <a:noFill/>
          <a:ln>
            <a:noFill/>
          </a:ln>
        </p:spPr>
      </p:pic>
    </p:spTree>
    <p:extLst>
      <p:ext uri="{BB962C8B-B14F-4D97-AF65-F5344CB8AC3E}">
        <p14:creationId xmlns:p14="http://schemas.microsoft.com/office/powerpoint/2010/main" val="81156015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txBox="1">
            <a:spLocks noChangeArrowheads="1"/>
          </p:cNvSpPr>
          <p:nvPr/>
        </p:nvSpPr>
        <p:spPr bwMode="auto">
          <a:xfrm>
            <a:off x="172276" y="0"/>
            <a:ext cx="874312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dirty="0">
                <a:solidFill>
                  <a:srgbClr val="106636"/>
                </a:solidFill>
                <a:latin typeface="Arial"/>
                <a:cs typeface="Arial"/>
              </a:rPr>
              <a:t>National Strategic Computing Initiative</a:t>
            </a:r>
            <a:br>
              <a:rPr lang="en-US" dirty="0">
                <a:solidFill>
                  <a:srgbClr val="106636"/>
                </a:solidFill>
                <a:latin typeface="Arial"/>
                <a:cs typeface="Arial"/>
              </a:rPr>
            </a:br>
            <a:r>
              <a:rPr lang="en-US" dirty="0">
                <a:solidFill>
                  <a:srgbClr val="106636"/>
                </a:solidFill>
                <a:latin typeface="Arial"/>
                <a:cs typeface="Arial"/>
              </a:rPr>
              <a:t> July, </a:t>
            </a:r>
            <a:r>
              <a:rPr lang="en-US" dirty="0" smtClean="0">
                <a:solidFill>
                  <a:srgbClr val="106636"/>
                </a:solidFill>
                <a:latin typeface="Arial"/>
                <a:cs typeface="Arial"/>
              </a:rPr>
              <a:t>2015</a:t>
            </a:r>
            <a:endParaRPr lang="en-US" dirty="0">
              <a:solidFill>
                <a:srgbClr val="106636"/>
              </a:solidFill>
              <a:latin typeface="Arial"/>
              <a:cs typeface="Arial"/>
            </a:endParaRPr>
          </a:p>
        </p:txBody>
      </p:sp>
      <p:sp>
        <p:nvSpPr>
          <p:cNvPr id="11" name="Slide Number Placeholder 10"/>
          <p:cNvSpPr>
            <a:spLocks noGrp="1"/>
          </p:cNvSpPr>
          <p:nvPr>
            <p:ph type="sldNum" sz="quarter" idx="12"/>
          </p:nvPr>
        </p:nvSpPr>
        <p:spPr/>
        <p:txBody>
          <a:bodyPr/>
          <a:lstStyle/>
          <a:p>
            <a:fld id="{D2DE2599-8281-594E-B6C3-AAE4E50FC1FA}" type="slidenum">
              <a:rPr lang="en-US" smtClean="0">
                <a:solidFill>
                  <a:prstClr val="black">
                    <a:tint val="75000"/>
                  </a:prstClr>
                </a:solidFill>
              </a:rPr>
              <a:pPr/>
              <a:t>4</a:t>
            </a:fld>
            <a:endParaRPr lang="en-US">
              <a:solidFill>
                <a:prstClr val="black">
                  <a:tint val="75000"/>
                </a:prstClr>
              </a:solidFill>
            </a:endParaRPr>
          </a:p>
        </p:txBody>
      </p:sp>
      <p:sp>
        <p:nvSpPr>
          <p:cNvPr id="2" name="Rectangle 1"/>
          <p:cNvSpPr/>
          <p:nvPr/>
        </p:nvSpPr>
        <p:spPr>
          <a:xfrm>
            <a:off x="75074" y="762000"/>
            <a:ext cx="9068926" cy="5570756"/>
          </a:xfrm>
          <a:prstGeom prst="rect">
            <a:avLst/>
          </a:prstGeom>
        </p:spPr>
        <p:txBody>
          <a:bodyPr wrap="square">
            <a:spAutoFit/>
          </a:bodyPr>
          <a:lstStyle/>
          <a:p>
            <a:r>
              <a:rPr lang="en-US" sz="2400" b="1" dirty="0">
                <a:latin typeface="Calibri" panose="020F0502020204030204" pitchFamily="34" charset="0"/>
                <a:cs typeface="+mn-cs"/>
              </a:rPr>
              <a:t>Strategic Objectives</a:t>
            </a:r>
            <a:r>
              <a:rPr lang="en-US" sz="3200" b="1" dirty="0">
                <a:latin typeface="Calibri" panose="020F0502020204030204" pitchFamily="34" charset="0"/>
                <a:cs typeface="+mn-cs"/>
              </a:rPr>
              <a:t> </a:t>
            </a:r>
            <a:endParaRPr lang="en-US" sz="3200" dirty="0">
              <a:latin typeface="Calibri" panose="020F0502020204030204" pitchFamily="34" charset="0"/>
              <a:cs typeface="+mn-cs"/>
            </a:endParaRPr>
          </a:p>
          <a:p>
            <a:r>
              <a:rPr lang="en-US" b="1" dirty="0">
                <a:latin typeface="Calibri" panose="020F0502020204030204" pitchFamily="34" charset="0"/>
                <a:cs typeface="+mn-cs"/>
              </a:rPr>
              <a:t>(1)Accelerating delivery of a capable exascale computing system that integrates hardware and software capability to deliver approximately 100 times the performance of current 10 petaflop systems across a range of applications representing government needs. </a:t>
            </a:r>
            <a:endParaRPr lang="en-US" b="1" dirty="0" smtClean="0">
              <a:latin typeface="Calibri" panose="020F0502020204030204" pitchFamily="34" charset="0"/>
              <a:cs typeface="+mn-cs"/>
            </a:endParaRPr>
          </a:p>
          <a:p>
            <a:endParaRPr lang="en-US" dirty="0">
              <a:latin typeface="Calibri" panose="020F0502020204030204" pitchFamily="34" charset="0"/>
              <a:cs typeface="+mn-cs"/>
            </a:endParaRPr>
          </a:p>
          <a:p>
            <a:r>
              <a:rPr lang="en-US" dirty="0">
                <a:latin typeface="Calibri" panose="020F0502020204030204" pitchFamily="34" charset="0"/>
                <a:cs typeface="+mn-cs"/>
              </a:rPr>
              <a:t>(2)Increasing coherence between the technology base used for modeling and simulation and that used for data analytic computing. </a:t>
            </a:r>
            <a:endParaRPr lang="en-US" dirty="0" smtClean="0">
              <a:latin typeface="Calibri" panose="020F0502020204030204" pitchFamily="34" charset="0"/>
              <a:cs typeface="+mn-cs"/>
            </a:endParaRPr>
          </a:p>
          <a:p>
            <a:endParaRPr lang="en-US" dirty="0">
              <a:latin typeface="Calibri" panose="020F0502020204030204" pitchFamily="34" charset="0"/>
              <a:cs typeface="+mn-cs"/>
            </a:endParaRPr>
          </a:p>
          <a:p>
            <a:r>
              <a:rPr lang="en-US" b="1" dirty="0">
                <a:latin typeface="Calibri" panose="020F0502020204030204" pitchFamily="34" charset="0"/>
                <a:cs typeface="+mn-cs"/>
              </a:rPr>
              <a:t>(3)Establishing, over the next 15 years, a viable path forward for future HPC systems even after the limits of current semiconductor technology are reached (</a:t>
            </a:r>
            <a:r>
              <a:rPr lang="en-US" b="1" dirty="0" smtClean="0">
                <a:latin typeface="Calibri" panose="020F0502020204030204" pitchFamily="34" charset="0"/>
                <a:cs typeface="+mn-cs"/>
              </a:rPr>
              <a:t> </a:t>
            </a:r>
            <a:r>
              <a:rPr lang="en-US" b="1" dirty="0">
                <a:latin typeface="Calibri" panose="020F0502020204030204" pitchFamily="34" charset="0"/>
                <a:cs typeface="+mn-cs"/>
              </a:rPr>
              <a:t>"post-Moore's Law era</a:t>
            </a:r>
            <a:r>
              <a:rPr lang="en-US" b="1" dirty="0" smtClean="0">
                <a:latin typeface="Calibri" panose="020F0502020204030204" pitchFamily="34" charset="0"/>
                <a:cs typeface="+mn-cs"/>
              </a:rPr>
              <a:t>").</a:t>
            </a:r>
          </a:p>
          <a:p>
            <a:r>
              <a:rPr lang="en-US" dirty="0" smtClean="0">
                <a:latin typeface="Calibri" panose="020F0502020204030204" pitchFamily="34" charset="0"/>
                <a:cs typeface="+mn-cs"/>
              </a:rPr>
              <a:t> </a:t>
            </a:r>
            <a:endParaRPr lang="en-US" dirty="0">
              <a:latin typeface="Calibri" panose="020F0502020204030204" pitchFamily="34" charset="0"/>
              <a:cs typeface="+mn-cs"/>
            </a:endParaRPr>
          </a:p>
          <a:p>
            <a:r>
              <a:rPr lang="en-US" dirty="0">
                <a:latin typeface="Calibri" panose="020F0502020204030204" pitchFamily="34" charset="0"/>
                <a:cs typeface="+mn-cs"/>
              </a:rPr>
              <a:t>(4)Increasing the capacity and capability of an enduring national HPC ecosystem by employing a holistic approach that addresses relevant factors such as networking technology, workflow, downward scaling, foundational algorithms and software, accessibility, and workforce development. </a:t>
            </a:r>
            <a:endParaRPr lang="en-US" dirty="0" smtClean="0">
              <a:latin typeface="Calibri" panose="020F0502020204030204" pitchFamily="34" charset="0"/>
              <a:cs typeface="+mn-cs"/>
            </a:endParaRPr>
          </a:p>
          <a:p>
            <a:endParaRPr lang="en-US" dirty="0">
              <a:latin typeface="Calibri" panose="020F0502020204030204" pitchFamily="34" charset="0"/>
              <a:cs typeface="+mn-cs"/>
            </a:endParaRPr>
          </a:p>
          <a:p>
            <a:r>
              <a:rPr lang="en-US" dirty="0">
                <a:latin typeface="Calibri" panose="020F0502020204030204" pitchFamily="34" charset="0"/>
                <a:cs typeface="+mn-cs"/>
              </a:rPr>
              <a:t>(5)Developing an enduring public-private collaboration to ensure that the benefits of the research and development advances are, to the greatest extent, shared between the United States Government and industrial and academic sectors. </a:t>
            </a:r>
          </a:p>
        </p:txBody>
      </p:sp>
    </p:spTree>
    <p:extLst>
      <p:ext uri="{BB962C8B-B14F-4D97-AF65-F5344CB8AC3E}">
        <p14:creationId xmlns:p14="http://schemas.microsoft.com/office/powerpoint/2010/main" val="3575544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777300"/>
            <a:ext cx="4953000" cy="5259388"/>
          </a:xfrm>
        </p:spPr>
        <p:txBody>
          <a:bodyPr>
            <a:noAutofit/>
          </a:bodyPr>
          <a:lstStyle/>
          <a:p>
            <a:pPr marL="0" indent="0" algn="ctr">
              <a:spcBef>
                <a:spcPts val="0"/>
              </a:spcBef>
              <a:spcAft>
                <a:spcPts val="600"/>
              </a:spcAft>
              <a:buNone/>
            </a:pPr>
            <a:r>
              <a:rPr lang="en-US" sz="1800" b="1" dirty="0" smtClean="0"/>
              <a:t>The Problem </a:t>
            </a:r>
          </a:p>
          <a:p>
            <a:pPr>
              <a:spcBef>
                <a:spcPts val="0"/>
              </a:spcBef>
              <a:spcAft>
                <a:spcPts val="600"/>
              </a:spcAft>
            </a:pPr>
            <a:r>
              <a:rPr lang="en-US" sz="1600" i="1" dirty="0"/>
              <a:t>We are reaching minimum size limits on transistors.</a:t>
            </a:r>
          </a:p>
          <a:p>
            <a:pPr lvl="1">
              <a:spcBef>
                <a:spcPts val="0"/>
              </a:spcBef>
              <a:spcAft>
                <a:spcPts val="600"/>
              </a:spcAft>
            </a:pPr>
            <a:r>
              <a:rPr lang="en-US" sz="1400" dirty="0" smtClean="0"/>
              <a:t>Current processors can no longer increase performance by increasing frequency and reducing voltage</a:t>
            </a:r>
          </a:p>
          <a:p>
            <a:pPr lvl="1">
              <a:spcBef>
                <a:spcPts val="0"/>
              </a:spcBef>
              <a:spcAft>
                <a:spcPts val="600"/>
              </a:spcAft>
            </a:pPr>
            <a:r>
              <a:rPr lang="en-US" sz="1400" dirty="0" smtClean="0"/>
              <a:t>Increasing </a:t>
            </a:r>
            <a:r>
              <a:rPr lang="en-US" sz="1400" dirty="0"/>
              <a:t>transistor </a:t>
            </a:r>
            <a:r>
              <a:rPr lang="en-US" sz="1400" dirty="0" smtClean="0"/>
              <a:t>count (Moore’s Law) drives </a:t>
            </a:r>
            <a:r>
              <a:rPr lang="en-US" sz="1400" b="1" i="1" u="sng" dirty="0" smtClean="0"/>
              <a:t>apparent</a:t>
            </a:r>
            <a:r>
              <a:rPr lang="en-US" sz="1400" dirty="0" smtClean="0"/>
              <a:t> performance through increasing the number of cores which requires more complex programming </a:t>
            </a:r>
          </a:p>
          <a:p>
            <a:pPr>
              <a:spcBef>
                <a:spcPts val="0"/>
              </a:spcBef>
              <a:spcAft>
                <a:spcPts val="600"/>
              </a:spcAft>
            </a:pPr>
            <a:r>
              <a:rPr lang="en-US" altLang="en-US" sz="1600" dirty="0" smtClean="0">
                <a:latin typeface="+mj-lt"/>
                <a:cs typeface="Arial" panose="020B0604020202020204" pitchFamily="34" charset="0"/>
              </a:rPr>
              <a:t>To minimize energy usage while improving performance industry </a:t>
            </a:r>
            <a:r>
              <a:rPr lang="en-US" altLang="en-US" sz="1600" dirty="0">
                <a:latin typeface="+mj-lt"/>
                <a:cs typeface="Arial" panose="020B0604020202020204" pitchFamily="34" charset="0"/>
              </a:rPr>
              <a:t>is migrating from </a:t>
            </a:r>
            <a:r>
              <a:rPr lang="en-US" altLang="en-US" sz="1600" dirty="0" smtClean="0">
                <a:latin typeface="+mj-lt"/>
                <a:cs typeface="Arial" panose="020B0604020202020204" pitchFamily="34" charset="0"/>
              </a:rPr>
              <a:t>a FLOPS-dominated paradigm </a:t>
            </a:r>
            <a:r>
              <a:rPr lang="en-US" altLang="en-US" sz="1600" dirty="0">
                <a:latin typeface="+mj-lt"/>
                <a:cs typeface="Arial" panose="020B0604020202020204" pitchFamily="34" charset="0"/>
              </a:rPr>
              <a:t>to data-movement-dominated </a:t>
            </a:r>
            <a:r>
              <a:rPr lang="en-US" altLang="en-US" sz="1600" dirty="0" smtClean="0">
                <a:latin typeface="+mj-lt"/>
                <a:cs typeface="Arial" panose="020B0604020202020204" pitchFamily="34" charset="0"/>
              </a:rPr>
              <a:t>paradigm</a:t>
            </a:r>
          </a:p>
          <a:p>
            <a:pPr>
              <a:spcBef>
                <a:spcPts val="0"/>
              </a:spcBef>
              <a:spcAft>
                <a:spcPts val="600"/>
              </a:spcAft>
            </a:pPr>
            <a:r>
              <a:rPr lang="en-US" sz="1600" dirty="0" smtClean="0">
                <a:latin typeface="+mj-lt"/>
                <a:cs typeface="Arial" panose="020B0604020202020204" pitchFamily="34" charset="0"/>
              </a:rPr>
              <a:t>Doing nothing will result in decreasing performance for our science codes.</a:t>
            </a:r>
          </a:p>
          <a:p>
            <a:pPr>
              <a:spcBef>
                <a:spcPts val="0"/>
              </a:spcBef>
              <a:spcAft>
                <a:spcPts val="600"/>
              </a:spcAft>
            </a:pPr>
            <a:r>
              <a:rPr lang="en-US" sz="1600" dirty="0" smtClean="0">
                <a:latin typeface="+mj-lt"/>
                <a:cs typeface="Arial" panose="020B0604020202020204" pitchFamily="34" charset="0"/>
              </a:rPr>
              <a:t>Consequently, buying off-the-shelf or without deep involvement with </a:t>
            </a:r>
            <a:r>
              <a:rPr lang="en-US" sz="1600" dirty="0" smtClean="0">
                <a:latin typeface="+mj-lt"/>
              </a:rPr>
              <a:t>application</a:t>
            </a:r>
            <a:r>
              <a:rPr lang="en-US" sz="1600" dirty="0" smtClean="0">
                <a:latin typeface="+mj-lt"/>
                <a:cs typeface="Arial" panose="020B0604020202020204" pitchFamily="34" charset="0"/>
              </a:rPr>
              <a:t> code teams could lead to platforms incapable of </a:t>
            </a:r>
            <a:r>
              <a:rPr lang="en-US" sz="1600" dirty="0" smtClean="0">
                <a:latin typeface="+mj-lt"/>
              </a:rPr>
              <a:t>scientific</a:t>
            </a:r>
            <a:r>
              <a:rPr lang="en-US" sz="1600" dirty="0" smtClean="0">
                <a:latin typeface="+mj-lt"/>
                <a:cs typeface="Arial" panose="020B0604020202020204" pitchFamily="34" charset="0"/>
              </a:rPr>
              <a:t> at the scale required.</a:t>
            </a:r>
            <a:endParaRPr lang="en-US" sz="1600" dirty="0">
              <a:latin typeface="+mj-lt"/>
              <a:cs typeface="Arial" panose="020B0604020202020204" pitchFamily="34" charset="0"/>
            </a:endParaRPr>
          </a:p>
        </p:txBody>
      </p:sp>
      <p:sp>
        <p:nvSpPr>
          <p:cNvPr id="5" name="Title 4"/>
          <p:cNvSpPr>
            <a:spLocks noGrp="1"/>
          </p:cNvSpPr>
          <p:nvPr>
            <p:ph type="title"/>
          </p:nvPr>
        </p:nvSpPr>
        <p:spPr/>
        <p:txBody>
          <a:bodyPr/>
          <a:lstStyle/>
          <a:p>
            <a:r>
              <a:rPr lang="en-US" i="0" dirty="0" smtClean="0"/>
              <a:t>Current technology is no longer moving in the direction of meeting the growing needs </a:t>
            </a:r>
            <a:endParaRPr lang="en-US" sz="2400" i="0" dirty="0"/>
          </a:p>
        </p:txBody>
      </p:sp>
      <p:sp>
        <p:nvSpPr>
          <p:cNvPr id="7" name="Slide Number Placeholder 6"/>
          <p:cNvSpPr>
            <a:spLocks noGrp="1"/>
          </p:cNvSpPr>
          <p:nvPr>
            <p:ph type="sldNum" sz="quarter" idx="10"/>
          </p:nvPr>
        </p:nvSpPr>
        <p:spPr/>
        <p:txBody>
          <a:bodyPr/>
          <a:lstStyle/>
          <a:p>
            <a:pPr>
              <a:defRPr/>
            </a:pPr>
            <a:fld id="{C67A797E-2ADE-4901-BCDE-A8E6619F2DA3}" type="slidenum">
              <a:rPr lang="en-US">
                <a:solidFill>
                  <a:prstClr val="black">
                    <a:lumMod val="85000"/>
                    <a:lumOff val="15000"/>
                  </a:prstClr>
                </a:solidFill>
              </a:rPr>
              <a:pPr>
                <a:defRPr/>
              </a:pPr>
              <a:t>5</a:t>
            </a:fld>
            <a:endParaRPr lang="en-US" dirty="0">
              <a:solidFill>
                <a:prstClr val="black">
                  <a:lumMod val="85000"/>
                  <a:lumOff val="15000"/>
                </a:prstClr>
              </a:solidFill>
            </a:endParaRPr>
          </a:p>
        </p:txBody>
      </p:sp>
      <p:sp>
        <p:nvSpPr>
          <p:cNvPr id="3" name="TextBox 2"/>
          <p:cNvSpPr txBox="1"/>
          <p:nvPr/>
        </p:nvSpPr>
        <p:spPr>
          <a:xfrm>
            <a:off x="5539099" y="3914729"/>
            <a:ext cx="3083169" cy="1200329"/>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defPPr>
              <a:defRPr lang="en-US"/>
            </a:defPPr>
            <a:lvl1pPr>
              <a:defRPr i="1"/>
            </a:lvl1pPr>
          </a:lstStyle>
          <a:p>
            <a:r>
              <a:rPr lang="en-US" dirty="0">
                <a:solidFill>
                  <a:prstClr val="black"/>
                </a:solidFill>
                <a:latin typeface="Calibri" pitchFamily="34" charset="0"/>
              </a:rPr>
              <a:t>It takes concerted efforts to </a:t>
            </a:r>
            <a:r>
              <a:rPr lang="en-US" dirty="0" smtClean="0">
                <a:solidFill>
                  <a:prstClr val="black"/>
                </a:solidFill>
                <a:latin typeface="Calibri" pitchFamily="34" charset="0"/>
              </a:rPr>
              <a:t>adapt commodity </a:t>
            </a:r>
            <a:r>
              <a:rPr lang="en-US" dirty="0">
                <a:solidFill>
                  <a:prstClr val="black"/>
                </a:solidFill>
                <a:latin typeface="Calibri" pitchFamily="34" charset="0"/>
              </a:rPr>
              <a:t>products to meet </a:t>
            </a:r>
            <a:r>
              <a:rPr lang="en-US" dirty="0" smtClean="0">
                <a:solidFill>
                  <a:prstClr val="black"/>
                </a:solidFill>
                <a:latin typeface="Calibri" pitchFamily="34" charset="0"/>
              </a:rPr>
              <a:t>scientific </a:t>
            </a:r>
            <a:r>
              <a:rPr lang="en-US" dirty="0">
                <a:solidFill>
                  <a:prstClr val="black"/>
                </a:solidFill>
                <a:latin typeface="Calibri" pitchFamily="34" charset="0"/>
              </a:rPr>
              <a:t>code needs!</a:t>
            </a:r>
          </a:p>
          <a:p>
            <a:endParaRPr lang="en-US" dirty="0">
              <a:solidFill>
                <a:prstClr val="black"/>
              </a:solidFill>
              <a:latin typeface="Calibri" pitchFamily="34" charset="0"/>
            </a:endParaRPr>
          </a:p>
        </p:txBody>
      </p:sp>
      <p:sp>
        <p:nvSpPr>
          <p:cNvPr id="4" name="TextBox 3"/>
          <p:cNvSpPr txBox="1"/>
          <p:nvPr/>
        </p:nvSpPr>
        <p:spPr>
          <a:xfrm>
            <a:off x="1458720" y="5867411"/>
            <a:ext cx="7293359" cy="338554"/>
          </a:xfrm>
          <a:prstGeom prst="rect">
            <a:avLst/>
          </a:prstGeom>
          <a:solidFill>
            <a:schemeClr val="accent1">
              <a:lumMod val="40000"/>
              <a:lumOff val="60000"/>
            </a:schemeClr>
          </a:solidFill>
          <a:ln w="19050">
            <a:noFill/>
          </a:ln>
        </p:spPr>
        <p:txBody>
          <a:bodyPr wrap="square" rtlCol="0">
            <a:spAutoFit/>
          </a:bodyPr>
          <a:lstStyle/>
          <a:p>
            <a:r>
              <a:rPr lang="en-US" sz="1600" dirty="0" smtClean="0">
                <a:solidFill>
                  <a:prstClr val="black"/>
                </a:solidFill>
                <a:latin typeface="Calibri" pitchFamily="34" charset="0"/>
              </a:rPr>
              <a:t>The technology problem has solutions, but requires time and resources to implement</a:t>
            </a:r>
            <a:endParaRPr lang="en-US" sz="1600" dirty="0">
              <a:solidFill>
                <a:prstClr val="black"/>
              </a:solidFill>
              <a:latin typeface="Calibri" pitchFamily="34" charset="0"/>
            </a:endParaRPr>
          </a:p>
        </p:txBody>
      </p:sp>
      <p:pic>
        <p:nvPicPr>
          <p:cNvPr id="8" name="Picture 7" descr="Flat World.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01200" y="1151964"/>
            <a:ext cx="3335639" cy="23283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624063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1" name="Freeform 26"/>
          <p:cNvSpPr>
            <a:spLocks/>
          </p:cNvSpPr>
          <p:nvPr/>
        </p:nvSpPr>
        <p:spPr bwMode="auto">
          <a:xfrm>
            <a:off x="-18811" y="2512426"/>
            <a:ext cx="8750300" cy="3381375"/>
          </a:xfrm>
          <a:custGeom>
            <a:avLst/>
            <a:gdLst>
              <a:gd name="T0" fmla="*/ 2147483647 w 5560"/>
              <a:gd name="T1" fmla="*/ 2147483647 h 2298"/>
              <a:gd name="T2" fmla="*/ 2147483647 w 5560"/>
              <a:gd name="T3" fmla="*/ 2147483647 h 2298"/>
              <a:gd name="T4" fmla="*/ 2147483647 w 5560"/>
              <a:gd name="T5" fmla="*/ 2147483647 h 2298"/>
              <a:gd name="T6" fmla="*/ 2147483647 w 5560"/>
              <a:gd name="T7" fmla="*/ 0 h 2298"/>
              <a:gd name="T8" fmla="*/ 2147483647 w 5560"/>
              <a:gd name="T9" fmla="*/ 2147483647 h 2298"/>
              <a:gd name="T10" fmla="*/ 2147483647 w 5560"/>
              <a:gd name="T11" fmla="*/ 2147483647 h 2298"/>
              <a:gd name="T12" fmla="*/ 0 w 5560"/>
              <a:gd name="T13" fmla="*/ 2147483647 h 2298"/>
              <a:gd name="T14" fmla="*/ 2147483647 w 5560"/>
              <a:gd name="T15" fmla="*/ 2147483647 h 2298"/>
              <a:gd name="T16" fmla="*/ 2147483647 w 5560"/>
              <a:gd name="T17" fmla="*/ 2147483647 h 2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60"/>
              <a:gd name="T28" fmla="*/ 0 h 2298"/>
              <a:gd name="T29" fmla="*/ 5560 w 5560"/>
              <a:gd name="T30" fmla="*/ 2298 h 22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60" h="2298">
                <a:moveTo>
                  <a:pt x="40" y="1130"/>
                </a:moveTo>
                <a:cubicBezTo>
                  <a:pt x="1136" y="1346"/>
                  <a:pt x="3808" y="994"/>
                  <a:pt x="4937" y="196"/>
                </a:cubicBezTo>
                <a:lnTo>
                  <a:pt x="4744" y="138"/>
                </a:lnTo>
                <a:lnTo>
                  <a:pt x="5350" y="0"/>
                </a:lnTo>
                <a:lnTo>
                  <a:pt x="5560" y="442"/>
                </a:lnTo>
                <a:lnTo>
                  <a:pt x="5253" y="328"/>
                </a:lnTo>
                <a:cubicBezTo>
                  <a:pt x="3784" y="1826"/>
                  <a:pt x="881" y="2170"/>
                  <a:pt x="0" y="2298"/>
                </a:cubicBezTo>
                <a:lnTo>
                  <a:pt x="256" y="1578"/>
                </a:lnTo>
                <a:lnTo>
                  <a:pt x="40" y="1130"/>
                </a:lnTo>
                <a:close/>
              </a:path>
            </a:pathLst>
          </a:custGeom>
          <a:gradFill rotWithShape="1">
            <a:gsLst>
              <a:gs pos="0">
                <a:srgbClr val="F0F5F7"/>
              </a:gs>
              <a:gs pos="100000">
                <a:srgbClr val="C9DCE1">
                  <a:alpha val="49001"/>
                </a:srgbClr>
              </a:gs>
            </a:gsLst>
            <a:lin ang="0" scaled="1"/>
          </a:gradFill>
          <a:ln w="9525">
            <a:solidFill>
              <a:srgbClr val="EAEEEE"/>
            </a:solidFill>
            <a:round/>
            <a:headEnd/>
            <a:tailEnd/>
          </a:ln>
        </p:spPr>
        <p:txBody>
          <a:bodyPr wrap="none" anchor="ctr"/>
          <a:lstStyle/>
          <a:p>
            <a:endParaRPr lang="en-US"/>
          </a:p>
        </p:txBody>
      </p:sp>
      <p:sp>
        <p:nvSpPr>
          <p:cNvPr id="535580" name="Line 28"/>
          <p:cNvSpPr>
            <a:spLocks noChangeShapeType="1"/>
          </p:cNvSpPr>
          <p:nvPr/>
        </p:nvSpPr>
        <p:spPr bwMode="auto">
          <a:xfrm flipV="1">
            <a:off x="3658069" y="4189867"/>
            <a:ext cx="0" cy="1963737"/>
          </a:xfrm>
          <a:prstGeom prst="line">
            <a:avLst/>
          </a:prstGeom>
          <a:noFill/>
          <a:ln w="38100">
            <a:solidFill>
              <a:srgbClr val="A9C7CF"/>
            </a:solidFill>
            <a:round/>
            <a:headEnd/>
            <a:tailEnd type="diamond" w="med" len="med"/>
          </a:ln>
          <a:effectLst>
            <a:outerShdw dist="17961" dir="2700000" algn="ctr" rotWithShape="0">
              <a:srgbClr val="4D4D4D"/>
            </a:outerShdw>
          </a:effectLst>
        </p:spPr>
        <p:txBody>
          <a:bodyPr/>
          <a:lstStyle/>
          <a:p>
            <a:pPr>
              <a:defRPr/>
            </a:pPr>
            <a:endParaRPr lang="en-US"/>
          </a:p>
        </p:txBody>
      </p:sp>
      <p:sp>
        <p:nvSpPr>
          <p:cNvPr id="9237" name="Rectangle 32"/>
          <p:cNvSpPr>
            <a:spLocks noChangeArrowheads="1"/>
          </p:cNvSpPr>
          <p:nvPr/>
        </p:nvSpPr>
        <p:spPr bwMode="auto">
          <a:xfrm>
            <a:off x="3866420" y="3777325"/>
            <a:ext cx="1359792" cy="757130"/>
          </a:xfrm>
          <a:prstGeom prst="rect">
            <a:avLst/>
          </a:prstGeom>
          <a:noFill/>
          <a:ln w="9525">
            <a:noFill/>
            <a:miter lim="800000"/>
            <a:headEnd/>
            <a:tailEnd/>
          </a:ln>
        </p:spPr>
        <p:txBody>
          <a:bodyPr wrap="square">
            <a:spAutoFit/>
          </a:bodyPr>
          <a:lstStyle/>
          <a:p>
            <a:pPr>
              <a:lnSpc>
                <a:spcPct val="90000"/>
              </a:lnSpc>
            </a:pPr>
            <a:r>
              <a:rPr lang="en-US" sz="1600" b="1" dirty="0">
                <a:latin typeface="Arial" pitchFamily="34" charset="0"/>
                <a:cs typeface="Arial" pitchFamily="34" charset="0"/>
              </a:rPr>
              <a:t>Cray XT4</a:t>
            </a:r>
          </a:p>
          <a:p>
            <a:pPr>
              <a:lnSpc>
                <a:spcPct val="90000"/>
              </a:lnSpc>
            </a:pPr>
            <a:r>
              <a:rPr lang="en-US" sz="1600" b="1" dirty="0">
                <a:latin typeface="Arial" pitchFamily="34" charset="0"/>
                <a:cs typeface="Arial" pitchFamily="34" charset="0"/>
              </a:rPr>
              <a:t>Dual-Core</a:t>
            </a:r>
          </a:p>
          <a:p>
            <a:pPr>
              <a:lnSpc>
                <a:spcPct val="90000"/>
              </a:lnSpc>
            </a:pPr>
            <a:r>
              <a:rPr lang="en-US" sz="1600" b="1" dirty="0">
                <a:latin typeface="Arial" pitchFamily="34" charset="0"/>
                <a:cs typeface="Arial" pitchFamily="34" charset="0"/>
              </a:rPr>
              <a:t>119 TF</a:t>
            </a:r>
          </a:p>
        </p:txBody>
      </p:sp>
      <p:sp>
        <p:nvSpPr>
          <p:cNvPr id="9238" name="Text Box 35"/>
          <p:cNvSpPr txBox="1">
            <a:spLocks noChangeArrowheads="1"/>
          </p:cNvSpPr>
          <p:nvPr/>
        </p:nvSpPr>
        <p:spPr bwMode="auto">
          <a:xfrm>
            <a:off x="1882419" y="6156779"/>
            <a:ext cx="582211" cy="307777"/>
          </a:xfrm>
          <a:prstGeom prst="rect">
            <a:avLst/>
          </a:prstGeom>
          <a:noFill/>
          <a:ln w="9525">
            <a:noFill/>
            <a:miter lim="800000"/>
            <a:headEnd/>
            <a:tailEnd/>
          </a:ln>
        </p:spPr>
        <p:txBody>
          <a:bodyPr wrap="none">
            <a:spAutoFit/>
          </a:bodyPr>
          <a:lstStyle/>
          <a:p>
            <a:pPr algn="ctr"/>
            <a:r>
              <a:rPr lang="en-US" sz="1400" b="1" dirty="0">
                <a:latin typeface="Arial" pitchFamily="34" charset="0"/>
                <a:cs typeface="Arial" pitchFamily="34" charset="0"/>
              </a:rPr>
              <a:t>2006</a:t>
            </a:r>
          </a:p>
        </p:txBody>
      </p:sp>
      <p:sp>
        <p:nvSpPr>
          <p:cNvPr id="9239" name="Text Box 36"/>
          <p:cNvSpPr txBox="1">
            <a:spLocks noChangeArrowheads="1"/>
          </p:cNvSpPr>
          <p:nvPr/>
        </p:nvSpPr>
        <p:spPr bwMode="auto">
          <a:xfrm>
            <a:off x="3338146" y="6135008"/>
            <a:ext cx="582211" cy="307777"/>
          </a:xfrm>
          <a:prstGeom prst="rect">
            <a:avLst/>
          </a:prstGeom>
          <a:noFill/>
          <a:ln w="9525">
            <a:noFill/>
            <a:miter lim="800000"/>
            <a:headEnd/>
            <a:tailEnd/>
          </a:ln>
        </p:spPr>
        <p:txBody>
          <a:bodyPr wrap="none">
            <a:spAutoFit/>
          </a:bodyPr>
          <a:lstStyle/>
          <a:p>
            <a:pPr algn="ctr"/>
            <a:r>
              <a:rPr lang="en-US" sz="1400" b="1" dirty="0">
                <a:latin typeface="Arial" pitchFamily="34" charset="0"/>
                <a:cs typeface="Arial" pitchFamily="34" charset="0"/>
              </a:rPr>
              <a:t>2007</a:t>
            </a:r>
          </a:p>
        </p:txBody>
      </p:sp>
      <p:sp>
        <p:nvSpPr>
          <p:cNvPr id="9240" name="Text Box 37"/>
          <p:cNvSpPr txBox="1">
            <a:spLocks noChangeArrowheads="1"/>
          </p:cNvSpPr>
          <p:nvPr/>
        </p:nvSpPr>
        <p:spPr bwMode="auto">
          <a:xfrm>
            <a:off x="4903412" y="6167664"/>
            <a:ext cx="582211" cy="307777"/>
          </a:xfrm>
          <a:prstGeom prst="rect">
            <a:avLst/>
          </a:prstGeom>
          <a:noFill/>
          <a:ln w="9525">
            <a:noFill/>
            <a:miter lim="800000"/>
            <a:headEnd/>
            <a:tailEnd/>
          </a:ln>
        </p:spPr>
        <p:txBody>
          <a:bodyPr wrap="none">
            <a:spAutoFit/>
          </a:bodyPr>
          <a:lstStyle/>
          <a:p>
            <a:pPr algn="ctr"/>
            <a:r>
              <a:rPr lang="en-US" sz="1400" b="1" dirty="0">
                <a:latin typeface="Arial" pitchFamily="34" charset="0"/>
                <a:cs typeface="Arial" pitchFamily="34" charset="0"/>
              </a:rPr>
              <a:t>2008</a:t>
            </a:r>
          </a:p>
        </p:txBody>
      </p:sp>
      <p:sp>
        <p:nvSpPr>
          <p:cNvPr id="9246" name="Rectangle 32"/>
          <p:cNvSpPr>
            <a:spLocks noChangeArrowheads="1"/>
          </p:cNvSpPr>
          <p:nvPr/>
        </p:nvSpPr>
        <p:spPr bwMode="auto">
          <a:xfrm>
            <a:off x="2375305" y="4107068"/>
            <a:ext cx="1180417" cy="757130"/>
          </a:xfrm>
          <a:prstGeom prst="rect">
            <a:avLst/>
          </a:prstGeom>
          <a:noFill/>
          <a:ln w="9525">
            <a:noFill/>
            <a:miter lim="800000"/>
            <a:headEnd/>
            <a:tailEnd/>
          </a:ln>
        </p:spPr>
        <p:txBody>
          <a:bodyPr wrap="square">
            <a:spAutoFit/>
          </a:bodyPr>
          <a:lstStyle/>
          <a:p>
            <a:pPr>
              <a:lnSpc>
                <a:spcPct val="90000"/>
              </a:lnSpc>
            </a:pPr>
            <a:r>
              <a:rPr lang="en-US" sz="1600" b="1" dirty="0">
                <a:latin typeface="Arial" pitchFamily="34" charset="0"/>
                <a:cs typeface="Arial" pitchFamily="34" charset="0"/>
              </a:rPr>
              <a:t>Cray XT3 </a:t>
            </a:r>
          </a:p>
          <a:p>
            <a:pPr>
              <a:lnSpc>
                <a:spcPct val="90000"/>
              </a:lnSpc>
            </a:pPr>
            <a:r>
              <a:rPr lang="en-US" sz="1600" b="1" dirty="0">
                <a:latin typeface="Arial" pitchFamily="34" charset="0"/>
                <a:cs typeface="Arial" pitchFamily="34" charset="0"/>
              </a:rPr>
              <a:t>Dual-Core</a:t>
            </a:r>
          </a:p>
          <a:p>
            <a:pPr>
              <a:lnSpc>
                <a:spcPct val="90000"/>
              </a:lnSpc>
            </a:pPr>
            <a:r>
              <a:rPr lang="en-US" sz="1600" b="1" dirty="0">
                <a:latin typeface="Arial" pitchFamily="34" charset="0"/>
                <a:cs typeface="Arial" pitchFamily="34" charset="0"/>
              </a:rPr>
              <a:t>54 TF</a:t>
            </a:r>
          </a:p>
        </p:txBody>
      </p:sp>
      <p:sp>
        <p:nvSpPr>
          <p:cNvPr id="9247" name="Rectangle 32"/>
          <p:cNvSpPr>
            <a:spLocks noChangeArrowheads="1"/>
          </p:cNvSpPr>
          <p:nvPr/>
        </p:nvSpPr>
        <p:spPr bwMode="auto">
          <a:xfrm>
            <a:off x="5287085" y="3666322"/>
            <a:ext cx="1380667" cy="757130"/>
          </a:xfrm>
          <a:prstGeom prst="rect">
            <a:avLst/>
          </a:prstGeom>
          <a:noFill/>
          <a:ln w="9525">
            <a:noFill/>
            <a:miter lim="800000"/>
            <a:headEnd/>
            <a:tailEnd/>
          </a:ln>
        </p:spPr>
        <p:txBody>
          <a:bodyPr wrap="square">
            <a:spAutoFit/>
          </a:bodyPr>
          <a:lstStyle/>
          <a:p>
            <a:pPr>
              <a:lnSpc>
                <a:spcPct val="90000"/>
              </a:lnSpc>
            </a:pPr>
            <a:r>
              <a:rPr lang="en-US" sz="1600" b="1" dirty="0">
                <a:latin typeface="Arial" pitchFamily="34" charset="0"/>
                <a:cs typeface="Arial" pitchFamily="34" charset="0"/>
              </a:rPr>
              <a:t>Cray XT4 Quad-Core</a:t>
            </a:r>
          </a:p>
          <a:p>
            <a:pPr>
              <a:lnSpc>
                <a:spcPct val="90000"/>
              </a:lnSpc>
            </a:pPr>
            <a:r>
              <a:rPr lang="en-US" sz="1600" b="1" dirty="0">
                <a:latin typeface="Arial" pitchFamily="34" charset="0"/>
                <a:cs typeface="Arial" pitchFamily="34" charset="0"/>
              </a:rPr>
              <a:t>263 TF</a:t>
            </a:r>
          </a:p>
        </p:txBody>
      </p:sp>
      <p:sp>
        <p:nvSpPr>
          <p:cNvPr id="9219" name="Rectangle 6"/>
          <p:cNvSpPr>
            <a:spLocks noGrp="1" noChangeArrowheads="1"/>
          </p:cNvSpPr>
          <p:nvPr>
            <p:ph type="title"/>
          </p:nvPr>
        </p:nvSpPr>
        <p:spPr>
          <a:xfrm>
            <a:off x="1172" y="-245558"/>
            <a:ext cx="9144000" cy="1143000"/>
          </a:xfrm>
        </p:spPr>
        <p:txBody>
          <a:bodyPr/>
          <a:lstStyle/>
          <a:p>
            <a:pPr eaLnBrk="1" hangingPunct="1"/>
            <a:r>
              <a:rPr lang="en-US" b="1" dirty="0" smtClean="0">
                <a:latin typeface="Arial" pitchFamily="34" charset="0"/>
                <a:cs typeface="Arial" pitchFamily="34" charset="0"/>
              </a:rPr>
              <a:t>An Illustration</a:t>
            </a:r>
            <a:endParaRPr lang="en-US" b="1" dirty="0">
              <a:latin typeface="Arial" pitchFamily="34" charset="0"/>
              <a:cs typeface="Arial" pitchFamily="34" charset="0"/>
            </a:endParaRPr>
          </a:p>
        </p:txBody>
      </p:sp>
      <p:sp>
        <p:nvSpPr>
          <p:cNvPr id="27" name="Text Box 35"/>
          <p:cNvSpPr txBox="1">
            <a:spLocks noChangeArrowheads="1"/>
          </p:cNvSpPr>
          <p:nvPr/>
        </p:nvSpPr>
        <p:spPr bwMode="auto">
          <a:xfrm>
            <a:off x="576095" y="6156775"/>
            <a:ext cx="582211" cy="307777"/>
          </a:xfrm>
          <a:prstGeom prst="rect">
            <a:avLst/>
          </a:prstGeom>
          <a:noFill/>
          <a:ln w="9525">
            <a:noFill/>
            <a:miter lim="800000"/>
            <a:headEnd/>
            <a:tailEnd/>
          </a:ln>
        </p:spPr>
        <p:txBody>
          <a:bodyPr wrap="none">
            <a:spAutoFit/>
          </a:bodyPr>
          <a:lstStyle/>
          <a:p>
            <a:pPr algn="ctr"/>
            <a:r>
              <a:rPr lang="en-US" sz="1400" b="1" dirty="0">
                <a:latin typeface="Arial" pitchFamily="34" charset="0"/>
                <a:cs typeface="Arial" pitchFamily="34" charset="0"/>
              </a:rPr>
              <a:t>2005</a:t>
            </a:r>
          </a:p>
        </p:txBody>
      </p:sp>
      <p:pic>
        <p:nvPicPr>
          <p:cNvPr id="30" name="Picture 12" descr="XT4_cut2_s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4381" y="2169356"/>
            <a:ext cx="2507569" cy="1610365"/>
          </a:xfrm>
          <a:prstGeom prst="rect">
            <a:avLst/>
          </a:prstGeom>
          <a:noFill/>
          <a:ln w="9525">
            <a:noFill/>
            <a:miter lim="800000"/>
            <a:headEnd/>
            <a:tailEnd/>
          </a:ln>
        </p:spPr>
      </p:pic>
      <p:sp>
        <p:nvSpPr>
          <p:cNvPr id="535581" name="Line 29"/>
          <p:cNvSpPr>
            <a:spLocks noChangeShapeType="1"/>
          </p:cNvSpPr>
          <p:nvPr/>
        </p:nvSpPr>
        <p:spPr bwMode="auto">
          <a:xfrm flipV="1">
            <a:off x="5189317" y="3858986"/>
            <a:ext cx="0" cy="2327275"/>
          </a:xfrm>
          <a:prstGeom prst="line">
            <a:avLst/>
          </a:prstGeom>
          <a:noFill/>
          <a:ln w="38100">
            <a:solidFill>
              <a:srgbClr val="A9C7CF"/>
            </a:solidFill>
            <a:round/>
            <a:headEnd/>
            <a:tailEnd type="diamond" w="med" len="med"/>
          </a:ln>
          <a:effectLst>
            <a:outerShdw dist="17961" dir="2700000" algn="ctr" rotWithShape="0">
              <a:srgbClr val="4D4D4D"/>
            </a:outerShdw>
          </a:effectLst>
        </p:spPr>
        <p:txBody>
          <a:bodyPr/>
          <a:lstStyle/>
          <a:p>
            <a:pPr>
              <a:defRPr/>
            </a:pPr>
            <a:endParaRPr lang="en-US"/>
          </a:p>
        </p:txBody>
      </p:sp>
      <p:pic>
        <p:nvPicPr>
          <p:cNvPr id="78851" name="Picture 3" descr="C:\Users\aib\Desktop\Jag56.t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8658" y="2727278"/>
            <a:ext cx="2379418" cy="1143947"/>
          </a:xfrm>
          <a:prstGeom prst="rect">
            <a:avLst/>
          </a:prstGeom>
          <a:noFill/>
        </p:spPr>
      </p:pic>
      <p:sp>
        <p:nvSpPr>
          <p:cNvPr id="535579" name="Line 27"/>
          <p:cNvSpPr>
            <a:spLocks noChangeShapeType="1"/>
          </p:cNvSpPr>
          <p:nvPr/>
        </p:nvSpPr>
        <p:spPr bwMode="auto">
          <a:xfrm flipV="1">
            <a:off x="2142243" y="4591957"/>
            <a:ext cx="0" cy="1616075"/>
          </a:xfrm>
          <a:prstGeom prst="line">
            <a:avLst/>
          </a:prstGeom>
          <a:noFill/>
          <a:ln w="38100">
            <a:solidFill>
              <a:srgbClr val="A9C7CF"/>
            </a:solidFill>
            <a:round/>
            <a:headEnd/>
            <a:tailEnd type="diamond" w="med" len="med"/>
          </a:ln>
          <a:effectLst>
            <a:outerShdw dist="17961" dir="2700000" algn="ctr" rotWithShape="0">
              <a:srgbClr val="4D4D4D"/>
            </a:outerShdw>
          </a:effectLst>
        </p:spPr>
        <p:txBody>
          <a:bodyPr/>
          <a:lstStyle/>
          <a:p>
            <a:pPr>
              <a:defRPr/>
            </a:pPr>
            <a:endParaRPr lang="en-US"/>
          </a:p>
        </p:txBody>
      </p:sp>
      <p:sp>
        <p:nvSpPr>
          <p:cNvPr id="26" name="Line 27"/>
          <p:cNvSpPr>
            <a:spLocks noChangeShapeType="1"/>
          </p:cNvSpPr>
          <p:nvPr/>
        </p:nvSpPr>
        <p:spPr bwMode="auto">
          <a:xfrm flipV="1">
            <a:off x="879462" y="5040087"/>
            <a:ext cx="2283" cy="1124399"/>
          </a:xfrm>
          <a:prstGeom prst="line">
            <a:avLst/>
          </a:prstGeom>
          <a:noFill/>
          <a:ln w="38100">
            <a:solidFill>
              <a:srgbClr val="A9C7CF"/>
            </a:solidFill>
            <a:round/>
            <a:headEnd/>
            <a:tailEnd type="diamond" w="med" len="med"/>
          </a:ln>
          <a:effectLst>
            <a:outerShdw dist="17961" dir="2700000" algn="ctr" rotWithShape="0">
              <a:srgbClr val="4D4D4D"/>
            </a:outerShdw>
          </a:effectLst>
        </p:spPr>
        <p:txBody>
          <a:bodyPr/>
          <a:lstStyle/>
          <a:p>
            <a:pPr>
              <a:defRPr/>
            </a:pPr>
            <a:endParaRPr lang="en-US"/>
          </a:p>
        </p:txBody>
      </p:sp>
      <p:sp>
        <p:nvSpPr>
          <p:cNvPr id="29" name="Rectangle 32"/>
          <p:cNvSpPr>
            <a:spLocks noChangeArrowheads="1"/>
          </p:cNvSpPr>
          <p:nvPr/>
        </p:nvSpPr>
        <p:spPr bwMode="auto">
          <a:xfrm>
            <a:off x="945742" y="4103606"/>
            <a:ext cx="1338018" cy="757130"/>
          </a:xfrm>
          <a:prstGeom prst="rect">
            <a:avLst/>
          </a:prstGeom>
          <a:noFill/>
          <a:ln w="9525">
            <a:noFill/>
            <a:miter lim="800000"/>
            <a:headEnd/>
            <a:tailEnd/>
          </a:ln>
        </p:spPr>
        <p:txBody>
          <a:bodyPr wrap="square">
            <a:spAutoFit/>
          </a:bodyPr>
          <a:lstStyle/>
          <a:p>
            <a:pPr>
              <a:lnSpc>
                <a:spcPct val="90000"/>
              </a:lnSpc>
            </a:pPr>
            <a:r>
              <a:rPr lang="en-US" sz="1600" b="1" dirty="0">
                <a:latin typeface="Arial" pitchFamily="34" charset="0"/>
                <a:cs typeface="Arial" pitchFamily="34" charset="0"/>
              </a:rPr>
              <a:t>Cray XT3</a:t>
            </a:r>
          </a:p>
          <a:p>
            <a:pPr>
              <a:lnSpc>
                <a:spcPct val="90000"/>
              </a:lnSpc>
            </a:pPr>
            <a:r>
              <a:rPr lang="en-US" sz="1600" b="1" dirty="0">
                <a:latin typeface="Arial" pitchFamily="34" charset="0"/>
                <a:cs typeface="Arial" pitchFamily="34" charset="0"/>
              </a:rPr>
              <a:t>Single-core</a:t>
            </a:r>
          </a:p>
          <a:p>
            <a:pPr>
              <a:lnSpc>
                <a:spcPct val="90000"/>
              </a:lnSpc>
            </a:pPr>
            <a:r>
              <a:rPr lang="en-US" sz="1600" b="1" dirty="0">
                <a:latin typeface="Arial" pitchFamily="34" charset="0"/>
                <a:cs typeface="Arial" pitchFamily="34" charset="0"/>
              </a:rPr>
              <a:t>26 TF</a:t>
            </a:r>
          </a:p>
        </p:txBody>
      </p:sp>
      <p:sp>
        <p:nvSpPr>
          <p:cNvPr id="9241" name="Text Box 38"/>
          <p:cNvSpPr txBox="1">
            <a:spLocks noChangeArrowheads="1"/>
          </p:cNvSpPr>
          <p:nvPr/>
        </p:nvSpPr>
        <p:spPr bwMode="auto">
          <a:xfrm>
            <a:off x="6589265" y="6178550"/>
            <a:ext cx="582211" cy="307777"/>
          </a:xfrm>
          <a:prstGeom prst="rect">
            <a:avLst/>
          </a:prstGeom>
          <a:noFill/>
          <a:ln w="9525">
            <a:noFill/>
            <a:miter lim="800000"/>
            <a:headEnd/>
            <a:tailEnd/>
          </a:ln>
        </p:spPr>
        <p:txBody>
          <a:bodyPr wrap="none">
            <a:spAutoFit/>
          </a:bodyPr>
          <a:lstStyle/>
          <a:p>
            <a:pPr algn="ctr"/>
            <a:r>
              <a:rPr lang="en-US" sz="1400" b="1" dirty="0">
                <a:latin typeface="Arial" pitchFamily="34" charset="0"/>
                <a:cs typeface="Arial" pitchFamily="34" charset="0"/>
              </a:rPr>
              <a:t>2009</a:t>
            </a:r>
          </a:p>
        </p:txBody>
      </p:sp>
      <p:sp>
        <p:nvSpPr>
          <p:cNvPr id="9236" name="Rectangle 31"/>
          <p:cNvSpPr>
            <a:spLocks noChangeArrowheads="1"/>
          </p:cNvSpPr>
          <p:nvPr/>
        </p:nvSpPr>
        <p:spPr bwMode="auto">
          <a:xfrm>
            <a:off x="7001141" y="2913084"/>
            <a:ext cx="2200049" cy="1421928"/>
          </a:xfrm>
          <a:prstGeom prst="rect">
            <a:avLst/>
          </a:prstGeom>
          <a:noFill/>
          <a:ln w="9525">
            <a:noFill/>
            <a:miter lim="800000"/>
            <a:headEnd/>
            <a:tailEnd/>
          </a:ln>
        </p:spPr>
        <p:txBody>
          <a:bodyPr wrap="square">
            <a:spAutoFit/>
          </a:bodyPr>
          <a:lstStyle/>
          <a:p>
            <a:pPr>
              <a:lnSpc>
                <a:spcPct val="90000"/>
              </a:lnSpc>
            </a:pPr>
            <a:r>
              <a:rPr lang="en-US" sz="1600" b="1" dirty="0">
                <a:latin typeface="Arial" pitchFamily="34" charset="0"/>
                <a:cs typeface="Arial" pitchFamily="34" charset="0"/>
              </a:rPr>
              <a:t>Cray XT5 Systems</a:t>
            </a:r>
          </a:p>
          <a:p>
            <a:pPr>
              <a:lnSpc>
                <a:spcPct val="90000"/>
              </a:lnSpc>
            </a:pPr>
            <a:r>
              <a:rPr lang="en-US" sz="1600" b="1" dirty="0">
                <a:latin typeface="Arial" pitchFamily="34" charset="0"/>
                <a:cs typeface="Arial" pitchFamily="34" charset="0"/>
              </a:rPr>
              <a:t>12-core, dual-socket </a:t>
            </a:r>
            <a:r>
              <a:rPr lang="en-US" sz="1600" b="1" dirty="0" smtClean="0">
                <a:latin typeface="Arial" pitchFamily="34" charset="0"/>
                <a:cs typeface="Arial" pitchFamily="34" charset="0"/>
              </a:rPr>
              <a:t>Symmetrical Multiprocessing (SMP)</a:t>
            </a:r>
            <a:endParaRPr lang="en-US" sz="1600" b="1" dirty="0">
              <a:latin typeface="Arial" pitchFamily="34" charset="0"/>
              <a:cs typeface="Arial" pitchFamily="34" charset="0"/>
            </a:endParaRPr>
          </a:p>
          <a:p>
            <a:pPr>
              <a:lnSpc>
                <a:spcPct val="90000"/>
              </a:lnSpc>
            </a:pPr>
            <a:r>
              <a:rPr lang="en-US" sz="1600" b="1" dirty="0">
                <a:latin typeface="Arial" pitchFamily="34" charset="0"/>
                <a:cs typeface="Arial" pitchFamily="34" charset="0"/>
              </a:rPr>
              <a:t>2335 </a:t>
            </a:r>
            <a:r>
              <a:rPr lang="en-US" sz="1600" b="1" dirty="0" smtClean="0">
                <a:latin typeface="Arial" pitchFamily="34" charset="0"/>
                <a:cs typeface="Arial" pitchFamily="34" charset="0"/>
              </a:rPr>
              <a:t>TF</a:t>
            </a:r>
            <a:endParaRPr lang="en-US" sz="1600" b="1" dirty="0">
              <a:latin typeface="Arial" pitchFamily="34" charset="0"/>
              <a:cs typeface="Arial" pitchFamily="34" charset="0"/>
            </a:endParaRPr>
          </a:p>
        </p:txBody>
      </p:sp>
      <p:pic>
        <p:nvPicPr>
          <p:cNvPr id="31" name="Picture 30" descr="Jaguar drawing - lowre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5741" y="1765196"/>
            <a:ext cx="2657475" cy="1257671"/>
          </a:xfrm>
          <a:prstGeom prst="rect">
            <a:avLst/>
          </a:prstGeom>
        </p:spPr>
      </p:pic>
      <p:sp>
        <p:nvSpPr>
          <p:cNvPr id="535582" name="Line 30"/>
          <p:cNvSpPr>
            <a:spLocks noChangeShapeType="1"/>
          </p:cNvSpPr>
          <p:nvPr/>
        </p:nvSpPr>
        <p:spPr bwMode="auto">
          <a:xfrm flipV="1">
            <a:off x="6896224" y="3430588"/>
            <a:ext cx="0" cy="2744787"/>
          </a:xfrm>
          <a:prstGeom prst="line">
            <a:avLst/>
          </a:prstGeom>
          <a:noFill/>
          <a:ln w="38100">
            <a:solidFill>
              <a:srgbClr val="A9C7CF"/>
            </a:solidFill>
            <a:round/>
            <a:headEnd/>
            <a:tailEnd type="diamond" w="med" len="med"/>
          </a:ln>
          <a:effectLst>
            <a:outerShdw dist="17961" dir="2700000" algn="ctr" rotWithShape="0">
              <a:srgbClr val="4D4D4D"/>
            </a:outerShdw>
          </a:effectLst>
        </p:spPr>
        <p:txBody>
          <a:bodyPr/>
          <a:lstStyle/>
          <a:p>
            <a:pPr>
              <a:defRPr/>
            </a:pPr>
            <a:endParaRPr lang="en-US"/>
          </a:p>
        </p:txBody>
      </p:sp>
      <p:sp>
        <p:nvSpPr>
          <p:cNvPr id="3" name="Rectangle 2"/>
          <p:cNvSpPr/>
          <p:nvPr/>
        </p:nvSpPr>
        <p:spPr>
          <a:xfrm>
            <a:off x="308657" y="889671"/>
            <a:ext cx="8422831" cy="707886"/>
          </a:xfrm>
          <a:prstGeom prst="rect">
            <a:avLst/>
          </a:prstGeom>
          <a:solidFill>
            <a:schemeClr val="accent1">
              <a:lumMod val="40000"/>
              <a:lumOff val="60000"/>
            </a:schemeClr>
          </a:solidFill>
        </p:spPr>
        <p:txBody>
          <a:bodyPr wrap="square">
            <a:spAutoFit/>
          </a:bodyPr>
          <a:lstStyle/>
          <a:p>
            <a:r>
              <a:rPr lang="en-US" sz="2000" b="1" dirty="0">
                <a:latin typeface="Arial Narrow" pitchFamily="34" charset="0"/>
              </a:rPr>
              <a:t>Since clock-rate scaling ended in 2003, HPC performance has been achieved through increased parallelism.  </a:t>
            </a:r>
            <a:endParaRPr lang="en-US" sz="2000" dirty="0"/>
          </a:p>
        </p:txBody>
      </p:sp>
    </p:spTree>
    <p:extLst>
      <p:ext uri="{BB962C8B-B14F-4D97-AF65-F5344CB8AC3E}">
        <p14:creationId xmlns:p14="http://schemas.microsoft.com/office/powerpoint/2010/main" val="39022763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091702" y="5543490"/>
            <a:ext cx="1737527" cy="400110"/>
          </a:xfrm>
          <a:prstGeom prst="rect">
            <a:avLst/>
          </a:prstGeom>
          <a:solidFill>
            <a:schemeClr val="bg1"/>
          </a:solidFill>
        </p:spPr>
        <p:txBody>
          <a:bodyPr wrap="none">
            <a:spAutoFit/>
          </a:bodyPr>
          <a:lstStyle/>
          <a:p>
            <a:r>
              <a:rPr lang="en-US" sz="2000" b="1" dirty="0">
                <a:solidFill>
                  <a:schemeClr val="accent2">
                    <a:lumMod val="75000"/>
                  </a:schemeClr>
                </a:solidFill>
                <a:latin typeface="Arial Narrow" pitchFamily="34" charset="0"/>
              </a:rPr>
              <a:t>CORAL System</a:t>
            </a:r>
            <a:endParaRPr lang="en-US" sz="2000" dirty="0">
              <a:solidFill>
                <a:schemeClr val="accent2">
                  <a:lumMod val="75000"/>
                </a:schemeClr>
              </a:solidFill>
            </a:endParaRPr>
          </a:p>
        </p:txBody>
      </p:sp>
      <p:sp>
        <p:nvSpPr>
          <p:cNvPr id="9231" name="Freeform 26"/>
          <p:cNvSpPr>
            <a:spLocks/>
          </p:cNvSpPr>
          <p:nvPr/>
        </p:nvSpPr>
        <p:spPr bwMode="auto">
          <a:xfrm>
            <a:off x="0" y="2861691"/>
            <a:ext cx="8750300" cy="3381375"/>
          </a:xfrm>
          <a:custGeom>
            <a:avLst/>
            <a:gdLst>
              <a:gd name="T0" fmla="*/ 2147483647 w 5560"/>
              <a:gd name="T1" fmla="*/ 2147483647 h 2298"/>
              <a:gd name="T2" fmla="*/ 2147483647 w 5560"/>
              <a:gd name="T3" fmla="*/ 2147483647 h 2298"/>
              <a:gd name="T4" fmla="*/ 2147483647 w 5560"/>
              <a:gd name="T5" fmla="*/ 2147483647 h 2298"/>
              <a:gd name="T6" fmla="*/ 2147483647 w 5560"/>
              <a:gd name="T7" fmla="*/ 0 h 2298"/>
              <a:gd name="T8" fmla="*/ 2147483647 w 5560"/>
              <a:gd name="T9" fmla="*/ 2147483647 h 2298"/>
              <a:gd name="T10" fmla="*/ 2147483647 w 5560"/>
              <a:gd name="T11" fmla="*/ 2147483647 h 2298"/>
              <a:gd name="T12" fmla="*/ 0 w 5560"/>
              <a:gd name="T13" fmla="*/ 2147483647 h 2298"/>
              <a:gd name="T14" fmla="*/ 2147483647 w 5560"/>
              <a:gd name="T15" fmla="*/ 2147483647 h 2298"/>
              <a:gd name="T16" fmla="*/ 2147483647 w 5560"/>
              <a:gd name="T17" fmla="*/ 2147483647 h 2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60"/>
              <a:gd name="T28" fmla="*/ 0 h 2298"/>
              <a:gd name="T29" fmla="*/ 5560 w 5560"/>
              <a:gd name="T30" fmla="*/ 2298 h 22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60" h="2298">
                <a:moveTo>
                  <a:pt x="40" y="1130"/>
                </a:moveTo>
                <a:cubicBezTo>
                  <a:pt x="1136" y="1346"/>
                  <a:pt x="3808" y="994"/>
                  <a:pt x="4937" y="196"/>
                </a:cubicBezTo>
                <a:lnTo>
                  <a:pt x="4744" y="138"/>
                </a:lnTo>
                <a:lnTo>
                  <a:pt x="5350" y="0"/>
                </a:lnTo>
                <a:lnTo>
                  <a:pt x="5560" y="442"/>
                </a:lnTo>
                <a:lnTo>
                  <a:pt x="5253" y="328"/>
                </a:lnTo>
                <a:cubicBezTo>
                  <a:pt x="3784" y="1826"/>
                  <a:pt x="881" y="2170"/>
                  <a:pt x="0" y="2298"/>
                </a:cubicBezTo>
                <a:lnTo>
                  <a:pt x="256" y="1578"/>
                </a:lnTo>
                <a:lnTo>
                  <a:pt x="40" y="1130"/>
                </a:lnTo>
                <a:close/>
              </a:path>
            </a:pathLst>
          </a:custGeom>
          <a:gradFill rotWithShape="1">
            <a:gsLst>
              <a:gs pos="0">
                <a:srgbClr val="F0F5F7"/>
              </a:gs>
              <a:gs pos="100000">
                <a:srgbClr val="C9DCE1">
                  <a:alpha val="49001"/>
                </a:srgbClr>
              </a:gs>
            </a:gsLst>
            <a:lin ang="0" scaled="1"/>
          </a:gradFill>
          <a:ln w="9525">
            <a:solidFill>
              <a:srgbClr val="EAEEEE"/>
            </a:solidFill>
            <a:round/>
            <a:headEnd/>
            <a:tailEnd/>
          </a:ln>
        </p:spPr>
        <p:txBody>
          <a:bodyPr wrap="none" anchor="ctr"/>
          <a:lstStyle/>
          <a:p>
            <a:endParaRPr lang="en-US"/>
          </a:p>
        </p:txBody>
      </p:sp>
      <p:pic>
        <p:nvPicPr>
          <p:cNvPr id="21" name="Picture 20" descr="Jaguar drawing - lowres.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13169" y="3047242"/>
            <a:ext cx="2562224" cy="1257671"/>
          </a:xfrm>
          <a:prstGeom prst="rect">
            <a:avLst/>
          </a:prstGeom>
        </p:spPr>
      </p:pic>
      <p:pic>
        <p:nvPicPr>
          <p:cNvPr id="1026" name="Picture 2" descr="\\ORNLData.ornl.gov\Home\Pictures\Image Library One\Computers\Titan\Titan Cutou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30153" y="2828167"/>
            <a:ext cx="2558249" cy="800276"/>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6"/>
          <p:cNvSpPr>
            <a:spLocks noGrp="1" noChangeArrowheads="1"/>
          </p:cNvSpPr>
          <p:nvPr>
            <p:ph type="title"/>
          </p:nvPr>
        </p:nvSpPr>
        <p:spPr>
          <a:xfrm>
            <a:off x="0" y="-219075"/>
            <a:ext cx="9144000" cy="1063923"/>
          </a:xfrm>
        </p:spPr>
        <p:txBody>
          <a:bodyPr/>
          <a:lstStyle/>
          <a:p>
            <a:pPr eaLnBrk="1" hangingPunct="1"/>
            <a:r>
              <a:rPr lang="en-US" sz="2600" dirty="0" smtClean="0">
                <a:latin typeface="Arial Narrow" panose="020B0606020202030204" pitchFamily="34" charset="0"/>
              </a:rPr>
              <a:t>Science </a:t>
            </a:r>
            <a:r>
              <a:rPr lang="en-US" sz="2600" dirty="0">
                <a:latin typeface="Arial Narrow" panose="020B0606020202030204" pitchFamily="34" charset="0"/>
              </a:rPr>
              <a:t>requires that we continue to </a:t>
            </a:r>
            <a:r>
              <a:rPr lang="en-US" sz="2600" dirty="0" smtClean="0">
                <a:latin typeface="Arial Narrow" panose="020B0606020202030204" pitchFamily="34" charset="0"/>
              </a:rPr>
              <a:t>advance computational </a:t>
            </a:r>
            <a:r>
              <a:rPr lang="en-US" sz="2600" dirty="0">
                <a:latin typeface="Arial Narrow" panose="020B0606020202030204" pitchFamily="34" charset="0"/>
              </a:rPr>
              <a:t>capability over the next decade on the roadmap to Exascale.</a:t>
            </a:r>
          </a:p>
        </p:txBody>
      </p:sp>
      <p:graphicFrame>
        <p:nvGraphicFramePr>
          <p:cNvPr id="8233" name="Group 41"/>
          <p:cNvGraphicFramePr>
            <a:graphicFrameLocks noGrp="1"/>
          </p:cNvGraphicFramePr>
          <p:nvPr>
            <p:extLst>
              <p:ext uri="{D42A27DB-BD31-4B8C-83A1-F6EECF244321}">
                <p14:modId xmlns:p14="http://schemas.microsoft.com/office/powerpoint/2010/main" val="4021306340"/>
              </p:ext>
            </p:extLst>
          </p:nvPr>
        </p:nvGraphicFramePr>
        <p:xfrm>
          <a:off x="488934" y="986395"/>
          <a:ext cx="8090897" cy="810595"/>
        </p:xfrm>
        <a:graphic>
          <a:graphicData uri="http://schemas.openxmlformats.org/drawingml/2006/table">
            <a:tbl>
              <a:tblPr/>
              <a:tblGrid>
                <a:gridCol w="8090897">
                  <a:extLst>
                    <a:ext uri="{9D8B030D-6E8A-4147-A177-3AD203B41FA5}">
                      <a16:colId xmlns:a16="http://schemas.microsoft.com/office/drawing/2014/main" xmlns="" val="20001"/>
                    </a:ext>
                  </a:extLst>
                </a:gridCol>
              </a:tblGrid>
              <a:tr h="810595">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defRPr/>
                      </a:pPr>
                      <a:r>
                        <a:rPr kumimoji="0" lang="en-US" sz="2000" b="1" i="0" u="none" strike="noStrike" cap="none" normalizeH="0" baseline="0" dirty="0">
                          <a:ln>
                            <a:noFill/>
                          </a:ln>
                          <a:solidFill>
                            <a:schemeClr val="tx1"/>
                          </a:solidFill>
                          <a:effectLst/>
                          <a:latin typeface="Arial Narrow" pitchFamily="34" charset="0"/>
                        </a:rPr>
                        <a:t>Titan and beyond deliver hierarchical parallelism with very powerful </a:t>
                      </a:r>
                      <a:r>
                        <a:rPr kumimoji="0" lang="en-US" sz="2000" b="1" i="0" u="none" strike="noStrike" cap="none" normalizeH="0" baseline="0" dirty="0" smtClean="0">
                          <a:ln>
                            <a:noFill/>
                          </a:ln>
                          <a:solidFill>
                            <a:schemeClr val="tx1"/>
                          </a:solidFill>
                          <a:effectLst/>
                          <a:latin typeface="Arial Narrow" pitchFamily="34" charset="0"/>
                        </a:rPr>
                        <a:t>nodes</a:t>
                      </a:r>
                      <a:endParaRPr kumimoji="0" lang="en-US" sz="2000" b="1" i="0" u="none" strike="noStrike" cap="none" normalizeH="0" baseline="0" dirty="0">
                        <a:ln>
                          <a:noFill/>
                        </a:ln>
                        <a:solidFill>
                          <a:schemeClr val="tx1"/>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0"/>
                  </a:ext>
                </a:extLst>
              </a:tr>
            </a:tbl>
          </a:graphicData>
        </a:graphic>
      </p:graphicFrame>
      <p:sp>
        <p:nvSpPr>
          <p:cNvPr id="9236" name="Rectangle 31"/>
          <p:cNvSpPr>
            <a:spLocks noChangeArrowheads="1"/>
          </p:cNvSpPr>
          <p:nvPr/>
        </p:nvSpPr>
        <p:spPr bwMode="auto">
          <a:xfrm>
            <a:off x="573780" y="4564761"/>
            <a:ext cx="1828800" cy="978729"/>
          </a:xfrm>
          <a:prstGeom prst="rect">
            <a:avLst/>
          </a:prstGeom>
          <a:noFill/>
          <a:ln w="9525">
            <a:noFill/>
            <a:miter lim="800000"/>
            <a:headEnd/>
            <a:tailEnd/>
          </a:ln>
        </p:spPr>
        <p:txBody>
          <a:bodyPr wrap="square">
            <a:spAutoFit/>
          </a:bodyPr>
          <a:lstStyle/>
          <a:p>
            <a:pPr>
              <a:lnSpc>
                <a:spcPct val="90000"/>
              </a:lnSpc>
            </a:pPr>
            <a:r>
              <a:rPr lang="en-US" sz="1600" b="1" dirty="0">
                <a:latin typeface="Arial Narrow" pitchFamily="34" charset="0"/>
              </a:rPr>
              <a:t>Jaguar 2.3 PF</a:t>
            </a:r>
          </a:p>
          <a:p>
            <a:pPr>
              <a:lnSpc>
                <a:spcPct val="90000"/>
              </a:lnSpc>
            </a:pPr>
            <a:r>
              <a:rPr lang="en-US" sz="1600" b="1" dirty="0">
                <a:latin typeface="Arial Narrow" pitchFamily="34" charset="0"/>
              </a:rPr>
              <a:t>Cray XT5</a:t>
            </a:r>
          </a:p>
          <a:p>
            <a:pPr>
              <a:lnSpc>
                <a:spcPct val="90000"/>
              </a:lnSpc>
            </a:pPr>
            <a:r>
              <a:rPr lang="en-US" sz="1600" b="1" dirty="0">
                <a:latin typeface="Arial Narrow" pitchFamily="34" charset="0"/>
              </a:rPr>
              <a:t>18,688 AMD CPUs</a:t>
            </a:r>
          </a:p>
          <a:p>
            <a:pPr>
              <a:lnSpc>
                <a:spcPct val="90000"/>
              </a:lnSpc>
            </a:pPr>
            <a:r>
              <a:rPr lang="en-US" sz="1600" b="1" dirty="0">
                <a:latin typeface="Arial Narrow" pitchFamily="34" charset="0"/>
              </a:rPr>
              <a:t>7MW</a:t>
            </a:r>
          </a:p>
        </p:txBody>
      </p:sp>
      <p:sp>
        <p:nvSpPr>
          <p:cNvPr id="9237" name="Rectangle 32"/>
          <p:cNvSpPr>
            <a:spLocks noChangeArrowheads="1"/>
          </p:cNvSpPr>
          <p:nvPr/>
        </p:nvSpPr>
        <p:spPr bwMode="auto">
          <a:xfrm>
            <a:off x="2782744" y="4165419"/>
            <a:ext cx="1820068" cy="1200329"/>
          </a:xfrm>
          <a:prstGeom prst="rect">
            <a:avLst/>
          </a:prstGeom>
          <a:noFill/>
          <a:ln w="9525">
            <a:noFill/>
            <a:miter lim="800000"/>
            <a:headEnd/>
            <a:tailEnd/>
          </a:ln>
        </p:spPr>
        <p:txBody>
          <a:bodyPr wrap="square">
            <a:spAutoFit/>
          </a:bodyPr>
          <a:lstStyle/>
          <a:p>
            <a:pPr>
              <a:lnSpc>
                <a:spcPct val="90000"/>
              </a:lnSpc>
            </a:pPr>
            <a:r>
              <a:rPr lang="en-US" sz="1600" b="1" dirty="0">
                <a:latin typeface="Arial Narrow" pitchFamily="34" charset="0"/>
              </a:rPr>
              <a:t>Titan: 27 PF</a:t>
            </a:r>
          </a:p>
          <a:p>
            <a:pPr>
              <a:lnSpc>
                <a:spcPct val="90000"/>
              </a:lnSpc>
            </a:pPr>
            <a:r>
              <a:rPr lang="en-US" sz="1600" b="1" dirty="0">
                <a:latin typeface="Arial Narrow" pitchFamily="34" charset="0"/>
              </a:rPr>
              <a:t>Cray XK7</a:t>
            </a:r>
          </a:p>
          <a:p>
            <a:pPr>
              <a:lnSpc>
                <a:spcPct val="90000"/>
              </a:lnSpc>
            </a:pPr>
            <a:r>
              <a:rPr lang="en-US" sz="1600" b="1" dirty="0">
                <a:latin typeface="Arial Narrow" pitchFamily="34" charset="0"/>
              </a:rPr>
              <a:t>18,688 AMD CPUs 18,688 NVIDIA GPUs</a:t>
            </a:r>
          </a:p>
          <a:p>
            <a:pPr>
              <a:lnSpc>
                <a:spcPct val="90000"/>
              </a:lnSpc>
            </a:pPr>
            <a:r>
              <a:rPr lang="en-US" sz="1600" b="1" dirty="0">
                <a:latin typeface="Arial Narrow" pitchFamily="34" charset="0"/>
              </a:rPr>
              <a:t>9 MW</a:t>
            </a:r>
          </a:p>
        </p:txBody>
      </p:sp>
      <p:sp>
        <p:nvSpPr>
          <p:cNvPr id="9238" name="Text Box 35"/>
          <p:cNvSpPr txBox="1">
            <a:spLocks noChangeArrowheads="1"/>
          </p:cNvSpPr>
          <p:nvPr/>
        </p:nvSpPr>
        <p:spPr bwMode="auto">
          <a:xfrm>
            <a:off x="214903" y="6006528"/>
            <a:ext cx="665567" cy="307777"/>
          </a:xfrm>
          <a:prstGeom prst="rect">
            <a:avLst/>
          </a:prstGeom>
          <a:noFill/>
          <a:ln w="9525">
            <a:noFill/>
            <a:miter lim="800000"/>
            <a:headEnd/>
            <a:tailEnd/>
          </a:ln>
        </p:spPr>
        <p:txBody>
          <a:bodyPr wrap="none">
            <a:spAutoFit/>
          </a:bodyPr>
          <a:lstStyle/>
          <a:p>
            <a:pPr algn="ctr"/>
            <a:r>
              <a:rPr lang="en-US" sz="1400" dirty="0">
                <a:latin typeface="Arial Black" pitchFamily="34" charset="0"/>
              </a:rPr>
              <a:t>2008</a:t>
            </a:r>
          </a:p>
        </p:txBody>
      </p:sp>
      <p:sp>
        <p:nvSpPr>
          <p:cNvPr id="9239" name="Text Box 36"/>
          <p:cNvSpPr txBox="1">
            <a:spLocks noChangeArrowheads="1"/>
          </p:cNvSpPr>
          <p:nvPr/>
        </p:nvSpPr>
        <p:spPr bwMode="auto">
          <a:xfrm>
            <a:off x="2131810" y="6006528"/>
            <a:ext cx="665567" cy="307777"/>
          </a:xfrm>
          <a:prstGeom prst="rect">
            <a:avLst/>
          </a:prstGeom>
          <a:noFill/>
          <a:ln w="9525">
            <a:noFill/>
            <a:miter lim="800000"/>
            <a:headEnd/>
            <a:tailEnd/>
          </a:ln>
        </p:spPr>
        <p:txBody>
          <a:bodyPr wrap="none">
            <a:spAutoFit/>
          </a:bodyPr>
          <a:lstStyle/>
          <a:p>
            <a:pPr algn="ctr"/>
            <a:r>
              <a:rPr lang="en-US" sz="1400" dirty="0">
                <a:latin typeface="Arial Black" pitchFamily="34" charset="0"/>
              </a:rPr>
              <a:t>2012</a:t>
            </a:r>
          </a:p>
        </p:txBody>
      </p:sp>
      <p:sp>
        <p:nvSpPr>
          <p:cNvPr id="9240" name="Text Box 37"/>
          <p:cNvSpPr txBox="1">
            <a:spLocks noChangeArrowheads="1"/>
          </p:cNvSpPr>
          <p:nvPr/>
        </p:nvSpPr>
        <p:spPr bwMode="auto">
          <a:xfrm>
            <a:off x="4382885" y="6006528"/>
            <a:ext cx="665567" cy="307777"/>
          </a:xfrm>
          <a:prstGeom prst="rect">
            <a:avLst/>
          </a:prstGeom>
          <a:noFill/>
          <a:ln w="9525">
            <a:noFill/>
            <a:miter lim="800000"/>
            <a:headEnd/>
            <a:tailEnd/>
          </a:ln>
        </p:spPr>
        <p:txBody>
          <a:bodyPr wrap="none">
            <a:spAutoFit/>
          </a:bodyPr>
          <a:lstStyle/>
          <a:p>
            <a:pPr algn="ctr"/>
            <a:r>
              <a:rPr lang="en-US" sz="1400" dirty="0">
                <a:latin typeface="Arial Black" pitchFamily="34" charset="0"/>
              </a:rPr>
              <a:t>2018</a:t>
            </a:r>
          </a:p>
        </p:txBody>
      </p:sp>
      <p:sp>
        <p:nvSpPr>
          <p:cNvPr id="9241" name="Text Box 38"/>
          <p:cNvSpPr txBox="1">
            <a:spLocks noChangeArrowheads="1"/>
          </p:cNvSpPr>
          <p:nvPr/>
        </p:nvSpPr>
        <p:spPr bwMode="auto">
          <a:xfrm>
            <a:off x="6573433" y="6006528"/>
            <a:ext cx="665567" cy="307777"/>
          </a:xfrm>
          <a:prstGeom prst="rect">
            <a:avLst/>
          </a:prstGeom>
          <a:noFill/>
          <a:ln w="9525">
            <a:noFill/>
            <a:miter lim="800000"/>
            <a:headEnd/>
            <a:tailEnd/>
          </a:ln>
        </p:spPr>
        <p:txBody>
          <a:bodyPr wrap="none">
            <a:spAutoFit/>
          </a:bodyPr>
          <a:lstStyle/>
          <a:p>
            <a:pPr algn="ctr"/>
            <a:r>
              <a:rPr lang="en-US" sz="1400" dirty="0">
                <a:latin typeface="Arial Black" pitchFamily="34" charset="0"/>
              </a:rPr>
              <a:t>2022</a:t>
            </a:r>
          </a:p>
        </p:txBody>
      </p:sp>
      <p:sp>
        <p:nvSpPr>
          <p:cNvPr id="9246" name="Rectangle 32"/>
          <p:cNvSpPr>
            <a:spLocks noChangeArrowheads="1"/>
          </p:cNvSpPr>
          <p:nvPr/>
        </p:nvSpPr>
        <p:spPr bwMode="auto">
          <a:xfrm>
            <a:off x="7093537" y="3501425"/>
            <a:ext cx="2050463" cy="978729"/>
          </a:xfrm>
          <a:prstGeom prst="rect">
            <a:avLst/>
          </a:prstGeom>
          <a:noFill/>
          <a:ln w="9525">
            <a:noFill/>
            <a:miter lim="800000"/>
            <a:headEnd/>
            <a:tailEnd/>
          </a:ln>
        </p:spPr>
        <p:txBody>
          <a:bodyPr wrap="square">
            <a:spAutoFit/>
          </a:bodyPr>
          <a:lstStyle/>
          <a:p>
            <a:pPr>
              <a:lnSpc>
                <a:spcPct val="90000"/>
              </a:lnSpc>
            </a:pPr>
            <a:r>
              <a:rPr lang="en-US" sz="1600" b="1" dirty="0">
                <a:latin typeface="Arial Narrow" pitchFamily="34" charset="0"/>
              </a:rPr>
              <a:t>OLCF5: 1,000–3,000 PF 5-10x </a:t>
            </a:r>
            <a:r>
              <a:rPr lang="en-US" sz="1600" b="1" dirty="0" smtClean="0">
                <a:latin typeface="Arial Narrow" pitchFamily="34" charset="0"/>
              </a:rPr>
              <a:t>Summit  </a:t>
            </a:r>
          </a:p>
          <a:p>
            <a:pPr>
              <a:lnSpc>
                <a:spcPct val="90000"/>
              </a:lnSpc>
            </a:pPr>
            <a:r>
              <a:rPr lang="en-US" sz="1600" b="1" dirty="0" smtClean="0">
                <a:latin typeface="Arial Narrow" pitchFamily="34" charset="0"/>
              </a:rPr>
              <a:t>?????</a:t>
            </a:r>
            <a:endParaRPr lang="en-US" sz="1600" b="1" dirty="0">
              <a:latin typeface="Arial Narrow" pitchFamily="34" charset="0"/>
            </a:endParaRPr>
          </a:p>
          <a:p>
            <a:pPr>
              <a:lnSpc>
                <a:spcPct val="90000"/>
              </a:lnSpc>
            </a:pPr>
            <a:r>
              <a:rPr lang="en-US" sz="1600" b="1" dirty="0">
                <a:latin typeface="Arial Narrow" pitchFamily="34" charset="0"/>
              </a:rPr>
              <a:t>20-30 MW</a:t>
            </a:r>
          </a:p>
        </p:txBody>
      </p:sp>
      <p:sp>
        <p:nvSpPr>
          <p:cNvPr id="9247" name="Rectangle 32"/>
          <p:cNvSpPr>
            <a:spLocks noChangeArrowheads="1"/>
          </p:cNvSpPr>
          <p:nvPr/>
        </p:nvSpPr>
        <p:spPr bwMode="auto">
          <a:xfrm>
            <a:off x="5033909" y="3918402"/>
            <a:ext cx="1920875" cy="1643527"/>
          </a:xfrm>
          <a:prstGeom prst="rect">
            <a:avLst/>
          </a:prstGeom>
          <a:noFill/>
          <a:ln w="9525">
            <a:noFill/>
            <a:miter lim="800000"/>
            <a:headEnd/>
            <a:tailEnd/>
          </a:ln>
        </p:spPr>
        <p:txBody>
          <a:bodyPr>
            <a:spAutoFit/>
          </a:bodyPr>
          <a:lstStyle/>
          <a:p>
            <a:pPr>
              <a:lnSpc>
                <a:spcPct val="90000"/>
              </a:lnSpc>
            </a:pPr>
            <a:r>
              <a:rPr lang="en-US" sz="1600" b="1" dirty="0">
                <a:latin typeface="Arial Narrow" pitchFamily="34" charset="0"/>
              </a:rPr>
              <a:t>Summit:  200 PF       5-10x Titan on </a:t>
            </a:r>
            <a:r>
              <a:rPr lang="en-US" sz="1600" b="1" dirty="0" smtClean="0">
                <a:latin typeface="Arial Narrow" pitchFamily="34" charset="0"/>
              </a:rPr>
              <a:t>apps</a:t>
            </a:r>
          </a:p>
          <a:p>
            <a:pPr>
              <a:lnSpc>
                <a:spcPct val="90000"/>
              </a:lnSpc>
            </a:pPr>
            <a:r>
              <a:rPr lang="en-US" sz="1600" b="1" dirty="0" smtClean="0">
                <a:latin typeface="Arial Narrow" pitchFamily="34" charset="0"/>
              </a:rPr>
              <a:t>3,400 hybrid nodes with multiple IBM Power 9 CPUs and NVIDIA Volta GPUs</a:t>
            </a:r>
            <a:endParaRPr lang="en-US" sz="1600" b="1" dirty="0">
              <a:latin typeface="Arial Narrow" pitchFamily="34" charset="0"/>
            </a:endParaRPr>
          </a:p>
          <a:p>
            <a:pPr>
              <a:lnSpc>
                <a:spcPct val="90000"/>
              </a:lnSpc>
            </a:pPr>
            <a:r>
              <a:rPr lang="en-US" sz="1600" b="1" dirty="0">
                <a:latin typeface="Arial Narrow" pitchFamily="34" charset="0"/>
              </a:rPr>
              <a:t>13 MW</a:t>
            </a:r>
          </a:p>
        </p:txBody>
      </p:sp>
      <p:sp>
        <p:nvSpPr>
          <p:cNvPr id="535580" name="Line 28"/>
          <p:cNvSpPr>
            <a:spLocks noChangeShapeType="1"/>
          </p:cNvSpPr>
          <p:nvPr/>
        </p:nvSpPr>
        <p:spPr bwMode="auto">
          <a:xfrm flipV="1">
            <a:off x="2590800" y="4039616"/>
            <a:ext cx="0" cy="1963737"/>
          </a:xfrm>
          <a:prstGeom prst="line">
            <a:avLst/>
          </a:prstGeom>
          <a:noFill/>
          <a:ln w="38100">
            <a:solidFill>
              <a:srgbClr val="A9C7CF"/>
            </a:solidFill>
            <a:round/>
            <a:headEnd/>
            <a:tailEnd type="diamond" w="med" len="med"/>
          </a:ln>
          <a:effectLst>
            <a:outerShdw dist="17961" dir="2700000" algn="ctr" rotWithShape="0">
              <a:srgbClr val="4D4D4D"/>
            </a:outerShdw>
          </a:effectLst>
        </p:spPr>
        <p:txBody>
          <a:bodyPr/>
          <a:lstStyle/>
          <a:p>
            <a:pPr>
              <a:defRPr/>
            </a:pPr>
            <a:endParaRPr lang="en-US"/>
          </a:p>
        </p:txBody>
      </p:sp>
      <p:sp>
        <p:nvSpPr>
          <p:cNvPr id="535579" name="Line 27"/>
          <p:cNvSpPr>
            <a:spLocks noChangeShapeType="1"/>
          </p:cNvSpPr>
          <p:nvPr/>
        </p:nvSpPr>
        <p:spPr bwMode="auto">
          <a:xfrm flipV="1">
            <a:off x="422275" y="4387278"/>
            <a:ext cx="0" cy="1616075"/>
          </a:xfrm>
          <a:prstGeom prst="line">
            <a:avLst/>
          </a:prstGeom>
          <a:noFill/>
          <a:ln w="38100">
            <a:solidFill>
              <a:srgbClr val="A9C7CF"/>
            </a:solidFill>
            <a:round/>
            <a:headEnd/>
            <a:tailEnd type="diamond" w="med" len="med"/>
          </a:ln>
          <a:effectLst>
            <a:outerShdw dist="17961" dir="2700000" algn="ctr" rotWithShape="0">
              <a:srgbClr val="4D4D4D"/>
            </a:outerShdw>
          </a:effectLst>
        </p:spPr>
        <p:txBody>
          <a:bodyPr/>
          <a:lstStyle/>
          <a:p>
            <a:pPr>
              <a:defRPr/>
            </a:pPr>
            <a:endParaRPr lang="en-US"/>
          </a:p>
        </p:txBody>
      </p:sp>
      <p:pic>
        <p:nvPicPr>
          <p:cNvPr id="23" name="Picture 39" descr="cascad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14382" y="1796990"/>
            <a:ext cx="1883390" cy="1425575"/>
          </a:xfrm>
          <a:prstGeom prst="rect">
            <a:avLst/>
          </a:prstGeom>
          <a:noFill/>
          <a:ln w="9525">
            <a:noFill/>
            <a:miter lim="800000"/>
            <a:headEnd/>
            <a:tailEnd/>
          </a:ln>
        </p:spPr>
      </p:pic>
      <p:pic>
        <p:nvPicPr>
          <p:cNvPr id="24" name="Picture 23"/>
          <p:cNvPicPr>
            <a:picLocks noChangeAspect="1"/>
          </p:cNvPicPr>
          <p:nvPr/>
        </p:nvPicPr>
        <p:blipFill>
          <a:blip r:embed="rId6" cstate="email">
            <a:extLst>
              <a:ext uri="{BEBA8EAE-BF5A-486C-A8C5-ECC9F3942E4B}">
                <a14:imgProps xmlns:a14="http://schemas.microsoft.com/office/drawing/2010/main">
                  <a14:imgLayer r:embed="rId7">
                    <a14:imgEffect>
                      <a14:sharpenSoften amount="-94000"/>
                    </a14:imgEffect>
                  </a14:imgLayer>
                </a14:imgProps>
              </a:ext>
              <a:ext uri="{28A0092B-C50C-407E-A947-70E740481C1C}">
                <a14:useLocalDpi xmlns:a14="http://schemas.microsoft.com/office/drawing/2010/main"/>
              </a:ext>
            </a:extLst>
          </a:blip>
          <a:stretch>
            <a:fillRect/>
          </a:stretch>
        </p:blipFill>
        <p:spPr>
          <a:xfrm>
            <a:off x="4630389" y="2183789"/>
            <a:ext cx="2660152" cy="1081108"/>
          </a:xfrm>
          <a:prstGeom prst="rect">
            <a:avLst/>
          </a:prstGeom>
        </p:spPr>
      </p:pic>
      <p:sp>
        <p:nvSpPr>
          <p:cNvPr id="535581" name="Line 29"/>
          <p:cNvSpPr>
            <a:spLocks noChangeShapeType="1"/>
          </p:cNvSpPr>
          <p:nvPr/>
        </p:nvSpPr>
        <p:spPr bwMode="auto">
          <a:xfrm flipV="1">
            <a:off x="4876800" y="3676078"/>
            <a:ext cx="0" cy="2327275"/>
          </a:xfrm>
          <a:prstGeom prst="line">
            <a:avLst/>
          </a:prstGeom>
          <a:noFill/>
          <a:ln w="38100">
            <a:solidFill>
              <a:srgbClr val="A9C7CF"/>
            </a:solidFill>
            <a:round/>
            <a:headEnd/>
            <a:tailEnd type="diamond" w="med" len="med"/>
          </a:ln>
          <a:effectLst>
            <a:outerShdw dist="17961" dir="2700000" algn="ctr" rotWithShape="0">
              <a:srgbClr val="4D4D4D"/>
            </a:outerShdw>
          </a:effectLst>
        </p:spPr>
        <p:txBody>
          <a:bodyPr/>
          <a:lstStyle/>
          <a:p>
            <a:pPr>
              <a:defRPr/>
            </a:pPr>
            <a:endParaRPr lang="en-US"/>
          </a:p>
        </p:txBody>
      </p:sp>
      <p:sp>
        <p:nvSpPr>
          <p:cNvPr id="535582" name="Line 30"/>
          <p:cNvSpPr>
            <a:spLocks noChangeShapeType="1"/>
          </p:cNvSpPr>
          <p:nvPr/>
        </p:nvSpPr>
        <p:spPr bwMode="auto">
          <a:xfrm flipV="1">
            <a:off x="7086600" y="3258566"/>
            <a:ext cx="0" cy="2744787"/>
          </a:xfrm>
          <a:prstGeom prst="line">
            <a:avLst/>
          </a:prstGeom>
          <a:noFill/>
          <a:ln w="38100">
            <a:solidFill>
              <a:srgbClr val="A9C7CF"/>
            </a:solidFill>
            <a:round/>
            <a:headEnd/>
            <a:tailEnd type="diamond" w="med" len="med"/>
          </a:ln>
          <a:effectLst>
            <a:outerShdw dist="17961" dir="2700000" algn="ctr" rotWithShape="0">
              <a:srgbClr val="4D4D4D"/>
            </a:outerShdw>
          </a:effectLst>
        </p:spPr>
        <p:txBody>
          <a:bodyPr/>
          <a:lstStyle/>
          <a:p>
            <a:pPr>
              <a:defRPr/>
            </a:pPr>
            <a:endParaRPr lang="en-US"/>
          </a:p>
        </p:txBody>
      </p:sp>
      <p:sp>
        <p:nvSpPr>
          <p:cNvPr id="2" name="TextBox 1"/>
          <p:cNvSpPr txBox="1"/>
          <p:nvPr/>
        </p:nvSpPr>
        <p:spPr>
          <a:xfrm>
            <a:off x="116742" y="4066135"/>
            <a:ext cx="611065" cy="341632"/>
          </a:xfrm>
          <a:prstGeom prst="rect">
            <a:avLst/>
          </a:prstGeom>
          <a:noFill/>
        </p:spPr>
        <p:txBody>
          <a:bodyPr wrap="none" rtlCol="0">
            <a:spAutoFit/>
          </a:bodyPr>
          <a:lstStyle/>
          <a:p>
            <a:pPr algn="ctr">
              <a:lnSpc>
                <a:spcPct val="90000"/>
              </a:lnSpc>
            </a:pPr>
            <a:r>
              <a:rPr lang="en-US" b="1" dirty="0">
                <a:solidFill>
                  <a:srgbClr val="FF0000"/>
                </a:solidFill>
              </a:rPr>
              <a:t>10</a:t>
            </a:r>
            <a:r>
              <a:rPr lang="en-US" b="1" baseline="30000" dirty="0">
                <a:solidFill>
                  <a:srgbClr val="FF0000"/>
                </a:solidFill>
              </a:rPr>
              <a:t>15</a:t>
            </a:r>
          </a:p>
        </p:txBody>
      </p:sp>
      <p:sp>
        <p:nvSpPr>
          <p:cNvPr id="25" name="TextBox 24"/>
          <p:cNvSpPr txBox="1"/>
          <p:nvPr/>
        </p:nvSpPr>
        <p:spPr>
          <a:xfrm>
            <a:off x="2284534" y="3684587"/>
            <a:ext cx="611066" cy="341632"/>
          </a:xfrm>
          <a:prstGeom prst="rect">
            <a:avLst/>
          </a:prstGeom>
          <a:noFill/>
        </p:spPr>
        <p:txBody>
          <a:bodyPr wrap="none" rtlCol="0">
            <a:spAutoFit/>
          </a:bodyPr>
          <a:lstStyle/>
          <a:p>
            <a:pPr algn="ctr">
              <a:lnSpc>
                <a:spcPct val="90000"/>
              </a:lnSpc>
            </a:pPr>
            <a:r>
              <a:rPr lang="en-US" b="1" dirty="0">
                <a:solidFill>
                  <a:srgbClr val="FF0000"/>
                </a:solidFill>
              </a:rPr>
              <a:t>10</a:t>
            </a:r>
            <a:r>
              <a:rPr lang="en-US" b="1" baseline="30000" dirty="0">
                <a:solidFill>
                  <a:srgbClr val="FF0000"/>
                </a:solidFill>
              </a:rPr>
              <a:t>16</a:t>
            </a:r>
          </a:p>
        </p:txBody>
      </p:sp>
      <p:sp>
        <p:nvSpPr>
          <p:cNvPr id="26" name="TextBox 25"/>
          <p:cNvSpPr txBox="1"/>
          <p:nvPr/>
        </p:nvSpPr>
        <p:spPr>
          <a:xfrm>
            <a:off x="4571267" y="3369978"/>
            <a:ext cx="611066" cy="341632"/>
          </a:xfrm>
          <a:prstGeom prst="rect">
            <a:avLst/>
          </a:prstGeom>
          <a:noFill/>
        </p:spPr>
        <p:txBody>
          <a:bodyPr wrap="none" rtlCol="0">
            <a:spAutoFit/>
          </a:bodyPr>
          <a:lstStyle/>
          <a:p>
            <a:pPr algn="ctr">
              <a:lnSpc>
                <a:spcPct val="90000"/>
              </a:lnSpc>
            </a:pPr>
            <a:r>
              <a:rPr lang="en-US" b="1" dirty="0">
                <a:solidFill>
                  <a:srgbClr val="FF0000"/>
                </a:solidFill>
              </a:rPr>
              <a:t>10</a:t>
            </a:r>
            <a:r>
              <a:rPr lang="en-US" b="1" baseline="30000" dirty="0">
                <a:solidFill>
                  <a:srgbClr val="FF0000"/>
                </a:solidFill>
              </a:rPr>
              <a:t>17</a:t>
            </a:r>
          </a:p>
        </p:txBody>
      </p:sp>
      <p:sp>
        <p:nvSpPr>
          <p:cNvPr id="27" name="TextBox 26"/>
          <p:cNvSpPr txBox="1"/>
          <p:nvPr/>
        </p:nvSpPr>
        <p:spPr>
          <a:xfrm>
            <a:off x="6781067" y="2971800"/>
            <a:ext cx="611066" cy="341632"/>
          </a:xfrm>
          <a:prstGeom prst="rect">
            <a:avLst/>
          </a:prstGeom>
          <a:noFill/>
        </p:spPr>
        <p:txBody>
          <a:bodyPr wrap="none" rtlCol="0">
            <a:spAutoFit/>
          </a:bodyPr>
          <a:lstStyle/>
          <a:p>
            <a:pPr algn="ctr">
              <a:lnSpc>
                <a:spcPct val="90000"/>
              </a:lnSpc>
            </a:pPr>
            <a:r>
              <a:rPr lang="en-US" b="1" dirty="0">
                <a:solidFill>
                  <a:srgbClr val="FF0000"/>
                </a:solidFill>
              </a:rPr>
              <a:t>10</a:t>
            </a:r>
            <a:r>
              <a:rPr lang="en-US" b="1" baseline="30000" dirty="0">
                <a:solidFill>
                  <a:srgbClr val="FF0000"/>
                </a:solidFill>
              </a:rPr>
              <a:t>18</a:t>
            </a:r>
          </a:p>
        </p:txBody>
      </p:sp>
    </p:spTree>
    <p:extLst>
      <p:ext uri="{BB962C8B-B14F-4D97-AF65-F5344CB8AC3E}">
        <p14:creationId xmlns:p14="http://schemas.microsoft.com/office/powerpoint/2010/main" val="318617207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10" y="0"/>
            <a:ext cx="8515350" cy="498658"/>
          </a:xfrm>
        </p:spPr>
        <p:txBody>
          <a:bodyPr>
            <a:noAutofit/>
          </a:bodyPr>
          <a:lstStyle/>
          <a:p>
            <a:pPr>
              <a:spcBef>
                <a:spcPts val="900"/>
              </a:spcBef>
            </a:pPr>
            <a:r>
              <a:rPr lang="en-US" sz="2800" dirty="0" smtClean="0"/>
              <a:t>Multiple Architectural Choices:  Many Core</a:t>
            </a:r>
            <a:endParaRPr lang="en-US" sz="2800" dirty="0"/>
          </a:p>
        </p:txBody>
      </p:sp>
      <p:sp>
        <p:nvSpPr>
          <p:cNvPr id="4" name="Content Placeholder 3"/>
          <p:cNvSpPr>
            <a:spLocks noGrp="1"/>
          </p:cNvSpPr>
          <p:nvPr>
            <p:ph sz="half" idx="1"/>
          </p:nvPr>
        </p:nvSpPr>
        <p:spPr>
          <a:xfrm>
            <a:off x="308610" y="897988"/>
            <a:ext cx="4872080" cy="5027653"/>
          </a:xfrm>
        </p:spPr>
        <p:txBody>
          <a:bodyPr>
            <a:noAutofit/>
          </a:bodyPr>
          <a:lstStyle/>
          <a:p>
            <a:r>
              <a:rPr lang="en-US" sz="2000" dirty="0" smtClean="0"/>
              <a:t>Over </a:t>
            </a:r>
            <a:r>
              <a:rPr lang="en-US" sz="2000" dirty="0"/>
              <a:t>13X Mira’s application performance</a:t>
            </a:r>
          </a:p>
          <a:p>
            <a:r>
              <a:rPr lang="en-US" sz="2000" dirty="0"/>
              <a:t>Over 200 PF peak performance</a:t>
            </a:r>
          </a:p>
          <a:p>
            <a:pPr lvl="1"/>
            <a:r>
              <a:rPr lang="en-US" sz="2000" dirty="0"/>
              <a:t>DGEMM +180PF</a:t>
            </a:r>
          </a:p>
          <a:p>
            <a:pPr lvl="1"/>
            <a:r>
              <a:rPr lang="en-US" sz="2000" dirty="0">
                <a:solidFill>
                  <a:schemeClr val="tx1"/>
                </a:solidFill>
              </a:rPr>
              <a:t>SGEMM +550PF</a:t>
            </a:r>
          </a:p>
          <a:p>
            <a:r>
              <a:rPr lang="en-US" sz="2000" dirty="0"/>
              <a:t>More than 50,000 nodes with 3rd Generation Intel® Xeon Phi™ processor</a:t>
            </a:r>
          </a:p>
          <a:p>
            <a:pPr lvl="1"/>
            <a:r>
              <a:rPr lang="en-US" sz="2000" dirty="0"/>
              <a:t>Code name Knights Hill, &gt; 60 cores</a:t>
            </a:r>
          </a:p>
          <a:p>
            <a:r>
              <a:rPr lang="en-US" sz="2000" dirty="0"/>
              <a:t>Over 7 PB total system memory</a:t>
            </a:r>
          </a:p>
          <a:p>
            <a:pPr lvl="1"/>
            <a:r>
              <a:rPr lang="en-US" sz="2000" dirty="0"/>
              <a:t>High Bandwidth On-Package Memory, Local Memory, and Persistent Memory</a:t>
            </a:r>
          </a:p>
          <a:p>
            <a:r>
              <a:rPr lang="en-US" sz="2000" dirty="0" smtClean="0"/>
              <a:t>~</a:t>
            </a:r>
            <a:r>
              <a:rPr lang="en-US" sz="2000" dirty="0"/>
              <a:t>16 MW peak power</a:t>
            </a:r>
          </a:p>
        </p:txBody>
      </p:sp>
      <p:pic>
        <p:nvPicPr>
          <p:cNvPr id="5" name="Picture 4" descr="Aurora-Aerial-Plain-TransparentBackground-LowRes.png"/>
          <p:cNvPicPr>
            <a:picLocks noChangeAspect="1"/>
          </p:cNvPicPr>
          <p:nvPr/>
        </p:nvPicPr>
        <p:blipFill rotWithShape="1">
          <a:blip r:embed="rId2" cstate="print">
            <a:extLst>
              <a:ext uri="{28A0092B-C50C-407E-A947-70E740481C1C}">
                <a14:useLocalDpi xmlns:a14="http://schemas.microsoft.com/office/drawing/2010/main" val="0"/>
              </a:ext>
            </a:extLst>
          </a:blip>
          <a:srcRect l="5607" t="17341" r="6317" b="13946"/>
          <a:stretch/>
        </p:blipFill>
        <p:spPr>
          <a:xfrm>
            <a:off x="5180690" y="2133600"/>
            <a:ext cx="3643270" cy="1600200"/>
          </a:xfrm>
          <a:prstGeom prst="rect">
            <a:avLst/>
          </a:prstGeom>
        </p:spPr>
      </p:pic>
    </p:spTree>
    <p:extLst>
      <p:ext uri="{BB962C8B-B14F-4D97-AF65-F5344CB8AC3E}">
        <p14:creationId xmlns:p14="http://schemas.microsoft.com/office/powerpoint/2010/main" val="413182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325" y="152400"/>
            <a:ext cx="8531577" cy="392517"/>
          </a:xfrm>
        </p:spPr>
        <p:txBody>
          <a:bodyPr/>
          <a:lstStyle/>
          <a:p>
            <a:r>
              <a:rPr lang="en-US" i="0" dirty="0" smtClean="0"/>
              <a:t>Exascale Computing Project (ECP)</a:t>
            </a:r>
            <a:endParaRPr lang="en-US" i="0" dirty="0"/>
          </a:p>
        </p:txBody>
      </p:sp>
      <p:sp>
        <p:nvSpPr>
          <p:cNvPr id="3" name="Content Placeholder 2"/>
          <p:cNvSpPr>
            <a:spLocks noGrp="1"/>
          </p:cNvSpPr>
          <p:nvPr>
            <p:ph idx="1"/>
          </p:nvPr>
        </p:nvSpPr>
        <p:spPr>
          <a:xfrm>
            <a:off x="165824" y="990600"/>
            <a:ext cx="8745374" cy="5257800"/>
          </a:xfrm>
        </p:spPr>
        <p:txBody>
          <a:bodyPr/>
          <a:lstStyle/>
          <a:p>
            <a:r>
              <a:rPr lang="en-US" sz="2000" dirty="0">
                <a:solidFill>
                  <a:schemeClr val="tx1"/>
                </a:solidFill>
              </a:rPr>
              <a:t>As part of the National Strategic Computing initiative, ECP was established to accelerate delivery of a </a:t>
            </a:r>
            <a:r>
              <a:rPr lang="en-US" sz="2000" b="1" dirty="0">
                <a:solidFill>
                  <a:schemeClr val="tx1"/>
                </a:solidFill>
              </a:rPr>
              <a:t>capable exascale </a:t>
            </a:r>
            <a:r>
              <a:rPr lang="en-US" sz="2000" dirty="0">
                <a:solidFill>
                  <a:schemeClr val="tx1"/>
                </a:solidFill>
              </a:rPr>
              <a:t>computing system that integrates hardware and software capability to deliver approximately 50 times more performance than today’s 20-petaflops machines on mission critical applications. </a:t>
            </a:r>
            <a:r>
              <a:rPr lang="en-US" sz="2000" dirty="0" smtClean="0">
                <a:solidFill>
                  <a:schemeClr val="tx1"/>
                </a:solidFill>
              </a:rPr>
              <a:t> </a:t>
            </a:r>
          </a:p>
          <a:p>
            <a:pPr marL="742896" lvl="1" indent="-285750">
              <a:buFont typeface="Arial" panose="020B0604020202020204" pitchFamily="34" charset="0"/>
              <a:buChar char="•"/>
            </a:pPr>
            <a:r>
              <a:rPr lang="en-US" sz="1800" dirty="0">
                <a:solidFill>
                  <a:schemeClr val="tx1"/>
                </a:solidFill>
              </a:rPr>
              <a:t>DOE is a lead agency within NSCI, along with DoD and NSF</a:t>
            </a:r>
          </a:p>
          <a:p>
            <a:pPr marL="0" indent="0">
              <a:buNone/>
            </a:pPr>
            <a:endParaRPr lang="en-US" sz="2000" dirty="0" smtClean="0">
              <a:solidFill>
                <a:schemeClr val="tx1"/>
              </a:solidFill>
            </a:endParaRPr>
          </a:p>
          <a:p>
            <a:r>
              <a:rPr lang="en-US" sz="2000" dirty="0" smtClean="0">
                <a:solidFill>
                  <a:schemeClr val="tx1"/>
                </a:solidFill>
              </a:rPr>
              <a:t>Funding in FY2018 President’s budget request to deliver at least one exascale system in the 2021-2022 timeframe</a:t>
            </a:r>
          </a:p>
          <a:p>
            <a:pPr marL="457146" lvl="1" indent="0"/>
            <a:endParaRPr lang="en-US" sz="1800" dirty="0">
              <a:solidFill>
                <a:schemeClr val="tx1"/>
              </a:solidFill>
            </a:endParaRPr>
          </a:p>
          <a:p>
            <a:r>
              <a:rPr lang="en-US" sz="2000" dirty="0" smtClean="0">
                <a:solidFill>
                  <a:schemeClr val="tx1"/>
                </a:solidFill>
              </a:rPr>
              <a:t>ECP’s </a:t>
            </a:r>
            <a:r>
              <a:rPr lang="en-US" sz="2000" dirty="0">
                <a:solidFill>
                  <a:schemeClr val="tx1"/>
                </a:solidFill>
              </a:rPr>
              <a:t>work encompasses </a:t>
            </a:r>
            <a:r>
              <a:rPr lang="en-US" sz="2000" dirty="0" smtClean="0">
                <a:solidFill>
                  <a:schemeClr val="tx1"/>
                </a:solidFill>
              </a:rPr>
              <a:t>research and development in </a:t>
            </a:r>
            <a:endParaRPr lang="en-US" sz="2000" dirty="0">
              <a:solidFill>
                <a:schemeClr val="tx1"/>
              </a:solidFill>
            </a:endParaRPr>
          </a:p>
          <a:p>
            <a:pPr marL="800046" lvl="1" indent="-342900">
              <a:buFont typeface="Arial" panose="020B0604020202020204" pitchFamily="34" charset="0"/>
              <a:buChar char="•"/>
            </a:pPr>
            <a:r>
              <a:rPr lang="en-US" sz="2000" dirty="0">
                <a:solidFill>
                  <a:schemeClr val="tx1"/>
                </a:solidFill>
              </a:rPr>
              <a:t>applications, </a:t>
            </a:r>
          </a:p>
          <a:p>
            <a:pPr marL="800046" lvl="1" indent="-342900">
              <a:buFont typeface="Arial" panose="020B0604020202020204" pitchFamily="34" charset="0"/>
              <a:buChar char="•"/>
            </a:pPr>
            <a:r>
              <a:rPr lang="en-US" sz="2000" dirty="0">
                <a:solidFill>
                  <a:schemeClr val="tx1"/>
                </a:solidFill>
              </a:rPr>
              <a:t>system software, </a:t>
            </a:r>
          </a:p>
          <a:p>
            <a:pPr marL="800046" lvl="1" indent="-342900">
              <a:buFont typeface="Arial" panose="020B0604020202020204" pitchFamily="34" charset="0"/>
              <a:buChar char="•"/>
            </a:pPr>
            <a:r>
              <a:rPr lang="en-US" sz="2000" dirty="0">
                <a:solidFill>
                  <a:schemeClr val="tx1"/>
                </a:solidFill>
              </a:rPr>
              <a:t>hardware technologies and </a:t>
            </a:r>
            <a:r>
              <a:rPr lang="en-US" sz="2000" dirty="0" smtClean="0">
                <a:solidFill>
                  <a:schemeClr val="tx1"/>
                </a:solidFill>
              </a:rPr>
              <a:t>architectures</a:t>
            </a:r>
            <a:endParaRPr lang="en-US"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3402901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RNL OLCF template_140501 final">
  <a:themeElements>
    <a:clrScheme name="ORNL Corporate Palette 140501">
      <a:dk1>
        <a:sysClr val="windowText" lastClr="000000"/>
      </a:dk1>
      <a:lt1>
        <a:sysClr val="window" lastClr="FFFFFF"/>
      </a:lt1>
      <a:dk2>
        <a:srgbClr val="1E7640"/>
      </a:dk2>
      <a:lt2>
        <a:srgbClr val="FFFFFF"/>
      </a:lt2>
      <a:accent1>
        <a:srgbClr val="0070B9"/>
      </a:accent1>
      <a:accent2>
        <a:srgbClr val="84B641"/>
      </a:accent2>
      <a:accent3>
        <a:srgbClr val="DE762D"/>
      </a:accent3>
      <a:accent4>
        <a:srgbClr val="00BDDD"/>
      </a:accent4>
      <a:accent5>
        <a:srgbClr val="A03123"/>
      </a:accent5>
      <a:accent6>
        <a:srgbClr val="FFCD00"/>
      </a:accent6>
      <a:hlink>
        <a:srgbClr val="0070B9"/>
      </a:hlink>
      <a:folHlink>
        <a:srgbClr val="1E7640"/>
      </a:folHlink>
    </a:clrScheme>
    <a:fontScheme name="ORNL 2013">
      <a:majorFont>
        <a:latin typeface="Arial Black"/>
        <a:ea typeface=""/>
        <a:cs typeface=""/>
      </a:majorFont>
      <a:minorFont>
        <a:latin typeface="Arial"/>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balanced" dir="t">
            <a:rot lat="0" lon="0" rev="0"/>
          </a:lightRig>
        </a:scene3d>
        <a:sp3d>
          <a:contourClr>
            <a:schemeClr val="lt1"/>
          </a:contourClr>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asic_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ORNL OLCF template_140501 final</Template>
  <TotalTime>0</TotalTime>
  <Words>1758</Words>
  <Application>Microsoft Office PowerPoint</Application>
  <PresentationFormat>On-screen Show (4:3)</PresentationFormat>
  <Paragraphs>181</Paragraphs>
  <Slides>19</Slides>
  <Notes>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ＭＳ Ｐゴシック</vt:lpstr>
      <vt:lpstr>Arial</vt:lpstr>
      <vt:lpstr>Arial Black</vt:lpstr>
      <vt:lpstr>Arial Narrow</vt:lpstr>
      <vt:lpstr>Calibri</vt:lpstr>
      <vt:lpstr>Cambria</vt:lpstr>
      <vt:lpstr>Symbol</vt:lpstr>
      <vt:lpstr>Times New Roman</vt:lpstr>
      <vt:lpstr>Wingdings</vt:lpstr>
      <vt:lpstr>ORNL OLCF template_140501 final</vt:lpstr>
      <vt:lpstr>Office Theme</vt:lpstr>
      <vt:lpstr>1_Basic_Green</vt:lpstr>
      <vt:lpstr>Future of Computing: A BES/ASCR Partnership </vt:lpstr>
      <vt:lpstr>PowerPoint Presentation</vt:lpstr>
      <vt:lpstr>Advanced Scientific Computing Research Computational and networking capabilities and tools to extent the frontiers of science and technology</vt:lpstr>
      <vt:lpstr>PowerPoint Presentation</vt:lpstr>
      <vt:lpstr>Current technology is no longer moving in the direction of meeting the growing needs </vt:lpstr>
      <vt:lpstr>An Illustration</vt:lpstr>
      <vt:lpstr>Science requires that we continue to advance computational capability over the next decade on the roadmap to Exascale.</vt:lpstr>
      <vt:lpstr>Multiple Architectural Choices:  Many Core</vt:lpstr>
      <vt:lpstr>Exascale Computing Project (ECP)</vt:lpstr>
      <vt:lpstr>PowerPoint Presentation</vt:lpstr>
      <vt:lpstr>PowerPoint Presentation</vt:lpstr>
      <vt:lpstr>Extending CMOS</vt:lpstr>
      <vt:lpstr>PowerPoint Presentation</vt:lpstr>
      <vt:lpstr>Quantum Information Science (QIS) in the DOE Office of Science</vt:lpstr>
      <vt:lpstr>SC/ASCR: Beyond Exascale</vt:lpstr>
      <vt:lpstr>PowerPoint Presentation</vt:lpstr>
      <vt:lpstr>DOE Office of Science Programmatic Activities</vt:lpstr>
      <vt:lpstr>Backup</vt:lpstr>
      <vt:lpstr>DOE/ASCR Workshop on Quantum Computing in Scientific Applications  (Feb 17-18, 2015)</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2017-07-14T16:22:54Z</dcterms:created>
  <dcterms:modified xsi:type="dcterms:W3CDTF">2017-07-14T16:24:33Z</dcterms:modified>
</cp:coreProperties>
</file>