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 id="2147483694" r:id="rId3"/>
  </p:sldMasterIdLst>
  <p:notesMasterIdLst>
    <p:notesMasterId r:id="rId35"/>
  </p:notesMasterIdLst>
  <p:handoutMasterIdLst>
    <p:handoutMasterId r:id="rId36"/>
  </p:handoutMasterIdLst>
  <p:sldIdLst>
    <p:sldId id="1438" r:id="rId4"/>
    <p:sldId id="1439" r:id="rId5"/>
    <p:sldId id="1452" r:id="rId6"/>
    <p:sldId id="1470" r:id="rId7"/>
    <p:sldId id="1453" r:id="rId8"/>
    <p:sldId id="1455" r:id="rId9"/>
    <p:sldId id="1456" r:id="rId10"/>
    <p:sldId id="1476" r:id="rId11"/>
    <p:sldId id="1469" r:id="rId12"/>
    <p:sldId id="1471" r:id="rId13"/>
    <p:sldId id="1473" r:id="rId14"/>
    <p:sldId id="1468" r:id="rId15"/>
    <p:sldId id="1445" r:id="rId16"/>
    <p:sldId id="1446" r:id="rId17"/>
    <p:sldId id="1454" r:id="rId18"/>
    <p:sldId id="1419" r:id="rId19"/>
    <p:sldId id="1450" r:id="rId20"/>
    <p:sldId id="1448" r:id="rId21"/>
    <p:sldId id="1475" r:id="rId22"/>
    <p:sldId id="1472" r:id="rId23"/>
    <p:sldId id="1423" r:id="rId24"/>
    <p:sldId id="1425" r:id="rId25"/>
    <p:sldId id="1428" r:id="rId26"/>
    <p:sldId id="1466" r:id="rId27"/>
    <p:sldId id="1474" r:id="rId28"/>
    <p:sldId id="1477" r:id="rId29"/>
    <p:sldId id="1465" r:id="rId30"/>
    <p:sldId id="1460" r:id="rId31"/>
    <p:sldId id="1443" r:id="rId32"/>
    <p:sldId id="1442" r:id="rId33"/>
    <p:sldId id="1444" r:id="rId3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12">
          <p15:clr>
            <a:srgbClr val="A4A3A4"/>
          </p15:clr>
        </p15:guide>
        <p15:guide id="2" pos="288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ruju" initials="" lastIdx="3" clrIdx="0"/>
  <p:cmAuthor id="1" name="OMB28" initials="OMB28" lastIdx="3" clrIdx="1"/>
  <p:cmAuthor id="2" name="Crumley, Patricia" initials="CP" lastIdx="52" clrIdx="2">
    <p:extLst>
      <p:ext uri="{19B8F6BF-5375-455C-9EA6-DF929625EA0E}">
        <p15:presenceInfo xmlns:p15="http://schemas.microsoft.com/office/powerpoint/2012/main" userId="S-1-5-21-2844929807-1687724802-988633214-167474" providerId="AD"/>
      </p:ext>
    </p:extLst>
  </p:cmAuthor>
  <p:cmAuthor id="3" name="Bar-Shalom, Tali" initials="BT" lastIdx="25" clrIdx="3">
    <p:extLst>
      <p:ext uri="{19B8F6BF-5375-455C-9EA6-DF929625EA0E}">
        <p15:presenceInfo xmlns:p15="http://schemas.microsoft.com/office/powerpoint/2012/main" userId="Bar-Shalom, Tali" providerId="None"/>
      </p:ext>
    </p:extLst>
  </p:cmAuthor>
  <p:cmAuthor id="4" name="Kung, Harriet" initials="KH" lastIdx="7" clrIdx="4">
    <p:extLst>
      <p:ext uri="{19B8F6BF-5375-455C-9EA6-DF929625EA0E}">
        <p15:presenceInfo xmlns:p15="http://schemas.microsoft.com/office/powerpoint/2012/main" userId="S-1-5-21-414935543-1342250053-1793291686-4678" providerId="AD"/>
      </p:ext>
    </p:extLst>
  </p:cmAuthor>
  <p:cmAuthor id="5" name="Carim, Altaf" initials="CA" lastIdx="1" clrIdx="5">
    <p:extLst>
      <p:ext uri="{19B8F6BF-5375-455C-9EA6-DF929625EA0E}">
        <p15:presenceInfo xmlns:p15="http://schemas.microsoft.com/office/powerpoint/2012/main" userId="S-1-5-21-414935543-1342250053-1793291686-46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6636"/>
    <a:srgbClr val="0D1E41"/>
    <a:srgbClr val="FFFFD9"/>
    <a:srgbClr val="F8F8F8"/>
    <a:srgbClr val="0D2639"/>
    <a:srgbClr val="141E39"/>
    <a:srgbClr val="132C55"/>
    <a:srgbClr val="0D1E39"/>
    <a:srgbClr val="000066"/>
    <a:srgbClr val="1025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95" autoAdjust="0"/>
    <p:restoredTop sz="85788" autoAdjust="0"/>
  </p:normalViewPr>
  <p:slideViewPr>
    <p:cSldViewPr snapToGrid="0">
      <p:cViewPr varScale="1">
        <p:scale>
          <a:sx n="68" d="100"/>
          <a:sy n="68" d="100"/>
        </p:scale>
        <p:origin x="1378" y="62"/>
      </p:cViewPr>
      <p:guideLst>
        <p:guide orient="horz" pos="312"/>
        <p:guide pos="288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notesViewPr>
    <p:cSldViewPr snapToGrid="0" showGuides="1">
      <p:cViewPr>
        <p:scale>
          <a:sx n="110" d="100"/>
          <a:sy n="110" d="100"/>
        </p:scale>
        <p:origin x="-846" y="-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schome.osc.doe.gov\kung\My%20Documents\18\Rollout\Copy%20of%20FY%202018%20Presidents%20Request%205-19-17.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schome.osc.doe.gov\melcnat\2018\Formulation\Skinny%20Budget\FY%202018%20Presidents%20Request%204-11-1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schome.osc.doe.gov\kung\My%20Documents\18\Rollout\Copy%20of%20FY%202018%20Presidents%20Request%205-19-17.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schome.osc.doe.gov\melcnat\2018\Formulation\Skinny%20Budget\FY%202018%20Presidents%20Request%204-11-17.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kung\Desktop\Book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
          <c:w val="1"/>
          <c:h val="1"/>
        </c:manualLayout>
      </c:layout>
      <c:ofPieChart>
        <c:ofPieType val="bar"/>
        <c:varyColors val="1"/>
        <c:ser>
          <c:idx val="0"/>
          <c:order val="0"/>
          <c:dPt>
            <c:idx val="0"/>
            <c:bubble3D val="0"/>
            <c:spPr>
              <a:solidFill>
                <a:srgbClr val="FFFF00"/>
              </a:solidFill>
            </c:spPr>
          </c:dPt>
          <c:dPt>
            <c:idx val="1"/>
            <c:bubble3D val="0"/>
            <c:spPr>
              <a:solidFill>
                <a:srgbClr val="FF3399"/>
              </a:solidFill>
            </c:spPr>
          </c:dPt>
          <c:dPt>
            <c:idx val="2"/>
            <c:bubble3D val="0"/>
            <c:spPr>
              <a:solidFill>
                <a:srgbClr val="66FF66"/>
              </a:solidFill>
            </c:spPr>
          </c:dPt>
          <c:dPt>
            <c:idx val="3"/>
            <c:bubble3D val="0"/>
            <c:spPr>
              <a:solidFill>
                <a:srgbClr val="9900CC"/>
              </a:solidFill>
            </c:spPr>
          </c:dPt>
          <c:dPt>
            <c:idx val="4"/>
            <c:bubble3D val="0"/>
            <c:spPr>
              <a:solidFill>
                <a:srgbClr val="00FFFF"/>
              </a:solidFill>
            </c:spPr>
          </c:dPt>
          <c:dPt>
            <c:idx val="6"/>
            <c:bubble3D val="0"/>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c:spPr>
          </c:dPt>
          <c:dPt>
            <c:idx val="7"/>
            <c:bubble3D val="0"/>
            <c:sp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c:spPr>
          </c:dPt>
          <c:dPt>
            <c:idx val="8"/>
            <c:bubble3D val="0"/>
            <c:spPr>
              <a:gradFill flip="none" rotWithShape="1">
                <a:gsLst>
                  <a:gs pos="0">
                    <a:srgbClr val="0000CC">
                      <a:tint val="66000"/>
                      <a:satMod val="160000"/>
                    </a:srgbClr>
                  </a:gs>
                  <a:gs pos="50000">
                    <a:srgbClr val="0000CC">
                      <a:tint val="44500"/>
                      <a:satMod val="160000"/>
                    </a:srgbClr>
                  </a:gs>
                  <a:gs pos="100000">
                    <a:srgbClr val="0000CC">
                      <a:tint val="23500"/>
                      <a:satMod val="160000"/>
                    </a:srgbClr>
                  </a:gs>
                </a:gsLst>
                <a:path path="circle">
                  <a:fillToRect l="50000" t="50000" r="50000" b="50000"/>
                </a:path>
                <a:tileRect/>
              </a:gradFill>
            </c:spPr>
          </c:dPt>
          <c:dPt>
            <c:idx val="9"/>
            <c:bubble3D val="0"/>
            <c:spPr>
              <a:solidFill>
                <a:srgbClr val="0066FF"/>
              </a:solidFill>
            </c:spPr>
          </c:dPt>
          <c:cat>
            <c:strRef>
              <c:f>'Pie Chart for FY17 Approp'!$C$7:$C$15</c:f>
              <c:strCache>
                <c:ptCount val="9"/>
                <c:pt idx="0">
                  <c:v>MSE Research</c:v>
                </c:pt>
                <c:pt idx="1">
                  <c:v>CSGB Research</c:v>
                </c:pt>
                <c:pt idx="2">
                  <c:v>EFRCs+CMS/CCS+Hubs</c:v>
                </c:pt>
                <c:pt idx="3">
                  <c:v>SBIR/STTR+GPP+LTSM</c:v>
                </c:pt>
                <c:pt idx="4">
                  <c:v>Construction+OPC+MIE</c:v>
                </c:pt>
                <c:pt idx="5">
                  <c:v>SUF Research</c:v>
                </c:pt>
                <c:pt idx="6">
                  <c:v>NSRC</c:v>
                </c:pt>
                <c:pt idx="7">
                  <c:v>Neutron</c:v>
                </c:pt>
                <c:pt idx="8">
                  <c:v>Light Sources</c:v>
                </c:pt>
              </c:strCache>
            </c:strRef>
          </c:cat>
          <c:val>
            <c:numRef>
              <c:f>'Pie Chart for FY17 Approp'!$D$7:$D$15</c:f>
              <c:numCache>
                <c:formatCode>#,##0</c:formatCode>
                <c:ptCount val="9"/>
                <c:pt idx="0">
                  <c:v>254626</c:v>
                </c:pt>
                <c:pt idx="1">
                  <c:v>233461</c:v>
                </c:pt>
                <c:pt idx="2">
                  <c:v>174577</c:v>
                </c:pt>
                <c:pt idx="3">
                  <c:v>70488</c:v>
                </c:pt>
                <c:pt idx="4">
                  <c:v>232500</c:v>
                </c:pt>
                <c:pt idx="5">
                  <c:v>23517</c:v>
                </c:pt>
                <c:pt idx="6">
                  <c:v>122272</c:v>
                </c:pt>
                <c:pt idx="7">
                  <c:v>266000</c:v>
                </c:pt>
                <c:pt idx="8">
                  <c:v>494059</c:v>
                </c:pt>
              </c:numCache>
            </c:numRef>
          </c:val>
        </c:ser>
        <c:dLbls>
          <c:showLegendKey val="0"/>
          <c:showVal val="0"/>
          <c:showCatName val="0"/>
          <c:showSerName val="0"/>
          <c:showPercent val="0"/>
          <c:showBubbleSize val="0"/>
          <c:showLeaderLines val="1"/>
        </c:dLbls>
        <c:gapWidth val="100"/>
        <c:secondPieSize val="75"/>
        <c:serLines/>
      </c:ofPieChart>
      <c:spPr>
        <a:noFill/>
        <a:ln>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5380875202593193E-2"/>
          <c:y val="2.1739130434782608E-2"/>
          <c:w val="0.95245813074014052"/>
          <c:h val="0.9468599033816425"/>
        </c:manualLayout>
      </c:layout>
      <c:ofPieChart>
        <c:ofPieType val="bar"/>
        <c:varyColors val="1"/>
        <c:dLbls>
          <c:showLegendKey val="0"/>
          <c:showVal val="0"/>
          <c:showCatName val="0"/>
          <c:showSerName val="0"/>
          <c:showPercent val="0"/>
          <c:showBubbleSize val="0"/>
          <c:showLeaderLines val="0"/>
        </c:dLbls>
        <c:gapWidth val="100"/>
        <c:secondPieSize val="75"/>
        <c:serLines/>
      </c:ofPieChart>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906561798873699E-2"/>
          <c:y val="5.1400554097404488E-2"/>
          <c:w val="0.9220998549242706"/>
          <c:h val="0.81518773694954794"/>
        </c:manualLayout>
      </c:layout>
      <c:barChart>
        <c:barDir val="col"/>
        <c:grouping val="percentStacked"/>
        <c:varyColors val="0"/>
        <c:ser>
          <c:idx val="0"/>
          <c:order val="0"/>
          <c:tx>
            <c:strRef>
              <c:f>'[2]2000-2018'!$A$3</c:f>
              <c:strCache>
                <c:ptCount val="1"/>
                <c:pt idx="0">
                  <c:v>Construction/MIE/OPC</c:v>
                </c:pt>
              </c:strCache>
            </c:strRef>
          </c:tx>
          <c:spPr>
            <a:solidFill>
              <a:srgbClr val="FF0000"/>
            </a:solidFill>
          </c:spPr>
          <c:invertIfNegative val="0"/>
          <c:cat>
            <c:strRef>
              <c:f>'[2]2000-2018'!$B$2:$T$2</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
Request</c:v>
                </c:pt>
              </c:strCache>
            </c:strRef>
          </c:cat>
          <c:val>
            <c:numRef>
              <c:f>'[2]2000-2018'!$B$3:$T$3</c:f>
              <c:numCache>
                <c:formatCode>General</c:formatCode>
                <c:ptCount val="19"/>
                <c:pt idx="0">
                  <c:v>0.16020000000000001</c:v>
                </c:pt>
                <c:pt idx="1">
                  <c:v>0.29289999999999999</c:v>
                </c:pt>
                <c:pt idx="2">
                  <c:v>0.30730000000000002</c:v>
                </c:pt>
                <c:pt idx="3">
                  <c:v>0.28139999999999998</c:v>
                </c:pt>
                <c:pt idx="4">
                  <c:v>0.25519999999999998</c:v>
                </c:pt>
                <c:pt idx="5">
                  <c:v>0.26419999999999999</c:v>
                </c:pt>
                <c:pt idx="6">
                  <c:v>0.21740000000000001</c:v>
                </c:pt>
                <c:pt idx="7">
                  <c:v>0.14430000000000001</c:v>
                </c:pt>
                <c:pt idx="8">
                  <c:v>0.1246</c:v>
                </c:pt>
                <c:pt idx="9">
                  <c:v>0.13139999999999999</c:v>
                </c:pt>
                <c:pt idx="10">
                  <c:v>0.1177</c:v>
                </c:pt>
                <c:pt idx="11">
                  <c:v>0.1145</c:v>
                </c:pt>
                <c:pt idx="12">
                  <c:v>0.1414</c:v>
                </c:pt>
                <c:pt idx="13">
                  <c:v>7.9000000000000001E-2</c:v>
                </c:pt>
                <c:pt idx="14">
                  <c:v>0.11550000000000001</c:v>
                </c:pt>
                <c:pt idx="15">
                  <c:v>0.1174</c:v>
                </c:pt>
                <c:pt idx="16">
                  <c:v>0.1275</c:v>
                </c:pt>
                <c:pt idx="17">
                  <c:v>0.1242</c:v>
                </c:pt>
                <c:pt idx="18">
                  <c:v>0.1351</c:v>
                </c:pt>
              </c:numCache>
            </c:numRef>
          </c:val>
        </c:ser>
        <c:ser>
          <c:idx val="1"/>
          <c:order val="1"/>
          <c:tx>
            <c:strRef>
              <c:f>'[2]2000-2018'!$A$4</c:f>
              <c:strCache>
                <c:ptCount val="1"/>
                <c:pt idx="0">
                  <c:v>Facility Operations</c:v>
                </c:pt>
              </c:strCache>
            </c:strRef>
          </c:tx>
          <c:spPr>
            <a:solidFill>
              <a:srgbClr val="FFFF00"/>
            </a:solidFill>
          </c:spPr>
          <c:invertIfNegative val="0"/>
          <c:cat>
            <c:strRef>
              <c:f>'[2]2000-2018'!$B$2:$T$2</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
Request</c:v>
                </c:pt>
              </c:strCache>
            </c:strRef>
          </c:cat>
          <c:val>
            <c:numRef>
              <c:f>'[2]2000-2018'!$B$4:$T$4</c:f>
              <c:numCache>
                <c:formatCode>General</c:formatCode>
                <c:ptCount val="19"/>
                <c:pt idx="0">
                  <c:v>0.33279999999999998</c:v>
                </c:pt>
                <c:pt idx="1">
                  <c:v>0.2717</c:v>
                </c:pt>
                <c:pt idx="2">
                  <c:v>0.25879999999999997</c:v>
                </c:pt>
                <c:pt idx="3">
                  <c:v>0.26700000000000002</c:v>
                </c:pt>
                <c:pt idx="4">
                  <c:v>0.28260000000000002</c:v>
                </c:pt>
                <c:pt idx="5">
                  <c:v>0.27039999999999997</c:v>
                </c:pt>
                <c:pt idx="6">
                  <c:v>0.37390000000000001</c:v>
                </c:pt>
                <c:pt idx="7">
                  <c:v>0.46829999999999999</c:v>
                </c:pt>
                <c:pt idx="8">
                  <c:v>0.49159999999999998</c:v>
                </c:pt>
                <c:pt idx="9">
                  <c:v>0.43830000000000002</c:v>
                </c:pt>
                <c:pt idx="10">
                  <c:v>0.46129999999999999</c:v>
                </c:pt>
                <c:pt idx="11">
                  <c:v>0.4587</c:v>
                </c:pt>
                <c:pt idx="12">
                  <c:v>0.44550000000000001</c:v>
                </c:pt>
                <c:pt idx="13">
                  <c:v>0.4798</c:v>
                </c:pt>
                <c:pt idx="14">
                  <c:v>0.46989999999999998</c:v>
                </c:pt>
                <c:pt idx="15">
                  <c:v>0.48159999999999997</c:v>
                </c:pt>
                <c:pt idx="16">
                  <c:v>0.4864</c:v>
                </c:pt>
                <c:pt idx="17">
                  <c:v>0.48949999999999999</c:v>
                </c:pt>
                <c:pt idx="18">
                  <c:v>0.48409999999999997</c:v>
                </c:pt>
              </c:numCache>
            </c:numRef>
          </c:val>
        </c:ser>
        <c:ser>
          <c:idx val="2"/>
          <c:order val="2"/>
          <c:tx>
            <c:strRef>
              <c:f>'[2]2000-2018'!$A$5</c:f>
              <c:strCache>
                <c:ptCount val="1"/>
                <c:pt idx="0">
                  <c:v>Research</c:v>
                </c:pt>
              </c:strCache>
            </c:strRef>
          </c:tx>
          <c:spPr>
            <a:solidFill>
              <a:srgbClr val="0066FF"/>
            </a:solidFill>
          </c:spPr>
          <c:invertIfNegative val="0"/>
          <c:cat>
            <c:strRef>
              <c:f>'[2]2000-2018'!$B$2:$T$2</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
Request</c:v>
                </c:pt>
              </c:strCache>
            </c:strRef>
          </c:cat>
          <c:val>
            <c:numRef>
              <c:f>'[2]2000-2018'!$B$5:$T$5</c:f>
              <c:numCache>
                <c:formatCode>General</c:formatCode>
                <c:ptCount val="19"/>
                <c:pt idx="0">
                  <c:v>0.50700000000000001</c:v>
                </c:pt>
                <c:pt idx="1">
                  <c:v>0.43540000000000001</c:v>
                </c:pt>
                <c:pt idx="2">
                  <c:v>0.43390000000000001</c:v>
                </c:pt>
                <c:pt idx="3">
                  <c:v>0.4516</c:v>
                </c:pt>
                <c:pt idx="4">
                  <c:v>0.46210000000000001</c:v>
                </c:pt>
                <c:pt idx="5">
                  <c:v>0.46539999999999998</c:v>
                </c:pt>
                <c:pt idx="6">
                  <c:v>0.40860000000000002</c:v>
                </c:pt>
                <c:pt idx="7">
                  <c:v>0.38740000000000002</c:v>
                </c:pt>
                <c:pt idx="8">
                  <c:v>0.38379999999999997</c:v>
                </c:pt>
                <c:pt idx="9">
                  <c:v>0.43030000000000002</c:v>
                </c:pt>
                <c:pt idx="10">
                  <c:v>0.42099999999999999</c:v>
                </c:pt>
                <c:pt idx="11">
                  <c:v>0.42680000000000001</c:v>
                </c:pt>
                <c:pt idx="12">
                  <c:v>0.41310000000000002</c:v>
                </c:pt>
                <c:pt idx="13">
                  <c:v>0.44119999999999998</c:v>
                </c:pt>
                <c:pt idx="14">
                  <c:v>0.41460000000000002</c:v>
                </c:pt>
                <c:pt idx="15">
                  <c:v>0.40100000000000002</c:v>
                </c:pt>
                <c:pt idx="16">
                  <c:v>0.38600000000000001</c:v>
                </c:pt>
                <c:pt idx="17">
                  <c:v>0.38629999999999998</c:v>
                </c:pt>
                <c:pt idx="18">
                  <c:v>0.38080000000000003</c:v>
                </c:pt>
              </c:numCache>
            </c:numRef>
          </c:val>
        </c:ser>
        <c:dLbls>
          <c:showLegendKey val="0"/>
          <c:showVal val="0"/>
          <c:showCatName val="0"/>
          <c:showSerName val="0"/>
          <c:showPercent val="0"/>
          <c:showBubbleSize val="0"/>
        </c:dLbls>
        <c:gapWidth val="150"/>
        <c:overlap val="100"/>
        <c:axId val="159263144"/>
        <c:axId val="160275048"/>
      </c:barChart>
      <c:catAx>
        <c:axId val="159263144"/>
        <c:scaling>
          <c:orientation val="minMax"/>
        </c:scaling>
        <c:delete val="0"/>
        <c:axPos val="b"/>
        <c:numFmt formatCode="General" sourceLinked="1"/>
        <c:majorTickMark val="out"/>
        <c:minorTickMark val="none"/>
        <c:tickLblPos val="nextTo"/>
        <c:txPr>
          <a:bodyPr rot="0"/>
          <a:lstStyle/>
          <a:p>
            <a:pPr>
              <a:defRPr sz="1050" b="1">
                <a:latin typeface="Arial Narrow" pitchFamily="34" charset="0"/>
              </a:defRPr>
            </a:pPr>
            <a:endParaRPr lang="en-US"/>
          </a:p>
        </c:txPr>
        <c:crossAx val="160275048"/>
        <c:crosses val="autoZero"/>
        <c:auto val="1"/>
        <c:lblAlgn val="ctr"/>
        <c:lblOffset val="100"/>
        <c:noMultiLvlLbl val="0"/>
      </c:catAx>
      <c:valAx>
        <c:axId val="160275048"/>
        <c:scaling>
          <c:orientation val="minMax"/>
        </c:scaling>
        <c:delete val="0"/>
        <c:axPos val="l"/>
        <c:majorGridlines/>
        <c:numFmt formatCode="0%" sourceLinked="1"/>
        <c:majorTickMark val="out"/>
        <c:minorTickMark val="none"/>
        <c:tickLblPos val="nextTo"/>
        <c:txPr>
          <a:bodyPr/>
          <a:lstStyle/>
          <a:p>
            <a:pPr>
              <a:defRPr sz="1050" b="1">
                <a:latin typeface="Arial Narrow" pitchFamily="34" charset="0"/>
              </a:defRPr>
            </a:pPr>
            <a:endParaRPr lang="en-US"/>
          </a:p>
        </c:txPr>
        <c:crossAx val="159263144"/>
        <c:crosses val="autoZero"/>
        <c:crossBetween val="between"/>
      </c:valAx>
    </c:plotArea>
    <c:legend>
      <c:legendPos val="r"/>
      <c:layout>
        <c:manualLayout>
          <c:xMode val="edge"/>
          <c:yMode val="edge"/>
          <c:x val="0.14711154855643044"/>
          <c:y val="0.10590551181102364"/>
          <c:w val="0.18806973758425705"/>
          <c:h val="0.15949324053434258"/>
        </c:manualLayout>
      </c:layout>
      <c:overlay val="0"/>
      <c:spPr>
        <a:solidFill>
          <a:schemeClr val="bg1"/>
        </a:solidFill>
        <a:ln>
          <a:solidFill>
            <a:schemeClr val="tx1"/>
          </a:solidFill>
        </a:ln>
      </c:spPr>
      <c:txPr>
        <a:bodyPr/>
        <a:lstStyle/>
        <a:p>
          <a:pPr>
            <a:defRPr sz="1200" b="1">
              <a:latin typeface="Arial Narrow" pitchFamily="34" charset="0"/>
            </a:defRPr>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5380875202593193E-2"/>
          <c:y val="2.1739130434782608E-2"/>
          <c:w val="0.95245813074014052"/>
          <c:h val="0.9468599033816425"/>
        </c:manualLayout>
      </c:layout>
      <c:ofPieChart>
        <c:ofPieType val="bar"/>
        <c:varyColors val="1"/>
        <c:ser>
          <c:idx val="0"/>
          <c:order val="0"/>
          <c:dPt>
            <c:idx val="0"/>
            <c:bubble3D val="0"/>
            <c:spPr>
              <a:solidFill>
                <a:srgbClr val="FFFF00"/>
              </a:solidFill>
            </c:spPr>
          </c:dPt>
          <c:dPt>
            <c:idx val="1"/>
            <c:bubble3D val="0"/>
            <c:spPr>
              <a:solidFill>
                <a:srgbClr val="FF3399"/>
              </a:solidFill>
            </c:spPr>
          </c:dPt>
          <c:dPt>
            <c:idx val="2"/>
            <c:bubble3D val="0"/>
            <c:spPr>
              <a:solidFill>
                <a:srgbClr val="66FF66"/>
              </a:solidFill>
            </c:spPr>
          </c:dPt>
          <c:dPt>
            <c:idx val="3"/>
            <c:bubble3D val="0"/>
            <c:spPr>
              <a:solidFill>
                <a:srgbClr val="9900CC"/>
              </a:solidFill>
            </c:spPr>
          </c:dPt>
          <c:dPt>
            <c:idx val="4"/>
            <c:bubble3D val="0"/>
            <c:spPr>
              <a:solidFill>
                <a:srgbClr val="00FFFF"/>
              </a:solidFill>
            </c:spPr>
          </c:dPt>
          <c:dPt>
            <c:idx val="6"/>
            <c:bubble3D val="0"/>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c:spPr>
          </c:dPt>
          <c:dPt>
            <c:idx val="7"/>
            <c:bubble3D val="0"/>
            <c:sp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c:spPr>
          </c:dPt>
          <c:dPt>
            <c:idx val="8"/>
            <c:bubble3D val="0"/>
            <c:spPr>
              <a:gradFill flip="none" rotWithShape="1">
                <a:gsLst>
                  <a:gs pos="0">
                    <a:srgbClr val="0000CC">
                      <a:tint val="66000"/>
                      <a:satMod val="160000"/>
                    </a:srgbClr>
                  </a:gs>
                  <a:gs pos="50000">
                    <a:srgbClr val="0000CC">
                      <a:tint val="44500"/>
                      <a:satMod val="160000"/>
                    </a:srgbClr>
                  </a:gs>
                  <a:gs pos="100000">
                    <a:srgbClr val="0000CC">
                      <a:tint val="23500"/>
                      <a:satMod val="160000"/>
                    </a:srgbClr>
                  </a:gs>
                </a:gsLst>
                <a:path path="circle">
                  <a:fillToRect l="50000" t="50000" r="50000" b="50000"/>
                </a:path>
                <a:tileRect/>
              </a:gradFill>
            </c:spPr>
          </c:dPt>
          <c:dPt>
            <c:idx val="9"/>
            <c:bubble3D val="0"/>
            <c:spPr>
              <a:solidFill>
                <a:srgbClr val="0066FF"/>
              </a:solidFill>
            </c:spPr>
          </c:dPt>
          <c:cat>
            <c:strRef>
              <c:f>'Pie Chart for FY18 Request'!$C$7:$C$15</c:f>
              <c:strCache>
                <c:ptCount val="9"/>
                <c:pt idx="0">
                  <c:v>MSE Research</c:v>
                </c:pt>
                <c:pt idx="1">
                  <c:v>CSGB Research</c:v>
                </c:pt>
                <c:pt idx="2">
                  <c:v>EFRCs+CMS</c:v>
                </c:pt>
                <c:pt idx="3">
                  <c:v>SBIR/STTR+GPP</c:v>
                </c:pt>
                <c:pt idx="4">
                  <c:v>Construction+OPC+MIE</c:v>
                </c:pt>
                <c:pt idx="5">
                  <c:v>SUF Research</c:v>
                </c:pt>
                <c:pt idx="6">
                  <c:v>NSRC</c:v>
                </c:pt>
                <c:pt idx="7">
                  <c:v>Neutron</c:v>
                </c:pt>
                <c:pt idx="8">
                  <c:v>Light Sources</c:v>
                </c:pt>
              </c:strCache>
            </c:strRef>
          </c:cat>
          <c:val>
            <c:numRef>
              <c:f>'Pie Chart for FY18 Request'!$D$7:$D$15</c:f>
              <c:numCache>
                <c:formatCode>#,##0</c:formatCode>
                <c:ptCount val="9"/>
                <c:pt idx="0">
                  <c:v>233709</c:v>
                </c:pt>
                <c:pt idx="1">
                  <c:v>206892</c:v>
                </c:pt>
                <c:pt idx="2">
                  <c:v>109801</c:v>
                </c:pt>
                <c:pt idx="3">
                  <c:v>49413</c:v>
                </c:pt>
                <c:pt idx="4">
                  <c:v>210000</c:v>
                </c:pt>
                <c:pt idx="5">
                  <c:v>19724</c:v>
                </c:pt>
                <c:pt idx="6">
                  <c:v>71135</c:v>
                </c:pt>
                <c:pt idx="7">
                  <c:v>225620</c:v>
                </c:pt>
                <c:pt idx="8">
                  <c:v>428206</c:v>
                </c:pt>
              </c:numCache>
            </c:numRef>
          </c:val>
        </c:ser>
        <c:dLbls>
          <c:showLegendKey val="0"/>
          <c:showVal val="0"/>
          <c:showCatName val="0"/>
          <c:showSerName val="0"/>
          <c:showPercent val="0"/>
          <c:showBubbleSize val="0"/>
          <c:showLeaderLines val="1"/>
        </c:dLbls>
        <c:gapWidth val="100"/>
        <c:secondPieSize val="75"/>
        <c:serLines/>
      </c:ofPieChart>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ysClr val="windowText" lastClr="000000"/>
                </a:solidFill>
                <a:latin typeface="Arial Narrow" panose="020B0606020202030204" pitchFamily="34" charset="0"/>
                <a:ea typeface="+mn-ea"/>
                <a:cs typeface="+mn-cs"/>
              </a:defRPr>
            </a:pPr>
            <a:r>
              <a:rPr lang="en-US" sz="1800" b="1" dirty="0">
                <a:solidFill>
                  <a:sysClr val="windowText" lastClr="000000"/>
                </a:solidFill>
                <a:latin typeface="Arial Narrow" panose="020B0606020202030204" pitchFamily="34" charset="0"/>
              </a:rPr>
              <a:t>Quantum Materials </a:t>
            </a:r>
            <a:r>
              <a:rPr lang="en-US" sz="1800" b="1" dirty="0" smtClean="0">
                <a:solidFill>
                  <a:sysClr val="windowText" lastClr="000000"/>
                </a:solidFill>
                <a:latin typeface="Arial Narrow" panose="020B0606020202030204" pitchFamily="34" charset="0"/>
              </a:rPr>
              <a:t>Publications (2004 – 2015)</a:t>
            </a:r>
            <a:endParaRPr lang="en-US" sz="1800" b="1" dirty="0">
              <a:solidFill>
                <a:sysClr val="windowText" lastClr="000000"/>
              </a:solidFill>
              <a:latin typeface="Arial Narrow" panose="020B0606020202030204" pitchFamily="34" charset="0"/>
            </a:endParaRPr>
          </a:p>
        </c:rich>
      </c:tx>
      <c:layout>
        <c:manualLayout>
          <c:xMode val="edge"/>
          <c:yMode val="edge"/>
          <c:x val="0.17233017432024653"/>
          <c:y val="2.2279500902834599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Narrow" panose="020B0606020202030204" pitchFamily="34" charset="0"/>
              <a:ea typeface="+mn-ea"/>
              <a:cs typeface="+mn-cs"/>
            </a:defRPr>
          </a:pPr>
          <a:endParaRPr lang="en-US"/>
        </a:p>
      </c:txPr>
    </c:title>
    <c:autoTitleDeleted val="0"/>
    <c:plotArea>
      <c:layout>
        <c:manualLayout>
          <c:layoutTarget val="inner"/>
          <c:xMode val="edge"/>
          <c:yMode val="edge"/>
          <c:x val="0.10753035489841485"/>
          <c:y val="0.10989501737616007"/>
          <c:w val="0.856542610879238"/>
          <c:h val="0.76891421862947018"/>
        </c:manualLayout>
      </c:layout>
      <c:lineChart>
        <c:grouping val="standard"/>
        <c:varyColors val="0"/>
        <c:ser>
          <c:idx val="0"/>
          <c:order val="0"/>
          <c:tx>
            <c:strRef>
              <c:f>Sheet4!$B$1</c:f>
              <c:strCache>
                <c:ptCount val="1"/>
                <c:pt idx="0">
                  <c:v>USA</c:v>
                </c:pt>
              </c:strCache>
            </c:strRef>
          </c:tx>
          <c:spPr>
            <a:ln w="38100" cap="rnd">
              <a:solidFill>
                <a:srgbClr val="0000FF"/>
              </a:solidFill>
              <a:round/>
            </a:ln>
            <a:effectLst/>
          </c:spPr>
          <c:marker>
            <c:symbol val="none"/>
          </c:marker>
          <c:cat>
            <c:numRef>
              <c:f>Sheet4!$A$2:$A$13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Sheet4!$B$2:$B$13</c:f>
              <c:numCache>
                <c:formatCode>0</c:formatCode>
                <c:ptCount val="12"/>
                <c:pt idx="0">
                  <c:v>455</c:v>
                </c:pt>
                <c:pt idx="1">
                  <c:v>546</c:v>
                </c:pt>
                <c:pt idx="2">
                  <c:v>572</c:v>
                </c:pt>
                <c:pt idx="3">
                  <c:v>612</c:v>
                </c:pt>
                <c:pt idx="4">
                  <c:v>633</c:v>
                </c:pt>
                <c:pt idx="5">
                  <c:v>717</c:v>
                </c:pt>
                <c:pt idx="6">
                  <c:v>756</c:v>
                </c:pt>
                <c:pt idx="7">
                  <c:v>798</c:v>
                </c:pt>
                <c:pt idx="8">
                  <c:v>863</c:v>
                </c:pt>
                <c:pt idx="9">
                  <c:v>902</c:v>
                </c:pt>
                <c:pt idx="10">
                  <c:v>998</c:v>
                </c:pt>
                <c:pt idx="11">
                  <c:v>1035</c:v>
                </c:pt>
              </c:numCache>
            </c:numRef>
          </c:val>
          <c:smooth val="0"/>
        </c:ser>
        <c:ser>
          <c:idx val="1"/>
          <c:order val="1"/>
          <c:tx>
            <c:strRef>
              <c:f>Sheet4!$C$1</c:f>
              <c:strCache>
                <c:ptCount val="1"/>
                <c:pt idx="0">
                  <c:v>China</c:v>
                </c:pt>
              </c:strCache>
            </c:strRef>
          </c:tx>
          <c:spPr>
            <a:ln w="38100" cap="rnd">
              <a:solidFill>
                <a:srgbClr val="FF0000"/>
              </a:solidFill>
              <a:round/>
            </a:ln>
            <a:effectLst/>
          </c:spPr>
          <c:marker>
            <c:symbol val="none"/>
          </c:marker>
          <c:cat>
            <c:numRef>
              <c:f>Sheet4!$A$2:$A$13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Sheet4!$C$2:$C$13</c:f>
              <c:numCache>
                <c:formatCode>0</c:formatCode>
                <c:ptCount val="12"/>
                <c:pt idx="0">
                  <c:v>129</c:v>
                </c:pt>
                <c:pt idx="1">
                  <c:v>163</c:v>
                </c:pt>
                <c:pt idx="2">
                  <c:v>215</c:v>
                </c:pt>
                <c:pt idx="3">
                  <c:v>267</c:v>
                </c:pt>
                <c:pt idx="4">
                  <c:v>308</c:v>
                </c:pt>
                <c:pt idx="5">
                  <c:v>394</c:v>
                </c:pt>
                <c:pt idx="6">
                  <c:v>448</c:v>
                </c:pt>
                <c:pt idx="7">
                  <c:v>544</c:v>
                </c:pt>
                <c:pt idx="8">
                  <c:v>684</c:v>
                </c:pt>
                <c:pt idx="9">
                  <c:v>839</c:v>
                </c:pt>
                <c:pt idx="10">
                  <c:v>987</c:v>
                </c:pt>
                <c:pt idx="11">
                  <c:v>1247</c:v>
                </c:pt>
              </c:numCache>
            </c:numRef>
          </c:val>
          <c:smooth val="0"/>
        </c:ser>
        <c:ser>
          <c:idx val="2"/>
          <c:order val="2"/>
          <c:tx>
            <c:strRef>
              <c:f>Sheet4!$D$1</c:f>
              <c:strCache>
                <c:ptCount val="1"/>
                <c:pt idx="0">
                  <c:v>Germany</c:v>
                </c:pt>
              </c:strCache>
            </c:strRef>
          </c:tx>
          <c:spPr>
            <a:ln w="38100" cap="rnd">
              <a:solidFill>
                <a:srgbClr val="7030A0"/>
              </a:solidFill>
              <a:round/>
            </a:ln>
            <a:effectLst/>
          </c:spPr>
          <c:marker>
            <c:symbol val="none"/>
          </c:marker>
          <c:cat>
            <c:numRef>
              <c:f>Sheet4!$A$2:$A$13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Sheet4!$D$2:$D$13</c:f>
              <c:numCache>
                <c:formatCode>0</c:formatCode>
                <c:ptCount val="12"/>
                <c:pt idx="0">
                  <c:v>164</c:v>
                </c:pt>
                <c:pt idx="1">
                  <c:v>178</c:v>
                </c:pt>
                <c:pt idx="2">
                  <c:v>188</c:v>
                </c:pt>
                <c:pt idx="3">
                  <c:v>217</c:v>
                </c:pt>
                <c:pt idx="4">
                  <c:v>249</c:v>
                </c:pt>
                <c:pt idx="5">
                  <c:v>313</c:v>
                </c:pt>
                <c:pt idx="6">
                  <c:v>314</c:v>
                </c:pt>
                <c:pt idx="7">
                  <c:v>318</c:v>
                </c:pt>
                <c:pt idx="8">
                  <c:v>323</c:v>
                </c:pt>
                <c:pt idx="9">
                  <c:v>352</c:v>
                </c:pt>
                <c:pt idx="10">
                  <c:v>371</c:v>
                </c:pt>
                <c:pt idx="11">
                  <c:v>419</c:v>
                </c:pt>
              </c:numCache>
            </c:numRef>
          </c:val>
          <c:smooth val="0"/>
        </c:ser>
        <c:ser>
          <c:idx val="3"/>
          <c:order val="3"/>
          <c:tx>
            <c:strRef>
              <c:f>Sheet4!$E$1</c:f>
              <c:strCache>
                <c:ptCount val="1"/>
                <c:pt idx="0">
                  <c:v>Japan</c:v>
                </c:pt>
              </c:strCache>
            </c:strRef>
          </c:tx>
          <c:spPr>
            <a:ln w="38100" cap="rnd">
              <a:solidFill>
                <a:srgbClr val="00B050"/>
              </a:solidFill>
              <a:round/>
            </a:ln>
            <a:effectLst/>
          </c:spPr>
          <c:marker>
            <c:symbol val="none"/>
          </c:marker>
          <c:cat>
            <c:numRef>
              <c:f>Sheet4!$A$2:$A$13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Sheet4!$E$2:$E$13</c:f>
              <c:numCache>
                <c:formatCode>0</c:formatCode>
                <c:ptCount val="12"/>
                <c:pt idx="0">
                  <c:v>145</c:v>
                </c:pt>
                <c:pt idx="1">
                  <c:v>147</c:v>
                </c:pt>
                <c:pt idx="2">
                  <c:v>178</c:v>
                </c:pt>
                <c:pt idx="3">
                  <c:v>182</c:v>
                </c:pt>
                <c:pt idx="4">
                  <c:v>202</c:v>
                </c:pt>
                <c:pt idx="5">
                  <c:v>218</c:v>
                </c:pt>
                <c:pt idx="6">
                  <c:v>223</c:v>
                </c:pt>
                <c:pt idx="7">
                  <c:v>226</c:v>
                </c:pt>
                <c:pt idx="8">
                  <c:v>229</c:v>
                </c:pt>
                <c:pt idx="9">
                  <c:v>240</c:v>
                </c:pt>
                <c:pt idx="10">
                  <c:v>270</c:v>
                </c:pt>
                <c:pt idx="11">
                  <c:v>299</c:v>
                </c:pt>
              </c:numCache>
            </c:numRef>
          </c:val>
          <c:smooth val="0"/>
        </c:ser>
        <c:ser>
          <c:idx val="4"/>
          <c:order val="4"/>
          <c:tx>
            <c:strRef>
              <c:f>Sheet4!$F$1</c:f>
              <c:strCache>
                <c:ptCount val="1"/>
                <c:pt idx="0">
                  <c:v>UK</c:v>
                </c:pt>
              </c:strCache>
            </c:strRef>
          </c:tx>
          <c:spPr>
            <a:ln w="38100" cap="rnd">
              <a:solidFill>
                <a:srgbClr val="FF66FF"/>
              </a:solidFill>
              <a:round/>
            </a:ln>
            <a:effectLst/>
          </c:spPr>
          <c:marker>
            <c:symbol val="none"/>
          </c:marker>
          <c:cat>
            <c:numRef>
              <c:f>Sheet4!$A$2:$A$13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Sheet4!$F$2:$F$13</c:f>
              <c:numCache>
                <c:formatCode>0</c:formatCode>
                <c:ptCount val="12"/>
                <c:pt idx="0">
                  <c:v>114</c:v>
                </c:pt>
                <c:pt idx="1">
                  <c:v>123</c:v>
                </c:pt>
                <c:pt idx="2">
                  <c:v>136</c:v>
                </c:pt>
                <c:pt idx="3">
                  <c:v>154</c:v>
                </c:pt>
                <c:pt idx="4">
                  <c:v>165</c:v>
                </c:pt>
                <c:pt idx="5">
                  <c:v>184</c:v>
                </c:pt>
                <c:pt idx="6">
                  <c:v>197</c:v>
                </c:pt>
                <c:pt idx="7">
                  <c:v>204</c:v>
                </c:pt>
                <c:pt idx="8">
                  <c:v>210</c:v>
                </c:pt>
                <c:pt idx="9">
                  <c:v>238</c:v>
                </c:pt>
                <c:pt idx="10">
                  <c:v>251</c:v>
                </c:pt>
                <c:pt idx="11">
                  <c:v>296</c:v>
                </c:pt>
              </c:numCache>
            </c:numRef>
          </c:val>
          <c:smooth val="0"/>
        </c:ser>
        <c:dLbls>
          <c:showLegendKey val="0"/>
          <c:showVal val="0"/>
          <c:showCatName val="0"/>
          <c:showSerName val="0"/>
          <c:showPercent val="0"/>
          <c:showBubbleSize val="0"/>
        </c:dLbls>
        <c:smooth val="0"/>
        <c:axId val="161775040"/>
        <c:axId val="111226288"/>
      </c:lineChart>
      <c:catAx>
        <c:axId val="16177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Narrow" panose="020B0606020202030204" pitchFamily="34" charset="0"/>
                <a:ea typeface="+mn-ea"/>
                <a:cs typeface="+mn-cs"/>
              </a:defRPr>
            </a:pPr>
            <a:endParaRPr lang="en-US"/>
          </a:p>
        </c:txPr>
        <c:crossAx val="111226288"/>
        <c:crosses val="autoZero"/>
        <c:auto val="1"/>
        <c:lblAlgn val="ctr"/>
        <c:lblOffset val="100"/>
        <c:tickLblSkip val="1"/>
        <c:noMultiLvlLbl val="0"/>
      </c:catAx>
      <c:valAx>
        <c:axId val="111226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Arial Narrow" panose="020B0606020202030204" pitchFamily="34" charset="0"/>
                <a:ea typeface="+mn-ea"/>
                <a:cs typeface="+mn-cs"/>
              </a:defRPr>
            </a:pPr>
            <a:endParaRPr lang="en-US"/>
          </a:p>
        </c:txPr>
        <c:crossAx val="161775040"/>
        <c:crosses val="autoZero"/>
        <c:crossBetween val="between"/>
      </c:valAx>
      <c:spPr>
        <a:solidFill>
          <a:schemeClr val="bg1"/>
        </a:solidFill>
        <a:ln>
          <a:solidFill>
            <a:schemeClr val="tx1"/>
          </a:solid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solidFill>
                <a:latin typeface="Arial Narrow" panose="020B0606020202030204" pitchFamily="34" charset="0"/>
                <a:ea typeface="+mn-ea"/>
                <a:cs typeface="+mn-cs"/>
              </a:defRPr>
            </a:pPr>
            <a:endParaRPr lang="en-US"/>
          </a:p>
        </c:txPr>
      </c:legendEntry>
      <c:legendEntry>
        <c:idx val="1"/>
        <c:txPr>
          <a:bodyPr rot="0" spcFirstLastPara="1" vertOverflow="ellipsis" vert="horz" wrap="square" anchor="ctr" anchorCtr="1"/>
          <a:lstStyle/>
          <a:p>
            <a:pPr>
              <a:defRPr sz="1200" b="1" i="0" u="none" strike="noStrike" kern="1200" baseline="0">
                <a:solidFill>
                  <a:schemeClr val="tx1"/>
                </a:solidFill>
                <a:latin typeface="Arial Narrow" panose="020B0606020202030204" pitchFamily="34" charset="0"/>
                <a:ea typeface="+mn-ea"/>
                <a:cs typeface="+mn-cs"/>
              </a:defRPr>
            </a:pPr>
            <a:endParaRPr lang="en-US"/>
          </a:p>
        </c:txPr>
      </c:legendEntry>
      <c:legendEntry>
        <c:idx val="2"/>
        <c:txPr>
          <a:bodyPr rot="0" spcFirstLastPara="1" vertOverflow="ellipsis" vert="horz" wrap="square" anchor="ctr" anchorCtr="1"/>
          <a:lstStyle/>
          <a:p>
            <a:pPr>
              <a:defRPr sz="1200" b="1" i="0" u="none" strike="noStrike" kern="1200" baseline="0">
                <a:solidFill>
                  <a:schemeClr val="tx1"/>
                </a:solidFill>
                <a:latin typeface="Arial Narrow" panose="020B0606020202030204" pitchFamily="34" charset="0"/>
                <a:ea typeface="+mn-ea"/>
                <a:cs typeface="+mn-cs"/>
              </a:defRPr>
            </a:pPr>
            <a:endParaRPr lang="en-US"/>
          </a:p>
        </c:txPr>
      </c:legendEntry>
      <c:legendEntry>
        <c:idx val="3"/>
        <c:txPr>
          <a:bodyPr rot="0" spcFirstLastPara="1" vertOverflow="ellipsis" vert="horz" wrap="square" anchor="ctr" anchorCtr="1"/>
          <a:lstStyle/>
          <a:p>
            <a:pPr>
              <a:defRPr sz="1200" b="1" i="0" u="none" strike="noStrike" kern="1200" baseline="0">
                <a:solidFill>
                  <a:schemeClr val="tx1"/>
                </a:solidFill>
                <a:latin typeface="Arial Narrow" panose="020B0606020202030204" pitchFamily="34" charset="0"/>
                <a:ea typeface="+mn-ea"/>
                <a:cs typeface="+mn-cs"/>
              </a:defRPr>
            </a:pPr>
            <a:endParaRPr lang="en-US"/>
          </a:p>
        </c:txPr>
      </c:legendEntry>
      <c:legendEntry>
        <c:idx val="4"/>
        <c:txPr>
          <a:bodyPr rot="0" spcFirstLastPara="1" vertOverflow="ellipsis" vert="horz" wrap="square" anchor="ctr" anchorCtr="1"/>
          <a:lstStyle/>
          <a:p>
            <a:pPr>
              <a:defRPr sz="1200" b="1" i="0" u="none" strike="noStrike" kern="1200" baseline="0">
                <a:solidFill>
                  <a:schemeClr val="tx1"/>
                </a:solidFill>
                <a:latin typeface="Arial Narrow" panose="020B0606020202030204" pitchFamily="34" charset="0"/>
                <a:ea typeface="+mn-ea"/>
                <a:cs typeface="+mn-cs"/>
              </a:defRPr>
            </a:pPr>
            <a:endParaRPr lang="en-US"/>
          </a:p>
        </c:txPr>
      </c:legendEntry>
      <c:layout>
        <c:manualLayout>
          <c:xMode val="edge"/>
          <c:yMode val="edge"/>
          <c:x val="0.1251504818069484"/>
          <c:y val="0.14233416105354404"/>
          <c:w val="0.16885434289169021"/>
          <c:h val="0.28855981653637858"/>
        </c:manualLayout>
      </c:layout>
      <c:overlay val="0"/>
      <c:spPr>
        <a:solidFill>
          <a:srgbClr val="FFFFD9"/>
        </a:solidFill>
        <a:ln>
          <a:solidFill>
            <a:schemeClr val="tx1"/>
          </a:solid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0.13502</cdr:x>
      <cdr:y>0.1904</cdr:y>
    </cdr:from>
    <cdr:to>
      <cdr:x>0.39428</cdr:x>
      <cdr:y>0.97091</cdr:y>
    </cdr:to>
    <cdr:sp macro="" textlink="">
      <cdr:nvSpPr>
        <cdr:cNvPr id="11" name="Text Box 80"/>
        <cdr:cNvSpPr txBox="1">
          <a:spLocks xmlns:a="http://schemas.openxmlformats.org/drawingml/2006/main" noChangeArrowheads="1"/>
        </cdr:cNvSpPr>
      </cdr:nvSpPr>
      <cdr:spPr bwMode="auto">
        <a:xfrm xmlns:a="http://schemas.openxmlformats.org/drawingml/2006/main">
          <a:off x="749790" y="923160"/>
          <a:ext cx="1439690" cy="378427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388" tIns="45693" rIns="91388" bIns="45693">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1500" dirty="0" smtClean="0">
              <a:solidFill>
                <a:prstClr val="black"/>
              </a:solidFill>
              <a:latin typeface="Arial Narrow" pitchFamily="34" charset="0"/>
            </a:rPr>
            <a:t>Construction </a:t>
          </a:r>
        </a:p>
        <a:p xmlns:a="http://schemas.openxmlformats.org/drawingml/2006/main">
          <a:pPr algn="ctr"/>
          <a:r>
            <a:rPr lang="en-US" sz="1500" dirty="0" smtClean="0">
              <a:solidFill>
                <a:prstClr val="black"/>
              </a:solidFill>
              <a:latin typeface="Arial Narrow" pitchFamily="34" charset="0"/>
            </a:rPr>
            <a:t>MIE</a:t>
          </a:r>
        </a:p>
        <a:p xmlns:a="http://schemas.openxmlformats.org/drawingml/2006/main">
          <a:pPr algn="ctr"/>
          <a:r>
            <a:rPr lang="en-US" sz="1600" dirty="0" smtClean="0">
              <a:solidFill>
                <a:prstClr val="black"/>
              </a:solidFill>
              <a:latin typeface="Arial Narrow" pitchFamily="34" charset="0"/>
            </a:rPr>
            <a:t>232.5</a:t>
          </a:r>
        </a:p>
      </cdr:txBody>
    </cdr:sp>
  </cdr:relSizeAnchor>
  <cdr:relSizeAnchor xmlns:cdr="http://schemas.openxmlformats.org/drawingml/2006/chartDrawing">
    <cdr:from>
      <cdr:x>0.36643</cdr:x>
      <cdr:y>0.33469</cdr:y>
    </cdr:from>
    <cdr:to>
      <cdr:x>0.592</cdr:x>
      <cdr:y>0.52468</cdr:y>
    </cdr:to>
    <cdr:sp macro="" textlink="">
      <cdr:nvSpPr>
        <cdr:cNvPr id="2" name="Text Box 9"/>
        <cdr:cNvSpPr txBox="1">
          <a:spLocks xmlns:a="http://schemas.openxmlformats.org/drawingml/2006/main" noChangeArrowheads="1"/>
        </cdr:cNvSpPr>
      </cdr:nvSpPr>
      <cdr:spPr bwMode="auto">
        <a:xfrm xmlns:a="http://schemas.openxmlformats.org/drawingml/2006/main">
          <a:off x="2034809" y="1622711"/>
          <a:ext cx="1252607" cy="92115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388" tIns="45693" rIns="91388" bIns="45693">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1800" dirty="0">
              <a:solidFill>
                <a:prstClr val="white"/>
              </a:solidFill>
              <a:latin typeface="Arial Narrow" pitchFamily="34" charset="0"/>
            </a:rPr>
            <a:t>Facilities </a:t>
          </a:r>
        </a:p>
        <a:p xmlns:a="http://schemas.openxmlformats.org/drawingml/2006/main">
          <a:pPr algn="ctr"/>
          <a:r>
            <a:rPr lang="en-US" sz="1800" dirty="0" smtClean="0">
              <a:solidFill>
                <a:prstClr val="white"/>
              </a:solidFill>
              <a:latin typeface="Arial Narrow" pitchFamily="34" charset="0"/>
            </a:rPr>
            <a:t>Ops 882.3</a:t>
          </a:r>
          <a:endParaRPr lang="en-US" sz="1600" dirty="0">
            <a:solidFill>
              <a:prstClr val="white"/>
            </a:solidFill>
            <a:latin typeface="Arial Narrow" pitchFamily="34" charset="0"/>
          </a:endParaRPr>
        </a:p>
      </cdr:txBody>
    </cdr:sp>
  </cdr:relSizeAnchor>
  <cdr:relSizeAnchor xmlns:cdr="http://schemas.openxmlformats.org/drawingml/2006/chartDrawing">
    <cdr:from>
      <cdr:x>0.16053</cdr:x>
      <cdr:y>0.61547</cdr:y>
    </cdr:from>
    <cdr:to>
      <cdr:x>0.37295</cdr:x>
      <cdr:y>0.73851</cdr:y>
    </cdr:to>
    <cdr:sp macro="" textlink="">
      <cdr:nvSpPr>
        <cdr:cNvPr id="3" name="Text Box 15"/>
        <cdr:cNvSpPr txBox="1">
          <a:spLocks xmlns:a="http://schemas.openxmlformats.org/drawingml/2006/main" noChangeArrowheads="1"/>
        </cdr:cNvSpPr>
      </cdr:nvSpPr>
      <cdr:spPr bwMode="auto">
        <a:xfrm xmlns:a="http://schemas.openxmlformats.org/drawingml/2006/main">
          <a:off x="891457" y="2984054"/>
          <a:ext cx="1179584" cy="59655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378" tIns="45688" rIns="91378" bIns="45688">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1500" dirty="0">
              <a:solidFill>
                <a:prstClr val="black"/>
              </a:solidFill>
              <a:latin typeface="Arial Narrow" pitchFamily="34" charset="0"/>
            </a:rPr>
            <a:t>MSE </a:t>
          </a:r>
        </a:p>
        <a:p xmlns:a="http://schemas.openxmlformats.org/drawingml/2006/main">
          <a:pPr algn="ctr"/>
          <a:r>
            <a:rPr lang="en-US" sz="1500" dirty="0" smtClean="0">
              <a:solidFill>
                <a:prstClr val="black"/>
              </a:solidFill>
              <a:latin typeface="Arial Narrow" pitchFamily="34" charset="0"/>
            </a:rPr>
            <a:t>Research</a:t>
          </a:r>
        </a:p>
        <a:p xmlns:a="http://schemas.openxmlformats.org/drawingml/2006/main">
          <a:pPr algn="ctr"/>
          <a:r>
            <a:rPr lang="en-US" sz="1500" dirty="0" smtClean="0">
              <a:solidFill>
                <a:prstClr val="black"/>
              </a:solidFill>
              <a:latin typeface="Arial Narrow" pitchFamily="34" charset="0"/>
            </a:rPr>
            <a:t>254.6</a:t>
          </a:r>
          <a:endParaRPr lang="en-US" sz="1500" dirty="0">
            <a:solidFill>
              <a:prstClr val="black"/>
            </a:solidFill>
            <a:latin typeface="Arial Narrow" pitchFamily="34" charset="0"/>
          </a:endParaRPr>
        </a:p>
      </cdr:txBody>
    </cdr:sp>
  </cdr:relSizeAnchor>
  <cdr:relSizeAnchor xmlns:cdr="http://schemas.openxmlformats.org/drawingml/2006/chartDrawing">
    <cdr:from>
      <cdr:x>0.05089</cdr:x>
      <cdr:y>0.50547</cdr:y>
    </cdr:from>
    <cdr:to>
      <cdr:x>0.27017</cdr:x>
      <cdr:y>0.6811</cdr:y>
    </cdr:to>
    <cdr:sp macro="" textlink="">
      <cdr:nvSpPr>
        <cdr:cNvPr id="4" name="Text Box 16"/>
        <cdr:cNvSpPr txBox="1">
          <a:spLocks xmlns:a="http://schemas.openxmlformats.org/drawingml/2006/main" noChangeArrowheads="1"/>
        </cdr:cNvSpPr>
      </cdr:nvSpPr>
      <cdr:spPr bwMode="auto">
        <a:xfrm xmlns:a="http://schemas.openxmlformats.org/drawingml/2006/main">
          <a:off x="282617" y="2450734"/>
          <a:ext cx="1217679" cy="85153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378" tIns="45688" rIns="91378" bIns="45688">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1500" dirty="0">
              <a:solidFill>
                <a:prstClr val="white"/>
              </a:solidFill>
              <a:latin typeface="Arial Narrow" pitchFamily="34" charset="0"/>
            </a:rPr>
            <a:t>CSGB </a:t>
          </a:r>
        </a:p>
        <a:p xmlns:a="http://schemas.openxmlformats.org/drawingml/2006/main">
          <a:pPr algn="ctr"/>
          <a:r>
            <a:rPr lang="en-US" sz="1500" dirty="0">
              <a:solidFill>
                <a:prstClr val="white"/>
              </a:solidFill>
              <a:latin typeface="Arial Narrow" pitchFamily="34" charset="0"/>
            </a:rPr>
            <a:t>Research</a:t>
          </a:r>
        </a:p>
        <a:p xmlns:a="http://schemas.openxmlformats.org/drawingml/2006/main">
          <a:pPr algn="ctr"/>
          <a:r>
            <a:rPr lang="en-US" sz="1600" dirty="0" smtClean="0">
              <a:solidFill>
                <a:prstClr val="white"/>
              </a:solidFill>
              <a:latin typeface="Arial Narrow" pitchFamily="34" charset="0"/>
            </a:rPr>
            <a:t>233.5</a:t>
          </a:r>
          <a:endParaRPr lang="en-US" sz="1600" dirty="0">
            <a:solidFill>
              <a:prstClr val="white"/>
            </a:solidFill>
            <a:latin typeface="Arial Narrow" pitchFamily="34" charset="0"/>
          </a:endParaRPr>
        </a:p>
      </cdr:txBody>
    </cdr:sp>
  </cdr:relSizeAnchor>
  <cdr:relSizeAnchor xmlns:cdr="http://schemas.openxmlformats.org/drawingml/2006/chartDrawing">
    <cdr:from>
      <cdr:x>0.81609</cdr:x>
      <cdr:y>0.5038</cdr:y>
    </cdr:from>
    <cdr:to>
      <cdr:x>0.98616</cdr:x>
      <cdr:y>0.67943</cdr:y>
    </cdr:to>
    <cdr:sp macro="" textlink="">
      <cdr:nvSpPr>
        <cdr:cNvPr id="5" name="Text Box 83"/>
        <cdr:cNvSpPr txBox="1">
          <a:spLocks xmlns:a="http://schemas.openxmlformats.org/drawingml/2006/main" noChangeArrowheads="1"/>
        </cdr:cNvSpPr>
      </cdr:nvSpPr>
      <cdr:spPr bwMode="auto">
        <a:xfrm xmlns:a="http://schemas.openxmlformats.org/drawingml/2006/main">
          <a:off x="4531783" y="2442647"/>
          <a:ext cx="944454" cy="85153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388" tIns="45693" rIns="91388" bIns="45693">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lnSpc>
              <a:spcPts val="1600"/>
            </a:lnSpc>
          </a:pPr>
          <a:r>
            <a:rPr lang="en-US" sz="1500" dirty="0">
              <a:solidFill>
                <a:prstClr val="black"/>
              </a:solidFill>
              <a:latin typeface="Arial Narrow" pitchFamily="34" charset="0"/>
            </a:rPr>
            <a:t>Light Sources</a:t>
          </a:r>
        </a:p>
        <a:p xmlns:a="http://schemas.openxmlformats.org/drawingml/2006/main">
          <a:pPr algn="ctr"/>
          <a:r>
            <a:rPr lang="en-US" sz="1500" dirty="0" smtClean="0">
              <a:solidFill>
                <a:prstClr val="black"/>
              </a:solidFill>
              <a:latin typeface="Arial Narrow" pitchFamily="34" charset="0"/>
            </a:rPr>
            <a:t>494.0</a:t>
          </a:r>
          <a:endParaRPr lang="en-US" sz="1500" dirty="0">
            <a:solidFill>
              <a:prstClr val="black"/>
            </a:solidFill>
            <a:latin typeface="Arial Narrow" pitchFamily="34" charset="0"/>
          </a:endParaRPr>
        </a:p>
      </cdr:txBody>
    </cdr:sp>
  </cdr:relSizeAnchor>
  <cdr:relSizeAnchor xmlns:cdr="http://schemas.openxmlformats.org/drawingml/2006/chartDrawing">
    <cdr:from>
      <cdr:x>0.81609</cdr:x>
      <cdr:y>0.31358</cdr:y>
    </cdr:from>
    <cdr:to>
      <cdr:x>0.98075</cdr:x>
      <cdr:y>0.48921</cdr:y>
    </cdr:to>
    <cdr:sp macro="" textlink="">
      <cdr:nvSpPr>
        <cdr:cNvPr id="6" name="Text Box 84"/>
        <cdr:cNvSpPr txBox="1">
          <a:spLocks xmlns:a="http://schemas.openxmlformats.org/drawingml/2006/main" noChangeArrowheads="1"/>
        </cdr:cNvSpPr>
      </cdr:nvSpPr>
      <cdr:spPr bwMode="auto">
        <a:xfrm xmlns:a="http://schemas.openxmlformats.org/drawingml/2006/main">
          <a:off x="4531783" y="1520365"/>
          <a:ext cx="914400" cy="85153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388" tIns="45693" rIns="91388" bIns="45693">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lnSpc>
              <a:spcPts val="1600"/>
            </a:lnSpc>
          </a:pPr>
          <a:r>
            <a:rPr lang="en-US" sz="1500" dirty="0">
              <a:solidFill>
                <a:prstClr val="black"/>
              </a:solidFill>
              <a:latin typeface="Arial Narrow" pitchFamily="34" charset="0"/>
            </a:rPr>
            <a:t>Neutron Sources</a:t>
          </a:r>
        </a:p>
        <a:p xmlns:a="http://schemas.openxmlformats.org/drawingml/2006/main">
          <a:pPr algn="ctr"/>
          <a:r>
            <a:rPr lang="en-US" sz="1500" dirty="0" smtClean="0">
              <a:solidFill>
                <a:prstClr val="black"/>
              </a:solidFill>
              <a:latin typeface="Arial Narrow" pitchFamily="34" charset="0"/>
            </a:rPr>
            <a:t>266.0</a:t>
          </a:r>
          <a:endParaRPr lang="en-US" sz="1500" dirty="0">
            <a:solidFill>
              <a:prstClr val="black"/>
            </a:solidFill>
            <a:latin typeface="Arial Narrow" pitchFamily="34" charset="0"/>
          </a:endParaRPr>
        </a:p>
      </cdr:txBody>
    </cdr:sp>
  </cdr:relSizeAnchor>
  <cdr:relSizeAnchor xmlns:cdr="http://schemas.openxmlformats.org/drawingml/2006/chartDrawing">
    <cdr:from>
      <cdr:x>0.7945</cdr:x>
      <cdr:y>0.23332</cdr:y>
    </cdr:from>
    <cdr:to>
      <cdr:x>1</cdr:x>
      <cdr:y>0.30573</cdr:y>
    </cdr:to>
    <cdr:sp macro="" textlink="">
      <cdr:nvSpPr>
        <cdr:cNvPr id="7" name="Text Box 85"/>
        <cdr:cNvSpPr txBox="1">
          <a:spLocks xmlns:a="http://schemas.openxmlformats.org/drawingml/2006/main" noChangeArrowheads="1"/>
        </cdr:cNvSpPr>
      </cdr:nvSpPr>
      <cdr:spPr bwMode="auto">
        <a:xfrm xmlns:a="http://schemas.openxmlformats.org/drawingml/2006/main">
          <a:off x="4411917" y="1131236"/>
          <a:ext cx="1141157" cy="35107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388" tIns="45693" rIns="91388" bIns="45693">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1500" dirty="0" smtClean="0">
              <a:solidFill>
                <a:prstClr val="black"/>
              </a:solidFill>
              <a:latin typeface="Arial Narrow" pitchFamily="34" charset="0"/>
            </a:rPr>
            <a:t>NSRCs 122.3</a:t>
          </a:r>
          <a:endParaRPr lang="en-US" sz="1500" dirty="0">
            <a:solidFill>
              <a:prstClr val="black"/>
            </a:solidFill>
            <a:latin typeface="Arial Narrow" pitchFamily="34" charset="0"/>
          </a:endParaRPr>
        </a:p>
      </cdr:txBody>
    </cdr:sp>
  </cdr:relSizeAnchor>
  <cdr:relSizeAnchor xmlns:cdr="http://schemas.openxmlformats.org/drawingml/2006/chartDrawing">
    <cdr:from>
      <cdr:x>0.02573</cdr:x>
      <cdr:y>0.3601</cdr:y>
    </cdr:from>
    <cdr:to>
      <cdr:x>0.23888</cdr:x>
      <cdr:y>0.48368</cdr:y>
    </cdr:to>
    <cdr:sp macro="" textlink="">
      <cdr:nvSpPr>
        <cdr:cNvPr id="8" name="Text Box 17"/>
        <cdr:cNvSpPr txBox="1">
          <a:spLocks xmlns:a="http://schemas.openxmlformats.org/drawingml/2006/main" noChangeArrowheads="1"/>
        </cdr:cNvSpPr>
      </cdr:nvSpPr>
      <cdr:spPr bwMode="auto">
        <a:xfrm xmlns:a="http://schemas.openxmlformats.org/drawingml/2006/main">
          <a:off x="142874" y="1745935"/>
          <a:ext cx="1183640" cy="59917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378" tIns="45688" rIns="91378" bIns="45688">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lnSpc>
              <a:spcPts val="1500"/>
            </a:lnSpc>
          </a:pPr>
          <a:r>
            <a:rPr lang="en-US" sz="1400" dirty="0" smtClean="0">
              <a:solidFill>
                <a:prstClr val="black"/>
              </a:solidFill>
              <a:latin typeface="Arial Narrow" pitchFamily="34" charset="0"/>
            </a:rPr>
            <a:t>EFRCs CMS CCS Hubs 174.6</a:t>
          </a:r>
          <a:endParaRPr lang="en-US" sz="1400" dirty="0">
            <a:solidFill>
              <a:prstClr val="black"/>
            </a:solidFill>
            <a:latin typeface="Arial Narrow" pitchFamily="34" charset="0"/>
          </a:endParaRPr>
        </a:p>
      </cdr:txBody>
    </cdr:sp>
  </cdr:relSizeAnchor>
  <cdr:relSizeAnchor xmlns:cdr="http://schemas.openxmlformats.org/drawingml/2006/chartDrawing">
    <cdr:from>
      <cdr:x>0.02573</cdr:x>
      <cdr:y>0.09828</cdr:y>
    </cdr:from>
    <cdr:to>
      <cdr:x>0.14578</cdr:x>
      <cdr:y>0.15836</cdr:y>
    </cdr:to>
    <cdr:sp macro="" textlink="">
      <cdr:nvSpPr>
        <cdr:cNvPr id="9" name="Text Box 18"/>
        <cdr:cNvSpPr txBox="1">
          <a:spLocks xmlns:a="http://schemas.openxmlformats.org/drawingml/2006/main" noChangeArrowheads="1"/>
        </cdr:cNvSpPr>
      </cdr:nvSpPr>
      <cdr:spPr bwMode="auto">
        <a:xfrm xmlns:a="http://schemas.openxmlformats.org/drawingml/2006/main">
          <a:off x="142874" y="476525"/>
          <a:ext cx="666646" cy="29129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378" tIns="45688" rIns="91378" bIns="45688">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1400" dirty="0" smtClean="0">
              <a:solidFill>
                <a:prstClr val="black"/>
              </a:solidFill>
              <a:latin typeface="Arial Narrow" pitchFamily="34" charset="0"/>
            </a:rPr>
            <a:t>SBIR</a:t>
          </a:r>
        </a:p>
        <a:p xmlns:a="http://schemas.openxmlformats.org/drawingml/2006/main">
          <a:pPr algn="ctr"/>
          <a:r>
            <a:rPr lang="en-US" sz="1400" dirty="0" smtClean="0">
              <a:solidFill>
                <a:prstClr val="black"/>
              </a:solidFill>
              <a:latin typeface="Arial Narrow" pitchFamily="34" charset="0"/>
            </a:rPr>
            <a:t>STTR</a:t>
          </a:r>
        </a:p>
        <a:p xmlns:a="http://schemas.openxmlformats.org/drawingml/2006/main">
          <a:pPr algn="ctr"/>
          <a:r>
            <a:rPr lang="en-US" sz="1400" dirty="0" smtClean="0">
              <a:solidFill>
                <a:prstClr val="black"/>
              </a:solidFill>
              <a:latin typeface="Arial Narrow" pitchFamily="34" charset="0"/>
            </a:rPr>
            <a:t>GPP </a:t>
          </a:r>
        </a:p>
        <a:p xmlns:a="http://schemas.openxmlformats.org/drawingml/2006/main">
          <a:pPr algn="ctr"/>
          <a:r>
            <a:rPr lang="en-US" sz="1400" dirty="0" smtClean="0">
              <a:solidFill>
                <a:prstClr val="black"/>
              </a:solidFill>
              <a:latin typeface="Arial Narrow" pitchFamily="34" charset="0"/>
            </a:rPr>
            <a:t>70.5</a:t>
          </a:r>
          <a:endParaRPr lang="en-US" sz="1400" dirty="0">
            <a:solidFill>
              <a:prstClr val="black"/>
            </a:solidFill>
            <a:latin typeface="Arial Narrow" pitchFamily="34" charset="0"/>
          </a:endParaRPr>
        </a:p>
      </cdr:txBody>
    </cdr:sp>
  </cdr:relSizeAnchor>
  <cdr:relSizeAnchor xmlns:cdr="http://schemas.openxmlformats.org/drawingml/2006/chartDrawing">
    <cdr:from>
      <cdr:x>0.24323</cdr:x>
      <cdr:y>0.03696</cdr:y>
    </cdr:from>
    <cdr:to>
      <cdr:x>0.46526</cdr:x>
      <cdr:y>0.14754</cdr:y>
    </cdr:to>
    <cdr:sp macro="" textlink="">
      <cdr:nvSpPr>
        <cdr:cNvPr id="10" name="Rectangle 9"/>
        <cdr:cNvSpPr>
          <a:spLocks xmlns:a="http://schemas.openxmlformats.org/drawingml/2006/main" noChangeArrowheads="1"/>
        </cdr:cNvSpPr>
      </cdr:nvSpPr>
      <cdr:spPr bwMode="auto">
        <a:xfrm xmlns:a="http://schemas.openxmlformats.org/drawingml/2006/main">
          <a:off x="1350668" y="179218"/>
          <a:ext cx="1232949" cy="53614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408" tIns="45704" rIns="91408" bIns="45704">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eaLnBrk="0" hangingPunct="0"/>
          <a:r>
            <a:rPr lang="en-US" sz="1500" dirty="0">
              <a:solidFill>
                <a:prstClr val="black"/>
              </a:solidFill>
              <a:latin typeface="Arial Narrow" pitchFamily="34" charset="0"/>
            </a:rPr>
            <a:t>SUF </a:t>
          </a:r>
          <a:r>
            <a:rPr lang="en-US" sz="1500" dirty="0" smtClean="0">
              <a:solidFill>
                <a:prstClr val="black"/>
              </a:solidFill>
              <a:latin typeface="Arial Narrow" pitchFamily="34" charset="0"/>
            </a:rPr>
            <a:t>Research  </a:t>
          </a:r>
          <a:r>
            <a:rPr lang="en-US" sz="1600" dirty="0" smtClean="0">
              <a:solidFill>
                <a:prstClr val="black"/>
              </a:solidFill>
              <a:latin typeface="Arial Narrow" pitchFamily="34" charset="0"/>
            </a:rPr>
            <a:t>23.5</a:t>
          </a:r>
          <a:endParaRPr lang="en-US" sz="1600" dirty="0">
            <a:solidFill>
              <a:prstClr val="black"/>
            </a:solidFill>
            <a:latin typeface="Arial Narrow"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0.36277</cdr:x>
      <cdr:y>0.3988</cdr:y>
    </cdr:from>
    <cdr:to>
      <cdr:x>0.58834</cdr:x>
      <cdr:y>0.58879</cdr:y>
    </cdr:to>
    <cdr:sp macro="" textlink="">
      <cdr:nvSpPr>
        <cdr:cNvPr id="2" name="Text Box 9"/>
        <cdr:cNvSpPr txBox="1">
          <a:spLocks xmlns:a="http://schemas.openxmlformats.org/drawingml/2006/main" noChangeArrowheads="1"/>
        </cdr:cNvSpPr>
      </cdr:nvSpPr>
      <cdr:spPr bwMode="auto">
        <a:xfrm xmlns:a="http://schemas.openxmlformats.org/drawingml/2006/main">
          <a:off x="2014482" y="1933583"/>
          <a:ext cx="1252592" cy="92112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388" tIns="45693" rIns="91388" bIns="45693">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1800" dirty="0">
              <a:solidFill>
                <a:prstClr val="white"/>
              </a:solidFill>
              <a:latin typeface="Arial Narrow" pitchFamily="34" charset="0"/>
            </a:rPr>
            <a:t>Facilities </a:t>
          </a:r>
        </a:p>
        <a:p xmlns:a="http://schemas.openxmlformats.org/drawingml/2006/main">
          <a:pPr algn="ctr"/>
          <a:r>
            <a:rPr lang="en-US" sz="1800" dirty="0" smtClean="0">
              <a:solidFill>
                <a:prstClr val="white"/>
              </a:solidFill>
              <a:latin typeface="Arial Narrow" pitchFamily="34" charset="0"/>
            </a:rPr>
            <a:t>Ops 725.0</a:t>
          </a:r>
          <a:endParaRPr lang="en-US" sz="1600" dirty="0">
            <a:solidFill>
              <a:prstClr val="white"/>
            </a:solidFill>
            <a:latin typeface="Arial Narrow" pitchFamily="34" charset="0"/>
          </a:endParaRPr>
        </a:p>
      </cdr:txBody>
    </cdr:sp>
  </cdr:relSizeAnchor>
  <cdr:relSizeAnchor xmlns:cdr="http://schemas.openxmlformats.org/drawingml/2006/chartDrawing">
    <cdr:from>
      <cdr:x>0.1622</cdr:x>
      <cdr:y>0.62106</cdr:y>
    </cdr:from>
    <cdr:to>
      <cdr:x>0.37462</cdr:x>
      <cdr:y>0.7441</cdr:y>
    </cdr:to>
    <cdr:sp macro="" textlink="">
      <cdr:nvSpPr>
        <cdr:cNvPr id="3" name="Text Box 15"/>
        <cdr:cNvSpPr txBox="1">
          <a:spLocks xmlns:a="http://schemas.openxmlformats.org/drawingml/2006/main" noChangeArrowheads="1"/>
        </cdr:cNvSpPr>
      </cdr:nvSpPr>
      <cdr:spPr bwMode="auto">
        <a:xfrm xmlns:a="http://schemas.openxmlformats.org/drawingml/2006/main">
          <a:off x="900684" y="3011194"/>
          <a:ext cx="1179621" cy="59651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378" tIns="45688" rIns="91378" bIns="45688">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1500" dirty="0">
              <a:solidFill>
                <a:prstClr val="black"/>
              </a:solidFill>
              <a:latin typeface="Arial Narrow" pitchFamily="34" charset="0"/>
            </a:rPr>
            <a:t>MSE </a:t>
          </a:r>
        </a:p>
        <a:p xmlns:a="http://schemas.openxmlformats.org/drawingml/2006/main">
          <a:pPr algn="ctr"/>
          <a:r>
            <a:rPr lang="en-US" sz="1500" dirty="0" smtClean="0">
              <a:solidFill>
                <a:prstClr val="black"/>
              </a:solidFill>
              <a:latin typeface="Arial Narrow" pitchFamily="34" charset="0"/>
            </a:rPr>
            <a:t>Research</a:t>
          </a:r>
        </a:p>
        <a:p xmlns:a="http://schemas.openxmlformats.org/drawingml/2006/main">
          <a:pPr algn="ctr"/>
          <a:r>
            <a:rPr lang="en-US" sz="1500" dirty="0" smtClean="0">
              <a:solidFill>
                <a:prstClr val="black"/>
              </a:solidFill>
              <a:latin typeface="Arial Narrow" pitchFamily="34" charset="0"/>
            </a:rPr>
            <a:t>233.7</a:t>
          </a:r>
          <a:endParaRPr lang="en-US" sz="1500" dirty="0">
            <a:solidFill>
              <a:prstClr val="black"/>
            </a:solidFill>
            <a:latin typeface="Arial Narrow" pitchFamily="34" charset="0"/>
          </a:endParaRPr>
        </a:p>
      </cdr:txBody>
    </cdr:sp>
  </cdr:relSizeAnchor>
  <cdr:relSizeAnchor xmlns:cdr="http://schemas.openxmlformats.org/drawingml/2006/chartDrawing">
    <cdr:from>
      <cdr:x>0.04131</cdr:x>
      <cdr:y>0.48109</cdr:y>
    </cdr:from>
    <cdr:to>
      <cdr:x>0.26059</cdr:x>
      <cdr:y>0.65672</cdr:y>
    </cdr:to>
    <cdr:sp macro="" textlink="">
      <cdr:nvSpPr>
        <cdr:cNvPr id="4" name="Text Box 16"/>
        <cdr:cNvSpPr txBox="1">
          <a:spLocks xmlns:a="http://schemas.openxmlformats.org/drawingml/2006/main" noChangeArrowheads="1"/>
        </cdr:cNvSpPr>
      </cdr:nvSpPr>
      <cdr:spPr bwMode="auto">
        <a:xfrm xmlns:a="http://schemas.openxmlformats.org/drawingml/2006/main">
          <a:off x="229399" y="2332549"/>
          <a:ext cx="1217649" cy="85151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378" tIns="45688" rIns="91378" bIns="45688">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1500" dirty="0">
              <a:solidFill>
                <a:prstClr val="white"/>
              </a:solidFill>
              <a:latin typeface="Arial Narrow" pitchFamily="34" charset="0"/>
            </a:rPr>
            <a:t>CSGB </a:t>
          </a:r>
        </a:p>
        <a:p xmlns:a="http://schemas.openxmlformats.org/drawingml/2006/main">
          <a:pPr algn="ctr"/>
          <a:r>
            <a:rPr lang="en-US" sz="1500" dirty="0">
              <a:solidFill>
                <a:prstClr val="white"/>
              </a:solidFill>
              <a:latin typeface="Arial Narrow" pitchFamily="34" charset="0"/>
            </a:rPr>
            <a:t>Research</a:t>
          </a:r>
        </a:p>
        <a:p xmlns:a="http://schemas.openxmlformats.org/drawingml/2006/main">
          <a:pPr algn="ctr"/>
          <a:r>
            <a:rPr lang="en-US" sz="1600" dirty="0" smtClean="0">
              <a:solidFill>
                <a:prstClr val="white"/>
              </a:solidFill>
              <a:latin typeface="Arial Narrow" pitchFamily="34" charset="0"/>
            </a:rPr>
            <a:t>206.9</a:t>
          </a:r>
          <a:endParaRPr lang="en-US" sz="1600" dirty="0">
            <a:solidFill>
              <a:prstClr val="white"/>
            </a:solidFill>
            <a:latin typeface="Arial Narrow" pitchFamily="34" charset="0"/>
          </a:endParaRPr>
        </a:p>
      </cdr:txBody>
    </cdr:sp>
  </cdr:relSizeAnchor>
  <cdr:relSizeAnchor xmlns:cdr="http://schemas.openxmlformats.org/drawingml/2006/chartDrawing">
    <cdr:from>
      <cdr:x>0.79004</cdr:x>
      <cdr:y>0.49885</cdr:y>
    </cdr:from>
    <cdr:to>
      <cdr:x>0.98314</cdr:x>
      <cdr:y>0.67448</cdr:y>
    </cdr:to>
    <cdr:sp macro="" textlink="">
      <cdr:nvSpPr>
        <cdr:cNvPr id="5" name="Text Box 83"/>
        <cdr:cNvSpPr txBox="1">
          <a:spLocks xmlns:a="http://schemas.openxmlformats.org/drawingml/2006/main" noChangeArrowheads="1"/>
        </cdr:cNvSpPr>
      </cdr:nvSpPr>
      <cdr:spPr bwMode="auto">
        <a:xfrm xmlns:a="http://schemas.openxmlformats.org/drawingml/2006/main">
          <a:off x="4387129" y="2418655"/>
          <a:ext cx="1072338" cy="85151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388" tIns="45693" rIns="91388" bIns="45693">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lnSpc>
              <a:spcPts val="1600"/>
            </a:lnSpc>
          </a:pPr>
          <a:r>
            <a:rPr lang="en-US" sz="1500" dirty="0">
              <a:solidFill>
                <a:prstClr val="black"/>
              </a:solidFill>
              <a:latin typeface="Arial Narrow" pitchFamily="34" charset="0"/>
            </a:rPr>
            <a:t>Light Sources</a:t>
          </a:r>
        </a:p>
        <a:p xmlns:a="http://schemas.openxmlformats.org/drawingml/2006/main">
          <a:pPr algn="ctr"/>
          <a:r>
            <a:rPr lang="en-US" sz="1500" dirty="0" smtClean="0">
              <a:solidFill>
                <a:prstClr val="black"/>
              </a:solidFill>
              <a:latin typeface="Arial Narrow" pitchFamily="34" charset="0"/>
            </a:rPr>
            <a:t>428.2</a:t>
          </a:r>
          <a:endParaRPr lang="en-US" sz="1500" dirty="0">
            <a:solidFill>
              <a:prstClr val="black"/>
            </a:solidFill>
            <a:latin typeface="Arial Narrow" pitchFamily="34" charset="0"/>
          </a:endParaRPr>
        </a:p>
      </cdr:txBody>
    </cdr:sp>
  </cdr:relSizeAnchor>
  <cdr:relSizeAnchor xmlns:cdr="http://schemas.openxmlformats.org/drawingml/2006/chartDrawing">
    <cdr:from>
      <cdr:x>0.77046</cdr:x>
      <cdr:y>0.30311</cdr:y>
    </cdr:from>
    <cdr:to>
      <cdr:x>0.99645</cdr:x>
      <cdr:y>0.47874</cdr:y>
    </cdr:to>
    <cdr:sp macro="" textlink="">
      <cdr:nvSpPr>
        <cdr:cNvPr id="6" name="Text Box 84"/>
        <cdr:cNvSpPr txBox="1">
          <a:spLocks xmlns:a="http://schemas.openxmlformats.org/drawingml/2006/main" noChangeArrowheads="1"/>
        </cdr:cNvSpPr>
      </cdr:nvSpPr>
      <cdr:spPr bwMode="auto">
        <a:xfrm xmlns:a="http://schemas.openxmlformats.org/drawingml/2006/main">
          <a:off x="4278409" y="1469609"/>
          <a:ext cx="1254979" cy="85151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388" tIns="45693" rIns="91388" bIns="45693">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lnSpc>
              <a:spcPts val="1600"/>
            </a:lnSpc>
          </a:pPr>
          <a:r>
            <a:rPr lang="en-US" sz="1500" dirty="0">
              <a:solidFill>
                <a:prstClr val="black"/>
              </a:solidFill>
              <a:latin typeface="Arial Narrow" pitchFamily="34" charset="0"/>
            </a:rPr>
            <a:t>Neutron Sources</a:t>
          </a:r>
        </a:p>
        <a:p xmlns:a="http://schemas.openxmlformats.org/drawingml/2006/main">
          <a:pPr algn="ctr"/>
          <a:r>
            <a:rPr lang="en-US" sz="1500" dirty="0" smtClean="0">
              <a:solidFill>
                <a:prstClr val="black"/>
              </a:solidFill>
              <a:latin typeface="Arial Narrow" pitchFamily="34" charset="0"/>
            </a:rPr>
            <a:t>225.6</a:t>
          </a:r>
          <a:endParaRPr lang="en-US" sz="1500" dirty="0">
            <a:solidFill>
              <a:prstClr val="black"/>
            </a:solidFill>
            <a:latin typeface="Arial Narrow" pitchFamily="34" charset="0"/>
          </a:endParaRPr>
        </a:p>
      </cdr:txBody>
    </cdr:sp>
  </cdr:relSizeAnchor>
  <cdr:relSizeAnchor xmlns:cdr="http://schemas.openxmlformats.org/drawingml/2006/chartDrawing">
    <cdr:from>
      <cdr:x>0.7945</cdr:x>
      <cdr:y>0.22797</cdr:y>
    </cdr:from>
    <cdr:to>
      <cdr:x>1</cdr:x>
      <cdr:y>0.30038</cdr:y>
    </cdr:to>
    <cdr:sp macro="" textlink="">
      <cdr:nvSpPr>
        <cdr:cNvPr id="7" name="Text Box 85"/>
        <cdr:cNvSpPr txBox="1">
          <a:spLocks xmlns:a="http://schemas.openxmlformats.org/drawingml/2006/main" noChangeArrowheads="1"/>
        </cdr:cNvSpPr>
      </cdr:nvSpPr>
      <cdr:spPr bwMode="auto">
        <a:xfrm xmlns:a="http://schemas.openxmlformats.org/drawingml/2006/main">
          <a:off x="4411941" y="1105322"/>
          <a:ext cx="1141133" cy="35105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388" tIns="45693" rIns="91388" bIns="45693">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1500" dirty="0" smtClean="0">
              <a:solidFill>
                <a:prstClr val="black"/>
              </a:solidFill>
              <a:latin typeface="Arial Narrow" pitchFamily="34" charset="0"/>
            </a:rPr>
            <a:t>NSRCs 71.1</a:t>
          </a:r>
          <a:endParaRPr lang="en-US" sz="1500" dirty="0">
            <a:solidFill>
              <a:prstClr val="black"/>
            </a:solidFill>
            <a:latin typeface="Arial Narrow" pitchFamily="34" charset="0"/>
          </a:endParaRPr>
        </a:p>
      </cdr:txBody>
    </cdr:sp>
  </cdr:relSizeAnchor>
  <cdr:relSizeAnchor xmlns:cdr="http://schemas.openxmlformats.org/drawingml/2006/chartDrawing">
    <cdr:from>
      <cdr:x>0.0332</cdr:x>
      <cdr:y>0.37642</cdr:y>
    </cdr:from>
    <cdr:to>
      <cdr:x>0.21178</cdr:x>
      <cdr:y>0.5</cdr:y>
    </cdr:to>
    <cdr:sp macro="" textlink="">
      <cdr:nvSpPr>
        <cdr:cNvPr id="8" name="Text Box 17"/>
        <cdr:cNvSpPr txBox="1">
          <a:spLocks xmlns:a="http://schemas.openxmlformats.org/drawingml/2006/main" noChangeArrowheads="1"/>
        </cdr:cNvSpPr>
      </cdr:nvSpPr>
      <cdr:spPr bwMode="auto">
        <a:xfrm xmlns:a="http://schemas.openxmlformats.org/drawingml/2006/main">
          <a:off x="184376" y="1825034"/>
          <a:ext cx="991632" cy="59919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378" tIns="45688" rIns="91378" bIns="45688">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lnSpc>
              <a:spcPts val="1500"/>
            </a:lnSpc>
          </a:pPr>
          <a:r>
            <a:rPr lang="en-US" sz="1500" dirty="0" smtClean="0">
              <a:solidFill>
                <a:prstClr val="black"/>
              </a:solidFill>
              <a:latin typeface="Arial Narrow" pitchFamily="34" charset="0"/>
            </a:rPr>
            <a:t>EFRCs CMS </a:t>
          </a:r>
          <a:r>
            <a:rPr lang="en-US" sz="1600" dirty="0" smtClean="0">
              <a:solidFill>
                <a:prstClr val="black"/>
              </a:solidFill>
              <a:latin typeface="Arial Narrow" pitchFamily="34" charset="0"/>
            </a:rPr>
            <a:t>109.8</a:t>
          </a:r>
          <a:endParaRPr lang="en-US" sz="1600" dirty="0">
            <a:solidFill>
              <a:prstClr val="black"/>
            </a:solidFill>
            <a:latin typeface="Arial Narrow" pitchFamily="34" charset="0"/>
          </a:endParaRPr>
        </a:p>
      </cdr:txBody>
    </cdr:sp>
  </cdr:relSizeAnchor>
  <cdr:relSizeAnchor xmlns:cdr="http://schemas.openxmlformats.org/drawingml/2006/chartDrawing">
    <cdr:from>
      <cdr:x>0.00557</cdr:x>
      <cdr:y>0.1156</cdr:y>
    </cdr:from>
    <cdr:to>
      <cdr:x>0.12562</cdr:x>
      <cdr:y>0.2039</cdr:y>
    </cdr:to>
    <cdr:sp macro="" textlink="">
      <cdr:nvSpPr>
        <cdr:cNvPr id="9" name="Text Box 18"/>
        <cdr:cNvSpPr txBox="1">
          <a:spLocks xmlns:a="http://schemas.openxmlformats.org/drawingml/2006/main" noChangeArrowheads="1"/>
        </cdr:cNvSpPr>
      </cdr:nvSpPr>
      <cdr:spPr bwMode="auto">
        <a:xfrm xmlns:a="http://schemas.openxmlformats.org/drawingml/2006/main">
          <a:off x="30906" y="560461"/>
          <a:ext cx="666659" cy="42813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378" tIns="45688" rIns="91378" bIns="45688">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1500" dirty="0" smtClean="0">
              <a:solidFill>
                <a:prstClr val="black"/>
              </a:solidFill>
              <a:latin typeface="Arial Narrow" pitchFamily="34" charset="0"/>
            </a:rPr>
            <a:t>SBIR</a:t>
          </a:r>
        </a:p>
        <a:p xmlns:a="http://schemas.openxmlformats.org/drawingml/2006/main">
          <a:pPr algn="ctr"/>
          <a:r>
            <a:rPr lang="en-US" sz="1500" dirty="0" smtClean="0">
              <a:solidFill>
                <a:prstClr val="black"/>
              </a:solidFill>
              <a:latin typeface="Arial Narrow" pitchFamily="34" charset="0"/>
            </a:rPr>
            <a:t>STTR</a:t>
          </a:r>
        </a:p>
        <a:p xmlns:a="http://schemas.openxmlformats.org/drawingml/2006/main">
          <a:pPr algn="ctr"/>
          <a:r>
            <a:rPr lang="en-US" sz="1500" dirty="0" smtClean="0">
              <a:solidFill>
                <a:prstClr val="black"/>
              </a:solidFill>
              <a:latin typeface="Arial Narrow" pitchFamily="34" charset="0"/>
            </a:rPr>
            <a:t>GPP </a:t>
          </a:r>
        </a:p>
        <a:p xmlns:a="http://schemas.openxmlformats.org/drawingml/2006/main">
          <a:pPr algn="ctr"/>
          <a:r>
            <a:rPr lang="en-US" sz="1500" dirty="0" smtClean="0">
              <a:solidFill>
                <a:prstClr val="black"/>
              </a:solidFill>
              <a:latin typeface="Arial Narrow" pitchFamily="34" charset="0"/>
            </a:rPr>
            <a:t>49.4</a:t>
          </a:r>
          <a:endParaRPr lang="en-US" sz="1500" dirty="0">
            <a:solidFill>
              <a:prstClr val="black"/>
            </a:solidFill>
            <a:latin typeface="Arial Narrow" pitchFamily="34" charset="0"/>
          </a:endParaRPr>
        </a:p>
      </cdr:txBody>
    </cdr:sp>
  </cdr:relSizeAnchor>
  <cdr:relSizeAnchor xmlns:cdr="http://schemas.openxmlformats.org/drawingml/2006/chartDrawing">
    <cdr:from>
      <cdr:x>0.251</cdr:x>
      <cdr:y>0.048</cdr:y>
    </cdr:from>
    <cdr:to>
      <cdr:x>0.47303</cdr:x>
      <cdr:y>0.15858</cdr:y>
    </cdr:to>
    <cdr:sp macro="" textlink="">
      <cdr:nvSpPr>
        <cdr:cNvPr id="10" name="Rectangle 9"/>
        <cdr:cNvSpPr>
          <a:spLocks xmlns:a="http://schemas.openxmlformats.org/drawingml/2006/main" noChangeArrowheads="1"/>
        </cdr:cNvSpPr>
      </cdr:nvSpPr>
      <cdr:spPr bwMode="auto">
        <a:xfrm xmlns:a="http://schemas.openxmlformats.org/drawingml/2006/main">
          <a:off x="1393806" y="232728"/>
          <a:ext cx="1232970" cy="53614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408" tIns="45704" rIns="91408" bIns="45704">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eaLnBrk="0" hangingPunct="0"/>
          <a:r>
            <a:rPr lang="en-US" sz="1500" dirty="0">
              <a:solidFill>
                <a:prstClr val="black"/>
              </a:solidFill>
              <a:latin typeface="Arial Narrow" pitchFamily="34" charset="0"/>
            </a:rPr>
            <a:t>SUF </a:t>
          </a:r>
          <a:r>
            <a:rPr lang="en-US" sz="1500" dirty="0" smtClean="0">
              <a:solidFill>
                <a:prstClr val="black"/>
              </a:solidFill>
              <a:latin typeface="Arial Narrow" pitchFamily="34" charset="0"/>
            </a:rPr>
            <a:t>Research  </a:t>
          </a:r>
          <a:r>
            <a:rPr lang="en-US" sz="1600" dirty="0" smtClean="0">
              <a:solidFill>
                <a:prstClr val="black"/>
              </a:solidFill>
              <a:latin typeface="Arial Narrow" pitchFamily="34" charset="0"/>
            </a:rPr>
            <a:t>19.7</a:t>
          </a:r>
          <a:endParaRPr lang="en-US" sz="1600" dirty="0">
            <a:solidFill>
              <a:prstClr val="black"/>
            </a:solidFill>
            <a:latin typeface="Arial Narrow" pitchFamily="34" charset="0"/>
          </a:endParaRPr>
        </a:p>
      </cdr:txBody>
    </cdr:sp>
  </cdr:relSizeAnchor>
  <cdr:relSizeAnchor xmlns:cdr="http://schemas.openxmlformats.org/drawingml/2006/chartDrawing">
    <cdr:from>
      <cdr:x>0.12215</cdr:x>
      <cdr:y>0.21492</cdr:y>
    </cdr:from>
    <cdr:to>
      <cdr:x>0.38141</cdr:x>
      <cdr:y>0.40697</cdr:y>
    </cdr:to>
    <cdr:sp macro="" textlink="">
      <cdr:nvSpPr>
        <cdr:cNvPr id="11" name="Text Box 80"/>
        <cdr:cNvSpPr txBox="1">
          <a:spLocks xmlns:a="http://schemas.openxmlformats.org/drawingml/2006/main" noChangeArrowheads="1"/>
        </cdr:cNvSpPr>
      </cdr:nvSpPr>
      <cdr:spPr bwMode="auto">
        <a:xfrm xmlns:a="http://schemas.openxmlformats.org/drawingml/2006/main">
          <a:off x="678325" y="1042027"/>
          <a:ext cx="1439668" cy="93115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91388" tIns="45693" rIns="91388" bIns="45693">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1500" dirty="0" smtClean="0">
              <a:solidFill>
                <a:prstClr val="black"/>
              </a:solidFill>
              <a:latin typeface="Arial Narrow" pitchFamily="34" charset="0"/>
            </a:rPr>
            <a:t>Construction </a:t>
          </a:r>
        </a:p>
        <a:p xmlns:a="http://schemas.openxmlformats.org/drawingml/2006/main">
          <a:pPr algn="ctr"/>
          <a:r>
            <a:rPr lang="en-US" sz="1500" dirty="0" smtClean="0">
              <a:solidFill>
                <a:prstClr val="black"/>
              </a:solidFill>
              <a:latin typeface="Arial Narrow" pitchFamily="34" charset="0"/>
            </a:rPr>
            <a:t>MIE</a:t>
          </a:r>
        </a:p>
        <a:p xmlns:a="http://schemas.openxmlformats.org/drawingml/2006/main">
          <a:pPr algn="ctr"/>
          <a:r>
            <a:rPr lang="en-US" sz="1600" dirty="0" smtClean="0">
              <a:solidFill>
                <a:prstClr val="black"/>
              </a:solidFill>
              <a:latin typeface="Arial Narrow" pitchFamily="34" charset="0"/>
            </a:rPr>
            <a:t>210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7"/>
            <a:ext cx="3038106" cy="464900"/>
          </a:xfrm>
          <a:prstGeom prst="rect">
            <a:avLst/>
          </a:prstGeom>
        </p:spPr>
        <p:txBody>
          <a:bodyPr vert="horz" lIns="91644" tIns="45821" rIns="91644" bIns="45821" rtlCol="0"/>
          <a:lstStyle>
            <a:lvl1pPr algn="l">
              <a:defRPr sz="1200"/>
            </a:lvl1pPr>
          </a:lstStyle>
          <a:p>
            <a:endParaRPr lang="en-US"/>
          </a:p>
        </p:txBody>
      </p:sp>
      <p:sp>
        <p:nvSpPr>
          <p:cNvPr id="3" name="Date Placeholder 2"/>
          <p:cNvSpPr>
            <a:spLocks noGrp="1"/>
          </p:cNvSpPr>
          <p:nvPr>
            <p:ph type="dt" sz="quarter" idx="1"/>
          </p:nvPr>
        </p:nvSpPr>
        <p:spPr>
          <a:xfrm>
            <a:off x="3970709" y="7"/>
            <a:ext cx="3038105" cy="464900"/>
          </a:xfrm>
          <a:prstGeom prst="rect">
            <a:avLst/>
          </a:prstGeom>
        </p:spPr>
        <p:txBody>
          <a:bodyPr vert="horz" lIns="91644" tIns="45821" rIns="91644" bIns="45821" rtlCol="0"/>
          <a:lstStyle>
            <a:lvl1pPr algn="r">
              <a:defRPr sz="1200"/>
            </a:lvl1pPr>
          </a:lstStyle>
          <a:p>
            <a:fld id="{B17554D1-967C-4C6D-9F2D-48B3C2720170}" type="datetimeFigureOut">
              <a:rPr lang="en-US" smtClean="0"/>
              <a:t>7/17/2017</a:t>
            </a:fld>
            <a:endParaRPr lang="en-US"/>
          </a:p>
        </p:txBody>
      </p:sp>
      <p:sp>
        <p:nvSpPr>
          <p:cNvPr id="4" name="Footer Placeholder 3"/>
          <p:cNvSpPr>
            <a:spLocks noGrp="1"/>
          </p:cNvSpPr>
          <p:nvPr>
            <p:ph type="ftr" sz="quarter" idx="2"/>
          </p:nvPr>
        </p:nvSpPr>
        <p:spPr>
          <a:xfrm>
            <a:off x="1" y="8829911"/>
            <a:ext cx="3038106" cy="464900"/>
          </a:xfrm>
          <a:prstGeom prst="rect">
            <a:avLst/>
          </a:prstGeom>
        </p:spPr>
        <p:txBody>
          <a:bodyPr vert="horz" lIns="91644" tIns="45821" rIns="91644" bIns="45821" rtlCol="0" anchor="b"/>
          <a:lstStyle>
            <a:lvl1pPr algn="l">
              <a:defRPr sz="1200"/>
            </a:lvl1pPr>
          </a:lstStyle>
          <a:p>
            <a:endParaRPr lang="en-US"/>
          </a:p>
        </p:txBody>
      </p:sp>
      <p:sp>
        <p:nvSpPr>
          <p:cNvPr id="5" name="Slide Number Placeholder 4"/>
          <p:cNvSpPr>
            <a:spLocks noGrp="1"/>
          </p:cNvSpPr>
          <p:nvPr>
            <p:ph type="sldNum" sz="quarter" idx="3"/>
          </p:nvPr>
        </p:nvSpPr>
        <p:spPr>
          <a:xfrm>
            <a:off x="3970709" y="8829911"/>
            <a:ext cx="3038105" cy="464900"/>
          </a:xfrm>
          <a:prstGeom prst="rect">
            <a:avLst/>
          </a:prstGeom>
        </p:spPr>
        <p:txBody>
          <a:bodyPr vert="horz" lIns="91644" tIns="45821" rIns="91644" bIns="45821" rtlCol="0" anchor="b"/>
          <a:lstStyle>
            <a:lvl1pPr algn="r">
              <a:defRPr sz="1200"/>
            </a:lvl1pPr>
          </a:lstStyle>
          <a:p>
            <a:fld id="{AA47E720-93EF-483D-84A7-F39F5B8DBC9A}" type="slidenum">
              <a:rPr lang="en-US" smtClean="0"/>
              <a:t>‹#›</a:t>
            </a:fld>
            <a:endParaRPr lang="en-US"/>
          </a:p>
        </p:txBody>
      </p:sp>
    </p:spTree>
    <p:extLst>
      <p:ext uri="{BB962C8B-B14F-4D97-AF65-F5344CB8AC3E}">
        <p14:creationId xmlns:p14="http://schemas.microsoft.com/office/powerpoint/2010/main" val="3839749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7"/>
            <a:ext cx="3037629" cy="464820"/>
          </a:xfrm>
          <a:prstGeom prst="rect">
            <a:avLst/>
          </a:prstGeom>
        </p:spPr>
        <p:txBody>
          <a:bodyPr vert="horz" lIns="92423" tIns="46210" rIns="92423" bIns="4621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189" y="7"/>
            <a:ext cx="3037629" cy="464820"/>
          </a:xfrm>
          <a:prstGeom prst="rect">
            <a:avLst/>
          </a:prstGeom>
        </p:spPr>
        <p:txBody>
          <a:bodyPr vert="horz" lIns="92423" tIns="46210" rIns="92423" bIns="46210" rtlCol="0"/>
          <a:lstStyle>
            <a:lvl1pPr algn="r" fontAlgn="auto">
              <a:spcBef>
                <a:spcPts val="0"/>
              </a:spcBef>
              <a:spcAft>
                <a:spcPts val="0"/>
              </a:spcAft>
              <a:defRPr sz="1200">
                <a:latin typeface="+mn-lt"/>
              </a:defRPr>
            </a:lvl1pPr>
          </a:lstStyle>
          <a:p>
            <a:pPr>
              <a:defRPr/>
            </a:pPr>
            <a:fld id="{36962A90-C2A2-4CDF-8D04-DA2BD430AAAB}" type="datetimeFigureOut">
              <a:rPr lang="en-US"/>
              <a:pPr>
                <a:defRPr/>
              </a:pPr>
              <a:t>7/17/2017</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2423" tIns="46210" rIns="92423" bIns="46210" rtlCol="0" anchor="ctr"/>
          <a:lstStyle/>
          <a:p>
            <a:pPr lvl="0"/>
            <a:endParaRPr lang="en-US" noProof="0"/>
          </a:p>
        </p:txBody>
      </p:sp>
      <p:sp>
        <p:nvSpPr>
          <p:cNvPr id="5" name="Notes Placeholder 4"/>
          <p:cNvSpPr>
            <a:spLocks noGrp="1"/>
          </p:cNvSpPr>
          <p:nvPr>
            <p:ph type="body" sz="quarter" idx="3"/>
          </p:nvPr>
        </p:nvSpPr>
        <p:spPr>
          <a:xfrm>
            <a:off x="701362" y="4415791"/>
            <a:ext cx="5607685" cy="4183380"/>
          </a:xfrm>
          <a:prstGeom prst="rect">
            <a:avLst/>
          </a:prstGeom>
        </p:spPr>
        <p:txBody>
          <a:bodyPr vert="horz" lIns="92423" tIns="46210" rIns="92423" bIns="4621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3" y="8829994"/>
            <a:ext cx="3037629" cy="464820"/>
          </a:xfrm>
          <a:prstGeom prst="rect">
            <a:avLst/>
          </a:prstGeom>
        </p:spPr>
        <p:txBody>
          <a:bodyPr vert="horz" lIns="92423" tIns="46210" rIns="92423" bIns="4621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189" y="8829994"/>
            <a:ext cx="3037629" cy="464820"/>
          </a:xfrm>
          <a:prstGeom prst="rect">
            <a:avLst/>
          </a:prstGeom>
        </p:spPr>
        <p:txBody>
          <a:bodyPr vert="horz" lIns="92423" tIns="46210" rIns="92423" bIns="46210" rtlCol="0" anchor="b"/>
          <a:lstStyle>
            <a:lvl1pPr algn="r" fontAlgn="auto">
              <a:spcBef>
                <a:spcPts val="0"/>
              </a:spcBef>
              <a:spcAft>
                <a:spcPts val="0"/>
              </a:spcAft>
              <a:defRPr sz="1200">
                <a:latin typeface="+mn-lt"/>
              </a:defRPr>
            </a:lvl1pPr>
          </a:lstStyle>
          <a:p>
            <a:pPr>
              <a:defRPr/>
            </a:pPr>
            <a:fld id="{F876D4B8-3D7E-42E7-AF06-6D9133F7F081}" type="slidenum">
              <a:rPr lang="en-US"/>
              <a:pPr>
                <a:defRPr/>
              </a:pPr>
              <a:t>‹#›</a:t>
            </a:fld>
            <a:endParaRPr lang="en-US"/>
          </a:p>
        </p:txBody>
      </p:sp>
    </p:spTree>
    <p:extLst>
      <p:ext uri="{BB962C8B-B14F-4D97-AF65-F5344CB8AC3E}">
        <p14:creationId xmlns:p14="http://schemas.microsoft.com/office/powerpoint/2010/main" val="1014026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a:t>
            </a:fld>
            <a:endParaRPr lang="en-US"/>
          </a:p>
        </p:txBody>
      </p:sp>
    </p:spTree>
    <p:extLst>
      <p:ext uri="{BB962C8B-B14F-4D97-AF65-F5344CB8AC3E}">
        <p14:creationId xmlns:p14="http://schemas.microsoft.com/office/powerpoint/2010/main" val="3603023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time the Energy and Water appropriation was passed on time (for the start of the fiscal year) was in 1999.</a:t>
            </a:r>
            <a:endParaRPr lang="en-US" dirty="0"/>
          </a:p>
        </p:txBody>
      </p:sp>
      <p:sp>
        <p:nvSpPr>
          <p:cNvPr id="4" name="Date Placeholder 3"/>
          <p:cNvSpPr>
            <a:spLocks noGrp="1"/>
          </p:cNvSpPr>
          <p:nvPr>
            <p:ph type="dt" idx="10"/>
          </p:nvPr>
        </p:nvSpPr>
        <p:spPr/>
        <p:txBody>
          <a:bodyPr/>
          <a:lstStyle/>
          <a:p>
            <a:fld id="{F419E5AB-CF42-45B3-B169-2C34626BDAF7}" type="datetime4">
              <a:rPr lang="en-US" smtClean="0"/>
              <a:t>July 17, 2017</a:t>
            </a:fld>
            <a:endParaRPr lang="en-US"/>
          </a:p>
        </p:txBody>
      </p:sp>
      <p:sp>
        <p:nvSpPr>
          <p:cNvPr id="5" name="Slide Number Placeholder 4"/>
          <p:cNvSpPr>
            <a:spLocks noGrp="1"/>
          </p:cNvSpPr>
          <p:nvPr>
            <p:ph type="sldNum" sz="quarter" idx="11"/>
          </p:nvPr>
        </p:nvSpPr>
        <p:spPr/>
        <p:txBody>
          <a:bodyPr/>
          <a:lstStyle/>
          <a:p>
            <a:fld id="{038FE3A6-A945-4FF6-AA32-24C96799F79F}" type="slidenum">
              <a:rPr lang="en-US" smtClean="0"/>
              <a:pPr/>
              <a:t>13</a:t>
            </a:fld>
            <a:endParaRPr lang="en-US"/>
          </a:p>
        </p:txBody>
      </p:sp>
    </p:spTree>
    <p:extLst>
      <p:ext uri="{BB962C8B-B14F-4D97-AF65-F5344CB8AC3E}">
        <p14:creationId xmlns:p14="http://schemas.microsoft.com/office/powerpoint/2010/main" val="3836897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5325"/>
            <a:ext cx="4652962" cy="3489325"/>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1820075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17</a:t>
            </a:fld>
            <a:endParaRPr lang="en-US"/>
          </a:p>
        </p:txBody>
      </p:sp>
    </p:spTree>
    <p:extLst>
      <p:ext uri="{BB962C8B-B14F-4D97-AF65-F5344CB8AC3E}">
        <p14:creationId xmlns:p14="http://schemas.microsoft.com/office/powerpoint/2010/main" val="3869397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18</a:t>
            </a:fld>
            <a:endParaRPr lang="en-US" smtClean="0">
              <a:solidFill>
                <a:prstClr val="black"/>
              </a:solidFill>
            </a:endParaRPr>
          </a:p>
        </p:txBody>
      </p:sp>
      <p:sp>
        <p:nvSpPr>
          <p:cNvPr id="87043" name="Rectangle 2"/>
          <p:cNvSpPr>
            <a:spLocks noGrp="1" noRot="1" noChangeAspect="1" noChangeArrowheads="1" noTextEdit="1"/>
          </p:cNvSpPr>
          <p:nvPr>
            <p:ph type="sldImg"/>
          </p:nvPr>
        </p:nvSpPr>
        <p:spPr>
          <a:xfrm>
            <a:off x="873125" y="465138"/>
            <a:ext cx="5267325" cy="3951287"/>
          </a:xfrm>
          <a:ln/>
        </p:spPr>
      </p:sp>
      <p:sp>
        <p:nvSpPr>
          <p:cNvPr id="87044" name="Rectangle 3"/>
          <p:cNvSpPr>
            <a:spLocks noGrp="1" noChangeArrowheads="1"/>
          </p:cNvSpPr>
          <p:nvPr>
            <p:ph type="body" idx="1"/>
          </p:nvPr>
        </p:nvSpPr>
        <p:spPr>
          <a:xfrm>
            <a:off x="933558" y="4415790"/>
            <a:ext cx="5143293" cy="4184972"/>
          </a:xfrm>
          <a:noFill/>
          <a:ln/>
        </p:spPr>
        <p:txBody>
          <a:bodyPr/>
          <a:lstStyle/>
          <a:p>
            <a:pPr eaLnBrk="1" hangingPunct="1"/>
            <a:endParaRPr lang="en-US" dirty="0" smtClean="0"/>
          </a:p>
        </p:txBody>
      </p:sp>
    </p:spTree>
    <p:extLst>
      <p:ext uri="{BB962C8B-B14F-4D97-AF65-F5344CB8AC3E}">
        <p14:creationId xmlns:p14="http://schemas.microsoft.com/office/powerpoint/2010/main" val="4012639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101A43-B8B3-48F5-899D-10098049A91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593720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20</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808038" y="463550"/>
            <a:ext cx="5272087" cy="3954463"/>
          </a:xfrm>
          <a:ln/>
        </p:spPr>
      </p:sp>
      <p:sp>
        <p:nvSpPr>
          <p:cNvPr id="87044" name="Rectangle 3"/>
          <p:cNvSpPr>
            <a:spLocks noGrp="1" noChangeArrowheads="1"/>
          </p:cNvSpPr>
          <p:nvPr>
            <p:ph type="body" idx="1"/>
          </p:nvPr>
        </p:nvSpPr>
        <p:spPr>
          <a:xfrm>
            <a:off x="916647" y="4416554"/>
            <a:ext cx="5050095" cy="4185687"/>
          </a:xfrm>
          <a:noFill/>
          <a:ln/>
        </p:spPr>
        <p:txBody>
          <a:bodyPr>
            <a:normAutofit/>
          </a:bodyPr>
          <a:lstStyle/>
          <a:p>
            <a:pPr marL="171450" indent="-171450" eaLnBrk="1" hangingPunct="1">
              <a:buFont typeface="Arial" panose="020B0604020202020204" pitchFamily="34" charset="0"/>
              <a:buChar char="•"/>
            </a:pPr>
            <a:endParaRPr lang="en-US" baseline="0" dirty="0" smtClean="0"/>
          </a:p>
        </p:txBody>
      </p:sp>
    </p:spTree>
    <p:extLst>
      <p:ext uri="{BB962C8B-B14F-4D97-AF65-F5344CB8AC3E}">
        <p14:creationId xmlns:p14="http://schemas.microsoft.com/office/powerpoint/2010/main" val="1146407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21</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876300" y="465138"/>
            <a:ext cx="5253038" cy="3940175"/>
          </a:xfrm>
          <a:ln/>
        </p:spPr>
      </p:sp>
      <p:sp>
        <p:nvSpPr>
          <p:cNvPr id="87044" name="Rectangle 3"/>
          <p:cNvSpPr>
            <a:spLocks noGrp="1" noChangeArrowheads="1"/>
          </p:cNvSpPr>
          <p:nvPr>
            <p:ph type="body" idx="1"/>
          </p:nvPr>
        </p:nvSpPr>
        <p:spPr>
          <a:xfrm>
            <a:off x="932091" y="4404478"/>
            <a:ext cx="5135137" cy="4174251"/>
          </a:xfrm>
          <a:noFill/>
          <a:ln/>
        </p:spPr>
        <p:txBody>
          <a:bodyPr>
            <a:normAutofit/>
          </a:bodyPr>
          <a:lstStyle/>
          <a:p>
            <a:pPr eaLnBrk="1" hangingPunct="1"/>
            <a:endParaRPr lang="en-US" dirty="0" smtClean="0"/>
          </a:p>
        </p:txBody>
      </p:sp>
    </p:spTree>
    <p:extLst>
      <p:ext uri="{BB962C8B-B14F-4D97-AF65-F5344CB8AC3E}">
        <p14:creationId xmlns:p14="http://schemas.microsoft.com/office/powerpoint/2010/main" val="1039020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362917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9C815CE-594B-44AB-BC3C-68E8EAF5333B}"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71809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28</a:t>
            </a:fld>
            <a:endParaRPr lang="en-US"/>
          </a:p>
        </p:txBody>
      </p:sp>
    </p:spTree>
    <p:extLst>
      <p:ext uri="{BB962C8B-B14F-4D97-AF65-F5344CB8AC3E}">
        <p14:creationId xmlns:p14="http://schemas.microsoft.com/office/powerpoint/2010/main" val="42533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a:t>
            </a:fld>
            <a:endParaRPr lang="en-US"/>
          </a:p>
        </p:txBody>
      </p:sp>
    </p:spTree>
    <p:extLst>
      <p:ext uri="{BB962C8B-B14F-4D97-AF65-F5344CB8AC3E}">
        <p14:creationId xmlns:p14="http://schemas.microsoft.com/office/powerpoint/2010/main" val="2791543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30</a:t>
            </a:fld>
            <a:endParaRPr lang="en-US"/>
          </a:p>
        </p:txBody>
      </p:sp>
    </p:spTree>
    <p:extLst>
      <p:ext uri="{BB962C8B-B14F-4D97-AF65-F5344CB8AC3E}">
        <p14:creationId xmlns:p14="http://schemas.microsoft.com/office/powerpoint/2010/main" val="571371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F419E5AB-CF42-45B3-B169-2C34626BDAF7}" type="datetime4">
              <a:rPr lang="en-US" smtClean="0"/>
              <a:t>July 17, 2017</a:t>
            </a:fld>
            <a:endParaRPr lang="en-US"/>
          </a:p>
        </p:txBody>
      </p:sp>
      <p:sp>
        <p:nvSpPr>
          <p:cNvPr id="5" name="Slide Number Placeholder 4"/>
          <p:cNvSpPr>
            <a:spLocks noGrp="1"/>
          </p:cNvSpPr>
          <p:nvPr>
            <p:ph type="sldNum" sz="quarter" idx="11"/>
          </p:nvPr>
        </p:nvSpPr>
        <p:spPr/>
        <p:txBody>
          <a:bodyPr/>
          <a:lstStyle/>
          <a:p>
            <a:fld id="{038FE3A6-A945-4FF6-AA32-24C96799F79F}" type="slidenum">
              <a:rPr lang="en-US" smtClean="0"/>
              <a:pPr/>
              <a:t>31</a:t>
            </a:fld>
            <a:endParaRPr lang="en-US"/>
          </a:p>
        </p:txBody>
      </p:sp>
    </p:spTree>
    <p:extLst>
      <p:ext uri="{BB962C8B-B14F-4D97-AF65-F5344CB8AC3E}">
        <p14:creationId xmlns:p14="http://schemas.microsoft.com/office/powerpoint/2010/main" val="2983172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6</a:t>
            </a:fld>
            <a:endParaRPr lang="en-US"/>
          </a:p>
        </p:txBody>
      </p:sp>
    </p:spTree>
    <p:extLst>
      <p:ext uri="{BB962C8B-B14F-4D97-AF65-F5344CB8AC3E}">
        <p14:creationId xmlns:p14="http://schemas.microsoft.com/office/powerpoint/2010/main" val="566470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7</a:t>
            </a:fld>
            <a:endParaRPr lang="en-US" smtClean="0">
              <a:solidFill>
                <a:prstClr val="black"/>
              </a:solidFill>
            </a:endParaRPr>
          </a:p>
        </p:txBody>
      </p:sp>
      <p:sp>
        <p:nvSpPr>
          <p:cNvPr id="87043" name="Rectangle 2"/>
          <p:cNvSpPr>
            <a:spLocks noGrp="1" noRot="1" noChangeAspect="1" noChangeArrowheads="1" noTextEdit="1"/>
          </p:cNvSpPr>
          <p:nvPr>
            <p:ph type="sldImg"/>
          </p:nvPr>
        </p:nvSpPr>
        <p:spPr>
          <a:xfrm>
            <a:off x="873125" y="465138"/>
            <a:ext cx="5267325" cy="3951287"/>
          </a:xfrm>
          <a:ln/>
        </p:spPr>
      </p:sp>
      <p:sp>
        <p:nvSpPr>
          <p:cNvPr id="87044" name="Rectangle 3"/>
          <p:cNvSpPr>
            <a:spLocks noGrp="1" noChangeArrowheads="1"/>
          </p:cNvSpPr>
          <p:nvPr>
            <p:ph type="body" idx="1"/>
          </p:nvPr>
        </p:nvSpPr>
        <p:spPr>
          <a:xfrm>
            <a:off x="933558" y="4415790"/>
            <a:ext cx="5143293" cy="4184972"/>
          </a:xfrm>
          <a:noFill/>
          <a:ln/>
        </p:spPr>
        <p:txBody>
          <a:bodyPr/>
          <a:lstStyle/>
          <a:p>
            <a:pPr eaLnBrk="1" hangingPunct="1"/>
            <a:endParaRPr lang="en-US" dirty="0" smtClean="0"/>
          </a:p>
        </p:txBody>
      </p:sp>
    </p:spTree>
    <p:extLst>
      <p:ext uri="{BB962C8B-B14F-4D97-AF65-F5344CB8AC3E}">
        <p14:creationId xmlns:p14="http://schemas.microsoft.com/office/powerpoint/2010/main" val="2237220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1250" y="674688"/>
            <a:ext cx="4495800" cy="337343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7D7491A-9E7E-4BED-8B61-221FD1F88CB4}"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3803222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2165994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715407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3347994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12</a:t>
            </a:fld>
            <a:endParaRPr lang="en-US"/>
          </a:p>
        </p:txBody>
      </p:sp>
    </p:spTree>
    <p:extLst>
      <p:ext uri="{BB962C8B-B14F-4D97-AF65-F5344CB8AC3E}">
        <p14:creationId xmlns:p14="http://schemas.microsoft.com/office/powerpoint/2010/main" val="2361105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DCEE50CC-E570-4C4C-A87C-24787CB3ADA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anchor="ctr"/>
          <a:lstStyle/>
          <a:p>
            <a:pPr algn="ctr" fontAlgn="auto">
              <a:spcBef>
                <a:spcPts val="0"/>
              </a:spcBef>
              <a:spcAft>
                <a:spcPts val="0"/>
              </a:spcAft>
              <a:defRPr/>
            </a:pPr>
            <a:endParaRPr lang="en-US" dirty="0">
              <a:solidFill>
                <a:prstClr val="white"/>
              </a:solidFill>
            </a:endParaRPr>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5"/>
            <a:ext cx="5334000" cy="892175"/>
          </a:xfrm>
          <a:prstGeom prst="rect">
            <a:avLst/>
          </a:prstGeom>
          <a:noFill/>
          <a:ln w="9525">
            <a:noFill/>
            <a:miter lim="800000"/>
            <a:headEnd/>
            <a:tailEnd/>
          </a:ln>
        </p:spPr>
      </p:pic>
    </p:spTree>
    <p:extLst>
      <p:ext uri="{BB962C8B-B14F-4D97-AF65-F5344CB8AC3E}">
        <p14:creationId xmlns:p14="http://schemas.microsoft.com/office/powerpoint/2010/main" val="694521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pPr>
              <a:defRPr/>
            </a:pPr>
            <a:fld id="{4629B013-5109-47CF-A39D-BBF8BD223CC6}" type="slidenum">
              <a:rPr lang="en-US"/>
              <a:pPr>
                <a:defRPr/>
              </a:pPr>
              <a:t>‹#›</a:t>
            </a:fld>
            <a:endParaRPr lang="en-US"/>
          </a:p>
        </p:txBody>
      </p:sp>
    </p:spTree>
    <p:extLst>
      <p:ext uri="{BB962C8B-B14F-4D97-AF65-F5344CB8AC3E}">
        <p14:creationId xmlns:p14="http://schemas.microsoft.com/office/powerpoint/2010/main" val="3736827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5"/>
            <a:ext cx="2133600" cy="365125"/>
          </a:xfrm>
          <a:prstGeom prst="rect">
            <a:avLst/>
          </a:prstGeom>
        </p:spPr>
        <p:txBody>
          <a:bodyPr lIns="96636" tIns="48318" rIns="96636" bIns="48318"/>
          <a:lstStyle/>
          <a:p>
            <a:endParaRPr lang="en-US" sz="1875">
              <a:solidFill>
                <a:prstClr val="black"/>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4CE79-C9C2-4282-A1CA-716553B33CC0}" type="slidenum">
              <a:rPr lang="en-US" smtClean="0"/>
              <a:pPr/>
              <a:t>‹#›</a:t>
            </a:fld>
            <a:endParaRPr lang="en-US"/>
          </a:p>
        </p:txBody>
      </p:sp>
    </p:spTree>
    <p:extLst>
      <p:ext uri="{BB962C8B-B14F-4D97-AF65-F5344CB8AC3E}">
        <p14:creationId xmlns:p14="http://schemas.microsoft.com/office/powerpoint/2010/main" val="33014548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8413751" y="6351987"/>
            <a:ext cx="381000" cy="364629"/>
          </a:xfrm>
        </p:spPr>
        <p:txBody>
          <a:bodyPr/>
          <a:lstStyle/>
          <a:p>
            <a:fld id="{4384CE79-C9C2-4282-A1CA-716553B33CC0}" type="slidenum">
              <a:rPr lang="en-US" smtClean="0"/>
              <a:pPr/>
              <a:t>‹#›</a:t>
            </a:fld>
            <a:endParaRPr lang="en-US"/>
          </a:p>
        </p:txBody>
      </p:sp>
    </p:spTree>
    <p:extLst>
      <p:ext uri="{BB962C8B-B14F-4D97-AF65-F5344CB8AC3E}">
        <p14:creationId xmlns:p14="http://schemas.microsoft.com/office/powerpoint/2010/main" val="257590473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036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anchor="ctr"/>
          <a:lstStyle/>
          <a:p>
            <a:pPr algn="ctr" fontAlgn="auto">
              <a:spcBef>
                <a:spcPts val="0"/>
              </a:spcBef>
              <a:spcAft>
                <a:spcPts val="0"/>
              </a:spcAft>
              <a:defRPr/>
            </a:pPr>
            <a:endParaRPr lang="en-US" dirty="0">
              <a:solidFill>
                <a:prstClr val="white"/>
              </a:solidFill>
            </a:endParaRPr>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5"/>
            <a:ext cx="5334000" cy="892175"/>
          </a:xfrm>
          <a:prstGeom prst="rect">
            <a:avLst/>
          </a:prstGeom>
          <a:noFill/>
          <a:ln w="9525">
            <a:noFill/>
            <a:miter lim="800000"/>
            <a:headEnd/>
            <a:tailEnd/>
          </a:ln>
        </p:spPr>
      </p:pic>
    </p:spTree>
    <p:extLst>
      <p:ext uri="{BB962C8B-B14F-4D97-AF65-F5344CB8AC3E}">
        <p14:creationId xmlns:p14="http://schemas.microsoft.com/office/powerpoint/2010/main" val="2729837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F455FD-F83C-4433-AE11-4D89943CC4D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C0A2BE09-5C53-429F-9B0D-04D6F428253C}" type="slidenum">
              <a:rPr lang="en-US"/>
              <a:pPr>
                <a:defRPr/>
              </a:pPr>
              <a:t>‹#›</a:t>
            </a:fld>
            <a:endParaRPr lang="en-US" dirty="0"/>
          </a:p>
        </p:txBody>
      </p:sp>
    </p:spTree>
    <p:extLst>
      <p:ext uri="{BB962C8B-B14F-4D97-AF65-F5344CB8AC3E}">
        <p14:creationId xmlns:p14="http://schemas.microsoft.com/office/powerpoint/2010/main" val="76817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3" name="Rectangle 7"/>
          <p:cNvSpPr/>
          <p:nvPr userDrawn="1"/>
        </p:nvSpPr>
        <p:spPr bwMode="auto">
          <a:xfrm>
            <a:off x="2386013"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endParaRPr>
          </a:p>
        </p:txBody>
      </p:sp>
      <p:sp>
        <p:nvSpPr>
          <p:cNvPr id="4" name="Rectangle 8"/>
          <p:cNvSpPr/>
          <p:nvPr userDrawn="1"/>
        </p:nvSpPr>
        <p:spPr bwMode="auto">
          <a:xfrm>
            <a:off x="-4510" y="6629147"/>
            <a:ext cx="2363173" cy="231775"/>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endParaRPr>
          </a:p>
        </p:txBody>
      </p:sp>
      <p:sp>
        <p:nvSpPr>
          <p:cNvPr id="5" name="Rectangle 235"/>
          <p:cNvSpPr>
            <a:spLocks noChangeArrowheads="1"/>
          </p:cNvSpPr>
          <p:nvPr/>
        </p:nvSpPr>
        <p:spPr bwMode="auto">
          <a:xfrm>
            <a:off x="2386013" y="6635750"/>
            <a:ext cx="6600825" cy="211138"/>
          </a:xfrm>
          <a:prstGeom prst="rect">
            <a:avLst/>
          </a:prstGeom>
          <a:noFill/>
          <a:ln w="9525" algn="ctr">
            <a:noFill/>
            <a:miter lim="800000"/>
            <a:headEnd/>
            <a:tailEnd/>
          </a:ln>
          <a:effectLst/>
        </p:spPr>
        <p:txBody>
          <a:bodyPr/>
          <a:lstStyle/>
          <a:p>
            <a:pPr marL="171450" indent="-171450" algn="r" eaLnBrk="0" hangingPunct="0">
              <a:lnSpc>
                <a:spcPct val="90000"/>
              </a:lnSpc>
              <a:defRPr/>
            </a:pPr>
            <a:r>
              <a:rPr lang="en-US" sz="1200" b="1" dirty="0">
                <a:solidFill>
                  <a:schemeClr val="bg1"/>
                </a:solidFill>
                <a:ea typeface="Rod"/>
                <a:cs typeface="Rod"/>
              </a:rPr>
              <a:t>Department of Energy  •  Office of Science  •  Biological and Environmental Research</a:t>
            </a:r>
          </a:p>
        </p:txBody>
      </p:sp>
      <p:sp>
        <p:nvSpPr>
          <p:cNvPr id="2" name="Content Placeholder 1"/>
          <p:cNvSpPr>
            <a:spLocks noGrp="1"/>
          </p:cNvSpPr>
          <p:nvPr>
            <p:ph/>
          </p:nvPr>
        </p:nvSpPr>
        <p:spPr>
          <a:xfrm>
            <a:off x="498143" y="397681"/>
            <a:ext cx="8229600" cy="5745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bwMode="auto">
          <a:xfrm>
            <a:off x="2378241"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endParaRPr>
          </a:p>
        </p:txBody>
      </p:sp>
      <p:sp>
        <p:nvSpPr>
          <p:cNvPr id="11" name="Rectangle 10"/>
          <p:cNvSpPr/>
          <p:nvPr userDrawn="1"/>
        </p:nvSpPr>
        <p:spPr bwMode="auto">
          <a:xfrm>
            <a:off x="2366347" y="6629147"/>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marL="171450" indent="-171450" algn="r" eaLnBrk="0" hangingPunct="0">
              <a:lnSpc>
                <a:spcPct val="90000"/>
              </a:lnSpc>
              <a:defRPr/>
            </a:pPr>
            <a:r>
              <a:rPr lang="en-US" sz="1200" b="1" dirty="0" smtClean="0">
                <a:solidFill>
                  <a:schemeClr val="bg1"/>
                </a:solidFill>
                <a:ea typeface="Rod"/>
                <a:cs typeface="Rod"/>
              </a:rPr>
              <a:t>Department of Energy  •  Office of Science  •  Biological and Environmental Research</a:t>
            </a:r>
            <a:endParaRPr lang="en-US" sz="1200" b="1" dirty="0">
              <a:solidFill>
                <a:schemeClr val="bg1"/>
              </a:solidFill>
              <a:ea typeface="Rod"/>
              <a:cs typeface="Rod"/>
            </a:endParaRPr>
          </a:p>
        </p:txBody>
      </p:sp>
      <p:sp>
        <p:nvSpPr>
          <p:cNvPr id="13" name="Rectangle 235"/>
          <p:cNvSpPr>
            <a:spLocks noChangeArrowheads="1"/>
          </p:cNvSpPr>
          <p:nvPr userDrawn="1"/>
        </p:nvSpPr>
        <p:spPr bwMode="auto">
          <a:xfrm>
            <a:off x="38100" y="6634163"/>
            <a:ext cx="3111689" cy="212725"/>
          </a:xfrm>
          <a:prstGeom prst="rect">
            <a:avLst/>
          </a:prstGeom>
          <a:noFill/>
          <a:ln w="9525" algn="ctr">
            <a:noFill/>
            <a:miter lim="800000"/>
            <a:headEnd/>
            <a:tailEnd/>
          </a:ln>
          <a:effectLst/>
        </p:spPr>
        <p:txBody>
          <a:bodyPr/>
          <a:lstStyle/>
          <a:p>
            <a:pPr marL="171450" indent="-171450" eaLnBrk="0" hangingPunct="0">
              <a:lnSpc>
                <a:spcPct val="90000"/>
              </a:lnSpc>
              <a:defRPr/>
            </a:pPr>
            <a:fld id="{C73A21A1-59FF-456D-9D40-99E243DEE999}" type="slidenum">
              <a:rPr lang="en-US" sz="1000">
                <a:solidFill>
                  <a:schemeClr val="bg1"/>
                </a:solidFill>
                <a:ea typeface="Rod"/>
                <a:cs typeface="Rod"/>
              </a:rPr>
              <a:pPr marL="171450" indent="-171450" eaLnBrk="0" hangingPunct="0">
                <a:lnSpc>
                  <a:spcPct val="90000"/>
                </a:lnSpc>
                <a:defRPr/>
              </a:pPr>
              <a:t>‹#›</a:t>
            </a:fld>
            <a:r>
              <a:rPr lang="en-US" sz="1000" dirty="0">
                <a:solidFill>
                  <a:schemeClr val="bg1"/>
                </a:solidFill>
                <a:ea typeface="Rod"/>
                <a:cs typeface="Rod"/>
              </a:rPr>
              <a:t>	 </a:t>
            </a:r>
            <a:r>
              <a:rPr lang="en-US" sz="1200" b="1" dirty="0" smtClean="0">
                <a:solidFill>
                  <a:schemeClr val="bg1"/>
                </a:solidFill>
                <a:ea typeface="Rod"/>
                <a:cs typeface="Rod"/>
              </a:rPr>
              <a:t>Orr</a:t>
            </a:r>
            <a:r>
              <a:rPr lang="en-US" sz="1200" b="1" baseline="0" dirty="0" smtClean="0">
                <a:solidFill>
                  <a:schemeClr val="bg1"/>
                </a:solidFill>
                <a:ea typeface="Rod"/>
                <a:cs typeface="Rod"/>
              </a:rPr>
              <a:t> </a:t>
            </a:r>
            <a:r>
              <a:rPr lang="en-US" sz="1200" b="1" dirty="0" smtClean="0">
                <a:solidFill>
                  <a:schemeClr val="bg1"/>
                </a:solidFill>
                <a:ea typeface="Rod"/>
                <a:cs typeface="Rod"/>
              </a:rPr>
              <a:t>Briefing Jan </a:t>
            </a:r>
            <a:r>
              <a:rPr lang="en-US" sz="1200" b="1" baseline="0" dirty="0" smtClean="0">
                <a:solidFill>
                  <a:schemeClr val="bg1"/>
                </a:solidFill>
                <a:ea typeface="Rod"/>
                <a:cs typeface="Rod"/>
              </a:rPr>
              <a:t>2015</a:t>
            </a:r>
            <a:endParaRPr lang="en-US" sz="1200" b="1" dirty="0">
              <a:solidFill>
                <a:schemeClr val="bg1"/>
              </a:solidFill>
              <a:ea typeface="Rod"/>
              <a:cs typeface="Rod"/>
            </a:endParaRPr>
          </a:p>
        </p:txBody>
      </p:sp>
    </p:spTree>
    <p:extLst>
      <p:ext uri="{BB962C8B-B14F-4D97-AF65-F5344CB8AC3E}">
        <p14:creationId xmlns:p14="http://schemas.microsoft.com/office/powerpoint/2010/main" val="215037215"/>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endParaRPr lang="en-US"/>
          </a:p>
        </p:txBody>
      </p:sp>
      <p:sp>
        <p:nvSpPr>
          <p:cNvPr id="4" name="Slide Number Placeholder 3"/>
          <p:cNvSpPr>
            <a:spLocks noGrp="1"/>
          </p:cNvSpPr>
          <p:nvPr>
            <p:ph type="sldNum" sz="quarter" idx="11"/>
          </p:nvPr>
        </p:nvSpPr>
        <p:spPr/>
        <p:txBody>
          <a:bodyPr/>
          <a:lstStyle/>
          <a:p>
            <a:pPr>
              <a:defRPr/>
            </a:pPr>
            <a:fld id="{D1C3E240-9EB6-4604-A43D-9910B3F588EA}" type="slidenum">
              <a:rPr lang="en-US" smtClean="0"/>
              <a:pPr>
                <a:defRPr/>
              </a:pPr>
              <a:t>‹#›</a:t>
            </a:fld>
            <a:endParaRPr lang="en-US" dirty="0"/>
          </a:p>
        </p:txBody>
      </p:sp>
    </p:spTree>
    <p:extLst>
      <p:ext uri="{BB962C8B-B14F-4D97-AF65-F5344CB8AC3E}">
        <p14:creationId xmlns:p14="http://schemas.microsoft.com/office/powerpoint/2010/main" val="420413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Slide Number Placeholder 4"/>
          <p:cNvSpPr txBox="1">
            <a:spLocks/>
          </p:cNvSpPr>
          <p:nvPr userDrawn="1"/>
        </p:nvSpPr>
        <p:spPr>
          <a:xfrm>
            <a:off x="8578993" y="6456584"/>
            <a:ext cx="346364" cy="322169"/>
          </a:xfrm>
          <a:prstGeom prst="rect">
            <a:avLst/>
          </a:prstGeom>
        </p:spPr>
        <p:txBody>
          <a:bodyPr lIns="82039" tIns="41020" rIns="82039" bIns="4102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371BFFFE-0D05-4D66-940B-5D906D67495C}" type="slidenum">
              <a:rPr lang="en-US" sz="1100" smtClean="0">
                <a:solidFill>
                  <a:srgbClr val="106636"/>
                </a:solidFill>
                <a:latin typeface="Arial" pitchFamily="34" charset="0"/>
                <a:cs typeface="Arial" pitchFamily="34" charset="0"/>
              </a:rPr>
              <a:pPr algn="r" fontAlgn="base">
                <a:spcBef>
                  <a:spcPct val="0"/>
                </a:spcBef>
                <a:spcAft>
                  <a:spcPct val="0"/>
                </a:spcAft>
                <a:defRPr/>
              </a:pPr>
              <a:t>‹#›</a:t>
            </a:fld>
            <a:endParaRPr lang="en-US" sz="11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val="1056727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5"/>
            <a:ext cx="5334000" cy="892175"/>
          </a:xfrm>
          <a:prstGeom prst="rect">
            <a:avLst/>
          </a:prstGeom>
          <a:noFill/>
          <a:ln w="9525">
            <a:noFill/>
            <a:miter lim="800000"/>
            <a:headEnd/>
            <a:tailEnd/>
          </a:ln>
        </p:spPr>
      </p:pic>
    </p:spTree>
    <p:extLst>
      <p:ext uri="{BB962C8B-B14F-4D97-AF65-F5344CB8AC3E}">
        <p14:creationId xmlns:p14="http://schemas.microsoft.com/office/powerpoint/2010/main" val="178767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pPr>
              <a:defRPr/>
            </a:pPr>
            <a:fld id="{4629B013-5109-47CF-A39D-BBF8BD223CC6}" type="slidenum">
              <a:rPr lang="en-US"/>
              <a:pPr>
                <a:defRPr/>
              </a:pPr>
              <a:t>‹#›</a:t>
            </a:fld>
            <a:endParaRPr lang="en-US"/>
          </a:p>
        </p:txBody>
      </p:sp>
    </p:spTree>
    <p:extLst>
      <p:ext uri="{BB962C8B-B14F-4D97-AF65-F5344CB8AC3E}">
        <p14:creationId xmlns:p14="http://schemas.microsoft.com/office/powerpoint/2010/main" val="1757237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81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3.xml"/><Relationship Id="rId7"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1F8A97BA-DB9B-4291-87AE-AF89EA7F18B7}" type="slidenum">
              <a:rPr lang="en-US"/>
              <a:pPr>
                <a:defRPr/>
              </a:pPr>
              <a:t>‹#›</a:t>
            </a:fld>
            <a:endParaRPr lang="en-US" dirty="0"/>
          </a:p>
        </p:txBody>
      </p:sp>
      <p:pic>
        <p:nvPicPr>
          <p:cNvPr id="1030" name="Picture 9" descr="horizontal-logo-green-text.jpg"/>
          <p:cNvPicPr>
            <a:picLocks noChangeAspect="1"/>
          </p:cNvPicPr>
          <p:nvPr/>
        </p:nvPicPr>
        <p:blipFill>
          <a:blip r:embed="rId10" cstate="print"/>
          <a:srcRect/>
          <a:stretch>
            <a:fillRect/>
          </a:stretch>
        </p:blipFill>
        <p:spPr bwMode="auto">
          <a:xfrm>
            <a:off x="457200" y="6354763"/>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3" r:id="rId1"/>
    <p:sldLayoutId id="2147483664" r:id="rId2"/>
    <p:sldLayoutId id="2147483666" r:id="rId3"/>
    <p:sldLayoutId id="2147483676" r:id="rId4"/>
    <p:sldLayoutId id="2147483678" r:id="rId5"/>
    <p:sldLayoutId id="2147483701" r:id="rId6"/>
    <p:sldLayoutId id="2147483702" r:id="rId7"/>
  </p:sldLayoutIdLst>
  <p:hf hdr="0" ft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8776"/>
            <a:ext cx="9144000" cy="1143001"/>
          </a:xfrm>
          <a:prstGeom prst="rect">
            <a:avLst/>
          </a:prstGeom>
          <a:noFill/>
          <a:ln w="9525">
            <a:noFill/>
            <a:miter lim="800000"/>
            <a:headEnd/>
            <a:tailEnd/>
          </a:ln>
        </p:spPr>
        <p:txBody>
          <a:bodyPr vert="horz" wrap="square" lIns="96357" tIns="48179" rIns="96357" bIns="48179"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352275" y="866180"/>
            <a:ext cx="8410726" cy="5259586"/>
          </a:xfrm>
          <a:prstGeom prst="rect">
            <a:avLst/>
          </a:prstGeom>
          <a:noFill/>
          <a:ln w="9525">
            <a:noFill/>
            <a:miter lim="800000"/>
            <a:headEnd/>
            <a:tailEnd/>
          </a:ln>
        </p:spPr>
        <p:txBody>
          <a:bodyPr vert="horz" wrap="square" lIns="96357" tIns="48179" rIns="96357" bIns="4817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123596" y="6356450"/>
            <a:ext cx="5334000" cy="364628"/>
          </a:xfrm>
          <a:prstGeom prst="rect">
            <a:avLst/>
          </a:prstGeom>
        </p:spPr>
        <p:txBody>
          <a:bodyPr vert="horz" lIns="96357" tIns="48179" rIns="96357" bIns="48179" rtlCol="0" anchor="ctr"/>
          <a:lstStyle>
            <a:lvl1pPr algn="r" eaLnBrk="0" fontAlgn="auto" hangingPunct="0">
              <a:spcBef>
                <a:spcPts val="0"/>
              </a:spcBef>
              <a:spcAft>
                <a:spcPts val="0"/>
              </a:spcAft>
              <a:defRPr sz="1219">
                <a:solidFill>
                  <a:srgbClr val="106636"/>
                </a:solidFill>
                <a:latin typeface="+mj-lt"/>
                <a:cs typeface="Arial" pitchFamily="34" charset="0"/>
              </a:defRPr>
            </a:lvl1pPr>
          </a:lstStyle>
          <a:p>
            <a:pPr>
              <a:defRPr/>
            </a:pPr>
            <a:endParaRPr lang="en-US" dirty="0"/>
          </a:p>
        </p:txBody>
      </p:sp>
      <p:sp>
        <p:nvSpPr>
          <p:cNvPr id="6" name="Slide Number Placeholder 5"/>
          <p:cNvSpPr>
            <a:spLocks noGrp="1"/>
          </p:cNvSpPr>
          <p:nvPr>
            <p:ph type="sldNum" sz="quarter" idx="4"/>
          </p:nvPr>
        </p:nvSpPr>
        <p:spPr>
          <a:xfrm>
            <a:off x="8413751" y="6351987"/>
            <a:ext cx="381000" cy="364629"/>
          </a:xfrm>
          <a:prstGeom prst="rect">
            <a:avLst/>
          </a:prstGeom>
        </p:spPr>
        <p:txBody>
          <a:bodyPr vert="horz" lIns="96357" tIns="48179" rIns="96357" bIns="48179" rtlCol="0" anchor="ctr"/>
          <a:lstStyle>
            <a:lvl1pPr algn="r" eaLnBrk="0" fontAlgn="auto" hangingPunct="0">
              <a:spcBef>
                <a:spcPts val="0"/>
              </a:spcBef>
              <a:spcAft>
                <a:spcPts val="0"/>
              </a:spcAft>
              <a:defRPr sz="1219">
                <a:solidFill>
                  <a:srgbClr val="106636"/>
                </a:solidFill>
                <a:latin typeface="Arial" pitchFamily="34" charset="0"/>
                <a:cs typeface="Arial" pitchFamily="34" charset="0"/>
              </a:defRPr>
            </a:lvl1pPr>
          </a:lstStyle>
          <a:p>
            <a:pPr>
              <a:defRPr/>
            </a:pPr>
            <a:fld id="{8B4BF021-B529-42DD-BE58-DA72EC138A8B}" type="slidenum">
              <a:rPr lang="en-US"/>
              <a:pPr>
                <a:defRPr/>
              </a:pPr>
              <a:t>‹#›</a:t>
            </a:fld>
            <a:endParaRPr lang="en-US" dirty="0"/>
          </a:p>
        </p:txBody>
      </p:sp>
      <p:pic>
        <p:nvPicPr>
          <p:cNvPr id="1030" name="Picture 9" descr="horizontal-logo-green-text.jpg"/>
          <p:cNvPicPr>
            <a:picLocks noChangeAspect="1"/>
          </p:cNvPicPr>
          <p:nvPr/>
        </p:nvPicPr>
        <p:blipFill>
          <a:blip r:embed="rId6" cstate="print"/>
          <a:srcRect/>
          <a:stretch>
            <a:fillRect/>
          </a:stretch>
        </p:blipFill>
        <p:spPr bwMode="auto">
          <a:xfrm>
            <a:off x="456596" y="6354965"/>
            <a:ext cx="2438703" cy="407789"/>
          </a:xfrm>
          <a:prstGeom prst="rect">
            <a:avLst/>
          </a:prstGeom>
          <a:noFill/>
          <a:ln w="9525">
            <a:noFill/>
            <a:miter lim="800000"/>
            <a:headEnd/>
            <a:tailEnd/>
          </a:ln>
        </p:spPr>
      </p:pic>
    </p:spTree>
    <p:extLst>
      <p:ext uri="{BB962C8B-B14F-4D97-AF65-F5344CB8AC3E}">
        <p14:creationId xmlns:p14="http://schemas.microsoft.com/office/powerpoint/2010/main" val="1732331119"/>
      </p:ext>
    </p:extLst>
  </p:cSld>
  <p:clrMap bg1="lt1" tx1="dk1" bg2="lt2" tx2="dk2" accent1="accent1" accent2="accent2" accent3="accent3" accent4="accent4" accent5="accent5" accent6="accent6" hlink="hlink" folHlink="folHlink"/>
  <p:sldLayoutIdLst>
    <p:sldLayoutId id="2147483681" r:id="rId1"/>
    <p:sldLayoutId id="2147483684" r:id="rId2"/>
    <p:sldLayoutId id="2147483686" r:id="rId3"/>
  </p:sldLayoutIdLst>
  <p:hf hdr="0" ftr="0" dt="0"/>
  <p:txStyles>
    <p:titleStyle>
      <a:lvl1pPr algn="ctr" rtl="0" eaLnBrk="0" fontAlgn="base" hangingPunct="0">
        <a:spcBef>
          <a:spcPct val="0"/>
        </a:spcBef>
        <a:spcAft>
          <a:spcPct val="0"/>
        </a:spcAft>
        <a:defRPr sz="2344" kern="1200">
          <a:solidFill>
            <a:srgbClr val="106636"/>
          </a:solidFill>
          <a:latin typeface="+mj-lt"/>
          <a:ea typeface="+mj-ea"/>
          <a:cs typeface="Arial" pitchFamily="34" charset="0"/>
        </a:defRPr>
      </a:lvl1pPr>
      <a:lvl2pPr algn="ctr" rtl="0" eaLnBrk="0" fontAlgn="base" hangingPunct="0">
        <a:spcBef>
          <a:spcPct val="0"/>
        </a:spcBef>
        <a:spcAft>
          <a:spcPct val="0"/>
        </a:spcAft>
        <a:defRPr sz="2344">
          <a:solidFill>
            <a:srgbClr val="106636"/>
          </a:solidFill>
          <a:latin typeface="Arial" charset="0"/>
          <a:cs typeface="Arial" charset="0"/>
        </a:defRPr>
      </a:lvl2pPr>
      <a:lvl3pPr algn="ctr" rtl="0" eaLnBrk="0" fontAlgn="base" hangingPunct="0">
        <a:spcBef>
          <a:spcPct val="0"/>
        </a:spcBef>
        <a:spcAft>
          <a:spcPct val="0"/>
        </a:spcAft>
        <a:defRPr sz="2344">
          <a:solidFill>
            <a:srgbClr val="106636"/>
          </a:solidFill>
          <a:latin typeface="Arial" charset="0"/>
          <a:cs typeface="Arial" charset="0"/>
        </a:defRPr>
      </a:lvl3pPr>
      <a:lvl4pPr algn="ctr" rtl="0" eaLnBrk="0" fontAlgn="base" hangingPunct="0">
        <a:spcBef>
          <a:spcPct val="0"/>
        </a:spcBef>
        <a:spcAft>
          <a:spcPct val="0"/>
        </a:spcAft>
        <a:defRPr sz="2344">
          <a:solidFill>
            <a:srgbClr val="106636"/>
          </a:solidFill>
          <a:latin typeface="Arial" charset="0"/>
          <a:cs typeface="Arial" charset="0"/>
        </a:defRPr>
      </a:lvl4pPr>
      <a:lvl5pPr algn="ctr" rtl="0" eaLnBrk="0" fontAlgn="base" hangingPunct="0">
        <a:spcBef>
          <a:spcPct val="0"/>
        </a:spcBef>
        <a:spcAft>
          <a:spcPct val="0"/>
        </a:spcAft>
        <a:defRPr sz="2344">
          <a:solidFill>
            <a:srgbClr val="106636"/>
          </a:solidFill>
          <a:latin typeface="Arial" charset="0"/>
          <a:cs typeface="Arial" charset="0"/>
        </a:defRPr>
      </a:lvl5pPr>
      <a:lvl6pPr marL="451687" algn="ctr" rtl="0" fontAlgn="base">
        <a:spcBef>
          <a:spcPct val="0"/>
        </a:spcBef>
        <a:spcAft>
          <a:spcPct val="0"/>
        </a:spcAft>
        <a:defRPr sz="2344">
          <a:solidFill>
            <a:srgbClr val="106636"/>
          </a:solidFill>
          <a:latin typeface="Arial" charset="0"/>
          <a:cs typeface="Arial" charset="0"/>
        </a:defRPr>
      </a:lvl6pPr>
      <a:lvl7pPr marL="903376" algn="ctr" rtl="0" fontAlgn="base">
        <a:spcBef>
          <a:spcPct val="0"/>
        </a:spcBef>
        <a:spcAft>
          <a:spcPct val="0"/>
        </a:spcAft>
        <a:defRPr sz="2344">
          <a:solidFill>
            <a:srgbClr val="106636"/>
          </a:solidFill>
          <a:latin typeface="Arial" charset="0"/>
          <a:cs typeface="Arial" charset="0"/>
        </a:defRPr>
      </a:lvl7pPr>
      <a:lvl8pPr marL="1355059" algn="ctr" rtl="0" fontAlgn="base">
        <a:spcBef>
          <a:spcPct val="0"/>
        </a:spcBef>
        <a:spcAft>
          <a:spcPct val="0"/>
        </a:spcAft>
        <a:defRPr sz="2344">
          <a:solidFill>
            <a:srgbClr val="106636"/>
          </a:solidFill>
          <a:latin typeface="Arial" charset="0"/>
          <a:cs typeface="Arial" charset="0"/>
        </a:defRPr>
      </a:lvl8pPr>
      <a:lvl9pPr marL="1806752" algn="ctr" rtl="0" fontAlgn="base">
        <a:spcBef>
          <a:spcPct val="0"/>
        </a:spcBef>
        <a:spcAft>
          <a:spcPct val="0"/>
        </a:spcAft>
        <a:defRPr sz="2344">
          <a:solidFill>
            <a:srgbClr val="106636"/>
          </a:solidFill>
          <a:latin typeface="Arial" charset="0"/>
          <a:cs typeface="Arial" charset="0"/>
        </a:defRPr>
      </a:lvl9pPr>
    </p:titleStyle>
    <p:bodyStyle>
      <a:lvl1pPr marL="337750" indent="-337750" algn="l" rtl="0" eaLnBrk="0" fontAlgn="base" hangingPunct="0">
        <a:spcBef>
          <a:spcPct val="20000"/>
        </a:spcBef>
        <a:spcAft>
          <a:spcPct val="0"/>
        </a:spcAft>
        <a:buFont typeface="Arial" charset="0"/>
        <a:buChar char="•"/>
        <a:defRPr sz="2344" b="1" kern="1200">
          <a:solidFill>
            <a:srgbClr val="146737"/>
          </a:solidFill>
          <a:latin typeface="+mj-lt"/>
          <a:ea typeface="+mn-ea"/>
          <a:cs typeface="Arial" pitchFamily="34" charset="0"/>
        </a:defRPr>
      </a:lvl1pPr>
      <a:lvl2pPr marL="733526" indent="-281210" algn="l" rtl="0" eaLnBrk="0" fontAlgn="base" hangingPunct="0">
        <a:spcBef>
          <a:spcPct val="20000"/>
        </a:spcBef>
        <a:spcAft>
          <a:spcPct val="0"/>
        </a:spcAft>
        <a:buFont typeface="Arial" charset="0"/>
        <a:buChar char="–"/>
        <a:defRPr sz="2156" kern="1200">
          <a:solidFill>
            <a:srgbClr val="404040"/>
          </a:solidFill>
          <a:latin typeface="+mj-lt"/>
          <a:ea typeface="+mn-ea"/>
          <a:cs typeface="Arial" pitchFamily="34" charset="0"/>
        </a:defRPr>
      </a:lvl2pPr>
      <a:lvl3pPr marL="1127816" indent="-224672" algn="l" rtl="0" eaLnBrk="0" fontAlgn="base" hangingPunct="0">
        <a:spcBef>
          <a:spcPct val="20000"/>
        </a:spcBef>
        <a:spcAft>
          <a:spcPct val="0"/>
        </a:spcAft>
        <a:buFont typeface="Arial" charset="0"/>
        <a:buChar char="•"/>
        <a:defRPr sz="1969" kern="1200">
          <a:solidFill>
            <a:schemeClr val="tx1"/>
          </a:solidFill>
          <a:latin typeface="+mj-lt"/>
          <a:ea typeface="+mn-ea"/>
          <a:cs typeface="Arial" pitchFamily="34" charset="0"/>
        </a:defRPr>
      </a:lvl3pPr>
      <a:lvl4pPr marL="1580132" indent="-224672" algn="l" rtl="0" eaLnBrk="0" fontAlgn="base" hangingPunct="0">
        <a:spcBef>
          <a:spcPct val="20000"/>
        </a:spcBef>
        <a:spcAft>
          <a:spcPct val="0"/>
        </a:spcAft>
        <a:buFont typeface="Arial" charset="0"/>
        <a:buChar char="–"/>
        <a:defRPr sz="1969" kern="1200">
          <a:solidFill>
            <a:schemeClr val="tx1"/>
          </a:solidFill>
          <a:latin typeface="+mj-lt"/>
          <a:ea typeface="+mn-ea"/>
          <a:cs typeface="Arial" pitchFamily="34" charset="0"/>
        </a:defRPr>
      </a:lvl4pPr>
      <a:lvl5pPr marL="2032449" indent="-224672" algn="l" rtl="0" eaLnBrk="0" fontAlgn="base" hangingPunct="0">
        <a:spcBef>
          <a:spcPct val="20000"/>
        </a:spcBef>
        <a:spcAft>
          <a:spcPct val="0"/>
        </a:spcAft>
        <a:buFont typeface="Arial" charset="0"/>
        <a:buChar char="»"/>
        <a:defRPr sz="1969" kern="1200">
          <a:solidFill>
            <a:schemeClr val="tx1"/>
          </a:solidFill>
          <a:latin typeface="+mj-lt"/>
          <a:ea typeface="+mn-ea"/>
          <a:cs typeface="Arial" pitchFamily="34" charset="0"/>
        </a:defRPr>
      </a:lvl5pPr>
      <a:lvl6pPr marL="2484287" indent="-225847" algn="l" defTabSz="903376" rtl="0" eaLnBrk="1" latinLnBrk="0" hangingPunct="1">
        <a:spcBef>
          <a:spcPct val="20000"/>
        </a:spcBef>
        <a:buFont typeface="Arial" pitchFamily="34" charset="0"/>
        <a:buChar char="•"/>
        <a:defRPr sz="1969" kern="1200">
          <a:solidFill>
            <a:schemeClr val="tx1"/>
          </a:solidFill>
          <a:latin typeface="+mn-lt"/>
          <a:ea typeface="+mn-ea"/>
          <a:cs typeface="+mn-cs"/>
        </a:defRPr>
      </a:lvl6pPr>
      <a:lvl7pPr marL="2935977" indent="-225847" algn="l" defTabSz="903376" rtl="0" eaLnBrk="1" latinLnBrk="0" hangingPunct="1">
        <a:spcBef>
          <a:spcPct val="20000"/>
        </a:spcBef>
        <a:buFont typeface="Arial" pitchFamily="34" charset="0"/>
        <a:buChar char="•"/>
        <a:defRPr sz="1969" kern="1200">
          <a:solidFill>
            <a:schemeClr val="tx1"/>
          </a:solidFill>
          <a:latin typeface="+mn-lt"/>
          <a:ea typeface="+mn-ea"/>
          <a:cs typeface="+mn-cs"/>
        </a:defRPr>
      </a:lvl7pPr>
      <a:lvl8pPr marL="3387664" indent="-225847" algn="l" defTabSz="903376" rtl="0" eaLnBrk="1" latinLnBrk="0" hangingPunct="1">
        <a:spcBef>
          <a:spcPct val="20000"/>
        </a:spcBef>
        <a:buFont typeface="Arial" pitchFamily="34" charset="0"/>
        <a:buChar char="•"/>
        <a:defRPr sz="1969" kern="1200">
          <a:solidFill>
            <a:schemeClr val="tx1"/>
          </a:solidFill>
          <a:latin typeface="+mn-lt"/>
          <a:ea typeface="+mn-ea"/>
          <a:cs typeface="+mn-cs"/>
        </a:defRPr>
      </a:lvl8pPr>
      <a:lvl9pPr marL="3839352" indent="-225847" algn="l" defTabSz="903376" rtl="0" eaLnBrk="1" latinLnBrk="0" hangingPunct="1">
        <a:spcBef>
          <a:spcPct val="20000"/>
        </a:spcBef>
        <a:buFont typeface="Arial" pitchFamily="34" charset="0"/>
        <a:buChar char="•"/>
        <a:defRPr sz="1969" kern="1200">
          <a:solidFill>
            <a:schemeClr val="tx1"/>
          </a:solidFill>
          <a:latin typeface="+mn-lt"/>
          <a:ea typeface="+mn-ea"/>
          <a:cs typeface="+mn-cs"/>
        </a:defRPr>
      </a:lvl9pPr>
    </p:bodyStyle>
    <p:otherStyle>
      <a:defPPr>
        <a:defRPr lang="en-US"/>
      </a:defPPr>
      <a:lvl1pPr marL="0" algn="l" defTabSz="903376" rtl="0" eaLnBrk="1" latinLnBrk="0" hangingPunct="1">
        <a:defRPr sz="1781" kern="1200">
          <a:solidFill>
            <a:schemeClr val="tx1"/>
          </a:solidFill>
          <a:latin typeface="+mn-lt"/>
          <a:ea typeface="+mn-ea"/>
          <a:cs typeface="+mn-cs"/>
        </a:defRPr>
      </a:lvl1pPr>
      <a:lvl2pPr marL="451687" algn="l" defTabSz="903376" rtl="0" eaLnBrk="1" latinLnBrk="0" hangingPunct="1">
        <a:defRPr sz="1781" kern="1200">
          <a:solidFill>
            <a:schemeClr val="tx1"/>
          </a:solidFill>
          <a:latin typeface="+mn-lt"/>
          <a:ea typeface="+mn-ea"/>
          <a:cs typeface="+mn-cs"/>
        </a:defRPr>
      </a:lvl2pPr>
      <a:lvl3pPr marL="903376" algn="l" defTabSz="903376" rtl="0" eaLnBrk="1" latinLnBrk="0" hangingPunct="1">
        <a:defRPr sz="1781" kern="1200">
          <a:solidFill>
            <a:schemeClr val="tx1"/>
          </a:solidFill>
          <a:latin typeface="+mn-lt"/>
          <a:ea typeface="+mn-ea"/>
          <a:cs typeface="+mn-cs"/>
        </a:defRPr>
      </a:lvl3pPr>
      <a:lvl4pPr marL="1355059" algn="l" defTabSz="903376" rtl="0" eaLnBrk="1" latinLnBrk="0" hangingPunct="1">
        <a:defRPr sz="1781" kern="1200">
          <a:solidFill>
            <a:schemeClr val="tx1"/>
          </a:solidFill>
          <a:latin typeface="+mn-lt"/>
          <a:ea typeface="+mn-ea"/>
          <a:cs typeface="+mn-cs"/>
        </a:defRPr>
      </a:lvl4pPr>
      <a:lvl5pPr marL="1806752" algn="l" defTabSz="903376" rtl="0" eaLnBrk="1" latinLnBrk="0" hangingPunct="1">
        <a:defRPr sz="1781" kern="1200">
          <a:solidFill>
            <a:schemeClr val="tx1"/>
          </a:solidFill>
          <a:latin typeface="+mn-lt"/>
          <a:ea typeface="+mn-ea"/>
          <a:cs typeface="+mn-cs"/>
        </a:defRPr>
      </a:lvl5pPr>
      <a:lvl6pPr marL="2258443" algn="l" defTabSz="903376" rtl="0" eaLnBrk="1" latinLnBrk="0" hangingPunct="1">
        <a:defRPr sz="1781" kern="1200">
          <a:solidFill>
            <a:schemeClr val="tx1"/>
          </a:solidFill>
          <a:latin typeface="+mn-lt"/>
          <a:ea typeface="+mn-ea"/>
          <a:cs typeface="+mn-cs"/>
        </a:defRPr>
      </a:lvl6pPr>
      <a:lvl7pPr marL="2710126" algn="l" defTabSz="903376" rtl="0" eaLnBrk="1" latinLnBrk="0" hangingPunct="1">
        <a:defRPr sz="1781" kern="1200">
          <a:solidFill>
            <a:schemeClr val="tx1"/>
          </a:solidFill>
          <a:latin typeface="+mn-lt"/>
          <a:ea typeface="+mn-ea"/>
          <a:cs typeface="+mn-cs"/>
        </a:defRPr>
      </a:lvl7pPr>
      <a:lvl8pPr marL="3161819" algn="l" defTabSz="903376" rtl="0" eaLnBrk="1" latinLnBrk="0" hangingPunct="1">
        <a:defRPr sz="1781" kern="1200">
          <a:solidFill>
            <a:schemeClr val="tx1"/>
          </a:solidFill>
          <a:latin typeface="+mn-lt"/>
          <a:ea typeface="+mn-ea"/>
          <a:cs typeface="+mn-cs"/>
        </a:defRPr>
      </a:lvl8pPr>
      <a:lvl9pPr marL="3613509" algn="l" defTabSz="903376" rtl="0" eaLnBrk="1" latinLnBrk="0" hangingPunct="1">
        <a:defRPr sz="178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8776"/>
            <a:ext cx="9144000" cy="1143001"/>
          </a:xfrm>
          <a:prstGeom prst="rect">
            <a:avLst/>
          </a:prstGeom>
          <a:noFill/>
          <a:ln w="9525">
            <a:noFill/>
            <a:miter lim="800000"/>
            <a:headEnd/>
            <a:tailEnd/>
          </a:ln>
        </p:spPr>
        <p:txBody>
          <a:bodyPr vert="horz" wrap="square" lIns="96357" tIns="48179" rIns="96357" bIns="48179"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352275" y="866180"/>
            <a:ext cx="8410726" cy="5259586"/>
          </a:xfrm>
          <a:prstGeom prst="rect">
            <a:avLst/>
          </a:prstGeom>
          <a:noFill/>
          <a:ln w="9525">
            <a:noFill/>
            <a:miter lim="800000"/>
            <a:headEnd/>
            <a:tailEnd/>
          </a:ln>
        </p:spPr>
        <p:txBody>
          <a:bodyPr vert="horz" wrap="square" lIns="96357" tIns="48179" rIns="96357" bIns="4817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123596" y="6356450"/>
            <a:ext cx="5334000" cy="364628"/>
          </a:xfrm>
          <a:prstGeom prst="rect">
            <a:avLst/>
          </a:prstGeom>
        </p:spPr>
        <p:txBody>
          <a:bodyPr vert="horz" lIns="96357" tIns="48179" rIns="96357" bIns="48179" rtlCol="0" anchor="ctr"/>
          <a:lstStyle>
            <a:lvl1pPr algn="r" eaLnBrk="0" fontAlgn="auto" hangingPunct="0">
              <a:spcBef>
                <a:spcPts val="0"/>
              </a:spcBef>
              <a:spcAft>
                <a:spcPts val="0"/>
              </a:spcAft>
              <a:defRPr sz="1219">
                <a:solidFill>
                  <a:srgbClr val="106636"/>
                </a:solidFill>
                <a:latin typeface="+mj-lt"/>
                <a:cs typeface="Arial" pitchFamily="34" charset="0"/>
              </a:defRPr>
            </a:lvl1pPr>
          </a:lstStyle>
          <a:p>
            <a:pPr>
              <a:defRPr/>
            </a:pPr>
            <a:endParaRPr lang="en-US" dirty="0"/>
          </a:p>
        </p:txBody>
      </p:sp>
      <p:sp>
        <p:nvSpPr>
          <p:cNvPr id="6" name="Slide Number Placeholder 5"/>
          <p:cNvSpPr>
            <a:spLocks noGrp="1"/>
          </p:cNvSpPr>
          <p:nvPr>
            <p:ph type="sldNum" sz="quarter" idx="4"/>
          </p:nvPr>
        </p:nvSpPr>
        <p:spPr>
          <a:xfrm>
            <a:off x="8413751" y="6351987"/>
            <a:ext cx="381000" cy="364629"/>
          </a:xfrm>
          <a:prstGeom prst="rect">
            <a:avLst/>
          </a:prstGeom>
        </p:spPr>
        <p:txBody>
          <a:bodyPr vert="horz" lIns="96357" tIns="48179" rIns="96357" bIns="48179" rtlCol="0" anchor="ctr"/>
          <a:lstStyle>
            <a:lvl1pPr algn="r" eaLnBrk="0" fontAlgn="auto" hangingPunct="0">
              <a:spcBef>
                <a:spcPts val="0"/>
              </a:spcBef>
              <a:spcAft>
                <a:spcPts val="0"/>
              </a:spcAft>
              <a:defRPr sz="1219">
                <a:solidFill>
                  <a:srgbClr val="106636"/>
                </a:solidFill>
                <a:latin typeface="Arial" pitchFamily="34" charset="0"/>
                <a:cs typeface="Arial" pitchFamily="34" charset="0"/>
              </a:defRPr>
            </a:lvl1pPr>
          </a:lstStyle>
          <a:p>
            <a:pPr>
              <a:defRPr/>
            </a:pPr>
            <a:fld id="{8B4BF021-B529-42DD-BE58-DA72EC138A8B}" type="slidenum">
              <a:rPr lang="en-US"/>
              <a:pPr>
                <a:defRPr/>
              </a:pPr>
              <a:t>‹#›</a:t>
            </a:fld>
            <a:endParaRPr lang="en-US" dirty="0"/>
          </a:p>
        </p:txBody>
      </p:sp>
      <p:pic>
        <p:nvPicPr>
          <p:cNvPr id="1030" name="Picture 9" descr="horizontal-logo-green-text.jpg"/>
          <p:cNvPicPr>
            <a:picLocks noChangeAspect="1"/>
          </p:cNvPicPr>
          <p:nvPr/>
        </p:nvPicPr>
        <p:blipFill>
          <a:blip r:embed="rId8" cstate="print"/>
          <a:srcRect/>
          <a:stretch>
            <a:fillRect/>
          </a:stretch>
        </p:blipFill>
        <p:spPr bwMode="auto">
          <a:xfrm>
            <a:off x="456596" y="6354965"/>
            <a:ext cx="2438703" cy="407789"/>
          </a:xfrm>
          <a:prstGeom prst="rect">
            <a:avLst/>
          </a:prstGeom>
          <a:noFill/>
          <a:ln w="9525">
            <a:noFill/>
            <a:miter lim="800000"/>
            <a:headEnd/>
            <a:tailEnd/>
          </a:ln>
        </p:spPr>
      </p:pic>
    </p:spTree>
    <p:extLst>
      <p:ext uri="{BB962C8B-B14F-4D97-AF65-F5344CB8AC3E}">
        <p14:creationId xmlns:p14="http://schemas.microsoft.com/office/powerpoint/2010/main" val="372358078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700" r:id="rId5"/>
  </p:sldLayoutIdLst>
  <p:hf hdr="0" ftr="0" dt="0"/>
  <p:txStyles>
    <p:titleStyle>
      <a:lvl1pPr algn="ctr" rtl="0" eaLnBrk="0" fontAlgn="base" hangingPunct="0">
        <a:spcBef>
          <a:spcPct val="0"/>
        </a:spcBef>
        <a:spcAft>
          <a:spcPct val="0"/>
        </a:spcAft>
        <a:defRPr sz="2344" kern="1200">
          <a:solidFill>
            <a:srgbClr val="106636"/>
          </a:solidFill>
          <a:latin typeface="+mj-lt"/>
          <a:ea typeface="+mj-ea"/>
          <a:cs typeface="Arial" pitchFamily="34" charset="0"/>
        </a:defRPr>
      </a:lvl1pPr>
      <a:lvl2pPr algn="ctr" rtl="0" eaLnBrk="0" fontAlgn="base" hangingPunct="0">
        <a:spcBef>
          <a:spcPct val="0"/>
        </a:spcBef>
        <a:spcAft>
          <a:spcPct val="0"/>
        </a:spcAft>
        <a:defRPr sz="2344">
          <a:solidFill>
            <a:srgbClr val="106636"/>
          </a:solidFill>
          <a:latin typeface="Arial" charset="0"/>
          <a:cs typeface="Arial" charset="0"/>
        </a:defRPr>
      </a:lvl2pPr>
      <a:lvl3pPr algn="ctr" rtl="0" eaLnBrk="0" fontAlgn="base" hangingPunct="0">
        <a:spcBef>
          <a:spcPct val="0"/>
        </a:spcBef>
        <a:spcAft>
          <a:spcPct val="0"/>
        </a:spcAft>
        <a:defRPr sz="2344">
          <a:solidFill>
            <a:srgbClr val="106636"/>
          </a:solidFill>
          <a:latin typeface="Arial" charset="0"/>
          <a:cs typeface="Arial" charset="0"/>
        </a:defRPr>
      </a:lvl3pPr>
      <a:lvl4pPr algn="ctr" rtl="0" eaLnBrk="0" fontAlgn="base" hangingPunct="0">
        <a:spcBef>
          <a:spcPct val="0"/>
        </a:spcBef>
        <a:spcAft>
          <a:spcPct val="0"/>
        </a:spcAft>
        <a:defRPr sz="2344">
          <a:solidFill>
            <a:srgbClr val="106636"/>
          </a:solidFill>
          <a:latin typeface="Arial" charset="0"/>
          <a:cs typeface="Arial" charset="0"/>
        </a:defRPr>
      </a:lvl4pPr>
      <a:lvl5pPr algn="ctr" rtl="0" eaLnBrk="0" fontAlgn="base" hangingPunct="0">
        <a:spcBef>
          <a:spcPct val="0"/>
        </a:spcBef>
        <a:spcAft>
          <a:spcPct val="0"/>
        </a:spcAft>
        <a:defRPr sz="2344">
          <a:solidFill>
            <a:srgbClr val="106636"/>
          </a:solidFill>
          <a:latin typeface="Arial" charset="0"/>
          <a:cs typeface="Arial" charset="0"/>
        </a:defRPr>
      </a:lvl5pPr>
      <a:lvl6pPr marL="451687" algn="ctr" rtl="0" fontAlgn="base">
        <a:spcBef>
          <a:spcPct val="0"/>
        </a:spcBef>
        <a:spcAft>
          <a:spcPct val="0"/>
        </a:spcAft>
        <a:defRPr sz="2344">
          <a:solidFill>
            <a:srgbClr val="106636"/>
          </a:solidFill>
          <a:latin typeface="Arial" charset="0"/>
          <a:cs typeface="Arial" charset="0"/>
        </a:defRPr>
      </a:lvl6pPr>
      <a:lvl7pPr marL="903376" algn="ctr" rtl="0" fontAlgn="base">
        <a:spcBef>
          <a:spcPct val="0"/>
        </a:spcBef>
        <a:spcAft>
          <a:spcPct val="0"/>
        </a:spcAft>
        <a:defRPr sz="2344">
          <a:solidFill>
            <a:srgbClr val="106636"/>
          </a:solidFill>
          <a:latin typeface="Arial" charset="0"/>
          <a:cs typeface="Arial" charset="0"/>
        </a:defRPr>
      </a:lvl7pPr>
      <a:lvl8pPr marL="1355059" algn="ctr" rtl="0" fontAlgn="base">
        <a:spcBef>
          <a:spcPct val="0"/>
        </a:spcBef>
        <a:spcAft>
          <a:spcPct val="0"/>
        </a:spcAft>
        <a:defRPr sz="2344">
          <a:solidFill>
            <a:srgbClr val="106636"/>
          </a:solidFill>
          <a:latin typeface="Arial" charset="0"/>
          <a:cs typeface="Arial" charset="0"/>
        </a:defRPr>
      </a:lvl8pPr>
      <a:lvl9pPr marL="1806752" algn="ctr" rtl="0" fontAlgn="base">
        <a:spcBef>
          <a:spcPct val="0"/>
        </a:spcBef>
        <a:spcAft>
          <a:spcPct val="0"/>
        </a:spcAft>
        <a:defRPr sz="2344">
          <a:solidFill>
            <a:srgbClr val="106636"/>
          </a:solidFill>
          <a:latin typeface="Arial" charset="0"/>
          <a:cs typeface="Arial" charset="0"/>
        </a:defRPr>
      </a:lvl9pPr>
    </p:titleStyle>
    <p:bodyStyle>
      <a:lvl1pPr marL="337750" indent="-337750" algn="l" rtl="0" eaLnBrk="0" fontAlgn="base" hangingPunct="0">
        <a:spcBef>
          <a:spcPct val="20000"/>
        </a:spcBef>
        <a:spcAft>
          <a:spcPct val="0"/>
        </a:spcAft>
        <a:buFont typeface="Arial" charset="0"/>
        <a:buChar char="•"/>
        <a:defRPr sz="2344" b="1" kern="1200">
          <a:solidFill>
            <a:srgbClr val="146737"/>
          </a:solidFill>
          <a:latin typeface="+mj-lt"/>
          <a:ea typeface="+mn-ea"/>
          <a:cs typeface="Arial" pitchFamily="34" charset="0"/>
        </a:defRPr>
      </a:lvl1pPr>
      <a:lvl2pPr marL="733526" indent="-281210" algn="l" rtl="0" eaLnBrk="0" fontAlgn="base" hangingPunct="0">
        <a:spcBef>
          <a:spcPct val="20000"/>
        </a:spcBef>
        <a:spcAft>
          <a:spcPct val="0"/>
        </a:spcAft>
        <a:buFont typeface="Arial" charset="0"/>
        <a:buChar char="–"/>
        <a:defRPr sz="2156" kern="1200">
          <a:solidFill>
            <a:srgbClr val="404040"/>
          </a:solidFill>
          <a:latin typeface="+mj-lt"/>
          <a:ea typeface="+mn-ea"/>
          <a:cs typeface="Arial" pitchFamily="34" charset="0"/>
        </a:defRPr>
      </a:lvl2pPr>
      <a:lvl3pPr marL="1127816" indent="-224672" algn="l" rtl="0" eaLnBrk="0" fontAlgn="base" hangingPunct="0">
        <a:spcBef>
          <a:spcPct val="20000"/>
        </a:spcBef>
        <a:spcAft>
          <a:spcPct val="0"/>
        </a:spcAft>
        <a:buFont typeface="Arial" charset="0"/>
        <a:buChar char="•"/>
        <a:defRPr sz="1969" kern="1200">
          <a:solidFill>
            <a:schemeClr val="tx1"/>
          </a:solidFill>
          <a:latin typeface="+mj-lt"/>
          <a:ea typeface="+mn-ea"/>
          <a:cs typeface="Arial" pitchFamily="34" charset="0"/>
        </a:defRPr>
      </a:lvl3pPr>
      <a:lvl4pPr marL="1580132" indent="-224672" algn="l" rtl="0" eaLnBrk="0" fontAlgn="base" hangingPunct="0">
        <a:spcBef>
          <a:spcPct val="20000"/>
        </a:spcBef>
        <a:spcAft>
          <a:spcPct val="0"/>
        </a:spcAft>
        <a:buFont typeface="Arial" charset="0"/>
        <a:buChar char="–"/>
        <a:defRPr sz="1969" kern="1200">
          <a:solidFill>
            <a:schemeClr val="tx1"/>
          </a:solidFill>
          <a:latin typeface="+mj-lt"/>
          <a:ea typeface="+mn-ea"/>
          <a:cs typeface="Arial" pitchFamily="34" charset="0"/>
        </a:defRPr>
      </a:lvl4pPr>
      <a:lvl5pPr marL="2032449" indent="-224672" algn="l" rtl="0" eaLnBrk="0" fontAlgn="base" hangingPunct="0">
        <a:spcBef>
          <a:spcPct val="20000"/>
        </a:spcBef>
        <a:spcAft>
          <a:spcPct val="0"/>
        </a:spcAft>
        <a:buFont typeface="Arial" charset="0"/>
        <a:buChar char="»"/>
        <a:defRPr sz="1969" kern="1200">
          <a:solidFill>
            <a:schemeClr val="tx1"/>
          </a:solidFill>
          <a:latin typeface="+mj-lt"/>
          <a:ea typeface="+mn-ea"/>
          <a:cs typeface="Arial" pitchFamily="34" charset="0"/>
        </a:defRPr>
      </a:lvl5pPr>
      <a:lvl6pPr marL="2484287" indent="-225847" algn="l" defTabSz="903376" rtl="0" eaLnBrk="1" latinLnBrk="0" hangingPunct="1">
        <a:spcBef>
          <a:spcPct val="20000"/>
        </a:spcBef>
        <a:buFont typeface="Arial" pitchFamily="34" charset="0"/>
        <a:buChar char="•"/>
        <a:defRPr sz="1969" kern="1200">
          <a:solidFill>
            <a:schemeClr val="tx1"/>
          </a:solidFill>
          <a:latin typeface="+mn-lt"/>
          <a:ea typeface="+mn-ea"/>
          <a:cs typeface="+mn-cs"/>
        </a:defRPr>
      </a:lvl6pPr>
      <a:lvl7pPr marL="2935977" indent="-225847" algn="l" defTabSz="903376" rtl="0" eaLnBrk="1" latinLnBrk="0" hangingPunct="1">
        <a:spcBef>
          <a:spcPct val="20000"/>
        </a:spcBef>
        <a:buFont typeface="Arial" pitchFamily="34" charset="0"/>
        <a:buChar char="•"/>
        <a:defRPr sz="1969" kern="1200">
          <a:solidFill>
            <a:schemeClr val="tx1"/>
          </a:solidFill>
          <a:latin typeface="+mn-lt"/>
          <a:ea typeface="+mn-ea"/>
          <a:cs typeface="+mn-cs"/>
        </a:defRPr>
      </a:lvl7pPr>
      <a:lvl8pPr marL="3387664" indent="-225847" algn="l" defTabSz="903376" rtl="0" eaLnBrk="1" latinLnBrk="0" hangingPunct="1">
        <a:spcBef>
          <a:spcPct val="20000"/>
        </a:spcBef>
        <a:buFont typeface="Arial" pitchFamily="34" charset="0"/>
        <a:buChar char="•"/>
        <a:defRPr sz="1969" kern="1200">
          <a:solidFill>
            <a:schemeClr val="tx1"/>
          </a:solidFill>
          <a:latin typeface="+mn-lt"/>
          <a:ea typeface="+mn-ea"/>
          <a:cs typeface="+mn-cs"/>
        </a:defRPr>
      </a:lvl8pPr>
      <a:lvl9pPr marL="3839352" indent="-225847" algn="l" defTabSz="903376" rtl="0" eaLnBrk="1" latinLnBrk="0" hangingPunct="1">
        <a:spcBef>
          <a:spcPct val="20000"/>
        </a:spcBef>
        <a:buFont typeface="Arial" pitchFamily="34" charset="0"/>
        <a:buChar char="•"/>
        <a:defRPr sz="1969" kern="1200">
          <a:solidFill>
            <a:schemeClr val="tx1"/>
          </a:solidFill>
          <a:latin typeface="+mn-lt"/>
          <a:ea typeface="+mn-ea"/>
          <a:cs typeface="+mn-cs"/>
        </a:defRPr>
      </a:lvl9pPr>
    </p:bodyStyle>
    <p:otherStyle>
      <a:defPPr>
        <a:defRPr lang="en-US"/>
      </a:defPPr>
      <a:lvl1pPr marL="0" algn="l" defTabSz="903376" rtl="0" eaLnBrk="1" latinLnBrk="0" hangingPunct="1">
        <a:defRPr sz="1781" kern="1200">
          <a:solidFill>
            <a:schemeClr val="tx1"/>
          </a:solidFill>
          <a:latin typeface="+mn-lt"/>
          <a:ea typeface="+mn-ea"/>
          <a:cs typeface="+mn-cs"/>
        </a:defRPr>
      </a:lvl1pPr>
      <a:lvl2pPr marL="451687" algn="l" defTabSz="903376" rtl="0" eaLnBrk="1" latinLnBrk="0" hangingPunct="1">
        <a:defRPr sz="1781" kern="1200">
          <a:solidFill>
            <a:schemeClr val="tx1"/>
          </a:solidFill>
          <a:latin typeface="+mn-lt"/>
          <a:ea typeface="+mn-ea"/>
          <a:cs typeface="+mn-cs"/>
        </a:defRPr>
      </a:lvl2pPr>
      <a:lvl3pPr marL="903376" algn="l" defTabSz="903376" rtl="0" eaLnBrk="1" latinLnBrk="0" hangingPunct="1">
        <a:defRPr sz="1781" kern="1200">
          <a:solidFill>
            <a:schemeClr val="tx1"/>
          </a:solidFill>
          <a:latin typeface="+mn-lt"/>
          <a:ea typeface="+mn-ea"/>
          <a:cs typeface="+mn-cs"/>
        </a:defRPr>
      </a:lvl3pPr>
      <a:lvl4pPr marL="1355059" algn="l" defTabSz="903376" rtl="0" eaLnBrk="1" latinLnBrk="0" hangingPunct="1">
        <a:defRPr sz="1781" kern="1200">
          <a:solidFill>
            <a:schemeClr val="tx1"/>
          </a:solidFill>
          <a:latin typeface="+mn-lt"/>
          <a:ea typeface="+mn-ea"/>
          <a:cs typeface="+mn-cs"/>
        </a:defRPr>
      </a:lvl4pPr>
      <a:lvl5pPr marL="1806752" algn="l" defTabSz="903376" rtl="0" eaLnBrk="1" latinLnBrk="0" hangingPunct="1">
        <a:defRPr sz="1781" kern="1200">
          <a:solidFill>
            <a:schemeClr val="tx1"/>
          </a:solidFill>
          <a:latin typeface="+mn-lt"/>
          <a:ea typeface="+mn-ea"/>
          <a:cs typeface="+mn-cs"/>
        </a:defRPr>
      </a:lvl5pPr>
      <a:lvl6pPr marL="2258443" algn="l" defTabSz="903376" rtl="0" eaLnBrk="1" latinLnBrk="0" hangingPunct="1">
        <a:defRPr sz="1781" kern="1200">
          <a:solidFill>
            <a:schemeClr val="tx1"/>
          </a:solidFill>
          <a:latin typeface="+mn-lt"/>
          <a:ea typeface="+mn-ea"/>
          <a:cs typeface="+mn-cs"/>
        </a:defRPr>
      </a:lvl6pPr>
      <a:lvl7pPr marL="2710126" algn="l" defTabSz="903376" rtl="0" eaLnBrk="1" latinLnBrk="0" hangingPunct="1">
        <a:defRPr sz="1781" kern="1200">
          <a:solidFill>
            <a:schemeClr val="tx1"/>
          </a:solidFill>
          <a:latin typeface="+mn-lt"/>
          <a:ea typeface="+mn-ea"/>
          <a:cs typeface="+mn-cs"/>
        </a:defRPr>
      </a:lvl7pPr>
      <a:lvl8pPr marL="3161819" algn="l" defTabSz="903376" rtl="0" eaLnBrk="1" latinLnBrk="0" hangingPunct="1">
        <a:defRPr sz="1781" kern="1200">
          <a:solidFill>
            <a:schemeClr val="tx1"/>
          </a:solidFill>
          <a:latin typeface="+mn-lt"/>
          <a:ea typeface="+mn-ea"/>
          <a:cs typeface="+mn-cs"/>
        </a:defRPr>
      </a:lvl8pPr>
      <a:lvl9pPr marL="3613509" algn="l" defTabSz="903376" rtl="0" eaLnBrk="1" latinLnBrk="0" hangingPunct="1">
        <a:defRPr sz="17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hyperlink" Target="https://science.energy.gov/bes/community-resources/overview-brochure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crfb.org/papers/president-trumps-fy-2018-skinny-budget" TargetMode="Externa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hyperlink" Target="http://science.energy.gov/bes/efr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2" Type="http://schemas.openxmlformats.org/officeDocument/2006/relationships/hyperlink" Target="https://appropriations.house.gov/UploadedFiles/BILLS-115HR-SC-AP-FY2018-EnergyWater-EnergyandWater.pdf"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57.emf"/><Relationship Id="rId5" Type="http://schemas.openxmlformats.org/officeDocument/2006/relationships/image" Target="../media/image51.png"/><Relationship Id="rId10" Type="http://schemas.openxmlformats.org/officeDocument/2006/relationships/image" Target="../media/image56.emf"/><Relationship Id="rId4" Type="http://schemas.openxmlformats.org/officeDocument/2006/relationships/image" Target="../media/image50.png"/><Relationship Id="rId9"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hyperlink" Target="file:///C:\Users\kung\AppData\Local\Microsoft\Windows\Temporary%20Internet%20Files\Content.Outlook\705KV7FQ\2009_JComputChem_Brooks_Karplus.pdf" TargetMode="External"/><Relationship Id="rId13" Type="http://schemas.openxmlformats.org/officeDocument/2006/relationships/hyperlink" Target="file:///C:\Users\kung\AppData\Local\Microsoft\Windows\Temporary%20Internet%20Files\Content.Outlook\705KV7FQ\2009_NaturePhys_Xia_Hasan.pdf" TargetMode="External"/><Relationship Id="rId18" Type="http://schemas.openxmlformats.org/officeDocument/2006/relationships/hyperlink" Target="file:///C:\Users\kung\AppData\Local\Microsoft\Windows\Temporary%20Internet%20Files\Content.Outlook\705KV7FQ\1994_AngewChem_Miller_Epstein.pdf" TargetMode="External"/><Relationship Id="rId26" Type="http://schemas.openxmlformats.org/officeDocument/2006/relationships/hyperlink" Target="file:///C:\Users\kung\AppData\Local\Microsoft\Windows\Temporary%20Internet%20Files\Content.Outlook\705KV7FQ\2010_NanoLett_Splendiani_Wang.pdf" TargetMode="External"/><Relationship Id="rId3" Type="http://schemas.openxmlformats.org/officeDocument/2006/relationships/hyperlink" Target="file:///C:\Users\kung\AppData\Local\Microsoft\Windows\Temporary%20Internet%20Files\Content.Outlook\705KV7FQ\1985_Nature_Kroto_Smalley.pdf" TargetMode="External"/><Relationship Id="rId21" Type="http://schemas.openxmlformats.org/officeDocument/2006/relationships/hyperlink" Target="file:///C:\Users\kung\AppData\Local\Microsoft\Windows\Temporary%20Internet%20Files\Content.Outlook\705KV7FQ\2001_PhysRevLett_Bud'ko_Canfield.pdf" TargetMode="External"/><Relationship Id="rId7" Type="http://schemas.openxmlformats.org/officeDocument/2006/relationships/hyperlink" Target="file:///C:\Users\kung\AppData\Local\Microsoft\Windows\Temporary%20Internet%20Files\Content.Outlook\705KV7FQ\2011_Nature_Rasmussen_Kobilka.pdf" TargetMode="External"/><Relationship Id="rId12" Type="http://schemas.openxmlformats.org/officeDocument/2006/relationships/hyperlink" Target="file:///C:\Users\kung\AppData\Local\Microsoft\Windows\Temporary%20Internet%20Files\Content.Outlook\705KV7FQ\2009_NaturePhys_Zhang_Zhang.pdf" TargetMode="External"/><Relationship Id="rId17" Type="http://schemas.openxmlformats.org/officeDocument/2006/relationships/hyperlink" Target="file:///C:\Users\kung\AppData\Local\Microsoft\Windows\Temporary%20Internet%20Files\Content.Outlook\705KV7FQ\1984_PhysRevB_Daw_Baskes.pdf" TargetMode="External"/><Relationship Id="rId25" Type="http://schemas.openxmlformats.org/officeDocument/2006/relationships/hyperlink" Target="file:///C:\Users\kung\AppData\Local\Microsoft\Windows\Temporary%20Internet%20Files\Content.Outlook\705KV7FQ\2010_PhysRevLett_Mak_Heinz.pdf" TargetMode="External"/><Relationship Id="rId2" Type="http://schemas.openxmlformats.org/officeDocument/2006/relationships/notesSlide" Target="../notesSlides/notesSlide20.xml"/><Relationship Id="rId16" Type="http://schemas.openxmlformats.org/officeDocument/2006/relationships/hyperlink" Target="file:///C:\Users\kung\AppData\Local\Microsoft\Windows\Temporary%20Internet%20Files\Content.Outlook\705KV7FQ\1984_InorgChem_Williams_Crabtree.pdf" TargetMode="External"/><Relationship Id="rId20" Type="http://schemas.openxmlformats.org/officeDocument/2006/relationships/hyperlink" Target="file:///C:\Users\kung\AppData\Local\Microsoft\Windows\Temporary%20Internet%20Files\Content.Outlook\705KV7FQ\1990_PhysRevLett_Ho_Soukoulis.pdf" TargetMode="External"/><Relationship Id="rId29" Type="http://schemas.openxmlformats.org/officeDocument/2006/relationships/hyperlink" Target="file:///C:\Users\kung\AppData\Local\Microsoft\Windows\Temporary%20Internet%20Files\Content.Outlook\705KV7FQ\2011_Science_Chen_Mao.pdf" TargetMode="External"/><Relationship Id="rId1" Type="http://schemas.openxmlformats.org/officeDocument/2006/relationships/slideLayout" Target="../slideLayouts/slideLayout6.xml"/><Relationship Id="rId6" Type="http://schemas.openxmlformats.org/officeDocument/2006/relationships/hyperlink" Target="file:///C:\Users\kung\AppData\Local\Microsoft\Windows\Temporary%20Internet%20Files\Content.Outlook\705KV7FQ\2000_Cell_Schluenzen_Yonath.pdf" TargetMode="External"/><Relationship Id="rId11" Type="http://schemas.openxmlformats.org/officeDocument/2006/relationships/hyperlink" Target="file:///C:\Users\kung\AppData\Local\Microsoft\Windows\Temporary%20Internet%20Files\Content.Outlook\705KV7FQ\2011_RevModPhys_Qi_Zhang.pdf" TargetMode="External"/><Relationship Id="rId24" Type="http://schemas.openxmlformats.org/officeDocument/2006/relationships/hyperlink" Target="file:///C:\Users\kung\AppData\Local\Microsoft\Windows\Temporary%20Internet%20Files\Content.Outlook\705KV7FQ\2008_PhysChemChemPhys_Chai_Head-Gordon.pdf" TargetMode="External"/><Relationship Id="rId5" Type="http://schemas.openxmlformats.org/officeDocument/2006/relationships/hyperlink" Target="file:///C:\Users\kung\AppData\Local\Microsoft\Windows\Temporary%20Internet%20Files\Content.Outlook\705KV7FQ\2005_MolCell_Schmeing_Steitz.pdf" TargetMode="External"/><Relationship Id="rId15" Type="http://schemas.openxmlformats.org/officeDocument/2006/relationships/hyperlink" Target="file:///C:\Users\kung\AppData\Local\Microsoft\Windows\Temporary%20Internet%20Files\Content.Outlook\705KV7FQ\1990_InorgChem_Williams_Whangbo.pdf" TargetMode="External"/><Relationship Id="rId23" Type="http://schemas.openxmlformats.org/officeDocument/2006/relationships/hyperlink" Target="file:///C:\Users\kung\AppData\Local\Microsoft\Windows\Temporary%20Internet%20Files\Content.Outlook\705KV7FQ\2011_Science_Zhu_Ruoff.pdf" TargetMode="External"/><Relationship Id="rId28" Type="http://schemas.openxmlformats.org/officeDocument/2006/relationships/hyperlink" Target="file:///C:\Users\kung\AppData\Local\Microsoft\Windows\Temporary%20Internet%20Files\Content.Outlook\705KV7FQ\2010_AdvMat_Liang_Yu.pdf" TargetMode="External"/><Relationship Id="rId10" Type="http://schemas.openxmlformats.org/officeDocument/2006/relationships/hyperlink" Target="file:///C:\Users\kung\AppData\Local\Microsoft\Windows\Temporary%20Internet%20Files\Content.Outlook\705KV7FQ\2010_RevModPhys_Hasan_Kane.pdf" TargetMode="External"/><Relationship Id="rId19" Type="http://schemas.openxmlformats.org/officeDocument/2006/relationships/hyperlink" Target="file:///C:\Users\kung\AppData\Local\Microsoft\Windows\Temporary%20Internet%20Files\Content.Outlook\705KV7FQ\1991_Science_Manriquez_Miller.pdf" TargetMode="External"/><Relationship Id="rId4" Type="http://schemas.openxmlformats.org/officeDocument/2006/relationships/hyperlink" Target="file:///C:\Users\kung\AppData\Local\Microsoft\Windows\Temporary%20Internet%20Files\Content.Outlook\705KV7FQ\2000_Nature_Wimberly_Ramakrishnan.pdf" TargetMode="External"/><Relationship Id="rId9" Type="http://schemas.openxmlformats.org/officeDocument/2006/relationships/hyperlink" Target="file:///C:\Users\kung\AppData\Local\Microsoft\Windows\Temporary%20Internet%20Files\Content.Outlook\705KV7FQ\2012_Science_Deng_Yaghi.pdf" TargetMode="External"/><Relationship Id="rId14" Type="http://schemas.openxmlformats.org/officeDocument/2006/relationships/hyperlink" Target="file:///C:\Users\kung\AppData\Local\Microsoft\Windows\Temporary%20Internet%20Files\Content.Outlook\705KV7FQ\1990_InorgChem_Kini_Whangbo.pdf" TargetMode="External"/><Relationship Id="rId22" Type="http://schemas.openxmlformats.org/officeDocument/2006/relationships/hyperlink" Target="file:///C:\Users\kung\AppData\Local\Microsoft\Windows\Temporary%20Internet%20Files\Content.Outlook\705KV7FQ\1999_Nature_Backhaus_Swift.pdf" TargetMode="External"/><Relationship Id="rId27" Type="http://schemas.openxmlformats.org/officeDocument/2006/relationships/hyperlink" Target="file:///C:\Users\kung\AppData\Local\Microsoft\Windows\Temporary%20Internet%20Files\Content.Outlook\705KV7FQ\2009_Science_Lim_Xia.pdf"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s://www.whitehouse.gov/the-press-office/2017/06/29/remarks-president-trump-unleashing-american-energy-even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tiff"/><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4294967295"/>
          </p:nvPr>
        </p:nvSpPr>
        <p:spPr>
          <a:xfrm>
            <a:off x="1371600" y="3902447"/>
            <a:ext cx="6400800" cy="1274163"/>
          </a:xfrm>
          <a:prstGeom prst="rect">
            <a:avLst/>
          </a:prstGeom>
        </p:spPr>
        <p:txBody>
          <a:bodyPr lIns="91376" tIns="45688" rIns="91376" bIns="45688" rtlCol="0">
            <a:spAutoFit/>
          </a:bodyPr>
          <a:lstStyle/>
          <a:p>
            <a:pPr marL="252772" indent="-252772" algn="ctr" defTabSz="1014184">
              <a:buNone/>
            </a:pPr>
            <a:r>
              <a:rPr lang="en-US" kern="0" dirty="0" smtClean="0">
                <a:solidFill>
                  <a:srgbClr val="106636"/>
                </a:solidFill>
              </a:rPr>
              <a:t>BES Advisory Committee Meeting</a:t>
            </a:r>
          </a:p>
          <a:p>
            <a:pPr marL="252772" indent="-252772" algn="ctr" defTabSz="1014184">
              <a:buNone/>
            </a:pPr>
            <a:r>
              <a:rPr lang="en-US" sz="2200" kern="0" dirty="0" smtClean="0">
                <a:solidFill>
                  <a:srgbClr val="106636"/>
                </a:solidFill>
              </a:rPr>
              <a:t>July 13, 2017</a:t>
            </a:r>
            <a:endParaRPr lang="en-US" sz="2200" kern="0" dirty="0">
              <a:solidFill>
                <a:srgbClr val="106636"/>
              </a:solidFill>
            </a:endParaRPr>
          </a:p>
          <a:p>
            <a:pPr marL="252772" indent="-252772" algn="ctr" defTabSz="1014184"/>
            <a:endParaRPr lang="en-US" sz="2200" b="0" dirty="0">
              <a:solidFill>
                <a:schemeClr val="tx1"/>
              </a:solidFill>
            </a:endParaRPr>
          </a:p>
        </p:txBody>
      </p:sp>
      <p:sp useBgFill="1">
        <p:nvSpPr>
          <p:cNvPr id="3075" name="Title 3"/>
          <p:cNvSpPr>
            <a:spLocks noGrp="1"/>
          </p:cNvSpPr>
          <p:nvPr>
            <p:ph type="title" idx="4294967295"/>
          </p:nvPr>
        </p:nvSpPr>
        <p:spPr>
          <a:xfrm>
            <a:off x="84138" y="2445063"/>
            <a:ext cx="8978900" cy="590919"/>
          </a:xfr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lnSpc>
                <a:spcPct val="90000"/>
              </a:lnSpc>
              <a:defRPr/>
            </a:pPr>
            <a:r>
              <a:rPr lang="en-US" sz="3600" b="1" spc="50" dirty="0">
                <a:ln w="11430"/>
              </a:rPr>
              <a:t>Basic Energy Sciences Update</a:t>
            </a:r>
            <a:endParaRPr lang="en-US" sz="3600" b="1" i="1" spc="50" dirty="0">
              <a:ln w="11430"/>
            </a:endParaRPr>
          </a:p>
        </p:txBody>
      </p:sp>
      <p:sp>
        <p:nvSpPr>
          <p:cNvPr id="8196" name="Rectangle 4"/>
          <p:cNvSpPr>
            <a:spLocks noChangeArrowheads="1"/>
          </p:cNvSpPr>
          <p:nvPr/>
        </p:nvSpPr>
        <p:spPr bwMode="auto">
          <a:xfrm>
            <a:off x="675867" y="5826766"/>
            <a:ext cx="7792279" cy="840165"/>
          </a:xfrm>
          <a:prstGeom prst="rect">
            <a:avLst/>
          </a:prstGeom>
          <a:noFill/>
          <a:ln w="9525">
            <a:noFill/>
            <a:miter lim="800000"/>
            <a:headEnd/>
            <a:tailEnd/>
          </a:ln>
        </p:spPr>
        <p:txBody>
          <a:bodyPr wrap="square" lIns="91376" tIns="45688" rIns="91376" bIns="45688">
            <a:spAutoFit/>
          </a:bodyPr>
          <a:lstStyle/>
          <a:p>
            <a:pPr algn="ctr">
              <a:lnSpc>
                <a:spcPct val="90000"/>
              </a:lnSpc>
              <a:spcBef>
                <a:spcPts val="0"/>
              </a:spcBef>
            </a:pPr>
            <a:r>
              <a:rPr lang="en-US" dirty="0" smtClean="0">
                <a:solidFill>
                  <a:srgbClr val="106636"/>
                </a:solidFill>
                <a:latin typeface="Arial" pitchFamily="34" charset="0"/>
                <a:cs typeface="Arial" pitchFamily="34" charset="0"/>
              </a:rPr>
              <a:t>Harriet Kung</a:t>
            </a:r>
            <a:r>
              <a:rPr lang="en-US" dirty="0">
                <a:solidFill>
                  <a:srgbClr val="106636"/>
                </a:solidFill>
                <a:latin typeface="Arial" pitchFamily="34" charset="0"/>
                <a:cs typeface="Arial" pitchFamily="34" charset="0"/>
              </a:rPr>
              <a:t/>
            </a:r>
            <a:br>
              <a:rPr lang="en-US" dirty="0">
                <a:solidFill>
                  <a:srgbClr val="106636"/>
                </a:solidFill>
                <a:latin typeface="Arial" pitchFamily="34" charset="0"/>
                <a:cs typeface="Arial" pitchFamily="34" charset="0"/>
              </a:rPr>
            </a:br>
            <a:r>
              <a:rPr lang="en-US" dirty="0" smtClean="0">
                <a:solidFill>
                  <a:srgbClr val="106636"/>
                </a:solidFill>
                <a:latin typeface="Arial" pitchFamily="34" charset="0"/>
                <a:cs typeface="Arial" pitchFamily="34" charset="0"/>
              </a:rPr>
              <a:t>Director, Basic Energy Sciences</a:t>
            </a:r>
            <a:endParaRPr lang="en-US" dirty="0">
              <a:solidFill>
                <a:srgbClr val="106636"/>
              </a:solidFill>
              <a:latin typeface="Arial" pitchFamily="34" charset="0"/>
              <a:cs typeface="Arial" pitchFamily="34" charset="0"/>
            </a:endParaRPr>
          </a:p>
          <a:p>
            <a:pPr algn="ctr">
              <a:lnSpc>
                <a:spcPct val="90000"/>
              </a:lnSpc>
              <a:spcBef>
                <a:spcPts val="0"/>
              </a:spcBef>
            </a:pPr>
            <a:r>
              <a:rPr lang="en-US" dirty="0">
                <a:solidFill>
                  <a:srgbClr val="106636"/>
                </a:solidFill>
                <a:latin typeface="Arial" pitchFamily="34" charset="0"/>
                <a:cs typeface="Arial" pitchFamily="34" charset="0"/>
              </a:rPr>
              <a:t>Office of Science, U.S. Department of </a:t>
            </a:r>
            <a:r>
              <a:rPr lang="en-US" dirty="0" smtClean="0">
                <a:solidFill>
                  <a:srgbClr val="106636"/>
                </a:solidFill>
                <a:latin typeface="Arial" pitchFamily="34" charset="0"/>
                <a:cs typeface="Arial" pitchFamily="34" charset="0"/>
              </a:rPr>
              <a:t>Energy</a:t>
            </a:r>
            <a:r>
              <a:rPr lang="en-US" sz="1200" dirty="0">
                <a:solidFill>
                  <a:srgbClr val="106636"/>
                </a:solidFill>
                <a:latin typeface="Arial" pitchFamily="34" charset="0"/>
                <a:cs typeface="Arial" pitchFamily="34" charset="0"/>
              </a:rPr>
              <a:t> </a:t>
            </a:r>
            <a:endParaRPr lang="en-US"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val="205801694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80" y="725258"/>
            <a:ext cx="8209280" cy="1495428"/>
          </a:xfrm>
        </p:spPr>
        <p:txBody>
          <a:bodyPr/>
          <a:lstStyle/>
          <a:p>
            <a:pPr marL="0" indent="0">
              <a:buNone/>
            </a:pPr>
            <a:r>
              <a:rPr lang="en-US" sz="1600" b="0" dirty="0">
                <a:solidFill>
                  <a:srgbClr val="106636"/>
                </a:solidFill>
              </a:rPr>
              <a:t>Workshop Chair:  </a:t>
            </a:r>
            <a:r>
              <a:rPr lang="en-US" sz="1600" b="0" dirty="0" smtClean="0">
                <a:solidFill>
                  <a:schemeClr val="tx1"/>
                </a:solidFill>
              </a:rPr>
              <a:t>	Kelly Beierschmitt (INL)</a:t>
            </a:r>
          </a:p>
          <a:p>
            <a:pPr marL="0" indent="0">
              <a:buNone/>
              <a:tabLst>
                <a:tab pos="1828800" algn="l"/>
              </a:tabLst>
            </a:pPr>
            <a:r>
              <a:rPr lang="en-US" sz="1600" b="0" dirty="0" smtClean="0">
                <a:solidFill>
                  <a:srgbClr val="106636"/>
                </a:solidFill>
              </a:rPr>
              <a:t>Associate Chairs:	</a:t>
            </a:r>
            <a:r>
              <a:rPr lang="en-US" sz="1600" b="0" dirty="0" smtClean="0">
                <a:solidFill>
                  <a:schemeClr val="tx1"/>
                </a:solidFill>
              </a:rPr>
              <a:t>Michelle </a:t>
            </a:r>
            <a:r>
              <a:rPr lang="en-US" sz="1600" b="0" dirty="0">
                <a:solidFill>
                  <a:schemeClr val="tx1"/>
                </a:solidFill>
              </a:rPr>
              <a:t>Buchanan (ORNL)</a:t>
            </a:r>
          </a:p>
          <a:p>
            <a:pPr marL="1482725" lvl="1" indent="-1071563">
              <a:buNone/>
              <a:tabLst>
                <a:tab pos="1828800" algn="l"/>
              </a:tabLst>
            </a:pPr>
            <a:r>
              <a:rPr lang="en-US" sz="1600" dirty="0">
                <a:solidFill>
                  <a:schemeClr val="tx1"/>
                </a:solidFill>
              </a:rPr>
              <a:t>	</a:t>
            </a:r>
            <a:r>
              <a:rPr lang="en-US" sz="1600" dirty="0" smtClean="0">
                <a:solidFill>
                  <a:schemeClr val="tx1"/>
                </a:solidFill>
              </a:rPr>
              <a:t>	Aurora Clark (WSU) </a:t>
            </a:r>
          </a:p>
          <a:p>
            <a:pPr marL="1482725" lvl="1" indent="-1071563">
              <a:buNone/>
              <a:tabLst>
                <a:tab pos="1828800" algn="l"/>
              </a:tabLst>
            </a:pPr>
            <a:r>
              <a:rPr lang="en-US" sz="1600" dirty="0">
                <a:solidFill>
                  <a:schemeClr val="tx1"/>
                </a:solidFill>
              </a:rPr>
              <a:t>	</a:t>
            </a:r>
            <a:r>
              <a:rPr lang="en-US" sz="1600" dirty="0" smtClean="0">
                <a:solidFill>
                  <a:schemeClr val="tx1"/>
                </a:solidFill>
              </a:rPr>
              <a:t>	Ian </a:t>
            </a:r>
            <a:r>
              <a:rPr lang="en-US" sz="1600" dirty="0">
                <a:solidFill>
                  <a:schemeClr val="tx1"/>
                </a:solidFill>
              </a:rPr>
              <a:t>Robertson (</a:t>
            </a:r>
            <a:r>
              <a:rPr lang="en-US" sz="1600" dirty="0" smtClean="0">
                <a:solidFill>
                  <a:schemeClr val="tx1"/>
                </a:solidFill>
              </a:rPr>
              <a:t>UW-Madison)</a:t>
            </a:r>
          </a:p>
          <a:p>
            <a:pPr marL="0" lvl="1" indent="0">
              <a:buNone/>
              <a:tabLst>
                <a:tab pos="1662113" algn="l"/>
              </a:tabLst>
            </a:pPr>
            <a:r>
              <a:rPr lang="en-US" sz="1600" dirty="0">
                <a:solidFill>
                  <a:srgbClr val="106636"/>
                </a:solidFill>
              </a:rPr>
              <a:t>SC Technical Leads: </a:t>
            </a:r>
            <a:r>
              <a:rPr lang="en-US" sz="1600" dirty="0" smtClean="0">
                <a:solidFill>
                  <a:schemeClr val="tx1"/>
                </a:solidFill>
              </a:rPr>
              <a:t>Linda Horton and John </a:t>
            </a:r>
            <a:r>
              <a:rPr lang="en-US" sz="1600" dirty="0" err="1" smtClean="0">
                <a:solidFill>
                  <a:schemeClr val="tx1"/>
                </a:solidFill>
              </a:rPr>
              <a:t>Vetrano</a:t>
            </a:r>
            <a:r>
              <a:rPr lang="en-US" sz="1600" dirty="0" smtClean="0">
                <a:solidFill>
                  <a:schemeClr val="tx1"/>
                </a:solidFill>
              </a:rPr>
              <a:t> (BES)</a:t>
            </a:r>
          </a:p>
        </p:txBody>
      </p:sp>
      <p:grpSp>
        <p:nvGrpSpPr>
          <p:cNvPr id="9" name="Group 8"/>
          <p:cNvGrpSpPr/>
          <p:nvPr/>
        </p:nvGrpSpPr>
        <p:grpSpPr>
          <a:xfrm>
            <a:off x="5723906" y="966434"/>
            <a:ext cx="3145358" cy="1094003"/>
            <a:chOff x="4693663" y="935954"/>
            <a:chExt cx="3687921" cy="1282715"/>
          </a:xfrm>
        </p:grpSpPr>
        <p:pic>
          <p:nvPicPr>
            <p:cNvPr id="5" name="Picture 4"/>
            <p:cNvPicPr>
              <a:picLocks noChangeAspect="1"/>
            </p:cNvPicPr>
            <p:nvPr/>
          </p:nvPicPr>
          <p:blipFill>
            <a:blip r:embed="rId3"/>
            <a:stretch>
              <a:fillRect/>
            </a:stretch>
          </p:blipFill>
          <p:spPr>
            <a:xfrm>
              <a:off x="4693663" y="935957"/>
              <a:ext cx="979169" cy="1282712"/>
            </a:xfrm>
            <a:prstGeom prst="rect">
              <a:avLst/>
            </a:prstGeom>
          </p:spPr>
        </p:pic>
        <p:pic>
          <p:nvPicPr>
            <p:cNvPr id="6" name="Picture 5"/>
            <p:cNvPicPr>
              <a:picLocks noChangeAspect="1"/>
            </p:cNvPicPr>
            <p:nvPr/>
          </p:nvPicPr>
          <p:blipFill>
            <a:blip r:embed="rId4"/>
            <a:stretch>
              <a:fillRect/>
            </a:stretch>
          </p:blipFill>
          <p:spPr>
            <a:xfrm>
              <a:off x="7485159" y="935954"/>
              <a:ext cx="896425" cy="1258580"/>
            </a:xfrm>
            <a:prstGeom prst="rect">
              <a:avLst/>
            </a:prstGeom>
          </p:spPr>
        </p:pic>
        <p:pic>
          <p:nvPicPr>
            <p:cNvPr id="7" name="Picture 6"/>
            <p:cNvPicPr>
              <a:picLocks noChangeAspect="1"/>
            </p:cNvPicPr>
            <p:nvPr/>
          </p:nvPicPr>
          <p:blipFill>
            <a:blip r:embed="rId5"/>
            <a:stretch>
              <a:fillRect/>
            </a:stretch>
          </p:blipFill>
          <p:spPr>
            <a:xfrm>
              <a:off x="5694183" y="935956"/>
              <a:ext cx="898984" cy="1258579"/>
            </a:xfrm>
            <a:prstGeom prst="rect">
              <a:avLst/>
            </a:prstGeom>
          </p:spPr>
        </p:pic>
        <p:pic>
          <p:nvPicPr>
            <p:cNvPr id="8" name="Picture 7"/>
            <p:cNvPicPr>
              <a:picLocks noChangeAspect="1"/>
            </p:cNvPicPr>
            <p:nvPr/>
          </p:nvPicPr>
          <p:blipFill>
            <a:blip r:embed="rId6"/>
            <a:stretch>
              <a:fillRect/>
            </a:stretch>
          </p:blipFill>
          <p:spPr>
            <a:xfrm>
              <a:off x="6596305" y="935955"/>
              <a:ext cx="891076" cy="1258579"/>
            </a:xfrm>
            <a:prstGeom prst="rect">
              <a:avLst/>
            </a:prstGeom>
          </p:spPr>
        </p:pic>
      </p:grpSp>
      <p:sp>
        <p:nvSpPr>
          <p:cNvPr id="2" name="TextBox 1"/>
          <p:cNvSpPr txBox="1"/>
          <p:nvPr/>
        </p:nvSpPr>
        <p:spPr>
          <a:xfrm>
            <a:off x="-1" y="151"/>
            <a:ext cx="9144001" cy="769441"/>
          </a:xfrm>
          <a:prstGeom prst="rect">
            <a:avLst/>
          </a:prstGeom>
          <a:noFill/>
        </p:spPr>
        <p:txBody>
          <a:bodyPr wrap="square" rtlCol="0">
            <a:spAutoFit/>
          </a:bodyPr>
          <a:lstStyle/>
          <a:p>
            <a:pPr marL="114300" algn="ctr"/>
            <a:r>
              <a:rPr lang="en-US" sz="2400" dirty="0">
                <a:solidFill>
                  <a:srgbClr val="106636"/>
                </a:solidFill>
              </a:rPr>
              <a:t>Basic Research Needs for Future Nuclear </a:t>
            </a:r>
            <a:r>
              <a:rPr lang="en-US" sz="2400" dirty="0" smtClean="0">
                <a:solidFill>
                  <a:srgbClr val="106636"/>
                </a:solidFill>
              </a:rPr>
              <a:t>Energy</a:t>
            </a:r>
          </a:p>
          <a:p>
            <a:pPr marL="114300" algn="ctr"/>
            <a:r>
              <a:rPr lang="en-US" sz="2000" dirty="0" smtClean="0">
                <a:solidFill>
                  <a:srgbClr val="106636"/>
                </a:solidFill>
              </a:rPr>
              <a:t>August 9-11, 2017</a:t>
            </a:r>
            <a:endParaRPr lang="en-US" sz="2000" dirty="0">
              <a:solidFill>
                <a:srgbClr val="106636"/>
              </a:solidFill>
            </a:endParaRPr>
          </a:p>
        </p:txBody>
      </p:sp>
      <p:sp>
        <p:nvSpPr>
          <p:cNvPr id="10" name="Text Box 4"/>
          <p:cNvSpPr txBox="1">
            <a:spLocks noChangeArrowheads="1"/>
          </p:cNvSpPr>
          <p:nvPr/>
        </p:nvSpPr>
        <p:spPr bwMode="auto">
          <a:xfrm>
            <a:off x="233362" y="2324897"/>
            <a:ext cx="8758238" cy="1546513"/>
          </a:xfrm>
          <a:prstGeom prst="rect">
            <a:avLst/>
          </a:prstGeom>
          <a:noFill/>
          <a:ln w="28575">
            <a:solidFill>
              <a:srgbClr val="106636"/>
            </a:solidFill>
            <a:miter lim="800000"/>
            <a:headEnd/>
            <a:tailEnd/>
          </a:ln>
          <a:effectLst/>
          <a:extLst/>
        </p:spPr>
        <p:txBody>
          <a:bodyPr wrap="square" lIns="91376" tIns="45688" rIns="91376" bIns="45688">
            <a:spAutoFit/>
          </a:bodyPr>
          <a:lstStyle/>
          <a:p>
            <a:pPr eaLnBrk="0" hangingPunct="0">
              <a:lnSpc>
                <a:spcPct val="90000"/>
              </a:lnSpc>
              <a:defRPr/>
            </a:pPr>
            <a:r>
              <a:rPr lang="en-US" altLang="en-US" sz="1500" b="1" dirty="0" smtClean="0">
                <a:solidFill>
                  <a:srgbClr val="106636"/>
                </a:solidFill>
                <a:latin typeface="Arial" panose="020B0604020202020204" pitchFamily="34" charset="0"/>
                <a:cs typeface="Arial" panose="020B0604020202020204" pitchFamily="34" charset="0"/>
              </a:rPr>
              <a:t>Charge: </a:t>
            </a:r>
            <a:r>
              <a:rPr lang="en-US" altLang="en-US" sz="1500" dirty="0"/>
              <a:t>I</a:t>
            </a:r>
            <a:r>
              <a:rPr lang="en-US" sz="1500" dirty="0" smtClean="0"/>
              <a:t>dentify </a:t>
            </a:r>
            <a:r>
              <a:rPr lang="en-US" sz="1500" dirty="0"/>
              <a:t>high priority basic research to enable future generations of nuclear energy </a:t>
            </a:r>
            <a:r>
              <a:rPr lang="en-US" sz="1500" dirty="0" smtClean="0"/>
              <a:t>systems. </a:t>
            </a:r>
            <a:r>
              <a:rPr lang="en-US" sz="1500" dirty="0"/>
              <a:t>The workshop </a:t>
            </a:r>
            <a:r>
              <a:rPr lang="en-US" sz="1500" dirty="0" smtClean="0"/>
              <a:t>will </a:t>
            </a:r>
            <a:r>
              <a:rPr lang="en-US" sz="1500" dirty="0"/>
              <a:t>identify basic research needs </a:t>
            </a:r>
            <a:r>
              <a:rPr lang="en-US" sz="1500" dirty="0" smtClean="0"/>
              <a:t>for </a:t>
            </a:r>
            <a:r>
              <a:rPr lang="en-US" sz="1500" dirty="0"/>
              <a:t>understanding and improving the performance of materials and chemistry in the extreme environments anticipated for future nuclear reactors for civilian energy generation. </a:t>
            </a:r>
            <a:r>
              <a:rPr lang="en-US" sz="1500" dirty="0" smtClean="0"/>
              <a:t>Significant technological </a:t>
            </a:r>
            <a:r>
              <a:rPr lang="en-US" sz="1500" dirty="0"/>
              <a:t>challenges have emerged as new concepts for next generation systems are planned and imagined</a:t>
            </a:r>
            <a:r>
              <a:rPr lang="en-US" sz="1500" dirty="0" smtClean="0"/>
              <a:t>.  These </a:t>
            </a:r>
            <a:r>
              <a:rPr lang="en-US" sz="1500" dirty="0"/>
              <a:t>challenges relate to enhanced performance and lifetimes of materials and fuels in environments that couple radiation with corrosion, high temperatures, and extended lifetimes.</a:t>
            </a:r>
          </a:p>
        </p:txBody>
      </p:sp>
      <p:sp>
        <p:nvSpPr>
          <p:cNvPr id="11" name="Text Box 8"/>
          <p:cNvSpPr txBox="1">
            <a:spLocks noChangeArrowheads="1"/>
          </p:cNvSpPr>
          <p:nvPr/>
        </p:nvSpPr>
        <p:spPr bwMode="auto">
          <a:xfrm>
            <a:off x="233362" y="3888291"/>
            <a:ext cx="8758238" cy="1600374"/>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76" tIns="45688" rIns="91376" bIns="45688">
            <a:spAutoFit/>
          </a:bodyPr>
          <a:lstStyle>
            <a:lvl1pPr marL="234950" indent="-234950" algn="l">
              <a:spcBef>
                <a:spcPct val="20000"/>
              </a:spcBef>
              <a:buFont typeface="Arial" pitchFamily="34" charset="0"/>
              <a:buChar char="•"/>
              <a:tabLst>
                <a:tab pos="803275" algn="l"/>
              </a:tabLst>
              <a:defRPr sz="2400" b="1">
                <a:solidFill>
                  <a:srgbClr val="146737"/>
                </a:solidFill>
                <a:latin typeface="Arial" pitchFamily="34" charset="0"/>
                <a:cs typeface="Arial" pitchFamily="34" charset="0"/>
              </a:defRPr>
            </a:lvl1pPr>
            <a:lvl2pPr marL="576263" indent="-282575" algn="l">
              <a:spcBef>
                <a:spcPct val="20000"/>
              </a:spcBef>
              <a:buFont typeface="Arial" pitchFamily="34" charset="0"/>
              <a:buChar char="–"/>
              <a:tabLst>
                <a:tab pos="803275" algn="l"/>
              </a:tabLst>
              <a:defRPr sz="2200">
                <a:solidFill>
                  <a:srgbClr val="404040"/>
                </a:solidFill>
                <a:latin typeface="Arial" pitchFamily="34" charset="0"/>
                <a:cs typeface="Arial" pitchFamily="34" charset="0"/>
              </a:defRPr>
            </a:lvl2pPr>
            <a:lvl3pPr marL="1139825" indent="-225425" algn="l">
              <a:spcBef>
                <a:spcPct val="20000"/>
              </a:spcBef>
              <a:buFont typeface="Arial" pitchFamily="34" charset="0"/>
              <a:buChar char="•"/>
              <a:tabLst>
                <a:tab pos="803275" algn="l"/>
              </a:tabLst>
              <a:defRPr sz="2000">
                <a:solidFill>
                  <a:schemeClr val="tx1"/>
                </a:solidFill>
                <a:latin typeface="Arial" pitchFamily="34" charset="0"/>
                <a:cs typeface="Arial" pitchFamily="34" charset="0"/>
              </a:defRPr>
            </a:lvl3pPr>
            <a:lvl4pPr marL="1597025" indent="-225425" algn="l">
              <a:spcBef>
                <a:spcPct val="20000"/>
              </a:spcBef>
              <a:buFont typeface="Arial" pitchFamily="34" charset="0"/>
              <a:buChar char="–"/>
              <a:tabLst>
                <a:tab pos="803275" algn="l"/>
              </a:tabLst>
              <a:defRPr sz="2000">
                <a:solidFill>
                  <a:schemeClr val="tx1"/>
                </a:solidFill>
                <a:latin typeface="Arial" pitchFamily="34" charset="0"/>
                <a:cs typeface="Arial" pitchFamily="34" charset="0"/>
              </a:defRPr>
            </a:lvl4pPr>
            <a:lvl5pPr marL="2054225" indent="-225425" algn="l">
              <a:spcBef>
                <a:spcPct val="20000"/>
              </a:spcBef>
              <a:buFont typeface="Arial" pitchFamily="34" charset="0"/>
              <a:buChar char="»"/>
              <a:tabLst>
                <a:tab pos="803275" algn="l"/>
              </a:tabLst>
              <a:defRPr sz="2000">
                <a:solidFill>
                  <a:schemeClr val="tx1"/>
                </a:solidFill>
                <a:latin typeface="Arial" pitchFamily="34" charset="0"/>
                <a:cs typeface="Arial" pitchFamily="34" charset="0"/>
              </a:defRPr>
            </a:lvl5pPr>
            <a:lvl6pPr marL="2511425" indent="-225425" eaLnBrk="0" fontAlgn="base" hangingPunct="0">
              <a:spcBef>
                <a:spcPct val="20000"/>
              </a:spcBef>
              <a:spcAft>
                <a:spcPct val="0"/>
              </a:spcAft>
              <a:buFont typeface="Arial" pitchFamily="34" charset="0"/>
              <a:buChar char="»"/>
              <a:tabLst>
                <a:tab pos="803275" algn="l"/>
              </a:tabLst>
              <a:defRPr sz="2000">
                <a:solidFill>
                  <a:schemeClr val="tx1"/>
                </a:solidFill>
                <a:latin typeface="Arial" pitchFamily="34" charset="0"/>
                <a:cs typeface="Arial" pitchFamily="34" charset="0"/>
              </a:defRPr>
            </a:lvl6pPr>
            <a:lvl7pPr marL="2968625" indent="-225425" eaLnBrk="0" fontAlgn="base" hangingPunct="0">
              <a:spcBef>
                <a:spcPct val="20000"/>
              </a:spcBef>
              <a:spcAft>
                <a:spcPct val="0"/>
              </a:spcAft>
              <a:buFont typeface="Arial" pitchFamily="34" charset="0"/>
              <a:buChar char="»"/>
              <a:tabLst>
                <a:tab pos="803275" algn="l"/>
              </a:tabLst>
              <a:defRPr sz="2000">
                <a:solidFill>
                  <a:schemeClr val="tx1"/>
                </a:solidFill>
                <a:latin typeface="Arial" pitchFamily="34" charset="0"/>
                <a:cs typeface="Arial" pitchFamily="34" charset="0"/>
              </a:defRPr>
            </a:lvl7pPr>
            <a:lvl8pPr marL="3425825" indent="-225425" eaLnBrk="0" fontAlgn="base" hangingPunct="0">
              <a:spcBef>
                <a:spcPct val="20000"/>
              </a:spcBef>
              <a:spcAft>
                <a:spcPct val="0"/>
              </a:spcAft>
              <a:buFont typeface="Arial" pitchFamily="34" charset="0"/>
              <a:buChar char="»"/>
              <a:tabLst>
                <a:tab pos="803275" algn="l"/>
              </a:tabLst>
              <a:defRPr sz="2000">
                <a:solidFill>
                  <a:schemeClr val="tx1"/>
                </a:solidFill>
                <a:latin typeface="Arial" pitchFamily="34" charset="0"/>
                <a:cs typeface="Arial" pitchFamily="34" charset="0"/>
              </a:defRPr>
            </a:lvl8pPr>
            <a:lvl9pPr marL="3883025" indent="-225425" eaLnBrk="0" fontAlgn="base" hangingPunct="0">
              <a:spcBef>
                <a:spcPct val="20000"/>
              </a:spcBef>
              <a:spcAft>
                <a:spcPct val="0"/>
              </a:spcAft>
              <a:buFont typeface="Arial" pitchFamily="34" charset="0"/>
              <a:buChar char="»"/>
              <a:tabLst>
                <a:tab pos="803275" algn="l"/>
              </a:tabLst>
              <a:defRPr sz="2000">
                <a:solidFill>
                  <a:schemeClr val="tx1"/>
                </a:solidFill>
                <a:latin typeface="Arial" pitchFamily="34" charset="0"/>
                <a:cs typeface="Arial" pitchFamily="34" charset="0"/>
              </a:defRPr>
            </a:lvl9pPr>
          </a:lstStyle>
          <a:p>
            <a:pPr eaLnBrk="0" fontAlgn="base" hangingPunct="0">
              <a:spcBef>
                <a:spcPct val="0"/>
              </a:spcBef>
              <a:spcAft>
                <a:spcPct val="0"/>
              </a:spcAft>
              <a:buFontTx/>
              <a:buNone/>
            </a:pPr>
            <a:r>
              <a:rPr lang="en-US" altLang="en-US" sz="1400" dirty="0">
                <a:solidFill>
                  <a:srgbClr val="106636"/>
                </a:solidFill>
              </a:rPr>
              <a:t>Breakout Sessions and Chairs:</a:t>
            </a:r>
          </a:p>
          <a:p>
            <a:pPr marL="119063" indent="0">
              <a:spcBef>
                <a:spcPts val="0"/>
              </a:spcBef>
              <a:buNone/>
            </a:pPr>
            <a:r>
              <a:rPr lang="en-US" sz="1400" b="0" i="1" dirty="0">
                <a:solidFill>
                  <a:prstClr val="black"/>
                </a:solidFill>
              </a:rPr>
              <a:t>Design and Discovery of Coolants and Liquid </a:t>
            </a:r>
            <a:r>
              <a:rPr lang="en-US" sz="1400" b="0" i="1" dirty="0" smtClean="0">
                <a:solidFill>
                  <a:prstClr val="black"/>
                </a:solidFill>
              </a:rPr>
              <a:t>Fuels: </a:t>
            </a:r>
            <a:r>
              <a:rPr lang="en-US" sz="1400" b="0" dirty="0" smtClean="0">
                <a:solidFill>
                  <a:prstClr val="black"/>
                </a:solidFill>
              </a:rPr>
              <a:t>Phil </a:t>
            </a:r>
            <a:r>
              <a:rPr lang="en-US" sz="1400" b="0" dirty="0">
                <a:solidFill>
                  <a:prstClr val="black"/>
                </a:solidFill>
              </a:rPr>
              <a:t>Britt </a:t>
            </a:r>
            <a:r>
              <a:rPr lang="en-US" sz="1400" b="0" dirty="0" smtClean="0">
                <a:solidFill>
                  <a:prstClr val="black"/>
                </a:solidFill>
              </a:rPr>
              <a:t>(ORNL) </a:t>
            </a:r>
            <a:r>
              <a:rPr lang="en-US" sz="1400" b="0" dirty="0">
                <a:solidFill>
                  <a:prstClr val="black"/>
                </a:solidFill>
              </a:rPr>
              <a:t>and Alexandra </a:t>
            </a:r>
            <a:r>
              <a:rPr lang="en-US" sz="1400" b="0" dirty="0" err="1">
                <a:solidFill>
                  <a:prstClr val="black"/>
                </a:solidFill>
              </a:rPr>
              <a:t>Navrotsky</a:t>
            </a:r>
            <a:r>
              <a:rPr lang="en-US" sz="1400" b="0" dirty="0">
                <a:solidFill>
                  <a:prstClr val="black"/>
                </a:solidFill>
              </a:rPr>
              <a:t> </a:t>
            </a:r>
            <a:r>
              <a:rPr lang="en-US" sz="1400" b="0" dirty="0" smtClean="0">
                <a:solidFill>
                  <a:prstClr val="black"/>
                </a:solidFill>
              </a:rPr>
              <a:t>(UC-Davis</a:t>
            </a:r>
            <a:r>
              <a:rPr lang="en-US" sz="1400" b="0" dirty="0">
                <a:solidFill>
                  <a:prstClr val="black"/>
                </a:solidFill>
              </a:rPr>
              <a:t>)</a:t>
            </a:r>
          </a:p>
          <a:p>
            <a:pPr marL="119063" indent="0">
              <a:spcBef>
                <a:spcPts val="0"/>
              </a:spcBef>
              <a:buNone/>
            </a:pPr>
            <a:r>
              <a:rPr lang="en-US" sz="1400" b="0" i="1" dirty="0">
                <a:solidFill>
                  <a:prstClr val="black"/>
                </a:solidFill>
              </a:rPr>
              <a:t>Physics and Chemistry of </a:t>
            </a:r>
            <a:r>
              <a:rPr lang="en-US" sz="1400" b="0" i="1" dirty="0" smtClean="0">
                <a:solidFill>
                  <a:prstClr val="black"/>
                </a:solidFill>
              </a:rPr>
              <a:t>Interfaces: </a:t>
            </a:r>
            <a:r>
              <a:rPr lang="en-US" sz="1400" b="0" dirty="0" smtClean="0">
                <a:solidFill>
                  <a:prstClr val="black"/>
                </a:solidFill>
              </a:rPr>
              <a:t>Amit </a:t>
            </a:r>
            <a:r>
              <a:rPr lang="en-US" sz="1400" b="0" dirty="0">
                <a:solidFill>
                  <a:prstClr val="black"/>
                </a:solidFill>
              </a:rPr>
              <a:t>Misra </a:t>
            </a:r>
            <a:r>
              <a:rPr lang="en-US" sz="1400" b="0" dirty="0" smtClean="0">
                <a:solidFill>
                  <a:prstClr val="black"/>
                </a:solidFill>
              </a:rPr>
              <a:t>(U of Michigan</a:t>
            </a:r>
            <a:r>
              <a:rPr lang="en-US" sz="1400" b="0" dirty="0">
                <a:solidFill>
                  <a:prstClr val="black"/>
                </a:solidFill>
              </a:rPr>
              <a:t>) and Jim </a:t>
            </a:r>
            <a:r>
              <a:rPr lang="en-US" sz="1400" b="0" dirty="0" err="1">
                <a:solidFill>
                  <a:prstClr val="black"/>
                </a:solidFill>
              </a:rPr>
              <a:t>Wishart</a:t>
            </a:r>
            <a:r>
              <a:rPr lang="en-US" sz="1400" b="0" dirty="0">
                <a:solidFill>
                  <a:prstClr val="black"/>
                </a:solidFill>
              </a:rPr>
              <a:t> </a:t>
            </a:r>
            <a:r>
              <a:rPr lang="en-US" sz="1400" b="0" dirty="0" smtClean="0">
                <a:solidFill>
                  <a:prstClr val="black"/>
                </a:solidFill>
              </a:rPr>
              <a:t>(BNL)</a:t>
            </a:r>
            <a:endParaRPr lang="en-US" sz="1400" b="0" dirty="0">
              <a:solidFill>
                <a:prstClr val="black"/>
              </a:solidFill>
            </a:endParaRPr>
          </a:p>
          <a:p>
            <a:pPr marL="119063" indent="0">
              <a:spcBef>
                <a:spcPts val="0"/>
              </a:spcBef>
              <a:buNone/>
            </a:pPr>
            <a:r>
              <a:rPr lang="en-US" sz="1400" b="0" i="1" dirty="0">
                <a:solidFill>
                  <a:prstClr val="black"/>
                </a:solidFill>
              </a:rPr>
              <a:t>Understanding Behavior at Coupled </a:t>
            </a:r>
            <a:r>
              <a:rPr lang="en-US" sz="1400" b="0" i="1" dirty="0" smtClean="0">
                <a:solidFill>
                  <a:prstClr val="black"/>
                </a:solidFill>
              </a:rPr>
              <a:t>Extremes: </a:t>
            </a:r>
            <a:r>
              <a:rPr lang="en-US" sz="1400" b="0" dirty="0" smtClean="0">
                <a:solidFill>
                  <a:prstClr val="black"/>
                </a:solidFill>
              </a:rPr>
              <a:t>Bruce </a:t>
            </a:r>
            <a:r>
              <a:rPr lang="en-US" sz="1400" b="0" dirty="0" err="1">
                <a:solidFill>
                  <a:prstClr val="black"/>
                </a:solidFill>
              </a:rPr>
              <a:t>Mincher</a:t>
            </a:r>
            <a:r>
              <a:rPr lang="en-US" sz="1400" b="0" dirty="0">
                <a:solidFill>
                  <a:prstClr val="black"/>
                </a:solidFill>
              </a:rPr>
              <a:t> </a:t>
            </a:r>
            <a:r>
              <a:rPr lang="en-US" sz="1400" b="0" dirty="0" smtClean="0">
                <a:solidFill>
                  <a:prstClr val="black"/>
                </a:solidFill>
              </a:rPr>
              <a:t>(INL) </a:t>
            </a:r>
            <a:r>
              <a:rPr lang="en-US" sz="1400" b="0" dirty="0">
                <a:solidFill>
                  <a:prstClr val="black"/>
                </a:solidFill>
              </a:rPr>
              <a:t>and Izabela Szlufarska </a:t>
            </a:r>
            <a:r>
              <a:rPr lang="en-US" sz="1400" b="0" dirty="0" smtClean="0">
                <a:solidFill>
                  <a:prstClr val="black"/>
                </a:solidFill>
              </a:rPr>
              <a:t>(UW-Madison)</a:t>
            </a:r>
            <a:endParaRPr lang="en-US" sz="1400" b="0" dirty="0">
              <a:solidFill>
                <a:prstClr val="black"/>
              </a:solidFill>
            </a:endParaRPr>
          </a:p>
          <a:p>
            <a:pPr marL="119063" indent="0">
              <a:spcBef>
                <a:spcPts val="0"/>
              </a:spcBef>
              <a:buNone/>
            </a:pPr>
            <a:r>
              <a:rPr lang="en-US" sz="1400" b="0" i="1" dirty="0">
                <a:solidFill>
                  <a:prstClr val="black"/>
                </a:solidFill>
              </a:rPr>
              <a:t>Design and Discovery of Structural Materials and Solid </a:t>
            </a:r>
            <a:r>
              <a:rPr lang="en-US" sz="1400" b="0" i="1" dirty="0" smtClean="0">
                <a:solidFill>
                  <a:prstClr val="black"/>
                </a:solidFill>
              </a:rPr>
              <a:t>Fuels: </a:t>
            </a:r>
            <a:r>
              <a:rPr lang="en-US" sz="1400" b="0" dirty="0" smtClean="0">
                <a:solidFill>
                  <a:prstClr val="black"/>
                </a:solidFill>
              </a:rPr>
              <a:t>Peter </a:t>
            </a:r>
            <a:r>
              <a:rPr lang="en-US" sz="1400" b="0" dirty="0">
                <a:solidFill>
                  <a:prstClr val="black"/>
                </a:solidFill>
              </a:rPr>
              <a:t>Burns </a:t>
            </a:r>
            <a:r>
              <a:rPr lang="en-US" sz="1400" b="0" dirty="0" smtClean="0">
                <a:solidFill>
                  <a:prstClr val="black"/>
                </a:solidFill>
              </a:rPr>
              <a:t>(Notre </a:t>
            </a:r>
            <a:r>
              <a:rPr lang="en-US" sz="1400" b="0" dirty="0">
                <a:solidFill>
                  <a:prstClr val="black"/>
                </a:solidFill>
              </a:rPr>
              <a:t>Dame) and Pete Tortorelli </a:t>
            </a:r>
            <a:r>
              <a:rPr lang="en-US" sz="1400" b="0" dirty="0" smtClean="0">
                <a:solidFill>
                  <a:prstClr val="black"/>
                </a:solidFill>
              </a:rPr>
              <a:t>(ORNL-retired</a:t>
            </a:r>
            <a:r>
              <a:rPr lang="en-US" sz="1400" b="0" dirty="0">
                <a:solidFill>
                  <a:prstClr val="black"/>
                </a:solidFill>
              </a:rPr>
              <a:t>)</a:t>
            </a:r>
          </a:p>
          <a:p>
            <a:pPr marL="119063" indent="0">
              <a:spcBef>
                <a:spcPts val="0"/>
              </a:spcBef>
              <a:buNone/>
            </a:pPr>
            <a:r>
              <a:rPr lang="en-US" sz="1400" b="0" i="1" dirty="0">
                <a:solidFill>
                  <a:prstClr val="black"/>
                </a:solidFill>
              </a:rPr>
              <a:t>Crosscutting </a:t>
            </a:r>
            <a:r>
              <a:rPr lang="en-US" sz="1400" b="0" i="1" dirty="0" smtClean="0">
                <a:solidFill>
                  <a:prstClr val="black"/>
                </a:solidFill>
              </a:rPr>
              <a:t>Themes: </a:t>
            </a:r>
            <a:r>
              <a:rPr lang="en-US" sz="1400" b="0" dirty="0" smtClean="0">
                <a:solidFill>
                  <a:prstClr val="black"/>
                </a:solidFill>
              </a:rPr>
              <a:t>Paul </a:t>
            </a:r>
            <a:r>
              <a:rPr lang="en-US" sz="1400" b="0" dirty="0">
                <a:solidFill>
                  <a:prstClr val="black"/>
                </a:solidFill>
              </a:rPr>
              <a:t>Fenter </a:t>
            </a:r>
            <a:r>
              <a:rPr lang="en-US" sz="1400" b="0" dirty="0" smtClean="0">
                <a:solidFill>
                  <a:prstClr val="black"/>
                </a:solidFill>
              </a:rPr>
              <a:t>(ANL), </a:t>
            </a:r>
            <a:r>
              <a:rPr lang="en-US" sz="1400" b="0" dirty="0">
                <a:solidFill>
                  <a:prstClr val="black"/>
                </a:solidFill>
              </a:rPr>
              <a:t>Andy Gewirth </a:t>
            </a:r>
            <a:r>
              <a:rPr lang="en-US" sz="1400" b="0" dirty="0" smtClean="0">
                <a:solidFill>
                  <a:prstClr val="black"/>
                </a:solidFill>
              </a:rPr>
              <a:t>(UIUC) </a:t>
            </a:r>
            <a:r>
              <a:rPr lang="en-US" sz="1400" b="0" dirty="0">
                <a:solidFill>
                  <a:prstClr val="black"/>
                </a:solidFill>
              </a:rPr>
              <a:t>and Brian Wirth </a:t>
            </a:r>
            <a:r>
              <a:rPr lang="en-US" sz="1400" b="0" dirty="0" smtClean="0">
                <a:solidFill>
                  <a:prstClr val="black"/>
                </a:solidFill>
              </a:rPr>
              <a:t>(UT- </a:t>
            </a:r>
            <a:r>
              <a:rPr lang="en-US" sz="1400" b="0" dirty="0">
                <a:solidFill>
                  <a:prstClr val="black"/>
                </a:solidFill>
              </a:rPr>
              <a:t>Knoxville)</a:t>
            </a:r>
          </a:p>
        </p:txBody>
      </p:sp>
      <p:sp>
        <p:nvSpPr>
          <p:cNvPr id="12" name="Text Box 7"/>
          <p:cNvSpPr txBox="1">
            <a:spLocks noChangeArrowheads="1"/>
          </p:cNvSpPr>
          <p:nvPr/>
        </p:nvSpPr>
        <p:spPr bwMode="auto">
          <a:xfrm>
            <a:off x="233362" y="5488665"/>
            <a:ext cx="8758238" cy="449055"/>
          </a:xfrm>
          <a:prstGeom prst="rect">
            <a:avLst/>
          </a:prstGeom>
          <a:noFill/>
          <a:ln w="28575">
            <a:solidFill>
              <a:srgbClr val="10663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03" tIns="41000" rIns="82003" bIns="41000">
            <a:spAutoFit/>
          </a:bodyPr>
          <a:lstStyle>
            <a:lvl1pPr algn="l" defTabSz="820738">
              <a:spcBef>
                <a:spcPct val="20000"/>
              </a:spcBef>
              <a:buFont typeface="Arial" pitchFamily="34" charset="0"/>
              <a:buChar char="•"/>
              <a:tabLst>
                <a:tab pos="230188" algn="l"/>
              </a:tabLst>
              <a:defRPr sz="2400" b="1">
                <a:solidFill>
                  <a:srgbClr val="146737"/>
                </a:solidFill>
                <a:latin typeface="Arial" pitchFamily="34" charset="0"/>
                <a:cs typeface="Arial" pitchFamily="34" charset="0"/>
              </a:defRPr>
            </a:lvl1pPr>
            <a:lvl2pPr marL="571500" indent="-282575" algn="l" defTabSz="820738">
              <a:spcBef>
                <a:spcPct val="20000"/>
              </a:spcBef>
              <a:buFont typeface="Arial" pitchFamily="34" charset="0"/>
              <a:buChar char="–"/>
              <a:tabLst>
                <a:tab pos="230188" algn="l"/>
              </a:tabLst>
              <a:defRPr sz="2200">
                <a:solidFill>
                  <a:srgbClr val="404040"/>
                </a:solidFill>
                <a:latin typeface="Arial" pitchFamily="34" charset="0"/>
                <a:cs typeface="Arial" pitchFamily="34" charset="0"/>
              </a:defRPr>
            </a:lvl2pPr>
            <a:lvl3pPr marL="820738" indent="-225425" algn="l" defTabSz="820738">
              <a:spcBef>
                <a:spcPct val="20000"/>
              </a:spcBef>
              <a:buFont typeface="Arial" pitchFamily="34" charset="0"/>
              <a:buChar char="•"/>
              <a:tabLst>
                <a:tab pos="230188" algn="l"/>
              </a:tabLst>
              <a:defRPr sz="2000">
                <a:solidFill>
                  <a:schemeClr val="tx1"/>
                </a:solidFill>
                <a:latin typeface="Arial" pitchFamily="34" charset="0"/>
                <a:cs typeface="Arial" pitchFamily="34" charset="0"/>
              </a:defRPr>
            </a:lvl3pPr>
            <a:lvl4pPr marL="1230313" indent="-225425" algn="l" defTabSz="820738">
              <a:spcBef>
                <a:spcPct val="20000"/>
              </a:spcBef>
              <a:buFont typeface="Arial" pitchFamily="34" charset="0"/>
              <a:buChar char="–"/>
              <a:tabLst>
                <a:tab pos="230188" algn="l"/>
              </a:tabLst>
              <a:defRPr sz="2000">
                <a:solidFill>
                  <a:schemeClr val="tx1"/>
                </a:solidFill>
                <a:latin typeface="Arial" pitchFamily="34" charset="0"/>
                <a:cs typeface="Arial" pitchFamily="34" charset="0"/>
              </a:defRPr>
            </a:lvl4pPr>
            <a:lvl5pPr marL="1641475" indent="-225425" algn="l" defTabSz="820738">
              <a:spcBef>
                <a:spcPct val="20000"/>
              </a:spcBef>
              <a:buFont typeface="Arial" pitchFamily="34" charset="0"/>
              <a:buChar char="»"/>
              <a:tabLst>
                <a:tab pos="230188" algn="l"/>
              </a:tabLst>
              <a:defRPr sz="2000">
                <a:solidFill>
                  <a:schemeClr val="tx1"/>
                </a:solidFill>
                <a:latin typeface="Arial" pitchFamily="34" charset="0"/>
                <a:cs typeface="Arial" pitchFamily="34" charset="0"/>
              </a:defRPr>
            </a:lvl5pPr>
            <a:lvl6pPr marL="20986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6pPr>
            <a:lvl7pPr marL="25558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7pPr>
            <a:lvl8pPr marL="30130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8pPr>
            <a:lvl9pPr marL="34702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9pPr>
          </a:lstStyle>
          <a:p>
            <a:pPr eaLnBrk="0" fontAlgn="base" hangingPunct="0">
              <a:lnSpc>
                <a:spcPct val="85000"/>
              </a:lnSpc>
              <a:spcBef>
                <a:spcPct val="0"/>
              </a:spcBef>
              <a:spcAft>
                <a:spcPct val="0"/>
              </a:spcAft>
              <a:buFontTx/>
              <a:buNone/>
            </a:pPr>
            <a:r>
              <a:rPr lang="en-US" altLang="en-US" sz="1400" dirty="0">
                <a:solidFill>
                  <a:srgbClr val="106636"/>
                </a:solidFill>
              </a:rPr>
              <a:t>Plenary Session </a:t>
            </a:r>
            <a:r>
              <a:rPr lang="en-US" altLang="en-US" sz="1400" dirty="0" smtClean="0">
                <a:solidFill>
                  <a:srgbClr val="106636"/>
                </a:solidFill>
              </a:rPr>
              <a:t>Speakers:  </a:t>
            </a:r>
            <a:r>
              <a:rPr lang="en-US" altLang="en-US" sz="1400" b="0" dirty="0" err="1" smtClean="0">
                <a:solidFill>
                  <a:prstClr val="black"/>
                </a:solidFill>
              </a:rPr>
              <a:t>Kevan</a:t>
            </a:r>
            <a:r>
              <a:rPr lang="en-US" altLang="en-US" sz="1400" b="0" dirty="0" smtClean="0">
                <a:solidFill>
                  <a:prstClr val="black"/>
                </a:solidFill>
              </a:rPr>
              <a:t> Weaver, </a:t>
            </a:r>
            <a:r>
              <a:rPr lang="en-US" altLang="en-US" sz="1400" b="0" dirty="0" err="1" smtClean="0">
                <a:solidFill>
                  <a:prstClr val="black"/>
                </a:solidFill>
              </a:rPr>
              <a:t>TerraPower</a:t>
            </a:r>
            <a:r>
              <a:rPr lang="en-US" altLang="en-US" sz="1400" b="0" dirty="0" smtClean="0">
                <a:solidFill>
                  <a:prstClr val="black"/>
                </a:solidFill>
              </a:rPr>
              <a:t>; John Herczeg, DOE Office of Nuclear Energy; Sheng Dai, ORNL; Laura </a:t>
            </a:r>
            <a:r>
              <a:rPr lang="en-US" altLang="en-US" sz="1400" b="0" dirty="0" err="1" smtClean="0">
                <a:solidFill>
                  <a:prstClr val="black"/>
                </a:solidFill>
              </a:rPr>
              <a:t>Gagliardi</a:t>
            </a:r>
            <a:r>
              <a:rPr lang="en-US" altLang="en-US" sz="1400" b="0" dirty="0" smtClean="0">
                <a:solidFill>
                  <a:prstClr val="black"/>
                </a:solidFill>
              </a:rPr>
              <a:t>, University of Minnesota; Robin Grimes, Imperial College</a:t>
            </a:r>
            <a:endParaRPr lang="en-US" altLang="en-US" sz="1400" b="0" dirty="0">
              <a:solidFill>
                <a:prstClr val="black"/>
              </a:solidFill>
            </a:endParaRPr>
          </a:p>
        </p:txBody>
      </p:sp>
    </p:spTree>
    <p:extLst>
      <p:ext uri="{BB962C8B-B14F-4D97-AF65-F5344CB8AC3E}">
        <p14:creationId xmlns:p14="http://schemas.microsoft.com/office/powerpoint/2010/main" val="15262069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noGrp="1"/>
          </p:cNvSpPr>
          <p:nvPr>
            <p:ph idx="1"/>
          </p:nvPr>
        </p:nvSpPr>
        <p:spPr>
          <a:xfrm>
            <a:off x="110362" y="810259"/>
            <a:ext cx="8687180" cy="5486400"/>
          </a:xfrm>
        </p:spPr>
        <p:txBody>
          <a:bodyPr/>
          <a:lstStyle/>
          <a:p>
            <a:pPr marL="114300" indent="0">
              <a:buNone/>
              <a:tabLst>
                <a:tab pos="2514600" algn="l"/>
              </a:tabLst>
            </a:pPr>
            <a:r>
              <a:rPr lang="en-US" sz="1600" dirty="0" smtClean="0">
                <a:solidFill>
                  <a:srgbClr val="106636"/>
                </a:solidFill>
              </a:rPr>
              <a:t>Roundtable Co-Chairs:	</a:t>
            </a:r>
            <a:r>
              <a:rPr lang="en-US" sz="1600" b="0" dirty="0" smtClean="0">
                <a:solidFill>
                  <a:schemeClr val="tx1"/>
                </a:solidFill>
              </a:rPr>
              <a:t>Tony </a:t>
            </a:r>
            <a:r>
              <a:rPr lang="en-US" sz="1600" b="0" dirty="0">
                <a:solidFill>
                  <a:schemeClr val="tx1"/>
                </a:solidFill>
              </a:rPr>
              <a:t>Heinz (SLAC) </a:t>
            </a:r>
          </a:p>
          <a:p>
            <a:pPr marL="0" lvl="1" indent="0">
              <a:spcAft>
                <a:spcPts val="600"/>
              </a:spcAft>
              <a:buNone/>
              <a:tabLst>
                <a:tab pos="2514600" algn="l"/>
              </a:tabLst>
            </a:pPr>
            <a:r>
              <a:rPr lang="en-US" sz="1600" dirty="0" smtClean="0">
                <a:solidFill>
                  <a:schemeClr val="tx1"/>
                </a:solidFill>
              </a:rPr>
              <a:t>	Oleg Shpyrko (UCSD)</a:t>
            </a:r>
            <a:endParaRPr lang="en-US" sz="1600" dirty="0">
              <a:solidFill>
                <a:schemeClr val="tx1"/>
              </a:solidFill>
            </a:endParaRPr>
          </a:p>
          <a:p>
            <a:pPr marL="119063" lvl="1" indent="0">
              <a:spcAft>
                <a:spcPts val="600"/>
              </a:spcAft>
              <a:buNone/>
            </a:pPr>
            <a:r>
              <a:rPr lang="en-US" sz="1600" b="1" dirty="0" smtClean="0">
                <a:solidFill>
                  <a:srgbClr val="106636"/>
                </a:solidFill>
              </a:rPr>
              <a:t>Dates</a:t>
            </a:r>
            <a:r>
              <a:rPr lang="en-US" sz="1600" b="1" dirty="0">
                <a:solidFill>
                  <a:srgbClr val="106636"/>
                </a:solidFill>
              </a:rPr>
              <a:t>:</a:t>
            </a:r>
            <a:r>
              <a:rPr lang="en-US" sz="1600" dirty="0">
                <a:solidFill>
                  <a:srgbClr val="106636"/>
                </a:solidFill>
              </a:rPr>
              <a:t>  </a:t>
            </a:r>
            <a:r>
              <a:rPr lang="en-US" sz="1600" dirty="0" smtClean="0">
                <a:solidFill>
                  <a:schemeClr val="tx1"/>
                </a:solidFill>
              </a:rPr>
              <a:t>October 25-26, 2017</a:t>
            </a:r>
            <a:endParaRPr lang="en-US" sz="1600" dirty="0">
              <a:solidFill>
                <a:schemeClr val="tx1"/>
              </a:solidFill>
            </a:endParaRPr>
          </a:p>
          <a:p>
            <a:pPr marL="119063" lvl="1" indent="0">
              <a:spcAft>
                <a:spcPts val="600"/>
              </a:spcAft>
              <a:buClr>
                <a:srgbClr val="003300"/>
              </a:buClr>
              <a:buNone/>
            </a:pPr>
            <a:r>
              <a:rPr lang="en-US" sz="1600" b="1" dirty="0">
                <a:solidFill>
                  <a:srgbClr val="106636"/>
                </a:solidFill>
              </a:rPr>
              <a:t>Location:</a:t>
            </a:r>
            <a:r>
              <a:rPr lang="en-US" sz="1600" dirty="0">
                <a:solidFill>
                  <a:srgbClr val="106636"/>
                </a:solidFill>
              </a:rPr>
              <a:t>  </a:t>
            </a:r>
            <a:r>
              <a:rPr lang="en-US" sz="1600" dirty="0" smtClean="0">
                <a:solidFill>
                  <a:schemeClr val="tx1"/>
                </a:solidFill>
              </a:rPr>
              <a:t>Gaithersburg Marriott Washingtonian Center</a:t>
            </a:r>
          </a:p>
          <a:p>
            <a:pPr marL="119063" lvl="1" indent="0">
              <a:spcAft>
                <a:spcPts val="600"/>
              </a:spcAft>
              <a:buClr>
                <a:srgbClr val="003300"/>
              </a:buClr>
              <a:buNone/>
            </a:pPr>
            <a:r>
              <a:rPr lang="en-US" sz="1600" b="1" dirty="0" smtClean="0">
                <a:solidFill>
                  <a:srgbClr val="106636"/>
                </a:solidFill>
              </a:rPr>
              <a:t>Size:</a:t>
            </a:r>
            <a:r>
              <a:rPr lang="en-US" sz="1600" dirty="0" smtClean="0">
                <a:solidFill>
                  <a:srgbClr val="106636"/>
                </a:solidFill>
              </a:rPr>
              <a:t> </a:t>
            </a:r>
            <a:r>
              <a:rPr lang="en-US" sz="1600" dirty="0" smtClean="0">
                <a:solidFill>
                  <a:schemeClr val="tx1"/>
                </a:solidFill>
              </a:rPr>
              <a:t>Up </a:t>
            </a:r>
            <a:r>
              <a:rPr lang="en-US" sz="1600" dirty="0">
                <a:solidFill>
                  <a:schemeClr val="tx1"/>
                </a:solidFill>
              </a:rPr>
              <a:t>to </a:t>
            </a:r>
            <a:r>
              <a:rPr lang="en-US" sz="1600" dirty="0" smtClean="0">
                <a:solidFill>
                  <a:schemeClr val="tx1"/>
                </a:solidFill>
              </a:rPr>
              <a:t>30 </a:t>
            </a:r>
            <a:r>
              <a:rPr lang="en-US" sz="1600" dirty="0">
                <a:solidFill>
                  <a:schemeClr val="tx1"/>
                </a:solidFill>
              </a:rPr>
              <a:t>external participants (national and international</a:t>
            </a:r>
            <a:r>
              <a:rPr lang="en-US" sz="1600" dirty="0" smtClean="0">
                <a:solidFill>
                  <a:schemeClr val="tx1"/>
                </a:solidFill>
              </a:rPr>
              <a:t>)</a:t>
            </a:r>
          </a:p>
          <a:p>
            <a:pPr marL="119063" lvl="1" indent="0">
              <a:spcAft>
                <a:spcPts val="600"/>
              </a:spcAft>
              <a:buClr>
                <a:srgbClr val="003300"/>
              </a:buClr>
              <a:buNone/>
            </a:pPr>
            <a:r>
              <a:rPr lang="en-US" sz="1600" b="1" dirty="0" smtClean="0">
                <a:solidFill>
                  <a:srgbClr val="106636"/>
                </a:solidFill>
              </a:rPr>
              <a:t>BES Team:  </a:t>
            </a:r>
            <a:r>
              <a:rPr lang="en-US" sz="1600" dirty="0" smtClean="0">
                <a:solidFill>
                  <a:schemeClr val="tx1"/>
                </a:solidFill>
              </a:rPr>
              <a:t>Helen Kerch (lead), </a:t>
            </a:r>
            <a:r>
              <a:rPr lang="en-US" sz="1600" dirty="0">
                <a:solidFill>
                  <a:schemeClr val="tx1"/>
                </a:solidFill>
              </a:rPr>
              <a:t>Tom </a:t>
            </a:r>
            <a:r>
              <a:rPr lang="en-US" sz="1600" dirty="0" smtClean="0">
                <a:solidFill>
                  <a:schemeClr val="tx1"/>
                </a:solidFill>
              </a:rPr>
              <a:t>Settersten</a:t>
            </a:r>
            <a:r>
              <a:rPr lang="en-US" sz="1600" dirty="0">
                <a:solidFill>
                  <a:schemeClr val="tx1"/>
                </a:solidFill>
              </a:rPr>
              <a:t>, Lane Wilson</a:t>
            </a:r>
            <a:endParaRPr lang="en-US" sz="1600" dirty="0" smtClean="0">
              <a:solidFill>
                <a:srgbClr val="106636"/>
              </a:solidFill>
            </a:endParaRPr>
          </a:p>
          <a:p>
            <a:pPr marL="114300" indent="0">
              <a:buNone/>
            </a:pPr>
            <a:r>
              <a:rPr lang="en-US" sz="1600" dirty="0">
                <a:solidFill>
                  <a:srgbClr val="106636"/>
                </a:solidFill>
              </a:rPr>
              <a:t>Charge: </a:t>
            </a:r>
          </a:p>
          <a:p>
            <a:pPr lvl="1">
              <a:buClr>
                <a:srgbClr val="003300"/>
              </a:buClr>
            </a:pPr>
            <a:r>
              <a:rPr lang="en-US" sz="1600" dirty="0">
                <a:solidFill>
                  <a:schemeClr val="tx1"/>
                </a:solidFill>
              </a:rPr>
              <a:t>Identify the research priorities, key science drivers and research strategies for the BES research portfolio that uses LCLS, including its prospective upgrades.  </a:t>
            </a:r>
          </a:p>
          <a:p>
            <a:pPr lvl="1">
              <a:spcAft>
                <a:spcPts val="600"/>
              </a:spcAft>
              <a:buClr>
                <a:srgbClr val="003300"/>
              </a:buClr>
            </a:pPr>
            <a:r>
              <a:rPr lang="en-US" sz="1600" dirty="0">
                <a:solidFill>
                  <a:schemeClr val="tx1"/>
                </a:solidFill>
              </a:rPr>
              <a:t>Illuminate areas where gaps exist between the current BES research portfolio and LCLS-II capabilities</a:t>
            </a:r>
            <a:r>
              <a:rPr lang="en-US" sz="1600" b="0" dirty="0" smtClean="0">
                <a:solidFill>
                  <a:schemeClr val="tx1"/>
                </a:solidFill>
              </a:rPr>
              <a:t>. </a:t>
            </a:r>
          </a:p>
          <a:p>
            <a:pPr marL="114300" indent="0">
              <a:buNone/>
            </a:pPr>
            <a:r>
              <a:rPr lang="en-US" sz="1600" b="1" dirty="0" smtClean="0">
                <a:solidFill>
                  <a:srgbClr val="106636"/>
                </a:solidFill>
              </a:rPr>
              <a:t>Breakout Panels / Discussion Topics:</a:t>
            </a:r>
          </a:p>
          <a:p>
            <a:pPr lvl="1">
              <a:buClr>
                <a:srgbClr val="003300"/>
              </a:buClr>
            </a:pPr>
            <a:r>
              <a:rPr lang="en-US" sz="1600" dirty="0" smtClean="0">
                <a:solidFill>
                  <a:schemeClr val="tx1"/>
                </a:solidFill>
              </a:rPr>
              <a:t>Imaging Nuclear Dynamics</a:t>
            </a:r>
            <a:endParaRPr lang="en-US" sz="1600" dirty="0">
              <a:solidFill>
                <a:schemeClr val="tx1"/>
              </a:solidFill>
            </a:endParaRPr>
          </a:p>
          <a:p>
            <a:pPr lvl="1">
              <a:buClr>
                <a:srgbClr val="003300"/>
              </a:buClr>
            </a:pPr>
            <a:r>
              <a:rPr lang="en-US" sz="1600" dirty="0" smtClean="0">
                <a:solidFill>
                  <a:schemeClr val="tx1"/>
                </a:solidFill>
              </a:rPr>
              <a:t>Imaging Charge Dynamics</a:t>
            </a:r>
            <a:endParaRPr lang="en-US" sz="1600" dirty="0">
              <a:solidFill>
                <a:schemeClr val="tx1"/>
              </a:solidFill>
            </a:endParaRPr>
          </a:p>
          <a:p>
            <a:pPr lvl="1">
              <a:buClr>
                <a:srgbClr val="003300"/>
              </a:buClr>
            </a:pPr>
            <a:r>
              <a:rPr lang="en-US" sz="1600" dirty="0" smtClean="0">
                <a:solidFill>
                  <a:schemeClr val="tx1"/>
                </a:solidFill>
              </a:rPr>
              <a:t>Inducing and Probing Collective States</a:t>
            </a:r>
          </a:p>
          <a:p>
            <a:pPr lvl="1">
              <a:buClr>
                <a:srgbClr val="003300"/>
              </a:buClr>
            </a:pPr>
            <a:r>
              <a:rPr lang="en-US" sz="1600" dirty="0" smtClean="0">
                <a:solidFill>
                  <a:schemeClr val="tx1"/>
                </a:solidFill>
              </a:rPr>
              <a:t>High Field, </a:t>
            </a:r>
            <a:r>
              <a:rPr lang="en-US" sz="1600" dirty="0" err="1" smtClean="0">
                <a:solidFill>
                  <a:schemeClr val="tx1"/>
                </a:solidFill>
              </a:rPr>
              <a:t>Attosecond</a:t>
            </a:r>
            <a:r>
              <a:rPr lang="en-US" sz="1600" dirty="0" smtClean="0">
                <a:solidFill>
                  <a:schemeClr val="tx1"/>
                </a:solidFill>
              </a:rPr>
              <a:t> Frontier</a:t>
            </a:r>
          </a:p>
          <a:p>
            <a:pPr lvl="1">
              <a:buClr>
                <a:srgbClr val="003300"/>
              </a:buClr>
            </a:pPr>
            <a:endParaRPr lang="en-US" sz="1600" dirty="0" smtClean="0">
              <a:solidFill>
                <a:srgbClr val="106636"/>
              </a:solidFill>
            </a:endParaRPr>
          </a:p>
          <a:p>
            <a:pPr lvl="1"/>
            <a:endParaRPr lang="en-US" sz="1400" dirty="0">
              <a:solidFill>
                <a:srgbClr val="003300"/>
              </a:solidFill>
            </a:endParaRPr>
          </a:p>
        </p:txBody>
      </p:sp>
      <p:sp>
        <p:nvSpPr>
          <p:cNvPr id="2" name="TextBox 1"/>
          <p:cNvSpPr txBox="1"/>
          <p:nvPr/>
        </p:nvSpPr>
        <p:spPr>
          <a:xfrm>
            <a:off x="-1" y="166401"/>
            <a:ext cx="9144001" cy="430887"/>
          </a:xfrm>
          <a:prstGeom prst="rect">
            <a:avLst/>
          </a:prstGeom>
          <a:noFill/>
        </p:spPr>
        <p:txBody>
          <a:bodyPr wrap="square" rtlCol="0">
            <a:spAutoFit/>
          </a:bodyPr>
          <a:lstStyle/>
          <a:p>
            <a:pPr marL="114300" algn="ctr"/>
            <a:r>
              <a:rPr lang="en-US" sz="2200" dirty="0" smtClean="0">
                <a:solidFill>
                  <a:srgbClr val="106636"/>
                </a:solidFill>
              </a:rPr>
              <a:t>BES Research Opportunities at the Frontiers of XFEL Ultrafast Science</a:t>
            </a:r>
            <a:endParaRPr lang="en-US" sz="2200" dirty="0">
              <a:solidFill>
                <a:srgbClr val="106636"/>
              </a:solidFill>
            </a:endParaRPr>
          </a:p>
        </p:txBody>
      </p:sp>
      <p:pic>
        <p:nvPicPr>
          <p:cNvPr id="1028" name="Picture 4" descr="https://ultrafast.stanford.edu/sites/default/files/styles/large-profile-scaled/public/heinz_web.jpg?itok=PqIUECc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1846" y="810259"/>
            <a:ext cx="1371399" cy="167783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4" name="AutoShape 6" descr="Image result for oleg shpyrko"/>
          <p:cNvSpPr>
            <a:spLocks noChangeAspect="1" noChangeArrowheads="1"/>
          </p:cNvSpPr>
          <p:nvPr/>
        </p:nvSpPr>
        <p:spPr bwMode="auto">
          <a:xfrm>
            <a:off x="155575" y="-144463"/>
            <a:ext cx="955378" cy="9553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Image result for oleg shpyrk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58" r="8730"/>
          <a:stretch/>
        </p:blipFill>
        <p:spPr bwMode="auto">
          <a:xfrm>
            <a:off x="7683245" y="810258"/>
            <a:ext cx="1365505" cy="167972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7176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879475"/>
            <a:ext cx="5803900" cy="4071938"/>
          </a:xfrm>
        </p:spPr>
        <p:txBody>
          <a:bodyPr/>
          <a:lstStyle/>
          <a:p>
            <a:pPr>
              <a:buFont typeface="Wingdings" panose="05000000000000000000" pitchFamily="2" charset="2"/>
              <a:buChar char="§"/>
            </a:pPr>
            <a:r>
              <a:rPr lang="en-US" b="0" dirty="0" smtClean="0">
                <a:solidFill>
                  <a:srgbClr val="106636"/>
                </a:solidFill>
              </a:rPr>
              <a:t>BES 2017 Program Update </a:t>
            </a:r>
          </a:p>
          <a:p>
            <a:pPr>
              <a:buFont typeface="Arial" panose="020B0604020202020204" pitchFamily="34" charset="0"/>
              <a:buChar char="−"/>
            </a:pPr>
            <a:r>
              <a:rPr lang="en-US" sz="1800" b="0" dirty="0" smtClean="0">
                <a:solidFill>
                  <a:schemeClr val="tx1"/>
                </a:solidFill>
              </a:rPr>
              <a:t>Annual publication that describes updates </a:t>
            </a:r>
            <a:r>
              <a:rPr lang="en-US" sz="1800" b="0" dirty="0">
                <a:solidFill>
                  <a:schemeClr val="tx1"/>
                </a:solidFill>
              </a:rPr>
              <a:t>to the BES program in FY 2016, including </a:t>
            </a:r>
            <a:r>
              <a:rPr lang="en-US" sz="1800" b="0" dirty="0" smtClean="0">
                <a:solidFill>
                  <a:schemeClr val="tx1"/>
                </a:solidFill>
              </a:rPr>
              <a:t>major new </a:t>
            </a:r>
            <a:r>
              <a:rPr lang="en-US" sz="1800" b="0" dirty="0">
                <a:solidFill>
                  <a:schemeClr val="tx1"/>
                </a:solidFill>
              </a:rPr>
              <a:t>awards and strategic planning activities. It also describes select research highlights from the three divisions in BES.</a:t>
            </a:r>
            <a:endParaRPr lang="en-US" sz="1800" b="0" dirty="0" smtClean="0">
              <a:solidFill>
                <a:schemeClr val="tx1"/>
              </a:solidFill>
            </a:endParaRPr>
          </a:p>
          <a:p>
            <a:pPr marL="0" indent="0">
              <a:buNone/>
            </a:pPr>
            <a:endParaRPr lang="en-US" sz="2000" dirty="0">
              <a:solidFill>
                <a:srgbClr val="106636"/>
              </a:solidFill>
            </a:endParaRPr>
          </a:p>
          <a:p>
            <a:pPr>
              <a:buFont typeface="Wingdings" panose="05000000000000000000" pitchFamily="2" charset="2"/>
              <a:buChar char="§"/>
            </a:pPr>
            <a:r>
              <a:rPr lang="en-US" b="0" dirty="0" smtClean="0">
                <a:solidFill>
                  <a:srgbClr val="106636"/>
                </a:solidFill>
              </a:rPr>
              <a:t>BRN Workshop Report Brochures</a:t>
            </a:r>
          </a:p>
        </p:txBody>
      </p:sp>
      <p:sp>
        <p:nvSpPr>
          <p:cNvPr id="3" name="Title 2"/>
          <p:cNvSpPr>
            <a:spLocks noGrp="1"/>
          </p:cNvSpPr>
          <p:nvPr>
            <p:ph type="title" idx="4294967295"/>
          </p:nvPr>
        </p:nvSpPr>
        <p:spPr>
          <a:xfrm>
            <a:off x="0" y="0"/>
            <a:ext cx="9144000" cy="782638"/>
          </a:xfrm>
        </p:spPr>
        <p:txBody>
          <a:bodyPr/>
          <a:lstStyle/>
          <a:p>
            <a:r>
              <a:rPr lang="en-US" sz="2800" dirty="0" smtClean="0"/>
              <a:t>BES Communications</a:t>
            </a:r>
            <a:endParaRPr lang="en-US" sz="28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51180" y="782320"/>
            <a:ext cx="2051420" cy="2676281"/>
          </a:xfrm>
          <a:prstGeom prst="rect">
            <a:avLst/>
          </a:prstGeom>
          <a:ln w="12700">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03730" y="3627404"/>
            <a:ext cx="1622538" cy="2103120"/>
          </a:xfrm>
          <a:prstGeom prst="rect">
            <a:avLst/>
          </a:prstGeom>
          <a:ln w="12700">
            <a:solidFill>
              <a:schemeClr val="tx1"/>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52038" y="3627404"/>
            <a:ext cx="1624870" cy="2103120"/>
          </a:xfrm>
          <a:prstGeom prst="rect">
            <a:avLst/>
          </a:prstGeom>
          <a:ln w="12700">
            <a:solidFill>
              <a:schemeClr val="tx1"/>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53090" y="3627404"/>
            <a:ext cx="1624172" cy="2103120"/>
          </a:xfrm>
          <a:prstGeom prst="rect">
            <a:avLst/>
          </a:prstGeom>
          <a:ln w="12700">
            <a:solidFill>
              <a:schemeClr val="tx1"/>
            </a:solidFill>
          </a:ln>
        </p:spPr>
      </p:pic>
      <p:pic>
        <p:nvPicPr>
          <p:cNvPr id="12" name="Picture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9557" y="3627404"/>
            <a:ext cx="1623855" cy="2103120"/>
          </a:xfrm>
          <a:prstGeom prst="rect">
            <a:avLst/>
          </a:prstGeom>
          <a:ln w="12700">
            <a:solidFill>
              <a:schemeClr val="tx1"/>
            </a:solidFill>
          </a:ln>
        </p:spPr>
      </p:pic>
      <p:pic>
        <p:nvPicPr>
          <p:cNvPr id="13" name="Picture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00234" y="3627404"/>
            <a:ext cx="1624982" cy="2103120"/>
          </a:xfrm>
          <a:prstGeom prst="rect">
            <a:avLst/>
          </a:prstGeom>
          <a:ln w="12700">
            <a:solidFill>
              <a:schemeClr val="tx1"/>
            </a:solidFill>
          </a:ln>
        </p:spPr>
      </p:pic>
      <p:sp>
        <p:nvSpPr>
          <p:cNvPr id="4" name="Rectangle 3"/>
          <p:cNvSpPr/>
          <p:nvPr/>
        </p:nvSpPr>
        <p:spPr>
          <a:xfrm>
            <a:off x="3015674" y="6351588"/>
            <a:ext cx="6185655" cy="523220"/>
          </a:xfrm>
          <a:prstGeom prst="rect">
            <a:avLst/>
          </a:prstGeom>
        </p:spPr>
        <p:txBody>
          <a:bodyPr wrap="square">
            <a:spAutoFit/>
          </a:bodyPr>
          <a:lstStyle/>
          <a:p>
            <a:r>
              <a:rPr lang="en-US" sz="1400" dirty="0">
                <a:latin typeface="Arial Narrow" panose="020B0606020202030204" pitchFamily="34" charset="0"/>
                <a:hlinkClick r:id="rId9"/>
              </a:rPr>
              <a:t>https://science.energy.gov/bes/community-resources/overview-brochures</a:t>
            </a:r>
            <a:r>
              <a:rPr lang="en-US" sz="1400" dirty="0" smtClean="0">
                <a:latin typeface="Arial Narrow" panose="020B0606020202030204" pitchFamily="34" charset="0"/>
                <a:hlinkClick r:id="rId9"/>
              </a:rPr>
              <a:t>/</a:t>
            </a:r>
            <a:endParaRPr lang="en-US" sz="1400" dirty="0" smtClean="0">
              <a:latin typeface="Arial Narrow" panose="020B0606020202030204" pitchFamily="34" charset="0"/>
            </a:endParaRPr>
          </a:p>
          <a:p>
            <a:endParaRPr lang="en-US" sz="1400" dirty="0">
              <a:latin typeface="Arial Narrow" panose="020B0606020202030204" pitchFamily="34" charset="0"/>
            </a:endParaRPr>
          </a:p>
        </p:txBody>
      </p:sp>
    </p:spTree>
    <p:extLst>
      <p:ext uri="{BB962C8B-B14F-4D97-AF65-F5344CB8AC3E}">
        <p14:creationId xmlns:p14="http://schemas.microsoft.com/office/powerpoint/2010/main" val="40866823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741363"/>
          </a:xfrm>
        </p:spPr>
        <p:txBody>
          <a:bodyPr/>
          <a:lstStyle/>
          <a:p>
            <a:r>
              <a:rPr lang="en-US" dirty="0" smtClean="0"/>
              <a:t>FY 2018 Federal Budget Cycle</a:t>
            </a:r>
            <a:endParaRPr lang="en-US" dirty="0"/>
          </a:p>
        </p:txBody>
      </p:sp>
      <p:graphicFrame>
        <p:nvGraphicFramePr>
          <p:cNvPr id="157" name="Content Placeholder 156"/>
          <p:cNvGraphicFramePr>
            <a:graphicFrameLocks noGrp="1"/>
          </p:cNvGraphicFramePr>
          <p:nvPr>
            <p:ph idx="4294967295"/>
            <p:extLst>
              <p:ext uri="{D42A27DB-BD31-4B8C-83A1-F6EECF244321}">
                <p14:modId xmlns:p14="http://schemas.microsoft.com/office/powerpoint/2010/main" val="813809586"/>
              </p:ext>
            </p:extLst>
          </p:nvPr>
        </p:nvGraphicFramePr>
        <p:xfrm>
          <a:off x="882650" y="2297113"/>
          <a:ext cx="8261352" cy="670560"/>
        </p:xfrm>
        <a:graphic>
          <a:graphicData uri="http://schemas.openxmlformats.org/drawingml/2006/table">
            <a:tbl>
              <a:tblPr firstRow="1" bandRow="1">
                <a:tableStyleId>{5C22544A-7EE6-4342-B048-85BDC9FD1C3A}</a:tableStyleId>
              </a:tblPr>
              <a:tblGrid>
                <a:gridCol w="231775"/>
                <a:gridCol w="231775"/>
                <a:gridCol w="231775"/>
                <a:gridCol w="231775"/>
                <a:gridCol w="231775"/>
                <a:gridCol w="231775"/>
                <a:gridCol w="231775"/>
                <a:gridCol w="231775"/>
                <a:gridCol w="231775"/>
                <a:gridCol w="231775"/>
                <a:gridCol w="231775"/>
                <a:gridCol w="231775"/>
                <a:gridCol w="229658"/>
                <a:gridCol w="229659"/>
                <a:gridCol w="229658"/>
                <a:gridCol w="229658"/>
                <a:gridCol w="229659"/>
                <a:gridCol w="229658"/>
                <a:gridCol w="229658"/>
                <a:gridCol w="229659"/>
                <a:gridCol w="229658"/>
                <a:gridCol w="229658"/>
                <a:gridCol w="229659"/>
                <a:gridCol w="229658"/>
                <a:gridCol w="227013"/>
                <a:gridCol w="227012"/>
                <a:gridCol w="227013"/>
                <a:gridCol w="227012"/>
                <a:gridCol w="227013"/>
                <a:gridCol w="227013"/>
                <a:gridCol w="227013"/>
                <a:gridCol w="227013"/>
                <a:gridCol w="227012"/>
                <a:gridCol w="227013"/>
                <a:gridCol w="227012"/>
                <a:gridCol w="227013"/>
              </a:tblGrid>
              <a:tr h="213499">
                <a:tc gridSpan="12">
                  <a:txBody>
                    <a:bodyPr/>
                    <a:lstStyle/>
                    <a:p>
                      <a:pPr algn="ctr"/>
                      <a:r>
                        <a:rPr lang="en-US" dirty="0" smtClean="0">
                          <a:ln>
                            <a:noFill/>
                          </a:ln>
                          <a:solidFill>
                            <a:schemeClr val="tx1"/>
                          </a:solidFill>
                        </a:rPr>
                        <a:t>2016</a:t>
                      </a:r>
                      <a:endParaRPr lang="en-US"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a:r>
                        <a:rPr lang="en-US" dirty="0" smtClean="0">
                          <a:ln>
                            <a:noFill/>
                          </a:ln>
                          <a:solidFill>
                            <a:schemeClr val="tx1"/>
                          </a:solidFill>
                        </a:rPr>
                        <a:t>2017</a:t>
                      </a:r>
                      <a:endParaRPr lang="en-US"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a:r>
                        <a:rPr lang="en-US" dirty="0" smtClean="0">
                          <a:ln>
                            <a:noFill/>
                          </a:ln>
                          <a:solidFill>
                            <a:schemeClr val="tx1"/>
                          </a:solidFill>
                        </a:rPr>
                        <a:t>2018</a:t>
                      </a:r>
                      <a:endParaRPr lang="en-US"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13499">
                <a:tc>
                  <a:txBody>
                    <a:bodyPr/>
                    <a:lstStyle/>
                    <a:p>
                      <a:pPr algn="ctr"/>
                      <a:r>
                        <a:rPr lang="en-US" sz="1400" dirty="0" smtClean="0">
                          <a:ln>
                            <a:noFill/>
                          </a:ln>
                          <a:solidFill>
                            <a:schemeClr val="tx1"/>
                          </a:solidFill>
                        </a:rPr>
                        <a:t>J</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F</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M</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A</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M</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J</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J</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A</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S</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O</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N</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D</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J</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F</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M</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A</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M</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J</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J</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A</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S</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O</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N</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D</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J</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F</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M</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A</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M</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J</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J</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A</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S</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O</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N</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n>
                            <a:noFill/>
                          </a:ln>
                          <a:solidFill>
                            <a:schemeClr val="tx1"/>
                          </a:solidFill>
                        </a:rPr>
                        <a:t>D</a:t>
                      </a:r>
                      <a:endParaRPr lang="en-US" sz="140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60" name="Table 159"/>
          <p:cNvGraphicFramePr>
            <a:graphicFrameLocks noGrp="1"/>
          </p:cNvGraphicFramePr>
          <p:nvPr>
            <p:extLst>
              <p:ext uri="{D42A27DB-BD31-4B8C-83A1-F6EECF244321}">
                <p14:modId xmlns:p14="http://schemas.microsoft.com/office/powerpoint/2010/main" val="2037433783"/>
              </p:ext>
            </p:extLst>
          </p:nvPr>
        </p:nvGraphicFramePr>
        <p:xfrm>
          <a:off x="1338321" y="780958"/>
          <a:ext cx="7136389" cy="1209341"/>
        </p:xfrm>
        <a:graphic>
          <a:graphicData uri="http://schemas.openxmlformats.org/drawingml/2006/table">
            <a:tbl>
              <a:tblPr firstRow="1" bandRow="1">
                <a:tableStyleId>{5C22544A-7EE6-4342-B048-85BDC9FD1C3A}</a:tableStyleId>
              </a:tblPr>
              <a:tblGrid>
                <a:gridCol w="1386365"/>
                <a:gridCol w="1143000"/>
                <a:gridCol w="241300"/>
                <a:gridCol w="1616174"/>
                <a:gridCol w="2749550"/>
              </a:tblGrid>
              <a:tr h="1209341">
                <a:tc>
                  <a:txBody>
                    <a:bodyPr/>
                    <a:lstStyle/>
                    <a:p>
                      <a:pPr algn="ctr"/>
                      <a:r>
                        <a:rPr lang="en-US" sz="1800" b="1" dirty="0" smtClean="0">
                          <a:solidFill>
                            <a:schemeClr val="bg1"/>
                          </a:solidFill>
                        </a:rPr>
                        <a:t>Internal Budget Formulation</a:t>
                      </a:r>
                      <a:endParaRPr lang="en-US" sz="18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6636"/>
                    </a:solidFill>
                  </a:tcPr>
                </a:tc>
                <a:tc>
                  <a:txBody>
                    <a:bodyPr/>
                    <a:lstStyle/>
                    <a:p>
                      <a:pPr algn="ctr"/>
                      <a:r>
                        <a:rPr lang="en-US" sz="2000" b="1" dirty="0" smtClean="0">
                          <a:solidFill>
                            <a:schemeClr val="bg1"/>
                          </a:solidFill>
                        </a:rPr>
                        <a:t>OMB Review</a:t>
                      </a:r>
                      <a:endParaRPr lang="en-US"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300" b="1" dirty="0" smtClean="0">
                          <a:solidFill>
                            <a:schemeClr val="bg1"/>
                          </a:solidFill>
                        </a:rPr>
                        <a:t>Budget Release</a:t>
                      </a:r>
                      <a:endParaRPr lang="en-US" sz="1300" b="1" dirty="0">
                        <a:solidFill>
                          <a:schemeClr val="bg1"/>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n-US" sz="1800" b="1" dirty="0" smtClean="0">
                          <a:solidFill>
                            <a:schemeClr val="bg1"/>
                          </a:solidFill>
                        </a:rPr>
                        <a:t>Congressional</a:t>
                      </a:r>
                      <a:r>
                        <a:rPr lang="en-US" sz="1800" b="1" baseline="0" dirty="0" smtClean="0">
                          <a:solidFill>
                            <a:schemeClr val="bg1"/>
                          </a:solidFill>
                        </a:rPr>
                        <a:t> Hearings and Markups</a:t>
                      </a:r>
                      <a:endParaRPr lang="en-US" sz="18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US" sz="2000" b="1" dirty="0" smtClean="0">
                          <a:solidFill>
                            <a:schemeClr val="tx1"/>
                          </a:solidFill>
                        </a:rPr>
                        <a:t>Execute the </a:t>
                      </a:r>
                    </a:p>
                    <a:p>
                      <a:pPr algn="ctr"/>
                      <a:r>
                        <a:rPr lang="en-US" sz="2000" b="1" dirty="0" smtClean="0">
                          <a:solidFill>
                            <a:schemeClr val="tx1"/>
                          </a:solidFill>
                        </a:rPr>
                        <a:t>Fiscal</a:t>
                      </a:r>
                      <a:r>
                        <a:rPr lang="en-US" sz="2000" b="1" baseline="0" dirty="0" smtClean="0">
                          <a:solidFill>
                            <a:schemeClr val="tx1"/>
                          </a:solidFill>
                        </a:rPr>
                        <a:t> Year Budget</a:t>
                      </a:r>
                      <a:endParaRPr 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bl>
          </a:graphicData>
        </a:graphic>
      </p:graphicFrame>
      <p:sp>
        <p:nvSpPr>
          <p:cNvPr id="161" name="TextBox 160"/>
          <p:cNvSpPr txBox="1"/>
          <p:nvPr/>
        </p:nvSpPr>
        <p:spPr>
          <a:xfrm>
            <a:off x="279592" y="940505"/>
            <a:ext cx="891590" cy="830997"/>
          </a:xfrm>
          <a:prstGeom prst="rect">
            <a:avLst/>
          </a:prstGeom>
          <a:noFill/>
        </p:spPr>
        <p:txBody>
          <a:bodyPr wrap="none" rtlCol="0">
            <a:spAutoFit/>
          </a:bodyPr>
          <a:lstStyle/>
          <a:p>
            <a:pPr algn="ctr"/>
            <a:r>
              <a:rPr lang="en-US" sz="1600" b="1" dirty="0" smtClean="0"/>
              <a:t>Normal</a:t>
            </a:r>
          </a:p>
          <a:p>
            <a:pPr algn="ctr"/>
            <a:r>
              <a:rPr lang="en-US" sz="1600" b="1" dirty="0" smtClean="0"/>
              <a:t>Budget</a:t>
            </a:r>
          </a:p>
          <a:p>
            <a:pPr algn="ctr"/>
            <a:r>
              <a:rPr lang="en-US" sz="1600" b="1" dirty="0" smtClean="0"/>
              <a:t>Cycle</a:t>
            </a:r>
            <a:endParaRPr lang="en-US" sz="1600" b="1" dirty="0"/>
          </a:p>
        </p:txBody>
      </p:sp>
      <p:graphicFrame>
        <p:nvGraphicFramePr>
          <p:cNvPr id="162" name="Table 161"/>
          <p:cNvGraphicFramePr>
            <a:graphicFrameLocks noGrp="1"/>
          </p:cNvGraphicFramePr>
          <p:nvPr>
            <p:extLst>
              <p:ext uri="{D42A27DB-BD31-4B8C-83A1-F6EECF244321}">
                <p14:modId xmlns:p14="http://schemas.microsoft.com/office/powerpoint/2010/main" val="3282391575"/>
              </p:ext>
            </p:extLst>
          </p:nvPr>
        </p:nvGraphicFramePr>
        <p:xfrm>
          <a:off x="1338320" y="2974139"/>
          <a:ext cx="7130040" cy="1166061"/>
        </p:xfrm>
        <a:graphic>
          <a:graphicData uri="http://schemas.openxmlformats.org/drawingml/2006/table">
            <a:tbl>
              <a:tblPr firstRow="1" bandRow="1">
                <a:tableStyleId>{5C22544A-7EE6-4342-B048-85BDC9FD1C3A}</a:tableStyleId>
              </a:tblPr>
              <a:tblGrid>
                <a:gridCol w="2773940"/>
                <a:gridCol w="241300"/>
                <a:gridCol w="215900"/>
                <a:gridCol w="228600"/>
                <a:gridCol w="927100"/>
                <a:gridCol w="2743200"/>
              </a:tblGrid>
              <a:tr h="1166061">
                <a:tc>
                  <a:txBody>
                    <a:bodyPr/>
                    <a:lstStyle/>
                    <a:p>
                      <a:pPr algn="ctr"/>
                      <a:r>
                        <a:rPr lang="en-US" sz="1800" b="1" dirty="0" smtClean="0">
                          <a:solidFill>
                            <a:schemeClr val="bg1"/>
                          </a:solidFill>
                        </a:rPr>
                        <a:t>Internal Budget Formulation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6636"/>
                    </a:solidFill>
                  </a:tcPr>
                </a:tc>
                <a:tc>
                  <a:txBody>
                    <a:bodyPr/>
                    <a:lstStyle/>
                    <a:p>
                      <a:pPr marL="0" marR="0" lvl="0" indent="0" algn="ctr" defTabSz="911711" rtl="0" eaLnBrk="1" fontAlgn="auto" latinLnBrk="0" hangingPunct="1">
                        <a:lnSpc>
                          <a:spcPct val="100000"/>
                        </a:lnSpc>
                        <a:spcBef>
                          <a:spcPts val="0"/>
                        </a:spcBef>
                        <a:spcAft>
                          <a:spcPts val="0"/>
                        </a:spcAft>
                        <a:buClrTx/>
                        <a:buSzTx/>
                        <a:buFontTx/>
                        <a:buNone/>
                        <a:tabLst/>
                        <a:defRPr/>
                      </a:pPr>
                      <a:r>
                        <a:rPr lang="en-US" sz="1300" b="1" dirty="0" smtClean="0">
                          <a:solidFill>
                            <a:schemeClr val="bg1"/>
                          </a:solidFill>
                        </a:rPr>
                        <a:t>Skinny Budget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n-US" sz="1300" b="1" dirty="0" smtClean="0">
                          <a:solidFill>
                            <a:schemeClr val="bg1"/>
                          </a:solidFill>
                        </a:rPr>
                        <a:t>OMB Review</a:t>
                      </a:r>
                      <a:endParaRPr lang="en-US" sz="1300" b="1" dirty="0">
                        <a:solidFill>
                          <a:schemeClr val="bg1"/>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300" b="1" dirty="0" smtClean="0">
                          <a:solidFill>
                            <a:schemeClr val="bg1"/>
                          </a:solidFill>
                        </a:rPr>
                        <a:t>Budget Release</a:t>
                      </a:r>
                      <a:endParaRPr lang="en-US" sz="1300" b="1" dirty="0">
                        <a:solidFill>
                          <a:schemeClr val="bg1"/>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n-US" sz="1500" b="1" baseline="0" dirty="0" smtClean="0">
                          <a:solidFill>
                            <a:schemeClr val="bg1"/>
                          </a:solidFill>
                        </a:rPr>
                        <a:t>Hearings and Markups</a:t>
                      </a:r>
                      <a:endParaRPr lang="en-US" sz="15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US" sz="2000" b="1" dirty="0" smtClean="0">
                          <a:solidFill>
                            <a:schemeClr val="tx1"/>
                          </a:solidFill>
                        </a:rPr>
                        <a:t>Execute the </a:t>
                      </a:r>
                    </a:p>
                    <a:p>
                      <a:pPr algn="ctr"/>
                      <a:r>
                        <a:rPr lang="en-US" sz="2000" b="1" dirty="0" smtClean="0">
                          <a:solidFill>
                            <a:schemeClr val="tx1"/>
                          </a:solidFill>
                        </a:rPr>
                        <a:t>Fiscal</a:t>
                      </a:r>
                      <a:r>
                        <a:rPr lang="en-US" sz="2000" b="1" baseline="0" dirty="0" smtClean="0">
                          <a:solidFill>
                            <a:schemeClr val="tx1"/>
                          </a:solidFill>
                        </a:rPr>
                        <a:t> Year Budget</a:t>
                      </a:r>
                      <a:endParaRPr 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bl>
          </a:graphicData>
        </a:graphic>
      </p:graphicFrame>
      <p:graphicFrame>
        <p:nvGraphicFramePr>
          <p:cNvPr id="163" name="Content Placeholder 156"/>
          <p:cNvGraphicFramePr>
            <a:graphicFrameLocks/>
          </p:cNvGraphicFramePr>
          <p:nvPr>
            <p:extLst>
              <p:ext uri="{D42A27DB-BD31-4B8C-83A1-F6EECF244321}">
                <p14:modId xmlns:p14="http://schemas.microsoft.com/office/powerpoint/2010/main" val="221607859"/>
              </p:ext>
            </p:extLst>
          </p:nvPr>
        </p:nvGraphicFramePr>
        <p:xfrm>
          <a:off x="870484" y="1991148"/>
          <a:ext cx="8261352" cy="304800"/>
        </p:xfrm>
        <a:graphic>
          <a:graphicData uri="http://schemas.openxmlformats.org/drawingml/2006/table">
            <a:tbl>
              <a:tblPr firstRow="1" bandRow="1">
                <a:tableStyleId>{5C22544A-7EE6-4342-B048-85BDC9FD1C3A}</a:tableStyleId>
              </a:tblPr>
              <a:tblGrid>
                <a:gridCol w="231775"/>
                <a:gridCol w="231775"/>
                <a:gridCol w="231775"/>
                <a:gridCol w="231775"/>
                <a:gridCol w="231775"/>
                <a:gridCol w="231775"/>
                <a:gridCol w="231775"/>
                <a:gridCol w="231775"/>
                <a:gridCol w="231775"/>
                <a:gridCol w="231775"/>
                <a:gridCol w="231775"/>
                <a:gridCol w="231775"/>
                <a:gridCol w="229658"/>
                <a:gridCol w="229659"/>
                <a:gridCol w="229658"/>
                <a:gridCol w="229658"/>
                <a:gridCol w="229659"/>
                <a:gridCol w="229658"/>
                <a:gridCol w="229658"/>
                <a:gridCol w="229659"/>
                <a:gridCol w="229658"/>
                <a:gridCol w="229658"/>
                <a:gridCol w="229659"/>
                <a:gridCol w="229658"/>
                <a:gridCol w="227013"/>
                <a:gridCol w="227012"/>
                <a:gridCol w="227013"/>
                <a:gridCol w="227012"/>
                <a:gridCol w="227013"/>
                <a:gridCol w="227013"/>
                <a:gridCol w="227013"/>
                <a:gridCol w="227013"/>
                <a:gridCol w="227012"/>
                <a:gridCol w="227013"/>
                <a:gridCol w="227012"/>
                <a:gridCol w="227013"/>
              </a:tblGrid>
              <a:tr h="213499">
                <a:tc>
                  <a:txBody>
                    <a:bodyPr/>
                    <a:lstStyle/>
                    <a:p>
                      <a:pPr algn="ctr"/>
                      <a:r>
                        <a:rPr lang="en-US" sz="1400" b="0" dirty="0" smtClean="0">
                          <a:ln>
                            <a:noFill/>
                          </a:ln>
                          <a:solidFill>
                            <a:schemeClr val="tx1"/>
                          </a:solidFill>
                        </a:rPr>
                        <a:t>J</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F</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M</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A</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M</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J</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J</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A</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S</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O</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N</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D</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J</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F</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M</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A</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M</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J</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J</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A</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S</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O</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N</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D</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J</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F</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M</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A</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M</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J</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J</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A</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S</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O</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N</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smtClean="0">
                          <a:ln>
                            <a:noFill/>
                          </a:ln>
                          <a:solidFill>
                            <a:schemeClr val="tx1"/>
                          </a:solidFill>
                        </a:rPr>
                        <a:t>D</a:t>
                      </a:r>
                      <a:endParaRPr lang="en-US" sz="14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64" name="TextBox 163"/>
          <p:cNvSpPr txBox="1"/>
          <p:nvPr/>
        </p:nvSpPr>
        <p:spPr>
          <a:xfrm>
            <a:off x="279592" y="3124116"/>
            <a:ext cx="955197" cy="830997"/>
          </a:xfrm>
          <a:prstGeom prst="rect">
            <a:avLst/>
          </a:prstGeom>
          <a:noFill/>
        </p:spPr>
        <p:txBody>
          <a:bodyPr wrap="none" rtlCol="0">
            <a:spAutoFit/>
          </a:bodyPr>
          <a:lstStyle/>
          <a:p>
            <a:pPr algn="ctr"/>
            <a:r>
              <a:rPr lang="en-US" sz="1600" b="1" dirty="0" smtClean="0"/>
              <a:t>FY 2018</a:t>
            </a:r>
          </a:p>
          <a:p>
            <a:pPr algn="ctr"/>
            <a:r>
              <a:rPr lang="en-US" sz="1600" b="1" dirty="0" smtClean="0"/>
              <a:t>Budget</a:t>
            </a:r>
          </a:p>
          <a:p>
            <a:pPr algn="ctr"/>
            <a:r>
              <a:rPr lang="en-US" sz="1600" b="1" dirty="0" smtClean="0"/>
              <a:t>Cycle</a:t>
            </a:r>
            <a:endParaRPr lang="en-US" sz="1600" b="1" dirty="0"/>
          </a:p>
        </p:txBody>
      </p:sp>
      <p:sp>
        <p:nvSpPr>
          <p:cNvPr id="166" name="TextBox 165"/>
          <p:cNvSpPr txBox="1"/>
          <p:nvPr/>
        </p:nvSpPr>
        <p:spPr>
          <a:xfrm>
            <a:off x="149451" y="4274065"/>
            <a:ext cx="8867676" cy="1923604"/>
          </a:xfrm>
          <a:prstGeom prst="rect">
            <a:avLst/>
          </a:prstGeom>
          <a:noFill/>
        </p:spPr>
        <p:txBody>
          <a:bodyPr wrap="square" rtlCol="0">
            <a:spAutoFit/>
          </a:bodyPr>
          <a:lstStyle/>
          <a:p>
            <a:pPr marL="285750" indent="-285750">
              <a:buFont typeface="Wingdings" panose="05000000000000000000" pitchFamily="2" charset="2"/>
              <a:buChar char="§"/>
            </a:pPr>
            <a:r>
              <a:rPr lang="en-US" sz="1700" dirty="0" smtClean="0"/>
              <a:t>The White House released the Skinny Budget on March 13</a:t>
            </a:r>
            <a:r>
              <a:rPr lang="en-US" sz="1700" baseline="30000" dirty="0" smtClean="0"/>
              <a:t>th</a:t>
            </a:r>
            <a:r>
              <a:rPr lang="en-US" sz="1700" dirty="0" smtClean="0"/>
              <a:t> which included the bottom line for the Office of Science.</a:t>
            </a:r>
          </a:p>
          <a:p>
            <a:pPr marL="285750" indent="-285750">
              <a:buFont typeface="Wingdings" panose="05000000000000000000" pitchFamily="2" charset="2"/>
              <a:buChar char="§"/>
            </a:pPr>
            <a:r>
              <a:rPr lang="en-US" sz="1700" dirty="0" smtClean="0"/>
              <a:t>The FY 2018 President’s Budget Request was released on May 23</a:t>
            </a:r>
            <a:r>
              <a:rPr lang="en-US" sz="1700" baseline="30000" dirty="0" smtClean="0"/>
              <a:t>rd</a:t>
            </a:r>
            <a:r>
              <a:rPr lang="en-US" sz="1700" dirty="0" smtClean="0"/>
              <a:t> with lower level details.</a:t>
            </a:r>
          </a:p>
          <a:p>
            <a:pPr marL="285750" indent="-285750">
              <a:buFont typeface="Wingdings" panose="05000000000000000000" pitchFamily="2" charset="2"/>
              <a:buChar char="§"/>
            </a:pPr>
            <a:r>
              <a:rPr lang="en-US" sz="1700" dirty="0" smtClean="0"/>
              <a:t>The budget cycle was compressed this year due to the change in Administration.</a:t>
            </a:r>
          </a:p>
          <a:p>
            <a:pPr marL="285750" indent="-285750">
              <a:buFont typeface="Wingdings" panose="05000000000000000000" pitchFamily="2" charset="2"/>
              <a:buChar char="§"/>
            </a:pPr>
            <a:r>
              <a:rPr lang="en-US" sz="1700" dirty="0" smtClean="0"/>
              <a:t>Since 1977, </a:t>
            </a:r>
            <a:r>
              <a:rPr lang="en-US" sz="1700" dirty="0"/>
              <a:t>Congress </a:t>
            </a:r>
            <a:r>
              <a:rPr lang="en-US" sz="1700" dirty="0" smtClean="0"/>
              <a:t>passed </a:t>
            </a:r>
            <a:r>
              <a:rPr lang="en-US" sz="1700" dirty="0"/>
              <a:t>all twelve regular appropriations bills </a:t>
            </a:r>
            <a:r>
              <a:rPr lang="en-US" sz="1700" dirty="0" smtClean="0"/>
              <a:t>by October 1</a:t>
            </a:r>
            <a:r>
              <a:rPr lang="en-US" sz="1700" baseline="30000" dirty="0" smtClean="0"/>
              <a:t>st</a:t>
            </a:r>
            <a:r>
              <a:rPr lang="en-US" sz="1700" dirty="0" smtClean="0"/>
              <a:t> in: </a:t>
            </a:r>
            <a:r>
              <a:rPr lang="en-US" sz="1700" dirty="0"/>
              <a:t>1977, 1989, 1995, and 1997.</a:t>
            </a:r>
          </a:p>
        </p:txBody>
      </p:sp>
    </p:spTree>
    <p:extLst>
      <p:ext uri="{BB962C8B-B14F-4D97-AF65-F5344CB8AC3E}">
        <p14:creationId xmlns:p14="http://schemas.microsoft.com/office/powerpoint/2010/main" val="12212592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hlinkClick r:id="rId2"/>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523949" y="960942"/>
            <a:ext cx="5897562" cy="3552825"/>
          </a:xfrm>
        </p:spPr>
      </p:pic>
      <p:sp>
        <p:nvSpPr>
          <p:cNvPr id="3" name="Title 2"/>
          <p:cNvSpPr>
            <a:spLocks noGrp="1"/>
          </p:cNvSpPr>
          <p:nvPr>
            <p:ph type="title" idx="4294967295"/>
          </p:nvPr>
        </p:nvSpPr>
        <p:spPr>
          <a:xfrm>
            <a:off x="0" y="174625"/>
            <a:ext cx="9144000" cy="762000"/>
          </a:xfrm>
        </p:spPr>
        <p:txBody>
          <a:bodyPr/>
          <a:lstStyle/>
          <a:p>
            <a:r>
              <a:rPr lang="en-US" sz="2800" dirty="0" smtClean="0"/>
              <a:t>FY 2018 President’s Budget Blueprint</a:t>
            </a:r>
            <a:br>
              <a:rPr lang="en-US" sz="2800" dirty="0" smtClean="0"/>
            </a:br>
            <a:endParaRPr lang="en-US" sz="2000" dirty="0"/>
          </a:p>
        </p:txBody>
      </p:sp>
      <p:sp>
        <p:nvSpPr>
          <p:cNvPr id="7" name="TextBox 6"/>
          <p:cNvSpPr txBox="1"/>
          <p:nvPr/>
        </p:nvSpPr>
        <p:spPr>
          <a:xfrm>
            <a:off x="467005" y="4799694"/>
            <a:ext cx="8327745" cy="1138773"/>
          </a:xfrm>
          <a:prstGeom prst="rect">
            <a:avLst/>
          </a:prstGeom>
          <a:noFill/>
        </p:spPr>
        <p:txBody>
          <a:bodyPr wrap="square" rtlCol="0">
            <a:spAutoFit/>
          </a:bodyPr>
          <a:lstStyle/>
          <a:p>
            <a:r>
              <a:rPr lang="en-US" sz="1700" smtClean="0"/>
              <a:t>“The core of my first Budget Blueprint is the rebuilding of our Nation’s military without adding to our Federal deficit. There is a $54 billion increase in defense spending in 2018 that is offset by targeted reductions elsewhere.”</a:t>
            </a:r>
          </a:p>
          <a:p>
            <a:r>
              <a:rPr lang="en-US" sz="1700" smtClean="0"/>
              <a:t>- President Trump, America First: A Budget Blueprint to Make America Great Again </a:t>
            </a:r>
            <a:endParaRPr lang="en-US" sz="1700" dirty="0"/>
          </a:p>
        </p:txBody>
      </p:sp>
      <p:sp>
        <p:nvSpPr>
          <p:cNvPr id="12" name="Rectangle 11"/>
          <p:cNvSpPr/>
          <p:nvPr/>
        </p:nvSpPr>
        <p:spPr>
          <a:xfrm>
            <a:off x="415774" y="3742305"/>
            <a:ext cx="1250663" cy="276999"/>
          </a:xfrm>
          <a:prstGeom prst="rect">
            <a:avLst/>
          </a:prstGeom>
        </p:spPr>
        <p:txBody>
          <a:bodyPr wrap="none">
            <a:spAutoFit/>
          </a:bodyPr>
          <a:lstStyle/>
          <a:p>
            <a:r>
              <a:rPr lang="en-US" sz="1200" dirty="0"/>
              <a:t>March 13, 2017</a:t>
            </a:r>
          </a:p>
        </p:txBody>
      </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399" y="1382462"/>
            <a:ext cx="1777414" cy="2301890"/>
          </a:xfrm>
          <a:prstGeom prst="rect">
            <a:avLst/>
          </a:prstGeom>
        </p:spPr>
      </p:pic>
      <p:sp>
        <p:nvSpPr>
          <p:cNvPr id="2" name="Rectangle 1"/>
          <p:cNvSpPr/>
          <p:nvPr/>
        </p:nvSpPr>
        <p:spPr>
          <a:xfrm>
            <a:off x="2985911" y="4441287"/>
            <a:ext cx="4572000" cy="430887"/>
          </a:xfrm>
          <a:prstGeom prst="rect">
            <a:avLst/>
          </a:prstGeom>
        </p:spPr>
        <p:txBody>
          <a:bodyPr>
            <a:spAutoFit/>
          </a:bodyPr>
          <a:lstStyle/>
          <a:p>
            <a:r>
              <a:rPr lang="en-US" sz="1100" dirty="0">
                <a:hlinkClick r:id="rId2"/>
              </a:rPr>
              <a:t>http://</a:t>
            </a:r>
            <a:r>
              <a:rPr lang="en-US" sz="1100" dirty="0" smtClean="0">
                <a:hlinkClick r:id="rId2"/>
              </a:rPr>
              <a:t>www.crfb.org/papers/president-trumps-fy-2018-skinny-budget</a:t>
            </a:r>
            <a:endParaRPr lang="en-US" sz="1100" dirty="0" smtClean="0"/>
          </a:p>
          <a:p>
            <a:endParaRPr lang="en-US" sz="1100" dirty="0"/>
          </a:p>
        </p:txBody>
      </p:sp>
    </p:spTree>
    <p:extLst>
      <p:ext uri="{BB962C8B-B14F-4D97-AF65-F5344CB8AC3E}">
        <p14:creationId xmlns:p14="http://schemas.microsoft.com/office/powerpoint/2010/main" val="77988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121920"/>
            <a:ext cx="9144000" cy="762001"/>
          </a:xfrm>
          <a:prstGeom prst="rect">
            <a:avLst/>
          </a:prstGeom>
        </p:spPr>
        <p:txBody>
          <a:bodyPr/>
          <a:lstStyle>
            <a:lvl1pPr algn="ctr" rtl="0" eaLnBrk="0" fontAlgn="base" hangingPunct="0">
              <a:spcBef>
                <a:spcPct val="0"/>
              </a:spcBef>
              <a:spcAft>
                <a:spcPct val="0"/>
              </a:spcAft>
              <a:defRPr sz="2344" kern="1200">
                <a:solidFill>
                  <a:srgbClr val="106636"/>
                </a:solidFill>
                <a:latin typeface="+mj-lt"/>
                <a:ea typeface="+mj-ea"/>
                <a:cs typeface="Arial" pitchFamily="34" charset="0"/>
              </a:defRPr>
            </a:lvl1pPr>
            <a:lvl2pPr algn="ctr" rtl="0" eaLnBrk="0" fontAlgn="base" hangingPunct="0">
              <a:spcBef>
                <a:spcPct val="0"/>
              </a:spcBef>
              <a:spcAft>
                <a:spcPct val="0"/>
              </a:spcAft>
              <a:defRPr sz="2344">
                <a:solidFill>
                  <a:srgbClr val="106636"/>
                </a:solidFill>
                <a:latin typeface="Arial" charset="0"/>
                <a:cs typeface="Arial" charset="0"/>
              </a:defRPr>
            </a:lvl2pPr>
            <a:lvl3pPr algn="ctr" rtl="0" eaLnBrk="0" fontAlgn="base" hangingPunct="0">
              <a:spcBef>
                <a:spcPct val="0"/>
              </a:spcBef>
              <a:spcAft>
                <a:spcPct val="0"/>
              </a:spcAft>
              <a:defRPr sz="2344">
                <a:solidFill>
                  <a:srgbClr val="106636"/>
                </a:solidFill>
                <a:latin typeface="Arial" charset="0"/>
                <a:cs typeface="Arial" charset="0"/>
              </a:defRPr>
            </a:lvl3pPr>
            <a:lvl4pPr algn="ctr" rtl="0" eaLnBrk="0" fontAlgn="base" hangingPunct="0">
              <a:spcBef>
                <a:spcPct val="0"/>
              </a:spcBef>
              <a:spcAft>
                <a:spcPct val="0"/>
              </a:spcAft>
              <a:defRPr sz="2344">
                <a:solidFill>
                  <a:srgbClr val="106636"/>
                </a:solidFill>
                <a:latin typeface="Arial" charset="0"/>
                <a:cs typeface="Arial" charset="0"/>
              </a:defRPr>
            </a:lvl4pPr>
            <a:lvl5pPr algn="ctr" rtl="0" eaLnBrk="0" fontAlgn="base" hangingPunct="0">
              <a:spcBef>
                <a:spcPct val="0"/>
              </a:spcBef>
              <a:spcAft>
                <a:spcPct val="0"/>
              </a:spcAft>
              <a:defRPr sz="2344">
                <a:solidFill>
                  <a:srgbClr val="106636"/>
                </a:solidFill>
                <a:latin typeface="Arial" charset="0"/>
                <a:cs typeface="Arial" charset="0"/>
              </a:defRPr>
            </a:lvl5pPr>
            <a:lvl6pPr marL="451687" algn="ctr" rtl="0" fontAlgn="base">
              <a:spcBef>
                <a:spcPct val="0"/>
              </a:spcBef>
              <a:spcAft>
                <a:spcPct val="0"/>
              </a:spcAft>
              <a:defRPr sz="2344">
                <a:solidFill>
                  <a:srgbClr val="106636"/>
                </a:solidFill>
                <a:latin typeface="Arial" charset="0"/>
                <a:cs typeface="Arial" charset="0"/>
              </a:defRPr>
            </a:lvl6pPr>
            <a:lvl7pPr marL="903376" algn="ctr" rtl="0" fontAlgn="base">
              <a:spcBef>
                <a:spcPct val="0"/>
              </a:spcBef>
              <a:spcAft>
                <a:spcPct val="0"/>
              </a:spcAft>
              <a:defRPr sz="2344">
                <a:solidFill>
                  <a:srgbClr val="106636"/>
                </a:solidFill>
                <a:latin typeface="Arial" charset="0"/>
                <a:cs typeface="Arial" charset="0"/>
              </a:defRPr>
            </a:lvl7pPr>
            <a:lvl8pPr marL="1355059" algn="ctr" rtl="0" fontAlgn="base">
              <a:spcBef>
                <a:spcPct val="0"/>
              </a:spcBef>
              <a:spcAft>
                <a:spcPct val="0"/>
              </a:spcAft>
              <a:defRPr sz="2344">
                <a:solidFill>
                  <a:srgbClr val="106636"/>
                </a:solidFill>
                <a:latin typeface="Arial" charset="0"/>
                <a:cs typeface="Arial" charset="0"/>
              </a:defRPr>
            </a:lvl8pPr>
            <a:lvl9pPr marL="1806752" algn="ctr" rtl="0" fontAlgn="base">
              <a:spcBef>
                <a:spcPct val="0"/>
              </a:spcBef>
              <a:spcAft>
                <a:spcPct val="0"/>
              </a:spcAft>
              <a:defRPr sz="2344">
                <a:solidFill>
                  <a:srgbClr val="106636"/>
                </a:solidFill>
                <a:latin typeface="Arial" charset="0"/>
                <a:cs typeface="Arial" charset="0"/>
              </a:defRPr>
            </a:lvl9pPr>
          </a:lstStyle>
          <a:p>
            <a:r>
              <a:rPr lang="en-US" sz="2800" dirty="0" smtClean="0">
                <a:latin typeface="Arial" panose="020B0604020202020204" pitchFamily="34" charset="0"/>
              </a:rPr>
              <a:t>FY 2018 President’s Budget Request</a:t>
            </a:r>
            <a:endParaRPr lang="en-US" sz="2800" dirty="0">
              <a:latin typeface="Arial" panose="020B0604020202020204" pitchFamily="34" charset="0"/>
            </a:endParaRPr>
          </a:p>
        </p:txBody>
      </p:sp>
      <p:sp>
        <p:nvSpPr>
          <p:cNvPr id="3" name="Rectangle 2"/>
          <p:cNvSpPr/>
          <p:nvPr/>
        </p:nvSpPr>
        <p:spPr>
          <a:xfrm>
            <a:off x="2775857" y="1072058"/>
            <a:ext cx="6229621" cy="4832092"/>
          </a:xfrm>
          <a:prstGeom prst="rect">
            <a:avLst/>
          </a:prstGeom>
        </p:spPr>
        <p:txBody>
          <a:bodyPr wrap="square">
            <a:spAutoFit/>
          </a:bodyPr>
          <a:lstStyle/>
          <a:p>
            <a:pPr marL="173716" indent="-173716">
              <a:spcBef>
                <a:spcPts val="0"/>
              </a:spcBef>
              <a:spcAft>
                <a:spcPts val="600"/>
              </a:spcAft>
              <a:buFont typeface="Wingdings" pitchFamily="2" charset="2"/>
              <a:buChar char="§"/>
            </a:pPr>
            <a:r>
              <a:rPr lang="en-US" dirty="0" smtClean="0">
                <a:solidFill>
                  <a:prstClr val="black"/>
                </a:solidFill>
                <a:latin typeface="Arial" pitchFamily="34" charset="0"/>
                <a:cs typeface="Arial" pitchFamily="34" charset="0"/>
              </a:rPr>
              <a:t>The FY 2018 budget attempts to refocus and refine DOE’s mission on several critical fronts that directly affect the safety and security of the American public:</a:t>
            </a:r>
          </a:p>
          <a:p>
            <a:pPr marL="742950" lvl="1" indent="-285750">
              <a:spcBef>
                <a:spcPts val="0"/>
              </a:spcBef>
              <a:spcAft>
                <a:spcPts val="600"/>
              </a:spcAft>
              <a:buFont typeface="Wingdings" panose="05000000000000000000" pitchFamily="2" charset="2"/>
              <a:buChar char="Ø"/>
            </a:pPr>
            <a:r>
              <a:rPr lang="en-US" sz="1600" dirty="0" smtClean="0">
                <a:solidFill>
                  <a:prstClr val="black"/>
                </a:solidFill>
                <a:latin typeface="Arial" pitchFamily="34" charset="0"/>
                <a:cs typeface="Arial" pitchFamily="34" charset="0"/>
              </a:rPr>
              <a:t>Modernize the country’s nuclear weapons arsenal</a:t>
            </a:r>
          </a:p>
          <a:p>
            <a:pPr marL="742950" lvl="1" indent="-285750">
              <a:spcBef>
                <a:spcPts val="0"/>
              </a:spcBef>
              <a:spcAft>
                <a:spcPts val="600"/>
              </a:spcAft>
              <a:buFont typeface="Wingdings" panose="05000000000000000000" pitchFamily="2" charset="2"/>
              <a:buChar char="Ø"/>
            </a:pPr>
            <a:r>
              <a:rPr lang="en-US" sz="1600" dirty="0" smtClean="0">
                <a:solidFill>
                  <a:prstClr val="black"/>
                </a:solidFill>
                <a:latin typeface="Arial" pitchFamily="34" charset="0"/>
                <a:cs typeface="Arial" pitchFamily="34" charset="0"/>
              </a:rPr>
              <a:t>Achieve </a:t>
            </a:r>
            <a:r>
              <a:rPr lang="en-US" sz="1600" dirty="0" err="1" smtClean="0">
                <a:solidFill>
                  <a:prstClr val="black"/>
                </a:solidFill>
                <a:latin typeface="Arial" pitchFamily="34" charset="0"/>
                <a:cs typeface="Arial" pitchFamily="34" charset="0"/>
              </a:rPr>
              <a:t>exascale</a:t>
            </a:r>
            <a:r>
              <a:rPr lang="en-US" sz="1600" dirty="0" smtClean="0">
                <a:solidFill>
                  <a:prstClr val="black"/>
                </a:solidFill>
                <a:latin typeface="Arial" pitchFamily="34" charset="0"/>
                <a:cs typeface="Arial" pitchFamily="34" charset="0"/>
              </a:rPr>
              <a:t> computing</a:t>
            </a:r>
          </a:p>
          <a:p>
            <a:pPr marL="742950" lvl="1" indent="-285750">
              <a:spcBef>
                <a:spcPts val="0"/>
              </a:spcBef>
              <a:spcAft>
                <a:spcPts val="600"/>
              </a:spcAft>
              <a:buFont typeface="Wingdings" panose="05000000000000000000" pitchFamily="2" charset="2"/>
              <a:buChar char="Ø"/>
            </a:pPr>
            <a:r>
              <a:rPr lang="en-US" sz="1600" dirty="0" smtClean="0">
                <a:solidFill>
                  <a:prstClr val="black"/>
                </a:solidFill>
                <a:latin typeface="Arial" pitchFamily="34" charset="0"/>
                <a:cs typeface="Arial" pitchFamily="34" charset="0"/>
              </a:rPr>
              <a:t>Advance the Nation’s nuclear waste management program</a:t>
            </a:r>
          </a:p>
          <a:p>
            <a:pPr marL="742950" lvl="1" indent="-285750">
              <a:spcBef>
                <a:spcPts val="0"/>
              </a:spcBef>
              <a:spcAft>
                <a:spcPts val="600"/>
              </a:spcAft>
              <a:buFont typeface="Wingdings" panose="05000000000000000000" pitchFamily="2" charset="2"/>
              <a:buChar char="Ø"/>
            </a:pPr>
            <a:r>
              <a:rPr lang="en-US" sz="1600" dirty="0" smtClean="0">
                <a:solidFill>
                  <a:prstClr val="black"/>
                </a:solidFill>
                <a:latin typeface="Arial" pitchFamily="34" charset="0"/>
                <a:cs typeface="Arial" pitchFamily="34" charset="0"/>
              </a:rPr>
              <a:t>Protect the national electric grid from cyberattacks</a:t>
            </a:r>
          </a:p>
          <a:p>
            <a:pPr marL="742950" lvl="1" indent="-285750">
              <a:spcBef>
                <a:spcPts val="0"/>
              </a:spcBef>
              <a:spcAft>
                <a:spcPts val="600"/>
              </a:spcAft>
              <a:buFont typeface="Wingdings" panose="05000000000000000000" pitchFamily="2" charset="2"/>
              <a:buChar char="Ø"/>
            </a:pPr>
            <a:r>
              <a:rPr lang="en-US" sz="1600" dirty="0" smtClean="0">
                <a:solidFill>
                  <a:prstClr val="black"/>
                </a:solidFill>
                <a:latin typeface="Arial" pitchFamily="34" charset="0"/>
                <a:cs typeface="Arial" pitchFamily="34" charset="0"/>
              </a:rPr>
              <a:t>Shift the Department’s focus to early-stage research and development </a:t>
            </a:r>
          </a:p>
          <a:p>
            <a:pPr marL="177800" indent="-177800">
              <a:spcBef>
                <a:spcPts val="1800"/>
              </a:spcBef>
              <a:spcAft>
                <a:spcPts val="600"/>
              </a:spcAft>
              <a:buFont typeface="Wingdings" panose="05000000000000000000" pitchFamily="2" charset="2"/>
              <a:buChar char="§"/>
            </a:pPr>
            <a:r>
              <a:rPr lang="en-US" dirty="0" smtClean="0">
                <a:solidFill>
                  <a:prstClr val="black"/>
                </a:solidFill>
                <a:latin typeface="Arial" pitchFamily="34" charset="0"/>
                <a:cs typeface="Arial" pitchFamily="34" charset="0"/>
              </a:rPr>
              <a:t>The </a:t>
            </a:r>
            <a:r>
              <a:rPr lang="en-US" dirty="0">
                <a:solidFill>
                  <a:prstClr val="black"/>
                </a:solidFill>
                <a:latin typeface="Arial" pitchFamily="34" charset="0"/>
                <a:cs typeface="Arial" pitchFamily="34" charset="0"/>
              </a:rPr>
              <a:t>BES FY 2018 Request </a:t>
            </a:r>
            <a:r>
              <a:rPr lang="en-US" dirty="0" smtClean="0">
                <a:solidFill>
                  <a:prstClr val="black"/>
                </a:solidFill>
                <a:latin typeface="Arial" pitchFamily="34" charset="0"/>
                <a:cs typeface="Arial" pitchFamily="34" charset="0"/>
              </a:rPr>
              <a:t>is an overlay of:</a:t>
            </a:r>
          </a:p>
          <a:p>
            <a:pPr marL="742950" lvl="1" indent="-285750">
              <a:spcBef>
                <a:spcPts val="0"/>
              </a:spcBef>
              <a:spcAft>
                <a:spcPts val="600"/>
              </a:spcAft>
              <a:buFont typeface="Wingdings" panose="05000000000000000000" pitchFamily="2" charset="2"/>
              <a:buChar char="Ø"/>
            </a:pPr>
            <a:r>
              <a:rPr lang="en-US" sz="1600" dirty="0" smtClean="0">
                <a:solidFill>
                  <a:prstClr val="black"/>
                </a:solidFill>
                <a:latin typeface="Arial" pitchFamily="34" charset="0"/>
                <a:cs typeface="Arial" pitchFamily="34" charset="0"/>
              </a:rPr>
              <a:t>Administration priorities</a:t>
            </a:r>
          </a:p>
          <a:p>
            <a:pPr marL="742950" lvl="1" indent="-285750">
              <a:spcBef>
                <a:spcPts val="0"/>
              </a:spcBef>
              <a:spcAft>
                <a:spcPts val="600"/>
              </a:spcAft>
              <a:buFont typeface="Wingdings" panose="05000000000000000000" pitchFamily="2" charset="2"/>
              <a:buChar char="Ø"/>
            </a:pPr>
            <a:r>
              <a:rPr lang="en-US" sz="1600" dirty="0" smtClean="0">
                <a:solidFill>
                  <a:prstClr val="black"/>
                </a:solidFill>
                <a:latin typeface="Arial" pitchFamily="34" charset="0"/>
                <a:cs typeface="Arial" pitchFamily="34" charset="0"/>
              </a:rPr>
              <a:t>SC priorities (e.g., </a:t>
            </a:r>
            <a:r>
              <a:rPr lang="en-US" sz="1600" dirty="0" err="1" smtClean="0">
                <a:solidFill>
                  <a:prstClr val="black"/>
                </a:solidFill>
                <a:latin typeface="Arial" pitchFamily="34" charset="0"/>
                <a:cs typeface="Arial" pitchFamily="34" charset="0"/>
              </a:rPr>
              <a:t>exascale</a:t>
            </a:r>
            <a:r>
              <a:rPr lang="en-US" sz="1600" dirty="0" smtClean="0">
                <a:solidFill>
                  <a:prstClr val="black"/>
                </a:solidFill>
                <a:latin typeface="Arial" pitchFamily="34" charset="0"/>
                <a:cs typeface="Arial" pitchFamily="34" charset="0"/>
              </a:rPr>
              <a:t> computing, quantum information science)</a:t>
            </a:r>
          </a:p>
          <a:p>
            <a:pPr marL="742950" lvl="1" indent="-285750">
              <a:spcBef>
                <a:spcPts val="0"/>
              </a:spcBef>
              <a:spcAft>
                <a:spcPts val="600"/>
              </a:spcAft>
              <a:buFont typeface="Wingdings" panose="05000000000000000000" pitchFamily="2" charset="2"/>
              <a:buChar char="Ø"/>
            </a:pPr>
            <a:r>
              <a:rPr lang="en-US" sz="1600" dirty="0" smtClean="0">
                <a:solidFill>
                  <a:prstClr val="black"/>
                </a:solidFill>
                <a:latin typeface="Arial" pitchFamily="34" charset="0"/>
                <a:cs typeface="Arial" pitchFamily="34" charset="0"/>
              </a:rPr>
              <a:t>BES priorities (BESAC reports, BES strategic planning in “Basic Research Needs” workshops)</a:t>
            </a:r>
            <a:endParaRPr lang="en-US" sz="1600" dirty="0">
              <a:solidFill>
                <a:prstClr val="black"/>
              </a:solidFill>
              <a:latin typeface="Arial" pitchFamily="34" charset="0"/>
              <a:cs typeface="Arial" pitchFamily="34" charset="0"/>
            </a:endParaRPr>
          </a:p>
        </p:txBody>
      </p:sp>
      <p:sp>
        <p:nvSpPr>
          <p:cNvPr id="9" name="Rectangle 8"/>
          <p:cNvSpPr/>
          <p:nvPr/>
        </p:nvSpPr>
        <p:spPr>
          <a:xfrm>
            <a:off x="728689" y="4673497"/>
            <a:ext cx="1268296" cy="307777"/>
          </a:xfrm>
          <a:prstGeom prst="rect">
            <a:avLst/>
          </a:prstGeom>
        </p:spPr>
        <p:txBody>
          <a:bodyPr wrap="none">
            <a:spAutoFit/>
          </a:bodyPr>
          <a:lstStyle/>
          <a:p>
            <a:r>
              <a:rPr lang="en-US" sz="1400" dirty="0" smtClean="0"/>
              <a:t>May 23</a:t>
            </a:r>
            <a:r>
              <a:rPr lang="en-US" sz="1400" dirty="0"/>
              <a:t>, 2017</a:t>
            </a:r>
          </a:p>
        </p:txBody>
      </p:sp>
      <p:pic>
        <p:nvPicPr>
          <p:cNvPr id="14" name="Picture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3989" y="1426685"/>
            <a:ext cx="2477697" cy="3211829"/>
          </a:xfrm>
          <a:prstGeom prst="rect">
            <a:avLst/>
          </a:prstGeom>
        </p:spPr>
      </p:pic>
    </p:spTree>
    <p:extLst>
      <p:ext uri="{BB962C8B-B14F-4D97-AF65-F5344CB8AC3E}">
        <p14:creationId xmlns:p14="http://schemas.microsoft.com/office/powerpoint/2010/main" val="32873491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5987442"/>
            <a:ext cx="8430016" cy="870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13" name="Rectangle 12"/>
          <p:cNvSpPr/>
          <p:nvPr/>
        </p:nvSpPr>
        <p:spPr>
          <a:xfrm>
            <a:off x="215900" y="6057901"/>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19" name="TextBox 18"/>
          <p:cNvSpPr txBox="1"/>
          <p:nvPr/>
        </p:nvSpPr>
        <p:spPr>
          <a:xfrm>
            <a:off x="176643" y="796573"/>
            <a:ext cx="8853056" cy="4139583"/>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lIns="91429" tIns="45714" rIns="91429" bIns="45714" rtlCol="0">
            <a:spAutoFit/>
          </a:bodyPr>
          <a:lstStyle/>
          <a:p>
            <a:pPr marL="173716" indent="-173716">
              <a:spcBef>
                <a:spcPts val="0"/>
              </a:spcBef>
              <a:spcAft>
                <a:spcPts val="600"/>
              </a:spcAft>
              <a:buFont typeface="Wingdings" pitchFamily="2" charset="2"/>
              <a:buChar char="§"/>
            </a:pPr>
            <a:r>
              <a:rPr lang="en-US" sz="1400" dirty="0">
                <a:solidFill>
                  <a:schemeClr val="tx1"/>
                </a:solidFill>
                <a:latin typeface="Arial" pitchFamily="34" charset="0"/>
                <a:cs typeface="Arial" pitchFamily="34" charset="0"/>
              </a:rPr>
              <a:t>The BES FY 2018 Request of </a:t>
            </a:r>
            <a:r>
              <a:rPr lang="en-US" sz="1400" b="1" dirty="0">
                <a:solidFill>
                  <a:schemeClr val="tx1"/>
                </a:solidFill>
                <a:latin typeface="Arial" pitchFamily="34" charset="0"/>
                <a:cs typeface="Arial" pitchFamily="34" charset="0"/>
              </a:rPr>
              <a:t>$1,554.5 million </a:t>
            </a:r>
            <a:r>
              <a:rPr lang="en-US" sz="1400" dirty="0">
                <a:solidFill>
                  <a:schemeClr val="tx1"/>
                </a:solidFill>
                <a:latin typeface="Arial" pitchFamily="34" charset="0"/>
                <a:cs typeface="Arial" pitchFamily="34" charset="0"/>
              </a:rPr>
              <a:t>is a decrease of </a:t>
            </a:r>
            <a:r>
              <a:rPr lang="en-US" sz="1400" dirty="0" smtClean="0">
                <a:solidFill>
                  <a:schemeClr val="tx1"/>
                </a:solidFill>
                <a:latin typeface="Arial" pitchFamily="34" charset="0"/>
                <a:cs typeface="Arial" pitchFamily="34" charset="0"/>
              </a:rPr>
              <a:t>$317 </a:t>
            </a:r>
            <a:r>
              <a:rPr lang="en-US" sz="1400" dirty="0">
                <a:solidFill>
                  <a:schemeClr val="tx1"/>
                </a:solidFill>
                <a:latin typeface="Arial" pitchFamily="34" charset="0"/>
                <a:cs typeface="Arial" pitchFamily="34" charset="0"/>
              </a:rPr>
              <a:t>million or </a:t>
            </a:r>
            <a:r>
              <a:rPr lang="en-US" sz="1400" dirty="0" smtClean="0">
                <a:solidFill>
                  <a:schemeClr val="tx1"/>
                </a:solidFill>
                <a:latin typeface="Arial" pitchFamily="34" charset="0"/>
                <a:cs typeface="Arial" pitchFamily="34" charset="0"/>
              </a:rPr>
              <a:t>17% </a:t>
            </a:r>
            <a:r>
              <a:rPr lang="en-US" sz="1400" dirty="0">
                <a:solidFill>
                  <a:schemeClr val="tx1"/>
                </a:solidFill>
                <a:latin typeface="Arial" pitchFamily="34" charset="0"/>
                <a:cs typeface="Arial" pitchFamily="34" charset="0"/>
              </a:rPr>
              <a:t>from the FY </a:t>
            </a:r>
            <a:r>
              <a:rPr lang="en-US" sz="1400" dirty="0" smtClean="0">
                <a:solidFill>
                  <a:schemeClr val="tx1"/>
                </a:solidFill>
                <a:latin typeface="Arial" pitchFamily="34" charset="0"/>
                <a:cs typeface="Arial" pitchFamily="34" charset="0"/>
              </a:rPr>
              <a:t>2017 </a:t>
            </a:r>
            <a:r>
              <a:rPr lang="en-US" sz="1400" dirty="0">
                <a:solidFill>
                  <a:schemeClr val="tx1"/>
                </a:solidFill>
                <a:latin typeface="Arial" pitchFamily="34" charset="0"/>
                <a:cs typeface="Arial" pitchFamily="34" charset="0"/>
              </a:rPr>
              <a:t>Enacted </a:t>
            </a:r>
            <a:r>
              <a:rPr lang="en-US" sz="1400" dirty="0" smtClean="0">
                <a:solidFill>
                  <a:schemeClr val="tx1"/>
                </a:solidFill>
                <a:latin typeface="Arial" pitchFamily="34" charset="0"/>
                <a:cs typeface="Arial" pitchFamily="34" charset="0"/>
              </a:rPr>
              <a:t>level. </a:t>
            </a:r>
          </a:p>
          <a:p>
            <a:pPr marL="173716" indent="-173716">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The </a:t>
            </a:r>
            <a:r>
              <a:rPr lang="en-US" sz="1400" dirty="0">
                <a:solidFill>
                  <a:schemeClr val="tx1"/>
                </a:solidFill>
                <a:latin typeface="Arial" pitchFamily="34" charset="0"/>
                <a:cs typeface="Arial" pitchFamily="34" charset="0"/>
              </a:rPr>
              <a:t>overall research funding in FY 2018 is reduced by 18% from FY </a:t>
            </a:r>
            <a:r>
              <a:rPr lang="en-US" sz="1400" dirty="0" smtClean="0">
                <a:solidFill>
                  <a:schemeClr val="tx1"/>
                </a:solidFill>
                <a:latin typeface="Arial" pitchFamily="34" charset="0"/>
                <a:cs typeface="Arial" pitchFamily="34" charset="0"/>
              </a:rPr>
              <a:t>2017, requiring </a:t>
            </a:r>
            <a:r>
              <a:rPr lang="en-US" sz="1400" dirty="0">
                <a:solidFill>
                  <a:schemeClr val="tx1"/>
                </a:solidFill>
                <a:latin typeface="Arial" pitchFamily="34" charset="0"/>
                <a:cs typeface="Arial" pitchFamily="34" charset="0"/>
              </a:rPr>
              <a:t>a significant shift in </a:t>
            </a:r>
            <a:r>
              <a:rPr lang="en-US" sz="1400" dirty="0" smtClean="0">
                <a:solidFill>
                  <a:schemeClr val="tx1"/>
                </a:solidFill>
                <a:latin typeface="Arial" pitchFamily="34" charset="0"/>
                <a:cs typeface="Arial" pitchFamily="34" charset="0"/>
              </a:rPr>
              <a:t>priorities </a:t>
            </a:r>
            <a:r>
              <a:rPr lang="en-US" sz="1400" dirty="0">
                <a:solidFill>
                  <a:schemeClr val="tx1"/>
                </a:solidFill>
                <a:latin typeface="Arial" pitchFamily="34" charset="0"/>
                <a:cs typeface="Arial" pitchFamily="34" charset="0"/>
              </a:rPr>
              <a:t>with targeted reductions of activities that extend to later-stage fundamental research. </a:t>
            </a:r>
            <a:r>
              <a:rPr lang="en-US" sz="1400" dirty="0" smtClean="0">
                <a:solidFill>
                  <a:schemeClr val="tx1"/>
                </a:solidFill>
                <a:latin typeface="Arial" pitchFamily="34" charset="0"/>
                <a:cs typeface="Arial" pitchFamily="34" charset="0"/>
              </a:rPr>
              <a:t>Both the core research and the EFRC program will </a:t>
            </a:r>
            <a:r>
              <a:rPr lang="en-US" sz="1400" dirty="0">
                <a:solidFill>
                  <a:schemeClr val="tx1"/>
                </a:solidFill>
                <a:latin typeface="Arial" pitchFamily="34" charset="0"/>
                <a:cs typeface="Arial" pitchFamily="34" charset="0"/>
              </a:rPr>
              <a:t>emphasize emerging high priorities in quantum materials and </a:t>
            </a:r>
            <a:r>
              <a:rPr lang="en-US" sz="1400" dirty="0">
                <a:solidFill>
                  <a:prstClr val="black"/>
                </a:solidFill>
                <a:latin typeface="Arial" pitchFamily="34" charset="0"/>
                <a:cs typeface="Arial" pitchFamily="34" charset="0"/>
              </a:rPr>
              <a:t>chemistry, catalysis science, </a:t>
            </a:r>
            <a:r>
              <a:rPr lang="en-US" sz="1400" dirty="0" smtClean="0">
                <a:solidFill>
                  <a:prstClr val="black"/>
                </a:solidFill>
                <a:latin typeface="Arial" pitchFamily="34" charset="0"/>
                <a:cs typeface="Arial" pitchFamily="34" charset="0"/>
              </a:rPr>
              <a:t>synthesis</a:t>
            </a:r>
            <a:r>
              <a:rPr lang="en-US" sz="1400" dirty="0">
                <a:solidFill>
                  <a:prstClr val="black"/>
                </a:solidFill>
                <a:latin typeface="Arial" pitchFamily="34" charset="0"/>
                <a:cs typeface="Arial" pitchFamily="34" charset="0"/>
              </a:rPr>
              <a:t>, </a:t>
            </a:r>
            <a:r>
              <a:rPr lang="en-US" sz="1400" dirty="0" smtClean="0">
                <a:solidFill>
                  <a:prstClr val="black"/>
                </a:solidFill>
                <a:latin typeface="Arial" pitchFamily="34" charset="0"/>
                <a:cs typeface="Arial" pitchFamily="34" charset="0"/>
              </a:rPr>
              <a:t>and instrumentation science. </a:t>
            </a:r>
          </a:p>
          <a:p>
            <a:pPr marL="173716" indent="-173716">
              <a:spcBef>
                <a:spcPts val="0"/>
              </a:spcBef>
              <a:spcAft>
                <a:spcPts val="600"/>
              </a:spcAft>
              <a:buFont typeface="Wingdings" pitchFamily="2" charset="2"/>
              <a:buChar char="§"/>
            </a:pPr>
            <a:r>
              <a:rPr lang="en-US" sz="1400" dirty="0">
                <a:solidFill>
                  <a:prstClr val="black"/>
                </a:solidFill>
                <a:latin typeface="Arial" pitchFamily="34" charset="0"/>
                <a:cs typeface="Arial" pitchFamily="34" charset="0"/>
              </a:rPr>
              <a:t>No funding is requested for the two BES-supported </a:t>
            </a:r>
            <a:r>
              <a:rPr lang="en-US" sz="1400" b="1" dirty="0">
                <a:solidFill>
                  <a:prstClr val="black"/>
                </a:solidFill>
                <a:latin typeface="Arial" pitchFamily="34" charset="0"/>
                <a:cs typeface="Arial" pitchFamily="34" charset="0"/>
              </a:rPr>
              <a:t>Energy Innovation </a:t>
            </a:r>
            <a:r>
              <a:rPr lang="en-US" sz="1400" b="1" dirty="0" smtClean="0">
                <a:solidFill>
                  <a:prstClr val="black"/>
                </a:solidFill>
                <a:latin typeface="Arial" pitchFamily="34" charset="0"/>
                <a:cs typeface="Arial" pitchFamily="34" charset="0"/>
              </a:rPr>
              <a:t>Hubs</a:t>
            </a:r>
            <a:r>
              <a:rPr lang="en-US" sz="1400" dirty="0" smtClean="0">
                <a:solidFill>
                  <a:prstClr val="black"/>
                </a:solidFill>
                <a:latin typeface="Arial" pitchFamily="34" charset="0"/>
                <a:cs typeface="Arial" pitchFamily="34" charset="0"/>
              </a:rPr>
              <a:t>, Batteries and Energy Storage and Fuels from Sunlight, </a:t>
            </a:r>
            <a:r>
              <a:rPr lang="en-US" sz="1400" dirty="0">
                <a:solidFill>
                  <a:prstClr val="black"/>
                </a:solidFill>
                <a:latin typeface="Arial" pitchFamily="34" charset="0"/>
                <a:cs typeface="Arial" pitchFamily="34" charset="0"/>
              </a:rPr>
              <a:t>or for the DOE Experimental Program to Stimulate Competitive </a:t>
            </a:r>
            <a:r>
              <a:rPr lang="en-US" sz="1400" dirty="0" smtClean="0">
                <a:solidFill>
                  <a:prstClr val="black"/>
                </a:solidFill>
                <a:latin typeface="Arial" pitchFamily="34" charset="0"/>
                <a:cs typeface="Arial" pitchFamily="34" charset="0"/>
              </a:rPr>
              <a:t>Research. </a:t>
            </a:r>
          </a:p>
          <a:p>
            <a:pPr marL="173716" indent="-173716">
              <a:spcBef>
                <a:spcPts val="0"/>
              </a:spcBef>
              <a:spcAft>
                <a:spcPts val="600"/>
              </a:spcAft>
              <a:buFont typeface="Wingdings" pitchFamily="2" charset="2"/>
              <a:buChar char="§"/>
            </a:pPr>
            <a:r>
              <a:rPr lang="en-US" sz="1400" dirty="0" smtClean="0">
                <a:solidFill>
                  <a:prstClr val="black"/>
                </a:solidFill>
                <a:latin typeface="Arial" pitchFamily="34" charset="0"/>
                <a:cs typeface="Arial" pitchFamily="34" charset="0"/>
              </a:rPr>
              <a:t>All BES </a:t>
            </a:r>
            <a:r>
              <a:rPr lang="en-US" sz="1400" b="1" dirty="0" smtClean="0">
                <a:solidFill>
                  <a:prstClr val="black"/>
                </a:solidFill>
                <a:latin typeface="Arial" pitchFamily="34" charset="0"/>
                <a:cs typeface="Arial" pitchFamily="34" charset="0"/>
              </a:rPr>
              <a:t>user facilities</a:t>
            </a:r>
            <a:r>
              <a:rPr lang="en-US" sz="1400" b="1" dirty="0" smtClean="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will </a:t>
            </a:r>
            <a:r>
              <a:rPr lang="en-US" sz="1400" dirty="0" smtClean="0">
                <a:solidFill>
                  <a:prstClr val="black"/>
                </a:solidFill>
                <a:latin typeface="Arial" pitchFamily="34" charset="0"/>
                <a:cs typeface="Arial" pitchFamily="34" charset="0"/>
              </a:rPr>
              <a:t>operate at below optimal levels</a:t>
            </a:r>
            <a:r>
              <a:rPr lang="en-US" sz="1400" dirty="0">
                <a:solidFill>
                  <a:prstClr val="black"/>
                </a:solidFill>
                <a:latin typeface="Arial" pitchFamily="34" charset="0"/>
                <a:cs typeface="Arial" pitchFamily="34" charset="0"/>
              </a:rPr>
              <a:t>. Selected light source beamlines and neutron flight paths will be shut </a:t>
            </a:r>
            <a:r>
              <a:rPr lang="en-US" sz="1400" dirty="0" smtClean="0">
                <a:solidFill>
                  <a:prstClr val="black"/>
                </a:solidFill>
                <a:latin typeface="Arial" pitchFamily="34" charset="0"/>
                <a:cs typeface="Arial" pitchFamily="34" charset="0"/>
              </a:rPr>
              <a:t>down. The Stanford Synchrotron Radiation </a:t>
            </a:r>
            <a:r>
              <a:rPr lang="en-US" sz="1400" dirty="0" err="1" smtClean="0">
                <a:solidFill>
                  <a:prstClr val="black"/>
                </a:solidFill>
                <a:latin typeface="Arial" pitchFamily="34" charset="0"/>
                <a:cs typeface="Arial" pitchFamily="34" charset="0"/>
              </a:rPr>
              <a:t>Lightsource</a:t>
            </a:r>
            <a:r>
              <a:rPr lang="en-US" sz="1400" dirty="0" smtClean="0">
                <a:solidFill>
                  <a:prstClr val="black"/>
                </a:solidFill>
                <a:latin typeface="Arial" pitchFamily="34" charset="0"/>
                <a:cs typeface="Arial" pitchFamily="34" charset="0"/>
              </a:rPr>
              <a:t> will operate up to the first quarter and then transition to a warm standby status. No funding is requested for two </a:t>
            </a:r>
            <a:r>
              <a:rPr lang="en-US" sz="1400" b="1" dirty="0" smtClean="0">
                <a:solidFill>
                  <a:schemeClr val="tx1"/>
                </a:solidFill>
                <a:latin typeface="Arial" pitchFamily="34" charset="0"/>
                <a:cs typeface="Arial" pitchFamily="34" charset="0"/>
              </a:rPr>
              <a:t>Nanoscale Science Research Centers: </a:t>
            </a:r>
            <a:r>
              <a:rPr lang="en-US" sz="1400" dirty="0" smtClean="0">
                <a:solidFill>
                  <a:schemeClr val="tx1"/>
                </a:solidFill>
                <a:latin typeface="Arial" pitchFamily="34" charset="0"/>
                <a:cs typeface="Arial" pitchFamily="34" charset="0"/>
              </a:rPr>
              <a:t>the Center for Functiona</a:t>
            </a:r>
            <a:r>
              <a:rPr lang="en-US" sz="1400" dirty="0" smtClean="0">
                <a:solidFill>
                  <a:prstClr val="black"/>
                </a:solidFill>
                <a:latin typeface="Arial" pitchFamily="34" charset="0"/>
                <a:cs typeface="Arial" pitchFamily="34" charset="0"/>
              </a:rPr>
              <a:t>l Nanomaterials or the Center for Integrated Nanotechnologies.</a:t>
            </a:r>
          </a:p>
          <a:p>
            <a:pPr marL="173716" indent="-173716">
              <a:spcBef>
                <a:spcPts val="0"/>
              </a:spcBef>
              <a:spcAft>
                <a:spcPts val="600"/>
              </a:spcAft>
              <a:buFont typeface="Wingdings" pitchFamily="2" charset="2"/>
              <a:buChar char="§"/>
            </a:pPr>
            <a:r>
              <a:rPr lang="en-US" sz="1400" dirty="0" smtClean="0">
                <a:solidFill>
                  <a:prstClr val="black"/>
                </a:solidFill>
                <a:latin typeface="Arial" pitchFamily="34" charset="0"/>
                <a:cs typeface="Arial" pitchFamily="34" charset="0"/>
              </a:rPr>
              <a:t>No </a:t>
            </a:r>
            <a:r>
              <a:rPr lang="en-US" sz="1400" dirty="0">
                <a:solidFill>
                  <a:prstClr val="black"/>
                </a:solidFill>
                <a:latin typeface="Arial" pitchFamily="34" charset="0"/>
                <a:cs typeface="Arial" pitchFamily="34" charset="0"/>
              </a:rPr>
              <a:t>funding is requested for </a:t>
            </a:r>
            <a:r>
              <a:rPr lang="en-US" sz="1400" b="1" dirty="0">
                <a:solidFill>
                  <a:prstClr val="black"/>
                </a:solidFill>
                <a:latin typeface="Arial" pitchFamily="34" charset="0"/>
                <a:cs typeface="Arial" pitchFamily="34" charset="0"/>
              </a:rPr>
              <a:t>Long Term Surveillance and Maintenance </a:t>
            </a:r>
            <a:r>
              <a:rPr lang="en-US" sz="1400" dirty="0">
                <a:solidFill>
                  <a:prstClr val="black"/>
                </a:solidFill>
                <a:latin typeface="Arial" pitchFamily="34" charset="0"/>
                <a:cs typeface="Arial" pitchFamily="34" charset="0"/>
              </a:rPr>
              <a:t>or for the disposition of unused equipment for the </a:t>
            </a:r>
            <a:r>
              <a:rPr lang="en-US" sz="1400" b="1" dirty="0">
                <a:solidFill>
                  <a:prstClr val="black"/>
                </a:solidFill>
                <a:latin typeface="Arial" pitchFamily="34" charset="0"/>
                <a:cs typeface="Arial" pitchFamily="34" charset="0"/>
              </a:rPr>
              <a:t>Lujan Neutron Scattering </a:t>
            </a:r>
            <a:r>
              <a:rPr lang="en-US" sz="1400" b="1" dirty="0" smtClean="0">
                <a:solidFill>
                  <a:prstClr val="black"/>
                </a:solidFill>
                <a:latin typeface="Arial" pitchFamily="34" charset="0"/>
                <a:cs typeface="Arial" pitchFamily="34" charset="0"/>
              </a:rPr>
              <a:t>Center</a:t>
            </a:r>
            <a:r>
              <a:rPr lang="en-US" sz="1400" dirty="0" smtClean="0">
                <a:solidFill>
                  <a:prstClr val="black"/>
                </a:solidFill>
                <a:latin typeface="Arial" pitchFamily="34" charset="0"/>
                <a:cs typeface="Arial" pitchFamily="34" charset="0"/>
              </a:rPr>
              <a:t>.</a:t>
            </a:r>
          </a:p>
          <a:p>
            <a:pPr marL="173716" indent="-173716">
              <a:spcBef>
                <a:spcPts val="0"/>
              </a:spcBef>
              <a:spcAft>
                <a:spcPts val="600"/>
              </a:spcAft>
              <a:buFont typeface="Wingdings" pitchFamily="2" charset="2"/>
              <a:buChar char="§"/>
            </a:pPr>
            <a:r>
              <a:rPr lang="en-US" sz="1400" dirty="0" smtClean="0">
                <a:solidFill>
                  <a:prstClr val="black"/>
                </a:solidFill>
                <a:latin typeface="Arial" pitchFamily="34" charset="0"/>
                <a:cs typeface="Arial" pitchFamily="34" charset="0"/>
              </a:rPr>
              <a:t>To </a:t>
            </a:r>
            <a:r>
              <a:rPr lang="en-US" sz="1400" dirty="0">
                <a:solidFill>
                  <a:prstClr val="black"/>
                </a:solidFill>
                <a:latin typeface="Arial" pitchFamily="34" charset="0"/>
                <a:cs typeface="Arial" pitchFamily="34" charset="0"/>
              </a:rPr>
              <a:t>maintain international competitiveness of our facilities, BES </a:t>
            </a:r>
            <a:r>
              <a:rPr lang="en-US" sz="1400" dirty="0" smtClean="0">
                <a:solidFill>
                  <a:schemeClr val="tx1"/>
                </a:solidFill>
                <a:latin typeface="Arial" pitchFamily="34" charset="0"/>
                <a:cs typeface="Arial" pitchFamily="34" charset="0"/>
              </a:rPr>
              <a:t>will continue to </a:t>
            </a:r>
            <a:r>
              <a:rPr lang="en-US" sz="1400" dirty="0">
                <a:solidFill>
                  <a:schemeClr val="tx1"/>
                </a:solidFill>
                <a:latin typeface="Arial" pitchFamily="34" charset="0"/>
                <a:cs typeface="Arial" pitchFamily="34" charset="0"/>
              </a:rPr>
              <a:t>support </a:t>
            </a:r>
            <a:r>
              <a:rPr lang="en-US" sz="1400" dirty="0" smtClean="0">
                <a:solidFill>
                  <a:schemeClr val="tx1"/>
                </a:solidFill>
                <a:latin typeface="Arial" pitchFamily="34" charset="0"/>
                <a:cs typeface="Arial" pitchFamily="34" charset="0"/>
              </a:rPr>
              <a:t>the </a:t>
            </a:r>
            <a:r>
              <a:rPr lang="en-US" sz="1400" b="1" dirty="0">
                <a:solidFill>
                  <a:schemeClr val="tx1"/>
                </a:solidFill>
                <a:latin typeface="Arial" pitchFamily="34" charset="0"/>
                <a:cs typeface="Arial" pitchFamily="34" charset="0"/>
              </a:rPr>
              <a:t>Linac Coherent Light Source-II (LCLS-II) </a:t>
            </a:r>
            <a:r>
              <a:rPr lang="en-US" sz="1400" dirty="0" smtClean="0">
                <a:solidFill>
                  <a:schemeClr val="tx1"/>
                </a:solidFill>
                <a:latin typeface="Arial" pitchFamily="34" charset="0"/>
                <a:cs typeface="Arial" pitchFamily="34" charset="0"/>
              </a:rPr>
              <a:t>and </a:t>
            </a:r>
            <a:r>
              <a:rPr lang="en-US" sz="1400" b="1" dirty="0">
                <a:solidFill>
                  <a:schemeClr val="tx1"/>
                </a:solidFill>
                <a:latin typeface="Arial" pitchFamily="34" charset="0"/>
                <a:cs typeface="Arial" pitchFamily="34" charset="0"/>
              </a:rPr>
              <a:t>Advanced Photon Source Upgrade (APS-U)</a:t>
            </a:r>
            <a:r>
              <a:rPr lang="en-US" sz="1400" dirty="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projects. APS-U will transition</a:t>
            </a:r>
            <a:r>
              <a:rPr lang="en-US" sz="1400" strike="sngStrike" dirty="0" smtClean="0">
                <a:solidFill>
                  <a:schemeClr val="tx1"/>
                </a:solidFill>
                <a:latin typeface="Arial" pitchFamily="34" charset="0"/>
                <a:cs typeface="Arial" pitchFamily="34" charset="0"/>
              </a:rPr>
              <a:t>s</a:t>
            </a:r>
            <a:r>
              <a:rPr lang="en-US" sz="1400" dirty="0" smtClean="0">
                <a:solidFill>
                  <a:schemeClr val="tx1"/>
                </a:solidFill>
                <a:latin typeface="Arial" pitchFamily="34" charset="0"/>
                <a:cs typeface="Arial" pitchFamily="34" charset="0"/>
              </a:rPr>
              <a:t> from a major item of equipment to a line item construction project.</a:t>
            </a:r>
            <a:endParaRPr lang="en-US" sz="1400" dirty="0">
              <a:solidFill>
                <a:schemeClr val="tx1"/>
              </a:solidFill>
              <a:latin typeface="Arial" pitchFamily="34"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82971" y="5086452"/>
            <a:ext cx="1099868" cy="1554480"/>
          </a:xfrm>
          <a:prstGeom prst="rect">
            <a:avLst/>
          </a:prstGeom>
          <a:ln w="50800" cmpd="thickThi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23671" y="5086452"/>
            <a:ext cx="1163416" cy="1554480"/>
          </a:xfrm>
          <a:prstGeom prst="rect">
            <a:avLst/>
          </a:prstGeom>
          <a:ln w="50800" cmpd="thickThin">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45885" y="5086452"/>
            <a:ext cx="1705192" cy="1554480"/>
          </a:xfrm>
          <a:prstGeom prst="rect">
            <a:avLst/>
          </a:prstGeom>
          <a:ln w="50800" cmpd="thickThin">
            <a:solidFill>
              <a:schemeClr val="tx1"/>
            </a:solidFill>
          </a:ln>
        </p:spPr>
      </p:pic>
      <p:pic>
        <p:nvPicPr>
          <p:cNvPr id="14" name="Picture 2" descr="The Structure of a Hydrogen-Stuffed, Quartz-Like Form of Ice"/>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4759" y="5086452"/>
            <a:ext cx="1897380" cy="1554480"/>
          </a:xfrm>
          <a:prstGeom prst="rect">
            <a:avLst/>
          </a:prstGeom>
          <a:noFill/>
          <a:ln w="50800" cmpd="thickThin">
            <a:solidFill>
              <a:schemeClr val="tx1"/>
            </a:solidFill>
          </a:ln>
          <a:extLst>
            <a:ext uri="{909E8E84-426E-40DD-AFC4-6F175D3DCCD1}">
              <a14:hiddenFill xmlns:a14="http://schemas.microsoft.com/office/drawing/2010/main">
                <a:solidFill>
                  <a:srgbClr val="FFFFFF"/>
                </a:solidFill>
              </a14:hiddenFill>
            </a:ext>
          </a:extLst>
        </p:spPr>
      </p:pic>
      <p:pic>
        <p:nvPicPr>
          <p:cNvPr id="16" name="Picture 15" descr="tribology_cover_test_image_06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27919" y="5086452"/>
            <a:ext cx="1177133" cy="1554480"/>
          </a:xfrm>
          <a:prstGeom prst="rect">
            <a:avLst/>
          </a:prstGeom>
          <a:ln w="50800" cmpd="thickThin">
            <a:solidFill>
              <a:schemeClr val="tx1"/>
            </a:solidFill>
          </a:ln>
          <a:effectLst>
            <a:outerShdw blurRad="50800" dist="38100" dir="2700000" algn="tl" rotWithShape="0">
              <a:prstClr val="black">
                <a:alpha val="40000"/>
              </a:prstClr>
            </a:outerShdw>
          </a:effectLst>
        </p:spPr>
      </p:pic>
      <p:sp>
        <p:nvSpPr>
          <p:cNvPr id="12" name="Title 2"/>
          <p:cNvSpPr txBox="1">
            <a:spLocks/>
          </p:cNvSpPr>
          <p:nvPr/>
        </p:nvSpPr>
        <p:spPr>
          <a:xfrm>
            <a:off x="-228600" y="124641"/>
            <a:ext cx="9144000" cy="762001"/>
          </a:xfrm>
          <a:prstGeom prst="rect">
            <a:avLst/>
          </a:prstGeom>
        </p:spPr>
        <p:txBody>
          <a:bodyPr/>
          <a:lstStyle>
            <a:lvl1pPr algn="ctr" rtl="0" eaLnBrk="0" fontAlgn="base" hangingPunct="0">
              <a:spcBef>
                <a:spcPct val="0"/>
              </a:spcBef>
              <a:spcAft>
                <a:spcPct val="0"/>
              </a:spcAft>
              <a:defRPr sz="2344" kern="1200">
                <a:solidFill>
                  <a:srgbClr val="106636"/>
                </a:solidFill>
                <a:latin typeface="+mj-lt"/>
                <a:ea typeface="+mj-ea"/>
                <a:cs typeface="Arial" pitchFamily="34" charset="0"/>
              </a:defRPr>
            </a:lvl1pPr>
            <a:lvl2pPr algn="ctr" rtl="0" eaLnBrk="0" fontAlgn="base" hangingPunct="0">
              <a:spcBef>
                <a:spcPct val="0"/>
              </a:spcBef>
              <a:spcAft>
                <a:spcPct val="0"/>
              </a:spcAft>
              <a:defRPr sz="2344">
                <a:solidFill>
                  <a:srgbClr val="106636"/>
                </a:solidFill>
                <a:latin typeface="Arial" charset="0"/>
                <a:cs typeface="Arial" charset="0"/>
              </a:defRPr>
            </a:lvl2pPr>
            <a:lvl3pPr algn="ctr" rtl="0" eaLnBrk="0" fontAlgn="base" hangingPunct="0">
              <a:spcBef>
                <a:spcPct val="0"/>
              </a:spcBef>
              <a:spcAft>
                <a:spcPct val="0"/>
              </a:spcAft>
              <a:defRPr sz="2344">
                <a:solidFill>
                  <a:srgbClr val="106636"/>
                </a:solidFill>
                <a:latin typeface="Arial" charset="0"/>
                <a:cs typeface="Arial" charset="0"/>
              </a:defRPr>
            </a:lvl3pPr>
            <a:lvl4pPr algn="ctr" rtl="0" eaLnBrk="0" fontAlgn="base" hangingPunct="0">
              <a:spcBef>
                <a:spcPct val="0"/>
              </a:spcBef>
              <a:spcAft>
                <a:spcPct val="0"/>
              </a:spcAft>
              <a:defRPr sz="2344">
                <a:solidFill>
                  <a:srgbClr val="106636"/>
                </a:solidFill>
                <a:latin typeface="Arial" charset="0"/>
                <a:cs typeface="Arial" charset="0"/>
              </a:defRPr>
            </a:lvl4pPr>
            <a:lvl5pPr algn="ctr" rtl="0" eaLnBrk="0" fontAlgn="base" hangingPunct="0">
              <a:spcBef>
                <a:spcPct val="0"/>
              </a:spcBef>
              <a:spcAft>
                <a:spcPct val="0"/>
              </a:spcAft>
              <a:defRPr sz="2344">
                <a:solidFill>
                  <a:srgbClr val="106636"/>
                </a:solidFill>
                <a:latin typeface="Arial" charset="0"/>
                <a:cs typeface="Arial" charset="0"/>
              </a:defRPr>
            </a:lvl5pPr>
            <a:lvl6pPr marL="451687" algn="ctr" rtl="0" fontAlgn="base">
              <a:spcBef>
                <a:spcPct val="0"/>
              </a:spcBef>
              <a:spcAft>
                <a:spcPct val="0"/>
              </a:spcAft>
              <a:defRPr sz="2344">
                <a:solidFill>
                  <a:srgbClr val="106636"/>
                </a:solidFill>
                <a:latin typeface="Arial" charset="0"/>
                <a:cs typeface="Arial" charset="0"/>
              </a:defRPr>
            </a:lvl6pPr>
            <a:lvl7pPr marL="903376" algn="ctr" rtl="0" fontAlgn="base">
              <a:spcBef>
                <a:spcPct val="0"/>
              </a:spcBef>
              <a:spcAft>
                <a:spcPct val="0"/>
              </a:spcAft>
              <a:defRPr sz="2344">
                <a:solidFill>
                  <a:srgbClr val="106636"/>
                </a:solidFill>
                <a:latin typeface="Arial" charset="0"/>
                <a:cs typeface="Arial" charset="0"/>
              </a:defRPr>
            </a:lvl7pPr>
            <a:lvl8pPr marL="1355059" algn="ctr" rtl="0" fontAlgn="base">
              <a:spcBef>
                <a:spcPct val="0"/>
              </a:spcBef>
              <a:spcAft>
                <a:spcPct val="0"/>
              </a:spcAft>
              <a:defRPr sz="2344">
                <a:solidFill>
                  <a:srgbClr val="106636"/>
                </a:solidFill>
                <a:latin typeface="Arial" charset="0"/>
                <a:cs typeface="Arial" charset="0"/>
              </a:defRPr>
            </a:lvl8pPr>
            <a:lvl9pPr marL="1806752" algn="ctr" rtl="0" fontAlgn="base">
              <a:spcBef>
                <a:spcPct val="0"/>
              </a:spcBef>
              <a:spcAft>
                <a:spcPct val="0"/>
              </a:spcAft>
              <a:defRPr sz="2344">
                <a:solidFill>
                  <a:srgbClr val="106636"/>
                </a:solidFill>
                <a:latin typeface="Arial" charset="0"/>
                <a:cs typeface="Arial" charset="0"/>
              </a:defRPr>
            </a:lvl9pPr>
          </a:lstStyle>
          <a:p>
            <a:r>
              <a:rPr lang="en-US" sz="2800" dirty="0" smtClean="0">
                <a:latin typeface="Arial" panose="020B0604020202020204" pitchFamily="34" charset="0"/>
              </a:rPr>
              <a:t>Overview of BES FY 2018 President’s Request</a:t>
            </a:r>
            <a:endParaRPr lang="en-US" sz="2800" dirty="0">
              <a:latin typeface="Arial" panose="020B0604020202020204" pitchFamily="34" charset="0"/>
            </a:endParaRPr>
          </a:p>
        </p:txBody>
      </p:sp>
    </p:spTree>
    <p:extLst>
      <p:ext uri="{BB962C8B-B14F-4D97-AF65-F5344CB8AC3E}">
        <p14:creationId xmlns:p14="http://schemas.microsoft.com/office/powerpoint/2010/main" val="124201312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9144000" cy="723900"/>
          </a:xfrm>
        </p:spPr>
        <p:txBody>
          <a:bodyPr/>
          <a:lstStyle/>
          <a:p>
            <a:r>
              <a:rPr lang="en-US" dirty="0" smtClean="0"/>
              <a:t>BES Portfolio Balance</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491891677"/>
              </p:ext>
            </p:extLst>
          </p:nvPr>
        </p:nvGraphicFramePr>
        <p:xfrm>
          <a:off x="-38101" y="838358"/>
          <a:ext cx="9182101" cy="53987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01701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2165" name="Rectangle 5"/>
          <p:cNvSpPr>
            <a:spLocks noChangeArrowheads="1"/>
          </p:cNvSpPr>
          <p:nvPr/>
        </p:nvSpPr>
        <p:spPr bwMode="auto">
          <a:xfrm>
            <a:off x="0" y="58642"/>
            <a:ext cx="9144000" cy="614922"/>
          </a:xfrm>
          <a:prstGeom prst="rect">
            <a:avLst/>
          </a:prstGeom>
          <a:noFill/>
          <a:ln w="9525" cap="flat" cmpd="sng">
            <a:noFill/>
            <a:prstDash val="solid"/>
            <a:miter lim="800000"/>
            <a:headEnd/>
            <a:tailEnd/>
          </a:ln>
          <a:effectLst/>
        </p:spPr>
        <p:txBody>
          <a:bodyPr lIns="90726" tIns="45368" rIns="90726" bIns="45368"/>
          <a:lstStyle/>
          <a:p>
            <a:pPr algn="ctr" defTabSz="907793">
              <a:defRPr/>
            </a:pPr>
            <a:r>
              <a:rPr lang="en-US" sz="2500" dirty="0">
                <a:solidFill>
                  <a:srgbClr val="106636"/>
                </a:solidFill>
                <a:latin typeface="Arial" pitchFamily="34" charset="0"/>
                <a:cs typeface="Arial" pitchFamily="34" charset="0"/>
              </a:rPr>
              <a:t>FY </a:t>
            </a:r>
            <a:r>
              <a:rPr lang="en-US" sz="2500" dirty="0" smtClean="0">
                <a:solidFill>
                  <a:srgbClr val="106636"/>
                </a:solidFill>
                <a:latin typeface="Arial" pitchFamily="34" charset="0"/>
                <a:cs typeface="Arial" pitchFamily="34" charset="0"/>
              </a:rPr>
              <a:t>2018 </a:t>
            </a:r>
            <a:r>
              <a:rPr lang="en-US" sz="2500" dirty="0">
                <a:solidFill>
                  <a:srgbClr val="106636"/>
                </a:solidFill>
                <a:latin typeface="Arial" pitchFamily="34" charset="0"/>
                <a:cs typeface="Arial" pitchFamily="34" charset="0"/>
              </a:rPr>
              <a:t>BES </a:t>
            </a:r>
            <a:r>
              <a:rPr lang="en-US" sz="2500" dirty="0" smtClean="0">
                <a:solidFill>
                  <a:srgbClr val="106636"/>
                </a:solidFill>
                <a:latin typeface="Arial" pitchFamily="34" charset="0"/>
                <a:cs typeface="Arial" pitchFamily="34" charset="0"/>
              </a:rPr>
              <a:t>Budget Request</a:t>
            </a:r>
          </a:p>
        </p:txBody>
      </p:sp>
      <p:sp>
        <p:nvSpPr>
          <p:cNvPr id="23" name="Rectangle 9"/>
          <p:cNvSpPr>
            <a:spLocks noChangeArrowheads="1"/>
          </p:cNvSpPr>
          <p:nvPr/>
        </p:nvSpPr>
        <p:spPr bwMode="auto">
          <a:xfrm>
            <a:off x="6894572" y="765583"/>
            <a:ext cx="2249428" cy="825019"/>
          </a:xfrm>
          <a:prstGeom prst="rect">
            <a:avLst/>
          </a:prstGeom>
          <a:noFill/>
          <a:ln w="25400">
            <a:solidFill>
              <a:schemeClr val="tx1"/>
            </a:solidFill>
            <a:miter lim="800000"/>
            <a:headEnd/>
            <a:tailEnd/>
          </a:ln>
        </p:spPr>
        <p:txBody>
          <a:bodyPr wrap="square" lIns="73240" tIns="73240" rIns="73240" bIns="73240">
            <a:spAutoFit/>
          </a:bodyPr>
          <a:lstStyle/>
          <a:p>
            <a:pPr algn="ctr" defTabSz="732664"/>
            <a:r>
              <a:rPr lang="en-US" sz="1600" dirty="0" smtClean="0">
                <a:solidFill>
                  <a:srgbClr val="000000"/>
                </a:solidFill>
              </a:rPr>
              <a:t>FY 2018 Request:</a:t>
            </a:r>
            <a:endParaRPr lang="en-US" sz="1600" dirty="0">
              <a:solidFill>
                <a:srgbClr val="000000"/>
              </a:solidFill>
            </a:endParaRPr>
          </a:p>
          <a:p>
            <a:pPr algn="ctr" defTabSz="732664"/>
            <a:r>
              <a:rPr lang="en-US" sz="1600" dirty="0" smtClean="0">
                <a:solidFill>
                  <a:srgbClr val="000000"/>
                </a:solidFill>
              </a:rPr>
              <a:t>$1,554.5M </a:t>
            </a:r>
          </a:p>
          <a:p>
            <a:pPr algn="ctr" defTabSz="732664"/>
            <a:r>
              <a:rPr lang="en-US" sz="1200" dirty="0" smtClean="0">
                <a:solidFill>
                  <a:srgbClr val="000000"/>
                </a:solidFill>
              </a:rPr>
              <a:t>(-$317M from FY 2017)</a:t>
            </a:r>
            <a:endParaRPr lang="en-US" sz="1200" dirty="0">
              <a:solidFill>
                <a:srgbClr val="000000"/>
              </a:solidFill>
            </a:endParaRPr>
          </a:p>
        </p:txBody>
      </p:sp>
      <p:sp>
        <p:nvSpPr>
          <p:cNvPr id="24" name="Rectangle 4"/>
          <p:cNvSpPr>
            <a:spLocks noChangeArrowheads="1"/>
          </p:cNvSpPr>
          <p:nvPr/>
        </p:nvSpPr>
        <p:spPr bwMode="auto">
          <a:xfrm>
            <a:off x="0" y="712849"/>
            <a:ext cx="3733800" cy="3698612"/>
          </a:xfrm>
          <a:prstGeom prst="rect">
            <a:avLst/>
          </a:prstGeom>
          <a:noFill/>
          <a:ln w="9525">
            <a:noFill/>
            <a:miter lim="800000"/>
            <a:headEnd/>
            <a:tailEnd/>
          </a:ln>
        </p:spPr>
        <p:txBody>
          <a:bodyPr wrap="square" lIns="81450" tIns="40721" rIns="81450" bIns="40721">
            <a:spAutoFit/>
          </a:bodyPr>
          <a:lstStyle/>
          <a:p>
            <a:pPr eaLnBrk="0" hangingPunct="0"/>
            <a:r>
              <a:rPr lang="en-US" sz="2000" dirty="0">
                <a:solidFill>
                  <a:srgbClr val="106636"/>
                </a:solidFill>
                <a:cs typeface="Times New Roman" pitchFamily="18" charset="0"/>
              </a:rPr>
              <a:t>Research </a:t>
            </a:r>
            <a:r>
              <a:rPr lang="en-US" sz="2000" dirty="0" smtClean="0">
                <a:solidFill>
                  <a:srgbClr val="106636"/>
                </a:solidFill>
                <a:cs typeface="Times New Roman" pitchFamily="18" charset="0"/>
              </a:rPr>
              <a:t>programs</a:t>
            </a:r>
            <a:endParaRPr lang="en-US" sz="1200" dirty="0">
              <a:solidFill>
                <a:srgbClr val="106636"/>
              </a:solidFill>
              <a:cs typeface="Times New Roman" pitchFamily="18" charset="0"/>
            </a:endParaRPr>
          </a:p>
          <a:p>
            <a:pPr marL="292100" lvl="1" indent="-177800" eaLnBrk="0" hangingPunct="0">
              <a:spcBef>
                <a:spcPts val="0"/>
              </a:spcBef>
              <a:spcAft>
                <a:spcPts val="300"/>
              </a:spcAft>
              <a:buFont typeface="Wingdings" pitchFamily="2" charset="2"/>
              <a:buChar char="§"/>
            </a:pPr>
            <a:r>
              <a:rPr lang="en-US" sz="1700" dirty="0">
                <a:latin typeface="Arial Narrow" pitchFamily="34" charset="0"/>
                <a:cs typeface="Times New Roman" pitchFamily="18" charset="0"/>
              </a:rPr>
              <a:t>Core Research </a:t>
            </a:r>
            <a:r>
              <a:rPr lang="en-US" sz="1700" dirty="0" smtClean="0">
                <a:latin typeface="Arial Narrow" pitchFamily="34" charset="0"/>
                <a:cs typeface="Times New Roman" pitchFamily="18" charset="0"/>
              </a:rPr>
              <a:t>reductions will target lower priority topics, while emphasizing quantum </a:t>
            </a:r>
            <a:r>
              <a:rPr lang="en-US" sz="1700" dirty="0">
                <a:latin typeface="Arial Narrow" pitchFamily="34" charset="0"/>
                <a:cs typeface="Times New Roman" pitchFamily="18" charset="0"/>
              </a:rPr>
              <a:t>materials and chemistry, catalysis science, synthesis, and instrumentation science. (</a:t>
            </a:r>
            <a:r>
              <a:rPr lang="el-GR" sz="1700" dirty="0">
                <a:latin typeface="Arial Narrow" pitchFamily="34" charset="0"/>
                <a:cs typeface="Times New Roman" pitchFamily="18" charset="0"/>
              </a:rPr>
              <a:t>Δ</a:t>
            </a:r>
            <a:r>
              <a:rPr lang="en-US" sz="1700" dirty="0">
                <a:latin typeface="Arial Narrow" pitchFamily="34" charset="0"/>
                <a:cs typeface="Times New Roman" pitchFamily="18" charset="0"/>
              </a:rPr>
              <a:t> = </a:t>
            </a:r>
            <a:r>
              <a:rPr lang="en-US" sz="1700" dirty="0" smtClean="0">
                <a:latin typeface="Arial Narrow" pitchFamily="34" charset="0"/>
                <a:cs typeface="Times New Roman" pitchFamily="18" charset="0"/>
              </a:rPr>
              <a:t>-$36.8M</a:t>
            </a:r>
            <a:r>
              <a:rPr lang="en-US" sz="1700" dirty="0">
                <a:latin typeface="Arial Narrow" pitchFamily="34" charset="0"/>
                <a:cs typeface="Times New Roman" pitchFamily="18" charset="0"/>
              </a:rPr>
              <a:t>)</a:t>
            </a:r>
          </a:p>
          <a:p>
            <a:pPr marL="292100" lvl="1" indent="-177800" eaLnBrk="0" hangingPunct="0">
              <a:spcBef>
                <a:spcPts val="0"/>
              </a:spcBef>
              <a:spcAft>
                <a:spcPts val="300"/>
              </a:spcAft>
              <a:buFont typeface="Wingdings" pitchFamily="2" charset="2"/>
              <a:buChar char="§"/>
            </a:pPr>
            <a:r>
              <a:rPr lang="en-US" sz="1700" dirty="0">
                <a:latin typeface="Arial Narrow" pitchFamily="34" charset="0"/>
                <a:cs typeface="Times New Roman" pitchFamily="18" charset="0"/>
              </a:rPr>
              <a:t>Energy Frontier Research Centers will be </a:t>
            </a:r>
            <a:r>
              <a:rPr lang="en-US" sz="1700" dirty="0" err="1">
                <a:latin typeface="Arial Narrow" pitchFamily="34" charset="0"/>
                <a:cs typeface="Times New Roman" pitchFamily="18" charset="0"/>
              </a:rPr>
              <a:t>recompeted</a:t>
            </a:r>
            <a:r>
              <a:rPr lang="en-US" sz="1700" dirty="0">
                <a:latin typeface="Arial Narrow" pitchFamily="34" charset="0"/>
                <a:cs typeface="Times New Roman" pitchFamily="18" charset="0"/>
              </a:rPr>
              <a:t>. (</a:t>
            </a:r>
            <a:r>
              <a:rPr lang="el-GR" sz="1700" dirty="0">
                <a:latin typeface="Arial Narrow" pitchFamily="34" charset="0"/>
                <a:cs typeface="Times New Roman" pitchFamily="18" charset="0"/>
              </a:rPr>
              <a:t>Δ</a:t>
            </a:r>
            <a:r>
              <a:rPr lang="en-US" sz="1700" dirty="0">
                <a:latin typeface="Arial Narrow" pitchFamily="34" charset="0"/>
                <a:cs typeface="Times New Roman" pitchFamily="18" charset="0"/>
              </a:rPr>
              <a:t> = -$11.1M)</a:t>
            </a:r>
          </a:p>
          <a:p>
            <a:pPr marL="292100" lvl="1" indent="-177800" eaLnBrk="0" hangingPunct="0">
              <a:spcBef>
                <a:spcPts val="0"/>
              </a:spcBef>
              <a:spcAft>
                <a:spcPts val="300"/>
              </a:spcAft>
              <a:buFont typeface="Wingdings" pitchFamily="2" charset="2"/>
              <a:buChar char="§"/>
            </a:pPr>
            <a:r>
              <a:rPr lang="en-US" sz="1700" dirty="0" smtClean="0">
                <a:latin typeface="Arial Narrow" pitchFamily="34" charset="0"/>
                <a:cs typeface="Times New Roman" pitchFamily="18" charset="0"/>
              </a:rPr>
              <a:t>No funding is requested for the two Energy Innovation Hubs. (</a:t>
            </a:r>
            <a:r>
              <a:rPr lang="el-GR" sz="1700" dirty="0">
                <a:latin typeface="Arial Narrow" pitchFamily="34" charset="0"/>
                <a:cs typeface="Times New Roman" pitchFamily="18" charset="0"/>
              </a:rPr>
              <a:t>Δ</a:t>
            </a:r>
            <a:r>
              <a:rPr lang="en-US" sz="1700" dirty="0">
                <a:latin typeface="Arial Narrow" pitchFamily="34" charset="0"/>
                <a:cs typeface="Times New Roman" pitchFamily="18" charset="0"/>
              </a:rPr>
              <a:t> = </a:t>
            </a:r>
            <a:r>
              <a:rPr lang="en-US" sz="1700" dirty="0" smtClean="0">
                <a:latin typeface="Arial Narrow" pitchFamily="34" charset="0"/>
                <a:cs typeface="Times New Roman" pitchFamily="18" charset="0"/>
              </a:rPr>
              <a:t>-$39.1M)</a:t>
            </a:r>
          </a:p>
          <a:p>
            <a:pPr marL="292100" lvl="1" indent="-177800" eaLnBrk="0" hangingPunct="0">
              <a:spcBef>
                <a:spcPts val="0"/>
              </a:spcBef>
              <a:spcAft>
                <a:spcPts val="300"/>
              </a:spcAft>
              <a:buFont typeface="Wingdings" pitchFamily="2" charset="2"/>
              <a:buChar char="§"/>
            </a:pPr>
            <a:r>
              <a:rPr lang="en-US" sz="1700" dirty="0" smtClean="0">
                <a:latin typeface="Arial Narrow" pitchFamily="34" charset="0"/>
                <a:cs typeface="Times New Roman" pitchFamily="18" charset="0"/>
              </a:rPr>
              <a:t>No funding is requested for </a:t>
            </a:r>
            <a:r>
              <a:rPr lang="en-US" sz="1700" dirty="0" err="1" smtClean="0">
                <a:latin typeface="Arial Narrow" pitchFamily="34" charset="0"/>
                <a:cs typeface="Times New Roman" pitchFamily="18" charset="0"/>
              </a:rPr>
              <a:t>EPSCoR</a:t>
            </a:r>
            <a:r>
              <a:rPr lang="en-US" sz="1700" dirty="0" smtClean="0">
                <a:latin typeface="Arial Narrow" pitchFamily="34" charset="0"/>
                <a:cs typeface="Times New Roman" pitchFamily="18" charset="0"/>
              </a:rPr>
              <a:t>. (</a:t>
            </a:r>
            <a:r>
              <a:rPr lang="el-GR" sz="1700" dirty="0">
                <a:latin typeface="Arial Narrow" pitchFamily="34" charset="0"/>
                <a:cs typeface="Times New Roman" pitchFamily="18" charset="0"/>
              </a:rPr>
              <a:t>Δ</a:t>
            </a:r>
            <a:r>
              <a:rPr lang="en-US" sz="1700" dirty="0">
                <a:latin typeface="Arial Narrow" pitchFamily="34" charset="0"/>
                <a:cs typeface="Times New Roman" pitchFamily="18" charset="0"/>
              </a:rPr>
              <a:t> = </a:t>
            </a:r>
            <a:r>
              <a:rPr lang="en-US" sz="1700" dirty="0" smtClean="0">
                <a:latin typeface="Arial Narrow" pitchFamily="34" charset="0"/>
                <a:cs typeface="Times New Roman" pitchFamily="18" charset="0"/>
              </a:rPr>
              <a:t>-$14.5M)</a:t>
            </a:r>
          </a:p>
          <a:p>
            <a:pPr marL="292100" lvl="1" indent="-177800" eaLnBrk="0" hangingPunct="0">
              <a:spcBef>
                <a:spcPts val="0"/>
              </a:spcBef>
              <a:spcAft>
                <a:spcPts val="600"/>
              </a:spcAft>
              <a:buFont typeface="Wingdings" pitchFamily="2" charset="2"/>
              <a:buChar char="§"/>
            </a:pPr>
            <a:endParaRPr lang="en-US" dirty="0" smtClean="0">
              <a:latin typeface="Arial Narrow" pitchFamily="34" charset="0"/>
              <a:cs typeface="Times New Roman" pitchFamily="18" charset="0"/>
            </a:endParaRPr>
          </a:p>
        </p:txBody>
      </p:sp>
      <p:sp>
        <p:nvSpPr>
          <p:cNvPr id="39" name="Rectangle 38"/>
          <p:cNvSpPr/>
          <p:nvPr/>
        </p:nvSpPr>
        <p:spPr>
          <a:xfrm>
            <a:off x="4874462" y="4739264"/>
            <a:ext cx="4415453" cy="1475106"/>
          </a:xfrm>
          <a:prstGeom prst="rect">
            <a:avLst/>
          </a:prstGeom>
        </p:spPr>
        <p:txBody>
          <a:bodyPr wrap="square" lIns="81625" tIns="40810" rIns="81625" bIns="40810">
            <a:spAutoFit/>
          </a:bodyPr>
          <a:lstStyle/>
          <a:p>
            <a:pPr eaLnBrk="0" hangingPunct="0"/>
            <a:r>
              <a:rPr lang="en-US" sz="2000" dirty="0" smtClean="0">
                <a:solidFill>
                  <a:srgbClr val="106636"/>
                </a:solidFill>
                <a:cs typeface="Times New Roman" pitchFamily="18" charset="0"/>
              </a:rPr>
              <a:t>Construction</a:t>
            </a:r>
          </a:p>
          <a:p>
            <a:pPr marL="288925" lvl="1" indent="-174625" eaLnBrk="0" hangingPunct="0">
              <a:spcBef>
                <a:spcPts val="0"/>
              </a:spcBef>
              <a:spcAft>
                <a:spcPts val="300"/>
              </a:spcAft>
              <a:buFont typeface="Wingdings" pitchFamily="2" charset="2"/>
              <a:buChar char="§"/>
            </a:pPr>
            <a:r>
              <a:rPr lang="fr-FR" sz="1700" dirty="0" smtClean="0">
                <a:latin typeface="Arial Narrow" pitchFamily="34" charset="0"/>
              </a:rPr>
              <a:t>Advanced Photon Source Upgrade (transitions </a:t>
            </a:r>
            <a:r>
              <a:rPr lang="fr-FR" sz="1700" dirty="0" err="1" smtClean="0">
                <a:latin typeface="Arial Narrow" pitchFamily="34" charset="0"/>
              </a:rPr>
              <a:t>from</a:t>
            </a:r>
            <a:r>
              <a:rPr lang="fr-FR" sz="1700" dirty="0" smtClean="0">
                <a:latin typeface="Arial Narrow" pitchFamily="34" charset="0"/>
              </a:rPr>
              <a:t> major item of </a:t>
            </a:r>
            <a:r>
              <a:rPr lang="fr-FR" sz="1700" dirty="0" err="1" smtClean="0">
                <a:latin typeface="Arial Narrow" pitchFamily="34" charset="0"/>
              </a:rPr>
              <a:t>equipment</a:t>
            </a:r>
            <a:r>
              <a:rPr lang="fr-FR" sz="1700" dirty="0" smtClean="0">
                <a:latin typeface="Arial Narrow" pitchFamily="34" charset="0"/>
              </a:rPr>
              <a:t> to line item construction) </a:t>
            </a:r>
            <a:r>
              <a:rPr lang="fr-FR" sz="1700" dirty="0">
                <a:latin typeface="Arial Narrow" pitchFamily="34" charset="0"/>
              </a:rPr>
              <a:t>(</a:t>
            </a:r>
            <a:r>
              <a:rPr lang="el-GR" sz="1700" dirty="0">
                <a:latin typeface="Arial Narrow" pitchFamily="34" charset="0"/>
                <a:cs typeface="Times New Roman" pitchFamily="18" charset="0"/>
              </a:rPr>
              <a:t>Δ</a:t>
            </a:r>
            <a:r>
              <a:rPr lang="en-US" sz="1700" dirty="0">
                <a:latin typeface="Arial Narrow" pitchFamily="34" charset="0"/>
                <a:cs typeface="Times New Roman" pitchFamily="18" charset="0"/>
              </a:rPr>
              <a:t> = </a:t>
            </a:r>
            <a:r>
              <a:rPr lang="en-US" sz="1700" dirty="0" smtClean="0">
                <a:latin typeface="Arial Narrow" pitchFamily="34" charset="0"/>
                <a:cs typeface="Times New Roman" pitchFamily="18" charset="0"/>
              </a:rPr>
              <a:t>-$22.5M</a:t>
            </a:r>
            <a:r>
              <a:rPr lang="fr-FR" sz="1700" dirty="0" smtClean="0">
                <a:latin typeface="Arial Narrow" pitchFamily="34" charset="0"/>
              </a:rPr>
              <a:t>)</a:t>
            </a:r>
          </a:p>
          <a:p>
            <a:pPr marL="288925" lvl="1" indent="-174625" eaLnBrk="0" hangingPunct="0">
              <a:spcBef>
                <a:spcPts val="0"/>
              </a:spcBef>
              <a:spcAft>
                <a:spcPts val="300"/>
              </a:spcAft>
              <a:buFont typeface="Wingdings" pitchFamily="2" charset="2"/>
              <a:buChar char="§"/>
            </a:pPr>
            <a:r>
              <a:rPr lang="fr-FR" sz="1700" dirty="0" err="1" smtClean="0">
                <a:latin typeface="Arial Narrow" pitchFamily="34" charset="0"/>
              </a:rPr>
              <a:t>Linac</a:t>
            </a:r>
            <a:r>
              <a:rPr lang="fr-FR" sz="1700" dirty="0" smtClean="0">
                <a:latin typeface="Arial Narrow" pitchFamily="34" charset="0"/>
              </a:rPr>
              <a:t> </a:t>
            </a:r>
            <a:r>
              <a:rPr lang="fr-FR" sz="1700" dirty="0" err="1" smtClean="0">
                <a:latin typeface="Arial Narrow" pitchFamily="34" charset="0"/>
              </a:rPr>
              <a:t>Coherent</a:t>
            </a:r>
            <a:r>
              <a:rPr lang="fr-FR" sz="1700" dirty="0" smtClean="0">
                <a:latin typeface="Arial Narrow" pitchFamily="34" charset="0"/>
              </a:rPr>
              <a:t> Light Source-II (at FY 2017 </a:t>
            </a:r>
            <a:r>
              <a:rPr lang="fr-FR" sz="1700" dirty="0" err="1" smtClean="0">
                <a:latin typeface="Arial Narrow" pitchFamily="34" charset="0"/>
              </a:rPr>
              <a:t>level</a:t>
            </a:r>
            <a:r>
              <a:rPr lang="fr-FR" sz="1700" dirty="0" smtClean="0">
                <a:latin typeface="Arial Narrow" pitchFamily="34" charset="0"/>
              </a:rPr>
              <a:t>)</a:t>
            </a:r>
          </a:p>
        </p:txBody>
      </p:sp>
      <p:sp>
        <p:nvSpPr>
          <p:cNvPr id="5" name="TextBox 4"/>
          <p:cNvSpPr txBox="1"/>
          <p:nvPr/>
        </p:nvSpPr>
        <p:spPr>
          <a:xfrm>
            <a:off x="0" y="4200780"/>
            <a:ext cx="4991100" cy="2123658"/>
          </a:xfrm>
          <a:prstGeom prst="rect">
            <a:avLst/>
          </a:prstGeom>
          <a:noFill/>
        </p:spPr>
        <p:txBody>
          <a:bodyPr wrap="square" rtlCol="0">
            <a:spAutoFit/>
          </a:bodyPr>
          <a:lstStyle/>
          <a:p>
            <a:pPr marL="114300" lvl="1" eaLnBrk="0" hangingPunct="0">
              <a:spcBef>
                <a:spcPts val="0"/>
              </a:spcBef>
              <a:spcAft>
                <a:spcPts val="600"/>
              </a:spcAft>
            </a:pPr>
            <a:r>
              <a:rPr lang="en-US" sz="2000" dirty="0" smtClean="0">
                <a:solidFill>
                  <a:srgbClr val="106636"/>
                </a:solidFill>
                <a:cs typeface="Times New Roman" pitchFamily="18" charset="0"/>
              </a:rPr>
              <a:t>Scientific user facilities</a:t>
            </a:r>
            <a:endParaRPr lang="en-US" sz="900" dirty="0">
              <a:solidFill>
                <a:srgbClr val="106636"/>
              </a:solidFill>
              <a:cs typeface="Times New Roman" pitchFamily="18" charset="0"/>
            </a:endParaRPr>
          </a:p>
          <a:p>
            <a:pPr marL="292100" lvl="2" indent="-177800" eaLnBrk="0" hangingPunct="0">
              <a:spcBef>
                <a:spcPts val="0"/>
              </a:spcBef>
              <a:spcAft>
                <a:spcPts val="300"/>
              </a:spcAft>
              <a:buFont typeface="Wingdings" pitchFamily="2" charset="2"/>
              <a:buChar char="§"/>
            </a:pPr>
            <a:r>
              <a:rPr lang="en-US" sz="1700" dirty="0" smtClean="0">
                <a:latin typeface="Arial Narrow" pitchFamily="34" charset="0"/>
                <a:cs typeface="Times New Roman" pitchFamily="18" charset="0"/>
              </a:rPr>
              <a:t>SSRL transitions to warm standby. (</a:t>
            </a:r>
            <a:r>
              <a:rPr lang="el-GR" sz="1700" dirty="0" smtClean="0">
                <a:latin typeface="Arial Narrow" pitchFamily="34" charset="0"/>
                <a:cs typeface="Times New Roman" pitchFamily="18" charset="0"/>
              </a:rPr>
              <a:t>Δ</a:t>
            </a:r>
            <a:r>
              <a:rPr lang="en-US" sz="1700" dirty="0" smtClean="0">
                <a:latin typeface="Arial Narrow" pitchFamily="34" charset="0"/>
                <a:cs typeface="Times New Roman" pitchFamily="18" charset="0"/>
              </a:rPr>
              <a:t> </a:t>
            </a:r>
            <a:r>
              <a:rPr lang="en-US" sz="1700" dirty="0">
                <a:latin typeface="Arial Narrow" pitchFamily="34" charset="0"/>
                <a:cs typeface="Times New Roman" pitchFamily="18" charset="0"/>
              </a:rPr>
              <a:t>= </a:t>
            </a:r>
            <a:r>
              <a:rPr lang="en-US" sz="1700" dirty="0" smtClean="0">
                <a:latin typeface="Arial Narrow" pitchFamily="34" charset="0"/>
                <a:cs typeface="Times New Roman" pitchFamily="18" charset="0"/>
              </a:rPr>
              <a:t>-$22M)</a:t>
            </a:r>
          </a:p>
          <a:p>
            <a:pPr marL="292100" lvl="2" indent="-177800" eaLnBrk="0" hangingPunct="0">
              <a:spcBef>
                <a:spcPts val="0"/>
              </a:spcBef>
              <a:spcAft>
                <a:spcPts val="300"/>
              </a:spcAft>
              <a:buFont typeface="Wingdings" pitchFamily="2" charset="2"/>
              <a:buChar char="§"/>
            </a:pPr>
            <a:r>
              <a:rPr lang="en-US" sz="1700" dirty="0" smtClean="0">
                <a:latin typeface="Arial Narrow" pitchFamily="34" charset="0"/>
                <a:cs typeface="Times New Roman" pitchFamily="18" charset="0"/>
              </a:rPr>
              <a:t>No funding is requested for CFN and CINT (</a:t>
            </a:r>
            <a:r>
              <a:rPr lang="el-GR" sz="1700" dirty="0" smtClean="0">
                <a:latin typeface="Arial Narrow" pitchFamily="34" charset="0"/>
                <a:cs typeface="Times New Roman" pitchFamily="18" charset="0"/>
              </a:rPr>
              <a:t>Δ</a:t>
            </a:r>
            <a:r>
              <a:rPr lang="en-US" sz="1700" dirty="0">
                <a:latin typeface="Arial Narrow" pitchFamily="34" charset="0"/>
                <a:cs typeface="Times New Roman" pitchFamily="18" charset="0"/>
              </a:rPr>
              <a:t> </a:t>
            </a:r>
            <a:r>
              <a:rPr lang="en-US" sz="1700" dirty="0" smtClean="0">
                <a:latin typeface="Arial Narrow" pitchFamily="34" charset="0"/>
                <a:cs typeface="Times New Roman" pitchFamily="18" charset="0"/>
              </a:rPr>
              <a:t>=  -$44M), Lujan equipment disposition (</a:t>
            </a:r>
            <a:r>
              <a:rPr lang="el-GR" sz="1700" dirty="0">
                <a:latin typeface="Arial Narrow" pitchFamily="34" charset="0"/>
                <a:cs typeface="Times New Roman" pitchFamily="18" charset="0"/>
              </a:rPr>
              <a:t>Δ</a:t>
            </a:r>
            <a:r>
              <a:rPr lang="en-US" sz="1700" dirty="0">
                <a:latin typeface="Arial Narrow" pitchFamily="34" charset="0"/>
                <a:cs typeface="Times New Roman" pitchFamily="18" charset="0"/>
              </a:rPr>
              <a:t> = </a:t>
            </a:r>
            <a:r>
              <a:rPr lang="en-US" sz="1700" dirty="0" smtClean="0">
                <a:latin typeface="Arial Narrow" pitchFamily="34" charset="0"/>
                <a:cs typeface="Times New Roman" pitchFamily="18" charset="0"/>
              </a:rPr>
              <a:t>-$1.0M), or Long Term Surveillance and Maintenance. </a:t>
            </a:r>
            <a:r>
              <a:rPr lang="en-US" sz="1700" dirty="0">
                <a:latin typeface="Arial Narrow" pitchFamily="34" charset="0"/>
                <a:cs typeface="Times New Roman" pitchFamily="18" charset="0"/>
              </a:rPr>
              <a:t>(</a:t>
            </a:r>
            <a:r>
              <a:rPr lang="el-GR" sz="1700" dirty="0">
                <a:latin typeface="Arial Narrow" pitchFamily="34" charset="0"/>
                <a:cs typeface="Times New Roman" pitchFamily="18" charset="0"/>
              </a:rPr>
              <a:t>Δ</a:t>
            </a:r>
            <a:r>
              <a:rPr lang="en-US" sz="1700" dirty="0">
                <a:latin typeface="Arial Narrow" pitchFamily="34" charset="0"/>
                <a:cs typeface="Times New Roman" pitchFamily="18" charset="0"/>
              </a:rPr>
              <a:t> = </a:t>
            </a:r>
            <a:r>
              <a:rPr lang="en-US" sz="1700" dirty="0" smtClean="0">
                <a:latin typeface="Arial Narrow" pitchFamily="34" charset="0"/>
                <a:cs typeface="Times New Roman" pitchFamily="18" charset="0"/>
              </a:rPr>
              <a:t>-$10.7M)</a:t>
            </a:r>
          </a:p>
          <a:p>
            <a:pPr marL="292100" lvl="2" indent="-177800" eaLnBrk="0" hangingPunct="0">
              <a:spcBef>
                <a:spcPts val="0"/>
              </a:spcBef>
              <a:spcAft>
                <a:spcPts val="300"/>
              </a:spcAft>
              <a:buFont typeface="Wingdings" pitchFamily="2" charset="2"/>
              <a:buChar char="§"/>
            </a:pPr>
            <a:r>
              <a:rPr lang="en-US" sz="1700" dirty="0" smtClean="0">
                <a:latin typeface="Arial Narrow" pitchFamily="34" charset="0"/>
                <a:cs typeface="Times New Roman" pitchFamily="18" charset="0"/>
              </a:rPr>
              <a:t>Remaining facilities </a:t>
            </a:r>
            <a:r>
              <a:rPr lang="en-US" sz="1700" dirty="0">
                <a:latin typeface="Arial Narrow" pitchFamily="34" charset="0"/>
                <a:cs typeface="Times New Roman" pitchFamily="18" charset="0"/>
              </a:rPr>
              <a:t>at below optimal operations  (</a:t>
            </a:r>
            <a:r>
              <a:rPr lang="el-GR" sz="1700" dirty="0">
                <a:latin typeface="Arial Narrow" pitchFamily="34" charset="0"/>
                <a:cs typeface="Times New Roman" pitchFamily="18" charset="0"/>
              </a:rPr>
              <a:t>Δ</a:t>
            </a:r>
            <a:r>
              <a:rPr lang="en-US" sz="1700" dirty="0">
                <a:latin typeface="Arial Narrow" pitchFamily="34" charset="0"/>
                <a:cs typeface="Times New Roman" pitchFamily="18" charset="0"/>
              </a:rPr>
              <a:t> = -</a:t>
            </a:r>
            <a:r>
              <a:rPr lang="en-US" sz="1700" dirty="0" smtClean="0">
                <a:latin typeface="Arial Narrow" pitchFamily="34" charset="0"/>
                <a:cs typeface="Times New Roman" pitchFamily="18" charset="0"/>
              </a:rPr>
              <a:t>$90.4M)</a:t>
            </a:r>
            <a:endParaRPr lang="en-US" sz="1700" dirty="0">
              <a:latin typeface="Arial Narrow" pitchFamily="34" charset="0"/>
              <a:cs typeface="Times New Roman" pitchFamily="18" charset="0"/>
            </a:endParaRPr>
          </a:p>
        </p:txBody>
      </p:sp>
      <p:graphicFrame>
        <p:nvGraphicFramePr>
          <p:cNvPr id="28" name="Chart 27"/>
          <p:cNvGraphicFramePr>
            <a:graphicFrameLocks/>
          </p:cNvGraphicFramePr>
          <p:nvPr>
            <p:extLst>
              <p:ext uri="{D42A27DB-BD31-4B8C-83A1-F6EECF244321}">
                <p14:modId xmlns:p14="http://schemas.microsoft.com/office/powerpoint/2010/main" val="1301343969"/>
              </p:ext>
            </p:extLst>
          </p:nvPr>
        </p:nvGraphicFramePr>
        <p:xfrm>
          <a:off x="3590926" y="536350"/>
          <a:ext cx="5553074" cy="4848448"/>
        </p:xfrm>
        <a:graphic>
          <a:graphicData uri="http://schemas.openxmlformats.org/drawingml/2006/chart">
            <c:chart xmlns:c="http://schemas.openxmlformats.org/drawingml/2006/chart" xmlns:r="http://schemas.openxmlformats.org/officeDocument/2006/relationships" r:id="rId3"/>
          </a:graphicData>
        </a:graphic>
      </p:graphicFrame>
      <p:sp>
        <p:nvSpPr>
          <p:cNvPr id="29" name="Footer Placeholder 1"/>
          <p:cNvSpPr>
            <a:spLocks noGrp="1"/>
          </p:cNvSpPr>
          <p:nvPr>
            <p:ph type="ftr" sz="quarter" idx="4294967295"/>
          </p:nvPr>
        </p:nvSpPr>
        <p:spPr>
          <a:xfrm>
            <a:off x="2819400" y="6387729"/>
            <a:ext cx="5410200" cy="365125"/>
          </a:xfrm>
        </p:spPr>
        <p:txBody>
          <a:bodyPr/>
          <a:lstStyle/>
          <a:p>
            <a:r>
              <a:rPr lang="en-US" dirty="0" smtClean="0"/>
              <a:t>Funding comparisons to FY 2017 Enacted</a:t>
            </a:r>
            <a:endParaRPr lang="en-US" dirty="0"/>
          </a:p>
        </p:txBody>
      </p:sp>
    </p:spTree>
    <p:extLst>
      <p:ext uri="{BB962C8B-B14F-4D97-AF65-F5344CB8AC3E}">
        <p14:creationId xmlns:p14="http://schemas.microsoft.com/office/powerpoint/2010/main" val="369316109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826057"/>
            <a:ext cx="8966200" cy="5364163"/>
          </a:xfrm>
        </p:spPr>
        <p:txBody>
          <a:bodyPr/>
          <a:lstStyle/>
          <a:p>
            <a:pPr indent="-165100">
              <a:spcBef>
                <a:spcPts val="0"/>
              </a:spcBef>
              <a:spcAft>
                <a:spcPts val="0"/>
              </a:spcAft>
              <a:buFont typeface="Wingdings" panose="05000000000000000000" pitchFamily="2" charset="2"/>
              <a:buChar char="§"/>
            </a:pPr>
            <a:r>
              <a:rPr lang="en-US" sz="1800" dirty="0" smtClean="0"/>
              <a:t>Transformative Opportunities for Discovery Science</a:t>
            </a:r>
          </a:p>
          <a:p>
            <a:pPr marL="574675" lvl="1" indent="-174625">
              <a:spcBef>
                <a:spcPts val="0"/>
              </a:spcBef>
              <a:spcAft>
                <a:spcPts val="0"/>
              </a:spcAft>
              <a:buNone/>
            </a:pPr>
            <a:r>
              <a:rPr lang="en-US" sz="1400" dirty="0" smtClean="0"/>
              <a:t>-</a:t>
            </a:r>
            <a:r>
              <a:rPr lang="en-US" sz="1400" b="0" dirty="0" smtClean="0">
                <a:solidFill>
                  <a:schemeClr val="tx1"/>
                </a:solidFill>
              </a:rPr>
              <a:t> 	Five new transformative opportunities that have the potential to further transform key technologies involving matter and energy</a:t>
            </a:r>
          </a:p>
          <a:p>
            <a:pPr indent="-165100">
              <a:spcBef>
                <a:spcPts val="0"/>
              </a:spcBef>
              <a:spcAft>
                <a:spcPts val="0"/>
              </a:spcAft>
              <a:buFont typeface="Wingdings" panose="05000000000000000000" pitchFamily="2" charset="2"/>
              <a:buChar char="§"/>
            </a:pPr>
            <a:r>
              <a:rPr lang="en-US" sz="1600" dirty="0" smtClean="0"/>
              <a:t>Quantum Materials and Chemistry</a:t>
            </a:r>
          </a:p>
          <a:p>
            <a:pPr marL="571500" lvl="1" indent="-165100">
              <a:spcBef>
                <a:spcPts val="0"/>
              </a:spcBef>
              <a:spcAft>
                <a:spcPts val="0"/>
              </a:spcAft>
              <a:buFont typeface="Arial" panose="020B0604020202020204" pitchFamily="34" charset="0"/>
              <a:buChar char="−"/>
            </a:pPr>
            <a:r>
              <a:rPr lang="en-US" sz="1400" dirty="0" smtClean="0">
                <a:solidFill>
                  <a:schemeClr val="tx1"/>
                </a:solidFill>
              </a:rPr>
              <a:t>Discover novel </a:t>
            </a:r>
            <a:r>
              <a:rPr lang="en-US" sz="1400" dirty="0">
                <a:solidFill>
                  <a:schemeClr val="tx1"/>
                </a:solidFill>
              </a:rPr>
              <a:t>materials </a:t>
            </a:r>
            <a:r>
              <a:rPr lang="en-US" sz="1400" dirty="0" smtClean="0">
                <a:solidFill>
                  <a:schemeClr val="tx1"/>
                </a:solidFill>
              </a:rPr>
              <a:t>and chemistries whose </a:t>
            </a:r>
            <a:r>
              <a:rPr lang="en-US" sz="1400" dirty="0">
                <a:solidFill>
                  <a:schemeClr val="tx1"/>
                </a:solidFill>
              </a:rPr>
              <a:t>properties result from strong and coherent interactions of constituent electrons with each other, the atomic lattice, or </a:t>
            </a:r>
            <a:r>
              <a:rPr lang="en-US" sz="1400" dirty="0" smtClean="0">
                <a:solidFill>
                  <a:schemeClr val="tx1"/>
                </a:solidFill>
              </a:rPr>
              <a:t>light. Focus </a:t>
            </a:r>
            <a:r>
              <a:rPr lang="en-US" sz="1400" dirty="0">
                <a:solidFill>
                  <a:schemeClr val="tx1"/>
                </a:solidFill>
              </a:rPr>
              <a:t>on low-dimensional systems, </a:t>
            </a:r>
            <a:r>
              <a:rPr lang="en-US" sz="1400" dirty="0" smtClean="0">
                <a:solidFill>
                  <a:schemeClr val="tx1"/>
                </a:solidFill>
              </a:rPr>
              <a:t>multilayered two-dimensional structures, </a:t>
            </a:r>
            <a:r>
              <a:rPr lang="en-US" sz="1400" dirty="0">
                <a:solidFill>
                  <a:schemeClr val="tx1"/>
                </a:solidFill>
              </a:rPr>
              <a:t>and studies of </a:t>
            </a:r>
            <a:r>
              <a:rPr lang="en-US" sz="1400" dirty="0" smtClean="0">
                <a:solidFill>
                  <a:schemeClr val="tx1"/>
                </a:solidFill>
              </a:rPr>
              <a:t>electronic properties.</a:t>
            </a:r>
            <a:endParaRPr lang="en-US" altLang="en-US" sz="1400" dirty="0">
              <a:solidFill>
                <a:schemeClr val="tx1"/>
              </a:solidFill>
            </a:endParaRPr>
          </a:p>
          <a:p>
            <a:pPr indent="-165100">
              <a:spcBef>
                <a:spcPts val="0"/>
              </a:spcBef>
              <a:spcAft>
                <a:spcPts val="0"/>
              </a:spcAft>
              <a:buFont typeface="Wingdings" panose="05000000000000000000" pitchFamily="2" charset="2"/>
              <a:buChar char="§"/>
            </a:pPr>
            <a:r>
              <a:rPr lang="en-US" sz="1600" dirty="0" smtClean="0">
                <a:solidFill>
                  <a:srgbClr val="106636"/>
                </a:solidFill>
              </a:rPr>
              <a:t>Catalysis Science</a:t>
            </a:r>
            <a:endParaRPr lang="en-US" sz="1600" dirty="0">
              <a:solidFill>
                <a:srgbClr val="106636"/>
              </a:solidFill>
            </a:endParaRPr>
          </a:p>
          <a:p>
            <a:pPr marL="571500" lvl="1" indent="-165100">
              <a:spcBef>
                <a:spcPts val="0"/>
              </a:spcBef>
              <a:spcAft>
                <a:spcPts val="0"/>
              </a:spcAft>
            </a:pPr>
            <a:r>
              <a:rPr lang="en-US" altLang="en-US" sz="1400" dirty="0">
                <a:solidFill>
                  <a:schemeClr val="tx1"/>
                </a:solidFill>
              </a:rPr>
              <a:t>Develop the understanding of catalytic mechanisms required to discover and design novel </a:t>
            </a:r>
            <a:r>
              <a:rPr lang="en-US" altLang="en-US" sz="1400" dirty="0" smtClean="0">
                <a:solidFill>
                  <a:schemeClr val="tx1"/>
                </a:solidFill>
              </a:rPr>
              <a:t>selective catalysts for conversions </a:t>
            </a:r>
            <a:r>
              <a:rPr lang="en-US" altLang="en-US" sz="1400" dirty="0">
                <a:solidFill>
                  <a:schemeClr val="tx1"/>
                </a:solidFill>
              </a:rPr>
              <a:t>of complex feedstocks using </a:t>
            </a:r>
            <a:r>
              <a:rPr lang="en-US" altLang="en-US" sz="1400" dirty="0" smtClean="0">
                <a:solidFill>
                  <a:schemeClr val="tx1"/>
                </a:solidFill>
              </a:rPr>
              <a:t>lower temperature and pressures.</a:t>
            </a:r>
            <a:endParaRPr lang="en-US" sz="1400" dirty="0">
              <a:solidFill>
                <a:schemeClr val="tx1"/>
              </a:solidFill>
            </a:endParaRPr>
          </a:p>
          <a:p>
            <a:pPr indent="-165100">
              <a:spcBef>
                <a:spcPts val="0"/>
              </a:spcBef>
              <a:spcAft>
                <a:spcPts val="0"/>
              </a:spcAft>
              <a:buFont typeface="Wingdings" panose="05000000000000000000" pitchFamily="2" charset="2"/>
              <a:buChar char="§"/>
            </a:pPr>
            <a:r>
              <a:rPr lang="en-US" sz="1600" dirty="0"/>
              <a:t>Energy-Water </a:t>
            </a:r>
            <a:r>
              <a:rPr lang="en-US" sz="1600" dirty="0" smtClean="0"/>
              <a:t>Issues</a:t>
            </a:r>
          </a:p>
          <a:p>
            <a:pPr marL="571500" lvl="1" indent="-165100">
              <a:spcBef>
                <a:spcPts val="0"/>
              </a:spcBef>
              <a:spcAft>
                <a:spcPts val="0"/>
              </a:spcAft>
            </a:pPr>
            <a:r>
              <a:rPr lang="en-US" sz="1400" dirty="0">
                <a:solidFill>
                  <a:schemeClr val="tx1"/>
                </a:solidFill>
              </a:rPr>
              <a:t>Generate fundamental knowledge of the role, dynamics, and control of aqueous systems in energy and chemical conversions to better understand the interdependency of energy-water use and production</a:t>
            </a:r>
            <a:r>
              <a:rPr lang="en-US" sz="1400" dirty="0" smtClean="0">
                <a:solidFill>
                  <a:schemeClr val="tx1"/>
                </a:solidFill>
              </a:rPr>
              <a:t>.</a:t>
            </a:r>
          </a:p>
          <a:p>
            <a:pPr indent="-165100">
              <a:spcBef>
                <a:spcPts val="0"/>
              </a:spcBef>
              <a:spcAft>
                <a:spcPts val="0"/>
              </a:spcAft>
              <a:buFont typeface="Wingdings" panose="05000000000000000000" pitchFamily="2" charset="2"/>
              <a:buChar char="§"/>
            </a:pPr>
            <a:r>
              <a:rPr lang="en-US" sz="1600" dirty="0" smtClean="0">
                <a:solidFill>
                  <a:srgbClr val="106636"/>
                </a:solidFill>
              </a:rPr>
              <a:t>Energy Storage</a:t>
            </a:r>
          </a:p>
          <a:p>
            <a:pPr marL="574675" lvl="1" indent="-169863">
              <a:spcBef>
                <a:spcPts val="0"/>
              </a:spcBef>
              <a:spcAft>
                <a:spcPts val="0"/>
              </a:spcAft>
              <a:buFont typeface="Courier New" panose="02070309020205020404" pitchFamily="49" charset="0"/>
              <a:buChar char="-"/>
            </a:pPr>
            <a:r>
              <a:rPr lang="en-US" sz="1400" dirty="0" smtClean="0">
                <a:solidFill>
                  <a:schemeClr val="tx1"/>
                </a:solidFill>
              </a:rPr>
              <a:t>Provide the scientific foundation for next-generation energy storage, building on in </a:t>
            </a:r>
            <a:r>
              <a:rPr lang="en-US" sz="1400" dirty="0">
                <a:solidFill>
                  <a:schemeClr val="tx1"/>
                </a:solidFill>
              </a:rPr>
              <a:t>situ and operando measurements </a:t>
            </a:r>
            <a:r>
              <a:rPr lang="en-US" sz="1400" dirty="0" smtClean="0">
                <a:solidFill>
                  <a:schemeClr val="tx1"/>
                </a:solidFill>
              </a:rPr>
              <a:t>and comprehensive computer models to </a:t>
            </a:r>
            <a:r>
              <a:rPr lang="en-US" sz="1400" dirty="0">
                <a:solidFill>
                  <a:schemeClr val="tx1"/>
                </a:solidFill>
              </a:rPr>
              <a:t>capture </a:t>
            </a:r>
            <a:r>
              <a:rPr lang="en-US" sz="1400" dirty="0" smtClean="0">
                <a:solidFill>
                  <a:schemeClr val="tx1"/>
                </a:solidFill>
              </a:rPr>
              <a:t>coupled </a:t>
            </a:r>
            <a:r>
              <a:rPr lang="en-US" sz="1400" dirty="0">
                <a:solidFill>
                  <a:schemeClr val="tx1"/>
                </a:solidFill>
              </a:rPr>
              <a:t>electro-chemical-mechanical </a:t>
            </a:r>
            <a:r>
              <a:rPr lang="en-US" sz="1400" dirty="0" smtClean="0">
                <a:solidFill>
                  <a:schemeClr val="tx1"/>
                </a:solidFill>
              </a:rPr>
              <a:t>phenomena, including dynamics and mesoscale effects.</a:t>
            </a:r>
          </a:p>
          <a:p>
            <a:pPr indent="-165100">
              <a:spcBef>
                <a:spcPts val="0"/>
              </a:spcBef>
              <a:spcAft>
                <a:spcPts val="0"/>
              </a:spcAft>
              <a:buFont typeface="Wingdings" panose="05000000000000000000" pitchFamily="2" charset="2"/>
              <a:buChar char="§"/>
            </a:pPr>
            <a:r>
              <a:rPr lang="en-US" sz="1600" dirty="0" smtClean="0"/>
              <a:t>Crosscutting: Synthesis and Instrumentation</a:t>
            </a:r>
          </a:p>
          <a:p>
            <a:pPr marL="571500" lvl="1" indent="-165100">
              <a:spcBef>
                <a:spcPts val="0"/>
              </a:spcBef>
              <a:spcAft>
                <a:spcPts val="0"/>
              </a:spcAft>
            </a:pPr>
            <a:r>
              <a:rPr lang="en-US" sz="1400" dirty="0" smtClean="0">
                <a:solidFill>
                  <a:schemeClr val="tx1"/>
                </a:solidFill>
              </a:rPr>
              <a:t>Investigate </a:t>
            </a:r>
            <a:r>
              <a:rPr lang="en-US" sz="1400" dirty="0">
                <a:solidFill>
                  <a:schemeClr val="tx1"/>
                </a:solidFill>
              </a:rPr>
              <a:t>controlled synthesis and assembly of nanoscale </a:t>
            </a:r>
            <a:r>
              <a:rPr lang="en-US" sz="1400" dirty="0" smtClean="0">
                <a:solidFill>
                  <a:schemeClr val="tx1"/>
                </a:solidFill>
              </a:rPr>
              <a:t>materials and molecules </a:t>
            </a:r>
            <a:r>
              <a:rPr lang="en-US" sz="1400" dirty="0">
                <a:solidFill>
                  <a:schemeClr val="tx1"/>
                </a:solidFill>
              </a:rPr>
              <a:t>into functional </a:t>
            </a:r>
            <a:r>
              <a:rPr lang="en-US" sz="1400" dirty="0" smtClean="0">
                <a:solidFill>
                  <a:schemeClr val="tx1"/>
                </a:solidFill>
              </a:rPr>
              <a:t>matter </a:t>
            </a:r>
            <a:r>
              <a:rPr lang="en-US" sz="1400" dirty="0">
                <a:solidFill>
                  <a:schemeClr val="tx1"/>
                </a:solidFill>
              </a:rPr>
              <a:t>with desired </a:t>
            </a:r>
            <a:r>
              <a:rPr lang="en-US" sz="1400" dirty="0" smtClean="0">
                <a:solidFill>
                  <a:schemeClr val="tx1"/>
                </a:solidFill>
              </a:rPr>
              <a:t>properties, </a:t>
            </a:r>
            <a:r>
              <a:rPr lang="en-US" sz="1400" dirty="0">
                <a:solidFill>
                  <a:schemeClr val="tx1"/>
                </a:solidFill>
              </a:rPr>
              <a:t>low temperature synthesis </a:t>
            </a:r>
            <a:r>
              <a:rPr lang="en-US" sz="1400" dirty="0" smtClean="0">
                <a:solidFill>
                  <a:schemeClr val="tx1"/>
                </a:solidFill>
              </a:rPr>
              <a:t>under </a:t>
            </a:r>
            <a:r>
              <a:rPr lang="en-US" sz="1400" dirty="0">
                <a:solidFill>
                  <a:schemeClr val="tx1"/>
                </a:solidFill>
              </a:rPr>
              <a:t>mild </a:t>
            </a:r>
            <a:r>
              <a:rPr lang="en-US" sz="1400" dirty="0" smtClean="0">
                <a:solidFill>
                  <a:schemeClr val="tx1"/>
                </a:solidFill>
              </a:rPr>
              <a:t>conditions, and </a:t>
            </a:r>
            <a:r>
              <a:rPr lang="en-US" sz="1400" dirty="0">
                <a:solidFill>
                  <a:schemeClr val="tx1"/>
                </a:solidFill>
              </a:rPr>
              <a:t>bio-inspired synthetic approaches. </a:t>
            </a:r>
          </a:p>
          <a:p>
            <a:pPr marL="571500" lvl="1" indent="-165100">
              <a:spcBef>
                <a:spcPts val="0"/>
              </a:spcBef>
              <a:spcAft>
                <a:spcPts val="0"/>
              </a:spcAft>
            </a:pPr>
            <a:r>
              <a:rPr lang="en-US" sz="1400" dirty="0" smtClean="0">
                <a:solidFill>
                  <a:schemeClr val="tx1"/>
                </a:solidFill>
              </a:rPr>
              <a:t>Develop </a:t>
            </a:r>
            <a:r>
              <a:rPr lang="en-US" sz="1400" dirty="0">
                <a:solidFill>
                  <a:schemeClr val="tx1"/>
                </a:solidFill>
              </a:rPr>
              <a:t>real-time monitoring tools, </a:t>
            </a:r>
            <a:r>
              <a:rPr lang="en-US" sz="1400" i="1" dirty="0">
                <a:solidFill>
                  <a:schemeClr val="tx1"/>
                </a:solidFill>
              </a:rPr>
              <a:t>in situ</a:t>
            </a:r>
            <a:r>
              <a:rPr lang="en-US" sz="1400" dirty="0">
                <a:solidFill>
                  <a:schemeClr val="tx1"/>
                </a:solidFill>
              </a:rPr>
              <a:t> diagnostic techniques, and instrumentation </a:t>
            </a:r>
            <a:r>
              <a:rPr lang="en-US" sz="1400" dirty="0" smtClean="0">
                <a:solidFill>
                  <a:schemeClr val="tx1"/>
                </a:solidFill>
              </a:rPr>
              <a:t>to study changes in structure </a:t>
            </a:r>
            <a:r>
              <a:rPr lang="en-US" sz="1400" dirty="0">
                <a:solidFill>
                  <a:schemeClr val="tx1"/>
                </a:solidFill>
              </a:rPr>
              <a:t>and </a:t>
            </a:r>
            <a:r>
              <a:rPr lang="en-US" sz="1400" dirty="0" smtClean="0">
                <a:solidFill>
                  <a:schemeClr val="tx1"/>
                </a:solidFill>
              </a:rPr>
              <a:t>properties of </a:t>
            </a:r>
            <a:r>
              <a:rPr lang="en-US" sz="1400" dirty="0">
                <a:solidFill>
                  <a:schemeClr val="tx1"/>
                </a:solidFill>
              </a:rPr>
              <a:t>materials and chemical processes at the levels of atoms and molecules in real-world </a:t>
            </a:r>
            <a:r>
              <a:rPr lang="en-US" sz="1400" dirty="0" smtClean="0">
                <a:solidFill>
                  <a:schemeClr val="tx1"/>
                </a:solidFill>
              </a:rPr>
              <a:t>systems.</a:t>
            </a:r>
            <a:endParaRPr lang="en-US" sz="1400" dirty="0">
              <a:solidFill>
                <a:schemeClr val="tx1"/>
              </a:solidFill>
            </a:endParaRPr>
          </a:p>
          <a:p>
            <a:pPr marL="457200" lvl="1" indent="-228600">
              <a:spcBef>
                <a:spcPts val="300"/>
              </a:spcBef>
              <a:spcAft>
                <a:spcPts val="600"/>
              </a:spcAft>
            </a:pPr>
            <a:endParaRPr lang="en-US" sz="1500" dirty="0">
              <a:solidFill>
                <a:schemeClr val="tx1"/>
              </a:solidFill>
            </a:endParaRPr>
          </a:p>
        </p:txBody>
      </p:sp>
      <p:sp>
        <p:nvSpPr>
          <p:cNvPr id="3" name="Title 2"/>
          <p:cNvSpPr>
            <a:spLocks noGrp="1"/>
          </p:cNvSpPr>
          <p:nvPr>
            <p:ph type="title" idx="4294967295"/>
          </p:nvPr>
        </p:nvSpPr>
        <p:spPr>
          <a:xfrm>
            <a:off x="0" y="0"/>
            <a:ext cx="9144000" cy="738188"/>
          </a:xfrm>
        </p:spPr>
        <p:txBody>
          <a:bodyPr/>
          <a:lstStyle/>
          <a:p>
            <a:r>
              <a:rPr lang="en-US" dirty="0" smtClean="0"/>
              <a:t>BES Research Priorities</a:t>
            </a:r>
            <a:br>
              <a:rPr lang="en-US" dirty="0" smtClean="0"/>
            </a:br>
            <a:r>
              <a:rPr lang="en-US" sz="2000" dirty="0" smtClean="0"/>
              <a:t>FY 2017 = $488.1M; FY 2018 = $440.6M</a:t>
            </a:r>
            <a:endParaRPr lang="en-US" sz="2000" dirty="0"/>
          </a:p>
        </p:txBody>
      </p:sp>
    </p:spTree>
    <p:extLst>
      <p:ext uri="{BB962C8B-B14F-4D97-AF65-F5344CB8AC3E}">
        <p14:creationId xmlns:p14="http://schemas.microsoft.com/office/powerpoint/2010/main" val="779830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6649" y="1404596"/>
            <a:ext cx="7419976" cy="3170044"/>
          </a:xfrm>
          <a:prstGeom prst="rect">
            <a:avLst/>
          </a:prstGeom>
        </p:spPr>
        <p:txBody>
          <a:bodyPr wrap="square" lIns="91387" tIns="45693" rIns="91387" bIns="45693">
            <a:spAutoFit/>
          </a:bodyPr>
          <a:lstStyle/>
          <a:p>
            <a:pPr marL="628219" indent="-626457" defTabSz="912328">
              <a:spcBef>
                <a:spcPts val="1200"/>
              </a:spcBef>
              <a:spcAft>
                <a:spcPts val="1200"/>
              </a:spcAft>
              <a:buFont typeface="Wingdings" pitchFamily="2" charset="2"/>
              <a:buChar char="§"/>
            </a:pPr>
            <a:r>
              <a:rPr lang="en-US" sz="2400" dirty="0" smtClean="0">
                <a:solidFill>
                  <a:srgbClr val="106636"/>
                </a:solidFill>
                <a:latin typeface="Arial" pitchFamily="34" charset="0"/>
                <a:cs typeface="Arial" pitchFamily="34" charset="0"/>
              </a:rPr>
              <a:t>DOE and BES News</a:t>
            </a:r>
          </a:p>
          <a:p>
            <a:pPr marL="628219" indent="-626457" defTabSz="912328">
              <a:spcBef>
                <a:spcPts val="1200"/>
              </a:spcBef>
              <a:spcAft>
                <a:spcPts val="1200"/>
              </a:spcAft>
              <a:buFont typeface="Wingdings" pitchFamily="2" charset="2"/>
              <a:buChar char="§"/>
            </a:pPr>
            <a:r>
              <a:rPr lang="en-US" sz="2400" dirty="0" smtClean="0">
                <a:solidFill>
                  <a:srgbClr val="106636"/>
                </a:solidFill>
                <a:latin typeface="Arial" pitchFamily="34" charset="0"/>
                <a:cs typeface="Arial" pitchFamily="34" charset="0"/>
              </a:rPr>
              <a:t>FY 2017 </a:t>
            </a:r>
            <a:r>
              <a:rPr lang="en-US" sz="2400" dirty="0">
                <a:solidFill>
                  <a:srgbClr val="106636"/>
                </a:solidFill>
                <a:latin typeface="Arial" pitchFamily="34" charset="0"/>
                <a:cs typeface="Arial" pitchFamily="34" charset="0"/>
              </a:rPr>
              <a:t>Appropriation &amp; Program Activities </a:t>
            </a:r>
          </a:p>
          <a:p>
            <a:pPr marL="628219" indent="-626457" defTabSz="912328">
              <a:spcBef>
                <a:spcPts val="1200"/>
              </a:spcBef>
              <a:spcAft>
                <a:spcPts val="1200"/>
              </a:spcAft>
              <a:buFont typeface="Wingdings" pitchFamily="2" charset="2"/>
              <a:buChar char="§"/>
            </a:pPr>
            <a:r>
              <a:rPr lang="en-US" sz="2400" dirty="0">
                <a:solidFill>
                  <a:srgbClr val="106636"/>
                </a:solidFill>
                <a:latin typeface="Arial" pitchFamily="34" charset="0"/>
                <a:cs typeface="Arial" pitchFamily="34" charset="0"/>
              </a:rPr>
              <a:t>FY </a:t>
            </a:r>
            <a:r>
              <a:rPr lang="en-US" sz="2400" dirty="0" smtClean="0">
                <a:solidFill>
                  <a:srgbClr val="106636"/>
                </a:solidFill>
                <a:latin typeface="Arial" pitchFamily="34" charset="0"/>
                <a:cs typeface="Arial" pitchFamily="34" charset="0"/>
              </a:rPr>
              <a:t>2018 </a:t>
            </a:r>
            <a:r>
              <a:rPr lang="en-US" sz="2400" dirty="0">
                <a:solidFill>
                  <a:srgbClr val="106636"/>
                </a:solidFill>
                <a:latin typeface="Arial" pitchFamily="34" charset="0"/>
                <a:cs typeface="Arial" pitchFamily="34" charset="0"/>
              </a:rPr>
              <a:t>President’s Request</a:t>
            </a:r>
          </a:p>
          <a:p>
            <a:pPr marL="628219" indent="-626457" defTabSz="912328">
              <a:spcBef>
                <a:spcPts val="1200"/>
              </a:spcBef>
              <a:spcAft>
                <a:spcPts val="1200"/>
              </a:spcAft>
              <a:buFont typeface="Wingdings" pitchFamily="2" charset="2"/>
              <a:buChar char="§"/>
            </a:pPr>
            <a:r>
              <a:rPr lang="en-US" sz="2400" dirty="0" smtClean="0">
                <a:solidFill>
                  <a:srgbClr val="106636"/>
                </a:solidFill>
                <a:latin typeface="Arial" pitchFamily="34" charset="0"/>
                <a:cs typeface="Arial" pitchFamily="34" charset="0"/>
              </a:rPr>
              <a:t>New BESAC Charge</a:t>
            </a:r>
            <a:endParaRPr lang="en-US" sz="2400" dirty="0">
              <a:solidFill>
                <a:srgbClr val="106636"/>
              </a:solidFill>
              <a:latin typeface="Arial" pitchFamily="34" charset="0"/>
              <a:cs typeface="Arial" pitchFamily="34" charset="0"/>
            </a:endParaRPr>
          </a:p>
          <a:p>
            <a:pPr marL="1762" defTabSz="912009">
              <a:spcBef>
                <a:spcPts val="1200"/>
              </a:spcBef>
              <a:spcAft>
                <a:spcPts val="1200"/>
              </a:spcAft>
            </a:pPr>
            <a:endParaRPr lang="en-US" sz="2400" dirty="0">
              <a:solidFill>
                <a:srgbClr val="006600"/>
              </a:solidFill>
              <a:latin typeface="Arial" pitchFamily="34" charset="0"/>
              <a:cs typeface="Arial" pitchFamily="34" charset="0"/>
            </a:endParaRPr>
          </a:p>
        </p:txBody>
      </p:sp>
      <p:sp>
        <p:nvSpPr>
          <p:cNvPr id="4" name="Rectangle 3"/>
          <p:cNvSpPr>
            <a:spLocks noChangeArrowheads="1"/>
          </p:cNvSpPr>
          <p:nvPr/>
        </p:nvSpPr>
        <p:spPr bwMode="auto">
          <a:xfrm>
            <a:off x="0" y="115168"/>
            <a:ext cx="9144000" cy="723265"/>
          </a:xfrm>
          <a:prstGeom prst="rect">
            <a:avLst/>
          </a:prstGeom>
          <a:noFill/>
          <a:ln w="9525">
            <a:noFill/>
            <a:miter lim="800000"/>
            <a:headEnd/>
            <a:tailEnd/>
          </a:ln>
        </p:spPr>
        <p:txBody>
          <a:bodyPr lIns="101597" tIns="50799" rIns="101597" bIns="50799"/>
          <a:lstStyle/>
          <a:p>
            <a:pPr algn="ctr" defTabSz="913865" fontAlgn="auto">
              <a:spcBef>
                <a:spcPts val="0"/>
              </a:spcBef>
              <a:spcAft>
                <a:spcPts val="0"/>
              </a:spcAft>
              <a:tabLst>
                <a:tab pos="1885762" algn="l"/>
              </a:tabLst>
              <a:defRPr/>
            </a:pPr>
            <a:r>
              <a:rPr lang="en-US" sz="3000" kern="0" dirty="0">
                <a:solidFill>
                  <a:srgbClr val="106636"/>
                </a:solidFill>
                <a:latin typeface="Arial" pitchFamily="34" charset="0"/>
                <a:cs typeface="Arial" pitchFamily="34" charset="0"/>
              </a:rPr>
              <a:t>Outline</a:t>
            </a:r>
          </a:p>
        </p:txBody>
      </p:sp>
      <p:sp>
        <p:nvSpPr>
          <p:cNvPr id="5"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2</a:t>
            </a:fld>
            <a:endParaRPr lang="en-US" dirty="0"/>
          </a:p>
        </p:txBody>
      </p:sp>
    </p:spTree>
    <p:extLst>
      <p:ext uri="{BB962C8B-B14F-4D97-AF65-F5344CB8AC3E}">
        <p14:creationId xmlns:p14="http://schemas.microsoft.com/office/powerpoint/2010/main" val="4614321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8484"/>
          <a:stretch/>
        </p:blipFill>
        <p:spPr>
          <a:xfrm>
            <a:off x="96256" y="2761269"/>
            <a:ext cx="4184112" cy="3437892"/>
          </a:xfrm>
          <a:prstGeom prst="rect">
            <a:avLst/>
          </a:prstGeom>
        </p:spPr>
      </p:pic>
      <p:sp>
        <p:nvSpPr>
          <p:cNvPr id="3292165" name="Rectangle 5"/>
          <p:cNvSpPr>
            <a:spLocks noChangeArrowheads="1"/>
          </p:cNvSpPr>
          <p:nvPr/>
        </p:nvSpPr>
        <p:spPr bwMode="auto">
          <a:xfrm>
            <a:off x="0" y="8"/>
            <a:ext cx="9144000" cy="754743"/>
          </a:xfrm>
          <a:prstGeom prst="rect">
            <a:avLst/>
          </a:prstGeom>
          <a:noFill/>
          <a:ln w="9525" cap="flat" cmpd="sng">
            <a:noFill/>
            <a:prstDash val="solid"/>
            <a:miter lim="800000"/>
            <a:headEnd/>
            <a:tailEnd/>
          </a:ln>
          <a:effectLst/>
        </p:spPr>
        <p:txBody>
          <a:bodyPr lIns="90875" tIns="45442" rIns="90875" bIns="45442" anchor="ctr"/>
          <a:lstStyle/>
          <a:p>
            <a:pPr algn="ctr" defTabSz="909279">
              <a:defRPr/>
            </a:pPr>
            <a:r>
              <a:rPr lang="en-US" sz="2400" dirty="0" smtClean="0">
                <a:solidFill>
                  <a:srgbClr val="106636"/>
                </a:solidFill>
                <a:latin typeface="Arial" pitchFamily="34" charset="0"/>
                <a:cs typeface="Arial" pitchFamily="34" charset="0"/>
              </a:rPr>
              <a:t>Energy Frontier Research Centers</a:t>
            </a:r>
          </a:p>
          <a:p>
            <a:pPr algn="ctr" defTabSz="909279">
              <a:defRPr/>
            </a:pPr>
            <a:r>
              <a:rPr lang="en-US" sz="2000" dirty="0" smtClean="0">
                <a:solidFill>
                  <a:srgbClr val="106636"/>
                </a:solidFill>
                <a:latin typeface="Arial" pitchFamily="34" charset="0"/>
                <a:cs typeface="Arial" pitchFamily="34" charset="0"/>
              </a:rPr>
              <a:t>FY 2017 </a:t>
            </a:r>
            <a:r>
              <a:rPr lang="en-US" sz="2000" dirty="0">
                <a:solidFill>
                  <a:srgbClr val="106636"/>
                </a:solidFill>
                <a:latin typeface="Arial" pitchFamily="34" charset="0"/>
                <a:cs typeface="Arial" pitchFamily="34" charset="0"/>
              </a:rPr>
              <a:t>= $110M; FY </a:t>
            </a:r>
            <a:r>
              <a:rPr lang="en-US" sz="2000" dirty="0" smtClean="0">
                <a:solidFill>
                  <a:srgbClr val="106636"/>
                </a:solidFill>
                <a:latin typeface="Arial" pitchFamily="34" charset="0"/>
                <a:cs typeface="Arial" pitchFamily="34" charset="0"/>
              </a:rPr>
              <a:t>2018 </a:t>
            </a:r>
            <a:r>
              <a:rPr lang="en-US" sz="2000" dirty="0">
                <a:solidFill>
                  <a:srgbClr val="106636"/>
                </a:solidFill>
                <a:latin typeface="Arial" pitchFamily="34" charset="0"/>
                <a:cs typeface="Arial" pitchFamily="34" charset="0"/>
              </a:rPr>
              <a:t>= </a:t>
            </a:r>
            <a:r>
              <a:rPr lang="en-US" sz="2000" dirty="0" smtClean="0">
                <a:solidFill>
                  <a:srgbClr val="106636"/>
                </a:solidFill>
                <a:latin typeface="Arial" pitchFamily="34" charset="0"/>
                <a:cs typeface="Arial" pitchFamily="34" charset="0"/>
              </a:rPr>
              <a:t>$99M</a:t>
            </a:r>
            <a:endParaRPr lang="en-US" sz="2000" dirty="0">
              <a:solidFill>
                <a:srgbClr val="106636"/>
              </a:solidFill>
              <a:latin typeface="Arial" pitchFamily="34" charset="0"/>
              <a:cs typeface="Arial" pitchFamily="34" charset="0"/>
            </a:endParaRPr>
          </a:p>
        </p:txBody>
      </p:sp>
      <p:sp>
        <p:nvSpPr>
          <p:cNvPr id="39" name="TextBox 14"/>
          <p:cNvSpPr txBox="1">
            <a:spLocks noChangeArrowheads="1"/>
          </p:cNvSpPr>
          <p:nvPr/>
        </p:nvSpPr>
        <p:spPr bwMode="auto">
          <a:xfrm>
            <a:off x="4864914" y="6400800"/>
            <a:ext cx="3431238" cy="315689"/>
          </a:xfrm>
          <a:prstGeom prst="rect">
            <a:avLst/>
          </a:prstGeom>
          <a:noFill/>
          <a:ln w="9525">
            <a:noFill/>
            <a:miter lim="800000"/>
            <a:headEnd/>
            <a:tailEnd/>
          </a:ln>
        </p:spPr>
        <p:txBody>
          <a:bodyPr wrap="square" lIns="99276" tIns="49638" rIns="99276" bIns="49638">
            <a:prstTxWarp prst="textNoShape">
              <a:avLst/>
            </a:prstTxWarp>
            <a:spAutoFit/>
          </a:bodyPr>
          <a:lstStyle/>
          <a:p>
            <a:pPr>
              <a:tabLst>
                <a:tab pos="628650" algn="l"/>
              </a:tabLst>
            </a:pPr>
            <a:r>
              <a:rPr lang="en-US" sz="1400" dirty="0" smtClean="0">
                <a:solidFill>
                  <a:prstClr val="black"/>
                </a:solidFill>
                <a:ea typeface="Times" charset="0"/>
                <a:cs typeface="Times" charset="0"/>
                <a:hlinkClick r:id="rId4"/>
              </a:rPr>
              <a:t>http://science.energy.gov/bes/efrc/</a:t>
            </a:r>
            <a:r>
              <a:rPr lang="en-US" sz="1400" dirty="0" smtClean="0">
                <a:solidFill>
                  <a:prstClr val="black"/>
                </a:solidFill>
                <a:ea typeface="Times" charset="0"/>
                <a:cs typeface="Times" charset="0"/>
              </a:rPr>
              <a:t>  </a:t>
            </a:r>
          </a:p>
        </p:txBody>
      </p:sp>
      <p:sp>
        <p:nvSpPr>
          <p:cNvPr id="12" name="TextBox 11"/>
          <p:cNvSpPr txBox="1"/>
          <p:nvPr/>
        </p:nvSpPr>
        <p:spPr>
          <a:xfrm>
            <a:off x="131956" y="849947"/>
            <a:ext cx="4162446" cy="2215991"/>
          </a:xfrm>
          <a:prstGeom prst="rect">
            <a:avLst/>
          </a:prstGeom>
          <a:noFill/>
          <a:ln>
            <a:noFill/>
          </a:ln>
        </p:spPr>
        <p:txBody>
          <a:bodyPr wrap="square" rtlCol="0">
            <a:spAutoFit/>
          </a:bodyPr>
          <a:lstStyle/>
          <a:p>
            <a:r>
              <a:rPr lang="en-US" b="1" dirty="0" smtClean="0">
                <a:solidFill>
                  <a:srgbClr val="106636"/>
                </a:solidFill>
                <a:latin typeface="Arial" panose="020B0604020202020204" pitchFamily="34" charset="0"/>
                <a:ea typeface="Times" charset="0"/>
                <a:cs typeface="Arial" panose="020B0604020202020204" pitchFamily="34" charset="0"/>
              </a:rPr>
              <a:t>Current EFRCs</a:t>
            </a:r>
          </a:p>
          <a:p>
            <a:endParaRPr lang="en-US" sz="1000" b="1" u="sng" dirty="0" smtClean="0">
              <a:solidFill>
                <a:prstClr val="black"/>
              </a:solidFill>
              <a:latin typeface="Arial" panose="020B0604020202020204" pitchFamily="34" charset="0"/>
              <a:ea typeface="Times" charset="0"/>
              <a:cs typeface="Arial" panose="020B0604020202020204" pitchFamily="34" charset="0"/>
            </a:endParaRPr>
          </a:p>
          <a:p>
            <a:pPr marL="168275" indent="-109538">
              <a:buSzPct val="100000"/>
              <a:buFont typeface="Wingdings" pitchFamily="2" charset="2"/>
              <a:buChar char="§"/>
            </a:pPr>
            <a:r>
              <a:rPr lang="en-US" sz="1600" dirty="0" smtClean="0">
                <a:solidFill>
                  <a:prstClr val="black"/>
                </a:solidFill>
                <a:latin typeface="Arial" panose="020B0604020202020204" pitchFamily="34" charset="0"/>
                <a:ea typeface="Times" charset="0"/>
                <a:cs typeface="Arial" panose="020B0604020202020204" pitchFamily="34" charset="0"/>
              </a:rPr>
              <a:t>36 </a:t>
            </a:r>
            <a:r>
              <a:rPr lang="en-US" sz="1600" dirty="0">
                <a:solidFill>
                  <a:prstClr val="black"/>
                </a:solidFill>
                <a:latin typeface="Arial" panose="020B0604020202020204" pitchFamily="34" charset="0"/>
                <a:ea typeface="Times" charset="0"/>
                <a:cs typeface="Arial" panose="020B0604020202020204" pitchFamily="34" charset="0"/>
              </a:rPr>
              <a:t>awards of $</a:t>
            </a:r>
            <a:r>
              <a:rPr lang="en-US" sz="1600" dirty="0" smtClean="0">
                <a:solidFill>
                  <a:prstClr val="black"/>
                </a:solidFill>
                <a:latin typeface="Arial" panose="020B0604020202020204" pitchFamily="34" charset="0"/>
                <a:ea typeface="Times" charset="0"/>
                <a:cs typeface="Arial" panose="020B0604020202020204" pitchFamily="34" charset="0"/>
              </a:rPr>
              <a:t>2-4M per year for 4 years </a:t>
            </a:r>
          </a:p>
          <a:p>
            <a:pPr marL="168275" indent="-109538">
              <a:buSzPct val="100000"/>
              <a:buFont typeface="Wingdings" pitchFamily="2" charset="2"/>
              <a:buChar char="§"/>
            </a:pPr>
            <a:r>
              <a:rPr lang="en-US" sz="1600" dirty="0" smtClean="0">
                <a:solidFill>
                  <a:prstClr val="black"/>
                </a:solidFill>
                <a:latin typeface="Arial" panose="020B0604020202020204" pitchFamily="34" charset="0"/>
                <a:ea typeface="Times" charset="0"/>
                <a:cs typeface="Arial" panose="020B0604020202020204" pitchFamily="34" charset="0"/>
              </a:rPr>
              <a:t>Lead institutions by type: </a:t>
            </a:r>
            <a:r>
              <a:rPr lang="en-US" sz="1600" b="1" dirty="0" smtClean="0">
                <a:solidFill>
                  <a:prstClr val="black"/>
                </a:solidFill>
                <a:latin typeface="Arial" panose="020B0604020202020204" pitchFamily="34" charset="0"/>
                <a:ea typeface="Times" charset="0"/>
                <a:cs typeface="Arial" panose="020B0604020202020204" pitchFamily="34" charset="0"/>
              </a:rPr>
              <a:t>26 universities; 9 DOE national </a:t>
            </a:r>
            <a:r>
              <a:rPr lang="en-US" sz="1600" b="1" dirty="0">
                <a:solidFill>
                  <a:prstClr val="black"/>
                </a:solidFill>
                <a:latin typeface="Arial" panose="020B0604020202020204" pitchFamily="34" charset="0"/>
                <a:ea typeface="Times" charset="0"/>
                <a:cs typeface="Arial" panose="020B0604020202020204" pitchFamily="34" charset="0"/>
              </a:rPr>
              <a:t>l</a:t>
            </a:r>
            <a:r>
              <a:rPr lang="en-US" sz="1600" b="1" dirty="0" smtClean="0">
                <a:solidFill>
                  <a:prstClr val="black"/>
                </a:solidFill>
                <a:latin typeface="Arial" panose="020B0604020202020204" pitchFamily="34" charset="0"/>
                <a:ea typeface="Times" charset="0"/>
                <a:cs typeface="Arial" panose="020B0604020202020204" pitchFamily="34" charset="0"/>
              </a:rPr>
              <a:t>aboratories; 1 nonprofit organization</a:t>
            </a:r>
          </a:p>
          <a:p>
            <a:pPr marL="168275" lvl="1" indent="-109538">
              <a:buSzPct val="100000"/>
              <a:buFont typeface="Wingdings" pitchFamily="2" charset="2"/>
              <a:buChar char="§"/>
            </a:pPr>
            <a:r>
              <a:rPr lang="en-US" sz="1600" dirty="0">
                <a:solidFill>
                  <a:prstClr val="black"/>
                </a:solidFill>
                <a:latin typeface="Arial" panose="020B0604020202020204" pitchFamily="34" charset="0"/>
                <a:ea typeface="Times" charset="0"/>
                <a:cs typeface="Arial" panose="020B0604020202020204" pitchFamily="34" charset="0"/>
              </a:rPr>
              <a:t>Over </a:t>
            </a:r>
            <a:r>
              <a:rPr lang="en-US" sz="1600" dirty="0" smtClean="0">
                <a:solidFill>
                  <a:prstClr val="black"/>
                </a:solidFill>
                <a:latin typeface="Arial" panose="020B0604020202020204" pitchFamily="34" charset="0"/>
                <a:ea typeface="Times" charset="0"/>
                <a:cs typeface="Arial" panose="020B0604020202020204" pitchFamily="34" charset="0"/>
              </a:rPr>
              <a:t>115 </a:t>
            </a:r>
            <a:r>
              <a:rPr lang="en-US" sz="1600" dirty="0">
                <a:solidFill>
                  <a:prstClr val="black"/>
                </a:solidFill>
                <a:latin typeface="Arial" panose="020B0604020202020204" pitchFamily="34" charset="0"/>
                <a:ea typeface="Times" charset="0"/>
                <a:cs typeface="Arial" panose="020B0604020202020204" pitchFamily="34" charset="0"/>
              </a:rPr>
              <a:t>participating institutions, located in </a:t>
            </a:r>
            <a:r>
              <a:rPr lang="en-US" sz="1600" dirty="0" smtClean="0">
                <a:solidFill>
                  <a:prstClr val="black"/>
                </a:solidFill>
                <a:latin typeface="Arial" panose="020B0604020202020204" pitchFamily="34" charset="0"/>
                <a:ea typeface="Times" charset="0"/>
                <a:cs typeface="Arial" panose="020B0604020202020204" pitchFamily="34" charset="0"/>
              </a:rPr>
              <a:t>34 </a:t>
            </a:r>
            <a:r>
              <a:rPr lang="en-US" sz="1600" dirty="0">
                <a:solidFill>
                  <a:prstClr val="black"/>
                </a:solidFill>
                <a:latin typeface="Arial" panose="020B0604020202020204" pitchFamily="34" charset="0"/>
                <a:ea typeface="Times" charset="0"/>
                <a:cs typeface="Arial" panose="020B0604020202020204" pitchFamily="34" charset="0"/>
              </a:rPr>
              <a:t>states plus the District of </a:t>
            </a:r>
            <a:r>
              <a:rPr lang="en-US" sz="1600" dirty="0" smtClean="0">
                <a:solidFill>
                  <a:prstClr val="black"/>
                </a:solidFill>
                <a:latin typeface="Arial" panose="020B0604020202020204" pitchFamily="34" charset="0"/>
                <a:ea typeface="Times" charset="0"/>
                <a:cs typeface="Arial" panose="020B0604020202020204" pitchFamily="34" charset="0"/>
              </a:rPr>
              <a:t>Columbia</a:t>
            </a:r>
          </a:p>
          <a:p>
            <a:pPr marL="168275" lvl="1" indent="-109538">
              <a:buSzPct val="100000"/>
              <a:buFont typeface="Wingdings" pitchFamily="2" charset="2"/>
              <a:buChar char="§"/>
            </a:pPr>
            <a:endParaRPr lang="en-US" sz="1400" dirty="0">
              <a:solidFill>
                <a:prstClr val="black"/>
              </a:solidFill>
              <a:latin typeface="Arial" panose="020B0604020202020204" pitchFamily="34" charset="0"/>
              <a:ea typeface="Times" charset="0"/>
              <a:cs typeface="Arial" panose="020B0604020202020204" pitchFamily="34" charset="0"/>
            </a:endParaRPr>
          </a:p>
        </p:txBody>
      </p:sp>
      <p:cxnSp>
        <p:nvCxnSpPr>
          <p:cNvPr id="6" name="Straight Connector 5"/>
          <p:cNvCxnSpPr/>
          <p:nvPr/>
        </p:nvCxnSpPr>
        <p:spPr>
          <a:xfrm>
            <a:off x="4343400" y="974052"/>
            <a:ext cx="0" cy="5138114"/>
          </a:xfrm>
          <a:prstGeom prst="line">
            <a:avLst/>
          </a:prstGeom>
          <a:ln w="28575">
            <a:solidFill>
              <a:srgbClr val="106636"/>
            </a:solidFill>
          </a:ln>
        </p:spPr>
        <p:style>
          <a:lnRef idx="1">
            <a:schemeClr val="accent1"/>
          </a:lnRef>
          <a:fillRef idx="0">
            <a:schemeClr val="accent1"/>
          </a:fillRef>
          <a:effectRef idx="0">
            <a:schemeClr val="accent1"/>
          </a:effectRef>
          <a:fontRef idx="minor">
            <a:schemeClr val="tx1"/>
          </a:fontRef>
        </p:style>
      </p:cxnSp>
      <p:sp>
        <p:nvSpPr>
          <p:cNvPr id="13" name="TextBox 5"/>
          <p:cNvSpPr txBox="1">
            <a:spLocks noChangeArrowheads="1"/>
          </p:cNvSpPr>
          <p:nvPr/>
        </p:nvSpPr>
        <p:spPr bwMode="auto">
          <a:xfrm>
            <a:off x="4399991" y="2982612"/>
            <a:ext cx="4636921" cy="3277554"/>
          </a:xfrm>
          <a:prstGeom prst="rect">
            <a:avLst/>
          </a:prstGeom>
          <a:noFill/>
          <a:ln w="9525">
            <a:noFill/>
            <a:miter lim="800000"/>
            <a:headEnd/>
            <a:tailEnd/>
          </a:ln>
        </p:spPr>
        <p:txBody>
          <a:bodyPr wrap="square" lIns="91173" tIns="45588" rIns="91173" bIns="45588">
            <a:spAutoFit/>
          </a:bodyPr>
          <a:lstStyle/>
          <a:p>
            <a:pPr marL="1588" lvl="2">
              <a:lnSpc>
                <a:spcPct val="95000"/>
              </a:lnSpc>
              <a:spcAft>
                <a:spcPts val="300"/>
              </a:spcAft>
            </a:pPr>
            <a:r>
              <a:rPr lang="en-US" b="1" dirty="0" smtClean="0">
                <a:solidFill>
                  <a:srgbClr val="106636"/>
                </a:solidFill>
                <a:cs typeface="Arial" pitchFamily="34" charset="0"/>
              </a:rPr>
              <a:t>FY 2018 President’s Request</a:t>
            </a:r>
          </a:p>
          <a:p>
            <a:pPr marL="285750" lvl="2" indent="-174625">
              <a:lnSpc>
                <a:spcPct val="95000"/>
              </a:lnSpc>
              <a:spcAft>
                <a:spcPts val="300"/>
              </a:spcAft>
              <a:buSzPct val="125000"/>
              <a:buFont typeface="Wingdings" panose="05000000000000000000" pitchFamily="2" charset="2"/>
              <a:buChar char="§"/>
            </a:pPr>
            <a:r>
              <a:rPr lang="en-US" sz="1600" dirty="0" smtClean="0">
                <a:solidFill>
                  <a:prstClr val="black"/>
                </a:solidFill>
                <a:latin typeface="Arial" pitchFamily="34" charset="0"/>
                <a:cs typeface="Arial" pitchFamily="34" charset="0"/>
              </a:rPr>
              <a:t>Planned open recompetition of </a:t>
            </a:r>
            <a:r>
              <a:rPr lang="en-US" sz="1600" dirty="0">
                <a:solidFill>
                  <a:prstClr val="black"/>
                </a:solidFill>
                <a:latin typeface="Arial" pitchFamily="34" charset="0"/>
                <a:cs typeface="Arial" pitchFamily="34" charset="0"/>
              </a:rPr>
              <a:t>the EFRC program in FY 2018, soliciting both </a:t>
            </a:r>
            <a:r>
              <a:rPr lang="en-US" sz="1600" dirty="0" smtClean="0">
                <a:solidFill>
                  <a:prstClr val="black"/>
                </a:solidFill>
                <a:latin typeface="Arial" pitchFamily="34" charset="0"/>
                <a:cs typeface="Arial" pitchFamily="34" charset="0"/>
              </a:rPr>
              <a:t>new and renewal proposals</a:t>
            </a:r>
          </a:p>
          <a:p>
            <a:pPr marL="285750" lvl="2" indent="-174625">
              <a:lnSpc>
                <a:spcPct val="95000"/>
              </a:lnSpc>
              <a:spcAft>
                <a:spcPts val="300"/>
              </a:spcAft>
              <a:buSzPct val="125000"/>
              <a:buFont typeface="Wingdings" panose="05000000000000000000" pitchFamily="2" charset="2"/>
              <a:buChar char="§"/>
            </a:pPr>
            <a:r>
              <a:rPr lang="en-US" sz="1600" dirty="0" smtClean="0">
                <a:solidFill>
                  <a:prstClr val="black"/>
                </a:solidFill>
                <a:latin typeface="Arial" pitchFamily="34" charset="0"/>
                <a:cs typeface="Arial" pitchFamily="34" charset="0"/>
              </a:rPr>
              <a:t>Continued focus on the use of the team research modality to tackle “grand challenges” and “transformative opportunities” identified in BESAC reports</a:t>
            </a:r>
          </a:p>
          <a:p>
            <a:pPr marL="285750" lvl="2" indent="-174625">
              <a:lnSpc>
                <a:spcPct val="95000"/>
              </a:lnSpc>
              <a:spcAft>
                <a:spcPts val="300"/>
              </a:spcAft>
              <a:buSzPct val="125000"/>
              <a:buFont typeface="Wingdings" panose="05000000000000000000" pitchFamily="2" charset="2"/>
              <a:buChar char="§"/>
            </a:pPr>
            <a:r>
              <a:rPr lang="en-US" sz="1600" dirty="0" smtClean="0">
                <a:solidFill>
                  <a:prstClr val="black"/>
                </a:solidFill>
                <a:latin typeface="Arial" pitchFamily="34" charset="0"/>
                <a:cs typeface="Arial" pitchFamily="34" charset="0"/>
              </a:rPr>
              <a:t>Emphasis on emerging science priorities related to quantum materials and chemistry, catalysis, synthesis, instrumentation, </a:t>
            </a:r>
            <a:r>
              <a:rPr lang="en-US" sz="1600" dirty="0">
                <a:solidFill>
                  <a:prstClr val="black"/>
                </a:solidFill>
                <a:latin typeface="Arial" pitchFamily="34" charset="0"/>
                <a:cs typeface="Arial" pitchFamily="34" charset="0"/>
              </a:rPr>
              <a:t>next-generation </a:t>
            </a:r>
            <a:r>
              <a:rPr lang="en-US" sz="1600" dirty="0" smtClean="0">
                <a:solidFill>
                  <a:prstClr val="black"/>
                </a:solidFill>
                <a:latin typeface="Arial" pitchFamily="34" charset="0"/>
                <a:cs typeface="Arial" pitchFamily="34" charset="0"/>
              </a:rPr>
              <a:t>energy </a:t>
            </a:r>
            <a:r>
              <a:rPr lang="en-US" sz="1600" dirty="0">
                <a:solidFill>
                  <a:prstClr val="black"/>
                </a:solidFill>
                <a:latin typeface="Arial" pitchFamily="34" charset="0"/>
                <a:cs typeface="Arial" pitchFamily="34" charset="0"/>
              </a:rPr>
              <a:t>storage</a:t>
            </a:r>
            <a:r>
              <a:rPr lang="en-US" sz="1600" dirty="0" smtClean="0">
                <a:solidFill>
                  <a:prstClr val="black"/>
                </a:solidFill>
                <a:latin typeface="Arial" pitchFamily="34" charset="0"/>
                <a:cs typeface="Arial" pitchFamily="34" charset="0"/>
              </a:rPr>
              <a:t>, future nuclear energy, </a:t>
            </a:r>
            <a:r>
              <a:rPr lang="en-US" sz="1600" dirty="0">
                <a:solidFill>
                  <a:prstClr val="black"/>
                </a:solidFill>
                <a:latin typeface="Arial" pitchFamily="34" charset="0"/>
                <a:cs typeface="Arial" pitchFamily="34" charset="0"/>
              </a:rPr>
              <a:t>and energy-water </a:t>
            </a:r>
            <a:r>
              <a:rPr lang="en-US" sz="1600" dirty="0" smtClean="0">
                <a:solidFill>
                  <a:prstClr val="black"/>
                </a:solidFill>
                <a:latin typeface="Arial" pitchFamily="34" charset="0"/>
                <a:cs typeface="Arial" pitchFamily="34" charset="0"/>
              </a:rPr>
              <a:t>issues </a:t>
            </a:r>
            <a:endParaRPr lang="en-US" sz="1600" dirty="0">
              <a:solidFill>
                <a:prstClr val="black"/>
              </a:solidFill>
              <a:latin typeface="Arial" pitchFamily="34" charset="0"/>
              <a:cs typeface="Arial" pitchFamily="34" charset="0"/>
            </a:endParaRPr>
          </a:p>
        </p:txBody>
      </p:sp>
      <p:grpSp>
        <p:nvGrpSpPr>
          <p:cNvPr id="9" name="Group 8"/>
          <p:cNvGrpSpPr/>
          <p:nvPr/>
        </p:nvGrpSpPr>
        <p:grpSpPr>
          <a:xfrm>
            <a:off x="5697204" y="790279"/>
            <a:ext cx="3363767" cy="2229359"/>
            <a:chOff x="5262765" y="951990"/>
            <a:chExt cx="3363767" cy="2229359"/>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2765" y="951990"/>
              <a:ext cx="3363767" cy="2229359"/>
            </a:xfrm>
            <a:prstGeom prst="rect">
              <a:avLst/>
            </a:prstGeom>
          </p:spPr>
        </p:pic>
        <p:sp>
          <p:nvSpPr>
            <p:cNvPr id="5" name="Rectangle 4"/>
            <p:cNvSpPr/>
            <p:nvPr/>
          </p:nvSpPr>
          <p:spPr>
            <a:xfrm>
              <a:off x="7338646" y="1008185"/>
              <a:ext cx="304800" cy="140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526215" y="2778369"/>
              <a:ext cx="269631" cy="128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281753" y="973015"/>
              <a:ext cx="410690" cy="253916"/>
            </a:xfrm>
            <a:prstGeom prst="rect">
              <a:avLst/>
            </a:prstGeom>
            <a:noFill/>
          </p:spPr>
          <p:txBody>
            <a:bodyPr wrap="none" rtlCol="0">
              <a:spAutoFit/>
            </a:bodyPr>
            <a:lstStyle/>
            <a:p>
              <a:r>
                <a:rPr lang="en-US" sz="1050" b="1" dirty="0" smtClean="0"/>
                <a:t>613</a:t>
              </a:r>
              <a:endParaRPr lang="en-US" sz="1050" b="1" dirty="0"/>
            </a:p>
          </p:txBody>
        </p:sp>
        <p:sp>
          <p:nvSpPr>
            <p:cNvPr id="16" name="Rectangle 15"/>
            <p:cNvSpPr/>
            <p:nvPr/>
          </p:nvSpPr>
          <p:spPr>
            <a:xfrm>
              <a:off x="6447692" y="2813538"/>
              <a:ext cx="269631" cy="128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66338" y="2497015"/>
              <a:ext cx="269631" cy="128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095999" y="1359876"/>
              <a:ext cx="269631" cy="128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457599" y="2731477"/>
              <a:ext cx="410690" cy="253916"/>
            </a:xfrm>
            <a:prstGeom prst="rect">
              <a:avLst/>
            </a:prstGeom>
            <a:noFill/>
          </p:spPr>
          <p:txBody>
            <a:bodyPr wrap="none" rtlCol="0">
              <a:spAutoFit/>
            </a:bodyPr>
            <a:lstStyle/>
            <a:p>
              <a:r>
                <a:rPr lang="en-US" sz="1050" b="1" dirty="0" smtClean="0"/>
                <a:t>779</a:t>
              </a:r>
              <a:endParaRPr lang="en-US" sz="1050" b="1" dirty="0"/>
            </a:p>
          </p:txBody>
        </p:sp>
        <p:sp>
          <p:nvSpPr>
            <p:cNvPr id="20" name="TextBox 19"/>
            <p:cNvSpPr txBox="1"/>
            <p:nvPr/>
          </p:nvSpPr>
          <p:spPr>
            <a:xfrm>
              <a:off x="6367353" y="2754923"/>
              <a:ext cx="410690" cy="253916"/>
            </a:xfrm>
            <a:prstGeom prst="rect">
              <a:avLst/>
            </a:prstGeom>
            <a:noFill/>
          </p:spPr>
          <p:txBody>
            <a:bodyPr wrap="none" rtlCol="0">
              <a:spAutoFit/>
            </a:bodyPr>
            <a:lstStyle/>
            <a:p>
              <a:r>
                <a:rPr lang="en-US" sz="1050" b="1" dirty="0" smtClean="0"/>
                <a:t>125</a:t>
              </a:r>
              <a:endParaRPr lang="en-US" sz="1050" b="1" dirty="0"/>
            </a:p>
          </p:txBody>
        </p:sp>
        <p:sp>
          <p:nvSpPr>
            <p:cNvPr id="21" name="TextBox 20"/>
            <p:cNvSpPr txBox="1"/>
            <p:nvPr/>
          </p:nvSpPr>
          <p:spPr>
            <a:xfrm>
              <a:off x="6050830" y="2438400"/>
              <a:ext cx="410690" cy="253916"/>
            </a:xfrm>
            <a:prstGeom prst="rect">
              <a:avLst/>
            </a:prstGeom>
            <a:noFill/>
          </p:spPr>
          <p:txBody>
            <a:bodyPr wrap="none" rtlCol="0">
              <a:spAutoFit/>
            </a:bodyPr>
            <a:lstStyle/>
            <a:p>
              <a:r>
                <a:rPr lang="en-US" sz="1050" b="1" dirty="0" smtClean="0"/>
                <a:t>184</a:t>
              </a:r>
              <a:endParaRPr lang="en-US" sz="1050" b="1" dirty="0"/>
            </a:p>
          </p:txBody>
        </p:sp>
        <p:sp>
          <p:nvSpPr>
            <p:cNvPr id="23" name="TextBox 22"/>
            <p:cNvSpPr txBox="1"/>
            <p:nvPr/>
          </p:nvSpPr>
          <p:spPr>
            <a:xfrm>
              <a:off x="6003938" y="1301262"/>
              <a:ext cx="410690" cy="253916"/>
            </a:xfrm>
            <a:prstGeom prst="rect">
              <a:avLst/>
            </a:prstGeom>
            <a:noFill/>
          </p:spPr>
          <p:txBody>
            <a:bodyPr wrap="none" rtlCol="0">
              <a:spAutoFit/>
            </a:bodyPr>
            <a:lstStyle/>
            <a:p>
              <a:r>
                <a:rPr lang="en-US" sz="1050" b="1" dirty="0" smtClean="0"/>
                <a:t>558</a:t>
              </a:r>
              <a:endParaRPr lang="en-US" sz="1050" b="1" dirty="0"/>
            </a:p>
          </p:txBody>
        </p:sp>
      </p:grpSp>
      <p:sp>
        <p:nvSpPr>
          <p:cNvPr id="8" name="TextBox 7"/>
          <p:cNvSpPr txBox="1"/>
          <p:nvPr/>
        </p:nvSpPr>
        <p:spPr>
          <a:xfrm>
            <a:off x="4388416" y="852472"/>
            <a:ext cx="1890261" cy="369332"/>
          </a:xfrm>
          <a:prstGeom prst="rect">
            <a:avLst/>
          </a:prstGeom>
          <a:noFill/>
        </p:spPr>
        <p:txBody>
          <a:bodyPr wrap="none" rtlCol="0">
            <a:spAutoFit/>
          </a:bodyPr>
          <a:lstStyle/>
          <a:p>
            <a:r>
              <a:rPr lang="en-US" b="1" dirty="0" smtClean="0">
                <a:solidFill>
                  <a:srgbClr val="106636"/>
                </a:solidFill>
                <a:cs typeface="Arial" pitchFamily="34" charset="0"/>
              </a:rPr>
              <a:t>EFRC Members</a:t>
            </a:r>
            <a:endParaRPr lang="en-US" sz="1000" dirty="0">
              <a:solidFill>
                <a:srgbClr val="106636"/>
              </a:solidFill>
              <a:cs typeface="Arial" pitchFamily="34" charset="0"/>
            </a:endParaRPr>
          </a:p>
        </p:txBody>
      </p:sp>
    </p:spTree>
    <p:extLst>
      <p:ext uri="{BB962C8B-B14F-4D97-AF65-F5344CB8AC3E}">
        <p14:creationId xmlns:p14="http://schemas.microsoft.com/office/powerpoint/2010/main" val="158403058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2165" name="Rectangle 5"/>
          <p:cNvSpPr>
            <a:spLocks noChangeArrowheads="1"/>
          </p:cNvSpPr>
          <p:nvPr/>
        </p:nvSpPr>
        <p:spPr bwMode="auto">
          <a:xfrm>
            <a:off x="0" y="6"/>
            <a:ext cx="9144000" cy="754743"/>
          </a:xfrm>
          <a:prstGeom prst="rect">
            <a:avLst/>
          </a:prstGeom>
          <a:noFill/>
          <a:ln w="9525" cap="flat" cmpd="sng">
            <a:noFill/>
            <a:prstDash val="solid"/>
            <a:miter lim="800000"/>
            <a:headEnd/>
            <a:tailEnd/>
          </a:ln>
          <a:effectLst/>
        </p:spPr>
        <p:txBody>
          <a:bodyPr lIns="90897" tIns="45452" rIns="90897" bIns="45452"/>
          <a:lstStyle/>
          <a:p>
            <a:pPr algn="ctr" defTabSz="909491">
              <a:defRPr/>
            </a:pPr>
            <a:endParaRPr lang="en-US" sz="2400" b="1" i="1" dirty="0">
              <a:solidFill>
                <a:srgbClr val="0066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13" name="TextBox 12"/>
          <p:cNvSpPr txBox="1"/>
          <p:nvPr/>
        </p:nvSpPr>
        <p:spPr>
          <a:xfrm>
            <a:off x="163360" y="2446003"/>
            <a:ext cx="6172616" cy="4240135"/>
          </a:xfrm>
          <a:prstGeom prst="rect">
            <a:avLst/>
          </a:prstGeom>
          <a:noFill/>
        </p:spPr>
        <p:txBody>
          <a:bodyPr wrap="square" rtlCol="0">
            <a:spAutoFit/>
          </a:bodyPr>
          <a:lstStyle/>
          <a:p>
            <a:pPr>
              <a:spcAft>
                <a:spcPts val="100"/>
              </a:spcAft>
            </a:pPr>
            <a:r>
              <a:rPr lang="en-US" dirty="0" smtClean="0">
                <a:solidFill>
                  <a:srgbClr val="106636"/>
                </a:solidFill>
                <a:latin typeface="Arial" pitchFamily="34" charset="0"/>
                <a:cs typeface="Arial" pitchFamily="34" charset="0"/>
              </a:rPr>
              <a:t>JCAP Legacies:</a:t>
            </a:r>
            <a:endParaRPr lang="en-US" dirty="0">
              <a:solidFill>
                <a:srgbClr val="106636"/>
              </a:solidFill>
              <a:latin typeface="Arial" pitchFamily="34" charset="0"/>
              <a:cs typeface="Arial" pitchFamily="34" charset="0"/>
            </a:endParaRPr>
          </a:p>
          <a:p>
            <a:pPr marL="285750" lvl="1" indent="-168275">
              <a:lnSpc>
                <a:spcPct val="90000"/>
              </a:lnSpc>
              <a:spcAft>
                <a:spcPts val="300"/>
              </a:spcAft>
              <a:buFont typeface="Wingdings" pitchFamily="2" charset="2"/>
              <a:buChar char="§"/>
            </a:pPr>
            <a:r>
              <a:rPr lang="en-US" sz="1600" dirty="0" smtClean="0">
                <a:solidFill>
                  <a:prstClr val="black"/>
                </a:solidFill>
                <a:latin typeface="Arial" pitchFamily="34" charset="0"/>
                <a:cs typeface="Arial" pitchFamily="34" charset="0"/>
              </a:rPr>
              <a:t>Stable </a:t>
            </a:r>
            <a:r>
              <a:rPr lang="en-US" sz="1600" dirty="0">
                <a:solidFill>
                  <a:prstClr val="black"/>
                </a:solidFill>
                <a:latin typeface="Arial" pitchFamily="34" charset="0"/>
                <a:cs typeface="Arial" pitchFamily="34" charset="0"/>
              </a:rPr>
              <a:t>integrated </a:t>
            </a:r>
            <a:r>
              <a:rPr lang="en-US" sz="1600" dirty="0" smtClean="0">
                <a:solidFill>
                  <a:prstClr val="black"/>
                </a:solidFill>
                <a:latin typeface="Arial" pitchFamily="34" charset="0"/>
                <a:cs typeface="Arial" pitchFamily="34" charset="0"/>
              </a:rPr>
              <a:t>research prototype </a:t>
            </a:r>
            <a:r>
              <a:rPr lang="en-US" sz="1600" dirty="0">
                <a:solidFill>
                  <a:prstClr val="black"/>
                </a:solidFill>
                <a:latin typeface="Arial" pitchFamily="34" charset="0"/>
                <a:cs typeface="Arial" pitchFamily="34" charset="0"/>
              </a:rPr>
              <a:t>that </a:t>
            </a:r>
            <a:r>
              <a:rPr lang="en-US" sz="1600" dirty="0" smtClean="0">
                <a:solidFill>
                  <a:prstClr val="black"/>
                </a:solidFill>
                <a:latin typeface="Arial" pitchFamily="34" charset="0"/>
                <a:cs typeface="Arial" pitchFamily="34" charset="0"/>
              </a:rPr>
              <a:t>splits </a:t>
            </a:r>
            <a:r>
              <a:rPr lang="en-US" sz="1600" dirty="0">
                <a:solidFill>
                  <a:prstClr val="black"/>
                </a:solidFill>
                <a:latin typeface="Arial" pitchFamily="34" charset="0"/>
                <a:cs typeface="Arial" pitchFamily="34" charset="0"/>
              </a:rPr>
              <a:t>water to produce hydrogen at greater than 10% </a:t>
            </a:r>
            <a:r>
              <a:rPr lang="en-US" sz="1600" dirty="0" smtClean="0">
                <a:solidFill>
                  <a:prstClr val="black"/>
                </a:solidFill>
                <a:latin typeface="Arial" pitchFamily="34" charset="0"/>
                <a:cs typeface="Arial" pitchFamily="34" charset="0"/>
              </a:rPr>
              <a:t>efficiency</a:t>
            </a:r>
          </a:p>
          <a:p>
            <a:pPr marL="285750" lvl="1" indent="-168275">
              <a:lnSpc>
                <a:spcPct val="90000"/>
              </a:lnSpc>
              <a:spcAft>
                <a:spcPts val="300"/>
              </a:spcAft>
              <a:buFont typeface="Wingdings" pitchFamily="2" charset="2"/>
              <a:buChar char="§"/>
            </a:pPr>
            <a:r>
              <a:rPr lang="en-US" sz="1600" dirty="0" smtClean="0">
                <a:solidFill>
                  <a:prstClr val="black"/>
                </a:solidFill>
                <a:latin typeface="Arial" pitchFamily="34" charset="0"/>
                <a:cs typeface="Arial" pitchFamily="34" charset="0"/>
              </a:rPr>
              <a:t>Novel experimental high </a:t>
            </a:r>
            <a:r>
              <a:rPr lang="en-US" sz="1600" dirty="0">
                <a:solidFill>
                  <a:prstClr val="black"/>
                </a:solidFill>
                <a:latin typeface="Arial" pitchFamily="34" charset="0"/>
                <a:cs typeface="Arial" pitchFamily="34" charset="0"/>
              </a:rPr>
              <a:t>throughput </a:t>
            </a:r>
            <a:r>
              <a:rPr lang="en-US" sz="1600" dirty="0" smtClean="0">
                <a:solidFill>
                  <a:prstClr val="black"/>
                </a:solidFill>
                <a:latin typeface="Arial" pitchFamily="34" charset="0"/>
                <a:cs typeface="Arial" pitchFamily="34" charset="0"/>
              </a:rPr>
              <a:t>and benchmarking </a:t>
            </a:r>
            <a:r>
              <a:rPr lang="en-US" sz="1600" dirty="0">
                <a:solidFill>
                  <a:prstClr val="black"/>
                </a:solidFill>
                <a:latin typeface="Arial" pitchFamily="34" charset="0"/>
                <a:cs typeface="Arial" pitchFamily="34" charset="0"/>
              </a:rPr>
              <a:t>capabilities </a:t>
            </a:r>
            <a:r>
              <a:rPr lang="en-US" sz="1600" dirty="0" smtClean="0">
                <a:solidFill>
                  <a:prstClr val="black"/>
                </a:solidFill>
                <a:latin typeface="Arial" pitchFamily="34" charset="0"/>
                <a:cs typeface="Arial" pitchFamily="34" charset="0"/>
              </a:rPr>
              <a:t>for catalysts </a:t>
            </a:r>
            <a:r>
              <a:rPr lang="en-US" sz="1600" dirty="0">
                <a:solidFill>
                  <a:prstClr val="black"/>
                </a:solidFill>
                <a:latin typeface="Arial" pitchFamily="34" charset="0"/>
                <a:cs typeface="Arial" pitchFamily="34" charset="0"/>
              </a:rPr>
              <a:t>and light </a:t>
            </a:r>
            <a:r>
              <a:rPr lang="en-US" sz="1600" dirty="0" smtClean="0">
                <a:solidFill>
                  <a:prstClr val="black"/>
                </a:solidFill>
                <a:latin typeface="Arial" pitchFamily="34" charset="0"/>
                <a:cs typeface="Arial" pitchFamily="34" charset="0"/>
              </a:rPr>
              <a:t>absorbers</a:t>
            </a:r>
          </a:p>
          <a:p>
            <a:pPr marL="285750" lvl="1" indent="-168275">
              <a:lnSpc>
                <a:spcPct val="90000"/>
              </a:lnSpc>
              <a:spcAft>
                <a:spcPts val="300"/>
              </a:spcAft>
              <a:buFont typeface="Wingdings" pitchFamily="2" charset="2"/>
              <a:buChar char="§"/>
            </a:pPr>
            <a:r>
              <a:rPr lang="en-US" sz="1600" dirty="0" smtClean="0">
                <a:solidFill>
                  <a:prstClr val="black"/>
                </a:solidFill>
                <a:latin typeface="Arial" pitchFamily="34" charset="0"/>
                <a:cs typeface="Arial" pitchFamily="34" charset="0"/>
              </a:rPr>
              <a:t>Basic </a:t>
            </a:r>
            <a:r>
              <a:rPr lang="en-US" sz="1600" dirty="0">
                <a:solidFill>
                  <a:prstClr val="black"/>
                </a:solidFill>
                <a:latin typeface="Arial" pitchFamily="34" charset="0"/>
                <a:cs typeface="Arial" pitchFamily="34" charset="0"/>
              </a:rPr>
              <a:t>scientific understanding of complex catalytic mechanisms and </a:t>
            </a:r>
            <a:r>
              <a:rPr lang="en-US" sz="1600" dirty="0" smtClean="0">
                <a:solidFill>
                  <a:prstClr val="black"/>
                </a:solidFill>
                <a:latin typeface="Arial" pitchFamily="34" charset="0"/>
                <a:cs typeface="Arial" pitchFamily="34" charset="0"/>
              </a:rPr>
              <a:t>new </a:t>
            </a:r>
            <a:r>
              <a:rPr lang="en-US" sz="1600" dirty="0">
                <a:solidFill>
                  <a:prstClr val="black"/>
                </a:solidFill>
                <a:latin typeface="Arial" pitchFamily="34" charset="0"/>
                <a:cs typeface="Arial" pitchFamily="34" charset="0"/>
              </a:rPr>
              <a:t>materials for driving photochemical </a:t>
            </a:r>
            <a:r>
              <a:rPr lang="en-US" sz="1600" dirty="0" smtClean="0">
                <a:solidFill>
                  <a:prstClr val="black"/>
                </a:solidFill>
                <a:latin typeface="Arial" pitchFamily="34" charset="0"/>
                <a:cs typeface="Arial" pitchFamily="34" charset="0"/>
              </a:rPr>
              <a:t>transformations</a:t>
            </a:r>
          </a:p>
          <a:p>
            <a:pPr marL="285750" lvl="1" indent="-168275">
              <a:lnSpc>
                <a:spcPct val="90000"/>
              </a:lnSpc>
              <a:spcAft>
                <a:spcPts val="300"/>
              </a:spcAft>
              <a:buFont typeface="Wingdings" pitchFamily="2" charset="2"/>
              <a:buChar char="§"/>
            </a:pPr>
            <a:endParaRPr lang="en-US" sz="1000" dirty="0">
              <a:solidFill>
                <a:prstClr val="black"/>
              </a:solidFill>
              <a:latin typeface="Arial" pitchFamily="34" charset="0"/>
              <a:cs typeface="Arial" pitchFamily="34" charset="0"/>
            </a:endParaRPr>
          </a:p>
          <a:p>
            <a:r>
              <a:rPr lang="en-US" dirty="0" smtClean="0">
                <a:solidFill>
                  <a:srgbClr val="106636"/>
                </a:solidFill>
                <a:latin typeface="Arial" pitchFamily="34" charset="0"/>
                <a:cs typeface="Arial" pitchFamily="34" charset="0"/>
              </a:rPr>
              <a:t>JCESR Legacies</a:t>
            </a:r>
            <a:r>
              <a:rPr lang="en-US" dirty="0">
                <a:solidFill>
                  <a:srgbClr val="106636"/>
                </a:solidFill>
                <a:latin typeface="Arial" pitchFamily="34" charset="0"/>
                <a:cs typeface="Arial" pitchFamily="34" charset="0"/>
              </a:rPr>
              <a:t>:</a:t>
            </a:r>
            <a:endParaRPr lang="en-US" dirty="0">
              <a:solidFill>
                <a:prstClr val="black"/>
              </a:solidFill>
              <a:latin typeface="Arial" pitchFamily="34" charset="0"/>
              <a:cs typeface="Arial" pitchFamily="34" charset="0"/>
            </a:endParaRPr>
          </a:p>
          <a:p>
            <a:pPr marL="285750" indent="-168275">
              <a:buFont typeface="Wingdings" pitchFamily="2" charset="2"/>
              <a:buChar char="§"/>
            </a:pPr>
            <a:r>
              <a:rPr lang="en-US" sz="1600" dirty="0"/>
              <a:t>Library of fundamental scientific knowledge of energy storage phenomena and materials at the atomic and molecular level, including data and software </a:t>
            </a:r>
          </a:p>
          <a:p>
            <a:pPr marL="285750" indent="-168275">
              <a:buFont typeface="Wingdings" pitchFamily="2" charset="2"/>
              <a:buChar char="§"/>
            </a:pPr>
            <a:r>
              <a:rPr lang="en-US" sz="1600" dirty="0">
                <a:latin typeface="Arial" pitchFamily="34" charset="0"/>
                <a:cs typeface="Arial" pitchFamily="34" charset="0"/>
              </a:rPr>
              <a:t>Novel approaches, materials, and chemistries incorporated into research prototype batteries for grid and transportation</a:t>
            </a:r>
          </a:p>
          <a:p>
            <a:pPr marL="285750" indent="-168275">
              <a:buFont typeface="Wingdings" pitchFamily="2" charset="2"/>
              <a:buChar char="§"/>
            </a:pPr>
            <a:r>
              <a:rPr lang="en-US" sz="1600" dirty="0">
                <a:latin typeface="Arial" pitchFamily="34" charset="0"/>
                <a:cs typeface="Arial" pitchFamily="34" charset="0"/>
              </a:rPr>
              <a:t>New paradigm for energy storage research</a:t>
            </a:r>
          </a:p>
          <a:p>
            <a:pPr marL="285750" lvl="1" indent="-168275">
              <a:lnSpc>
                <a:spcPct val="90000"/>
              </a:lnSpc>
              <a:spcAft>
                <a:spcPts val="300"/>
              </a:spcAft>
              <a:buFont typeface="Wingdings" pitchFamily="2" charset="2"/>
              <a:buChar char="§"/>
            </a:pPr>
            <a:endParaRPr lang="en-US" sz="1600" dirty="0" smtClean="0">
              <a:latin typeface="Arial" pitchFamily="34" charset="0"/>
              <a:cs typeface="Arial" pitchFamily="34" charset="0"/>
            </a:endParaRPr>
          </a:p>
          <a:p>
            <a:pPr marL="285750" lvl="1" indent="-168275">
              <a:lnSpc>
                <a:spcPct val="90000"/>
              </a:lnSpc>
              <a:spcAft>
                <a:spcPts val="300"/>
              </a:spcAft>
              <a:buFont typeface="Wingdings" pitchFamily="2" charset="2"/>
              <a:buChar char="§"/>
            </a:pPr>
            <a:endParaRPr lang="en-US" sz="1600" dirty="0" smtClean="0">
              <a:solidFill>
                <a:prstClr val="black"/>
              </a:solidFill>
              <a:latin typeface="Arial" pitchFamily="34" charset="0"/>
              <a:cs typeface="Arial" pitchFamily="34" charset="0"/>
            </a:endParaRPr>
          </a:p>
        </p:txBody>
      </p:sp>
      <p:sp>
        <p:nvSpPr>
          <p:cNvPr id="3" name="Rectangle 2"/>
          <p:cNvSpPr/>
          <p:nvPr/>
        </p:nvSpPr>
        <p:spPr>
          <a:xfrm>
            <a:off x="163360" y="869223"/>
            <a:ext cx="6466570" cy="2296013"/>
          </a:xfrm>
          <a:prstGeom prst="rect">
            <a:avLst/>
          </a:prstGeom>
        </p:spPr>
        <p:txBody>
          <a:bodyPr wrap="square">
            <a:spAutoFit/>
          </a:bodyPr>
          <a:lstStyle/>
          <a:p>
            <a:pPr>
              <a:spcBef>
                <a:spcPts val="600"/>
              </a:spcBef>
              <a:spcAft>
                <a:spcPts val="0"/>
              </a:spcAft>
            </a:pPr>
            <a:r>
              <a:rPr lang="en-US" dirty="0">
                <a:solidFill>
                  <a:srgbClr val="106636"/>
                </a:solidFill>
                <a:latin typeface="Arial" pitchFamily="34" charset="0"/>
                <a:cs typeface="Arial" pitchFamily="34" charset="0"/>
              </a:rPr>
              <a:t>FY 2018 Request:</a:t>
            </a:r>
          </a:p>
          <a:p>
            <a:pPr marL="285750" lvl="1" indent="-168275">
              <a:lnSpc>
                <a:spcPct val="90000"/>
              </a:lnSpc>
              <a:spcAft>
                <a:spcPts val="300"/>
              </a:spcAft>
              <a:buFont typeface="Wingdings" pitchFamily="2" charset="2"/>
              <a:buChar char="§"/>
            </a:pPr>
            <a:r>
              <a:rPr lang="en-US" sz="1600" dirty="0">
                <a:solidFill>
                  <a:prstClr val="black"/>
                </a:solidFill>
                <a:latin typeface="Arial" pitchFamily="34" charset="0"/>
                <a:cs typeface="Arial" pitchFamily="34" charset="0"/>
              </a:rPr>
              <a:t>No funding is requested in FY </a:t>
            </a:r>
            <a:r>
              <a:rPr lang="en-US" sz="1600" dirty="0" smtClean="0">
                <a:solidFill>
                  <a:prstClr val="black"/>
                </a:solidFill>
                <a:latin typeface="Arial" pitchFamily="34" charset="0"/>
                <a:cs typeface="Arial" pitchFamily="34" charset="0"/>
              </a:rPr>
              <a:t>2018 for the BES-supported Energy Innovation Hubs</a:t>
            </a:r>
            <a:endParaRPr lang="en-US" sz="1600" dirty="0">
              <a:solidFill>
                <a:prstClr val="black"/>
              </a:solidFill>
              <a:latin typeface="Arial" pitchFamily="34" charset="0"/>
              <a:cs typeface="Arial" pitchFamily="34" charset="0"/>
            </a:endParaRPr>
          </a:p>
          <a:p>
            <a:pPr marL="285750" lvl="1" indent="-168275">
              <a:lnSpc>
                <a:spcPct val="90000"/>
              </a:lnSpc>
              <a:spcAft>
                <a:spcPts val="300"/>
              </a:spcAft>
              <a:buFont typeface="Wingdings" pitchFamily="2" charset="2"/>
              <a:buChar char="§"/>
            </a:pPr>
            <a:r>
              <a:rPr lang="en-US" sz="1600" dirty="0">
                <a:solidFill>
                  <a:prstClr val="black"/>
                </a:solidFill>
                <a:latin typeface="Arial" pitchFamily="34" charset="0"/>
                <a:cs typeface="Arial" pitchFamily="34" charset="0"/>
              </a:rPr>
              <a:t>BES will work with JCAP </a:t>
            </a:r>
            <a:r>
              <a:rPr lang="en-US" sz="1600" dirty="0" smtClean="0">
                <a:solidFill>
                  <a:prstClr val="black"/>
                </a:solidFill>
                <a:latin typeface="Arial" pitchFamily="34" charset="0"/>
                <a:cs typeface="Arial" pitchFamily="34" charset="0"/>
              </a:rPr>
              <a:t>and JCESR to </a:t>
            </a:r>
            <a:r>
              <a:rPr lang="en-US" sz="1600" dirty="0">
                <a:solidFill>
                  <a:prstClr val="black"/>
                </a:solidFill>
                <a:latin typeface="Arial" pitchFamily="34" charset="0"/>
                <a:cs typeface="Arial" pitchFamily="34" charset="0"/>
              </a:rPr>
              <a:t>implement a plan to ensure tools and knowledge created in </a:t>
            </a:r>
            <a:r>
              <a:rPr lang="en-US" sz="1600" dirty="0" smtClean="0">
                <a:solidFill>
                  <a:prstClr val="black"/>
                </a:solidFill>
                <a:latin typeface="Arial" pitchFamily="34" charset="0"/>
                <a:cs typeface="Arial" pitchFamily="34" charset="0"/>
              </a:rPr>
              <a:t>the Hubs </a:t>
            </a:r>
            <a:r>
              <a:rPr lang="en-US" sz="1600" dirty="0">
                <a:solidFill>
                  <a:prstClr val="black"/>
                </a:solidFill>
                <a:latin typeface="Arial" pitchFamily="34" charset="0"/>
                <a:cs typeface="Arial" pitchFamily="34" charset="0"/>
              </a:rPr>
              <a:t>are available to the broader </a:t>
            </a:r>
            <a:r>
              <a:rPr lang="en-US" sz="1600" dirty="0" smtClean="0">
                <a:solidFill>
                  <a:prstClr val="black"/>
                </a:solidFill>
                <a:latin typeface="Arial" pitchFamily="34" charset="0"/>
                <a:cs typeface="Arial" pitchFamily="34" charset="0"/>
              </a:rPr>
              <a:t>scientific communities</a:t>
            </a:r>
            <a:r>
              <a:rPr lang="en-US" sz="1600" dirty="0">
                <a:solidFill>
                  <a:prstClr val="black"/>
                </a:solidFill>
                <a:latin typeface="Arial" pitchFamily="34" charset="0"/>
                <a:cs typeface="Arial" pitchFamily="34" charset="0"/>
              </a:rPr>
              <a:t>.</a:t>
            </a:r>
          </a:p>
          <a:p>
            <a:pPr marL="225425" indent="-166688">
              <a:lnSpc>
                <a:spcPct val="90000"/>
              </a:lnSpc>
              <a:spcAft>
                <a:spcPts val="300"/>
              </a:spcAft>
              <a:buFont typeface="Wingdings" pitchFamily="2" charset="2"/>
              <a:buChar char="§"/>
            </a:pPr>
            <a:endParaRPr lang="en-US" sz="1600" dirty="0" smtClean="0">
              <a:solidFill>
                <a:prstClr val="black"/>
              </a:solidFill>
            </a:endParaRPr>
          </a:p>
          <a:p>
            <a:pPr marL="225425" indent="-166688">
              <a:lnSpc>
                <a:spcPct val="90000"/>
              </a:lnSpc>
              <a:spcAft>
                <a:spcPts val="300"/>
              </a:spcAft>
              <a:buFont typeface="Wingdings" pitchFamily="2" charset="2"/>
              <a:buChar char="§"/>
            </a:pPr>
            <a:endParaRPr lang="en-US" sz="1600" dirty="0">
              <a:solidFill>
                <a:prstClr val="black"/>
              </a:solidFill>
            </a:endParaRPr>
          </a:p>
          <a:p>
            <a:pPr marL="225425" indent="-166688">
              <a:lnSpc>
                <a:spcPct val="90000"/>
              </a:lnSpc>
              <a:spcAft>
                <a:spcPts val="300"/>
              </a:spcAft>
              <a:buFont typeface="Wingdings" pitchFamily="2" charset="2"/>
              <a:buChar char="§"/>
            </a:pPr>
            <a:endParaRPr lang="en-US" sz="1600" dirty="0" smtClean="0">
              <a:solidFill>
                <a:prstClr val="black"/>
              </a:solidFill>
            </a:endParaRPr>
          </a:p>
        </p:txBody>
      </p:sp>
      <p:sp>
        <p:nvSpPr>
          <p:cNvPr id="9" name="Rectangle 8"/>
          <p:cNvSpPr/>
          <p:nvPr/>
        </p:nvSpPr>
        <p:spPr>
          <a:xfrm>
            <a:off x="6487912" y="2978754"/>
            <a:ext cx="2565400" cy="656590"/>
          </a:xfrm>
          <a:prstGeom prst="rect">
            <a:avLst/>
          </a:prstGeom>
        </p:spPr>
        <p:txBody>
          <a:bodyPr wrap="square">
            <a:spAutoFit/>
          </a:bodyPr>
          <a:lstStyle/>
          <a:p>
            <a:pPr algn="ctr" defTabSz="457200">
              <a:lnSpc>
                <a:spcPts val="1100"/>
              </a:lnSpc>
            </a:pPr>
            <a:r>
              <a:rPr lang="en-US" sz="1200" dirty="0" smtClean="0">
                <a:solidFill>
                  <a:prstClr val="black"/>
                </a:solidFill>
                <a:latin typeface="Arial" pitchFamily="34" charset="0"/>
                <a:cs typeface="Arial" pitchFamily="34" charset="0"/>
              </a:rPr>
              <a:t>Solar simulator and photoelectrochemical cell for testing light harvesting by thin-film electrodes </a:t>
            </a:r>
          </a:p>
        </p:txBody>
      </p:sp>
      <p:sp>
        <p:nvSpPr>
          <p:cNvPr id="21" name="Title 14"/>
          <p:cNvSpPr>
            <a:spLocks noGrp="1"/>
          </p:cNvSpPr>
          <p:nvPr>
            <p:ph type="title" idx="4294967295"/>
          </p:nvPr>
        </p:nvSpPr>
        <p:spPr>
          <a:xfrm>
            <a:off x="0" y="-76200"/>
            <a:ext cx="9144000" cy="868363"/>
          </a:xfrm>
        </p:spPr>
        <p:txBody>
          <a:bodyPr>
            <a:spAutoFit/>
          </a:bodyPr>
          <a:lstStyle/>
          <a:p>
            <a:pPr>
              <a:lnSpc>
                <a:spcPct val="90000"/>
              </a:lnSpc>
            </a:pPr>
            <a:r>
              <a:rPr lang="en-US" sz="2000" dirty="0" smtClean="0"/>
              <a:t>Energy Innovation Hubs</a:t>
            </a:r>
            <a:r>
              <a:rPr lang="en-US" dirty="0" smtClean="0"/>
              <a:t/>
            </a:r>
            <a:br>
              <a:rPr lang="en-US" dirty="0" smtClean="0"/>
            </a:br>
            <a:r>
              <a:rPr lang="en-US" sz="1800" dirty="0" smtClean="0"/>
              <a:t>Joint Center for Artificial Photosynthesis (JCAP) &amp; </a:t>
            </a:r>
            <a:br>
              <a:rPr lang="en-US" sz="1800" dirty="0" smtClean="0"/>
            </a:br>
            <a:r>
              <a:rPr lang="en-US" sz="1800" dirty="0" smtClean="0"/>
              <a:t>Joint </a:t>
            </a:r>
            <a:r>
              <a:rPr lang="en-US" sz="1800" dirty="0"/>
              <a:t>Center for Energy Storage Research (JCESR)</a:t>
            </a:r>
            <a:endParaRPr lang="en-US" sz="2000" dirty="0">
              <a:latin typeface="Arial" pitchFamily="34" charset="0"/>
            </a:endParaRPr>
          </a:p>
        </p:txBody>
      </p:sp>
      <p:pic>
        <p:nvPicPr>
          <p:cNvPr id="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78341" y="6278563"/>
            <a:ext cx="18224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66" y="984059"/>
            <a:ext cx="1977493" cy="1977493"/>
          </a:xfrm>
          <a:prstGeom prst="rect">
            <a:avLst/>
          </a:prstGeom>
        </p:spPr>
      </p:pic>
      <p:sp>
        <p:nvSpPr>
          <p:cNvPr id="17" name="TextBox 16"/>
          <p:cNvSpPr txBox="1"/>
          <p:nvPr/>
        </p:nvSpPr>
        <p:spPr>
          <a:xfrm>
            <a:off x="6286500" y="5564151"/>
            <a:ext cx="2728306" cy="515526"/>
          </a:xfrm>
          <a:prstGeom prst="rect">
            <a:avLst/>
          </a:prstGeom>
          <a:noFill/>
        </p:spPr>
        <p:txBody>
          <a:bodyPr wrap="square" rtlCol="0">
            <a:spAutoFit/>
          </a:bodyPr>
          <a:lstStyle/>
          <a:p>
            <a:pPr algn="ctr">
              <a:lnSpc>
                <a:spcPts val="1100"/>
              </a:lnSpc>
            </a:pPr>
            <a:r>
              <a:rPr lang="en-US" sz="1200" dirty="0" smtClean="0">
                <a:solidFill>
                  <a:prstClr val="black"/>
                </a:solidFill>
              </a:rPr>
              <a:t>Revolutionary membranes and redox-active macromolecules for flow batteries</a:t>
            </a:r>
            <a:endParaRPr lang="en-US" sz="1200" dirty="0">
              <a:solidFill>
                <a:prstClr val="black"/>
              </a:solidFill>
            </a:endParaRPr>
          </a:p>
        </p:txBody>
      </p:sp>
      <p:pic>
        <p:nvPicPr>
          <p:cNvPr id="18" name="Picture 17"/>
          <p:cNvPicPr>
            <a:picLocks noChangeAspect="1"/>
          </p:cNvPicPr>
          <p:nvPr/>
        </p:nvPicPr>
        <p:blipFill>
          <a:blip r:embed="rId5"/>
          <a:stretch>
            <a:fillRect/>
          </a:stretch>
        </p:blipFill>
        <p:spPr>
          <a:xfrm>
            <a:off x="6433936" y="3855461"/>
            <a:ext cx="2433434" cy="1708690"/>
          </a:xfrm>
          <a:prstGeom prst="rect">
            <a:avLst/>
          </a:prstGeom>
        </p:spPr>
      </p:pic>
      <p:pic>
        <p:nvPicPr>
          <p:cNvPr id="12" name="Picture 11" descr="JCESR_logo.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30316" y="6301581"/>
            <a:ext cx="740296" cy="533400"/>
          </a:xfrm>
          <a:prstGeom prst="rect">
            <a:avLst/>
          </a:prstGeom>
        </p:spPr>
      </p:pic>
    </p:spTree>
    <p:extLst>
      <p:ext uri="{BB962C8B-B14F-4D97-AF65-F5344CB8AC3E}">
        <p14:creationId xmlns:p14="http://schemas.microsoft.com/office/powerpoint/2010/main" val="387026456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0" y="747713"/>
            <a:ext cx="8791575" cy="5259387"/>
          </a:xfrm>
        </p:spPr>
        <p:txBody>
          <a:bodyPr/>
          <a:lstStyle/>
          <a:p>
            <a:pPr>
              <a:spcBef>
                <a:spcPts val="600"/>
              </a:spcBef>
              <a:buFont typeface="Wingdings" panose="05000000000000000000" pitchFamily="2" charset="2"/>
              <a:buChar char="§"/>
            </a:pPr>
            <a:r>
              <a:rPr lang="en-US" sz="1700" dirty="0" smtClean="0">
                <a:solidFill>
                  <a:schemeClr val="tx1"/>
                </a:solidFill>
              </a:rPr>
              <a:t>Four of the five x-ray light sources will continue operations and be supported at ~10% below FY 2017 Enacted level at about 85% optimal operation level</a:t>
            </a:r>
          </a:p>
          <a:p>
            <a:pPr>
              <a:spcBef>
                <a:spcPts val="600"/>
              </a:spcBef>
              <a:buFont typeface="Wingdings" panose="05000000000000000000" pitchFamily="2" charset="2"/>
              <a:buChar char="§"/>
            </a:pPr>
            <a:r>
              <a:rPr lang="en-US" sz="1700" dirty="0">
                <a:solidFill>
                  <a:schemeClr val="tx1"/>
                </a:solidFill>
              </a:rPr>
              <a:t>The Stanford Synchrotron Radiation </a:t>
            </a:r>
            <a:r>
              <a:rPr lang="en-US" sz="1700" dirty="0" err="1">
                <a:solidFill>
                  <a:schemeClr val="tx1"/>
                </a:solidFill>
              </a:rPr>
              <a:t>Lightsource</a:t>
            </a:r>
            <a:r>
              <a:rPr lang="en-US" sz="1700" dirty="0">
                <a:solidFill>
                  <a:schemeClr val="tx1"/>
                </a:solidFill>
              </a:rPr>
              <a:t> at SLAC National Accelerator Laboratory will have limited operations up to the first quarter of the fiscal year before transitioning to a warm standby status. </a:t>
            </a:r>
          </a:p>
          <a:p>
            <a:pPr>
              <a:spcBef>
                <a:spcPts val="600"/>
              </a:spcBef>
              <a:buFont typeface="Wingdings" panose="05000000000000000000" pitchFamily="2" charset="2"/>
              <a:buChar char="§"/>
            </a:pPr>
            <a:r>
              <a:rPr lang="en-US" sz="1700" dirty="0" smtClean="0">
                <a:solidFill>
                  <a:schemeClr val="tx1"/>
                </a:solidFill>
              </a:rPr>
              <a:t>The </a:t>
            </a:r>
            <a:r>
              <a:rPr lang="en-US" sz="1700" dirty="0">
                <a:solidFill>
                  <a:schemeClr val="tx1"/>
                </a:solidFill>
              </a:rPr>
              <a:t>Spallation Neutron Source and High Flux Isotope Reactor operations will be reduced by ~</a:t>
            </a:r>
            <a:r>
              <a:rPr lang="en-US" sz="1700" dirty="0" smtClean="0">
                <a:solidFill>
                  <a:schemeClr val="tx1"/>
                </a:solidFill>
              </a:rPr>
              <a:t>15% </a:t>
            </a:r>
            <a:r>
              <a:rPr lang="en-US" sz="1700" dirty="0">
                <a:solidFill>
                  <a:schemeClr val="tx1"/>
                </a:solidFill>
              </a:rPr>
              <a:t>from the FY </a:t>
            </a:r>
            <a:r>
              <a:rPr lang="en-US" sz="1700" dirty="0" smtClean="0">
                <a:solidFill>
                  <a:schemeClr val="tx1"/>
                </a:solidFill>
              </a:rPr>
              <a:t>2017 </a:t>
            </a:r>
            <a:r>
              <a:rPr lang="en-US" sz="1700" dirty="0">
                <a:solidFill>
                  <a:schemeClr val="tx1"/>
                </a:solidFill>
              </a:rPr>
              <a:t>enacted </a:t>
            </a:r>
            <a:r>
              <a:rPr lang="en-US" sz="1700" dirty="0" smtClean="0">
                <a:solidFill>
                  <a:schemeClr val="tx1"/>
                </a:solidFill>
              </a:rPr>
              <a:t>level at about 82% optimal operation level.</a:t>
            </a:r>
            <a:endParaRPr lang="en-US" sz="1700" dirty="0">
              <a:solidFill>
                <a:schemeClr val="tx1"/>
              </a:solidFill>
            </a:endParaRPr>
          </a:p>
          <a:p>
            <a:pPr>
              <a:spcBef>
                <a:spcPts val="600"/>
              </a:spcBef>
              <a:buFont typeface="Wingdings" panose="05000000000000000000" pitchFamily="2" charset="2"/>
              <a:buChar char="§"/>
            </a:pPr>
            <a:r>
              <a:rPr lang="en-US" sz="1700" dirty="0">
                <a:solidFill>
                  <a:schemeClr val="tx1"/>
                </a:solidFill>
              </a:rPr>
              <a:t>Three of the five NSRCs will be supported at </a:t>
            </a:r>
            <a:r>
              <a:rPr lang="en-US" sz="1700" dirty="0" smtClean="0">
                <a:solidFill>
                  <a:schemeClr val="tx1"/>
                </a:solidFill>
              </a:rPr>
              <a:t>~9% </a:t>
            </a:r>
            <a:r>
              <a:rPr lang="en-US" sz="1700" dirty="0">
                <a:solidFill>
                  <a:schemeClr val="tx1"/>
                </a:solidFill>
              </a:rPr>
              <a:t>below FY </a:t>
            </a:r>
            <a:r>
              <a:rPr lang="en-US" sz="1700" dirty="0" smtClean="0">
                <a:solidFill>
                  <a:schemeClr val="tx1"/>
                </a:solidFill>
              </a:rPr>
              <a:t>2017 </a:t>
            </a:r>
            <a:r>
              <a:rPr lang="en-US" sz="1700" dirty="0">
                <a:solidFill>
                  <a:schemeClr val="tx1"/>
                </a:solidFill>
              </a:rPr>
              <a:t>with reduced scientific thrusts and core capabilities. </a:t>
            </a:r>
          </a:p>
          <a:p>
            <a:pPr>
              <a:spcBef>
                <a:spcPts val="600"/>
              </a:spcBef>
              <a:buFont typeface="Wingdings" panose="05000000000000000000" pitchFamily="2" charset="2"/>
              <a:buChar char="§"/>
            </a:pPr>
            <a:r>
              <a:rPr lang="en-US" sz="1700" dirty="0" smtClean="0">
                <a:solidFill>
                  <a:schemeClr val="tx1"/>
                </a:solidFill>
              </a:rPr>
              <a:t>No </a:t>
            </a:r>
            <a:r>
              <a:rPr lang="en-US" sz="1700" dirty="0">
                <a:solidFill>
                  <a:schemeClr val="tx1"/>
                </a:solidFill>
              </a:rPr>
              <a:t>funding is requested for the Center for Functional Nanomaterials at Brookhaven National Laboratory and the Center for Integrated Nanotechnologies at Sandia and Los Alamos National Laboratories. </a:t>
            </a:r>
            <a:endParaRPr lang="en-US" sz="1700" dirty="0" smtClean="0">
              <a:solidFill>
                <a:schemeClr val="tx1"/>
              </a:solidFill>
            </a:endParaRPr>
          </a:p>
          <a:p>
            <a:pPr>
              <a:spcBef>
                <a:spcPts val="600"/>
              </a:spcBef>
              <a:buFont typeface="Wingdings" panose="05000000000000000000" pitchFamily="2" charset="2"/>
              <a:buChar char="§"/>
            </a:pPr>
            <a:r>
              <a:rPr lang="en-US" sz="1700" dirty="0" smtClean="0">
                <a:solidFill>
                  <a:schemeClr val="tx1"/>
                </a:solidFill>
              </a:rPr>
              <a:t>For operating facilities:</a:t>
            </a:r>
            <a:endParaRPr lang="en-US" sz="1700" dirty="0">
              <a:solidFill>
                <a:schemeClr val="tx1"/>
              </a:solidFill>
            </a:endParaRPr>
          </a:p>
          <a:p>
            <a:pPr lvl="1"/>
            <a:r>
              <a:rPr lang="en-US" sz="1600" dirty="0">
                <a:solidFill>
                  <a:schemeClr val="tx1"/>
                </a:solidFill>
              </a:rPr>
              <a:t>O</a:t>
            </a:r>
            <a:r>
              <a:rPr lang="en-US" sz="1600" dirty="0" smtClean="0">
                <a:solidFill>
                  <a:schemeClr val="tx1"/>
                </a:solidFill>
              </a:rPr>
              <a:t>perating </a:t>
            </a:r>
            <a:r>
              <a:rPr lang="en-US" sz="1600" dirty="0">
                <a:solidFill>
                  <a:schemeClr val="tx1"/>
                </a:solidFill>
              </a:rPr>
              <a:t>hours and user </a:t>
            </a:r>
            <a:r>
              <a:rPr lang="en-US" sz="1600" dirty="0" smtClean="0">
                <a:solidFill>
                  <a:schemeClr val="tx1"/>
                </a:solidFill>
              </a:rPr>
              <a:t>support will be reduced.</a:t>
            </a:r>
            <a:endParaRPr lang="en-US" sz="1600" dirty="0">
              <a:solidFill>
                <a:schemeClr val="tx1"/>
              </a:solidFill>
            </a:endParaRPr>
          </a:p>
          <a:p>
            <a:pPr lvl="1"/>
            <a:r>
              <a:rPr lang="en-US" sz="1600" dirty="0">
                <a:solidFill>
                  <a:schemeClr val="tx1"/>
                </a:solidFill>
              </a:rPr>
              <a:t>Some </a:t>
            </a:r>
            <a:r>
              <a:rPr lang="en-US" sz="1600" dirty="0" smtClean="0">
                <a:solidFill>
                  <a:schemeClr val="tx1"/>
                </a:solidFill>
              </a:rPr>
              <a:t>beamlines/instruments </a:t>
            </a:r>
            <a:r>
              <a:rPr lang="en-US" sz="1600" dirty="0">
                <a:solidFill>
                  <a:schemeClr val="tx1"/>
                </a:solidFill>
              </a:rPr>
              <a:t>may have to be shut down with a commensurate reduction in staff and users. </a:t>
            </a:r>
            <a:r>
              <a:rPr lang="en-US" sz="1600" dirty="0" smtClean="0">
                <a:solidFill>
                  <a:schemeClr val="tx1"/>
                </a:solidFill>
              </a:rPr>
              <a:t> </a:t>
            </a:r>
            <a:endParaRPr lang="en-US" sz="1600" dirty="0">
              <a:solidFill>
                <a:schemeClr val="tx1"/>
              </a:solidFill>
            </a:endParaRPr>
          </a:p>
          <a:p>
            <a:pPr lvl="1"/>
            <a:r>
              <a:rPr lang="en-US" sz="1600" dirty="0">
                <a:solidFill>
                  <a:schemeClr val="tx1"/>
                </a:solidFill>
              </a:rPr>
              <a:t>Maintenance, upgrades, and procurement activities will be deferred. </a:t>
            </a:r>
          </a:p>
          <a:p>
            <a:pPr>
              <a:buFont typeface="Wingdings" panose="05000000000000000000" pitchFamily="2" charset="2"/>
              <a:buChar char="§"/>
            </a:pPr>
            <a:endParaRPr lang="en-US" sz="1600" dirty="0" smtClean="0">
              <a:solidFill>
                <a:schemeClr val="tx1"/>
              </a:solidFill>
            </a:endParaRPr>
          </a:p>
          <a:p>
            <a:pPr>
              <a:buFont typeface="Wingdings" panose="05000000000000000000" pitchFamily="2" charset="2"/>
              <a:buChar char="§"/>
            </a:pPr>
            <a:endParaRPr lang="en-US" sz="1600" dirty="0" smtClean="0">
              <a:solidFill>
                <a:schemeClr val="tx1"/>
              </a:solidFill>
            </a:endParaRPr>
          </a:p>
          <a:p>
            <a:pPr>
              <a:buFont typeface="Wingdings" panose="05000000000000000000" pitchFamily="2" charset="2"/>
              <a:buChar char="§"/>
            </a:pPr>
            <a:endParaRPr lang="en-US" sz="1800" dirty="0" smtClean="0">
              <a:solidFill>
                <a:schemeClr val="tx1"/>
              </a:solidFill>
            </a:endParaRPr>
          </a:p>
        </p:txBody>
      </p:sp>
      <p:sp>
        <p:nvSpPr>
          <p:cNvPr id="4" name="Title 3"/>
          <p:cNvSpPr>
            <a:spLocks noGrp="1"/>
          </p:cNvSpPr>
          <p:nvPr>
            <p:ph type="title" idx="4294967295"/>
          </p:nvPr>
        </p:nvSpPr>
        <p:spPr>
          <a:xfrm>
            <a:off x="0" y="201613"/>
            <a:ext cx="9144000" cy="749300"/>
          </a:xfrm>
        </p:spPr>
        <p:txBody>
          <a:bodyPr/>
          <a:lstStyle/>
          <a:p>
            <a:r>
              <a:rPr lang="en-US" dirty="0" smtClean="0"/>
              <a:t>BES Scientific User </a:t>
            </a:r>
            <a:r>
              <a:rPr lang="en-US" dirty="0"/>
              <a:t>Facilities</a:t>
            </a:r>
            <a:br>
              <a:rPr lang="en-US" dirty="0"/>
            </a:br>
            <a:r>
              <a:rPr lang="en-US" sz="2000" dirty="0"/>
              <a:t>FY </a:t>
            </a:r>
            <a:r>
              <a:rPr lang="en-US" sz="2000" dirty="0" smtClean="0"/>
              <a:t>2017 </a:t>
            </a:r>
            <a:r>
              <a:rPr lang="en-US" sz="2000" dirty="0"/>
              <a:t>= </a:t>
            </a:r>
            <a:r>
              <a:rPr lang="en-US" sz="2000" dirty="0" smtClean="0"/>
              <a:t>$882.3M; </a:t>
            </a:r>
            <a:r>
              <a:rPr lang="en-US" sz="2000" dirty="0"/>
              <a:t>FY 2018 = </a:t>
            </a:r>
            <a:r>
              <a:rPr lang="en-US" sz="2000" dirty="0" smtClean="0"/>
              <a:t>$725M</a:t>
            </a:r>
            <a:r>
              <a:rPr lang="en-US" dirty="0" smtClean="0"/>
              <a:t/>
            </a:r>
            <a:br>
              <a:rPr lang="en-US" dirty="0" smtClean="0"/>
            </a:br>
            <a:endParaRPr lang="en-US" dirty="0"/>
          </a:p>
        </p:txBody>
      </p:sp>
    </p:spTree>
    <p:extLst>
      <p:ext uri="{BB962C8B-B14F-4D97-AF65-F5344CB8AC3E}">
        <p14:creationId xmlns:p14="http://schemas.microsoft.com/office/powerpoint/2010/main" val="35468003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872"/>
            <a:ext cx="9144000" cy="406180"/>
          </a:xfrm>
          <a:prstGeom prst="rect">
            <a:avLst/>
          </a:prstGeom>
          <a:noFill/>
        </p:spPr>
        <p:txBody>
          <a:bodyPr wrap="square" lIns="91354" tIns="45678" rIns="91354" bIns="45678" rtlCol="0">
            <a:spAutoFit/>
          </a:bodyPr>
          <a:lstStyle/>
          <a:p>
            <a:pPr algn="ctr">
              <a:lnSpc>
                <a:spcPct val="85000"/>
              </a:lnSpc>
            </a:pPr>
            <a:r>
              <a:rPr lang="en-US" sz="2400" dirty="0" smtClean="0">
                <a:solidFill>
                  <a:srgbClr val="106636"/>
                </a:solidFill>
                <a:latin typeface="Arial" pitchFamily="34" charset="0"/>
                <a:cs typeface="Arial" pitchFamily="34" charset="0"/>
              </a:rPr>
              <a:t>LCLS-II and APS-U Construction Projects</a:t>
            </a:r>
            <a:endParaRPr lang="en-US" dirty="0">
              <a:solidFill>
                <a:srgbClr val="106636"/>
              </a:solidFill>
              <a:latin typeface="Arial" pitchFamily="34" charset="0"/>
              <a:cs typeface="Arial" pitchFamily="34" charset="0"/>
            </a:endParaRPr>
          </a:p>
        </p:txBody>
      </p:sp>
      <p:pic>
        <p:nvPicPr>
          <p:cNvPr id="7" name="Picture 4" descr="lcls_II_slideshow_09.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26303" y="1012192"/>
            <a:ext cx="3474720" cy="2339356"/>
          </a:xfrm>
          <a:prstGeom prst="rect">
            <a:avLst/>
          </a:prstGeom>
          <a:noFill/>
          <a:ln w="12700">
            <a:solidFill>
              <a:schemeClr val="tx1"/>
            </a:solidFill>
            <a:miter lim="800000"/>
            <a:headEnd/>
            <a:tailEnd/>
          </a:ln>
        </p:spPr>
      </p:pic>
      <p:pic>
        <p:nvPicPr>
          <p:cNvPr id="8" name="Picture 7" descr="4865518455_8704b342e7_o.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323359" y="3598591"/>
            <a:ext cx="3474720" cy="2453318"/>
          </a:xfrm>
          <a:prstGeom prst="rect">
            <a:avLst/>
          </a:prstGeom>
          <a:ln w="12700">
            <a:solidFill>
              <a:schemeClr val="tx1"/>
            </a:solidFill>
          </a:ln>
        </p:spPr>
      </p:pic>
      <p:sp>
        <p:nvSpPr>
          <p:cNvPr id="10" name="TextBox 9"/>
          <p:cNvSpPr txBox="1"/>
          <p:nvPr/>
        </p:nvSpPr>
        <p:spPr>
          <a:xfrm>
            <a:off x="1" y="875082"/>
            <a:ext cx="5240230" cy="5486032"/>
          </a:xfrm>
          <a:prstGeom prst="rect">
            <a:avLst/>
          </a:prstGeom>
          <a:noFill/>
        </p:spPr>
        <p:txBody>
          <a:bodyPr wrap="square" lIns="91354" tIns="45678" rIns="91354" bIns="45678" rtlCol="0">
            <a:spAutoFit/>
          </a:bodyPr>
          <a:lstStyle/>
          <a:p>
            <a:pPr>
              <a:spcAft>
                <a:spcPts val="100"/>
              </a:spcAft>
            </a:pPr>
            <a:r>
              <a:rPr lang="en-US" sz="1600" b="1" dirty="0" err="1" smtClean="0">
                <a:solidFill>
                  <a:prstClr val="black"/>
                </a:solidFill>
              </a:rPr>
              <a:t>Linac</a:t>
            </a:r>
            <a:r>
              <a:rPr lang="en-US" sz="1600" b="1" dirty="0" smtClean="0">
                <a:solidFill>
                  <a:prstClr val="black"/>
                </a:solidFill>
              </a:rPr>
              <a:t> Coherent Light Source-II (LCLS-II) </a:t>
            </a:r>
          </a:p>
          <a:p>
            <a:pPr marL="336550" indent="-173038">
              <a:spcBef>
                <a:spcPts val="0"/>
              </a:spcBef>
              <a:spcAft>
                <a:spcPts val="200"/>
              </a:spcAft>
              <a:buFont typeface="Wingdings" panose="05000000000000000000" pitchFamily="2" charset="2"/>
              <a:buChar char="§"/>
            </a:pPr>
            <a:r>
              <a:rPr lang="en-US" sz="1400" dirty="0" smtClean="0"/>
              <a:t>FY 2017 = $190,000K; </a:t>
            </a:r>
            <a:r>
              <a:rPr lang="en-US" sz="1400" dirty="0">
                <a:solidFill>
                  <a:prstClr val="black"/>
                </a:solidFill>
              </a:rPr>
              <a:t>FY </a:t>
            </a:r>
            <a:r>
              <a:rPr lang="en-US" sz="1400" dirty="0" smtClean="0">
                <a:solidFill>
                  <a:prstClr val="black"/>
                </a:solidFill>
              </a:rPr>
              <a:t>2018 </a:t>
            </a:r>
            <a:r>
              <a:rPr lang="en-US" sz="1400" dirty="0">
                <a:solidFill>
                  <a:prstClr val="black"/>
                </a:solidFill>
              </a:rPr>
              <a:t>= </a:t>
            </a:r>
            <a:r>
              <a:rPr lang="en-US" sz="1400" dirty="0" smtClean="0">
                <a:solidFill>
                  <a:prstClr val="black"/>
                </a:solidFill>
              </a:rPr>
              <a:t>$190,000K for </a:t>
            </a:r>
            <a:r>
              <a:rPr lang="en-US" sz="1400" dirty="0">
                <a:solidFill>
                  <a:prstClr val="black"/>
                </a:solidFill>
              </a:rPr>
              <a:t>R&amp;D, design, prototyping, long lead procurement, </a:t>
            </a:r>
            <a:r>
              <a:rPr lang="en-US" sz="1400" dirty="0" smtClean="0">
                <a:solidFill>
                  <a:prstClr val="black"/>
                </a:solidFill>
              </a:rPr>
              <a:t>construction </a:t>
            </a:r>
            <a:r>
              <a:rPr lang="en-US" sz="1400" dirty="0">
                <a:solidFill>
                  <a:prstClr val="black"/>
                </a:solidFill>
              </a:rPr>
              <a:t>of technical </a:t>
            </a:r>
            <a:r>
              <a:rPr lang="en-US" sz="1400" dirty="0" smtClean="0">
                <a:solidFill>
                  <a:prstClr val="black"/>
                </a:solidFill>
              </a:rPr>
              <a:t>systems, installation, and commissioning.</a:t>
            </a:r>
            <a:endParaRPr lang="en-US" sz="1400" dirty="0">
              <a:solidFill>
                <a:prstClr val="black"/>
              </a:solidFill>
            </a:endParaRPr>
          </a:p>
          <a:p>
            <a:pPr marL="336550" indent="-173038">
              <a:spcBef>
                <a:spcPts val="0"/>
              </a:spcBef>
              <a:spcAft>
                <a:spcPts val="200"/>
              </a:spcAft>
              <a:buFont typeface="Wingdings" panose="05000000000000000000" pitchFamily="2" charset="2"/>
              <a:buChar char="§"/>
            </a:pPr>
            <a:r>
              <a:rPr lang="en-US" sz="1400" dirty="0" smtClean="0"/>
              <a:t>When completed, </a:t>
            </a:r>
            <a:r>
              <a:rPr lang="en-US" sz="1400" dirty="0" smtClean="0">
                <a:solidFill>
                  <a:prstClr val="black"/>
                </a:solidFill>
              </a:rPr>
              <a:t>LCLS-II </a:t>
            </a:r>
            <a:r>
              <a:rPr lang="en-US" sz="1400" dirty="0">
                <a:solidFill>
                  <a:prstClr val="black"/>
                </a:solidFill>
              </a:rPr>
              <a:t>will provide high-repetition-rate, ultra-bright</a:t>
            </a:r>
            <a:r>
              <a:rPr lang="en-US" sz="1400" dirty="0" smtClean="0">
                <a:solidFill>
                  <a:prstClr val="black"/>
                </a:solidFill>
              </a:rPr>
              <a:t>, transform-limited </a:t>
            </a:r>
            <a:r>
              <a:rPr lang="en-US" sz="1400" dirty="0">
                <a:solidFill>
                  <a:prstClr val="black"/>
                </a:solidFill>
              </a:rPr>
              <a:t>femtosecond x-ray pulses with polarization control and pulse length control to ~1 femtosecond. The hard x-ray range will be expanded to 25 </a:t>
            </a:r>
            <a:r>
              <a:rPr lang="en-US" sz="1400" dirty="0" err="1">
                <a:solidFill>
                  <a:prstClr val="black"/>
                </a:solidFill>
              </a:rPr>
              <a:t>keV</a:t>
            </a:r>
            <a:r>
              <a:rPr lang="en-US" sz="1400" dirty="0">
                <a:solidFill>
                  <a:prstClr val="black"/>
                </a:solidFill>
              </a:rPr>
              <a:t>.</a:t>
            </a:r>
          </a:p>
          <a:p>
            <a:pPr marL="336550" indent="-173038">
              <a:spcBef>
                <a:spcPts val="0"/>
              </a:spcBef>
              <a:spcAft>
                <a:spcPts val="200"/>
              </a:spcAft>
              <a:buFont typeface="Wingdings" panose="05000000000000000000" pitchFamily="2" charset="2"/>
              <a:buChar char="§"/>
            </a:pPr>
            <a:r>
              <a:rPr lang="en-US" sz="1400" dirty="0" smtClean="0"/>
              <a:t>The upgrade adds </a:t>
            </a:r>
            <a:r>
              <a:rPr lang="en-US" sz="1400" dirty="0" smtClean="0">
                <a:solidFill>
                  <a:prstClr val="black"/>
                </a:solidFill>
              </a:rPr>
              <a:t>a </a:t>
            </a:r>
            <a:r>
              <a:rPr lang="en-US" sz="1400" dirty="0">
                <a:solidFill>
                  <a:prstClr val="black"/>
                </a:solidFill>
              </a:rPr>
              <a:t>4 GeV superconducting linac; an electron injector; and two </a:t>
            </a:r>
            <a:r>
              <a:rPr lang="en-US" sz="1400" dirty="0" err="1" smtClean="0">
                <a:solidFill>
                  <a:prstClr val="black"/>
                </a:solidFill>
              </a:rPr>
              <a:t>undulators</a:t>
            </a:r>
            <a:r>
              <a:rPr lang="en-US" sz="1400" dirty="0" smtClean="0">
                <a:solidFill>
                  <a:prstClr val="black"/>
                </a:solidFill>
              </a:rPr>
              <a:t>, </a:t>
            </a:r>
            <a:r>
              <a:rPr lang="en-US" sz="1400" dirty="0" smtClean="0"/>
              <a:t>which will </a:t>
            </a:r>
            <a:r>
              <a:rPr lang="en-US" sz="1400" dirty="0" smtClean="0">
                <a:solidFill>
                  <a:prstClr val="black"/>
                </a:solidFill>
              </a:rPr>
              <a:t>provide x-rays </a:t>
            </a:r>
            <a:r>
              <a:rPr lang="en-US" sz="1400" dirty="0">
                <a:solidFill>
                  <a:prstClr val="black"/>
                </a:solidFill>
              </a:rPr>
              <a:t>in the 0.2–5 </a:t>
            </a:r>
            <a:r>
              <a:rPr lang="en-US" sz="1400" dirty="0" err="1">
                <a:solidFill>
                  <a:prstClr val="black"/>
                </a:solidFill>
              </a:rPr>
              <a:t>keV</a:t>
            </a:r>
            <a:r>
              <a:rPr lang="en-US" sz="1400" dirty="0">
                <a:solidFill>
                  <a:prstClr val="black"/>
                </a:solidFill>
              </a:rPr>
              <a:t> energy range</a:t>
            </a:r>
            <a:r>
              <a:rPr lang="en-US" sz="1400" dirty="0" smtClean="0">
                <a:solidFill>
                  <a:prstClr val="black"/>
                </a:solidFill>
              </a:rPr>
              <a:t>.</a:t>
            </a:r>
            <a:endParaRPr lang="en-US" sz="1200" dirty="0" smtClean="0">
              <a:solidFill>
                <a:prstClr val="black"/>
              </a:solidFill>
            </a:endParaRPr>
          </a:p>
          <a:p>
            <a:pPr marL="346075" indent="-168275">
              <a:spcAft>
                <a:spcPts val="100"/>
              </a:spcAft>
              <a:buFont typeface="Wingdings" panose="05000000000000000000" pitchFamily="2" charset="2"/>
              <a:buChar char="§"/>
            </a:pPr>
            <a:endParaRPr lang="en-US" sz="1200" dirty="0">
              <a:solidFill>
                <a:prstClr val="black"/>
              </a:solidFill>
            </a:endParaRPr>
          </a:p>
          <a:p>
            <a:pPr>
              <a:spcAft>
                <a:spcPts val="100"/>
              </a:spcAft>
            </a:pPr>
            <a:r>
              <a:rPr lang="en-US" sz="1600" b="1" dirty="0">
                <a:solidFill>
                  <a:prstClr val="black"/>
                </a:solidFill>
              </a:rPr>
              <a:t>Advanced Photon Source Upgrade (APS-U) </a:t>
            </a:r>
          </a:p>
          <a:p>
            <a:pPr marL="346075" indent="-168275">
              <a:spcAft>
                <a:spcPts val="200"/>
              </a:spcAft>
              <a:buFont typeface="Wingdings" pitchFamily="2" charset="2"/>
              <a:buChar char="§"/>
            </a:pPr>
            <a:r>
              <a:rPr lang="en-US" sz="1400" dirty="0">
                <a:solidFill>
                  <a:prstClr val="black"/>
                </a:solidFill>
              </a:rPr>
              <a:t>FY </a:t>
            </a:r>
            <a:r>
              <a:rPr lang="en-US" sz="1400" dirty="0" smtClean="0">
                <a:solidFill>
                  <a:prstClr val="black"/>
                </a:solidFill>
              </a:rPr>
              <a:t>2017 = $42,500K; </a:t>
            </a:r>
            <a:r>
              <a:rPr lang="en-US" sz="1400" dirty="0">
                <a:solidFill>
                  <a:prstClr val="black"/>
                </a:solidFill>
              </a:rPr>
              <a:t>FY </a:t>
            </a:r>
            <a:r>
              <a:rPr lang="en-US" sz="1400" dirty="0" smtClean="0">
                <a:solidFill>
                  <a:prstClr val="black"/>
                </a:solidFill>
              </a:rPr>
              <a:t>2018 = </a:t>
            </a:r>
            <a:r>
              <a:rPr lang="en-US" sz="1400" dirty="0">
                <a:solidFill>
                  <a:prstClr val="black"/>
                </a:solidFill>
              </a:rPr>
              <a:t>$</a:t>
            </a:r>
            <a:r>
              <a:rPr lang="en-US" sz="1400" dirty="0" smtClean="0">
                <a:solidFill>
                  <a:prstClr val="black"/>
                </a:solidFill>
              </a:rPr>
              <a:t>20,000K </a:t>
            </a:r>
            <a:r>
              <a:rPr lang="en-US" sz="1400" dirty="0">
                <a:solidFill>
                  <a:prstClr val="black"/>
                </a:solidFill>
              </a:rPr>
              <a:t>for R&amp;D, design, </a:t>
            </a:r>
            <a:r>
              <a:rPr lang="en-US" sz="1400" dirty="0" smtClean="0">
                <a:solidFill>
                  <a:prstClr val="black"/>
                </a:solidFill>
              </a:rPr>
              <a:t>prototyping, and long lead procurements.</a:t>
            </a:r>
          </a:p>
          <a:p>
            <a:pPr marL="346075" indent="-168275">
              <a:spcAft>
                <a:spcPts val="200"/>
              </a:spcAft>
              <a:buFont typeface="Wingdings" pitchFamily="2" charset="2"/>
              <a:buChar char="§"/>
            </a:pPr>
            <a:r>
              <a:rPr lang="en-US" sz="1400" b="1" dirty="0" smtClean="0">
                <a:solidFill>
                  <a:prstClr val="black"/>
                </a:solidFill>
              </a:rPr>
              <a:t>APS-U is transitioned from a major item of equipment to line item construction project.</a:t>
            </a:r>
            <a:endParaRPr lang="en-US" sz="1400" b="1" dirty="0">
              <a:solidFill>
                <a:prstClr val="black"/>
              </a:solidFill>
            </a:endParaRPr>
          </a:p>
          <a:p>
            <a:pPr marL="346075" indent="-168275">
              <a:spcAft>
                <a:spcPts val="200"/>
              </a:spcAft>
              <a:buFont typeface="Wingdings" pitchFamily="2" charset="2"/>
              <a:buChar char="§"/>
            </a:pPr>
            <a:r>
              <a:rPr lang="en-US" sz="1400" dirty="0" smtClean="0">
                <a:solidFill>
                  <a:prstClr val="black"/>
                </a:solidFill>
              </a:rPr>
              <a:t>APS-U will provide a multi-bend </a:t>
            </a:r>
            <a:r>
              <a:rPr lang="en-US" sz="1400" dirty="0" err="1">
                <a:solidFill>
                  <a:prstClr val="black"/>
                </a:solidFill>
              </a:rPr>
              <a:t>achromat</a:t>
            </a:r>
            <a:r>
              <a:rPr lang="en-US" sz="1400" dirty="0">
                <a:solidFill>
                  <a:prstClr val="black"/>
                </a:solidFill>
              </a:rPr>
              <a:t> lattice to provide </a:t>
            </a:r>
            <a:r>
              <a:rPr lang="en-US" sz="1400" dirty="0" smtClean="0">
                <a:solidFill>
                  <a:prstClr val="black"/>
                </a:solidFill>
              </a:rPr>
              <a:t>extreme transverse </a:t>
            </a:r>
            <a:r>
              <a:rPr lang="en-US" sz="1400" dirty="0">
                <a:solidFill>
                  <a:prstClr val="black"/>
                </a:solidFill>
              </a:rPr>
              <a:t>coherence and extreme </a:t>
            </a:r>
            <a:r>
              <a:rPr lang="en-US" sz="1400" dirty="0" smtClean="0">
                <a:solidFill>
                  <a:prstClr val="black"/>
                </a:solidFill>
              </a:rPr>
              <a:t>brightness.</a:t>
            </a:r>
            <a:endParaRPr lang="en-US" sz="1400" dirty="0">
              <a:solidFill>
                <a:prstClr val="black"/>
              </a:solidFill>
            </a:endParaRPr>
          </a:p>
          <a:p>
            <a:pPr marL="346075" indent="-168275">
              <a:spcAft>
                <a:spcPts val="200"/>
              </a:spcAft>
              <a:buFont typeface="Wingdings" pitchFamily="2" charset="2"/>
              <a:buChar char="§"/>
            </a:pPr>
            <a:r>
              <a:rPr lang="en-US" sz="1400" dirty="0" smtClean="0">
                <a:solidFill>
                  <a:prstClr val="black"/>
                </a:solidFill>
              </a:rPr>
              <a:t>Initial </a:t>
            </a:r>
            <a:r>
              <a:rPr lang="en-US" sz="1400" dirty="0">
                <a:solidFill>
                  <a:prstClr val="black"/>
                </a:solidFill>
              </a:rPr>
              <a:t>conceptual design for the new </a:t>
            </a:r>
            <a:r>
              <a:rPr lang="en-US" sz="1400" dirty="0" smtClean="0">
                <a:solidFill>
                  <a:prstClr val="black"/>
                </a:solidFill>
              </a:rPr>
              <a:t>lattice completed; conducting </a:t>
            </a:r>
            <a:r>
              <a:rPr lang="en-US" sz="1400" dirty="0">
                <a:solidFill>
                  <a:prstClr val="black"/>
                </a:solidFill>
              </a:rPr>
              <a:t>R&amp;D and key component prototyping in support of the new design. </a:t>
            </a:r>
            <a:r>
              <a:rPr lang="en-US" sz="1400" strike="sngStrike" dirty="0">
                <a:solidFill>
                  <a:srgbClr val="FF0000"/>
                </a:solidFill>
              </a:rPr>
              <a:t> </a:t>
            </a:r>
            <a:r>
              <a:rPr lang="en-US" sz="1400" dirty="0">
                <a:solidFill>
                  <a:prstClr val="black"/>
                </a:solidFill>
              </a:rPr>
              <a:t>Key performance parameters are being defined for the project and the new storage ring. </a:t>
            </a:r>
            <a:endParaRPr lang="en-US" sz="1200" dirty="0">
              <a:solidFill>
                <a:prstClr val="black"/>
              </a:solidFill>
            </a:endParaRPr>
          </a:p>
        </p:txBody>
      </p:sp>
    </p:spTree>
    <p:extLst>
      <p:ext uri="{BB962C8B-B14F-4D97-AF65-F5344CB8AC3E}">
        <p14:creationId xmlns:p14="http://schemas.microsoft.com/office/powerpoint/2010/main" val="286702876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0266" y="1124774"/>
            <a:ext cx="8263467" cy="4093428"/>
          </a:xfrm>
          <a:prstGeom prst="rect">
            <a:avLst/>
          </a:prstGeom>
          <a:ln>
            <a:noFill/>
          </a:ln>
        </p:spPr>
        <p:txBody>
          <a:bodyPr wrap="square">
            <a:spAutoFit/>
          </a:bodyPr>
          <a:lstStyle/>
          <a:p>
            <a:pPr algn="ctr"/>
            <a:r>
              <a:rPr lang="en-US" sz="2000" b="1" dirty="0" smtClean="0"/>
              <a:t>SCIENCE</a:t>
            </a:r>
          </a:p>
          <a:p>
            <a:endParaRPr lang="en-US" sz="2000" dirty="0" smtClean="0"/>
          </a:p>
          <a:p>
            <a:r>
              <a:rPr lang="en-US" sz="2000" dirty="0" smtClean="0"/>
              <a:t>Department </a:t>
            </a:r>
            <a:r>
              <a:rPr lang="en-US" sz="2000" dirty="0"/>
              <a:t>of Energy expenses including the </a:t>
            </a:r>
            <a:r>
              <a:rPr lang="en-US" sz="2000" dirty="0" smtClean="0"/>
              <a:t>purchase</a:t>
            </a:r>
            <a:r>
              <a:rPr lang="en-US" sz="2000" dirty="0"/>
              <a:t>, construction, and acquisition of plant and </a:t>
            </a:r>
            <a:r>
              <a:rPr lang="en-US" sz="2000" dirty="0" smtClean="0"/>
              <a:t>capital </a:t>
            </a:r>
            <a:r>
              <a:rPr lang="en-US" sz="2000" dirty="0"/>
              <a:t>equipment, and other expenses </a:t>
            </a:r>
            <a:r>
              <a:rPr lang="en-US" sz="2000" dirty="0" smtClean="0"/>
              <a:t>necessary </a:t>
            </a:r>
            <a:r>
              <a:rPr lang="en-US" sz="2000" dirty="0"/>
              <a:t>for science </a:t>
            </a:r>
            <a:r>
              <a:rPr lang="en-US" sz="2000" dirty="0" smtClean="0"/>
              <a:t>activities </a:t>
            </a:r>
            <a:r>
              <a:rPr lang="en-US" sz="2000" dirty="0"/>
              <a:t>in carrying out the purposes of the Department 8 of Energy Organization Act (42 U.S.C. 7101 et seq.), </a:t>
            </a:r>
            <a:r>
              <a:rPr lang="en-US" sz="2000" dirty="0" smtClean="0"/>
              <a:t>including </a:t>
            </a:r>
            <a:r>
              <a:rPr lang="en-US" sz="2000" dirty="0"/>
              <a:t>the acquisition </a:t>
            </a:r>
            <a:r>
              <a:rPr lang="en-US" sz="2000" dirty="0" smtClean="0"/>
              <a:t>or condemnation </a:t>
            </a:r>
            <a:r>
              <a:rPr lang="en-US" sz="2000" dirty="0"/>
              <a:t>of any real </a:t>
            </a:r>
            <a:r>
              <a:rPr lang="en-US" sz="2000" dirty="0" smtClean="0"/>
              <a:t>property </a:t>
            </a:r>
            <a:r>
              <a:rPr lang="en-US" sz="2000" dirty="0"/>
              <a:t>or facility or for </a:t>
            </a:r>
            <a:r>
              <a:rPr lang="en-US" sz="2000" dirty="0" smtClean="0"/>
              <a:t>plant or </a:t>
            </a:r>
            <a:r>
              <a:rPr lang="en-US" sz="2000" dirty="0"/>
              <a:t>facility acquisition, </a:t>
            </a:r>
            <a:r>
              <a:rPr lang="en-US" sz="2000" dirty="0" smtClean="0"/>
              <a:t>construction</a:t>
            </a:r>
            <a:r>
              <a:rPr lang="en-US" sz="2000" dirty="0"/>
              <a:t>, or expansion, </a:t>
            </a:r>
            <a:r>
              <a:rPr lang="en-US" sz="2000" dirty="0" smtClean="0"/>
              <a:t>and purchase </a:t>
            </a:r>
            <a:r>
              <a:rPr lang="en-US" sz="2000" dirty="0"/>
              <a:t>of not more than 16 </a:t>
            </a:r>
            <a:r>
              <a:rPr lang="en-US" sz="2000" dirty="0" smtClean="0"/>
              <a:t>passenger motor vehicles </a:t>
            </a:r>
            <a:r>
              <a:rPr lang="en-US" sz="2000" dirty="0"/>
              <a:t>for replacement only, including one </a:t>
            </a:r>
            <a:r>
              <a:rPr lang="en-US" sz="2000" dirty="0" smtClean="0"/>
              <a:t>ambulance </a:t>
            </a:r>
            <a:r>
              <a:rPr lang="en-US" sz="2000" dirty="0"/>
              <a:t>and one bus, </a:t>
            </a:r>
            <a:r>
              <a:rPr lang="en-US" sz="2000" b="1" dirty="0">
                <a:solidFill>
                  <a:srgbClr val="FF0000"/>
                </a:solidFill>
              </a:rPr>
              <a:t>$5,392,000,000</a:t>
            </a:r>
            <a:r>
              <a:rPr lang="en-US" sz="2000" dirty="0"/>
              <a:t>, to remain </a:t>
            </a:r>
            <a:r>
              <a:rPr lang="en-US" sz="2000" dirty="0" smtClean="0"/>
              <a:t>available </a:t>
            </a:r>
            <a:r>
              <a:rPr lang="en-US" sz="2000" dirty="0"/>
              <a:t>until expended: Provided, </a:t>
            </a:r>
            <a:r>
              <a:rPr lang="en-US" sz="2000" dirty="0" smtClean="0"/>
              <a:t>That </a:t>
            </a:r>
            <a:r>
              <a:rPr lang="en-US" sz="2000" dirty="0"/>
              <a:t>of such amount</a:t>
            </a:r>
            <a:r>
              <a:rPr lang="en-US" sz="2000" dirty="0" smtClean="0"/>
              <a:t>, </a:t>
            </a:r>
            <a:r>
              <a:rPr lang="en-US" sz="2000" b="1" dirty="0" smtClean="0">
                <a:solidFill>
                  <a:srgbClr val="FF0000"/>
                </a:solidFill>
              </a:rPr>
              <a:t>$</a:t>
            </a:r>
            <a:r>
              <a:rPr lang="en-US" sz="2000" b="1" dirty="0">
                <a:solidFill>
                  <a:srgbClr val="FF0000"/>
                </a:solidFill>
              </a:rPr>
              <a:t>177,000,000 </a:t>
            </a:r>
            <a:r>
              <a:rPr lang="en-US" sz="2000" dirty="0"/>
              <a:t>shall be available until September 30, 2019, for </a:t>
            </a:r>
            <a:r>
              <a:rPr lang="en-US" sz="2000" dirty="0" smtClean="0"/>
              <a:t>program direction.</a:t>
            </a:r>
            <a:r>
              <a:rPr lang="en-US" altLang="en-US" sz="2000" dirty="0">
                <a:latin typeface="Arial" panose="020B0604020202020204" pitchFamily="34" charset="0"/>
                <a:hlinkClick r:id="rId2"/>
              </a:rPr>
              <a:t> </a:t>
            </a:r>
            <a:endParaRPr lang="en-US" sz="2000" dirty="0"/>
          </a:p>
        </p:txBody>
      </p:sp>
      <p:sp>
        <p:nvSpPr>
          <p:cNvPr id="4" name="Rectangle 1"/>
          <p:cNvSpPr>
            <a:spLocks noChangeArrowheads="1"/>
          </p:cNvSpPr>
          <p:nvPr/>
        </p:nvSpPr>
        <p:spPr bwMode="auto">
          <a:xfrm>
            <a:off x="0" y="30778"/>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26979" bIns="45720" numCol="1" anchor="ctr" anchorCtr="0" compatLnSpc="1">
            <a:prstTxWarp prst="textNoShape">
              <a:avLst/>
            </a:prstTxWarp>
            <a:spAutoFit/>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106636"/>
                </a:solidFill>
                <a:effectLst/>
                <a:latin typeface="Arial" panose="020B0604020202020204" pitchFamily="34" charset="0"/>
              </a:rPr>
              <a:t>FY 2018 House</a:t>
            </a:r>
            <a:r>
              <a:rPr kumimoji="0" lang="en-US" altLang="en-US" sz="2400" b="0" i="0" u="none" strike="noStrike" cap="none" normalizeH="0" dirty="0" smtClean="0">
                <a:ln>
                  <a:noFill/>
                </a:ln>
                <a:solidFill>
                  <a:srgbClr val="106636"/>
                </a:solidFill>
                <a:effectLst/>
                <a:latin typeface="Arial" panose="020B0604020202020204" pitchFamily="34" charset="0"/>
              </a:rPr>
              <a:t> </a:t>
            </a:r>
            <a:r>
              <a:rPr kumimoji="0" lang="en-US" altLang="en-US" sz="2400" b="0" i="0" u="none" strike="noStrike" cap="none" normalizeH="0" baseline="0" dirty="0" smtClean="0">
                <a:ln>
                  <a:noFill/>
                </a:ln>
                <a:solidFill>
                  <a:srgbClr val="106636"/>
                </a:solidFill>
                <a:effectLst/>
                <a:latin typeface="Arial" panose="020B0604020202020204" pitchFamily="34" charset="0"/>
              </a:rPr>
              <a:t>Energy and Water </a:t>
            </a:r>
            <a:r>
              <a:rPr lang="en-US" altLang="en-US" sz="2400" dirty="0" smtClean="0">
                <a:solidFill>
                  <a:srgbClr val="106636"/>
                </a:solidFill>
                <a:latin typeface="Arial" panose="020B0604020202020204" pitchFamily="34" charset="0"/>
              </a:rPr>
              <a:t>Development </a:t>
            </a:r>
            <a:r>
              <a:rPr kumimoji="0" lang="en-US" altLang="en-US" sz="2400" b="0" i="0" u="none" strike="noStrike" cap="none" normalizeH="0" baseline="0" dirty="0" smtClean="0">
                <a:ln>
                  <a:noFill/>
                </a:ln>
                <a:solidFill>
                  <a:srgbClr val="106636"/>
                </a:solidFill>
                <a:effectLst/>
                <a:latin typeface="Arial" panose="020B0604020202020204" pitchFamily="34" charset="0"/>
              </a:rPr>
              <a:t>Bill – </a:t>
            </a:r>
          </a:p>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106636"/>
                </a:solidFill>
                <a:effectLst/>
                <a:latin typeface="Arial" panose="020B0604020202020204" pitchFamily="34" charset="0"/>
              </a:rPr>
              <a:t>June 28, 2017</a:t>
            </a:r>
          </a:p>
        </p:txBody>
      </p:sp>
    </p:spTree>
    <p:extLst>
      <p:ext uri="{BB962C8B-B14F-4D97-AF65-F5344CB8AC3E}">
        <p14:creationId xmlns:p14="http://schemas.microsoft.com/office/powerpoint/2010/main" val="16849324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0339" y="960363"/>
            <a:ext cx="8343321" cy="4801314"/>
          </a:xfrm>
          <a:prstGeom prst="rect">
            <a:avLst/>
          </a:prstGeom>
          <a:ln>
            <a:noFill/>
          </a:ln>
        </p:spPr>
        <p:txBody>
          <a:bodyPr wrap="square">
            <a:spAutoFit/>
          </a:bodyPr>
          <a:lstStyle/>
          <a:p>
            <a:pPr algn="ctr"/>
            <a:r>
              <a:rPr lang="en-US" b="1" dirty="0" smtClean="0"/>
              <a:t>BASIC </a:t>
            </a:r>
            <a:r>
              <a:rPr lang="en-US" b="1" dirty="0"/>
              <a:t>ENERGY </a:t>
            </a:r>
            <a:r>
              <a:rPr lang="en-US" b="1" dirty="0" smtClean="0"/>
              <a:t>SCIENCES</a:t>
            </a:r>
          </a:p>
          <a:p>
            <a:pPr algn="ctr"/>
            <a:r>
              <a:rPr lang="en-US" b="1" dirty="0" smtClean="0"/>
              <a:t> </a:t>
            </a:r>
            <a:endParaRPr lang="en-US" b="1" dirty="0"/>
          </a:p>
          <a:p>
            <a:r>
              <a:rPr lang="en-US" dirty="0"/>
              <a:t>The Basic Energy Sciences program funds basic research in ma­terials science, chemistry, geoscience, and bioscience. </a:t>
            </a:r>
            <a:r>
              <a:rPr lang="en-US" b="1" dirty="0">
                <a:solidFill>
                  <a:srgbClr val="FF0000"/>
                </a:solidFill>
              </a:rPr>
              <a:t>The science breakthroughs in this program enable a broad array of innovation in energy technologies and other industries critical to American economic competitiveness. </a:t>
            </a:r>
          </a:p>
          <a:p>
            <a:r>
              <a:rPr lang="en-US" dirty="0"/>
              <a:t>Research.-</a:t>
            </a:r>
            <a:r>
              <a:rPr lang="en-US" dirty="0" smtClean="0"/>
              <a:t>The </a:t>
            </a:r>
            <a:r>
              <a:rPr lang="en-US" dirty="0"/>
              <a:t>recommendation provides no funding for the con­tinued operation of the Batteries and Energy Storage Innovation Hub and the Fuels from Sunlight Innovation Hub. However, the recommendation includes </a:t>
            </a:r>
            <a:r>
              <a:rPr lang="en-US" b="1" dirty="0">
                <a:solidFill>
                  <a:srgbClr val="FF0000"/>
                </a:solidFill>
              </a:rPr>
              <a:t>$10,000,000 </a:t>
            </a:r>
            <a:r>
              <a:rPr lang="en-US" dirty="0"/>
              <a:t>for competitive awards that continue similar research activities previously supported by the Hubs. Within available funds, the Committee directs the continued support of all the nanoscience research centers and urges optimal operations for all the light sources. The recommendation includes </a:t>
            </a:r>
            <a:r>
              <a:rPr lang="en-US" b="1" dirty="0">
                <a:solidFill>
                  <a:srgbClr val="FF0000"/>
                </a:solidFill>
              </a:rPr>
              <a:t>$15,000,000 </a:t>
            </a:r>
            <a:r>
              <a:rPr lang="en-US" dirty="0"/>
              <a:t>for the Experimental Program to Stimulate Competi­tive Research, </a:t>
            </a:r>
            <a:r>
              <a:rPr lang="en-US" b="1" dirty="0">
                <a:solidFill>
                  <a:srgbClr val="FF0000"/>
                </a:solidFill>
              </a:rPr>
              <a:t>$489,109,000 </a:t>
            </a:r>
            <a:r>
              <a:rPr lang="en-US" dirty="0"/>
              <a:t>for facilities operations of the nation's light sources, </a:t>
            </a:r>
            <a:r>
              <a:rPr lang="en-US" b="1" dirty="0">
                <a:solidFill>
                  <a:srgbClr val="FF0000"/>
                </a:solidFill>
              </a:rPr>
              <a:t>$261,000,000 </a:t>
            </a:r>
            <a:r>
              <a:rPr lang="en-US" dirty="0"/>
              <a:t>for facilities operations of the high flux neutron sources, and $</a:t>
            </a:r>
            <a:r>
              <a:rPr lang="en-US" b="1" dirty="0">
                <a:solidFill>
                  <a:srgbClr val="FF0000"/>
                </a:solidFill>
              </a:rPr>
              <a:t>122,272,000</a:t>
            </a:r>
            <a:r>
              <a:rPr lang="en-US" dirty="0"/>
              <a:t> for facilities operations of the nanoscale science research centers. </a:t>
            </a:r>
          </a:p>
        </p:txBody>
      </p:sp>
      <p:sp>
        <p:nvSpPr>
          <p:cNvPr id="4" name="Rectangle 1"/>
          <p:cNvSpPr>
            <a:spLocks noChangeArrowheads="1"/>
          </p:cNvSpPr>
          <p:nvPr/>
        </p:nvSpPr>
        <p:spPr bwMode="auto">
          <a:xfrm>
            <a:off x="0" y="30778"/>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26979" bIns="45720" numCol="1" anchor="ctr" anchorCtr="0" compatLnSpc="1">
            <a:prstTxWarp prst="textNoShape">
              <a:avLst/>
            </a:prstTxWarp>
            <a:spAutoFit/>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106636"/>
                </a:solidFill>
                <a:effectLst/>
                <a:latin typeface="Arial" panose="020B0604020202020204" pitchFamily="34" charset="0"/>
              </a:rPr>
              <a:t>FY 2018 House</a:t>
            </a:r>
            <a:r>
              <a:rPr kumimoji="0" lang="en-US" altLang="en-US" sz="2400" b="0" i="0" u="none" strike="noStrike" cap="none" normalizeH="0" dirty="0" smtClean="0">
                <a:ln>
                  <a:noFill/>
                </a:ln>
                <a:solidFill>
                  <a:srgbClr val="106636"/>
                </a:solidFill>
                <a:effectLst/>
                <a:latin typeface="Arial" panose="020B0604020202020204" pitchFamily="34" charset="0"/>
              </a:rPr>
              <a:t> </a:t>
            </a:r>
            <a:r>
              <a:rPr kumimoji="0" lang="en-US" altLang="en-US" sz="2400" b="0" i="0" u="none" strike="noStrike" cap="none" normalizeH="0" baseline="0" dirty="0" smtClean="0">
                <a:ln>
                  <a:noFill/>
                </a:ln>
                <a:solidFill>
                  <a:srgbClr val="106636"/>
                </a:solidFill>
                <a:effectLst/>
                <a:latin typeface="Arial" panose="020B0604020202020204" pitchFamily="34" charset="0"/>
              </a:rPr>
              <a:t>Energy and Water Development Report (Draft)</a:t>
            </a:r>
          </a:p>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106636"/>
                </a:solidFill>
                <a:effectLst/>
                <a:latin typeface="Arial" panose="020B0604020202020204" pitchFamily="34" charset="0"/>
              </a:rPr>
              <a:t>July 11, 2017</a:t>
            </a:r>
          </a:p>
        </p:txBody>
      </p:sp>
    </p:spTree>
    <p:extLst>
      <p:ext uri="{BB962C8B-B14F-4D97-AF65-F5344CB8AC3E}">
        <p14:creationId xmlns:p14="http://schemas.microsoft.com/office/powerpoint/2010/main" val="27255849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93177474"/>
              </p:ext>
            </p:extLst>
          </p:nvPr>
        </p:nvGraphicFramePr>
        <p:xfrm>
          <a:off x="85060" y="854483"/>
          <a:ext cx="8952616" cy="2621280"/>
        </p:xfrm>
        <a:graphic>
          <a:graphicData uri="http://schemas.openxmlformats.org/drawingml/2006/table">
            <a:tbl>
              <a:tblPr>
                <a:tableStyleId>{5C22544A-7EE6-4342-B048-85BDC9FD1C3A}</a:tableStyleId>
              </a:tblPr>
              <a:tblGrid>
                <a:gridCol w="2211573"/>
                <a:gridCol w="1277755"/>
                <a:gridCol w="1184164"/>
                <a:gridCol w="1184164"/>
                <a:gridCol w="907735"/>
                <a:gridCol w="639745"/>
                <a:gridCol w="773740"/>
                <a:gridCol w="773740"/>
              </a:tblGrid>
              <a:tr h="921154">
                <a:tc>
                  <a:txBody>
                    <a:bodyPr/>
                    <a:lstStyle/>
                    <a:p>
                      <a:pPr algn="l" fontAlgn="b"/>
                      <a:endParaRPr lang="en-US" sz="1400" b="1"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b="1" u="none" strike="noStrike" dirty="0">
                          <a:effectLst/>
                          <a:latin typeface="Arial Narrow" panose="020B0606020202030204" pitchFamily="34" charset="0"/>
                        </a:rPr>
                        <a:t>FY 2017  Enacted </a:t>
                      </a:r>
                      <a:r>
                        <a:rPr lang="en-US" sz="1600" b="1" u="none" strike="noStrike" dirty="0" err="1">
                          <a:effectLst/>
                          <a:latin typeface="Arial Narrow" panose="020B0606020202030204" pitchFamily="34" charset="0"/>
                        </a:rPr>
                        <a:t>Approp</a:t>
                      </a:r>
                      <a:r>
                        <a:rPr lang="en-US" sz="1600" b="1" u="none" strike="noStrike" dirty="0" smtClean="0">
                          <a:effectLst/>
                          <a:latin typeface="Arial Narrow" panose="020B0606020202030204" pitchFamily="34" charset="0"/>
                        </a:rPr>
                        <a:t>.</a:t>
                      </a:r>
                      <a:endParaRPr lang="en-US" sz="1600" b="1" i="0" u="none" strike="noStrike" dirty="0">
                        <a:effectLst/>
                        <a:latin typeface="Arial Narrow" panose="020B0606020202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b="1" u="none" strike="noStrike" dirty="0">
                          <a:effectLst/>
                          <a:latin typeface="Arial Narrow" panose="020B0606020202030204" pitchFamily="34" charset="0"/>
                        </a:rPr>
                        <a:t>FY 2018 President's Request</a:t>
                      </a:r>
                      <a:endParaRPr lang="en-US" sz="1600" b="1" i="0" u="none" strike="noStrike" dirty="0">
                        <a:effectLst/>
                        <a:latin typeface="Arial Narrow" panose="020B0606020202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b="1" u="none" strike="noStrike" dirty="0">
                          <a:effectLst/>
                          <a:latin typeface="Arial Narrow" panose="020B0606020202030204" pitchFamily="34" charset="0"/>
                        </a:rPr>
                        <a:t>FY 2018 House Mark</a:t>
                      </a:r>
                      <a:endParaRPr lang="en-US" sz="1600" b="1" i="0" u="none" strike="noStrike" dirty="0">
                        <a:effectLst/>
                        <a:latin typeface="Arial Narrow" panose="020B0606020202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fontAlgn="ctr"/>
                      <a:r>
                        <a:rPr lang="en-US" sz="1600" b="1" u="none" strike="noStrike" dirty="0">
                          <a:effectLst/>
                          <a:latin typeface="Arial Narrow" panose="020B0606020202030204" pitchFamily="34" charset="0"/>
                        </a:rPr>
                        <a:t>FY 2018 House Mark vs. FY 2017 </a:t>
                      </a:r>
                      <a:r>
                        <a:rPr lang="en-US" sz="1600" b="1" u="none" strike="noStrike" dirty="0" smtClean="0">
                          <a:effectLst/>
                          <a:latin typeface="Arial Narrow" panose="020B0606020202030204" pitchFamily="34" charset="0"/>
                        </a:rPr>
                        <a:t>Enacted</a:t>
                      </a:r>
                      <a:r>
                        <a:rPr lang="en-US" sz="1600" b="1" u="none" strike="noStrike" dirty="0">
                          <a:effectLst/>
                          <a:latin typeface="Arial Narrow" panose="020B0606020202030204" pitchFamily="34" charset="0"/>
                        </a:rPr>
                        <a:t> </a:t>
                      </a:r>
                      <a:endParaRPr lang="en-US" sz="1600" b="1" i="0" u="none" strike="noStrike" dirty="0">
                        <a:effectLst/>
                        <a:latin typeface="Arial Narrow" panose="020B0606020202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600" b="0" i="0" u="none" strike="noStrike" dirty="0">
                        <a:effectLst/>
                        <a:latin typeface="Arial Narrow" panose="020B0606020202030204" pitchFamily="34" charset="0"/>
                      </a:endParaRPr>
                    </a:p>
                  </a:txBody>
                  <a:tcPr marL="0" marR="0" marT="0" marB="0" anchor="ctr"/>
                </a:tc>
                <a:tc gridSpan="2">
                  <a:txBody>
                    <a:bodyPr/>
                    <a:lstStyle/>
                    <a:p>
                      <a:pPr algn="ctr" fontAlgn="ctr"/>
                      <a:r>
                        <a:rPr lang="en-US" sz="1600" b="1" u="none" strike="noStrike" dirty="0">
                          <a:effectLst/>
                          <a:latin typeface="Arial Narrow" panose="020B0606020202030204" pitchFamily="34" charset="0"/>
                        </a:rPr>
                        <a:t>FY 2018 House Mark vs. FY 2018 President's </a:t>
                      </a:r>
                      <a:r>
                        <a:rPr lang="en-US" sz="1600" b="1" u="none" strike="noStrike" dirty="0" smtClean="0">
                          <a:effectLst/>
                          <a:latin typeface="Arial Narrow" panose="020B0606020202030204" pitchFamily="34" charset="0"/>
                        </a:rPr>
                        <a:t>Request</a:t>
                      </a:r>
                      <a:endParaRPr lang="en-US" sz="1600" b="1" i="0" u="none" strike="noStrike" dirty="0">
                        <a:effectLst/>
                        <a:latin typeface="Arial Narrow" panose="020B0606020202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600" b="0" i="0" u="none" strike="noStrike" dirty="0">
                        <a:effectLst/>
                        <a:latin typeface="Arial Narrow" panose="020B0606020202030204" pitchFamily="34" charset="0"/>
                      </a:endParaRPr>
                    </a:p>
                  </a:txBody>
                  <a:tcPr marL="0" marR="0" marT="0" marB="0" anchor="ctr"/>
                </a:tc>
              </a:tr>
              <a:tr h="160979">
                <a:tc>
                  <a:txBody>
                    <a:bodyPr/>
                    <a:lstStyle/>
                    <a:p>
                      <a:pPr algn="l" fontAlgn="b"/>
                      <a:r>
                        <a:rPr lang="en-US" sz="1800" b="1" u="none" strike="noStrike" dirty="0">
                          <a:effectLst/>
                          <a:latin typeface="Arial Narrow" panose="020B0606020202030204" pitchFamily="34" charset="0"/>
                        </a:rPr>
                        <a:t>Research</a:t>
                      </a:r>
                      <a:endParaRPr lang="en-US" sz="1800" b="1" i="0" u="none" strike="noStrike" dirty="0">
                        <a:effectLst/>
                        <a:latin typeface="Arial Narrow" panose="020B0606020202030204" pitchFamily="34" charset="0"/>
                      </a:endParaRPr>
                    </a:p>
                  </a:txBody>
                  <a:tcPr marL="209973"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u="none" strike="noStrike" dirty="0">
                          <a:effectLst/>
                          <a:latin typeface="Arial Narrow" panose="020B0606020202030204" pitchFamily="34" charset="0"/>
                        </a:rPr>
                        <a:t>1,681,500 </a:t>
                      </a:r>
                      <a:endParaRPr lang="en-US" sz="16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u="none" strike="noStrike" dirty="0">
                          <a:effectLst/>
                          <a:latin typeface="Arial Narrow" panose="020B0606020202030204" pitchFamily="34" charset="0"/>
                        </a:rPr>
                        <a:t>1,352,400 </a:t>
                      </a:r>
                      <a:endParaRPr lang="en-US" sz="16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u="none" strike="noStrike" dirty="0">
                          <a:effectLst/>
                          <a:latin typeface="Arial Narrow" panose="020B0606020202030204" pitchFamily="34" charset="0"/>
                        </a:rPr>
                        <a:t>1,612,400 </a:t>
                      </a:r>
                      <a:endParaRPr lang="en-US" sz="16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u="none" strike="noStrike" dirty="0">
                          <a:effectLst/>
                          <a:latin typeface="Arial Narrow" panose="020B0606020202030204" pitchFamily="34" charset="0"/>
                        </a:rPr>
                        <a:t>-69,100 </a:t>
                      </a:r>
                      <a:endParaRPr lang="en-US" sz="16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u="none" strike="noStrike" dirty="0">
                          <a:effectLst/>
                          <a:latin typeface="Arial Narrow" panose="020B0606020202030204" pitchFamily="34" charset="0"/>
                        </a:rPr>
                        <a:t>-4.11%</a:t>
                      </a:r>
                      <a:endParaRPr lang="en-US" sz="16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u="none" strike="noStrike" dirty="0">
                          <a:effectLst/>
                          <a:latin typeface="Arial Narrow" panose="020B0606020202030204" pitchFamily="34" charset="0"/>
                        </a:rPr>
                        <a:t>260,000 </a:t>
                      </a:r>
                      <a:endParaRPr lang="en-US" sz="16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u="none" strike="noStrike" dirty="0">
                          <a:effectLst/>
                          <a:latin typeface="Arial Narrow" panose="020B0606020202030204" pitchFamily="34" charset="0"/>
                        </a:rPr>
                        <a:t>19.23%</a:t>
                      </a:r>
                      <a:endParaRPr lang="en-US" sz="16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0979">
                <a:tc>
                  <a:txBody>
                    <a:bodyPr/>
                    <a:lstStyle/>
                    <a:p>
                      <a:pPr algn="l" fontAlgn="b"/>
                      <a:r>
                        <a:rPr lang="en-US" sz="1800" b="1" u="none" strike="noStrike" dirty="0">
                          <a:effectLst/>
                          <a:latin typeface="Arial Narrow" panose="020B0606020202030204" pitchFamily="34" charset="0"/>
                        </a:rPr>
                        <a:t>Construction</a:t>
                      </a:r>
                      <a:endParaRPr lang="en-US" sz="1800" b="1" i="0" u="none" strike="noStrike" dirty="0">
                        <a:effectLst/>
                        <a:latin typeface="Arial Narrow" panose="020B0606020202030204" pitchFamily="34" charset="0"/>
                      </a:endParaRPr>
                    </a:p>
                  </a:txBody>
                  <a:tcPr marL="209973"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4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u="none" strike="noStrike" dirty="0">
                          <a:effectLst/>
                          <a:latin typeface="Arial Narrow" panose="020B0606020202030204" pitchFamily="34" charset="0"/>
                        </a:rPr>
                        <a:t> </a:t>
                      </a:r>
                      <a:endParaRPr lang="en-US" sz="14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4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4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4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4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4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0979">
                <a:tc>
                  <a:txBody>
                    <a:bodyPr/>
                    <a:lstStyle/>
                    <a:p>
                      <a:pPr algn="l" fontAlgn="b"/>
                      <a:r>
                        <a:rPr lang="en-US" sz="1200" u="none" strike="noStrike" dirty="0">
                          <a:effectLst/>
                          <a:latin typeface="Arial Narrow" panose="020B0606020202030204" pitchFamily="34" charset="0"/>
                        </a:rPr>
                        <a:t>13-SC-10 </a:t>
                      </a:r>
                      <a:r>
                        <a:rPr lang="en-US" sz="1200" u="none" strike="noStrike" dirty="0" err="1">
                          <a:effectLst/>
                          <a:latin typeface="Arial Narrow" panose="020B0606020202030204" pitchFamily="34" charset="0"/>
                        </a:rPr>
                        <a:t>Linac</a:t>
                      </a:r>
                      <a:r>
                        <a:rPr lang="en-US" sz="1200" u="none" strike="noStrike" dirty="0">
                          <a:effectLst/>
                          <a:latin typeface="Arial Narrow" panose="020B0606020202030204" pitchFamily="34" charset="0"/>
                        </a:rPr>
                        <a:t> Coherent Light Source-II, SLAC</a:t>
                      </a:r>
                      <a:endParaRPr lang="en-US" sz="1200" b="0" i="0" u="none" strike="noStrike" dirty="0">
                        <a:effectLst/>
                        <a:latin typeface="Arial Narrow" panose="020B0606020202030204" pitchFamily="34" charset="0"/>
                      </a:endParaRPr>
                    </a:p>
                  </a:txBody>
                  <a:tcPr marL="314959"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u="none" strike="noStrike" dirty="0">
                          <a:effectLst/>
                          <a:latin typeface="Arial Narrow" panose="020B0606020202030204" pitchFamily="34" charset="0"/>
                        </a:rPr>
                        <a:t>190,000 </a:t>
                      </a:r>
                      <a:endParaRPr lang="en-US" sz="12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u="none" strike="noStrike" dirty="0">
                          <a:effectLst/>
                          <a:latin typeface="Arial Narrow" panose="020B0606020202030204" pitchFamily="34" charset="0"/>
                        </a:rPr>
                        <a:t>182,100 </a:t>
                      </a:r>
                      <a:endParaRPr lang="en-US" sz="12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u="none" strike="noStrike" dirty="0">
                          <a:effectLst/>
                          <a:latin typeface="Arial Narrow" panose="020B0606020202030204" pitchFamily="34" charset="0"/>
                        </a:rPr>
                        <a:t>192,100 </a:t>
                      </a:r>
                      <a:endParaRPr lang="en-US" sz="12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u="none" strike="noStrike" dirty="0">
                          <a:effectLst/>
                          <a:latin typeface="Arial Narrow" panose="020B0606020202030204" pitchFamily="34" charset="0"/>
                        </a:rPr>
                        <a:t>2,100 </a:t>
                      </a:r>
                      <a:endParaRPr lang="en-US" sz="12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u="none" strike="noStrike" dirty="0">
                          <a:effectLst/>
                          <a:latin typeface="Arial Narrow" panose="020B0606020202030204" pitchFamily="34" charset="0"/>
                        </a:rPr>
                        <a:t>1.11%</a:t>
                      </a:r>
                      <a:endParaRPr lang="en-US" sz="12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u="none" strike="noStrike" dirty="0">
                          <a:effectLst/>
                          <a:latin typeface="Arial Narrow" panose="020B0606020202030204" pitchFamily="34" charset="0"/>
                        </a:rPr>
                        <a:t>10,000 </a:t>
                      </a:r>
                      <a:endParaRPr lang="en-US" sz="12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u="none" strike="noStrike" dirty="0">
                          <a:effectLst/>
                          <a:latin typeface="Arial Narrow" panose="020B0606020202030204" pitchFamily="34" charset="0"/>
                        </a:rPr>
                        <a:t>5.49%</a:t>
                      </a:r>
                      <a:endParaRPr lang="en-US" sz="12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0979">
                <a:tc>
                  <a:txBody>
                    <a:bodyPr/>
                    <a:lstStyle/>
                    <a:p>
                      <a:pPr algn="l" fontAlgn="b"/>
                      <a:r>
                        <a:rPr lang="en-US" sz="1200" u="none" strike="noStrike" dirty="0">
                          <a:effectLst/>
                          <a:latin typeface="Arial Narrow" panose="020B0606020202030204" pitchFamily="34" charset="0"/>
                        </a:rPr>
                        <a:t>18-SC-10 APS Upgrade, ANL</a:t>
                      </a:r>
                      <a:endParaRPr lang="en-US" sz="1200" b="0" i="0" u="none" strike="noStrike" dirty="0">
                        <a:effectLst/>
                        <a:latin typeface="Arial Narrow" panose="020B0606020202030204" pitchFamily="34" charset="0"/>
                      </a:endParaRPr>
                    </a:p>
                  </a:txBody>
                  <a:tcPr marL="314959"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u="none" strike="noStrike" dirty="0">
                          <a:effectLst/>
                          <a:latin typeface="Arial Narrow" panose="020B0606020202030204" pitchFamily="34" charset="0"/>
                        </a:rPr>
                        <a:t>…… </a:t>
                      </a:r>
                      <a:endParaRPr lang="en-US" sz="12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u="none" strike="noStrike" dirty="0">
                          <a:effectLst/>
                          <a:latin typeface="Arial Narrow" panose="020B0606020202030204" pitchFamily="34" charset="0"/>
                        </a:rPr>
                        <a:t>20,000 </a:t>
                      </a:r>
                      <a:endParaRPr lang="en-US" sz="12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u="none" strike="noStrike" dirty="0">
                          <a:effectLst/>
                          <a:latin typeface="Arial Narrow" panose="020B0606020202030204" pitchFamily="34" charset="0"/>
                        </a:rPr>
                        <a:t>67,000 </a:t>
                      </a:r>
                      <a:endParaRPr lang="en-US" sz="12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u="none" strike="noStrike" dirty="0">
                          <a:effectLst/>
                          <a:latin typeface="Arial Narrow" panose="020B0606020202030204" pitchFamily="34" charset="0"/>
                        </a:rPr>
                        <a:t>67,000 </a:t>
                      </a:r>
                      <a:endParaRPr lang="en-US" sz="12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u="none" strike="noStrike" dirty="0">
                          <a:effectLst/>
                          <a:latin typeface="Arial Narrow" panose="020B0606020202030204" pitchFamily="34" charset="0"/>
                        </a:rPr>
                        <a:t>0.00%</a:t>
                      </a:r>
                      <a:endParaRPr lang="en-US" sz="12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u="none" strike="noStrike" dirty="0">
                          <a:effectLst/>
                          <a:latin typeface="Arial Narrow" panose="020B0606020202030204" pitchFamily="34" charset="0"/>
                        </a:rPr>
                        <a:t>47,000 </a:t>
                      </a:r>
                      <a:endParaRPr lang="en-US" sz="12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u="none" strike="noStrike" dirty="0">
                          <a:effectLst/>
                          <a:latin typeface="Arial Narrow" panose="020B0606020202030204" pitchFamily="34" charset="0"/>
                        </a:rPr>
                        <a:t>235.00%</a:t>
                      </a:r>
                      <a:endParaRPr lang="en-US" sz="12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0979">
                <a:tc>
                  <a:txBody>
                    <a:bodyPr/>
                    <a:lstStyle/>
                    <a:p>
                      <a:pPr algn="l" fontAlgn="b"/>
                      <a:r>
                        <a:rPr lang="en-US" sz="1600" u="none" strike="noStrike" dirty="0">
                          <a:effectLst/>
                          <a:latin typeface="Arial Narrow" panose="020B0606020202030204" pitchFamily="34" charset="0"/>
                        </a:rPr>
                        <a:t>Total, Construction</a:t>
                      </a:r>
                      <a:endParaRPr lang="en-US" sz="1600" b="0" i="0" u="none" strike="noStrike" dirty="0">
                        <a:effectLst/>
                        <a:latin typeface="Arial Narrow" panose="020B0606020202030204" pitchFamily="34" charset="0"/>
                      </a:endParaRPr>
                    </a:p>
                  </a:txBody>
                  <a:tcPr marL="209973"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u="none" strike="noStrike" dirty="0">
                          <a:effectLst/>
                          <a:latin typeface="Arial Narrow" panose="020B0606020202030204" pitchFamily="34" charset="0"/>
                        </a:rPr>
                        <a:t>190,000 </a:t>
                      </a:r>
                      <a:endParaRPr lang="en-US" sz="16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u="none" strike="noStrike" dirty="0">
                          <a:effectLst/>
                          <a:latin typeface="Arial Narrow" panose="020B0606020202030204" pitchFamily="34" charset="0"/>
                        </a:rPr>
                        <a:t>202,100 </a:t>
                      </a:r>
                      <a:endParaRPr lang="en-US" sz="16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u="none" strike="noStrike" dirty="0">
                          <a:effectLst/>
                          <a:latin typeface="Arial Narrow" panose="020B0606020202030204" pitchFamily="34" charset="0"/>
                        </a:rPr>
                        <a:t>259,100 </a:t>
                      </a:r>
                      <a:endParaRPr lang="en-US" sz="16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u="none" strike="noStrike" dirty="0">
                          <a:effectLst/>
                          <a:latin typeface="Arial Narrow" panose="020B0606020202030204" pitchFamily="34" charset="0"/>
                        </a:rPr>
                        <a:t>69,100 </a:t>
                      </a:r>
                      <a:endParaRPr lang="en-US" sz="16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u="none" strike="noStrike" dirty="0">
                          <a:effectLst/>
                          <a:latin typeface="Arial Narrow" panose="020B0606020202030204" pitchFamily="34" charset="0"/>
                        </a:rPr>
                        <a:t>34.19%</a:t>
                      </a:r>
                      <a:endParaRPr lang="en-US" sz="16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u="none" strike="noStrike" dirty="0">
                          <a:effectLst/>
                          <a:latin typeface="Arial Narrow" panose="020B0606020202030204" pitchFamily="34" charset="0"/>
                        </a:rPr>
                        <a:t>57,000 </a:t>
                      </a:r>
                      <a:endParaRPr lang="en-US" sz="16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u="none" strike="noStrike" dirty="0">
                          <a:effectLst/>
                          <a:latin typeface="Arial Narrow" panose="020B0606020202030204" pitchFamily="34" charset="0"/>
                        </a:rPr>
                        <a:t>28.20%</a:t>
                      </a:r>
                      <a:endParaRPr lang="en-US" sz="1600" b="0"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0979">
                <a:tc>
                  <a:txBody>
                    <a:bodyPr/>
                    <a:lstStyle/>
                    <a:p>
                      <a:pPr algn="l" fontAlgn="b"/>
                      <a:r>
                        <a:rPr lang="en-US" sz="2000" b="1" u="none" strike="noStrike" dirty="0" smtClean="0">
                          <a:effectLst/>
                          <a:latin typeface="Arial Narrow" panose="020B0606020202030204" pitchFamily="34" charset="0"/>
                        </a:rPr>
                        <a:t>Total</a:t>
                      </a:r>
                      <a:endParaRPr lang="en-US" sz="2000" b="1" i="0" u="none" strike="noStrike" dirty="0">
                        <a:effectLst/>
                        <a:latin typeface="Arial Narrow" panose="020B0606020202030204" pitchFamily="34" charset="0"/>
                      </a:endParaRPr>
                    </a:p>
                  </a:txBody>
                  <a:tcPr marL="104986"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800" b="1" u="none" strike="noStrike" dirty="0">
                          <a:effectLst/>
                          <a:latin typeface="Arial Narrow" panose="020B0606020202030204" pitchFamily="34" charset="0"/>
                        </a:rPr>
                        <a:t>1,871,500 </a:t>
                      </a:r>
                      <a:endParaRPr lang="en-US" sz="1800" b="1"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800" b="1" u="none" strike="noStrike" dirty="0">
                          <a:effectLst/>
                          <a:latin typeface="Arial Narrow" panose="020B0606020202030204" pitchFamily="34" charset="0"/>
                        </a:rPr>
                        <a:t>1,554,500 </a:t>
                      </a:r>
                      <a:endParaRPr lang="en-US" sz="1800" b="1"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800" b="1" u="none" strike="noStrike" dirty="0">
                          <a:effectLst/>
                          <a:latin typeface="Arial Narrow" panose="020B0606020202030204" pitchFamily="34" charset="0"/>
                        </a:rPr>
                        <a:t>1,871,500 </a:t>
                      </a:r>
                      <a:endParaRPr lang="en-US" sz="1800" b="1"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800" b="1" u="none" strike="noStrike" dirty="0">
                          <a:effectLst/>
                          <a:latin typeface="Arial Narrow" panose="020B0606020202030204" pitchFamily="34" charset="0"/>
                        </a:rPr>
                        <a:t>…… </a:t>
                      </a:r>
                      <a:endParaRPr lang="en-US" sz="1800" b="1"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800" b="1" u="none" strike="noStrike" dirty="0">
                          <a:effectLst/>
                          <a:latin typeface="Arial Narrow" panose="020B0606020202030204" pitchFamily="34" charset="0"/>
                        </a:rPr>
                        <a:t>0.00%</a:t>
                      </a:r>
                      <a:endParaRPr lang="en-US" sz="1800" b="1"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800" b="1" u="none" strike="noStrike" dirty="0">
                          <a:effectLst/>
                          <a:latin typeface="Arial Narrow" panose="020B0606020202030204" pitchFamily="34" charset="0"/>
                        </a:rPr>
                        <a:t>317,000 </a:t>
                      </a:r>
                      <a:endParaRPr lang="en-US" sz="1800" b="1"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800" b="1" u="none" strike="noStrike" dirty="0">
                          <a:effectLst/>
                          <a:latin typeface="Arial Narrow" panose="020B0606020202030204" pitchFamily="34" charset="0"/>
                        </a:rPr>
                        <a:t>20.39%</a:t>
                      </a:r>
                      <a:endParaRPr lang="en-US" sz="1800" b="1" i="0" u="none" strike="noStrike" dirty="0">
                        <a:effectLst/>
                        <a:latin typeface="Arial Narrow" panose="020B0606020202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 name="Rectangle 2"/>
          <p:cNvSpPr/>
          <p:nvPr/>
        </p:nvSpPr>
        <p:spPr>
          <a:xfrm>
            <a:off x="85060" y="0"/>
            <a:ext cx="9058940" cy="769441"/>
          </a:xfrm>
          <a:prstGeom prst="rect">
            <a:avLst/>
          </a:prstGeom>
        </p:spPr>
        <p:txBody>
          <a:bodyPr wrap="square">
            <a:spAutoFit/>
          </a:bodyPr>
          <a:lstStyle/>
          <a:p>
            <a:pPr lvl="0" algn="ctr" eaLnBrk="0" fontAlgn="b" hangingPunct="0"/>
            <a:r>
              <a:rPr lang="en-US" altLang="en-US" sz="2400" dirty="0">
                <a:solidFill>
                  <a:srgbClr val="106636"/>
                </a:solidFill>
                <a:latin typeface="Arial" panose="020B0604020202020204" pitchFamily="34" charset="0"/>
              </a:rPr>
              <a:t>FY 2018 </a:t>
            </a:r>
            <a:r>
              <a:rPr lang="en-US" altLang="en-US" sz="2400" dirty="0" smtClean="0">
                <a:solidFill>
                  <a:srgbClr val="106636"/>
                </a:solidFill>
                <a:latin typeface="Arial" panose="020B0604020202020204" pitchFamily="34" charset="0"/>
              </a:rPr>
              <a:t>HEWD Appropriations: Basic Energy Sciences </a:t>
            </a:r>
          </a:p>
          <a:p>
            <a:pPr lvl="0" algn="ctr" eaLnBrk="0" fontAlgn="b" hangingPunct="0"/>
            <a:r>
              <a:rPr lang="en-US" altLang="en-US" sz="2000" dirty="0" smtClean="0">
                <a:solidFill>
                  <a:srgbClr val="106636"/>
                </a:solidFill>
                <a:latin typeface="Arial" panose="020B0604020202020204" pitchFamily="34" charset="0"/>
              </a:rPr>
              <a:t>July </a:t>
            </a:r>
            <a:r>
              <a:rPr lang="en-US" altLang="en-US" sz="2000" dirty="0">
                <a:solidFill>
                  <a:srgbClr val="106636"/>
                </a:solidFill>
                <a:latin typeface="Arial" panose="020B0604020202020204" pitchFamily="34" charset="0"/>
              </a:rPr>
              <a:t>11, 2017</a:t>
            </a:r>
          </a:p>
        </p:txBody>
      </p:sp>
      <p:sp>
        <p:nvSpPr>
          <p:cNvPr id="4" name="Rectangle 3"/>
          <p:cNvSpPr/>
          <p:nvPr/>
        </p:nvSpPr>
        <p:spPr>
          <a:xfrm>
            <a:off x="654952" y="3825719"/>
            <a:ext cx="7812831" cy="2115964"/>
          </a:xfrm>
          <a:prstGeom prst="rect">
            <a:avLst/>
          </a:prstGeom>
        </p:spPr>
        <p:txBody>
          <a:bodyPr wrap="square">
            <a:spAutoFit/>
          </a:bodyPr>
          <a:lstStyle/>
          <a:p>
            <a:pPr marL="342900" marR="0" lvl="0" indent="-342900">
              <a:spcBef>
                <a:spcPts val="300"/>
              </a:spcBef>
              <a:spcAft>
                <a:spcPts val="0"/>
              </a:spcAft>
              <a:buFont typeface="Wingdings" panose="05000000000000000000" pitchFamily="2" charset="2"/>
              <a:buChar char="§"/>
            </a:pPr>
            <a:r>
              <a:rPr lang="en-US" sz="1700" dirty="0">
                <a:latin typeface="Arial" panose="020B0604020202020204" pitchFamily="34" charset="0"/>
                <a:ea typeface="Calibri" panose="020F0502020204030204" pitchFamily="34" charset="0"/>
                <a:cs typeface="Arial" panose="020B0604020202020204" pitchFamily="34" charset="0"/>
              </a:rPr>
              <a:t>Core research increases ~1% over FY17.</a:t>
            </a:r>
          </a:p>
          <a:p>
            <a:pPr marL="342900" marR="0" lvl="0" indent="-342900">
              <a:spcBef>
                <a:spcPts val="300"/>
              </a:spcBef>
              <a:spcAft>
                <a:spcPts val="0"/>
              </a:spcAft>
              <a:buFont typeface="Wingdings" panose="05000000000000000000" pitchFamily="2" charset="2"/>
              <a:buChar char="§"/>
            </a:pPr>
            <a:r>
              <a:rPr lang="en-US" sz="1700" dirty="0">
                <a:latin typeface="Arial" panose="020B0604020202020204" pitchFamily="34" charset="0"/>
                <a:ea typeface="Calibri" panose="020F0502020204030204" pitchFamily="34" charset="0"/>
                <a:cs typeface="Arial" panose="020B0604020202020204" pitchFamily="34" charset="0"/>
              </a:rPr>
              <a:t>EFRCs, CMS, CCS, </a:t>
            </a:r>
            <a:r>
              <a:rPr lang="en-US" sz="1700" dirty="0" err="1">
                <a:latin typeface="Arial" panose="020B0604020202020204" pitchFamily="34" charset="0"/>
                <a:ea typeface="Calibri" panose="020F0502020204030204" pitchFamily="34" charset="0"/>
                <a:cs typeface="Arial" panose="020B0604020202020204" pitchFamily="34" charset="0"/>
              </a:rPr>
              <a:t>EPSCoR</a:t>
            </a:r>
            <a:r>
              <a:rPr lang="en-US" sz="1700" dirty="0">
                <a:latin typeface="Arial" panose="020B0604020202020204" pitchFamily="34" charset="0"/>
                <a:ea typeface="Calibri" panose="020F0502020204030204" pitchFamily="34" charset="0"/>
                <a:cs typeface="Arial" panose="020B0604020202020204" pitchFamily="34" charset="0"/>
              </a:rPr>
              <a:t> flat with FY17.</a:t>
            </a:r>
          </a:p>
          <a:p>
            <a:pPr marL="342900" marR="0" lvl="0" indent="-342900">
              <a:spcBef>
                <a:spcPts val="300"/>
              </a:spcBef>
              <a:spcAft>
                <a:spcPts val="0"/>
              </a:spcAft>
              <a:buFont typeface="Wingdings" panose="05000000000000000000" pitchFamily="2" charset="2"/>
              <a:buChar char="§"/>
            </a:pPr>
            <a:r>
              <a:rPr lang="en-US" sz="1700" dirty="0">
                <a:latin typeface="Arial" panose="020B0604020202020204" pitchFamily="34" charset="0"/>
                <a:ea typeface="Calibri" panose="020F0502020204030204" pitchFamily="34" charset="0"/>
                <a:cs typeface="Arial" panose="020B0604020202020204" pitchFamily="34" charset="0"/>
              </a:rPr>
              <a:t>No funding for the Hubs, but $10M designated for competitive awards to continue similar research.</a:t>
            </a:r>
          </a:p>
          <a:p>
            <a:pPr marL="342900" marR="0" lvl="0" indent="-342900">
              <a:spcBef>
                <a:spcPts val="300"/>
              </a:spcBef>
              <a:spcAft>
                <a:spcPts val="0"/>
              </a:spcAft>
              <a:buFont typeface="Wingdings" panose="05000000000000000000" pitchFamily="2" charset="2"/>
              <a:buChar char="§"/>
            </a:pPr>
            <a:r>
              <a:rPr lang="en-US" sz="1700" dirty="0">
                <a:latin typeface="Arial" panose="020B0604020202020204" pitchFamily="34" charset="0"/>
                <a:ea typeface="Calibri" panose="020F0502020204030204" pitchFamily="34" charset="0"/>
                <a:cs typeface="Arial" panose="020B0604020202020204" pitchFamily="34" charset="0"/>
              </a:rPr>
              <a:t>All facilities funded at or near FY17 levels.</a:t>
            </a:r>
          </a:p>
          <a:p>
            <a:pPr marL="342900" marR="0" lvl="0" indent="-342900">
              <a:spcBef>
                <a:spcPts val="300"/>
              </a:spcBef>
              <a:spcAft>
                <a:spcPts val="0"/>
              </a:spcAft>
              <a:buFont typeface="Wingdings" panose="05000000000000000000" pitchFamily="2" charset="2"/>
              <a:buChar char="§"/>
            </a:pPr>
            <a:r>
              <a:rPr lang="en-US" sz="1700" dirty="0">
                <a:latin typeface="Arial" panose="020B0604020202020204" pitchFamily="34" charset="0"/>
                <a:ea typeface="Calibri" panose="020F0502020204030204" pitchFamily="34" charset="0"/>
                <a:cs typeface="Arial" panose="020B0604020202020204" pitchFamily="34" charset="0"/>
              </a:rPr>
              <a:t>APS-U increases to $67M (+$24.5M) and converts to line item construction.</a:t>
            </a:r>
          </a:p>
          <a:p>
            <a:pPr marL="342900" marR="0" lvl="0" indent="-342900">
              <a:spcBef>
                <a:spcPts val="300"/>
              </a:spcBef>
              <a:spcAft>
                <a:spcPts val="0"/>
              </a:spcAft>
              <a:buFont typeface="Wingdings" panose="05000000000000000000" pitchFamily="2" charset="2"/>
              <a:buChar char="§"/>
            </a:pPr>
            <a:r>
              <a:rPr lang="en-US" sz="1700" dirty="0">
                <a:latin typeface="Arial" panose="020B0604020202020204" pitchFamily="34" charset="0"/>
                <a:ea typeface="Calibri" panose="020F0502020204030204" pitchFamily="34" charset="0"/>
                <a:cs typeface="Arial" panose="020B0604020202020204" pitchFamily="34" charset="0"/>
              </a:rPr>
              <a:t>LCLS-II increases to $200M, $10M above FY17.</a:t>
            </a:r>
            <a:endParaRPr lang="en-US" sz="17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44464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 y="6121954"/>
            <a:ext cx="8993529" cy="201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 name="Content Placeholder 5"/>
          <p:cNvSpPr>
            <a:spLocks noGrp="1"/>
          </p:cNvSpPr>
          <p:nvPr>
            <p:ph idx="4294967295"/>
          </p:nvPr>
        </p:nvSpPr>
        <p:spPr>
          <a:xfrm>
            <a:off x="254890" y="783187"/>
            <a:ext cx="8788400" cy="1770063"/>
          </a:xfrm>
        </p:spPr>
        <p:txBody>
          <a:bodyPr/>
          <a:lstStyle/>
          <a:p>
            <a:pPr marL="171450" indent="-171450">
              <a:spcBef>
                <a:spcPts val="600"/>
              </a:spcBef>
              <a:buFont typeface="Wingdings" panose="05000000000000000000" pitchFamily="2" charset="2"/>
              <a:buChar char="§"/>
            </a:pPr>
            <a:r>
              <a:rPr lang="en-US" sz="1600" b="0" dirty="0">
                <a:solidFill>
                  <a:srgbClr val="106636"/>
                </a:solidFill>
              </a:rPr>
              <a:t>Quantum materials and chemistry supported by BES core research and EFRCs </a:t>
            </a:r>
            <a:r>
              <a:rPr lang="en-US" sz="1600" b="0" dirty="0" smtClean="0">
                <a:solidFill>
                  <a:srgbClr val="106636"/>
                </a:solidFill>
              </a:rPr>
              <a:t>are </a:t>
            </a:r>
            <a:r>
              <a:rPr lang="en-US" sz="1600" b="0" dirty="0">
                <a:solidFill>
                  <a:srgbClr val="106636"/>
                </a:solidFill>
              </a:rPr>
              <a:t>foundational to exploring </a:t>
            </a:r>
            <a:r>
              <a:rPr lang="en-US" sz="1600" b="0" dirty="0" smtClean="0">
                <a:solidFill>
                  <a:srgbClr val="106636"/>
                </a:solidFill>
              </a:rPr>
              <a:t>and controlling novel </a:t>
            </a:r>
            <a:r>
              <a:rPr lang="en-US" sz="1600" b="0" dirty="0">
                <a:solidFill>
                  <a:srgbClr val="106636"/>
                </a:solidFill>
              </a:rPr>
              <a:t>quantum </a:t>
            </a:r>
            <a:r>
              <a:rPr lang="en-US" sz="1600" b="0" dirty="0" smtClean="0">
                <a:solidFill>
                  <a:srgbClr val="106636"/>
                </a:solidFill>
              </a:rPr>
              <a:t>behaviors.</a:t>
            </a:r>
            <a:endParaRPr lang="en-US" sz="1600" b="0" dirty="0">
              <a:solidFill>
                <a:srgbClr val="106636"/>
              </a:solidFill>
            </a:endParaRPr>
          </a:p>
          <a:p>
            <a:pPr marL="171450" indent="-171450">
              <a:spcBef>
                <a:spcPts val="600"/>
              </a:spcBef>
              <a:buFont typeface="Wingdings" panose="05000000000000000000" pitchFamily="2" charset="2"/>
              <a:buChar char="§"/>
            </a:pPr>
            <a:r>
              <a:rPr lang="en-US" sz="1600" b="0" dirty="0">
                <a:solidFill>
                  <a:srgbClr val="106636"/>
                </a:solidFill>
              </a:rPr>
              <a:t>BES Nanoscale Science Research Centers capabilities are key to </a:t>
            </a:r>
            <a:r>
              <a:rPr lang="en-US" sz="1600" b="0" dirty="0" err="1">
                <a:solidFill>
                  <a:srgbClr val="106636"/>
                </a:solidFill>
              </a:rPr>
              <a:t>nano</a:t>
            </a:r>
            <a:r>
              <a:rPr lang="en-US" sz="1600" b="0" dirty="0">
                <a:solidFill>
                  <a:srgbClr val="106636"/>
                </a:solidFill>
              </a:rPr>
              <a:t>-to-micro-scale electronic</a:t>
            </a:r>
            <a:r>
              <a:rPr lang="en-US" sz="1600" b="0" dirty="0" smtClean="0">
                <a:solidFill>
                  <a:srgbClr val="106636"/>
                </a:solidFill>
              </a:rPr>
              <a:t>/ photonic </a:t>
            </a:r>
            <a:r>
              <a:rPr lang="en-US" sz="1600" b="0" dirty="0">
                <a:solidFill>
                  <a:srgbClr val="106636"/>
                </a:solidFill>
              </a:rPr>
              <a:t>quantum structure </a:t>
            </a:r>
            <a:r>
              <a:rPr lang="en-US" sz="1600" b="0" dirty="0" smtClean="0">
                <a:solidFill>
                  <a:srgbClr val="106636"/>
                </a:solidFill>
              </a:rPr>
              <a:t>fabrication.  Integration </a:t>
            </a:r>
            <a:r>
              <a:rPr lang="en-US" sz="1600" b="0" dirty="0">
                <a:solidFill>
                  <a:srgbClr val="106636"/>
                </a:solidFill>
              </a:rPr>
              <a:t>and testing will couple closely </a:t>
            </a:r>
            <a:r>
              <a:rPr lang="en-US" sz="1600" b="0" dirty="0" smtClean="0">
                <a:solidFill>
                  <a:srgbClr val="106636"/>
                </a:solidFill>
              </a:rPr>
              <a:t>with </a:t>
            </a:r>
            <a:r>
              <a:rPr lang="en-US" sz="1600" b="0" dirty="0">
                <a:solidFill>
                  <a:srgbClr val="106636"/>
                </a:solidFill>
              </a:rPr>
              <a:t>theory, design and systems efforts.</a:t>
            </a:r>
          </a:p>
          <a:p>
            <a:pPr marL="171450" indent="-171450">
              <a:spcBef>
                <a:spcPts val="600"/>
              </a:spcBef>
              <a:buFont typeface="Wingdings" panose="05000000000000000000" pitchFamily="2" charset="2"/>
              <a:buChar char="§"/>
            </a:pPr>
            <a:r>
              <a:rPr lang="en-US" sz="1600" b="0" dirty="0" smtClean="0">
                <a:solidFill>
                  <a:srgbClr val="106636"/>
                </a:solidFill>
              </a:rPr>
              <a:t>Research will enable next-generation qubit concepts, innovative quantum </a:t>
            </a:r>
            <a:r>
              <a:rPr lang="en-US" sz="1600" b="0" dirty="0">
                <a:solidFill>
                  <a:srgbClr val="106636"/>
                </a:solidFill>
              </a:rPr>
              <a:t>and classical architectures </a:t>
            </a:r>
            <a:r>
              <a:rPr lang="en-US" sz="1600" b="0" dirty="0" smtClean="0">
                <a:solidFill>
                  <a:srgbClr val="106636"/>
                </a:solidFill>
              </a:rPr>
              <a:t> (beyond ion </a:t>
            </a:r>
            <a:r>
              <a:rPr lang="en-US" sz="1600" b="0" dirty="0">
                <a:solidFill>
                  <a:srgbClr val="106636"/>
                </a:solidFill>
              </a:rPr>
              <a:t>traps, </a:t>
            </a:r>
            <a:r>
              <a:rPr lang="en-US" sz="1600" b="0" dirty="0" smtClean="0">
                <a:solidFill>
                  <a:srgbClr val="106636"/>
                </a:solidFill>
              </a:rPr>
              <a:t>quantum dots</a:t>
            </a:r>
            <a:r>
              <a:rPr lang="en-US" sz="1600" b="0" dirty="0">
                <a:solidFill>
                  <a:srgbClr val="106636"/>
                </a:solidFill>
              </a:rPr>
              <a:t>, </a:t>
            </a:r>
            <a:r>
              <a:rPr lang="en-US" sz="1600" b="0" dirty="0" smtClean="0">
                <a:solidFill>
                  <a:srgbClr val="106636"/>
                </a:solidFill>
              </a:rPr>
              <a:t>nitrogen vacancies</a:t>
            </a:r>
            <a:r>
              <a:rPr lang="en-US" sz="1600" b="0" dirty="0">
                <a:solidFill>
                  <a:srgbClr val="106636"/>
                </a:solidFill>
              </a:rPr>
              <a:t>, </a:t>
            </a:r>
            <a:r>
              <a:rPr lang="en-US" sz="1600" b="0" dirty="0" smtClean="0">
                <a:solidFill>
                  <a:srgbClr val="106636"/>
                </a:solidFill>
              </a:rPr>
              <a:t>donor centers, </a:t>
            </a:r>
            <a:r>
              <a:rPr lang="en-US" sz="1600" b="0" dirty="0">
                <a:solidFill>
                  <a:srgbClr val="106636"/>
                </a:solidFill>
              </a:rPr>
              <a:t>etc.)</a:t>
            </a:r>
          </a:p>
        </p:txBody>
      </p:sp>
      <p:sp>
        <p:nvSpPr>
          <p:cNvPr id="5" name="Title 4"/>
          <p:cNvSpPr>
            <a:spLocks noGrp="1"/>
          </p:cNvSpPr>
          <p:nvPr>
            <p:ph type="title" idx="4294967295"/>
          </p:nvPr>
        </p:nvSpPr>
        <p:spPr>
          <a:xfrm>
            <a:off x="0" y="82550"/>
            <a:ext cx="9144000" cy="585788"/>
          </a:xfrm>
        </p:spPr>
        <p:txBody>
          <a:bodyPr/>
          <a:lstStyle/>
          <a:p>
            <a:r>
              <a:rPr lang="en-US" dirty="0" smtClean="0"/>
              <a:t>BES &amp; Quantum Information Science</a:t>
            </a:r>
            <a:endParaRPr lang="en-US" dirty="0"/>
          </a:p>
        </p:txBody>
      </p:sp>
      <p:sp>
        <p:nvSpPr>
          <p:cNvPr id="7" name="Rectangle 6"/>
          <p:cNvSpPr/>
          <p:nvPr/>
        </p:nvSpPr>
        <p:spPr>
          <a:xfrm>
            <a:off x="7951000" y="3207860"/>
            <a:ext cx="1092416" cy="2031325"/>
          </a:xfrm>
          <a:prstGeom prst="rect">
            <a:avLst/>
          </a:prstGeom>
          <a:ln>
            <a:noFill/>
          </a:ln>
        </p:spPr>
        <p:txBody>
          <a:bodyPr wrap="square">
            <a:spAutoFit/>
          </a:bodyPr>
          <a:lstStyle/>
          <a:p>
            <a:pPr fontAlgn="base">
              <a:spcBef>
                <a:spcPct val="0"/>
              </a:spcBef>
              <a:spcAft>
                <a:spcPct val="0"/>
              </a:spcAft>
            </a:pPr>
            <a:r>
              <a:rPr lang="en-US" sz="1400" dirty="0">
                <a:latin typeface="Arial" charset="0"/>
              </a:rPr>
              <a:t>Quantum Computing</a:t>
            </a:r>
          </a:p>
          <a:p>
            <a:pPr fontAlgn="base">
              <a:spcBef>
                <a:spcPct val="0"/>
              </a:spcBef>
              <a:spcAft>
                <a:spcPct val="0"/>
              </a:spcAft>
            </a:pPr>
            <a:endParaRPr lang="en-US" sz="1400" dirty="0">
              <a:latin typeface="Arial" charset="0"/>
            </a:endParaRPr>
          </a:p>
          <a:p>
            <a:pPr fontAlgn="base">
              <a:spcBef>
                <a:spcPct val="0"/>
              </a:spcBef>
              <a:spcAft>
                <a:spcPct val="0"/>
              </a:spcAft>
            </a:pPr>
            <a:r>
              <a:rPr lang="en-US" sz="1400" dirty="0">
                <a:latin typeface="Arial" charset="0"/>
              </a:rPr>
              <a:t>Encrypted</a:t>
            </a:r>
          </a:p>
          <a:p>
            <a:pPr fontAlgn="base">
              <a:spcBef>
                <a:spcPct val="0"/>
              </a:spcBef>
              <a:spcAft>
                <a:spcPct val="0"/>
              </a:spcAft>
            </a:pPr>
            <a:r>
              <a:rPr lang="en-US" sz="1400" dirty="0" err="1">
                <a:latin typeface="Arial" charset="0"/>
              </a:rPr>
              <a:t>Communi</a:t>
            </a:r>
            <a:r>
              <a:rPr lang="en-US" sz="1400" dirty="0">
                <a:latin typeface="Arial" charset="0"/>
              </a:rPr>
              <a:t>-</a:t>
            </a:r>
          </a:p>
          <a:p>
            <a:pPr fontAlgn="base">
              <a:spcBef>
                <a:spcPct val="0"/>
              </a:spcBef>
              <a:spcAft>
                <a:spcPct val="0"/>
              </a:spcAft>
            </a:pPr>
            <a:r>
              <a:rPr lang="en-US" sz="1400" dirty="0">
                <a:latin typeface="Arial" charset="0"/>
              </a:rPr>
              <a:t>  cations</a:t>
            </a:r>
          </a:p>
          <a:p>
            <a:pPr fontAlgn="base">
              <a:spcBef>
                <a:spcPct val="0"/>
              </a:spcBef>
              <a:spcAft>
                <a:spcPct val="0"/>
              </a:spcAft>
            </a:pPr>
            <a:endParaRPr lang="en-US" sz="1400" dirty="0">
              <a:latin typeface="Arial" charset="0"/>
            </a:endParaRPr>
          </a:p>
          <a:p>
            <a:pPr fontAlgn="base">
              <a:spcBef>
                <a:spcPct val="0"/>
              </a:spcBef>
              <a:spcAft>
                <a:spcPct val="0"/>
              </a:spcAft>
            </a:pPr>
            <a:r>
              <a:rPr lang="en-US" sz="1400" dirty="0">
                <a:latin typeface="Arial" charset="0"/>
              </a:rPr>
              <a:t>Sensors &amp; Detectors</a:t>
            </a:r>
          </a:p>
        </p:txBody>
      </p:sp>
      <p:sp>
        <p:nvSpPr>
          <p:cNvPr id="18" name="Left Brace 17"/>
          <p:cNvSpPr/>
          <p:nvPr/>
        </p:nvSpPr>
        <p:spPr>
          <a:xfrm>
            <a:off x="7826468" y="3106041"/>
            <a:ext cx="240148" cy="2442916"/>
          </a:xfrm>
          <a:prstGeom prst="leftBrace">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
        <p:nvSpPr>
          <p:cNvPr id="29" name="Left-Right Arrow 28"/>
          <p:cNvSpPr/>
          <p:nvPr/>
        </p:nvSpPr>
        <p:spPr>
          <a:xfrm>
            <a:off x="7355866" y="4167504"/>
            <a:ext cx="430286" cy="326957"/>
          </a:xfrm>
          <a:prstGeom prst="lef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chemeClr val="tx1"/>
              </a:solidFill>
            </a:endParaRPr>
          </a:p>
        </p:txBody>
      </p:sp>
      <p:sp>
        <p:nvSpPr>
          <p:cNvPr id="40" name="Rectangle 39"/>
          <p:cNvSpPr/>
          <p:nvPr/>
        </p:nvSpPr>
        <p:spPr>
          <a:xfrm>
            <a:off x="7884583" y="5646785"/>
            <a:ext cx="1116517" cy="584775"/>
          </a:xfrm>
          <a:prstGeom prst="rect">
            <a:avLst/>
          </a:prstGeom>
        </p:spPr>
        <p:txBody>
          <a:bodyPr wrap="square" lIns="0" rIns="0">
            <a:spAutoFit/>
          </a:bodyPr>
          <a:lstStyle/>
          <a:p>
            <a:pPr fontAlgn="base">
              <a:spcBef>
                <a:spcPct val="0"/>
              </a:spcBef>
              <a:spcAft>
                <a:spcPct val="0"/>
              </a:spcAft>
            </a:pPr>
            <a:r>
              <a:rPr lang="en-US" sz="1600" b="1" dirty="0" smtClean="0">
                <a:solidFill>
                  <a:srgbClr val="106636"/>
                </a:solidFill>
                <a:latin typeface="Arial" charset="0"/>
              </a:rPr>
              <a:t>ASCR, HEP</a:t>
            </a:r>
            <a:endParaRPr lang="en-US" sz="1600" b="1" dirty="0">
              <a:solidFill>
                <a:srgbClr val="106636"/>
              </a:solidFill>
              <a:latin typeface="Arial" charset="0"/>
            </a:endParaRPr>
          </a:p>
          <a:p>
            <a:pPr fontAlgn="base">
              <a:spcBef>
                <a:spcPct val="0"/>
              </a:spcBef>
              <a:spcAft>
                <a:spcPct val="0"/>
              </a:spcAft>
            </a:pPr>
            <a:r>
              <a:rPr lang="en-US" sz="1600" b="1" dirty="0" smtClean="0">
                <a:solidFill>
                  <a:srgbClr val="106636"/>
                </a:solidFill>
                <a:latin typeface="Arial" charset="0"/>
              </a:rPr>
              <a:t>NP, BER</a:t>
            </a:r>
            <a:endParaRPr lang="en-US" sz="1600" b="1" dirty="0">
              <a:solidFill>
                <a:srgbClr val="106636"/>
              </a:solidFill>
              <a:latin typeface="Arial" charset="0"/>
            </a:endParaRPr>
          </a:p>
        </p:txBody>
      </p:sp>
      <p:pic>
        <p:nvPicPr>
          <p:cNvPr id="9" name="Picture 8"/>
          <p:cNvPicPr>
            <a:picLocks noChangeAspect="1"/>
          </p:cNvPicPr>
          <p:nvPr/>
        </p:nvPicPr>
        <p:blipFill>
          <a:blip r:embed="rId3"/>
          <a:stretch>
            <a:fillRect/>
          </a:stretch>
        </p:blipFill>
        <p:spPr>
          <a:xfrm>
            <a:off x="305174" y="4685168"/>
            <a:ext cx="1700402" cy="1165845"/>
          </a:xfrm>
          <a:prstGeom prst="rect">
            <a:avLst/>
          </a:prstGeom>
        </p:spPr>
      </p:pic>
      <p:pic>
        <p:nvPicPr>
          <p:cNvPr id="14" name="Picture 13"/>
          <p:cNvPicPr>
            <a:picLocks noChangeAspect="1"/>
          </p:cNvPicPr>
          <p:nvPr/>
        </p:nvPicPr>
        <p:blipFill>
          <a:blip r:embed="rId4"/>
          <a:stretch>
            <a:fillRect/>
          </a:stretch>
        </p:blipFill>
        <p:spPr>
          <a:xfrm>
            <a:off x="2160376" y="4961505"/>
            <a:ext cx="1410020" cy="889508"/>
          </a:xfrm>
          <a:prstGeom prst="rect">
            <a:avLst/>
          </a:prstGeom>
        </p:spPr>
      </p:pic>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2955" y="4930007"/>
            <a:ext cx="1357131" cy="92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6"/>
          <a:stretch>
            <a:fillRect/>
          </a:stretch>
        </p:blipFill>
        <p:spPr>
          <a:xfrm>
            <a:off x="528366" y="3205830"/>
            <a:ext cx="1357545" cy="691389"/>
          </a:xfrm>
          <a:prstGeom prst="rect">
            <a:avLst/>
          </a:prstGeom>
        </p:spPr>
      </p:pic>
      <p:pic>
        <p:nvPicPr>
          <p:cNvPr id="17" name="Picture 16"/>
          <p:cNvPicPr>
            <a:picLocks noChangeAspect="1"/>
          </p:cNvPicPr>
          <p:nvPr/>
        </p:nvPicPr>
        <p:blipFill>
          <a:blip r:embed="rId7"/>
          <a:stretch>
            <a:fillRect/>
          </a:stretch>
        </p:blipFill>
        <p:spPr>
          <a:xfrm>
            <a:off x="2347963" y="3205830"/>
            <a:ext cx="1028641" cy="1028641"/>
          </a:xfrm>
          <a:prstGeom prst="rect">
            <a:avLst/>
          </a:prstGeom>
        </p:spPr>
      </p:pic>
      <p:sp>
        <p:nvSpPr>
          <p:cNvPr id="21" name="Rectangle 20"/>
          <p:cNvSpPr/>
          <p:nvPr/>
        </p:nvSpPr>
        <p:spPr>
          <a:xfrm>
            <a:off x="280173" y="5928670"/>
            <a:ext cx="1763430" cy="400110"/>
          </a:xfrm>
          <a:prstGeom prst="rect">
            <a:avLst/>
          </a:prstGeom>
          <a:solidFill>
            <a:schemeClr val="bg1"/>
          </a:solidFill>
        </p:spPr>
        <p:txBody>
          <a:bodyPr wrap="square">
            <a:spAutoFit/>
          </a:bodyPr>
          <a:lstStyle/>
          <a:p>
            <a:pPr algn="ctr" fontAlgn="base">
              <a:lnSpc>
                <a:spcPts val="1200"/>
              </a:lnSpc>
              <a:spcBef>
                <a:spcPct val="0"/>
              </a:spcBef>
              <a:spcAft>
                <a:spcPct val="0"/>
              </a:spcAft>
            </a:pPr>
            <a:r>
              <a:rPr lang="en-US" sz="1400" dirty="0">
                <a:solidFill>
                  <a:prstClr val="black"/>
                </a:solidFill>
                <a:latin typeface="Arial" charset="0"/>
              </a:rPr>
              <a:t>Atomic Precision Fabrication</a:t>
            </a:r>
          </a:p>
        </p:txBody>
      </p:sp>
      <p:sp>
        <p:nvSpPr>
          <p:cNvPr id="22" name="TextBox 21"/>
          <p:cNvSpPr txBox="1"/>
          <p:nvPr/>
        </p:nvSpPr>
        <p:spPr>
          <a:xfrm>
            <a:off x="2240911" y="4339909"/>
            <a:ext cx="1170046" cy="400110"/>
          </a:xfrm>
          <a:prstGeom prst="rect">
            <a:avLst/>
          </a:prstGeom>
          <a:noFill/>
        </p:spPr>
        <p:txBody>
          <a:bodyPr wrap="square" rtlCol="0">
            <a:spAutoFit/>
          </a:bodyPr>
          <a:lstStyle/>
          <a:p>
            <a:pPr algn="ctr" fontAlgn="base">
              <a:lnSpc>
                <a:spcPts val="1200"/>
              </a:lnSpc>
              <a:spcBef>
                <a:spcPct val="0"/>
              </a:spcBef>
              <a:spcAft>
                <a:spcPct val="0"/>
              </a:spcAft>
            </a:pPr>
            <a:r>
              <a:rPr lang="en-US" sz="1400" dirty="0">
                <a:solidFill>
                  <a:prstClr val="black"/>
                </a:solidFill>
                <a:latin typeface="Arial" charset="0"/>
              </a:rPr>
              <a:t>Single-nm lithography</a:t>
            </a:r>
          </a:p>
        </p:txBody>
      </p:sp>
      <p:sp>
        <p:nvSpPr>
          <p:cNvPr id="23" name="TextBox 22"/>
          <p:cNvSpPr txBox="1"/>
          <p:nvPr/>
        </p:nvSpPr>
        <p:spPr>
          <a:xfrm>
            <a:off x="2154503" y="5774782"/>
            <a:ext cx="1473034" cy="553998"/>
          </a:xfrm>
          <a:prstGeom prst="rect">
            <a:avLst/>
          </a:prstGeom>
          <a:solidFill>
            <a:schemeClr val="bg1"/>
          </a:solidFill>
        </p:spPr>
        <p:txBody>
          <a:bodyPr wrap="square" rtlCol="0">
            <a:spAutoFit/>
          </a:bodyPr>
          <a:lstStyle/>
          <a:p>
            <a:pPr algn="ctr" fontAlgn="base">
              <a:lnSpc>
                <a:spcPts val="1200"/>
              </a:lnSpc>
              <a:spcBef>
                <a:spcPct val="0"/>
              </a:spcBef>
              <a:spcAft>
                <a:spcPct val="0"/>
              </a:spcAft>
            </a:pPr>
            <a:r>
              <a:rPr lang="en-US" sz="1400" dirty="0">
                <a:solidFill>
                  <a:prstClr val="black"/>
                </a:solidFill>
                <a:latin typeface="Arial" charset="0"/>
              </a:rPr>
              <a:t>Single Photon Emitters and Detectors</a:t>
            </a:r>
          </a:p>
        </p:txBody>
      </p:sp>
      <p:sp>
        <p:nvSpPr>
          <p:cNvPr id="25" name="TextBox 24"/>
          <p:cNvSpPr txBox="1"/>
          <p:nvPr/>
        </p:nvSpPr>
        <p:spPr>
          <a:xfrm>
            <a:off x="5026694" y="5926298"/>
            <a:ext cx="1420041" cy="402482"/>
          </a:xfrm>
          <a:prstGeom prst="rect">
            <a:avLst/>
          </a:prstGeom>
          <a:solidFill>
            <a:schemeClr val="bg1"/>
          </a:solidFill>
        </p:spPr>
        <p:txBody>
          <a:bodyPr wrap="square" rtlCol="0">
            <a:spAutoFit/>
          </a:bodyPr>
          <a:lstStyle/>
          <a:p>
            <a:pPr algn="ctr" fontAlgn="base">
              <a:lnSpc>
                <a:spcPts val="1200"/>
              </a:lnSpc>
              <a:spcBef>
                <a:spcPct val="0"/>
              </a:spcBef>
              <a:spcAft>
                <a:spcPct val="0"/>
              </a:spcAft>
            </a:pPr>
            <a:r>
              <a:rPr lang="en-US" sz="1400" dirty="0">
                <a:solidFill>
                  <a:prstClr val="black"/>
                </a:solidFill>
                <a:latin typeface="Arial" charset="0"/>
              </a:rPr>
              <a:t>Waveguides, Cavities, Traps </a:t>
            </a:r>
          </a:p>
        </p:txBody>
      </p:sp>
      <p:pic>
        <p:nvPicPr>
          <p:cNvPr id="26" name="Picture 25"/>
          <p:cNvPicPr>
            <a:picLocks noChangeAspect="1"/>
          </p:cNvPicPr>
          <p:nvPr/>
        </p:nvPicPr>
        <p:blipFill>
          <a:blip r:embed="rId8"/>
          <a:stretch>
            <a:fillRect/>
          </a:stretch>
        </p:blipFill>
        <p:spPr>
          <a:xfrm>
            <a:off x="3901786" y="4750330"/>
            <a:ext cx="613401" cy="1234518"/>
          </a:xfrm>
          <a:prstGeom prst="rect">
            <a:avLst/>
          </a:prstGeom>
        </p:spPr>
      </p:pic>
      <p:sp>
        <p:nvSpPr>
          <p:cNvPr id="27" name="TextBox 26"/>
          <p:cNvSpPr txBox="1"/>
          <p:nvPr/>
        </p:nvSpPr>
        <p:spPr>
          <a:xfrm>
            <a:off x="3642675" y="5928670"/>
            <a:ext cx="1152903" cy="400110"/>
          </a:xfrm>
          <a:prstGeom prst="rect">
            <a:avLst/>
          </a:prstGeom>
          <a:solidFill>
            <a:schemeClr val="bg1"/>
          </a:solidFill>
        </p:spPr>
        <p:txBody>
          <a:bodyPr wrap="square" rtlCol="0">
            <a:spAutoFit/>
          </a:bodyPr>
          <a:lstStyle/>
          <a:p>
            <a:pPr algn="ctr" fontAlgn="base">
              <a:lnSpc>
                <a:spcPts val="1200"/>
              </a:lnSpc>
              <a:spcBef>
                <a:spcPct val="0"/>
              </a:spcBef>
              <a:spcAft>
                <a:spcPct val="0"/>
              </a:spcAft>
            </a:pPr>
            <a:r>
              <a:rPr lang="en-US" sz="1400" dirty="0">
                <a:solidFill>
                  <a:prstClr val="black"/>
                </a:solidFill>
                <a:latin typeface="Arial" charset="0"/>
              </a:rPr>
              <a:t>Nanoscale 3D Printing</a:t>
            </a:r>
          </a:p>
        </p:txBody>
      </p:sp>
      <p:sp>
        <p:nvSpPr>
          <p:cNvPr id="32" name="TextBox 31"/>
          <p:cNvSpPr txBox="1"/>
          <p:nvPr/>
        </p:nvSpPr>
        <p:spPr>
          <a:xfrm>
            <a:off x="4849811" y="4503396"/>
            <a:ext cx="1624263" cy="400110"/>
          </a:xfrm>
          <a:prstGeom prst="rect">
            <a:avLst/>
          </a:prstGeom>
          <a:noFill/>
        </p:spPr>
        <p:txBody>
          <a:bodyPr wrap="square" rtlCol="0">
            <a:spAutoFit/>
          </a:bodyPr>
          <a:lstStyle/>
          <a:p>
            <a:pPr algn="ctr" fontAlgn="base">
              <a:lnSpc>
                <a:spcPts val="1200"/>
              </a:lnSpc>
              <a:spcBef>
                <a:spcPct val="0"/>
              </a:spcBef>
              <a:spcAft>
                <a:spcPct val="0"/>
              </a:spcAft>
            </a:pPr>
            <a:r>
              <a:rPr lang="en-US" sz="1400" dirty="0">
                <a:solidFill>
                  <a:prstClr val="black"/>
                </a:solidFill>
                <a:latin typeface="Arial" charset="0"/>
              </a:rPr>
              <a:t>Entangled Qubit Arrays</a:t>
            </a:r>
          </a:p>
        </p:txBody>
      </p:sp>
      <p:sp>
        <p:nvSpPr>
          <p:cNvPr id="12" name="TextBox 11"/>
          <p:cNvSpPr txBox="1"/>
          <p:nvPr/>
        </p:nvSpPr>
        <p:spPr>
          <a:xfrm>
            <a:off x="6471811" y="5089043"/>
            <a:ext cx="792746" cy="553998"/>
          </a:xfrm>
          <a:prstGeom prst="rect">
            <a:avLst/>
          </a:prstGeom>
          <a:solidFill>
            <a:schemeClr val="bg1"/>
          </a:solidFill>
        </p:spPr>
        <p:txBody>
          <a:bodyPr wrap="square" lIns="0" rIns="0" rtlCol="0">
            <a:spAutoFit/>
          </a:bodyPr>
          <a:lstStyle/>
          <a:p>
            <a:pPr algn="ctr" fontAlgn="base">
              <a:lnSpc>
                <a:spcPts val="1200"/>
              </a:lnSpc>
              <a:spcBef>
                <a:spcPct val="0"/>
              </a:spcBef>
              <a:spcAft>
                <a:spcPct val="0"/>
              </a:spcAft>
            </a:pPr>
            <a:r>
              <a:rPr lang="en-US" sz="1400" dirty="0">
                <a:solidFill>
                  <a:prstClr val="black"/>
                </a:solidFill>
                <a:latin typeface="Arial" charset="0"/>
              </a:rPr>
              <a:t>Quantum Chip Testing</a:t>
            </a:r>
          </a:p>
        </p:txBody>
      </p:sp>
      <p:pic>
        <p:nvPicPr>
          <p:cNvPr id="33" name="Picture 32"/>
          <p:cNvPicPr>
            <a:picLocks noChangeAspect="1"/>
          </p:cNvPicPr>
          <p:nvPr/>
        </p:nvPicPr>
        <p:blipFill>
          <a:blip r:embed="rId9"/>
          <a:stretch>
            <a:fillRect/>
          </a:stretch>
        </p:blipFill>
        <p:spPr>
          <a:xfrm>
            <a:off x="6408987" y="3509663"/>
            <a:ext cx="974190" cy="1733608"/>
          </a:xfrm>
          <a:prstGeom prst="rect">
            <a:avLst/>
          </a:prstGeom>
        </p:spPr>
      </p:pic>
      <p:pic>
        <p:nvPicPr>
          <p:cNvPr id="4" name="Picture 3"/>
          <p:cNvPicPr>
            <a:picLocks noChangeAspect="1"/>
          </p:cNvPicPr>
          <p:nvPr/>
        </p:nvPicPr>
        <p:blipFill>
          <a:blip r:embed="rId10"/>
          <a:stretch>
            <a:fillRect/>
          </a:stretch>
        </p:blipFill>
        <p:spPr>
          <a:xfrm>
            <a:off x="4957046" y="3205830"/>
            <a:ext cx="1463040" cy="1288632"/>
          </a:xfrm>
          <a:prstGeom prst="rect">
            <a:avLst/>
          </a:prstGeom>
        </p:spPr>
      </p:pic>
      <p:pic>
        <p:nvPicPr>
          <p:cNvPr id="28" name="Picture 27"/>
          <p:cNvPicPr>
            <a:picLocks noChangeAspect="1"/>
          </p:cNvPicPr>
          <p:nvPr/>
        </p:nvPicPr>
        <p:blipFill>
          <a:blip r:embed="rId11"/>
          <a:stretch>
            <a:fillRect/>
          </a:stretch>
        </p:blipFill>
        <p:spPr>
          <a:xfrm>
            <a:off x="3702529" y="3205830"/>
            <a:ext cx="1005840" cy="1006666"/>
          </a:xfrm>
          <a:prstGeom prst="rect">
            <a:avLst/>
          </a:prstGeom>
        </p:spPr>
      </p:pic>
      <p:sp>
        <p:nvSpPr>
          <p:cNvPr id="37" name="Left Brace 36"/>
          <p:cNvSpPr/>
          <p:nvPr/>
        </p:nvSpPr>
        <p:spPr>
          <a:xfrm flipH="1">
            <a:off x="7217421" y="2843380"/>
            <a:ext cx="189540" cy="3517818"/>
          </a:xfrm>
          <a:prstGeom prst="leftBrace">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
        <p:nvSpPr>
          <p:cNvPr id="38" name="TextBox 37"/>
          <p:cNvSpPr txBox="1"/>
          <p:nvPr/>
        </p:nvSpPr>
        <p:spPr>
          <a:xfrm>
            <a:off x="3441650" y="4339909"/>
            <a:ext cx="1695811" cy="400110"/>
          </a:xfrm>
          <a:prstGeom prst="rect">
            <a:avLst/>
          </a:prstGeom>
          <a:noFill/>
        </p:spPr>
        <p:txBody>
          <a:bodyPr wrap="square" rtlCol="0">
            <a:spAutoFit/>
          </a:bodyPr>
          <a:lstStyle/>
          <a:p>
            <a:pPr algn="ctr" fontAlgn="base">
              <a:lnSpc>
                <a:spcPts val="1200"/>
              </a:lnSpc>
              <a:spcBef>
                <a:spcPct val="0"/>
              </a:spcBef>
              <a:spcAft>
                <a:spcPct val="0"/>
              </a:spcAft>
            </a:pPr>
            <a:r>
              <a:rPr lang="en-US" sz="1400" dirty="0">
                <a:solidFill>
                  <a:prstClr val="black"/>
                </a:solidFill>
                <a:latin typeface="Arial" charset="0"/>
              </a:rPr>
              <a:t>Quantum-Limited Sensors</a:t>
            </a:r>
          </a:p>
        </p:txBody>
      </p:sp>
      <p:sp>
        <p:nvSpPr>
          <p:cNvPr id="39" name="Rectangle 38"/>
          <p:cNvSpPr/>
          <p:nvPr/>
        </p:nvSpPr>
        <p:spPr>
          <a:xfrm>
            <a:off x="3901786" y="6361198"/>
            <a:ext cx="659155" cy="369332"/>
          </a:xfrm>
          <a:prstGeom prst="rect">
            <a:avLst/>
          </a:prstGeom>
        </p:spPr>
        <p:txBody>
          <a:bodyPr wrap="none">
            <a:spAutoFit/>
          </a:bodyPr>
          <a:lstStyle/>
          <a:p>
            <a:pPr fontAlgn="base">
              <a:spcBef>
                <a:spcPct val="0"/>
              </a:spcBef>
              <a:spcAft>
                <a:spcPct val="0"/>
              </a:spcAft>
            </a:pPr>
            <a:r>
              <a:rPr lang="en-US" b="1" dirty="0">
                <a:solidFill>
                  <a:srgbClr val="006600"/>
                </a:solidFill>
                <a:latin typeface="Arial" charset="0"/>
              </a:rPr>
              <a:t>BES</a:t>
            </a:r>
            <a:endParaRPr lang="en-US" dirty="0">
              <a:solidFill>
                <a:prstClr val="black"/>
              </a:solidFill>
              <a:latin typeface="Arial" charset="0"/>
            </a:endParaRPr>
          </a:p>
        </p:txBody>
      </p:sp>
      <p:sp>
        <p:nvSpPr>
          <p:cNvPr id="20" name="TextBox 19"/>
          <p:cNvSpPr txBox="1"/>
          <p:nvPr/>
        </p:nvSpPr>
        <p:spPr>
          <a:xfrm>
            <a:off x="198956" y="3935185"/>
            <a:ext cx="1977947" cy="710259"/>
          </a:xfrm>
          <a:prstGeom prst="rect">
            <a:avLst/>
          </a:prstGeom>
          <a:noFill/>
        </p:spPr>
        <p:txBody>
          <a:bodyPr wrap="square" rtlCol="0">
            <a:spAutoFit/>
          </a:bodyPr>
          <a:lstStyle/>
          <a:p>
            <a:pPr algn="ctr" fontAlgn="base">
              <a:lnSpc>
                <a:spcPts val="1200"/>
              </a:lnSpc>
              <a:spcBef>
                <a:spcPct val="0"/>
              </a:spcBef>
              <a:spcAft>
                <a:spcPct val="0"/>
              </a:spcAft>
            </a:pPr>
            <a:r>
              <a:rPr lang="en-US" sz="1400" dirty="0" smtClean="0">
                <a:solidFill>
                  <a:prstClr val="black"/>
                </a:solidFill>
                <a:latin typeface="Arial" charset="0"/>
              </a:rPr>
              <a:t>Characterization with Atomic Spatial Resolution and Ultrafast Precision</a:t>
            </a:r>
            <a:endParaRPr lang="en-US" sz="1400" b="1" dirty="0">
              <a:solidFill>
                <a:prstClr val="black"/>
              </a:solidFill>
              <a:latin typeface="Arial" charset="0"/>
            </a:endParaRPr>
          </a:p>
        </p:txBody>
      </p:sp>
      <p:grpSp>
        <p:nvGrpSpPr>
          <p:cNvPr id="19" name="Group 18"/>
          <p:cNvGrpSpPr/>
          <p:nvPr/>
        </p:nvGrpSpPr>
        <p:grpSpPr>
          <a:xfrm>
            <a:off x="386998" y="2702250"/>
            <a:ext cx="7324209" cy="556274"/>
            <a:chOff x="386998" y="2702250"/>
            <a:chExt cx="7324209" cy="556274"/>
          </a:xfrm>
        </p:grpSpPr>
        <p:sp>
          <p:nvSpPr>
            <p:cNvPr id="10" name="TextBox 9"/>
            <p:cNvSpPr txBox="1"/>
            <p:nvPr/>
          </p:nvSpPr>
          <p:spPr>
            <a:xfrm>
              <a:off x="425381" y="2798890"/>
              <a:ext cx="7285826" cy="338554"/>
            </a:xfrm>
            <a:prstGeom prst="rect">
              <a:avLst/>
            </a:prstGeom>
            <a:noFill/>
            <a:ln>
              <a:noFill/>
            </a:ln>
          </p:spPr>
          <p:txBody>
            <a:bodyPr wrap="square" rtlCol="0">
              <a:spAutoFit/>
            </a:bodyPr>
            <a:lstStyle/>
            <a:p>
              <a:r>
                <a:rPr lang="en-US" sz="1600" b="1" dirty="0" smtClean="0">
                  <a:latin typeface="Arial Narrow" panose="020B0606020202030204" pitchFamily="34" charset="0"/>
                </a:rPr>
                <a:t>Theory, Modeling, Synthesis, Characterization, Design, Fabrication, Prototypes</a:t>
              </a:r>
              <a:endParaRPr lang="en-US" sz="1600" b="1" dirty="0">
                <a:latin typeface="Arial Narrow" panose="020B0606020202030204" pitchFamily="34" charset="0"/>
              </a:endParaRPr>
            </a:p>
          </p:txBody>
        </p:sp>
        <p:sp>
          <p:nvSpPr>
            <p:cNvPr id="11" name="Left-Right Arrow 10"/>
            <p:cNvSpPr/>
            <p:nvPr/>
          </p:nvSpPr>
          <p:spPr>
            <a:xfrm>
              <a:off x="386998" y="2702250"/>
              <a:ext cx="6859204" cy="556274"/>
            </a:xfrm>
            <a:prstGeom prst="leftRightArrow">
              <a:avLst/>
            </a:prstGeom>
            <a:noFill/>
            <a:ln>
              <a:solidFill>
                <a:srgbClr val="0D1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Narrow" panose="020B0606020202030204" pitchFamily="34" charset="0"/>
              </a:endParaRPr>
            </a:p>
          </p:txBody>
        </p:sp>
      </p:grpSp>
    </p:spTree>
    <p:extLst>
      <p:ext uri="{BB962C8B-B14F-4D97-AF65-F5344CB8AC3E}">
        <p14:creationId xmlns:p14="http://schemas.microsoft.com/office/powerpoint/2010/main" val="38212655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49485389"/>
              </p:ext>
            </p:extLst>
          </p:nvPr>
        </p:nvGraphicFramePr>
        <p:xfrm>
          <a:off x="287080" y="740226"/>
          <a:ext cx="8697432" cy="5489325"/>
        </p:xfrm>
        <a:graphic>
          <a:graphicData uri="http://schemas.openxmlformats.org/drawingml/2006/table">
            <a:tbl>
              <a:tblPr>
                <a:tableStyleId>{5C22544A-7EE6-4342-B048-85BDC9FD1C3A}</a:tableStyleId>
              </a:tblPr>
              <a:tblGrid>
                <a:gridCol w="1419674"/>
                <a:gridCol w="728102"/>
                <a:gridCol w="680568"/>
                <a:gridCol w="658450"/>
                <a:gridCol w="588031"/>
                <a:gridCol w="724783"/>
                <a:gridCol w="710347"/>
                <a:gridCol w="595326"/>
                <a:gridCol w="595326"/>
                <a:gridCol w="719353"/>
                <a:gridCol w="682146"/>
                <a:gridCol w="595326"/>
              </a:tblGrid>
              <a:tr h="242943">
                <a:tc>
                  <a:txBody>
                    <a:bodyPr/>
                    <a:lstStyle/>
                    <a:p>
                      <a:pPr algn="l" fontAlgn="b"/>
                      <a:endParaRPr lang="en-US" sz="1400" b="0" i="0" u="none" strike="noStrike" dirty="0">
                        <a:solidFill>
                          <a:srgbClr val="000000"/>
                        </a:solidFill>
                        <a:effectLst/>
                        <a:latin typeface="Arial" panose="020B060402020202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Arial" panose="020B0604020202020204" pitchFamily="34" charset="0"/>
                      </a:endParaRPr>
                    </a:p>
                  </a:txBody>
                  <a:tcPr marL="5786" marR="5786" marT="5786"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Arial" panose="020B0604020202020204" pitchFamily="34" charset="0"/>
                      </a:endParaRPr>
                    </a:p>
                  </a:txBody>
                  <a:tcPr marL="5786" marR="5786" marT="5786" marB="0" anchor="b">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Arial" panose="020B0604020202020204" pitchFamily="34" charset="0"/>
                      </a:endParaRPr>
                    </a:p>
                  </a:txBody>
                  <a:tcPr marL="5786" marR="5786" marT="5786"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gridSpan="4">
                  <a:txBody>
                    <a:bodyPr/>
                    <a:lstStyle/>
                    <a:p>
                      <a:pPr algn="ctr" rtl="0" fontAlgn="b"/>
                      <a:r>
                        <a:rPr lang="en-US" sz="1400" b="1" u="none" strike="noStrike" dirty="0">
                          <a:effectLst/>
                          <a:latin typeface="Arial Narrow" panose="020B0606020202030204" pitchFamily="34" charset="0"/>
                        </a:rPr>
                        <a:t>Quantum Materials</a:t>
                      </a:r>
                      <a:endParaRPr lang="en-US" sz="14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b"/>
                      <a:r>
                        <a:rPr lang="en-US" sz="1400" b="1" u="none" strike="noStrike" dirty="0">
                          <a:effectLst/>
                          <a:latin typeface="Arial Narrow" panose="020B0606020202030204" pitchFamily="34" charset="0"/>
                        </a:rPr>
                        <a:t>Quantum Chemistry</a:t>
                      </a:r>
                      <a:endParaRPr lang="en-US" sz="14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257801">
                <a:tc>
                  <a:txBody>
                    <a:bodyPr/>
                    <a:lstStyle/>
                    <a:p>
                      <a:pPr algn="ctr" rtl="0" fontAlgn="b"/>
                      <a:r>
                        <a:rPr lang="en-US" sz="1200" u="none" strike="noStrike" dirty="0">
                          <a:effectLst/>
                          <a:latin typeface="Arial Narrow" panose="020B0606020202030204" pitchFamily="34" charset="0"/>
                        </a:rPr>
                        <a:t>Country</a:t>
                      </a:r>
                      <a:endParaRPr lang="en-US" sz="1200" b="0" i="0" u="none" strike="noStrike" dirty="0">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fontAlgn="b"/>
                      <a:r>
                        <a:rPr lang="en-US" sz="1100" u="none" strike="noStrike" dirty="0">
                          <a:effectLst/>
                          <a:latin typeface="Arial Narrow" panose="020B0606020202030204" pitchFamily="34" charset="0"/>
                        </a:rPr>
                        <a:t>Population (M)</a:t>
                      </a:r>
                      <a:endParaRPr lang="en-US" sz="1100" b="0" i="0" u="none" strike="noStrike" dirty="0">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fontAlgn="b"/>
                      <a:r>
                        <a:rPr lang="en-US" sz="1100" u="none" strike="noStrike" dirty="0">
                          <a:effectLst/>
                          <a:latin typeface="Arial Narrow" panose="020B0606020202030204" pitchFamily="34" charset="0"/>
                        </a:rPr>
                        <a:t>GDP ($B)</a:t>
                      </a:r>
                      <a:endParaRPr lang="en-US" sz="1100" b="0" i="0" u="none" strike="noStrike" dirty="0">
                        <a:solidFill>
                          <a:srgbClr val="000000"/>
                        </a:solidFill>
                        <a:effectLst/>
                        <a:latin typeface="Arial Narrow" panose="020B0606020202030204" pitchFamily="34" charset="0"/>
                      </a:endParaRPr>
                    </a:p>
                  </a:txBody>
                  <a:tcPr marL="5786" marR="5786" marT="5786" marB="0"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fontAlgn="b"/>
                      <a:r>
                        <a:rPr lang="en-US" sz="1100" u="none" strike="noStrike" dirty="0">
                          <a:effectLst/>
                          <a:latin typeface="Arial Narrow" panose="020B0606020202030204" pitchFamily="34" charset="0"/>
                        </a:rPr>
                        <a:t>GDP/PC ($K)</a:t>
                      </a:r>
                      <a:endParaRPr lang="en-US" sz="1100" b="0" i="0" u="none" strike="noStrike" dirty="0">
                        <a:solidFill>
                          <a:srgbClr val="000000"/>
                        </a:solidFill>
                        <a:effectLst/>
                        <a:latin typeface="Arial Narrow" panose="020B0606020202030204" pitchFamily="34" charset="0"/>
                      </a:endParaRPr>
                    </a:p>
                  </a:txBody>
                  <a:tcPr marL="5786" marR="5786" marT="5786"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fontAlgn="b"/>
                      <a:r>
                        <a:rPr lang="en-US" sz="1100" u="none" strike="noStrike" dirty="0">
                          <a:effectLst/>
                          <a:latin typeface="Arial Narrow" panose="020B0606020202030204" pitchFamily="34" charset="0"/>
                        </a:rPr>
                        <a:t># papers</a:t>
                      </a:r>
                      <a:endParaRPr lang="en-US" sz="1100" b="0" i="0" u="none" strike="noStrike" dirty="0">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fontAlgn="b"/>
                      <a:r>
                        <a:rPr lang="en-US" sz="1100" u="none" strike="noStrike" dirty="0">
                          <a:effectLst/>
                          <a:latin typeface="Arial Narrow" panose="020B0606020202030204" pitchFamily="34" charset="0"/>
                        </a:rPr>
                        <a:t>Total Citations</a:t>
                      </a:r>
                      <a:endParaRPr lang="en-US" sz="1100" b="0" i="0" u="none" strike="noStrike" dirty="0">
                        <a:solidFill>
                          <a:srgbClr val="000000"/>
                        </a:solidFill>
                        <a:effectLst/>
                        <a:latin typeface="Arial Narrow" panose="020B0606020202030204" pitchFamily="34" charset="0"/>
                      </a:endParaRPr>
                    </a:p>
                  </a:txBody>
                  <a:tcPr marL="5786" marR="5786" marT="5786" marB="0"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fontAlgn="b"/>
                      <a:r>
                        <a:rPr lang="en-US" sz="1100" u="none" strike="noStrike" dirty="0">
                          <a:effectLst/>
                          <a:latin typeface="Arial Narrow" panose="020B0606020202030204" pitchFamily="34" charset="0"/>
                        </a:rPr>
                        <a:t>Avg. Citations</a:t>
                      </a:r>
                      <a:endParaRPr lang="en-US" sz="1100" b="0" i="0" u="none" strike="noStrike" dirty="0">
                        <a:solidFill>
                          <a:srgbClr val="000000"/>
                        </a:solidFill>
                        <a:effectLst/>
                        <a:latin typeface="Arial Narrow" panose="020B0606020202030204" pitchFamily="34" charset="0"/>
                      </a:endParaRPr>
                    </a:p>
                  </a:txBody>
                  <a:tcPr marL="5786" marR="5786" marT="5786" marB="0"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fontAlgn="b"/>
                      <a:r>
                        <a:rPr lang="en-US" sz="1100" u="none" strike="noStrike" dirty="0">
                          <a:effectLst/>
                          <a:latin typeface="Arial Narrow" panose="020B0606020202030204" pitchFamily="34" charset="0"/>
                        </a:rPr>
                        <a:t>h-index</a:t>
                      </a:r>
                      <a:endParaRPr lang="en-US" sz="1100" b="0" i="0" u="none" strike="noStrike" dirty="0">
                        <a:solidFill>
                          <a:srgbClr val="000000"/>
                        </a:solidFill>
                        <a:effectLst/>
                        <a:latin typeface="Arial Narrow" panose="020B0606020202030204" pitchFamily="34" charset="0"/>
                      </a:endParaRPr>
                    </a:p>
                  </a:txBody>
                  <a:tcPr marL="5786" marR="5786" marT="5786"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fontAlgn="b"/>
                      <a:r>
                        <a:rPr lang="en-US" sz="1100" u="none" strike="noStrike" dirty="0">
                          <a:effectLst/>
                          <a:latin typeface="Arial Narrow" panose="020B0606020202030204" pitchFamily="34" charset="0"/>
                        </a:rPr>
                        <a:t># papers</a:t>
                      </a:r>
                      <a:endParaRPr lang="en-US" sz="1100" b="0" i="0" u="none" strike="noStrike" dirty="0">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fontAlgn="b"/>
                      <a:r>
                        <a:rPr lang="en-US" sz="1100" u="none" strike="noStrike" dirty="0">
                          <a:effectLst/>
                          <a:latin typeface="Arial Narrow" panose="020B0606020202030204" pitchFamily="34" charset="0"/>
                        </a:rPr>
                        <a:t>Total Citations</a:t>
                      </a:r>
                      <a:endParaRPr lang="en-US" sz="1100" b="0" i="0" u="none" strike="noStrike" dirty="0">
                        <a:solidFill>
                          <a:srgbClr val="000000"/>
                        </a:solidFill>
                        <a:effectLst/>
                        <a:latin typeface="Arial Narrow" panose="020B0606020202030204" pitchFamily="34" charset="0"/>
                      </a:endParaRPr>
                    </a:p>
                  </a:txBody>
                  <a:tcPr marL="5786" marR="5786" marT="5786" marB="0"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fontAlgn="b"/>
                      <a:r>
                        <a:rPr lang="en-US" sz="1100" u="none" strike="noStrike" dirty="0">
                          <a:effectLst/>
                          <a:latin typeface="Arial Narrow" panose="020B0606020202030204" pitchFamily="34" charset="0"/>
                        </a:rPr>
                        <a:t>Avg. Citations</a:t>
                      </a:r>
                      <a:endParaRPr lang="en-US" sz="1100" b="0" i="0" u="none" strike="noStrike" dirty="0">
                        <a:solidFill>
                          <a:srgbClr val="000000"/>
                        </a:solidFill>
                        <a:effectLst/>
                        <a:latin typeface="Arial Narrow" panose="020B0606020202030204" pitchFamily="34" charset="0"/>
                      </a:endParaRPr>
                    </a:p>
                  </a:txBody>
                  <a:tcPr marL="5786" marR="5786" marT="5786" marB="0"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fontAlgn="b"/>
                      <a:r>
                        <a:rPr lang="en-US" sz="1100" u="none" strike="noStrike" dirty="0">
                          <a:effectLst/>
                          <a:latin typeface="Arial Narrow" panose="020B0606020202030204" pitchFamily="34" charset="0"/>
                        </a:rPr>
                        <a:t>h-index</a:t>
                      </a:r>
                      <a:endParaRPr lang="en-US" sz="1100" b="0" i="0" u="none" strike="noStrike" dirty="0">
                        <a:solidFill>
                          <a:srgbClr val="000000"/>
                        </a:solidFill>
                        <a:effectLst/>
                        <a:latin typeface="Arial Narrow" panose="020B0606020202030204" pitchFamily="34" charset="0"/>
                      </a:endParaRPr>
                    </a:p>
                  </a:txBody>
                  <a:tcPr marL="5786" marR="5786" marT="5786"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173577">
                <a:tc>
                  <a:txBody>
                    <a:bodyPr/>
                    <a:lstStyle/>
                    <a:p>
                      <a:pPr algn="ctr" rtl="0" fontAlgn="b"/>
                      <a:r>
                        <a:rPr lang="en-US" sz="1200" b="1" u="none" strike="noStrike" dirty="0">
                          <a:effectLst/>
                          <a:latin typeface="Arial Narrow" panose="020B0606020202030204" pitchFamily="34" charset="0"/>
                        </a:rPr>
                        <a:t>USA</a:t>
                      </a:r>
                      <a:endParaRPr lang="en-US" sz="12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rtl="0" fontAlgn="ctr"/>
                      <a:r>
                        <a:rPr lang="en-US" sz="1200" u="none" strike="noStrike" dirty="0">
                          <a:effectLst/>
                          <a:latin typeface="Arial Narrow" panose="020B0606020202030204" pitchFamily="34" charset="0"/>
                        </a:rPr>
                        <a:t>322</a:t>
                      </a:r>
                      <a:endParaRPr lang="en-US" sz="1200" b="0" i="0" u="none" strike="noStrike" dirty="0">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rtl="0" fontAlgn="ctr"/>
                      <a:r>
                        <a:rPr lang="en-US" sz="1200" u="none" strike="noStrike">
                          <a:effectLst/>
                          <a:latin typeface="Arial Narrow" panose="020B0606020202030204" pitchFamily="34" charset="0"/>
                        </a:rPr>
                        <a:t>18,036</a:t>
                      </a:r>
                      <a:endParaRPr lang="en-US" sz="1200" b="0" i="0" u="none" strike="noStrike">
                        <a:solidFill>
                          <a:srgbClr val="000000"/>
                        </a:solidFill>
                        <a:effectLst/>
                        <a:latin typeface="Arial Narrow" panose="020B0606020202030204" pitchFamily="34" charset="0"/>
                      </a:endParaRPr>
                    </a:p>
                  </a:txBody>
                  <a:tcPr marL="5786" marR="5786" marT="5786" marB="0" anchor="ctr">
                    <a:lnT w="38100" cap="flat" cmpd="sng" algn="ctr">
                      <a:solidFill>
                        <a:schemeClr val="tx1"/>
                      </a:solidFill>
                      <a:prstDash val="solid"/>
                      <a:round/>
                      <a:headEnd type="none" w="med" len="med"/>
                      <a:tailEnd type="none" w="med" len="med"/>
                    </a:lnT>
                  </a:tcPr>
                </a:tc>
                <a:tc>
                  <a:txBody>
                    <a:bodyPr/>
                    <a:lstStyle/>
                    <a:p>
                      <a:pPr algn="ctr" rtl="0" fontAlgn="b"/>
                      <a:r>
                        <a:rPr lang="en-US" sz="1200" u="none" strike="noStrike" dirty="0">
                          <a:effectLst/>
                          <a:latin typeface="Arial Narrow" panose="020B0606020202030204" pitchFamily="34" charset="0"/>
                        </a:rPr>
                        <a:t>56</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rtl="0" fontAlgn="b"/>
                      <a:r>
                        <a:rPr lang="en-US" sz="1200" u="none" strike="noStrike" dirty="0">
                          <a:effectLst/>
                          <a:latin typeface="Arial Narrow" panose="020B0606020202030204" pitchFamily="34" charset="0"/>
                        </a:rPr>
                        <a:t>8,887</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rtl="0" fontAlgn="b"/>
                      <a:r>
                        <a:rPr lang="en-US" sz="1200" u="none" strike="noStrike" dirty="0">
                          <a:effectLst/>
                          <a:latin typeface="Arial Narrow" panose="020B0606020202030204" pitchFamily="34" charset="0"/>
                        </a:rPr>
                        <a:t>435,947</a:t>
                      </a:r>
                      <a:endParaRPr lang="en-US" sz="1200" b="0" i="0" u="none" strike="noStrike" dirty="0">
                        <a:solidFill>
                          <a:srgbClr val="000000"/>
                        </a:solidFill>
                        <a:effectLst/>
                        <a:latin typeface="Arial Narrow" panose="020B0606020202030204" pitchFamily="34" charset="0"/>
                      </a:endParaRPr>
                    </a:p>
                  </a:txBody>
                  <a:tcPr marL="5786" marR="5786" marT="5786" marB="0" anchor="b">
                    <a:lnT w="38100" cap="flat" cmpd="sng" algn="ctr">
                      <a:solidFill>
                        <a:schemeClr val="tx1"/>
                      </a:solidFill>
                      <a:prstDash val="solid"/>
                      <a:round/>
                      <a:headEnd type="none" w="med" len="med"/>
                      <a:tailEnd type="none" w="med" len="med"/>
                    </a:lnT>
                  </a:tcPr>
                </a:tc>
                <a:tc>
                  <a:txBody>
                    <a:bodyPr/>
                    <a:lstStyle/>
                    <a:p>
                      <a:pPr algn="ctr" rtl="0" fontAlgn="b"/>
                      <a:r>
                        <a:rPr lang="en-US" sz="1200" u="none" strike="noStrike" dirty="0">
                          <a:effectLst/>
                          <a:latin typeface="Arial Narrow" panose="020B0606020202030204" pitchFamily="34" charset="0"/>
                        </a:rPr>
                        <a:t>49.05</a:t>
                      </a:r>
                      <a:endParaRPr lang="en-US" sz="1200" b="0" i="0" u="none" strike="noStrike" dirty="0">
                        <a:solidFill>
                          <a:srgbClr val="000000"/>
                        </a:solidFill>
                        <a:effectLst/>
                        <a:latin typeface="Arial Narrow" panose="020B0606020202030204" pitchFamily="34" charset="0"/>
                      </a:endParaRPr>
                    </a:p>
                  </a:txBody>
                  <a:tcPr marL="5786" marR="5786" marT="5786" marB="0" anchor="b">
                    <a:lnT w="38100" cap="flat" cmpd="sng" algn="ctr">
                      <a:solidFill>
                        <a:schemeClr val="tx1"/>
                      </a:solidFill>
                      <a:prstDash val="solid"/>
                      <a:round/>
                      <a:headEnd type="none" w="med" len="med"/>
                      <a:tailEnd type="none" w="med" len="med"/>
                    </a:lnT>
                  </a:tcPr>
                </a:tc>
                <a:tc>
                  <a:txBody>
                    <a:bodyPr/>
                    <a:lstStyle/>
                    <a:p>
                      <a:pPr algn="ctr" rtl="0" fontAlgn="b"/>
                      <a:r>
                        <a:rPr lang="en-US" sz="1200" u="none" strike="noStrike" dirty="0">
                          <a:effectLst/>
                          <a:latin typeface="Arial Narrow" panose="020B0606020202030204" pitchFamily="34" charset="0"/>
                        </a:rPr>
                        <a:t>266</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rtl="0" fontAlgn="b"/>
                      <a:r>
                        <a:rPr lang="en-US" sz="1200" u="none" strike="noStrike" dirty="0">
                          <a:effectLst/>
                          <a:latin typeface="Arial Narrow" panose="020B0606020202030204" pitchFamily="34" charset="0"/>
                        </a:rPr>
                        <a:t>4,459</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rtl="0" fontAlgn="b"/>
                      <a:r>
                        <a:rPr lang="en-US" sz="1200" u="none" strike="noStrike" dirty="0">
                          <a:effectLst/>
                          <a:latin typeface="Arial Narrow" panose="020B0606020202030204" pitchFamily="34" charset="0"/>
                        </a:rPr>
                        <a:t>173,140</a:t>
                      </a:r>
                      <a:endParaRPr lang="en-US" sz="1200" b="0" i="0" u="none" strike="noStrike" dirty="0">
                        <a:solidFill>
                          <a:srgbClr val="000000"/>
                        </a:solidFill>
                        <a:effectLst/>
                        <a:latin typeface="Arial Narrow" panose="020B0606020202030204" pitchFamily="34" charset="0"/>
                      </a:endParaRPr>
                    </a:p>
                  </a:txBody>
                  <a:tcPr marL="5786" marR="5786" marT="5786" marB="0" anchor="b">
                    <a:lnT w="38100" cap="flat" cmpd="sng" algn="ctr">
                      <a:solidFill>
                        <a:schemeClr val="tx1"/>
                      </a:solidFill>
                      <a:prstDash val="solid"/>
                      <a:round/>
                      <a:headEnd type="none" w="med" len="med"/>
                      <a:tailEnd type="none" w="med" len="med"/>
                    </a:lnT>
                  </a:tcPr>
                </a:tc>
                <a:tc>
                  <a:txBody>
                    <a:bodyPr/>
                    <a:lstStyle/>
                    <a:p>
                      <a:pPr algn="ctr" rtl="0" fontAlgn="b"/>
                      <a:r>
                        <a:rPr lang="en-US" sz="1200" u="none" strike="noStrike" dirty="0">
                          <a:effectLst/>
                          <a:latin typeface="Arial Narrow" panose="020B0606020202030204" pitchFamily="34" charset="0"/>
                        </a:rPr>
                        <a:t>38.06</a:t>
                      </a:r>
                      <a:endParaRPr lang="en-US" sz="1200" b="0" i="0" u="none" strike="noStrike" dirty="0">
                        <a:solidFill>
                          <a:srgbClr val="000000"/>
                        </a:solidFill>
                        <a:effectLst/>
                        <a:latin typeface="Arial Narrow" panose="020B0606020202030204" pitchFamily="34" charset="0"/>
                      </a:endParaRPr>
                    </a:p>
                  </a:txBody>
                  <a:tcPr marL="5786" marR="5786" marT="5786" marB="0" anchor="b">
                    <a:lnT w="38100" cap="flat" cmpd="sng" algn="ctr">
                      <a:solidFill>
                        <a:schemeClr val="tx1"/>
                      </a:solidFill>
                      <a:prstDash val="solid"/>
                      <a:round/>
                      <a:headEnd type="none" w="med" len="med"/>
                      <a:tailEnd type="none" w="med" len="med"/>
                    </a:lnT>
                  </a:tcPr>
                </a:tc>
                <a:tc>
                  <a:txBody>
                    <a:bodyPr/>
                    <a:lstStyle/>
                    <a:p>
                      <a:pPr algn="ctr" rtl="0" fontAlgn="b"/>
                      <a:r>
                        <a:rPr lang="en-US" sz="1200" u="none" strike="noStrike" dirty="0">
                          <a:effectLst/>
                          <a:latin typeface="Arial Narrow" panose="020B0606020202030204" pitchFamily="34" charset="0"/>
                        </a:rPr>
                        <a:t>163</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r>
              <a:tr h="173577">
                <a:tc>
                  <a:txBody>
                    <a:bodyPr/>
                    <a:lstStyle/>
                    <a:p>
                      <a:pPr algn="ctr" rtl="0" fontAlgn="b"/>
                      <a:r>
                        <a:rPr lang="en-US" sz="1200" b="1" u="none" strike="noStrike" dirty="0">
                          <a:effectLst/>
                          <a:latin typeface="Arial Narrow" panose="020B0606020202030204" pitchFamily="34" charset="0"/>
                        </a:rPr>
                        <a:t>China</a:t>
                      </a:r>
                      <a:endParaRPr lang="en-US" sz="12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dirty="0">
                          <a:effectLst/>
                          <a:latin typeface="Arial Narrow" panose="020B0606020202030204" pitchFamily="34" charset="0"/>
                        </a:rPr>
                        <a:t>1,373</a:t>
                      </a:r>
                      <a:endParaRPr lang="en-US" sz="1200" b="0" i="0" u="none" strike="noStrike" dirty="0">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11,182</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a:effectLst/>
                          <a:latin typeface="Arial Narrow" panose="020B0606020202030204" pitchFamily="34" charset="0"/>
                        </a:rPr>
                        <a:t>8.1</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6,225</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157,889</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25.36</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155</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2,709</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48,366</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17.85</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90</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dirty="0">
                          <a:effectLst/>
                          <a:latin typeface="Arial Narrow" panose="020B0606020202030204" pitchFamily="34" charset="0"/>
                        </a:rPr>
                        <a:t>Germany</a:t>
                      </a:r>
                      <a:endParaRPr lang="en-US" sz="12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82</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dirty="0">
                          <a:effectLst/>
                          <a:latin typeface="Arial Narrow" panose="020B0606020202030204" pitchFamily="34" charset="0"/>
                        </a:rPr>
                        <a:t>3,365</a:t>
                      </a:r>
                      <a:endParaRPr lang="en-US" sz="1200" b="0" i="0" u="none" strike="noStrike" dirty="0">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a:effectLst/>
                          <a:latin typeface="Arial Narrow" panose="020B0606020202030204" pitchFamily="34" charset="0"/>
                        </a:rPr>
                        <a:t>41</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3,406</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107,079</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31.44</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135</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2,029</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72,044</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35.51</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100</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a:effectLst/>
                          <a:latin typeface="Arial Narrow" panose="020B0606020202030204" pitchFamily="34" charset="0"/>
                        </a:rPr>
                        <a:t>Japan</a:t>
                      </a:r>
                      <a:endParaRPr lang="en-US" sz="1200" b="1"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127</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4,124</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a:effectLst/>
                          <a:latin typeface="Arial Narrow" panose="020B0606020202030204" pitchFamily="34" charset="0"/>
                        </a:rPr>
                        <a:t>32</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2,559</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72,391</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28.29</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115</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851</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17,397</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20.44</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57</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dirty="0">
                          <a:effectLst/>
                          <a:latin typeface="Arial Narrow" panose="020B0606020202030204" pitchFamily="34" charset="0"/>
                        </a:rPr>
                        <a:t>UK </a:t>
                      </a:r>
                      <a:endParaRPr lang="en-US" sz="12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65</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2,858</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dirty="0">
                          <a:effectLst/>
                          <a:latin typeface="Arial Narrow" panose="020B0606020202030204" pitchFamily="34" charset="0"/>
                        </a:rPr>
                        <a:t>44</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2,259</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114,171</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50.54</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113</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904</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42,342</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46.84</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79</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a:effectLst/>
                          <a:latin typeface="Arial Narrow" panose="020B0606020202030204" pitchFamily="34" charset="0"/>
                        </a:rPr>
                        <a:t>France</a:t>
                      </a:r>
                      <a:endParaRPr lang="en-US" sz="1200" b="1"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64</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2,420</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dirty="0">
                          <a:effectLst/>
                          <a:latin typeface="Arial Narrow" panose="020B0606020202030204" pitchFamily="34" charset="0"/>
                        </a:rPr>
                        <a:t>38</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1,867</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dirty="0">
                          <a:effectLst/>
                          <a:latin typeface="Arial Narrow" panose="020B0606020202030204" pitchFamily="34" charset="0"/>
                        </a:rPr>
                        <a:t>60,317</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32.31</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92</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1,192</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40,733</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34.17</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75</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pt-BR" sz="1200" b="1" u="none" strike="noStrike" dirty="0">
                          <a:effectLst/>
                          <a:latin typeface="Arial Narrow" panose="020B0606020202030204" pitchFamily="34" charset="0"/>
                        </a:rPr>
                        <a:t>India </a:t>
                      </a:r>
                      <a:endParaRPr lang="pt-BR" sz="12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1,292</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2,073</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dirty="0">
                          <a:effectLst/>
                          <a:latin typeface="Arial Narrow" panose="020B0606020202030204" pitchFamily="34" charset="0"/>
                        </a:rPr>
                        <a:t>1.6</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1,614</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dirty="0">
                          <a:effectLst/>
                          <a:latin typeface="Arial Narrow" panose="020B0606020202030204" pitchFamily="34" charset="0"/>
                        </a:rPr>
                        <a:t>25,417</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15.75</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64</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710</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10,471</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14.75</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40</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dirty="0">
                          <a:effectLst/>
                          <a:latin typeface="Arial Narrow" panose="020B0606020202030204" pitchFamily="34" charset="0"/>
                        </a:rPr>
                        <a:t>South Korea</a:t>
                      </a:r>
                      <a:endParaRPr lang="en-US" sz="12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dirty="0">
                          <a:effectLst/>
                          <a:latin typeface="Arial Narrow" panose="020B0606020202030204" pitchFamily="34" charset="0"/>
                        </a:rPr>
                        <a:t>51</a:t>
                      </a:r>
                      <a:endParaRPr lang="en-US" sz="1200" b="0" i="0" u="none" strike="noStrike" dirty="0">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1,378</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dirty="0">
                          <a:effectLst/>
                          <a:latin typeface="Arial Narrow" panose="020B0606020202030204" pitchFamily="34" charset="0"/>
                        </a:rPr>
                        <a:t>27</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1,515</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dirty="0">
                          <a:effectLst/>
                          <a:latin typeface="Arial Narrow" panose="020B0606020202030204" pitchFamily="34" charset="0"/>
                        </a:rPr>
                        <a:t>42,562</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28.09</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81</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255</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9,625</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37.75</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41</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a:effectLst/>
                          <a:latin typeface="Arial Narrow" panose="020B0606020202030204" pitchFamily="34" charset="0"/>
                        </a:rPr>
                        <a:t>Italy</a:t>
                      </a:r>
                      <a:endParaRPr lang="en-US" sz="1200" b="1"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61</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dirty="0">
                          <a:effectLst/>
                          <a:latin typeface="Arial Narrow" panose="020B0606020202030204" pitchFamily="34" charset="0"/>
                        </a:rPr>
                        <a:t>1,816</a:t>
                      </a:r>
                      <a:endParaRPr lang="en-US" sz="1200" b="0" i="0" u="none" strike="noStrike" dirty="0">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dirty="0">
                          <a:effectLst/>
                          <a:latin typeface="Arial Narrow" panose="020B0606020202030204" pitchFamily="34" charset="0"/>
                        </a:rPr>
                        <a:t>30</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1,262</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40,651</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32.21</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76</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686</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17,491</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25.5</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59</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a:effectLst/>
                          <a:latin typeface="Arial Narrow" panose="020B0606020202030204" pitchFamily="34" charset="0"/>
                        </a:rPr>
                        <a:t>Canada</a:t>
                      </a:r>
                      <a:endParaRPr lang="en-US" sz="1200" b="1"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36</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1,551</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dirty="0">
                          <a:effectLst/>
                          <a:latin typeface="Arial Narrow" panose="020B0606020202030204" pitchFamily="34" charset="0"/>
                        </a:rPr>
                        <a:t>43</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1,083</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40,544</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37.44</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91</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564</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18,492</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32.79</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58</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dirty="0">
                          <a:effectLst/>
                          <a:latin typeface="Arial Narrow" panose="020B0606020202030204" pitchFamily="34" charset="0"/>
                        </a:rPr>
                        <a:t>Russia</a:t>
                      </a:r>
                      <a:endParaRPr lang="en-US" sz="12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143</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1,326</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dirty="0">
                          <a:effectLst/>
                          <a:latin typeface="Arial Narrow" panose="020B0606020202030204" pitchFamily="34" charset="0"/>
                        </a:rPr>
                        <a:t>9.2</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1,065</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23,203</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21.79</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52</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859</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dirty="0">
                          <a:effectLst/>
                          <a:latin typeface="Arial Narrow" panose="020B0606020202030204" pitchFamily="34" charset="0"/>
                        </a:rPr>
                        <a:t>17,795</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20.72</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37</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dirty="0">
                          <a:effectLst/>
                          <a:latin typeface="Arial Narrow" panose="020B0606020202030204" pitchFamily="34" charset="0"/>
                        </a:rPr>
                        <a:t>Spain</a:t>
                      </a:r>
                      <a:endParaRPr lang="en-US" sz="12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46</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1,200</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a:effectLst/>
                          <a:latin typeface="Arial Narrow" panose="020B0606020202030204" pitchFamily="34" charset="0"/>
                        </a:rPr>
                        <a:t>26</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966</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39,069</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40.44</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76</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752</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18,154</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24.14</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58</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dirty="0" smtClean="0">
                          <a:effectLst/>
                          <a:latin typeface="Arial Narrow" panose="020B0606020202030204" pitchFamily="34" charset="0"/>
                        </a:rPr>
                        <a:t>Taiwan</a:t>
                      </a:r>
                      <a:endParaRPr lang="en-US" sz="12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23</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523</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dirty="0">
                          <a:effectLst/>
                          <a:latin typeface="Arial Narrow" panose="020B0606020202030204" pitchFamily="34" charset="0"/>
                        </a:rPr>
                        <a:t>22</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885</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19,300</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21.81</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67</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167</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3,888</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23.28</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30</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a:effectLst/>
                          <a:latin typeface="Arial Narrow" panose="020B0606020202030204" pitchFamily="34" charset="0"/>
                        </a:rPr>
                        <a:t>Switzerland</a:t>
                      </a:r>
                      <a:endParaRPr lang="en-US" sz="1200" b="1"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8.2</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664</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dirty="0">
                          <a:effectLst/>
                          <a:latin typeface="Arial Narrow" panose="020B0606020202030204" pitchFamily="34" charset="0"/>
                        </a:rPr>
                        <a:t>80</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663</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37,880</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57.13</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82</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395</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16,267</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41.18</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56</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a:effectLst/>
                          <a:latin typeface="Arial Narrow" panose="020B0606020202030204" pitchFamily="34" charset="0"/>
                        </a:rPr>
                        <a:t>Australia</a:t>
                      </a:r>
                      <a:endParaRPr lang="en-US" sz="1200" b="1"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24</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1,225</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dirty="0">
                          <a:effectLst/>
                          <a:latin typeface="Arial Narrow" panose="020B0606020202030204" pitchFamily="34" charset="0"/>
                        </a:rPr>
                        <a:t>51</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636</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19,033</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29.93</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63</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331</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9,790</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29.58</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43</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dirty="0" smtClean="0">
                          <a:effectLst/>
                          <a:latin typeface="Arial Narrow" panose="020B0606020202030204" pitchFamily="34" charset="0"/>
                        </a:rPr>
                        <a:t>Poland</a:t>
                      </a:r>
                      <a:endParaRPr lang="en-US" sz="12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38</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475</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a:effectLst/>
                          <a:latin typeface="Arial Narrow" panose="020B0606020202030204" pitchFamily="34" charset="0"/>
                        </a:rPr>
                        <a:t>12</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604</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7,411</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12.27</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37</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442</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7,207</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16.31</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36</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a:effectLst/>
                          <a:latin typeface="Arial Narrow" panose="020B0606020202030204" pitchFamily="34" charset="0"/>
                        </a:rPr>
                        <a:t>Netherlands</a:t>
                      </a:r>
                      <a:endParaRPr lang="en-US" sz="1200" b="1"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17</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751</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dirty="0">
                          <a:effectLst/>
                          <a:latin typeface="Arial Narrow" panose="020B0606020202030204" pitchFamily="34" charset="0"/>
                        </a:rPr>
                        <a:t>44</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533</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34,427</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64.59</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84</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256</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19,734</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77.09</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47</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dirty="0" smtClean="0">
                          <a:effectLst/>
                          <a:latin typeface="Arial Narrow" panose="020B0606020202030204" pitchFamily="34" charset="0"/>
                        </a:rPr>
                        <a:t>Sweden</a:t>
                      </a:r>
                      <a:endParaRPr lang="en-US" sz="12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9.8</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493</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dirty="0">
                          <a:effectLst/>
                          <a:latin typeface="Arial Narrow" panose="020B0606020202030204" pitchFamily="34" charset="0"/>
                        </a:rPr>
                        <a:t>50</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528</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dirty="0">
                          <a:effectLst/>
                          <a:latin typeface="Arial Narrow" panose="020B0606020202030204" pitchFamily="34" charset="0"/>
                        </a:rPr>
                        <a:t>13,996</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26.51</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57</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322</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dirty="0">
                          <a:effectLst/>
                          <a:latin typeface="Arial Narrow" panose="020B0606020202030204" pitchFamily="34" charset="0"/>
                        </a:rPr>
                        <a:t>13,021</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40.44</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50</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dirty="0">
                          <a:effectLst/>
                          <a:latin typeface="Arial Narrow" panose="020B0606020202030204" pitchFamily="34" charset="0"/>
                        </a:rPr>
                        <a:t>Brazil</a:t>
                      </a:r>
                      <a:endParaRPr lang="en-US" sz="12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204</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dirty="0">
                          <a:effectLst/>
                          <a:latin typeface="Arial Narrow" panose="020B0606020202030204" pitchFamily="34" charset="0"/>
                        </a:rPr>
                        <a:t>1,773</a:t>
                      </a:r>
                      <a:endParaRPr lang="en-US" sz="1200" b="0" i="0" u="none" strike="noStrike" dirty="0">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dirty="0">
                          <a:effectLst/>
                          <a:latin typeface="Arial Narrow" panose="020B0606020202030204" pitchFamily="34" charset="0"/>
                        </a:rPr>
                        <a:t>8.7</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486</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dirty="0">
                          <a:effectLst/>
                          <a:latin typeface="Arial Narrow" panose="020B0606020202030204" pitchFamily="34" charset="0"/>
                        </a:rPr>
                        <a:t>7,177</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14.77</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42</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265</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dirty="0">
                          <a:effectLst/>
                          <a:latin typeface="Arial Narrow" panose="020B0606020202030204" pitchFamily="34" charset="0"/>
                        </a:rPr>
                        <a:t>3,738</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14.11</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27</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dirty="0">
                          <a:effectLst/>
                          <a:latin typeface="Arial Narrow" panose="020B0606020202030204" pitchFamily="34" charset="0"/>
                        </a:rPr>
                        <a:t>Singapore</a:t>
                      </a:r>
                      <a:endParaRPr lang="en-US" sz="12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5.5</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293</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dirty="0">
                          <a:effectLst/>
                          <a:latin typeface="Arial Narrow" panose="020B0606020202030204" pitchFamily="34" charset="0"/>
                        </a:rPr>
                        <a:t>53</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469</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dirty="0">
                          <a:effectLst/>
                          <a:latin typeface="Arial Narrow" panose="020B0606020202030204" pitchFamily="34" charset="0"/>
                        </a:rPr>
                        <a:t>18,654</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39.77</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65</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86</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dirty="0">
                          <a:effectLst/>
                          <a:latin typeface="Arial Narrow" panose="020B0606020202030204" pitchFamily="34" charset="0"/>
                        </a:rPr>
                        <a:t>4,920</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57.21</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25</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de-DE" sz="1200" b="1" u="none" strike="noStrike" dirty="0" smtClean="0">
                          <a:effectLst/>
                          <a:latin typeface="Arial Narrow" panose="020B0606020202030204" pitchFamily="34" charset="0"/>
                        </a:rPr>
                        <a:t>Belgium</a:t>
                      </a:r>
                      <a:endParaRPr lang="de-DE" sz="12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11</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454</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dirty="0">
                          <a:effectLst/>
                          <a:latin typeface="Arial Narrow" panose="020B0606020202030204" pitchFamily="34" charset="0"/>
                        </a:rPr>
                        <a:t>41</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346</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dirty="0">
                          <a:effectLst/>
                          <a:latin typeface="Arial Narrow" panose="020B0606020202030204" pitchFamily="34" charset="0"/>
                        </a:rPr>
                        <a:t>9,427</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27.25</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46</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282</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dirty="0">
                          <a:effectLst/>
                          <a:latin typeface="Arial Narrow" panose="020B0606020202030204" pitchFamily="34" charset="0"/>
                        </a:rPr>
                        <a:t>6,236</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22.11</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41</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dirty="0">
                          <a:effectLst/>
                          <a:latin typeface="Arial Narrow" panose="020B0606020202030204" pitchFamily="34" charset="0"/>
                        </a:rPr>
                        <a:t>Austria</a:t>
                      </a:r>
                      <a:endParaRPr lang="en-US" sz="12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8.6</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374</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dirty="0">
                          <a:effectLst/>
                          <a:latin typeface="Arial Narrow" panose="020B0606020202030204" pitchFamily="34" charset="0"/>
                        </a:rPr>
                        <a:t>43</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345</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17,311</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50.18</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51</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171</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dirty="0">
                          <a:effectLst/>
                          <a:latin typeface="Arial Narrow" panose="020B0606020202030204" pitchFamily="34" charset="0"/>
                        </a:rPr>
                        <a:t>4,752</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27.79</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31</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s-ES" sz="1200" b="1" u="none" strike="noStrike" dirty="0" err="1">
                          <a:effectLst/>
                          <a:latin typeface="Arial Narrow" panose="020B0606020202030204" pitchFamily="34" charset="0"/>
                        </a:rPr>
                        <a:t>Iran</a:t>
                      </a:r>
                      <a:r>
                        <a:rPr lang="es-ES" sz="1200" b="1" u="none" strike="noStrike" dirty="0">
                          <a:effectLst/>
                          <a:latin typeface="Arial Narrow" panose="020B0606020202030204" pitchFamily="34" charset="0"/>
                        </a:rPr>
                        <a:t> </a:t>
                      </a:r>
                      <a:endParaRPr lang="es-ES" sz="12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79</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390</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dirty="0">
                          <a:effectLst/>
                          <a:latin typeface="Arial Narrow" panose="020B0606020202030204" pitchFamily="34" charset="0"/>
                        </a:rPr>
                        <a:t>4.9</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284</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dirty="0">
                          <a:effectLst/>
                          <a:latin typeface="Arial Narrow" panose="020B0606020202030204" pitchFamily="34" charset="0"/>
                        </a:rPr>
                        <a:t>2,743</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9.66</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24</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192</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dirty="0">
                          <a:effectLst/>
                          <a:latin typeface="Arial Narrow" panose="020B0606020202030204" pitchFamily="34" charset="0"/>
                        </a:rPr>
                        <a:t>2,349</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12.23</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23</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dirty="0">
                          <a:effectLst/>
                          <a:latin typeface="Arial Narrow" panose="020B0606020202030204" pitchFamily="34" charset="0"/>
                        </a:rPr>
                        <a:t>Israel</a:t>
                      </a:r>
                      <a:endParaRPr lang="en-US" sz="12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8.4</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a:effectLst/>
                          <a:latin typeface="Arial Narrow" panose="020B0606020202030204" pitchFamily="34" charset="0"/>
                        </a:rPr>
                        <a:t>299</a:t>
                      </a:r>
                      <a:endParaRPr lang="en-US" sz="1200" b="0" i="0" u="none" strike="noStrike">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a:effectLst/>
                          <a:latin typeface="Arial Narrow" panose="020B0606020202030204" pitchFamily="34" charset="0"/>
                        </a:rPr>
                        <a:t>36</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272</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13,022</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47.88</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a:effectLst/>
                          <a:latin typeface="Arial Narrow" panose="020B0606020202030204" pitchFamily="34" charset="0"/>
                        </a:rPr>
                        <a:t>54</a:t>
                      </a:r>
                      <a:endParaRPr lang="en-US" sz="1200" b="0" i="0" u="none" strike="noStrike">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dirty="0">
                          <a:effectLst/>
                          <a:latin typeface="Arial Narrow" panose="020B0606020202030204" pitchFamily="34" charset="0"/>
                        </a:rPr>
                        <a:t>147</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dirty="0">
                          <a:effectLst/>
                          <a:latin typeface="Arial Narrow" panose="020B0606020202030204" pitchFamily="34" charset="0"/>
                        </a:rPr>
                        <a:t>3,675</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25</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31</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pl-PL" sz="1200" b="1" u="none" strike="noStrike" dirty="0">
                          <a:effectLst/>
                          <a:latin typeface="Arial Narrow" panose="020B0606020202030204" pitchFamily="34" charset="0"/>
                        </a:rPr>
                        <a:t>Czech </a:t>
                      </a:r>
                      <a:r>
                        <a:rPr lang="pl-PL" sz="1200" b="1" u="none" strike="noStrike" dirty="0" smtClean="0">
                          <a:effectLst/>
                          <a:latin typeface="Arial Narrow" panose="020B0606020202030204" pitchFamily="34" charset="0"/>
                        </a:rPr>
                        <a:t>Rep</a:t>
                      </a:r>
                      <a:endParaRPr lang="pl-PL" sz="12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rtl="0" fontAlgn="ctr"/>
                      <a:r>
                        <a:rPr lang="en-US" sz="1200" u="none" strike="noStrike">
                          <a:effectLst/>
                          <a:latin typeface="Arial Narrow" panose="020B0606020202030204" pitchFamily="34" charset="0"/>
                        </a:rPr>
                        <a:t>11</a:t>
                      </a:r>
                      <a:endParaRPr lang="en-US" sz="1200" b="0" i="0" u="none" strike="noStrike">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tcPr>
                </a:tc>
                <a:tc>
                  <a:txBody>
                    <a:bodyPr/>
                    <a:lstStyle/>
                    <a:p>
                      <a:pPr algn="ctr" rtl="0" fontAlgn="ctr"/>
                      <a:r>
                        <a:rPr lang="en-US" sz="1200" u="none" strike="noStrike" dirty="0">
                          <a:effectLst/>
                          <a:latin typeface="Arial Narrow" panose="020B0606020202030204" pitchFamily="34" charset="0"/>
                        </a:rPr>
                        <a:t>185</a:t>
                      </a:r>
                      <a:endParaRPr lang="en-US" sz="1200" b="0" i="0" u="none" strike="noStrike" dirty="0">
                        <a:solidFill>
                          <a:srgbClr val="000000"/>
                        </a:solidFill>
                        <a:effectLst/>
                        <a:latin typeface="Arial Narrow" panose="020B0606020202030204" pitchFamily="34" charset="0"/>
                      </a:endParaRPr>
                    </a:p>
                  </a:txBody>
                  <a:tcPr marL="5786" marR="5786" marT="5786" marB="0" anchor="ctr"/>
                </a:tc>
                <a:tc>
                  <a:txBody>
                    <a:bodyPr/>
                    <a:lstStyle/>
                    <a:p>
                      <a:pPr algn="ctr" rtl="0" fontAlgn="b"/>
                      <a:r>
                        <a:rPr lang="en-US" sz="1200" u="none" strike="noStrike" dirty="0">
                          <a:effectLst/>
                          <a:latin typeface="Arial Narrow" panose="020B0606020202030204" pitchFamily="34" charset="0"/>
                        </a:rPr>
                        <a:t>17</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257</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a:effectLst/>
                          <a:latin typeface="Arial Narrow" panose="020B0606020202030204" pitchFamily="34" charset="0"/>
                        </a:rPr>
                        <a:t>5,947</a:t>
                      </a:r>
                      <a:endParaRPr lang="en-US" sz="1200" b="0" i="0" u="none" strike="noStrike">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23.14</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35</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c>
                  <a:txBody>
                    <a:bodyPr/>
                    <a:lstStyle/>
                    <a:p>
                      <a:pPr algn="ctr" rtl="0" fontAlgn="b"/>
                      <a:r>
                        <a:rPr lang="en-US" sz="1200" u="none" strike="noStrike">
                          <a:effectLst/>
                          <a:latin typeface="Arial Narrow" panose="020B0606020202030204" pitchFamily="34" charset="0"/>
                        </a:rPr>
                        <a:t>227</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tcPr>
                </a:tc>
                <a:tc>
                  <a:txBody>
                    <a:bodyPr/>
                    <a:lstStyle/>
                    <a:p>
                      <a:pPr algn="ctr" rtl="0" fontAlgn="b"/>
                      <a:r>
                        <a:rPr lang="en-US" sz="1200" u="none" strike="noStrike" dirty="0">
                          <a:effectLst/>
                          <a:latin typeface="Arial Narrow" panose="020B0606020202030204" pitchFamily="34" charset="0"/>
                        </a:rPr>
                        <a:t>5,739</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25.28</a:t>
                      </a:r>
                      <a:endParaRPr lang="en-US" sz="1200" b="0" i="0" u="none" strike="noStrike" dirty="0">
                        <a:solidFill>
                          <a:srgbClr val="000000"/>
                        </a:solidFill>
                        <a:effectLst/>
                        <a:latin typeface="Arial Narrow" panose="020B0606020202030204" pitchFamily="34" charset="0"/>
                      </a:endParaRPr>
                    </a:p>
                  </a:txBody>
                  <a:tcPr marL="5786" marR="5786" marT="5786" marB="0" anchor="b"/>
                </a:tc>
                <a:tc>
                  <a:txBody>
                    <a:bodyPr/>
                    <a:lstStyle/>
                    <a:p>
                      <a:pPr algn="ctr" rtl="0" fontAlgn="b"/>
                      <a:r>
                        <a:rPr lang="en-US" sz="1200" u="none" strike="noStrike" dirty="0">
                          <a:effectLst/>
                          <a:latin typeface="Arial Narrow" panose="020B0606020202030204" pitchFamily="34" charset="0"/>
                        </a:rPr>
                        <a:t>32</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tcPr>
                </a:tc>
              </a:tr>
              <a:tr h="173577">
                <a:tc>
                  <a:txBody>
                    <a:bodyPr/>
                    <a:lstStyle/>
                    <a:p>
                      <a:pPr algn="ctr" rtl="0" fontAlgn="b"/>
                      <a:r>
                        <a:rPr lang="en-US" sz="1200" b="1" u="none" strike="noStrike" dirty="0">
                          <a:effectLst/>
                          <a:latin typeface="Arial Narrow" panose="020B0606020202030204" pitchFamily="34" charset="0"/>
                        </a:rPr>
                        <a:t>Denmark</a:t>
                      </a:r>
                      <a:endParaRPr lang="en-US" sz="1200" b="1"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rtl="0" fontAlgn="ctr"/>
                      <a:r>
                        <a:rPr lang="en-US" sz="1200" u="none" strike="noStrike" dirty="0">
                          <a:effectLst/>
                          <a:latin typeface="Arial Narrow" panose="020B0606020202030204" pitchFamily="34" charset="0"/>
                        </a:rPr>
                        <a:t>5.7</a:t>
                      </a:r>
                      <a:endParaRPr lang="en-US" sz="1200" b="0" i="0" u="none" strike="noStrike" dirty="0">
                        <a:solidFill>
                          <a:srgbClr val="000000"/>
                        </a:solidFill>
                        <a:effectLst/>
                        <a:latin typeface="Arial Narrow" panose="020B0606020202030204" pitchFamily="34" charset="0"/>
                      </a:endParaRPr>
                    </a:p>
                  </a:txBody>
                  <a:tcPr marL="5786" marR="5786" marT="5786"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rtl="0" fontAlgn="ctr"/>
                      <a:r>
                        <a:rPr lang="en-US" sz="1200" u="none" strike="noStrike" dirty="0">
                          <a:effectLst/>
                          <a:latin typeface="Arial Narrow" panose="020B0606020202030204" pitchFamily="34" charset="0"/>
                        </a:rPr>
                        <a:t>295</a:t>
                      </a:r>
                      <a:endParaRPr lang="en-US" sz="1200" b="0" i="0" u="none" strike="noStrike" dirty="0">
                        <a:solidFill>
                          <a:srgbClr val="000000"/>
                        </a:solidFill>
                        <a:effectLst/>
                        <a:latin typeface="Arial Narrow" panose="020B0606020202030204" pitchFamily="34" charset="0"/>
                      </a:endParaRPr>
                    </a:p>
                  </a:txBody>
                  <a:tcPr marL="5786" marR="5786" marT="5786" marB="0" anchor="ctr">
                    <a:lnB w="38100" cap="flat" cmpd="sng" algn="ctr">
                      <a:solidFill>
                        <a:schemeClr val="tx1"/>
                      </a:solidFill>
                      <a:prstDash val="solid"/>
                      <a:round/>
                      <a:headEnd type="none" w="med" len="med"/>
                      <a:tailEnd type="none" w="med" len="med"/>
                    </a:lnB>
                  </a:tcPr>
                </a:tc>
                <a:tc>
                  <a:txBody>
                    <a:bodyPr/>
                    <a:lstStyle/>
                    <a:p>
                      <a:pPr algn="ctr" rtl="0" fontAlgn="b"/>
                      <a:r>
                        <a:rPr lang="en-US" sz="1200" u="none" strike="noStrike" dirty="0">
                          <a:effectLst/>
                          <a:latin typeface="Arial Narrow" panose="020B0606020202030204" pitchFamily="34" charset="0"/>
                        </a:rPr>
                        <a:t>52</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rtl="0" fontAlgn="b"/>
                      <a:r>
                        <a:rPr lang="en-US" sz="1200" u="none" strike="noStrike">
                          <a:effectLst/>
                          <a:latin typeface="Arial Narrow" panose="020B0606020202030204" pitchFamily="34" charset="0"/>
                        </a:rPr>
                        <a:t>194</a:t>
                      </a:r>
                      <a:endParaRPr lang="en-US" sz="1200" b="0" i="0" u="none" strike="noStrike">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rtl="0" fontAlgn="b"/>
                      <a:r>
                        <a:rPr lang="en-US" sz="1200" u="none" strike="noStrike">
                          <a:effectLst/>
                          <a:latin typeface="Arial Narrow" panose="020B0606020202030204" pitchFamily="34" charset="0"/>
                        </a:rPr>
                        <a:t>6,873</a:t>
                      </a:r>
                      <a:endParaRPr lang="en-US" sz="1200" b="0" i="0" u="none" strike="noStrike">
                        <a:solidFill>
                          <a:srgbClr val="000000"/>
                        </a:solidFill>
                        <a:effectLst/>
                        <a:latin typeface="Arial Narrow" panose="020B0606020202030204" pitchFamily="34" charset="0"/>
                      </a:endParaRPr>
                    </a:p>
                  </a:txBody>
                  <a:tcPr marL="5786" marR="5786" marT="5786" marB="0" anchor="b">
                    <a:lnB w="38100" cap="flat" cmpd="sng" algn="ctr">
                      <a:solidFill>
                        <a:schemeClr val="tx1"/>
                      </a:solidFill>
                      <a:prstDash val="solid"/>
                      <a:round/>
                      <a:headEnd type="none" w="med" len="med"/>
                      <a:tailEnd type="none" w="med" len="med"/>
                    </a:lnB>
                  </a:tcPr>
                </a:tc>
                <a:tc>
                  <a:txBody>
                    <a:bodyPr/>
                    <a:lstStyle/>
                    <a:p>
                      <a:pPr algn="ctr" rtl="0" fontAlgn="b"/>
                      <a:r>
                        <a:rPr lang="en-US" sz="1200" u="none" strike="noStrike">
                          <a:effectLst/>
                          <a:latin typeface="Arial Narrow" panose="020B0606020202030204" pitchFamily="34" charset="0"/>
                        </a:rPr>
                        <a:t>35.43</a:t>
                      </a:r>
                      <a:endParaRPr lang="en-US" sz="1200" b="0" i="0" u="none" strike="noStrike">
                        <a:solidFill>
                          <a:srgbClr val="000000"/>
                        </a:solidFill>
                        <a:effectLst/>
                        <a:latin typeface="Arial Narrow" panose="020B0606020202030204" pitchFamily="34" charset="0"/>
                      </a:endParaRPr>
                    </a:p>
                  </a:txBody>
                  <a:tcPr marL="5786" marR="5786" marT="5786" marB="0" anchor="b">
                    <a:lnB w="38100" cap="flat" cmpd="sng" algn="ctr">
                      <a:solidFill>
                        <a:schemeClr val="tx1"/>
                      </a:solidFill>
                      <a:prstDash val="solid"/>
                      <a:round/>
                      <a:headEnd type="none" w="med" len="med"/>
                      <a:tailEnd type="none" w="med" len="med"/>
                    </a:lnB>
                  </a:tcPr>
                </a:tc>
                <a:tc>
                  <a:txBody>
                    <a:bodyPr/>
                    <a:lstStyle/>
                    <a:p>
                      <a:pPr algn="ctr" rtl="0" fontAlgn="b"/>
                      <a:r>
                        <a:rPr lang="en-US" sz="1200" u="none" strike="noStrike" dirty="0">
                          <a:effectLst/>
                          <a:latin typeface="Arial Narrow" panose="020B0606020202030204" pitchFamily="34" charset="0"/>
                        </a:rPr>
                        <a:t>39</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rtl="0" fontAlgn="b"/>
                      <a:r>
                        <a:rPr lang="en-US" sz="1200" u="none" strike="noStrike" dirty="0">
                          <a:effectLst/>
                          <a:latin typeface="Arial Narrow" panose="020B0606020202030204" pitchFamily="34" charset="0"/>
                        </a:rPr>
                        <a:t>143</a:t>
                      </a:r>
                      <a:endParaRPr lang="en-US" sz="1200" b="0" i="0" u="none" strike="noStrike" dirty="0">
                        <a:solidFill>
                          <a:srgbClr val="000000"/>
                        </a:solidFill>
                        <a:effectLst/>
                        <a:latin typeface="Arial Narrow" panose="020B0606020202030204" pitchFamily="34" charset="0"/>
                      </a:endParaRPr>
                    </a:p>
                  </a:txBody>
                  <a:tcPr marL="5786" marR="5786" marT="5786"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rtl="0" fontAlgn="b"/>
                      <a:r>
                        <a:rPr lang="en-US" sz="1200" u="none" strike="noStrike" dirty="0">
                          <a:effectLst/>
                          <a:latin typeface="Arial Narrow" panose="020B0606020202030204" pitchFamily="34" charset="0"/>
                        </a:rPr>
                        <a:t>5,220</a:t>
                      </a:r>
                      <a:endParaRPr lang="en-US" sz="1200" b="0" i="0" u="none" strike="noStrike" dirty="0">
                        <a:solidFill>
                          <a:srgbClr val="000000"/>
                        </a:solidFill>
                        <a:effectLst/>
                        <a:latin typeface="Arial Narrow" panose="020B0606020202030204" pitchFamily="34" charset="0"/>
                      </a:endParaRPr>
                    </a:p>
                  </a:txBody>
                  <a:tcPr marL="5786" marR="5786" marT="5786" marB="0" anchor="b">
                    <a:lnB w="38100" cap="flat" cmpd="sng" algn="ctr">
                      <a:solidFill>
                        <a:schemeClr val="tx1"/>
                      </a:solidFill>
                      <a:prstDash val="solid"/>
                      <a:round/>
                      <a:headEnd type="none" w="med" len="med"/>
                      <a:tailEnd type="none" w="med" len="med"/>
                    </a:lnB>
                  </a:tcPr>
                </a:tc>
                <a:tc>
                  <a:txBody>
                    <a:bodyPr/>
                    <a:lstStyle/>
                    <a:p>
                      <a:pPr algn="ctr" rtl="0" fontAlgn="b"/>
                      <a:r>
                        <a:rPr lang="en-US" sz="1200" u="none" strike="noStrike" dirty="0">
                          <a:effectLst/>
                          <a:latin typeface="Arial Narrow" panose="020B0606020202030204" pitchFamily="34" charset="0"/>
                        </a:rPr>
                        <a:t>36.5</a:t>
                      </a:r>
                      <a:endParaRPr lang="en-US" sz="1200" b="0" i="0" u="none" strike="noStrike" dirty="0">
                        <a:solidFill>
                          <a:srgbClr val="000000"/>
                        </a:solidFill>
                        <a:effectLst/>
                        <a:latin typeface="Arial Narrow" panose="020B0606020202030204" pitchFamily="34" charset="0"/>
                      </a:endParaRPr>
                    </a:p>
                  </a:txBody>
                  <a:tcPr marL="5786" marR="5786" marT="5786" marB="0" anchor="b">
                    <a:lnB w="38100" cap="flat" cmpd="sng" algn="ctr">
                      <a:solidFill>
                        <a:schemeClr val="tx1"/>
                      </a:solidFill>
                      <a:prstDash val="solid"/>
                      <a:round/>
                      <a:headEnd type="none" w="med" len="med"/>
                      <a:tailEnd type="none" w="med" len="med"/>
                    </a:lnB>
                  </a:tcPr>
                </a:tc>
                <a:tc>
                  <a:txBody>
                    <a:bodyPr/>
                    <a:lstStyle/>
                    <a:p>
                      <a:pPr algn="ctr" rtl="0" fontAlgn="b"/>
                      <a:r>
                        <a:rPr lang="en-US" sz="1200" u="none" strike="noStrike" dirty="0">
                          <a:effectLst/>
                          <a:latin typeface="Arial Narrow" panose="020B0606020202030204" pitchFamily="34" charset="0"/>
                        </a:rPr>
                        <a:t>31</a:t>
                      </a:r>
                      <a:endParaRPr lang="en-US" sz="1200" b="0" i="0" u="none" strike="noStrike" dirty="0">
                        <a:solidFill>
                          <a:srgbClr val="000000"/>
                        </a:solidFill>
                        <a:effectLst/>
                        <a:latin typeface="Arial Narrow" panose="020B0606020202030204" pitchFamily="34" charset="0"/>
                      </a:endParaRPr>
                    </a:p>
                  </a:txBody>
                  <a:tcPr marL="5786" marR="5786" marT="5786"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r>
            </a:tbl>
          </a:graphicData>
        </a:graphic>
      </p:graphicFrame>
      <p:sp>
        <p:nvSpPr>
          <p:cNvPr id="4" name="Rectangle 3"/>
          <p:cNvSpPr/>
          <p:nvPr/>
        </p:nvSpPr>
        <p:spPr>
          <a:xfrm>
            <a:off x="0" y="0"/>
            <a:ext cx="9143999" cy="769441"/>
          </a:xfrm>
          <a:prstGeom prst="rect">
            <a:avLst/>
          </a:prstGeom>
        </p:spPr>
        <p:txBody>
          <a:bodyPr wrap="square">
            <a:spAutoFit/>
          </a:bodyPr>
          <a:lstStyle/>
          <a:p>
            <a:pPr algn="ctr"/>
            <a:r>
              <a:rPr lang="en-US" altLang="en-US" sz="2400" dirty="0" smtClean="0">
                <a:solidFill>
                  <a:srgbClr val="106636"/>
                </a:solidFill>
              </a:rPr>
              <a:t>Quantum Materials &amp; Quantum Chemistry:</a:t>
            </a:r>
          </a:p>
          <a:p>
            <a:pPr algn="ctr"/>
            <a:r>
              <a:rPr lang="en-US" altLang="en-US" sz="2000" dirty="0" smtClean="0">
                <a:solidFill>
                  <a:srgbClr val="106636"/>
                </a:solidFill>
              </a:rPr>
              <a:t>Web </a:t>
            </a:r>
            <a:r>
              <a:rPr lang="en-US" altLang="en-US" sz="2000" dirty="0">
                <a:solidFill>
                  <a:srgbClr val="106636"/>
                </a:solidFill>
              </a:rPr>
              <a:t>of Science Stats: </a:t>
            </a:r>
            <a:r>
              <a:rPr lang="en-US" altLang="en-US" sz="2000" dirty="0" smtClean="0">
                <a:solidFill>
                  <a:srgbClr val="106636"/>
                </a:solidFill>
              </a:rPr>
              <a:t>2004 - 2015</a:t>
            </a:r>
            <a:endParaRPr lang="en-US" sz="2000" dirty="0">
              <a:solidFill>
                <a:srgbClr val="106636"/>
              </a:solidFill>
            </a:endParaRPr>
          </a:p>
        </p:txBody>
      </p:sp>
      <p:graphicFrame>
        <p:nvGraphicFramePr>
          <p:cNvPr id="5" name="Chart 4"/>
          <p:cNvGraphicFramePr>
            <a:graphicFrameLocks/>
          </p:cNvGraphicFramePr>
          <p:nvPr>
            <p:extLst>
              <p:ext uri="{D42A27DB-BD31-4B8C-83A1-F6EECF244321}">
                <p14:modId xmlns:p14="http://schemas.microsoft.com/office/powerpoint/2010/main" val="1549919214"/>
              </p:ext>
            </p:extLst>
          </p:nvPr>
        </p:nvGraphicFramePr>
        <p:xfrm>
          <a:off x="1555023" y="1190534"/>
          <a:ext cx="6033952" cy="43141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423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3456" y="934359"/>
            <a:ext cx="4028233" cy="5190216"/>
          </a:xfrm>
          <a:prstGeom prst="rect">
            <a:avLst/>
          </a:prstGeom>
          <a:ln>
            <a:solidFill>
              <a:schemeClr val="tx1"/>
            </a:solidFill>
          </a:ln>
        </p:spPr>
      </p:pic>
      <p:pic>
        <p:nvPicPr>
          <p:cNvPr id="3" name="Picture 2"/>
          <p:cNvPicPr>
            <a:picLocks noChangeAspect="1"/>
          </p:cNvPicPr>
          <p:nvPr/>
        </p:nvPicPr>
        <p:blipFill>
          <a:blip r:embed="rId3"/>
          <a:stretch>
            <a:fillRect/>
          </a:stretch>
        </p:blipFill>
        <p:spPr>
          <a:xfrm>
            <a:off x="4809531" y="934359"/>
            <a:ext cx="3980693" cy="5190216"/>
          </a:xfrm>
          <a:prstGeom prst="rect">
            <a:avLst/>
          </a:prstGeom>
          <a:ln>
            <a:solidFill>
              <a:schemeClr val="tx1"/>
            </a:solidFill>
          </a:ln>
        </p:spPr>
      </p:pic>
      <p:sp>
        <p:nvSpPr>
          <p:cNvPr id="4" name="TextBox 3"/>
          <p:cNvSpPr txBox="1"/>
          <p:nvPr/>
        </p:nvSpPr>
        <p:spPr>
          <a:xfrm>
            <a:off x="0" y="184872"/>
            <a:ext cx="9144000" cy="406180"/>
          </a:xfrm>
          <a:prstGeom prst="rect">
            <a:avLst/>
          </a:prstGeom>
          <a:noFill/>
        </p:spPr>
        <p:txBody>
          <a:bodyPr wrap="square" lIns="91354" tIns="45678" rIns="91354" bIns="45678" rtlCol="0">
            <a:spAutoFit/>
          </a:bodyPr>
          <a:lstStyle/>
          <a:p>
            <a:pPr algn="ctr">
              <a:lnSpc>
                <a:spcPct val="85000"/>
              </a:lnSpc>
            </a:pPr>
            <a:r>
              <a:rPr lang="en-US" sz="2400" dirty="0" smtClean="0">
                <a:solidFill>
                  <a:srgbClr val="106636"/>
                </a:solidFill>
                <a:latin typeface="Arial" pitchFamily="34" charset="0"/>
                <a:cs typeface="Arial" pitchFamily="34" charset="0"/>
              </a:rPr>
              <a:t>New BESAC Charge from Dr. Binkley (June 16, 2017)</a:t>
            </a:r>
            <a:endParaRPr lang="en-US" dirty="0">
              <a:solidFill>
                <a:srgbClr val="106636"/>
              </a:solidFill>
              <a:latin typeface="Arial" pitchFamily="34" charset="0"/>
              <a:cs typeface="Arial" pitchFamily="34" charset="0"/>
            </a:endParaRPr>
          </a:p>
        </p:txBody>
      </p:sp>
      <p:sp>
        <p:nvSpPr>
          <p:cNvPr id="5" name="TextBox 4"/>
          <p:cNvSpPr txBox="1"/>
          <p:nvPr/>
        </p:nvSpPr>
        <p:spPr>
          <a:xfrm>
            <a:off x="1400175" y="1544308"/>
            <a:ext cx="6343649" cy="3970318"/>
          </a:xfrm>
          <a:prstGeom prst="rect">
            <a:avLst/>
          </a:prstGeom>
          <a:solidFill>
            <a:srgbClr val="FFFFD9"/>
          </a:solidFill>
          <a:ln w="38100">
            <a:solidFill>
              <a:schemeClr val="tx1"/>
            </a:solidFill>
          </a:ln>
        </p:spPr>
        <p:txBody>
          <a:bodyPr wrap="square" rtlCol="0">
            <a:spAutoFit/>
          </a:bodyPr>
          <a:lstStyle/>
          <a:p>
            <a:r>
              <a:rPr lang="en-US" i="1" dirty="0" smtClean="0">
                <a:latin typeface="Arial Narrow" panose="020B0606020202030204" pitchFamily="34" charset="0"/>
              </a:rPr>
              <a:t>“I </a:t>
            </a:r>
            <a:r>
              <a:rPr lang="en-US" i="1" dirty="0">
                <a:latin typeface="Arial Narrow" panose="020B0606020202030204" pitchFamily="34" charset="0"/>
              </a:rPr>
              <a:t>am writing to ask BESAC to produce, during the coming year, a report that commemorates the founding of the Basic Energy Sciences (BES) program four decades ago. The report should highlight </a:t>
            </a:r>
            <a:r>
              <a:rPr lang="en-US" i="1" dirty="0">
                <a:solidFill>
                  <a:srgbClr val="FF0000"/>
                </a:solidFill>
                <a:latin typeface="Arial Narrow" panose="020B0606020202030204" pitchFamily="34" charset="0"/>
              </a:rPr>
              <a:t>a few outstanding examples of major scientific accomplishments emerging from BES support</a:t>
            </a:r>
            <a:r>
              <a:rPr lang="en-US" i="1" dirty="0">
                <a:latin typeface="Arial Narrow" panose="020B0606020202030204" pitchFamily="34" charset="0"/>
              </a:rPr>
              <a:t> </a:t>
            </a:r>
            <a:r>
              <a:rPr lang="en-US" i="1" dirty="0">
                <a:solidFill>
                  <a:srgbClr val="FF0000"/>
                </a:solidFill>
                <a:latin typeface="Arial Narrow" panose="020B0606020202030204" pitchFamily="34" charset="0"/>
              </a:rPr>
              <a:t>that have shaped the fields of BES research</a:t>
            </a:r>
            <a:r>
              <a:rPr lang="en-US" i="1" dirty="0">
                <a:latin typeface="Arial Narrow" panose="020B0606020202030204" pitchFamily="34" charset="0"/>
              </a:rPr>
              <a:t>, with an eye toward learning from these examples to motivate BES investment strategies for the future. As history has shown, basic research advances have been the bedrock of American innovation and prosperity. </a:t>
            </a:r>
            <a:r>
              <a:rPr lang="en-US" i="1" dirty="0">
                <a:solidFill>
                  <a:srgbClr val="FF0000"/>
                </a:solidFill>
                <a:latin typeface="Arial Narrow" panose="020B0606020202030204" pitchFamily="34" charset="0"/>
              </a:rPr>
              <a:t>These advances often gave rise to new lines of scientific inquiry and led to inventions of new technologies and industries that transformed our society. </a:t>
            </a:r>
            <a:r>
              <a:rPr lang="en-US" i="1" dirty="0" smtClean="0">
                <a:latin typeface="Arial Narrow" panose="020B0606020202030204" pitchFamily="34" charset="0"/>
              </a:rPr>
              <a:t>… By </a:t>
            </a:r>
            <a:r>
              <a:rPr lang="en-US" i="1" dirty="0">
                <a:latin typeface="Arial Narrow" panose="020B0606020202030204" pitchFamily="34" charset="0"/>
              </a:rPr>
              <a:t>examining past successes, I expect the new BESAC charge report </a:t>
            </a:r>
            <a:r>
              <a:rPr lang="en-US" i="1" dirty="0">
                <a:solidFill>
                  <a:srgbClr val="FF0000"/>
                </a:solidFill>
                <a:latin typeface="Arial Narrow" panose="020B0606020202030204" pitchFamily="34" charset="0"/>
              </a:rPr>
              <a:t>to illuminate the guiding strategies and approaches that will be key to ensuring future U.S. leadership</a:t>
            </a:r>
            <a:r>
              <a:rPr lang="en-US" i="1" dirty="0">
                <a:latin typeface="Arial Narrow" panose="020B0606020202030204" pitchFamily="34" charset="0"/>
              </a:rPr>
              <a:t>, and more generally, U.S. leadership in the full range of disciplines stewarded by BES.</a:t>
            </a:r>
          </a:p>
        </p:txBody>
      </p:sp>
    </p:spTree>
    <p:extLst>
      <p:ext uri="{BB962C8B-B14F-4D97-AF65-F5344CB8AC3E}">
        <p14:creationId xmlns:p14="http://schemas.microsoft.com/office/powerpoint/2010/main" val="418457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D1C3E240-9EB6-4604-A43D-9910B3F588EA}" type="slidenum">
              <a:rPr lang="en-US" smtClean="0"/>
              <a:pPr>
                <a:defRPr/>
              </a:pPr>
              <a:t>3</a:t>
            </a:fld>
            <a:endParaRPr lang="en-US" dirty="0"/>
          </a:p>
        </p:txBody>
      </p:sp>
      <p:pic>
        <p:nvPicPr>
          <p:cNvPr id="3" name="Picture 2"/>
          <p:cNvPicPr>
            <a:picLocks noChangeAspect="1"/>
          </p:cNvPicPr>
          <p:nvPr/>
        </p:nvPicPr>
        <p:blipFill>
          <a:blip r:embed="rId2"/>
          <a:stretch>
            <a:fillRect/>
          </a:stretch>
        </p:blipFill>
        <p:spPr>
          <a:xfrm>
            <a:off x="138196" y="101600"/>
            <a:ext cx="9005804" cy="67564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3945" y="0"/>
            <a:ext cx="1950056" cy="2466474"/>
          </a:xfrm>
          <a:prstGeom prst="rect">
            <a:avLst/>
          </a:prstGeom>
        </p:spPr>
      </p:pic>
    </p:spTree>
    <p:extLst>
      <p:ext uri="{BB962C8B-B14F-4D97-AF65-F5344CB8AC3E}">
        <p14:creationId xmlns:p14="http://schemas.microsoft.com/office/powerpoint/2010/main" val="147068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50832387"/>
              </p:ext>
            </p:extLst>
          </p:nvPr>
        </p:nvGraphicFramePr>
        <p:xfrm>
          <a:off x="257175" y="738362"/>
          <a:ext cx="8429625" cy="5521509"/>
        </p:xfrm>
        <a:graphic>
          <a:graphicData uri="http://schemas.openxmlformats.org/drawingml/2006/table">
            <a:tbl>
              <a:tblPr>
                <a:tableStyleId>{5C22544A-7EE6-4342-B048-85BDC9FD1C3A}</a:tableStyleId>
              </a:tblPr>
              <a:tblGrid>
                <a:gridCol w="2324100"/>
                <a:gridCol w="962025"/>
                <a:gridCol w="5143500"/>
              </a:tblGrid>
              <a:tr h="223663">
                <a:tc>
                  <a:txBody>
                    <a:bodyPr/>
                    <a:lstStyle/>
                    <a:p>
                      <a:pPr algn="ctr" fontAlgn="b"/>
                      <a:r>
                        <a:rPr lang="en-US" sz="1600" b="1" u="none" strike="noStrike" dirty="0" smtClean="0">
                          <a:effectLst/>
                          <a:latin typeface="Arial Narrow" panose="020B0606020202030204" pitchFamily="34" charset="0"/>
                        </a:rPr>
                        <a:t>Publications</a:t>
                      </a:r>
                      <a:endParaRPr lang="en-US" sz="1600" b="1" i="0" u="none" strike="noStrike" dirty="0">
                        <a:solidFill>
                          <a:srgbClr val="000000"/>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1" u="none" strike="noStrike" dirty="0">
                          <a:effectLst/>
                          <a:latin typeface="Arial Narrow" panose="020B0606020202030204" pitchFamily="34" charset="0"/>
                        </a:rPr>
                        <a:t>Citations</a:t>
                      </a:r>
                      <a:endParaRPr lang="en-US" sz="16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1" u="none" strike="noStrike" dirty="0">
                          <a:effectLst/>
                          <a:latin typeface="Arial Narrow" panose="020B0606020202030204" pitchFamily="34" charset="0"/>
                        </a:rPr>
                        <a:t>Notes</a:t>
                      </a:r>
                      <a:endParaRPr lang="en-US" sz="16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3" action="ppaction://hlinkfile"/>
                        </a:rPr>
                        <a:t>1985_Nature_Kroto_Smalley.pdf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10318</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Nobel 1996 Chemistry, buckminsterfullerene</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4" action="ppaction://hlinkfile"/>
                        </a:rPr>
                        <a:t>2000_Nature_Wimberly_Ramakrishnan.pdf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1432</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Nobel 2009 Chemistry, ribosome, used light sources</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5" action="ppaction://hlinkfile"/>
                        </a:rPr>
                        <a:t>2005_MolCell_Schmeing_Steitz.pdf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182</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Ditto; Nobel Committee: "jewel in the crown", "crystallographic tour de force"</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6" action="ppaction://hlinkfile"/>
                        </a:rPr>
                        <a:t>2000_Cell_Schluenzen_Yonath.pdf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689</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Nobel 2009 Chemistry, ribosome, used light sources</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7" action="ppaction://hlinkfile"/>
                        </a:rPr>
                        <a:t>2011_Nature_Rasmussen_Kobilka.pdf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1145</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Nobel 2012 Chemistry, protein receptors, Committee: "crowning achievement", used APS</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8" action="ppaction://hlinkfile"/>
                        </a:rPr>
                        <a:t>2009_JComputChem_Brooks_Karplus.pdf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2863</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Nobel 2013 Chemistry, CHARMM code for multiscale models</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9" action="ppaction://hlinkfile"/>
                        </a:rPr>
                        <a:t>2012_Science_Deng_Yaghi.pdf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575</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Nobel 2016 Chemistry, J.F. </a:t>
                      </a:r>
                      <a:r>
                        <a:rPr lang="en-US" sz="1200" u="none" strike="noStrike" dirty="0" err="1">
                          <a:effectLst/>
                          <a:latin typeface="Arial Narrow" panose="020B0606020202030204" pitchFamily="34" charset="0"/>
                        </a:rPr>
                        <a:t>Stoddart</a:t>
                      </a:r>
                      <a:r>
                        <a:rPr lang="en-US" sz="1200" u="none" strike="noStrike" dirty="0">
                          <a:effectLst/>
                          <a:latin typeface="Arial Narrow" panose="020B0606020202030204" pitchFamily="34" charset="0"/>
                        </a:rPr>
                        <a:t> post-Nobel, MOFs</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10" action="ppaction://hlinkfile"/>
                        </a:rPr>
                        <a:t>2010_RevModPhys_Hasan_Kane.pdf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5569</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Related to Nobel 2016 Physics, topological insulators</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11" action="ppaction://hlinkfile"/>
                        </a:rPr>
                        <a:t>2011_RevModPhys_Qi_Zhang.pdf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3799</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Related to Nobel 2016 Physics, topological insulators</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12" action="ppaction://hlinkfile"/>
                        </a:rPr>
                        <a:t>2009_NaturePhys_Zhang_Zhang.pdf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2405</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Related to Nobel 2016 Physics, topological insulators</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13" action="ppaction://hlinkfile"/>
                        </a:rPr>
                        <a:t>2009_NaturePhys_Xia_Hasan.pdf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1762</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Related to Nobel 2016 Physics, topological insulators</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14" action="ppaction://hlinkfile"/>
                        </a:rPr>
                        <a:t>1990_InorgChem_Kini_Whangbo.pdf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565</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2001 Discoveries, New Types of Superconductors</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15" action="ppaction://hlinkfile"/>
                        </a:rPr>
                        <a:t>1990_InorgChem_Williams_Whangbo.pdf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363</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2001 Discoveries, New Types of Superconductors</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16" action="ppaction://hlinkfile"/>
                        </a:rPr>
                        <a:t>1984_InorgChem_Williams_Crabtree.pdf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232</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2001 Discoveries, New Types of Superconductors</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17" action="ppaction://hlinkfile"/>
                        </a:rPr>
                        <a:t>1984_PhysRevB_Daw_Baskes.pdf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4128</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2001 Discoveries, Modeling Metals</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18" action="ppaction://hlinkfile"/>
                        </a:rPr>
                        <a:t>1994_AngewChem_Miller_Epstein.pdf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1375</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2001 Discoveries, Organic-Based Magnets: A New Frontier</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19" action="ppaction://hlinkfile"/>
                        </a:rPr>
                        <a:t>1991_Science_Manriquez_Miller.pdf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713</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2001 Discoveries, Organic-Based Magnets: A New Frontier</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20" action="ppaction://hlinkfile"/>
                        </a:rPr>
                        <a:t>1990_PhysRevLett_Ho_Soukoulis.pdf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1817</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2001 Discoveries, Manipulating Light in Photonic Crystals</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21" action="ppaction://hlinkfile"/>
                        </a:rPr>
                        <a:t>2001_PhysRevLett_Bud'ko_Canfield.pdf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796</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2001 Discoveries, Unraveling the Mystery of High-Temperature Superconductivity</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22" action="ppaction://hlinkfile"/>
                        </a:rPr>
                        <a:t>1999_Nature_Backhaus_Swift.pdf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295</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2001 Discoveries, Harnessing the “</a:t>
                      </a:r>
                      <a:r>
                        <a:rPr lang="en-US" sz="1200" u="none" strike="noStrike" dirty="0" err="1">
                          <a:effectLst/>
                          <a:latin typeface="Arial Narrow" panose="020B0606020202030204" pitchFamily="34" charset="0"/>
                        </a:rPr>
                        <a:t>Thermoacoustic</a:t>
                      </a:r>
                      <a:r>
                        <a:rPr lang="en-US" sz="1200" u="none" strike="noStrike" dirty="0">
                          <a:effectLst/>
                          <a:latin typeface="Arial Narrow" panose="020B0606020202030204" pitchFamily="34" charset="0"/>
                        </a:rPr>
                        <a:t>” Effect</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23" action="ppaction://hlinkfile"/>
                        </a:rPr>
                        <a:t>2011_Science_Zhu_Ruoff.pdf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2394</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Graphene</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326742">
                <a:tc>
                  <a:txBody>
                    <a:bodyPr/>
                    <a:lstStyle/>
                    <a:p>
                      <a:pPr algn="l" fontAlgn="b"/>
                      <a:r>
                        <a:rPr lang="en-US" sz="1000" u="sng" strike="noStrike" dirty="0">
                          <a:effectLst/>
                          <a:latin typeface="Arial Narrow" panose="020B0606020202030204" pitchFamily="34" charset="0"/>
                          <a:hlinkClick r:id="rId24" action="ppaction://hlinkfile"/>
                        </a:rPr>
                        <a:t>2008_PhysChemChemPhys_Chai_Head-Gordon.pdf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2739</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Hybrid density </a:t>
                      </a:r>
                      <a:r>
                        <a:rPr lang="en-US" sz="1200" u="none" strike="noStrike" dirty="0" err="1">
                          <a:effectLst/>
                          <a:latin typeface="Arial Narrow" panose="020B0606020202030204" pitchFamily="34" charset="0"/>
                        </a:rPr>
                        <a:t>functionals</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25" action="ppaction://hlinkfile"/>
                        </a:rPr>
                        <a:t>2010_PhysRevLett_Mak_Heinz.pdf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3651</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Molybdenum disulfide</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26" action="ppaction://hlinkfile"/>
                        </a:rPr>
                        <a:t>2010_NanoLett_Splendiani_Wang.pdf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2501</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Molybdenum disulfide</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27" action="ppaction://hlinkfile"/>
                        </a:rPr>
                        <a:t>2009_Science_Lim_Xia.pdf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1671</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err="1">
                          <a:effectLst/>
                          <a:latin typeface="Arial Narrow" panose="020B0606020202030204" pitchFamily="34" charset="0"/>
                        </a:rPr>
                        <a:t>Nanodendrites</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28" action="ppaction://hlinkfile"/>
                        </a:rPr>
                        <a:t>2010_AdvMat_Liang_Yu.pdf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2595</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200" u="none" strike="noStrike" dirty="0">
                          <a:effectLst/>
                          <a:latin typeface="Arial Narrow" panose="020B0606020202030204" pitchFamily="34" charset="0"/>
                        </a:rPr>
                        <a:t>Organic photovoltaics</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74262">
                <a:tc>
                  <a:txBody>
                    <a:bodyPr/>
                    <a:lstStyle/>
                    <a:p>
                      <a:pPr algn="l" fontAlgn="b"/>
                      <a:r>
                        <a:rPr lang="en-US" sz="1000" u="sng" strike="noStrike" dirty="0">
                          <a:effectLst/>
                          <a:latin typeface="Arial Narrow" panose="020B0606020202030204" pitchFamily="34" charset="0"/>
                          <a:hlinkClick r:id="rId29" action="ppaction://hlinkfile"/>
                        </a:rPr>
                        <a:t>2011_Science_Chen_Mao.pdf</a:t>
                      </a:r>
                      <a:endParaRPr lang="en-US" sz="1000" b="0" i="0" u="sng" strike="noStrike" dirty="0">
                        <a:solidFill>
                          <a:srgbClr val="0563C1"/>
                        </a:solidFill>
                        <a:effectLst/>
                        <a:latin typeface="Arial Narrow" panose="020B0606020202030204" pitchFamily="34" charset="0"/>
                      </a:endParaRPr>
                    </a:p>
                  </a:txBody>
                  <a:tcPr marL="7261" marR="7261" marT="7261" marB="0" anchor="b">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latin typeface="Arial Narrow" panose="020B0606020202030204" pitchFamily="34" charset="0"/>
                        </a:rPr>
                        <a:t>2024</a:t>
                      </a:r>
                      <a:endParaRPr lang="en-US" sz="1200" b="1"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u="none" strike="noStrike" dirty="0" err="1">
                          <a:effectLst/>
                          <a:latin typeface="Arial Narrow" panose="020B0606020202030204" pitchFamily="34" charset="0"/>
                        </a:rPr>
                        <a:t>Photocatalysis</a:t>
                      </a:r>
                      <a:endParaRPr lang="en-US" sz="1200" b="0" i="0" u="none" strike="noStrike" dirty="0">
                        <a:solidFill>
                          <a:srgbClr val="000000"/>
                        </a:solidFill>
                        <a:effectLst/>
                        <a:latin typeface="Arial Narrow" panose="020B0606020202030204" pitchFamily="34" charset="0"/>
                      </a:endParaRPr>
                    </a:p>
                  </a:txBody>
                  <a:tcPr marL="7261" marR="7261" marT="7261" marB="0" anchor="b">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 name="TextBox 3"/>
          <p:cNvSpPr txBox="1"/>
          <p:nvPr/>
        </p:nvSpPr>
        <p:spPr>
          <a:xfrm>
            <a:off x="0" y="70572"/>
            <a:ext cx="9144000" cy="667790"/>
          </a:xfrm>
          <a:prstGeom prst="rect">
            <a:avLst/>
          </a:prstGeom>
          <a:noFill/>
        </p:spPr>
        <p:txBody>
          <a:bodyPr wrap="square" lIns="91354" tIns="45678" rIns="91354" bIns="45678" rtlCol="0">
            <a:spAutoFit/>
          </a:bodyPr>
          <a:lstStyle/>
          <a:p>
            <a:pPr algn="ctr">
              <a:lnSpc>
                <a:spcPct val="85000"/>
              </a:lnSpc>
            </a:pPr>
            <a:r>
              <a:rPr lang="en-US" sz="2400" dirty="0" smtClean="0">
                <a:solidFill>
                  <a:srgbClr val="106636"/>
                </a:solidFill>
                <a:latin typeface="Arial" pitchFamily="34" charset="0"/>
                <a:cs typeface="Arial" pitchFamily="34" charset="0"/>
              </a:rPr>
              <a:t>A Citation Analysis of BES-supported Research:</a:t>
            </a:r>
          </a:p>
          <a:p>
            <a:pPr algn="ctr">
              <a:lnSpc>
                <a:spcPct val="85000"/>
              </a:lnSpc>
            </a:pPr>
            <a:r>
              <a:rPr lang="en-US" sz="2000" dirty="0" smtClean="0">
                <a:solidFill>
                  <a:srgbClr val="106636"/>
                </a:solidFill>
                <a:latin typeface="Arial" pitchFamily="34" charset="0"/>
                <a:cs typeface="Arial" pitchFamily="34" charset="0"/>
              </a:rPr>
              <a:t>Examples of Highly Cited Publications</a:t>
            </a:r>
            <a:endParaRPr lang="en-US" sz="16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val="4873112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3286" y="866775"/>
            <a:ext cx="6430550" cy="1103539"/>
          </a:xfrm>
          <a:prstGeom prst="rect">
            <a:avLst/>
          </a:prstGeom>
          <a:solidFill>
            <a:srgbClr val="FFFF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p:cNvSpPr>
            <a:spLocks noGrp="1"/>
          </p:cNvSpPr>
          <p:nvPr>
            <p:ph idx="4294967295"/>
          </p:nvPr>
        </p:nvSpPr>
        <p:spPr>
          <a:xfrm>
            <a:off x="344849" y="880260"/>
            <a:ext cx="6067425" cy="5259388"/>
          </a:xfrm>
        </p:spPr>
        <p:txBody>
          <a:bodyPr/>
          <a:lstStyle/>
          <a:p>
            <a:pPr marL="0" indent="0">
              <a:buNone/>
            </a:pPr>
            <a:r>
              <a:rPr lang="en-US" sz="2000" dirty="0" smtClean="0"/>
              <a:t>To </a:t>
            </a:r>
            <a:r>
              <a:rPr lang="en-US" sz="2000" dirty="0"/>
              <a:t>understand, predict, and ultimately control matter and energy at the electronic, atomic, and molecular </a:t>
            </a:r>
            <a:r>
              <a:rPr lang="en-US" sz="2000" dirty="0" smtClean="0"/>
              <a:t>levels</a:t>
            </a:r>
          </a:p>
          <a:p>
            <a:pPr marL="0" indent="0">
              <a:buNone/>
            </a:pPr>
            <a:endParaRPr lang="en-US" sz="2000" dirty="0"/>
          </a:p>
          <a:p>
            <a:pPr marL="0" indent="0">
              <a:buNone/>
            </a:pPr>
            <a:r>
              <a:rPr lang="en-US" sz="2000" dirty="0" smtClean="0"/>
              <a:t>BES fulfills its mission through:</a:t>
            </a:r>
          </a:p>
          <a:p>
            <a:pPr lvl="1"/>
            <a:r>
              <a:rPr lang="en-US" sz="2000" dirty="0" smtClean="0"/>
              <a:t>Supporting </a:t>
            </a:r>
            <a:r>
              <a:rPr lang="en-US" sz="2000" dirty="0" smtClean="0">
                <a:solidFill>
                  <a:srgbClr val="0070C0"/>
                </a:solidFill>
              </a:rPr>
              <a:t>basic </a:t>
            </a:r>
            <a:r>
              <a:rPr lang="en-US" sz="2000" dirty="0">
                <a:solidFill>
                  <a:srgbClr val="0070C0"/>
                </a:solidFill>
              </a:rPr>
              <a:t>research </a:t>
            </a:r>
            <a:r>
              <a:rPr lang="en-US" sz="2000" dirty="0" smtClean="0"/>
              <a:t>to </a:t>
            </a:r>
            <a:r>
              <a:rPr lang="en-US" sz="2000" dirty="0"/>
              <a:t>discover new materials and design new chemical processes that </a:t>
            </a:r>
            <a:r>
              <a:rPr lang="en-US" sz="2000" dirty="0" smtClean="0"/>
              <a:t>underpin </a:t>
            </a:r>
            <a:r>
              <a:rPr lang="en-US" sz="2000" dirty="0"/>
              <a:t>a broad range of energy </a:t>
            </a:r>
            <a:r>
              <a:rPr lang="en-US" sz="2000" dirty="0" smtClean="0"/>
              <a:t>technologies</a:t>
            </a:r>
          </a:p>
          <a:p>
            <a:pPr lvl="1"/>
            <a:r>
              <a:rPr lang="en-US" sz="2000" dirty="0" smtClean="0"/>
              <a:t>Operating </a:t>
            </a:r>
            <a:r>
              <a:rPr lang="en-US" sz="2000" dirty="0" smtClean="0">
                <a:solidFill>
                  <a:srgbClr val="0070C0"/>
                </a:solidFill>
              </a:rPr>
              <a:t>world-class </a:t>
            </a:r>
            <a:r>
              <a:rPr lang="en-US" sz="2000" dirty="0">
                <a:solidFill>
                  <a:srgbClr val="0070C0"/>
                </a:solidFill>
              </a:rPr>
              <a:t>scientific user </a:t>
            </a:r>
            <a:r>
              <a:rPr lang="en-US" sz="2000" dirty="0" smtClean="0">
                <a:solidFill>
                  <a:srgbClr val="0070C0"/>
                </a:solidFill>
              </a:rPr>
              <a:t>facilities </a:t>
            </a:r>
            <a:r>
              <a:rPr lang="en-US" sz="2000" dirty="0" smtClean="0"/>
              <a:t>in x-ray</a:t>
            </a:r>
            <a:r>
              <a:rPr lang="en-US" sz="2000" dirty="0"/>
              <a:t>, neutron, and electron beam </a:t>
            </a:r>
            <a:r>
              <a:rPr lang="en-US" sz="2000" dirty="0" smtClean="0"/>
              <a:t>scattering as well as in nanoscale research </a:t>
            </a:r>
            <a:endParaRPr lang="en-US" sz="2000" dirty="0"/>
          </a:p>
          <a:p>
            <a:pPr lvl="1"/>
            <a:r>
              <a:rPr lang="en-US" sz="2000" dirty="0" smtClean="0"/>
              <a:t>Managing </a:t>
            </a:r>
            <a:r>
              <a:rPr lang="en-US" sz="2000" dirty="0" smtClean="0">
                <a:solidFill>
                  <a:srgbClr val="0070C0"/>
                </a:solidFill>
              </a:rPr>
              <a:t>construction and upgrade projects </a:t>
            </a:r>
            <a:r>
              <a:rPr lang="en-US" sz="2000" dirty="0" smtClean="0"/>
              <a:t>to maintain world-leading scientific user facilities</a:t>
            </a:r>
            <a:endParaRPr lang="en-US" sz="2000" dirty="0"/>
          </a:p>
        </p:txBody>
      </p:sp>
      <p:sp>
        <p:nvSpPr>
          <p:cNvPr id="9" name="Title 8"/>
          <p:cNvSpPr>
            <a:spLocks noGrp="1"/>
          </p:cNvSpPr>
          <p:nvPr>
            <p:ph type="title" idx="4294967295"/>
          </p:nvPr>
        </p:nvSpPr>
        <p:spPr>
          <a:xfrm>
            <a:off x="0" y="0"/>
            <a:ext cx="9144000" cy="731838"/>
          </a:xfrm>
        </p:spPr>
        <p:txBody>
          <a:bodyPr/>
          <a:lstStyle/>
          <a:p>
            <a:r>
              <a:rPr lang="en-US" dirty="0" smtClean="0"/>
              <a:t>Basic Energy Sciences Mission</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3836" y="3866153"/>
            <a:ext cx="1178147" cy="134645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3836" y="1807301"/>
            <a:ext cx="1178147" cy="134645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8515" y="777875"/>
            <a:ext cx="1178147" cy="134645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3195" y="3866153"/>
            <a:ext cx="1178147" cy="134645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3194" y="1807301"/>
            <a:ext cx="1178147" cy="134645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8515" y="2836727"/>
            <a:ext cx="1178147" cy="1346454"/>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8515" y="4895579"/>
            <a:ext cx="1178147" cy="1351883"/>
          </a:xfrm>
          <a:prstGeom prst="rect">
            <a:avLst/>
          </a:prstGeom>
        </p:spPr>
      </p:pic>
    </p:spTree>
    <p:extLst>
      <p:ext uri="{BB962C8B-B14F-4D97-AF65-F5344CB8AC3E}">
        <p14:creationId xmlns:p14="http://schemas.microsoft.com/office/powerpoint/2010/main" val="4269449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9860" y="3723419"/>
            <a:ext cx="8115619" cy="2369880"/>
          </a:xfrm>
          <a:prstGeom prst="rect">
            <a:avLst/>
          </a:prstGeom>
          <a:noFill/>
        </p:spPr>
        <p:txBody>
          <a:bodyPr wrap="square" rtlCol="0">
            <a:spAutoFit/>
          </a:bodyPr>
          <a:lstStyle/>
          <a:p>
            <a:r>
              <a:rPr lang="en-US" sz="1500" dirty="0" smtClean="0"/>
              <a:t>“The </a:t>
            </a:r>
            <a:r>
              <a:rPr lang="en-US" sz="1500" dirty="0"/>
              <a:t>truth is that we have near-limitless supplies of energy in our country.  Powered by new innovation and technology, we are now on the cusp of a true energy </a:t>
            </a:r>
            <a:r>
              <a:rPr lang="en-US" sz="1500" dirty="0" smtClean="0"/>
              <a:t>revolution.”</a:t>
            </a:r>
          </a:p>
          <a:p>
            <a:endParaRPr lang="en-US" sz="800" dirty="0"/>
          </a:p>
          <a:p>
            <a:r>
              <a:rPr lang="en-US" sz="1500" dirty="0"/>
              <a:t>“Today, I am proudly announcing six brand-new initiatives to propel this new era of American energy dominance.  First, we will begin to revive and expand our nuclear energy sector -- which I’m so happy about -- which produces clean, renewable and emissions-free energy</a:t>
            </a:r>
            <a:r>
              <a:rPr lang="en-US" sz="1500" dirty="0" smtClean="0"/>
              <a:t>.” </a:t>
            </a:r>
            <a:endParaRPr lang="en-US" sz="1500" dirty="0"/>
          </a:p>
          <a:p>
            <a:endParaRPr lang="en-US" sz="800" dirty="0"/>
          </a:p>
          <a:p>
            <a:r>
              <a:rPr lang="en-US" sz="1500" dirty="0" smtClean="0"/>
              <a:t>“We </a:t>
            </a:r>
            <a:r>
              <a:rPr lang="en-US" sz="1500" dirty="0"/>
              <a:t>will bring new opportunity to the heartland, new prosperity to our inner cities, and new infrastructure all across our nation.  When it comes to the future of America’s energy needs, we will find it, we will dream it, and we will build it</a:t>
            </a:r>
            <a:r>
              <a:rPr lang="en-US" sz="1500" dirty="0" smtClean="0"/>
              <a:t>.“</a:t>
            </a:r>
            <a:endParaRPr lang="en-US" sz="1500" dirty="0"/>
          </a:p>
          <a:p>
            <a:pPr algn="r"/>
            <a:r>
              <a:rPr lang="en-US" sz="1200" dirty="0" smtClean="0"/>
              <a:t>Source:  Excerpts from President Trump’s remarks at the June 29 event.</a:t>
            </a:r>
            <a:endParaRPr lang="en-US" sz="1200" dirty="0"/>
          </a:p>
        </p:txBody>
      </p:sp>
      <p:pic>
        <p:nvPicPr>
          <p:cNvPr id="4" name="Picture 3"/>
          <p:cNvPicPr>
            <a:picLocks noChangeAspect="1"/>
          </p:cNvPicPr>
          <p:nvPr/>
        </p:nvPicPr>
        <p:blipFill>
          <a:blip r:embed="rId3"/>
          <a:stretch>
            <a:fillRect/>
          </a:stretch>
        </p:blipFill>
        <p:spPr>
          <a:xfrm>
            <a:off x="2006599" y="771057"/>
            <a:ext cx="5686497" cy="2843249"/>
          </a:xfrm>
          <a:prstGeom prst="rect">
            <a:avLst/>
          </a:prstGeom>
        </p:spPr>
      </p:pic>
      <p:sp>
        <p:nvSpPr>
          <p:cNvPr id="5" name="Rectangle 4"/>
          <p:cNvSpPr/>
          <p:nvPr/>
        </p:nvSpPr>
        <p:spPr>
          <a:xfrm>
            <a:off x="207127" y="0"/>
            <a:ext cx="8498352" cy="1138773"/>
          </a:xfrm>
          <a:prstGeom prst="rect">
            <a:avLst/>
          </a:prstGeom>
        </p:spPr>
        <p:txBody>
          <a:bodyPr wrap="none">
            <a:spAutoFit/>
          </a:bodyPr>
          <a:lstStyle/>
          <a:p>
            <a:pPr algn="ctr"/>
            <a:r>
              <a:rPr lang="en-US" altLang="zh-CN" sz="2400" dirty="0" smtClean="0">
                <a:solidFill>
                  <a:srgbClr val="106636"/>
                </a:solidFill>
              </a:rPr>
              <a:t>President Trump Visiting DOE:  Unleashing </a:t>
            </a:r>
            <a:r>
              <a:rPr lang="en-US" altLang="zh-CN" sz="2400" dirty="0">
                <a:solidFill>
                  <a:srgbClr val="106636"/>
                </a:solidFill>
              </a:rPr>
              <a:t>American </a:t>
            </a:r>
            <a:r>
              <a:rPr lang="en-US" altLang="zh-CN" sz="2400" dirty="0" smtClean="0">
                <a:solidFill>
                  <a:srgbClr val="106636"/>
                </a:solidFill>
              </a:rPr>
              <a:t>Energy</a:t>
            </a:r>
          </a:p>
          <a:p>
            <a:pPr algn="ctr"/>
            <a:r>
              <a:rPr lang="en-US" sz="2000" dirty="0" smtClean="0">
                <a:solidFill>
                  <a:srgbClr val="106636"/>
                </a:solidFill>
              </a:rPr>
              <a:t>June </a:t>
            </a:r>
            <a:r>
              <a:rPr lang="en-US" sz="2000" dirty="0">
                <a:solidFill>
                  <a:srgbClr val="106636"/>
                </a:solidFill>
              </a:rPr>
              <a:t>29, 2017</a:t>
            </a:r>
          </a:p>
          <a:p>
            <a:pPr algn="ctr"/>
            <a:r>
              <a:rPr lang="en-US" altLang="zh-CN" sz="2400" dirty="0" smtClean="0">
                <a:solidFill>
                  <a:srgbClr val="106636"/>
                </a:solidFill>
              </a:rPr>
              <a:t> </a:t>
            </a:r>
            <a:endParaRPr lang="en-US" sz="2400" dirty="0">
              <a:solidFill>
                <a:srgbClr val="106636"/>
              </a:solidFill>
            </a:endParaRPr>
          </a:p>
        </p:txBody>
      </p:sp>
      <p:sp>
        <p:nvSpPr>
          <p:cNvPr id="6" name="Rectangle 5"/>
          <p:cNvSpPr/>
          <p:nvPr/>
        </p:nvSpPr>
        <p:spPr>
          <a:xfrm>
            <a:off x="4133479" y="6325523"/>
            <a:ext cx="4572000" cy="430887"/>
          </a:xfrm>
          <a:prstGeom prst="rect">
            <a:avLst/>
          </a:prstGeom>
        </p:spPr>
        <p:txBody>
          <a:bodyPr>
            <a:spAutoFit/>
          </a:bodyPr>
          <a:lstStyle/>
          <a:p>
            <a:pPr algn="r"/>
            <a:r>
              <a:rPr lang="en-US" sz="1100" dirty="0">
                <a:hlinkClick r:id="rId4"/>
              </a:rPr>
              <a:t>https://www.whitehouse.gov/the-press-office/2017/06/29/remarks-president-trump-unleashing-american-energy-event</a:t>
            </a:r>
            <a:endParaRPr lang="en-US" sz="1100" dirty="0"/>
          </a:p>
        </p:txBody>
      </p:sp>
    </p:spTree>
    <p:extLst>
      <p:ext uri="{BB962C8B-B14F-4D97-AF65-F5344CB8AC3E}">
        <p14:creationId xmlns:p14="http://schemas.microsoft.com/office/powerpoint/2010/main" val="29005372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D1C3E240-9EB6-4604-A43D-9910B3F588EA}" type="slidenum">
              <a:rPr lang="en-US" smtClean="0"/>
              <a:pPr>
                <a:defRPr/>
              </a:pPr>
              <a:t>5</a:t>
            </a:fld>
            <a:endParaRPr lang="en-US" dirty="0"/>
          </a:p>
        </p:txBody>
      </p:sp>
      <p:pic>
        <p:nvPicPr>
          <p:cNvPr id="3" name="Picture 2"/>
          <p:cNvPicPr>
            <a:picLocks noChangeAspect="1"/>
          </p:cNvPicPr>
          <p:nvPr/>
        </p:nvPicPr>
        <p:blipFill>
          <a:blip r:embed="rId3"/>
          <a:stretch>
            <a:fillRect/>
          </a:stretch>
        </p:blipFill>
        <p:spPr>
          <a:xfrm>
            <a:off x="-537" y="160652"/>
            <a:ext cx="9184223" cy="7102162"/>
          </a:xfrm>
          <a:prstGeom prst="rect">
            <a:avLst/>
          </a:prstGeom>
        </p:spPr>
      </p:pic>
      <p:sp>
        <p:nvSpPr>
          <p:cNvPr id="5" name="Oval 4"/>
          <p:cNvSpPr/>
          <p:nvPr/>
        </p:nvSpPr>
        <p:spPr>
          <a:xfrm flipV="1">
            <a:off x="8080876" y="4735396"/>
            <a:ext cx="1046747" cy="149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grpSp>
        <p:nvGrpSpPr>
          <p:cNvPr id="8" name="Group 7"/>
          <p:cNvGrpSpPr/>
          <p:nvPr/>
        </p:nvGrpSpPr>
        <p:grpSpPr>
          <a:xfrm>
            <a:off x="5357221" y="6292488"/>
            <a:ext cx="1848178" cy="359689"/>
            <a:chOff x="4709788" y="6487423"/>
            <a:chExt cx="1848178" cy="359689"/>
          </a:xfrm>
        </p:grpSpPr>
        <p:sp>
          <p:nvSpPr>
            <p:cNvPr id="10" name="Oval 9"/>
            <p:cNvSpPr/>
            <p:nvPr/>
          </p:nvSpPr>
          <p:spPr>
            <a:xfrm>
              <a:off x="4860766" y="6600031"/>
              <a:ext cx="512618" cy="1344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1" name="Rectangle 10"/>
            <p:cNvSpPr/>
            <p:nvPr/>
          </p:nvSpPr>
          <p:spPr>
            <a:xfrm>
              <a:off x="4709788" y="6487423"/>
              <a:ext cx="1848178" cy="355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1886" tIns="40941" rIns="81886" bIns="40941" rtlCol="0" anchor="ctr"/>
            <a:lstStyle/>
            <a:p>
              <a:pPr algn="ctr"/>
              <a:endParaRPr lang="en-US" b="1">
                <a:latin typeface="Arial Narrow" pitchFamily="34" charset="0"/>
              </a:endParaRPr>
            </a:p>
          </p:txBody>
        </p:sp>
        <p:sp>
          <p:nvSpPr>
            <p:cNvPr id="13" name="TextBox 12"/>
            <p:cNvSpPr txBox="1"/>
            <p:nvPr/>
          </p:nvSpPr>
          <p:spPr>
            <a:xfrm>
              <a:off x="5506560" y="6487423"/>
              <a:ext cx="926043" cy="359689"/>
            </a:xfrm>
            <a:prstGeom prst="rect">
              <a:avLst/>
            </a:prstGeom>
            <a:noFill/>
          </p:spPr>
          <p:txBody>
            <a:bodyPr wrap="none" lIns="81892" tIns="40945" rIns="81892" bIns="40945" rtlCol="0">
              <a:spAutoFit/>
            </a:bodyPr>
            <a:lstStyle/>
            <a:p>
              <a:r>
                <a:rPr lang="en-US" b="1" dirty="0" smtClean="0">
                  <a:latin typeface="Arial Narrow" pitchFamily="34" charset="0"/>
                </a:rPr>
                <a:t>Vacancy</a:t>
              </a:r>
              <a:endParaRPr lang="en-US" b="1" dirty="0">
                <a:latin typeface="Arial Narrow" pitchFamily="34" charset="0"/>
              </a:endParaRPr>
            </a:p>
          </p:txBody>
        </p:sp>
      </p:grpSp>
      <p:sp>
        <p:nvSpPr>
          <p:cNvPr id="14" name="Oval 13"/>
          <p:cNvSpPr/>
          <p:nvPr/>
        </p:nvSpPr>
        <p:spPr>
          <a:xfrm flipV="1">
            <a:off x="0" y="3363924"/>
            <a:ext cx="1046747" cy="149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9189" y="4004232"/>
            <a:ext cx="4608095" cy="2643592"/>
          </a:xfrm>
          <a:prstGeom prst="rect">
            <a:avLst/>
          </a:prstGeom>
          <a:ln w="38100">
            <a:solidFill>
              <a:srgbClr val="FF0000"/>
            </a:solidFill>
          </a:ln>
        </p:spPr>
      </p:pic>
      <p:sp>
        <p:nvSpPr>
          <p:cNvPr id="17" name="TextBox 16"/>
          <p:cNvSpPr txBox="1"/>
          <p:nvPr/>
        </p:nvSpPr>
        <p:spPr>
          <a:xfrm>
            <a:off x="344148" y="4196376"/>
            <a:ext cx="4395499" cy="307777"/>
          </a:xfrm>
          <a:prstGeom prst="rect">
            <a:avLst/>
          </a:prstGeom>
          <a:solidFill>
            <a:schemeClr val="bg1"/>
          </a:solidFill>
          <a:ln w="19050">
            <a:solidFill>
              <a:srgbClr val="FF0000"/>
            </a:solidFill>
          </a:ln>
        </p:spPr>
        <p:txBody>
          <a:bodyPr wrap="none" rtlCol="0">
            <a:spAutoFit/>
          </a:bodyPr>
          <a:lstStyle/>
          <a:p>
            <a:r>
              <a:rPr lang="en-US" sz="1400" b="1" dirty="0" smtClean="0">
                <a:solidFill>
                  <a:srgbClr val="FF0000"/>
                </a:solidFill>
              </a:rPr>
              <a:t>Retired from BES (3/2017) after 15 years’ service  </a:t>
            </a:r>
            <a:endParaRPr lang="en-US" sz="1400" b="1" dirty="0">
              <a:solidFill>
                <a:srgbClr val="FF0000"/>
              </a:solidFill>
            </a:endParaRPr>
          </a:p>
        </p:txBody>
      </p:sp>
      <p:grpSp>
        <p:nvGrpSpPr>
          <p:cNvPr id="19" name="Group 8"/>
          <p:cNvGrpSpPr>
            <a:grpSpLocks/>
          </p:cNvGrpSpPr>
          <p:nvPr/>
        </p:nvGrpSpPr>
        <p:grpSpPr bwMode="auto">
          <a:xfrm>
            <a:off x="237851" y="4931476"/>
            <a:ext cx="2809952" cy="760251"/>
            <a:chOff x="1189" y="2401"/>
            <a:chExt cx="3649" cy="722"/>
          </a:xfrm>
          <a:solidFill>
            <a:schemeClr val="tx1"/>
          </a:solidFill>
        </p:grpSpPr>
        <p:sp>
          <p:nvSpPr>
            <p:cNvPr id="20" name="Rectangle 7"/>
            <p:cNvSpPr>
              <a:spLocks noChangeArrowheads="1"/>
            </p:cNvSpPr>
            <p:nvPr/>
          </p:nvSpPr>
          <p:spPr bwMode="auto">
            <a:xfrm>
              <a:off x="1189" y="2401"/>
              <a:ext cx="3649" cy="722"/>
            </a:xfrm>
            <a:prstGeom prst="rect">
              <a:avLst/>
            </a:prstGeom>
            <a:grpFill/>
            <a:ln w="9525">
              <a:solidFill>
                <a:schemeClr val="tx1"/>
              </a:solidFill>
              <a:miter lim="800000"/>
              <a:headEnd/>
              <a:tailEnd/>
            </a:ln>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a:p>
          </p:txBody>
        </p:sp>
        <p:sp>
          <p:nvSpPr>
            <p:cNvPr id="21" name="WordArt 5"/>
            <p:cNvSpPr>
              <a:spLocks noChangeArrowheads="1" noChangeShapeType="1" noTextEdit="1"/>
            </p:cNvSpPr>
            <p:nvPr/>
          </p:nvSpPr>
          <p:spPr bwMode="auto">
            <a:xfrm>
              <a:off x="1299" y="2484"/>
              <a:ext cx="3353" cy="566"/>
            </a:xfrm>
            <a:prstGeom prst="rect">
              <a:avLst/>
            </a:prstGeom>
            <a:grpFill/>
          </p:spPr>
          <p:txBody>
            <a:bodyPr wrap="none" fromWordArt="1">
              <a:prstTxWarp prst="textPlain">
                <a:avLst>
                  <a:gd name="adj" fmla="val 50000"/>
                </a:avLst>
              </a:prstTxWarp>
            </a:bodyPr>
            <a:lstStyle/>
            <a:p>
              <a:pPr algn="ctr"/>
              <a:r>
                <a:rPr lang="en-US" sz="32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Congrats, Arvind!</a:t>
              </a:r>
              <a:endParaRPr lang="en-US" sz="32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grpSp>
    </p:spTree>
    <p:extLst>
      <p:ext uri="{BB962C8B-B14F-4D97-AF65-F5344CB8AC3E}">
        <p14:creationId xmlns:p14="http://schemas.microsoft.com/office/powerpoint/2010/main" val="232665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121920"/>
            <a:ext cx="9144000" cy="762001"/>
          </a:xfrm>
          <a:prstGeom prst="rect">
            <a:avLst/>
          </a:prstGeom>
        </p:spPr>
        <p:txBody>
          <a:bodyPr/>
          <a:lstStyle>
            <a:lvl1pPr algn="ctr" rtl="0" eaLnBrk="0" fontAlgn="base" hangingPunct="0">
              <a:spcBef>
                <a:spcPct val="0"/>
              </a:spcBef>
              <a:spcAft>
                <a:spcPct val="0"/>
              </a:spcAft>
              <a:defRPr sz="2344" kern="1200">
                <a:solidFill>
                  <a:srgbClr val="106636"/>
                </a:solidFill>
                <a:latin typeface="+mj-lt"/>
                <a:ea typeface="+mj-ea"/>
                <a:cs typeface="Arial" pitchFamily="34" charset="0"/>
              </a:defRPr>
            </a:lvl1pPr>
            <a:lvl2pPr algn="ctr" rtl="0" eaLnBrk="0" fontAlgn="base" hangingPunct="0">
              <a:spcBef>
                <a:spcPct val="0"/>
              </a:spcBef>
              <a:spcAft>
                <a:spcPct val="0"/>
              </a:spcAft>
              <a:defRPr sz="2344">
                <a:solidFill>
                  <a:srgbClr val="106636"/>
                </a:solidFill>
                <a:latin typeface="Arial" charset="0"/>
                <a:cs typeface="Arial" charset="0"/>
              </a:defRPr>
            </a:lvl2pPr>
            <a:lvl3pPr algn="ctr" rtl="0" eaLnBrk="0" fontAlgn="base" hangingPunct="0">
              <a:spcBef>
                <a:spcPct val="0"/>
              </a:spcBef>
              <a:spcAft>
                <a:spcPct val="0"/>
              </a:spcAft>
              <a:defRPr sz="2344">
                <a:solidFill>
                  <a:srgbClr val="106636"/>
                </a:solidFill>
                <a:latin typeface="Arial" charset="0"/>
                <a:cs typeface="Arial" charset="0"/>
              </a:defRPr>
            </a:lvl3pPr>
            <a:lvl4pPr algn="ctr" rtl="0" eaLnBrk="0" fontAlgn="base" hangingPunct="0">
              <a:spcBef>
                <a:spcPct val="0"/>
              </a:spcBef>
              <a:spcAft>
                <a:spcPct val="0"/>
              </a:spcAft>
              <a:defRPr sz="2344">
                <a:solidFill>
                  <a:srgbClr val="106636"/>
                </a:solidFill>
                <a:latin typeface="Arial" charset="0"/>
                <a:cs typeface="Arial" charset="0"/>
              </a:defRPr>
            </a:lvl4pPr>
            <a:lvl5pPr algn="ctr" rtl="0" eaLnBrk="0" fontAlgn="base" hangingPunct="0">
              <a:spcBef>
                <a:spcPct val="0"/>
              </a:spcBef>
              <a:spcAft>
                <a:spcPct val="0"/>
              </a:spcAft>
              <a:defRPr sz="2344">
                <a:solidFill>
                  <a:srgbClr val="106636"/>
                </a:solidFill>
                <a:latin typeface="Arial" charset="0"/>
                <a:cs typeface="Arial" charset="0"/>
              </a:defRPr>
            </a:lvl5pPr>
            <a:lvl6pPr marL="451687" algn="ctr" rtl="0" fontAlgn="base">
              <a:spcBef>
                <a:spcPct val="0"/>
              </a:spcBef>
              <a:spcAft>
                <a:spcPct val="0"/>
              </a:spcAft>
              <a:defRPr sz="2344">
                <a:solidFill>
                  <a:srgbClr val="106636"/>
                </a:solidFill>
                <a:latin typeface="Arial" charset="0"/>
                <a:cs typeface="Arial" charset="0"/>
              </a:defRPr>
            </a:lvl6pPr>
            <a:lvl7pPr marL="903376" algn="ctr" rtl="0" fontAlgn="base">
              <a:spcBef>
                <a:spcPct val="0"/>
              </a:spcBef>
              <a:spcAft>
                <a:spcPct val="0"/>
              </a:spcAft>
              <a:defRPr sz="2344">
                <a:solidFill>
                  <a:srgbClr val="106636"/>
                </a:solidFill>
                <a:latin typeface="Arial" charset="0"/>
                <a:cs typeface="Arial" charset="0"/>
              </a:defRPr>
            </a:lvl7pPr>
            <a:lvl8pPr marL="1355059" algn="ctr" rtl="0" fontAlgn="base">
              <a:spcBef>
                <a:spcPct val="0"/>
              </a:spcBef>
              <a:spcAft>
                <a:spcPct val="0"/>
              </a:spcAft>
              <a:defRPr sz="2344">
                <a:solidFill>
                  <a:srgbClr val="106636"/>
                </a:solidFill>
                <a:latin typeface="Arial" charset="0"/>
                <a:cs typeface="Arial" charset="0"/>
              </a:defRPr>
            </a:lvl8pPr>
            <a:lvl9pPr marL="1806752" algn="ctr" rtl="0" fontAlgn="base">
              <a:spcBef>
                <a:spcPct val="0"/>
              </a:spcBef>
              <a:spcAft>
                <a:spcPct val="0"/>
              </a:spcAft>
              <a:defRPr sz="2344">
                <a:solidFill>
                  <a:srgbClr val="106636"/>
                </a:solidFill>
                <a:latin typeface="Arial" charset="0"/>
                <a:cs typeface="Arial" charset="0"/>
              </a:defRPr>
            </a:lvl9pPr>
          </a:lstStyle>
          <a:p>
            <a:r>
              <a:rPr lang="en-US" sz="2800" dirty="0" smtClean="0">
                <a:latin typeface="Arial" panose="020B0604020202020204" pitchFamily="34" charset="0"/>
              </a:rPr>
              <a:t>BES FY 2017 Omnibus Appropriation</a:t>
            </a:r>
            <a:endParaRPr lang="en-US" sz="2800" dirty="0">
              <a:latin typeface="Arial" panose="020B0604020202020204" pitchFamily="34" charset="0"/>
            </a:endParaRPr>
          </a:p>
        </p:txBody>
      </p:sp>
      <p:sp>
        <p:nvSpPr>
          <p:cNvPr id="4" name="Rectangle 3"/>
          <p:cNvSpPr/>
          <p:nvPr/>
        </p:nvSpPr>
        <p:spPr>
          <a:xfrm>
            <a:off x="0" y="782231"/>
            <a:ext cx="9393936" cy="584775"/>
          </a:xfrm>
          <a:prstGeom prst="rect">
            <a:avLst/>
          </a:prstGeom>
        </p:spPr>
        <p:txBody>
          <a:bodyPr wrap="square">
            <a:spAutoFit/>
          </a:bodyPr>
          <a:lstStyle/>
          <a:p>
            <a:r>
              <a:rPr lang="en-US" sz="1600" dirty="0" smtClean="0"/>
              <a:t>ENERGY </a:t>
            </a:r>
            <a:r>
              <a:rPr lang="en-US" sz="1600" dirty="0"/>
              <a:t>AND WATER DEVELOPMENT AND RELATED </a:t>
            </a:r>
            <a:r>
              <a:rPr lang="en-US" sz="1600" dirty="0" smtClean="0"/>
              <a:t>AGENCIES APPROPRIATIONS </a:t>
            </a:r>
            <a:r>
              <a:rPr lang="en-US" sz="1600" dirty="0"/>
              <a:t>ACT, </a:t>
            </a:r>
            <a:r>
              <a:rPr lang="en-US" sz="1600" dirty="0" smtClean="0"/>
              <a:t>2017</a:t>
            </a:r>
          </a:p>
          <a:p>
            <a:pPr algn="ctr"/>
            <a:r>
              <a:rPr lang="en-US" sz="1600" dirty="0" smtClean="0"/>
              <a:t>May 5, 2017 </a:t>
            </a:r>
            <a:endParaRPr lang="en-US" sz="1600" dirty="0"/>
          </a:p>
        </p:txBody>
      </p:sp>
      <p:sp>
        <p:nvSpPr>
          <p:cNvPr id="6" name="Rectangle 5"/>
          <p:cNvSpPr/>
          <p:nvPr/>
        </p:nvSpPr>
        <p:spPr>
          <a:xfrm>
            <a:off x="344843" y="3448149"/>
            <a:ext cx="8454309" cy="2554545"/>
          </a:xfrm>
          <a:prstGeom prst="rect">
            <a:avLst/>
          </a:prstGeom>
        </p:spPr>
        <p:txBody>
          <a:bodyPr wrap="square">
            <a:spAutoFit/>
          </a:bodyPr>
          <a:lstStyle/>
          <a:p>
            <a:r>
              <a:rPr lang="en-US" sz="1600" i="1" dirty="0" smtClean="0"/>
              <a:t>“Basic </a:t>
            </a:r>
            <a:r>
              <a:rPr lang="en-US" sz="1600" i="1" dirty="0"/>
              <a:t>Energy Sciences (BES) </a:t>
            </a:r>
            <a:r>
              <a:rPr lang="en-US" sz="1600" i="1" dirty="0" smtClean="0"/>
              <a:t>-</a:t>
            </a:r>
            <a:r>
              <a:rPr lang="en-US" sz="1600" i="1" dirty="0"/>
              <a:t>The following is the only direction provided for BES. The agreement provides </a:t>
            </a:r>
            <a:r>
              <a:rPr lang="en-US" sz="1600" i="1" dirty="0">
                <a:solidFill>
                  <a:srgbClr val="FF0000"/>
                </a:solidFill>
              </a:rPr>
              <a:t>$15,000,000 </a:t>
            </a:r>
            <a:r>
              <a:rPr lang="en-US" sz="1600" i="1" dirty="0"/>
              <a:t>for the Experimental Program to Stimulate Competitive Research; </a:t>
            </a:r>
            <a:r>
              <a:rPr lang="en-US" sz="1600" i="1" dirty="0">
                <a:solidFill>
                  <a:srgbClr val="FF0000"/>
                </a:solidFill>
              </a:rPr>
              <a:t>$26,000,000 </a:t>
            </a:r>
            <a:r>
              <a:rPr lang="en-US" sz="1600" i="1" dirty="0"/>
              <a:t>for </a:t>
            </a:r>
            <a:r>
              <a:rPr lang="en-US" sz="1600" i="1" dirty="0" err="1"/>
              <a:t>exascale</a:t>
            </a:r>
            <a:r>
              <a:rPr lang="en-US" sz="1600" i="1" dirty="0"/>
              <a:t> systems; </a:t>
            </a:r>
            <a:r>
              <a:rPr lang="en-US" sz="1600" i="1" dirty="0">
                <a:solidFill>
                  <a:srgbClr val="FF0000"/>
                </a:solidFill>
              </a:rPr>
              <a:t>$24,088,000 </a:t>
            </a:r>
            <a:r>
              <a:rPr lang="en-US" sz="1600" i="1" dirty="0"/>
              <a:t>for the Batteries and Energy Storage Hub; </a:t>
            </a:r>
            <a:r>
              <a:rPr lang="en-US" sz="1600" i="1" dirty="0">
                <a:solidFill>
                  <a:srgbClr val="FF0000"/>
                </a:solidFill>
              </a:rPr>
              <a:t>$15,000,000 </a:t>
            </a:r>
            <a:r>
              <a:rPr lang="en-US" sz="1600" i="1" dirty="0"/>
              <a:t>for the Fuels from Sunlight Hub; </a:t>
            </a:r>
            <a:r>
              <a:rPr lang="en-US" sz="1600" i="1" dirty="0">
                <a:solidFill>
                  <a:srgbClr val="FF0000"/>
                </a:solidFill>
              </a:rPr>
              <a:t>$42,500,000 </a:t>
            </a:r>
            <a:r>
              <a:rPr lang="en-US" sz="1600" i="1" dirty="0"/>
              <a:t>for the Advanced Photon Source Upgrade; </a:t>
            </a:r>
            <a:r>
              <a:rPr lang="en-US" sz="1600" i="1" dirty="0">
                <a:solidFill>
                  <a:srgbClr val="FF0000"/>
                </a:solidFill>
              </a:rPr>
              <a:t>$494,059,000 </a:t>
            </a:r>
            <a:r>
              <a:rPr lang="en-US" sz="1600" i="1" dirty="0"/>
              <a:t>for optimal operations of the five BES light sources, of which </a:t>
            </a:r>
            <a:r>
              <a:rPr lang="en-US" sz="1600" i="1" dirty="0">
                <a:solidFill>
                  <a:srgbClr val="FF0000"/>
                </a:solidFill>
              </a:rPr>
              <a:t>$5,000,000 </a:t>
            </a:r>
            <a:r>
              <a:rPr lang="en-US" sz="1600" i="1" dirty="0"/>
              <a:t>is for the Advanced Light Source Upgrade; and </a:t>
            </a:r>
            <a:r>
              <a:rPr lang="en-US" sz="1600" i="1" dirty="0">
                <a:solidFill>
                  <a:srgbClr val="FF0000"/>
                </a:solidFill>
              </a:rPr>
              <a:t>$266,000,000 </a:t>
            </a:r>
            <a:r>
              <a:rPr lang="en-US" sz="1600" i="1" dirty="0"/>
              <a:t>for the High-Flux Neutron Sources, of which </a:t>
            </a:r>
            <a:r>
              <a:rPr lang="en-US" sz="1600" i="1" dirty="0">
                <a:solidFill>
                  <a:srgbClr val="FF0000"/>
                </a:solidFill>
              </a:rPr>
              <a:t>$200,000,000 </a:t>
            </a:r>
            <a:r>
              <a:rPr lang="en-US" sz="1600" i="1" dirty="0"/>
              <a:t>is for the Spallation Neutron Source, </a:t>
            </a:r>
            <a:r>
              <a:rPr lang="en-US" sz="1600" i="1" dirty="0">
                <a:solidFill>
                  <a:srgbClr val="FF0000"/>
                </a:solidFill>
              </a:rPr>
              <a:t>$65,000,000 </a:t>
            </a:r>
            <a:r>
              <a:rPr lang="en-US" sz="1600" i="1" dirty="0"/>
              <a:t>is for the High-Flux Isotope Reactor, and </a:t>
            </a:r>
            <a:r>
              <a:rPr lang="en-US" sz="1600" i="1" dirty="0">
                <a:solidFill>
                  <a:srgbClr val="FF0000"/>
                </a:solidFill>
              </a:rPr>
              <a:t>$1,000,000 </a:t>
            </a:r>
            <a:r>
              <a:rPr lang="en-US" sz="1600" i="1" dirty="0"/>
              <a:t>is for the Lujan Neutron Scattering Center. The agreement provides the requested level of funding for the Nanoscale Science Research Centers</a:t>
            </a:r>
            <a:r>
              <a:rPr lang="en-US" sz="1600" i="1" dirty="0" smtClean="0"/>
              <a:t>.”</a:t>
            </a:r>
            <a:endParaRPr lang="en-US" sz="1600" i="1" dirty="0"/>
          </a:p>
        </p:txBody>
      </p:sp>
      <p:pic>
        <p:nvPicPr>
          <p:cNvPr id="7" name="Picture 6"/>
          <p:cNvPicPr>
            <a:picLocks noChangeAspect="1"/>
          </p:cNvPicPr>
          <p:nvPr/>
        </p:nvPicPr>
        <p:blipFill>
          <a:blip r:embed="rId3"/>
          <a:stretch>
            <a:fillRect/>
          </a:stretch>
        </p:blipFill>
        <p:spPr>
          <a:xfrm>
            <a:off x="166511" y="1760099"/>
            <a:ext cx="9189091" cy="1509448"/>
          </a:xfrm>
          <a:prstGeom prst="rect">
            <a:avLst/>
          </a:prstGeom>
        </p:spPr>
      </p:pic>
      <p:sp>
        <p:nvSpPr>
          <p:cNvPr id="8" name="Rectangle 7"/>
          <p:cNvSpPr/>
          <p:nvPr/>
        </p:nvSpPr>
        <p:spPr>
          <a:xfrm>
            <a:off x="148588" y="1436282"/>
            <a:ext cx="8846821" cy="184838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44160" y="1530488"/>
            <a:ext cx="1176348" cy="307777"/>
          </a:xfrm>
          <a:prstGeom prst="rect">
            <a:avLst/>
          </a:prstGeom>
          <a:noFill/>
        </p:spPr>
        <p:txBody>
          <a:bodyPr wrap="none" rtlCol="0">
            <a:spAutoFit/>
          </a:bodyPr>
          <a:lstStyle/>
          <a:p>
            <a:r>
              <a:rPr lang="en-US" sz="1400" b="1" dirty="0" smtClean="0">
                <a:latin typeface="+mn-lt"/>
              </a:rPr>
              <a:t>FY16 Enacted</a:t>
            </a:r>
            <a:endParaRPr lang="en-US" sz="1400" b="1" dirty="0">
              <a:latin typeface="+mn-lt"/>
            </a:endParaRPr>
          </a:p>
        </p:txBody>
      </p:sp>
      <p:sp>
        <p:nvSpPr>
          <p:cNvPr id="10" name="TextBox 9"/>
          <p:cNvSpPr txBox="1"/>
          <p:nvPr/>
        </p:nvSpPr>
        <p:spPr>
          <a:xfrm>
            <a:off x="6520508" y="1530488"/>
            <a:ext cx="1185133" cy="307777"/>
          </a:xfrm>
          <a:prstGeom prst="rect">
            <a:avLst/>
          </a:prstGeom>
          <a:noFill/>
        </p:spPr>
        <p:txBody>
          <a:bodyPr wrap="none" rtlCol="0">
            <a:spAutoFit/>
          </a:bodyPr>
          <a:lstStyle/>
          <a:p>
            <a:r>
              <a:rPr lang="en-US" sz="1400" b="1" dirty="0" smtClean="0">
                <a:latin typeface="+mn-lt"/>
              </a:rPr>
              <a:t>FY17 Request</a:t>
            </a:r>
            <a:endParaRPr lang="en-US" sz="1400" b="1" dirty="0">
              <a:latin typeface="+mn-lt"/>
            </a:endParaRPr>
          </a:p>
        </p:txBody>
      </p:sp>
      <p:sp>
        <p:nvSpPr>
          <p:cNvPr id="11" name="TextBox 10"/>
          <p:cNvSpPr txBox="1"/>
          <p:nvPr/>
        </p:nvSpPr>
        <p:spPr>
          <a:xfrm>
            <a:off x="7782796" y="1530488"/>
            <a:ext cx="1216423" cy="307777"/>
          </a:xfrm>
          <a:prstGeom prst="rect">
            <a:avLst/>
          </a:prstGeom>
          <a:noFill/>
        </p:spPr>
        <p:txBody>
          <a:bodyPr wrap="none" rtlCol="0">
            <a:spAutoFit/>
          </a:bodyPr>
          <a:lstStyle/>
          <a:p>
            <a:r>
              <a:rPr lang="en-US" sz="1400" b="1" dirty="0" smtClean="0">
                <a:latin typeface="+mn-lt"/>
              </a:rPr>
              <a:t>FY17 Enacted</a:t>
            </a:r>
            <a:endParaRPr lang="en-US" sz="1400" b="1" dirty="0">
              <a:latin typeface="+mn-lt"/>
            </a:endParaRPr>
          </a:p>
        </p:txBody>
      </p:sp>
    </p:spTree>
    <p:extLst>
      <p:ext uri="{BB962C8B-B14F-4D97-AF65-F5344CB8AC3E}">
        <p14:creationId xmlns:p14="http://schemas.microsoft.com/office/powerpoint/2010/main" val="1086926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2737947430"/>
              </p:ext>
            </p:extLst>
          </p:nvPr>
        </p:nvGraphicFramePr>
        <p:xfrm>
          <a:off x="3698966" y="1094185"/>
          <a:ext cx="5376445" cy="47948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Chart 27"/>
          <p:cNvGraphicFramePr>
            <a:graphicFrameLocks/>
          </p:cNvGraphicFramePr>
          <p:nvPr>
            <p:extLst>
              <p:ext uri="{D42A27DB-BD31-4B8C-83A1-F6EECF244321}">
                <p14:modId xmlns:p14="http://schemas.microsoft.com/office/powerpoint/2010/main" val="3013369381"/>
              </p:ext>
            </p:extLst>
          </p:nvPr>
        </p:nvGraphicFramePr>
        <p:xfrm>
          <a:off x="3487503" y="1119719"/>
          <a:ext cx="5553074" cy="4848448"/>
        </p:xfrm>
        <a:graphic>
          <a:graphicData uri="http://schemas.openxmlformats.org/drawingml/2006/chart">
            <c:chart xmlns:c="http://schemas.openxmlformats.org/drawingml/2006/chart" xmlns:r="http://schemas.openxmlformats.org/officeDocument/2006/relationships" r:id="rId4"/>
          </a:graphicData>
        </a:graphic>
      </p:graphicFrame>
      <p:sp>
        <p:nvSpPr>
          <p:cNvPr id="3292165" name="Rectangle 5"/>
          <p:cNvSpPr>
            <a:spLocks noChangeArrowheads="1"/>
          </p:cNvSpPr>
          <p:nvPr/>
        </p:nvSpPr>
        <p:spPr bwMode="auto">
          <a:xfrm>
            <a:off x="0" y="58642"/>
            <a:ext cx="9144000" cy="614922"/>
          </a:xfrm>
          <a:prstGeom prst="rect">
            <a:avLst/>
          </a:prstGeom>
          <a:noFill/>
          <a:ln w="9525" cap="flat" cmpd="sng">
            <a:noFill/>
            <a:prstDash val="solid"/>
            <a:miter lim="800000"/>
            <a:headEnd/>
            <a:tailEnd/>
          </a:ln>
          <a:effectLst/>
        </p:spPr>
        <p:txBody>
          <a:bodyPr lIns="90726" tIns="45368" rIns="90726" bIns="45368"/>
          <a:lstStyle/>
          <a:p>
            <a:pPr algn="ctr" defTabSz="907793">
              <a:defRPr/>
            </a:pPr>
            <a:r>
              <a:rPr lang="en-US" sz="2500" dirty="0">
                <a:solidFill>
                  <a:srgbClr val="106636"/>
                </a:solidFill>
                <a:latin typeface="Arial" pitchFamily="34" charset="0"/>
                <a:cs typeface="Arial" pitchFamily="34" charset="0"/>
              </a:rPr>
              <a:t>FY </a:t>
            </a:r>
            <a:r>
              <a:rPr lang="en-US" sz="2500" dirty="0" smtClean="0">
                <a:solidFill>
                  <a:srgbClr val="106636"/>
                </a:solidFill>
                <a:latin typeface="Arial" pitchFamily="34" charset="0"/>
                <a:cs typeface="Arial" pitchFamily="34" charset="0"/>
              </a:rPr>
              <a:t>2017 </a:t>
            </a:r>
            <a:r>
              <a:rPr lang="en-US" sz="2500" dirty="0">
                <a:solidFill>
                  <a:srgbClr val="106636"/>
                </a:solidFill>
                <a:latin typeface="Arial" pitchFamily="34" charset="0"/>
                <a:cs typeface="Arial" pitchFamily="34" charset="0"/>
              </a:rPr>
              <a:t>BES </a:t>
            </a:r>
            <a:r>
              <a:rPr lang="en-US" sz="2500" dirty="0" smtClean="0">
                <a:solidFill>
                  <a:srgbClr val="106636"/>
                </a:solidFill>
                <a:latin typeface="Arial" pitchFamily="34" charset="0"/>
                <a:cs typeface="Arial" pitchFamily="34" charset="0"/>
              </a:rPr>
              <a:t>Budget Appropriation</a:t>
            </a:r>
          </a:p>
        </p:txBody>
      </p:sp>
      <p:sp>
        <p:nvSpPr>
          <p:cNvPr id="23" name="Rectangle 9"/>
          <p:cNvSpPr>
            <a:spLocks noChangeArrowheads="1"/>
          </p:cNvSpPr>
          <p:nvPr/>
        </p:nvSpPr>
        <p:spPr bwMode="auto">
          <a:xfrm>
            <a:off x="6844784" y="959381"/>
            <a:ext cx="2249428" cy="825019"/>
          </a:xfrm>
          <a:prstGeom prst="rect">
            <a:avLst/>
          </a:prstGeom>
          <a:noFill/>
          <a:ln w="25400">
            <a:solidFill>
              <a:schemeClr val="tx1"/>
            </a:solidFill>
            <a:miter lim="800000"/>
            <a:headEnd/>
            <a:tailEnd/>
          </a:ln>
        </p:spPr>
        <p:txBody>
          <a:bodyPr wrap="square" lIns="73240" tIns="73240" rIns="73240" bIns="73240">
            <a:spAutoFit/>
          </a:bodyPr>
          <a:lstStyle/>
          <a:p>
            <a:pPr algn="ctr" defTabSz="732664"/>
            <a:r>
              <a:rPr lang="en-US" sz="1600" dirty="0" smtClean="0">
                <a:solidFill>
                  <a:srgbClr val="000000"/>
                </a:solidFill>
              </a:rPr>
              <a:t>FY 2017 Appropriation:</a:t>
            </a:r>
            <a:endParaRPr lang="en-US" sz="1600" dirty="0">
              <a:solidFill>
                <a:srgbClr val="000000"/>
              </a:solidFill>
            </a:endParaRPr>
          </a:p>
          <a:p>
            <a:pPr algn="ctr" defTabSz="732664"/>
            <a:r>
              <a:rPr lang="en-US" sz="1600" dirty="0" smtClean="0">
                <a:solidFill>
                  <a:srgbClr val="000000"/>
                </a:solidFill>
              </a:rPr>
              <a:t>$1,871.5M </a:t>
            </a:r>
          </a:p>
          <a:p>
            <a:pPr algn="ctr" defTabSz="732664"/>
            <a:r>
              <a:rPr lang="en-US" sz="1200" dirty="0" smtClean="0">
                <a:solidFill>
                  <a:srgbClr val="000000"/>
                </a:solidFill>
              </a:rPr>
              <a:t>(+$22.5M from FY 2016)</a:t>
            </a:r>
            <a:endParaRPr lang="en-US" sz="1200" dirty="0">
              <a:solidFill>
                <a:srgbClr val="000000"/>
              </a:solidFill>
            </a:endParaRPr>
          </a:p>
        </p:txBody>
      </p:sp>
      <p:sp>
        <p:nvSpPr>
          <p:cNvPr id="24" name="Rectangle 4"/>
          <p:cNvSpPr>
            <a:spLocks noChangeArrowheads="1"/>
          </p:cNvSpPr>
          <p:nvPr/>
        </p:nvSpPr>
        <p:spPr bwMode="auto">
          <a:xfrm>
            <a:off x="0" y="779068"/>
            <a:ext cx="3733800" cy="2812215"/>
          </a:xfrm>
          <a:prstGeom prst="rect">
            <a:avLst/>
          </a:prstGeom>
          <a:noFill/>
          <a:ln w="9525">
            <a:noFill/>
            <a:miter lim="800000"/>
            <a:headEnd/>
            <a:tailEnd/>
          </a:ln>
        </p:spPr>
        <p:txBody>
          <a:bodyPr wrap="square" lIns="81450" tIns="40721" rIns="81450" bIns="40721">
            <a:spAutoFit/>
          </a:bodyPr>
          <a:lstStyle/>
          <a:p>
            <a:pPr eaLnBrk="0" hangingPunct="0"/>
            <a:r>
              <a:rPr lang="en-US" sz="2000" dirty="0">
                <a:solidFill>
                  <a:srgbClr val="106636"/>
                </a:solidFill>
                <a:cs typeface="Times New Roman" pitchFamily="18" charset="0"/>
              </a:rPr>
              <a:t>Research </a:t>
            </a:r>
            <a:r>
              <a:rPr lang="en-US" sz="2000" dirty="0" smtClean="0">
                <a:solidFill>
                  <a:srgbClr val="106636"/>
                </a:solidFill>
                <a:cs typeface="Times New Roman" pitchFamily="18" charset="0"/>
              </a:rPr>
              <a:t>programs</a:t>
            </a:r>
            <a:endParaRPr lang="en-US" sz="1200" dirty="0">
              <a:solidFill>
                <a:srgbClr val="106636"/>
              </a:solidFill>
              <a:cs typeface="Times New Roman" pitchFamily="18" charset="0"/>
            </a:endParaRPr>
          </a:p>
          <a:p>
            <a:pPr marL="292100" lvl="1" indent="-177800" eaLnBrk="0" hangingPunct="0">
              <a:spcBef>
                <a:spcPts val="0"/>
              </a:spcBef>
              <a:spcAft>
                <a:spcPts val="600"/>
              </a:spcAft>
              <a:buFont typeface="Wingdings" pitchFamily="2" charset="2"/>
              <a:buChar char="§"/>
            </a:pPr>
            <a:r>
              <a:rPr lang="en-US" sz="1600" dirty="0" smtClean="0">
                <a:latin typeface="Arial" panose="020B0604020202020204" pitchFamily="34" charset="0"/>
                <a:cs typeface="Arial" panose="020B0604020202020204" pitchFamily="34" charset="0"/>
              </a:rPr>
              <a:t>Computational Chemical </a:t>
            </a:r>
            <a:r>
              <a:rPr lang="en-US" sz="1600" dirty="0">
                <a:latin typeface="Arial" panose="020B0604020202020204" pitchFamily="34" charset="0"/>
                <a:cs typeface="Arial" panose="020B0604020202020204" pitchFamily="34" charset="0"/>
              </a:rPr>
              <a:t>Sciences ($</a:t>
            </a:r>
            <a:r>
              <a:rPr lang="en-US" sz="1600" dirty="0" smtClean="0">
                <a:latin typeface="Arial" panose="020B0604020202020204" pitchFamily="34" charset="0"/>
                <a:cs typeface="Arial" panose="020B0604020202020204" pitchFamily="34" charset="0"/>
              </a:rPr>
              <a:t>13.5M</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Δ</a:t>
            </a:r>
            <a:r>
              <a:rPr lang="en-US" sz="1600" dirty="0">
                <a:latin typeface="Arial" panose="020B0604020202020204" pitchFamily="34" charset="0"/>
                <a:cs typeface="Arial" panose="020B0604020202020204" pitchFamily="34" charset="0"/>
              </a:rPr>
              <a:t> = </a:t>
            </a:r>
            <a:r>
              <a:rPr lang="en-US" sz="1600" dirty="0" smtClean="0">
                <a:latin typeface="Arial" panose="020B0604020202020204" pitchFamily="34" charset="0"/>
                <a:cs typeface="Arial" panose="020B0604020202020204" pitchFamily="34" charset="0"/>
              </a:rPr>
              <a:t>+$13.5M</a:t>
            </a:r>
            <a:r>
              <a:rPr lang="en-US" sz="1600" dirty="0">
                <a:latin typeface="Arial" panose="020B0604020202020204" pitchFamily="34" charset="0"/>
                <a:cs typeface="Arial" panose="020B0604020202020204" pitchFamily="34" charset="0"/>
              </a:rPr>
              <a:t>)</a:t>
            </a:r>
          </a:p>
          <a:p>
            <a:pPr marL="292100" lvl="1" indent="-177800" eaLnBrk="0" hangingPunct="0">
              <a:spcBef>
                <a:spcPct val="20000"/>
              </a:spcBef>
              <a:buFont typeface="Wingdings" pitchFamily="2" charset="2"/>
              <a:buChar char="§"/>
            </a:pPr>
            <a:r>
              <a:rPr lang="en-US" sz="1600" dirty="0" smtClean="0">
                <a:latin typeface="Arial" panose="020B0604020202020204" pitchFamily="34" charset="0"/>
                <a:cs typeface="Arial" panose="020B0604020202020204" pitchFamily="34" charset="0"/>
              </a:rPr>
              <a:t>Computational Materials sciences, Energy Frontier Research Centers &amp; Energy Innovation Hubs </a:t>
            </a:r>
            <a:r>
              <a:rPr lang="en-US" sz="1600" dirty="0">
                <a:latin typeface="Arial" panose="020B0604020202020204" pitchFamily="34" charset="0"/>
                <a:cs typeface="Arial" panose="020B0604020202020204" pitchFamily="34" charset="0"/>
              </a:rPr>
              <a:t>at </a:t>
            </a:r>
            <a:r>
              <a:rPr lang="en-US" sz="1600" dirty="0" smtClean="0">
                <a:latin typeface="Arial" panose="020B0604020202020204" pitchFamily="34" charset="0"/>
                <a:cs typeface="Arial" panose="020B0604020202020204" pitchFamily="34" charset="0"/>
              </a:rPr>
              <a:t>FY 2016 </a:t>
            </a:r>
            <a:r>
              <a:rPr lang="en-US" sz="1600" dirty="0">
                <a:latin typeface="Arial" panose="020B0604020202020204" pitchFamily="34" charset="0"/>
                <a:cs typeface="Arial" panose="020B0604020202020204" pitchFamily="34" charset="0"/>
              </a:rPr>
              <a:t>level </a:t>
            </a:r>
            <a:r>
              <a:rPr lang="en-US" sz="1600" dirty="0" smtClean="0">
                <a:latin typeface="Arial" panose="020B0604020202020204" pitchFamily="34" charset="0"/>
                <a:cs typeface="Arial" panose="020B0604020202020204" pitchFamily="34" charset="0"/>
              </a:rPr>
              <a:t>($161.1M)</a:t>
            </a:r>
          </a:p>
          <a:p>
            <a:pPr marL="292100" lvl="1" indent="-177800" eaLnBrk="0" hangingPunct="0">
              <a:spcBef>
                <a:spcPct val="20000"/>
              </a:spcBef>
              <a:buFont typeface="Wingdings" pitchFamily="2" charset="2"/>
              <a:buChar char="§"/>
            </a:pPr>
            <a:r>
              <a:rPr lang="en-US" sz="1600" dirty="0" smtClean="0">
                <a:latin typeface="Arial" panose="020B0604020202020204" pitchFamily="34" charset="0"/>
                <a:cs typeface="Arial" panose="020B0604020202020204" pitchFamily="34" charset="0"/>
              </a:rPr>
              <a:t>Core research ~2% below FY 2016 ($488.1M; </a:t>
            </a:r>
            <a:r>
              <a:rPr lang="el-GR" sz="1600" dirty="0">
                <a:latin typeface="Arial" panose="020B0604020202020204" pitchFamily="34" charset="0"/>
                <a:cs typeface="Arial" panose="020B0604020202020204" pitchFamily="34" charset="0"/>
              </a:rPr>
              <a:t>Δ</a:t>
            </a:r>
            <a:r>
              <a:rPr lang="en-US" sz="1600" dirty="0">
                <a:latin typeface="Arial" panose="020B0604020202020204" pitchFamily="34" charset="0"/>
                <a:cs typeface="Arial" panose="020B0604020202020204" pitchFamily="34" charset="0"/>
              </a:rPr>
              <a:t> = </a:t>
            </a:r>
            <a:r>
              <a:rPr lang="en-US" sz="1600" dirty="0" smtClean="0">
                <a:latin typeface="Arial" panose="020B0604020202020204" pitchFamily="34" charset="0"/>
                <a:cs typeface="Arial" panose="020B0604020202020204" pitchFamily="34" charset="0"/>
              </a:rPr>
              <a:t>-$8.1M)</a:t>
            </a:r>
            <a:endParaRPr lang="en-US" sz="1600" dirty="0">
              <a:latin typeface="Arial" panose="020B0604020202020204" pitchFamily="34" charset="0"/>
              <a:cs typeface="Arial" panose="020B0604020202020204" pitchFamily="34" charset="0"/>
            </a:endParaRPr>
          </a:p>
          <a:p>
            <a:pPr marL="292100" lvl="1" indent="-177800" eaLnBrk="0" hangingPunct="0">
              <a:spcBef>
                <a:spcPts val="0"/>
              </a:spcBef>
              <a:spcAft>
                <a:spcPts val="600"/>
              </a:spcAft>
              <a:buFont typeface="Wingdings" pitchFamily="2" charset="2"/>
              <a:buChar char="§"/>
            </a:pPr>
            <a:endParaRPr lang="en-US" dirty="0" smtClean="0">
              <a:latin typeface="Arial Narrow" pitchFamily="34" charset="0"/>
              <a:cs typeface="Times New Roman" pitchFamily="18" charset="0"/>
            </a:endParaRPr>
          </a:p>
        </p:txBody>
      </p:sp>
      <p:sp>
        <p:nvSpPr>
          <p:cNvPr id="39" name="Rectangle 38"/>
          <p:cNvSpPr/>
          <p:nvPr/>
        </p:nvSpPr>
        <p:spPr>
          <a:xfrm>
            <a:off x="0" y="5171805"/>
            <a:ext cx="6975007" cy="990358"/>
          </a:xfrm>
          <a:prstGeom prst="rect">
            <a:avLst/>
          </a:prstGeom>
        </p:spPr>
        <p:txBody>
          <a:bodyPr wrap="square" lIns="81625" tIns="40810" rIns="81625" bIns="40810">
            <a:spAutoFit/>
          </a:bodyPr>
          <a:lstStyle/>
          <a:p>
            <a:pPr eaLnBrk="0" hangingPunct="0"/>
            <a:r>
              <a:rPr lang="en-US" sz="2000" dirty="0" smtClean="0">
                <a:solidFill>
                  <a:srgbClr val="106636"/>
                </a:solidFill>
                <a:cs typeface="Times New Roman" pitchFamily="18" charset="0"/>
              </a:rPr>
              <a:t>Construction</a:t>
            </a:r>
          </a:p>
          <a:p>
            <a:pPr marL="288925" lvl="1" indent="-174625" eaLnBrk="0" hangingPunct="0">
              <a:spcBef>
                <a:spcPts val="0"/>
              </a:spcBef>
              <a:spcAft>
                <a:spcPts val="600"/>
              </a:spcAft>
              <a:buFont typeface="Wingdings" pitchFamily="2" charset="2"/>
              <a:buChar char="§"/>
            </a:pPr>
            <a:r>
              <a:rPr lang="fr-FR" sz="1600" dirty="0" smtClean="0">
                <a:latin typeface="Arial" panose="020B0604020202020204" pitchFamily="34" charset="0"/>
                <a:cs typeface="Arial" panose="020B0604020202020204" pitchFamily="34" charset="0"/>
              </a:rPr>
              <a:t>Advanced Photon Source Upgrade (42.5M; </a:t>
            </a:r>
            <a:r>
              <a:rPr lang="el-GR" sz="1600" dirty="0" smtClean="0">
                <a:latin typeface="Arial" panose="020B0604020202020204" pitchFamily="34" charset="0"/>
                <a:cs typeface="Arial" panose="020B0604020202020204" pitchFamily="34" charset="0"/>
              </a:rPr>
              <a:t>Δ</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+$22.5M</a:t>
            </a:r>
            <a:r>
              <a:rPr lang="fr-FR" sz="1600" dirty="0" smtClean="0">
                <a:latin typeface="Arial" panose="020B0604020202020204" pitchFamily="34" charset="0"/>
                <a:cs typeface="Arial" panose="020B0604020202020204" pitchFamily="34" charset="0"/>
              </a:rPr>
              <a:t>)</a:t>
            </a:r>
          </a:p>
          <a:p>
            <a:pPr marL="288925" lvl="1" indent="-174625" eaLnBrk="0" hangingPunct="0">
              <a:spcBef>
                <a:spcPts val="0"/>
              </a:spcBef>
              <a:spcAft>
                <a:spcPts val="600"/>
              </a:spcAft>
              <a:buFont typeface="Wingdings" pitchFamily="2" charset="2"/>
              <a:buChar char="§"/>
            </a:pPr>
            <a:r>
              <a:rPr lang="fr-FR" sz="1600" dirty="0" err="1" smtClean="0">
                <a:latin typeface="Arial" panose="020B0604020202020204" pitchFamily="34" charset="0"/>
                <a:cs typeface="Arial" panose="020B0604020202020204" pitchFamily="34" charset="0"/>
              </a:rPr>
              <a:t>Linac</a:t>
            </a:r>
            <a:r>
              <a:rPr lang="fr-FR" sz="1600" dirty="0" smtClean="0">
                <a:latin typeface="Arial" panose="020B0604020202020204" pitchFamily="34" charset="0"/>
                <a:cs typeface="Arial" panose="020B0604020202020204" pitchFamily="34" charset="0"/>
              </a:rPr>
              <a:t> </a:t>
            </a:r>
            <a:r>
              <a:rPr lang="fr-FR" sz="1600" dirty="0" err="1" smtClean="0">
                <a:latin typeface="Arial" panose="020B0604020202020204" pitchFamily="34" charset="0"/>
                <a:cs typeface="Arial" panose="020B0604020202020204" pitchFamily="34" charset="0"/>
              </a:rPr>
              <a:t>Coherent</a:t>
            </a:r>
            <a:r>
              <a:rPr lang="fr-FR" sz="1600" dirty="0" smtClean="0">
                <a:latin typeface="Arial" panose="020B0604020202020204" pitchFamily="34" charset="0"/>
                <a:cs typeface="Arial" panose="020B0604020202020204" pitchFamily="34" charset="0"/>
              </a:rPr>
              <a:t> Light Source-II ($190M; </a:t>
            </a:r>
            <a:r>
              <a:rPr lang="el-GR" sz="1600" dirty="0">
                <a:latin typeface="Arial" panose="020B0604020202020204" pitchFamily="34" charset="0"/>
                <a:cs typeface="Arial" panose="020B0604020202020204" pitchFamily="34" charset="0"/>
              </a:rPr>
              <a:t>Δ</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 -$10.3M)</a:t>
            </a:r>
            <a:endParaRPr lang="fr-FR" sz="1600" dirty="0" smtClean="0">
              <a:latin typeface="Arial" panose="020B0604020202020204" pitchFamily="34" charset="0"/>
              <a:cs typeface="Arial" panose="020B0604020202020204" pitchFamily="34" charset="0"/>
            </a:endParaRPr>
          </a:p>
        </p:txBody>
      </p:sp>
      <p:sp>
        <p:nvSpPr>
          <p:cNvPr id="5" name="TextBox 4"/>
          <p:cNvSpPr txBox="1"/>
          <p:nvPr/>
        </p:nvSpPr>
        <p:spPr>
          <a:xfrm>
            <a:off x="0" y="3355337"/>
            <a:ext cx="3956594" cy="3000821"/>
          </a:xfrm>
          <a:prstGeom prst="rect">
            <a:avLst/>
          </a:prstGeom>
          <a:noFill/>
        </p:spPr>
        <p:txBody>
          <a:bodyPr wrap="square" rtlCol="0">
            <a:spAutoFit/>
          </a:bodyPr>
          <a:lstStyle/>
          <a:p>
            <a:pPr marL="114300" lvl="1" eaLnBrk="0" hangingPunct="0">
              <a:spcBef>
                <a:spcPts val="0"/>
              </a:spcBef>
              <a:spcAft>
                <a:spcPts val="0"/>
              </a:spcAft>
            </a:pPr>
            <a:r>
              <a:rPr lang="en-US" sz="2000" dirty="0" smtClean="0">
                <a:solidFill>
                  <a:srgbClr val="106636"/>
                </a:solidFill>
                <a:cs typeface="Times New Roman" pitchFamily="18" charset="0"/>
              </a:rPr>
              <a:t>Scientific user facilities</a:t>
            </a:r>
            <a:endParaRPr lang="en-US" sz="900" dirty="0">
              <a:solidFill>
                <a:srgbClr val="106636"/>
              </a:solidFill>
              <a:cs typeface="Times New Roman" pitchFamily="18" charset="0"/>
            </a:endParaRPr>
          </a:p>
          <a:p>
            <a:pPr marL="292100" lvl="2" indent="-177800" eaLnBrk="0" hangingPunct="0">
              <a:spcBef>
                <a:spcPts val="0"/>
              </a:spcBef>
              <a:spcAft>
                <a:spcPts val="600"/>
              </a:spcAft>
              <a:buFont typeface="Wingdings" pitchFamily="2" charset="2"/>
              <a:buChar char="§"/>
            </a:pPr>
            <a:r>
              <a:rPr lang="en-US" sz="1600" dirty="0" smtClean="0">
                <a:latin typeface="Arial" panose="020B0604020202020204" pitchFamily="34" charset="0"/>
                <a:cs typeface="Arial" panose="020B0604020202020204" pitchFamily="34" charset="0"/>
              </a:rPr>
              <a:t>Facilities </a:t>
            </a:r>
            <a:r>
              <a:rPr lang="en-US" sz="1600" dirty="0">
                <a:latin typeface="Arial" panose="020B0604020202020204" pitchFamily="34" charset="0"/>
                <a:cs typeface="Arial" panose="020B0604020202020204" pitchFamily="34" charset="0"/>
              </a:rPr>
              <a:t>at </a:t>
            </a:r>
            <a:r>
              <a:rPr lang="en-US" sz="1600" dirty="0" smtClean="0">
                <a:latin typeface="Arial" panose="020B0604020202020204" pitchFamily="34" charset="0"/>
                <a:cs typeface="Arial" panose="020B0604020202020204" pitchFamily="34" charset="0"/>
              </a:rPr>
              <a:t>or above </a:t>
            </a:r>
            <a:r>
              <a:rPr lang="en-US" sz="1600" dirty="0">
                <a:latin typeface="Arial" panose="020B0604020202020204" pitchFamily="34" charset="0"/>
                <a:cs typeface="Arial" panose="020B0604020202020204" pitchFamily="34" charset="0"/>
              </a:rPr>
              <a:t>optimal operations  </a:t>
            </a:r>
            <a:r>
              <a:rPr lang="en-US" sz="1600" dirty="0" smtClean="0">
                <a:latin typeface="Arial" panose="020B0604020202020204" pitchFamily="34" charset="0"/>
                <a:cs typeface="Arial" panose="020B0604020202020204" pitchFamily="34" charset="0"/>
              </a:rPr>
              <a:t>($882.3M; </a:t>
            </a:r>
            <a:r>
              <a:rPr lang="el-GR" sz="1600" dirty="0" smtClean="0">
                <a:latin typeface="Arial" panose="020B0604020202020204" pitchFamily="34" charset="0"/>
                <a:cs typeface="Arial" panose="020B0604020202020204" pitchFamily="34" charset="0"/>
              </a:rPr>
              <a:t>Δ</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+$17M)</a:t>
            </a:r>
          </a:p>
          <a:p>
            <a:pPr marL="292100" lvl="2" indent="-177800" eaLnBrk="0" hangingPunct="0">
              <a:spcBef>
                <a:spcPts val="0"/>
              </a:spcBef>
              <a:spcAft>
                <a:spcPts val="600"/>
              </a:spcAft>
              <a:buFont typeface="Wingdings" pitchFamily="2" charset="2"/>
              <a:buChar char="§"/>
            </a:pPr>
            <a:r>
              <a:rPr lang="en-US" sz="1600" dirty="0" smtClean="0">
                <a:latin typeface="Arial" panose="020B0604020202020204" pitchFamily="34" charset="0"/>
                <a:cs typeface="Arial" panose="020B0604020202020204" pitchFamily="34" charset="0"/>
              </a:rPr>
              <a:t>Lujan D&amp;D ($1M; </a:t>
            </a:r>
            <a:r>
              <a:rPr lang="el-GR" sz="1600" dirty="0">
                <a:latin typeface="Arial" panose="020B0604020202020204" pitchFamily="34" charset="0"/>
                <a:cs typeface="Arial" panose="020B0604020202020204" pitchFamily="34" charset="0"/>
              </a:rPr>
              <a:t>Δ</a:t>
            </a:r>
            <a:r>
              <a:rPr lang="en-US" sz="1600" dirty="0">
                <a:latin typeface="Arial" panose="020B0604020202020204" pitchFamily="34" charset="0"/>
                <a:cs typeface="Arial" panose="020B0604020202020204" pitchFamily="34" charset="0"/>
              </a:rPr>
              <a:t> = </a:t>
            </a:r>
            <a:r>
              <a:rPr lang="en-US" sz="1600" dirty="0" smtClean="0">
                <a:latin typeface="Arial" panose="020B0604020202020204" pitchFamily="34" charset="0"/>
                <a:cs typeface="Arial" panose="020B0604020202020204" pitchFamily="34" charset="0"/>
              </a:rPr>
              <a:t>-$2M)</a:t>
            </a:r>
          </a:p>
          <a:p>
            <a:pPr marL="292100" lvl="2" indent="-177800" eaLnBrk="0" hangingPunct="0">
              <a:spcBef>
                <a:spcPts val="0"/>
              </a:spcBef>
              <a:spcAft>
                <a:spcPts val="600"/>
              </a:spcAft>
              <a:buFont typeface="Wingdings" pitchFamily="2" charset="2"/>
              <a:buChar char="§"/>
            </a:pPr>
            <a:r>
              <a:rPr lang="en-US" sz="1600" dirty="0" smtClean="0">
                <a:latin typeface="Arial" panose="020B0604020202020204" pitchFamily="34" charset="0"/>
                <a:cs typeface="Arial" panose="020B0604020202020204" pitchFamily="34" charset="0"/>
              </a:rPr>
              <a:t>Accelerator &amp; Detector Research ($23.5M; </a:t>
            </a:r>
            <a:r>
              <a:rPr lang="el-GR" sz="1600" dirty="0">
                <a:latin typeface="Arial" panose="020B0604020202020204" pitchFamily="34" charset="0"/>
                <a:cs typeface="Arial" panose="020B0604020202020204" pitchFamily="34" charset="0"/>
              </a:rPr>
              <a:t>Δ</a:t>
            </a:r>
            <a:r>
              <a:rPr lang="en-US" sz="1600" dirty="0">
                <a:latin typeface="Arial" panose="020B0604020202020204" pitchFamily="34" charset="0"/>
                <a:cs typeface="Arial" panose="020B0604020202020204" pitchFamily="34" charset="0"/>
              </a:rPr>
              <a:t> = </a:t>
            </a:r>
            <a:r>
              <a:rPr lang="en-US" sz="1600" dirty="0" smtClean="0">
                <a:latin typeface="Arial" panose="020B0604020202020204" pitchFamily="34" charset="0"/>
                <a:cs typeface="Arial" panose="020B0604020202020204" pitchFamily="34" charset="0"/>
              </a:rPr>
              <a:t>+$1.3M)</a:t>
            </a:r>
          </a:p>
          <a:p>
            <a:pPr marL="292100" lvl="2" indent="-177800" eaLnBrk="0" hangingPunct="0">
              <a:spcBef>
                <a:spcPts val="0"/>
              </a:spcBef>
              <a:spcAft>
                <a:spcPts val="600"/>
              </a:spcAft>
              <a:buFont typeface="Wingdings" pitchFamily="2" charset="2"/>
              <a:buChar char="§"/>
            </a:pPr>
            <a:endParaRPr lang="en-US" sz="1600" dirty="0" smtClean="0">
              <a:latin typeface="Arial" panose="020B0604020202020204" pitchFamily="34" charset="0"/>
              <a:cs typeface="Arial" panose="020B0604020202020204" pitchFamily="34" charset="0"/>
            </a:endParaRPr>
          </a:p>
          <a:p>
            <a:pPr marL="292100" lvl="2" indent="-177800" eaLnBrk="0" hangingPunct="0">
              <a:spcBef>
                <a:spcPts val="0"/>
              </a:spcBef>
              <a:spcAft>
                <a:spcPts val="300"/>
              </a:spcAft>
              <a:buFont typeface="Wingdings" pitchFamily="2" charset="2"/>
              <a:buChar char="§"/>
            </a:pPr>
            <a:endParaRPr lang="en-US" sz="1600" dirty="0" smtClean="0">
              <a:latin typeface="Arial" panose="020B0604020202020204" pitchFamily="34" charset="0"/>
              <a:cs typeface="Arial" panose="020B0604020202020204" pitchFamily="34" charset="0"/>
            </a:endParaRPr>
          </a:p>
          <a:p>
            <a:pPr marL="292100" lvl="2" indent="-177800" eaLnBrk="0" hangingPunct="0">
              <a:spcBef>
                <a:spcPts val="0"/>
              </a:spcBef>
              <a:spcAft>
                <a:spcPts val="300"/>
              </a:spcAft>
              <a:buFont typeface="Wingdings" pitchFamily="2" charset="2"/>
              <a:buChar char="§"/>
            </a:pPr>
            <a:endParaRPr lang="en-US" sz="1600" dirty="0" smtClean="0">
              <a:latin typeface="Arial" panose="020B0604020202020204" pitchFamily="34" charset="0"/>
              <a:cs typeface="Arial" panose="020B0604020202020204" pitchFamily="34" charset="0"/>
            </a:endParaRPr>
          </a:p>
          <a:p>
            <a:pPr marL="292100" lvl="2" indent="-177800" eaLnBrk="0" hangingPunct="0">
              <a:spcBef>
                <a:spcPts val="0"/>
              </a:spcBef>
              <a:spcAft>
                <a:spcPts val="300"/>
              </a:spcAft>
              <a:buFont typeface="Wingdings" pitchFamily="2" charset="2"/>
              <a:buChar char="§"/>
            </a:pPr>
            <a:endParaRPr lang="en-US" sz="1600" dirty="0">
              <a:latin typeface="Arial" panose="020B0604020202020204" pitchFamily="34" charset="0"/>
              <a:cs typeface="Arial" panose="020B0604020202020204" pitchFamily="34" charset="0"/>
            </a:endParaRPr>
          </a:p>
        </p:txBody>
      </p:sp>
      <p:sp>
        <p:nvSpPr>
          <p:cNvPr id="11" name="Footer Placeholder 1"/>
          <p:cNvSpPr>
            <a:spLocks noGrp="1"/>
          </p:cNvSpPr>
          <p:nvPr>
            <p:ph type="ftr" sz="quarter" idx="4294967295"/>
          </p:nvPr>
        </p:nvSpPr>
        <p:spPr>
          <a:xfrm>
            <a:off x="3149600" y="6356158"/>
            <a:ext cx="5410200" cy="365125"/>
          </a:xfrm>
        </p:spPr>
        <p:txBody>
          <a:bodyPr/>
          <a:lstStyle/>
          <a:p>
            <a:r>
              <a:rPr lang="en-US" dirty="0" smtClean="0"/>
              <a:t>Funding comparisons to FY 2016 Enacted</a:t>
            </a:r>
            <a:endParaRPr lang="en-US" dirty="0"/>
          </a:p>
        </p:txBody>
      </p:sp>
    </p:spTree>
    <p:extLst>
      <p:ext uri="{BB962C8B-B14F-4D97-AF65-F5344CB8AC3E}">
        <p14:creationId xmlns:p14="http://schemas.microsoft.com/office/powerpoint/2010/main" val="7821886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504909" y="1599219"/>
            <a:ext cx="8202061" cy="2881312"/>
          </a:xfrm>
        </p:spPr>
        <p:txBody>
          <a:bodyPr/>
          <a:lstStyle/>
          <a:p>
            <a:pPr>
              <a:buFont typeface="Wingdings" panose="05000000000000000000" pitchFamily="2" charset="2"/>
              <a:buChar char="§"/>
            </a:pPr>
            <a:r>
              <a:rPr lang="en-US" sz="1800" b="0" dirty="0" smtClean="0"/>
              <a:t>$13.5M included in FY17 omnibus appropriation (May 5, 2017)</a:t>
            </a:r>
          </a:p>
          <a:p>
            <a:pPr lvl="1"/>
            <a:r>
              <a:rPr lang="en-US" sz="1600" dirty="0" smtClean="0"/>
              <a:t>FY17 plan – short timeline required two approaches:</a:t>
            </a:r>
          </a:p>
          <a:p>
            <a:pPr lvl="2"/>
            <a:r>
              <a:rPr lang="en-US" sz="1400" dirty="0" smtClean="0"/>
              <a:t>Issued lab solicitation for $6M (up to 3 awards of $1.5-2.5M/</a:t>
            </a:r>
            <a:r>
              <a:rPr lang="en-US" sz="1400" dirty="0" err="1" smtClean="0"/>
              <a:t>yr</a:t>
            </a:r>
            <a:r>
              <a:rPr lang="en-US" sz="1400" dirty="0" smtClean="0"/>
              <a:t> for 4 years) starting in FY17</a:t>
            </a:r>
          </a:p>
          <a:p>
            <a:pPr lvl="2"/>
            <a:r>
              <a:rPr lang="en-US" sz="1400" dirty="0" smtClean="0"/>
              <a:t>Fund appropriate university grants under the open solicitation for $7.5M</a:t>
            </a:r>
          </a:p>
          <a:p>
            <a:pPr lvl="1"/>
            <a:r>
              <a:rPr lang="en-US" sz="1600" dirty="0" err="1" smtClean="0"/>
              <a:t>Outyear</a:t>
            </a:r>
            <a:r>
              <a:rPr lang="en-US" sz="1600" dirty="0" smtClean="0"/>
              <a:t> plan – pending appropriation of CCS funding</a:t>
            </a:r>
            <a:r>
              <a:rPr lang="en-US" sz="1600" dirty="0"/>
              <a:t>; assumes </a:t>
            </a:r>
            <a:r>
              <a:rPr lang="en-US" sz="1600" dirty="0" smtClean="0"/>
              <a:t>$13.5M/</a:t>
            </a:r>
            <a:r>
              <a:rPr lang="en-US" sz="1600" dirty="0" err="1" smtClean="0"/>
              <a:t>yr</a:t>
            </a:r>
            <a:r>
              <a:rPr lang="en-US" sz="1600" dirty="0" smtClean="0"/>
              <a:t> </a:t>
            </a:r>
          </a:p>
          <a:p>
            <a:pPr lvl="2"/>
            <a:r>
              <a:rPr lang="en-US" sz="1400" dirty="0" smtClean="0"/>
              <a:t>Forward-funded university projects will allow additional CCS awards in FY18</a:t>
            </a:r>
          </a:p>
          <a:p>
            <a:pPr lvl="2"/>
            <a:r>
              <a:rPr lang="en-US" sz="1400" dirty="0" smtClean="0"/>
              <a:t>Ongoing 4-year cycle with new solicitations in FY21 and FY22, pending funding availability </a:t>
            </a:r>
          </a:p>
          <a:p>
            <a:pPr>
              <a:buFont typeface="Wingdings" panose="05000000000000000000" pitchFamily="2" charset="2"/>
              <a:buChar char="§"/>
            </a:pPr>
            <a:r>
              <a:rPr lang="en-US" sz="1800" b="0" dirty="0"/>
              <a:t>Opportunities to advance computational chemical sciences identified in Computational Materials Science and Chemistry (2010) and BES Computing and Data Requirements in the </a:t>
            </a:r>
            <a:r>
              <a:rPr lang="en-US" sz="1800" b="0" dirty="0" err="1"/>
              <a:t>Exascale</a:t>
            </a:r>
            <a:r>
              <a:rPr lang="en-US" sz="1800" b="0" dirty="0"/>
              <a:t> Age (2017</a:t>
            </a:r>
            <a:r>
              <a:rPr lang="en-US" sz="1800" b="0" dirty="0" smtClean="0"/>
              <a:t>)</a:t>
            </a:r>
            <a:endParaRPr lang="en-US" sz="1800" b="0" dirty="0"/>
          </a:p>
        </p:txBody>
      </p:sp>
      <p:sp>
        <p:nvSpPr>
          <p:cNvPr id="3" name="Title 2"/>
          <p:cNvSpPr>
            <a:spLocks noGrp="1"/>
          </p:cNvSpPr>
          <p:nvPr>
            <p:ph type="title" idx="4294967295"/>
          </p:nvPr>
        </p:nvSpPr>
        <p:spPr>
          <a:xfrm>
            <a:off x="0" y="31750"/>
            <a:ext cx="9144000" cy="673100"/>
          </a:xfrm>
        </p:spPr>
        <p:txBody>
          <a:bodyPr/>
          <a:lstStyle/>
          <a:p>
            <a:pPr>
              <a:lnSpc>
                <a:spcPct val="90000"/>
              </a:lnSpc>
            </a:pPr>
            <a:r>
              <a:rPr lang="en-US" dirty="0" smtClean="0"/>
              <a:t>Computational Chemical Sciences </a:t>
            </a:r>
            <a:br>
              <a:rPr lang="en-US" dirty="0" smtClean="0"/>
            </a:br>
            <a:r>
              <a:rPr lang="en-US" sz="1800" dirty="0" smtClean="0"/>
              <a:t>in support of the </a:t>
            </a:r>
            <a:r>
              <a:rPr lang="en-US" sz="1800" dirty="0" err="1" smtClean="0"/>
              <a:t>Exascale</a:t>
            </a:r>
            <a:r>
              <a:rPr lang="en-US" sz="1800" dirty="0" smtClean="0"/>
              <a:t> Computing Initiative</a:t>
            </a:r>
            <a:endParaRPr lang="en-US" sz="2000" dirty="0"/>
          </a:p>
        </p:txBody>
      </p:sp>
      <p:sp>
        <p:nvSpPr>
          <p:cNvPr id="15" name="Rectangle 14"/>
          <p:cNvSpPr/>
          <p:nvPr/>
        </p:nvSpPr>
        <p:spPr>
          <a:xfrm>
            <a:off x="446442" y="848662"/>
            <a:ext cx="8251115" cy="646309"/>
          </a:xfrm>
          <a:prstGeom prst="rect">
            <a:avLst/>
          </a:prstGeom>
          <a:solidFill>
            <a:srgbClr val="FFFFD9"/>
          </a:solidFill>
          <a:ln>
            <a:solidFill>
              <a:schemeClr val="tx1"/>
            </a:solidFill>
          </a:ln>
        </p:spPr>
        <p:txBody>
          <a:bodyPr wrap="square" lIns="91418" tIns="45709" rIns="91418" bIns="45709">
            <a:spAutoFit/>
          </a:bodyPr>
          <a:lstStyle/>
          <a:p>
            <a:pPr marL="117448" lvl="1"/>
            <a:r>
              <a:rPr lang="en-US" dirty="0" smtClean="0">
                <a:latin typeface="Arial" pitchFamily="34" charset="0"/>
                <a:cs typeface="Arial" pitchFamily="34" charset="0"/>
              </a:rPr>
              <a:t>Goal: </a:t>
            </a:r>
            <a:r>
              <a:rPr lang="en-US" dirty="0">
                <a:latin typeface="Arial" pitchFamily="34" charset="0"/>
                <a:cs typeface="Arial" pitchFamily="34" charset="0"/>
              </a:rPr>
              <a:t>Open-source community codes </a:t>
            </a:r>
            <a:r>
              <a:rPr lang="en-US" dirty="0" smtClean="0">
                <a:latin typeface="Arial" pitchFamily="34" charset="0"/>
                <a:cs typeface="Arial" pitchFamily="34" charset="0"/>
              </a:rPr>
              <a:t>to accurately model chemical processes relevant to BES using current </a:t>
            </a:r>
            <a:r>
              <a:rPr lang="en-US" dirty="0" err="1" smtClean="0">
                <a:latin typeface="Arial" pitchFamily="34" charset="0"/>
                <a:cs typeface="Arial" pitchFamily="34" charset="0"/>
              </a:rPr>
              <a:t>petascale</a:t>
            </a:r>
            <a:r>
              <a:rPr lang="en-US" dirty="0" smtClean="0">
                <a:latin typeface="Arial" pitchFamily="34" charset="0"/>
                <a:cs typeface="Arial" pitchFamily="34" charset="0"/>
              </a:rPr>
              <a:t> and future </a:t>
            </a:r>
            <a:r>
              <a:rPr lang="en-US" dirty="0" err="1" smtClean="0">
                <a:latin typeface="Arial" pitchFamily="34" charset="0"/>
                <a:cs typeface="Arial" pitchFamily="34" charset="0"/>
              </a:rPr>
              <a:t>exascale</a:t>
            </a:r>
            <a:r>
              <a:rPr lang="en-US" dirty="0" smtClean="0">
                <a:latin typeface="Arial" pitchFamily="34" charset="0"/>
                <a:cs typeface="Arial" pitchFamily="34" charset="0"/>
              </a:rPr>
              <a:t> computers</a:t>
            </a:r>
            <a:endParaRPr lang="en-US" dirty="0">
              <a:solidFill>
                <a:srgbClr val="106636"/>
              </a:solidFill>
              <a:latin typeface="Arial" pitchFamily="34" charset="0"/>
              <a:cs typeface="Arial" pitchFamily="34" charset="0"/>
            </a:endParaRPr>
          </a:p>
        </p:txBody>
      </p:sp>
      <p:sp>
        <p:nvSpPr>
          <p:cNvPr id="5" name="Rectangle 4"/>
          <p:cNvSpPr/>
          <p:nvPr/>
        </p:nvSpPr>
        <p:spPr>
          <a:xfrm>
            <a:off x="3032096" y="6271517"/>
            <a:ext cx="5051466" cy="5102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Arial" panose="020B0604020202020204" pitchFamily="34" charset="0"/>
                <a:cs typeface="Arial" panose="020B0604020202020204" pitchFamily="34" charset="0"/>
              </a:rPr>
              <a:t>Images illustrate examples of target applications (catalysis, solar photochemistry, photosynthesis, separations)</a:t>
            </a:r>
            <a:endParaRPr lang="en-US" sz="1400" dirty="0">
              <a:solidFill>
                <a:schemeClr val="tx1"/>
              </a:solidFill>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932133" y="5016785"/>
            <a:ext cx="1774837" cy="1133856"/>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0" name="Group 19"/>
          <p:cNvGrpSpPr/>
          <p:nvPr/>
        </p:nvGrpSpPr>
        <p:grpSpPr>
          <a:xfrm>
            <a:off x="4726669" y="5022294"/>
            <a:ext cx="2001830" cy="1133855"/>
            <a:chOff x="6781565" y="4962396"/>
            <a:chExt cx="2018970" cy="1217898"/>
          </a:xfrm>
        </p:grpSpPr>
        <p:pic>
          <p:nvPicPr>
            <p:cNvPr id="9" name="Picture 5" desc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565" y="4962396"/>
              <a:ext cx="1829852" cy="1217898"/>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stretch>
              <a:fillRect/>
            </a:stretch>
          </p:blipFill>
          <p:spPr>
            <a:xfrm>
              <a:off x="7972262" y="5004181"/>
              <a:ext cx="828273" cy="689730"/>
            </a:xfrm>
            <a:prstGeom prst="rect">
              <a:avLst/>
            </a:prstGeom>
            <a:ln w="28575" cmpd="sng">
              <a:solidFill>
                <a:srgbClr val="000000">
                  <a:alpha val="98000"/>
                </a:srgbClr>
              </a:solidFill>
            </a:ln>
          </p:spPr>
        </p:pic>
        <p:cxnSp>
          <p:nvCxnSpPr>
            <p:cNvPr id="11" name="Straight Connector 10"/>
            <p:cNvCxnSpPr/>
            <p:nvPr/>
          </p:nvCxnSpPr>
          <p:spPr>
            <a:xfrm flipH="1">
              <a:off x="7620494" y="5004181"/>
              <a:ext cx="351768" cy="94749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633691" y="5721493"/>
              <a:ext cx="746524" cy="12737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633691" y="5675187"/>
              <a:ext cx="349419" cy="15349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2229639" y="5018549"/>
            <a:ext cx="2134117" cy="1136395"/>
            <a:chOff x="637313" y="4261418"/>
            <a:chExt cx="2265594" cy="1264680"/>
          </a:xfrm>
        </p:grpSpPr>
        <p:grpSp>
          <p:nvGrpSpPr>
            <p:cNvPr id="22" name="Group 21"/>
            <p:cNvGrpSpPr/>
            <p:nvPr/>
          </p:nvGrpSpPr>
          <p:grpSpPr>
            <a:xfrm>
              <a:off x="637313" y="4262110"/>
              <a:ext cx="2265594" cy="1263988"/>
              <a:chOff x="2688076" y="4838874"/>
              <a:chExt cx="2146433" cy="1263986"/>
            </a:xfrm>
          </p:grpSpPr>
          <p:grpSp>
            <p:nvGrpSpPr>
              <p:cNvPr id="24" name="Group 23"/>
              <p:cNvGrpSpPr/>
              <p:nvPr/>
            </p:nvGrpSpPr>
            <p:grpSpPr>
              <a:xfrm>
                <a:off x="2688076" y="4838874"/>
                <a:ext cx="2146433" cy="1263986"/>
                <a:chOff x="2688076" y="4838874"/>
                <a:chExt cx="2146433" cy="1263986"/>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8076" y="4838874"/>
                  <a:ext cx="2146433" cy="1263986"/>
                </a:xfrm>
                <a:prstGeom prst="rect">
                  <a:avLst/>
                </a:prstGeom>
                <a:ln w="28575">
                  <a:solidFill>
                    <a:schemeClr val="tx1"/>
                  </a:solidFill>
                </a:ln>
              </p:spPr>
            </p:pic>
            <p:sp>
              <p:nvSpPr>
                <p:cNvPr id="27" name="TextBox 26"/>
                <p:cNvSpPr txBox="1"/>
                <p:nvPr/>
              </p:nvSpPr>
              <p:spPr>
                <a:xfrm>
                  <a:off x="3903027" y="5084834"/>
                  <a:ext cx="919677" cy="256889"/>
                </a:xfrm>
                <a:prstGeom prst="rect">
                  <a:avLst/>
                </a:prstGeom>
                <a:noFill/>
              </p:spPr>
              <p:txBody>
                <a:bodyPr wrap="square" tIns="45720" bIns="45720" rtlCol="0">
                  <a:spAutoFit/>
                </a:bodyPr>
                <a:lstStyle/>
                <a:p>
                  <a:r>
                    <a:rPr lang="en-US" sz="900" b="1" dirty="0" smtClean="0"/>
                    <a:t>Initial Library</a:t>
                  </a:r>
                  <a:endParaRPr lang="en-US" sz="900" b="1" dirty="0"/>
                </a:p>
              </p:txBody>
            </p:sp>
            <p:sp>
              <p:nvSpPr>
                <p:cNvPr id="28" name="TextBox 27"/>
                <p:cNvSpPr txBox="1"/>
                <p:nvPr/>
              </p:nvSpPr>
              <p:spPr>
                <a:xfrm>
                  <a:off x="3811563" y="5272006"/>
                  <a:ext cx="972764" cy="411023"/>
                </a:xfrm>
                <a:prstGeom prst="rect">
                  <a:avLst/>
                </a:prstGeom>
                <a:solidFill>
                  <a:schemeClr val="bg1"/>
                </a:solidFill>
              </p:spPr>
              <p:txBody>
                <a:bodyPr wrap="square" rIns="0" rtlCol="0">
                  <a:spAutoFit/>
                </a:bodyPr>
                <a:lstStyle/>
                <a:p>
                  <a:pPr algn="ctr"/>
                  <a:r>
                    <a:rPr lang="en-US" sz="900" b="1" dirty="0" smtClean="0"/>
                    <a:t>Computational   Screening</a:t>
                  </a:r>
                  <a:endParaRPr lang="en-US" sz="900" b="1" dirty="0"/>
                </a:p>
              </p:txBody>
            </p:sp>
            <p:sp>
              <p:nvSpPr>
                <p:cNvPr id="29" name="TextBox 28"/>
                <p:cNvSpPr txBox="1"/>
                <p:nvPr/>
              </p:nvSpPr>
              <p:spPr>
                <a:xfrm>
                  <a:off x="3761383" y="5622319"/>
                  <a:ext cx="1073124" cy="401402"/>
                </a:xfrm>
                <a:prstGeom prst="rect">
                  <a:avLst/>
                </a:prstGeom>
                <a:solidFill>
                  <a:schemeClr val="bg1"/>
                </a:solidFill>
              </p:spPr>
              <p:txBody>
                <a:bodyPr wrap="square" rtlCol="0">
                  <a:spAutoFit/>
                </a:bodyPr>
                <a:lstStyle/>
                <a:p>
                  <a:pPr algn="ctr"/>
                  <a:r>
                    <a:rPr lang="en-US" sz="900" b="1" dirty="0" smtClean="0"/>
                    <a:t>High Accuracy Validation</a:t>
                  </a:r>
                  <a:endParaRPr lang="en-US" sz="900" b="1" dirty="0"/>
                </a:p>
              </p:txBody>
            </p:sp>
          </p:grpSp>
          <p:sp>
            <p:nvSpPr>
              <p:cNvPr id="25" name="TextBox 24"/>
              <p:cNvSpPr txBox="1"/>
              <p:nvPr/>
            </p:nvSpPr>
            <p:spPr>
              <a:xfrm>
                <a:off x="2742176" y="5760818"/>
                <a:ext cx="572488" cy="262903"/>
              </a:xfrm>
              <a:prstGeom prst="rect">
                <a:avLst/>
              </a:prstGeom>
              <a:solidFill>
                <a:schemeClr val="bg1"/>
              </a:solidFill>
            </p:spPr>
            <p:txBody>
              <a:bodyPr wrap="square" lIns="0" rIns="0" rtlCol="0">
                <a:spAutoFit/>
              </a:bodyPr>
              <a:lstStyle/>
              <a:p>
                <a:r>
                  <a:rPr lang="en-US" sz="900" b="1" dirty="0" smtClean="0"/>
                  <a:t>Accuracy</a:t>
                </a:r>
                <a:endParaRPr lang="en-US" sz="900" b="1" dirty="0"/>
              </a:p>
            </p:txBody>
          </p:sp>
        </p:grpSp>
        <p:sp>
          <p:nvSpPr>
            <p:cNvPr id="23" name="TextBox 22"/>
            <p:cNvSpPr txBox="1"/>
            <p:nvPr/>
          </p:nvSpPr>
          <p:spPr>
            <a:xfrm>
              <a:off x="678952" y="4261418"/>
              <a:ext cx="1842263" cy="261611"/>
            </a:xfrm>
            <a:prstGeom prst="rect">
              <a:avLst/>
            </a:prstGeom>
            <a:solidFill>
              <a:schemeClr val="bg1"/>
            </a:solidFill>
          </p:spPr>
          <p:txBody>
            <a:bodyPr wrap="square" rtlCol="0">
              <a:spAutoFit/>
            </a:bodyPr>
            <a:lstStyle/>
            <a:p>
              <a:pPr algn="ctr"/>
              <a:r>
                <a:rPr lang="en-US" sz="1100" dirty="0" smtClean="0"/>
                <a:t>Solar Harvesting Molecules</a:t>
              </a:r>
              <a:endParaRPr lang="en-US" sz="1100" dirty="0"/>
            </a:p>
          </p:txBody>
        </p:sp>
      </p:grpSp>
      <p:pic>
        <p:nvPicPr>
          <p:cNvPr id="30" name="Picture 29"/>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04909" y="5002920"/>
            <a:ext cx="1360302" cy="1152023"/>
          </a:xfrm>
          <a:prstGeom prst="rect">
            <a:avLst/>
          </a:prstGeom>
          <a:ln w="28575">
            <a:solidFill>
              <a:schemeClr val="tx1"/>
            </a:solidFill>
          </a:ln>
        </p:spPr>
      </p:pic>
    </p:spTree>
    <p:extLst>
      <p:ext uri="{BB962C8B-B14F-4D97-AF65-F5344CB8AC3E}">
        <p14:creationId xmlns:p14="http://schemas.microsoft.com/office/powerpoint/2010/main" val="2037773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0" y="38102"/>
            <a:ext cx="9144000" cy="702040"/>
          </a:xfrm>
          <a:prstGeom prst="rect">
            <a:avLst/>
          </a:prstGeom>
        </p:spPr>
        <p:txBody>
          <a:bodyPr lIns="91418" tIns="45709" rIns="91418" bIns="45709" anchor="ctr" anchorCtr="1"/>
          <a:lstStyle/>
          <a:p>
            <a:pPr algn="ctr" defTabSz="914400">
              <a:lnSpc>
                <a:spcPct val="85000"/>
              </a:lnSpc>
            </a:pPr>
            <a:r>
              <a:rPr lang="en-US" sz="2400" dirty="0" smtClean="0">
                <a:solidFill>
                  <a:srgbClr val="106636"/>
                </a:solidFill>
                <a:latin typeface="Arial" pitchFamily="34" charset="0"/>
              </a:rPr>
              <a:t>NSLS-II Experimental Tools (NEXT) at BNL </a:t>
            </a:r>
            <a:endParaRPr lang="en-US" sz="2400" dirty="0">
              <a:solidFill>
                <a:srgbClr val="106636"/>
              </a:solidFill>
              <a:latin typeface="Arial" pitchFamily="34" charset="0"/>
            </a:endParaRPr>
          </a:p>
        </p:txBody>
      </p:sp>
      <p:sp>
        <p:nvSpPr>
          <p:cNvPr id="2" name="TextBox 1"/>
          <p:cNvSpPr txBox="1"/>
          <p:nvPr/>
        </p:nvSpPr>
        <p:spPr>
          <a:xfrm>
            <a:off x="128406" y="868847"/>
            <a:ext cx="5072336" cy="5093702"/>
          </a:xfrm>
          <a:prstGeom prst="rect">
            <a:avLst/>
          </a:prstGeom>
          <a:noFill/>
        </p:spPr>
        <p:txBody>
          <a:bodyPr wrap="square" rtlCol="0">
            <a:spAutoFit/>
          </a:bodyPr>
          <a:lstStyle/>
          <a:p>
            <a:pPr defTabSz="508503">
              <a:buSzPct val="115000"/>
              <a:tabLst>
                <a:tab pos="2545865" algn="l"/>
              </a:tabLst>
            </a:pPr>
            <a:r>
              <a:rPr lang="en-US" sz="1600" b="1" dirty="0" smtClean="0">
                <a:solidFill>
                  <a:srgbClr val="106636"/>
                </a:solidFill>
                <a:latin typeface="Arial" pitchFamily="34" charset="0"/>
                <a:ea typeface="Osaka" charset="-128"/>
                <a:cs typeface="Arial" pitchFamily="34" charset="0"/>
              </a:rPr>
              <a:t>The project has delivered five world-class </a:t>
            </a:r>
            <a:r>
              <a:rPr lang="en-US" sz="1600" b="1" dirty="0">
                <a:solidFill>
                  <a:srgbClr val="106636"/>
                </a:solidFill>
                <a:latin typeface="Arial" pitchFamily="34" charset="0"/>
                <a:ea typeface="Osaka" charset="-128"/>
                <a:cs typeface="Arial" pitchFamily="34" charset="0"/>
              </a:rPr>
              <a:t>scientific instruments for NSLS-II</a:t>
            </a:r>
            <a:r>
              <a:rPr lang="en-US" sz="1600" b="1" dirty="0" smtClean="0">
                <a:solidFill>
                  <a:srgbClr val="106636"/>
                </a:solidFill>
                <a:latin typeface="Arial" pitchFamily="34" charset="0"/>
                <a:ea typeface="Osaka" charset="-128"/>
                <a:cs typeface="Arial" pitchFamily="34" charset="0"/>
              </a:rPr>
              <a:t>:</a:t>
            </a:r>
            <a:endParaRPr lang="en-US" sz="1600" b="1" dirty="0">
              <a:solidFill>
                <a:srgbClr val="106636"/>
              </a:solidFill>
              <a:latin typeface="Arial" pitchFamily="34" charset="0"/>
              <a:ea typeface="Osaka" charset="-128"/>
              <a:cs typeface="Arial" pitchFamily="34" charset="0"/>
            </a:endParaRPr>
          </a:p>
          <a:p>
            <a:pPr marL="404813" lvl="1" indent="-277813" defTabSz="508503">
              <a:lnSpc>
                <a:spcPct val="110000"/>
              </a:lnSpc>
              <a:buFont typeface="Wingdings" panose="05000000000000000000" pitchFamily="2" charset="2"/>
              <a:buChar char="§"/>
              <a:tabLst>
                <a:tab pos="2545865" algn="l"/>
              </a:tabLst>
            </a:pPr>
            <a:r>
              <a:rPr lang="en-US" sz="1400" dirty="0" smtClean="0">
                <a:latin typeface="Arial" pitchFamily="34" charset="0"/>
                <a:ea typeface="Osaka" charset="-128"/>
                <a:cs typeface="Arial" pitchFamily="34" charset="0"/>
              </a:rPr>
              <a:t>Electron </a:t>
            </a:r>
            <a:r>
              <a:rPr lang="en-US" sz="1400" dirty="0" err="1">
                <a:latin typeface="Arial" pitchFamily="34" charset="0"/>
                <a:ea typeface="Osaka" charset="-128"/>
                <a:cs typeface="Arial" pitchFamily="34" charset="0"/>
              </a:rPr>
              <a:t>SpectroMicroscopy</a:t>
            </a:r>
            <a:r>
              <a:rPr lang="en-US" sz="1400" dirty="0">
                <a:latin typeface="Arial" pitchFamily="34" charset="0"/>
                <a:ea typeface="Osaka" charset="-128"/>
                <a:cs typeface="Arial" pitchFamily="34" charset="0"/>
              </a:rPr>
              <a:t> (ESM)</a:t>
            </a:r>
          </a:p>
          <a:p>
            <a:pPr marL="404813" lvl="1" indent="-277813" defTabSz="508503">
              <a:lnSpc>
                <a:spcPct val="110000"/>
              </a:lnSpc>
              <a:buFont typeface="Wingdings" panose="05000000000000000000" pitchFamily="2" charset="2"/>
              <a:buChar char="§"/>
              <a:tabLst>
                <a:tab pos="2545865" algn="l"/>
              </a:tabLst>
            </a:pPr>
            <a:r>
              <a:rPr lang="en-US" sz="1400" dirty="0">
                <a:latin typeface="Arial" pitchFamily="34" charset="0"/>
                <a:ea typeface="Osaka" charset="-128"/>
                <a:cs typeface="Arial" pitchFamily="34" charset="0"/>
              </a:rPr>
              <a:t>In-Situ and Resonant Hard X-ray Studies (ISR)</a:t>
            </a:r>
          </a:p>
          <a:p>
            <a:pPr marL="404813" lvl="1" indent="-277813" defTabSz="508503">
              <a:lnSpc>
                <a:spcPct val="110000"/>
              </a:lnSpc>
              <a:buFont typeface="Wingdings" panose="05000000000000000000" pitchFamily="2" charset="2"/>
              <a:buChar char="§"/>
              <a:tabLst>
                <a:tab pos="2545865" algn="l"/>
              </a:tabLst>
            </a:pPr>
            <a:r>
              <a:rPr lang="en-US" sz="1400" dirty="0">
                <a:latin typeface="Arial" pitchFamily="34" charset="0"/>
                <a:ea typeface="Osaka" charset="-128"/>
                <a:cs typeface="Arial" pitchFamily="34" charset="0"/>
              </a:rPr>
              <a:t>Inner Shell Spectroscopy (ISS)</a:t>
            </a:r>
          </a:p>
          <a:p>
            <a:pPr marL="404813" lvl="1" indent="-277813" defTabSz="508503">
              <a:lnSpc>
                <a:spcPct val="110000"/>
              </a:lnSpc>
              <a:buFont typeface="Wingdings" panose="05000000000000000000" pitchFamily="2" charset="2"/>
              <a:buChar char="§"/>
              <a:tabLst>
                <a:tab pos="2545865" algn="l"/>
              </a:tabLst>
            </a:pPr>
            <a:r>
              <a:rPr lang="en-US" sz="1400" dirty="0">
                <a:latin typeface="Arial" pitchFamily="34" charset="0"/>
                <a:ea typeface="Osaka" charset="-128"/>
                <a:cs typeface="Arial" pitchFamily="34" charset="0"/>
              </a:rPr>
              <a:t>Soft Inelastic X-ray Scattering (SIX)</a:t>
            </a:r>
          </a:p>
          <a:p>
            <a:pPr marL="404813" lvl="1" indent="-277813" defTabSz="508503">
              <a:lnSpc>
                <a:spcPct val="110000"/>
              </a:lnSpc>
              <a:buFont typeface="Wingdings" panose="05000000000000000000" pitchFamily="2" charset="2"/>
              <a:buChar char="§"/>
              <a:tabLst>
                <a:tab pos="2545865" algn="l"/>
              </a:tabLst>
            </a:pPr>
            <a:r>
              <a:rPr lang="en-US" sz="1400" dirty="0">
                <a:latin typeface="Arial" pitchFamily="34" charset="0"/>
                <a:ea typeface="Osaka" charset="-128"/>
                <a:cs typeface="Arial" pitchFamily="34" charset="0"/>
              </a:rPr>
              <a:t>Soft Matter Interfaces (SMI)</a:t>
            </a:r>
          </a:p>
          <a:p>
            <a:endParaRPr lang="en-US" sz="1400" dirty="0" smtClean="0">
              <a:solidFill>
                <a:prstClr val="black"/>
              </a:solidFill>
              <a:latin typeface="Arial" pitchFamily="34" charset="0"/>
              <a:ea typeface="Osaka" charset="-128"/>
              <a:cs typeface="Arial" pitchFamily="34" charset="0"/>
            </a:endParaRPr>
          </a:p>
          <a:p>
            <a:r>
              <a:rPr lang="en-US" sz="1600" b="1" dirty="0" smtClean="0">
                <a:solidFill>
                  <a:srgbClr val="106636"/>
                </a:solidFill>
                <a:latin typeface="Arial" pitchFamily="34" charset="0"/>
                <a:ea typeface="Osaka" charset="-128"/>
                <a:cs typeface="Arial" pitchFamily="34" charset="0"/>
              </a:rPr>
              <a:t>Total Project Cost: $90M</a:t>
            </a:r>
          </a:p>
          <a:p>
            <a:endParaRPr lang="en-US" sz="1600" dirty="0" smtClean="0"/>
          </a:p>
          <a:p>
            <a:r>
              <a:rPr lang="en-US" sz="1600" b="1" dirty="0" smtClean="0">
                <a:solidFill>
                  <a:srgbClr val="106636"/>
                </a:solidFill>
              </a:rPr>
              <a:t>Project Status:  </a:t>
            </a:r>
          </a:p>
          <a:p>
            <a:pPr marL="285750" indent="-171450">
              <a:buFont typeface="Wingdings" panose="05000000000000000000" pitchFamily="2" charset="2"/>
              <a:buChar char="§"/>
            </a:pPr>
            <a:r>
              <a:rPr lang="en-US" sz="1400" dirty="0" smtClean="0"/>
              <a:t>Office of Project Assessment Review May 31- June 1, 2017, </a:t>
            </a:r>
            <a:r>
              <a:rPr lang="en-US" sz="1400" b="1" dirty="0" smtClean="0"/>
              <a:t>recommending CD-4 approval</a:t>
            </a:r>
          </a:p>
          <a:p>
            <a:pPr marL="285750" indent="-171450">
              <a:buFont typeface="Wingdings" panose="05000000000000000000" pitchFamily="2" charset="2"/>
              <a:buChar char="§"/>
            </a:pPr>
            <a:endParaRPr lang="en-US" sz="1400" dirty="0" smtClean="0"/>
          </a:p>
          <a:p>
            <a:r>
              <a:rPr lang="en-US" sz="1600" b="1" dirty="0" smtClean="0">
                <a:solidFill>
                  <a:srgbClr val="106636"/>
                </a:solidFill>
              </a:rPr>
              <a:t>Timeline:</a:t>
            </a:r>
          </a:p>
          <a:p>
            <a:pPr marL="290513" lvl="0" indent="-290513">
              <a:buFont typeface="Wingdings" panose="05000000000000000000" pitchFamily="2" charset="2"/>
              <a:buChar char="ü"/>
              <a:tabLst>
                <a:tab pos="1143000" algn="l"/>
              </a:tabLst>
            </a:pPr>
            <a:r>
              <a:rPr lang="en-US" sz="1400" dirty="0" smtClean="0">
                <a:solidFill>
                  <a:prstClr val="black"/>
                </a:solidFill>
                <a:latin typeface="Arial" pitchFamily="34" charset="0"/>
                <a:cs typeface="Arial" pitchFamily="34" charset="0"/>
              </a:rPr>
              <a:t>May 2010</a:t>
            </a:r>
            <a:r>
              <a:rPr lang="en-US" sz="1400" dirty="0">
                <a:solidFill>
                  <a:prstClr val="black"/>
                </a:solidFill>
                <a:latin typeface="Arial" pitchFamily="34" charset="0"/>
                <a:cs typeface="Arial" pitchFamily="34" charset="0"/>
              </a:rPr>
              <a:t>	</a:t>
            </a:r>
            <a:r>
              <a:rPr lang="en-US" sz="1400" dirty="0" smtClean="0">
                <a:solidFill>
                  <a:prstClr val="black"/>
                </a:solidFill>
                <a:latin typeface="Arial" pitchFamily="34" charset="0"/>
                <a:cs typeface="Arial" pitchFamily="34" charset="0"/>
              </a:rPr>
              <a:t>CD-0</a:t>
            </a:r>
            <a:r>
              <a:rPr lang="en-US" sz="1400" dirty="0">
                <a:solidFill>
                  <a:prstClr val="black"/>
                </a:solidFill>
                <a:latin typeface="Arial" pitchFamily="34" charset="0"/>
                <a:cs typeface="Arial" pitchFamily="34" charset="0"/>
              </a:rPr>
              <a:t>, Approve Mission </a:t>
            </a:r>
            <a:r>
              <a:rPr lang="en-US" sz="1400" dirty="0" smtClean="0">
                <a:solidFill>
                  <a:prstClr val="black"/>
                </a:solidFill>
                <a:latin typeface="Arial" pitchFamily="34" charset="0"/>
                <a:cs typeface="Arial" pitchFamily="34" charset="0"/>
              </a:rPr>
              <a:t>Need</a:t>
            </a:r>
            <a:endParaRPr lang="en-US" sz="1400" dirty="0">
              <a:solidFill>
                <a:prstClr val="black"/>
              </a:solidFill>
              <a:latin typeface="Arial" pitchFamily="34" charset="0"/>
              <a:cs typeface="Arial" pitchFamily="34" charset="0"/>
            </a:endParaRPr>
          </a:p>
          <a:p>
            <a:pPr marL="290513" lvl="0" indent="-290513">
              <a:buFont typeface="Wingdings" panose="05000000000000000000" pitchFamily="2" charset="2"/>
              <a:buChar char="ü"/>
              <a:tabLst>
                <a:tab pos="1143000" algn="l"/>
              </a:tabLst>
            </a:pPr>
            <a:r>
              <a:rPr lang="en-US" sz="1400" dirty="0" smtClean="0">
                <a:solidFill>
                  <a:prstClr val="black"/>
                </a:solidFill>
                <a:latin typeface="Arial" pitchFamily="34" charset="0"/>
                <a:cs typeface="Arial" pitchFamily="34" charset="0"/>
              </a:rPr>
              <a:t>Dec 2011</a:t>
            </a:r>
            <a:r>
              <a:rPr lang="en-US" sz="1400" dirty="0">
                <a:solidFill>
                  <a:prstClr val="black"/>
                </a:solidFill>
                <a:latin typeface="Arial" pitchFamily="34" charset="0"/>
                <a:cs typeface="Arial" pitchFamily="34" charset="0"/>
              </a:rPr>
              <a:t>	</a:t>
            </a:r>
            <a:r>
              <a:rPr lang="en-US" sz="1400" dirty="0" smtClean="0">
                <a:solidFill>
                  <a:prstClr val="black"/>
                </a:solidFill>
                <a:latin typeface="Arial" pitchFamily="34" charset="0"/>
                <a:cs typeface="Arial" pitchFamily="34" charset="0"/>
              </a:rPr>
              <a:t>CD-1</a:t>
            </a:r>
            <a:r>
              <a:rPr lang="en-US" sz="1400" dirty="0">
                <a:solidFill>
                  <a:prstClr val="black"/>
                </a:solidFill>
                <a:latin typeface="Arial" pitchFamily="34" charset="0"/>
                <a:cs typeface="Arial" pitchFamily="34" charset="0"/>
              </a:rPr>
              <a:t>, Approve Alternative </a:t>
            </a:r>
            <a:r>
              <a:rPr lang="en-US" sz="1400" dirty="0" smtClean="0">
                <a:solidFill>
                  <a:prstClr val="black"/>
                </a:solidFill>
                <a:latin typeface="Arial" pitchFamily="34" charset="0"/>
                <a:cs typeface="Arial" pitchFamily="34" charset="0"/>
              </a:rPr>
              <a:t>Selection &amp; Cost 	Range</a:t>
            </a:r>
            <a:endParaRPr lang="en-US" sz="1400" dirty="0">
              <a:solidFill>
                <a:prstClr val="black"/>
              </a:solidFill>
              <a:latin typeface="Arial" pitchFamily="34" charset="0"/>
              <a:cs typeface="Arial" pitchFamily="34" charset="0"/>
            </a:endParaRPr>
          </a:p>
          <a:p>
            <a:pPr marL="290513" lvl="0" indent="-290513">
              <a:buFont typeface="Wingdings" panose="05000000000000000000" pitchFamily="2" charset="2"/>
              <a:buChar char="ü"/>
              <a:tabLst>
                <a:tab pos="1143000" algn="l"/>
              </a:tabLst>
            </a:pPr>
            <a:r>
              <a:rPr lang="en-US" sz="1400" dirty="0" smtClean="0">
                <a:solidFill>
                  <a:prstClr val="black"/>
                </a:solidFill>
                <a:latin typeface="Arial" pitchFamily="34" charset="0"/>
                <a:cs typeface="Arial" pitchFamily="34" charset="0"/>
              </a:rPr>
              <a:t>Oct 2013</a:t>
            </a:r>
            <a:r>
              <a:rPr lang="en-US" sz="1400" dirty="0">
                <a:solidFill>
                  <a:prstClr val="black"/>
                </a:solidFill>
                <a:latin typeface="Arial" pitchFamily="34" charset="0"/>
                <a:cs typeface="Arial" pitchFamily="34" charset="0"/>
              </a:rPr>
              <a:t>	CD-2, Approve Performance </a:t>
            </a:r>
            <a:r>
              <a:rPr lang="en-US" sz="1400" dirty="0" smtClean="0">
                <a:solidFill>
                  <a:prstClr val="black"/>
                </a:solidFill>
                <a:latin typeface="Arial" pitchFamily="34" charset="0"/>
                <a:cs typeface="Arial" pitchFamily="34" charset="0"/>
              </a:rPr>
              <a:t>Baseline</a:t>
            </a:r>
          </a:p>
          <a:p>
            <a:pPr marL="290513" lvl="0" indent="-290513">
              <a:buFont typeface="Wingdings" panose="05000000000000000000" pitchFamily="2" charset="2"/>
              <a:buChar char="ü"/>
              <a:tabLst>
                <a:tab pos="1143000" algn="l"/>
              </a:tabLst>
            </a:pPr>
            <a:r>
              <a:rPr lang="en-US" sz="1400" dirty="0" smtClean="0">
                <a:solidFill>
                  <a:prstClr val="black"/>
                </a:solidFill>
                <a:latin typeface="Arial" pitchFamily="34" charset="0"/>
                <a:cs typeface="Arial" pitchFamily="34" charset="0"/>
              </a:rPr>
              <a:t>Jul 2014	CD-3, Approve Start of Construction                                                       </a:t>
            </a:r>
            <a:endParaRPr lang="en-US" sz="1400" dirty="0">
              <a:solidFill>
                <a:prstClr val="black"/>
              </a:solidFill>
              <a:latin typeface="Arial" pitchFamily="34" charset="0"/>
              <a:cs typeface="Arial" pitchFamily="34" charset="0"/>
            </a:endParaRPr>
          </a:p>
          <a:p>
            <a:pPr marL="914400" lvl="0" indent="-914400">
              <a:tabLst>
                <a:tab pos="290513" algn="l"/>
                <a:tab pos="1143000" algn="l"/>
              </a:tabLst>
            </a:pPr>
            <a:r>
              <a:rPr lang="en-US" sz="1400" dirty="0" smtClean="0">
                <a:solidFill>
                  <a:prstClr val="black"/>
                </a:solidFill>
                <a:latin typeface="Arial" pitchFamily="34" charset="0"/>
                <a:cs typeface="Arial" pitchFamily="34" charset="0"/>
              </a:rPr>
              <a:t>	Aug 2017	CD-4</a:t>
            </a:r>
            <a:r>
              <a:rPr lang="en-US" sz="1400" dirty="0">
                <a:solidFill>
                  <a:prstClr val="black"/>
                </a:solidFill>
                <a:latin typeface="Arial" pitchFamily="34" charset="0"/>
                <a:cs typeface="Arial" pitchFamily="34" charset="0"/>
              </a:rPr>
              <a:t>, Approve Start </a:t>
            </a:r>
            <a:r>
              <a:rPr lang="en-US" sz="1400" dirty="0" smtClean="0">
                <a:solidFill>
                  <a:prstClr val="black"/>
                </a:solidFill>
                <a:latin typeface="Arial" pitchFamily="34" charset="0"/>
                <a:cs typeface="Arial" pitchFamily="34" charset="0"/>
              </a:rPr>
              <a:t>of Operations</a:t>
            </a:r>
            <a:r>
              <a:rPr lang="en-US" sz="1200" b="1" dirty="0">
                <a:solidFill>
                  <a:prstClr val="black"/>
                </a:solidFill>
                <a:latin typeface="Arial" pitchFamily="34" charset="0"/>
                <a:cs typeface="Arial" pitchFamily="34" charset="0"/>
              </a:rPr>
              <a:t/>
            </a:r>
            <a:br>
              <a:rPr lang="en-US" sz="1200" b="1" dirty="0">
                <a:solidFill>
                  <a:prstClr val="black"/>
                </a:solidFill>
                <a:latin typeface="Arial" pitchFamily="34" charset="0"/>
                <a:cs typeface="Arial" pitchFamily="34" charset="0"/>
              </a:rPr>
            </a:br>
            <a:endParaRPr lang="en-US" sz="1200" b="1" dirty="0" smtClean="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739" y="785959"/>
            <a:ext cx="2130846" cy="1835429"/>
          </a:xfrm>
          <a:prstGeom prst="rect">
            <a:avLst/>
          </a:prstGeom>
        </p:spPr>
        <p:style>
          <a:lnRef idx="2">
            <a:schemeClr val="dk1"/>
          </a:lnRef>
          <a:fillRef idx="1">
            <a:schemeClr val="lt1"/>
          </a:fillRef>
          <a:effectRef idx="0">
            <a:schemeClr val="dk1"/>
          </a:effectRef>
          <a:fontRef idx="minor">
            <a:schemeClr val="dk1"/>
          </a:fontRef>
        </p:style>
      </p:pic>
      <p:pic>
        <p:nvPicPr>
          <p:cNvPr id="13" name="Picture 2" descr="C:\Users\csnelson\Documents\NEXT\ISR\pictures\sixcircle_26jan16_d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351" r="12297"/>
          <a:stretch/>
        </p:blipFill>
        <p:spPr bwMode="auto">
          <a:xfrm>
            <a:off x="7126054" y="790483"/>
            <a:ext cx="2015152" cy="1830905"/>
          </a:xfrm>
          <a:prstGeom prst="rect">
            <a:avLst/>
          </a:prstGeom>
          <a:extLst/>
        </p:spPr>
        <p:style>
          <a:lnRef idx="2">
            <a:schemeClr val="dk1"/>
          </a:lnRef>
          <a:fillRef idx="1">
            <a:schemeClr val="lt1"/>
          </a:fillRef>
          <a:effectRef idx="0">
            <a:schemeClr val="dk1"/>
          </a:effectRef>
          <a:fontRef idx="minor">
            <a:schemeClr val="dk1"/>
          </a:fontRef>
        </p:style>
      </p:pic>
      <p:sp>
        <p:nvSpPr>
          <p:cNvPr id="15" name="TextBox 14"/>
          <p:cNvSpPr txBox="1"/>
          <p:nvPr/>
        </p:nvSpPr>
        <p:spPr>
          <a:xfrm>
            <a:off x="7164585" y="2029403"/>
            <a:ext cx="2069288" cy="646331"/>
          </a:xfrm>
          <a:prstGeom prst="rect">
            <a:avLst/>
          </a:prstGeom>
          <a:noFill/>
        </p:spPr>
        <p:txBody>
          <a:bodyPr wrap="square" rtlCol="0">
            <a:spAutoFit/>
          </a:bodyPr>
          <a:lstStyle/>
          <a:p>
            <a:pPr algn="ctr"/>
            <a:r>
              <a:rPr lang="en-US" sz="1200" b="1" dirty="0" smtClean="0">
                <a:solidFill>
                  <a:schemeClr val="bg1"/>
                </a:solidFill>
              </a:rPr>
              <a:t>Integrated In-Situ and Resonant Hard X-ray Studies (ISR)</a:t>
            </a:r>
            <a:endParaRPr lang="en-US" sz="1400" b="1" dirty="0">
              <a:solidFill>
                <a:schemeClr val="bg1"/>
              </a:solidFill>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4540" y="4387960"/>
            <a:ext cx="2629051" cy="1826856"/>
          </a:xfrm>
          <a:prstGeom prst="rect">
            <a:avLst/>
          </a:prstGeom>
        </p:spPr>
        <p:style>
          <a:lnRef idx="2">
            <a:schemeClr val="dk1"/>
          </a:lnRef>
          <a:fillRef idx="1">
            <a:schemeClr val="lt1"/>
          </a:fillRef>
          <a:effectRef idx="0">
            <a:schemeClr val="dk1"/>
          </a:effectRef>
          <a:fontRef idx="minor">
            <a:schemeClr val="dk1"/>
          </a:fontRef>
        </p:style>
      </p:pic>
      <p:sp>
        <p:nvSpPr>
          <p:cNvPr id="16" name="TextBox 15"/>
          <p:cNvSpPr txBox="1"/>
          <p:nvPr/>
        </p:nvSpPr>
        <p:spPr>
          <a:xfrm>
            <a:off x="5970591" y="5648088"/>
            <a:ext cx="2413543" cy="461665"/>
          </a:xfrm>
          <a:prstGeom prst="rect">
            <a:avLst/>
          </a:prstGeom>
          <a:noFill/>
        </p:spPr>
        <p:txBody>
          <a:bodyPr wrap="square" rtlCol="0">
            <a:spAutoFit/>
          </a:bodyPr>
          <a:lstStyle/>
          <a:p>
            <a:pPr algn="ctr"/>
            <a:r>
              <a:rPr lang="en-US" sz="1200" b="1" dirty="0" smtClean="0">
                <a:solidFill>
                  <a:schemeClr val="bg1"/>
                </a:solidFill>
              </a:rPr>
              <a:t>Electron </a:t>
            </a:r>
            <a:r>
              <a:rPr lang="en-US" sz="1200" b="1" dirty="0" err="1" smtClean="0">
                <a:solidFill>
                  <a:schemeClr val="bg1"/>
                </a:solidFill>
              </a:rPr>
              <a:t>Spectro</a:t>
            </a:r>
            <a:r>
              <a:rPr lang="en-US" sz="1200" b="1" dirty="0" smtClean="0">
                <a:solidFill>
                  <a:schemeClr val="bg1"/>
                </a:solidFill>
              </a:rPr>
              <a:t>-Microscopy (ESM)</a:t>
            </a:r>
            <a:endParaRPr lang="en-US" sz="1200" b="1" dirty="0">
              <a:solidFill>
                <a:schemeClr val="bg1"/>
              </a:solidFill>
            </a:endParaRPr>
          </a:p>
        </p:txBody>
      </p:sp>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6015" y="2621388"/>
            <a:ext cx="2377985" cy="1766572"/>
          </a:xfrm>
          <a:prstGeom prst="rect">
            <a:avLst/>
          </a:prstGeom>
        </p:spPr>
        <p:style>
          <a:lnRef idx="2">
            <a:schemeClr val="dk1"/>
          </a:lnRef>
          <a:fillRef idx="1">
            <a:schemeClr val="lt1"/>
          </a:fillRef>
          <a:effectRef idx="0">
            <a:schemeClr val="dk1"/>
          </a:effectRef>
          <a:fontRef idx="minor">
            <a:schemeClr val="dk1"/>
          </a:fontRef>
        </p:style>
      </p:pic>
      <p:sp>
        <p:nvSpPr>
          <p:cNvPr id="14" name="TextBox 13"/>
          <p:cNvSpPr txBox="1"/>
          <p:nvPr/>
        </p:nvSpPr>
        <p:spPr>
          <a:xfrm>
            <a:off x="5061237" y="2201500"/>
            <a:ext cx="2280744" cy="646331"/>
          </a:xfrm>
          <a:prstGeom prst="rect">
            <a:avLst/>
          </a:prstGeom>
          <a:noFill/>
        </p:spPr>
        <p:txBody>
          <a:bodyPr wrap="square" rtlCol="0">
            <a:spAutoFit/>
          </a:bodyPr>
          <a:lstStyle/>
          <a:p>
            <a:pPr algn="ctr"/>
            <a:r>
              <a:rPr lang="en-US" sz="1200" b="1" dirty="0" smtClean="0">
                <a:solidFill>
                  <a:schemeClr val="bg1"/>
                </a:solidFill>
              </a:rPr>
              <a:t>Inner Shell Spectroscopy (ISS)</a:t>
            </a:r>
          </a:p>
          <a:p>
            <a:pPr algn="ctr"/>
            <a:r>
              <a:rPr lang="en-US" sz="1200" b="1" dirty="0" smtClean="0">
                <a:solidFill>
                  <a:schemeClr val="bg1"/>
                </a:solidFill>
              </a:rPr>
              <a:t> </a:t>
            </a:r>
            <a:endParaRPr lang="en-US" sz="1200" b="1" i="1" dirty="0">
              <a:solidFill>
                <a:schemeClr val="bg1"/>
              </a:solidFill>
            </a:endParaRPr>
          </a:p>
        </p:txBody>
      </p:sp>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24916" t="4669" r="13589" b="3928"/>
          <a:stretch/>
        </p:blipFill>
        <p:spPr>
          <a:xfrm>
            <a:off x="5033739" y="2621388"/>
            <a:ext cx="2092315" cy="1755584"/>
          </a:xfrm>
          <a:prstGeom prst="rect">
            <a:avLst/>
          </a:prstGeom>
        </p:spPr>
        <p:style>
          <a:lnRef idx="2">
            <a:schemeClr val="dk1"/>
          </a:lnRef>
          <a:fillRef idx="1">
            <a:schemeClr val="lt1"/>
          </a:fillRef>
          <a:effectRef idx="0">
            <a:schemeClr val="dk1"/>
          </a:effectRef>
          <a:fontRef idx="minor">
            <a:schemeClr val="dk1"/>
          </a:fontRef>
        </p:style>
      </p:pic>
      <p:sp>
        <p:nvSpPr>
          <p:cNvPr id="17" name="TextBox 16"/>
          <p:cNvSpPr txBox="1"/>
          <p:nvPr/>
        </p:nvSpPr>
        <p:spPr>
          <a:xfrm>
            <a:off x="7519377" y="3926295"/>
            <a:ext cx="1672128" cy="461665"/>
          </a:xfrm>
          <a:prstGeom prst="rect">
            <a:avLst/>
          </a:prstGeom>
          <a:noFill/>
        </p:spPr>
        <p:txBody>
          <a:bodyPr wrap="square" rtlCol="0">
            <a:spAutoFit/>
          </a:bodyPr>
          <a:lstStyle/>
          <a:p>
            <a:pPr algn="ctr"/>
            <a:r>
              <a:rPr lang="en-US" sz="1200" b="1" dirty="0" smtClean="0">
                <a:solidFill>
                  <a:schemeClr val="bg1"/>
                </a:solidFill>
              </a:rPr>
              <a:t>Soft Inelastic X-ray Scattering (SIX)</a:t>
            </a:r>
            <a:endParaRPr lang="en-US" sz="1200" b="1" dirty="0">
              <a:solidFill>
                <a:schemeClr val="bg1"/>
              </a:solidFill>
            </a:endParaRPr>
          </a:p>
        </p:txBody>
      </p:sp>
      <p:sp>
        <p:nvSpPr>
          <p:cNvPr id="20" name="TextBox 19"/>
          <p:cNvSpPr txBox="1"/>
          <p:nvPr/>
        </p:nvSpPr>
        <p:spPr>
          <a:xfrm>
            <a:off x="5072270" y="4027109"/>
            <a:ext cx="2408576" cy="276999"/>
          </a:xfrm>
          <a:prstGeom prst="rect">
            <a:avLst/>
          </a:prstGeom>
          <a:noFill/>
        </p:spPr>
        <p:txBody>
          <a:bodyPr wrap="square" rtlCol="0">
            <a:spAutoFit/>
          </a:bodyPr>
          <a:lstStyle/>
          <a:p>
            <a:r>
              <a:rPr lang="en-US" sz="1200" b="1" dirty="0" smtClean="0">
                <a:solidFill>
                  <a:schemeClr val="bg1"/>
                </a:solidFill>
              </a:rPr>
              <a:t>Soft Matter Interfaces (SMI</a:t>
            </a:r>
            <a:r>
              <a:rPr lang="en-US" sz="1200" b="1" dirty="0">
                <a:solidFill>
                  <a:schemeClr val="bg1"/>
                </a:solidFill>
              </a:rPr>
              <a:t>)</a:t>
            </a:r>
          </a:p>
        </p:txBody>
      </p:sp>
    </p:spTree>
    <p:extLst>
      <p:ext uri="{BB962C8B-B14F-4D97-AF65-F5344CB8AC3E}">
        <p14:creationId xmlns:p14="http://schemas.microsoft.com/office/powerpoint/2010/main" val="345729999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25791</TotalTime>
  <Words>4142</Words>
  <Application>Microsoft Office PowerPoint</Application>
  <PresentationFormat>On-screen Show (4:3)</PresentationFormat>
  <Paragraphs>921</Paragraphs>
  <Slides>31</Slides>
  <Notes>21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宋体</vt:lpstr>
      <vt:lpstr>Arial</vt:lpstr>
      <vt:lpstr>Arial Black</vt:lpstr>
      <vt:lpstr>Arial Narrow</vt:lpstr>
      <vt:lpstr>Calibri</vt:lpstr>
      <vt:lpstr>Courier New</vt:lpstr>
      <vt:lpstr>Osaka</vt:lpstr>
      <vt:lpstr>Rod</vt:lpstr>
      <vt:lpstr>Times</vt:lpstr>
      <vt:lpstr>Times New Roman</vt:lpstr>
      <vt:lpstr>Wingdings</vt:lpstr>
      <vt:lpstr>Office Theme</vt:lpstr>
      <vt:lpstr>1_Office Theme</vt:lpstr>
      <vt:lpstr>2_Office Theme</vt:lpstr>
      <vt:lpstr>Basic Energy Sciences Update</vt:lpstr>
      <vt:lpstr>PowerPoint Presentation</vt:lpstr>
      <vt:lpstr>PowerPoint Presentation</vt:lpstr>
      <vt:lpstr>PowerPoint Presentation</vt:lpstr>
      <vt:lpstr>PowerPoint Presentation</vt:lpstr>
      <vt:lpstr>PowerPoint Presentation</vt:lpstr>
      <vt:lpstr>PowerPoint Presentation</vt:lpstr>
      <vt:lpstr>Computational Chemical Sciences  in support of the Exascale Computing Initiative</vt:lpstr>
      <vt:lpstr>PowerPoint Presentation</vt:lpstr>
      <vt:lpstr>PowerPoint Presentation</vt:lpstr>
      <vt:lpstr>PowerPoint Presentation</vt:lpstr>
      <vt:lpstr>BES Communications</vt:lpstr>
      <vt:lpstr>FY 2018 Federal Budget Cycle</vt:lpstr>
      <vt:lpstr>FY 2018 President’s Budget Blueprint </vt:lpstr>
      <vt:lpstr>PowerPoint Presentation</vt:lpstr>
      <vt:lpstr>PowerPoint Presentation</vt:lpstr>
      <vt:lpstr>BES Portfolio Balance</vt:lpstr>
      <vt:lpstr>PowerPoint Presentation</vt:lpstr>
      <vt:lpstr>BES Research Priorities FY 2017 = $488.1M; FY 2018 = $440.6M</vt:lpstr>
      <vt:lpstr>PowerPoint Presentation</vt:lpstr>
      <vt:lpstr>Energy Innovation Hubs Joint Center for Artificial Photosynthesis (JCAP) &amp;  Joint Center for Energy Storage Research (JCESR)</vt:lpstr>
      <vt:lpstr>BES Scientific User Facilities FY 2017 = $882.3M; FY 2018 = $725M </vt:lpstr>
      <vt:lpstr>PowerPoint Presentation</vt:lpstr>
      <vt:lpstr>PowerPoint Presentation</vt:lpstr>
      <vt:lpstr>PowerPoint Presentation</vt:lpstr>
      <vt:lpstr>PowerPoint Presentation</vt:lpstr>
      <vt:lpstr>BES &amp; Quantum Information Science</vt:lpstr>
      <vt:lpstr>PowerPoint Presentation</vt:lpstr>
      <vt:lpstr>PowerPoint Presentation</vt:lpstr>
      <vt:lpstr>PowerPoint Presentation</vt:lpstr>
      <vt:lpstr>Basic Energy Sciences Mission</vt:lpstr>
    </vt:vector>
  </TitlesOfParts>
  <Company>US Department of Energy (SC)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Kung, Harriet</cp:lastModifiedBy>
  <cp:revision>2975</cp:revision>
  <cp:lastPrinted>2017-07-11T20:00:51Z</cp:lastPrinted>
  <dcterms:created xsi:type="dcterms:W3CDTF">2009-10-19T15:58:14Z</dcterms:created>
  <dcterms:modified xsi:type="dcterms:W3CDTF">2017-07-17T17:37:11Z</dcterms:modified>
</cp:coreProperties>
</file>