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3839" r:id="rId1"/>
    <p:sldMasterId id="2147483851" r:id="rId2"/>
  </p:sldMasterIdLst>
  <p:notesMasterIdLst>
    <p:notesMasterId r:id="rId26"/>
  </p:notesMasterIdLst>
  <p:handoutMasterIdLst>
    <p:handoutMasterId r:id="rId27"/>
  </p:handoutMasterIdLst>
  <p:sldIdLst>
    <p:sldId id="1826" r:id="rId3"/>
    <p:sldId id="1827" r:id="rId4"/>
    <p:sldId id="1843" r:id="rId5"/>
    <p:sldId id="1828" r:id="rId6"/>
    <p:sldId id="1829" r:id="rId7"/>
    <p:sldId id="1830" r:id="rId8"/>
    <p:sldId id="1832" r:id="rId9"/>
    <p:sldId id="1833" r:id="rId10"/>
    <p:sldId id="1841" r:id="rId11"/>
    <p:sldId id="1849" r:id="rId12"/>
    <p:sldId id="1850" r:id="rId13"/>
    <p:sldId id="1876" r:id="rId14"/>
    <p:sldId id="1860" r:id="rId15"/>
    <p:sldId id="1862" r:id="rId16"/>
    <p:sldId id="1863" r:id="rId17"/>
    <p:sldId id="1864" r:id="rId18"/>
    <p:sldId id="1858" r:id="rId19"/>
    <p:sldId id="1856" r:id="rId20"/>
    <p:sldId id="1875" r:id="rId21"/>
    <p:sldId id="1872" r:id="rId22"/>
    <p:sldId id="1874" r:id="rId23"/>
    <p:sldId id="1857" r:id="rId24"/>
    <p:sldId id="1771" r:id="rId25"/>
  </p:sldIdLst>
  <p:sldSz cx="9144000" cy="6858000" type="screen4x3"/>
  <p:notesSz cx="9296400" cy="7010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99"/>
    <a:srgbClr val="0000FF"/>
    <a:srgbClr val="0033CC"/>
    <a:srgbClr val="C2DEB9"/>
    <a:srgbClr val="40AE49"/>
    <a:srgbClr val="00CC00"/>
    <a:srgbClr val="DDFFF4"/>
    <a:srgbClr val="9966FF"/>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1" autoAdjust="0"/>
    <p:restoredTop sz="96064" autoAdjust="0"/>
  </p:normalViewPr>
  <p:slideViewPr>
    <p:cSldViewPr snapToGrid="0">
      <p:cViewPr varScale="1">
        <p:scale>
          <a:sx n="81" d="100"/>
          <a:sy n="81" d="100"/>
        </p:scale>
        <p:origin x="108" y="624"/>
      </p:cViewPr>
      <p:guideLst>
        <p:guide orient="horz" pos="2160"/>
        <p:guide pos="2880"/>
      </p:guideLst>
    </p:cSldViewPr>
  </p:slideViewPr>
  <p:outlineViewPr>
    <p:cViewPr>
      <p:scale>
        <a:sx n="33" d="100"/>
        <a:sy n="33" d="100"/>
      </p:scale>
      <p:origin x="48" y="89388"/>
    </p:cViewPr>
  </p:outlineViewPr>
  <p:notesTextViewPr>
    <p:cViewPr>
      <p:scale>
        <a:sx n="100" d="100"/>
        <a:sy n="100" d="100"/>
      </p:scale>
      <p:origin x="0" y="0"/>
    </p:cViewPr>
  </p:notesTextViewPr>
  <p:sorterViewPr>
    <p:cViewPr>
      <p:scale>
        <a:sx n="110" d="100"/>
        <a:sy n="110" d="100"/>
      </p:scale>
      <p:origin x="0" y="-6396"/>
    </p:cViewPr>
  </p:sorterViewPr>
  <p:notesViewPr>
    <p:cSldViewPr snapToGrid="0">
      <p:cViewPr varScale="1">
        <p:scale>
          <a:sx n="77" d="100"/>
          <a:sy n="77" d="100"/>
        </p:scale>
        <p:origin x="-1812" y="-102"/>
      </p:cViewPr>
      <p:guideLst>
        <p:guide orient="horz" pos="2208"/>
        <p:guide pos="29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3" y="2"/>
            <a:ext cx="4028159" cy="349320"/>
          </a:xfrm>
          <a:prstGeom prst="rect">
            <a:avLst/>
          </a:prstGeom>
          <a:noFill/>
          <a:ln w="9525">
            <a:noFill/>
            <a:miter lim="800000"/>
            <a:headEnd/>
            <a:tailEnd/>
          </a:ln>
          <a:effectLst/>
        </p:spPr>
        <p:txBody>
          <a:bodyPr vert="horz" wrap="square" lIns="91345" tIns="45672" rIns="91345" bIns="45672" numCol="1" anchor="t" anchorCtr="0" compatLnSpc="1">
            <a:prstTxWarp prst="textNoShape">
              <a:avLst/>
            </a:prstTxWarp>
          </a:bodyPr>
          <a:lstStyle>
            <a:lvl1pPr defTabSz="912679" eaLnBrk="1" hangingPunct="1">
              <a:defRPr sz="1200" b="0"/>
            </a:lvl1pPr>
          </a:lstStyle>
          <a:p>
            <a:pPr>
              <a:defRPr/>
            </a:pPr>
            <a:endParaRPr lang="en-US"/>
          </a:p>
        </p:txBody>
      </p:sp>
      <p:sp>
        <p:nvSpPr>
          <p:cNvPr id="104451" name="Rectangle 3"/>
          <p:cNvSpPr>
            <a:spLocks noGrp="1" noChangeArrowheads="1"/>
          </p:cNvSpPr>
          <p:nvPr>
            <p:ph type="dt" sz="quarter" idx="1"/>
          </p:nvPr>
        </p:nvSpPr>
        <p:spPr bwMode="auto">
          <a:xfrm>
            <a:off x="5266134" y="2"/>
            <a:ext cx="4028159" cy="349320"/>
          </a:xfrm>
          <a:prstGeom prst="rect">
            <a:avLst/>
          </a:prstGeom>
          <a:noFill/>
          <a:ln w="9525">
            <a:noFill/>
            <a:miter lim="800000"/>
            <a:headEnd/>
            <a:tailEnd/>
          </a:ln>
          <a:effectLst/>
        </p:spPr>
        <p:txBody>
          <a:bodyPr vert="horz" wrap="square" lIns="91345" tIns="45672" rIns="91345" bIns="45672" numCol="1" anchor="t" anchorCtr="0" compatLnSpc="1">
            <a:prstTxWarp prst="textNoShape">
              <a:avLst/>
            </a:prstTxWarp>
          </a:bodyPr>
          <a:lstStyle>
            <a:lvl1pPr algn="r" defTabSz="912679" eaLnBrk="1" hangingPunct="1">
              <a:defRPr sz="1200" b="0"/>
            </a:lvl1pPr>
          </a:lstStyle>
          <a:p>
            <a:pPr>
              <a:defRPr/>
            </a:pPr>
            <a:endParaRPr lang="en-US"/>
          </a:p>
        </p:txBody>
      </p:sp>
      <p:sp>
        <p:nvSpPr>
          <p:cNvPr id="104452" name="Rectangle 4"/>
          <p:cNvSpPr>
            <a:spLocks noGrp="1" noChangeArrowheads="1"/>
          </p:cNvSpPr>
          <p:nvPr>
            <p:ph type="ftr" sz="quarter" idx="2"/>
          </p:nvPr>
        </p:nvSpPr>
        <p:spPr bwMode="auto">
          <a:xfrm>
            <a:off x="3" y="6659882"/>
            <a:ext cx="4028159" cy="349320"/>
          </a:xfrm>
          <a:prstGeom prst="rect">
            <a:avLst/>
          </a:prstGeom>
          <a:noFill/>
          <a:ln w="9525">
            <a:noFill/>
            <a:miter lim="800000"/>
            <a:headEnd/>
            <a:tailEnd/>
          </a:ln>
          <a:effectLst/>
        </p:spPr>
        <p:txBody>
          <a:bodyPr vert="horz" wrap="square" lIns="91345" tIns="45672" rIns="91345" bIns="45672" numCol="1" anchor="b" anchorCtr="0" compatLnSpc="1">
            <a:prstTxWarp prst="textNoShape">
              <a:avLst/>
            </a:prstTxWarp>
          </a:bodyPr>
          <a:lstStyle>
            <a:lvl1pPr defTabSz="912679" eaLnBrk="1" hangingPunct="1">
              <a:defRPr sz="1200" b="0"/>
            </a:lvl1pPr>
          </a:lstStyle>
          <a:p>
            <a:pPr>
              <a:defRPr/>
            </a:pPr>
            <a:endParaRPr lang="en-US"/>
          </a:p>
        </p:txBody>
      </p:sp>
      <p:sp>
        <p:nvSpPr>
          <p:cNvPr id="104453" name="Rectangle 5"/>
          <p:cNvSpPr>
            <a:spLocks noGrp="1" noChangeArrowheads="1"/>
          </p:cNvSpPr>
          <p:nvPr>
            <p:ph type="sldNum" sz="quarter" idx="3"/>
          </p:nvPr>
        </p:nvSpPr>
        <p:spPr bwMode="auto">
          <a:xfrm>
            <a:off x="5266134" y="6659882"/>
            <a:ext cx="4028159" cy="349320"/>
          </a:xfrm>
          <a:prstGeom prst="rect">
            <a:avLst/>
          </a:prstGeom>
          <a:noFill/>
          <a:ln w="9525">
            <a:noFill/>
            <a:miter lim="800000"/>
            <a:headEnd/>
            <a:tailEnd/>
          </a:ln>
          <a:effectLst/>
        </p:spPr>
        <p:txBody>
          <a:bodyPr vert="horz" wrap="square" lIns="91345" tIns="45672" rIns="91345" bIns="45672" numCol="1" anchor="b" anchorCtr="0" compatLnSpc="1">
            <a:prstTxWarp prst="textNoShape">
              <a:avLst/>
            </a:prstTxWarp>
          </a:bodyPr>
          <a:lstStyle>
            <a:lvl1pPr algn="r" defTabSz="912679" eaLnBrk="1" hangingPunct="1">
              <a:defRPr sz="1200" b="0"/>
            </a:lvl1pPr>
          </a:lstStyle>
          <a:p>
            <a:pPr>
              <a:defRPr/>
            </a:pPr>
            <a:fld id="{15A86A32-F0BE-4913-8151-0867FA08942B}" type="slidenum">
              <a:rPr lang="en-US"/>
              <a:pPr>
                <a:defRPr/>
              </a:pPr>
              <a:t>‹#›</a:t>
            </a:fld>
            <a:endParaRPr lang="en-US"/>
          </a:p>
        </p:txBody>
      </p:sp>
    </p:spTree>
    <p:extLst>
      <p:ext uri="{BB962C8B-B14F-4D97-AF65-F5344CB8AC3E}">
        <p14:creationId xmlns:p14="http://schemas.microsoft.com/office/powerpoint/2010/main" val="4122863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3" y="2"/>
            <a:ext cx="4028159" cy="349320"/>
          </a:xfrm>
          <a:prstGeom prst="rect">
            <a:avLst/>
          </a:prstGeom>
          <a:noFill/>
          <a:ln w="9525">
            <a:noFill/>
            <a:miter lim="800000"/>
            <a:headEnd/>
            <a:tailEnd/>
          </a:ln>
          <a:effectLst/>
        </p:spPr>
        <p:txBody>
          <a:bodyPr vert="horz" wrap="square" lIns="92158" tIns="46078" rIns="92158" bIns="46078" numCol="1" anchor="t" anchorCtr="0" compatLnSpc="1">
            <a:prstTxWarp prst="textNoShape">
              <a:avLst/>
            </a:prstTxWarp>
          </a:bodyPr>
          <a:lstStyle>
            <a:lvl1pPr defTabSz="920615" eaLnBrk="1" hangingPunct="1">
              <a:defRPr sz="1200" b="0"/>
            </a:lvl1pPr>
          </a:lstStyle>
          <a:p>
            <a:pPr>
              <a:defRPr/>
            </a:pPr>
            <a:endParaRPr lang="en-US"/>
          </a:p>
        </p:txBody>
      </p:sp>
      <p:sp>
        <p:nvSpPr>
          <p:cNvPr id="75779" name="Rectangle 3"/>
          <p:cNvSpPr>
            <a:spLocks noGrp="1" noChangeArrowheads="1"/>
          </p:cNvSpPr>
          <p:nvPr>
            <p:ph type="dt" idx="1"/>
          </p:nvPr>
        </p:nvSpPr>
        <p:spPr bwMode="auto">
          <a:xfrm>
            <a:off x="5266134" y="2"/>
            <a:ext cx="4028159" cy="349320"/>
          </a:xfrm>
          <a:prstGeom prst="rect">
            <a:avLst/>
          </a:prstGeom>
          <a:noFill/>
          <a:ln w="9525">
            <a:noFill/>
            <a:miter lim="800000"/>
            <a:headEnd/>
            <a:tailEnd/>
          </a:ln>
          <a:effectLst/>
        </p:spPr>
        <p:txBody>
          <a:bodyPr vert="horz" wrap="square" lIns="92158" tIns="46078" rIns="92158" bIns="46078" numCol="1" anchor="t" anchorCtr="0" compatLnSpc="1">
            <a:prstTxWarp prst="textNoShape">
              <a:avLst/>
            </a:prstTxWarp>
          </a:bodyPr>
          <a:lstStyle>
            <a:lvl1pPr algn="r" defTabSz="920615" eaLnBrk="1" hangingPunct="1">
              <a:defRPr sz="1200" b="0"/>
            </a:lvl1pPr>
          </a:lstStyle>
          <a:p>
            <a:pPr>
              <a:defRPr/>
            </a:pPr>
            <a:endParaRPr lang="en-US"/>
          </a:p>
        </p:txBody>
      </p:sp>
      <p:sp>
        <p:nvSpPr>
          <p:cNvPr id="19460" name="Rectangle 4"/>
          <p:cNvSpPr>
            <a:spLocks noGrp="1" noRot="1" noChangeAspect="1" noChangeArrowheads="1" noTextEdit="1"/>
          </p:cNvSpPr>
          <p:nvPr>
            <p:ph type="sldImg" idx="2"/>
          </p:nvPr>
        </p:nvSpPr>
        <p:spPr bwMode="auto">
          <a:xfrm>
            <a:off x="2895600" y="525463"/>
            <a:ext cx="3508375" cy="2630487"/>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930063" y="3329940"/>
            <a:ext cx="7436277" cy="3154680"/>
          </a:xfrm>
          <a:prstGeom prst="rect">
            <a:avLst/>
          </a:prstGeom>
          <a:noFill/>
          <a:ln w="9525">
            <a:noFill/>
            <a:miter lim="800000"/>
            <a:headEnd/>
            <a:tailEnd/>
          </a:ln>
          <a:effectLst/>
        </p:spPr>
        <p:txBody>
          <a:bodyPr vert="horz" wrap="square" lIns="92158" tIns="46078" rIns="92158" bIns="4607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p:cNvSpPr>
            <a:spLocks noGrp="1" noChangeArrowheads="1"/>
          </p:cNvSpPr>
          <p:nvPr>
            <p:ph type="ftr" sz="quarter" idx="4"/>
          </p:nvPr>
        </p:nvSpPr>
        <p:spPr bwMode="auto">
          <a:xfrm>
            <a:off x="3" y="6659882"/>
            <a:ext cx="4028159" cy="349320"/>
          </a:xfrm>
          <a:prstGeom prst="rect">
            <a:avLst/>
          </a:prstGeom>
          <a:noFill/>
          <a:ln w="9525">
            <a:noFill/>
            <a:miter lim="800000"/>
            <a:headEnd/>
            <a:tailEnd/>
          </a:ln>
          <a:effectLst/>
        </p:spPr>
        <p:txBody>
          <a:bodyPr vert="horz" wrap="square" lIns="92158" tIns="46078" rIns="92158" bIns="46078" numCol="1" anchor="b" anchorCtr="0" compatLnSpc="1">
            <a:prstTxWarp prst="textNoShape">
              <a:avLst/>
            </a:prstTxWarp>
          </a:bodyPr>
          <a:lstStyle>
            <a:lvl1pPr defTabSz="920615" eaLnBrk="1" hangingPunct="1">
              <a:defRPr sz="1200" b="0"/>
            </a:lvl1pPr>
          </a:lstStyle>
          <a:p>
            <a:pPr>
              <a:defRPr/>
            </a:pPr>
            <a:endParaRPr lang="en-US"/>
          </a:p>
        </p:txBody>
      </p:sp>
      <p:sp>
        <p:nvSpPr>
          <p:cNvPr id="75783" name="Rectangle 7"/>
          <p:cNvSpPr>
            <a:spLocks noGrp="1" noChangeArrowheads="1"/>
          </p:cNvSpPr>
          <p:nvPr>
            <p:ph type="sldNum" sz="quarter" idx="5"/>
          </p:nvPr>
        </p:nvSpPr>
        <p:spPr bwMode="auto">
          <a:xfrm>
            <a:off x="5266134" y="6659882"/>
            <a:ext cx="4028159" cy="349320"/>
          </a:xfrm>
          <a:prstGeom prst="rect">
            <a:avLst/>
          </a:prstGeom>
          <a:noFill/>
          <a:ln w="9525">
            <a:noFill/>
            <a:miter lim="800000"/>
            <a:headEnd/>
            <a:tailEnd/>
          </a:ln>
          <a:effectLst/>
        </p:spPr>
        <p:txBody>
          <a:bodyPr vert="horz" wrap="square" lIns="92158" tIns="46078" rIns="92158" bIns="46078" numCol="1" anchor="b" anchorCtr="0" compatLnSpc="1">
            <a:prstTxWarp prst="textNoShape">
              <a:avLst/>
            </a:prstTxWarp>
          </a:bodyPr>
          <a:lstStyle>
            <a:lvl1pPr algn="r" defTabSz="920615" eaLnBrk="1" hangingPunct="1">
              <a:defRPr sz="1200" b="0"/>
            </a:lvl1pPr>
          </a:lstStyle>
          <a:p>
            <a:pPr>
              <a:defRPr/>
            </a:pPr>
            <a:fld id="{B79AFF30-1815-4E85-9243-ABD4123A36FE}" type="slidenum">
              <a:rPr lang="en-US"/>
              <a:pPr>
                <a:defRPr/>
              </a:pPr>
              <a:t>‹#›</a:t>
            </a:fld>
            <a:endParaRPr lang="en-US"/>
          </a:p>
        </p:txBody>
      </p:sp>
    </p:spTree>
    <p:extLst>
      <p:ext uri="{BB962C8B-B14F-4D97-AF65-F5344CB8AC3E}">
        <p14:creationId xmlns:p14="http://schemas.microsoft.com/office/powerpoint/2010/main" val="1251984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9AFF30-1815-4E85-9243-ABD4123A36FE}" type="slidenum">
              <a:rPr lang="en-US" smtClean="0"/>
              <a:pPr>
                <a:defRPr/>
              </a:pPr>
              <a:t>1</a:t>
            </a:fld>
            <a:endParaRPr lang="en-US"/>
          </a:p>
        </p:txBody>
      </p:sp>
    </p:spTree>
    <p:extLst>
      <p:ext uri="{BB962C8B-B14F-4D97-AF65-F5344CB8AC3E}">
        <p14:creationId xmlns:p14="http://schemas.microsoft.com/office/powerpoint/2010/main" val="3557585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0064" y="3329940"/>
            <a:ext cx="7436277" cy="315468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9AFF30-1815-4E85-9243-ABD4123A36FE}"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3081685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9AFF30-1815-4E85-9243-ABD4123A36FE}" type="slidenum">
              <a:rPr lang="en-US" smtClean="0"/>
              <a:pPr>
                <a:defRPr/>
              </a:pPr>
              <a:t>3</a:t>
            </a:fld>
            <a:endParaRPr lang="en-US"/>
          </a:p>
        </p:txBody>
      </p:sp>
    </p:spTree>
    <p:extLst>
      <p:ext uri="{BB962C8B-B14F-4D97-AF65-F5344CB8AC3E}">
        <p14:creationId xmlns:p14="http://schemas.microsoft.com/office/powerpoint/2010/main" val="4218947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F494CA-B278-4C92-91F6-0074234A9682}" type="slidenum">
              <a:rPr lang="en-US" smtClean="0"/>
              <a:pPr/>
              <a:t>6</a:t>
            </a:fld>
            <a:endParaRPr lang="en-US" dirty="0"/>
          </a:p>
        </p:txBody>
      </p:sp>
    </p:spTree>
    <p:extLst>
      <p:ext uri="{BB962C8B-B14F-4D97-AF65-F5344CB8AC3E}">
        <p14:creationId xmlns:p14="http://schemas.microsoft.com/office/powerpoint/2010/main" val="279378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9AFF30-1815-4E85-9243-ABD4123A36FE}" type="slidenum">
              <a:rPr lang="en-US" smtClean="0"/>
              <a:pPr>
                <a:defRPr/>
              </a:pPr>
              <a:t>8</a:t>
            </a:fld>
            <a:endParaRPr lang="en-US"/>
          </a:p>
        </p:txBody>
      </p:sp>
    </p:spTree>
    <p:extLst>
      <p:ext uri="{BB962C8B-B14F-4D97-AF65-F5344CB8AC3E}">
        <p14:creationId xmlns:p14="http://schemas.microsoft.com/office/powerpoint/2010/main" val="3647743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9AFF30-1815-4E85-9243-ABD4123A36FE}" type="slidenum">
              <a:rPr lang="en-US" smtClean="0"/>
              <a:pPr>
                <a:defRPr/>
              </a:pPr>
              <a:t>9</a:t>
            </a:fld>
            <a:endParaRPr lang="en-US"/>
          </a:p>
        </p:txBody>
      </p:sp>
    </p:spTree>
    <p:extLst>
      <p:ext uri="{BB962C8B-B14F-4D97-AF65-F5344CB8AC3E}">
        <p14:creationId xmlns:p14="http://schemas.microsoft.com/office/powerpoint/2010/main" val="629240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654BF-982E-418C-A3A9-C95A934895D9}" type="slidenum">
              <a:rPr lang="en-US" smtClean="0"/>
              <a:t>12</a:t>
            </a:fld>
            <a:endParaRPr lang="en-US"/>
          </a:p>
        </p:txBody>
      </p:sp>
    </p:spTree>
    <p:extLst>
      <p:ext uri="{BB962C8B-B14F-4D97-AF65-F5344CB8AC3E}">
        <p14:creationId xmlns:p14="http://schemas.microsoft.com/office/powerpoint/2010/main" val="3235863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79AFF30-1815-4E85-9243-ABD4123A36FE}" type="slidenum">
              <a:rPr lang="en-US" smtClean="0"/>
              <a:pPr>
                <a:defRPr/>
              </a:pPr>
              <a:t>20</a:t>
            </a:fld>
            <a:endParaRPr lang="en-US"/>
          </a:p>
        </p:txBody>
      </p:sp>
    </p:spTree>
    <p:extLst>
      <p:ext uri="{BB962C8B-B14F-4D97-AF65-F5344CB8AC3E}">
        <p14:creationId xmlns:p14="http://schemas.microsoft.com/office/powerpoint/2010/main" val="1832342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B82033E8-C637-45F5-8CEF-9495C9E6CA44}" type="slidenum">
              <a:rPr lang="en-US" smtClean="0"/>
              <a:pPr/>
              <a:t>23</a:t>
            </a:fld>
            <a:endParaRPr lang="en-US"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85126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blipFill>
            <a:blip r:embed="rId2"/>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1656818"/>
            <a:ext cx="7475220" cy="2076983"/>
          </a:xfrm>
        </p:spPr>
        <p:txBody>
          <a:bodyPr anchor="b">
            <a:normAutofit/>
          </a:bodyPr>
          <a:lstStyle>
            <a:lvl1pPr algn="ctr">
              <a:lnSpc>
                <a:spcPct val="85000"/>
              </a:lnSpc>
              <a:defRPr sz="4800" b="1" cap="none"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7"/>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8" name="Straight Connector 7"/>
          <p:cNvCxnSpPr/>
          <p:nvPr/>
        </p:nvCxnSpPr>
        <p:spPr>
          <a:xfrm>
            <a:off x="1483996"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86544" y="586505"/>
            <a:ext cx="5567103" cy="934478"/>
          </a:xfrm>
          <a:prstGeom prst="rect">
            <a:avLst/>
          </a:prstGeom>
        </p:spPr>
      </p:pic>
      <p:sp>
        <p:nvSpPr>
          <p:cNvPr id="13" name="Text Placeholder 12"/>
          <p:cNvSpPr>
            <a:spLocks noGrp="1"/>
          </p:cNvSpPr>
          <p:nvPr>
            <p:ph type="body" sz="quarter" idx="13"/>
          </p:nvPr>
        </p:nvSpPr>
        <p:spPr>
          <a:xfrm>
            <a:off x="1282700" y="5257800"/>
            <a:ext cx="6575425" cy="1417319"/>
          </a:xfrm>
        </p:spPr>
        <p:txBody>
          <a:bodyPr anchor="ctr">
            <a:normAutofit/>
          </a:bodyPr>
          <a:lstStyle>
            <a:lvl1pPr marL="34290" indent="0" algn="ctr">
              <a:buNone/>
              <a:defRPr sz="1800" i="1">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2791314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3292470" y="6308055"/>
            <a:ext cx="1746806"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8" name="Footer Placeholder 4"/>
          <p:cNvSpPr>
            <a:spLocks noGrp="1"/>
          </p:cNvSpPr>
          <p:nvPr>
            <p:ph type="ftr" sz="quarter" idx="3"/>
          </p:nvPr>
        </p:nvSpPr>
        <p:spPr>
          <a:xfrm>
            <a:off x="5039276" y="6308055"/>
            <a:ext cx="3538331"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r>
              <a:rPr lang="en-US"/>
              <a:t>HEP and QIS - BESAC March 2018</a:t>
            </a:r>
            <a:endParaRPr lang="en-US" dirty="0"/>
          </a:p>
        </p:txBody>
      </p:sp>
      <p:sp>
        <p:nvSpPr>
          <p:cNvPr id="9" name="Slide Number Placeholder 5"/>
          <p:cNvSpPr>
            <a:spLocks noGrp="1"/>
          </p:cNvSpPr>
          <p:nvPr>
            <p:ph type="sldNum" sz="quarter" idx="4"/>
          </p:nvPr>
        </p:nvSpPr>
        <p:spPr>
          <a:xfrm>
            <a:off x="8577606" y="6308055"/>
            <a:ext cx="432222"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26CA2777-A89F-4130-B308-73BB65955918}" type="slidenum">
              <a:rPr lang="en-US" smtClean="0"/>
              <a:pPr fontAlgn="auto">
                <a:spcBef>
                  <a:spcPts val="0"/>
                </a:spcBef>
                <a:spcAft>
                  <a:spcPts val="0"/>
                </a:spcAft>
              </a:pPr>
              <a:t>‹#›</a:t>
            </a:fld>
            <a:endParaRPr lang="en-US" dirty="0"/>
          </a:p>
        </p:txBody>
      </p:sp>
      <p:cxnSp>
        <p:nvCxnSpPr>
          <p:cNvPr id="10" name="Straight Connector 9"/>
          <p:cNvCxnSpPr/>
          <p:nvPr userDrawn="1"/>
        </p:nvCxnSpPr>
        <p:spPr>
          <a:xfrm flipV="1">
            <a:off x="3292469"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43168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1"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3292470" y="6308055"/>
            <a:ext cx="1746806"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8" name="Footer Placeholder 4"/>
          <p:cNvSpPr>
            <a:spLocks noGrp="1"/>
          </p:cNvSpPr>
          <p:nvPr>
            <p:ph type="ftr" sz="quarter" idx="3"/>
          </p:nvPr>
        </p:nvSpPr>
        <p:spPr>
          <a:xfrm>
            <a:off x="5039276" y="6308055"/>
            <a:ext cx="3538331"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r>
              <a:rPr lang="en-US"/>
              <a:t>HEP and QIS - BESAC March 2018</a:t>
            </a:r>
            <a:endParaRPr lang="en-US" dirty="0"/>
          </a:p>
        </p:txBody>
      </p:sp>
      <p:sp>
        <p:nvSpPr>
          <p:cNvPr id="9" name="Slide Number Placeholder 5"/>
          <p:cNvSpPr>
            <a:spLocks noGrp="1"/>
          </p:cNvSpPr>
          <p:nvPr>
            <p:ph type="sldNum" sz="quarter" idx="4"/>
          </p:nvPr>
        </p:nvSpPr>
        <p:spPr>
          <a:xfrm>
            <a:off x="8577606" y="6308055"/>
            <a:ext cx="432222"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26CA2777-A89F-4130-B308-73BB65955918}" type="slidenum">
              <a:rPr lang="en-US" smtClean="0"/>
              <a:pPr fontAlgn="auto">
                <a:spcBef>
                  <a:spcPts val="0"/>
                </a:spcBef>
                <a:spcAft>
                  <a:spcPts val="0"/>
                </a:spcAft>
              </a:pPr>
              <a:t>‹#›</a:t>
            </a:fld>
            <a:endParaRPr lang="en-US" dirty="0"/>
          </a:p>
        </p:txBody>
      </p:sp>
      <p:cxnSp>
        <p:nvCxnSpPr>
          <p:cNvPr id="10" name="Straight Connector 9"/>
          <p:cNvCxnSpPr/>
          <p:nvPr userDrawn="1"/>
        </p:nvCxnSpPr>
        <p:spPr>
          <a:xfrm flipV="1">
            <a:off x="3292469"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507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o logo">
    <p:spTree>
      <p:nvGrpSpPr>
        <p:cNvPr id="1" name=""/>
        <p:cNvGrpSpPr/>
        <p:nvPr/>
      </p:nvGrpSpPr>
      <p:grpSpPr>
        <a:xfrm>
          <a:off x="0" y="0"/>
          <a:ext cx="0" cy="0"/>
          <a:chOff x="0" y="0"/>
          <a:chExt cx="0" cy="0"/>
        </a:xfrm>
      </p:grpSpPr>
      <p:sp>
        <p:nvSpPr>
          <p:cNvPr id="2" name="Title 1"/>
          <p:cNvSpPr>
            <a:spLocks noGrp="1"/>
          </p:cNvSpPr>
          <p:nvPr>
            <p:ph type="title"/>
          </p:nvPr>
        </p:nvSpPr>
        <p:spPr>
          <a:xfrm>
            <a:off x="828758" y="193432"/>
            <a:ext cx="7514035" cy="735037"/>
          </a:xfrm>
        </p:spPr>
        <p:txBody>
          <a:bodyPr/>
          <a:lstStyle/>
          <a:p>
            <a:r>
              <a:rPr lang="en-US" dirty="0"/>
              <a:t>Click to edit Master title style</a:t>
            </a:r>
          </a:p>
        </p:txBody>
      </p:sp>
      <p:sp>
        <p:nvSpPr>
          <p:cNvPr id="4" name="Slide Number Placeholder 3"/>
          <p:cNvSpPr>
            <a:spLocks noGrp="1"/>
          </p:cNvSpPr>
          <p:nvPr>
            <p:ph type="sldNum" sz="quarter" idx="11"/>
          </p:nvPr>
        </p:nvSpPr>
        <p:spPr/>
        <p:txBody>
          <a:bodyPr/>
          <a:lstStyle>
            <a:lvl1pPr>
              <a:defRPr sz="1200"/>
            </a:lvl1pPr>
          </a:lstStyle>
          <a:p>
            <a:fld id="{AF880E56-D655-4529-B8BD-D2079A17990B}" type="slidenum">
              <a:rPr lang="en-US" smtClean="0"/>
              <a:pPr/>
              <a:t>‹#›</a:t>
            </a:fld>
            <a:endParaRPr lang="en-US" dirty="0"/>
          </a:p>
        </p:txBody>
      </p:sp>
      <p:sp>
        <p:nvSpPr>
          <p:cNvPr id="6" name="Text Placeholder 5"/>
          <p:cNvSpPr>
            <a:spLocks noGrp="1"/>
          </p:cNvSpPr>
          <p:nvPr>
            <p:ph type="body" sz="quarter" idx="12"/>
          </p:nvPr>
        </p:nvSpPr>
        <p:spPr>
          <a:xfrm>
            <a:off x="457200" y="1121135"/>
            <a:ext cx="8229600" cy="48926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8412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blipFill>
            <a:blip r:embed="rId2"/>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1656818"/>
            <a:ext cx="7475220" cy="2076983"/>
          </a:xfrm>
        </p:spPr>
        <p:txBody>
          <a:bodyPr anchor="b">
            <a:normAutofit/>
          </a:bodyPr>
          <a:lstStyle>
            <a:lvl1pPr algn="ctr">
              <a:lnSpc>
                <a:spcPct val="85000"/>
              </a:lnSpc>
              <a:defRPr sz="4800" b="1" cap="none"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7"/>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8" name="Straight Connector 7"/>
          <p:cNvCxnSpPr/>
          <p:nvPr/>
        </p:nvCxnSpPr>
        <p:spPr>
          <a:xfrm>
            <a:off x="1483996"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86544" y="586505"/>
            <a:ext cx="5567103" cy="934478"/>
          </a:xfrm>
          <a:prstGeom prst="rect">
            <a:avLst/>
          </a:prstGeom>
        </p:spPr>
      </p:pic>
      <p:sp>
        <p:nvSpPr>
          <p:cNvPr id="13" name="Text Placeholder 12"/>
          <p:cNvSpPr>
            <a:spLocks noGrp="1"/>
          </p:cNvSpPr>
          <p:nvPr>
            <p:ph type="body" sz="quarter" idx="13"/>
          </p:nvPr>
        </p:nvSpPr>
        <p:spPr>
          <a:xfrm>
            <a:off x="1282700" y="5257800"/>
            <a:ext cx="6575425" cy="1417319"/>
          </a:xfrm>
        </p:spPr>
        <p:txBody>
          <a:bodyPr anchor="ctr">
            <a:normAutofit/>
          </a:bodyPr>
          <a:lstStyle>
            <a:lvl1pPr marL="34290" indent="0" algn="ctr">
              <a:buNone/>
              <a:defRPr sz="1800" i="1">
                <a:solidFill>
                  <a:schemeClr val="tx2">
                    <a:lumMod val="20000"/>
                    <a:lumOff val="80000"/>
                  </a:schemeClr>
                </a:solidFill>
              </a:defRPr>
            </a:lvl1pPr>
          </a:lstStyle>
          <a:p>
            <a:pPr lvl="0"/>
            <a:r>
              <a:rPr lang="en-US"/>
              <a:t>Click to edit Master text styles</a:t>
            </a:r>
          </a:p>
        </p:txBody>
      </p:sp>
    </p:spTree>
    <p:extLst>
      <p:ext uri="{BB962C8B-B14F-4D97-AF65-F5344CB8AC3E}">
        <p14:creationId xmlns:p14="http://schemas.microsoft.com/office/powerpoint/2010/main" val="3614444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7276" y="1017331"/>
            <a:ext cx="8542553" cy="5221425"/>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3292470" y="6308055"/>
            <a:ext cx="1746806"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11" name="Footer Placeholder 4"/>
          <p:cNvSpPr>
            <a:spLocks noGrp="1"/>
          </p:cNvSpPr>
          <p:nvPr>
            <p:ph type="ftr" sz="quarter" idx="3"/>
          </p:nvPr>
        </p:nvSpPr>
        <p:spPr>
          <a:xfrm>
            <a:off x="5039276" y="6308055"/>
            <a:ext cx="3538331"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r>
              <a:rPr lang="en-US"/>
              <a:t>HEP and QIS - BESAC March 2018</a:t>
            </a:r>
            <a:endParaRPr lang="en-US" dirty="0"/>
          </a:p>
        </p:txBody>
      </p:sp>
      <p:sp>
        <p:nvSpPr>
          <p:cNvPr id="12" name="Slide Number Placeholder 5"/>
          <p:cNvSpPr>
            <a:spLocks noGrp="1"/>
          </p:cNvSpPr>
          <p:nvPr>
            <p:ph type="sldNum" sz="quarter" idx="4"/>
          </p:nvPr>
        </p:nvSpPr>
        <p:spPr>
          <a:xfrm>
            <a:off x="8577606" y="6308055"/>
            <a:ext cx="432222"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26CA2777-A89F-4130-B308-73BB65955918}" type="slidenum">
              <a:rPr lang="en-US" smtClean="0"/>
              <a:pPr fontAlgn="auto">
                <a:spcBef>
                  <a:spcPts val="0"/>
                </a:spcBef>
                <a:spcAft>
                  <a:spcPts val="0"/>
                </a:spcAft>
              </a:pPr>
              <a:t>‹#›</a:t>
            </a:fld>
            <a:endParaRPr lang="en-US" dirty="0"/>
          </a:p>
        </p:txBody>
      </p:sp>
      <p:cxnSp>
        <p:nvCxnSpPr>
          <p:cNvPr id="13" name="Straight Connector 12"/>
          <p:cNvCxnSpPr/>
          <p:nvPr userDrawn="1"/>
        </p:nvCxnSpPr>
        <p:spPr>
          <a:xfrm flipV="1">
            <a:off x="3292469"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763200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7" name="Straight Connector 6"/>
          <p:cNvCxnSpPr/>
          <p:nvPr/>
        </p:nvCxnSpPr>
        <p:spPr>
          <a:xfrm>
            <a:off x="1485901"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222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10"/>
          </p:nvPr>
        </p:nvSpPr>
        <p:spPr>
          <a:xfrm>
            <a:off x="3292470" y="6308055"/>
            <a:ext cx="1746806"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10" name="Footer Placeholder 4"/>
          <p:cNvSpPr>
            <a:spLocks noGrp="1"/>
          </p:cNvSpPr>
          <p:nvPr>
            <p:ph type="ftr" sz="quarter" idx="3"/>
          </p:nvPr>
        </p:nvSpPr>
        <p:spPr>
          <a:xfrm>
            <a:off x="5039276" y="6308055"/>
            <a:ext cx="3538331"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r>
              <a:rPr lang="en-US"/>
              <a:t>HEP and QIS - BESAC March 2018</a:t>
            </a:r>
            <a:endParaRPr lang="en-US" dirty="0"/>
          </a:p>
        </p:txBody>
      </p:sp>
      <p:sp>
        <p:nvSpPr>
          <p:cNvPr id="11" name="Slide Number Placeholder 5"/>
          <p:cNvSpPr>
            <a:spLocks noGrp="1"/>
          </p:cNvSpPr>
          <p:nvPr>
            <p:ph type="sldNum" sz="quarter" idx="4"/>
          </p:nvPr>
        </p:nvSpPr>
        <p:spPr>
          <a:xfrm>
            <a:off x="8577606" y="6308055"/>
            <a:ext cx="432222"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26CA2777-A89F-4130-B308-73BB65955918}" type="slidenum">
              <a:rPr lang="en-US" smtClean="0"/>
              <a:pPr fontAlgn="auto">
                <a:spcBef>
                  <a:spcPts val="0"/>
                </a:spcBef>
                <a:spcAft>
                  <a:spcPts val="0"/>
                </a:spcAft>
              </a:pPr>
              <a:t>‹#›</a:t>
            </a:fld>
            <a:endParaRPr lang="en-US" dirty="0"/>
          </a:p>
        </p:txBody>
      </p:sp>
      <p:cxnSp>
        <p:nvCxnSpPr>
          <p:cNvPr id="12" name="Straight Connector 11"/>
          <p:cNvCxnSpPr/>
          <p:nvPr userDrawn="1"/>
        </p:nvCxnSpPr>
        <p:spPr>
          <a:xfrm flipV="1">
            <a:off x="3292469"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372306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10"/>
          </p:nvPr>
        </p:nvSpPr>
        <p:spPr>
          <a:xfrm>
            <a:off x="3292470" y="6308055"/>
            <a:ext cx="1746806"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12" name="Footer Placeholder 4"/>
          <p:cNvSpPr>
            <a:spLocks noGrp="1"/>
          </p:cNvSpPr>
          <p:nvPr>
            <p:ph type="ftr" sz="quarter" idx="11"/>
          </p:nvPr>
        </p:nvSpPr>
        <p:spPr>
          <a:xfrm>
            <a:off x="5039276" y="6308055"/>
            <a:ext cx="3538331"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r>
              <a:rPr lang="en-US"/>
              <a:t>HEP and QIS - BESAC March 2018</a:t>
            </a:r>
            <a:endParaRPr lang="en-US" dirty="0"/>
          </a:p>
        </p:txBody>
      </p:sp>
      <p:sp>
        <p:nvSpPr>
          <p:cNvPr id="13" name="Slide Number Placeholder 5"/>
          <p:cNvSpPr>
            <a:spLocks noGrp="1"/>
          </p:cNvSpPr>
          <p:nvPr>
            <p:ph type="sldNum" sz="quarter" idx="12"/>
          </p:nvPr>
        </p:nvSpPr>
        <p:spPr>
          <a:xfrm>
            <a:off x="8577606" y="6308055"/>
            <a:ext cx="432222"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26CA2777-A89F-4130-B308-73BB65955918}" type="slidenum">
              <a:rPr lang="en-US" smtClean="0"/>
              <a:pPr fontAlgn="auto">
                <a:spcBef>
                  <a:spcPts val="0"/>
                </a:spcBef>
                <a:spcAft>
                  <a:spcPts val="0"/>
                </a:spcAft>
              </a:pPr>
              <a:t>‹#›</a:t>
            </a:fld>
            <a:endParaRPr lang="en-US" dirty="0"/>
          </a:p>
        </p:txBody>
      </p:sp>
      <p:cxnSp>
        <p:nvCxnSpPr>
          <p:cNvPr id="14" name="Straight Connector 13"/>
          <p:cNvCxnSpPr/>
          <p:nvPr userDrawn="1"/>
        </p:nvCxnSpPr>
        <p:spPr>
          <a:xfrm flipV="1">
            <a:off x="3292469"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11165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p:cNvSpPr>
            <a:spLocks noGrp="1"/>
          </p:cNvSpPr>
          <p:nvPr>
            <p:ph type="dt" sz="half" idx="2"/>
          </p:nvPr>
        </p:nvSpPr>
        <p:spPr>
          <a:xfrm>
            <a:off x="3292470" y="6308055"/>
            <a:ext cx="1746806"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7" name="Footer Placeholder 4"/>
          <p:cNvSpPr>
            <a:spLocks noGrp="1"/>
          </p:cNvSpPr>
          <p:nvPr>
            <p:ph type="ftr" sz="quarter" idx="3"/>
          </p:nvPr>
        </p:nvSpPr>
        <p:spPr>
          <a:xfrm>
            <a:off x="5039276" y="6308055"/>
            <a:ext cx="3538331"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r>
              <a:rPr lang="en-US"/>
              <a:t>HEP and QIS - BESAC March 2018</a:t>
            </a:r>
            <a:endParaRPr lang="en-US" dirty="0"/>
          </a:p>
        </p:txBody>
      </p:sp>
      <p:sp>
        <p:nvSpPr>
          <p:cNvPr id="8" name="Slide Number Placeholder 5"/>
          <p:cNvSpPr>
            <a:spLocks noGrp="1"/>
          </p:cNvSpPr>
          <p:nvPr>
            <p:ph type="sldNum" sz="quarter" idx="4"/>
          </p:nvPr>
        </p:nvSpPr>
        <p:spPr>
          <a:xfrm>
            <a:off x="8577606" y="6308055"/>
            <a:ext cx="432222"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26CA2777-A89F-4130-B308-73BB65955918}" type="slidenum">
              <a:rPr lang="en-US" smtClean="0"/>
              <a:pPr fontAlgn="auto">
                <a:spcBef>
                  <a:spcPts val="0"/>
                </a:spcBef>
                <a:spcAft>
                  <a:spcPts val="0"/>
                </a:spcAft>
              </a:pPr>
              <a:t>‹#›</a:t>
            </a:fld>
            <a:endParaRPr lang="en-US" dirty="0"/>
          </a:p>
        </p:txBody>
      </p:sp>
      <p:cxnSp>
        <p:nvCxnSpPr>
          <p:cNvPr id="9" name="Straight Connector 8"/>
          <p:cNvCxnSpPr/>
          <p:nvPr userDrawn="1"/>
        </p:nvCxnSpPr>
        <p:spPr>
          <a:xfrm flipV="1">
            <a:off x="3292469"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77133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36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7276" y="1017331"/>
            <a:ext cx="8542553" cy="5221425"/>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3292470" y="6308055"/>
            <a:ext cx="1746806"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11" name="Footer Placeholder 4"/>
          <p:cNvSpPr>
            <a:spLocks noGrp="1"/>
          </p:cNvSpPr>
          <p:nvPr>
            <p:ph type="ftr" sz="quarter" idx="3"/>
          </p:nvPr>
        </p:nvSpPr>
        <p:spPr>
          <a:xfrm>
            <a:off x="5039276" y="6308055"/>
            <a:ext cx="3538331"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r>
              <a:rPr lang="en-US"/>
              <a:t>HEP and QIS - BESAC March 2018</a:t>
            </a:r>
            <a:endParaRPr lang="en-US" dirty="0"/>
          </a:p>
        </p:txBody>
      </p:sp>
      <p:sp>
        <p:nvSpPr>
          <p:cNvPr id="12" name="Slide Number Placeholder 5"/>
          <p:cNvSpPr>
            <a:spLocks noGrp="1"/>
          </p:cNvSpPr>
          <p:nvPr>
            <p:ph type="sldNum" sz="quarter" idx="4"/>
          </p:nvPr>
        </p:nvSpPr>
        <p:spPr>
          <a:xfrm>
            <a:off x="8577606" y="6308055"/>
            <a:ext cx="432222"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26CA2777-A89F-4130-B308-73BB65955918}" type="slidenum">
              <a:rPr lang="en-US" smtClean="0"/>
              <a:pPr fontAlgn="auto">
                <a:spcBef>
                  <a:spcPts val="0"/>
                </a:spcBef>
                <a:spcAft>
                  <a:spcPts val="0"/>
                </a:spcAft>
              </a:pPr>
              <a:t>‹#›</a:t>
            </a:fld>
            <a:endParaRPr lang="en-US" dirty="0"/>
          </a:p>
        </p:txBody>
      </p:sp>
      <p:cxnSp>
        <p:nvCxnSpPr>
          <p:cNvPr id="13" name="Straight Connector 12"/>
          <p:cNvCxnSpPr/>
          <p:nvPr userDrawn="1"/>
        </p:nvCxnSpPr>
        <p:spPr>
          <a:xfrm flipV="1">
            <a:off x="3292469"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085406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5"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3"/>
          <p:cNvSpPr>
            <a:spLocks noGrp="1"/>
          </p:cNvSpPr>
          <p:nvPr>
            <p:ph type="dt" sz="half" idx="10"/>
          </p:nvPr>
        </p:nvSpPr>
        <p:spPr>
          <a:xfrm>
            <a:off x="3292470" y="6308055"/>
            <a:ext cx="1746806"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9" name="Footer Placeholder 4"/>
          <p:cNvSpPr>
            <a:spLocks noGrp="1"/>
          </p:cNvSpPr>
          <p:nvPr>
            <p:ph type="ftr" sz="quarter" idx="3"/>
          </p:nvPr>
        </p:nvSpPr>
        <p:spPr>
          <a:xfrm>
            <a:off x="5039276" y="6308055"/>
            <a:ext cx="3538331"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r>
              <a:rPr lang="en-US"/>
              <a:t>HEP and QIS - BESAC March 2018</a:t>
            </a:r>
            <a:endParaRPr lang="en-US" dirty="0"/>
          </a:p>
        </p:txBody>
      </p:sp>
      <p:sp>
        <p:nvSpPr>
          <p:cNvPr id="10" name="Slide Number Placeholder 5"/>
          <p:cNvSpPr>
            <a:spLocks noGrp="1"/>
          </p:cNvSpPr>
          <p:nvPr>
            <p:ph type="sldNum" sz="quarter" idx="4"/>
          </p:nvPr>
        </p:nvSpPr>
        <p:spPr>
          <a:xfrm>
            <a:off x="8577606" y="6308055"/>
            <a:ext cx="432222"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26CA2777-A89F-4130-B308-73BB65955918}" type="slidenum">
              <a:rPr lang="en-US" smtClean="0"/>
              <a:pPr fontAlgn="auto">
                <a:spcBef>
                  <a:spcPts val="0"/>
                </a:spcBef>
                <a:spcAft>
                  <a:spcPts val="0"/>
                </a:spcAft>
              </a:pPr>
              <a:t>‹#›</a:t>
            </a:fld>
            <a:endParaRPr lang="en-US" dirty="0"/>
          </a:p>
        </p:txBody>
      </p:sp>
      <p:cxnSp>
        <p:nvCxnSpPr>
          <p:cNvPr id="11" name="Straight Connector 10"/>
          <p:cNvCxnSpPr/>
          <p:nvPr userDrawn="1"/>
        </p:nvCxnSpPr>
        <p:spPr>
          <a:xfrm flipV="1">
            <a:off x="3292469"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81728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8" y="1069849"/>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3"/>
          <p:cNvSpPr>
            <a:spLocks noGrp="1"/>
          </p:cNvSpPr>
          <p:nvPr>
            <p:ph type="dt" sz="half" idx="10"/>
          </p:nvPr>
        </p:nvSpPr>
        <p:spPr>
          <a:xfrm>
            <a:off x="3292470" y="6308055"/>
            <a:ext cx="1746806"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9" name="Footer Placeholder 4"/>
          <p:cNvSpPr>
            <a:spLocks noGrp="1"/>
          </p:cNvSpPr>
          <p:nvPr>
            <p:ph type="ftr" sz="quarter" idx="3"/>
          </p:nvPr>
        </p:nvSpPr>
        <p:spPr>
          <a:xfrm>
            <a:off x="5039276" y="6308055"/>
            <a:ext cx="3538331"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r>
              <a:rPr lang="en-US"/>
              <a:t>HEP and QIS - BESAC March 2018</a:t>
            </a:r>
            <a:endParaRPr lang="en-US" dirty="0"/>
          </a:p>
        </p:txBody>
      </p:sp>
      <p:sp>
        <p:nvSpPr>
          <p:cNvPr id="10" name="Slide Number Placeholder 5"/>
          <p:cNvSpPr>
            <a:spLocks noGrp="1"/>
          </p:cNvSpPr>
          <p:nvPr>
            <p:ph type="sldNum" sz="quarter" idx="4"/>
          </p:nvPr>
        </p:nvSpPr>
        <p:spPr>
          <a:xfrm>
            <a:off x="8577606" y="6308055"/>
            <a:ext cx="432222"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26CA2777-A89F-4130-B308-73BB65955918}" type="slidenum">
              <a:rPr lang="en-US" smtClean="0"/>
              <a:pPr fontAlgn="auto">
                <a:spcBef>
                  <a:spcPts val="0"/>
                </a:spcBef>
                <a:spcAft>
                  <a:spcPts val="0"/>
                </a:spcAft>
              </a:pPr>
              <a:t>‹#›</a:t>
            </a:fld>
            <a:endParaRPr lang="en-US" dirty="0"/>
          </a:p>
        </p:txBody>
      </p:sp>
      <p:cxnSp>
        <p:nvCxnSpPr>
          <p:cNvPr id="11" name="Straight Connector 10"/>
          <p:cNvCxnSpPr/>
          <p:nvPr userDrawn="1"/>
        </p:nvCxnSpPr>
        <p:spPr>
          <a:xfrm flipV="1">
            <a:off x="3292469"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89113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3292470" y="6308055"/>
            <a:ext cx="1746806"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8" name="Footer Placeholder 4"/>
          <p:cNvSpPr>
            <a:spLocks noGrp="1"/>
          </p:cNvSpPr>
          <p:nvPr>
            <p:ph type="ftr" sz="quarter" idx="3"/>
          </p:nvPr>
        </p:nvSpPr>
        <p:spPr>
          <a:xfrm>
            <a:off x="5039276" y="6308055"/>
            <a:ext cx="3538331"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r>
              <a:rPr lang="en-US"/>
              <a:t>HEP and QIS - BESAC March 2018</a:t>
            </a:r>
            <a:endParaRPr lang="en-US" dirty="0"/>
          </a:p>
        </p:txBody>
      </p:sp>
      <p:sp>
        <p:nvSpPr>
          <p:cNvPr id="9" name="Slide Number Placeholder 5"/>
          <p:cNvSpPr>
            <a:spLocks noGrp="1"/>
          </p:cNvSpPr>
          <p:nvPr>
            <p:ph type="sldNum" sz="quarter" idx="4"/>
          </p:nvPr>
        </p:nvSpPr>
        <p:spPr>
          <a:xfrm>
            <a:off x="8577606" y="6308055"/>
            <a:ext cx="432222"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26CA2777-A89F-4130-B308-73BB65955918}" type="slidenum">
              <a:rPr lang="en-US" smtClean="0"/>
              <a:pPr fontAlgn="auto">
                <a:spcBef>
                  <a:spcPts val="0"/>
                </a:spcBef>
                <a:spcAft>
                  <a:spcPts val="0"/>
                </a:spcAft>
              </a:pPr>
              <a:t>‹#›</a:t>
            </a:fld>
            <a:endParaRPr lang="en-US" dirty="0"/>
          </a:p>
        </p:txBody>
      </p:sp>
      <p:cxnSp>
        <p:nvCxnSpPr>
          <p:cNvPr id="10" name="Straight Connector 9"/>
          <p:cNvCxnSpPr/>
          <p:nvPr userDrawn="1"/>
        </p:nvCxnSpPr>
        <p:spPr>
          <a:xfrm flipV="1">
            <a:off x="3292469"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691402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1"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3292470" y="6308055"/>
            <a:ext cx="1746806"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8" name="Footer Placeholder 4"/>
          <p:cNvSpPr>
            <a:spLocks noGrp="1"/>
          </p:cNvSpPr>
          <p:nvPr>
            <p:ph type="ftr" sz="quarter" idx="3"/>
          </p:nvPr>
        </p:nvSpPr>
        <p:spPr>
          <a:xfrm>
            <a:off x="5039276" y="6308055"/>
            <a:ext cx="3538331"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r>
              <a:rPr lang="en-US"/>
              <a:t>HEP and QIS - BESAC March 2018</a:t>
            </a:r>
            <a:endParaRPr lang="en-US" dirty="0"/>
          </a:p>
        </p:txBody>
      </p:sp>
      <p:sp>
        <p:nvSpPr>
          <p:cNvPr id="9" name="Slide Number Placeholder 5"/>
          <p:cNvSpPr>
            <a:spLocks noGrp="1"/>
          </p:cNvSpPr>
          <p:nvPr>
            <p:ph type="sldNum" sz="quarter" idx="4"/>
          </p:nvPr>
        </p:nvSpPr>
        <p:spPr>
          <a:xfrm>
            <a:off x="8577606" y="6308055"/>
            <a:ext cx="432222"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26CA2777-A89F-4130-B308-73BB65955918}" type="slidenum">
              <a:rPr lang="en-US" smtClean="0"/>
              <a:pPr fontAlgn="auto">
                <a:spcBef>
                  <a:spcPts val="0"/>
                </a:spcBef>
                <a:spcAft>
                  <a:spcPts val="0"/>
                </a:spcAft>
              </a:pPr>
              <a:t>‹#›</a:t>
            </a:fld>
            <a:endParaRPr lang="en-US" dirty="0"/>
          </a:p>
        </p:txBody>
      </p:sp>
      <p:cxnSp>
        <p:nvCxnSpPr>
          <p:cNvPr id="10" name="Straight Connector 9"/>
          <p:cNvCxnSpPr/>
          <p:nvPr userDrawn="1"/>
        </p:nvCxnSpPr>
        <p:spPr>
          <a:xfrm flipV="1">
            <a:off x="3292469"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29614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7" name="Straight Connector 6"/>
          <p:cNvCxnSpPr/>
          <p:nvPr/>
        </p:nvCxnSpPr>
        <p:spPr>
          <a:xfrm>
            <a:off x="1485901"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19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10"/>
          </p:nvPr>
        </p:nvSpPr>
        <p:spPr>
          <a:xfrm>
            <a:off x="3292470" y="6308055"/>
            <a:ext cx="1746806"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10" name="Footer Placeholder 4"/>
          <p:cNvSpPr>
            <a:spLocks noGrp="1"/>
          </p:cNvSpPr>
          <p:nvPr>
            <p:ph type="ftr" sz="quarter" idx="3"/>
          </p:nvPr>
        </p:nvSpPr>
        <p:spPr>
          <a:xfrm>
            <a:off x="5039276" y="6308055"/>
            <a:ext cx="3538331"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r>
              <a:rPr lang="en-US"/>
              <a:t>HEP and QIS - BESAC March 2018</a:t>
            </a:r>
            <a:endParaRPr lang="en-US" dirty="0"/>
          </a:p>
        </p:txBody>
      </p:sp>
      <p:sp>
        <p:nvSpPr>
          <p:cNvPr id="11" name="Slide Number Placeholder 5"/>
          <p:cNvSpPr>
            <a:spLocks noGrp="1"/>
          </p:cNvSpPr>
          <p:nvPr>
            <p:ph type="sldNum" sz="quarter" idx="4"/>
          </p:nvPr>
        </p:nvSpPr>
        <p:spPr>
          <a:xfrm>
            <a:off x="8577606" y="6308055"/>
            <a:ext cx="432222"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26CA2777-A89F-4130-B308-73BB65955918}" type="slidenum">
              <a:rPr lang="en-US" smtClean="0"/>
              <a:pPr fontAlgn="auto">
                <a:spcBef>
                  <a:spcPts val="0"/>
                </a:spcBef>
                <a:spcAft>
                  <a:spcPts val="0"/>
                </a:spcAft>
              </a:pPr>
              <a:t>‹#›</a:t>
            </a:fld>
            <a:endParaRPr lang="en-US" dirty="0"/>
          </a:p>
        </p:txBody>
      </p:sp>
      <p:cxnSp>
        <p:nvCxnSpPr>
          <p:cNvPr id="12" name="Straight Connector 11"/>
          <p:cNvCxnSpPr/>
          <p:nvPr userDrawn="1"/>
        </p:nvCxnSpPr>
        <p:spPr>
          <a:xfrm flipV="1">
            <a:off x="3292469"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09776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10"/>
          </p:nvPr>
        </p:nvSpPr>
        <p:spPr>
          <a:xfrm>
            <a:off x="3292470" y="6308055"/>
            <a:ext cx="1746806"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12" name="Footer Placeholder 4"/>
          <p:cNvSpPr>
            <a:spLocks noGrp="1"/>
          </p:cNvSpPr>
          <p:nvPr>
            <p:ph type="ftr" sz="quarter" idx="11"/>
          </p:nvPr>
        </p:nvSpPr>
        <p:spPr>
          <a:xfrm>
            <a:off x="5039276" y="6308055"/>
            <a:ext cx="3538331"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r>
              <a:rPr lang="en-US"/>
              <a:t>HEP and QIS - BESAC March 2018</a:t>
            </a:r>
            <a:endParaRPr lang="en-US" dirty="0"/>
          </a:p>
        </p:txBody>
      </p:sp>
      <p:sp>
        <p:nvSpPr>
          <p:cNvPr id="13" name="Slide Number Placeholder 5"/>
          <p:cNvSpPr>
            <a:spLocks noGrp="1"/>
          </p:cNvSpPr>
          <p:nvPr>
            <p:ph type="sldNum" sz="quarter" idx="12"/>
          </p:nvPr>
        </p:nvSpPr>
        <p:spPr>
          <a:xfrm>
            <a:off x="8577606" y="6308055"/>
            <a:ext cx="432222"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26CA2777-A89F-4130-B308-73BB65955918}" type="slidenum">
              <a:rPr lang="en-US" smtClean="0"/>
              <a:pPr fontAlgn="auto">
                <a:spcBef>
                  <a:spcPts val="0"/>
                </a:spcBef>
                <a:spcAft>
                  <a:spcPts val="0"/>
                </a:spcAft>
              </a:pPr>
              <a:t>‹#›</a:t>
            </a:fld>
            <a:endParaRPr lang="en-US" dirty="0"/>
          </a:p>
        </p:txBody>
      </p:sp>
      <p:cxnSp>
        <p:nvCxnSpPr>
          <p:cNvPr id="14" name="Straight Connector 13"/>
          <p:cNvCxnSpPr/>
          <p:nvPr userDrawn="1"/>
        </p:nvCxnSpPr>
        <p:spPr>
          <a:xfrm flipV="1">
            <a:off x="3292469"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315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p:cNvSpPr>
            <a:spLocks noGrp="1"/>
          </p:cNvSpPr>
          <p:nvPr>
            <p:ph type="dt" sz="half" idx="2"/>
          </p:nvPr>
        </p:nvSpPr>
        <p:spPr>
          <a:xfrm>
            <a:off x="3292470" y="6308055"/>
            <a:ext cx="1746806"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7" name="Footer Placeholder 4"/>
          <p:cNvSpPr>
            <a:spLocks noGrp="1"/>
          </p:cNvSpPr>
          <p:nvPr>
            <p:ph type="ftr" sz="quarter" idx="3"/>
          </p:nvPr>
        </p:nvSpPr>
        <p:spPr>
          <a:xfrm>
            <a:off x="5039276" y="6308055"/>
            <a:ext cx="3538331"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r>
              <a:rPr lang="en-US"/>
              <a:t>HEP and QIS - BESAC March 2018</a:t>
            </a:r>
            <a:endParaRPr lang="en-US" dirty="0"/>
          </a:p>
        </p:txBody>
      </p:sp>
      <p:sp>
        <p:nvSpPr>
          <p:cNvPr id="8" name="Slide Number Placeholder 5"/>
          <p:cNvSpPr>
            <a:spLocks noGrp="1"/>
          </p:cNvSpPr>
          <p:nvPr>
            <p:ph type="sldNum" sz="quarter" idx="4"/>
          </p:nvPr>
        </p:nvSpPr>
        <p:spPr>
          <a:xfrm>
            <a:off x="8577606" y="6308055"/>
            <a:ext cx="432222"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26CA2777-A89F-4130-B308-73BB65955918}" type="slidenum">
              <a:rPr lang="en-US" smtClean="0"/>
              <a:pPr fontAlgn="auto">
                <a:spcBef>
                  <a:spcPts val="0"/>
                </a:spcBef>
                <a:spcAft>
                  <a:spcPts val="0"/>
                </a:spcAft>
              </a:pPr>
              <a:t>‹#›</a:t>
            </a:fld>
            <a:endParaRPr lang="en-US" dirty="0"/>
          </a:p>
        </p:txBody>
      </p:sp>
      <p:cxnSp>
        <p:nvCxnSpPr>
          <p:cNvPr id="9" name="Straight Connector 8"/>
          <p:cNvCxnSpPr/>
          <p:nvPr userDrawn="1"/>
        </p:nvCxnSpPr>
        <p:spPr>
          <a:xfrm flipV="1">
            <a:off x="3292469"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9030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6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5"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3"/>
          <p:cNvSpPr>
            <a:spLocks noGrp="1"/>
          </p:cNvSpPr>
          <p:nvPr>
            <p:ph type="dt" sz="half" idx="10"/>
          </p:nvPr>
        </p:nvSpPr>
        <p:spPr>
          <a:xfrm>
            <a:off x="3292470" y="6308055"/>
            <a:ext cx="1746806"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9" name="Footer Placeholder 4"/>
          <p:cNvSpPr>
            <a:spLocks noGrp="1"/>
          </p:cNvSpPr>
          <p:nvPr>
            <p:ph type="ftr" sz="quarter" idx="3"/>
          </p:nvPr>
        </p:nvSpPr>
        <p:spPr>
          <a:xfrm>
            <a:off x="5039276" y="6308055"/>
            <a:ext cx="3538331"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r>
              <a:rPr lang="en-US"/>
              <a:t>HEP and QIS - BESAC March 2018</a:t>
            </a:r>
            <a:endParaRPr lang="en-US" dirty="0"/>
          </a:p>
        </p:txBody>
      </p:sp>
      <p:sp>
        <p:nvSpPr>
          <p:cNvPr id="10" name="Slide Number Placeholder 5"/>
          <p:cNvSpPr>
            <a:spLocks noGrp="1"/>
          </p:cNvSpPr>
          <p:nvPr>
            <p:ph type="sldNum" sz="quarter" idx="4"/>
          </p:nvPr>
        </p:nvSpPr>
        <p:spPr>
          <a:xfrm>
            <a:off x="8577606" y="6308055"/>
            <a:ext cx="432222"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26CA2777-A89F-4130-B308-73BB65955918}" type="slidenum">
              <a:rPr lang="en-US" smtClean="0"/>
              <a:pPr fontAlgn="auto">
                <a:spcBef>
                  <a:spcPts val="0"/>
                </a:spcBef>
                <a:spcAft>
                  <a:spcPts val="0"/>
                </a:spcAft>
              </a:pPr>
              <a:t>‹#›</a:t>
            </a:fld>
            <a:endParaRPr lang="en-US" dirty="0"/>
          </a:p>
        </p:txBody>
      </p:sp>
      <p:cxnSp>
        <p:nvCxnSpPr>
          <p:cNvPr id="11" name="Straight Connector 10"/>
          <p:cNvCxnSpPr/>
          <p:nvPr userDrawn="1"/>
        </p:nvCxnSpPr>
        <p:spPr>
          <a:xfrm flipV="1">
            <a:off x="3292469"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9618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8" y="1069849"/>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3"/>
          <p:cNvSpPr>
            <a:spLocks noGrp="1"/>
          </p:cNvSpPr>
          <p:nvPr>
            <p:ph type="dt" sz="half" idx="10"/>
          </p:nvPr>
        </p:nvSpPr>
        <p:spPr>
          <a:xfrm>
            <a:off x="3292470" y="6308055"/>
            <a:ext cx="1746806"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9" name="Footer Placeholder 4"/>
          <p:cNvSpPr>
            <a:spLocks noGrp="1"/>
          </p:cNvSpPr>
          <p:nvPr>
            <p:ph type="ftr" sz="quarter" idx="3"/>
          </p:nvPr>
        </p:nvSpPr>
        <p:spPr>
          <a:xfrm>
            <a:off x="5039276" y="6308055"/>
            <a:ext cx="3538331"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r>
              <a:rPr lang="en-US"/>
              <a:t>HEP and QIS - BESAC March 2018</a:t>
            </a:r>
            <a:endParaRPr lang="en-US" dirty="0"/>
          </a:p>
        </p:txBody>
      </p:sp>
      <p:sp>
        <p:nvSpPr>
          <p:cNvPr id="10" name="Slide Number Placeholder 5"/>
          <p:cNvSpPr>
            <a:spLocks noGrp="1"/>
          </p:cNvSpPr>
          <p:nvPr>
            <p:ph type="sldNum" sz="quarter" idx="4"/>
          </p:nvPr>
        </p:nvSpPr>
        <p:spPr>
          <a:xfrm>
            <a:off x="8577606" y="6308055"/>
            <a:ext cx="432222"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26CA2777-A89F-4130-B308-73BB65955918}" type="slidenum">
              <a:rPr lang="en-US" smtClean="0"/>
              <a:pPr fontAlgn="auto">
                <a:spcBef>
                  <a:spcPts val="0"/>
                </a:spcBef>
                <a:spcAft>
                  <a:spcPts val="0"/>
                </a:spcAft>
              </a:pPr>
              <a:t>‹#›</a:t>
            </a:fld>
            <a:endParaRPr lang="en-US" dirty="0"/>
          </a:p>
        </p:txBody>
      </p:sp>
      <p:cxnSp>
        <p:nvCxnSpPr>
          <p:cNvPr id="11" name="Straight Connector 10"/>
          <p:cNvCxnSpPr/>
          <p:nvPr userDrawn="1"/>
        </p:nvCxnSpPr>
        <p:spPr>
          <a:xfrm flipV="1">
            <a:off x="3292469"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7226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60000"/>
                <a:lumOff val="40000"/>
              </a:schemeClr>
            </a:gs>
            <a:gs pos="83000">
              <a:schemeClr val="tx2">
                <a:lumMod val="40000"/>
                <a:lumOff val="60000"/>
              </a:schemeClr>
            </a:gs>
            <a:gs pos="100000">
              <a:schemeClr val="tx2"/>
            </a:gs>
          </a:gsLst>
          <a:lin ang="1200000" scaled="0"/>
        </a:gradFill>
        <a:effectLst/>
      </p:bgPr>
    </p:bg>
    <p:spTree>
      <p:nvGrpSpPr>
        <p:cNvPr id="1" name=""/>
        <p:cNvGrpSpPr/>
        <p:nvPr/>
      </p:nvGrpSpPr>
      <p:grpSpPr>
        <a:xfrm>
          <a:off x="0" y="0"/>
          <a:ext cx="0" cy="0"/>
          <a:chOff x="0" y="0"/>
          <a:chExt cx="0" cy="0"/>
        </a:xfrm>
      </p:grpSpPr>
      <p:grpSp>
        <p:nvGrpSpPr>
          <p:cNvPr id="14" name="Group 13"/>
          <p:cNvGrpSpPr/>
          <p:nvPr/>
        </p:nvGrpSpPr>
        <p:grpSpPr>
          <a:xfrm>
            <a:off x="0" y="7701"/>
            <a:ext cx="9144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169334" y="2"/>
            <a:ext cx="8840495"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67276" y="1017331"/>
            <a:ext cx="8542553"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92470" y="6308055"/>
            <a:ext cx="1746806"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5" name="Footer Placeholder 4"/>
          <p:cNvSpPr>
            <a:spLocks noGrp="1"/>
          </p:cNvSpPr>
          <p:nvPr>
            <p:ph type="ftr" sz="quarter" idx="3"/>
          </p:nvPr>
        </p:nvSpPr>
        <p:spPr>
          <a:xfrm>
            <a:off x="5039276" y="6308055"/>
            <a:ext cx="3538331"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r>
              <a:rPr lang="en-US"/>
              <a:t>HEP and QIS - BESAC March 2018</a:t>
            </a:r>
            <a:endParaRPr lang="en-US" dirty="0"/>
          </a:p>
        </p:txBody>
      </p:sp>
      <p:sp>
        <p:nvSpPr>
          <p:cNvPr id="6" name="Slide Number Placeholder 5"/>
          <p:cNvSpPr>
            <a:spLocks noGrp="1"/>
          </p:cNvSpPr>
          <p:nvPr>
            <p:ph type="sldNum" sz="quarter" idx="4"/>
          </p:nvPr>
        </p:nvSpPr>
        <p:spPr>
          <a:xfrm>
            <a:off x="8577606" y="6308055"/>
            <a:ext cx="432222"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26CA2777-A89F-4130-B308-73BB65955918}" type="slidenum">
              <a:rPr lang="en-US" smtClean="0"/>
              <a:pPr fontAlgn="auto">
                <a:spcBef>
                  <a:spcPts val="0"/>
                </a:spcBef>
                <a:spcAft>
                  <a:spcPts val="0"/>
                </a:spcAft>
              </a:pPr>
              <a:t>‹#›</a:t>
            </a:fld>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69334" y="6316801"/>
            <a:ext cx="2619879" cy="439765"/>
          </a:xfrm>
          <a:prstGeom prst="rect">
            <a:avLst/>
          </a:prstGeom>
        </p:spPr>
      </p:pic>
      <p:cxnSp>
        <p:nvCxnSpPr>
          <p:cNvPr id="21" name="Straight Connector 20"/>
          <p:cNvCxnSpPr>
            <a:stCxn id="18" idx="4"/>
            <a:endCxn id="18" idx="0"/>
          </p:cNvCxnSpPr>
          <p:nvPr/>
        </p:nvCxnSpPr>
        <p:spPr>
          <a:xfrm flipV="1">
            <a:off x="8676725" y="7701"/>
            <a:ext cx="467275"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stCxn id="19" idx="0"/>
          </p:cNvCxnSpPr>
          <p:nvPr/>
        </p:nvCxnSpPr>
        <p:spPr>
          <a:xfrm flipV="1">
            <a:off x="3292469"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3058832"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endCxn id="10" idx="0"/>
          </p:cNvCxnSpPr>
          <p:nvPr/>
        </p:nvCxnSpPr>
        <p:spPr>
          <a:xfrm flipH="1">
            <a:off x="467276" y="902526"/>
            <a:ext cx="8209449"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endCxn id="10" idx="0"/>
          </p:cNvCxnSpPr>
          <p:nvPr/>
        </p:nvCxnSpPr>
        <p:spPr>
          <a:xfrm flipV="1">
            <a:off x="0" y="902526"/>
            <a:ext cx="467276"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1201252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64" r:id="rId12"/>
  </p:sldLayoutIdLst>
  <p:hf hdr="0" dt="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60000"/>
                <a:lumOff val="40000"/>
              </a:schemeClr>
            </a:gs>
            <a:gs pos="83000">
              <a:schemeClr val="tx2">
                <a:lumMod val="40000"/>
                <a:lumOff val="60000"/>
              </a:schemeClr>
            </a:gs>
            <a:gs pos="100000">
              <a:schemeClr val="tx2"/>
            </a:gs>
          </a:gsLst>
          <a:lin ang="1200000" scaled="0"/>
        </a:gradFill>
        <a:effectLst/>
      </p:bgPr>
    </p:bg>
    <p:spTree>
      <p:nvGrpSpPr>
        <p:cNvPr id="1" name=""/>
        <p:cNvGrpSpPr/>
        <p:nvPr/>
      </p:nvGrpSpPr>
      <p:grpSpPr>
        <a:xfrm>
          <a:off x="0" y="0"/>
          <a:ext cx="0" cy="0"/>
          <a:chOff x="0" y="0"/>
          <a:chExt cx="0" cy="0"/>
        </a:xfrm>
      </p:grpSpPr>
      <p:grpSp>
        <p:nvGrpSpPr>
          <p:cNvPr id="14" name="Group 13"/>
          <p:cNvGrpSpPr/>
          <p:nvPr/>
        </p:nvGrpSpPr>
        <p:grpSpPr>
          <a:xfrm>
            <a:off x="0" y="7701"/>
            <a:ext cx="9144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169334" y="2"/>
            <a:ext cx="8840495"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67276" y="1017331"/>
            <a:ext cx="8542553"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92470" y="6308055"/>
            <a:ext cx="1746806"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5" name="Footer Placeholder 4"/>
          <p:cNvSpPr>
            <a:spLocks noGrp="1"/>
          </p:cNvSpPr>
          <p:nvPr>
            <p:ph type="ftr" sz="quarter" idx="3"/>
          </p:nvPr>
        </p:nvSpPr>
        <p:spPr>
          <a:xfrm>
            <a:off x="5039276" y="6308055"/>
            <a:ext cx="3538331"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r>
              <a:rPr lang="en-US"/>
              <a:t>HEP and QIS - BESAC March 2018</a:t>
            </a:r>
            <a:endParaRPr lang="en-US" dirty="0"/>
          </a:p>
        </p:txBody>
      </p:sp>
      <p:sp>
        <p:nvSpPr>
          <p:cNvPr id="6" name="Slide Number Placeholder 5"/>
          <p:cNvSpPr>
            <a:spLocks noGrp="1"/>
          </p:cNvSpPr>
          <p:nvPr>
            <p:ph type="sldNum" sz="quarter" idx="4"/>
          </p:nvPr>
        </p:nvSpPr>
        <p:spPr>
          <a:xfrm>
            <a:off x="8577606" y="6308055"/>
            <a:ext cx="432222"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26CA2777-A89F-4130-B308-73BB65955918}" type="slidenum">
              <a:rPr lang="en-US" smtClean="0"/>
              <a:pPr fontAlgn="auto">
                <a:spcBef>
                  <a:spcPts val="0"/>
                </a:spcBef>
                <a:spcAft>
                  <a:spcPts val="0"/>
                </a:spcAft>
              </a:pPr>
              <a:t>‹#›</a:t>
            </a:fld>
            <a:endParaRPr lang="en-US" dirty="0"/>
          </a:p>
        </p:txBody>
      </p:sp>
      <p:pic>
        <p:nvPicPr>
          <p:cNvPr id="9" name="Picture 8"/>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69334" y="6316801"/>
            <a:ext cx="2619879" cy="439765"/>
          </a:xfrm>
          <a:prstGeom prst="rect">
            <a:avLst/>
          </a:prstGeom>
        </p:spPr>
      </p:pic>
      <p:cxnSp>
        <p:nvCxnSpPr>
          <p:cNvPr id="21" name="Straight Connector 20"/>
          <p:cNvCxnSpPr>
            <a:stCxn id="18" idx="4"/>
            <a:endCxn id="18" idx="0"/>
          </p:cNvCxnSpPr>
          <p:nvPr/>
        </p:nvCxnSpPr>
        <p:spPr>
          <a:xfrm flipV="1">
            <a:off x="8676725" y="7701"/>
            <a:ext cx="467275"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stCxn id="19" idx="0"/>
          </p:cNvCxnSpPr>
          <p:nvPr/>
        </p:nvCxnSpPr>
        <p:spPr>
          <a:xfrm flipV="1">
            <a:off x="3292469"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3058832"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endCxn id="10" idx="0"/>
          </p:cNvCxnSpPr>
          <p:nvPr/>
        </p:nvCxnSpPr>
        <p:spPr>
          <a:xfrm flipH="1">
            <a:off x="467276" y="902526"/>
            <a:ext cx="8209449"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endCxn id="10" idx="0"/>
          </p:cNvCxnSpPr>
          <p:nvPr/>
        </p:nvCxnSpPr>
        <p:spPr>
          <a:xfrm flipV="1">
            <a:off x="0" y="902526"/>
            <a:ext cx="467276"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436492561"/>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hf hdr="0" dt="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8.gif"/><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emf"/><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4.xml"/><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4.gif"/><Relationship Id="rId7" Type="http://schemas.openxmlformats.org/officeDocument/2006/relationships/image" Target="../media/image18.gif"/><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emf"/><Relationship Id="rId7"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emf"/></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High Energy Physics and Quantum Information Science</a:t>
            </a:r>
          </a:p>
        </p:txBody>
      </p:sp>
      <p:sp>
        <p:nvSpPr>
          <p:cNvPr id="2" name="Subtitle 1"/>
          <p:cNvSpPr>
            <a:spLocks noGrp="1"/>
          </p:cNvSpPr>
          <p:nvPr>
            <p:ph type="subTitle" idx="1"/>
          </p:nvPr>
        </p:nvSpPr>
        <p:spPr/>
        <p:txBody>
          <a:bodyPr/>
          <a:lstStyle/>
          <a:p>
            <a:r>
              <a:rPr lang="en-US" dirty="0"/>
              <a:t>Basic Energy Sciences Advisory Committee</a:t>
            </a:r>
          </a:p>
          <a:p>
            <a:r>
              <a:rPr lang="en-US" dirty="0"/>
              <a:t>March 2018</a:t>
            </a:r>
          </a:p>
          <a:p>
            <a:endParaRPr lang="en-US" dirty="0"/>
          </a:p>
          <a:p>
            <a:endParaRPr lang="en-US" dirty="0"/>
          </a:p>
        </p:txBody>
      </p:sp>
      <p:sp>
        <p:nvSpPr>
          <p:cNvPr id="6" name="Text Placeholder 5"/>
          <p:cNvSpPr>
            <a:spLocks noGrp="1"/>
          </p:cNvSpPr>
          <p:nvPr>
            <p:ph type="body" sz="quarter" idx="13"/>
          </p:nvPr>
        </p:nvSpPr>
        <p:spPr/>
        <p:txBody>
          <a:bodyPr>
            <a:normAutofit fontScale="92500" lnSpcReduction="10000"/>
          </a:bodyPr>
          <a:lstStyle/>
          <a:p>
            <a:r>
              <a:rPr lang="en-US"/>
              <a:t>James Siegrist</a:t>
            </a:r>
          </a:p>
          <a:p>
            <a:r>
              <a:rPr lang="en-US"/>
              <a:t>Associate Director for High Energy Physics</a:t>
            </a:r>
            <a:br>
              <a:rPr lang="en-US"/>
            </a:br>
            <a:r>
              <a:rPr lang="en-US"/>
              <a:t>Office of Science</a:t>
            </a:r>
            <a:br>
              <a:rPr lang="en-US"/>
            </a:br>
            <a:r>
              <a:rPr lang="en-US"/>
              <a:t>U.S. Department of Energy</a:t>
            </a:r>
            <a:endParaRPr lang="en-US" dirty="0"/>
          </a:p>
        </p:txBody>
      </p:sp>
    </p:spTree>
    <p:extLst>
      <p:ext uri="{BB962C8B-B14F-4D97-AF65-F5344CB8AC3E}">
        <p14:creationId xmlns:p14="http://schemas.microsoft.com/office/powerpoint/2010/main" val="1182119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Enabling Discovery</a:t>
            </a:r>
          </a:p>
        </p:txBody>
      </p:sp>
      <p:sp>
        <p:nvSpPr>
          <p:cNvPr id="2" name="Content Placeholder 1"/>
          <p:cNvSpPr>
            <a:spLocks noGrp="1"/>
          </p:cNvSpPr>
          <p:nvPr>
            <p:ph idx="1"/>
          </p:nvPr>
        </p:nvSpPr>
        <p:spPr>
          <a:xfrm>
            <a:off x="436103" y="945750"/>
            <a:ext cx="6611698" cy="4799268"/>
          </a:xfrm>
        </p:spPr>
        <p:txBody>
          <a:bodyPr>
            <a:normAutofit fontScale="62500" lnSpcReduction="20000"/>
          </a:bodyPr>
          <a:lstStyle/>
          <a:p>
            <a:r>
              <a:rPr lang="en-US" b="1" dirty="0">
                <a:solidFill>
                  <a:schemeClr val="tx2"/>
                </a:solidFill>
              </a:rPr>
              <a:t>Advanced Technology R&amp;D</a:t>
            </a:r>
            <a:r>
              <a:rPr lang="en-US" dirty="0">
                <a:solidFill>
                  <a:schemeClr val="tx2"/>
                </a:solidFill>
              </a:rPr>
              <a:t> </a:t>
            </a:r>
            <a:r>
              <a:rPr lang="en-US" dirty="0"/>
              <a:t>supports and advances research at all three experimental Frontiers</a:t>
            </a:r>
          </a:p>
          <a:p>
            <a:pPr lvl="1"/>
            <a:r>
              <a:rPr lang="en-US" dirty="0"/>
              <a:t>Fosters cutting-edge research in the physics of particle beams, accelerator R&amp;D, and particle detection</a:t>
            </a:r>
          </a:p>
          <a:p>
            <a:pPr lvl="1"/>
            <a:r>
              <a:rPr lang="en-US" dirty="0"/>
              <a:t>Three broad categories: </a:t>
            </a:r>
            <a:r>
              <a:rPr lang="en-US" b="1" dirty="0">
                <a:solidFill>
                  <a:schemeClr val="tx1"/>
                </a:solidFill>
              </a:rPr>
              <a:t>Near- to mid-term </a:t>
            </a:r>
            <a:r>
              <a:rPr lang="en-US" dirty="0"/>
              <a:t>directed R&amp;D; </a:t>
            </a:r>
            <a:r>
              <a:rPr lang="en-US" b="1" dirty="0">
                <a:solidFill>
                  <a:schemeClr val="tx1"/>
                </a:solidFill>
              </a:rPr>
              <a:t>Mid-term</a:t>
            </a:r>
            <a:r>
              <a:rPr lang="en-US" dirty="0"/>
              <a:t> R&amp;D to demonstrate feasibility; </a:t>
            </a:r>
            <a:r>
              <a:rPr lang="en-US" b="1" dirty="0">
                <a:solidFill>
                  <a:schemeClr val="tx1"/>
                </a:solidFill>
              </a:rPr>
              <a:t>Long-term</a:t>
            </a:r>
            <a:r>
              <a:rPr lang="en-US" dirty="0"/>
              <a:t> research to enable breakthroughs in technology</a:t>
            </a:r>
          </a:p>
          <a:p>
            <a:r>
              <a:rPr lang="en-US" b="1" dirty="0">
                <a:solidFill>
                  <a:schemeClr val="tx2"/>
                </a:solidFill>
              </a:rPr>
              <a:t>Theoretical and Computational HEP </a:t>
            </a:r>
            <a:r>
              <a:rPr lang="en-US" dirty="0"/>
              <a:t>provides the mathematical, phenomenological, and computational framework to understand and extend our knowledge of particles, forces, and the nature of space and time</a:t>
            </a:r>
          </a:p>
          <a:p>
            <a:pPr lvl="1"/>
            <a:r>
              <a:rPr lang="en-US" b="1" dirty="0"/>
              <a:t>Theoretical research </a:t>
            </a:r>
            <a:r>
              <a:rPr lang="en-US" dirty="0"/>
              <a:t>essential for proper interpretation and understanding of the experimental research activities</a:t>
            </a:r>
          </a:p>
          <a:p>
            <a:pPr lvl="1"/>
            <a:r>
              <a:rPr lang="en-US" b="1" dirty="0"/>
              <a:t>Advanced computing </a:t>
            </a:r>
            <a:r>
              <a:rPr lang="en-US" dirty="0"/>
              <a:t>tools necessary for designing, operating, and interpreting experiments and simulations</a:t>
            </a:r>
          </a:p>
          <a:p>
            <a:endParaRPr lang="en-US" dirty="0"/>
          </a:p>
        </p:txBody>
      </p:sp>
      <p:grpSp>
        <p:nvGrpSpPr>
          <p:cNvPr id="5" name="Group 4"/>
          <p:cNvGrpSpPr/>
          <p:nvPr/>
        </p:nvGrpSpPr>
        <p:grpSpPr>
          <a:xfrm>
            <a:off x="7078974" y="1151776"/>
            <a:ext cx="2045243" cy="3959455"/>
            <a:chOff x="6354641" y="894259"/>
            <a:chExt cx="2713015" cy="5252216"/>
          </a:xfrm>
        </p:grpSpPr>
        <p:grpSp>
          <p:nvGrpSpPr>
            <p:cNvPr id="7" name="Group 6"/>
            <p:cNvGrpSpPr/>
            <p:nvPr/>
          </p:nvGrpSpPr>
          <p:grpSpPr>
            <a:xfrm>
              <a:off x="6354641" y="894259"/>
              <a:ext cx="2713015" cy="5252216"/>
              <a:chOff x="6354641" y="1119884"/>
              <a:chExt cx="2713015" cy="5252216"/>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54643" y="1119884"/>
                <a:ext cx="1332613" cy="1719072"/>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4641" y="2886456"/>
                <a:ext cx="1332613" cy="1719072"/>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4642" y="4653028"/>
                <a:ext cx="1332613" cy="1719072"/>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35042" y="2003170"/>
                <a:ext cx="1332613" cy="1719072"/>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35043" y="3769742"/>
                <a:ext cx="1332613" cy="1719072"/>
              </a:xfrm>
              <a:prstGeom prst="rect">
                <a:avLst/>
              </a:prstGeom>
            </p:spPr>
          </p:pic>
        </p:grpSp>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69266" y="894259"/>
              <a:ext cx="651401" cy="641268"/>
            </a:xfrm>
            <a:prstGeom prst="rect">
              <a:avLst/>
            </a:prstGeom>
          </p:spPr>
        </p:pic>
      </p:grpSp>
      <p:sp>
        <p:nvSpPr>
          <p:cNvPr id="14" name="Content Placeholder 1"/>
          <p:cNvSpPr txBox="1">
            <a:spLocks/>
          </p:cNvSpPr>
          <p:nvPr/>
        </p:nvSpPr>
        <p:spPr>
          <a:xfrm>
            <a:off x="467274" y="5111231"/>
            <a:ext cx="8542554" cy="1172083"/>
          </a:xfrm>
          <a:prstGeom prst="rect">
            <a:avLst/>
          </a:prstGeom>
        </p:spPr>
        <p:txBody>
          <a:bodyPr vert="horz" lIns="91440" tIns="45720" rIns="91440" bIns="45720" rtlCol="0">
            <a:normAutofit fontScale="62500" lnSpcReduction="20000"/>
          </a:bodyPr>
          <a:lst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fontAlgn="auto">
              <a:spcAft>
                <a:spcPts val="0"/>
              </a:spcAft>
            </a:pPr>
            <a:r>
              <a:rPr lang="en-US" b="0" dirty="0"/>
              <a:t>Implementing the P5 strategy requires advancing computing infrastructure to handle the exponentially increasing needs</a:t>
            </a:r>
          </a:p>
          <a:p>
            <a:pPr lvl="1" fontAlgn="auto"/>
            <a:r>
              <a:rPr lang="en-US" b="0" dirty="0">
                <a:solidFill>
                  <a:srgbClr val="000000">
                    <a:lumMod val="75000"/>
                    <a:lumOff val="25000"/>
                  </a:srgbClr>
                </a:solidFill>
              </a:rPr>
              <a:t>Partnerships with Advanced Scientific Computing Research (ASCR) are an important part of addressing HEP computing needs</a:t>
            </a:r>
          </a:p>
          <a:p>
            <a:pPr lvl="1" fontAlgn="auto"/>
            <a:endParaRPr lang="en-US" b="0" dirty="0"/>
          </a:p>
          <a:p>
            <a:pPr fontAlgn="auto">
              <a:spcAft>
                <a:spcPts val="0"/>
              </a:spcAft>
            </a:pPr>
            <a:endParaRPr lang="en-US" b="0" dirty="0"/>
          </a:p>
        </p:txBody>
      </p:sp>
      <p:sp>
        <p:nvSpPr>
          <p:cNvPr id="4" name="Footer Placeholder 3"/>
          <p:cNvSpPr>
            <a:spLocks noGrp="1"/>
          </p:cNvSpPr>
          <p:nvPr>
            <p:ph type="ftr" sz="quarter" idx="3"/>
          </p:nvPr>
        </p:nvSpPr>
        <p:spPr/>
        <p:txBody>
          <a:bodyPr/>
          <a:lstStyle/>
          <a:p>
            <a:pPr fontAlgn="auto">
              <a:spcBef>
                <a:spcPts val="0"/>
              </a:spcBef>
              <a:spcAft>
                <a:spcPts val="0"/>
              </a:spcAft>
            </a:pPr>
            <a:r>
              <a:rPr lang="en-US"/>
              <a:t>HEP and QIS - BESAC March 2018</a:t>
            </a:r>
            <a:endParaRPr lang="en-US" dirty="0"/>
          </a:p>
        </p:txBody>
      </p:sp>
      <p:sp>
        <p:nvSpPr>
          <p:cNvPr id="6" name="Slide Number Placeholder 5"/>
          <p:cNvSpPr>
            <a:spLocks noGrp="1"/>
          </p:cNvSpPr>
          <p:nvPr>
            <p:ph type="sldNum" sz="quarter" idx="4"/>
          </p:nvPr>
        </p:nvSpPr>
        <p:spPr/>
        <p:txBody>
          <a:bodyPr/>
          <a:lstStyle/>
          <a:p>
            <a:pPr fontAlgn="auto">
              <a:spcBef>
                <a:spcPts val="0"/>
              </a:spcBef>
              <a:spcAft>
                <a:spcPts val="0"/>
              </a:spcAft>
            </a:pPr>
            <a:fld id="{26CA2777-A89F-4130-B308-73BB65955918}" type="slidenum">
              <a:rPr lang="en-US" smtClean="0"/>
              <a:pPr fontAlgn="auto">
                <a:spcBef>
                  <a:spcPts val="0"/>
                </a:spcBef>
                <a:spcAft>
                  <a:spcPts val="0"/>
                </a:spcAft>
              </a:pPr>
              <a:t>10</a:t>
            </a:fld>
            <a:endParaRPr lang="en-US" dirty="0"/>
          </a:p>
        </p:txBody>
      </p:sp>
    </p:spTree>
    <p:extLst>
      <p:ext uri="{BB962C8B-B14F-4D97-AF65-F5344CB8AC3E}">
        <p14:creationId xmlns:p14="http://schemas.microsoft.com/office/powerpoint/2010/main" val="148718835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normAutofit/>
          </a:bodyPr>
          <a:lstStyle/>
          <a:p>
            <a:r>
              <a:rPr lang="en-US" dirty="0"/>
              <a:t>Accelerator Stewardship</a:t>
            </a:r>
          </a:p>
        </p:txBody>
      </p:sp>
      <p:sp>
        <p:nvSpPr>
          <p:cNvPr id="24577" name="Content Placeholder 1"/>
          <p:cNvSpPr>
            <a:spLocks noGrp="1"/>
          </p:cNvSpPr>
          <p:nvPr>
            <p:ph idx="1"/>
          </p:nvPr>
        </p:nvSpPr>
        <p:spPr>
          <a:xfrm>
            <a:off x="467277" y="920349"/>
            <a:ext cx="6637300" cy="5656519"/>
          </a:xfrm>
        </p:spPr>
        <p:txBody>
          <a:bodyPr>
            <a:normAutofit fontScale="62500" lnSpcReduction="20000"/>
          </a:bodyPr>
          <a:lstStyle/>
          <a:p>
            <a:pPr marL="53975" indent="0">
              <a:buNone/>
            </a:pPr>
            <a:r>
              <a:rPr lang="en-US" b="1" dirty="0">
                <a:solidFill>
                  <a:schemeClr val="tx2"/>
                </a:solidFill>
              </a:rPr>
              <a:t>Mission: </a:t>
            </a:r>
            <a:r>
              <a:rPr lang="en-US" dirty="0">
                <a:solidFill>
                  <a:schemeClr val="tx2"/>
                </a:solidFill>
              </a:rPr>
              <a:t> Support fundamental accelerator science and technology development of relevance to many fields and to disseminate accelerator knowledge and training to the broad community of accelerator users and providers.</a:t>
            </a:r>
            <a:endParaRPr lang="en-US" dirty="0"/>
          </a:p>
          <a:p>
            <a:r>
              <a:rPr lang="en-US" dirty="0"/>
              <a:t>Improve access to national lab accelerator facilities </a:t>
            </a:r>
          </a:p>
          <a:p>
            <a:pPr lvl="1"/>
            <a:r>
              <a:rPr lang="en-US" dirty="0"/>
              <a:t>Make resources and facilities, such as Brookhaven National Laboratory’s Accelerator Test Facility II (ATF-II), available for industrial and for other U.S. government agency users and developers of accelerators and related technology</a:t>
            </a:r>
          </a:p>
          <a:p>
            <a:r>
              <a:rPr lang="en-US" dirty="0"/>
              <a:t>Develop innovative solutions to critical problems outside of the DOE Office of Science</a:t>
            </a:r>
          </a:p>
          <a:p>
            <a:pPr lvl="1"/>
            <a:r>
              <a:rPr lang="en-US" dirty="0"/>
              <a:t>More performant, lower cost accelerators for medicine</a:t>
            </a:r>
          </a:p>
          <a:p>
            <a:pPr lvl="1"/>
            <a:r>
              <a:rPr lang="en-US" dirty="0"/>
              <a:t>1000x speedup of laser-based science tools</a:t>
            </a:r>
          </a:p>
          <a:p>
            <a:pPr lvl="1"/>
            <a:r>
              <a:rPr lang="en-US" dirty="0"/>
              <a:t>Accelerator tech. for Energy &amp; Environmental applications</a:t>
            </a:r>
          </a:p>
          <a:p>
            <a:r>
              <a:rPr lang="en-US" dirty="0"/>
              <a:t>Broaden and strengthen the community </a:t>
            </a:r>
          </a:p>
          <a:p>
            <a:pPr lvl="1"/>
            <a:r>
              <a:rPr lang="en-US" dirty="0"/>
              <a:t>Bringing accelerator scientists, application scientists, and industrialists together to address high-impact challenges </a:t>
            </a:r>
          </a:p>
          <a:p>
            <a:endParaRPr lang="en-US" dirty="0"/>
          </a:p>
        </p:txBody>
      </p:sp>
      <p:sp>
        <p:nvSpPr>
          <p:cNvPr id="3" name="Footer Placeholder 2"/>
          <p:cNvSpPr>
            <a:spLocks noGrp="1"/>
          </p:cNvSpPr>
          <p:nvPr>
            <p:ph type="ftr" sz="quarter" idx="3"/>
          </p:nvPr>
        </p:nvSpPr>
        <p:spPr>
          <a:xfrm>
            <a:off x="5038725" y="6308725"/>
            <a:ext cx="3538538" cy="365125"/>
          </a:xfrm>
        </p:spPr>
        <p:txBody>
          <a:bodyPr/>
          <a:lstStyle/>
          <a:p>
            <a:r>
              <a:rPr lang="en-US"/>
              <a:t>HEP and QIS - BESAC March 2018</a:t>
            </a:r>
            <a:endParaRPr lang="en-US" dirty="0"/>
          </a:p>
        </p:txBody>
      </p:sp>
      <p:sp>
        <p:nvSpPr>
          <p:cNvPr id="2" name="Slide Number Placeholder 1"/>
          <p:cNvSpPr>
            <a:spLocks noGrp="1"/>
          </p:cNvSpPr>
          <p:nvPr>
            <p:ph type="sldNum" sz="quarter" idx="4"/>
          </p:nvPr>
        </p:nvSpPr>
        <p:spPr>
          <a:xfrm>
            <a:off x="8577263" y="6308725"/>
            <a:ext cx="431800" cy="365125"/>
          </a:xfrm>
        </p:spPr>
        <p:txBody>
          <a:bodyPr/>
          <a:lstStyle/>
          <a:p>
            <a:fld id="{56F4B2E3-7CDC-4972-8D42-2D141A8D5E9A}" type="slidenum">
              <a:rPr lang="en-US" smtClean="0"/>
              <a:pPr/>
              <a:t>11</a:t>
            </a:fld>
            <a:endParaRPr lang="en-US"/>
          </a:p>
        </p:txBody>
      </p:sp>
      <p:grpSp>
        <p:nvGrpSpPr>
          <p:cNvPr id="5" name="Group 4"/>
          <p:cNvGrpSpPr/>
          <p:nvPr/>
        </p:nvGrpSpPr>
        <p:grpSpPr>
          <a:xfrm>
            <a:off x="7104576" y="958606"/>
            <a:ext cx="2039424" cy="5439082"/>
            <a:chOff x="7104576" y="775098"/>
            <a:chExt cx="2039424" cy="5439082"/>
          </a:xfrm>
        </p:grpSpPr>
        <p:grpSp>
          <p:nvGrpSpPr>
            <p:cNvPr id="4" name="Group 3"/>
            <p:cNvGrpSpPr/>
            <p:nvPr/>
          </p:nvGrpSpPr>
          <p:grpSpPr>
            <a:xfrm>
              <a:off x="7104576" y="1684531"/>
              <a:ext cx="2039424" cy="4529649"/>
              <a:chOff x="7239000" y="1714811"/>
              <a:chExt cx="1905000" cy="4231090"/>
            </a:xfrm>
          </p:grpSpPr>
          <p:pic>
            <p:nvPicPr>
              <p:cNvPr id="2050" name="Picture 2" descr="http://science.energy.gov/~/media/hep/images/research/accelerator-rd-stewardship/Cancer_Therapy_LBN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39000" y="1714811"/>
                <a:ext cx="190500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cience.energy.gov/~/media/hep/images/research/accelerator-rd-stewardship/AS-2015-Award-Particle-Beam-Focusing-Techniques-Texas-AM.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39000" y="3164831"/>
                <a:ext cx="1905000" cy="16097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cience.energy.gov/~/media/hep/images/research/accelerator-rd-stewardship/Awards/Concept-Studies-of-Accelerators.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39000" y="4774557"/>
                <a:ext cx="1905000" cy="1171344"/>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2" descr="Image result for brookhaven atf ii"/>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04576" y="775098"/>
              <a:ext cx="2039424" cy="9064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127494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9335" y="2"/>
            <a:ext cx="8840494" cy="902525"/>
          </a:xfrm>
        </p:spPr>
        <p:txBody>
          <a:bodyPr>
            <a:normAutofit fontScale="90000"/>
          </a:bodyPr>
          <a:lstStyle/>
          <a:p>
            <a:r>
              <a:rPr lang="en-US" dirty="0"/>
              <a:t>Quantum Information Science in DOE-SC</a:t>
            </a:r>
          </a:p>
        </p:txBody>
      </p:sp>
      <p:sp>
        <p:nvSpPr>
          <p:cNvPr id="3" name="Text Placeholder 2"/>
          <p:cNvSpPr>
            <a:spLocks noGrp="1"/>
          </p:cNvSpPr>
          <p:nvPr>
            <p:ph idx="1"/>
          </p:nvPr>
        </p:nvSpPr>
        <p:spPr>
          <a:xfrm>
            <a:off x="467276" y="4560711"/>
            <a:ext cx="8542553" cy="1678045"/>
          </a:xfrm>
        </p:spPr>
        <p:txBody>
          <a:bodyPr>
            <a:normAutofit fontScale="62500" lnSpcReduction="20000"/>
          </a:bodyPr>
          <a:lstStyle/>
          <a:p>
            <a:r>
              <a:rPr lang="en-US" dirty="0"/>
              <a:t>SC Unique Strengths</a:t>
            </a:r>
          </a:p>
          <a:p>
            <a:pPr lvl="1"/>
            <a:r>
              <a:rPr lang="en-US" dirty="0"/>
              <a:t>Intellectual capital accumulated for more than a half-century</a:t>
            </a:r>
          </a:p>
          <a:p>
            <a:pPr lvl="1"/>
            <a:r>
              <a:rPr lang="en-US" dirty="0"/>
              <a:t>Successful track record of forming interdisciplinary yet focused science teams for large-scale and long-term investments</a:t>
            </a:r>
          </a:p>
          <a:p>
            <a:pPr lvl="1"/>
            <a:r>
              <a:rPr lang="en-US" dirty="0"/>
              <a:t>Demonstrated leadership in launching internationally-recognized SC-wide collaborative programs</a:t>
            </a:r>
          </a:p>
        </p:txBody>
      </p:sp>
      <p:sp>
        <p:nvSpPr>
          <p:cNvPr id="5" name="Slide Number Placeholder 4"/>
          <p:cNvSpPr>
            <a:spLocks noGrp="1"/>
          </p:cNvSpPr>
          <p:nvPr>
            <p:ph type="sldNum" sz="quarter" idx="4"/>
          </p:nvPr>
        </p:nvSpPr>
        <p:spPr/>
        <p:txBody>
          <a:bodyPr/>
          <a:lstStyle/>
          <a:p>
            <a:fld id="{AF880E56-D655-4529-B8BD-D2079A17990B}" type="slidenum">
              <a:rPr lang="en-US" smtClean="0"/>
              <a:pPr/>
              <a:t>12</a:t>
            </a:fld>
            <a:endParaRPr lang="en-US"/>
          </a:p>
        </p:txBody>
      </p:sp>
      <p:grpSp>
        <p:nvGrpSpPr>
          <p:cNvPr id="2" name="Group 1"/>
          <p:cNvGrpSpPr/>
          <p:nvPr/>
        </p:nvGrpSpPr>
        <p:grpSpPr>
          <a:xfrm>
            <a:off x="457200" y="1123186"/>
            <a:ext cx="8464315" cy="3563653"/>
            <a:chOff x="1359244" y="2973859"/>
            <a:chExt cx="8580778" cy="3265321"/>
          </a:xfrm>
        </p:grpSpPr>
        <p:sp>
          <p:nvSpPr>
            <p:cNvPr id="6" name="Rectangle 5"/>
            <p:cNvSpPr/>
            <p:nvPr/>
          </p:nvSpPr>
          <p:spPr>
            <a:xfrm>
              <a:off x="1359244" y="2973859"/>
              <a:ext cx="1968844" cy="3105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normAutofit/>
            </a:bodyPr>
            <a:lstStyle/>
            <a:p>
              <a:pPr algn="ctr"/>
              <a:r>
                <a:rPr lang="en-US" sz="1700" u="sng" dirty="0">
                  <a:solidFill>
                    <a:schemeClr val="bg1"/>
                  </a:solidFill>
                </a:rPr>
                <a:t>ASCR</a:t>
              </a:r>
              <a:endParaRPr lang="en-US" sz="1700" dirty="0"/>
            </a:p>
            <a:p>
              <a:pPr algn="ctr"/>
              <a:r>
                <a:rPr lang="en-US" sz="1700" b="0" dirty="0"/>
                <a:t>Quantum algorithms;</a:t>
              </a:r>
            </a:p>
            <a:p>
              <a:pPr algn="ctr"/>
              <a:r>
                <a:rPr lang="en-US" sz="1700" b="0" dirty="0"/>
                <a:t>uncertainty quantification and verification &amp; validation methods;</a:t>
              </a:r>
            </a:p>
            <a:p>
              <a:pPr algn="ctr"/>
              <a:r>
                <a:rPr lang="en-US" sz="1700" b="0" dirty="0"/>
                <a:t>software stack; quantum networks</a:t>
              </a:r>
            </a:p>
          </p:txBody>
        </p:sp>
        <p:sp>
          <p:nvSpPr>
            <p:cNvPr id="7" name="Rectangle 6"/>
            <p:cNvSpPr/>
            <p:nvPr/>
          </p:nvSpPr>
          <p:spPr>
            <a:xfrm>
              <a:off x="3517786" y="2973859"/>
              <a:ext cx="1968844" cy="3105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48006" tIns="91440" rIns="48006" rtlCol="0" anchor="t" anchorCtr="0">
              <a:normAutofit/>
            </a:bodyPr>
            <a:lstStyle/>
            <a:p>
              <a:pPr algn="ctr">
                <a:lnSpc>
                  <a:spcPct val="90000"/>
                </a:lnSpc>
              </a:pPr>
              <a:r>
                <a:rPr lang="en-US" sz="1700" u="sng" dirty="0">
                  <a:solidFill>
                    <a:schemeClr val="bg1"/>
                  </a:solidFill>
                </a:rPr>
                <a:t>BES</a:t>
              </a:r>
            </a:p>
            <a:p>
              <a:pPr algn="ctr">
                <a:lnSpc>
                  <a:spcPct val="90000"/>
                </a:lnSpc>
              </a:pPr>
              <a:r>
                <a:rPr lang="en-US" sz="1700" b="0" dirty="0">
                  <a:solidFill>
                    <a:schemeClr val="bg1"/>
                  </a:solidFill>
                </a:rPr>
                <a:t>Synthesis, characterization, theory, modeling, and instrumentation to advance quantum materials &amp; chemical phenomena </a:t>
              </a:r>
            </a:p>
            <a:p>
              <a:pPr algn="ctr"/>
              <a:endParaRPr lang="en-US" b="0" dirty="0">
                <a:solidFill>
                  <a:schemeClr val="bg1"/>
                </a:solidFill>
              </a:endParaRPr>
            </a:p>
          </p:txBody>
        </p:sp>
        <p:sp>
          <p:nvSpPr>
            <p:cNvPr id="8" name="Rectangle 7"/>
            <p:cNvSpPr/>
            <p:nvPr/>
          </p:nvSpPr>
          <p:spPr>
            <a:xfrm>
              <a:off x="5704703" y="2973859"/>
              <a:ext cx="1968844" cy="3105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normAutofit/>
            </a:bodyPr>
            <a:lstStyle/>
            <a:p>
              <a:pPr algn="ctr"/>
              <a:r>
                <a:rPr lang="en-US" sz="1700" u="sng" dirty="0">
                  <a:solidFill>
                    <a:schemeClr val="bg1"/>
                  </a:solidFill>
                </a:rPr>
                <a:t>HEP</a:t>
              </a:r>
            </a:p>
            <a:p>
              <a:pPr algn="ctr"/>
              <a:r>
                <a:rPr lang="en-US" sz="1700" b="0" dirty="0">
                  <a:solidFill>
                    <a:schemeClr val="bg1"/>
                  </a:solidFill>
                </a:rPr>
                <a:t>Black hole physics;</a:t>
              </a:r>
            </a:p>
            <a:p>
              <a:pPr algn="ctr"/>
              <a:r>
                <a:rPr lang="en-US" sz="1700" b="0" dirty="0">
                  <a:solidFill>
                    <a:schemeClr val="bg1"/>
                  </a:solidFill>
                </a:rPr>
                <a:t>quantum gravity and quantum error correction;</a:t>
              </a:r>
            </a:p>
            <a:p>
              <a:pPr algn="ctr"/>
              <a:r>
                <a:rPr lang="en-US" sz="1700" b="0" dirty="0">
                  <a:solidFill>
                    <a:schemeClr val="bg1"/>
                  </a:solidFill>
                </a:rPr>
                <a:t>fundamental aspects of entanglement</a:t>
              </a:r>
            </a:p>
            <a:p>
              <a:pPr algn="ctr"/>
              <a:endParaRPr lang="en-US" sz="1700" b="0" dirty="0">
                <a:solidFill>
                  <a:schemeClr val="bg1"/>
                </a:solidFill>
              </a:endParaRPr>
            </a:p>
          </p:txBody>
        </p:sp>
        <p:sp>
          <p:nvSpPr>
            <p:cNvPr id="9" name="Rectangle 8"/>
            <p:cNvSpPr/>
            <p:nvPr/>
          </p:nvSpPr>
          <p:spPr>
            <a:xfrm>
              <a:off x="7887728" y="2973859"/>
              <a:ext cx="2052294" cy="3105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normAutofit/>
            </a:bodyPr>
            <a:lstStyle/>
            <a:p>
              <a:pPr algn="ctr">
                <a:lnSpc>
                  <a:spcPct val="90000"/>
                </a:lnSpc>
              </a:pPr>
              <a:r>
                <a:rPr lang="en-US" sz="1700" u="sng" dirty="0">
                  <a:solidFill>
                    <a:schemeClr val="bg1"/>
                  </a:solidFill>
                </a:rPr>
                <a:t>NP</a:t>
              </a:r>
            </a:p>
            <a:p>
              <a:pPr algn="ctr">
                <a:lnSpc>
                  <a:spcPct val="90000"/>
                </a:lnSpc>
              </a:pPr>
              <a:r>
                <a:rPr lang="en-US" sz="1700" b="0" dirty="0">
                  <a:solidFill>
                    <a:schemeClr val="bg1"/>
                  </a:solidFill>
                </a:rPr>
                <a:t>Isotopes and trapped ions for quantum devices; lattice quantum chromodynamics </a:t>
              </a:r>
            </a:p>
            <a:p>
              <a:pPr algn="ctr">
                <a:lnSpc>
                  <a:spcPct val="90000"/>
                </a:lnSpc>
              </a:pPr>
              <a:endParaRPr lang="en-US" sz="1700" b="0" dirty="0">
                <a:solidFill>
                  <a:schemeClr val="bg1"/>
                </a:solidFill>
              </a:endParaRPr>
            </a:p>
            <a:p>
              <a:pPr algn="ctr">
                <a:lnSpc>
                  <a:spcPct val="90000"/>
                </a:lnSpc>
              </a:pPr>
              <a:endParaRPr lang="en-US" sz="1700" b="0" dirty="0">
                <a:solidFill>
                  <a:schemeClr val="bg1"/>
                </a:solidFill>
              </a:endParaRPr>
            </a:p>
            <a:p>
              <a:pPr algn="ctr">
                <a:lnSpc>
                  <a:spcPct val="90000"/>
                </a:lnSpc>
              </a:pPr>
              <a:endParaRPr lang="en-US" sz="1700" b="0" dirty="0">
                <a:solidFill>
                  <a:schemeClr val="bg1"/>
                </a:solidFill>
              </a:endParaRPr>
            </a:p>
          </p:txBody>
        </p:sp>
        <p:sp>
          <p:nvSpPr>
            <p:cNvPr id="14" name="Left-Right Arrow 13"/>
            <p:cNvSpPr/>
            <p:nvPr/>
          </p:nvSpPr>
          <p:spPr>
            <a:xfrm>
              <a:off x="3632886" y="5766372"/>
              <a:ext cx="6089064" cy="472808"/>
            </a:xfrm>
            <a:prstGeom prst="leftRightArrow">
              <a:avLst/>
            </a:prstGeom>
            <a:gradFill flip="none" rotWithShape="1">
              <a:gsLst>
                <a:gs pos="0">
                  <a:schemeClr val="accent2">
                    <a:lumMod val="50000"/>
                  </a:schemeClr>
                </a:gs>
                <a:gs pos="84000">
                  <a:schemeClr val="accent2">
                    <a:lumMod val="75000"/>
                  </a:schemeClr>
                </a:gs>
                <a:gs pos="100000">
                  <a:schemeClr val="bg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Control of Quantum Phenomena</a:t>
              </a:r>
            </a:p>
          </p:txBody>
        </p:sp>
        <p:sp>
          <p:nvSpPr>
            <p:cNvPr id="15" name="Left-Right Arrow 14"/>
            <p:cNvSpPr/>
            <p:nvPr/>
          </p:nvSpPr>
          <p:spPr>
            <a:xfrm>
              <a:off x="3632886" y="5407169"/>
              <a:ext cx="6089064" cy="472808"/>
            </a:xfrm>
            <a:prstGeom prst="leftRightArrow">
              <a:avLst/>
            </a:prstGeom>
            <a:gradFill flip="none" rotWithShape="1">
              <a:gsLst>
                <a:gs pos="0">
                  <a:schemeClr val="accent2">
                    <a:lumMod val="50000"/>
                  </a:schemeClr>
                </a:gs>
                <a:gs pos="84000">
                  <a:schemeClr val="accent2">
                    <a:lumMod val="75000"/>
                  </a:schemeClr>
                </a:gs>
                <a:gs pos="100000">
                  <a:schemeClr val="bg1">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Quantum Field Theory and Topology</a:t>
              </a:r>
            </a:p>
          </p:txBody>
        </p:sp>
      </p:grpSp>
      <p:sp>
        <p:nvSpPr>
          <p:cNvPr id="16" name="Content Placeholder 4"/>
          <p:cNvSpPr txBox="1">
            <a:spLocks/>
          </p:cNvSpPr>
          <p:nvPr/>
        </p:nvSpPr>
        <p:spPr>
          <a:xfrm>
            <a:off x="718240" y="4340052"/>
            <a:ext cx="7886700" cy="129141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350" dirty="0"/>
          </a:p>
          <a:p>
            <a:pPr marL="0" indent="0">
              <a:buNone/>
            </a:pPr>
            <a:endParaRPr lang="en-US" sz="1350" dirty="0"/>
          </a:p>
        </p:txBody>
      </p:sp>
      <p:sp>
        <p:nvSpPr>
          <p:cNvPr id="23" name="Footer Placeholder 22"/>
          <p:cNvSpPr>
            <a:spLocks noGrp="1"/>
          </p:cNvSpPr>
          <p:nvPr>
            <p:ph type="ftr" sz="quarter" idx="3"/>
          </p:nvPr>
        </p:nvSpPr>
        <p:spPr/>
        <p:txBody>
          <a:bodyPr/>
          <a:lstStyle/>
          <a:p>
            <a:pPr fontAlgn="auto">
              <a:spcBef>
                <a:spcPts val="0"/>
              </a:spcBef>
              <a:spcAft>
                <a:spcPts val="0"/>
              </a:spcAft>
            </a:pPr>
            <a:r>
              <a:rPr lang="en-US"/>
              <a:t>HEP and QIS - BESAC March 2018</a:t>
            </a:r>
            <a:endParaRPr lang="en-US" dirty="0"/>
          </a:p>
        </p:txBody>
      </p:sp>
    </p:spTree>
    <p:extLst>
      <p:ext uri="{BB962C8B-B14F-4D97-AF65-F5344CB8AC3E}">
        <p14:creationId xmlns:p14="http://schemas.microsoft.com/office/powerpoint/2010/main" val="724163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QIS Scope and Relevance to HEP</a:t>
            </a:r>
          </a:p>
        </p:txBody>
      </p:sp>
      <p:sp>
        <p:nvSpPr>
          <p:cNvPr id="3" name="Content Placeholder 2"/>
          <p:cNvSpPr>
            <a:spLocks noGrp="1"/>
          </p:cNvSpPr>
          <p:nvPr>
            <p:ph idx="1"/>
          </p:nvPr>
        </p:nvSpPr>
        <p:spPr/>
        <p:txBody>
          <a:bodyPr>
            <a:normAutofit fontScale="85000" lnSpcReduction="20000"/>
          </a:bodyPr>
          <a:lstStyle/>
          <a:p>
            <a:r>
              <a:rPr lang="en-US" sz="2300" dirty="0"/>
              <a:t>What’s different now? Current and future QIS applications differ from earlier applications of quantum mechanics, such as the laser, by exploiting uniquely quantum properties:</a:t>
            </a:r>
          </a:p>
          <a:p>
            <a:pPr lvl="1">
              <a:spcBef>
                <a:spcPts val="600"/>
              </a:spcBef>
            </a:pPr>
            <a:r>
              <a:rPr lang="en-US" sz="1600" b="1" dirty="0">
                <a:solidFill>
                  <a:srgbClr val="C00000"/>
                </a:solidFill>
              </a:rPr>
              <a:t>Superposition</a:t>
            </a:r>
            <a:r>
              <a:rPr lang="en-US" sz="1600" dirty="0">
                <a:solidFill>
                  <a:schemeClr val="accent1">
                    <a:lumMod val="60000"/>
                    <a:lumOff val="40000"/>
                  </a:schemeClr>
                </a:solidFill>
              </a:rPr>
              <a:t> </a:t>
            </a:r>
            <a:r>
              <a:rPr lang="en-US" sz="1600" dirty="0"/>
              <a:t>– quantum particles or systems exist across all their possible states at the same time, with corresponding probabilities, until measured</a:t>
            </a:r>
          </a:p>
          <a:p>
            <a:pPr lvl="1">
              <a:spcBef>
                <a:spcPts val="600"/>
              </a:spcBef>
            </a:pPr>
            <a:r>
              <a:rPr lang="en-US" sz="1600" b="1" dirty="0">
                <a:solidFill>
                  <a:srgbClr val="C00000"/>
                </a:solidFill>
              </a:rPr>
              <a:t>Entanglement</a:t>
            </a:r>
            <a:r>
              <a:rPr lang="en-US" sz="1600" dirty="0">
                <a:solidFill>
                  <a:srgbClr val="C00000"/>
                </a:solidFill>
              </a:rPr>
              <a:t> </a:t>
            </a:r>
            <a:r>
              <a:rPr lang="en-US" sz="1600" dirty="0"/>
              <a:t>– a superposition of states of multiple particles in which the properties of each particle are correlated with the others, regardless of distance</a:t>
            </a:r>
          </a:p>
          <a:p>
            <a:pPr lvl="1">
              <a:spcBef>
                <a:spcPts val="600"/>
              </a:spcBef>
            </a:pPr>
            <a:r>
              <a:rPr lang="en-US" sz="1600" b="1" dirty="0">
                <a:solidFill>
                  <a:srgbClr val="C00000"/>
                </a:solidFill>
              </a:rPr>
              <a:t>Squeezing</a:t>
            </a:r>
            <a:r>
              <a:rPr lang="en-US" sz="1600" dirty="0">
                <a:solidFill>
                  <a:srgbClr val="C00000"/>
                </a:solidFill>
              </a:rPr>
              <a:t> </a:t>
            </a:r>
            <a:r>
              <a:rPr lang="en-US" sz="1600" dirty="0"/>
              <a:t>– a method of manipulating noise in systems that obey the Heisenberg uncertainty principle, by permitting large uncertainty in one variable to improve precision in the other related one</a:t>
            </a:r>
            <a:endParaRPr lang="en-US" dirty="0"/>
          </a:p>
          <a:p>
            <a:r>
              <a:rPr lang="en-US" sz="2300" dirty="0"/>
              <a:t>Quantum information concepts and approaches are proving increasingly important across various high energy physics topics</a:t>
            </a:r>
          </a:p>
          <a:p>
            <a:pPr lvl="1">
              <a:spcBef>
                <a:spcPts val="600"/>
              </a:spcBef>
            </a:pPr>
            <a:r>
              <a:rPr lang="en-US" sz="1600" dirty="0">
                <a:solidFill>
                  <a:schemeClr val="tx1"/>
                </a:solidFill>
              </a:rPr>
              <a:t>Black hole information paradox</a:t>
            </a:r>
          </a:p>
          <a:p>
            <a:pPr lvl="1">
              <a:spcBef>
                <a:spcPts val="600"/>
              </a:spcBef>
            </a:pPr>
            <a:r>
              <a:rPr lang="en-US" sz="1600" dirty="0">
                <a:solidFill>
                  <a:schemeClr val="tx1"/>
                </a:solidFill>
              </a:rPr>
              <a:t>Testing of fundamental symmetries</a:t>
            </a:r>
          </a:p>
          <a:p>
            <a:pPr lvl="1">
              <a:spcBef>
                <a:spcPts val="600"/>
              </a:spcBef>
            </a:pPr>
            <a:r>
              <a:rPr lang="en-US" sz="1600" dirty="0">
                <a:solidFill>
                  <a:schemeClr val="tx1"/>
                </a:solidFill>
              </a:rPr>
              <a:t>Search for dark matter</a:t>
            </a:r>
          </a:p>
          <a:p>
            <a:pPr lvl="1">
              <a:spcBef>
                <a:spcPts val="600"/>
              </a:spcBef>
            </a:pPr>
            <a:r>
              <a:rPr lang="en-US" sz="1600" dirty="0">
                <a:solidFill>
                  <a:schemeClr val="tx1"/>
                </a:solidFill>
              </a:rPr>
              <a:t>Emergence of </a:t>
            </a:r>
            <a:r>
              <a:rPr lang="en-US" sz="1600" dirty="0" err="1">
                <a:solidFill>
                  <a:schemeClr val="tx1"/>
                </a:solidFill>
              </a:rPr>
              <a:t>spacetime</a:t>
            </a:r>
            <a:endParaRPr lang="en-US" sz="1600" dirty="0">
              <a:solidFill>
                <a:schemeClr val="tx1"/>
              </a:solidFill>
            </a:endParaRPr>
          </a:p>
        </p:txBody>
      </p:sp>
      <p:sp>
        <p:nvSpPr>
          <p:cNvPr id="4" name="Footer Placeholder 3"/>
          <p:cNvSpPr>
            <a:spLocks noGrp="1"/>
          </p:cNvSpPr>
          <p:nvPr>
            <p:ph type="ftr" sz="quarter" idx="3"/>
          </p:nvPr>
        </p:nvSpPr>
        <p:spPr/>
        <p:txBody>
          <a:bodyPr/>
          <a:lstStyle/>
          <a:p>
            <a:pPr fontAlgn="auto">
              <a:spcBef>
                <a:spcPts val="0"/>
              </a:spcBef>
              <a:spcAft>
                <a:spcPts val="0"/>
              </a:spcAft>
            </a:pPr>
            <a:r>
              <a:rPr lang="en-US"/>
              <a:t>HEP and QIS - BESAC March 2018</a:t>
            </a:r>
            <a:endParaRPr lang="en-US" dirty="0"/>
          </a:p>
        </p:txBody>
      </p:sp>
      <p:sp>
        <p:nvSpPr>
          <p:cNvPr id="5" name="Slide Number Placeholder 4"/>
          <p:cNvSpPr>
            <a:spLocks noGrp="1"/>
          </p:cNvSpPr>
          <p:nvPr>
            <p:ph type="sldNum" sz="quarter" idx="4"/>
          </p:nvPr>
        </p:nvSpPr>
        <p:spPr/>
        <p:txBody>
          <a:bodyPr/>
          <a:lstStyle/>
          <a:p>
            <a:pPr fontAlgn="auto">
              <a:spcBef>
                <a:spcPts val="0"/>
              </a:spcBef>
              <a:spcAft>
                <a:spcPts val="0"/>
              </a:spcAft>
            </a:pPr>
            <a:fld id="{26CA2777-A89F-4130-B308-73BB65955918}" type="slidenum">
              <a:rPr lang="en-US" smtClean="0"/>
              <a:pPr fontAlgn="auto">
                <a:spcBef>
                  <a:spcPts val="0"/>
                </a:spcBef>
                <a:spcAft>
                  <a:spcPts val="0"/>
                </a:spcAft>
              </a:pPr>
              <a:t>13</a:t>
            </a:fld>
            <a:endParaRPr lang="en-US" dirty="0"/>
          </a:p>
        </p:txBody>
      </p:sp>
    </p:spTree>
    <p:extLst>
      <p:ext uri="{BB962C8B-B14F-4D97-AF65-F5344CB8AC3E}">
        <p14:creationId xmlns:p14="http://schemas.microsoft.com/office/powerpoint/2010/main" val="431207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06DA5-A187-473A-B21A-954089355A3A}"/>
              </a:ext>
            </a:extLst>
          </p:cNvPr>
          <p:cNvSpPr>
            <a:spLocks noGrp="1"/>
          </p:cNvSpPr>
          <p:nvPr>
            <p:ph type="title"/>
          </p:nvPr>
        </p:nvSpPr>
        <p:spPr/>
        <p:txBody>
          <a:bodyPr>
            <a:normAutofit fontScale="90000"/>
          </a:bodyPr>
          <a:lstStyle/>
          <a:p>
            <a:r>
              <a:rPr lang="en-US" dirty="0"/>
              <a:t>HEP Engagement, Workshops, &amp; Reports</a:t>
            </a:r>
          </a:p>
        </p:txBody>
      </p:sp>
      <p:sp>
        <p:nvSpPr>
          <p:cNvPr id="3" name="Content Placeholder 2">
            <a:extLst>
              <a:ext uri="{FF2B5EF4-FFF2-40B4-BE49-F238E27FC236}">
                <a16:creationId xmlns:a16="http://schemas.microsoft.com/office/drawing/2014/main" xmlns="" id="{C7C908B1-CA22-4C1F-9919-D2788374CF15}"/>
              </a:ext>
            </a:extLst>
          </p:cNvPr>
          <p:cNvSpPr>
            <a:spLocks noGrp="1"/>
          </p:cNvSpPr>
          <p:nvPr>
            <p:ph idx="1"/>
          </p:nvPr>
        </p:nvSpPr>
        <p:spPr>
          <a:xfrm>
            <a:off x="467276" y="1017332"/>
            <a:ext cx="8542553" cy="970993"/>
          </a:xfrm>
        </p:spPr>
        <p:txBody>
          <a:bodyPr>
            <a:normAutofit fontScale="62500" lnSpcReduction="20000"/>
          </a:bodyPr>
          <a:lstStyle/>
          <a:p>
            <a:r>
              <a:rPr lang="en-US" dirty="0"/>
              <a:t>HEP has been working with the community, SC, and other agencies to identify its QIS connections since 2014, including participation in the NSTC Interagency Working Group</a:t>
            </a: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685150">
            <a:off x="7115653" y="2655561"/>
            <a:ext cx="1156305" cy="1492440"/>
          </a:xfrm>
          <a:prstGeom prst="rect">
            <a:avLst/>
          </a:prstGeom>
          <a:ln>
            <a:solidFill>
              <a:schemeClr val="tx1"/>
            </a:solidFill>
          </a:ln>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685150">
            <a:off x="7341140" y="3221726"/>
            <a:ext cx="1170209" cy="1492440"/>
          </a:xfrm>
          <a:prstGeom prst="rect">
            <a:avLst/>
          </a:prstGeom>
          <a:ln>
            <a:solidFill>
              <a:schemeClr val="tx1"/>
            </a:solidFill>
          </a:ln>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685150">
            <a:off x="7579288" y="3787601"/>
            <a:ext cx="1151960" cy="1492440"/>
          </a:xfrm>
          <a:prstGeom prst="rect">
            <a:avLst/>
          </a:prstGeom>
          <a:ln>
            <a:solidFill>
              <a:schemeClr val="tx1"/>
            </a:solidFill>
          </a:ln>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685150">
            <a:off x="7800835" y="4353662"/>
            <a:ext cx="1154310" cy="1492440"/>
          </a:xfrm>
          <a:prstGeom prst="rect">
            <a:avLst/>
          </a:prstGeom>
          <a:ln>
            <a:solidFill>
              <a:schemeClr val="tx1"/>
            </a:solidFill>
          </a:ln>
        </p:spPr>
      </p:pic>
      <p:sp>
        <p:nvSpPr>
          <p:cNvPr id="11" name="Content Placeholder 2">
            <a:extLst>
              <a:ext uri="{FF2B5EF4-FFF2-40B4-BE49-F238E27FC236}">
                <a16:creationId xmlns:a16="http://schemas.microsoft.com/office/drawing/2014/main" xmlns="" id="{C7C908B1-CA22-4C1F-9919-D2788374CF15}"/>
              </a:ext>
            </a:extLst>
          </p:cNvPr>
          <p:cNvSpPr txBox="1">
            <a:spLocks/>
          </p:cNvSpPr>
          <p:nvPr/>
        </p:nvSpPr>
        <p:spPr>
          <a:xfrm>
            <a:off x="467274" y="2120630"/>
            <a:ext cx="6653373" cy="4036979"/>
          </a:xfrm>
          <a:prstGeom prst="rect">
            <a:avLst/>
          </a:prstGeom>
        </p:spPr>
        <p:txBody>
          <a:bodyPr vert="horz" lIns="91440" tIns="45720" rIns="91440" bIns="45720" rtlCol="0">
            <a:normAutofit fontScale="62500" lnSpcReduction="20000"/>
          </a:bodyPr>
          <a:lst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fontAlgn="auto">
              <a:spcAft>
                <a:spcPts val="0"/>
              </a:spcAft>
            </a:pPr>
            <a:r>
              <a:rPr lang="en-US" b="0" dirty="0"/>
              <a:t>Workshops and community reports inform program growth:</a:t>
            </a:r>
          </a:p>
          <a:p>
            <a:pPr lvl="1" fontAlgn="auto">
              <a:spcAft>
                <a:spcPts val="0"/>
              </a:spcAft>
            </a:pPr>
            <a:r>
              <a:rPr lang="en-US" dirty="0"/>
              <a:t>Jan. 2015: ASCR-HEP </a:t>
            </a:r>
            <a:r>
              <a:rPr lang="en-US" b="0" dirty="0"/>
              <a:t>Study Group on “Grand Challenges at the Interface of Quantum Information Science, Particle Physics, and Computing”</a:t>
            </a:r>
          </a:p>
          <a:p>
            <a:pPr lvl="1" fontAlgn="auto">
              <a:spcAft>
                <a:spcPts val="0"/>
              </a:spcAft>
            </a:pPr>
            <a:r>
              <a:rPr lang="en-US" dirty="0"/>
              <a:t>Feb. 2015: BES-HEP </a:t>
            </a:r>
            <a:r>
              <a:rPr lang="en-US" b="0" dirty="0"/>
              <a:t>Round Table Discussion on “Common Problems in Condensed Matter and High Energy Physics”</a:t>
            </a:r>
          </a:p>
          <a:p>
            <a:pPr lvl="1" fontAlgn="auto">
              <a:spcAft>
                <a:spcPts val="0"/>
              </a:spcAft>
            </a:pPr>
            <a:r>
              <a:rPr lang="en-US" dirty="0"/>
              <a:t>Feb. 2016: HEP-ASCR </a:t>
            </a:r>
            <a:r>
              <a:rPr lang="en-US" b="0" dirty="0"/>
              <a:t>Roundtable on “Quantum Sensors at the Intersections of Fundamental Science, Quantum Information Science and Computing”</a:t>
            </a:r>
          </a:p>
          <a:p>
            <a:pPr lvl="1" fontAlgn="auto">
              <a:spcAft>
                <a:spcPts val="0"/>
              </a:spcAft>
            </a:pPr>
            <a:r>
              <a:rPr lang="en-US" dirty="0"/>
              <a:t>July 2016: NSTC </a:t>
            </a:r>
            <a:r>
              <a:rPr lang="en-US" b="0" dirty="0"/>
              <a:t>report on “Advancing Quantum Information Science: National Challenges and Opportunities”</a:t>
            </a:r>
          </a:p>
          <a:p>
            <a:pPr lvl="1" fontAlgn="auto">
              <a:spcAft>
                <a:spcPts val="0"/>
              </a:spcAft>
            </a:pPr>
            <a:r>
              <a:rPr lang="en-US" dirty="0"/>
              <a:t>Dec. 2017: APS/DPF </a:t>
            </a:r>
            <a:r>
              <a:rPr lang="en-US" b="0" dirty="0"/>
              <a:t>workshop on “Quantum Sensing for High Energy Physics” (report pending)</a:t>
            </a:r>
          </a:p>
          <a:p>
            <a:pPr fontAlgn="auto">
              <a:spcAft>
                <a:spcPts val="0"/>
              </a:spcAft>
            </a:pPr>
            <a:endParaRPr lang="en-US" b="0" dirty="0"/>
          </a:p>
        </p:txBody>
      </p:sp>
      <p:sp>
        <p:nvSpPr>
          <p:cNvPr id="12" name="Footer Placeholder 11"/>
          <p:cNvSpPr>
            <a:spLocks noGrp="1"/>
          </p:cNvSpPr>
          <p:nvPr>
            <p:ph type="ftr" sz="quarter" idx="3"/>
          </p:nvPr>
        </p:nvSpPr>
        <p:spPr/>
        <p:txBody>
          <a:bodyPr/>
          <a:lstStyle/>
          <a:p>
            <a:pPr fontAlgn="auto">
              <a:spcBef>
                <a:spcPts val="0"/>
              </a:spcBef>
              <a:spcAft>
                <a:spcPts val="0"/>
              </a:spcAft>
            </a:pPr>
            <a:r>
              <a:rPr lang="en-US"/>
              <a:t>HEP and QIS - BESAC March 2018</a:t>
            </a:r>
            <a:endParaRPr lang="en-US" dirty="0"/>
          </a:p>
        </p:txBody>
      </p:sp>
      <p:sp>
        <p:nvSpPr>
          <p:cNvPr id="13" name="Slide Number Placeholder 12"/>
          <p:cNvSpPr>
            <a:spLocks noGrp="1"/>
          </p:cNvSpPr>
          <p:nvPr>
            <p:ph type="sldNum" sz="quarter" idx="4"/>
          </p:nvPr>
        </p:nvSpPr>
        <p:spPr/>
        <p:txBody>
          <a:bodyPr/>
          <a:lstStyle/>
          <a:p>
            <a:pPr fontAlgn="auto">
              <a:spcBef>
                <a:spcPts val="0"/>
              </a:spcBef>
              <a:spcAft>
                <a:spcPts val="0"/>
              </a:spcAft>
            </a:pPr>
            <a:fld id="{26CA2777-A89F-4130-B308-73BB65955918}" type="slidenum">
              <a:rPr lang="en-US" smtClean="0"/>
              <a:pPr fontAlgn="auto">
                <a:spcBef>
                  <a:spcPts val="0"/>
                </a:spcBef>
                <a:spcAft>
                  <a:spcPts val="0"/>
                </a:spcAft>
              </a:pPr>
              <a:t>14</a:t>
            </a:fld>
            <a:endParaRPr lang="en-US" dirty="0"/>
          </a:p>
        </p:txBody>
      </p:sp>
    </p:spTree>
    <p:extLst>
      <p:ext uri="{BB962C8B-B14F-4D97-AF65-F5344CB8AC3E}">
        <p14:creationId xmlns:p14="http://schemas.microsoft.com/office/powerpoint/2010/main" val="1348451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5D27E3-7030-48FA-A87E-0A04A8AF5F5A}"/>
              </a:ext>
            </a:extLst>
          </p:cNvPr>
          <p:cNvSpPr>
            <a:spLocks noGrp="1"/>
          </p:cNvSpPr>
          <p:nvPr>
            <p:ph type="title"/>
          </p:nvPr>
        </p:nvSpPr>
        <p:spPr/>
        <p:txBody>
          <a:bodyPr/>
          <a:lstStyle/>
          <a:p>
            <a:r>
              <a:rPr lang="en-US" dirty="0"/>
              <a:t>Overall HEP Goals for QIS Activities</a:t>
            </a:r>
          </a:p>
        </p:txBody>
      </p:sp>
      <p:sp>
        <p:nvSpPr>
          <p:cNvPr id="4" name="Content Placeholder 3"/>
          <p:cNvSpPr>
            <a:spLocks noGrp="1"/>
          </p:cNvSpPr>
          <p:nvPr>
            <p:ph idx="1"/>
          </p:nvPr>
        </p:nvSpPr>
        <p:spPr/>
        <p:txBody>
          <a:bodyPr>
            <a:normAutofit fontScale="92500" lnSpcReduction="20000"/>
          </a:bodyPr>
          <a:lstStyle/>
          <a:p>
            <a:r>
              <a:rPr lang="en-US" dirty="0"/>
              <a:t>Focused efforts in order to:</a:t>
            </a:r>
          </a:p>
          <a:p>
            <a:pPr lvl="1"/>
            <a:r>
              <a:rPr lang="en-US" dirty="0"/>
              <a:t>Advance the science drivers identified by P5 using QIS</a:t>
            </a:r>
          </a:p>
          <a:p>
            <a:pPr lvl="1"/>
            <a:r>
              <a:rPr lang="en-US" dirty="0"/>
              <a:t>Advance QIS itself through capabilities, expertise, and fundamental knowledge of the HEP community – in foundations, analogue simulation, controls, qubit technology, and more</a:t>
            </a:r>
          </a:p>
          <a:p>
            <a:pPr lvl="1"/>
            <a:r>
              <a:rPr lang="en-US" dirty="0"/>
              <a:t>Develop the appropriate and necessary interdisciplinary collaborations to advance high energy physics in particular and science more broadly</a:t>
            </a:r>
          </a:p>
          <a:p>
            <a:r>
              <a:rPr lang="en-US" dirty="0"/>
              <a:t>As QIS is an SC cross-cutting initiative, partnerships with other SC programs, other agencies, and/or industry are expected where relevant</a:t>
            </a:r>
          </a:p>
          <a:p>
            <a:endParaRPr lang="en-US" dirty="0"/>
          </a:p>
        </p:txBody>
      </p:sp>
      <p:sp>
        <p:nvSpPr>
          <p:cNvPr id="6" name="Footer Placeholder 5"/>
          <p:cNvSpPr>
            <a:spLocks noGrp="1"/>
          </p:cNvSpPr>
          <p:nvPr>
            <p:ph type="ftr" sz="quarter" idx="3"/>
          </p:nvPr>
        </p:nvSpPr>
        <p:spPr/>
        <p:txBody>
          <a:bodyPr/>
          <a:lstStyle/>
          <a:p>
            <a:pPr fontAlgn="auto">
              <a:spcBef>
                <a:spcPts val="0"/>
              </a:spcBef>
              <a:spcAft>
                <a:spcPts val="0"/>
              </a:spcAft>
            </a:pPr>
            <a:r>
              <a:rPr lang="en-US"/>
              <a:t>HEP and QIS - BESAC March 2018</a:t>
            </a:r>
            <a:endParaRPr lang="en-US" dirty="0"/>
          </a:p>
        </p:txBody>
      </p:sp>
      <p:sp>
        <p:nvSpPr>
          <p:cNvPr id="7" name="Slide Number Placeholder 6"/>
          <p:cNvSpPr>
            <a:spLocks noGrp="1"/>
          </p:cNvSpPr>
          <p:nvPr>
            <p:ph type="sldNum" sz="quarter" idx="4"/>
          </p:nvPr>
        </p:nvSpPr>
        <p:spPr/>
        <p:txBody>
          <a:bodyPr/>
          <a:lstStyle/>
          <a:p>
            <a:pPr fontAlgn="auto">
              <a:spcBef>
                <a:spcPts val="0"/>
              </a:spcBef>
              <a:spcAft>
                <a:spcPts val="0"/>
              </a:spcAft>
            </a:pPr>
            <a:fld id="{26CA2777-A89F-4130-B308-73BB65955918}" type="slidenum">
              <a:rPr lang="en-US" smtClean="0"/>
              <a:pPr fontAlgn="auto">
                <a:spcBef>
                  <a:spcPts val="0"/>
                </a:spcBef>
                <a:spcAft>
                  <a:spcPts val="0"/>
                </a:spcAft>
              </a:pPr>
              <a:t>15</a:t>
            </a:fld>
            <a:endParaRPr lang="en-US" dirty="0"/>
          </a:p>
        </p:txBody>
      </p:sp>
    </p:spTree>
    <p:extLst>
      <p:ext uri="{BB962C8B-B14F-4D97-AF65-F5344CB8AC3E}">
        <p14:creationId xmlns:p14="http://schemas.microsoft.com/office/powerpoint/2010/main" val="3916176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5D27E3-7030-48FA-A87E-0A04A8AF5F5A}"/>
              </a:ext>
            </a:extLst>
          </p:cNvPr>
          <p:cNvSpPr>
            <a:spLocks noGrp="1"/>
          </p:cNvSpPr>
          <p:nvPr>
            <p:ph type="title"/>
          </p:nvPr>
        </p:nvSpPr>
        <p:spPr/>
        <p:txBody>
          <a:bodyPr>
            <a:normAutofit fontScale="90000"/>
          </a:bodyPr>
          <a:lstStyle/>
          <a:p>
            <a:r>
              <a:rPr lang="en-US" dirty="0"/>
              <a:t>HEP Motivations and Thrust Areas in QIS</a:t>
            </a:r>
          </a:p>
        </p:txBody>
      </p:sp>
      <p:sp>
        <p:nvSpPr>
          <p:cNvPr id="3" name="Content Placeholder 2">
            <a:extLst>
              <a:ext uri="{FF2B5EF4-FFF2-40B4-BE49-F238E27FC236}">
                <a16:creationId xmlns:a16="http://schemas.microsoft.com/office/drawing/2014/main" xmlns="" id="{73112177-8210-41B7-88C6-C6609112C4B9}"/>
              </a:ext>
            </a:extLst>
          </p:cNvPr>
          <p:cNvSpPr>
            <a:spLocks noGrp="1"/>
          </p:cNvSpPr>
          <p:nvPr>
            <p:ph idx="1"/>
          </p:nvPr>
        </p:nvSpPr>
        <p:spPr/>
        <p:txBody>
          <a:bodyPr>
            <a:normAutofit fontScale="85000" lnSpcReduction="20000"/>
          </a:bodyPr>
          <a:lstStyle/>
          <a:p>
            <a:pPr lvl="1"/>
            <a:r>
              <a:rPr lang="en-US" b="1" dirty="0">
                <a:solidFill>
                  <a:schemeClr val="tx2"/>
                </a:solidFill>
              </a:rPr>
              <a:t>Fundamental High Energy Physics and QIS   </a:t>
            </a:r>
            <a:r>
              <a:rPr lang="en-US" dirty="0"/>
              <a:t>	</a:t>
            </a:r>
          </a:p>
          <a:p>
            <a:pPr lvl="2"/>
            <a:r>
              <a:rPr lang="en-US" dirty="0"/>
              <a:t>Foundational Concepts, including:</a:t>
            </a:r>
          </a:p>
          <a:p>
            <a:pPr lvl="3"/>
            <a:r>
              <a:rPr lang="en-US" dirty="0"/>
              <a:t>Convergent development of Black Hole physics, Quantum Error Correction, holographic duality </a:t>
            </a:r>
          </a:p>
          <a:p>
            <a:pPr lvl="2"/>
            <a:r>
              <a:rPr lang="en-US" dirty="0"/>
              <a:t>Field Theory/Analogue Simulations, including: </a:t>
            </a:r>
          </a:p>
          <a:p>
            <a:pPr lvl="3"/>
            <a:r>
              <a:rPr lang="en-US" dirty="0"/>
              <a:t>Perturbative QCD models exploiting QI, de Sitter space, &amp; gauge duality</a:t>
            </a:r>
          </a:p>
          <a:p>
            <a:pPr lvl="3"/>
            <a:r>
              <a:rPr lang="en-US" dirty="0"/>
              <a:t>Tensor Networks/ Gauge symmetries</a:t>
            </a:r>
          </a:p>
          <a:p>
            <a:pPr lvl="3"/>
            <a:r>
              <a:rPr lang="en-US" dirty="0"/>
              <a:t>Field theories, including lattice gauge theories</a:t>
            </a:r>
          </a:p>
          <a:p>
            <a:pPr lvl="2"/>
            <a:r>
              <a:rPr lang="en-US" dirty="0"/>
              <a:t>Entanglement/QIS based Experiments</a:t>
            </a:r>
          </a:p>
          <a:p>
            <a:pPr lvl="3"/>
            <a:r>
              <a:rPr lang="en-US" dirty="0"/>
              <a:t>Exploiting superposition, entanglement, and squeezing	</a:t>
            </a:r>
          </a:p>
          <a:p>
            <a:pPr lvl="1"/>
            <a:r>
              <a:rPr lang="en-US" b="1" dirty="0">
                <a:solidFill>
                  <a:schemeClr val="tx2"/>
                </a:solidFill>
              </a:rPr>
              <a:t>Quantum Computing for HEP	</a:t>
            </a:r>
          </a:p>
          <a:p>
            <a:pPr lvl="2"/>
            <a:r>
              <a:rPr lang="en-US" dirty="0"/>
              <a:t>Data analysis techniques, algorithms for HEP computations and modelling</a:t>
            </a:r>
          </a:p>
          <a:p>
            <a:pPr lvl="1"/>
            <a:r>
              <a:rPr lang="en-US" b="1" dirty="0">
                <a:solidFill>
                  <a:schemeClr val="tx2"/>
                </a:solidFill>
              </a:rPr>
              <a:t>Quantum Controls &amp; Sensor Technology</a:t>
            </a:r>
          </a:p>
          <a:p>
            <a:pPr lvl="2"/>
            <a:r>
              <a:rPr lang="en-US" dirty="0"/>
              <a:t>Controls, qubits, and other technology to advance dark universe &amp; space time sensors</a:t>
            </a:r>
          </a:p>
          <a:p>
            <a:pPr lvl="1"/>
            <a:endParaRPr lang="en-US" dirty="0"/>
          </a:p>
        </p:txBody>
      </p:sp>
      <p:sp>
        <p:nvSpPr>
          <p:cNvPr id="6" name="Footer Placeholder 5"/>
          <p:cNvSpPr>
            <a:spLocks noGrp="1"/>
          </p:cNvSpPr>
          <p:nvPr>
            <p:ph type="ftr" sz="quarter" idx="3"/>
          </p:nvPr>
        </p:nvSpPr>
        <p:spPr/>
        <p:txBody>
          <a:bodyPr/>
          <a:lstStyle/>
          <a:p>
            <a:pPr fontAlgn="auto">
              <a:spcBef>
                <a:spcPts val="0"/>
              </a:spcBef>
              <a:spcAft>
                <a:spcPts val="0"/>
              </a:spcAft>
            </a:pPr>
            <a:r>
              <a:rPr lang="en-US"/>
              <a:t>HEP and QIS - BESAC March 2018</a:t>
            </a:r>
            <a:endParaRPr lang="en-US" dirty="0"/>
          </a:p>
        </p:txBody>
      </p:sp>
      <p:sp>
        <p:nvSpPr>
          <p:cNvPr id="7" name="Slide Number Placeholder 6"/>
          <p:cNvSpPr>
            <a:spLocks noGrp="1"/>
          </p:cNvSpPr>
          <p:nvPr>
            <p:ph type="sldNum" sz="quarter" idx="4"/>
          </p:nvPr>
        </p:nvSpPr>
        <p:spPr/>
        <p:txBody>
          <a:bodyPr/>
          <a:lstStyle/>
          <a:p>
            <a:pPr fontAlgn="auto">
              <a:spcBef>
                <a:spcPts val="0"/>
              </a:spcBef>
              <a:spcAft>
                <a:spcPts val="0"/>
              </a:spcAft>
            </a:pPr>
            <a:fld id="{26CA2777-A89F-4130-B308-73BB65955918}" type="slidenum">
              <a:rPr lang="en-US" smtClean="0"/>
              <a:pPr fontAlgn="auto">
                <a:spcBef>
                  <a:spcPts val="0"/>
                </a:spcBef>
                <a:spcAft>
                  <a:spcPts val="0"/>
                </a:spcAft>
              </a:pPr>
              <a:t>16</a:t>
            </a:fld>
            <a:endParaRPr lang="en-US" dirty="0"/>
          </a:p>
        </p:txBody>
      </p:sp>
    </p:spTree>
    <p:extLst>
      <p:ext uri="{BB962C8B-B14F-4D97-AF65-F5344CB8AC3E}">
        <p14:creationId xmlns:p14="http://schemas.microsoft.com/office/powerpoint/2010/main" val="2714225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FY 2017 HEP Pilots in QIS</a:t>
            </a:r>
            <a:endParaRPr lang="en-US" dirty="0"/>
          </a:p>
        </p:txBody>
      </p:sp>
      <p:sp>
        <p:nvSpPr>
          <p:cNvPr id="3" name="Content Placeholder 2"/>
          <p:cNvSpPr>
            <a:spLocks noGrp="1"/>
          </p:cNvSpPr>
          <p:nvPr>
            <p:ph idx="1"/>
          </p:nvPr>
        </p:nvSpPr>
        <p:spPr>
          <a:xfrm>
            <a:off x="467276" y="1017332"/>
            <a:ext cx="8542553" cy="974574"/>
          </a:xfrm>
        </p:spPr>
        <p:txBody>
          <a:bodyPr>
            <a:normAutofit fontScale="62500" lnSpcReduction="20000"/>
          </a:bodyPr>
          <a:lstStyle/>
          <a:p>
            <a:pPr marL="53975" indent="0">
              <a:buNone/>
            </a:pPr>
            <a:r>
              <a:rPr lang="en-US" dirty="0"/>
              <a:t>HEP has supported a number of modest pilot projects involving quantum information science in both National Laboratories and universities</a:t>
            </a:r>
          </a:p>
          <a:p>
            <a:endParaRPr lang="en-US" dirty="0"/>
          </a:p>
        </p:txBody>
      </p:sp>
      <p:sp>
        <p:nvSpPr>
          <p:cNvPr id="4" name="Footer Placeholder 3"/>
          <p:cNvSpPr>
            <a:spLocks noGrp="1"/>
          </p:cNvSpPr>
          <p:nvPr>
            <p:ph type="ftr" sz="quarter" idx="3"/>
          </p:nvPr>
        </p:nvSpPr>
        <p:spPr/>
        <p:txBody>
          <a:bodyPr/>
          <a:lstStyle/>
          <a:p>
            <a:r>
              <a:rPr lang="en-US"/>
              <a:t>HEP and QIS - BESAC March 2018</a:t>
            </a:r>
            <a:endParaRPr lang="en-US" dirty="0"/>
          </a:p>
        </p:txBody>
      </p:sp>
      <p:sp>
        <p:nvSpPr>
          <p:cNvPr id="5" name="Slide Number Placeholder 4"/>
          <p:cNvSpPr>
            <a:spLocks noGrp="1"/>
          </p:cNvSpPr>
          <p:nvPr>
            <p:ph type="sldNum" sz="quarter" idx="4"/>
          </p:nvPr>
        </p:nvSpPr>
        <p:spPr/>
        <p:txBody>
          <a:bodyPr/>
          <a:lstStyle/>
          <a:p>
            <a:fld id="{26CA2777-A89F-4130-B308-73BB65955918}" type="slidenum">
              <a:rPr lang="en-US" smtClean="0"/>
              <a:pPr/>
              <a:t>17</a:t>
            </a:fld>
            <a:endParaRPr lang="en-US" dirty="0"/>
          </a:p>
        </p:txBody>
      </p:sp>
      <p:grpSp>
        <p:nvGrpSpPr>
          <p:cNvPr id="21" name="Group 20"/>
          <p:cNvGrpSpPr/>
          <p:nvPr/>
        </p:nvGrpSpPr>
        <p:grpSpPr>
          <a:xfrm>
            <a:off x="5307476" y="2928325"/>
            <a:ext cx="3722564" cy="1938992"/>
            <a:chOff x="5307476" y="3028339"/>
            <a:chExt cx="3722564" cy="1938992"/>
          </a:xfrm>
        </p:grpSpPr>
        <p:sp>
          <p:nvSpPr>
            <p:cNvPr id="6" name="Rectangle 7"/>
            <p:cNvSpPr/>
            <p:nvPr/>
          </p:nvSpPr>
          <p:spPr>
            <a:xfrm>
              <a:off x="5307476" y="3028339"/>
              <a:ext cx="2147774" cy="1938992"/>
            </a:xfrm>
            <a:prstGeom prst="rect">
              <a:avLst/>
            </a:prstGeom>
            <a:ln w="38100">
              <a:solidFill>
                <a:schemeClr val="accent1"/>
              </a:solidFill>
            </a:ln>
          </p:spPr>
          <p:txBody>
            <a:bodyPr wrap="square" anchor="ctr" anchorCtr="0">
              <a:spAutoFit/>
            </a:bodyPr>
            <a:lstStyle/>
            <a:p>
              <a:r>
                <a:rPr lang="en" sz="1500" dirty="0">
                  <a:latin typeface="Arial" panose="020B0604020202020204" pitchFamily="34" charset="0"/>
                  <a:cs typeface="Arial" panose="020B0604020202020204" pitchFamily="34" charset="0"/>
                </a:rPr>
                <a:t>Quantum pattern recognition for real time data tracking &amp; quantum algorithms for exponentially increased storage </a:t>
              </a:r>
              <a:r>
                <a:rPr lang="en" sz="1500" i="1" dirty="0">
                  <a:latin typeface="Arial" panose="020B0604020202020204" pitchFamily="34" charset="0"/>
                  <a:cs typeface="Arial" panose="020B0604020202020204" pitchFamily="34" charset="0"/>
                </a:rPr>
                <a:t>(HEP/LBNL </a:t>
              </a:r>
              <a:r>
                <a:rPr lang="en-US" sz="1500" i="1" dirty="0" err="1">
                  <a:latin typeface="Arial" panose="020B0604020202020204" pitchFamily="34" charset="0"/>
                  <a:cs typeface="Arial" panose="020B0604020202020204" pitchFamily="34" charset="0"/>
                </a:rPr>
                <a:t>Illya</a:t>
              </a:r>
              <a:r>
                <a:rPr lang="en-US" sz="1500" i="1" dirty="0">
                  <a:latin typeface="Arial" panose="020B0604020202020204" pitchFamily="34" charset="0"/>
                  <a:cs typeface="Arial" panose="020B0604020202020204" pitchFamily="34" charset="0"/>
                </a:rPr>
                <a:t> </a:t>
              </a:r>
              <a:r>
                <a:rPr lang="en-US" sz="1500" i="1" dirty="0" err="1">
                  <a:latin typeface="Arial" panose="020B0604020202020204" pitchFamily="34" charset="0"/>
                  <a:cs typeface="Arial" panose="020B0604020202020204" pitchFamily="34" charset="0"/>
                </a:rPr>
                <a:t>Shapoval</a:t>
              </a:r>
              <a:r>
                <a:rPr lang="en" sz="1500" i="1" dirty="0">
                  <a:latin typeface="Arial" panose="020B0604020202020204" pitchFamily="34" charset="0"/>
                  <a:cs typeface="Arial" panose="020B0604020202020204" pitchFamily="34" charset="0"/>
                </a:rPr>
                <a:t>)</a:t>
              </a:r>
              <a:endParaRPr lang="en-US" sz="1500" i="1" dirty="0">
                <a:latin typeface="Arial" panose="020B0604020202020204" pitchFamily="34" charset="0"/>
                <a:cs typeface="Arial" panose="020B0604020202020204" pitchFamily="34" charset="0"/>
              </a:endParaRPr>
            </a:p>
          </p:txBody>
        </p:sp>
        <p:pic>
          <p:nvPicPr>
            <p:cNvPr id="8" name="Shape 60"/>
            <p:cNvPicPr preferRelativeResize="0">
              <a:picLocks noChangeAspect="1"/>
            </p:cNvPicPr>
            <p:nvPr/>
          </p:nvPicPr>
          <p:blipFill rotWithShape="1">
            <a:blip r:embed="rId2" cstate="print">
              <a:alphaModFix/>
              <a:extLst>
                <a:ext uri="{28A0092B-C50C-407E-A947-70E740481C1C}">
                  <a14:useLocalDpi xmlns:a14="http://schemas.microsoft.com/office/drawing/2010/main"/>
                </a:ext>
              </a:extLst>
            </a:blip>
            <a:srcRect/>
            <a:stretch/>
          </p:blipFill>
          <p:spPr>
            <a:xfrm>
              <a:off x="7325832" y="3046913"/>
              <a:ext cx="1704208" cy="1901952"/>
            </a:xfrm>
            <a:prstGeom prst="rect">
              <a:avLst/>
            </a:prstGeom>
            <a:noFill/>
            <a:ln w="38100">
              <a:solidFill>
                <a:schemeClr val="accent1"/>
              </a:solidFill>
            </a:ln>
          </p:spPr>
        </p:pic>
      </p:grpSp>
      <p:sp>
        <p:nvSpPr>
          <p:cNvPr id="9" name="TextBox 11"/>
          <p:cNvSpPr txBox="1"/>
          <p:nvPr/>
        </p:nvSpPr>
        <p:spPr>
          <a:xfrm>
            <a:off x="353294" y="4369852"/>
            <a:ext cx="2409308" cy="1668596"/>
          </a:xfrm>
          <a:prstGeom prst="rect">
            <a:avLst/>
          </a:prstGeom>
          <a:noFill/>
          <a:ln w="38100">
            <a:solidFill>
              <a:schemeClr val="accent6">
                <a:lumMod val="75000"/>
              </a:schemeClr>
            </a:solidFill>
          </a:ln>
        </p:spPr>
        <p:txBody>
          <a:bodyPr wrap="square" rtlCol="0" anchor="ctr" anchorCtr="0">
            <a:noAutofit/>
          </a:bodyPr>
          <a:lstStyle/>
          <a:p>
            <a:r>
              <a:rPr lang="en-US" sz="1500" dirty="0">
                <a:latin typeface="Arial" panose="020B0604020202020204" pitchFamily="34" charset="0"/>
                <a:cs typeface="Arial" panose="020B0604020202020204" pitchFamily="34" charset="0"/>
              </a:rPr>
              <a:t>Quantum annealing for ML to separate signal/background in Higgs LHC data </a:t>
            </a:r>
            <a:r>
              <a:rPr lang="en-US" sz="1500" i="1" dirty="0">
                <a:latin typeface="Arial" panose="020B0604020202020204" pitchFamily="34" charset="0"/>
                <a:cs typeface="Arial" panose="020B0604020202020204" pitchFamily="34" charset="0"/>
              </a:rPr>
              <a:t>(HEP/Caltech-FNAL Maria </a:t>
            </a:r>
            <a:r>
              <a:rPr lang="en-US" sz="1500" i="1" dirty="0" err="1">
                <a:latin typeface="Arial" panose="020B0604020202020204" pitchFamily="34" charset="0"/>
                <a:cs typeface="Arial" panose="020B0604020202020204" pitchFamily="34" charset="0"/>
              </a:rPr>
              <a:t>Spiropulo</a:t>
            </a:r>
            <a:r>
              <a:rPr lang="en-US" sz="1500" i="1" dirty="0">
                <a:latin typeface="Arial" panose="020B0604020202020204" pitchFamily="34" charset="0"/>
                <a:cs typeface="Arial" panose="020B0604020202020204" pitchFamily="34" charset="0"/>
              </a:rPr>
              <a:t>)</a:t>
            </a:r>
          </a:p>
          <a:p>
            <a:r>
              <a:rPr lang="en-US" sz="1400" b="1" i="1" dirty="0">
                <a:solidFill>
                  <a:srgbClr val="3D2FA1"/>
                </a:solidFill>
                <a:latin typeface="Arial" panose="020B0604020202020204" pitchFamily="34" charset="0"/>
                <a:cs typeface="Arial" panose="020B0604020202020204" pitchFamily="34" charset="0"/>
              </a:rPr>
              <a:t>published in Nature</a:t>
            </a:r>
          </a:p>
        </p:txBody>
      </p:sp>
      <p:grpSp>
        <p:nvGrpSpPr>
          <p:cNvPr id="10" name="Group 14"/>
          <p:cNvGrpSpPr/>
          <p:nvPr/>
        </p:nvGrpSpPr>
        <p:grpSpPr>
          <a:xfrm>
            <a:off x="3140045" y="2170714"/>
            <a:ext cx="5596681" cy="1925908"/>
            <a:chOff x="4385186" y="1921971"/>
            <a:chExt cx="5596681" cy="1925908"/>
          </a:xfrm>
        </p:grpSpPr>
        <p:pic>
          <p:nvPicPr>
            <p:cNvPr id="11" name="Picture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06022" y="2423342"/>
              <a:ext cx="1971977" cy="1424537"/>
            </a:xfrm>
            <a:prstGeom prst="rect">
              <a:avLst/>
            </a:prstGeom>
            <a:ln w="38100">
              <a:solidFill>
                <a:schemeClr val="accent4"/>
              </a:solidFill>
            </a:ln>
          </p:spPr>
        </p:pic>
        <p:sp>
          <p:nvSpPr>
            <p:cNvPr id="12" name="Content Placeholder 4"/>
            <p:cNvSpPr txBox="1">
              <a:spLocks/>
            </p:cNvSpPr>
            <p:nvPr/>
          </p:nvSpPr>
          <p:spPr>
            <a:xfrm>
              <a:off x="4385186" y="1921971"/>
              <a:ext cx="5596681" cy="471464"/>
            </a:xfrm>
            <a:prstGeom prst="rect">
              <a:avLst/>
            </a:prstGeom>
            <a:ln w="38100">
              <a:solidFill>
                <a:schemeClr val="accent4"/>
              </a:solidFill>
            </a:ln>
          </p:spPr>
          <p:txBody>
            <a:bodyPr vert="horz" lIns="91440" tIns="45720" rIns="91440" bIns="45720" rtlCol="0" anchor="ctr" anchorCtr="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latin typeface="Arial" panose="020B0604020202020204" pitchFamily="34" charset="0"/>
                  <a:cs typeface="Arial" panose="020B0604020202020204" pitchFamily="34" charset="0"/>
                </a:rPr>
                <a:t>Simulated particle scattering off a complex boundary condition by quantum </a:t>
              </a:r>
              <a:r>
                <a:rPr lang="en" sz="1500" dirty="0">
                  <a:latin typeface="Arial" panose="020B0604020202020204" pitchFamily="34" charset="0"/>
                  <a:cs typeface="Arial" panose="020B0604020202020204" pitchFamily="34" charset="0"/>
                </a:rPr>
                <a:t>algorithms </a:t>
              </a:r>
              <a:r>
                <a:rPr lang="en-US" sz="1500" i="1" dirty="0">
                  <a:latin typeface="Arial" panose="020B0604020202020204" pitchFamily="34" charset="0"/>
                  <a:cs typeface="Arial" panose="020B0604020202020204" pitchFamily="34" charset="0"/>
                </a:rPr>
                <a:t>(HEP-ASCR/U Maryland Stephen Jordan)</a:t>
              </a:r>
            </a:p>
          </p:txBody>
        </p:sp>
        <p:sp>
          <p:nvSpPr>
            <p:cNvPr id="13" name="Rectangle 18"/>
            <p:cNvSpPr/>
            <p:nvPr/>
          </p:nvSpPr>
          <p:spPr>
            <a:xfrm>
              <a:off x="4404775" y="2361228"/>
              <a:ext cx="1970843" cy="89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9"/>
          <p:cNvGrpSpPr/>
          <p:nvPr/>
        </p:nvGrpSpPr>
        <p:grpSpPr>
          <a:xfrm>
            <a:off x="330297" y="2156424"/>
            <a:ext cx="2622628" cy="2055731"/>
            <a:chOff x="239337" y="3495688"/>
            <a:chExt cx="3371850" cy="2643003"/>
          </a:xfrm>
        </p:grpSpPr>
        <p:pic>
          <p:nvPicPr>
            <p:cNvPr id="15" name="Picture 2" descr="Image result for black hol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8904" y="3495688"/>
              <a:ext cx="3327298" cy="1871605"/>
            </a:xfrm>
            <a:prstGeom prst="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16" name="TextBox 22"/>
            <p:cNvSpPr txBox="1"/>
            <p:nvPr/>
          </p:nvSpPr>
          <p:spPr>
            <a:xfrm>
              <a:off x="239337" y="5386342"/>
              <a:ext cx="3371850" cy="752349"/>
            </a:xfrm>
            <a:prstGeom prst="rect">
              <a:avLst/>
            </a:prstGeom>
            <a:noFill/>
            <a:ln w="38100">
              <a:solidFill>
                <a:schemeClr val="accent2">
                  <a:lumMod val="75000"/>
                </a:schemeClr>
              </a:solidFill>
            </a:ln>
          </p:spPr>
          <p:txBody>
            <a:bodyPr wrap="square" rtlCol="0" anchor="ctr" anchorCtr="0">
              <a:normAutofit fontScale="85000" lnSpcReduction="20000"/>
            </a:bodyPr>
            <a:lstStyle/>
            <a:p>
              <a:r>
                <a:rPr lang="en-US" sz="1500" dirty="0">
                  <a:latin typeface="Arial" panose="020B0604020202020204" pitchFamily="34" charset="0"/>
                  <a:cs typeface="Arial" panose="020B0604020202020204" pitchFamily="34" charset="0"/>
                </a:rPr>
                <a:t>Black hole information paradox pilot experiment </a:t>
              </a:r>
              <a:r>
                <a:rPr lang="en-US" sz="1500" i="1" dirty="0">
                  <a:latin typeface="Arial" panose="020B0604020202020204" pitchFamily="34" charset="0"/>
                  <a:cs typeface="Arial" panose="020B0604020202020204" pitchFamily="34" charset="0"/>
                </a:rPr>
                <a:t>(HEP/LBNL Norman Yao)</a:t>
              </a:r>
            </a:p>
          </p:txBody>
        </p:sp>
      </p:grpSp>
      <p:grpSp>
        <p:nvGrpSpPr>
          <p:cNvPr id="17" name="Group 23"/>
          <p:cNvGrpSpPr/>
          <p:nvPr/>
        </p:nvGrpSpPr>
        <p:grpSpPr>
          <a:xfrm>
            <a:off x="2939600" y="4643932"/>
            <a:ext cx="6056451" cy="1438492"/>
            <a:chOff x="3692577" y="4578923"/>
            <a:chExt cx="6056451" cy="1438492"/>
          </a:xfrm>
        </p:grpSpPr>
        <p:sp>
          <p:nvSpPr>
            <p:cNvPr id="18" name="TextBox 24"/>
            <p:cNvSpPr txBox="1"/>
            <p:nvPr/>
          </p:nvSpPr>
          <p:spPr>
            <a:xfrm>
              <a:off x="5883453" y="5001752"/>
              <a:ext cx="3865575" cy="1015663"/>
            </a:xfrm>
            <a:prstGeom prst="rect">
              <a:avLst/>
            </a:prstGeom>
            <a:noFill/>
            <a:ln w="38100">
              <a:solidFill>
                <a:schemeClr val="accent6">
                  <a:lumMod val="75000"/>
                </a:schemeClr>
              </a:solidFill>
            </a:ln>
          </p:spPr>
          <p:txBody>
            <a:bodyPr wrap="square" rtlCol="0" anchor="ctr" anchorCtr="0">
              <a:spAutoFit/>
            </a:bodyPr>
            <a:lstStyle/>
            <a:p>
              <a:r>
                <a:rPr lang="en-US" sz="1500" dirty="0">
                  <a:latin typeface="Arial" panose="020B0604020202020204" pitchFamily="34" charset="0"/>
                  <a:cs typeface="Arial" panose="020B0604020202020204" pitchFamily="34" charset="0"/>
                </a:rPr>
                <a:t>Entanglement &amp; quantum chaos:  toy models, holography, spin chains </a:t>
              </a:r>
              <a:r>
                <a:rPr lang="en-US" sz="1500" i="1" dirty="0">
                  <a:latin typeface="Arial" panose="020B0604020202020204" pitchFamily="34" charset="0"/>
                  <a:cs typeface="Arial" panose="020B0604020202020204" pitchFamily="34" charset="0"/>
                </a:rPr>
                <a:t>(HEP-BES/Princeton Juan Maldacena &amp; </a:t>
              </a:r>
              <a:r>
                <a:rPr lang="en-US" sz="1500" i="1" dirty="0" err="1">
                  <a:latin typeface="Arial" panose="020B0604020202020204" pitchFamily="34" charset="0"/>
                  <a:cs typeface="Arial" panose="020B0604020202020204" pitchFamily="34" charset="0"/>
                </a:rPr>
                <a:t>Shivaji</a:t>
              </a:r>
              <a:r>
                <a:rPr lang="en-US" sz="1500" i="1" dirty="0">
                  <a:latin typeface="Arial" panose="020B0604020202020204" pitchFamily="34" charset="0"/>
                  <a:cs typeface="Arial" panose="020B0604020202020204" pitchFamily="34" charset="0"/>
                </a:rPr>
                <a:t> </a:t>
              </a:r>
              <a:r>
                <a:rPr lang="en-US" sz="1500" i="1" dirty="0" err="1">
                  <a:latin typeface="Arial" panose="020B0604020202020204" pitchFamily="34" charset="0"/>
                  <a:cs typeface="Arial" panose="020B0604020202020204" pitchFamily="34" charset="0"/>
                </a:rPr>
                <a:t>Sondhi</a:t>
              </a:r>
              <a:r>
                <a:rPr lang="en-US" sz="1500" i="1" dirty="0">
                  <a:latin typeface="Arial" panose="020B0604020202020204" pitchFamily="34" charset="0"/>
                  <a:cs typeface="Arial" panose="020B0604020202020204" pitchFamily="34" charset="0"/>
                </a:rPr>
                <a:t>)</a:t>
              </a:r>
            </a:p>
          </p:txBody>
        </p:sp>
        <p:pic>
          <p:nvPicPr>
            <p:cNvPr id="19" name="Picture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92577" y="4578923"/>
              <a:ext cx="2190878" cy="1419442"/>
            </a:xfrm>
            <a:prstGeom prst="rect">
              <a:avLst/>
            </a:prstGeom>
            <a:ln w="38100">
              <a:solidFill>
                <a:schemeClr val="accent6">
                  <a:lumMod val="75000"/>
                </a:schemeClr>
              </a:solidFill>
            </a:ln>
          </p:spPr>
        </p:pic>
        <p:sp>
          <p:nvSpPr>
            <p:cNvPr id="20" name="Rectangle 26"/>
            <p:cNvSpPr/>
            <p:nvPr/>
          </p:nvSpPr>
          <p:spPr>
            <a:xfrm flipH="1">
              <a:off x="5883451" y="5021341"/>
              <a:ext cx="65165" cy="977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76595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FY 2018 QIS FOA &amp; Lab Announcement</a:t>
            </a:r>
          </a:p>
        </p:txBody>
      </p:sp>
      <p:sp>
        <p:nvSpPr>
          <p:cNvPr id="3" name="Content Placeholder 2"/>
          <p:cNvSpPr>
            <a:spLocks noGrp="1"/>
          </p:cNvSpPr>
          <p:nvPr>
            <p:ph idx="1"/>
          </p:nvPr>
        </p:nvSpPr>
        <p:spPr>
          <a:xfrm>
            <a:off x="467276" y="960769"/>
            <a:ext cx="8542553" cy="5402323"/>
          </a:xfrm>
        </p:spPr>
        <p:txBody>
          <a:bodyPr>
            <a:normAutofit fontScale="55000" lnSpcReduction="20000"/>
          </a:bodyPr>
          <a:lstStyle/>
          <a:p>
            <a:r>
              <a:rPr lang="en-US" sz="3000" b="1" dirty="0">
                <a:solidFill>
                  <a:schemeClr val="tx2"/>
                </a:solidFill>
              </a:rPr>
              <a:t>Quantum Information Science Enabled Discovery </a:t>
            </a:r>
            <a:br>
              <a:rPr lang="en-US" sz="3000" b="1" dirty="0">
                <a:solidFill>
                  <a:schemeClr val="tx2"/>
                </a:solidFill>
              </a:rPr>
            </a:br>
            <a:r>
              <a:rPr lang="en-US" sz="3000" b="1" dirty="0">
                <a:solidFill>
                  <a:schemeClr val="tx2"/>
                </a:solidFill>
              </a:rPr>
              <a:t>(</a:t>
            </a:r>
            <a:r>
              <a:rPr lang="en-US" sz="3000" b="1" dirty="0" err="1">
                <a:solidFill>
                  <a:schemeClr val="tx2"/>
                </a:solidFill>
              </a:rPr>
              <a:t>QuantISED</a:t>
            </a:r>
            <a:r>
              <a:rPr lang="en-US" sz="3000" b="1" dirty="0">
                <a:solidFill>
                  <a:schemeClr val="tx2"/>
                </a:solidFill>
              </a:rPr>
              <a:t>) for High Energy Physics</a:t>
            </a:r>
          </a:p>
          <a:p>
            <a:r>
              <a:rPr lang="en-US" b="1" dirty="0">
                <a:solidFill>
                  <a:schemeClr val="tx2"/>
                </a:solidFill>
              </a:rPr>
              <a:t>Post Date: </a:t>
            </a:r>
            <a:r>
              <a:rPr lang="en-US" dirty="0"/>
              <a:t>February 28, 2018</a:t>
            </a:r>
          </a:p>
          <a:p>
            <a:pPr lvl="1">
              <a:spcBef>
                <a:spcPts val="300"/>
              </a:spcBef>
              <a:spcAft>
                <a:spcPts val="0"/>
              </a:spcAft>
            </a:pPr>
            <a:r>
              <a:rPr lang="en-US" b="1" dirty="0">
                <a:solidFill>
                  <a:schemeClr val="tx2"/>
                </a:solidFill>
              </a:rPr>
              <a:t>Letter of Intent Due: </a:t>
            </a:r>
            <a:r>
              <a:rPr lang="en-US" dirty="0"/>
              <a:t>3/26/18, 5 PM Eastern </a:t>
            </a:r>
            <a:r>
              <a:rPr lang="en-US" b="1" dirty="0">
                <a:solidFill>
                  <a:srgbClr val="FF0000"/>
                </a:solidFill>
              </a:rPr>
              <a:t>(required)</a:t>
            </a:r>
          </a:p>
          <a:p>
            <a:pPr lvl="1">
              <a:spcBef>
                <a:spcPts val="300"/>
              </a:spcBef>
              <a:spcAft>
                <a:spcPts val="0"/>
              </a:spcAft>
            </a:pPr>
            <a:r>
              <a:rPr lang="en-US" b="1" dirty="0">
                <a:solidFill>
                  <a:schemeClr val="tx2"/>
                </a:solidFill>
              </a:rPr>
              <a:t>Close Date: </a:t>
            </a:r>
            <a:r>
              <a:rPr lang="en-US" dirty="0"/>
              <a:t>April 16, 2018, at 5 PM Eastern</a:t>
            </a:r>
          </a:p>
          <a:p>
            <a:pPr lvl="1">
              <a:spcBef>
                <a:spcPts val="300"/>
              </a:spcBef>
              <a:spcAft>
                <a:spcPts val="0"/>
              </a:spcAft>
            </a:pPr>
            <a:r>
              <a:rPr lang="en-US" b="1" dirty="0">
                <a:solidFill>
                  <a:schemeClr val="tx2"/>
                </a:solidFill>
              </a:rPr>
              <a:t>Awards:</a:t>
            </a:r>
            <a:r>
              <a:rPr lang="en-US" dirty="0"/>
              <a:t> Up to $13M total of awards in FY 2018 (FOA+LAB)</a:t>
            </a:r>
          </a:p>
          <a:p>
            <a:r>
              <a:rPr lang="en-US" b="1" dirty="0">
                <a:solidFill>
                  <a:schemeClr val="tx2"/>
                </a:solidFill>
              </a:rPr>
              <a:t>Objective:  </a:t>
            </a:r>
            <a:r>
              <a:rPr lang="en-US" dirty="0"/>
              <a:t>Forge new routes to scientific discovery along HEP </a:t>
            </a:r>
            <a:br>
              <a:rPr lang="en-US" dirty="0"/>
            </a:br>
            <a:r>
              <a:rPr lang="en-US" dirty="0"/>
              <a:t>mission and P5 science drivers, invoking interdisciplinary </a:t>
            </a:r>
            <a:br>
              <a:rPr lang="en-US" dirty="0"/>
            </a:br>
            <a:r>
              <a:rPr lang="en-US" dirty="0"/>
              <a:t>advances in the convergent field of QIS, and intersection with </a:t>
            </a:r>
            <a:br>
              <a:rPr lang="en-US" dirty="0"/>
            </a:br>
            <a:r>
              <a:rPr lang="en-US" dirty="0"/>
              <a:t>expertise, techniques, technology developed in HEP community</a:t>
            </a:r>
          </a:p>
          <a:p>
            <a:r>
              <a:rPr lang="en-US" b="1" dirty="0">
                <a:solidFill>
                  <a:schemeClr val="tx2"/>
                </a:solidFill>
              </a:rPr>
              <a:t>Topics:</a:t>
            </a:r>
          </a:p>
          <a:p>
            <a:pPr lvl="1">
              <a:spcBef>
                <a:spcPts val="300"/>
              </a:spcBef>
              <a:spcAft>
                <a:spcPts val="0"/>
              </a:spcAft>
            </a:pPr>
            <a:r>
              <a:rPr lang="en-US" b="1" dirty="0">
                <a:solidFill>
                  <a:schemeClr val="tx1"/>
                </a:solidFill>
              </a:rPr>
              <a:t>A: </a:t>
            </a:r>
            <a:r>
              <a:rPr lang="en-US" dirty="0"/>
              <a:t>High Energy Physics and QIS Research</a:t>
            </a:r>
          </a:p>
          <a:p>
            <a:pPr lvl="1">
              <a:spcBef>
                <a:spcPts val="300"/>
              </a:spcBef>
              <a:spcAft>
                <a:spcPts val="0"/>
              </a:spcAft>
            </a:pPr>
            <a:r>
              <a:rPr lang="en-US" b="1" dirty="0">
                <a:solidFill>
                  <a:schemeClr val="tx1"/>
                </a:solidFill>
              </a:rPr>
              <a:t>B: </a:t>
            </a:r>
            <a:r>
              <a:rPr lang="en-US" dirty="0"/>
              <a:t>Quantum Computing for HEP on current or future quantum computing systems</a:t>
            </a:r>
            <a:endParaRPr lang="en-US" b="1" dirty="0">
              <a:solidFill>
                <a:schemeClr val="tx2"/>
              </a:solidFill>
            </a:endParaRPr>
          </a:p>
          <a:p>
            <a:r>
              <a:rPr lang="en-US" b="1" dirty="0">
                <a:solidFill>
                  <a:schemeClr val="tx2"/>
                </a:solidFill>
              </a:rPr>
              <a:t>Track 1: </a:t>
            </a:r>
            <a:r>
              <a:rPr lang="en-US" dirty="0"/>
              <a:t>Pioneering Pilots </a:t>
            </a:r>
            <a:r>
              <a:rPr lang="en-US" i="1" dirty="0"/>
              <a:t>(open to Topics A or B) </a:t>
            </a:r>
          </a:p>
          <a:p>
            <a:pPr lvl="1">
              <a:spcBef>
                <a:spcPts val="300"/>
              </a:spcBef>
              <a:spcAft>
                <a:spcPts val="0"/>
              </a:spcAft>
            </a:pPr>
            <a:r>
              <a:rPr lang="en-US" sz="2500" b="1" dirty="0"/>
              <a:t>Work scope: </a:t>
            </a:r>
            <a:r>
              <a:rPr lang="en-US" dirty="0"/>
              <a:t>Novel concepts, test problems, design studies (TRL 1)</a:t>
            </a:r>
          </a:p>
          <a:p>
            <a:pPr lvl="1">
              <a:spcBef>
                <a:spcPts val="300"/>
              </a:spcBef>
              <a:spcAft>
                <a:spcPts val="0"/>
              </a:spcAft>
            </a:pPr>
            <a:r>
              <a:rPr lang="en-US" sz="2500" b="1" dirty="0"/>
              <a:t>Award: </a:t>
            </a:r>
            <a:r>
              <a:rPr lang="en-US" dirty="0"/>
              <a:t>$100k - $500k over 1-2 years</a:t>
            </a:r>
          </a:p>
          <a:p>
            <a:r>
              <a:rPr lang="en-US" b="1" dirty="0">
                <a:solidFill>
                  <a:schemeClr val="tx2"/>
                </a:solidFill>
              </a:rPr>
              <a:t>Track 2: </a:t>
            </a:r>
            <a:r>
              <a:rPr lang="en-US" dirty="0"/>
              <a:t>HEP-QIS Consortia </a:t>
            </a:r>
            <a:r>
              <a:rPr lang="en-US" i="1" dirty="0"/>
              <a:t>(Open to Topic A only)</a:t>
            </a:r>
          </a:p>
          <a:p>
            <a:pPr lvl="1">
              <a:spcBef>
                <a:spcPts val="300"/>
              </a:spcBef>
              <a:spcAft>
                <a:spcPts val="0"/>
              </a:spcAft>
            </a:pPr>
            <a:r>
              <a:rPr lang="en-US" b="1" dirty="0"/>
              <a:t>Work scope: </a:t>
            </a:r>
            <a:r>
              <a:rPr lang="en-US" dirty="0"/>
              <a:t>Address P5, small experiments, early research on tools (TRL 1-2)</a:t>
            </a:r>
          </a:p>
          <a:p>
            <a:pPr lvl="1">
              <a:spcBef>
                <a:spcPts val="300"/>
              </a:spcBef>
              <a:spcAft>
                <a:spcPts val="0"/>
              </a:spcAft>
            </a:pPr>
            <a:r>
              <a:rPr lang="en-US" sz="2500" b="1" dirty="0"/>
              <a:t>Award: </a:t>
            </a:r>
            <a:r>
              <a:rPr lang="en-US" dirty="0"/>
              <a:t>FOA 500k – $2M (FOA) or $1M - $4M (LAB) over 2-3 years</a:t>
            </a:r>
          </a:p>
          <a:p>
            <a:pPr marL="53975" indent="0">
              <a:buNone/>
            </a:pPr>
            <a:endParaRPr lang="en-US" dirty="0"/>
          </a:p>
        </p:txBody>
      </p:sp>
      <p:sp>
        <p:nvSpPr>
          <p:cNvPr id="4" name="Footer Placeholder 3"/>
          <p:cNvSpPr>
            <a:spLocks noGrp="1"/>
          </p:cNvSpPr>
          <p:nvPr>
            <p:ph type="ftr" sz="quarter" idx="3"/>
          </p:nvPr>
        </p:nvSpPr>
        <p:spPr/>
        <p:txBody>
          <a:bodyPr/>
          <a:lstStyle/>
          <a:p>
            <a:pPr fontAlgn="auto">
              <a:spcBef>
                <a:spcPts val="0"/>
              </a:spcBef>
              <a:spcAft>
                <a:spcPts val="0"/>
              </a:spcAft>
            </a:pPr>
            <a:r>
              <a:rPr lang="en-US"/>
              <a:t>HEP and QIS - BESAC March 2018</a:t>
            </a:r>
            <a:endParaRPr lang="en-US" dirty="0"/>
          </a:p>
        </p:txBody>
      </p:sp>
      <p:sp>
        <p:nvSpPr>
          <p:cNvPr id="5" name="Slide Number Placeholder 4"/>
          <p:cNvSpPr>
            <a:spLocks noGrp="1"/>
          </p:cNvSpPr>
          <p:nvPr>
            <p:ph type="sldNum" sz="quarter" idx="4"/>
          </p:nvPr>
        </p:nvSpPr>
        <p:spPr/>
        <p:txBody>
          <a:bodyPr/>
          <a:lstStyle/>
          <a:p>
            <a:pPr fontAlgn="auto">
              <a:spcBef>
                <a:spcPts val="0"/>
              </a:spcBef>
              <a:spcAft>
                <a:spcPts val="0"/>
              </a:spcAft>
            </a:pPr>
            <a:fld id="{26CA2777-A89F-4130-B308-73BB65955918}" type="slidenum">
              <a:rPr lang="en-US" smtClean="0"/>
              <a:pPr fontAlgn="auto">
                <a:spcBef>
                  <a:spcPts val="0"/>
                </a:spcBef>
                <a:spcAft>
                  <a:spcPts val="0"/>
                </a:spcAft>
              </a:pPr>
              <a:t>18</a:t>
            </a:fld>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98888" y="1085221"/>
            <a:ext cx="2110939" cy="1857627"/>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74673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Notable FY 2018 Activity</a:t>
            </a:r>
          </a:p>
        </p:txBody>
      </p:sp>
      <p:sp>
        <p:nvSpPr>
          <p:cNvPr id="3" name="Content Placeholder 2"/>
          <p:cNvSpPr>
            <a:spLocks noGrp="1"/>
          </p:cNvSpPr>
          <p:nvPr>
            <p:ph idx="1"/>
          </p:nvPr>
        </p:nvSpPr>
        <p:spPr>
          <a:xfrm>
            <a:off x="467276" y="1017332"/>
            <a:ext cx="8542553" cy="2342468"/>
          </a:xfrm>
        </p:spPr>
        <p:txBody>
          <a:bodyPr>
            <a:normAutofit fontScale="62500" lnSpcReduction="20000"/>
          </a:bodyPr>
          <a:lstStyle/>
          <a:p>
            <a:r>
              <a:rPr lang="en-US" b="1" dirty="0"/>
              <a:t>Dear Colleague Letter </a:t>
            </a:r>
            <a:r>
              <a:rPr lang="en-US" dirty="0"/>
              <a:t>on Accelerating Development of and Research Impacts from Quantum Information Science (QIS) issued by Office of Science (SC) Nov. 29, 2017</a:t>
            </a:r>
          </a:p>
          <a:p>
            <a:r>
              <a:rPr lang="en-US" b="1" dirty="0"/>
              <a:t>Request For Information </a:t>
            </a:r>
            <a:r>
              <a:rPr lang="en-US" dirty="0"/>
              <a:t>on Impacts From and to Quantum Information Science in High Energy Physics published Dec. 27, 2017</a:t>
            </a:r>
          </a:p>
          <a:p>
            <a:pPr lvl="1"/>
            <a:r>
              <a:rPr lang="en-US" dirty="0"/>
              <a:t>Responses were due Feb. 12, 2018; 17 substantive submissions received</a:t>
            </a:r>
          </a:p>
          <a:p>
            <a:pPr lvl="1"/>
            <a:r>
              <a:rPr lang="en-US" dirty="0"/>
              <a:t>Comments now posted on regulations.gov, Docket ID: DOE-HQ-2018-0003</a:t>
            </a:r>
          </a:p>
        </p:txBody>
      </p:sp>
      <p:sp>
        <p:nvSpPr>
          <p:cNvPr id="4" name="Footer Placeholder 3"/>
          <p:cNvSpPr>
            <a:spLocks noGrp="1"/>
          </p:cNvSpPr>
          <p:nvPr>
            <p:ph type="ftr" sz="quarter" idx="3"/>
          </p:nvPr>
        </p:nvSpPr>
        <p:spPr/>
        <p:txBody>
          <a:bodyPr/>
          <a:lstStyle/>
          <a:p>
            <a:pPr fontAlgn="auto">
              <a:spcBef>
                <a:spcPts val="0"/>
              </a:spcBef>
              <a:spcAft>
                <a:spcPts val="0"/>
              </a:spcAft>
            </a:pPr>
            <a:r>
              <a:rPr lang="en-US"/>
              <a:t>HEP and QIS - BESAC March 2018</a:t>
            </a:r>
            <a:endParaRPr lang="en-US" dirty="0"/>
          </a:p>
        </p:txBody>
      </p:sp>
      <p:sp>
        <p:nvSpPr>
          <p:cNvPr id="5" name="Slide Number Placeholder 4"/>
          <p:cNvSpPr>
            <a:spLocks noGrp="1"/>
          </p:cNvSpPr>
          <p:nvPr>
            <p:ph type="sldNum" sz="quarter" idx="4"/>
          </p:nvPr>
        </p:nvSpPr>
        <p:spPr/>
        <p:txBody>
          <a:bodyPr/>
          <a:lstStyle/>
          <a:p>
            <a:pPr fontAlgn="auto">
              <a:spcBef>
                <a:spcPts val="0"/>
              </a:spcBef>
              <a:spcAft>
                <a:spcPts val="0"/>
              </a:spcAft>
            </a:pPr>
            <a:fld id="{26CA2777-A89F-4130-B308-73BB65955918}" type="slidenum">
              <a:rPr lang="en-US" smtClean="0"/>
              <a:pPr fontAlgn="auto">
                <a:spcBef>
                  <a:spcPts val="0"/>
                </a:spcBef>
                <a:spcAft>
                  <a:spcPts val="0"/>
                </a:spcAft>
              </a:pPr>
              <a:t>19</a:t>
            </a:fld>
            <a:endParaRPr lang="en-US" dirty="0"/>
          </a:p>
        </p:txBody>
      </p:sp>
      <p:sp>
        <p:nvSpPr>
          <p:cNvPr id="7" name="Rectangle 6"/>
          <p:cNvSpPr/>
          <p:nvPr/>
        </p:nvSpPr>
        <p:spPr>
          <a:xfrm>
            <a:off x="467276" y="3204044"/>
            <a:ext cx="5086032" cy="2828766"/>
          </a:xfrm>
          <a:prstGeom prst="rect">
            <a:avLst/>
          </a:prstGeom>
        </p:spPr>
        <p:txBody>
          <a:bodyPr wrap="square">
            <a:normAutofit fontScale="62500" lnSpcReduction="20000"/>
          </a:bodyPr>
          <a:lstStyle/>
          <a:p>
            <a:pPr marL="227013" lvl="0" indent="-173038" defTabSz="685800" fontAlgn="auto">
              <a:lnSpc>
                <a:spcPct val="120000"/>
              </a:lnSpc>
              <a:spcBef>
                <a:spcPts val="1000"/>
              </a:spcBef>
              <a:spcAft>
                <a:spcPts val="0"/>
              </a:spcAft>
              <a:buClr>
                <a:srgbClr val="0F3F66"/>
              </a:buClr>
              <a:buSzPct val="80000"/>
              <a:buFont typeface="Wingdings 3" panose="05040102010807070707" pitchFamily="18" charset="2"/>
              <a:buChar char=""/>
            </a:pPr>
            <a:r>
              <a:rPr lang="en-US" sz="2800" dirty="0">
                <a:solidFill>
                  <a:prstClr val="black"/>
                </a:solidFill>
                <a:latin typeface="Verdana"/>
              </a:rPr>
              <a:t>Small Business Innovation Research (SBIR) </a:t>
            </a:r>
            <a:r>
              <a:rPr lang="en-US" sz="2800" b="0" dirty="0">
                <a:solidFill>
                  <a:prstClr val="black"/>
                </a:solidFill>
                <a:latin typeface="Verdana"/>
              </a:rPr>
              <a:t>– new topic, included in HEP section, on Quantum Information Science (QIS) Supporting Technologies</a:t>
            </a:r>
          </a:p>
          <a:p>
            <a:pPr marL="398463" lvl="1" indent="-171450" defTabSz="685800" fontAlgn="auto">
              <a:lnSpc>
                <a:spcPct val="120000"/>
              </a:lnSpc>
              <a:spcBef>
                <a:spcPts val="600"/>
              </a:spcBef>
              <a:spcAft>
                <a:spcPts val="300"/>
              </a:spcAft>
              <a:buClr>
                <a:srgbClr val="0F3F66"/>
              </a:buClr>
              <a:buSzPct val="80000"/>
              <a:buFont typeface="Wingdings 3" panose="05040102010807070707" pitchFamily="18" charset="2"/>
              <a:buChar char=""/>
            </a:pPr>
            <a:r>
              <a:rPr lang="en-US" sz="2400" b="0" dirty="0">
                <a:solidFill>
                  <a:prstClr val="black">
                    <a:lumMod val="75000"/>
                    <a:lumOff val="25000"/>
                  </a:prstClr>
                </a:solidFill>
                <a:latin typeface="Verdana"/>
              </a:rPr>
              <a:t>Subtopics dealing with SRF cavities, low-temperature technologies, and optical-microwave transduction</a:t>
            </a:r>
          </a:p>
          <a:p>
            <a:pPr marL="398463" lvl="1" indent="-171450" defTabSz="685800" fontAlgn="auto">
              <a:lnSpc>
                <a:spcPct val="120000"/>
              </a:lnSpc>
              <a:spcBef>
                <a:spcPts val="600"/>
              </a:spcBef>
              <a:spcAft>
                <a:spcPts val="300"/>
              </a:spcAft>
              <a:buClr>
                <a:srgbClr val="0F3F66"/>
              </a:buClr>
              <a:buSzPct val="80000"/>
              <a:buFont typeface="Wingdings 3" panose="05040102010807070707" pitchFamily="18" charset="2"/>
              <a:buChar char=""/>
            </a:pPr>
            <a:r>
              <a:rPr lang="en-US" sz="2400" b="0" dirty="0">
                <a:solidFill>
                  <a:prstClr val="black">
                    <a:lumMod val="75000"/>
                    <a:lumOff val="25000"/>
                  </a:prstClr>
                </a:solidFill>
                <a:latin typeface="Verdana"/>
              </a:rPr>
              <a:t>Responses were due Feb. 26, 2018; proposals received and being assigned for review</a:t>
            </a: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7584" y="3244995"/>
            <a:ext cx="3076133" cy="2305772"/>
          </a:xfrm>
          <a:prstGeom prst="rect">
            <a:avLst/>
          </a:prstGeom>
        </p:spPr>
      </p:pic>
      <p:sp>
        <p:nvSpPr>
          <p:cNvPr id="6" name="Rectangle 5"/>
          <p:cNvSpPr/>
          <p:nvPr/>
        </p:nvSpPr>
        <p:spPr>
          <a:xfrm>
            <a:off x="5631588" y="5629329"/>
            <a:ext cx="3299960" cy="600164"/>
          </a:xfrm>
          <a:prstGeom prst="rect">
            <a:avLst/>
          </a:prstGeom>
        </p:spPr>
        <p:txBody>
          <a:bodyPr wrap="square">
            <a:spAutoFit/>
          </a:bodyPr>
          <a:lstStyle/>
          <a:p>
            <a:r>
              <a:rPr lang="en-US" sz="1100" b="0" dirty="0">
                <a:latin typeface="+mn-lt"/>
                <a:ea typeface="Helvetica" charset="0"/>
                <a:cs typeface="Helvetica" charset="0"/>
              </a:rPr>
              <a:t>Development of smaller cavities for higher frequencies pave the way towards dramatic improvement of qubit coherence time</a:t>
            </a:r>
            <a:endParaRPr lang="en-US" sz="1100" dirty="0">
              <a:latin typeface="+mn-lt"/>
            </a:endParaRPr>
          </a:p>
        </p:txBody>
      </p:sp>
    </p:spTree>
    <p:extLst>
      <p:ext uri="{BB962C8B-B14F-4D97-AF65-F5344CB8AC3E}">
        <p14:creationId xmlns:p14="http://schemas.microsoft.com/office/powerpoint/2010/main" val="364436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6333" y="4150835"/>
            <a:ext cx="2475277" cy="1991768"/>
          </a:xfrm>
          <a:prstGeom prst="rect">
            <a:avLst/>
          </a:prstGeom>
        </p:spPr>
      </p:pic>
      <p:sp>
        <p:nvSpPr>
          <p:cNvPr id="3" name="Title 2"/>
          <p:cNvSpPr>
            <a:spLocks noGrp="1"/>
          </p:cNvSpPr>
          <p:nvPr>
            <p:ph type="title"/>
          </p:nvPr>
        </p:nvSpPr>
        <p:spPr/>
        <p:txBody>
          <a:bodyPr>
            <a:normAutofit fontScale="90000"/>
          </a:bodyPr>
          <a:lstStyle/>
          <a:p>
            <a:r>
              <a:rPr lang="en-US"/>
              <a:t>The High Energy Physics Program Mission</a:t>
            </a:r>
            <a:endParaRPr lang="en-US" dirty="0"/>
          </a:p>
        </p:txBody>
      </p:sp>
      <p:sp>
        <p:nvSpPr>
          <p:cNvPr id="4" name="Content Placeholder 3"/>
          <p:cNvSpPr>
            <a:spLocks noGrp="1"/>
          </p:cNvSpPr>
          <p:nvPr>
            <p:ph idx="1"/>
          </p:nvPr>
        </p:nvSpPr>
        <p:spPr>
          <a:xfrm>
            <a:off x="467276" y="1017331"/>
            <a:ext cx="8748643" cy="3427554"/>
          </a:xfrm>
        </p:spPr>
        <p:txBody>
          <a:bodyPr>
            <a:normAutofit fontScale="62500" lnSpcReduction="20000"/>
          </a:bodyPr>
          <a:lstStyle/>
          <a:p>
            <a:pPr marL="53975" indent="0">
              <a:buNone/>
            </a:pPr>
            <a:r>
              <a:rPr lang="en-US" dirty="0"/>
              <a:t>… is to understand how the universe works at its most fundamental level:</a:t>
            </a:r>
          </a:p>
          <a:p>
            <a:pPr lvl="1"/>
            <a:r>
              <a:rPr lang="en-US" dirty="0"/>
              <a:t>Discover the elementary constituents of matter and energy</a:t>
            </a:r>
          </a:p>
          <a:p>
            <a:pPr lvl="1"/>
            <a:r>
              <a:rPr lang="en-US" dirty="0"/>
              <a:t>Probe the interactions between them</a:t>
            </a:r>
          </a:p>
          <a:p>
            <a:pPr lvl="1"/>
            <a:r>
              <a:rPr lang="en-US" dirty="0"/>
              <a:t>Explore the basic nature of space and time</a:t>
            </a:r>
          </a:p>
          <a:p>
            <a:r>
              <a:rPr lang="en-US" dirty="0"/>
              <a:t>The DOE Office of High Energy Physics fulfills </a:t>
            </a:r>
            <a:br>
              <a:rPr lang="en-US" dirty="0"/>
            </a:br>
            <a:r>
              <a:rPr lang="en-US" dirty="0"/>
              <a:t>its mission by:</a:t>
            </a:r>
          </a:p>
          <a:p>
            <a:pPr lvl="1"/>
            <a:r>
              <a:rPr lang="en-US" dirty="0"/>
              <a:t>Building </a:t>
            </a:r>
            <a:r>
              <a:rPr lang="en-US" b="1" dirty="0">
                <a:solidFill>
                  <a:schemeClr val="tx2"/>
                </a:solidFill>
              </a:rPr>
              <a:t>projects</a:t>
            </a:r>
            <a:r>
              <a:rPr lang="en-US" dirty="0">
                <a:solidFill>
                  <a:schemeClr val="tx2"/>
                </a:solidFill>
              </a:rPr>
              <a:t> </a:t>
            </a:r>
            <a:r>
              <a:rPr lang="en-US" dirty="0"/>
              <a:t>that enable discovery science</a:t>
            </a:r>
          </a:p>
          <a:p>
            <a:pPr lvl="1"/>
            <a:r>
              <a:rPr lang="en-US" dirty="0"/>
              <a:t>Operating </a:t>
            </a:r>
            <a:r>
              <a:rPr lang="en-US" b="1" dirty="0">
                <a:solidFill>
                  <a:schemeClr val="tx2"/>
                </a:solidFill>
              </a:rPr>
              <a:t>facilities</a:t>
            </a:r>
            <a:r>
              <a:rPr lang="en-US" dirty="0"/>
              <a:t> that provide the capability </a:t>
            </a:r>
            <a:br>
              <a:rPr lang="en-US" dirty="0"/>
            </a:br>
            <a:r>
              <a:rPr lang="en-US" dirty="0"/>
              <a:t>for discoveries</a:t>
            </a:r>
          </a:p>
          <a:p>
            <a:pPr lvl="1"/>
            <a:r>
              <a:rPr lang="en-US" dirty="0"/>
              <a:t>Supporting a </a:t>
            </a:r>
            <a:r>
              <a:rPr lang="en-US" b="1" dirty="0">
                <a:solidFill>
                  <a:schemeClr val="tx2"/>
                </a:solidFill>
              </a:rPr>
              <a:t>research</a:t>
            </a:r>
            <a:r>
              <a:rPr lang="en-US" dirty="0"/>
              <a:t> program that produces </a:t>
            </a:r>
            <a:br>
              <a:rPr lang="en-US" dirty="0"/>
            </a:br>
            <a:r>
              <a:rPr lang="en-US" dirty="0"/>
              <a:t>discovery science</a:t>
            </a:r>
          </a:p>
        </p:txBody>
      </p:sp>
      <p:sp>
        <p:nvSpPr>
          <p:cNvPr id="20" name="Oval 19"/>
          <p:cNvSpPr/>
          <p:nvPr/>
        </p:nvSpPr>
        <p:spPr>
          <a:xfrm>
            <a:off x="1977656" y="5656522"/>
            <a:ext cx="902704" cy="486082"/>
          </a:xfrm>
          <a:prstGeom prst="ellipse">
            <a:avLst/>
          </a:prstGeom>
          <a:noFill/>
          <a:ln w="476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b="1">
              <a:solidFill>
                <a:prstClr val="white"/>
              </a:solidFill>
            </a:endParaRPr>
          </a:p>
        </p:txBody>
      </p:sp>
      <p:pic>
        <p:nvPicPr>
          <p:cNvPr id="19" name="Picture 1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18836" y="1922043"/>
            <a:ext cx="2893267" cy="1393195"/>
          </a:xfrm>
          <a:prstGeom prst="rect">
            <a:avLst/>
          </a:prstGeom>
        </p:spPr>
      </p:pic>
      <p:pic>
        <p:nvPicPr>
          <p:cNvPr id="21" name="Picture 6" descr="http://www-visualmedia.fnal.gov/VMS_Site/gallery/stillphotos/2013/0000/13-0073-23D.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218837" y="4901445"/>
            <a:ext cx="2893266" cy="125030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218835" y="3343231"/>
            <a:ext cx="2893266" cy="1530221"/>
          </a:xfrm>
          <a:prstGeom prst="rect">
            <a:avLst/>
          </a:prstGeom>
        </p:spPr>
      </p:pic>
      <p:cxnSp>
        <p:nvCxnSpPr>
          <p:cNvPr id="6" name="Elbow Connector 5"/>
          <p:cNvCxnSpPr>
            <a:stCxn id="20" idx="6"/>
            <a:endCxn id="15" idx="1"/>
          </p:cNvCxnSpPr>
          <p:nvPr/>
        </p:nvCxnSpPr>
        <p:spPr>
          <a:xfrm flipV="1">
            <a:off x="2880360" y="5428207"/>
            <a:ext cx="539496" cy="471356"/>
          </a:xfrm>
          <a:prstGeom prst="bentConnector3">
            <a:avLst>
              <a:gd name="adj1" fmla="val 50000"/>
            </a:avLst>
          </a:prstGeom>
          <a:ln w="476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419856" y="4101760"/>
            <a:ext cx="2259485" cy="2506547"/>
            <a:chOff x="6564475" y="1587124"/>
            <a:chExt cx="2438012" cy="2704595"/>
          </a:xfrm>
        </p:grpSpPr>
        <p:pic>
          <p:nvPicPr>
            <p:cNvPr id="15" name="Picture 1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564475" y="1745034"/>
              <a:ext cx="2438012" cy="2546685"/>
            </a:xfrm>
            <a:prstGeom prst="rect">
              <a:avLst/>
            </a:prstGeom>
          </p:spPr>
        </p:pic>
        <p:pic>
          <p:nvPicPr>
            <p:cNvPr id="17" name="Picture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564475" y="1587124"/>
              <a:ext cx="2438012" cy="157910"/>
            </a:xfrm>
            <a:prstGeom prst="rect">
              <a:avLst/>
            </a:prstGeom>
          </p:spPr>
        </p:pic>
      </p:grpSp>
      <p:sp>
        <p:nvSpPr>
          <p:cNvPr id="7" name="Footer Placeholder 6"/>
          <p:cNvSpPr>
            <a:spLocks noGrp="1"/>
          </p:cNvSpPr>
          <p:nvPr>
            <p:ph type="ftr" sz="quarter" idx="3"/>
          </p:nvPr>
        </p:nvSpPr>
        <p:spPr/>
        <p:txBody>
          <a:bodyPr/>
          <a:lstStyle/>
          <a:p>
            <a:pPr fontAlgn="auto">
              <a:spcBef>
                <a:spcPts val="0"/>
              </a:spcBef>
              <a:spcAft>
                <a:spcPts val="0"/>
              </a:spcAft>
            </a:pPr>
            <a:r>
              <a:rPr lang="en-US"/>
              <a:t>HEP and QIS - BESAC March 2018</a:t>
            </a:r>
            <a:endParaRPr lang="en-US" dirty="0"/>
          </a:p>
        </p:txBody>
      </p:sp>
      <p:sp>
        <p:nvSpPr>
          <p:cNvPr id="8" name="Slide Number Placeholder 7"/>
          <p:cNvSpPr>
            <a:spLocks noGrp="1"/>
          </p:cNvSpPr>
          <p:nvPr>
            <p:ph type="sldNum" sz="quarter" idx="4"/>
          </p:nvPr>
        </p:nvSpPr>
        <p:spPr/>
        <p:txBody>
          <a:bodyPr/>
          <a:lstStyle/>
          <a:p>
            <a:pPr fontAlgn="auto">
              <a:spcBef>
                <a:spcPts val="0"/>
              </a:spcBef>
              <a:spcAft>
                <a:spcPts val="0"/>
              </a:spcAft>
            </a:pPr>
            <a:fld id="{26CA2777-A89F-4130-B308-73BB65955918}" type="slidenum">
              <a:rPr lang="en-US" smtClean="0"/>
              <a:pPr fontAlgn="auto">
                <a:spcBef>
                  <a:spcPts val="0"/>
                </a:spcBef>
                <a:spcAft>
                  <a:spcPts val="0"/>
                </a:spcAft>
              </a:pPr>
              <a:t>2</a:t>
            </a:fld>
            <a:endParaRPr lang="en-US" dirty="0"/>
          </a:p>
        </p:txBody>
      </p:sp>
    </p:spTree>
    <p:extLst>
      <p:ext uri="{BB962C8B-B14F-4D97-AF65-F5344CB8AC3E}">
        <p14:creationId xmlns:p14="http://schemas.microsoft.com/office/powerpoint/2010/main" val="3115542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HEP-related SC Laboratory Collaborations</a:t>
            </a:r>
          </a:p>
        </p:txBody>
      </p:sp>
      <p:sp>
        <p:nvSpPr>
          <p:cNvPr id="3" name="Content Placeholder 2"/>
          <p:cNvSpPr>
            <a:spLocks noGrp="1"/>
          </p:cNvSpPr>
          <p:nvPr>
            <p:ph idx="1"/>
          </p:nvPr>
        </p:nvSpPr>
        <p:spPr>
          <a:xfrm>
            <a:off x="467276" y="1017331"/>
            <a:ext cx="5865430" cy="5290724"/>
          </a:xfrm>
        </p:spPr>
        <p:txBody>
          <a:bodyPr>
            <a:normAutofit fontScale="62500" lnSpcReduction="20000"/>
          </a:bodyPr>
          <a:lstStyle/>
          <a:p>
            <a:r>
              <a:rPr lang="en-US" dirty="0"/>
              <a:t>Quantum networks</a:t>
            </a:r>
          </a:p>
          <a:p>
            <a:pPr lvl="1"/>
            <a:r>
              <a:rPr lang="en-US" dirty="0"/>
              <a:t>Intelligent Quantum Networks &amp; Technologies (INQNET; AT&amp;T and Caltech) is working with the Chicago Quantum Exchange (</a:t>
            </a:r>
            <a:r>
              <a:rPr lang="en-US" dirty="0" err="1"/>
              <a:t>Fermilab</a:t>
            </a:r>
            <a:r>
              <a:rPr lang="en-US" dirty="0"/>
              <a:t>, Argonne, and U. Chicago) to establish a quantum network testbed connecting its three sites</a:t>
            </a:r>
          </a:p>
          <a:p>
            <a:pPr lvl="1"/>
            <a:r>
              <a:rPr lang="en-US" dirty="0"/>
              <a:t>AT&amp;T has already spent $1M for a pilot quantum teleportation experiment at </a:t>
            </a:r>
            <a:r>
              <a:rPr lang="en-US" dirty="0" err="1"/>
              <a:t>Fermilab</a:t>
            </a:r>
            <a:r>
              <a:rPr lang="en-US" dirty="0"/>
              <a:t>, and has committed a minimum of $5M to the consortium</a:t>
            </a:r>
          </a:p>
          <a:p>
            <a:pPr lvl="1"/>
            <a:r>
              <a:rPr lang="en-US" dirty="0" err="1"/>
              <a:t>Fermilab</a:t>
            </a:r>
            <a:r>
              <a:rPr lang="en-US" dirty="0"/>
              <a:t> quantum teleportation experiment (FQNET) aims to establish time-binned photonic qubit teleportation on a 10 km scale using commercial fiber</a:t>
            </a:r>
          </a:p>
          <a:p>
            <a:r>
              <a:rPr lang="en-US" dirty="0"/>
              <a:t>Quantum computing</a:t>
            </a:r>
          </a:p>
          <a:p>
            <a:pPr lvl="1"/>
            <a:r>
              <a:rPr lang="en-US" dirty="0" err="1"/>
              <a:t>Fermilab</a:t>
            </a:r>
            <a:r>
              <a:rPr lang="en-US" dirty="0"/>
              <a:t> signed collaborative agreement with Google to become one of the five “alpha” users with privileged access to Google’s 22 qubit and 50 qubit quantum computers</a:t>
            </a:r>
          </a:p>
          <a:p>
            <a:pPr lvl="1"/>
            <a:r>
              <a:rPr lang="en-US" dirty="0" err="1"/>
              <a:t>Fermilab</a:t>
            </a:r>
            <a:r>
              <a:rPr lang="en-US" dirty="0"/>
              <a:t> goal is to identify HEP applications with demonstrated quantum advantages</a:t>
            </a:r>
          </a:p>
          <a:p>
            <a:endParaRPr lang="en-US" dirty="0"/>
          </a:p>
          <a:p>
            <a:endParaRPr lang="en-US" dirty="0"/>
          </a:p>
          <a:p>
            <a:endParaRPr lang="en-US" dirty="0"/>
          </a:p>
          <a:p>
            <a:endParaRPr lang="en-US" dirty="0"/>
          </a:p>
          <a:p>
            <a:endParaRPr lang="en-US" dirty="0"/>
          </a:p>
          <a:p>
            <a:endParaRPr lang="en-US" dirty="0"/>
          </a:p>
          <a:p>
            <a:pPr marL="53975" indent="0">
              <a:buNone/>
            </a:pPr>
            <a:endParaRPr lang="en-US" dirty="0"/>
          </a:p>
        </p:txBody>
      </p:sp>
      <p:sp>
        <p:nvSpPr>
          <p:cNvPr id="4" name="Footer Placeholder 3"/>
          <p:cNvSpPr>
            <a:spLocks noGrp="1"/>
          </p:cNvSpPr>
          <p:nvPr>
            <p:ph type="ftr" sz="quarter" idx="3"/>
          </p:nvPr>
        </p:nvSpPr>
        <p:spPr/>
        <p:txBody>
          <a:bodyPr/>
          <a:lstStyle/>
          <a:p>
            <a:pPr fontAlgn="auto">
              <a:spcBef>
                <a:spcPts val="0"/>
              </a:spcBef>
              <a:spcAft>
                <a:spcPts val="0"/>
              </a:spcAft>
            </a:pPr>
            <a:r>
              <a:rPr lang="en-US" dirty="0"/>
              <a:t>HEP and QIS - BESAC March 2018</a:t>
            </a:r>
          </a:p>
        </p:txBody>
      </p:sp>
      <p:sp>
        <p:nvSpPr>
          <p:cNvPr id="5" name="Slide Number Placeholder 4"/>
          <p:cNvSpPr>
            <a:spLocks noGrp="1"/>
          </p:cNvSpPr>
          <p:nvPr>
            <p:ph type="sldNum" sz="quarter" idx="4"/>
          </p:nvPr>
        </p:nvSpPr>
        <p:spPr/>
        <p:txBody>
          <a:bodyPr/>
          <a:lstStyle/>
          <a:p>
            <a:pPr fontAlgn="auto">
              <a:spcBef>
                <a:spcPts val="0"/>
              </a:spcBef>
              <a:spcAft>
                <a:spcPts val="0"/>
              </a:spcAft>
            </a:pPr>
            <a:fld id="{26CA2777-A89F-4130-B308-73BB65955918}" type="slidenum">
              <a:rPr lang="en-US" smtClean="0"/>
              <a:pPr fontAlgn="auto">
                <a:spcBef>
                  <a:spcPts val="0"/>
                </a:spcBef>
                <a:spcAft>
                  <a:spcPts val="0"/>
                </a:spcAft>
              </a:pPr>
              <a:t>20</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32706" y="1184723"/>
            <a:ext cx="2811294" cy="71088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32706" y="2333768"/>
            <a:ext cx="2811294" cy="1896648"/>
          </a:xfrm>
          <a:prstGeom prst="rect">
            <a:avLst/>
          </a:prstGeom>
        </p:spPr>
      </p:pic>
      <p:pic>
        <p:nvPicPr>
          <p:cNvPr id="1026" name="Picture 2" descr="https://identity.caltech.edu/site_images/105-caltech_logo-orange_rgb.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138066" y="1751394"/>
            <a:ext cx="1702428" cy="7309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nal.gov/faw/designstandards/filesfordownload/FNAL-Logo-NAL-Blue.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647296" y="1969460"/>
            <a:ext cx="1496704" cy="3199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32706" y="4437439"/>
            <a:ext cx="2779423" cy="1856090"/>
          </a:xfrm>
          <a:prstGeom prst="rect">
            <a:avLst/>
          </a:prstGeom>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726675" y="4293556"/>
            <a:ext cx="1999035" cy="696911"/>
          </a:xfrm>
          <a:prstGeom prst="rect">
            <a:avLst/>
          </a:prstGeom>
        </p:spPr>
      </p:pic>
    </p:spTree>
    <p:extLst>
      <p:ext uri="{BB962C8B-B14F-4D97-AF65-F5344CB8AC3E}">
        <p14:creationId xmlns:p14="http://schemas.microsoft.com/office/powerpoint/2010/main" val="472678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p:txBody>
          <a:bodyPr>
            <a:normAutofit fontScale="90000"/>
          </a:bodyPr>
          <a:lstStyle/>
          <a:p>
            <a:r>
              <a:rPr lang="en-US" dirty="0"/>
              <a:t>HEP-related SC Laboratory Collaborations</a:t>
            </a:r>
          </a:p>
        </p:txBody>
      </p:sp>
      <p:sp>
        <p:nvSpPr>
          <p:cNvPr id="12" name="Content Placeholder 1"/>
          <p:cNvSpPr>
            <a:spLocks noGrp="1"/>
          </p:cNvSpPr>
          <p:nvPr>
            <p:ph idx="1"/>
          </p:nvPr>
        </p:nvSpPr>
        <p:spPr>
          <a:xfrm>
            <a:off x="467276" y="1017331"/>
            <a:ext cx="8542553" cy="2955096"/>
          </a:xfrm>
        </p:spPr>
        <p:txBody>
          <a:bodyPr>
            <a:normAutofit fontScale="62500" lnSpcReduction="20000"/>
          </a:bodyPr>
          <a:lstStyle/>
          <a:p>
            <a:r>
              <a:rPr lang="en-US" dirty="0">
                <a:solidFill>
                  <a:schemeClr val="accent1"/>
                </a:solidFill>
              </a:rPr>
              <a:t>Collaboration between NIST JILA, U. Chicago, and </a:t>
            </a:r>
            <a:r>
              <a:rPr lang="en-US" dirty="0" err="1">
                <a:solidFill>
                  <a:schemeClr val="accent1"/>
                </a:solidFill>
              </a:rPr>
              <a:t>Fermilab</a:t>
            </a:r>
            <a:r>
              <a:rPr lang="en-US" dirty="0">
                <a:solidFill>
                  <a:schemeClr val="accent1"/>
                </a:solidFill>
              </a:rPr>
              <a:t> </a:t>
            </a:r>
            <a:r>
              <a:rPr lang="en-US" dirty="0"/>
              <a:t>aims to use </a:t>
            </a:r>
            <a:r>
              <a:rPr lang="en-US" dirty="0" err="1"/>
              <a:t>Fock</a:t>
            </a:r>
            <a:r>
              <a:rPr lang="en-US" dirty="0"/>
              <a:t> states to stimulate emission from dark matter </a:t>
            </a:r>
            <a:r>
              <a:rPr lang="en-US" dirty="0" err="1"/>
              <a:t>axions</a:t>
            </a:r>
            <a:r>
              <a:rPr lang="en-US" dirty="0"/>
              <a:t> into cavity photons</a:t>
            </a:r>
          </a:p>
          <a:p>
            <a:pPr lvl="1"/>
            <a:r>
              <a:rPr lang="en-US" dirty="0"/>
              <a:t>Use qubits to load individual quanta into detection RF cavity</a:t>
            </a:r>
          </a:p>
          <a:p>
            <a:pPr lvl="1"/>
            <a:r>
              <a:rPr lang="en-US" dirty="0"/>
              <a:t>Resulting large N </a:t>
            </a:r>
            <a:r>
              <a:rPr lang="en-US" dirty="0" err="1"/>
              <a:t>Fock</a:t>
            </a:r>
            <a:r>
              <a:rPr lang="en-US" dirty="0"/>
              <a:t> state is a quantum superposition of all possible oscillation phases</a:t>
            </a:r>
          </a:p>
          <a:p>
            <a:pPr lvl="1"/>
            <a:r>
              <a:rPr lang="en-US" dirty="0"/>
              <a:t>Enhanced response to all possible signal phases</a:t>
            </a:r>
          </a:p>
          <a:p>
            <a:r>
              <a:rPr lang="en-US" dirty="0">
                <a:solidFill>
                  <a:schemeClr val="accent4"/>
                </a:solidFill>
              </a:rPr>
              <a:t>Collaboration between SLAC, KIPAC, and </a:t>
            </a:r>
            <a:r>
              <a:rPr lang="en-US" dirty="0" err="1">
                <a:solidFill>
                  <a:schemeClr val="accent4"/>
                </a:solidFill>
              </a:rPr>
              <a:t>Heising</a:t>
            </a:r>
            <a:r>
              <a:rPr lang="en-US" dirty="0">
                <a:solidFill>
                  <a:schemeClr val="accent4"/>
                </a:solidFill>
              </a:rPr>
              <a:t>-Simons </a:t>
            </a:r>
            <a:r>
              <a:rPr lang="en-US" dirty="0"/>
              <a:t>exploring using quantum sensors to dramatically enhance sensitivity to </a:t>
            </a:r>
            <a:r>
              <a:rPr lang="en-US" dirty="0" err="1"/>
              <a:t>axions</a:t>
            </a:r>
            <a:endParaRPr lang="en-US" dirty="0"/>
          </a:p>
        </p:txBody>
      </p:sp>
      <p:sp>
        <p:nvSpPr>
          <p:cNvPr id="7" name="Footer Placeholder 6"/>
          <p:cNvSpPr>
            <a:spLocks noGrp="1"/>
          </p:cNvSpPr>
          <p:nvPr>
            <p:ph type="ftr" sz="quarter" idx="3"/>
          </p:nvPr>
        </p:nvSpPr>
        <p:spPr/>
        <p:txBody>
          <a:bodyPr/>
          <a:lstStyle/>
          <a:p>
            <a:r>
              <a:rPr lang="en-US"/>
              <a:t>HEP and QIS - BESAC March 2018</a:t>
            </a:r>
            <a:endParaRPr lang="en-US" dirty="0"/>
          </a:p>
        </p:txBody>
      </p:sp>
      <p:sp>
        <p:nvSpPr>
          <p:cNvPr id="8" name="Slide Number Placeholder 7"/>
          <p:cNvSpPr>
            <a:spLocks noGrp="1"/>
          </p:cNvSpPr>
          <p:nvPr>
            <p:ph type="sldNum" sz="quarter" idx="4"/>
          </p:nvPr>
        </p:nvSpPr>
        <p:spPr/>
        <p:txBody>
          <a:bodyPr/>
          <a:lstStyle/>
          <a:p>
            <a:fld id="{148C009B-CB69-E04A-B9B3-34B26D69E9CF}" type="slidenum">
              <a:rPr lang="en-US" smtClean="0"/>
              <a:pPr/>
              <a:t>21</a:t>
            </a:fld>
            <a:endParaRPr lang="en-US" dirty="0"/>
          </a:p>
        </p:txBody>
      </p:sp>
      <p:grpSp>
        <p:nvGrpSpPr>
          <p:cNvPr id="11" name="Group 10"/>
          <p:cNvGrpSpPr/>
          <p:nvPr/>
        </p:nvGrpSpPr>
        <p:grpSpPr>
          <a:xfrm>
            <a:off x="-5598" y="3902073"/>
            <a:ext cx="5812791" cy="2318875"/>
            <a:chOff x="257052" y="3902073"/>
            <a:chExt cx="5812791" cy="2318875"/>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555120" y="3972427"/>
              <a:ext cx="2514723" cy="2025578"/>
            </a:xfrm>
            <a:prstGeom prst="rect">
              <a:avLst/>
            </a:prstGeom>
          </p:spPr>
        </p:pic>
        <p:sp>
          <p:nvSpPr>
            <p:cNvPr id="15" name="TextBox 14"/>
            <p:cNvSpPr txBox="1"/>
            <p:nvPr/>
          </p:nvSpPr>
          <p:spPr>
            <a:xfrm>
              <a:off x="4457492" y="5913171"/>
              <a:ext cx="1407758" cy="307777"/>
            </a:xfrm>
            <a:prstGeom prst="rect">
              <a:avLst/>
            </a:prstGeom>
            <a:noFill/>
          </p:spPr>
          <p:txBody>
            <a:bodyPr wrap="none" rtlCol="0">
              <a:spAutoFit/>
            </a:bodyPr>
            <a:lstStyle/>
            <a:p>
              <a:pPr defTabSz="627004" fontAlgn="base">
                <a:spcBef>
                  <a:spcPct val="0"/>
                </a:spcBef>
                <a:spcAft>
                  <a:spcPct val="0"/>
                </a:spcAft>
              </a:pPr>
              <a:r>
                <a:rPr lang="en-US" sz="1400" dirty="0">
                  <a:solidFill>
                    <a:srgbClr val="50504E"/>
                  </a:solidFill>
                  <a:ea typeface="Arial" charset="0"/>
                  <a:cs typeface="Arial" charset="0"/>
                </a:rPr>
                <a:t>Photon number</a:t>
              </a: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4829" y="3973366"/>
              <a:ext cx="2496274" cy="1978717"/>
            </a:xfrm>
            <a:prstGeom prst="rect">
              <a:avLst/>
            </a:prstGeom>
          </p:spPr>
        </p:pic>
        <p:sp>
          <p:nvSpPr>
            <p:cNvPr id="18" name="TextBox 17"/>
            <p:cNvSpPr txBox="1"/>
            <p:nvPr/>
          </p:nvSpPr>
          <p:spPr>
            <a:xfrm>
              <a:off x="1551707" y="5892855"/>
              <a:ext cx="1407758" cy="307777"/>
            </a:xfrm>
            <a:prstGeom prst="rect">
              <a:avLst/>
            </a:prstGeom>
            <a:noFill/>
          </p:spPr>
          <p:txBody>
            <a:bodyPr wrap="none" rtlCol="0">
              <a:spAutoFit/>
            </a:bodyPr>
            <a:lstStyle/>
            <a:p>
              <a:pPr defTabSz="627004" fontAlgn="base">
                <a:spcBef>
                  <a:spcPct val="0"/>
                </a:spcBef>
                <a:spcAft>
                  <a:spcPct val="0"/>
                </a:spcAft>
              </a:pPr>
              <a:r>
                <a:rPr lang="en-US" sz="1400" dirty="0">
                  <a:solidFill>
                    <a:srgbClr val="50504E"/>
                  </a:solidFill>
                  <a:ea typeface="Arial" charset="0"/>
                  <a:cs typeface="Arial" charset="0"/>
                </a:rPr>
                <a:t>Photon number</a:t>
              </a:r>
            </a:p>
          </p:txBody>
        </p:sp>
        <p:sp>
          <p:nvSpPr>
            <p:cNvPr id="19" name="TextBox 18"/>
            <p:cNvSpPr txBox="1"/>
            <p:nvPr/>
          </p:nvSpPr>
          <p:spPr>
            <a:xfrm rot="16200000">
              <a:off x="-567052" y="4726177"/>
              <a:ext cx="1955985" cy="307777"/>
            </a:xfrm>
            <a:prstGeom prst="rect">
              <a:avLst/>
            </a:prstGeom>
            <a:noFill/>
          </p:spPr>
          <p:txBody>
            <a:bodyPr wrap="none" rtlCol="0">
              <a:spAutoFit/>
            </a:bodyPr>
            <a:lstStyle/>
            <a:p>
              <a:pPr defTabSz="627004" fontAlgn="base">
                <a:spcBef>
                  <a:spcPct val="0"/>
                </a:spcBef>
                <a:spcAft>
                  <a:spcPct val="0"/>
                </a:spcAft>
              </a:pPr>
              <a:r>
                <a:rPr lang="en-US" sz="1400" dirty="0">
                  <a:solidFill>
                    <a:srgbClr val="50504E"/>
                  </a:solidFill>
                  <a:ea typeface="Arial" charset="0"/>
                  <a:cs typeface="Arial" charset="0"/>
                </a:rPr>
                <a:t>Occupation probability</a:t>
              </a:r>
            </a:p>
          </p:txBody>
        </p:sp>
        <p:sp>
          <p:nvSpPr>
            <p:cNvPr id="22" name="TextBox 21"/>
            <p:cNvSpPr txBox="1"/>
            <p:nvPr/>
          </p:nvSpPr>
          <p:spPr>
            <a:xfrm>
              <a:off x="2905476" y="4184921"/>
              <a:ext cx="926808" cy="1200329"/>
            </a:xfrm>
            <a:prstGeom prst="rect">
              <a:avLst/>
            </a:prstGeom>
            <a:noFill/>
            <a:ln>
              <a:noFill/>
            </a:ln>
          </p:spPr>
          <p:txBody>
            <a:bodyPr wrap="square" rtlCol="0">
              <a:spAutoFit/>
            </a:bodyPr>
            <a:lstStyle/>
            <a:p>
              <a:pPr marL="0" lvl="1" defTabSz="627004" fontAlgn="base">
                <a:spcBef>
                  <a:spcPct val="0"/>
                </a:spcBef>
                <a:spcAft>
                  <a:spcPct val="0"/>
                </a:spcAft>
              </a:pPr>
              <a:r>
                <a:rPr lang="en-US" sz="1200" b="1" dirty="0" err="1">
                  <a:solidFill>
                    <a:srgbClr val="003087"/>
                  </a:solidFill>
                  <a:latin typeface="Helvetica" charset="0"/>
                  <a:ea typeface="Helvetica" charset="0"/>
                  <a:cs typeface="Helvetica" charset="0"/>
                </a:rPr>
                <a:t>Axion</a:t>
              </a:r>
              <a:r>
                <a:rPr lang="en-US" sz="1200" b="1" dirty="0">
                  <a:solidFill>
                    <a:srgbClr val="003087"/>
                  </a:solidFill>
                  <a:latin typeface="Helvetica" charset="0"/>
                  <a:ea typeface="Helvetica" charset="0"/>
                  <a:cs typeface="Helvetica" charset="0"/>
                </a:rPr>
                <a:t> signal rate enhanced by factor N+1</a:t>
              </a:r>
            </a:p>
          </p:txBody>
        </p:sp>
        <p:sp>
          <p:nvSpPr>
            <p:cNvPr id="23" name="Right Arrow 22"/>
            <p:cNvSpPr/>
            <p:nvPr/>
          </p:nvSpPr>
          <p:spPr>
            <a:xfrm>
              <a:off x="3025640" y="5330990"/>
              <a:ext cx="536105" cy="279406"/>
            </a:xfrm>
            <a:prstGeom prst="rightArrow">
              <a:avLst/>
            </a:prstGeom>
            <a:gradFill>
              <a:gsLst>
                <a:gs pos="51000">
                  <a:srgbClr val="C0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627004" fontAlgn="base">
                <a:spcBef>
                  <a:spcPct val="0"/>
                </a:spcBef>
                <a:spcAft>
                  <a:spcPct val="0"/>
                </a:spcAft>
              </a:pPr>
              <a:endParaRPr lang="en-US" sz="3291">
                <a:solidFill>
                  <a:srgbClr val="FFFFFF"/>
                </a:solidFill>
              </a:endParaRPr>
            </a:p>
          </p:txBody>
        </p:sp>
      </p:grpSp>
      <p:pic>
        <p:nvPicPr>
          <p:cNvPr id="28" name="Picture 2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934726" y="3902072"/>
            <a:ext cx="3209274" cy="2298559"/>
          </a:xfrm>
          <a:prstGeom prst="rect">
            <a:avLst/>
          </a:prstGeom>
        </p:spPr>
      </p:pic>
      <p:sp>
        <p:nvSpPr>
          <p:cNvPr id="2" name="TextBox 1"/>
          <p:cNvSpPr txBox="1"/>
          <p:nvPr/>
        </p:nvSpPr>
        <p:spPr>
          <a:xfrm>
            <a:off x="5978726" y="3758084"/>
            <a:ext cx="1494320" cy="338554"/>
          </a:xfrm>
          <a:prstGeom prst="rect">
            <a:avLst/>
          </a:prstGeom>
          <a:noFill/>
        </p:spPr>
        <p:txBody>
          <a:bodyPr wrap="none" rtlCol="0">
            <a:spAutoFit/>
          </a:bodyPr>
          <a:lstStyle/>
          <a:p>
            <a:r>
              <a:rPr lang="en-US" sz="1600" dirty="0" err="1"/>
              <a:t>Axion</a:t>
            </a:r>
            <a:r>
              <a:rPr lang="en-US" sz="1600" dirty="0"/>
              <a:t> Search</a:t>
            </a:r>
          </a:p>
        </p:txBody>
      </p:sp>
      <p:sp>
        <p:nvSpPr>
          <p:cNvPr id="3" name="Rectangle 2"/>
          <p:cNvSpPr/>
          <p:nvPr/>
        </p:nvSpPr>
        <p:spPr>
          <a:xfrm>
            <a:off x="0" y="3758084"/>
            <a:ext cx="5858563" cy="244254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941729" y="3761291"/>
            <a:ext cx="3195267" cy="244254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16972" y="3768475"/>
            <a:ext cx="4844064" cy="369332"/>
          </a:xfrm>
          <a:prstGeom prst="rect">
            <a:avLst/>
          </a:prstGeom>
          <a:noFill/>
        </p:spPr>
        <p:txBody>
          <a:bodyPr wrap="square" rtlCol="0">
            <a:spAutoFit/>
          </a:bodyPr>
          <a:lstStyle/>
          <a:p>
            <a:r>
              <a:rPr lang="en-US" sz="900" b="0" i="1" dirty="0">
                <a:latin typeface="+mj-lt"/>
              </a:rPr>
              <a:t>Konrad </a:t>
            </a:r>
            <a:r>
              <a:rPr lang="en-US" sz="900" b="0" i="1" dirty="0" err="1">
                <a:latin typeface="+mj-lt"/>
              </a:rPr>
              <a:t>Lehnert</a:t>
            </a:r>
            <a:r>
              <a:rPr lang="en-US" sz="900" b="0" i="1" dirty="0">
                <a:latin typeface="+mj-lt"/>
              </a:rPr>
              <a:t> (NIST JILA), David Schuster (U. Chicago), Aaron Chou (FNAL)</a:t>
            </a:r>
          </a:p>
          <a:p>
            <a:endParaRPr lang="en-US" sz="900" b="0" i="1" dirty="0">
              <a:latin typeface="+mj-lt"/>
            </a:endParaRPr>
          </a:p>
        </p:txBody>
      </p:sp>
      <p:sp>
        <p:nvSpPr>
          <p:cNvPr id="21" name="TextBox 20"/>
          <p:cNvSpPr txBox="1"/>
          <p:nvPr/>
        </p:nvSpPr>
        <p:spPr>
          <a:xfrm>
            <a:off x="7788653" y="3758084"/>
            <a:ext cx="1506683" cy="230832"/>
          </a:xfrm>
          <a:prstGeom prst="rect">
            <a:avLst/>
          </a:prstGeom>
          <a:noFill/>
        </p:spPr>
        <p:txBody>
          <a:bodyPr wrap="square" rtlCol="0">
            <a:spAutoFit/>
          </a:bodyPr>
          <a:lstStyle/>
          <a:p>
            <a:r>
              <a:rPr lang="en-US" sz="900" b="0" i="1" dirty="0" err="1">
                <a:latin typeface="+mj-lt"/>
              </a:rPr>
              <a:t>Zeesh</a:t>
            </a:r>
            <a:r>
              <a:rPr lang="en-US" sz="900" b="0" i="1" dirty="0">
                <a:latin typeface="+mj-lt"/>
              </a:rPr>
              <a:t> Ahmed (SLAC)</a:t>
            </a:r>
          </a:p>
        </p:txBody>
      </p:sp>
    </p:spTree>
    <p:extLst>
      <p:ext uri="{BB962C8B-B14F-4D97-AF65-F5344CB8AC3E}">
        <p14:creationId xmlns:p14="http://schemas.microsoft.com/office/powerpoint/2010/main" val="2329292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Plans</a:t>
            </a:r>
          </a:p>
        </p:txBody>
      </p:sp>
      <p:sp>
        <p:nvSpPr>
          <p:cNvPr id="3" name="Content Placeholder 2"/>
          <p:cNvSpPr>
            <a:spLocks noGrp="1"/>
          </p:cNvSpPr>
          <p:nvPr>
            <p:ph idx="1"/>
          </p:nvPr>
        </p:nvSpPr>
        <p:spPr/>
        <p:txBody>
          <a:bodyPr>
            <a:normAutofit lnSpcReduction="10000"/>
          </a:bodyPr>
          <a:lstStyle/>
          <a:p>
            <a:r>
              <a:rPr lang="en-US" dirty="0"/>
              <a:t>Quantum Information Science in FY 2019 HEP President’s Budget Request: $27.5M</a:t>
            </a:r>
          </a:p>
          <a:p>
            <a:pPr lvl="1"/>
            <a:r>
              <a:rPr lang="en-US" dirty="0"/>
              <a:t>The FY 2019 Request will support new foundational QIS research and supporting technology. HEP will employ the latest developments in QIS from the private sector, contribute to the national effort, and promote American competiveness.</a:t>
            </a:r>
          </a:p>
          <a:p>
            <a:pPr lvl="1"/>
            <a:r>
              <a:rPr lang="en-US" dirty="0"/>
              <a:t>Focus of support will be on QIS research techniques and algorithms, quantum computing for HEP experiments and modeling, development and use of specialized quantum controls and precision sensors. </a:t>
            </a:r>
          </a:p>
        </p:txBody>
      </p:sp>
      <p:sp>
        <p:nvSpPr>
          <p:cNvPr id="4" name="Footer Placeholder 3"/>
          <p:cNvSpPr>
            <a:spLocks noGrp="1"/>
          </p:cNvSpPr>
          <p:nvPr>
            <p:ph type="ftr" sz="quarter" idx="3"/>
          </p:nvPr>
        </p:nvSpPr>
        <p:spPr/>
        <p:txBody>
          <a:bodyPr/>
          <a:lstStyle/>
          <a:p>
            <a:pPr fontAlgn="auto">
              <a:spcBef>
                <a:spcPts val="0"/>
              </a:spcBef>
              <a:spcAft>
                <a:spcPts val="0"/>
              </a:spcAft>
            </a:pPr>
            <a:r>
              <a:rPr lang="en-US"/>
              <a:t>HEP and QIS - BESAC March 2018</a:t>
            </a:r>
            <a:endParaRPr lang="en-US" dirty="0"/>
          </a:p>
        </p:txBody>
      </p:sp>
      <p:sp>
        <p:nvSpPr>
          <p:cNvPr id="5" name="Slide Number Placeholder 4"/>
          <p:cNvSpPr>
            <a:spLocks noGrp="1"/>
          </p:cNvSpPr>
          <p:nvPr>
            <p:ph type="sldNum" sz="quarter" idx="4"/>
          </p:nvPr>
        </p:nvSpPr>
        <p:spPr/>
        <p:txBody>
          <a:bodyPr/>
          <a:lstStyle/>
          <a:p>
            <a:pPr fontAlgn="auto">
              <a:spcBef>
                <a:spcPts val="0"/>
              </a:spcBef>
              <a:spcAft>
                <a:spcPts val="0"/>
              </a:spcAft>
            </a:pPr>
            <a:fld id="{26CA2777-A89F-4130-B308-73BB65955918}" type="slidenum">
              <a:rPr lang="en-US" smtClean="0"/>
              <a:pPr fontAlgn="auto">
                <a:spcBef>
                  <a:spcPts val="0"/>
                </a:spcBef>
                <a:spcAft>
                  <a:spcPts val="0"/>
                </a:spcAft>
              </a:pPr>
              <a:t>22</a:t>
            </a:fld>
            <a:endParaRPr lang="en-US" dirty="0"/>
          </a:p>
        </p:txBody>
      </p:sp>
    </p:spTree>
    <p:extLst>
      <p:ext uri="{BB962C8B-B14F-4D97-AF65-F5344CB8AC3E}">
        <p14:creationId xmlns:p14="http://schemas.microsoft.com/office/powerpoint/2010/main" val="181956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0F663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6160" y="2744660"/>
            <a:ext cx="6770399" cy="1136460"/>
          </a:xfrm>
          <a:prstGeom prst="rect">
            <a:avLst/>
          </a:prstGeom>
        </p:spPr>
      </p:pic>
    </p:spTree>
    <p:extLst>
      <p:ext uri="{BB962C8B-B14F-4D97-AF65-F5344CB8AC3E}">
        <p14:creationId xmlns:p14="http://schemas.microsoft.com/office/powerpoint/2010/main" val="3424141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U.S. Long-Term Particle Physics Strategy</a:t>
            </a:r>
          </a:p>
        </p:txBody>
      </p:sp>
      <p:sp>
        <p:nvSpPr>
          <p:cNvPr id="2" name="Content Placeholder 1"/>
          <p:cNvSpPr>
            <a:spLocks noGrp="1"/>
          </p:cNvSpPr>
          <p:nvPr>
            <p:ph idx="1"/>
          </p:nvPr>
        </p:nvSpPr>
        <p:spPr>
          <a:xfrm>
            <a:off x="417036" y="946994"/>
            <a:ext cx="6770251" cy="6056710"/>
          </a:xfrm>
        </p:spPr>
        <p:txBody>
          <a:bodyPr>
            <a:normAutofit fontScale="62500" lnSpcReduction="20000"/>
          </a:bodyPr>
          <a:lstStyle/>
          <a:p>
            <a:r>
              <a:rPr lang="en-US" dirty="0"/>
              <a:t>The global vision presented in the 2014 Particle Physics Project Prioritization Panel (P5) report is the culmination of years of effort by the U.S. particle physics community</a:t>
            </a:r>
          </a:p>
          <a:p>
            <a:pPr lvl="1"/>
            <a:r>
              <a:rPr lang="en-US" dirty="0"/>
              <a:t>2012 – 2013:  Scientific community organized year-long planning exercise (“Snowmass”)</a:t>
            </a:r>
          </a:p>
          <a:p>
            <a:pPr lvl="1"/>
            <a:r>
              <a:rPr lang="en-US" dirty="0"/>
              <a:t>2013 – 2014:  U.S. High Energy Physics Advisory Panel convened P5 to develop a plan to be executed over a ten-year timescale in the context of a 20-year global vision for the field</a:t>
            </a:r>
          </a:p>
          <a:p>
            <a:r>
              <a:rPr lang="en-US" dirty="0"/>
              <a:t>P5 report enables discovery science with a balanced program that deeply intertwines U.S. efforts with international partners</a:t>
            </a:r>
          </a:p>
          <a:p>
            <a:pPr lvl="1"/>
            <a:r>
              <a:rPr lang="en-US" b="1" dirty="0"/>
              <a:t>U.S. particle physics community </a:t>
            </a:r>
            <a:r>
              <a:rPr lang="en-US" dirty="0"/>
              <a:t>strongly supports strategy</a:t>
            </a:r>
          </a:p>
          <a:p>
            <a:pPr lvl="1"/>
            <a:r>
              <a:rPr lang="en-US" b="1" dirty="0"/>
              <a:t>U.S. Administration </a:t>
            </a:r>
            <a:r>
              <a:rPr lang="en-US" dirty="0"/>
              <a:t>has supported implementing the P5 strategy through each President’s Budget Request</a:t>
            </a:r>
          </a:p>
          <a:p>
            <a:pPr lvl="1"/>
            <a:r>
              <a:rPr lang="en-US" b="1" dirty="0"/>
              <a:t>U.S. Congress </a:t>
            </a:r>
            <a:r>
              <a:rPr lang="en-US" dirty="0"/>
              <a:t>has supported implementing the P5 strategy through the language and funding levels in appropriations bills</a:t>
            </a:r>
          </a:p>
          <a:p>
            <a:pPr lvl="1"/>
            <a:r>
              <a:rPr lang="en-US" b="1" dirty="0"/>
              <a:t>International community </a:t>
            </a:r>
            <a:r>
              <a:rPr lang="en-US" dirty="0"/>
              <a:t>recognizes strategy through global partnerships</a:t>
            </a: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4038"/>
          <a:stretch/>
        </p:blipFill>
        <p:spPr>
          <a:xfrm rot="21380356">
            <a:off x="7354744" y="1052147"/>
            <a:ext cx="1593482" cy="2145306"/>
          </a:xfrm>
          <a:prstGeom prst="rect">
            <a:avLst/>
          </a:prstGeom>
          <a:ln>
            <a:solidFill>
              <a:schemeClr val="tx1"/>
            </a:solidFill>
          </a:ln>
          <a:effectLst>
            <a:outerShdw blurRad="50800" dist="38100" dir="2700000" algn="tl" rotWithShape="0">
              <a:prstClr val="black">
                <a:alpha val="40000"/>
              </a:prstClr>
            </a:outerShdw>
          </a:effectLst>
        </p:spPr>
      </p:pic>
      <p:pic>
        <p:nvPicPr>
          <p:cNvPr id="1026" name="Picture 2" descr="http://news.fnal.gov/wp-content/uploads/2016/10/2016-10-03_57f2b22fec8e5_2016-10-03_13.22.42_013-2.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b="-530"/>
          <a:stretch/>
        </p:blipFill>
        <p:spPr bwMode="auto">
          <a:xfrm>
            <a:off x="7246671" y="3399617"/>
            <a:ext cx="1802885" cy="14247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37527" y="5018792"/>
            <a:ext cx="1802885" cy="1136321"/>
          </a:xfrm>
          <a:prstGeom prst="rect">
            <a:avLst/>
          </a:prstGeom>
          <a:effectLst>
            <a:outerShdw blurRad="50800" dist="38100" dir="2700000" algn="tl" rotWithShape="0">
              <a:prstClr val="black">
                <a:alpha val="40000"/>
              </a:prstClr>
            </a:outerShdw>
          </a:effectLst>
        </p:spPr>
      </p:pic>
      <p:sp>
        <p:nvSpPr>
          <p:cNvPr id="7" name="Footer Placeholder 6"/>
          <p:cNvSpPr>
            <a:spLocks noGrp="1"/>
          </p:cNvSpPr>
          <p:nvPr>
            <p:ph type="ftr" sz="quarter" idx="3"/>
          </p:nvPr>
        </p:nvSpPr>
        <p:spPr/>
        <p:txBody>
          <a:bodyPr/>
          <a:lstStyle/>
          <a:p>
            <a:pPr fontAlgn="auto">
              <a:spcBef>
                <a:spcPts val="0"/>
              </a:spcBef>
              <a:spcAft>
                <a:spcPts val="0"/>
              </a:spcAft>
            </a:pPr>
            <a:r>
              <a:rPr lang="en-US"/>
              <a:t>HEP and QIS - BESAC March 2018</a:t>
            </a:r>
            <a:endParaRPr lang="en-US" dirty="0"/>
          </a:p>
        </p:txBody>
      </p:sp>
      <p:sp>
        <p:nvSpPr>
          <p:cNvPr id="8" name="Slide Number Placeholder 7"/>
          <p:cNvSpPr>
            <a:spLocks noGrp="1"/>
          </p:cNvSpPr>
          <p:nvPr>
            <p:ph type="sldNum" sz="quarter" idx="4"/>
          </p:nvPr>
        </p:nvSpPr>
        <p:spPr/>
        <p:txBody>
          <a:bodyPr/>
          <a:lstStyle/>
          <a:p>
            <a:pPr fontAlgn="auto">
              <a:spcBef>
                <a:spcPts val="0"/>
              </a:spcBef>
              <a:spcAft>
                <a:spcPts val="0"/>
              </a:spcAft>
            </a:pPr>
            <a:fld id="{26CA2777-A89F-4130-B308-73BB65955918}" type="slidenum">
              <a:rPr lang="en-US" smtClean="0"/>
              <a:pPr fontAlgn="auto">
                <a:spcBef>
                  <a:spcPts val="0"/>
                </a:spcBef>
                <a:spcAft>
                  <a:spcPts val="0"/>
                </a:spcAft>
              </a:pPr>
              <a:t>3</a:t>
            </a:fld>
            <a:endParaRPr lang="en-US" dirty="0"/>
          </a:p>
        </p:txBody>
      </p:sp>
    </p:spTree>
    <p:extLst>
      <p:ext uri="{BB962C8B-B14F-4D97-AF65-F5344CB8AC3E}">
        <p14:creationId xmlns:p14="http://schemas.microsoft.com/office/powerpoint/2010/main" val="1295379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t>The Science Drivers of Particle Physics</a:t>
            </a:r>
            <a:endParaRPr lang="en-US" dirty="0"/>
          </a:p>
        </p:txBody>
      </p:sp>
      <p:sp>
        <p:nvSpPr>
          <p:cNvPr id="8" name="Content Placeholder 7"/>
          <p:cNvSpPr>
            <a:spLocks noGrp="1"/>
          </p:cNvSpPr>
          <p:nvPr>
            <p:ph idx="1"/>
          </p:nvPr>
        </p:nvSpPr>
        <p:spPr>
          <a:xfrm>
            <a:off x="467276" y="1017332"/>
            <a:ext cx="5887365" cy="4777294"/>
          </a:xfrm>
        </p:spPr>
        <p:txBody>
          <a:bodyPr>
            <a:normAutofit fontScale="70000" lnSpcReduction="20000"/>
          </a:bodyPr>
          <a:lstStyle/>
          <a:p>
            <a:pPr marL="53975" indent="0">
              <a:buNone/>
            </a:pPr>
            <a:r>
              <a:rPr lang="en-US" dirty="0"/>
              <a:t>The U.S. long-term strategy report identified five </a:t>
            </a:r>
            <a:r>
              <a:rPr lang="en-US" b="1" dirty="0">
                <a:solidFill>
                  <a:schemeClr val="tx2"/>
                </a:solidFill>
              </a:rPr>
              <a:t>intertwined science drivers</a:t>
            </a:r>
            <a:r>
              <a:rPr lang="en-US" dirty="0"/>
              <a:t>, compelling lines of inquiry that show great promise for discovery:</a:t>
            </a:r>
          </a:p>
          <a:p>
            <a:r>
              <a:rPr lang="en-US" sz="2600" dirty="0"/>
              <a:t>Use the </a:t>
            </a:r>
            <a:r>
              <a:rPr lang="en-US" sz="2600" b="1" dirty="0">
                <a:solidFill>
                  <a:schemeClr val="tx2"/>
                </a:solidFill>
              </a:rPr>
              <a:t>Higgs boson </a:t>
            </a:r>
            <a:r>
              <a:rPr lang="en-US" sz="2600" dirty="0"/>
              <a:t>as a new tool for discovery</a:t>
            </a:r>
          </a:p>
          <a:p>
            <a:r>
              <a:rPr lang="en-US" sz="2600" dirty="0"/>
              <a:t>Pursue the physics associated with </a:t>
            </a:r>
            <a:r>
              <a:rPr lang="en-US" sz="2600" b="1" dirty="0">
                <a:solidFill>
                  <a:schemeClr val="tx2"/>
                </a:solidFill>
              </a:rPr>
              <a:t>neutrino mass</a:t>
            </a:r>
          </a:p>
          <a:p>
            <a:r>
              <a:rPr lang="en-US" sz="2600" dirty="0"/>
              <a:t>Identify the new physics of </a:t>
            </a:r>
            <a:r>
              <a:rPr lang="en-US" sz="2600" b="1" dirty="0">
                <a:solidFill>
                  <a:schemeClr val="tx2"/>
                </a:solidFill>
              </a:rPr>
              <a:t>dark matter</a:t>
            </a:r>
          </a:p>
          <a:p>
            <a:r>
              <a:rPr lang="en-US" sz="2600" dirty="0"/>
              <a:t>Understand </a:t>
            </a:r>
            <a:r>
              <a:rPr lang="en-US" sz="2600" b="1" dirty="0">
                <a:solidFill>
                  <a:schemeClr val="tx2"/>
                </a:solidFill>
              </a:rPr>
              <a:t>cosmic acceleration</a:t>
            </a:r>
            <a:r>
              <a:rPr lang="en-US" sz="2600" dirty="0"/>
              <a:t>: dark energy and inflation</a:t>
            </a:r>
          </a:p>
          <a:p>
            <a:r>
              <a:rPr lang="en-US" sz="2600" b="1" dirty="0">
                <a:solidFill>
                  <a:schemeClr val="tx2"/>
                </a:solidFill>
              </a:rPr>
              <a:t>Explore the unknown</a:t>
            </a:r>
            <a:r>
              <a:rPr lang="en-US" sz="2600" dirty="0"/>
              <a:t>: new particles, interactions, and physical principles</a:t>
            </a:r>
          </a:p>
        </p:txBody>
      </p:sp>
      <p:grpSp>
        <p:nvGrpSpPr>
          <p:cNvPr id="16" name="Group 15"/>
          <p:cNvGrpSpPr/>
          <p:nvPr/>
        </p:nvGrpSpPr>
        <p:grpSpPr>
          <a:xfrm>
            <a:off x="6354641" y="1007273"/>
            <a:ext cx="2713015" cy="5252216"/>
            <a:chOff x="6354641" y="1119884"/>
            <a:chExt cx="2713015" cy="5252216"/>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54643" y="1119884"/>
              <a:ext cx="1332613" cy="1719072"/>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4641" y="2886456"/>
              <a:ext cx="1332613" cy="1719072"/>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4642" y="4653028"/>
              <a:ext cx="1332613" cy="1719072"/>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35042" y="2003170"/>
              <a:ext cx="1332613" cy="1719072"/>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35043" y="3769742"/>
              <a:ext cx="1332613" cy="1719072"/>
            </a:xfrm>
            <a:prstGeom prst="rect">
              <a:avLst/>
            </a:prstGeom>
          </p:spPr>
        </p:pic>
      </p:grpSp>
      <p:pic>
        <p:nvPicPr>
          <p:cNvPr id="15" name="Picture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69266" y="1007273"/>
            <a:ext cx="651401" cy="641268"/>
          </a:xfrm>
          <a:prstGeom prst="rect">
            <a:avLst/>
          </a:prstGeom>
        </p:spPr>
      </p:pic>
      <p:grpSp>
        <p:nvGrpSpPr>
          <p:cNvPr id="5" name="Group 4"/>
          <p:cNvGrpSpPr/>
          <p:nvPr/>
        </p:nvGrpSpPr>
        <p:grpSpPr>
          <a:xfrm>
            <a:off x="5003516" y="2669291"/>
            <a:ext cx="1171988" cy="323165"/>
            <a:chOff x="5037514" y="2268425"/>
            <a:chExt cx="921207" cy="323165"/>
          </a:xfrm>
        </p:grpSpPr>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80315" y="2285051"/>
              <a:ext cx="278406" cy="278406"/>
            </a:xfrm>
            <a:prstGeom prst="rect">
              <a:avLst/>
            </a:prstGeom>
          </p:spPr>
        </p:pic>
        <p:sp>
          <p:nvSpPr>
            <p:cNvPr id="4" name="TextBox 3"/>
            <p:cNvSpPr txBox="1"/>
            <p:nvPr/>
          </p:nvSpPr>
          <p:spPr>
            <a:xfrm>
              <a:off x="5037514" y="2268425"/>
              <a:ext cx="623949" cy="323165"/>
            </a:xfrm>
            <a:prstGeom prst="rect">
              <a:avLst/>
            </a:prstGeom>
            <a:noFill/>
          </p:spPr>
          <p:txBody>
            <a:bodyPr wrap="none" rtlCol="0">
              <a:spAutoFit/>
            </a:bodyPr>
            <a:lstStyle/>
            <a:p>
              <a:r>
                <a:rPr lang="en-US" sz="1500" i="1" dirty="0">
                  <a:solidFill>
                    <a:schemeClr val="accent2">
                      <a:lumMod val="50000"/>
                    </a:schemeClr>
                  </a:solidFill>
                  <a:latin typeface="+mn-lt"/>
                </a:rPr>
                <a:t>*2013</a:t>
              </a:r>
            </a:p>
          </p:txBody>
        </p:sp>
      </p:grpSp>
      <p:grpSp>
        <p:nvGrpSpPr>
          <p:cNvPr id="18" name="Group 17"/>
          <p:cNvGrpSpPr/>
          <p:nvPr/>
        </p:nvGrpSpPr>
        <p:grpSpPr>
          <a:xfrm>
            <a:off x="5003517" y="3368450"/>
            <a:ext cx="1174762" cy="323165"/>
            <a:chOff x="5037514" y="2268425"/>
            <a:chExt cx="921207" cy="323165"/>
          </a:xfrm>
        </p:grpSpPr>
        <p:pic>
          <p:nvPicPr>
            <p:cNvPr id="19" name="Picture 1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80315" y="2285051"/>
              <a:ext cx="278406" cy="278406"/>
            </a:xfrm>
            <a:prstGeom prst="rect">
              <a:avLst/>
            </a:prstGeom>
          </p:spPr>
        </p:pic>
        <p:sp>
          <p:nvSpPr>
            <p:cNvPr id="20" name="TextBox 19"/>
            <p:cNvSpPr txBox="1"/>
            <p:nvPr/>
          </p:nvSpPr>
          <p:spPr>
            <a:xfrm>
              <a:off x="5037514" y="2268425"/>
              <a:ext cx="622476" cy="323165"/>
            </a:xfrm>
            <a:prstGeom prst="rect">
              <a:avLst/>
            </a:prstGeom>
            <a:noFill/>
          </p:spPr>
          <p:txBody>
            <a:bodyPr wrap="none" rtlCol="0">
              <a:spAutoFit/>
            </a:bodyPr>
            <a:lstStyle/>
            <a:p>
              <a:r>
                <a:rPr lang="en-US" sz="1500" i="1" dirty="0">
                  <a:solidFill>
                    <a:schemeClr val="accent2">
                      <a:lumMod val="50000"/>
                    </a:schemeClr>
                  </a:solidFill>
                  <a:latin typeface="+mn-lt"/>
                </a:rPr>
                <a:t>*2015</a:t>
              </a:r>
            </a:p>
          </p:txBody>
        </p:sp>
      </p:grpSp>
      <p:grpSp>
        <p:nvGrpSpPr>
          <p:cNvPr id="21" name="Group 20"/>
          <p:cNvGrpSpPr/>
          <p:nvPr/>
        </p:nvGrpSpPr>
        <p:grpSpPr>
          <a:xfrm>
            <a:off x="5003517" y="4422176"/>
            <a:ext cx="1174762" cy="323165"/>
            <a:chOff x="5037514" y="2268425"/>
            <a:chExt cx="921207" cy="323165"/>
          </a:xfrm>
        </p:grpSpPr>
        <p:pic>
          <p:nvPicPr>
            <p:cNvPr id="22" name="Picture 2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80315" y="2285051"/>
              <a:ext cx="278406" cy="278406"/>
            </a:xfrm>
            <a:prstGeom prst="rect">
              <a:avLst/>
            </a:prstGeom>
          </p:spPr>
        </p:pic>
        <p:sp>
          <p:nvSpPr>
            <p:cNvPr id="23" name="TextBox 22"/>
            <p:cNvSpPr txBox="1"/>
            <p:nvPr/>
          </p:nvSpPr>
          <p:spPr>
            <a:xfrm>
              <a:off x="5037514" y="2268425"/>
              <a:ext cx="622476" cy="323165"/>
            </a:xfrm>
            <a:prstGeom prst="rect">
              <a:avLst/>
            </a:prstGeom>
            <a:noFill/>
          </p:spPr>
          <p:txBody>
            <a:bodyPr wrap="none" rtlCol="0">
              <a:spAutoFit/>
            </a:bodyPr>
            <a:lstStyle/>
            <a:p>
              <a:r>
                <a:rPr lang="en-US" sz="1500" i="1" dirty="0">
                  <a:solidFill>
                    <a:schemeClr val="accent2">
                      <a:lumMod val="50000"/>
                    </a:schemeClr>
                  </a:solidFill>
                  <a:latin typeface="+mn-lt"/>
                </a:rPr>
                <a:t>*2011</a:t>
              </a:r>
            </a:p>
          </p:txBody>
        </p:sp>
      </p:grpSp>
      <p:sp>
        <p:nvSpPr>
          <p:cNvPr id="7" name="TextBox 6"/>
          <p:cNvSpPr txBox="1"/>
          <p:nvPr/>
        </p:nvSpPr>
        <p:spPr>
          <a:xfrm>
            <a:off x="1113093" y="5584663"/>
            <a:ext cx="5176482" cy="784830"/>
          </a:xfrm>
          <a:prstGeom prst="rect">
            <a:avLst/>
          </a:prstGeom>
          <a:noFill/>
        </p:spPr>
        <p:txBody>
          <a:bodyPr wrap="none" rtlCol="0">
            <a:spAutoFit/>
          </a:bodyPr>
          <a:lstStyle/>
          <a:p>
            <a:pPr algn="r"/>
            <a:r>
              <a:rPr lang="en-US" sz="1500" i="1" dirty="0">
                <a:solidFill>
                  <a:schemeClr val="accent2">
                    <a:lumMod val="50000"/>
                  </a:schemeClr>
                </a:solidFill>
                <a:latin typeface="+mn-lt"/>
              </a:rPr>
              <a:t>* Since 2011, three of the five science drivers have</a:t>
            </a:r>
            <a:br>
              <a:rPr lang="en-US" sz="1500" i="1" dirty="0">
                <a:solidFill>
                  <a:schemeClr val="accent2">
                    <a:lumMod val="50000"/>
                  </a:schemeClr>
                </a:solidFill>
                <a:latin typeface="+mn-lt"/>
              </a:rPr>
            </a:br>
            <a:r>
              <a:rPr lang="en-US" sz="1500" i="1" dirty="0">
                <a:solidFill>
                  <a:schemeClr val="accent2">
                    <a:lumMod val="50000"/>
                  </a:schemeClr>
                </a:solidFill>
                <a:latin typeface="+mn-lt"/>
              </a:rPr>
              <a:t>been lines of inquiry recognized with Nobel Prizes</a:t>
            </a:r>
            <a:br>
              <a:rPr lang="en-US" sz="1500" i="1" dirty="0">
                <a:solidFill>
                  <a:schemeClr val="accent2">
                    <a:lumMod val="50000"/>
                  </a:schemeClr>
                </a:solidFill>
                <a:latin typeface="+mn-lt"/>
              </a:rPr>
            </a:br>
            <a:endParaRPr lang="en-US" sz="1500" i="1" dirty="0">
              <a:solidFill>
                <a:schemeClr val="accent2">
                  <a:lumMod val="50000"/>
                </a:schemeClr>
              </a:solidFill>
              <a:latin typeface="+mn-lt"/>
            </a:endParaRPr>
          </a:p>
        </p:txBody>
      </p:sp>
      <p:sp>
        <p:nvSpPr>
          <p:cNvPr id="17" name="Footer Placeholder 16"/>
          <p:cNvSpPr>
            <a:spLocks noGrp="1"/>
          </p:cNvSpPr>
          <p:nvPr>
            <p:ph type="ftr" sz="quarter" idx="3"/>
          </p:nvPr>
        </p:nvSpPr>
        <p:spPr/>
        <p:txBody>
          <a:bodyPr/>
          <a:lstStyle/>
          <a:p>
            <a:pPr fontAlgn="auto">
              <a:spcBef>
                <a:spcPts val="0"/>
              </a:spcBef>
              <a:spcAft>
                <a:spcPts val="0"/>
              </a:spcAft>
            </a:pPr>
            <a:r>
              <a:rPr lang="en-US"/>
              <a:t>HEP and QIS - BESAC March 2018</a:t>
            </a:r>
            <a:endParaRPr lang="en-US" dirty="0"/>
          </a:p>
        </p:txBody>
      </p:sp>
      <p:sp>
        <p:nvSpPr>
          <p:cNvPr id="24" name="Slide Number Placeholder 23"/>
          <p:cNvSpPr>
            <a:spLocks noGrp="1"/>
          </p:cNvSpPr>
          <p:nvPr>
            <p:ph type="sldNum" sz="quarter" idx="4"/>
          </p:nvPr>
        </p:nvSpPr>
        <p:spPr/>
        <p:txBody>
          <a:bodyPr/>
          <a:lstStyle/>
          <a:p>
            <a:pPr fontAlgn="auto">
              <a:spcBef>
                <a:spcPts val="0"/>
              </a:spcBef>
              <a:spcAft>
                <a:spcPts val="0"/>
              </a:spcAft>
            </a:pPr>
            <a:fld id="{26CA2777-A89F-4130-B308-73BB65955918}" type="slidenum">
              <a:rPr lang="en-US" smtClean="0"/>
              <a:pPr fontAlgn="auto">
                <a:spcBef>
                  <a:spcPts val="0"/>
                </a:spcBef>
                <a:spcAft>
                  <a:spcPts val="0"/>
                </a:spcAft>
              </a:pPr>
              <a:t>4</a:t>
            </a:fld>
            <a:endParaRPr lang="en-US" dirty="0"/>
          </a:p>
        </p:txBody>
      </p:sp>
    </p:spTree>
    <p:extLst>
      <p:ext uri="{BB962C8B-B14F-4D97-AF65-F5344CB8AC3E}">
        <p14:creationId xmlns:p14="http://schemas.microsoft.com/office/powerpoint/2010/main" val="2132798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Enabling the Next Discovery</a:t>
            </a:r>
            <a:endParaRPr lang="en-US" dirty="0"/>
          </a:p>
        </p:txBody>
      </p:sp>
      <p:sp>
        <p:nvSpPr>
          <p:cNvPr id="2" name="Content Placeholder 1"/>
          <p:cNvSpPr>
            <a:spLocks noGrp="1"/>
          </p:cNvSpPr>
          <p:nvPr>
            <p:ph idx="1"/>
          </p:nvPr>
        </p:nvSpPr>
        <p:spPr/>
        <p:txBody>
          <a:bodyPr>
            <a:normAutofit fontScale="70000" lnSpcReduction="20000"/>
          </a:bodyPr>
          <a:lstStyle/>
          <a:p>
            <a:r>
              <a:rPr lang="en-US" dirty="0"/>
              <a:t>P5 identified </a:t>
            </a:r>
            <a:r>
              <a:rPr lang="en-US" b="1" dirty="0">
                <a:solidFill>
                  <a:schemeClr val="tx2"/>
                </a:solidFill>
              </a:rPr>
              <a:t>5 Science Drivers </a:t>
            </a:r>
            <a:r>
              <a:rPr lang="en-US" dirty="0"/>
              <a:t>to address the scientific motivation in particle physics</a:t>
            </a:r>
          </a:p>
          <a:p>
            <a:r>
              <a:rPr lang="en-US" b="1" dirty="0">
                <a:solidFill>
                  <a:schemeClr val="tx2"/>
                </a:solidFill>
              </a:rPr>
              <a:t>Research Frontiers </a:t>
            </a:r>
            <a:r>
              <a:rPr lang="en-US" dirty="0"/>
              <a:t>are useful categorization of experimental techniques and serve as the basis of the budget process</a:t>
            </a:r>
          </a:p>
          <a:p>
            <a:endParaRPr lang="en-US" dirty="0"/>
          </a:p>
          <a:p>
            <a:r>
              <a:rPr lang="en-US" dirty="0"/>
              <a:t>Research Frontiers are</a:t>
            </a:r>
            <a:br>
              <a:rPr lang="en-US" dirty="0"/>
            </a:br>
            <a:r>
              <a:rPr lang="en-US" dirty="0"/>
              <a:t>complementary</a:t>
            </a:r>
          </a:p>
          <a:p>
            <a:pPr lvl="1"/>
            <a:r>
              <a:rPr lang="en-US" dirty="0"/>
              <a:t>No one Frontier addresses</a:t>
            </a:r>
            <a:br>
              <a:rPr lang="en-US" dirty="0"/>
            </a:br>
            <a:r>
              <a:rPr lang="en-US" dirty="0"/>
              <a:t>all science drivers</a:t>
            </a:r>
          </a:p>
          <a:p>
            <a:pPr lvl="1"/>
            <a:r>
              <a:rPr lang="en-US" dirty="0"/>
              <a:t>Each Frontier provides a</a:t>
            </a:r>
            <a:br>
              <a:rPr lang="en-US" dirty="0"/>
            </a:br>
            <a:r>
              <a:rPr lang="en-US" dirty="0"/>
              <a:t>different approach to</a:t>
            </a:r>
            <a:br>
              <a:rPr lang="en-US" dirty="0"/>
            </a:br>
            <a:r>
              <a:rPr lang="en-US" dirty="0"/>
              <a:t>address science driver</a:t>
            </a:r>
          </a:p>
          <a:p>
            <a:pPr lvl="1"/>
            <a:r>
              <a:rPr lang="en-US" dirty="0"/>
              <a:t>Enables cross-checking</a:t>
            </a:r>
            <a:br>
              <a:rPr lang="en-US" dirty="0"/>
            </a:br>
            <a:r>
              <a:rPr lang="en-US" dirty="0"/>
              <a:t>scientific results</a:t>
            </a:r>
          </a:p>
        </p:txBody>
      </p:sp>
      <p:grpSp>
        <p:nvGrpSpPr>
          <p:cNvPr id="3" name="Group 2"/>
          <p:cNvGrpSpPr/>
          <p:nvPr/>
        </p:nvGrpSpPr>
        <p:grpSpPr>
          <a:xfrm>
            <a:off x="4396507" y="2517167"/>
            <a:ext cx="4554711" cy="3721589"/>
            <a:chOff x="1525759" y="2068416"/>
            <a:chExt cx="6092483" cy="4730203"/>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5759" y="2068416"/>
              <a:ext cx="6092483" cy="4730203"/>
            </a:xfrm>
            <a:prstGeom prst="rect">
              <a:avLst/>
            </a:prstGeom>
          </p:spPr>
        </p:pic>
        <p:pic>
          <p:nvPicPr>
            <p:cNvPr id="7" name="Picture 6"/>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4545" b="98182" l="1020" r="97959"/>
                      </a14:imgEffect>
                    </a14:imgLayer>
                  </a14:imgProps>
                </a:ext>
                <a:ext uri="{28A0092B-C50C-407E-A947-70E740481C1C}">
                  <a14:useLocalDpi xmlns:a14="http://schemas.microsoft.com/office/drawing/2010/main"/>
                </a:ext>
              </a:extLst>
            </a:blip>
            <a:srcRect/>
            <a:stretch/>
          </p:blipFill>
          <p:spPr>
            <a:xfrm>
              <a:off x="6058381" y="4653371"/>
              <a:ext cx="519858" cy="556182"/>
            </a:xfrm>
            <a:prstGeom prst="rect">
              <a:avLst/>
            </a:prstGeom>
          </p:spPr>
        </p:pic>
      </p:grpSp>
      <p:sp>
        <p:nvSpPr>
          <p:cNvPr id="9" name="Footer Placeholder 8"/>
          <p:cNvSpPr>
            <a:spLocks noGrp="1"/>
          </p:cNvSpPr>
          <p:nvPr>
            <p:ph type="ftr" sz="quarter" idx="3"/>
          </p:nvPr>
        </p:nvSpPr>
        <p:spPr/>
        <p:txBody>
          <a:bodyPr/>
          <a:lstStyle/>
          <a:p>
            <a:pPr fontAlgn="auto">
              <a:spcBef>
                <a:spcPts val="0"/>
              </a:spcBef>
              <a:spcAft>
                <a:spcPts val="0"/>
              </a:spcAft>
            </a:pPr>
            <a:r>
              <a:rPr lang="en-US"/>
              <a:t>HEP and QIS - BESAC March 2018</a:t>
            </a:r>
            <a:endParaRPr lang="en-US" dirty="0"/>
          </a:p>
        </p:txBody>
      </p:sp>
      <p:sp>
        <p:nvSpPr>
          <p:cNvPr id="10" name="Slide Number Placeholder 9"/>
          <p:cNvSpPr>
            <a:spLocks noGrp="1"/>
          </p:cNvSpPr>
          <p:nvPr>
            <p:ph type="sldNum" sz="quarter" idx="4"/>
          </p:nvPr>
        </p:nvSpPr>
        <p:spPr/>
        <p:txBody>
          <a:bodyPr/>
          <a:lstStyle/>
          <a:p>
            <a:pPr fontAlgn="auto">
              <a:spcBef>
                <a:spcPts val="0"/>
              </a:spcBef>
              <a:spcAft>
                <a:spcPts val="0"/>
              </a:spcAft>
            </a:pPr>
            <a:fld id="{26CA2777-A89F-4130-B308-73BB65955918}" type="slidenum">
              <a:rPr lang="en-US" smtClean="0"/>
              <a:pPr fontAlgn="auto">
                <a:spcBef>
                  <a:spcPts val="0"/>
                </a:spcBef>
                <a:spcAft>
                  <a:spcPts val="0"/>
                </a:spcAft>
              </a:pPr>
              <a:t>5</a:t>
            </a:fld>
            <a:endParaRPr lang="en-US" dirty="0"/>
          </a:p>
        </p:txBody>
      </p:sp>
    </p:spTree>
    <p:extLst>
      <p:ext uri="{BB962C8B-B14F-4D97-AF65-F5344CB8AC3E}">
        <p14:creationId xmlns:p14="http://schemas.microsoft.com/office/powerpoint/2010/main" val="230559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a:t>Energy Frontier:  LHC, ATLAS, and CMS</a:t>
            </a:r>
            <a:endParaRPr lang="en-US" dirty="0"/>
          </a:p>
        </p:txBody>
      </p:sp>
      <p:sp>
        <p:nvSpPr>
          <p:cNvPr id="4099" name="Rectangle 3"/>
          <p:cNvSpPr>
            <a:spLocks noGrp="1" noChangeArrowheads="1"/>
          </p:cNvSpPr>
          <p:nvPr>
            <p:ph type="body" idx="1"/>
          </p:nvPr>
        </p:nvSpPr>
        <p:spPr>
          <a:xfrm>
            <a:off x="467277" y="1634162"/>
            <a:ext cx="5374046" cy="2826038"/>
          </a:xfrm>
        </p:spPr>
        <p:txBody>
          <a:bodyPr>
            <a:normAutofit fontScale="62500" lnSpcReduction="20000"/>
          </a:bodyPr>
          <a:lstStyle/>
          <a:p>
            <a:r>
              <a:rPr lang="en-US" dirty="0"/>
              <a:t>U.S. ATLAS represents ~20% of the international ATLAS Collaboration</a:t>
            </a:r>
          </a:p>
          <a:p>
            <a:pPr lvl="1"/>
            <a:r>
              <a:rPr lang="en-US" dirty="0"/>
              <a:t>41 universities, 4 national labs (Argonne, Brookhaven, Lawrence Berkeley, SLAC)</a:t>
            </a:r>
          </a:p>
          <a:p>
            <a:pPr lvl="1"/>
            <a:r>
              <a:rPr lang="en-US" dirty="0"/>
              <a:t>Brookhaven is host lab for U.S. ATLAS</a:t>
            </a:r>
          </a:p>
          <a:p>
            <a:r>
              <a:rPr lang="en-US" dirty="0"/>
              <a:t>U.S. CMS represents ~27% of the international CMS Collaboration</a:t>
            </a:r>
          </a:p>
          <a:p>
            <a:pPr lvl="1"/>
            <a:r>
              <a:rPr lang="en-US" dirty="0"/>
              <a:t>48 universities, 1 national lab</a:t>
            </a:r>
          </a:p>
          <a:p>
            <a:pPr lvl="1"/>
            <a:r>
              <a:rPr lang="en-US" dirty="0"/>
              <a:t>Fermilab is host lab for U.S. CMS</a:t>
            </a:r>
          </a:p>
        </p:txBody>
      </p:sp>
      <p:grpSp>
        <p:nvGrpSpPr>
          <p:cNvPr id="8" name="Group 7"/>
          <p:cNvGrpSpPr/>
          <p:nvPr/>
        </p:nvGrpSpPr>
        <p:grpSpPr>
          <a:xfrm>
            <a:off x="444089" y="4445971"/>
            <a:ext cx="8255822" cy="1767398"/>
            <a:chOff x="517756" y="4344684"/>
            <a:chExt cx="8563535" cy="1833273"/>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4190" y="4344684"/>
              <a:ext cx="2771930" cy="1833273"/>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31657" y="4344684"/>
              <a:ext cx="2749634" cy="1833273"/>
            </a:xfrm>
            <a:prstGeom prst="rect">
              <a:avLst/>
            </a:prstGeom>
          </p:spPr>
        </p:pic>
        <p:pic>
          <p:nvPicPr>
            <p:cNvPr id="11" name="Picture 2" descr="https://pbs.twimg.com/profile_images/534262653/CMS_logo_col_400x400.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528072" y="4359442"/>
              <a:ext cx="522739" cy="52273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630292" y="4389544"/>
              <a:ext cx="519546" cy="623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descr="http://childers.web.cern.ch/childers/html_images/ATLAS_LOGO.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30292" y="4359442"/>
              <a:ext cx="519546" cy="6679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7756" y="4345023"/>
              <a:ext cx="2830897" cy="1832933"/>
            </a:xfrm>
            <a:prstGeom prst="rect">
              <a:avLst/>
            </a:prstGeom>
          </p:spPr>
        </p:pic>
      </p:grpSp>
      <p:pic>
        <p:nvPicPr>
          <p:cNvPr id="13" name="Picture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41322" y="1524893"/>
            <a:ext cx="3265859" cy="2157460"/>
          </a:xfrm>
          <a:prstGeom prst="rect">
            <a:avLst/>
          </a:prstGeom>
        </p:spPr>
      </p:pic>
      <p:sp>
        <p:nvSpPr>
          <p:cNvPr id="17" name="TextBox 16"/>
          <p:cNvSpPr txBox="1"/>
          <p:nvPr/>
        </p:nvSpPr>
        <p:spPr>
          <a:xfrm>
            <a:off x="5841322" y="3719493"/>
            <a:ext cx="3302678" cy="523220"/>
          </a:xfrm>
          <a:prstGeom prst="rect">
            <a:avLst/>
          </a:prstGeom>
          <a:noFill/>
        </p:spPr>
        <p:txBody>
          <a:bodyPr wrap="square" rtlCol="0">
            <a:spAutoFit/>
          </a:bodyPr>
          <a:lstStyle/>
          <a:p>
            <a:pPr algn="ctr"/>
            <a:r>
              <a:rPr lang="en-US" sz="1400" dirty="0">
                <a:solidFill>
                  <a:srgbClr val="0070C0"/>
                </a:solidFill>
                <a:latin typeface="+mj-lt"/>
              </a:rPr>
              <a:t>States hosting members of the U.S. LHC experimental program</a:t>
            </a:r>
          </a:p>
        </p:txBody>
      </p:sp>
      <p:sp>
        <p:nvSpPr>
          <p:cNvPr id="18" name="Rectangle 3"/>
          <p:cNvSpPr txBox="1">
            <a:spLocks noChangeArrowheads="1"/>
          </p:cNvSpPr>
          <p:nvPr/>
        </p:nvSpPr>
        <p:spPr>
          <a:xfrm>
            <a:off x="467277" y="990178"/>
            <a:ext cx="8524321" cy="614964"/>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2400" b="1" kern="1200">
                <a:solidFill>
                  <a:srgbClr val="146737"/>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200" b="0"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b="0" kern="1200">
                <a:solidFill>
                  <a:schemeClr val="tx1">
                    <a:lumMod val="75000"/>
                    <a:lumOff val="2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b="0" kern="1200">
                <a:solidFill>
                  <a:schemeClr val="tx1">
                    <a:lumMod val="65000"/>
                    <a:lumOff val="3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b="0" i="0" kern="1200">
                <a:solidFill>
                  <a:schemeClr val="tx1">
                    <a:lumMod val="50000"/>
                    <a:lumOff val="50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10000"/>
              </a:lnSpc>
              <a:spcAft>
                <a:spcPts val="0"/>
              </a:spcAft>
              <a:buFont typeface="Arial" pitchFamily="34" charset="0"/>
              <a:buNone/>
            </a:pPr>
            <a:r>
              <a:rPr lang="en-US" sz="2900" dirty="0">
                <a:solidFill>
                  <a:schemeClr val="tx2"/>
                </a:solidFill>
              </a:rPr>
              <a:t>The Large Hadron Collider at CERN is the centerpiece of the U.S. Energy Frontier program</a:t>
            </a:r>
          </a:p>
        </p:txBody>
      </p:sp>
      <p:sp>
        <p:nvSpPr>
          <p:cNvPr id="4" name="Footer Placeholder 3"/>
          <p:cNvSpPr>
            <a:spLocks noGrp="1"/>
          </p:cNvSpPr>
          <p:nvPr>
            <p:ph type="ftr" sz="quarter" idx="3"/>
          </p:nvPr>
        </p:nvSpPr>
        <p:spPr/>
        <p:txBody>
          <a:bodyPr/>
          <a:lstStyle/>
          <a:p>
            <a:pPr fontAlgn="auto">
              <a:spcBef>
                <a:spcPts val="0"/>
              </a:spcBef>
              <a:spcAft>
                <a:spcPts val="0"/>
              </a:spcAft>
            </a:pPr>
            <a:r>
              <a:rPr lang="en-US"/>
              <a:t>HEP and QIS - BESAC March 2018</a:t>
            </a:r>
            <a:endParaRPr lang="en-US" dirty="0"/>
          </a:p>
        </p:txBody>
      </p:sp>
      <p:sp>
        <p:nvSpPr>
          <p:cNvPr id="5" name="Slide Number Placeholder 4"/>
          <p:cNvSpPr>
            <a:spLocks noGrp="1"/>
          </p:cNvSpPr>
          <p:nvPr>
            <p:ph type="sldNum" sz="quarter" idx="4"/>
          </p:nvPr>
        </p:nvSpPr>
        <p:spPr/>
        <p:txBody>
          <a:bodyPr/>
          <a:lstStyle/>
          <a:p>
            <a:pPr fontAlgn="auto">
              <a:spcBef>
                <a:spcPts val="0"/>
              </a:spcBef>
              <a:spcAft>
                <a:spcPts val="0"/>
              </a:spcAft>
            </a:pPr>
            <a:fld id="{26CA2777-A89F-4130-B308-73BB65955918}" type="slidenum">
              <a:rPr lang="en-US" smtClean="0"/>
              <a:pPr fontAlgn="auto">
                <a:spcBef>
                  <a:spcPts val="0"/>
                </a:spcBef>
                <a:spcAft>
                  <a:spcPts val="0"/>
                </a:spcAft>
              </a:pPr>
              <a:t>6</a:t>
            </a:fld>
            <a:endParaRPr lang="en-US" dirty="0"/>
          </a:p>
        </p:txBody>
      </p:sp>
      <p:sp>
        <p:nvSpPr>
          <p:cNvPr id="2" name="TextBox 1"/>
          <p:cNvSpPr txBox="1"/>
          <p:nvPr/>
        </p:nvSpPr>
        <p:spPr>
          <a:xfrm>
            <a:off x="444089" y="5612845"/>
            <a:ext cx="2729174" cy="646331"/>
          </a:xfrm>
          <a:prstGeom prst="rect">
            <a:avLst/>
          </a:prstGeom>
          <a:noFill/>
        </p:spPr>
        <p:txBody>
          <a:bodyPr wrap="square" rtlCol="0">
            <a:spAutoFit/>
          </a:bodyPr>
          <a:lstStyle/>
          <a:p>
            <a:pPr algn="ctr"/>
            <a:r>
              <a:rPr lang="en-US" dirty="0">
                <a:solidFill>
                  <a:schemeClr val="bg1"/>
                </a:solidFill>
                <a:effectLst>
                  <a:glow rad="152400">
                    <a:schemeClr val="tx1">
                      <a:alpha val="40000"/>
                    </a:schemeClr>
                  </a:glow>
                </a:effectLst>
              </a:rPr>
              <a:t>Large Hadron Collider Tunnel</a:t>
            </a:r>
          </a:p>
        </p:txBody>
      </p:sp>
      <p:sp>
        <p:nvSpPr>
          <p:cNvPr id="19" name="TextBox 18"/>
          <p:cNvSpPr txBox="1"/>
          <p:nvPr/>
        </p:nvSpPr>
        <p:spPr>
          <a:xfrm>
            <a:off x="3275007" y="5858265"/>
            <a:ext cx="2672327" cy="369332"/>
          </a:xfrm>
          <a:prstGeom prst="rect">
            <a:avLst/>
          </a:prstGeom>
          <a:noFill/>
        </p:spPr>
        <p:txBody>
          <a:bodyPr wrap="square" rtlCol="0">
            <a:spAutoFit/>
          </a:bodyPr>
          <a:lstStyle/>
          <a:p>
            <a:pPr algn="ctr"/>
            <a:r>
              <a:rPr lang="en-US" dirty="0">
                <a:solidFill>
                  <a:schemeClr val="bg1"/>
                </a:solidFill>
                <a:effectLst>
                  <a:glow rad="152400">
                    <a:schemeClr val="tx1">
                      <a:alpha val="40000"/>
                    </a:schemeClr>
                  </a:glow>
                </a:effectLst>
              </a:rPr>
              <a:t>ATLAS Detector</a:t>
            </a:r>
          </a:p>
        </p:txBody>
      </p:sp>
      <p:sp>
        <p:nvSpPr>
          <p:cNvPr id="20" name="TextBox 19"/>
          <p:cNvSpPr txBox="1"/>
          <p:nvPr/>
        </p:nvSpPr>
        <p:spPr>
          <a:xfrm>
            <a:off x="6049078" y="5844036"/>
            <a:ext cx="2650834" cy="369332"/>
          </a:xfrm>
          <a:prstGeom prst="rect">
            <a:avLst/>
          </a:prstGeom>
          <a:noFill/>
        </p:spPr>
        <p:txBody>
          <a:bodyPr wrap="square" rtlCol="0">
            <a:spAutoFit/>
          </a:bodyPr>
          <a:lstStyle/>
          <a:p>
            <a:pPr algn="ctr"/>
            <a:r>
              <a:rPr lang="en-US" dirty="0">
                <a:solidFill>
                  <a:schemeClr val="bg1"/>
                </a:solidFill>
                <a:effectLst>
                  <a:glow rad="152400">
                    <a:schemeClr val="tx1">
                      <a:alpha val="40000"/>
                    </a:schemeClr>
                  </a:glow>
                </a:effectLst>
              </a:rPr>
              <a:t>CMS Detector</a:t>
            </a:r>
          </a:p>
        </p:txBody>
      </p:sp>
    </p:spTree>
    <p:extLst>
      <p:ext uri="{BB962C8B-B14F-4D97-AF65-F5344CB8AC3E}">
        <p14:creationId xmlns:p14="http://schemas.microsoft.com/office/powerpoint/2010/main" val="2629343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60619" y="2216691"/>
            <a:ext cx="2298781" cy="2285338"/>
          </a:xfrm>
          <a:prstGeom prst="rect">
            <a:avLst/>
          </a:prstGeom>
        </p:spPr>
      </p:pic>
      <p:pic>
        <p:nvPicPr>
          <p:cNvPr id="1026" name="Picture 2" descr="http://news.fnal.gov/wp-content/uploads/2018/02/muon-g-2-17-0188-15.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59636" y="1012415"/>
            <a:ext cx="2295144" cy="1532188"/>
          </a:xfrm>
          <a:prstGeom prst="rect">
            <a:avLst/>
          </a:prstGeom>
          <a:noFill/>
          <a:extLst>
            <a:ext uri="{909E8E84-426E-40DD-AFC4-6F175D3DCCD1}">
              <a14:hiddenFill xmlns:a14="http://schemas.microsoft.com/office/drawing/2010/main">
                <a:solidFill>
                  <a:srgbClr val="FFFFFF"/>
                </a:solidFill>
              </a14:hiddenFill>
            </a:ext>
          </a:extLst>
        </p:spPr>
      </p:pic>
      <p:sp>
        <p:nvSpPr>
          <p:cNvPr id="65538" name="Title 2"/>
          <p:cNvSpPr>
            <a:spLocks noGrp="1"/>
          </p:cNvSpPr>
          <p:nvPr>
            <p:ph type="title"/>
          </p:nvPr>
        </p:nvSpPr>
        <p:spPr/>
        <p:txBody>
          <a:bodyPr/>
          <a:lstStyle/>
          <a:p>
            <a:r>
              <a:rPr lang="en-US"/>
              <a:t>Intensity Frontier Program</a:t>
            </a:r>
            <a:endParaRPr lang="en-US" dirty="0"/>
          </a:p>
        </p:txBody>
      </p:sp>
      <p:sp>
        <p:nvSpPr>
          <p:cNvPr id="47105" name="Content Placeholder 1"/>
          <p:cNvSpPr>
            <a:spLocks noGrp="1"/>
          </p:cNvSpPr>
          <p:nvPr>
            <p:ph idx="1"/>
          </p:nvPr>
        </p:nvSpPr>
        <p:spPr>
          <a:xfrm>
            <a:off x="467277" y="1017331"/>
            <a:ext cx="6284506" cy="5221425"/>
          </a:xfrm>
        </p:spPr>
        <p:txBody>
          <a:bodyPr>
            <a:normAutofit fontScale="62500" lnSpcReduction="20000"/>
          </a:bodyPr>
          <a:lstStyle/>
          <a:p>
            <a:pPr marL="53975" indent="0">
              <a:buNone/>
            </a:pPr>
            <a:r>
              <a:rPr lang="en-US" b="1" dirty="0">
                <a:solidFill>
                  <a:schemeClr val="tx2"/>
                </a:solidFill>
              </a:rPr>
              <a:t>Intensity Frontier experiments address the P5 Science Drivers through intense beams and sensitive detectors</a:t>
            </a:r>
          </a:p>
          <a:p>
            <a:r>
              <a:rPr lang="en-US" dirty="0"/>
              <a:t>Exploring the unknown through precision measurements:</a:t>
            </a:r>
          </a:p>
          <a:p>
            <a:pPr lvl="1"/>
            <a:r>
              <a:rPr lang="en-US" dirty="0"/>
              <a:t>Muon g-2, Muon-to-Electron Conversion Experiment (Mu2e), Belle II, K0TO</a:t>
            </a:r>
          </a:p>
          <a:p>
            <a:r>
              <a:rPr lang="en-US" dirty="0"/>
              <a:t>Identify the new physics of dark matter:</a:t>
            </a:r>
          </a:p>
          <a:p>
            <a:pPr lvl="1"/>
            <a:r>
              <a:rPr lang="en-US" dirty="0"/>
              <a:t>Heavy Photon Search</a:t>
            </a:r>
          </a:p>
          <a:p>
            <a:r>
              <a:rPr lang="en-US" dirty="0"/>
              <a:t>Pursuing the physics associated with neutrino mass:</a:t>
            </a:r>
          </a:p>
          <a:p>
            <a:pPr lvl="1"/>
            <a:r>
              <a:rPr lang="en-US" dirty="0"/>
              <a:t>NOvA, Daya Bay, MINERvA, Super-K, T2K ongoing</a:t>
            </a:r>
          </a:p>
          <a:p>
            <a:pPr lvl="1"/>
            <a:r>
              <a:rPr lang="en-US" dirty="0"/>
              <a:t>Ramping up Fermilab Short-Baseline Neutrino Program (MicroBooNE, SBND, ICARUS)</a:t>
            </a:r>
          </a:p>
          <a:p>
            <a:pPr lvl="1"/>
            <a:r>
              <a:rPr lang="en-US" dirty="0"/>
              <a:t>Preparing to host world-leading neutrino program with the Long-Baseline Neutrino Facility and Deep Underground Neutrino Experiment (LBNF/DUNE)</a:t>
            </a:r>
          </a:p>
        </p:txBody>
      </p:sp>
      <p:pic>
        <p:nvPicPr>
          <p:cNvPr id="2050" name="Picture 2" descr="Belle II heade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760395" y="4502029"/>
            <a:ext cx="2297531" cy="18243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p:txBody>
          <a:bodyPr/>
          <a:lstStyle/>
          <a:p>
            <a:pPr fontAlgn="auto">
              <a:spcBef>
                <a:spcPts val="0"/>
              </a:spcBef>
              <a:spcAft>
                <a:spcPts val="0"/>
              </a:spcAft>
            </a:pPr>
            <a:r>
              <a:rPr lang="en-US"/>
              <a:t>HEP and QIS - BESAC March 2018</a:t>
            </a:r>
            <a:endParaRPr lang="en-US" dirty="0"/>
          </a:p>
        </p:txBody>
      </p:sp>
      <p:sp>
        <p:nvSpPr>
          <p:cNvPr id="3" name="Slide Number Placeholder 2"/>
          <p:cNvSpPr>
            <a:spLocks noGrp="1"/>
          </p:cNvSpPr>
          <p:nvPr>
            <p:ph type="sldNum" sz="quarter" idx="4"/>
          </p:nvPr>
        </p:nvSpPr>
        <p:spPr/>
        <p:txBody>
          <a:bodyPr/>
          <a:lstStyle/>
          <a:p>
            <a:pPr fontAlgn="auto">
              <a:spcBef>
                <a:spcPts val="0"/>
              </a:spcBef>
              <a:spcAft>
                <a:spcPts val="0"/>
              </a:spcAft>
            </a:pPr>
            <a:fld id="{26CA2777-A89F-4130-B308-73BB65955918}" type="slidenum">
              <a:rPr lang="en-US" smtClean="0"/>
              <a:pPr fontAlgn="auto">
                <a:spcBef>
                  <a:spcPts val="0"/>
                </a:spcBef>
                <a:spcAft>
                  <a:spcPts val="0"/>
                </a:spcAft>
              </a:pPr>
              <a:t>7</a:t>
            </a:fld>
            <a:endParaRPr lang="en-US" dirty="0"/>
          </a:p>
        </p:txBody>
      </p:sp>
      <p:sp>
        <p:nvSpPr>
          <p:cNvPr id="9" name="TextBox 8"/>
          <p:cNvSpPr txBox="1"/>
          <p:nvPr/>
        </p:nvSpPr>
        <p:spPr>
          <a:xfrm>
            <a:off x="6776325" y="2169128"/>
            <a:ext cx="2297532" cy="369332"/>
          </a:xfrm>
          <a:prstGeom prst="rect">
            <a:avLst/>
          </a:prstGeom>
          <a:noFill/>
        </p:spPr>
        <p:txBody>
          <a:bodyPr wrap="square" rtlCol="0">
            <a:spAutoFit/>
          </a:bodyPr>
          <a:lstStyle/>
          <a:p>
            <a:pPr algn="ctr"/>
            <a:r>
              <a:rPr lang="en-US" dirty="0">
                <a:solidFill>
                  <a:schemeClr val="bg1"/>
                </a:solidFill>
                <a:effectLst>
                  <a:glow rad="152400">
                    <a:schemeClr val="tx1">
                      <a:alpha val="40000"/>
                    </a:schemeClr>
                  </a:glow>
                </a:effectLst>
              </a:rPr>
              <a:t>Muon g-2</a:t>
            </a:r>
          </a:p>
        </p:txBody>
      </p:sp>
      <p:sp>
        <p:nvSpPr>
          <p:cNvPr id="10" name="TextBox 9"/>
          <p:cNvSpPr txBox="1"/>
          <p:nvPr/>
        </p:nvSpPr>
        <p:spPr>
          <a:xfrm>
            <a:off x="6768472" y="4132697"/>
            <a:ext cx="2297532" cy="369332"/>
          </a:xfrm>
          <a:prstGeom prst="rect">
            <a:avLst/>
          </a:prstGeom>
          <a:noFill/>
        </p:spPr>
        <p:txBody>
          <a:bodyPr wrap="square" rtlCol="0">
            <a:spAutoFit/>
          </a:bodyPr>
          <a:lstStyle/>
          <a:p>
            <a:pPr algn="ctr"/>
            <a:r>
              <a:rPr lang="en-US" dirty="0" err="1">
                <a:solidFill>
                  <a:schemeClr val="bg1"/>
                </a:solidFill>
                <a:effectLst>
                  <a:glow rad="152400">
                    <a:schemeClr val="tx1">
                      <a:alpha val="40000"/>
                    </a:schemeClr>
                  </a:glow>
                </a:effectLst>
              </a:rPr>
              <a:t>NOvA</a:t>
            </a:r>
            <a:endParaRPr lang="en-US" dirty="0">
              <a:solidFill>
                <a:schemeClr val="bg1"/>
              </a:solidFill>
              <a:effectLst>
                <a:glow rad="152400">
                  <a:schemeClr val="tx1">
                    <a:alpha val="40000"/>
                  </a:schemeClr>
                </a:glow>
              </a:effectLst>
            </a:endParaRPr>
          </a:p>
        </p:txBody>
      </p:sp>
      <p:sp>
        <p:nvSpPr>
          <p:cNvPr id="13" name="TextBox 12"/>
          <p:cNvSpPr txBox="1"/>
          <p:nvPr/>
        </p:nvSpPr>
        <p:spPr>
          <a:xfrm>
            <a:off x="6748929" y="5953296"/>
            <a:ext cx="2297532" cy="369332"/>
          </a:xfrm>
          <a:prstGeom prst="rect">
            <a:avLst/>
          </a:prstGeom>
          <a:noFill/>
        </p:spPr>
        <p:txBody>
          <a:bodyPr wrap="square" rtlCol="0">
            <a:spAutoFit/>
          </a:bodyPr>
          <a:lstStyle/>
          <a:p>
            <a:pPr algn="ctr"/>
            <a:r>
              <a:rPr lang="en-US" dirty="0">
                <a:solidFill>
                  <a:schemeClr val="bg1"/>
                </a:solidFill>
                <a:effectLst>
                  <a:glow rad="152400">
                    <a:schemeClr val="tx1">
                      <a:alpha val="40000"/>
                    </a:schemeClr>
                  </a:glow>
                </a:effectLst>
              </a:rPr>
              <a:t>Belle II</a:t>
            </a:r>
          </a:p>
        </p:txBody>
      </p:sp>
    </p:spTree>
    <p:extLst>
      <p:ext uri="{BB962C8B-B14F-4D97-AF65-F5344CB8AC3E}">
        <p14:creationId xmlns:p14="http://schemas.microsoft.com/office/powerpoint/2010/main" val="18658530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2442" r="2208"/>
          <a:stretch/>
        </p:blipFill>
        <p:spPr>
          <a:xfrm>
            <a:off x="5312664" y="1170484"/>
            <a:ext cx="3831335" cy="2407114"/>
          </a:xfrm>
          <a:prstGeom prst="rect">
            <a:avLst/>
          </a:prstGeom>
        </p:spPr>
      </p:pic>
      <p:pic>
        <p:nvPicPr>
          <p:cNvPr id="13" name="Picture 12"/>
          <p:cNvPicPr>
            <a:picLocks noChangeAspect="1"/>
          </p:cNvPicPr>
          <p:nvPr/>
        </p:nvPicPr>
        <p:blipFill>
          <a:blip r:embed="rId4"/>
          <a:stretch>
            <a:fillRect/>
          </a:stretch>
        </p:blipFill>
        <p:spPr>
          <a:xfrm>
            <a:off x="6611289" y="3255143"/>
            <a:ext cx="1234084" cy="521294"/>
          </a:xfrm>
          <a:prstGeom prst="rect">
            <a:avLst/>
          </a:prstGeom>
        </p:spPr>
      </p:pic>
      <p:sp>
        <p:nvSpPr>
          <p:cNvPr id="3" name="Title 2"/>
          <p:cNvSpPr>
            <a:spLocks noGrp="1"/>
          </p:cNvSpPr>
          <p:nvPr>
            <p:ph type="title"/>
          </p:nvPr>
        </p:nvSpPr>
        <p:spPr/>
        <p:txBody>
          <a:bodyPr>
            <a:normAutofit fontScale="90000"/>
          </a:bodyPr>
          <a:lstStyle/>
          <a:p>
            <a:r>
              <a:rPr lang="en-US" dirty="0"/>
              <a:t>Long-Baseline Neutrino Facility and Deep Underground Neutrino Experiment</a:t>
            </a:r>
          </a:p>
        </p:txBody>
      </p:sp>
      <p:sp>
        <p:nvSpPr>
          <p:cNvPr id="10" name="TextBox 9"/>
          <p:cNvSpPr txBox="1"/>
          <p:nvPr/>
        </p:nvSpPr>
        <p:spPr>
          <a:xfrm>
            <a:off x="8009979" y="5710742"/>
            <a:ext cx="987771" cy="338554"/>
          </a:xfrm>
          <a:prstGeom prst="rect">
            <a:avLst/>
          </a:prstGeom>
          <a:noFill/>
        </p:spPr>
        <p:txBody>
          <a:bodyPr wrap="none" rtlCol="0">
            <a:spAutoFit/>
          </a:bodyPr>
          <a:lstStyle/>
          <a:p>
            <a:r>
              <a:rPr lang="en-US" sz="1600" dirty="0">
                <a:solidFill>
                  <a:schemeClr val="accent2">
                    <a:lumMod val="20000"/>
                    <a:lumOff val="80000"/>
                  </a:schemeClr>
                </a:solidFill>
                <a:latin typeface="+mj-lt"/>
              </a:rPr>
              <a:t>Illinois</a:t>
            </a:r>
          </a:p>
        </p:txBody>
      </p:sp>
      <p:sp>
        <p:nvSpPr>
          <p:cNvPr id="17" name="TextBox 16"/>
          <p:cNvSpPr txBox="1"/>
          <p:nvPr/>
        </p:nvSpPr>
        <p:spPr>
          <a:xfrm>
            <a:off x="231177" y="5587632"/>
            <a:ext cx="1002197" cy="584775"/>
          </a:xfrm>
          <a:prstGeom prst="rect">
            <a:avLst/>
          </a:prstGeom>
          <a:noFill/>
        </p:spPr>
        <p:txBody>
          <a:bodyPr wrap="none" rtlCol="0">
            <a:spAutoFit/>
          </a:bodyPr>
          <a:lstStyle/>
          <a:p>
            <a:r>
              <a:rPr lang="en-US" sz="1600" dirty="0">
                <a:solidFill>
                  <a:schemeClr val="accent2">
                    <a:lumMod val="20000"/>
                    <a:lumOff val="80000"/>
                  </a:schemeClr>
                </a:solidFill>
                <a:latin typeface="+mj-lt"/>
              </a:rPr>
              <a:t>South</a:t>
            </a:r>
            <a:br>
              <a:rPr lang="en-US" sz="1600" dirty="0">
                <a:solidFill>
                  <a:schemeClr val="accent2">
                    <a:lumMod val="20000"/>
                    <a:lumOff val="80000"/>
                  </a:schemeClr>
                </a:solidFill>
                <a:latin typeface="+mj-lt"/>
              </a:rPr>
            </a:br>
            <a:r>
              <a:rPr lang="en-US" sz="1600" dirty="0">
                <a:solidFill>
                  <a:schemeClr val="accent2">
                    <a:lumMod val="20000"/>
                    <a:lumOff val="80000"/>
                  </a:schemeClr>
                </a:solidFill>
                <a:latin typeface="+mj-lt"/>
              </a:rPr>
              <a:t>Dakota</a:t>
            </a:r>
          </a:p>
        </p:txBody>
      </p:sp>
      <p:pic>
        <p:nvPicPr>
          <p:cNvPr id="1026" name="Picture 2" descr="Image result for dune logo"/>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863731" y="3398554"/>
            <a:ext cx="1280269" cy="3051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709871" y="5831942"/>
            <a:ext cx="4352325" cy="369332"/>
          </a:xfrm>
          <a:prstGeom prst="rect">
            <a:avLst/>
          </a:prstGeom>
          <a:noFill/>
        </p:spPr>
        <p:txBody>
          <a:bodyPr wrap="square" rtlCol="0">
            <a:spAutoFit/>
          </a:bodyPr>
          <a:lstStyle/>
          <a:p>
            <a:pPr algn="ctr"/>
            <a:r>
              <a:rPr lang="en-US" dirty="0">
                <a:solidFill>
                  <a:schemeClr val="accent2">
                    <a:lumMod val="20000"/>
                    <a:lumOff val="80000"/>
                  </a:schemeClr>
                </a:solidFill>
                <a:latin typeface="+mj-lt"/>
              </a:rPr>
              <a:t>Long-Baseline Neutrino Facility</a:t>
            </a:r>
          </a:p>
        </p:txBody>
      </p:sp>
      <p:sp>
        <p:nvSpPr>
          <p:cNvPr id="4" name="TextBox 3"/>
          <p:cNvSpPr txBox="1"/>
          <p:nvPr/>
        </p:nvSpPr>
        <p:spPr>
          <a:xfrm rot="21060000">
            <a:off x="3031565" y="4241677"/>
            <a:ext cx="865943" cy="261610"/>
          </a:xfrm>
          <a:prstGeom prst="rect">
            <a:avLst/>
          </a:prstGeom>
          <a:noFill/>
        </p:spPr>
        <p:txBody>
          <a:bodyPr wrap="none" rtlCol="0">
            <a:spAutoFit/>
          </a:bodyPr>
          <a:lstStyle/>
          <a:p>
            <a:r>
              <a:rPr lang="en-US" sz="1050" b="0" dirty="0">
                <a:solidFill>
                  <a:schemeClr val="accent2">
                    <a:lumMod val="20000"/>
                    <a:lumOff val="80000"/>
                  </a:schemeClr>
                </a:solidFill>
                <a:latin typeface="+mj-lt"/>
              </a:rPr>
              <a:t>1,300 km</a:t>
            </a:r>
          </a:p>
        </p:txBody>
      </p:sp>
      <p:sp>
        <p:nvSpPr>
          <p:cNvPr id="9" name="Footer Placeholder 8"/>
          <p:cNvSpPr>
            <a:spLocks noGrp="1"/>
          </p:cNvSpPr>
          <p:nvPr>
            <p:ph type="ftr" sz="quarter" idx="3"/>
          </p:nvPr>
        </p:nvSpPr>
        <p:spPr/>
        <p:txBody>
          <a:bodyPr/>
          <a:lstStyle/>
          <a:p>
            <a:pPr fontAlgn="auto">
              <a:spcBef>
                <a:spcPts val="0"/>
              </a:spcBef>
              <a:spcAft>
                <a:spcPts val="0"/>
              </a:spcAft>
            </a:pPr>
            <a:r>
              <a:rPr lang="en-US"/>
              <a:t>HEP and QIS - BESAC March 2018</a:t>
            </a:r>
            <a:endParaRPr lang="en-US" dirty="0"/>
          </a:p>
        </p:txBody>
      </p:sp>
      <p:sp>
        <p:nvSpPr>
          <p:cNvPr id="11" name="Slide Number Placeholder 10"/>
          <p:cNvSpPr>
            <a:spLocks noGrp="1"/>
          </p:cNvSpPr>
          <p:nvPr>
            <p:ph type="sldNum" sz="quarter" idx="4"/>
          </p:nvPr>
        </p:nvSpPr>
        <p:spPr/>
        <p:txBody>
          <a:bodyPr/>
          <a:lstStyle/>
          <a:p>
            <a:pPr fontAlgn="auto">
              <a:spcBef>
                <a:spcPts val="0"/>
              </a:spcBef>
              <a:spcAft>
                <a:spcPts val="0"/>
              </a:spcAft>
            </a:pPr>
            <a:fld id="{26CA2777-A89F-4130-B308-73BB65955918}" type="slidenum">
              <a:rPr lang="en-US" smtClean="0"/>
              <a:pPr fontAlgn="auto">
                <a:spcBef>
                  <a:spcPts val="0"/>
                </a:spcBef>
                <a:spcAft>
                  <a:spcPts val="0"/>
                </a:spcAft>
              </a:pPr>
              <a:t>8</a:t>
            </a:fld>
            <a:endParaRPr lang="en-US" dirty="0"/>
          </a:p>
        </p:txBody>
      </p:sp>
      <p:grpSp>
        <p:nvGrpSpPr>
          <p:cNvPr id="14" name="Group 13"/>
          <p:cNvGrpSpPr/>
          <p:nvPr/>
        </p:nvGrpSpPr>
        <p:grpSpPr>
          <a:xfrm>
            <a:off x="-3048" y="3764659"/>
            <a:ext cx="9143999" cy="2450532"/>
            <a:chOff x="-3048" y="3764659"/>
            <a:chExt cx="9143999" cy="2450532"/>
          </a:xfrm>
        </p:grpSpPr>
        <p:pic>
          <p:nvPicPr>
            <p:cNvPr id="15" name="Picture 2" descr="lbne_graphic_061615_2016"/>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3048" y="3764659"/>
              <a:ext cx="9143999" cy="244388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571496" y="5662783"/>
              <a:ext cx="808235" cy="369332"/>
            </a:xfrm>
            <a:prstGeom prst="rect">
              <a:avLst/>
            </a:prstGeom>
            <a:noFill/>
          </p:spPr>
          <p:txBody>
            <a:bodyPr wrap="none" rtlCol="0">
              <a:spAutoFit/>
            </a:bodyPr>
            <a:lstStyle/>
            <a:p>
              <a:r>
                <a:rPr lang="en-US" dirty="0">
                  <a:solidFill>
                    <a:schemeClr val="tx2">
                      <a:lumMod val="20000"/>
                      <a:lumOff val="80000"/>
                    </a:schemeClr>
                  </a:solidFill>
                  <a:latin typeface="+mj-lt"/>
                </a:rPr>
                <a:t>Illinois</a:t>
              </a:r>
            </a:p>
          </p:txBody>
        </p:sp>
        <p:sp>
          <p:nvSpPr>
            <p:cNvPr id="18" name="TextBox 17"/>
            <p:cNvSpPr txBox="1"/>
            <p:nvPr/>
          </p:nvSpPr>
          <p:spPr>
            <a:xfrm>
              <a:off x="601478" y="5562565"/>
              <a:ext cx="863570" cy="646331"/>
            </a:xfrm>
            <a:prstGeom prst="rect">
              <a:avLst/>
            </a:prstGeom>
            <a:noFill/>
          </p:spPr>
          <p:txBody>
            <a:bodyPr wrap="none" rtlCol="0">
              <a:spAutoFit/>
            </a:bodyPr>
            <a:lstStyle/>
            <a:p>
              <a:r>
                <a:rPr lang="en-US" dirty="0">
                  <a:solidFill>
                    <a:schemeClr val="tx2">
                      <a:lumMod val="20000"/>
                      <a:lumOff val="80000"/>
                    </a:schemeClr>
                  </a:solidFill>
                  <a:latin typeface="+mj-lt"/>
                </a:rPr>
                <a:t>South</a:t>
              </a:r>
              <a:br>
                <a:rPr lang="en-US" dirty="0">
                  <a:solidFill>
                    <a:schemeClr val="tx2">
                      <a:lumMod val="20000"/>
                      <a:lumOff val="80000"/>
                    </a:schemeClr>
                  </a:solidFill>
                  <a:latin typeface="+mj-lt"/>
                </a:rPr>
              </a:br>
              <a:r>
                <a:rPr lang="en-US" dirty="0">
                  <a:solidFill>
                    <a:schemeClr val="tx2">
                      <a:lumMod val="20000"/>
                      <a:lumOff val="80000"/>
                    </a:schemeClr>
                  </a:solidFill>
                  <a:latin typeface="+mj-lt"/>
                </a:rPr>
                <a:t>Dakota</a:t>
              </a:r>
            </a:p>
          </p:txBody>
        </p:sp>
        <p:sp>
          <p:nvSpPr>
            <p:cNvPr id="19" name="TextBox 18"/>
            <p:cNvSpPr txBox="1"/>
            <p:nvPr/>
          </p:nvSpPr>
          <p:spPr>
            <a:xfrm>
              <a:off x="2116529" y="5784304"/>
              <a:ext cx="5459351" cy="430887"/>
            </a:xfrm>
            <a:prstGeom prst="rect">
              <a:avLst/>
            </a:prstGeom>
            <a:noFill/>
          </p:spPr>
          <p:txBody>
            <a:bodyPr wrap="square" rtlCol="0">
              <a:spAutoFit/>
            </a:bodyPr>
            <a:lstStyle/>
            <a:p>
              <a:pPr algn="ctr"/>
              <a:r>
                <a:rPr lang="en-US" sz="2200" dirty="0">
                  <a:solidFill>
                    <a:schemeClr val="accent2">
                      <a:lumMod val="20000"/>
                      <a:lumOff val="80000"/>
                    </a:schemeClr>
                  </a:solidFill>
                  <a:latin typeface="+mj-lt"/>
                </a:rPr>
                <a:t>Long-Baseline Neutrino Facility</a:t>
              </a:r>
            </a:p>
          </p:txBody>
        </p:sp>
        <p:sp>
          <p:nvSpPr>
            <p:cNvPr id="20" name="Rectangle 19"/>
            <p:cNvSpPr/>
            <p:nvPr/>
          </p:nvSpPr>
          <p:spPr>
            <a:xfrm>
              <a:off x="369827" y="3924705"/>
              <a:ext cx="1614421" cy="373148"/>
            </a:xfrm>
            <a:prstGeom prst="rect">
              <a:avLst/>
            </a:prstGeom>
            <a:solidFill>
              <a:srgbClr val="D8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SURF logo"/>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3561" y="3861310"/>
              <a:ext cx="1098311" cy="45058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7470647" y="4150523"/>
              <a:ext cx="911353" cy="248073"/>
            </a:xfrm>
            <a:prstGeom prst="rect">
              <a:avLst/>
            </a:prstGeom>
            <a:solidFill>
              <a:srgbClr val="D8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4" descr="https://locustec.com/wp-content/uploads/2015/11/Fermilab_logo_380x200-scalia-person.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626096" y="4012245"/>
              <a:ext cx="924464" cy="48656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ontent Placeholder 1"/>
          <p:cNvSpPr>
            <a:spLocks noGrp="1"/>
          </p:cNvSpPr>
          <p:nvPr>
            <p:ph idx="1"/>
          </p:nvPr>
        </p:nvSpPr>
        <p:spPr>
          <a:xfrm>
            <a:off x="467276" y="923811"/>
            <a:ext cx="5752654" cy="3741706"/>
          </a:xfrm>
        </p:spPr>
        <p:txBody>
          <a:bodyPr>
            <a:normAutofit fontScale="55000" lnSpcReduction="20000"/>
          </a:bodyPr>
          <a:lstStyle/>
          <a:p>
            <a:r>
              <a:rPr lang="en-US" dirty="0"/>
              <a:t>P5 recommended Long-Baseline Neutrino Facility (LBNF) as the centerpiece of a U.S.-hosted world-leading neutrino program</a:t>
            </a:r>
          </a:p>
          <a:p>
            <a:pPr lvl="1"/>
            <a:r>
              <a:rPr lang="en-US" dirty="0"/>
              <a:t>LBNF will produce the world’s most intense neutrino </a:t>
            </a:r>
            <a:br>
              <a:rPr lang="en-US" dirty="0"/>
            </a:br>
            <a:r>
              <a:rPr lang="en-US" dirty="0"/>
              <a:t>beam, send it 800 miles through the earth to DUNE</a:t>
            </a:r>
          </a:p>
          <a:p>
            <a:pPr lvl="1"/>
            <a:r>
              <a:rPr lang="en-US" dirty="0"/>
              <a:t>Strong support within the U.S. Government and many interested potential global partners</a:t>
            </a:r>
          </a:p>
          <a:p>
            <a:r>
              <a:rPr lang="en-US" dirty="0"/>
              <a:t>International DUNE collaboration includes:</a:t>
            </a:r>
          </a:p>
          <a:p>
            <a:pPr lvl="1"/>
            <a:r>
              <a:rPr lang="en-US" dirty="0"/>
              <a:t>Over 1,100 collaborators from 176 institutions, 31 countries</a:t>
            </a:r>
          </a:p>
          <a:p>
            <a:r>
              <a:rPr lang="en-US" dirty="0"/>
              <a:t>Proton Improvement Plan II (PIP-II) will provide increased proton beam intensity (&gt;1 MW) for LBNF</a:t>
            </a:r>
          </a:p>
          <a:p>
            <a:pPr marL="53975" indent="0">
              <a:buNone/>
            </a:pPr>
            <a:endParaRPr lang="en-US" dirty="0"/>
          </a:p>
        </p:txBody>
      </p:sp>
    </p:spTree>
    <p:extLst>
      <p:ext uri="{BB962C8B-B14F-4D97-AF65-F5344CB8AC3E}">
        <p14:creationId xmlns:p14="http://schemas.microsoft.com/office/powerpoint/2010/main" val="2461764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
          <p:cNvSpPr>
            <a:spLocks noGrp="1"/>
          </p:cNvSpPr>
          <p:nvPr>
            <p:ph type="title"/>
          </p:nvPr>
        </p:nvSpPr>
        <p:spPr/>
        <p:txBody>
          <a:bodyPr/>
          <a:lstStyle/>
          <a:p>
            <a:r>
              <a:rPr lang="en-US"/>
              <a:t>Cosmic Frontier Program</a:t>
            </a:r>
            <a:endParaRPr lang="en-US" dirty="0"/>
          </a:p>
        </p:txBody>
      </p:sp>
      <p:sp>
        <p:nvSpPr>
          <p:cNvPr id="3" name="Content Placeholder 2"/>
          <p:cNvSpPr>
            <a:spLocks noGrp="1"/>
          </p:cNvSpPr>
          <p:nvPr>
            <p:ph idx="1"/>
          </p:nvPr>
        </p:nvSpPr>
        <p:spPr>
          <a:xfrm>
            <a:off x="467276" y="986158"/>
            <a:ext cx="6286841" cy="5221425"/>
          </a:xfrm>
        </p:spPr>
        <p:txBody>
          <a:bodyPr>
            <a:normAutofit fontScale="47500" lnSpcReduction="20000"/>
          </a:bodyPr>
          <a:lstStyle/>
          <a:p>
            <a:pPr marL="53975" indent="0">
              <a:buNone/>
            </a:pPr>
            <a:r>
              <a:rPr lang="en-US" b="1" dirty="0">
                <a:solidFill>
                  <a:schemeClr val="tx2"/>
                </a:solidFill>
              </a:rPr>
              <a:t>Dark energy program through suite of complementary surveys, in partnership with NSF</a:t>
            </a:r>
          </a:p>
          <a:p>
            <a:r>
              <a:rPr lang="en-US" dirty="0"/>
              <a:t>Fast sky scanning surveys catch dynamic events, like supernovae:  </a:t>
            </a:r>
            <a:r>
              <a:rPr lang="en-US" dirty="0">
                <a:sym typeface="Calibri" charset="0"/>
              </a:rPr>
              <a:t>Dark Energy Survey (DES) operating, </a:t>
            </a:r>
            <a:r>
              <a:rPr lang="en-US" dirty="0"/>
              <a:t>Large Synoptic Survey Telescope (LSST) camera in fabrication</a:t>
            </a:r>
          </a:p>
          <a:p>
            <a:r>
              <a:rPr lang="en-US" dirty="0"/>
              <a:t>Deep, high accuracy surveys study dim, more distant objects:  BOSS </a:t>
            </a:r>
            <a:r>
              <a:rPr lang="en-US" dirty="0">
                <a:sym typeface="Calibri" charset="0"/>
              </a:rPr>
              <a:t>final results soon; </a:t>
            </a:r>
            <a:r>
              <a:rPr lang="en-US" dirty="0" err="1">
                <a:sym typeface="Calibri" charset="0"/>
              </a:rPr>
              <a:t>eBOSS</a:t>
            </a:r>
            <a:r>
              <a:rPr lang="en-US" dirty="0">
                <a:sym typeface="Calibri" charset="0"/>
              </a:rPr>
              <a:t> operating, </a:t>
            </a:r>
            <a:r>
              <a:rPr lang="en-US" dirty="0"/>
              <a:t>Dark Energy Spectroscopic Instrument (DESI) in fabrication</a:t>
            </a:r>
          </a:p>
          <a:p>
            <a:pPr marL="53975" indent="0">
              <a:buNone/>
            </a:pPr>
            <a:r>
              <a:rPr lang="en-US" b="1" dirty="0">
                <a:solidFill>
                  <a:schemeClr val="tx2"/>
                </a:solidFill>
              </a:rPr>
              <a:t>Dark matter searches through direct detection experiments with multiple technologies, in partnership with NSF</a:t>
            </a:r>
          </a:p>
          <a:p>
            <a:r>
              <a:rPr lang="en-US" dirty="0"/>
              <a:t>First-gen. experiments produced world’s most sensitive searches</a:t>
            </a:r>
          </a:p>
          <a:p>
            <a:r>
              <a:rPr lang="en-US" dirty="0"/>
              <a:t>Progressing toward next generation experiments: ADMX-G2, LZ, SuperCDMS-SNOLAB</a:t>
            </a:r>
          </a:p>
          <a:p>
            <a:pPr marL="53975" indent="0">
              <a:buNone/>
            </a:pPr>
            <a:r>
              <a:rPr lang="en-US" b="1" dirty="0">
                <a:solidFill>
                  <a:schemeClr val="tx2"/>
                </a:solidFill>
              </a:rPr>
              <a:t>Study high-energy particles produced from cosmos, in partnership with NSF, NASA</a:t>
            </a:r>
          </a:p>
          <a:p>
            <a:r>
              <a:rPr lang="en-US" dirty="0"/>
              <a:t>Cosmic- and gamma-ray detectors on Earth and in space: Fermi/GLAST, AMS, and HAWC</a:t>
            </a:r>
          </a:p>
          <a:p>
            <a:pPr marL="53975" indent="0">
              <a:buNone/>
            </a:pPr>
            <a:r>
              <a:rPr lang="en-US" b="1" dirty="0">
                <a:solidFill>
                  <a:schemeClr val="tx2"/>
                </a:solidFill>
              </a:rPr>
              <a:t>Study cosmic acceleration imprint on cosmic microwave background (CMB), in partnership with NSF, NASA</a:t>
            </a:r>
          </a:p>
          <a:p>
            <a:r>
              <a:rPr lang="en-US" dirty="0"/>
              <a:t>Currently observing with south pole telescopes: </a:t>
            </a:r>
            <a:r>
              <a:rPr lang="en-US" dirty="0" err="1"/>
              <a:t>SPTpol</a:t>
            </a:r>
            <a:r>
              <a:rPr lang="en-US" dirty="0"/>
              <a:t>, SPT-3G</a:t>
            </a:r>
          </a:p>
        </p:txBody>
      </p:sp>
      <p:grpSp>
        <p:nvGrpSpPr>
          <p:cNvPr id="12" name="Group 11"/>
          <p:cNvGrpSpPr/>
          <p:nvPr/>
        </p:nvGrpSpPr>
        <p:grpSpPr>
          <a:xfrm>
            <a:off x="6754118" y="1017331"/>
            <a:ext cx="2389882" cy="5030339"/>
            <a:chOff x="6583677" y="802227"/>
            <a:chExt cx="2560323" cy="5389092"/>
          </a:xfrm>
        </p:grpSpPr>
        <p:grpSp>
          <p:nvGrpSpPr>
            <p:cNvPr id="4" name="Group 3"/>
            <p:cNvGrpSpPr/>
            <p:nvPr/>
          </p:nvGrpSpPr>
          <p:grpSpPr>
            <a:xfrm>
              <a:off x="6583679" y="802227"/>
              <a:ext cx="2560321" cy="5389092"/>
              <a:chOff x="6250733" y="866775"/>
              <a:chExt cx="2893268" cy="6089896"/>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50734" y="866775"/>
                <a:ext cx="2893266" cy="1530221"/>
              </a:xfrm>
              <a:prstGeom prst="rect">
                <a:avLst/>
              </a:prstGeom>
            </p:spPr>
          </p:pic>
          <p:pic>
            <p:nvPicPr>
              <p:cNvPr id="1026" name="Picture 2" descr="Image result for lux dark matte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250734" y="2396996"/>
                <a:ext cx="2893267" cy="15214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outh pole telescope"/>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250733" y="5424491"/>
                <a:ext cx="2893267" cy="153218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583677" y="3489114"/>
              <a:ext cx="2560323" cy="1440778"/>
            </a:xfrm>
            <a:prstGeom prst="rect">
              <a:avLst/>
            </a:prstGeom>
          </p:spPr>
        </p:pic>
      </p:grpSp>
      <p:sp>
        <p:nvSpPr>
          <p:cNvPr id="6" name="Footer Placeholder 5"/>
          <p:cNvSpPr>
            <a:spLocks noGrp="1"/>
          </p:cNvSpPr>
          <p:nvPr>
            <p:ph type="ftr" sz="quarter" idx="3"/>
          </p:nvPr>
        </p:nvSpPr>
        <p:spPr/>
        <p:txBody>
          <a:bodyPr/>
          <a:lstStyle/>
          <a:p>
            <a:pPr fontAlgn="auto">
              <a:spcBef>
                <a:spcPts val="0"/>
              </a:spcBef>
              <a:spcAft>
                <a:spcPts val="0"/>
              </a:spcAft>
            </a:pPr>
            <a:r>
              <a:rPr lang="en-US" dirty="0"/>
              <a:t>HEP and QIS - BESAC March 2018</a:t>
            </a:r>
          </a:p>
        </p:txBody>
      </p:sp>
      <p:sp>
        <p:nvSpPr>
          <p:cNvPr id="8" name="Slide Number Placeholder 7"/>
          <p:cNvSpPr>
            <a:spLocks noGrp="1"/>
          </p:cNvSpPr>
          <p:nvPr>
            <p:ph type="sldNum" sz="quarter" idx="4"/>
          </p:nvPr>
        </p:nvSpPr>
        <p:spPr/>
        <p:txBody>
          <a:bodyPr/>
          <a:lstStyle/>
          <a:p>
            <a:pPr fontAlgn="auto">
              <a:spcBef>
                <a:spcPts val="0"/>
              </a:spcBef>
              <a:spcAft>
                <a:spcPts val="0"/>
              </a:spcAft>
            </a:pPr>
            <a:fld id="{26CA2777-A89F-4130-B308-73BB65955918}" type="slidenum">
              <a:rPr lang="en-US" smtClean="0"/>
              <a:pPr fontAlgn="auto">
                <a:spcBef>
                  <a:spcPts val="0"/>
                </a:spcBef>
                <a:spcAft>
                  <a:spcPts val="0"/>
                </a:spcAft>
              </a:pPr>
              <a:t>9</a:t>
            </a:fld>
            <a:endParaRPr lang="en-US" dirty="0"/>
          </a:p>
        </p:txBody>
      </p:sp>
    </p:spTree>
    <p:extLst>
      <p:ext uri="{BB962C8B-B14F-4D97-AF65-F5344CB8AC3E}">
        <p14:creationId xmlns:p14="http://schemas.microsoft.com/office/powerpoint/2010/main" val="943430930"/>
      </p:ext>
    </p:extLst>
  </p:cSld>
  <p:clrMapOvr>
    <a:masterClrMapping/>
  </p:clrMapOvr>
  <p:transition/>
</p:sld>
</file>

<file path=ppt/theme/theme1.xml><?xml version="1.0" encoding="utf-8"?>
<a:theme xmlns:a="http://schemas.openxmlformats.org/drawingml/2006/main" name="DOE SC Theme - Blue v4">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Blue v4" id="{2E1294BB-8993-4114-96C1-6CC4D255FBFF}" vid="{D610BA37-A141-4228-9A0D-27EB455A82B5}"/>
    </a:ext>
  </a:extLst>
</a:theme>
</file>

<file path=ppt/theme/theme2.xml><?xml version="1.0" encoding="utf-8"?>
<a:theme xmlns:a="http://schemas.openxmlformats.org/drawingml/2006/main" name="1_DOE SC Theme - Blue v4">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Blue v4" id="{2E1294BB-8993-4114-96C1-6CC4D255FBFF}" vid="{D610BA37-A141-4228-9A0D-27EB455A82B5}"/>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2330</Words>
  <Application>Microsoft Office PowerPoint</Application>
  <PresentationFormat>On-screen Show (4:3)</PresentationFormat>
  <Paragraphs>283</Paragraphs>
  <Slides>23</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Corbel</vt:lpstr>
      <vt:lpstr>Helvetica</vt:lpstr>
      <vt:lpstr>Verdana</vt:lpstr>
      <vt:lpstr>Wingdings 3</vt:lpstr>
      <vt:lpstr>DOE SC Theme - Blue v4</vt:lpstr>
      <vt:lpstr>1_DOE SC Theme - Blue v4</vt:lpstr>
      <vt:lpstr>High Energy Physics and Quantum Information Science</vt:lpstr>
      <vt:lpstr>The High Energy Physics Program Mission</vt:lpstr>
      <vt:lpstr>U.S. Long-Term Particle Physics Strategy</vt:lpstr>
      <vt:lpstr>The Science Drivers of Particle Physics</vt:lpstr>
      <vt:lpstr>Enabling the Next Discovery</vt:lpstr>
      <vt:lpstr>Energy Frontier:  LHC, ATLAS, and CMS</vt:lpstr>
      <vt:lpstr>Intensity Frontier Program</vt:lpstr>
      <vt:lpstr>Long-Baseline Neutrino Facility and Deep Underground Neutrino Experiment</vt:lpstr>
      <vt:lpstr>Cosmic Frontier Program</vt:lpstr>
      <vt:lpstr>Enabling Discovery</vt:lpstr>
      <vt:lpstr>Accelerator Stewardship</vt:lpstr>
      <vt:lpstr>Quantum Information Science in DOE-SC</vt:lpstr>
      <vt:lpstr>QIS Scope and Relevance to HEP</vt:lpstr>
      <vt:lpstr>HEP Engagement, Workshops, &amp; Reports</vt:lpstr>
      <vt:lpstr>Overall HEP Goals for QIS Activities</vt:lpstr>
      <vt:lpstr>HEP Motivations and Thrust Areas in QIS</vt:lpstr>
      <vt:lpstr>FY 2017 HEP Pilots in QIS</vt:lpstr>
      <vt:lpstr>FY 2018 QIS FOA &amp; Lab Announcement</vt:lpstr>
      <vt:lpstr>Other Notable FY 2018 Activity</vt:lpstr>
      <vt:lpstr>HEP-related SC Laboratory Collaborations</vt:lpstr>
      <vt:lpstr>HEP-related SC Laboratory Collaborations</vt:lpstr>
      <vt:lpstr>Future Plans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2018-03-26T13:23:31Z</dcterms:created>
  <dcterms:modified xsi:type="dcterms:W3CDTF">2018-03-26T13:24:21Z</dcterms:modified>
</cp:coreProperties>
</file>