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53" r:id="rId2"/>
    <p:sldMasterId id="2147483701" r:id="rId3"/>
    <p:sldMasterId id="2147483698" r:id="rId4"/>
    <p:sldMasterId id="2147483715" r:id="rId5"/>
    <p:sldMasterId id="2147483734" r:id="rId6"/>
    <p:sldMasterId id="2147483768" r:id="rId7"/>
    <p:sldMasterId id="2147483780" r:id="rId8"/>
  </p:sldMasterIdLst>
  <p:notesMasterIdLst>
    <p:notesMasterId r:id="rId40"/>
  </p:notesMasterIdLst>
  <p:handoutMasterIdLst>
    <p:handoutMasterId r:id="rId41"/>
  </p:handoutMasterIdLst>
  <p:sldIdLst>
    <p:sldId id="911" r:id="rId9"/>
    <p:sldId id="1982" r:id="rId10"/>
    <p:sldId id="2035" r:id="rId11"/>
    <p:sldId id="2058" r:id="rId12"/>
    <p:sldId id="2051" r:id="rId13"/>
    <p:sldId id="2070" r:id="rId14"/>
    <p:sldId id="2042" r:id="rId15"/>
    <p:sldId id="2054" r:id="rId16"/>
    <p:sldId id="2060" r:id="rId17"/>
    <p:sldId id="2055" r:id="rId18"/>
    <p:sldId id="2062" r:id="rId19"/>
    <p:sldId id="2057" r:id="rId20"/>
    <p:sldId id="2056" r:id="rId21"/>
    <p:sldId id="2061" r:id="rId22"/>
    <p:sldId id="2064" r:id="rId23"/>
    <p:sldId id="2068" r:id="rId24"/>
    <p:sldId id="2038" r:id="rId25"/>
    <p:sldId id="2036" r:id="rId26"/>
    <p:sldId id="2037" r:id="rId27"/>
    <p:sldId id="2047" r:id="rId28"/>
    <p:sldId id="2069" r:id="rId29"/>
    <p:sldId id="2039" r:id="rId30"/>
    <p:sldId id="2041" r:id="rId31"/>
    <p:sldId id="2067" r:id="rId32"/>
    <p:sldId id="2052" r:id="rId33"/>
    <p:sldId id="2053" r:id="rId34"/>
    <p:sldId id="2025" r:id="rId35"/>
    <p:sldId id="2033" r:id="rId36"/>
    <p:sldId id="2048" r:id="rId37"/>
    <p:sldId id="2049" r:id="rId38"/>
    <p:sldId id="2026" r:id="rId39"/>
  </p:sldIdLst>
  <p:sldSz cx="10058400" cy="7772400"/>
  <p:notesSz cx="7010400" cy="9296400"/>
  <p:defaultTextStyle>
    <a:defPPr>
      <a:defRPr lang="en-US"/>
    </a:defPPr>
    <a:lvl1pPr algn="l" rtl="0" fontAlgn="base">
      <a:spcBef>
        <a:spcPct val="0"/>
      </a:spcBef>
      <a:spcAft>
        <a:spcPct val="0"/>
      </a:spcAft>
      <a:defRPr sz="1200" b="1" u="sng" kern="1200">
        <a:solidFill>
          <a:schemeClr val="tx1"/>
        </a:solidFill>
        <a:latin typeface="Arial Narrow" pitchFamily="34" charset="0"/>
        <a:ea typeface="+mn-ea"/>
        <a:cs typeface="+mn-cs"/>
      </a:defRPr>
    </a:lvl1pPr>
    <a:lvl2pPr marL="455222" algn="l" rtl="0" fontAlgn="base">
      <a:spcBef>
        <a:spcPct val="0"/>
      </a:spcBef>
      <a:spcAft>
        <a:spcPct val="0"/>
      </a:spcAft>
      <a:defRPr sz="1200" b="1" u="sng" kern="1200">
        <a:solidFill>
          <a:schemeClr val="tx1"/>
        </a:solidFill>
        <a:latin typeface="Arial Narrow" pitchFamily="34" charset="0"/>
        <a:ea typeface="+mn-ea"/>
        <a:cs typeface="+mn-cs"/>
      </a:defRPr>
    </a:lvl2pPr>
    <a:lvl3pPr marL="910446" algn="l" rtl="0" fontAlgn="base">
      <a:spcBef>
        <a:spcPct val="0"/>
      </a:spcBef>
      <a:spcAft>
        <a:spcPct val="0"/>
      </a:spcAft>
      <a:defRPr sz="1200" b="1" u="sng" kern="1200">
        <a:solidFill>
          <a:schemeClr val="tx1"/>
        </a:solidFill>
        <a:latin typeface="Arial Narrow" pitchFamily="34" charset="0"/>
        <a:ea typeface="+mn-ea"/>
        <a:cs typeface="+mn-cs"/>
      </a:defRPr>
    </a:lvl3pPr>
    <a:lvl4pPr marL="1365676" algn="l" rtl="0" fontAlgn="base">
      <a:spcBef>
        <a:spcPct val="0"/>
      </a:spcBef>
      <a:spcAft>
        <a:spcPct val="0"/>
      </a:spcAft>
      <a:defRPr sz="1200" b="1" u="sng" kern="1200">
        <a:solidFill>
          <a:schemeClr val="tx1"/>
        </a:solidFill>
        <a:latin typeface="Arial Narrow" pitchFamily="34" charset="0"/>
        <a:ea typeface="+mn-ea"/>
        <a:cs typeface="+mn-cs"/>
      </a:defRPr>
    </a:lvl4pPr>
    <a:lvl5pPr marL="1820900" algn="l" rtl="0" fontAlgn="base">
      <a:spcBef>
        <a:spcPct val="0"/>
      </a:spcBef>
      <a:spcAft>
        <a:spcPct val="0"/>
      </a:spcAft>
      <a:defRPr sz="1200" b="1" u="sng" kern="1200">
        <a:solidFill>
          <a:schemeClr val="tx1"/>
        </a:solidFill>
        <a:latin typeface="Arial Narrow" pitchFamily="34" charset="0"/>
        <a:ea typeface="+mn-ea"/>
        <a:cs typeface="+mn-cs"/>
      </a:defRPr>
    </a:lvl5pPr>
    <a:lvl6pPr marL="2276133" algn="l" defTabSz="910446" rtl="0" eaLnBrk="1" latinLnBrk="0" hangingPunct="1">
      <a:defRPr sz="1200" b="1" u="sng" kern="1200">
        <a:solidFill>
          <a:schemeClr val="tx1"/>
        </a:solidFill>
        <a:latin typeface="Arial Narrow" pitchFamily="34" charset="0"/>
        <a:ea typeface="+mn-ea"/>
        <a:cs typeface="+mn-cs"/>
      </a:defRPr>
    </a:lvl6pPr>
    <a:lvl7pPr marL="2731358" algn="l" defTabSz="910446" rtl="0" eaLnBrk="1" latinLnBrk="0" hangingPunct="1">
      <a:defRPr sz="1200" b="1" u="sng" kern="1200">
        <a:solidFill>
          <a:schemeClr val="tx1"/>
        </a:solidFill>
        <a:latin typeface="Arial Narrow" pitchFamily="34" charset="0"/>
        <a:ea typeface="+mn-ea"/>
        <a:cs typeface="+mn-cs"/>
      </a:defRPr>
    </a:lvl7pPr>
    <a:lvl8pPr marL="3186582" algn="l" defTabSz="910446" rtl="0" eaLnBrk="1" latinLnBrk="0" hangingPunct="1">
      <a:defRPr sz="1200" b="1" u="sng" kern="1200">
        <a:solidFill>
          <a:schemeClr val="tx1"/>
        </a:solidFill>
        <a:latin typeface="Arial Narrow" pitchFamily="34" charset="0"/>
        <a:ea typeface="+mn-ea"/>
        <a:cs typeface="+mn-cs"/>
      </a:defRPr>
    </a:lvl8pPr>
    <a:lvl9pPr marL="3641808" algn="l" defTabSz="910446" rtl="0" eaLnBrk="1" latinLnBrk="0" hangingPunct="1">
      <a:defRPr sz="1200" b="1" u="sng"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E5"/>
    <a:srgbClr val="0000FF"/>
    <a:srgbClr val="FF3300"/>
    <a:srgbClr val="333300"/>
    <a:srgbClr val="4F6228"/>
    <a:srgbClr val="FF0000"/>
    <a:srgbClr val="DA513A"/>
    <a:srgbClr val="0000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6" autoAdjust="0"/>
    <p:restoredTop sz="92273" autoAdjust="0"/>
  </p:normalViewPr>
  <p:slideViewPr>
    <p:cSldViewPr snapToGrid="0">
      <p:cViewPr>
        <p:scale>
          <a:sx n="60" d="100"/>
          <a:sy n="60" d="100"/>
        </p:scale>
        <p:origin x="-660" y="-90"/>
      </p:cViewPr>
      <p:guideLst>
        <p:guide orient="horz" pos="359"/>
        <p:guide pos="31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2184" y="2040"/>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kung\My%20Documents\12\Current%20Sheets\BES%20FY%202012%20Pres%2003-13-11.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kung\Desktop\BES%2007-12%20Request%20vs%20Approp%20bar%20chart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ung\Local%20Settings\Temporary%20Internet%20Files\Content.Outlook\WMZ3QWMM\Sync_Lightsource_users%20test%20fil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cnas5p\kung\My%20Documents\BES%20Presentations\Facilities%20Statistics\All%20users%201996_2010_March_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ofPieChart>
        <c:ofPieType val="bar"/>
        <c:varyColors val="1"/>
        <c:ser>
          <c:idx val="0"/>
          <c:order val="0"/>
          <c:dPt>
            <c:idx val="0"/>
            <c:spPr>
              <a:solidFill>
                <a:srgbClr val="FFFF00"/>
              </a:solidFill>
            </c:spPr>
          </c:dPt>
          <c:dPt>
            <c:idx val="1"/>
            <c:spPr>
              <a:solidFill>
                <a:srgbClr val="FF01BC"/>
              </a:solidFill>
            </c:spPr>
          </c:dPt>
          <c:dPt>
            <c:idx val="2"/>
            <c:spPr>
              <a:solidFill>
                <a:srgbClr val="FFC000"/>
              </a:solidFill>
            </c:spPr>
          </c:dPt>
          <c:dPt>
            <c:idx val="4"/>
            <c:spPr>
              <a:solidFill>
                <a:schemeClr val="accent5">
                  <a:lumMod val="20000"/>
                  <a:lumOff val="80000"/>
                </a:schemeClr>
              </a:solidFill>
            </c:spPr>
          </c:dPt>
          <c:dPt>
            <c:idx val="5"/>
            <c:spPr>
              <a:solidFill>
                <a:srgbClr val="00FF99"/>
              </a:solidFill>
            </c:spPr>
          </c:dPt>
          <c:dPt>
            <c:idx val="6"/>
            <c:spPr>
              <a:solidFill>
                <a:schemeClr val="tx2">
                  <a:lumMod val="75000"/>
                </a:schemeClr>
              </a:solidFill>
            </c:spPr>
          </c:dPt>
          <c:dPt>
            <c:idx val="7"/>
            <c:spPr>
              <a:solidFill>
                <a:schemeClr val="accent6">
                  <a:lumMod val="60000"/>
                  <a:lumOff val="40000"/>
                </a:schemeClr>
              </a:solidFill>
            </c:spPr>
          </c:dPt>
          <c:dPt>
            <c:idx val="8"/>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c:spPr>
          </c:dPt>
          <c:dPt>
            <c:idx val="9"/>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c:spPr>
          </c:dPt>
          <c:dPt>
            <c:idx val="1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11"/>
            <c:spPr>
              <a:solidFill>
                <a:srgbClr val="0066FF"/>
              </a:solidFill>
            </c:spPr>
          </c:dPt>
          <c:cat>
            <c:strRef>
              <c:f>'Pie Chart'!$C$7:$C$17</c:f>
              <c:strCache>
                <c:ptCount val="11"/>
                <c:pt idx="0">
                  <c:v>MSE Research</c:v>
                </c:pt>
                <c:pt idx="1">
                  <c:v>CSGB Research</c:v>
                </c:pt>
                <c:pt idx="2">
                  <c:v>EFRCs</c:v>
                </c:pt>
                <c:pt idx="3">
                  <c:v>Hub</c:v>
                </c:pt>
                <c:pt idx="4">
                  <c:v>SUF Research</c:v>
                </c:pt>
                <c:pt idx="5">
                  <c:v>Constructions + OPC</c:v>
                </c:pt>
                <c:pt idx="6">
                  <c:v>SBIR/STTP + GPP</c:v>
                </c:pt>
                <c:pt idx="7">
                  <c:v>MIE</c:v>
                </c:pt>
                <c:pt idx="8">
                  <c:v>NSRC</c:v>
                </c:pt>
                <c:pt idx="9">
                  <c:v>neutron</c:v>
                </c:pt>
                <c:pt idx="10">
                  <c:v>Light Sources</c:v>
                </c:pt>
              </c:strCache>
            </c:strRef>
          </c:cat>
          <c:val>
            <c:numRef>
              <c:f>'Pie Chart'!$D$7:$D$17</c:f>
              <c:numCache>
                <c:formatCode>#,##0</c:formatCode>
                <c:ptCount val="11"/>
                <c:pt idx="0">
                  <c:v>355563</c:v>
                </c:pt>
                <c:pt idx="1">
                  <c:v>317157</c:v>
                </c:pt>
                <c:pt idx="2">
                  <c:v>100000</c:v>
                </c:pt>
                <c:pt idx="3">
                  <c:v>58320</c:v>
                </c:pt>
                <c:pt idx="4">
                  <c:v>27097</c:v>
                </c:pt>
                <c:pt idx="5">
                  <c:v>159100</c:v>
                </c:pt>
                <c:pt idx="6">
                  <c:v>45347</c:v>
                </c:pt>
                <c:pt idx="7">
                  <c:v>97000</c:v>
                </c:pt>
                <c:pt idx="8">
                  <c:v>121625</c:v>
                </c:pt>
                <c:pt idx="9">
                  <c:v>276881</c:v>
                </c:pt>
                <c:pt idx="10">
                  <c:v>426910</c:v>
                </c:pt>
              </c:numCache>
            </c:numRef>
          </c:val>
        </c:ser>
        <c:gapWidth val="100"/>
        <c:splitType val="pos"/>
        <c:splitPos val="3"/>
        <c:secondPieSize val="75"/>
        <c:serLines/>
      </c:ofPieChart>
      <c:spPr>
        <a:noFill/>
        <a:ln>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70477247502775E-2"/>
          <c:y val="0.12111911542972018"/>
          <c:w val="0.90233074361820198"/>
          <c:h val="0.75490049013922522"/>
        </c:manualLayout>
      </c:layout>
      <c:barChart>
        <c:barDir val="col"/>
        <c:grouping val="clustered"/>
        <c:ser>
          <c:idx val="0"/>
          <c:order val="0"/>
          <c:tx>
            <c:strRef>
              <c:f>'Q:\TEMP\Rusty\History\[Request vs Approp 1996-2012 - by Program-CHARTS.xlsx]DATA'!$A$20</c:f>
              <c:strCache>
                <c:ptCount val="1"/>
                <c:pt idx="0">
                  <c:v>Request</c:v>
                </c:pt>
              </c:strCache>
            </c:strRef>
          </c:tx>
          <c:spPr>
            <a:solidFill>
              <a:schemeClr val="accent2"/>
            </a:solidFill>
            <a:ln w="25400">
              <a:noFill/>
            </a:ln>
          </c:spPr>
          <c:cat>
            <c:strRef>
              <c:f>'Q:\TEMP\Rusty\History\[Request vs Approp 1996-2012 - by Program-CHARTS.xlsx]DATA'!$B$1:$R$1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'Q:\TEMP\Rusty\History\[Request vs Approp 1996-2012 - by Program-CHARTS.xlsx]DATA'!$B$20:$R$20</c:f>
              <c:numCache>
                <c:formatCode>General</c:formatCode>
                <c:ptCount val="17"/>
                <c:pt idx="0">
                  <c:v>811419</c:v>
                </c:pt>
                <c:pt idx="1">
                  <c:v>653675</c:v>
                </c:pt>
                <c:pt idx="2">
                  <c:v>672240</c:v>
                </c:pt>
                <c:pt idx="3">
                  <c:v>836100</c:v>
                </c:pt>
                <c:pt idx="4">
                  <c:v>888084</c:v>
                </c:pt>
                <c:pt idx="5">
                  <c:v>1015770</c:v>
                </c:pt>
                <c:pt idx="6">
                  <c:v>1004705</c:v>
                </c:pt>
                <c:pt idx="7">
                  <c:v>1019600</c:v>
                </c:pt>
                <c:pt idx="8">
                  <c:v>1008575</c:v>
                </c:pt>
                <c:pt idx="9">
                  <c:v>1063530</c:v>
                </c:pt>
                <c:pt idx="10">
                  <c:v>1146017</c:v>
                </c:pt>
                <c:pt idx="11">
                  <c:v>1420980</c:v>
                </c:pt>
                <c:pt idx="12">
                  <c:v>1498497</c:v>
                </c:pt>
                <c:pt idx="13">
                  <c:v>1568160</c:v>
                </c:pt>
                <c:pt idx="14">
                  <c:v>1685500</c:v>
                </c:pt>
                <c:pt idx="15">
                  <c:v>1835000</c:v>
                </c:pt>
                <c:pt idx="16">
                  <c:v>1985000</c:v>
                </c:pt>
              </c:numCache>
            </c:numRef>
          </c:val>
        </c:ser>
        <c:ser>
          <c:idx val="1"/>
          <c:order val="1"/>
          <c:tx>
            <c:strRef>
              <c:f>'Q:\TEMP\Rusty\History\[Request vs Approp 1996-2012 - by Program-CHARTS.xlsx]DATA'!$A$21</c:f>
              <c:strCache>
                <c:ptCount val="1"/>
                <c:pt idx="0">
                  <c:v>Appropriation</c:v>
                </c:pt>
              </c:strCache>
            </c:strRef>
          </c:tx>
          <c:spPr>
            <a:solidFill>
              <a:schemeClr val="accent4"/>
            </a:solidFill>
            <a:ln w="25400">
              <a:noFill/>
            </a:ln>
          </c:spPr>
          <c:cat>
            <c:strRef>
              <c:f>'Q:\TEMP\Rusty\History\[Request vs Approp 1996-2012 - by Program-CHARTS.xlsx]DATA'!$B$1:$R$1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strCache>
            </c:strRef>
          </c:cat>
          <c:val>
            <c:numRef>
              <c:f>'Q:\TEMP\Rusty\History\[Request vs Approp 1996-2012 - by Program-CHARTS.xlsx]DATA'!$B$21:$R$21</c:f>
              <c:numCache>
                <c:formatCode>General</c:formatCode>
                <c:ptCount val="17"/>
                <c:pt idx="0">
                  <c:v>774333</c:v>
                </c:pt>
                <c:pt idx="1">
                  <c:v>626421</c:v>
                </c:pt>
                <c:pt idx="2">
                  <c:v>651816</c:v>
                </c:pt>
                <c:pt idx="3">
                  <c:v>783185</c:v>
                </c:pt>
                <c:pt idx="4">
                  <c:v>767139</c:v>
                </c:pt>
                <c:pt idx="5">
                  <c:v>973768</c:v>
                </c:pt>
                <c:pt idx="6">
                  <c:v>979988</c:v>
                </c:pt>
                <c:pt idx="7">
                  <c:v>1002378</c:v>
                </c:pt>
                <c:pt idx="8">
                  <c:v>991262</c:v>
                </c:pt>
                <c:pt idx="9">
                  <c:v>1079896</c:v>
                </c:pt>
                <c:pt idx="10">
                  <c:v>1110148</c:v>
                </c:pt>
                <c:pt idx="11">
                  <c:v>1221380</c:v>
                </c:pt>
                <c:pt idx="12">
                  <c:v>1252756</c:v>
                </c:pt>
                <c:pt idx="13">
                  <c:v>1535765</c:v>
                </c:pt>
                <c:pt idx="14">
                  <c:v>1598968</c:v>
                </c:pt>
              </c:numCache>
            </c:numRef>
          </c:val>
        </c:ser>
        <c:gapWidth val="40"/>
        <c:overlap val="50"/>
        <c:axId val="90650112"/>
        <c:axId val="90652032"/>
      </c:barChart>
      <c:catAx>
        <c:axId val="90650112"/>
        <c:scaling>
          <c:orientation val="minMax"/>
        </c:scaling>
        <c:axPos val="b"/>
        <c:title>
          <c:tx>
            <c:rich>
              <a:bodyPr/>
              <a:lstStyle/>
              <a:p>
                <a:pPr>
                  <a:defRPr sz="1200" b="1" i="0" u="none" strike="noStrike" baseline="0">
                    <a:solidFill>
                      <a:srgbClr val="000000"/>
                    </a:solidFill>
                    <a:latin typeface="Arial"/>
                    <a:ea typeface="Arial"/>
                    <a:cs typeface="Arial"/>
                  </a:defRPr>
                </a:pPr>
                <a:r>
                  <a:rPr lang="en-US"/>
                  <a:t>Fiscal Year</a:t>
                </a:r>
              </a:p>
            </c:rich>
          </c:tx>
          <c:layout>
            <c:manualLayout>
              <c:xMode val="edge"/>
              <c:yMode val="edge"/>
              <c:x val="0.48834628190899293"/>
              <c:y val="0.93474714518760149"/>
            </c:manualLayout>
          </c:layout>
          <c:spPr>
            <a:noFill/>
            <a:ln w="25400">
              <a:noFill/>
            </a:ln>
          </c:spPr>
        </c:title>
        <c:numFmt formatCode="@" sourceLinked="1"/>
        <c:maj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0652032"/>
        <c:crosses val="autoZero"/>
        <c:auto val="1"/>
        <c:lblAlgn val="ctr"/>
        <c:lblOffset val="100"/>
        <c:tickLblSkip val="1"/>
        <c:tickMarkSkip val="1"/>
      </c:catAx>
      <c:valAx>
        <c:axId val="90652032"/>
        <c:scaling>
          <c:orientation val="minMax"/>
          <c:max val="2000000"/>
          <c:min val="0"/>
        </c:scaling>
        <c:axPos val="l"/>
        <c:majorGridlines>
          <c:spPr>
            <a:ln w="12700">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(As Appropriated Dollars in Billions)</a:t>
                </a:r>
              </a:p>
            </c:rich>
          </c:tx>
          <c:layout>
            <c:manualLayout>
              <c:xMode val="edge"/>
              <c:yMode val="edge"/>
              <c:x val="1.2208657047724751E-2"/>
              <c:y val="0.28874388254486238"/>
            </c:manualLayout>
          </c:layout>
          <c:spPr>
            <a:noFill/>
            <a:ln w="25400">
              <a:noFill/>
            </a:ln>
          </c:spPr>
        </c:title>
        <c:numFmt formatCode="#,##0.0," sourceLinked="0"/>
        <c:maj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0650112"/>
        <c:crosses val="autoZero"/>
        <c:crossBetween val="between"/>
        <c:dispUnits>
          <c:builtInUnit val="thousands"/>
        </c:dispUnits>
      </c:valAx>
      <c:spPr>
        <a:noFill/>
        <a:ln w="25400">
          <a:no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745631796025506"/>
          <c:y val="2.6563822379345452E-2"/>
          <c:w val="0.87386271351206513"/>
          <c:h val="0.77634961439589401"/>
        </c:manualLayout>
      </c:layout>
      <c:barChart>
        <c:barDir val="col"/>
        <c:grouping val="stacked"/>
        <c:ser>
          <c:idx val="0"/>
          <c:order val="0"/>
          <c:tx>
            <c:strRef>
              <c:f>'FY82-FY07 Chart'!$A$4</c:f>
              <c:strCache>
                <c:ptCount val="1"/>
                <c:pt idx="0">
                  <c:v>National Synchrotron Light Source</c:v>
                </c:pt>
              </c:strCache>
            </c:strRef>
          </c:tx>
          <c:spPr>
            <a:solidFill>
              <a:srgbClr val="3366FF"/>
            </a:solidFill>
            <a:ln w="12700">
              <a:solidFill>
                <a:srgbClr val="000000"/>
              </a:solidFill>
              <a:prstDash val="solid"/>
            </a:ln>
          </c:spPr>
          <c:cat>
            <c:strRef>
              <c:f>'FY82-FY07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(est)</c:v>
                </c:pt>
              </c:strCache>
            </c:strRef>
          </c:cat>
          <c:val>
            <c:numRef>
              <c:f>'FY82-FY07 Chart'!$B$4:$AE$4</c:f>
              <c:numCache>
                <c:formatCode>_(* #,##0_);_(* \(#,##0\);_(* "-"??_);_(@_)</c:formatCode>
                <c:ptCount val="30"/>
                <c:pt idx="0">
                  <c:v>90</c:v>
                </c:pt>
                <c:pt idx="1">
                  <c:v>124</c:v>
                </c:pt>
                <c:pt idx="2">
                  <c:v>210</c:v>
                </c:pt>
                <c:pt idx="3">
                  <c:v>276</c:v>
                </c:pt>
                <c:pt idx="4">
                  <c:v>507</c:v>
                </c:pt>
                <c:pt idx="5">
                  <c:v>670</c:v>
                </c:pt>
                <c:pt idx="6">
                  <c:v>828</c:v>
                </c:pt>
                <c:pt idx="7">
                  <c:v>1215</c:v>
                </c:pt>
                <c:pt idx="8">
                  <c:v>1550</c:v>
                </c:pt>
                <c:pt idx="9">
                  <c:v>1725</c:v>
                </c:pt>
                <c:pt idx="10">
                  <c:v>1897</c:v>
                </c:pt>
                <c:pt idx="11">
                  <c:v>2193</c:v>
                </c:pt>
                <c:pt idx="12">
                  <c:v>2228</c:v>
                </c:pt>
                <c:pt idx="13">
                  <c:v>2206</c:v>
                </c:pt>
                <c:pt idx="14">
                  <c:v>2261</c:v>
                </c:pt>
                <c:pt idx="15">
                  <c:v>2320</c:v>
                </c:pt>
                <c:pt idx="16">
                  <c:v>2380</c:v>
                </c:pt>
                <c:pt idx="17">
                  <c:v>2416</c:v>
                </c:pt>
                <c:pt idx="18">
                  <c:v>2551</c:v>
                </c:pt>
                <c:pt idx="19">
                  <c:v>2523</c:v>
                </c:pt>
                <c:pt idx="20">
                  <c:v>2413</c:v>
                </c:pt>
                <c:pt idx="21">
                  <c:v>2206</c:v>
                </c:pt>
                <c:pt idx="22">
                  <c:v>2299</c:v>
                </c:pt>
                <c:pt idx="23">
                  <c:v>2256</c:v>
                </c:pt>
                <c:pt idx="24">
                  <c:v>2105</c:v>
                </c:pt>
                <c:pt idx="25">
                  <c:v>2219</c:v>
                </c:pt>
                <c:pt idx="26">
                  <c:v>2128</c:v>
                </c:pt>
                <c:pt idx="27">
                  <c:v>2214</c:v>
                </c:pt>
                <c:pt idx="28">
                  <c:v>2229</c:v>
                </c:pt>
                <c:pt idx="29">
                  <c:v>2230</c:v>
                </c:pt>
              </c:numCache>
            </c:numRef>
          </c:val>
        </c:ser>
        <c:ser>
          <c:idx val="1"/>
          <c:order val="1"/>
          <c:tx>
            <c:strRef>
              <c:f>'FY82-FY07 Chart'!$A$5</c:f>
              <c:strCache>
                <c:ptCount val="1"/>
                <c:pt idx="0">
                  <c:v>Stanford Synchrotron Radiation Laboratory</c:v>
                </c:pt>
              </c:strCache>
            </c:strRef>
          </c:tx>
          <c:spPr>
            <a:solidFill>
              <a:srgbClr val="FFFF00"/>
            </a:solidFill>
            <a:ln w="12700">
              <a:solidFill>
                <a:srgbClr val="000000"/>
              </a:solidFill>
              <a:prstDash val="solid"/>
            </a:ln>
          </c:spPr>
          <c:cat>
            <c:strRef>
              <c:f>'FY82-FY07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(est)</c:v>
                </c:pt>
              </c:strCache>
            </c:strRef>
          </c:cat>
          <c:val>
            <c:numRef>
              <c:f>'FY82-FY07 Chart'!$B$5:$AE$5</c:f>
              <c:numCache>
                <c:formatCode>_(* #,##0_);_(* \(#,##0\);_(* "-"??_);_(@_)</c:formatCode>
                <c:ptCount val="30"/>
                <c:pt idx="0">
                  <c:v>148</c:v>
                </c:pt>
                <c:pt idx="1">
                  <c:v>177</c:v>
                </c:pt>
                <c:pt idx="2">
                  <c:v>189</c:v>
                </c:pt>
                <c:pt idx="3">
                  <c:v>189</c:v>
                </c:pt>
                <c:pt idx="4">
                  <c:v>191</c:v>
                </c:pt>
                <c:pt idx="5">
                  <c:v>191</c:v>
                </c:pt>
                <c:pt idx="6">
                  <c:v>146</c:v>
                </c:pt>
                <c:pt idx="7">
                  <c:v>144</c:v>
                </c:pt>
                <c:pt idx="8">
                  <c:v>107</c:v>
                </c:pt>
                <c:pt idx="9">
                  <c:v>250</c:v>
                </c:pt>
                <c:pt idx="10">
                  <c:v>240</c:v>
                </c:pt>
                <c:pt idx="11">
                  <c:v>292</c:v>
                </c:pt>
                <c:pt idx="12">
                  <c:v>387</c:v>
                </c:pt>
                <c:pt idx="13">
                  <c:v>493</c:v>
                </c:pt>
                <c:pt idx="14">
                  <c:v>647</c:v>
                </c:pt>
                <c:pt idx="15">
                  <c:v>721</c:v>
                </c:pt>
                <c:pt idx="16">
                  <c:v>763</c:v>
                </c:pt>
                <c:pt idx="17">
                  <c:v>782</c:v>
                </c:pt>
                <c:pt idx="18">
                  <c:v>895</c:v>
                </c:pt>
                <c:pt idx="19">
                  <c:v>907</c:v>
                </c:pt>
                <c:pt idx="20">
                  <c:v>1023</c:v>
                </c:pt>
                <c:pt idx="21">
                  <c:v>867</c:v>
                </c:pt>
                <c:pt idx="22">
                  <c:v>741</c:v>
                </c:pt>
                <c:pt idx="23">
                  <c:v>1007</c:v>
                </c:pt>
                <c:pt idx="24">
                  <c:v>1124</c:v>
                </c:pt>
                <c:pt idx="25">
                  <c:v>1151</c:v>
                </c:pt>
                <c:pt idx="26">
                  <c:v>1147</c:v>
                </c:pt>
                <c:pt idx="27">
                  <c:v>1361</c:v>
                </c:pt>
                <c:pt idx="28">
                  <c:v>1436</c:v>
                </c:pt>
                <c:pt idx="29">
                  <c:v>1440</c:v>
                </c:pt>
              </c:numCache>
            </c:numRef>
          </c:val>
        </c:ser>
        <c:ser>
          <c:idx val="2"/>
          <c:order val="2"/>
          <c:tx>
            <c:strRef>
              <c:f>'FY82-FY07 Chart'!$A$6</c:f>
              <c:strCache>
                <c:ptCount val="1"/>
                <c:pt idx="0">
                  <c:v>Advanced Light Source</c:v>
                </c:pt>
              </c:strCache>
            </c:strRef>
          </c:tx>
          <c:spPr>
            <a:solidFill>
              <a:srgbClr val="FF0000"/>
            </a:solidFill>
            <a:ln w="12700">
              <a:solidFill>
                <a:srgbClr val="000000"/>
              </a:solidFill>
              <a:prstDash val="solid"/>
            </a:ln>
          </c:spPr>
          <c:cat>
            <c:strRef>
              <c:f>'FY82-FY07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(est)</c:v>
                </c:pt>
              </c:strCache>
            </c:strRef>
          </c:cat>
          <c:val>
            <c:numRef>
              <c:f>'FY82-FY07 Chart'!$B$6:$AE$6</c:f>
              <c:numCache>
                <c:formatCode>_(* #,##0_);_(* \(#,##0\);_(* "-"??_);_(@_)</c:formatCode>
                <c:ptCount val="30"/>
                <c:pt idx="0">
                  <c:v>0</c:v>
                </c:pt>
                <c:pt idx="1">
                  <c:v>0</c:v>
                </c:pt>
                <c:pt idx="2">
                  <c:v>0</c:v>
                </c:pt>
                <c:pt idx="3">
                  <c:v>0</c:v>
                </c:pt>
                <c:pt idx="4">
                  <c:v>0</c:v>
                </c:pt>
                <c:pt idx="5">
                  <c:v>0</c:v>
                </c:pt>
                <c:pt idx="6">
                  <c:v>0</c:v>
                </c:pt>
                <c:pt idx="7">
                  <c:v>0</c:v>
                </c:pt>
                <c:pt idx="8">
                  <c:v>0</c:v>
                </c:pt>
                <c:pt idx="9">
                  <c:v>0</c:v>
                </c:pt>
                <c:pt idx="10">
                  <c:v>0</c:v>
                </c:pt>
                <c:pt idx="11">
                  <c:v>0</c:v>
                </c:pt>
                <c:pt idx="12">
                  <c:v>91</c:v>
                </c:pt>
                <c:pt idx="13">
                  <c:v>182</c:v>
                </c:pt>
                <c:pt idx="14">
                  <c:v>184</c:v>
                </c:pt>
                <c:pt idx="15">
                  <c:v>295</c:v>
                </c:pt>
                <c:pt idx="16">
                  <c:v>659</c:v>
                </c:pt>
                <c:pt idx="17">
                  <c:v>805</c:v>
                </c:pt>
                <c:pt idx="18">
                  <c:v>1036</c:v>
                </c:pt>
                <c:pt idx="19">
                  <c:v>1163</c:v>
                </c:pt>
                <c:pt idx="20">
                  <c:v>1385</c:v>
                </c:pt>
                <c:pt idx="21">
                  <c:v>1662</c:v>
                </c:pt>
                <c:pt idx="22">
                  <c:v>1898</c:v>
                </c:pt>
                <c:pt idx="23">
                  <c:v>2003</c:v>
                </c:pt>
                <c:pt idx="24">
                  <c:v>2158</c:v>
                </c:pt>
                <c:pt idx="25">
                  <c:v>1748</c:v>
                </c:pt>
                <c:pt idx="26">
                  <c:v>1938</c:v>
                </c:pt>
                <c:pt idx="27">
                  <c:v>1918</c:v>
                </c:pt>
                <c:pt idx="28">
                  <c:v>2032</c:v>
                </c:pt>
                <c:pt idx="29">
                  <c:v>2300</c:v>
                </c:pt>
              </c:numCache>
            </c:numRef>
          </c:val>
        </c:ser>
        <c:ser>
          <c:idx val="3"/>
          <c:order val="3"/>
          <c:tx>
            <c:strRef>
              <c:f>'FY82-FY07 Chart'!$A$7</c:f>
              <c:strCache>
                <c:ptCount val="1"/>
                <c:pt idx="0">
                  <c:v>Advanced Photon Source</c:v>
                </c:pt>
              </c:strCache>
            </c:strRef>
          </c:tx>
          <c:spPr>
            <a:solidFill>
              <a:srgbClr val="00FF00"/>
            </a:solidFill>
            <a:ln w="12700">
              <a:solidFill>
                <a:srgbClr val="000000"/>
              </a:solidFill>
              <a:prstDash val="solid"/>
            </a:ln>
          </c:spPr>
          <c:cat>
            <c:strRef>
              <c:f>'FY82-FY07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(est)</c:v>
                </c:pt>
              </c:strCache>
            </c:strRef>
          </c:cat>
          <c:val>
            <c:numRef>
              <c:f>'FY82-FY07 Chart'!$B$7:$AE$7</c:f>
              <c:numCache>
                <c:formatCode>_(* #,##0_);_(* \(#,##0\);_(* "-"??_);_(@_)</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536</c:v>
                </c:pt>
                <c:pt idx="16">
                  <c:v>734</c:v>
                </c:pt>
                <c:pt idx="17">
                  <c:v>1222</c:v>
                </c:pt>
                <c:pt idx="18">
                  <c:v>1527</c:v>
                </c:pt>
                <c:pt idx="19">
                  <c:v>1989</c:v>
                </c:pt>
                <c:pt idx="20">
                  <c:v>2299</c:v>
                </c:pt>
                <c:pt idx="21">
                  <c:v>2767</c:v>
                </c:pt>
                <c:pt idx="22">
                  <c:v>2773</c:v>
                </c:pt>
                <c:pt idx="23">
                  <c:v>3215</c:v>
                </c:pt>
                <c:pt idx="24">
                  <c:v>3274</c:v>
                </c:pt>
                <c:pt idx="25">
                  <c:v>3420</c:v>
                </c:pt>
                <c:pt idx="26">
                  <c:v>3279</c:v>
                </c:pt>
                <c:pt idx="27">
                  <c:v>3537</c:v>
                </c:pt>
                <c:pt idx="28">
                  <c:v>3796</c:v>
                </c:pt>
                <c:pt idx="29">
                  <c:v>3800</c:v>
                </c:pt>
              </c:numCache>
            </c:numRef>
          </c:val>
        </c:ser>
        <c:ser>
          <c:idx val="4"/>
          <c:order val="4"/>
          <c:tx>
            <c:strRef>
              <c:f>'FY82-FY07 Chart'!$A$8</c:f>
              <c:strCache>
                <c:ptCount val="1"/>
                <c:pt idx="0">
                  <c:v>Linac Coherent Light Source</c:v>
                </c:pt>
              </c:strCache>
            </c:strRef>
          </c:tx>
          <c:spPr>
            <a:solidFill>
              <a:srgbClr val="6600CC"/>
            </a:solidFill>
            <a:ln>
              <a:solidFill>
                <a:srgbClr val="000000"/>
              </a:solidFill>
            </a:ln>
          </c:spPr>
          <c:cat>
            <c:strRef>
              <c:f>'FY82-FY07 Chart'!$B$3:$AE$3</c:f>
              <c:strCache>
                <c:ptCount val="30"/>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(est)</c:v>
                </c:pt>
              </c:strCache>
            </c:strRef>
          </c:cat>
          <c:val>
            <c:numRef>
              <c:f>'FY82-FY07 Chart'!$B$8:$AE$8</c:f>
              <c:numCache>
                <c:formatCode>General</c:formatCode>
                <c:ptCount val="30"/>
                <c:pt idx="28" formatCode="_(* #,##0_);_(* \(#,##0\);_(* &quot;-&quot;??_);_(@_)">
                  <c:v>359</c:v>
                </c:pt>
                <c:pt idx="29" formatCode="_(* #,##0_);_(* \(#,##0\);_(* &quot;-&quot;??_);_(@_)">
                  <c:v>400</c:v>
                </c:pt>
              </c:numCache>
            </c:numRef>
          </c:val>
        </c:ser>
        <c:gapWidth val="110"/>
        <c:overlap val="100"/>
        <c:axId val="90689536"/>
        <c:axId val="90722688"/>
      </c:barChart>
      <c:catAx>
        <c:axId val="90689536"/>
        <c:scaling>
          <c:orientation val="minMax"/>
        </c:scaling>
        <c:axPos val="b"/>
        <c:title>
          <c:tx>
            <c:rich>
              <a:bodyPr/>
              <a:lstStyle/>
              <a:p>
                <a:pPr>
                  <a:defRPr sz="1200" b="1" i="0" u="none" strike="noStrike" baseline="0">
                    <a:solidFill>
                      <a:srgbClr val="000000"/>
                    </a:solidFill>
                    <a:latin typeface="Arial Narrow" pitchFamily="34" charset="0"/>
                    <a:ea typeface="Arial"/>
                    <a:cs typeface="Arial"/>
                  </a:defRPr>
                </a:pPr>
                <a:r>
                  <a:rPr lang="en-US">
                    <a:latin typeface="Arial Narrow" pitchFamily="34" charset="0"/>
                  </a:rPr>
                  <a:t>Fiscal Year</a:t>
                </a:r>
              </a:p>
            </c:rich>
          </c:tx>
          <c:layout>
            <c:manualLayout>
              <c:xMode val="edge"/>
              <c:yMode val="edge"/>
              <c:x val="0.50181524977153857"/>
              <c:y val="0.88460152010196058"/>
            </c:manualLayout>
          </c:layout>
          <c:spPr>
            <a:noFill/>
            <a:ln w="25400">
              <a:noFill/>
            </a:ln>
          </c:spPr>
        </c:title>
        <c:numFmt formatCode="@" sourceLinked="0"/>
        <c:majorTickMark val="none"/>
        <c:tickLblPos val="nextTo"/>
        <c:spPr>
          <a:ln w="25400">
            <a:solidFill>
              <a:srgbClr val="000000"/>
            </a:solidFill>
            <a:prstDash val="solid"/>
          </a:ln>
        </c:spPr>
        <c:txPr>
          <a:bodyPr rot="0" vert="horz"/>
          <a:lstStyle/>
          <a:p>
            <a:pPr>
              <a:defRPr sz="1100" b="0" i="0" u="none" strike="noStrike" baseline="0">
                <a:solidFill>
                  <a:srgbClr val="000000"/>
                </a:solidFill>
                <a:latin typeface="Arial Narrow" pitchFamily="34" charset="0"/>
                <a:ea typeface="Arial"/>
                <a:cs typeface="Arial"/>
              </a:defRPr>
            </a:pPr>
            <a:endParaRPr lang="en-US"/>
          </a:p>
        </c:txPr>
        <c:crossAx val="90722688"/>
        <c:crossesAt val="0"/>
        <c:lblAlgn val="ctr"/>
        <c:lblOffset val="100"/>
        <c:tickLblSkip val="1"/>
        <c:tickMarkSkip val="1"/>
      </c:catAx>
      <c:valAx>
        <c:axId val="90722688"/>
        <c:scaling>
          <c:orientation val="minMax"/>
          <c:max val="12000"/>
          <c:min val="0"/>
        </c:scaling>
        <c:axPos val="l"/>
        <c:majorGridlines>
          <c:spPr>
            <a:ln w="15875">
              <a:solidFill>
                <a:schemeClr val="tx1"/>
              </a:solidFill>
              <a:prstDash val="solid"/>
            </a:ln>
          </c:spPr>
        </c:majorGridlines>
        <c:title>
          <c:tx>
            <c:rich>
              <a:bodyPr/>
              <a:lstStyle/>
              <a:p>
                <a:pPr>
                  <a:defRPr sz="1400" b="1" i="0" u="none" strike="noStrike" baseline="0">
                    <a:solidFill>
                      <a:srgbClr val="000000"/>
                    </a:solidFill>
                    <a:latin typeface="Arial Narrow" pitchFamily="34" charset="0"/>
                    <a:ea typeface="Arial"/>
                    <a:cs typeface="Arial"/>
                  </a:defRPr>
                </a:pPr>
                <a:r>
                  <a:rPr lang="en-US" sz="1400" dirty="0">
                    <a:latin typeface="Arial Narrow" pitchFamily="34" charset="0"/>
                  </a:rPr>
                  <a:t>Number of Users</a:t>
                </a:r>
              </a:p>
            </c:rich>
          </c:tx>
          <c:layout>
            <c:manualLayout>
              <c:xMode val="edge"/>
              <c:yMode val="edge"/>
              <c:x val="3.0235996038879609E-2"/>
              <c:y val="0.28534711179146388"/>
            </c:manualLayout>
          </c:layout>
          <c:spPr>
            <a:noFill/>
            <a:ln w="25400">
              <a:noFill/>
            </a:ln>
          </c:spPr>
        </c:title>
        <c:numFmt formatCode="#,##0" sourceLinked="0"/>
        <c:maj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Arial Narrow" pitchFamily="34" charset="0"/>
                <a:ea typeface="Arial"/>
                <a:cs typeface="Arial"/>
              </a:defRPr>
            </a:pPr>
            <a:endParaRPr lang="en-US"/>
          </a:p>
        </c:txPr>
        <c:crossAx val="90689536"/>
        <c:crosses val="autoZero"/>
        <c:crossBetween val="between"/>
        <c:majorUnit val="1000"/>
        <c:minorUnit val="200"/>
      </c:valAx>
      <c:spPr>
        <a:noFill/>
      </c:spPr>
    </c:plotArea>
    <c:plotVisOnly val="1"/>
    <c:dispBlanksAs val="gap"/>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726355881581229"/>
          <c:y val="2.0051950870482279E-2"/>
          <c:w val="0.88555769347380864"/>
          <c:h val="0.77634961439589334"/>
        </c:manualLayout>
      </c:layout>
      <c:barChart>
        <c:barDir val="col"/>
        <c:grouping val="stacked"/>
        <c:ser>
          <c:idx val="0"/>
          <c:order val="0"/>
          <c:tx>
            <c:strRef>
              <c:f>'FY82-FY07 Chart'!$A$4</c:f>
              <c:strCache>
                <c:ptCount val="1"/>
                <c:pt idx="0">
                  <c:v>NSLS</c:v>
                </c:pt>
              </c:strCache>
            </c:strRef>
          </c:tx>
          <c:spPr>
            <a:solidFill>
              <a:srgbClr val="0070C0"/>
            </a:solidFill>
            <a:ln w="12700">
              <a:solidFill>
                <a:srgbClr val="000000"/>
              </a:solidFill>
              <a:prstDash val="solid"/>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Chart'!$B$4:$P$4</c:f>
              <c:numCache>
                <c:formatCode>_(* #,##0_);_(* \(#,##0\);_(* "-"??_);_(@_)</c:formatCode>
                <c:ptCount val="15"/>
                <c:pt idx="0">
                  <c:v>2261</c:v>
                </c:pt>
                <c:pt idx="1">
                  <c:v>2320</c:v>
                </c:pt>
                <c:pt idx="2">
                  <c:v>2380</c:v>
                </c:pt>
                <c:pt idx="3">
                  <c:v>2416</c:v>
                </c:pt>
                <c:pt idx="4">
                  <c:v>2551</c:v>
                </c:pt>
                <c:pt idx="5">
                  <c:v>2523</c:v>
                </c:pt>
                <c:pt idx="6">
                  <c:v>2413</c:v>
                </c:pt>
                <c:pt idx="7">
                  <c:v>2206</c:v>
                </c:pt>
                <c:pt idx="8">
                  <c:v>2299</c:v>
                </c:pt>
                <c:pt idx="9">
                  <c:v>2256</c:v>
                </c:pt>
                <c:pt idx="10">
                  <c:v>2105</c:v>
                </c:pt>
                <c:pt idx="11">
                  <c:v>2219</c:v>
                </c:pt>
                <c:pt idx="12">
                  <c:v>2128</c:v>
                </c:pt>
                <c:pt idx="13">
                  <c:v>2214</c:v>
                </c:pt>
                <c:pt idx="14">
                  <c:v>2229</c:v>
                </c:pt>
              </c:numCache>
            </c:numRef>
          </c:val>
        </c:ser>
        <c:ser>
          <c:idx val="1"/>
          <c:order val="1"/>
          <c:tx>
            <c:strRef>
              <c:f>'FY82-FY07 Chart'!$A$5</c:f>
              <c:strCache>
                <c:ptCount val="1"/>
                <c:pt idx="0">
                  <c:v>SSRL</c:v>
                </c:pt>
              </c:strCache>
            </c:strRef>
          </c:tx>
          <c:spPr>
            <a:solidFill>
              <a:srgbClr val="FFFF00"/>
            </a:solidFill>
            <a:ln w="12700">
              <a:solidFill>
                <a:srgbClr val="000000"/>
              </a:solidFill>
              <a:prstDash val="solid"/>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Chart'!$B$5:$P$5</c:f>
              <c:numCache>
                <c:formatCode>_(* #,##0_);_(* \(#,##0\);_(* "-"??_);_(@_)</c:formatCode>
                <c:ptCount val="15"/>
                <c:pt idx="0">
                  <c:v>647</c:v>
                </c:pt>
                <c:pt idx="1">
                  <c:v>721</c:v>
                </c:pt>
                <c:pt idx="2">
                  <c:v>763</c:v>
                </c:pt>
                <c:pt idx="3">
                  <c:v>782</c:v>
                </c:pt>
                <c:pt idx="4">
                  <c:v>895</c:v>
                </c:pt>
                <c:pt idx="5">
                  <c:v>907</c:v>
                </c:pt>
                <c:pt idx="6">
                  <c:v>1023</c:v>
                </c:pt>
                <c:pt idx="7">
                  <c:v>867</c:v>
                </c:pt>
                <c:pt idx="8">
                  <c:v>741</c:v>
                </c:pt>
                <c:pt idx="9">
                  <c:v>1007</c:v>
                </c:pt>
                <c:pt idx="10">
                  <c:v>1124</c:v>
                </c:pt>
                <c:pt idx="11">
                  <c:v>1151</c:v>
                </c:pt>
                <c:pt idx="12">
                  <c:v>1147</c:v>
                </c:pt>
                <c:pt idx="13">
                  <c:v>1361</c:v>
                </c:pt>
                <c:pt idx="14">
                  <c:v>1436</c:v>
                </c:pt>
              </c:numCache>
            </c:numRef>
          </c:val>
        </c:ser>
        <c:ser>
          <c:idx val="2"/>
          <c:order val="2"/>
          <c:tx>
            <c:strRef>
              <c:f>'FY82-FY07 Chart'!$A$6</c:f>
              <c:strCache>
                <c:ptCount val="1"/>
                <c:pt idx="0">
                  <c:v>ALS</c:v>
                </c:pt>
              </c:strCache>
            </c:strRef>
          </c:tx>
          <c:spPr>
            <a:solidFill>
              <a:srgbClr val="FF0000"/>
            </a:solidFill>
            <a:ln w="12700">
              <a:solidFill>
                <a:srgbClr val="000000"/>
              </a:solidFill>
              <a:prstDash val="solid"/>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Chart'!$B$6:$P$6</c:f>
              <c:numCache>
                <c:formatCode>_(* #,##0_);_(* \(#,##0\);_(* "-"??_);_(@_)</c:formatCode>
                <c:ptCount val="15"/>
                <c:pt idx="0">
                  <c:v>184</c:v>
                </c:pt>
                <c:pt idx="1">
                  <c:v>295</c:v>
                </c:pt>
                <c:pt idx="2">
                  <c:v>659</c:v>
                </c:pt>
                <c:pt idx="3">
                  <c:v>805</c:v>
                </c:pt>
                <c:pt idx="4">
                  <c:v>1036</c:v>
                </c:pt>
                <c:pt idx="5">
                  <c:v>1163</c:v>
                </c:pt>
                <c:pt idx="6">
                  <c:v>1385</c:v>
                </c:pt>
                <c:pt idx="7">
                  <c:v>1662</c:v>
                </c:pt>
                <c:pt idx="8">
                  <c:v>1898</c:v>
                </c:pt>
                <c:pt idx="9">
                  <c:v>2003</c:v>
                </c:pt>
                <c:pt idx="10">
                  <c:v>2158</c:v>
                </c:pt>
                <c:pt idx="11">
                  <c:v>1748</c:v>
                </c:pt>
                <c:pt idx="12">
                  <c:v>1938</c:v>
                </c:pt>
                <c:pt idx="13">
                  <c:v>1918</c:v>
                </c:pt>
                <c:pt idx="14">
                  <c:v>2032</c:v>
                </c:pt>
              </c:numCache>
            </c:numRef>
          </c:val>
        </c:ser>
        <c:ser>
          <c:idx val="3"/>
          <c:order val="3"/>
          <c:tx>
            <c:strRef>
              <c:f>'FY82-FY07 Chart'!$A$7</c:f>
              <c:strCache>
                <c:ptCount val="1"/>
                <c:pt idx="0">
                  <c:v>APS</c:v>
                </c:pt>
              </c:strCache>
            </c:strRef>
          </c:tx>
          <c:spPr>
            <a:solidFill>
              <a:srgbClr val="16DF07"/>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Chart'!$B$7:$P$7</c:f>
              <c:numCache>
                <c:formatCode>_(* #,##0_);_(* \(#,##0\);_(* "-"??_);_(@_)</c:formatCode>
                <c:ptCount val="15"/>
                <c:pt idx="0">
                  <c:v>0</c:v>
                </c:pt>
                <c:pt idx="1">
                  <c:v>536</c:v>
                </c:pt>
                <c:pt idx="2">
                  <c:v>734</c:v>
                </c:pt>
                <c:pt idx="3">
                  <c:v>1222</c:v>
                </c:pt>
                <c:pt idx="4">
                  <c:v>1527</c:v>
                </c:pt>
                <c:pt idx="5">
                  <c:v>1989</c:v>
                </c:pt>
                <c:pt idx="6">
                  <c:v>2299</c:v>
                </c:pt>
                <c:pt idx="7">
                  <c:v>2767</c:v>
                </c:pt>
                <c:pt idx="8">
                  <c:v>2773</c:v>
                </c:pt>
                <c:pt idx="9">
                  <c:v>3215</c:v>
                </c:pt>
                <c:pt idx="10">
                  <c:v>3274</c:v>
                </c:pt>
                <c:pt idx="11">
                  <c:v>3420</c:v>
                </c:pt>
                <c:pt idx="12">
                  <c:v>3279</c:v>
                </c:pt>
                <c:pt idx="13">
                  <c:v>3537</c:v>
                </c:pt>
                <c:pt idx="14">
                  <c:v>3796</c:v>
                </c:pt>
              </c:numCache>
            </c:numRef>
          </c:val>
        </c:ser>
        <c:ser>
          <c:idx val="4"/>
          <c:order val="4"/>
          <c:tx>
            <c:strRef>
              <c:f>'FY82-FY07 Chart'!$A$8</c:f>
              <c:strCache>
                <c:ptCount val="1"/>
                <c:pt idx="0">
                  <c:v>LCLS</c:v>
                </c:pt>
              </c:strCache>
            </c:strRef>
          </c:tx>
          <c:spPr>
            <a:solidFill>
              <a:srgbClr val="7030A0"/>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Chart'!$B$8:$P$8</c:f>
              <c:numCache>
                <c:formatCode>General</c:formatCode>
                <c:ptCount val="15"/>
                <c:pt idx="14">
                  <c:v>359</c:v>
                </c:pt>
              </c:numCache>
            </c:numRef>
          </c:val>
        </c:ser>
        <c:ser>
          <c:idx val="5"/>
          <c:order val="5"/>
          <c:tx>
            <c:strRef>
              <c:f>'FY82-FY07 Chart'!$A$9</c:f>
              <c:strCache>
                <c:ptCount val="1"/>
                <c:pt idx="0">
                  <c:v>NSLS-II</c:v>
                </c:pt>
              </c:strCache>
            </c:strRef>
          </c:tx>
          <c:spPr>
            <a:solidFill>
              <a:srgbClr val="00B0F0"/>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Chart'!$B$9:$P$9</c:f>
              <c:numCache>
                <c:formatCode>General</c:formatCode>
                <c:ptCount val="15"/>
              </c:numCache>
            </c:numRef>
          </c:val>
        </c:ser>
        <c:ser>
          <c:idx val="6"/>
          <c:order val="6"/>
          <c:tx>
            <c:strRef>
              <c:f>'FY82-FY07 Chart'!$A$10</c:f>
              <c:strCache>
                <c:ptCount val="1"/>
                <c:pt idx="0">
                  <c:v>HFBR</c:v>
                </c:pt>
              </c:strCache>
            </c:strRef>
          </c:tx>
          <c:spPr>
            <a:solidFill>
              <a:schemeClr val="accent1">
                <a:lumMod val="50000"/>
              </a:schemeClr>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Chart'!$B$10:$P$10</c:f>
              <c:numCache>
                <c:formatCode>General</c:formatCode>
                <c:ptCount val="15"/>
                <c:pt idx="0">
                  <c:v>280</c:v>
                </c:pt>
                <c:pt idx="1">
                  <c:v>89</c:v>
                </c:pt>
              </c:numCache>
            </c:numRef>
          </c:val>
        </c:ser>
        <c:ser>
          <c:idx val="7"/>
          <c:order val="7"/>
          <c:tx>
            <c:strRef>
              <c:f>'FY82-FY07 Chart'!$A$11</c:f>
              <c:strCache>
                <c:ptCount val="1"/>
                <c:pt idx="0">
                  <c:v>SNS</c:v>
                </c:pt>
              </c:strCache>
            </c:strRef>
          </c:tx>
          <c:spPr>
            <a:solidFill>
              <a:schemeClr val="accent6">
                <a:lumMod val="50000"/>
              </a:schemeClr>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Chart'!$B$11:$P$11</c:f>
              <c:numCache>
                <c:formatCode>General</c:formatCode>
                <c:ptCount val="15"/>
                <c:pt idx="11" formatCode="_(* #,##0_);_(* \(#,##0\);_(* &quot;-&quot;??_);_(@_)">
                  <c:v>24</c:v>
                </c:pt>
                <c:pt idx="12" formatCode="_(* #,##0_);_(* \(#,##0\);_(* &quot;-&quot;??_);_(@_)">
                  <c:v>165</c:v>
                </c:pt>
                <c:pt idx="13" formatCode="_(* #,##0_);_(* \(#,##0\);_(* &quot;-&quot;??_);_(@_)">
                  <c:v>307</c:v>
                </c:pt>
                <c:pt idx="14" formatCode="_(* #,##0_);_(* \(#,##0\);_(* &quot;-&quot;??_);_(@_)">
                  <c:v>430</c:v>
                </c:pt>
              </c:numCache>
            </c:numRef>
          </c:val>
        </c:ser>
        <c:ser>
          <c:idx val="8"/>
          <c:order val="8"/>
          <c:tx>
            <c:strRef>
              <c:f>'FY82-FY07 Chart'!$A$12</c:f>
              <c:strCache>
                <c:ptCount val="1"/>
                <c:pt idx="0">
                  <c:v>HFIR</c:v>
                </c:pt>
              </c:strCache>
            </c:strRef>
          </c:tx>
          <c:spPr>
            <a:solidFill>
              <a:schemeClr val="accent6">
                <a:lumMod val="75000"/>
              </a:schemeClr>
            </a:solidFill>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Chart'!$B$12:$P$12</c:f>
              <c:numCache>
                <c:formatCode>_(* #,##0_);_(* \(#,##0\);_(* "-"??_);_(@_)</c:formatCode>
                <c:ptCount val="15"/>
                <c:pt idx="0">
                  <c:v>258</c:v>
                </c:pt>
                <c:pt idx="1">
                  <c:v>258</c:v>
                </c:pt>
                <c:pt idx="2">
                  <c:v>258</c:v>
                </c:pt>
                <c:pt idx="3">
                  <c:v>258</c:v>
                </c:pt>
                <c:pt idx="4">
                  <c:v>153</c:v>
                </c:pt>
                <c:pt idx="5">
                  <c:v>0</c:v>
                </c:pt>
                <c:pt idx="6">
                  <c:v>22</c:v>
                </c:pt>
                <c:pt idx="7">
                  <c:v>51</c:v>
                </c:pt>
                <c:pt idx="8">
                  <c:v>48</c:v>
                </c:pt>
                <c:pt idx="9">
                  <c:v>96</c:v>
                </c:pt>
                <c:pt idx="10">
                  <c:v>42</c:v>
                </c:pt>
                <c:pt idx="11">
                  <c:v>72</c:v>
                </c:pt>
                <c:pt idx="12">
                  <c:v>258</c:v>
                </c:pt>
                <c:pt idx="13">
                  <c:v>358</c:v>
                </c:pt>
                <c:pt idx="14">
                  <c:v>375</c:v>
                </c:pt>
              </c:numCache>
            </c:numRef>
          </c:val>
        </c:ser>
        <c:ser>
          <c:idx val="9"/>
          <c:order val="9"/>
          <c:tx>
            <c:strRef>
              <c:f>'FY82-FY07 Chart'!$A$13</c:f>
              <c:strCache>
                <c:ptCount val="1"/>
                <c:pt idx="0">
                  <c:v>Lujan</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Chart'!$B$13:$P$13</c:f>
              <c:numCache>
                <c:formatCode>_(* #,##0_);_(* \(#,##0\);_(* "-"??_);_(@_)</c:formatCode>
                <c:ptCount val="15"/>
                <c:pt idx="0">
                  <c:v>261</c:v>
                </c:pt>
                <c:pt idx="1">
                  <c:v>261</c:v>
                </c:pt>
                <c:pt idx="2">
                  <c:v>261</c:v>
                </c:pt>
                <c:pt idx="3">
                  <c:v>261</c:v>
                </c:pt>
                <c:pt idx="4">
                  <c:v>25</c:v>
                </c:pt>
                <c:pt idx="5">
                  <c:v>122</c:v>
                </c:pt>
                <c:pt idx="6">
                  <c:v>164</c:v>
                </c:pt>
                <c:pt idx="7">
                  <c:v>269</c:v>
                </c:pt>
                <c:pt idx="8">
                  <c:v>339</c:v>
                </c:pt>
                <c:pt idx="9">
                  <c:v>221</c:v>
                </c:pt>
                <c:pt idx="10">
                  <c:v>297</c:v>
                </c:pt>
                <c:pt idx="11">
                  <c:v>272</c:v>
                </c:pt>
                <c:pt idx="12">
                  <c:v>261</c:v>
                </c:pt>
                <c:pt idx="13">
                  <c:v>416</c:v>
                </c:pt>
                <c:pt idx="14">
                  <c:v>325</c:v>
                </c:pt>
              </c:numCache>
            </c:numRef>
          </c:val>
        </c:ser>
        <c:ser>
          <c:idx val="10"/>
          <c:order val="10"/>
          <c:tx>
            <c:strRef>
              <c:f>'FY82-FY07 Chart'!$A$14</c:f>
              <c:strCache>
                <c:ptCount val="1"/>
                <c:pt idx="0">
                  <c:v>EMC</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Chart'!$B$14:$P$14</c:f>
              <c:numCache>
                <c:formatCode>_(* #,##0_);_(* \(#,##0\);_(* "-"??_);_(@_)</c:formatCode>
                <c:ptCount val="15"/>
                <c:pt idx="0">
                  <c:v>130</c:v>
                </c:pt>
                <c:pt idx="1">
                  <c:v>131</c:v>
                </c:pt>
                <c:pt idx="2">
                  <c:v>73</c:v>
                </c:pt>
                <c:pt idx="3">
                  <c:v>81</c:v>
                </c:pt>
                <c:pt idx="4">
                  <c:v>83</c:v>
                </c:pt>
                <c:pt idx="5">
                  <c:v>88</c:v>
                </c:pt>
                <c:pt idx="6">
                  <c:v>103</c:v>
                </c:pt>
                <c:pt idx="7">
                  <c:v>95</c:v>
                </c:pt>
                <c:pt idx="8">
                  <c:v>128</c:v>
                </c:pt>
                <c:pt idx="9">
                  <c:v>154</c:v>
                </c:pt>
                <c:pt idx="10">
                  <c:v>140</c:v>
                </c:pt>
                <c:pt idx="11">
                  <c:v>199</c:v>
                </c:pt>
                <c:pt idx="12">
                  <c:v>153</c:v>
                </c:pt>
                <c:pt idx="13">
                  <c:v>155</c:v>
                </c:pt>
                <c:pt idx="14">
                  <c:v>190</c:v>
                </c:pt>
              </c:numCache>
            </c:numRef>
          </c:val>
        </c:ser>
        <c:ser>
          <c:idx val="11"/>
          <c:order val="11"/>
          <c:tx>
            <c:strRef>
              <c:f>'FY82-FY07 Chart'!$A$15</c:f>
              <c:strCache>
                <c:ptCount val="1"/>
                <c:pt idx="0">
                  <c:v>NCEM</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Chart'!$B$15:$P$15</c:f>
              <c:numCache>
                <c:formatCode>_(* #,##0_);_(* \(#,##0\);_(* "-"??_);_(@_)</c:formatCode>
                <c:ptCount val="15"/>
                <c:pt idx="0">
                  <c:v>178</c:v>
                </c:pt>
                <c:pt idx="1">
                  <c:v>195</c:v>
                </c:pt>
                <c:pt idx="2">
                  <c:v>216</c:v>
                </c:pt>
                <c:pt idx="3">
                  <c:v>188</c:v>
                </c:pt>
                <c:pt idx="4">
                  <c:v>201</c:v>
                </c:pt>
                <c:pt idx="5">
                  <c:v>212</c:v>
                </c:pt>
                <c:pt idx="6">
                  <c:v>232</c:v>
                </c:pt>
                <c:pt idx="7">
                  <c:v>253</c:v>
                </c:pt>
                <c:pt idx="8">
                  <c:v>241</c:v>
                </c:pt>
                <c:pt idx="9">
                  <c:v>232</c:v>
                </c:pt>
                <c:pt idx="10">
                  <c:v>205</c:v>
                </c:pt>
                <c:pt idx="11">
                  <c:v>183</c:v>
                </c:pt>
                <c:pt idx="12">
                  <c:v>152</c:v>
                </c:pt>
                <c:pt idx="13">
                  <c:v>149</c:v>
                </c:pt>
                <c:pt idx="14">
                  <c:v>164</c:v>
                </c:pt>
              </c:numCache>
            </c:numRef>
          </c:val>
        </c:ser>
        <c:ser>
          <c:idx val="12"/>
          <c:order val="12"/>
          <c:tx>
            <c:strRef>
              <c:f>'FY82-FY07 Chart'!$A$16</c:f>
              <c:strCache>
                <c:ptCount val="1"/>
                <c:pt idx="0">
                  <c:v>SHaRE</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Chart'!$B$16:$P$16</c:f>
              <c:numCache>
                <c:formatCode>_(* #,##0_);_(* \(#,##0\);_(* "-"??_);_(@_)</c:formatCode>
                <c:ptCount val="15"/>
                <c:pt idx="0">
                  <c:v>95</c:v>
                </c:pt>
                <c:pt idx="1">
                  <c:v>85</c:v>
                </c:pt>
                <c:pt idx="2">
                  <c:v>95</c:v>
                </c:pt>
                <c:pt idx="3">
                  <c:v>108</c:v>
                </c:pt>
                <c:pt idx="4">
                  <c:v>99</c:v>
                </c:pt>
                <c:pt idx="5">
                  <c:v>97</c:v>
                </c:pt>
                <c:pt idx="6">
                  <c:v>111</c:v>
                </c:pt>
                <c:pt idx="7">
                  <c:v>112</c:v>
                </c:pt>
                <c:pt idx="8">
                  <c:v>109</c:v>
                </c:pt>
                <c:pt idx="9">
                  <c:v>150</c:v>
                </c:pt>
                <c:pt idx="10">
                  <c:v>132</c:v>
                </c:pt>
                <c:pt idx="11">
                  <c:v>159</c:v>
                </c:pt>
                <c:pt idx="12">
                  <c:v>144</c:v>
                </c:pt>
                <c:pt idx="13">
                  <c:v>161</c:v>
                </c:pt>
                <c:pt idx="14">
                  <c:v>165</c:v>
                </c:pt>
              </c:numCache>
            </c:numRef>
          </c:val>
        </c:ser>
        <c:ser>
          <c:idx val="13"/>
          <c:order val="13"/>
          <c:tx>
            <c:strRef>
              <c:f>'FY82-FY07 Chart'!$A$17</c:f>
              <c:strCache>
                <c:ptCount val="1"/>
                <c:pt idx="0">
                  <c:v>CNMS</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Chart'!$B$17:$P$17</c:f>
              <c:numCache>
                <c:formatCode>General</c:formatCode>
                <c:ptCount val="15"/>
                <c:pt idx="10" formatCode="_(* #,##0_);_(* \(#,##0\);_(* &quot;-&quot;??_);_(@_)">
                  <c:v>139</c:v>
                </c:pt>
                <c:pt idx="11" formatCode="_(* #,##0_);_(* \(#,##0\);_(* &quot;-&quot;??_);_(@_)">
                  <c:v>309</c:v>
                </c:pt>
                <c:pt idx="12" formatCode="_(* #,##0_);_(* \(#,##0\);_(* &quot;-&quot;??_);_(@_)">
                  <c:v>404</c:v>
                </c:pt>
                <c:pt idx="13" formatCode="_(* #,##0_);_(* \(#,##0\);_(* &quot;-&quot;??_);_(@_)">
                  <c:v>317</c:v>
                </c:pt>
                <c:pt idx="14" formatCode="_(* #,##0_);_(* \(#,##0\);_(* &quot;-&quot;??_);_(@_)">
                  <c:v>360</c:v>
                </c:pt>
              </c:numCache>
            </c:numRef>
          </c:val>
        </c:ser>
        <c:ser>
          <c:idx val="14"/>
          <c:order val="14"/>
          <c:tx>
            <c:strRef>
              <c:f>'FY82-FY07 Chart'!$A$18</c:f>
              <c:strCache>
                <c:ptCount val="1"/>
                <c:pt idx="0">
                  <c:v>MF</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Chart'!$B$18:$P$18</c:f>
              <c:numCache>
                <c:formatCode>General</c:formatCode>
                <c:ptCount val="15"/>
                <c:pt idx="11" formatCode="_(* #,##0_);_(* \(#,##0\);_(* &quot;-&quot;??_);_(@_)">
                  <c:v>164</c:v>
                </c:pt>
                <c:pt idx="12" formatCode="_(* #,##0_);_(* \(#,##0\);_(* &quot;-&quot;??_);_(@_)">
                  <c:v>303</c:v>
                </c:pt>
                <c:pt idx="13" formatCode="_(* #,##0_);_(* \(#,##0\);_(* &quot;-&quot;??_);_(@_)">
                  <c:v>209</c:v>
                </c:pt>
                <c:pt idx="14" formatCode="_(* #,##0_);_(* \(#,##0\);_(* &quot;-&quot;??_);_(@_)">
                  <c:v>274</c:v>
                </c:pt>
              </c:numCache>
            </c:numRef>
          </c:val>
        </c:ser>
        <c:ser>
          <c:idx val="15"/>
          <c:order val="15"/>
          <c:tx>
            <c:strRef>
              <c:f>'FY82-FY07 Chart'!$A$19</c:f>
              <c:strCache>
                <c:ptCount val="1"/>
                <c:pt idx="0">
                  <c:v>CINT</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Chart'!$B$19:$P$19</c:f>
              <c:numCache>
                <c:formatCode>General</c:formatCode>
                <c:ptCount val="15"/>
                <c:pt idx="11" formatCode="_(* #,##0_);_(* \(#,##0\);_(* &quot;-&quot;??_);_(@_)">
                  <c:v>189</c:v>
                </c:pt>
                <c:pt idx="12" formatCode="_(* #,##0_);_(* \(#,##0\);_(* &quot;-&quot;??_);_(@_)">
                  <c:v>272</c:v>
                </c:pt>
                <c:pt idx="13" formatCode="_(* #,##0_);_(* \(#,##0\);_(* &quot;-&quot;??_);_(@_)">
                  <c:v>354</c:v>
                </c:pt>
                <c:pt idx="14" formatCode="_(* #,##0_);_(* \(#,##0\);_(* &quot;-&quot;??_);_(@_)">
                  <c:v>358</c:v>
                </c:pt>
              </c:numCache>
            </c:numRef>
          </c:val>
        </c:ser>
        <c:ser>
          <c:idx val="16"/>
          <c:order val="16"/>
          <c:tx>
            <c:strRef>
              <c:f>'FY82-FY07 Chart'!$A$20</c:f>
              <c:strCache>
                <c:ptCount val="1"/>
                <c:pt idx="0">
                  <c:v>CNM</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Chart'!$B$20:$P$20</c:f>
              <c:numCache>
                <c:formatCode>General</c:formatCode>
                <c:ptCount val="15"/>
                <c:pt idx="11" formatCode="_(* #,##0_);_(* \(#,##0\);_(* &quot;-&quot;??_);_(@_)">
                  <c:v>112</c:v>
                </c:pt>
                <c:pt idx="12" formatCode="_(* #,##0_);_(* \(#,##0\);_(* &quot;-&quot;??_);_(@_)">
                  <c:v>196</c:v>
                </c:pt>
                <c:pt idx="13" formatCode="_(* #,##0_);_(* \(#,##0\);_(* &quot;-&quot;??_);_(@_)">
                  <c:v>305</c:v>
                </c:pt>
                <c:pt idx="14" formatCode="_(* #,##0_);_(* \(#,##0\);_(* &quot;-&quot;??_);_(@_)">
                  <c:v>470</c:v>
                </c:pt>
              </c:numCache>
            </c:numRef>
          </c:val>
        </c:ser>
        <c:ser>
          <c:idx val="17"/>
          <c:order val="17"/>
          <c:tx>
            <c:strRef>
              <c:f>'FY82-FY07 Chart'!$A$21</c:f>
              <c:strCache>
                <c:ptCount val="1"/>
                <c:pt idx="0">
                  <c:v>CFN</c:v>
                </c:pt>
              </c:strCache>
            </c:strRef>
          </c:tx>
          <c:spPr>
            <a:ln>
              <a:solidFill>
                <a:srgbClr val="000000"/>
              </a:solidFill>
            </a:ln>
          </c:spPr>
          <c:cat>
            <c:strRef>
              <c:f>'FY82-FY07 Chart'!$B$3:$P$3</c:f>
              <c:strCache>
                <c:ptCount val="15"/>
                <c:pt idx="0">
                  <c:v> 1996</c:v>
                </c:pt>
                <c:pt idx="1">
                  <c:v> 1997</c:v>
                </c:pt>
                <c:pt idx="2">
                  <c:v> 1998</c:v>
                </c:pt>
                <c:pt idx="3">
                  <c:v> 1999</c:v>
                </c:pt>
                <c:pt idx="4">
                  <c:v> 2000</c:v>
                </c:pt>
                <c:pt idx="5">
                  <c:v> 2001</c:v>
                </c:pt>
                <c:pt idx="6">
                  <c:v> 2002</c:v>
                </c:pt>
                <c:pt idx="7">
                  <c:v> 2003</c:v>
                </c:pt>
                <c:pt idx="8">
                  <c:v> 2004</c:v>
                </c:pt>
                <c:pt idx="9">
                  <c:v> 2005</c:v>
                </c:pt>
                <c:pt idx="10">
                  <c:v>2006</c:v>
                </c:pt>
                <c:pt idx="11">
                  <c:v>2007</c:v>
                </c:pt>
                <c:pt idx="12">
                  <c:v> 2008</c:v>
                </c:pt>
                <c:pt idx="13">
                  <c:v> 2009</c:v>
                </c:pt>
                <c:pt idx="14">
                  <c:v> 2010 </c:v>
                </c:pt>
              </c:strCache>
            </c:strRef>
          </c:cat>
          <c:val>
            <c:numRef>
              <c:f>'FY82-FY07 Chart'!$B$21:$P$21</c:f>
              <c:numCache>
                <c:formatCode>General</c:formatCode>
                <c:ptCount val="15"/>
                <c:pt idx="12" formatCode="_(* #,##0_);_(* \(#,##0\);_(* &quot;-&quot;??_);_(@_)">
                  <c:v>106</c:v>
                </c:pt>
                <c:pt idx="13" formatCode="_(* #,##0_);_(* \(#,##0\);_(* &quot;-&quot;??_);_(@_)">
                  <c:v>213</c:v>
                </c:pt>
                <c:pt idx="14" formatCode="_(* #,##0_);_(* \(#,##0\);_(* &quot;-&quot;??_);_(@_)">
                  <c:v>281</c:v>
                </c:pt>
              </c:numCache>
            </c:numRef>
          </c:val>
        </c:ser>
        <c:gapWidth val="173"/>
        <c:overlap val="100"/>
        <c:axId val="90840448"/>
        <c:axId val="90850816"/>
      </c:barChart>
      <c:catAx>
        <c:axId val="90840448"/>
        <c:scaling>
          <c:orientation val="minMax"/>
        </c:scaling>
        <c:axPos val="b"/>
        <c:title>
          <c:tx>
            <c:rich>
              <a:bodyPr/>
              <a:lstStyle/>
              <a:p>
                <a:pPr>
                  <a:defRPr sz="1800" b="1" i="0" u="none" strike="noStrike" baseline="0">
                    <a:solidFill>
                      <a:srgbClr val="000000"/>
                    </a:solidFill>
                    <a:latin typeface="Arial Narrow" pitchFamily="34" charset="0"/>
                    <a:ea typeface="Arial"/>
                    <a:cs typeface="Arial"/>
                  </a:defRPr>
                </a:pPr>
                <a:r>
                  <a:rPr lang="en-US" sz="1800" baseline="0">
                    <a:latin typeface="Arial Narrow" pitchFamily="34" charset="0"/>
                  </a:rPr>
                  <a:t>Fiscal Year</a:t>
                </a:r>
              </a:p>
            </c:rich>
          </c:tx>
          <c:layout>
            <c:manualLayout>
              <c:xMode val="edge"/>
              <c:yMode val="edge"/>
              <c:x val="0.52717691564250413"/>
              <c:y val="0.87160796760870218"/>
            </c:manualLayout>
          </c:layout>
          <c:spPr>
            <a:noFill/>
            <a:ln w="25400">
              <a:noFill/>
            </a:ln>
          </c:spPr>
        </c:title>
        <c:numFmt formatCode="@" sourceLinked="0"/>
        <c:maj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90850816"/>
        <c:crossesAt val="0"/>
        <c:lblAlgn val="ctr"/>
        <c:lblOffset val="100"/>
        <c:tickLblSkip val="1"/>
        <c:tickMarkSkip val="1"/>
      </c:catAx>
      <c:valAx>
        <c:axId val="90850816"/>
        <c:scaling>
          <c:orientation val="minMax"/>
          <c:max val="15000"/>
          <c:min val="0"/>
        </c:scaling>
        <c:axPos val="l"/>
        <c:majorGridlines>
          <c:spPr>
            <a:ln w="12700">
              <a:solidFill>
                <a:srgbClr val="C0C0C0"/>
              </a:solidFill>
              <a:prstDash val="sysDash"/>
            </a:ln>
          </c:spPr>
        </c:majorGridlines>
        <c:title>
          <c:tx>
            <c:rich>
              <a:bodyPr/>
              <a:lstStyle/>
              <a:p>
                <a:pPr>
                  <a:defRPr sz="1800" b="1" i="0" u="none" strike="noStrike" baseline="0">
                    <a:solidFill>
                      <a:srgbClr val="000000"/>
                    </a:solidFill>
                    <a:latin typeface="Arial Narrow" pitchFamily="34" charset="0"/>
                    <a:ea typeface="Arial"/>
                    <a:cs typeface="Arial"/>
                  </a:defRPr>
                </a:pPr>
                <a:r>
                  <a:rPr lang="en-US" sz="1800" baseline="0">
                    <a:latin typeface="Arial Narrow" pitchFamily="34" charset="0"/>
                  </a:rPr>
                  <a:t>Number of Users</a:t>
                </a:r>
              </a:p>
            </c:rich>
          </c:tx>
          <c:layout>
            <c:manualLayout>
              <c:xMode val="edge"/>
              <c:yMode val="edge"/>
              <c:x val="4.4193488971773541E-4"/>
              <c:y val="0.31834474063235224"/>
            </c:manualLayout>
          </c:layout>
          <c:spPr>
            <a:noFill/>
            <a:ln w="25400">
              <a:noFill/>
            </a:ln>
          </c:spPr>
        </c:title>
        <c:numFmt formatCode="#,##0" sourceLinked="0"/>
        <c:majorTickMark val="in"/>
        <c:tickLblPos val="nextTo"/>
        <c:spPr>
          <a:ln w="25400">
            <a:solidFill>
              <a:srgbClr val="000000"/>
            </a:solidFill>
            <a:prstDash val="solid"/>
          </a:ln>
        </c:spPr>
        <c:txPr>
          <a:bodyPr rot="0" vert="horz"/>
          <a:lstStyle/>
          <a:p>
            <a:pPr>
              <a:defRPr sz="1600" b="1" i="0" u="none" strike="noStrike" baseline="0">
                <a:solidFill>
                  <a:srgbClr val="000000"/>
                </a:solidFill>
                <a:latin typeface="Arial Narrow" pitchFamily="34" charset="0"/>
                <a:ea typeface="Arial"/>
                <a:cs typeface="Arial"/>
              </a:defRPr>
            </a:pPr>
            <a:endParaRPr lang="en-US"/>
          </a:p>
        </c:txPr>
        <c:crossAx val="90840448"/>
        <c:crosses val="autoZero"/>
        <c:crossBetween val="between"/>
        <c:majorUnit val="2500"/>
      </c:valAx>
      <c:spPr>
        <a:solidFill>
          <a:srgbClr val="FFFFFF"/>
        </a:solidFill>
        <a:ln w="25400">
          <a:noFill/>
        </a:ln>
      </c:spPr>
    </c:plotArea>
    <c:legend>
      <c:legendPos val="r"/>
      <c:legendEntry>
        <c:idx val="12"/>
        <c:delete val="1"/>
      </c:legendEntry>
      <c:layout>
        <c:manualLayout>
          <c:xMode val="edge"/>
          <c:yMode val="edge"/>
          <c:x val="0.1170667854686864"/>
          <c:y val="2.4939808880479218E-2"/>
          <c:w val="0.22058904203969376"/>
          <c:h val="0.42885534565096434"/>
        </c:manualLayout>
      </c:layout>
      <c:spPr>
        <a:solidFill>
          <a:srgbClr val="FFFFFF"/>
        </a:solidFill>
        <a:ln w="3175">
          <a:solidFill>
            <a:srgbClr val="000000"/>
          </a:solidFill>
          <a:prstDash val="solid"/>
        </a:ln>
        <a:effectLst>
          <a:outerShdw dist="35921" dir="2700000" algn="br">
            <a:srgbClr val="000000"/>
          </a:outerShdw>
        </a:effectLst>
      </c:spPr>
      <c:txPr>
        <a:bodyPr/>
        <a:lstStyle/>
        <a:p>
          <a:pPr>
            <a:defRPr sz="1600" b="0" i="0" u="none" strike="noStrike" baseline="0">
              <a:solidFill>
                <a:srgbClr val="000000"/>
              </a:solidFill>
              <a:latin typeface="Arial Narrow" pitchFamily="34" charset="0"/>
              <a:ea typeface="Arial"/>
              <a:cs typeface="Arial"/>
            </a:defRPr>
          </a:pPr>
          <a:endParaRPr lang="en-US"/>
        </a:p>
      </c:txPr>
    </c:legend>
    <c:plotVisOnly val="1"/>
    <c:dispBlanksAs val="gap"/>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0.75672</cdr:x>
      <cdr:y>0.15425</cdr:y>
    </cdr:from>
    <cdr:to>
      <cdr:x>0.84399</cdr:x>
      <cdr:y>0.23027</cdr:y>
    </cdr:to>
    <cdr:grpSp>
      <cdr:nvGrpSpPr>
        <cdr:cNvPr id="8" name="Group 7"/>
        <cdr:cNvGrpSpPr/>
      </cdr:nvGrpSpPr>
      <cdr:grpSpPr>
        <a:xfrm xmlns:a="http://schemas.openxmlformats.org/drawingml/2006/main">
          <a:off x="6846106" y="919157"/>
          <a:ext cx="789539" cy="452994"/>
          <a:chOff x="7277826" y="658107"/>
          <a:chExt cx="748942" cy="442412"/>
        </a:xfrm>
      </cdr:grpSpPr>
      <cdr:sp macro="" textlink="">
        <cdr:nvSpPr>
          <cdr:cNvPr id="21505" name="Text Box 1"/>
          <cdr:cNvSpPr txBox="1">
            <a:spLocks xmlns:a="http://schemas.openxmlformats.org/drawingml/2006/main" noChangeArrowheads="1"/>
          </cdr:cNvSpPr>
        </cdr:nvSpPr>
        <cdr:spPr bwMode="auto">
          <a:xfrm xmlns:a="http://schemas.openxmlformats.org/drawingml/2006/main">
            <a:off x="7277826" y="658107"/>
            <a:ext cx="734876" cy="293077"/>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800" b="1" i="0" u="none" strike="noStrike" baseline="0" dirty="0">
                <a:solidFill>
                  <a:schemeClr val="accent2"/>
                </a:solidFill>
                <a:latin typeface="Arial Narrow" pitchFamily="34" charset="0"/>
                <a:cs typeface="Arial"/>
              </a:rPr>
              <a:t>Request</a:t>
            </a:r>
          </a:p>
        </cdr:txBody>
      </cdr:sp>
      <cdr:sp macro="" textlink="">
        <cdr:nvSpPr>
          <cdr:cNvPr id="21506" name="Line 2"/>
          <cdr:cNvSpPr>
            <a:spLocks xmlns:a="http://schemas.openxmlformats.org/drawingml/2006/main" noChangeShapeType="1"/>
          </cdr:cNvSpPr>
        </cdr:nvSpPr>
        <cdr:spPr bwMode="auto">
          <a:xfrm xmlns:a="http://schemas.openxmlformats.org/drawingml/2006/main">
            <a:off x="7931765" y="969807"/>
            <a:ext cx="95003" cy="130712"/>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sz="1600" b="1">
              <a:latin typeface="Arial Narrow" pitchFamily="34" charset="0"/>
            </a:endParaRPr>
          </a:p>
        </cdr:txBody>
      </cdr:sp>
    </cdr:grpSp>
  </cdr:relSizeAnchor>
  <cdr:relSizeAnchor xmlns:cdr="http://schemas.openxmlformats.org/drawingml/2006/chartDrawing">
    <cdr:from>
      <cdr:x>0.43969</cdr:x>
      <cdr:y>0.3605</cdr:y>
    </cdr:from>
    <cdr:to>
      <cdr:x>0.58095</cdr:x>
      <cdr:y>0.46103</cdr:y>
    </cdr:to>
    <cdr:grpSp>
      <cdr:nvGrpSpPr>
        <cdr:cNvPr id="7" name="Group 6"/>
        <cdr:cNvGrpSpPr/>
      </cdr:nvGrpSpPr>
      <cdr:grpSpPr>
        <a:xfrm xmlns:a="http://schemas.openxmlformats.org/drawingml/2006/main">
          <a:off x="3977911" y="2148175"/>
          <a:ext cx="1277990" cy="599046"/>
          <a:chOff x="3926236" y="2159335"/>
          <a:chExt cx="1212345" cy="585038"/>
        </a:xfrm>
      </cdr:grpSpPr>
      <cdr:sp macro="" textlink="">
        <cdr:nvSpPr>
          <cdr:cNvPr id="21507" name="Text Box 3"/>
          <cdr:cNvSpPr txBox="1">
            <a:spLocks xmlns:a="http://schemas.openxmlformats.org/drawingml/2006/main" noChangeArrowheads="1"/>
          </cdr:cNvSpPr>
        </cdr:nvSpPr>
        <cdr:spPr bwMode="auto">
          <a:xfrm xmlns:a="http://schemas.openxmlformats.org/drawingml/2006/main">
            <a:off x="3926236" y="2159335"/>
            <a:ext cx="1212345" cy="293077"/>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r>
              <a:rPr lang="en-US" sz="1800" b="1" i="0" u="none" strike="noStrike" baseline="0" dirty="0">
                <a:solidFill>
                  <a:schemeClr val="accent4"/>
                </a:solidFill>
                <a:latin typeface="Arial Narrow" pitchFamily="34" charset="0"/>
                <a:cs typeface="Arial"/>
              </a:rPr>
              <a:t>Appropriation</a:t>
            </a:r>
          </a:p>
        </cdr:txBody>
      </cdr:sp>
      <cdr:sp macro="" textlink="">
        <cdr:nvSpPr>
          <cdr:cNvPr id="21508" name="Line 4"/>
          <cdr:cNvSpPr>
            <a:spLocks xmlns:a="http://schemas.openxmlformats.org/drawingml/2006/main" noChangeShapeType="1"/>
          </cdr:cNvSpPr>
        </cdr:nvSpPr>
        <cdr:spPr bwMode="auto">
          <a:xfrm xmlns:a="http://schemas.openxmlformats.org/drawingml/2006/main">
            <a:off x="4909691" y="2511117"/>
            <a:ext cx="156965" cy="23325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sz="1600" b="1">
              <a:latin typeface="Arial Narrow" pitchFamily="34" charset="0"/>
            </a:endParaRPr>
          </a:p>
        </cdr:txBody>
      </cdr:sp>
    </cdr:grpSp>
  </cdr:relSizeAnchor>
  <cdr:relSizeAnchor xmlns:cdr="http://schemas.openxmlformats.org/drawingml/2006/chartDrawing">
    <cdr:from>
      <cdr:x>0.46615</cdr:x>
      <cdr:y>0.96563</cdr:y>
    </cdr:from>
    <cdr:to>
      <cdr:x>0.99183</cdr:x>
      <cdr:y>0.99702</cdr:y>
    </cdr:to>
    <cdr:sp macro="" textlink="">
      <cdr:nvSpPr>
        <cdr:cNvPr id="6" name="TextBox 1"/>
        <cdr:cNvSpPr txBox="1"/>
      </cdr:nvSpPr>
      <cdr:spPr>
        <a:xfrm xmlns:a="http://schemas.openxmlformats.org/drawingml/2006/main">
          <a:off x="4000500" y="5619750"/>
          <a:ext cx="4511388" cy="1827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900"/>
            <a:t>FY 2009 excludes funding from the Recovery Act</a:t>
          </a:r>
          <a:r>
            <a:rPr lang="en-US" sz="900" baseline="0"/>
            <a:t>.</a:t>
          </a:r>
          <a:endParaRPr lang="en-US" sz="9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1" y="0"/>
            <a:ext cx="3005820" cy="463229"/>
          </a:xfrm>
          <a:prstGeom prst="rect">
            <a:avLst/>
          </a:prstGeom>
          <a:noFill/>
          <a:ln w="9525">
            <a:noFill/>
            <a:miter lim="800000"/>
            <a:headEnd/>
            <a:tailEnd/>
          </a:ln>
          <a:effectLst/>
        </p:spPr>
        <p:txBody>
          <a:bodyPr vert="horz" wrap="square" lIns="92388" tIns="46194" rIns="92388" bIns="46194" numCol="1" anchor="t" anchorCtr="0" compatLnSpc="1">
            <a:prstTxWarp prst="textNoShape">
              <a:avLst/>
            </a:prstTxWarp>
          </a:bodyPr>
          <a:lstStyle>
            <a:lvl1pPr defTabSz="922868"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5" name="Rectangle 3"/>
          <p:cNvSpPr>
            <a:spLocks noGrp="1" noChangeArrowheads="1"/>
          </p:cNvSpPr>
          <p:nvPr>
            <p:ph type="dt" sz="quarter" idx="1"/>
          </p:nvPr>
        </p:nvSpPr>
        <p:spPr bwMode="auto">
          <a:xfrm>
            <a:off x="4004580" y="0"/>
            <a:ext cx="3005820" cy="463229"/>
          </a:xfrm>
          <a:prstGeom prst="rect">
            <a:avLst/>
          </a:prstGeom>
          <a:noFill/>
          <a:ln w="9525">
            <a:noFill/>
            <a:miter lim="800000"/>
            <a:headEnd/>
            <a:tailEnd/>
          </a:ln>
          <a:effectLst/>
        </p:spPr>
        <p:txBody>
          <a:bodyPr vert="horz" wrap="square" lIns="92388" tIns="46194" rIns="92388" bIns="46194" numCol="1" anchor="t" anchorCtr="0" compatLnSpc="1">
            <a:prstTxWarp prst="textNoShape">
              <a:avLst/>
            </a:prstTxWarp>
          </a:bodyPr>
          <a:lstStyle>
            <a:lvl1pPr algn="r" defTabSz="922868"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6" name="Rectangle 4"/>
          <p:cNvSpPr>
            <a:spLocks noGrp="1" noChangeArrowheads="1"/>
          </p:cNvSpPr>
          <p:nvPr>
            <p:ph type="ftr" sz="quarter" idx="2"/>
          </p:nvPr>
        </p:nvSpPr>
        <p:spPr bwMode="auto">
          <a:xfrm>
            <a:off x="1" y="8794968"/>
            <a:ext cx="3005820" cy="463228"/>
          </a:xfrm>
          <a:prstGeom prst="rect">
            <a:avLst/>
          </a:prstGeom>
          <a:noFill/>
          <a:ln w="9525">
            <a:noFill/>
            <a:miter lim="800000"/>
            <a:headEnd/>
            <a:tailEnd/>
          </a:ln>
          <a:effectLst/>
        </p:spPr>
        <p:txBody>
          <a:bodyPr vert="horz" wrap="square" lIns="92388" tIns="46194" rIns="92388" bIns="46194" numCol="1" anchor="b" anchorCtr="0" compatLnSpc="1">
            <a:prstTxWarp prst="textNoShape">
              <a:avLst/>
            </a:prstTxWarp>
          </a:bodyPr>
          <a:lstStyle>
            <a:lvl1pPr defTabSz="922868" eaLnBrk="0" hangingPunct="0">
              <a:defRPr b="0" u="none">
                <a:effectLst>
                  <a:outerShdw blurRad="38100" dist="38100" dir="2700000" algn="tl">
                    <a:srgbClr val="C0C0C0"/>
                  </a:outerShdw>
                </a:effectLst>
                <a:latin typeface="Arial" pitchFamily="34" charset="0"/>
              </a:defRPr>
            </a:lvl1pPr>
          </a:lstStyle>
          <a:p>
            <a:pPr>
              <a:defRPr/>
            </a:pPr>
            <a:endParaRPr lang="en-US"/>
          </a:p>
        </p:txBody>
      </p:sp>
      <p:sp>
        <p:nvSpPr>
          <p:cNvPr id="412677" name="Rectangle 5"/>
          <p:cNvSpPr>
            <a:spLocks noGrp="1" noChangeArrowheads="1"/>
          </p:cNvSpPr>
          <p:nvPr>
            <p:ph type="sldNum" sz="quarter" idx="3"/>
          </p:nvPr>
        </p:nvSpPr>
        <p:spPr bwMode="auto">
          <a:xfrm>
            <a:off x="4004580" y="8794968"/>
            <a:ext cx="3005820" cy="463228"/>
          </a:xfrm>
          <a:prstGeom prst="rect">
            <a:avLst/>
          </a:prstGeom>
          <a:noFill/>
          <a:ln w="9525">
            <a:noFill/>
            <a:miter lim="800000"/>
            <a:headEnd/>
            <a:tailEnd/>
          </a:ln>
          <a:effectLst/>
        </p:spPr>
        <p:txBody>
          <a:bodyPr vert="horz" wrap="square" lIns="92388" tIns="46194" rIns="92388" bIns="46194" numCol="1" anchor="b" anchorCtr="0" compatLnSpc="1">
            <a:prstTxWarp prst="textNoShape">
              <a:avLst/>
            </a:prstTxWarp>
          </a:bodyPr>
          <a:lstStyle>
            <a:lvl1pPr algn="r" defTabSz="922868" eaLnBrk="0" hangingPunct="0">
              <a:defRPr b="0" u="none">
                <a:effectLst>
                  <a:outerShdw blurRad="38100" dist="38100" dir="2700000" algn="tl">
                    <a:srgbClr val="C0C0C0"/>
                  </a:outerShdw>
                </a:effectLst>
                <a:latin typeface="Arial" pitchFamily="34" charset="0"/>
              </a:defRPr>
            </a:lvl1pPr>
          </a:lstStyle>
          <a:p>
            <a:pPr>
              <a:defRPr/>
            </a:pPr>
            <a:fld id="{2E779E8E-11D9-4C8C-B140-651D35B150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05820" cy="463229"/>
          </a:xfrm>
          <a:prstGeom prst="rect">
            <a:avLst/>
          </a:prstGeom>
          <a:noFill/>
          <a:ln w="9525">
            <a:noFill/>
            <a:miter lim="800000"/>
            <a:headEnd/>
            <a:tailEnd/>
          </a:ln>
          <a:effectLst/>
        </p:spPr>
        <p:txBody>
          <a:bodyPr vert="horz" wrap="square" lIns="91803" tIns="45896" rIns="91803" bIns="45896" numCol="1" anchor="t" anchorCtr="0" compatLnSpc="1">
            <a:prstTxWarp prst="textNoShape">
              <a:avLst/>
            </a:prstTxWarp>
          </a:bodyPr>
          <a:lstStyle>
            <a:lvl1pPr defTabSz="919685" eaLnBrk="0" hangingPunct="0">
              <a:defRPr b="0" u="none">
                <a:effectLst/>
                <a:latin typeface="Arial" pitchFamily="34" charset="0"/>
              </a:defRPr>
            </a:lvl1pPr>
          </a:lstStyle>
          <a:p>
            <a:pPr>
              <a:defRPr/>
            </a:pPr>
            <a:endParaRPr lang="en-US"/>
          </a:p>
        </p:txBody>
      </p:sp>
      <p:sp>
        <p:nvSpPr>
          <p:cNvPr id="18435" name="Rectangle 3"/>
          <p:cNvSpPr>
            <a:spLocks noGrp="1" noChangeArrowheads="1"/>
          </p:cNvSpPr>
          <p:nvPr>
            <p:ph type="dt" idx="1"/>
          </p:nvPr>
        </p:nvSpPr>
        <p:spPr bwMode="auto">
          <a:xfrm>
            <a:off x="4004580" y="0"/>
            <a:ext cx="3005820" cy="463229"/>
          </a:xfrm>
          <a:prstGeom prst="rect">
            <a:avLst/>
          </a:prstGeom>
          <a:noFill/>
          <a:ln w="9525">
            <a:noFill/>
            <a:miter lim="800000"/>
            <a:headEnd/>
            <a:tailEnd/>
          </a:ln>
          <a:effectLst/>
        </p:spPr>
        <p:txBody>
          <a:bodyPr vert="horz" wrap="square" lIns="91803" tIns="45896" rIns="91803" bIns="45896" numCol="1" anchor="t" anchorCtr="0" compatLnSpc="1">
            <a:prstTxWarp prst="textNoShape">
              <a:avLst/>
            </a:prstTxWarp>
          </a:bodyPr>
          <a:lstStyle>
            <a:lvl1pPr algn="r" defTabSz="919685" eaLnBrk="0" hangingPunct="0">
              <a:defRPr b="0" u="none">
                <a:effectLst/>
                <a:latin typeface="Arial" pitchFamily="34"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8888" y="693738"/>
            <a:ext cx="4492625" cy="3471862"/>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4013" y="4396688"/>
            <a:ext cx="5162377" cy="4164278"/>
          </a:xfrm>
          <a:prstGeom prst="rect">
            <a:avLst/>
          </a:prstGeom>
          <a:noFill/>
          <a:ln w="9525">
            <a:noFill/>
            <a:miter lim="800000"/>
            <a:headEnd/>
            <a:tailEnd/>
          </a:ln>
          <a:effectLst/>
        </p:spPr>
        <p:txBody>
          <a:bodyPr vert="horz" wrap="square" lIns="91803" tIns="45896" rIns="91803" bIns="458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794968"/>
            <a:ext cx="3005820" cy="464820"/>
          </a:xfrm>
          <a:prstGeom prst="rect">
            <a:avLst/>
          </a:prstGeom>
          <a:noFill/>
          <a:ln w="9525">
            <a:noFill/>
            <a:miter lim="800000"/>
            <a:headEnd/>
            <a:tailEnd/>
          </a:ln>
          <a:effectLst/>
        </p:spPr>
        <p:txBody>
          <a:bodyPr vert="horz" wrap="square" lIns="91803" tIns="45896" rIns="91803" bIns="45896" numCol="1" anchor="b" anchorCtr="0" compatLnSpc="1">
            <a:prstTxWarp prst="textNoShape">
              <a:avLst/>
            </a:prstTxWarp>
          </a:bodyPr>
          <a:lstStyle>
            <a:lvl1pPr defTabSz="919685" eaLnBrk="0" hangingPunct="0">
              <a:defRPr b="0" u="none">
                <a:effectLst/>
                <a:latin typeface="Arial"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4004580" y="8794968"/>
            <a:ext cx="3005820" cy="464820"/>
          </a:xfrm>
          <a:prstGeom prst="rect">
            <a:avLst/>
          </a:prstGeom>
          <a:noFill/>
          <a:ln w="9525">
            <a:noFill/>
            <a:miter lim="800000"/>
            <a:headEnd/>
            <a:tailEnd/>
          </a:ln>
          <a:effectLst/>
        </p:spPr>
        <p:txBody>
          <a:bodyPr vert="horz" wrap="square" lIns="91803" tIns="45896" rIns="91803" bIns="45896" numCol="1" anchor="b" anchorCtr="0" compatLnSpc="1">
            <a:prstTxWarp prst="textNoShape">
              <a:avLst/>
            </a:prstTxWarp>
          </a:bodyPr>
          <a:lstStyle>
            <a:lvl1pPr algn="r" defTabSz="919685" eaLnBrk="0" hangingPunct="0">
              <a:defRPr b="0" u="none">
                <a:effectLst/>
                <a:latin typeface="Arial" pitchFamily="34" charset="0"/>
              </a:defRPr>
            </a:lvl1pPr>
          </a:lstStyle>
          <a:p>
            <a:pPr>
              <a:defRPr/>
            </a:pPr>
            <a:fld id="{7474D98F-827F-4973-A656-24645666CF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22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044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5676"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09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76133" algn="l" defTabSz="910446" rtl="0" eaLnBrk="1" latinLnBrk="0" hangingPunct="1">
      <a:defRPr sz="1200" kern="1200">
        <a:solidFill>
          <a:schemeClr val="tx1"/>
        </a:solidFill>
        <a:latin typeface="+mn-lt"/>
        <a:ea typeface="+mn-ea"/>
        <a:cs typeface="+mn-cs"/>
      </a:defRPr>
    </a:lvl6pPr>
    <a:lvl7pPr marL="2731358" algn="l" defTabSz="910446" rtl="0" eaLnBrk="1" latinLnBrk="0" hangingPunct="1">
      <a:defRPr sz="1200" kern="1200">
        <a:solidFill>
          <a:schemeClr val="tx1"/>
        </a:solidFill>
        <a:latin typeface="+mn-lt"/>
        <a:ea typeface="+mn-ea"/>
        <a:cs typeface="+mn-cs"/>
      </a:defRPr>
    </a:lvl7pPr>
    <a:lvl8pPr marL="3186582" algn="l" defTabSz="910446" rtl="0" eaLnBrk="1" latinLnBrk="0" hangingPunct="1">
      <a:defRPr sz="1200" kern="1200">
        <a:solidFill>
          <a:schemeClr val="tx1"/>
        </a:solidFill>
        <a:latin typeface="+mn-lt"/>
        <a:ea typeface="+mn-ea"/>
        <a:cs typeface="+mn-cs"/>
      </a:defRPr>
    </a:lvl8pPr>
    <a:lvl9pPr marL="3641808" algn="l" defTabSz="9104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E87EE9D-3D12-434F-A973-7E49C17AC448}" type="slidenum">
              <a:rPr lang="en-US" smtClean="0"/>
              <a:pPr/>
              <a:t>1</a:t>
            </a:fld>
            <a:endParaRPr lang="en-US" smtClean="0"/>
          </a:p>
        </p:txBody>
      </p:sp>
      <p:sp>
        <p:nvSpPr>
          <p:cNvPr id="72707" name="Rectangle 2"/>
          <p:cNvSpPr>
            <a:spLocks noGrp="1" noRot="1" noChangeAspect="1" noChangeArrowheads="1" noTextEdit="1"/>
          </p:cNvSpPr>
          <p:nvPr>
            <p:ph type="sldImg"/>
          </p:nvPr>
        </p:nvSpPr>
        <p:spPr>
          <a:xfrm>
            <a:off x="1258888" y="693738"/>
            <a:ext cx="4492625" cy="3471862"/>
          </a:xfrm>
          <a:ln/>
        </p:spPr>
      </p:sp>
      <p:sp>
        <p:nvSpPr>
          <p:cNvPr id="72708" name="Rectangle 3"/>
          <p:cNvSpPr>
            <a:spLocks noGrp="1" noChangeArrowheads="1"/>
          </p:cNvSpPr>
          <p:nvPr>
            <p:ph type="body" idx="1"/>
          </p:nvPr>
        </p:nvSpPr>
        <p:spPr>
          <a:noFill/>
          <a:ln/>
        </p:spPr>
        <p:txBody>
          <a:bodyPr/>
          <a:lstStyle/>
          <a:p>
            <a:pPr marL="175027" indent="-175027" eaLnBrk="1" hangingPunct="1">
              <a:spcBef>
                <a:spcPct val="0"/>
              </a:spcBef>
              <a:spcAft>
                <a:spcPct val="50000"/>
              </a:spcAft>
              <a:buFont typeface="Wingdings" pitchFamily="2" charset="2"/>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258888" y="693738"/>
            <a:ext cx="4492625" cy="3471862"/>
          </a:xfrm>
          <a:ln/>
        </p:spPr>
      </p:sp>
      <p:sp>
        <p:nvSpPr>
          <p:cNvPr id="22531" name="Notes Placeholder 2"/>
          <p:cNvSpPr>
            <a:spLocks noGrp="1"/>
          </p:cNvSpPr>
          <p:nvPr>
            <p:ph type="body" idx="1"/>
          </p:nvPr>
        </p:nvSpPr>
        <p:spPr>
          <a:noFill/>
          <a:ln w="9525"/>
        </p:spPr>
        <p:txBody>
          <a:bodyPr>
            <a:normAutofit fontScale="85000" lnSpcReduction="20000"/>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258888" y="693738"/>
            <a:ext cx="4492625" cy="3471862"/>
          </a:xfrm>
          <a:ln/>
        </p:spPr>
      </p:sp>
      <p:sp>
        <p:nvSpPr>
          <p:cNvPr id="22531" name="Notes Placeholder 2"/>
          <p:cNvSpPr>
            <a:spLocks noGrp="1"/>
          </p:cNvSpPr>
          <p:nvPr>
            <p:ph type="body" idx="1"/>
          </p:nvPr>
        </p:nvSpPr>
        <p:spPr>
          <a:noFill/>
          <a:ln w="9525"/>
        </p:spPr>
        <p:txBody>
          <a:bodyPr>
            <a:normAutofit fontScale="40000" lnSpcReduction="20000"/>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2C06C-D314-4CDF-9FB8-C7370FFE1ED3}"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fontScale="77500" lnSpcReduction="20000"/>
          </a:bodyPr>
          <a:lstStyle/>
          <a:p>
            <a:r>
              <a:rPr lang="en-US" dirty="0" smtClean="0"/>
              <a:t> </a:t>
            </a:r>
          </a:p>
          <a:p>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r>
              <a:rPr lang="en-US" dirty="0" smtClean="0"/>
              <a:t>Image on right shows a real picture of the actual first girder, fully outfitted with magnets, vacuum chamber, and diagnostic components.</a:t>
            </a:r>
          </a:p>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4912"/>
            <a:fld id="{A0045AFF-5E32-42E1-8FE8-EC09FC910EBB}" type="slidenum">
              <a:rPr lang="en-US" smtClean="0"/>
              <a:pPr defTabSz="914912"/>
              <a:t>2</a:t>
            </a:fld>
            <a:endParaRPr lang="en-US" dirty="0" smtClean="0"/>
          </a:p>
        </p:txBody>
      </p:sp>
      <p:sp>
        <p:nvSpPr>
          <p:cNvPr id="50179" name="Rectangle 2"/>
          <p:cNvSpPr>
            <a:spLocks noGrp="1" noRot="1" noChangeAspect="1" noChangeArrowheads="1" noTextEdit="1"/>
          </p:cNvSpPr>
          <p:nvPr>
            <p:ph type="sldImg"/>
          </p:nvPr>
        </p:nvSpPr>
        <p:spPr bwMode="auto">
          <a:xfrm>
            <a:off x="1258888" y="693738"/>
            <a:ext cx="4492625" cy="3471862"/>
          </a:xfrm>
          <a:noFill/>
          <a:ln>
            <a:solidFill>
              <a:srgbClr val="000000"/>
            </a:solidFill>
            <a:miter lim="800000"/>
            <a:headEnd/>
            <a:tailEnd/>
          </a:ln>
        </p:spPr>
      </p:sp>
      <p:sp>
        <p:nvSpPr>
          <p:cNvPr id="50180" name="Rectangle 3"/>
          <p:cNvSpPr>
            <a:spLocks noGrp="1" noChangeArrowheads="1"/>
          </p:cNvSpPr>
          <p:nvPr>
            <p:ph type="body" idx="1"/>
          </p:nvPr>
        </p:nvSpPr>
        <p:spPr>
          <a:xfrm>
            <a:off x="924013" y="4396688"/>
            <a:ext cx="5162377" cy="4167462"/>
          </a:xfrm>
          <a:noFill/>
          <a:ln/>
        </p:spPr>
        <p:txBody>
          <a:bodyPr lIns="92489" tIns="46245" rIns="92489" bIns="46245"/>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4846">
              <a:defRPr/>
            </a:pPr>
            <a:fld id="{3FA9844D-04AB-4BAB-9E66-383609B6BC36}" type="slidenum">
              <a:rPr lang="en-US" smtClean="0"/>
              <a:pPr defTabSz="914846">
                <a:defRPr/>
              </a:pPr>
              <a:t>30</a:t>
            </a:fld>
            <a:endParaRPr lang="en-US" dirty="0" smtClean="0"/>
          </a:p>
        </p:txBody>
      </p:sp>
      <p:sp>
        <p:nvSpPr>
          <p:cNvPr id="33795" name="Rectangle 7"/>
          <p:cNvSpPr txBox="1">
            <a:spLocks noGrp="1" noChangeArrowheads="1"/>
          </p:cNvSpPr>
          <p:nvPr/>
        </p:nvSpPr>
        <p:spPr bwMode="auto">
          <a:xfrm>
            <a:off x="4004580" y="8794968"/>
            <a:ext cx="3005820" cy="464820"/>
          </a:xfrm>
          <a:prstGeom prst="rect">
            <a:avLst/>
          </a:prstGeom>
          <a:noFill/>
          <a:ln w="9525">
            <a:noFill/>
            <a:miter lim="800000"/>
            <a:headEnd/>
            <a:tailEnd/>
          </a:ln>
        </p:spPr>
        <p:txBody>
          <a:bodyPr lIns="91788" tIns="45888" rIns="91788" bIns="45888" anchor="b"/>
          <a:lstStyle/>
          <a:p>
            <a:pPr algn="r"/>
            <a:fld id="{C4F357E9-61D5-4AEB-8377-11BA789B8BB8}" type="slidenum">
              <a:rPr lang="en-US"/>
              <a:pPr algn="r"/>
              <a:t>30</a:t>
            </a:fld>
            <a:endParaRPr lang="en-US" dirty="0"/>
          </a:p>
        </p:txBody>
      </p:sp>
      <p:sp>
        <p:nvSpPr>
          <p:cNvPr id="33796" name="Rectangle 2"/>
          <p:cNvSpPr>
            <a:spLocks noGrp="1" noRot="1" noChangeAspect="1" noChangeArrowheads="1" noTextEdit="1"/>
          </p:cNvSpPr>
          <p:nvPr>
            <p:ph type="sldImg"/>
          </p:nvPr>
        </p:nvSpPr>
        <p:spPr bwMode="auto">
          <a:xfrm>
            <a:off x="1257300" y="693738"/>
            <a:ext cx="4492625" cy="3471862"/>
          </a:xfrm>
          <a:noFill/>
          <a:ln>
            <a:solidFill>
              <a:srgbClr val="000000"/>
            </a:solidFill>
            <a:miter lim="800000"/>
            <a:headEnd/>
            <a:tailEnd/>
          </a:ln>
        </p:spPr>
      </p:sp>
      <p:sp>
        <p:nvSpPr>
          <p:cNvPr id="33797" name="Rectangle 3"/>
          <p:cNvSpPr>
            <a:spLocks noGrp="1" noChangeArrowheads="1"/>
          </p:cNvSpPr>
          <p:nvPr>
            <p:ph type="body" idx="1"/>
          </p:nvPr>
        </p:nvSpPr>
        <p:spPr bwMode="auto">
          <a:xfrm>
            <a:off x="924013" y="4396690"/>
            <a:ext cx="5162377" cy="4167462"/>
          </a:xfrm>
          <a:noFill/>
        </p:spPr>
        <p:txBody>
          <a:bodyPr wrap="square" lIns="91788" tIns="45888" rIns="91788" bIns="45888" numCol="1" anchor="t" anchorCtr="0" compatLnSpc="1">
            <a:prstTxWarp prst="textNoShape">
              <a:avLst/>
            </a:prstTxWarp>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4846">
              <a:defRPr/>
            </a:pPr>
            <a:fld id="{3FA9844D-04AB-4BAB-9E66-383609B6BC36}" type="slidenum">
              <a:rPr lang="en-US" smtClean="0"/>
              <a:pPr defTabSz="914846">
                <a:defRPr/>
              </a:pPr>
              <a:t>3</a:t>
            </a:fld>
            <a:endParaRPr lang="en-US" dirty="0" smtClean="0"/>
          </a:p>
        </p:txBody>
      </p:sp>
      <p:sp>
        <p:nvSpPr>
          <p:cNvPr id="33795" name="Rectangle 7"/>
          <p:cNvSpPr txBox="1">
            <a:spLocks noGrp="1" noChangeArrowheads="1"/>
          </p:cNvSpPr>
          <p:nvPr/>
        </p:nvSpPr>
        <p:spPr bwMode="auto">
          <a:xfrm>
            <a:off x="4004580" y="8794968"/>
            <a:ext cx="3005820" cy="464820"/>
          </a:xfrm>
          <a:prstGeom prst="rect">
            <a:avLst/>
          </a:prstGeom>
          <a:noFill/>
          <a:ln w="9525">
            <a:noFill/>
            <a:miter lim="800000"/>
            <a:headEnd/>
            <a:tailEnd/>
          </a:ln>
        </p:spPr>
        <p:txBody>
          <a:bodyPr lIns="91788" tIns="45888" rIns="91788" bIns="45888" anchor="b"/>
          <a:lstStyle/>
          <a:p>
            <a:pPr algn="r"/>
            <a:fld id="{C4F357E9-61D5-4AEB-8377-11BA789B8BB8}" type="slidenum">
              <a:rPr lang="en-US"/>
              <a:pPr algn="r"/>
              <a:t>3</a:t>
            </a:fld>
            <a:endParaRPr lang="en-US" dirty="0"/>
          </a:p>
        </p:txBody>
      </p:sp>
      <p:sp>
        <p:nvSpPr>
          <p:cNvPr id="33796" name="Rectangle 2"/>
          <p:cNvSpPr>
            <a:spLocks noGrp="1" noRot="1" noChangeAspect="1" noChangeArrowheads="1" noTextEdit="1"/>
          </p:cNvSpPr>
          <p:nvPr>
            <p:ph type="sldImg"/>
          </p:nvPr>
        </p:nvSpPr>
        <p:spPr bwMode="auto">
          <a:xfrm>
            <a:off x="1257300" y="693738"/>
            <a:ext cx="4492625" cy="3471862"/>
          </a:xfrm>
          <a:noFill/>
          <a:ln>
            <a:solidFill>
              <a:srgbClr val="000000"/>
            </a:solidFill>
            <a:miter lim="800000"/>
            <a:headEnd/>
            <a:tailEnd/>
          </a:ln>
        </p:spPr>
      </p:sp>
      <p:sp>
        <p:nvSpPr>
          <p:cNvPr id="33797" name="Rectangle 3"/>
          <p:cNvSpPr>
            <a:spLocks noGrp="1" noChangeArrowheads="1"/>
          </p:cNvSpPr>
          <p:nvPr>
            <p:ph type="body" idx="1"/>
          </p:nvPr>
        </p:nvSpPr>
        <p:spPr bwMode="auto">
          <a:xfrm>
            <a:off x="924013" y="4396690"/>
            <a:ext cx="5162377" cy="4167462"/>
          </a:xfrm>
          <a:noFill/>
        </p:spPr>
        <p:txBody>
          <a:bodyPr wrap="square" lIns="91788" tIns="45888" rIns="91788" bIns="45888"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78711-3D76-419F-87A7-8794FEE44EFE}" type="slidenum">
              <a:rPr lang="en-US"/>
              <a:pPr/>
              <a:t>4</a:t>
            </a:fld>
            <a:endParaRPr lang="en-US"/>
          </a:p>
        </p:txBody>
      </p:sp>
      <p:sp>
        <p:nvSpPr>
          <p:cNvPr id="125954" name="Rectangle 2"/>
          <p:cNvSpPr>
            <a:spLocks noGrp="1" noRot="1" noChangeAspect="1" noChangeArrowheads="1" noTextEdit="1"/>
          </p:cNvSpPr>
          <p:nvPr>
            <p:ph type="sldImg"/>
          </p:nvPr>
        </p:nvSpPr>
        <p:spPr>
          <a:xfrm>
            <a:off x="1249363" y="693738"/>
            <a:ext cx="4513262" cy="3487737"/>
          </a:xfrm>
          <a:ln/>
        </p:spPr>
      </p:sp>
      <p:sp>
        <p:nvSpPr>
          <p:cNvPr id="125955" name="Rectangle 3"/>
          <p:cNvSpPr>
            <a:spLocks noGrp="1" noChangeArrowheads="1"/>
          </p:cNvSpPr>
          <p:nvPr>
            <p:ph type="body" idx="1"/>
          </p:nvPr>
        </p:nvSpPr>
        <p:spPr>
          <a:xfrm>
            <a:off x="701360" y="4420569"/>
            <a:ext cx="5607684" cy="4180196"/>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78711-3D76-419F-87A7-8794FEE44EFE}" type="slidenum">
              <a:rPr lang="en-US">
                <a:solidFill>
                  <a:prstClr val="black"/>
                </a:solidFill>
              </a:rPr>
              <a:pPr/>
              <a:t>5</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1249363" y="693738"/>
            <a:ext cx="4513262" cy="3487737"/>
          </a:xfrm>
          <a:ln/>
        </p:spPr>
      </p:sp>
      <p:sp>
        <p:nvSpPr>
          <p:cNvPr id="125955" name="Rectangle 3"/>
          <p:cNvSpPr>
            <a:spLocks noGrp="1" noChangeArrowheads="1"/>
          </p:cNvSpPr>
          <p:nvPr>
            <p:ph type="body" idx="1"/>
          </p:nvPr>
        </p:nvSpPr>
        <p:spPr>
          <a:xfrm>
            <a:off x="701360" y="4420569"/>
            <a:ext cx="5607684" cy="4180196"/>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6</a:t>
            </a:fld>
            <a:endParaRPr lang="en-US" smtClean="0"/>
          </a:p>
        </p:txBody>
      </p:sp>
      <p:sp>
        <p:nvSpPr>
          <p:cNvPr id="87043" name="Rectangle 2"/>
          <p:cNvSpPr>
            <a:spLocks noGrp="1" noRot="1" noChangeAspect="1" noChangeArrowheads="1" noTextEdit="1"/>
          </p:cNvSpPr>
          <p:nvPr>
            <p:ph type="sldImg"/>
          </p:nvPr>
        </p:nvSpPr>
        <p:spPr>
          <a:xfrm>
            <a:off x="950913" y="465138"/>
            <a:ext cx="5111750" cy="3951287"/>
          </a:xfrm>
          <a:ln/>
        </p:spPr>
      </p:sp>
      <p:sp>
        <p:nvSpPr>
          <p:cNvPr id="87044" name="Rectangle 3"/>
          <p:cNvSpPr>
            <a:spLocks noGrp="1" noChangeArrowheads="1"/>
          </p:cNvSpPr>
          <p:nvPr>
            <p:ph type="body" idx="1"/>
          </p:nvPr>
        </p:nvSpPr>
        <p:spPr>
          <a:xfrm>
            <a:off x="933555" y="4415790"/>
            <a:ext cx="5143293" cy="4184972"/>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258888" y="693738"/>
            <a:ext cx="4492625" cy="3471862"/>
          </a:xfrm>
          <a:ln/>
        </p:spPr>
      </p:sp>
      <p:sp>
        <p:nvSpPr>
          <p:cNvPr id="15363" name="Notes Placeholder 2"/>
          <p:cNvSpPr>
            <a:spLocks noGrp="1"/>
          </p:cNvSpPr>
          <p:nvPr>
            <p:ph type="body" idx="1"/>
          </p:nvPr>
        </p:nvSpPr>
        <p:spPr>
          <a:noFill/>
          <a:ln/>
        </p:spPr>
        <p:txBody>
          <a:bodyPr/>
          <a:lstStyle/>
          <a:p>
            <a:endParaRPr lang="en-US" b="1" dirty="0" smtClean="0"/>
          </a:p>
        </p:txBody>
      </p:sp>
      <p:sp>
        <p:nvSpPr>
          <p:cNvPr id="15364" name="Slide Number Placeholder 3"/>
          <p:cNvSpPr>
            <a:spLocks noGrp="1"/>
          </p:cNvSpPr>
          <p:nvPr>
            <p:ph type="sldNum" sz="quarter" idx="5"/>
          </p:nvPr>
        </p:nvSpPr>
        <p:spPr>
          <a:noFill/>
        </p:spPr>
        <p:txBody>
          <a:bodyPr/>
          <a:lstStyle/>
          <a:p>
            <a:fld id="{F40EFD73-B844-480D-8E80-B1D252FE426B}"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693738"/>
            <a:ext cx="4492625" cy="3471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03" y="241463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65" y="4403726"/>
            <a:ext cx="7042151" cy="1987550"/>
          </a:xfrm>
        </p:spPr>
        <p:txBody>
          <a:bodyPr/>
          <a:lstStyle>
            <a:lvl1pPr marL="0" indent="0" algn="ctr">
              <a:buNone/>
              <a:defRPr/>
            </a:lvl1pPr>
            <a:lvl2pPr marL="455222" indent="0" algn="ctr">
              <a:buNone/>
              <a:defRPr/>
            </a:lvl2pPr>
            <a:lvl3pPr marL="910446" indent="0" algn="ctr">
              <a:buNone/>
              <a:defRPr/>
            </a:lvl3pPr>
            <a:lvl4pPr marL="1365676" indent="0" algn="ctr">
              <a:buNone/>
              <a:defRPr/>
            </a:lvl4pPr>
            <a:lvl5pPr marL="1820900" indent="0" algn="ctr">
              <a:buNone/>
              <a:defRPr/>
            </a:lvl5pPr>
            <a:lvl6pPr marL="2276133" indent="0" algn="ctr">
              <a:buNone/>
              <a:defRPr/>
            </a:lvl6pPr>
            <a:lvl7pPr marL="2731358" indent="0" algn="ctr">
              <a:buNone/>
              <a:defRPr/>
            </a:lvl7pPr>
            <a:lvl8pPr marL="3186582" indent="0" algn="ctr">
              <a:buNone/>
              <a:defRPr/>
            </a:lvl8pPr>
            <a:lvl9pPr marL="3641808"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1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78"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03" y="241463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65" y="4403726"/>
            <a:ext cx="7042151" cy="1987550"/>
          </a:xfrm>
        </p:spPr>
        <p:txBody>
          <a:bodyPr/>
          <a:lstStyle>
            <a:lvl1pPr marL="0" indent="0" algn="ctr">
              <a:buNone/>
              <a:defRPr/>
            </a:lvl1pPr>
            <a:lvl2pPr marL="455222" indent="0" algn="ctr">
              <a:buNone/>
              <a:defRPr/>
            </a:lvl2pPr>
            <a:lvl3pPr marL="910446" indent="0" algn="ctr">
              <a:buNone/>
              <a:defRPr/>
            </a:lvl3pPr>
            <a:lvl4pPr marL="1365676" indent="0" algn="ctr">
              <a:buNone/>
              <a:defRPr/>
            </a:lvl4pPr>
            <a:lvl5pPr marL="1820900" indent="0" algn="ctr">
              <a:buNone/>
              <a:defRPr/>
            </a:lvl5pPr>
            <a:lvl6pPr marL="2276133" indent="0" algn="ctr">
              <a:buNone/>
              <a:defRPr/>
            </a:lvl6pPr>
            <a:lvl7pPr marL="2731358" indent="0" algn="ctr">
              <a:buNone/>
              <a:defRPr/>
            </a:lvl7pPr>
            <a:lvl8pPr marL="3186582" indent="0" algn="ctr">
              <a:buNone/>
              <a:defRPr/>
            </a:lvl8pPr>
            <a:lvl9pPr marL="3641808"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1F049DE-4FF3-43E3-B216-E57095E9C2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D45D153-32A5-4B1A-8A1B-C64DA51893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5222" indent="0">
              <a:buNone/>
              <a:defRPr sz="1800"/>
            </a:lvl2pPr>
            <a:lvl3pPr marL="910446" indent="0">
              <a:buNone/>
              <a:defRPr sz="1600"/>
            </a:lvl3pPr>
            <a:lvl4pPr marL="1365676" indent="0">
              <a:buNone/>
              <a:defRPr sz="1400"/>
            </a:lvl4pPr>
            <a:lvl5pPr marL="1820900" indent="0">
              <a:buNone/>
              <a:defRPr sz="1400"/>
            </a:lvl5pPr>
            <a:lvl6pPr marL="2276133" indent="0">
              <a:buNone/>
              <a:defRPr sz="1400"/>
            </a:lvl6pPr>
            <a:lvl7pPr marL="2731358" indent="0">
              <a:buNone/>
              <a:defRPr sz="1400"/>
            </a:lvl7pPr>
            <a:lvl8pPr marL="3186582" indent="0">
              <a:buNone/>
              <a:defRPr sz="1400"/>
            </a:lvl8pPr>
            <a:lvl9pPr marL="3641808"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C372680-B06D-4EC0-B1A6-37413B17796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439862"/>
            <a:ext cx="4449762" cy="5891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40" y="1439862"/>
            <a:ext cx="4449763" cy="5891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C5CB46A-10D9-45DB-86D5-BF369E952A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7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5222" indent="0">
              <a:buNone/>
              <a:defRPr sz="2000" b="1"/>
            </a:lvl2pPr>
            <a:lvl3pPr marL="910446" indent="0">
              <a:buNone/>
              <a:defRPr sz="1800" b="1"/>
            </a:lvl3pPr>
            <a:lvl4pPr marL="1365676" indent="0">
              <a:buNone/>
              <a:defRPr sz="1600" b="1"/>
            </a:lvl4pPr>
            <a:lvl5pPr marL="1820900" indent="0">
              <a:buNone/>
              <a:defRPr sz="1600" b="1"/>
            </a:lvl5pPr>
            <a:lvl6pPr marL="2276133" indent="0">
              <a:buNone/>
              <a:defRPr sz="1600" b="1"/>
            </a:lvl6pPr>
            <a:lvl7pPr marL="2731358" indent="0">
              <a:buNone/>
              <a:defRPr sz="1600" b="1"/>
            </a:lvl7pPr>
            <a:lvl8pPr marL="3186582" indent="0">
              <a:buNone/>
              <a:defRPr sz="1600" b="1"/>
            </a:lvl8pPr>
            <a:lvl9pPr marL="3641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5222" indent="0">
              <a:buNone/>
              <a:defRPr sz="2000" b="1"/>
            </a:lvl2pPr>
            <a:lvl3pPr marL="910446" indent="0">
              <a:buNone/>
              <a:defRPr sz="1800" b="1"/>
            </a:lvl3pPr>
            <a:lvl4pPr marL="1365676" indent="0">
              <a:buNone/>
              <a:defRPr sz="1600" b="1"/>
            </a:lvl4pPr>
            <a:lvl5pPr marL="1820900" indent="0">
              <a:buNone/>
              <a:defRPr sz="1600" b="1"/>
            </a:lvl5pPr>
            <a:lvl6pPr marL="2276133" indent="0">
              <a:buNone/>
              <a:defRPr sz="1600" b="1"/>
            </a:lvl6pPr>
            <a:lvl7pPr marL="2731358" indent="0">
              <a:buNone/>
              <a:defRPr sz="1600" b="1"/>
            </a:lvl7pPr>
            <a:lvl8pPr marL="3186582" indent="0">
              <a:buNone/>
              <a:defRPr sz="1600" b="1"/>
            </a:lvl8pPr>
            <a:lvl9pPr marL="3641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E62EBF-00C5-4D6F-95C4-9B5D2A35878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95D3860-41B4-4EE4-91F5-37A5FE4BA12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B033C79-F7D1-417B-A294-F8A0076EC0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E784806-D0F6-4C34-BEA3-CD2A80CBA65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5222" indent="0">
              <a:buNone/>
              <a:defRPr sz="1200"/>
            </a:lvl2pPr>
            <a:lvl3pPr marL="910446" indent="0">
              <a:buNone/>
              <a:defRPr sz="1000"/>
            </a:lvl3pPr>
            <a:lvl4pPr marL="1365676" indent="0">
              <a:buNone/>
              <a:defRPr sz="900"/>
            </a:lvl4pPr>
            <a:lvl5pPr marL="1820900" indent="0">
              <a:buNone/>
              <a:defRPr sz="900"/>
            </a:lvl5pPr>
            <a:lvl6pPr marL="2276133" indent="0">
              <a:buNone/>
              <a:defRPr sz="900"/>
            </a:lvl6pPr>
            <a:lvl7pPr marL="2731358" indent="0">
              <a:buNone/>
              <a:defRPr sz="900"/>
            </a:lvl7pPr>
            <a:lvl8pPr marL="3186582" indent="0">
              <a:buNone/>
              <a:defRPr sz="900"/>
            </a:lvl8pPr>
            <a:lvl9pPr marL="3641808"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746F9F7-5D2D-4620-A02E-444A441B5BB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15" y="5440405"/>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15" y="693738"/>
            <a:ext cx="6035675" cy="4664075"/>
          </a:xfrm>
        </p:spPr>
        <p:txBody>
          <a:bodyPr/>
          <a:lstStyle>
            <a:lvl1pPr marL="0" indent="0">
              <a:buNone/>
              <a:defRPr sz="3200"/>
            </a:lvl1pPr>
            <a:lvl2pPr marL="455222" indent="0">
              <a:buNone/>
              <a:defRPr sz="2800"/>
            </a:lvl2pPr>
            <a:lvl3pPr marL="910446" indent="0">
              <a:buNone/>
              <a:defRPr sz="2500"/>
            </a:lvl3pPr>
            <a:lvl4pPr marL="1365676" indent="0">
              <a:buNone/>
              <a:defRPr sz="2000"/>
            </a:lvl4pPr>
            <a:lvl5pPr marL="1820900" indent="0">
              <a:buNone/>
              <a:defRPr sz="2000"/>
            </a:lvl5pPr>
            <a:lvl6pPr marL="2276133" indent="0">
              <a:buNone/>
              <a:defRPr sz="2000"/>
            </a:lvl6pPr>
            <a:lvl7pPr marL="2731358" indent="0">
              <a:buNone/>
              <a:defRPr sz="2000"/>
            </a:lvl7pPr>
            <a:lvl8pPr marL="3186582" indent="0">
              <a:buNone/>
              <a:defRPr sz="2000"/>
            </a:lvl8pPr>
            <a:lvl9pPr marL="3641808" indent="0">
              <a:buNone/>
              <a:defRPr sz="2000"/>
            </a:lvl9pPr>
          </a:lstStyle>
          <a:p>
            <a:pPr lvl="0"/>
            <a:endParaRPr lang="en-US" noProof="0"/>
          </a:p>
        </p:txBody>
      </p:sp>
      <p:sp>
        <p:nvSpPr>
          <p:cNvPr id="4" name="Text Placeholder 3"/>
          <p:cNvSpPr>
            <a:spLocks noGrp="1"/>
          </p:cNvSpPr>
          <p:nvPr>
            <p:ph type="body" sz="half" idx="2"/>
          </p:nvPr>
        </p:nvSpPr>
        <p:spPr>
          <a:xfrm>
            <a:off x="1971715" y="6083300"/>
            <a:ext cx="6035675" cy="911225"/>
          </a:xfrm>
        </p:spPr>
        <p:txBody>
          <a:bodyPr/>
          <a:lstStyle>
            <a:lvl1pPr marL="0" indent="0">
              <a:buNone/>
              <a:defRPr sz="1400"/>
            </a:lvl1pPr>
            <a:lvl2pPr marL="455222" indent="0">
              <a:buNone/>
              <a:defRPr sz="1200"/>
            </a:lvl2pPr>
            <a:lvl3pPr marL="910446" indent="0">
              <a:buNone/>
              <a:defRPr sz="1000"/>
            </a:lvl3pPr>
            <a:lvl4pPr marL="1365676" indent="0">
              <a:buNone/>
              <a:defRPr sz="900"/>
            </a:lvl4pPr>
            <a:lvl5pPr marL="1820900" indent="0">
              <a:buNone/>
              <a:defRPr sz="900"/>
            </a:lvl5pPr>
            <a:lvl6pPr marL="2276133" indent="0">
              <a:buNone/>
              <a:defRPr sz="900"/>
            </a:lvl6pPr>
            <a:lvl7pPr marL="2731358" indent="0">
              <a:buNone/>
              <a:defRPr sz="900"/>
            </a:lvl7pPr>
            <a:lvl8pPr marL="3186582" indent="0">
              <a:buNone/>
              <a:defRPr sz="900"/>
            </a:lvl8pPr>
            <a:lvl9pPr marL="3641808"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8230C60-F3A9-4511-BC43-FE85C6E1D01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993D74-944C-496D-AF13-A5692D1BB66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15" y="184154"/>
            <a:ext cx="2262189" cy="714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78" y="184154"/>
            <a:ext cx="6637337" cy="714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40440EC-626D-4492-AC71-A49C3F9438A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439862"/>
            <a:ext cx="4449762" cy="5891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40" y="1439862"/>
            <a:ext cx="4449763" cy="286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40" y="4460875"/>
            <a:ext cx="4449763"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90DD681-EC5A-4ED0-A3D4-3074FFBC0DD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3278" y="184154"/>
            <a:ext cx="9051925" cy="7146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4366A536-E318-43B4-8388-76F23EB363B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78" y="1439862"/>
            <a:ext cx="9051925" cy="286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78" y="4460875"/>
            <a:ext cx="9051925"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B83D15B7-9509-4DC8-8A91-7583D4FD931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46454" y="184151"/>
            <a:ext cx="5681663" cy="819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78" y="1439862"/>
            <a:ext cx="9051925" cy="5891212"/>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E565770E-3CA4-4ACD-836F-66DC15F1052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82" y="241460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44" y="4403726"/>
            <a:ext cx="7042151" cy="1987550"/>
          </a:xfrm>
        </p:spPr>
        <p:txBody>
          <a:bodyPr/>
          <a:lstStyle>
            <a:lvl1pPr marL="0" indent="0" algn="ctr">
              <a:buNone/>
              <a:defRPr>
                <a:solidFill>
                  <a:schemeClr val="tx1">
                    <a:tint val="75000"/>
                  </a:schemeClr>
                </a:solidFill>
              </a:defRPr>
            </a:lvl1pPr>
            <a:lvl2pPr marL="456238" indent="0" algn="ctr">
              <a:buNone/>
              <a:defRPr>
                <a:solidFill>
                  <a:schemeClr val="tx1">
                    <a:tint val="75000"/>
                  </a:schemeClr>
                </a:solidFill>
              </a:defRPr>
            </a:lvl2pPr>
            <a:lvl3pPr marL="912475" indent="0" algn="ctr">
              <a:buNone/>
              <a:defRPr>
                <a:solidFill>
                  <a:schemeClr val="tx1">
                    <a:tint val="75000"/>
                  </a:schemeClr>
                </a:solidFill>
              </a:defRPr>
            </a:lvl3pPr>
            <a:lvl4pPr marL="1368714" indent="0" algn="ctr">
              <a:buNone/>
              <a:defRPr>
                <a:solidFill>
                  <a:schemeClr val="tx1">
                    <a:tint val="75000"/>
                  </a:schemeClr>
                </a:solidFill>
              </a:defRPr>
            </a:lvl4pPr>
            <a:lvl5pPr marL="1824952" indent="0" algn="ctr">
              <a:buNone/>
              <a:defRPr>
                <a:solidFill>
                  <a:schemeClr val="tx1">
                    <a:tint val="75000"/>
                  </a:schemeClr>
                </a:solidFill>
              </a:defRPr>
            </a:lvl5pPr>
            <a:lvl6pPr marL="2281195" indent="0" algn="ctr">
              <a:buNone/>
              <a:defRPr>
                <a:solidFill>
                  <a:schemeClr val="tx1">
                    <a:tint val="75000"/>
                  </a:schemeClr>
                </a:solidFill>
              </a:defRPr>
            </a:lvl6pPr>
            <a:lvl7pPr marL="2737433" indent="0" algn="ctr">
              <a:buNone/>
              <a:defRPr>
                <a:solidFill>
                  <a:schemeClr val="tx1">
                    <a:tint val="75000"/>
                  </a:schemeClr>
                </a:solidFill>
              </a:defRPr>
            </a:lvl7pPr>
            <a:lvl8pPr marL="3193670" indent="0" algn="ctr">
              <a:buNone/>
              <a:defRPr>
                <a:solidFill>
                  <a:schemeClr val="tx1">
                    <a:tint val="75000"/>
                  </a:schemeClr>
                </a:solidFill>
              </a:defRPr>
            </a:lvl8pPr>
            <a:lvl9pPr marL="36499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5222" indent="0">
              <a:buNone/>
              <a:defRPr sz="1800"/>
            </a:lvl2pPr>
            <a:lvl3pPr marL="910446" indent="0">
              <a:buNone/>
              <a:defRPr sz="1600"/>
            </a:lvl3pPr>
            <a:lvl4pPr marL="1365676" indent="0">
              <a:buNone/>
              <a:defRPr sz="1400"/>
            </a:lvl4pPr>
            <a:lvl5pPr marL="1820900" indent="0">
              <a:buNone/>
              <a:defRPr sz="1400"/>
            </a:lvl5pPr>
            <a:lvl6pPr marL="2276133" indent="0">
              <a:buNone/>
              <a:defRPr sz="1400"/>
            </a:lvl6pPr>
            <a:lvl7pPr marL="2731358" indent="0">
              <a:buNone/>
              <a:defRPr sz="1400"/>
            </a:lvl7pPr>
            <a:lvl8pPr marL="3186582" indent="0">
              <a:buNone/>
              <a:defRPr sz="1400"/>
            </a:lvl8pPr>
            <a:lvl9pPr marL="3641808"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solidFill>
                  <a:schemeClr val="tx1">
                    <a:tint val="75000"/>
                  </a:schemeClr>
                </a:solidFill>
              </a:defRPr>
            </a:lvl1pPr>
            <a:lvl2pPr marL="456238" indent="0">
              <a:buNone/>
              <a:defRPr sz="1800">
                <a:solidFill>
                  <a:schemeClr val="tx1">
                    <a:tint val="75000"/>
                  </a:schemeClr>
                </a:solidFill>
              </a:defRPr>
            </a:lvl2pPr>
            <a:lvl3pPr marL="912475" indent="0">
              <a:buNone/>
              <a:defRPr sz="1600">
                <a:solidFill>
                  <a:schemeClr val="tx1">
                    <a:tint val="75000"/>
                  </a:schemeClr>
                </a:solidFill>
              </a:defRPr>
            </a:lvl3pPr>
            <a:lvl4pPr marL="1368714" indent="0">
              <a:buNone/>
              <a:defRPr sz="1400">
                <a:solidFill>
                  <a:schemeClr val="tx1">
                    <a:tint val="75000"/>
                  </a:schemeClr>
                </a:solidFill>
              </a:defRPr>
            </a:lvl4pPr>
            <a:lvl5pPr marL="1824952" indent="0">
              <a:buNone/>
              <a:defRPr sz="1400">
                <a:solidFill>
                  <a:schemeClr val="tx1">
                    <a:tint val="75000"/>
                  </a:schemeClr>
                </a:solidFill>
              </a:defRPr>
            </a:lvl5pPr>
            <a:lvl6pPr marL="2281195" indent="0">
              <a:buNone/>
              <a:defRPr sz="1400">
                <a:solidFill>
                  <a:schemeClr val="tx1">
                    <a:tint val="75000"/>
                  </a:schemeClr>
                </a:solidFill>
              </a:defRPr>
            </a:lvl6pPr>
            <a:lvl7pPr marL="2737433" indent="0">
              <a:buNone/>
              <a:defRPr sz="1400">
                <a:solidFill>
                  <a:schemeClr val="tx1">
                    <a:tint val="75000"/>
                  </a:schemeClr>
                </a:solidFill>
              </a:defRPr>
            </a:lvl7pPr>
            <a:lvl8pPr marL="3193670" indent="0">
              <a:buNone/>
              <a:defRPr sz="1400">
                <a:solidFill>
                  <a:schemeClr val="tx1">
                    <a:tint val="75000"/>
                  </a:schemeClr>
                </a:solidFill>
              </a:defRPr>
            </a:lvl8pPr>
            <a:lvl9pPr marL="36499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F0ACC-94BE-4344-BD67-789FB46694B7}"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0"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F0ACC-94BE-4344-BD67-789FB46694B7}"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F0ACC-94BE-4344-BD67-789FB46694B7}"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F0ACC-94BE-4344-BD67-789FB46694B7}"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4" y="544038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4" y="693738"/>
            <a:ext cx="6035675" cy="4664075"/>
          </a:xfrm>
        </p:spPr>
        <p:txBody>
          <a:bodyPr/>
          <a:lstStyle>
            <a:lvl1pPr marL="0" indent="0">
              <a:buNone/>
              <a:defRPr sz="3200"/>
            </a:lvl1pPr>
            <a:lvl2pPr marL="456238" indent="0">
              <a:buNone/>
              <a:defRPr sz="2800"/>
            </a:lvl2pPr>
            <a:lvl3pPr marL="912475" indent="0">
              <a:buNone/>
              <a:defRPr sz="2500"/>
            </a:lvl3pPr>
            <a:lvl4pPr marL="1368714" indent="0">
              <a:buNone/>
              <a:defRPr sz="2000"/>
            </a:lvl4pPr>
            <a:lvl5pPr marL="1824952" indent="0">
              <a:buNone/>
              <a:defRPr sz="2000"/>
            </a:lvl5pPr>
            <a:lvl6pPr marL="2281195" indent="0">
              <a:buNone/>
              <a:defRPr sz="2000"/>
            </a:lvl6pPr>
            <a:lvl7pPr marL="2737433" indent="0">
              <a:buNone/>
              <a:defRPr sz="2000"/>
            </a:lvl7pPr>
            <a:lvl8pPr marL="3193670" indent="0">
              <a:buNone/>
              <a:defRPr sz="2000"/>
            </a:lvl8pPr>
            <a:lvl9pPr marL="3649909" indent="0">
              <a:buNone/>
              <a:defRPr sz="2000"/>
            </a:lvl9pPr>
          </a:lstStyle>
          <a:p>
            <a:endParaRPr lang="en-US"/>
          </a:p>
        </p:txBody>
      </p:sp>
      <p:sp>
        <p:nvSpPr>
          <p:cNvPr id="4" name="Text Placeholder 3"/>
          <p:cNvSpPr>
            <a:spLocks noGrp="1"/>
          </p:cNvSpPr>
          <p:nvPr>
            <p:ph type="body" sz="half" idx="2"/>
          </p:nvPr>
        </p:nvSpPr>
        <p:spPr>
          <a:xfrm>
            <a:off x="1971694" y="6083300"/>
            <a:ext cx="6035675" cy="911225"/>
          </a:xfrm>
        </p:spPr>
        <p:txBody>
          <a:bodyPr/>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F0ACC-94BE-4344-BD67-789FB46694B7}"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4"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57"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F0ACC-94BE-4344-BD67-789FB46694B7}"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F0ACC-94BE-4344-BD67-789FB46694B7}"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D77E8-1876-448E-AB18-0AA2320D43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40"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19100" y="-259080"/>
            <a:ext cx="9136380" cy="12954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520440" y="7203864"/>
            <a:ext cx="5783580" cy="413808"/>
          </a:xfrm>
        </p:spPr>
        <p:txBody>
          <a:bodyPr/>
          <a:lstStyle>
            <a:lvl1pPr algn="r">
              <a:defRPr b="0">
                <a:solidFill>
                  <a:srgbClr val="146737"/>
                </a:solidFill>
              </a:defRPr>
            </a:lvl1pPr>
          </a:lstStyle>
          <a:p>
            <a:pPr>
              <a:defRPr/>
            </a:pPr>
            <a:endParaRPr lang="en-US"/>
          </a:p>
        </p:txBody>
      </p:sp>
      <p:sp>
        <p:nvSpPr>
          <p:cNvPr id="4" name="Slide Number Placeholder 11"/>
          <p:cNvSpPr>
            <a:spLocks noGrp="1"/>
          </p:cNvSpPr>
          <p:nvPr>
            <p:ph type="sldNum" sz="quarter" idx="11"/>
          </p:nvPr>
        </p:nvSpPr>
        <p:spPr>
          <a:xfrm>
            <a:off x="9220200" y="7198467"/>
            <a:ext cx="502920" cy="413808"/>
          </a:xfrm>
        </p:spPr>
        <p:txBody>
          <a:bodyPr/>
          <a:lstStyle>
            <a:lvl1pPr algn="ctr">
              <a:defRPr/>
            </a:lvl1pPr>
          </a:lstStyle>
          <a:p>
            <a:pPr>
              <a:defRPr/>
            </a:pPr>
            <a:fld id="{58B6EF8E-3424-4A55-9DA8-B65C41790E06}"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82" y="241460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44" y="4403726"/>
            <a:ext cx="7042151" cy="1987550"/>
          </a:xfrm>
        </p:spPr>
        <p:txBody>
          <a:bodyPr/>
          <a:lstStyle>
            <a:lvl1pPr marL="0" indent="0" algn="ctr">
              <a:buNone/>
              <a:defRPr>
                <a:solidFill>
                  <a:schemeClr val="tx1">
                    <a:tint val="75000"/>
                  </a:schemeClr>
                </a:solidFill>
              </a:defRPr>
            </a:lvl1pPr>
            <a:lvl2pPr marL="456238" indent="0" algn="ctr">
              <a:buNone/>
              <a:defRPr>
                <a:solidFill>
                  <a:schemeClr val="tx1">
                    <a:tint val="75000"/>
                  </a:schemeClr>
                </a:solidFill>
              </a:defRPr>
            </a:lvl2pPr>
            <a:lvl3pPr marL="912475" indent="0" algn="ctr">
              <a:buNone/>
              <a:defRPr>
                <a:solidFill>
                  <a:schemeClr val="tx1">
                    <a:tint val="75000"/>
                  </a:schemeClr>
                </a:solidFill>
              </a:defRPr>
            </a:lvl3pPr>
            <a:lvl4pPr marL="1368714" indent="0" algn="ctr">
              <a:buNone/>
              <a:defRPr>
                <a:solidFill>
                  <a:schemeClr val="tx1">
                    <a:tint val="75000"/>
                  </a:schemeClr>
                </a:solidFill>
              </a:defRPr>
            </a:lvl4pPr>
            <a:lvl5pPr marL="1824952" indent="0" algn="ctr">
              <a:buNone/>
              <a:defRPr>
                <a:solidFill>
                  <a:schemeClr val="tx1">
                    <a:tint val="75000"/>
                  </a:schemeClr>
                </a:solidFill>
              </a:defRPr>
            </a:lvl5pPr>
            <a:lvl6pPr marL="2281195" indent="0" algn="ctr">
              <a:buNone/>
              <a:defRPr>
                <a:solidFill>
                  <a:schemeClr val="tx1">
                    <a:tint val="75000"/>
                  </a:schemeClr>
                </a:solidFill>
              </a:defRPr>
            </a:lvl6pPr>
            <a:lvl7pPr marL="2737433" indent="0" algn="ctr">
              <a:buNone/>
              <a:defRPr>
                <a:solidFill>
                  <a:schemeClr val="tx1">
                    <a:tint val="75000"/>
                  </a:schemeClr>
                </a:solidFill>
              </a:defRPr>
            </a:lvl7pPr>
            <a:lvl8pPr marL="3193670" indent="0" algn="ctr">
              <a:buNone/>
              <a:defRPr>
                <a:solidFill>
                  <a:schemeClr val="tx1">
                    <a:tint val="75000"/>
                  </a:schemeClr>
                </a:solidFill>
              </a:defRPr>
            </a:lvl8pPr>
            <a:lvl9pPr marL="36499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solidFill>
                  <a:schemeClr val="tx1">
                    <a:tint val="75000"/>
                  </a:schemeClr>
                </a:solidFill>
              </a:defRPr>
            </a:lvl1pPr>
            <a:lvl2pPr marL="456238" indent="0">
              <a:buNone/>
              <a:defRPr sz="1800">
                <a:solidFill>
                  <a:schemeClr val="tx1">
                    <a:tint val="75000"/>
                  </a:schemeClr>
                </a:solidFill>
              </a:defRPr>
            </a:lvl2pPr>
            <a:lvl3pPr marL="912475" indent="0">
              <a:buNone/>
              <a:defRPr sz="1600">
                <a:solidFill>
                  <a:schemeClr val="tx1">
                    <a:tint val="75000"/>
                  </a:schemeClr>
                </a:solidFill>
              </a:defRPr>
            </a:lvl3pPr>
            <a:lvl4pPr marL="1368714" indent="0">
              <a:buNone/>
              <a:defRPr sz="1400">
                <a:solidFill>
                  <a:schemeClr val="tx1">
                    <a:tint val="75000"/>
                  </a:schemeClr>
                </a:solidFill>
              </a:defRPr>
            </a:lvl4pPr>
            <a:lvl5pPr marL="1824952" indent="0">
              <a:buNone/>
              <a:defRPr sz="1400">
                <a:solidFill>
                  <a:schemeClr val="tx1">
                    <a:tint val="75000"/>
                  </a:schemeClr>
                </a:solidFill>
              </a:defRPr>
            </a:lvl5pPr>
            <a:lvl6pPr marL="2281195" indent="0">
              <a:buNone/>
              <a:defRPr sz="1400">
                <a:solidFill>
                  <a:schemeClr val="tx1">
                    <a:tint val="75000"/>
                  </a:schemeClr>
                </a:solidFill>
              </a:defRPr>
            </a:lvl6pPr>
            <a:lvl7pPr marL="2737433" indent="0">
              <a:buNone/>
              <a:defRPr sz="1400">
                <a:solidFill>
                  <a:schemeClr val="tx1">
                    <a:tint val="75000"/>
                  </a:schemeClr>
                </a:solidFill>
              </a:defRPr>
            </a:lvl7pPr>
            <a:lvl8pPr marL="3193670" indent="0">
              <a:buNone/>
              <a:defRPr sz="1400">
                <a:solidFill>
                  <a:schemeClr val="tx1">
                    <a:tint val="75000"/>
                  </a:schemeClr>
                </a:solidFill>
              </a:defRPr>
            </a:lvl8pPr>
            <a:lvl9pPr marL="36499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E6906-639B-493D-AB32-089CD5A3FD9D}"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0"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E6906-639B-493D-AB32-089CD5A3FD9D}"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238" indent="0">
              <a:buNone/>
              <a:defRPr sz="2000" b="1"/>
            </a:lvl2pPr>
            <a:lvl3pPr marL="912475" indent="0">
              <a:buNone/>
              <a:defRPr sz="1800" b="1"/>
            </a:lvl3pPr>
            <a:lvl4pPr marL="1368714" indent="0">
              <a:buNone/>
              <a:defRPr sz="1600" b="1"/>
            </a:lvl4pPr>
            <a:lvl5pPr marL="1824952" indent="0">
              <a:buNone/>
              <a:defRPr sz="1600" b="1"/>
            </a:lvl5pPr>
            <a:lvl6pPr marL="2281195" indent="0">
              <a:buNone/>
              <a:defRPr sz="1600" b="1"/>
            </a:lvl6pPr>
            <a:lvl7pPr marL="2737433" indent="0">
              <a:buNone/>
              <a:defRPr sz="1600" b="1"/>
            </a:lvl7pPr>
            <a:lvl8pPr marL="3193670" indent="0">
              <a:buNone/>
              <a:defRPr sz="1600" b="1"/>
            </a:lvl8pPr>
            <a:lvl9pPr marL="36499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E6906-639B-493D-AB32-089CD5A3FD9D}"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5222" indent="0">
              <a:buNone/>
              <a:defRPr sz="2000" b="1"/>
            </a:lvl2pPr>
            <a:lvl3pPr marL="910446" indent="0">
              <a:buNone/>
              <a:defRPr sz="1800" b="1"/>
            </a:lvl3pPr>
            <a:lvl4pPr marL="1365676" indent="0">
              <a:buNone/>
              <a:defRPr sz="1600" b="1"/>
            </a:lvl4pPr>
            <a:lvl5pPr marL="1820900" indent="0">
              <a:buNone/>
              <a:defRPr sz="1600" b="1"/>
            </a:lvl5pPr>
            <a:lvl6pPr marL="2276133" indent="0">
              <a:buNone/>
              <a:defRPr sz="1600" b="1"/>
            </a:lvl6pPr>
            <a:lvl7pPr marL="2731358" indent="0">
              <a:buNone/>
              <a:defRPr sz="1600" b="1"/>
            </a:lvl7pPr>
            <a:lvl8pPr marL="3186582" indent="0">
              <a:buNone/>
              <a:defRPr sz="1600" b="1"/>
            </a:lvl8pPr>
            <a:lvl9pPr marL="3641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5222" indent="0">
              <a:buNone/>
              <a:defRPr sz="2000" b="1"/>
            </a:lvl2pPr>
            <a:lvl3pPr marL="910446" indent="0">
              <a:buNone/>
              <a:defRPr sz="1800" b="1"/>
            </a:lvl3pPr>
            <a:lvl4pPr marL="1365676" indent="0">
              <a:buNone/>
              <a:defRPr sz="1600" b="1"/>
            </a:lvl4pPr>
            <a:lvl5pPr marL="1820900" indent="0">
              <a:buNone/>
              <a:defRPr sz="1600" b="1"/>
            </a:lvl5pPr>
            <a:lvl6pPr marL="2276133" indent="0">
              <a:buNone/>
              <a:defRPr sz="1600" b="1"/>
            </a:lvl6pPr>
            <a:lvl7pPr marL="2731358" indent="0">
              <a:buNone/>
              <a:defRPr sz="1600" b="1"/>
            </a:lvl7pPr>
            <a:lvl8pPr marL="3186582" indent="0">
              <a:buNone/>
              <a:defRPr sz="1600" b="1"/>
            </a:lvl8pPr>
            <a:lvl9pPr marL="3641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E6906-639B-493D-AB32-089CD5A3FD9D}"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E6906-639B-493D-AB32-089CD5A3FD9D}"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4" y="544038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4" y="693738"/>
            <a:ext cx="6035675" cy="4664075"/>
          </a:xfrm>
        </p:spPr>
        <p:txBody>
          <a:bodyPr/>
          <a:lstStyle>
            <a:lvl1pPr marL="0" indent="0">
              <a:buNone/>
              <a:defRPr sz="3200"/>
            </a:lvl1pPr>
            <a:lvl2pPr marL="456238" indent="0">
              <a:buNone/>
              <a:defRPr sz="2800"/>
            </a:lvl2pPr>
            <a:lvl3pPr marL="912475" indent="0">
              <a:buNone/>
              <a:defRPr sz="2500"/>
            </a:lvl3pPr>
            <a:lvl4pPr marL="1368714" indent="0">
              <a:buNone/>
              <a:defRPr sz="2000"/>
            </a:lvl4pPr>
            <a:lvl5pPr marL="1824952" indent="0">
              <a:buNone/>
              <a:defRPr sz="2000"/>
            </a:lvl5pPr>
            <a:lvl6pPr marL="2281195" indent="0">
              <a:buNone/>
              <a:defRPr sz="2000"/>
            </a:lvl6pPr>
            <a:lvl7pPr marL="2737433" indent="0">
              <a:buNone/>
              <a:defRPr sz="2000"/>
            </a:lvl7pPr>
            <a:lvl8pPr marL="3193670" indent="0">
              <a:buNone/>
              <a:defRPr sz="2000"/>
            </a:lvl8pPr>
            <a:lvl9pPr marL="3649909" indent="0">
              <a:buNone/>
              <a:defRPr sz="2000"/>
            </a:lvl9pPr>
          </a:lstStyle>
          <a:p>
            <a:endParaRPr lang="en-US"/>
          </a:p>
        </p:txBody>
      </p:sp>
      <p:sp>
        <p:nvSpPr>
          <p:cNvPr id="4" name="Text Placeholder 3"/>
          <p:cNvSpPr>
            <a:spLocks noGrp="1"/>
          </p:cNvSpPr>
          <p:nvPr>
            <p:ph type="body" sz="half" idx="2"/>
          </p:nvPr>
        </p:nvSpPr>
        <p:spPr>
          <a:xfrm>
            <a:off x="1971694" y="6083300"/>
            <a:ext cx="6035675" cy="911225"/>
          </a:xfrm>
        </p:spPr>
        <p:txBody>
          <a:bodyPr/>
          <a:lstStyle>
            <a:lvl1pPr marL="0" indent="0">
              <a:buNone/>
              <a:defRPr sz="1400"/>
            </a:lvl1pPr>
            <a:lvl2pPr marL="456238" indent="0">
              <a:buNone/>
              <a:defRPr sz="1200"/>
            </a:lvl2pPr>
            <a:lvl3pPr marL="912475" indent="0">
              <a:buNone/>
              <a:defRPr sz="1000"/>
            </a:lvl3pPr>
            <a:lvl4pPr marL="1368714" indent="0">
              <a:buNone/>
              <a:defRPr sz="900"/>
            </a:lvl4pPr>
            <a:lvl5pPr marL="1824952" indent="0">
              <a:buNone/>
              <a:defRPr sz="900"/>
            </a:lvl5pPr>
            <a:lvl6pPr marL="2281195" indent="0">
              <a:buNone/>
              <a:defRPr sz="900"/>
            </a:lvl6pPr>
            <a:lvl7pPr marL="2737433" indent="0">
              <a:buNone/>
              <a:defRPr sz="900"/>
            </a:lvl7pPr>
            <a:lvl8pPr marL="3193670" indent="0">
              <a:buNone/>
              <a:defRPr sz="900"/>
            </a:lvl8pPr>
            <a:lvl9pPr marL="36499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6906-639B-493D-AB32-089CD5A3FD9D}"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4"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57"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E6906-639B-493D-AB32-089CD5A3FD9D}"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C3EFC-D70F-4A86-A8D5-E3022D922D3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8759" indent="0" algn="ctr">
              <a:buNone/>
              <a:defRPr/>
            </a:lvl2pPr>
            <a:lvl3pPr marL="1017514" indent="0" algn="ctr">
              <a:buNone/>
              <a:defRPr/>
            </a:lvl3pPr>
            <a:lvl4pPr marL="1526273" indent="0" algn="ctr">
              <a:buNone/>
              <a:defRPr/>
            </a:lvl4pPr>
            <a:lvl5pPr marL="2035029" indent="0" algn="ctr">
              <a:buNone/>
              <a:defRPr/>
            </a:lvl5pPr>
            <a:lvl6pPr marL="2543789" indent="0" algn="ctr">
              <a:buNone/>
              <a:defRPr/>
            </a:lvl6pPr>
            <a:lvl7pPr marL="3052543" indent="0" algn="ctr">
              <a:buNone/>
              <a:defRPr/>
            </a:lvl7pPr>
            <a:lvl8pPr marL="3561303" indent="0" algn="ctr">
              <a:buNone/>
              <a:defRPr/>
            </a:lvl8pPr>
            <a:lvl9pPr marL="407005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38A2C-E424-4DFC-8E12-226B626D027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13B4BE-9439-45AE-8611-2175F0B9B98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500"/>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8759" indent="0">
              <a:buNone/>
              <a:defRPr sz="2000"/>
            </a:lvl2pPr>
            <a:lvl3pPr marL="1017514" indent="0">
              <a:buNone/>
              <a:defRPr sz="1800"/>
            </a:lvl3pPr>
            <a:lvl4pPr marL="1526273" indent="0">
              <a:buNone/>
              <a:defRPr sz="1600"/>
            </a:lvl4pPr>
            <a:lvl5pPr marL="2035029" indent="0">
              <a:buNone/>
              <a:defRPr sz="1600"/>
            </a:lvl5pPr>
            <a:lvl6pPr marL="2543789" indent="0">
              <a:buNone/>
              <a:defRPr sz="1600"/>
            </a:lvl6pPr>
            <a:lvl7pPr marL="3052543" indent="0">
              <a:buNone/>
              <a:defRPr sz="1600"/>
            </a:lvl7pPr>
            <a:lvl8pPr marL="3561303" indent="0">
              <a:buNone/>
              <a:defRPr sz="1600"/>
            </a:lvl8pPr>
            <a:lvl9pPr marL="4070058"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6B6615-DF43-451B-8386-6BDEAF7F352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688F5-B4ED-456A-B80A-A282FD69407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8759" indent="0">
              <a:buNone/>
              <a:defRPr sz="2200" b="1"/>
            </a:lvl2pPr>
            <a:lvl3pPr marL="1017514" indent="0">
              <a:buNone/>
              <a:defRPr sz="2000" b="1"/>
            </a:lvl3pPr>
            <a:lvl4pPr marL="1526273" indent="0">
              <a:buNone/>
              <a:defRPr sz="1800" b="1"/>
            </a:lvl4pPr>
            <a:lvl5pPr marL="2035029" indent="0">
              <a:buNone/>
              <a:defRPr sz="1800" b="1"/>
            </a:lvl5pPr>
            <a:lvl6pPr marL="2543789" indent="0">
              <a:buNone/>
              <a:defRPr sz="1800" b="1"/>
            </a:lvl6pPr>
            <a:lvl7pPr marL="3052543" indent="0">
              <a:buNone/>
              <a:defRPr sz="1800" b="1"/>
            </a:lvl7pPr>
            <a:lvl8pPr marL="3561303" indent="0">
              <a:buNone/>
              <a:defRPr sz="1800" b="1"/>
            </a:lvl8pPr>
            <a:lvl9pPr marL="407005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40" y="1739795"/>
            <a:ext cx="4445953" cy="725064"/>
          </a:xfrm>
        </p:spPr>
        <p:txBody>
          <a:bodyPr anchor="b"/>
          <a:lstStyle>
            <a:lvl1pPr marL="0" indent="0">
              <a:buNone/>
              <a:defRPr sz="2700" b="1"/>
            </a:lvl1pPr>
            <a:lvl2pPr marL="508759" indent="0">
              <a:buNone/>
              <a:defRPr sz="2200" b="1"/>
            </a:lvl2pPr>
            <a:lvl3pPr marL="1017514" indent="0">
              <a:buNone/>
              <a:defRPr sz="2000" b="1"/>
            </a:lvl3pPr>
            <a:lvl4pPr marL="1526273" indent="0">
              <a:buNone/>
              <a:defRPr sz="1800" b="1"/>
            </a:lvl4pPr>
            <a:lvl5pPr marL="2035029" indent="0">
              <a:buNone/>
              <a:defRPr sz="1800" b="1"/>
            </a:lvl5pPr>
            <a:lvl6pPr marL="2543789" indent="0">
              <a:buNone/>
              <a:defRPr sz="1800" b="1"/>
            </a:lvl6pPr>
            <a:lvl7pPr marL="3052543" indent="0">
              <a:buNone/>
              <a:defRPr sz="1800" b="1"/>
            </a:lvl7pPr>
            <a:lvl8pPr marL="3561303" indent="0">
              <a:buNone/>
              <a:defRPr sz="1800" b="1"/>
            </a:lvl8pPr>
            <a:lvl9pPr marL="407005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4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2F43CE-D32A-4026-BB28-4E2F61FD2EE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4E91F3-A1BC-4F06-BE51-4C1C8FAA76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4ED573-E1C3-4F01-8CFB-FD0B5F7AD48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8759" indent="0">
              <a:buNone/>
              <a:defRPr sz="1300"/>
            </a:lvl2pPr>
            <a:lvl3pPr marL="1017514" indent="0">
              <a:buNone/>
              <a:defRPr sz="1100"/>
            </a:lvl3pPr>
            <a:lvl4pPr marL="1526273" indent="0">
              <a:buNone/>
              <a:defRPr sz="1000"/>
            </a:lvl4pPr>
            <a:lvl5pPr marL="2035029" indent="0">
              <a:buNone/>
              <a:defRPr sz="1000"/>
            </a:lvl5pPr>
            <a:lvl6pPr marL="2543789" indent="0">
              <a:buNone/>
              <a:defRPr sz="1000"/>
            </a:lvl6pPr>
            <a:lvl7pPr marL="3052543" indent="0">
              <a:buNone/>
              <a:defRPr sz="1000"/>
            </a:lvl7pPr>
            <a:lvl8pPr marL="3561303" indent="0">
              <a:buNone/>
              <a:defRPr sz="1000"/>
            </a:lvl8pPr>
            <a:lvl9pPr marL="4070058"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D225B7-CD51-4FA4-9922-50ABD620497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8759" indent="0">
              <a:buNone/>
              <a:defRPr sz="3100"/>
            </a:lvl2pPr>
            <a:lvl3pPr marL="1017514" indent="0">
              <a:buNone/>
              <a:defRPr sz="2700"/>
            </a:lvl3pPr>
            <a:lvl4pPr marL="1526273" indent="0">
              <a:buNone/>
              <a:defRPr sz="2200"/>
            </a:lvl4pPr>
            <a:lvl5pPr marL="2035029" indent="0">
              <a:buNone/>
              <a:defRPr sz="2200"/>
            </a:lvl5pPr>
            <a:lvl6pPr marL="2543789" indent="0">
              <a:buNone/>
              <a:defRPr sz="2200"/>
            </a:lvl6pPr>
            <a:lvl7pPr marL="3052543" indent="0">
              <a:buNone/>
              <a:defRPr sz="2200"/>
            </a:lvl7pPr>
            <a:lvl8pPr marL="3561303" indent="0">
              <a:buNone/>
              <a:defRPr sz="2200"/>
            </a:lvl8pPr>
            <a:lvl9pPr marL="407005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8759" indent="0">
              <a:buNone/>
              <a:defRPr sz="1300"/>
            </a:lvl2pPr>
            <a:lvl3pPr marL="1017514" indent="0">
              <a:buNone/>
              <a:defRPr sz="1100"/>
            </a:lvl3pPr>
            <a:lvl4pPr marL="1526273" indent="0">
              <a:buNone/>
              <a:defRPr sz="1000"/>
            </a:lvl4pPr>
            <a:lvl5pPr marL="2035029" indent="0">
              <a:buNone/>
              <a:defRPr sz="1000"/>
            </a:lvl5pPr>
            <a:lvl6pPr marL="2543789" indent="0">
              <a:buNone/>
              <a:defRPr sz="1000"/>
            </a:lvl6pPr>
            <a:lvl7pPr marL="3052543" indent="0">
              <a:buNone/>
              <a:defRPr sz="1000"/>
            </a:lvl7pPr>
            <a:lvl8pPr marL="3561303" indent="0">
              <a:buNone/>
              <a:defRPr sz="1000"/>
            </a:lvl8pPr>
            <a:lvl9pPr marL="4070058"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617145-143A-496D-B522-AF544EF7806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17817-B5C0-4D8C-BE57-E270CC3E094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90880"/>
            <a:ext cx="213741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690880"/>
            <a:ext cx="624459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D101E-17C2-4A08-88F7-0621DA3B6B1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3"/>
          </p:nvPr>
        </p:nvSpPr>
        <p:spPr>
          <a:xfrm>
            <a:off x="3436620" y="7201167"/>
            <a:ext cx="5867400" cy="413808"/>
          </a:xfrm>
          <a:prstGeom prst="rect">
            <a:avLst/>
          </a:prstGeom>
        </p:spPr>
        <p:txBody>
          <a:bodyPr vert="horz" lIns="101870" tIns="50935" rIns="101870" bIns="50935"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dirty="0" smtClean="0"/>
              <a:t>Energy Facts 2010</a:t>
            </a:r>
            <a:endParaRPr lang="en-US" dirty="0"/>
          </a:p>
        </p:txBody>
      </p:sp>
      <p:sp>
        <p:nvSpPr>
          <p:cNvPr id="10" name="Slide Number Placeholder 5"/>
          <p:cNvSpPr>
            <a:spLocks noGrp="1"/>
          </p:cNvSpPr>
          <p:nvPr>
            <p:ph type="sldNum" sz="quarter" idx="4"/>
          </p:nvPr>
        </p:nvSpPr>
        <p:spPr>
          <a:xfrm>
            <a:off x="9255125" y="7201167"/>
            <a:ext cx="419100" cy="413808"/>
          </a:xfrm>
          <a:prstGeom prst="rect">
            <a:avLst/>
          </a:prstGeom>
        </p:spPr>
        <p:txBody>
          <a:bodyPr vert="horz" lIns="101870" tIns="50935" rIns="101870" bIns="50935"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6EEA275D-5A49-48A8-817D-44C3EA0A3A2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5222" indent="0">
              <a:buNone/>
              <a:defRPr sz="1200"/>
            </a:lvl2pPr>
            <a:lvl3pPr marL="910446" indent="0">
              <a:buNone/>
              <a:defRPr sz="1000"/>
            </a:lvl3pPr>
            <a:lvl4pPr marL="1365676" indent="0">
              <a:buNone/>
              <a:defRPr sz="900"/>
            </a:lvl4pPr>
            <a:lvl5pPr marL="1820900" indent="0">
              <a:buNone/>
              <a:defRPr sz="900"/>
            </a:lvl5pPr>
            <a:lvl6pPr marL="2276133" indent="0">
              <a:buNone/>
              <a:defRPr sz="900"/>
            </a:lvl6pPr>
            <a:lvl7pPr marL="2731358" indent="0">
              <a:buNone/>
              <a:defRPr sz="900"/>
            </a:lvl7pPr>
            <a:lvl8pPr marL="3186582" indent="0">
              <a:buNone/>
              <a:defRPr sz="900"/>
            </a:lvl8pPr>
            <a:lvl9pPr marL="3641808"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15" y="5440405"/>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15" y="693738"/>
            <a:ext cx="6035675" cy="4664075"/>
          </a:xfrm>
        </p:spPr>
        <p:txBody>
          <a:bodyPr/>
          <a:lstStyle>
            <a:lvl1pPr marL="0" indent="0">
              <a:buNone/>
              <a:defRPr sz="3200"/>
            </a:lvl1pPr>
            <a:lvl2pPr marL="455222" indent="0">
              <a:buNone/>
              <a:defRPr sz="2800"/>
            </a:lvl2pPr>
            <a:lvl3pPr marL="910446" indent="0">
              <a:buNone/>
              <a:defRPr sz="2500"/>
            </a:lvl3pPr>
            <a:lvl4pPr marL="1365676" indent="0">
              <a:buNone/>
              <a:defRPr sz="2000"/>
            </a:lvl4pPr>
            <a:lvl5pPr marL="1820900" indent="0">
              <a:buNone/>
              <a:defRPr sz="2000"/>
            </a:lvl5pPr>
            <a:lvl6pPr marL="2276133" indent="0">
              <a:buNone/>
              <a:defRPr sz="2000"/>
            </a:lvl6pPr>
            <a:lvl7pPr marL="2731358" indent="0">
              <a:buNone/>
              <a:defRPr sz="2000"/>
            </a:lvl7pPr>
            <a:lvl8pPr marL="3186582" indent="0">
              <a:buNone/>
              <a:defRPr sz="2000"/>
            </a:lvl8pPr>
            <a:lvl9pPr marL="3641808" indent="0">
              <a:buNone/>
              <a:defRPr sz="2000"/>
            </a:lvl9pPr>
          </a:lstStyle>
          <a:p>
            <a:pPr lvl="0"/>
            <a:endParaRPr lang="en-US" noProof="0"/>
          </a:p>
        </p:txBody>
      </p:sp>
      <p:sp>
        <p:nvSpPr>
          <p:cNvPr id="4" name="Text Placeholder 3"/>
          <p:cNvSpPr>
            <a:spLocks noGrp="1"/>
          </p:cNvSpPr>
          <p:nvPr>
            <p:ph type="body" sz="half" idx="2"/>
          </p:nvPr>
        </p:nvSpPr>
        <p:spPr>
          <a:xfrm>
            <a:off x="1971715" y="6083300"/>
            <a:ext cx="6035675" cy="911225"/>
          </a:xfrm>
        </p:spPr>
        <p:txBody>
          <a:bodyPr/>
          <a:lstStyle>
            <a:lvl1pPr marL="0" indent="0">
              <a:buNone/>
              <a:defRPr sz="1400"/>
            </a:lvl1pPr>
            <a:lvl2pPr marL="455222" indent="0">
              <a:buNone/>
              <a:defRPr sz="1200"/>
            </a:lvl2pPr>
            <a:lvl3pPr marL="910446" indent="0">
              <a:buNone/>
              <a:defRPr sz="1000"/>
            </a:lvl3pPr>
            <a:lvl4pPr marL="1365676" indent="0">
              <a:buNone/>
              <a:defRPr sz="900"/>
            </a:lvl4pPr>
            <a:lvl5pPr marL="1820900" indent="0">
              <a:buNone/>
              <a:defRPr sz="900"/>
            </a:lvl5pPr>
            <a:lvl6pPr marL="2276133" indent="0">
              <a:buNone/>
              <a:defRPr sz="900"/>
            </a:lvl6pPr>
            <a:lvl7pPr marL="2731358" indent="0">
              <a:buNone/>
              <a:defRPr sz="900"/>
            </a:lvl7pPr>
            <a:lvl8pPr marL="3186582" indent="0">
              <a:buNone/>
              <a:defRPr sz="900"/>
            </a:lvl8pPr>
            <a:lvl9pPr marL="3641808"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56.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3278" y="311150"/>
            <a:ext cx="9051925" cy="1295400"/>
          </a:xfrm>
          <a:prstGeom prst="rect">
            <a:avLst/>
          </a:prstGeom>
          <a:noFill/>
          <a:ln w="9525">
            <a:noFill/>
            <a:miter lim="800000"/>
            <a:headEnd/>
            <a:tailEnd/>
          </a:ln>
        </p:spPr>
        <p:txBody>
          <a:bodyPr vert="horz" wrap="square" lIns="91037" tIns="45516" rIns="91037" bIns="45516"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03278" y="1812929"/>
            <a:ext cx="9051925" cy="5130799"/>
          </a:xfrm>
          <a:prstGeom prst="rect">
            <a:avLst/>
          </a:prstGeom>
          <a:noFill/>
          <a:ln w="9525">
            <a:noFill/>
            <a:miter lim="800000"/>
            <a:headEnd/>
            <a:tailEnd/>
          </a:ln>
        </p:spPr>
        <p:txBody>
          <a:bodyPr vert="horz" wrap="square" lIns="91037" tIns="45516" rIns="91037" bIns="45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pitchFamily="34" charset="0"/>
        </a:defRPr>
      </a:lvl2pPr>
      <a:lvl3pPr algn="ctr" rtl="0" eaLnBrk="0" fontAlgn="base" hangingPunct="0">
        <a:spcBef>
          <a:spcPct val="0"/>
        </a:spcBef>
        <a:spcAft>
          <a:spcPct val="0"/>
        </a:spcAft>
        <a:defRPr sz="4300">
          <a:solidFill>
            <a:schemeClr val="tx2"/>
          </a:solidFill>
          <a:latin typeface="Arial" pitchFamily="34" charset="0"/>
        </a:defRPr>
      </a:lvl3pPr>
      <a:lvl4pPr algn="ctr" rtl="0" eaLnBrk="0" fontAlgn="base" hangingPunct="0">
        <a:spcBef>
          <a:spcPct val="0"/>
        </a:spcBef>
        <a:spcAft>
          <a:spcPct val="0"/>
        </a:spcAft>
        <a:defRPr sz="4300">
          <a:solidFill>
            <a:schemeClr val="tx2"/>
          </a:solidFill>
          <a:latin typeface="Arial" pitchFamily="34" charset="0"/>
        </a:defRPr>
      </a:lvl4pPr>
      <a:lvl5pPr algn="ctr" rtl="0" eaLnBrk="0" fontAlgn="base" hangingPunct="0">
        <a:spcBef>
          <a:spcPct val="0"/>
        </a:spcBef>
        <a:spcAft>
          <a:spcPct val="0"/>
        </a:spcAft>
        <a:defRPr sz="4300">
          <a:solidFill>
            <a:schemeClr val="tx2"/>
          </a:solidFill>
          <a:latin typeface="Arial" pitchFamily="34" charset="0"/>
        </a:defRPr>
      </a:lvl5pPr>
      <a:lvl6pPr marL="455222" algn="ctr" rtl="0" fontAlgn="base">
        <a:spcBef>
          <a:spcPct val="0"/>
        </a:spcBef>
        <a:spcAft>
          <a:spcPct val="0"/>
        </a:spcAft>
        <a:defRPr sz="4300">
          <a:solidFill>
            <a:schemeClr val="tx2"/>
          </a:solidFill>
          <a:latin typeface="Arial" pitchFamily="34" charset="0"/>
        </a:defRPr>
      </a:lvl6pPr>
      <a:lvl7pPr marL="910446" algn="ctr" rtl="0" fontAlgn="base">
        <a:spcBef>
          <a:spcPct val="0"/>
        </a:spcBef>
        <a:spcAft>
          <a:spcPct val="0"/>
        </a:spcAft>
        <a:defRPr sz="4300">
          <a:solidFill>
            <a:schemeClr val="tx2"/>
          </a:solidFill>
          <a:latin typeface="Arial" pitchFamily="34" charset="0"/>
        </a:defRPr>
      </a:lvl7pPr>
      <a:lvl8pPr marL="1365676" algn="ctr" rtl="0" fontAlgn="base">
        <a:spcBef>
          <a:spcPct val="0"/>
        </a:spcBef>
        <a:spcAft>
          <a:spcPct val="0"/>
        </a:spcAft>
        <a:defRPr sz="4300">
          <a:solidFill>
            <a:schemeClr val="tx2"/>
          </a:solidFill>
          <a:latin typeface="Arial" pitchFamily="34" charset="0"/>
        </a:defRPr>
      </a:lvl8pPr>
      <a:lvl9pPr marL="1820900" algn="ctr" rtl="0" fontAlgn="base">
        <a:spcBef>
          <a:spcPct val="0"/>
        </a:spcBef>
        <a:spcAft>
          <a:spcPct val="0"/>
        </a:spcAft>
        <a:defRPr sz="4300">
          <a:solidFill>
            <a:schemeClr val="tx2"/>
          </a:solidFill>
          <a:latin typeface="Arial" pitchFamily="34" charset="0"/>
        </a:defRPr>
      </a:lvl9pPr>
    </p:titleStyle>
    <p:bodyStyle>
      <a:lvl1pPr marL="232353" indent="-232353" algn="l" rtl="0" eaLnBrk="0" fontAlgn="base" hangingPunct="0">
        <a:spcBef>
          <a:spcPct val="20000"/>
        </a:spcBef>
        <a:spcAft>
          <a:spcPct val="0"/>
        </a:spcAft>
        <a:buAutoNum type="arabicPeriod"/>
        <a:defRPr>
          <a:solidFill>
            <a:schemeClr val="tx1"/>
          </a:solidFill>
          <a:latin typeface="+mn-lt"/>
          <a:ea typeface="+mn-ea"/>
          <a:cs typeface="+mn-cs"/>
        </a:defRPr>
      </a:lvl1pPr>
      <a:lvl2pPr marL="791910" indent="-339867" algn="l" rtl="0" eaLnBrk="0" fontAlgn="base" hangingPunct="0">
        <a:spcBef>
          <a:spcPct val="20000"/>
        </a:spcBef>
        <a:spcAft>
          <a:spcPct val="0"/>
        </a:spcAft>
        <a:buAutoNum type="romanLcPeriod"/>
        <a:defRPr>
          <a:solidFill>
            <a:schemeClr val="tx1"/>
          </a:solidFill>
          <a:latin typeface="+mn-lt"/>
        </a:defRPr>
      </a:lvl2pPr>
      <a:lvl3pPr marL="1253465" indent="-233934" algn="l" rtl="0" eaLnBrk="0" fontAlgn="base" hangingPunct="0">
        <a:spcBef>
          <a:spcPct val="20000"/>
        </a:spcBef>
        <a:spcAft>
          <a:spcPct val="0"/>
        </a:spcAft>
        <a:buChar char="•"/>
        <a:defRPr>
          <a:solidFill>
            <a:schemeClr val="tx1"/>
          </a:solidFill>
          <a:latin typeface="+mn-lt"/>
        </a:defRPr>
      </a:lvl3pPr>
      <a:lvl4pPr marL="1710264" indent="-233934" algn="l" rtl="0" eaLnBrk="0" fontAlgn="base" hangingPunct="0">
        <a:spcBef>
          <a:spcPct val="20000"/>
        </a:spcBef>
        <a:spcAft>
          <a:spcPct val="0"/>
        </a:spcAft>
        <a:buChar char="–"/>
        <a:defRPr>
          <a:solidFill>
            <a:schemeClr val="tx1"/>
          </a:solidFill>
          <a:latin typeface="+mn-lt"/>
        </a:defRPr>
      </a:lvl4pPr>
      <a:lvl5pPr marL="2163903" indent="-232353" algn="l" rtl="0" eaLnBrk="0" fontAlgn="base" hangingPunct="0">
        <a:spcBef>
          <a:spcPct val="20000"/>
        </a:spcBef>
        <a:spcAft>
          <a:spcPct val="0"/>
        </a:spcAft>
        <a:buChar char="»"/>
        <a:defRPr>
          <a:solidFill>
            <a:schemeClr val="tx1"/>
          </a:solidFill>
          <a:latin typeface="+mn-lt"/>
        </a:defRPr>
      </a:lvl5pPr>
      <a:lvl6pPr marL="2619130" indent="-232353" algn="l" rtl="0" fontAlgn="base">
        <a:spcBef>
          <a:spcPct val="20000"/>
        </a:spcBef>
        <a:spcAft>
          <a:spcPct val="0"/>
        </a:spcAft>
        <a:buChar char="»"/>
        <a:defRPr>
          <a:solidFill>
            <a:schemeClr val="tx1"/>
          </a:solidFill>
          <a:latin typeface="+mn-lt"/>
        </a:defRPr>
      </a:lvl6pPr>
      <a:lvl7pPr marL="3074354" indent="-232353" algn="l" rtl="0" fontAlgn="base">
        <a:spcBef>
          <a:spcPct val="20000"/>
        </a:spcBef>
        <a:spcAft>
          <a:spcPct val="0"/>
        </a:spcAft>
        <a:buChar char="»"/>
        <a:defRPr>
          <a:solidFill>
            <a:schemeClr val="tx1"/>
          </a:solidFill>
          <a:latin typeface="+mn-lt"/>
        </a:defRPr>
      </a:lvl7pPr>
      <a:lvl8pPr marL="3529585" indent="-232353" algn="l" rtl="0" fontAlgn="base">
        <a:spcBef>
          <a:spcPct val="20000"/>
        </a:spcBef>
        <a:spcAft>
          <a:spcPct val="0"/>
        </a:spcAft>
        <a:buChar char="»"/>
        <a:defRPr>
          <a:solidFill>
            <a:schemeClr val="tx1"/>
          </a:solidFill>
          <a:latin typeface="+mn-lt"/>
        </a:defRPr>
      </a:lvl8pPr>
      <a:lvl9pPr marL="3984807" indent="-232353" algn="l" rtl="0" fontAlgn="base">
        <a:spcBef>
          <a:spcPct val="20000"/>
        </a:spcBef>
        <a:spcAft>
          <a:spcPct val="0"/>
        </a:spcAft>
        <a:buChar char="»"/>
        <a:defRPr>
          <a:solidFill>
            <a:schemeClr val="tx1"/>
          </a:solidFill>
          <a:latin typeface="+mn-lt"/>
        </a:defRPr>
      </a:lvl9pPr>
    </p:bodyStyle>
    <p:otherStyle>
      <a:defPPr>
        <a:defRPr lang="en-US"/>
      </a:defPPr>
      <a:lvl1pPr marL="0" algn="l" defTabSz="910446" rtl="0" eaLnBrk="1" latinLnBrk="0" hangingPunct="1">
        <a:defRPr sz="1800" kern="1200">
          <a:solidFill>
            <a:schemeClr val="tx1"/>
          </a:solidFill>
          <a:latin typeface="+mn-lt"/>
          <a:ea typeface="+mn-ea"/>
          <a:cs typeface="+mn-cs"/>
        </a:defRPr>
      </a:lvl1pPr>
      <a:lvl2pPr marL="455222" algn="l" defTabSz="910446" rtl="0" eaLnBrk="1" latinLnBrk="0" hangingPunct="1">
        <a:defRPr sz="1800" kern="1200">
          <a:solidFill>
            <a:schemeClr val="tx1"/>
          </a:solidFill>
          <a:latin typeface="+mn-lt"/>
          <a:ea typeface="+mn-ea"/>
          <a:cs typeface="+mn-cs"/>
        </a:defRPr>
      </a:lvl2pPr>
      <a:lvl3pPr marL="910446" algn="l" defTabSz="910446" rtl="0" eaLnBrk="1" latinLnBrk="0" hangingPunct="1">
        <a:defRPr sz="1800" kern="1200">
          <a:solidFill>
            <a:schemeClr val="tx1"/>
          </a:solidFill>
          <a:latin typeface="+mn-lt"/>
          <a:ea typeface="+mn-ea"/>
          <a:cs typeface="+mn-cs"/>
        </a:defRPr>
      </a:lvl3pPr>
      <a:lvl4pPr marL="1365676" algn="l" defTabSz="910446" rtl="0" eaLnBrk="1" latinLnBrk="0" hangingPunct="1">
        <a:defRPr sz="1800" kern="1200">
          <a:solidFill>
            <a:schemeClr val="tx1"/>
          </a:solidFill>
          <a:latin typeface="+mn-lt"/>
          <a:ea typeface="+mn-ea"/>
          <a:cs typeface="+mn-cs"/>
        </a:defRPr>
      </a:lvl4pPr>
      <a:lvl5pPr marL="1820900" algn="l" defTabSz="910446" rtl="0" eaLnBrk="1" latinLnBrk="0" hangingPunct="1">
        <a:defRPr sz="1800" kern="1200">
          <a:solidFill>
            <a:schemeClr val="tx1"/>
          </a:solidFill>
          <a:latin typeface="+mn-lt"/>
          <a:ea typeface="+mn-ea"/>
          <a:cs typeface="+mn-cs"/>
        </a:defRPr>
      </a:lvl5pPr>
      <a:lvl6pPr marL="2276133" algn="l" defTabSz="910446" rtl="0" eaLnBrk="1" latinLnBrk="0" hangingPunct="1">
        <a:defRPr sz="1800" kern="1200">
          <a:solidFill>
            <a:schemeClr val="tx1"/>
          </a:solidFill>
          <a:latin typeface="+mn-lt"/>
          <a:ea typeface="+mn-ea"/>
          <a:cs typeface="+mn-cs"/>
        </a:defRPr>
      </a:lvl6pPr>
      <a:lvl7pPr marL="2731358" algn="l" defTabSz="910446" rtl="0" eaLnBrk="1" latinLnBrk="0" hangingPunct="1">
        <a:defRPr sz="1800" kern="1200">
          <a:solidFill>
            <a:schemeClr val="tx1"/>
          </a:solidFill>
          <a:latin typeface="+mn-lt"/>
          <a:ea typeface="+mn-ea"/>
          <a:cs typeface="+mn-cs"/>
        </a:defRPr>
      </a:lvl7pPr>
      <a:lvl8pPr marL="3186582" algn="l" defTabSz="910446" rtl="0" eaLnBrk="1" latinLnBrk="0" hangingPunct="1">
        <a:defRPr sz="1800" kern="1200">
          <a:solidFill>
            <a:schemeClr val="tx1"/>
          </a:solidFill>
          <a:latin typeface="+mn-lt"/>
          <a:ea typeface="+mn-ea"/>
          <a:cs typeface="+mn-cs"/>
        </a:defRPr>
      </a:lvl8pPr>
      <a:lvl9pPr marL="3641808" algn="l" defTabSz="910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170" name="Rectangle 2"/>
          <p:cNvSpPr>
            <a:spLocks noGrp="1" noChangeArrowheads="1"/>
          </p:cNvSpPr>
          <p:nvPr>
            <p:ph type="title"/>
          </p:nvPr>
        </p:nvSpPr>
        <p:spPr bwMode="auto">
          <a:xfrm>
            <a:off x="3346454" y="184151"/>
            <a:ext cx="5681663" cy="819150"/>
          </a:xfrm>
          <a:prstGeom prst="rect">
            <a:avLst/>
          </a:prstGeom>
          <a:noFill/>
          <a:ln w="9525">
            <a:noFill/>
            <a:miter lim="800000"/>
            <a:headEnd/>
            <a:tailEnd/>
          </a:ln>
          <a:effectLst/>
        </p:spPr>
        <p:txBody>
          <a:bodyPr vert="horz" wrap="square" lIns="101431" tIns="50718" rIns="101431" bIns="5071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03278" y="1439862"/>
            <a:ext cx="9051925" cy="5891212"/>
          </a:xfrm>
          <a:prstGeom prst="rect">
            <a:avLst/>
          </a:prstGeom>
          <a:noFill/>
          <a:ln w="9525">
            <a:noFill/>
            <a:miter lim="800000"/>
            <a:headEnd/>
            <a:tailEnd/>
          </a:ln>
        </p:spPr>
        <p:txBody>
          <a:bodyPr vert="horz" wrap="square" lIns="101431" tIns="50718" rIns="101431" bIns="50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172" name="Rectangle 4"/>
          <p:cNvSpPr>
            <a:spLocks noGrp="1" noChangeArrowheads="1"/>
          </p:cNvSpPr>
          <p:nvPr>
            <p:ph type="sldNum" sz="quarter" idx="4"/>
          </p:nvPr>
        </p:nvSpPr>
        <p:spPr bwMode="auto">
          <a:xfrm>
            <a:off x="9642477" y="7502566"/>
            <a:ext cx="415925" cy="269875"/>
          </a:xfrm>
          <a:prstGeom prst="rect">
            <a:avLst/>
          </a:prstGeom>
          <a:noFill/>
          <a:ln w="9525">
            <a:noFill/>
            <a:miter lim="800000"/>
            <a:headEnd/>
            <a:tailEnd/>
          </a:ln>
          <a:effectLst/>
        </p:spPr>
        <p:txBody>
          <a:bodyPr vert="horz" wrap="square" lIns="101431" tIns="50718" rIns="101431" bIns="50718" numCol="1" anchor="t" anchorCtr="0" compatLnSpc="1">
            <a:prstTxWarp prst="textNoShape">
              <a:avLst/>
            </a:prstTxWarp>
          </a:bodyPr>
          <a:lstStyle>
            <a:lvl1pPr algn="r">
              <a:defRPr sz="1100" u="none">
                <a:latin typeface="Arial" pitchFamily="34" charset="0"/>
              </a:defRPr>
            </a:lvl1pPr>
          </a:lstStyle>
          <a:p>
            <a:pPr>
              <a:defRPr/>
            </a:pPr>
            <a:fld id="{8E784806-D0F6-4C34-BEA3-CD2A80CBA65D}" type="slidenum">
              <a:rPr lang="en-US"/>
              <a:pPr>
                <a:defRPr/>
              </a:pPr>
              <a:t>‹#›</a:t>
            </a:fld>
            <a:endParaRPr lang="en-US"/>
          </a:p>
        </p:txBody>
      </p:sp>
      <p:sp>
        <p:nvSpPr>
          <p:cNvPr id="3079174" name="Rectangle 6"/>
          <p:cNvSpPr>
            <a:spLocks noChangeArrowheads="1"/>
          </p:cNvSpPr>
          <p:nvPr userDrawn="1"/>
        </p:nvSpPr>
        <p:spPr bwMode="auto">
          <a:xfrm>
            <a:off x="0" y="887413"/>
            <a:ext cx="10058400" cy="4921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94905" tIns="46616" rIns="94905" bIns="46616"/>
          <a:lstStyle/>
          <a:p>
            <a:pPr algn="ctr" defTabSz="961033" eaLnBrk="0" hangingPunct="0">
              <a:lnSpc>
                <a:spcPct val="85000"/>
              </a:lnSpc>
              <a:defRPr/>
            </a:pPr>
            <a:endParaRPr lang="en-US" sz="2500" i="1" u="none" dirty="0">
              <a:effectLst>
                <a:outerShdw blurRad="38100" dist="38100" dir="2700000" algn="tl">
                  <a:srgbClr val="FFFFFF"/>
                </a:outerShdw>
              </a:effectLst>
              <a:latin typeface="Book Antiqua" pitchFamily="18" charset="0"/>
            </a:endParaRPr>
          </a:p>
        </p:txBody>
      </p:sp>
      <p:pic>
        <p:nvPicPr>
          <p:cNvPr id="4102" name="Picture 7" descr="New_DOE_Logo_Color_042808"/>
          <p:cNvPicPr>
            <a:picLocks noChangeAspect="1" noChangeArrowheads="1"/>
          </p:cNvPicPr>
          <p:nvPr userDrawn="1"/>
        </p:nvPicPr>
        <p:blipFill>
          <a:blip r:embed="rId18" cstate="print"/>
          <a:srcRect/>
          <a:stretch>
            <a:fillRect/>
          </a:stretch>
        </p:blipFill>
        <p:spPr bwMode="auto">
          <a:xfrm>
            <a:off x="293688" y="215900"/>
            <a:ext cx="2117726"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70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lvl1pPr algn="ctr" defTabSz="1014777" rtl="0" eaLnBrk="0" fontAlgn="base" hangingPunct="0">
        <a:spcBef>
          <a:spcPct val="0"/>
        </a:spcBef>
        <a:spcAft>
          <a:spcPct val="0"/>
        </a:spcAft>
        <a:defRPr sz="3100">
          <a:solidFill>
            <a:schemeClr val="tx1"/>
          </a:solidFill>
          <a:effectLst>
            <a:outerShdw blurRad="38100" dist="38100" dir="2700000" algn="tl">
              <a:srgbClr val="C0C0C0"/>
            </a:outerShdw>
          </a:effectLst>
          <a:latin typeface="+mj-lt"/>
          <a:ea typeface="+mj-ea"/>
          <a:cs typeface="+mj-cs"/>
        </a:defRPr>
      </a:lvl1pPr>
      <a:lvl2pPr algn="ctr" defTabSz="1014777"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2pPr>
      <a:lvl3pPr algn="ctr" defTabSz="1014777"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3pPr>
      <a:lvl4pPr algn="ctr" defTabSz="1014777"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4pPr>
      <a:lvl5pPr algn="ctr" defTabSz="1014777" rtl="0" eaLnBrk="0" fontAlgn="base" hangingPunct="0">
        <a:spcBef>
          <a:spcPct val="0"/>
        </a:spcBef>
        <a:spcAft>
          <a:spcPct val="0"/>
        </a:spcAft>
        <a:defRPr sz="3100">
          <a:solidFill>
            <a:schemeClr val="tx1"/>
          </a:solidFill>
          <a:effectLst>
            <a:outerShdw blurRad="38100" dist="38100" dir="2700000" algn="tl">
              <a:srgbClr val="C0C0C0"/>
            </a:outerShdw>
          </a:effectLst>
          <a:latin typeface="Arial" pitchFamily="34" charset="0"/>
        </a:defRPr>
      </a:lvl5pPr>
      <a:lvl6pPr marL="455222" algn="ctr" defTabSz="1014777"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6pPr>
      <a:lvl7pPr marL="910446" algn="ctr" defTabSz="1014777"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7pPr>
      <a:lvl8pPr marL="1365676" algn="ctr" defTabSz="1014777"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8pPr>
      <a:lvl9pPr marL="1820900" algn="ctr" defTabSz="1014777" rtl="0" fontAlgn="base">
        <a:spcBef>
          <a:spcPct val="0"/>
        </a:spcBef>
        <a:spcAft>
          <a:spcPct val="0"/>
        </a:spcAft>
        <a:defRPr sz="3100">
          <a:solidFill>
            <a:schemeClr val="tx1"/>
          </a:solidFill>
          <a:effectLst>
            <a:outerShdw blurRad="38100" dist="38100" dir="2700000" algn="tl">
              <a:srgbClr val="C0C0C0"/>
            </a:outerShdw>
          </a:effectLst>
          <a:latin typeface="Arial" pitchFamily="34" charset="0"/>
        </a:defRPr>
      </a:lvl9pPr>
    </p:titleStyle>
    <p:bodyStyle>
      <a:lvl1pPr marL="252919" indent="-252919" algn="l" defTabSz="1014777" rtl="0" eaLnBrk="0" fontAlgn="base" hangingPunct="0">
        <a:spcBef>
          <a:spcPct val="20000"/>
        </a:spcBef>
        <a:spcAft>
          <a:spcPct val="0"/>
        </a:spcAft>
        <a:buFont typeface="Wingdings" pitchFamily="2" charset="2"/>
        <a:buChar char="§"/>
        <a:defRPr sz="2200" b="1">
          <a:solidFill>
            <a:schemeClr val="tx1"/>
          </a:solidFill>
          <a:latin typeface="+mn-lt"/>
          <a:ea typeface="+mn-ea"/>
          <a:cs typeface="+mn-cs"/>
        </a:defRPr>
      </a:lvl1pPr>
      <a:lvl2pPr marL="760291" indent="-252919" algn="l" defTabSz="1014777" rtl="0" eaLnBrk="0" fontAlgn="base" hangingPunct="0">
        <a:spcBef>
          <a:spcPct val="20000"/>
        </a:spcBef>
        <a:spcAft>
          <a:spcPct val="0"/>
        </a:spcAft>
        <a:buChar char="–"/>
        <a:defRPr sz="2000">
          <a:solidFill>
            <a:schemeClr val="tx1"/>
          </a:solidFill>
          <a:latin typeface="+mn-lt"/>
        </a:defRPr>
      </a:lvl2pPr>
      <a:lvl3pPr marL="1267681" indent="-252919" algn="l" defTabSz="1014777" rtl="0" eaLnBrk="0" fontAlgn="base" hangingPunct="0">
        <a:spcBef>
          <a:spcPct val="20000"/>
        </a:spcBef>
        <a:spcAft>
          <a:spcPct val="0"/>
        </a:spcAft>
        <a:buChar char="•"/>
        <a:defRPr sz="2000">
          <a:solidFill>
            <a:schemeClr val="tx1"/>
          </a:solidFill>
          <a:latin typeface="+mn-lt"/>
        </a:defRPr>
      </a:lvl3pPr>
      <a:lvl4pPr marL="1775069" indent="-252919" algn="l" defTabSz="1014777" rtl="0" eaLnBrk="0" fontAlgn="base" hangingPunct="0">
        <a:spcBef>
          <a:spcPct val="20000"/>
        </a:spcBef>
        <a:spcAft>
          <a:spcPct val="0"/>
        </a:spcAft>
        <a:buChar char="–"/>
        <a:defRPr sz="2000">
          <a:solidFill>
            <a:schemeClr val="tx1"/>
          </a:solidFill>
          <a:latin typeface="+mn-lt"/>
        </a:defRPr>
      </a:lvl4pPr>
      <a:lvl5pPr marL="2282451" indent="-252919" algn="l" defTabSz="1014777" rtl="0" eaLnBrk="0" fontAlgn="base" hangingPunct="0">
        <a:spcBef>
          <a:spcPct val="20000"/>
        </a:spcBef>
        <a:spcAft>
          <a:spcPct val="0"/>
        </a:spcAft>
        <a:buChar char="»"/>
        <a:defRPr sz="2000">
          <a:solidFill>
            <a:schemeClr val="tx1"/>
          </a:solidFill>
          <a:latin typeface="+mn-lt"/>
        </a:defRPr>
      </a:lvl5pPr>
      <a:lvl6pPr marL="2737671" indent="-252919" algn="l" defTabSz="1014777" rtl="0" fontAlgn="base">
        <a:spcBef>
          <a:spcPct val="20000"/>
        </a:spcBef>
        <a:spcAft>
          <a:spcPct val="0"/>
        </a:spcAft>
        <a:buChar char="»"/>
        <a:defRPr sz="2000">
          <a:solidFill>
            <a:schemeClr val="tx1"/>
          </a:solidFill>
          <a:latin typeface="+mn-lt"/>
        </a:defRPr>
      </a:lvl6pPr>
      <a:lvl7pPr marL="3192906" indent="-252919" algn="l" defTabSz="1014777" rtl="0" fontAlgn="base">
        <a:spcBef>
          <a:spcPct val="20000"/>
        </a:spcBef>
        <a:spcAft>
          <a:spcPct val="0"/>
        </a:spcAft>
        <a:buChar char="»"/>
        <a:defRPr sz="2000">
          <a:solidFill>
            <a:schemeClr val="tx1"/>
          </a:solidFill>
          <a:latin typeface="+mn-lt"/>
        </a:defRPr>
      </a:lvl7pPr>
      <a:lvl8pPr marL="3648128" indent="-252919" algn="l" defTabSz="1014777" rtl="0" fontAlgn="base">
        <a:spcBef>
          <a:spcPct val="20000"/>
        </a:spcBef>
        <a:spcAft>
          <a:spcPct val="0"/>
        </a:spcAft>
        <a:buChar char="»"/>
        <a:defRPr sz="2000">
          <a:solidFill>
            <a:schemeClr val="tx1"/>
          </a:solidFill>
          <a:latin typeface="+mn-lt"/>
        </a:defRPr>
      </a:lvl8pPr>
      <a:lvl9pPr marL="4103359" indent="-252919" algn="l" defTabSz="1014777" rtl="0" fontAlgn="base">
        <a:spcBef>
          <a:spcPct val="20000"/>
        </a:spcBef>
        <a:spcAft>
          <a:spcPct val="0"/>
        </a:spcAft>
        <a:buChar char="»"/>
        <a:defRPr sz="2000">
          <a:solidFill>
            <a:schemeClr val="tx1"/>
          </a:solidFill>
          <a:latin typeface="+mn-lt"/>
        </a:defRPr>
      </a:lvl9pPr>
    </p:bodyStyle>
    <p:otherStyle>
      <a:defPPr>
        <a:defRPr lang="en-US"/>
      </a:defPPr>
      <a:lvl1pPr marL="0" algn="l" defTabSz="910446" rtl="0" eaLnBrk="1" latinLnBrk="0" hangingPunct="1">
        <a:defRPr sz="1800" kern="1200">
          <a:solidFill>
            <a:schemeClr val="tx1"/>
          </a:solidFill>
          <a:latin typeface="+mn-lt"/>
          <a:ea typeface="+mn-ea"/>
          <a:cs typeface="+mn-cs"/>
        </a:defRPr>
      </a:lvl1pPr>
      <a:lvl2pPr marL="455222" algn="l" defTabSz="910446" rtl="0" eaLnBrk="1" latinLnBrk="0" hangingPunct="1">
        <a:defRPr sz="1800" kern="1200">
          <a:solidFill>
            <a:schemeClr val="tx1"/>
          </a:solidFill>
          <a:latin typeface="+mn-lt"/>
          <a:ea typeface="+mn-ea"/>
          <a:cs typeface="+mn-cs"/>
        </a:defRPr>
      </a:lvl2pPr>
      <a:lvl3pPr marL="910446" algn="l" defTabSz="910446" rtl="0" eaLnBrk="1" latinLnBrk="0" hangingPunct="1">
        <a:defRPr sz="1800" kern="1200">
          <a:solidFill>
            <a:schemeClr val="tx1"/>
          </a:solidFill>
          <a:latin typeface="+mn-lt"/>
          <a:ea typeface="+mn-ea"/>
          <a:cs typeface="+mn-cs"/>
        </a:defRPr>
      </a:lvl3pPr>
      <a:lvl4pPr marL="1365676" algn="l" defTabSz="910446" rtl="0" eaLnBrk="1" latinLnBrk="0" hangingPunct="1">
        <a:defRPr sz="1800" kern="1200">
          <a:solidFill>
            <a:schemeClr val="tx1"/>
          </a:solidFill>
          <a:latin typeface="+mn-lt"/>
          <a:ea typeface="+mn-ea"/>
          <a:cs typeface="+mn-cs"/>
        </a:defRPr>
      </a:lvl4pPr>
      <a:lvl5pPr marL="1820900" algn="l" defTabSz="910446" rtl="0" eaLnBrk="1" latinLnBrk="0" hangingPunct="1">
        <a:defRPr sz="1800" kern="1200">
          <a:solidFill>
            <a:schemeClr val="tx1"/>
          </a:solidFill>
          <a:latin typeface="+mn-lt"/>
          <a:ea typeface="+mn-ea"/>
          <a:cs typeface="+mn-cs"/>
        </a:defRPr>
      </a:lvl5pPr>
      <a:lvl6pPr marL="2276133" algn="l" defTabSz="910446" rtl="0" eaLnBrk="1" latinLnBrk="0" hangingPunct="1">
        <a:defRPr sz="1800" kern="1200">
          <a:solidFill>
            <a:schemeClr val="tx1"/>
          </a:solidFill>
          <a:latin typeface="+mn-lt"/>
          <a:ea typeface="+mn-ea"/>
          <a:cs typeface="+mn-cs"/>
        </a:defRPr>
      </a:lvl6pPr>
      <a:lvl7pPr marL="2731358" algn="l" defTabSz="910446" rtl="0" eaLnBrk="1" latinLnBrk="0" hangingPunct="1">
        <a:defRPr sz="1800" kern="1200">
          <a:solidFill>
            <a:schemeClr val="tx1"/>
          </a:solidFill>
          <a:latin typeface="+mn-lt"/>
          <a:ea typeface="+mn-ea"/>
          <a:cs typeface="+mn-cs"/>
        </a:defRPr>
      </a:lvl7pPr>
      <a:lvl8pPr marL="3186582" algn="l" defTabSz="910446" rtl="0" eaLnBrk="1" latinLnBrk="0" hangingPunct="1">
        <a:defRPr sz="1800" kern="1200">
          <a:solidFill>
            <a:schemeClr val="tx1"/>
          </a:solidFill>
          <a:latin typeface="+mn-lt"/>
          <a:ea typeface="+mn-ea"/>
          <a:cs typeface="+mn-cs"/>
        </a:defRPr>
      </a:lvl8pPr>
      <a:lvl9pPr marL="3641808" algn="l" defTabSz="910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57" y="311150"/>
            <a:ext cx="9051925" cy="1295400"/>
          </a:xfrm>
          <a:prstGeom prst="rect">
            <a:avLst/>
          </a:prstGeom>
        </p:spPr>
        <p:txBody>
          <a:bodyPr vert="horz" lIns="91255" tIns="45626" rIns="91255" bIns="45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57" y="1812929"/>
            <a:ext cx="9051925" cy="5130799"/>
          </a:xfrm>
          <a:prstGeom prst="rect">
            <a:avLst/>
          </a:prstGeom>
        </p:spPr>
        <p:txBody>
          <a:bodyPr vert="horz" lIns="91255" tIns="45626" rIns="91255" bIns="45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57" y="7204075"/>
            <a:ext cx="2346325" cy="414338"/>
          </a:xfrm>
          <a:prstGeom prst="rect">
            <a:avLst/>
          </a:prstGeom>
        </p:spPr>
        <p:txBody>
          <a:bodyPr vert="horz" lIns="91255" tIns="45626" rIns="91255" bIns="45626" rtlCol="0" anchor="ctr"/>
          <a:lstStyle>
            <a:lvl1pPr algn="l">
              <a:defRPr sz="1200">
                <a:solidFill>
                  <a:schemeClr val="tx1">
                    <a:tint val="75000"/>
                  </a:schemeClr>
                </a:solidFill>
              </a:defRPr>
            </a:lvl1pPr>
          </a:lstStyle>
          <a:p>
            <a:fld id="{31CF0ACC-94BE-4344-BD67-789FB46694B7}" type="datetimeFigureOut">
              <a:rPr lang="en-US" smtClean="0"/>
              <a:pPr/>
              <a:t>3/21/2011</a:t>
            </a:fld>
            <a:endParaRPr lang="en-US"/>
          </a:p>
        </p:txBody>
      </p:sp>
      <p:sp>
        <p:nvSpPr>
          <p:cNvPr id="5" name="Footer Placeholder 4"/>
          <p:cNvSpPr>
            <a:spLocks noGrp="1"/>
          </p:cNvSpPr>
          <p:nvPr>
            <p:ph type="ftr" sz="quarter" idx="3"/>
          </p:nvPr>
        </p:nvSpPr>
        <p:spPr>
          <a:xfrm>
            <a:off x="3436957" y="7204075"/>
            <a:ext cx="3184525" cy="414338"/>
          </a:xfrm>
          <a:prstGeom prst="rect">
            <a:avLst/>
          </a:prstGeom>
        </p:spPr>
        <p:txBody>
          <a:bodyPr vert="horz" lIns="91255" tIns="45626" rIns="91255" bIns="456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57" y="7204075"/>
            <a:ext cx="2346325" cy="414338"/>
          </a:xfrm>
          <a:prstGeom prst="rect">
            <a:avLst/>
          </a:prstGeom>
        </p:spPr>
        <p:txBody>
          <a:bodyPr vert="horz" lIns="91255" tIns="45626" rIns="91255" bIns="45626" rtlCol="0" anchor="ctr"/>
          <a:lstStyle>
            <a:lvl1pPr algn="r">
              <a:defRPr sz="1200">
                <a:solidFill>
                  <a:schemeClr val="tx1">
                    <a:tint val="75000"/>
                  </a:schemeClr>
                </a:solidFill>
              </a:defRPr>
            </a:lvl1pPr>
          </a:lstStyle>
          <a:p>
            <a:fld id="{CE9D77E8-1876-448E-AB18-0AA2320D43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2475" rtl="0" eaLnBrk="1" latinLnBrk="0" hangingPunct="1">
        <a:spcBef>
          <a:spcPct val="0"/>
        </a:spcBef>
        <a:buNone/>
        <a:defRPr sz="4300" kern="1200">
          <a:solidFill>
            <a:schemeClr val="tx1"/>
          </a:solidFill>
          <a:latin typeface="+mj-lt"/>
          <a:ea typeface="+mj-ea"/>
          <a:cs typeface="+mj-cs"/>
        </a:defRPr>
      </a:lvl1pPr>
    </p:titleStyle>
    <p:bodyStyle>
      <a:lvl1pPr marL="342178" indent="-342178" algn="l" defTabSz="91247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386" indent="-285148" algn="l" defTabSz="9124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597" indent="-228119" algn="l" defTabSz="9124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6837"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073"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318"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52"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800"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29"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75" rtl="0" eaLnBrk="1" latinLnBrk="0" hangingPunct="1">
        <a:defRPr sz="1800" kern="1200">
          <a:solidFill>
            <a:schemeClr val="tx1"/>
          </a:solidFill>
          <a:latin typeface="+mn-lt"/>
          <a:ea typeface="+mn-ea"/>
          <a:cs typeface="+mn-cs"/>
        </a:defRPr>
      </a:lvl1pPr>
      <a:lvl2pPr marL="456238" algn="l" defTabSz="912475" rtl="0" eaLnBrk="1" latinLnBrk="0" hangingPunct="1">
        <a:defRPr sz="1800" kern="1200">
          <a:solidFill>
            <a:schemeClr val="tx1"/>
          </a:solidFill>
          <a:latin typeface="+mn-lt"/>
          <a:ea typeface="+mn-ea"/>
          <a:cs typeface="+mn-cs"/>
        </a:defRPr>
      </a:lvl2pPr>
      <a:lvl3pPr marL="912475" algn="l" defTabSz="912475" rtl="0" eaLnBrk="1" latinLnBrk="0" hangingPunct="1">
        <a:defRPr sz="1800" kern="1200">
          <a:solidFill>
            <a:schemeClr val="tx1"/>
          </a:solidFill>
          <a:latin typeface="+mn-lt"/>
          <a:ea typeface="+mn-ea"/>
          <a:cs typeface="+mn-cs"/>
        </a:defRPr>
      </a:lvl3pPr>
      <a:lvl4pPr marL="1368714" algn="l" defTabSz="912475" rtl="0" eaLnBrk="1" latinLnBrk="0" hangingPunct="1">
        <a:defRPr sz="1800" kern="1200">
          <a:solidFill>
            <a:schemeClr val="tx1"/>
          </a:solidFill>
          <a:latin typeface="+mn-lt"/>
          <a:ea typeface="+mn-ea"/>
          <a:cs typeface="+mn-cs"/>
        </a:defRPr>
      </a:lvl4pPr>
      <a:lvl5pPr marL="1824952" algn="l" defTabSz="912475" rtl="0" eaLnBrk="1" latinLnBrk="0" hangingPunct="1">
        <a:defRPr sz="1800" kern="1200">
          <a:solidFill>
            <a:schemeClr val="tx1"/>
          </a:solidFill>
          <a:latin typeface="+mn-lt"/>
          <a:ea typeface="+mn-ea"/>
          <a:cs typeface="+mn-cs"/>
        </a:defRPr>
      </a:lvl5pPr>
      <a:lvl6pPr marL="2281195" algn="l" defTabSz="912475" rtl="0" eaLnBrk="1" latinLnBrk="0" hangingPunct="1">
        <a:defRPr sz="1800" kern="1200">
          <a:solidFill>
            <a:schemeClr val="tx1"/>
          </a:solidFill>
          <a:latin typeface="+mn-lt"/>
          <a:ea typeface="+mn-ea"/>
          <a:cs typeface="+mn-cs"/>
        </a:defRPr>
      </a:lvl6pPr>
      <a:lvl7pPr marL="2737433" algn="l" defTabSz="912475" rtl="0" eaLnBrk="1" latinLnBrk="0" hangingPunct="1">
        <a:defRPr sz="1800" kern="1200">
          <a:solidFill>
            <a:schemeClr val="tx1"/>
          </a:solidFill>
          <a:latin typeface="+mn-lt"/>
          <a:ea typeface="+mn-ea"/>
          <a:cs typeface="+mn-cs"/>
        </a:defRPr>
      </a:lvl7pPr>
      <a:lvl8pPr marL="3193670" algn="l" defTabSz="912475" rtl="0" eaLnBrk="1" latinLnBrk="0" hangingPunct="1">
        <a:defRPr sz="1800" kern="1200">
          <a:solidFill>
            <a:schemeClr val="tx1"/>
          </a:solidFill>
          <a:latin typeface="+mn-lt"/>
          <a:ea typeface="+mn-ea"/>
          <a:cs typeface="+mn-cs"/>
        </a:defRPr>
      </a:lvl8pPr>
      <a:lvl9pPr marL="3649909" algn="l" defTabSz="9124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491" tIns="50748" rIns="101491" bIns="5074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704" y="982345"/>
            <a:ext cx="9251633" cy="5960640"/>
          </a:xfrm>
          <a:prstGeom prst="rect">
            <a:avLst/>
          </a:prstGeom>
          <a:noFill/>
          <a:ln w="9525">
            <a:noFill/>
            <a:miter lim="800000"/>
            <a:headEnd/>
            <a:tailEnd/>
          </a:ln>
        </p:spPr>
        <p:txBody>
          <a:bodyPr vert="horz" wrap="square" lIns="101491" tIns="50748" rIns="101491" bIns="507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491" tIns="50748" rIns="101491" bIns="50748"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491" tIns="50748" rIns="101491" bIns="50748"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D1C3E240-9EB6-4604-A43D-9910B3F588EA}" type="slidenum">
              <a:rPr lang="en-US" b="0" u="none"/>
              <a:pPr>
                <a:defRPr/>
              </a:pPr>
              <a:t>‹#›</a:t>
            </a:fld>
            <a:endParaRPr lang="en-US" b="0" u="none" dirty="0"/>
          </a:p>
        </p:txBody>
      </p:sp>
      <p:pic>
        <p:nvPicPr>
          <p:cNvPr id="1030" name="Picture 9" descr="horizontal-logo-green-text.jpg"/>
          <p:cNvPicPr>
            <a:picLocks noChangeAspect="1"/>
          </p:cNvPicPr>
          <p:nvPr/>
        </p:nvPicPr>
        <p:blipFill>
          <a:blip r:embed="rId8" cstate="print"/>
          <a:srcRect/>
          <a:stretch>
            <a:fillRect/>
          </a:stretch>
        </p:blipFill>
        <p:spPr bwMode="auto">
          <a:xfrm>
            <a:off x="502920" y="7202103"/>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29" r:id="rId2"/>
    <p:sldLayoutId id="2147483741" r:id="rId3"/>
    <p:sldLayoutId id="2147483743" r:id="rId4"/>
    <p:sldLayoutId id="2147483784" r:id="rId5"/>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7456" algn="ctr" rtl="0" fontAlgn="base">
        <a:spcBef>
          <a:spcPct val="0"/>
        </a:spcBef>
        <a:spcAft>
          <a:spcPct val="0"/>
        </a:spcAft>
        <a:defRPr sz="2700">
          <a:solidFill>
            <a:srgbClr val="106636"/>
          </a:solidFill>
          <a:latin typeface="Arial" charset="0"/>
          <a:cs typeface="Arial" charset="0"/>
        </a:defRPr>
      </a:lvl6pPr>
      <a:lvl7pPr marL="1014902" algn="ctr" rtl="0" fontAlgn="base">
        <a:spcBef>
          <a:spcPct val="0"/>
        </a:spcBef>
        <a:spcAft>
          <a:spcPct val="0"/>
        </a:spcAft>
        <a:defRPr sz="2700">
          <a:solidFill>
            <a:srgbClr val="106636"/>
          </a:solidFill>
          <a:latin typeface="Arial" charset="0"/>
          <a:cs typeface="Arial" charset="0"/>
        </a:defRPr>
      </a:lvl7pPr>
      <a:lvl8pPr marL="1522352" algn="ctr" rtl="0" fontAlgn="base">
        <a:spcBef>
          <a:spcPct val="0"/>
        </a:spcBef>
        <a:spcAft>
          <a:spcPct val="0"/>
        </a:spcAft>
        <a:defRPr sz="2700">
          <a:solidFill>
            <a:srgbClr val="106636"/>
          </a:solidFill>
          <a:latin typeface="Arial" charset="0"/>
          <a:cs typeface="Arial" charset="0"/>
        </a:defRPr>
      </a:lvl8pPr>
      <a:lvl9pPr marL="2029802" algn="ctr" rtl="0" fontAlgn="base">
        <a:spcBef>
          <a:spcPct val="0"/>
        </a:spcBef>
        <a:spcAft>
          <a:spcPct val="0"/>
        </a:spcAft>
        <a:defRPr sz="2700">
          <a:solidFill>
            <a:srgbClr val="106636"/>
          </a:solidFill>
          <a:latin typeface="Arial" charset="0"/>
          <a:cs typeface="Arial" charset="0"/>
        </a:defRPr>
      </a:lvl9pPr>
    </p:titleStyle>
    <p:bodyStyle>
      <a:lvl1pPr marL="380587" indent="-380587" algn="l" rtl="0" eaLnBrk="0" fontAlgn="base" hangingPunct="0">
        <a:spcBef>
          <a:spcPct val="20000"/>
        </a:spcBef>
        <a:spcAft>
          <a:spcPct val="0"/>
        </a:spcAft>
        <a:buFont typeface="Arial" pitchFamily="34" charset="0"/>
        <a:buChar char="•"/>
        <a:defRPr sz="2700" b="1" kern="1200">
          <a:solidFill>
            <a:srgbClr val="146737"/>
          </a:solidFill>
          <a:latin typeface="Arial" pitchFamily="34" charset="0"/>
          <a:ea typeface="+mn-ea"/>
          <a:cs typeface="Arial" pitchFamily="34" charset="0"/>
        </a:defRPr>
      </a:lvl1pPr>
      <a:lvl2pPr marL="824600" indent="-317153" algn="l" rtl="0" eaLnBrk="0" fontAlgn="base" hangingPunct="0">
        <a:spcBef>
          <a:spcPct val="20000"/>
        </a:spcBef>
        <a:spcAft>
          <a:spcPct val="0"/>
        </a:spcAft>
        <a:buFont typeface="Arial" pitchFamily="34" charset="0"/>
        <a:buChar char="–"/>
        <a:defRPr sz="2500" kern="1200">
          <a:solidFill>
            <a:srgbClr val="404040"/>
          </a:solidFill>
          <a:latin typeface="Arial" pitchFamily="34" charset="0"/>
          <a:ea typeface="+mn-ea"/>
          <a:cs typeface="Arial" pitchFamily="34" charset="0"/>
        </a:defRPr>
      </a:lvl2pPr>
      <a:lvl3pPr marL="1268627" indent="-253738"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776077" indent="-253738"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283524" indent="-253738"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790980" indent="-253738" algn="l" defTabSz="101490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8429" indent="-253738" algn="l" defTabSz="101490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5877" indent="-253738" algn="l" defTabSz="101490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3326" indent="-253738" algn="l" defTabSz="101490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4902" rtl="0" eaLnBrk="1" latinLnBrk="0" hangingPunct="1">
        <a:defRPr sz="2000" kern="1200">
          <a:solidFill>
            <a:schemeClr val="tx1"/>
          </a:solidFill>
          <a:latin typeface="+mn-lt"/>
          <a:ea typeface="+mn-ea"/>
          <a:cs typeface="+mn-cs"/>
        </a:defRPr>
      </a:lvl1pPr>
      <a:lvl2pPr marL="507456" algn="l" defTabSz="1014902" rtl="0" eaLnBrk="1" latinLnBrk="0" hangingPunct="1">
        <a:defRPr sz="2000" kern="1200">
          <a:solidFill>
            <a:schemeClr val="tx1"/>
          </a:solidFill>
          <a:latin typeface="+mn-lt"/>
          <a:ea typeface="+mn-ea"/>
          <a:cs typeface="+mn-cs"/>
        </a:defRPr>
      </a:lvl2pPr>
      <a:lvl3pPr marL="1014902" algn="l" defTabSz="1014902" rtl="0" eaLnBrk="1" latinLnBrk="0" hangingPunct="1">
        <a:defRPr sz="2000" kern="1200">
          <a:solidFill>
            <a:schemeClr val="tx1"/>
          </a:solidFill>
          <a:latin typeface="+mn-lt"/>
          <a:ea typeface="+mn-ea"/>
          <a:cs typeface="+mn-cs"/>
        </a:defRPr>
      </a:lvl3pPr>
      <a:lvl4pPr marL="1522352" algn="l" defTabSz="1014902" rtl="0" eaLnBrk="1" latinLnBrk="0" hangingPunct="1">
        <a:defRPr sz="2000" kern="1200">
          <a:solidFill>
            <a:schemeClr val="tx1"/>
          </a:solidFill>
          <a:latin typeface="+mn-lt"/>
          <a:ea typeface="+mn-ea"/>
          <a:cs typeface="+mn-cs"/>
        </a:defRPr>
      </a:lvl4pPr>
      <a:lvl5pPr marL="2029802" algn="l" defTabSz="1014902" rtl="0" eaLnBrk="1" latinLnBrk="0" hangingPunct="1">
        <a:defRPr sz="2000" kern="1200">
          <a:solidFill>
            <a:schemeClr val="tx1"/>
          </a:solidFill>
          <a:latin typeface="+mn-lt"/>
          <a:ea typeface="+mn-ea"/>
          <a:cs typeface="+mn-cs"/>
        </a:defRPr>
      </a:lvl5pPr>
      <a:lvl6pPr marL="2537252" algn="l" defTabSz="1014902" rtl="0" eaLnBrk="1" latinLnBrk="0" hangingPunct="1">
        <a:defRPr sz="2000" kern="1200">
          <a:solidFill>
            <a:schemeClr val="tx1"/>
          </a:solidFill>
          <a:latin typeface="+mn-lt"/>
          <a:ea typeface="+mn-ea"/>
          <a:cs typeface="+mn-cs"/>
        </a:defRPr>
      </a:lvl6pPr>
      <a:lvl7pPr marL="3044701" algn="l" defTabSz="1014902" rtl="0" eaLnBrk="1" latinLnBrk="0" hangingPunct="1">
        <a:defRPr sz="2000" kern="1200">
          <a:solidFill>
            <a:schemeClr val="tx1"/>
          </a:solidFill>
          <a:latin typeface="+mn-lt"/>
          <a:ea typeface="+mn-ea"/>
          <a:cs typeface="+mn-cs"/>
        </a:defRPr>
      </a:lvl7pPr>
      <a:lvl8pPr marL="3552153" algn="l" defTabSz="1014902" rtl="0" eaLnBrk="1" latinLnBrk="0" hangingPunct="1">
        <a:defRPr sz="2000" kern="1200">
          <a:solidFill>
            <a:schemeClr val="tx1"/>
          </a:solidFill>
          <a:latin typeface="+mn-lt"/>
          <a:ea typeface="+mn-ea"/>
          <a:cs typeface="+mn-cs"/>
        </a:defRPr>
      </a:lvl8pPr>
      <a:lvl9pPr marL="4059601" algn="l" defTabSz="1014902"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57" y="311150"/>
            <a:ext cx="9051925" cy="1295400"/>
          </a:xfrm>
          <a:prstGeom prst="rect">
            <a:avLst/>
          </a:prstGeom>
        </p:spPr>
        <p:txBody>
          <a:bodyPr vert="horz" lIns="91255" tIns="45626" rIns="91255" bIns="45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57" y="1812929"/>
            <a:ext cx="9051925" cy="5130799"/>
          </a:xfrm>
          <a:prstGeom prst="rect">
            <a:avLst/>
          </a:prstGeom>
        </p:spPr>
        <p:txBody>
          <a:bodyPr vert="horz" lIns="91255" tIns="45626" rIns="91255" bIns="45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57" y="7204075"/>
            <a:ext cx="2346325" cy="414338"/>
          </a:xfrm>
          <a:prstGeom prst="rect">
            <a:avLst/>
          </a:prstGeom>
        </p:spPr>
        <p:txBody>
          <a:bodyPr vert="horz" lIns="91255" tIns="45626" rIns="91255" bIns="45626" rtlCol="0" anchor="ctr"/>
          <a:lstStyle>
            <a:lvl1pPr algn="l">
              <a:defRPr sz="1200">
                <a:solidFill>
                  <a:schemeClr val="tx1">
                    <a:tint val="75000"/>
                  </a:schemeClr>
                </a:solidFill>
              </a:defRPr>
            </a:lvl1pPr>
          </a:lstStyle>
          <a:p>
            <a:fld id="{848E6906-639B-493D-AB32-089CD5A3FD9D}" type="datetimeFigureOut">
              <a:rPr lang="en-US" smtClean="0"/>
              <a:pPr/>
              <a:t>3/21/2011</a:t>
            </a:fld>
            <a:endParaRPr lang="en-US"/>
          </a:p>
        </p:txBody>
      </p:sp>
      <p:sp>
        <p:nvSpPr>
          <p:cNvPr id="5" name="Footer Placeholder 4"/>
          <p:cNvSpPr>
            <a:spLocks noGrp="1"/>
          </p:cNvSpPr>
          <p:nvPr>
            <p:ph type="ftr" sz="quarter" idx="3"/>
          </p:nvPr>
        </p:nvSpPr>
        <p:spPr>
          <a:xfrm>
            <a:off x="3436957" y="7204075"/>
            <a:ext cx="3184525" cy="414338"/>
          </a:xfrm>
          <a:prstGeom prst="rect">
            <a:avLst/>
          </a:prstGeom>
        </p:spPr>
        <p:txBody>
          <a:bodyPr vert="horz" lIns="91255" tIns="45626" rIns="91255" bIns="456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57" y="7204075"/>
            <a:ext cx="2346325" cy="414338"/>
          </a:xfrm>
          <a:prstGeom prst="rect">
            <a:avLst/>
          </a:prstGeom>
        </p:spPr>
        <p:txBody>
          <a:bodyPr vert="horz" lIns="91255" tIns="45626" rIns="91255" bIns="45626" rtlCol="0" anchor="ctr"/>
          <a:lstStyle>
            <a:lvl1pPr algn="r">
              <a:defRPr sz="1200">
                <a:solidFill>
                  <a:schemeClr val="tx1">
                    <a:tint val="75000"/>
                  </a:schemeClr>
                </a:solidFill>
              </a:defRPr>
            </a:lvl1pPr>
          </a:lstStyle>
          <a:p>
            <a:fld id="{F80C3EFC-D70F-4A86-A8D5-E3022D922D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2475" rtl="0" eaLnBrk="1" latinLnBrk="0" hangingPunct="1">
        <a:spcBef>
          <a:spcPct val="0"/>
        </a:spcBef>
        <a:buNone/>
        <a:defRPr sz="4300" kern="1200">
          <a:solidFill>
            <a:schemeClr val="tx1"/>
          </a:solidFill>
          <a:latin typeface="+mj-lt"/>
          <a:ea typeface="+mj-ea"/>
          <a:cs typeface="+mj-cs"/>
        </a:defRPr>
      </a:lvl1pPr>
    </p:titleStyle>
    <p:bodyStyle>
      <a:lvl1pPr marL="342178" indent="-342178" algn="l" defTabSz="91247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386" indent="-285148" algn="l" defTabSz="9124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597" indent="-228119" algn="l" defTabSz="9124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6837"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073"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318"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552"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800"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029" indent="-228119" algn="l" defTabSz="9124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75" rtl="0" eaLnBrk="1" latinLnBrk="0" hangingPunct="1">
        <a:defRPr sz="1800" kern="1200">
          <a:solidFill>
            <a:schemeClr val="tx1"/>
          </a:solidFill>
          <a:latin typeface="+mn-lt"/>
          <a:ea typeface="+mn-ea"/>
          <a:cs typeface="+mn-cs"/>
        </a:defRPr>
      </a:lvl1pPr>
      <a:lvl2pPr marL="456238" algn="l" defTabSz="912475" rtl="0" eaLnBrk="1" latinLnBrk="0" hangingPunct="1">
        <a:defRPr sz="1800" kern="1200">
          <a:solidFill>
            <a:schemeClr val="tx1"/>
          </a:solidFill>
          <a:latin typeface="+mn-lt"/>
          <a:ea typeface="+mn-ea"/>
          <a:cs typeface="+mn-cs"/>
        </a:defRPr>
      </a:lvl2pPr>
      <a:lvl3pPr marL="912475" algn="l" defTabSz="912475" rtl="0" eaLnBrk="1" latinLnBrk="0" hangingPunct="1">
        <a:defRPr sz="1800" kern="1200">
          <a:solidFill>
            <a:schemeClr val="tx1"/>
          </a:solidFill>
          <a:latin typeface="+mn-lt"/>
          <a:ea typeface="+mn-ea"/>
          <a:cs typeface="+mn-cs"/>
        </a:defRPr>
      </a:lvl3pPr>
      <a:lvl4pPr marL="1368714" algn="l" defTabSz="912475" rtl="0" eaLnBrk="1" latinLnBrk="0" hangingPunct="1">
        <a:defRPr sz="1800" kern="1200">
          <a:solidFill>
            <a:schemeClr val="tx1"/>
          </a:solidFill>
          <a:latin typeface="+mn-lt"/>
          <a:ea typeface="+mn-ea"/>
          <a:cs typeface="+mn-cs"/>
        </a:defRPr>
      </a:lvl4pPr>
      <a:lvl5pPr marL="1824952" algn="l" defTabSz="912475" rtl="0" eaLnBrk="1" latinLnBrk="0" hangingPunct="1">
        <a:defRPr sz="1800" kern="1200">
          <a:solidFill>
            <a:schemeClr val="tx1"/>
          </a:solidFill>
          <a:latin typeface="+mn-lt"/>
          <a:ea typeface="+mn-ea"/>
          <a:cs typeface="+mn-cs"/>
        </a:defRPr>
      </a:lvl5pPr>
      <a:lvl6pPr marL="2281195" algn="l" defTabSz="912475" rtl="0" eaLnBrk="1" latinLnBrk="0" hangingPunct="1">
        <a:defRPr sz="1800" kern="1200">
          <a:solidFill>
            <a:schemeClr val="tx1"/>
          </a:solidFill>
          <a:latin typeface="+mn-lt"/>
          <a:ea typeface="+mn-ea"/>
          <a:cs typeface="+mn-cs"/>
        </a:defRPr>
      </a:lvl6pPr>
      <a:lvl7pPr marL="2737433" algn="l" defTabSz="912475" rtl="0" eaLnBrk="1" latinLnBrk="0" hangingPunct="1">
        <a:defRPr sz="1800" kern="1200">
          <a:solidFill>
            <a:schemeClr val="tx1"/>
          </a:solidFill>
          <a:latin typeface="+mn-lt"/>
          <a:ea typeface="+mn-ea"/>
          <a:cs typeface="+mn-cs"/>
        </a:defRPr>
      </a:lvl7pPr>
      <a:lvl8pPr marL="3193670" algn="l" defTabSz="912475" rtl="0" eaLnBrk="1" latinLnBrk="0" hangingPunct="1">
        <a:defRPr sz="1800" kern="1200">
          <a:solidFill>
            <a:schemeClr val="tx1"/>
          </a:solidFill>
          <a:latin typeface="+mn-lt"/>
          <a:ea typeface="+mn-ea"/>
          <a:cs typeface="+mn-cs"/>
        </a:defRPr>
      </a:lvl8pPr>
      <a:lvl9pPr marL="3649909" algn="l" defTabSz="91247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680" tIns="50841" rIns="101680" bIns="508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87" y="982345"/>
            <a:ext cx="9251633" cy="5960640"/>
          </a:xfrm>
          <a:prstGeom prst="rect">
            <a:avLst/>
          </a:prstGeom>
          <a:noFill/>
          <a:ln w="9525">
            <a:noFill/>
            <a:miter lim="800000"/>
            <a:headEnd/>
            <a:tailEnd/>
          </a:ln>
        </p:spPr>
        <p:txBody>
          <a:bodyPr vert="horz" wrap="square" lIns="101680" tIns="50841" rIns="101680" bIns="508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680" tIns="50841" rIns="101680" bIns="50841" rtlCol="0" anchor="ctr"/>
          <a:lstStyle>
            <a:lvl1pPr algn="r" defTabSz="1016800"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dirty="0" smtClean="0"/>
              <a:t>Office of Science FY 2011 Budget</a:t>
            </a:r>
            <a:endParaRPr lang="en-US" b="0" u="none" dirty="0"/>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680" tIns="50841" rIns="101680" bIns="50841" rtlCol="0" anchor="ctr"/>
          <a:lstStyle>
            <a:lvl1pPr algn="r" defTabSz="1016800" fontAlgn="auto">
              <a:spcBef>
                <a:spcPts val="0"/>
              </a:spcBef>
              <a:spcAft>
                <a:spcPts val="0"/>
              </a:spcAft>
              <a:defRPr sz="1300">
                <a:solidFill>
                  <a:srgbClr val="106636"/>
                </a:solidFill>
                <a:latin typeface="Arial" pitchFamily="34" charset="0"/>
                <a:cs typeface="Arial" pitchFamily="34" charset="0"/>
              </a:defRPr>
            </a:lvl1pPr>
          </a:lstStyle>
          <a:p>
            <a:pPr>
              <a:defRPr/>
            </a:pPr>
            <a:fld id="{BAAD86A7-DF98-4833-9A9E-353DA9F97E65}" type="slidenum">
              <a:rPr lang="en-US" b="0" u="none" smtClean="0"/>
              <a:pPr>
                <a:defRPr/>
              </a:pPr>
              <a:t>‹#›</a:t>
            </a:fld>
            <a:endParaRPr lang="en-US" b="0" u="none" dirty="0"/>
          </a:p>
        </p:txBody>
      </p:sp>
      <p:pic>
        <p:nvPicPr>
          <p:cNvPr id="1030" name="Picture 9" descr="horizontal-logo-green-text.jpg"/>
          <p:cNvPicPr>
            <a:picLocks noChangeAspect="1"/>
          </p:cNvPicPr>
          <p:nvPr/>
        </p:nvPicPr>
        <p:blipFill>
          <a:blip r:embed="rId4" cstate="print"/>
          <a:srcRect/>
          <a:stretch>
            <a:fillRect/>
          </a:stretch>
        </p:blipFill>
        <p:spPr bwMode="auto">
          <a:xfrm>
            <a:off x="502920" y="7202085"/>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8403" algn="ctr" rtl="0" fontAlgn="base">
        <a:spcBef>
          <a:spcPct val="0"/>
        </a:spcBef>
        <a:spcAft>
          <a:spcPct val="0"/>
        </a:spcAft>
        <a:defRPr sz="2700">
          <a:solidFill>
            <a:srgbClr val="106636"/>
          </a:solidFill>
          <a:latin typeface="Arial" charset="0"/>
          <a:cs typeface="Arial" charset="0"/>
        </a:defRPr>
      </a:lvl6pPr>
      <a:lvl7pPr marL="1016800" algn="ctr" rtl="0" fontAlgn="base">
        <a:spcBef>
          <a:spcPct val="0"/>
        </a:spcBef>
        <a:spcAft>
          <a:spcPct val="0"/>
        </a:spcAft>
        <a:defRPr sz="2700">
          <a:solidFill>
            <a:srgbClr val="106636"/>
          </a:solidFill>
          <a:latin typeface="Arial" charset="0"/>
          <a:cs typeface="Arial" charset="0"/>
        </a:defRPr>
      </a:lvl7pPr>
      <a:lvl8pPr marL="1525203" algn="ctr" rtl="0" fontAlgn="base">
        <a:spcBef>
          <a:spcPct val="0"/>
        </a:spcBef>
        <a:spcAft>
          <a:spcPct val="0"/>
        </a:spcAft>
        <a:defRPr sz="2700">
          <a:solidFill>
            <a:srgbClr val="106636"/>
          </a:solidFill>
          <a:latin typeface="Arial" charset="0"/>
          <a:cs typeface="Arial" charset="0"/>
        </a:defRPr>
      </a:lvl8pPr>
      <a:lvl9pPr marL="2033602" algn="ctr" rtl="0" fontAlgn="base">
        <a:spcBef>
          <a:spcPct val="0"/>
        </a:spcBef>
        <a:spcAft>
          <a:spcPct val="0"/>
        </a:spcAft>
        <a:defRPr sz="2700">
          <a:solidFill>
            <a:srgbClr val="106636"/>
          </a:solidFill>
          <a:latin typeface="Arial" charset="0"/>
          <a:cs typeface="Arial" charset="0"/>
        </a:defRPr>
      </a:lvl9pPr>
    </p:titleStyle>
    <p:bodyStyle>
      <a:lvl1pPr marL="381300" indent="-381300" algn="l" rtl="0" eaLnBrk="0" fontAlgn="base" hangingPunct="0">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6149" indent="-317748" algn="l" rtl="0" eaLnBrk="0" fontAlgn="base" hangingPunct="0">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71002" indent="-25420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79403" indent="-25420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87801" indent="-254205"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796204" indent="-254205" algn="l" defTabSz="101680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4606" indent="-254205" algn="l" defTabSz="101680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3005" indent="-254205" algn="l" defTabSz="101680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1402" indent="-254205" algn="l" defTabSz="101680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6800" rtl="0" eaLnBrk="1" latinLnBrk="0" hangingPunct="1">
        <a:defRPr sz="2000" kern="1200">
          <a:solidFill>
            <a:schemeClr val="tx1"/>
          </a:solidFill>
          <a:latin typeface="+mn-lt"/>
          <a:ea typeface="+mn-ea"/>
          <a:cs typeface="+mn-cs"/>
        </a:defRPr>
      </a:lvl1pPr>
      <a:lvl2pPr marL="508403" algn="l" defTabSz="1016800" rtl="0" eaLnBrk="1" latinLnBrk="0" hangingPunct="1">
        <a:defRPr sz="2000" kern="1200">
          <a:solidFill>
            <a:schemeClr val="tx1"/>
          </a:solidFill>
          <a:latin typeface="+mn-lt"/>
          <a:ea typeface="+mn-ea"/>
          <a:cs typeface="+mn-cs"/>
        </a:defRPr>
      </a:lvl2pPr>
      <a:lvl3pPr marL="1016800" algn="l" defTabSz="1016800" rtl="0" eaLnBrk="1" latinLnBrk="0" hangingPunct="1">
        <a:defRPr sz="2000" kern="1200">
          <a:solidFill>
            <a:schemeClr val="tx1"/>
          </a:solidFill>
          <a:latin typeface="+mn-lt"/>
          <a:ea typeface="+mn-ea"/>
          <a:cs typeface="+mn-cs"/>
        </a:defRPr>
      </a:lvl3pPr>
      <a:lvl4pPr marL="1525203" algn="l" defTabSz="1016800" rtl="0" eaLnBrk="1" latinLnBrk="0" hangingPunct="1">
        <a:defRPr sz="2000" kern="1200">
          <a:solidFill>
            <a:schemeClr val="tx1"/>
          </a:solidFill>
          <a:latin typeface="+mn-lt"/>
          <a:ea typeface="+mn-ea"/>
          <a:cs typeface="+mn-cs"/>
        </a:defRPr>
      </a:lvl4pPr>
      <a:lvl5pPr marL="2033602" algn="l" defTabSz="1016800" rtl="0" eaLnBrk="1" latinLnBrk="0" hangingPunct="1">
        <a:defRPr sz="2000" kern="1200">
          <a:solidFill>
            <a:schemeClr val="tx1"/>
          </a:solidFill>
          <a:latin typeface="+mn-lt"/>
          <a:ea typeface="+mn-ea"/>
          <a:cs typeface="+mn-cs"/>
        </a:defRPr>
      </a:lvl5pPr>
      <a:lvl6pPr marL="2542004" algn="l" defTabSz="1016800" rtl="0" eaLnBrk="1" latinLnBrk="0" hangingPunct="1">
        <a:defRPr sz="2000" kern="1200">
          <a:solidFill>
            <a:schemeClr val="tx1"/>
          </a:solidFill>
          <a:latin typeface="+mn-lt"/>
          <a:ea typeface="+mn-ea"/>
          <a:cs typeface="+mn-cs"/>
        </a:defRPr>
      </a:lvl6pPr>
      <a:lvl7pPr marL="3050402" algn="l" defTabSz="1016800" rtl="0" eaLnBrk="1" latinLnBrk="0" hangingPunct="1">
        <a:defRPr sz="2000" kern="1200">
          <a:solidFill>
            <a:schemeClr val="tx1"/>
          </a:solidFill>
          <a:latin typeface="+mn-lt"/>
          <a:ea typeface="+mn-ea"/>
          <a:cs typeface="+mn-cs"/>
        </a:defRPr>
      </a:lvl7pPr>
      <a:lvl8pPr marL="3558805" algn="l" defTabSz="1016800" rtl="0" eaLnBrk="1" latinLnBrk="0" hangingPunct="1">
        <a:defRPr sz="2000" kern="1200">
          <a:solidFill>
            <a:schemeClr val="tx1"/>
          </a:solidFill>
          <a:latin typeface="+mn-lt"/>
          <a:ea typeface="+mn-ea"/>
          <a:cs typeface="+mn-cs"/>
        </a:defRPr>
      </a:lvl8pPr>
      <a:lvl9pPr marL="4067203" algn="l" defTabSz="101680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380" y="690880"/>
            <a:ext cx="8549640" cy="1295400"/>
          </a:xfrm>
          <a:prstGeom prst="rect">
            <a:avLst/>
          </a:prstGeom>
          <a:noFill/>
          <a:ln w="9525">
            <a:noFill/>
            <a:miter lim="800000"/>
            <a:headEnd/>
            <a:tailEnd/>
          </a:ln>
        </p:spPr>
        <p:txBody>
          <a:bodyPr vert="horz" wrap="square" lIns="101751" tIns="50877" rIns="101751" bIns="5087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4380" y="2245360"/>
            <a:ext cx="8549640" cy="4663440"/>
          </a:xfrm>
          <a:prstGeom prst="rect">
            <a:avLst/>
          </a:prstGeom>
          <a:noFill/>
          <a:ln w="9525">
            <a:noFill/>
            <a:miter lim="800000"/>
            <a:headEnd/>
            <a:tailEnd/>
          </a:ln>
        </p:spPr>
        <p:txBody>
          <a:bodyPr vert="horz" wrap="square" lIns="101751" tIns="50877" rIns="101751" bIns="508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380" y="7081520"/>
            <a:ext cx="2095500" cy="518160"/>
          </a:xfrm>
          <a:prstGeom prst="rect">
            <a:avLst/>
          </a:prstGeom>
          <a:noFill/>
          <a:ln w="9525">
            <a:noFill/>
            <a:miter lim="800000"/>
            <a:headEnd/>
            <a:tailEnd/>
          </a:ln>
        </p:spPr>
        <p:txBody>
          <a:bodyPr vert="horz" wrap="square" lIns="101751" tIns="50877" rIns="101751" bIns="50877" numCol="1" anchor="t" anchorCtr="0" compatLnSpc="1">
            <a:prstTxWarp prst="textNoShape">
              <a:avLst/>
            </a:prstTxWarp>
          </a:bodyPr>
          <a:lstStyle>
            <a:lvl1pPr eaLnBrk="0" hangingPunct="0">
              <a:defRPr sz="1600"/>
            </a:lvl1pPr>
          </a:lstStyle>
          <a:p>
            <a:pPr>
              <a:defRPr/>
            </a:pPr>
            <a:endParaRPr lang="en-US" b="0" u="none">
              <a:solidFill>
                <a:srgbClr val="000000"/>
              </a:solidFill>
              <a:latin typeface="Arial" charset="0"/>
            </a:endParaRPr>
          </a:p>
        </p:txBody>
      </p:sp>
      <p:sp>
        <p:nvSpPr>
          <p:cNvPr id="1029" name="Rectangle 5"/>
          <p:cNvSpPr>
            <a:spLocks noGrp="1" noChangeArrowheads="1"/>
          </p:cNvSpPr>
          <p:nvPr>
            <p:ph type="ftr" sz="quarter" idx="3"/>
          </p:nvPr>
        </p:nvSpPr>
        <p:spPr bwMode="auto">
          <a:xfrm>
            <a:off x="3436620" y="7081520"/>
            <a:ext cx="3185160" cy="518160"/>
          </a:xfrm>
          <a:prstGeom prst="rect">
            <a:avLst/>
          </a:prstGeom>
          <a:noFill/>
          <a:ln w="9525">
            <a:noFill/>
            <a:miter lim="800000"/>
            <a:headEnd/>
            <a:tailEnd/>
          </a:ln>
        </p:spPr>
        <p:txBody>
          <a:bodyPr vert="horz" wrap="square" lIns="101751" tIns="50877" rIns="101751" bIns="50877" numCol="1" anchor="t" anchorCtr="0" compatLnSpc="1">
            <a:prstTxWarp prst="textNoShape">
              <a:avLst/>
            </a:prstTxWarp>
          </a:bodyPr>
          <a:lstStyle>
            <a:lvl1pPr algn="ctr" eaLnBrk="0" hangingPunct="0">
              <a:defRPr sz="1600"/>
            </a:lvl1pPr>
          </a:lstStyle>
          <a:p>
            <a:pPr>
              <a:defRPr/>
            </a:pPr>
            <a:endParaRPr lang="en-US" b="0" u="none">
              <a:solidFill>
                <a:srgbClr val="000000"/>
              </a:solidFill>
              <a:latin typeface="Arial" charset="0"/>
            </a:endParaRPr>
          </a:p>
        </p:txBody>
      </p:sp>
      <p:sp>
        <p:nvSpPr>
          <p:cNvPr id="1030" name="Rectangle 6"/>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p:spPr>
        <p:txBody>
          <a:bodyPr vert="horz" wrap="square" lIns="101751" tIns="50877" rIns="101751" bIns="50877" numCol="1" anchor="t" anchorCtr="0" compatLnSpc="1">
            <a:prstTxWarp prst="textNoShape">
              <a:avLst/>
            </a:prstTxWarp>
          </a:bodyPr>
          <a:lstStyle>
            <a:lvl1pPr algn="r" eaLnBrk="0" hangingPunct="0">
              <a:defRPr sz="1600"/>
            </a:lvl1pPr>
          </a:lstStyle>
          <a:p>
            <a:pPr>
              <a:defRPr/>
            </a:pPr>
            <a:fld id="{CED44D06-226E-452E-A75C-1715EEE37833}" type="slidenum">
              <a:rPr lang="en-US" b="0" u="none">
                <a:solidFill>
                  <a:srgbClr val="000000"/>
                </a:solidFill>
                <a:latin typeface="Arial" charset="0"/>
              </a:rPr>
              <a:pPr>
                <a:defRPr/>
              </a:pPr>
              <a:t>‹#›</a:t>
            </a:fld>
            <a:endParaRPr lang="en-US" b="0" u="none"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5pPr>
      <a:lvl6pPr marL="508759" algn="ctr" rtl="0" fontAlgn="base">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6pPr>
      <a:lvl7pPr marL="1017514" algn="ctr" rtl="0" fontAlgn="base">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7pPr>
      <a:lvl8pPr marL="1526273" algn="ctr" rtl="0" fontAlgn="base">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8pPr>
      <a:lvl9pPr marL="2035029" algn="ctr" rtl="0" fontAlgn="base">
        <a:spcBef>
          <a:spcPct val="0"/>
        </a:spcBef>
        <a:spcAft>
          <a:spcPct val="0"/>
        </a:spcAft>
        <a:defRPr sz="4900">
          <a:solidFill>
            <a:schemeClr val="tx2"/>
          </a:solidFill>
          <a:latin typeface="Arial" pitchFamily="-123" charset="0"/>
          <a:ea typeface="ＭＳ Ｐゴシック" pitchFamily="-123" charset="-128"/>
          <a:cs typeface="ＭＳ Ｐゴシック" pitchFamily="-123" charset="-128"/>
        </a:defRPr>
      </a:lvl9pPr>
    </p:titleStyle>
    <p:bodyStyle>
      <a:lvl1pPr marL="381568" indent="-381568" algn="l" rtl="0" eaLnBrk="0" fontAlgn="base" hangingPunct="0">
        <a:spcBef>
          <a:spcPct val="20000"/>
        </a:spcBef>
        <a:spcAft>
          <a:spcPct val="0"/>
        </a:spcAft>
        <a:buChar char="•"/>
        <a:defRPr sz="3600">
          <a:solidFill>
            <a:schemeClr val="tx1"/>
          </a:solidFill>
          <a:latin typeface="+mn-lt"/>
          <a:ea typeface="+mn-ea"/>
          <a:cs typeface="+mn-cs"/>
        </a:defRPr>
      </a:lvl1pPr>
      <a:lvl2pPr marL="826730" indent="-317972" algn="l" rtl="0" eaLnBrk="0" fontAlgn="base" hangingPunct="0">
        <a:spcBef>
          <a:spcPct val="20000"/>
        </a:spcBef>
        <a:spcAft>
          <a:spcPct val="0"/>
        </a:spcAft>
        <a:buChar char="–"/>
        <a:defRPr sz="3100">
          <a:solidFill>
            <a:schemeClr val="tx1"/>
          </a:solidFill>
          <a:latin typeface="+mn-lt"/>
          <a:ea typeface="+mn-ea"/>
        </a:defRPr>
      </a:lvl2pPr>
      <a:lvl3pPr marL="1271894" indent="-254381" algn="l" rtl="0" eaLnBrk="0" fontAlgn="base" hangingPunct="0">
        <a:spcBef>
          <a:spcPct val="20000"/>
        </a:spcBef>
        <a:spcAft>
          <a:spcPct val="0"/>
        </a:spcAft>
        <a:buChar char="•"/>
        <a:defRPr sz="2700">
          <a:solidFill>
            <a:schemeClr val="tx1"/>
          </a:solidFill>
          <a:latin typeface="+mn-lt"/>
          <a:ea typeface="+mn-ea"/>
        </a:defRPr>
      </a:lvl3pPr>
      <a:lvl4pPr marL="1780651" indent="-254381" algn="l" rtl="0" eaLnBrk="0" fontAlgn="base" hangingPunct="0">
        <a:spcBef>
          <a:spcPct val="20000"/>
        </a:spcBef>
        <a:spcAft>
          <a:spcPct val="0"/>
        </a:spcAft>
        <a:buChar char="–"/>
        <a:defRPr sz="2200">
          <a:solidFill>
            <a:schemeClr val="tx1"/>
          </a:solidFill>
          <a:latin typeface="+mn-lt"/>
          <a:ea typeface="+mn-ea"/>
        </a:defRPr>
      </a:lvl4pPr>
      <a:lvl5pPr marL="2289407" indent="-254381" algn="l" rtl="0" eaLnBrk="0" fontAlgn="base" hangingPunct="0">
        <a:spcBef>
          <a:spcPct val="20000"/>
        </a:spcBef>
        <a:spcAft>
          <a:spcPct val="0"/>
        </a:spcAft>
        <a:buChar char="»"/>
        <a:defRPr sz="2200">
          <a:solidFill>
            <a:schemeClr val="tx1"/>
          </a:solidFill>
          <a:latin typeface="+mn-lt"/>
          <a:ea typeface="+mn-ea"/>
        </a:defRPr>
      </a:lvl5pPr>
      <a:lvl6pPr marL="2798166" indent="-254381" algn="l" rtl="0" fontAlgn="base">
        <a:spcBef>
          <a:spcPct val="20000"/>
        </a:spcBef>
        <a:spcAft>
          <a:spcPct val="0"/>
        </a:spcAft>
        <a:buChar char="»"/>
        <a:defRPr sz="2200">
          <a:solidFill>
            <a:schemeClr val="tx1"/>
          </a:solidFill>
          <a:latin typeface="+mn-lt"/>
          <a:ea typeface="+mn-ea"/>
        </a:defRPr>
      </a:lvl6pPr>
      <a:lvl7pPr marL="3306924" indent="-254381" algn="l" rtl="0" fontAlgn="base">
        <a:spcBef>
          <a:spcPct val="20000"/>
        </a:spcBef>
        <a:spcAft>
          <a:spcPct val="0"/>
        </a:spcAft>
        <a:buChar char="»"/>
        <a:defRPr sz="2200">
          <a:solidFill>
            <a:schemeClr val="tx1"/>
          </a:solidFill>
          <a:latin typeface="+mn-lt"/>
          <a:ea typeface="+mn-ea"/>
        </a:defRPr>
      </a:lvl7pPr>
      <a:lvl8pPr marL="3815680" indent="-254381" algn="l" rtl="0" fontAlgn="base">
        <a:spcBef>
          <a:spcPct val="20000"/>
        </a:spcBef>
        <a:spcAft>
          <a:spcPct val="0"/>
        </a:spcAft>
        <a:buChar char="»"/>
        <a:defRPr sz="2200">
          <a:solidFill>
            <a:schemeClr val="tx1"/>
          </a:solidFill>
          <a:latin typeface="+mn-lt"/>
          <a:ea typeface="+mn-ea"/>
        </a:defRPr>
      </a:lvl8pPr>
      <a:lvl9pPr marL="4324435" indent="-254381"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508759" rtl="0" eaLnBrk="1" latinLnBrk="0" hangingPunct="1">
        <a:defRPr sz="2000" kern="1200">
          <a:solidFill>
            <a:schemeClr val="tx1"/>
          </a:solidFill>
          <a:latin typeface="+mn-lt"/>
          <a:ea typeface="+mn-ea"/>
          <a:cs typeface="+mn-cs"/>
        </a:defRPr>
      </a:lvl1pPr>
      <a:lvl2pPr marL="508759" algn="l" defTabSz="508759" rtl="0" eaLnBrk="1" latinLnBrk="0" hangingPunct="1">
        <a:defRPr sz="2000" kern="1200">
          <a:solidFill>
            <a:schemeClr val="tx1"/>
          </a:solidFill>
          <a:latin typeface="+mn-lt"/>
          <a:ea typeface="+mn-ea"/>
          <a:cs typeface="+mn-cs"/>
        </a:defRPr>
      </a:lvl2pPr>
      <a:lvl3pPr marL="1017514" algn="l" defTabSz="508759" rtl="0" eaLnBrk="1" latinLnBrk="0" hangingPunct="1">
        <a:defRPr sz="2000" kern="1200">
          <a:solidFill>
            <a:schemeClr val="tx1"/>
          </a:solidFill>
          <a:latin typeface="+mn-lt"/>
          <a:ea typeface="+mn-ea"/>
          <a:cs typeface="+mn-cs"/>
        </a:defRPr>
      </a:lvl3pPr>
      <a:lvl4pPr marL="1526273" algn="l" defTabSz="508759" rtl="0" eaLnBrk="1" latinLnBrk="0" hangingPunct="1">
        <a:defRPr sz="2000" kern="1200">
          <a:solidFill>
            <a:schemeClr val="tx1"/>
          </a:solidFill>
          <a:latin typeface="+mn-lt"/>
          <a:ea typeface="+mn-ea"/>
          <a:cs typeface="+mn-cs"/>
        </a:defRPr>
      </a:lvl4pPr>
      <a:lvl5pPr marL="2035029" algn="l" defTabSz="508759" rtl="0" eaLnBrk="1" latinLnBrk="0" hangingPunct="1">
        <a:defRPr sz="2000" kern="1200">
          <a:solidFill>
            <a:schemeClr val="tx1"/>
          </a:solidFill>
          <a:latin typeface="+mn-lt"/>
          <a:ea typeface="+mn-ea"/>
          <a:cs typeface="+mn-cs"/>
        </a:defRPr>
      </a:lvl5pPr>
      <a:lvl6pPr marL="2543789" algn="l" defTabSz="508759" rtl="0" eaLnBrk="1" latinLnBrk="0" hangingPunct="1">
        <a:defRPr sz="2000" kern="1200">
          <a:solidFill>
            <a:schemeClr val="tx1"/>
          </a:solidFill>
          <a:latin typeface="+mn-lt"/>
          <a:ea typeface="+mn-ea"/>
          <a:cs typeface="+mn-cs"/>
        </a:defRPr>
      </a:lvl6pPr>
      <a:lvl7pPr marL="3052543" algn="l" defTabSz="508759" rtl="0" eaLnBrk="1" latinLnBrk="0" hangingPunct="1">
        <a:defRPr sz="2000" kern="1200">
          <a:solidFill>
            <a:schemeClr val="tx1"/>
          </a:solidFill>
          <a:latin typeface="+mn-lt"/>
          <a:ea typeface="+mn-ea"/>
          <a:cs typeface="+mn-cs"/>
        </a:defRPr>
      </a:lvl7pPr>
      <a:lvl8pPr marL="3561303" algn="l" defTabSz="508759" rtl="0" eaLnBrk="1" latinLnBrk="0" hangingPunct="1">
        <a:defRPr sz="2000" kern="1200">
          <a:solidFill>
            <a:schemeClr val="tx1"/>
          </a:solidFill>
          <a:latin typeface="+mn-lt"/>
          <a:ea typeface="+mn-ea"/>
          <a:cs typeface="+mn-cs"/>
        </a:defRPr>
      </a:lvl8pPr>
      <a:lvl9pPr marL="4070058" algn="l" defTabSz="508759"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48285"/>
            <a:ext cx="10058400" cy="1295400"/>
          </a:xfrm>
          <a:prstGeom prst="rect">
            <a:avLst/>
          </a:prstGeom>
          <a:noFill/>
          <a:ln w="9525">
            <a:noFill/>
            <a:miter lim="800000"/>
            <a:headEnd/>
            <a:tailEnd/>
          </a:ln>
        </p:spPr>
        <p:txBody>
          <a:bodyPr vert="horz" wrap="square" lIns="101763" tIns="50882" rIns="101763" bIns="508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7679" y="982345"/>
            <a:ext cx="9251633" cy="5960640"/>
          </a:xfrm>
          <a:prstGeom prst="rect">
            <a:avLst/>
          </a:prstGeom>
          <a:noFill/>
          <a:ln w="9525">
            <a:noFill/>
            <a:miter lim="800000"/>
            <a:headEnd/>
            <a:tailEnd/>
          </a:ln>
        </p:spPr>
        <p:txBody>
          <a:bodyPr vert="horz" wrap="square" lIns="101763" tIns="50882" rIns="101763" bIns="508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5867400" cy="413808"/>
          </a:xfrm>
          <a:prstGeom prst="rect">
            <a:avLst/>
          </a:prstGeom>
        </p:spPr>
        <p:txBody>
          <a:bodyPr vert="horz" lIns="101763" tIns="50882" rIns="101763" bIns="50882"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r>
              <a:rPr lang="en-US" b="0" u="none"/>
              <a:t>Office of Science FY 2011 Budget</a:t>
            </a:r>
          </a:p>
        </p:txBody>
      </p:sp>
      <p:sp>
        <p:nvSpPr>
          <p:cNvPr id="6" name="Slide Number Placeholder 5"/>
          <p:cNvSpPr>
            <a:spLocks noGrp="1"/>
          </p:cNvSpPr>
          <p:nvPr>
            <p:ph type="sldNum" sz="quarter" idx="4"/>
          </p:nvPr>
        </p:nvSpPr>
        <p:spPr>
          <a:xfrm>
            <a:off x="9255125" y="7198467"/>
            <a:ext cx="419100" cy="413808"/>
          </a:xfrm>
          <a:prstGeom prst="rect">
            <a:avLst/>
          </a:prstGeom>
        </p:spPr>
        <p:txBody>
          <a:bodyPr vert="horz" lIns="101763" tIns="50882" rIns="101763" bIns="50882" rtlCol="0" anchor="ctr"/>
          <a:lstStyle>
            <a:lvl1pPr algn="r" fontAlgn="auto">
              <a:spcBef>
                <a:spcPts val="0"/>
              </a:spcBef>
              <a:spcAft>
                <a:spcPts val="0"/>
              </a:spcAft>
              <a:defRPr sz="1300">
                <a:solidFill>
                  <a:srgbClr val="106636"/>
                </a:solidFill>
                <a:latin typeface="Arial" pitchFamily="34" charset="0"/>
                <a:cs typeface="Arial" pitchFamily="34" charset="0"/>
              </a:defRPr>
            </a:lvl1pPr>
          </a:lstStyle>
          <a:p>
            <a:pPr>
              <a:defRPr/>
            </a:pPr>
            <a:fld id="{BAAD86A7-DF98-4833-9A9E-353DA9F97E65}" type="slidenum">
              <a:rPr lang="en-US" b="0" u="none"/>
              <a:pPr>
                <a:defRPr/>
              </a:pPr>
              <a:t>‹#›</a:t>
            </a:fld>
            <a:endParaRPr lang="en-US" b="0" u="none" dirty="0"/>
          </a:p>
        </p:txBody>
      </p:sp>
      <p:pic>
        <p:nvPicPr>
          <p:cNvPr id="1030" name="Picture 9" descr="horizontal-logo-green-text.jpg"/>
          <p:cNvPicPr>
            <a:picLocks noChangeAspect="1"/>
          </p:cNvPicPr>
          <p:nvPr/>
        </p:nvPicPr>
        <p:blipFill>
          <a:blip r:embed="rId6" cstate="print"/>
          <a:srcRect/>
          <a:stretch>
            <a:fillRect/>
          </a:stretch>
        </p:blipFill>
        <p:spPr bwMode="auto">
          <a:xfrm>
            <a:off x="502920" y="7202077"/>
            <a:ext cx="2682240" cy="46238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hf hdr="0" dt="0"/>
  <p:txStyles>
    <p:titleStyle>
      <a:lvl1pPr algn="ctr" rtl="0" eaLnBrk="0" fontAlgn="base" hangingPunct="0">
        <a:spcBef>
          <a:spcPct val="0"/>
        </a:spcBef>
        <a:spcAft>
          <a:spcPct val="0"/>
        </a:spcAft>
        <a:defRPr sz="27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700">
          <a:solidFill>
            <a:srgbClr val="106636"/>
          </a:solidFill>
          <a:latin typeface="Arial" charset="0"/>
          <a:cs typeface="Arial" charset="0"/>
        </a:defRPr>
      </a:lvl2pPr>
      <a:lvl3pPr algn="ctr" rtl="0" eaLnBrk="0" fontAlgn="base" hangingPunct="0">
        <a:spcBef>
          <a:spcPct val="0"/>
        </a:spcBef>
        <a:spcAft>
          <a:spcPct val="0"/>
        </a:spcAft>
        <a:defRPr sz="2700">
          <a:solidFill>
            <a:srgbClr val="106636"/>
          </a:solidFill>
          <a:latin typeface="Arial" charset="0"/>
          <a:cs typeface="Arial" charset="0"/>
        </a:defRPr>
      </a:lvl3pPr>
      <a:lvl4pPr algn="ctr" rtl="0" eaLnBrk="0" fontAlgn="base" hangingPunct="0">
        <a:spcBef>
          <a:spcPct val="0"/>
        </a:spcBef>
        <a:spcAft>
          <a:spcPct val="0"/>
        </a:spcAft>
        <a:defRPr sz="2700">
          <a:solidFill>
            <a:srgbClr val="106636"/>
          </a:solidFill>
          <a:latin typeface="Arial" charset="0"/>
          <a:cs typeface="Arial" charset="0"/>
        </a:defRPr>
      </a:lvl4pPr>
      <a:lvl5pPr algn="ctr" rtl="0" eaLnBrk="0" fontAlgn="base" hangingPunct="0">
        <a:spcBef>
          <a:spcPct val="0"/>
        </a:spcBef>
        <a:spcAft>
          <a:spcPct val="0"/>
        </a:spcAft>
        <a:defRPr sz="2700">
          <a:solidFill>
            <a:srgbClr val="106636"/>
          </a:solidFill>
          <a:latin typeface="Arial" charset="0"/>
          <a:cs typeface="Arial" charset="0"/>
        </a:defRPr>
      </a:lvl5pPr>
      <a:lvl6pPr marL="508819" algn="ctr" rtl="0" fontAlgn="base">
        <a:spcBef>
          <a:spcPct val="0"/>
        </a:spcBef>
        <a:spcAft>
          <a:spcPct val="0"/>
        </a:spcAft>
        <a:defRPr sz="2700">
          <a:solidFill>
            <a:srgbClr val="106636"/>
          </a:solidFill>
          <a:latin typeface="Arial" charset="0"/>
          <a:cs typeface="Arial" charset="0"/>
        </a:defRPr>
      </a:lvl6pPr>
      <a:lvl7pPr marL="1017633" algn="ctr" rtl="0" fontAlgn="base">
        <a:spcBef>
          <a:spcPct val="0"/>
        </a:spcBef>
        <a:spcAft>
          <a:spcPct val="0"/>
        </a:spcAft>
        <a:defRPr sz="2700">
          <a:solidFill>
            <a:srgbClr val="106636"/>
          </a:solidFill>
          <a:latin typeface="Arial" charset="0"/>
          <a:cs typeface="Arial" charset="0"/>
        </a:defRPr>
      </a:lvl7pPr>
      <a:lvl8pPr marL="1526452" algn="ctr" rtl="0" fontAlgn="base">
        <a:spcBef>
          <a:spcPct val="0"/>
        </a:spcBef>
        <a:spcAft>
          <a:spcPct val="0"/>
        </a:spcAft>
        <a:defRPr sz="2700">
          <a:solidFill>
            <a:srgbClr val="106636"/>
          </a:solidFill>
          <a:latin typeface="Arial" charset="0"/>
          <a:cs typeface="Arial" charset="0"/>
        </a:defRPr>
      </a:lvl8pPr>
      <a:lvl9pPr marL="2035267" algn="ctr" rtl="0" fontAlgn="base">
        <a:spcBef>
          <a:spcPct val="0"/>
        </a:spcBef>
        <a:spcAft>
          <a:spcPct val="0"/>
        </a:spcAft>
        <a:defRPr sz="2700">
          <a:solidFill>
            <a:srgbClr val="106636"/>
          </a:solidFill>
          <a:latin typeface="Arial" charset="0"/>
          <a:cs typeface="Arial" charset="0"/>
        </a:defRPr>
      </a:lvl9pPr>
    </p:titleStyle>
    <p:bodyStyle>
      <a:lvl1pPr marL="381612" indent="-381612" algn="l" rtl="0" eaLnBrk="0" fontAlgn="base" hangingPunct="0">
        <a:spcBef>
          <a:spcPct val="20000"/>
        </a:spcBef>
        <a:spcAft>
          <a:spcPct val="0"/>
        </a:spcAft>
        <a:buFont typeface="Arial" charset="0"/>
        <a:buChar char="•"/>
        <a:defRPr sz="2700" b="1" kern="1200">
          <a:solidFill>
            <a:srgbClr val="146737"/>
          </a:solidFill>
          <a:latin typeface="Arial" pitchFamily="34" charset="0"/>
          <a:ea typeface="+mn-ea"/>
          <a:cs typeface="Arial" pitchFamily="34" charset="0"/>
        </a:defRPr>
      </a:lvl1pPr>
      <a:lvl2pPr marL="826826" indent="-318009" algn="l" rtl="0" eaLnBrk="0" fontAlgn="base" hangingPunct="0">
        <a:spcBef>
          <a:spcPct val="20000"/>
        </a:spcBef>
        <a:spcAft>
          <a:spcPct val="0"/>
        </a:spcAft>
        <a:buFont typeface="Arial" charset="0"/>
        <a:buChar char="–"/>
        <a:defRPr sz="2500" kern="1200">
          <a:solidFill>
            <a:srgbClr val="404040"/>
          </a:solidFill>
          <a:latin typeface="Arial" pitchFamily="34" charset="0"/>
          <a:ea typeface="+mn-ea"/>
          <a:cs typeface="Arial" pitchFamily="34" charset="0"/>
        </a:defRPr>
      </a:lvl2pPr>
      <a:lvl3pPr marL="1272043" indent="-254410"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780859" indent="-254410"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4pPr>
      <a:lvl5pPr marL="2289675" indent="-254410" algn="l"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798493" indent="-254410" algn="l" defTabSz="10176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7311" indent="-254410" algn="l" defTabSz="10176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6127" indent="-254410" algn="l" defTabSz="10176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4941" indent="-254410" algn="l" defTabSz="10176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7633" rtl="0" eaLnBrk="1" latinLnBrk="0" hangingPunct="1">
        <a:defRPr sz="2000" kern="1200">
          <a:solidFill>
            <a:schemeClr val="tx1"/>
          </a:solidFill>
          <a:latin typeface="+mn-lt"/>
          <a:ea typeface="+mn-ea"/>
          <a:cs typeface="+mn-cs"/>
        </a:defRPr>
      </a:lvl1pPr>
      <a:lvl2pPr marL="508819" algn="l" defTabSz="1017633" rtl="0" eaLnBrk="1" latinLnBrk="0" hangingPunct="1">
        <a:defRPr sz="2000" kern="1200">
          <a:solidFill>
            <a:schemeClr val="tx1"/>
          </a:solidFill>
          <a:latin typeface="+mn-lt"/>
          <a:ea typeface="+mn-ea"/>
          <a:cs typeface="+mn-cs"/>
        </a:defRPr>
      </a:lvl2pPr>
      <a:lvl3pPr marL="1017633" algn="l" defTabSz="1017633" rtl="0" eaLnBrk="1" latinLnBrk="0" hangingPunct="1">
        <a:defRPr sz="2000" kern="1200">
          <a:solidFill>
            <a:schemeClr val="tx1"/>
          </a:solidFill>
          <a:latin typeface="+mn-lt"/>
          <a:ea typeface="+mn-ea"/>
          <a:cs typeface="+mn-cs"/>
        </a:defRPr>
      </a:lvl3pPr>
      <a:lvl4pPr marL="1526452" algn="l" defTabSz="1017633" rtl="0" eaLnBrk="1" latinLnBrk="0" hangingPunct="1">
        <a:defRPr sz="2000" kern="1200">
          <a:solidFill>
            <a:schemeClr val="tx1"/>
          </a:solidFill>
          <a:latin typeface="+mn-lt"/>
          <a:ea typeface="+mn-ea"/>
          <a:cs typeface="+mn-cs"/>
        </a:defRPr>
      </a:lvl4pPr>
      <a:lvl5pPr marL="2035267" algn="l" defTabSz="1017633" rtl="0" eaLnBrk="1" latinLnBrk="0" hangingPunct="1">
        <a:defRPr sz="2000" kern="1200">
          <a:solidFill>
            <a:schemeClr val="tx1"/>
          </a:solidFill>
          <a:latin typeface="+mn-lt"/>
          <a:ea typeface="+mn-ea"/>
          <a:cs typeface="+mn-cs"/>
        </a:defRPr>
      </a:lvl5pPr>
      <a:lvl6pPr marL="2544086" algn="l" defTabSz="1017633" rtl="0" eaLnBrk="1" latinLnBrk="0" hangingPunct="1">
        <a:defRPr sz="2000" kern="1200">
          <a:solidFill>
            <a:schemeClr val="tx1"/>
          </a:solidFill>
          <a:latin typeface="+mn-lt"/>
          <a:ea typeface="+mn-ea"/>
          <a:cs typeface="+mn-cs"/>
        </a:defRPr>
      </a:lvl6pPr>
      <a:lvl7pPr marL="3052900" algn="l" defTabSz="1017633" rtl="0" eaLnBrk="1" latinLnBrk="0" hangingPunct="1">
        <a:defRPr sz="2000" kern="1200">
          <a:solidFill>
            <a:schemeClr val="tx1"/>
          </a:solidFill>
          <a:latin typeface="+mn-lt"/>
          <a:ea typeface="+mn-ea"/>
          <a:cs typeface="+mn-cs"/>
        </a:defRPr>
      </a:lvl7pPr>
      <a:lvl8pPr marL="3561719" algn="l" defTabSz="1017633" rtl="0" eaLnBrk="1" latinLnBrk="0" hangingPunct="1">
        <a:defRPr sz="2000" kern="1200">
          <a:solidFill>
            <a:schemeClr val="tx1"/>
          </a:solidFill>
          <a:latin typeface="+mn-lt"/>
          <a:ea typeface="+mn-ea"/>
          <a:cs typeface="+mn-cs"/>
        </a:defRPr>
      </a:lvl8pPr>
      <a:lvl9pPr marL="4070534" algn="l" defTabSz="10176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hyperlink" Target="http://solarfuelshub.org/_media/split250.png?cache="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67.tiff"/><Relationship Id="rId4" Type="http://schemas.openxmlformats.org/officeDocument/2006/relationships/image" Target="../media/image66.tiff"/></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chart" Target="../charts/chart3.xml"/><Relationship Id="rId7" Type="http://schemas.openxmlformats.org/officeDocument/2006/relationships/image" Target="../media/image74.jpeg"/><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6.jpeg"/></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jpeg"/><Relationship Id="rId34" Type="http://schemas.openxmlformats.org/officeDocument/2006/relationships/image" Target="../media/image37.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jpeg"/><Relationship Id="rId29" Type="http://schemas.openxmlformats.org/officeDocument/2006/relationships/image" Target="../media/image32.png"/><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32" Type="http://schemas.openxmlformats.org/officeDocument/2006/relationships/image" Target="../media/image35.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10" Type="http://schemas.openxmlformats.org/officeDocument/2006/relationships/image" Target="../media/image13.pn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jpe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jpeg"/><Relationship Id="rId34" Type="http://schemas.openxmlformats.org/officeDocument/2006/relationships/image" Target="../media/image38.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notesSlide" Target="../notesSlides/notesSlide21.xml"/><Relationship Id="rId16" Type="http://schemas.openxmlformats.org/officeDocument/2006/relationships/image" Target="../media/image19.png"/><Relationship Id="rId20" Type="http://schemas.openxmlformats.org/officeDocument/2006/relationships/image" Target="../media/image23.jpeg"/><Relationship Id="rId29" Type="http://schemas.openxmlformats.org/officeDocument/2006/relationships/image" Target="../media/image32.png"/><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32" Type="http://schemas.openxmlformats.org/officeDocument/2006/relationships/image" Target="../media/image35.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10" Type="http://schemas.openxmlformats.org/officeDocument/2006/relationships/image" Target="../media/image13.pn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56.xml"/><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2.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2551" name="Rectangle 7"/>
          <p:cNvSpPr>
            <a:spLocks noChangeArrowheads="1"/>
          </p:cNvSpPr>
          <p:nvPr/>
        </p:nvSpPr>
        <p:spPr bwMode="auto">
          <a:xfrm>
            <a:off x="1852654" y="5659459"/>
            <a:ext cx="6365875" cy="951143"/>
          </a:xfrm>
          <a:prstGeom prst="rect">
            <a:avLst/>
          </a:prstGeom>
          <a:noFill/>
          <a:ln w="12700">
            <a:noFill/>
            <a:miter lim="800000"/>
            <a:headEnd/>
            <a:tailEnd/>
          </a:ln>
          <a:effectLst/>
        </p:spPr>
        <p:txBody>
          <a:bodyPr lIns="90088" tIns="44252" rIns="90088" bIns="44252">
            <a:spAutoFit/>
          </a:bodyPr>
          <a:lstStyle/>
          <a:p>
            <a:pPr algn="ctr" eaLnBrk="0" hangingPunct="0">
              <a:defRPr/>
            </a:pPr>
            <a:r>
              <a:rPr lang="en-US" sz="2000" u="none" dirty="0">
                <a:solidFill>
                  <a:srgbClr val="006600"/>
                </a:solidFill>
              </a:rPr>
              <a:t>Harriet Kung</a:t>
            </a:r>
          </a:p>
          <a:p>
            <a:pPr algn="ctr" eaLnBrk="0" hangingPunct="0">
              <a:defRPr/>
            </a:pPr>
            <a:r>
              <a:rPr lang="en-US" sz="1800" u="none" dirty="0">
                <a:solidFill>
                  <a:srgbClr val="006600"/>
                </a:solidFill>
              </a:rPr>
              <a:t>Director, Basic Energy </a:t>
            </a:r>
            <a:r>
              <a:rPr lang="en-US" sz="1800" u="none" dirty="0" smtClean="0">
                <a:solidFill>
                  <a:srgbClr val="006600"/>
                </a:solidFill>
              </a:rPr>
              <a:t>Sciences</a:t>
            </a:r>
          </a:p>
          <a:p>
            <a:pPr algn="ctr" eaLnBrk="0" hangingPunct="0">
              <a:defRPr/>
            </a:pPr>
            <a:r>
              <a:rPr lang="en-US" sz="1800" u="none" dirty="0" smtClean="0">
                <a:solidFill>
                  <a:srgbClr val="006600"/>
                </a:solidFill>
              </a:rPr>
              <a:t>Office of Science</a:t>
            </a:r>
            <a:endParaRPr lang="en-US" sz="1800" u="none" dirty="0">
              <a:solidFill>
                <a:srgbClr val="006600"/>
              </a:solidFill>
            </a:endParaRPr>
          </a:p>
        </p:txBody>
      </p:sp>
      <p:pic>
        <p:nvPicPr>
          <p:cNvPr id="6148" name="Picture 27" descr="New_DOE_Logo_Color_Hi-Res_042808--full"/>
          <p:cNvPicPr>
            <a:picLocks noChangeAspect="1" noChangeArrowheads="1"/>
          </p:cNvPicPr>
          <p:nvPr/>
        </p:nvPicPr>
        <p:blipFill>
          <a:blip r:embed="rId3" cstate="print"/>
          <a:srcRect/>
          <a:stretch>
            <a:fillRect/>
          </a:stretch>
        </p:blipFill>
        <p:spPr bwMode="auto">
          <a:xfrm>
            <a:off x="82555" y="68263"/>
            <a:ext cx="3287713" cy="830262"/>
          </a:xfrm>
          <a:prstGeom prst="rect">
            <a:avLst/>
          </a:prstGeom>
          <a:noFill/>
          <a:ln w="9525">
            <a:noFill/>
            <a:miter lim="800000"/>
            <a:headEnd/>
            <a:tailEnd/>
          </a:ln>
        </p:spPr>
      </p:pic>
      <p:sp>
        <p:nvSpPr>
          <p:cNvPr id="5" name="Rectangle 4"/>
          <p:cNvSpPr>
            <a:spLocks noChangeArrowheads="1"/>
          </p:cNvSpPr>
          <p:nvPr/>
        </p:nvSpPr>
        <p:spPr bwMode="auto">
          <a:xfrm>
            <a:off x="0" y="987429"/>
            <a:ext cx="100584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187" tIns="41847" rIns="85187" bIns="41847"/>
          <a:lstStyle/>
          <a:p>
            <a:pPr algn="ctr" defTabSz="863030" eaLnBrk="0" hangingPunct="0">
              <a:lnSpc>
                <a:spcPct val="85000"/>
              </a:lnSpc>
              <a:defRPr/>
            </a:pPr>
            <a:endParaRPr lang="en-US" sz="2200" i="1" u="none" dirty="0">
              <a:effectLst>
                <a:outerShdw blurRad="38100" dist="38100" dir="2700000" algn="tl">
                  <a:srgbClr val="FFFFFF"/>
                </a:outerShdw>
              </a:effectLst>
              <a:latin typeface="Book Antiqua" pitchFamily="18" charset="0"/>
            </a:endParaRPr>
          </a:p>
        </p:txBody>
      </p:sp>
      <p:sp>
        <p:nvSpPr>
          <p:cNvPr id="6" name="Subtitle 2"/>
          <p:cNvSpPr txBox="1">
            <a:spLocks/>
          </p:cNvSpPr>
          <p:nvPr/>
        </p:nvSpPr>
        <p:spPr bwMode="auto">
          <a:xfrm>
            <a:off x="1384303" y="3505202"/>
            <a:ext cx="7467600" cy="1371600"/>
          </a:xfrm>
          <a:prstGeom prst="rect">
            <a:avLst/>
          </a:prstGeom>
          <a:noFill/>
          <a:ln w="9525">
            <a:noFill/>
            <a:miter lim="800000"/>
            <a:headEnd/>
            <a:tailEnd/>
          </a:ln>
        </p:spPr>
        <p:txBody>
          <a:bodyPr vert="horz" wrap="square" lIns="101431" tIns="50718" rIns="101431" bIns="50718" numCol="1" anchor="t" anchorCtr="0" compatLnSpc="1">
            <a:prstTxWarp prst="textNoShape">
              <a:avLst/>
            </a:prstTxWarp>
          </a:bodyPr>
          <a:lstStyle/>
          <a:p>
            <a:pPr marL="252919" indent="-252919" algn="ctr" defTabSz="1014777">
              <a:spcBef>
                <a:spcPct val="20000"/>
              </a:spcBef>
            </a:pPr>
            <a:r>
              <a:rPr lang="en-US" sz="2800" u="none" kern="0" dirty="0" smtClean="0">
                <a:solidFill>
                  <a:srgbClr val="006600"/>
                </a:solidFill>
              </a:rPr>
              <a:t>BES Advisory Committee Meeting</a:t>
            </a:r>
          </a:p>
          <a:p>
            <a:pPr marL="252919" indent="-252919" algn="ctr" defTabSz="1014777">
              <a:spcBef>
                <a:spcPct val="20000"/>
              </a:spcBef>
            </a:pPr>
            <a:r>
              <a:rPr lang="en-US" sz="2800" u="none" kern="0" dirty="0" smtClean="0">
                <a:solidFill>
                  <a:srgbClr val="006600"/>
                </a:solidFill>
              </a:rPr>
              <a:t>March 17, 2011</a:t>
            </a:r>
          </a:p>
        </p:txBody>
      </p:sp>
      <p:sp>
        <p:nvSpPr>
          <p:cNvPr id="7" name="Title 1"/>
          <p:cNvSpPr>
            <a:spLocks noGrp="1"/>
          </p:cNvSpPr>
          <p:nvPr>
            <p:ph type="title"/>
          </p:nvPr>
        </p:nvSpPr>
        <p:spPr>
          <a:xfrm>
            <a:off x="1219200" y="1552596"/>
            <a:ext cx="7772400" cy="1470025"/>
          </a:xfrm>
        </p:spPr>
        <p:txBody>
          <a:bodyPr/>
          <a:lstStyle/>
          <a:p>
            <a:pPr eaLnBrk="1" hangingPunct="1"/>
            <a:r>
              <a:rPr lang="en-US" sz="3200" b="1" dirty="0" smtClean="0">
                <a:solidFill>
                  <a:srgbClr val="006600"/>
                </a:solidFill>
                <a:effectLst/>
                <a:latin typeface="Arial Narrow" pitchFamily="34" charset="0"/>
              </a:rPr>
              <a:t>Basic Energy Sciences Update</a:t>
            </a:r>
          </a:p>
        </p:txBody>
      </p:sp>
      <p:pic>
        <p:nvPicPr>
          <p:cNvPr id="9" name="Picture 8" descr="shamrock_gif.JPG"/>
          <p:cNvPicPr>
            <a:picLocks noChangeAspect="1"/>
          </p:cNvPicPr>
          <p:nvPr/>
        </p:nvPicPr>
        <p:blipFill>
          <a:blip r:embed="rId4" cstate="print"/>
          <a:stretch>
            <a:fillRect/>
          </a:stretch>
        </p:blipFill>
        <p:spPr>
          <a:xfrm>
            <a:off x="6321260" y="4066495"/>
            <a:ext cx="459550" cy="50550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63600"/>
            <a:ext cx="10058400" cy="604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a:defRPr/>
            </a:pPr>
            <a:endParaRPr lang="en-US" dirty="0"/>
          </a:p>
        </p:txBody>
      </p:sp>
      <p:sp>
        <p:nvSpPr>
          <p:cNvPr id="39939" name="Slide Number Placeholder 4"/>
          <p:cNvSpPr>
            <a:spLocks noGrp="1"/>
          </p:cNvSpPr>
          <p:nvPr>
            <p:ph type="sldNum" sz="quarter" idx="4294967295"/>
          </p:nvPr>
        </p:nvSpPr>
        <p:spPr bwMode="auto">
          <a:xfrm>
            <a:off x="9220200" y="7254242"/>
            <a:ext cx="502920" cy="413808"/>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567E463-3BC9-4DBF-97EF-5B437BCD0A42}" type="slidenum">
              <a:rPr lang="en-US" b="0" u="none" smtClean="0"/>
              <a:pPr fontAlgn="base">
                <a:spcBef>
                  <a:spcPct val="0"/>
                </a:spcBef>
                <a:spcAft>
                  <a:spcPct val="0"/>
                </a:spcAft>
              </a:pPr>
              <a:t>10</a:t>
            </a:fld>
            <a:endParaRPr lang="en-US" b="0" u="none" dirty="0" smtClean="0"/>
          </a:p>
        </p:txBody>
      </p:sp>
      <p:pic>
        <p:nvPicPr>
          <p:cNvPr id="6145" name="Picture 1"/>
          <p:cNvPicPr>
            <a:picLocks noChangeAspect="1" noChangeArrowheads="1"/>
          </p:cNvPicPr>
          <p:nvPr/>
        </p:nvPicPr>
        <p:blipFill>
          <a:blip r:embed="rId2" cstate="print"/>
          <a:srcRect/>
          <a:stretch>
            <a:fillRect/>
          </a:stretch>
        </p:blipFill>
        <p:spPr bwMode="auto">
          <a:xfrm>
            <a:off x="47896" y="865603"/>
            <a:ext cx="9890760" cy="5893953"/>
          </a:xfrm>
          <a:prstGeom prst="rect">
            <a:avLst/>
          </a:prstGeom>
          <a:noFill/>
          <a:ln w="9525">
            <a:noFill/>
            <a:miter lim="800000"/>
            <a:headEnd/>
            <a:tailEnd/>
          </a:ln>
        </p:spPr>
      </p:pic>
      <p:sp>
        <p:nvSpPr>
          <p:cNvPr id="39941" name="Rectangle 7"/>
          <p:cNvSpPr>
            <a:spLocks noChangeArrowheads="1"/>
          </p:cNvSpPr>
          <p:nvPr/>
        </p:nvSpPr>
        <p:spPr bwMode="auto">
          <a:xfrm>
            <a:off x="0" y="6786200"/>
            <a:ext cx="10058400" cy="279037"/>
          </a:xfrm>
          <a:prstGeom prst="rect">
            <a:avLst/>
          </a:prstGeom>
          <a:noFill/>
          <a:ln w="9525">
            <a:noFill/>
            <a:miter lim="800000"/>
            <a:headEnd/>
            <a:tailEnd/>
          </a:ln>
        </p:spPr>
        <p:txBody>
          <a:bodyPr wrap="square" lIns="101870" tIns="50935" rIns="101870" bIns="50935">
            <a:spAutoFit/>
          </a:bodyPr>
          <a:lstStyle/>
          <a:p>
            <a:r>
              <a:rPr lang="en-US" sz="1100" i="1" u="none" dirty="0" smtClean="0">
                <a:solidFill>
                  <a:srgbClr val="146737"/>
                </a:solidFill>
              </a:rPr>
              <a:t>Source: Lawrence Livermore National Laboratory and the Department of Energy, Energy Information Administration, 2009 (based on data from DOE/EIA-0384(2008), June 2009).</a:t>
            </a:r>
            <a:endParaRPr lang="en-US" sz="1100" u="none" dirty="0">
              <a:solidFill>
                <a:srgbClr val="146737"/>
              </a:solidFill>
            </a:endParaRPr>
          </a:p>
        </p:txBody>
      </p:sp>
      <p:sp>
        <p:nvSpPr>
          <p:cNvPr id="22" name="Title 2"/>
          <p:cNvSpPr txBox="1">
            <a:spLocks/>
          </p:cNvSpPr>
          <p:nvPr/>
        </p:nvSpPr>
        <p:spPr bwMode="auto">
          <a:xfrm>
            <a:off x="84069" y="-275898"/>
            <a:ext cx="9974331" cy="1295400"/>
          </a:xfrm>
          <a:prstGeom prst="rect">
            <a:avLst/>
          </a:prstGeom>
          <a:noFill/>
          <a:ln w="9525">
            <a:noFill/>
            <a:miter lim="800000"/>
            <a:headEnd/>
            <a:tailEnd/>
          </a:ln>
        </p:spPr>
        <p:txBody>
          <a:bodyPr vert="horz" wrap="square" lIns="101870" tIns="50935" rIns="101870" bIns="50935" numCol="1" anchor="ctr" anchorCtr="0" compatLnSpc="1">
            <a:prstTxWarp prst="textNoShape">
              <a:avLst/>
            </a:prstTxWarp>
          </a:bodyPr>
          <a:lstStyle/>
          <a:p>
            <a:pPr algn="ctr" defTabSz="1018705" eaLnBrk="0" hangingPunct="0">
              <a:defRPr/>
            </a:pPr>
            <a:r>
              <a:rPr lang="en-US" sz="2400" i="1" u="none" dirty="0" smtClean="0">
                <a:solidFill>
                  <a:srgbClr val="106636"/>
                </a:solidFill>
                <a:ea typeface="+mj-ea"/>
                <a:cs typeface="Arial" pitchFamily="34" charset="0"/>
              </a:rPr>
              <a:t>FY 12 Budget Request :  A National Strategy for a New Energy Economy</a:t>
            </a:r>
          </a:p>
        </p:txBody>
      </p:sp>
      <p:grpSp>
        <p:nvGrpSpPr>
          <p:cNvPr id="29" name="Group 28"/>
          <p:cNvGrpSpPr/>
          <p:nvPr/>
        </p:nvGrpSpPr>
        <p:grpSpPr>
          <a:xfrm>
            <a:off x="662152" y="1455682"/>
            <a:ext cx="9396248" cy="4960790"/>
            <a:chOff x="662152" y="1455682"/>
            <a:chExt cx="9396248" cy="4960790"/>
          </a:xfrm>
        </p:grpSpPr>
        <p:sp>
          <p:nvSpPr>
            <p:cNvPr id="23" name="TextBox 22"/>
            <p:cNvSpPr txBox="1"/>
            <p:nvPr/>
          </p:nvSpPr>
          <p:spPr>
            <a:xfrm>
              <a:off x="662152" y="1734207"/>
              <a:ext cx="2885089" cy="1323439"/>
            </a:xfrm>
            <a:prstGeom prst="rect">
              <a:avLst/>
            </a:prstGeom>
            <a:solidFill>
              <a:srgbClr val="C9FFC9"/>
            </a:solidFill>
            <a:ln>
              <a:solidFill>
                <a:schemeClr val="tx1"/>
              </a:solidFill>
            </a:ln>
          </p:spPr>
          <p:txBody>
            <a:bodyPr wrap="square" rtlCol="0">
              <a:spAutoFit/>
            </a:bodyPr>
            <a:lstStyle/>
            <a:p>
              <a:pPr marL="231775" indent="-231775" fontAlgn="t">
                <a:buFont typeface="Wingdings" pitchFamily="2" charset="2"/>
                <a:buChar char="Ø"/>
              </a:pPr>
              <a:r>
                <a:rPr lang="en-US" sz="1600" b="0" u="none" dirty="0" smtClean="0"/>
                <a:t>Solar Electricity from </a:t>
              </a:r>
              <a:r>
                <a:rPr lang="en-US" sz="1600" b="0" u="none" dirty="0" err="1" smtClean="0"/>
                <a:t>Photovoltaics</a:t>
              </a:r>
              <a:endParaRPr lang="en-US" sz="1600" b="0" u="none" dirty="0" smtClean="0"/>
            </a:p>
            <a:p>
              <a:pPr marL="231775" indent="-231775" fontAlgn="t">
                <a:buFont typeface="Wingdings" pitchFamily="2" charset="2"/>
                <a:buChar char="Ø"/>
              </a:pPr>
              <a:r>
                <a:rPr lang="en-US" sz="1600" b="0" u="none" dirty="0" smtClean="0"/>
                <a:t>Advanced Nuclear Energy</a:t>
              </a:r>
            </a:p>
            <a:p>
              <a:pPr marL="231775" indent="-231775" fontAlgn="t">
                <a:buFont typeface="Wingdings" pitchFamily="2" charset="2"/>
                <a:buChar char="Ø"/>
              </a:pPr>
              <a:r>
                <a:rPr lang="en-US" sz="1600" b="0" u="none" dirty="0" smtClean="0"/>
                <a:t>Materials under Extreme Environments</a:t>
              </a:r>
            </a:p>
          </p:txBody>
        </p:sp>
        <p:sp>
          <p:nvSpPr>
            <p:cNvPr id="24" name="TextBox 23"/>
            <p:cNvSpPr txBox="1"/>
            <p:nvPr/>
          </p:nvSpPr>
          <p:spPr>
            <a:xfrm>
              <a:off x="788276" y="3657600"/>
              <a:ext cx="1978427" cy="584775"/>
            </a:xfrm>
            <a:prstGeom prst="rect">
              <a:avLst/>
            </a:prstGeom>
            <a:solidFill>
              <a:srgbClr val="FFB3B3"/>
            </a:solidFill>
            <a:ln>
              <a:solidFill>
                <a:schemeClr val="tx1"/>
              </a:solidFill>
            </a:ln>
          </p:spPr>
          <p:txBody>
            <a:bodyPr wrap="none" rtlCol="0">
              <a:spAutoFit/>
            </a:bodyPr>
            <a:lstStyle/>
            <a:p>
              <a:pPr fontAlgn="t">
                <a:buFont typeface="Wingdings" pitchFamily="2" charset="2"/>
                <a:buChar char="Ø"/>
              </a:pPr>
              <a:r>
                <a:rPr lang="en-US" sz="1600" b="0" u="none" dirty="0" smtClean="0"/>
                <a:t>Carbon Capture</a:t>
              </a:r>
            </a:p>
            <a:p>
              <a:pPr fontAlgn="t">
                <a:buFont typeface="Wingdings" pitchFamily="2" charset="2"/>
                <a:buChar char="Ø"/>
              </a:pPr>
              <a:r>
                <a:rPr lang="en-US" sz="1600" b="0" u="none" dirty="0" smtClean="0"/>
                <a:t>Carbon Sequestration</a:t>
              </a:r>
            </a:p>
          </p:txBody>
        </p:sp>
        <p:sp>
          <p:nvSpPr>
            <p:cNvPr id="26" name="TextBox 25"/>
            <p:cNvSpPr txBox="1"/>
            <p:nvPr/>
          </p:nvSpPr>
          <p:spPr>
            <a:xfrm>
              <a:off x="846083" y="5339254"/>
              <a:ext cx="2874579" cy="1077218"/>
            </a:xfrm>
            <a:prstGeom prst="rect">
              <a:avLst/>
            </a:prstGeom>
            <a:solidFill>
              <a:srgbClr val="9BD7FF"/>
            </a:solidFill>
            <a:ln>
              <a:solidFill>
                <a:schemeClr val="tx1"/>
              </a:solidFill>
            </a:ln>
          </p:spPr>
          <p:txBody>
            <a:bodyPr wrap="square" rtlCol="0">
              <a:spAutoFit/>
            </a:bodyPr>
            <a:lstStyle/>
            <a:p>
              <a:pPr marL="231775" indent="-231775" fontAlgn="t">
                <a:buFont typeface="Wingdings" pitchFamily="2" charset="2"/>
                <a:buChar char="Ø"/>
              </a:pPr>
              <a:r>
                <a:rPr lang="en-US" sz="1600" b="0" u="none" dirty="0" smtClean="0"/>
                <a:t>Energy Systems Simulation - Combustion</a:t>
              </a:r>
            </a:p>
            <a:p>
              <a:pPr marL="231775" indent="-231775" fontAlgn="t">
                <a:buFont typeface="Wingdings" pitchFamily="2" charset="2"/>
                <a:buChar char="Ø"/>
              </a:pPr>
              <a:r>
                <a:rPr lang="en-US" sz="1600" b="0" u="none" dirty="0" smtClean="0"/>
                <a:t>Batteries and Energy Storage Hub</a:t>
              </a:r>
            </a:p>
          </p:txBody>
        </p:sp>
        <p:sp>
          <p:nvSpPr>
            <p:cNvPr id="27" name="TextBox 26"/>
            <p:cNvSpPr txBox="1"/>
            <p:nvPr/>
          </p:nvSpPr>
          <p:spPr>
            <a:xfrm>
              <a:off x="3788979" y="1455682"/>
              <a:ext cx="2874579" cy="1077218"/>
            </a:xfrm>
            <a:prstGeom prst="rect">
              <a:avLst/>
            </a:prstGeom>
            <a:solidFill>
              <a:srgbClr val="F2CDFF"/>
            </a:solidFill>
            <a:ln>
              <a:solidFill>
                <a:schemeClr val="tx1"/>
              </a:solidFill>
            </a:ln>
          </p:spPr>
          <p:txBody>
            <a:bodyPr wrap="square" rtlCol="0">
              <a:spAutoFit/>
            </a:bodyPr>
            <a:lstStyle/>
            <a:p>
              <a:pPr marL="231775" indent="-231775" fontAlgn="t">
                <a:buFont typeface="Wingdings" pitchFamily="2" charset="2"/>
                <a:buChar char="Ø"/>
              </a:pPr>
              <a:r>
                <a:rPr lang="en-US" sz="1600" b="0" u="none" dirty="0" smtClean="0"/>
                <a:t>Electric Power Grid</a:t>
              </a:r>
            </a:p>
            <a:p>
              <a:pPr marL="231775" indent="-231775" fontAlgn="t">
                <a:buFont typeface="Wingdings" pitchFamily="2" charset="2"/>
                <a:buChar char="Ø"/>
              </a:pPr>
              <a:r>
                <a:rPr lang="en-US" sz="1600" b="0" u="none" dirty="0" smtClean="0"/>
                <a:t>Power Electronics</a:t>
              </a:r>
            </a:p>
            <a:p>
              <a:pPr marL="231775" indent="-231775" fontAlgn="t">
                <a:buFont typeface="Wingdings" pitchFamily="2" charset="2"/>
                <a:buChar char="Ø"/>
              </a:pPr>
              <a:r>
                <a:rPr lang="en-US" sz="1600" b="0" u="none" dirty="0" smtClean="0"/>
                <a:t>Batteries and Energy Storage Hub</a:t>
              </a:r>
            </a:p>
          </p:txBody>
        </p:sp>
        <p:sp>
          <p:nvSpPr>
            <p:cNvPr id="28" name="TextBox 27"/>
            <p:cNvSpPr txBox="1"/>
            <p:nvPr/>
          </p:nvSpPr>
          <p:spPr>
            <a:xfrm>
              <a:off x="7409793" y="1970699"/>
              <a:ext cx="2648607" cy="830997"/>
            </a:xfrm>
            <a:prstGeom prst="rect">
              <a:avLst/>
            </a:prstGeom>
            <a:solidFill>
              <a:srgbClr val="FFFFA7"/>
            </a:solidFill>
            <a:ln>
              <a:solidFill>
                <a:schemeClr val="tx1"/>
              </a:solidFill>
            </a:ln>
          </p:spPr>
          <p:txBody>
            <a:bodyPr wrap="square" rtlCol="0">
              <a:spAutoFit/>
            </a:bodyPr>
            <a:lstStyle/>
            <a:p>
              <a:pPr marL="231775" indent="-231775" fontAlgn="t">
                <a:buFont typeface="Wingdings" pitchFamily="2" charset="2"/>
                <a:buChar char="Ø"/>
              </a:pPr>
              <a:r>
                <a:rPr lang="en-US" sz="1600" b="0" u="none" dirty="0" smtClean="0"/>
                <a:t>Advanced Solid-state Lighting</a:t>
              </a:r>
            </a:p>
            <a:p>
              <a:pPr marL="231775" indent="-231775" fontAlgn="t">
                <a:buFont typeface="Wingdings" pitchFamily="2" charset="2"/>
                <a:buChar char="Ø"/>
              </a:pPr>
              <a:r>
                <a:rPr lang="en-US" sz="1600" b="0" u="none" dirty="0" smtClean="0"/>
                <a:t>Energy Efficiency – Enabling Materials Sciences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6EEA275D-5A49-48A8-817D-44C3EA0A3A2F}" type="slidenum">
              <a:rPr lang="en-US" b="0" u="none" smtClean="0"/>
              <a:pPr>
                <a:defRPr/>
              </a:pPr>
              <a:t>11</a:t>
            </a:fld>
            <a:endParaRPr lang="en-US" b="0" u="none" dirty="0"/>
          </a:p>
        </p:txBody>
      </p:sp>
      <p:sp>
        <p:nvSpPr>
          <p:cNvPr id="6" name="Title 5"/>
          <p:cNvSpPr txBox="1">
            <a:spLocks noGrp="1" noChangeArrowheads="1"/>
          </p:cNvSpPr>
          <p:nvPr>
            <p:ph type="title"/>
          </p:nvPr>
        </p:nvSpPr>
        <p:spPr bwMode="auto">
          <a:xfrm>
            <a:off x="0" y="234976"/>
            <a:ext cx="10058400" cy="841529"/>
          </a:xfrm>
          <a:prstGeom prst="rect">
            <a:avLst/>
          </a:prstGeom>
          <a:noFill/>
          <a:ln w="9525">
            <a:noFill/>
            <a:miter lim="800000"/>
            <a:headEnd/>
            <a:tailEnd/>
          </a:ln>
        </p:spPr>
        <p:txBody>
          <a:bodyPr wrap="square" lIns="101870" tIns="50935" rIns="101870" bIns="50935">
            <a:spAutoFit/>
          </a:bodyPr>
          <a:lstStyle/>
          <a:p>
            <a:r>
              <a:rPr lang="en-US" sz="2400" b="1" i="1" dirty="0" smtClean="0">
                <a:solidFill>
                  <a:srgbClr val="006600"/>
                </a:solidFill>
                <a:latin typeface="Arial Narrow" pitchFamily="34" charset="0"/>
              </a:rPr>
              <a:t>FY 12 Budget Request :  21st century Tools of Science &amp; Technology</a:t>
            </a:r>
            <a:br>
              <a:rPr lang="en-US" sz="2400" b="1" i="1" dirty="0" smtClean="0">
                <a:solidFill>
                  <a:srgbClr val="006600"/>
                </a:solidFill>
                <a:latin typeface="Arial Narrow" pitchFamily="34" charset="0"/>
              </a:rPr>
            </a:br>
            <a:r>
              <a:rPr lang="en-US" sz="2400" b="1" i="1" dirty="0" smtClean="0">
                <a:solidFill>
                  <a:srgbClr val="006600"/>
                </a:solidFill>
                <a:latin typeface="Arial Narrow" pitchFamily="34" charset="0"/>
              </a:rPr>
              <a:t> </a:t>
            </a:r>
            <a:endParaRPr lang="en-US" sz="2400" b="1" i="1" u="none" dirty="0">
              <a:solidFill>
                <a:srgbClr val="006600"/>
              </a:solidFill>
              <a:latin typeface="Arial Narrow" pitchFamily="34" charset="0"/>
            </a:endParaRPr>
          </a:p>
        </p:txBody>
      </p:sp>
      <p:graphicFrame>
        <p:nvGraphicFramePr>
          <p:cNvPr id="10" name="Table 9"/>
          <p:cNvGraphicFramePr>
            <a:graphicFrameLocks noGrp="1"/>
          </p:cNvGraphicFramePr>
          <p:nvPr/>
        </p:nvGraphicFramePr>
        <p:xfrm>
          <a:off x="614855" y="1150882"/>
          <a:ext cx="8702565" cy="5204578"/>
        </p:xfrm>
        <a:graphic>
          <a:graphicData uri="http://schemas.openxmlformats.org/drawingml/2006/table">
            <a:tbl>
              <a:tblPr/>
              <a:tblGrid>
                <a:gridCol w="6353504"/>
                <a:gridCol w="2349061"/>
              </a:tblGrid>
              <a:tr h="28989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Light Source</a:t>
                      </a:r>
                      <a:r>
                        <a:rPr lang="en-US" sz="2400" b="1" i="1" kern="1200" baseline="0" dirty="0" smtClean="0">
                          <a:solidFill>
                            <a:srgbClr val="000000"/>
                          </a:solidFill>
                          <a:latin typeface="Arial Narrow" pitchFamily="34" charset="0"/>
                          <a:ea typeface="Times New Roman"/>
                          <a:cs typeface="Times New Roman"/>
                        </a:rPr>
                        <a:t> Construction, </a:t>
                      </a:r>
                      <a:r>
                        <a:rPr lang="en-US" sz="2400" b="1" i="1" kern="1200" dirty="0" smtClean="0">
                          <a:solidFill>
                            <a:srgbClr val="000000"/>
                          </a:solidFill>
                          <a:latin typeface="Arial Narrow" pitchFamily="34" charset="0"/>
                          <a:ea typeface="Times New Roman"/>
                          <a:cs typeface="Times New Roman"/>
                        </a:rPr>
                        <a:t>Upgrade</a:t>
                      </a:r>
                      <a:r>
                        <a:rPr lang="en-US" sz="2400" b="1" i="1" kern="1200" baseline="0" dirty="0" smtClean="0">
                          <a:solidFill>
                            <a:srgbClr val="000000"/>
                          </a:solidFill>
                          <a:latin typeface="Arial Narrow" pitchFamily="34" charset="0"/>
                          <a:ea typeface="Times New Roman"/>
                          <a:cs typeface="Times New Roman"/>
                        </a:rPr>
                        <a:t> &amp; Expansion</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FC9"/>
                    </a:solidFill>
                  </a:tcPr>
                </a:tc>
                <a:tc>
                  <a:txBody>
                    <a:bodyPr/>
                    <a:lstStyle/>
                    <a:p>
                      <a:pPr marL="0" marR="0" algn="ctr">
                        <a:spcBef>
                          <a:spcPts val="600"/>
                        </a:spcBef>
                        <a:spcAft>
                          <a:spcPts val="200"/>
                        </a:spcAft>
                      </a:pPr>
                      <a:r>
                        <a:rPr lang="en-US" sz="2000" b="1" kern="1200" dirty="0" smtClean="0">
                          <a:solidFill>
                            <a:srgbClr val="000000"/>
                          </a:solidFill>
                          <a:latin typeface="Arial Narrow" pitchFamily="34" charset="0"/>
                          <a:ea typeface="Times New Roman"/>
                          <a:cs typeface="Times New Roman"/>
                        </a:rPr>
                        <a:t>(Dollars</a:t>
                      </a:r>
                      <a:r>
                        <a:rPr lang="en-US" sz="2000" b="1" kern="1200" baseline="0" dirty="0" smtClean="0">
                          <a:solidFill>
                            <a:srgbClr val="000000"/>
                          </a:solidFill>
                          <a:latin typeface="Arial Narrow" pitchFamily="34" charset="0"/>
                          <a:ea typeface="Times New Roman"/>
                          <a:cs typeface="Times New Roman"/>
                        </a:rPr>
                        <a:t> </a:t>
                      </a:r>
                      <a:r>
                        <a:rPr lang="en-US" sz="2000" b="1" kern="1200" dirty="0" smtClean="0">
                          <a:solidFill>
                            <a:srgbClr val="000000"/>
                          </a:solidFill>
                          <a:latin typeface="Arial Narrow" pitchFamily="34" charset="0"/>
                          <a:ea typeface="Times New Roman"/>
                          <a:cs typeface="Times New Roman"/>
                        </a:rPr>
                        <a:t>in thousands)</a:t>
                      </a:r>
                      <a:endParaRPr lang="en-US" sz="2000" b="1"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672">
                <a:tc>
                  <a:txBody>
                    <a:bodyPr/>
                    <a:lstStyle/>
                    <a:p>
                      <a:pPr marL="508819" marR="0" lvl="1">
                        <a:spcBef>
                          <a:spcPts val="600"/>
                        </a:spcBef>
                        <a:spcAft>
                          <a:spcPts val="200"/>
                        </a:spcAft>
                      </a:pPr>
                      <a:r>
                        <a:rPr lang="en-US" sz="2000" kern="1200" dirty="0" smtClean="0">
                          <a:latin typeface="Arial Narrow" pitchFamily="34" charset="0"/>
                          <a:ea typeface="Times New Roman"/>
                          <a:cs typeface="Times New Roman"/>
                        </a:rPr>
                        <a:t>National</a:t>
                      </a:r>
                      <a:r>
                        <a:rPr lang="en-US" sz="2000" kern="1200" baseline="0" dirty="0" smtClean="0">
                          <a:latin typeface="Arial Narrow" pitchFamily="34" charset="0"/>
                          <a:ea typeface="Times New Roman"/>
                          <a:cs typeface="Times New Roman"/>
                        </a:rPr>
                        <a:t> Synchrotron Light Source-II (NSLS-II)</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latin typeface="Arial Narrow" pitchFamily="34" charset="0"/>
                          <a:ea typeface="Times New Roman"/>
                          <a:cs typeface="Times New Roman"/>
                        </a:rPr>
                        <a:t>151,400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72">
                <a:tc>
                  <a:txBody>
                    <a:bodyPr/>
                    <a:lstStyle/>
                    <a:p>
                      <a:pPr marL="508819" marR="0" lvl="1">
                        <a:spcBef>
                          <a:spcPts val="600"/>
                        </a:spcBef>
                        <a:spcAft>
                          <a:spcPts val="200"/>
                        </a:spcAft>
                      </a:pPr>
                      <a:r>
                        <a:rPr lang="en-US" sz="2000" kern="1200" dirty="0" smtClean="0">
                          <a:solidFill>
                            <a:srgbClr val="000000"/>
                          </a:solidFill>
                          <a:latin typeface="Arial Narrow" pitchFamily="34" charset="0"/>
                          <a:ea typeface="Times New Roman"/>
                          <a:cs typeface="Times New Roman"/>
                        </a:rPr>
                        <a:t>Advanced</a:t>
                      </a:r>
                      <a:r>
                        <a:rPr lang="en-US" sz="2000" kern="1200" baseline="0" dirty="0" smtClean="0">
                          <a:solidFill>
                            <a:srgbClr val="000000"/>
                          </a:solidFill>
                          <a:latin typeface="Arial Narrow" pitchFamily="34" charset="0"/>
                          <a:ea typeface="Times New Roman"/>
                          <a:cs typeface="Times New Roman"/>
                        </a:rPr>
                        <a:t> Photon Source Upgrade</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20,000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72">
                <a:tc>
                  <a:txBody>
                    <a:bodyPr/>
                    <a:lstStyle/>
                    <a:p>
                      <a:pPr marL="508819" marR="0" lvl="1">
                        <a:spcBef>
                          <a:spcPts val="600"/>
                        </a:spcBef>
                        <a:spcAft>
                          <a:spcPts val="200"/>
                        </a:spcAft>
                      </a:pPr>
                      <a:r>
                        <a:rPr lang="en-US" sz="2000" kern="1200" dirty="0" err="1" smtClean="0">
                          <a:solidFill>
                            <a:srgbClr val="000000"/>
                          </a:solidFill>
                          <a:latin typeface="Arial Narrow" pitchFamily="34" charset="0"/>
                          <a:ea typeface="Times New Roman"/>
                          <a:cs typeface="Times New Roman"/>
                        </a:rPr>
                        <a:t>Linac</a:t>
                      </a:r>
                      <a:r>
                        <a:rPr lang="en-US" sz="2000" kern="1200" dirty="0" smtClean="0">
                          <a:solidFill>
                            <a:srgbClr val="000000"/>
                          </a:solidFill>
                          <a:latin typeface="Arial Narrow" pitchFamily="34" charset="0"/>
                          <a:ea typeface="Times New Roman"/>
                          <a:cs typeface="Times New Roman"/>
                        </a:rPr>
                        <a:t> Coherent Light Source Expansion</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30,000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72">
                <a:tc>
                  <a:txBody>
                    <a:bodyPr/>
                    <a:lstStyle/>
                    <a:p>
                      <a:pPr marL="508819" marR="0" lvl="1">
                        <a:spcBef>
                          <a:spcPts val="600"/>
                        </a:spcBef>
                        <a:spcAft>
                          <a:spcPts val="200"/>
                        </a:spcAft>
                      </a:pPr>
                      <a:r>
                        <a:rPr lang="en-US" sz="2000" kern="1200" dirty="0" smtClean="0">
                          <a:solidFill>
                            <a:srgbClr val="000000"/>
                          </a:solidFill>
                          <a:latin typeface="Arial Narrow" pitchFamily="34" charset="0"/>
                          <a:ea typeface="Times New Roman"/>
                          <a:cs typeface="Times New Roman"/>
                        </a:rPr>
                        <a:t>Instrumentation for NSLS-II (NEXT)</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12,000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Neutron Source</a:t>
                      </a:r>
                      <a:r>
                        <a:rPr lang="en-US" sz="2400" b="1" i="1" kern="1200" baseline="0" dirty="0" smtClean="0">
                          <a:solidFill>
                            <a:srgbClr val="000000"/>
                          </a:solidFill>
                          <a:latin typeface="Arial Narrow" pitchFamily="34" charset="0"/>
                          <a:ea typeface="Times New Roman"/>
                          <a:cs typeface="Times New Roman"/>
                        </a:rPr>
                        <a:t> Instrument &amp; Upgrade</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3"/>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smtClean="0">
                          <a:latin typeface="Arial Narrow" pitchFamily="34" charset="0"/>
                          <a:ea typeface="Times New Roman"/>
                          <a:cs typeface="Times New Roman"/>
                        </a:rPr>
                        <a:t>Spallation Neutron Source Instrument-II</a:t>
                      </a:r>
                      <a:r>
                        <a:rPr lang="en-US" sz="2000" kern="1200" baseline="0" dirty="0" smtClean="0">
                          <a:latin typeface="Arial Narrow" pitchFamily="34" charset="0"/>
                          <a:ea typeface="Times New Roman"/>
                          <a:cs typeface="Times New Roman"/>
                        </a:rPr>
                        <a:t> (SING-II)</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latin typeface="Arial Narrow" pitchFamily="34" charset="0"/>
                          <a:ea typeface="Times New Roman"/>
                          <a:cs typeface="Times New Roman"/>
                        </a:rPr>
                        <a:t>11,500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smtClean="0">
                          <a:solidFill>
                            <a:srgbClr val="000000"/>
                          </a:solidFill>
                          <a:latin typeface="Arial Narrow" pitchFamily="34" charset="0"/>
                          <a:ea typeface="Times New Roman"/>
                          <a:cs typeface="Times New Roman"/>
                        </a:rPr>
                        <a:t>Spallation</a:t>
                      </a:r>
                      <a:r>
                        <a:rPr lang="en-US" sz="2000" kern="1200" baseline="0" dirty="0" smtClean="0">
                          <a:solidFill>
                            <a:srgbClr val="000000"/>
                          </a:solidFill>
                          <a:latin typeface="Arial Narrow" pitchFamily="34" charset="0"/>
                          <a:ea typeface="Times New Roman"/>
                          <a:cs typeface="Times New Roman"/>
                        </a:rPr>
                        <a:t> Neutron Source Power Upgrade (PUP)</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5,500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Electron Microscopy</a:t>
                      </a:r>
                      <a:r>
                        <a:rPr lang="en-US" sz="2400" b="1" i="1" kern="1200" baseline="0" dirty="0" smtClean="0">
                          <a:solidFill>
                            <a:srgbClr val="000000"/>
                          </a:solidFill>
                          <a:latin typeface="Arial Narrow" pitchFamily="34" charset="0"/>
                          <a:ea typeface="Times New Roman"/>
                          <a:cs typeface="Times New Roman"/>
                        </a:rPr>
                        <a:t> &amp; </a:t>
                      </a:r>
                      <a:r>
                        <a:rPr lang="en-US" sz="2400" b="1" i="1" kern="1200" baseline="0" dirty="0" err="1" smtClean="0">
                          <a:solidFill>
                            <a:srgbClr val="000000"/>
                          </a:solidFill>
                          <a:latin typeface="Arial Narrow" pitchFamily="34" charset="0"/>
                          <a:ea typeface="Times New Roman"/>
                          <a:cs typeface="Times New Roman"/>
                        </a:rPr>
                        <a:t>Microcharacterization</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D7FF"/>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650">
                <a:tc>
                  <a:txBody>
                    <a:bodyPr/>
                    <a:lstStyle/>
                    <a:p>
                      <a:pPr marL="508819" marR="0" lvl="1">
                        <a:spcBef>
                          <a:spcPts val="600"/>
                        </a:spcBef>
                        <a:spcAft>
                          <a:spcPts val="200"/>
                        </a:spcAft>
                      </a:pPr>
                      <a:r>
                        <a:rPr lang="en-US" sz="2000" kern="1200" dirty="0" smtClean="0">
                          <a:solidFill>
                            <a:srgbClr val="000000"/>
                          </a:solidFill>
                          <a:latin typeface="Arial Narrow" pitchFamily="34" charset="0"/>
                          <a:ea typeface="Times New Roman"/>
                          <a:cs typeface="Times New Roman"/>
                        </a:rPr>
                        <a:t>Transmission Electron Aberration-Corrected Microscopy II (TEAM II)</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18,000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Facilities Instrumentation</a:t>
                      </a:r>
                      <a:r>
                        <a:rPr lang="en-US" sz="2400" b="1" i="1" kern="1200" baseline="0" dirty="0" smtClean="0">
                          <a:solidFill>
                            <a:srgbClr val="000000"/>
                          </a:solidFill>
                          <a:latin typeface="Arial Narrow" pitchFamily="34" charset="0"/>
                          <a:ea typeface="Times New Roman"/>
                          <a:cs typeface="Times New Roman"/>
                        </a:rPr>
                        <a:t> for Energy</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DFF"/>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smtClean="0">
                          <a:solidFill>
                            <a:srgbClr val="000000"/>
                          </a:solidFill>
                          <a:latin typeface="Arial Narrow" pitchFamily="34" charset="0"/>
                          <a:ea typeface="Times New Roman"/>
                          <a:cs typeface="Times New Roman"/>
                        </a:rPr>
                        <a:t>Light Sources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24,000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smtClean="0">
                          <a:latin typeface="Arial Narrow" pitchFamily="34" charset="0"/>
                          <a:ea typeface="Times New Roman"/>
                          <a:cs typeface="Times New Roman"/>
                        </a:rPr>
                        <a:t>Neutron Sources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err="1" smtClean="0">
                          <a:solidFill>
                            <a:srgbClr val="000000"/>
                          </a:solidFill>
                          <a:latin typeface="Arial Narrow" pitchFamily="34" charset="0"/>
                          <a:ea typeface="Times New Roman"/>
                          <a:cs typeface="Times New Roman"/>
                        </a:rPr>
                        <a:t>Nanoscale</a:t>
                      </a:r>
                      <a:r>
                        <a:rPr lang="en-US" sz="2000" kern="1200" dirty="0" smtClean="0">
                          <a:solidFill>
                            <a:srgbClr val="000000"/>
                          </a:solidFill>
                          <a:latin typeface="Arial Narrow" pitchFamily="34" charset="0"/>
                          <a:ea typeface="Times New Roman"/>
                          <a:cs typeface="Times New Roman"/>
                        </a:rPr>
                        <a:t> Science Research</a:t>
                      </a:r>
                      <a:r>
                        <a:rPr lang="en-US" sz="2000" kern="1200" baseline="0" dirty="0" smtClean="0">
                          <a:solidFill>
                            <a:srgbClr val="000000"/>
                          </a:solidFill>
                          <a:latin typeface="Arial Narrow" pitchFamily="34" charset="0"/>
                          <a:ea typeface="Times New Roman"/>
                          <a:cs typeface="Times New Roman"/>
                        </a:rPr>
                        <a:t> Centers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15,000</a:t>
                      </a:r>
                      <a:endParaRPr lang="en-US" sz="2000" kern="1200" dirty="0">
                        <a:solidFill>
                          <a:srgbClr val="000000"/>
                        </a:solidFill>
                        <a:latin typeface="Arial Narrow" pitchFamily="34" charset="0"/>
                        <a:ea typeface="Times New Roman"/>
                        <a:cs typeface="Times New Roman"/>
                      </a:endParaRPr>
                    </a:p>
                  </a:txBody>
                  <a:tcPr marL="24121" marR="24121"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6174" t="18190" r="27171" b="12660"/>
          <a:stretch>
            <a:fillRect/>
          </a:stretch>
        </p:blipFill>
        <p:spPr bwMode="auto">
          <a:xfrm>
            <a:off x="268014" y="-126997"/>
            <a:ext cx="9475076" cy="7899398"/>
          </a:xfrm>
          <a:prstGeom prst="rect">
            <a:avLst/>
          </a:prstGeom>
          <a:noFill/>
          <a:ln w="9525">
            <a:noFill/>
            <a:miter lim="800000"/>
            <a:headEnd/>
            <a:tailEnd/>
          </a:ln>
        </p:spPr>
      </p:pic>
      <p:sp>
        <p:nvSpPr>
          <p:cNvPr id="3" name="Oval 2"/>
          <p:cNvSpPr/>
          <p:nvPr/>
        </p:nvSpPr>
        <p:spPr>
          <a:xfrm>
            <a:off x="3223810" y="5044915"/>
            <a:ext cx="5462991" cy="630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b="0" u="none" smtClean="0"/>
              <a:pPr>
                <a:defRPr/>
              </a:pPr>
              <a:t>13</a:t>
            </a:fld>
            <a:endParaRPr lang="en-US" b="0" u="none" dirty="0"/>
          </a:p>
        </p:txBody>
      </p:sp>
      <p:sp>
        <p:nvSpPr>
          <p:cNvPr id="5" name="Rectangle 4"/>
          <p:cNvSpPr/>
          <p:nvPr/>
        </p:nvSpPr>
        <p:spPr>
          <a:xfrm>
            <a:off x="819035" y="2966309"/>
            <a:ext cx="8502386" cy="1040095"/>
          </a:xfrm>
          <a:prstGeom prst="rect">
            <a:avLst/>
          </a:prstGeom>
        </p:spPr>
        <p:txBody>
          <a:bodyPr wrap="square" lIns="91255" tIns="45626" rIns="91255" bIns="45626">
            <a:spAutoFit/>
          </a:bodyPr>
          <a:lstStyle/>
          <a:p>
            <a:pPr marL="252919" indent="-252919" algn="ctr" defTabSz="1014777">
              <a:spcBef>
                <a:spcPct val="20000"/>
              </a:spcBef>
              <a:defRPr/>
            </a:pPr>
            <a:r>
              <a:rPr lang="en-US" sz="2800" i="1" u="none" kern="0" dirty="0" smtClean="0">
                <a:solidFill>
                  <a:srgbClr val="006600"/>
                </a:solidFill>
              </a:rPr>
              <a:t>FY 2011 Appropriation Update</a:t>
            </a:r>
          </a:p>
          <a:p>
            <a:pPr marL="252919" indent="-252919" algn="ctr" defTabSz="1014777">
              <a:spcBef>
                <a:spcPct val="20000"/>
              </a:spcBef>
              <a:defRPr/>
            </a:pPr>
            <a:endParaRPr lang="en-US" sz="2800" i="1" u="none" kern="0" dirty="0" smtClean="0">
              <a:solidFill>
                <a:srgbClr val="00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0" y="0"/>
            <a:ext cx="10058400" cy="726250"/>
          </a:xfrm>
          <a:prstGeom prst="rect">
            <a:avLst/>
          </a:prstGeom>
          <a:noFill/>
          <a:ln w="9525">
            <a:noFill/>
            <a:miter lim="800000"/>
            <a:headEnd/>
            <a:tailEnd/>
          </a:ln>
          <a:effectLst/>
        </p:spPr>
        <p:txBody>
          <a:bodyPr wrap="square" lIns="101846" tIns="146253" rIns="101846" bIns="146253">
            <a:spAutoFit/>
          </a:bodyPr>
          <a:lstStyle/>
          <a:p>
            <a:pPr algn="ctr"/>
            <a:r>
              <a:rPr lang="en-US" sz="2800" i="1" u="none" dirty="0">
                <a:solidFill>
                  <a:srgbClr val="006600"/>
                </a:solidFill>
              </a:rPr>
              <a:t>History of </a:t>
            </a:r>
            <a:r>
              <a:rPr lang="en-US" sz="2800" i="1" u="none" dirty="0" smtClean="0">
                <a:solidFill>
                  <a:srgbClr val="006600"/>
                </a:solidFill>
              </a:rPr>
              <a:t>BES Request </a:t>
            </a:r>
            <a:r>
              <a:rPr lang="en-US" sz="2800" i="1" u="none" dirty="0">
                <a:solidFill>
                  <a:srgbClr val="006600"/>
                </a:solidFill>
              </a:rPr>
              <a:t>vs. Appropriation </a:t>
            </a:r>
          </a:p>
        </p:txBody>
      </p:sp>
      <p:sp>
        <p:nvSpPr>
          <p:cNvPr id="7" name="Slide Number Placeholder 3"/>
          <p:cNvSpPr>
            <a:spLocks noGrp="1"/>
          </p:cNvSpPr>
          <p:nvPr>
            <p:ph type="sldNum" sz="quarter" idx="11"/>
          </p:nvPr>
        </p:nvSpPr>
        <p:spPr>
          <a:xfrm>
            <a:off x="9255125" y="7198467"/>
            <a:ext cx="419100" cy="413808"/>
          </a:xfrm>
        </p:spPr>
        <p:txBody>
          <a:bodyPr/>
          <a:lstStyle/>
          <a:p>
            <a:pPr>
              <a:defRPr/>
            </a:pPr>
            <a:fld id="{970AA921-4423-419F-989D-ABD5BD36FEB1}" type="slidenum">
              <a:rPr lang="en-US" b="0" u="none" smtClean="0"/>
              <a:pPr>
                <a:defRPr/>
              </a:pPr>
              <a:t>14</a:t>
            </a:fld>
            <a:endParaRPr lang="en-US" b="0" u="none" dirty="0"/>
          </a:p>
        </p:txBody>
      </p:sp>
      <p:graphicFrame>
        <p:nvGraphicFramePr>
          <p:cNvPr id="9" name="Chart 8"/>
          <p:cNvGraphicFramePr>
            <a:graphicFrameLocks noGrp="1"/>
          </p:cNvGraphicFramePr>
          <p:nvPr/>
        </p:nvGraphicFramePr>
        <p:xfrm>
          <a:off x="405679" y="928811"/>
          <a:ext cx="9047080" cy="5958877"/>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6127668" y="2505694"/>
            <a:ext cx="1460664" cy="1318161"/>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5039" y="1116281"/>
            <a:ext cx="5593278" cy="1015663"/>
          </a:xfrm>
          <a:prstGeom prst="rect">
            <a:avLst/>
          </a:prstGeom>
          <a:solidFill>
            <a:srgbClr val="FFFFE5"/>
          </a:solidFill>
          <a:ln>
            <a:solidFill>
              <a:srgbClr val="006600"/>
            </a:solidFill>
          </a:ln>
        </p:spPr>
        <p:txBody>
          <a:bodyPr wrap="square" rtlCol="0">
            <a:spAutoFit/>
          </a:bodyPr>
          <a:lstStyle/>
          <a:p>
            <a:r>
              <a:rPr lang="en-US" u="none" dirty="0" smtClean="0"/>
              <a:t>FY 07 and FY08 appropriations were below the President’s Requests by $170M and $230M, respectively.  Impacts included declination of 700 proposals for new research awards; premature termination of IPNS; delay of USB, LCLS, LUSI, and SING-II of one year or more; held core research program flat, and kept facilities at FY 2006 level of effort with only very small increases.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8B6EF8E-3424-4A55-9DA8-B65C41790E06}" type="slidenum">
              <a:rPr lang="en-US" b="0" u="none" smtClean="0"/>
              <a:pPr>
                <a:defRPr/>
              </a:pPr>
              <a:t>15</a:t>
            </a:fld>
            <a:endParaRPr lang="en-US" b="0" u="none" dirty="0"/>
          </a:p>
        </p:txBody>
      </p:sp>
      <p:graphicFrame>
        <p:nvGraphicFramePr>
          <p:cNvPr id="3" name="Table 2"/>
          <p:cNvGraphicFramePr>
            <a:graphicFrameLocks noGrp="1"/>
          </p:cNvGraphicFramePr>
          <p:nvPr/>
        </p:nvGraphicFramePr>
        <p:xfrm>
          <a:off x="368135" y="1071284"/>
          <a:ext cx="9334005" cy="3974207"/>
        </p:xfrm>
        <a:graphic>
          <a:graphicData uri="http://schemas.openxmlformats.org/drawingml/2006/table">
            <a:tbl>
              <a:tblPr/>
              <a:tblGrid>
                <a:gridCol w="3563679"/>
                <a:gridCol w="1758238"/>
                <a:gridCol w="1923442"/>
                <a:gridCol w="2088646"/>
              </a:tblGrid>
              <a:tr h="638763">
                <a:tc>
                  <a:txBody>
                    <a:bodyPr/>
                    <a:lstStyle/>
                    <a:p>
                      <a:pPr algn="l" fontAlgn="b"/>
                      <a:endParaRPr lang="en-US" sz="1600" b="0" i="0" u="none" strike="noStrike" dirty="0">
                        <a:solidFill>
                          <a:srgbClr val="000000"/>
                        </a:solidFill>
                        <a:latin typeface="Arial Narrow" pitchFamily="34" charset="0"/>
                      </a:endParaRPr>
                    </a:p>
                  </a:txBody>
                  <a:tcPr marL="7883"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Narrow" pitchFamily="34" charset="0"/>
                        </a:rPr>
                        <a:t>FY </a:t>
                      </a:r>
                      <a:r>
                        <a:rPr lang="en-US" sz="1600" b="1" i="0" u="none" strike="noStrike" dirty="0" smtClean="0">
                          <a:solidFill>
                            <a:srgbClr val="000000"/>
                          </a:solidFill>
                          <a:latin typeface="Arial Narrow" pitchFamily="34" charset="0"/>
                        </a:rPr>
                        <a:t>2008</a:t>
                      </a:r>
                      <a:endParaRPr lang="en-US" sz="1600" b="1" i="0" u="none" strike="noStrike" dirty="0">
                        <a:solidFill>
                          <a:srgbClr val="000000"/>
                        </a:solidFill>
                        <a:latin typeface="Arial Narrow" pitchFamily="34" charset="0"/>
                      </a:endParaRPr>
                    </a:p>
                  </a:txBody>
                  <a:tcPr marL="7883" marR="7883" marT="7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Narrow" pitchFamily="34" charset="0"/>
                        </a:rPr>
                        <a:t>FY </a:t>
                      </a:r>
                      <a:r>
                        <a:rPr lang="en-US" sz="1600" b="1" i="0" u="none" strike="noStrike" dirty="0" smtClean="0">
                          <a:solidFill>
                            <a:srgbClr val="000000"/>
                          </a:solidFill>
                          <a:latin typeface="Arial Narrow" pitchFamily="34" charset="0"/>
                        </a:rPr>
                        <a:t>2010</a:t>
                      </a:r>
                      <a:endParaRPr lang="en-US" sz="1600" b="1" i="0" u="none" strike="noStrike" dirty="0">
                        <a:solidFill>
                          <a:srgbClr val="000000"/>
                        </a:solidFill>
                        <a:latin typeface="Arial Narrow" pitchFamily="34" charset="0"/>
                      </a:endParaRPr>
                    </a:p>
                  </a:txBody>
                  <a:tcPr marL="7883" marR="7883" marT="7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Narrow" pitchFamily="34" charset="0"/>
                        </a:rPr>
                        <a:t>FY 2010 vs. </a:t>
                      </a:r>
                      <a:r>
                        <a:rPr lang="en-US" sz="1600" b="1" i="0" u="none" strike="noStrike" dirty="0" smtClean="0">
                          <a:solidFill>
                            <a:srgbClr val="000000"/>
                          </a:solidFill>
                          <a:latin typeface="Arial Narrow" pitchFamily="34" charset="0"/>
                        </a:rPr>
                        <a:t>FY 2008</a:t>
                      </a:r>
                      <a:endParaRPr lang="en-US" sz="1600" b="1" i="0" u="none" strike="noStrike" dirty="0">
                        <a:solidFill>
                          <a:srgbClr val="000000"/>
                        </a:solidFill>
                        <a:latin typeface="Arial Narrow" pitchFamily="34" charset="0"/>
                      </a:endParaRPr>
                    </a:p>
                  </a:txBody>
                  <a:tcPr marL="7883" marR="7883" marT="7883"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693">
                <a:tc>
                  <a:txBody>
                    <a:bodyPr/>
                    <a:lstStyle/>
                    <a:p>
                      <a:pPr algn="l" fontAlgn="b"/>
                      <a:r>
                        <a:rPr lang="en-US" sz="1600" b="1" i="0" u="none" strike="noStrike" dirty="0">
                          <a:solidFill>
                            <a:srgbClr val="000000"/>
                          </a:solidFill>
                          <a:latin typeface="Arial Narrow" pitchFamily="34" charset="0"/>
                        </a:rPr>
                        <a:t>EFRCs</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100,000</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+100,000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118">
                <a:tc>
                  <a:txBody>
                    <a:bodyPr/>
                    <a:lstStyle/>
                    <a:p>
                      <a:pPr algn="l" fontAlgn="b"/>
                      <a:r>
                        <a:rPr lang="en-US" sz="1600" b="1" i="0" u="none" strike="noStrike" dirty="0" smtClean="0">
                          <a:solidFill>
                            <a:srgbClr val="000000"/>
                          </a:solidFill>
                          <a:latin typeface="Arial Narrow" pitchFamily="34" charset="0"/>
                        </a:rPr>
                        <a:t>Hubs*</a:t>
                      </a:r>
                      <a:endParaRPr lang="en-US" sz="1600" b="1" i="0" u="none" strike="noStrike" dirty="0">
                        <a:solidFill>
                          <a:srgbClr val="000000"/>
                        </a:solidFill>
                        <a:latin typeface="Arial Narrow" pitchFamily="34" charset="0"/>
                      </a:endParaRP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Arial Narrow" pitchFamily="34" charset="0"/>
                        </a:rPr>
                        <a:t>……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611">
                <a:tc>
                  <a:txBody>
                    <a:bodyPr/>
                    <a:lstStyle/>
                    <a:p>
                      <a:pPr algn="l" fontAlgn="b"/>
                      <a:r>
                        <a:rPr lang="en-US" sz="1600" b="1" i="0" u="none" strike="noStrike" dirty="0">
                          <a:solidFill>
                            <a:srgbClr val="000000"/>
                          </a:solidFill>
                          <a:latin typeface="Arial Narrow" pitchFamily="34" charset="0"/>
                        </a:rPr>
                        <a:t>ALL Other BES Research</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451,517</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563,428</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+111,911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477">
                <a:tc>
                  <a:txBody>
                    <a:bodyPr/>
                    <a:lstStyle/>
                    <a:p>
                      <a:pPr algn="l" fontAlgn="b"/>
                      <a:r>
                        <a:rPr lang="en-US" sz="1600" b="1" i="0" u="none" strike="noStrike" dirty="0">
                          <a:solidFill>
                            <a:srgbClr val="000000"/>
                          </a:solidFill>
                          <a:latin typeface="Arial Narrow" pitchFamily="34" charset="0"/>
                        </a:rPr>
                        <a:t>SNS Power Upgrade Project ORNL</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2,000</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Arial Narrow" pitchFamily="34" charset="0"/>
                        </a:rPr>
                        <a:t>+2,000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477">
                <a:tc>
                  <a:txBody>
                    <a:bodyPr/>
                    <a:lstStyle/>
                    <a:p>
                      <a:pPr algn="l" fontAlgn="b"/>
                      <a:r>
                        <a:rPr lang="en-US" sz="1600" b="1" i="0" u="none" strike="noStrike" dirty="0">
                          <a:solidFill>
                            <a:srgbClr val="000000"/>
                          </a:solidFill>
                          <a:latin typeface="Arial Narrow" pitchFamily="34" charset="0"/>
                        </a:rPr>
                        <a:t>NSLS -II </a:t>
                      </a:r>
                      <a:r>
                        <a:rPr lang="en-US" sz="1600" b="1" i="0" u="none" strike="noStrike" dirty="0" smtClean="0">
                          <a:solidFill>
                            <a:srgbClr val="000000"/>
                          </a:solidFill>
                          <a:latin typeface="Arial Narrow" pitchFamily="34" charset="0"/>
                        </a:rPr>
                        <a:t>(OPC + Construction)</a:t>
                      </a:r>
                      <a:endParaRPr lang="en-US" sz="1600" b="1" i="0" u="none" strike="noStrike" dirty="0">
                        <a:solidFill>
                          <a:srgbClr val="000000"/>
                        </a:solidFill>
                        <a:latin typeface="Arial Narrow" pitchFamily="34" charset="0"/>
                      </a:endParaRP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Narrow" pitchFamily="34" charset="0"/>
                        </a:rPr>
                        <a:t>49,727</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Narrow" pitchFamily="34" charset="0"/>
                        </a:rPr>
                        <a:t>141,000</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Arial Narrow" pitchFamily="34" charset="0"/>
                        </a:rPr>
                        <a:t>+91,273 </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477">
                <a:tc>
                  <a:txBody>
                    <a:bodyPr/>
                    <a:lstStyle/>
                    <a:p>
                      <a:pPr algn="l" fontAlgn="b"/>
                      <a:r>
                        <a:rPr lang="en-US" sz="1600" b="1" i="0" u="none" strike="noStrike" dirty="0" smtClean="0">
                          <a:solidFill>
                            <a:srgbClr val="000000"/>
                          </a:solidFill>
                          <a:latin typeface="Arial Narrow" pitchFamily="34" charset="0"/>
                        </a:rPr>
                        <a:t>LCLS + Other </a:t>
                      </a:r>
                      <a:r>
                        <a:rPr lang="en-US" sz="1600" b="1" i="0" u="none" strike="noStrike" dirty="0">
                          <a:solidFill>
                            <a:srgbClr val="000000"/>
                          </a:solidFill>
                          <a:latin typeface="Arial Narrow" pitchFamily="34" charset="0"/>
                        </a:rPr>
                        <a:t>Construction</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latin typeface="Arial Narrow" pitchFamily="34" charset="0"/>
                        </a:rPr>
                        <a:t>63,538</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15,240</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latin typeface="Arial Narrow" pitchFamily="34" charset="0"/>
                        </a:rPr>
                        <a:t>-48,298 </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477">
                <a:tc>
                  <a:txBody>
                    <a:bodyPr/>
                    <a:lstStyle/>
                    <a:p>
                      <a:pPr algn="l" fontAlgn="b"/>
                      <a:r>
                        <a:rPr lang="en-US" sz="1600" b="1" i="0" u="none" strike="noStrike" dirty="0">
                          <a:solidFill>
                            <a:srgbClr val="000000"/>
                          </a:solidFill>
                          <a:latin typeface="Arial Narrow" pitchFamily="34" charset="0"/>
                        </a:rPr>
                        <a:t>Other MIEs</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30,543</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23,000</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latin typeface="Arial Narrow" pitchFamily="34" charset="0"/>
                        </a:rPr>
                        <a:t>-7,543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477">
                <a:tc>
                  <a:txBody>
                    <a:bodyPr/>
                    <a:lstStyle/>
                    <a:p>
                      <a:pPr algn="l" fontAlgn="b"/>
                      <a:r>
                        <a:rPr lang="en-US" sz="1600" b="1" i="0" u="none" strike="noStrike" dirty="0">
                          <a:solidFill>
                            <a:srgbClr val="000000"/>
                          </a:solidFill>
                          <a:latin typeface="Arial Narrow" pitchFamily="34" charset="0"/>
                        </a:rPr>
                        <a:t>Facility </a:t>
                      </a:r>
                      <a:r>
                        <a:rPr lang="en-US" sz="1600" b="1" i="0" u="none" strike="noStrike" dirty="0" smtClean="0">
                          <a:solidFill>
                            <a:srgbClr val="000000"/>
                          </a:solidFill>
                          <a:latin typeface="Arial Narrow" pitchFamily="34" charset="0"/>
                        </a:rPr>
                        <a:t>Operations, including LCLS</a:t>
                      </a:r>
                      <a:endParaRPr lang="en-US" sz="1600" b="1" i="0" u="none" strike="noStrike" dirty="0">
                        <a:solidFill>
                          <a:srgbClr val="000000"/>
                        </a:solidFill>
                        <a:latin typeface="Arial Narrow" pitchFamily="34" charset="0"/>
                      </a:endParaRP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latin typeface="Arial Narrow" pitchFamily="34" charset="0"/>
                        </a:rPr>
                        <a:t>646,333</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latin typeface="Arial Narrow" pitchFamily="34" charset="0"/>
                        </a:rPr>
                        <a:t>749,728</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latin typeface="Arial Narrow" pitchFamily="34" charset="0"/>
                        </a:rPr>
                        <a:t>+103,395</a:t>
                      </a:r>
                      <a:endParaRPr lang="en-US" sz="1600" b="0" i="0" u="none" strike="noStrike" dirty="0">
                        <a:solidFill>
                          <a:srgbClr val="0000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477">
                <a:tc>
                  <a:txBody>
                    <a:bodyPr/>
                    <a:lstStyle/>
                    <a:p>
                      <a:pPr algn="l" fontAlgn="b"/>
                      <a:r>
                        <a:rPr lang="en-US" sz="1600" b="1" i="0" u="none" strike="noStrike" dirty="0">
                          <a:solidFill>
                            <a:srgbClr val="000000"/>
                          </a:solidFill>
                          <a:latin typeface="Arial Narrow" pitchFamily="34" charset="0"/>
                        </a:rPr>
                        <a:t>GPP/GPE</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11,098</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4,572</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Arial Narrow" pitchFamily="34" charset="0"/>
                        </a:rPr>
                        <a:t>-6,526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477">
                <a:tc>
                  <a:txBody>
                    <a:bodyPr/>
                    <a:lstStyle/>
                    <a:p>
                      <a:pPr algn="l" fontAlgn="b"/>
                      <a:r>
                        <a:rPr lang="en-US" sz="1600" b="1" i="0" u="none" strike="noStrike" dirty="0">
                          <a:solidFill>
                            <a:srgbClr val="000000"/>
                          </a:solidFill>
                          <a:latin typeface="Arial Narrow" pitchFamily="34" charset="0"/>
                        </a:rPr>
                        <a:t>SBIR/STTR</a:t>
                      </a:r>
                    </a:p>
                  </a:txBody>
                  <a:tcPr marL="141890"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30,646</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37,532</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Arial Narrow" pitchFamily="34" charset="0"/>
                        </a:rPr>
                        <a:t>+6,886 </a:t>
                      </a: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477">
                <a:tc>
                  <a:txBody>
                    <a:bodyPr/>
                    <a:lstStyle/>
                    <a:p>
                      <a:pPr algn="l" fontAlgn="b"/>
                      <a:r>
                        <a:rPr lang="en-US" sz="2000" b="1" i="0" u="none" strike="noStrike" dirty="0">
                          <a:solidFill>
                            <a:srgbClr val="FF3300"/>
                          </a:solidFill>
                          <a:latin typeface="Arial Narrow" pitchFamily="34" charset="0"/>
                        </a:rPr>
                        <a:t>Total, BES</a:t>
                      </a:r>
                    </a:p>
                  </a:txBody>
                  <a:tcPr marL="7883" marR="7883" marT="7883"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3300"/>
                          </a:solidFill>
                          <a:latin typeface="Arial Narrow" pitchFamily="34" charset="0"/>
                        </a:rPr>
                        <a:t>1,283,402</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3300"/>
                          </a:solidFill>
                          <a:latin typeface="Arial Narrow" pitchFamily="34" charset="0"/>
                        </a:rPr>
                        <a:t>1,636,500</a:t>
                      </a:r>
                    </a:p>
                  </a:txBody>
                  <a:tcPr marL="7883" marR="7883" marT="7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FF3300"/>
                          </a:solidFill>
                          <a:latin typeface="Arial Narrow" pitchFamily="34" charset="0"/>
                        </a:rPr>
                        <a:t>+</a:t>
                      </a:r>
                      <a:r>
                        <a:rPr lang="en-US" sz="2000" b="0" i="0" u="none" strike="noStrike" dirty="0" smtClean="0">
                          <a:solidFill>
                            <a:srgbClr val="FF3300"/>
                          </a:solidFill>
                          <a:latin typeface="Arial Narrow" pitchFamily="34" charset="0"/>
                        </a:rPr>
                        <a:t>353,098 </a:t>
                      </a:r>
                      <a:endParaRPr lang="en-US" sz="2000" b="0" i="0" u="none" strike="noStrike" dirty="0">
                        <a:solidFill>
                          <a:srgbClr val="FF3300"/>
                        </a:solidFill>
                        <a:latin typeface="Arial Narrow" pitchFamily="34" charset="0"/>
                      </a:endParaRPr>
                    </a:p>
                  </a:txBody>
                  <a:tcPr marL="7883" marR="7883" marT="7883"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795647" y="5391397"/>
            <a:ext cx="8467107" cy="923330"/>
          </a:xfrm>
          <a:prstGeom prst="rect">
            <a:avLst/>
          </a:prstGeom>
          <a:solidFill>
            <a:srgbClr val="FFFFE5"/>
          </a:solidFill>
          <a:ln>
            <a:solidFill>
              <a:srgbClr val="006600"/>
            </a:solidFill>
          </a:ln>
        </p:spPr>
        <p:txBody>
          <a:bodyPr wrap="square" rtlCol="0">
            <a:spAutoFit/>
          </a:bodyPr>
          <a:lstStyle/>
          <a:p>
            <a:r>
              <a:rPr lang="en-US" sz="1800" u="none" dirty="0" smtClean="0"/>
              <a:t>In addition to rigorously managing existing core research and user facilities, BES has made bold investments in key areas, as shown above, to ensure that the portfolios continue to serve DOE’s mission and maintain world leadership for decades to come.</a:t>
            </a:r>
            <a:endParaRPr lang="en-US" sz="1800" u="none" dirty="0"/>
          </a:p>
        </p:txBody>
      </p:sp>
      <p:sp>
        <p:nvSpPr>
          <p:cNvPr id="6" name="Text Box 2"/>
          <p:cNvSpPr txBox="1">
            <a:spLocks noChangeArrowheads="1"/>
          </p:cNvSpPr>
          <p:nvPr/>
        </p:nvSpPr>
        <p:spPr bwMode="auto">
          <a:xfrm>
            <a:off x="0" y="0"/>
            <a:ext cx="10058400" cy="726250"/>
          </a:xfrm>
          <a:prstGeom prst="rect">
            <a:avLst/>
          </a:prstGeom>
          <a:noFill/>
          <a:ln w="9525">
            <a:noFill/>
            <a:miter lim="800000"/>
            <a:headEnd/>
            <a:tailEnd/>
          </a:ln>
          <a:effectLst/>
        </p:spPr>
        <p:txBody>
          <a:bodyPr wrap="square" lIns="101846" tIns="146253" rIns="101846" bIns="146253">
            <a:spAutoFit/>
          </a:bodyPr>
          <a:lstStyle/>
          <a:p>
            <a:pPr algn="ctr"/>
            <a:r>
              <a:rPr lang="en-US" sz="2800" i="1" u="none" dirty="0" smtClean="0">
                <a:solidFill>
                  <a:srgbClr val="006600"/>
                </a:solidFill>
              </a:rPr>
              <a:t>BES Budget:  FY 2008 vs. FY 2010</a:t>
            </a:r>
            <a:endParaRPr lang="en-US" sz="2800" i="1" u="none" dirty="0">
              <a:solidFill>
                <a:srgbClr val="006600"/>
              </a:solidFill>
            </a:endParaRPr>
          </a:p>
        </p:txBody>
      </p:sp>
      <p:sp>
        <p:nvSpPr>
          <p:cNvPr id="7" name="TextBox 6"/>
          <p:cNvSpPr txBox="1"/>
          <p:nvPr/>
        </p:nvSpPr>
        <p:spPr>
          <a:xfrm>
            <a:off x="498764" y="6590804"/>
            <a:ext cx="4990405" cy="276999"/>
          </a:xfrm>
          <a:prstGeom prst="rect">
            <a:avLst/>
          </a:prstGeom>
          <a:noFill/>
        </p:spPr>
        <p:txBody>
          <a:bodyPr wrap="none" rtlCol="0">
            <a:spAutoFit/>
          </a:bodyPr>
          <a:lstStyle/>
          <a:p>
            <a:pPr>
              <a:tabLst>
                <a:tab pos="225425" algn="l"/>
              </a:tabLst>
            </a:pPr>
            <a:r>
              <a:rPr lang="en-US" u="none" dirty="0" smtClean="0"/>
              <a:t>* 	Hub was funded in EERE in FY 2010 and continued in FY 2011 under the CR.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1"/>
          </p:nvPr>
        </p:nvSpPr>
        <p:spPr>
          <a:xfrm>
            <a:off x="9220200" y="7198467"/>
            <a:ext cx="502920" cy="413808"/>
          </a:xfrm>
        </p:spPr>
        <p:txBody>
          <a:bodyPr/>
          <a:lstStyle/>
          <a:p>
            <a:pPr>
              <a:defRPr/>
            </a:pPr>
            <a:fld id="{58B6EF8E-3424-4A55-9DA8-B65C41790E06}" type="slidenum">
              <a:rPr lang="en-US" b="0" u="none" smtClean="0"/>
              <a:pPr>
                <a:defRPr/>
              </a:pPr>
              <a:t>16</a:t>
            </a:fld>
            <a:endParaRPr lang="en-US" b="0" u="none" dirty="0"/>
          </a:p>
        </p:txBody>
      </p:sp>
      <p:sp>
        <p:nvSpPr>
          <p:cNvPr id="23553" name="Rectangle 1"/>
          <p:cNvSpPr>
            <a:spLocks noChangeArrowheads="1"/>
          </p:cNvSpPr>
          <p:nvPr/>
        </p:nvSpPr>
        <p:spPr bwMode="auto">
          <a:xfrm>
            <a:off x="308758" y="984452"/>
            <a:ext cx="9239003" cy="5965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600"/>
              </a:spcAft>
              <a:buFont typeface="Wingdings" pitchFamily="2" charset="2"/>
              <a:buChar char="§"/>
            </a:pPr>
            <a:r>
              <a:rPr lang="en-US" sz="2200" b="0" u="none" dirty="0" smtClean="0">
                <a:ea typeface="Calibri" pitchFamily="34" charset="0"/>
                <a:cs typeface="Times New Roman" pitchFamily="18" charset="0"/>
              </a:rPr>
              <a:t>1st Continuing Resolution, S. Amend. to H3081 (through December 3, 2010)  P.L. 111-242; </a:t>
            </a:r>
            <a:r>
              <a:rPr lang="en-US" sz="2200" u="none" dirty="0" smtClean="0">
                <a:solidFill>
                  <a:srgbClr val="006600"/>
                </a:solidFill>
                <a:ea typeface="Calibri" pitchFamily="34" charset="0"/>
                <a:cs typeface="Times New Roman" pitchFamily="18" charset="0"/>
              </a:rPr>
              <a:t>SC</a:t>
            </a:r>
            <a:r>
              <a:rPr lang="en-US" sz="2200" b="0" u="none" dirty="0" smtClean="0">
                <a:solidFill>
                  <a:srgbClr val="006600"/>
                </a:solidFill>
                <a:ea typeface="Calibri" pitchFamily="34" charset="0"/>
                <a:cs typeface="Times New Roman" pitchFamily="18" charset="0"/>
              </a:rPr>
              <a:t> </a:t>
            </a:r>
            <a:r>
              <a:rPr lang="en-US" sz="2200" u="none" dirty="0" smtClean="0">
                <a:solidFill>
                  <a:srgbClr val="006600"/>
                </a:solidFill>
                <a:ea typeface="Calibri" pitchFamily="34" charset="0"/>
                <a:cs typeface="Times New Roman" pitchFamily="18" charset="0"/>
              </a:rPr>
              <a:t>@ $4,903M</a:t>
            </a:r>
          </a:p>
          <a:p>
            <a:pPr marL="285750" lvl="0" indent="-285750">
              <a:spcAft>
                <a:spcPts val="600"/>
              </a:spcAft>
              <a:buFont typeface="Wingdings" pitchFamily="2" charset="2"/>
              <a:buChar char="§"/>
            </a:pPr>
            <a:r>
              <a:rPr lang="en-US" sz="2200" b="0" u="none" dirty="0" smtClean="0">
                <a:ea typeface="Calibri" pitchFamily="34" charset="0"/>
                <a:cs typeface="Times New Roman" pitchFamily="18" charset="0"/>
              </a:rPr>
              <a:t>2nd Continuing Resolution, H.J.Res.101 (through December 18, 2010)  P.L.  111-290; </a:t>
            </a:r>
            <a:r>
              <a:rPr lang="en-US" sz="2200" u="none" dirty="0" smtClean="0">
                <a:solidFill>
                  <a:srgbClr val="006600"/>
                </a:solidFill>
                <a:ea typeface="Calibri" pitchFamily="34" charset="0"/>
                <a:cs typeface="Times New Roman" pitchFamily="18" charset="0"/>
              </a:rPr>
              <a:t>SC</a:t>
            </a:r>
            <a:r>
              <a:rPr lang="en-US" sz="2200" b="0" u="none" dirty="0" smtClean="0">
                <a:solidFill>
                  <a:srgbClr val="006600"/>
                </a:solidFill>
                <a:ea typeface="Calibri" pitchFamily="34" charset="0"/>
                <a:cs typeface="Times New Roman" pitchFamily="18" charset="0"/>
              </a:rPr>
              <a:t> </a:t>
            </a:r>
            <a:r>
              <a:rPr lang="en-US" sz="2200" u="none" dirty="0" smtClean="0">
                <a:solidFill>
                  <a:srgbClr val="006600"/>
                </a:solidFill>
                <a:ea typeface="Calibri" pitchFamily="34" charset="0"/>
                <a:cs typeface="Times New Roman" pitchFamily="18" charset="0"/>
              </a:rPr>
              <a:t>@ $4,903M</a:t>
            </a:r>
            <a:r>
              <a:rPr lang="en-US" sz="2200" b="0" u="none" dirty="0" smtClean="0">
                <a:solidFill>
                  <a:srgbClr val="006600"/>
                </a:solidFill>
                <a:ea typeface="Calibri" pitchFamily="34" charset="0"/>
                <a:cs typeface="Times New Roman" pitchFamily="18" charset="0"/>
              </a:rPr>
              <a:t> </a:t>
            </a:r>
          </a:p>
          <a:p>
            <a:pPr marL="285750" lvl="0" indent="-285750">
              <a:spcAft>
                <a:spcPts val="600"/>
              </a:spcAft>
              <a:buFont typeface="Wingdings" pitchFamily="2" charset="2"/>
              <a:buChar char="§"/>
            </a:pPr>
            <a:r>
              <a:rPr lang="en-US" sz="2200" b="0" u="none" dirty="0" smtClean="0">
                <a:ea typeface="Calibri" pitchFamily="34" charset="0"/>
                <a:cs typeface="Times New Roman" pitchFamily="18" charset="0"/>
              </a:rPr>
              <a:t>3rd Continuing Appropriations Act, 2011, H.J. Res. 105 (through December 21, 2010)  P.L. 111-317; </a:t>
            </a:r>
            <a:r>
              <a:rPr lang="en-US" sz="2200" u="none" dirty="0" smtClean="0">
                <a:solidFill>
                  <a:srgbClr val="006600"/>
                </a:solidFill>
                <a:ea typeface="Calibri" pitchFamily="34" charset="0"/>
                <a:cs typeface="Times New Roman" pitchFamily="18" charset="0"/>
              </a:rPr>
              <a:t>SC</a:t>
            </a:r>
            <a:r>
              <a:rPr lang="en-US" sz="2200" b="0" u="none" dirty="0" smtClean="0">
                <a:solidFill>
                  <a:srgbClr val="006600"/>
                </a:solidFill>
                <a:ea typeface="Calibri" pitchFamily="34" charset="0"/>
                <a:cs typeface="Times New Roman" pitchFamily="18" charset="0"/>
              </a:rPr>
              <a:t> </a:t>
            </a:r>
            <a:r>
              <a:rPr lang="en-US" sz="2200" u="none" dirty="0" smtClean="0">
                <a:solidFill>
                  <a:srgbClr val="006600"/>
                </a:solidFill>
                <a:ea typeface="Calibri" pitchFamily="34" charset="0"/>
                <a:cs typeface="Times New Roman" pitchFamily="18" charset="0"/>
              </a:rPr>
              <a:t>@ $4,903M</a:t>
            </a:r>
            <a:r>
              <a:rPr lang="en-US" sz="2200" b="0" u="none" dirty="0" smtClean="0">
                <a:solidFill>
                  <a:srgbClr val="006600"/>
                </a:solidFill>
                <a:ea typeface="Calibri" pitchFamily="34" charset="0"/>
                <a:cs typeface="Times New Roman" pitchFamily="18" charset="0"/>
              </a:rPr>
              <a:t> </a:t>
            </a:r>
          </a:p>
          <a:p>
            <a:pPr marL="285750" lvl="0" indent="-285750">
              <a:spcAft>
                <a:spcPts val="600"/>
              </a:spcAft>
              <a:buFont typeface="Wingdings" pitchFamily="2" charset="2"/>
              <a:buChar char="§"/>
            </a:pPr>
            <a:r>
              <a:rPr lang="en-US" sz="2200" b="0" u="none" dirty="0" smtClean="0">
                <a:ea typeface="Calibri" pitchFamily="34" charset="0"/>
                <a:cs typeface="Times New Roman" pitchFamily="18" charset="0"/>
              </a:rPr>
              <a:t>4th Continuing Appropriations Act, 2011, H. 3082 (through March 4, 2011) P.L. 111-322; </a:t>
            </a:r>
            <a:r>
              <a:rPr lang="en-US" sz="2200" u="none" dirty="0" smtClean="0">
                <a:solidFill>
                  <a:srgbClr val="006600"/>
                </a:solidFill>
                <a:ea typeface="Calibri" pitchFamily="34" charset="0"/>
                <a:cs typeface="Times New Roman" pitchFamily="18" charset="0"/>
              </a:rPr>
              <a:t>SC</a:t>
            </a:r>
            <a:r>
              <a:rPr lang="en-US" sz="2200" b="0" u="none" dirty="0" smtClean="0">
                <a:solidFill>
                  <a:srgbClr val="006600"/>
                </a:solidFill>
                <a:ea typeface="Calibri" pitchFamily="34" charset="0"/>
                <a:cs typeface="Times New Roman" pitchFamily="18" charset="0"/>
              </a:rPr>
              <a:t> </a:t>
            </a:r>
            <a:r>
              <a:rPr lang="en-US" sz="2200" u="none" dirty="0" smtClean="0">
                <a:solidFill>
                  <a:srgbClr val="006600"/>
                </a:solidFill>
                <a:ea typeface="Calibri" pitchFamily="34" charset="0"/>
                <a:cs typeface="Times New Roman" pitchFamily="18" charset="0"/>
              </a:rPr>
              <a:t>@ $4,903M</a:t>
            </a:r>
            <a:r>
              <a:rPr lang="en-US" sz="2200" b="0" u="none" dirty="0" smtClean="0">
                <a:solidFill>
                  <a:srgbClr val="006600"/>
                </a:solidFill>
                <a:ea typeface="Calibri" pitchFamily="34" charset="0"/>
                <a:cs typeface="Times New Roman" pitchFamily="18" charset="0"/>
              </a:rPr>
              <a:t> </a:t>
            </a:r>
          </a:p>
          <a:p>
            <a:pPr marL="285750" lvl="0" indent="-285750" eaLnBrk="0" hangingPunct="0"/>
            <a:r>
              <a:rPr lang="en-US" sz="800" b="0" u="none" dirty="0" smtClean="0">
                <a:solidFill>
                  <a:srgbClr val="006600"/>
                </a:solidFill>
                <a:ea typeface="Calibri" pitchFamily="34" charset="0"/>
                <a:cs typeface="Times New Roman" pitchFamily="18" charset="0"/>
              </a:rPr>
              <a:t>   </a:t>
            </a:r>
          </a:p>
          <a:p>
            <a:pPr marL="285750" lvl="0" indent="-285750" eaLnBrk="0" hangingPunct="0">
              <a:lnSpc>
                <a:spcPts val="1000"/>
              </a:lnSpc>
            </a:pPr>
            <a:endParaRPr lang="en-US" sz="2200" b="0" u="none" dirty="0" smtClean="0"/>
          </a:p>
          <a:p>
            <a:pPr marL="285750" indent="-285750" eaLnBrk="0" hangingPunct="0">
              <a:lnSpc>
                <a:spcPts val="1000"/>
              </a:lnSpc>
            </a:pPr>
            <a:r>
              <a:rPr lang="en-US" sz="2200" b="0" u="none" dirty="0" smtClean="0"/>
              <a:t>*****************************************************************************************************</a:t>
            </a:r>
            <a:endParaRPr lang="en-US" sz="2200" u="none" dirty="0" smtClean="0"/>
          </a:p>
          <a:p>
            <a:pPr marL="285750" indent="-285750">
              <a:spcAft>
                <a:spcPts val="600"/>
              </a:spcAft>
              <a:buFont typeface="Wingdings" pitchFamily="2" charset="2"/>
              <a:buChar char="§"/>
            </a:pPr>
            <a:r>
              <a:rPr lang="en-US" sz="2200" b="0" u="none" dirty="0" smtClean="0">
                <a:ea typeface="Calibri" pitchFamily="34" charset="0"/>
                <a:cs typeface="Times New Roman" pitchFamily="18" charset="0"/>
              </a:rPr>
              <a:t>Further Continuing Appropriations Amendments, 2011, H.J. Res. 44 (through March 18, 2011) P.L. 112-4; </a:t>
            </a:r>
            <a:r>
              <a:rPr lang="en-US" sz="2200" u="none" dirty="0" smtClean="0">
                <a:solidFill>
                  <a:srgbClr val="FF0000"/>
                </a:solidFill>
                <a:ea typeface="Calibri" pitchFamily="34" charset="0"/>
                <a:cs typeface="Times New Roman" pitchFamily="18" charset="0"/>
              </a:rPr>
              <a:t>SC</a:t>
            </a:r>
            <a:r>
              <a:rPr lang="en-US" sz="2200" b="0" u="none" dirty="0" smtClean="0">
                <a:solidFill>
                  <a:srgbClr val="FF0000"/>
                </a:solidFill>
                <a:ea typeface="Calibri" pitchFamily="34" charset="0"/>
                <a:cs typeface="Times New Roman" pitchFamily="18" charset="0"/>
              </a:rPr>
              <a:t> </a:t>
            </a:r>
            <a:r>
              <a:rPr lang="en-US" sz="2200" u="none" dirty="0" smtClean="0">
                <a:solidFill>
                  <a:srgbClr val="FF0000"/>
                </a:solidFill>
                <a:ea typeface="Calibri" pitchFamily="34" charset="0"/>
                <a:cs typeface="Times New Roman" pitchFamily="18" charset="0"/>
              </a:rPr>
              <a:t>@ $4,826 M</a:t>
            </a:r>
            <a:r>
              <a:rPr lang="en-US" sz="2200" b="0" u="none" dirty="0" smtClean="0">
                <a:solidFill>
                  <a:srgbClr val="FF0000"/>
                </a:solidFill>
                <a:ea typeface="Calibri" pitchFamily="34" charset="0"/>
                <a:cs typeface="Times New Roman" pitchFamily="18" charset="0"/>
              </a:rPr>
              <a:t> </a:t>
            </a:r>
          </a:p>
          <a:p>
            <a:pPr marL="285750" lvl="0" indent="-285750">
              <a:spcAft>
                <a:spcPts val="600"/>
              </a:spcAft>
              <a:buFont typeface="Wingdings" pitchFamily="2" charset="2"/>
              <a:buChar char="§"/>
            </a:pPr>
            <a:r>
              <a:rPr kumimoji="0" lang="en-US" sz="2200" b="0" i="0" u="none" strike="noStrike" cap="none" normalizeH="0" baseline="0" dirty="0" smtClean="0">
                <a:ln>
                  <a:noFill/>
                </a:ln>
                <a:effectLst/>
                <a:ea typeface="Calibri" pitchFamily="34" charset="0"/>
                <a:cs typeface="Times New Roman" pitchFamily="18" charset="0"/>
              </a:rPr>
              <a:t>Additional Continuing Appropriations Amendments, 2011, H.J. Res. 48 (through April 8, 2011)  </a:t>
            </a:r>
            <a:r>
              <a:rPr kumimoji="0" lang="en-US" sz="2200" i="0" u="none" strike="noStrike" cap="none" normalizeH="0" baseline="0" dirty="0" smtClean="0">
                <a:ln>
                  <a:noFill/>
                </a:ln>
                <a:solidFill>
                  <a:srgbClr val="FF0000"/>
                </a:solidFill>
                <a:effectLst/>
                <a:ea typeface="Calibri" pitchFamily="34" charset="0"/>
                <a:cs typeface="Times New Roman" pitchFamily="18" charset="0"/>
              </a:rPr>
              <a:t>Pending;</a:t>
            </a:r>
            <a:r>
              <a:rPr kumimoji="0" lang="en-US" sz="2200" i="0" u="none" strike="noStrike" cap="none" normalizeH="0" dirty="0" smtClean="0">
                <a:ln>
                  <a:noFill/>
                </a:ln>
                <a:solidFill>
                  <a:srgbClr val="FF0000"/>
                </a:solidFill>
                <a:effectLst/>
                <a:ea typeface="Calibri" pitchFamily="34" charset="0"/>
                <a:cs typeface="Times New Roman" pitchFamily="18" charset="0"/>
              </a:rPr>
              <a:t> </a:t>
            </a:r>
            <a:r>
              <a:rPr lang="en-US" sz="2200" u="none" dirty="0" smtClean="0">
                <a:solidFill>
                  <a:srgbClr val="FF0000"/>
                </a:solidFill>
                <a:ea typeface="Calibri" pitchFamily="34" charset="0"/>
                <a:cs typeface="Times New Roman" pitchFamily="18" charset="0"/>
              </a:rPr>
              <a:t>SC</a:t>
            </a:r>
            <a:r>
              <a:rPr lang="en-US" sz="2200" b="0" u="none" dirty="0" smtClean="0">
                <a:solidFill>
                  <a:srgbClr val="FF0000"/>
                </a:solidFill>
                <a:ea typeface="Calibri" pitchFamily="34" charset="0"/>
                <a:cs typeface="Times New Roman" pitchFamily="18" charset="0"/>
              </a:rPr>
              <a:t> </a:t>
            </a:r>
            <a:r>
              <a:rPr lang="en-US" sz="2200" u="none" dirty="0" smtClean="0">
                <a:solidFill>
                  <a:srgbClr val="FF0000"/>
                </a:solidFill>
                <a:ea typeface="Calibri" pitchFamily="34" charset="0"/>
                <a:cs typeface="Times New Roman" pitchFamily="18" charset="0"/>
              </a:rPr>
              <a:t>@ $4,826 M</a:t>
            </a:r>
            <a:r>
              <a:rPr lang="en-US" sz="2200" b="0" u="none" dirty="0" smtClean="0">
                <a:solidFill>
                  <a:srgbClr val="FF0000"/>
                </a:solidFill>
                <a:ea typeface="Calibri" pitchFamily="34" charset="0"/>
                <a:cs typeface="Times New Roman" pitchFamily="18" charset="0"/>
              </a:rPr>
              <a:t> </a:t>
            </a:r>
            <a:r>
              <a:rPr lang="en-US" sz="2200" b="0" u="none" dirty="0" smtClean="0">
                <a:solidFill>
                  <a:srgbClr val="006600"/>
                </a:solidFill>
                <a:ea typeface="Calibri" pitchFamily="34" charset="0"/>
                <a:cs typeface="Times New Roman" pitchFamily="18" charset="0"/>
              </a:rPr>
              <a:t> </a:t>
            </a:r>
            <a:endParaRPr kumimoji="0" lang="en-US" sz="2200" b="0" i="0" u="none" strike="noStrike" cap="none" normalizeH="0" baseline="0" dirty="0" smtClean="0">
              <a:ln>
                <a:noFill/>
              </a:ln>
              <a:solidFill>
                <a:srgbClr val="006600"/>
              </a:solidFill>
              <a:effectLst/>
              <a:ea typeface="Calibri"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100" b="0" i="0" u="none" strike="noStrike" cap="none" normalizeH="0" baseline="0" dirty="0" smtClean="0">
              <a:ln>
                <a:noFill/>
              </a:ln>
              <a:effectLst/>
            </a:endParaRPr>
          </a:p>
          <a:p>
            <a:pPr marL="285750" lvl="0" indent="-285750" eaLnBrk="0" hangingPunct="0"/>
            <a:r>
              <a:rPr kumimoji="0" lang="en-US" sz="800" b="0" i="0" u="none" strike="noStrike" cap="none" normalizeH="0" baseline="0" dirty="0" smtClean="0">
                <a:ln>
                  <a:noFill/>
                </a:ln>
                <a:effectLst/>
                <a:ea typeface="Calibri" pitchFamily="34" charset="0"/>
                <a:cs typeface="Times New Roman" pitchFamily="18" charset="0"/>
              </a:rPr>
              <a:t> </a:t>
            </a:r>
            <a:endParaRPr kumimoji="0" lang="en-US" sz="2200" b="0" i="0" u="none" strike="noStrike" cap="none" normalizeH="0" baseline="0" dirty="0" smtClean="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200" b="0" i="0" u="none" strike="noStrike" cap="none" normalizeH="0" baseline="0" dirty="0" smtClean="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
            </a:pPr>
            <a:endParaRPr kumimoji="0" lang="en-US" sz="2200" b="0" i="0" u="none" strike="noStrike" cap="none" normalizeH="0" baseline="0" dirty="0" smtClean="0">
              <a:ln>
                <a:noFill/>
              </a:ln>
              <a:effectLst/>
            </a:endParaRPr>
          </a:p>
        </p:txBody>
      </p:sp>
      <p:sp>
        <p:nvSpPr>
          <p:cNvPr id="4" name="Rectangle 3"/>
          <p:cNvSpPr/>
          <p:nvPr/>
        </p:nvSpPr>
        <p:spPr>
          <a:xfrm>
            <a:off x="0" y="161353"/>
            <a:ext cx="10058400" cy="523220"/>
          </a:xfrm>
          <a:prstGeom prst="rect">
            <a:avLst/>
          </a:prstGeom>
        </p:spPr>
        <p:txBody>
          <a:bodyPr wrap="square">
            <a:spAutoFit/>
          </a:bodyPr>
          <a:lstStyle/>
          <a:p>
            <a:pPr marL="252919" indent="-252919" algn="ctr" defTabSz="1014777">
              <a:spcBef>
                <a:spcPct val="20000"/>
              </a:spcBef>
              <a:defRPr/>
            </a:pPr>
            <a:r>
              <a:rPr lang="en-US" sz="2800" i="1" u="none" kern="0" dirty="0" smtClean="0">
                <a:solidFill>
                  <a:srgbClr val="006600"/>
                </a:solidFill>
              </a:rPr>
              <a:t>FY 2011 Appropriation Status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b="0" u="none" smtClean="0"/>
              <a:pPr>
                <a:defRPr/>
              </a:pPr>
              <a:t>17</a:t>
            </a:fld>
            <a:endParaRPr lang="en-US" b="0" u="none" dirty="0"/>
          </a:p>
        </p:txBody>
      </p:sp>
      <p:sp>
        <p:nvSpPr>
          <p:cNvPr id="5" name="Rectangle 4"/>
          <p:cNvSpPr/>
          <p:nvPr/>
        </p:nvSpPr>
        <p:spPr>
          <a:xfrm>
            <a:off x="591495" y="1865076"/>
            <a:ext cx="8502386" cy="3625418"/>
          </a:xfrm>
          <a:prstGeom prst="rect">
            <a:avLst/>
          </a:prstGeom>
        </p:spPr>
        <p:txBody>
          <a:bodyPr wrap="square" lIns="91255" tIns="45626" rIns="91255" bIns="45626">
            <a:spAutoFit/>
          </a:bodyPr>
          <a:lstStyle/>
          <a:p>
            <a:pPr marL="252919" indent="-252919" algn="ctr" defTabSz="1014777">
              <a:spcBef>
                <a:spcPct val="20000"/>
              </a:spcBef>
              <a:defRPr/>
            </a:pPr>
            <a:r>
              <a:rPr lang="en-US" sz="2800" i="1" u="none" kern="0" dirty="0" smtClean="0">
                <a:solidFill>
                  <a:srgbClr val="006600"/>
                </a:solidFill>
              </a:rPr>
              <a:t>Program Update</a:t>
            </a:r>
          </a:p>
          <a:p>
            <a:pPr marL="252919" indent="-252919" algn="ctr" defTabSz="1014777">
              <a:spcBef>
                <a:spcPct val="20000"/>
              </a:spcBef>
              <a:defRPr/>
            </a:pPr>
            <a:endParaRPr lang="en-US" sz="2800" i="1" u="none" kern="0" dirty="0" smtClean="0">
              <a:solidFill>
                <a:srgbClr val="006600"/>
              </a:solidFill>
            </a:endParaRPr>
          </a:p>
          <a:p>
            <a:pPr marL="1375375" indent="-462683" defTabSz="1014777">
              <a:spcBef>
                <a:spcPct val="20000"/>
              </a:spcBef>
              <a:buFont typeface="Wingdings" pitchFamily="2" charset="2"/>
              <a:buChar char="§"/>
              <a:defRPr/>
            </a:pPr>
            <a:r>
              <a:rPr lang="en-US" sz="2800" i="1" u="none" kern="0" dirty="0" smtClean="0">
                <a:solidFill>
                  <a:srgbClr val="006600"/>
                </a:solidFill>
              </a:rPr>
              <a:t>EFRC highlights, upcoming Summit &amp; Forum</a:t>
            </a:r>
          </a:p>
          <a:p>
            <a:pPr marL="1375375" indent="-462683" defTabSz="1014777">
              <a:spcBef>
                <a:spcPct val="20000"/>
              </a:spcBef>
              <a:buFont typeface="Wingdings" pitchFamily="2" charset="2"/>
              <a:buChar char="§"/>
              <a:defRPr/>
            </a:pPr>
            <a:r>
              <a:rPr lang="en-US" sz="2800" i="1" u="none" kern="0" dirty="0" smtClean="0">
                <a:solidFill>
                  <a:srgbClr val="006600"/>
                </a:solidFill>
              </a:rPr>
              <a:t>JCAP </a:t>
            </a:r>
          </a:p>
          <a:p>
            <a:pPr marL="1375375" indent="-462683" defTabSz="1014777">
              <a:spcBef>
                <a:spcPct val="20000"/>
              </a:spcBef>
              <a:buFont typeface="Wingdings" pitchFamily="2" charset="2"/>
              <a:buChar char="§"/>
              <a:defRPr/>
            </a:pPr>
            <a:r>
              <a:rPr lang="en-US" sz="2800" i="1" u="none" kern="0" dirty="0" smtClean="0">
                <a:solidFill>
                  <a:srgbClr val="006600"/>
                </a:solidFill>
              </a:rPr>
              <a:t>LCLS early science results</a:t>
            </a:r>
          </a:p>
          <a:p>
            <a:pPr marL="1375375" indent="-462683" defTabSz="1014777">
              <a:spcBef>
                <a:spcPct val="20000"/>
              </a:spcBef>
              <a:buFont typeface="Wingdings" pitchFamily="2" charset="2"/>
              <a:buChar char="§"/>
              <a:defRPr/>
            </a:pPr>
            <a:r>
              <a:rPr lang="en-US" sz="2800" i="1" u="none" kern="0" dirty="0" smtClean="0">
                <a:solidFill>
                  <a:srgbClr val="006600"/>
                </a:solidFill>
              </a:rPr>
              <a:t>NSLS-II progress</a:t>
            </a:r>
          </a:p>
          <a:p>
            <a:pPr marL="1375375" indent="-462683" defTabSz="1014777">
              <a:spcBef>
                <a:spcPct val="20000"/>
              </a:spcBef>
              <a:buFont typeface="Wingdings" pitchFamily="2" charset="2"/>
              <a:buChar char="§"/>
              <a:defRPr/>
            </a:pPr>
            <a:r>
              <a:rPr lang="en-US" sz="2800" i="1" u="none" kern="0" dirty="0" smtClean="0">
                <a:solidFill>
                  <a:srgbClr val="006600"/>
                </a:solidFill>
              </a:rPr>
              <a:t>FY 2010 Scientific User Facilities Statistics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5709222" y="919552"/>
            <a:ext cx="4125833" cy="5771526"/>
            <a:chOff x="4993783" y="811369"/>
            <a:chExt cx="3947160" cy="5092523"/>
          </a:xfrm>
        </p:grpSpPr>
        <p:sp>
          <p:nvSpPr>
            <p:cNvPr id="21526" name="Rectangle 34"/>
            <p:cNvSpPr>
              <a:spLocks noChangeArrowheads="1"/>
            </p:cNvSpPr>
            <p:nvPr/>
          </p:nvSpPr>
          <p:spPr bwMode="auto">
            <a:xfrm>
              <a:off x="5001244" y="2893083"/>
              <a:ext cx="3932238" cy="1253914"/>
            </a:xfrm>
            <a:prstGeom prst="rect">
              <a:avLst/>
            </a:prstGeom>
            <a:noFill/>
            <a:ln w="12700">
              <a:solidFill>
                <a:srgbClr val="0000FF"/>
              </a:solidFill>
              <a:round/>
              <a:headEnd/>
              <a:tailEnd/>
            </a:ln>
          </p:spPr>
          <p:txBody>
            <a:bodyPr/>
            <a:lstStyle/>
            <a:p>
              <a:pPr algn="r" eaLnBrk="0" hangingPunct="0"/>
              <a:endParaRPr lang="en-US" b="0" dirty="0"/>
            </a:p>
          </p:txBody>
        </p:sp>
        <p:grpSp>
          <p:nvGrpSpPr>
            <p:cNvPr id="3" name="Group 23"/>
            <p:cNvGrpSpPr/>
            <p:nvPr/>
          </p:nvGrpSpPr>
          <p:grpSpPr>
            <a:xfrm>
              <a:off x="4993783" y="811369"/>
              <a:ext cx="3947160" cy="5092523"/>
              <a:chOff x="4993783" y="811369"/>
              <a:chExt cx="3947160" cy="5092523"/>
            </a:xfrm>
          </p:grpSpPr>
          <p:pic>
            <p:nvPicPr>
              <p:cNvPr id="21509" name="Picture 9"/>
              <p:cNvPicPr>
                <a:picLocks noChangeAspect="1"/>
              </p:cNvPicPr>
              <p:nvPr/>
            </p:nvPicPr>
            <p:blipFill>
              <a:blip r:embed="rId3" cstate="print"/>
              <a:srcRect/>
              <a:stretch>
                <a:fillRect/>
              </a:stretch>
            </p:blipFill>
            <p:spPr bwMode="auto">
              <a:xfrm>
                <a:off x="5006007" y="2881970"/>
                <a:ext cx="3922712" cy="1277446"/>
              </a:xfrm>
              <a:prstGeom prst="rect">
                <a:avLst/>
              </a:prstGeom>
              <a:noFill/>
              <a:ln w="9525">
                <a:noFill/>
                <a:miter lim="800000"/>
                <a:headEnd/>
                <a:tailEnd/>
              </a:ln>
            </p:spPr>
          </p:pic>
          <p:grpSp>
            <p:nvGrpSpPr>
              <p:cNvPr id="4" name="Group 22"/>
              <p:cNvGrpSpPr/>
              <p:nvPr/>
            </p:nvGrpSpPr>
            <p:grpSpPr>
              <a:xfrm>
                <a:off x="4993783" y="4402305"/>
                <a:ext cx="3947160" cy="1501587"/>
                <a:chOff x="5003442" y="4209120"/>
                <a:chExt cx="3947160" cy="1501587"/>
              </a:xfrm>
            </p:grpSpPr>
            <p:pic>
              <p:nvPicPr>
                <p:cNvPr id="20" name="Picture 19" descr="Nanowire_with_Li_label.jpg"/>
                <p:cNvPicPr>
                  <a:picLocks noChangeAspect="1"/>
                </p:cNvPicPr>
                <p:nvPr/>
              </p:nvPicPr>
              <p:blipFill>
                <a:blip r:embed="rId4" cstate="print"/>
                <a:stretch>
                  <a:fillRect/>
                </a:stretch>
              </p:blipFill>
              <p:spPr>
                <a:xfrm>
                  <a:off x="5009539" y="4260543"/>
                  <a:ext cx="3941063" cy="1427921"/>
                </a:xfrm>
                <a:prstGeom prst="rect">
                  <a:avLst/>
                </a:prstGeom>
              </p:spPr>
            </p:pic>
            <p:sp>
              <p:nvSpPr>
                <p:cNvPr id="21525" name="Rectangle 33"/>
                <p:cNvSpPr>
                  <a:spLocks noChangeArrowheads="1"/>
                </p:cNvSpPr>
                <p:nvPr/>
              </p:nvSpPr>
              <p:spPr bwMode="auto">
                <a:xfrm>
                  <a:off x="5003442" y="4209120"/>
                  <a:ext cx="3932238" cy="1501587"/>
                </a:xfrm>
                <a:prstGeom prst="rect">
                  <a:avLst/>
                </a:prstGeom>
                <a:noFill/>
                <a:ln w="12700">
                  <a:solidFill>
                    <a:srgbClr val="0000FF"/>
                  </a:solidFill>
                  <a:round/>
                  <a:headEnd/>
                  <a:tailEnd/>
                </a:ln>
              </p:spPr>
              <p:txBody>
                <a:bodyPr/>
                <a:lstStyle/>
                <a:p>
                  <a:pPr algn="r" eaLnBrk="0" hangingPunct="0"/>
                  <a:endParaRPr lang="en-US" b="0" dirty="0"/>
                </a:p>
              </p:txBody>
            </p:sp>
          </p:grpSp>
          <p:grpSp>
            <p:nvGrpSpPr>
              <p:cNvPr id="5" name="Group 21"/>
              <p:cNvGrpSpPr/>
              <p:nvPr/>
            </p:nvGrpSpPr>
            <p:grpSpPr>
              <a:xfrm>
                <a:off x="5005975" y="811369"/>
                <a:ext cx="3922776" cy="1949951"/>
                <a:chOff x="4984124" y="811369"/>
                <a:chExt cx="3922776" cy="1949951"/>
              </a:xfrm>
            </p:grpSpPr>
            <p:pic>
              <p:nvPicPr>
                <p:cNvPr id="21512" name="Picture 13"/>
                <p:cNvPicPr>
                  <a:picLocks noChangeAspect="1"/>
                </p:cNvPicPr>
                <p:nvPr/>
              </p:nvPicPr>
              <p:blipFill>
                <a:blip r:embed="rId5" cstate="print"/>
                <a:srcRect/>
                <a:stretch>
                  <a:fillRect/>
                </a:stretch>
              </p:blipFill>
              <p:spPr bwMode="auto">
                <a:xfrm>
                  <a:off x="5334752" y="811369"/>
                  <a:ext cx="3221521" cy="1949951"/>
                </a:xfrm>
                <a:prstGeom prst="rect">
                  <a:avLst/>
                </a:prstGeom>
                <a:noFill/>
                <a:ln w="9525">
                  <a:noFill/>
                  <a:miter lim="800000"/>
                  <a:headEnd/>
                  <a:tailEnd/>
                </a:ln>
              </p:spPr>
            </p:pic>
            <p:sp>
              <p:nvSpPr>
                <p:cNvPr id="21527" name="Rectangle 35"/>
                <p:cNvSpPr>
                  <a:spLocks noChangeArrowheads="1"/>
                </p:cNvSpPr>
                <p:nvPr/>
              </p:nvSpPr>
              <p:spPr bwMode="auto">
                <a:xfrm>
                  <a:off x="4984124" y="815448"/>
                  <a:ext cx="3922776" cy="1933633"/>
                </a:xfrm>
                <a:prstGeom prst="rect">
                  <a:avLst/>
                </a:prstGeom>
                <a:noFill/>
                <a:ln w="12700">
                  <a:solidFill>
                    <a:srgbClr val="0000FF"/>
                  </a:solidFill>
                  <a:round/>
                  <a:headEnd/>
                  <a:tailEnd/>
                </a:ln>
              </p:spPr>
              <p:txBody>
                <a:bodyPr/>
                <a:lstStyle/>
                <a:p>
                  <a:pPr algn="r" eaLnBrk="0" hangingPunct="0"/>
                  <a:endParaRPr lang="en-US" b="0" dirty="0"/>
                </a:p>
              </p:txBody>
            </p:sp>
          </p:grpSp>
        </p:grpSp>
      </p:grpSp>
      <p:sp>
        <p:nvSpPr>
          <p:cNvPr id="21507" name="Content Placeholder 10"/>
          <p:cNvSpPr>
            <a:spLocks noGrp="1"/>
          </p:cNvSpPr>
          <p:nvPr>
            <p:ph idx="4294967295"/>
          </p:nvPr>
        </p:nvSpPr>
        <p:spPr>
          <a:xfrm>
            <a:off x="189186" y="961698"/>
            <a:ext cx="5108028" cy="6243143"/>
          </a:xfrm>
          <a:prstGeom prst="rect">
            <a:avLst/>
          </a:prstGeom>
        </p:spPr>
        <p:txBody>
          <a:bodyPr/>
          <a:lstStyle/>
          <a:p>
            <a:pPr marL="255995" indent="-255995" eaLnBrk="1" hangingPunct="1">
              <a:spcBef>
                <a:spcPts val="0"/>
              </a:spcBef>
              <a:spcAft>
                <a:spcPts val="1337"/>
              </a:spcAft>
              <a:buFont typeface="Wingdings" pitchFamily="2" charset="2"/>
              <a:buChar char="§"/>
            </a:pPr>
            <a:r>
              <a:rPr lang="en-US" sz="2200" b="0" dirty="0" smtClean="0">
                <a:solidFill>
                  <a:schemeClr val="tx1"/>
                </a:solidFill>
              </a:rPr>
              <a:t>World’s smallest battery placed inside an electron microscope yields images of electrochemistry at atomic scales</a:t>
            </a:r>
          </a:p>
          <a:p>
            <a:pPr marL="255995" indent="-255995" eaLnBrk="1" hangingPunct="1">
              <a:spcBef>
                <a:spcPts val="0"/>
              </a:spcBef>
              <a:spcAft>
                <a:spcPts val="1337"/>
              </a:spcAft>
              <a:buFont typeface="Wingdings" pitchFamily="2" charset="2"/>
              <a:buChar char="§"/>
            </a:pPr>
            <a:r>
              <a:rPr lang="en-US" sz="2200" b="0" dirty="0" smtClean="0">
                <a:solidFill>
                  <a:schemeClr val="tx1"/>
                </a:solidFill>
              </a:rPr>
              <a:t>New insight into electrochemical processes at the </a:t>
            </a:r>
            <a:r>
              <a:rPr lang="en-US" sz="2200" b="0" dirty="0" err="1" smtClean="0">
                <a:solidFill>
                  <a:schemeClr val="tx1"/>
                </a:solidFill>
              </a:rPr>
              <a:t>nanoscale</a:t>
            </a:r>
            <a:r>
              <a:rPr lang="en-US" sz="2200" b="0" dirty="0" smtClean="0">
                <a:solidFill>
                  <a:schemeClr val="tx1"/>
                </a:solidFill>
              </a:rPr>
              <a:t>:</a:t>
            </a:r>
          </a:p>
          <a:p>
            <a:pPr marL="570251" lvl="2" indent="-185378" eaLnBrk="1" hangingPunct="1">
              <a:spcBef>
                <a:spcPts val="0"/>
              </a:spcBef>
              <a:spcAft>
                <a:spcPts val="1337"/>
              </a:spcAft>
              <a:buFont typeface="Wingdings" pitchFamily="2" charset="2"/>
              <a:buChar char="§"/>
            </a:pPr>
            <a:r>
              <a:rPr lang="en-US" sz="2000" dirty="0" smtClean="0"/>
              <a:t>Nanowires can sustain large stresses (&gt;10 GPa) caused by Li</a:t>
            </a:r>
            <a:r>
              <a:rPr lang="en-US" sz="2000" baseline="30000" dirty="0" smtClean="0"/>
              <a:t>+</a:t>
            </a:r>
            <a:r>
              <a:rPr lang="en-US" sz="2000" dirty="0" smtClean="0"/>
              <a:t> transport without breaking—good candidate for battery</a:t>
            </a:r>
          </a:p>
          <a:p>
            <a:pPr marL="570251" lvl="2" indent="-185378" eaLnBrk="1" hangingPunct="1">
              <a:spcBef>
                <a:spcPts val="0"/>
              </a:spcBef>
              <a:spcAft>
                <a:spcPts val="1337"/>
              </a:spcAft>
              <a:buFont typeface="Wingdings" pitchFamily="2" charset="2"/>
              <a:buChar char="§"/>
            </a:pPr>
            <a:r>
              <a:rPr lang="en-US" sz="2000" dirty="0" smtClean="0"/>
              <a:t>Elongation and twisting of nanowires during charging may lead to a short circuit and failure of the battery, a key factor to consider during design</a:t>
            </a:r>
          </a:p>
          <a:p>
            <a:pPr marL="0" lvl="2" indent="0" eaLnBrk="1" hangingPunct="1">
              <a:spcBef>
                <a:spcPts val="669"/>
              </a:spcBef>
              <a:spcAft>
                <a:spcPts val="669"/>
              </a:spcAft>
              <a:buNone/>
            </a:pPr>
            <a:r>
              <a:rPr lang="en-US" sz="1100" dirty="0" smtClean="0"/>
              <a:t>Research at SNL supported by the </a:t>
            </a:r>
            <a:r>
              <a:rPr lang="en-US" sz="1100" i="1" dirty="0" smtClean="0"/>
              <a:t>Center for Science of Precision         Multifunctional Nanostructures for Electrical Energy Storage </a:t>
            </a:r>
            <a:r>
              <a:rPr lang="en-US" sz="1100" dirty="0" smtClean="0"/>
              <a:t>(an EFRC led by University of Maryland) and in collaboration with PNNL and university contributors</a:t>
            </a:r>
            <a:endParaRPr lang="en-US" sz="1200" dirty="0" smtClean="0"/>
          </a:p>
        </p:txBody>
      </p:sp>
      <p:sp>
        <p:nvSpPr>
          <p:cNvPr id="21506" name="Title 1"/>
          <p:cNvSpPr>
            <a:spLocks noGrp="1"/>
          </p:cNvSpPr>
          <p:nvPr>
            <p:ph type="title" idx="4294967295"/>
          </p:nvPr>
        </p:nvSpPr>
        <p:spPr>
          <a:xfrm>
            <a:off x="18" y="247484"/>
            <a:ext cx="10299383" cy="980546"/>
          </a:xfrm>
        </p:spPr>
        <p:txBody>
          <a:bodyPr/>
          <a:lstStyle/>
          <a:p>
            <a:pPr eaLnBrk="1" hangingPunct="1">
              <a:lnSpc>
                <a:spcPct val="80000"/>
              </a:lnSpc>
            </a:pPr>
            <a:r>
              <a:rPr lang="en-US" sz="2800" b="1" i="1" dirty="0" smtClean="0">
                <a:solidFill>
                  <a:srgbClr val="006600"/>
                </a:solidFill>
                <a:latin typeface="Arial Narrow" pitchFamily="34" charset="0"/>
              </a:rPr>
              <a:t>EFRC Research Reveals Unusual </a:t>
            </a:r>
            <a:r>
              <a:rPr lang="en-US" sz="2800" b="1" i="1" dirty="0" err="1" smtClean="0">
                <a:solidFill>
                  <a:srgbClr val="006600"/>
                </a:solidFill>
                <a:latin typeface="Arial Narrow" pitchFamily="34" charset="0"/>
              </a:rPr>
              <a:t>Nanowire</a:t>
            </a:r>
            <a:r>
              <a:rPr lang="en-US" sz="2800" b="1" i="1" dirty="0" smtClean="0">
                <a:solidFill>
                  <a:srgbClr val="006600"/>
                </a:solidFill>
                <a:latin typeface="Arial Narrow" pitchFamily="34" charset="0"/>
              </a:rPr>
              <a:t> Behavior in Battery </a:t>
            </a:r>
            <a:br>
              <a:rPr lang="en-US" sz="2800" b="1" i="1" dirty="0" smtClean="0">
                <a:solidFill>
                  <a:srgbClr val="006600"/>
                </a:solidFill>
                <a:latin typeface="Arial Narrow" pitchFamily="34" charset="0"/>
              </a:rPr>
            </a:br>
            <a:r>
              <a:rPr lang="en-US" sz="2800" b="1" i="1" dirty="0" smtClean="0">
                <a:solidFill>
                  <a:srgbClr val="006600"/>
                </a:solidFill>
                <a:latin typeface="Arial Narrow" pitchFamily="34" charset="0"/>
              </a:rPr>
              <a:t/>
            </a:r>
            <a:br>
              <a:rPr lang="en-US" sz="2800" b="1" i="1" dirty="0" smtClean="0">
                <a:solidFill>
                  <a:srgbClr val="006600"/>
                </a:solidFill>
                <a:latin typeface="Arial Narrow" pitchFamily="34" charset="0"/>
              </a:rPr>
            </a:br>
            <a:endParaRPr lang="en-US" sz="2800" b="1" i="1" dirty="0" smtClean="0">
              <a:solidFill>
                <a:srgbClr val="006600"/>
              </a:solidFill>
              <a:latin typeface="Arial Narrow" pitchFamily="34" charset="0"/>
            </a:endParaRPr>
          </a:p>
        </p:txBody>
      </p:sp>
      <p:sp>
        <p:nvSpPr>
          <p:cNvPr id="21528" name="TextBox 36"/>
          <p:cNvSpPr txBox="1">
            <a:spLocks noChangeArrowheads="1"/>
          </p:cNvSpPr>
          <p:nvPr/>
        </p:nvSpPr>
        <p:spPr bwMode="auto">
          <a:xfrm>
            <a:off x="5276825" y="6776132"/>
            <a:ext cx="4924425" cy="278857"/>
          </a:xfrm>
          <a:prstGeom prst="rect">
            <a:avLst/>
          </a:prstGeom>
          <a:noFill/>
          <a:ln w="9525">
            <a:noFill/>
            <a:miter lim="800000"/>
            <a:headEnd/>
            <a:tailEnd/>
          </a:ln>
        </p:spPr>
        <p:txBody>
          <a:bodyPr lIns="101692" tIns="50847" rIns="101692" bIns="50847">
            <a:spAutoFit/>
          </a:bodyPr>
          <a:lstStyle/>
          <a:p>
            <a:pPr algn="ctr"/>
            <a:r>
              <a:rPr lang="en-US" sz="1100" b="0" dirty="0">
                <a:latin typeface="Calibri" charset="0"/>
              </a:rPr>
              <a:t>Jian Yu Huang, et </a:t>
            </a:r>
            <a:r>
              <a:rPr lang="en-US" sz="1100" b="0" dirty="0" smtClean="0">
                <a:latin typeface="Calibri" charset="0"/>
              </a:rPr>
              <a:t>al., </a:t>
            </a:r>
            <a:r>
              <a:rPr lang="en-US" sz="1100" dirty="0" smtClean="0">
                <a:latin typeface="Calibri" charset="0"/>
              </a:rPr>
              <a:t>Science 330, 1515 (2010)</a:t>
            </a:r>
            <a:endParaRPr lang="en-US" sz="1100" dirty="0"/>
          </a:p>
        </p:txBody>
      </p:sp>
      <p:grpSp>
        <p:nvGrpSpPr>
          <p:cNvPr id="6" name="Group 16"/>
          <p:cNvGrpSpPr>
            <a:grpSpLocks noChangeAspect="1"/>
          </p:cNvGrpSpPr>
          <p:nvPr/>
        </p:nvGrpSpPr>
        <p:grpSpPr bwMode="auto">
          <a:xfrm>
            <a:off x="5262517" y="7122725"/>
            <a:ext cx="4325112" cy="548132"/>
            <a:chOff x="213025" y="6114237"/>
            <a:chExt cx="4751254" cy="617304"/>
          </a:xfrm>
        </p:grpSpPr>
        <p:pic>
          <p:nvPicPr>
            <p:cNvPr id="27" name="Picture 8" descr="logo_lanl.jpg"/>
            <p:cNvPicPr>
              <a:picLocks noChangeAspect="1"/>
            </p:cNvPicPr>
            <p:nvPr/>
          </p:nvPicPr>
          <p:blipFill>
            <a:blip r:embed="rId6" cstate="print"/>
            <a:srcRect/>
            <a:stretch>
              <a:fillRect/>
            </a:stretch>
          </p:blipFill>
          <p:spPr bwMode="auto">
            <a:xfrm>
              <a:off x="2447818" y="6206489"/>
              <a:ext cx="946391" cy="432801"/>
            </a:xfrm>
            <a:prstGeom prst="rect">
              <a:avLst/>
            </a:prstGeom>
            <a:noFill/>
            <a:ln w="9525">
              <a:noFill/>
              <a:miter lim="800000"/>
              <a:headEnd/>
              <a:tailEnd/>
            </a:ln>
          </p:spPr>
        </p:pic>
        <p:pic>
          <p:nvPicPr>
            <p:cNvPr id="28" name="Picture 9" descr="logo_snl.jpg"/>
            <p:cNvPicPr>
              <a:picLocks noChangeAspect="1"/>
            </p:cNvPicPr>
            <p:nvPr/>
          </p:nvPicPr>
          <p:blipFill>
            <a:blip r:embed="rId7" cstate="print"/>
            <a:srcRect/>
            <a:stretch>
              <a:fillRect/>
            </a:stretch>
          </p:blipFill>
          <p:spPr bwMode="auto">
            <a:xfrm>
              <a:off x="772536" y="6191400"/>
              <a:ext cx="1080281" cy="462978"/>
            </a:xfrm>
            <a:prstGeom prst="rect">
              <a:avLst/>
            </a:prstGeom>
            <a:noFill/>
            <a:ln w="9525">
              <a:noFill/>
              <a:miter lim="800000"/>
              <a:headEnd/>
              <a:tailEnd/>
            </a:ln>
          </p:spPr>
        </p:pic>
        <p:pic>
          <p:nvPicPr>
            <p:cNvPr id="29" name="Picture 10" descr="logo_uci.jpg"/>
            <p:cNvPicPr>
              <a:picLocks noChangeAspect="1"/>
            </p:cNvPicPr>
            <p:nvPr/>
          </p:nvPicPr>
          <p:blipFill>
            <a:blip r:embed="rId8" cstate="print"/>
            <a:srcRect/>
            <a:stretch>
              <a:fillRect/>
            </a:stretch>
          </p:blipFill>
          <p:spPr bwMode="auto">
            <a:xfrm>
              <a:off x="1866596" y="6139168"/>
              <a:ext cx="567443" cy="567443"/>
            </a:xfrm>
            <a:prstGeom prst="rect">
              <a:avLst/>
            </a:prstGeom>
            <a:noFill/>
            <a:ln w="9525">
              <a:noFill/>
              <a:miter lim="800000"/>
              <a:headEnd/>
              <a:tailEnd/>
            </a:ln>
          </p:spPr>
        </p:pic>
        <p:pic>
          <p:nvPicPr>
            <p:cNvPr id="30" name="Picture 13" descr="logo_ufl.jpg"/>
            <p:cNvPicPr>
              <a:picLocks noChangeAspect="1"/>
            </p:cNvPicPr>
            <p:nvPr/>
          </p:nvPicPr>
          <p:blipFill>
            <a:blip r:embed="rId9" cstate="print"/>
            <a:srcRect/>
            <a:stretch>
              <a:fillRect/>
            </a:stretch>
          </p:blipFill>
          <p:spPr bwMode="auto">
            <a:xfrm>
              <a:off x="3407988" y="6225447"/>
              <a:ext cx="1042496" cy="394885"/>
            </a:xfrm>
            <a:prstGeom prst="rect">
              <a:avLst/>
            </a:prstGeom>
            <a:noFill/>
            <a:ln w="9525">
              <a:noFill/>
              <a:miter lim="800000"/>
              <a:headEnd/>
              <a:tailEnd/>
            </a:ln>
          </p:spPr>
        </p:pic>
        <p:pic>
          <p:nvPicPr>
            <p:cNvPr id="31" name="Picture 14" descr="logo_umd.jpg"/>
            <p:cNvPicPr>
              <a:picLocks noChangeAspect="1"/>
            </p:cNvPicPr>
            <p:nvPr/>
          </p:nvPicPr>
          <p:blipFill>
            <a:blip r:embed="rId10" cstate="print"/>
            <a:srcRect/>
            <a:stretch>
              <a:fillRect/>
            </a:stretch>
          </p:blipFill>
          <p:spPr bwMode="auto">
            <a:xfrm>
              <a:off x="213025" y="6150023"/>
              <a:ext cx="545732" cy="545732"/>
            </a:xfrm>
            <a:prstGeom prst="rect">
              <a:avLst/>
            </a:prstGeom>
            <a:noFill/>
            <a:ln w="9525">
              <a:noFill/>
              <a:miter lim="800000"/>
              <a:headEnd/>
              <a:tailEnd/>
            </a:ln>
          </p:spPr>
        </p:pic>
        <p:pic>
          <p:nvPicPr>
            <p:cNvPr id="32" name="Picture 15" descr="logo_yale.jpg"/>
            <p:cNvPicPr>
              <a:picLocks noChangeAspect="1"/>
            </p:cNvPicPr>
            <p:nvPr/>
          </p:nvPicPr>
          <p:blipFill>
            <a:blip r:embed="rId11" cstate="print"/>
            <a:srcRect/>
            <a:stretch>
              <a:fillRect/>
            </a:stretch>
          </p:blipFill>
          <p:spPr bwMode="auto">
            <a:xfrm>
              <a:off x="4464263" y="6114237"/>
              <a:ext cx="500016" cy="61730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40975" y="107380"/>
            <a:ext cx="10299383" cy="705273"/>
          </a:xfrm>
        </p:spPr>
        <p:txBody>
          <a:bodyPr/>
          <a:lstStyle/>
          <a:p>
            <a:pPr eaLnBrk="1" hangingPunct="1">
              <a:lnSpc>
                <a:spcPts val="3562"/>
              </a:lnSpc>
            </a:pPr>
            <a:r>
              <a:rPr lang="en-US" sz="2800" b="1" i="1" dirty="0" smtClean="0">
                <a:solidFill>
                  <a:srgbClr val="006600"/>
                </a:solidFill>
                <a:latin typeface="Arial Narrow" pitchFamily="34" charset="0"/>
              </a:rPr>
              <a:t>EFRC Research Predicts Radiation Damage Resistant Materials</a:t>
            </a:r>
          </a:p>
        </p:txBody>
      </p:sp>
      <p:sp>
        <p:nvSpPr>
          <p:cNvPr id="21507" name="Content Placeholder 10"/>
          <p:cNvSpPr>
            <a:spLocks noGrp="1"/>
          </p:cNvSpPr>
          <p:nvPr>
            <p:ph idx="4294967295"/>
          </p:nvPr>
        </p:nvSpPr>
        <p:spPr>
          <a:xfrm>
            <a:off x="5" y="1039937"/>
            <a:ext cx="4328954" cy="5194195"/>
          </a:xfrm>
          <a:prstGeom prst="rect">
            <a:avLst/>
          </a:prstGeom>
        </p:spPr>
        <p:txBody>
          <a:bodyPr/>
          <a:lstStyle/>
          <a:p>
            <a:pPr marL="312493" indent="-201268" eaLnBrk="1" hangingPunct="1">
              <a:lnSpc>
                <a:spcPct val="95000"/>
              </a:lnSpc>
              <a:spcBef>
                <a:spcPts val="0"/>
              </a:spcBef>
              <a:spcAft>
                <a:spcPts val="446"/>
              </a:spcAft>
              <a:buFont typeface="Wingdings" pitchFamily="2" charset="2"/>
              <a:buChar char="§"/>
            </a:pPr>
            <a:r>
              <a:rPr lang="en-US" sz="1800" b="0" dirty="0" smtClean="0">
                <a:solidFill>
                  <a:schemeClr val="tx1"/>
                </a:solidFill>
              </a:rPr>
              <a:t>Simulations reveal why nanostructured materials with a large number of grain boundaries exhibit increased tolerance to radiation damage</a:t>
            </a:r>
          </a:p>
          <a:p>
            <a:pPr marL="312493" indent="-201268" eaLnBrk="1" hangingPunct="1">
              <a:lnSpc>
                <a:spcPct val="95000"/>
              </a:lnSpc>
              <a:spcBef>
                <a:spcPts val="0"/>
              </a:spcBef>
              <a:spcAft>
                <a:spcPts val="446"/>
              </a:spcAft>
              <a:buFont typeface="Wingdings" pitchFamily="2" charset="2"/>
              <a:buChar char="§"/>
            </a:pPr>
            <a:r>
              <a:rPr lang="en-US" sz="1800" b="0" dirty="0" smtClean="0">
                <a:solidFill>
                  <a:schemeClr val="tx1"/>
                </a:solidFill>
              </a:rPr>
              <a:t>New interstitial emission and vacancy recombination mechanism critical to self-healing of radiation damaged material</a:t>
            </a:r>
          </a:p>
          <a:p>
            <a:pPr marL="757399" lvl="2" indent="-201268" eaLnBrk="1" hangingPunct="1">
              <a:lnSpc>
                <a:spcPct val="95000"/>
              </a:lnSpc>
              <a:spcBef>
                <a:spcPts val="0"/>
              </a:spcBef>
              <a:spcAft>
                <a:spcPts val="446"/>
              </a:spcAft>
              <a:buFont typeface="Wingdings" pitchFamily="2" charset="2"/>
              <a:buChar char="§"/>
            </a:pPr>
            <a:r>
              <a:rPr lang="en-US" sz="1300" dirty="0" smtClean="0"/>
              <a:t>At very short times, interstitial atoms are concentrated on the grain boundary, but at longer times they re-emit and annihilate trapped vacancies many atomic distances away </a:t>
            </a:r>
          </a:p>
          <a:p>
            <a:pPr marL="757399" lvl="2" indent="-201268" eaLnBrk="1" hangingPunct="1">
              <a:lnSpc>
                <a:spcPct val="95000"/>
              </a:lnSpc>
              <a:spcBef>
                <a:spcPts val="0"/>
              </a:spcBef>
              <a:spcAft>
                <a:spcPts val="446"/>
              </a:spcAft>
              <a:buFont typeface="Wingdings" pitchFamily="2" charset="2"/>
              <a:buChar char="§"/>
            </a:pPr>
            <a:r>
              <a:rPr lang="en-US" sz="1300" dirty="0" smtClean="0"/>
              <a:t>Grain boundaries loaded with interstitials reduce the barrier for vacancy diffusion and promote defect recombination</a:t>
            </a:r>
          </a:p>
          <a:p>
            <a:pPr marL="757399" lvl="2" indent="-201268" eaLnBrk="1" hangingPunct="1">
              <a:lnSpc>
                <a:spcPct val="95000"/>
              </a:lnSpc>
              <a:spcBef>
                <a:spcPts val="0"/>
              </a:spcBef>
              <a:spcAft>
                <a:spcPts val="446"/>
              </a:spcAft>
              <a:buFont typeface="Wingdings" pitchFamily="2" charset="2"/>
              <a:buChar char="§"/>
            </a:pPr>
            <a:r>
              <a:rPr lang="en-US" sz="1300" dirty="0" smtClean="0"/>
              <a:t>Designed nanostructured grain boundaries could slow down the accumulation of radiation damage</a:t>
            </a:r>
          </a:p>
          <a:p>
            <a:pPr marL="757399" lvl="2" indent="-201268" eaLnBrk="1" hangingPunct="1">
              <a:lnSpc>
                <a:spcPct val="95000"/>
              </a:lnSpc>
              <a:spcBef>
                <a:spcPts val="0"/>
              </a:spcBef>
              <a:spcAft>
                <a:spcPts val="446"/>
              </a:spcAft>
              <a:buFont typeface="Wingdings" pitchFamily="2" charset="2"/>
              <a:buChar char="§"/>
            </a:pPr>
            <a:endParaRPr lang="en-US" sz="1300" dirty="0" smtClean="0"/>
          </a:p>
          <a:p>
            <a:pPr marL="0" indent="0" eaLnBrk="1" hangingPunct="1">
              <a:lnSpc>
                <a:spcPct val="95000"/>
              </a:lnSpc>
              <a:spcBef>
                <a:spcPts val="0"/>
              </a:spcBef>
              <a:spcAft>
                <a:spcPts val="446"/>
              </a:spcAft>
              <a:buNone/>
            </a:pPr>
            <a:r>
              <a:rPr lang="en-US" sz="1200" b="0" dirty="0" smtClean="0">
                <a:solidFill>
                  <a:schemeClr val="tx1"/>
                </a:solidFill>
              </a:rPr>
              <a:t>Research supported by the </a:t>
            </a:r>
            <a:r>
              <a:rPr lang="en-US" sz="1200" b="0" i="1" dirty="0" smtClean="0">
                <a:solidFill>
                  <a:schemeClr val="tx1"/>
                </a:solidFill>
              </a:rPr>
              <a:t>Center for Materials at Irradiation and Mechanical Extremes </a:t>
            </a:r>
            <a:r>
              <a:rPr lang="en-US" sz="1200" b="0" dirty="0" smtClean="0">
                <a:solidFill>
                  <a:schemeClr val="tx1"/>
                </a:solidFill>
              </a:rPr>
              <a:t>(an EFRC led by Los Alamos National Laboratory)</a:t>
            </a:r>
            <a:endParaRPr lang="en-US" sz="1300" b="0" dirty="0" smtClean="0">
              <a:solidFill>
                <a:schemeClr val="tx1"/>
              </a:solidFill>
            </a:endParaRPr>
          </a:p>
        </p:txBody>
      </p:sp>
      <p:sp>
        <p:nvSpPr>
          <p:cNvPr id="21528" name="TextBox 36"/>
          <p:cNvSpPr txBox="1">
            <a:spLocks noChangeArrowheads="1"/>
          </p:cNvSpPr>
          <p:nvPr/>
        </p:nvSpPr>
        <p:spPr bwMode="auto">
          <a:xfrm>
            <a:off x="5572050" y="6783058"/>
            <a:ext cx="3973068" cy="296491"/>
          </a:xfrm>
          <a:prstGeom prst="rect">
            <a:avLst/>
          </a:prstGeom>
          <a:noFill/>
          <a:ln w="9525">
            <a:noFill/>
            <a:miter lim="800000"/>
            <a:headEnd/>
            <a:tailEnd/>
          </a:ln>
        </p:spPr>
        <p:txBody>
          <a:bodyPr wrap="square" lIns="101692" tIns="50847" rIns="101692" bIns="50847">
            <a:spAutoFit/>
          </a:bodyPr>
          <a:lstStyle/>
          <a:p>
            <a:pPr algn="ctr"/>
            <a:r>
              <a:rPr lang="en-US" dirty="0" smtClean="0">
                <a:latin typeface="Calibri" charset="0"/>
              </a:rPr>
              <a:t>Xian-Ming Bai et al. </a:t>
            </a:r>
            <a:r>
              <a:rPr lang="en-US" i="1" dirty="0" smtClean="0">
                <a:latin typeface="Calibri" charset="0"/>
              </a:rPr>
              <a:t>Science, 327, 1631 (2010)</a:t>
            </a:r>
            <a:endParaRPr lang="en-US" i="1" dirty="0"/>
          </a:p>
        </p:txBody>
      </p:sp>
      <p:grpSp>
        <p:nvGrpSpPr>
          <p:cNvPr id="2" name="Group 115"/>
          <p:cNvGrpSpPr/>
          <p:nvPr/>
        </p:nvGrpSpPr>
        <p:grpSpPr>
          <a:xfrm>
            <a:off x="5591693" y="7179631"/>
            <a:ext cx="3324010" cy="526450"/>
            <a:chOff x="315177" y="6308407"/>
            <a:chExt cx="3575290" cy="549593"/>
          </a:xfrm>
        </p:grpSpPr>
        <p:pic>
          <p:nvPicPr>
            <p:cNvPr id="21" name="Picture 21" descr="mit-redgrey-large3"/>
            <p:cNvPicPr>
              <a:picLocks noChangeAspect="1" noChangeArrowheads="1"/>
            </p:cNvPicPr>
            <p:nvPr/>
          </p:nvPicPr>
          <p:blipFill>
            <a:blip r:embed="rId3" cstate="print"/>
            <a:srcRect/>
            <a:stretch>
              <a:fillRect/>
            </a:stretch>
          </p:blipFill>
          <p:spPr bwMode="auto">
            <a:xfrm>
              <a:off x="2398152" y="6385047"/>
              <a:ext cx="726223" cy="395800"/>
            </a:xfrm>
            <a:prstGeom prst="rect">
              <a:avLst/>
            </a:prstGeom>
            <a:solidFill>
              <a:schemeClr val="bg1"/>
            </a:solidFill>
            <a:ln w="9525">
              <a:noFill/>
              <a:miter lim="800000"/>
              <a:headEnd/>
              <a:tailEnd/>
            </a:ln>
          </p:spPr>
        </p:pic>
        <p:pic>
          <p:nvPicPr>
            <p:cNvPr id="22" name="Picture 22" descr="UIlogocolor"/>
            <p:cNvPicPr>
              <a:picLocks noChangeAspect="1" noChangeArrowheads="1"/>
            </p:cNvPicPr>
            <p:nvPr/>
          </p:nvPicPr>
          <p:blipFill>
            <a:blip r:embed="rId4" cstate="print"/>
            <a:srcRect/>
            <a:stretch>
              <a:fillRect/>
            </a:stretch>
          </p:blipFill>
          <p:spPr bwMode="auto">
            <a:xfrm>
              <a:off x="1821244" y="6360029"/>
              <a:ext cx="364000" cy="474158"/>
            </a:xfrm>
            <a:prstGeom prst="rect">
              <a:avLst/>
            </a:prstGeom>
            <a:noFill/>
            <a:ln w="9525">
              <a:noFill/>
              <a:miter lim="800000"/>
              <a:headEnd/>
              <a:tailEnd/>
            </a:ln>
          </p:spPr>
        </p:pic>
        <p:pic>
          <p:nvPicPr>
            <p:cNvPr id="23" name="Picture 4" descr="lalrg"/>
            <p:cNvPicPr>
              <a:picLocks noChangeAspect="1" noChangeArrowheads="1"/>
            </p:cNvPicPr>
            <p:nvPr/>
          </p:nvPicPr>
          <p:blipFill>
            <a:blip r:embed="rId5" cstate="print"/>
            <a:srcRect/>
            <a:stretch>
              <a:fillRect/>
            </a:stretch>
          </p:blipFill>
          <p:spPr bwMode="auto">
            <a:xfrm>
              <a:off x="315177" y="6341958"/>
              <a:ext cx="1293159" cy="469369"/>
            </a:xfrm>
            <a:prstGeom prst="rect">
              <a:avLst/>
            </a:prstGeom>
            <a:noFill/>
            <a:ln w="9525">
              <a:noFill/>
              <a:miter lim="800000"/>
              <a:headEnd/>
              <a:tailEnd/>
            </a:ln>
          </p:spPr>
        </p:pic>
        <p:pic>
          <p:nvPicPr>
            <p:cNvPr id="24" name="Picture 2" descr="http://upload.wikimedia.org/wikipedia/en/4/48/CarnegieMellonSeal.png"/>
            <p:cNvPicPr>
              <a:picLocks noChangeAspect="1" noChangeArrowheads="1"/>
            </p:cNvPicPr>
            <p:nvPr/>
          </p:nvPicPr>
          <p:blipFill>
            <a:blip r:embed="rId6" cstate="print"/>
            <a:srcRect/>
            <a:stretch>
              <a:fillRect/>
            </a:stretch>
          </p:blipFill>
          <p:spPr bwMode="auto">
            <a:xfrm>
              <a:off x="3337282" y="6308407"/>
              <a:ext cx="553185" cy="549593"/>
            </a:xfrm>
            <a:prstGeom prst="rect">
              <a:avLst/>
            </a:prstGeom>
            <a:noFill/>
            <a:ln w="9525">
              <a:noFill/>
              <a:miter lim="800000"/>
              <a:headEnd/>
              <a:tailEnd/>
            </a:ln>
          </p:spPr>
        </p:pic>
      </p:grpSp>
      <p:grpSp>
        <p:nvGrpSpPr>
          <p:cNvPr id="3" name="Group 18"/>
          <p:cNvGrpSpPr/>
          <p:nvPr/>
        </p:nvGrpSpPr>
        <p:grpSpPr>
          <a:xfrm>
            <a:off x="5532120" y="1135147"/>
            <a:ext cx="1156716" cy="2218617"/>
            <a:chOff x="6934200" y="1295400"/>
            <a:chExt cx="1581150" cy="2859398"/>
          </a:xfrm>
        </p:grpSpPr>
        <p:pic>
          <p:nvPicPr>
            <p:cNvPr id="26" name="Picture 25"/>
            <p:cNvPicPr>
              <a:picLocks noChangeAspect="1"/>
            </p:cNvPicPr>
            <p:nvPr/>
          </p:nvPicPr>
          <p:blipFill>
            <a:blip r:embed="rId7" cstate="print"/>
            <a:stretch>
              <a:fillRect/>
            </a:stretch>
          </p:blipFill>
          <p:spPr>
            <a:xfrm>
              <a:off x="6934200" y="1295400"/>
              <a:ext cx="1581150" cy="2859398"/>
            </a:xfrm>
            <a:prstGeom prst="rect">
              <a:avLst/>
            </a:prstGeom>
          </p:spPr>
        </p:pic>
        <p:sp>
          <p:nvSpPr>
            <p:cNvPr id="33" name="Rectangle 32"/>
            <p:cNvSpPr/>
            <p:nvPr/>
          </p:nvSpPr>
          <p:spPr>
            <a:xfrm>
              <a:off x="7162800" y="1676400"/>
              <a:ext cx="11430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213"/>
          <p:cNvGrpSpPr>
            <a:grpSpLocks noChangeAspect="1"/>
          </p:cNvGrpSpPr>
          <p:nvPr/>
        </p:nvGrpSpPr>
        <p:grpSpPr>
          <a:xfrm>
            <a:off x="6929306" y="1186949"/>
            <a:ext cx="1024773" cy="1813560"/>
            <a:chOff x="6665127" y="1813564"/>
            <a:chExt cx="1286511" cy="2209801"/>
          </a:xfrm>
        </p:grpSpPr>
        <p:sp>
          <p:nvSpPr>
            <p:cNvPr id="190" name="Parallelogram 189"/>
            <p:cNvSpPr/>
            <p:nvPr/>
          </p:nvSpPr>
          <p:spPr>
            <a:xfrm rot="16200000" flipH="1">
              <a:off x="5707547" y="2773684"/>
              <a:ext cx="2209798" cy="289561"/>
            </a:xfrm>
            <a:prstGeom prst="parallelogram">
              <a:avLst>
                <a:gd name="adj" fmla="val 107703"/>
              </a:avLst>
            </a:prstGeom>
            <a:solidFill>
              <a:schemeClr val="bg1">
                <a:lumMod val="85000"/>
              </a:schemeClr>
            </a:solid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Rectangle 190"/>
            <p:cNvSpPr/>
            <p:nvPr/>
          </p:nvSpPr>
          <p:spPr>
            <a:xfrm>
              <a:off x="6957227" y="1813564"/>
              <a:ext cx="990601" cy="190500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Oval 191"/>
            <p:cNvSpPr/>
            <p:nvPr/>
          </p:nvSpPr>
          <p:spPr>
            <a:xfrm>
              <a:off x="7140107" y="329184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Parallelogram 192"/>
            <p:cNvSpPr/>
            <p:nvPr/>
          </p:nvSpPr>
          <p:spPr>
            <a:xfrm>
              <a:off x="6665127" y="3032765"/>
              <a:ext cx="1280160" cy="304800"/>
            </a:xfrm>
            <a:prstGeom prst="parallelogram">
              <a:avLst>
                <a:gd name="adj" fmla="val 93750"/>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Parallelogram 193"/>
            <p:cNvSpPr/>
            <p:nvPr/>
          </p:nvSpPr>
          <p:spPr>
            <a:xfrm>
              <a:off x="6665127" y="1813565"/>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Parallelogram 194"/>
            <p:cNvSpPr/>
            <p:nvPr/>
          </p:nvSpPr>
          <p:spPr>
            <a:xfrm rot="16200000" flipH="1">
              <a:off x="6701959" y="2773685"/>
              <a:ext cx="2209798" cy="289561"/>
            </a:xfrm>
            <a:prstGeom prst="parallelogram">
              <a:avLst>
                <a:gd name="adj" fmla="val 107703"/>
              </a:avLst>
            </a:prstGeom>
            <a:no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Parallelogram 195"/>
            <p:cNvSpPr/>
            <p:nvPr/>
          </p:nvSpPr>
          <p:spPr>
            <a:xfrm>
              <a:off x="6665127" y="3718565"/>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Oval 196"/>
            <p:cNvSpPr/>
            <p:nvPr/>
          </p:nvSpPr>
          <p:spPr>
            <a:xfrm>
              <a:off x="6957227" y="313944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Rectangle 197"/>
            <p:cNvSpPr/>
            <p:nvPr/>
          </p:nvSpPr>
          <p:spPr>
            <a:xfrm>
              <a:off x="7094387" y="2804160"/>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6884837" y="287274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7384583" y="304800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7308383" y="282702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2" name="Oval 201"/>
            <p:cNvSpPr/>
            <p:nvPr/>
          </p:nvSpPr>
          <p:spPr>
            <a:xfrm>
              <a:off x="7750343" y="282702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7384583" y="3185165"/>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Rectangle 203"/>
            <p:cNvSpPr/>
            <p:nvPr/>
          </p:nvSpPr>
          <p:spPr>
            <a:xfrm>
              <a:off x="7185827" y="253746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Rectangle 204"/>
            <p:cNvSpPr/>
            <p:nvPr/>
          </p:nvSpPr>
          <p:spPr>
            <a:xfrm>
              <a:off x="7476023" y="282702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Rectangle 205"/>
            <p:cNvSpPr/>
            <p:nvPr/>
          </p:nvSpPr>
          <p:spPr>
            <a:xfrm>
              <a:off x="7094387" y="309372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Rectangle 206"/>
            <p:cNvSpPr/>
            <p:nvPr/>
          </p:nvSpPr>
          <p:spPr>
            <a:xfrm>
              <a:off x="6976277" y="258318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Rectangle 207"/>
            <p:cNvSpPr/>
            <p:nvPr/>
          </p:nvSpPr>
          <p:spPr>
            <a:xfrm>
              <a:off x="7293143" y="262890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Rectangle 208"/>
            <p:cNvSpPr/>
            <p:nvPr/>
          </p:nvSpPr>
          <p:spPr>
            <a:xfrm>
              <a:off x="6665127" y="2118365"/>
              <a:ext cx="990600" cy="1905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Rectangle 209"/>
            <p:cNvSpPr/>
            <p:nvPr/>
          </p:nvSpPr>
          <p:spPr>
            <a:xfrm>
              <a:off x="7506503" y="2689865"/>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Freeform 210"/>
            <p:cNvSpPr/>
            <p:nvPr/>
          </p:nvSpPr>
          <p:spPr>
            <a:xfrm>
              <a:off x="6712541" y="2931165"/>
              <a:ext cx="151342" cy="266700"/>
            </a:xfrm>
            <a:custGeom>
              <a:avLst/>
              <a:gdLst>
                <a:gd name="connsiteX0" fmla="*/ 151342 w 151342"/>
                <a:gd name="connsiteY0" fmla="*/ 0 h 266700"/>
                <a:gd name="connsiteX1" fmla="*/ 5292 w 151342"/>
                <a:gd name="connsiteY1" fmla="*/ 107950 h 266700"/>
                <a:gd name="connsiteX2" fmla="*/ 119592 w 151342"/>
                <a:gd name="connsiteY2" fmla="*/ 266700 h 266700"/>
              </a:gdLst>
              <a:ahLst/>
              <a:cxnLst>
                <a:cxn ang="0">
                  <a:pos x="connsiteX0" y="connsiteY0"/>
                </a:cxn>
                <a:cxn ang="0">
                  <a:pos x="connsiteX1" y="connsiteY1"/>
                </a:cxn>
                <a:cxn ang="0">
                  <a:pos x="connsiteX2" y="connsiteY2"/>
                </a:cxn>
              </a:cxnLst>
              <a:rect l="l" t="t" r="r" b="b"/>
              <a:pathLst>
                <a:path w="151342" h="266700">
                  <a:moveTo>
                    <a:pt x="151342" y="0"/>
                  </a:moveTo>
                  <a:cubicBezTo>
                    <a:pt x="80963" y="31750"/>
                    <a:pt x="10584" y="63500"/>
                    <a:pt x="5292" y="107950"/>
                  </a:cubicBezTo>
                  <a:cubicBezTo>
                    <a:pt x="0" y="152400"/>
                    <a:pt x="59796" y="209550"/>
                    <a:pt x="119592" y="266700"/>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2" name="Freeform 211"/>
            <p:cNvSpPr/>
            <p:nvPr/>
          </p:nvSpPr>
          <p:spPr>
            <a:xfrm>
              <a:off x="7277266" y="2899415"/>
              <a:ext cx="45719" cy="308610"/>
            </a:xfrm>
            <a:custGeom>
              <a:avLst/>
              <a:gdLst>
                <a:gd name="connsiteX0" fmla="*/ 151342 w 151342"/>
                <a:gd name="connsiteY0" fmla="*/ 0 h 266700"/>
                <a:gd name="connsiteX1" fmla="*/ 5292 w 151342"/>
                <a:gd name="connsiteY1" fmla="*/ 107950 h 266700"/>
                <a:gd name="connsiteX2" fmla="*/ 119592 w 151342"/>
                <a:gd name="connsiteY2" fmla="*/ 266700 h 266700"/>
              </a:gdLst>
              <a:ahLst/>
              <a:cxnLst>
                <a:cxn ang="0">
                  <a:pos x="connsiteX0" y="connsiteY0"/>
                </a:cxn>
                <a:cxn ang="0">
                  <a:pos x="connsiteX1" y="connsiteY1"/>
                </a:cxn>
                <a:cxn ang="0">
                  <a:pos x="connsiteX2" y="connsiteY2"/>
                </a:cxn>
              </a:cxnLst>
              <a:rect l="l" t="t" r="r" b="b"/>
              <a:pathLst>
                <a:path w="151342" h="266700">
                  <a:moveTo>
                    <a:pt x="151342" y="0"/>
                  </a:moveTo>
                  <a:cubicBezTo>
                    <a:pt x="80963" y="31750"/>
                    <a:pt x="10584" y="63500"/>
                    <a:pt x="5292" y="107950"/>
                  </a:cubicBezTo>
                  <a:cubicBezTo>
                    <a:pt x="0" y="152400"/>
                    <a:pt x="59796" y="209550"/>
                    <a:pt x="119592" y="266700"/>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3" name="Freeform 212"/>
            <p:cNvSpPr/>
            <p:nvPr/>
          </p:nvSpPr>
          <p:spPr>
            <a:xfrm flipH="1">
              <a:off x="7691295" y="2899415"/>
              <a:ext cx="169643" cy="266700"/>
            </a:xfrm>
            <a:custGeom>
              <a:avLst/>
              <a:gdLst>
                <a:gd name="connsiteX0" fmla="*/ 151342 w 151342"/>
                <a:gd name="connsiteY0" fmla="*/ 0 h 266700"/>
                <a:gd name="connsiteX1" fmla="*/ 5292 w 151342"/>
                <a:gd name="connsiteY1" fmla="*/ 107950 h 266700"/>
                <a:gd name="connsiteX2" fmla="*/ 119592 w 151342"/>
                <a:gd name="connsiteY2" fmla="*/ 266700 h 266700"/>
                <a:gd name="connsiteX0" fmla="*/ 159559 w 240611"/>
                <a:gd name="connsiteY0" fmla="*/ 0 h 266700"/>
                <a:gd name="connsiteX1" fmla="*/ 13509 w 240611"/>
                <a:gd name="connsiteY1" fmla="*/ 107950 h 266700"/>
                <a:gd name="connsiteX2" fmla="*/ 240611 w 240611"/>
                <a:gd name="connsiteY2" fmla="*/ 266700 h 266700"/>
                <a:gd name="connsiteX0" fmla="*/ 70379 w 151431"/>
                <a:gd name="connsiteY0" fmla="*/ 0 h 266700"/>
                <a:gd name="connsiteX1" fmla="*/ 32315 w 151431"/>
                <a:gd name="connsiteY1" fmla="*/ 107950 h 266700"/>
                <a:gd name="connsiteX2" fmla="*/ 151431 w 151431"/>
                <a:gd name="connsiteY2" fmla="*/ 266700 h 266700"/>
              </a:gdLst>
              <a:ahLst/>
              <a:cxnLst>
                <a:cxn ang="0">
                  <a:pos x="connsiteX0" y="connsiteY0"/>
                </a:cxn>
                <a:cxn ang="0">
                  <a:pos x="connsiteX1" y="connsiteY1"/>
                </a:cxn>
                <a:cxn ang="0">
                  <a:pos x="connsiteX2" y="connsiteY2"/>
                </a:cxn>
              </a:cxnLst>
              <a:rect l="l" t="t" r="r" b="b"/>
              <a:pathLst>
                <a:path w="151431" h="266700">
                  <a:moveTo>
                    <a:pt x="70379" y="0"/>
                  </a:moveTo>
                  <a:cubicBezTo>
                    <a:pt x="0" y="31750"/>
                    <a:pt x="18806" y="63500"/>
                    <a:pt x="32315" y="107950"/>
                  </a:cubicBezTo>
                  <a:cubicBezTo>
                    <a:pt x="45824" y="152400"/>
                    <a:pt x="91635" y="209550"/>
                    <a:pt x="151431" y="266700"/>
                  </a:cubicBezTo>
                </a:path>
              </a:pathLst>
            </a:cu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5" name="Group 233"/>
          <p:cNvGrpSpPr>
            <a:grpSpLocks noChangeAspect="1"/>
          </p:cNvGrpSpPr>
          <p:nvPr/>
        </p:nvGrpSpPr>
        <p:grpSpPr>
          <a:xfrm>
            <a:off x="8423069" y="1186949"/>
            <a:ext cx="1024772" cy="1813560"/>
            <a:chOff x="7062974" y="152403"/>
            <a:chExt cx="1286511" cy="2209800"/>
          </a:xfrm>
        </p:grpSpPr>
        <p:sp>
          <p:nvSpPr>
            <p:cNvPr id="215" name="Parallelogram 214"/>
            <p:cNvSpPr/>
            <p:nvPr/>
          </p:nvSpPr>
          <p:spPr>
            <a:xfrm rot="16200000" flipH="1">
              <a:off x="6105394" y="1112522"/>
              <a:ext cx="2209798" cy="289561"/>
            </a:xfrm>
            <a:prstGeom prst="parallelogram">
              <a:avLst>
                <a:gd name="adj" fmla="val 107703"/>
              </a:avLst>
            </a:prstGeom>
            <a:solidFill>
              <a:schemeClr val="bg1">
                <a:lumMod val="85000"/>
              </a:schemeClr>
            </a:solid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Rectangle 215"/>
            <p:cNvSpPr/>
            <p:nvPr/>
          </p:nvSpPr>
          <p:spPr>
            <a:xfrm>
              <a:off x="7355074" y="152403"/>
              <a:ext cx="990600" cy="190500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Parallelogram 216"/>
            <p:cNvSpPr/>
            <p:nvPr/>
          </p:nvSpPr>
          <p:spPr>
            <a:xfrm>
              <a:off x="7062974" y="1371603"/>
              <a:ext cx="1280160" cy="304800"/>
            </a:xfrm>
            <a:prstGeom prst="parallelogram">
              <a:avLst>
                <a:gd name="adj" fmla="val 93750"/>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Parallelogram 217"/>
            <p:cNvSpPr/>
            <p:nvPr/>
          </p:nvSpPr>
          <p:spPr>
            <a:xfrm>
              <a:off x="7062974" y="152403"/>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Parallelogram 218"/>
            <p:cNvSpPr/>
            <p:nvPr/>
          </p:nvSpPr>
          <p:spPr>
            <a:xfrm rot="16200000" flipH="1">
              <a:off x="7099806" y="1112523"/>
              <a:ext cx="2209798" cy="289561"/>
            </a:xfrm>
            <a:prstGeom prst="parallelogram">
              <a:avLst>
                <a:gd name="adj" fmla="val 107703"/>
              </a:avLst>
            </a:prstGeom>
            <a:no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Parallelogram 219"/>
            <p:cNvSpPr/>
            <p:nvPr/>
          </p:nvSpPr>
          <p:spPr>
            <a:xfrm>
              <a:off x="7062974" y="2057403"/>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Oval 220"/>
            <p:cNvSpPr/>
            <p:nvPr/>
          </p:nvSpPr>
          <p:spPr>
            <a:xfrm>
              <a:off x="7356556" y="154686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Rectangle 221"/>
            <p:cNvSpPr/>
            <p:nvPr/>
          </p:nvSpPr>
          <p:spPr>
            <a:xfrm>
              <a:off x="7493716" y="1143000"/>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7467046" y="140208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7829632" y="140208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7539436" y="154686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7738192" y="154686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646752" y="1402083"/>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Rectangle 227"/>
            <p:cNvSpPr/>
            <p:nvPr/>
          </p:nvSpPr>
          <p:spPr>
            <a:xfrm>
              <a:off x="7875352" y="1181103"/>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Rectangle 228"/>
            <p:cNvSpPr/>
            <p:nvPr/>
          </p:nvSpPr>
          <p:spPr>
            <a:xfrm>
              <a:off x="7375606" y="922023"/>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Rectangle 229"/>
            <p:cNvSpPr/>
            <p:nvPr/>
          </p:nvSpPr>
          <p:spPr>
            <a:xfrm>
              <a:off x="7692472" y="967743"/>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Rectangle 230"/>
            <p:cNvSpPr/>
            <p:nvPr/>
          </p:nvSpPr>
          <p:spPr>
            <a:xfrm>
              <a:off x="7921072" y="1028703"/>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Rectangle 231"/>
            <p:cNvSpPr/>
            <p:nvPr/>
          </p:nvSpPr>
          <p:spPr>
            <a:xfrm>
              <a:off x="7585156" y="876303"/>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Rectangle 232"/>
            <p:cNvSpPr/>
            <p:nvPr/>
          </p:nvSpPr>
          <p:spPr>
            <a:xfrm>
              <a:off x="7062974" y="457203"/>
              <a:ext cx="990600" cy="1905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287"/>
          <p:cNvGrpSpPr/>
          <p:nvPr/>
        </p:nvGrpSpPr>
        <p:grpSpPr>
          <a:xfrm>
            <a:off x="5657059" y="4158283"/>
            <a:ext cx="1024773" cy="1813560"/>
            <a:chOff x="5142781" y="3901441"/>
            <a:chExt cx="931612" cy="1600200"/>
          </a:xfrm>
        </p:grpSpPr>
        <p:sp>
          <p:nvSpPr>
            <p:cNvPr id="235" name="Parallelogram 234"/>
            <p:cNvSpPr/>
            <p:nvPr/>
          </p:nvSpPr>
          <p:spPr>
            <a:xfrm rot="16200000" flipH="1">
              <a:off x="4449361" y="4596700"/>
              <a:ext cx="1600199" cy="209682"/>
            </a:xfrm>
            <a:prstGeom prst="parallelogram">
              <a:avLst>
                <a:gd name="adj" fmla="val 107703"/>
              </a:avLst>
            </a:prstGeom>
            <a:solidFill>
              <a:schemeClr val="bg1">
                <a:lumMod val="85000"/>
              </a:schemeClr>
            </a:solid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6" name="Rectangle 235"/>
            <p:cNvSpPr/>
            <p:nvPr/>
          </p:nvSpPr>
          <p:spPr>
            <a:xfrm>
              <a:off x="5354302" y="3901441"/>
              <a:ext cx="717331" cy="1379483"/>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7" name="Parallelogram 236"/>
            <p:cNvSpPr/>
            <p:nvPr/>
          </p:nvSpPr>
          <p:spPr>
            <a:xfrm>
              <a:off x="5142781" y="4784310"/>
              <a:ext cx="927012" cy="220717"/>
            </a:xfrm>
            <a:prstGeom prst="parallelogram">
              <a:avLst>
                <a:gd name="adj" fmla="val 93750"/>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Parallelogram 237"/>
            <p:cNvSpPr/>
            <p:nvPr/>
          </p:nvSpPr>
          <p:spPr>
            <a:xfrm>
              <a:off x="5142781" y="3901441"/>
              <a:ext cx="927012" cy="220717"/>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Parallelogram 238"/>
            <p:cNvSpPr/>
            <p:nvPr/>
          </p:nvSpPr>
          <p:spPr>
            <a:xfrm rot="16200000" flipH="1">
              <a:off x="5169452" y="4596700"/>
              <a:ext cx="1600199" cy="209682"/>
            </a:xfrm>
            <a:prstGeom prst="parallelogram">
              <a:avLst>
                <a:gd name="adj" fmla="val 107703"/>
              </a:avLst>
            </a:prstGeom>
            <a:no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Parallelogram 239"/>
            <p:cNvSpPr/>
            <p:nvPr/>
          </p:nvSpPr>
          <p:spPr>
            <a:xfrm>
              <a:off x="5142781" y="5280924"/>
              <a:ext cx="927012" cy="220717"/>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Oval 240"/>
            <p:cNvSpPr/>
            <p:nvPr/>
          </p:nvSpPr>
          <p:spPr>
            <a:xfrm>
              <a:off x="5355375" y="491122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Rectangle 241"/>
            <p:cNvSpPr/>
            <p:nvPr/>
          </p:nvSpPr>
          <p:spPr>
            <a:xfrm>
              <a:off x="5454697" y="4618771"/>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Oval 242"/>
            <p:cNvSpPr/>
            <p:nvPr/>
          </p:nvSpPr>
          <p:spPr>
            <a:xfrm>
              <a:off x="5435385" y="480638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Oval 243"/>
            <p:cNvSpPr/>
            <p:nvPr/>
          </p:nvSpPr>
          <p:spPr>
            <a:xfrm>
              <a:off x="5697947" y="480638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Oval 244"/>
            <p:cNvSpPr/>
            <p:nvPr/>
          </p:nvSpPr>
          <p:spPr>
            <a:xfrm>
              <a:off x="5487805" y="491122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Oval 245"/>
            <p:cNvSpPr/>
            <p:nvPr/>
          </p:nvSpPr>
          <p:spPr>
            <a:xfrm>
              <a:off x="5631732" y="491122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 name="Oval 246"/>
            <p:cNvSpPr/>
            <p:nvPr/>
          </p:nvSpPr>
          <p:spPr>
            <a:xfrm>
              <a:off x="5565517" y="4806382"/>
              <a:ext cx="66215" cy="66215"/>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Rectangle 247"/>
            <p:cNvSpPr/>
            <p:nvPr/>
          </p:nvSpPr>
          <p:spPr>
            <a:xfrm>
              <a:off x="5731054" y="4646362"/>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 name="Rectangle 248"/>
            <p:cNvSpPr/>
            <p:nvPr/>
          </p:nvSpPr>
          <p:spPr>
            <a:xfrm>
              <a:off x="5369170" y="4458752"/>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 name="Rectangle 249"/>
            <p:cNvSpPr/>
            <p:nvPr/>
          </p:nvSpPr>
          <p:spPr>
            <a:xfrm>
              <a:off x="5598624" y="4491860"/>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 name="Rectangle 250"/>
            <p:cNvSpPr/>
            <p:nvPr/>
          </p:nvSpPr>
          <p:spPr>
            <a:xfrm>
              <a:off x="5764162" y="4536003"/>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 name="Rectangle 251"/>
            <p:cNvSpPr/>
            <p:nvPr/>
          </p:nvSpPr>
          <p:spPr>
            <a:xfrm>
              <a:off x="5520913" y="4425644"/>
              <a:ext cx="66215" cy="66215"/>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Freeform 252"/>
            <p:cNvSpPr/>
            <p:nvPr/>
          </p:nvSpPr>
          <p:spPr>
            <a:xfrm>
              <a:off x="5257126" y="4494619"/>
              <a:ext cx="141013" cy="335674"/>
            </a:xfrm>
            <a:custGeom>
              <a:avLst/>
              <a:gdLst>
                <a:gd name="connsiteX0" fmla="*/ 194733 w 194733"/>
                <a:gd name="connsiteY0" fmla="*/ 463550 h 463550"/>
                <a:gd name="connsiteX1" fmla="*/ 16933 w 194733"/>
                <a:gd name="connsiteY1" fmla="*/ 152400 h 463550"/>
                <a:gd name="connsiteX2" fmla="*/ 93133 w 194733"/>
                <a:gd name="connsiteY2" fmla="*/ 0 h 463550"/>
              </a:gdLst>
              <a:ahLst/>
              <a:cxnLst>
                <a:cxn ang="0">
                  <a:pos x="connsiteX0" y="connsiteY0"/>
                </a:cxn>
                <a:cxn ang="0">
                  <a:pos x="connsiteX1" y="connsiteY1"/>
                </a:cxn>
                <a:cxn ang="0">
                  <a:pos x="connsiteX2" y="connsiteY2"/>
                </a:cxn>
              </a:cxnLst>
              <a:rect l="l" t="t" r="r" b="b"/>
              <a:pathLst>
                <a:path w="194733" h="463550">
                  <a:moveTo>
                    <a:pt x="194733" y="463550"/>
                  </a:moveTo>
                  <a:cubicBezTo>
                    <a:pt x="114299" y="346604"/>
                    <a:pt x="33866" y="229658"/>
                    <a:pt x="16933" y="152400"/>
                  </a:cubicBezTo>
                  <a:cubicBezTo>
                    <a:pt x="0" y="75142"/>
                    <a:pt x="46566" y="37571"/>
                    <a:pt x="93133" y="0"/>
                  </a:cubicBezTo>
                </a:path>
              </a:pathLst>
            </a:custGeom>
            <a:ln>
              <a:solidFill>
                <a:srgbClr val="0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4" name="Freeform 253"/>
            <p:cNvSpPr/>
            <p:nvPr/>
          </p:nvSpPr>
          <p:spPr>
            <a:xfrm>
              <a:off x="5549883" y="4655558"/>
              <a:ext cx="124137" cy="142547"/>
            </a:xfrm>
            <a:custGeom>
              <a:avLst/>
              <a:gdLst>
                <a:gd name="connsiteX0" fmla="*/ 76200 w 82550"/>
                <a:gd name="connsiteY0" fmla="*/ 120650 h 120650"/>
                <a:gd name="connsiteX1" fmla="*/ 69850 w 82550"/>
                <a:gd name="connsiteY1" fmla="*/ 38100 h 120650"/>
                <a:gd name="connsiteX2" fmla="*/ 0 w 82550"/>
                <a:gd name="connsiteY2" fmla="*/ 0 h 120650"/>
                <a:gd name="connsiteX0" fmla="*/ 76200 w 82550"/>
                <a:gd name="connsiteY0" fmla="*/ 120650 h 120650"/>
                <a:gd name="connsiteX1" fmla="*/ 69850 w 82550"/>
                <a:gd name="connsiteY1" fmla="*/ 38100 h 120650"/>
                <a:gd name="connsiteX2" fmla="*/ 0 w 82550"/>
                <a:gd name="connsiteY2" fmla="*/ 0 h 120650"/>
                <a:gd name="connsiteX0" fmla="*/ 76200 w 82550"/>
                <a:gd name="connsiteY0" fmla="*/ 120650 h 120650"/>
                <a:gd name="connsiteX1" fmla="*/ 69850 w 82550"/>
                <a:gd name="connsiteY1" fmla="*/ 38100 h 120650"/>
                <a:gd name="connsiteX2" fmla="*/ 0 w 82550"/>
                <a:gd name="connsiteY2" fmla="*/ 0 h 120650"/>
                <a:gd name="connsiteX0" fmla="*/ 76200 w 82550"/>
                <a:gd name="connsiteY0" fmla="*/ 120650 h 120650"/>
                <a:gd name="connsiteX1" fmla="*/ 69850 w 82550"/>
                <a:gd name="connsiteY1" fmla="*/ 38100 h 120650"/>
                <a:gd name="connsiteX2" fmla="*/ 0 w 82550"/>
                <a:gd name="connsiteY2" fmla="*/ 0 h 120650"/>
                <a:gd name="connsiteX0" fmla="*/ 76200 w 82528"/>
                <a:gd name="connsiteY0" fmla="*/ 120650 h 210607"/>
                <a:gd name="connsiteX1" fmla="*/ 76071 w 82528"/>
                <a:gd name="connsiteY1" fmla="*/ 196849 h 210607"/>
                <a:gd name="connsiteX2" fmla="*/ 69850 w 82528"/>
                <a:gd name="connsiteY2" fmla="*/ 38100 h 210607"/>
                <a:gd name="connsiteX3" fmla="*/ 0 w 82528"/>
                <a:gd name="connsiteY3" fmla="*/ 0 h 210607"/>
                <a:gd name="connsiteX0" fmla="*/ 76200 w 82528"/>
                <a:gd name="connsiteY0" fmla="*/ 120650 h 210607"/>
                <a:gd name="connsiteX1" fmla="*/ 76071 w 82528"/>
                <a:gd name="connsiteY1" fmla="*/ 196849 h 210607"/>
                <a:gd name="connsiteX2" fmla="*/ 69850 w 82528"/>
                <a:gd name="connsiteY2" fmla="*/ 38100 h 210607"/>
                <a:gd name="connsiteX3" fmla="*/ 0 w 82528"/>
                <a:gd name="connsiteY3" fmla="*/ 0 h 210607"/>
                <a:gd name="connsiteX0" fmla="*/ 76200 w 82528"/>
                <a:gd name="connsiteY0" fmla="*/ 120650 h 210607"/>
                <a:gd name="connsiteX1" fmla="*/ 76071 w 82528"/>
                <a:gd name="connsiteY1" fmla="*/ 196849 h 210607"/>
                <a:gd name="connsiteX2" fmla="*/ 69850 w 82528"/>
                <a:gd name="connsiteY2" fmla="*/ 38100 h 210607"/>
                <a:gd name="connsiteX3" fmla="*/ 0 w 82528"/>
                <a:gd name="connsiteY3" fmla="*/ 0 h 210607"/>
                <a:gd name="connsiteX0" fmla="*/ 76200 w 82528"/>
                <a:gd name="connsiteY0" fmla="*/ 120650 h 210607"/>
                <a:gd name="connsiteX1" fmla="*/ 76071 w 82528"/>
                <a:gd name="connsiteY1" fmla="*/ 196849 h 210607"/>
                <a:gd name="connsiteX2" fmla="*/ 69850 w 82528"/>
                <a:gd name="connsiteY2" fmla="*/ 38100 h 210607"/>
                <a:gd name="connsiteX3" fmla="*/ 0 w 82528"/>
                <a:gd name="connsiteY3" fmla="*/ 0 h 210607"/>
                <a:gd name="connsiteX0" fmla="*/ 76200 w 82529"/>
                <a:gd name="connsiteY0" fmla="*/ 196850 h 286807"/>
                <a:gd name="connsiteX1" fmla="*/ 76071 w 82529"/>
                <a:gd name="connsiteY1" fmla="*/ 273049 h 286807"/>
                <a:gd name="connsiteX2" fmla="*/ 69850 w 82529"/>
                <a:gd name="connsiteY2" fmla="*/ 114300 h 286807"/>
                <a:gd name="connsiteX3" fmla="*/ 0 w 82529"/>
                <a:gd name="connsiteY3" fmla="*/ 0 h 286807"/>
                <a:gd name="connsiteX0" fmla="*/ 76200 w 153308"/>
                <a:gd name="connsiteY0" fmla="*/ 196850 h 286807"/>
                <a:gd name="connsiteX1" fmla="*/ 76071 w 153308"/>
                <a:gd name="connsiteY1" fmla="*/ 273049 h 286807"/>
                <a:gd name="connsiteX2" fmla="*/ 152271 w 153308"/>
                <a:gd name="connsiteY2" fmla="*/ 193674 h 286807"/>
                <a:gd name="connsiteX3" fmla="*/ 69850 w 153308"/>
                <a:gd name="connsiteY3" fmla="*/ 114300 h 286807"/>
                <a:gd name="connsiteX4" fmla="*/ 0 w 153308"/>
                <a:gd name="connsiteY4" fmla="*/ 0 h 286807"/>
                <a:gd name="connsiteX0" fmla="*/ 76200 w 153329"/>
                <a:gd name="connsiteY0" fmla="*/ 196850 h 207432"/>
                <a:gd name="connsiteX1" fmla="*/ 152271 w 153329"/>
                <a:gd name="connsiteY1" fmla="*/ 193674 h 207432"/>
                <a:gd name="connsiteX2" fmla="*/ 69850 w 153329"/>
                <a:gd name="connsiteY2" fmla="*/ 114300 h 207432"/>
                <a:gd name="connsiteX3" fmla="*/ 0 w 153329"/>
                <a:gd name="connsiteY3" fmla="*/ 0 h 207432"/>
                <a:gd name="connsiteX0" fmla="*/ 76200 w 82550"/>
                <a:gd name="connsiteY0" fmla="*/ 196850 h 196850"/>
                <a:gd name="connsiteX1" fmla="*/ 69850 w 82550"/>
                <a:gd name="connsiteY1" fmla="*/ 114300 h 196850"/>
                <a:gd name="connsiteX2" fmla="*/ 0 w 82550"/>
                <a:gd name="connsiteY2" fmla="*/ 0 h 196850"/>
                <a:gd name="connsiteX0" fmla="*/ 76200 w 82550"/>
                <a:gd name="connsiteY0" fmla="*/ 196850 h 196850"/>
                <a:gd name="connsiteX1" fmla="*/ 69850 w 82550"/>
                <a:gd name="connsiteY1" fmla="*/ 114300 h 196850"/>
                <a:gd name="connsiteX2" fmla="*/ 0 w 82550"/>
                <a:gd name="connsiteY2" fmla="*/ 0 h 196850"/>
                <a:gd name="connsiteX0" fmla="*/ 76200 w 158750"/>
                <a:gd name="connsiteY0" fmla="*/ 196850 h 196850"/>
                <a:gd name="connsiteX1" fmla="*/ 146050 w 158750"/>
                <a:gd name="connsiteY1" fmla="*/ 114300 h 196850"/>
                <a:gd name="connsiteX2" fmla="*/ 0 w 158750"/>
                <a:gd name="connsiteY2" fmla="*/ 0 h 196850"/>
                <a:gd name="connsiteX0" fmla="*/ 76200 w 171428"/>
                <a:gd name="connsiteY0" fmla="*/ 196850 h 196850"/>
                <a:gd name="connsiteX1" fmla="*/ 146050 w 171428"/>
                <a:gd name="connsiteY1" fmla="*/ 114300 h 196850"/>
                <a:gd name="connsiteX2" fmla="*/ 0 w 171428"/>
                <a:gd name="connsiteY2" fmla="*/ 0 h 196850"/>
              </a:gdLst>
              <a:ahLst/>
              <a:cxnLst>
                <a:cxn ang="0">
                  <a:pos x="connsiteX0" y="connsiteY0"/>
                </a:cxn>
                <a:cxn ang="0">
                  <a:pos x="connsiteX1" y="connsiteY1"/>
                </a:cxn>
                <a:cxn ang="0">
                  <a:pos x="connsiteX2" y="connsiteY2"/>
                </a:cxn>
              </a:cxnLst>
              <a:rect l="l" t="t" r="r" b="b"/>
              <a:pathLst>
                <a:path w="171428" h="196850">
                  <a:moveTo>
                    <a:pt x="76200" y="196850"/>
                  </a:moveTo>
                  <a:cubicBezTo>
                    <a:pt x="74877" y="179652"/>
                    <a:pt x="171428" y="146579"/>
                    <a:pt x="146050" y="114300"/>
                  </a:cubicBezTo>
                  <a:cubicBezTo>
                    <a:pt x="120672" y="82021"/>
                    <a:pt x="58578" y="38839"/>
                    <a:pt x="0" y="0"/>
                  </a:cubicBezTo>
                </a:path>
              </a:pathLst>
            </a:custGeom>
            <a:ln>
              <a:solidFill>
                <a:srgbClr val="0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5" name="Freeform 254"/>
            <p:cNvSpPr/>
            <p:nvPr/>
          </p:nvSpPr>
          <p:spPr>
            <a:xfrm>
              <a:off x="5793591" y="4586584"/>
              <a:ext cx="136415" cy="252905"/>
            </a:xfrm>
            <a:custGeom>
              <a:avLst/>
              <a:gdLst>
                <a:gd name="connsiteX0" fmla="*/ 0 w 188383"/>
                <a:gd name="connsiteY0" fmla="*/ 349250 h 349250"/>
                <a:gd name="connsiteX1" fmla="*/ 171450 w 188383"/>
                <a:gd name="connsiteY1" fmla="*/ 158750 h 349250"/>
                <a:gd name="connsiteX2" fmla="*/ 101600 w 188383"/>
                <a:gd name="connsiteY2" fmla="*/ 0 h 349250"/>
              </a:gdLst>
              <a:ahLst/>
              <a:cxnLst>
                <a:cxn ang="0">
                  <a:pos x="connsiteX0" y="connsiteY0"/>
                </a:cxn>
                <a:cxn ang="0">
                  <a:pos x="connsiteX1" y="connsiteY1"/>
                </a:cxn>
                <a:cxn ang="0">
                  <a:pos x="connsiteX2" y="connsiteY2"/>
                </a:cxn>
              </a:cxnLst>
              <a:rect l="l" t="t" r="r" b="b"/>
              <a:pathLst>
                <a:path w="188383" h="349250">
                  <a:moveTo>
                    <a:pt x="0" y="349250"/>
                  </a:moveTo>
                  <a:cubicBezTo>
                    <a:pt x="77258" y="283104"/>
                    <a:pt x="154517" y="216958"/>
                    <a:pt x="171450" y="158750"/>
                  </a:cubicBezTo>
                  <a:cubicBezTo>
                    <a:pt x="188383" y="100542"/>
                    <a:pt x="144991" y="50271"/>
                    <a:pt x="101600" y="0"/>
                  </a:cubicBezTo>
                </a:path>
              </a:pathLst>
            </a:custGeom>
            <a:ln>
              <a:solidFill>
                <a:srgbClr val="0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6" name="Freeform 255"/>
            <p:cNvSpPr/>
            <p:nvPr/>
          </p:nvSpPr>
          <p:spPr>
            <a:xfrm>
              <a:off x="5724617" y="4706139"/>
              <a:ext cx="209988" cy="234512"/>
            </a:xfrm>
            <a:custGeom>
              <a:avLst/>
              <a:gdLst>
                <a:gd name="connsiteX0" fmla="*/ 0 w 289983"/>
                <a:gd name="connsiteY0" fmla="*/ 323850 h 323850"/>
                <a:gd name="connsiteX1" fmla="*/ 266700 w 289983"/>
                <a:gd name="connsiteY1" fmla="*/ 171450 h 323850"/>
                <a:gd name="connsiteX2" fmla="*/ 139700 w 289983"/>
                <a:gd name="connsiteY2" fmla="*/ 0 h 323850"/>
              </a:gdLst>
              <a:ahLst/>
              <a:cxnLst>
                <a:cxn ang="0">
                  <a:pos x="connsiteX0" y="connsiteY0"/>
                </a:cxn>
                <a:cxn ang="0">
                  <a:pos x="connsiteX1" y="connsiteY1"/>
                </a:cxn>
                <a:cxn ang="0">
                  <a:pos x="connsiteX2" y="connsiteY2"/>
                </a:cxn>
              </a:cxnLst>
              <a:rect l="l" t="t" r="r" b="b"/>
              <a:pathLst>
                <a:path w="289983" h="323850">
                  <a:moveTo>
                    <a:pt x="0" y="323850"/>
                  </a:moveTo>
                  <a:cubicBezTo>
                    <a:pt x="121708" y="274637"/>
                    <a:pt x="243417" y="225425"/>
                    <a:pt x="266700" y="171450"/>
                  </a:cubicBezTo>
                  <a:cubicBezTo>
                    <a:pt x="289983" y="117475"/>
                    <a:pt x="214841" y="58737"/>
                    <a:pt x="139700" y="0"/>
                  </a:cubicBezTo>
                </a:path>
              </a:pathLst>
            </a:custGeom>
            <a:ln>
              <a:solidFill>
                <a:srgbClr val="0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7" name="Rectangle 256"/>
            <p:cNvSpPr/>
            <p:nvPr/>
          </p:nvSpPr>
          <p:spPr>
            <a:xfrm>
              <a:off x="5142781" y="4122158"/>
              <a:ext cx="717331" cy="137948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 name="TextBox 257"/>
            <p:cNvSpPr txBox="1"/>
            <p:nvPr/>
          </p:nvSpPr>
          <p:spPr>
            <a:xfrm>
              <a:off x="5192169" y="4104221"/>
              <a:ext cx="827689" cy="353038"/>
            </a:xfrm>
            <a:prstGeom prst="rect">
              <a:avLst/>
            </a:prstGeom>
            <a:noFill/>
          </p:spPr>
          <p:txBody>
            <a:bodyPr wrap="square" rtlCol="0">
              <a:spAutoFit/>
            </a:bodyPr>
            <a:lstStyle/>
            <a:p>
              <a:pPr algn="ctr"/>
              <a:r>
                <a:rPr lang="en-US" sz="1000" i="1" dirty="0" smtClean="0">
                  <a:solidFill>
                    <a:srgbClr val="0000FF"/>
                  </a:solidFill>
                </a:rPr>
                <a:t>interstitial emission</a:t>
              </a:r>
              <a:endParaRPr lang="en-US" sz="1000" i="1" dirty="0">
                <a:solidFill>
                  <a:srgbClr val="0000FF"/>
                </a:solidFill>
              </a:endParaRPr>
            </a:p>
          </p:txBody>
        </p:sp>
      </p:grpSp>
      <p:grpSp>
        <p:nvGrpSpPr>
          <p:cNvPr id="7" name="Group 75"/>
          <p:cNvGrpSpPr/>
          <p:nvPr/>
        </p:nvGrpSpPr>
        <p:grpSpPr>
          <a:xfrm>
            <a:off x="7012990" y="4158283"/>
            <a:ext cx="1024772" cy="1813560"/>
            <a:chOff x="304800" y="1828800"/>
            <a:chExt cx="1286511" cy="2209800"/>
          </a:xfrm>
        </p:grpSpPr>
        <p:sp>
          <p:nvSpPr>
            <p:cNvPr id="266" name="Parallelogram 265"/>
            <p:cNvSpPr/>
            <p:nvPr/>
          </p:nvSpPr>
          <p:spPr>
            <a:xfrm rot="16200000" flipH="1">
              <a:off x="-629396" y="2788920"/>
              <a:ext cx="2209799" cy="289561"/>
            </a:xfrm>
            <a:prstGeom prst="parallelogram">
              <a:avLst>
                <a:gd name="adj" fmla="val 107703"/>
              </a:avLst>
            </a:prstGeom>
            <a:solidFill>
              <a:schemeClr val="bg1">
                <a:lumMod val="85000"/>
              </a:schemeClr>
            </a:solid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Rectangle 266"/>
            <p:cNvSpPr/>
            <p:nvPr/>
          </p:nvSpPr>
          <p:spPr>
            <a:xfrm>
              <a:off x="596900" y="1828800"/>
              <a:ext cx="990600" cy="190500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8" name="Parallelogram 267"/>
            <p:cNvSpPr/>
            <p:nvPr/>
          </p:nvSpPr>
          <p:spPr>
            <a:xfrm>
              <a:off x="304800" y="3048000"/>
              <a:ext cx="1280160" cy="304800"/>
            </a:xfrm>
            <a:prstGeom prst="parallelogram">
              <a:avLst>
                <a:gd name="adj" fmla="val 93750"/>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9" name="Rectangle 268"/>
            <p:cNvSpPr/>
            <p:nvPr/>
          </p:nvSpPr>
          <p:spPr>
            <a:xfrm>
              <a:off x="304800" y="2133600"/>
              <a:ext cx="990600" cy="1905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Parallelogram 269"/>
            <p:cNvSpPr/>
            <p:nvPr/>
          </p:nvSpPr>
          <p:spPr>
            <a:xfrm>
              <a:off x="304800" y="1828800"/>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Parallelogram 270"/>
            <p:cNvSpPr/>
            <p:nvPr/>
          </p:nvSpPr>
          <p:spPr>
            <a:xfrm rot="16200000" flipH="1">
              <a:off x="341632" y="2788920"/>
              <a:ext cx="2209798" cy="289561"/>
            </a:xfrm>
            <a:prstGeom prst="parallelogram">
              <a:avLst>
                <a:gd name="adj" fmla="val 107703"/>
              </a:avLst>
            </a:prstGeom>
            <a:no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2" name="Parallelogram 271"/>
            <p:cNvSpPr/>
            <p:nvPr/>
          </p:nvSpPr>
          <p:spPr>
            <a:xfrm>
              <a:off x="304800" y="3733800"/>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2" name="Oval 261"/>
          <p:cNvSpPr/>
          <p:nvPr/>
        </p:nvSpPr>
        <p:spPr>
          <a:xfrm>
            <a:off x="7253096" y="5302706"/>
            <a:ext cx="72837" cy="75044"/>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lIns="101692" tIns="50847" rIns="101692" bIns="50847" rtlCol="0" anchor="ctr"/>
          <a:lstStyle/>
          <a:p>
            <a:pPr algn="ctr"/>
            <a:endParaRPr lang="en-US" dirty="0"/>
          </a:p>
        </p:txBody>
      </p:sp>
      <p:sp>
        <p:nvSpPr>
          <p:cNvPr id="263" name="Oval 262"/>
          <p:cNvSpPr/>
          <p:nvPr/>
        </p:nvSpPr>
        <p:spPr>
          <a:xfrm>
            <a:off x="7398770" y="5302706"/>
            <a:ext cx="72837" cy="75044"/>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lIns="101692" tIns="50847" rIns="101692" bIns="50847" rtlCol="0" anchor="ctr"/>
          <a:lstStyle/>
          <a:p>
            <a:pPr algn="ctr"/>
            <a:endParaRPr lang="en-US" dirty="0"/>
          </a:p>
        </p:txBody>
      </p:sp>
      <p:sp>
        <p:nvSpPr>
          <p:cNvPr id="264" name="Rectangle 263"/>
          <p:cNvSpPr/>
          <p:nvPr/>
        </p:nvSpPr>
        <p:spPr>
          <a:xfrm>
            <a:off x="7520671" y="4827428"/>
            <a:ext cx="72837" cy="75044"/>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lIns="101692" tIns="50847" rIns="101692" bIns="50847" rtlCol="0" anchor="ctr"/>
          <a:lstStyle/>
          <a:p>
            <a:pPr algn="ctr"/>
            <a:endParaRPr lang="en-US" dirty="0"/>
          </a:p>
        </p:txBody>
      </p:sp>
      <p:sp>
        <p:nvSpPr>
          <p:cNvPr id="265" name="Rectangle 264"/>
          <p:cNvSpPr/>
          <p:nvPr/>
        </p:nvSpPr>
        <p:spPr>
          <a:xfrm>
            <a:off x="7435187" y="4752382"/>
            <a:ext cx="72837" cy="75044"/>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lIns="101692" tIns="50847" rIns="101692" bIns="50847" rtlCol="0" anchor="ctr"/>
          <a:lstStyle/>
          <a:p>
            <a:pPr algn="ctr"/>
            <a:endParaRPr lang="en-US" dirty="0"/>
          </a:p>
        </p:txBody>
      </p:sp>
      <p:grpSp>
        <p:nvGrpSpPr>
          <p:cNvPr id="8" name="Group 272"/>
          <p:cNvGrpSpPr>
            <a:grpSpLocks noChangeAspect="1"/>
          </p:cNvGrpSpPr>
          <p:nvPr/>
        </p:nvGrpSpPr>
        <p:grpSpPr>
          <a:xfrm>
            <a:off x="8335388" y="4158283"/>
            <a:ext cx="1024772" cy="1813560"/>
            <a:chOff x="5466714" y="3352799"/>
            <a:chExt cx="1286511" cy="2209800"/>
          </a:xfrm>
        </p:grpSpPr>
        <p:grpSp>
          <p:nvGrpSpPr>
            <p:cNvPr id="9" name="Group 205"/>
            <p:cNvGrpSpPr/>
            <p:nvPr/>
          </p:nvGrpSpPr>
          <p:grpSpPr>
            <a:xfrm>
              <a:off x="5466714" y="3352799"/>
              <a:ext cx="1286511" cy="2209800"/>
              <a:chOff x="304800" y="1828800"/>
              <a:chExt cx="1286511" cy="2209800"/>
            </a:xfrm>
          </p:grpSpPr>
          <p:sp>
            <p:nvSpPr>
              <p:cNvPr id="281" name="Parallelogram 280"/>
              <p:cNvSpPr/>
              <p:nvPr/>
            </p:nvSpPr>
            <p:spPr>
              <a:xfrm rot="16200000" flipH="1">
                <a:off x="-652780" y="2788919"/>
                <a:ext cx="2209798" cy="289561"/>
              </a:xfrm>
              <a:prstGeom prst="parallelogram">
                <a:avLst>
                  <a:gd name="adj" fmla="val 107703"/>
                </a:avLst>
              </a:prstGeom>
              <a:solidFill>
                <a:schemeClr val="bg1">
                  <a:lumMod val="85000"/>
                </a:schemeClr>
              </a:solid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Rectangle 281"/>
              <p:cNvSpPr/>
              <p:nvPr/>
            </p:nvSpPr>
            <p:spPr>
              <a:xfrm>
                <a:off x="596900" y="1828800"/>
                <a:ext cx="990600" cy="190500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Parallelogram 282"/>
              <p:cNvSpPr/>
              <p:nvPr/>
            </p:nvSpPr>
            <p:spPr>
              <a:xfrm>
                <a:off x="304800" y="3048000"/>
                <a:ext cx="1280160" cy="304800"/>
              </a:xfrm>
              <a:prstGeom prst="parallelogram">
                <a:avLst>
                  <a:gd name="adj" fmla="val 93750"/>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Rectangle 283"/>
              <p:cNvSpPr/>
              <p:nvPr/>
            </p:nvSpPr>
            <p:spPr>
              <a:xfrm>
                <a:off x="304800" y="2133600"/>
                <a:ext cx="990600" cy="1905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Parallelogram 284"/>
              <p:cNvSpPr/>
              <p:nvPr/>
            </p:nvSpPr>
            <p:spPr>
              <a:xfrm>
                <a:off x="304800" y="1828800"/>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Parallelogram 285"/>
              <p:cNvSpPr/>
              <p:nvPr/>
            </p:nvSpPr>
            <p:spPr>
              <a:xfrm rot="16200000" flipH="1">
                <a:off x="341632" y="2788920"/>
                <a:ext cx="2209798" cy="289561"/>
              </a:xfrm>
              <a:prstGeom prst="parallelogram">
                <a:avLst>
                  <a:gd name="adj" fmla="val 107703"/>
                </a:avLst>
              </a:prstGeom>
              <a:noFill/>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Parallelogram 286"/>
              <p:cNvSpPr/>
              <p:nvPr/>
            </p:nvSpPr>
            <p:spPr>
              <a:xfrm>
                <a:off x="304800" y="3733800"/>
                <a:ext cx="1280160" cy="304800"/>
              </a:xfrm>
              <a:prstGeom prst="parallelogram">
                <a:avLst>
                  <a:gd name="adj" fmla="val 93750"/>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75" name="Oval 274"/>
            <p:cNvSpPr/>
            <p:nvPr/>
          </p:nvSpPr>
          <p:spPr>
            <a:xfrm>
              <a:off x="5768127" y="4747259"/>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 name="Oval 275"/>
            <p:cNvSpPr/>
            <p:nvPr/>
          </p:nvSpPr>
          <p:spPr>
            <a:xfrm>
              <a:off x="5951007" y="4747259"/>
              <a:ext cx="91440" cy="91440"/>
            </a:xfrm>
            <a:prstGeom prst="ellipse">
              <a:avLst/>
            </a:prstGeom>
            <a:solidFill>
              <a:srgbClr val="008000"/>
            </a:solidFill>
            <a:ln>
              <a:solidFill>
                <a:srgbClr val="237E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Rectangle 276"/>
            <p:cNvSpPr/>
            <p:nvPr/>
          </p:nvSpPr>
          <p:spPr>
            <a:xfrm>
              <a:off x="6104043" y="4168139"/>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8" name="Rectangle 277"/>
            <p:cNvSpPr/>
            <p:nvPr/>
          </p:nvSpPr>
          <p:spPr>
            <a:xfrm>
              <a:off x="5996727" y="4076699"/>
              <a:ext cx="91440" cy="9144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Freeform 278"/>
            <p:cNvSpPr/>
            <p:nvPr/>
          </p:nvSpPr>
          <p:spPr>
            <a:xfrm>
              <a:off x="5844117" y="4203700"/>
              <a:ext cx="99483" cy="431800"/>
            </a:xfrm>
            <a:custGeom>
              <a:avLst/>
              <a:gdLst>
                <a:gd name="connsiteX0" fmla="*/ 99483 w 99483"/>
                <a:gd name="connsiteY0" fmla="*/ 0 h 431800"/>
                <a:gd name="connsiteX1" fmla="*/ 10583 w 99483"/>
                <a:gd name="connsiteY1" fmla="*/ 247650 h 431800"/>
                <a:gd name="connsiteX2" fmla="*/ 35983 w 99483"/>
                <a:gd name="connsiteY2" fmla="*/ 431800 h 431800"/>
              </a:gdLst>
              <a:ahLst/>
              <a:cxnLst>
                <a:cxn ang="0">
                  <a:pos x="connsiteX0" y="connsiteY0"/>
                </a:cxn>
                <a:cxn ang="0">
                  <a:pos x="connsiteX1" y="connsiteY1"/>
                </a:cxn>
                <a:cxn ang="0">
                  <a:pos x="connsiteX2" y="connsiteY2"/>
                </a:cxn>
              </a:cxnLst>
              <a:rect l="l" t="t" r="r" b="b"/>
              <a:pathLst>
                <a:path w="99483" h="431800">
                  <a:moveTo>
                    <a:pt x="99483" y="0"/>
                  </a:moveTo>
                  <a:cubicBezTo>
                    <a:pt x="60324" y="87841"/>
                    <a:pt x="21166" y="175683"/>
                    <a:pt x="10583" y="247650"/>
                  </a:cubicBezTo>
                  <a:cubicBezTo>
                    <a:pt x="0" y="319617"/>
                    <a:pt x="17991" y="375708"/>
                    <a:pt x="35983" y="431800"/>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0" name="Freeform 279"/>
            <p:cNvSpPr/>
            <p:nvPr/>
          </p:nvSpPr>
          <p:spPr>
            <a:xfrm>
              <a:off x="6235700" y="4298950"/>
              <a:ext cx="82550" cy="349250"/>
            </a:xfrm>
            <a:custGeom>
              <a:avLst/>
              <a:gdLst>
                <a:gd name="connsiteX0" fmla="*/ 0 w 82550"/>
                <a:gd name="connsiteY0" fmla="*/ 0 h 349250"/>
                <a:gd name="connsiteX1" fmla="*/ 76200 w 82550"/>
                <a:gd name="connsiteY1" fmla="*/ 152400 h 349250"/>
                <a:gd name="connsiteX2" fmla="*/ 38100 w 82550"/>
                <a:gd name="connsiteY2" fmla="*/ 349250 h 349250"/>
              </a:gdLst>
              <a:ahLst/>
              <a:cxnLst>
                <a:cxn ang="0">
                  <a:pos x="connsiteX0" y="connsiteY0"/>
                </a:cxn>
                <a:cxn ang="0">
                  <a:pos x="connsiteX1" y="connsiteY1"/>
                </a:cxn>
                <a:cxn ang="0">
                  <a:pos x="connsiteX2" y="connsiteY2"/>
                </a:cxn>
              </a:cxnLst>
              <a:rect l="l" t="t" r="r" b="b"/>
              <a:pathLst>
                <a:path w="82550" h="349250">
                  <a:moveTo>
                    <a:pt x="0" y="0"/>
                  </a:moveTo>
                  <a:cubicBezTo>
                    <a:pt x="34925" y="47096"/>
                    <a:pt x="69850" y="94192"/>
                    <a:pt x="76200" y="152400"/>
                  </a:cubicBezTo>
                  <a:cubicBezTo>
                    <a:pt x="82550" y="210608"/>
                    <a:pt x="60325" y="279929"/>
                    <a:pt x="38100" y="349250"/>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89" name="TextBox 288"/>
          <p:cNvSpPr txBox="1"/>
          <p:nvPr/>
        </p:nvSpPr>
        <p:spPr>
          <a:xfrm>
            <a:off x="5649487" y="3276876"/>
            <a:ext cx="972311" cy="488339"/>
          </a:xfrm>
          <a:prstGeom prst="rect">
            <a:avLst/>
          </a:prstGeom>
          <a:noFill/>
        </p:spPr>
        <p:txBody>
          <a:bodyPr wrap="square" lIns="101692" tIns="50847" rIns="101692" bIns="50847" rtlCol="0">
            <a:spAutoFit/>
          </a:bodyPr>
          <a:lstStyle/>
          <a:p>
            <a:r>
              <a:rPr lang="en-US" dirty="0" smtClean="0"/>
              <a:t>Radiation damage</a:t>
            </a:r>
            <a:endParaRPr lang="en-US" dirty="0"/>
          </a:p>
        </p:txBody>
      </p:sp>
      <p:sp>
        <p:nvSpPr>
          <p:cNvPr id="290" name="TextBox 289"/>
          <p:cNvSpPr txBox="1"/>
          <p:nvPr/>
        </p:nvSpPr>
        <p:spPr>
          <a:xfrm>
            <a:off x="6772667" y="3138682"/>
            <a:ext cx="1374647" cy="680186"/>
          </a:xfrm>
          <a:prstGeom prst="rect">
            <a:avLst/>
          </a:prstGeom>
          <a:noFill/>
        </p:spPr>
        <p:txBody>
          <a:bodyPr wrap="square" lIns="101692" tIns="50847" rIns="101692" bIns="50847" rtlCol="0">
            <a:spAutoFit/>
          </a:bodyPr>
          <a:lstStyle/>
          <a:p>
            <a:r>
              <a:rPr lang="en-US" dirty="0" smtClean="0"/>
              <a:t>Interstitials quickly move to grain boundary</a:t>
            </a:r>
            <a:endParaRPr lang="en-US" dirty="0"/>
          </a:p>
        </p:txBody>
      </p:sp>
      <p:sp>
        <p:nvSpPr>
          <p:cNvPr id="291" name="TextBox 290"/>
          <p:cNvSpPr txBox="1"/>
          <p:nvPr/>
        </p:nvSpPr>
        <p:spPr>
          <a:xfrm>
            <a:off x="8247907" y="3138700"/>
            <a:ext cx="1374647" cy="488325"/>
          </a:xfrm>
          <a:prstGeom prst="rect">
            <a:avLst/>
          </a:prstGeom>
          <a:noFill/>
        </p:spPr>
        <p:txBody>
          <a:bodyPr wrap="square" lIns="101692" tIns="50847" rIns="101692" bIns="50847" rtlCol="0">
            <a:spAutoFit/>
          </a:bodyPr>
          <a:lstStyle/>
          <a:p>
            <a:r>
              <a:rPr lang="en-US" dirty="0" smtClean="0"/>
              <a:t>Vacancies trapped in bulk material</a:t>
            </a:r>
            <a:endParaRPr lang="en-US" dirty="0"/>
          </a:p>
        </p:txBody>
      </p:sp>
      <p:sp>
        <p:nvSpPr>
          <p:cNvPr id="292" name="TextBox 291"/>
          <p:cNvSpPr txBox="1"/>
          <p:nvPr/>
        </p:nvSpPr>
        <p:spPr>
          <a:xfrm>
            <a:off x="5515367" y="6005828"/>
            <a:ext cx="1374647" cy="680172"/>
          </a:xfrm>
          <a:prstGeom prst="rect">
            <a:avLst/>
          </a:prstGeom>
          <a:noFill/>
        </p:spPr>
        <p:txBody>
          <a:bodyPr wrap="square" lIns="101692" tIns="50847" rIns="101692" bIns="50847" rtlCol="0">
            <a:spAutoFit/>
          </a:bodyPr>
          <a:lstStyle/>
          <a:p>
            <a:r>
              <a:rPr lang="en-US" dirty="0" smtClean="0"/>
              <a:t>Interstitials </a:t>
            </a:r>
          </a:p>
          <a:p>
            <a:r>
              <a:rPr lang="en-US" dirty="0" smtClean="0"/>
              <a:t>emit from grain boundary</a:t>
            </a:r>
          </a:p>
        </p:txBody>
      </p:sp>
      <p:sp>
        <p:nvSpPr>
          <p:cNvPr id="293" name="TextBox 292"/>
          <p:cNvSpPr txBox="1"/>
          <p:nvPr/>
        </p:nvSpPr>
        <p:spPr>
          <a:xfrm>
            <a:off x="6940315" y="6005828"/>
            <a:ext cx="1374647" cy="680172"/>
          </a:xfrm>
          <a:prstGeom prst="rect">
            <a:avLst/>
          </a:prstGeom>
          <a:noFill/>
        </p:spPr>
        <p:txBody>
          <a:bodyPr wrap="square" lIns="101692" tIns="50847" rIns="101692" bIns="50847" rtlCol="0">
            <a:spAutoFit/>
          </a:bodyPr>
          <a:lstStyle/>
          <a:p>
            <a:r>
              <a:rPr lang="en-US" dirty="0" smtClean="0"/>
              <a:t>Interstitials </a:t>
            </a:r>
          </a:p>
          <a:p>
            <a:r>
              <a:rPr lang="en-US" dirty="0" smtClean="0"/>
              <a:t>and vacancies recombine</a:t>
            </a:r>
          </a:p>
        </p:txBody>
      </p:sp>
      <p:sp>
        <p:nvSpPr>
          <p:cNvPr id="294" name="TextBox 293"/>
          <p:cNvSpPr txBox="1"/>
          <p:nvPr/>
        </p:nvSpPr>
        <p:spPr>
          <a:xfrm>
            <a:off x="8113778" y="6005847"/>
            <a:ext cx="1745795" cy="488339"/>
          </a:xfrm>
          <a:prstGeom prst="rect">
            <a:avLst/>
          </a:prstGeom>
          <a:noFill/>
        </p:spPr>
        <p:txBody>
          <a:bodyPr wrap="square" lIns="101692" tIns="50847" rIns="101692" bIns="50847" rtlCol="0">
            <a:spAutoFit/>
          </a:bodyPr>
          <a:lstStyle/>
          <a:p>
            <a:r>
              <a:rPr lang="en-US" dirty="0" smtClean="0"/>
              <a:t>Diffusion  of remaining vacancies very slow</a:t>
            </a:r>
          </a:p>
        </p:txBody>
      </p:sp>
      <p:sp>
        <p:nvSpPr>
          <p:cNvPr id="117" name="Slide Number Placeholder 39"/>
          <p:cNvSpPr txBox="1">
            <a:spLocks/>
          </p:cNvSpPr>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pPr algn="r" defTabSz="914294" fontAlgn="auto">
              <a:spcBef>
                <a:spcPts val="0"/>
              </a:spcBef>
              <a:spcAft>
                <a:spcPts val="0"/>
              </a:spcAft>
            </a:pPr>
            <a:fld id="{90944929-F3F1-48F8-BC26-BA0BFE417CEF}" type="slidenum">
              <a:rPr lang="en-US" sz="1300" b="0" u="none" smtClean="0">
                <a:solidFill>
                  <a:srgbClr val="106636"/>
                </a:solidFill>
                <a:latin typeface="Arial" pitchFamily="34" charset="0"/>
                <a:cs typeface="Arial" pitchFamily="34" charset="0"/>
              </a:rPr>
              <a:pPr algn="r" defTabSz="914294" fontAlgn="auto">
                <a:spcBef>
                  <a:spcPts val="0"/>
                </a:spcBef>
                <a:spcAft>
                  <a:spcPts val="0"/>
                </a:spcAft>
              </a:pPr>
              <a:t>19</a:t>
            </a:fld>
            <a:endParaRPr lang="en-US" sz="1300" b="0" u="none" dirty="0" smtClean="0">
              <a:solidFill>
                <a:srgbClr val="10663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1097567" y="1234805"/>
            <a:ext cx="8325057" cy="5814218"/>
          </a:xfrm>
          <a:prstGeom prst="rect">
            <a:avLst/>
          </a:prstGeom>
          <a:noFill/>
          <a:ln w="12700">
            <a:noFill/>
            <a:miter lim="800000"/>
            <a:headEnd/>
            <a:tailEnd/>
          </a:ln>
        </p:spPr>
        <p:txBody>
          <a:bodyPr wrap="square" lIns="90293" tIns="44354" rIns="90293" bIns="44354">
            <a:spAutoFit/>
          </a:bodyPr>
          <a:lstStyle/>
          <a:p>
            <a:pPr marL="628366" indent="-626603" defTabSz="912542">
              <a:spcAft>
                <a:spcPts val="1200"/>
              </a:spcAft>
              <a:buFont typeface="Wingdings" pitchFamily="2" charset="2"/>
              <a:buChar char="§"/>
            </a:pPr>
            <a:r>
              <a:rPr lang="en-US" sz="2400" u="none" dirty="0" smtClean="0">
                <a:solidFill>
                  <a:srgbClr val="006600"/>
                </a:solidFill>
              </a:rPr>
              <a:t>Strategic Planning Update</a:t>
            </a:r>
          </a:p>
          <a:p>
            <a:pPr marL="628366" indent="-626603" defTabSz="912542">
              <a:spcAft>
                <a:spcPts val="1200"/>
              </a:spcAft>
              <a:buFont typeface="Wingdings" pitchFamily="2" charset="2"/>
              <a:buChar char="§"/>
            </a:pPr>
            <a:r>
              <a:rPr lang="en-US" sz="2400" u="none" dirty="0" smtClean="0">
                <a:solidFill>
                  <a:srgbClr val="006600"/>
                </a:solidFill>
              </a:rPr>
              <a:t>FY 2012 Budget Request</a:t>
            </a:r>
            <a:endParaRPr lang="en-US" sz="2400" u="none" dirty="0">
              <a:solidFill>
                <a:srgbClr val="006600"/>
              </a:solidFill>
            </a:endParaRPr>
          </a:p>
          <a:p>
            <a:pPr marL="1083592" lvl="1" indent="-626603" defTabSz="912542">
              <a:spcAft>
                <a:spcPts val="599"/>
              </a:spcAft>
              <a:buFont typeface="Wingdings" pitchFamily="2" charset="2"/>
              <a:buChar char="Ø"/>
            </a:pPr>
            <a:r>
              <a:rPr lang="en-US" sz="1800" u="none" dirty="0" smtClean="0">
                <a:solidFill>
                  <a:srgbClr val="006600"/>
                </a:solidFill>
              </a:rPr>
              <a:t>Materials by Design</a:t>
            </a:r>
            <a:endParaRPr lang="en-US" sz="1800" u="none" dirty="0">
              <a:solidFill>
                <a:srgbClr val="006600"/>
              </a:solidFill>
            </a:endParaRPr>
          </a:p>
          <a:p>
            <a:pPr marL="1083592" lvl="1" indent="-626603" defTabSz="912542">
              <a:spcAft>
                <a:spcPts val="599"/>
              </a:spcAft>
              <a:buFont typeface="Wingdings" pitchFamily="2" charset="2"/>
              <a:buChar char="Ø"/>
            </a:pPr>
            <a:r>
              <a:rPr lang="en-US" sz="1800" u="none" dirty="0" smtClean="0">
                <a:solidFill>
                  <a:srgbClr val="006600"/>
                </a:solidFill>
              </a:rPr>
              <a:t>Science for Energy Technology</a:t>
            </a:r>
          </a:p>
          <a:p>
            <a:pPr marL="1083592" lvl="1" indent="-626603" defTabSz="912542">
              <a:spcAft>
                <a:spcPts val="599"/>
              </a:spcAft>
              <a:buFont typeface="Wingdings" pitchFamily="2" charset="2"/>
              <a:buChar char="Ø"/>
            </a:pPr>
            <a:r>
              <a:rPr lang="en-US" sz="1800" u="none" dirty="0" smtClean="0">
                <a:solidFill>
                  <a:srgbClr val="006600"/>
                </a:solidFill>
              </a:rPr>
              <a:t>21</a:t>
            </a:r>
            <a:r>
              <a:rPr lang="en-US" sz="1800" u="none" baseline="30000" dirty="0" smtClean="0">
                <a:solidFill>
                  <a:srgbClr val="006600"/>
                </a:solidFill>
              </a:rPr>
              <a:t>st</a:t>
            </a:r>
            <a:r>
              <a:rPr lang="en-US" sz="1800" u="none" dirty="0" smtClean="0">
                <a:solidFill>
                  <a:srgbClr val="006600"/>
                </a:solidFill>
              </a:rPr>
              <a:t> Century Tools of Science &amp; Technology</a:t>
            </a:r>
          </a:p>
          <a:p>
            <a:pPr marL="1083592" lvl="1" indent="-626603" defTabSz="912542">
              <a:spcAft>
                <a:spcPts val="599"/>
              </a:spcAft>
              <a:buFont typeface="Wingdings" pitchFamily="2" charset="2"/>
              <a:buChar char="§"/>
            </a:pPr>
            <a:endParaRPr lang="en-US" sz="700" u="none" dirty="0" smtClean="0">
              <a:solidFill>
                <a:srgbClr val="006600"/>
              </a:solidFill>
            </a:endParaRPr>
          </a:p>
          <a:p>
            <a:pPr marL="628366" indent="-626603" defTabSz="912542">
              <a:spcAft>
                <a:spcPct val="100000"/>
              </a:spcAft>
              <a:buFont typeface="Wingdings" pitchFamily="2" charset="2"/>
              <a:buChar char="§"/>
            </a:pPr>
            <a:r>
              <a:rPr lang="en-US" sz="2400" u="none" dirty="0" smtClean="0">
                <a:solidFill>
                  <a:srgbClr val="006600"/>
                </a:solidFill>
              </a:rPr>
              <a:t>FY 2011 Appropriation Update</a:t>
            </a:r>
          </a:p>
          <a:p>
            <a:pPr marL="628366" indent="-626603" defTabSz="912542">
              <a:spcAft>
                <a:spcPct val="100000"/>
              </a:spcAft>
              <a:buFont typeface="Wingdings" pitchFamily="2" charset="2"/>
              <a:buChar char="§"/>
            </a:pPr>
            <a:r>
              <a:rPr lang="en-US" sz="2400" u="none" dirty="0" smtClean="0">
                <a:solidFill>
                  <a:srgbClr val="006600"/>
                </a:solidFill>
              </a:rPr>
              <a:t>Program Highlights</a:t>
            </a:r>
          </a:p>
          <a:p>
            <a:pPr marL="628366" indent="-626603" defTabSz="912542">
              <a:spcAft>
                <a:spcPct val="100000"/>
              </a:spcAft>
              <a:buFont typeface="Wingdings" pitchFamily="2" charset="2"/>
              <a:buChar char="§"/>
            </a:pPr>
            <a:r>
              <a:rPr lang="en-US" sz="2400" u="none" dirty="0" smtClean="0">
                <a:solidFill>
                  <a:srgbClr val="006600"/>
                </a:solidFill>
              </a:rPr>
              <a:t>BES Staffing</a:t>
            </a:r>
          </a:p>
          <a:p>
            <a:pPr marL="628366" indent="-626603" defTabSz="912542">
              <a:spcAft>
                <a:spcPct val="100000"/>
              </a:spcAft>
              <a:buFont typeface="Wingdings" pitchFamily="2" charset="2"/>
              <a:buChar char="§"/>
            </a:pPr>
            <a:r>
              <a:rPr lang="en-US" sz="2400" u="none" dirty="0" smtClean="0">
                <a:solidFill>
                  <a:srgbClr val="006600"/>
                </a:solidFill>
              </a:rPr>
              <a:t>Upcoming Activities</a:t>
            </a:r>
          </a:p>
          <a:p>
            <a:pPr marL="628366" indent="-626603" defTabSz="912542">
              <a:spcAft>
                <a:spcPct val="100000"/>
              </a:spcAft>
              <a:buFont typeface="Wingdings" pitchFamily="2" charset="2"/>
              <a:buChar char="§"/>
            </a:pPr>
            <a:endParaRPr lang="en-US" sz="2800" u="none" dirty="0">
              <a:solidFill>
                <a:srgbClr val="006600"/>
              </a:solidFill>
            </a:endParaRPr>
          </a:p>
        </p:txBody>
      </p:sp>
      <p:sp>
        <p:nvSpPr>
          <p:cNvPr id="12292" name="Rectangle 3"/>
          <p:cNvSpPr>
            <a:spLocks noChangeArrowheads="1"/>
          </p:cNvSpPr>
          <p:nvPr/>
        </p:nvSpPr>
        <p:spPr bwMode="auto">
          <a:xfrm>
            <a:off x="2086769" y="115168"/>
            <a:ext cx="5663088" cy="723265"/>
          </a:xfrm>
          <a:prstGeom prst="rect">
            <a:avLst/>
          </a:prstGeom>
          <a:noFill/>
          <a:ln w="9525">
            <a:noFill/>
            <a:miter lim="800000"/>
            <a:headEnd/>
            <a:tailEnd/>
          </a:ln>
        </p:spPr>
        <p:txBody>
          <a:bodyPr lIns="101657" tIns="50829" rIns="101657" bIns="50829"/>
          <a:lstStyle/>
          <a:p>
            <a:pPr algn="ctr">
              <a:tabLst>
                <a:tab pos="1886864" algn="l"/>
              </a:tabLst>
            </a:pPr>
            <a:r>
              <a:rPr lang="en-US" sz="3000" i="1" u="none" dirty="0">
                <a:solidFill>
                  <a:srgbClr val="006600"/>
                </a:solidFill>
              </a:rPr>
              <a:t>Outline</a:t>
            </a:r>
          </a:p>
        </p:txBody>
      </p:sp>
      <p:sp>
        <p:nvSpPr>
          <p:cNvPr id="5" name="Slide Number Placeholder 4"/>
          <p:cNvSpPr>
            <a:spLocks noGrp="1"/>
          </p:cNvSpPr>
          <p:nvPr>
            <p:ph type="sldNum" sz="quarter" idx="4294967295"/>
          </p:nvPr>
        </p:nvSpPr>
        <p:spPr bwMode="auto">
          <a:xfrm>
            <a:off x="9255125" y="7198467"/>
            <a:ext cx="419100" cy="413808"/>
          </a:xfrm>
          <a:prstGeom prst="rect">
            <a:avLst/>
          </a:prstGeom>
          <a:noFill/>
          <a:ln>
            <a:miter lim="800000"/>
            <a:headEnd/>
            <a:tailEnd/>
          </a:ln>
        </p:spPr>
        <p:txBody>
          <a:bodyPr wrap="square" lIns="101645" tIns="50823" rIns="101645" bIns="50823" numCol="1" anchorCtr="0" compatLnSpc="1">
            <a:prstTxWarp prst="textNoShape">
              <a:avLst/>
            </a:prstTxWarp>
          </a:bodyPr>
          <a:lstStyle/>
          <a:p>
            <a:pPr algn="r" fontAlgn="base">
              <a:spcBef>
                <a:spcPct val="0"/>
              </a:spcBef>
              <a:spcAft>
                <a:spcPct val="0"/>
              </a:spcAft>
            </a:pPr>
            <a:fld id="{667D76AE-A3F6-41AD-A1C0-12C90F8E6684}" type="slidenum">
              <a:rPr lang="en-US" sz="1300" b="0" smtClean="0">
                <a:solidFill>
                  <a:srgbClr val="106636"/>
                </a:solidFill>
                <a:latin typeface="Arial" charset="0"/>
                <a:cs typeface="Arial" charset="0"/>
              </a:rPr>
              <a:pPr algn="r" fontAlgn="base">
                <a:spcBef>
                  <a:spcPct val="0"/>
                </a:spcBef>
                <a:spcAft>
                  <a:spcPct val="0"/>
                </a:spcAft>
              </a:pPr>
              <a:t>2</a:t>
            </a:fld>
            <a:endParaRPr lang="en-US" sz="1300" b="0" dirty="0" smtClean="0">
              <a:solidFill>
                <a:srgbClr val="10663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29200" y="2672265"/>
            <a:ext cx="5029200" cy="3777840"/>
          </a:xfrm>
          <a:prstGeom prst="rect">
            <a:avLst/>
          </a:prstGeom>
        </p:spPr>
        <p:txBody>
          <a:bodyPr lIns="91328" tIns="45662" rIns="91328" bIns="45662">
            <a:spAutoFit/>
          </a:bodyPr>
          <a:lstStyle/>
          <a:p>
            <a:pPr marL="381479" indent="-381479">
              <a:spcBef>
                <a:spcPct val="20000"/>
              </a:spcBef>
            </a:pPr>
            <a:endParaRPr lang="en-US" sz="1800" u="none" kern="0" dirty="0" smtClean="0">
              <a:solidFill>
                <a:srgbClr val="FFFFFF"/>
              </a:solidFill>
              <a:latin typeface="Arial"/>
            </a:endParaRPr>
          </a:p>
          <a:p>
            <a:pPr marL="381479" indent="-381479">
              <a:spcBef>
                <a:spcPct val="20000"/>
              </a:spcBef>
            </a:pPr>
            <a:r>
              <a:rPr lang="en-US" sz="1800" u="none" kern="0" dirty="0" smtClean="0">
                <a:solidFill>
                  <a:srgbClr val="FFFFFF"/>
                </a:solidFill>
                <a:latin typeface="Arial"/>
              </a:rPr>
              <a:t>Science for Our Nation’s Energy Future will:</a:t>
            </a:r>
          </a:p>
          <a:p>
            <a:pPr marL="381479" indent="-381479">
              <a:spcBef>
                <a:spcPct val="20000"/>
              </a:spcBef>
              <a:buFont typeface="Wingdings" pitchFamily="2" charset="2"/>
              <a:buChar char="§"/>
            </a:pPr>
            <a:r>
              <a:rPr lang="en-US" sz="1400" b="0" u="none" kern="0" dirty="0" smtClean="0">
                <a:solidFill>
                  <a:srgbClr val="FFFFFF"/>
                </a:solidFill>
                <a:latin typeface="Arial"/>
              </a:rPr>
              <a:t>Explore the challenges and opportunities in applying America’s extraordinary scientific and technical resources to critical energy needs</a:t>
            </a:r>
          </a:p>
          <a:p>
            <a:pPr marL="381479" indent="-381479">
              <a:spcBef>
                <a:spcPct val="20000"/>
              </a:spcBef>
              <a:buFont typeface="Wingdings" pitchFamily="2" charset="2"/>
              <a:buChar char="§"/>
            </a:pPr>
            <a:r>
              <a:rPr lang="en-US" sz="1400" b="0" u="none" kern="0" dirty="0" smtClean="0">
                <a:solidFill>
                  <a:srgbClr val="FFFFFF"/>
                </a:solidFill>
                <a:latin typeface="Arial"/>
              </a:rPr>
              <a:t>Highlight early successes of the Office of Science Energy Frontier Research Centers</a:t>
            </a:r>
          </a:p>
          <a:p>
            <a:pPr marL="381479" indent="-381479">
              <a:spcBef>
                <a:spcPct val="20000"/>
              </a:spcBef>
              <a:spcAft>
                <a:spcPts val="891"/>
              </a:spcAft>
              <a:buFont typeface="Wingdings" pitchFamily="2" charset="2"/>
              <a:buChar char="§"/>
            </a:pPr>
            <a:r>
              <a:rPr lang="en-US" sz="1400" b="0" u="none" kern="0" dirty="0" smtClean="0">
                <a:solidFill>
                  <a:srgbClr val="FFFFFF"/>
                </a:solidFill>
                <a:latin typeface="Arial"/>
              </a:rPr>
              <a:t>Promote collaboration across the national energy enterprise</a:t>
            </a:r>
          </a:p>
          <a:p>
            <a:pPr marL="381479" indent="-381479">
              <a:spcBef>
                <a:spcPct val="20000"/>
              </a:spcBef>
            </a:pPr>
            <a:r>
              <a:rPr lang="en-US" sz="1600" u="none" kern="0" dirty="0" smtClean="0">
                <a:solidFill>
                  <a:srgbClr val="FFFFFF"/>
                </a:solidFill>
                <a:latin typeface="Arial"/>
              </a:rPr>
              <a:t>E</a:t>
            </a:r>
            <a:r>
              <a:rPr lang="en-US" sz="1800" u="none" kern="0" dirty="0" smtClean="0">
                <a:solidFill>
                  <a:srgbClr val="FFFFFF"/>
                </a:solidFill>
                <a:latin typeface="Arial"/>
              </a:rPr>
              <a:t>xpected Participants include:</a:t>
            </a:r>
            <a:endParaRPr lang="en-US" sz="1600" u="none" kern="0" dirty="0" smtClean="0">
              <a:solidFill>
                <a:srgbClr val="FFFFFF"/>
              </a:solidFill>
              <a:latin typeface="Arial"/>
            </a:endParaRPr>
          </a:p>
          <a:p>
            <a:pPr marL="381479" indent="-381479">
              <a:spcBef>
                <a:spcPct val="20000"/>
              </a:spcBef>
              <a:buFont typeface="Wingdings" pitchFamily="2" charset="2"/>
              <a:buChar char="§"/>
            </a:pPr>
            <a:r>
              <a:rPr lang="en-US" sz="1400" b="0" u="none" kern="0" dirty="0" smtClean="0">
                <a:solidFill>
                  <a:srgbClr val="FFFFFF"/>
                </a:solidFill>
                <a:latin typeface="Arial"/>
              </a:rPr>
              <a:t>Leaders from science, industry and government from the US and abroad</a:t>
            </a:r>
          </a:p>
          <a:p>
            <a:pPr marL="381479" indent="-381479">
              <a:spcBef>
                <a:spcPct val="20000"/>
              </a:spcBef>
              <a:buFont typeface="Wingdings" pitchFamily="2" charset="2"/>
              <a:buChar char="§"/>
            </a:pPr>
            <a:r>
              <a:rPr lang="en-US" sz="1400" b="0" u="none" kern="0" dirty="0" smtClean="0">
                <a:solidFill>
                  <a:srgbClr val="FFFFFF"/>
                </a:solidFill>
                <a:latin typeface="Arial"/>
              </a:rPr>
              <a:t>Students, young researchers, and senior investigators</a:t>
            </a:r>
          </a:p>
          <a:p>
            <a:pPr marL="381479" indent="-381479">
              <a:spcBef>
                <a:spcPct val="20000"/>
              </a:spcBef>
              <a:spcAft>
                <a:spcPts val="891"/>
              </a:spcAft>
              <a:buFont typeface="Wingdings" pitchFamily="2" charset="2"/>
              <a:buChar char="§"/>
            </a:pPr>
            <a:r>
              <a:rPr lang="en-US" sz="1400" b="0" u="none" kern="0" dirty="0" smtClean="0">
                <a:solidFill>
                  <a:srgbClr val="FFFFFF"/>
                </a:solidFill>
                <a:latin typeface="Arial"/>
              </a:rPr>
              <a:t>Members of the media and the general public</a:t>
            </a:r>
            <a:endParaRPr lang="en-US" dirty="0"/>
          </a:p>
        </p:txBody>
      </p:sp>
      <p:sp>
        <p:nvSpPr>
          <p:cNvPr id="3" name="Rectangle 2"/>
          <p:cNvSpPr/>
          <p:nvPr/>
        </p:nvSpPr>
        <p:spPr>
          <a:xfrm>
            <a:off x="288665" y="373880"/>
            <a:ext cx="6357831" cy="523220"/>
          </a:xfrm>
          <a:prstGeom prst="rect">
            <a:avLst/>
          </a:prstGeom>
          <a:ln w="38100">
            <a:solidFill>
              <a:srgbClr val="FBEF05"/>
            </a:solidFill>
          </a:ln>
        </p:spPr>
        <p:txBody>
          <a:bodyPr wrap="none">
            <a:spAutoFit/>
          </a:bodyPr>
          <a:lstStyle/>
          <a:p>
            <a:pPr marL="381479" indent="-381479">
              <a:spcBef>
                <a:spcPct val="20000"/>
              </a:spcBef>
            </a:pPr>
            <a:r>
              <a:rPr lang="en-US" sz="2800" u="none" kern="0" dirty="0" smtClean="0">
                <a:solidFill>
                  <a:srgbClr val="FFFFFF"/>
                </a:solidFill>
                <a:latin typeface="Arial"/>
              </a:rPr>
              <a:t>May 25 – 27, 2011, Washington, D.C.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707058"/>
            <a:ext cx="10058400" cy="206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itle 1"/>
          <p:cNvSpPr>
            <a:spLocks noGrp="1"/>
          </p:cNvSpPr>
          <p:nvPr>
            <p:ph type="title" idx="4294967295"/>
          </p:nvPr>
        </p:nvSpPr>
        <p:spPr>
          <a:xfrm>
            <a:off x="0" y="53975"/>
            <a:ext cx="10058400" cy="863600"/>
          </a:xfrm>
        </p:spPr>
        <p:txBody>
          <a:bodyPr>
            <a:noAutofit/>
          </a:bodyPr>
          <a:lstStyle/>
          <a:p>
            <a:pPr>
              <a:lnSpc>
                <a:spcPct val="80000"/>
              </a:lnSpc>
            </a:pPr>
            <a:r>
              <a:rPr lang="en-US" sz="2800" b="1" i="1" dirty="0" smtClean="0">
                <a:solidFill>
                  <a:srgbClr val="006600"/>
                </a:solidFill>
                <a:latin typeface="Arial Narrow" pitchFamily="34" charset="0"/>
              </a:rPr>
              <a:t>Fuels from Sunlight Energy Innovation Hub: </a:t>
            </a:r>
            <a:br>
              <a:rPr lang="en-US" sz="2800" b="1" i="1" dirty="0" smtClean="0">
                <a:solidFill>
                  <a:srgbClr val="006600"/>
                </a:solidFill>
                <a:latin typeface="Arial Narrow" pitchFamily="34" charset="0"/>
              </a:rPr>
            </a:br>
            <a:r>
              <a:rPr lang="en-US" sz="2800" b="1" i="1" dirty="0" smtClean="0">
                <a:solidFill>
                  <a:srgbClr val="006600"/>
                </a:solidFill>
                <a:latin typeface="Arial Narrow" pitchFamily="34" charset="0"/>
              </a:rPr>
              <a:t>Joint Center for Artificial Photosynthesis (JCAP)  </a:t>
            </a:r>
            <a:endParaRPr lang="en-US" sz="2800" b="1" i="1" dirty="0">
              <a:solidFill>
                <a:srgbClr val="006600"/>
              </a:solidFill>
              <a:latin typeface="Arial Narrow" pitchFamily="34" charset="0"/>
            </a:endParaRPr>
          </a:p>
        </p:txBody>
      </p:sp>
      <p:sp>
        <p:nvSpPr>
          <p:cNvPr id="10" name="Text Box 4"/>
          <p:cNvSpPr txBox="1">
            <a:spLocks noChangeArrowheads="1"/>
          </p:cNvSpPr>
          <p:nvPr/>
        </p:nvSpPr>
        <p:spPr bwMode="auto">
          <a:xfrm>
            <a:off x="485835" y="1055140"/>
            <a:ext cx="8752422" cy="4463021"/>
          </a:xfrm>
          <a:prstGeom prst="rect">
            <a:avLst/>
          </a:prstGeom>
          <a:noFill/>
          <a:ln w="9525" algn="ctr">
            <a:noFill/>
            <a:miter lim="800000"/>
            <a:headEnd/>
            <a:tailEnd/>
          </a:ln>
          <a:effectLst/>
        </p:spPr>
        <p:txBody>
          <a:bodyPr wrap="square" lIns="101858" tIns="50929" rIns="101858" bIns="50929">
            <a:spAutoFit/>
          </a:bodyPr>
          <a:lstStyle/>
          <a:p>
            <a:pPr marL="189261" indent="-189261">
              <a:spcAft>
                <a:spcPts val="669"/>
              </a:spcAft>
              <a:buFont typeface="Wingdings" pitchFamily="2" charset="2"/>
              <a:buChar char="§"/>
            </a:pPr>
            <a:r>
              <a:rPr lang="en-US" sz="1800" u="none" dirty="0" smtClean="0">
                <a:solidFill>
                  <a:schemeClr val="tx1">
                    <a:lumMod val="85000"/>
                    <a:lumOff val="15000"/>
                  </a:schemeClr>
                </a:solidFill>
              </a:rPr>
              <a:t>The design of highly efficient, non‐biological, molecular‐level “machines” that generate fuels directly from sunlight, water, and carbon dioxide is the challenge. </a:t>
            </a:r>
          </a:p>
          <a:p>
            <a:pPr marL="189261" indent="-189261">
              <a:spcAft>
                <a:spcPts val="669"/>
              </a:spcAft>
              <a:buFont typeface="Wingdings" pitchFamily="2" charset="2"/>
              <a:buChar char="§"/>
            </a:pPr>
            <a:r>
              <a:rPr lang="en-US" sz="1800" u="none" dirty="0" smtClean="0">
                <a:solidFill>
                  <a:schemeClr val="tx1">
                    <a:lumMod val="85000"/>
                    <a:lumOff val="15000"/>
                  </a:schemeClr>
                </a:solidFill>
              </a:rPr>
              <a:t>Basic research has provided an understanding of the complex photochemistry of the natural photosynthetic system and the use of inorganic photo‐catalytic methods to split water or reduce carbon dioxide – key steps in photosynthesis. </a:t>
            </a:r>
          </a:p>
          <a:p>
            <a:pPr marL="189261" indent="-189261">
              <a:spcAft>
                <a:spcPts val="669"/>
              </a:spcAft>
              <a:buFont typeface="Wingdings" pitchFamily="2" charset="2"/>
              <a:buChar char="§"/>
            </a:pPr>
            <a:r>
              <a:rPr lang="en-US" sz="1800" u="none" dirty="0" smtClean="0">
                <a:solidFill>
                  <a:schemeClr val="tx1">
                    <a:lumMod val="85000"/>
                    <a:lumOff val="15000"/>
                  </a:schemeClr>
                </a:solidFill>
                <a:cs typeface="Arial" pitchFamily="34" charset="0"/>
              </a:rPr>
              <a:t>JCAP Mission:  To demonstrate a scalable, </a:t>
            </a:r>
            <a:r>
              <a:rPr lang="en-US" sz="1800" u="none" dirty="0" err="1" smtClean="0">
                <a:solidFill>
                  <a:schemeClr val="tx1">
                    <a:lumMod val="85000"/>
                    <a:lumOff val="15000"/>
                  </a:schemeClr>
                </a:solidFill>
                <a:cs typeface="Arial" pitchFamily="34" charset="0"/>
              </a:rPr>
              <a:t>manufacturable</a:t>
            </a:r>
            <a:r>
              <a:rPr lang="en-US" sz="1800" u="none" dirty="0" smtClean="0">
                <a:solidFill>
                  <a:schemeClr val="tx1">
                    <a:lumMod val="85000"/>
                    <a:lumOff val="15000"/>
                  </a:schemeClr>
                </a:solidFill>
                <a:cs typeface="Arial" pitchFamily="34" charset="0"/>
              </a:rPr>
              <a:t> solar-fuels generator using Earth-abundant elements, that, with no wires, robustly produces fuel from the sun 10 times more efficiently than (current) crops.</a:t>
            </a:r>
          </a:p>
          <a:p>
            <a:pPr marL="254706" indent="-254706">
              <a:spcAft>
                <a:spcPts val="223"/>
              </a:spcAft>
              <a:buFont typeface="Wingdings" pitchFamily="2" charset="2"/>
              <a:buChar char="§"/>
            </a:pPr>
            <a:r>
              <a:rPr lang="en-US" sz="1800" u="none" dirty="0" smtClean="0">
                <a:solidFill>
                  <a:schemeClr val="tx1">
                    <a:lumMod val="85000"/>
                    <a:lumOff val="15000"/>
                  </a:schemeClr>
                </a:solidFill>
                <a:cs typeface="Arial" pitchFamily="34" charset="0"/>
              </a:rPr>
              <a:t>JCAP R&amp;D focuses on:</a:t>
            </a:r>
          </a:p>
          <a:p>
            <a:pPr marL="698674" lvl="3" indent="-189261">
              <a:spcAft>
                <a:spcPts val="223"/>
              </a:spcAft>
              <a:buFont typeface="Wingdings" pitchFamily="2" charset="2"/>
              <a:buChar char="§"/>
            </a:pPr>
            <a:r>
              <a:rPr lang="en-US" sz="1300" u="none" dirty="0" smtClean="0">
                <a:solidFill>
                  <a:schemeClr val="tx1">
                    <a:lumMod val="85000"/>
                    <a:lumOff val="15000"/>
                  </a:schemeClr>
                </a:solidFill>
                <a:cs typeface="Arial" pitchFamily="34" charset="0"/>
              </a:rPr>
              <a:t>Accelerating the rate of catalyst discovery for solar fuel reactions</a:t>
            </a:r>
          </a:p>
          <a:p>
            <a:pPr marL="698674" lvl="3" indent="-189261">
              <a:spcAft>
                <a:spcPts val="223"/>
              </a:spcAft>
              <a:buFont typeface="Wingdings" pitchFamily="2" charset="2"/>
              <a:buChar char="§"/>
            </a:pPr>
            <a:r>
              <a:rPr lang="en-US" sz="1300" u="none" dirty="0" smtClean="0">
                <a:solidFill>
                  <a:schemeClr val="tx1">
                    <a:lumMod val="85000"/>
                    <a:lumOff val="15000"/>
                  </a:schemeClr>
                </a:solidFill>
                <a:cs typeface="Arial" pitchFamily="34" charset="0"/>
              </a:rPr>
              <a:t>Discovering earth-abundant, robust, inorganic light absorbers with optimal band gap</a:t>
            </a:r>
          </a:p>
          <a:p>
            <a:pPr marL="698674" lvl="3" indent="-189261">
              <a:spcAft>
                <a:spcPts val="669"/>
              </a:spcAft>
              <a:buFont typeface="Wingdings" pitchFamily="2" charset="2"/>
              <a:buChar char="§"/>
            </a:pPr>
            <a:r>
              <a:rPr lang="en-US" sz="1300" u="none" dirty="0" smtClean="0">
                <a:solidFill>
                  <a:schemeClr val="tx1">
                    <a:lumMod val="85000"/>
                    <a:lumOff val="15000"/>
                  </a:schemeClr>
                </a:solidFill>
                <a:cs typeface="Arial" pitchFamily="34" charset="0"/>
              </a:rPr>
              <a:t>Providing system integration and scale-up</a:t>
            </a:r>
          </a:p>
          <a:p>
            <a:pPr marL="189261" indent="-189261">
              <a:spcAft>
                <a:spcPts val="669"/>
              </a:spcAft>
              <a:buFont typeface="Wingdings" pitchFamily="2" charset="2"/>
              <a:buChar char="§"/>
            </a:pPr>
            <a:r>
              <a:rPr lang="en-US" sz="1800" u="none" dirty="0" smtClean="0">
                <a:solidFill>
                  <a:schemeClr val="tx1">
                    <a:lumMod val="85000"/>
                    <a:lumOff val="15000"/>
                  </a:schemeClr>
                </a:solidFill>
                <a:cs typeface="Arial" pitchFamily="34" charset="0"/>
              </a:rPr>
              <a:t>Begun in FY 2010, JCAP serves as an integrative focal point for the solar fuels R&amp;D community – formal collaborations have been established with 20 Energy Frontier Research Centers.</a:t>
            </a:r>
          </a:p>
        </p:txBody>
      </p:sp>
      <p:grpSp>
        <p:nvGrpSpPr>
          <p:cNvPr id="3" name="Group 13"/>
          <p:cNvGrpSpPr/>
          <p:nvPr/>
        </p:nvGrpSpPr>
        <p:grpSpPr>
          <a:xfrm>
            <a:off x="1559955" y="5439104"/>
            <a:ext cx="6941983" cy="2313806"/>
            <a:chOff x="1326525" y="4284718"/>
            <a:chExt cx="6310894" cy="1843190"/>
          </a:xfrm>
        </p:grpSpPr>
        <p:pic>
          <p:nvPicPr>
            <p:cNvPr id="169986" name="Picture 2" descr="split250.png">
              <a:hlinkClick r:id="rId3"/>
            </p:cNvPr>
            <p:cNvPicPr>
              <a:picLocks noChangeAspect="1" noChangeArrowheads="1"/>
            </p:cNvPicPr>
            <p:nvPr/>
          </p:nvPicPr>
          <p:blipFill>
            <a:blip r:embed="rId4" cstate="print"/>
            <a:srcRect/>
            <a:stretch>
              <a:fillRect/>
            </a:stretch>
          </p:blipFill>
          <p:spPr bwMode="auto">
            <a:xfrm>
              <a:off x="5256169" y="4352088"/>
              <a:ext cx="2381250" cy="1495426"/>
            </a:xfrm>
            <a:prstGeom prst="rect">
              <a:avLst/>
            </a:prstGeom>
            <a:noFill/>
          </p:spPr>
        </p:pic>
        <p:pic>
          <p:nvPicPr>
            <p:cNvPr id="137218" name="Picture 2" descr="http://upload.wikimedia.org/wikipedia/commons/1/18/Thylakoid_membrane.png"/>
            <p:cNvPicPr>
              <a:picLocks noChangeAspect="1" noChangeArrowheads="1"/>
            </p:cNvPicPr>
            <p:nvPr/>
          </p:nvPicPr>
          <p:blipFill>
            <a:blip r:embed="rId5" cstate="print"/>
            <a:srcRect/>
            <a:stretch>
              <a:fillRect/>
            </a:stretch>
          </p:blipFill>
          <p:spPr bwMode="auto">
            <a:xfrm>
              <a:off x="1326525" y="4284718"/>
              <a:ext cx="2859110" cy="1630166"/>
            </a:xfrm>
            <a:prstGeom prst="rect">
              <a:avLst/>
            </a:prstGeom>
            <a:noFill/>
          </p:spPr>
        </p:pic>
        <p:sp>
          <p:nvSpPr>
            <p:cNvPr id="11" name="Right Arrow 10"/>
            <p:cNvSpPr/>
            <p:nvPr/>
          </p:nvSpPr>
          <p:spPr>
            <a:xfrm>
              <a:off x="4316012" y="5012720"/>
              <a:ext cx="875763" cy="174163"/>
            </a:xfrm>
            <a:prstGeom prst="rightArrow">
              <a:avLst>
                <a:gd name="adj1" fmla="val 35902"/>
                <a:gd name="adj2" fmla="val 13149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solidFill>
                  <a:schemeClr val="tx1">
                    <a:lumMod val="85000"/>
                    <a:lumOff val="15000"/>
                  </a:schemeClr>
                </a:solidFill>
              </a:endParaRPr>
            </a:p>
          </p:txBody>
        </p:sp>
        <p:sp>
          <p:nvSpPr>
            <p:cNvPr id="12" name="TextBox 11"/>
            <p:cNvSpPr txBox="1"/>
            <p:nvPr/>
          </p:nvSpPr>
          <p:spPr>
            <a:xfrm>
              <a:off x="2033853" y="5883497"/>
              <a:ext cx="1444452" cy="244411"/>
            </a:xfrm>
            <a:prstGeom prst="rect">
              <a:avLst/>
            </a:prstGeom>
            <a:noFill/>
          </p:spPr>
          <p:txBody>
            <a:bodyPr wrap="none" rtlCol="0">
              <a:spAutoFit/>
            </a:bodyPr>
            <a:lstStyle/>
            <a:p>
              <a:pPr algn="ctr"/>
              <a:r>
                <a:rPr lang="en-US" u="none" dirty="0" smtClean="0">
                  <a:solidFill>
                    <a:schemeClr val="tx1">
                      <a:lumMod val="85000"/>
                      <a:lumOff val="15000"/>
                    </a:schemeClr>
                  </a:solidFill>
                </a:rPr>
                <a:t>Natural photosynthesis</a:t>
              </a:r>
              <a:endParaRPr lang="en-US" u="none" dirty="0">
                <a:solidFill>
                  <a:schemeClr val="tx1">
                    <a:lumMod val="85000"/>
                    <a:lumOff val="15000"/>
                  </a:schemeClr>
                </a:solidFill>
              </a:endParaRPr>
            </a:p>
          </p:txBody>
        </p:sp>
        <p:sp>
          <p:nvSpPr>
            <p:cNvPr id="13" name="TextBox 12"/>
            <p:cNvSpPr txBox="1"/>
            <p:nvPr/>
          </p:nvSpPr>
          <p:spPr>
            <a:xfrm>
              <a:off x="5692507" y="5883497"/>
              <a:ext cx="1508572" cy="244411"/>
            </a:xfrm>
            <a:prstGeom prst="rect">
              <a:avLst/>
            </a:prstGeom>
            <a:noFill/>
          </p:spPr>
          <p:txBody>
            <a:bodyPr wrap="none" rtlCol="0">
              <a:spAutoFit/>
            </a:bodyPr>
            <a:lstStyle/>
            <a:p>
              <a:pPr algn="ctr"/>
              <a:r>
                <a:rPr lang="en-US" u="none" dirty="0" smtClean="0">
                  <a:solidFill>
                    <a:schemeClr val="tx1">
                      <a:lumMod val="85000"/>
                      <a:lumOff val="15000"/>
                    </a:schemeClr>
                  </a:solidFill>
                </a:rPr>
                <a:t>Artificial photosynthesis</a:t>
              </a:r>
              <a:endParaRPr lang="en-US" u="none" dirty="0">
                <a:solidFill>
                  <a:schemeClr val="tx1">
                    <a:lumMod val="85000"/>
                    <a:lumOff val="15000"/>
                  </a:schemeClr>
                </a:solidFill>
              </a:endParaRPr>
            </a:p>
          </p:txBody>
        </p:sp>
      </p:grpSp>
      <p:sp>
        <p:nvSpPr>
          <p:cNvPr id="15" name="Slide Number Placeholder 3"/>
          <p:cNvSpPr txBox="1">
            <a:spLocks/>
          </p:cNvSpPr>
          <p:nvPr/>
        </p:nvSpPr>
        <p:spPr>
          <a:xfrm>
            <a:off x="9268904" y="7243754"/>
            <a:ext cx="419100" cy="413808"/>
          </a:xfrm>
          <a:prstGeom prst="rect">
            <a:avLst/>
          </a:prstGeom>
        </p:spPr>
        <p:txBody>
          <a:bodyPr lIns="101882" tIns="50941" rIns="101882" bIns="50941"/>
          <a:lstStyle/>
          <a:p>
            <a:pPr algn="ctr" defTabSz="1018824">
              <a:defRPr/>
            </a:pPr>
            <a:fld id="{26CA2777-A89F-4130-B308-73BB65955918}" type="slidenum">
              <a:rPr lang="en-US" sz="1300" b="0" u="none" smtClean="0">
                <a:solidFill>
                  <a:srgbClr val="106636"/>
                </a:solidFill>
                <a:latin typeface="Arial" charset="0"/>
              </a:rPr>
              <a:pPr algn="ctr" defTabSz="1018824">
                <a:defRPr/>
              </a:pPr>
              <a:t>21</a:t>
            </a:fld>
            <a:endParaRPr lang="en-US" sz="1300" b="0" u="none" dirty="0">
              <a:solidFill>
                <a:srgbClr val="106636"/>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64"/>
            <a:ext cx="10058400" cy="678285"/>
          </a:xfrm>
        </p:spPr>
        <p:txBody>
          <a:bodyPr/>
          <a:lstStyle/>
          <a:p>
            <a:pPr>
              <a:lnSpc>
                <a:spcPct val="85000"/>
              </a:lnSpc>
            </a:pPr>
            <a:r>
              <a:rPr lang="en-US" sz="2800" b="1" i="1" dirty="0" smtClean="0">
                <a:solidFill>
                  <a:srgbClr val="006600"/>
                </a:solidFill>
                <a:latin typeface="Arial Narrow" pitchFamily="34" charset="0"/>
              </a:rPr>
              <a:t>Research Highlights from LCLS</a:t>
            </a:r>
            <a:r>
              <a:rPr lang="en-US" b="1" i="1" dirty="0" smtClean="0">
                <a:solidFill>
                  <a:srgbClr val="006600"/>
                </a:solidFill>
                <a:latin typeface="Arial Narrow" pitchFamily="34" charset="0"/>
              </a:rPr>
              <a:t/>
            </a:r>
            <a:br>
              <a:rPr lang="en-US" b="1" i="1" dirty="0" smtClean="0">
                <a:solidFill>
                  <a:srgbClr val="006600"/>
                </a:solidFill>
                <a:latin typeface="Arial Narrow" pitchFamily="34" charset="0"/>
              </a:rPr>
            </a:br>
            <a:r>
              <a:rPr lang="en-US" sz="2000" b="1" i="1" dirty="0" smtClean="0">
                <a:solidFill>
                  <a:srgbClr val="006600"/>
                </a:solidFill>
                <a:latin typeface="Arial Narrow" pitchFamily="34" charset="0"/>
              </a:rPr>
              <a:t>The World’s First Hard X-ray Laser</a:t>
            </a:r>
            <a:endParaRPr lang="en-US" b="1" i="1" dirty="0">
              <a:solidFill>
                <a:srgbClr val="006600"/>
              </a:solidFill>
              <a:latin typeface="Arial Narrow" pitchFamily="34" charset="0"/>
            </a:endParaRPr>
          </a:p>
        </p:txBody>
      </p:sp>
      <p:sp>
        <p:nvSpPr>
          <p:cNvPr id="6" name="TextBox 5"/>
          <p:cNvSpPr txBox="1"/>
          <p:nvPr/>
        </p:nvSpPr>
        <p:spPr>
          <a:xfrm>
            <a:off x="5233293" y="1180556"/>
            <a:ext cx="4289534" cy="2847040"/>
          </a:xfrm>
          <a:prstGeom prst="rect">
            <a:avLst/>
          </a:prstGeom>
          <a:noFill/>
        </p:spPr>
        <p:txBody>
          <a:bodyPr wrap="square" lIns="101704" tIns="50853" rIns="101704" bIns="50853" rtlCol="0">
            <a:spAutoFit/>
          </a:bodyPr>
          <a:lstStyle/>
          <a:p>
            <a:pPr>
              <a:lnSpc>
                <a:spcPts val="2006"/>
              </a:lnSpc>
              <a:spcBef>
                <a:spcPts val="669"/>
              </a:spcBef>
            </a:pPr>
            <a:r>
              <a:rPr lang="en-US" sz="1800" u="none" dirty="0" smtClean="0">
                <a:cs typeface="Arial" pitchFamily="34" charset="0"/>
              </a:rPr>
              <a:t>Within 6 months of completion, LCLS is being used to study a wide array of science topics, including:</a:t>
            </a:r>
          </a:p>
          <a:p>
            <a:pPr marL="317823" indent="-185400">
              <a:lnSpc>
                <a:spcPts val="2006"/>
              </a:lnSpc>
              <a:spcBef>
                <a:spcPts val="669"/>
              </a:spcBef>
              <a:buFont typeface="Wingdings" pitchFamily="2" charset="2"/>
              <a:buChar char="§"/>
            </a:pPr>
            <a:r>
              <a:rPr lang="en-US" sz="1800" u="none" dirty="0" smtClean="0">
                <a:cs typeface="Arial" pitchFamily="34" charset="0"/>
              </a:rPr>
              <a:t>Hollow atoms</a:t>
            </a:r>
          </a:p>
          <a:p>
            <a:pPr marL="317823" indent="-185400">
              <a:lnSpc>
                <a:spcPts val="2006"/>
              </a:lnSpc>
              <a:spcBef>
                <a:spcPts val="0"/>
              </a:spcBef>
              <a:buFont typeface="Wingdings" pitchFamily="2" charset="2"/>
              <a:buChar char="§"/>
            </a:pPr>
            <a:r>
              <a:rPr lang="en-US" sz="1800" u="none" dirty="0" smtClean="0">
                <a:cs typeface="Arial" pitchFamily="34" charset="0"/>
              </a:rPr>
              <a:t>Magnetic materials</a:t>
            </a:r>
          </a:p>
          <a:p>
            <a:pPr marL="317823" indent="-185400">
              <a:lnSpc>
                <a:spcPts val="2006"/>
              </a:lnSpc>
              <a:spcBef>
                <a:spcPts val="0"/>
              </a:spcBef>
              <a:buFont typeface="Wingdings" pitchFamily="2" charset="2"/>
              <a:buChar char="§"/>
            </a:pPr>
            <a:r>
              <a:rPr lang="en-US" sz="1800" u="none" dirty="0" smtClean="0">
                <a:cs typeface="Arial" pitchFamily="34" charset="0"/>
              </a:rPr>
              <a:t>Structure of biomolecules in </a:t>
            </a:r>
            <a:r>
              <a:rPr lang="en-US" sz="1800" u="none" dirty="0" err="1" smtClean="0">
                <a:cs typeface="Arial" pitchFamily="34" charset="0"/>
              </a:rPr>
              <a:t>nano</a:t>
            </a:r>
            <a:r>
              <a:rPr lang="en-US" sz="1800" u="none" dirty="0" smtClean="0">
                <a:cs typeface="Arial" pitchFamily="34" charset="0"/>
              </a:rPr>
              <a:t>-crystals</a:t>
            </a:r>
          </a:p>
          <a:p>
            <a:pPr marL="317823" indent="-185400">
              <a:lnSpc>
                <a:spcPts val="2006"/>
              </a:lnSpc>
              <a:spcBef>
                <a:spcPts val="0"/>
              </a:spcBef>
              <a:buFont typeface="Wingdings" pitchFamily="2" charset="2"/>
              <a:buChar char="§"/>
            </a:pPr>
            <a:r>
              <a:rPr lang="en-US" sz="1800" u="none" dirty="0" smtClean="0">
                <a:cs typeface="Arial" pitchFamily="34" charset="0"/>
              </a:rPr>
              <a:t>Single shot images of viruses and whole cells</a:t>
            </a:r>
          </a:p>
          <a:p>
            <a:pPr>
              <a:lnSpc>
                <a:spcPts val="2006"/>
              </a:lnSpc>
              <a:spcBef>
                <a:spcPts val="669"/>
              </a:spcBef>
            </a:pPr>
            <a:endParaRPr lang="en-US" sz="1800" u="none" dirty="0" smtClean="0">
              <a:cs typeface="Arial" pitchFamily="34" charset="0"/>
            </a:endParaRPr>
          </a:p>
        </p:txBody>
      </p:sp>
      <p:pic>
        <p:nvPicPr>
          <p:cNvPr id="7" name="Picture 5" descr="lcls-21-undulators"/>
          <p:cNvPicPr>
            <a:picLocks noChangeAspect="1" noChangeArrowheads="1"/>
          </p:cNvPicPr>
          <p:nvPr/>
        </p:nvPicPr>
        <p:blipFill>
          <a:blip r:embed="rId3" cstate="print">
            <a:lum bright="12000" contrast="30000"/>
          </a:blip>
          <a:srcRect/>
          <a:stretch>
            <a:fillRect/>
          </a:stretch>
        </p:blipFill>
        <p:spPr bwMode="auto">
          <a:xfrm>
            <a:off x="841235" y="1013825"/>
            <a:ext cx="4157947" cy="2866537"/>
          </a:xfrm>
          <a:prstGeom prst="rect">
            <a:avLst/>
          </a:prstGeom>
          <a:noFill/>
          <a:ln w="19050" algn="ctr">
            <a:solidFill>
              <a:srgbClr val="000000"/>
            </a:solid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836469" y="4082948"/>
            <a:ext cx="4181418" cy="2861741"/>
          </a:xfrm>
          <a:prstGeom prst="rect">
            <a:avLst/>
          </a:prstGeom>
          <a:noFill/>
          <a:ln w="19050">
            <a:solidFill>
              <a:srgbClr val="000000"/>
            </a:solidFill>
            <a:miter lim="800000"/>
            <a:headEnd/>
            <a:tailEnd/>
          </a:ln>
        </p:spPr>
      </p:pic>
      <p:sp>
        <p:nvSpPr>
          <p:cNvPr id="10" name="TextBox 9"/>
          <p:cNvSpPr txBox="1"/>
          <p:nvPr/>
        </p:nvSpPr>
        <p:spPr>
          <a:xfrm>
            <a:off x="5233293" y="4290826"/>
            <a:ext cx="4358638" cy="2334079"/>
          </a:xfrm>
          <a:prstGeom prst="rect">
            <a:avLst/>
          </a:prstGeom>
          <a:noFill/>
        </p:spPr>
        <p:txBody>
          <a:bodyPr wrap="square" lIns="101704" tIns="50853" rIns="101704" bIns="50853" rtlCol="0">
            <a:spAutoFit/>
          </a:bodyPr>
          <a:lstStyle/>
          <a:p>
            <a:pPr>
              <a:lnSpc>
                <a:spcPts val="2006"/>
              </a:lnSpc>
              <a:spcBef>
                <a:spcPts val="669"/>
              </a:spcBef>
            </a:pPr>
            <a:r>
              <a:rPr lang="en-US" sz="1800" u="none" dirty="0" smtClean="0">
                <a:cs typeface="Arial" pitchFamily="34" charset="0"/>
              </a:rPr>
              <a:t>LCLS instruments provide new approach to x-ray bioimaging:</a:t>
            </a:r>
          </a:p>
          <a:p>
            <a:pPr marL="317823" indent="-185400">
              <a:lnSpc>
                <a:spcPts val="2006"/>
              </a:lnSpc>
              <a:spcBef>
                <a:spcPts val="669"/>
              </a:spcBef>
              <a:buFont typeface="Wingdings" pitchFamily="2" charset="2"/>
              <a:buChar char="§"/>
            </a:pPr>
            <a:r>
              <a:rPr lang="en-US" sz="1800" u="none" dirty="0" smtClean="0">
                <a:cs typeface="Arial" pitchFamily="34" charset="0"/>
              </a:rPr>
              <a:t>Liquid or aerosol injection</a:t>
            </a:r>
          </a:p>
          <a:p>
            <a:pPr marL="317823" indent="-185400">
              <a:lnSpc>
                <a:spcPts val="2006"/>
              </a:lnSpc>
              <a:spcBef>
                <a:spcPts val="0"/>
              </a:spcBef>
              <a:buFont typeface="Wingdings" pitchFamily="2" charset="2"/>
              <a:buChar char="§"/>
            </a:pPr>
            <a:r>
              <a:rPr lang="en-US" sz="1800" u="none" dirty="0" smtClean="0">
                <a:cs typeface="Arial" pitchFamily="34" charset="0"/>
              </a:rPr>
              <a:t>Very low noise, high-frame-rate CCD detectors</a:t>
            </a:r>
          </a:p>
          <a:p>
            <a:pPr marL="317823" indent="-185400">
              <a:lnSpc>
                <a:spcPts val="2006"/>
              </a:lnSpc>
              <a:spcBef>
                <a:spcPts val="0"/>
              </a:spcBef>
              <a:buFont typeface="Wingdings" pitchFamily="2" charset="2"/>
              <a:buChar char="§"/>
            </a:pPr>
            <a:r>
              <a:rPr lang="en-US" sz="1800" u="none" dirty="0" smtClean="0">
                <a:cs typeface="Arial" pitchFamily="34" charset="0"/>
              </a:rPr>
              <a:t>Integrated computing infrastructure to manage gigabytes of data per day</a:t>
            </a:r>
          </a:p>
          <a:p>
            <a:pPr>
              <a:lnSpc>
                <a:spcPts val="2006"/>
              </a:lnSpc>
              <a:spcBef>
                <a:spcPts val="669"/>
              </a:spcBef>
            </a:pPr>
            <a:endParaRPr lang="en-US" sz="1800" u="none" dirty="0" smtClean="0">
              <a:cs typeface="Arial" pitchFamily="34" charset="0"/>
            </a:endParaRPr>
          </a:p>
        </p:txBody>
      </p:sp>
      <p:sp>
        <p:nvSpPr>
          <p:cNvPr id="9" name="Slide Number Placeholder 39"/>
          <p:cNvSpPr txBox="1">
            <a:spLocks/>
          </p:cNvSpPr>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pPr algn="r" defTabSz="914294" fontAlgn="auto">
              <a:spcBef>
                <a:spcPts val="0"/>
              </a:spcBef>
              <a:spcAft>
                <a:spcPts val="0"/>
              </a:spcAft>
            </a:pPr>
            <a:fld id="{90944929-F3F1-48F8-BC26-BA0BFE417CEF}" type="slidenum">
              <a:rPr lang="en-US" sz="1300" b="0" u="none" smtClean="0">
                <a:solidFill>
                  <a:srgbClr val="106636"/>
                </a:solidFill>
                <a:latin typeface="Arial" pitchFamily="34" charset="0"/>
                <a:cs typeface="Arial" pitchFamily="34" charset="0"/>
              </a:rPr>
              <a:pPr algn="r" defTabSz="914294" fontAlgn="auto">
                <a:spcBef>
                  <a:spcPts val="0"/>
                </a:spcBef>
                <a:spcAft>
                  <a:spcPts val="0"/>
                </a:spcAft>
              </a:pPr>
              <a:t>22</a:t>
            </a:fld>
            <a:endParaRPr lang="en-US" sz="1300" b="0" u="none" dirty="0" smtClean="0">
              <a:solidFill>
                <a:srgbClr val="10663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4"/>
            <a:ext cx="10058400" cy="678286"/>
          </a:xfrm>
        </p:spPr>
        <p:txBody>
          <a:bodyPr/>
          <a:lstStyle/>
          <a:p>
            <a:pPr>
              <a:lnSpc>
                <a:spcPct val="85000"/>
              </a:lnSpc>
            </a:pPr>
            <a:r>
              <a:rPr lang="en-US" sz="2800" b="1" i="1" dirty="0" smtClean="0">
                <a:solidFill>
                  <a:srgbClr val="006600"/>
                </a:solidFill>
                <a:latin typeface="Arial Narrow" pitchFamily="34" charset="0"/>
              </a:rPr>
              <a:t/>
            </a:r>
            <a:br>
              <a:rPr lang="en-US" sz="2800" b="1" i="1" dirty="0" smtClean="0">
                <a:solidFill>
                  <a:srgbClr val="006600"/>
                </a:solidFill>
                <a:latin typeface="Arial Narrow" pitchFamily="34" charset="0"/>
              </a:rPr>
            </a:br>
            <a:r>
              <a:rPr lang="en-US" sz="2800" b="1" i="1" dirty="0" smtClean="0">
                <a:solidFill>
                  <a:srgbClr val="006600"/>
                </a:solidFill>
                <a:latin typeface="Arial Narrow" pitchFamily="34" charset="0"/>
              </a:rPr>
              <a:t>Femtosecond X-ray Protein </a:t>
            </a:r>
            <a:r>
              <a:rPr lang="en-US" sz="2800" b="1" i="1" dirty="0" err="1" smtClean="0">
                <a:solidFill>
                  <a:srgbClr val="006600"/>
                </a:solidFill>
                <a:latin typeface="Arial Narrow" pitchFamily="34" charset="0"/>
              </a:rPr>
              <a:t>Nanocrystallography</a:t>
            </a:r>
            <a:endParaRPr lang="en-US" sz="2800" b="1" i="1" dirty="0">
              <a:solidFill>
                <a:srgbClr val="006600"/>
              </a:solidFill>
              <a:latin typeface="Arial Narrow" pitchFamily="34" charset="0"/>
            </a:endParaRPr>
          </a:p>
        </p:txBody>
      </p:sp>
      <p:sp>
        <p:nvSpPr>
          <p:cNvPr id="15" name="Rectangle 14"/>
          <p:cNvSpPr/>
          <p:nvPr/>
        </p:nvSpPr>
        <p:spPr>
          <a:xfrm>
            <a:off x="5377938" y="1985082"/>
            <a:ext cx="742106" cy="1357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704" tIns="50853" rIns="101704" bIns="50853" rtlCol="0" anchor="ctr"/>
          <a:lstStyle/>
          <a:p>
            <a:pPr algn="ctr"/>
            <a:endParaRPr lang="en-US"/>
          </a:p>
        </p:txBody>
      </p:sp>
      <p:pic>
        <p:nvPicPr>
          <p:cNvPr id="6" name="Picture 5" descr="fs nanocrystallpography figure.tiff"/>
          <p:cNvPicPr>
            <a:picLocks noChangeAspect="1"/>
          </p:cNvPicPr>
          <p:nvPr/>
        </p:nvPicPr>
        <p:blipFill>
          <a:blip r:embed="rId3" cstate="print"/>
          <a:srcRect/>
          <a:stretch>
            <a:fillRect/>
          </a:stretch>
        </p:blipFill>
        <p:spPr>
          <a:xfrm>
            <a:off x="251460" y="3912126"/>
            <a:ext cx="3671316" cy="2559795"/>
          </a:xfrm>
          <a:prstGeom prst="rect">
            <a:avLst/>
          </a:prstGeom>
        </p:spPr>
      </p:pic>
      <p:pic>
        <p:nvPicPr>
          <p:cNvPr id="7" name="Picture 6" descr="fs nanocrystallography.tiff"/>
          <p:cNvPicPr>
            <a:picLocks noChangeAspect="1"/>
          </p:cNvPicPr>
          <p:nvPr/>
        </p:nvPicPr>
        <p:blipFill>
          <a:blip r:embed="rId4" cstate="print"/>
          <a:srcRect/>
          <a:stretch>
            <a:fillRect/>
          </a:stretch>
        </p:blipFill>
        <p:spPr>
          <a:xfrm>
            <a:off x="207352" y="996668"/>
            <a:ext cx="2709584" cy="2729579"/>
          </a:xfrm>
          <a:prstGeom prst="rect">
            <a:avLst/>
          </a:prstGeom>
        </p:spPr>
      </p:pic>
      <p:sp>
        <p:nvSpPr>
          <p:cNvPr id="9" name="TextBox 8"/>
          <p:cNvSpPr txBox="1"/>
          <p:nvPr/>
        </p:nvSpPr>
        <p:spPr>
          <a:xfrm>
            <a:off x="6897189" y="1609331"/>
            <a:ext cx="3161211" cy="3624176"/>
          </a:xfrm>
          <a:prstGeom prst="rect">
            <a:avLst/>
          </a:prstGeom>
          <a:noFill/>
        </p:spPr>
        <p:txBody>
          <a:bodyPr wrap="square" lIns="101704" tIns="50853" rIns="101704" bIns="50853" rtlCol="0">
            <a:spAutoFit/>
          </a:bodyPr>
          <a:lstStyle/>
          <a:p>
            <a:pPr marL="194227" indent="-194227">
              <a:spcAft>
                <a:spcPts val="1337"/>
              </a:spcAft>
              <a:buSzPct val="120000"/>
              <a:buFont typeface="Wingdings" pitchFamily="2" charset="2"/>
              <a:buChar char="§"/>
            </a:pPr>
            <a:r>
              <a:rPr lang="en-US" sz="1800" u="none" dirty="0" smtClean="0"/>
              <a:t>Photosystem I plays key role in photosynthesis.</a:t>
            </a:r>
          </a:p>
          <a:p>
            <a:pPr marL="194227" indent="-194227">
              <a:spcAft>
                <a:spcPts val="1337"/>
              </a:spcAft>
              <a:buSzPct val="120000"/>
              <a:buFont typeface="Wingdings" pitchFamily="2" charset="2"/>
              <a:buChar char="§"/>
            </a:pPr>
            <a:r>
              <a:rPr lang="en-US" sz="1800" u="none" dirty="0" smtClean="0"/>
              <a:t>Difficult to crystallize and use standard x-ray crystallography to obtain structure.</a:t>
            </a:r>
          </a:p>
          <a:p>
            <a:pPr marL="194227" indent="-194227">
              <a:spcAft>
                <a:spcPts val="1337"/>
              </a:spcAft>
              <a:buSzPct val="120000"/>
              <a:buFont typeface="Wingdings" pitchFamily="2" charset="2"/>
              <a:buChar char="§"/>
            </a:pPr>
            <a:r>
              <a:rPr lang="en-US" sz="1800" u="none" dirty="0" smtClean="0"/>
              <a:t>Single shot images from LCLS of nanocrystals used to build up full 3-D diffraction pattern. </a:t>
            </a:r>
          </a:p>
          <a:p>
            <a:pPr marL="194227" indent="-194227">
              <a:spcAft>
                <a:spcPts val="1337"/>
              </a:spcAft>
              <a:buSzPct val="120000"/>
              <a:buFont typeface="Wingdings" pitchFamily="2" charset="2"/>
              <a:buChar char="§"/>
            </a:pPr>
            <a:r>
              <a:rPr lang="en-US" sz="1800" u="none" dirty="0" smtClean="0"/>
              <a:t>Low resolution (~9 Å) shows structural details (</a:t>
            </a:r>
            <a:r>
              <a:rPr lang="en-US" sz="1800" i="1" u="none" dirty="0" smtClean="0"/>
              <a:t>e.g</a:t>
            </a:r>
            <a:r>
              <a:rPr lang="en-US" sz="1800" u="none" dirty="0" smtClean="0"/>
              <a:t>., helix density).</a:t>
            </a:r>
          </a:p>
        </p:txBody>
      </p:sp>
      <p:pic>
        <p:nvPicPr>
          <p:cNvPr id="10" name="Picture 9" descr="fs nanocrystallpography figure.tiff"/>
          <p:cNvPicPr>
            <a:picLocks noChangeAspect="1"/>
          </p:cNvPicPr>
          <p:nvPr/>
        </p:nvPicPr>
        <p:blipFill>
          <a:blip r:embed="rId5" cstate="print"/>
          <a:srcRect/>
          <a:stretch>
            <a:fillRect/>
          </a:stretch>
        </p:blipFill>
        <p:spPr>
          <a:xfrm>
            <a:off x="3520440" y="1882230"/>
            <a:ext cx="3369564" cy="3273463"/>
          </a:xfrm>
          <a:prstGeom prst="rect">
            <a:avLst/>
          </a:prstGeom>
        </p:spPr>
      </p:pic>
      <p:sp>
        <p:nvSpPr>
          <p:cNvPr id="11" name="TextBox 10"/>
          <p:cNvSpPr txBox="1"/>
          <p:nvPr/>
        </p:nvSpPr>
        <p:spPr>
          <a:xfrm>
            <a:off x="435870" y="3627137"/>
            <a:ext cx="2179772" cy="313919"/>
          </a:xfrm>
          <a:prstGeom prst="rect">
            <a:avLst/>
          </a:prstGeom>
          <a:noFill/>
        </p:spPr>
        <p:txBody>
          <a:bodyPr wrap="none" lIns="101704" tIns="50853" rIns="101704" bIns="50853" rtlCol="0">
            <a:spAutoFit/>
          </a:bodyPr>
          <a:lstStyle/>
          <a:p>
            <a:r>
              <a:rPr lang="en-US" sz="1300" u="none" dirty="0" smtClean="0"/>
              <a:t>Single shot diffraction pattern</a:t>
            </a:r>
            <a:endParaRPr lang="en-US" sz="1300" u="none" dirty="0"/>
          </a:p>
        </p:txBody>
      </p:sp>
      <p:sp>
        <p:nvSpPr>
          <p:cNvPr id="12" name="TextBox 11"/>
          <p:cNvSpPr txBox="1"/>
          <p:nvPr/>
        </p:nvSpPr>
        <p:spPr>
          <a:xfrm>
            <a:off x="3880882" y="5103893"/>
            <a:ext cx="2326125" cy="313919"/>
          </a:xfrm>
          <a:prstGeom prst="rect">
            <a:avLst/>
          </a:prstGeom>
          <a:noFill/>
        </p:spPr>
        <p:txBody>
          <a:bodyPr wrap="none" lIns="101704" tIns="50853" rIns="101704" bIns="50853" rtlCol="0">
            <a:spAutoFit/>
          </a:bodyPr>
          <a:lstStyle/>
          <a:p>
            <a:r>
              <a:rPr lang="en-US" sz="1300" u="none" dirty="0" smtClean="0"/>
              <a:t>Combined 3D diffraction pattern</a:t>
            </a:r>
            <a:endParaRPr lang="en-US" sz="1300" u="none" dirty="0"/>
          </a:p>
        </p:txBody>
      </p:sp>
      <p:sp>
        <p:nvSpPr>
          <p:cNvPr id="13" name="TextBox 12"/>
          <p:cNvSpPr txBox="1"/>
          <p:nvPr/>
        </p:nvSpPr>
        <p:spPr>
          <a:xfrm>
            <a:off x="804679" y="6278389"/>
            <a:ext cx="2096896" cy="313919"/>
          </a:xfrm>
          <a:prstGeom prst="rect">
            <a:avLst/>
          </a:prstGeom>
          <a:noFill/>
        </p:spPr>
        <p:txBody>
          <a:bodyPr wrap="none" lIns="101704" tIns="50853" rIns="101704" bIns="50853" rtlCol="0">
            <a:spAutoFit/>
          </a:bodyPr>
          <a:lstStyle/>
          <a:p>
            <a:r>
              <a:rPr lang="en-US" sz="1300" u="none" dirty="0" smtClean="0"/>
              <a:t>Reconstructed 3-D Structure</a:t>
            </a:r>
            <a:endParaRPr lang="en-US" sz="1300" u="none" dirty="0"/>
          </a:p>
        </p:txBody>
      </p:sp>
      <p:sp>
        <p:nvSpPr>
          <p:cNvPr id="14" name="TextBox 13"/>
          <p:cNvSpPr txBox="1"/>
          <p:nvPr/>
        </p:nvSpPr>
        <p:spPr>
          <a:xfrm>
            <a:off x="3218383" y="6760450"/>
            <a:ext cx="3625161" cy="296491"/>
          </a:xfrm>
          <a:prstGeom prst="rect">
            <a:avLst/>
          </a:prstGeom>
          <a:noFill/>
        </p:spPr>
        <p:txBody>
          <a:bodyPr wrap="square" lIns="101704" tIns="50853" rIns="101704" bIns="50853" rtlCol="0">
            <a:spAutoFit/>
          </a:bodyPr>
          <a:lstStyle/>
          <a:p>
            <a:r>
              <a:rPr lang="en-US" dirty="0" smtClean="0"/>
              <a:t>Chapman, H. N., et al. Nature, Feb 3</a:t>
            </a:r>
            <a:r>
              <a:rPr lang="en-US" baseline="30000" dirty="0" smtClean="0"/>
              <a:t>rd</a:t>
            </a:r>
            <a:r>
              <a:rPr lang="en-US" dirty="0" smtClean="0"/>
              <a:t>, 2011.</a:t>
            </a:r>
            <a:endParaRPr lang="en-US" dirty="0"/>
          </a:p>
        </p:txBody>
      </p:sp>
      <p:sp>
        <p:nvSpPr>
          <p:cNvPr id="17" name="Slide Number Placeholder 39"/>
          <p:cNvSpPr txBox="1">
            <a:spLocks/>
          </p:cNvSpPr>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pPr algn="r" defTabSz="914294" fontAlgn="auto">
              <a:spcBef>
                <a:spcPts val="0"/>
              </a:spcBef>
              <a:spcAft>
                <a:spcPts val="0"/>
              </a:spcAft>
            </a:pPr>
            <a:fld id="{90944929-F3F1-48F8-BC26-BA0BFE417CEF}" type="slidenum">
              <a:rPr lang="en-US" sz="1300" b="0" u="none" smtClean="0">
                <a:solidFill>
                  <a:srgbClr val="106636"/>
                </a:solidFill>
                <a:latin typeface="Arial" pitchFamily="34" charset="0"/>
                <a:cs typeface="Arial" pitchFamily="34" charset="0"/>
              </a:rPr>
              <a:pPr algn="r" defTabSz="914294" fontAlgn="auto">
                <a:spcBef>
                  <a:spcPts val="0"/>
                </a:spcBef>
                <a:spcAft>
                  <a:spcPts val="0"/>
                </a:spcAft>
              </a:pPr>
              <a:t>23</a:t>
            </a:fld>
            <a:endParaRPr lang="en-US" sz="1300" b="0" u="none" dirty="0" smtClean="0">
              <a:solidFill>
                <a:srgbClr val="10663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772542"/>
            <a:ext cx="10058400" cy="3786950"/>
          </a:xfrm>
          <a:prstGeom prst="rect">
            <a:avLst/>
          </a:prstGeom>
          <a:noFill/>
          <a:ln w="9525">
            <a:noFill/>
            <a:miter lim="800000"/>
            <a:headEnd/>
            <a:tailEnd/>
          </a:ln>
        </p:spPr>
        <p:txBody>
          <a:bodyPr lIns="101870" tIns="50935" rIns="101870" bIns="50935">
            <a:spAutoFit/>
          </a:bodyPr>
          <a:lstStyle/>
          <a:p>
            <a:pPr>
              <a:lnSpc>
                <a:spcPct val="90000"/>
              </a:lnSpc>
              <a:tabLst>
                <a:tab pos="1144276" algn="r"/>
                <a:tab pos="1780966" algn="l"/>
                <a:tab pos="9681238" algn="r"/>
              </a:tabLst>
              <a:defRPr/>
            </a:pPr>
            <a:r>
              <a:rPr lang="en-US" sz="3200" u="none" dirty="0">
                <a:cs typeface="Arial" charset="0"/>
              </a:rPr>
              <a:t>	</a:t>
            </a:r>
            <a:r>
              <a:rPr lang="en-US" sz="1800" u="none" dirty="0">
                <a:cs typeface="Arial" charset="0"/>
              </a:rPr>
              <a:t>Aug 2005	</a:t>
            </a:r>
            <a:r>
              <a:rPr lang="en-US" sz="1800" b="1" u="none" dirty="0">
                <a:cs typeface="Arial" charset="0"/>
              </a:rPr>
              <a:t>CD-0</a:t>
            </a:r>
            <a:r>
              <a:rPr lang="en-US" sz="1800" u="none" dirty="0">
                <a:cs typeface="Arial" charset="0"/>
              </a:rPr>
              <a:t>, Approve Mission Need</a:t>
            </a:r>
            <a:r>
              <a:rPr lang="en-US" sz="1800" u="none" dirty="0">
                <a:solidFill>
                  <a:srgbClr val="00CC00"/>
                </a:solidFill>
                <a:cs typeface="Arial" charset="0"/>
              </a:rPr>
              <a:t>	</a:t>
            </a:r>
            <a:r>
              <a:rPr lang="en-US" sz="1800" b="1" u="none" dirty="0">
                <a:solidFill>
                  <a:srgbClr val="00CC00"/>
                </a:solidFill>
                <a:cs typeface="Arial" charset="0"/>
              </a:rPr>
              <a:t>(Complete)</a:t>
            </a:r>
          </a:p>
          <a:p>
            <a:pPr>
              <a:lnSpc>
                <a:spcPct val="90000"/>
              </a:lnSpc>
              <a:tabLst>
                <a:tab pos="1144276" algn="r"/>
                <a:tab pos="1780966" algn="l"/>
                <a:tab pos="9681238" algn="r"/>
              </a:tabLst>
              <a:defRPr/>
            </a:pPr>
            <a:r>
              <a:rPr lang="en-US" sz="1800" u="none" dirty="0">
                <a:cs typeface="Arial" charset="0"/>
              </a:rPr>
              <a:t>	Jul 2007	</a:t>
            </a:r>
            <a:r>
              <a:rPr lang="en-US" sz="1800" b="1" u="none" dirty="0">
                <a:cs typeface="Arial" charset="0"/>
              </a:rPr>
              <a:t>CD-1</a:t>
            </a:r>
            <a:r>
              <a:rPr lang="en-US" sz="1800" u="none" dirty="0">
                <a:cs typeface="Arial" charset="0"/>
              </a:rPr>
              <a:t>, Approve Alternative Selection and Cost Range</a:t>
            </a:r>
            <a:r>
              <a:rPr lang="en-US" sz="1800" u="none" dirty="0">
                <a:solidFill>
                  <a:srgbClr val="00CC00"/>
                </a:solidFill>
                <a:cs typeface="Arial" charset="0"/>
              </a:rPr>
              <a:t>	</a:t>
            </a:r>
            <a:r>
              <a:rPr lang="en-US" sz="1800" b="1" u="none" dirty="0">
                <a:solidFill>
                  <a:srgbClr val="00CC00"/>
                </a:solidFill>
                <a:cs typeface="Arial" charset="0"/>
              </a:rPr>
              <a:t>(Complete)</a:t>
            </a:r>
          </a:p>
          <a:p>
            <a:pPr>
              <a:lnSpc>
                <a:spcPct val="90000"/>
              </a:lnSpc>
              <a:tabLst>
                <a:tab pos="1144276" algn="r"/>
                <a:tab pos="1780966" algn="l"/>
                <a:tab pos="9681238" algn="r"/>
              </a:tabLst>
              <a:defRPr/>
            </a:pPr>
            <a:r>
              <a:rPr lang="en-US" sz="1800" u="none" dirty="0">
                <a:cs typeface="Arial" charset="0"/>
              </a:rPr>
              <a:t>	Jan 2008	</a:t>
            </a:r>
            <a:r>
              <a:rPr lang="en-US" sz="1800" b="1" u="none" dirty="0">
                <a:cs typeface="Arial" charset="0"/>
              </a:rPr>
              <a:t>CD-2</a:t>
            </a:r>
            <a:r>
              <a:rPr lang="en-US" sz="1800" u="none" dirty="0">
                <a:cs typeface="Arial" charset="0"/>
              </a:rPr>
              <a:t>, Approve Performance Baseline</a:t>
            </a:r>
            <a:r>
              <a:rPr lang="en-US" sz="1800" u="none" dirty="0">
                <a:solidFill>
                  <a:srgbClr val="00CC00"/>
                </a:solidFill>
                <a:cs typeface="Arial" charset="0"/>
              </a:rPr>
              <a:t>	</a:t>
            </a:r>
            <a:r>
              <a:rPr lang="en-US" sz="1800" b="1" u="none" dirty="0">
                <a:solidFill>
                  <a:srgbClr val="00CC00"/>
                </a:solidFill>
                <a:cs typeface="Arial" charset="0"/>
              </a:rPr>
              <a:t>(Complete)</a:t>
            </a:r>
            <a:endParaRPr lang="en-US" sz="1800" u="none" dirty="0">
              <a:cs typeface="Arial" charset="0"/>
            </a:endParaRPr>
          </a:p>
          <a:p>
            <a:pPr>
              <a:lnSpc>
                <a:spcPct val="90000"/>
              </a:lnSpc>
              <a:tabLst>
                <a:tab pos="1144276" algn="r"/>
                <a:tab pos="1780966" algn="l"/>
                <a:tab pos="9681238" algn="r"/>
              </a:tabLst>
              <a:defRPr/>
            </a:pPr>
            <a:r>
              <a:rPr lang="en-US" sz="1800" u="none" dirty="0">
                <a:cs typeface="Arial" charset="0"/>
              </a:rPr>
              <a:t>	Jan 2009	</a:t>
            </a:r>
            <a:r>
              <a:rPr lang="en-US" sz="1800" b="1" u="none" dirty="0">
                <a:cs typeface="Arial" charset="0"/>
              </a:rPr>
              <a:t>CD-3</a:t>
            </a:r>
            <a:r>
              <a:rPr lang="en-US" sz="1800" u="none" dirty="0">
                <a:cs typeface="Arial" charset="0"/>
              </a:rPr>
              <a:t>, Approve Start of Construction</a:t>
            </a:r>
            <a:r>
              <a:rPr lang="en-US" sz="1800" u="none" dirty="0">
                <a:solidFill>
                  <a:srgbClr val="00CC00"/>
                </a:solidFill>
                <a:cs typeface="Arial" charset="0"/>
              </a:rPr>
              <a:t>	</a:t>
            </a:r>
            <a:r>
              <a:rPr lang="en-US" sz="1800" b="1" u="none" dirty="0">
                <a:solidFill>
                  <a:srgbClr val="00CC00"/>
                </a:solidFill>
                <a:cs typeface="Arial" charset="0"/>
              </a:rPr>
              <a:t>(Complete)</a:t>
            </a:r>
            <a:endParaRPr lang="en-US" sz="1800" u="none" dirty="0">
              <a:cs typeface="Arial" charset="0"/>
            </a:endParaRPr>
          </a:p>
          <a:p>
            <a:pPr>
              <a:lnSpc>
                <a:spcPct val="90000"/>
              </a:lnSpc>
              <a:tabLst>
                <a:tab pos="1144276" algn="r"/>
                <a:tab pos="1780966" algn="l"/>
                <a:tab pos="9681238" algn="r"/>
              </a:tabLst>
              <a:defRPr/>
            </a:pPr>
            <a:r>
              <a:rPr lang="en-US" sz="1800" u="none" dirty="0">
                <a:cs typeface="Arial" charset="0"/>
              </a:rPr>
              <a:t>	Feb 2009	Contract Award for Ring Building</a:t>
            </a:r>
            <a:r>
              <a:rPr lang="en-US" sz="1800" u="none" dirty="0">
                <a:solidFill>
                  <a:srgbClr val="00CC00"/>
                </a:solidFill>
                <a:cs typeface="Arial" charset="0"/>
              </a:rPr>
              <a:t>	</a:t>
            </a:r>
            <a:r>
              <a:rPr lang="en-US" sz="1800" b="1" u="none" dirty="0">
                <a:solidFill>
                  <a:srgbClr val="00CC00"/>
                </a:solidFill>
                <a:cs typeface="Arial" charset="0"/>
              </a:rPr>
              <a:t>(Complete)</a:t>
            </a:r>
            <a:endParaRPr lang="en-US" sz="1800" u="none" dirty="0">
              <a:cs typeface="Arial" charset="0"/>
            </a:endParaRPr>
          </a:p>
          <a:p>
            <a:pPr>
              <a:lnSpc>
                <a:spcPct val="90000"/>
              </a:lnSpc>
              <a:tabLst>
                <a:tab pos="1144276" algn="r"/>
                <a:tab pos="1780966" algn="l"/>
                <a:tab pos="9681238" algn="r"/>
              </a:tabLst>
              <a:defRPr/>
            </a:pPr>
            <a:r>
              <a:rPr lang="en-US" sz="1800" u="none" dirty="0">
                <a:cs typeface="Arial" charset="0"/>
              </a:rPr>
              <a:t>	Aug 2009	Contract Award for Storage Ring Magnets</a:t>
            </a:r>
            <a:r>
              <a:rPr lang="en-US" sz="1800" u="none" dirty="0">
                <a:solidFill>
                  <a:srgbClr val="00CC00"/>
                </a:solidFill>
                <a:cs typeface="Arial" charset="0"/>
              </a:rPr>
              <a:t>	</a:t>
            </a:r>
            <a:r>
              <a:rPr lang="en-US" sz="1800" b="1" u="none" dirty="0">
                <a:solidFill>
                  <a:srgbClr val="00CC00"/>
                </a:solidFill>
                <a:cs typeface="Arial" charset="0"/>
              </a:rPr>
              <a:t>(Complete)</a:t>
            </a:r>
          </a:p>
          <a:p>
            <a:pPr>
              <a:lnSpc>
                <a:spcPct val="90000"/>
              </a:lnSpc>
              <a:tabLst>
                <a:tab pos="1144276" algn="r"/>
                <a:tab pos="1780966" algn="l"/>
                <a:tab pos="9681238" algn="r"/>
              </a:tabLst>
              <a:defRPr/>
            </a:pPr>
            <a:r>
              <a:rPr lang="en-US" sz="1800" u="none" dirty="0">
                <a:cs typeface="Arial" charset="0"/>
              </a:rPr>
              <a:t>	May 2010	Contract Award for Booster System</a:t>
            </a:r>
            <a:r>
              <a:rPr lang="en-US" sz="1800" u="none" dirty="0">
                <a:solidFill>
                  <a:srgbClr val="00CC00"/>
                </a:solidFill>
                <a:cs typeface="Arial" charset="0"/>
              </a:rPr>
              <a:t>	</a:t>
            </a:r>
            <a:r>
              <a:rPr lang="en-US" sz="1800" b="1" u="none" dirty="0">
                <a:solidFill>
                  <a:srgbClr val="00CC00"/>
                </a:solidFill>
                <a:cs typeface="Arial" charset="0"/>
              </a:rPr>
              <a:t>(Complete)</a:t>
            </a:r>
            <a:endParaRPr lang="en-US" sz="1800" u="none" dirty="0">
              <a:cs typeface="Arial" charset="0"/>
            </a:endParaRPr>
          </a:p>
          <a:p>
            <a:pPr>
              <a:lnSpc>
                <a:spcPct val="90000"/>
              </a:lnSpc>
              <a:tabLst>
                <a:tab pos="1144276" algn="r"/>
                <a:tab pos="1780966" algn="l"/>
                <a:tab pos="9681238" algn="r"/>
              </a:tabLst>
              <a:defRPr/>
            </a:pPr>
            <a:r>
              <a:rPr lang="en-US" sz="1800" u="none" dirty="0">
                <a:cs typeface="Arial" charset="0"/>
              </a:rPr>
              <a:t>	</a:t>
            </a:r>
            <a:r>
              <a:rPr lang="en-US" sz="1800" u="none" dirty="0">
                <a:solidFill>
                  <a:srgbClr val="FF0000"/>
                </a:solidFill>
                <a:cs typeface="Arial" charset="0"/>
              </a:rPr>
              <a:t>Mar 2011	1</a:t>
            </a:r>
            <a:r>
              <a:rPr lang="en-US" sz="1800" u="none" baseline="30000" dirty="0">
                <a:solidFill>
                  <a:srgbClr val="FF0000"/>
                </a:solidFill>
                <a:cs typeface="Arial" charset="0"/>
              </a:rPr>
              <a:t>st</a:t>
            </a:r>
            <a:r>
              <a:rPr lang="en-US" sz="1800" u="none" dirty="0">
                <a:solidFill>
                  <a:srgbClr val="FF0000"/>
                </a:solidFill>
                <a:cs typeface="Arial" charset="0"/>
              </a:rPr>
              <a:t> </a:t>
            </a:r>
            <a:r>
              <a:rPr lang="en-US" sz="1800" u="none" dirty="0" err="1">
                <a:solidFill>
                  <a:srgbClr val="FF0000"/>
                </a:solidFill>
                <a:cs typeface="Arial" charset="0"/>
              </a:rPr>
              <a:t>Pentant</a:t>
            </a:r>
            <a:r>
              <a:rPr lang="en-US" sz="1800" u="none" dirty="0">
                <a:solidFill>
                  <a:srgbClr val="FF0000"/>
                </a:solidFill>
                <a:cs typeface="Arial" charset="0"/>
              </a:rPr>
              <a:t> Ring Building Beneficial </a:t>
            </a:r>
            <a:r>
              <a:rPr lang="en-US" sz="1800" u="none" dirty="0" err="1">
                <a:solidFill>
                  <a:srgbClr val="FF0000"/>
                </a:solidFill>
                <a:cs typeface="Arial" charset="0"/>
              </a:rPr>
              <a:t>Occ</a:t>
            </a:r>
            <a:r>
              <a:rPr lang="en-US" sz="1800" u="none" dirty="0">
                <a:solidFill>
                  <a:srgbClr val="FF0000"/>
                </a:solidFill>
                <a:cs typeface="Arial" charset="0"/>
              </a:rPr>
              <a:t>; Start Accelerator Installation</a:t>
            </a:r>
            <a:r>
              <a:rPr lang="en-US" sz="1800" u="none" dirty="0">
                <a:solidFill>
                  <a:srgbClr val="00CC00"/>
                </a:solidFill>
                <a:cs typeface="Arial" charset="0"/>
              </a:rPr>
              <a:t>	</a:t>
            </a:r>
            <a:r>
              <a:rPr lang="en-US" sz="1800" b="1" u="none" dirty="0">
                <a:solidFill>
                  <a:srgbClr val="00CC00"/>
                </a:solidFill>
                <a:cs typeface="Arial" charset="0"/>
              </a:rPr>
              <a:t>(Complete)</a:t>
            </a:r>
            <a:endParaRPr lang="en-US" sz="1800" u="none" dirty="0">
              <a:solidFill>
                <a:schemeClr val="accent1">
                  <a:lumMod val="60000"/>
                  <a:lumOff val="40000"/>
                </a:schemeClr>
              </a:solidFill>
              <a:cs typeface="Arial" charset="0"/>
            </a:endParaRPr>
          </a:p>
          <a:p>
            <a:pPr>
              <a:lnSpc>
                <a:spcPct val="90000"/>
              </a:lnSpc>
              <a:tabLst>
                <a:tab pos="1144276" algn="r"/>
                <a:tab pos="1780966" algn="l"/>
                <a:tab pos="9681238" algn="r"/>
              </a:tabLst>
              <a:defRPr/>
            </a:pPr>
            <a:r>
              <a:rPr lang="en-US" sz="1800" u="none" dirty="0">
                <a:cs typeface="Arial" charset="0"/>
              </a:rPr>
              <a:t>	</a:t>
            </a:r>
            <a:r>
              <a:rPr lang="en-US" sz="1800" u="none" dirty="0">
                <a:solidFill>
                  <a:schemeClr val="bg1">
                    <a:lumMod val="75000"/>
                  </a:schemeClr>
                </a:solidFill>
                <a:cs typeface="Arial" charset="0"/>
              </a:rPr>
              <a:t>Feb 2012	Beneficial Occupancy of Experimental Floor</a:t>
            </a:r>
          </a:p>
          <a:p>
            <a:pPr>
              <a:lnSpc>
                <a:spcPct val="90000"/>
              </a:lnSpc>
              <a:tabLst>
                <a:tab pos="1144276" algn="r"/>
                <a:tab pos="1780966" algn="l"/>
                <a:tab pos="9681238" algn="r"/>
              </a:tabLst>
              <a:defRPr/>
            </a:pPr>
            <a:r>
              <a:rPr lang="en-US" sz="1800" u="none" dirty="0">
                <a:solidFill>
                  <a:schemeClr val="bg1">
                    <a:lumMod val="75000"/>
                  </a:schemeClr>
                </a:solidFill>
                <a:cs typeface="Arial" charset="0"/>
              </a:rPr>
              <a:t>	Apr 2012	Start LINAC Commissioning</a:t>
            </a:r>
          </a:p>
          <a:p>
            <a:pPr>
              <a:lnSpc>
                <a:spcPct val="90000"/>
              </a:lnSpc>
              <a:tabLst>
                <a:tab pos="1144276" algn="r"/>
                <a:tab pos="1780966" algn="l"/>
                <a:tab pos="9681238" algn="r"/>
              </a:tabLst>
              <a:defRPr/>
            </a:pPr>
            <a:r>
              <a:rPr lang="en-US" sz="1800" u="none" dirty="0">
                <a:solidFill>
                  <a:schemeClr val="bg1">
                    <a:lumMod val="75000"/>
                  </a:schemeClr>
                </a:solidFill>
                <a:cs typeface="Arial" charset="0"/>
              </a:rPr>
              <a:t>	Oct 2012	Start Booster Commissioning</a:t>
            </a:r>
          </a:p>
          <a:p>
            <a:pPr>
              <a:lnSpc>
                <a:spcPct val="90000"/>
              </a:lnSpc>
              <a:tabLst>
                <a:tab pos="1144276" algn="r"/>
                <a:tab pos="1780966" algn="l"/>
                <a:tab pos="9681238" algn="r"/>
              </a:tabLst>
              <a:defRPr/>
            </a:pPr>
            <a:r>
              <a:rPr lang="en-US" sz="1800" u="none" dirty="0">
                <a:solidFill>
                  <a:schemeClr val="bg1">
                    <a:lumMod val="75000"/>
                  </a:schemeClr>
                </a:solidFill>
                <a:cs typeface="Arial" charset="0"/>
              </a:rPr>
              <a:t>	May 2013	Start Storage Ring Commissioning</a:t>
            </a:r>
          </a:p>
          <a:p>
            <a:pPr>
              <a:lnSpc>
                <a:spcPct val="90000"/>
              </a:lnSpc>
              <a:tabLst>
                <a:tab pos="1144276" algn="r"/>
                <a:tab pos="1780966" algn="l"/>
                <a:tab pos="9681238" algn="r"/>
              </a:tabLst>
              <a:defRPr/>
            </a:pPr>
            <a:r>
              <a:rPr lang="en-US" sz="1800" u="none" dirty="0">
                <a:solidFill>
                  <a:schemeClr val="bg1">
                    <a:lumMod val="75000"/>
                  </a:schemeClr>
                </a:solidFill>
                <a:cs typeface="Arial" charset="0"/>
              </a:rPr>
              <a:t>	Mar 2014	Projected Early Completion; Ring Available to Beamlines</a:t>
            </a:r>
          </a:p>
          <a:p>
            <a:pPr>
              <a:lnSpc>
                <a:spcPct val="90000"/>
              </a:lnSpc>
              <a:tabLst>
                <a:tab pos="1144276" algn="r"/>
                <a:tab pos="1780966" algn="l"/>
                <a:tab pos="9681238" algn="r"/>
              </a:tabLst>
              <a:defRPr/>
            </a:pPr>
            <a:r>
              <a:rPr lang="en-US" sz="1800" u="none" dirty="0">
                <a:solidFill>
                  <a:schemeClr val="bg1">
                    <a:lumMod val="75000"/>
                  </a:schemeClr>
                </a:solidFill>
                <a:cs typeface="Arial" charset="0"/>
              </a:rPr>
              <a:t>	Jun 2015	</a:t>
            </a:r>
            <a:r>
              <a:rPr lang="en-US" sz="1800" b="1" u="none" dirty="0">
                <a:solidFill>
                  <a:schemeClr val="bg1">
                    <a:lumMod val="75000"/>
                  </a:schemeClr>
                </a:solidFill>
                <a:cs typeface="Arial" charset="0"/>
              </a:rPr>
              <a:t>CD-4</a:t>
            </a:r>
            <a:r>
              <a:rPr lang="en-US" sz="1800" u="none" dirty="0">
                <a:solidFill>
                  <a:schemeClr val="bg1">
                    <a:lumMod val="75000"/>
                  </a:schemeClr>
                </a:solidFill>
                <a:cs typeface="Arial" charset="0"/>
              </a:rPr>
              <a:t>, Approve Start of Operations</a:t>
            </a:r>
          </a:p>
        </p:txBody>
      </p:sp>
      <p:sp>
        <p:nvSpPr>
          <p:cNvPr id="3" name="Rectangle 3"/>
          <p:cNvSpPr>
            <a:spLocks noChangeArrowheads="1"/>
          </p:cNvSpPr>
          <p:nvPr/>
        </p:nvSpPr>
        <p:spPr bwMode="auto">
          <a:xfrm>
            <a:off x="0" y="2"/>
            <a:ext cx="10058400" cy="795645"/>
          </a:xfrm>
          <a:prstGeom prst="rect">
            <a:avLst/>
          </a:prstGeom>
          <a:noFill/>
          <a:ln w="12700">
            <a:noFill/>
            <a:miter lim="800000"/>
            <a:headEnd/>
            <a:tailEnd/>
          </a:ln>
        </p:spPr>
        <p:txBody>
          <a:bodyPr lIns="101870" tIns="50935" rIns="101870" bIns="50935" anchor="ctr" anchorCtr="1"/>
          <a:lstStyle/>
          <a:p>
            <a:pPr algn="ctr"/>
            <a:r>
              <a:rPr lang="en-US" sz="2800" i="1" u="none" dirty="0" smtClean="0">
                <a:solidFill>
                  <a:srgbClr val="006600"/>
                </a:solidFill>
              </a:rPr>
              <a:t>NSLS-II </a:t>
            </a:r>
            <a:r>
              <a:rPr lang="en-US" sz="2800" i="1" u="none" dirty="0">
                <a:solidFill>
                  <a:srgbClr val="006600"/>
                </a:solidFill>
              </a:rPr>
              <a:t>Project </a:t>
            </a:r>
            <a:r>
              <a:rPr lang="en-US" sz="2800" i="1" u="none" dirty="0" smtClean="0">
                <a:solidFill>
                  <a:srgbClr val="006600"/>
                </a:solidFill>
              </a:rPr>
              <a:t>50% Complete</a:t>
            </a:r>
            <a:endParaRPr lang="en-US" sz="2800" i="1" u="none" dirty="0">
              <a:solidFill>
                <a:srgbClr val="006600"/>
              </a:solidFill>
            </a:endParaRPr>
          </a:p>
        </p:txBody>
      </p:sp>
      <p:pic>
        <p:nvPicPr>
          <p:cNvPr id="4" name="Picture 5"/>
          <p:cNvPicPr>
            <a:picLocks noChangeAspect="1" noChangeArrowheads="1"/>
          </p:cNvPicPr>
          <p:nvPr/>
        </p:nvPicPr>
        <p:blipFill>
          <a:blip r:embed="rId3" cstate="print"/>
          <a:srcRect t="8350" b="23138"/>
          <a:stretch>
            <a:fillRect/>
          </a:stretch>
        </p:blipFill>
        <p:spPr bwMode="auto">
          <a:xfrm>
            <a:off x="7504084" y="1"/>
            <a:ext cx="2554316" cy="878774"/>
          </a:xfrm>
          <a:prstGeom prst="rect">
            <a:avLst/>
          </a:prstGeom>
          <a:noFill/>
          <a:ln w="12700">
            <a:noFill/>
            <a:miter lim="800000"/>
            <a:headEnd/>
            <a:tailEnd/>
          </a:ln>
        </p:spPr>
      </p:pic>
      <p:grpSp>
        <p:nvGrpSpPr>
          <p:cNvPr id="9" name="Group 8"/>
          <p:cNvGrpSpPr/>
          <p:nvPr/>
        </p:nvGrpSpPr>
        <p:grpSpPr>
          <a:xfrm>
            <a:off x="235746" y="4634257"/>
            <a:ext cx="5589746" cy="2272348"/>
            <a:chOff x="235746" y="5192397"/>
            <a:chExt cx="5589746" cy="2272348"/>
          </a:xfrm>
        </p:grpSpPr>
        <p:pic>
          <p:nvPicPr>
            <p:cNvPr id="5" name="Picture 7" descr="C:\Users\ljmiller\Desktop\Feb 15_am.jpg"/>
            <p:cNvPicPr>
              <a:picLocks noChangeAspect="1" noChangeArrowheads="1"/>
            </p:cNvPicPr>
            <p:nvPr/>
          </p:nvPicPr>
          <p:blipFill>
            <a:blip r:embed="rId4" cstate="print"/>
            <a:srcRect t="18756"/>
            <a:stretch>
              <a:fillRect/>
            </a:stretch>
          </p:blipFill>
          <p:spPr bwMode="auto">
            <a:xfrm>
              <a:off x="235746" y="5192397"/>
              <a:ext cx="5589746" cy="2272348"/>
            </a:xfrm>
            <a:prstGeom prst="rect">
              <a:avLst/>
            </a:prstGeom>
            <a:noFill/>
            <a:ln w="9525">
              <a:noFill/>
              <a:miter lim="800000"/>
              <a:headEnd/>
              <a:tailEnd/>
            </a:ln>
          </p:spPr>
        </p:pic>
        <p:sp>
          <p:nvSpPr>
            <p:cNvPr id="6" name="Oval 1"/>
            <p:cNvSpPr>
              <a:spLocks noChangeArrowheads="1"/>
            </p:cNvSpPr>
            <p:nvPr/>
          </p:nvSpPr>
          <p:spPr bwMode="auto">
            <a:xfrm rot="310794">
              <a:off x="335282" y="6167543"/>
              <a:ext cx="3923824" cy="922973"/>
            </a:xfrm>
            <a:prstGeom prst="ellipse">
              <a:avLst/>
            </a:prstGeom>
            <a:noFill/>
            <a:ln w="25400" algn="ctr">
              <a:solidFill>
                <a:srgbClr val="FF0000"/>
              </a:solidFill>
              <a:round/>
              <a:headEnd/>
              <a:tailEnd/>
            </a:ln>
          </p:spPr>
          <p:txBody>
            <a:bodyPr lIns="100811" tIns="49521" rIns="100811" bIns="49521"/>
            <a:lstStyle/>
            <a:p>
              <a:pPr eaLnBrk="0" hangingPunct="0">
                <a:lnSpc>
                  <a:spcPct val="90000"/>
                </a:lnSpc>
                <a:spcBef>
                  <a:spcPct val="50000"/>
                </a:spcBef>
                <a:buClr>
                  <a:schemeClr val="folHlink"/>
                </a:buClr>
                <a:buSzPct val="135000"/>
              </a:pPr>
              <a:endParaRPr lang="en-US"/>
            </a:p>
          </p:txBody>
        </p:sp>
        <p:sp>
          <p:nvSpPr>
            <p:cNvPr id="7" name="TextBox 2"/>
            <p:cNvSpPr txBox="1">
              <a:spLocks noChangeArrowheads="1"/>
            </p:cNvSpPr>
            <p:nvPr/>
          </p:nvSpPr>
          <p:spPr bwMode="auto">
            <a:xfrm>
              <a:off x="473236" y="6394238"/>
              <a:ext cx="3578066" cy="595307"/>
            </a:xfrm>
            <a:prstGeom prst="rect">
              <a:avLst/>
            </a:prstGeom>
            <a:noFill/>
            <a:ln w="9525">
              <a:noFill/>
              <a:miter lim="800000"/>
              <a:headEnd/>
              <a:tailEnd/>
            </a:ln>
          </p:spPr>
          <p:txBody>
            <a:bodyPr lIns="101870" tIns="50935" rIns="101870" bIns="50935">
              <a:spAutoFit/>
            </a:bodyPr>
            <a:lstStyle/>
            <a:p>
              <a:pPr algn="ctr"/>
              <a:r>
                <a:rPr lang="en-US" sz="1600" dirty="0"/>
                <a:t>Beneficial Occupancy &amp; Accelerator Installation</a:t>
              </a:r>
            </a:p>
          </p:txBody>
        </p:sp>
      </p:grpSp>
      <p:pic>
        <p:nvPicPr>
          <p:cNvPr id="8" name="Picture 1"/>
          <p:cNvPicPr>
            <a:picLocks noChangeAspect="1"/>
          </p:cNvPicPr>
          <p:nvPr/>
        </p:nvPicPr>
        <p:blipFill>
          <a:blip r:embed="rId5" cstate="print"/>
          <a:srcRect l="7272" t="18182" r="9351" b="11426"/>
          <a:stretch>
            <a:fillRect/>
          </a:stretch>
        </p:blipFill>
        <p:spPr bwMode="auto">
          <a:xfrm>
            <a:off x="6035296" y="4587234"/>
            <a:ext cx="3702471" cy="2415375"/>
          </a:xfrm>
          <a:prstGeom prst="rect">
            <a:avLst/>
          </a:prstGeom>
          <a:noFill/>
          <a:ln w="9525">
            <a:noFill/>
            <a:miter lim="800000"/>
            <a:headEnd/>
            <a:tailEnd/>
          </a:ln>
        </p:spPr>
      </p:pic>
      <p:cxnSp>
        <p:nvCxnSpPr>
          <p:cNvPr id="11" name="Straight Connector 10"/>
          <p:cNvCxnSpPr/>
          <p:nvPr/>
        </p:nvCxnSpPr>
        <p:spPr>
          <a:xfrm>
            <a:off x="0" y="2992581"/>
            <a:ext cx="10058400" cy="11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Chart 228"/>
          <p:cNvGraphicFramePr>
            <a:graphicFrameLocks/>
          </p:cNvGraphicFramePr>
          <p:nvPr/>
        </p:nvGraphicFramePr>
        <p:xfrm>
          <a:off x="0" y="2722277"/>
          <a:ext cx="9728358" cy="4702107"/>
        </p:xfrm>
        <a:graphic>
          <a:graphicData uri="http://schemas.openxmlformats.org/drawingml/2006/chart">
            <c:chart xmlns:c="http://schemas.openxmlformats.org/drawingml/2006/chart" xmlns:r="http://schemas.openxmlformats.org/officeDocument/2006/relationships" r:id="rId3"/>
          </a:graphicData>
        </a:graphic>
      </p:graphicFrame>
      <p:sp>
        <p:nvSpPr>
          <p:cNvPr id="21506" name="Rectangle 2"/>
          <p:cNvSpPr>
            <a:spLocks noGrp="1" noChangeArrowheads="1"/>
          </p:cNvSpPr>
          <p:nvPr>
            <p:ph type="title"/>
          </p:nvPr>
        </p:nvSpPr>
        <p:spPr>
          <a:xfrm>
            <a:off x="-47088" y="2"/>
            <a:ext cx="10105490" cy="723265"/>
          </a:xfrm>
        </p:spPr>
        <p:txBody>
          <a:bodyPr/>
          <a:lstStyle/>
          <a:p>
            <a:pPr eaLnBrk="1" hangingPunct="1">
              <a:lnSpc>
                <a:spcPct val="80000"/>
              </a:lnSpc>
            </a:pPr>
            <a:r>
              <a:rPr lang="en-US" sz="2800" b="1" i="1" dirty="0" smtClean="0">
                <a:solidFill>
                  <a:srgbClr val="006600"/>
                </a:solidFill>
                <a:latin typeface="Arial Narrow" pitchFamily="34" charset="0"/>
                <a:cs typeface="Arial" charset="0"/>
              </a:rPr>
              <a:t>BES Synchrotron Light Sources</a:t>
            </a:r>
          </a:p>
        </p:txBody>
      </p:sp>
      <p:grpSp>
        <p:nvGrpSpPr>
          <p:cNvPr id="2" name="Group 453"/>
          <p:cNvGrpSpPr>
            <a:grpSpLocks/>
          </p:cNvGrpSpPr>
          <p:nvPr/>
        </p:nvGrpSpPr>
        <p:grpSpPr bwMode="auto">
          <a:xfrm>
            <a:off x="1964532" y="2875068"/>
            <a:ext cx="2287588" cy="1619250"/>
            <a:chOff x="1164" y="1994"/>
            <a:chExt cx="1310" cy="900"/>
          </a:xfrm>
        </p:grpSpPr>
        <p:pic>
          <p:nvPicPr>
            <p:cNvPr id="21531" name="Picture 425" descr="XBD9904-00697"/>
            <p:cNvPicPr>
              <a:picLocks noChangeAspect="1" noChangeArrowheads="1"/>
            </p:cNvPicPr>
            <p:nvPr/>
          </p:nvPicPr>
          <p:blipFill>
            <a:blip r:embed="rId4" cstate="print"/>
            <a:srcRect/>
            <a:stretch>
              <a:fillRect/>
            </a:stretch>
          </p:blipFill>
          <p:spPr bwMode="auto">
            <a:xfrm>
              <a:off x="1164" y="2008"/>
              <a:ext cx="1310" cy="886"/>
            </a:xfrm>
            <a:prstGeom prst="rect">
              <a:avLst/>
            </a:prstGeom>
            <a:noFill/>
            <a:ln w="19050">
              <a:solidFill>
                <a:srgbClr val="FF0000"/>
              </a:solidFill>
              <a:miter lim="800000"/>
              <a:headEnd/>
              <a:tailEnd/>
            </a:ln>
          </p:spPr>
        </p:pic>
        <p:sp>
          <p:nvSpPr>
            <p:cNvPr id="21532" name="Text Box 426"/>
            <p:cNvSpPr txBox="1">
              <a:spLocks noChangeArrowheads="1"/>
            </p:cNvSpPr>
            <p:nvPr/>
          </p:nvSpPr>
          <p:spPr bwMode="auto">
            <a:xfrm>
              <a:off x="1338" y="1994"/>
              <a:ext cx="433" cy="154"/>
            </a:xfrm>
            <a:prstGeom prst="rect">
              <a:avLst/>
            </a:prstGeom>
            <a:noFill/>
            <a:ln w="9525">
              <a:noFill/>
              <a:miter lim="800000"/>
              <a:headEnd/>
              <a:tailEnd/>
            </a:ln>
          </p:spPr>
          <p:txBody>
            <a:bodyPr wrap="none">
              <a:spAutoFit/>
            </a:bodyPr>
            <a:lstStyle/>
            <a:p>
              <a:r>
                <a:rPr lang="en-US" u="none" dirty="0">
                  <a:solidFill>
                    <a:schemeClr val="bg1"/>
                  </a:solidFill>
                  <a:latin typeface="Arial Narrow" pitchFamily="34" charset="0"/>
                </a:rPr>
                <a:t>ALS 1993</a:t>
              </a:r>
            </a:p>
          </p:txBody>
        </p:sp>
      </p:grpSp>
      <p:grpSp>
        <p:nvGrpSpPr>
          <p:cNvPr id="3" name="Group 430"/>
          <p:cNvGrpSpPr>
            <a:grpSpLocks/>
          </p:cNvGrpSpPr>
          <p:nvPr/>
        </p:nvGrpSpPr>
        <p:grpSpPr bwMode="auto">
          <a:xfrm>
            <a:off x="2385523" y="1095696"/>
            <a:ext cx="2683986" cy="1815359"/>
            <a:chOff x="1233" y="916"/>
            <a:chExt cx="1537" cy="1009"/>
          </a:xfrm>
        </p:grpSpPr>
        <p:pic>
          <p:nvPicPr>
            <p:cNvPr id="21529" name="Picture 431"/>
            <p:cNvPicPr>
              <a:picLocks noChangeAspect="1" noChangeArrowheads="1"/>
            </p:cNvPicPr>
            <p:nvPr/>
          </p:nvPicPr>
          <p:blipFill>
            <a:blip r:embed="rId5" cstate="print"/>
            <a:srcRect/>
            <a:stretch>
              <a:fillRect/>
            </a:stretch>
          </p:blipFill>
          <p:spPr bwMode="auto">
            <a:xfrm>
              <a:off x="1233" y="920"/>
              <a:ext cx="1537" cy="1005"/>
            </a:xfrm>
            <a:prstGeom prst="rect">
              <a:avLst/>
            </a:prstGeom>
            <a:noFill/>
            <a:ln w="22225">
              <a:solidFill>
                <a:srgbClr val="FF0000"/>
              </a:solidFill>
              <a:miter lim="800000"/>
              <a:headEnd/>
              <a:tailEnd/>
            </a:ln>
          </p:spPr>
        </p:pic>
        <p:sp>
          <p:nvSpPr>
            <p:cNvPr id="21530" name="Text Box 432"/>
            <p:cNvSpPr txBox="1">
              <a:spLocks noChangeArrowheads="1"/>
            </p:cNvSpPr>
            <p:nvPr/>
          </p:nvSpPr>
          <p:spPr bwMode="auto">
            <a:xfrm>
              <a:off x="1637" y="916"/>
              <a:ext cx="481" cy="154"/>
            </a:xfrm>
            <a:prstGeom prst="rect">
              <a:avLst/>
            </a:prstGeom>
            <a:noFill/>
            <a:ln w="9525">
              <a:noFill/>
              <a:miter lim="800000"/>
              <a:headEnd/>
              <a:tailEnd/>
            </a:ln>
          </p:spPr>
          <p:txBody>
            <a:bodyPr wrap="none">
              <a:spAutoFit/>
            </a:bodyPr>
            <a:lstStyle/>
            <a:p>
              <a:r>
                <a:rPr lang="en-US" u="none" dirty="0">
                  <a:solidFill>
                    <a:schemeClr val="bg1"/>
                  </a:solidFill>
                  <a:latin typeface="Arial Narrow" pitchFamily="34" charset="0"/>
                </a:rPr>
                <a:t>NSLS 1982</a:t>
              </a:r>
            </a:p>
          </p:txBody>
        </p:sp>
      </p:grpSp>
      <p:pic>
        <p:nvPicPr>
          <p:cNvPr id="21516" name="Picture 434" descr="spear"/>
          <p:cNvPicPr>
            <a:picLocks noChangeAspect="1" noChangeArrowheads="1"/>
          </p:cNvPicPr>
          <p:nvPr/>
        </p:nvPicPr>
        <p:blipFill>
          <a:blip r:embed="rId6" cstate="print"/>
          <a:srcRect/>
          <a:stretch>
            <a:fillRect/>
          </a:stretch>
        </p:blipFill>
        <p:spPr bwMode="auto">
          <a:xfrm>
            <a:off x="251635" y="801219"/>
            <a:ext cx="2128679" cy="1590463"/>
          </a:xfrm>
          <a:prstGeom prst="rect">
            <a:avLst/>
          </a:prstGeom>
          <a:noFill/>
          <a:ln w="22225">
            <a:solidFill>
              <a:srgbClr val="FF0000"/>
            </a:solidFill>
            <a:miter lim="800000"/>
            <a:headEnd/>
            <a:tailEnd/>
          </a:ln>
        </p:spPr>
      </p:pic>
      <p:sp>
        <p:nvSpPr>
          <p:cNvPr id="21517" name="Text Box 435"/>
          <p:cNvSpPr txBox="1">
            <a:spLocks noChangeArrowheads="1"/>
          </p:cNvSpPr>
          <p:nvPr/>
        </p:nvSpPr>
        <p:spPr bwMode="auto">
          <a:xfrm>
            <a:off x="202569" y="750253"/>
            <a:ext cx="1303385" cy="296466"/>
          </a:xfrm>
          <a:prstGeom prst="rect">
            <a:avLst/>
          </a:prstGeom>
          <a:noFill/>
          <a:ln w="9525">
            <a:noFill/>
            <a:miter lim="800000"/>
            <a:headEnd/>
            <a:tailEnd/>
          </a:ln>
        </p:spPr>
        <p:txBody>
          <a:bodyPr wrap="none" lIns="101858" tIns="50929" rIns="101858" bIns="50929">
            <a:spAutoFit/>
          </a:bodyPr>
          <a:lstStyle/>
          <a:p>
            <a:r>
              <a:rPr lang="en-US" u="none" dirty="0">
                <a:solidFill>
                  <a:schemeClr val="bg1"/>
                </a:solidFill>
                <a:latin typeface="Arial Narrow" pitchFamily="34" charset="0"/>
              </a:rPr>
              <a:t>SSRL 1974 &amp; 2004</a:t>
            </a:r>
          </a:p>
        </p:txBody>
      </p:sp>
      <p:grpSp>
        <p:nvGrpSpPr>
          <p:cNvPr id="4" name="Group 222"/>
          <p:cNvGrpSpPr/>
          <p:nvPr/>
        </p:nvGrpSpPr>
        <p:grpSpPr>
          <a:xfrm>
            <a:off x="7070482" y="679555"/>
            <a:ext cx="2987920" cy="1630664"/>
            <a:chOff x="4074253" y="584617"/>
            <a:chExt cx="2716291" cy="1438821"/>
          </a:xfrm>
        </p:grpSpPr>
        <p:pic>
          <p:nvPicPr>
            <p:cNvPr id="21520" name="Picture 440" descr="nsls2banner10"/>
            <p:cNvPicPr>
              <a:picLocks noChangeAspect="1" noChangeArrowheads="1"/>
            </p:cNvPicPr>
            <p:nvPr/>
          </p:nvPicPr>
          <p:blipFill>
            <a:blip r:embed="rId7" cstate="print"/>
            <a:srcRect/>
            <a:stretch>
              <a:fillRect/>
            </a:stretch>
          </p:blipFill>
          <p:spPr bwMode="auto">
            <a:xfrm>
              <a:off x="4117194" y="618500"/>
              <a:ext cx="2673350" cy="1404938"/>
            </a:xfrm>
            <a:prstGeom prst="rect">
              <a:avLst/>
            </a:prstGeom>
            <a:noFill/>
            <a:ln w="19050">
              <a:solidFill>
                <a:srgbClr val="FF0000"/>
              </a:solidFill>
              <a:miter lim="800000"/>
              <a:headEnd/>
              <a:tailEnd/>
            </a:ln>
          </p:spPr>
        </p:pic>
        <p:sp>
          <p:nvSpPr>
            <p:cNvPr id="21521" name="Text Box 441"/>
            <p:cNvSpPr txBox="1">
              <a:spLocks noChangeArrowheads="1"/>
            </p:cNvSpPr>
            <p:nvPr/>
          </p:nvSpPr>
          <p:spPr bwMode="auto">
            <a:xfrm>
              <a:off x="4074253" y="584617"/>
              <a:ext cx="865894" cy="244400"/>
            </a:xfrm>
            <a:prstGeom prst="rect">
              <a:avLst/>
            </a:prstGeom>
            <a:noFill/>
            <a:ln w="9525">
              <a:noFill/>
              <a:miter lim="800000"/>
              <a:headEnd/>
              <a:tailEnd/>
            </a:ln>
          </p:spPr>
          <p:txBody>
            <a:bodyPr wrap="none" lIns="91429" tIns="45714" rIns="91429" bIns="45714">
              <a:spAutoFit/>
            </a:bodyPr>
            <a:lstStyle/>
            <a:p>
              <a:r>
                <a:rPr lang="en-US" u="none" dirty="0">
                  <a:solidFill>
                    <a:srgbClr val="FFFFFF"/>
                  </a:solidFill>
                  <a:latin typeface="Arial Narrow" pitchFamily="34" charset="0"/>
                </a:rPr>
                <a:t>NSLS-II 2015</a:t>
              </a:r>
            </a:p>
          </p:txBody>
        </p:sp>
      </p:grpSp>
      <p:grpSp>
        <p:nvGrpSpPr>
          <p:cNvPr id="5" name="Group 454"/>
          <p:cNvGrpSpPr>
            <a:grpSpLocks/>
          </p:cNvGrpSpPr>
          <p:nvPr/>
        </p:nvGrpSpPr>
        <p:grpSpPr bwMode="auto">
          <a:xfrm>
            <a:off x="5132229" y="1189251"/>
            <a:ext cx="2305050" cy="1590463"/>
            <a:chOff x="2939" y="738"/>
            <a:chExt cx="1320" cy="884"/>
          </a:xfrm>
        </p:grpSpPr>
        <p:pic>
          <p:nvPicPr>
            <p:cNvPr id="21525" name="Picture 5" descr="DSC_0271"/>
            <p:cNvPicPr>
              <a:picLocks noChangeAspect="1" noChangeArrowheads="1"/>
            </p:cNvPicPr>
            <p:nvPr/>
          </p:nvPicPr>
          <p:blipFill>
            <a:blip r:embed="rId8" cstate="print">
              <a:lum bright="20000" contrast="40000"/>
            </a:blip>
            <a:srcRect/>
            <a:stretch>
              <a:fillRect/>
            </a:stretch>
          </p:blipFill>
          <p:spPr bwMode="auto">
            <a:xfrm>
              <a:off x="2939" y="738"/>
              <a:ext cx="1320" cy="884"/>
            </a:xfrm>
            <a:prstGeom prst="rect">
              <a:avLst/>
            </a:prstGeom>
            <a:noFill/>
            <a:ln w="19050">
              <a:solidFill>
                <a:srgbClr val="FF0000"/>
              </a:solidFill>
              <a:miter lim="800000"/>
              <a:headEnd/>
              <a:tailEnd/>
            </a:ln>
          </p:spPr>
        </p:pic>
        <p:sp>
          <p:nvSpPr>
            <p:cNvPr id="21526" name="Text Box 444"/>
            <p:cNvSpPr txBox="1">
              <a:spLocks noChangeArrowheads="1"/>
            </p:cNvSpPr>
            <p:nvPr/>
          </p:nvSpPr>
          <p:spPr bwMode="auto">
            <a:xfrm>
              <a:off x="3578" y="1411"/>
              <a:ext cx="477" cy="154"/>
            </a:xfrm>
            <a:prstGeom prst="rect">
              <a:avLst/>
            </a:prstGeom>
            <a:noFill/>
            <a:ln w="9525">
              <a:noFill/>
              <a:miter lim="800000"/>
              <a:headEnd/>
              <a:tailEnd/>
            </a:ln>
          </p:spPr>
          <p:txBody>
            <a:bodyPr wrap="none">
              <a:spAutoFit/>
            </a:bodyPr>
            <a:lstStyle/>
            <a:p>
              <a:r>
                <a:rPr lang="en-US" u="none" dirty="0">
                  <a:solidFill>
                    <a:schemeClr val="bg1"/>
                  </a:solidFill>
                  <a:latin typeface="Arial Narrow" pitchFamily="34" charset="0"/>
                </a:rPr>
                <a:t>LCLS 2009</a:t>
              </a:r>
            </a:p>
          </p:txBody>
        </p:sp>
      </p:grpSp>
      <p:grpSp>
        <p:nvGrpSpPr>
          <p:cNvPr id="6" name="Group 427"/>
          <p:cNvGrpSpPr>
            <a:grpSpLocks/>
          </p:cNvGrpSpPr>
          <p:nvPr/>
        </p:nvGrpSpPr>
        <p:grpSpPr bwMode="auto">
          <a:xfrm>
            <a:off x="3953510" y="2445069"/>
            <a:ext cx="2174082" cy="1648037"/>
            <a:chOff x="1872" y="1942"/>
            <a:chExt cx="1245" cy="916"/>
          </a:xfrm>
        </p:grpSpPr>
        <p:pic>
          <p:nvPicPr>
            <p:cNvPr id="21527" name="Picture 428"/>
            <p:cNvPicPr>
              <a:picLocks noChangeAspect="1" noChangeArrowheads="1"/>
            </p:cNvPicPr>
            <p:nvPr/>
          </p:nvPicPr>
          <p:blipFill>
            <a:blip r:embed="rId9" cstate="print"/>
            <a:srcRect/>
            <a:stretch>
              <a:fillRect/>
            </a:stretch>
          </p:blipFill>
          <p:spPr bwMode="auto">
            <a:xfrm>
              <a:off x="1872" y="1971"/>
              <a:ext cx="1245" cy="887"/>
            </a:xfrm>
            <a:prstGeom prst="rect">
              <a:avLst/>
            </a:prstGeom>
            <a:noFill/>
            <a:ln w="22225">
              <a:solidFill>
                <a:srgbClr val="FF0000"/>
              </a:solidFill>
              <a:miter lim="800000"/>
              <a:headEnd/>
              <a:tailEnd/>
            </a:ln>
          </p:spPr>
        </p:pic>
        <p:sp>
          <p:nvSpPr>
            <p:cNvPr id="21528" name="Text Box 429"/>
            <p:cNvSpPr txBox="1">
              <a:spLocks noChangeArrowheads="1"/>
            </p:cNvSpPr>
            <p:nvPr/>
          </p:nvSpPr>
          <p:spPr bwMode="auto">
            <a:xfrm>
              <a:off x="2166" y="1942"/>
              <a:ext cx="437" cy="154"/>
            </a:xfrm>
            <a:prstGeom prst="rect">
              <a:avLst/>
            </a:prstGeom>
            <a:noFill/>
            <a:ln w="9525">
              <a:noFill/>
              <a:miter lim="800000"/>
              <a:headEnd/>
              <a:tailEnd/>
            </a:ln>
          </p:spPr>
          <p:txBody>
            <a:bodyPr wrap="none">
              <a:spAutoFit/>
            </a:bodyPr>
            <a:lstStyle/>
            <a:p>
              <a:r>
                <a:rPr lang="en-US" u="none" dirty="0">
                  <a:solidFill>
                    <a:schemeClr val="bg1"/>
                  </a:solidFill>
                  <a:latin typeface="Arial Narrow" pitchFamily="34" charset="0"/>
                </a:rPr>
                <a:t>APS 1996</a:t>
              </a:r>
            </a:p>
          </p:txBody>
        </p:sp>
      </p:grpSp>
      <p:grpSp>
        <p:nvGrpSpPr>
          <p:cNvPr id="7" name="Group 230"/>
          <p:cNvGrpSpPr/>
          <p:nvPr/>
        </p:nvGrpSpPr>
        <p:grpSpPr>
          <a:xfrm>
            <a:off x="2203681" y="4666340"/>
            <a:ext cx="815973" cy="1407539"/>
            <a:chOff x="9553433" y="2306472"/>
            <a:chExt cx="741793" cy="1241946"/>
          </a:xfrm>
        </p:grpSpPr>
        <p:sp>
          <p:nvSpPr>
            <p:cNvPr id="230" name="Rectangle 229"/>
            <p:cNvSpPr/>
            <p:nvPr/>
          </p:nvSpPr>
          <p:spPr>
            <a:xfrm>
              <a:off x="9553433" y="2306472"/>
              <a:ext cx="723331" cy="1241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none"/>
            </a:p>
          </p:txBody>
        </p:sp>
        <p:grpSp>
          <p:nvGrpSpPr>
            <p:cNvPr id="8" name="Group 227"/>
            <p:cNvGrpSpPr/>
            <p:nvPr/>
          </p:nvGrpSpPr>
          <p:grpSpPr>
            <a:xfrm>
              <a:off x="9607452" y="2347419"/>
              <a:ext cx="687774" cy="1071809"/>
              <a:chOff x="8379153" y="3425592"/>
              <a:chExt cx="687774" cy="1071809"/>
            </a:xfrm>
          </p:grpSpPr>
          <p:sp>
            <p:nvSpPr>
              <p:cNvPr id="21726" name="Rectangle 403"/>
              <p:cNvSpPr>
                <a:spLocks noChangeArrowheads="1"/>
              </p:cNvSpPr>
              <p:nvPr/>
            </p:nvSpPr>
            <p:spPr bwMode="auto">
              <a:xfrm>
                <a:off x="8390574" y="3700514"/>
                <a:ext cx="92075" cy="92076"/>
              </a:xfrm>
              <a:prstGeom prst="rect">
                <a:avLst/>
              </a:prstGeom>
              <a:solidFill>
                <a:srgbClr val="00D200"/>
              </a:solidFill>
              <a:ln w="9525">
                <a:solidFill>
                  <a:srgbClr val="000000"/>
                </a:solidFill>
                <a:miter lim="800000"/>
                <a:headEnd/>
                <a:tailEnd/>
              </a:ln>
            </p:spPr>
            <p:txBody>
              <a:bodyPr/>
              <a:lstStyle/>
              <a:p>
                <a:endParaRPr lang="en-US" u="none" dirty="0">
                  <a:solidFill>
                    <a:srgbClr val="00D200"/>
                  </a:solidFill>
                </a:endParaRPr>
              </a:p>
            </p:txBody>
          </p:sp>
          <p:sp>
            <p:nvSpPr>
              <p:cNvPr id="21727" name="Rectangle 404"/>
              <p:cNvSpPr>
                <a:spLocks noChangeArrowheads="1"/>
              </p:cNvSpPr>
              <p:nvPr/>
            </p:nvSpPr>
            <p:spPr bwMode="auto">
              <a:xfrm>
                <a:off x="8545510" y="3640188"/>
                <a:ext cx="314772" cy="217254"/>
              </a:xfrm>
              <a:prstGeom prst="rect">
                <a:avLst/>
              </a:prstGeom>
              <a:noFill/>
              <a:ln w="9525">
                <a:noFill/>
                <a:miter lim="800000"/>
                <a:headEnd/>
                <a:tailEnd/>
              </a:ln>
            </p:spPr>
            <p:txBody>
              <a:bodyPr wrap="none" lIns="0" tIns="0" rIns="0" bIns="0">
                <a:spAutoFit/>
              </a:bodyPr>
              <a:lstStyle/>
              <a:p>
                <a:r>
                  <a:rPr lang="en-US" sz="1600" u="none" dirty="0">
                    <a:solidFill>
                      <a:srgbClr val="000000"/>
                    </a:solidFill>
                  </a:rPr>
                  <a:t>APS</a:t>
                </a:r>
                <a:endParaRPr lang="en-US" sz="1600" u="none" dirty="0"/>
              </a:p>
            </p:txBody>
          </p:sp>
          <p:sp>
            <p:nvSpPr>
              <p:cNvPr id="226" name="Rectangle 403"/>
              <p:cNvSpPr>
                <a:spLocks noChangeArrowheads="1"/>
              </p:cNvSpPr>
              <p:nvPr/>
            </p:nvSpPr>
            <p:spPr bwMode="auto">
              <a:xfrm>
                <a:off x="8379153" y="3498568"/>
                <a:ext cx="92075" cy="92076"/>
              </a:xfrm>
              <a:prstGeom prst="rect">
                <a:avLst/>
              </a:prstGeom>
              <a:solidFill>
                <a:srgbClr val="6600CC"/>
              </a:solidFill>
              <a:ln w="9525">
                <a:solidFill>
                  <a:srgbClr val="000000"/>
                </a:solidFill>
                <a:miter lim="800000"/>
                <a:headEnd/>
                <a:tailEnd/>
              </a:ln>
            </p:spPr>
            <p:txBody>
              <a:bodyPr/>
              <a:lstStyle/>
              <a:p>
                <a:endParaRPr lang="en-US" u="none"/>
              </a:p>
            </p:txBody>
          </p:sp>
          <p:grpSp>
            <p:nvGrpSpPr>
              <p:cNvPr id="9" name="Group 450"/>
              <p:cNvGrpSpPr>
                <a:grpSpLocks/>
              </p:cNvGrpSpPr>
              <p:nvPr/>
            </p:nvGrpSpPr>
            <p:grpSpPr bwMode="auto">
              <a:xfrm>
                <a:off x="8404220" y="3852875"/>
                <a:ext cx="447675" cy="217488"/>
                <a:chOff x="5294" y="2695"/>
                <a:chExt cx="282" cy="137"/>
              </a:xfrm>
            </p:grpSpPr>
            <p:sp>
              <p:nvSpPr>
                <p:cNvPr id="21724" name="Rectangle 405"/>
                <p:cNvSpPr>
                  <a:spLocks noChangeArrowheads="1"/>
                </p:cNvSpPr>
                <p:nvPr/>
              </p:nvSpPr>
              <p:spPr bwMode="auto">
                <a:xfrm>
                  <a:off x="5294" y="2733"/>
                  <a:ext cx="58" cy="58"/>
                </a:xfrm>
                <a:prstGeom prst="rect">
                  <a:avLst/>
                </a:prstGeom>
                <a:solidFill>
                  <a:srgbClr val="FF0000"/>
                </a:solidFill>
                <a:ln w="9525">
                  <a:solidFill>
                    <a:srgbClr val="000000"/>
                  </a:solidFill>
                  <a:miter lim="800000"/>
                  <a:headEnd/>
                  <a:tailEnd/>
                </a:ln>
              </p:spPr>
              <p:txBody>
                <a:bodyPr/>
                <a:lstStyle/>
                <a:p>
                  <a:endParaRPr lang="en-US" u="none" dirty="0">
                    <a:solidFill>
                      <a:srgbClr val="FF0000"/>
                    </a:solidFill>
                  </a:endParaRPr>
                </a:p>
              </p:txBody>
            </p:sp>
            <p:sp>
              <p:nvSpPr>
                <p:cNvPr id="21725" name="Rectangle 406"/>
                <p:cNvSpPr>
                  <a:spLocks noChangeArrowheads="1"/>
                </p:cNvSpPr>
                <p:nvPr/>
              </p:nvSpPr>
              <p:spPr bwMode="auto">
                <a:xfrm>
                  <a:off x="5383" y="2695"/>
                  <a:ext cx="193" cy="137"/>
                </a:xfrm>
                <a:prstGeom prst="rect">
                  <a:avLst/>
                </a:prstGeom>
                <a:noFill/>
                <a:ln w="9525">
                  <a:noFill/>
                  <a:miter lim="800000"/>
                  <a:headEnd/>
                  <a:tailEnd/>
                </a:ln>
              </p:spPr>
              <p:txBody>
                <a:bodyPr wrap="none" lIns="0" tIns="0" rIns="0" bIns="0">
                  <a:spAutoFit/>
                </a:bodyPr>
                <a:lstStyle/>
                <a:p>
                  <a:r>
                    <a:rPr lang="en-US" sz="1600" u="none" dirty="0">
                      <a:solidFill>
                        <a:srgbClr val="000000"/>
                      </a:solidFill>
                    </a:rPr>
                    <a:t>ALS</a:t>
                  </a:r>
                  <a:endParaRPr lang="en-US" sz="1600" u="none" dirty="0"/>
                </a:p>
              </p:txBody>
            </p:sp>
          </p:grpSp>
          <p:grpSp>
            <p:nvGrpSpPr>
              <p:cNvPr id="10" name="Group 449"/>
              <p:cNvGrpSpPr>
                <a:grpSpLocks/>
              </p:cNvGrpSpPr>
              <p:nvPr/>
            </p:nvGrpSpPr>
            <p:grpSpPr bwMode="auto">
              <a:xfrm>
                <a:off x="8404232" y="4065600"/>
                <a:ext cx="549276" cy="217488"/>
                <a:chOff x="5294" y="2816"/>
                <a:chExt cx="346" cy="137"/>
              </a:xfrm>
            </p:grpSpPr>
            <p:sp>
              <p:nvSpPr>
                <p:cNvPr id="21722" name="Rectangle 407"/>
                <p:cNvSpPr>
                  <a:spLocks noChangeArrowheads="1"/>
                </p:cNvSpPr>
                <p:nvPr/>
              </p:nvSpPr>
              <p:spPr bwMode="auto">
                <a:xfrm>
                  <a:off x="5294" y="2854"/>
                  <a:ext cx="58" cy="58"/>
                </a:xfrm>
                <a:prstGeom prst="rect">
                  <a:avLst/>
                </a:prstGeom>
                <a:solidFill>
                  <a:srgbClr val="FFFF00"/>
                </a:solidFill>
                <a:ln w="9525">
                  <a:solidFill>
                    <a:srgbClr val="000000"/>
                  </a:solidFill>
                  <a:miter lim="800000"/>
                  <a:headEnd/>
                  <a:tailEnd/>
                </a:ln>
              </p:spPr>
              <p:txBody>
                <a:bodyPr/>
                <a:lstStyle/>
                <a:p>
                  <a:endParaRPr lang="en-US" u="none"/>
                </a:p>
              </p:txBody>
            </p:sp>
            <p:sp>
              <p:nvSpPr>
                <p:cNvPr id="21723" name="Rectangle 408"/>
                <p:cNvSpPr>
                  <a:spLocks noChangeArrowheads="1"/>
                </p:cNvSpPr>
                <p:nvPr/>
              </p:nvSpPr>
              <p:spPr bwMode="auto">
                <a:xfrm>
                  <a:off x="5383" y="2816"/>
                  <a:ext cx="257" cy="137"/>
                </a:xfrm>
                <a:prstGeom prst="rect">
                  <a:avLst/>
                </a:prstGeom>
                <a:noFill/>
                <a:ln w="9525">
                  <a:noFill/>
                  <a:miter lim="800000"/>
                  <a:headEnd/>
                  <a:tailEnd/>
                </a:ln>
              </p:spPr>
              <p:txBody>
                <a:bodyPr wrap="none" lIns="0" tIns="0" rIns="0" bIns="0">
                  <a:spAutoFit/>
                </a:bodyPr>
                <a:lstStyle/>
                <a:p>
                  <a:r>
                    <a:rPr lang="en-US" sz="1600" u="none" dirty="0">
                      <a:solidFill>
                        <a:srgbClr val="000000"/>
                      </a:solidFill>
                    </a:rPr>
                    <a:t>SSRL</a:t>
                  </a:r>
                  <a:endParaRPr lang="en-US" sz="1600" u="none" dirty="0"/>
                </a:p>
              </p:txBody>
            </p:sp>
          </p:grpSp>
          <p:grpSp>
            <p:nvGrpSpPr>
              <p:cNvPr id="11" name="Group 448"/>
              <p:cNvGrpSpPr>
                <a:grpSpLocks/>
              </p:cNvGrpSpPr>
              <p:nvPr/>
            </p:nvGrpSpPr>
            <p:grpSpPr bwMode="auto">
              <a:xfrm>
                <a:off x="8404232" y="4279913"/>
                <a:ext cx="549276" cy="217488"/>
                <a:chOff x="5294" y="2937"/>
                <a:chExt cx="346" cy="137"/>
              </a:xfrm>
            </p:grpSpPr>
            <p:sp>
              <p:nvSpPr>
                <p:cNvPr id="21720" name="Rectangle 409"/>
                <p:cNvSpPr>
                  <a:spLocks noChangeArrowheads="1"/>
                </p:cNvSpPr>
                <p:nvPr/>
              </p:nvSpPr>
              <p:spPr bwMode="auto">
                <a:xfrm>
                  <a:off x="5294" y="2975"/>
                  <a:ext cx="58" cy="58"/>
                </a:xfrm>
                <a:prstGeom prst="rect">
                  <a:avLst/>
                </a:prstGeom>
                <a:solidFill>
                  <a:srgbClr val="3366FF"/>
                </a:solidFill>
                <a:ln w="9525">
                  <a:solidFill>
                    <a:srgbClr val="000000"/>
                  </a:solidFill>
                  <a:miter lim="800000"/>
                  <a:headEnd/>
                  <a:tailEnd/>
                </a:ln>
              </p:spPr>
              <p:txBody>
                <a:bodyPr/>
                <a:lstStyle/>
                <a:p>
                  <a:endParaRPr lang="en-US" u="none"/>
                </a:p>
              </p:txBody>
            </p:sp>
            <p:sp>
              <p:nvSpPr>
                <p:cNvPr id="21721" name="Rectangle 410"/>
                <p:cNvSpPr>
                  <a:spLocks noChangeArrowheads="1"/>
                </p:cNvSpPr>
                <p:nvPr/>
              </p:nvSpPr>
              <p:spPr bwMode="auto">
                <a:xfrm>
                  <a:off x="5383" y="2937"/>
                  <a:ext cx="257" cy="137"/>
                </a:xfrm>
                <a:prstGeom prst="rect">
                  <a:avLst/>
                </a:prstGeom>
                <a:noFill/>
                <a:ln w="9525">
                  <a:noFill/>
                  <a:miter lim="800000"/>
                  <a:headEnd/>
                  <a:tailEnd/>
                </a:ln>
              </p:spPr>
              <p:txBody>
                <a:bodyPr wrap="none" lIns="0" tIns="0" rIns="0" bIns="0">
                  <a:spAutoFit/>
                </a:bodyPr>
                <a:lstStyle/>
                <a:p>
                  <a:r>
                    <a:rPr lang="en-US" sz="1600" u="none" dirty="0">
                      <a:solidFill>
                        <a:srgbClr val="000000"/>
                      </a:solidFill>
                    </a:rPr>
                    <a:t>NSLS</a:t>
                  </a:r>
                  <a:endParaRPr lang="en-US" sz="1600" u="none" dirty="0"/>
                </a:p>
              </p:txBody>
            </p:sp>
          </p:grpSp>
          <p:sp>
            <p:nvSpPr>
              <p:cNvPr id="227" name="Rectangle 404"/>
              <p:cNvSpPr>
                <a:spLocks noChangeArrowheads="1"/>
              </p:cNvSpPr>
              <p:nvPr/>
            </p:nvSpPr>
            <p:spPr bwMode="auto">
              <a:xfrm>
                <a:off x="8547778" y="3425592"/>
                <a:ext cx="519149" cy="217254"/>
              </a:xfrm>
              <a:prstGeom prst="rect">
                <a:avLst/>
              </a:prstGeom>
              <a:noFill/>
              <a:ln w="9525">
                <a:noFill/>
                <a:miter lim="800000"/>
                <a:headEnd/>
                <a:tailEnd/>
              </a:ln>
            </p:spPr>
            <p:txBody>
              <a:bodyPr wrap="square" lIns="0" tIns="0" rIns="0" bIns="0">
                <a:spAutoFit/>
              </a:bodyPr>
              <a:lstStyle/>
              <a:p>
                <a:r>
                  <a:rPr lang="en-US" sz="1600" u="none" dirty="0" smtClean="0">
                    <a:solidFill>
                      <a:srgbClr val="000000"/>
                    </a:solidFill>
                  </a:rPr>
                  <a:t>LCLS</a:t>
                </a:r>
                <a:endParaRPr lang="en-US" sz="1600" u="none" dirty="0"/>
              </a:p>
            </p:txBody>
          </p:sp>
        </p:grpSp>
      </p:grpSp>
      <p:sp>
        <p:nvSpPr>
          <p:cNvPr id="40"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fld id="{90944929-F3F1-48F8-BC26-BA0BFE417CEF}" type="slidenum">
              <a:rPr lang="en-US" b="0" u="none" smtClean="0"/>
              <a:pPr/>
              <a:t>25</a:t>
            </a:fld>
            <a:endParaRPr lang="en-US" b="0" u="none"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34330" y="6094135"/>
            <a:ext cx="9259887" cy="923320"/>
          </a:xfrm>
          <a:prstGeom prst="rect">
            <a:avLst/>
          </a:prstGeom>
          <a:noFill/>
          <a:ln w="9525">
            <a:noFill/>
            <a:miter lim="800000"/>
            <a:headEnd/>
            <a:tailEnd/>
          </a:ln>
        </p:spPr>
        <p:txBody>
          <a:bodyPr lIns="91429" tIns="45715" rIns="91429" bIns="45715">
            <a:spAutoFit/>
          </a:bodyPr>
          <a:lstStyle/>
          <a:p>
            <a:r>
              <a:rPr lang="en-US" sz="1800" u="none" dirty="0"/>
              <a:t>More than 300 companies from various sectors of the manufacturing, chemical, and pharmaceutical industries conducted research at BES scientific user facilities.  Over 30 companies were Fortune 500 companies</a:t>
            </a:r>
            <a:r>
              <a:rPr lang="en-US" sz="1800" u="none" dirty="0" smtClean="0"/>
              <a:t>.</a:t>
            </a:r>
            <a:endParaRPr lang="en-US" sz="1800" u="none" dirty="0"/>
          </a:p>
        </p:txBody>
      </p:sp>
      <p:sp>
        <p:nvSpPr>
          <p:cNvPr id="5" name="Rectangle 7"/>
          <p:cNvSpPr>
            <a:spLocks noChangeArrowheads="1"/>
          </p:cNvSpPr>
          <p:nvPr/>
        </p:nvSpPr>
        <p:spPr bwMode="auto">
          <a:xfrm rot="10800000" flipV="1">
            <a:off x="-1" y="168390"/>
            <a:ext cx="10058400" cy="523210"/>
          </a:xfrm>
          <a:prstGeom prst="rect">
            <a:avLst/>
          </a:prstGeom>
          <a:noFill/>
          <a:ln w="9525">
            <a:noFill/>
            <a:miter lim="800000"/>
            <a:headEnd/>
            <a:tailEnd/>
          </a:ln>
        </p:spPr>
        <p:txBody>
          <a:bodyPr wrap="square" lIns="91429" tIns="45715" rIns="91429" bIns="45715">
            <a:spAutoFit/>
          </a:bodyPr>
          <a:lstStyle/>
          <a:p>
            <a:pPr algn="ctr" defTabSz="914294" fontAlgn="auto">
              <a:spcBef>
                <a:spcPts val="0"/>
              </a:spcBef>
              <a:spcAft>
                <a:spcPts val="0"/>
              </a:spcAft>
            </a:pPr>
            <a:r>
              <a:rPr lang="en-US" sz="2800" i="1" u="none" kern="0" dirty="0" smtClean="0">
                <a:solidFill>
                  <a:srgbClr val="006600"/>
                </a:solidFill>
              </a:rPr>
              <a:t>BES User Facilities Hosted Over 13,000 Users in FY 2010</a:t>
            </a:r>
            <a:endParaRPr lang="en-US" sz="2800" b="0" i="1" u="none" kern="0" dirty="0" smtClean="0">
              <a:solidFill>
                <a:srgbClr val="006600"/>
              </a:solidFill>
            </a:endParaRPr>
          </a:p>
        </p:txBody>
      </p:sp>
      <p:sp>
        <p:nvSpPr>
          <p:cNvPr id="6"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fld id="{90944929-F3F1-48F8-BC26-BA0BFE417CEF}" type="slidenum">
              <a:rPr lang="en-US" b="0" u="none" smtClean="0"/>
              <a:pPr/>
              <a:t>26</a:t>
            </a:fld>
            <a:endParaRPr lang="en-US" b="0" u="none" dirty="0" smtClean="0"/>
          </a:p>
        </p:txBody>
      </p:sp>
      <p:graphicFrame>
        <p:nvGraphicFramePr>
          <p:cNvPr id="7" name="Chart 6"/>
          <p:cNvGraphicFramePr>
            <a:graphicFrameLocks/>
          </p:cNvGraphicFramePr>
          <p:nvPr/>
        </p:nvGraphicFramePr>
        <p:xfrm>
          <a:off x="285008" y="1000177"/>
          <a:ext cx="8839336" cy="54440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b="0" u="none" smtClean="0"/>
              <a:pPr>
                <a:defRPr/>
              </a:pPr>
              <a:t>27</a:t>
            </a:fld>
            <a:endParaRPr lang="en-US" b="0" u="none" dirty="0"/>
          </a:p>
        </p:txBody>
      </p:sp>
      <p:sp>
        <p:nvSpPr>
          <p:cNvPr id="5" name="Rectangle 4"/>
          <p:cNvSpPr/>
          <p:nvPr/>
        </p:nvSpPr>
        <p:spPr>
          <a:xfrm>
            <a:off x="1351299" y="2857122"/>
            <a:ext cx="7548879" cy="529915"/>
          </a:xfrm>
          <a:prstGeom prst="rect">
            <a:avLst/>
          </a:prstGeom>
        </p:spPr>
        <p:txBody>
          <a:bodyPr wrap="square" lIns="91255" tIns="45626" rIns="91255" bIns="45626">
            <a:spAutoFit/>
          </a:bodyPr>
          <a:lstStyle/>
          <a:p>
            <a:pPr marL="252919" indent="-252919" algn="ctr" defTabSz="1014777">
              <a:spcBef>
                <a:spcPct val="20000"/>
              </a:spcBef>
              <a:defRPr/>
            </a:pPr>
            <a:r>
              <a:rPr lang="en-US" sz="2800" i="1" u="none" kern="0" dirty="0" smtClean="0">
                <a:solidFill>
                  <a:srgbClr val="006600"/>
                </a:solidFill>
              </a:rPr>
              <a:t>Staffing Update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8002" name="Picture 2"/>
          <p:cNvPicPr>
            <a:picLocks noChangeAspect="1" noChangeArrowheads="1"/>
          </p:cNvPicPr>
          <p:nvPr/>
        </p:nvPicPr>
        <p:blipFill>
          <a:blip r:embed="rId2" cstate="print"/>
          <a:srcRect/>
          <a:stretch>
            <a:fillRect/>
          </a:stretch>
        </p:blipFill>
        <p:spPr bwMode="auto">
          <a:xfrm>
            <a:off x="0" y="-22694"/>
            <a:ext cx="10058400" cy="7795094"/>
          </a:xfrm>
          <a:prstGeom prst="rect">
            <a:avLst/>
          </a:prstGeom>
          <a:noFill/>
          <a:ln w="9525">
            <a:noFill/>
            <a:miter lim="800000"/>
            <a:headEnd/>
            <a:tailEnd/>
          </a:ln>
        </p:spPr>
      </p:pic>
      <p:sp>
        <p:nvSpPr>
          <p:cNvPr id="5" name="Oval 4"/>
          <p:cNvSpPr/>
          <p:nvPr/>
        </p:nvSpPr>
        <p:spPr>
          <a:xfrm>
            <a:off x="2230582" y="6968310"/>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sp>
        <p:nvSpPr>
          <p:cNvPr id="6" name="Oval 5"/>
          <p:cNvSpPr/>
          <p:nvPr/>
        </p:nvSpPr>
        <p:spPr>
          <a:xfrm>
            <a:off x="2244437" y="7264145"/>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sp>
        <p:nvSpPr>
          <p:cNvPr id="7" name="Rectangle 6"/>
          <p:cNvSpPr/>
          <p:nvPr/>
        </p:nvSpPr>
        <p:spPr>
          <a:xfrm>
            <a:off x="2175181" y="6874180"/>
            <a:ext cx="1542397" cy="591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sp>
        <p:nvSpPr>
          <p:cNvPr id="8" name="TextBox 7"/>
          <p:cNvSpPr txBox="1"/>
          <p:nvPr/>
        </p:nvSpPr>
        <p:spPr>
          <a:xfrm>
            <a:off x="2781738" y="6845448"/>
            <a:ext cx="530915" cy="338554"/>
          </a:xfrm>
          <a:prstGeom prst="rect">
            <a:avLst/>
          </a:prstGeom>
          <a:noFill/>
        </p:spPr>
        <p:txBody>
          <a:bodyPr wrap="none" lIns="91266" tIns="45632" rIns="91266" bIns="45632" rtlCol="0">
            <a:spAutoFit/>
          </a:bodyPr>
          <a:lstStyle/>
          <a:p>
            <a:r>
              <a:rPr lang="en-US" sz="1600" u="none" dirty="0" smtClean="0"/>
              <a:t>New</a:t>
            </a:r>
            <a:endParaRPr lang="en-US" sz="1600" u="none" dirty="0"/>
          </a:p>
        </p:txBody>
      </p:sp>
      <p:sp>
        <p:nvSpPr>
          <p:cNvPr id="9" name="TextBox 8"/>
          <p:cNvSpPr txBox="1"/>
          <p:nvPr/>
        </p:nvSpPr>
        <p:spPr>
          <a:xfrm>
            <a:off x="2792500" y="7152936"/>
            <a:ext cx="855106" cy="338554"/>
          </a:xfrm>
          <a:prstGeom prst="rect">
            <a:avLst/>
          </a:prstGeom>
          <a:noFill/>
        </p:spPr>
        <p:txBody>
          <a:bodyPr wrap="none" lIns="91266" tIns="45632" rIns="91266" bIns="45632" rtlCol="0">
            <a:spAutoFit/>
          </a:bodyPr>
          <a:lstStyle/>
          <a:p>
            <a:r>
              <a:rPr lang="en-US" sz="1600" u="none" dirty="0" smtClean="0"/>
              <a:t>Vacancy</a:t>
            </a:r>
            <a:endParaRPr lang="en-US" sz="1600" u="none" dirty="0"/>
          </a:p>
        </p:txBody>
      </p:sp>
      <p:grpSp>
        <p:nvGrpSpPr>
          <p:cNvPr id="24" name="Group 23"/>
          <p:cNvGrpSpPr/>
          <p:nvPr/>
        </p:nvGrpSpPr>
        <p:grpSpPr>
          <a:xfrm>
            <a:off x="1313330" y="4169484"/>
            <a:ext cx="8605222" cy="2234900"/>
            <a:chOff x="1313330" y="4169484"/>
            <a:chExt cx="8605222" cy="2234900"/>
          </a:xfrm>
        </p:grpSpPr>
        <p:sp>
          <p:nvSpPr>
            <p:cNvPr id="10" name="Oval 9"/>
            <p:cNvSpPr/>
            <p:nvPr/>
          </p:nvSpPr>
          <p:spPr>
            <a:xfrm>
              <a:off x="1313330" y="4802393"/>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44845" y="4169484"/>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28473" y="6236744"/>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22059" y="4829284"/>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27952" y="5571947"/>
              <a:ext cx="990600" cy="16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72250" y="4159267"/>
            <a:ext cx="9720096" cy="2282480"/>
            <a:chOff x="172250" y="4159267"/>
            <a:chExt cx="9720096" cy="2282480"/>
          </a:xfrm>
        </p:grpSpPr>
        <p:sp>
          <p:nvSpPr>
            <p:cNvPr id="17" name="Oval 16"/>
            <p:cNvSpPr/>
            <p:nvPr/>
          </p:nvSpPr>
          <p:spPr>
            <a:xfrm>
              <a:off x="172250" y="6324711"/>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8" name="Oval 17"/>
            <p:cNvSpPr/>
            <p:nvPr/>
          </p:nvSpPr>
          <p:spPr>
            <a:xfrm>
              <a:off x="1320935" y="4348061"/>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9" name="Oval 18"/>
            <p:cNvSpPr/>
            <p:nvPr/>
          </p:nvSpPr>
          <p:spPr>
            <a:xfrm>
              <a:off x="176796" y="4159267"/>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20" name="Oval 19"/>
            <p:cNvSpPr/>
            <p:nvPr/>
          </p:nvSpPr>
          <p:spPr>
            <a:xfrm>
              <a:off x="3973147" y="4407202"/>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21" name="Oval 20"/>
            <p:cNvSpPr/>
            <p:nvPr/>
          </p:nvSpPr>
          <p:spPr>
            <a:xfrm>
              <a:off x="5190071" y="5050922"/>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22" name="Oval 21"/>
            <p:cNvSpPr/>
            <p:nvPr/>
          </p:nvSpPr>
          <p:spPr>
            <a:xfrm>
              <a:off x="5192345" y="4329866"/>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25" name="Oval 24"/>
            <p:cNvSpPr/>
            <p:nvPr/>
          </p:nvSpPr>
          <p:spPr>
            <a:xfrm>
              <a:off x="8945480" y="4739298"/>
              <a:ext cx="946866" cy="11703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b="0" u="none" smtClean="0"/>
              <a:pPr>
                <a:defRPr/>
              </a:pPr>
              <a:t>29</a:t>
            </a:fld>
            <a:endParaRPr lang="en-US" b="0" u="none" dirty="0"/>
          </a:p>
        </p:txBody>
      </p:sp>
      <p:sp>
        <p:nvSpPr>
          <p:cNvPr id="5" name="Rectangle 4"/>
          <p:cNvSpPr/>
          <p:nvPr/>
        </p:nvSpPr>
        <p:spPr>
          <a:xfrm>
            <a:off x="1351299" y="2857122"/>
            <a:ext cx="7548879" cy="529915"/>
          </a:xfrm>
          <a:prstGeom prst="rect">
            <a:avLst/>
          </a:prstGeom>
        </p:spPr>
        <p:txBody>
          <a:bodyPr wrap="square" lIns="91255" tIns="45626" rIns="91255" bIns="45626">
            <a:spAutoFit/>
          </a:bodyPr>
          <a:lstStyle/>
          <a:p>
            <a:pPr marL="252919" indent="-252919" algn="ctr" defTabSz="1014777">
              <a:spcBef>
                <a:spcPct val="20000"/>
              </a:spcBef>
              <a:defRPr/>
            </a:pPr>
            <a:r>
              <a:rPr lang="en-US" sz="2800" i="1" u="none" kern="0" dirty="0" smtClean="0">
                <a:solidFill>
                  <a:srgbClr val="006600"/>
                </a:solidFill>
              </a:rPr>
              <a:t>Upcoming Activities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44"/>
          <p:cNvSpPr txBox="1">
            <a:spLocks noChangeArrowheads="1"/>
          </p:cNvSpPr>
          <p:nvPr/>
        </p:nvSpPr>
        <p:spPr bwMode="auto">
          <a:xfrm>
            <a:off x="11" y="2817505"/>
            <a:ext cx="2906360"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u="none" dirty="0">
                <a:solidFill>
                  <a:srgbClr val="006600"/>
                </a:solidFill>
                <a:cs typeface="Arial" pitchFamily="34" charset="0"/>
              </a:rPr>
              <a:t>Science for National Needs</a:t>
            </a:r>
          </a:p>
        </p:txBody>
      </p:sp>
      <p:sp>
        <p:nvSpPr>
          <p:cNvPr id="10251" name="Text Box 45"/>
          <p:cNvSpPr txBox="1">
            <a:spLocks noChangeArrowheads="1"/>
          </p:cNvSpPr>
          <p:nvPr/>
        </p:nvSpPr>
        <p:spPr bwMode="auto">
          <a:xfrm>
            <a:off x="10" y="895995"/>
            <a:ext cx="2444695"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u="none" dirty="0">
                <a:solidFill>
                  <a:srgbClr val="006600"/>
                </a:solidFill>
                <a:cs typeface="Arial" pitchFamily="34" charset="0"/>
              </a:rPr>
              <a:t>Science for Discovery</a:t>
            </a:r>
          </a:p>
        </p:txBody>
      </p:sp>
      <p:sp>
        <p:nvSpPr>
          <p:cNvPr id="10242" name="Rectangle 2"/>
          <p:cNvSpPr>
            <a:spLocks noGrp="1" noChangeArrowheads="1"/>
          </p:cNvSpPr>
          <p:nvPr>
            <p:ph type="title"/>
          </p:nvPr>
        </p:nvSpPr>
        <p:spPr>
          <a:xfrm>
            <a:off x="0" y="0"/>
            <a:ext cx="10058400" cy="820420"/>
          </a:xfrm>
        </p:spPr>
        <p:txBody>
          <a:bodyPr lIns="101645" tIns="50823" rIns="101645" bIns="50823"/>
          <a:lstStyle/>
          <a:p>
            <a:pPr defTabSz="1133311">
              <a:tabLst>
                <a:tab pos="2102450" algn="l"/>
              </a:tabLst>
            </a:pPr>
            <a:r>
              <a:rPr lang="en-US" sz="3000" b="1" i="1" dirty="0" smtClean="0">
                <a:solidFill>
                  <a:srgbClr val="006600"/>
                </a:solidFill>
                <a:latin typeface="Arial Narrow" pitchFamily="34" charset="0"/>
              </a:rPr>
              <a:t>BES Strategic Planning Activities</a:t>
            </a:r>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3252898"/>
            <a:ext cx="984885" cy="1266613"/>
          </a:xfrm>
        </p:spPr>
      </p:pic>
      <p:grpSp>
        <p:nvGrpSpPr>
          <p:cNvPr id="2" name="Group 10"/>
          <p:cNvGrpSpPr>
            <a:grpSpLocks/>
          </p:cNvGrpSpPr>
          <p:nvPr/>
        </p:nvGrpSpPr>
        <p:grpSpPr bwMode="auto">
          <a:xfrm>
            <a:off x="7" y="6158055"/>
            <a:ext cx="7631612" cy="1304395"/>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10291"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3"/>
                <a:ext cx="805" cy="1037"/>
              </a:xfrm>
              <a:prstGeom prst="rect">
                <a:avLst/>
              </a:prstGeom>
              <a:no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1" y="1553"/>
                <a:ext cx="809" cy="1034"/>
              </a:xfrm>
              <a:prstGeom prst="rect">
                <a:avLst/>
              </a:prstGeom>
              <a:solidFill>
                <a:schemeClr val="bg1"/>
              </a:solid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pic>
            <p:nvPicPr>
              <p:cNvPr id="10290" name="Picture 16"/>
              <p:cNvPicPr preferRelativeResize="0">
                <a:picLocks noChangeAspect="1" noChangeArrowheads="1"/>
              </p:cNvPicPr>
              <p:nvPr/>
            </p:nvPicPr>
            <p:blipFill>
              <a:blip r:embed="rId5" cstate="print"/>
              <a:srcRect/>
              <a:stretch>
                <a:fillRect/>
              </a:stretch>
            </p:blipFill>
            <p:spPr bwMode="auto">
              <a:xfrm>
                <a:off x="2697" y="1622"/>
                <a:ext cx="750" cy="561"/>
              </a:xfrm>
              <a:prstGeom prst="rect">
                <a:avLst/>
              </a:prstGeom>
              <a:solidFill>
                <a:schemeClr val="bg1"/>
              </a:solidFill>
              <a:ln w="9525">
                <a:noFill/>
                <a:miter lim="800000"/>
                <a:headEnd/>
                <a:tailEnd/>
              </a:ln>
            </p:spPr>
          </p:pic>
        </p:grpSp>
        <p:pic>
          <p:nvPicPr>
            <p:cNvPr id="10280"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10281"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10282"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10287"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1" y="1171"/>
                <a:ext cx="802" cy="1034"/>
              </a:xfrm>
              <a:prstGeom prst="rect">
                <a:avLst/>
              </a:prstGeom>
              <a:no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grpSp>
        <p:pic>
          <p:nvPicPr>
            <p:cNvPr id="10284"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10285"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10286"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10246" name="Picture 27"/>
          <p:cNvPicPr>
            <a:picLocks noChangeAspect="1" noChangeArrowheads="1"/>
          </p:cNvPicPr>
          <p:nvPr/>
        </p:nvPicPr>
        <p:blipFill>
          <a:blip r:embed="rId13" cstate="print"/>
          <a:srcRect/>
          <a:stretch>
            <a:fillRect/>
          </a:stretch>
        </p:blipFill>
        <p:spPr bwMode="auto">
          <a:xfrm>
            <a:off x="7229232" y="6148011"/>
            <a:ext cx="920273" cy="1261216"/>
          </a:xfrm>
          <a:prstGeom prst="rect">
            <a:avLst/>
          </a:prstGeom>
          <a:noFill/>
          <a:ln w="9525" algn="ctr">
            <a:noFill/>
            <a:miter lim="800000"/>
            <a:headEnd/>
            <a:tailEnd/>
          </a:ln>
        </p:spPr>
      </p:pic>
      <p:pic>
        <p:nvPicPr>
          <p:cNvPr id="10249" name="Picture 41"/>
          <p:cNvPicPr preferRelativeResize="0">
            <a:picLocks noChangeAspect="1" noChangeArrowheads="1"/>
          </p:cNvPicPr>
          <p:nvPr/>
        </p:nvPicPr>
        <p:blipFill>
          <a:blip r:embed="rId14" cstate="print"/>
          <a:srcRect/>
          <a:stretch>
            <a:fillRect/>
          </a:stretch>
        </p:blipFill>
        <p:spPr bwMode="auto">
          <a:xfrm>
            <a:off x="5261452" y="3256492"/>
            <a:ext cx="927258" cy="1234228"/>
          </a:xfrm>
          <a:prstGeom prst="rect">
            <a:avLst/>
          </a:prstGeom>
          <a:noFill/>
          <a:ln w="19050">
            <a:noFill/>
            <a:miter lim="800000"/>
            <a:headEnd/>
            <a:tailEnd/>
          </a:ln>
        </p:spPr>
      </p:pic>
      <p:sp>
        <p:nvSpPr>
          <p:cNvPr id="10252" name="Text Box 46"/>
          <p:cNvSpPr txBox="1">
            <a:spLocks noChangeArrowheads="1"/>
          </p:cNvSpPr>
          <p:nvPr/>
        </p:nvSpPr>
        <p:spPr bwMode="auto">
          <a:xfrm>
            <a:off x="-75909" y="5712469"/>
            <a:ext cx="7778911"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u="none" dirty="0">
                <a:solidFill>
                  <a:srgbClr val="006600"/>
                </a:solidFill>
                <a:cs typeface="Arial" pitchFamily="34" charset="0"/>
              </a:rPr>
              <a:t>National Scientific User Facilities, the 21</a:t>
            </a:r>
            <a:r>
              <a:rPr lang="en-US" sz="1800" i="1" u="none" baseline="30000" dirty="0">
                <a:solidFill>
                  <a:srgbClr val="006600"/>
                </a:solidFill>
                <a:cs typeface="Arial" pitchFamily="34" charset="0"/>
              </a:rPr>
              <a:t>st</a:t>
            </a:r>
            <a:r>
              <a:rPr lang="en-US" sz="1800" i="1" u="none" dirty="0">
                <a:solidFill>
                  <a:srgbClr val="006600"/>
                </a:solidFill>
                <a:cs typeface="Arial" pitchFamily="34" charset="0"/>
              </a:rPr>
              <a:t> century </a:t>
            </a:r>
            <a:r>
              <a:rPr lang="en-US" sz="1800" i="1" u="none" dirty="0" smtClean="0">
                <a:solidFill>
                  <a:srgbClr val="006600"/>
                </a:solidFill>
                <a:cs typeface="Arial" pitchFamily="34" charset="0"/>
              </a:rPr>
              <a:t>Tools </a:t>
            </a:r>
            <a:r>
              <a:rPr lang="en-US" sz="1800" i="1" u="none" dirty="0">
                <a:solidFill>
                  <a:srgbClr val="006600"/>
                </a:solidFill>
                <a:cs typeface="Arial" pitchFamily="34" charset="0"/>
              </a:rPr>
              <a:t>of </a:t>
            </a:r>
            <a:r>
              <a:rPr lang="en-US" sz="1800" i="1" u="none" dirty="0" smtClean="0">
                <a:solidFill>
                  <a:srgbClr val="006600"/>
                </a:solidFill>
                <a:cs typeface="Arial" pitchFamily="34" charset="0"/>
              </a:rPr>
              <a:t>Science &amp; Technology</a:t>
            </a:r>
            <a:endParaRPr lang="en-US" sz="1800" i="1" u="none" dirty="0">
              <a:solidFill>
                <a:srgbClr val="006600"/>
              </a:solidFill>
              <a:cs typeface="Arial" pitchFamily="34" charset="0"/>
            </a:endParaRPr>
          </a:p>
        </p:txBody>
      </p:sp>
      <p:pic>
        <p:nvPicPr>
          <p:cNvPr id="10256" name="Picture 3"/>
          <p:cNvPicPr preferRelativeResize="0">
            <a:picLocks noChangeAspect="1" noChangeArrowheads="1"/>
          </p:cNvPicPr>
          <p:nvPr/>
        </p:nvPicPr>
        <p:blipFill>
          <a:blip r:embed="rId15" cstate="print"/>
          <a:srcRect/>
          <a:stretch>
            <a:fillRect/>
          </a:stretch>
        </p:blipFill>
        <p:spPr bwMode="auto">
          <a:xfrm>
            <a:off x="2355011" y="1407016"/>
            <a:ext cx="1076649" cy="1185461"/>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16" cstate="print"/>
          <a:srcRect/>
          <a:stretch>
            <a:fillRect/>
          </a:stretch>
        </p:blipFill>
        <p:spPr bwMode="auto">
          <a:xfrm>
            <a:off x="3438706" y="1404606"/>
            <a:ext cx="945933" cy="1175823"/>
          </a:xfrm>
          <a:prstGeom prst="rect">
            <a:avLst/>
          </a:prstGeom>
          <a:noFill/>
          <a:ln w="28575">
            <a:solidFill>
              <a:schemeClr val="tx1"/>
            </a:solidFill>
            <a:miter lim="800000"/>
            <a:headEnd/>
            <a:tailEnd/>
          </a:ln>
        </p:spPr>
      </p:pic>
      <p:grpSp>
        <p:nvGrpSpPr>
          <p:cNvPr id="6" name="Group 5"/>
          <p:cNvGrpSpPr>
            <a:grpSpLocks/>
          </p:cNvGrpSpPr>
          <p:nvPr/>
        </p:nvGrpSpPr>
        <p:grpSpPr bwMode="auto">
          <a:xfrm>
            <a:off x="1312095" y="1406997"/>
            <a:ext cx="1073838" cy="1209556"/>
            <a:chOff x="180" y="2744"/>
            <a:chExt cx="1661" cy="2152"/>
          </a:xfrm>
        </p:grpSpPr>
        <p:pic>
          <p:nvPicPr>
            <p:cNvPr id="10265" name="Picture 6" descr="nes_fc"/>
            <p:cNvPicPr>
              <a:picLocks noChangeAspect="1" noChangeArrowheads="1"/>
            </p:cNvPicPr>
            <p:nvPr/>
          </p:nvPicPr>
          <p:blipFill>
            <a:blip r:embed="rId1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227030" y="1396157"/>
            <a:ext cx="1065213" cy="1228831"/>
          </a:xfrm>
          <a:prstGeom prst="rect">
            <a:avLst/>
          </a:prstGeom>
          <a:solidFill>
            <a:srgbClr val="000000"/>
          </a:solidFill>
          <a:ln w="28575">
            <a:solidFill>
              <a:schemeClr val="tx1"/>
            </a:solidFill>
            <a:miter lim="800000"/>
            <a:headEnd/>
            <a:tailEnd/>
          </a:ln>
        </p:spPr>
        <p:txBody>
          <a:bodyPr lIns="101692" tIns="50847" rIns="101692" bIns="50847"/>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18" cstate="print"/>
          <a:srcRect/>
          <a:stretch>
            <a:fillRect/>
          </a:stretch>
        </p:blipFill>
        <p:spPr bwMode="auto">
          <a:xfrm>
            <a:off x="321185" y="1681678"/>
            <a:ext cx="850356" cy="772236"/>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19" cstate="print"/>
          <a:srcRect/>
          <a:stretch>
            <a:fillRect/>
          </a:stretch>
        </p:blipFill>
        <p:spPr bwMode="auto">
          <a:xfrm>
            <a:off x="4414138" y="1406997"/>
            <a:ext cx="1026049" cy="1173414"/>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20" cstate="print"/>
          <a:srcRect/>
          <a:stretch>
            <a:fillRect/>
          </a:stretch>
        </p:blipFill>
        <p:spPr bwMode="auto">
          <a:xfrm>
            <a:off x="5471111" y="1409407"/>
            <a:ext cx="1016210" cy="1161366"/>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314325" y="1568876"/>
            <a:ext cx="454025" cy="348814"/>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100" dirty="0">
                <a:solidFill>
                  <a:srgbClr val="FFFFFF"/>
                </a:solidFill>
              </a:rPr>
              <a:t>Systems</a:t>
            </a:r>
            <a:endParaRPr lang="en-US" sz="1100" dirty="0">
              <a:effectLst>
                <a:outerShdw blurRad="38100" dist="38100" dir="2700000" algn="tl">
                  <a:srgbClr val="C0C0C0"/>
                </a:outerShdw>
              </a:effectLst>
            </a:endParaRPr>
          </a:p>
        </p:txBody>
      </p:sp>
      <p:sp>
        <p:nvSpPr>
          <p:cNvPr id="72" name="Rectangle 48"/>
          <p:cNvSpPr>
            <a:spLocks noChangeArrowheads="1"/>
          </p:cNvSpPr>
          <p:nvPr/>
        </p:nvSpPr>
        <p:spPr bwMode="auto">
          <a:xfrm>
            <a:off x="314327" y="1453729"/>
            <a:ext cx="484909" cy="174406"/>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100" dirty="0">
                <a:solidFill>
                  <a:srgbClr val="FFFFFF"/>
                </a:solidFill>
              </a:rPr>
              <a:t>Complex</a:t>
            </a:r>
            <a:endParaRPr lang="en-US" sz="1100" dirty="0">
              <a:effectLst>
                <a:outerShdw blurRad="38100" dist="38100" dir="2700000" algn="tl">
                  <a:srgbClr val="C0C0C0"/>
                </a:outerShdw>
              </a:effectLst>
            </a:endParaRPr>
          </a:p>
        </p:txBody>
      </p:sp>
      <p:pic>
        <p:nvPicPr>
          <p:cNvPr id="10254" name="Picture 50" descr="SET_xlg.jpg"/>
          <p:cNvPicPr>
            <a:picLocks noChangeAspect="1"/>
          </p:cNvPicPr>
          <p:nvPr/>
        </p:nvPicPr>
        <p:blipFill>
          <a:blip r:embed="rId21" cstate="print"/>
          <a:srcRect/>
          <a:stretch>
            <a:fillRect/>
          </a:stretch>
        </p:blipFill>
        <p:spPr bwMode="auto">
          <a:xfrm>
            <a:off x="6150825" y="3250522"/>
            <a:ext cx="935255" cy="1247540"/>
          </a:xfrm>
          <a:prstGeom prst="rect">
            <a:avLst/>
          </a:prstGeom>
          <a:noFill/>
          <a:ln w="38100">
            <a:noFill/>
            <a:miter lim="800000"/>
            <a:headEnd/>
            <a:tailEnd/>
          </a:ln>
        </p:spPr>
      </p:pic>
      <p:pic>
        <p:nvPicPr>
          <p:cNvPr id="10247" name="Picture 28" descr="NGPS_xlg"/>
          <p:cNvPicPr>
            <a:picLocks noChangeAspect="1" noChangeArrowheads="1"/>
          </p:cNvPicPr>
          <p:nvPr/>
        </p:nvPicPr>
        <p:blipFill>
          <a:blip r:embed="rId22" cstate="print"/>
          <a:srcRect/>
          <a:stretch>
            <a:fillRect/>
          </a:stretch>
        </p:blipFill>
        <p:spPr bwMode="auto">
          <a:xfrm>
            <a:off x="8008702" y="6119241"/>
            <a:ext cx="936093" cy="1250163"/>
          </a:xfrm>
          <a:prstGeom prst="rect">
            <a:avLst/>
          </a:prstGeom>
          <a:noFill/>
          <a:ln w="38100">
            <a:noFill/>
            <a:miter lim="800000"/>
            <a:headEnd/>
            <a:tailEnd/>
          </a:ln>
        </p:spPr>
      </p:pic>
      <p:pic>
        <p:nvPicPr>
          <p:cNvPr id="53" name="Picture 2"/>
          <p:cNvPicPr>
            <a:picLocks noChangeAspect="1"/>
          </p:cNvPicPr>
          <p:nvPr/>
        </p:nvPicPr>
        <p:blipFill>
          <a:blip r:embed="rId23" cstate="print"/>
          <a:srcRect/>
          <a:stretch>
            <a:fillRect/>
          </a:stretch>
        </p:blipFill>
        <p:spPr bwMode="auto">
          <a:xfrm>
            <a:off x="8912816" y="6102856"/>
            <a:ext cx="910452" cy="1245597"/>
          </a:xfrm>
          <a:prstGeom prst="rect">
            <a:avLst/>
          </a:prstGeom>
          <a:noFill/>
          <a:ln w="38100">
            <a:noFill/>
            <a:miter lim="800000"/>
            <a:headEnd/>
            <a:tailEnd/>
          </a:ln>
        </p:spPr>
      </p:pic>
      <p:grpSp>
        <p:nvGrpSpPr>
          <p:cNvPr id="7" name="Group 57"/>
          <p:cNvGrpSpPr/>
          <p:nvPr/>
        </p:nvGrpSpPr>
        <p:grpSpPr>
          <a:xfrm>
            <a:off x="922020" y="3243565"/>
            <a:ext cx="4365625" cy="2422567"/>
            <a:chOff x="838200" y="2861953"/>
            <a:chExt cx="3968750" cy="2137559"/>
          </a:xfrm>
        </p:grpSpPr>
        <p:grpSp>
          <p:nvGrpSpPr>
            <p:cNvPr id="8"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24" cstate="print"/>
              <a:srcRect/>
              <a:stretch>
                <a:fillRect/>
              </a:stretch>
            </p:blipFill>
            <p:spPr bwMode="auto">
              <a:xfrm>
                <a:off x="2211" y="2644"/>
                <a:ext cx="488" cy="654"/>
              </a:xfrm>
              <a:prstGeom prst="rect">
                <a:avLst/>
              </a:prstGeom>
              <a:noFill/>
              <a:ln w="28575">
                <a:noFill/>
                <a:miter lim="800000"/>
                <a:headEnd/>
                <a:tailEnd/>
              </a:ln>
            </p:spPr>
          </p:pic>
          <p:grpSp>
            <p:nvGrpSpPr>
              <p:cNvPr id="9"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2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2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2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2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2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3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3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3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33" cstate="print"/>
                <a:srcRect/>
                <a:stretch>
                  <a:fillRect/>
                </a:stretch>
              </p:blipFill>
              <p:spPr bwMode="auto">
                <a:xfrm>
                  <a:off x="1769" y="2004"/>
                  <a:ext cx="489" cy="654"/>
                </a:xfrm>
                <a:prstGeom prst="rect">
                  <a:avLst/>
                </a:prstGeom>
                <a:noFill/>
                <a:ln w="28575">
                  <a:noFill/>
                  <a:miter lim="800000"/>
                  <a:headEnd/>
                  <a:tailEnd/>
                </a:ln>
              </p:spPr>
            </p:pic>
          </p:grpSp>
        </p:grpSp>
        <p:sp>
          <p:nvSpPr>
            <p:cNvPr id="57" name="Rectangle 56"/>
            <p:cNvSpPr/>
            <p:nvPr/>
          </p:nvSpPr>
          <p:spPr>
            <a:xfrm>
              <a:off x="855023" y="2861953"/>
              <a:ext cx="3942608" cy="21375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descr="CCB2020_xlg.jpg"/>
          <p:cNvPicPr>
            <a:picLocks noChangeAspect="1"/>
          </p:cNvPicPr>
          <p:nvPr/>
        </p:nvPicPr>
        <p:blipFill>
          <a:blip r:embed="rId34" cstate="print"/>
          <a:stretch>
            <a:fillRect/>
          </a:stretch>
        </p:blipFill>
        <p:spPr>
          <a:xfrm>
            <a:off x="5295345" y="4503762"/>
            <a:ext cx="907651" cy="1174759"/>
          </a:xfrm>
          <a:prstGeom prst="rect">
            <a:avLst/>
          </a:prstGeom>
          <a:ln w="28575">
            <a:solidFill>
              <a:srgbClr val="C00000"/>
            </a:solidFill>
          </a:ln>
        </p:spPr>
      </p:pic>
      <p:grpSp>
        <p:nvGrpSpPr>
          <p:cNvPr id="59" name="Group 58"/>
          <p:cNvGrpSpPr/>
          <p:nvPr/>
        </p:nvGrpSpPr>
        <p:grpSpPr>
          <a:xfrm>
            <a:off x="6251946" y="3248167"/>
            <a:ext cx="1782952" cy="2442948"/>
            <a:chOff x="6251946" y="3248167"/>
            <a:chExt cx="1782952" cy="2442948"/>
          </a:xfrm>
        </p:grpSpPr>
        <p:pic>
          <p:nvPicPr>
            <p:cNvPr id="62" name="Picture 61" descr="SETF_xlg.jpg"/>
            <p:cNvPicPr>
              <a:picLocks noChangeAspect="1"/>
            </p:cNvPicPr>
            <p:nvPr/>
          </p:nvPicPr>
          <p:blipFill>
            <a:blip r:embed="rId35" cstate="print"/>
            <a:stretch>
              <a:fillRect/>
            </a:stretch>
          </p:blipFill>
          <p:spPr>
            <a:xfrm>
              <a:off x="7085881" y="3248167"/>
              <a:ext cx="949017" cy="1228299"/>
            </a:xfrm>
            <a:prstGeom prst="rect">
              <a:avLst/>
            </a:prstGeom>
            <a:ln w="28575">
              <a:solidFill>
                <a:srgbClr val="C00000"/>
              </a:solidFill>
            </a:ln>
          </p:spPr>
        </p:pic>
        <p:pic>
          <p:nvPicPr>
            <p:cNvPr id="65" name="Picture 64" descr="CMSC_xlg.jpg"/>
            <p:cNvPicPr>
              <a:picLocks noChangeAspect="1"/>
            </p:cNvPicPr>
            <p:nvPr/>
          </p:nvPicPr>
          <p:blipFill>
            <a:blip r:embed="rId36" cstate="print"/>
            <a:stretch>
              <a:fillRect/>
            </a:stretch>
          </p:blipFill>
          <p:spPr>
            <a:xfrm>
              <a:off x="6251946" y="4503636"/>
              <a:ext cx="917479" cy="1187479"/>
            </a:xfrm>
            <a:prstGeom prst="rect">
              <a:avLst/>
            </a:prstGeom>
            <a:ln w="28575">
              <a:solidFill>
                <a:srgbClr val="C00000"/>
              </a:solidFill>
            </a:ln>
          </p:spPr>
        </p:pic>
      </p:grpSp>
      <p:sp>
        <p:nvSpPr>
          <p:cNvPr id="58"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fld id="{90944929-F3F1-48F8-BC26-BA0BFE417CEF}" type="slidenum">
              <a:rPr lang="en-US" b="0" u="none" smtClean="0"/>
              <a:pPr/>
              <a:t>3</a:t>
            </a:fld>
            <a:endParaRPr lang="en-US" b="0" u="non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4"/>
                                        </p:tgtEl>
                                      </p:cBhvr>
                                      <p:by x="150000" y="150000"/>
                                    </p:animScale>
                                  </p:childTnLst>
                                </p:cTn>
                              </p:par>
                              <p:par>
                                <p:cTn id="7" presetID="32" presetClass="emph" presetSubtype="0" fill="hold" nodeType="withEffect">
                                  <p:stCondLst>
                                    <p:cond delay="0"/>
                                  </p:stCondLst>
                                  <p:childTnLst>
                                    <p:animClr clrSpc="rgb">
                                      <p:cBhvr override="childStyle">
                                        <p:cTn id="8" dur="100" fill="hold"/>
                                        <p:tgtEl>
                                          <p:spTgt spid="64"/>
                                        </p:tgtEl>
                                        <p:attrNameLst>
                                          <p:attrName>style.color</p:attrName>
                                        </p:attrNameLst>
                                      </p:cBhvr>
                                      <p:to>
                                        <a:schemeClr val="accent2"/>
                                      </p:to>
                                    </p:animClr>
                                    <p:animClr clrSpc="rgb">
                                      <p:cBhvr>
                                        <p:cTn id="9" dur="100" fill="hold"/>
                                        <p:tgtEl>
                                          <p:spTgt spid="64"/>
                                        </p:tgtEl>
                                        <p:attrNameLst>
                                          <p:attrName>fillcolor</p:attrName>
                                        </p:attrNameLst>
                                      </p:cBhvr>
                                      <p:to>
                                        <a:schemeClr val="accent2"/>
                                      </p:to>
                                    </p:animClr>
                                    <p:set>
                                      <p:cBhvr>
                                        <p:cTn id="10" dur="100" fill="hold"/>
                                        <p:tgtEl>
                                          <p:spTgt spid="64"/>
                                        </p:tgtEl>
                                        <p:attrNameLst>
                                          <p:attrName>fill.type</p:attrName>
                                        </p:attrNameLst>
                                      </p:cBhvr>
                                      <p:to>
                                        <p:strVal val="solid"/>
                                      </p:to>
                                    </p:set>
                                    <p:set>
                                      <p:cBhvr>
                                        <p:cTn id="11" dur="100" fill="hold"/>
                                        <p:tgtEl>
                                          <p:spTgt spid="64"/>
                                        </p:tgtEl>
                                        <p:attrNameLst>
                                          <p:attrName>fill.on</p:attrName>
                                        </p:attrNameLst>
                                      </p:cBhvr>
                                      <p:to>
                                        <p:strVal val="true"/>
                                      </p:to>
                                    </p:set>
                                    <p:animRot by="120000">
                                      <p:cBhvr>
                                        <p:cTn id="12" dur="100" fill="hold">
                                          <p:stCondLst>
                                            <p:cond delay="0"/>
                                          </p:stCondLst>
                                        </p:cTn>
                                        <p:tgtEl>
                                          <p:spTgt spid="64"/>
                                        </p:tgtEl>
                                        <p:attrNameLst>
                                          <p:attrName>r</p:attrName>
                                        </p:attrNameLst>
                                      </p:cBhvr>
                                    </p:animRot>
                                    <p:animRot by="-240000">
                                      <p:cBhvr>
                                        <p:cTn id="13" dur="200" fill="hold">
                                          <p:stCondLst>
                                            <p:cond delay="200"/>
                                          </p:stCondLst>
                                        </p:cTn>
                                        <p:tgtEl>
                                          <p:spTgt spid="64"/>
                                        </p:tgtEl>
                                        <p:attrNameLst>
                                          <p:attrName>r</p:attrName>
                                        </p:attrNameLst>
                                      </p:cBhvr>
                                    </p:animRot>
                                    <p:animRot by="240000">
                                      <p:cBhvr>
                                        <p:cTn id="14" dur="200" fill="hold">
                                          <p:stCondLst>
                                            <p:cond delay="400"/>
                                          </p:stCondLst>
                                        </p:cTn>
                                        <p:tgtEl>
                                          <p:spTgt spid="64"/>
                                        </p:tgtEl>
                                        <p:attrNameLst>
                                          <p:attrName>r</p:attrName>
                                        </p:attrNameLst>
                                      </p:cBhvr>
                                    </p:animRot>
                                    <p:animRot by="-240000">
                                      <p:cBhvr>
                                        <p:cTn id="15" dur="200" fill="hold">
                                          <p:stCondLst>
                                            <p:cond delay="600"/>
                                          </p:stCondLst>
                                        </p:cTn>
                                        <p:tgtEl>
                                          <p:spTgt spid="64"/>
                                        </p:tgtEl>
                                        <p:attrNameLst>
                                          <p:attrName>r</p:attrName>
                                        </p:attrNameLst>
                                      </p:cBhvr>
                                    </p:animRot>
                                    <p:animRot by="120000">
                                      <p:cBhvr>
                                        <p:cTn id="16" dur="200" fill="hold">
                                          <p:stCondLst>
                                            <p:cond delay="800"/>
                                          </p:stCondLst>
                                        </p:cTn>
                                        <p:tgtEl>
                                          <p:spTgt spid="6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44"/>
          <p:cNvSpPr txBox="1">
            <a:spLocks noChangeArrowheads="1"/>
          </p:cNvSpPr>
          <p:nvPr/>
        </p:nvSpPr>
        <p:spPr bwMode="auto">
          <a:xfrm>
            <a:off x="11" y="2817505"/>
            <a:ext cx="3436953"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dirty="0">
                <a:solidFill>
                  <a:srgbClr val="008000"/>
                </a:solidFill>
                <a:latin typeface="Arial" pitchFamily="34" charset="0"/>
                <a:cs typeface="Arial" pitchFamily="34" charset="0"/>
              </a:rPr>
              <a:t>Science for National Needs</a:t>
            </a:r>
          </a:p>
        </p:txBody>
      </p:sp>
      <p:sp>
        <p:nvSpPr>
          <p:cNvPr id="10251" name="Text Box 45"/>
          <p:cNvSpPr txBox="1">
            <a:spLocks noChangeArrowheads="1"/>
          </p:cNvSpPr>
          <p:nvPr/>
        </p:nvSpPr>
        <p:spPr bwMode="auto">
          <a:xfrm>
            <a:off x="10" y="895995"/>
            <a:ext cx="2872696"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dirty="0">
                <a:solidFill>
                  <a:srgbClr val="008000"/>
                </a:solidFill>
                <a:latin typeface="Arial" pitchFamily="34" charset="0"/>
                <a:cs typeface="Arial" pitchFamily="34" charset="0"/>
              </a:rPr>
              <a:t>Science for Discovery</a:t>
            </a:r>
          </a:p>
        </p:txBody>
      </p:sp>
      <p:sp>
        <p:nvSpPr>
          <p:cNvPr id="10242" name="Rectangle 2"/>
          <p:cNvSpPr>
            <a:spLocks noGrp="1" noChangeArrowheads="1"/>
          </p:cNvSpPr>
          <p:nvPr>
            <p:ph type="title"/>
          </p:nvPr>
        </p:nvSpPr>
        <p:spPr>
          <a:xfrm>
            <a:off x="0" y="0"/>
            <a:ext cx="10058400" cy="820420"/>
          </a:xfrm>
        </p:spPr>
        <p:txBody>
          <a:bodyPr lIns="101645" tIns="50823" rIns="101645" bIns="50823"/>
          <a:lstStyle/>
          <a:p>
            <a:pPr defTabSz="1133311">
              <a:tabLst>
                <a:tab pos="2102450" algn="l"/>
              </a:tabLst>
            </a:pPr>
            <a:r>
              <a:rPr lang="en-US" dirty="0" smtClean="0">
                <a:solidFill>
                  <a:srgbClr val="006600"/>
                </a:solidFill>
              </a:rPr>
              <a:t>BES Strategic Planning Activities</a:t>
            </a:r>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3252898"/>
            <a:ext cx="984885" cy="1266613"/>
          </a:xfrm>
        </p:spPr>
      </p:pic>
      <p:grpSp>
        <p:nvGrpSpPr>
          <p:cNvPr id="2" name="Group 10"/>
          <p:cNvGrpSpPr>
            <a:grpSpLocks/>
          </p:cNvGrpSpPr>
          <p:nvPr/>
        </p:nvGrpSpPr>
        <p:grpSpPr bwMode="auto">
          <a:xfrm>
            <a:off x="7" y="6158055"/>
            <a:ext cx="7631612" cy="1304395"/>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10291"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3"/>
                <a:ext cx="805" cy="1037"/>
              </a:xfrm>
              <a:prstGeom prst="rect">
                <a:avLst/>
              </a:prstGeom>
              <a:no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1" y="1553"/>
                <a:ext cx="809" cy="1034"/>
              </a:xfrm>
              <a:prstGeom prst="rect">
                <a:avLst/>
              </a:prstGeom>
              <a:solidFill>
                <a:schemeClr val="bg1"/>
              </a:solid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pic>
            <p:nvPicPr>
              <p:cNvPr id="10290" name="Picture 16"/>
              <p:cNvPicPr preferRelativeResize="0">
                <a:picLocks noChangeAspect="1" noChangeArrowheads="1"/>
              </p:cNvPicPr>
              <p:nvPr/>
            </p:nvPicPr>
            <p:blipFill>
              <a:blip r:embed="rId5" cstate="print"/>
              <a:srcRect/>
              <a:stretch>
                <a:fillRect/>
              </a:stretch>
            </p:blipFill>
            <p:spPr bwMode="auto">
              <a:xfrm>
                <a:off x="2697" y="1622"/>
                <a:ext cx="750" cy="561"/>
              </a:xfrm>
              <a:prstGeom prst="rect">
                <a:avLst/>
              </a:prstGeom>
              <a:solidFill>
                <a:schemeClr val="bg1"/>
              </a:solidFill>
              <a:ln w="9525">
                <a:noFill/>
                <a:miter lim="800000"/>
                <a:headEnd/>
                <a:tailEnd/>
              </a:ln>
            </p:spPr>
          </p:pic>
        </p:grpSp>
        <p:pic>
          <p:nvPicPr>
            <p:cNvPr id="10280"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10281"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10282"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10287"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1" y="1171"/>
                <a:ext cx="802" cy="1034"/>
              </a:xfrm>
              <a:prstGeom prst="rect">
                <a:avLst/>
              </a:prstGeom>
              <a:noFill/>
              <a:ln w="9525">
                <a:solidFill>
                  <a:schemeClr val="tx1"/>
                </a:solidFill>
                <a:miter lim="800000"/>
                <a:headEnd/>
                <a:tailEnd/>
              </a:ln>
            </p:spPr>
            <p:txBody>
              <a:bodyPr wrap="none" lIns="82058" tIns="41029" rIns="82058" bIns="41029" anchor="ctr"/>
              <a:lstStyle/>
              <a:p>
                <a:pPr defTabSz="912649">
                  <a:defRPr/>
                </a:pPr>
                <a:endParaRPr lang="en-US" dirty="0">
                  <a:effectLst>
                    <a:outerShdw blurRad="38100" dist="38100" dir="2700000" algn="tl">
                      <a:srgbClr val="C0C0C0"/>
                    </a:outerShdw>
                  </a:effectLst>
                </a:endParaRPr>
              </a:p>
            </p:txBody>
          </p:sp>
        </p:grpSp>
        <p:pic>
          <p:nvPicPr>
            <p:cNvPr id="10284"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10285"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10286"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10246" name="Picture 27"/>
          <p:cNvPicPr>
            <a:picLocks noChangeAspect="1" noChangeArrowheads="1"/>
          </p:cNvPicPr>
          <p:nvPr/>
        </p:nvPicPr>
        <p:blipFill>
          <a:blip r:embed="rId13" cstate="print"/>
          <a:srcRect/>
          <a:stretch>
            <a:fillRect/>
          </a:stretch>
        </p:blipFill>
        <p:spPr bwMode="auto">
          <a:xfrm>
            <a:off x="7229232" y="6148011"/>
            <a:ext cx="920273" cy="1261216"/>
          </a:xfrm>
          <a:prstGeom prst="rect">
            <a:avLst/>
          </a:prstGeom>
          <a:noFill/>
          <a:ln w="9525" algn="ctr">
            <a:noFill/>
            <a:miter lim="800000"/>
            <a:headEnd/>
            <a:tailEnd/>
          </a:ln>
        </p:spPr>
      </p:pic>
      <p:pic>
        <p:nvPicPr>
          <p:cNvPr id="10249" name="Picture 41"/>
          <p:cNvPicPr preferRelativeResize="0">
            <a:picLocks noChangeAspect="1" noChangeArrowheads="1"/>
          </p:cNvPicPr>
          <p:nvPr/>
        </p:nvPicPr>
        <p:blipFill>
          <a:blip r:embed="rId14" cstate="print"/>
          <a:srcRect/>
          <a:stretch>
            <a:fillRect/>
          </a:stretch>
        </p:blipFill>
        <p:spPr bwMode="auto">
          <a:xfrm>
            <a:off x="5261452" y="3256492"/>
            <a:ext cx="927258" cy="1234228"/>
          </a:xfrm>
          <a:prstGeom prst="rect">
            <a:avLst/>
          </a:prstGeom>
          <a:noFill/>
          <a:ln w="19050">
            <a:noFill/>
            <a:miter lim="800000"/>
            <a:headEnd/>
            <a:tailEnd/>
          </a:ln>
        </p:spPr>
      </p:pic>
      <p:sp>
        <p:nvSpPr>
          <p:cNvPr id="10252" name="Text Box 46"/>
          <p:cNvSpPr txBox="1">
            <a:spLocks noChangeArrowheads="1"/>
          </p:cNvSpPr>
          <p:nvPr/>
        </p:nvSpPr>
        <p:spPr bwMode="auto">
          <a:xfrm>
            <a:off x="-75909" y="5712469"/>
            <a:ext cx="7701903" cy="379650"/>
          </a:xfrm>
          <a:prstGeom prst="rect">
            <a:avLst/>
          </a:prstGeom>
          <a:noFill/>
          <a:ln w="9525">
            <a:noFill/>
            <a:miter lim="800000"/>
            <a:headEnd/>
            <a:tailEnd/>
          </a:ln>
        </p:spPr>
        <p:txBody>
          <a:bodyPr wrap="none" lIns="101657" tIns="50829" rIns="101657" bIns="50829">
            <a:spAutoFit/>
          </a:bodyPr>
          <a:lstStyle/>
          <a:p>
            <a:pPr marL="254205" indent="-254205">
              <a:buFont typeface="Wingdings" pitchFamily="2" charset="2"/>
              <a:buChar char="§"/>
            </a:pPr>
            <a:r>
              <a:rPr lang="en-US" sz="1800" i="1" dirty="0">
                <a:solidFill>
                  <a:srgbClr val="008000"/>
                </a:solidFill>
                <a:latin typeface="Arial" pitchFamily="34" charset="0"/>
                <a:cs typeface="Arial" pitchFamily="34" charset="0"/>
              </a:rPr>
              <a:t>National Scientific User Facilities, the 21</a:t>
            </a:r>
            <a:r>
              <a:rPr lang="en-US" sz="1800" i="1" baseline="30000" dirty="0">
                <a:solidFill>
                  <a:srgbClr val="008000"/>
                </a:solidFill>
                <a:latin typeface="Arial" pitchFamily="34" charset="0"/>
                <a:cs typeface="Arial" pitchFamily="34" charset="0"/>
              </a:rPr>
              <a:t>st</a:t>
            </a:r>
            <a:r>
              <a:rPr lang="en-US" sz="1800" i="1" dirty="0">
                <a:solidFill>
                  <a:srgbClr val="008000"/>
                </a:solidFill>
                <a:latin typeface="Arial" pitchFamily="34" charset="0"/>
                <a:cs typeface="Arial" pitchFamily="34" charset="0"/>
              </a:rPr>
              <a:t> century tools of science</a:t>
            </a:r>
          </a:p>
        </p:txBody>
      </p:sp>
      <p:pic>
        <p:nvPicPr>
          <p:cNvPr id="10256" name="Picture 3"/>
          <p:cNvPicPr preferRelativeResize="0">
            <a:picLocks noChangeAspect="1" noChangeArrowheads="1"/>
          </p:cNvPicPr>
          <p:nvPr/>
        </p:nvPicPr>
        <p:blipFill>
          <a:blip r:embed="rId15" cstate="print"/>
          <a:srcRect/>
          <a:stretch>
            <a:fillRect/>
          </a:stretch>
        </p:blipFill>
        <p:spPr bwMode="auto">
          <a:xfrm>
            <a:off x="2355011" y="1407016"/>
            <a:ext cx="1076649" cy="1185461"/>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16" cstate="print"/>
          <a:srcRect/>
          <a:stretch>
            <a:fillRect/>
          </a:stretch>
        </p:blipFill>
        <p:spPr bwMode="auto">
          <a:xfrm>
            <a:off x="3438706" y="1404606"/>
            <a:ext cx="945933" cy="1175823"/>
          </a:xfrm>
          <a:prstGeom prst="rect">
            <a:avLst/>
          </a:prstGeom>
          <a:noFill/>
          <a:ln w="28575">
            <a:solidFill>
              <a:schemeClr val="tx1"/>
            </a:solidFill>
            <a:miter lim="800000"/>
            <a:headEnd/>
            <a:tailEnd/>
          </a:ln>
        </p:spPr>
      </p:pic>
      <p:grpSp>
        <p:nvGrpSpPr>
          <p:cNvPr id="6" name="Group 5"/>
          <p:cNvGrpSpPr>
            <a:grpSpLocks/>
          </p:cNvGrpSpPr>
          <p:nvPr/>
        </p:nvGrpSpPr>
        <p:grpSpPr bwMode="auto">
          <a:xfrm>
            <a:off x="1312095" y="1406997"/>
            <a:ext cx="1073838" cy="1209556"/>
            <a:chOff x="180" y="2744"/>
            <a:chExt cx="1661" cy="2152"/>
          </a:xfrm>
        </p:grpSpPr>
        <p:pic>
          <p:nvPicPr>
            <p:cNvPr id="10265" name="Picture 6" descr="nes_fc"/>
            <p:cNvPicPr>
              <a:picLocks noChangeAspect="1" noChangeArrowheads="1"/>
            </p:cNvPicPr>
            <p:nvPr/>
          </p:nvPicPr>
          <p:blipFill>
            <a:blip r:embed="rId1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227030" y="1396157"/>
            <a:ext cx="1065213" cy="1228831"/>
          </a:xfrm>
          <a:prstGeom prst="rect">
            <a:avLst/>
          </a:prstGeom>
          <a:solidFill>
            <a:srgbClr val="000000"/>
          </a:solidFill>
          <a:ln w="28575">
            <a:solidFill>
              <a:schemeClr val="tx1"/>
            </a:solidFill>
            <a:miter lim="800000"/>
            <a:headEnd/>
            <a:tailEnd/>
          </a:ln>
        </p:spPr>
        <p:txBody>
          <a:bodyPr lIns="101692" tIns="50847" rIns="101692" bIns="50847"/>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18" cstate="print"/>
          <a:srcRect/>
          <a:stretch>
            <a:fillRect/>
          </a:stretch>
        </p:blipFill>
        <p:spPr bwMode="auto">
          <a:xfrm>
            <a:off x="321185" y="1681678"/>
            <a:ext cx="850356" cy="772236"/>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19" cstate="print"/>
          <a:srcRect/>
          <a:stretch>
            <a:fillRect/>
          </a:stretch>
        </p:blipFill>
        <p:spPr bwMode="auto">
          <a:xfrm>
            <a:off x="4414138" y="1406997"/>
            <a:ext cx="1026049" cy="1173414"/>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20" cstate="print"/>
          <a:srcRect/>
          <a:stretch>
            <a:fillRect/>
          </a:stretch>
        </p:blipFill>
        <p:spPr bwMode="auto">
          <a:xfrm>
            <a:off x="5471111" y="1409407"/>
            <a:ext cx="1016210" cy="1161366"/>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314325" y="1568876"/>
            <a:ext cx="454025" cy="348814"/>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100" dirty="0">
                <a:solidFill>
                  <a:srgbClr val="FFFFFF"/>
                </a:solidFill>
              </a:rPr>
              <a:t>Systems</a:t>
            </a:r>
            <a:endParaRPr lang="en-US" sz="1100" dirty="0">
              <a:effectLst>
                <a:outerShdw blurRad="38100" dist="38100" dir="2700000" algn="tl">
                  <a:srgbClr val="C0C0C0"/>
                </a:outerShdw>
              </a:effectLst>
            </a:endParaRPr>
          </a:p>
        </p:txBody>
      </p:sp>
      <p:sp>
        <p:nvSpPr>
          <p:cNvPr id="72" name="Rectangle 48"/>
          <p:cNvSpPr>
            <a:spLocks noChangeArrowheads="1"/>
          </p:cNvSpPr>
          <p:nvPr/>
        </p:nvSpPr>
        <p:spPr bwMode="auto">
          <a:xfrm>
            <a:off x="314327" y="1453729"/>
            <a:ext cx="484909" cy="174406"/>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100" dirty="0">
                <a:solidFill>
                  <a:srgbClr val="FFFFFF"/>
                </a:solidFill>
              </a:rPr>
              <a:t>Complex</a:t>
            </a:r>
            <a:endParaRPr lang="en-US" sz="1100" dirty="0">
              <a:effectLst>
                <a:outerShdw blurRad="38100" dist="38100" dir="2700000" algn="tl">
                  <a:srgbClr val="C0C0C0"/>
                </a:outerShdw>
              </a:effectLst>
            </a:endParaRPr>
          </a:p>
        </p:txBody>
      </p:sp>
      <p:pic>
        <p:nvPicPr>
          <p:cNvPr id="10254" name="Picture 50" descr="SET_xlg.jpg"/>
          <p:cNvPicPr>
            <a:picLocks noChangeAspect="1"/>
          </p:cNvPicPr>
          <p:nvPr/>
        </p:nvPicPr>
        <p:blipFill>
          <a:blip r:embed="rId21" cstate="print"/>
          <a:srcRect/>
          <a:stretch>
            <a:fillRect/>
          </a:stretch>
        </p:blipFill>
        <p:spPr bwMode="auto">
          <a:xfrm>
            <a:off x="6150825" y="3250522"/>
            <a:ext cx="935255" cy="1247540"/>
          </a:xfrm>
          <a:prstGeom prst="rect">
            <a:avLst/>
          </a:prstGeom>
          <a:noFill/>
          <a:ln w="38100">
            <a:noFill/>
            <a:miter lim="800000"/>
            <a:headEnd/>
            <a:tailEnd/>
          </a:ln>
        </p:spPr>
      </p:pic>
      <p:pic>
        <p:nvPicPr>
          <p:cNvPr id="10247" name="Picture 28" descr="NGPS_xlg"/>
          <p:cNvPicPr>
            <a:picLocks noChangeAspect="1" noChangeArrowheads="1"/>
          </p:cNvPicPr>
          <p:nvPr/>
        </p:nvPicPr>
        <p:blipFill>
          <a:blip r:embed="rId22" cstate="print"/>
          <a:srcRect/>
          <a:stretch>
            <a:fillRect/>
          </a:stretch>
        </p:blipFill>
        <p:spPr bwMode="auto">
          <a:xfrm>
            <a:off x="8008702" y="6119241"/>
            <a:ext cx="936093" cy="1250163"/>
          </a:xfrm>
          <a:prstGeom prst="rect">
            <a:avLst/>
          </a:prstGeom>
          <a:noFill/>
          <a:ln w="38100">
            <a:noFill/>
            <a:miter lim="800000"/>
            <a:headEnd/>
            <a:tailEnd/>
          </a:ln>
        </p:spPr>
      </p:pic>
      <p:pic>
        <p:nvPicPr>
          <p:cNvPr id="53" name="Picture 2"/>
          <p:cNvPicPr>
            <a:picLocks noChangeAspect="1"/>
          </p:cNvPicPr>
          <p:nvPr/>
        </p:nvPicPr>
        <p:blipFill>
          <a:blip r:embed="rId23" cstate="print"/>
          <a:srcRect/>
          <a:stretch>
            <a:fillRect/>
          </a:stretch>
        </p:blipFill>
        <p:spPr bwMode="auto">
          <a:xfrm>
            <a:off x="8912816" y="6102856"/>
            <a:ext cx="910452" cy="1245597"/>
          </a:xfrm>
          <a:prstGeom prst="rect">
            <a:avLst/>
          </a:prstGeom>
          <a:noFill/>
          <a:ln w="38100">
            <a:noFill/>
            <a:miter lim="800000"/>
            <a:headEnd/>
            <a:tailEnd/>
          </a:ln>
        </p:spPr>
      </p:pic>
      <p:grpSp>
        <p:nvGrpSpPr>
          <p:cNvPr id="7" name="Group 57"/>
          <p:cNvGrpSpPr/>
          <p:nvPr/>
        </p:nvGrpSpPr>
        <p:grpSpPr>
          <a:xfrm>
            <a:off x="922020" y="3243565"/>
            <a:ext cx="4365625" cy="2422567"/>
            <a:chOff x="838200" y="2861953"/>
            <a:chExt cx="3968750" cy="2137559"/>
          </a:xfrm>
        </p:grpSpPr>
        <p:grpSp>
          <p:nvGrpSpPr>
            <p:cNvPr id="8"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24" cstate="print"/>
              <a:srcRect/>
              <a:stretch>
                <a:fillRect/>
              </a:stretch>
            </p:blipFill>
            <p:spPr bwMode="auto">
              <a:xfrm>
                <a:off x="2211" y="2644"/>
                <a:ext cx="488" cy="654"/>
              </a:xfrm>
              <a:prstGeom prst="rect">
                <a:avLst/>
              </a:prstGeom>
              <a:noFill/>
              <a:ln w="28575">
                <a:noFill/>
                <a:miter lim="800000"/>
                <a:headEnd/>
                <a:tailEnd/>
              </a:ln>
            </p:spPr>
          </p:pic>
          <p:grpSp>
            <p:nvGrpSpPr>
              <p:cNvPr id="9"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2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2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2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2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2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3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3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3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33" cstate="print"/>
                <a:srcRect/>
                <a:stretch>
                  <a:fillRect/>
                </a:stretch>
              </p:blipFill>
              <p:spPr bwMode="auto">
                <a:xfrm>
                  <a:off x="1769" y="2004"/>
                  <a:ext cx="489" cy="654"/>
                </a:xfrm>
                <a:prstGeom prst="rect">
                  <a:avLst/>
                </a:prstGeom>
                <a:noFill/>
                <a:ln w="28575">
                  <a:noFill/>
                  <a:miter lim="800000"/>
                  <a:headEnd/>
                  <a:tailEnd/>
                </a:ln>
              </p:spPr>
            </p:pic>
          </p:grpSp>
        </p:grpSp>
        <p:sp>
          <p:nvSpPr>
            <p:cNvPr id="57" name="Rectangle 56"/>
            <p:cNvSpPr/>
            <p:nvPr/>
          </p:nvSpPr>
          <p:spPr>
            <a:xfrm>
              <a:off x="855023" y="2861953"/>
              <a:ext cx="3942608" cy="21375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7"/>
          <p:cNvGrpSpPr/>
          <p:nvPr/>
        </p:nvGrpSpPr>
        <p:grpSpPr>
          <a:xfrm>
            <a:off x="5295345" y="3248167"/>
            <a:ext cx="2739553" cy="2442948"/>
            <a:chOff x="5295332" y="3248167"/>
            <a:chExt cx="2739553" cy="2442948"/>
          </a:xfrm>
        </p:grpSpPr>
        <p:pic>
          <p:nvPicPr>
            <p:cNvPr id="62" name="Picture 61" descr="SETF_xlg.jpg"/>
            <p:cNvPicPr>
              <a:picLocks noChangeAspect="1"/>
            </p:cNvPicPr>
            <p:nvPr/>
          </p:nvPicPr>
          <p:blipFill>
            <a:blip r:embed="rId34" cstate="print"/>
            <a:stretch>
              <a:fillRect/>
            </a:stretch>
          </p:blipFill>
          <p:spPr>
            <a:xfrm>
              <a:off x="7085868" y="3248167"/>
              <a:ext cx="949017" cy="1228299"/>
            </a:xfrm>
            <a:prstGeom prst="rect">
              <a:avLst/>
            </a:prstGeom>
            <a:ln w="28575">
              <a:solidFill>
                <a:srgbClr val="C00000"/>
              </a:solidFill>
            </a:ln>
          </p:spPr>
        </p:pic>
        <p:pic>
          <p:nvPicPr>
            <p:cNvPr id="64" name="Picture 63" descr="CCB2020_xlg.jpg"/>
            <p:cNvPicPr>
              <a:picLocks noChangeAspect="1"/>
            </p:cNvPicPr>
            <p:nvPr/>
          </p:nvPicPr>
          <p:blipFill>
            <a:blip r:embed="rId35" cstate="print"/>
            <a:stretch>
              <a:fillRect/>
            </a:stretch>
          </p:blipFill>
          <p:spPr>
            <a:xfrm>
              <a:off x="5295332" y="4503762"/>
              <a:ext cx="907651" cy="1174759"/>
            </a:xfrm>
            <a:prstGeom prst="rect">
              <a:avLst/>
            </a:prstGeom>
            <a:ln w="28575">
              <a:solidFill>
                <a:srgbClr val="C00000"/>
              </a:solidFill>
            </a:ln>
          </p:spPr>
        </p:pic>
        <p:pic>
          <p:nvPicPr>
            <p:cNvPr id="65" name="Picture 64" descr="CMSC_xlg.jpg"/>
            <p:cNvPicPr>
              <a:picLocks noChangeAspect="1"/>
            </p:cNvPicPr>
            <p:nvPr/>
          </p:nvPicPr>
          <p:blipFill>
            <a:blip r:embed="rId36" cstate="print"/>
            <a:stretch>
              <a:fillRect/>
            </a:stretch>
          </p:blipFill>
          <p:spPr>
            <a:xfrm>
              <a:off x="6251933" y="4503636"/>
              <a:ext cx="917479" cy="1187479"/>
            </a:xfrm>
            <a:prstGeom prst="rect">
              <a:avLst/>
            </a:prstGeom>
            <a:ln w="28575">
              <a:solidFill>
                <a:srgbClr val="C00000"/>
              </a:solidFill>
            </a:ln>
          </p:spPr>
        </p:pic>
      </p:grpSp>
      <p:sp>
        <p:nvSpPr>
          <p:cNvPr id="58" name="Rectangle 57"/>
          <p:cNvSpPr/>
          <p:nvPr/>
        </p:nvSpPr>
        <p:spPr>
          <a:xfrm>
            <a:off x="6714711" y="1173707"/>
            <a:ext cx="1392071" cy="1678675"/>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lIns="91328" tIns="45662" rIns="91328" bIns="45662" rtlCol="0" anchor="ctr"/>
          <a:lstStyle/>
          <a:p>
            <a:pPr algn="ctr"/>
            <a:r>
              <a:rPr lang="en-US" sz="2000" u="none" dirty="0" err="1" smtClean="0">
                <a:latin typeface="Arial Narrow" pitchFamily="34" charset="0"/>
              </a:rPr>
              <a:t>Mesoscale</a:t>
            </a:r>
            <a:r>
              <a:rPr lang="en-US" sz="2000" u="none" dirty="0" smtClean="0">
                <a:latin typeface="Arial Narrow" pitchFamily="34" charset="0"/>
              </a:rPr>
              <a:t> Science</a:t>
            </a:r>
            <a:endParaRPr lang="en-US" sz="2000" u="none" dirty="0">
              <a:latin typeface="Arial Narrow" pitchFamily="34" charset="0"/>
            </a:endParaRPr>
          </a:p>
        </p:txBody>
      </p:sp>
      <p:sp>
        <p:nvSpPr>
          <p:cNvPr id="59"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fld id="{90944929-F3F1-48F8-BC26-BA0BFE417CEF}" type="slidenum">
              <a:rPr lang="en-US" b="0" u="none" smtClean="0"/>
              <a:pPr/>
              <a:t>30</a:t>
            </a:fld>
            <a:endParaRPr lang="en-US" b="0" u="none"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70AA921-4423-419F-989D-ABD5BD36FEB1}" type="slidenum">
              <a:rPr lang="en-US" b="0" u="none" smtClean="0"/>
              <a:pPr>
                <a:defRPr/>
              </a:pPr>
              <a:t>31</a:t>
            </a:fld>
            <a:endParaRPr lang="en-US" b="0" u="none" dirty="0"/>
          </a:p>
        </p:txBody>
      </p:sp>
      <p:sp>
        <p:nvSpPr>
          <p:cNvPr id="5" name="Rectangle 4"/>
          <p:cNvSpPr/>
          <p:nvPr/>
        </p:nvSpPr>
        <p:spPr>
          <a:xfrm>
            <a:off x="1228469" y="230390"/>
            <a:ext cx="7548879" cy="529846"/>
          </a:xfrm>
          <a:prstGeom prst="rect">
            <a:avLst/>
          </a:prstGeom>
        </p:spPr>
        <p:txBody>
          <a:bodyPr wrap="square" lIns="91255" tIns="45626" rIns="91255" bIns="45626">
            <a:spAutoFit/>
          </a:bodyPr>
          <a:lstStyle/>
          <a:p>
            <a:pPr marL="252919" indent="-252919" algn="ctr" defTabSz="1014777">
              <a:spcBef>
                <a:spcPct val="20000"/>
              </a:spcBef>
              <a:defRPr/>
            </a:pPr>
            <a:r>
              <a:rPr lang="en-US" sz="2800" i="1" u="none" kern="0" dirty="0" smtClean="0">
                <a:solidFill>
                  <a:srgbClr val="006600"/>
                </a:solidFill>
              </a:rPr>
              <a:t>BES Brochure Update</a:t>
            </a:r>
          </a:p>
        </p:txBody>
      </p:sp>
      <p:pic>
        <p:nvPicPr>
          <p:cNvPr id="129026" name="Picture 2"/>
          <p:cNvPicPr>
            <a:picLocks noChangeAspect="1" noChangeArrowheads="1"/>
          </p:cNvPicPr>
          <p:nvPr/>
        </p:nvPicPr>
        <p:blipFill>
          <a:blip r:embed="rId3" cstate="print"/>
          <a:srcRect/>
          <a:stretch>
            <a:fillRect/>
          </a:stretch>
        </p:blipFill>
        <p:spPr bwMode="auto">
          <a:xfrm>
            <a:off x="222748" y="1042717"/>
            <a:ext cx="2888942" cy="3925081"/>
          </a:xfrm>
          <a:prstGeom prst="rect">
            <a:avLst/>
          </a:prstGeom>
          <a:noFill/>
          <a:ln w="9525">
            <a:solidFill>
              <a:schemeClr val="tx1"/>
            </a:solidFill>
            <a:miter lim="800000"/>
            <a:headEnd/>
            <a:tailEnd/>
          </a:ln>
        </p:spPr>
      </p:pic>
      <p:pic>
        <p:nvPicPr>
          <p:cNvPr id="129027" name="Picture 3"/>
          <p:cNvPicPr>
            <a:picLocks noChangeAspect="1" noChangeArrowheads="1"/>
          </p:cNvPicPr>
          <p:nvPr/>
        </p:nvPicPr>
        <p:blipFill>
          <a:blip r:embed="rId4" cstate="print"/>
          <a:srcRect/>
          <a:stretch>
            <a:fillRect/>
          </a:stretch>
        </p:blipFill>
        <p:spPr bwMode="auto">
          <a:xfrm>
            <a:off x="6704469" y="3027460"/>
            <a:ext cx="2876265" cy="3807784"/>
          </a:xfrm>
          <a:prstGeom prst="rect">
            <a:avLst/>
          </a:prstGeom>
          <a:noFill/>
          <a:ln w="9525">
            <a:solidFill>
              <a:schemeClr val="tx1"/>
            </a:solidFill>
            <a:miter lim="800000"/>
            <a:headEnd/>
            <a:tailEnd/>
          </a:ln>
        </p:spPr>
      </p:pic>
      <p:sp>
        <p:nvSpPr>
          <p:cNvPr id="6" name="Oval 5"/>
          <p:cNvSpPr/>
          <p:nvPr/>
        </p:nvSpPr>
        <p:spPr>
          <a:xfrm>
            <a:off x="8099122" y="4320634"/>
            <a:ext cx="1263246" cy="237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pic>
        <p:nvPicPr>
          <p:cNvPr id="1026" name="Picture 2"/>
          <p:cNvPicPr>
            <a:picLocks noChangeAspect="1" noChangeArrowheads="1"/>
          </p:cNvPicPr>
          <p:nvPr/>
        </p:nvPicPr>
        <p:blipFill>
          <a:blip r:embed="rId5" cstate="print"/>
          <a:srcRect/>
          <a:stretch>
            <a:fillRect/>
          </a:stretch>
        </p:blipFill>
        <p:spPr bwMode="auto">
          <a:xfrm>
            <a:off x="3230796" y="1689342"/>
            <a:ext cx="3255160" cy="4247439"/>
          </a:xfrm>
          <a:prstGeom prst="rect">
            <a:avLst/>
          </a:prstGeom>
          <a:noFill/>
          <a:ln w="28575">
            <a:solidFill>
              <a:schemeClr val="tx1"/>
            </a:solidFill>
            <a:miter lim="800000"/>
            <a:headEnd/>
            <a:tailEnd/>
          </a:ln>
        </p:spPr>
      </p:pic>
      <p:sp>
        <p:nvSpPr>
          <p:cNvPr id="8" name="TextBox 7"/>
          <p:cNvSpPr txBox="1"/>
          <p:nvPr/>
        </p:nvSpPr>
        <p:spPr>
          <a:xfrm>
            <a:off x="7397246" y="2675280"/>
            <a:ext cx="1609736" cy="338554"/>
          </a:xfrm>
          <a:prstGeom prst="rect">
            <a:avLst/>
          </a:prstGeom>
          <a:noFill/>
        </p:spPr>
        <p:txBody>
          <a:bodyPr wrap="none" lIns="91328" tIns="45662" rIns="91328" bIns="45662" rtlCol="0">
            <a:spAutoFit/>
          </a:bodyPr>
          <a:lstStyle/>
          <a:p>
            <a:r>
              <a:rPr lang="en-US" sz="1600" u="none" dirty="0" smtClean="0"/>
              <a:t>November 1, 1996</a:t>
            </a:r>
            <a:endParaRPr lang="en-US" sz="1600" u="none" dirty="0"/>
          </a:p>
        </p:txBody>
      </p:sp>
      <p:sp>
        <p:nvSpPr>
          <p:cNvPr id="9" name="Oval 8"/>
          <p:cNvSpPr/>
          <p:nvPr/>
        </p:nvSpPr>
        <p:spPr>
          <a:xfrm>
            <a:off x="5058194" y="4620228"/>
            <a:ext cx="628929" cy="152495"/>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81906" tIns="40951" rIns="81906" bIns="40951" rtlCol="0" anchor="ctr"/>
          <a:lstStyle/>
          <a:p>
            <a:pPr algn="ctr"/>
            <a:endParaRPr lang="en-US"/>
          </a:p>
        </p:txBody>
      </p:sp>
      <p:sp>
        <p:nvSpPr>
          <p:cNvPr id="10" name="TextBox 9"/>
          <p:cNvSpPr txBox="1"/>
          <p:nvPr/>
        </p:nvSpPr>
        <p:spPr>
          <a:xfrm>
            <a:off x="329614" y="6177521"/>
            <a:ext cx="5885103" cy="369215"/>
          </a:xfrm>
          <a:prstGeom prst="rect">
            <a:avLst/>
          </a:prstGeom>
          <a:noFill/>
          <a:ln w="28575">
            <a:solidFill>
              <a:srgbClr val="0066FF"/>
            </a:solidFill>
          </a:ln>
        </p:spPr>
        <p:txBody>
          <a:bodyPr wrap="none" lIns="91328" tIns="45662" rIns="91328" bIns="45662" rtlCol="0">
            <a:spAutoFit/>
          </a:bodyPr>
          <a:lstStyle/>
          <a:p>
            <a:r>
              <a:rPr lang="en-US" sz="1800" u="none" dirty="0" smtClean="0"/>
              <a:t>Overview of update plan:  Dr. Linda Horton, March 18, 10:30 AM</a:t>
            </a:r>
            <a:endParaRPr lang="en-US" sz="1800" u="none" dirty="0"/>
          </a:p>
        </p:txBody>
      </p:sp>
      <p:sp>
        <p:nvSpPr>
          <p:cNvPr id="11" name="Rectangle 10"/>
          <p:cNvSpPr/>
          <p:nvPr/>
        </p:nvSpPr>
        <p:spPr>
          <a:xfrm>
            <a:off x="5951698" y="861997"/>
            <a:ext cx="4106702" cy="307777"/>
          </a:xfrm>
          <a:prstGeom prst="rect">
            <a:avLst/>
          </a:prstGeom>
        </p:spPr>
        <p:txBody>
          <a:bodyPr wrap="none">
            <a:spAutoFit/>
          </a:bodyPr>
          <a:lstStyle/>
          <a:p>
            <a:r>
              <a:rPr lang="en-US" sz="1400" i="1" dirty="0" smtClean="0">
                <a:solidFill>
                  <a:srgbClr val="0000FF"/>
                </a:solidFill>
              </a:rPr>
              <a:t>www.er.doe.gov/bes/brochures/files/SPSF_brochure.pdf</a:t>
            </a:r>
            <a:endParaRPr lang="en-US" sz="1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3" name="Rectangle 15"/>
          <p:cNvSpPr>
            <a:spLocks noGrp="1" noChangeArrowheads="1"/>
          </p:cNvSpPr>
          <p:nvPr>
            <p:ph type="title"/>
          </p:nvPr>
        </p:nvSpPr>
        <p:spPr>
          <a:xfrm>
            <a:off x="901338" y="25278"/>
            <a:ext cx="8255724" cy="1079500"/>
          </a:xfrm>
          <a:noFill/>
          <a:ln/>
        </p:spPr>
        <p:txBody>
          <a:bodyPr lIns="101835" tIns="50917" rIns="101835" bIns="50917" anchor="t"/>
          <a:lstStyle/>
          <a:p>
            <a:pPr>
              <a:lnSpc>
                <a:spcPct val="95000"/>
              </a:lnSpc>
              <a:tabLst>
                <a:tab pos="2106386" algn="l"/>
              </a:tabLst>
            </a:pPr>
            <a:r>
              <a:rPr lang="en-US" b="1" i="1" dirty="0" smtClean="0">
                <a:latin typeface="Arial Narrow" pitchFamily="34" charset="0"/>
                <a:cs typeface="Times New Roman" pitchFamily="18" charset="0"/>
              </a:rPr>
              <a:t>Computational Materials Science and Chemistry:</a:t>
            </a:r>
            <a:br>
              <a:rPr lang="en-US" b="1" i="1" dirty="0" smtClean="0">
                <a:latin typeface="Arial Narrow" pitchFamily="34" charset="0"/>
                <a:cs typeface="Times New Roman" pitchFamily="18" charset="0"/>
              </a:rPr>
            </a:br>
            <a:r>
              <a:rPr lang="en-US" sz="2200" b="1" i="1" dirty="0" smtClean="0">
                <a:latin typeface="Arial Narrow" pitchFamily="34" charset="0"/>
                <a:cs typeface="Times New Roman" pitchFamily="18" charset="0"/>
              </a:rPr>
              <a:t>Creating an Innovation Ecosystem</a:t>
            </a:r>
            <a:endParaRPr lang="en-US" sz="1600" b="1" i="1" dirty="0">
              <a:latin typeface="Arial Narrow" pitchFamily="34" charset="0"/>
              <a:cs typeface="Times New Roman" pitchFamily="18" charset="0"/>
            </a:endParaRPr>
          </a:p>
        </p:txBody>
      </p:sp>
      <p:sp>
        <p:nvSpPr>
          <p:cNvPr id="39" name="Slide Number Placeholder 39"/>
          <p:cNvSpPr>
            <a:spLocks noGrp="1"/>
          </p:cNvSpPr>
          <p:nvPr>
            <p:ph type="sldNum" sz="quarter" idx="4294967295"/>
          </p:nvPr>
        </p:nvSpPr>
        <p:spPr bwMode="auto">
          <a:xfrm>
            <a:off x="9255125" y="7164285"/>
            <a:ext cx="419100" cy="413808"/>
          </a:xfrm>
          <a:prstGeom prst="rect">
            <a:avLst/>
          </a:prstGeom>
          <a:noFill/>
          <a:ln>
            <a:miter lim="800000"/>
            <a:headEnd/>
            <a:tailEnd/>
          </a:ln>
        </p:spPr>
        <p:txBody>
          <a:bodyPr vert="horz" wrap="square" lIns="101870" tIns="50935" rIns="101870" bIns="50935" numCol="1" rtlCol="0" anchor="ctr" anchorCtr="0" compatLnSpc="1">
            <a:prstTxWarp prst="textNoShape">
              <a:avLst/>
            </a:prstTxWarp>
          </a:bodyPr>
          <a:lstStyle/>
          <a:p>
            <a:fld id="{90944929-F3F1-48F8-BC26-BA0BFE417CEF}" type="slidenum">
              <a:rPr lang="en-US" b="0" u="none" smtClean="0"/>
              <a:pPr/>
              <a:t>4</a:t>
            </a:fld>
            <a:endParaRPr lang="en-US" b="0" u="none" dirty="0" smtClean="0"/>
          </a:p>
        </p:txBody>
      </p:sp>
      <p:sp>
        <p:nvSpPr>
          <p:cNvPr id="36" name="TextBox 5"/>
          <p:cNvSpPr txBox="1">
            <a:spLocks noChangeArrowheads="1"/>
          </p:cNvSpPr>
          <p:nvPr/>
        </p:nvSpPr>
        <p:spPr bwMode="auto">
          <a:xfrm>
            <a:off x="4144668" y="2282174"/>
            <a:ext cx="5545720" cy="3875693"/>
          </a:xfrm>
          <a:prstGeom prst="rect">
            <a:avLst/>
          </a:prstGeom>
          <a:noFill/>
          <a:ln w="9525">
            <a:noFill/>
            <a:miter lim="800000"/>
            <a:headEnd/>
            <a:tailEnd/>
          </a:ln>
        </p:spPr>
        <p:txBody>
          <a:bodyPr wrap="square" lIns="101870" tIns="50935" rIns="101870" bIns="50935">
            <a:spAutoFit/>
          </a:bodyPr>
          <a:lstStyle/>
          <a:p>
            <a:pPr marL="251169" indent="-251169">
              <a:spcBef>
                <a:spcPts val="669"/>
              </a:spcBef>
              <a:buFont typeface="Wingdings" pitchFamily="2" charset="2"/>
              <a:buChar char="§"/>
            </a:pPr>
            <a:r>
              <a:rPr lang="en-US" sz="1800" b="1" u="none" dirty="0" smtClean="0">
                <a:latin typeface="Arial Narrow" pitchFamily="34" charset="0"/>
              </a:rPr>
              <a:t>Integration of synthesis, processing, characterization, theory, and simulation and modeling.</a:t>
            </a:r>
            <a:r>
              <a:rPr lang="en-US" sz="1800" u="none" dirty="0" smtClean="0">
                <a:latin typeface="Arial Narrow" pitchFamily="34" charset="0"/>
              </a:rPr>
              <a:t> </a:t>
            </a:r>
          </a:p>
          <a:p>
            <a:pPr marL="251169" indent="-251169">
              <a:spcBef>
                <a:spcPts val="669"/>
              </a:spcBef>
              <a:buFont typeface="Wingdings" pitchFamily="2" charset="2"/>
              <a:buChar char="§"/>
            </a:pPr>
            <a:r>
              <a:rPr lang="en-US" sz="1800" b="1" u="none" dirty="0" smtClean="0">
                <a:latin typeface="Arial Narrow" pitchFamily="34" charset="0"/>
              </a:rPr>
              <a:t>Achieving/strengthening predictive capability in foundational challenge areas.</a:t>
            </a:r>
            <a:r>
              <a:rPr lang="en-US" sz="1800" u="none" dirty="0" smtClean="0">
                <a:latin typeface="Arial Narrow" pitchFamily="34" charset="0"/>
              </a:rPr>
              <a:t> </a:t>
            </a:r>
          </a:p>
          <a:p>
            <a:pPr marL="251169" indent="-251169">
              <a:spcBef>
                <a:spcPts val="669"/>
              </a:spcBef>
              <a:buFont typeface="Wingdings" pitchFamily="2" charset="2"/>
              <a:buChar char="§"/>
            </a:pPr>
            <a:r>
              <a:rPr lang="en-US" sz="1800" b="1" u="none" dirty="0" smtClean="0">
                <a:latin typeface="Arial Narrow" pitchFamily="34" charset="0"/>
              </a:rPr>
              <a:t>Developing validated computational approaches that span vast differences in time and length scales.</a:t>
            </a:r>
            <a:r>
              <a:rPr lang="en-US" sz="1800" u="none" dirty="0" smtClean="0">
                <a:latin typeface="Arial Narrow" pitchFamily="34" charset="0"/>
              </a:rPr>
              <a:t> </a:t>
            </a:r>
          </a:p>
          <a:p>
            <a:pPr marL="251169" indent="-251169">
              <a:spcBef>
                <a:spcPts val="669"/>
              </a:spcBef>
              <a:buFont typeface="Wingdings" pitchFamily="2" charset="2"/>
              <a:buChar char="§"/>
            </a:pPr>
            <a:r>
              <a:rPr lang="en-US" sz="1800" b="1" u="none" dirty="0" smtClean="0">
                <a:latin typeface="Arial Narrow" pitchFamily="34" charset="0"/>
              </a:rPr>
              <a:t>Experimental validation and quantification of uncertainty in simulation and modeling. </a:t>
            </a:r>
            <a:endParaRPr lang="en-US" sz="1800" u="none" dirty="0" smtClean="0">
              <a:latin typeface="Arial Narrow" pitchFamily="34" charset="0"/>
            </a:endParaRPr>
          </a:p>
          <a:p>
            <a:pPr marL="251169" indent="-251169">
              <a:spcBef>
                <a:spcPts val="669"/>
              </a:spcBef>
              <a:buFont typeface="Wingdings" pitchFamily="2" charset="2"/>
              <a:buChar char="§"/>
            </a:pPr>
            <a:r>
              <a:rPr lang="en-US" sz="1800" b="1" u="none" dirty="0" smtClean="0">
                <a:latin typeface="Arial Narrow" pitchFamily="34" charset="0"/>
              </a:rPr>
              <a:t>Robust and sustainable computational infrastructure, including software and applications. </a:t>
            </a:r>
            <a:endParaRPr lang="en-US" sz="1800" u="none" dirty="0" smtClean="0">
              <a:latin typeface="Arial Narrow" pitchFamily="34" charset="0"/>
            </a:endParaRPr>
          </a:p>
          <a:p>
            <a:pPr marL="251169" indent="-251169">
              <a:spcBef>
                <a:spcPts val="669"/>
              </a:spcBef>
              <a:buFont typeface="Wingdings" pitchFamily="2" charset="2"/>
              <a:buChar char="§"/>
            </a:pPr>
            <a:r>
              <a:rPr lang="en-US" sz="1800" b="1" u="none" dirty="0" smtClean="0">
                <a:latin typeface="Arial Narrow" pitchFamily="34" charset="0"/>
              </a:rPr>
              <a:t>Efficient transfer and incorporation of simulation-based engineering and science in industry.</a:t>
            </a:r>
            <a:r>
              <a:rPr lang="en-US" sz="1800" u="none" dirty="0" smtClean="0">
                <a:latin typeface="Arial Narrow" pitchFamily="34" charset="0"/>
              </a:rPr>
              <a:t> </a:t>
            </a:r>
            <a:endParaRPr lang="en-US" sz="1800" u="none" dirty="0">
              <a:latin typeface="Arial Narrow" pitchFamily="34" charset="0"/>
              <a:cs typeface="Arial" pitchFamily="34" charset="0"/>
            </a:endParaRPr>
          </a:p>
        </p:txBody>
      </p:sp>
      <p:pic>
        <p:nvPicPr>
          <p:cNvPr id="8" name="Picture 7" descr="CMSC_xlg.jpg"/>
          <p:cNvPicPr>
            <a:picLocks noChangeAspect="1"/>
          </p:cNvPicPr>
          <p:nvPr/>
        </p:nvPicPr>
        <p:blipFill>
          <a:blip r:embed="rId3" cstate="print"/>
          <a:stretch>
            <a:fillRect/>
          </a:stretch>
        </p:blipFill>
        <p:spPr>
          <a:xfrm>
            <a:off x="235132" y="1942657"/>
            <a:ext cx="3630100" cy="4840762"/>
          </a:xfrm>
          <a:prstGeom prst="rect">
            <a:avLst/>
          </a:prstGeom>
        </p:spPr>
      </p:pic>
      <p:sp>
        <p:nvSpPr>
          <p:cNvPr id="9" name="Rectangle 8"/>
          <p:cNvSpPr/>
          <p:nvPr/>
        </p:nvSpPr>
        <p:spPr>
          <a:xfrm>
            <a:off x="789504" y="899825"/>
            <a:ext cx="8520751" cy="933874"/>
          </a:xfrm>
          <a:prstGeom prst="rect">
            <a:avLst/>
          </a:prstGeom>
          <a:solidFill>
            <a:srgbClr val="FFFFE5"/>
          </a:solidFill>
          <a:ln>
            <a:solidFill>
              <a:srgbClr val="006600"/>
            </a:solidFill>
          </a:ln>
        </p:spPr>
        <p:txBody>
          <a:bodyPr wrap="square" lIns="101882" tIns="50941" rIns="101882" bIns="50941">
            <a:spAutoFit/>
          </a:bodyPr>
          <a:lstStyle/>
          <a:p>
            <a:pPr lvl="0"/>
            <a:r>
              <a:rPr lang="en-US" sz="1800" i="1" u="none" dirty="0" smtClean="0">
                <a:latin typeface="Arial Narrow" pitchFamily="34" charset="0"/>
              </a:rPr>
              <a:t>“We are at the threshold of a new era where predictive modeling will transform our ability to design new materials and chemical processes, thereby enabling rational discovery strategies for systems that were not tractable a few years ago.”</a:t>
            </a:r>
          </a:p>
        </p:txBody>
      </p:sp>
      <p:sp>
        <p:nvSpPr>
          <p:cNvPr id="7" name="Rectangle 6"/>
          <p:cNvSpPr/>
          <p:nvPr/>
        </p:nvSpPr>
        <p:spPr>
          <a:xfrm>
            <a:off x="3971333" y="7218505"/>
            <a:ext cx="4838438" cy="383695"/>
          </a:xfrm>
          <a:prstGeom prst="rect">
            <a:avLst/>
          </a:prstGeom>
        </p:spPr>
        <p:txBody>
          <a:bodyPr wrap="square" lIns="101882" tIns="50941" rIns="101882" bIns="50941">
            <a:spAutoFit/>
          </a:bodyPr>
          <a:lstStyle/>
          <a:p>
            <a:r>
              <a:rPr lang="en-US" sz="1800" b="0" u="none" dirty="0" smtClean="0"/>
              <a:t>http://www.science.doe.gov/bes/reports/list.html</a:t>
            </a:r>
            <a:endParaRPr lang="en-US" sz="1800" b="0" u="non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3" name="Rectangle 15"/>
          <p:cNvSpPr>
            <a:spLocks noGrp="1" noChangeArrowheads="1"/>
          </p:cNvSpPr>
          <p:nvPr>
            <p:ph type="title"/>
          </p:nvPr>
        </p:nvSpPr>
        <p:spPr>
          <a:xfrm>
            <a:off x="901338" y="25278"/>
            <a:ext cx="8255724" cy="1079500"/>
          </a:xfrm>
          <a:noFill/>
          <a:ln/>
        </p:spPr>
        <p:txBody>
          <a:bodyPr lIns="101716" tIns="50859" rIns="101716" bIns="50859" anchor="t"/>
          <a:lstStyle/>
          <a:p>
            <a:pPr>
              <a:lnSpc>
                <a:spcPct val="95000"/>
              </a:lnSpc>
              <a:tabLst>
                <a:tab pos="2103925" algn="l"/>
              </a:tabLst>
            </a:pPr>
            <a:r>
              <a:rPr lang="en-US" b="1" i="1" dirty="0" smtClean="0">
                <a:solidFill>
                  <a:srgbClr val="006600"/>
                </a:solidFill>
                <a:latin typeface="Arial Narrow" pitchFamily="34" charset="0"/>
                <a:cs typeface="Times New Roman" pitchFamily="18" charset="0"/>
              </a:rPr>
              <a:t>Science for Energy Technology:</a:t>
            </a:r>
            <a:r>
              <a:rPr lang="en-US" b="1" i="1" dirty="0">
                <a:solidFill>
                  <a:srgbClr val="006600"/>
                </a:solidFill>
                <a:latin typeface="Arial Narrow" pitchFamily="34" charset="0"/>
                <a:cs typeface="Times New Roman" pitchFamily="18" charset="0"/>
              </a:rPr>
              <a:t/>
            </a:r>
            <a:br>
              <a:rPr lang="en-US" b="1" i="1" dirty="0">
                <a:solidFill>
                  <a:srgbClr val="006600"/>
                </a:solidFill>
                <a:latin typeface="Arial Narrow" pitchFamily="34" charset="0"/>
                <a:cs typeface="Times New Roman" pitchFamily="18" charset="0"/>
              </a:rPr>
            </a:br>
            <a:r>
              <a:rPr lang="en-US" sz="2000" b="1" i="1" dirty="0" smtClean="0">
                <a:solidFill>
                  <a:srgbClr val="006600"/>
                </a:solidFill>
                <a:latin typeface="Arial Narrow" pitchFamily="34" charset="0"/>
                <a:cs typeface="Times New Roman" pitchFamily="18" charset="0"/>
              </a:rPr>
              <a:t>Strengthening the Link Between Basic Research And Industry</a:t>
            </a:r>
            <a:endParaRPr lang="en-US" sz="1600" b="1" i="1" dirty="0">
              <a:solidFill>
                <a:srgbClr val="006600"/>
              </a:solidFill>
              <a:latin typeface="Arial Narrow" pitchFamily="34" charset="0"/>
              <a:cs typeface="Times New Roman" pitchFamily="18" charset="0"/>
            </a:endParaRPr>
          </a:p>
        </p:txBody>
      </p:sp>
      <p:sp>
        <p:nvSpPr>
          <p:cNvPr id="39" name="Slide Number Placeholder 39"/>
          <p:cNvSpPr>
            <a:spLocks noGrp="1"/>
          </p:cNvSpPr>
          <p:nvPr>
            <p:ph type="sldNum" sz="quarter" idx="4294967295"/>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fld id="{90944929-F3F1-48F8-BC26-BA0BFE417CEF}" type="slidenum">
              <a:rPr lang="en-US" b="0" u="none" smtClean="0"/>
              <a:pPr/>
              <a:t>5</a:t>
            </a:fld>
            <a:endParaRPr lang="en-US" b="0" u="none" dirty="0" smtClean="0"/>
          </a:p>
        </p:txBody>
      </p:sp>
      <p:sp>
        <p:nvSpPr>
          <p:cNvPr id="36" name="TextBox 5"/>
          <p:cNvSpPr txBox="1">
            <a:spLocks noChangeArrowheads="1"/>
          </p:cNvSpPr>
          <p:nvPr/>
        </p:nvSpPr>
        <p:spPr bwMode="auto">
          <a:xfrm>
            <a:off x="4212235" y="1607335"/>
            <a:ext cx="5518526" cy="4842507"/>
          </a:xfrm>
          <a:prstGeom prst="rect">
            <a:avLst/>
          </a:prstGeom>
          <a:noFill/>
          <a:ln w="9525">
            <a:noFill/>
            <a:miter lim="800000"/>
            <a:headEnd/>
            <a:tailEnd/>
          </a:ln>
        </p:spPr>
        <p:txBody>
          <a:bodyPr wrap="square" lIns="101751" tIns="50877" rIns="101751" bIns="50877">
            <a:spAutoFit/>
          </a:bodyPr>
          <a:lstStyle/>
          <a:p>
            <a:pPr>
              <a:spcAft>
                <a:spcPts val="1337"/>
              </a:spcAft>
            </a:pPr>
            <a:r>
              <a:rPr lang="en-US" sz="2000" u="none" dirty="0" smtClean="0">
                <a:solidFill>
                  <a:prstClr val="black"/>
                </a:solidFill>
                <a:cs typeface="Arial" pitchFamily="34" charset="0"/>
              </a:rPr>
              <a:t>Two </a:t>
            </a:r>
            <a:r>
              <a:rPr lang="en-US" sz="2000" u="none" dirty="0">
                <a:solidFill>
                  <a:prstClr val="black"/>
                </a:solidFill>
                <a:cs typeface="Arial" pitchFamily="34" charset="0"/>
              </a:rPr>
              <a:t>kinds of science </a:t>
            </a:r>
            <a:r>
              <a:rPr lang="en-US" sz="2000" u="none" dirty="0" smtClean="0">
                <a:solidFill>
                  <a:prstClr val="black"/>
                </a:solidFill>
                <a:cs typeface="Arial" pitchFamily="34" charset="0"/>
              </a:rPr>
              <a:t>contributions:</a:t>
            </a:r>
            <a:endParaRPr lang="en-US" sz="2000" u="none" dirty="0">
              <a:solidFill>
                <a:prstClr val="black"/>
              </a:solidFill>
              <a:cs typeface="Arial" pitchFamily="34" charset="0"/>
            </a:endParaRPr>
          </a:p>
          <a:p>
            <a:pPr marL="123656" lvl="1"/>
            <a:r>
              <a:rPr lang="en-US" sz="2000" u="none" dirty="0">
                <a:solidFill>
                  <a:prstClr val="black"/>
                </a:solidFill>
                <a:cs typeface="Arial" pitchFamily="34" charset="0"/>
              </a:rPr>
              <a:t>1. “Supernovas</a:t>
            </a:r>
            <a:r>
              <a:rPr lang="en-US" sz="2000" u="none" dirty="0" smtClean="0">
                <a:solidFill>
                  <a:prstClr val="black"/>
                </a:solidFill>
                <a:cs typeface="Arial" pitchFamily="34" charset="0"/>
              </a:rPr>
              <a:t>” – </a:t>
            </a:r>
            <a:r>
              <a:rPr lang="en-US" sz="2000" u="none" dirty="0">
                <a:solidFill>
                  <a:prstClr val="black"/>
                </a:solidFill>
                <a:cs typeface="Arial" pitchFamily="34" charset="0"/>
              </a:rPr>
              <a:t>breakthroughs that change technical landscape </a:t>
            </a:r>
          </a:p>
          <a:p>
            <a:pPr marL="439864" lvl="2" indent="-178421">
              <a:spcAft>
                <a:spcPts val="1337"/>
              </a:spcAft>
              <a:buFont typeface="Arial" pitchFamily="34" charset="0"/>
              <a:buChar char="•"/>
            </a:pPr>
            <a:r>
              <a:rPr lang="en-US" sz="1600" b="0" u="none" dirty="0" smtClean="0">
                <a:solidFill>
                  <a:prstClr val="black"/>
                </a:solidFill>
                <a:cs typeface="Arial" pitchFamily="34" charset="0"/>
              </a:rPr>
              <a:t>High </a:t>
            </a:r>
            <a:r>
              <a:rPr lang="en-US" sz="1600" b="0" u="none" dirty="0">
                <a:solidFill>
                  <a:prstClr val="black"/>
                </a:solidFill>
                <a:cs typeface="Arial" pitchFamily="34" charset="0"/>
              </a:rPr>
              <a:t>temperature superconductivity in 1986</a:t>
            </a:r>
          </a:p>
          <a:p>
            <a:pPr marL="123656" lvl="1"/>
            <a:r>
              <a:rPr lang="en-US" sz="2000" u="none" dirty="0">
                <a:solidFill>
                  <a:prstClr val="black"/>
                </a:solidFill>
                <a:cs typeface="Arial" pitchFamily="34" charset="0"/>
              </a:rPr>
              <a:t>2. Understanding and ultimately controlling existing phenomena </a:t>
            </a:r>
          </a:p>
          <a:p>
            <a:pPr marL="439864" lvl="2" indent="-178421">
              <a:buFont typeface="Arial" pitchFamily="34" charset="0"/>
              <a:buChar char="•"/>
            </a:pPr>
            <a:r>
              <a:rPr lang="en-US" sz="1600" b="0" u="none" dirty="0" smtClean="0">
                <a:solidFill>
                  <a:prstClr val="black"/>
                </a:solidFill>
                <a:cs typeface="Arial" pitchFamily="34" charset="0"/>
              </a:rPr>
              <a:t>Complex </a:t>
            </a:r>
            <a:r>
              <a:rPr lang="en-US" sz="1600" b="0" u="none" dirty="0">
                <a:solidFill>
                  <a:prstClr val="black"/>
                </a:solidFill>
                <a:cs typeface="Arial" pitchFamily="34" charset="0"/>
              </a:rPr>
              <a:t>materials and chemistry at the </a:t>
            </a:r>
            <a:r>
              <a:rPr lang="en-US" sz="1600" b="0" u="none" dirty="0" err="1">
                <a:solidFill>
                  <a:prstClr val="black"/>
                </a:solidFill>
                <a:cs typeface="Arial" pitchFamily="34" charset="0"/>
              </a:rPr>
              <a:t>nanoscale</a:t>
            </a:r>
            <a:endParaRPr lang="en-US" sz="1600" b="0" u="none" dirty="0">
              <a:solidFill>
                <a:prstClr val="black"/>
              </a:solidFill>
              <a:cs typeface="Arial" pitchFamily="34" charset="0"/>
            </a:endParaRPr>
          </a:p>
          <a:p>
            <a:pPr marL="439864" lvl="2" indent="-178421">
              <a:buFont typeface="Arial" pitchFamily="34" charset="0"/>
              <a:buChar char="•"/>
            </a:pPr>
            <a:r>
              <a:rPr lang="en-US" sz="1600" b="0" u="none" dirty="0" smtClean="0">
                <a:solidFill>
                  <a:prstClr val="black"/>
                </a:solidFill>
                <a:cs typeface="Arial" pitchFamily="34" charset="0"/>
              </a:rPr>
              <a:t>Mechanisms </a:t>
            </a:r>
            <a:r>
              <a:rPr lang="en-US" sz="1600" b="0" u="none" dirty="0">
                <a:solidFill>
                  <a:prstClr val="black"/>
                </a:solidFill>
                <a:cs typeface="Arial" pitchFamily="34" charset="0"/>
              </a:rPr>
              <a:t>of “droop” in high current solid state lighting</a:t>
            </a:r>
          </a:p>
          <a:p>
            <a:pPr marL="439864" lvl="2" indent="-178421">
              <a:buFont typeface="Arial" pitchFamily="34" charset="0"/>
              <a:buChar char="•"/>
            </a:pPr>
            <a:r>
              <a:rPr lang="en-US" sz="1600" b="0" u="none" dirty="0" smtClean="0">
                <a:solidFill>
                  <a:prstClr val="black"/>
                </a:solidFill>
                <a:cs typeface="Arial" pitchFamily="34" charset="0"/>
              </a:rPr>
              <a:t>Development </a:t>
            </a:r>
            <a:r>
              <a:rPr lang="en-US" sz="1600" b="0" u="none" dirty="0">
                <a:solidFill>
                  <a:prstClr val="black"/>
                </a:solidFill>
                <a:cs typeface="Arial" pitchFamily="34" charset="0"/>
              </a:rPr>
              <a:t>of carbon sequestration plumes</a:t>
            </a:r>
          </a:p>
          <a:p>
            <a:pPr marL="439864" lvl="2" indent="-178421">
              <a:buFont typeface="Arial" pitchFamily="34" charset="0"/>
              <a:buChar char="•"/>
            </a:pPr>
            <a:r>
              <a:rPr lang="en-US" sz="1600" b="0" u="none" dirty="0" smtClean="0">
                <a:solidFill>
                  <a:prstClr val="black"/>
                </a:solidFill>
                <a:cs typeface="Arial" pitchFamily="34" charset="0"/>
              </a:rPr>
              <a:t>Conversion </a:t>
            </a:r>
            <a:r>
              <a:rPr lang="en-US" sz="1600" b="0" u="none" dirty="0">
                <a:solidFill>
                  <a:prstClr val="black"/>
                </a:solidFill>
                <a:cs typeface="Arial" pitchFamily="34" charset="0"/>
              </a:rPr>
              <a:t>among photons, electrons and chemical bonds</a:t>
            </a:r>
          </a:p>
          <a:p>
            <a:pPr marL="508759" lvl="1">
              <a:buFontTx/>
              <a:buChar char="-"/>
            </a:pPr>
            <a:endParaRPr lang="en-US" sz="2000" b="0" u="none" dirty="0">
              <a:solidFill>
                <a:prstClr val="black"/>
              </a:solidFill>
              <a:cs typeface="Arial" pitchFamily="34" charset="0"/>
            </a:endParaRPr>
          </a:p>
          <a:p>
            <a:r>
              <a:rPr lang="en-US" sz="2000" u="none" dirty="0" smtClean="0">
                <a:solidFill>
                  <a:prstClr val="black"/>
                </a:solidFill>
                <a:cs typeface="Arial" pitchFamily="34" charset="0"/>
              </a:rPr>
              <a:t>SciTech </a:t>
            </a:r>
            <a:r>
              <a:rPr lang="en-US" sz="2000" u="none" dirty="0">
                <a:solidFill>
                  <a:prstClr val="black"/>
                </a:solidFill>
                <a:cs typeface="Arial" pitchFamily="34" charset="0"/>
              </a:rPr>
              <a:t>focused on near-term industry </a:t>
            </a:r>
            <a:r>
              <a:rPr lang="en-US" sz="2000" u="none" dirty="0" smtClean="0">
                <a:solidFill>
                  <a:prstClr val="black"/>
                </a:solidFill>
                <a:cs typeface="Arial" pitchFamily="34" charset="0"/>
              </a:rPr>
              <a:t>impact</a:t>
            </a:r>
            <a:endParaRPr lang="en-US" sz="2000" u="none" dirty="0">
              <a:solidFill>
                <a:prstClr val="black"/>
              </a:solidFill>
              <a:cs typeface="Arial" pitchFamily="34" charset="0"/>
            </a:endParaRPr>
          </a:p>
          <a:p>
            <a:pPr marL="439864" lvl="1" indent="-178421">
              <a:buFont typeface="Arial" pitchFamily="34" charset="0"/>
              <a:buChar char="•"/>
            </a:pPr>
            <a:r>
              <a:rPr lang="en-US" sz="1600" b="0" u="none" dirty="0" smtClean="0">
                <a:solidFill>
                  <a:prstClr val="black"/>
                </a:solidFill>
                <a:cs typeface="Arial" pitchFamily="34" charset="0"/>
              </a:rPr>
              <a:t>Emphasize </a:t>
            </a:r>
            <a:r>
              <a:rPr lang="en-US" sz="1600" b="0" u="none" dirty="0">
                <a:solidFill>
                  <a:prstClr val="black"/>
                </a:solidFill>
                <a:cs typeface="Arial" pitchFamily="34" charset="0"/>
              </a:rPr>
              <a:t>sustained building of scientific knowledge base </a:t>
            </a:r>
            <a:r>
              <a:rPr lang="en-US" sz="1600" b="0" u="none" dirty="0" smtClean="0">
                <a:solidFill>
                  <a:prstClr val="black"/>
                </a:solidFill>
                <a:cs typeface="Arial" pitchFamily="34" charset="0"/>
              </a:rPr>
              <a:t>underlying technology, like Moore’s </a:t>
            </a:r>
            <a:r>
              <a:rPr lang="en-US" sz="1600" b="0" u="none" dirty="0">
                <a:solidFill>
                  <a:prstClr val="black"/>
                </a:solidFill>
                <a:cs typeface="Arial" pitchFamily="34" charset="0"/>
              </a:rPr>
              <a:t>Law: series of incremental breakthroughs changes the game</a:t>
            </a:r>
            <a:endParaRPr lang="en-US" sz="2000" b="0" u="none" dirty="0">
              <a:solidFill>
                <a:prstClr val="black"/>
              </a:solidFill>
              <a:cs typeface="Arial" pitchFamily="34" charset="0"/>
            </a:endParaRPr>
          </a:p>
          <a:p>
            <a:r>
              <a:rPr lang="en-US" sz="2000" b="0" u="none" dirty="0">
                <a:solidFill>
                  <a:prstClr val="black"/>
                </a:solidFill>
                <a:cs typeface="Arial" pitchFamily="34" charset="0"/>
              </a:rPr>
              <a:t> </a:t>
            </a:r>
          </a:p>
        </p:txBody>
      </p:sp>
      <p:sp>
        <p:nvSpPr>
          <p:cNvPr id="6" name="TextBox 5"/>
          <p:cNvSpPr txBox="1"/>
          <p:nvPr/>
        </p:nvSpPr>
        <p:spPr>
          <a:xfrm>
            <a:off x="2742579" y="958986"/>
            <a:ext cx="4274552" cy="418551"/>
          </a:xfrm>
          <a:prstGeom prst="rect">
            <a:avLst/>
          </a:prstGeom>
          <a:noFill/>
        </p:spPr>
        <p:txBody>
          <a:bodyPr wrap="none" lIns="101751" tIns="50877" rIns="101751" bIns="50877" rtlCol="0">
            <a:spAutoFit/>
          </a:bodyPr>
          <a:lstStyle/>
          <a:p>
            <a:r>
              <a:rPr lang="en-US" sz="2000" i="1" u="none" dirty="0" smtClean="0">
                <a:solidFill>
                  <a:prstClr val="black"/>
                </a:solidFill>
              </a:rPr>
              <a:t>9 Panels; 29 Priority Research Directions</a:t>
            </a:r>
            <a:endParaRPr lang="en-US" sz="2000" i="1" u="none" dirty="0">
              <a:solidFill>
                <a:prstClr val="black"/>
              </a:solidFill>
            </a:endParaRPr>
          </a:p>
        </p:txBody>
      </p:sp>
      <p:pic>
        <p:nvPicPr>
          <p:cNvPr id="7" name="Picture 6" descr="SETF_xlg.jpg"/>
          <p:cNvPicPr>
            <a:picLocks noChangeAspect="1"/>
          </p:cNvPicPr>
          <p:nvPr/>
        </p:nvPicPr>
        <p:blipFill>
          <a:blip r:embed="rId3" cstate="print">
            <a:lum bright="20000" contrast="20000"/>
          </a:blip>
          <a:stretch>
            <a:fillRect/>
          </a:stretch>
        </p:blipFill>
        <p:spPr>
          <a:xfrm>
            <a:off x="222076" y="1601586"/>
            <a:ext cx="3820506" cy="509467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1"/>
          <p:cNvSpPr>
            <a:spLocks noGrp="1"/>
          </p:cNvSpPr>
          <p:nvPr>
            <p:ph type="sldNum" sz="quarter" idx="11"/>
          </p:nvPr>
        </p:nvSpPr>
        <p:spPr/>
        <p:txBody>
          <a:bodyPr/>
          <a:lstStyle/>
          <a:p>
            <a:pPr defTabSz="1014777">
              <a:defRPr/>
            </a:pPr>
            <a:fld id="{82D784F8-2C31-4E5F-BBAB-E95E7532A856}" type="slidenum">
              <a:rPr lang="en-US" b="0" u="none"/>
              <a:pPr defTabSz="1014777">
                <a:defRPr/>
              </a:pPr>
              <a:t>6</a:t>
            </a:fld>
            <a:endParaRPr lang="en-US" b="0" u="none" dirty="0"/>
          </a:p>
        </p:txBody>
      </p:sp>
      <p:sp>
        <p:nvSpPr>
          <p:cNvPr id="3292165" name="Rectangle 5"/>
          <p:cNvSpPr>
            <a:spLocks noChangeArrowheads="1"/>
          </p:cNvSpPr>
          <p:nvPr/>
        </p:nvSpPr>
        <p:spPr bwMode="auto">
          <a:xfrm>
            <a:off x="0" y="175677"/>
            <a:ext cx="10058400" cy="696912"/>
          </a:xfrm>
          <a:prstGeom prst="rect">
            <a:avLst/>
          </a:prstGeom>
          <a:noFill/>
          <a:ln w="9525" cap="flat" cmpd="sng">
            <a:noFill/>
            <a:prstDash val="solid"/>
            <a:miter lim="800000"/>
            <a:headEnd/>
            <a:tailEnd/>
          </a:ln>
          <a:effectLst/>
        </p:spPr>
        <p:txBody>
          <a:bodyPr lIns="101419" tIns="50712" rIns="101419" bIns="50712"/>
          <a:lstStyle/>
          <a:p>
            <a:pPr algn="ctr" defTabSz="1014777">
              <a:defRPr/>
            </a:pPr>
            <a:r>
              <a:rPr lang="en-US" sz="3000" i="1" u="none" dirty="0">
                <a:solidFill>
                  <a:srgbClr val="006600"/>
                </a:solidFill>
              </a:rPr>
              <a:t>FY </a:t>
            </a:r>
            <a:r>
              <a:rPr lang="en-US" sz="3000" i="1" u="none" dirty="0" smtClean="0">
                <a:solidFill>
                  <a:srgbClr val="006600"/>
                </a:solidFill>
              </a:rPr>
              <a:t>2012 </a:t>
            </a:r>
            <a:r>
              <a:rPr lang="en-US" sz="3000" i="1" u="none" dirty="0">
                <a:solidFill>
                  <a:srgbClr val="006600"/>
                </a:solidFill>
              </a:rPr>
              <a:t>BES </a:t>
            </a:r>
            <a:r>
              <a:rPr lang="en-US" sz="3000" i="1" u="none" dirty="0" smtClean="0">
                <a:solidFill>
                  <a:srgbClr val="006600"/>
                </a:solidFill>
              </a:rPr>
              <a:t>Budget Request</a:t>
            </a:r>
            <a:endParaRPr lang="en-US" sz="3000" i="1" u="none" dirty="0">
              <a:solidFill>
                <a:srgbClr val="006600"/>
              </a:solidFill>
            </a:endParaRPr>
          </a:p>
        </p:txBody>
      </p:sp>
      <p:sp>
        <p:nvSpPr>
          <p:cNvPr id="23" name="Rectangle 9"/>
          <p:cNvSpPr>
            <a:spLocks noChangeArrowheads="1"/>
          </p:cNvSpPr>
          <p:nvPr/>
        </p:nvSpPr>
        <p:spPr bwMode="auto">
          <a:xfrm>
            <a:off x="7831224" y="1089856"/>
            <a:ext cx="1976242" cy="719349"/>
          </a:xfrm>
          <a:prstGeom prst="rect">
            <a:avLst/>
          </a:prstGeom>
          <a:gradFill rotWithShape="0">
            <a:gsLst>
              <a:gs pos="0">
                <a:srgbClr val="FFFFCC"/>
              </a:gs>
              <a:gs pos="100000">
                <a:srgbClr val="EAEAEA"/>
              </a:gs>
            </a:gsLst>
            <a:lin ang="2700000" scaled="1"/>
          </a:gradFill>
          <a:ln w="25400">
            <a:solidFill>
              <a:schemeClr val="tx1"/>
            </a:solidFill>
            <a:miter lim="800000"/>
            <a:headEnd/>
            <a:tailEnd/>
          </a:ln>
        </p:spPr>
        <p:txBody>
          <a:bodyPr wrap="square" lIns="81876" tIns="81876" rIns="81876" bIns="81876">
            <a:spAutoFit/>
          </a:bodyPr>
          <a:lstStyle/>
          <a:p>
            <a:pPr algn="ctr" defTabSz="819013"/>
            <a:r>
              <a:rPr lang="en-US" sz="1800" u="none" dirty="0" smtClean="0">
                <a:solidFill>
                  <a:srgbClr val="000000"/>
                </a:solidFill>
              </a:rPr>
              <a:t>FY 2012 Request:</a:t>
            </a:r>
            <a:endParaRPr lang="en-US" sz="1800" u="none" dirty="0">
              <a:solidFill>
                <a:srgbClr val="000000"/>
              </a:solidFill>
            </a:endParaRPr>
          </a:p>
          <a:p>
            <a:pPr algn="ctr" defTabSz="819013"/>
            <a:r>
              <a:rPr lang="en-US" sz="1800" u="none" dirty="0">
                <a:solidFill>
                  <a:srgbClr val="000000"/>
                </a:solidFill>
              </a:rPr>
              <a:t>$ </a:t>
            </a:r>
            <a:r>
              <a:rPr lang="en-US" sz="1800" u="none" dirty="0" smtClean="0">
                <a:solidFill>
                  <a:srgbClr val="000000"/>
                </a:solidFill>
              </a:rPr>
              <a:t>1,985M</a:t>
            </a:r>
            <a:endParaRPr lang="en-US" sz="1800" u="none" dirty="0">
              <a:solidFill>
                <a:srgbClr val="000000"/>
              </a:solidFill>
            </a:endParaRPr>
          </a:p>
        </p:txBody>
      </p:sp>
      <p:grpSp>
        <p:nvGrpSpPr>
          <p:cNvPr id="2" name="Group 40"/>
          <p:cNvGrpSpPr/>
          <p:nvPr/>
        </p:nvGrpSpPr>
        <p:grpSpPr>
          <a:xfrm>
            <a:off x="3616661" y="1528581"/>
            <a:ext cx="6880953" cy="4112198"/>
            <a:chOff x="3297055" y="942479"/>
            <a:chExt cx="6367207" cy="4717343"/>
          </a:xfrm>
        </p:grpSpPr>
        <p:graphicFrame>
          <p:nvGraphicFramePr>
            <p:cNvPr id="38" name="Chart 37"/>
            <p:cNvGraphicFramePr/>
            <p:nvPr/>
          </p:nvGraphicFramePr>
          <p:xfrm>
            <a:off x="3515711" y="1324304"/>
            <a:ext cx="6148551" cy="433551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9"/>
            <p:cNvSpPr txBox="1">
              <a:spLocks noChangeArrowheads="1"/>
            </p:cNvSpPr>
            <p:nvPr/>
          </p:nvSpPr>
          <p:spPr bwMode="auto">
            <a:xfrm>
              <a:off x="5906012" y="2776771"/>
              <a:ext cx="1011238" cy="923274"/>
            </a:xfrm>
            <a:prstGeom prst="rect">
              <a:avLst/>
            </a:prstGeom>
            <a:noFill/>
            <a:ln w="9525">
              <a:noFill/>
              <a:miter lim="800000"/>
              <a:headEnd/>
              <a:tailEnd/>
            </a:ln>
          </p:spPr>
          <p:txBody>
            <a:bodyPr lIns="91388" tIns="45693" rIns="91388" bIns="45693">
              <a:spAutoFit/>
            </a:bodyPr>
            <a:lstStyle/>
            <a:p>
              <a:pPr algn="ctr"/>
              <a:r>
                <a:rPr lang="en-US" sz="1800" u="none" dirty="0">
                  <a:solidFill>
                    <a:schemeClr val="bg1"/>
                  </a:solidFill>
                </a:rPr>
                <a:t>Facilities </a:t>
              </a:r>
            </a:p>
            <a:p>
              <a:pPr algn="ctr"/>
              <a:r>
                <a:rPr lang="en-US" sz="1800" u="none" dirty="0" smtClean="0">
                  <a:solidFill>
                    <a:schemeClr val="bg1"/>
                  </a:solidFill>
                </a:rPr>
                <a:t>Ops</a:t>
              </a:r>
            </a:p>
            <a:p>
              <a:pPr algn="ctr"/>
              <a:r>
                <a:rPr lang="en-US" sz="1800" u="none" dirty="0" smtClean="0">
                  <a:solidFill>
                    <a:schemeClr val="bg1"/>
                  </a:solidFill>
                </a:rPr>
                <a:t>825.4</a:t>
              </a:r>
              <a:endParaRPr lang="en-US" sz="1800" u="none" dirty="0">
                <a:solidFill>
                  <a:schemeClr val="bg1"/>
                </a:solidFill>
              </a:endParaRPr>
            </a:p>
          </p:txBody>
        </p:sp>
        <p:sp>
          <p:nvSpPr>
            <p:cNvPr id="26" name="Text Box 15"/>
            <p:cNvSpPr txBox="1">
              <a:spLocks noChangeArrowheads="1"/>
            </p:cNvSpPr>
            <p:nvPr/>
          </p:nvSpPr>
          <p:spPr bwMode="auto">
            <a:xfrm>
              <a:off x="4754681" y="4176916"/>
              <a:ext cx="939556" cy="584711"/>
            </a:xfrm>
            <a:prstGeom prst="rect">
              <a:avLst/>
            </a:prstGeom>
            <a:noFill/>
            <a:ln w="9525">
              <a:noFill/>
              <a:miter lim="800000"/>
              <a:headEnd/>
              <a:tailEnd/>
            </a:ln>
          </p:spPr>
          <p:txBody>
            <a:bodyPr wrap="none" lIns="91378" tIns="45688" rIns="91378" bIns="45688">
              <a:spAutoFit/>
            </a:bodyPr>
            <a:lstStyle/>
            <a:p>
              <a:pPr algn="ctr"/>
              <a:r>
                <a:rPr lang="en-US" sz="1600" u="none" dirty="0"/>
                <a:t>MSE </a:t>
              </a:r>
            </a:p>
            <a:p>
              <a:pPr algn="ctr"/>
              <a:r>
                <a:rPr lang="en-US" sz="1600" u="none" dirty="0"/>
                <a:t>Research</a:t>
              </a:r>
            </a:p>
          </p:txBody>
        </p:sp>
        <p:sp>
          <p:nvSpPr>
            <p:cNvPr id="27" name="Text Box 23"/>
            <p:cNvSpPr txBox="1">
              <a:spLocks noChangeArrowheads="1"/>
            </p:cNvSpPr>
            <p:nvPr/>
          </p:nvSpPr>
          <p:spPr bwMode="auto">
            <a:xfrm>
              <a:off x="4817727" y="4881414"/>
              <a:ext cx="874713" cy="348204"/>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600" u="none" dirty="0" smtClean="0"/>
                <a:t>355.6</a:t>
              </a:r>
              <a:endParaRPr lang="en-US" sz="1600" u="none" dirty="0"/>
            </a:p>
          </p:txBody>
        </p:sp>
        <p:sp>
          <p:nvSpPr>
            <p:cNvPr id="28" name="Text Box 16"/>
            <p:cNvSpPr txBox="1">
              <a:spLocks noChangeArrowheads="1"/>
            </p:cNvSpPr>
            <p:nvPr/>
          </p:nvSpPr>
          <p:spPr bwMode="auto">
            <a:xfrm>
              <a:off x="3775166" y="3439155"/>
              <a:ext cx="1201738" cy="830932"/>
            </a:xfrm>
            <a:prstGeom prst="rect">
              <a:avLst/>
            </a:prstGeom>
            <a:noFill/>
            <a:ln w="9525">
              <a:noFill/>
              <a:miter lim="800000"/>
              <a:headEnd/>
              <a:tailEnd/>
            </a:ln>
          </p:spPr>
          <p:txBody>
            <a:bodyPr lIns="91378" tIns="45688" rIns="91378" bIns="45688">
              <a:spAutoFit/>
            </a:bodyPr>
            <a:lstStyle/>
            <a:p>
              <a:pPr algn="ctr"/>
              <a:r>
                <a:rPr lang="en-US" sz="1600" u="none" dirty="0">
                  <a:solidFill>
                    <a:schemeClr val="bg1"/>
                  </a:solidFill>
                </a:rPr>
                <a:t>CSGB </a:t>
              </a:r>
            </a:p>
            <a:p>
              <a:pPr algn="ctr"/>
              <a:r>
                <a:rPr lang="en-US" sz="1600" u="none" dirty="0">
                  <a:solidFill>
                    <a:schemeClr val="bg1"/>
                  </a:solidFill>
                </a:rPr>
                <a:t>Research</a:t>
              </a:r>
            </a:p>
            <a:p>
              <a:pPr algn="ctr"/>
              <a:r>
                <a:rPr lang="en-US" sz="1600" u="none" dirty="0" smtClean="0">
                  <a:solidFill>
                    <a:schemeClr val="bg1"/>
                  </a:solidFill>
                </a:rPr>
                <a:t>317.2</a:t>
              </a:r>
              <a:endParaRPr lang="en-US" sz="1600" u="none" dirty="0">
                <a:solidFill>
                  <a:schemeClr val="bg1"/>
                </a:solidFill>
              </a:endParaRPr>
            </a:p>
          </p:txBody>
        </p:sp>
        <p:sp>
          <p:nvSpPr>
            <p:cNvPr id="29" name="Text Box 83"/>
            <p:cNvSpPr txBox="1">
              <a:spLocks noChangeArrowheads="1"/>
            </p:cNvSpPr>
            <p:nvPr/>
          </p:nvSpPr>
          <p:spPr bwMode="auto">
            <a:xfrm>
              <a:off x="8204883" y="3610622"/>
              <a:ext cx="1012825" cy="830942"/>
            </a:xfrm>
            <a:prstGeom prst="rect">
              <a:avLst/>
            </a:prstGeom>
            <a:noFill/>
            <a:ln w="9525">
              <a:noFill/>
              <a:miter lim="800000"/>
              <a:headEnd/>
              <a:tailEnd/>
            </a:ln>
          </p:spPr>
          <p:txBody>
            <a:bodyPr lIns="91388" tIns="45693" rIns="91388" bIns="45693">
              <a:spAutoFit/>
            </a:bodyPr>
            <a:lstStyle/>
            <a:p>
              <a:pPr algn="ctr"/>
              <a:r>
                <a:rPr lang="en-US" sz="1600" u="none" dirty="0"/>
                <a:t>Light Sources</a:t>
              </a:r>
            </a:p>
            <a:p>
              <a:pPr algn="ctr"/>
              <a:r>
                <a:rPr lang="en-US" sz="1600" u="none" dirty="0" smtClean="0"/>
                <a:t>426.9</a:t>
              </a:r>
              <a:endParaRPr lang="en-US" sz="1600" u="none" dirty="0"/>
            </a:p>
          </p:txBody>
        </p:sp>
        <p:sp>
          <p:nvSpPr>
            <p:cNvPr id="30" name="Text Box 84"/>
            <p:cNvSpPr txBox="1">
              <a:spLocks noChangeArrowheads="1"/>
            </p:cNvSpPr>
            <p:nvPr/>
          </p:nvSpPr>
          <p:spPr bwMode="auto">
            <a:xfrm>
              <a:off x="8168597" y="2492327"/>
              <a:ext cx="1011238" cy="835269"/>
            </a:xfrm>
            <a:prstGeom prst="rect">
              <a:avLst/>
            </a:prstGeom>
            <a:noFill/>
            <a:ln w="9525">
              <a:noFill/>
              <a:miter lim="800000"/>
              <a:headEnd/>
              <a:tailEnd/>
            </a:ln>
          </p:spPr>
          <p:txBody>
            <a:bodyPr wrap="square" lIns="91388" tIns="45693" rIns="91388" bIns="45693">
              <a:spAutoFit/>
            </a:bodyPr>
            <a:lstStyle/>
            <a:p>
              <a:pPr algn="ctr"/>
              <a:r>
                <a:rPr lang="en-US" sz="1600" u="none" dirty="0"/>
                <a:t>Neutron Sources</a:t>
              </a:r>
            </a:p>
            <a:p>
              <a:pPr algn="ctr"/>
              <a:r>
                <a:rPr lang="en-US" sz="1600" u="none" dirty="0" smtClean="0"/>
                <a:t>276.9</a:t>
              </a:r>
              <a:endParaRPr lang="en-US" sz="1600" u="none" dirty="0"/>
            </a:p>
          </p:txBody>
        </p:sp>
        <p:sp>
          <p:nvSpPr>
            <p:cNvPr id="31" name="Text Box 85"/>
            <p:cNvSpPr txBox="1">
              <a:spLocks noChangeArrowheads="1"/>
            </p:cNvSpPr>
            <p:nvPr/>
          </p:nvSpPr>
          <p:spPr bwMode="auto">
            <a:xfrm>
              <a:off x="7807854" y="2062429"/>
              <a:ext cx="1738314" cy="348204"/>
            </a:xfrm>
            <a:prstGeom prst="rect">
              <a:avLst/>
            </a:prstGeom>
            <a:noFill/>
            <a:ln w="9525">
              <a:noFill/>
              <a:miter lim="800000"/>
              <a:headEnd/>
              <a:tailEnd/>
            </a:ln>
          </p:spPr>
          <p:txBody>
            <a:bodyPr lIns="91388" tIns="45693" rIns="91388" bIns="45693">
              <a:spAutoFit/>
            </a:bodyPr>
            <a:lstStyle/>
            <a:p>
              <a:pPr algn="ctr"/>
              <a:r>
                <a:rPr lang="en-US" sz="1600" u="none" dirty="0"/>
                <a:t>NSRC </a:t>
              </a:r>
              <a:r>
                <a:rPr lang="en-US" sz="1600" u="none" dirty="0" smtClean="0"/>
                <a:t>121.6</a:t>
              </a:r>
              <a:endParaRPr lang="en-US" sz="1600" u="none" dirty="0"/>
            </a:p>
          </p:txBody>
        </p:sp>
        <p:sp>
          <p:nvSpPr>
            <p:cNvPr id="32" name="Text Box 44"/>
            <p:cNvSpPr txBox="1">
              <a:spLocks noChangeArrowheads="1"/>
            </p:cNvSpPr>
            <p:nvPr/>
          </p:nvSpPr>
          <p:spPr bwMode="auto">
            <a:xfrm>
              <a:off x="3297055" y="1942455"/>
              <a:ext cx="1014413" cy="348204"/>
            </a:xfrm>
            <a:prstGeom prst="rect">
              <a:avLst/>
            </a:prstGeom>
            <a:noFill/>
            <a:ln w="9525">
              <a:noFill/>
              <a:miter lim="800000"/>
              <a:headEnd/>
              <a:tailEnd/>
            </a:ln>
          </p:spPr>
          <p:txBody>
            <a:bodyPr lIns="91378" tIns="45688" rIns="91378" bIns="45688">
              <a:spAutoFit/>
            </a:bodyPr>
            <a:lstStyle/>
            <a:p>
              <a:pPr algn="ctr"/>
              <a:r>
                <a:rPr lang="en-US" sz="1600" u="none" dirty="0"/>
                <a:t>Hub 58.3</a:t>
              </a:r>
            </a:p>
          </p:txBody>
        </p:sp>
        <p:sp>
          <p:nvSpPr>
            <p:cNvPr id="33" name="Text Box 17"/>
            <p:cNvSpPr txBox="1">
              <a:spLocks noChangeArrowheads="1"/>
            </p:cNvSpPr>
            <p:nvPr/>
          </p:nvSpPr>
          <p:spPr bwMode="auto">
            <a:xfrm>
              <a:off x="3933792" y="2511013"/>
              <a:ext cx="661988" cy="584711"/>
            </a:xfrm>
            <a:prstGeom prst="rect">
              <a:avLst/>
            </a:prstGeom>
            <a:noFill/>
            <a:ln w="9525">
              <a:noFill/>
              <a:miter lim="800000"/>
              <a:headEnd/>
              <a:tailEnd/>
            </a:ln>
          </p:spPr>
          <p:txBody>
            <a:bodyPr lIns="91378" tIns="45688" rIns="91378" bIns="45688">
              <a:spAutoFit/>
            </a:bodyPr>
            <a:lstStyle/>
            <a:p>
              <a:pPr algn="ctr"/>
              <a:r>
                <a:rPr lang="en-US" sz="1600" u="none" dirty="0"/>
                <a:t>EFRC</a:t>
              </a:r>
            </a:p>
            <a:p>
              <a:pPr algn="ctr"/>
              <a:r>
                <a:rPr lang="en-US" sz="1600" u="none" dirty="0" smtClean="0"/>
                <a:t>100</a:t>
              </a:r>
              <a:endParaRPr lang="en-US" sz="1600" u="none" dirty="0"/>
            </a:p>
          </p:txBody>
        </p:sp>
        <p:sp>
          <p:nvSpPr>
            <p:cNvPr id="34" name="Text Box 18"/>
            <p:cNvSpPr txBox="1">
              <a:spLocks noChangeArrowheads="1"/>
            </p:cNvSpPr>
            <p:nvPr/>
          </p:nvSpPr>
          <p:spPr bwMode="auto">
            <a:xfrm>
              <a:off x="4431150" y="942479"/>
              <a:ext cx="1658938" cy="523156"/>
            </a:xfrm>
            <a:prstGeom prst="rect">
              <a:avLst/>
            </a:prstGeom>
            <a:noFill/>
            <a:ln w="9525">
              <a:noFill/>
              <a:miter lim="800000"/>
              <a:headEnd/>
              <a:tailEnd/>
            </a:ln>
          </p:spPr>
          <p:txBody>
            <a:bodyPr lIns="91378" tIns="45688" rIns="91378" bIns="45688">
              <a:spAutoFit/>
            </a:bodyPr>
            <a:lstStyle/>
            <a:p>
              <a:pPr algn="ctr"/>
              <a:r>
                <a:rPr lang="en-US" sz="1400" u="none" dirty="0"/>
                <a:t>SBIR &amp; GPP  </a:t>
              </a:r>
            </a:p>
            <a:p>
              <a:pPr algn="ctr"/>
              <a:r>
                <a:rPr lang="en-US" sz="1400" u="none" dirty="0" smtClean="0"/>
                <a:t>45.3</a:t>
              </a:r>
              <a:endParaRPr lang="en-US" sz="1400" u="none" dirty="0"/>
            </a:p>
          </p:txBody>
        </p:sp>
        <p:sp>
          <p:nvSpPr>
            <p:cNvPr id="35" name="Rectangle 81"/>
            <p:cNvSpPr>
              <a:spLocks noChangeArrowheads="1"/>
            </p:cNvSpPr>
            <p:nvPr/>
          </p:nvSpPr>
          <p:spPr bwMode="auto">
            <a:xfrm>
              <a:off x="5469632" y="1765738"/>
              <a:ext cx="530850" cy="523188"/>
            </a:xfrm>
            <a:prstGeom prst="rect">
              <a:avLst/>
            </a:prstGeom>
            <a:noFill/>
            <a:ln w="9525">
              <a:noFill/>
              <a:miter lim="800000"/>
              <a:headEnd/>
              <a:tailEnd/>
            </a:ln>
          </p:spPr>
          <p:txBody>
            <a:bodyPr wrap="square" lIns="91408" tIns="45704" rIns="91408" bIns="45704">
              <a:spAutoFit/>
            </a:bodyPr>
            <a:lstStyle/>
            <a:p>
              <a:pPr algn="ctr" eaLnBrk="0" hangingPunct="0"/>
              <a:r>
                <a:rPr lang="en-US" sz="1400" u="none" dirty="0"/>
                <a:t>MIE  </a:t>
              </a:r>
              <a:endParaRPr lang="en-US" sz="1400" u="none" dirty="0" smtClean="0"/>
            </a:p>
            <a:p>
              <a:pPr algn="ctr" eaLnBrk="0" hangingPunct="0"/>
              <a:r>
                <a:rPr lang="en-US" sz="1400" u="none" dirty="0" smtClean="0"/>
                <a:t>97</a:t>
              </a:r>
              <a:endParaRPr lang="en-US" sz="1400" u="none" dirty="0"/>
            </a:p>
          </p:txBody>
        </p:sp>
        <p:sp>
          <p:nvSpPr>
            <p:cNvPr id="36" name="Rectangle 82"/>
            <p:cNvSpPr>
              <a:spLocks noChangeArrowheads="1"/>
            </p:cNvSpPr>
            <p:nvPr/>
          </p:nvSpPr>
          <p:spPr bwMode="auto">
            <a:xfrm>
              <a:off x="3672161" y="1352999"/>
              <a:ext cx="1181670" cy="523188"/>
            </a:xfrm>
            <a:prstGeom prst="rect">
              <a:avLst/>
            </a:prstGeom>
            <a:noFill/>
            <a:ln w="9525">
              <a:noFill/>
              <a:miter lim="800000"/>
              <a:headEnd/>
              <a:tailEnd/>
            </a:ln>
          </p:spPr>
          <p:txBody>
            <a:bodyPr wrap="none" lIns="91408" tIns="45704" rIns="91408" bIns="45704">
              <a:spAutoFit/>
            </a:bodyPr>
            <a:lstStyle/>
            <a:p>
              <a:pPr algn="ctr" eaLnBrk="0" hangingPunct="0"/>
              <a:r>
                <a:rPr lang="en-US" sz="1400" u="none" dirty="0"/>
                <a:t>SUF Research</a:t>
              </a:r>
            </a:p>
            <a:p>
              <a:pPr algn="ctr" eaLnBrk="0" hangingPunct="0"/>
              <a:r>
                <a:rPr lang="en-US" sz="1400" u="none" dirty="0" smtClean="0"/>
                <a:t>27.1</a:t>
              </a:r>
              <a:endParaRPr lang="en-US" sz="1400" u="none" dirty="0"/>
            </a:p>
          </p:txBody>
        </p:sp>
        <p:sp>
          <p:nvSpPr>
            <p:cNvPr id="37" name="Text Box 80"/>
            <p:cNvSpPr txBox="1">
              <a:spLocks noChangeArrowheads="1"/>
            </p:cNvSpPr>
            <p:nvPr/>
          </p:nvSpPr>
          <p:spPr bwMode="auto">
            <a:xfrm>
              <a:off x="3975394" y="1763679"/>
              <a:ext cx="1900238" cy="600154"/>
            </a:xfrm>
            <a:prstGeom prst="rect">
              <a:avLst/>
            </a:prstGeom>
            <a:noFill/>
            <a:ln w="9525">
              <a:noFill/>
              <a:miter lim="800000"/>
              <a:headEnd/>
              <a:tailEnd/>
            </a:ln>
          </p:spPr>
          <p:txBody>
            <a:bodyPr wrap="square" lIns="91388" tIns="45693" rIns="91388" bIns="45693">
              <a:spAutoFit/>
            </a:bodyPr>
            <a:lstStyle/>
            <a:p>
              <a:pPr algn="ctr"/>
              <a:r>
                <a:rPr lang="en-US" sz="1400" u="none" dirty="0"/>
                <a:t>Construction</a:t>
              </a:r>
            </a:p>
            <a:p>
              <a:pPr algn="ctr"/>
              <a:r>
                <a:rPr lang="en-US" sz="1400" u="none" dirty="0"/>
                <a:t>&amp; OPC</a:t>
              </a:r>
            </a:p>
          </p:txBody>
        </p:sp>
        <p:sp>
          <p:nvSpPr>
            <p:cNvPr id="40" name="Text Box 23"/>
            <p:cNvSpPr txBox="1">
              <a:spLocks noChangeArrowheads="1"/>
            </p:cNvSpPr>
            <p:nvPr/>
          </p:nvSpPr>
          <p:spPr bwMode="auto">
            <a:xfrm>
              <a:off x="4738800" y="2342803"/>
              <a:ext cx="874713" cy="348204"/>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600" u="none" dirty="0" smtClean="0"/>
                <a:t>159.1</a:t>
              </a:r>
              <a:endParaRPr lang="en-US" sz="1600" u="none" dirty="0"/>
            </a:p>
          </p:txBody>
        </p:sp>
      </p:grpSp>
      <p:sp>
        <p:nvSpPr>
          <p:cNvPr id="24" name="Rectangle 4"/>
          <p:cNvSpPr>
            <a:spLocks noChangeArrowheads="1"/>
          </p:cNvSpPr>
          <p:nvPr/>
        </p:nvSpPr>
        <p:spPr bwMode="auto">
          <a:xfrm>
            <a:off x="0" y="1034882"/>
            <a:ext cx="4254500" cy="4817830"/>
          </a:xfrm>
          <a:prstGeom prst="rect">
            <a:avLst/>
          </a:prstGeom>
          <a:noFill/>
          <a:ln w="9525">
            <a:noFill/>
            <a:miter lim="800000"/>
            <a:headEnd/>
            <a:tailEnd/>
          </a:ln>
        </p:spPr>
        <p:txBody>
          <a:bodyPr wrap="square" lIns="91037" tIns="45516" rIns="91037" bIns="45516">
            <a:spAutoFit/>
          </a:bodyPr>
          <a:lstStyle/>
          <a:p>
            <a:pPr marL="134359" indent="-134359" eaLnBrk="0" hangingPunct="0">
              <a:buFont typeface="Wingdings" pitchFamily="2" charset="2"/>
              <a:buChar char="§"/>
            </a:pPr>
            <a:r>
              <a:rPr lang="en-US" sz="2200" u="none" dirty="0">
                <a:solidFill>
                  <a:srgbClr val="FF0303"/>
                </a:solidFill>
                <a:cs typeface="Times New Roman" pitchFamily="18" charset="0"/>
              </a:rPr>
              <a:t>Research programs</a:t>
            </a:r>
          </a:p>
          <a:p>
            <a:pPr marL="515292" lvl="1" indent="-205475" eaLnBrk="0" hangingPunct="0">
              <a:spcBef>
                <a:spcPct val="20000"/>
              </a:spcBef>
              <a:buFont typeface="Wingdings" pitchFamily="2" charset="2"/>
              <a:buChar char="§"/>
            </a:pPr>
            <a:r>
              <a:rPr lang="en-US" sz="1800" u="none" dirty="0">
                <a:solidFill>
                  <a:srgbClr val="0000CC"/>
                </a:solidFill>
                <a:cs typeface="Times New Roman" pitchFamily="18" charset="0"/>
              </a:rPr>
              <a:t>Energy Innovation </a:t>
            </a:r>
            <a:r>
              <a:rPr lang="en-US" sz="1800" u="none" dirty="0" smtClean="0">
                <a:solidFill>
                  <a:srgbClr val="0000CC"/>
                </a:solidFill>
                <a:cs typeface="Times New Roman" pitchFamily="18" charset="0"/>
              </a:rPr>
              <a:t>Hubs</a:t>
            </a:r>
            <a:endParaRPr lang="en-US" sz="1800" u="none" dirty="0">
              <a:solidFill>
                <a:srgbClr val="0000CC"/>
              </a:solidFill>
              <a:cs typeface="Times New Roman" pitchFamily="18" charset="0"/>
            </a:endParaRPr>
          </a:p>
          <a:p>
            <a:pPr marL="515292" lvl="1" indent="-205475" eaLnBrk="0" hangingPunct="0">
              <a:spcBef>
                <a:spcPct val="20000"/>
              </a:spcBef>
              <a:buFont typeface="Wingdings" pitchFamily="2" charset="2"/>
              <a:buChar char="§"/>
            </a:pPr>
            <a:r>
              <a:rPr lang="en-US" sz="1800" u="none" dirty="0" smtClean="0">
                <a:solidFill>
                  <a:srgbClr val="0000CC"/>
                </a:solidFill>
                <a:cs typeface="Times New Roman" pitchFamily="18" charset="0"/>
              </a:rPr>
              <a:t>Energy </a:t>
            </a:r>
            <a:r>
              <a:rPr lang="en-US" sz="1800" u="none" dirty="0">
                <a:solidFill>
                  <a:srgbClr val="0000CC"/>
                </a:solidFill>
                <a:cs typeface="Times New Roman" pitchFamily="18" charset="0"/>
              </a:rPr>
              <a:t>Frontier Research </a:t>
            </a:r>
            <a:r>
              <a:rPr lang="en-US" sz="1800" u="none" dirty="0" smtClean="0">
                <a:solidFill>
                  <a:srgbClr val="0000CC"/>
                </a:solidFill>
                <a:cs typeface="Times New Roman" pitchFamily="18" charset="0"/>
              </a:rPr>
              <a:t>Centers</a:t>
            </a:r>
            <a:endParaRPr lang="en-US" sz="1800" u="none" dirty="0">
              <a:solidFill>
                <a:srgbClr val="0000CC"/>
              </a:solidFill>
              <a:cs typeface="Times New Roman" pitchFamily="18" charset="0"/>
            </a:endParaRPr>
          </a:p>
          <a:p>
            <a:pPr marL="515292" lvl="1" indent="-205475" eaLnBrk="0" hangingPunct="0">
              <a:spcBef>
                <a:spcPct val="20000"/>
              </a:spcBef>
              <a:buFont typeface="Wingdings" pitchFamily="2" charset="2"/>
              <a:buChar char="§"/>
            </a:pPr>
            <a:r>
              <a:rPr lang="en-US" sz="1800" u="none" dirty="0" smtClean="0">
                <a:solidFill>
                  <a:srgbClr val="0000CC"/>
                </a:solidFill>
                <a:cs typeface="Times New Roman" pitchFamily="18" charset="0"/>
              </a:rPr>
              <a:t>Core Research: increases in basic research for energy; materials by design; </a:t>
            </a:r>
            <a:r>
              <a:rPr lang="en-US" sz="1800" u="none" dirty="0" err="1" smtClean="0">
                <a:solidFill>
                  <a:srgbClr val="0000CC"/>
                </a:solidFill>
                <a:cs typeface="Times New Roman" pitchFamily="18" charset="0"/>
              </a:rPr>
              <a:t>nanoelectronics</a:t>
            </a:r>
            <a:r>
              <a:rPr lang="en-US" sz="1800" u="none" dirty="0" smtClean="0">
                <a:solidFill>
                  <a:srgbClr val="0000CC"/>
                </a:solidFill>
                <a:cs typeface="Times New Roman" pitchFamily="18" charset="0"/>
              </a:rPr>
              <a:t>; methane hydrates</a:t>
            </a:r>
          </a:p>
          <a:p>
            <a:pPr marL="515292" lvl="1" indent="-205475" eaLnBrk="0" hangingPunct="0">
              <a:spcBef>
                <a:spcPct val="20000"/>
              </a:spcBef>
              <a:buFont typeface="Wingdings" pitchFamily="2" charset="2"/>
              <a:buChar char="§"/>
            </a:pPr>
            <a:endParaRPr lang="en-US" sz="1000" u="none" dirty="0">
              <a:solidFill>
                <a:srgbClr val="0000CC"/>
              </a:solidFill>
              <a:cs typeface="Times New Roman" pitchFamily="18" charset="0"/>
            </a:endParaRPr>
          </a:p>
          <a:p>
            <a:pPr marL="134359" indent="-134359" eaLnBrk="0" hangingPunct="0">
              <a:buFont typeface="Wingdings" pitchFamily="2" charset="2"/>
              <a:buChar char="§"/>
            </a:pPr>
            <a:r>
              <a:rPr lang="en-US" sz="2200" u="none" dirty="0">
                <a:solidFill>
                  <a:srgbClr val="FF0303"/>
                </a:solidFill>
                <a:cs typeface="Times New Roman" pitchFamily="18" charset="0"/>
              </a:rPr>
              <a:t>Scientific user facilities operations</a:t>
            </a:r>
            <a:endParaRPr lang="en-US" sz="2000" u="none" dirty="0">
              <a:solidFill>
                <a:srgbClr val="0000CC"/>
              </a:solidFill>
              <a:cs typeface="Times New Roman" pitchFamily="18" charset="0"/>
            </a:endParaRPr>
          </a:p>
          <a:p>
            <a:pPr marL="515292" lvl="1" indent="-205475" eaLnBrk="0" hangingPunct="0">
              <a:spcBef>
                <a:spcPct val="15000"/>
              </a:spcBef>
              <a:buFont typeface="Wingdings" pitchFamily="2" charset="2"/>
              <a:buChar char="§"/>
            </a:pPr>
            <a:r>
              <a:rPr lang="en-US" sz="1800" u="none" dirty="0">
                <a:solidFill>
                  <a:srgbClr val="0000CC"/>
                </a:solidFill>
                <a:cs typeface="Times New Roman" pitchFamily="18" charset="0"/>
              </a:rPr>
              <a:t>Synchrotron light sources</a:t>
            </a:r>
          </a:p>
          <a:p>
            <a:pPr marL="515292" lvl="1" indent="-205475" eaLnBrk="0" hangingPunct="0">
              <a:spcBef>
                <a:spcPct val="15000"/>
              </a:spcBef>
              <a:buFont typeface="Wingdings" pitchFamily="2" charset="2"/>
              <a:buChar char="§"/>
            </a:pPr>
            <a:r>
              <a:rPr lang="en-US" sz="1800" u="none" dirty="0">
                <a:solidFill>
                  <a:srgbClr val="0000CC"/>
                </a:solidFill>
                <a:cs typeface="Times New Roman" pitchFamily="18" charset="0"/>
              </a:rPr>
              <a:t>Neutron scattering facilities</a:t>
            </a:r>
          </a:p>
          <a:p>
            <a:pPr marL="515292" lvl="1" indent="-205475" eaLnBrk="0" hangingPunct="0">
              <a:spcBef>
                <a:spcPct val="15000"/>
              </a:spcBef>
              <a:buFont typeface="Wingdings" pitchFamily="2" charset="2"/>
              <a:buChar char="§"/>
            </a:pPr>
            <a:r>
              <a:rPr lang="en-US" sz="1800" u="none" dirty="0" err="1">
                <a:solidFill>
                  <a:srgbClr val="0000CC"/>
                </a:solidFill>
                <a:cs typeface="Times New Roman" pitchFamily="18" charset="0"/>
              </a:rPr>
              <a:t>Nanoscale</a:t>
            </a:r>
            <a:r>
              <a:rPr lang="en-US" sz="1800" u="none" dirty="0">
                <a:solidFill>
                  <a:srgbClr val="0000CC"/>
                </a:solidFill>
                <a:cs typeface="Times New Roman" pitchFamily="18" charset="0"/>
              </a:rPr>
              <a:t> Science Research </a:t>
            </a:r>
            <a:r>
              <a:rPr lang="en-US" sz="1800" u="none" dirty="0" smtClean="0">
                <a:solidFill>
                  <a:srgbClr val="0000CC"/>
                </a:solidFill>
                <a:cs typeface="Times New Roman" pitchFamily="18" charset="0"/>
              </a:rPr>
              <a:t>Centers</a:t>
            </a:r>
          </a:p>
          <a:p>
            <a:pPr marL="515292" lvl="1" indent="-205475" eaLnBrk="0" hangingPunct="0">
              <a:spcBef>
                <a:spcPct val="15000"/>
              </a:spcBef>
              <a:buFont typeface="Wingdings" pitchFamily="2" charset="2"/>
              <a:buChar char="§"/>
            </a:pPr>
            <a:r>
              <a:rPr lang="en-US" sz="1800" u="none" dirty="0" smtClean="0">
                <a:solidFill>
                  <a:srgbClr val="0000CC"/>
                </a:solidFill>
                <a:cs typeface="Times New Roman" pitchFamily="18" charset="0"/>
              </a:rPr>
              <a:t>Instrumentation for clean energy</a:t>
            </a:r>
            <a:endParaRPr lang="en-US" sz="1800" u="none" dirty="0">
              <a:solidFill>
                <a:srgbClr val="0000CC"/>
              </a:solidFill>
              <a:cs typeface="Times New Roman" pitchFamily="18" charset="0"/>
            </a:endParaRPr>
          </a:p>
          <a:p>
            <a:pPr marL="734999" lvl="2" indent="-42677" eaLnBrk="0" hangingPunct="0">
              <a:spcBef>
                <a:spcPct val="15000"/>
              </a:spcBef>
              <a:buFont typeface="Times New Roman" pitchFamily="18" charset="0"/>
              <a:buChar char=""/>
            </a:pPr>
            <a:endParaRPr lang="en-US" sz="1000" u="none" dirty="0">
              <a:solidFill>
                <a:srgbClr val="0000CC"/>
              </a:solidFill>
              <a:cs typeface="Times New Roman" pitchFamily="18" charset="0"/>
            </a:endParaRPr>
          </a:p>
          <a:p>
            <a:pPr marL="134359" indent="-134359" eaLnBrk="0" hangingPunct="0">
              <a:buFont typeface="Wingdings" pitchFamily="2" charset="2"/>
              <a:buChar char="§"/>
            </a:pPr>
            <a:endParaRPr lang="fr-FR" sz="1800" b="0" u="none" dirty="0">
              <a:solidFill>
                <a:srgbClr val="0000CC"/>
              </a:solidFill>
            </a:endParaRPr>
          </a:p>
          <a:p>
            <a:pPr marL="515292" lvl="1" indent="-205475" eaLnBrk="0" hangingPunct="0">
              <a:buFont typeface="Wingdings" pitchFamily="2" charset="2"/>
              <a:buChar char="§"/>
            </a:pPr>
            <a:endParaRPr lang="en-US" sz="2000" b="0" u="none" dirty="0">
              <a:solidFill>
                <a:srgbClr val="0000CC"/>
              </a:solidFill>
            </a:endParaRPr>
          </a:p>
        </p:txBody>
      </p:sp>
      <p:sp>
        <p:nvSpPr>
          <p:cNvPr id="39" name="Rectangle 38"/>
          <p:cNvSpPr/>
          <p:nvPr/>
        </p:nvSpPr>
        <p:spPr>
          <a:xfrm>
            <a:off x="0" y="5153434"/>
            <a:ext cx="7612083" cy="2618966"/>
          </a:xfrm>
          <a:prstGeom prst="rect">
            <a:avLst/>
          </a:prstGeom>
        </p:spPr>
        <p:txBody>
          <a:bodyPr wrap="square" lIns="91233" tIns="45615" rIns="91233" bIns="45615">
            <a:spAutoFit/>
          </a:bodyPr>
          <a:lstStyle/>
          <a:p>
            <a:pPr marL="134359" indent="-134359" eaLnBrk="0" hangingPunct="0">
              <a:buFont typeface="Wingdings" pitchFamily="2" charset="2"/>
              <a:buChar char="§"/>
            </a:pPr>
            <a:r>
              <a:rPr lang="en-US" sz="2200" u="none" dirty="0" smtClean="0">
                <a:solidFill>
                  <a:srgbClr val="FF0303"/>
                </a:solidFill>
                <a:cs typeface="Times New Roman" pitchFamily="18" charset="0"/>
              </a:rPr>
              <a:t>Construction and instrumentation</a:t>
            </a:r>
          </a:p>
          <a:p>
            <a:pPr marL="515292" lvl="1" indent="-205475" eaLnBrk="0" hangingPunct="0">
              <a:buFont typeface="Wingdings" pitchFamily="2" charset="2"/>
              <a:buChar char="§"/>
            </a:pPr>
            <a:r>
              <a:rPr lang="en-US" sz="1800" u="none" dirty="0" smtClean="0">
                <a:solidFill>
                  <a:srgbClr val="0000CC"/>
                </a:solidFill>
                <a:cs typeface="Times New Roman" pitchFamily="18" charset="0"/>
              </a:rPr>
              <a:t>National Synchrotron Light Source-II and instrumentation (NEXT)</a:t>
            </a:r>
          </a:p>
          <a:p>
            <a:pPr marL="515292" lvl="1" indent="-205475" eaLnBrk="0" hangingPunct="0">
              <a:spcBef>
                <a:spcPct val="15000"/>
              </a:spcBef>
              <a:buFont typeface="Wingdings" pitchFamily="2" charset="2"/>
              <a:buChar char="§"/>
            </a:pPr>
            <a:r>
              <a:rPr lang="fr-FR" sz="1800" u="none" dirty="0" smtClean="0">
                <a:solidFill>
                  <a:srgbClr val="0000CC"/>
                </a:solidFill>
              </a:rPr>
              <a:t>Spallation Neutron Source instruments &amp;  power upgrade</a:t>
            </a:r>
          </a:p>
          <a:p>
            <a:pPr marL="515292" lvl="1" indent="-205475" eaLnBrk="0" hangingPunct="0">
              <a:spcBef>
                <a:spcPct val="15000"/>
              </a:spcBef>
              <a:buFont typeface="Wingdings" pitchFamily="2" charset="2"/>
              <a:buChar char="§"/>
            </a:pPr>
            <a:r>
              <a:rPr lang="fr-FR" sz="1800" u="none" dirty="0" smtClean="0">
                <a:solidFill>
                  <a:srgbClr val="0000CC"/>
                </a:solidFill>
              </a:rPr>
              <a:t>Advanced Photon Source upgrade</a:t>
            </a:r>
          </a:p>
          <a:p>
            <a:pPr marL="515292" lvl="1" indent="-205475" eaLnBrk="0" hangingPunct="0">
              <a:spcBef>
                <a:spcPct val="15000"/>
              </a:spcBef>
              <a:buFont typeface="Wingdings" pitchFamily="2" charset="2"/>
              <a:buChar char="§"/>
            </a:pPr>
            <a:r>
              <a:rPr lang="fr-FR" sz="1800" u="none" dirty="0" err="1" smtClean="0">
                <a:solidFill>
                  <a:srgbClr val="0000CC"/>
                </a:solidFill>
              </a:rPr>
              <a:t>Linac</a:t>
            </a:r>
            <a:r>
              <a:rPr lang="fr-FR" sz="1800" u="none" dirty="0" smtClean="0">
                <a:solidFill>
                  <a:srgbClr val="0000CC"/>
                </a:solidFill>
              </a:rPr>
              <a:t> </a:t>
            </a:r>
            <a:r>
              <a:rPr lang="fr-FR" sz="1800" u="none" dirty="0" err="1" smtClean="0">
                <a:solidFill>
                  <a:srgbClr val="0000CC"/>
                </a:solidFill>
              </a:rPr>
              <a:t>Coherent</a:t>
            </a:r>
            <a:r>
              <a:rPr lang="fr-FR" sz="1800" u="none" dirty="0" smtClean="0">
                <a:solidFill>
                  <a:srgbClr val="0000CC"/>
                </a:solidFill>
              </a:rPr>
              <a:t> Light Source-II</a:t>
            </a:r>
          </a:p>
          <a:p>
            <a:pPr marL="515292" lvl="1" indent="-205475" eaLnBrk="0" hangingPunct="0">
              <a:spcBef>
                <a:spcPct val="15000"/>
              </a:spcBef>
              <a:buFont typeface="Wingdings" pitchFamily="2" charset="2"/>
              <a:buChar char="§"/>
            </a:pPr>
            <a:r>
              <a:rPr lang="fr-FR" sz="1800" u="none" dirty="0" smtClean="0">
                <a:solidFill>
                  <a:srgbClr val="0000CC"/>
                </a:solidFill>
              </a:rPr>
              <a:t>TEAM-II</a:t>
            </a:r>
          </a:p>
          <a:p>
            <a:pPr marL="515292" lvl="1" indent="-205475" eaLnBrk="0" hangingPunct="0">
              <a:spcBef>
                <a:spcPct val="15000"/>
              </a:spcBef>
              <a:buFont typeface="Wingdings" pitchFamily="2" charset="2"/>
              <a:buChar char="§"/>
            </a:pPr>
            <a:endParaRPr lang="fr-FR" sz="1800" u="none" dirty="0" smtClean="0">
              <a:solidFill>
                <a:srgbClr val="0000CC"/>
              </a:solidFill>
            </a:endParaRPr>
          </a:p>
          <a:p>
            <a:pPr marL="515292" lvl="1" indent="-205475" eaLnBrk="0" hangingPunct="0">
              <a:spcBef>
                <a:spcPct val="15000"/>
              </a:spcBef>
            </a:pPr>
            <a:r>
              <a:rPr lang="fr-FR" sz="1800" b="0" u="none" dirty="0" smtClean="0">
                <a:solidFill>
                  <a:srgbClr val="0000CC"/>
                </a:solidFill>
              </a:rPr>
              <a:t>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37343" y="1092105"/>
            <a:ext cx="8780533" cy="3719062"/>
          </a:xfrm>
          <a:prstGeom prst="rect">
            <a:avLst/>
          </a:prstGeom>
          <a:noFill/>
          <a:ln w="9525">
            <a:noFill/>
            <a:miter lim="800000"/>
            <a:headEnd/>
            <a:tailEnd/>
          </a:ln>
          <a:effectLst/>
        </p:spPr>
        <p:txBody>
          <a:bodyPr wrap="square" lIns="101690" tIns="50847" rIns="101690" bIns="50847">
            <a:spAutoFit/>
          </a:bodyPr>
          <a:lstStyle/>
          <a:p>
            <a:pPr marL="185421" indent="-185421" eaLnBrk="0" hangingPunct="0">
              <a:spcAft>
                <a:spcPts val="1337"/>
              </a:spcAft>
              <a:buFont typeface="Wingdings" pitchFamily="2" charset="2"/>
              <a:buChar char="§"/>
              <a:defRPr/>
            </a:pPr>
            <a:r>
              <a:rPr lang="en-US" sz="1800" u="none" dirty="0">
                <a:solidFill>
                  <a:prstClr val="black"/>
                </a:solidFill>
                <a:cs typeface="Arial" pitchFamily="34" charset="0"/>
              </a:rPr>
              <a:t>Research to establish materials design rules to launch </a:t>
            </a:r>
            <a:r>
              <a:rPr lang="en-US" sz="1800" u="none" dirty="0"/>
              <a:t>an era of predictive modeling, changing the paradigm of materials discovery from serendipity to rational design. </a:t>
            </a:r>
            <a:endParaRPr lang="en-US" sz="1800" u="none" dirty="0">
              <a:solidFill>
                <a:prstClr val="black"/>
              </a:solidFill>
              <a:cs typeface="Arial" pitchFamily="34" charset="0"/>
            </a:endParaRPr>
          </a:p>
          <a:p>
            <a:pPr marL="185421" indent="-185421" eaLnBrk="0" hangingPunct="0">
              <a:spcAft>
                <a:spcPts val="1337"/>
              </a:spcAft>
              <a:buFont typeface="Wingdings" pitchFamily="2" charset="2"/>
              <a:buChar char="§"/>
              <a:defRPr/>
            </a:pPr>
            <a:r>
              <a:rPr lang="en-US" sz="1800" u="none" dirty="0">
                <a:solidFill>
                  <a:prstClr val="black"/>
                </a:solidFill>
                <a:cs typeface="Arial" pitchFamily="34" charset="0"/>
              </a:rPr>
              <a:t>Discovery of new materials has been the engine driving science frontiers and fueling technology innovations. The U.S. has the world’s most powerful suite of tools for materials synthesis, characterization, and computation.  </a:t>
            </a:r>
            <a:endParaRPr lang="en-US" u="none" dirty="0">
              <a:solidFill>
                <a:prstClr val="black"/>
              </a:solidFill>
              <a:cs typeface="Arial" pitchFamily="34" charset="0"/>
            </a:endParaRPr>
          </a:p>
          <a:p>
            <a:pPr marL="185421" indent="-185421" eaLnBrk="0" hangingPunct="0">
              <a:spcAft>
                <a:spcPts val="1337"/>
              </a:spcAft>
              <a:buFont typeface="Wingdings" pitchFamily="2" charset="2"/>
              <a:buChar char="§"/>
              <a:defRPr/>
            </a:pPr>
            <a:r>
              <a:rPr lang="en-US" sz="1800" dirty="0" smtClean="0">
                <a:solidFill>
                  <a:prstClr val="black"/>
                </a:solidFill>
                <a:cs typeface="Arial" pitchFamily="34" charset="0"/>
              </a:rPr>
              <a:t>$40M request to support the following research focus</a:t>
            </a:r>
            <a:r>
              <a:rPr lang="en-US" sz="1800" dirty="0">
                <a:solidFill>
                  <a:prstClr val="black"/>
                </a:solidFill>
                <a:cs typeface="Arial" pitchFamily="34" charset="0"/>
              </a:rPr>
              <a:t>:</a:t>
            </a:r>
          </a:p>
          <a:p>
            <a:pPr marL="259590" indent="-259590" eaLnBrk="0" hangingPunct="0">
              <a:lnSpc>
                <a:spcPts val="2006"/>
              </a:lnSpc>
              <a:spcAft>
                <a:spcPts val="1337"/>
              </a:spcAft>
              <a:buFont typeface="Wingdings" pitchFamily="2" charset="2"/>
              <a:buChar char="§"/>
              <a:defRPr/>
            </a:pPr>
            <a:endParaRPr lang="en-US" u="none" dirty="0">
              <a:solidFill>
                <a:prstClr val="black"/>
              </a:solidFill>
              <a:cs typeface="Arial" pitchFamily="34" charset="0"/>
            </a:endParaRPr>
          </a:p>
          <a:p>
            <a:pPr marL="259590" indent="-259590" eaLnBrk="0" hangingPunct="0">
              <a:lnSpc>
                <a:spcPts val="2006"/>
              </a:lnSpc>
              <a:spcAft>
                <a:spcPts val="1337"/>
              </a:spcAft>
              <a:buFont typeface="Wingdings" pitchFamily="2" charset="2"/>
              <a:buChar char="§"/>
              <a:defRPr/>
            </a:pPr>
            <a:endParaRPr lang="en-US" u="none" dirty="0">
              <a:solidFill>
                <a:prstClr val="black"/>
              </a:solidFill>
              <a:cs typeface="Arial" pitchFamily="34" charset="0"/>
            </a:endParaRPr>
          </a:p>
          <a:p>
            <a:pPr marL="259590" indent="-259590" eaLnBrk="0" hangingPunct="0">
              <a:lnSpc>
                <a:spcPts val="2006"/>
              </a:lnSpc>
              <a:spcAft>
                <a:spcPts val="1337"/>
              </a:spcAft>
              <a:buFont typeface="Wingdings" pitchFamily="2" charset="2"/>
              <a:buChar char="§"/>
              <a:defRPr/>
            </a:pPr>
            <a:endParaRPr lang="en-US" u="none" dirty="0">
              <a:solidFill>
                <a:prstClr val="black"/>
              </a:solidFill>
              <a:cs typeface="Arial" pitchFamily="34" charset="0"/>
            </a:endParaRPr>
          </a:p>
          <a:p>
            <a:pPr marL="259590" indent="-259590" eaLnBrk="0" hangingPunct="0">
              <a:spcAft>
                <a:spcPts val="1337"/>
              </a:spcAft>
              <a:buFont typeface="Wingdings" pitchFamily="2" charset="2"/>
              <a:buChar char="§"/>
              <a:defRPr/>
            </a:pPr>
            <a:endParaRPr lang="en-US" u="none" dirty="0">
              <a:solidFill>
                <a:prstClr val="black"/>
              </a:solidFill>
              <a:cs typeface="Arial" pitchFamily="34" charset="0"/>
            </a:endParaRPr>
          </a:p>
        </p:txBody>
      </p:sp>
      <p:sp>
        <p:nvSpPr>
          <p:cNvPr id="19459" name="Title 2"/>
          <p:cNvSpPr txBox="1">
            <a:spLocks/>
          </p:cNvSpPr>
          <p:nvPr/>
        </p:nvSpPr>
        <p:spPr bwMode="auto">
          <a:xfrm>
            <a:off x="0" y="174520"/>
            <a:ext cx="10058400" cy="687282"/>
          </a:xfrm>
          <a:prstGeom prst="rect">
            <a:avLst/>
          </a:prstGeom>
          <a:noFill/>
          <a:ln w="9525">
            <a:noFill/>
            <a:miter lim="800000"/>
            <a:headEnd/>
            <a:tailEnd/>
          </a:ln>
        </p:spPr>
        <p:txBody>
          <a:bodyPr lIns="101716" tIns="50859" rIns="101716" bIns="50859"/>
          <a:lstStyle/>
          <a:p>
            <a:pPr algn="ctr" eaLnBrk="0" hangingPunct="0"/>
            <a:r>
              <a:rPr lang="en-US" sz="2800" i="1" u="none" dirty="0" smtClean="0">
                <a:solidFill>
                  <a:srgbClr val="106636"/>
                </a:solidFill>
                <a:cs typeface="Arial" pitchFamily="34" charset="0"/>
              </a:rPr>
              <a:t>Materials </a:t>
            </a:r>
            <a:r>
              <a:rPr lang="en-US" sz="2800" i="1" u="none" dirty="0">
                <a:solidFill>
                  <a:srgbClr val="106636"/>
                </a:solidFill>
                <a:cs typeface="Arial" pitchFamily="34" charset="0"/>
              </a:rPr>
              <a:t>by Design</a:t>
            </a:r>
          </a:p>
        </p:txBody>
      </p:sp>
      <p:grpSp>
        <p:nvGrpSpPr>
          <p:cNvPr id="2" name="Grupper 3"/>
          <p:cNvGrpSpPr>
            <a:grpSpLocks/>
          </p:cNvGrpSpPr>
          <p:nvPr/>
        </p:nvGrpSpPr>
        <p:grpSpPr bwMode="auto">
          <a:xfrm>
            <a:off x="5699776" y="3020801"/>
            <a:ext cx="3733483" cy="3891597"/>
            <a:chOff x="5033963" y="1636713"/>
            <a:chExt cx="3789362" cy="3775075"/>
          </a:xfrm>
        </p:grpSpPr>
        <p:pic>
          <p:nvPicPr>
            <p:cNvPr id="19467" name="Picture 5"/>
            <p:cNvPicPr>
              <a:picLocks noChangeAspect="1" noChangeArrowheads="1"/>
            </p:cNvPicPr>
            <p:nvPr/>
          </p:nvPicPr>
          <p:blipFill>
            <a:blip r:embed="rId2" cstate="print"/>
            <a:srcRect l="31831" t="33469" r="27321" b="7159"/>
            <a:stretch>
              <a:fillRect/>
            </a:stretch>
          </p:blipFill>
          <p:spPr bwMode="auto">
            <a:xfrm>
              <a:off x="5033963" y="1636713"/>
              <a:ext cx="3789362" cy="3775075"/>
            </a:xfrm>
            <a:prstGeom prst="rect">
              <a:avLst/>
            </a:prstGeom>
            <a:noFill/>
            <a:ln w="9525">
              <a:noFill/>
              <a:miter lim="800000"/>
              <a:headEnd/>
              <a:tailEnd/>
            </a:ln>
          </p:spPr>
        </p:pic>
        <p:pic>
          <p:nvPicPr>
            <p:cNvPr id="19468" name="Billede 9" descr="DSC00234II.jpg"/>
            <p:cNvPicPr>
              <a:picLocks noChangeAspect="1"/>
            </p:cNvPicPr>
            <p:nvPr/>
          </p:nvPicPr>
          <p:blipFill>
            <a:blip r:embed="rId3" cstate="print"/>
            <a:srcRect l="2316" t="6079" b="20844"/>
            <a:stretch>
              <a:fillRect/>
            </a:stretch>
          </p:blipFill>
          <p:spPr bwMode="auto">
            <a:xfrm>
              <a:off x="6927850" y="3516313"/>
              <a:ext cx="1890713" cy="1885950"/>
            </a:xfrm>
            <a:prstGeom prst="rect">
              <a:avLst/>
            </a:prstGeom>
            <a:noFill/>
            <a:ln w="9525">
              <a:noFill/>
              <a:miter lim="800000"/>
              <a:headEnd/>
              <a:tailEnd/>
            </a:ln>
          </p:spPr>
        </p:pic>
      </p:grpSp>
      <p:sp>
        <p:nvSpPr>
          <p:cNvPr id="19461" name="TextBox 18"/>
          <p:cNvSpPr txBox="1">
            <a:spLocks noChangeArrowheads="1"/>
          </p:cNvSpPr>
          <p:nvPr/>
        </p:nvSpPr>
        <p:spPr bwMode="auto">
          <a:xfrm>
            <a:off x="8137526" y="5352521"/>
            <a:ext cx="464077" cy="296478"/>
          </a:xfrm>
          <a:prstGeom prst="rect">
            <a:avLst/>
          </a:prstGeom>
          <a:noFill/>
          <a:ln w="9525">
            <a:noFill/>
            <a:miter lim="800000"/>
            <a:headEnd/>
            <a:tailEnd/>
          </a:ln>
        </p:spPr>
        <p:txBody>
          <a:bodyPr wrap="none" lIns="101716" tIns="50859" rIns="101716" bIns="50859">
            <a:spAutoFit/>
          </a:bodyPr>
          <a:lstStyle/>
          <a:p>
            <a:r>
              <a:rPr lang="en-US" b="1">
                <a:solidFill>
                  <a:schemeClr val="bg1"/>
                </a:solidFill>
              </a:rPr>
              <a:t>Test</a:t>
            </a:r>
          </a:p>
        </p:txBody>
      </p:sp>
      <p:grpSp>
        <p:nvGrpSpPr>
          <p:cNvPr id="4" name="Group 12"/>
          <p:cNvGrpSpPr>
            <a:grpSpLocks/>
          </p:cNvGrpSpPr>
          <p:nvPr/>
        </p:nvGrpSpPr>
        <p:grpSpPr bwMode="auto">
          <a:xfrm rot="1191106">
            <a:off x="6663690" y="4013941"/>
            <a:ext cx="1756728" cy="1603057"/>
            <a:chOff x="1830607" y="4113362"/>
            <a:chExt cx="1536732" cy="1476375"/>
          </a:xfrm>
        </p:grpSpPr>
        <p:sp>
          <p:nvSpPr>
            <p:cNvPr id="21" name="Oval 20"/>
            <p:cNvSpPr>
              <a:spLocks noChangeArrowheads="1"/>
            </p:cNvSpPr>
            <p:nvPr/>
          </p:nvSpPr>
          <p:spPr bwMode="auto">
            <a:xfrm rot="20332962">
              <a:off x="1860529" y="4112777"/>
              <a:ext cx="1461882" cy="1476375"/>
            </a:xfrm>
            <a:prstGeom prst="ellipse">
              <a:avLst/>
            </a:prstGeom>
            <a:noFill/>
            <a:ln w="38100">
              <a:solidFill>
                <a:srgbClr val="FF0000"/>
              </a:solidFill>
              <a:round/>
              <a:headEnd/>
              <a:tailEnd/>
            </a:ln>
            <a:effectLst>
              <a:outerShdw blurRad="50800" dist="25400" dir="6000000" algn="ctr" rotWithShape="0">
                <a:schemeClr val="bg1">
                  <a:lumMod val="75000"/>
                </a:schemeClr>
              </a:outerShdw>
            </a:effectLst>
          </p:spPr>
          <p:txBody>
            <a:bodyPr wrap="none" anchor="ctr"/>
            <a:lstStyle/>
            <a:p>
              <a:pPr>
                <a:spcBef>
                  <a:spcPct val="20000"/>
                </a:spcBef>
                <a:defRPr/>
              </a:pPr>
              <a:endParaRPr lang="en-US">
                <a:solidFill>
                  <a:srgbClr val="FF0000"/>
                </a:solidFill>
                <a:effectLst>
                  <a:outerShdw blurRad="38100" dist="38100" dir="2700000" algn="tl">
                    <a:srgbClr val="000000">
                      <a:alpha val="43137"/>
                    </a:srgbClr>
                  </a:outerShdw>
                </a:effectLst>
                <a:latin typeface="Arial" charset="0"/>
              </a:endParaRPr>
            </a:p>
          </p:txBody>
        </p:sp>
        <p:sp>
          <p:nvSpPr>
            <p:cNvPr id="22" name="AutoShape 21"/>
            <p:cNvSpPr>
              <a:spLocks noChangeArrowheads="1"/>
            </p:cNvSpPr>
            <p:nvPr/>
          </p:nvSpPr>
          <p:spPr bwMode="auto">
            <a:xfrm rot="6732774" flipH="1" flipV="1">
              <a:off x="3160526" y="4504581"/>
              <a:ext cx="200496" cy="210804"/>
            </a:xfrm>
            <a:prstGeom prst="rtTriangle">
              <a:avLst/>
            </a:prstGeom>
            <a:solidFill>
              <a:srgbClr val="FF0000"/>
            </a:solidFill>
            <a:ln w="9525">
              <a:solidFill>
                <a:srgbClr val="FF0000"/>
              </a:solidFill>
              <a:miter lim="800000"/>
              <a:headEnd/>
              <a:tailEnd/>
            </a:ln>
            <a:effectLst>
              <a:outerShdw blurRad="50800" dist="50800" dir="5400000" algn="ctr" rotWithShape="0">
                <a:schemeClr val="bg1">
                  <a:lumMod val="65000"/>
                </a:schemeClr>
              </a:outerShdw>
            </a:effectLst>
          </p:spPr>
          <p:txBody>
            <a:bodyPr wrap="none" anchor="ctr"/>
            <a:lstStyle/>
            <a:p>
              <a:pPr>
                <a:spcBef>
                  <a:spcPct val="20000"/>
                </a:spcBef>
                <a:defRPr/>
              </a:pPr>
              <a:endParaRPr lang="en-US">
                <a:solidFill>
                  <a:srgbClr val="FF0000"/>
                </a:solidFill>
                <a:effectLst>
                  <a:outerShdw blurRad="38100" dist="38100" dir="2700000" algn="tl">
                    <a:srgbClr val="000000">
                      <a:alpha val="43137"/>
                    </a:srgbClr>
                  </a:outerShdw>
                </a:effectLst>
                <a:latin typeface="Arial" charset="0"/>
              </a:endParaRPr>
            </a:p>
          </p:txBody>
        </p:sp>
        <p:sp>
          <p:nvSpPr>
            <p:cNvPr id="23" name="AutoShape 21"/>
            <p:cNvSpPr>
              <a:spLocks noChangeArrowheads="1"/>
            </p:cNvSpPr>
            <p:nvPr/>
          </p:nvSpPr>
          <p:spPr bwMode="auto">
            <a:xfrm rot="6732774">
              <a:off x="1834407" y="5067974"/>
              <a:ext cx="200495" cy="210804"/>
            </a:xfrm>
            <a:prstGeom prst="rtTriangle">
              <a:avLst/>
            </a:prstGeom>
            <a:solidFill>
              <a:srgbClr val="FF0000"/>
            </a:solidFill>
            <a:ln w="9525">
              <a:solidFill>
                <a:srgbClr val="FF0000"/>
              </a:solidFill>
              <a:miter lim="800000"/>
              <a:headEnd/>
              <a:tailEnd/>
            </a:ln>
            <a:effectLst>
              <a:outerShdw blurRad="50800" dist="50800" dir="5400000" algn="ctr" rotWithShape="0">
                <a:schemeClr val="bg1">
                  <a:lumMod val="65000"/>
                </a:schemeClr>
              </a:outerShdw>
            </a:effectLst>
          </p:spPr>
          <p:txBody>
            <a:bodyPr wrap="none" anchor="ctr"/>
            <a:lstStyle/>
            <a:p>
              <a:pPr>
                <a:spcBef>
                  <a:spcPct val="20000"/>
                </a:spcBef>
                <a:defRPr/>
              </a:pPr>
              <a:endParaRPr lang="en-US" dirty="0">
                <a:solidFill>
                  <a:srgbClr val="FF0000"/>
                </a:solidFill>
                <a:effectLst>
                  <a:outerShdw blurRad="38100" dist="38100" dir="2700000" algn="tl">
                    <a:srgbClr val="000000">
                      <a:alpha val="43137"/>
                    </a:srgbClr>
                  </a:outerShdw>
                </a:effectLst>
                <a:latin typeface="Arial" charset="0"/>
              </a:endParaRPr>
            </a:p>
          </p:txBody>
        </p:sp>
      </p:grpSp>
      <p:sp>
        <p:nvSpPr>
          <p:cNvPr id="19463" name="TextBox 16"/>
          <p:cNvSpPr txBox="1">
            <a:spLocks noChangeArrowheads="1"/>
          </p:cNvSpPr>
          <p:nvPr/>
        </p:nvSpPr>
        <p:spPr bwMode="auto">
          <a:xfrm>
            <a:off x="517414" y="3293760"/>
            <a:ext cx="4816158" cy="3483124"/>
          </a:xfrm>
          <a:prstGeom prst="rect">
            <a:avLst/>
          </a:prstGeom>
          <a:solidFill>
            <a:srgbClr val="FFFFD1"/>
          </a:solidFill>
          <a:ln w="9525">
            <a:solidFill>
              <a:srgbClr val="006600"/>
            </a:solidFill>
            <a:miter lim="800000"/>
            <a:headEnd/>
            <a:tailEnd/>
          </a:ln>
        </p:spPr>
        <p:txBody>
          <a:bodyPr lIns="101716" tIns="50859" rIns="101716" bIns="50859">
            <a:spAutoFit/>
          </a:bodyPr>
          <a:lstStyle/>
          <a:p>
            <a:pPr marL="0" lvl="1">
              <a:spcBef>
                <a:spcPts val="669"/>
              </a:spcBef>
            </a:pPr>
            <a:r>
              <a:rPr lang="en-US" sz="1600" u="none" dirty="0">
                <a:solidFill>
                  <a:srgbClr val="106636"/>
                </a:solidFill>
                <a:cs typeface="Arial" pitchFamily="34" charset="0"/>
              </a:rPr>
              <a:t>Synthesis:  </a:t>
            </a:r>
            <a:r>
              <a:rPr lang="en-US" sz="1600" u="none" dirty="0">
                <a:solidFill>
                  <a:srgbClr val="000000"/>
                </a:solidFill>
                <a:cs typeface="Arial" pitchFamily="34" charset="0"/>
              </a:rPr>
              <a:t>Rational molecular-scale design guided by simulation. </a:t>
            </a:r>
          </a:p>
          <a:p>
            <a:pPr marL="0" lvl="1">
              <a:spcBef>
                <a:spcPts val="669"/>
              </a:spcBef>
            </a:pPr>
            <a:r>
              <a:rPr lang="en-US" sz="1600" u="none" dirty="0">
                <a:solidFill>
                  <a:srgbClr val="106636"/>
                </a:solidFill>
                <a:cs typeface="Arial" pitchFamily="34" charset="0"/>
              </a:rPr>
              <a:t>Characterization and Testing:  </a:t>
            </a:r>
            <a:r>
              <a:rPr lang="en-US" sz="1600" u="none" dirty="0">
                <a:solidFill>
                  <a:srgbClr val="000000"/>
                </a:solidFill>
                <a:cs typeface="Arial" pitchFamily="34" charset="0"/>
              </a:rPr>
              <a:t>Verify &amp; validate computational designs and software, including in situ measurements using x-ray, neutron, microscopy, and </a:t>
            </a:r>
            <a:r>
              <a:rPr lang="en-US" sz="1600" u="none" dirty="0" err="1">
                <a:solidFill>
                  <a:srgbClr val="000000"/>
                </a:solidFill>
                <a:cs typeface="Arial" pitchFamily="34" charset="0"/>
              </a:rPr>
              <a:t>nanoscience</a:t>
            </a:r>
            <a:r>
              <a:rPr lang="en-US" sz="1600" u="none" dirty="0">
                <a:solidFill>
                  <a:srgbClr val="000000"/>
                </a:solidFill>
                <a:cs typeface="Arial" pitchFamily="34" charset="0"/>
              </a:rPr>
              <a:t> facilities. </a:t>
            </a:r>
          </a:p>
          <a:p>
            <a:pPr marL="0" lvl="1">
              <a:spcBef>
                <a:spcPts val="669"/>
              </a:spcBef>
            </a:pPr>
            <a:r>
              <a:rPr lang="en-US" sz="1600" u="none" dirty="0">
                <a:solidFill>
                  <a:srgbClr val="106636"/>
                </a:solidFill>
                <a:cs typeface="Arial" pitchFamily="34" charset="0"/>
              </a:rPr>
              <a:t>Theory/Simulation:  </a:t>
            </a:r>
            <a:r>
              <a:rPr lang="en-US" sz="1600" u="none" dirty="0">
                <a:solidFill>
                  <a:srgbClr val="000000"/>
                </a:solidFill>
                <a:cs typeface="Arial" pitchFamily="34" charset="0"/>
              </a:rPr>
              <a:t>New methods and algorithms for complex, multi-scale systems.  Development of software and toolkits through a networked, broad community. Emphasis areas include: catalysis, light-weight materials, and materials for energy applications including radiation-resistant materials, carbon capture, batteries, liquid fuels, and </a:t>
            </a:r>
            <a:r>
              <a:rPr lang="en-US" sz="1600" u="none" dirty="0" err="1">
                <a:solidFill>
                  <a:srgbClr val="000000"/>
                </a:solidFill>
                <a:cs typeface="Arial" pitchFamily="34" charset="0"/>
              </a:rPr>
              <a:t>photocatalysis</a:t>
            </a:r>
            <a:r>
              <a:rPr lang="en-US" sz="1600" u="none" dirty="0">
                <a:solidFill>
                  <a:srgbClr val="000000"/>
                </a:solidFill>
                <a:cs typeface="Arial" pitchFamily="34" charset="0"/>
              </a:rPr>
              <a:t>. </a:t>
            </a:r>
          </a:p>
        </p:txBody>
      </p:sp>
      <p:sp>
        <p:nvSpPr>
          <p:cNvPr id="15" name="Slide Number Placeholder 39"/>
          <p:cNvSpPr txBox="1">
            <a:spLocks/>
          </p:cNvSpPr>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pPr algn="r" defTabSz="914294" fontAlgn="auto">
              <a:spcBef>
                <a:spcPts val="0"/>
              </a:spcBef>
              <a:spcAft>
                <a:spcPts val="0"/>
              </a:spcAft>
            </a:pPr>
            <a:fld id="{90944929-F3F1-48F8-BC26-BA0BFE417CEF}" type="slidenum">
              <a:rPr lang="en-US" sz="1300" b="0" u="none" smtClean="0">
                <a:solidFill>
                  <a:srgbClr val="106636"/>
                </a:solidFill>
                <a:latin typeface="Arial" pitchFamily="34" charset="0"/>
                <a:cs typeface="Arial" pitchFamily="34" charset="0"/>
              </a:rPr>
              <a:pPr algn="r" defTabSz="914294" fontAlgn="auto">
                <a:spcBef>
                  <a:spcPts val="0"/>
                </a:spcBef>
                <a:spcAft>
                  <a:spcPts val="0"/>
                </a:spcAft>
              </a:pPr>
              <a:t>7</a:t>
            </a:fld>
            <a:endParaRPr lang="en-US" sz="1300" b="0" u="none" dirty="0" smtClean="0">
              <a:solidFill>
                <a:srgbClr val="106636"/>
              </a:solidFill>
              <a:latin typeface="Arial" pitchFamily="34" charset="0"/>
              <a:cs typeface="Arial" pitchFamily="34" charset="0"/>
            </a:endParaRPr>
          </a:p>
        </p:txBody>
      </p:sp>
      <p:pic>
        <p:nvPicPr>
          <p:cNvPr id="16" name="Picture 15" descr="CMSC_xlg.jpg"/>
          <p:cNvPicPr>
            <a:picLocks noChangeAspect="1"/>
          </p:cNvPicPr>
          <p:nvPr/>
        </p:nvPicPr>
        <p:blipFill>
          <a:blip r:embed="rId4" cstate="print"/>
          <a:stretch>
            <a:fillRect/>
          </a:stretch>
        </p:blipFill>
        <p:spPr>
          <a:xfrm>
            <a:off x="8734097" y="0"/>
            <a:ext cx="1324303" cy="17659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434340" y="936713"/>
            <a:ext cx="4320540" cy="6273785"/>
          </a:xfrm>
          <a:prstGeom prst="rect">
            <a:avLst/>
          </a:prstGeom>
          <a:noFill/>
          <a:ln w="9525">
            <a:noFill/>
            <a:miter lim="800000"/>
            <a:headEnd/>
            <a:tailEnd/>
          </a:ln>
        </p:spPr>
        <p:txBody>
          <a:bodyPr wrap="square" lIns="101870" tIns="50935" rIns="101870" bIns="50935">
            <a:spAutoFit/>
          </a:bodyPr>
          <a:lstStyle/>
          <a:p>
            <a:r>
              <a:rPr lang="en-US" sz="1300" i="1" u="none" dirty="0"/>
              <a:t>Panel 1: </a:t>
            </a:r>
            <a:r>
              <a:rPr lang="en-US" sz="1300" i="1" u="none" dirty="0">
                <a:cs typeface="Arial" charset="0"/>
              </a:rPr>
              <a:t>Solar Electricity</a:t>
            </a:r>
          </a:p>
          <a:p>
            <a:r>
              <a:rPr lang="en-US" sz="1300" i="1" u="none" dirty="0">
                <a:cs typeface="Arial" charset="0"/>
              </a:rPr>
              <a:t>Coordinator: Charles Gay, Applied Solar </a:t>
            </a:r>
          </a:p>
          <a:p>
            <a:pPr lvl="1" indent="-254676">
              <a:buFont typeface="Arial" charset="0"/>
              <a:buChar char="•"/>
            </a:pPr>
            <a:r>
              <a:rPr lang="en-US" sz="1300" u="none" dirty="0"/>
              <a:t>Fundamentals of Materials and Interfaces in </a:t>
            </a:r>
            <a:r>
              <a:rPr lang="en-US" sz="1300" u="none" dirty="0" err="1"/>
              <a:t>Photovoltaics</a:t>
            </a:r>
            <a:endParaRPr lang="en-US" sz="1300" u="none" dirty="0"/>
          </a:p>
          <a:p>
            <a:pPr lvl="1" indent="-254676">
              <a:buFont typeface="Arial" charset="0"/>
              <a:buChar char="•"/>
            </a:pPr>
            <a:r>
              <a:rPr lang="en-US" sz="1300" u="none" dirty="0"/>
              <a:t>Advanced Photovoltaic Analysis and Computational Modeling for Up-scaling</a:t>
            </a:r>
          </a:p>
          <a:p>
            <a:pPr lvl="1" indent="-254676">
              <a:buFont typeface="Arial" charset="0"/>
              <a:buChar char="•"/>
            </a:pPr>
            <a:r>
              <a:rPr lang="en-US" sz="1300" u="none" dirty="0"/>
              <a:t>Photovoltaic Lifetime and Degradation Science</a:t>
            </a:r>
          </a:p>
          <a:p>
            <a:endParaRPr lang="en-US" sz="1300" i="1" u="none" dirty="0" smtClean="0"/>
          </a:p>
          <a:p>
            <a:r>
              <a:rPr lang="en-US" sz="1300" i="1" u="none" dirty="0" smtClean="0"/>
              <a:t>Panel </a:t>
            </a:r>
            <a:r>
              <a:rPr lang="en-US" sz="1300" i="1" u="none" dirty="0"/>
              <a:t>2: Advanced Nuclear Energy</a:t>
            </a:r>
          </a:p>
          <a:p>
            <a:r>
              <a:rPr lang="en-US" sz="1300" i="1" u="none" dirty="0"/>
              <a:t>Coordinator: Kurt Edsinger, EPRI </a:t>
            </a:r>
          </a:p>
          <a:p>
            <a:pPr lvl="1" indent="-254676">
              <a:buFont typeface="Arial" charset="0"/>
              <a:buChar char="•"/>
            </a:pPr>
            <a:r>
              <a:rPr lang="en-US" sz="1300" u="none" dirty="0"/>
              <a:t>Materials Degradation Mechanisms </a:t>
            </a:r>
          </a:p>
          <a:p>
            <a:pPr lvl="1" indent="-254676">
              <a:buFont typeface="Arial" charset="0"/>
              <a:buChar char="•"/>
            </a:pPr>
            <a:r>
              <a:rPr lang="en-US" sz="1300" u="none" dirty="0"/>
              <a:t>Advanced Irradiation Effects Scaling </a:t>
            </a:r>
          </a:p>
          <a:p>
            <a:pPr lvl="1" indent="-254676">
              <a:buFont typeface="Arial" charset="0"/>
              <a:buChar char="•"/>
            </a:pPr>
            <a:r>
              <a:rPr lang="en-US" sz="1300" u="none" dirty="0"/>
              <a:t>Back End of the Fuel Cycle</a:t>
            </a:r>
          </a:p>
          <a:p>
            <a:endParaRPr lang="en-US" sz="1300" i="1" u="none" dirty="0" smtClean="0"/>
          </a:p>
          <a:p>
            <a:r>
              <a:rPr lang="en-US" sz="1300" i="1" u="none" dirty="0" smtClean="0"/>
              <a:t>Panel </a:t>
            </a:r>
            <a:r>
              <a:rPr lang="en-US" sz="1300" i="1" u="none" dirty="0"/>
              <a:t>3: Carbon Sequestration</a:t>
            </a:r>
          </a:p>
          <a:p>
            <a:r>
              <a:rPr lang="en-US" sz="1300" i="1" u="none" dirty="0"/>
              <a:t>Coordinator: Richard Esposito, Southern Co. </a:t>
            </a:r>
          </a:p>
          <a:p>
            <a:pPr lvl="1" indent="-254676">
              <a:buFont typeface="Arial" charset="0"/>
              <a:buChar char="•"/>
            </a:pPr>
            <a:r>
              <a:rPr lang="en-US" sz="1300" u="none" dirty="0"/>
              <a:t>Extraction of High Resolution Information from Subsurface Imaging and Modeling </a:t>
            </a:r>
          </a:p>
          <a:p>
            <a:pPr lvl="1" indent="-254676">
              <a:buFont typeface="Arial" charset="0"/>
              <a:buChar char="•"/>
            </a:pPr>
            <a:r>
              <a:rPr lang="en-US" sz="1300" u="none" dirty="0"/>
              <a:t>Understanding Multi-scale Dynamics of Flow and Plume Migration </a:t>
            </a:r>
          </a:p>
          <a:p>
            <a:pPr lvl="1" indent="-254676">
              <a:buFont typeface="Arial" charset="0"/>
              <a:buChar char="•"/>
            </a:pPr>
            <a:r>
              <a:rPr lang="en-US" sz="1300" u="none" dirty="0"/>
              <a:t>Understanding Millennium Timescale Processes from Short Timescale Experimentation</a:t>
            </a:r>
          </a:p>
          <a:p>
            <a:endParaRPr lang="en-US" sz="1300" i="1" u="none" dirty="0" smtClean="0"/>
          </a:p>
          <a:p>
            <a:r>
              <a:rPr lang="en-US" sz="1300" i="1" u="none" dirty="0" smtClean="0"/>
              <a:t>Panel </a:t>
            </a:r>
            <a:r>
              <a:rPr lang="en-US" sz="1300" i="1" u="none" dirty="0"/>
              <a:t>4: Electricity Storage</a:t>
            </a:r>
          </a:p>
          <a:p>
            <a:r>
              <a:rPr lang="en-US" sz="1300" i="1" u="none" dirty="0" smtClean="0"/>
              <a:t>Coordinator: Bart </a:t>
            </a:r>
            <a:r>
              <a:rPr lang="en-US" sz="1300" i="1" u="none" dirty="0"/>
              <a:t>Riley, A123 Systems </a:t>
            </a:r>
          </a:p>
          <a:p>
            <a:pPr lvl="1" indent="-254676">
              <a:buFont typeface="Arial" charset="0"/>
              <a:buChar char="•"/>
            </a:pPr>
            <a:r>
              <a:rPr lang="en-US" sz="1300" u="none" dirty="0"/>
              <a:t>Identification and Development of New Materials </a:t>
            </a:r>
          </a:p>
          <a:p>
            <a:pPr lvl="1" indent="-254676">
              <a:buFont typeface="Arial" charset="0"/>
              <a:buChar char="•"/>
            </a:pPr>
            <a:r>
              <a:rPr lang="en-US" sz="1300" u="none" dirty="0"/>
              <a:t>Invention of New Architectures for Energy Storage </a:t>
            </a:r>
          </a:p>
          <a:p>
            <a:pPr lvl="1" indent="-254676">
              <a:buFont typeface="Arial" charset="0"/>
              <a:buChar char="•"/>
            </a:pPr>
            <a:r>
              <a:rPr lang="en-US" sz="1300" u="none" dirty="0"/>
              <a:t>Understanding and Controlling Heterogeneous Interfaces </a:t>
            </a:r>
          </a:p>
          <a:p>
            <a:pPr lvl="1" indent="-254676">
              <a:buFont typeface="Arial" charset="0"/>
              <a:buChar char="•"/>
            </a:pPr>
            <a:r>
              <a:rPr lang="en-US" sz="1300" u="none" dirty="0"/>
              <a:t>Identification and Development of New </a:t>
            </a:r>
            <a:r>
              <a:rPr lang="en-US" sz="1300" u="none" dirty="0" smtClean="0"/>
              <a:t>Tools</a:t>
            </a:r>
          </a:p>
          <a:p>
            <a:pPr lvl="1" indent="-254676">
              <a:buFont typeface="Arial" charset="0"/>
              <a:buChar char="•"/>
            </a:pPr>
            <a:endParaRPr lang="en-US" sz="1300" u="none" dirty="0"/>
          </a:p>
        </p:txBody>
      </p:sp>
      <p:sp>
        <p:nvSpPr>
          <p:cNvPr id="4099" name="TextBox 2"/>
          <p:cNvSpPr txBox="1">
            <a:spLocks noChangeArrowheads="1"/>
          </p:cNvSpPr>
          <p:nvPr/>
        </p:nvSpPr>
        <p:spPr bwMode="auto">
          <a:xfrm>
            <a:off x="251460" y="172722"/>
            <a:ext cx="9304020" cy="533752"/>
          </a:xfrm>
          <a:prstGeom prst="rect">
            <a:avLst/>
          </a:prstGeom>
          <a:noFill/>
          <a:ln w="9525">
            <a:noFill/>
            <a:miter lim="800000"/>
            <a:headEnd/>
            <a:tailEnd/>
          </a:ln>
        </p:spPr>
        <p:txBody>
          <a:bodyPr lIns="101870" tIns="50935" rIns="101870" bIns="50935">
            <a:spAutoFit/>
          </a:bodyPr>
          <a:lstStyle/>
          <a:p>
            <a:pPr algn="ctr"/>
            <a:r>
              <a:rPr lang="en-US" sz="2800" i="1" u="none" dirty="0">
                <a:solidFill>
                  <a:srgbClr val="006600"/>
                </a:solidFill>
              </a:rPr>
              <a:t>SciTech Priority Research Directions</a:t>
            </a:r>
          </a:p>
        </p:txBody>
      </p:sp>
      <p:sp>
        <p:nvSpPr>
          <p:cNvPr id="4100" name="TextBox 1"/>
          <p:cNvSpPr txBox="1">
            <a:spLocks noChangeArrowheads="1"/>
          </p:cNvSpPr>
          <p:nvPr/>
        </p:nvSpPr>
        <p:spPr bwMode="auto">
          <a:xfrm>
            <a:off x="5074920" y="905313"/>
            <a:ext cx="4693920" cy="6289174"/>
          </a:xfrm>
          <a:prstGeom prst="rect">
            <a:avLst/>
          </a:prstGeom>
          <a:noFill/>
          <a:ln w="9525">
            <a:noFill/>
            <a:miter lim="800000"/>
            <a:headEnd/>
            <a:tailEnd/>
          </a:ln>
        </p:spPr>
        <p:txBody>
          <a:bodyPr wrap="square" lIns="101870" tIns="50935" rIns="101870" bIns="50935">
            <a:spAutoFit/>
          </a:bodyPr>
          <a:lstStyle/>
          <a:p>
            <a:r>
              <a:rPr lang="en-US" sz="1300" i="1" u="none" dirty="0" smtClean="0"/>
              <a:t>Panel 5: Electric Power Grid Technologies</a:t>
            </a:r>
          </a:p>
          <a:p>
            <a:r>
              <a:rPr lang="en-US" sz="1300" i="1" u="none" dirty="0" smtClean="0"/>
              <a:t>Coordinator: Thomas Schneider, NREL </a:t>
            </a:r>
          </a:p>
          <a:p>
            <a:pPr lvl="1" indent="-254676">
              <a:buFont typeface="Arial" charset="0"/>
              <a:buChar char="•"/>
            </a:pPr>
            <a:r>
              <a:rPr lang="en-US" sz="1300" u="none" dirty="0" smtClean="0"/>
              <a:t>Power Electronic Materials </a:t>
            </a:r>
          </a:p>
          <a:p>
            <a:pPr lvl="1" indent="-254676">
              <a:buFont typeface="Arial" charset="0"/>
              <a:buChar char="•"/>
            </a:pPr>
            <a:r>
              <a:rPr lang="en-US" sz="1300" u="none" dirty="0" smtClean="0"/>
              <a:t>High Power Superconductors </a:t>
            </a:r>
          </a:p>
          <a:p>
            <a:pPr lvl="1" indent="-254676">
              <a:buFont typeface="Arial" charset="0"/>
              <a:buChar char="•"/>
            </a:pPr>
            <a:r>
              <a:rPr lang="en-US" sz="1300" u="none" dirty="0" smtClean="0"/>
              <a:t>Electric Insulating and Dielectric Materials </a:t>
            </a:r>
          </a:p>
          <a:p>
            <a:pPr lvl="1" indent="-254676">
              <a:buFont typeface="Arial" charset="0"/>
              <a:buChar char="•"/>
            </a:pPr>
            <a:r>
              <a:rPr lang="en-US" sz="1300" u="none" dirty="0" smtClean="0"/>
              <a:t>Electrical Conductors</a:t>
            </a:r>
            <a:endParaRPr lang="en-US" sz="1300" i="1" u="none" dirty="0" smtClean="0"/>
          </a:p>
          <a:p>
            <a:r>
              <a:rPr lang="en-US" sz="1300" i="1" u="none" dirty="0" smtClean="0"/>
              <a:t>Panel </a:t>
            </a:r>
            <a:r>
              <a:rPr lang="en-US" sz="1300" i="1" u="none" dirty="0"/>
              <a:t>6: Advanced Solid State Lighting</a:t>
            </a:r>
          </a:p>
          <a:p>
            <a:r>
              <a:rPr lang="en-US" sz="1300" i="1" u="none" dirty="0"/>
              <a:t>Coordinator: Bernd Keller, Cree </a:t>
            </a:r>
          </a:p>
          <a:p>
            <a:pPr lvl="1" indent="-254676">
              <a:buFont typeface="Arial" charset="0"/>
              <a:buChar char="•"/>
            </a:pPr>
            <a:r>
              <a:rPr lang="en-US" sz="1300" u="none" dirty="0"/>
              <a:t>White Light Emission Through Wavelength Conversion </a:t>
            </a:r>
          </a:p>
          <a:p>
            <a:pPr lvl="1" indent="-254676">
              <a:buFont typeface="Arial" charset="0"/>
              <a:buChar char="•"/>
            </a:pPr>
            <a:r>
              <a:rPr lang="en-US" sz="1300" u="none" dirty="0"/>
              <a:t>High Efficiency Emission at High Current Density and Temperature </a:t>
            </a:r>
          </a:p>
          <a:p>
            <a:pPr lvl="1" indent="-254676">
              <a:buFont typeface="Arial" charset="0"/>
              <a:buChar char="•"/>
            </a:pPr>
            <a:r>
              <a:rPr lang="en-US" sz="1300" u="none" dirty="0"/>
              <a:t>Organic Light Emitting Diode Materials and Structures </a:t>
            </a:r>
          </a:p>
          <a:p>
            <a:r>
              <a:rPr lang="en-US" sz="1300" i="1" u="none" dirty="0"/>
              <a:t>Panel 7: </a:t>
            </a:r>
            <a:r>
              <a:rPr lang="en-US" sz="1300" i="1" u="none" dirty="0" err="1"/>
              <a:t>Biofuels</a:t>
            </a:r>
            <a:endParaRPr lang="en-US" sz="1300" i="1" u="none" dirty="0"/>
          </a:p>
          <a:p>
            <a:r>
              <a:rPr lang="en-US" sz="1300" i="1" u="none" dirty="0"/>
              <a:t>Coordinator: Gregory Powers, </a:t>
            </a:r>
            <a:r>
              <a:rPr lang="en-US" sz="1300" i="1" u="none" dirty="0" err="1"/>
              <a:t>Verenium</a:t>
            </a:r>
            <a:r>
              <a:rPr lang="en-US" sz="1300" i="1" u="none" dirty="0"/>
              <a:t> </a:t>
            </a:r>
          </a:p>
          <a:p>
            <a:pPr lvl="1" indent="-254676">
              <a:buFont typeface="Arial" charset="0"/>
              <a:buChar char="•"/>
            </a:pPr>
            <a:r>
              <a:rPr lang="en-US" sz="1300" u="none" dirty="0"/>
              <a:t>Diversity of Biomass and Its Intermediates in the Manufacture of </a:t>
            </a:r>
            <a:r>
              <a:rPr lang="en-US" sz="1300" u="none" dirty="0" err="1"/>
              <a:t>Biofuels</a:t>
            </a:r>
            <a:r>
              <a:rPr lang="en-US" sz="1300" u="none" dirty="0"/>
              <a:t> </a:t>
            </a:r>
          </a:p>
          <a:p>
            <a:pPr lvl="1" indent="-254676">
              <a:buFont typeface="Arial" charset="0"/>
              <a:buChar char="•"/>
            </a:pPr>
            <a:r>
              <a:rPr lang="en-US" sz="1300" u="none" dirty="0"/>
              <a:t>Mass Transport Phenomena in Conversion of Biomass to </a:t>
            </a:r>
            <a:r>
              <a:rPr lang="en-US" sz="1300" u="none" dirty="0" err="1"/>
              <a:t>Biofuels</a:t>
            </a:r>
            <a:r>
              <a:rPr lang="en-US" sz="1300" u="none" dirty="0"/>
              <a:t> </a:t>
            </a:r>
          </a:p>
          <a:p>
            <a:pPr lvl="1" indent="-254676">
              <a:buFont typeface="Arial" charset="0"/>
              <a:buChar char="•"/>
            </a:pPr>
            <a:r>
              <a:rPr lang="en-US" sz="1300" u="none" dirty="0"/>
              <a:t>Biomass Catalyst Discovery, Characterization and Performance</a:t>
            </a:r>
          </a:p>
          <a:p>
            <a:r>
              <a:rPr lang="en-US" sz="1300" i="1" u="none" dirty="0"/>
              <a:t>Panel 8: Efficient Energy Generation and Use</a:t>
            </a:r>
          </a:p>
          <a:p>
            <a:r>
              <a:rPr lang="en-US" sz="1300" i="1" u="none" dirty="0"/>
              <a:t>Coordinator: Om </a:t>
            </a:r>
            <a:r>
              <a:rPr lang="en-US" sz="1300" i="1" u="none" dirty="0" err="1"/>
              <a:t>Nalamasu</a:t>
            </a:r>
            <a:r>
              <a:rPr lang="en-US" sz="1300" i="1" u="none" dirty="0"/>
              <a:t>, Applied Materials </a:t>
            </a:r>
          </a:p>
          <a:p>
            <a:pPr lvl="1" indent="-254676">
              <a:buFont typeface="Arial" charset="0"/>
              <a:buChar char="•"/>
            </a:pPr>
            <a:r>
              <a:rPr lang="en-US" sz="1300" u="none" dirty="0"/>
              <a:t>Enabling Materials Technologies for Renewable Power </a:t>
            </a:r>
          </a:p>
          <a:p>
            <a:pPr lvl="1" indent="-254676">
              <a:buFont typeface="Arial" charset="0"/>
              <a:buChar char="•"/>
            </a:pPr>
            <a:r>
              <a:rPr lang="en-US" sz="1300" u="none" dirty="0"/>
              <a:t>Fuel Cell Materials Understanding and Discovery </a:t>
            </a:r>
          </a:p>
          <a:p>
            <a:pPr lvl="1" indent="-254676">
              <a:buFont typeface="Arial" charset="0"/>
              <a:buChar char="•"/>
            </a:pPr>
            <a:r>
              <a:rPr lang="en-US" sz="1300" u="none" dirty="0"/>
              <a:t>Dynamic Optical and Thermal Properties of Building </a:t>
            </a:r>
            <a:r>
              <a:rPr lang="en-US" sz="1300" u="none" dirty="0" smtClean="0"/>
              <a:t>Envelopes</a:t>
            </a:r>
          </a:p>
          <a:p>
            <a:r>
              <a:rPr lang="en-US" sz="1300" i="1" u="none" dirty="0" smtClean="0"/>
              <a:t>Panel 9: Scientific User Facilities</a:t>
            </a:r>
          </a:p>
          <a:p>
            <a:r>
              <a:rPr lang="en-US" sz="1300" i="1" u="none" dirty="0" smtClean="0"/>
              <a:t>Coordinator:  Simon Bare, UOP</a:t>
            </a:r>
          </a:p>
          <a:p>
            <a:pPr lvl="1" indent="-254676">
              <a:buFont typeface="Arial" charset="0"/>
              <a:buChar char="•"/>
            </a:pPr>
            <a:r>
              <a:rPr lang="en-US" sz="1300" u="none" dirty="0" smtClean="0"/>
              <a:t>At-Scale Experiments on Commercial Materials/Devices </a:t>
            </a:r>
          </a:p>
          <a:p>
            <a:pPr lvl="1" indent="-254676">
              <a:buFont typeface="Arial" charset="0"/>
              <a:buChar char="•"/>
            </a:pPr>
            <a:r>
              <a:rPr lang="en-US" sz="1300" u="none" dirty="0" smtClean="0"/>
              <a:t>Development of New Materials</a:t>
            </a:r>
          </a:p>
          <a:p>
            <a:pPr lvl="1" indent="-254676">
              <a:buFont typeface="Arial" charset="0"/>
              <a:buChar char="•"/>
            </a:pPr>
            <a:r>
              <a:rPr lang="en-US" sz="1300" u="none" dirty="0" smtClean="0"/>
              <a:t>Study of Interfaces and Interfacial Phenomena</a:t>
            </a:r>
          </a:p>
        </p:txBody>
      </p:sp>
      <p:sp>
        <p:nvSpPr>
          <p:cNvPr id="6" name="Slide Number Placeholder 39"/>
          <p:cNvSpPr txBox="1">
            <a:spLocks/>
          </p:cNvSpPr>
          <p:nvPr/>
        </p:nvSpPr>
        <p:spPr bwMode="auto">
          <a:xfrm>
            <a:off x="9255125" y="7164288"/>
            <a:ext cx="419100" cy="413808"/>
          </a:xfrm>
          <a:prstGeom prst="rect">
            <a:avLst/>
          </a:prstGeom>
          <a:noFill/>
          <a:ln>
            <a:miter lim="800000"/>
            <a:headEnd/>
            <a:tailEnd/>
          </a:ln>
        </p:spPr>
        <p:txBody>
          <a:bodyPr vert="horz" wrap="square" lIns="101751" tIns="50877" rIns="101751" bIns="50877" numCol="1" rtlCol="0" anchor="ctr" anchorCtr="0" compatLnSpc="1">
            <a:prstTxWarp prst="textNoShape">
              <a:avLst/>
            </a:prstTxWarp>
          </a:bodyPr>
          <a:lstStyle/>
          <a:p>
            <a:pPr algn="r" defTabSz="914294" fontAlgn="auto">
              <a:spcBef>
                <a:spcPts val="0"/>
              </a:spcBef>
              <a:spcAft>
                <a:spcPts val="0"/>
              </a:spcAft>
            </a:pPr>
            <a:fld id="{90944929-F3F1-48F8-BC26-BA0BFE417CEF}" type="slidenum">
              <a:rPr lang="en-US" sz="1300" b="0" u="none" smtClean="0">
                <a:solidFill>
                  <a:srgbClr val="106636"/>
                </a:solidFill>
                <a:latin typeface="Arial" pitchFamily="34" charset="0"/>
                <a:cs typeface="Arial" pitchFamily="34" charset="0"/>
              </a:rPr>
              <a:pPr algn="r" defTabSz="914294" fontAlgn="auto">
                <a:spcBef>
                  <a:spcPts val="0"/>
                </a:spcBef>
                <a:spcAft>
                  <a:spcPts val="0"/>
                </a:spcAft>
              </a:pPr>
              <a:t>8</a:t>
            </a:fld>
            <a:endParaRPr lang="en-US" sz="1300" b="0" u="none" dirty="0" smtClean="0">
              <a:solidFill>
                <a:srgbClr val="106636"/>
              </a:solidFill>
              <a:latin typeface="Arial" pitchFamily="34" charset="0"/>
              <a:cs typeface="Arial" pitchFamily="34" charset="0"/>
            </a:endParaRPr>
          </a:p>
        </p:txBody>
      </p:sp>
      <p:pic>
        <p:nvPicPr>
          <p:cNvPr id="7" name="Picture 6" descr="SETF_xlg.jpg"/>
          <p:cNvPicPr>
            <a:picLocks noChangeAspect="1"/>
          </p:cNvPicPr>
          <p:nvPr/>
        </p:nvPicPr>
        <p:blipFill>
          <a:blip r:embed="rId3" cstate="print">
            <a:lum bright="20000" contrast="20000"/>
          </a:blip>
          <a:stretch>
            <a:fillRect/>
          </a:stretch>
        </p:blipFill>
        <p:spPr>
          <a:xfrm>
            <a:off x="8686800" y="0"/>
            <a:ext cx="1371600" cy="1829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4098">
                                            <p:txEl>
                                              <p:pRg st="2" end="2"/>
                                            </p:txEl>
                                          </p:spTgt>
                                        </p:tgtEl>
                                        <p:attrNameLst>
                                          <p:attrName>style.color</p:attrName>
                                        </p:attrNameLst>
                                      </p:cBhvr>
                                      <p:to>
                                        <a:schemeClr val="hlink"/>
                                      </p:to>
                                    </p:animClr>
                                  </p:childTnLst>
                                </p:cTn>
                              </p:par>
                              <p:par>
                                <p:cTn id="7" presetID="3" presetClass="emph" presetSubtype="2" fill="hold" nodeType="withEffect">
                                  <p:stCondLst>
                                    <p:cond delay="0"/>
                                  </p:stCondLst>
                                  <p:childTnLst>
                                    <p:animClr clrSpc="rgb">
                                      <p:cBhvr override="childStyle">
                                        <p:cTn id="8" dur="2000" fill="hold"/>
                                        <p:tgtEl>
                                          <p:spTgt spid="4098">
                                            <p:txEl>
                                              <p:pRg st="4" end="4"/>
                                            </p:txEl>
                                          </p:spTgt>
                                        </p:tgtEl>
                                        <p:attrNameLst>
                                          <p:attrName>style.color</p:attrName>
                                        </p:attrNameLst>
                                      </p:cBhvr>
                                      <p:to>
                                        <a:schemeClr val="hlink"/>
                                      </p:to>
                                    </p:animClr>
                                  </p:childTnLst>
                                </p:cTn>
                              </p:par>
                              <p:par>
                                <p:cTn id="9" presetID="3" presetClass="emph" presetSubtype="2" fill="hold" nodeType="withEffect">
                                  <p:stCondLst>
                                    <p:cond delay="0"/>
                                  </p:stCondLst>
                                  <p:childTnLst>
                                    <p:animClr clrSpc="rgb">
                                      <p:cBhvr override="childStyle">
                                        <p:cTn id="10" dur="2000" fill="hold"/>
                                        <p:tgtEl>
                                          <p:spTgt spid="4098">
                                            <p:txEl>
                                              <p:pRg st="8" end="8"/>
                                            </p:txEl>
                                          </p:spTgt>
                                        </p:tgtEl>
                                        <p:attrNameLst>
                                          <p:attrName>style.color</p:attrName>
                                        </p:attrNameLst>
                                      </p:cBhvr>
                                      <p:to>
                                        <a:schemeClr val="hlink"/>
                                      </p:to>
                                    </p:animClr>
                                  </p:childTnLst>
                                </p:cTn>
                              </p:par>
                              <p:par>
                                <p:cTn id="11" presetID="3" presetClass="emph" presetSubtype="2" fill="hold" nodeType="withEffect">
                                  <p:stCondLst>
                                    <p:cond delay="0"/>
                                  </p:stCondLst>
                                  <p:childTnLst>
                                    <p:animClr clrSpc="rgb">
                                      <p:cBhvr override="childStyle">
                                        <p:cTn id="12" dur="2000" fill="hold"/>
                                        <p:tgtEl>
                                          <p:spTgt spid="4098">
                                            <p:txEl>
                                              <p:pRg st="9" end="9"/>
                                            </p:txEl>
                                          </p:spTgt>
                                        </p:tgtEl>
                                        <p:attrNameLst>
                                          <p:attrName>style.color</p:attrName>
                                        </p:attrNameLst>
                                      </p:cBhvr>
                                      <p:to>
                                        <a:schemeClr val="hlink"/>
                                      </p:to>
                                    </p:animClr>
                                  </p:childTnLst>
                                </p:cTn>
                              </p:par>
                              <p:par>
                                <p:cTn id="13" presetID="3" presetClass="emph" presetSubtype="2" fill="hold" nodeType="withEffect">
                                  <p:stCondLst>
                                    <p:cond delay="0"/>
                                  </p:stCondLst>
                                  <p:childTnLst>
                                    <p:animClr clrSpc="rgb">
                                      <p:cBhvr override="childStyle">
                                        <p:cTn id="14" dur="2000" fill="hold"/>
                                        <p:tgtEl>
                                          <p:spTgt spid="4098">
                                            <p:txEl>
                                              <p:pRg st="10" end="10"/>
                                            </p:txEl>
                                          </p:spTgt>
                                        </p:tgtEl>
                                        <p:attrNameLst>
                                          <p:attrName>style.color</p:attrName>
                                        </p:attrNameLst>
                                      </p:cBhvr>
                                      <p:to>
                                        <a:schemeClr val="hlink"/>
                                      </p:to>
                                    </p:animClr>
                                  </p:childTnLst>
                                </p:cTn>
                              </p:par>
                              <p:par>
                                <p:cTn id="15" presetID="3" presetClass="emph" presetSubtype="2" fill="hold" nodeType="withEffect">
                                  <p:stCondLst>
                                    <p:cond delay="0"/>
                                  </p:stCondLst>
                                  <p:childTnLst>
                                    <p:animClr clrSpc="rgb">
                                      <p:cBhvr override="childStyle">
                                        <p:cTn id="16" dur="2000" fill="hold"/>
                                        <p:tgtEl>
                                          <p:spTgt spid="4098">
                                            <p:txEl>
                                              <p:pRg st="15" end="15"/>
                                            </p:txEl>
                                          </p:spTgt>
                                        </p:tgtEl>
                                        <p:attrNameLst>
                                          <p:attrName>style.color</p:attrName>
                                        </p:attrNameLst>
                                      </p:cBhvr>
                                      <p:to>
                                        <a:schemeClr val="hlink"/>
                                      </p:to>
                                    </p:animClr>
                                  </p:childTnLst>
                                </p:cTn>
                              </p:par>
                              <p:par>
                                <p:cTn id="17" presetID="3" presetClass="emph" presetSubtype="2" fill="hold" nodeType="withEffect">
                                  <p:stCondLst>
                                    <p:cond delay="0"/>
                                  </p:stCondLst>
                                  <p:childTnLst>
                                    <p:animClr clrSpc="rgb">
                                      <p:cBhvr override="childStyle">
                                        <p:cTn id="18" dur="2000" fill="hold"/>
                                        <p:tgtEl>
                                          <p:spTgt spid="4098">
                                            <p:txEl>
                                              <p:pRg st="16" end="16"/>
                                            </p:txEl>
                                          </p:spTgt>
                                        </p:tgtEl>
                                        <p:attrNameLst>
                                          <p:attrName>style.color</p:attrName>
                                        </p:attrNameLst>
                                      </p:cBhvr>
                                      <p:to>
                                        <a:schemeClr val="hlink"/>
                                      </p:to>
                                    </p:animClr>
                                  </p:childTnLst>
                                </p:cTn>
                              </p:par>
                              <p:par>
                                <p:cTn id="19" presetID="3" presetClass="emph" presetSubtype="2" fill="hold" nodeType="withEffect">
                                  <p:stCondLst>
                                    <p:cond delay="0"/>
                                  </p:stCondLst>
                                  <p:childTnLst>
                                    <p:animClr clrSpc="rgb">
                                      <p:cBhvr override="childStyle">
                                        <p:cTn id="20" dur="2000" fill="hold"/>
                                        <p:tgtEl>
                                          <p:spTgt spid="4098">
                                            <p:txEl>
                                              <p:pRg st="20" end="20"/>
                                            </p:txEl>
                                          </p:spTgt>
                                        </p:tgtEl>
                                        <p:attrNameLst>
                                          <p:attrName>style.color</p:attrName>
                                        </p:attrNameLst>
                                      </p:cBhvr>
                                      <p:to>
                                        <a:schemeClr val="hlink"/>
                                      </p:to>
                                    </p:animClr>
                                  </p:childTnLst>
                                </p:cTn>
                              </p:par>
                              <p:par>
                                <p:cTn id="21" presetID="3" presetClass="emph" presetSubtype="2" fill="hold" nodeType="withEffect">
                                  <p:stCondLst>
                                    <p:cond delay="0"/>
                                  </p:stCondLst>
                                  <p:childTnLst>
                                    <p:animClr clrSpc="rgb">
                                      <p:cBhvr override="childStyle">
                                        <p:cTn id="22" dur="2000" fill="hold"/>
                                        <p:tgtEl>
                                          <p:spTgt spid="4098">
                                            <p:txEl>
                                              <p:pRg st="21" end="21"/>
                                            </p:txEl>
                                          </p:spTgt>
                                        </p:tgtEl>
                                        <p:attrNameLst>
                                          <p:attrName>style.color</p:attrName>
                                        </p:attrNameLst>
                                      </p:cBhvr>
                                      <p:to>
                                        <a:schemeClr val="hlink"/>
                                      </p:to>
                                    </p:animClr>
                                  </p:childTnLst>
                                </p:cTn>
                              </p:par>
                              <p:par>
                                <p:cTn id="23" presetID="3" presetClass="emph" presetSubtype="2" fill="hold" nodeType="withEffect">
                                  <p:stCondLst>
                                    <p:cond delay="0"/>
                                  </p:stCondLst>
                                  <p:childTnLst>
                                    <p:animClr clrSpc="rgb">
                                      <p:cBhvr override="childStyle">
                                        <p:cTn id="24" dur="2000" fill="hold"/>
                                        <p:tgtEl>
                                          <p:spTgt spid="4098">
                                            <p:txEl>
                                              <p:pRg st="22" end="22"/>
                                            </p:txEl>
                                          </p:spTgt>
                                        </p:tgtEl>
                                        <p:attrNameLst>
                                          <p:attrName>style.color</p:attrName>
                                        </p:attrNameLst>
                                      </p:cBhvr>
                                      <p:to>
                                        <a:schemeClr val="hlink"/>
                                      </p:to>
                                    </p:animClr>
                                  </p:childTnLst>
                                </p:cTn>
                              </p:par>
                              <p:par>
                                <p:cTn id="25" presetID="3" presetClass="emph" presetSubtype="2" fill="hold" nodeType="withEffect">
                                  <p:stCondLst>
                                    <p:cond delay="0"/>
                                  </p:stCondLst>
                                  <p:childTnLst>
                                    <p:animClr clrSpc="rgb">
                                      <p:cBhvr override="childStyle">
                                        <p:cTn id="26" dur="2000" fill="hold"/>
                                        <p:tgtEl>
                                          <p:spTgt spid="4098">
                                            <p:txEl>
                                              <p:pRg st="23" end="23"/>
                                            </p:txEl>
                                          </p:spTgt>
                                        </p:tgtEl>
                                        <p:attrNameLst>
                                          <p:attrName>style.color</p:attrName>
                                        </p:attrNameLst>
                                      </p:cBhvr>
                                      <p:to>
                                        <a:schemeClr val="hlink"/>
                                      </p:to>
                                    </p:animClr>
                                  </p:childTnLst>
                                </p:cTn>
                              </p:par>
                              <p:par>
                                <p:cTn id="27" presetID="3" presetClass="emph" presetSubtype="2" fill="hold" nodeType="withEffect">
                                  <p:stCondLst>
                                    <p:cond delay="0"/>
                                  </p:stCondLst>
                                  <p:childTnLst>
                                    <p:animClr clrSpc="rgb">
                                      <p:cBhvr override="childStyle">
                                        <p:cTn id="28" dur="2000" fill="hold"/>
                                        <p:tgtEl>
                                          <p:spTgt spid="4100">
                                            <p:txEl>
                                              <p:pRg st="2" end="2"/>
                                            </p:txEl>
                                          </p:spTgt>
                                        </p:tgtEl>
                                        <p:attrNameLst>
                                          <p:attrName>style.color</p:attrName>
                                        </p:attrNameLst>
                                      </p:cBhvr>
                                      <p:to>
                                        <a:schemeClr val="hlink"/>
                                      </p:to>
                                    </p:animClr>
                                  </p:childTnLst>
                                </p:cTn>
                              </p:par>
                              <p:par>
                                <p:cTn id="29" presetID="3" presetClass="emph" presetSubtype="2" fill="hold" nodeType="withEffect">
                                  <p:stCondLst>
                                    <p:cond delay="0"/>
                                  </p:stCondLst>
                                  <p:childTnLst>
                                    <p:animClr clrSpc="rgb">
                                      <p:cBhvr override="childStyle">
                                        <p:cTn id="30" dur="2000" fill="hold"/>
                                        <p:tgtEl>
                                          <p:spTgt spid="4100">
                                            <p:txEl>
                                              <p:pRg st="4" end="4"/>
                                            </p:txEl>
                                          </p:spTgt>
                                        </p:tgtEl>
                                        <p:attrNameLst>
                                          <p:attrName>style.color</p:attrName>
                                        </p:attrNameLst>
                                      </p:cBhvr>
                                      <p:to>
                                        <a:schemeClr val="hlink"/>
                                      </p:to>
                                    </p:animClr>
                                  </p:childTnLst>
                                </p:cTn>
                              </p:par>
                              <p:par>
                                <p:cTn id="31" presetID="3" presetClass="emph" presetSubtype="2" fill="hold" nodeType="withEffect">
                                  <p:stCondLst>
                                    <p:cond delay="0"/>
                                  </p:stCondLst>
                                  <p:childTnLst>
                                    <p:animClr clrSpc="rgb">
                                      <p:cBhvr override="childStyle">
                                        <p:cTn id="32" dur="2000" fill="hold"/>
                                        <p:tgtEl>
                                          <p:spTgt spid="4100">
                                            <p:txEl>
                                              <p:pRg st="5" end="5"/>
                                            </p:txEl>
                                          </p:spTgt>
                                        </p:tgtEl>
                                        <p:attrNameLst>
                                          <p:attrName>style.color</p:attrName>
                                        </p:attrNameLst>
                                      </p:cBhvr>
                                      <p:to>
                                        <a:schemeClr val="hlink"/>
                                      </p:to>
                                    </p:animClr>
                                  </p:childTnLst>
                                </p:cTn>
                              </p:par>
                              <p:par>
                                <p:cTn id="33" presetID="3" presetClass="emph" presetSubtype="2" fill="hold" nodeType="withEffect">
                                  <p:stCondLst>
                                    <p:cond delay="0"/>
                                  </p:stCondLst>
                                  <p:childTnLst>
                                    <p:animClr clrSpc="rgb">
                                      <p:cBhvr override="childStyle">
                                        <p:cTn id="34" dur="2000" fill="hold"/>
                                        <p:tgtEl>
                                          <p:spTgt spid="4100">
                                            <p:txEl>
                                              <p:pRg st="9" end="9"/>
                                            </p:txEl>
                                          </p:spTgt>
                                        </p:tgtEl>
                                        <p:attrNameLst>
                                          <p:attrName>style.color</p:attrName>
                                        </p:attrNameLst>
                                      </p:cBhvr>
                                      <p:to>
                                        <a:schemeClr val="hlink"/>
                                      </p:to>
                                    </p:animClr>
                                  </p:childTnLst>
                                </p:cTn>
                              </p:par>
                              <p:par>
                                <p:cTn id="35" presetID="3" presetClass="emph" presetSubtype="2" fill="hold" nodeType="withEffect">
                                  <p:stCondLst>
                                    <p:cond delay="0"/>
                                  </p:stCondLst>
                                  <p:childTnLst>
                                    <p:animClr clrSpc="rgb">
                                      <p:cBhvr override="childStyle">
                                        <p:cTn id="36" dur="2000" fill="hold"/>
                                        <p:tgtEl>
                                          <p:spTgt spid="4100">
                                            <p:txEl>
                                              <p:pRg st="10" end="10"/>
                                            </p:txEl>
                                          </p:spTgt>
                                        </p:tgtEl>
                                        <p:attrNameLst>
                                          <p:attrName>style.color</p:attrName>
                                        </p:attrNameLst>
                                      </p:cBhvr>
                                      <p:to>
                                        <a:schemeClr val="hlink"/>
                                      </p:to>
                                    </p:animClr>
                                  </p:childTnLst>
                                </p:cTn>
                              </p:par>
                              <p:par>
                                <p:cTn id="37" presetID="3" presetClass="emph" presetSubtype="2" fill="hold" nodeType="withEffect">
                                  <p:stCondLst>
                                    <p:cond delay="0"/>
                                  </p:stCondLst>
                                  <p:childTnLst>
                                    <p:animClr clrSpc="rgb">
                                      <p:cBhvr override="childStyle">
                                        <p:cTn id="38" dur="2000" fill="hold"/>
                                        <p:tgtEl>
                                          <p:spTgt spid="4100">
                                            <p:txEl>
                                              <p:pRg st="18" end="18"/>
                                            </p:txEl>
                                          </p:spTgt>
                                        </p:tgtEl>
                                        <p:attrNameLst>
                                          <p:attrName>style.color</p:attrName>
                                        </p:attrNameLst>
                                      </p:cBhvr>
                                      <p:to>
                                        <a:schemeClr val="hlink"/>
                                      </p:to>
                                    </p:animClr>
                                  </p:childTnLst>
                                </p:cTn>
                              </p:par>
                              <p:par>
                                <p:cTn id="39" presetID="3" presetClass="emph" presetSubtype="2" fill="hold" nodeType="withEffect">
                                  <p:stCondLst>
                                    <p:cond delay="0"/>
                                  </p:stCondLst>
                                  <p:childTnLst>
                                    <p:animClr clrSpc="rgb">
                                      <p:cBhvr override="childStyle">
                                        <p:cTn id="40" dur="2000" fill="hold"/>
                                        <p:tgtEl>
                                          <p:spTgt spid="4100">
                                            <p:txEl>
                                              <p:pRg st="20" end="20"/>
                                            </p:txEl>
                                          </p:spTgt>
                                        </p:tgtEl>
                                        <p:attrNameLst>
                                          <p:attrName>style.color</p:attrName>
                                        </p:attrNameLst>
                                      </p:cBhvr>
                                      <p:to>
                                        <a:schemeClr val="hlink"/>
                                      </p:to>
                                    </p:animClr>
                                  </p:childTnLst>
                                </p:cTn>
                              </p:par>
                              <p:par>
                                <p:cTn id="41" presetID="3" presetClass="emph" presetSubtype="2" fill="hold" nodeType="withEffect">
                                  <p:stCondLst>
                                    <p:cond delay="0"/>
                                  </p:stCondLst>
                                  <p:childTnLst>
                                    <p:animClr clrSpc="rgb">
                                      <p:cBhvr override="childStyle">
                                        <p:cTn id="42" dur="2000" fill="hold"/>
                                        <p:tgtEl>
                                          <p:spTgt spid="4100">
                                            <p:txEl>
                                              <p:pRg st="23" end="23"/>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19807" y="961696"/>
          <a:ext cx="8466082" cy="5878869"/>
        </p:xfrm>
        <a:graphic>
          <a:graphicData uri="http://schemas.openxmlformats.org/drawingml/2006/table">
            <a:tbl>
              <a:tblPr/>
              <a:tblGrid>
                <a:gridCol w="5975132"/>
                <a:gridCol w="2490950"/>
              </a:tblGrid>
              <a:tr h="28989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Non-carbon </a:t>
                      </a:r>
                      <a:r>
                        <a:rPr lang="en-US" sz="2400" b="1" i="1" kern="1200" dirty="0">
                          <a:solidFill>
                            <a:srgbClr val="000000"/>
                          </a:solidFill>
                          <a:latin typeface="Arial Narrow" pitchFamily="34" charset="0"/>
                          <a:ea typeface="Times New Roman"/>
                          <a:cs typeface="Times New Roman"/>
                        </a:rPr>
                        <a:t>Sources</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FC9"/>
                    </a:solidFill>
                  </a:tcPr>
                </a:tc>
                <a:tc>
                  <a:txBody>
                    <a:bodyPr/>
                    <a:lstStyle/>
                    <a:p>
                      <a:pPr marL="0" marR="0" algn="ctr">
                        <a:spcBef>
                          <a:spcPts val="600"/>
                        </a:spcBef>
                        <a:spcAft>
                          <a:spcPts val="200"/>
                        </a:spcAft>
                      </a:pPr>
                      <a:r>
                        <a:rPr lang="en-US" sz="2000" b="1" kern="1200" dirty="0" smtClean="0">
                          <a:solidFill>
                            <a:srgbClr val="000000"/>
                          </a:solidFill>
                          <a:latin typeface="Arial Narrow" pitchFamily="34" charset="0"/>
                          <a:ea typeface="Times New Roman"/>
                          <a:cs typeface="Times New Roman"/>
                        </a:rPr>
                        <a:t>(Dollars</a:t>
                      </a:r>
                      <a:r>
                        <a:rPr lang="en-US" sz="2000" b="1" kern="1200" baseline="0" dirty="0" smtClean="0">
                          <a:solidFill>
                            <a:srgbClr val="000000"/>
                          </a:solidFill>
                          <a:latin typeface="Arial Narrow" pitchFamily="34" charset="0"/>
                          <a:ea typeface="Times New Roman"/>
                          <a:cs typeface="Times New Roman"/>
                        </a:rPr>
                        <a:t> </a:t>
                      </a:r>
                      <a:r>
                        <a:rPr lang="en-US" sz="2000" b="1" kern="1200" dirty="0" smtClean="0">
                          <a:solidFill>
                            <a:srgbClr val="000000"/>
                          </a:solidFill>
                          <a:latin typeface="Arial Narrow" pitchFamily="34" charset="0"/>
                          <a:ea typeface="Times New Roman"/>
                          <a:cs typeface="Times New Roman"/>
                        </a:rPr>
                        <a:t>in thousands)</a:t>
                      </a:r>
                      <a:endParaRPr lang="en-US" sz="2000" b="1"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672">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Solar Electricity from </a:t>
                      </a:r>
                      <a:r>
                        <a:rPr lang="en-US" sz="2000" kern="1200" dirty="0" err="1">
                          <a:solidFill>
                            <a:srgbClr val="000000"/>
                          </a:solidFill>
                          <a:latin typeface="Arial Narrow" pitchFamily="34" charset="0"/>
                          <a:ea typeface="Times New Roman"/>
                          <a:cs typeface="Times New Roman"/>
                        </a:rPr>
                        <a:t>Photovoltaics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72">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Advanced Nuclear </a:t>
                      </a:r>
                      <a:r>
                        <a:rPr lang="en-US" sz="2000" kern="1200" dirty="0" smtClean="0">
                          <a:solidFill>
                            <a:srgbClr val="000000"/>
                          </a:solidFill>
                          <a:latin typeface="Arial Narrow" pitchFamily="34" charset="0"/>
                          <a:ea typeface="Times New Roman"/>
                          <a:cs typeface="Times New Roman"/>
                        </a:rPr>
                        <a:t>Energy Systems </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672">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Materials under Extreme Environments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+15,000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Carbon </a:t>
                      </a:r>
                      <a:r>
                        <a:rPr lang="en-US" sz="2400" b="1" i="1" kern="1200" dirty="0">
                          <a:solidFill>
                            <a:srgbClr val="000000"/>
                          </a:solidFill>
                          <a:latin typeface="Arial Narrow" pitchFamily="34" charset="0"/>
                          <a:ea typeface="Times New Roman"/>
                          <a:cs typeface="Times New Roman"/>
                        </a:rPr>
                        <a:t>Capture and Sequestration</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3"/>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Carbon Capture</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Carbon Sequestration</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Transportation </a:t>
                      </a:r>
                      <a:r>
                        <a:rPr lang="en-US" sz="2400" b="1" i="1" kern="1200" dirty="0">
                          <a:solidFill>
                            <a:srgbClr val="000000"/>
                          </a:solidFill>
                          <a:latin typeface="Arial Narrow" pitchFamily="34" charset="0"/>
                          <a:ea typeface="Times New Roman"/>
                          <a:cs typeface="Times New Roman"/>
                        </a:rPr>
                        <a:t>and Fuel Switching</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D7FF"/>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48">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Energy Systems </a:t>
                      </a:r>
                      <a:r>
                        <a:rPr lang="en-US" sz="2000" kern="1200" dirty="0" smtClean="0">
                          <a:solidFill>
                            <a:srgbClr val="000000"/>
                          </a:solidFill>
                          <a:latin typeface="Arial Narrow" pitchFamily="34" charset="0"/>
                          <a:ea typeface="Times New Roman"/>
                          <a:cs typeface="Times New Roman"/>
                        </a:rPr>
                        <a:t>Simulation - Combustion</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+ 15,000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48">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Batteries and Energy Storage Hub</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+ 34,020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Transmission </a:t>
                      </a:r>
                      <a:r>
                        <a:rPr lang="en-US" sz="2400" b="1" i="1" kern="1200" dirty="0">
                          <a:solidFill>
                            <a:srgbClr val="000000"/>
                          </a:solidFill>
                          <a:latin typeface="Arial Narrow" pitchFamily="34" charset="0"/>
                          <a:ea typeface="Times New Roman"/>
                          <a:cs typeface="Times New Roman"/>
                        </a:rPr>
                        <a:t>and Energy Storage</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DFF"/>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Electric Power </a:t>
                      </a:r>
                      <a:r>
                        <a:rPr lang="en-US" sz="2000" kern="1200" dirty="0" smtClean="0">
                          <a:solidFill>
                            <a:srgbClr val="000000"/>
                          </a:solidFill>
                          <a:latin typeface="Arial Narrow" pitchFamily="34" charset="0"/>
                          <a:ea typeface="Times New Roman"/>
                          <a:cs typeface="Times New Roman"/>
                        </a:rPr>
                        <a:t>Grid–Enabling Materials Sciences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a:t>
                      </a:r>
                      <a:r>
                        <a:rPr lang="en-US" sz="2000" kern="1200" baseline="0" dirty="0" smtClean="0">
                          <a:solidFill>
                            <a:srgbClr val="000000"/>
                          </a:solidFill>
                          <a:latin typeface="Arial Narrow" pitchFamily="34" charset="0"/>
                          <a:ea typeface="Times New Roman"/>
                          <a:cs typeface="Times New Roman"/>
                        </a:rPr>
                        <a:t> </a:t>
                      </a:r>
                      <a:r>
                        <a:rPr lang="en-US" sz="2000" kern="1200" dirty="0" smtClean="0">
                          <a:solidFill>
                            <a:srgbClr val="000000"/>
                          </a:solidFill>
                          <a:latin typeface="Arial Narrow" pitchFamily="34" charset="0"/>
                          <a:ea typeface="Times New Roman"/>
                          <a:cs typeface="Times New Roman"/>
                        </a:rPr>
                        <a:t>4,000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latin typeface="Arial Narrow" pitchFamily="34" charset="0"/>
                          <a:ea typeface="Times New Roman"/>
                          <a:cs typeface="Times New Roman"/>
                        </a:rPr>
                        <a:t>Power Electronics</a:t>
                      </a: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+ 3,500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Batteries and Energy Storage Hub</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(same as above)</a:t>
                      </a:r>
                      <a:endParaRPr lang="en-US" sz="2000" kern="1200" dirty="0">
                        <a:solidFill>
                          <a:srgbClr val="000000"/>
                        </a:solidFill>
                        <a:latin typeface="Arial Narrow" pitchFamily="34" charset="0"/>
                        <a:ea typeface="Times New Roman"/>
                        <a:cs typeface="Times New Roman"/>
                      </a:endParaRPr>
                    </a:p>
                  </a:txBody>
                  <a:tcPr marL="24121" marR="24121"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725">
                <a:tc>
                  <a:txBody>
                    <a:bodyPr/>
                    <a:lstStyle/>
                    <a:p>
                      <a:pPr marL="0" marR="0">
                        <a:spcBef>
                          <a:spcPts val="600"/>
                        </a:spcBef>
                        <a:spcAft>
                          <a:spcPts val="200"/>
                        </a:spcAft>
                      </a:pPr>
                      <a:r>
                        <a:rPr lang="en-US" sz="2400" b="1" i="1" kern="1200" dirty="0" smtClean="0">
                          <a:solidFill>
                            <a:srgbClr val="000000"/>
                          </a:solidFill>
                          <a:latin typeface="Arial Narrow" pitchFamily="34" charset="0"/>
                          <a:ea typeface="Times New Roman"/>
                          <a:cs typeface="Times New Roman"/>
                        </a:rPr>
                        <a:t>Efficiency</a:t>
                      </a:r>
                      <a:endParaRPr lang="en-US" sz="24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7"/>
                    </a:solidFill>
                  </a:tcPr>
                </a:tc>
                <a:tc>
                  <a:txBody>
                    <a:bodyPr/>
                    <a:lstStyle/>
                    <a:p>
                      <a:pPr marL="0" marR="0" algn="ctr">
                        <a:spcBef>
                          <a:spcPts val="600"/>
                        </a:spcBef>
                        <a:spcAft>
                          <a:spcPts val="200"/>
                        </a:spcAft>
                      </a:pPr>
                      <a:endParaRPr lang="en-US" sz="2000" kern="1200" dirty="0">
                        <a:solidFill>
                          <a:srgbClr val="000000"/>
                        </a:solidFill>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Advanced Solid-state Lighting</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+ 8,000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71">
                <a:tc>
                  <a:txBody>
                    <a:bodyPr/>
                    <a:lstStyle/>
                    <a:p>
                      <a:pPr marL="508819" marR="0" lvl="1">
                        <a:spcBef>
                          <a:spcPts val="600"/>
                        </a:spcBef>
                        <a:spcAft>
                          <a:spcPts val="200"/>
                        </a:spcAft>
                      </a:pPr>
                      <a:r>
                        <a:rPr lang="en-US" sz="2000" kern="1200" dirty="0">
                          <a:solidFill>
                            <a:srgbClr val="000000"/>
                          </a:solidFill>
                          <a:latin typeface="Arial Narrow" pitchFamily="34" charset="0"/>
                          <a:ea typeface="Times New Roman"/>
                          <a:cs typeface="Times New Roman"/>
                        </a:rPr>
                        <a:t>Energy Efficiency – Enabling Materials Sciences</a:t>
                      </a:r>
                      <a:endParaRPr lang="en-US" sz="2000" kern="1200" dirty="0">
                        <a:latin typeface="Arial Narrow" pitchFamily="34" charset="0"/>
                        <a:ea typeface="Times New Roman"/>
                        <a:cs typeface="Times New Roman"/>
                      </a:endParaRPr>
                    </a:p>
                  </a:txBody>
                  <a:tcPr marL="24121" marR="2412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600"/>
                        </a:spcBef>
                        <a:spcAft>
                          <a:spcPts val="200"/>
                        </a:spcAft>
                      </a:pPr>
                      <a:r>
                        <a:rPr lang="en-US" sz="2000" kern="1200" dirty="0" smtClean="0">
                          <a:solidFill>
                            <a:srgbClr val="000000"/>
                          </a:solidFill>
                          <a:latin typeface="Arial Narrow" pitchFamily="34" charset="0"/>
                          <a:ea typeface="Times New Roman"/>
                          <a:cs typeface="Times New Roman"/>
                        </a:rPr>
                        <a:t>+ 4,000</a:t>
                      </a:r>
                      <a:endParaRPr lang="en-US" sz="2000" kern="1200" dirty="0">
                        <a:latin typeface="Arial Narrow" pitchFamily="34" charset="0"/>
                        <a:ea typeface="Times New Roman"/>
                        <a:cs typeface="Times New Roman"/>
                      </a:endParaRPr>
                    </a:p>
                  </a:txBody>
                  <a:tcPr marL="24121" marR="24121"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 name="TextBox 2"/>
          <p:cNvSpPr txBox="1">
            <a:spLocks noChangeArrowheads="1"/>
          </p:cNvSpPr>
          <p:nvPr/>
        </p:nvSpPr>
        <p:spPr bwMode="auto">
          <a:xfrm>
            <a:off x="0" y="267315"/>
            <a:ext cx="9806940" cy="472197"/>
          </a:xfrm>
          <a:prstGeom prst="rect">
            <a:avLst/>
          </a:prstGeom>
          <a:noFill/>
          <a:ln w="9525">
            <a:noFill/>
            <a:miter lim="800000"/>
            <a:headEnd/>
            <a:tailEnd/>
          </a:ln>
        </p:spPr>
        <p:txBody>
          <a:bodyPr wrap="square" lIns="101870" tIns="50935" rIns="101870" bIns="50935">
            <a:spAutoFit/>
          </a:bodyPr>
          <a:lstStyle/>
          <a:p>
            <a:pPr algn="ctr"/>
            <a:r>
              <a:rPr lang="en-US" sz="2400" i="1" u="none" dirty="0" smtClean="0">
                <a:solidFill>
                  <a:srgbClr val="006600"/>
                </a:solidFill>
              </a:rPr>
              <a:t>FY12 Budget Request: Science for Energy</a:t>
            </a:r>
            <a:endParaRPr lang="en-US" sz="2400" i="1" u="none" dirty="0">
              <a:solidFill>
                <a:srgbClr val="0066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hmer">
    <a:dk1>
      <a:sysClr val="windowText" lastClr="000000"/>
    </a:dk1>
    <a:lt1>
      <a:sysClr val="window" lastClr="FFFFFF"/>
    </a:lt1>
    <a:dk2>
      <a:srgbClr val="00B0F0"/>
    </a:dk2>
    <a:lt2>
      <a:srgbClr val="FFFFFF"/>
    </a:lt2>
    <a:accent1>
      <a:srgbClr val="00CC00"/>
    </a:accent1>
    <a:accent2>
      <a:srgbClr val="0000FF"/>
    </a:accent2>
    <a:accent3>
      <a:srgbClr val="9933FF"/>
    </a:accent3>
    <a:accent4>
      <a:srgbClr val="FF0000"/>
    </a:accent4>
    <a:accent5>
      <a:srgbClr val="FF6600"/>
    </a:accent5>
    <a:accent6>
      <a:srgbClr val="F0EA00"/>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53001</TotalTime>
  <Words>2360</Words>
  <Application>Microsoft Office PowerPoint</Application>
  <PresentationFormat>Custom</PresentationFormat>
  <Paragraphs>464</Paragraphs>
  <Slides>31</Slides>
  <Notes>22</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Custom Design</vt:lpstr>
      <vt:lpstr>2_Default Design</vt:lpstr>
      <vt:lpstr>1_Custom Design</vt:lpstr>
      <vt:lpstr>3_Office Theme</vt:lpstr>
      <vt:lpstr>2_Custom Design</vt:lpstr>
      <vt:lpstr>1_Office Theme</vt:lpstr>
      <vt:lpstr>2_Blank Presentation</vt:lpstr>
      <vt:lpstr>Office Theme</vt:lpstr>
      <vt:lpstr>Basic Energy Sciences Update</vt:lpstr>
      <vt:lpstr>Slide 2</vt:lpstr>
      <vt:lpstr>BES Strategic Planning Activities</vt:lpstr>
      <vt:lpstr>Computational Materials Science and Chemistry: Creating an Innovation Ecosystem</vt:lpstr>
      <vt:lpstr>Science for Energy Technology: Strengthening the Link Between Basic Research And Industry</vt:lpstr>
      <vt:lpstr>Slide 6</vt:lpstr>
      <vt:lpstr>Slide 7</vt:lpstr>
      <vt:lpstr>Slide 8</vt:lpstr>
      <vt:lpstr>Slide 9</vt:lpstr>
      <vt:lpstr>Slide 10</vt:lpstr>
      <vt:lpstr>FY 12 Budget Request :  21st century Tools of Science &amp; Technology  </vt:lpstr>
      <vt:lpstr>Slide 12</vt:lpstr>
      <vt:lpstr>Slide 13</vt:lpstr>
      <vt:lpstr>Slide 14</vt:lpstr>
      <vt:lpstr>Slide 15</vt:lpstr>
      <vt:lpstr>Slide 16</vt:lpstr>
      <vt:lpstr>Slide 17</vt:lpstr>
      <vt:lpstr>EFRC Research Reveals Unusual Nanowire Behavior in Battery   </vt:lpstr>
      <vt:lpstr>EFRC Research Predicts Radiation Damage Resistant Materials</vt:lpstr>
      <vt:lpstr>Slide 20</vt:lpstr>
      <vt:lpstr>Fuels from Sunlight Energy Innovation Hub:  Joint Center for Artificial Photosynthesis (JCAP)  </vt:lpstr>
      <vt:lpstr>Research Highlights from LCLS The World’s First Hard X-ray Laser</vt:lpstr>
      <vt:lpstr> Femtosecond X-ray Protein Nanocrystallography</vt:lpstr>
      <vt:lpstr>Slide 24</vt:lpstr>
      <vt:lpstr>BES Synchrotron Light Sources</vt:lpstr>
      <vt:lpstr>Slide 26</vt:lpstr>
      <vt:lpstr>Slide 27</vt:lpstr>
      <vt:lpstr>Slide 28</vt:lpstr>
      <vt:lpstr>Slide 29</vt:lpstr>
      <vt:lpstr>BES Strategic Planning Activities</vt:lpstr>
      <vt:lpstr>Slide 31</vt:lpstr>
    </vt:vector>
  </TitlesOfParts>
  <Company>Dept.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longs</dc:creator>
  <cp:lastModifiedBy>Perine</cp:lastModifiedBy>
  <cp:revision>4567</cp:revision>
  <cp:lastPrinted>2001-07-29T20:07:26Z</cp:lastPrinted>
  <dcterms:created xsi:type="dcterms:W3CDTF">2000-07-20T12:07:15Z</dcterms:created>
  <dcterms:modified xsi:type="dcterms:W3CDTF">2011-03-21T17:29:11Z</dcterms:modified>
</cp:coreProperties>
</file>