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169" r:id="rId1"/>
  </p:sldMasterIdLst>
  <p:notesMasterIdLst>
    <p:notesMasterId r:id="rId22"/>
  </p:notesMasterIdLst>
  <p:handoutMasterIdLst>
    <p:handoutMasterId r:id="rId23"/>
  </p:handoutMasterIdLst>
  <p:sldIdLst>
    <p:sldId id="489" r:id="rId2"/>
    <p:sldId id="377" r:id="rId3"/>
    <p:sldId id="470" r:id="rId4"/>
    <p:sldId id="471" r:id="rId5"/>
    <p:sldId id="472" r:id="rId6"/>
    <p:sldId id="473" r:id="rId7"/>
    <p:sldId id="474" r:id="rId8"/>
    <p:sldId id="475" r:id="rId9"/>
    <p:sldId id="476" r:id="rId10"/>
    <p:sldId id="477" r:id="rId11"/>
    <p:sldId id="478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DE4FF"/>
    <a:srgbClr val="AD870E"/>
    <a:srgbClr val="B12C13"/>
    <a:srgbClr val="FFC715"/>
    <a:srgbClr val="C8E2D3"/>
    <a:srgbClr val="B9D4C4"/>
    <a:srgbClr val="CFDBF5"/>
    <a:srgbClr val="E7F2EC"/>
    <a:srgbClr val="00925E"/>
    <a:srgbClr val="92D1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5" d="100"/>
          <a:sy n="85" d="100"/>
        </p:scale>
        <p:origin x="-72" y="-18"/>
      </p:cViewPr>
      <p:guideLst>
        <p:guide orient="horz"/>
        <p:guide pos="143"/>
        <p:guide pos="5617"/>
      </p:guideLst>
    </p:cSldViewPr>
  </p:slideViewPr>
  <p:outlineViewPr>
    <p:cViewPr>
      <p:scale>
        <a:sx n="33" d="100"/>
        <a:sy n="33" d="100"/>
      </p:scale>
      <p:origin x="0" y="2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103" d="100"/>
          <a:sy n="103" d="100"/>
        </p:scale>
        <p:origin x="-3400" y="-10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0.24458965017432502"/>
          <c:y val="0.19897402750029405"/>
          <c:w val="0.50914169310925705"/>
          <c:h val="0.763712539663886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21522388059701505"/>
                  <c:y val="-0.122553766600071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0.20633799506405001"/>
                  <c:y val="-1.376718768362910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Labs, 21</a:t>
                    </a:r>
                    <a:endParaRPr lang="en-US" sz="1600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7.1199514239824513E-2"/>
                  <c:y val="-6.1469032788811905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Sheet1!$A$2:$A$5</c:f>
              <c:strCache>
                <c:ptCount val="4"/>
                <c:pt idx="0">
                  <c:v>Universities</c:v>
                </c:pt>
                <c:pt idx="1">
                  <c:v>Laboratories</c:v>
                </c:pt>
                <c:pt idx="2">
                  <c:v>Industries</c:v>
                </c:pt>
                <c:pt idx="3">
                  <c:v>Agencies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</c:v>
                </c:pt>
                <c:pt idx="1">
                  <c:v>21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defTabSz="913980">
              <a:defRPr sz="1200" b="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defTabSz="913980">
              <a:defRPr sz="1200" b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34A795-F517-4F69-A8C0-D0AD0E9C9088}" type="datetime1">
              <a:rPr lang="en-US"/>
              <a:pPr>
                <a:defRPr/>
              </a:pPr>
              <a:t>3/14/2011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defTabSz="913980">
              <a:defRPr sz="1200" b="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defTabSz="913980">
              <a:defRPr sz="1200" b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855A43-0B85-4043-A647-DF76563DC7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208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defTabSz="913980">
              <a:defRPr sz="1200" b="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defTabSz="913980">
              <a:defRPr sz="1200" b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E7BF77-2E9E-4A77-8321-364A226661E6}" type="datetime1">
              <a:rPr lang="en-US"/>
              <a:pPr>
                <a:defRPr/>
              </a:pPr>
              <a:t>3/14/2011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defTabSz="913980">
              <a:defRPr sz="1200" b="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defTabSz="913980">
              <a:defRPr sz="1200" b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F63E05-83D4-4515-B0AD-902BA246A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3762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2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11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12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13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14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15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16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17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18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19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20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3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4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5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6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7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8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9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36" tIns="46369" rIns="92736" bIns="46369" anchor="b"/>
          <a:lstStyle/>
          <a:p>
            <a:pPr algn="r" defTabSz="925303"/>
            <a:fld id="{EEC172BE-EE79-4127-9EEE-3D2B64129204}" type="slidenum">
              <a:rPr lang="en-US" sz="1100"/>
              <a:pPr algn="r" defTabSz="925303"/>
              <a:t>10</a:t>
            </a:fld>
            <a:endParaRPr lang="en-US" sz="11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4177"/>
            <a:ext cx="5608320" cy="4186608"/>
          </a:xfrm>
          <a:noFill/>
          <a:ln/>
        </p:spPr>
        <p:txBody>
          <a:bodyPr lIns="92736" tIns="46369" rIns="92736" bIns="46369"/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7"/>
          <p:cNvGrpSpPr>
            <a:grpSpLocks/>
          </p:cNvGrpSpPr>
          <p:nvPr userDrawn="1"/>
        </p:nvGrpSpPr>
        <p:grpSpPr bwMode="auto">
          <a:xfrm>
            <a:off x="0" y="6056313"/>
            <a:ext cx="9145588" cy="806450"/>
            <a:chOff x="0" y="6634186"/>
            <a:chExt cx="9145770" cy="228600"/>
          </a:xfrm>
          <a:solidFill>
            <a:schemeClr val="accent1"/>
          </a:solidFill>
        </p:grpSpPr>
        <p:sp>
          <p:nvSpPr>
            <p:cNvPr id="14" name="Rectangle 15"/>
            <p:cNvSpPr/>
            <p:nvPr userDrawn="1"/>
          </p:nvSpPr>
          <p:spPr bwMode="auto">
            <a:xfrm>
              <a:off x="2360660" y="6634186"/>
              <a:ext cx="6785110" cy="228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5" name="Rectangle 16"/>
            <p:cNvSpPr/>
            <p:nvPr userDrawn="1"/>
          </p:nvSpPr>
          <p:spPr bwMode="auto">
            <a:xfrm>
              <a:off x="0" y="6634186"/>
              <a:ext cx="2333671" cy="228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6" name="TextBox 44"/>
          <p:cNvSpPr txBox="1"/>
          <p:nvPr userDrawn="1"/>
        </p:nvSpPr>
        <p:spPr>
          <a:xfrm>
            <a:off x="2362200" y="6172200"/>
            <a:ext cx="1504950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Office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Science</a:t>
            </a:r>
          </a:p>
        </p:txBody>
      </p:sp>
      <p:pic>
        <p:nvPicPr>
          <p:cNvPr id="18" name="Picture 18" descr="New_DOE_Logo_BLAC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6229350"/>
            <a:ext cx="2070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603" y="1085334"/>
            <a:ext cx="4454622" cy="877163"/>
          </a:xfr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0646" y="2667000"/>
            <a:ext cx="4170536" cy="424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237738"/>
            <a:ext cx="8229600" cy="20240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60B7C99F-2F3D-0A44-84FC-47F13C435D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90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accent1">
              <a:lumMod val="75000"/>
            </a:schemeClr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accent1">
            <a:lumMod val="75000"/>
          </a:schemeClr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_pp.jpg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584566">
            <a:off x="5486037" y="1788160"/>
            <a:ext cx="3024438" cy="3973194"/>
          </a:xfrm>
          <a:prstGeom prst="rect">
            <a:avLst/>
          </a:prstGeom>
          <a:effectLst/>
        </p:spPr>
      </p:pic>
      <p:sp>
        <p:nvSpPr>
          <p:cNvPr id="10" name="Title Placeholder 1"/>
          <p:cNvSpPr txBox="1">
            <a:spLocks/>
          </p:cNvSpPr>
          <p:nvPr/>
        </p:nvSpPr>
        <p:spPr bwMode="auto">
          <a:xfrm>
            <a:off x="595313" y="342925"/>
            <a:ext cx="7953375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lnSpc>
                <a:spcPct val="85000"/>
              </a:lnSpc>
              <a:defRPr/>
            </a:pPr>
            <a:r>
              <a:rPr lang="en-US" sz="32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Computational Materials Science and Chemistry for Innovation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Report from the ASCR–BES Workshop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Title Placeholder 1"/>
          <p:cNvSpPr txBox="1">
            <a:spLocks/>
          </p:cNvSpPr>
          <p:nvPr/>
        </p:nvSpPr>
        <p:spPr bwMode="auto">
          <a:xfrm>
            <a:off x="-40891" y="2146530"/>
            <a:ext cx="5554181" cy="19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  <a:t>Presented to</a:t>
            </a:r>
            <a:br>
              <a:rPr lang="en-US" sz="1600" b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</a:br>
            <a:r>
              <a:rPr lang="en-US" sz="230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  <a:t>Basic Energy Sciences Advisory Committee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 Narrow" pitchFamily="34" charset="0"/>
              </a:rPr>
              <a:t>Jim Roberto</a:t>
            </a:r>
            <a:r>
              <a:rPr lang="en-US" sz="2000" dirty="0" smtClean="0">
                <a:solidFill>
                  <a:srgbClr val="000000"/>
                </a:solidFill>
                <a:latin typeface="Arial Narrow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Oak Ridge National Laboratory</a:t>
            </a:r>
            <a:endParaRPr lang="en-US" sz="2200" b="0" dirty="0" smtClean="0">
              <a:solidFill>
                <a:srgbClr val="000000"/>
              </a:solidFill>
              <a:latin typeface="Arial Narrow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  <a:t>Washington, DC</a:t>
            </a:r>
            <a:br>
              <a:rPr lang="en-US" sz="1600" b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</a:br>
            <a:r>
              <a:rPr lang="en-US" sz="1600" b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  <a:t>March 17, 2011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pPr eaLnBrk="1" hangingPunct="1"/>
            <a:r>
              <a:rPr lang="en-US" dirty="0" smtClean="0"/>
              <a:t>SBES: Early impacts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74625" y="1141413"/>
            <a:ext cx="8229600" cy="2507353"/>
          </a:xfrm>
        </p:spPr>
        <p:txBody>
          <a:bodyPr/>
          <a:lstStyle/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sz="2400" dirty="0" smtClean="0"/>
          </a:p>
          <a:p>
            <a:pPr>
              <a:buNone/>
            </a:pPr>
            <a:endParaRPr lang="en-US" sz="2200" dirty="0" smtClean="0"/>
          </a:p>
          <a:p>
            <a:pPr eaLnBrk="1" hangingPunct="1">
              <a:buNone/>
            </a:pPr>
            <a:endParaRPr lang="en-US" dirty="0" smtClean="0"/>
          </a:p>
        </p:txBody>
      </p:sp>
      <p:graphicFrame>
        <p:nvGraphicFramePr>
          <p:cNvPr id="8" name="Group 27"/>
          <p:cNvGraphicFramePr>
            <a:graphicFrameLocks noGrp="1"/>
          </p:cNvGraphicFramePr>
          <p:nvPr/>
        </p:nvGraphicFramePr>
        <p:xfrm>
          <a:off x="201614" y="1262064"/>
          <a:ext cx="8685212" cy="32644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87092"/>
                <a:gridCol w="3402931"/>
                <a:gridCol w="4095189"/>
              </a:tblGrid>
              <a:tr h="250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Innovation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Impact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/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Boeing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Predictive optimization of airfoil design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lang="en-US" sz="1800" kern="1200" dirty="0" smtClean="0"/>
                        <a:t>7-fold decrease in testing</a:t>
                      </a:r>
                      <a:r>
                        <a:rPr lang="en-US" dirty="0" smtClean="0"/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Cummins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lang="en-US" sz="1800" kern="1200" dirty="0" smtClean="0"/>
                        <a:t>New engine brought to market solely with modeling and analysis tools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Reduced development time and cost; </a:t>
                      </a:r>
                      <a:b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improved engine performance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Goodyear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lang="en-US" sz="1800" kern="1200" dirty="0" smtClean="0"/>
                        <a:t>Predictive modeling </a:t>
                      </a:r>
                      <a:br>
                        <a:rPr lang="en-US" sz="1800" kern="1200" dirty="0" smtClean="0"/>
                      </a:br>
                      <a:r>
                        <a:rPr lang="en-US" sz="1800" kern="1200" dirty="0" smtClean="0"/>
                        <a:t>for new tire design</a:t>
                      </a:r>
                      <a:r>
                        <a:rPr lang="en-US" dirty="0" smtClean="0"/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lang="en-US" sz="1800" kern="1200" dirty="0" smtClean="0"/>
                        <a:t>3-fold reduction in product development time</a:t>
                      </a:r>
                      <a:r>
                        <a:rPr lang="en-US" dirty="0" smtClean="0"/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Virtual aluminum casting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Estimated 7:1 return on investment; </a:t>
                      </a:r>
                      <a:b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$100M in savings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GE/P&amp;W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SBES for accelerated insertion </a:t>
                      </a:r>
                      <a:b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 materials in components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-112" charset="0"/>
                        <a:buNone/>
                        <a:tabLst/>
                      </a:pPr>
                      <a:r>
                        <a:rPr lang="en-US" sz="1800" kern="1200" dirty="0" smtClean="0"/>
                        <a:t>50% reduction in development time, </a:t>
                      </a:r>
                      <a:br>
                        <a:rPr lang="en-US" sz="1800" kern="1200" dirty="0" smtClean="0"/>
                      </a:br>
                      <a:r>
                        <a:rPr lang="en-US" sz="1800" kern="1200" dirty="0" smtClean="0"/>
                        <a:t>increased capability with reduced testing</a:t>
                      </a:r>
                      <a:r>
                        <a:rPr lang="en-US" dirty="0" smtClean="0"/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66825" y="4969425"/>
            <a:ext cx="6845299" cy="796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latin typeface="Arial Narrow"/>
                <a:cs typeface="Arial Narrow"/>
              </a:rPr>
              <a:t>SBES has demonstrated significant improvements in product development cycles across several industry sectors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nary 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636" y="0"/>
            <a:ext cx="5934364" cy="6858000"/>
          </a:xfrm>
          <a:prstGeom prst="rect">
            <a:avLst/>
          </a:prstGeom>
        </p:spPr>
      </p:pic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870950" cy="1191095"/>
          </a:xfrm>
        </p:spPr>
        <p:txBody>
          <a:bodyPr/>
          <a:lstStyle/>
          <a:p>
            <a:r>
              <a:rPr lang="en-US" dirty="0" smtClean="0"/>
              <a:t>Workshop on Computational Science </a:t>
            </a:r>
            <a:br>
              <a:rPr lang="en-US" dirty="0" smtClean="0"/>
            </a:br>
            <a:r>
              <a:rPr lang="en-US" dirty="0" smtClean="0"/>
              <a:t>and Chemistry for Innovation</a:t>
            </a:r>
            <a:br>
              <a:rPr lang="en-US" dirty="0" smtClean="0"/>
            </a:br>
            <a:r>
              <a:rPr lang="en-US" sz="2400" dirty="0" smtClean="0"/>
              <a:t>Bethesda, Maryland, July 26–28, 2010</a:t>
            </a:r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6248" y="1619157"/>
          <a:ext cx="8353569" cy="2014376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406558"/>
                <a:gridCol w="6947011"/>
              </a:tblGrid>
              <a:tr h="105026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Co-chairs</a:t>
                      </a: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George Crabtree, Argonne National Laboratory</a:t>
                      </a:r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Sharon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Glotzer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University of Michigan</a:t>
                      </a:r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Bill McCurdy, University of California–Davis</a:t>
                      </a:r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Jim Roberto, Oak Ridge National Laboratory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784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Sponsors</a:t>
                      </a: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Office of Advanced Scientific Computing Research</a:t>
                      </a:r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Office of Basic Energy Sciences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207818" y="3689680"/>
            <a:ext cx="8682182" cy="1909754"/>
          </a:xfrm>
        </p:spPr>
        <p:txBody>
          <a:bodyPr/>
          <a:lstStyle/>
          <a:p>
            <a:pPr lvl="0">
              <a:buNone/>
            </a:pPr>
            <a:r>
              <a:rPr lang="en-US" sz="2000" b="1" dirty="0" smtClean="0"/>
              <a:t>Premise:</a:t>
            </a:r>
          </a:p>
          <a:p>
            <a:pPr lvl="0"/>
            <a:r>
              <a:rPr lang="en-US" sz="1800" dirty="0" smtClean="0"/>
              <a:t>Advances in computing and computational science offer the potential for predictive capability in many areas of science and engineering</a:t>
            </a:r>
          </a:p>
          <a:p>
            <a:pPr lvl="0"/>
            <a:r>
              <a:rPr lang="en-US" sz="1800" dirty="0" smtClean="0"/>
              <a:t>Experimentally validated simulations will accelerate discovery and innovation</a:t>
            </a:r>
          </a:p>
          <a:p>
            <a:pPr lvl="0"/>
            <a:r>
              <a:rPr lang="en-US" sz="1800" dirty="0" smtClean="0"/>
              <a:t>This provides a competitive advantage for both science and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8705"/>
          </a:xfrm>
        </p:spPr>
        <p:txBody>
          <a:bodyPr/>
          <a:lstStyle/>
          <a:p>
            <a:r>
              <a:rPr lang="en-US" dirty="0" smtClean="0"/>
              <a:t>Approach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22869" y="963613"/>
            <a:ext cx="8723313" cy="5115246"/>
          </a:xfrm>
        </p:spPr>
        <p:txBody>
          <a:bodyPr/>
          <a:lstStyle/>
          <a:p>
            <a:pPr lvl="0"/>
            <a:r>
              <a:rPr lang="en-US" sz="2400" dirty="0" smtClean="0"/>
              <a:t>Assemble experts in materials, chemistry, and computational science</a:t>
            </a:r>
          </a:p>
          <a:p>
            <a:pPr lvl="0"/>
            <a:r>
              <a:rPr lang="en-US" sz="2400" dirty="0" smtClean="0"/>
              <a:t>Build on existing Basic Research Needs, Grand Scientific Challenges, </a:t>
            </a:r>
            <a:r>
              <a:rPr lang="en-US" sz="2400" dirty="0" err="1" smtClean="0"/>
              <a:t>Exascale</a:t>
            </a:r>
            <a:r>
              <a:rPr lang="en-US" sz="2400" dirty="0" smtClean="0"/>
              <a:t>, and FTAC reports</a:t>
            </a:r>
          </a:p>
          <a:p>
            <a:pPr lvl="0"/>
            <a:r>
              <a:rPr lang="en-US" sz="2400" dirty="0" smtClean="0"/>
              <a:t>Assess the potential of experimentally validated simulations to accelerate discovery and innovation</a:t>
            </a:r>
          </a:p>
          <a:p>
            <a:pPr lvl="0"/>
            <a:r>
              <a:rPr lang="en-US" sz="2400" dirty="0" smtClean="0"/>
              <a:t>Prepare a report</a:t>
            </a:r>
          </a:p>
          <a:p>
            <a:pPr lvl="1"/>
            <a:r>
              <a:rPr lang="en-US" sz="2000" dirty="0" smtClean="0"/>
              <a:t>Describing challenges </a:t>
            </a:r>
            <a:br>
              <a:rPr lang="en-US" sz="2000" dirty="0" smtClean="0"/>
            </a:br>
            <a:r>
              <a:rPr lang="en-US" sz="2000" dirty="0" smtClean="0"/>
              <a:t>and opportunities</a:t>
            </a:r>
          </a:p>
          <a:p>
            <a:pPr lvl="1"/>
            <a:r>
              <a:rPr lang="en-US" sz="2000" dirty="0" smtClean="0"/>
              <a:t>Focusing on potential impacts </a:t>
            </a:r>
            <a:br>
              <a:rPr lang="en-US" sz="2000" dirty="0" smtClean="0"/>
            </a:br>
            <a:r>
              <a:rPr lang="en-US" sz="2000" dirty="0" smtClean="0"/>
              <a:t>in science related to energy technologies</a:t>
            </a:r>
          </a:p>
          <a:p>
            <a:pPr lvl="0"/>
            <a:r>
              <a:rPr lang="en-US" sz="2400" dirty="0" smtClean="0"/>
              <a:t>Arrange for a power </a:t>
            </a:r>
            <a:br>
              <a:rPr lang="en-US" sz="2400" dirty="0" smtClean="0"/>
            </a:br>
            <a:r>
              <a:rPr lang="en-US" sz="2400" dirty="0" smtClean="0"/>
              <a:t>(and internet) blackout </a:t>
            </a:r>
            <a:br>
              <a:rPr lang="en-US" sz="2400" dirty="0" smtClean="0"/>
            </a:br>
            <a:r>
              <a:rPr lang="en-US" sz="2400" dirty="0" smtClean="0"/>
              <a:t>to remove all distractions</a:t>
            </a:r>
            <a:endParaRPr lang="en-US" dirty="0" smtClean="0"/>
          </a:p>
        </p:txBody>
      </p:sp>
      <p:graphicFrame>
        <p:nvGraphicFramePr>
          <p:cNvPr id="6" name="Chart 5"/>
          <p:cNvGraphicFramePr/>
          <p:nvPr/>
        </p:nvGraphicFramePr>
        <p:xfrm>
          <a:off x="4038600" y="3046383"/>
          <a:ext cx="51054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6961518" y="3312543"/>
            <a:ext cx="1699403" cy="119044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63" indent="-233363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160 invited participants </a:t>
            </a:r>
            <a:br>
              <a:rPr lang="en-US" sz="1600" b="0" dirty="0" smtClean="0">
                <a:solidFill>
                  <a:schemeClr val="tx1"/>
                </a:solidFill>
              </a:rPr>
            </a:br>
            <a:r>
              <a:rPr lang="en-US" sz="1600" b="0" dirty="0" smtClean="0">
                <a:solidFill>
                  <a:schemeClr val="tx1"/>
                </a:solidFill>
              </a:rPr>
              <a:t>and observers</a:t>
            </a:r>
          </a:p>
          <a:p>
            <a:pPr marL="233363" indent="-233363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69  organizations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8705"/>
          </a:xfrm>
        </p:spPr>
        <p:txBody>
          <a:bodyPr/>
          <a:lstStyle/>
          <a:p>
            <a:r>
              <a:rPr lang="en-US" dirty="0" smtClean="0"/>
              <a:t>Plenary session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1611" y="968140"/>
          <a:ext cx="8696326" cy="3696208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312989"/>
                <a:gridCol w="6383337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Welcome and introductory</a:t>
                      </a:r>
                      <a:r>
                        <a:rPr lang="en-US" baseline="0" dirty="0" smtClean="0"/>
                        <a:t> remarks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Steve </a:t>
                      </a:r>
                      <a:r>
                        <a:rPr lang="en-US" dirty="0" err="1" smtClean="0"/>
                        <a:t>Koonin</a:t>
                      </a:r>
                      <a:endParaRPr lang="en-US" dirty="0" smtClean="0"/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Michael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Strayer</a:t>
                      </a:r>
                      <a:endParaRPr lang="en-US" baseline="0" dirty="0" smtClean="0"/>
                    </a:p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Harriet Kung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Basic</a:t>
                      </a:r>
                      <a:r>
                        <a:rPr lang="en-US" baseline="0" dirty="0" smtClean="0"/>
                        <a:t> energy sciences context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Basic Research Needs workshops: Harriet Kung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Computational sciences context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err="1" smtClean="0"/>
                        <a:t>Exascale</a:t>
                      </a:r>
                      <a:r>
                        <a:rPr lang="en-US" dirty="0" smtClean="0"/>
                        <a:t>, Grand Scientific Challenges, and FTAC workshops: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Paul Messina (ANL), Thom Dunning (Illinois), Chuck Romine (NIST)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Industrial context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Integrated computational materials engineering: John Allison</a:t>
                      </a:r>
                      <a:r>
                        <a:rPr lang="en-US" baseline="0" dirty="0" smtClean="0"/>
                        <a:t> (Ford)</a:t>
                      </a:r>
                      <a:endParaRPr lang="en-US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Computational design of materials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Materials Genome Project: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Gerd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Ceder</a:t>
                      </a:r>
                      <a:r>
                        <a:rPr lang="en-US" baseline="0" dirty="0" smtClean="0"/>
                        <a:t> (MIT)</a:t>
                      </a:r>
                      <a:endParaRPr lang="en-US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/>
                        <a:t>Accelerating the innovation cycle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Designing a national research initiative: Tom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Kalil</a:t>
                      </a:r>
                      <a:r>
                        <a:rPr lang="en-US" baseline="0" dirty="0" smtClean="0"/>
                        <a:t> (OSTP)</a:t>
                      </a:r>
                      <a:endParaRPr lang="en-US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281120"/>
          </a:xfrm>
        </p:spPr>
        <p:txBody>
          <a:bodyPr/>
          <a:lstStyle/>
          <a:p>
            <a:r>
              <a:rPr lang="en-US" dirty="0" smtClean="0"/>
              <a:t>Breakout sessions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74625" y="798513"/>
            <a:ext cx="8229600" cy="3019288"/>
          </a:xfrm>
        </p:spPr>
        <p:txBody>
          <a:bodyPr/>
          <a:lstStyle/>
          <a:p>
            <a:pPr lvl="0"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lvl="0">
              <a:buNone/>
            </a:pPr>
            <a:endParaRPr lang="en-US" sz="2400" dirty="0" smtClean="0"/>
          </a:p>
          <a:p>
            <a:pPr>
              <a:buNone/>
            </a:pPr>
            <a:endParaRPr lang="en-US" sz="2200" dirty="0" smtClean="0"/>
          </a:p>
          <a:p>
            <a:pPr eaLnBrk="1" hangingPunct="1">
              <a:buNone/>
            </a:pPr>
            <a:endParaRPr lang="en-US" dirty="0" smtClean="0"/>
          </a:p>
        </p:txBody>
      </p:sp>
      <p:graphicFrame>
        <p:nvGraphicFramePr>
          <p:cNvPr id="7" name="Group 890"/>
          <p:cNvGraphicFramePr>
            <a:graphicFrameLocks noGrp="1"/>
          </p:cNvGraphicFramePr>
          <p:nvPr/>
        </p:nvGraphicFramePr>
        <p:xfrm>
          <a:off x="201613" y="800102"/>
          <a:ext cx="8696325" cy="4946284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4151312"/>
                <a:gridCol w="4545013"/>
              </a:tblGrid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Materials for extreme conditions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John </a:t>
                      </a:r>
                      <a:r>
                        <a:rPr lang="en-US" sz="1800" kern="1200" dirty="0" err="1" smtClean="0"/>
                        <a:t>Sarrao</a:t>
                      </a:r>
                      <a:r>
                        <a:rPr lang="en-US" sz="1800" kern="1200" dirty="0" smtClean="0"/>
                        <a:t> (LANL)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Richard </a:t>
                      </a:r>
                      <a:r>
                        <a:rPr lang="en-US" sz="1800" kern="1200" dirty="0" err="1" smtClean="0"/>
                        <a:t>LeSar</a:t>
                      </a:r>
                      <a:r>
                        <a:rPr lang="en-US" sz="1800" kern="1200" dirty="0" smtClean="0"/>
                        <a:t> (Iowa State)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Chemical Reactions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Andy </a:t>
                      </a:r>
                      <a:r>
                        <a:rPr lang="en-US" sz="1800" kern="1200" dirty="0" err="1" smtClean="0"/>
                        <a:t>McIlroy</a:t>
                      </a:r>
                      <a:r>
                        <a:rPr lang="en-US" sz="1800" kern="1200" dirty="0" smtClean="0"/>
                        <a:t> (SNL)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Alex Bell (UC Berkeley)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Thin films, surfaces, </a:t>
                      </a:r>
                      <a:b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and interfaces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John </a:t>
                      </a:r>
                      <a:r>
                        <a:rPr lang="en-US" sz="1800" kern="1200" dirty="0" err="1" smtClean="0"/>
                        <a:t>Kieffer</a:t>
                      </a:r>
                      <a:r>
                        <a:rPr lang="en-US" sz="1800" kern="1200" dirty="0" smtClean="0"/>
                        <a:t> (U. Michigan)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Ray Bair (ANL)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Self-assembly and soft matter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Clare McCabe (Vanderbilt)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Igor Aronson (ANL)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Strongly correlated electron systems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Malcolm Stocks (ORNL)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Warren Pickett (UC Davis)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/>
                        <a:t>Electron dynamics, excited states, </a:t>
                      </a:r>
                      <a:br>
                        <a:rPr lang="en-US" sz="1800" kern="1200" dirty="0" smtClean="0"/>
                      </a:br>
                      <a:r>
                        <a:rPr lang="en-US" sz="1800" kern="1200" dirty="0" smtClean="0"/>
                        <a:t>and light-harvesting materials and processes</a:t>
                      </a:r>
                      <a:r>
                        <a:rPr lang="en-US" sz="1800" dirty="0" smtClean="0"/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Gus </a:t>
                      </a:r>
                      <a:r>
                        <a:rPr lang="en-US" sz="1800" kern="1200" dirty="0" err="1" smtClean="0"/>
                        <a:t>Scuseria</a:t>
                      </a:r>
                      <a:r>
                        <a:rPr lang="en-US" sz="1800" kern="1200" dirty="0" smtClean="0"/>
                        <a:t> (Rice)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Mark </a:t>
                      </a:r>
                      <a:r>
                        <a:rPr lang="en-US" sz="1800" kern="1200" dirty="0" err="1" smtClean="0"/>
                        <a:t>Hybertsen</a:t>
                      </a:r>
                      <a:r>
                        <a:rPr lang="en-US" sz="1800" kern="1200" dirty="0" smtClean="0"/>
                        <a:t> (BNL)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Separations and fluidic processes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45720" marR="45720" marT="36576" marB="36576" anchor="ctr" horzOverflow="overflow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Peter Cummings (Vanderbilt)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800" kern="1200" dirty="0" smtClean="0"/>
                        <a:t>Bruce Garrett (PNNL)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36576" marB="3657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0369"/>
          </a:xfrm>
        </p:spPr>
        <p:txBody>
          <a:bodyPr/>
          <a:lstStyle/>
          <a:p>
            <a:r>
              <a:rPr lang="en-US" dirty="0" smtClean="0"/>
              <a:t>Key questions addressed </a:t>
            </a:r>
            <a:br>
              <a:rPr lang="en-US" dirty="0" smtClean="0"/>
            </a:br>
            <a:r>
              <a:rPr lang="en-US" dirty="0" smtClean="0"/>
              <a:t>in the breakouts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22868" y="1230313"/>
            <a:ext cx="8723313" cy="2957733"/>
          </a:xfrm>
        </p:spPr>
        <p:txBody>
          <a:bodyPr/>
          <a:lstStyle/>
          <a:p>
            <a:pPr lvl="0"/>
            <a:r>
              <a:rPr lang="en-US" sz="2400" dirty="0" smtClean="0"/>
              <a:t>What is the state of the art in each subfield of materials and chemistry?</a:t>
            </a:r>
          </a:p>
          <a:p>
            <a:pPr lvl="0"/>
            <a:r>
              <a:rPr lang="en-US" sz="2400" dirty="0" smtClean="0"/>
              <a:t>What are the most significant research opportunities/barriers in science and technology, particularly related to energy?</a:t>
            </a:r>
          </a:p>
          <a:p>
            <a:pPr lvl="0"/>
            <a:r>
              <a:rPr lang="en-US" sz="2400" dirty="0" smtClean="0"/>
              <a:t>How can experimentally validated computational models and simulations accelerate discovery and innovation in these areas?</a:t>
            </a:r>
          </a:p>
          <a:p>
            <a:pPr lvl="0"/>
            <a:r>
              <a:rPr lang="en-US" sz="2400" dirty="0" smtClean="0"/>
              <a:t>What computational and experimental challenges must be overcome </a:t>
            </a:r>
            <a:br>
              <a:rPr lang="en-US" sz="2400" dirty="0" smtClean="0"/>
            </a:br>
            <a:r>
              <a:rPr lang="en-US" sz="2400" dirty="0" smtClean="0"/>
              <a:t>to enable this acceleration?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77163"/>
          </a:xfrm>
        </p:spPr>
        <p:txBody>
          <a:bodyPr/>
          <a:lstStyle/>
          <a:p>
            <a:r>
              <a:rPr lang="en-US" dirty="0" smtClean="0"/>
              <a:t>Materials and chemistry by design:  Why now?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22868" y="1230313"/>
            <a:ext cx="8723313" cy="3802066"/>
          </a:xfrm>
        </p:spPr>
        <p:txBody>
          <a:bodyPr/>
          <a:lstStyle/>
          <a:p>
            <a:pPr lvl="0"/>
            <a:r>
              <a:rPr lang="en-US" sz="2400" dirty="0" smtClean="0"/>
              <a:t>The experimental and computational facilities are in place and capable</a:t>
            </a:r>
          </a:p>
          <a:p>
            <a:pPr lvl="0"/>
            <a:r>
              <a:rPr lang="en-US" sz="2400" dirty="0" smtClean="0"/>
              <a:t>The availability of new materials and chemistries is the pacing factor </a:t>
            </a:r>
            <a:br>
              <a:rPr lang="en-US" sz="2400" dirty="0" smtClean="0"/>
            </a:br>
            <a:r>
              <a:rPr lang="en-US" sz="2400" dirty="0" smtClean="0"/>
              <a:t>in the development of many new technologies</a:t>
            </a:r>
          </a:p>
          <a:p>
            <a:pPr lvl="0"/>
            <a:r>
              <a:rPr lang="en-US" sz="2400" dirty="0" smtClean="0"/>
              <a:t>Computational capability in design and manufacturing </a:t>
            </a:r>
            <a:br>
              <a:rPr lang="en-US" sz="2400" dirty="0" smtClean="0"/>
            </a:br>
            <a:r>
              <a:rPr lang="en-US" sz="2400" dirty="0" smtClean="0"/>
              <a:t>has “left the materials field in the dust” </a:t>
            </a:r>
          </a:p>
          <a:p>
            <a:pPr lvl="0"/>
            <a:r>
              <a:rPr lang="en-US" sz="2400" dirty="0" smtClean="0"/>
              <a:t>Predictive design of materials and chemical processes </a:t>
            </a:r>
            <a:br>
              <a:rPr lang="en-US" sz="2400" dirty="0" smtClean="0"/>
            </a:br>
            <a:r>
              <a:rPr lang="en-US" sz="2400" dirty="0" smtClean="0"/>
              <a:t>is key to accelerating the discovery and innovation cycles</a:t>
            </a:r>
          </a:p>
          <a:p>
            <a:pPr lvl="0"/>
            <a:r>
              <a:rPr lang="en-US" sz="2400" dirty="0" smtClean="0"/>
              <a:t>Advances are urgently needed for economic competitiveness </a:t>
            </a:r>
            <a:br>
              <a:rPr lang="en-US" sz="2400" dirty="0" smtClean="0"/>
            </a:br>
            <a:r>
              <a:rPr lang="en-US" sz="2400" dirty="0" smtClean="0"/>
              <a:t>and energy technologies</a:t>
            </a:r>
            <a:endParaRPr lang="en-US" dirty="0" smtClean="0"/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992906" y="5305414"/>
            <a:ext cx="7123546" cy="892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latin typeface="Arial Narrow"/>
                <a:cs typeface="Arial Narrow"/>
              </a:rPr>
              <a:t>We are at the threshold of a new era where predictive modeling will transform our ability to design new materials and chemical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281120"/>
          </a:xfrm>
        </p:spPr>
        <p:txBody>
          <a:bodyPr/>
          <a:lstStyle/>
          <a:p>
            <a:r>
              <a:rPr lang="en-US" dirty="0" smtClean="0"/>
              <a:t>An average of 2 decades from discovery to commercialization</a:t>
            </a:r>
            <a:br>
              <a:rPr lang="en-US" dirty="0" smtClean="0"/>
            </a:br>
            <a:endParaRPr lang="en-US" dirty="0" smtClean="0"/>
          </a:p>
        </p:txBody>
      </p:sp>
      <p:grpSp>
        <p:nvGrpSpPr>
          <p:cNvPr id="46" name="Group 45"/>
          <p:cNvGrpSpPr/>
          <p:nvPr/>
        </p:nvGrpSpPr>
        <p:grpSpPr>
          <a:xfrm>
            <a:off x="307210" y="1650671"/>
            <a:ext cx="8058556" cy="3776578"/>
            <a:chOff x="682189" y="1872078"/>
            <a:chExt cx="7299761" cy="3555168"/>
          </a:xfrm>
        </p:grpSpPr>
        <p:cxnSp>
          <p:nvCxnSpPr>
            <p:cNvPr id="30" name="Straight Connector 29"/>
            <p:cNvCxnSpPr>
              <a:stCxn id="13" idx="2"/>
            </p:cNvCxnSpPr>
            <p:nvPr/>
          </p:nvCxnSpPr>
          <p:spPr>
            <a:xfrm>
              <a:off x="682189" y="1872079"/>
              <a:ext cx="0" cy="3555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4" idx="2"/>
            </p:cNvCxnSpPr>
            <p:nvPr/>
          </p:nvCxnSpPr>
          <p:spPr>
            <a:xfrm>
              <a:off x="1724496" y="1872079"/>
              <a:ext cx="0" cy="3555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2"/>
            </p:cNvCxnSpPr>
            <p:nvPr/>
          </p:nvCxnSpPr>
          <p:spPr>
            <a:xfrm>
              <a:off x="2766803" y="1872079"/>
              <a:ext cx="0" cy="3555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6" idx="2"/>
            </p:cNvCxnSpPr>
            <p:nvPr/>
          </p:nvCxnSpPr>
          <p:spPr>
            <a:xfrm flipH="1">
              <a:off x="3800475" y="1872079"/>
              <a:ext cx="8635" cy="354764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7" idx="2"/>
            </p:cNvCxnSpPr>
            <p:nvPr/>
          </p:nvCxnSpPr>
          <p:spPr>
            <a:xfrm>
              <a:off x="4851417" y="1872079"/>
              <a:ext cx="0" cy="3555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8" idx="2"/>
            </p:cNvCxnSpPr>
            <p:nvPr/>
          </p:nvCxnSpPr>
          <p:spPr>
            <a:xfrm>
              <a:off x="5893724" y="1872079"/>
              <a:ext cx="0" cy="3555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9" idx="2"/>
            </p:cNvCxnSpPr>
            <p:nvPr/>
          </p:nvCxnSpPr>
          <p:spPr>
            <a:xfrm flipH="1">
              <a:off x="6934200" y="1872079"/>
              <a:ext cx="1831" cy="350954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20" idx="2"/>
            </p:cNvCxnSpPr>
            <p:nvPr/>
          </p:nvCxnSpPr>
          <p:spPr>
            <a:xfrm>
              <a:off x="7978339" y="1872079"/>
              <a:ext cx="3611" cy="351907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1166607" y="2161309"/>
            <a:ext cx="2818594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Teflon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4590" y="2161309"/>
            <a:ext cx="2032009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Lithium-ion batteries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015080" y="2656164"/>
            <a:ext cx="2258568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Velcro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28494" y="3151019"/>
            <a:ext cx="2258568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Titanium production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05490" y="3645874"/>
            <a:ext cx="1730486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Polycarbonate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69955" y="3645874"/>
            <a:ext cx="2258568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Diamond-like thin films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30931" y="4140729"/>
            <a:ext cx="2258568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err="1" smtClean="0">
                <a:solidFill>
                  <a:schemeClr val="tx1"/>
                </a:solidFill>
              </a:rPr>
              <a:t>GaAs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165077" y="4635582"/>
            <a:ext cx="2241766" cy="36813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Amorphous soft magnets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2636" y="4375727"/>
            <a:ext cx="3373239" cy="1327727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Predictive capability is key to accelerating the innovation cycle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1613" y="5765800"/>
            <a:ext cx="613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latin typeface="Arial Narrow" pitchFamily="34" charset="0"/>
              </a:rPr>
              <a:t>After </a:t>
            </a:r>
            <a:r>
              <a:rPr lang="en-US" sz="1200" b="0" dirty="0" err="1" smtClean="0">
                <a:latin typeface="Arial Narrow" pitchFamily="34" charset="0"/>
              </a:rPr>
              <a:t>Gerd</a:t>
            </a:r>
            <a:r>
              <a:rPr lang="en-US" sz="1200" b="0" dirty="0" smtClean="0">
                <a:latin typeface="Arial Narrow" pitchFamily="34" charset="0"/>
              </a:rPr>
              <a:t> </a:t>
            </a:r>
            <a:r>
              <a:rPr lang="en-US" sz="1200" b="0" dirty="0" err="1" smtClean="0">
                <a:latin typeface="Arial Narrow" pitchFamily="34" charset="0"/>
              </a:rPr>
              <a:t>Ceder</a:t>
            </a:r>
            <a:r>
              <a:rPr lang="en-US" sz="1200" b="0" dirty="0" smtClean="0">
                <a:latin typeface="Arial Narrow" pitchFamily="34" charset="0"/>
              </a:rPr>
              <a:t> (MIT); materials data from T. W. Eagar and M. King, Technology Review 98 (2), 42 (1995)</a:t>
            </a:r>
            <a:endParaRPr lang="en-US" sz="1200" b="0" dirty="0">
              <a:latin typeface="Arial Narrow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1447801"/>
            <a:ext cx="8897938" cy="5334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1930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0654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1940</a:t>
            </a:r>
            <a:endParaRPr lang="en-US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1306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1950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1959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1960</a:t>
            </a:r>
            <a:endParaRPr lang="en-US" sz="16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2611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1970</a:t>
            </a:r>
            <a:endParaRPr lang="en-US" sz="16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3264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1980</a:t>
            </a:r>
            <a:endParaRPr lang="en-US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3917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1990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4570" y="1533525"/>
            <a:ext cx="61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2000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22869" y="1509713"/>
            <a:ext cx="4940839" cy="4230902"/>
          </a:xfrm>
        </p:spPr>
        <p:txBody>
          <a:bodyPr/>
          <a:lstStyle/>
          <a:p>
            <a:pPr lvl="0"/>
            <a:r>
              <a:rPr lang="en-US" sz="1800" dirty="0" smtClean="0"/>
              <a:t>Many materials properties can be predicted </a:t>
            </a:r>
            <a:br>
              <a:rPr lang="en-US" sz="1800" dirty="0" smtClean="0"/>
            </a:br>
            <a:r>
              <a:rPr lang="en-US" sz="1800" dirty="0" smtClean="0"/>
              <a:t>from first principles (more properties will become tractable with computational advances)</a:t>
            </a:r>
          </a:p>
          <a:p>
            <a:pPr lvl="0"/>
            <a:r>
              <a:rPr lang="en-US" sz="1800" dirty="0" smtClean="0"/>
              <a:t>Compute these properties for all inorganic compounds (approximately 100,000) </a:t>
            </a:r>
          </a:p>
          <a:p>
            <a:pPr lvl="0"/>
            <a:r>
              <a:rPr lang="en-US" sz="1800" dirty="0" smtClean="0"/>
              <a:t>Discover new structures and chemical classes</a:t>
            </a:r>
          </a:p>
          <a:p>
            <a:pPr lvl="0"/>
            <a:r>
              <a:rPr lang="en-US" sz="1800" dirty="0" smtClean="0"/>
              <a:t>Synthesize and characterize </a:t>
            </a:r>
            <a:br>
              <a:rPr lang="en-US" sz="1800" dirty="0" smtClean="0"/>
            </a:br>
            <a:r>
              <a:rPr lang="en-US" sz="1800" dirty="0" smtClean="0"/>
              <a:t>the most promising materials</a:t>
            </a:r>
          </a:p>
          <a:p>
            <a:pPr lvl="0"/>
            <a:r>
              <a:rPr lang="en-US" sz="1800" dirty="0" smtClean="0"/>
              <a:t>Early results:  200 new ternary </a:t>
            </a:r>
            <a:br>
              <a:rPr lang="en-US" sz="1800" dirty="0" smtClean="0"/>
            </a:br>
            <a:r>
              <a:rPr lang="en-US" sz="1800" dirty="0" smtClean="0"/>
              <a:t>compounds, new battery materials—</a:t>
            </a:r>
            <a:br>
              <a:rPr lang="en-US" sz="1800" dirty="0" smtClean="0"/>
            </a:br>
            <a:r>
              <a:rPr lang="en-US" sz="1800" dirty="0" smtClean="0"/>
              <a:t>all hundreds of times faster </a:t>
            </a:r>
            <a:br>
              <a:rPr lang="en-US" sz="1800" dirty="0" smtClean="0"/>
            </a:br>
            <a:r>
              <a:rPr lang="en-US" sz="1800" dirty="0" smtClean="0"/>
              <a:t>than conventional approaches </a:t>
            </a:r>
          </a:p>
          <a:p>
            <a:pPr lvl="0"/>
            <a:r>
              <a:rPr lang="en-US" sz="1800" dirty="0" smtClean="0"/>
              <a:t>“Software equals infrastructure”</a:t>
            </a:r>
            <a:endParaRPr lang="en-US" sz="2000" dirty="0" smtClean="0"/>
          </a:p>
        </p:txBody>
      </p:sp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4" y="177800"/>
            <a:ext cx="8859693" cy="1269578"/>
          </a:xfrm>
        </p:spPr>
        <p:txBody>
          <a:bodyPr/>
          <a:lstStyle/>
          <a:p>
            <a:r>
              <a:rPr lang="en-US" dirty="0" smtClean="0"/>
              <a:t>Materials Genome Project: </a:t>
            </a:r>
            <a:br>
              <a:rPr lang="en-US" dirty="0" smtClean="0"/>
            </a:br>
            <a:r>
              <a:rPr lang="en-US" dirty="0" smtClean="0"/>
              <a:t>Accelerating the design of new materials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013" y="6207518"/>
            <a:ext cx="2262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latin typeface="+mn-lt"/>
                <a:cs typeface="Arial Narrow"/>
              </a:rPr>
              <a:t>Gerd</a:t>
            </a:r>
            <a:r>
              <a:rPr lang="en-US" sz="1200" b="0" dirty="0" smtClean="0">
                <a:latin typeface="+mn-lt"/>
                <a:cs typeface="Arial Narrow"/>
              </a:rPr>
              <a:t> </a:t>
            </a:r>
            <a:r>
              <a:rPr lang="en-US" sz="1200" b="0" dirty="0" err="1" smtClean="0">
                <a:latin typeface="+mn-lt"/>
                <a:cs typeface="Arial Narrow"/>
              </a:rPr>
              <a:t>Ceder</a:t>
            </a:r>
            <a:r>
              <a:rPr lang="en-US" sz="1200" b="0" dirty="0" smtClean="0">
                <a:latin typeface="+mn-lt"/>
                <a:cs typeface="Arial Narrow"/>
              </a:rPr>
              <a:t> (MIT)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9818" t="9836" r="19818" b="9836"/>
          <a:stretch>
            <a:fillRect/>
          </a:stretch>
        </p:blipFill>
        <p:spPr bwMode="auto">
          <a:xfrm>
            <a:off x="5701658" y="1875030"/>
            <a:ext cx="1941315" cy="17072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 rot="16200000">
            <a:off x="2748508" y="4834635"/>
            <a:ext cx="2595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 Narrow" pitchFamily="34" charset="0"/>
              </a:rPr>
              <a:t>Number of ternary oxides discovered</a:t>
            </a:r>
            <a:endParaRPr lang="en-US" sz="1400" b="0" dirty="0">
              <a:latin typeface="Arial Narrow" pitchFamily="34" charset="0"/>
            </a:endParaRPr>
          </a:p>
        </p:txBody>
      </p:sp>
      <p:pic>
        <p:nvPicPr>
          <p:cNvPr id="10" name="Picture 9" descr="Untitled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9254" y="3804641"/>
            <a:ext cx="4212663" cy="2438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3746" y="3645622"/>
            <a:ext cx="429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500</a:t>
            </a:r>
            <a:endParaRPr lang="en-US" sz="1400" b="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3746" y="4128037"/>
            <a:ext cx="429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400</a:t>
            </a:r>
            <a:endParaRPr lang="en-US" sz="1400" b="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746" y="4610452"/>
            <a:ext cx="429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300</a:t>
            </a:r>
            <a:endParaRPr lang="en-US" sz="14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3746" y="5092867"/>
            <a:ext cx="429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200</a:t>
            </a:r>
            <a:endParaRPr lang="en-US" sz="1400" b="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3746" y="5575282"/>
            <a:ext cx="429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100</a:t>
            </a:r>
            <a:endParaRPr lang="en-US" sz="1400" b="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3117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1930</a:t>
            </a:r>
            <a:endParaRPr lang="en-US" sz="1400" b="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7252" y="6057697"/>
            <a:ext cx="266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smtClean="0">
                <a:latin typeface="+mn-lt"/>
              </a:rPr>
              <a:t>0</a:t>
            </a:r>
            <a:endParaRPr lang="en-US" sz="1400" b="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5958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1940</a:t>
            </a:r>
            <a:endParaRPr lang="en-US" sz="1400" b="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8799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1950</a:t>
            </a:r>
            <a:endParaRPr lang="en-US" sz="1400" b="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1640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1960</a:t>
            </a:r>
            <a:endParaRPr lang="en-US" sz="1400" b="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4481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1970</a:t>
            </a:r>
            <a:endParaRPr lang="en-US" sz="1400" b="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7322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1980</a:t>
            </a:r>
            <a:endParaRPr lang="en-US" sz="1400" b="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30163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1990</a:t>
            </a:r>
            <a:endParaRPr lang="en-US" sz="1400" b="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3004" y="623660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2000</a:t>
            </a:r>
            <a:endParaRPr lang="en-US" sz="1400" b="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9487" y="4275911"/>
            <a:ext cx="82528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0" dirty="0" smtClean="0">
                <a:latin typeface="+mn-lt"/>
              </a:rPr>
              <a:t>Materials Genome Project</a:t>
            </a:r>
            <a:endParaRPr lang="en-US" sz="1400" b="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08359" y="623660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+mn-lt"/>
              </a:rPr>
              <a:t>(Annualized)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281120"/>
          </a:xfrm>
        </p:spPr>
        <p:txBody>
          <a:bodyPr/>
          <a:lstStyle/>
          <a:p>
            <a:r>
              <a:rPr lang="en-US" dirty="0" smtClean="0"/>
              <a:t>Foundational challenges in predictive materials science and chemistry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1610" y="1683219"/>
          <a:ext cx="8715377" cy="2992297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4068027"/>
                <a:gridCol w="4647350"/>
              </a:tblGrid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Predicting and optimizing structure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Materials for extreme conditions</a:t>
                      </a:r>
                      <a:endParaRPr lang="en-US" dirty="0"/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Understanding</a:t>
                      </a:r>
                      <a:r>
                        <a:rPr lang="en-US" b="0" baseline="0" dirty="0" smtClean="0"/>
                        <a:t> and controlling self-assembly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Designing and engineering materials</a:t>
                      </a:r>
                      <a:r>
                        <a:rPr lang="en-US" baseline="0" dirty="0" smtClean="0"/>
                        <a:t> at the </a:t>
                      </a:r>
                      <a:r>
                        <a:rPr lang="en-US" baseline="0" dirty="0" err="1" smtClean="0"/>
                        <a:t>nanoscale</a:t>
                      </a:r>
                      <a:endParaRPr lang="en-US" dirty="0"/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Light</a:t>
                      </a:r>
                      <a:r>
                        <a:rPr lang="en-US" b="0" baseline="0" dirty="0" smtClean="0"/>
                        <a:t> harvesting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Photons to energy</a:t>
                      </a:r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Controlling chemical reactions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Combustion</a:t>
                      </a:r>
                      <a:r>
                        <a:rPr lang="en-US" baseline="0" dirty="0" smtClean="0"/>
                        <a:t> and designer catalysts</a:t>
                      </a:r>
                      <a:endParaRPr lang="en-US" dirty="0" smtClean="0"/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Separations</a:t>
                      </a:r>
                      <a:r>
                        <a:rPr lang="en-US" b="0" baseline="0" dirty="0" smtClean="0"/>
                        <a:t> and carbon capture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Chemical engineering by design</a:t>
                      </a:r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Designer thin films</a:t>
                      </a:r>
                      <a:r>
                        <a:rPr lang="en-US" b="0" baseline="0" dirty="0" smtClean="0"/>
                        <a:t> and interfaces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From</a:t>
                      </a:r>
                      <a:r>
                        <a:rPr lang="en-US" baseline="0" dirty="0" smtClean="0"/>
                        <a:t> interfacial materials to advanced batteries</a:t>
                      </a:r>
                      <a:endParaRPr lang="en-US" dirty="0" smtClean="0"/>
                    </a:p>
                  </a:txBody>
                  <a:tcPr marL="45720" marR="45720" anchor="ctr"/>
                </a:tc>
              </a:tr>
              <a:tr h="42747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b="0" dirty="0" smtClean="0"/>
                        <a:t>Predicting and controlling electronic</a:t>
                      </a:r>
                      <a:r>
                        <a:rPr lang="en-US" b="0" baseline="0" dirty="0" smtClean="0"/>
                        <a:t> structure</a:t>
                      </a:r>
                      <a:endParaRPr lang="en-US" b="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None/>
                      </a:pPr>
                      <a:r>
                        <a:rPr lang="en-US" dirty="0" smtClean="0"/>
                        <a:t>From spins to superconductivity</a:t>
                      </a: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5" y="1217613"/>
            <a:ext cx="8229600" cy="3891322"/>
          </a:xfrm>
        </p:spPr>
        <p:txBody>
          <a:bodyPr/>
          <a:lstStyle/>
          <a:p>
            <a:r>
              <a:rPr lang="en-US" dirty="0" smtClean="0"/>
              <a:t>National context </a:t>
            </a:r>
          </a:p>
          <a:p>
            <a:pPr lvl="0"/>
            <a:r>
              <a:rPr lang="en-US" dirty="0" smtClean="0"/>
              <a:t>The challenge of complexity</a:t>
            </a:r>
          </a:p>
          <a:p>
            <a:pPr lvl="0"/>
            <a:r>
              <a:rPr lang="en-US" dirty="0" smtClean="0"/>
              <a:t>Simulation-based engineering and science</a:t>
            </a:r>
          </a:p>
          <a:p>
            <a:pPr lvl="0"/>
            <a:r>
              <a:rPr lang="en-US" dirty="0" smtClean="0"/>
              <a:t>Workshop approach and themes</a:t>
            </a:r>
          </a:p>
          <a:p>
            <a:pPr lvl="0"/>
            <a:r>
              <a:rPr lang="en-US" dirty="0" smtClean="0"/>
              <a:t>Materials and chemistry by design:  Why now?</a:t>
            </a:r>
          </a:p>
          <a:p>
            <a:pPr lvl="0"/>
            <a:r>
              <a:rPr lang="en-US" dirty="0" smtClean="0"/>
              <a:t>Creating an innovation ecosystem</a:t>
            </a:r>
          </a:p>
          <a:p>
            <a:pPr eaLnBrk="1" hangingPunct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Creating an innovation ecosystem </a:t>
            </a:r>
            <a:br>
              <a:rPr lang="en-US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5" y="856753"/>
            <a:ext cx="8651212" cy="3206006"/>
          </a:xfrm>
        </p:spPr>
        <p:txBody>
          <a:bodyPr/>
          <a:lstStyle/>
          <a:p>
            <a:pPr lvl="0"/>
            <a:r>
              <a:rPr lang="en-US" sz="2000" dirty="0" smtClean="0"/>
              <a:t>Integration of synthesis, processing, characterization, and simulation and modeling</a:t>
            </a:r>
          </a:p>
          <a:p>
            <a:pPr lvl="0"/>
            <a:r>
              <a:rPr lang="en-US" sz="2000" dirty="0" smtClean="0"/>
              <a:t>Achieving/strengthening predictive capability </a:t>
            </a:r>
            <a:br>
              <a:rPr lang="en-US" sz="2000" dirty="0" smtClean="0"/>
            </a:br>
            <a:r>
              <a:rPr lang="en-US" sz="2000" dirty="0" smtClean="0"/>
              <a:t>in foundational challenge areas</a:t>
            </a:r>
          </a:p>
          <a:p>
            <a:pPr lvl="0"/>
            <a:r>
              <a:rPr lang="en-US" sz="2000" dirty="0" smtClean="0"/>
              <a:t>Developing computational approaches that span </a:t>
            </a:r>
            <a:br>
              <a:rPr lang="en-US" sz="2000" dirty="0" smtClean="0"/>
            </a:br>
            <a:r>
              <a:rPr lang="en-US" sz="2000" dirty="0" smtClean="0"/>
              <a:t>vast differences in time and length scales</a:t>
            </a:r>
          </a:p>
          <a:p>
            <a:pPr lvl="0"/>
            <a:r>
              <a:rPr lang="en-US" sz="2000" dirty="0" smtClean="0"/>
              <a:t>Validation and quantification of uncertainty in simulation and modeling</a:t>
            </a:r>
          </a:p>
          <a:p>
            <a:pPr lvl="0"/>
            <a:r>
              <a:rPr lang="en-US" sz="2000" dirty="0" smtClean="0"/>
              <a:t>Robust and sustainable computational infrastructure, including software and applications</a:t>
            </a:r>
          </a:p>
          <a:p>
            <a:pPr lvl="0"/>
            <a:r>
              <a:rPr lang="en-US" sz="2000" dirty="0" smtClean="0"/>
              <a:t>Efficient transfer and incorporation of SBES in industry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98936" y="1396513"/>
            <a:ext cx="3518052" cy="11290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-11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 Narrow" pitchFamily="-112" charset="0"/>
                <a:ea typeface="Arial" pitchFamily="-112" charset="0"/>
                <a:cs typeface="Arial" pitchFamily="-112" charset="0"/>
              </a:rPr>
              <a:t>Goal: Accelerate discovery and innovation through predictive materials science and chemistry</a:t>
            </a:r>
            <a:endParaRPr lang="en-US" dirty="0">
              <a:solidFill>
                <a:schemeClr val="bg1"/>
              </a:solidFill>
              <a:latin typeface="Arial Narrow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79076" y="4173125"/>
            <a:ext cx="7585849" cy="1270147"/>
            <a:chOff x="779076" y="4092310"/>
            <a:chExt cx="7585849" cy="1270147"/>
          </a:xfrm>
        </p:grpSpPr>
        <p:pic>
          <p:nvPicPr>
            <p:cNvPr id="13" name="Picture 23" descr="RABiTS meter copy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52567" y="4286132"/>
              <a:ext cx="1112358" cy="101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60" descr="AMSC eqmt 1"/>
            <p:cNvPicPr>
              <a:picLocks noChangeAspect="1" noChangeArrowheads="1"/>
            </p:cNvPicPr>
            <p:nvPr/>
          </p:nvPicPr>
          <p:blipFill>
            <a:blip r:embed="rId4" cstate="print"/>
            <a:srcRect l="9372"/>
            <a:stretch>
              <a:fillRect/>
            </a:stretch>
          </p:blipFill>
          <p:spPr bwMode="auto">
            <a:xfrm>
              <a:off x="5076491" y="4205169"/>
              <a:ext cx="1397000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1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7149" y="4092310"/>
              <a:ext cx="1370266" cy="12320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r="7234" b="13281"/>
            <a:stretch>
              <a:fillRect/>
            </a:stretch>
          </p:blipFill>
          <p:spPr bwMode="auto">
            <a:xfrm>
              <a:off x="779076" y="4356413"/>
              <a:ext cx="1368997" cy="961207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230188" y="5671718"/>
            <a:ext cx="8799512" cy="970085"/>
            <a:chOff x="230188" y="5798713"/>
            <a:chExt cx="8799512" cy="970085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230188" y="5798713"/>
              <a:ext cx="8799512" cy="970085"/>
            </a:xfrm>
            <a:prstGeom prst="rightArrow">
              <a:avLst>
                <a:gd name="adj1" fmla="val 92845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lnSpc>
                  <a:spcPct val="90000"/>
                </a:lnSpc>
                <a:tabLst>
                  <a:tab pos="8229600" algn="dec"/>
                </a:tabLst>
              </a:pPr>
              <a:r>
                <a:rPr lang="en-US" sz="1600" dirty="0" smtClean="0">
                  <a:solidFill>
                    <a:schemeClr val="bg2"/>
                  </a:solidFill>
                  <a:latin typeface="Arial Narrow" pitchFamily="34" charset="0"/>
                </a:rPr>
                <a:t>	</a:t>
              </a:r>
              <a:endParaRPr lang="en-US" sz="1600" dirty="0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3091" y="5877110"/>
              <a:ext cx="63961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Seizing the opportunity requires integrating SBES across the discovery, development, and technology deployment enterprises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1612" y="1397000"/>
          <a:ext cx="8700848" cy="257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424"/>
                <a:gridCol w="435042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Materials lend their names to ages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Advances have shaped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history</a:t>
                      </a:r>
                      <a:endParaRPr lang="en-US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Stone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Bronze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Iron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Nuclear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Silicon</a:t>
                      </a:r>
                      <a:endParaRPr lang="en-US" dirty="0"/>
                    </a:p>
                  </a:txBody>
                  <a:tcP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alpha val="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Iron and steel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Gunpowder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Antibiotics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Ammonia synthesis</a:t>
                      </a:r>
                    </a:p>
                    <a:p>
                      <a:pPr marL="173038" indent="-173038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Uranium and plutonium</a:t>
                      </a:r>
                    </a:p>
                    <a:p>
                      <a:pPr marL="173038" indent="-173038" algn="l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Silicon-based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electronics</a:t>
                      </a:r>
                    </a:p>
                  </a:txBody>
                  <a:tcP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2">
                            <a:alpha val="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184564"/>
          </a:xfrm>
        </p:spPr>
        <p:txBody>
          <a:bodyPr/>
          <a:lstStyle/>
          <a:p>
            <a:pPr eaLnBrk="1" hangingPunct="1"/>
            <a:r>
              <a:rPr lang="en-US" dirty="0" smtClean="0"/>
              <a:t>Advances in materials and chemistry enable technological revolutions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0" y="5328488"/>
            <a:ext cx="8936966" cy="65225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dirty="0" smtClean="0">
                <a:solidFill>
                  <a:schemeClr val="tx1"/>
                </a:solidFill>
              </a:rPr>
              <a:t>Materials and chemistry provide a pathway to innovation</a:t>
            </a:r>
          </a:p>
        </p:txBody>
      </p:sp>
      <p:pic>
        <p:nvPicPr>
          <p:cNvPr id="18" name="Picture 9" descr="NeolithicFlintPo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00000">
            <a:off x="2162716" y="2505444"/>
            <a:ext cx="1487488" cy="7318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24723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6733" y="3653650"/>
            <a:ext cx="2432648" cy="1591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3" name="Picture 1" descr="C:\Users\xnv\Desktop\iStock_000013492239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5878" y="3656013"/>
            <a:ext cx="2403757" cy="1595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8" descr="steel weap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0091" y="2162788"/>
            <a:ext cx="1302588" cy="130258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ssil fu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272784"/>
          </a:xfrm>
        </p:spPr>
        <p:txBody>
          <a:bodyPr/>
          <a:lstStyle/>
          <a:p>
            <a:r>
              <a:rPr lang="en-US" dirty="0" smtClean="0"/>
              <a:t>Energy technologies are limited </a:t>
            </a:r>
            <a:br>
              <a:rPr lang="en-US" dirty="0" smtClean="0"/>
            </a:br>
            <a:r>
              <a:rPr lang="en-US" dirty="0" smtClean="0"/>
              <a:t>by the availability of advanced materials and chemical processes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4" y="1868487"/>
            <a:ext cx="5677201" cy="3165995"/>
          </a:xfrm>
        </p:spPr>
        <p:txBody>
          <a:bodyPr/>
          <a:lstStyle/>
          <a:p>
            <a:pPr lvl="0"/>
            <a:r>
              <a:rPr lang="en-US" dirty="0" smtClean="0"/>
              <a:t>More than 100 years since the invention of the solar cell, electric car, </a:t>
            </a:r>
            <a:br>
              <a:rPr lang="en-US" dirty="0" smtClean="0"/>
            </a:br>
            <a:r>
              <a:rPr lang="en-US" dirty="0" smtClean="0"/>
              <a:t>and rechargeable battery</a:t>
            </a:r>
          </a:p>
          <a:p>
            <a:pPr lvl="0"/>
            <a:r>
              <a:rPr lang="en-US" dirty="0" smtClean="0"/>
              <a:t>Fossil plants operate at two-thirds optimum efficiency</a:t>
            </a:r>
          </a:p>
          <a:p>
            <a:pPr lvl="0"/>
            <a:r>
              <a:rPr lang="en-US" dirty="0" smtClean="0"/>
              <a:t>No consensus on nuclear fuel cycles </a:t>
            </a:r>
            <a:br>
              <a:rPr lang="en-US" dirty="0" smtClean="0"/>
            </a:br>
            <a:r>
              <a:rPr lang="en-US" dirty="0" smtClean="0"/>
              <a:t>or disposal of spent fuel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292" y="5623677"/>
            <a:ext cx="4115417" cy="8018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90000"/>
              </a:lnSpc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None of these technologies </a:t>
            </a:r>
            <a:b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</a:b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are close to meeting their potential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ar panel corner.png"/>
          <p:cNvPicPr>
            <a:picLocks noChangeAspect="1"/>
          </p:cNvPicPr>
          <p:nvPr/>
        </p:nvPicPr>
        <p:blipFill>
          <a:blip r:embed="rId3" cstate="print"/>
          <a:srcRect b="13205"/>
          <a:stretch>
            <a:fillRect/>
          </a:stretch>
        </p:blipFill>
        <p:spPr>
          <a:xfrm>
            <a:off x="755" y="906057"/>
            <a:ext cx="9143245" cy="5951943"/>
          </a:xfrm>
          <a:prstGeom prst="rect">
            <a:avLst/>
          </a:prstGeom>
        </p:spPr>
      </p:pic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2065950"/>
          </a:xfrm>
        </p:spPr>
        <p:txBody>
          <a:bodyPr/>
          <a:lstStyle/>
          <a:p>
            <a:r>
              <a:rPr lang="en-US" dirty="0" smtClean="0"/>
              <a:t>Transformational advances in materials and chemistry are needed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02499" y="1401173"/>
            <a:ext cx="8886226" cy="4082143"/>
          </a:xfrm>
        </p:spPr>
        <p:txBody>
          <a:bodyPr/>
          <a:lstStyle/>
          <a:p>
            <a:pPr lvl="0"/>
            <a:r>
              <a:rPr lang="en-US" sz="2000" dirty="0" smtClean="0"/>
              <a:t>Materials that operate at greatly increased temperatures </a:t>
            </a:r>
            <a:br>
              <a:rPr lang="en-US" sz="2000" dirty="0" smtClean="0"/>
            </a:br>
            <a:r>
              <a:rPr lang="en-US" sz="2000" dirty="0" smtClean="0"/>
              <a:t>in extreme environments of corrosion (and radiation)</a:t>
            </a:r>
          </a:p>
          <a:p>
            <a:pPr lvl="0"/>
            <a:r>
              <a:rPr lang="en-US" sz="2000" dirty="0" smtClean="0"/>
              <a:t>Materials and chemical processes that efficiently </a:t>
            </a:r>
            <a:br>
              <a:rPr lang="en-US" sz="2000" dirty="0" smtClean="0"/>
            </a:br>
            <a:r>
              <a:rPr lang="en-US" sz="2000" dirty="0" smtClean="0"/>
              <a:t>separate greenhouse gases from effluent streams</a:t>
            </a:r>
          </a:p>
          <a:p>
            <a:pPr lvl="0"/>
            <a:r>
              <a:rPr lang="en-US" sz="2000" dirty="0" smtClean="0"/>
              <a:t>Materials and processes </a:t>
            </a:r>
          </a:p>
          <a:p>
            <a:pPr lvl="1"/>
            <a:r>
              <a:rPr lang="en-US" sz="1800" dirty="0" smtClean="0"/>
              <a:t>For separation and storage of radioactive materials</a:t>
            </a:r>
          </a:p>
          <a:p>
            <a:pPr lvl="1"/>
            <a:r>
              <a:rPr lang="en-US" sz="1800" dirty="0" smtClean="0"/>
              <a:t>To drive down the cost of solar cells while increasing efficiency</a:t>
            </a:r>
          </a:p>
          <a:p>
            <a:pPr lvl="1"/>
            <a:r>
              <a:rPr lang="en-US" sz="1800" dirty="0" smtClean="0"/>
              <a:t>For batteries with greatly increased energy densities and charging rates</a:t>
            </a:r>
          </a:p>
          <a:p>
            <a:pPr lvl="0"/>
            <a:r>
              <a:rPr lang="en-US" sz="2000" dirty="0" smtClean="0"/>
              <a:t>High-strength, lightweight materials for transportation</a:t>
            </a:r>
          </a:p>
          <a:p>
            <a:pPr lvl="0"/>
            <a:r>
              <a:rPr lang="en-US" sz="2000" dirty="0" smtClean="0"/>
              <a:t>New catalysts for efficient chemical processes </a:t>
            </a:r>
            <a:br>
              <a:rPr lang="en-US" sz="2000" dirty="0" smtClean="0"/>
            </a:br>
            <a:r>
              <a:rPr lang="en-US" sz="2000" dirty="0" smtClean="0"/>
              <a:t>including direct conversion of sunlight to fuel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2764" y="2128988"/>
            <a:ext cx="2631225" cy="12518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90000"/>
              </a:lnSpc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There are no known fundamental barriers </a:t>
            </a:r>
            <a:b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</a:b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to these innovations</a:t>
            </a:r>
            <a:endParaRPr lang="en-US" sz="2000" dirty="0">
              <a:solidFill>
                <a:schemeClr val="bg1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ina trade cen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0"/>
            <a:ext cx="8229600" cy="6172200"/>
          </a:xfrm>
          <a:prstGeom prst="rect">
            <a:avLst/>
          </a:prstGeom>
        </p:spPr>
      </p:pic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799"/>
            <a:ext cx="6919067" cy="1270991"/>
          </a:xfrm>
        </p:spPr>
        <p:txBody>
          <a:bodyPr/>
          <a:lstStyle/>
          <a:p>
            <a:r>
              <a:rPr lang="en-US" dirty="0" smtClean="0"/>
              <a:t>Materials science and chemistry also underpin industrial competitiveness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87375" y="1688988"/>
            <a:ext cx="5623312" cy="3775393"/>
          </a:xfrm>
        </p:spPr>
        <p:txBody>
          <a:bodyPr/>
          <a:lstStyle/>
          <a:p>
            <a:pPr lvl="0"/>
            <a:r>
              <a:rPr lang="en-US" sz="2400" dirty="0" smtClean="0"/>
              <a:t>Progress in virtually all technologies </a:t>
            </a:r>
            <a:br>
              <a:rPr lang="en-US" sz="2400" dirty="0" smtClean="0"/>
            </a:br>
            <a:r>
              <a:rPr lang="en-US" sz="2400" dirty="0" smtClean="0"/>
              <a:t>depends on advances in materials </a:t>
            </a:r>
            <a:br>
              <a:rPr lang="en-US" sz="2400" dirty="0" smtClean="0"/>
            </a:br>
            <a:r>
              <a:rPr lang="en-US" sz="2400" dirty="0" smtClean="0"/>
              <a:t>and chemistry</a:t>
            </a:r>
          </a:p>
          <a:p>
            <a:pPr lvl="0"/>
            <a:r>
              <a:rPr lang="en-US" sz="2400" dirty="0" smtClean="0"/>
              <a:t>The company or nation with the best environment for discovering and deploying new materials and chemical processes </a:t>
            </a:r>
            <a:br>
              <a:rPr lang="en-US" sz="2400" dirty="0" smtClean="0"/>
            </a:br>
            <a:r>
              <a:rPr lang="en-US" sz="2400" dirty="0" smtClean="0"/>
              <a:t>will be more competitive</a:t>
            </a:r>
          </a:p>
          <a:p>
            <a:pPr lvl="0"/>
            <a:r>
              <a:rPr lang="en-US" sz="2400" dirty="0" smtClean="0"/>
              <a:t>Transformative advances in materials </a:t>
            </a:r>
            <a:br>
              <a:rPr lang="en-US" sz="2400" dirty="0" smtClean="0"/>
            </a:br>
            <a:r>
              <a:rPr lang="en-US" sz="2400" dirty="0" smtClean="0"/>
              <a:t>and chemistry will be achieved: </a:t>
            </a:r>
            <a:br>
              <a:rPr lang="en-US" sz="2400" dirty="0" smtClean="0"/>
            </a:br>
            <a:r>
              <a:rPr lang="en-US" sz="2400" b="1" dirty="0" smtClean="0"/>
              <a:t>The question is how quickly and by whom?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challenge of complexity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5" y="1154613"/>
            <a:ext cx="7049696" cy="3802066"/>
          </a:xfrm>
        </p:spPr>
        <p:txBody>
          <a:bodyPr/>
          <a:lstStyle/>
          <a:p>
            <a:pPr lvl="0"/>
            <a:r>
              <a:rPr lang="en-US" sz="2400" dirty="0" smtClean="0"/>
              <a:t>Achieving performance gains requires exploiting many degrees of freedom in composition and structure</a:t>
            </a:r>
          </a:p>
          <a:p>
            <a:pPr lvl="0"/>
            <a:r>
              <a:rPr lang="en-US" sz="2400" dirty="0" smtClean="0"/>
              <a:t>The parameter space for advanced steels </a:t>
            </a:r>
            <a:br>
              <a:rPr lang="en-US" sz="2400" dirty="0" smtClean="0"/>
            </a:br>
            <a:r>
              <a:rPr lang="en-US" sz="2400" dirty="0" smtClean="0"/>
              <a:t>has increased a million-fold compared to early steels</a:t>
            </a:r>
          </a:p>
          <a:p>
            <a:pPr lvl="0"/>
            <a:r>
              <a:rPr lang="en-US" sz="2400" dirty="0" smtClean="0"/>
              <a:t>There are billions of chemical combinations </a:t>
            </a:r>
            <a:br>
              <a:rPr lang="en-US" sz="2400" dirty="0" smtClean="0"/>
            </a:br>
            <a:r>
              <a:rPr lang="en-US" sz="2400" dirty="0" smtClean="0"/>
              <a:t>and structures for new catalysts</a:t>
            </a:r>
          </a:p>
          <a:p>
            <a:pPr lvl="0"/>
            <a:r>
              <a:rPr lang="en-US" sz="2400" dirty="0" smtClean="0"/>
              <a:t>New superconductors and high-field magnets </a:t>
            </a:r>
            <a:br>
              <a:rPr lang="en-US" sz="2400" dirty="0" smtClean="0"/>
            </a:br>
            <a:r>
              <a:rPr lang="en-US" sz="2400" dirty="0" smtClean="0"/>
              <a:t>are much more complex than their predecessors</a:t>
            </a:r>
          </a:p>
          <a:p>
            <a:pPr lvl="0"/>
            <a:r>
              <a:rPr lang="en-US" sz="2400" dirty="0" smtClean="0"/>
              <a:t>Intuitive, “trial and error” discovery is impractical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4" y="5359400"/>
            <a:ext cx="8689974" cy="51518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90000"/>
              </a:lnSpc>
              <a:buClr>
                <a:schemeClr val="bg1"/>
              </a:buClr>
            </a:pPr>
            <a:r>
              <a:rPr lang="en-US" sz="2000" dirty="0" smtClean="0"/>
              <a:t>We do not have the time or resources to explore all the options experimentally</a:t>
            </a:r>
            <a:endParaRPr lang="en-US" sz="2000" dirty="0">
              <a:solidFill>
                <a:schemeClr val="bg1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9" name="Picture 8" descr="transparent_lattice_stack_3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2676" y="1542063"/>
            <a:ext cx="2731324" cy="2731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Transforming the discovery process</a:t>
            </a:r>
            <a:br>
              <a:rPr lang="en-US" smtClean="0"/>
            </a:br>
            <a:endParaRPr lang="en-US" dirty="0" smtClean="0"/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5" y="1066288"/>
            <a:ext cx="6575425" cy="5175775"/>
          </a:xfrm>
        </p:spPr>
        <p:txBody>
          <a:bodyPr/>
          <a:lstStyle/>
          <a:p>
            <a:pPr lvl="0"/>
            <a:r>
              <a:rPr lang="en-US" sz="2400" dirty="0" smtClean="0"/>
              <a:t>Over the past 2 decades, the U.S. has developed </a:t>
            </a:r>
            <a:br>
              <a:rPr lang="en-US" sz="2400" dirty="0" smtClean="0"/>
            </a:br>
            <a:r>
              <a:rPr lang="en-US" sz="2400" dirty="0" smtClean="0"/>
              <a:t>and deployed the world’s most powerful collection </a:t>
            </a:r>
            <a:br>
              <a:rPr lang="en-US" sz="2400" dirty="0" smtClean="0"/>
            </a:br>
            <a:r>
              <a:rPr lang="en-US" sz="2400" dirty="0" smtClean="0"/>
              <a:t>of tools for the synthesis, processing, characterization, </a:t>
            </a:r>
            <a:br>
              <a:rPr lang="en-US" sz="2400" dirty="0" smtClean="0"/>
            </a:br>
            <a:r>
              <a:rPr lang="en-US" sz="2400" dirty="0" smtClean="0"/>
              <a:t>and simulation and modeling of materials </a:t>
            </a:r>
            <a:br>
              <a:rPr lang="en-US" sz="2400" dirty="0" smtClean="0"/>
            </a:br>
            <a:r>
              <a:rPr lang="en-US" sz="2400" dirty="0" smtClean="0"/>
              <a:t>and chemical systems at the </a:t>
            </a:r>
            <a:r>
              <a:rPr lang="en-US" sz="2400" dirty="0" err="1" smtClean="0"/>
              <a:t>nanoscale</a:t>
            </a:r>
            <a:endParaRPr lang="en-US" sz="24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World-leading x-ray and neutron sources</a:t>
            </a:r>
          </a:p>
          <a:p>
            <a:pPr lvl="1">
              <a:spcBef>
                <a:spcPts val="600"/>
              </a:spcBef>
            </a:pPr>
            <a:r>
              <a:rPr lang="en-US" sz="2000" dirty="0" err="1" smtClean="0"/>
              <a:t>Nanoscale</a:t>
            </a:r>
            <a:r>
              <a:rPr lang="en-US" sz="2000" dirty="0" smtClean="0"/>
              <a:t> science centers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High-performance computers</a:t>
            </a:r>
          </a:p>
          <a:p>
            <a:pPr lvl="0"/>
            <a:r>
              <a:rPr lang="en-US" sz="2400" dirty="0" smtClean="0"/>
              <a:t>For the first time in history, we are able to synthesize, characterize, and model materials and chemical behavior at the length scale where this behavior </a:t>
            </a:r>
            <a:br>
              <a:rPr lang="en-US" sz="2400" dirty="0" smtClean="0"/>
            </a:br>
            <a:r>
              <a:rPr lang="en-US" sz="2400" dirty="0" smtClean="0"/>
              <a:t>is controlled</a:t>
            </a:r>
          </a:p>
          <a:p>
            <a:r>
              <a:rPr lang="en-US" sz="2400" dirty="0" smtClean="0"/>
              <a:t>The scale and quality of U.S. scientific infrastructure currently convey a significant competitive advantage</a:t>
            </a:r>
          </a:p>
        </p:txBody>
      </p:sp>
      <p:pic>
        <p:nvPicPr>
          <p:cNvPr id="28673" name="Picture 1" descr="E:\Nanoscience Centers\3351606875_6108b08114_o.jpg"/>
          <p:cNvPicPr>
            <a:picLocks noChangeAspect="1" noChangeArrowheads="1"/>
          </p:cNvPicPr>
          <p:nvPr/>
        </p:nvPicPr>
        <p:blipFill>
          <a:blip r:embed="rId3" cstate="print"/>
          <a:srcRect l="22389" b="16056"/>
          <a:stretch>
            <a:fillRect/>
          </a:stretch>
        </p:blipFill>
        <p:spPr bwMode="auto">
          <a:xfrm>
            <a:off x="6753743" y="2778974"/>
            <a:ext cx="2217737" cy="1599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75" name="Picture 3" descr="E:\Nanoscience Centers\cint.jpg"/>
          <p:cNvPicPr>
            <a:picLocks noChangeAspect="1" noChangeArrowheads="1"/>
          </p:cNvPicPr>
          <p:nvPr/>
        </p:nvPicPr>
        <p:blipFill>
          <a:blip r:embed="rId4" cstate="print"/>
          <a:srcRect l="3033" t="12234"/>
          <a:stretch>
            <a:fillRect/>
          </a:stretch>
        </p:blipFill>
        <p:spPr bwMode="auto">
          <a:xfrm>
            <a:off x="6753743" y="1143000"/>
            <a:ext cx="2217737" cy="1584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3553966811_cc8969b641_o.jpg"/>
          <p:cNvPicPr>
            <a:picLocks noChangeAspect="1"/>
          </p:cNvPicPr>
          <p:nvPr/>
        </p:nvPicPr>
        <p:blipFill>
          <a:blip r:embed="rId5" cstate="print"/>
          <a:srcRect l="39834" t="13575" r="8031" b="27868"/>
          <a:stretch>
            <a:fillRect/>
          </a:stretch>
        </p:blipFill>
        <p:spPr>
          <a:xfrm>
            <a:off x="6753743" y="4429125"/>
            <a:ext cx="2217737" cy="169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ag fa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0657" y="3980726"/>
            <a:ext cx="7399933" cy="2645445"/>
          </a:xfrm>
          <a:prstGeom prst="rect">
            <a:avLst/>
          </a:prstGeom>
        </p:spPr>
      </p:pic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1281120"/>
          </a:xfrm>
        </p:spPr>
        <p:txBody>
          <a:bodyPr/>
          <a:lstStyle/>
          <a:p>
            <a:r>
              <a:rPr lang="en-US" dirty="0" smtClean="0"/>
              <a:t>Harnessing predictive power through simulation–based engineering </a:t>
            </a:r>
            <a:br>
              <a:rPr lang="en-US" dirty="0" smtClean="0"/>
            </a:br>
            <a:r>
              <a:rPr lang="en-US" dirty="0" smtClean="0"/>
              <a:t>and science (SBES)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>
          <a:xfrm>
            <a:off x="111124" y="1503273"/>
            <a:ext cx="9032876" cy="3198824"/>
          </a:xfrm>
        </p:spPr>
        <p:txBody>
          <a:bodyPr/>
          <a:lstStyle/>
          <a:p>
            <a:pPr lvl="0"/>
            <a:r>
              <a:rPr lang="en-US" sz="2000" dirty="0" smtClean="0"/>
              <a:t>Over the past decade, computing power has increased by a factor of 1,000</a:t>
            </a:r>
          </a:p>
          <a:p>
            <a:pPr lvl="1"/>
            <a:r>
              <a:rPr lang="en-US" sz="1800" dirty="0" smtClean="0"/>
              <a:t>U.S. leads with 5 of the top 10 machines</a:t>
            </a:r>
          </a:p>
          <a:p>
            <a:pPr lvl="0"/>
            <a:r>
              <a:rPr lang="en-US" sz="2000" dirty="0" smtClean="0"/>
              <a:t>In the same period, software advances have added another factor of 1,000 </a:t>
            </a:r>
            <a:br>
              <a:rPr lang="en-US" sz="2000" dirty="0" smtClean="0"/>
            </a:br>
            <a:r>
              <a:rPr lang="en-US" sz="2000" dirty="0" smtClean="0"/>
              <a:t>for many applications</a:t>
            </a:r>
          </a:p>
          <a:p>
            <a:pPr lvl="0"/>
            <a:r>
              <a:rPr lang="en-US" sz="2000" dirty="0" smtClean="0"/>
              <a:t>This million-fold increase in effective capability provides access to length scales, </a:t>
            </a:r>
            <a:br>
              <a:rPr lang="en-US" sz="2000" dirty="0" smtClean="0"/>
            </a:br>
            <a:r>
              <a:rPr lang="en-US" sz="2000" dirty="0" smtClean="0"/>
              <a:t>time scales, and numbers of particles that transform our ability to understand </a:t>
            </a:r>
            <a:br>
              <a:rPr lang="en-US" sz="2000" dirty="0" smtClean="0"/>
            </a:br>
            <a:r>
              <a:rPr lang="en-US" sz="2000" dirty="0" smtClean="0"/>
              <a:t>and design new materials and chemistries with predictive power</a:t>
            </a:r>
          </a:p>
          <a:p>
            <a:pPr lvl="0"/>
            <a:r>
              <a:rPr lang="en-US" sz="2000" dirty="0" smtClean="0"/>
              <a:t>This has profound implications for the pace of discovery and the creation </a:t>
            </a:r>
            <a:br>
              <a:rPr lang="en-US" sz="2000" dirty="0" smtClean="0"/>
            </a:br>
            <a:r>
              <a:rPr lang="en-US" sz="2000" dirty="0" smtClean="0"/>
              <a:t>of new technologies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613" y="6068031"/>
            <a:ext cx="8715375" cy="479418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Narrow"/>
                <a:cs typeface="Arial Narrow"/>
              </a:rPr>
              <a:t>SBES impacts the entire innovation cycle, from scientific discovery to product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NL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8591</TotalTime>
  <Words>995</Words>
  <Application>Microsoft Office PowerPoint</Application>
  <PresentationFormat>On-screen Show (4:3)</PresentationFormat>
  <Paragraphs>255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ORNL</vt:lpstr>
      <vt:lpstr>Slide 1</vt:lpstr>
      <vt:lpstr>Outline  </vt:lpstr>
      <vt:lpstr>Advances in materials and chemistry enable technological revolutions   </vt:lpstr>
      <vt:lpstr>Energy technologies are limited  by the availability of advanced materials and chemical processes</vt:lpstr>
      <vt:lpstr>Transformational advances in materials and chemistry are needed   </vt:lpstr>
      <vt:lpstr>Materials science and chemistry also underpin industrial competitiveness   </vt:lpstr>
      <vt:lpstr>The challenge of complexity   </vt:lpstr>
      <vt:lpstr>Transforming the discovery process </vt:lpstr>
      <vt:lpstr>Harnessing predictive power through simulation–based engineering  and science (SBES)</vt:lpstr>
      <vt:lpstr>SBES: Early impacts</vt:lpstr>
      <vt:lpstr>Workshop on Computational Science  and Chemistry for Innovation Bethesda, Maryland, July 26–28, 2010</vt:lpstr>
      <vt:lpstr>Approach </vt:lpstr>
      <vt:lpstr>Plenary session </vt:lpstr>
      <vt:lpstr>Breakout sessions  </vt:lpstr>
      <vt:lpstr>Key questions addressed  in the breakouts</vt:lpstr>
      <vt:lpstr>Materials and chemistry by design:  Why now?</vt:lpstr>
      <vt:lpstr>An average of 2 decades from discovery to commercialization </vt:lpstr>
      <vt:lpstr>Materials Genome Project:  Accelerating the design of new materials</vt:lpstr>
      <vt:lpstr>Foundational challenges in predictive materials science and chemistry </vt:lpstr>
      <vt:lpstr>Creating an innovation ecosystem  </vt:lpstr>
    </vt:vector>
  </TitlesOfParts>
  <Company>ORNL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Perine</cp:lastModifiedBy>
  <cp:revision>532</cp:revision>
  <cp:lastPrinted>2011-03-02T14:50:53Z</cp:lastPrinted>
  <dcterms:created xsi:type="dcterms:W3CDTF">2010-10-05T19:20:58Z</dcterms:created>
  <dcterms:modified xsi:type="dcterms:W3CDTF">2011-03-14T18:11:12Z</dcterms:modified>
</cp:coreProperties>
</file>