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63" r:id="rId3"/>
    <p:sldId id="409" r:id="rId4"/>
    <p:sldId id="401" r:id="rId5"/>
    <p:sldId id="410" r:id="rId6"/>
    <p:sldId id="402" r:id="rId7"/>
    <p:sldId id="403" r:id="rId8"/>
    <p:sldId id="405" r:id="rId9"/>
    <p:sldId id="411" r:id="rId10"/>
    <p:sldId id="408" r:id="rId11"/>
    <p:sldId id="429" r:id="rId12"/>
    <p:sldId id="413" r:id="rId13"/>
    <p:sldId id="412" r:id="rId14"/>
    <p:sldId id="414" r:id="rId15"/>
    <p:sldId id="390" r:id="rId16"/>
    <p:sldId id="419" r:id="rId17"/>
    <p:sldId id="422" r:id="rId18"/>
    <p:sldId id="423" r:id="rId19"/>
    <p:sldId id="424" r:id="rId20"/>
    <p:sldId id="382" r:id="rId21"/>
    <p:sldId id="425" r:id="rId22"/>
    <p:sldId id="430" r:id="rId23"/>
    <p:sldId id="431" r:id="rId24"/>
    <p:sldId id="428" r:id="rId25"/>
    <p:sldId id="432" r:id="rId26"/>
    <p:sldId id="369" r:id="rId27"/>
    <p:sldId id="436" r:id="rId28"/>
    <p:sldId id="370" r:id="rId29"/>
    <p:sldId id="433" r:id="rId30"/>
    <p:sldId id="438" r:id="rId31"/>
    <p:sldId id="398" r:id="rId32"/>
    <p:sldId id="442" r:id="rId3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46" algn="l" rtl="0" fontAlgn="base">
      <a:spcBef>
        <a:spcPct val="0"/>
      </a:spcBef>
      <a:spcAft>
        <a:spcPct val="0"/>
      </a:spcAft>
      <a:defRPr kern="1200">
        <a:solidFill>
          <a:schemeClr val="tx1"/>
        </a:solidFill>
        <a:latin typeface="Arial" charset="0"/>
        <a:ea typeface="+mn-ea"/>
        <a:cs typeface="+mn-cs"/>
      </a:defRPr>
    </a:lvl2pPr>
    <a:lvl3pPr marL="914293" algn="l" rtl="0" fontAlgn="base">
      <a:spcBef>
        <a:spcPct val="0"/>
      </a:spcBef>
      <a:spcAft>
        <a:spcPct val="0"/>
      </a:spcAft>
      <a:defRPr kern="1200">
        <a:solidFill>
          <a:schemeClr val="tx1"/>
        </a:solidFill>
        <a:latin typeface="Arial" charset="0"/>
        <a:ea typeface="+mn-ea"/>
        <a:cs typeface="+mn-cs"/>
      </a:defRPr>
    </a:lvl3pPr>
    <a:lvl4pPr marL="1371440" algn="l" rtl="0" fontAlgn="base">
      <a:spcBef>
        <a:spcPct val="0"/>
      </a:spcBef>
      <a:spcAft>
        <a:spcPct val="0"/>
      </a:spcAft>
      <a:defRPr kern="1200">
        <a:solidFill>
          <a:schemeClr val="tx1"/>
        </a:solidFill>
        <a:latin typeface="Arial" charset="0"/>
        <a:ea typeface="+mn-ea"/>
        <a:cs typeface="+mn-cs"/>
      </a:defRPr>
    </a:lvl4pPr>
    <a:lvl5pPr marL="1828586" algn="l" rtl="0" fontAlgn="base">
      <a:spcBef>
        <a:spcPct val="0"/>
      </a:spcBef>
      <a:spcAft>
        <a:spcPct val="0"/>
      </a:spcAft>
      <a:defRPr kern="1200">
        <a:solidFill>
          <a:schemeClr val="tx1"/>
        </a:solidFill>
        <a:latin typeface="Arial" charset="0"/>
        <a:ea typeface="+mn-ea"/>
        <a:cs typeface="+mn-cs"/>
      </a:defRPr>
    </a:lvl5pPr>
    <a:lvl6pPr marL="2285733" algn="l" defTabSz="914293" rtl="0" eaLnBrk="1" latinLnBrk="0" hangingPunct="1">
      <a:defRPr kern="1200">
        <a:solidFill>
          <a:schemeClr val="tx1"/>
        </a:solidFill>
        <a:latin typeface="Arial" charset="0"/>
        <a:ea typeface="+mn-ea"/>
        <a:cs typeface="+mn-cs"/>
      </a:defRPr>
    </a:lvl6pPr>
    <a:lvl7pPr marL="2742879" algn="l" defTabSz="914293" rtl="0" eaLnBrk="1" latinLnBrk="0" hangingPunct="1">
      <a:defRPr kern="1200">
        <a:solidFill>
          <a:schemeClr val="tx1"/>
        </a:solidFill>
        <a:latin typeface="Arial" charset="0"/>
        <a:ea typeface="+mn-ea"/>
        <a:cs typeface="+mn-cs"/>
      </a:defRPr>
    </a:lvl7pPr>
    <a:lvl8pPr marL="3200026" algn="l" defTabSz="914293" rtl="0" eaLnBrk="1" latinLnBrk="0" hangingPunct="1">
      <a:defRPr kern="1200">
        <a:solidFill>
          <a:schemeClr val="tx1"/>
        </a:solidFill>
        <a:latin typeface="Arial" charset="0"/>
        <a:ea typeface="+mn-ea"/>
        <a:cs typeface="+mn-cs"/>
      </a:defRPr>
    </a:lvl8pPr>
    <a:lvl9pPr marL="3657172" algn="l" defTabSz="914293"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a:srgbClr val="FFFFD9"/>
    <a:srgbClr val="FF5050"/>
    <a:srgbClr val="006600"/>
    <a:srgbClr val="0000CC"/>
    <a:srgbClr val="FFFFA0"/>
    <a:srgbClr val="FFFF00"/>
    <a:srgbClr val="1C1C1C"/>
    <a:srgbClr val="00D200"/>
    <a:srgbClr val="FFFF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3" autoAdjust="0"/>
    <p:restoredTop sz="93114" autoAdjust="0"/>
  </p:normalViewPr>
  <p:slideViewPr>
    <p:cSldViewPr snapToGrid="0" showGuides="1">
      <p:cViewPr>
        <p:scale>
          <a:sx n="64" d="100"/>
          <a:sy n="64" d="100"/>
        </p:scale>
        <p:origin x="-666" y="-210"/>
      </p:cViewPr>
      <p:guideLst>
        <p:guide orient="horz" pos="331"/>
        <p:guide pos="2885"/>
      </p:guideLst>
    </p:cSldViewPr>
  </p:slideViewPr>
  <p:notesTextViewPr>
    <p:cViewPr>
      <p:scale>
        <a:sx n="100" d="100"/>
        <a:sy n="100" d="100"/>
      </p:scale>
      <p:origin x="0" y="0"/>
    </p:cViewPr>
  </p:notesTextViewPr>
  <p:sorterViewPr>
    <p:cViewPr>
      <p:scale>
        <a:sx n="100" d="100"/>
        <a:sy n="100" d="100"/>
      </p:scale>
      <p:origin x="0" y="4104"/>
    </p:cViewPr>
  </p:sorterViewPr>
  <p:notesViewPr>
    <p:cSldViewPr snapToGrid="0">
      <p:cViewPr varScale="1">
        <p:scale>
          <a:sx n="56" d="100"/>
          <a:sy n="56" d="100"/>
        </p:scale>
        <p:origin x="-1788" y="-7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1386" cy="463867"/>
          </a:xfrm>
          <a:prstGeom prst="rect">
            <a:avLst/>
          </a:prstGeom>
        </p:spPr>
        <p:txBody>
          <a:bodyPr vert="horz" lIns="92287" tIns="46144" rIns="92287" bIns="461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4730" y="0"/>
            <a:ext cx="3031386" cy="463867"/>
          </a:xfrm>
          <a:prstGeom prst="rect">
            <a:avLst/>
          </a:prstGeom>
        </p:spPr>
        <p:txBody>
          <a:bodyPr vert="horz" lIns="92287" tIns="46144" rIns="92287" bIns="46144" rtlCol="0"/>
          <a:lstStyle>
            <a:lvl1pPr algn="r" fontAlgn="auto">
              <a:spcBef>
                <a:spcPts val="0"/>
              </a:spcBef>
              <a:spcAft>
                <a:spcPts val="0"/>
              </a:spcAft>
              <a:defRPr sz="1200">
                <a:latin typeface="+mn-lt"/>
              </a:defRPr>
            </a:lvl1pPr>
          </a:lstStyle>
          <a:p>
            <a:pPr>
              <a:defRPr/>
            </a:pPr>
            <a:fld id="{55B47F48-26AE-44C5-AD96-20FAB6A74F24}" type="datetimeFigureOut">
              <a:rPr lang="en-US"/>
              <a:pPr>
                <a:defRPr/>
              </a:pPr>
              <a:t>8/16/2010</a:t>
            </a:fld>
            <a:endParaRPr lang="en-US"/>
          </a:p>
        </p:txBody>
      </p:sp>
      <p:sp>
        <p:nvSpPr>
          <p:cNvPr id="4" name="Slide Image Placeholder 3"/>
          <p:cNvSpPr>
            <a:spLocks noGrp="1" noRot="1" noChangeAspect="1"/>
          </p:cNvSpPr>
          <p:nvPr>
            <p:ph type="sldImg" idx="2"/>
          </p:nvPr>
        </p:nvSpPr>
        <p:spPr>
          <a:xfrm>
            <a:off x="1182688" y="696913"/>
            <a:ext cx="4632325" cy="3475037"/>
          </a:xfrm>
          <a:prstGeom prst="rect">
            <a:avLst/>
          </a:prstGeom>
          <a:noFill/>
          <a:ln w="12700">
            <a:solidFill>
              <a:prstClr val="black"/>
            </a:solidFill>
          </a:ln>
        </p:spPr>
        <p:txBody>
          <a:bodyPr vert="horz" lIns="92287" tIns="46144" rIns="92287" bIns="46144" rtlCol="0" anchor="ctr"/>
          <a:lstStyle/>
          <a:p>
            <a:pPr lvl="0"/>
            <a:endParaRPr lang="en-US" noProof="0"/>
          </a:p>
        </p:txBody>
      </p:sp>
      <p:sp>
        <p:nvSpPr>
          <p:cNvPr id="5" name="Notes Placeholder 4"/>
          <p:cNvSpPr>
            <a:spLocks noGrp="1"/>
          </p:cNvSpPr>
          <p:nvPr>
            <p:ph type="body" sz="quarter" idx="3"/>
          </p:nvPr>
        </p:nvSpPr>
        <p:spPr>
          <a:xfrm>
            <a:off x="700405" y="4404360"/>
            <a:ext cx="5596892" cy="4171634"/>
          </a:xfrm>
          <a:prstGeom prst="rect">
            <a:avLst/>
          </a:prstGeom>
        </p:spPr>
        <p:txBody>
          <a:bodyPr vert="horz" lIns="92287" tIns="46144" rIns="92287" bIns="461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551"/>
            <a:ext cx="3031386" cy="463867"/>
          </a:xfrm>
          <a:prstGeom prst="rect">
            <a:avLst/>
          </a:prstGeom>
        </p:spPr>
        <p:txBody>
          <a:bodyPr vert="horz" lIns="92287" tIns="46144" rIns="92287" bIns="4614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4730" y="8805551"/>
            <a:ext cx="3031386" cy="463867"/>
          </a:xfrm>
          <a:prstGeom prst="rect">
            <a:avLst/>
          </a:prstGeom>
        </p:spPr>
        <p:txBody>
          <a:bodyPr vert="horz" lIns="92287" tIns="46144" rIns="92287" bIns="46144" rtlCol="0" anchor="b"/>
          <a:lstStyle>
            <a:lvl1pPr algn="r" fontAlgn="auto">
              <a:spcBef>
                <a:spcPts val="0"/>
              </a:spcBef>
              <a:spcAft>
                <a:spcPts val="0"/>
              </a:spcAft>
              <a:defRPr sz="1200">
                <a:latin typeface="+mn-lt"/>
              </a:defRPr>
            </a:lvl1pPr>
          </a:lstStyle>
          <a:p>
            <a:pPr>
              <a:defRPr/>
            </a:pPr>
            <a:fld id="{B9C815CE-594B-44AB-BC3C-68E8EAF533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6" algn="l" rtl="0" eaLnBrk="0" fontAlgn="base" hangingPunct="0">
      <a:spcBef>
        <a:spcPct val="30000"/>
      </a:spcBef>
      <a:spcAft>
        <a:spcPct val="0"/>
      </a:spcAft>
      <a:defRPr sz="1200" kern="1200">
        <a:solidFill>
          <a:schemeClr val="tx1"/>
        </a:solidFill>
        <a:latin typeface="+mn-lt"/>
        <a:ea typeface="+mn-ea"/>
        <a:cs typeface="+mn-cs"/>
      </a:defRPr>
    </a:lvl2pPr>
    <a:lvl3pPr marL="914293" algn="l" rtl="0" eaLnBrk="0" fontAlgn="base" hangingPunct="0">
      <a:spcBef>
        <a:spcPct val="30000"/>
      </a:spcBef>
      <a:spcAft>
        <a:spcPct val="0"/>
      </a:spcAft>
      <a:defRPr sz="1200" kern="1200">
        <a:solidFill>
          <a:schemeClr val="tx1"/>
        </a:solidFill>
        <a:latin typeface="+mn-lt"/>
        <a:ea typeface="+mn-ea"/>
        <a:cs typeface="+mn-cs"/>
      </a:defRPr>
    </a:lvl3pPr>
    <a:lvl4pPr marL="1371440" algn="l" rtl="0" eaLnBrk="0" fontAlgn="base" hangingPunct="0">
      <a:spcBef>
        <a:spcPct val="30000"/>
      </a:spcBef>
      <a:spcAft>
        <a:spcPct val="0"/>
      </a:spcAft>
      <a:defRPr sz="1200" kern="1200">
        <a:solidFill>
          <a:schemeClr val="tx1"/>
        </a:solidFill>
        <a:latin typeface="+mn-lt"/>
        <a:ea typeface="+mn-ea"/>
        <a:cs typeface="+mn-cs"/>
      </a:defRPr>
    </a:lvl4pPr>
    <a:lvl5pPr marL="1828586" algn="l"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32325" cy="3475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958D3-FBDC-4766-924A-F139D2CD25FC}" type="slidenum">
              <a:rPr lang="en-US"/>
              <a:pPr/>
              <a:t>10</a:t>
            </a:fld>
            <a:endParaRPr lang="en-US"/>
          </a:p>
        </p:txBody>
      </p:sp>
      <p:sp>
        <p:nvSpPr>
          <p:cNvPr id="168962" name="Rectangle 2"/>
          <p:cNvSpPr>
            <a:spLocks noGrp="1" noRot="1" noChangeAspect="1" noChangeArrowheads="1" noTextEdit="1"/>
          </p:cNvSpPr>
          <p:nvPr>
            <p:ph type="sldImg"/>
          </p:nvPr>
        </p:nvSpPr>
        <p:spPr>
          <a:xfrm>
            <a:off x="1184275" y="695325"/>
            <a:ext cx="4630738" cy="3475038"/>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32325" cy="3475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8FE3A6-A945-4FF6-AA32-24C96799F7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32325" cy="3475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873125" y="463550"/>
            <a:ext cx="5251450" cy="3938588"/>
          </a:xfrm>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873125" y="463550"/>
            <a:ext cx="5251450" cy="3938588"/>
          </a:xfrm>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6913"/>
            <a:ext cx="4632325" cy="3475037"/>
          </a:xfrm>
          <a:ln/>
        </p:spPr>
      </p:sp>
      <p:sp>
        <p:nvSpPr>
          <p:cNvPr id="107523"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3FE918-845A-426A-8A64-385F0FDAC82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3FE918-845A-426A-8A64-385F0FDAC82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26</a:t>
            </a:fld>
            <a:endParaRPr lang="en-US" smtClean="0"/>
          </a:p>
        </p:txBody>
      </p:sp>
      <p:sp>
        <p:nvSpPr>
          <p:cNvPr id="87043" name="Rectangle 2"/>
          <p:cNvSpPr>
            <a:spLocks noGrp="1" noRot="1" noChangeAspect="1" noChangeArrowheads="1" noTextEdit="1"/>
          </p:cNvSpPr>
          <p:nvPr>
            <p:ph type="sldImg"/>
          </p:nvPr>
        </p:nvSpPr>
        <p:spPr>
          <a:xfrm>
            <a:off x="874713" y="463550"/>
            <a:ext cx="5251450" cy="3940175"/>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692150"/>
            <a:ext cx="4616450" cy="3462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F37C2-6BD1-4ED3-A8AC-FCA7F812C598}" type="slidenum">
              <a:rPr lang="en-US"/>
              <a:pPr/>
              <a:t>29</a:t>
            </a:fld>
            <a:endParaRPr lang="en-US"/>
          </a:p>
        </p:txBody>
      </p:sp>
      <p:sp>
        <p:nvSpPr>
          <p:cNvPr id="778242" name="Rectangle 2"/>
          <p:cNvSpPr>
            <a:spLocks noGrp="1" noRot="1" noChangeAspect="1" noChangeArrowheads="1" noTextEdit="1"/>
          </p:cNvSpPr>
          <p:nvPr>
            <p:ph type="sldImg"/>
          </p:nvPr>
        </p:nvSpPr>
        <p:spPr>
          <a:xfrm>
            <a:off x="1190625" y="692150"/>
            <a:ext cx="4616450" cy="3462338"/>
          </a:xfrm>
          <a:ln/>
        </p:spPr>
      </p:sp>
      <p:sp>
        <p:nvSpPr>
          <p:cNvPr id="778243" name="Rectangle 3"/>
          <p:cNvSpPr>
            <a:spLocks noGrp="1" noChangeArrowheads="1"/>
          </p:cNvSpPr>
          <p:nvPr>
            <p:ph type="body" idx="1"/>
          </p:nvPr>
        </p:nvSpPr>
        <p:spPr>
          <a:xfrm>
            <a:off x="922251" y="4385361"/>
            <a:ext cx="5153198" cy="415263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F37C2-6BD1-4ED3-A8AC-FCA7F812C598}" type="slidenum">
              <a:rPr lang="en-US"/>
              <a:pPr/>
              <a:t>30</a:t>
            </a:fld>
            <a:endParaRPr lang="en-US"/>
          </a:p>
        </p:txBody>
      </p:sp>
      <p:sp>
        <p:nvSpPr>
          <p:cNvPr id="778242" name="Rectangle 2"/>
          <p:cNvSpPr>
            <a:spLocks noGrp="1" noRot="1" noChangeAspect="1" noChangeArrowheads="1" noTextEdit="1"/>
          </p:cNvSpPr>
          <p:nvPr>
            <p:ph type="sldImg"/>
          </p:nvPr>
        </p:nvSpPr>
        <p:spPr>
          <a:xfrm>
            <a:off x="1190625" y="692150"/>
            <a:ext cx="4616450" cy="3462338"/>
          </a:xfrm>
          <a:ln/>
        </p:spPr>
      </p:sp>
      <p:sp>
        <p:nvSpPr>
          <p:cNvPr id="778243" name="Rectangle 3"/>
          <p:cNvSpPr>
            <a:spLocks noGrp="1" noChangeArrowheads="1"/>
          </p:cNvSpPr>
          <p:nvPr>
            <p:ph type="body" idx="1"/>
          </p:nvPr>
        </p:nvSpPr>
        <p:spPr>
          <a:xfrm>
            <a:off x="922251" y="4385361"/>
            <a:ext cx="5153198" cy="4152636"/>
          </a:xfrm>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7450" y="692150"/>
            <a:ext cx="4622800" cy="3467100"/>
          </a:xfrm>
          <a:ln/>
        </p:spPr>
      </p:sp>
      <p:sp>
        <p:nvSpPr>
          <p:cNvPr id="4099" name="Rectangle 3"/>
          <p:cNvSpPr>
            <a:spLocks noGrp="1" noChangeArrowheads="1"/>
          </p:cNvSpPr>
          <p:nvPr>
            <p:ph type="body" idx="1"/>
          </p:nvPr>
        </p:nvSpPr>
        <p:spPr>
          <a:xfrm>
            <a:off x="923309" y="4385638"/>
            <a:ext cx="5151085" cy="4152635"/>
          </a:xfrm>
          <a:noFill/>
          <a:ln w="9525"/>
        </p:spPr>
        <p:txBody>
          <a:bodyPr lIns="94436" tIns="47221" rIns="94436" bIns="47221"/>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2791">
              <a:defRPr/>
            </a:pPr>
            <a:fld id="{3FA9844D-04AB-4BAB-9E66-383609B6BC36}" type="slidenum">
              <a:rPr lang="en-US" smtClean="0"/>
              <a:pPr defTabSz="912791">
                <a:defRPr/>
              </a:pPr>
              <a:t>4</a:t>
            </a:fld>
            <a:endParaRPr lang="en-US" dirty="0" smtClean="0"/>
          </a:p>
        </p:txBody>
      </p:sp>
      <p:sp>
        <p:nvSpPr>
          <p:cNvPr id="33795" name="Rectangle 7"/>
          <p:cNvSpPr txBox="1">
            <a:spLocks noGrp="1" noChangeArrowheads="1"/>
          </p:cNvSpPr>
          <p:nvPr/>
        </p:nvSpPr>
        <p:spPr bwMode="auto">
          <a:xfrm>
            <a:off x="3997325" y="8770938"/>
            <a:ext cx="3000375" cy="463550"/>
          </a:xfrm>
          <a:prstGeom prst="rect">
            <a:avLst/>
          </a:prstGeom>
          <a:noFill/>
          <a:ln w="9525">
            <a:noFill/>
            <a:miter lim="800000"/>
            <a:headEnd/>
            <a:tailEnd/>
          </a:ln>
        </p:spPr>
        <p:txBody>
          <a:bodyPr lIns="91581" tIns="45785" rIns="91581" bIns="45785" anchor="b"/>
          <a:lstStyle/>
          <a:p>
            <a:pPr algn="r"/>
            <a:fld id="{C4F357E9-61D5-4AEB-8377-11BA789B8BB8}" type="slidenum">
              <a:rPr lang="en-US" sz="1200"/>
              <a:pPr algn="r"/>
              <a:t>4</a:t>
            </a:fld>
            <a:endParaRPr lang="en-US" sz="1200"/>
          </a:p>
        </p:txBody>
      </p:sp>
      <p:sp>
        <p:nvSpPr>
          <p:cNvPr id="33796" name="Rectangle 2"/>
          <p:cNvSpPr>
            <a:spLocks noGrp="1" noRot="1" noChangeAspect="1" noChangeArrowheads="1" noTextEdit="1"/>
          </p:cNvSpPr>
          <p:nvPr>
            <p:ph type="sldImg"/>
          </p:nvPr>
        </p:nvSpPr>
        <p:spPr bwMode="auto">
          <a:xfrm>
            <a:off x="1189038" y="692150"/>
            <a:ext cx="4616450" cy="3462338"/>
          </a:xfrm>
          <a:noFill/>
          <a:ln>
            <a:solidFill>
              <a:srgbClr val="000000"/>
            </a:solidFill>
            <a:miter lim="800000"/>
            <a:headEnd/>
            <a:tailEnd/>
          </a:ln>
        </p:spPr>
      </p:sp>
      <p:sp>
        <p:nvSpPr>
          <p:cNvPr id="33797" name="Rectangle 3"/>
          <p:cNvSpPr>
            <a:spLocks noGrp="1" noChangeArrowheads="1"/>
          </p:cNvSpPr>
          <p:nvPr>
            <p:ph type="body" idx="1"/>
          </p:nvPr>
        </p:nvSpPr>
        <p:spPr bwMode="auto">
          <a:xfrm>
            <a:off x="922338" y="4384675"/>
            <a:ext cx="5153025" cy="4156075"/>
          </a:xfrm>
          <a:noFill/>
        </p:spPr>
        <p:txBody>
          <a:bodyPr wrap="square" lIns="91581" tIns="45785" rIns="91581" bIns="45785"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78711-3D76-419F-87A7-8794FEE44EFE}" type="slidenum">
              <a:rPr lang="en-US"/>
              <a:pPr/>
              <a:t>5</a:t>
            </a:fld>
            <a:endParaRPr lang="en-US"/>
          </a:p>
        </p:txBody>
      </p:sp>
      <p:sp>
        <p:nvSpPr>
          <p:cNvPr id="125954" name="Rectangle 2"/>
          <p:cNvSpPr>
            <a:spLocks noGrp="1" noRot="1" noChangeAspect="1" noChangeArrowheads="1" noTextEdit="1"/>
          </p:cNvSpPr>
          <p:nvPr>
            <p:ph type="sldImg"/>
          </p:nvPr>
        </p:nvSpPr>
        <p:spPr>
          <a:xfrm>
            <a:off x="1181100" y="692150"/>
            <a:ext cx="4637088" cy="3478213"/>
          </a:xfrm>
          <a:ln/>
        </p:spPr>
      </p:sp>
      <p:sp>
        <p:nvSpPr>
          <p:cNvPr id="125955" name="Rectangle 3"/>
          <p:cNvSpPr>
            <a:spLocks noGrp="1" noChangeArrowheads="1"/>
          </p:cNvSpPr>
          <p:nvPr>
            <p:ph type="body" idx="1"/>
          </p:nvPr>
        </p:nvSpPr>
        <p:spPr>
          <a:xfrm>
            <a:off x="700089" y="4408490"/>
            <a:ext cx="5597525" cy="4168775"/>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2791">
              <a:defRPr/>
            </a:pPr>
            <a:fld id="{3FA9844D-04AB-4BAB-9E66-383609B6BC36}" type="slidenum">
              <a:rPr lang="en-US" smtClean="0"/>
              <a:pPr defTabSz="912791">
                <a:defRPr/>
              </a:pPr>
              <a:t>6</a:t>
            </a:fld>
            <a:endParaRPr lang="en-US" dirty="0" smtClean="0"/>
          </a:p>
        </p:txBody>
      </p:sp>
      <p:sp>
        <p:nvSpPr>
          <p:cNvPr id="33795" name="Rectangle 7"/>
          <p:cNvSpPr txBox="1">
            <a:spLocks noGrp="1" noChangeArrowheads="1"/>
          </p:cNvSpPr>
          <p:nvPr/>
        </p:nvSpPr>
        <p:spPr bwMode="auto">
          <a:xfrm>
            <a:off x="3997325" y="8770938"/>
            <a:ext cx="3000375" cy="463550"/>
          </a:xfrm>
          <a:prstGeom prst="rect">
            <a:avLst/>
          </a:prstGeom>
          <a:noFill/>
          <a:ln w="9525">
            <a:noFill/>
            <a:miter lim="800000"/>
            <a:headEnd/>
            <a:tailEnd/>
          </a:ln>
        </p:spPr>
        <p:txBody>
          <a:bodyPr lIns="91581" tIns="45785" rIns="91581" bIns="45785" anchor="b"/>
          <a:lstStyle/>
          <a:p>
            <a:pPr algn="r"/>
            <a:fld id="{C4F357E9-61D5-4AEB-8377-11BA789B8BB8}" type="slidenum">
              <a:rPr lang="en-US" sz="1200"/>
              <a:pPr algn="r"/>
              <a:t>6</a:t>
            </a:fld>
            <a:endParaRPr lang="en-US" sz="1200"/>
          </a:p>
        </p:txBody>
      </p:sp>
      <p:sp>
        <p:nvSpPr>
          <p:cNvPr id="33796" name="Rectangle 2"/>
          <p:cNvSpPr>
            <a:spLocks noGrp="1" noRot="1" noChangeAspect="1" noChangeArrowheads="1" noTextEdit="1"/>
          </p:cNvSpPr>
          <p:nvPr>
            <p:ph type="sldImg"/>
          </p:nvPr>
        </p:nvSpPr>
        <p:spPr bwMode="auto">
          <a:xfrm>
            <a:off x="1189038" y="692150"/>
            <a:ext cx="4616450" cy="3462338"/>
          </a:xfrm>
          <a:noFill/>
          <a:ln>
            <a:solidFill>
              <a:srgbClr val="000000"/>
            </a:solidFill>
            <a:miter lim="800000"/>
            <a:headEnd/>
            <a:tailEnd/>
          </a:ln>
        </p:spPr>
      </p:sp>
      <p:sp>
        <p:nvSpPr>
          <p:cNvPr id="33797" name="Rectangle 3"/>
          <p:cNvSpPr>
            <a:spLocks noGrp="1" noChangeArrowheads="1"/>
          </p:cNvSpPr>
          <p:nvPr>
            <p:ph type="body" idx="1"/>
          </p:nvPr>
        </p:nvSpPr>
        <p:spPr bwMode="auto">
          <a:xfrm>
            <a:off x="922338" y="4384675"/>
            <a:ext cx="5153025" cy="4156075"/>
          </a:xfrm>
          <a:noFill/>
        </p:spPr>
        <p:txBody>
          <a:bodyPr wrap="square" lIns="91581" tIns="45785" rIns="91581" bIns="45785" numCol="1" anchor="t" anchorCtr="0" compatLnSpc="1">
            <a:prstTxWarp prst="textNoShape">
              <a:avLst/>
            </a:prstTxWarp>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32325" cy="3475037"/>
          </a:xfrm>
        </p:spPr>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5"/>
            <a:ext cx="8229023" cy="58522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796" r:id="rId4"/>
    <p:sldLayoutId id="2147483797" r:id="rId5"/>
    <p:sldLayoutId id="2147483798" r:id="rId6"/>
    <p:sldLayoutId id="2147483799" r:id="rId7"/>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18.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2.jpeg"/><Relationship Id="rId5" Type="http://schemas.openxmlformats.org/officeDocument/2006/relationships/oleObject" Target="../embeddings/oleObject1.bin"/><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image" Target="../media/image5.png"/><Relationship Id="rId21" Type="http://schemas.openxmlformats.org/officeDocument/2006/relationships/image" Target="../media/image13.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8.png"/><Relationship Id="rId20" Type="http://schemas.openxmlformats.org/officeDocument/2006/relationships/image" Target="../media/image12.jpeg"/><Relationship Id="rId29"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16.jpeg"/><Relationship Id="rId32" Type="http://schemas.openxmlformats.org/officeDocument/2006/relationships/image" Target="../media/image36.jpeg"/><Relationship Id="rId5" Type="http://schemas.openxmlformats.org/officeDocument/2006/relationships/image" Target="../media/image26.png"/><Relationship Id="rId15" Type="http://schemas.openxmlformats.org/officeDocument/2006/relationships/image" Target="../media/image7.jpeg"/><Relationship Id="rId23" Type="http://schemas.openxmlformats.org/officeDocument/2006/relationships/image" Target="../media/image15.jpeg"/><Relationship Id="rId28" Type="http://schemas.openxmlformats.org/officeDocument/2006/relationships/image" Target="../media/image20.png"/><Relationship Id="rId10" Type="http://schemas.openxmlformats.org/officeDocument/2006/relationships/image" Target="../media/image31.png"/><Relationship Id="rId19" Type="http://schemas.openxmlformats.org/officeDocument/2006/relationships/image" Target="../media/image11.png"/><Relationship Id="rId31" Type="http://schemas.openxmlformats.org/officeDocument/2006/relationships/image" Target="../media/image35.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6.jpeg"/><Relationship Id="rId22" Type="http://schemas.openxmlformats.org/officeDocument/2006/relationships/image" Target="../media/image14.jpeg"/><Relationship Id="rId27" Type="http://schemas.openxmlformats.org/officeDocument/2006/relationships/image" Target="../media/image19.jpeg"/><Relationship Id="rId30"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819151" y="2080768"/>
            <a:ext cx="7510463" cy="523176"/>
          </a:xfrm>
          <a:prstGeom prst="rect">
            <a:avLst/>
          </a:prstGeom>
          <a:noFill/>
          <a:ln w="9525" algn="ctr">
            <a:noFill/>
            <a:miter lim="800000"/>
            <a:headEnd/>
            <a:tailEnd/>
          </a:ln>
          <a:effectLst/>
        </p:spPr>
        <p:txBody>
          <a:bodyPr lIns="91397" tIns="45698" rIns="91397" bIns="45698" anchor="ctr">
            <a:spAutoFit/>
          </a:bodyPr>
          <a:lstStyle/>
          <a:p>
            <a:pPr algn="ctr" eaLnBrk="1" hangingPunct="1"/>
            <a:r>
              <a:rPr lang="en-US" sz="2800" dirty="0" smtClean="0">
                <a:solidFill>
                  <a:srgbClr val="005C0F"/>
                </a:solidFill>
              </a:rPr>
              <a:t>Basic </a:t>
            </a:r>
            <a:r>
              <a:rPr lang="en-US" sz="2800" dirty="0">
                <a:solidFill>
                  <a:srgbClr val="005C0F"/>
                </a:solidFill>
              </a:rPr>
              <a:t>Energy </a:t>
            </a:r>
            <a:r>
              <a:rPr lang="en-US" sz="2800" dirty="0" smtClean="0">
                <a:solidFill>
                  <a:srgbClr val="005C0F"/>
                </a:solidFill>
              </a:rPr>
              <a:t>Sciences Update</a:t>
            </a:r>
            <a:endParaRPr lang="en-US" sz="2800" dirty="0">
              <a:solidFill>
                <a:srgbClr val="005C0F"/>
              </a:solidFill>
            </a:endParaRPr>
          </a:p>
        </p:txBody>
      </p:sp>
      <p:sp>
        <p:nvSpPr>
          <p:cNvPr id="9" name="Rectangle 3"/>
          <p:cNvSpPr>
            <a:spLocks noGrp="1" noChangeArrowheads="1"/>
          </p:cNvSpPr>
          <p:nvPr>
            <p:ph type="subTitle" idx="1"/>
          </p:nvPr>
        </p:nvSpPr>
        <p:spPr>
          <a:xfrm>
            <a:off x="0" y="5280025"/>
            <a:ext cx="9086850" cy="790717"/>
          </a:xfrm>
          <a:noFill/>
          <a:ln/>
        </p:spPr>
        <p:txBody>
          <a:bodyPr lIns="82030" tIns="41015" rIns="82030" bIns="41015">
            <a:spAutoFit/>
          </a:bodyPr>
          <a:lstStyle/>
          <a:p>
            <a:pPr>
              <a:spcBef>
                <a:spcPct val="0"/>
              </a:spcBef>
            </a:pPr>
            <a:r>
              <a:rPr lang="en-US" sz="1800" dirty="0">
                <a:solidFill>
                  <a:srgbClr val="135C00"/>
                </a:solidFill>
              </a:rPr>
              <a:t>Harriet Kung</a:t>
            </a:r>
          </a:p>
          <a:p>
            <a:pPr>
              <a:spcBef>
                <a:spcPct val="0"/>
              </a:spcBef>
            </a:pPr>
            <a:r>
              <a:rPr lang="en-US" sz="1400" dirty="0">
                <a:solidFill>
                  <a:srgbClr val="135C00"/>
                </a:solidFill>
              </a:rPr>
              <a:t>Director, Office of Basic Energy Sciences</a:t>
            </a:r>
          </a:p>
          <a:p>
            <a:pPr>
              <a:spcBef>
                <a:spcPct val="0"/>
              </a:spcBef>
            </a:pPr>
            <a:r>
              <a:rPr lang="en-US" sz="1400" dirty="0">
                <a:solidFill>
                  <a:srgbClr val="135C00"/>
                </a:solidFill>
              </a:rPr>
              <a:t>Office of Science, U.S. Department of Energy</a:t>
            </a:r>
          </a:p>
        </p:txBody>
      </p:sp>
      <p:sp>
        <p:nvSpPr>
          <p:cNvPr id="10" name="Rectangle 4"/>
          <p:cNvSpPr>
            <a:spLocks noChangeArrowheads="1"/>
          </p:cNvSpPr>
          <p:nvPr/>
        </p:nvSpPr>
        <p:spPr bwMode="auto">
          <a:xfrm>
            <a:off x="423864" y="3352801"/>
            <a:ext cx="8237537" cy="1560159"/>
          </a:xfrm>
          <a:prstGeom prst="rect">
            <a:avLst/>
          </a:prstGeom>
          <a:noFill/>
          <a:ln w="9525">
            <a:noFill/>
            <a:miter lim="800000"/>
            <a:headEnd/>
            <a:tailEnd/>
          </a:ln>
          <a:effectLst/>
        </p:spPr>
        <p:txBody>
          <a:bodyPr lIns="82030" tIns="41015" rIns="82030" bIns="41015">
            <a:spAutoFit/>
          </a:bodyPr>
          <a:lstStyle/>
          <a:p>
            <a:pPr marL="253386" indent="-253386" algn="ctr" defTabSz="1016675">
              <a:spcBef>
                <a:spcPct val="20000"/>
              </a:spcBef>
            </a:pPr>
            <a:r>
              <a:rPr lang="en-US" sz="2400" kern="0" dirty="0" smtClean="0">
                <a:solidFill>
                  <a:srgbClr val="006600"/>
                </a:solidFill>
              </a:rPr>
              <a:t>BES Advisory Committee Meeting</a:t>
            </a:r>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r>
              <a:rPr lang="en-US" dirty="0" smtClean="0">
                <a:solidFill>
                  <a:srgbClr val="106636"/>
                </a:solidFill>
              </a:rPr>
              <a:t>August 5, 2010</a:t>
            </a:r>
            <a:endParaRPr lang="en-US" dirty="0">
              <a:solidFill>
                <a:srgbClr val="106636"/>
              </a:solidFill>
            </a:endParaRPr>
          </a:p>
          <a:p>
            <a:pPr algn="ctr" eaLnBrk="1" hangingPunct="1">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Pages from EFRC_Brochure_Final"/>
          <p:cNvPicPr>
            <a:picLocks noChangeAspect="1" noChangeArrowheads="1"/>
          </p:cNvPicPr>
          <p:nvPr/>
        </p:nvPicPr>
        <p:blipFill>
          <a:blip r:embed="rId3" cstate="print"/>
          <a:srcRect/>
          <a:stretch>
            <a:fillRect/>
          </a:stretch>
        </p:blipFill>
        <p:spPr bwMode="auto">
          <a:xfrm>
            <a:off x="465828" y="961696"/>
            <a:ext cx="1200689" cy="1508294"/>
          </a:xfrm>
          <a:prstGeom prst="rect">
            <a:avLst/>
          </a:prstGeom>
          <a:noFill/>
        </p:spPr>
      </p:pic>
      <p:sp>
        <p:nvSpPr>
          <p:cNvPr id="167940" name="Text Box 4"/>
          <p:cNvSpPr txBox="1">
            <a:spLocks noChangeArrowheads="1"/>
          </p:cNvSpPr>
          <p:nvPr/>
        </p:nvSpPr>
        <p:spPr bwMode="auto">
          <a:xfrm>
            <a:off x="1772440" y="815775"/>
            <a:ext cx="6957492" cy="1960288"/>
          </a:xfrm>
          <a:prstGeom prst="rect">
            <a:avLst/>
          </a:prstGeom>
          <a:noFill/>
          <a:ln w="12700">
            <a:noFill/>
            <a:miter lim="800000"/>
            <a:headEnd/>
            <a:tailEnd/>
          </a:ln>
          <a:effectLst/>
        </p:spPr>
        <p:txBody>
          <a:bodyPr wrap="square" lIns="82048" tIns="41025" rIns="82048" bIns="41025">
            <a:spAutoFit/>
          </a:bodyPr>
          <a:lstStyle/>
          <a:p>
            <a:pPr defTabSz="820642"/>
            <a:r>
              <a:rPr lang="en-US" sz="2000" dirty="0">
                <a:latin typeface="Arial Narrow" pitchFamily="34" charset="0"/>
              </a:rPr>
              <a:t>Engaging the Talents of the Nation’s Researchers for the Broad Energy Sciences:  BES announced the initiation of EFRCs to accelerate the scientific breakthroughs needed to create advanced energy technologies for the 21st century.  The EFRCs will pursue the fundamental understanding necessary to meet the global need for abundant, clean, and economical energy.</a:t>
            </a:r>
            <a:r>
              <a:rPr lang="en-US" sz="2000" dirty="0">
                <a:solidFill>
                  <a:schemeClr val="tx2"/>
                </a:solidFill>
                <a:latin typeface="Arial Narrow" pitchFamily="34" charset="0"/>
              </a:rPr>
              <a:t> </a:t>
            </a:r>
          </a:p>
        </p:txBody>
      </p:sp>
      <p:sp>
        <p:nvSpPr>
          <p:cNvPr id="167941" name="Text Box 5"/>
          <p:cNvSpPr txBox="1">
            <a:spLocks noChangeArrowheads="1"/>
          </p:cNvSpPr>
          <p:nvPr/>
        </p:nvSpPr>
        <p:spPr bwMode="auto">
          <a:xfrm>
            <a:off x="2059809" y="191071"/>
            <a:ext cx="4856085" cy="452183"/>
          </a:xfrm>
          <a:prstGeom prst="rect">
            <a:avLst/>
          </a:prstGeom>
          <a:noFill/>
          <a:ln w="12700">
            <a:noFill/>
            <a:miter lim="800000"/>
            <a:headEnd/>
            <a:tailEnd/>
          </a:ln>
          <a:effectLst/>
        </p:spPr>
        <p:txBody>
          <a:bodyPr wrap="none" lIns="82048" tIns="41025" rIns="82048" bIns="41025">
            <a:spAutoFit/>
          </a:bodyPr>
          <a:lstStyle/>
          <a:p>
            <a:pPr algn="ctr" defTabSz="820642"/>
            <a:r>
              <a:rPr lang="en-US" sz="2400" dirty="0">
                <a:solidFill>
                  <a:srgbClr val="106636"/>
                </a:solidFill>
                <a:latin typeface="Arial" pitchFamily="34" charset="0"/>
              </a:rPr>
              <a:t>Energy Frontier Research </a:t>
            </a:r>
            <a:r>
              <a:rPr lang="en-US" sz="2400" dirty="0" smtClean="0">
                <a:solidFill>
                  <a:srgbClr val="106636"/>
                </a:solidFill>
                <a:latin typeface="Arial" pitchFamily="34" charset="0"/>
              </a:rPr>
              <a:t>Centers</a:t>
            </a:r>
            <a:endParaRPr lang="en-US" sz="2400" dirty="0">
              <a:solidFill>
                <a:srgbClr val="106636"/>
              </a:solidFill>
              <a:latin typeface="Arial" pitchFamily="34" charset="0"/>
            </a:endParaRPr>
          </a:p>
        </p:txBody>
      </p:sp>
      <p:sp>
        <p:nvSpPr>
          <p:cNvPr id="167944" name="Text Box 8"/>
          <p:cNvSpPr txBox="1">
            <a:spLocks noChangeArrowheads="1"/>
          </p:cNvSpPr>
          <p:nvPr/>
        </p:nvSpPr>
        <p:spPr bwMode="auto">
          <a:xfrm>
            <a:off x="701676" y="5538788"/>
            <a:ext cx="184708" cy="369320"/>
          </a:xfrm>
          <a:prstGeom prst="rect">
            <a:avLst/>
          </a:prstGeom>
          <a:noFill/>
          <a:ln w="9525">
            <a:noFill/>
            <a:miter lim="800000"/>
            <a:headEnd/>
            <a:tailEnd/>
          </a:ln>
          <a:effectLst/>
        </p:spPr>
        <p:txBody>
          <a:bodyPr wrap="none" lIns="91429" tIns="45714" rIns="91429" bIns="45714">
            <a:spAutoFit/>
          </a:bodyPr>
          <a:lstStyle/>
          <a:p>
            <a:endParaRPr lang="en-US"/>
          </a:p>
        </p:txBody>
      </p:sp>
      <p:grpSp>
        <p:nvGrpSpPr>
          <p:cNvPr id="113" name="Group 112"/>
          <p:cNvGrpSpPr/>
          <p:nvPr/>
        </p:nvGrpSpPr>
        <p:grpSpPr>
          <a:xfrm>
            <a:off x="305956" y="2859813"/>
            <a:ext cx="8838045" cy="1550613"/>
            <a:chOff x="305955" y="2842558"/>
            <a:chExt cx="8838045" cy="1550613"/>
          </a:xfrm>
        </p:grpSpPr>
        <p:sp>
          <p:nvSpPr>
            <p:cNvPr id="27" name="Rectangle 2"/>
            <p:cNvSpPr>
              <a:spLocks noChangeArrowheads="1"/>
            </p:cNvSpPr>
            <p:nvPr/>
          </p:nvSpPr>
          <p:spPr bwMode="auto">
            <a:xfrm>
              <a:off x="1219489" y="2842558"/>
              <a:ext cx="6083012" cy="180694"/>
            </a:xfrm>
            <a:prstGeom prst="rect">
              <a:avLst/>
            </a:prstGeom>
            <a:solidFill>
              <a:srgbClr val="33CC33"/>
            </a:solidFill>
            <a:ln w="9525">
              <a:solidFill>
                <a:schemeClr val="tx1"/>
              </a:solidFill>
              <a:miter lim="800000"/>
              <a:headEnd/>
              <a:tailEnd/>
            </a:ln>
          </p:spPr>
          <p:txBody>
            <a:bodyPr wrap="none" lIns="91407" tIns="45704" rIns="91407" bIns="45704" anchor="ctr"/>
            <a:lstStyle/>
            <a:p>
              <a:endParaRPr lang="en-US"/>
            </a:p>
          </p:txBody>
        </p:sp>
        <p:sp>
          <p:nvSpPr>
            <p:cNvPr id="28" name="AutoShape 3"/>
            <p:cNvSpPr>
              <a:spLocks noChangeArrowheads="1"/>
            </p:cNvSpPr>
            <p:nvPr/>
          </p:nvSpPr>
          <p:spPr bwMode="auto">
            <a:xfrm>
              <a:off x="305955" y="3213752"/>
              <a:ext cx="8838045" cy="1143000"/>
            </a:xfrm>
            <a:prstGeom prst="rightArrow">
              <a:avLst>
                <a:gd name="adj1" fmla="val 40000"/>
                <a:gd name="adj2" fmla="val 13689"/>
              </a:avLst>
            </a:prstGeom>
            <a:solidFill>
              <a:schemeClr val="accent1"/>
            </a:solidFill>
            <a:ln w="9525">
              <a:solidFill>
                <a:schemeClr val="tx1"/>
              </a:solidFill>
              <a:miter lim="800000"/>
              <a:headEnd/>
              <a:tailEnd/>
            </a:ln>
          </p:spPr>
          <p:txBody>
            <a:bodyPr wrap="none" lIns="91407" tIns="45704" rIns="91407" bIns="45704" anchor="ctr"/>
            <a:lstStyle/>
            <a:p>
              <a:endParaRPr lang="en-US"/>
            </a:p>
          </p:txBody>
        </p:sp>
        <p:sp>
          <p:nvSpPr>
            <p:cNvPr id="29" name="Rectangle 4"/>
            <p:cNvSpPr>
              <a:spLocks noChangeArrowheads="1"/>
            </p:cNvSpPr>
            <p:nvPr/>
          </p:nvSpPr>
          <p:spPr bwMode="auto">
            <a:xfrm>
              <a:off x="1829955" y="3566740"/>
              <a:ext cx="304511" cy="446835"/>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0" name="Rectangle 8"/>
            <p:cNvSpPr>
              <a:spLocks noChangeArrowheads="1"/>
            </p:cNvSpPr>
            <p:nvPr/>
          </p:nvSpPr>
          <p:spPr bwMode="auto">
            <a:xfrm>
              <a:off x="914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1" name="Rectangle 9"/>
            <p:cNvSpPr>
              <a:spLocks noChangeArrowheads="1"/>
            </p:cNvSpPr>
            <p:nvPr/>
          </p:nvSpPr>
          <p:spPr bwMode="auto">
            <a:xfrm>
              <a:off x="30595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2" name="Rectangle 10"/>
            <p:cNvSpPr>
              <a:spLocks noChangeArrowheads="1"/>
            </p:cNvSpPr>
            <p:nvPr/>
          </p:nvSpPr>
          <p:spPr bwMode="auto">
            <a:xfrm>
              <a:off x="610466"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3" name="Rectangle 11"/>
            <p:cNvSpPr>
              <a:spLocks noChangeArrowheads="1"/>
            </p:cNvSpPr>
            <p:nvPr/>
          </p:nvSpPr>
          <p:spPr bwMode="auto">
            <a:xfrm>
              <a:off x="1219489"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4" name="Rectangle 12"/>
            <p:cNvSpPr>
              <a:spLocks noChangeArrowheads="1"/>
            </p:cNvSpPr>
            <p:nvPr/>
          </p:nvSpPr>
          <p:spPr bwMode="auto">
            <a:xfrm>
              <a:off x="2134466"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5" name="Rectangle 13"/>
            <p:cNvSpPr>
              <a:spLocks noChangeArrowheads="1"/>
            </p:cNvSpPr>
            <p:nvPr/>
          </p:nvSpPr>
          <p:spPr bwMode="auto">
            <a:xfrm>
              <a:off x="1524000" y="3556933"/>
              <a:ext cx="305955"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6" name="Rectangle 14"/>
            <p:cNvSpPr>
              <a:spLocks noChangeArrowheads="1"/>
            </p:cNvSpPr>
            <p:nvPr/>
          </p:nvSpPr>
          <p:spPr bwMode="auto">
            <a:xfrm>
              <a:off x="2438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7" name="Rectangle 15"/>
            <p:cNvSpPr>
              <a:spLocks noChangeArrowheads="1"/>
            </p:cNvSpPr>
            <p:nvPr/>
          </p:nvSpPr>
          <p:spPr bwMode="auto">
            <a:xfrm>
              <a:off x="335395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8" name="Rectangle 16"/>
            <p:cNvSpPr>
              <a:spLocks noChangeArrowheads="1"/>
            </p:cNvSpPr>
            <p:nvPr/>
          </p:nvSpPr>
          <p:spPr bwMode="auto">
            <a:xfrm>
              <a:off x="2743489"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39" name="Rectangle 17"/>
            <p:cNvSpPr>
              <a:spLocks noChangeArrowheads="1"/>
            </p:cNvSpPr>
            <p:nvPr/>
          </p:nvSpPr>
          <p:spPr bwMode="auto">
            <a:xfrm>
              <a:off x="3048000" y="3556933"/>
              <a:ext cx="305955" cy="456640"/>
            </a:xfrm>
            <a:prstGeom prst="rect">
              <a:avLst/>
            </a:prstGeom>
            <a:solidFill>
              <a:schemeClr val="accent1"/>
            </a:solidFill>
            <a:ln w="9525">
              <a:solidFill>
                <a:schemeClr val="tx1"/>
              </a:solidFill>
              <a:miter lim="800000"/>
              <a:headEnd/>
              <a:tailEnd/>
            </a:ln>
          </p:spPr>
          <p:txBody>
            <a:bodyPr wrap="none" lIns="91407" tIns="45704" rIns="91407" bIns="45704" anchor="ctr"/>
            <a:lstStyle/>
            <a:p>
              <a:endParaRPr lang="en-US"/>
            </a:p>
          </p:txBody>
        </p:sp>
        <p:sp>
          <p:nvSpPr>
            <p:cNvPr id="40" name="Rectangle 18"/>
            <p:cNvSpPr>
              <a:spLocks noChangeArrowheads="1"/>
            </p:cNvSpPr>
            <p:nvPr/>
          </p:nvSpPr>
          <p:spPr bwMode="auto">
            <a:xfrm>
              <a:off x="3658466" y="3574186"/>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1" name="Rectangle 19"/>
            <p:cNvSpPr>
              <a:spLocks noChangeArrowheads="1"/>
            </p:cNvSpPr>
            <p:nvPr/>
          </p:nvSpPr>
          <p:spPr bwMode="auto">
            <a:xfrm>
              <a:off x="3962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2" name="Rectangle 20"/>
            <p:cNvSpPr>
              <a:spLocks noChangeArrowheads="1"/>
            </p:cNvSpPr>
            <p:nvPr/>
          </p:nvSpPr>
          <p:spPr bwMode="auto">
            <a:xfrm>
              <a:off x="4877955" y="3556933"/>
              <a:ext cx="304511" cy="456640"/>
            </a:xfrm>
            <a:prstGeom prst="rect">
              <a:avLst/>
            </a:prstGeom>
            <a:noFill/>
            <a:ln w="9525">
              <a:solidFill>
                <a:schemeClr val="tx1"/>
              </a:solidFill>
              <a:miter lim="800000"/>
              <a:headEnd/>
              <a:tailEnd/>
            </a:ln>
          </p:spPr>
          <p:txBody>
            <a:bodyPr wrap="none" lIns="91407" tIns="45704" rIns="91407" bIns="45704" anchor="ctr"/>
            <a:lstStyle/>
            <a:p>
              <a:endParaRPr lang="en-US"/>
            </a:p>
          </p:txBody>
        </p:sp>
        <p:sp>
          <p:nvSpPr>
            <p:cNvPr id="43" name="Rectangle 21"/>
            <p:cNvSpPr>
              <a:spLocks noChangeArrowheads="1"/>
            </p:cNvSpPr>
            <p:nvPr/>
          </p:nvSpPr>
          <p:spPr bwMode="auto">
            <a:xfrm>
              <a:off x="5791489"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4" name="Rectangle 22"/>
            <p:cNvSpPr>
              <a:spLocks noChangeArrowheads="1"/>
            </p:cNvSpPr>
            <p:nvPr/>
          </p:nvSpPr>
          <p:spPr bwMode="auto">
            <a:xfrm>
              <a:off x="5182466"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5" name="Rectangle 23"/>
            <p:cNvSpPr>
              <a:spLocks noChangeArrowheads="1"/>
            </p:cNvSpPr>
            <p:nvPr/>
          </p:nvSpPr>
          <p:spPr bwMode="auto">
            <a:xfrm>
              <a:off x="5486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6" name="Rectangle 24"/>
            <p:cNvSpPr>
              <a:spLocks noChangeArrowheads="1"/>
            </p:cNvSpPr>
            <p:nvPr/>
          </p:nvSpPr>
          <p:spPr bwMode="auto">
            <a:xfrm>
              <a:off x="7010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7" name="Rectangle 25"/>
            <p:cNvSpPr>
              <a:spLocks noChangeArrowheads="1"/>
            </p:cNvSpPr>
            <p:nvPr/>
          </p:nvSpPr>
          <p:spPr bwMode="auto">
            <a:xfrm>
              <a:off x="640195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8" name="Rectangle 26"/>
            <p:cNvSpPr>
              <a:spLocks noChangeArrowheads="1"/>
            </p:cNvSpPr>
            <p:nvPr/>
          </p:nvSpPr>
          <p:spPr bwMode="auto">
            <a:xfrm>
              <a:off x="6706466"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49" name="Rectangle 27"/>
            <p:cNvSpPr>
              <a:spLocks noChangeArrowheads="1"/>
            </p:cNvSpPr>
            <p:nvPr/>
          </p:nvSpPr>
          <p:spPr bwMode="auto">
            <a:xfrm>
              <a:off x="7315489"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50" name="Rectangle 28"/>
            <p:cNvSpPr>
              <a:spLocks noChangeArrowheads="1"/>
            </p:cNvSpPr>
            <p:nvPr/>
          </p:nvSpPr>
          <p:spPr bwMode="auto">
            <a:xfrm>
              <a:off x="8230466" y="3556933"/>
              <a:ext cx="304512"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51" name="Rectangle 29"/>
            <p:cNvSpPr>
              <a:spLocks noChangeArrowheads="1"/>
            </p:cNvSpPr>
            <p:nvPr/>
          </p:nvSpPr>
          <p:spPr bwMode="auto">
            <a:xfrm>
              <a:off x="7620000" y="3556933"/>
              <a:ext cx="305955"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52" name="Rectangle 30"/>
            <p:cNvSpPr>
              <a:spLocks noChangeArrowheads="1"/>
            </p:cNvSpPr>
            <p:nvPr/>
          </p:nvSpPr>
          <p:spPr bwMode="auto">
            <a:xfrm>
              <a:off x="792595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53" name="Rectangle 31"/>
            <p:cNvSpPr>
              <a:spLocks noChangeArrowheads="1"/>
            </p:cNvSpPr>
            <p:nvPr/>
          </p:nvSpPr>
          <p:spPr bwMode="auto">
            <a:xfrm>
              <a:off x="8534975" y="3556933"/>
              <a:ext cx="304511" cy="456640"/>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54" name="Rectangle 32"/>
            <p:cNvSpPr>
              <a:spLocks noChangeArrowheads="1"/>
            </p:cNvSpPr>
            <p:nvPr/>
          </p:nvSpPr>
          <p:spPr bwMode="auto">
            <a:xfrm>
              <a:off x="305955" y="3290793"/>
              <a:ext cx="1218045"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FY09</a:t>
              </a:r>
            </a:p>
          </p:txBody>
        </p:sp>
        <p:sp>
          <p:nvSpPr>
            <p:cNvPr id="55" name="Rectangle 33"/>
            <p:cNvSpPr>
              <a:spLocks noChangeArrowheads="1"/>
            </p:cNvSpPr>
            <p:nvPr/>
          </p:nvSpPr>
          <p:spPr bwMode="auto">
            <a:xfrm>
              <a:off x="1524001" y="3290793"/>
              <a:ext cx="1219488"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FY10</a:t>
              </a:r>
            </a:p>
          </p:txBody>
        </p:sp>
        <p:sp>
          <p:nvSpPr>
            <p:cNvPr id="56" name="Rectangle 34"/>
            <p:cNvSpPr>
              <a:spLocks noChangeArrowheads="1"/>
            </p:cNvSpPr>
            <p:nvPr/>
          </p:nvSpPr>
          <p:spPr bwMode="auto">
            <a:xfrm>
              <a:off x="2743486" y="3290793"/>
              <a:ext cx="1219489"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FY11</a:t>
              </a:r>
            </a:p>
          </p:txBody>
        </p:sp>
        <p:sp>
          <p:nvSpPr>
            <p:cNvPr id="57" name="Rectangle 35"/>
            <p:cNvSpPr>
              <a:spLocks noChangeArrowheads="1"/>
            </p:cNvSpPr>
            <p:nvPr/>
          </p:nvSpPr>
          <p:spPr bwMode="auto">
            <a:xfrm>
              <a:off x="3962978" y="3290793"/>
              <a:ext cx="1219488"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FY12</a:t>
              </a:r>
            </a:p>
          </p:txBody>
        </p:sp>
        <p:sp>
          <p:nvSpPr>
            <p:cNvPr id="58" name="Rectangle 36"/>
            <p:cNvSpPr>
              <a:spLocks noChangeArrowheads="1"/>
            </p:cNvSpPr>
            <p:nvPr/>
          </p:nvSpPr>
          <p:spPr bwMode="auto">
            <a:xfrm>
              <a:off x="5182466" y="3290793"/>
              <a:ext cx="1219489"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FY13</a:t>
              </a:r>
            </a:p>
          </p:txBody>
        </p:sp>
        <p:sp>
          <p:nvSpPr>
            <p:cNvPr id="59" name="Rectangle 37"/>
            <p:cNvSpPr>
              <a:spLocks noChangeArrowheads="1"/>
            </p:cNvSpPr>
            <p:nvPr/>
          </p:nvSpPr>
          <p:spPr bwMode="auto">
            <a:xfrm>
              <a:off x="6401955" y="3290793"/>
              <a:ext cx="1218045"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FY14</a:t>
              </a:r>
            </a:p>
          </p:txBody>
        </p:sp>
        <p:sp>
          <p:nvSpPr>
            <p:cNvPr id="60" name="Rectangle 38"/>
            <p:cNvSpPr>
              <a:spLocks noChangeArrowheads="1"/>
            </p:cNvSpPr>
            <p:nvPr/>
          </p:nvSpPr>
          <p:spPr bwMode="auto">
            <a:xfrm>
              <a:off x="7620001" y="3290793"/>
              <a:ext cx="1219488" cy="266140"/>
            </a:xfrm>
            <a:prstGeom prst="rect">
              <a:avLst/>
            </a:prstGeom>
            <a:solidFill>
              <a:srgbClr val="0033CC"/>
            </a:solidFill>
            <a:ln w="28575">
              <a:solidFill>
                <a:schemeClr val="tx1"/>
              </a:solidFill>
              <a:miter lim="800000"/>
              <a:headEnd/>
              <a:tailEnd/>
            </a:ln>
            <a:effectLst/>
          </p:spPr>
          <p:txBody>
            <a:bodyPr wrap="none" lIns="91407" tIns="45704" rIns="91407" bIns="45704" anchor="ctr"/>
            <a:lstStyle/>
            <a:p>
              <a:pPr algn="ctr">
                <a:defRPr/>
              </a:pPr>
              <a:r>
                <a:rPr lang="en-US">
                  <a:solidFill>
                    <a:schemeClr val="bg1"/>
                  </a:solidFill>
                  <a:effectLst>
                    <a:outerShdw blurRad="38100" dist="38100" dir="2700000" algn="tl">
                      <a:srgbClr val="000000"/>
                    </a:outerShdw>
                  </a:effectLst>
                </a:rPr>
                <a:t>FY15</a:t>
              </a:r>
            </a:p>
          </p:txBody>
        </p:sp>
        <p:sp>
          <p:nvSpPr>
            <p:cNvPr id="61" name="Rectangle 39"/>
            <p:cNvSpPr>
              <a:spLocks noChangeArrowheads="1"/>
            </p:cNvSpPr>
            <p:nvPr/>
          </p:nvSpPr>
          <p:spPr bwMode="auto">
            <a:xfrm>
              <a:off x="4877955" y="3566740"/>
              <a:ext cx="304511" cy="451037"/>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62" name="AutoShape 40"/>
            <p:cNvSpPr>
              <a:spLocks noChangeArrowheads="1"/>
            </p:cNvSpPr>
            <p:nvPr/>
          </p:nvSpPr>
          <p:spPr bwMode="auto">
            <a:xfrm>
              <a:off x="2023339" y="4164852"/>
              <a:ext cx="190500" cy="228319"/>
            </a:xfrm>
            <a:prstGeom prst="diamond">
              <a:avLst/>
            </a:prstGeom>
            <a:solidFill>
              <a:srgbClr val="FFFF00"/>
            </a:solidFill>
            <a:ln w="9525">
              <a:solidFill>
                <a:schemeClr val="tx1"/>
              </a:solidFill>
              <a:miter lim="800000"/>
              <a:headEnd/>
              <a:tailEnd/>
            </a:ln>
          </p:spPr>
          <p:txBody>
            <a:bodyPr wrap="none" lIns="91407" tIns="45704" rIns="91407" bIns="45704" anchor="ctr"/>
            <a:lstStyle/>
            <a:p>
              <a:endParaRPr lang="en-US"/>
            </a:p>
          </p:txBody>
        </p:sp>
        <p:sp>
          <p:nvSpPr>
            <p:cNvPr id="63" name="AutoShape 41"/>
            <p:cNvSpPr>
              <a:spLocks noChangeArrowheads="1"/>
            </p:cNvSpPr>
            <p:nvPr/>
          </p:nvSpPr>
          <p:spPr bwMode="auto">
            <a:xfrm>
              <a:off x="4472418" y="4164852"/>
              <a:ext cx="190500" cy="228319"/>
            </a:xfrm>
            <a:prstGeom prst="diamond">
              <a:avLst/>
            </a:prstGeom>
            <a:solidFill>
              <a:srgbClr val="FFFF00"/>
            </a:solidFill>
            <a:ln w="9525">
              <a:solidFill>
                <a:schemeClr val="tx1"/>
              </a:solidFill>
              <a:miter lim="800000"/>
              <a:headEnd/>
              <a:tailEnd/>
            </a:ln>
          </p:spPr>
          <p:txBody>
            <a:bodyPr wrap="none" lIns="91407" tIns="45704" rIns="91407" bIns="45704" anchor="ctr"/>
            <a:lstStyle/>
            <a:p>
              <a:endParaRPr lang="en-US"/>
            </a:p>
          </p:txBody>
        </p:sp>
        <p:sp>
          <p:nvSpPr>
            <p:cNvPr id="64" name="AutoShape 42"/>
            <p:cNvSpPr>
              <a:spLocks noChangeArrowheads="1"/>
            </p:cNvSpPr>
            <p:nvPr/>
          </p:nvSpPr>
          <p:spPr bwMode="auto">
            <a:xfrm>
              <a:off x="5710668" y="4164852"/>
              <a:ext cx="190500" cy="228319"/>
            </a:xfrm>
            <a:prstGeom prst="diamond">
              <a:avLst/>
            </a:prstGeom>
            <a:solidFill>
              <a:srgbClr val="FFFF00"/>
            </a:solidFill>
            <a:ln w="9525">
              <a:solidFill>
                <a:schemeClr val="tx1"/>
              </a:solidFill>
              <a:miter lim="800000"/>
              <a:headEnd/>
              <a:tailEnd/>
            </a:ln>
          </p:spPr>
          <p:txBody>
            <a:bodyPr wrap="none" lIns="91407" tIns="45704" rIns="91407" bIns="45704" anchor="ctr"/>
            <a:lstStyle/>
            <a:p>
              <a:endParaRPr lang="en-US"/>
            </a:p>
          </p:txBody>
        </p:sp>
        <p:sp>
          <p:nvSpPr>
            <p:cNvPr id="65" name="AutoShape 43"/>
            <p:cNvSpPr>
              <a:spLocks noChangeArrowheads="1"/>
            </p:cNvSpPr>
            <p:nvPr/>
          </p:nvSpPr>
          <p:spPr bwMode="auto">
            <a:xfrm>
              <a:off x="5836228" y="3687201"/>
              <a:ext cx="228023" cy="228320"/>
            </a:xfrm>
            <a:prstGeom prst="triangle">
              <a:avLst>
                <a:gd name="adj" fmla="val 50000"/>
              </a:avLst>
            </a:prstGeom>
            <a:solidFill>
              <a:srgbClr val="00FF00"/>
            </a:solidFill>
            <a:ln w="9525">
              <a:solidFill>
                <a:schemeClr val="tx1"/>
              </a:solidFill>
              <a:miter lim="800000"/>
              <a:headEnd/>
              <a:tailEnd/>
            </a:ln>
          </p:spPr>
          <p:txBody>
            <a:bodyPr wrap="none" lIns="91407" tIns="45704" rIns="91407" bIns="45704" anchor="ctr"/>
            <a:lstStyle/>
            <a:p>
              <a:endParaRPr lang="en-US"/>
            </a:p>
          </p:txBody>
        </p:sp>
        <p:sp>
          <p:nvSpPr>
            <p:cNvPr id="66" name="AutoShape 44"/>
            <p:cNvSpPr>
              <a:spLocks noChangeArrowheads="1"/>
            </p:cNvSpPr>
            <p:nvPr/>
          </p:nvSpPr>
          <p:spPr bwMode="auto">
            <a:xfrm>
              <a:off x="1295978" y="3594755"/>
              <a:ext cx="76488"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67" name="AutoShape 45"/>
            <p:cNvSpPr>
              <a:spLocks noChangeArrowheads="1"/>
            </p:cNvSpPr>
            <p:nvPr/>
          </p:nvSpPr>
          <p:spPr bwMode="auto">
            <a:xfrm>
              <a:off x="1981486" y="3594755"/>
              <a:ext cx="76489"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68" name="AutoShape 46"/>
            <p:cNvSpPr>
              <a:spLocks noChangeArrowheads="1"/>
            </p:cNvSpPr>
            <p:nvPr/>
          </p:nvSpPr>
          <p:spPr bwMode="auto">
            <a:xfrm>
              <a:off x="5292146" y="3594755"/>
              <a:ext cx="76489"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69" name="AutoShape 47"/>
            <p:cNvSpPr>
              <a:spLocks noChangeArrowheads="1"/>
            </p:cNvSpPr>
            <p:nvPr/>
          </p:nvSpPr>
          <p:spPr bwMode="auto">
            <a:xfrm>
              <a:off x="7710918" y="3594755"/>
              <a:ext cx="76489"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70" name="AutoShape 48"/>
            <p:cNvSpPr>
              <a:spLocks noChangeArrowheads="1"/>
            </p:cNvSpPr>
            <p:nvPr/>
          </p:nvSpPr>
          <p:spPr bwMode="auto">
            <a:xfrm>
              <a:off x="6858001" y="3594755"/>
              <a:ext cx="76488"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71" name="AutoShape 49"/>
            <p:cNvSpPr>
              <a:spLocks noChangeArrowheads="1"/>
            </p:cNvSpPr>
            <p:nvPr/>
          </p:nvSpPr>
          <p:spPr bwMode="auto">
            <a:xfrm>
              <a:off x="3772478" y="3604558"/>
              <a:ext cx="76488" cy="75640"/>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72" name="AutoShape 50"/>
            <p:cNvSpPr>
              <a:spLocks noChangeArrowheads="1"/>
            </p:cNvSpPr>
            <p:nvPr/>
          </p:nvSpPr>
          <p:spPr bwMode="auto">
            <a:xfrm>
              <a:off x="2873375" y="3594755"/>
              <a:ext cx="76489"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73" name="Rectangle 51"/>
            <p:cNvSpPr>
              <a:spLocks noChangeArrowheads="1"/>
            </p:cNvSpPr>
            <p:nvPr/>
          </p:nvSpPr>
          <p:spPr bwMode="auto">
            <a:xfrm>
              <a:off x="2206625" y="3785254"/>
              <a:ext cx="152977" cy="152681"/>
            </a:xfrm>
            <a:prstGeom prst="rect">
              <a:avLst/>
            </a:prstGeom>
            <a:solidFill>
              <a:srgbClr val="9900CC"/>
            </a:solidFill>
            <a:ln w="9525">
              <a:solidFill>
                <a:schemeClr val="tx1"/>
              </a:solidFill>
              <a:miter lim="800000"/>
              <a:headEnd/>
              <a:tailEnd/>
            </a:ln>
          </p:spPr>
          <p:txBody>
            <a:bodyPr wrap="none" lIns="91407" tIns="45704" rIns="91407" bIns="45704" anchor="ctr"/>
            <a:lstStyle/>
            <a:p>
              <a:endParaRPr lang="en-US"/>
            </a:p>
          </p:txBody>
        </p:sp>
        <p:sp>
          <p:nvSpPr>
            <p:cNvPr id="74" name="Rectangle 52"/>
            <p:cNvSpPr>
              <a:spLocks noChangeArrowheads="1"/>
            </p:cNvSpPr>
            <p:nvPr/>
          </p:nvSpPr>
          <p:spPr bwMode="auto">
            <a:xfrm>
              <a:off x="2521239" y="3785254"/>
              <a:ext cx="152977" cy="152681"/>
            </a:xfrm>
            <a:prstGeom prst="rect">
              <a:avLst/>
            </a:prstGeom>
            <a:solidFill>
              <a:srgbClr val="9900CC"/>
            </a:solidFill>
            <a:ln w="9525">
              <a:solidFill>
                <a:schemeClr val="tx1"/>
              </a:solidFill>
              <a:miter lim="800000"/>
              <a:headEnd/>
              <a:tailEnd/>
            </a:ln>
          </p:spPr>
          <p:txBody>
            <a:bodyPr wrap="none" lIns="91407" tIns="45704" rIns="91407" bIns="45704" anchor="ctr"/>
            <a:lstStyle/>
            <a:p>
              <a:endParaRPr lang="en-US"/>
            </a:p>
          </p:txBody>
        </p:sp>
        <p:sp>
          <p:nvSpPr>
            <p:cNvPr id="75" name="AutoShape 53"/>
            <p:cNvSpPr>
              <a:spLocks noChangeArrowheads="1"/>
            </p:cNvSpPr>
            <p:nvPr/>
          </p:nvSpPr>
          <p:spPr bwMode="auto">
            <a:xfrm>
              <a:off x="3242827" y="4155049"/>
              <a:ext cx="190500" cy="228320"/>
            </a:xfrm>
            <a:prstGeom prst="diamond">
              <a:avLst/>
            </a:prstGeom>
            <a:solidFill>
              <a:srgbClr val="FFFF00"/>
            </a:solidFill>
            <a:ln w="9525">
              <a:solidFill>
                <a:schemeClr val="tx1"/>
              </a:solidFill>
              <a:miter lim="800000"/>
              <a:headEnd/>
              <a:tailEnd/>
            </a:ln>
          </p:spPr>
          <p:txBody>
            <a:bodyPr wrap="none" lIns="91407" tIns="45704" rIns="91407" bIns="45704" anchor="ctr"/>
            <a:lstStyle/>
            <a:p>
              <a:endParaRPr lang="en-US"/>
            </a:p>
          </p:txBody>
        </p:sp>
        <p:sp>
          <p:nvSpPr>
            <p:cNvPr id="76" name="Rectangle 54"/>
            <p:cNvSpPr>
              <a:spLocks noChangeArrowheads="1"/>
            </p:cNvSpPr>
            <p:nvPr/>
          </p:nvSpPr>
          <p:spPr bwMode="auto">
            <a:xfrm>
              <a:off x="3048000" y="3566740"/>
              <a:ext cx="305955" cy="446835"/>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77" name="Rectangle 55"/>
            <p:cNvSpPr>
              <a:spLocks noChangeArrowheads="1"/>
            </p:cNvSpPr>
            <p:nvPr/>
          </p:nvSpPr>
          <p:spPr bwMode="auto">
            <a:xfrm>
              <a:off x="4267489" y="3566740"/>
              <a:ext cx="304512" cy="446835"/>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78" name="Rectangle 56"/>
            <p:cNvSpPr>
              <a:spLocks noChangeArrowheads="1"/>
            </p:cNvSpPr>
            <p:nvPr/>
          </p:nvSpPr>
          <p:spPr bwMode="auto">
            <a:xfrm>
              <a:off x="4572000" y="3566740"/>
              <a:ext cx="305955" cy="446835"/>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79" name="AutoShape 57"/>
            <p:cNvSpPr>
              <a:spLocks noChangeArrowheads="1"/>
            </p:cNvSpPr>
            <p:nvPr/>
          </p:nvSpPr>
          <p:spPr bwMode="auto">
            <a:xfrm>
              <a:off x="4420466" y="3594755"/>
              <a:ext cx="76489"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80" name="Rectangle 58"/>
            <p:cNvSpPr>
              <a:spLocks noChangeArrowheads="1"/>
            </p:cNvSpPr>
            <p:nvPr/>
          </p:nvSpPr>
          <p:spPr bwMode="auto">
            <a:xfrm>
              <a:off x="4032251" y="3795058"/>
              <a:ext cx="152977" cy="152680"/>
            </a:xfrm>
            <a:prstGeom prst="rect">
              <a:avLst/>
            </a:prstGeom>
            <a:solidFill>
              <a:srgbClr val="FF6600"/>
            </a:solidFill>
            <a:ln w="9525">
              <a:solidFill>
                <a:schemeClr val="tx1"/>
              </a:solidFill>
              <a:miter lim="800000"/>
              <a:headEnd/>
              <a:tailEnd/>
            </a:ln>
          </p:spPr>
          <p:txBody>
            <a:bodyPr wrap="none" lIns="91407" tIns="45704" rIns="91407" bIns="45704" anchor="ctr"/>
            <a:lstStyle/>
            <a:p>
              <a:endParaRPr lang="en-US"/>
            </a:p>
          </p:txBody>
        </p:sp>
        <p:sp>
          <p:nvSpPr>
            <p:cNvPr id="81" name="Rectangle 59"/>
            <p:cNvSpPr>
              <a:spLocks noChangeArrowheads="1"/>
            </p:cNvSpPr>
            <p:nvPr/>
          </p:nvSpPr>
          <p:spPr bwMode="auto">
            <a:xfrm>
              <a:off x="4341089" y="3795058"/>
              <a:ext cx="151534" cy="152680"/>
            </a:xfrm>
            <a:prstGeom prst="rect">
              <a:avLst/>
            </a:prstGeom>
            <a:solidFill>
              <a:srgbClr val="FF6600"/>
            </a:solidFill>
            <a:ln w="9525">
              <a:solidFill>
                <a:schemeClr val="tx1"/>
              </a:solidFill>
              <a:miter lim="800000"/>
              <a:headEnd/>
              <a:tailEnd/>
            </a:ln>
          </p:spPr>
          <p:txBody>
            <a:bodyPr wrap="none" lIns="91407" tIns="45704" rIns="91407" bIns="45704" anchor="ctr"/>
            <a:lstStyle/>
            <a:p>
              <a:endParaRPr lang="en-US"/>
            </a:p>
          </p:txBody>
        </p:sp>
        <p:sp>
          <p:nvSpPr>
            <p:cNvPr id="82" name="Rectangle 60"/>
            <p:cNvSpPr>
              <a:spLocks noChangeArrowheads="1"/>
            </p:cNvSpPr>
            <p:nvPr/>
          </p:nvSpPr>
          <p:spPr bwMode="auto">
            <a:xfrm>
              <a:off x="4642715" y="3793656"/>
              <a:ext cx="151535" cy="152681"/>
            </a:xfrm>
            <a:prstGeom prst="rect">
              <a:avLst/>
            </a:prstGeom>
            <a:solidFill>
              <a:srgbClr val="FF6600"/>
            </a:solidFill>
            <a:ln w="9525">
              <a:solidFill>
                <a:schemeClr val="tx1"/>
              </a:solidFill>
              <a:miter lim="800000"/>
              <a:headEnd/>
              <a:tailEnd/>
            </a:ln>
          </p:spPr>
          <p:txBody>
            <a:bodyPr wrap="none" lIns="91407" tIns="45704" rIns="91407" bIns="45704" anchor="ctr"/>
            <a:lstStyle/>
            <a:p>
              <a:endParaRPr lang="en-US"/>
            </a:p>
          </p:txBody>
        </p:sp>
        <p:sp>
          <p:nvSpPr>
            <p:cNvPr id="83" name="Rectangle 61"/>
            <p:cNvSpPr>
              <a:spLocks noChangeArrowheads="1"/>
            </p:cNvSpPr>
            <p:nvPr/>
          </p:nvSpPr>
          <p:spPr bwMode="auto">
            <a:xfrm>
              <a:off x="4944339" y="3792257"/>
              <a:ext cx="151534" cy="151279"/>
            </a:xfrm>
            <a:prstGeom prst="rect">
              <a:avLst/>
            </a:prstGeom>
            <a:solidFill>
              <a:srgbClr val="FF6600"/>
            </a:solidFill>
            <a:ln w="9525">
              <a:solidFill>
                <a:schemeClr val="tx1"/>
              </a:solidFill>
              <a:miter lim="800000"/>
              <a:headEnd/>
              <a:tailEnd/>
            </a:ln>
          </p:spPr>
          <p:txBody>
            <a:bodyPr wrap="none" lIns="91407" tIns="45704" rIns="91407" bIns="45704" anchor="ctr"/>
            <a:lstStyle/>
            <a:p>
              <a:endParaRPr lang="en-US"/>
            </a:p>
          </p:txBody>
        </p:sp>
        <p:sp>
          <p:nvSpPr>
            <p:cNvPr id="84" name="Rectangle 62"/>
            <p:cNvSpPr>
              <a:spLocks noChangeArrowheads="1"/>
            </p:cNvSpPr>
            <p:nvPr/>
          </p:nvSpPr>
          <p:spPr bwMode="auto">
            <a:xfrm>
              <a:off x="6096000" y="3566740"/>
              <a:ext cx="305955" cy="446835"/>
            </a:xfrm>
            <a:prstGeom prst="rect">
              <a:avLst/>
            </a:prstGeom>
            <a:solidFill>
              <a:srgbClr val="66CCFF"/>
            </a:solidFill>
            <a:ln w="9525">
              <a:solidFill>
                <a:schemeClr val="tx1"/>
              </a:solidFill>
              <a:miter lim="800000"/>
              <a:headEnd/>
              <a:tailEnd/>
            </a:ln>
          </p:spPr>
          <p:txBody>
            <a:bodyPr wrap="none" lIns="91407" tIns="45704" rIns="91407" bIns="45704" anchor="ctr"/>
            <a:lstStyle/>
            <a:p>
              <a:endParaRPr lang="en-US"/>
            </a:p>
          </p:txBody>
        </p:sp>
        <p:sp>
          <p:nvSpPr>
            <p:cNvPr id="85" name="AutoShape 63"/>
            <p:cNvSpPr>
              <a:spLocks noChangeArrowheads="1"/>
            </p:cNvSpPr>
            <p:nvPr/>
          </p:nvSpPr>
          <p:spPr bwMode="auto">
            <a:xfrm>
              <a:off x="6223001" y="3594755"/>
              <a:ext cx="76488" cy="77041"/>
            </a:xfrm>
            <a:prstGeom prst="flowChartConnector">
              <a:avLst/>
            </a:prstGeom>
            <a:solidFill>
              <a:srgbClr val="CCFFFF"/>
            </a:solidFill>
            <a:ln w="9525">
              <a:solidFill>
                <a:srgbClr val="000000"/>
              </a:solidFill>
              <a:round/>
              <a:headEnd/>
              <a:tailEnd/>
            </a:ln>
          </p:spPr>
          <p:txBody>
            <a:bodyPr wrap="none" lIns="91407" tIns="45704" rIns="91407" bIns="45704" anchor="ctr"/>
            <a:lstStyle/>
            <a:p>
              <a:endParaRPr lang="en-US"/>
            </a:p>
          </p:txBody>
        </p:sp>
        <p:sp>
          <p:nvSpPr>
            <p:cNvPr id="86" name="AutoShape 64"/>
            <p:cNvSpPr>
              <a:spLocks noChangeArrowheads="1"/>
            </p:cNvSpPr>
            <p:nvPr/>
          </p:nvSpPr>
          <p:spPr bwMode="auto">
            <a:xfrm>
              <a:off x="6920055" y="4164852"/>
              <a:ext cx="190500" cy="228319"/>
            </a:xfrm>
            <a:prstGeom prst="diamond">
              <a:avLst/>
            </a:prstGeom>
            <a:solidFill>
              <a:srgbClr val="FFFF00"/>
            </a:solidFill>
            <a:ln w="9525">
              <a:solidFill>
                <a:schemeClr val="tx1"/>
              </a:solidFill>
              <a:miter lim="800000"/>
              <a:headEnd/>
              <a:tailEnd/>
            </a:ln>
          </p:spPr>
          <p:txBody>
            <a:bodyPr wrap="none" lIns="91407" tIns="45704" rIns="91407" bIns="45704" anchor="ctr"/>
            <a:lstStyle/>
            <a:p>
              <a:endParaRPr lang="en-US"/>
            </a:p>
          </p:txBody>
        </p:sp>
        <p:sp>
          <p:nvSpPr>
            <p:cNvPr id="87" name="AutoShape 65"/>
            <p:cNvSpPr>
              <a:spLocks noChangeArrowheads="1"/>
            </p:cNvSpPr>
            <p:nvPr/>
          </p:nvSpPr>
          <p:spPr bwMode="auto">
            <a:xfrm flipV="1">
              <a:off x="1552864" y="4052793"/>
              <a:ext cx="1105477" cy="65834"/>
            </a:xfrm>
            <a:prstGeom prst="triangle">
              <a:avLst>
                <a:gd name="adj" fmla="val 50000"/>
              </a:avLst>
            </a:prstGeom>
            <a:solidFill>
              <a:srgbClr val="C0C0C0"/>
            </a:solidFill>
            <a:ln w="9525">
              <a:solidFill>
                <a:schemeClr val="tx1"/>
              </a:solidFill>
              <a:miter lim="800000"/>
              <a:headEnd/>
              <a:tailEnd/>
            </a:ln>
          </p:spPr>
          <p:txBody>
            <a:bodyPr wrap="none" lIns="91407" tIns="45704" rIns="91407" bIns="45704" anchor="ctr"/>
            <a:lstStyle/>
            <a:p>
              <a:endParaRPr lang="en-US"/>
            </a:p>
          </p:txBody>
        </p:sp>
        <p:sp>
          <p:nvSpPr>
            <p:cNvPr id="88" name="AutoShape 66"/>
            <p:cNvSpPr>
              <a:spLocks noChangeArrowheads="1"/>
            </p:cNvSpPr>
            <p:nvPr/>
          </p:nvSpPr>
          <p:spPr bwMode="auto">
            <a:xfrm flipV="1">
              <a:off x="2772353" y="4052793"/>
              <a:ext cx="1105477" cy="65834"/>
            </a:xfrm>
            <a:prstGeom prst="triangle">
              <a:avLst>
                <a:gd name="adj" fmla="val 50000"/>
              </a:avLst>
            </a:prstGeom>
            <a:solidFill>
              <a:srgbClr val="C0C0C0"/>
            </a:solidFill>
            <a:ln w="9525">
              <a:solidFill>
                <a:schemeClr val="tx1"/>
              </a:solidFill>
              <a:miter lim="800000"/>
              <a:headEnd/>
              <a:tailEnd/>
            </a:ln>
          </p:spPr>
          <p:txBody>
            <a:bodyPr rot="10800000" wrap="none" lIns="91407" tIns="45704" rIns="91407" bIns="45704" anchor="ctr"/>
            <a:lstStyle/>
            <a:p>
              <a:pPr algn="ctr"/>
              <a:endParaRPr lang="en-US"/>
            </a:p>
          </p:txBody>
        </p:sp>
        <p:sp>
          <p:nvSpPr>
            <p:cNvPr id="89" name="AutoShape 67"/>
            <p:cNvSpPr>
              <a:spLocks noChangeArrowheads="1"/>
            </p:cNvSpPr>
            <p:nvPr/>
          </p:nvSpPr>
          <p:spPr bwMode="auto">
            <a:xfrm flipV="1">
              <a:off x="3991839" y="4052793"/>
              <a:ext cx="1104034" cy="65834"/>
            </a:xfrm>
            <a:prstGeom prst="triangle">
              <a:avLst>
                <a:gd name="adj" fmla="val 50000"/>
              </a:avLst>
            </a:prstGeom>
            <a:solidFill>
              <a:srgbClr val="C0C0C0"/>
            </a:solidFill>
            <a:ln w="9525">
              <a:solidFill>
                <a:schemeClr val="tx1"/>
              </a:solidFill>
              <a:miter lim="800000"/>
              <a:headEnd/>
              <a:tailEnd/>
            </a:ln>
          </p:spPr>
          <p:txBody>
            <a:bodyPr rot="10800000" wrap="none" lIns="91407" tIns="45704" rIns="91407" bIns="45704" anchor="ctr"/>
            <a:lstStyle/>
            <a:p>
              <a:pPr algn="ctr"/>
              <a:endParaRPr lang="en-US"/>
            </a:p>
          </p:txBody>
        </p:sp>
        <p:sp>
          <p:nvSpPr>
            <p:cNvPr id="90" name="AutoShape 68"/>
            <p:cNvSpPr>
              <a:spLocks noChangeArrowheads="1"/>
            </p:cNvSpPr>
            <p:nvPr/>
          </p:nvSpPr>
          <p:spPr bwMode="auto">
            <a:xfrm flipV="1">
              <a:off x="5211329" y="4052793"/>
              <a:ext cx="1104035" cy="65834"/>
            </a:xfrm>
            <a:prstGeom prst="triangle">
              <a:avLst>
                <a:gd name="adj" fmla="val 50000"/>
              </a:avLst>
            </a:prstGeom>
            <a:solidFill>
              <a:srgbClr val="C0C0C0"/>
            </a:solidFill>
            <a:ln w="9525">
              <a:solidFill>
                <a:schemeClr val="tx1"/>
              </a:solidFill>
              <a:miter lim="800000"/>
              <a:headEnd/>
              <a:tailEnd/>
            </a:ln>
          </p:spPr>
          <p:txBody>
            <a:bodyPr rot="10800000" wrap="none" lIns="91407" tIns="45704" rIns="91407" bIns="45704" anchor="ctr"/>
            <a:lstStyle/>
            <a:p>
              <a:pPr algn="ctr"/>
              <a:endParaRPr lang="en-US"/>
            </a:p>
          </p:txBody>
        </p:sp>
        <p:sp>
          <p:nvSpPr>
            <p:cNvPr id="91" name="AutoShape 69"/>
            <p:cNvSpPr>
              <a:spLocks noChangeArrowheads="1"/>
            </p:cNvSpPr>
            <p:nvPr/>
          </p:nvSpPr>
          <p:spPr bwMode="auto">
            <a:xfrm flipV="1">
              <a:off x="6429375" y="4052793"/>
              <a:ext cx="1105477" cy="65834"/>
            </a:xfrm>
            <a:prstGeom prst="triangle">
              <a:avLst>
                <a:gd name="adj" fmla="val 50000"/>
              </a:avLst>
            </a:prstGeom>
            <a:solidFill>
              <a:srgbClr val="C0C0C0"/>
            </a:solidFill>
            <a:ln w="9525">
              <a:solidFill>
                <a:schemeClr val="tx1"/>
              </a:solidFill>
              <a:miter lim="800000"/>
              <a:headEnd/>
              <a:tailEnd/>
            </a:ln>
          </p:spPr>
          <p:txBody>
            <a:bodyPr rot="10800000" wrap="none" lIns="91407" tIns="45704" rIns="91407" bIns="45704" anchor="ctr"/>
            <a:lstStyle/>
            <a:p>
              <a:pPr algn="ctr"/>
              <a:endParaRPr lang="en-US"/>
            </a:p>
          </p:txBody>
        </p:sp>
        <p:sp>
          <p:nvSpPr>
            <p:cNvPr id="92" name="AutoShape 70"/>
            <p:cNvSpPr>
              <a:spLocks noChangeArrowheads="1"/>
            </p:cNvSpPr>
            <p:nvPr/>
          </p:nvSpPr>
          <p:spPr bwMode="auto">
            <a:xfrm>
              <a:off x="3375398" y="3687201"/>
              <a:ext cx="228023" cy="228320"/>
            </a:xfrm>
            <a:prstGeom prst="triangle">
              <a:avLst>
                <a:gd name="adj" fmla="val 50000"/>
              </a:avLst>
            </a:prstGeom>
            <a:solidFill>
              <a:srgbClr val="CCFFFF"/>
            </a:solidFill>
            <a:ln w="9525">
              <a:solidFill>
                <a:schemeClr val="tx1"/>
              </a:solidFill>
              <a:miter lim="800000"/>
              <a:headEnd/>
              <a:tailEnd/>
            </a:ln>
          </p:spPr>
          <p:txBody>
            <a:bodyPr wrap="none" lIns="91407" tIns="45704" rIns="91407" bIns="45704" anchor="ctr"/>
            <a:lstStyle/>
            <a:p>
              <a:endParaRPr lang="en-US"/>
            </a:p>
          </p:txBody>
        </p:sp>
        <p:grpSp>
          <p:nvGrpSpPr>
            <p:cNvPr id="93" name="Group 81"/>
            <p:cNvGrpSpPr>
              <a:grpSpLocks/>
            </p:cNvGrpSpPr>
            <p:nvPr/>
          </p:nvGrpSpPr>
          <p:grpSpPr bwMode="auto">
            <a:xfrm>
              <a:off x="610466" y="3017650"/>
              <a:ext cx="7315488" cy="266140"/>
              <a:chOff x="336" y="792"/>
              <a:chExt cx="4608" cy="168"/>
            </a:xfrm>
          </p:grpSpPr>
          <p:sp>
            <p:nvSpPr>
              <p:cNvPr id="94" name="Rectangle 82"/>
              <p:cNvSpPr>
                <a:spLocks noChangeArrowheads="1"/>
              </p:cNvSpPr>
              <p:nvPr/>
            </p:nvSpPr>
            <p:spPr bwMode="auto">
              <a:xfrm>
                <a:off x="336" y="792"/>
                <a:ext cx="768"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2009</a:t>
                </a:r>
              </a:p>
            </p:txBody>
          </p:sp>
          <p:sp>
            <p:nvSpPr>
              <p:cNvPr id="95" name="Rectangle 83"/>
              <p:cNvSpPr>
                <a:spLocks noChangeArrowheads="1"/>
              </p:cNvSpPr>
              <p:nvPr/>
            </p:nvSpPr>
            <p:spPr bwMode="auto">
              <a:xfrm>
                <a:off x="1104" y="792"/>
                <a:ext cx="768"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2010</a:t>
                </a:r>
              </a:p>
            </p:txBody>
          </p:sp>
          <p:sp>
            <p:nvSpPr>
              <p:cNvPr id="96" name="Rectangle 84"/>
              <p:cNvSpPr>
                <a:spLocks noChangeArrowheads="1"/>
              </p:cNvSpPr>
              <p:nvPr/>
            </p:nvSpPr>
            <p:spPr bwMode="auto">
              <a:xfrm>
                <a:off x="1872" y="792"/>
                <a:ext cx="768"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2011</a:t>
                </a:r>
              </a:p>
            </p:txBody>
          </p:sp>
          <p:sp>
            <p:nvSpPr>
              <p:cNvPr id="97" name="Rectangle 85"/>
              <p:cNvSpPr>
                <a:spLocks noChangeArrowheads="1"/>
              </p:cNvSpPr>
              <p:nvPr/>
            </p:nvSpPr>
            <p:spPr bwMode="auto">
              <a:xfrm>
                <a:off x="2640" y="792"/>
                <a:ext cx="765"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2012</a:t>
                </a:r>
              </a:p>
            </p:txBody>
          </p:sp>
          <p:sp>
            <p:nvSpPr>
              <p:cNvPr id="98" name="Rectangle 86"/>
              <p:cNvSpPr>
                <a:spLocks noChangeArrowheads="1"/>
              </p:cNvSpPr>
              <p:nvPr/>
            </p:nvSpPr>
            <p:spPr bwMode="auto">
              <a:xfrm>
                <a:off x="3408" y="792"/>
                <a:ext cx="768"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2013</a:t>
                </a:r>
              </a:p>
            </p:txBody>
          </p:sp>
          <p:sp>
            <p:nvSpPr>
              <p:cNvPr id="99" name="Rectangle 87"/>
              <p:cNvSpPr>
                <a:spLocks noChangeArrowheads="1"/>
              </p:cNvSpPr>
              <p:nvPr/>
            </p:nvSpPr>
            <p:spPr bwMode="auto">
              <a:xfrm>
                <a:off x="4176" y="792"/>
                <a:ext cx="768" cy="168"/>
              </a:xfrm>
              <a:prstGeom prst="rect">
                <a:avLst/>
              </a:prstGeom>
              <a:solidFill>
                <a:srgbClr val="FFCC00"/>
              </a:solidFill>
              <a:ln w="2857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rPr>
                  <a:t>2014</a:t>
                </a:r>
              </a:p>
            </p:txBody>
          </p:sp>
        </p:grpSp>
      </p:grpSp>
      <p:grpSp>
        <p:nvGrpSpPr>
          <p:cNvPr id="112" name="Group 111"/>
          <p:cNvGrpSpPr/>
          <p:nvPr/>
        </p:nvGrpSpPr>
        <p:grpSpPr>
          <a:xfrm>
            <a:off x="493731" y="4528823"/>
            <a:ext cx="3623628" cy="1754326"/>
            <a:chOff x="463750" y="4672786"/>
            <a:chExt cx="3623628" cy="1754326"/>
          </a:xfrm>
        </p:grpSpPr>
        <p:sp>
          <p:nvSpPr>
            <p:cNvPr id="100" name="Rectangle 72"/>
            <p:cNvSpPr>
              <a:spLocks noChangeArrowheads="1"/>
            </p:cNvSpPr>
            <p:nvPr/>
          </p:nvSpPr>
          <p:spPr bwMode="auto">
            <a:xfrm>
              <a:off x="505456" y="4672786"/>
              <a:ext cx="3581922" cy="1754326"/>
            </a:xfrm>
            <a:prstGeom prst="rect">
              <a:avLst/>
            </a:prstGeom>
            <a:noFill/>
            <a:ln w="9525">
              <a:noFill/>
              <a:miter lim="800000"/>
              <a:headEnd/>
              <a:tailEnd/>
            </a:ln>
          </p:spPr>
          <p:txBody>
            <a:bodyPr>
              <a:spAutoFit/>
            </a:bodyPr>
            <a:lstStyle/>
            <a:p>
              <a:pPr lvl="1">
                <a:spcBef>
                  <a:spcPct val="50000"/>
                </a:spcBef>
              </a:pPr>
              <a:r>
                <a:rPr lang="en-US" dirty="0">
                  <a:latin typeface="Arial Narrow" pitchFamily="34" charset="0"/>
                </a:rPr>
                <a:t>Initial Award Period</a:t>
              </a:r>
            </a:p>
            <a:p>
              <a:pPr lvl="1">
                <a:spcBef>
                  <a:spcPct val="50000"/>
                </a:spcBef>
              </a:pPr>
              <a:r>
                <a:rPr lang="en-US" dirty="0">
                  <a:latin typeface="Arial Narrow" pitchFamily="34" charset="0"/>
                </a:rPr>
                <a:t>Periodic Directors’ Meeting</a:t>
              </a:r>
              <a:br>
                <a:rPr lang="en-US" dirty="0">
                  <a:latin typeface="Arial Narrow" pitchFamily="34" charset="0"/>
                </a:rPr>
              </a:br>
              <a:r>
                <a:rPr lang="en-US" dirty="0">
                  <a:latin typeface="Arial Narrow" pitchFamily="34" charset="0"/>
                </a:rPr>
                <a:t>(tied to alternate BESAC meetings)</a:t>
              </a:r>
            </a:p>
            <a:p>
              <a:pPr lvl="1">
                <a:spcBef>
                  <a:spcPct val="50000"/>
                </a:spcBef>
              </a:pPr>
              <a:r>
                <a:rPr lang="en-US" dirty="0">
                  <a:latin typeface="Arial Narrow" pitchFamily="34" charset="0"/>
                </a:rPr>
                <a:t>Reverse Site Peer Reviews (Management/Operations </a:t>
              </a:r>
              <a:r>
                <a:rPr lang="en-US" dirty="0" smtClean="0">
                  <a:latin typeface="Arial Narrow" pitchFamily="34" charset="0"/>
                </a:rPr>
                <a:t>focus)</a:t>
              </a:r>
              <a:endParaRPr lang="en-US" dirty="0">
                <a:latin typeface="Arial Narrow" pitchFamily="34" charset="0"/>
              </a:endParaRPr>
            </a:p>
          </p:txBody>
        </p:sp>
        <p:sp>
          <p:nvSpPr>
            <p:cNvPr id="101" name="Rectangle 73"/>
            <p:cNvSpPr>
              <a:spLocks noChangeArrowheads="1"/>
            </p:cNvSpPr>
            <p:nvPr/>
          </p:nvSpPr>
          <p:spPr bwMode="auto">
            <a:xfrm>
              <a:off x="463750" y="4805740"/>
              <a:ext cx="457267" cy="152423"/>
            </a:xfrm>
            <a:prstGeom prst="rect">
              <a:avLst/>
            </a:prstGeom>
            <a:solidFill>
              <a:srgbClr val="92D050"/>
            </a:solidFill>
            <a:ln w="9525">
              <a:solidFill>
                <a:schemeClr val="tx1"/>
              </a:solidFill>
              <a:miter lim="800000"/>
              <a:headEnd/>
              <a:tailEnd/>
            </a:ln>
          </p:spPr>
          <p:txBody>
            <a:bodyPr wrap="none" anchor="ctr"/>
            <a:lstStyle/>
            <a:p>
              <a:endParaRPr lang="en-US">
                <a:latin typeface="Arial Narrow" pitchFamily="34" charset="0"/>
              </a:endParaRPr>
            </a:p>
          </p:txBody>
        </p:sp>
        <p:sp>
          <p:nvSpPr>
            <p:cNvPr id="103" name="AutoShape 75"/>
            <p:cNvSpPr>
              <a:spLocks noChangeArrowheads="1"/>
            </p:cNvSpPr>
            <p:nvPr/>
          </p:nvSpPr>
          <p:spPr bwMode="auto">
            <a:xfrm>
              <a:off x="723290" y="5177272"/>
              <a:ext cx="76211" cy="76212"/>
            </a:xfrm>
            <a:prstGeom prst="flowChartConnector">
              <a:avLst/>
            </a:prstGeom>
            <a:noFill/>
            <a:ln w="9525">
              <a:solidFill>
                <a:schemeClr val="tx1"/>
              </a:solidFill>
              <a:round/>
              <a:headEnd/>
              <a:tailEnd/>
            </a:ln>
          </p:spPr>
          <p:txBody>
            <a:bodyPr wrap="none" anchor="ctr"/>
            <a:lstStyle/>
            <a:p>
              <a:endParaRPr lang="en-US">
                <a:latin typeface="Arial Narrow" pitchFamily="34" charset="0"/>
              </a:endParaRPr>
            </a:p>
          </p:txBody>
        </p:sp>
        <p:sp>
          <p:nvSpPr>
            <p:cNvPr id="105" name="Rectangle 78"/>
            <p:cNvSpPr>
              <a:spLocks noChangeArrowheads="1"/>
            </p:cNvSpPr>
            <p:nvPr/>
          </p:nvSpPr>
          <p:spPr bwMode="auto">
            <a:xfrm>
              <a:off x="685185" y="5901747"/>
              <a:ext cx="152422" cy="152423"/>
            </a:xfrm>
            <a:prstGeom prst="rect">
              <a:avLst/>
            </a:prstGeom>
            <a:solidFill>
              <a:srgbClr val="9900CC"/>
            </a:solidFill>
            <a:ln w="9525">
              <a:solidFill>
                <a:schemeClr val="tx1"/>
              </a:solidFill>
              <a:miter lim="800000"/>
              <a:headEnd/>
              <a:tailEnd/>
            </a:ln>
          </p:spPr>
          <p:txBody>
            <a:bodyPr wrap="none" anchor="ctr"/>
            <a:lstStyle/>
            <a:p>
              <a:endParaRPr lang="en-US">
                <a:latin typeface="Arial Narrow" pitchFamily="34" charset="0"/>
              </a:endParaRPr>
            </a:p>
          </p:txBody>
        </p:sp>
      </p:grpSp>
      <p:grpSp>
        <p:nvGrpSpPr>
          <p:cNvPr id="117" name="Group 116"/>
          <p:cNvGrpSpPr/>
          <p:nvPr/>
        </p:nvGrpSpPr>
        <p:grpSpPr>
          <a:xfrm>
            <a:off x="5236333" y="4627308"/>
            <a:ext cx="4615033" cy="1710946"/>
            <a:chOff x="5236332" y="4765333"/>
            <a:chExt cx="4615033" cy="1710946"/>
          </a:xfrm>
        </p:grpSpPr>
        <p:sp>
          <p:nvSpPr>
            <p:cNvPr id="102" name="AutoShape 74"/>
            <p:cNvSpPr>
              <a:spLocks noChangeArrowheads="1"/>
            </p:cNvSpPr>
            <p:nvPr/>
          </p:nvSpPr>
          <p:spPr bwMode="auto">
            <a:xfrm>
              <a:off x="5236332" y="5455194"/>
              <a:ext cx="228633" cy="228635"/>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latin typeface="Arial Narrow" pitchFamily="34" charset="0"/>
              </a:endParaRPr>
            </a:p>
          </p:txBody>
        </p:sp>
        <p:sp>
          <p:nvSpPr>
            <p:cNvPr id="104" name="AutoShape 76"/>
            <p:cNvSpPr>
              <a:spLocks noChangeArrowheads="1"/>
            </p:cNvSpPr>
            <p:nvPr/>
          </p:nvSpPr>
          <p:spPr bwMode="auto">
            <a:xfrm>
              <a:off x="5255385" y="5912464"/>
              <a:ext cx="190528" cy="228635"/>
            </a:xfrm>
            <a:prstGeom prst="diamond">
              <a:avLst/>
            </a:prstGeom>
            <a:solidFill>
              <a:srgbClr val="FFFF00"/>
            </a:solidFill>
            <a:ln w="9525">
              <a:solidFill>
                <a:schemeClr val="tx1"/>
              </a:solidFill>
              <a:miter lim="800000"/>
              <a:headEnd/>
              <a:tailEnd/>
            </a:ln>
          </p:spPr>
          <p:txBody>
            <a:bodyPr wrap="none" anchor="ctr"/>
            <a:lstStyle/>
            <a:p>
              <a:endParaRPr lang="en-US">
                <a:latin typeface="Arial Narrow" pitchFamily="34" charset="0"/>
              </a:endParaRPr>
            </a:p>
          </p:txBody>
        </p:sp>
        <p:sp>
          <p:nvSpPr>
            <p:cNvPr id="107" name="AutoShape 80"/>
            <p:cNvSpPr>
              <a:spLocks noChangeArrowheads="1"/>
            </p:cNvSpPr>
            <p:nvPr/>
          </p:nvSpPr>
          <p:spPr bwMode="auto">
            <a:xfrm>
              <a:off x="5236332" y="5112241"/>
              <a:ext cx="228633" cy="228635"/>
            </a:xfrm>
            <a:prstGeom prst="triangle">
              <a:avLst>
                <a:gd name="adj" fmla="val 50000"/>
              </a:avLst>
            </a:prstGeom>
            <a:solidFill>
              <a:srgbClr val="CCFFFF"/>
            </a:solidFill>
            <a:ln w="9525">
              <a:solidFill>
                <a:schemeClr val="tx1"/>
              </a:solidFill>
              <a:miter lim="800000"/>
              <a:headEnd/>
              <a:tailEnd/>
            </a:ln>
          </p:spPr>
          <p:txBody>
            <a:bodyPr wrap="none" anchor="ctr"/>
            <a:lstStyle/>
            <a:p>
              <a:endParaRPr lang="en-US">
                <a:latin typeface="Arial Narrow" pitchFamily="34" charset="0"/>
              </a:endParaRPr>
            </a:p>
          </p:txBody>
        </p:sp>
        <p:sp>
          <p:nvSpPr>
            <p:cNvPr id="109" name="Rectangle 108"/>
            <p:cNvSpPr/>
            <p:nvPr/>
          </p:nvSpPr>
          <p:spPr>
            <a:xfrm>
              <a:off x="5732123" y="4765333"/>
              <a:ext cx="2039341" cy="369332"/>
            </a:xfrm>
            <a:prstGeom prst="rect">
              <a:avLst/>
            </a:prstGeom>
          </p:spPr>
          <p:txBody>
            <a:bodyPr wrap="none">
              <a:spAutoFit/>
            </a:bodyPr>
            <a:lstStyle/>
            <a:p>
              <a:r>
                <a:rPr lang="en-US" dirty="0" smtClean="0">
                  <a:solidFill>
                    <a:prstClr val="black"/>
                  </a:solidFill>
                  <a:latin typeface="Arial Narrow" pitchFamily="34" charset="0"/>
                </a:rPr>
                <a:t>On Site Peer Reviews</a:t>
              </a:r>
              <a:endParaRPr lang="en-US" dirty="0"/>
            </a:p>
          </p:txBody>
        </p:sp>
        <p:sp>
          <p:nvSpPr>
            <p:cNvPr id="110" name="Rectangle 109"/>
            <p:cNvSpPr/>
            <p:nvPr/>
          </p:nvSpPr>
          <p:spPr>
            <a:xfrm>
              <a:off x="5279365" y="5096414"/>
              <a:ext cx="4572000" cy="1379865"/>
            </a:xfrm>
            <a:prstGeom prst="rect">
              <a:avLst/>
            </a:prstGeom>
          </p:spPr>
          <p:txBody>
            <a:bodyPr>
              <a:spAutoFit/>
            </a:bodyPr>
            <a:lstStyle/>
            <a:p>
              <a:pPr lvl="1">
                <a:spcBef>
                  <a:spcPts val="600"/>
                </a:spcBef>
              </a:pPr>
              <a:r>
                <a:rPr lang="en-US" dirty="0" smtClean="0">
                  <a:latin typeface="Arial Narrow" pitchFamily="34" charset="0"/>
                </a:rPr>
                <a:t>EFRCs Science Forum</a:t>
              </a:r>
            </a:p>
            <a:p>
              <a:pPr lvl="1">
                <a:spcBef>
                  <a:spcPts val="600"/>
                </a:spcBef>
              </a:pPr>
              <a:r>
                <a:rPr lang="en-US" dirty="0" smtClean="0">
                  <a:latin typeface="Arial Narrow" pitchFamily="34" charset="0"/>
                </a:rPr>
                <a:t>Energy Frontiers Workshop</a:t>
              </a:r>
            </a:p>
            <a:p>
              <a:pPr lvl="1">
                <a:spcBef>
                  <a:spcPts val="600"/>
                </a:spcBef>
              </a:pPr>
              <a:r>
                <a:rPr lang="en-US" dirty="0" smtClean="0">
                  <a:latin typeface="Arial Narrow" pitchFamily="34" charset="0"/>
                </a:rPr>
                <a:t>BES Topical Contractors Meetings</a:t>
              </a:r>
              <a:br>
                <a:rPr lang="en-US" dirty="0" smtClean="0">
                  <a:latin typeface="Arial Narrow" pitchFamily="34" charset="0"/>
                </a:rPr>
              </a:br>
              <a:r>
                <a:rPr lang="en-US" dirty="0" smtClean="0">
                  <a:latin typeface="Arial Narrow" pitchFamily="34" charset="0"/>
                </a:rPr>
                <a:t>(as appropriate)</a:t>
              </a:r>
              <a:endParaRPr lang="en-US" dirty="0">
                <a:latin typeface="Arial Narrow" pitchFamily="34" charset="0"/>
              </a:endParaRPr>
            </a:p>
          </p:txBody>
        </p:sp>
        <p:sp>
          <p:nvSpPr>
            <p:cNvPr id="111" name="Rectangle 79"/>
            <p:cNvSpPr>
              <a:spLocks noChangeArrowheads="1"/>
            </p:cNvSpPr>
            <p:nvPr/>
          </p:nvSpPr>
          <p:spPr bwMode="auto">
            <a:xfrm>
              <a:off x="5274483" y="4862305"/>
              <a:ext cx="160204" cy="141002"/>
            </a:xfrm>
            <a:prstGeom prst="rect">
              <a:avLst/>
            </a:prstGeom>
            <a:solidFill>
              <a:srgbClr val="FF6600"/>
            </a:solidFill>
            <a:ln w="9525">
              <a:solidFill>
                <a:schemeClr val="tx1"/>
              </a:solidFill>
              <a:miter lim="800000"/>
              <a:headEnd/>
              <a:tailEnd/>
            </a:ln>
          </p:spPr>
          <p:txBody>
            <a:bodyPr wrap="none" anchor="ctr"/>
            <a:lstStyle/>
            <a:p>
              <a:endParaRPr lang="en-US">
                <a:latin typeface="Arial Narrow" pitchFamily="34" charset="0"/>
              </a:endParaRPr>
            </a:p>
          </p:txBody>
        </p:sp>
      </p:grpSp>
      <p:sp>
        <p:nvSpPr>
          <p:cNvPr id="114" name="Oval 113"/>
          <p:cNvSpPr/>
          <p:nvPr/>
        </p:nvSpPr>
        <p:spPr>
          <a:xfrm>
            <a:off x="0" y="5555413"/>
            <a:ext cx="4416725" cy="741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5" name="Oval 114"/>
          <p:cNvSpPr/>
          <p:nvPr/>
        </p:nvSpPr>
        <p:spPr>
          <a:xfrm>
            <a:off x="1915065" y="3602969"/>
            <a:ext cx="1000665" cy="451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6" name="Slide Number Placeholder 2"/>
          <p:cNvSpPr txBox="1">
            <a:spLocks/>
          </p:cNvSpPr>
          <p:nvPr/>
        </p:nvSpPr>
        <p:spPr>
          <a:xfrm>
            <a:off x="8413750" y="6351588"/>
            <a:ext cx="381000" cy="365125"/>
          </a:xfrm>
          <a:prstGeom prst="rect">
            <a:avLst/>
          </a:prstGeom>
        </p:spPr>
        <p:txBody>
          <a:bodyPr lIns="91429" tIns="45714" rIns="91429" bIns="45714"/>
          <a:lstStyle/>
          <a:p>
            <a:pPr algn="r" defTabSz="914293">
              <a:defRPr/>
            </a:pPr>
            <a:fld id="{D1C3E240-9EB6-4604-A43D-9910B3F588EA}" type="slidenum">
              <a:rPr lang="en-US" sz="1200" smtClean="0">
                <a:solidFill>
                  <a:srgbClr val="106636"/>
                </a:solidFill>
              </a:rPr>
              <a:pPr algn="r" defTabSz="914293">
                <a:defRPr/>
              </a:pPr>
              <a:t>10</a:t>
            </a:fld>
            <a:endParaRPr lang="en-US" sz="1200" dirty="0">
              <a:solidFill>
                <a:srgbClr val="10663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0-#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0-#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4186214" y="2412674"/>
            <a:ext cx="5227607" cy="3553870"/>
          </a:xfrm>
          <a:prstGeom prst="rect">
            <a:avLst/>
          </a:prstGeom>
          <a:noFill/>
          <a:ln w="9525">
            <a:noFill/>
            <a:miter lim="800000"/>
            <a:headEnd/>
            <a:tailEnd/>
          </a:ln>
        </p:spPr>
      </p:pic>
      <p:sp>
        <p:nvSpPr>
          <p:cNvPr id="7" name="Rectangle 262"/>
          <p:cNvSpPr>
            <a:spLocks noChangeArrowheads="1"/>
          </p:cNvSpPr>
          <p:nvPr/>
        </p:nvSpPr>
        <p:spPr bwMode="auto">
          <a:xfrm>
            <a:off x="293298" y="1"/>
            <a:ext cx="8160589" cy="773113"/>
          </a:xfrm>
          <a:prstGeom prst="rect">
            <a:avLst/>
          </a:prstGeom>
          <a:noFill/>
          <a:ln w="9525" cap="flat" cmpd="sng">
            <a:noFill/>
            <a:prstDash val="solid"/>
            <a:miter lim="800000"/>
            <a:headEnd/>
            <a:tailEnd/>
          </a:ln>
          <a:effectLst/>
        </p:spPr>
        <p:txBody>
          <a:bodyPr lIns="91418" tIns="45709" rIns="91418" bIns="45709" anchor="ctr" anchorCtr="1"/>
          <a:lstStyle/>
          <a:p>
            <a:pPr algn="ctr" eaLnBrk="1" hangingPunct="1">
              <a:defRPr/>
            </a:pPr>
            <a:r>
              <a:rPr lang="en-US" sz="2400" dirty="0">
                <a:solidFill>
                  <a:srgbClr val="008000"/>
                </a:solidFill>
                <a:latin typeface="Arial" pitchFamily="34" charset="0"/>
                <a:cs typeface="Arial" pitchFamily="34" charset="0"/>
              </a:rPr>
              <a:t>EFRC Initial Management / Operations Reviews</a:t>
            </a:r>
          </a:p>
        </p:txBody>
      </p:sp>
      <p:sp>
        <p:nvSpPr>
          <p:cNvPr id="3076" name="TextBox 5"/>
          <p:cNvSpPr txBox="1">
            <a:spLocks noChangeArrowheads="1"/>
          </p:cNvSpPr>
          <p:nvPr/>
        </p:nvSpPr>
        <p:spPr bwMode="auto">
          <a:xfrm>
            <a:off x="1" y="839668"/>
            <a:ext cx="8829675" cy="1502963"/>
          </a:xfrm>
          <a:prstGeom prst="rect">
            <a:avLst/>
          </a:prstGeom>
          <a:noFill/>
          <a:ln w="9525">
            <a:noFill/>
            <a:miter lim="800000"/>
            <a:headEnd/>
            <a:tailEnd/>
          </a:ln>
        </p:spPr>
        <p:txBody>
          <a:bodyPr lIns="91429" tIns="45714" rIns="91429" bIns="45714">
            <a:spAutoFit/>
          </a:bodyPr>
          <a:lstStyle/>
          <a:p>
            <a:pPr marL="233336" indent="-233336">
              <a:spcBef>
                <a:spcPts val="600"/>
              </a:spcBef>
              <a:buFont typeface="Wingdings" pitchFamily="2" charset="2"/>
              <a:buChar char="§"/>
            </a:pPr>
            <a:r>
              <a:rPr lang="en-US" sz="2000" dirty="0">
                <a:latin typeface="Arial Narrow" pitchFamily="34" charset="0"/>
              </a:rPr>
              <a:t>Initial evaluations (with external reviewers) have taken place for all 46 EFRCs</a:t>
            </a:r>
          </a:p>
          <a:p>
            <a:pPr marL="233336" indent="-233336">
              <a:spcBef>
                <a:spcPts val="600"/>
              </a:spcBef>
              <a:buFont typeface="Wingdings" pitchFamily="2" charset="2"/>
              <a:buChar char="§"/>
            </a:pPr>
            <a:r>
              <a:rPr lang="en-US" sz="2000" dirty="0">
                <a:latin typeface="Arial Narrow" pitchFamily="34" charset="0"/>
              </a:rPr>
              <a:t>Focus: leadership, management, and operational practices of the </a:t>
            </a:r>
            <a:r>
              <a:rPr lang="en-US" sz="2000" dirty="0" smtClean="0">
                <a:latin typeface="Arial Narrow" pitchFamily="34" charset="0"/>
              </a:rPr>
              <a:t>centers</a:t>
            </a:r>
          </a:p>
          <a:p>
            <a:pPr marL="233336" indent="-233336">
              <a:spcBef>
                <a:spcPts val="600"/>
              </a:spcBef>
              <a:buFont typeface="Wingdings" pitchFamily="2" charset="2"/>
              <a:buChar char="§"/>
            </a:pPr>
            <a:r>
              <a:rPr lang="en-US" sz="2000" dirty="0" smtClean="0">
                <a:latin typeface="Arial Narrow" pitchFamily="34" charset="0"/>
              </a:rPr>
              <a:t>For each: two-hour presentations; one-hour reviewer-led discussion; one hour for executive session</a:t>
            </a:r>
            <a:endParaRPr lang="en-US" sz="2000" dirty="0">
              <a:latin typeface="Arial Narrow" pitchFamily="34" charset="0"/>
            </a:endParaRPr>
          </a:p>
        </p:txBody>
      </p:sp>
      <p:sp>
        <p:nvSpPr>
          <p:cNvPr id="3077" name="Rectangle 8"/>
          <p:cNvSpPr>
            <a:spLocks noChangeArrowheads="1"/>
          </p:cNvSpPr>
          <p:nvPr/>
        </p:nvSpPr>
        <p:spPr bwMode="auto">
          <a:xfrm>
            <a:off x="0" y="2250236"/>
            <a:ext cx="4497049" cy="3939528"/>
          </a:xfrm>
          <a:prstGeom prst="rect">
            <a:avLst/>
          </a:prstGeom>
          <a:noFill/>
          <a:ln w="9525">
            <a:noFill/>
            <a:miter lim="800000"/>
            <a:headEnd/>
            <a:tailEnd/>
          </a:ln>
        </p:spPr>
        <p:txBody>
          <a:bodyPr wrap="square" lIns="91429" tIns="45714" rIns="91429" bIns="45714">
            <a:spAutoFit/>
          </a:bodyPr>
          <a:lstStyle/>
          <a:p>
            <a:pPr marL="233336" indent="-233336">
              <a:spcBef>
                <a:spcPts val="1200"/>
              </a:spcBef>
              <a:buFont typeface="Wingdings" pitchFamily="2" charset="2"/>
              <a:buChar char="§"/>
            </a:pPr>
            <a:r>
              <a:rPr lang="en-US" sz="2000" dirty="0">
                <a:latin typeface="Arial Narrow" pitchFamily="34" charset="0"/>
              </a:rPr>
              <a:t>Purpose: help each EFRC get the best start possible</a:t>
            </a:r>
          </a:p>
          <a:p>
            <a:pPr marL="690482" lvl="2" indent="-233336">
              <a:spcBef>
                <a:spcPts val="0"/>
              </a:spcBef>
              <a:buFont typeface="Wingdings" pitchFamily="2" charset="2"/>
              <a:buChar char="§"/>
            </a:pPr>
            <a:r>
              <a:rPr lang="en-US" dirty="0">
                <a:latin typeface="Arial Narrow" pitchFamily="34" charset="0"/>
              </a:rPr>
              <a:t>Identify best practices to enhance progress toward scientific goals</a:t>
            </a:r>
          </a:p>
          <a:p>
            <a:pPr marL="690482" lvl="2" indent="-233336">
              <a:spcBef>
                <a:spcPts val="0"/>
              </a:spcBef>
              <a:buFont typeface="Wingdings" pitchFamily="2" charset="2"/>
              <a:buChar char="§"/>
            </a:pPr>
            <a:r>
              <a:rPr lang="en-US" dirty="0">
                <a:latin typeface="Arial Narrow" pitchFamily="34" charset="0"/>
              </a:rPr>
              <a:t>Identify and address any operational issues which may impede progress</a:t>
            </a:r>
          </a:p>
          <a:p>
            <a:pPr marL="690482" lvl="2" indent="-233336">
              <a:spcBef>
                <a:spcPts val="0"/>
              </a:spcBef>
              <a:buFont typeface="Wingdings" pitchFamily="2" charset="2"/>
              <a:buChar char="§"/>
            </a:pPr>
            <a:r>
              <a:rPr lang="en-US" dirty="0">
                <a:latin typeface="Arial Narrow" pitchFamily="34" charset="0"/>
              </a:rPr>
              <a:t>These reviews are not associated with renewal of the center awards</a:t>
            </a:r>
          </a:p>
          <a:p>
            <a:pPr marL="233336" indent="-233336">
              <a:spcBef>
                <a:spcPts val="1200"/>
              </a:spcBef>
              <a:buFont typeface="Wingdings" pitchFamily="2" charset="2"/>
              <a:buChar char="§"/>
            </a:pPr>
            <a:r>
              <a:rPr lang="en-US" sz="2000" dirty="0">
                <a:latin typeface="Arial Narrow" pitchFamily="34" charset="0"/>
              </a:rPr>
              <a:t>Outcomes:</a:t>
            </a:r>
          </a:p>
          <a:p>
            <a:pPr marL="690482" lvl="1" indent="-233336">
              <a:spcBef>
                <a:spcPts val="0"/>
              </a:spcBef>
              <a:buFont typeface="Wingdings" pitchFamily="2" charset="2"/>
              <a:buChar char="§"/>
            </a:pPr>
            <a:r>
              <a:rPr lang="en-US" dirty="0">
                <a:latin typeface="Arial Narrow" pitchFamily="34" charset="0"/>
              </a:rPr>
              <a:t>Review results </a:t>
            </a:r>
            <a:r>
              <a:rPr lang="en-US" dirty="0" smtClean="0">
                <a:latin typeface="Arial Narrow" pitchFamily="34" charset="0"/>
              </a:rPr>
              <a:t>in letters </a:t>
            </a:r>
            <a:r>
              <a:rPr lang="en-US" dirty="0">
                <a:latin typeface="Arial Narrow" pitchFamily="34" charset="0"/>
              </a:rPr>
              <a:t>to EFRC </a:t>
            </a:r>
            <a:r>
              <a:rPr lang="en-US" dirty="0" smtClean="0">
                <a:latin typeface="Arial Narrow" pitchFamily="34" charset="0"/>
              </a:rPr>
              <a:t>Directors</a:t>
            </a:r>
            <a:endParaRPr lang="en-US" dirty="0">
              <a:latin typeface="Arial Narrow" pitchFamily="34" charset="0"/>
            </a:endParaRPr>
          </a:p>
          <a:p>
            <a:pPr marL="690482" lvl="1" indent="-233336">
              <a:spcBef>
                <a:spcPts val="0"/>
              </a:spcBef>
              <a:buFont typeface="Wingdings" pitchFamily="2" charset="2"/>
              <a:buChar char="§"/>
            </a:pPr>
            <a:r>
              <a:rPr lang="en-US" dirty="0">
                <a:latin typeface="Arial Narrow" pitchFamily="34" charset="0"/>
              </a:rPr>
              <a:t> </a:t>
            </a:r>
            <a:r>
              <a:rPr lang="en-US" dirty="0" smtClean="0">
                <a:latin typeface="Arial Narrow" pitchFamily="34" charset="0"/>
              </a:rPr>
              <a:t>A  </a:t>
            </a:r>
            <a:r>
              <a:rPr lang="en-US" dirty="0">
                <a:latin typeface="Arial Narrow" pitchFamily="34" charset="0"/>
              </a:rPr>
              <a:t>compilation of good practices will be assembled and distributed as a resource (not mandatory guidance) for the EFRCs</a:t>
            </a:r>
          </a:p>
        </p:txBody>
      </p:sp>
      <p:sp>
        <p:nvSpPr>
          <p:cNvPr id="6" name="Slide Number Placeholder 2"/>
          <p:cNvSpPr txBox="1">
            <a:spLocks/>
          </p:cNvSpPr>
          <p:nvPr/>
        </p:nvSpPr>
        <p:spPr>
          <a:xfrm>
            <a:off x="8413750" y="6351588"/>
            <a:ext cx="381000" cy="365125"/>
          </a:xfrm>
          <a:prstGeom prst="rect">
            <a:avLst/>
          </a:prstGeom>
        </p:spPr>
        <p:txBody>
          <a:bodyPr lIns="91429" tIns="45714" rIns="91429" bIns="45714"/>
          <a:lstStyle/>
          <a:p>
            <a:pPr algn="r" defTabSz="914293">
              <a:defRPr/>
            </a:pPr>
            <a:fld id="{D1C3E240-9EB6-4604-A43D-9910B3F588EA}" type="slidenum">
              <a:rPr lang="en-US" sz="1200" smtClean="0">
                <a:solidFill>
                  <a:srgbClr val="106636"/>
                </a:solidFill>
              </a:rPr>
              <a:pPr algn="r" defTabSz="914293">
                <a:defRPr/>
              </a:pPr>
              <a:t>11</a:t>
            </a:fld>
            <a:endParaRPr lang="en-US" sz="1200" dirty="0">
              <a:solidFill>
                <a:srgbClr val="10663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04799" y="914401"/>
            <a:ext cx="8534400" cy="2819400"/>
          </a:xfrm>
        </p:spPr>
        <p:txBody>
          <a:bodyPr/>
          <a:lstStyle/>
          <a:p>
            <a:pPr marL="223812" indent="-223812">
              <a:buFont typeface="Wingdings" pitchFamily="2" charset="2"/>
              <a:buChar char="§"/>
            </a:pPr>
            <a:r>
              <a:rPr lang="en-US" sz="1800" dirty="0" smtClean="0">
                <a:solidFill>
                  <a:schemeClr val="tx1"/>
                </a:solidFill>
                <a:latin typeface="Arial Narrow" pitchFamily="34" charset="0"/>
              </a:rPr>
              <a:t>Modeled after the Office of Science </a:t>
            </a:r>
            <a:r>
              <a:rPr lang="en-US" sz="1800" dirty="0" err="1" smtClean="0">
                <a:solidFill>
                  <a:schemeClr val="tx1"/>
                </a:solidFill>
                <a:latin typeface="Arial Narrow" pitchFamily="34" charset="0"/>
              </a:rPr>
              <a:t>Bioenergy</a:t>
            </a:r>
            <a:r>
              <a:rPr lang="en-US" sz="1800" dirty="0" smtClean="0">
                <a:solidFill>
                  <a:schemeClr val="tx1"/>
                </a:solidFill>
                <a:latin typeface="Arial Narrow" pitchFamily="34" charset="0"/>
              </a:rPr>
              <a:t> Research Centers, the Energy Innovation Hubs focus on critical energy technology challenges by building creative, highly-integrated research teams that can accomplish more, faster, than researchers working separately.</a:t>
            </a:r>
            <a:r>
              <a:rPr lang="en-US" altLang="ko-KR" sz="1600" dirty="0" smtClean="0">
                <a:solidFill>
                  <a:schemeClr val="tx1"/>
                </a:solidFill>
                <a:latin typeface="Arial Narrow" pitchFamily="34" charset="0"/>
                <a:ea typeface="굴림"/>
                <a:cs typeface="굴림"/>
              </a:rPr>
              <a:t/>
            </a:r>
            <a:br>
              <a:rPr lang="en-US" altLang="ko-KR" sz="1600" dirty="0" smtClean="0">
                <a:solidFill>
                  <a:schemeClr val="tx1"/>
                </a:solidFill>
                <a:latin typeface="Arial Narrow" pitchFamily="34" charset="0"/>
                <a:ea typeface="굴림"/>
                <a:cs typeface="굴림"/>
              </a:rPr>
            </a:br>
            <a:endParaRPr lang="en-US" altLang="ko-KR" sz="1600" dirty="0" smtClean="0">
              <a:solidFill>
                <a:schemeClr val="tx1"/>
              </a:solidFill>
              <a:latin typeface="Arial Narrow" pitchFamily="34" charset="0"/>
              <a:ea typeface="굴림"/>
              <a:cs typeface="굴림"/>
            </a:endParaRPr>
          </a:p>
          <a:p>
            <a:pPr marL="223812" indent="-223812">
              <a:buFont typeface="Wingdings" pitchFamily="2" charset="2"/>
              <a:buChar char="§"/>
              <a:tabLst>
                <a:tab pos="285717" algn="l"/>
              </a:tabLst>
            </a:pPr>
            <a:r>
              <a:rPr lang="en-US" sz="1800" dirty="0" smtClean="0">
                <a:solidFill>
                  <a:schemeClr val="tx1"/>
                </a:solidFill>
                <a:latin typeface="Arial Narrow" pitchFamily="34" charset="0"/>
                <a:cs typeface="Arial" charset="0"/>
              </a:rPr>
              <a:t>The objective of the Fuels from Sunlight Hub is to develop an effective solar energy to chemical fuel conversion system.  The system should operate at an overall efficiency and produce fuel of sufficient energy content to enable transition from bench-top discovery to proof-of-concept prototyping.</a:t>
            </a:r>
          </a:p>
          <a:p>
            <a:pPr marL="285717" indent="-285717">
              <a:buNone/>
              <a:tabLst>
                <a:tab pos="285717" algn="l"/>
              </a:tabLst>
            </a:pPr>
            <a:endParaRPr lang="en-US" sz="900" dirty="0" smtClean="0">
              <a:solidFill>
                <a:schemeClr val="tx1"/>
              </a:solidFill>
              <a:latin typeface="Arial Narrow" pitchFamily="34" charset="0"/>
              <a:cs typeface="Arial" charset="0"/>
            </a:endParaRPr>
          </a:p>
          <a:p>
            <a:pPr marL="285717" indent="-285717">
              <a:buNone/>
              <a:tabLst>
                <a:tab pos="285717" algn="l"/>
              </a:tabLst>
            </a:pPr>
            <a:r>
              <a:rPr lang="en-US" sz="1800" dirty="0" smtClean="0">
                <a:solidFill>
                  <a:schemeClr val="tx1"/>
                </a:solidFill>
                <a:latin typeface="Arial Narrow" pitchFamily="34" charset="0"/>
                <a:cs typeface="Arial" charset="0"/>
              </a:rPr>
              <a:t>Timeline:</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December 22, 2009:  Funding Opportunity Announcement (FOA) issued</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January 29, 2010:  Letters of intent due (but not required)</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March 29, 2010:  Full applications due</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May 24:  First Round External Peer Review (Virtual Panel)</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June 24-26 Second Round External Peer Review (Reverse Site Visit Panel)</a:t>
            </a:r>
          </a:p>
          <a:p>
            <a:pPr marL="285717" indent="-285717">
              <a:buFont typeface="Wingdings" pitchFamily="2" charset="2"/>
              <a:buChar char="Ø"/>
              <a:tabLst>
                <a:tab pos="285717" algn="l"/>
              </a:tabLst>
            </a:pPr>
            <a:r>
              <a:rPr lang="en-US" sz="1600" dirty="0" smtClean="0">
                <a:solidFill>
                  <a:srgbClr val="FF0000"/>
                </a:solidFill>
                <a:latin typeface="Arial Narrow" pitchFamily="34" charset="0"/>
                <a:cs typeface="Arial" charset="0"/>
              </a:rPr>
              <a:t>July 22, 2010:  Award announcement</a:t>
            </a:r>
          </a:p>
          <a:p>
            <a:pPr marL="285717" indent="-285717">
              <a:buFont typeface="Wingdings" pitchFamily="2" charset="2"/>
              <a:buChar char="Ø"/>
              <a:tabLst>
                <a:tab pos="285717" algn="l"/>
              </a:tabLst>
            </a:pPr>
            <a:r>
              <a:rPr lang="en-US" sz="1600" dirty="0" smtClean="0">
                <a:solidFill>
                  <a:schemeClr val="tx1"/>
                </a:solidFill>
                <a:latin typeface="Arial Narrow" pitchFamily="34" charset="0"/>
                <a:cs typeface="Arial" charset="0"/>
              </a:rPr>
              <a:t>September, 2010:  Award initiation</a:t>
            </a:r>
          </a:p>
          <a:p>
            <a:pPr marL="285717" indent="-285717">
              <a:buFont typeface="Arial" pitchFamily="34" charset="0"/>
              <a:buChar char="•"/>
              <a:tabLst>
                <a:tab pos="285717" algn="l"/>
              </a:tabLst>
            </a:pPr>
            <a:endParaRPr lang="en-US" sz="1600" dirty="0" smtClean="0">
              <a:solidFill>
                <a:schemeClr val="tx1"/>
              </a:solidFill>
              <a:latin typeface="Arial Narrow" pitchFamily="34" charset="0"/>
              <a:cs typeface="Arial" charset="0"/>
            </a:endParaRPr>
          </a:p>
          <a:p>
            <a:pPr marL="285717" indent="-285717">
              <a:buNone/>
              <a:tabLst>
                <a:tab pos="285717" algn="l"/>
              </a:tabLst>
            </a:pPr>
            <a:endParaRPr lang="en-US" sz="1800" dirty="0" smtClean="0">
              <a:solidFill>
                <a:schemeClr val="tx1"/>
              </a:solidFill>
              <a:latin typeface="Arial Narrow" pitchFamily="34" charset="0"/>
              <a:cs typeface="Arial" charset="0"/>
            </a:endParaRPr>
          </a:p>
        </p:txBody>
      </p:sp>
      <p:sp>
        <p:nvSpPr>
          <p:cNvPr id="8" name="Rectangle 2"/>
          <p:cNvSpPr>
            <a:spLocks noGrp="1"/>
          </p:cNvSpPr>
          <p:nvPr>
            <p:ph type="title"/>
          </p:nvPr>
        </p:nvSpPr>
        <p:spPr>
          <a:xfrm>
            <a:off x="381000" y="-152400"/>
            <a:ext cx="8305800" cy="1143000"/>
          </a:xfrm>
        </p:spPr>
        <p:txBody>
          <a:bodyPr/>
          <a:lstStyle/>
          <a:p>
            <a:r>
              <a:rPr lang="en-US" dirty="0" smtClean="0">
                <a:latin typeface="Arial" charset="0"/>
                <a:cs typeface="Arial" charset="0"/>
              </a:rPr>
              <a:t>Energy Innovation Hub – Fuels from Sunlight</a:t>
            </a:r>
          </a:p>
        </p:txBody>
      </p:sp>
      <p:sp>
        <p:nvSpPr>
          <p:cNvPr id="5" name="TextBox 4"/>
          <p:cNvSpPr txBox="1"/>
          <p:nvPr/>
        </p:nvSpPr>
        <p:spPr>
          <a:xfrm>
            <a:off x="3810000" y="6400801"/>
            <a:ext cx="4390923" cy="307764"/>
          </a:xfrm>
          <a:prstGeom prst="rect">
            <a:avLst/>
          </a:prstGeom>
          <a:noFill/>
        </p:spPr>
        <p:txBody>
          <a:bodyPr wrap="none" lIns="91429" tIns="45714" rIns="91429" bIns="45714" rtlCol="0">
            <a:spAutoFit/>
          </a:bodyPr>
          <a:lstStyle/>
          <a:p>
            <a:r>
              <a:rPr lang="en-US" sz="1400" b="1" dirty="0" smtClean="0">
                <a:latin typeface="Arial" pitchFamily="34" charset="0"/>
                <a:cs typeface="Arial" pitchFamily="34" charset="0"/>
              </a:rPr>
              <a:t>Confidential Information – Procurement Sensitive</a:t>
            </a:r>
            <a:endParaRPr lang="en-US" sz="1400" b="1" dirty="0">
              <a:latin typeface="Arial" pitchFamily="34" charset="0"/>
              <a:cs typeface="Arial" pitchFamily="34" charset="0"/>
            </a:endParaRPr>
          </a:p>
        </p:txBody>
      </p:sp>
      <p:sp>
        <p:nvSpPr>
          <p:cNvPr id="7" name="Slide Number Placeholder 6"/>
          <p:cNvSpPr>
            <a:spLocks noGrp="1"/>
          </p:cNvSpPr>
          <p:nvPr>
            <p:ph type="sldNum" sz="quarter" idx="11"/>
          </p:nvPr>
        </p:nvSpPr>
        <p:spPr/>
        <p:txBody>
          <a:bodyPr/>
          <a:lstStyle/>
          <a:p>
            <a:pPr>
              <a:defRPr/>
            </a:pPr>
            <a:fld id="{21722FF3-B2FF-4B9D-A1FC-2641F0BD8CF1}" type="slidenum">
              <a:rPr lang="en-US" sz="1050" smtClean="0"/>
              <a:pPr>
                <a:defRPr/>
              </a:pPr>
              <a:t>12</a:t>
            </a:fld>
            <a:endParaRPr lang="en-US" sz="10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19075"/>
            <a:ext cx="6781800" cy="1143000"/>
          </a:xfrm>
        </p:spPr>
        <p:txBody>
          <a:bodyPr/>
          <a:lstStyle/>
          <a:p>
            <a:r>
              <a:rPr lang="en-US" sz="2800" dirty="0" smtClean="0"/>
              <a:t>Energy Innovation Hub:</a:t>
            </a:r>
            <a:br>
              <a:rPr lang="en-US" sz="2800" dirty="0" smtClean="0"/>
            </a:br>
            <a:r>
              <a:rPr lang="en-US" dirty="0" smtClean="0"/>
              <a:t>Fuels from Sunlight</a:t>
            </a:r>
            <a:endParaRPr lang="en-US" sz="2800" dirty="0"/>
          </a:p>
        </p:txBody>
      </p:sp>
      <p:pic>
        <p:nvPicPr>
          <p:cNvPr id="3" name="Picture 2" descr="JCAP_Hub_fig.jpg"/>
          <p:cNvPicPr>
            <a:picLocks noChangeAspect="1"/>
          </p:cNvPicPr>
          <p:nvPr/>
        </p:nvPicPr>
        <p:blipFill>
          <a:blip r:embed="rId3" cstate="print"/>
          <a:stretch>
            <a:fillRect/>
          </a:stretch>
        </p:blipFill>
        <p:spPr>
          <a:xfrm>
            <a:off x="5181600" y="1143001"/>
            <a:ext cx="3962400" cy="2850577"/>
          </a:xfrm>
          <a:prstGeom prst="rect">
            <a:avLst/>
          </a:prstGeom>
        </p:spPr>
      </p:pic>
      <p:pic>
        <p:nvPicPr>
          <p:cNvPr id="4" name="Picture 3" descr="JCAP_Mission_fig.jpg"/>
          <p:cNvPicPr>
            <a:picLocks noChangeAspect="1"/>
          </p:cNvPicPr>
          <p:nvPr/>
        </p:nvPicPr>
        <p:blipFill>
          <a:blip r:embed="rId4" cstate="print"/>
          <a:stretch>
            <a:fillRect/>
          </a:stretch>
        </p:blipFill>
        <p:spPr>
          <a:xfrm>
            <a:off x="0" y="762000"/>
            <a:ext cx="5120640" cy="3316224"/>
          </a:xfrm>
          <a:prstGeom prst="rect">
            <a:avLst/>
          </a:prstGeom>
        </p:spPr>
      </p:pic>
      <p:pic>
        <p:nvPicPr>
          <p:cNvPr id="5" name="Picture 2"/>
          <p:cNvPicPr>
            <a:picLocks noChangeAspect="1" noChangeArrowheads="1"/>
          </p:cNvPicPr>
          <p:nvPr/>
        </p:nvPicPr>
        <p:blipFill>
          <a:blip r:embed="rId5" cstate="print"/>
          <a:srcRect/>
          <a:stretch>
            <a:fillRect/>
          </a:stretch>
        </p:blipFill>
        <p:spPr bwMode="auto">
          <a:xfrm>
            <a:off x="6477001" y="0"/>
            <a:ext cx="2209799" cy="704222"/>
          </a:xfrm>
          <a:prstGeom prst="rect">
            <a:avLst/>
          </a:prstGeom>
          <a:noFill/>
          <a:ln w="9525">
            <a:noFill/>
            <a:miter lim="800000"/>
            <a:headEnd/>
            <a:tailEnd/>
          </a:ln>
        </p:spPr>
      </p:pic>
      <p:sp>
        <p:nvSpPr>
          <p:cNvPr id="6" name="TextBox 5"/>
          <p:cNvSpPr txBox="1"/>
          <p:nvPr/>
        </p:nvSpPr>
        <p:spPr>
          <a:xfrm>
            <a:off x="152400" y="4045790"/>
            <a:ext cx="4953000" cy="2400645"/>
          </a:xfrm>
          <a:prstGeom prst="rect">
            <a:avLst/>
          </a:prstGeom>
          <a:noFill/>
        </p:spPr>
        <p:txBody>
          <a:bodyPr wrap="square" lIns="91429" tIns="45714" rIns="91429" bIns="45714" rtlCol="0">
            <a:spAutoFit/>
          </a:bodyPr>
          <a:lstStyle/>
          <a:p>
            <a:r>
              <a:rPr lang="en-US" sz="2000" b="1" dirty="0" smtClean="0">
                <a:latin typeface="Arial Narrow" pitchFamily="34" charset="0"/>
                <a:cs typeface="Arial" pitchFamily="34" charset="0"/>
              </a:rPr>
              <a:t>JCAP R&amp;D will focus on:</a:t>
            </a:r>
          </a:p>
          <a:p>
            <a:pPr marL="225399" indent="-225399">
              <a:buFont typeface="Wingdings" pitchFamily="2" charset="2"/>
              <a:buChar char="Ø"/>
            </a:pPr>
            <a:r>
              <a:rPr lang="en-US" dirty="0" smtClean="0">
                <a:latin typeface="Arial Narrow" pitchFamily="34" charset="0"/>
                <a:cs typeface="Arial" pitchFamily="34" charset="0"/>
              </a:rPr>
              <a:t>Robustness of components</a:t>
            </a:r>
          </a:p>
          <a:p>
            <a:pPr marL="225399" indent="-225399">
              <a:buFont typeface="Wingdings" pitchFamily="2" charset="2"/>
              <a:buChar char="Ø"/>
            </a:pPr>
            <a:r>
              <a:rPr lang="en-US" dirty="0" smtClean="0">
                <a:latin typeface="Arial Narrow" pitchFamily="34" charset="0"/>
                <a:cs typeface="Arial" pitchFamily="34" charset="0"/>
              </a:rPr>
              <a:t>Accelerating the rate of catalyst discovery for solar fuel reactions</a:t>
            </a:r>
          </a:p>
          <a:p>
            <a:pPr marL="225399" indent="-225399">
              <a:buFont typeface="Wingdings" pitchFamily="2" charset="2"/>
              <a:buChar char="Ø"/>
            </a:pPr>
            <a:r>
              <a:rPr lang="en-US" dirty="0" smtClean="0">
                <a:latin typeface="Arial Narrow" pitchFamily="34" charset="0"/>
                <a:cs typeface="Arial" pitchFamily="34" charset="0"/>
              </a:rPr>
              <a:t>Discovering earth-abundant, robust, inorganic light absorbers with optimal band gap</a:t>
            </a:r>
          </a:p>
          <a:p>
            <a:pPr marL="225399" indent="-225399">
              <a:buFont typeface="Wingdings" pitchFamily="2" charset="2"/>
              <a:buChar char="Ø"/>
            </a:pPr>
            <a:r>
              <a:rPr lang="en-US" dirty="0" smtClean="0">
                <a:latin typeface="Arial Narrow" pitchFamily="34" charset="0"/>
                <a:cs typeface="Arial" pitchFamily="34" charset="0"/>
              </a:rPr>
              <a:t>System integration, benchmarking, and scale-up</a:t>
            </a:r>
          </a:p>
          <a:p>
            <a:endParaRPr lang="en-US" sz="2000" b="1" dirty="0" smtClean="0">
              <a:latin typeface="Arial Narrow" pitchFamily="34" charset="0"/>
              <a:cs typeface="Arial" pitchFamily="34" charset="0"/>
            </a:endParaRPr>
          </a:p>
        </p:txBody>
      </p:sp>
      <p:sp>
        <p:nvSpPr>
          <p:cNvPr id="7" name="TextBox 6"/>
          <p:cNvSpPr txBox="1"/>
          <p:nvPr/>
        </p:nvSpPr>
        <p:spPr>
          <a:xfrm>
            <a:off x="5334000" y="4045790"/>
            <a:ext cx="3810000" cy="2400645"/>
          </a:xfrm>
          <a:prstGeom prst="rect">
            <a:avLst/>
          </a:prstGeom>
          <a:noFill/>
        </p:spPr>
        <p:txBody>
          <a:bodyPr wrap="square" lIns="91429" tIns="45714" rIns="91429" bIns="45714" rtlCol="0">
            <a:spAutoFit/>
          </a:bodyPr>
          <a:lstStyle/>
          <a:p>
            <a:r>
              <a:rPr lang="en-US" sz="2000" b="1" dirty="0" smtClean="0">
                <a:latin typeface="Arial Narrow" pitchFamily="34" charset="0"/>
                <a:cs typeface="Arial" pitchFamily="34" charset="0"/>
              </a:rPr>
              <a:t>JCAP’s role as a solar fuels Hub:</a:t>
            </a:r>
          </a:p>
          <a:p>
            <a:pPr marL="225399" indent="-225399">
              <a:buFont typeface="Wingdings" pitchFamily="2" charset="2"/>
              <a:buChar char="Ø"/>
            </a:pPr>
            <a:r>
              <a:rPr lang="en-US" dirty="0" smtClean="0">
                <a:latin typeface="Arial Narrow" pitchFamily="34" charset="0"/>
                <a:cs typeface="Arial" pitchFamily="34" charset="0"/>
              </a:rPr>
              <a:t>Incorporating the latest discoveries from the community (EFRCs, single-PI or small-group research)</a:t>
            </a:r>
          </a:p>
          <a:p>
            <a:pPr marL="225399" indent="-225399">
              <a:buFont typeface="Wingdings" pitchFamily="2" charset="2"/>
              <a:buChar char="Ø"/>
            </a:pPr>
            <a:r>
              <a:rPr lang="en-US" dirty="0" smtClean="0">
                <a:latin typeface="Arial Narrow" pitchFamily="34" charset="0"/>
                <a:cs typeface="Arial" pitchFamily="34" charset="0"/>
              </a:rPr>
              <a:t>Providing metrics and benchmarking to the community</a:t>
            </a:r>
          </a:p>
          <a:p>
            <a:pPr marL="225399" indent="-225399">
              <a:buFont typeface="Wingdings" pitchFamily="2" charset="2"/>
              <a:buChar char="Ø"/>
            </a:pPr>
            <a:endParaRPr lang="en-US" dirty="0" smtClean="0">
              <a:latin typeface="Arial Narrow" pitchFamily="34" charset="0"/>
              <a:cs typeface="Arial" pitchFamily="34" charset="0"/>
            </a:endParaRPr>
          </a:p>
          <a:p>
            <a:endParaRPr lang="en-US" sz="2000" b="1" dirty="0" smtClean="0">
              <a:latin typeface="Arial Narrow" pitchFamily="34" charset="0"/>
              <a:cs typeface="Arial" pitchFamily="34" charset="0"/>
            </a:endParaRPr>
          </a:p>
        </p:txBody>
      </p:sp>
      <p:sp>
        <p:nvSpPr>
          <p:cNvPr id="9"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13</a:t>
            </a:fld>
            <a:endParaRPr lang="en-US" sz="1200" dirty="0">
              <a:solidFill>
                <a:srgbClr val="10663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dirty="0" err="1" smtClean="0"/>
              <a:t>Linac</a:t>
            </a:r>
            <a:r>
              <a:rPr lang="en-US" dirty="0" smtClean="0"/>
              <a:t> Coherent Light Source</a:t>
            </a:r>
            <a:endParaRPr lang="en-US" dirty="0"/>
          </a:p>
        </p:txBody>
      </p:sp>
      <p:grpSp>
        <p:nvGrpSpPr>
          <p:cNvPr id="2" name="Group 33"/>
          <p:cNvGrpSpPr>
            <a:grpSpLocks/>
          </p:cNvGrpSpPr>
          <p:nvPr/>
        </p:nvGrpSpPr>
        <p:grpSpPr bwMode="auto">
          <a:xfrm>
            <a:off x="457200" y="1066800"/>
            <a:ext cx="8229600" cy="5247736"/>
            <a:chOff x="457200" y="1066800"/>
            <a:chExt cx="8229600" cy="5486400"/>
          </a:xfrm>
        </p:grpSpPr>
        <p:sp>
          <p:nvSpPr>
            <p:cNvPr id="4101" name="TextBox 46"/>
            <p:cNvSpPr txBox="1">
              <a:spLocks noChangeArrowheads="1"/>
            </p:cNvSpPr>
            <p:nvPr/>
          </p:nvSpPr>
          <p:spPr bwMode="auto">
            <a:xfrm>
              <a:off x="2590800" y="3657600"/>
              <a:ext cx="1060450" cy="675726"/>
            </a:xfrm>
            <a:prstGeom prst="rect">
              <a:avLst/>
            </a:prstGeom>
            <a:noFill/>
            <a:ln w="9525">
              <a:noFill/>
              <a:miter lim="800000"/>
              <a:headEnd/>
              <a:tailEnd/>
            </a:ln>
          </p:spPr>
          <p:txBody>
            <a:bodyPr>
              <a:spAutoFit/>
            </a:bodyPr>
            <a:lstStyle/>
            <a:p>
              <a:r>
                <a:rPr lang="en-US">
                  <a:solidFill>
                    <a:schemeClr val="bg1"/>
                  </a:solidFill>
                </a:rPr>
                <a:t>Office Building</a:t>
              </a:r>
            </a:p>
          </p:txBody>
        </p:sp>
        <p:sp>
          <p:nvSpPr>
            <p:cNvPr id="7" name="Oval 6"/>
            <p:cNvSpPr/>
            <p:nvPr/>
          </p:nvSpPr>
          <p:spPr>
            <a:xfrm>
              <a:off x="4267200" y="4267200"/>
              <a:ext cx="6858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a:off x="3581400" y="4114800"/>
              <a:ext cx="685800" cy="2286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104" name="Picture 2"/>
            <p:cNvPicPr>
              <a:picLocks noChangeAspect="1" noChangeArrowheads="1"/>
            </p:cNvPicPr>
            <p:nvPr/>
          </p:nvPicPr>
          <p:blipFill>
            <a:blip r:embed="rId3" cstate="print"/>
            <a:srcRect/>
            <a:stretch>
              <a:fillRect/>
            </a:stretch>
          </p:blipFill>
          <p:spPr bwMode="auto">
            <a:xfrm>
              <a:off x="457200" y="1066800"/>
              <a:ext cx="8223250" cy="5486400"/>
            </a:xfrm>
            <a:prstGeom prst="rect">
              <a:avLst/>
            </a:prstGeom>
            <a:noFill/>
            <a:ln w="9525">
              <a:noFill/>
              <a:miter lim="800000"/>
              <a:headEnd/>
              <a:tailEnd/>
            </a:ln>
          </p:spPr>
        </p:pic>
        <p:pic>
          <p:nvPicPr>
            <p:cNvPr id="4105" name="Picture 43" descr="lcls_ren_aerial_03.jpg"/>
            <p:cNvPicPr>
              <a:picLocks noChangeAspect="1"/>
            </p:cNvPicPr>
            <p:nvPr/>
          </p:nvPicPr>
          <p:blipFill>
            <a:blip r:embed="rId4" cstate="print"/>
            <a:srcRect/>
            <a:stretch>
              <a:fillRect/>
            </a:stretch>
          </p:blipFill>
          <p:spPr bwMode="auto">
            <a:xfrm>
              <a:off x="609600" y="4324141"/>
              <a:ext cx="3048000" cy="2000459"/>
            </a:xfrm>
            <a:prstGeom prst="rect">
              <a:avLst/>
            </a:prstGeom>
            <a:noFill/>
            <a:ln w="9525">
              <a:noFill/>
              <a:miter lim="800000"/>
              <a:headEnd/>
              <a:tailEnd/>
            </a:ln>
          </p:spPr>
        </p:pic>
        <p:cxnSp>
          <p:nvCxnSpPr>
            <p:cNvPr id="12" name="Straight Arrow Connector 11"/>
            <p:cNvCxnSpPr/>
            <p:nvPr/>
          </p:nvCxnSpPr>
          <p:spPr>
            <a:xfrm rot="5400000">
              <a:off x="2209800" y="1524000"/>
              <a:ext cx="762000" cy="7620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4107" name="TextBox 14"/>
            <p:cNvSpPr txBox="1">
              <a:spLocks noChangeArrowheads="1"/>
            </p:cNvSpPr>
            <p:nvPr/>
          </p:nvSpPr>
          <p:spPr bwMode="auto">
            <a:xfrm>
              <a:off x="2895600" y="1337846"/>
              <a:ext cx="990600" cy="675726"/>
            </a:xfrm>
            <a:prstGeom prst="rect">
              <a:avLst/>
            </a:prstGeom>
            <a:noFill/>
            <a:ln w="9525">
              <a:noFill/>
              <a:miter lim="800000"/>
              <a:headEnd/>
              <a:tailEnd/>
            </a:ln>
          </p:spPr>
          <p:txBody>
            <a:bodyPr>
              <a:spAutoFit/>
            </a:bodyPr>
            <a:lstStyle/>
            <a:p>
              <a:r>
                <a:rPr lang="en-US" b="1" dirty="0">
                  <a:solidFill>
                    <a:schemeClr val="bg1"/>
                  </a:solidFill>
                </a:rPr>
                <a:t>Injector</a:t>
              </a:r>
            </a:p>
          </p:txBody>
        </p:sp>
        <p:cxnSp>
          <p:nvCxnSpPr>
            <p:cNvPr id="16" name="Straight Arrow Connector 15"/>
            <p:cNvCxnSpPr/>
            <p:nvPr/>
          </p:nvCxnSpPr>
          <p:spPr>
            <a:xfrm rot="5400000">
              <a:off x="3886200" y="2667000"/>
              <a:ext cx="762000" cy="7620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3810000"/>
              <a:ext cx="914400" cy="5334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43600" y="5257800"/>
              <a:ext cx="533400" cy="762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715000" y="4038600"/>
              <a:ext cx="609600" cy="4572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800600" y="3276600"/>
              <a:ext cx="762000" cy="7620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4113" name="TextBox 20"/>
            <p:cNvSpPr txBox="1">
              <a:spLocks noChangeArrowheads="1"/>
            </p:cNvSpPr>
            <p:nvPr/>
          </p:nvSpPr>
          <p:spPr bwMode="auto">
            <a:xfrm>
              <a:off x="1905000" y="3547646"/>
              <a:ext cx="1752600" cy="675726"/>
            </a:xfrm>
            <a:prstGeom prst="rect">
              <a:avLst/>
            </a:prstGeom>
            <a:noFill/>
            <a:ln w="9525">
              <a:noFill/>
              <a:miter lim="800000"/>
              <a:headEnd/>
              <a:tailEnd/>
            </a:ln>
          </p:spPr>
          <p:txBody>
            <a:bodyPr>
              <a:spAutoFit/>
            </a:bodyPr>
            <a:lstStyle/>
            <a:p>
              <a:r>
                <a:rPr lang="en-US" b="1" dirty="0">
                  <a:solidFill>
                    <a:schemeClr val="bg1"/>
                  </a:solidFill>
                </a:rPr>
                <a:t>Office Building</a:t>
              </a:r>
            </a:p>
          </p:txBody>
        </p:sp>
        <p:sp>
          <p:nvSpPr>
            <p:cNvPr id="4114" name="TextBox 21"/>
            <p:cNvSpPr txBox="1">
              <a:spLocks noChangeArrowheads="1"/>
            </p:cNvSpPr>
            <p:nvPr/>
          </p:nvSpPr>
          <p:spPr bwMode="auto">
            <a:xfrm>
              <a:off x="4343400" y="5029200"/>
              <a:ext cx="1676400" cy="675726"/>
            </a:xfrm>
            <a:prstGeom prst="rect">
              <a:avLst/>
            </a:prstGeom>
            <a:noFill/>
            <a:ln w="9525">
              <a:noFill/>
              <a:miter lim="800000"/>
              <a:headEnd/>
              <a:tailEnd/>
            </a:ln>
          </p:spPr>
          <p:txBody>
            <a:bodyPr>
              <a:spAutoFit/>
            </a:bodyPr>
            <a:lstStyle/>
            <a:p>
              <a:r>
                <a:rPr lang="en-US" b="1" dirty="0" err="1">
                  <a:solidFill>
                    <a:schemeClr val="bg1"/>
                  </a:solidFill>
                </a:rPr>
                <a:t>Xray</a:t>
              </a:r>
              <a:r>
                <a:rPr lang="en-US" b="1" dirty="0">
                  <a:solidFill>
                    <a:schemeClr val="bg1"/>
                  </a:solidFill>
                </a:rPr>
                <a:t> Transport</a:t>
              </a:r>
            </a:p>
          </p:txBody>
        </p:sp>
        <p:sp>
          <p:nvSpPr>
            <p:cNvPr id="4115" name="TextBox 22"/>
            <p:cNvSpPr txBox="1">
              <a:spLocks noChangeArrowheads="1"/>
            </p:cNvSpPr>
            <p:nvPr/>
          </p:nvSpPr>
          <p:spPr bwMode="auto">
            <a:xfrm>
              <a:off x="6172200" y="3733800"/>
              <a:ext cx="2514600" cy="675726"/>
            </a:xfrm>
            <a:prstGeom prst="rect">
              <a:avLst/>
            </a:prstGeom>
            <a:noFill/>
            <a:ln w="9525">
              <a:noFill/>
              <a:miter lim="800000"/>
              <a:headEnd/>
              <a:tailEnd/>
            </a:ln>
          </p:spPr>
          <p:txBody>
            <a:bodyPr>
              <a:spAutoFit/>
            </a:bodyPr>
            <a:lstStyle/>
            <a:p>
              <a:r>
                <a:rPr lang="en-US" b="1" dirty="0">
                  <a:solidFill>
                    <a:schemeClr val="bg1"/>
                  </a:solidFill>
                </a:rPr>
                <a:t>Near Experimental Hall</a:t>
              </a:r>
            </a:p>
          </p:txBody>
        </p:sp>
        <p:sp>
          <p:nvSpPr>
            <p:cNvPr id="4116" name="TextBox 23"/>
            <p:cNvSpPr txBox="1">
              <a:spLocks noChangeArrowheads="1"/>
            </p:cNvSpPr>
            <p:nvPr/>
          </p:nvSpPr>
          <p:spPr bwMode="auto">
            <a:xfrm>
              <a:off x="5486400" y="3048000"/>
              <a:ext cx="1600200" cy="675726"/>
            </a:xfrm>
            <a:prstGeom prst="rect">
              <a:avLst/>
            </a:prstGeom>
            <a:noFill/>
            <a:ln w="9525">
              <a:noFill/>
              <a:miter lim="800000"/>
              <a:headEnd/>
              <a:tailEnd/>
            </a:ln>
          </p:spPr>
          <p:txBody>
            <a:bodyPr>
              <a:spAutoFit/>
            </a:bodyPr>
            <a:lstStyle/>
            <a:p>
              <a:r>
                <a:rPr lang="en-US" b="1" dirty="0" err="1">
                  <a:solidFill>
                    <a:schemeClr val="bg1"/>
                  </a:solidFill>
                </a:rPr>
                <a:t>Undulator</a:t>
              </a:r>
              <a:r>
                <a:rPr lang="en-US" b="1" dirty="0">
                  <a:solidFill>
                    <a:schemeClr val="bg1"/>
                  </a:solidFill>
                </a:rPr>
                <a:t> Hall</a:t>
              </a:r>
            </a:p>
          </p:txBody>
        </p:sp>
        <p:sp>
          <p:nvSpPr>
            <p:cNvPr id="4117" name="TextBox 24"/>
            <p:cNvSpPr txBox="1">
              <a:spLocks noChangeArrowheads="1"/>
            </p:cNvSpPr>
            <p:nvPr/>
          </p:nvSpPr>
          <p:spPr bwMode="auto">
            <a:xfrm>
              <a:off x="4572000" y="2438400"/>
              <a:ext cx="2057400" cy="675726"/>
            </a:xfrm>
            <a:prstGeom prst="rect">
              <a:avLst/>
            </a:prstGeom>
            <a:noFill/>
            <a:ln w="9525">
              <a:noFill/>
              <a:miter lim="800000"/>
              <a:headEnd/>
              <a:tailEnd/>
            </a:ln>
          </p:spPr>
          <p:txBody>
            <a:bodyPr>
              <a:spAutoFit/>
            </a:bodyPr>
            <a:lstStyle/>
            <a:p>
              <a:r>
                <a:rPr lang="en-US" b="1" dirty="0">
                  <a:solidFill>
                    <a:schemeClr val="bg1"/>
                  </a:solidFill>
                </a:rPr>
                <a:t>Beam Transfer Hall</a:t>
              </a:r>
            </a:p>
          </p:txBody>
        </p:sp>
        <p:sp>
          <p:nvSpPr>
            <p:cNvPr id="4118" name="TextBox 29"/>
            <p:cNvSpPr txBox="1">
              <a:spLocks noChangeArrowheads="1"/>
            </p:cNvSpPr>
            <p:nvPr/>
          </p:nvSpPr>
          <p:spPr bwMode="auto">
            <a:xfrm>
              <a:off x="4648200" y="5715000"/>
              <a:ext cx="2286000" cy="675726"/>
            </a:xfrm>
            <a:prstGeom prst="rect">
              <a:avLst/>
            </a:prstGeom>
            <a:noFill/>
            <a:ln w="9525">
              <a:noFill/>
              <a:miter lim="800000"/>
              <a:headEnd/>
              <a:tailEnd/>
            </a:ln>
          </p:spPr>
          <p:txBody>
            <a:bodyPr>
              <a:spAutoFit/>
            </a:bodyPr>
            <a:lstStyle/>
            <a:p>
              <a:r>
                <a:rPr lang="en-US" b="1" dirty="0">
                  <a:solidFill>
                    <a:schemeClr val="bg1"/>
                  </a:solidFill>
                </a:rPr>
                <a:t>Far Experimental Hall</a:t>
              </a:r>
            </a:p>
          </p:txBody>
        </p:sp>
        <p:cxnSp>
          <p:nvCxnSpPr>
            <p:cNvPr id="31" name="Straight Arrow Connector 30"/>
            <p:cNvCxnSpPr/>
            <p:nvPr/>
          </p:nvCxnSpPr>
          <p:spPr>
            <a:xfrm>
              <a:off x="6858000" y="5943600"/>
              <a:ext cx="762000" cy="22860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4"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14</a:t>
            </a:fld>
            <a:endParaRPr lang="en-US" sz="1200" dirty="0">
              <a:solidFill>
                <a:srgbClr val="106636"/>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0" y="762000"/>
            <a:ext cx="9144000" cy="6096000"/>
          </a:xfrm>
          <a:prstGeom prst="rect">
            <a:avLst/>
          </a:prstGeom>
          <a:solidFill>
            <a:schemeClr val="bg1"/>
          </a:solidFill>
          <a:ln w="9525">
            <a:noFill/>
            <a:miter lim="800000"/>
            <a:headEnd/>
            <a:tailEnd/>
          </a:ln>
          <a:effectLst/>
        </p:spPr>
        <p:txBody>
          <a:bodyPr wrap="none" lIns="91429" tIns="45714" rIns="91429" bIns="45714" anchor="ctr"/>
          <a:lstStyle/>
          <a:p>
            <a:endParaRPr lang="en-US"/>
          </a:p>
        </p:txBody>
      </p:sp>
      <p:pic>
        <p:nvPicPr>
          <p:cNvPr id="350210" name="Picture 2"/>
          <p:cNvPicPr>
            <a:picLocks noChangeAspect="1" noChangeArrowheads="1"/>
          </p:cNvPicPr>
          <p:nvPr/>
        </p:nvPicPr>
        <p:blipFill>
          <a:blip r:embed="rId3" cstate="print"/>
          <a:srcRect t="4999" b="4547"/>
          <a:stretch>
            <a:fillRect/>
          </a:stretch>
        </p:blipFill>
        <p:spPr bwMode="auto">
          <a:xfrm>
            <a:off x="265113" y="914400"/>
            <a:ext cx="8610600" cy="5715000"/>
          </a:xfrm>
          <a:prstGeom prst="rect">
            <a:avLst/>
          </a:prstGeom>
          <a:noFill/>
          <a:ln w="12700">
            <a:solidFill>
              <a:schemeClr val="tx1"/>
            </a:solidFill>
            <a:miter lim="800000"/>
            <a:headEnd/>
            <a:tailEnd type="none" w="lg" len="lg"/>
          </a:ln>
          <a:effectLst>
            <a:outerShdw dist="107763" dir="2700000" algn="ctr" rotWithShape="0">
              <a:schemeClr val="bg2">
                <a:alpha val="50000"/>
              </a:schemeClr>
            </a:outerShdw>
          </a:effectLst>
        </p:spPr>
      </p:pic>
      <p:grpSp>
        <p:nvGrpSpPr>
          <p:cNvPr id="2" name="Group 3"/>
          <p:cNvGrpSpPr>
            <a:grpSpLocks/>
          </p:cNvGrpSpPr>
          <p:nvPr/>
        </p:nvGrpSpPr>
        <p:grpSpPr bwMode="auto">
          <a:xfrm>
            <a:off x="914401" y="1276350"/>
            <a:ext cx="2530474" cy="1543050"/>
            <a:chOff x="576" y="804"/>
            <a:chExt cx="1594" cy="972"/>
          </a:xfrm>
        </p:grpSpPr>
        <p:sp>
          <p:nvSpPr>
            <p:cNvPr id="350212" name="Text Box 4"/>
            <p:cNvSpPr txBox="1">
              <a:spLocks noChangeArrowheads="1"/>
            </p:cNvSpPr>
            <p:nvPr/>
          </p:nvSpPr>
          <p:spPr bwMode="auto">
            <a:xfrm>
              <a:off x="576" y="804"/>
              <a:ext cx="1594" cy="233"/>
            </a:xfrm>
            <a:prstGeom prst="rect">
              <a:avLst/>
            </a:prstGeom>
            <a:noFill/>
            <a:ln w="9525">
              <a:noFill/>
              <a:miter lim="800000"/>
              <a:headEnd/>
              <a:tailEnd/>
            </a:ln>
            <a:effectLst>
              <a:outerShdw dist="28398" dir="3806097" algn="ctr" rotWithShape="0">
                <a:schemeClr val="tx2">
                  <a:alpha val="50000"/>
                </a:schemeClr>
              </a:outerShdw>
            </a:effectLst>
          </p:spPr>
          <p:txBody>
            <a:bodyPr wrap="none">
              <a:spAutoFit/>
            </a:bodyPr>
            <a:lstStyle/>
            <a:p>
              <a:pPr eaLnBrk="1" hangingPunct="1">
                <a:defRPr/>
              </a:pPr>
              <a:r>
                <a:rPr lang="en-US" b="1">
                  <a:solidFill>
                    <a:srgbClr val="FFFF00"/>
                  </a:solidFill>
                  <a:ea typeface="ＭＳ Ｐゴシック" pitchFamily="-111" charset="-128"/>
                </a:rPr>
                <a:t>Cavity BPM (&lt;0.5 </a:t>
              </a:r>
              <a:r>
                <a:rPr lang="en-US" b="1">
                  <a:solidFill>
                    <a:srgbClr val="FFFF00"/>
                  </a:solidFill>
                  <a:ea typeface="ＭＳ Ｐゴシック" pitchFamily="-111" charset="-128"/>
                  <a:sym typeface="Symbol" pitchFamily="18" charset="2"/>
                </a:rPr>
                <a:t></a:t>
              </a:r>
              <a:r>
                <a:rPr lang="en-US" b="1">
                  <a:solidFill>
                    <a:srgbClr val="FFFF00"/>
                  </a:solidFill>
                  <a:ea typeface="ＭＳ Ｐゴシック" pitchFamily="-111" charset="-128"/>
                </a:rPr>
                <a:t>m)</a:t>
              </a:r>
            </a:p>
          </p:txBody>
        </p:sp>
        <p:sp>
          <p:nvSpPr>
            <p:cNvPr id="418822" name="Line 5"/>
            <p:cNvSpPr>
              <a:spLocks noChangeShapeType="1"/>
            </p:cNvSpPr>
            <p:nvPr/>
          </p:nvSpPr>
          <p:spPr bwMode="auto">
            <a:xfrm>
              <a:off x="965" y="1056"/>
              <a:ext cx="0" cy="720"/>
            </a:xfrm>
            <a:prstGeom prst="line">
              <a:avLst/>
            </a:prstGeom>
            <a:noFill/>
            <a:ln w="19050">
              <a:solidFill>
                <a:srgbClr val="FFFF00"/>
              </a:solidFill>
              <a:round/>
              <a:headEnd/>
              <a:tailEnd type="arrow" w="lg" len="lg"/>
            </a:ln>
          </p:spPr>
          <p:txBody>
            <a:bodyPr/>
            <a:lstStyle/>
            <a:p>
              <a:endParaRPr lang="en-US"/>
            </a:p>
          </p:txBody>
        </p:sp>
      </p:grpSp>
      <p:grpSp>
        <p:nvGrpSpPr>
          <p:cNvPr id="3" name="Group 6"/>
          <p:cNvGrpSpPr>
            <a:grpSpLocks/>
          </p:cNvGrpSpPr>
          <p:nvPr/>
        </p:nvGrpSpPr>
        <p:grpSpPr bwMode="auto">
          <a:xfrm>
            <a:off x="2170115" y="1609726"/>
            <a:ext cx="1479551" cy="1285875"/>
            <a:chOff x="1367" y="1014"/>
            <a:chExt cx="932" cy="810"/>
          </a:xfrm>
        </p:grpSpPr>
        <p:sp>
          <p:nvSpPr>
            <p:cNvPr id="350215" name="Text Box 7"/>
            <p:cNvSpPr txBox="1">
              <a:spLocks noChangeArrowheads="1"/>
            </p:cNvSpPr>
            <p:nvPr/>
          </p:nvSpPr>
          <p:spPr bwMode="auto">
            <a:xfrm>
              <a:off x="1367" y="1014"/>
              <a:ext cx="932" cy="407"/>
            </a:xfrm>
            <a:prstGeom prst="rect">
              <a:avLst/>
            </a:prstGeom>
            <a:noFill/>
            <a:ln w="9525">
              <a:noFill/>
              <a:miter lim="800000"/>
              <a:headEnd/>
              <a:tailEnd/>
            </a:ln>
            <a:effectLst>
              <a:outerShdw dist="28398" dir="3806097" algn="ctr" rotWithShape="0">
                <a:schemeClr val="tx2">
                  <a:alpha val="50000"/>
                </a:schemeClr>
              </a:outerShdw>
            </a:effectLst>
          </p:spPr>
          <p:txBody>
            <a:bodyPr wrap="none">
              <a:spAutoFit/>
            </a:bodyPr>
            <a:lstStyle/>
            <a:p>
              <a:pPr eaLnBrk="1" hangingPunct="1">
                <a:defRPr/>
              </a:pPr>
              <a:r>
                <a:rPr lang="en-US" b="1">
                  <a:solidFill>
                    <a:srgbClr val="FFFF00"/>
                  </a:solidFill>
                  <a:ea typeface="ＭＳ Ｐゴシック" pitchFamily="-111" charset="-128"/>
                </a:rPr>
                <a:t>Quadrupole</a:t>
              </a:r>
            </a:p>
            <a:p>
              <a:pPr eaLnBrk="1" hangingPunct="1">
                <a:defRPr/>
              </a:pPr>
              <a:r>
                <a:rPr lang="en-US" b="1">
                  <a:solidFill>
                    <a:srgbClr val="FFFF00"/>
                  </a:solidFill>
                  <a:ea typeface="ＭＳ Ｐゴシック" pitchFamily="-111" charset="-128"/>
                </a:rPr>
                <a:t>magnet</a:t>
              </a:r>
            </a:p>
          </p:txBody>
        </p:sp>
        <p:sp>
          <p:nvSpPr>
            <p:cNvPr id="418825" name="Line 8"/>
            <p:cNvSpPr>
              <a:spLocks noChangeShapeType="1"/>
            </p:cNvSpPr>
            <p:nvPr/>
          </p:nvSpPr>
          <p:spPr bwMode="auto">
            <a:xfrm flipH="1">
              <a:off x="1423" y="1440"/>
              <a:ext cx="144" cy="384"/>
            </a:xfrm>
            <a:prstGeom prst="line">
              <a:avLst/>
            </a:prstGeom>
            <a:noFill/>
            <a:ln w="19050">
              <a:solidFill>
                <a:srgbClr val="FFFF00"/>
              </a:solidFill>
              <a:round/>
              <a:headEnd/>
              <a:tailEnd type="arrow" w="lg" len="lg"/>
            </a:ln>
          </p:spPr>
          <p:txBody>
            <a:bodyPr/>
            <a:lstStyle/>
            <a:p>
              <a:endParaRPr lang="en-US"/>
            </a:p>
          </p:txBody>
        </p:sp>
      </p:grpSp>
      <p:grpSp>
        <p:nvGrpSpPr>
          <p:cNvPr id="4" name="Group 9"/>
          <p:cNvGrpSpPr>
            <a:grpSpLocks/>
          </p:cNvGrpSpPr>
          <p:nvPr/>
        </p:nvGrpSpPr>
        <p:grpSpPr bwMode="auto">
          <a:xfrm>
            <a:off x="5426075" y="1431926"/>
            <a:ext cx="1249363" cy="1616075"/>
            <a:chOff x="3418" y="902"/>
            <a:chExt cx="787" cy="1018"/>
          </a:xfrm>
        </p:grpSpPr>
        <p:sp>
          <p:nvSpPr>
            <p:cNvPr id="350218" name="Text Box 10"/>
            <p:cNvSpPr txBox="1">
              <a:spLocks noChangeArrowheads="1"/>
            </p:cNvSpPr>
            <p:nvPr/>
          </p:nvSpPr>
          <p:spPr bwMode="auto">
            <a:xfrm>
              <a:off x="3418" y="902"/>
              <a:ext cx="787" cy="582"/>
            </a:xfrm>
            <a:prstGeom prst="rect">
              <a:avLst/>
            </a:prstGeom>
            <a:noFill/>
            <a:ln w="9525">
              <a:noFill/>
              <a:miter lim="800000"/>
              <a:headEnd/>
              <a:tailEnd/>
            </a:ln>
            <a:effectLst>
              <a:outerShdw dist="28398" dir="3806097" algn="ctr" rotWithShape="0">
                <a:schemeClr val="tx2">
                  <a:alpha val="50000"/>
                </a:schemeClr>
              </a:outerShdw>
            </a:effectLst>
          </p:spPr>
          <p:txBody>
            <a:bodyPr wrap="none">
              <a:spAutoFit/>
            </a:bodyPr>
            <a:lstStyle/>
            <a:p>
              <a:pPr eaLnBrk="1" hangingPunct="1">
                <a:defRPr/>
              </a:pPr>
              <a:r>
                <a:rPr lang="en-US" b="1">
                  <a:solidFill>
                    <a:srgbClr val="FFFF00"/>
                  </a:solidFill>
                  <a:ea typeface="ＭＳ Ｐゴシック" pitchFamily="-111" charset="-128"/>
                </a:rPr>
                <a:t>3.4-m</a:t>
              </a:r>
            </a:p>
            <a:p>
              <a:pPr eaLnBrk="1" hangingPunct="1">
                <a:defRPr/>
              </a:pPr>
              <a:r>
                <a:rPr lang="en-US" b="1">
                  <a:solidFill>
                    <a:srgbClr val="FFFF00"/>
                  </a:solidFill>
                  <a:ea typeface="ＭＳ Ｐゴシック" pitchFamily="-111" charset="-128"/>
                </a:rPr>
                <a:t>undulator</a:t>
              </a:r>
            </a:p>
            <a:p>
              <a:pPr eaLnBrk="1" hangingPunct="1">
                <a:defRPr/>
              </a:pPr>
              <a:r>
                <a:rPr lang="en-US" b="1">
                  <a:solidFill>
                    <a:srgbClr val="FFFF00"/>
                  </a:solidFill>
                  <a:ea typeface="ＭＳ Ｐゴシック" pitchFamily="-111" charset="-128"/>
                </a:rPr>
                <a:t>magnet</a:t>
              </a:r>
            </a:p>
          </p:txBody>
        </p:sp>
        <p:sp>
          <p:nvSpPr>
            <p:cNvPr id="418828" name="Line 11"/>
            <p:cNvSpPr>
              <a:spLocks noChangeShapeType="1"/>
            </p:cNvSpPr>
            <p:nvPr/>
          </p:nvSpPr>
          <p:spPr bwMode="auto">
            <a:xfrm flipH="1">
              <a:off x="3591" y="1536"/>
              <a:ext cx="144" cy="384"/>
            </a:xfrm>
            <a:prstGeom prst="line">
              <a:avLst/>
            </a:prstGeom>
            <a:noFill/>
            <a:ln w="19050">
              <a:solidFill>
                <a:srgbClr val="FFFF00"/>
              </a:solidFill>
              <a:round/>
              <a:headEnd/>
              <a:tailEnd type="arrow" w="lg" len="lg"/>
            </a:ln>
          </p:spPr>
          <p:txBody>
            <a:bodyPr/>
            <a:lstStyle/>
            <a:p>
              <a:endParaRPr lang="en-US"/>
            </a:p>
          </p:txBody>
        </p:sp>
      </p:grpSp>
      <p:grpSp>
        <p:nvGrpSpPr>
          <p:cNvPr id="5" name="Group 12"/>
          <p:cNvGrpSpPr>
            <a:grpSpLocks/>
          </p:cNvGrpSpPr>
          <p:nvPr/>
        </p:nvGrpSpPr>
        <p:grpSpPr bwMode="auto">
          <a:xfrm>
            <a:off x="407988" y="942976"/>
            <a:ext cx="2889250" cy="1114425"/>
            <a:chOff x="257" y="594"/>
            <a:chExt cx="1820" cy="702"/>
          </a:xfrm>
        </p:grpSpPr>
        <p:sp>
          <p:nvSpPr>
            <p:cNvPr id="350221" name="Text Box 13"/>
            <p:cNvSpPr txBox="1">
              <a:spLocks noChangeArrowheads="1"/>
            </p:cNvSpPr>
            <p:nvPr/>
          </p:nvSpPr>
          <p:spPr bwMode="auto">
            <a:xfrm>
              <a:off x="257" y="594"/>
              <a:ext cx="1820" cy="233"/>
            </a:xfrm>
            <a:prstGeom prst="rect">
              <a:avLst/>
            </a:prstGeom>
            <a:noFill/>
            <a:ln w="9525">
              <a:noFill/>
              <a:miter lim="800000"/>
              <a:headEnd/>
              <a:tailEnd/>
            </a:ln>
            <a:effectLst>
              <a:outerShdw dist="28398" dir="3806097" algn="ctr" rotWithShape="0">
                <a:schemeClr val="tx2">
                  <a:alpha val="50000"/>
                </a:schemeClr>
              </a:outerShdw>
            </a:effectLst>
          </p:spPr>
          <p:txBody>
            <a:bodyPr wrap="none">
              <a:spAutoFit/>
            </a:bodyPr>
            <a:lstStyle/>
            <a:p>
              <a:pPr eaLnBrk="1" hangingPunct="1">
                <a:defRPr/>
              </a:pPr>
              <a:r>
                <a:rPr lang="en-US" b="1">
                  <a:solidFill>
                    <a:srgbClr val="FFFF00"/>
                  </a:solidFill>
                  <a:ea typeface="ＭＳ Ｐゴシック" pitchFamily="-111" charset="-128"/>
                </a:rPr>
                <a:t>Beam Finder Wire (BFW)</a:t>
              </a:r>
            </a:p>
          </p:txBody>
        </p:sp>
        <p:sp>
          <p:nvSpPr>
            <p:cNvPr id="418831" name="Line 14"/>
            <p:cNvSpPr>
              <a:spLocks noChangeShapeType="1"/>
            </p:cNvSpPr>
            <p:nvPr/>
          </p:nvSpPr>
          <p:spPr bwMode="auto">
            <a:xfrm>
              <a:off x="508" y="816"/>
              <a:ext cx="0" cy="480"/>
            </a:xfrm>
            <a:prstGeom prst="line">
              <a:avLst/>
            </a:prstGeom>
            <a:noFill/>
            <a:ln w="19050">
              <a:solidFill>
                <a:srgbClr val="FFFF00"/>
              </a:solidFill>
              <a:round/>
              <a:headEnd/>
              <a:tailEnd type="arrow" w="lg" len="lg"/>
            </a:ln>
          </p:spPr>
          <p:txBody>
            <a:bodyPr/>
            <a:lstStyle/>
            <a:p>
              <a:endParaRPr lang="en-US"/>
            </a:p>
          </p:txBody>
        </p:sp>
      </p:grpSp>
      <p:grpSp>
        <p:nvGrpSpPr>
          <p:cNvPr id="6" name="Group 15"/>
          <p:cNvGrpSpPr>
            <a:grpSpLocks/>
          </p:cNvGrpSpPr>
          <p:nvPr/>
        </p:nvGrpSpPr>
        <p:grpSpPr bwMode="auto">
          <a:xfrm>
            <a:off x="5218113" y="4114801"/>
            <a:ext cx="3657600" cy="2419350"/>
            <a:chOff x="3671" y="2592"/>
            <a:chExt cx="1920" cy="1524"/>
          </a:xfrm>
        </p:grpSpPr>
        <p:sp>
          <p:nvSpPr>
            <p:cNvPr id="350224" name="Text Box 16"/>
            <p:cNvSpPr txBox="1">
              <a:spLocks noChangeArrowheads="1"/>
            </p:cNvSpPr>
            <p:nvPr/>
          </p:nvSpPr>
          <p:spPr bwMode="auto">
            <a:xfrm>
              <a:off x="4487" y="3360"/>
              <a:ext cx="1104" cy="756"/>
            </a:xfrm>
            <a:prstGeom prst="rect">
              <a:avLst/>
            </a:prstGeom>
            <a:noFill/>
            <a:ln w="9525">
              <a:noFill/>
              <a:miter lim="800000"/>
              <a:headEnd/>
              <a:tailEnd/>
            </a:ln>
            <a:effectLst>
              <a:outerShdw dist="28398" dir="3806097" algn="ctr" rotWithShape="0">
                <a:schemeClr val="tx2">
                  <a:alpha val="50000"/>
                </a:schemeClr>
              </a:outerShdw>
            </a:effectLst>
          </p:spPr>
          <p:txBody>
            <a:bodyPr>
              <a:spAutoFit/>
            </a:bodyPr>
            <a:lstStyle/>
            <a:p>
              <a:pPr eaLnBrk="1" hangingPunct="1">
                <a:defRPr/>
              </a:pPr>
              <a:r>
                <a:rPr lang="en-US" b="1" dirty="0">
                  <a:solidFill>
                    <a:srgbClr val="FFFF00"/>
                  </a:solidFill>
                  <a:ea typeface="ＭＳ Ｐゴシック" pitchFamily="-111" charset="-128"/>
                </a:rPr>
                <a:t>cam-based 5-DOF motion control – 0.7 micron backlash</a:t>
              </a:r>
            </a:p>
          </p:txBody>
        </p:sp>
        <p:sp>
          <p:nvSpPr>
            <p:cNvPr id="418834" name="Line 17"/>
            <p:cNvSpPr>
              <a:spLocks noChangeShapeType="1"/>
            </p:cNvSpPr>
            <p:nvPr/>
          </p:nvSpPr>
          <p:spPr bwMode="auto">
            <a:xfrm flipH="1" flipV="1">
              <a:off x="4679" y="2592"/>
              <a:ext cx="0" cy="768"/>
            </a:xfrm>
            <a:prstGeom prst="line">
              <a:avLst/>
            </a:prstGeom>
            <a:noFill/>
            <a:ln w="19050">
              <a:solidFill>
                <a:srgbClr val="FFFF00"/>
              </a:solidFill>
              <a:round/>
              <a:headEnd/>
              <a:tailEnd type="arrow" w="lg" len="lg"/>
            </a:ln>
          </p:spPr>
          <p:txBody>
            <a:bodyPr/>
            <a:lstStyle/>
            <a:p>
              <a:endParaRPr lang="en-US"/>
            </a:p>
          </p:txBody>
        </p:sp>
        <p:sp>
          <p:nvSpPr>
            <p:cNvPr id="418835" name="Line 18"/>
            <p:cNvSpPr>
              <a:spLocks noChangeShapeType="1"/>
            </p:cNvSpPr>
            <p:nvPr/>
          </p:nvSpPr>
          <p:spPr bwMode="auto">
            <a:xfrm flipH="1" flipV="1">
              <a:off x="3671" y="3120"/>
              <a:ext cx="1008" cy="240"/>
            </a:xfrm>
            <a:prstGeom prst="line">
              <a:avLst/>
            </a:prstGeom>
            <a:noFill/>
            <a:ln w="19050">
              <a:solidFill>
                <a:srgbClr val="FFFF00"/>
              </a:solidFill>
              <a:round/>
              <a:headEnd/>
              <a:tailEnd type="arrow" w="lg" len="lg"/>
            </a:ln>
          </p:spPr>
          <p:txBody>
            <a:bodyPr/>
            <a:lstStyle/>
            <a:p>
              <a:endParaRPr lang="en-US"/>
            </a:p>
          </p:txBody>
        </p:sp>
      </p:grpSp>
      <p:grpSp>
        <p:nvGrpSpPr>
          <p:cNvPr id="7" name="Group 19"/>
          <p:cNvGrpSpPr>
            <a:grpSpLocks/>
          </p:cNvGrpSpPr>
          <p:nvPr/>
        </p:nvGrpSpPr>
        <p:grpSpPr bwMode="auto">
          <a:xfrm>
            <a:off x="4456118" y="2884487"/>
            <a:ext cx="1349376" cy="646113"/>
            <a:chOff x="2807" y="1817"/>
            <a:chExt cx="850" cy="407"/>
          </a:xfrm>
        </p:grpSpPr>
        <p:sp>
          <p:nvSpPr>
            <p:cNvPr id="350228" name="Line 20"/>
            <p:cNvSpPr>
              <a:spLocks noChangeShapeType="1"/>
            </p:cNvSpPr>
            <p:nvPr/>
          </p:nvSpPr>
          <p:spPr bwMode="auto">
            <a:xfrm flipH="1">
              <a:off x="2807" y="2001"/>
              <a:ext cx="816" cy="63"/>
            </a:xfrm>
            <a:prstGeom prst="line">
              <a:avLst/>
            </a:prstGeom>
            <a:noFill/>
            <a:ln w="38100">
              <a:solidFill>
                <a:srgbClr val="FF00FF"/>
              </a:solidFill>
              <a:round/>
              <a:headEnd/>
              <a:tailEnd type="triangle" w="lg" len="lg"/>
            </a:ln>
            <a:effectLst>
              <a:outerShdw dist="71842" dir="2700000" algn="ctr" rotWithShape="0">
                <a:schemeClr val="tx1">
                  <a:alpha val="50000"/>
                </a:schemeClr>
              </a:outerShdw>
            </a:effectLst>
          </p:spPr>
          <p:txBody>
            <a:bodyPr/>
            <a:lstStyle/>
            <a:p>
              <a:pPr>
                <a:defRPr/>
              </a:pPr>
              <a:endParaRPr lang="en-US" sz="1000" dirty="0">
                <a:ea typeface="ＭＳ Ｐゴシック" pitchFamily="-111" charset="-128"/>
              </a:endParaRPr>
            </a:p>
          </p:txBody>
        </p:sp>
        <p:sp>
          <p:nvSpPr>
            <p:cNvPr id="350229" name="Text Box 21"/>
            <p:cNvSpPr txBox="1">
              <a:spLocks noChangeArrowheads="1"/>
            </p:cNvSpPr>
            <p:nvPr/>
          </p:nvSpPr>
          <p:spPr bwMode="auto">
            <a:xfrm rot="21360000">
              <a:off x="2991" y="1817"/>
              <a:ext cx="666" cy="407"/>
            </a:xfrm>
            <a:prstGeom prst="rect">
              <a:avLst/>
            </a:prstGeom>
            <a:noFill/>
            <a:ln w="9525">
              <a:noFill/>
              <a:miter lim="800000"/>
              <a:headEnd/>
              <a:tailEnd/>
            </a:ln>
            <a:effectLst>
              <a:outerShdw dist="17961" dir="2700000" algn="ctr" rotWithShape="0">
                <a:schemeClr val="tx2">
                  <a:alpha val="50000"/>
                </a:schemeClr>
              </a:outerShdw>
            </a:effectLst>
          </p:spPr>
          <p:txBody>
            <a:bodyPr wrap="none">
              <a:spAutoFit/>
            </a:bodyPr>
            <a:lstStyle/>
            <a:p>
              <a:pPr eaLnBrk="1" hangingPunct="1">
                <a:defRPr/>
              </a:pPr>
              <a:r>
                <a:rPr lang="en-US">
                  <a:solidFill>
                    <a:srgbClr val="FF00FF"/>
                  </a:solidFill>
                  <a:ea typeface="ＭＳ Ｐゴシック" pitchFamily="-111" charset="-128"/>
                </a:rPr>
                <a:t>beam</a:t>
              </a:r>
            </a:p>
            <a:p>
              <a:pPr eaLnBrk="1" hangingPunct="1">
                <a:defRPr/>
              </a:pPr>
              <a:r>
                <a:rPr lang="en-US">
                  <a:solidFill>
                    <a:srgbClr val="FF00FF"/>
                  </a:solidFill>
                  <a:ea typeface="ＭＳ Ｐゴシック" pitchFamily="-111" charset="-128"/>
                </a:rPr>
                <a:t>direction</a:t>
              </a:r>
            </a:p>
          </p:txBody>
        </p:sp>
      </p:grpSp>
      <p:grpSp>
        <p:nvGrpSpPr>
          <p:cNvPr id="8" name="Group 22"/>
          <p:cNvGrpSpPr>
            <a:grpSpLocks/>
          </p:cNvGrpSpPr>
          <p:nvPr/>
        </p:nvGrpSpPr>
        <p:grpSpPr bwMode="auto">
          <a:xfrm>
            <a:off x="5599114" y="3505200"/>
            <a:ext cx="1754187" cy="858837"/>
            <a:chOff x="3527" y="2208"/>
            <a:chExt cx="1105" cy="541"/>
          </a:xfrm>
        </p:grpSpPr>
        <p:sp>
          <p:nvSpPr>
            <p:cNvPr id="418840" name="Line 23"/>
            <p:cNvSpPr>
              <a:spLocks noChangeShapeType="1"/>
            </p:cNvSpPr>
            <p:nvPr/>
          </p:nvSpPr>
          <p:spPr bwMode="auto">
            <a:xfrm flipV="1">
              <a:off x="4439" y="2208"/>
              <a:ext cx="48" cy="192"/>
            </a:xfrm>
            <a:prstGeom prst="line">
              <a:avLst/>
            </a:prstGeom>
            <a:noFill/>
            <a:ln w="19050">
              <a:solidFill>
                <a:srgbClr val="FFFF00"/>
              </a:solidFill>
              <a:round/>
              <a:headEnd/>
              <a:tailEnd type="arrow" w="lg" len="lg"/>
            </a:ln>
          </p:spPr>
          <p:txBody>
            <a:bodyPr/>
            <a:lstStyle/>
            <a:p>
              <a:endParaRPr lang="en-US"/>
            </a:p>
          </p:txBody>
        </p:sp>
        <p:sp>
          <p:nvSpPr>
            <p:cNvPr id="350232" name="Text Box 24"/>
            <p:cNvSpPr txBox="1">
              <a:spLocks noChangeArrowheads="1"/>
            </p:cNvSpPr>
            <p:nvPr/>
          </p:nvSpPr>
          <p:spPr bwMode="auto">
            <a:xfrm>
              <a:off x="3527" y="2342"/>
              <a:ext cx="1105" cy="407"/>
            </a:xfrm>
            <a:prstGeom prst="rect">
              <a:avLst/>
            </a:prstGeom>
            <a:noFill/>
            <a:ln w="9525">
              <a:noFill/>
              <a:miter lim="800000"/>
              <a:headEnd/>
              <a:tailEnd/>
            </a:ln>
            <a:effectLst>
              <a:outerShdw dist="28398" dir="3806097" algn="ctr" rotWithShape="0">
                <a:schemeClr val="tx2">
                  <a:alpha val="50000"/>
                </a:schemeClr>
              </a:outerShdw>
            </a:effectLst>
          </p:spPr>
          <p:txBody>
            <a:bodyPr>
              <a:spAutoFit/>
            </a:bodyPr>
            <a:lstStyle/>
            <a:p>
              <a:pPr algn="ctr" eaLnBrk="1" hangingPunct="1">
                <a:defRPr/>
              </a:pPr>
              <a:r>
                <a:rPr lang="en-US" b="1" i="1">
                  <a:solidFill>
                    <a:srgbClr val="FFFF00"/>
                  </a:solidFill>
                  <a:ea typeface="ＭＳ Ｐゴシック" pitchFamily="-111" charset="-128"/>
                </a:rPr>
                <a:t>X</a:t>
              </a:r>
              <a:r>
                <a:rPr lang="en-US" b="1">
                  <a:solidFill>
                    <a:srgbClr val="FFFF00"/>
                  </a:solidFill>
                  <a:ea typeface="ＭＳ Ｐゴシック" pitchFamily="-111" charset="-128"/>
                </a:rPr>
                <a:t>-translation (in/out)</a:t>
              </a:r>
            </a:p>
          </p:txBody>
        </p:sp>
        <p:sp>
          <p:nvSpPr>
            <p:cNvPr id="418842" name="Line 25"/>
            <p:cNvSpPr>
              <a:spLocks noChangeShapeType="1"/>
            </p:cNvSpPr>
            <p:nvPr/>
          </p:nvSpPr>
          <p:spPr bwMode="auto">
            <a:xfrm flipH="1" flipV="1">
              <a:off x="3527" y="2592"/>
              <a:ext cx="240" cy="0"/>
            </a:xfrm>
            <a:prstGeom prst="line">
              <a:avLst/>
            </a:prstGeom>
            <a:noFill/>
            <a:ln w="19050">
              <a:solidFill>
                <a:srgbClr val="FFFF00"/>
              </a:solidFill>
              <a:round/>
              <a:headEnd/>
              <a:tailEnd type="arrow" w="lg" len="lg"/>
            </a:ln>
          </p:spPr>
          <p:txBody>
            <a:bodyPr/>
            <a:lstStyle/>
            <a:p>
              <a:endParaRPr lang="en-US"/>
            </a:p>
          </p:txBody>
        </p:sp>
      </p:grpSp>
      <p:grpSp>
        <p:nvGrpSpPr>
          <p:cNvPr id="9" name="Group 26"/>
          <p:cNvGrpSpPr>
            <a:grpSpLocks/>
          </p:cNvGrpSpPr>
          <p:nvPr/>
        </p:nvGrpSpPr>
        <p:grpSpPr bwMode="auto">
          <a:xfrm>
            <a:off x="265114" y="4130675"/>
            <a:ext cx="2020887" cy="1392237"/>
            <a:chOff x="167" y="2602"/>
            <a:chExt cx="1273" cy="877"/>
          </a:xfrm>
        </p:grpSpPr>
        <p:sp>
          <p:nvSpPr>
            <p:cNvPr id="350235" name="Text Box 27"/>
            <p:cNvSpPr txBox="1">
              <a:spLocks noChangeArrowheads="1"/>
            </p:cNvSpPr>
            <p:nvPr/>
          </p:nvSpPr>
          <p:spPr bwMode="auto">
            <a:xfrm>
              <a:off x="167" y="3072"/>
              <a:ext cx="1273" cy="407"/>
            </a:xfrm>
            <a:prstGeom prst="rect">
              <a:avLst/>
            </a:prstGeom>
            <a:noFill/>
            <a:ln w="9525">
              <a:noFill/>
              <a:miter lim="800000"/>
              <a:headEnd/>
              <a:tailEnd/>
            </a:ln>
            <a:effectLst>
              <a:outerShdw dist="28398" dir="3806097" algn="ctr" rotWithShape="0">
                <a:schemeClr val="tx2">
                  <a:alpha val="50000"/>
                </a:schemeClr>
              </a:outerShdw>
            </a:effectLst>
          </p:spPr>
          <p:txBody>
            <a:bodyPr>
              <a:spAutoFit/>
            </a:bodyPr>
            <a:lstStyle/>
            <a:p>
              <a:pPr eaLnBrk="1" hangingPunct="1">
                <a:defRPr/>
              </a:pPr>
              <a:r>
                <a:rPr lang="en-US" b="1">
                  <a:solidFill>
                    <a:srgbClr val="FFFF00"/>
                  </a:solidFill>
                  <a:ea typeface="ＭＳ Ｐゴシック" pitchFamily="-111" charset="-128"/>
                </a:rPr>
                <a:t>Wire Position Monitor</a:t>
              </a:r>
            </a:p>
          </p:txBody>
        </p:sp>
        <p:sp>
          <p:nvSpPr>
            <p:cNvPr id="418845" name="Line 28"/>
            <p:cNvSpPr>
              <a:spLocks noChangeShapeType="1"/>
            </p:cNvSpPr>
            <p:nvPr/>
          </p:nvSpPr>
          <p:spPr bwMode="auto">
            <a:xfrm flipH="1" flipV="1">
              <a:off x="306" y="2602"/>
              <a:ext cx="101" cy="470"/>
            </a:xfrm>
            <a:prstGeom prst="line">
              <a:avLst/>
            </a:prstGeom>
            <a:noFill/>
            <a:ln w="19050">
              <a:solidFill>
                <a:srgbClr val="FFFF00"/>
              </a:solidFill>
              <a:round/>
              <a:headEnd/>
              <a:tailEnd type="arrow" w="lg" len="lg"/>
            </a:ln>
          </p:spPr>
          <p:txBody>
            <a:bodyPr/>
            <a:lstStyle/>
            <a:p>
              <a:endParaRPr lang="en-US"/>
            </a:p>
          </p:txBody>
        </p:sp>
      </p:grpSp>
      <p:grpSp>
        <p:nvGrpSpPr>
          <p:cNvPr id="10" name="Group 29"/>
          <p:cNvGrpSpPr>
            <a:grpSpLocks/>
          </p:cNvGrpSpPr>
          <p:nvPr/>
        </p:nvGrpSpPr>
        <p:grpSpPr bwMode="auto">
          <a:xfrm>
            <a:off x="1789114" y="5273675"/>
            <a:ext cx="3240087" cy="1147762"/>
            <a:chOff x="1127" y="3322"/>
            <a:chExt cx="2041" cy="723"/>
          </a:xfrm>
        </p:grpSpPr>
        <p:sp>
          <p:nvSpPr>
            <p:cNvPr id="350238" name="Text Box 30"/>
            <p:cNvSpPr txBox="1">
              <a:spLocks noChangeArrowheads="1"/>
            </p:cNvSpPr>
            <p:nvPr/>
          </p:nvSpPr>
          <p:spPr bwMode="auto">
            <a:xfrm>
              <a:off x="1637" y="3638"/>
              <a:ext cx="1531" cy="407"/>
            </a:xfrm>
            <a:prstGeom prst="rect">
              <a:avLst/>
            </a:prstGeom>
            <a:noFill/>
            <a:ln w="9525">
              <a:noFill/>
              <a:miter lim="800000"/>
              <a:headEnd/>
              <a:tailEnd/>
            </a:ln>
            <a:effectLst>
              <a:outerShdw dist="28398" dir="3806097" algn="ctr" rotWithShape="0">
                <a:schemeClr val="tx2">
                  <a:alpha val="50000"/>
                </a:schemeClr>
              </a:outerShdw>
            </a:effectLst>
          </p:spPr>
          <p:txBody>
            <a:bodyPr>
              <a:spAutoFit/>
            </a:bodyPr>
            <a:lstStyle/>
            <a:p>
              <a:pPr eaLnBrk="1" hangingPunct="1">
                <a:defRPr/>
              </a:pPr>
              <a:r>
                <a:rPr lang="en-US" b="1">
                  <a:solidFill>
                    <a:srgbClr val="FFFF00"/>
                  </a:solidFill>
                  <a:ea typeface="ＭＳ Ｐゴシック" pitchFamily="-111" charset="-128"/>
                </a:rPr>
                <a:t>Hydraulic Level System</a:t>
              </a:r>
            </a:p>
          </p:txBody>
        </p:sp>
        <p:sp>
          <p:nvSpPr>
            <p:cNvPr id="418848" name="Line 31"/>
            <p:cNvSpPr>
              <a:spLocks noChangeShapeType="1"/>
            </p:cNvSpPr>
            <p:nvPr/>
          </p:nvSpPr>
          <p:spPr bwMode="auto">
            <a:xfrm flipV="1">
              <a:off x="2039" y="3322"/>
              <a:ext cx="288" cy="374"/>
            </a:xfrm>
            <a:prstGeom prst="line">
              <a:avLst/>
            </a:prstGeom>
            <a:noFill/>
            <a:ln w="19050">
              <a:solidFill>
                <a:srgbClr val="FFFF00"/>
              </a:solidFill>
              <a:round/>
              <a:headEnd/>
              <a:tailEnd type="arrow" w="lg" len="lg"/>
            </a:ln>
          </p:spPr>
          <p:txBody>
            <a:bodyPr/>
            <a:lstStyle/>
            <a:p>
              <a:endParaRPr lang="en-US"/>
            </a:p>
          </p:txBody>
        </p:sp>
        <p:sp>
          <p:nvSpPr>
            <p:cNvPr id="418849" name="Line 32"/>
            <p:cNvSpPr>
              <a:spLocks noChangeShapeType="1"/>
            </p:cNvSpPr>
            <p:nvPr/>
          </p:nvSpPr>
          <p:spPr bwMode="auto">
            <a:xfrm flipH="1" flipV="1">
              <a:off x="1127" y="3696"/>
              <a:ext cx="528" cy="48"/>
            </a:xfrm>
            <a:prstGeom prst="line">
              <a:avLst/>
            </a:prstGeom>
            <a:noFill/>
            <a:ln w="19050">
              <a:solidFill>
                <a:srgbClr val="FFFF00"/>
              </a:solidFill>
              <a:round/>
              <a:headEnd/>
              <a:tailEnd type="arrow" w="lg" len="lg"/>
            </a:ln>
          </p:spPr>
          <p:txBody>
            <a:bodyPr/>
            <a:lstStyle/>
            <a:p>
              <a:endParaRPr lang="en-US"/>
            </a:p>
          </p:txBody>
        </p:sp>
      </p:grpSp>
      <p:sp>
        <p:nvSpPr>
          <p:cNvPr id="418850" name="Text Box 36"/>
          <p:cNvSpPr txBox="1">
            <a:spLocks noChangeArrowheads="1"/>
          </p:cNvSpPr>
          <p:nvPr/>
        </p:nvSpPr>
        <p:spPr bwMode="auto">
          <a:xfrm>
            <a:off x="224288" y="155277"/>
            <a:ext cx="8494263" cy="461653"/>
          </a:xfrm>
          <a:prstGeom prst="rect">
            <a:avLst/>
          </a:prstGeom>
          <a:solidFill>
            <a:schemeClr val="bg1"/>
          </a:solidFill>
          <a:ln w="9525">
            <a:noFill/>
            <a:miter lim="800000"/>
            <a:headEnd/>
            <a:tailEnd/>
          </a:ln>
        </p:spPr>
        <p:txBody>
          <a:bodyPr wrap="square" lIns="91429" tIns="45714" rIns="91429" bIns="45714">
            <a:spAutoFit/>
          </a:bodyPr>
          <a:lstStyle/>
          <a:p>
            <a:pPr algn="ctr" eaLnBrk="1" hangingPunct="1"/>
            <a:r>
              <a:rPr lang="en-US" sz="2400" dirty="0">
                <a:solidFill>
                  <a:srgbClr val="106636"/>
                </a:solidFill>
                <a:latin typeface="Arial" pitchFamily="34" charset="0"/>
                <a:ea typeface="ＭＳ Ｐゴシック" pitchFamily="34" charset="-128"/>
                <a:cs typeface="Arial" pitchFamily="34" charset="0"/>
              </a:rPr>
              <a:t>  One of 33 </a:t>
            </a:r>
            <a:r>
              <a:rPr lang="en-US" sz="2400" dirty="0" err="1">
                <a:solidFill>
                  <a:srgbClr val="106636"/>
                </a:solidFill>
                <a:latin typeface="Arial" pitchFamily="34" charset="0"/>
                <a:ea typeface="ＭＳ Ｐゴシック" pitchFamily="34" charset="-128"/>
                <a:cs typeface="Arial" pitchFamily="34" charset="0"/>
              </a:rPr>
              <a:t>undulators</a:t>
            </a:r>
            <a:r>
              <a:rPr lang="en-US" sz="2400" dirty="0">
                <a:solidFill>
                  <a:srgbClr val="106636"/>
                </a:solidFill>
                <a:latin typeface="Arial" pitchFamily="34" charset="0"/>
                <a:ea typeface="ＭＳ Ｐゴシック" pitchFamily="34" charset="-128"/>
                <a:cs typeface="Arial" pitchFamily="34" charset="0"/>
              </a:rPr>
              <a:t> with controls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hy8\My Documents\LCLS\Photos\FEH mezz. cable tray &amp; conduit (2) wk 12-7-09.JPG"/>
          <p:cNvPicPr>
            <a:picLocks noChangeAspect="1" noChangeArrowheads="1"/>
          </p:cNvPicPr>
          <p:nvPr/>
        </p:nvPicPr>
        <p:blipFill>
          <a:blip r:embed="rId3" cstate="print"/>
          <a:srcRect/>
          <a:stretch>
            <a:fillRect/>
          </a:stretch>
        </p:blipFill>
        <p:spPr bwMode="auto">
          <a:xfrm>
            <a:off x="5026782" y="577433"/>
            <a:ext cx="3530622" cy="2648849"/>
          </a:xfrm>
          <a:prstGeom prst="rect">
            <a:avLst/>
          </a:prstGeom>
          <a:noFill/>
          <a:ln w="9525">
            <a:solidFill>
              <a:schemeClr val="tx1"/>
            </a:solidFill>
            <a:miter lim="800000"/>
            <a:headEnd/>
            <a:tailEnd/>
          </a:ln>
        </p:spPr>
      </p:pic>
      <p:sp>
        <p:nvSpPr>
          <p:cNvPr id="10" name="Rectangle 9"/>
          <p:cNvSpPr/>
          <p:nvPr/>
        </p:nvSpPr>
        <p:spPr>
          <a:xfrm>
            <a:off x="5544246" y="2761257"/>
            <a:ext cx="2827632" cy="457390"/>
          </a:xfrm>
          <a:prstGeom prst="rect">
            <a:avLst/>
          </a:prstGeom>
        </p:spPr>
        <p:txBody>
          <a:bodyPr wrap="none" lIns="91429" tIns="45714" rIns="91429" bIns="45714">
            <a:spAutoFit/>
          </a:bodyPr>
          <a:lstStyle/>
          <a:p>
            <a:r>
              <a:rPr lang="en-US" sz="2400" b="1" dirty="0" smtClean="0">
                <a:solidFill>
                  <a:schemeClr val="bg1"/>
                </a:solidFill>
                <a:latin typeface="Arial Narrow" pitchFamily="34" charset="0"/>
                <a:ea typeface="+mj-ea"/>
                <a:cs typeface="Arial" pitchFamily="34" charset="0"/>
              </a:rPr>
              <a:t>Far Experimental Hall</a:t>
            </a:r>
            <a:endParaRPr lang="en-US" b="1" dirty="0">
              <a:solidFill>
                <a:schemeClr val="bg1"/>
              </a:solidFill>
              <a:latin typeface="Arial Narrow" pitchFamily="34" charset="0"/>
            </a:endParaRPr>
          </a:p>
        </p:txBody>
      </p:sp>
      <p:pic>
        <p:nvPicPr>
          <p:cNvPr id="15" name="Picture 3" descr="C:\Documents and Settings\hy8\My Documents\LCLS\Photos\NEH Site.JPG"/>
          <p:cNvPicPr>
            <a:picLocks noChangeAspect="1" noChangeArrowheads="1"/>
          </p:cNvPicPr>
          <p:nvPr/>
        </p:nvPicPr>
        <p:blipFill>
          <a:blip r:embed="rId4" cstate="print"/>
          <a:srcRect/>
          <a:stretch>
            <a:fillRect/>
          </a:stretch>
        </p:blipFill>
        <p:spPr bwMode="auto">
          <a:xfrm>
            <a:off x="51759" y="838381"/>
            <a:ext cx="4270232" cy="2407343"/>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3036501" y="3350990"/>
            <a:ext cx="5296619" cy="3437999"/>
          </a:xfrm>
          <a:prstGeom prst="rect">
            <a:avLst/>
          </a:prstGeom>
          <a:noFill/>
          <a:ln w="9525">
            <a:solidFill>
              <a:schemeClr val="tx1"/>
            </a:solid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2294627" y="772935"/>
            <a:ext cx="2035835" cy="1357532"/>
          </a:xfrm>
          <a:prstGeom prst="rect">
            <a:avLst/>
          </a:prstGeom>
          <a:noFill/>
          <a:ln w="38100">
            <a:solidFill>
              <a:schemeClr val="bg1"/>
            </a:solidFill>
            <a:miter lim="800000"/>
            <a:headEnd/>
            <a:tailEnd/>
          </a:ln>
        </p:spPr>
      </p:pic>
      <p:sp>
        <p:nvSpPr>
          <p:cNvPr id="18" name="TextBox 17"/>
          <p:cNvSpPr txBox="1"/>
          <p:nvPr/>
        </p:nvSpPr>
        <p:spPr>
          <a:xfrm>
            <a:off x="1352910" y="4639574"/>
            <a:ext cx="1524000" cy="1323427"/>
          </a:xfrm>
          <a:prstGeom prst="rect">
            <a:avLst/>
          </a:prstGeom>
          <a:solidFill>
            <a:srgbClr val="FFFFD9"/>
          </a:solidFill>
        </p:spPr>
        <p:txBody>
          <a:bodyPr lIns="91429" tIns="45714" rIns="91429" bIns="45714">
            <a:spAutoFit/>
          </a:bodyPr>
          <a:lstStyle/>
          <a:p>
            <a:pPr>
              <a:defRPr/>
            </a:pPr>
            <a:r>
              <a:rPr lang="en-US" sz="2000" dirty="0">
                <a:latin typeface="Arial Narrow" pitchFamily="34" charset="0"/>
              </a:rPr>
              <a:t>22,100 GSF</a:t>
            </a:r>
          </a:p>
          <a:p>
            <a:pPr>
              <a:defRPr/>
            </a:pPr>
            <a:r>
              <a:rPr lang="en-US" sz="2000" dirty="0" smtClean="0">
                <a:latin typeface="Arial Narrow" pitchFamily="34" charset="0"/>
              </a:rPr>
              <a:t>~ $</a:t>
            </a:r>
            <a:r>
              <a:rPr lang="en-US" sz="2000" dirty="0">
                <a:latin typeface="Arial Narrow" pitchFamily="34" charset="0"/>
              </a:rPr>
              <a:t>9.7M</a:t>
            </a:r>
          </a:p>
          <a:p>
            <a:pPr>
              <a:defRPr/>
            </a:pPr>
            <a:r>
              <a:rPr lang="en-US" sz="2000" dirty="0">
                <a:latin typeface="Arial Narrow" pitchFamily="34" charset="0"/>
              </a:rPr>
              <a:t>10 months construction</a:t>
            </a:r>
          </a:p>
        </p:txBody>
      </p:sp>
      <p:sp>
        <p:nvSpPr>
          <p:cNvPr id="19" name="Rectangle 18"/>
          <p:cNvSpPr/>
          <p:nvPr/>
        </p:nvSpPr>
        <p:spPr>
          <a:xfrm>
            <a:off x="276045" y="2792888"/>
            <a:ext cx="3001048" cy="457390"/>
          </a:xfrm>
          <a:prstGeom prst="rect">
            <a:avLst/>
          </a:prstGeom>
        </p:spPr>
        <p:txBody>
          <a:bodyPr wrap="none" lIns="91429" tIns="45714" rIns="91429" bIns="45714">
            <a:spAutoFit/>
          </a:bodyPr>
          <a:lstStyle/>
          <a:p>
            <a:r>
              <a:rPr lang="en-US" sz="2400" b="1" dirty="0" smtClean="0">
                <a:solidFill>
                  <a:schemeClr val="bg1"/>
                </a:solidFill>
                <a:latin typeface="Arial Narrow" pitchFamily="34" charset="0"/>
                <a:ea typeface="+mj-ea"/>
                <a:cs typeface="Arial" pitchFamily="34" charset="0"/>
              </a:rPr>
              <a:t>Near Experimental Hall</a:t>
            </a:r>
            <a:endParaRPr lang="en-US" b="1" dirty="0">
              <a:solidFill>
                <a:schemeClr val="bg1"/>
              </a:solidFill>
              <a:latin typeface="Arial Narrow" pitchFamily="34" charset="0"/>
            </a:endParaRPr>
          </a:p>
        </p:txBody>
      </p:sp>
      <p:sp>
        <p:nvSpPr>
          <p:cNvPr id="11" name="Title 9"/>
          <p:cNvSpPr>
            <a:spLocks noGrp="1"/>
          </p:cNvSpPr>
          <p:nvPr>
            <p:ph type="title"/>
          </p:nvPr>
        </p:nvSpPr>
        <p:spPr>
          <a:xfrm>
            <a:off x="0" y="-219075"/>
            <a:ext cx="9144000" cy="1143000"/>
          </a:xfrm>
        </p:spPr>
        <p:txBody>
          <a:bodyPr/>
          <a:lstStyle/>
          <a:p>
            <a:pPr>
              <a:defRPr/>
            </a:pPr>
            <a:r>
              <a:rPr lang="en-US" dirty="0" err="1" smtClean="0"/>
              <a:t>Linac</a:t>
            </a:r>
            <a:r>
              <a:rPr lang="en-US" dirty="0" smtClean="0"/>
              <a:t> Coherent Light Source</a:t>
            </a:r>
            <a:endParaRPr lang="en-US" dirty="0"/>
          </a:p>
        </p:txBody>
      </p:sp>
      <p:sp>
        <p:nvSpPr>
          <p:cNvPr id="12"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16</a:t>
            </a:fld>
            <a:endParaRPr lang="en-US" sz="1200" dirty="0">
              <a:solidFill>
                <a:srgbClr val="10663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lstStyle/>
          <a:p>
            <a:pPr eaLnBrk="1" fontAlgn="auto" hangingPunct="1">
              <a:spcAft>
                <a:spcPts val="0"/>
              </a:spcAft>
              <a:defRPr/>
            </a:pPr>
            <a:r>
              <a:rPr lang="en-US" dirty="0" smtClean="0"/>
              <a:t>LCLS Project Baseline Schedule</a:t>
            </a:r>
          </a:p>
        </p:txBody>
      </p:sp>
      <p:sp>
        <p:nvSpPr>
          <p:cNvPr id="11" name="TextBox 10"/>
          <p:cNvSpPr txBox="1"/>
          <p:nvPr/>
        </p:nvSpPr>
        <p:spPr>
          <a:xfrm>
            <a:off x="925902" y="4659703"/>
            <a:ext cx="7717767" cy="1200329"/>
          </a:xfrm>
          <a:prstGeom prst="rect">
            <a:avLst/>
          </a:prstGeom>
          <a:solidFill>
            <a:srgbClr val="FFFFD9"/>
          </a:solidFill>
          <a:ln w="12700">
            <a:solidFill>
              <a:schemeClr val="tx1"/>
            </a:solidFill>
          </a:ln>
        </p:spPr>
        <p:txBody>
          <a:bodyPr wrap="square" lIns="91429" tIns="45714" rIns="91429" bIns="45714">
            <a:spAutoFit/>
          </a:bodyPr>
          <a:lstStyle/>
          <a:p>
            <a:pPr algn="ctr">
              <a:defRPr/>
            </a:pPr>
            <a:r>
              <a:rPr lang="en-US" sz="2400" b="1" dirty="0" smtClean="0">
                <a:latin typeface="Arial Narrow" pitchFamily="34" charset="0"/>
              </a:rPr>
              <a:t>The Project was completed (CD-4) ahead of schedule, within budget, and with key performance capabilities meeting or exceeding technical specifications.</a:t>
            </a:r>
            <a:endParaRPr lang="en-US" sz="2400" b="1" dirty="0">
              <a:latin typeface="Arial Narrow" pitchFamily="34" charset="0"/>
            </a:endParaRPr>
          </a:p>
        </p:txBody>
      </p:sp>
      <p:graphicFrame>
        <p:nvGraphicFramePr>
          <p:cNvPr id="7" name="Table 6"/>
          <p:cNvGraphicFramePr>
            <a:graphicFrameLocks noGrp="1"/>
          </p:cNvGraphicFramePr>
          <p:nvPr/>
        </p:nvGraphicFramePr>
        <p:xfrm>
          <a:off x="398252" y="931653"/>
          <a:ext cx="8382000" cy="3463340"/>
        </p:xfrm>
        <a:graphic>
          <a:graphicData uri="http://schemas.openxmlformats.org/drawingml/2006/table">
            <a:tbl>
              <a:tblPr/>
              <a:tblGrid>
                <a:gridCol w="4953001"/>
                <a:gridCol w="1672889"/>
                <a:gridCol w="1756110"/>
              </a:tblGrid>
              <a:tr h="625369">
                <a:tc>
                  <a:txBody>
                    <a:bodyPr/>
                    <a:lstStyle/>
                    <a:p>
                      <a:pPr marL="0" marR="0" algn="ctr">
                        <a:spcBef>
                          <a:spcPts val="0"/>
                        </a:spcBef>
                        <a:spcAft>
                          <a:spcPts val="0"/>
                        </a:spcAft>
                      </a:pPr>
                      <a:r>
                        <a:rPr lang="en-US" sz="2000" b="1" dirty="0">
                          <a:latin typeface="Arial Narrow" pitchFamily="34" charset="0"/>
                          <a:ea typeface="Calibri"/>
                          <a:cs typeface="Times New Roman"/>
                        </a:rPr>
                        <a:t>Level 0 and I Baseline Milestones</a:t>
                      </a:r>
                      <a:endParaRPr lang="en-US" sz="2000" dirty="0">
                        <a:latin typeface="Arial Narrow" pitchFamily="34" charset="0"/>
                        <a:ea typeface="Calibri"/>
                        <a:cs typeface="Times New Roman"/>
                      </a:endParaRP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2000" b="1" dirty="0" smtClean="0">
                          <a:latin typeface="Arial Narrow" pitchFamily="34" charset="0"/>
                          <a:ea typeface="Calibri"/>
                          <a:cs typeface="Times New Roman"/>
                        </a:rPr>
                        <a:t>Baseline </a:t>
                      </a:r>
                      <a:r>
                        <a:rPr lang="en-US" sz="2000" b="1" dirty="0">
                          <a:latin typeface="Arial Narrow" pitchFamily="34" charset="0"/>
                          <a:ea typeface="Calibri"/>
                          <a:cs typeface="Times New Roman"/>
                        </a:rPr>
                        <a:t>Date</a:t>
                      </a:r>
                      <a:endParaRPr lang="en-US" sz="2000" dirty="0">
                        <a:latin typeface="Arial Narrow" pitchFamily="34" charset="0"/>
                        <a:ea typeface="Calibri"/>
                        <a:cs typeface="Times New Roman"/>
                      </a:endParaRP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2000" b="1">
                          <a:latin typeface="Arial Narrow" pitchFamily="34" charset="0"/>
                          <a:ea typeface="Calibri"/>
                          <a:cs typeface="Times New Roman"/>
                        </a:rPr>
                        <a:t>Completion Date</a:t>
                      </a:r>
                      <a:endParaRPr lang="en-US" sz="2000">
                        <a:latin typeface="Arial Narrow" pitchFamily="34" charset="0"/>
                        <a:ea typeface="Calibri"/>
                        <a:cs typeface="Times New Roman"/>
                      </a:endParaRP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6086">
                <a:tc>
                  <a:txBody>
                    <a:bodyPr/>
                    <a:lstStyle/>
                    <a:p>
                      <a:pPr marL="0" marR="0">
                        <a:spcBef>
                          <a:spcPts val="0"/>
                        </a:spcBef>
                        <a:spcAft>
                          <a:spcPts val="0"/>
                        </a:spcAft>
                      </a:pPr>
                      <a:r>
                        <a:rPr lang="en-US" sz="2000" dirty="0">
                          <a:latin typeface="Arial Narrow" pitchFamily="34" charset="0"/>
                          <a:ea typeface="Calibri"/>
                          <a:cs typeface="Times New Roman"/>
                        </a:rPr>
                        <a:t>CD-0 Approve Need</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latin typeface="Arial Narrow" pitchFamily="34" charset="0"/>
                          <a:ea typeface="Calibri"/>
                          <a:cs typeface="Times New Roman"/>
                        </a:rPr>
                        <a:t>June 2001</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latin typeface="Arial Narrow" pitchFamily="34" charset="0"/>
                          <a:ea typeface="Calibri"/>
                          <a:cs typeface="Times New Roman"/>
                        </a:rPr>
                        <a:t>June 2001</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CD-1 Approve Preliminary Baseline Range </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October 2002</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October 2002</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CD-2a Approve Long-Lead Procurement Budget</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May 2003</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July 2003</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CD-3a Approve Start of Long-Lead Procurement</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December 2004</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December 2004</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CD-2b Approve Performance Baseline</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April 2005</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April 2005</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CD-3b Approve Start of Construction</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February 2006</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March 2006</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9">
                <a:tc>
                  <a:txBody>
                    <a:bodyPr/>
                    <a:lstStyle/>
                    <a:p>
                      <a:pPr marL="0" marR="0">
                        <a:spcBef>
                          <a:spcPts val="0"/>
                        </a:spcBef>
                        <a:spcAft>
                          <a:spcPts val="0"/>
                        </a:spcAft>
                      </a:pPr>
                      <a:r>
                        <a:rPr lang="en-US" sz="2000">
                          <a:latin typeface="Arial Narrow" pitchFamily="34" charset="0"/>
                          <a:ea typeface="Calibri"/>
                          <a:cs typeface="Times New Roman"/>
                        </a:rPr>
                        <a:t>Level 0 Baseline Change Request (Deputy Secretary) </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latin typeface="Arial Narrow" pitchFamily="34" charset="0"/>
                        <a:ea typeface="Times New Roman"/>
                      </a:endParaRP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January 2008 </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86">
                <a:tc>
                  <a:txBody>
                    <a:bodyPr/>
                    <a:lstStyle/>
                    <a:p>
                      <a:pPr marL="0" marR="0">
                        <a:spcBef>
                          <a:spcPts val="0"/>
                        </a:spcBef>
                        <a:spcAft>
                          <a:spcPts val="0"/>
                        </a:spcAft>
                      </a:pPr>
                      <a:r>
                        <a:rPr lang="en-US" sz="2000">
                          <a:latin typeface="Arial Narrow" pitchFamily="34" charset="0"/>
                          <a:ea typeface="Calibri"/>
                          <a:cs typeface="Times New Roman"/>
                        </a:rPr>
                        <a:t>CD-4 Project Complete - Start of Operations </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a:latin typeface="Arial Narrow" pitchFamily="34" charset="0"/>
                          <a:ea typeface="Calibri"/>
                          <a:cs typeface="Times New Roman"/>
                        </a:rPr>
                        <a:t>July 2010</a:t>
                      </a: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0" dirty="0">
                          <a:solidFill>
                            <a:schemeClr val="tx1"/>
                          </a:solidFill>
                          <a:latin typeface="Arial Narrow" pitchFamily="34" charset="0"/>
                          <a:ea typeface="Calibri"/>
                          <a:cs typeface="Times New Roman"/>
                        </a:rPr>
                        <a:t>June </a:t>
                      </a:r>
                      <a:r>
                        <a:rPr lang="en-US" sz="2000" b="0" dirty="0" smtClean="0">
                          <a:solidFill>
                            <a:schemeClr val="tx1"/>
                          </a:solidFill>
                          <a:latin typeface="Arial Narrow" pitchFamily="34" charset="0"/>
                          <a:ea typeface="Calibri"/>
                          <a:cs typeface="Times New Roman"/>
                        </a:rPr>
                        <a:t>2010 </a:t>
                      </a:r>
                      <a:endParaRPr lang="en-US" sz="2000" b="0" dirty="0">
                        <a:solidFill>
                          <a:schemeClr val="tx1"/>
                        </a:solidFill>
                        <a:latin typeface="Arial Narrow" pitchFamily="34" charset="0"/>
                        <a:ea typeface="Calibri"/>
                        <a:cs typeface="Times New Roman"/>
                      </a:endParaRPr>
                    </a:p>
                  </a:txBody>
                  <a:tcPr marL="48986" marR="48986"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Oval 7"/>
          <p:cNvSpPr/>
          <p:nvPr/>
        </p:nvSpPr>
        <p:spPr>
          <a:xfrm>
            <a:off x="0" y="3972393"/>
            <a:ext cx="9144000" cy="5175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9"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17</a:t>
            </a:fld>
            <a:endParaRPr lang="en-US" sz="1200" dirty="0">
              <a:solidFill>
                <a:srgbClr val="106636"/>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32150" y="103518"/>
            <a:ext cx="8011515" cy="515471"/>
          </a:xfrm>
          <a:noFill/>
          <a:ln>
            <a:miter lim="800000"/>
            <a:headEnd/>
            <a:tailEnd/>
          </a:ln>
        </p:spPr>
        <p:txBody>
          <a:bodyPr vert="horz" wrap="square" lIns="82048" tIns="41025" rIns="82048" bIns="41025" numCol="1" anchor="t" anchorCtr="0" compatLnSpc="1">
            <a:prstTxWarp prst="textNoShape">
              <a:avLst/>
            </a:prstTxWarp>
          </a:bodyPr>
          <a:lstStyle/>
          <a:p>
            <a:pPr algn="ctr"/>
            <a:r>
              <a:rPr lang="en-US" sz="2800" dirty="0" smtClean="0"/>
              <a:t>LCLS –First Light and First Experiments</a:t>
            </a:r>
          </a:p>
        </p:txBody>
      </p:sp>
      <p:pic>
        <p:nvPicPr>
          <p:cNvPr id="1028" name="Picture 3" descr="first light"/>
          <p:cNvPicPr>
            <a:picLocks noChangeAspect="1" noChangeArrowheads="1"/>
          </p:cNvPicPr>
          <p:nvPr/>
        </p:nvPicPr>
        <p:blipFill>
          <a:blip r:embed="rId4" cstate="print"/>
          <a:srcRect/>
          <a:stretch>
            <a:fillRect/>
          </a:stretch>
        </p:blipFill>
        <p:spPr bwMode="auto">
          <a:xfrm>
            <a:off x="314615" y="786906"/>
            <a:ext cx="2916671" cy="2302809"/>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6289388" y="4469747"/>
          <a:ext cx="1811194" cy="1570224"/>
        </p:xfrm>
        <a:graphic>
          <a:graphicData uri="http://schemas.openxmlformats.org/presentationml/2006/ole">
            <p:oleObj spid="_x0000_s1026" name="Photo Editor Photo" r:id="rId5" imgW="2841905" imgH="2537680" progId="">
              <p:embed/>
            </p:oleObj>
          </a:graphicData>
        </a:graphic>
      </p:graphicFrame>
      <p:sp>
        <p:nvSpPr>
          <p:cNvPr id="1029" name="Text Box 5"/>
          <p:cNvSpPr txBox="1">
            <a:spLocks noChangeArrowheads="1"/>
          </p:cNvSpPr>
          <p:nvPr/>
        </p:nvSpPr>
        <p:spPr bwMode="auto">
          <a:xfrm>
            <a:off x="600364" y="2492290"/>
            <a:ext cx="2448568" cy="359850"/>
          </a:xfrm>
          <a:prstGeom prst="rect">
            <a:avLst/>
          </a:prstGeom>
          <a:noFill/>
          <a:ln w="12700" algn="ctr">
            <a:noFill/>
            <a:miter lim="800000"/>
            <a:headEnd/>
            <a:tailEnd/>
          </a:ln>
        </p:spPr>
        <p:txBody>
          <a:bodyPr wrap="none" lIns="82048" tIns="41025" rIns="82048" bIns="41025">
            <a:spAutoFit/>
          </a:bodyPr>
          <a:lstStyle/>
          <a:p>
            <a:pPr marL="410243"/>
            <a:r>
              <a:rPr lang="en-US" b="1" dirty="0">
                <a:solidFill>
                  <a:schemeClr val="bg1"/>
                </a:solidFill>
                <a:latin typeface="Arial Narrow" pitchFamily="34" charset="0"/>
              </a:rPr>
              <a:t>First light, April 2009</a:t>
            </a:r>
          </a:p>
        </p:txBody>
      </p:sp>
      <p:sp>
        <p:nvSpPr>
          <p:cNvPr id="1030" name="Text Box 7"/>
          <p:cNvSpPr txBox="1">
            <a:spLocks noChangeArrowheads="1"/>
          </p:cNvSpPr>
          <p:nvPr/>
        </p:nvSpPr>
        <p:spPr bwMode="auto">
          <a:xfrm>
            <a:off x="3398694" y="3881438"/>
            <a:ext cx="5745306" cy="1190847"/>
          </a:xfrm>
          <a:prstGeom prst="rect">
            <a:avLst/>
          </a:prstGeom>
          <a:noFill/>
          <a:ln w="12700" algn="ctr">
            <a:noFill/>
            <a:miter lim="800000"/>
            <a:headEnd/>
            <a:tailEnd/>
          </a:ln>
        </p:spPr>
        <p:txBody>
          <a:bodyPr lIns="82048" tIns="41025" rIns="82048" bIns="41025">
            <a:spAutoFit/>
          </a:bodyPr>
          <a:lstStyle/>
          <a:p>
            <a:pPr marL="410243"/>
            <a:r>
              <a:rPr lang="en-US" b="1" dirty="0">
                <a:latin typeface="Arial Narrow" pitchFamily="34" charset="0"/>
              </a:rPr>
              <a:t>First experiment, October, 2009: Neon atom stripped bare of all 10 electrons from the inside-out via inner shell </a:t>
            </a:r>
            <a:r>
              <a:rPr lang="en-US" b="1" dirty="0" err="1">
                <a:latin typeface="Arial Narrow" pitchFamily="34" charset="0"/>
              </a:rPr>
              <a:t>photoionization</a:t>
            </a:r>
            <a:r>
              <a:rPr lang="en-US" b="1" dirty="0">
                <a:latin typeface="Arial Narrow" pitchFamily="34" charset="0"/>
              </a:rPr>
              <a:t>. Data reveal mechanisms of radiation damage</a:t>
            </a:r>
          </a:p>
        </p:txBody>
      </p:sp>
      <p:pic>
        <p:nvPicPr>
          <p:cNvPr id="1031" name="Picture 9" descr="Chamber environment 1"/>
          <p:cNvPicPr>
            <a:picLocks noChangeAspect="1" noChangeArrowheads="1"/>
          </p:cNvPicPr>
          <p:nvPr/>
        </p:nvPicPr>
        <p:blipFill>
          <a:blip r:embed="rId6" cstate="print"/>
          <a:srcRect/>
          <a:stretch>
            <a:fillRect/>
          </a:stretch>
        </p:blipFill>
        <p:spPr bwMode="auto">
          <a:xfrm>
            <a:off x="331999" y="3168876"/>
            <a:ext cx="3310659" cy="2650191"/>
          </a:xfrm>
          <a:prstGeom prst="rect">
            <a:avLst/>
          </a:prstGeom>
          <a:noFill/>
          <a:ln w="9525">
            <a:noFill/>
            <a:miter lim="800000"/>
            <a:headEnd/>
            <a:tailEnd/>
          </a:ln>
        </p:spPr>
      </p:pic>
      <p:pic>
        <p:nvPicPr>
          <p:cNvPr id="1033" name="Picture 13" descr="Ne Bohr"/>
          <p:cNvPicPr>
            <a:picLocks noChangeAspect="1" noChangeArrowheads="1"/>
          </p:cNvPicPr>
          <p:nvPr/>
        </p:nvPicPr>
        <p:blipFill>
          <a:blip r:embed="rId7" cstate="print"/>
          <a:srcRect/>
          <a:stretch>
            <a:fillRect/>
          </a:stretch>
        </p:blipFill>
        <p:spPr bwMode="auto">
          <a:xfrm>
            <a:off x="5006398" y="4798919"/>
            <a:ext cx="1164647" cy="1130394"/>
          </a:xfrm>
          <a:prstGeom prst="rect">
            <a:avLst/>
          </a:prstGeom>
          <a:noFill/>
          <a:ln w="9525">
            <a:noFill/>
            <a:miter lim="800000"/>
            <a:headEnd/>
            <a:tailEnd/>
          </a:ln>
        </p:spPr>
      </p:pic>
      <p:sp>
        <p:nvSpPr>
          <p:cNvPr id="1034" name="Text Box 13"/>
          <p:cNvSpPr txBox="1">
            <a:spLocks noChangeArrowheads="1"/>
          </p:cNvSpPr>
          <p:nvPr/>
        </p:nvSpPr>
        <p:spPr bwMode="auto">
          <a:xfrm>
            <a:off x="937928" y="5842982"/>
            <a:ext cx="2178109" cy="359850"/>
          </a:xfrm>
          <a:prstGeom prst="rect">
            <a:avLst/>
          </a:prstGeom>
          <a:noFill/>
          <a:ln w="12700" algn="ctr">
            <a:noFill/>
            <a:miter lim="800000"/>
            <a:headEnd/>
            <a:tailEnd/>
          </a:ln>
        </p:spPr>
        <p:txBody>
          <a:bodyPr wrap="none" lIns="82048" tIns="41025" rIns="82048" bIns="41025">
            <a:spAutoFit/>
          </a:bodyPr>
          <a:lstStyle/>
          <a:p>
            <a:pPr marL="410243"/>
            <a:r>
              <a:rPr lang="en-US" b="1" dirty="0">
                <a:latin typeface="Arial Narrow" pitchFamily="34" charset="0"/>
              </a:rPr>
              <a:t>AMOS </a:t>
            </a:r>
            <a:r>
              <a:rPr lang="en-US" b="1" dirty="0" err="1">
                <a:latin typeface="Arial Narrow" pitchFamily="34" charset="0"/>
              </a:rPr>
              <a:t>Endstation</a:t>
            </a:r>
            <a:endParaRPr lang="en-US" b="1" dirty="0">
              <a:latin typeface="Arial Narrow" pitchFamily="34" charset="0"/>
            </a:endParaRPr>
          </a:p>
        </p:txBody>
      </p:sp>
      <p:pic>
        <p:nvPicPr>
          <p:cNvPr id="1035" name="Picture 13" descr="neon data.jpg"/>
          <p:cNvPicPr>
            <a:picLocks noChangeAspect="1"/>
          </p:cNvPicPr>
          <p:nvPr/>
        </p:nvPicPr>
        <p:blipFill>
          <a:blip r:embed="rId8" cstate="print"/>
          <a:srcRect/>
          <a:stretch>
            <a:fillRect/>
          </a:stretch>
        </p:blipFill>
        <p:spPr bwMode="auto">
          <a:xfrm>
            <a:off x="3582566" y="883864"/>
            <a:ext cx="3515591" cy="2958353"/>
          </a:xfrm>
          <a:prstGeom prst="rect">
            <a:avLst/>
          </a:prstGeom>
          <a:noFill/>
          <a:ln w="9525">
            <a:noFill/>
            <a:miter lim="800000"/>
            <a:headEnd/>
            <a:tailEnd/>
          </a:ln>
        </p:spPr>
      </p:pic>
      <p:sp>
        <p:nvSpPr>
          <p:cNvPr id="1036" name="TextBox 14"/>
          <p:cNvSpPr txBox="1">
            <a:spLocks noChangeArrowheads="1"/>
          </p:cNvSpPr>
          <p:nvPr/>
        </p:nvSpPr>
        <p:spPr bwMode="auto">
          <a:xfrm>
            <a:off x="6773833" y="1150280"/>
            <a:ext cx="2111375" cy="2852840"/>
          </a:xfrm>
          <a:prstGeom prst="rect">
            <a:avLst/>
          </a:prstGeom>
          <a:noFill/>
          <a:ln w="9525">
            <a:noFill/>
            <a:miter lim="800000"/>
            <a:headEnd/>
            <a:tailEnd/>
          </a:ln>
        </p:spPr>
        <p:txBody>
          <a:bodyPr lIns="82048" tIns="41025" rIns="82048" bIns="41025">
            <a:spAutoFit/>
          </a:bodyPr>
          <a:lstStyle/>
          <a:p>
            <a:r>
              <a:rPr lang="en-US" dirty="0">
                <a:latin typeface="Arial Narrow" pitchFamily="34" charset="0"/>
              </a:rPr>
              <a:t>Experiments led by Linda Young (ANL) at the LCLS involving a team of researchers at ANL, LLNL, OSU, WMU, LBNL, PULSE, and LCLS studied electronic damage by </a:t>
            </a:r>
            <a:r>
              <a:rPr lang="en-US" dirty="0" err="1">
                <a:latin typeface="Arial Narrow" pitchFamily="34" charset="0"/>
              </a:rPr>
              <a:t>ultraintense</a:t>
            </a:r>
            <a:r>
              <a:rPr lang="en-US" dirty="0">
                <a:latin typeface="Arial Narrow" pitchFamily="34" charset="0"/>
              </a:rPr>
              <a:t> x-rays irradiating neon atoms</a:t>
            </a:r>
          </a:p>
        </p:txBody>
      </p:sp>
      <p:sp>
        <p:nvSpPr>
          <p:cNvPr id="13" name="Rectangle 12"/>
          <p:cNvSpPr/>
          <p:nvPr/>
        </p:nvSpPr>
        <p:spPr>
          <a:xfrm>
            <a:off x="4103133" y="6350644"/>
            <a:ext cx="4171633" cy="369320"/>
          </a:xfrm>
          <a:prstGeom prst="rect">
            <a:avLst/>
          </a:prstGeom>
        </p:spPr>
        <p:txBody>
          <a:bodyPr wrap="none" lIns="91429" tIns="45714" rIns="91429" bIns="45714">
            <a:spAutoFit/>
          </a:bodyPr>
          <a:lstStyle/>
          <a:p>
            <a:r>
              <a:rPr lang="en-US" i="1" dirty="0" smtClean="0">
                <a:latin typeface="Arial Narrow" pitchFamily="34" charset="0"/>
              </a:rPr>
              <a:t>L. Young et al., Nature 466, 56-61 (1 July 2010)</a:t>
            </a:r>
            <a:endParaRPr lang="en-US" i="1" dirty="0">
              <a:latin typeface="Arial Narrow" pitchFamily="34" charset="0"/>
            </a:endParaRPr>
          </a:p>
        </p:txBody>
      </p:sp>
      <p:sp>
        <p:nvSpPr>
          <p:cNvPr id="14"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18</a:t>
            </a:fld>
            <a:endParaRPr lang="en-US" sz="1200" dirty="0">
              <a:solidFill>
                <a:srgbClr val="10663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28969" y="86266"/>
            <a:ext cx="6427932" cy="515471"/>
          </a:xfrm>
          <a:noFill/>
          <a:ln>
            <a:miter lim="800000"/>
            <a:headEnd/>
            <a:tailEnd/>
          </a:ln>
        </p:spPr>
        <p:txBody>
          <a:bodyPr vert="horz" wrap="square" lIns="82048" tIns="41025" rIns="82048" bIns="41025" numCol="1" anchor="t" anchorCtr="0" compatLnSpc="1">
            <a:prstTxWarp prst="textNoShape">
              <a:avLst/>
            </a:prstTxWarp>
          </a:bodyPr>
          <a:lstStyle/>
          <a:p>
            <a:pPr algn="ctr"/>
            <a:r>
              <a:rPr lang="en-US" sz="2800" dirty="0" smtClean="0"/>
              <a:t>LCLS –Frustrated Absorption in N</a:t>
            </a:r>
            <a:r>
              <a:rPr lang="en-US" sz="2800" baseline="-25000" dirty="0" smtClean="0"/>
              <a:t>2</a:t>
            </a:r>
          </a:p>
        </p:txBody>
      </p:sp>
      <p:pic>
        <p:nvPicPr>
          <p:cNvPr id="4099" name="Picture 4" descr="frustrated1.jpg"/>
          <p:cNvPicPr>
            <a:picLocks noChangeAspect="1"/>
          </p:cNvPicPr>
          <p:nvPr/>
        </p:nvPicPr>
        <p:blipFill>
          <a:blip r:embed="rId3" cstate="print"/>
          <a:srcRect l="17271" t="9897" r="20412" b="16901"/>
          <a:stretch>
            <a:fillRect/>
          </a:stretch>
        </p:blipFill>
        <p:spPr bwMode="auto">
          <a:xfrm>
            <a:off x="303070" y="909077"/>
            <a:ext cx="3114386" cy="4593011"/>
          </a:xfrm>
          <a:prstGeom prst="rect">
            <a:avLst/>
          </a:prstGeom>
          <a:noFill/>
          <a:ln w="9525">
            <a:noFill/>
            <a:miter lim="800000"/>
            <a:headEnd/>
            <a:tailEnd/>
          </a:ln>
        </p:spPr>
      </p:pic>
      <p:pic>
        <p:nvPicPr>
          <p:cNvPr id="4100" name="Picture 5" descr="frustrated.jpg"/>
          <p:cNvPicPr>
            <a:picLocks noChangeAspect="1"/>
          </p:cNvPicPr>
          <p:nvPr/>
        </p:nvPicPr>
        <p:blipFill>
          <a:blip r:embed="rId4" cstate="print"/>
          <a:srcRect/>
          <a:stretch>
            <a:fillRect/>
          </a:stretch>
        </p:blipFill>
        <p:spPr bwMode="auto">
          <a:xfrm>
            <a:off x="3276444" y="2388217"/>
            <a:ext cx="2816339" cy="1890485"/>
          </a:xfrm>
          <a:prstGeom prst="rect">
            <a:avLst/>
          </a:prstGeom>
          <a:noFill/>
          <a:ln w="9525">
            <a:noFill/>
            <a:miter lim="800000"/>
            <a:headEnd/>
            <a:tailEnd/>
          </a:ln>
        </p:spPr>
      </p:pic>
      <p:pic>
        <p:nvPicPr>
          <p:cNvPr id="4101" name="Picture 6" descr="Frustrated Absorption_Final_Page_15.jpg"/>
          <p:cNvPicPr>
            <a:picLocks noChangeAspect="1"/>
          </p:cNvPicPr>
          <p:nvPr/>
        </p:nvPicPr>
        <p:blipFill>
          <a:blip r:embed="rId5" cstate="print"/>
          <a:srcRect l="19672" t="7655" r="19429" b="59477"/>
          <a:stretch>
            <a:fillRect/>
          </a:stretch>
        </p:blipFill>
        <p:spPr bwMode="auto">
          <a:xfrm>
            <a:off x="5818910" y="3836377"/>
            <a:ext cx="3325091" cy="2253784"/>
          </a:xfrm>
          <a:prstGeom prst="rect">
            <a:avLst/>
          </a:prstGeom>
          <a:noFill/>
          <a:ln w="9525">
            <a:noFill/>
            <a:miter lim="800000"/>
            <a:headEnd/>
            <a:tailEnd/>
          </a:ln>
        </p:spPr>
      </p:pic>
      <p:sp>
        <p:nvSpPr>
          <p:cNvPr id="4102" name="Text Box 7"/>
          <p:cNvSpPr txBox="1">
            <a:spLocks noChangeArrowheads="1"/>
          </p:cNvSpPr>
          <p:nvPr/>
        </p:nvSpPr>
        <p:spPr bwMode="auto">
          <a:xfrm>
            <a:off x="0" y="5481146"/>
            <a:ext cx="3485072" cy="913848"/>
          </a:xfrm>
          <a:prstGeom prst="rect">
            <a:avLst/>
          </a:prstGeom>
          <a:noFill/>
          <a:ln w="12700" algn="ctr">
            <a:noFill/>
            <a:miter lim="800000"/>
            <a:headEnd/>
            <a:tailEnd/>
          </a:ln>
        </p:spPr>
        <p:txBody>
          <a:bodyPr wrap="square" lIns="82048" tIns="41025" rIns="82048" bIns="41025">
            <a:spAutoFit/>
          </a:bodyPr>
          <a:lstStyle/>
          <a:p>
            <a:pPr marL="120636"/>
            <a:r>
              <a:rPr lang="en-US" dirty="0">
                <a:latin typeface="Arial Narrow" pitchFamily="34" charset="0"/>
              </a:rPr>
              <a:t>Schematic illustration of K-shell ionization cycle in a single nitrogen atom</a:t>
            </a:r>
          </a:p>
        </p:txBody>
      </p:sp>
      <p:sp>
        <p:nvSpPr>
          <p:cNvPr id="4103" name="Rectangle 47"/>
          <p:cNvSpPr>
            <a:spLocks noChangeArrowheads="1"/>
          </p:cNvSpPr>
          <p:nvPr/>
        </p:nvSpPr>
        <p:spPr bwMode="auto">
          <a:xfrm>
            <a:off x="3443560" y="840649"/>
            <a:ext cx="4268457" cy="2021844"/>
          </a:xfrm>
          <a:prstGeom prst="rect">
            <a:avLst/>
          </a:prstGeom>
          <a:noFill/>
          <a:ln w="12700" algn="ctr">
            <a:noFill/>
            <a:miter lim="800000"/>
            <a:headEnd/>
            <a:tailEnd/>
          </a:ln>
        </p:spPr>
        <p:txBody>
          <a:bodyPr wrap="square" lIns="82048" tIns="41025" rIns="82048" bIns="41025">
            <a:spAutoFit/>
          </a:bodyPr>
          <a:lstStyle/>
          <a:p>
            <a:pPr marL="52382"/>
            <a:r>
              <a:rPr lang="en-US" dirty="0">
                <a:latin typeface="Arial Narrow" pitchFamily="34" charset="0"/>
              </a:rPr>
              <a:t>Experiments led by Nora </a:t>
            </a:r>
            <a:r>
              <a:rPr lang="en-US" dirty="0" err="1">
                <a:latin typeface="Arial Narrow" pitchFamily="34" charset="0"/>
              </a:rPr>
              <a:t>Berrah</a:t>
            </a:r>
            <a:r>
              <a:rPr lang="en-US" dirty="0">
                <a:latin typeface="Arial Narrow" pitchFamily="34" charset="0"/>
              </a:rPr>
              <a:t> (WMU) involving a team of researchers at WMU, LBNL, ANL, PULSE, OSU, LSU, LLNL, UCB, Finland, and Hamburg studied x-ray induced ionization, dissociation, and frustrated absorption in molecular nitrogen.</a:t>
            </a:r>
          </a:p>
          <a:p>
            <a:pPr marL="410243"/>
            <a:endParaRPr lang="en-US" dirty="0">
              <a:latin typeface="Arial Narrow" pitchFamily="34" charset="0"/>
            </a:endParaRPr>
          </a:p>
        </p:txBody>
      </p:sp>
      <p:sp>
        <p:nvSpPr>
          <p:cNvPr id="4104" name="TextBox 9"/>
          <p:cNvSpPr txBox="1">
            <a:spLocks noChangeArrowheads="1"/>
          </p:cNvSpPr>
          <p:nvPr/>
        </p:nvSpPr>
        <p:spPr bwMode="auto">
          <a:xfrm>
            <a:off x="6349147" y="2101035"/>
            <a:ext cx="2111375" cy="1819555"/>
          </a:xfrm>
          <a:prstGeom prst="rect">
            <a:avLst/>
          </a:prstGeom>
          <a:noFill/>
          <a:ln w="9525">
            <a:noFill/>
            <a:miter lim="800000"/>
            <a:headEnd/>
            <a:tailEnd/>
          </a:ln>
        </p:spPr>
        <p:txBody>
          <a:bodyPr lIns="82048" tIns="41025" rIns="82048" bIns="41025">
            <a:spAutoFit/>
          </a:bodyPr>
          <a:lstStyle/>
          <a:p>
            <a:r>
              <a:rPr lang="en-US" sz="1400" dirty="0">
                <a:latin typeface="Arial Narrow" pitchFamily="34" charset="0"/>
              </a:rPr>
              <a:t>The data show that short pulses produce much less highly charged products than short pulses, as the inner shell electrons are not replenished in time for subsequent interactions with x-rays.</a:t>
            </a:r>
          </a:p>
        </p:txBody>
      </p:sp>
      <p:sp>
        <p:nvSpPr>
          <p:cNvPr id="4105" name="TextBox 10"/>
          <p:cNvSpPr txBox="1">
            <a:spLocks noChangeArrowheads="1"/>
          </p:cNvSpPr>
          <p:nvPr/>
        </p:nvSpPr>
        <p:spPr bwMode="auto">
          <a:xfrm>
            <a:off x="3727740" y="4450138"/>
            <a:ext cx="2111375" cy="1375513"/>
          </a:xfrm>
          <a:prstGeom prst="rect">
            <a:avLst/>
          </a:prstGeom>
          <a:noFill/>
          <a:ln w="9525">
            <a:noFill/>
            <a:miter lim="800000"/>
            <a:headEnd/>
            <a:tailEnd/>
          </a:ln>
        </p:spPr>
        <p:txBody>
          <a:bodyPr lIns="82048" tIns="41025" rIns="82048" bIns="41025">
            <a:spAutoFit/>
          </a:bodyPr>
          <a:lstStyle/>
          <a:p>
            <a:r>
              <a:rPr lang="en-US" sz="1400" dirty="0">
                <a:latin typeface="Arial Narrow" pitchFamily="34" charset="0"/>
              </a:rPr>
              <a:t>The results for N</a:t>
            </a:r>
            <a:r>
              <a:rPr lang="en-US" sz="1400" baseline="-25000" dirty="0">
                <a:latin typeface="Arial Narrow" pitchFamily="34" charset="0"/>
              </a:rPr>
              <a:t>2</a:t>
            </a:r>
            <a:r>
              <a:rPr lang="en-US" sz="1400" dirty="0">
                <a:latin typeface="Arial Narrow" pitchFamily="34" charset="0"/>
              </a:rPr>
              <a:t> (solid lines) are much different than the theoretical results for a single N atom, indicating the importance of valence charge dynamics</a:t>
            </a:r>
          </a:p>
        </p:txBody>
      </p:sp>
      <p:pic>
        <p:nvPicPr>
          <p:cNvPr id="10" name="Picture 3" descr="PRL-6-25-cover1.jpg"/>
          <p:cNvPicPr>
            <a:picLocks noChangeAspect="1"/>
          </p:cNvPicPr>
          <p:nvPr/>
        </p:nvPicPr>
        <p:blipFill>
          <a:blip r:embed="rId6" cstate="print"/>
          <a:srcRect/>
          <a:stretch>
            <a:fillRect/>
          </a:stretch>
        </p:blipFill>
        <p:spPr bwMode="auto">
          <a:xfrm>
            <a:off x="7726680" y="0"/>
            <a:ext cx="1417321" cy="1768568"/>
          </a:xfrm>
          <a:prstGeom prst="rect">
            <a:avLst/>
          </a:prstGeom>
          <a:noFill/>
          <a:ln w="9525">
            <a:noFill/>
            <a:miter lim="800000"/>
            <a:headEnd/>
            <a:tailEnd/>
          </a:ln>
        </p:spPr>
      </p:pic>
      <p:sp>
        <p:nvSpPr>
          <p:cNvPr id="11" name="Rectangle 10"/>
          <p:cNvSpPr/>
          <p:nvPr/>
        </p:nvSpPr>
        <p:spPr>
          <a:xfrm>
            <a:off x="3709015" y="6312412"/>
            <a:ext cx="4675168" cy="369320"/>
          </a:xfrm>
          <a:prstGeom prst="rect">
            <a:avLst/>
          </a:prstGeom>
        </p:spPr>
        <p:txBody>
          <a:bodyPr wrap="none" lIns="91429" tIns="45714" rIns="91429" bIns="45714">
            <a:spAutoFit/>
          </a:bodyPr>
          <a:lstStyle/>
          <a:p>
            <a:r>
              <a:rPr lang="en-US" i="1" dirty="0" smtClean="0">
                <a:latin typeface="Arial Narrow" pitchFamily="34" charset="0"/>
              </a:rPr>
              <a:t>M. </a:t>
            </a:r>
            <a:r>
              <a:rPr lang="en-US" i="1" dirty="0" err="1" smtClean="0">
                <a:latin typeface="Arial Narrow" pitchFamily="34" charset="0"/>
              </a:rPr>
              <a:t>Hoener</a:t>
            </a:r>
            <a:r>
              <a:rPr lang="en-US" i="1" dirty="0" smtClean="0">
                <a:latin typeface="Arial Narrow" pitchFamily="34" charset="0"/>
              </a:rPr>
              <a:t> et al., Phys. Rev. </a:t>
            </a:r>
            <a:r>
              <a:rPr lang="en-US" i="1" dirty="0" err="1" smtClean="0">
                <a:latin typeface="Arial Narrow" pitchFamily="34" charset="0"/>
              </a:rPr>
              <a:t>Lett</a:t>
            </a:r>
            <a:r>
              <a:rPr lang="en-US" i="1" dirty="0" smtClean="0">
                <a:latin typeface="Arial Narrow" pitchFamily="34" charset="0"/>
              </a:rPr>
              <a:t>. 104, 253002 (2010)</a:t>
            </a:r>
            <a:endParaRPr lang="en-US" i="1" dirty="0">
              <a:latin typeface="Arial Narrow" pitchFamily="34" charset="0"/>
            </a:endParaRPr>
          </a:p>
        </p:txBody>
      </p:sp>
      <p:sp>
        <p:nvSpPr>
          <p:cNvPr id="12" name="Slide Number Placeholder 6"/>
          <p:cNvSpPr txBox="1">
            <a:spLocks/>
          </p:cNvSpPr>
          <p:nvPr/>
        </p:nvSpPr>
        <p:spPr>
          <a:xfrm>
            <a:off x="8413750" y="6351588"/>
            <a:ext cx="381000" cy="365125"/>
          </a:xfrm>
          <a:prstGeom prst="rect">
            <a:avLst/>
          </a:prstGeom>
        </p:spPr>
        <p:txBody>
          <a:bodyPr lIns="91429" tIns="45714" rIns="91429" bIns="45714"/>
          <a:lstStyle/>
          <a:p>
            <a:pPr algn="r" defTabSz="914293" fontAlgn="auto">
              <a:spcBef>
                <a:spcPts val="0"/>
              </a:spcBef>
              <a:spcAft>
                <a:spcPts val="0"/>
              </a:spcAft>
              <a:defRPr/>
            </a:pPr>
            <a:fld id="{21722FF3-B2FF-4B9D-A1FC-2641F0BD8CF1}" type="slidenum">
              <a:rPr lang="en-US" sz="1200" smtClean="0">
                <a:solidFill>
                  <a:srgbClr val="106636"/>
                </a:solidFill>
                <a:latin typeface="Arial" pitchFamily="34" charset="0"/>
                <a:cs typeface="Arial" pitchFamily="34" charset="0"/>
              </a:rPr>
              <a:pPr algn="r" defTabSz="914293" fontAlgn="auto">
                <a:spcBef>
                  <a:spcPts val="0"/>
                </a:spcBef>
                <a:spcAft>
                  <a:spcPts val="0"/>
                </a:spcAft>
                <a:defRPr/>
              </a:pPr>
              <a:t>19</a:t>
            </a:fld>
            <a:endParaRPr lang="en-US" sz="1200" dirty="0">
              <a:solidFill>
                <a:srgbClr val="10663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396419" y="164572"/>
            <a:ext cx="4327525" cy="388937"/>
          </a:xfrm>
          <a:noFill/>
          <a:ln/>
        </p:spPr>
        <p:txBody>
          <a:bodyPr/>
          <a:lstStyle/>
          <a:p>
            <a:r>
              <a:rPr lang="en-US" dirty="0">
                <a:effectLst/>
              </a:rPr>
              <a:t>What’s New</a:t>
            </a:r>
          </a:p>
        </p:txBody>
      </p:sp>
      <p:sp>
        <p:nvSpPr>
          <p:cNvPr id="267268" name="Rectangle 4"/>
          <p:cNvSpPr>
            <a:spLocks noChangeArrowheads="1"/>
          </p:cNvSpPr>
          <p:nvPr/>
        </p:nvSpPr>
        <p:spPr bwMode="auto">
          <a:xfrm>
            <a:off x="896720" y="899936"/>
            <a:ext cx="7613650" cy="5321960"/>
          </a:xfrm>
          <a:prstGeom prst="rect">
            <a:avLst/>
          </a:prstGeom>
          <a:noFill/>
          <a:ln w="12700">
            <a:noFill/>
            <a:miter lim="800000"/>
            <a:headEnd/>
            <a:tailEnd/>
          </a:ln>
          <a:effectLst/>
        </p:spPr>
        <p:txBody>
          <a:bodyPr lIns="90478" tIns="44445" rIns="90478" bIns="44445">
            <a:spAutoFit/>
          </a:bodyPr>
          <a:lstStyle/>
          <a:p>
            <a:pPr marL="630164" indent="-628577">
              <a:spcAft>
                <a:spcPts val="600"/>
              </a:spcAft>
              <a:buFont typeface="Wingdings" pitchFamily="2" charset="2"/>
              <a:buAutoNum type="romanUcPeriod"/>
            </a:pPr>
            <a:r>
              <a:rPr lang="en-US" sz="2400" b="1" dirty="0" smtClean="0">
                <a:latin typeface="Arial Narrow" pitchFamily="34" charset="0"/>
              </a:rPr>
              <a:t>Strategic Planning</a:t>
            </a:r>
          </a:p>
          <a:p>
            <a:pPr marL="1353980" lvl="1" indent="-609528">
              <a:buFont typeface="Wingdings" pitchFamily="2" charset="2"/>
              <a:buChar char="§"/>
            </a:pPr>
            <a:r>
              <a:rPr lang="en-US" sz="2000" dirty="0" smtClean="0">
                <a:latin typeface="Arial Narrow" pitchFamily="34" charset="0"/>
              </a:rPr>
              <a:t>SciTech Report</a:t>
            </a:r>
          </a:p>
          <a:p>
            <a:pPr marL="1353980" lvl="1" indent="-609528">
              <a:buFont typeface="Wingdings" pitchFamily="2" charset="2"/>
              <a:buChar char="§"/>
            </a:pPr>
            <a:r>
              <a:rPr lang="en-US" sz="2000" dirty="0" smtClean="0">
                <a:latin typeface="Arial Narrow" pitchFamily="34" charset="0"/>
              </a:rPr>
              <a:t>Accelerator R&amp;D Workshop</a:t>
            </a:r>
          </a:p>
          <a:p>
            <a:pPr marL="1353980" lvl="1" indent="-609528">
              <a:buFont typeface="Wingdings" pitchFamily="2" charset="2"/>
              <a:buChar char="§"/>
            </a:pPr>
            <a:r>
              <a:rPr lang="en-US" sz="2000" dirty="0" smtClean="0">
                <a:latin typeface="Arial Narrow" pitchFamily="34" charset="0"/>
              </a:rPr>
              <a:t>Compact Light Source Workshop</a:t>
            </a:r>
          </a:p>
          <a:p>
            <a:pPr marL="1353980" lvl="1" indent="-609528">
              <a:buFont typeface="Wingdings" pitchFamily="2" charset="2"/>
              <a:buChar char="§"/>
            </a:pPr>
            <a:endParaRPr lang="en-US" sz="800" b="1" dirty="0" smtClean="0">
              <a:latin typeface="Arial Narrow" pitchFamily="34" charset="0"/>
            </a:endParaRPr>
          </a:p>
          <a:p>
            <a:pPr marL="630164" indent="-628577">
              <a:spcAft>
                <a:spcPts val="600"/>
              </a:spcAft>
              <a:buFont typeface="Wingdings" pitchFamily="2" charset="2"/>
              <a:buAutoNum type="romanUcPeriod"/>
            </a:pPr>
            <a:r>
              <a:rPr lang="en-US" sz="2400" b="1" dirty="0" smtClean="0">
                <a:latin typeface="Arial Narrow" pitchFamily="34" charset="0"/>
              </a:rPr>
              <a:t>Program Update	</a:t>
            </a:r>
          </a:p>
          <a:p>
            <a:pPr marL="1353980" lvl="1" indent="-609528">
              <a:buFont typeface="Wingdings" pitchFamily="2" charset="2"/>
              <a:buChar char="§"/>
            </a:pPr>
            <a:r>
              <a:rPr lang="en-US" sz="2000" dirty="0" smtClean="0">
                <a:latin typeface="Arial Narrow" pitchFamily="34" charset="0"/>
              </a:rPr>
              <a:t>EFRC Management Review</a:t>
            </a:r>
          </a:p>
          <a:p>
            <a:pPr marL="1353980" lvl="1" indent="-609528">
              <a:buFont typeface="Wingdings" pitchFamily="2" charset="2"/>
              <a:buChar char="§"/>
            </a:pPr>
            <a:r>
              <a:rPr lang="en-US" sz="2000" dirty="0" smtClean="0">
                <a:latin typeface="Arial Narrow" pitchFamily="34" charset="0"/>
              </a:rPr>
              <a:t>JCAP</a:t>
            </a:r>
          </a:p>
          <a:p>
            <a:pPr marL="1353980" lvl="1" indent="-609528">
              <a:buFont typeface="Wingdings" pitchFamily="2" charset="2"/>
              <a:buChar char="§"/>
            </a:pPr>
            <a:r>
              <a:rPr lang="en-US" sz="2000" dirty="0" smtClean="0">
                <a:latin typeface="Arial Narrow" pitchFamily="34" charset="0"/>
              </a:rPr>
              <a:t>LCLS CD-4</a:t>
            </a:r>
          </a:p>
          <a:p>
            <a:pPr marL="1353980" lvl="1" indent="-609528">
              <a:buFont typeface="Wingdings" pitchFamily="2" charset="2"/>
              <a:buChar char="§"/>
            </a:pPr>
            <a:r>
              <a:rPr lang="en-US" sz="2000" dirty="0" smtClean="0">
                <a:latin typeface="Arial Narrow" pitchFamily="34" charset="0"/>
              </a:rPr>
              <a:t>NSLS-II</a:t>
            </a:r>
          </a:p>
          <a:p>
            <a:pPr marL="1353980" lvl="1" indent="-609528">
              <a:buFont typeface="Wingdings" pitchFamily="2" charset="2"/>
              <a:buChar char="§"/>
            </a:pPr>
            <a:r>
              <a:rPr lang="en-US" sz="2000" dirty="0" smtClean="0">
                <a:latin typeface="Arial Narrow" pitchFamily="34" charset="0"/>
              </a:rPr>
              <a:t>APS-U, LCLS-II</a:t>
            </a:r>
          </a:p>
          <a:p>
            <a:pPr marL="1353980" lvl="1" indent="-609528"/>
            <a:endParaRPr lang="en-US" sz="800" dirty="0">
              <a:latin typeface="Arial Narrow" pitchFamily="34" charset="0"/>
            </a:endParaRPr>
          </a:p>
          <a:p>
            <a:pPr marL="630164" indent="-628577">
              <a:buFont typeface="Wingdings" pitchFamily="2" charset="2"/>
              <a:buAutoNum type="romanUcPeriod"/>
            </a:pPr>
            <a:r>
              <a:rPr lang="en-US" sz="2400" b="1" dirty="0" smtClean="0">
                <a:latin typeface="Arial Narrow" pitchFamily="34" charset="0"/>
              </a:rPr>
              <a:t>Budget </a:t>
            </a:r>
            <a:endParaRPr lang="en-US" sz="2400" b="1" dirty="0">
              <a:latin typeface="Arial Narrow" pitchFamily="34" charset="0"/>
            </a:endParaRPr>
          </a:p>
          <a:p>
            <a:pPr marL="1353980" lvl="1" indent="-609528">
              <a:buFont typeface="Wingdings" pitchFamily="2" charset="2"/>
              <a:buChar char="§"/>
            </a:pPr>
            <a:r>
              <a:rPr lang="en-US" sz="2000" dirty="0" smtClean="0">
                <a:latin typeface="Arial Narrow" pitchFamily="34" charset="0"/>
              </a:rPr>
              <a:t>FY 2011 Appropriations</a:t>
            </a:r>
          </a:p>
          <a:p>
            <a:pPr marL="896833" indent="-609528"/>
            <a:endParaRPr lang="en-US" sz="800" dirty="0" smtClean="0">
              <a:latin typeface="Arial Narrow" pitchFamily="34" charset="0"/>
            </a:endParaRPr>
          </a:p>
          <a:p>
            <a:pPr marL="573021" indent="-573021"/>
            <a:r>
              <a:rPr lang="en-US" sz="2400" b="1" dirty="0" smtClean="0">
                <a:latin typeface="Arial Narrow" pitchFamily="34" charset="0"/>
              </a:rPr>
              <a:t>IV. 	Staffing</a:t>
            </a:r>
            <a:endParaRPr lang="en-US" sz="2400" b="1" dirty="0">
              <a:latin typeface="Arial Narrow" pitchFamily="34" charset="0"/>
            </a:endParaRPr>
          </a:p>
          <a:p>
            <a:pPr marL="1353980" lvl="1" indent="-609528"/>
            <a:endParaRPr lang="en-US" i="1" dirty="0"/>
          </a:p>
        </p:txBody>
      </p:sp>
      <p:sp>
        <p:nvSpPr>
          <p:cNvPr id="6"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a:t>
            </a:fld>
            <a:endParaRPr lang="en-US" b="0" u="none"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011845a.jpg"/>
          <p:cNvPicPr>
            <a:picLocks noChangeAspect="1"/>
          </p:cNvPicPr>
          <p:nvPr/>
        </p:nvPicPr>
        <p:blipFill>
          <a:blip r:embed="rId3" cstate="print">
            <a:lum bright="10000" contrast="20000"/>
          </a:blip>
          <a:srcRect l="9261" t="39245" r="11321" b="25804"/>
          <a:stretch>
            <a:fillRect/>
          </a:stretch>
        </p:blipFill>
        <p:spPr>
          <a:xfrm>
            <a:off x="0" y="3761118"/>
            <a:ext cx="9144000" cy="3096882"/>
          </a:xfrm>
          <a:prstGeom prst="rect">
            <a:avLst/>
          </a:prstGeom>
        </p:spPr>
      </p:pic>
      <p:pic>
        <p:nvPicPr>
          <p:cNvPr id="35843" name="Picture 11" descr="pic1.jpg"/>
          <p:cNvPicPr>
            <a:picLocks noChangeAspect="1"/>
          </p:cNvPicPr>
          <p:nvPr/>
        </p:nvPicPr>
        <p:blipFill>
          <a:blip r:embed="rId4" cstate="print"/>
          <a:srcRect/>
          <a:stretch>
            <a:fillRect/>
          </a:stretch>
        </p:blipFill>
        <p:spPr bwMode="auto">
          <a:xfrm>
            <a:off x="-12700" y="1187254"/>
            <a:ext cx="9156700" cy="2729137"/>
          </a:xfrm>
          <a:prstGeom prst="rect">
            <a:avLst/>
          </a:prstGeom>
          <a:noFill/>
          <a:ln w="9525">
            <a:noFill/>
            <a:miter lim="800000"/>
            <a:headEnd/>
            <a:tailEnd/>
          </a:ln>
        </p:spPr>
      </p:pic>
      <p:sp>
        <p:nvSpPr>
          <p:cNvPr id="35844" name="Rectangle 2"/>
          <p:cNvSpPr>
            <a:spLocks noGrp="1" noChangeArrowheads="1"/>
          </p:cNvSpPr>
          <p:nvPr>
            <p:ph type="title"/>
          </p:nvPr>
        </p:nvSpPr>
        <p:spPr>
          <a:xfrm>
            <a:off x="-1" y="0"/>
            <a:ext cx="8135472" cy="908050"/>
          </a:xfrm>
        </p:spPr>
        <p:txBody>
          <a:bodyPr/>
          <a:lstStyle/>
          <a:p>
            <a:r>
              <a:rPr lang="en-US" dirty="0" smtClean="0"/>
              <a:t>NSLS-II Construction</a:t>
            </a:r>
            <a:endParaRPr lang="en-US" dirty="0" smtClean="0">
              <a:solidFill>
                <a:srgbClr val="FF0000"/>
              </a:solidFill>
            </a:endParaRPr>
          </a:p>
        </p:txBody>
      </p:sp>
      <p:sp>
        <p:nvSpPr>
          <p:cNvPr id="35845" name="Control 2"/>
          <p:cNvSpPr>
            <a:spLocks noRot="1" noChangeArrowheads="1" noChangeShapeType="1" noTextEdit="1"/>
          </p:cNvSpPr>
          <p:nvPr/>
        </p:nvSpPr>
        <p:spPr bwMode="auto">
          <a:xfrm>
            <a:off x="1968500" y="-139700"/>
            <a:ext cx="5638800" cy="3886200"/>
          </a:xfrm>
          <a:prstGeom prst="rect">
            <a:avLst/>
          </a:prstGeom>
          <a:noFill/>
          <a:ln w="1">
            <a:noFill/>
            <a:miter lim="800000"/>
            <a:headEnd/>
            <a:tailEnd/>
          </a:ln>
        </p:spPr>
        <p:txBody>
          <a:bodyPr lIns="91429" tIns="45714" rIns="91429" bIns="45714"/>
          <a:lstStyle/>
          <a:p>
            <a:endParaRPr lang="en-US"/>
          </a:p>
        </p:txBody>
      </p:sp>
      <p:sp>
        <p:nvSpPr>
          <p:cNvPr id="35846" name="TextBox 9"/>
          <p:cNvSpPr txBox="1">
            <a:spLocks noChangeArrowheads="1"/>
          </p:cNvSpPr>
          <p:nvPr/>
        </p:nvSpPr>
        <p:spPr bwMode="auto">
          <a:xfrm>
            <a:off x="6279776" y="3258319"/>
            <a:ext cx="2864224" cy="522287"/>
          </a:xfrm>
          <a:prstGeom prst="rect">
            <a:avLst/>
          </a:prstGeom>
          <a:noFill/>
          <a:ln w="9525">
            <a:noFill/>
            <a:miter lim="800000"/>
            <a:headEnd/>
            <a:tailEnd/>
          </a:ln>
        </p:spPr>
        <p:txBody>
          <a:bodyPr wrap="square" lIns="91429" tIns="45714" rIns="91429" bIns="45714">
            <a:spAutoFit/>
          </a:bodyPr>
          <a:lstStyle/>
          <a:p>
            <a:pPr algn="r"/>
            <a:r>
              <a:rPr lang="en-US" sz="2800" dirty="0">
                <a:solidFill>
                  <a:srgbClr val="FFFF00"/>
                </a:solidFill>
              </a:rPr>
              <a:t>June 2009</a:t>
            </a:r>
          </a:p>
        </p:txBody>
      </p:sp>
      <p:sp>
        <p:nvSpPr>
          <p:cNvPr id="35847" name="TextBox 10"/>
          <p:cNvSpPr txBox="1">
            <a:spLocks noChangeArrowheads="1"/>
          </p:cNvSpPr>
          <p:nvPr/>
        </p:nvSpPr>
        <p:spPr bwMode="auto">
          <a:xfrm>
            <a:off x="6487065" y="6334780"/>
            <a:ext cx="2656936" cy="523208"/>
          </a:xfrm>
          <a:prstGeom prst="rect">
            <a:avLst/>
          </a:prstGeom>
          <a:noFill/>
          <a:ln w="9525">
            <a:noFill/>
            <a:miter lim="800000"/>
            <a:headEnd/>
            <a:tailEnd/>
          </a:ln>
        </p:spPr>
        <p:txBody>
          <a:bodyPr wrap="square" lIns="91429" tIns="45714" rIns="91429" bIns="45714">
            <a:spAutoFit/>
          </a:bodyPr>
          <a:lstStyle/>
          <a:p>
            <a:pPr algn="r"/>
            <a:r>
              <a:rPr lang="en-US" sz="2800" dirty="0" smtClean="0">
                <a:solidFill>
                  <a:srgbClr val="FFFF00"/>
                </a:solidFill>
              </a:rPr>
              <a:t>August </a:t>
            </a:r>
            <a:r>
              <a:rPr lang="en-US" sz="2800" dirty="0">
                <a:solidFill>
                  <a:srgbClr val="FFFF00"/>
                </a:solidFill>
              </a:rPr>
              <a:t>2010</a:t>
            </a:r>
          </a:p>
        </p:txBody>
      </p:sp>
      <p:pic>
        <p:nvPicPr>
          <p:cNvPr id="35848" name="Picture 7" descr="3632679110_360caf3d96_o.jpg"/>
          <p:cNvPicPr>
            <a:picLocks noChangeAspect="1"/>
          </p:cNvPicPr>
          <p:nvPr/>
        </p:nvPicPr>
        <p:blipFill>
          <a:blip r:embed="rId5" cstate="print"/>
          <a:srcRect t="8176"/>
          <a:stretch>
            <a:fillRect/>
          </a:stretch>
        </p:blipFill>
        <p:spPr bwMode="auto">
          <a:xfrm>
            <a:off x="5990266" y="0"/>
            <a:ext cx="3153735" cy="1922929"/>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1" y="5639100"/>
            <a:ext cx="2501153" cy="12189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par>
                                <p:cTn id="8" presetID="5" presetClass="entr" presetSubtype="5" fill="hold" grpId="0" nodeType="withEffect">
                                  <p:stCondLst>
                                    <p:cond delay="0"/>
                                  </p:stCondLst>
                                  <p:childTnLst>
                                    <p:set>
                                      <p:cBhvr>
                                        <p:cTn id="9" dur="1" fill="hold">
                                          <p:stCondLst>
                                            <p:cond delay="0"/>
                                          </p:stCondLst>
                                        </p:cTn>
                                        <p:tgtEl>
                                          <p:spTgt spid="35847"/>
                                        </p:tgtEl>
                                        <p:attrNameLst>
                                          <p:attrName>style.visibility</p:attrName>
                                        </p:attrNameLst>
                                      </p:cBhvr>
                                      <p:to>
                                        <p:strVal val="visible"/>
                                      </p:to>
                                    </p:set>
                                    <p:animEffect transition="in" filter="checkerboard(down)">
                                      <p:cBhvr>
                                        <p:cTn id="10" dur="1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21</a:t>
            </a:fld>
            <a:endParaRPr lang="en-US" b="0" u="none" dirty="0"/>
          </a:p>
        </p:txBody>
      </p:sp>
      <p:sp>
        <p:nvSpPr>
          <p:cNvPr id="4" name="Rectangle 3"/>
          <p:cNvSpPr/>
          <p:nvPr/>
        </p:nvSpPr>
        <p:spPr>
          <a:xfrm>
            <a:off x="0" y="176206"/>
            <a:ext cx="8807570" cy="492430"/>
          </a:xfrm>
          <a:prstGeom prst="rect">
            <a:avLst/>
          </a:prstGeom>
        </p:spPr>
        <p:txBody>
          <a:bodyPr wrap="square" lIns="91429" tIns="45714" rIns="91429" bIns="45714">
            <a:spAutoFit/>
          </a:bodyPr>
          <a:lstStyle/>
          <a:p>
            <a:pPr algn="ctr"/>
            <a:r>
              <a:rPr lang="en-US" sz="2600" b="1" u="sng" dirty="0" smtClean="0">
                <a:solidFill>
                  <a:srgbClr val="106636"/>
                </a:solidFill>
              </a:rPr>
              <a:t>N</a:t>
            </a:r>
            <a:r>
              <a:rPr lang="en-US" sz="2600" dirty="0" smtClean="0">
                <a:solidFill>
                  <a:srgbClr val="106636"/>
                </a:solidFill>
              </a:rPr>
              <a:t>SLS-II </a:t>
            </a:r>
            <a:r>
              <a:rPr lang="en-US" sz="2600" b="1" u="sng" dirty="0" err="1" smtClean="0">
                <a:solidFill>
                  <a:srgbClr val="106636"/>
                </a:solidFill>
              </a:rPr>
              <a:t>EX</a:t>
            </a:r>
            <a:r>
              <a:rPr lang="en-US" sz="2600" dirty="0" err="1" smtClean="0">
                <a:solidFill>
                  <a:srgbClr val="106636"/>
                </a:solidFill>
              </a:rPr>
              <a:t>perimental</a:t>
            </a:r>
            <a:r>
              <a:rPr lang="en-US" sz="2600" dirty="0" smtClean="0">
                <a:solidFill>
                  <a:srgbClr val="106636"/>
                </a:solidFill>
              </a:rPr>
              <a:t> </a:t>
            </a:r>
            <a:r>
              <a:rPr lang="en-US" sz="2600" b="1" u="sng" dirty="0" smtClean="0">
                <a:solidFill>
                  <a:srgbClr val="106636"/>
                </a:solidFill>
              </a:rPr>
              <a:t>T</a:t>
            </a:r>
            <a:r>
              <a:rPr lang="en-US" sz="2600" dirty="0" smtClean="0">
                <a:solidFill>
                  <a:srgbClr val="106636"/>
                </a:solidFill>
              </a:rPr>
              <a:t>ools (</a:t>
            </a:r>
            <a:r>
              <a:rPr lang="en-US" sz="2600" b="1" dirty="0" smtClean="0">
                <a:solidFill>
                  <a:srgbClr val="106636"/>
                </a:solidFill>
              </a:rPr>
              <a:t>NEXT</a:t>
            </a:r>
            <a:r>
              <a:rPr lang="en-US" sz="2600" dirty="0" smtClean="0">
                <a:solidFill>
                  <a:srgbClr val="106636"/>
                </a:solidFill>
              </a:rPr>
              <a:t>)</a:t>
            </a:r>
          </a:p>
        </p:txBody>
      </p:sp>
      <p:sp>
        <p:nvSpPr>
          <p:cNvPr id="5" name="Rectangle 4"/>
          <p:cNvSpPr/>
          <p:nvPr/>
        </p:nvSpPr>
        <p:spPr>
          <a:xfrm>
            <a:off x="250167" y="917913"/>
            <a:ext cx="8635041" cy="5324522"/>
          </a:xfrm>
          <a:prstGeom prst="rect">
            <a:avLst/>
          </a:prstGeom>
        </p:spPr>
        <p:txBody>
          <a:bodyPr wrap="square" lIns="91429" tIns="45714" rIns="91429" bIns="45714">
            <a:spAutoFit/>
          </a:bodyPr>
          <a:lstStyle/>
          <a:p>
            <a:pPr marL="223812" indent="-223812">
              <a:spcBef>
                <a:spcPts val="1200"/>
              </a:spcBef>
              <a:buFont typeface="Wingdings" pitchFamily="2" charset="2"/>
              <a:buChar char="§"/>
            </a:pPr>
            <a:r>
              <a:rPr lang="en-US" sz="2000" dirty="0" smtClean="0">
                <a:latin typeface="Arial Narrow" pitchFamily="34" charset="0"/>
              </a:rPr>
              <a:t>The NSLS-II construction project scope provides an initial suite of six “best-in-class” </a:t>
            </a:r>
            <a:r>
              <a:rPr lang="en-US" sz="2000" dirty="0" err="1" smtClean="0">
                <a:latin typeface="Arial Narrow" pitchFamily="34" charset="0"/>
              </a:rPr>
              <a:t>beamlines</a:t>
            </a:r>
            <a:r>
              <a:rPr lang="en-US" sz="2000" dirty="0" smtClean="0">
                <a:latin typeface="Arial Narrow" pitchFamily="34" charset="0"/>
              </a:rPr>
              <a:t>.  The NEXT project will </a:t>
            </a:r>
            <a:r>
              <a:rPr lang="en-US" sz="2000" b="1" dirty="0" smtClean="0">
                <a:latin typeface="Arial Narrow" pitchFamily="34" charset="0"/>
              </a:rPr>
              <a:t>design, build, install, test, and commission </a:t>
            </a:r>
            <a:r>
              <a:rPr lang="en-US" sz="2000" dirty="0" smtClean="0">
                <a:latin typeface="Arial Narrow" pitchFamily="34" charset="0"/>
              </a:rPr>
              <a:t>additional</a:t>
            </a:r>
            <a:r>
              <a:rPr lang="en-US" sz="2000" b="1" dirty="0" smtClean="0">
                <a:latin typeface="Arial Narrow" pitchFamily="34" charset="0"/>
              </a:rPr>
              <a:t> 5 – 6 </a:t>
            </a:r>
            <a:r>
              <a:rPr lang="en-US" sz="2000" dirty="0" smtClean="0">
                <a:latin typeface="Arial Narrow" pitchFamily="34" charset="0"/>
              </a:rPr>
              <a:t>best-in-class </a:t>
            </a:r>
            <a:r>
              <a:rPr lang="en-US" sz="2000" dirty="0" err="1" smtClean="0">
                <a:latin typeface="Arial Narrow" pitchFamily="34" charset="0"/>
              </a:rPr>
              <a:t>beamlines</a:t>
            </a:r>
            <a:r>
              <a:rPr lang="en-US" sz="2000" dirty="0" smtClean="0">
                <a:latin typeface="Arial Narrow" pitchFamily="34" charset="0"/>
              </a:rPr>
              <a:t> for studying the properties and functions of complex materials using state-of-the-art techniques in spectroscopy, scattering, and imaging applied over various time scales with enhanced resolution and sensitivity.</a:t>
            </a:r>
          </a:p>
          <a:p>
            <a:pPr marL="223812" indent="-223812">
              <a:spcBef>
                <a:spcPts val="1200"/>
              </a:spcBef>
              <a:buFont typeface="Wingdings" pitchFamily="2" charset="2"/>
              <a:buChar char="§"/>
            </a:pPr>
            <a:r>
              <a:rPr lang="en-US" sz="2000" dirty="0" smtClean="0">
                <a:latin typeface="Arial Narrow" pitchFamily="34" charset="0"/>
              </a:rPr>
              <a:t>The state-of-the-art instrumentation of NEXT will increase user capacity by 300 – 400 users and enhance the scientific quality and productivity of NSLS-II .</a:t>
            </a:r>
          </a:p>
          <a:p>
            <a:pPr marL="223812" indent="-223812">
              <a:spcBef>
                <a:spcPts val="1200"/>
              </a:spcBef>
              <a:buFont typeface="Wingdings" pitchFamily="2" charset="2"/>
              <a:buChar char="§"/>
            </a:pPr>
            <a:r>
              <a:rPr lang="en-US" sz="2000" dirty="0" smtClean="0">
                <a:latin typeface="Arial Narrow" pitchFamily="34" charset="0"/>
              </a:rPr>
              <a:t>The technical concepts for the additional </a:t>
            </a:r>
            <a:r>
              <a:rPr lang="en-US" sz="2000" dirty="0" err="1" smtClean="0">
                <a:latin typeface="Arial Narrow" pitchFamily="34" charset="0"/>
              </a:rPr>
              <a:t>beamlines</a:t>
            </a:r>
            <a:r>
              <a:rPr lang="en-US" sz="2000" dirty="0" smtClean="0">
                <a:latin typeface="Arial Narrow" pitchFamily="34" charset="0"/>
              </a:rPr>
              <a:t> will be developed by close consultation with the scientific community through a series of workshops, conferences, and focused review committees aimed at identifying and meeting the most compelling needs and highest priorities of the user community. They will be endorsed by the NSLS-II Science Advisory Committee.</a:t>
            </a:r>
          </a:p>
          <a:p>
            <a:pPr marL="223812" indent="-223812">
              <a:spcBef>
                <a:spcPts val="1200"/>
              </a:spcBef>
              <a:buFont typeface="Wingdings" pitchFamily="2" charset="2"/>
              <a:buChar char="§"/>
            </a:pPr>
            <a:r>
              <a:rPr kumimoji="1" lang="en-US" sz="2000" dirty="0" smtClean="0">
                <a:latin typeface="Arial Narrow" pitchFamily="34" charset="0"/>
              </a:rPr>
              <a:t>Critical Decision-0 (Approval of Mission Need) for the NEXT project was approved on May 22, 2010.</a:t>
            </a:r>
            <a:endParaRPr lang="en-US" sz="2000" dirty="0" smtClean="0">
              <a:latin typeface="Arial Narrow" pitchFamily="34" charset="0"/>
            </a:endParaRPr>
          </a:p>
          <a:p>
            <a:pPr marL="223812" indent="-223812">
              <a:spcBef>
                <a:spcPts val="1200"/>
              </a:spcBef>
              <a:buFont typeface="Wingdings" pitchFamily="2" charset="2"/>
              <a:buChar char="§"/>
            </a:pPr>
            <a:endParaRPr lang="en-US"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215" y="831323"/>
            <a:ext cx="8588971" cy="5202620"/>
          </a:xfrm>
        </p:spPr>
        <p:txBody>
          <a:bodyPr/>
          <a:lstStyle/>
          <a:p>
            <a:pPr>
              <a:buFont typeface="Wingdings" pitchFamily="2" charset="2"/>
              <a:buChar char="§"/>
            </a:pPr>
            <a:r>
              <a:rPr lang="en-US" sz="2200" dirty="0" smtClean="0">
                <a:solidFill>
                  <a:schemeClr val="tx1"/>
                </a:solidFill>
                <a:latin typeface="Arial Narrow" pitchFamily="34" charset="0"/>
              </a:rPr>
              <a:t>The project will design, build, install, test and commission an upgrade to the Advanced Photon Source. </a:t>
            </a:r>
            <a:endParaRPr lang="en-US" sz="800" dirty="0" smtClean="0">
              <a:solidFill>
                <a:schemeClr val="tx1"/>
              </a:solidFill>
              <a:latin typeface="Arial Narrow" pitchFamily="34" charset="0"/>
            </a:endParaRPr>
          </a:p>
          <a:p>
            <a:pPr>
              <a:buFont typeface="Wingdings" pitchFamily="2" charset="2"/>
              <a:buChar char="§"/>
            </a:pPr>
            <a:r>
              <a:rPr lang="en-US" sz="2200" dirty="0" smtClean="0">
                <a:solidFill>
                  <a:schemeClr val="tx1"/>
                </a:solidFill>
                <a:latin typeface="Arial Narrow" pitchFamily="34" charset="0"/>
              </a:rPr>
              <a:t>Key Components:</a:t>
            </a:r>
          </a:p>
          <a:p>
            <a:pPr lvl="1">
              <a:buFont typeface="Wingdings" pitchFamily="2" charset="2"/>
              <a:buChar char="§"/>
            </a:pPr>
            <a:r>
              <a:rPr lang="en-US" sz="2000" dirty="0" smtClean="0">
                <a:solidFill>
                  <a:schemeClr val="tx1"/>
                </a:solidFill>
                <a:latin typeface="Arial Narrow" pitchFamily="34" charset="0"/>
              </a:rPr>
              <a:t>Accelerator and x-ray source upgrades</a:t>
            </a:r>
          </a:p>
          <a:p>
            <a:pPr lvl="1">
              <a:buFont typeface="Wingdings" pitchFamily="2" charset="2"/>
              <a:buChar char="§"/>
            </a:pPr>
            <a:r>
              <a:rPr lang="en-US" sz="2000" dirty="0" smtClean="0">
                <a:solidFill>
                  <a:schemeClr val="tx1"/>
                </a:solidFill>
                <a:latin typeface="Arial Narrow" pitchFamily="34" charset="0"/>
              </a:rPr>
              <a:t>New and upgraded </a:t>
            </a:r>
            <a:r>
              <a:rPr lang="en-US" sz="2000" dirty="0" err="1" smtClean="0">
                <a:solidFill>
                  <a:schemeClr val="tx1"/>
                </a:solidFill>
                <a:latin typeface="Arial Narrow" pitchFamily="34" charset="0"/>
              </a:rPr>
              <a:t>beamlines</a:t>
            </a:r>
            <a:r>
              <a:rPr lang="en-US" sz="2000" dirty="0" smtClean="0">
                <a:solidFill>
                  <a:schemeClr val="tx1"/>
                </a:solidFill>
                <a:latin typeface="Arial Narrow" pitchFamily="34" charset="0"/>
              </a:rPr>
              <a:t> </a:t>
            </a:r>
          </a:p>
          <a:p>
            <a:pPr lvl="1">
              <a:buFont typeface="Wingdings" pitchFamily="2" charset="2"/>
              <a:buChar char="§"/>
            </a:pPr>
            <a:r>
              <a:rPr lang="en-US" sz="2000" dirty="0" smtClean="0">
                <a:solidFill>
                  <a:schemeClr val="tx1"/>
                </a:solidFill>
                <a:latin typeface="Arial Narrow" pitchFamily="34" charset="0"/>
              </a:rPr>
              <a:t>Enabling technical capabilities</a:t>
            </a:r>
            <a:endParaRPr lang="en-US" sz="800" dirty="0" smtClean="0">
              <a:solidFill>
                <a:schemeClr val="tx1"/>
              </a:solidFill>
              <a:latin typeface="Arial Narrow" pitchFamily="34" charset="0"/>
            </a:endParaRPr>
          </a:p>
          <a:p>
            <a:pPr>
              <a:buFont typeface="Wingdings" pitchFamily="2" charset="2"/>
              <a:buChar char="§"/>
            </a:pPr>
            <a:r>
              <a:rPr lang="en-US" sz="2200" dirty="0" smtClean="0">
                <a:solidFill>
                  <a:schemeClr val="tx1"/>
                </a:solidFill>
                <a:latin typeface="Arial Narrow" pitchFamily="34" charset="0"/>
              </a:rPr>
              <a:t>The Upgrade to the APS will:</a:t>
            </a:r>
          </a:p>
          <a:p>
            <a:pPr lvl="1">
              <a:buFont typeface="Wingdings" pitchFamily="2" charset="2"/>
              <a:buChar char="§"/>
            </a:pPr>
            <a:r>
              <a:rPr lang="en-US" sz="1800" dirty="0" smtClean="0">
                <a:solidFill>
                  <a:schemeClr val="tx1"/>
                </a:solidFill>
                <a:latin typeface="Arial Narrow" pitchFamily="34" charset="0"/>
              </a:rPr>
              <a:t>Provide an upgraded third-generation synchrotron light source facility that provides an unprecedented combination of high-energy, high-average-brilliance, and short-pulse x-rays together with state-of-the-art x-ray </a:t>
            </a:r>
            <a:r>
              <a:rPr lang="en-US" sz="1800" dirty="0" err="1" smtClean="0">
                <a:solidFill>
                  <a:schemeClr val="tx1"/>
                </a:solidFill>
                <a:latin typeface="Arial Narrow" pitchFamily="34" charset="0"/>
              </a:rPr>
              <a:t>beamline</a:t>
            </a:r>
            <a:r>
              <a:rPr lang="en-US" sz="1800" dirty="0" smtClean="0">
                <a:solidFill>
                  <a:schemeClr val="tx1"/>
                </a:solidFill>
                <a:latin typeface="Arial Narrow" pitchFamily="34" charset="0"/>
              </a:rPr>
              <a:t> instrumentation </a:t>
            </a:r>
          </a:p>
          <a:p>
            <a:pPr lvl="1">
              <a:buFont typeface="Wingdings" pitchFamily="2" charset="2"/>
              <a:buChar char="§"/>
            </a:pPr>
            <a:r>
              <a:rPr lang="en-US" sz="1800" dirty="0" smtClean="0">
                <a:solidFill>
                  <a:schemeClr val="tx1"/>
                </a:solidFill>
                <a:latin typeface="Arial Narrow" pitchFamily="34" charset="0"/>
              </a:rPr>
              <a:t>Provide for the studies of real materials under real conditions in real time by the for groundbreaking scientific tools that observe, understand, and ultimately control the functions of materials on the </a:t>
            </a:r>
            <a:r>
              <a:rPr lang="en-US" sz="1800" dirty="0" err="1" smtClean="0">
                <a:solidFill>
                  <a:schemeClr val="tx1"/>
                </a:solidFill>
                <a:latin typeface="Arial Narrow" pitchFamily="34" charset="0"/>
              </a:rPr>
              <a:t>nanoscale</a:t>
            </a:r>
            <a:r>
              <a:rPr lang="en-US" sz="1800" dirty="0" smtClean="0">
                <a:solidFill>
                  <a:schemeClr val="tx1"/>
                </a:solidFill>
                <a:latin typeface="Arial Narrow" pitchFamily="34" charset="0"/>
              </a:rPr>
              <a:t> to develop new technologies</a:t>
            </a:r>
          </a:p>
          <a:p>
            <a:pPr>
              <a:buFont typeface="Wingdings" pitchFamily="2" charset="2"/>
              <a:buChar char="§"/>
            </a:pPr>
            <a:r>
              <a:rPr kumimoji="1" lang="en-US" dirty="0" smtClean="0">
                <a:solidFill>
                  <a:schemeClr val="tx1"/>
                </a:solidFill>
                <a:latin typeface="Arial Narrow" pitchFamily="34" charset="0"/>
              </a:rPr>
              <a:t>Critical Decision-0 (Approval of Mission Need) for the APS-Upgrade was approved on April 22, 2010.</a:t>
            </a:r>
            <a:endParaRPr lang="en-US" dirty="0" smtClean="0">
              <a:solidFill>
                <a:schemeClr val="tx1"/>
              </a:solidFill>
              <a:latin typeface="Arial Narrow" pitchFamily="34" charset="0"/>
            </a:endParaRPr>
          </a:p>
          <a:p>
            <a:pPr>
              <a:buNone/>
            </a:pPr>
            <a:endParaRPr lang="en-US" sz="2000" dirty="0" smtClean="0">
              <a:solidFill>
                <a:schemeClr val="tx1"/>
              </a:solidFill>
              <a:latin typeface="Arial Narrow" pitchFamily="34" charset="0"/>
            </a:endParaRPr>
          </a:p>
          <a:p>
            <a:pPr lvl="1">
              <a:buFont typeface="Wingdings" pitchFamily="2" charset="2"/>
              <a:buChar char="§"/>
            </a:pPr>
            <a:endParaRPr lang="en-US" sz="800" dirty="0" smtClean="0">
              <a:solidFill>
                <a:schemeClr val="tx1"/>
              </a:solidFill>
              <a:latin typeface="Arial Narrow" pitchFamily="34" charset="0"/>
            </a:endParaRPr>
          </a:p>
          <a:p>
            <a:pPr lvl="1">
              <a:buFont typeface="Wingdings" pitchFamily="2" charset="2"/>
              <a:buChar char="§"/>
            </a:pPr>
            <a:endParaRPr lang="en-US" sz="800" dirty="0" smtClean="0">
              <a:solidFill>
                <a:schemeClr val="tx1"/>
              </a:solidFill>
              <a:latin typeface="Arial Narrow" pitchFamily="34" charset="0"/>
            </a:endParaRPr>
          </a:p>
          <a:p>
            <a:pPr lvl="1">
              <a:buFont typeface="Wingdings" pitchFamily="2" charset="2"/>
              <a:buChar char="§"/>
            </a:pPr>
            <a:endParaRPr lang="en-US" sz="1800" dirty="0" smtClean="0">
              <a:solidFill>
                <a:schemeClr val="tx1"/>
              </a:solidFill>
              <a:latin typeface="Arial Narrow" pitchFamily="34" charset="0"/>
            </a:endParaRPr>
          </a:p>
          <a:p>
            <a:pPr lvl="1">
              <a:buFont typeface="Wingdings" pitchFamily="2" charset="2"/>
              <a:buChar char="§"/>
            </a:pPr>
            <a:endParaRPr lang="en-US" sz="1800" dirty="0" smtClean="0">
              <a:solidFill>
                <a:schemeClr val="tx1"/>
              </a:solidFill>
              <a:latin typeface="Arial Narrow" pitchFamily="34" charset="0"/>
            </a:endParaRPr>
          </a:p>
          <a:p>
            <a:pPr lvl="1">
              <a:buFont typeface="Wingdings" pitchFamily="2" charset="2"/>
              <a:buChar char="§"/>
            </a:pPr>
            <a:endParaRPr lang="en-US" sz="1400" dirty="0">
              <a:solidFill>
                <a:schemeClr val="tx1"/>
              </a:solidFill>
              <a:latin typeface="Arial Narrow" pitchFamily="34" charset="0"/>
            </a:endParaRPr>
          </a:p>
        </p:txBody>
      </p:sp>
      <p:sp>
        <p:nvSpPr>
          <p:cNvPr id="5" name="Rectangle 4"/>
          <p:cNvSpPr/>
          <p:nvPr/>
        </p:nvSpPr>
        <p:spPr>
          <a:xfrm>
            <a:off x="0" y="69012"/>
            <a:ext cx="8807570" cy="523220"/>
          </a:xfrm>
          <a:prstGeom prst="rect">
            <a:avLst/>
          </a:prstGeom>
        </p:spPr>
        <p:txBody>
          <a:bodyPr wrap="square" lIns="91429" tIns="45714" rIns="91429" bIns="45714">
            <a:spAutoFit/>
          </a:bodyPr>
          <a:lstStyle/>
          <a:p>
            <a:pPr algn="ctr"/>
            <a:r>
              <a:rPr lang="en-US" sz="2800" dirty="0" smtClean="0">
                <a:solidFill>
                  <a:srgbClr val="106636"/>
                </a:solidFill>
              </a:rPr>
              <a:t>Advanced Photon Science Upgrade</a:t>
            </a:r>
          </a:p>
        </p:txBody>
      </p:sp>
      <p:sp>
        <p:nvSpPr>
          <p:cNvPr id="6"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22</a:t>
            </a:fld>
            <a:endParaRPr lang="en-US" b="0" u="non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36" y="906273"/>
            <a:ext cx="8588971" cy="5202620"/>
          </a:xfrm>
        </p:spPr>
        <p:txBody>
          <a:bodyPr/>
          <a:lstStyle/>
          <a:p>
            <a:pPr>
              <a:buFont typeface="Wingdings" pitchFamily="2" charset="2"/>
              <a:buChar char="§"/>
            </a:pPr>
            <a:r>
              <a:rPr lang="en-US" sz="2000" dirty="0" smtClean="0">
                <a:solidFill>
                  <a:schemeClr val="tx1"/>
                </a:solidFill>
                <a:latin typeface="Arial Narrow" pitchFamily="34" charset="0"/>
              </a:rPr>
              <a:t>LCLS-II will enable BES to meet the scientific grand challenges by offering capabilities that currently do not exist:</a:t>
            </a:r>
          </a:p>
          <a:p>
            <a:pPr lvl="1">
              <a:buFont typeface="Wingdings" pitchFamily="2" charset="2"/>
              <a:buChar char="§"/>
            </a:pPr>
            <a:r>
              <a:rPr lang="en-US" sz="2000" dirty="0" smtClean="0">
                <a:solidFill>
                  <a:schemeClr val="tx1"/>
                </a:solidFill>
                <a:latin typeface="Arial Narrow" pitchFamily="34" charset="0"/>
              </a:rPr>
              <a:t>Extended spectral range and control of x-ray polarization for the study of charge and spin order</a:t>
            </a:r>
          </a:p>
          <a:p>
            <a:pPr lvl="1">
              <a:buFont typeface="Wingdings" pitchFamily="2" charset="2"/>
              <a:buChar char="§"/>
            </a:pPr>
            <a:r>
              <a:rPr lang="en-US" sz="2000" dirty="0" smtClean="0">
                <a:solidFill>
                  <a:schemeClr val="tx1"/>
                </a:solidFill>
                <a:latin typeface="Arial Narrow" pitchFamily="34" charset="0"/>
              </a:rPr>
              <a:t>Increased control of pulse intensity and length down to at least 1 </a:t>
            </a:r>
            <a:r>
              <a:rPr lang="en-US" sz="2000" dirty="0" err="1" smtClean="0">
                <a:solidFill>
                  <a:schemeClr val="tx1"/>
                </a:solidFill>
                <a:latin typeface="Arial Narrow" pitchFamily="34" charset="0"/>
              </a:rPr>
              <a:t>femtosecond</a:t>
            </a:r>
            <a:endParaRPr lang="en-US" sz="2000" dirty="0" smtClean="0">
              <a:solidFill>
                <a:schemeClr val="tx1"/>
              </a:solidFill>
              <a:latin typeface="Arial Narrow" pitchFamily="34" charset="0"/>
            </a:endParaRPr>
          </a:p>
          <a:p>
            <a:pPr lvl="1">
              <a:buFont typeface="Wingdings" pitchFamily="2" charset="2"/>
              <a:buChar char="§"/>
            </a:pPr>
            <a:r>
              <a:rPr lang="en-US" sz="2000" dirty="0" smtClean="0">
                <a:solidFill>
                  <a:schemeClr val="tx1"/>
                </a:solidFill>
                <a:latin typeface="Arial Narrow" pitchFamily="34" charset="0"/>
              </a:rPr>
              <a:t>Temporally coherent beams with reduced band width and increased peak brightness</a:t>
            </a:r>
          </a:p>
          <a:p>
            <a:pPr lvl="1">
              <a:buFont typeface="Wingdings" pitchFamily="2" charset="2"/>
              <a:buChar char="§"/>
            </a:pPr>
            <a:r>
              <a:rPr lang="en-US" sz="2000" dirty="0" smtClean="0">
                <a:solidFill>
                  <a:schemeClr val="tx1"/>
                </a:solidFill>
                <a:latin typeface="Arial Narrow" pitchFamily="34" charset="0"/>
              </a:rPr>
              <a:t>Simultaneous operation of experimental stations to accommodate the fast growing number of users</a:t>
            </a:r>
          </a:p>
          <a:p>
            <a:pPr lvl="1">
              <a:buNone/>
            </a:pPr>
            <a:endParaRPr lang="en-US" sz="700" dirty="0" smtClean="0">
              <a:solidFill>
                <a:schemeClr val="tx1"/>
              </a:solidFill>
              <a:latin typeface="Arial Narrow" pitchFamily="34" charset="0"/>
            </a:endParaRPr>
          </a:p>
          <a:p>
            <a:pPr>
              <a:buFont typeface="Wingdings" pitchFamily="2" charset="2"/>
              <a:buChar char="§"/>
            </a:pPr>
            <a:r>
              <a:rPr lang="en-US" sz="2000" dirty="0" smtClean="0">
                <a:solidFill>
                  <a:schemeClr val="tx1"/>
                </a:solidFill>
                <a:latin typeface="Arial Narrow" pitchFamily="34" charset="0"/>
              </a:rPr>
              <a:t>Strategically, LCLS-II will present a cost-effective and timely plan for U.S. to remain at the international forefront, surpassing the FLASH-II upgrade of the Hamburg FEL, and favorably competing with X-FELs in Europe and Japan</a:t>
            </a:r>
          </a:p>
          <a:p>
            <a:pPr>
              <a:buFont typeface="Wingdings" pitchFamily="2" charset="2"/>
              <a:buChar char="§"/>
            </a:pPr>
            <a:endParaRPr lang="en-US" sz="1800" dirty="0" smtClean="0">
              <a:solidFill>
                <a:schemeClr val="tx1"/>
              </a:solidFill>
              <a:latin typeface="Arial Narrow" pitchFamily="34" charset="0"/>
            </a:endParaRPr>
          </a:p>
          <a:p>
            <a:pPr>
              <a:buFont typeface="Wingdings" pitchFamily="2" charset="2"/>
              <a:buChar char="§"/>
            </a:pPr>
            <a:r>
              <a:rPr kumimoji="1" lang="en-US" sz="2000" dirty="0" smtClean="0">
                <a:solidFill>
                  <a:schemeClr val="tx1"/>
                </a:solidFill>
                <a:latin typeface="Arial Narrow" pitchFamily="34" charset="0"/>
              </a:rPr>
              <a:t>Critical Decision-0 (Approval of Mission Need) for the LCLS-II was approved on April 22, 2010.</a:t>
            </a:r>
            <a:endParaRPr lang="en-US" sz="2000" dirty="0" smtClean="0">
              <a:solidFill>
                <a:schemeClr val="tx1"/>
              </a:solidFill>
              <a:latin typeface="Arial Narrow" pitchFamily="34" charset="0"/>
            </a:endParaRPr>
          </a:p>
          <a:p>
            <a:pPr>
              <a:buFont typeface="Wingdings" pitchFamily="2" charset="2"/>
              <a:buChar char="§"/>
            </a:pPr>
            <a:endParaRPr lang="en-US" sz="2000" dirty="0" smtClean="0">
              <a:solidFill>
                <a:schemeClr val="tx1"/>
              </a:solidFill>
              <a:latin typeface="Arial Narrow" pitchFamily="34" charset="0"/>
            </a:endParaRPr>
          </a:p>
          <a:p>
            <a:pPr>
              <a:buFont typeface="Wingdings" pitchFamily="2" charset="2"/>
              <a:buChar char="§"/>
            </a:pPr>
            <a:endParaRPr lang="en-US" sz="700" dirty="0" smtClean="0">
              <a:solidFill>
                <a:schemeClr val="tx1"/>
              </a:solidFill>
              <a:latin typeface="Arial Narrow" pitchFamily="34" charset="0"/>
            </a:endParaRPr>
          </a:p>
          <a:p>
            <a:pPr algn="ctr">
              <a:buNone/>
            </a:pPr>
            <a:r>
              <a:rPr kumimoji="1" lang="en-US" sz="2200" dirty="0" smtClean="0">
                <a:solidFill>
                  <a:schemeClr val="tx1"/>
                </a:solidFill>
                <a:latin typeface="Arial Narrow" pitchFamily="34" charset="0"/>
              </a:rPr>
              <a:t>	</a:t>
            </a:r>
            <a:endParaRPr lang="en-US" sz="2200" dirty="0" smtClean="0">
              <a:solidFill>
                <a:schemeClr val="tx1"/>
              </a:solidFill>
              <a:latin typeface="Arial Narrow" pitchFamily="34" charset="0"/>
            </a:endParaRPr>
          </a:p>
          <a:p>
            <a:pPr lvl="1">
              <a:buFont typeface="Wingdings" pitchFamily="2" charset="2"/>
              <a:buChar char="§"/>
            </a:pPr>
            <a:endParaRPr lang="en-US" sz="1800" dirty="0" smtClean="0">
              <a:solidFill>
                <a:schemeClr val="tx1"/>
              </a:solidFill>
              <a:latin typeface="Arial Narrow" pitchFamily="34" charset="0"/>
            </a:endParaRPr>
          </a:p>
          <a:p>
            <a:pPr lvl="1">
              <a:buFont typeface="Wingdings" pitchFamily="2" charset="2"/>
              <a:buChar char="§"/>
            </a:pPr>
            <a:endParaRPr lang="en-US" sz="1800" dirty="0" smtClean="0">
              <a:solidFill>
                <a:schemeClr val="tx1"/>
              </a:solidFill>
              <a:latin typeface="Arial Narrow" pitchFamily="34" charset="0"/>
            </a:endParaRPr>
          </a:p>
          <a:p>
            <a:pPr lvl="1">
              <a:buFont typeface="Wingdings" pitchFamily="2" charset="2"/>
              <a:buChar char="§"/>
            </a:pPr>
            <a:endParaRPr lang="en-US" sz="1400" dirty="0">
              <a:solidFill>
                <a:schemeClr val="tx1"/>
              </a:solidFill>
              <a:latin typeface="Arial Narrow" pitchFamily="34" charset="0"/>
            </a:endParaRPr>
          </a:p>
        </p:txBody>
      </p:sp>
      <p:sp>
        <p:nvSpPr>
          <p:cNvPr id="4" name="Rectangle 3"/>
          <p:cNvSpPr/>
          <p:nvPr/>
        </p:nvSpPr>
        <p:spPr>
          <a:xfrm>
            <a:off x="149900" y="206187"/>
            <a:ext cx="8807570" cy="492430"/>
          </a:xfrm>
          <a:prstGeom prst="rect">
            <a:avLst/>
          </a:prstGeom>
        </p:spPr>
        <p:txBody>
          <a:bodyPr wrap="square" lIns="91429" tIns="45714" rIns="91429" bIns="45714">
            <a:spAutoFit/>
          </a:bodyPr>
          <a:lstStyle/>
          <a:p>
            <a:pPr algn="ctr"/>
            <a:r>
              <a:rPr lang="en-US" sz="2600" dirty="0" err="1" smtClean="0">
                <a:solidFill>
                  <a:srgbClr val="106636"/>
                </a:solidFill>
              </a:rPr>
              <a:t>Linac</a:t>
            </a:r>
            <a:r>
              <a:rPr lang="en-US" sz="2600" dirty="0" smtClean="0">
                <a:solidFill>
                  <a:srgbClr val="106636"/>
                </a:solidFill>
              </a:rPr>
              <a:t> Coherent Light Source Expansion (LCLS-II)</a:t>
            </a:r>
          </a:p>
        </p:txBody>
      </p:sp>
      <p:sp>
        <p:nvSpPr>
          <p:cNvPr id="7"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23</a:t>
            </a:fld>
            <a:endParaRPr lang="en-US" b="0" u="non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09" y="0"/>
            <a:ext cx="9186809" cy="638175"/>
          </a:xfrm>
        </p:spPr>
        <p:txBody>
          <a:bodyPr/>
          <a:lstStyle/>
          <a:p>
            <a:pPr eaLnBrk="1" hangingPunct="1">
              <a:lnSpc>
                <a:spcPct val="80000"/>
              </a:lnSpc>
            </a:pPr>
            <a:r>
              <a:rPr lang="en-US" dirty="0" smtClean="0">
                <a:latin typeface="Arial" charset="0"/>
                <a:cs typeface="Arial" charset="0"/>
              </a:rPr>
              <a:t>BES Stewardship of Synchrotron Light Sources</a:t>
            </a:r>
          </a:p>
        </p:txBody>
      </p:sp>
      <p:sp>
        <p:nvSpPr>
          <p:cNvPr id="21507" name="Rectangle 401"/>
          <p:cNvSpPr>
            <a:spLocks noChangeArrowheads="1"/>
          </p:cNvSpPr>
          <p:nvPr/>
        </p:nvSpPr>
        <p:spPr bwMode="auto">
          <a:xfrm rot="-5400000">
            <a:off x="-248340" y="3871121"/>
            <a:ext cx="1195181" cy="223837"/>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Narrow" pitchFamily="34" charset="0"/>
              </a:rPr>
              <a:t>Numbers of Users</a:t>
            </a:r>
            <a:endParaRPr lang="en-US" sz="1400" dirty="0">
              <a:latin typeface="Arial Narrow" pitchFamily="34" charset="0"/>
            </a:endParaRPr>
          </a:p>
        </p:txBody>
      </p:sp>
      <p:grpSp>
        <p:nvGrpSpPr>
          <p:cNvPr id="2" name="Group 447"/>
          <p:cNvGrpSpPr>
            <a:grpSpLocks/>
          </p:cNvGrpSpPr>
          <p:nvPr/>
        </p:nvGrpSpPr>
        <p:grpSpPr bwMode="auto">
          <a:xfrm>
            <a:off x="8404221" y="3640140"/>
            <a:ext cx="434975" cy="215900"/>
            <a:chOff x="5294" y="2550"/>
            <a:chExt cx="274" cy="136"/>
          </a:xfrm>
        </p:grpSpPr>
        <p:sp>
          <p:nvSpPr>
            <p:cNvPr id="21726" name="Rectangle 403"/>
            <p:cNvSpPr>
              <a:spLocks noChangeArrowheads="1"/>
            </p:cNvSpPr>
            <p:nvPr/>
          </p:nvSpPr>
          <p:spPr bwMode="auto">
            <a:xfrm>
              <a:off x="5294" y="2588"/>
              <a:ext cx="58" cy="58"/>
            </a:xfrm>
            <a:prstGeom prst="rect">
              <a:avLst/>
            </a:prstGeom>
            <a:solidFill>
              <a:srgbClr val="FF0000"/>
            </a:solidFill>
            <a:ln w="9525">
              <a:solidFill>
                <a:srgbClr val="000000"/>
              </a:solidFill>
              <a:miter lim="800000"/>
              <a:headEnd/>
              <a:tailEnd/>
            </a:ln>
          </p:spPr>
          <p:txBody>
            <a:bodyPr/>
            <a:lstStyle/>
            <a:p>
              <a:endParaRPr lang="en-US"/>
            </a:p>
          </p:txBody>
        </p:sp>
        <p:sp>
          <p:nvSpPr>
            <p:cNvPr id="21727" name="Rectangle 404"/>
            <p:cNvSpPr>
              <a:spLocks noChangeArrowheads="1"/>
            </p:cNvSpPr>
            <p:nvPr/>
          </p:nvSpPr>
          <p:spPr bwMode="auto">
            <a:xfrm>
              <a:off x="5383" y="2550"/>
              <a:ext cx="185" cy="136"/>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Narrow" pitchFamily="34" charset="0"/>
                </a:rPr>
                <a:t>APS</a:t>
              </a:r>
              <a:endParaRPr lang="en-US" sz="1400" dirty="0">
                <a:latin typeface="Arial Narrow" pitchFamily="34" charset="0"/>
              </a:endParaRPr>
            </a:p>
          </p:txBody>
        </p:sp>
      </p:grpSp>
      <p:grpSp>
        <p:nvGrpSpPr>
          <p:cNvPr id="3" name="Group 450"/>
          <p:cNvGrpSpPr>
            <a:grpSpLocks/>
          </p:cNvGrpSpPr>
          <p:nvPr/>
        </p:nvGrpSpPr>
        <p:grpSpPr bwMode="auto">
          <a:xfrm>
            <a:off x="8404220" y="3852865"/>
            <a:ext cx="419100" cy="215900"/>
            <a:chOff x="5294" y="2695"/>
            <a:chExt cx="264" cy="136"/>
          </a:xfrm>
        </p:grpSpPr>
        <p:sp>
          <p:nvSpPr>
            <p:cNvPr id="21724" name="Rectangle 405"/>
            <p:cNvSpPr>
              <a:spLocks noChangeArrowheads="1"/>
            </p:cNvSpPr>
            <p:nvPr/>
          </p:nvSpPr>
          <p:spPr bwMode="auto">
            <a:xfrm>
              <a:off x="5294" y="2733"/>
              <a:ext cx="58" cy="58"/>
            </a:xfrm>
            <a:prstGeom prst="rect">
              <a:avLst/>
            </a:prstGeom>
            <a:solidFill>
              <a:srgbClr val="FFFF00"/>
            </a:solidFill>
            <a:ln w="9525">
              <a:solidFill>
                <a:srgbClr val="000000"/>
              </a:solidFill>
              <a:miter lim="800000"/>
              <a:headEnd/>
              <a:tailEnd/>
            </a:ln>
          </p:spPr>
          <p:txBody>
            <a:bodyPr/>
            <a:lstStyle/>
            <a:p>
              <a:endParaRPr lang="en-US"/>
            </a:p>
          </p:txBody>
        </p:sp>
        <p:sp>
          <p:nvSpPr>
            <p:cNvPr id="21725" name="Rectangle 406"/>
            <p:cNvSpPr>
              <a:spLocks noChangeArrowheads="1"/>
            </p:cNvSpPr>
            <p:nvPr/>
          </p:nvSpPr>
          <p:spPr bwMode="auto">
            <a:xfrm>
              <a:off x="5383" y="2695"/>
              <a:ext cx="175" cy="136"/>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Narrow" pitchFamily="34" charset="0"/>
                </a:rPr>
                <a:t>ALS</a:t>
              </a:r>
              <a:endParaRPr lang="en-US" sz="1400" dirty="0">
                <a:latin typeface="Arial Narrow" pitchFamily="34" charset="0"/>
              </a:endParaRPr>
            </a:p>
          </p:txBody>
        </p:sp>
      </p:grpSp>
      <p:grpSp>
        <p:nvGrpSpPr>
          <p:cNvPr id="4" name="Group 449"/>
          <p:cNvGrpSpPr>
            <a:grpSpLocks/>
          </p:cNvGrpSpPr>
          <p:nvPr/>
        </p:nvGrpSpPr>
        <p:grpSpPr bwMode="auto">
          <a:xfrm>
            <a:off x="8404217" y="4065590"/>
            <a:ext cx="523875" cy="215900"/>
            <a:chOff x="5294" y="2816"/>
            <a:chExt cx="330" cy="136"/>
          </a:xfrm>
        </p:grpSpPr>
        <p:sp>
          <p:nvSpPr>
            <p:cNvPr id="21722" name="Rectangle 407"/>
            <p:cNvSpPr>
              <a:spLocks noChangeArrowheads="1"/>
            </p:cNvSpPr>
            <p:nvPr/>
          </p:nvSpPr>
          <p:spPr bwMode="auto">
            <a:xfrm>
              <a:off x="5294" y="2854"/>
              <a:ext cx="58" cy="58"/>
            </a:xfrm>
            <a:prstGeom prst="rect">
              <a:avLst/>
            </a:prstGeom>
            <a:solidFill>
              <a:srgbClr val="008000"/>
            </a:solidFill>
            <a:ln w="9525">
              <a:solidFill>
                <a:srgbClr val="000000"/>
              </a:solidFill>
              <a:miter lim="800000"/>
              <a:headEnd/>
              <a:tailEnd/>
            </a:ln>
          </p:spPr>
          <p:txBody>
            <a:bodyPr/>
            <a:lstStyle/>
            <a:p>
              <a:endParaRPr lang="en-US"/>
            </a:p>
          </p:txBody>
        </p:sp>
        <p:sp>
          <p:nvSpPr>
            <p:cNvPr id="21723" name="Rectangle 408"/>
            <p:cNvSpPr>
              <a:spLocks noChangeArrowheads="1"/>
            </p:cNvSpPr>
            <p:nvPr/>
          </p:nvSpPr>
          <p:spPr bwMode="auto">
            <a:xfrm>
              <a:off x="5383" y="2816"/>
              <a:ext cx="241" cy="136"/>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Narrow" pitchFamily="34" charset="0"/>
                </a:rPr>
                <a:t>SSRL</a:t>
              </a:r>
              <a:endParaRPr lang="en-US" sz="1400" dirty="0">
                <a:latin typeface="Arial Narrow" pitchFamily="34" charset="0"/>
              </a:endParaRPr>
            </a:p>
          </p:txBody>
        </p:sp>
      </p:grpSp>
      <p:grpSp>
        <p:nvGrpSpPr>
          <p:cNvPr id="5" name="Group 448"/>
          <p:cNvGrpSpPr>
            <a:grpSpLocks/>
          </p:cNvGrpSpPr>
          <p:nvPr/>
        </p:nvGrpSpPr>
        <p:grpSpPr bwMode="auto">
          <a:xfrm>
            <a:off x="8404217" y="4279902"/>
            <a:ext cx="523875" cy="215900"/>
            <a:chOff x="5294" y="2937"/>
            <a:chExt cx="330" cy="136"/>
          </a:xfrm>
        </p:grpSpPr>
        <p:sp>
          <p:nvSpPr>
            <p:cNvPr id="21720" name="Rectangle 409"/>
            <p:cNvSpPr>
              <a:spLocks noChangeArrowheads="1"/>
            </p:cNvSpPr>
            <p:nvPr/>
          </p:nvSpPr>
          <p:spPr bwMode="auto">
            <a:xfrm>
              <a:off x="5294" y="2975"/>
              <a:ext cx="58" cy="58"/>
            </a:xfrm>
            <a:prstGeom prst="rect">
              <a:avLst/>
            </a:prstGeom>
            <a:solidFill>
              <a:srgbClr val="3366FF"/>
            </a:solidFill>
            <a:ln w="9525">
              <a:solidFill>
                <a:srgbClr val="000000"/>
              </a:solidFill>
              <a:miter lim="800000"/>
              <a:headEnd/>
              <a:tailEnd/>
            </a:ln>
          </p:spPr>
          <p:txBody>
            <a:bodyPr/>
            <a:lstStyle/>
            <a:p>
              <a:endParaRPr lang="en-US"/>
            </a:p>
          </p:txBody>
        </p:sp>
        <p:sp>
          <p:nvSpPr>
            <p:cNvPr id="21721" name="Rectangle 410"/>
            <p:cNvSpPr>
              <a:spLocks noChangeArrowheads="1"/>
            </p:cNvSpPr>
            <p:nvPr/>
          </p:nvSpPr>
          <p:spPr bwMode="auto">
            <a:xfrm>
              <a:off x="5383" y="2937"/>
              <a:ext cx="241" cy="136"/>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Arial Narrow" pitchFamily="34" charset="0"/>
                </a:rPr>
                <a:t>NSLS</a:t>
              </a:r>
              <a:endParaRPr lang="en-US" sz="1400" dirty="0">
                <a:latin typeface="Arial Narrow" pitchFamily="34" charset="0"/>
              </a:endParaRPr>
            </a:p>
          </p:txBody>
        </p:sp>
      </p:grpSp>
      <p:grpSp>
        <p:nvGrpSpPr>
          <p:cNvPr id="6" name="Group 423"/>
          <p:cNvGrpSpPr>
            <a:grpSpLocks/>
          </p:cNvGrpSpPr>
          <p:nvPr/>
        </p:nvGrpSpPr>
        <p:grpSpPr bwMode="auto">
          <a:xfrm>
            <a:off x="493713" y="2335214"/>
            <a:ext cx="7689850" cy="4024311"/>
            <a:chOff x="365" y="1694"/>
            <a:chExt cx="4844" cy="2535"/>
          </a:xfrm>
        </p:grpSpPr>
        <p:sp>
          <p:nvSpPr>
            <p:cNvPr id="21533" name="Rectangle 216"/>
            <p:cNvSpPr>
              <a:spLocks noChangeArrowheads="1"/>
            </p:cNvSpPr>
            <p:nvPr/>
          </p:nvSpPr>
          <p:spPr bwMode="auto">
            <a:xfrm>
              <a:off x="692" y="1753"/>
              <a:ext cx="4517" cy="2186"/>
            </a:xfrm>
            <a:prstGeom prst="rect">
              <a:avLst/>
            </a:prstGeom>
            <a:noFill/>
            <a:ln w="9525">
              <a:noFill/>
              <a:miter lim="800000"/>
              <a:headEnd/>
              <a:tailEnd/>
            </a:ln>
          </p:spPr>
          <p:txBody>
            <a:bodyPr/>
            <a:lstStyle/>
            <a:p>
              <a:endParaRPr lang="en-US"/>
            </a:p>
          </p:txBody>
        </p:sp>
        <p:sp>
          <p:nvSpPr>
            <p:cNvPr id="21534" name="Line 217"/>
            <p:cNvSpPr>
              <a:spLocks noChangeShapeType="1"/>
            </p:cNvSpPr>
            <p:nvPr/>
          </p:nvSpPr>
          <p:spPr bwMode="auto">
            <a:xfrm>
              <a:off x="692" y="3722"/>
              <a:ext cx="4517" cy="0"/>
            </a:xfrm>
            <a:prstGeom prst="line">
              <a:avLst/>
            </a:prstGeom>
            <a:noFill/>
            <a:ln w="0">
              <a:solidFill>
                <a:srgbClr val="000000"/>
              </a:solidFill>
              <a:round/>
              <a:headEnd/>
              <a:tailEnd/>
            </a:ln>
          </p:spPr>
          <p:txBody>
            <a:bodyPr/>
            <a:lstStyle/>
            <a:p>
              <a:endParaRPr lang="en-US"/>
            </a:p>
          </p:txBody>
        </p:sp>
        <p:sp>
          <p:nvSpPr>
            <p:cNvPr id="21535" name="Line 218"/>
            <p:cNvSpPr>
              <a:spLocks noChangeShapeType="1"/>
            </p:cNvSpPr>
            <p:nvPr/>
          </p:nvSpPr>
          <p:spPr bwMode="auto">
            <a:xfrm>
              <a:off x="692" y="3501"/>
              <a:ext cx="4517" cy="0"/>
            </a:xfrm>
            <a:prstGeom prst="line">
              <a:avLst/>
            </a:prstGeom>
            <a:noFill/>
            <a:ln w="0">
              <a:solidFill>
                <a:srgbClr val="000000"/>
              </a:solidFill>
              <a:round/>
              <a:headEnd/>
              <a:tailEnd/>
            </a:ln>
          </p:spPr>
          <p:txBody>
            <a:bodyPr/>
            <a:lstStyle/>
            <a:p>
              <a:endParaRPr lang="en-US"/>
            </a:p>
          </p:txBody>
        </p:sp>
        <p:sp>
          <p:nvSpPr>
            <p:cNvPr id="21536" name="Line 219"/>
            <p:cNvSpPr>
              <a:spLocks noChangeShapeType="1"/>
            </p:cNvSpPr>
            <p:nvPr/>
          </p:nvSpPr>
          <p:spPr bwMode="auto">
            <a:xfrm>
              <a:off x="692" y="3283"/>
              <a:ext cx="4517" cy="0"/>
            </a:xfrm>
            <a:prstGeom prst="line">
              <a:avLst/>
            </a:prstGeom>
            <a:noFill/>
            <a:ln w="0">
              <a:solidFill>
                <a:srgbClr val="000000"/>
              </a:solidFill>
              <a:round/>
              <a:headEnd/>
              <a:tailEnd/>
            </a:ln>
          </p:spPr>
          <p:txBody>
            <a:bodyPr/>
            <a:lstStyle/>
            <a:p>
              <a:endParaRPr lang="en-US"/>
            </a:p>
          </p:txBody>
        </p:sp>
        <p:sp>
          <p:nvSpPr>
            <p:cNvPr id="21537" name="Line 220"/>
            <p:cNvSpPr>
              <a:spLocks noChangeShapeType="1"/>
            </p:cNvSpPr>
            <p:nvPr/>
          </p:nvSpPr>
          <p:spPr bwMode="auto">
            <a:xfrm>
              <a:off x="692" y="3066"/>
              <a:ext cx="4517" cy="0"/>
            </a:xfrm>
            <a:prstGeom prst="line">
              <a:avLst/>
            </a:prstGeom>
            <a:noFill/>
            <a:ln w="0">
              <a:solidFill>
                <a:srgbClr val="000000"/>
              </a:solidFill>
              <a:round/>
              <a:headEnd/>
              <a:tailEnd/>
            </a:ln>
          </p:spPr>
          <p:txBody>
            <a:bodyPr/>
            <a:lstStyle/>
            <a:p>
              <a:endParaRPr lang="en-US"/>
            </a:p>
          </p:txBody>
        </p:sp>
        <p:sp>
          <p:nvSpPr>
            <p:cNvPr id="21538" name="Line 221"/>
            <p:cNvSpPr>
              <a:spLocks noChangeShapeType="1"/>
            </p:cNvSpPr>
            <p:nvPr/>
          </p:nvSpPr>
          <p:spPr bwMode="auto">
            <a:xfrm>
              <a:off x="692" y="2848"/>
              <a:ext cx="4517" cy="0"/>
            </a:xfrm>
            <a:prstGeom prst="line">
              <a:avLst/>
            </a:prstGeom>
            <a:noFill/>
            <a:ln w="0">
              <a:solidFill>
                <a:srgbClr val="000000"/>
              </a:solidFill>
              <a:round/>
              <a:headEnd/>
              <a:tailEnd/>
            </a:ln>
          </p:spPr>
          <p:txBody>
            <a:bodyPr/>
            <a:lstStyle/>
            <a:p>
              <a:endParaRPr lang="en-US"/>
            </a:p>
          </p:txBody>
        </p:sp>
        <p:sp>
          <p:nvSpPr>
            <p:cNvPr id="21539" name="Line 222"/>
            <p:cNvSpPr>
              <a:spLocks noChangeShapeType="1"/>
            </p:cNvSpPr>
            <p:nvPr/>
          </p:nvSpPr>
          <p:spPr bwMode="auto">
            <a:xfrm>
              <a:off x="692" y="2627"/>
              <a:ext cx="4517" cy="0"/>
            </a:xfrm>
            <a:prstGeom prst="line">
              <a:avLst/>
            </a:prstGeom>
            <a:noFill/>
            <a:ln w="0">
              <a:solidFill>
                <a:srgbClr val="000000"/>
              </a:solidFill>
              <a:round/>
              <a:headEnd/>
              <a:tailEnd/>
            </a:ln>
          </p:spPr>
          <p:txBody>
            <a:bodyPr/>
            <a:lstStyle/>
            <a:p>
              <a:endParaRPr lang="en-US"/>
            </a:p>
          </p:txBody>
        </p:sp>
        <p:sp>
          <p:nvSpPr>
            <p:cNvPr id="21540" name="Line 223"/>
            <p:cNvSpPr>
              <a:spLocks noChangeShapeType="1"/>
            </p:cNvSpPr>
            <p:nvPr/>
          </p:nvSpPr>
          <p:spPr bwMode="auto">
            <a:xfrm>
              <a:off x="692" y="2409"/>
              <a:ext cx="4517" cy="0"/>
            </a:xfrm>
            <a:prstGeom prst="line">
              <a:avLst/>
            </a:prstGeom>
            <a:noFill/>
            <a:ln w="0">
              <a:solidFill>
                <a:srgbClr val="000000"/>
              </a:solidFill>
              <a:round/>
              <a:headEnd/>
              <a:tailEnd/>
            </a:ln>
          </p:spPr>
          <p:txBody>
            <a:bodyPr/>
            <a:lstStyle/>
            <a:p>
              <a:endParaRPr lang="en-US"/>
            </a:p>
          </p:txBody>
        </p:sp>
        <p:sp>
          <p:nvSpPr>
            <p:cNvPr id="21541" name="Line 224"/>
            <p:cNvSpPr>
              <a:spLocks noChangeShapeType="1"/>
            </p:cNvSpPr>
            <p:nvPr/>
          </p:nvSpPr>
          <p:spPr bwMode="auto">
            <a:xfrm>
              <a:off x="692" y="2192"/>
              <a:ext cx="4517" cy="0"/>
            </a:xfrm>
            <a:prstGeom prst="line">
              <a:avLst/>
            </a:prstGeom>
            <a:noFill/>
            <a:ln w="0">
              <a:solidFill>
                <a:srgbClr val="000000"/>
              </a:solidFill>
              <a:round/>
              <a:headEnd/>
              <a:tailEnd/>
            </a:ln>
          </p:spPr>
          <p:txBody>
            <a:bodyPr/>
            <a:lstStyle/>
            <a:p>
              <a:endParaRPr lang="en-US"/>
            </a:p>
          </p:txBody>
        </p:sp>
        <p:sp>
          <p:nvSpPr>
            <p:cNvPr id="21542" name="Line 225"/>
            <p:cNvSpPr>
              <a:spLocks noChangeShapeType="1"/>
            </p:cNvSpPr>
            <p:nvPr/>
          </p:nvSpPr>
          <p:spPr bwMode="auto">
            <a:xfrm>
              <a:off x="692" y="1971"/>
              <a:ext cx="4517" cy="0"/>
            </a:xfrm>
            <a:prstGeom prst="line">
              <a:avLst/>
            </a:prstGeom>
            <a:noFill/>
            <a:ln w="0">
              <a:solidFill>
                <a:srgbClr val="000000"/>
              </a:solidFill>
              <a:round/>
              <a:headEnd/>
              <a:tailEnd/>
            </a:ln>
          </p:spPr>
          <p:txBody>
            <a:bodyPr/>
            <a:lstStyle/>
            <a:p>
              <a:endParaRPr lang="en-US"/>
            </a:p>
          </p:txBody>
        </p:sp>
        <p:sp>
          <p:nvSpPr>
            <p:cNvPr id="21543" name="Line 226"/>
            <p:cNvSpPr>
              <a:spLocks noChangeShapeType="1"/>
            </p:cNvSpPr>
            <p:nvPr/>
          </p:nvSpPr>
          <p:spPr bwMode="auto">
            <a:xfrm>
              <a:off x="692" y="1753"/>
              <a:ext cx="4517" cy="0"/>
            </a:xfrm>
            <a:prstGeom prst="line">
              <a:avLst/>
            </a:prstGeom>
            <a:noFill/>
            <a:ln w="0">
              <a:solidFill>
                <a:srgbClr val="000000"/>
              </a:solidFill>
              <a:round/>
              <a:headEnd/>
              <a:tailEnd/>
            </a:ln>
          </p:spPr>
          <p:txBody>
            <a:bodyPr/>
            <a:lstStyle/>
            <a:p>
              <a:endParaRPr lang="en-US"/>
            </a:p>
          </p:txBody>
        </p:sp>
        <p:sp>
          <p:nvSpPr>
            <p:cNvPr id="21544" name="Rectangle 227"/>
            <p:cNvSpPr>
              <a:spLocks noChangeArrowheads="1"/>
            </p:cNvSpPr>
            <p:nvPr/>
          </p:nvSpPr>
          <p:spPr bwMode="auto">
            <a:xfrm>
              <a:off x="692" y="1753"/>
              <a:ext cx="4517" cy="2186"/>
            </a:xfrm>
            <a:prstGeom prst="rect">
              <a:avLst/>
            </a:prstGeom>
            <a:noFill/>
            <a:ln w="9525">
              <a:solidFill>
                <a:srgbClr val="FFFFFF"/>
              </a:solidFill>
              <a:miter lim="800000"/>
              <a:headEnd/>
              <a:tailEnd/>
            </a:ln>
          </p:spPr>
          <p:txBody>
            <a:bodyPr/>
            <a:lstStyle/>
            <a:p>
              <a:endParaRPr lang="en-US"/>
            </a:p>
          </p:txBody>
        </p:sp>
        <p:sp>
          <p:nvSpPr>
            <p:cNvPr id="21545" name="Rectangle 228"/>
            <p:cNvSpPr>
              <a:spLocks noChangeArrowheads="1"/>
            </p:cNvSpPr>
            <p:nvPr/>
          </p:nvSpPr>
          <p:spPr bwMode="auto">
            <a:xfrm>
              <a:off x="734" y="3921"/>
              <a:ext cx="66" cy="18"/>
            </a:xfrm>
            <a:prstGeom prst="rect">
              <a:avLst/>
            </a:prstGeom>
            <a:solidFill>
              <a:srgbClr val="3366FF"/>
            </a:solidFill>
            <a:ln w="9525">
              <a:solidFill>
                <a:srgbClr val="000000"/>
              </a:solidFill>
              <a:miter lim="800000"/>
              <a:headEnd/>
              <a:tailEnd/>
            </a:ln>
          </p:spPr>
          <p:txBody>
            <a:bodyPr/>
            <a:lstStyle/>
            <a:p>
              <a:endParaRPr lang="en-US"/>
            </a:p>
          </p:txBody>
        </p:sp>
        <p:sp>
          <p:nvSpPr>
            <p:cNvPr id="21546" name="Rectangle 229"/>
            <p:cNvSpPr>
              <a:spLocks noChangeArrowheads="1"/>
            </p:cNvSpPr>
            <p:nvPr/>
          </p:nvSpPr>
          <p:spPr bwMode="auto">
            <a:xfrm>
              <a:off x="890" y="3912"/>
              <a:ext cx="66" cy="27"/>
            </a:xfrm>
            <a:prstGeom prst="rect">
              <a:avLst/>
            </a:prstGeom>
            <a:solidFill>
              <a:srgbClr val="3366FF"/>
            </a:solidFill>
            <a:ln w="9525">
              <a:solidFill>
                <a:srgbClr val="000000"/>
              </a:solidFill>
              <a:miter lim="800000"/>
              <a:headEnd/>
              <a:tailEnd/>
            </a:ln>
          </p:spPr>
          <p:txBody>
            <a:bodyPr/>
            <a:lstStyle/>
            <a:p>
              <a:endParaRPr lang="en-US"/>
            </a:p>
          </p:txBody>
        </p:sp>
        <p:sp>
          <p:nvSpPr>
            <p:cNvPr id="21547" name="Rectangle 230"/>
            <p:cNvSpPr>
              <a:spLocks noChangeArrowheads="1"/>
            </p:cNvSpPr>
            <p:nvPr/>
          </p:nvSpPr>
          <p:spPr bwMode="auto">
            <a:xfrm>
              <a:off x="1046" y="3893"/>
              <a:ext cx="66" cy="46"/>
            </a:xfrm>
            <a:prstGeom prst="rect">
              <a:avLst/>
            </a:prstGeom>
            <a:solidFill>
              <a:srgbClr val="3366FF"/>
            </a:solidFill>
            <a:ln w="9525">
              <a:solidFill>
                <a:srgbClr val="000000"/>
              </a:solidFill>
              <a:miter lim="800000"/>
              <a:headEnd/>
              <a:tailEnd/>
            </a:ln>
          </p:spPr>
          <p:txBody>
            <a:bodyPr/>
            <a:lstStyle/>
            <a:p>
              <a:endParaRPr lang="en-US"/>
            </a:p>
          </p:txBody>
        </p:sp>
        <p:sp>
          <p:nvSpPr>
            <p:cNvPr id="21548" name="Rectangle 231"/>
            <p:cNvSpPr>
              <a:spLocks noChangeArrowheads="1"/>
            </p:cNvSpPr>
            <p:nvPr/>
          </p:nvSpPr>
          <p:spPr bwMode="auto">
            <a:xfrm>
              <a:off x="1202" y="3878"/>
              <a:ext cx="65" cy="61"/>
            </a:xfrm>
            <a:prstGeom prst="rect">
              <a:avLst/>
            </a:prstGeom>
            <a:solidFill>
              <a:srgbClr val="3366FF"/>
            </a:solidFill>
            <a:ln w="9525">
              <a:solidFill>
                <a:srgbClr val="000000"/>
              </a:solidFill>
              <a:miter lim="800000"/>
              <a:headEnd/>
              <a:tailEnd/>
            </a:ln>
          </p:spPr>
          <p:txBody>
            <a:bodyPr/>
            <a:lstStyle/>
            <a:p>
              <a:endParaRPr lang="en-US"/>
            </a:p>
          </p:txBody>
        </p:sp>
        <p:sp>
          <p:nvSpPr>
            <p:cNvPr id="21549" name="Rectangle 232"/>
            <p:cNvSpPr>
              <a:spLocks noChangeArrowheads="1"/>
            </p:cNvSpPr>
            <p:nvPr/>
          </p:nvSpPr>
          <p:spPr bwMode="auto">
            <a:xfrm>
              <a:off x="1357" y="3829"/>
              <a:ext cx="67" cy="110"/>
            </a:xfrm>
            <a:prstGeom prst="rect">
              <a:avLst/>
            </a:prstGeom>
            <a:solidFill>
              <a:srgbClr val="3366FF"/>
            </a:solidFill>
            <a:ln w="9525">
              <a:solidFill>
                <a:srgbClr val="000000"/>
              </a:solidFill>
              <a:miter lim="800000"/>
              <a:headEnd/>
              <a:tailEnd/>
            </a:ln>
          </p:spPr>
          <p:txBody>
            <a:bodyPr/>
            <a:lstStyle/>
            <a:p>
              <a:endParaRPr lang="en-US"/>
            </a:p>
          </p:txBody>
        </p:sp>
        <p:sp>
          <p:nvSpPr>
            <p:cNvPr id="21550" name="Rectangle 233"/>
            <p:cNvSpPr>
              <a:spLocks noChangeArrowheads="1"/>
            </p:cNvSpPr>
            <p:nvPr/>
          </p:nvSpPr>
          <p:spPr bwMode="auto">
            <a:xfrm>
              <a:off x="1514" y="3792"/>
              <a:ext cx="66" cy="147"/>
            </a:xfrm>
            <a:prstGeom prst="rect">
              <a:avLst/>
            </a:prstGeom>
            <a:solidFill>
              <a:srgbClr val="3366FF"/>
            </a:solidFill>
            <a:ln w="9525">
              <a:solidFill>
                <a:srgbClr val="000000"/>
              </a:solidFill>
              <a:miter lim="800000"/>
              <a:headEnd/>
              <a:tailEnd/>
            </a:ln>
          </p:spPr>
          <p:txBody>
            <a:bodyPr/>
            <a:lstStyle/>
            <a:p>
              <a:endParaRPr lang="en-US"/>
            </a:p>
          </p:txBody>
        </p:sp>
        <p:sp>
          <p:nvSpPr>
            <p:cNvPr id="21551" name="Rectangle 234"/>
            <p:cNvSpPr>
              <a:spLocks noChangeArrowheads="1"/>
            </p:cNvSpPr>
            <p:nvPr/>
          </p:nvSpPr>
          <p:spPr bwMode="auto">
            <a:xfrm>
              <a:off x="1670" y="3758"/>
              <a:ext cx="66" cy="181"/>
            </a:xfrm>
            <a:prstGeom prst="rect">
              <a:avLst/>
            </a:prstGeom>
            <a:solidFill>
              <a:srgbClr val="3366FF"/>
            </a:solidFill>
            <a:ln w="9525">
              <a:solidFill>
                <a:srgbClr val="000000"/>
              </a:solidFill>
              <a:miter lim="800000"/>
              <a:headEnd/>
              <a:tailEnd/>
            </a:ln>
          </p:spPr>
          <p:txBody>
            <a:bodyPr/>
            <a:lstStyle/>
            <a:p>
              <a:endParaRPr lang="en-US"/>
            </a:p>
          </p:txBody>
        </p:sp>
        <p:sp>
          <p:nvSpPr>
            <p:cNvPr id="21552" name="Rectangle 235"/>
            <p:cNvSpPr>
              <a:spLocks noChangeArrowheads="1"/>
            </p:cNvSpPr>
            <p:nvPr/>
          </p:nvSpPr>
          <p:spPr bwMode="auto">
            <a:xfrm>
              <a:off x="1826" y="3673"/>
              <a:ext cx="66" cy="266"/>
            </a:xfrm>
            <a:prstGeom prst="rect">
              <a:avLst/>
            </a:prstGeom>
            <a:solidFill>
              <a:srgbClr val="3366FF"/>
            </a:solidFill>
            <a:ln w="9525">
              <a:solidFill>
                <a:srgbClr val="000000"/>
              </a:solidFill>
              <a:miter lim="800000"/>
              <a:headEnd/>
              <a:tailEnd/>
            </a:ln>
          </p:spPr>
          <p:txBody>
            <a:bodyPr/>
            <a:lstStyle/>
            <a:p>
              <a:endParaRPr lang="en-US"/>
            </a:p>
          </p:txBody>
        </p:sp>
        <p:sp>
          <p:nvSpPr>
            <p:cNvPr id="21553" name="Rectangle 236"/>
            <p:cNvSpPr>
              <a:spLocks noChangeArrowheads="1"/>
            </p:cNvSpPr>
            <p:nvPr/>
          </p:nvSpPr>
          <p:spPr bwMode="auto">
            <a:xfrm>
              <a:off x="1981" y="3599"/>
              <a:ext cx="66" cy="340"/>
            </a:xfrm>
            <a:prstGeom prst="rect">
              <a:avLst/>
            </a:prstGeom>
            <a:solidFill>
              <a:srgbClr val="3366FF"/>
            </a:solidFill>
            <a:ln w="9525">
              <a:solidFill>
                <a:srgbClr val="000000"/>
              </a:solidFill>
              <a:miter lim="800000"/>
              <a:headEnd/>
              <a:tailEnd/>
            </a:ln>
          </p:spPr>
          <p:txBody>
            <a:bodyPr/>
            <a:lstStyle/>
            <a:p>
              <a:endParaRPr lang="en-US"/>
            </a:p>
          </p:txBody>
        </p:sp>
        <p:sp>
          <p:nvSpPr>
            <p:cNvPr id="21554" name="Rectangle 237"/>
            <p:cNvSpPr>
              <a:spLocks noChangeArrowheads="1"/>
            </p:cNvSpPr>
            <p:nvPr/>
          </p:nvSpPr>
          <p:spPr bwMode="auto">
            <a:xfrm>
              <a:off x="2137" y="3562"/>
              <a:ext cx="67" cy="377"/>
            </a:xfrm>
            <a:prstGeom prst="rect">
              <a:avLst/>
            </a:prstGeom>
            <a:solidFill>
              <a:srgbClr val="3366FF"/>
            </a:solidFill>
            <a:ln w="9525">
              <a:solidFill>
                <a:srgbClr val="000000"/>
              </a:solidFill>
              <a:miter lim="800000"/>
              <a:headEnd/>
              <a:tailEnd/>
            </a:ln>
          </p:spPr>
          <p:txBody>
            <a:bodyPr/>
            <a:lstStyle/>
            <a:p>
              <a:endParaRPr lang="en-US"/>
            </a:p>
          </p:txBody>
        </p:sp>
        <p:sp>
          <p:nvSpPr>
            <p:cNvPr id="21555" name="Rectangle 238"/>
            <p:cNvSpPr>
              <a:spLocks noChangeArrowheads="1"/>
            </p:cNvSpPr>
            <p:nvPr/>
          </p:nvSpPr>
          <p:spPr bwMode="auto">
            <a:xfrm>
              <a:off x="2294" y="3525"/>
              <a:ext cx="66" cy="414"/>
            </a:xfrm>
            <a:prstGeom prst="rect">
              <a:avLst/>
            </a:prstGeom>
            <a:solidFill>
              <a:srgbClr val="3366FF"/>
            </a:solidFill>
            <a:ln w="9525">
              <a:solidFill>
                <a:srgbClr val="000000"/>
              </a:solidFill>
              <a:miter lim="800000"/>
              <a:headEnd/>
              <a:tailEnd/>
            </a:ln>
          </p:spPr>
          <p:txBody>
            <a:bodyPr/>
            <a:lstStyle/>
            <a:p>
              <a:endParaRPr lang="en-US"/>
            </a:p>
          </p:txBody>
        </p:sp>
        <p:sp>
          <p:nvSpPr>
            <p:cNvPr id="21556" name="Rectangle 239"/>
            <p:cNvSpPr>
              <a:spLocks noChangeArrowheads="1"/>
            </p:cNvSpPr>
            <p:nvPr/>
          </p:nvSpPr>
          <p:spPr bwMode="auto">
            <a:xfrm>
              <a:off x="2450" y="3461"/>
              <a:ext cx="66" cy="478"/>
            </a:xfrm>
            <a:prstGeom prst="rect">
              <a:avLst/>
            </a:prstGeom>
            <a:solidFill>
              <a:srgbClr val="3366FF"/>
            </a:solidFill>
            <a:ln w="9525">
              <a:solidFill>
                <a:srgbClr val="000000"/>
              </a:solidFill>
              <a:miter lim="800000"/>
              <a:headEnd/>
              <a:tailEnd/>
            </a:ln>
          </p:spPr>
          <p:txBody>
            <a:bodyPr/>
            <a:lstStyle/>
            <a:p>
              <a:endParaRPr lang="en-US"/>
            </a:p>
          </p:txBody>
        </p:sp>
        <p:sp>
          <p:nvSpPr>
            <p:cNvPr id="21557" name="Rectangle 240"/>
            <p:cNvSpPr>
              <a:spLocks noChangeArrowheads="1"/>
            </p:cNvSpPr>
            <p:nvPr/>
          </p:nvSpPr>
          <p:spPr bwMode="auto">
            <a:xfrm>
              <a:off x="2606" y="3452"/>
              <a:ext cx="65" cy="487"/>
            </a:xfrm>
            <a:prstGeom prst="rect">
              <a:avLst/>
            </a:prstGeom>
            <a:solidFill>
              <a:srgbClr val="3366FF"/>
            </a:solidFill>
            <a:ln w="9525">
              <a:solidFill>
                <a:srgbClr val="000000"/>
              </a:solidFill>
              <a:miter lim="800000"/>
              <a:headEnd/>
              <a:tailEnd/>
            </a:ln>
          </p:spPr>
          <p:txBody>
            <a:bodyPr/>
            <a:lstStyle/>
            <a:p>
              <a:endParaRPr lang="en-US"/>
            </a:p>
          </p:txBody>
        </p:sp>
        <p:sp>
          <p:nvSpPr>
            <p:cNvPr id="21558" name="Rectangle 241"/>
            <p:cNvSpPr>
              <a:spLocks noChangeArrowheads="1"/>
            </p:cNvSpPr>
            <p:nvPr/>
          </p:nvSpPr>
          <p:spPr bwMode="auto">
            <a:xfrm>
              <a:off x="2761" y="3458"/>
              <a:ext cx="67" cy="481"/>
            </a:xfrm>
            <a:prstGeom prst="rect">
              <a:avLst/>
            </a:prstGeom>
            <a:solidFill>
              <a:srgbClr val="3366FF"/>
            </a:solidFill>
            <a:ln w="9525">
              <a:solidFill>
                <a:srgbClr val="000000"/>
              </a:solidFill>
              <a:miter lim="800000"/>
              <a:headEnd/>
              <a:tailEnd/>
            </a:ln>
          </p:spPr>
          <p:txBody>
            <a:bodyPr/>
            <a:lstStyle/>
            <a:p>
              <a:endParaRPr lang="en-US"/>
            </a:p>
          </p:txBody>
        </p:sp>
        <p:sp>
          <p:nvSpPr>
            <p:cNvPr id="21559" name="Rectangle 242"/>
            <p:cNvSpPr>
              <a:spLocks noChangeArrowheads="1"/>
            </p:cNvSpPr>
            <p:nvPr/>
          </p:nvSpPr>
          <p:spPr bwMode="auto">
            <a:xfrm>
              <a:off x="2918" y="3446"/>
              <a:ext cx="59" cy="493"/>
            </a:xfrm>
            <a:prstGeom prst="rect">
              <a:avLst/>
            </a:prstGeom>
            <a:solidFill>
              <a:srgbClr val="3366FF"/>
            </a:solidFill>
            <a:ln w="9525">
              <a:solidFill>
                <a:srgbClr val="000000"/>
              </a:solidFill>
              <a:miter lim="800000"/>
              <a:headEnd/>
              <a:tailEnd/>
            </a:ln>
          </p:spPr>
          <p:txBody>
            <a:bodyPr/>
            <a:lstStyle/>
            <a:p>
              <a:endParaRPr lang="en-US"/>
            </a:p>
          </p:txBody>
        </p:sp>
        <p:sp>
          <p:nvSpPr>
            <p:cNvPr id="21560" name="Rectangle 243"/>
            <p:cNvSpPr>
              <a:spLocks noChangeArrowheads="1"/>
            </p:cNvSpPr>
            <p:nvPr/>
          </p:nvSpPr>
          <p:spPr bwMode="auto">
            <a:xfrm>
              <a:off x="3067" y="3433"/>
              <a:ext cx="66" cy="506"/>
            </a:xfrm>
            <a:prstGeom prst="rect">
              <a:avLst/>
            </a:prstGeom>
            <a:solidFill>
              <a:srgbClr val="3366FF"/>
            </a:solidFill>
            <a:ln w="9525">
              <a:solidFill>
                <a:srgbClr val="000000"/>
              </a:solidFill>
              <a:miter lim="800000"/>
              <a:headEnd/>
              <a:tailEnd/>
            </a:ln>
          </p:spPr>
          <p:txBody>
            <a:bodyPr/>
            <a:lstStyle/>
            <a:p>
              <a:endParaRPr lang="en-US"/>
            </a:p>
          </p:txBody>
        </p:sp>
        <p:sp>
          <p:nvSpPr>
            <p:cNvPr id="21561" name="Rectangle 244"/>
            <p:cNvSpPr>
              <a:spLocks noChangeArrowheads="1"/>
            </p:cNvSpPr>
            <p:nvPr/>
          </p:nvSpPr>
          <p:spPr bwMode="auto">
            <a:xfrm>
              <a:off x="3224" y="3418"/>
              <a:ext cx="66" cy="521"/>
            </a:xfrm>
            <a:prstGeom prst="rect">
              <a:avLst/>
            </a:prstGeom>
            <a:solidFill>
              <a:srgbClr val="3366FF"/>
            </a:solidFill>
            <a:ln w="9525">
              <a:solidFill>
                <a:srgbClr val="000000"/>
              </a:solidFill>
              <a:miter lim="800000"/>
              <a:headEnd/>
              <a:tailEnd/>
            </a:ln>
          </p:spPr>
          <p:txBody>
            <a:bodyPr/>
            <a:lstStyle/>
            <a:p>
              <a:endParaRPr lang="en-US"/>
            </a:p>
          </p:txBody>
        </p:sp>
        <p:sp>
          <p:nvSpPr>
            <p:cNvPr id="21562" name="Rectangle 245"/>
            <p:cNvSpPr>
              <a:spLocks noChangeArrowheads="1"/>
            </p:cNvSpPr>
            <p:nvPr/>
          </p:nvSpPr>
          <p:spPr bwMode="auto">
            <a:xfrm>
              <a:off x="3380" y="3412"/>
              <a:ext cx="66" cy="527"/>
            </a:xfrm>
            <a:prstGeom prst="rect">
              <a:avLst/>
            </a:prstGeom>
            <a:solidFill>
              <a:srgbClr val="3366FF"/>
            </a:solidFill>
            <a:ln w="9525">
              <a:solidFill>
                <a:srgbClr val="000000"/>
              </a:solidFill>
              <a:miter lim="800000"/>
              <a:headEnd/>
              <a:tailEnd/>
            </a:ln>
          </p:spPr>
          <p:txBody>
            <a:bodyPr/>
            <a:lstStyle/>
            <a:p>
              <a:endParaRPr lang="en-US"/>
            </a:p>
          </p:txBody>
        </p:sp>
        <p:sp>
          <p:nvSpPr>
            <p:cNvPr id="21563" name="Rectangle 246"/>
            <p:cNvSpPr>
              <a:spLocks noChangeArrowheads="1"/>
            </p:cNvSpPr>
            <p:nvPr/>
          </p:nvSpPr>
          <p:spPr bwMode="auto">
            <a:xfrm>
              <a:off x="3536" y="3381"/>
              <a:ext cx="65" cy="558"/>
            </a:xfrm>
            <a:prstGeom prst="rect">
              <a:avLst/>
            </a:prstGeom>
            <a:solidFill>
              <a:srgbClr val="3366FF"/>
            </a:solidFill>
            <a:ln w="9525">
              <a:solidFill>
                <a:srgbClr val="000000"/>
              </a:solidFill>
              <a:miter lim="800000"/>
              <a:headEnd/>
              <a:tailEnd/>
            </a:ln>
          </p:spPr>
          <p:txBody>
            <a:bodyPr/>
            <a:lstStyle/>
            <a:p>
              <a:endParaRPr lang="en-US"/>
            </a:p>
          </p:txBody>
        </p:sp>
        <p:sp>
          <p:nvSpPr>
            <p:cNvPr id="21564" name="Rectangle 247"/>
            <p:cNvSpPr>
              <a:spLocks noChangeArrowheads="1"/>
            </p:cNvSpPr>
            <p:nvPr/>
          </p:nvSpPr>
          <p:spPr bwMode="auto">
            <a:xfrm>
              <a:off x="3691" y="3387"/>
              <a:ext cx="66" cy="552"/>
            </a:xfrm>
            <a:prstGeom prst="rect">
              <a:avLst/>
            </a:prstGeom>
            <a:solidFill>
              <a:srgbClr val="3366FF"/>
            </a:solidFill>
            <a:ln w="9525">
              <a:solidFill>
                <a:srgbClr val="000000"/>
              </a:solidFill>
              <a:miter lim="800000"/>
              <a:headEnd/>
              <a:tailEnd/>
            </a:ln>
          </p:spPr>
          <p:txBody>
            <a:bodyPr/>
            <a:lstStyle/>
            <a:p>
              <a:endParaRPr lang="en-US"/>
            </a:p>
          </p:txBody>
        </p:sp>
        <p:sp>
          <p:nvSpPr>
            <p:cNvPr id="21565" name="Rectangle 248"/>
            <p:cNvSpPr>
              <a:spLocks noChangeArrowheads="1"/>
            </p:cNvSpPr>
            <p:nvPr/>
          </p:nvSpPr>
          <p:spPr bwMode="auto">
            <a:xfrm>
              <a:off x="3847" y="3412"/>
              <a:ext cx="67" cy="527"/>
            </a:xfrm>
            <a:prstGeom prst="rect">
              <a:avLst/>
            </a:prstGeom>
            <a:solidFill>
              <a:srgbClr val="3366FF"/>
            </a:solidFill>
            <a:ln w="9525">
              <a:solidFill>
                <a:srgbClr val="000000"/>
              </a:solidFill>
              <a:miter lim="800000"/>
              <a:headEnd/>
              <a:tailEnd/>
            </a:ln>
          </p:spPr>
          <p:txBody>
            <a:bodyPr/>
            <a:lstStyle/>
            <a:p>
              <a:endParaRPr lang="en-US"/>
            </a:p>
          </p:txBody>
        </p:sp>
        <p:sp>
          <p:nvSpPr>
            <p:cNvPr id="21566" name="Rectangle 249"/>
            <p:cNvSpPr>
              <a:spLocks noChangeArrowheads="1"/>
            </p:cNvSpPr>
            <p:nvPr/>
          </p:nvSpPr>
          <p:spPr bwMode="auto">
            <a:xfrm>
              <a:off x="4004" y="3458"/>
              <a:ext cx="66" cy="481"/>
            </a:xfrm>
            <a:prstGeom prst="rect">
              <a:avLst/>
            </a:prstGeom>
            <a:solidFill>
              <a:srgbClr val="3366FF"/>
            </a:solidFill>
            <a:ln w="9525">
              <a:solidFill>
                <a:srgbClr val="000000"/>
              </a:solidFill>
              <a:miter lim="800000"/>
              <a:headEnd/>
              <a:tailEnd/>
            </a:ln>
          </p:spPr>
          <p:txBody>
            <a:bodyPr/>
            <a:lstStyle/>
            <a:p>
              <a:endParaRPr lang="en-US"/>
            </a:p>
          </p:txBody>
        </p:sp>
        <p:sp>
          <p:nvSpPr>
            <p:cNvPr id="21567" name="Rectangle 250"/>
            <p:cNvSpPr>
              <a:spLocks noChangeArrowheads="1"/>
            </p:cNvSpPr>
            <p:nvPr/>
          </p:nvSpPr>
          <p:spPr bwMode="auto">
            <a:xfrm>
              <a:off x="4160" y="3436"/>
              <a:ext cx="66" cy="503"/>
            </a:xfrm>
            <a:prstGeom prst="rect">
              <a:avLst/>
            </a:prstGeom>
            <a:solidFill>
              <a:srgbClr val="3366FF"/>
            </a:solidFill>
            <a:ln w="9525">
              <a:solidFill>
                <a:srgbClr val="000000"/>
              </a:solidFill>
              <a:miter lim="800000"/>
              <a:headEnd/>
              <a:tailEnd/>
            </a:ln>
          </p:spPr>
          <p:txBody>
            <a:bodyPr/>
            <a:lstStyle/>
            <a:p>
              <a:endParaRPr lang="en-US"/>
            </a:p>
          </p:txBody>
        </p:sp>
        <p:sp>
          <p:nvSpPr>
            <p:cNvPr id="21568" name="Rectangle 251"/>
            <p:cNvSpPr>
              <a:spLocks noChangeArrowheads="1"/>
            </p:cNvSpPr>
            <p:nvPr/>
          </p:nvSpPr>
          <p:spPr bwMode="auto">
            <a:xfrm>
              <a:off x="4315" y="3446"/>
              <a:ext cx="66" cy="493"/>
            </a:xfrm>
            <a:prstGeom prst="rect">
              <a:avLst/>
            </a:prstGeom>
            <a:solidFill>
              <a:srgbClr val="3366FF"/>
            </a:solidFill>
            <a:ln w="9525">
              <a:solidFill>
                <a:srgbClr val="000000"/>
              </a:solidFill>
              <a:miter lim="800000"/>
              <a:headEnd/>
              <a:tailEnd/>
            </a:ln>
          </p:spPr>
          <p:txBody>
            <a:bodyPr/>
            <a:lstStyle/>
            <a:p>
              <a:endParaRPr lang="en-US"/>
            </a:p>
          </p:txBody>
        </p:sp>
        <p:sp>
          <p:nvSpPr>
            <p:cNvPr id="21569" name="Rectangle 252"/>
            <p:cNvSpPr>
              <a:spLocks noChangeArrowheads="1"/>
            </p:cNvSpPr>
            <p:nvPr/>
          </p:nvSpPr>
          <p:spPr bwMode="auto">
            <a:xfrm>
              <a:off x="4471" y="3479"/>
              <a:ext cx="66" cy="460"/>
            </a:xfrm>
            <a:prstGeom prst="rect">
              <a:avLst/>
            </a:prstGeom>
            <a:solidFill>
              <a:srgbClr val="3366FF"/>
            </a:solidFill>
            <a:ln w="9525">
              <a:solidFill>
                <a:srgbClr val="000000"/>
              </a:solidFill>
              <a:miter lim="800000"/>
              <a:headEnd/>
              <a:tailEnd/>
            </a:ln>
          </p:spPr>
          <p:txBody>
            <a:bodyPr/>
            <a:lstStyle/>
            <a:p>
              <a:endParaRPr lang="en-US"/>
            </a:p>
          </p:txBody>
        </p:sp>
        <p:sp>
          <p:nvSpPr>
            <p:cNvPr id="21570" name="Rectangle 253"/>
            <p:cNvSpPr>
              <a:spLocks noChangeArrowheads="1"/>
            </p:cNvSpPr>
            <p:nvPr/>
          </p:nvSpPr>
          <p:spPr bwMode="auto">
            <a:xfrm>
              <a:off x="4627" y="3455"/>
              <a:ext cx="67" cy="484"/>
            </a:xfrm>
            <a:prstGeom prst="rect">
              <a:avLst/>
            </a:prstGeom>
            <a:solidFill>
              <a:srgbClr val="3366FF"/>
            </a:solidFill>
            <a:ln w="9525">
              <a:solidFill>
                <a:srgbClr val="000000"/>
              </a:solidFill>
              <a:miter lim="800000"/>
              <a:headEnd/>
              <a:tailEnd/>
            </a:ln>
          </p:spPr>
          <p:txBody>
            <a:bodyPr/>
            <a:lstStyle/>
            <a:p>
              <a:endParaRPr lang="en-US"/>
            </a:p>
          </p:txBody>
        </p:sp>
        <p:sp>
          <p:nvSpPr>
            <p:cNvPr id="21571" name="Rectangle 254"/>
            <p:cNvSpPr>
              <a:spLocks noChangeArrowheads="1"/>
            </p:cNvSpPr>
            <p:nvPr/>
          </p:nvSpPr>
          <p:spPr bwMode="auto">
            <a:xfrm>
              <a:off x="4784" y="3473"/>
              <a:ext cx="66" cy="466"/>
            </a:xfrm>
            <a:prstGeom prst="rect">
              <a:avLst/>
            </a:prstGeom>
            <a:solidFill>
              <a:srgbClr val="3366FF"/>
            </a:solidFill>
            <a:ln w="9525">
              <a:solidFill>
                <a:srgbClr val="000000"/>
              </a:solidFill>
              <a:miter lim="800000"/>
              <a:headEnd/>
              <a:tailEnd/>
            </a:ln>
          </p:spPr>
          <p:txBody>
            <a:bodyPr/>
            <a:lstStyle/>
            <a:p>
              <a:endParaRPr lang="en-US"/>
            </a:p>
          </p:txBody>
        </p:sp>
        <p:sp>
          <p:nvSpPr>
            <p:cNvPr id="21572" name="Rectangle 255"/>
            <p:cNvSpPr>
              <a:spLocks noChangeArrowheads="1"/>
            </p:cNvSpPr>
            <p:nvPr/>
          </p:nvSpPr>
          <p:spPr bwMode="auto">
            <a:xfrm>
              <a:off x="4940" y="3479"/>
              <a:ext cx="65" cy="460"/>
            </a:xfrm>
            <a:prstGeom prst="rect">
              <a:avLst/>
            </a:prstGeom>
            <a:solidFill>
              <a:srgbClr val="3366FF"/>
            </a:solidFill>
            <a:ln w="9525">
              <a:solidFill>
                <a:srgbClr val="000000"/>
              </a:solidFill>
              <a:miter lim="800000"/>
              <a:headEnd/>
              <a:tailEnd/>
            </a:ln>
          </p:spPr>
          <p:txBody>
            <a:bodyPr/>
            <a:lstStyle/>
            <a:p>
              <a:endParaRPr lang="en-US"/>
            </a:p>
          </p:txBody>
        </p:sp>
        <p:sp>
          <p:nvSpPr>
            <p:cNvPr id="21573" name="Rectangle 256"/>
            <p:cNvSpPr>
              <a:spLocks noChangeArrowheads="1"/>
            </p:cNvSpPr>
            <p:nvPr/>
          </p:nvSpPr>
          <p:spPr bwMode="auto">
            <a:xfrm>
              <a:off x="5095" y="3479"/>
              <a:ext cx="66" cy="460"/>
            </a:xfrm>
            <a:prstGeom prst="rect">
              <a:avLst/>
            </a:prstGeom>
            <a:solidFill>
              <a:srgbClr val="3366FF"/>
            </a:solidFill>
            <a:ln w="9525">
              <a:solidFill>
                <a:srgbClr val="000000"/>
              </a:solidFill>
              <a:miter lim="800000"/>
              <a:headEnd/>
              <a:tailEnd/>
            </a:ln>
          </p:spPr>
          <p:txBody>
            <a:bodyPr/>
            <a:lstStyle/>
            <a:p>
              <a:endParaRPr lang="en-US"/>
            </a:p>
          </p:txBody>
        </p:sp>
        <p:sp>
          <p:nvSpPr>
            <p:cNvPr id="21574" name="Rectangle 257"/>
            <p:cNvSpPr>
              <a:spLocks noChangeArrowheads="1"/>
            </p:cNvSpPr>
            <p:nvPr/>
          </p:nvSpPr>
          <p:spPr bwMode="auto">
            <a:xfrm>
              <a:off x="734" y="3887"/>
              <a:ext cx="66" cy="34"/>
            </a:xfrm>
            <a:prstGeom prst="rect">
              <a:avLst/>
            </a:prstGeom>
            <a:solidFill>
              <a:srgbClr val="008000"/>
            </a:solidFill>
            <a:ln w="9525">
              <a:solidFill>
                <a:srgbClr val="000000"/>
              </a:solidFill>
              <a:miter lim="800000"/>
              <a:headEnd/>
              <a:tailEnd/>
            </a:ln>
          </p:spPr>
          <p:txBody>
            <a:bodyPr/>
            <a:lstStyle/>
            <a:p>
              <a:endParaRPr lang="en-US"/>
            </a:p>
          </p:txBody>
        </p:sp>
        <p:sp>
          <p:nvSpPr>
            <p:cNvPr id="21575" name="Rectangle 258"/>
            <p:cNvSpPr>
              <a:spLocks noChangeArrowheads="1"/>
            </p:cNvSpPr>
            <p:nvPr/>
          </p:nvSpPr>
          <p:spPr bwMode="auto">
            <a:xfrm>
              <a:off x="890" y="3875"/>
              <a:ext cx="66" cy="37"/>
            </a:xfrm>
            <a:prstGeom prst="rect">
              <a:avLst/>
            </a:prstGeom>
            <a:solidFill>
              <a:srgbClr val="008000"/>
            </a:solidFill>
            <a:ln w="9525">
              <a:solidFill>
                <a:srgbClr val="000000"/>
              </a:solidFill>
              <a:miter lim="800000"/>
              <a:headEnd/>
              <a:tailEnd/>
            </a:ln>
          </p:spPr>
          <p:txBody>
            <a:bodyPr/>
            <a:lstStyle/>
            <a:p>
              <a:endParaRPr lang="en-US"/>
            </a:p>
          </p:txBody>
        </p:sp>
        <p:sp>
          <p:nvSpPr>
            <p:cNvPr id="21576" name="Rectangle 259"/>
            <p:cNvSpPr>
              <a:spLocks noChangeArrowheads="1"/>
            </p:cNvSpPr>
            <p:nvPr/>
          </p:nvSpPr>
          <p:spPr bwMode="auto">
            <a:xfrm>
              <a:off x="1046" y="3853"/>
              <a:ext cx="66" cy="40"/>
            </a:xfrm>
            <a:prstGeom prst="rect">
              <a:avLst/>
            </a:prstGeom>
            <a:solidFill>
              <a:srgbClr val="008000"/>
            </a:solidFill>
            <a:ln w="9525">
              <a:solidFill>
                <a:srgbClr val="000000"/>
              </a:solidFill>
              <a:miter lim="800000"/>
              <a:headEnd/>
              <a:tailEnd/>
            </a:ln>
          </p:spPr>
          <p:txBody>
            <a:bodyPr/>
            <a:lstStyle/>
            <a:p>
              <a:endParaRPr lang="en-US"/>
            </a:p>
          </p:txBody>
        </p:sp>
        <p:sp>
          <p:nvSpPr>
            <p:cNvPr id="21577" name="Rectangle 260"/>
            <p:cNvSpPr>
              <a:spLocks noChangeArrowheads="1"/>
            </p:cNvSpPr>
            <p:nvPr/>
          </p:nvSpPr>
          <p:spPr bwMode="auto">
            <a:xfrm>
              <a:off x="1202" y="3838"/>
              <a:ext cx="65" cy="40"/>
            </a:xfrm>
            <a:prstGeom prst="rect">
              <a:avLst/>
            </a:prstGeom>
            <a:solidFill>
              <a:srgbClr val="008000"/>
            </a:solidFill>
            <a:ln w="9525">
              <a:solidFill>
                <a:srgbClr val="000000"/>
              </a:solidFill>
              <a:miter lim="800000"/>
              <a:headEnd/>
              <a:tailEnd/>
            </a:ln>
          </p:spPr>
          <p:txBody>
            <a:bodyPr/>
            <a:lstStyle/>
            <a:p>
              <a:endParaRPr lang="en-US"/>
            </a:p>
          </p:txBody>
        </p:sp>
        <p:sp>
          <p:nvSpPr>
            <p:cNvPr id="21578" name="Rectangle 261"/>
            <p:cNvSpPr>
              <a:spLocks noChangeArrowheads="1"/>
            </p:cNvSpPr>
            <p:nvPr/>
          </p:nvSpPr>
          <p:spPr bwMode="auto">
            <a:xfrm>
              <a:off x="1357" y="3786"/>
              <a:ext cx="67" cy="43"/>
            </a:xfrm>
            <a:prstGeom prst="rect">
              <a:avLst/>
            </a:prstGeom>
            <a:solidFill>
              <a:srgbClr val="008000"/>
            </a:solidFill>
            <a:ln w="9525">
              <a:solidFill>
                <a:srgbClr val="000000"/>
              </a:solidFill>
              <a:miter lim="800000"/>
              <a:headEnd/>
              <a:tailEnd/>
            </a:ln>
          </p:spPr>
          <p:txBody>
            <a:bodyPr/>
            <a:lstStyle/>
            <a:p>
              <a:endParaRPr lang="en-US"/>
            </a:p>
          </p:txBody>
        </p:sp>
        <p:sp>
          <p:nvSpPr>
            <p:cNvPr id="21579" name="Rectangle 262"/>
            <p:cNvSpPr>
              <a:spLocks noChangeArrowheads="1"/>
            </p:cNvSpPr>
            <p:nvPr/>
          </p:nvSpPr>
          <p:spPr bwMode="auto">
            <a:xfrm>
              <a:off x="1514" y="3752"/>
              <a:ext cx="66" cy="40"/>
            </a:xfrm>
            <a:prstGeom prst="rect">
              <a:avLst/>
            </a:prstGeom>
            <a:solidFill>
              <a:srgbClr val="008000"/>
            </a:solidFill>
            <a:ln w="9525">
              <a:solidFill>
                <a:srgbClr val="000000"/>
              </a:solidFill>
              <a:miter lim="800000"/>
              <a:headEnd/>
              <a:tailEnd/>
            </a:ln>
          </p:spPr>
          <p:txBody>
            <a:bodyPr/>
            <a:lstStyle/>
            <a:p>
              <a:endParaRPr lang="en-US"/>
            </a:p>
          </p:txBody>
        </p:sp>
        <p:sp>
          <p:nvSpPr>
            <p:cNvPr id="21580" name="Rectangle 263"/>
            <p:cNvSpPr>
              <a:spLocks noChangeArrowheads="1"/>
            </p:cNvSpPr>
            <p:nvPr/>
          </p:nvSpPr>
          <p:spPr bwMode="auto">
            <a:xfrm>
              <a:off x="1670" y="3728"/>
              <a:ext cx="66" cy="30"/>
            </a:xfrm>
            <a:prstGeom prst="rect">
              <a:avLst/>
            </a:prstGeom>
            <a:solidFill>
              <a:srgbClr val="008000"/>
            </a:solidFill>
            <a:ln w="9525">
              <a:solidFill>
                <a:srgbClr val="000000"/>
              </a:solidFill>
              <a:miter lim="800000"/>
              <a:headEnd/>
              <a:tailEnd/>
            </a:ln>
          </p:spPr>
          <p:txBody>
            <a:bodyPr/>
            <a:lstStyle/>
            <a:p>
              <a:endParaRPr lang="en-US"/>
            </a:p>
          </p:txBody>
        </p:sp>
        <p:sp>
          <p:nvSpPr>
            <p:cNvPr id="21581" name="Rectangle 264"/>
            <p:cNvSpPr>
              <a:spLocks noChangeArrowheads="1"/>
            </p:cNvSpPr>
            <p:nvPr/>
          </p:nvSpPr>
          <p:spPr bwMode="auto">
            <a:xfrm>
              <a:off x="1826" y="3642"/>
              <a:ext cx="66" cy="31"/>
            </a:xfrm>
            <a:prstGeom prst="rect">
              <a:avLst/>
            </a:prstGeom>
            <a:solidFill>
              <a:srgbClr val="008000"/>
            </a:solidFill>
            <a:ln w="9525">
              <a:solidFill>
                <a:srgbClr val="000000"/>
              </a:solidFill>
              <a:miter lim="800000"/>
              <a:headEnd/>
              <a:tailEnd/>
            </a:ln>
          </p:spPr>
          <p:txBody>
            <a:bodyPr/>
            <a:lstStyle/>
            <a:p>
              <a:endParaRPr lang="en-US"/>
            </a:p>
          </p:txBody>
        </p:sp>
        <p:sp>
          <p:nvSpPr>
            <p:cNvPr id="21582" name="Rectangle 265"/>
            <p:cNvSpPr>
              <a:spLocks noChangeArrowheads="1"/>
            </p:cNvSpPr>
            <p:nvPr/>
          </p:nvSpPr>
          <p:spPr bwMode="auto">
            <a:xfrm>
              <a:off x="1981" y="3578"/>
              <a:ext cx="66" cy="21"/>
            </a:xfrm>
            <a:prstGeom prst="rect">
              <a:avLst/>
            </a:prstGeom>
            <a:solidFill>
              <a:srgbClr val="008000"/>
            </a:solidFill>
            <a:ln w="9525">
              <a:solidFill>
                <a:srgbClr val="000000"/>
              </a:solidFill>
              <a:miter lim="800000"/>
              <a:headEnd/>
              <a:tailEnd/>
            </a:ln>
          </p:spPr>
          <p:txBody>
            <a:bodyPr/>
            <a:lstStyle/>
            <a:p>
              <a:endParaRPr lang="en-US"/>
            </a:p>
          </p:txBody>
        </p:sp>
        <p:sp>
          <p:nvSpPr>
            <p:cNvPr id="21583" name="Rectangle 266"/>
            <p:cNvSpPr>
              <a:spLocks noChangeArrowheads="1"/>
            </p:cNvSpPr>
            <p:nvPr/>
          </p:nvSpPr>
          <p:spPr bwMode="auto">
            <a:xfrm>
              <a:off x="2137" y="3507"/>
              <a:ext cx="67" cy="55"/>
            </a:xfrm>
            <a:prstGeom prst="rect">
              <a:avLst/>
            </a:prstGeom>
            <a:solidFill>
              <a:srgbClr val="008000"/>
            </a:solidFill>
            <a:ln w="9525">
              <a:solidFill>
                <a:srgbClr val="000000"/>
              </a:solidFill>
              <a:miter lim="800000"/>
              <a:headEnd/>
              <a:tailEnd/>
            </a:ln>
          </p:spPr>
          <p:txBody>
            <a:bodyPr/>
            <a:lstStyle/>
            <a:p>
              <a:endParaRPr lang="en-US"/>
            </a:p>
          </p:txBody>
        </p:sp>
        <p:sp>
          <p:nvSpPr>
            <p:cNvPr id="21584" name="Rectangle 267"/>
            <p:cNvSpPr>
              <a:spLocks noChangeArrowheads="1"/>
            </p:cNvSpPr>
            <p:nvPr/>
          </p:nvSpPr>
          <p:spPr bwMode="auto">
            <a:xfrm>
              <a:off x="2294" y="3473"/>
              <a:ext cx="66" cy="52"/>
            </a:xfrm>
            <a:prstGeom prst="rect">
              <a:avLst/>
            </a:prstGeom>
            <a:solidFill>
              <a:srgbClr val="008000"/>
            </a:solidFill>
            <a:ln w="9525">
              <a:solidFill>
                <a:srgbClr val="000000"/>
              </a:solidFill>
              <a:miter lim="800000"/>
              <a:headEnd/>
              <a:tailEnd/>
            </a:ln>
          </p:spPr>
          <p:txBody>
            <a:bodyPr/>
            <a:lstStyle/>
            <a:p>
              <a:endParaRPr lang="en-US"/>
            </a:p>
          </p:txBody>
        </p:sp>
        <p:sp>
          <p:nvSpPr>
            <p:cNvPr id="21585" name="Rectangle 268"/>
            <p:cNvSpPr>
              <a:spLocks noChangeArrowheads="1"/>
            </p:cNvSpPr>
            <p:nvPr/>
          </p:nvSpPr>
          <p:spPr bwMode="auto">
            <a:xfrm>
              <a:off x="2450" y="3397"/>
              <a:ext cx="66" cy="64"/>
            </a:xfrm>
            <a:prstGeom prst="rect">
              <a:avLst/>
            </a:prstGeom>
            <a:solidFill>
              <a:srgbClr val="008000"/>
            </a:solidFill>
            <a:ln w="9525">
              <a:solidFill>
                <a:srgbClr val="000000"/>
              </a:solidFill>
              <a:miter lim="800000"/>
              <a:headEnd/>
              <a:tailEnd/>
            </a:ln>
          </p:spPr>
          <p:txBody>
            <a:bodyPr/>
            <a:lstStyle/>
            <a:p>
              <a:endParaRPr lang="en-US"/>
            </a:p>
          </p:txBody>
        </p:sp>
        <p:sp>
          <p:nvSpPr>
            <p:cNvPr id="21586" name="Rectangle 269"/>
            <p:cNvSpPr>
              <a:spLocks noChangeArrowheads="1"/>
            </p:cNvSpPr>
            <p:nvPr/>
          </p:nvSpPr>
          <p:spPr bwMode="auto">
            <a:xfrm>
              <a:off x="2606" y="3369"/>
              <a:ext cx="65" cy="83"/>
            </a:xfrm>
            <a:prstGeom prst="rect">
              <a:avLst/>
            </a:prstGeom>
            <a:solidFill>
              <a:srgbClr val="008000"/>
            </a:solidFill>
            <a:ln w="9525">
              <a:solidFill>
                <a:srgbClr val="000000"/>
              </a:solidFill>
              <a:miter lim="800000"/>
              <a:headEnd/>
              <a:tailEnd/>
            </a:ln>
          </p:spPr>
          <p:txBody>
            <a:bodyPr/>
            <a:lstStyle/>
            <a:p>
              <a:endParaRPr lang="en-US"/>
            </a:p>
          </p:txBody>
        </p:sp>
        <p:sp>
          <p:nvSpPr>
            <p:cNvPr id="21587" name="Rectangle 270"/>
            <p:cNvSpPr>
              <a:spLocks noChangeArrowheads="1"/>
            </p:cNvSpPr>
            <p:nvPr/>
          </p:nvSpPr>
          <p:spPr bwMode="auto">
            <a:xfrm>
              <a:off x="2761" y="3351"/>
              <a:ext cx="67" cy="107"/>
            </a:xfrm>
            <a:prstGeom prst="rect">
              <a:avLst/>
            </a:prstGeom>
            <a:solidFill>
              <a:srgbClr val="008000"/>
            </a:solidFill>
            <a:ln w="9525">
              <a:solidFill>
                <a:srgbClr val="000000"/>
              </a:solidFill>
              <a:miter lim="800000"/>
              <a:headEnd/>
              <a:tailEnd/>
            </a:ln>
          </p:spPr>
          <p:txBody>
            <a:bodyPr/>
            <a:lstStyle/>
            <a:p>
              <a:endParaRPr lang="en-US"/>
            </a:p>
          </p:txBody>
        </p:sp>
        <p:sp>
          <p:nvSpPr>
            <p:cNvPr id="21588" name="Rectangle 271"/>
            <p:cNvSpPr>
              <a:spLocks noChangeArrowheads="1"/>
            </p:cNvSpPr>
            <p:nvPr/>
          </p:nvSpPr>
          <p:spPr bwMode="auto">
            <a:xfrm>
              <a:off x="2918" y="3305"/>
              <a:ext cx="59" cy="141"/>
            </a:xfrm>
            <a:prstGeom prst="rect">
              <a:avLst/>
            </a:prstGeom>
            <a:solidFill>
              <a:srgbClr val="008000"/>
            </a:solidFill>
            <a:ln w="9525">
              <a:solidFill>
                <a:srgbClr val="000000"/>
              </a:solidFill>
              <a:miter lim="800000"/>
              <a:headEnd/>
              <a:tailEnd/>
            </a:ln>
          </p:spPr>
          <p:txBody>
            <a:bodyPr/>
            <a:lstStyle/>
            <a:p>
              <a:endParaRPr lang="en-US"/>
            </a:p>
          </p:txBody>
        </p:sp>
        <p:sp>
          <p:nvSpPr>
            <p:cNvPr id="21589" name="Rectangle 272"/>
            <p:cNvSpPr>
              <a:spLocks noChangeArrowheads="1"/>
            </p:cNvSpPr>
            <p:nvPr/>
          </p:nvSpPr>
          <p:spPr bwMode="auto">
            <a:xfrm>
              <a:off x="3067" y="3274"/>
              <a:ext cx="66" cy="159"/>
            </a:xfrm>
            <a:prstGeom prst="rect">
              <a:avLst/>
            </a:prstGeom>
            <a:solidFill>
              <a:srgbClr val="008000"/>
            </a:solidFill>
            <a:ln w="9525">
              <a:solidFill>
                <a:srgbClr val="000000"/>
              </a:solidFill>
              <a:miter lim="800000"/>
              <a:headEnd/>
              <a:tailEnd/>
            </a:ln>
          </p:spPr>
          <p:txBody>
            <a:bodyPr/>
            <a:lstStyle/>
            <a:p>
              <a:endParaRPr lang="en-US"/>
            </a:p>
          </p:txBody>
        </p:sp>
        <p:sp>
          <p:nvSpPr>
            <p:cNvPr id="21590" name="Rectangle 273"/>
            <p:cNvSpPr>
              <a:spLocks noChangeArrowheads="1"/>
            </p:cNvSpPr>
            <p:nvPr/>
          </p:nvSpPr>
          <p:spPr bwMode="auto">
            <a:xfrm>
              <a:off x="3224" y="3253"/>
              <a:ext cx="66" cy="165"/>
            </a:xfrm>
            <a:prstGeom prst="rect">
              <a:avLst/>
            </a:prstGeom>
            <a:solidFill>
              <a:srgbClr val="008000"/>
            </a:solidFill>
            <a:ln w="9525">
              <a:solidFill>
                <a:srgbClr val="000000"/>
              </a:solidFill>
              <a:miter lim="800000"/>
              <a:headEnd/>
              <a:tailEnd/>
            </a:ln>
          </p:spPr>
          <p:txBody>
            <a:bodyPr/>
            <a:lstStyle/>
            <a:p>
              <a:endParaRPr lang="en-US"/>
            </a:p>
          </p:txBody>
        </p:sp>
        <p:sp>
          <p:nvSpPr>
            <p:cNvPr id="21591" name="Rectangle 274"/>
            <p:cNvSpPr>
              <a:spLocks noChangeArrowheads="1"/>
            </p:cNvSpPr>
            <p:nvPr/>
          </p:nvSpPr>
          <p:spPr bwMode="auto">
            <a:xfrm>
              <a:off x="3380" y="3240"/>
              <a:ext cx="66" cy="172"/>
            </a:xfrm>
            <a:prstGeom prst="rect">
              <a:avLst/>
            </a:prstGeom>
            <a:solidFill>
              <a:srgbClr val="008000"/>
            </a:solidFill>
            <a:ln w="9525">
              <a:solidFill>
                <a:srgbClr val="000000"/>
              </a:solidFill>
              <a:miter lim="800000"/>
              <a:headEnd/>
              <a:tailEnd/>
            </a:ln>
          </p:spPr>
          <p:txBody>
            <a:bodyPr/>
            <a:lstStyle/>
            <a:p>
              <a:endParaRPr lang="en-US"/>
            </a:p>
          </p:txBody>
        </p:sp>
        <p:sp>
          <p:nvSpPr>
            <p:cNvPr id="21592" name="Rectangle 275"/>
            <p:cNvSpPr>
              <a:spLocks noChangeArrowheads="1"/>
            </p:cNvSpPr>
            <p:nvPr/>
          </p:nvSpPr>
          <p:spPr bwMode="auto">
            <a:xfrm>
              <a:off x="3536" y="3185"/>
              <a:ext cx="65" cy="196"/>
            </a:xfrm>
            <a:prstGeom prst="rect">
              <a:avLst/>
            </a:prstGeom>
            <a:solidFill>
              <a:srgbClr val="008000"/>
            </a:solidFill>
            <a:ln w="9525">
              <a:solidFill>
                <a:srgbClr val="000000"/>
              </a:solidFill>
              <a:miter lim="800000"/>
              <a:headEnd/>
              <a:tailEnd/>
            </a:ln>
          </p:spPr>
          <p:txBody>
            <a:bodyPr/>
            <a:lstStyle/>
            <a:p>
              <a:endParaRPr lang="en-US"/>
            </a:p>
          </p:txBody>
        </p:sp>
        <p:sp>
          <p:nvSpPr>
            <p:cNvPr id="21593" name="Rectangle 276"/>
            <p:cNvSpPr>
              <a:spLocks noChangeArrowheads="1"/>
            </p:cNvSpPr>
            <p:nvPr/>
          </p:nvSpPr>
          <p:spPr bwMode="auto">
            <a:xfrm>
              <a:off x="3691" y="3188"/>
              <a:ext cx="66" cy="199"/>
            </a:xfrm>
            <a:prstGeom prst="rect">
              <a:avLst/>
            </a:prstGeom>
            <a:solidFill>
              <a:srgbClr val="008000"/>
            </a:solidFill>
            <a:ln w="9525">
              <a:solidFill>
                <a:srgbClr val="000000"/>
              </a:solidFill>
              <a:miter lim="800000"/>
              <a:headEnd/>
              <a:tailEnd/>
            </a:ln>
          </p:spPr>
          <p:txBody>
            <a:bodyPr/>
            <a:lstStyle/>
            <a:p>
              <a:endParaRPr lang="en-US"/>
            </a:p>
          </p:txBody>
        </p:sp>
        <p:sp>
          <p:nvSpPr>
            <p:cNvPr id="21594" name="Rectangle 277"/>
            <p:cNvSpPr>
              <a:spLocks noChangeArrowheads="1"/>
            </p:cNvSpPr>
            <p:nvPr/>
          </p:nvSpPr>
          <p:spPr bwMode="auto">
            <a:xfrm>
              <a:off x="3847" y="3188"/>
              <a:ext cx="67" cy="224"/>
            </a:xfrm>
            <a:prstGeom prst="rect">
              <a:avLst/>
            </a:prstGeom>
            <a:solidFill>
              <a:srgbClr val="008000"/>
            </a:solidFill>
            <a:ln w="9525">
              <a:solidFill>
                <a:srgbClr val="000000"/>
              </a:solidFill>
              <a:miter lim="800000"/>
              <a:headEnd/>
              <a:tailEnd/>
            </a:ln>
          </p:spPr>
          <p:txBody>
            <a:bodyPr/>
            <a:lstStyle/>
            <a:p>
              <a:endParaRPr lang="en-US"/>
            </a:p>
          </p:txBody>
        </p:sp>
        <p:sp>
          <p:nvSpPr>
            <p:cNvPr id="21595" name="Rectangle 278"/>
            <p:cNvSpPr>
              <a:spLocks noChangeArrowheads="1"/>
            </p:cNvSpPr>
            <p:nvPr/>
          </p:nvSpPr>
          <p:spPr bwMode="auto">
            <a:xfrm>
              <a:off x="4004" y="3268"/>
              <a:ext cx="66" cy="190"/>
            </a:xfrm>
            <a:prstGeom prst="rect">
              <a:avLst/>
            </a:prstGeom>
            <a:solidFill>
              <a:srgbClr val="008000"/>
            </a:solidFill>
            <a:ln w="9525">
              <a:solidFill>
                <a:srgbClr val="000000"/>
              </a:solidFill>
              <a:miter lim="800000"/>
              <a:headEnd/>
              <a:tailEnd/>
            </a:ln>
          </p:spPr>
          <p:txBody>
            <a:bodyPr/>
            <a:lstStyle/>
            <a:p>
              <a:endParaRPr lang="en-US"/>
            </a:p>
          </p:txBody>
        </p:sp>
        <p:sp>
          <p:nvSpPr>
            <p:cNvPr id="21596" name="Rectangle 279"/>
            <p:cNvSpPr>
              <a:spLocks noChangeArrowheads="1"/>
            </p:cNvSpPr>
            <p:nvPr/>
          </p:nvSpPr>
          <p:spPr bwMode="auto">
            <a:xfrm>
              <a:off x="4160" y="3274"/>
              <a:ext cx="66" cy="162"/>
            </a:xfrm>
            <a:prstGeom prst="rect">
              <a:avLst/>
            </a:prstGeom>
            <a:solidFill>
              <a:srgbClr val="008000"/>
            </a:solidFill>
            <a:ln w="9525">
              <a:solidFill>
                <a:srgbClr val="000000"/>
              </a:solidFill>
              <a:miter lim="800000"/>
              <a:headEnd/>
              <a:tailEnd/>
            </a:ln>
          </p:spPr>
          <p:txBody>
            <a:bodyPr/>
            <a:lstStyle/>
            <a:p>
              <a:endParaRPr lang="en-US"/>
            </a:p>
          </p:txBody>
        </p:sp>
        <p:sp>
          <p:nvSpPr>
            <p:cNvPr id="21597" name="Rectangle 280"/>
            <p:cNvSpPr>
              <a:spLocks noChangeArrowheads="1"/>
            </p:cNvSpPr>
            <p:nvPr/>
          </p:nvSpPr>
          <p:spPr bwMode="auto">
            <a:xfrm>
              <a:off x="4315" y="3225"/>
              <a:ext cx="66" cy="221"/>
            </a:xfrm>
            <a:prstGeom prst="rect">
              <a:avLst/>
            </a:prstGeom>
            <a:solidFill>
              <a:srgbClr val="008000"/>
            </a:solidFill>
            <a:ln w="9525">
              <a:solidFill>
                <a:srgbClr val="000000"/>
              </a:solidFill>
              <a:miter lim="800000"/>
              <a:headEnd/>
              <a:tailEnd/>
            </a:ln>
          </p:spPr>
          <p:txBody>
            <a:bodyPr/>
            <a:lstStyle/>
            <a:p>
              <a:endParaRPr lang="en-US"/>
            </a:p>
          </p:txBody>
        </p:sp>
        <p:sp>
          <p:nvSpPr>
            <p:cNvPr id="21598" name="Rectangle 281"/>
            <p:cNvSpPr>
              <a:spLocks noChangeArrowheads="1"/>
            </p:cNvSpPr>
            <p:nvPr/>
          </p:nvSpPr>
          <p:spPr bwMode="auto">
            <a:xfrm>
              <a:off x="4471" y="3234"/>
              <a:ext cx="66" cy="245"/>
            </a:xfrm>
            <a:prstGeom prst="rect">
              <a:avLst/>
            </a:prstGeom>
            <a:solidFill>
              <a:srgbClr val="008000"/>
            </a:solidFill>
            <a:ln w="9525">
              <a:solidFill>
                <a:srgbClr val="000000"/>
              </a:solidFill>
              <a:miter lim="800000"/>
              <a:headEnd/>
              <a:tailEnd/>
            </a:ln>
          </p:spPr>
          <p:txBody>
            <a:bodyPr/>
            <a:lstStyle/>
            <a:p>
              <a:endParaRPr lang="en-US"/>
            </a:p>
          </p:txBody>
        </p:sp>
        <p:sp>
          <p:nvSpPr>
            <p:cNvPr id="21599" name="Rectangle 282"/>
            <p:cNvSpPr>
              <a:spLocks noChangeArrowheads="1"/>
            </p:cNvSpPr>
            <p:nvPr/>
          </p:nvSpPr>
          <p:spPr bwMode="auto">
            <a:xfrm>
              <a:off x="4627" y="3203"/>
              <a:ext cx="67" cy="252"/>
            </a:xfrm>
            <a:prstGeom prst="rect">
              <a:avLst/>
            </a:prstGeom>
            <a:solidFill>
              <a:srgbClr val="008000"/>
            </a:solidFill>
            <a:ln w="9525">
              <a:solidFill>
                <a:srgbClr val="000000"/>
              </a:solidFill>
              <a:miter lim="800000"/>
              <a:headEnd/>
              <a:tailEnd/>
            </a:ln>
          </p:spPr>
          <p:txBody>
            <a:bodyPr/>
            <a:lstStyle/>
            <a:p>
              <a:endParaRPr lang="en-US"/>
            </a:p>
          </p:txBody>
        </p:sp>
        <p:sp>
          <p:nvSpPr>
            <p:cNvPr id="21600" name="Rectangle 283"/>
            <p:cNvSpPr>
              <a:spLocks noChangeArrowheads="1"/>
            </p:cNvSpPr>
            <p:nvPr/>
          </p:nvSpPr>
          <p:spPr bwMode="auto">
            <a:xfrm>
              <a:off x="4784" y="3222"/>
              <a:ext cx="66" cy="251"/>
            </a:xfrm>
            <a:prstGeom prst="rect">
              <a:avLst/>
            </a:prstGeom>
            <a:solidFill>
              <a:srgbClr val="008000"/>
            </a:solidFill>
            <a:ln w="9525">
              <a:solidFill>
                <a:srgbClr val="000000"/>
              </a:solidFill>
              <a:miter lim="800000"/>
              <a:headEnd/>
              <a:tailEnd/>
            </a:ln>
          </p:spPr>
          <p:txBody>
            <a:bodyPr/>
            <a:lstStyle/>
            <a:p>
              <a:endParaRPr lang="en-US"/>
            </a:p>
          </p:txBody>
        </p:sp>
        <p:sp>
          <p:nvSpPr>
            <p:cNvPr id="21601" name="Rectangle 284"/>
            <p:cNvSpPr>
              <a:spLocks noChangeArrowheads="1"/>
            </p:cNvSpPr>
            <p:nvPr/>
          </p:nvSpPr>
          <p:spPr bwMode="auto">
            <a:xfrm>
              <a:off x="4940" y="3197"/>
              <a:ext cx="65" cy="282"/>
            </a:xfrm>
            <a:prstGeom prst="rect">
              <a:avLst/>
            </a:prstGeom>
            <a:solidFill>
              <a:srgbClr val="008000"/>
            </a:solidFill>
            <a:ln w="9525">
              <a:solidFill>
                <a:srgbClr val="000000"/>
              </a:solidFill>
              <a:miter lim="800000"/>
              <a:headEnd/>
              <a:tailEnd/>
            </a:ln>
          </p:spPr>
          <p:txBody>
            <a:bodyPr/>
            <a:lstStyle/>
            <a:p>
              <a:endParaRPr lang="en-US"/>
            </a:p>
          </p:txBody>
        </p:sp>
        <p:sp>
          <p:nvSpPr>
            <p:cNvPr id="21602" name="Rectangle 285"/>
            <p:cNvSpPr>
              <a:spLocks noChangeArrowheads="1"/>
            </p:cNvSpPr>
            <p:nvPr/>
          </p:nvSpPr>
          <p:spPr bwMode="auto">
            <a:xfrm>
              <a:off x="5095" y="3173"/>
              <a:ext cx="66" cy="306"/>
            </a:xfrm>
            <a:prstGeom prst="rect">
              <a:avLst/>
            </a:prstGeom>
            <a:solidFill>
              <a:srgbClr val="008000"/>
            </a:solidFill>
            <a:ln w="9525">
              <a:solidFill>
                <a:srgbClr val="000000"/>
              </a:solidFill>
              <a:miter lim="800000"/>
              <a:headEnd/>
              <a:tailEnd/>
            </a:ln>
          </p:spPr>
          <p:txBody>
            <a:bodyPr/>
            <a:lstStyle/>
            <a:p>
              <a:endParaRPr lang="en-US"/>
            </a:p>
          </p:txBody>
        </p:sp>
        <p:sp>
          <p:nvSpPr>
            <p:cNvPr id="21603" name="Rectangle 286"/>
            <p:cNvSpPr>
              <a:spLocks noChangeArrowheads="1"/>
            </p:cNvSpPr>
            <p:nvPr/>
          </p:nvSpPr>
          <p:spPr bwMode="auto">
            <a:xfrm>
              <a:off x="2606" y="3348"/>
              <a:ext cx="65" cy="21"/>
            </a:xfrm>
            <a:prstGeom prst="rect">
              <a:avLst/>
            </a:prstGeom>
            <a:solidFill>
              <a:srgbClr val="FFFF00"/>
            </a:solidFill>
            <a:ln w="9525">
              <a:solidFill>
                <a:srgbClr val="000000"/>
              </a:solidFill>
              <a:miter lim="800000"/>
              <a:headEnd/>
              <a:tailEnd/>
            </a:ln>
          </p:spPr>
          <p:txBody>
            <a:bodyPr/>
            <a:lstStyle/>
            <a:p>
              <a:endParaRPr lang="en-US"/>
            </a:p>
          </p:txBody>
        </p:sp>
        <p:sp>
          <p:nvSpPr>
            <p:cNvPr id="21604" name="Rectangle 287"/>
            <p:cNvSpPr>
              <a:spLocks noChangeArrowheads="1"/>
            </p:cNvSpPr>
            <p:nvPr/>
          </p:nvSpPr>
          <p:spPr bwMode="auto">
            <a:xfrm>
              <a:off x="2761" y="3311"/>
              <a:ext cx="67" cy="40"/>
            </a:xfrm>
            <a:prstGeom prst="rect">
              <a:avLst/>
            </a:prstGeom>
            <a:solidFill>
              <a:srgbClr val="FFFF00"/>
            </a:solidFill>
            <a:ln w="9525">
              <a:solidFill>
                <a:srgbClr val="000000"/>
              </a:solidFill>
              <a:miter lim="800000"/>
              <a:headEnd/>
              <a:tailEnd/>
            </a:ln>
          </p:spPr>
          <p:txBody>
            <a:bodyPr/>
            <a:lstStyle/>
            <a:p>
              <a:endParaRPr lang="en-US"/>
            </a:p>
          </p:txBody>
        </p:sp>
        <p:sp>
          <p:nvSpPr>
            <p:cNvPr id="21605" name="Rectangle 288"/>
            <p:cNvSpPr>
              <a:spLocks noChangeArrowheads="1"/>
            </p:cNvSpPr>
            <p:nvPr/>
          </p:nvSpPr>
          <p:spPr bwMode="auto">
            <a:xfrm>
              <a:off x="2918" y="3265"/>
              <a:ext cx="59" cy="40"/>
            </a:xfrm>
            <a:prstGeom prst="rect">
              <a:avLst/>
            </a:prstGeom>
            <a:solidFill>
              <a:srgbClr val="FFFF00"/>
            </a:solidFill>
            <a:ln w="9525">
              <a:solidFill>
                <a:srgbClr val="000000"/>
              </a:solidFill>
              <a:miter lim="800000"/>
              <a:headEnd/>
              <a:tailEnd/>
            </a:ln>
          </p:spPr>
          <p:txBody>
            <a:bodyPr/>
            <a:lstStyle/>
            <a:p>
              <a:endParaRPr lang="en-US"/>
            </a:p>
          </p:txBody>
        </p:sp>
        <p:sp>
          <p:nvSpPr>
            <p:cNvPr id="21606" name="Rectangle 289"/>
            <p:cNvSpPr>
              <a:spLocks noChangeArrowheads="1"/>
            </p:cNvSpPr>
            <p:nvPr/>
          </p:nvSpPr>
          <p:spPr bwMode="auto">
            <a:xfrm>
              <a:off x="3067" y="3210"/>
              <a:ext cx="66" cy="64"/>
            </a:xfrm>
            <a:prstGeom prst="rect">
              <a:avLst/>
            </a:prstGeom>
            <a:solidFill>
              <a:srgbClr val="FFFF00"/>
            </a:solidFill>
            <a:ln w="9525">
              <a:solidFill>
                <a:srgbClr val="000000"/>
              </a:solidFill>
              <a:miter lim="800000"/>
              <a:headEnd/>
              <a:tailEnd/>
            </a:ln>
          </p:spPr>
          <p:txBody>
            <a:bodyPr/>
            <a:lstStyle/>
            <a:p>
              <a:endParaRPr lang="en-US"/>
            </a:p>
          </p:txBody>
        </p:sp>
        <p:sp>
          <p:nvSpPr>
            <p:cNvPr id="21607" name="Rectangle 290"/>
            <p:cNvSpPr>
              <a:spLocks noChangeArrowheads="1"/>
            </p:cNvSpPr>
            <p:nvPr/>
          </p:nvSpPr>
          <p:spPr bwMode="auto">
            <a:xfrm>
              <a:off x="3224" y="3108"/>
              <a:ext cx="66" cy="145"/>
            </a:xfrm>
            <a:prstGeom prst="rect">
              <a:avLst/>
            </a:prstGeom>
            <a:solidFill>
              <a:srgbClr val="FFFF00"/>
            </a:solidFill>
            <a:ln w="9525">
              <a:solidFill>
                <a:srgbClr val="000000"/>
              </a:solidFill>
              <a:miter lim="800000"/>
              <a:headEnd/>
              <a:tailEnd/>
            </a:ln>
          </p:spPr>
          <p:txBody>
            <a:bodyPr/>
            <a:lstStyle/>
            <a:p>
              <a:endParaRPr lang="en-US"/>
            </a:p>
          </p:txBody>
        </p:sp>
        <p:sp>
          <p:nvSpPr>
            <p:cNvPr id="21608" name="Rectangle 291"/>
            <p:cNvSpPr>
              <a:spLocks noChangeArrowheads="1"/>
            </p:cNvSpPr>
            <p:nvPr/>
          </p:nvSpPr>
          <p:spPr bwMode="auto">
            <a:xfrm>
              <a:off x="3380" y="3066"/>
              <a:ext cx="66" cy="174"/>
            </a:xfrm>
            <a:prstGeom prst="rect">
              <a:avLst/>
            </a:prstGeom>
            <a:solidFill>
              <a:srgbClr val="FFFF00"/>
            </a:solidFill>
            <a:ln w="9525">
              <a:solidFill>
                <a:srgbClr val="000000"/>
              </a:solidFill>
              <a:miter lim="800000"/>
              <a:headEnd/>
              <a:tailEnd/>
            </a:ln>
          </p:spPr>
          <p:txBody>
            <a:bodyPr/>
            <a:lstStyle/>
            <a:p>
              <a:endParaRPr lang="en-US"/>
            </a:p>
          </p:txBody>
        </p:sp>
        <p:sp>
          <p:nvSpPr>
            <p:cNvPr id="21609" name="Rectangle 292"/>
            <p:cNvSpPr>
              <a:spLocks noChangeArrowheads="1"/>
            </p:cNvSpPr>
            <p:nvPr/>
          </p:nvSpPr>
          <p:spPr bwMode="auto">
            <a:xfrm>
              <a:off x="3536" y="2958"/>
              <a:ext cx="65" cy="227"/>
            </a:xfrm>
            <a:prstGeom prst="rect">
              <a:avLst/>
            </a:prstGeom>
            <a:solidFill>
              <a:srgbClr val="FFFF00"/>
            </a:solidFill>
            <a:ln w="9525">
              <a:solidFill>
                <a:srgbClr val="000000"/>
              </a:solidFill>
              <a:miter lim="800000"/>
              <a:headEnd/>
              <a:tailEnd/>
            </a:ln>
          </p:spPr>
          <p:txBody>
            <a:bodyPr/>
            <a:lstStyle/>
            <a:p>
              <a:endParaRPr lang="en-US"/>
            </a:p>
          </p:txBody>
        </p:sp>
        <p:sp>
          <p:nvSpPr>
            <p:cNvPr id="21610" name="Rectangle 293"/>
            <p:cNvSpPr>
              <a:spLocks noChangeArrowheads="1"/>
            </p:cNvSpPr>
            <p:nvPr/>
          </p:nvSpPr>
          <p:spPr bwMode="auto">
            <a:xfrm>
              <a:off x="3691" y="2937"/>
              <a:ext cx="66" cy="251"/>
            </a:xfrm>
            <a:prstGeom prst="rect">
              <a:avLst/>
            </a:prstGeom>
            <a:solidFill>
              <a:srgbClr val="FFFF00"/>
            </a:solidFill>
            <a:ln w="9525">
              <a:solidFill>
                <a:srgbClr val="000000"/>
              </a:solidFill>
              <a:miter lim="800000"/>
              <a:headEnd/>
              <a:tailEnd/>
            </a:ln>
          </p:spPr>
          <p:txBody>
            <a:bodyPr/>
            <a:lstStyle/>
            <a:p>
              <a:endParaRPr lang="en-US"/>
            </a:p>
          </p:txBody>
        </p:sp>
        <p:sp>
          <p:nvSpPr>
            <p:cNvPr id="21611" name="Rectangle 294"/>
            <p:cNvSpPr>
              <a:spLocks noChangeArrowheads="1"/>
            </p:cNvSpPr>
            <p:nvPr/>
          </p:nvSpPr>
          <p:spPr bwMode="auto">
            <a:xfrm>
              <a:off x="3847" y="2885"/>
              <a:ext cx="67" cy="303"/>
            </a:xfrm>
            <a:prstGeom prst="rect">
              <a:avLst/>
            </a:prstGeom>
            <a:solidFill>
              <a:srgbClr val="FFFF00"/>
            </a:solidFill>
            <a:ln w="9525">
              <a:solidFill>
                <a:srgbClr val="000000"/>
              </a:solidFill>
              <a:miter lim="800000"/>
              <a:headEnd/>
              <a:tailEnd/>
            </a:ln>
          </p:spPr>
          <p:txBody>
            <a:bodyPr/>
            <a:lstStyle/>
            <a:p>
              <a:endParaRPr lang="en-US"/>
            </a:p>
          </p:txBody>
        </p:sp>
        <p:sp>
          <p:nvSpPr>
            <p:cNvPr id="21612" name="Rectangle 295"/>
            <p:cNvSpPr>
              <a:spLocks noChangeArrowheads="1"/>
            </p:cNvSpPr>
            <p:nvPr/>
          </p:nvSpPr>
          <p:spPr bwMode="auto">
            <a:xfrm>
              <a:off x="4004" y="2903"/>
              <a:ext cx="66" cy="365"/>
            </a:xfrm>
            <a:prstGeom prst="rect">
              <a:avLst/>
            </a:prstGeom>
            <a:solidFill>
              <a:srgbClr val="FFFF00"/>
            </a:solidFill>
            <a:ln w="9525">
              <a:solidFill>
                <a:srgbClr val="000000"/>
              </a:solidFill>
              <a:miter lim="800000"/>
              <a:headEnd/>
              <a:tailEnd/>
            </a:ln>
          </p:spPr>
          <p:txBody>
            <a:bodyPr/>
            <a:lstStyle/>
            <a:p>
              <a:endParaRPr lang="en-US"/>
            </a:p>
          </p:txBody>
        </p:sp>
        <p:sp>
          <p:nvSpPr>
            <p:cNvPr id="21613" name="Rectangle 296"/>
            <p:cNvSpPr>
              <a:spLocks noChangeArrowheads="1"/>
            </p:cNvSpPr>
            <p:nvPr/>
          </p:nvSpPr>
          <p:spPr bwMode="auto">
            <a:xfrm>
              <a:off x="4160" y="2860"/>
              <a:ext cx="66" cy="414"/>
            </a:xfrm>
            <a:prstGeom prst="rect">
              <a:avLst/>
            </a:prstGeom>
            <a:solidFill>
              <a:srgbClr val="FFFF00"/>
            </a:solidFill>
            <a:ln w="9525">
              <a:solidFill>
                <a:srgbClr val="000000"/>
              </a:solidFill>
              <a:miter lim="800000"/>
              <a:headEnd/>
              <a:tailEnd/>
            </a:ln>
          </p:spPr>
          <p:txBody>
            <a:bodyPr/>
            <a:lstStyle/>
            <a:p>
              <a:endParaRPr lang="en-US"/>
            </a:p>
          </p:txBody>
        </p:sp>
        <p:sp>
          <p:nvSpPr>
            <p:cNvPr id="21614" name="Rectangle 297"/>
            <p:cNvSpPr>
              <a:spLocks noChangeArrowheads="1"/>
            </p:cNvSpPr>
            <p:nvPr/>
          </p:nvSpPr>
          <p:spPr bwMode="auto">
            <a:xfrm>
              <a:off x="4315" y="2790"/>
              <a:ext cx="66" cy="435"/>
            </a:xfrm>
            <a:prstGeom prst="rect">
              <a:avLst/>
            </a:prstGeom>
            <a:solidFill>
              <a:srgbClr val="FFFF00"/>
            </a:solidFill>
            <a:ln w="9525">
              <a:solidFill>
                <a:srgbClr val="000000"/>
              </a:solidFill>
              <a:miter lim="800000"/>
              <a:headEnd/>
              <a:tailEnd/>
            </a:ln>
          </p:spPr>
          <p:txBody>
            <a:bodyPr/>
            <a:lstStyle/>
            <a:p>
              <a:endParaRPr lang="en-US"/>
            </a:p>
          </p:txBody>
        </p:sp>
        <p:sp>
          <p:nvSpPr>
            <p:cNvPr id="21615" name="Rectangle 298"/>
            <p:cNvSpPr>
              <a:spLocks noChangeArrowheads="1"/>
            </p:cNvSpPr>
            <p:nvPr/>
          </p:nvSpPr>
          <p:spPr bwMode="auto">
            <a:xfrm>
              <a:off x="4471" y="2762"/>
              <a:ext cx="66" cy="472"/>
            </a:xfrm>
            <a:prstGeom prst="rect">
              <a:avLst/>
            </a:prstGeom>
            <a:solidFill>
              <a:srgbClr val="FFFF00"/>
            </a:solidFill>
            <a:ln w="9525">
              <a:solidFill>
                <a:srgbClr val="000000"/>
              </a:solidFill>
              <a:miter lim="800000"/>
              <a:headEnd/>
              <a:tailEnd/>
            </a:ln>
          </p:spPr>
          <p:txBody>
            <a:bodyPr/>
            <a:lstStyle/>
            <a:p>
              <a:endParaRPr lang="en-US"/>
            </a:p>
          </p:txBody>
        </p:sp>
        <p:sp>
          <p:nvSpPr>
            <p:cNvPr id="21616" name="Rectangle 299"/>
            <p:cNvSpPr>
              <a:spLocks noChangeArrowheads="1"/>
            </p:cNvSpPr>
            <p:nvPr/>
          </p:nvSpPr>
          <p:spPr bwMode="auto">
            <a:xfrm>
              <a:off x="4627" y="2820"/>
              <a:ext cx="67" cy="383"/>
            </a:xfrm>
            <a:prstGeom prst="rect">
              <a:avLst/>
            </a:prstGeom>
            <a:solidFill>
              <a:srgbClr val="FFFF00"/>
            </a:solidFill>
            <a:ln w="9525">
              <a:solidFill>
                <a:srgbClr val="000000"/>
              </a:solidFill>
              <a:miter lim="800000"/>
              <a:headEnd/>
              <a:tailEnd/>
            </a:ln>
          </p:spPr>
          <p:txBody>
            <a:bodyPr/>
            <a:lstStyle/>
            <a:p>
              <a:endParaRPr lang="en-US"/>
            </a:p>
          </p:txBody>
        </p:sp>
        <p:sp>
          <p:nvSpPr>
            <p:cNvPr id="21617" name="Rectangle 300"/>
            <p:cNvSpPr>
              <a:spLocks noChangeArrowheads="1"/>
            </p:cNvSpPr>
            <p:nvPr/>
          </p:nvSpPr>
          <p:spPr bwMode="auto">
            <a:xfrm>
              <a:off x="4784" y="2799"/>
              <a:ext cx="66" cy="423"/>
            </a:xfrm>
            <a:prstGeom prst="rect">
              <a:avLst/>
            </a:prstGeom>
            <a:solidFill>
              <a:srgbClr val="FFFF00"/>
            </a:solidFill>
            <a:ln w="9525">
              <a:solidFill>
                <a:srgbClr val="000000"/>
              </a:solidFill>
              <a:miter lim="800000"/>
              <a:headEnd/>
              <a:tailEnd/>
            </a:ln>
          </p:spPr>
          <p:txBody>
            <a:bodyPr/>
            <a:lstStyle/>
            <a:p>
              <a:endParaRPr lang="en-US"/>
            </a:p>
          </p:txBody>
        </p:sp>
        <p:sp>
          <p:nvSpPr>
            <p:cNvPr id="21618" name="Rectangle 301"/>
            <p:cNvSpPr>
              <a:spLocks noChangeArrowheads="1"/>
            </p:cNvSpPr>
            <p:nvPr/>
          </p:nvSpPr>
          <p:spPr bwMode="auto">
            <a:xfrm>
              <a:off x="4940" y="2737"/>
              <a:ext cx="65" cy="460"/>
            </a:xfrm>
            <a:prstGeom prst="rect">
              <a:avLst/>
            </a:prstGeom>
            <a:solidFill>
              <a:srgbClr val="FFFF00"/>
            </a:solidFill>
            <a:ln w="9525">
              <a:solidFill>
                <a:srgbClr val="000000"/>
              </a:solidFill>
              <a:miter lim="800000"/>
              <a:headEnd/>
              <a:tailEnd/>
            </a:ln>
          </p:spPr>
          <p:txBody>
            <a:bodyPr/>
            <a:lstStyle/>
            <a:p>
              <a:endParaRPr lang="en-US"/>
            </a:p>
          </p:txBody>
        </p:sp>
        <p:sp>
          <p:nvSpPr>
            <p:cNvPr id="21619" name="Rectangle 302"/>
            <p:cNvSpPr>
              <a:spLocks noChangeArrowheads="1"/>
            </p:cNvSpPr>
            <p:nvPr/>
          </p:nvSpPr>
          <p:spPr bwMode="auto">
            <a:xfrm>
              <a:off x="5095" y="2695"/>
              <a:ext cx="66" cy="478"/>
            </a:xfrm>
            <a:prstGeom prst="rect">
              <a:avLst/>
            </a:prstGeom>
            <a:solidFill>
              <a:srgbClr val="FFFF00"/>
            </a:solidFill>
            <a:ln w="9525">
              <a:solidFill>
                <a:srgbClr val="000000"/>
              </a:solidFill>
              <a:miter lim="800000"/>
              <a:headEnd/>
              <a:tailEnd/>
            </a:ln>
          </p:spPr>
          <p:txBody>
            <a:bodyPr/>
            <a:lstStyle/>
            <a:p>
              <a:endParaRPr lang="en-US"/>
            </a:p>
          </p:txBody>
        </p:sp>
        <p:sp>
          <p:nvSpPr>
            <p:cNvPr id="21620" name="Rectangle 303"/>
            <p:cNvSpPr>
              <a:spLocks noChangeArrowheads="1"/>
            </p:cNvSpPr>
            <p:nvPr/>
          </p:nvSpPr>
          <p:spPr bwMode="auto">
            <a:xfrm>
              <a:off x="3067" y="3093"/>
              <a:ext cx="66" cy="117"/>
            </a:xfrm>
            <a:prstGeom prst="rect">
              <a:avLst/>
            </a:prstGeom>
            <a:solidFill>
              <a:srgbClr val="FF0000"/>
            </a:solidFill>
            <a:ln w="9525">
              <a:solidFill>
                <a:srgbClr val="000000"/>
              </a:solidFill>
              <a:miter lim="800000"/>
              <a:headEnd/>
              <a:tailEnd/>
            </a:ln>
          </p:spPr>
          <p:txBody>
            <a:bodyPr/>
            <a:lstStyle/>
            <a:p>
              <a:endParaRPr lang="en-US"/>
            </a:p>
          </p:txBody>
        </p:sp>
        <p:sp>
          <p:nvSpPr>
            <p:cNvPr id="21621" name="Rectangle 304"/>
            <p:cNvSpPr>
              <a:spLocks noChangeArrowheads="1"/>
            </p:cNvSpPr>
            <p:nvPr/>
          </p:nvSpPr>
          <p:spPr bwMode="auto">
            <a:xfrm>
              <a:off x="3224" y="2949"/>
              <a:ext cx="66" cy="159"/>
            </a:xfrm>
            <a:prstGeom prst="rect">
              <a:avLst/>
            </a:prstGeom>
            <a:solidFill>
              <a:srgbClr val="FF0000"/>
            </a:solidFill>
            <a:ln w="9525">
              <a:solidFill>
                <a:srgbClr val="000000"/>
              </a:solidFill>
              <a:miter lim="800000"/>
              <a:headEnd/>
              <a:tailEnd/>
            </a:ln>
          </p:spPr>
          <p:txBody>
            <a:bodyPr/>
            <a:lstStyle/>
            <a:p>
              <a:endParaRPr lang="en-US"/>
            </a:p>
          </p:txBody>
        </p:sp>
        <p:sp>
          <p:nvSpPr>
            <p:cNvPr id="21622" name="Rectangle 305"/>
            <p:cNvSpPr>
              <a:spLocks noChangeArrowheads="1"/>
            </p:cNvSpPr>
            <p:nvPr/>
          </p:nvSpPr>
          <p:spPr bwMode="auto">
            <a:xfrm>
              <a:off x="3380" y="2796"/>
              <a:ext cx="66" cy="270"/>
            </a:xfrm>
            <a:prstGeom prst="rect">
              <a:avLst/>
            </a:prstGeom>
            <a:solidFill>
              <a:srgbClr val="FF0000"/>
            </a:solidFill>
            <a:ln w="9525">
              <a:solidFill>
                <a:srgbClr val="000000"/>
              </a:solidFill>
              <a:miter lim="800000"/>
              <a:headEnd/>
              <a:tailEnd/>
            </a:ln>
          </p:spPr>
          <p:txBody>
            <a:bodyPr/>
            <a:lstStyle/>
            <a:p>
              <a:endParaRPr lang="en-US"/>
            </a:p>
          </p:txBody>
        </p:sp>
        <p:sp>
          <p:nvSpPr>
            <p:cNvPr id="21623" name="Rectangle 306"/>
            <p:cNvSpPr>
              <a:spLocks noChangeArrowheads="1"/>
            </p:cNvSpPr>
            <p:nvPr/>
          </p:nvSpPr>
          <p:spPr bwMode="auto">
            <a:xfrm>
              <a:off x="3536" y="2627"/>
              <a:ext cx="65" cy="331"/>
            </a:xfrm>
            <a:prstGeom prst="rect">
              <a:avLst/>
            </a:prstGeom>
            <a:solidFill>
              <a:srgbClr val="FF0000"/>
            </a:solidFill>
            <a:ln w="9525">
              <a:solidFill>
                <a:srgbClr val="000000"/>
              </a:solidFill>
              <a:miter lim="800000"/>
              <a:headEnd/>
              <a:tailEnd/>
            </a:ln>
          </p:spPr>
          <p:txBody>
            <a:bodyPr/>
            <a:lstStyle/>
            <a:p>
              <a:endParaRPr lang="en-US"/>
            </a:p>
          </p:txBody>
        </p:sp>
        <p:sp>
          <p:nvSpPr>
            <p:cNvPr id="21624" name="Rectangle 307"/>
            <p:cNvSpPr>
              <a:spLocks noChangeArrowheads="1"/>
            </p:cNvSpPr>
            <p:nvPr/>
          </p:nvSpPr>
          <p:spPr bwMode="auto">
            <a:xfrm>
              <a:off x="3691" y="2501"/>
              <a:ext cx="66" cy="436"/>
            </a:xfrm>
            <a:prstGeom prst="rect">
              <a:avLst/>
            </a:prstGeom>
            <a:solidFill>
              <a:srgbClr val="FF0000"/>
            </a:solidFill>
            <a:ln w="9525">
              <a:solidFill>
                <a:srgbClr val="000000"/>
              </a:solidFill>
              <a:miter lim="800000"/>
              <a:headEnd/>
              <a:tailEnd/>
            </a:ln>
          </p:spPr>
          <p:txBody>
            <a:bodyPr/>
            <a:lstStyle/>
            <a:p>
              <a:endParaRPr lang="en-US"/>
            </a:p>
          </p:txBody>
        </p:sp>
        <p:sp>
          <p:nvSpPr>
            <p:cNvPr id="21625" name="Rectangle 308"/>
            <p:cNvSpPr>
              <a:spLocks noChangeArrowheads="1"/>
            </p:cNvSpPr>
            <p:nvPr/>
          </p:nvSpPr>
          <p:spPr bwMode="auto">
            <a:xfrm>
              <a:off x="3847" y="2382"/>
              <a:ext cx="67" cy="503"/>
            </a:xfrm>
            <a:prstGeom prst="rect">
              <a:avLst/>
            </a:prstGeom>
            <a:solidFill>
              <a:srgbClr val="FF0000"/>
            </a:solidFill>
            <a:ln w="9525">
              <a:solidFill>
                <a:srgbClr val="000000"/>
              </a:solidFill>
              <a:miter lim="800000"/>
              <a:headEnd/>
              <a:tailEnd/>
            </a:ln>
          </p:spPr>
          <p:txBody>
            <a:bodyPr/>
            <a:lstStyle/>
            <a:p>
              <a:endParaRPr lang="en-US"/>
            </a:p>
          </p:txBody>
        </p:sp>
        <p:sp>
          <p:nvSpPr>
            <p:cNvPr id="21626" name="Rectangle 309"/>
            <p:cNvSpPr>
              <a:spLocks noChangeArrowheads="1"/>
            </p:cNvSpPr>
            <p:nvPr/>
          </p:nvSpPr>
          <p:spPr bwMode="auto">
            <a:xfrm>
              <a:off x="4004" y="2299"/>
              <a:ext cx="66" cy="604"/>
            </a:xfrm>
            <a:prstGeom prst="rect">
              <a:avLst/>
            </a:prstGeom>
            <a:solidFill>
              <a:srgbClr val="FF0000"/>
            </a:solidFill>
            <a:ln w="9525">
              <a:solidFill>
                <a:srgbClr val="000000"/>
              </a:solidFill>
              <a:miter lim="800000"/>
              <a:headEnd/>
              <a:tailEnd/>
            </a:ln>
          </p:spPr>
          <p:txBody>
            <a:bodyPr/>
            <a:lstStyle/>
            <a:p>
              <a:endParaRPr lang="en-US"/>
            </a:p>
          </p:txBody>
        </p:sp>
        <p:sp>
          <p:nvSpPr>
            <p:cNvPr id="21627" name="Rectangle 310"/>
            <p:cNvSpPr>
              <a:spLocks noChangeArrowheads="1"/>
            </p:cNvSpPr>
            <p:nvPr/>
          </p:nvSpPr>
          <p:spPr bwMode="auto">
            <a:xfrm>
              <a:off x="4160" y="2253"/>
              <a:ext cx="66" cy="607"/>
            </a:xfrm>
            <a:prstGeom prst="rect">
              <a:avLst/>
            </a:prstGeom>
            <a:solidFill>
              <a:srgbClr val="FF0000"/>
            </a:solidFill>
            <a:ln w="9525">
              <a:solidFill>
                <a:srgbClr val="000000"/>
              </a:solidFill>
              <a:miter lim="800000"/>
              <a:headEnd/>
              <a:tailEnd/>
            </a:ln>
          </p:spPr>
          <p:txBody>
            <a:bodyPr/>
            <a:lstStyle/>
            <a:p>
              <a:endParaRPr lang="en-US"/>
            </a:p>
          </p:txBody>
        </p:sp>
        <p:sp>
          <p:nvSpPr>
            <p:cNvPr id="21628" name="Rectangle 311"/>
            <p:cNvSpPr>
              <a:spLocks noChangeArrowheads="1"/>
            </p:cNvSpPr>
            <p:nvPr/>
          </p:nvSpPr>
          <p:spPr bwMode="auto">
            <a:xfrm>
              <a:off x="4315" y="2084"/>
              <a:ext cx="66" cy="706"/>
            </a:xfrm>
            <a:prstGeom prst="rect">
              <a:avLst/>
            </a:prstGeom>
            <a:solidFill>
              <a:srgbClr val="FF0000"/>
            </a:solidFill>
            <a:ln w="9525">
              <a:solidFill>
                <a:srgbClr val="000000"/>
              </a:solidFill>
              <a:miter lim="800000"/>
              <a:headEnd/>
              <a:tailEnd/>
            </a:ln>
          </p:spPr>
          <p:txBody>
            <a:bodyPr/>
            <a:lstStyle/>
            <a:p>
              <a:endParaRPr lang="en-US"/>
            </a:p>
          </p:txBody>
        </p:sp>
        <p:sp>
          <p:nvSpPr>
            <p:cNvPr id="21629" name="Rectangle 312"/>
            <p:cNvSpPr>
              <a:spLocks noChangeArrowheads="1"/>
            </p:cNvSpPr>
            <p:nvPr/>
          </p:nvSpPr>
          <p:spPr bwMode="auto">
            <a:xfrm>
              <a:off x="4471" y="2045"/>
              <a:ext cx="66" cy="717"/>
            </a:xfrm>
            <a:prstGeom prst="rect">
              <a:avLst/>
            </a:prstGeom>
            <a:solidFill>
              <a:srgbClr val="FF0000"/>
            </a:solidFill>
            <a:ln w="9525">
              <a:solidFill>
                <a:srgbClr val="000000"/>
              </a:solidFill>
              <a:miter lim="800000"/>
              <a:headEnd/>
              <a:tailEnd/>
            </a:ln>
          </p:spPr>
          <p:txBody>
            <a:bodyPr/>
            <a:lstStyle/>
            <a:p>
              <a:endParaRPr lang="en-US"/>
            </a:p>
          </p:txBody>
        </p:sp>
        <p:sp>
          <p:nvSpPr>
            <p:cNvPr id="21630" name="Rectangle 313"/>
            <p:cNvSpPr>
              <a:spLocks noChangeArrowheads="1"/>
            </p:cNvSpPr>
            <p:nvPr/>
          </p:nvSpPr>
          <p:spPr bwMode="auto">
            <a:xfrm>
              <a:off x="4627" y="2072"/>
              <a:ext cx="67" cy="748"/>
            </a:xfrm>
            <a:prstGeom prst="rect">
              <a:avLst/>
            </a:prstGeom>
            <a:solidFill>
              <a:srgbClr val="FF0000"/>
            </a:solidFill>
            <a:ln w="9525">
              <a:solidFill>
                <a:srgbClr val="000000"/>
              </a:solidFill>
              <a:miter lim="800000"/>
              <a:headEnd/>
              <a:tailEnd/>
            </a:ln>
          </p:spPr>
          <p:txBody>
            <a:bodyPr/>
            <a:lstStyle/>
            <a:p>
              <a:endParaRPr lang="en-US"/>
            </a:p>
          </p:txBody>
        </p:sp>
        <p:sp>
          <p:nvSpPr>
            <p:cNvPr id="21631" name="Rectangle 314"/>
            <p:cNvSpPr>
              <a:spLocks noChangeArrowheads="1"/>
            </p:cNvSpPr>
            <p:nvPr/>
          </p:nvSpPr>
          <p:spPr bwMode="auto">
            <a:xfrm>
              <a:off x="4784" y="2084"/>
              <a:ext cx="66" cy="715"/>
            </a:xfrm>
            <a:prstGeom prst="rect">
              <a:avLst/>
            </a:prstGeom>
            <a:solidFill>
              <a:srgbClr val="FF0000"/>
            </a:solidFill>
            <a:ln w="9525">
              <a:solidFill>
                <a:srgbClr val="000000"/>
              </a:solidFill>
              <a:miter lim="800000"/>
              <a:headEnd/>
              <a:tailEnd/>
            </a:ln>
          </p:spPr>
          <p:txBody>
            <a:bodyPr/>
            <a:lstStyle/>
            <a:p>
              <a:endParaRPr lang="en-US"/>
            </a:p>
          </p:txBody>
        </p:sp>
        <p:sp>
          <p:nvSpPr>
            <p:cNvPr id="21632" name="Rectangle 315"/>
            <p:cNvSpPr>
              <a:spLocks noChangeArrowheads="1"/>
            </p:cNvSpPr>
            <p:nvPr/>
          </p:nvSpPr>
          <p:spPr bwMode="auto">
            <a:xfrm>
              <a:off x="4940" y="1971"/>
              <a:ext cx="65" cy="766"/>
            </a:xfrm>
            <a:prstGeom prst="rect">
              <a:avLst/>
            </a:prstGeom>
            <a:solidFill>
              <a:srgbClr val="FF0000"/>
            </a:solidFill>
            <a:ln w="9525">
              <a:solidFill>
                <a:srgbClr val="000000"/>
              </a:solidFill>
              <a:miter lim="800000"/>
              <a:headEnd/>
              <a:tailEnd/>
            </a:ln>
          </p:spPr>
          <p:txBody>
            <a:bodyPr/>
            <a:lstStyle/>
            <a:p>
              <a:endParaRPr lang="en-US"/>
            </a:p>
          </p:txBody>
        </p:sp>
        <p:sp>
          <p:nvSpPr>
            <p:cNvPr id="21633" name="Rectangle 316"/>
            <p:cNvSpPr>
              <a:spLocks noChangeArrowheads="1"/>
            </p:cNvSpPr>
            <p:nvPr/>
          </p:nvSpPr>
          <p:spPr bwMode="auto">
            <a:xfrm>
              <a:off x="5095" y="1885"/>
              <a:ext cx="66" cy="810"/>
            </a:xfrm>
            <a:prstGeom prst="rect">
              <a:avLst/>
            </a:prstGeom>
            <a:solidFill>
              <a:srgbClr val="FF0000"/>
            </a:solidFill>
            <a:ln w="9525">
              <a:solidFill>
                <a:srgbClr val="000000"/>
              </a:solidFill>
              <a:miter lim="800000"/>
              <a:headEnd/>
              <a:tailEnd/>
            </a:ln>
          </p:spPr>
          <p:txBody>
            <a:bodyPr/>
            <a:lstStyle/>
            <a:p>
              <a:endParaRPr lang="en-US"/>
            </a:p>
          </p:txBody>
        </p:sp>
        <p:sp>
          <p:nvSpPr>
            <p:cNvPr id="21634" name="Line 317"/>
            <p:cNvSpPr>
              <a:spLocks noChangeShapeType="1"/>
            </p:cNvSpPr>
            <p:nvPr/>
          </p:nvSpPr>
          <p:spPr bwMode="auto">
            <a:xfrm>
              <a:off x="692" y="1753"/>
              <a:ext cx="0" cy="2186"/>
            </a:xfrm>
            <a:prstGeom prst="line">
              <a:avLst/>
            </a:prstGeom>
            <a:noFill/>
            <a:ln w="19050">
              <a:solidFill>
                <a:srgbClr val="000000"/>
              </a:solidFill>
              <a:round/>
              <a:headEnd/>
              <a:tailEnd/>
            </a:ln>
          </p:spPr>
          <p:txBody>
            <a:bodyPr/>
            <a:lstStyle/>
            <a:p>
              <a:endParaRPr lang="en-US"/>
            </a:p>
          </p:txBody>
        </p:sp>
        <p:sp>
          <p:nvSpPr>
            <p:cNvPr id="21635" name="Line 318"/>
            <p:cNvSpPr>
              <a:spLocks noChangeShapeType="1"/>
            </p:cNvSpPr>
            <p:nvPr/>
          </p:nvSpPr>
          <p:spPr bwMode="auto">
            <a:xfrm>
              <a:off x="668" y="3939"/>
              <a:ext cx="24" cy="0"/>
            </a:xfrm>
            <a:prstGeom prst="line">
              <a:avLst/>
            </a:prstGeom>
            <a:noFill/>
            <a:ln w="0">
              <a:solidFill>
                <a:srgbClr val="000000"/>
              </a:solidFill>
              <a:round/>
              <a:headEnd/>
              <a:tailEnd/>
            </a:ln>
          </p:spPr>
          <p:txBody>
            <a:bodyPr/>
            <a:lstStyle/>
            <a:p>
              <a:endParaRPr lang="en-US"/>
            </a:p>
          </p:txBody>
        </p:sp>
        <p:sp>
          <p:nvSpPr>
            <p:cNvPr id="21636" name="Line 319"/>
            <p:cNvSpPr>
              <a:spLocks noChangeShapeType="1"/>
            </p:cNvSpPr>
            <p:nvPr/>
          </p:nvSpPr>
          <p:spPr bwMode="auto">
            <a:xfrm>
              <a:off x="668" y="3722"/>
              <a:ext cx="24" cy="0"/>
            </a:xfrm>
            <a:prstGeom prst="line">
              <a:avLst/>
            </a:prstGeom>
            <a:noFill/>
            <a:ln w="0">
              <a:solidFill>
                <a:srgbClr val="000000"/>
              </a:solidFill>
              <a:round/>
              <a:headEnd/>
              <a:tailEnd/>
            </a:ln>
          </p:spPr>
          <p:txBody>
            <a:bodyPr/>
            <a:lstStyle/>
            <a:p>
              <a:endParaRPr lang="en-US"/>
            </a:p>
          </p:txBody>
        </p:sp>
        <p:sp>
          <p:nvSpPr>
            <p:cNvPr id="21637" name="Line 320"/>
            <p:cNvSpPr>
              <a:spLocks noChangeShapeType="1"/>
            </p:cNvSpPr>
            <p:nvPr/>
          </p:nvSpPr>
          <p:spPr bwMode="auto">
            <a:xfrm>
              <a:off x="668" y="3501"/>
              <a:ext cx="24" cy="0"/>
            </a:xfrm>
            <a:prstGeom prst="line">
              <a:avLst/>
            </a:prstGeom>
            <a:noFill/>
            <a:ln w="0">
              <a:solidFill>
                <a:srgbClr val="000000"/>
              </a:solidFill>
              <a:round/>
              <a:headEnd/>
              <a:tailEnd/>
            </a:ln>
          </p:spPr>
          <p:txBody>
            <a:bodyPr/>
            <a:lstStyle/>
            <a:p>
              <a:endParaRPr lang="en-US"/>
            </a:p>
          </p:txBody>
        </p:sp>
        <p:sp>
          <p:nvSpPr>
            <p:cNvPr id="21638" name="Line 321"/>
            <p:cNvSpPr>
              <a:spLocks noChangeShapeType="1"/>
            </p:cNvSpPr>
            <p:nvPr/>
          </p:nvSpPr>
          <p:spPr bwMode="auto">
            <a:xfrm>
              <a:off x="668" y="3283"/>
              <a:ext cx="24" cy="0"/>
            </a:xfrm>
            <a:prstGeom prst="line">
              <a:avLst/>
            </a:prstGeom>
            <a:noFill/>
            <a:ln w="0">
              <a:solidFill>
                <a:srgbClr val="000000"/>
              </a:solidFill>
              <a:round/>
              <a:headEnd/>
              <a:tailEnd/>
            </a:ln>
          </p:spPr>
          <p:txBody>
            <a:bodyPr/>
            <a:lstStyle/>
            <a:p>
              <a:endParaRPr lang="en-US"/>
            </a:p>
          </p:txBody>
        </p:sp>
        <p:sp>
          <p:nvSpPr>
            <p:cNvPr id="21639" name="Line 322"/>
            <p:cNvSpPr>
              <a:spLocks noChangeShapeType="1"/>
            </p:cNvSpPr>
            <p:nvPr/>
          </p:nvSpPr>
          <p:spPr bwMode="auto">
            <a:xfrm>
              <a:off x="668" y="3066"/>
              <a:ext cx="24" cy="0"/>
            </a:xfrm>
            <a:prstGeom prst="line">
              <a:avLst/>
            </a:prstGeom>
            <a:noFill/>
            <a:ln w="0">
              <a:solidFill>
                <a:srgbClr val="000000"/>
              </a:solidFill>
              <a:round/>
              <a:headEnd/>
              <a:tailEnd/>
            </a:ln>
          </p:spPr>
          <p:txBody>
            <a:bodyPr/>
            <a:lstStyle/>
            <a:p>
              <a:endParaRPr lang="en-US"/>
            </a:p>
          </p:txBody>
        </p:sp>
        <p:sp>
          <p:nvSpPr>
            <p:cNvPr id="21640" name="Line 323"/>
            <p:cNvSpPr>
              <a:spLocks noChangeShapeType="1"/>
            </p:cNvSpPr>
            <p:nvPr/>
          </p:nvSpPr>
          <p:spPr bwMode="auto">
            <a:xfrm>
              <a:off x="668" y="2848"/>
              <a:ext cx="24" cy="0"/>
            </a:xfrm>
            <a:prstGeom prst="line">
              <a:avLst/>
            </a:prstGeom>
            <a:noFill/>
            <a:ln w="0">
              <a:solidFill>
                <a:srgbClr val="000000"/>
              </a:solidFill>
              <a:round/>
              <a:headEnd/>
              <a:tailEnd/>
            </a:ln>
          </p:spPr>
          <p:txBody>
            <a:bodyPr/>
            <a:lstStyle/>
            <a:p>
              <a:endParaRPr lang="en-US"/>
            </a:p>
          </p:txBody>
        </p:sp>
        <p:sp>
          <p:nvSpPr>
            <p:cNvPr id="21641" name="Line 324"/>
            <p:cNvSpPr>
              <a:spLocks noChangeShapeType="1"/>
            </p:cNvSpPr>
            <p:nvPr/>
          </p:nvSpPr>
          <p:spPr bwMode="auto">
            <a:xfrm>
              <a:off x="668" y="2627"/>
              <a:ext cx="24" cy="0"/>
            </a:xfrm>
            <a:prstGeom prst="line">
              <a:avLst/>
            </a:prstGeom>
            <a:noFill/>
            <a:ln w="0">
              <a:solidFill>
                <a:srgbClr val="000000"/>
              </a:solidFill>
              <a:round/>
              <a:headEnd/>
              <a:tailEnd/>
            </a:ln>
          </p:spPr>
          <p:txBody>
            <a:bodyPr/>
            <a:lstStyle/>
            <a:p>
              <a:endParaRPr lang="en-US"/>
            </a:p>
          </p:txBody>
        </p:sp>
        <p:sp>
          <p:nvSpPr>
            <p:cNvPr id="21642" name="Line 325"/>
            <p:cNvSpPr>
              <a:spLocks noChangeShapeType="1"/>
            </p:cNvSpPr>
            <p:nvPr/>
          </p:nvSpPr>
          <p:spPr bwMode="auto">
            <a:xfrm>
              <a:off x="668" y="2409"/>
              <a:ext cx="24" cy="0"/>
            </a:xfrm>
            <a:prstGeom prst="line">
              <a:avLst/>
            </a:prstGeom>
            <a:noFill/>
            <a:ln w="0">
              <a:solidFill>
                <a:srgbClr val="000000"/>
              </a:solidFill>
              <a:round/>
              <a:headEnd/>
              <a:tailEnd/>
            </a:ln>
          </p:spPr>
          <p:txBody>
            <a:bodyPr/>
            <a:lstStyle/>
            <a:p>
              <a:endParaRPr lang="en-US"/>
            </a:p>
          </p:txBody>
        </p:sp>
        <p:sp>
          <p:nvSpPr>
            <p:cNvPr id="21643" name="Line 326"/>
            <p:cNvSpPr>
              <a:spLocks noChangeShapeType="1"/>
            </p:cNvSpPr>
            <p:nvPr/>
          </p:nvSpPr>
          <p:spPr bwMode="auto">
            <a:xfrm>
              <a:off x="668" y="2192"/>
              <a:ext cx="24" cy="0"/>
            </a:xfrm>
            <a:prstGeom prst="line">
              <a:avLst/>
            </a:prstGeom>
            <a:noFill/>
            <a:ln w="0">
              <a:solidFill>
                <a:srgbClr val="000000"/>
              </a:solidFill>
              <a:round/>
              <a:headEnd/>
              <a:tailEnd/>
            </a:ln>
          </p:spPr>
          <p:txBody>
            <a:bodyPr/>
            <a:lstStyle/>
            <a:p>
              <a:endParaRPr lang="en-US"/>
            </a:p>
          </p:txBody>
        </p:sp>
        <p:sp>
          <p:nvSpPr>
            <p:cNvPr id="21644" name="Line 327"/>
            <p:cNvSpPr>
              <a:spLocks noChangeShapeType="1"/>
            </p:cNvSpPr>
            <p:nvPr/>
          </p:nvSpPr>
          <p:spPr bwMode="auto">
            <a:xfrm>
              <a:off x="668" y="1971"/>
              <a:ext cx="24" cy="0"/>
            </a:xfrm>
            <a:prstGeom prst="line">
              <a:avLst/>
            </a:prstGeom>
            <a:noFill/>
            <a:ln w="0">
              <a:solidFill>
                <a:srgbClr val="000000"/>
              </a:solidFill>
              <a:round/>
              <a:headEnd/>
              <a:tailEnd/>
            </a:ln>
          </p:spPr>
          <p:txBody>
            <a:bodyPr/>
            <a:lstStyle/>
            <a:p>
              <a:endParaRPr lang="en-US"/>
            </a:p>
          </p:txBody>
        </p:sp>
        <p:sp>
          <p:nvSpPr>
            <p:cNvPr id="21645" name="Line 328"/>
            <p:cNvSpPr>
              <a:spLocks noChangeShapeType="1"/>
            </p:cNvSpPr>
            <p:nvPr/>
          </p:nvSpPr>
          <p:spPr bwMode="auto">
            <a:xfrm>
              <a:off x="668" y="1753"/>
              <a:ext cx="24" cy="0"/>
            </a:xfrm>
            <a:prstGeom prst="line">
              <a:avLst/>
            </a:prstGeom>
            <a:noFill/>
            <a:ln w="0">
              <a:solidFill>
                <a:srgbClr val="000000"/>
              </a:solidFill>
              <a:round/>
              <a:headEnd/>
              <a:tailEnd/>
            </a:ln>
          </p:spPr>
          <p:txBody>
            <a:bodyPr/>
            <a:lstStyle/>
            <a:p>
              <a:endParaRPr lang="en-US"/>
            </a:p>
          </p:txBody>
        </p:sp>
        <p:sp>
          <p:nvSpPr>
            <p:cNvPr id="21646" name="Line 329"/>
            <p:cNvSpPr>
              <a:spLocks noChangeShapeType="1"/>
            </p:cNvSpPr>
            <p:nvPr/>
          </p:nvSpPr>
          <p:spPr bwMode="auto">
            <a:xfrm>
              <a:off x="692" y="3939"/>
              <a:ext cx="4517" cy="0"/>
            </a:xfrm>
            <a:prstGeom prst="line">
              <a:avLst/>
            </a:prstGeom>
            <a:noFill/>
            <a:ln w="19050">
              <a:solidFill>
                <a:srgbClr val="000000"/>
              </a:solidFill>
              <a:round/>
              <a:headEnd/>
              <a:tailEnd/>
            </a:ln>
          </p:spPr>
          <p:txBody>
            <a:bodyPr/>
            <a:lstStyle/>
            <a:p>
              <a:endParaRPr lang="en-US"/>
            </a:p>
          </p:txBody>
        </p:sp>
        <p:sp>
          <p:nvSpPr>
            <p:cNvPr id="21647" name="Line 330"/>
            <p:cNvSpPr>
              <a:spLocks noChangeShapeType="1"/>
            </p:cNvSpPr>
            <p:nvPr/>
          </p:nvSpPr>
          <p:spPr bwMode="auto">
            <a:xfrm flipV="1">
              <a:off x="692" y="3939"/>
              <a:ext cx="0" cy="13"/>
            </a:xfrm>
            <a:prstGeom prst="line">
              <a:avLst/>
            </a:prstGeom>
            <a:noFill/>
            <a:ln w="0">
              <a:solidFill>
                <a:srgbClr val="000000"/>
              </a:solidFill>
              <a:round/>
              <a:headEnd/>
              <a:tailEnd/>
            </a:ln>
          </p:spPr>
          <p:txBody>
            <a:bodyPr/>
            <a:lstStyle/>
            <a:p>
              <a:endParaRPr lang="en-US"/>
            </a:p>
          </p:txBody>
        </p:sp>
        <p:sp>
          <p:nvSpPr>
            <p:cNvPr id="21648" name="Line 331"/>
            <p:cNvSpPr>
              <a:spLocks noChangeShapeType="1"/>
            </p:cNvSpPr>
            <p:nvPr/>
          </p:nvSpPr>
          <p:spPr bwMode="auto">
            <a:xfrm flipV="1">
              <a:off x="847" y="3939"/>
              <a:ext cx="0" cy="13"/>
            </a:xfrm>
            <a:prstGeom prst="line">
              <a:avLst/>
            </a:prstGeom>
            <a:noFill/>
            <a:ln w="0">
              <a:solidFill>
                <a:srgbClr val="000000"/>
              </a:solidFill>
              <a:round/>
              <a:headEnd/>
              <a:tailEnd/>
            </a:ln>
          </p:spPr>
          <p:txBody>
            <a:bodyPr/>
            <a:lstStyle/>
            <a:p>
              <a:endParaRPr lang="en-US"/>
            </a:p>
          </p:txBody>
        </p:sp>
        <p:sp>
          <p:nvSpPr>
            <p:cNvPr id="21649" name="Line 332"/>
            <p:cNvSpPr>
              <a:spLocks noChangeShapeType="1"/>
            </p:cNvSpPr>
            <p:nvPr/>
          </p:nvSpPr>
          <p:spPr bwMode="auto">
            <a:xfrm flipV="1">
              <a:off x="1004" y="3939"/>
              <a:ext cx="0" cy="13"/>
            </a:xfrm>
            <a:prstGeom prst="line">
              <a:avLst/>
            </a:prstGeom>
            <a:noFill/>
            <a:ln w="0">
              <a:solidFill>
                <a:srgbClr val="000000"/>
              </a:solidFill>
              <a:round/>
              <a:headEnd/>
              <a:tailEnd/>
            </a:ln>
          </p:spPr>
          <p:txBody>
            <a:bodyPr/>
            <a:lstStyle/>
            <a:p>
              <a:endParaRPr lang="en-US"/>
            </a:p>
          </p:txBody>
        </p:sp>
        <p:sp>
          <p:nvSpPr>
            <p:cNvPr id="21650" name="Line 333"/>
            <p:cNvSpPr>
              <a:spLocks noChangeShapeType="1"/>
            </p:cNvSpPr>
            <p:nvPr/>
          </p:nvSpPr>
          <p:spPr bwMode="auto">
            <a:xfrm flipV="1">
              <a:off x="1160" y="3939"/>
              <a:ext cx="0" cy="13"/>
            </a:xfrm>
            <a:prstGeom prst="line">
              <a:avLst/>
            </a:prstGeom>
            <a:noFill/>
            <a:ln w="0">
              <a:solidFill>
                <a:srgbClr val="000000"/>
              </a:solidFill>
              <a:round/>
              <a:headEnd/>
              <a:tailEnd/>
            </a:ln>
          </p:spPr>
          <p:txBody>
            <a:bodyPr/>
            <a:lstStyle/>
            <a:p>
              <a:endParaRPr lang="en-US"/>
            </a:p>
          </p:txBody>
        </p:sp>
        <p:sp>
          <p:nvSpPr>
            <p:cNvPr id="21651" name="Line 334"/>
            <p:cNvSpPr>
              <a:spLocks noChangeShapeType="1"/>
            </p:cNvSpPr>
            <p:nvPr/>
          </p:nvSpPr>
          <p:spPr bwMode="auto">
            <a:xfrm flipV="1">
              <a:off x="1316" y="3939"/>
              <a:ext cx="0" cy="13"/>
            </a:xfrm>
            <a:prstGeom prst="line">
              <a:avLst/>
            </a:prstGeom>
            <a:noFill/>
            <a:ln w="0">
              <a:solidFill>
                <a:srgbClr val="000000"/>
              </a:solidFill>
              <a:round/>
              <a:headEnd/>
              <a:tailEnd/>
            </a:ln>
          </p:spPr>
          <p:txBody>
            <a:bodyPr/>
            <a:lstStyle/>
            <a:p>
              <a:endParaRPr lang="en-US"/>
            </a:p>
          </p:txBody>
        </p:sp>
        <p:sp>
          <p:nvSpPr>
            <p:cNvPr id="21652" name="Line 335"/>
            <p:cNvSpPr>
              <a:spLocks noChangeShapeType="1"/>
            </p:cNvSpPr>
            <p:nvPr/>
          </p:nvSpPr>
          <p:spPr bwMode="auto">
            <a:xfrm flipV="1">
              <a:off x="1471" y="3939"/>
              <a:ext cx="0" cy="13"/>
            </a:xfrm>
            <a:prstGeom prst="line">
              <a:avLst/>
            </a:prstGeom>
            <a:noFill/>
            <a:ln w="0">
              <a:solidFill>
                <a:srgbClr val="000000"/>
              </a:solidFill>
              <a:round/>
              <a:headEnd/>
              <a:tailEnd/>
            </a:ln>
          </p:spPr>
          <p:txBody>
            <a:bodyPr/>
            <a:lstStyle/>
            <a:p>
              <a:endParaRPr lang="en-US"/>
            </a:p>
          </p:txBody>
        </p:sp>
        <p:sp>
          <p:nvSpPr>
            <p:cNvPr id="21653" name="Line 336"/>
            <p:cNvSpPr>
              <a:spLocks noChangeShapeType="1"/>
            </p:cNvSpPr>
            <p:nvPr/>
          </p:nvSpPr>
          <p:spPr bwMode="auto">
            <a:xfrm flipV="1">
              <a:off x="1628" y="3939"/>
              <a:ext cx="0" cy="13"/>
            </a:xfrm>
            <a:prstGeom prst="line">
              <a:avLst/>
            </a:prstGeom>
            <a:noFill/>
            <a:ln w="0">
              <a:solidFill>
                <a:srgbClr val="000000"/>
              </a:solidFill>
              <a:round/>
              <a:headEnd/>
              <a:tailEnd/>
            </a:ln>
          </p:spPr>
          <p:txBody>
            <a:bodyPr/>
            <a:lstStyle/>
            <a:p>
              <a:endParaRPr lang="en-US"/>
            </a:p>
          </p:txBody>
        </p:sp>
        <p:sp>
          <p:nvSpPr>
            <p:cNvPr id="21654" name="Line 337"/>
            <p:cNvSpPr>
              <a:spLocks noChangeShapeType="1"/>
            </p:cNvSpPr>
            <p:nvPr/>
          </p:nvSpPr>
          <p:spPr bwMode="auto">
            <a:xfrm flipV="1">
              <a:off x="1784" y="3939"/>
              <a:ext cx="0" cy="13"/>
            </a:xfrm>
            <a:prstGeom prst="line">
              <a:avLst/>
            </a:prstGeom>
            <a:noFill/>
            <a:ln w="0">
              <a:solidFill>
                <a:srgbClr val="000000"/>
              </a:solidFill>
              <a:round/>
              <a:headEnd/>
              <a:tailEnd/>
            </a:ln>
          </p:spPr>
          <p:txBody>
            <a:bodyPr/>
            <a:lstStyle/>
            <a:p>
              <a:endParaRPr lang="en-US"/>
            </a:p>
          </p:txBody>
        </p:sp>
        <p:sp>
          <p:nvSpPr>
            <p:cNvPr id="21655" name="Line 338"/>
            <p:cNvSpPr>
              <a:spLocks noChangeShapeType="1"/>
            </p:cNvSpPr>
            <p:nvPr/>
          </p:nvSpPr>
          <p:spPr bwMode="auto">
            <a:xfrm flipV="1">
              <a:off x="1940" y="3939"/>
              <a:ext cx="0" cy="13"/>
            </a:xfrm>
            <a:prstGeom prst="line">
              <a:avLst/>
            </a:prstGeom>
            <a:noFill/>
            <a:ln w="0">
              <a:solidFill>
                <a:srgbClr val="000000"/>
              </a:solidFill>
              <a:round/>
              <a:headEnd/>
              <a:tailEnd/>
            </a:ln>
          </p:spPr>
          <p:txBody>
            <a:bodyPr/>
            <a:lstStyle/>
            <a:p>
              <a:endParaRPr lang="en-US"/>
            </a:p>
          </p:txBody>
        </p:sp>
        <p:sp>
          <p:nvSpPr>
            <p:cNvPr id="21656" name="Line 339"/>
            <p:cNvSpPr>
              <a:spLocks noChangeShapeType="1"/>
            </p:cNvSpPr>
            <p:nvPr/>
          </p:nvSpPr>
          <p:spPr bwMode="auto">
            <a:xfrm flipV="1">
              <a:off x="2096" y="3939"/>
              <a:ext cx="0" cy="13"/>
            </a:xfrm>
            <a:prstGeom prst="line">
              <a:avLst/>
            </a:prstGeom>
            <a:noFill/>
            <a:ln w="0">
              <a:solidFill>
                <a:srgbClr val="000000"/>
              </a:solidFill>
              <a:round/>
              <a:headEnd/>
              <a:tailEnd/>
            </a:ln>
          </p:spPr>
          <p:txBody>
            <a:bodyPr/>
            <a:lstStyle/>
            <a:p>
              <a:endParaRPr lang="en-US"/>
            </a:p>
          </p:txBody>
        </p:sp>
        <p:sp>
          <p:nvSpPr>
            <p:cNvPr id="21657" name="Line 340"/>
            <p:cNvSpPr>
              <a:spLocks noChangeShapeType="1"/>
            </p:cNvSpPr>
            <p:nvPr/>
          </p:nvSpPr>
          <p:spPr bwMode="auto">
            <a:xfrm flipV="1">
              <a:off x="2251" y="3939"/>
              <a:ext cx="0" cy="13"/>
            </a:xfrm>
            <a:prstGeom prst="line">
              <a:avLst/>
            </a:prstGeom>
            <a:noFill/>
            <a:ln w="0">
              <a:solidFill>
                <a:srgbClr val="000000"/>
              </a:solidFill>
              <a:round/>
              <a:headEnd/>
              <a:tailEnd/>
            </a:ln>
          </p:spPr>
          <p:txBody>
            <a:bodyPr/>
            <a:lstStyle/>
            <a:p>
              <a:endParaRPr lang="en-US"/>
            </a:p>
          </p:txBody>
        </p:sp>
        <p:sp>
          <p:nvSpPr>
            <p:cNvPr id="21658" name="Line 341"/>
            <p:cNvSpPr>
              <a:spLocks noChangeShapeType="1"/>
            </p:cNvSpPr>
            <p:nvPr/>
          </p:nvSpPr>
          <p:spPr bwMode="auto">
            <a:xfrm flipV="1">
              <a:off x="2408" y="3939"/>
              <a:ext cx="0" cy="13"/>
            </a:xfrm>
            <a:prstGeom prst="line">
              <a:avLst/>
            </a:prstGeom>
            <a:noFill/>
            <a:ln w="0">
              <a:solidFill>
                <a:srgbClr val="000000"/>
              </a:solidFill>
              <a:round/>
              <a:headEnd/>
              <a:tailEnd/>
            </a:ln>
          </p:spPr>
          <p:txBody>
            <a:bodyPr/>
            <a:lstStyle/>
            <a:p>
              <a:endParaRPr lang="en-US"/>
            </a:p>
          </p:txBody>
        </p:sp>
        <p:sp>
          <p:nvSpPr>
            <p:cNvPr id="21659" name="Line 342"/>
            <p:cNvSpPr>
              <a:spLocks noChangeShapeType="1"/>
            </p:cNvSpPr>
            <p:nvPr/>
          </p:nvSpPr>
          <p:spPr bwMode="auto">
            <a:xfrm flipV="1">
              <a:off x="2564" y="3939"/>
              <a:ext cx="0" cy="13"/>
            </a:xfrm>
            <a:prstGeom prst="line">
              <a:avLst/>
            </a:prstGeom>
            <a:noFill/>
            <a:ln w="0">
              <a:solidFill>
                <a:srgbClr val="000000"/>
              </a:solidFill>
              <a:round/>
              <a:headEnd/>
              <a:tailEnd/>
            </a:ln>
          </p:spPr>
          <p:txBody>
            <a:bodyPr/>
            <a:lstStyle/>
            <a:p>
              <a:endParaRPr lang="en-US"/>
            </a:p>
          </p:txBody>
        </p:sp>
        <p:sp>
          <p:nvSpPr>
            <p:cNvPr id="21660" name="Line 343"/>
            <p:cNvSpPr>
              <a:spLocks noChangeShapeType="1"/>
            </p:cNvSpPr>
            <p:nvPr/>
          </p:nvSpPr>
          <p:spPr bwMode="auto">
            <a:xfrm flipV="1">
              <a:off x="2720" y="3939"/>
              <a:ext cx="0" cy="13"/>
            </a:xfrm>
            <a:prstGeom prst="line">
              <a:avLst/>
            </a:prstGeom>
            <a:noFill/>
            <a:ln w="0">
              <a:solidFill>
                <a:srgbClr val="000000"/>
              </a:solidFill>
              <a:round/>
              <a:headEnd/>
              <a:tailEnd/>
            </a:ln>
          </p:spPr>
          <p:txBody>
            <a:bodyPr/>
            <a:lstStyle/>
            <a:p>
              <a:endParaRPr lang="en-US"/>
            </a:p>
          </p:txBody>
        </p:sp>
        <p:sp>
          <p:nvSpPr>
            <p:cNvPr id="21661" name="Line 344"/>
            <p:cNvSpPr>
              <a:spLocks noChangeShapeType="1"/>
            </p:cNvSpPr>
            <p:nvPr/>
          </p:nvSpPr>
          <p:spPr bwMode="auto">
            <a:xfrm flipV="1">
              <a:off x="2875" y="3939"/>
              <a:ext cx="0" cy="13"/>
            </a:xfrm>
            <a:prstGeom prst="line">
              <a:avLst/>
            </a:prstGeom>
            <a:noFill/>
            <a:ln w="0">
              <a:solidFill>
                <a:srgbClr val="000000"/>
              </a:solidFill>
              <a:round/>
              <a:headEnd/>
              <a:tailEnd/>
            </a:ln>
          </p:spPr>
          <p:txBody>
            <a:bodyPr/>
            <a:lstStyle/>
            <a:p>
              <a:endParaRPr lang="en-US"/>
            </a:p>
          </p:txBody>
        </p:sp>
        <p:sp>
          <p:nvSpPr>
            <p:cNvPr id="21662" name="Line 345"/>
            <p:cNvSpPr>
              <a:spLocks noChangeShapeType="1"/>
            </p:cNvSpPr>
            <p:nvPr/>
          </p:nvSpPr>
          <p:spPr bwMode="auto">
            <a:xfrm flipV="1">
              <a:off x="3026" y="3939"/>
              <a:ext cx="0" cy="13"/>
            </a:xfrm>
            <a:prstGeom prst="line">
              <a:avLst/>
            </a:prstGeom>
            <a:noFill/>
            <a:ln w="0">
              <a:solidFill>
                <a:srgbClr val="000000"/>
              </a:solidFill>
              <a:round/>
              <a:headEnd/>
              <a:tailEnd/>
            </a:ln>
          </p:spPr>
          <p:txBody>
            <a:bodyPr/>
            <a:lstStyle/>
            <a:p>
              <a:endParaRPr lang="en-US"/>
            </a:p>
          </p:txBody>
        </p:sp>
        <p:sp>
          <p:nvSpPr>
            <p:cNvPr id="21663" name="Line 346"/>
            <p:cNvSpPr>
              <a:spLocks noChangeShapeType="1"/>
            </p:cNvSpPr>
            <p:nvPr/>
          </p:nvSpPr>
          <p:spPr bwMode="auto">
            <a:xfrm flipV="1">
              <a:off x="3181" y="3939"/>
              <a:ext cx="0" cy="13"/>
            </a:xfrm>
            <a:prstGeom prst="line">
              <a:avLst/>
            </a:prstGeom>
            <a:noFill/>
            <a:ln w="0">
              <a:solidFill>
                <a:srgbClr val="000000"/>
              </a:solidFill>
              <a:round/>
              <a:headEnd/>
              <a:tailEnd/>
            </a:ln>
          </p:spPr>
          <p:txBody>
            <a:bodyPr/>
            <a:lstStyle/>
            <a:p>
              <a:endParaRPr lang="en-US"/>
            </a:p>
          </p:txBody>
        </p:sp>
        <p:sp>
          <p:nvSpPr>
            <p:cNvPr id="21664" name="Line 347"/>
            <p:cNvSpPr>
              <a:spLocks noChangeShapeType="1"/>
            </p:cNvSpPr>
            <p:nvPr/>
          </p:nvSpPr>
          <p:spPr bwMode="auto">
            <a:xfrm flipV="1">
              <a:off x="3337" y="3939"/>
              <a:ext cx="0" cy="13"/>
            </a:xfrm>
            <a:prstGeom prst="line">
              <a:avLst/>
            </a:prstGeom>
            <a:noFill/>
            <a:ln w="0">
              <a:solidFill>
                <a:srgbClr val="000000"/>
              </a:solidFill>
              <a:round/>
              <a:headEnd/>
              <a:tailEnd/>
            </a:ln>
          </p:spPr>
          <p:txBody>
            <a:bodyPr/>
            <a:lstStyle/>
            <a:p>
              <a:endParaRPr lang="en-US"/>
            </a:p>
          </p:txBody>
        </p:sp>
        <p:sp>
          <p:nvSpPr>
            <p:cNvPr id="21665" name="Line 348"/>
            <p:cNvSpPr>
              <a:spLocks noChangeShapeType="1"/>
            </p:cNvSpPr>
            <p:nvPr/>
          </p:nvSpPr>
          <p:spPr bwMode="auto">
            <a:xfrm flipV="1">
              <a:off x="3494" y="3939"/>
              <a:ext cx="0" cy="13"/>
            </a:xfrm>
            <a:prstGeom prst="line">
              <a:avLst/>
            </a:prstGeom>
            <a:noFill/>
            <a:ln w="0">
              <a:solidFill>
                <a:srgbClr val="000000"/>
              </a:solidFill>
              <a:round/>
              <a:headEnd/>
              <a:tailEnd/>
            </a:ln>
          </p:spPr>
          <p:txBody>
            <a:bodyPr/>
            <a:lstStyle/>
            <a:p>
              <a:endParaRPr lang="en-US"/>
            </a:p>
          </p:txBody>
        </p:sp>
        <p:sp>
          <p:nvSpPr>
            <p:cNvPr id="21666" name="Line 349"/>
            <p:cNvSpPr>
              <a:spLocks noChangeShapeType="1"/>
            </p:cNvSpPr>
            <p:nvPr/>
          </p:nvSpPr>
          <p:spPr bwMode="auto">
            <a:xfrm flipV="1">
              <a:off x="3650" y="3939"/>
              <a:ext cx="0" cy="13"/>
            </a:xfrm>
            <a:prstGeom prst="line">
              <a:avLst/>
            </a:prstGeom>
            <a:noFill/>
            <a:ln w="0">
              <a:solidFill>
                <a:srgbClr val="000000"/>
              </a:solidFill>
              <a:round/>
              <a:headEnd/>
              <a:tailEnd/>
            </a:ln>
          </p:spPr>
          <p:txBody>
            <a:bodyPr/>
            <a:lstStyle/>
            <a:p>
              <a:endParaRPr lang="en-US"/>
            </a:p>
          </p:txBody>
        </p:sp>
        <p:sp>
          <p:nvSpPr>
            <p:cNvPr id="21667" name="Line 350"/>
            <p:cNvSpPr>
              <a:spLocks noChangeShapeType="1"/>
            </p:cNvSpPr>
            <p:nvPr/>
          </p:nvSpPr>
          <p:spPr bwMode="auto">
            <a:xfrm flipV="1">
              <a:off x="3805" y="3939"/>
              <a:ext cx="0" cy="13"/>
            </a:xfrm>
            <a:prstGeom prst="line">
              <a:avLst/>
            </a:prstGeom>
            <a:noFill/>
            <a:ln w="0">
              <a:solidFill>
                <a:srgbClr val="000000"/>
              </a:solidFill>
              <a:round/>
              <a:headEnd/>
              <a:tailEnd/>
            </a:ln>
          </p:spPr>
          <p:txBody>
            <a:bodyPr/>
            <a:lstStyle/>
            <a:p>
              <a:endParaRPr lang="en-US"/>
            </a:p>
          </p:txBody>
        </p:sp>
        <p:sp>
          <p:nvSpPr>
            <p:cNvPr id="21668" name="Line 351"/>
            <p:cNvSpPr>
              <a:spLocks noChangeShapeType="1"/>
            </p:cNvSpPr>
            <p:nvPr/>
          </p:nvSpPr>
          <p:spPr bwMode="auto">
            <a:xfrm flipV="1">
              <a:off x="3961" y="3939"/>
              <a:ext cx="0" cy="13"/>
            </a:xfrm>
            <a:prstGeom prst="line">
              <a:avLst/>
            </a:prstGeom>
            <a:noFill/>
            <a:ln w="0">
              <a:solidFill>
                <a:srgbClr val="000000"/>
              </a:solidFill>
              <a:round/>
              <a:headEnd/>
              <a:tailEnd/>
            </a:ln>
          </p:spPr>
          <p:txBody>
            <a:bodyPr/>
            <a:lstStyle/>
            <a:p>
              <a:endParaRPr lang="en-US"/>
            </a:p>
          </p:txBody>
        </p:sp>
        <p:sp>
          <p:nvSpPr>
            <p:cNvPr id="21669" name="Line 352"/>
            <p:cNvSpPr>
              <a:spLocks noChangeShapeType="1"/>
            </p:cNvSpPr>
            <p:nvPr/>
          </p:nvSpPr>
          <p:spPr bwMode="auto">
            <a:xfrm flipV="1">
              <a:off x="4118" y="3939"/>
              <a:ext cx="0" cy="13"/>
            </a:xfrm>
            <a:prstGeom prst="line">
              <a:avLst/>
            </a:prstGeom>
            <a:noFill/>
            <a:ln w="0">
              <a:solidFill>
                <a:srgbClr val="000000"/>
              </a:solidFill>
              <a:round/>
              <a:headEnd/>
              <a:tailEnd/>
            </a:ln>
          </p:spPr>
          <p:txBody>
            <a:bodyPr/>
            <a:lstStyle/>
            <a:p>
              <a:endParaRPr lang="en-US"/>
            </a:p>
          </p:txBody>
        </p:sp>
        <p:sp>
          <p:nvSpPr>
            <p:cNvPr id="21670" name="Line 353"/>
            <p:cNvSpPr>
              <a:spLocks noChangeShapeType="1"/>
            </p:cNvSpPr>
            <p:nvPr/>
          </p:nvSpPr>
          <p:spPr bwMode="auto">
            <a:xfrm flipV="1">
              <a:off x="4274" y="3939"/>
              <a:ext cx="0" cy="13"/>
            </a:xfrm>
            <a:prstGeom prst="line">
              <a:avLst/>
            </a:prstGeom>
            <a:noFill/>
            <a:ln w="0">
              <a:solidFill>
                <a:srgbClr val="000000"/>
              </a:solidFill>
              <a:round/>
              <a:headEnd/>
              <a:tailEnd/>
            </a:ln>
          </p:spPr>
          <p:txBody>
            <a:bodyPr/>
            <a:lstStyle/>
            <a:p>
              <a:endParaRPr lang="en-US"/>
            </a:p>
          </p:txBody>
        </p:sp>
        <p:sp>
          <p:nvSpPr>
            <p:cNvPr id="21671" name="Line 354"/>
            <p:cNvSpPr>
              <a:spLocks noChangeShapeType="1"/>
            </p:cNvSpPr>
            <p:nvPr/>
          </p:nvSpPr>
          <p:spPr bwMode="auto">
            <a:xfrm flipV="1">
              <a:off x="4430" y="3939"/>
              <a:ext cx="0" cy="13"/>
            </a:xfrm>
            <a:prstGeom prst="line">
              <a:avLst/>
            </a:prstGeom>
            <a:noFill/>
            <a:ln w="0">
              <a:solidFill>
                <a:srgbClr val="000000"/>
              </a:solidFill>
              <a:round/>
              <a:headEnd/>
              <a:tailEnd/>
            </a:ln>
          </p:spPr>
          <p:txBody>
            <a:bodyPr/>
            <a:lstStyle/>
            <a:p>
              <a:endParaRPr lang="en-US"/>
            </a:p>
          </p:txBody>
        </p:sp>
        <p:sp>
          <p:nvSpPr>
            <p:cNvPr id="21672" name="Line 355"/>
            <p:cNvSpPr>
              <a:spLocks noChangeShapeType="1"/>
            </p:cNvSpPr>
            <p:nvPr/>
          </p:nvSpPr>
          <p:spPr bwMode="auto">
            <a:xfrm flipV="1">
              <a:off x="4585" y="3939"/>
              <a:ext cx="0" cy="13"/>
            </a:xfrm>
            <a:prstGeom prst="line">
              <a:avLst/>
            </a:prstGeom>
            <a:noFill/>
            <a:ln w="0">
              <a:solidFill>
                <a:srgbClr val="000000"/>
              </a:solidFill>
              <a:round/>
              <a:headEnd/>
              <a:tailEnd/>
            </a:ln>
          </p:spPr>
          <p:txBody>
            <a:bodyPr/>
            <a:lstStyle/>
            <a:p>
              <a:endParaRPr lang="en-US"/>
            </a:p>
          </p:txBody>
        </p:sp>
        <p:sp>
          <p:nvSpPr>
            <p:cNvPr id="21673" name="Line 356"/>
            <p:cNvSpPr>
              <a:spLocks noChangeShapeType="1"/>
            </p:cNvSpPr>
            <p:nvPr/>
          </p:nvSpPr>
          <p:spPr bwMode="auto">
            <a:xfrm flipV="1">
              <a:off x="4741" y="3939"/>
              <a:ext cx="0" cy="13"/>
            </a:xfrm>
            <a:prstGeom prst="line">
              <a:avLst/>
            </a:prstGeom>
            <a:noFill/>
            <a:ln w="0">
              <a:solidFill>
                <a:srgbClr val="000000"/>
              </a:solidFill>
              <a:round/>
              <a:headEnd/>
              <a:tailEnd/>
            </a:ln>
          </p:spPr>
          <p:txBody>
            <a:bodyPr/>
            <a:lstStyle/>
            <a:p>
              <a:endParaRPr lang="en-US"/>
            </a:p>
          </p:txBody>
        </p:sp>
        <p:sp>
          <p:nvSpPr>
            <p:cNvPr id="21674" name="Line 357"/>
            <p:cNvSpPr>
              <a:spLocks noChangeShapeType="1"/>
            </p:cNvSpPr>
            <p:nvPr/>
          </p:nvSpPr>
          <p:spPr bwMode="auto">
            <a:xfrm flipV="1">
              <a:off x="4898" y="3939"/>
              <a:ext cx="0" cy="13"/>
            </a:xfrm>
            <a:prstGeom prst="line">
              <a:avLst/>
            </a:prstGeom>
            <a:noFill/>
            <a:ln w="0">
              <a:solidFill>
                <a:srgbClr val="000000"/>
              </a:solidFill>
              <a:round/>
              <a:headEnd/>
              <a:tailEnd/>
            </a:ln>
          </p:spPr>
          <p:txBody>
            <a:bodyPr/>
            <a:lstStyle/>
            <a:p>
              <a:endParaRPr lang="en-US"/>
            </a:p>
          </p:txBody>
        </p:sp>
        <p:sp>
          <p:nvSpPr>
            <p:cNvPr id="21675" name="Line 358"/>
            <p:cNvSpPr>
              <a:spLocks noChangeShapeType="1"/>
            </p:cNvSpPr>
            <p:nvPr/>
          </p:nvSpPr>
          <p:spPr bwMode="auto">
            <a:xfrm flipV="1">
              <a:off x="5054" y="3939"/>
              <a:ext cx="0" cy="13"/>
            </a:xfrm>
            <a:prstGeom prst="line">
              <a:avLst/>
            </a:prstGeom>
            <a:noFill/>
            <a:ln w="0">
              <a:solidFill>
                <a:srgbClr val="000000"/>
              </a:solidFill>
              <a:round/>
              <a:headEnd/>
              <a:tailEnd/>
            </a:ln>
          </p:spPr>
          <p:txBody>
            <a:bodyPr/>
            <a:lstStyle/>
            <a:p>
              <a:endParaRPr lang="en-US"/>
            </a:p>
          </p:txBody>
        </p:sp>
        <p:sp>
          <p:nvSpPr>
            <p:cNvPr id="21676" name="Line 359"/>
            <p:cNvSpPr>
              <a:spLocks noChangeShapeType="1"/>
            </p:cNvSpPr>
            <p:nvPr/>
          </p:nvSpPr>
          <p:spPr bwMode="auto">
            <a:xfrm flipV="1">
              <a:off x="5209" y="3939"/>
              <a:ext cx="0" cy="13"/>
            </a:xfrm>
            <a:prstGeom prst="line">
              <a:avLst/>
            </a:prstGeom>
            <a:noFill/>
            <a:ln w="0">
              <a:solidFill>
                <a:srgbClr val="000000"/>
              </a:solidFill>
              <a:round/>
              <a:headEnd/>
              <a:tailEnd/>
            </a:ln>
          </p:spPr>
          <p:txBody>
            <a:bodyPr/>
            <a:lstStyle/>
            <a:p>
              <a:endParaRPr lang="en-US"/>
            </a:p>
          </p:txBody>
        </p:sp>
        <p:sp>
          <p:nvSpPr>
            <p:cNvPr id="21677" name="Rectangle 360"/>
            <p:cNvSpPr>
              <a:spLocks noChangeArrowheads="1"/>
            </p:cNvSpPr>
            <p:nvPr/>
          </p:nvSpPr>
          <p:spPr bwMode="auto">
            <a:xfrm>
              <a:off x="467" y="3880"/>
              <a:ext cx="39"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Narrow" pitchFamily="34" charset="0"/>
                </a:rPr>
                <a:t>-</a:t>
              </a:r>
              <a:endParaRPr lang="en-US">
                <a:latin typeface="Arial Narrow" pitchFamily="34" charset="0"/>
              </a:endParaRPr>
            </a:p>
          </p:txBody>
        </p:sp>
        <p:sp>
          <p:nvSpPr>
            <p:cNvPr id="21678" name="Rectangle 361"/>
            <p:cNvSpPr>
              <a:spLocks noChangeArrowheads="1"/>
            </p:cNvSpPr>
            <p:nvPr/>
          </p:nvSpPr>
          <p:spPr bwMode="auto">
            <a:xfrm>
              <a:off x="400" y="3662"/>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1,000</a:t>
              </a:r>
              <a:endParaRPr lang="en-US" sz="1200" dirty="0">
                <a:latin typeface="Arial Narrow" pitchFamily="34" charset="0"/>
              </a:endParaRPr>
            </a:p>
          </p:txBody>
        </p:sp>
        <p:sp>
          <p:nvSpPr>
            <p:cNvPr id="21679" name="Rectangle 362"/>
            <p:cNvSpPr>
              <a:spLocks noChangeArrowheads="1"/>
            </p:cNvSpPr>
            <p:nvPr/>
          </p:nvSpPr>
          <p:spPr bwMode="auto">
            <a:xfrm>
              <a:off x="400" y="3441"/>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2,000</a:t>
              </a:r>
              <a:endParaRPr lang="en-US" sz="1200" dirty="0">
                <a:latin typeface="Arial Narrow" pitchFamily="34" charset="0"/>
              </a:endParaRPr>
            </a:p>
          </p:txBody>
        </p:sp>
        <p:sp>
          <p:nvSpPr>
            <p:cNvPr id="21680" name="Rectangle 363"/>
            <p:cNvSpPr>
              <a:spLocks noChangeArrowheads="1"/>
            </p:cNvSpPr>
            <p:nvPr/>
          </p:nvSpPr>
          <p:spPr bwMode="auto">
            <a:xfrm>
              <a:off x="400" y="3224"/>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3,000</a:t>
              </a:r>
              <a:endParaRPr lang="en-US" sz="1200" dirty="0">
                <a:latin typeface="Arial Narrow" pitchFamily="34" charset="0"/>
              </a:endParaRPr>
            </a:p>
          </p:txBody>
        </p:sp>
        <p:sp>
          <p:nvSpPr>
            <p:cNvPr id="21681" name="Rectangle 364"/>
            <p:cNvSpPr>
              <a:spLocks noChangeArrowheads="1"/>
            </p:cNvSpPr>
            <p:nvPr/>
          </p:nvSpPr>
          <p:spPr bwMode="auto">
            <a:xfrm>
              <a:off x="400" y="3006"/>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4,000</a:t>
              </a:r>
              <a:endParaRPr lang="en-US" sz="1200" dirty="0">
                <a:latin typeface="Arial Narrow" pitchFamily="34" charset="0"/>
              </a:endParaRPr>
            </a:p>
          </p:txBody>
        </p:sp>
        <p:sp>
          <p:nvSpPr>
            <p:cNvPr id="21682" name="Rectangle 365"/>
            <p:cNvSpPr>
              <a:spLocks noChangeArrowheads="1"/>
            </p:cNvSpPr>
            <p:nvPr/>
          </p:nvSpPr>
          <p:spPr bwMode="auto">
            <a:xfrm>
              <a:off x="400" y="2788"/>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5,000</a:t>
              </a:r>
              <a:endParaRPr lang="en-US" sz="1200" dirty="0">
                <a:latin typeface="Arial Narrow" pitchFamily="34" charset="0"/>
              </a:endParaRPr>
            </a:p>
          </p:txBody>
        </p:sp>
        <p:sp>
          <p:nvSpPr>
            <p:cNvPr id="21683" name="Rectangle 366"/>
            <p:cNvSpPr>
              <a:spLocks noChangeArrowheads="1"/>
            </p:cNvSpPr>
            <p:nvPr/>
          </p:nvSpPr>
          <p:spPr bwMode="auto">
            <a:xfrm>
              <a:off x="400" y="2567"/>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6,000</a:t>
              </a:r>
              <a:endParaRPr lang="en-US" sz="1200" dirty="0">
                <a:latin typeface="Arial Narrow" pitchFamily="34" charset="0"/>
              </a:endParaRPr>
            </a:p>
          </p:txBody>
        </p:sp>
        <p:sp>
          <p:nvSpPr>
            <p:cNvPr id="21684" name="Rectangle 367"/>
            <p:cNvSpPr>
              <a:spLocks noChangeArrowheads="1"/>
            </p:cNvSpPr>
            <p:nvPr/>
          </p:nvSpPr>
          <p:spPr bwMode="auto">
            <a:xfrm>
              <a:off x="400" y="2350"/>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7,000</a:t>
              </a:r>
              <a:endParaRPr lang="en-US" sz="1200" dirty="0">
                <a:latin typeface="Arial Narrow" pitchFamily="34" charset="0"/>
              </a:endParaRPr>
            </a:p>
          </p:txBody>
        </p:sp>
        <p:sp>
          <p:nvSpPr>
            <p:cNvPr id="21685" name="Rectangle 368"/>
            <p:cNvSpPr>
              <a:spLocks noChangeArrowheads="1"/>
            </p:cNvSpPr>
            <p:nvPr/>
          </p:nvSpPr>
          <p:spPr bwMode="auto">
            <a:xfrm>
              <a:off x="400" y="2132"/>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8,000</a:t>
              </a:r>
              <a:endParaRPr lang="en-US" sz="1200" dirty="0">
                <a:latin typeface="Arial Narrow" pitchFamily="34" charset="0"/>
              </a:endParaRPr>
            </a:p>
          </p:txBody>
        </p:sp>
        <p:sp>
          <p:nvSpPr>
            <p:cNvPr id="21686" name="Rectangle 369"/>
            <p:cNvSpPr>
              <a:spLocks noChangeArrowheads="1"/>
            </p:cNvSpPr>
            <p:nvPr/>
          </p:nvSpPr>
          <p:spPr bwMode="auto">
            <a:xfrm>
              <a:off x="400" y="1911"/>
              <a:ext cx="200"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9,000</a:t>
              </a:r>
              <a:endParaRPr lang="en-US" sz="1200" dirty="0">
                <a:latin typeface="Arial Narrow" pitchFamily="34" charset="0"/>
              </a:endParaRPr>
            </a:p>
          </p:txBody>
        </p:sp>
        <p:sp>
          <p:nvSpPr>
            <p:cNvPr id="21687" name="Rectangle 370"/>
            <p:cNvSpPr>
              <a:spLocks noChangeArrowheads="1"/>
            </p:cNvSpPr>
            <p:nvPr/>
          </p:nvSpPr>
          <p:spPr bwMode="auto">
            <a:xfrm>
              <a:off x="365" y="1694"/>
              <a:ext cx="244"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10,000</a:t>
              </a:r>
              <a:endParaRPr lang="en-US" sz="1200" dirty="0">
                <a:latin typeface="Arial Narrow" pitchFamily="34" charset="0"/>
              </a:endParaRPr>
            </a:p>
          </p:txBody>
        </p:sp>
        <p:sp>
          <p:nvSpPr>
            <p:cNvPr id="21688" name="Rectangle 371"/>
            <p:cNvSpPr>
              <a:spLocks noChangeArrowheads="1"/>
            </p:cNvSpPr>
            <p:nvPr/>
          </p:nvSpPr>
          <p:spPr bwMode="auto">
            <a:xfrm>
              <a:off x="72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82</a:t>
              </a:r>
              <a:endParaRPr lang="en-US" sz="1200" dirty="0">
                <a:latin typeface="Arial Narrow" pitchFamily="34" charset="0"/>
              </a:endParaRPr>
            </a:p>
          </p:txBody>
        </p:sp>
        <p:sp>
          <p:nvSpPr>
            <p:cNvPr id="21689" name="Rectangle 372"/>
            <p:cNvSpPr>
              <a:spLocks noChangeArrowheads="1"/>
            </p:cNvSpPr>
            <p:nvPr/>
          </p:nvSpPr>
          <p:spPr bwMode="auto">
            <a:xfrm>
              <a:off x="88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83</a:t>
              </a:r>
              <a:endParaRPr lang="en-US" sz="1200" dirty="0">
                <a:latin typeface="Arial Narrow" pitchFamily="34" charset="0"/>
              </a:endParaRPr>
            </a:p>
          </p:txBody>
        </p:sp>
        <p:sp>
          <p:nvSpPr>
            <p:cNvPr id="21690" name="Rectangle 373"/>
            <p:cNvSpPr>
              <a:spLocks noChangeArrowheads="1"/>
            </p:cNvSpPr>
            <p:nvPr/>
          </p:nvSpPr>
          <p:spPr bwMode="auto">
            <a:xfrm>
              <a:off x="1041"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84</a:t>
              </a:r>
              <a:endParaRPr lang="en-US" sz="1200" dirty="0">
                <a:latin typeface="Arial Narrow" pitchFamily="34" charset="0"/>
              </a:endParaRPr>
            </a:p>
          </p:txBody>
        </p:sp>
        <p:sp>
          <p:nvSpPr>
            <p:cNvPr id="21691" name="Rectangle 374"/>
            <p:cNvSpPr>
              <a:spLocks noChangeArrowheads="1"/>
            </p:cNvSpPr>
            <p:nvPr/>
          </p:nvSpPr>
          <p:spPr bwMode="auto">
            <a:xfrm>
              <a:off x="1198"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85</a:t>
              </a:r>
              <a:endParaRPr lang="en-US" sz="1200" dirty="0">
                <a:latin typeface="Arial Narrow" pitchFamily="34" charset="0"/>
              </a:endParaRPr>
            </a:p>
          </p:txBody>
        </p:sp>
        <p:sp>
          <p:nvSpPr>
            <p:cNvPr id="21692" name="Rectangle 375"/>
            <p:cNvSpPr>
              <a:spLocks noChangeArrowheads="1"/>
            </p:cNvSpPr>
            <p:nvPr/>
          </p:nvSpPr>
          <p:spPr bwMode="auto">
            <a:xfrm>
              <a:off x="135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86</a:t>
              </a:r>
              <a:endParaRPr lang="en-US" sz="1200" dirty="0">
                <a:latin typeface="Arial Narrow" pitchFamily="34" charset="0"/>
              </a:endParaRPr>
            </a:p>
          </p:txBody>
        </p:sp>
        <p:sp>
          <p:nvSpPr>
            <p:cNvPr id="21693" name="Rectangle 376"/>
            <p:cNvSpPr>
              <a:spLocks noChangeArrowheads="1"/>
            </p:cNvSpPr>
            <p:nvPr/>
          </p:nvSpPr>
          <p:spPr bwMode="auto">
            <a:xfrm>
              <a:off x="150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87</a:t>
              </a:r>
              <a:endParaRPr lang="en-US" sz="1200" dirty="0">
                <a:latin typeface="Arial Narrow" pitchFamily="34" charset="0"/>
              </a:endParaRPr>
            </a:p>
          </p:txBody>
        </p:sp>
        <p:sp>
          <p:nvSpPr>
            <p:cNvPr id="21694" name="Rectangle 377"/>
            <p:cNvSpPr>
              <a:spLocks noChangeArrowheads="1"/>
            </p:cNvSpPr>
            <p:nvPr/>
          </p:nvSpPr>
          <p:spPr bwMode="auto">
            <a:xfrm>
              <a:off x="166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88</a:t>
              </a:r>
              <a:endParaRPr lang="en-US" sz="1200" dirty="0">
                <a:latin typeface="Arial Narrow" pitchFamily="34" charset="0"/>
              </a:endParaRPr>
            </a:p>
          </p:txBody>
        </p:sp>
        <p:sp>
          <p:nvSpPr>
            <p:cNvPr id="21695" name="Rectangle 378"/>
            <p:cNvSpPr>
              <a:spLocks noChangeArrowheads="1"/>
            </p:cNvSpPr>
            <p:nvPr/>
          </p:nvSpPr>
          <p:spPr bwMode="auto">
            <a:xfrm>
              <a:off x="1822"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89</a:t>
              </a:r>
              <a:endParaRPr lang="en-US" sz="1200" dirty="0">
                <a:latin typeface="Arial Narrow" pitchFamily="34" charset="0"/>
              </a:endParaRPr>
            </a:p>
          </p:txBody>
        </p:sp>
        <p:sp>
          <p:nvSpPr>
            <p:cNvPr id="21696" name="Rectangle 379"/>
            <p:cNvSpPr>
              <a:spLocks noChangeArrowheads="1"/>
            </p:cNvSpPr>
            <p:nvPr/>
          </p:nvSpPr>
          <p:spPr bwMode="auto">
            <a:xfrm>
              <a:off x="1977"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90</a:t>
              </a:r>
              <a:endParaRPr lang="en-US" sz="1200" dirty="0">
                <a:latin typeface="Arial Narrow" pitchFamily="34" charset="0"/>
              </a:endParaRPr>
            </a:p>
          </p:txBody>
        </p:sp>
        <p:sp>
          <p:nvSpPr>
            <p:cNvPr id="21697" name="Rectangle 380"/>
            <p:cNvSpPr>
              <a:spLocks noChangeArrowheads="1"/>
            </p:cNvSpPr>
            <p:nvPr/>
          </p:nvSpPr>
          <p:spPr bwMode="auto">
            <a:xfrm>
              <a:off x="213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91</a:t>
              </a:r>
              <a:endParaRPr lang="en-US" sz="1200" dirty="0">
                <a:latin typeface="Arial Narrow" pitchFamily="34" charset="0"/>
              </a:endParaRPr>
            </a:p>
          </p:txBody>
        </p:sp>
        <p:sp>
          <p:nvSpPr>
            <p:cNvPr id="21698" name="Rectangle 381"/>
            <p:cNvSpPr>
              <a:spLocks noChangeArrowheads="1"/>
            </p:cNvSpPr>
            <p:nvPr/>
          </p:nvSpPr>
          <p:spPr bwMode="auto">
            <a:xfrm>
              <a:off x="228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92</a:t>
              </a:r>
              <a:endParaRPr lang="en-US" sz="1200" dirty="0">
                <a:latin typeface="Arial Narrow" pitchFamily="34" charset="0"/>
              </a:endParaRPr>
            </a:p>
          </p:txBody>
        </p:sp>
        <p:sp>
          <p:nvSpPr>
            <p:cNvPr id="21699" name="Rectangle 382"/>
            <p:cNvSpPr>
              <a:spLocks noChangeArrowheads="1"/>
            </p:cNvSpPr>
            <p:nvPr/>
          </p:nvSpPr>
          <p:spPr bwMode="auto">
            <a:xfrm>
              <a:off x="244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93</a:t>
              </a:r>
              <a:endParaRPr lang="en-US" sz="1200" dirty="0">
                <a:latin typeface="Arial Narrow" pitchFamily="34" charset="0"/>
              </a:endParaRPr>
            </a:p>
          </p:txBody>
        </p:sp>
        <p:sp>
          <p:nvSpPr>
            <p:cNvPr id="21700" name="Rectangle 383"/>
            <p:cNvSpPr>
              <a:spLocks noChangeArrowheads="1"/>
            </p:cNvSpPr>
            <p:nvPr/>
          </p:nvSpPr>
          <p:spPr bwMode="auto">
            <a:xfrm>
              <a:off x="2602"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94</a:t>
              </a:r>
              <a:endParaRPr lang="en-US" sz="1200" dirty="0">
                <a:latin typeface="Arial Narrow" pitchFamily="34" charset="0"/>
              </a:endParaRPr>
            </a:p>
          </p:txBody>
        </p:sp>
        <p:sp>
          <p:nvSpPr>
            <p:cNvPr id="21701" name="Rectangle 384"/>
            <p:cNvSpPr>
              <a:spLocks noChangeArrowheads="1"/>
            </p:cNvSpPr>
            <p:nvPr/>
          </p:nvSpPr>
          <p:spPr bwMode="auto">
            <a:xfrm>
              <a:off x="2757"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95</a:t>
              </a:r>
              <a:endParaRPr lang="en-US" sz="1200" dirty="0">
                <a:latin typeface="Arial Narrow" pitchFamily="34" charset="0"/>
              </a:endParaRPr>
            </a:p>
          </p:txBody>
        </p:sp>
        <p:sp>
          <p:nvSpPr>
            <p:cNvPr id="21702" name="Rectangle 385"/>
            <p:cNvSpPr>
              <a:spLocks noChangeArrowheads="1"/>
            </p:cNvSpPr>
            <p:nvPr/>
          </p:nvSpPr>
          <p:spPr bwMode="auto">
            <a:xfrm>
              <a:off x="291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96</a:t>
              </a:r>
              <a:endParaRPr lang="en-US" sz="1200" dirty="0">
                <a:latin typeface="Arial Narrow" pitchFamily="34" charset="0"/>
              </a:endParaRPr>
            </a:p>
          </p:txBody>
        </p:sp>
        <p:sp>
          <p:nvSpPr>
            <p:cNvPr id="21703" name="Rectangle 386"/>
            <p:cNvSpPr>
              <a:spLocks noChangeArrowheads="1"/>
            </p:cNvSpPr>
            <p:nvPr/>
          </p:nvSpPr>
          <p:spPr bwMode="auto">
            <a:xfrm>
              <a:off x="306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97</a:t>
              </a:r>
              <a:endParaRPr lang="en-US" sz="1200" dirty="0">
                <a:latin typeface="Arial Narrow" pitchFamily="34" charset="0"/>
              </a:endParaRPr>
            </a:p>
          </p:txBody>
        </p:sp>
        <p:sp>
          <p:nvSpPr>
            <p:cNvPr id="21704" name="Rectangle 387"/>
            <p:cNvSpPr>
              <a:spLocks noChangeArrowheads="1"/>
            </p:cNvSpPr>
            <p:nvPr/>
          </p:nvSpPr>
          <p:spPr bwMode="auto">
            <a:xfrm>
              <a:off x="321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98</a:t>
              </a:r>
              <a:endParaRPr lang="en-US" sz="1200" dirty="0">
                <a:latin typeface="Arial Narrow" pitchFamily="34" charset="0"/>
              </a:endParaRPr>
            </a:p>
          </p:txBody>
        </p:sp>
        <p:sp>
          <p:nvSpPr>
            <p:cNvPr id="21705" name="Rectangle 388"/>
            <p:cNvSpPr>
              <a:spLocks noChangeArrowheads="1"/>
            </p:cNvSpPr>
            <p:nvPr/>
          </p:nvSpPr>
          <p:spPr bwMode="auto">
            <a:xfrm>
              <a:off x="337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99</a:t>
              </a:r>
              <a:endParaRPr lang="en-US" sz="1200" dirty="0">
                <a:latin typeface="Arial Narrow" pitchFamily="34" charset="0"/>
              </a:endParaRPr>
            </a:p>
          </p:txBody>
        </p:sp>
        <p:sp>
          <p:nvSpPr>
            <p:cNvPr id="21706" name="Rectangle 389"/>
            <p:cNvSpPr>
              <a:spLocks noChangeArrowheads="1"/>
            </p:cNvSpPr>
            <p:nvPr/>
          </p:nvSpPr>
          <p:spPr bwMode="auto">
            <a:xfrm>
              <a:off x="3531"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00</a:t>
              </a:r>
              <a:endParaRPr lang="en-US" sz="1200" dirty="0">
                <a:latin typeface="Arial Narrow" pitchFamily="34" charset="0"/>
              </a:endParaRPr>
            </a:p>
          </p:txBody>
        </p:sp>
        <p:sp>
          <p:nvSpPr>
            <p:cNvPr id="21707" name="Rectangle 390"/>
            <p:cNvSpPr>
              <a:spLocks noChangeArrowheads="1"/>
            </p:cNvSpPr>
            <p:nvPr/>
          </p:nvSpPr>
          <p:spPr bwMode="auto">
            <a:xfrm>
              <a:off x="3687"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01</a:t>
              </a:r>
              <a:endParaRPr lang="en-US" sz="1200" dirty="0">
                <a:latin typeface="Arial Narrow" pitchFamily="34" charset="0"/>
              </a:endParaRPr>
            </a:p>
          </p:txBody>
        </p:sp>
        <p:sp>
          <p:nvSpPr>
            <p:cNvPr id="21708" name="Rectangle 391"/>
            <p:cNvSpPr>
              <a:spLocks noChangeArrowheads="1"/>
            </p:cNvSpPr>
            <p:nvPr/>
          </p:nvSpPr>
          <p:spPr bwMode="auto">
            <a:xfrm>
              <a:off x="384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02</a:t>
              </a:r>
              <a:endParaRPr lang="en-US" sz="1200" dirty="0">
                <a:latin typeface="Arial Narrow" pitchFamily="34" charset="0"/>
              </a:endParaRPr>
            </a:p>
          </p:txBody>
        </p:sp>
        <p:sp>
          <p:nvSpPr>
            <p:cNvPr id="21709" name="Rectangle 392"/>
            <p:cNvSpPr>
              <a:spLocks noChangeArrowheads="1"/>
            </p:cNvSpPr>
            <p:nvPr/>
          </p:nvSpPr>
          <p:spPr bwMode="auto">
            <a:xfrm>
              <a:off x="399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03</a:t>
              </a:r>
              <a:endParaRPr lang="en-US" sz="1200" dirty="0">
                <a:latin typeface="Arial Narrow" pitchFamily="34" charset="0"/>
              </a:endParaRPr>
            </a:p>
          </p:txBody>
        </p:sp>
        <p:sp>
          <p:nvSpPr>
            <p:cNvPr id="21710" name="Rectangle 393"/>
            <p:cNvSpPr>
              <a:spLocks noChangeArrowheads="1"/>
            </p:cNvSpPr>
            <p:nvPr/>
          </p:nvSpPr>
          <p:spPr bwMode="auto">
            <a:xfrm>
              <a:off x="415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04</a:t>
              </a:r>
              <a:endParaRPr lang="en-US" sz="1200" dirty="0">
                <a:latin typeface="Arial Narrow" pitchFamily="34" charset="0"/>
              </a:endParaRPr>
            </a:p>
          </p:txBody>
        </p:sp>
        <p:sp>
          <p:nvSpPr>
            <p:cNvPr id="21711" name="Rectangle 394"/>
            <p:cNvSpPr>
              <a:spLocks noChangeArrowheads="1"/>
            </p:cNvSpPr>
            <p:nvPr/>
          </p:nvSpPr>
          <p:spPr bwMode="auto">
            <a:xfrm>
              <a:off x="4310"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05</a:t>
              </a:r>
              <a:endParaRPr lang="en-US" sz="1200" dirty="0">
                <a:latin typeface="Arial Narrow" pitchFamily="34" charset="0"/>
              </a:endParaRPr>
            </a:p>
          </p:txBody>
        </p:sp>
        <p:sp>
          <p:nvSpPr>
            <p:cNvPr id="21712" name="Rectangle 395"/>
            <p:cNvSpPr>
              <a:spLocks noChangeArrowheads="1"/>
            </p:cNvSpPr>
            <p:nvPr/>
          </p:nvSpPr>
          <p:spPr bwMode="auto">
            <a:xfrm>
              <a:off x="4467"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06</a:t>
              </a:r>
              <a:endParaRPr lang="en-US" sz="1200" dirty="0">
                <a:latin typeface="Arial Narrow" pitchFamily="34" charset="0"/>
              </a:endParaRPr>
            </a:p>
          </p:txBody>
        </p:sp>
        <p:sp>
          <p:nvSpPr>
            <p:cNvPr id="21713" name="Rectangle 396"/>
            <p:cNvSpPr>
              <a:spLocks noChangeArrowheads="1"/>
            </p:cNvSpPr>
            <p:nvPr/>
          </p:nvSpPr>
          <p:spPr bwMode="auto">
            <a:xfrm>
              <a:off x="4623"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07</a:t>
              </a:r>
              <a:endParaRPr lang="en-US" sz="1200" dirty="0">
                <a:latin typeface="Arial Narrow" pitchFamily="34" charset="0"/>
              </a:endParaRPr>
            </a:p>
          </p:txBody>
        </p:sp>
        <p:sp>
          <p:nvSpPr>
            <p:cNvPr id="21714" name="Rectangle 397"/>
            <p:cNvSpPr>
              <a:spLocks noChangeArrowheads="1"/>
            </p:cNvSpPr>
            <p:nvPr/>
          </p:nvSpPr>
          <p:spPr bwMode="auto">
            <a:xfrm>
              <a:off x="4779"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08</a:t>
              </a:r>
              <a:endParaRPr lang="en-US" sz="1200" dirty="0">
                <a:latin typeface="Arial Narrow" pitchFamily="34" charset="0"/>
              </a:endParaRPr>
            </a:p>
          </p:txBody>
        </p:sp>
        <p:sp>
          <p:nvSpPr>
            <p:cNvPr id="21715" name="Rectangle 398"/>
            <p:cNvSpPr>
              <a:spLocks noChangeArrowheads="1"/>
            </p:cNvSpPr>
            <p:nvPr/>
          </p:nvSpPr>
          <p:spPr bwMode="auto">
            <a:xfrm>
              <a:off x="4935"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09</a:t>
              </a:r>
              <a:endParaRPr lang="en-US" sz="1200" dirty="0">
                <a:latin typeface="Arial Narrow" pitchFamily="34" charset="0"/>
              </a:endParaRPr>
            </a:p>
          </p:txBody>
        </p:sp>
        <p:sp>
          <p:nvSpPr>
            <p:cNvPr id="21716" name="Rectangle 399"/>
            <p:cNvSpPr>
              <a:spLocks noChangeArrowheads="1"/>
            </p:cNvSpPr>
            <p:nvPr/>
          </p:nvSpPr>
          <p:spPr bwMode="auto">
            <a:xfrm>
              <a:off x="5090" y="3997"/>
              <a:ext cx="8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10</a:t>
              </a:r>
              <a:endParaRPr lang="en-US" sz="1200" dirty="0">
                <a:latin typeface="Arial Narrow" pitchFamily="34" charset="0"/>
              </a:endParaRPr>
            </a:p>
          </p:txBody>
        </p:sp>
        <p:sp>
          <p:nvSpPr>
            <p:cNvPr id="21717" name="Line 420"/>
            <p:cNvSpPr>
              <a:spLocks noChangeShapeType="1"/>
            </p:cNvSpPr>
            <p:nvPr/>
          </p:nvSpPr>
          <p:spPr bwMode="auto">
            <a:xfrm>
              <a:off x="692" y="1753"/>
              <a:ext cx="4517" cy="0"/>
            </a:xfrm>
            <a:prstGeom prst="line">
              <a:avLst/>
            </a:prstGeom>
            <a:noFill/>
            <a:ln w="0">
              <a:solidFill>
                <a:srgbClr val="000000"/>
              </a:solidFill>
              <a:round/>
              <a:headEnd/>
              <a:tailEnd/>
            </a:ln>
          </p:spPr>
          <p:txBody>
            <a:bodyPr/>
            <a:lstStyle/>
            <a:p>
              <a:endParaRPr lang="en-US"/>
            </a:p>
          </p:txBody>
        </p:sp>
        <p:sp>
          <p:nvSpPr>
            <p:cNvPr id="21718" name="Rectangle 421"/>
            <p:cNvSpPr>
              <a:spLocks noChangeArrowheads="1"/>
            </p:cNvSpPr>
            <p:nvPr/>
          </p:nvSpPr>
          <p:spPr bwMode="auto">
            <a:xfrm>
              <a:off x="5000" y="4113"/>
              <a:ext cx="137"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Narrow" pitchFamily="34" charset="0"/>
                </a:rPr>
                <a:t>Est.</a:t>
              </a:r>
              <a:endParaRPr lang="en-US" sz="1200" dirty="0">
                <a:latin typeface="Arial Narrow" pitchFamily="34" charset="0"/>
              </a:endParaRPr>
            </a:p>
          </p:txBody>
        </p:sp>
        <p:sp>
          <p:nvSpPr>
            <p:cNvPr id="21719" name="Line 422"/>
            <p:cNvSpPr>
              <a:spLocks noChangeShapeType="1"/>
            </p:cNvSpPr>
            <p:nvPr/>
          </p:nvSpPr>
          <p:spPr bwMode="auto">
            <a:xfrm>
              <a:off x="4943" y="4115"/>
              <a:ext cx="243" cy="0"/>
            </a:xfrm>
            <a:prstGeom prst="line">
              <a:avLst/>
            </a:prstGeom>
            <a:noFill/>
            <a:ln w="9525">
              <a:solidFill>
                <a:schemeClr val="tx1"/>
              </a:solidFill>
              <a:round/>
              <a:headEnd/>
              <a:tailEnd/>
            </a:ln>
          </p:spPr>
          <p:txBody>
            <a:bodyPr/>
            <a:lstStyle/>
            <a:p>
              <a:endParaRPr lang="en-US"/>
            </a:p>
          </p:txBody>
        </p:sp>
      </p:grpSp>
      <p:grpSp>
        <p:nvGrpSpPr>
          <p:cNvPr id="7" name="Group 453"/>
          <p:cNvGrpSpPr>
            <a:grpSpLocks/>
          </p:cNvGrpSpPr>
          <p:nvPr/>
        </p:nvGrpSpPr>
        <p:grpSpPr bwMode="auto">
          <a:xfrm>
            <a:off x="1785938" y="2536825"/>
            <a:ext cx="2079625" cy="1428750"/>
            <a:chOff x="1164" y="1994"/>
            <a:chExt cx="1310" cy="900"/>
          </a:xfrm>
        </p:grpSpPr>
        <p:pic>
          <p:nvPicPr>
            <p:cNvPr id="21531" name="Picture 425" descr="XBD9904-00697"/>
            <p:cNvPicPr>
              <a:picLocks noChangeAspect="1" noChangeArrowheads="1"/>
            </p:cNvPicPr>
            <p:nvPr/>
          </p:nvPicPr>
          <p:blipFill>
            <a:blip r:embed="rId3" cstate="print"/>
            <a:srcRect/>
            <a:stretch>
              <a:fillRect/>
            </a:stretch>
          </p:blipFill>
          <p:spPr bwMode="auto">
            <a:xfrm>
              <a:off x="1164" y="2008"/>
              <a:ext cx="1310" cy="886"/>
            </a:xfrm>
            <a:prstGeom prst="rect">
              <a:avLst/>
            </a:prstGeom>
            <a:noFill/>
            <a:ln w="19050">
              <a:solidFill>
                <a:srgbClr val="FF0000"/>
              </a:solidFill>
              <a:miter lim="800000"/>
              <a:headEnd/>
              <a:tailEnd/>
            </a:ln>
          </p:spPr>
        </p:pic>
        <p:sp>
          <p:nvSpPr>
            <p:cNvPr id="21532" name="Text Box 426"/>
            <p:cNvSpPr txBox="1">
              <a:spLocks noChangeArrowheads="1"/>
            </p:cNvSpPr>
            <p:nvPr/>
          </p:nvSpPr>
          <p:spPr bwMode="auto">
            <a:xfrm>
              <a:off x="1338" y="1994"/>
              <a:ext cx="642" cy="233"/>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rPr>
                <a:t>ALS 1993</a:t>
              </a:r>
            </a:p>
          </p:txBody>
        </p:sp>
      </p:grpSp>
      <p:grpSp>
        <p:nvGrpSpPr>
          <p:cNvPr id="8" name="Group 430"/>
          <p:cNvGrpSpPr>
            <a:grpSpLocks/>
          </p:cNvGrpSpPr>
          <p:nvPr/>
        </p:nvGrpSpPr>
        <p:grpSpPr bwMode="auto">
          <a:xfrm>
            <a:off x="2168656" y="966789"/>
            <a:ext cx="2439987" cy="1601787"/>
            <a:chOff x="1233" y="916"/>
            <a:chExt cx="1537" cy="1009"/>
          </a:xfrm>
        </p:grpSpPr>
        <p:pic>
          <p:nvPicPr>
            <p:cNvPr id="21529" name="Picture 431"/>
            <p:cNvPicPr>
              <a:picLocks noChangeAspect="1" noChangeArrowheads="1"/>
            </p:cNvPicPr>
            <p:nvPr/>
          </p:nvPicPr>
          <p:blipFill>
            <a:blip r:embed="rId4" cstate="print"/>
            <a:srcRect/>
            <a:stretch>
              <a:fillRect/>
            </a:stretch>
          </p:blipFill>
          <p:spPr bwMode="auto">
            <a:xfrm>
              <a:off x="1233" y="920"/>
              <a:ext cx="1537" cy="1005"/>
            </a:xfrm>
            <a:prstGeom prst="rect">
              <a:avLst/>
            </a:prstGeom>
            <a:noFill/>
            <a:ln w="22225">
              <a:solidFill>
                <a:srgbClr val="FF0000"/>
              </a:solidFill>
              <a:miter lim="800000"/>
              <a:headEnd/>
              <a:tailEnd/>
            </a:ln>
          </p:spPr>
        </p:pic>
        <p:sp>
          <p:nvSpPr>
            <p:cNvPr id="21530" name="Text Box 432"/>
            <p:cNvSpPr txBox="1">
              <a:spLocks noChangeArrowheads="1"/>
            </p:cNvSpPr>
            <p:nvPr/>
          </p:nvSpPr>
          <p:spPr bwMode="auto">
            <a:xfrm>
              <a:off x="1637" y="916"/>
              <a:ext cx="728" cy="233"/>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rPr>
                <a:t>NSLS 1982</a:t>
              </a:r>
            </a:p>
          </p:txBody>
        </p:sp>
      </p:grpSp>
      <p:pic>
        <p:nvPicPr>
          <p:cNvPr id="21516" name="Picture 434" descr="spear"/>
          <p:cNvPicPr>
            <a:picLocks noChangeAspect="1" noChangeArrowheads="1"/>
          </p:cNvPicPr>
          <p:nvPr/>
        </p:nvPicPr>
        <p:blipFill>
          <a:blip r:embed="rId5" cstate="print"/>
          <a:srcRect/>
          <a:stretch>
            <a:fillRect/>
          </a:stretch>
        </p:blipFill>
        <p:spPr bwMode="auto">
          <a:xfrm>
            <a:off x="228757" y="706958"/>
            <a:ext cx="1935163" cy="1403350"/>
          </a:xfrm>
          <a:prstGeom prst="rect">
            <a:avLst/>
          </a:prstGeom>
          <a:noFill/>
          <a:ln w="22225">
            <a:solidFill>
              <a:srgbClr val="FF0000"/>
            </a:solidFill>
            <a:miter lim="800000"/>
            <a:headEnd/>
            <a:tailEnd/>
          </a:ln>
        </p:spPr>
      </p:pic>
      <p:sp>
        <p:nvSpPr>
          <p:cNvPr id="21517" name="Text Box 435"/>
          <p:cNvSpPr txBox="1">
            <a:spLocks noChangeArrowheads="1"/>
          </p:cNvSpPr>
          <p:nvPr/>
        </p:nvSpPr>
        <p:spPr bwMode="auto">
          <a:xfrm>
            <a:off x="184152" y="661988"/>
            <a:ext cx="1804831" cy="369320"/>
          </a:xfrm>
          <a:prstGeom prst="rect">
            <a:avLst/>
          </a:prstGeom>
          <a:noFill/>
          <a:ln w="9525">
            <a:noFill/>
            <a:miter lim="800000"/>
            <a:headEnd/>
            <a:tailEnd/>
          </a:ln>
        </p:spPr>
        <p:txBody>
          <a:bodyPr wrap="none" lIns="91429" tIns="45714" rIns="91429" bIns="45714">
            <a:spAutoFit/>
          </a:bodyPr>
          <a:lstStyle/>
          <a:p>
            <a:r>
              <a:rPr lang="en-US">
                <a:solidFill>
                  <a:schemeClr val="bg1"/>
                </a:solidFill>
                <a:latin typeface="Arial Narrow" pitchFamily="34" charset="0"/>
              </a:rPr>
              <a:t>SSRL 1974 &amp; 2004</a:t>
            </a:r>
          </a:p>
        </p:txBody>
      </p:sp>
      <p:sp>
        <p:nvSpPr>
          <p:cNvPr id="21519" name="Text Box 438"/>
          <p:cNvSpPr txBox="1">
            <a:spLocks noChangeArrowheads="1"/>
          </p:cNvSpPr>
          <p:nvPr/>
        </p:nvSpPr>
        <p:spPr bwMode="auto">
          <a:xfrm>
            <a:off x="3330575" y="339635"/>
            <a:ext cx="1404337" cy="369320"/>
          </a:xfrm>
          <a:prstGeom prst="rect">
            <a:avLst/>
          </a:prstGeom>
          <a:noFill/>
          <a:ln w="9525">
            <a:noFill/>
            <a:miter lim="800000"/>
            <a:headEnd/>
            <a:tailEnd/>
          </a:ln>
        </p:spPr>
        <p:txBody>
          <a:bodyPr wrap="none" lIns="91429" tIns="45714" rIns="91429" bIns="45714">
            <a:spAutoFit/>
          </a:bodyPr>
          <a:lstStyle/>
          <a:p>
            <a:r>
              <a:rPr lang="en-US" dirty="0">
                <a:solidFill>
                  <a:schemeClr val="bg1"/>
                </a:solidFill>
                <a:latin typeface="Arial Narrow" pitchFamily="34" charset="0"/>
              </a:rPr>
              <a:t>NSLS-II Today</a:t>
            </a:r>
          </a:p>
        </p:txBody>
      </p:sp>
      <p:grpSp>
        <p:nvGrpSpPr>
          <p:cNvPr id="223" name="Group 222"/>
          <p:cNvGrpSpPr/>
          <p:nvPr/>
        </p:nvGrpSpPr>
        <p:grpSpPr>
          <a:xfrm>
            <a:off x="6427709" y="599607"/>
            <a:ext cx="2716291" cy="1438821"/>
            <a:chOff x="4074253" y="584617"/>
            <a:chExt cx="2716291" cy="1438821"/>
          </a:xfrm>
        </p:grpSpPr>
        <p:pic>
          <p:nvPicPr>
            <p:cNvPr id="21520" name="Picture 440" descr="nsls2banner10"/>
            <p:cNvPicPr>
              <a:picLocks noChangeAspect="1" noChangeArrowheads="1"/>
            </p:cNvPicPr>
            <p:nvPr/>
          </p:nvPicPr>
          <p:blipFill>
            <a:blip r:embed="rId6" cstate="print"/>
            <a:srcRect/>
            <a:stretch>
              <a:fillRect/>
            </a:stretch>
          </p:blipFill>
          <p:spPr bwMode="auto">
            <a:xfrm>
              <a:off x="4117194" y="618500"/>
              <a:ext cx="2673350" cy="1404938"/>
            </a:xfrm>
            <a:prstGeom prst="rect">
              <a:avLst/>
            </a:prstGeom>
            <a:noFill/>
            <a:ln w="19050">
              <a:solidFill>
                <a:srgbClr val="FF0000"/>
              </a:solidFill>
              <a:miter lim="800000"/>
              <a:headEnd/>
              <a:tailEnd/>
            </a:ln>
          </p:spPr>
        </p:pic>
        <p:sp>
          <p:nvSpPr>
            <p:cNvPr id="21521" name="Text Box 441"/>
            <p:cNvSpPr txBox="1">
              <a:spLocks noChangeArrowheads="1"/>
            </p:cNvSpPr>
            <p:nvPr/>
          </p:nvSpPr>
          <p:spPr bwMode="auto">
            <a:xfrm>
              <a:off x="4074253" y="584617"/>
              <a:ext cx="1324379" cy="369320"/>
            </a:xfrm>
            <a:prstGeom prst="rect">
              <a:avLst/>
            </a:prstGeom>
            <a:noFill/>
            <a:ln w="9525">
              <a:noFill/>
              <a:miter lim="800000"/>
              <a:headEnd/>
              <a:tailEnd/>
            </a:ln>
          </p:spPr>
          <p:txBody>
            <a:bodyPr wrap="none" lIns="91429" tIns="45714" rIns="91429" bIns="45714">
              <a:spAutoFit/>
            </a:bodyPr>
            <a:lstStyle/>
            <a:p>
              <a:r>
                <a:rPr lang="en-US" dirty="0">
                  <a:solidFill>
                    <a:srgbClr val="FFFFFF"/>
                  </a:solidFill>
                  <a:latin typeface="Arial Narrow" pitchFamily="34" charset="0"/>
                </a:rPr>
                <a:t>NSLS-II 2015</a:t>
              </a:r>
            </a:p>
          </p:txBody>
        </p:sp>
      </p:grpSp>
      <p:grpSp>
        <p:nvGrpSpPr>
          <p:cNvPr id="10" name="Group 454"/>
          <p:cNvGrpSpPr>
            <a:grpSpLocks/>
          </p:cNvGrpSpPr>
          <p:nvPr/>
        </p:nvGrpSpPr>
        <p:grpSpPr bwMode="auto">
          <a:xfrm>
            <a:off x="4665663" y="1049339"/>
            <a:ext cx="2149475" cy="1438275"/>
            <a:chOff x="2939" y="738"/>
            <a:chExt cx="1354" cy="906"/>
          </a:xfrm>
        </p:grpSpPr>
        <p:pic>
          <p:nvPicPr>
            <p:cNvPr id="21525" name="Picture 5" descr="DSC_0271"/>
            <p:cNvPicPr>
              <a:picLocks noChangeAspect="1" noChangeArrowheads="1"/>
            </p:cNvPicPr>
            <p:nvPr/>
          </p:nvPicPr>
          <p:blipFill>
            <a:blip r:embed="rId7" cstate="print">
              <a:lum bright="20000" contrast="40000"/>
            </a:blip>
            <a:srcRect/>
            <a:stretch>
              <a:fillRect/>
            </a:stretch>
          </p:blipFill>
          <p:spPr bwMode="auto">
            <a:xfrm>
              <a:off x="2939" y="738"/>
              <a:ext cx="1320" cy="884"/>
            </a:xfrm>
            <a:prstGeom prst="rect">
              <a:avLst/>
            </a:prstGeom>
            <a:noFill/>
            <a:ln w="19050">
              <a:solidFill>
                <a:srgbClr val="FF0000"/>
              </a:solidFill>
              <a:miter lim="800000"/>
              <a:headEnd/>
              <a:tailEnd/>
            </a:ln>
          </p:spPr>
        </p:pic>
        <p:sp>
          <p:nvSpPr>
            <p:cNvPr id="21526" name="Text Box 444"/>
            <p:cNvSpPr txBox="1">
              <a:spLocks noChangeArrowheads="1"/>
            </p:cNvSpPr>
            <p:nvPr/>
          </p:nvSpPr>
          <p:spPr bwMode="auto">
            <a:xfrm>
              <a:off x="3578" y="1411"/>
              <a:ext cx="715" cy="233"/>
            </a:xfrm>
            <a:prstGeom prst="rect">
              <a:avLst/>
            </a:prstGeom>
            <a:noFill/>
            <a:ln w="9525">
              <a:noFill/>
              <a:miter lim="800000"/>
              <a:headEnd/>
              <a:tailEnd/>
            </a:ln>
          </p:spPr>
          <p:txBody>
            <a:bodyPr wrap="none">
              <a:spAutoFit/>
            </a:bodyPr>
            <a:lstStyle/>
            <a:p>
              <a:r>
                <a:rPr lang="en-US" dirty="0">
                  <a:solidFill>
                    <a:schemeClr val="bg1"/>
                  </a:solidFill>
                  <a:latin typeface="Arial Narrow" pitchFamily="34" charset="0"/>
                </a:rPr>
                <a:t>LCLS 2009</a:t>
              </a:r>
            </a:p>
          </p:txBody>
        </p:sp>
      </p:grpSp>
      <p:sp>
        <p:nvSpPr>
          <p:cNvPr id="224" name="Slide Number Placeholder 39"/>
          <p:cNvSpPr>
            <a:spLocks noGrp="1"/>
          </p:cNvSpPr>
          <p:nvPr>
            <p:ph type="sldNum" sz="quarter" idx="4294967295"/>
          </p:nvPr>
        </p:nvSpPr>
        <p:spPr bwMode="auto">
          <a:xfrm>
            <a:off x="8413750" y="6372227"/>
            <a:ext cx="381000" cy="365125"/>
          </a:xfrm>
          <a:prstGeom prst="rect">
            <a:avLst/>
          </a:prstGeom>
          <a:noFill/>
          <a:ln>
            <a:miter lim="800000"/>
            <a:headEnd/>
            <a:tailEnd/>
          </a:ln>
        </p:spPr>
        <p:txBody>
          <a:bodyPr wrap="square" numCol="1" anchorCtr="0" compatLnSpc="1">
            <a:prstTxWarp prst="textNoShape">
              <a:avLst/>
            </a:prstTxWarp>
          </a:bodyPr>
          <a:lstStyle/>
          <a:p>
            <a:pPr algn="r" fontAlgn="base">
              <a:spcBef>
                <a:spcPct val="0"/>
              </a:spcBef>
              <a:spcAft>
                <a:spcPct val="0"/>
              </a:spcAft>
            </a:pPr>
            <a:fld id="{90944929-F3F1-48F8-BC26-BA0BFE417CEF}" type="slidenum">
              <a:rPr lang="en-US" smtClean="0">
                <a:latin typeface="Arial" charset="0"/>
                <a:cs typeface="Arial" charset="0"/>
              </a:rPr>
              <a:pPr algn="r" fontAlgn="base">
                <a:spcBef>
                  <a:spcPct val="0"/>
                </a:spcBef>
                <a:spcAft>
                  <a:spcPct val="0"/>
                </a:spcAft>
              </a:pPr>
              <a:t>24</a:t>
            </a:fld>
            <a:endParaRPr lang="en-US" dirty="0" smtClean="0">
              <a:latin typeface="Arial" charset="0"/>
              <a:cs typeface="Arial" charset="0"/>
            </a:endParaRPr>
          </a:p>
        </p:txBody>
      </p:sp>
      <p:grpSp>
        <p:nvGrpSpPr>
          <p:cNvPr id="9" name="Group 427"/>
          <p:cNvGrpSpPr>
            <a:grpSpLocks/>
          </p:cNvGrpSpPr>
          <p:nvPr/>
        </p:nvGrpSpPr>
        <p:grpSpPr bwMode="auto">
          <a:xfrm>
            <a:off x="3594100" y="2157414"/>
            <a:ext cx="1976438" cy="1454150"/>
            <a:chOff x="1872" y="1942"/>
            <a:chExt cx="1245" cy="916"/>
          </a:xfrm>
        </p:grpSpPr>
        <p:pic>
          <p:nvPicPr>
            <p:cNvPr id="21527" name="Picture 428"/>
            <p:cNvPicPr>
              <a:picLocks noChangeAspect="1" noChangeArrowheads="1"/>
            </p:cNvPicPr>
            <p:nvPr/>
          </p:nvPicPr>
          <p:blipFill>
            <a:blip r:embed="rId8" cstate="print"/>
            <a:srcRect/>
            <a:stretch>
              <a:fillRect/>
            </a:stretch>
          </p:blipFill>
          <p:spPr bwMode="auto">
            <a:xfrm>
              <a:off x="1872" y="1971"/>
              <a:ext cx="1245" cy="887"/>
            </a:xfrm>
            <a:prstGeom prst="rect">
              <a:avLst/>
            </a:prstGeom>
            <a:noFill/>
            <a:ln w="22225">
              <a:solidFill>
                <a:srgbClr val="FF0000"/>
              </a:solidFill>
              <a:miter lim="800000"/>
              <a:headEnd/>
              <a:tailEnd/>
            </a:ln>
          </p:spPr>
        </p:pic>
        <p:sp>
          <p:nvSpPr>
            <p:cNvPr id="21528" name="Text Box 429"/>
            <p:cNvSpPr txBox="1">
              <a:spLocks noChangeArrowheads="1"/>
            </p:cNvSpPr>
            <p:nvPr/>
          </p:nvSpPr>
          <p:spPr bwMode="auto">
            <a:xfrm>
              <a:off x="2166" y="1942"/>
              <a:ext cx="656" cy="233"/>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rPr>
                <a:t>APS 1996</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25</a:t>
            </a:fld>
            <a:endParaRPr lang="en-US" b="0" u="none" dirty="0"/>
          </a:p>
        </p:txBody>
      </p:sp>
      <p:sp>
        <p:nvSpPr>
          <p:cNvPr id="5" name="Rectangle 2"/>
          <p:cNvSpPr>
            <a:spLocks noChangeArrowheads="1"/>
          </p:cNvSpPr>
          <p:nvPr/>
        </p:nvSpPr>
        <p:spPr bwMode="auto">
          <a:xfrm>
            <a:off x="698381" y="2581094"/>
            <a:ext cx="7510463" cy="523188"/>
          </a:xfrm>
          <a:prstGeom prst="rect">
            <a:avLst/>
          </a:prstGeom>
          <a:noFill/>
          <a:ln w="9525" algn="ctr">
            <a:noFill/>
            <a:miter lim="800000"/>
            <a:headEnd/>
            <a:tailEnd/>
          </a:ln>
          <a:effectLst/>
        </p:spPr>
        <p:txBody>
          <a:bodyPr lIns="91397" tIns="45698" rIns="91397" bIns="45698" anchor="ctr">
            <a:spAutoFit/>
          </a:bodyPr>
          <a:lstStyle/>
          <a:p>
            <a:pPr algn="ctr" eaLnBrk="1" hangingPunct="1"/>
            <a:r>
              <a:rPr lang="en-US" sz="2800" i="1" dirty="0" smtClean="0">
                <a:solidFill>
                  <a:srgbClr val="005C0F"/>
                </a:solidFill>
              </a:rPr>
              <a:t>Budget Update</a:t>
            </a:r>
            <a:endParaRPr lang="en-US" sz="2800" i="1" dirty="0">
              <a:solidFill>
                <a:srgbClr val="005C0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1"/>
          <p:cNvSpPr>
            <a:spLocks noGrp="1"/>
          </p:cNvSpPr>
          <p:nvPr>
            <p:ph type="sldNum" sz="quarter" idx="11"/>
          </p:nvPr>
        </p:nvSpPr>
        <p:spPr/>
        <p:txBody>
          <a:bodyPr/>
          <a:lstStyle/>
          <a:p>
            <a:pPr defTabSz="912364">
              <a:defRPr/>
            </a:pPr>
            <a:fld id="{82D784F8-2C31-4E5F-BBAB-E95E7532A856}" type="slidenum">
              <a:rPr lang="en-US" u="none"/>
              <a:pPr defTabSz="912364">
                <a:defRPr/>
              </a:pPr>
              <a:t>26</a:t>
            </a:fld>
            <a:endParaRPr lang="en-US" u="none" dirty="0"/>
          </a:p>
        </p:txBody>
      </p:sp>
      <p:sp>
        <p:nvSpPr>
          <p:cNvPr id="25603" name="Rectangle 4"/>
          <p:cNvSpPr>
            <a:spLocks noChangeArrowheads="1"/>
          </p:cNvSpPr>
          <p:nvPr/>
        </p:nvSpPr>
        <p:spPr bwMode="auto">
          <a:xfrm>
            <a:off x="0" y="1175679"/>
            <a:ext cx="3867727" cy="5076316"/>
          </a:xfrm>
          <a:prstGeom prst="rect">
            <a:avLst/>
          </a:prstGeom>
          <a:noFill/>
          <a:ln w="9525">
            <a:noFill/>
            <a:miter lim="800000"/>
            <a:headEnd/>
            <a:tailEnd/>
          </a:ln>
        </p:spPr>
        <p:txBody>
          <a:bodyPr wrap="square" lIns="81845" tIns="40921" rIns="81845" bIns="40921">
            <a:spAutoFit/>
          </a:bodyPr>
          <a:lstStyle/>
          <a:p>
            <a:pPr marL="120798" indent="-120798" eaLnBrk="0" hangingPunct="0">
              <a:buFont typeface="Wingdings" pitchFamily="2" charset="2"/>
              <a:buChar char="§"/>
            </a:pPr>
            <a:r>
              <a:rPr lang="en-US" sz="2000" dirty="0">
                <a:solidFill>
                  <a:srgbClr val="FF0303"/>
                </a:solidFill>
                <a:latin typeface="Arial Narrow" pitchFamily="34" charset="0"/>
                <a:cs typeface="Times New Roman" pitchFamily="18" charset="0"/>
              </a:rPr>
              <a:t>Research programs</a:t>
            </a:r>
          </a:p>
          <a:p>
            <a:pPr marL="463289" lvl="1" indent="-184741" eaLnBrk="0" hangingPunct="0">
              <a:spcBef>
                <a:spcPct val="20000"/>
              </a:spcBef>
              <a:buFont typeface="Wingdings" pitchFamily="2" charset="2"/>
              <a:buChar char="§"/>
            </a:pPr>
            <a:r>
              <a:rPr lang="en-US" sz="2000" dirty="0">
                <a:solidFill>
                  <a:srgbClr val="0000CC"/>
                </a:solidFill>
                <a:latin typeface="Arial Narrow" pitchFamily="34" charset="0"/>
                <a:cs typeface="Times New Roman" pitchFamily="18" charset="0"/>
              </a:rPr>
              <a:t>Energy Innovation </a:t>
            </a:r>
            <a:r>
              <a:rPr lang="en-US" sz="2000" dirty="0" smtClean="0">
                <a:solidFill>
                  <a:srgbClr val="0000CC"/>
                </a:solidFill>
                <a:latin typeface="Arial Narrow" pitchFamily="34" charset="0"/>
                <a:cs typeface="Times New Roman" pitchFamily="18" charset="0"/>
              </a:rPr>
              <a:t>Hubs</a:t>
            </a:r>
            <a:endParaRPr lang="en-US" sz="2000" dirty="0">
              <a:solidFill>
                <a:srgbClr val="0000CC"/>
              </a:solidFill>
              <a:latin typeface="Arial Narrow" pitchFamily="34" charset="0"/>
              <a:cs typeface="Times New Roman" pitchFamily="18" charset="0"/>
            </a:endParaRPr>
          </a:p>
          <a:p>
            <a:pPr marL="463289" lvl="1" indent="-184741" eaLnBrk="0" hangingPunct="0">
              <a:spcBef>
                <a:spcPct val="20000"/>
              </a:spcBef>
              <a:buFont typeface="Wingdings" pitchFamily="2" charset="2"/>
              <a:buChar char="§"/>
            </a:pPr>
            <a:r>
              <a:rPr lang="en-US" sz="2000" dirty="0" smtClean="0">
                <a:solidFill>
                  <a:srgbClr val="0000CC"/>
                </a:solidFill>
                <a:latin typeface="Arial Narrow" pitchFamily="34" charset="0"/>
                <a:cs typeface="Times New Roman" pitchFamily="18" charset="0"/>
              </a:rPr>
              <a:t>Energy </a:t>
            </a:r>
            <a:r>
              <a:rPr lang="en-US" sz="2000" dirty="0">
                <a:solidFill>
                  <a:srgbClr val="0000CC"/>
                </a:solidFill>
                <a:latin typeface="Arial Narrow" pitchFamily="34" charset="0"/>
                <a:cs typeface="Times New Roman" pitchFamily="18" charset="0"/>
              </a:rPr>
              <a:t>Frontier Research </a:t>
            </a:r>
            <a:r>
              <a:rPr lang="en-US" sz="2000" dirty="0" smtClean="0">
                <a:solidFill>
                  <a:srgbClr val="0000CC"/>
                </a:solidFill>
                <a:latin typeface="Arial Narrow" pitchFamily="34" charset="0"/>
                <a:cs typeface="Times New Roman" pitchFamily="18" charset="0"/>
              </a:rPr>
              <a:t>Centers</a:t>
            </a:r>
            <a:endParaRPr lang="en-US" sz="2000" dirty="0">
              <a:solidFill>
                <a:srgbClr val="0000CC"/>
              </a:solidFill>
              <a:latin typeface="Arial Narrow" pitchFamily="34" charset="0"/>
              <a:cs typeface="Times New Roman" pitchFamily="18" charset="0"/>
            </a:endParaRPr>
          </a:p>
          <a:p>
            <a:pPr marL="463289" lvl="1" indent="-184741" eaLnBrk="0" hangingPunct="0">
              <a:spcBef>
                <a:spcPct val="20000"/>
              </a:spcBef>
              <a:buFont typeface="Wingdings" pitchFamily="2" charset="2"/>
              <a:buChar char="§"/>
            </a:pPr>
            <a:r>
              <a:rPr lang="en-US" sz="2000" dirty="0">
                <a:solidFill>
                  <a:srgbClr val="0000CC"/>
                </a:solidFill>
                <a:latin typeface="Arial Narrow" pitchFamily="34" charset="0"/>
                <a:cs typeface="Times New Roman" pitchFamily="18" charset="0"/>
              </a:rPr>
              <a:t>Core research increases for grand challenge science</a:t>
            </a:r>
            <a:r>
              <a:rPr lang="en-US" sz="2000" dirty="0" smtClean="0">
                <a:solidFill>
                  <a:srgbClr val="0000CC"/>
                </a:solidFill>
                <a:latin typeface="Arial Narrow" pitchFamily="34" charset="0"/>
                <a:cs typeface="Times New Roman" pitchFamily="18" charset="0"/>
              </a:rPr>
              <a:t>, use-inspired science, </a:t>
            </a:r>
            <a:r>
              <a:rPr lang="en-US" sz="2000" dirty="0">
                <a:solidFill>
                  <a:srgbClr val="0000CC"/>
                </a:solidFill>
                <a:latin typeface="Arial Narrow" pitchFamily="34" charset="0"/>
                <a:cs typeface="Times New Roman" pitchFamily="18" charset="0"/>
              </a:rPr>
              <a:t>accelerator &amp; detector </a:t>
            </a:r>
            <a:r>
              <a:rPr lang="en-US" sz="2000" dirty="0" smtClean="0">
                <a:solidFill>
                  <a:srgbClr val="0000CC"/>
                </a:solidFill>
                <a:latin typeface="Arial Narrow" pitchFamily="34" charset="0"/>
                <a:cs typeface="Times New Roman" pitchFamily="18" charset="0"/>
              </a:rPr>
              <a:t>research</a:t>
            </a:r>
          </a:p>
          <a:p>
            <a:pPr marL="463289" lvl="1" indent="-184741" eaLnBrk="0" hangingPunct="0">
              <a:spcBef>
                <a:spcPct val="20000"/>
              </a:spcBef>
              <a:buFont typeface="Wingdings" pitchFamily="2" charset="2"/>
              <a:buChar char="§"/>
            </a:pPr>
            <a:endParaRPr lang="en-US" sz="1000" dirty="0">
              <a:solidFill>
                <a:srgbClr val="0000CC"/>
              </a:solidFill>
              <a:latin typeface="Arial Narrow" pitchFamily="34" charset="0"/>
              <a:cs typeface="Times New Roman" pitchFamily="18" charset="0"/>
            </a:endParaRPr>
          </a:p>
          <a:p>
            <a:pPr marL="120798" indent="-120798" eaLnBrk="0" hangingPunct="0">
              <a:buFont typeface="Wingdings" pitchFamily="2" charset="2"/>
              <a:buChar char="§"/>
            </a:pPr>
            <a:r>
              <a:rPr lang="en-US" sz="2000" dirty="0">
                <a:solidFill>
                  <a:srgbClr val="FF0303"/>
                </a:solidFill>
                <a:latin typeface="Arial Narrow" pitchFamily="34" charset="0"/>
                <a:cs typeface="Times New Roman" pitchFamily="18" charset="0"/>
              </a:rPr>
              <a:t>Scientific user facilities operations</a:t>
            </a:r>
            <a:endParaRPr lang="en-US" sz="2000" dirty="0">
              <a:solidFill>
                <a:srgbClr val="0000CC"/>
              </a:solidFill>
              <a:latin typeface="Arial Narrow" pitchFamily="34" charset="0"/>
              <a:cs typeface="Times New Roman" pitchFamily="18" charset="0"/>
            </a:endParaRPr>
          </a:p>
          <a:p>
            <a:pPr marL="463289" lvl="1" indent="-184741" eaLnBrk="0" hangingPunct="0">
              <a:spcBef>
                <a:spcPct val="15000"/>
              </a:spcBef>
              <a:buFont typeface="Wingdings" pitchFamily="2" charset="2"/>
              <a:buChar char="§"/>
            </a:pPr>
            <a:r>
              <a:rPr lang="en-US" sz="2000" dirty="0">
                <a:solidFill>
                  <a:srgbClr val="0000CC"/>
                </a:solidFill>
                <a:latin typeface="Arial Narrow" pitchFamily="34" charset="0"/>
                <a:cs typeface="Times New Roman" pitchFamily="18" charset="0"/>
              </a:rPr>
              <a:t>Synchrotron light sources</a:t>
            </a:r>
          </a:p>
          <a:p>
            <a:pPr marL="463289" lvl="1" indent="-184741" eaLnBrk="0" hangingPunct="0">
              <a:spcBef>
                <a:spcPct val="15000"/>
              </a:spcBef>
              <a:buFont typeface="Wingdings" pitchFamily="2" charset="2"/>
              <a:buChar char="§"/>
            </a:pPr>
            <a:r>
              <a:rPr lang="en-US" sz="2000" dirty="0">
                <a:solidFill>
                  <a:srgbClr val="0000CC"/>
                </a:solidFill>
                <a:latin typeface="Arial Narrow" pitchFamily="34" charset="0"/>
                <a:cs typeface="Times New Roman" pitchFamily="18" charset="0"/>
              </a:rPr>
              <a:t>Neutron scattering facilities</a:t>
            </a:r>
          </a:p>
          <a:p>
            <a:pPr marL="463289" lvl="1" indent="-184741" eaLnBrk="0" hangingPunct="0">
              <a:spcBef>
                <a:spcPct val="15000"/>
              </a:spcBef>
              <a:buFont typeface="Wingdings" pitchFamily="2" charset="2"/>
              <a:buChar char="§"/>
            </a:pPr>
            <a:r>
              <a:rPr lang="en-US" sz="2000" dirty="0" err="1">
                <a:solidFill>
                  <a:srgbClr val="0000CC"/>
                </a:solidFill>
                <a:latin typeface="Arial Narrow" pitchFamily="34" charset="0"/>
                <a:cs typeface="Times New Roman" pitchFamily="18" charset="0"/>
              </a:rPr>
              <a:t>Nanoscale</a:t>
            </a:r>
            <a:r>
              <a:rPr lang="en-US" sz="2000" dirty="0">
                <a:solidFill>
                  <a:srgbClr val="0000CC"/>
                </a:solidFill>
                <a:latin typeface="Arial Narrow" pitchFamily="34" charset="0"/>
                <a:cs typeface="Times New Roman" pitchFamily="18" charset="0"/>
              </a:rPr>
              <a:t> Science Research Centers</a:t>
            </a:r>
          </a:p>
          <a:p>
            <a:pPr marL="660823" lvl="2" indent="-38370" eaLnBrk="0" hangingPunct="0">
              <a:spcBef>
                <a:spcPct val="15000"/>
              </a:spcBef>
              <a:buFont typeface="Times New Roman" pitchFamily="18" charset="0"/>
              <a:buChar char=""/>
            </a:pPr>
            <a:endParaRPr lang="en-US" sz="1000" dirty="0">
              <a:solidFill>
                <a:srgbClr val="0000CC"/>
              </a:solidFill>
              <a:latin typeface="Arial Narrow" pitchFamily="34" charset="0"/>
              <a:cs typeface="Times New Roman" pitchFamily="18" charset="0"/>
            </a:endParaRPr>
          </a:p>
          <a:p>
            <a:pPr marL="120798" indent="-120798" eaLnBrk="0" hangingPunct="0">
              <a:buFont typeface="Wingdings" pitchFamily="2" charset="2"/>
              <a:buChar char="§"/>
            </a:pPr>
            <a:endParaRPr lang="fr-FR" sz="2000" dirty="0">
              <a:solidFill>
                <a:srgbClr val="0000CC"/>
              </a:solidFill>
              <a:latin typeface="Arial Narrow" pitchFamily="34" charset="0"/>
            </a:endParaRPr>
          </a:p>
          <a:p>
            <a:pPr marL="463289" lvl="1" indent="-184741" eaLnBrk="0" hangingPunct="0">
              <a:buFont typeface="Wingdings" pitchFamily="2" charset="2"/>
              <a:buChar char="§"/>
            </a:pPr>
            <a:endParaRPr lang="en-US" sz="2000" dirty="0">
              <a:solidFill>
                <a:srgbClr val="0000CC"/>
              </a:solidFill>
              <a:latin typeface="Arial Narrow" pitchFamily="34" charset="0"/>
            </a:endParaRPr>
          </a:p>
        </p:txBody>
      </p:sp>
      <p:sp>
        <p:nvSpPr>
          <p:cNvPr id="3292165" name="Rectangle 5"/>
          <p:cNvSpPr>
            <a:spLocks noChangeArrowheads="1"/>
          </p:cNvSpPr>
          <p:nvPr/>
        </p:nvSpPr>
        <p:spPr bwMode="auto">
          <a:xfrm>
            <a:off x="0" y="155009"/>
            <a:ext cx="9144000" cy="614922"/>
          </a:xfrm>
          <a:prstGeom prst="rect">
            <a:avLst/>
          </a:prstGeom>
          <a:noFill/>
          <a:ln w="9525" cap="flat" cmpd="sng">
            <a:noFill/>
            <a:prstDash val="solid"/>
            <a:miter lim="800000"/>
            <a:headEnd/>
            <a:tailEnd/>
          </a:ln>
          <a:effectLst/>
        </p:spPr>
        <p:txBody>
          <a:bodyPr lIns="91184" tIns="45593" rIns="91184" bIns="45593"/>
          <a:lstStyle/>
          <a:p>
            <a:pPr algn="ctr" defTabSz="912364">
              <a:defRPr/>
            </a:pPr>
            <a:r>
              <a:rPr lang="en-US" sz="2400" dirty="0">
                <a:solidFill>
                  <a:srgbClr val="006600"/>
                </a:solidFill>
              </a:rPr>
              <a:t>FY 2011 BES </a:t>
            </a:r>
            <a:r>
              <a:rPr lang="en-US" sz="2400" dirty="0" smtClean="0">
                <a:solidFill>
                  <a:srgbClr val="006600"/>
                </a:solidFill>
              </a:rPr>
              <a:t>Budget Request</a:t>
            </a:r>
            <a:endParaRPr lang="en-US" sz="2000" dirty="0">
              <a:solidFill>
                <a:srgbClr val="006600"/>
              </a:solidFill>
            </a:endParaRPr>
          </a:p>
        </p:txBody>
      </p:sp>
      <p:grpSp>
        <p:nvGrpSpPr>
          <p:cNvPr id="2" name="Group 24"/>
          <p:cNvGrpSpPr/>
          <p:nvPr/>
        </p:nvGrpSpPr>
        <p:grpSpPr>
          <a:xfrm>
            <a:off x="3627619" y="982190"/>
            <a:ext cx="5816183" cy="3559565"/>
            <a:chOff x="4085331" y="1553826"/>
            <a:chExt cx="6139768" cy="4034174"/>
          </a:xfrm>
        </p:grpSpPr>
        <p:pic>
          <p:nvPicPr>
            <p:cNvPr id="241666" name="Picture 2"/>
            <p:cNvPicPr>
              <a:picLocks noChangeAspect="1" noChangeArrowheads="1"/>
            </p:cNvPicPr>
            <p:nvPr/>
          </p:nvPicPr>
          <p:blipFill>
            <a:blip r:embed="rId3" cstate="print"/>
            <a:srcRect r="19203" b="10312"/>
            <a:stretch>
              <a:fillRect/>
            </a:stretch>
          </p:blipFill>
          <p:spPr bwMode="auto">
            <a:xfrm>
              <a:off x="4229100" y="1570038"/>
              <a:ext cx="5664200" cy="4017962"/>
            </a:xfrm>
            <a:prstGeom prst="rect">
              <a:avLst/>
            </a:prstGeom>
            <a:noFill/>
            <a:ln w="9525">
              <a:noFill/>
              <a:miter lim="800000"/>
              <a:headEnd/>
              <a:tailEnd/>
            </a:ln>
            <a:effectLst/>
          </p:spPr>
        </p:pic>
        <p:sp>
          <p:nvSpPr>
            <p:cNvPr id="61" name="Text Box 9"/>
            <p:cNvSpPr txBox="1">
              <a:spLocks noChangeArrowheads="1"/>
            </p:cNvSpPr>
            <p:nvPr/>
          </p:nvSpPr>
          <p:spPr bwMode="auto">
            <a:xfrm>
              <a:off x="6544369" y="3264745"/>
              <a:ext cx="1011238" cy="1046378"/>
            </a:xfrm>
            <a:prstGeom prst="rect">
              <a:avLst/>
            </a:prstGeom>
            <a:noFill/>
            <a:ln w="9525">
              <a:noFill/>
              <a:miter lim="800000"/>
              <a:headEnd/>
              <a:tailEnd/>
            </a:ln>
          </p:spPr>
          <p:txBody>
            <a:bodyPr lIns="91388" tIns="45693" rIns="91388" bIns="45693">
              <a:spAutoFit/>
            </a:bodyPr>
            <a:lstStyle/>
            <a:p>
              <a:pPr algn="ctr"/>
              <a:r>
                <a:rPr lang="en-US" dirty="0">
                  <a:solidFill>
                    <a:schemeClr val="bg1"/>
                  </a:solidFill>
                  <a:latin typeface="Arial Narrow" pitchFamily="34" charset="0"/>
                </a:rPr>
                <a:t>Facilities </a:t>
              </a:r>
            </a:p>
            <a:p>
              <a:pPr algn="ctr"/>
              <a:r>
                <a:rPr lang="en-US" dirty="0">
                  <a:solidFill>
                    <a:schemeClr val="bg1"/>
                  </a:solidFill>
                  <a:latin typeface="Arial Narrow" pitchFamily="34" charset="0"/>
                </a:rPr>
                <a:t>Ops</a:t>
              </a:r>
            </a:p>
            <a:p>
              <a:pPr algn="ctr"/>
              <a:r>
                <a:rPr lang="en-US" dirty="0" smtClean="0">
                  <a:solidFill>
                    <a:schemeClr val="bg1"/>
                  </a:solidFill>
                  <a:latin typeface="Arial Narrow" pitchFamily="34" charset="0"/>
                </a:rPr>
                <a:t>777.3</a:t>
              </a:r>
              <a:endParaRPr lang="en-US" dirty="0">
                <a:solidFill>
                  <a:schemeClr val="bg1"/>
                </a:solidFill>
                <a:latin typeface="Arial Narrow" pitchFamily="34" charset="0"/>
              </a:endParaRPr>
            </a:p>
          </p:txBody>
        </p:sp>
        <p:sp>
          <p:nvSpPr>
            <p:cNvPr id="62" name="Text Box 15"/>
            <p:cNvSpPr txBox="1">
              <a:spLocks noChangeArrowheads="1"/>
            </p:cNvSpPr>
            <p:nvPr/>
          </p:nvSpPr>
          <p:spPr bwMode="auto">
            <a:xfrm>
              <a:off x="5314802" y="4318047"/>
              <a:ext cx="859836" cy="592910"/>
            </a:xfrm>
            <a:prstGeom prst="rect">
              <a:avLst/>
            </a:prstGeom>
            <a:noFill/>
            <a:ln w="9525">
              <a:noFill/>
              <a:miter lim="800000"/>
              <a:headEnd/>
              <a:tailEnd/>
            </a:ln>
          </p:spPr>
          <p:txBody>
            <a:bodyPr wrap="none" lIns="91378" tIns="45688" rIns="91378" bIns="45688">
              <a:spAutoFit/>
            </a:bodyPr>
            <a:lstStyle/>
            <a:p>
              <a:pPr algn="ctr"/>
              <a:r>
                <a:rPr lang="en-US" sz="1400" dirty="0">
                  <a:latin typeface="Arial Narrow" pitchFamily="34" charset="0"/>
                </a:rPr>
                <a:t>MSE </a:t>
              </a:r>
            </a:p>
            <a:p>
              <a:pPr algn="ctr"/>
              <a:r>
                <a:rPr lang="en-US" sz="1400" dirty="0">
                  <a:latin typeface="Arial Narrow" pitchFamily="34" charset="0"/>
                </a:rPr>
                <a:t>Research</a:t>
              </a:r>
            </a:p>
          </p:txBody>
        </p:sp>
        <p:sp>
          <p:nvSpPr>
            <p:cNvPr id="63" name="Text Box 23"/>
            <p:cNvSpPr txBox="1">
              <a:spLocks noChangeArrowheads="1"/>
            </p:cNvSpPr>
            <p:nvPr/>
          </p:nvSpPr>
          <p:spPr bwMode="auto">
            <a:xfrm>
              <a:off x="5290694" y="4896421"/>
              <a:ext cx="874713" cy="348204"/>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400" dirty="0" smtClean="0">
                  <a:latin typeface="Arial Narrow" pitchFamily="34" charset="0"/>
                </a:rPr>
                <a:t>309.4</a:t>
              </a:r>
              <a:endParaRPr lang="en-US" sz="1400" dirty="0">
                <a:latin typeface="Arial Narrow" pitchFamily="34" charset="0"/>
              </a:endParaRPr>
            </a:p>
          </p:txBody>
        </p:sp>
        <p:sp>
          <p:nvSpPr>
            <p:cNvPr id="64" name="Text Box 16"/>
            <p:cNvSpPr txBox="1">
              <a:spLocks noChangeArrowheads="1"/>
            </p:cNvSpPr>
            <p:nvPr/>
          </p:nvSpPr>
          <p:spPr bwMode="auto">
            <a:xfrm>
              <a:off x="4374256" y="3611819"/>
              <a:ext cx="1201738" cy="837079"/>
            </a:xfrm>
            <a:prstGeom prst="rect">
              <a:avLst/>
            </a:prstGeom>
            <a:noFill/>
            <a:ln w="9525">
              <a:noFill/>
              <a:miter lim="800000"/>
              <a:headEnd/>
              <a:tailEnd/>
            </a:ln>
          </p:spPr>
          <p:txBody>
            <a:bodyPr lIns="91378" tIns="45688" rIns="91378" bIns="45688">
              <a:spAutoFit/>
            </a:bodyPr>
            <a:lstStyle/>
            <a:p>
              <a:pPr algn="ctr"/>
              <a:r>
                <a:rPr lang="en-US" sz="1400" dirty="0">
                  <a:solidFill>
                    <a:schemeClr val="bg1"/>
                  </a:solidFill>
                  <a:latin typeface="Arial Narrow" pitchFamily="34" charset="0"/>
                </a:rPr>
                <a:t>CSGB </a:t>
              </a:r>
            </a:p>
            <a:p>
              <a:pPr algn="ctr"/>
              <a:r>
                <a:rPr lang="en-US" sz="1400" dirty="0">
                  <a:solidFill>
                    <a:schemeClr val="bg1"/>
                  </a:solidFill>
                  <a:latin typeface="Arial Narrow" pitchFamily="34" charset="0"/>
                </a:rPr>
                <a:t>Research</a:t>
              </a:r>
            </a:p>
            <a:p>
              <a:pPr algn="ctr"/>
              <a:r>
                <a:rPr lang="en-US" sz="1400" dirty="0" smtClean="0">
                  <a:solidFill>
                    <a:schemeClr val="bg1"/>
                  </a:solidFill>
                  <a:latin typeface="Arial Narrow" pitchFamily="34" charset="0"/>
                </a:rPr>
                <a:t>306</a:t>
              </a:r>
              <a:endParaRPr lang="en-US" sz="1400" dirty="0">
                <a:solidFill>
                  <a:schemeClr val="bg1"/>
                </a:solidFill>
                <a:latin typeface="Arial Narrow" pitchFamily="34" charset="0"/>
              </a:endParaRPr>
            </a:p>
          </p:txBody>
        </p:sp>
        <p:sp>
          <p:nvSpPr>
            <p:cNvPr id="10" name="Text Box 83"/>
            <p:cNvSpPr txBox="1">
              <a:spLocks noChangeArrowheads="1"/>
            </p:cNvSpPr>
            <p:nvPr/>
          </p:nvSpPr>
          <p:spPr bwMode="auto">
            <a:xfrm>
              <a:off x="8775713" y="3930229"/>
              <a:ext cx="1012825" cy="837090"/>
            </a:xfrm>
            <a:prstGeom prst="rect">
              <a:avLst/>
            </a:prstGeom>
            <a:noFill/>
            <a:ln w="9525">
              <a:noFill/>
              <a:miter lim="800000"/>
              <a:headEnd/>
              <a:tailEnd/>
            </a:ln>
          </p:spPr>
          <p:txBody>
            <a:bodyPr lIns="91388" tIns="45693" rIns="91388" bIns="45693">
              <a:spAutoFit/>
            </a:bodyPr>
            <a:lstStyle/>
            <a:p>
              <a:pPr algn="ctr"/>
              <a:r>
                <a:rPr lang="en-US" sz="1400" dirty="0">
                  <a:latin typeface="Arial Narrow" pitchFamily="34" charset="0"/>
                </a:rPr>
                <a:t>Light Sources</a:t>
              </a:r>
            </a:p>
            <a:p>
              <a:pPr algn="ctr"/>
              <a:r>
                <a:rPr lang="en-US" sz="1400" dirty="0" smtClean="0">
                  <a:latin typeface="Arial Narrow" pitchFamily="34" charset="0"/>
                </a:rPr>
                <a:t>403.6</a:t>
              </a:r>
              <a:endParaRPr lang="en-US" sz="1400" dirty="0">
                <a:latin typeface="Arial Narrow" pitchFamily="34" charset="0"/>
              </a:endParaRPr>
            </a:p>
          </p:txBody>
        </p:sp>
        <p:sp>
          <p:nvSpPr>
            <p:cNvPr id="12" name="Text Box 84"/>
            <p:cNvSpPr txBox="1">
              <a:spLocks noChangeArrowheads="1"/>
            </p:cNvSpPr>
            <p:nvPr/>
          </p:nvSpPr>
          <p:spPr bwMode="auto">
            <a:xfrm>
              <a:off x="8742365" y="2888659"/>
              <a:ext cx="1011238" cy="837090"/>
            </a:xfrm>
            <a:prstGeom prst="rect">
              <a:avLst/>
            </a:prstGeom>
            <a:noFill/>
            <a:ln w="9525">
              <a:noFill/>
              <a:miter lim="800000"/>
              <a:headEnd/>
              <a:tailEnd/>
            </a:ln>
          </p:spPr>
          <p:txBody>
            <a:bodyPr lIns="91388" tIns="45693" rIns="91388" bIns="45693">
              <a:spAutoFit/>
            </a:bodyPr>
            <a:lstStyle/>
            <a:p>
              <a:pPr algn="ctr"/>
              <a:r>
                <a:rPr lang="en-US" sz="1400" dirty="0">
                  <a:latin typeface="Arial Narrow" pitchFamily="34" charset="0"/>
                </a:rPr>
                <a:t>Neutron Sources</a:t>
              </a:r>
            </a:p>
            <a:p>
              <a:pPr algn="ctr"/>
              <a:r>
                <a:rPr lang="en-US" sz="1400" dirty="0">
                  <a:latin typeface="Arial Narrow" pitchFamily="34" charset="0"/>
                </a:rPr>
                <a:t>262.7</a:t>
              </a:r>
            </a:p>
          </p:txBody>
        </p:sp>
        <p:sp>
          <p:nvSpPr>
            <p:cNvPr id="13" name="Text Box 85"/>
            <p:cNvSpPr txBox="1">
              <a:spLocks noChangeArrowheads="1"/>
            </p:cNvSpPr>
            <p:nvPr/>
          </p:nvSpPr>
          <p:spPr bwMode="auto">
            <a:xfrm>
              <a:off x="8486785" y="2549029"/>
              <a:ext cx="1738314" cy="348204"/>
            </a:xfrm>
            <a:prstGeom prst="rect">
              <a:avLst/>
            </a:prstGeom>
            <a:noFill/>
            <a:ln w="9525">
              <a:noFill/>
              <a:miter lim="800000"/>
              <a:headEnd/>
              <a:tailEnd/>
            </a:ln>
          </p:spPr>
          <p:txBody>
            <a:bodyPr lIns="91388" tIns="45693" rIns="91388" bIns="45693">
              <a:spAutoFit/>
            </a:bodyPr>
            <a:lstStyle/>
            <a:p>
              <a:pPr algn="ctr"/>
              <a:r>
                <a:rPr lang="en-US" sz="1400" dirty="0">
                  <a:latin typeface="Arial Narrow" pitchFamily="34" charset="0"/>
                </a:rPr>
                <a:t>NSRC 109.5</a:t>
              </a:r>
            </a:p>
          </p:txBody>
        </p:sp>
        <p:sp>
          <p:nvSpPr>
            <p:cNvPr id="14" name="Text Box 44"/>
            <p:cNvSpPr txBox="1">
              <a:spLocks noChangeArrowheads="1"/>
            </p:cNvSpPr>
            <p:nvPr/>
          </p:nvSpPr>
          <p:spPr bwMode="auto">
            <a:xfrm>
              <a:off x="4085331" y="2316552"/>
              <a:ext cx="1014413" cy="348204"/>
            </a:xfrm>
            <a:prstGeom prst="rect">
              <a:avLst/>
            </a:prstGeom>
            <a:noFill/>
            <a:ln w="9525">
              <a:noFill/>
              <a:miter lim="800000"/>
              <a:headEnd/>
              <a:tailEnd/>
            </a:ln>
          </p:spPr>
          <p:txBody>
            <a:bodyPr lIns="91378" tIns="45688" rIns="91378" bIns="45688">
              <a:spAutoFit/>
            </a:bodyPr>
            <a:lstStyle/>
            <a:p>
              <a:pPr algn="ctr"/>
              <a:r>
                <a:rPr lang="en-US" sz="1400" dirty="0">
                  <a:latin typeface="Arial Narrow" pitchFamily="34" charset="0"/>
                </a:rPr>
                <a:t>Hub 58.3</a:t>
              </a:r>
            </a:p>
          </p:txBody>
        </p:sp>
        <p:sp>
          <p:nvSpPr>
            <p:cNvPr id="15" name="Text Box 17"/>
            <p:cNvSpPr txBox="1">
              <a:spLocks noChangeArrowheads="1"/>
            </p:cNvSpPr>
            <p:nvPr/>
          </p:nvSpPr>
          <p:spPr bwMode="auto">
            <a:xfrm>
              <a:off x="4616463" y="2892304"/>
              <a:ext cx="661988" cy="540588"/>
            </a:xfrm>
            <a:prstGeom prst="rect">
              <a:avLst/>
            </a:prstGeom>
            <a:noFill/>
            <a:ln w="9525">
              <a:noFill/>
              <a:miter lim="800000"/>
              <a:headEnd/>
              <a:tailEnd/>
            </a:ln>
          </p:spPr>
          <p:txBody>
            <a:bodyPr lIns="91378" tIns="45688" rIns="91378" bIns="45688">
              <a:spAutoFit/>
            </a:bodyPr>
            <a:lstStyle/>
            <a:p>
              <a:pPr algn="ctr"/>
              <a:r>
                <a:rPr lang="en-US" sz="1200" dirty="0">
                  <a:latin typeface="Arial Narrow" pitchFamily="34" charset="0"/>
                </a:rPr>
                <a:t>EFRC</a:t>
              </a:r>
            </a:p>
            <a:p>
              <a:pPr algn="ctr"/>
              <a:r>
                <a:rPr lang="en-US" sz="1200" dirty="0" smtClean="0">
                  <a:latin typeface="Arial Narrow" pitchFamily="34" charset="0"/>
                </a:rPr>
                <a:t>140</a:t>
              </a:r>
              <a:endParaRPr lang="en-US" sz="1200" dirty="0">
                <a:latin typeface="Arial Narrow" pitchFamily="34" charset="0"/>
              </a:endParaRPr>
            </a:p>
          </p:txBody>
        </p:sp>
        <p:sp>
          <p:nvSpPr>
            <p:cNvPr id="16" name="Text Box 18"/>
            <p:cNvSpPr txBox="1">
              <a:spLocks noChangeArrowheads="1"/>
            </p:cNvSpPr>
            <p:nvPr/>
          </p:nvSpPr>
          <p:spPr bwMode="auto">
            <a:xfrm>
              <a:off x="5389393" y="1553826"/>
              <a:ext cx="1658938" cy="540588"/>
            </a:xfrm>
            <a:prstGeom prst="rect">
              <a:avLst/>
            </a:prstGeom>
            <a:noFill/>
            <a:ln w="9525">
              <a:noFill/>
              <a:miter lim="800000"/>
              <a:headEnd/>
              <a:tailEnd/>
            </a:ln>
          </p:spPr>
          <p:txBody>
            <a:bodyPr lIns="91378" tIns="45688" rIns="91378" bIns="45688">
              <a:spAutoFit/>
            </a:bodyPr>
            <a:lstStyle/>
            <a:p>
              <a:pPr algn="ctr"/>
              <a:r>
                <a:rPr lang="en-US" sz="1200" dirty="0">
                  <a:latin typeface="Arial Narrow" pitchFamily="34" charset="0"/>
                </a:rPr>
                <a:t>SBIR &amp; GPP  </a:t>
              </a:r>
            </a:p>
            <a:p>
              <a:pPr algn="ctr"/>
              <a:r>
                <a:rPr lang="en-US" sz="1200" dirty="0">
                  <a:latin typeface="Arial Narrow" pitchFamily="34" charset="0"/>
                </a:rPr>
                <a:t>40.2</a:t>
              </a:r>
            </a:p>
          </p:txBody>
        </p:sp>
        <p:sp>
          <p:nvSpPr>
            <p:cNvPr id="17" name="Rectangle 81"/>
            <p:cNvSpPr>
              <a:spLocks noChangeArrowheads="1"/>
            </p:cNvSpPr>
            <p:nvPr/>
          </p:nvSpPr>
          <p:spPr bwMode="auto">
            <a:xfrm>
              <a:off x="6384031" y="1867352"/>
              <a:ext cx="812520" cy="331336"/>
            </a:xfrm>
            <a:prstGeom prst="rect">
              <a:avLst/>
            </a:prstGeom>
            <a:noFill/>
            <a:ln w="9525">
              <a:noFill/>
              <a:miter lim="800000"/>
              <a:headEnd/>
              <a:tailEnd/>
            </a:ln>
          </p:spPr>
          <p:txBody>
            <a:bodyPr wrap="none" lIns="91408" tIns="45704" rIns="91408" bIns="45704">
              <a:spAutoFit/>
            </a:bodyPr>
            <a:lstStyle/>
            <a:p>
              <a:pPr eaLnBrk="0" hangingPunct="0"/>
              <a:r>
                <a:rPr lang="en-US" sz="1300" dirty="0">
                  <a:latin typeface="Arial Narrow" pitchFamily="34" charset="0"/>
                </a:rPr>
                <a:t>MIE  22.4</a:t>
              </a:r>
            </a:p>
          </p:txBody>
        </p:sp>
        <p:sp>
          <p:nvSpPr>
            <p:cNvPr id="18" name="Rectangle 82"/>
            <p:cNvSpPr>
              <a:spLocks noChangeArrowheads="1"/>
            </p:cNvSpPr>
            <p:nvPr/>
          </p:nvSpPr>
          <p:spPr bwMode="auto">
            <a:xfrm>
              <a:off x="4521811" y="1793835"/>
              <a:ext cx="1069732" cy="523184"/>
            </a:xfrm>
            <a:prstGeom prst="rect">
              <a:avLst/>
            </a:prstGeom>
            <a:noFill/>
            <a:ln w="9525">
              <a:noFill/>
              <a:miter lim="800000"/>
              <a:headEnd/>
              <a:tailEnd/>
            </a:ln>
          </p:spPr>
          <p:txBody>
            <a:bodyPr wrap="none" lIns="91408" tIns="45704" rIns="91408" bIns="45704">
              <a:spAutoFit/>
            </a:bodyPr>
            <a:lstStyle/>
            <a:p>
              <a:pPr algn="ctr" eaLnBrk="0" hangingPunct="0"/>
              <a:r>
                <a:rPr lang="en-US" sz="1200" dirty="0">
                  <a:latin typeface="Arial Narrow" pitchFamily="34" charset="0"/>
                </a:rPr>
                <a:t>SUF Research</a:t>
              </a:r>
            </a:p>
            <a:p>
              <a:pPr algn="ctr" eaLnBrk="0" hangingPunct="0"/>
              <a:r>
                <a:rPr lang="en-US" sz="1200" dirty="0">
                  <a:latin typeface="Arial Narrow" pitchFamily="34" charset="0"/>
                </a:rPr>
                <a:t>27.3</a:t>
              </a:r>
            </a:p>
          </p:txBody>
        </p:sp>
        <p:sp>
          <p:nvSpPr>
            <p:cNvPr id="20" name="Text Box 80"/>
            <p:cNvSpPr txBox="1">
              <a:spLocks noChangeArrowheads="1"/>
            </p:cNvSpPr>
            <p:nvPr/>
          </p:nvSpPr>
          <p:spPr bwMode="auto">
            <a:xfrm>
              <a:off x="4795851" y="2464390"/>
              <a:ext cx="1900238" cy="505717"/>
            </a:xfrm>
            <a:prstGeom prst="rect">
              <a:avLst/>
            </a:prstGeom>
            <a:noFill/>
            <a:ln w="9525">
              <a:noFill/>
              <a:miter lim="800000"/>
              <a:headEnd/>
              <a:tailEnd/>
            </a:ln>
          </p:spPr>
          <p:txBody>
            <a:bodyPr lIns="91388" tIns="45693" rIns="91388" bIns="45693">
              <a:spAutoFit/>
            </a:bodyPr>
            <a:lstStyle/>
            <a:p>
              <a:pPr algn="ctr"/>
              <a:r>
                <a:rPr lang="en-US" sz="1100" dirty="0">
                  <a:latin typeface="Arial Narrow" pitchFamily="34" charset="0"/>
                </a:rPr>
                <a:t>Construction</a:t>
              </a:r>
            </a:p>
            <a:p>
              <a:pPr algn="ctr"/>
              <a:r>
                <a:rPr lang="en-US" sz="1100" dirty="0">
                  <a:latin typeface="Arial Narrow" pitchFamily="34" charset="0"/>
                </a:rPr>
                <a:t>&amp; OPC</a:t>
              </a:r>
            </a:p>
          </p:txBody>
        </p:sp>
        <p:sp>
          <p:nvSpPr>
            <p:cNvPr id="21" name="Text Box 21"/>
            <p:cNvSpPr txBox="1">
              <a:spLocks noChangeArrowheads="1"/>
            </p:cNvSpPr>
            <p:nvPr/>
          </p:nvSpPr>
          <p:spPr bwMode="auto">
            <a:xfrm>
              <a:off x="5226063" y="2180206"/>
              <a:ext cx="968375" cy="348740"/>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400" dirty="0">
                  <a:latin typeface="Arial Narrow" pitchFamily="34" charset="0"/>
                </a:rPr>
                <a:t>153.1</a:t>
              </a:r>
            </a:p>
          </p:txBody>
        </p:sp>
      </p:grpSp>
      <p:sp>
        <p:nvSpPr>
          <p:cNvPr id="22" name="Rectangle 21"/>
          <p:cNvSpPr/>
          <p:nvPr/>
        </p:nvSpPr>
        <p:spPr>
          <a:xfrm>
            <a:off x="4302177" y="4533652"/>
            <a:ext cx="4572000" cy="1760203"/>
          </a:xfrm>
          <a:prstGeom prst="rect">
            <a:avLst/>
          </a:prstGeom>
        </p:spPr>
        <p:txBody>
          <a:bodyPr lIns="82021" tIns="41010" rIns="82021" bIns="41010">
            <a:spAutoFit/>
          </a:bodyPr>
          <a:lstStyle/>
          <a:p>
            <a:pPr marL="120798" indent="-120798" eaLnBrk="0" hangingPunct="0">
              <a:buFont typeface="Wingdings" pitchFamily="2" charset="2"/>
              <a:buChar char="§"/>
            </a:pPr>
            <a:r>
              <a:rPr lang="en-US" sz="2000" dirty="0" smtClean="0">
                <a:solidFill>
                  <a:srgbClr val="FF0303"/>
                </a:solidFill>
                <a:latin typeface="Arial Narrow" pitchFamily="34" charset="0"/>
                <a:cs typeface="Times New Roman" pitchFamily="18" charset="0"/>
              </a:rPr>
              <a:t>Construction and instrumentation</a:t>
            </a:r>
          </a:p>
          <a:p>
            <a:pPr marL="463289" lvl="1" indent="-184741" eaLnBrk="0" hangingPunct="0">
              <a:buFont typeface="Wingdings" pitchFamily="2" charset="2"/>
              <a:buChar char="§"/>
            </a:pPr>
            <a:r>
              <a:rPr lang="en-US" sz="2000" dirty="0" smtClean="0">
                <a:solidFill>
                  <a:srgbClr val="0000CC"/>
                </a:solidFill>
                <a:latin typeface="Arial Narrow" pitchFamily="34" charset="0"/>
                <a:cs typeface="Times New Roman" pitchFamily="18" charset="0"/>
              </a:rPr>
              <a:t>National Synchrotron Light Source-II</a:t>
            </a:r>
          </a:p>
          <a:p>
            <a:pPr marL="463289" lvl="1" indent="-184741" eaLnBrk="0" hangingPunct="0">
              <a:spcBef>
                <a:spcPct val="15000"/>
              </a:spcBef>
              <a:buFont typeface="Wingdings" pitchFamily="2" charset="2"/>
              <a:buChar char="§"/>
            </a:pPr>
            <a:r>
              <a:rPr lang="fr-FR" sz="2000" dirty="0" smtClean="0">
                <a:solidFill>
                  <a:srgbClr val="0000CC"/>
                </a:solidFill>
                <a:latin typeface="Arial Narrow" pitchFamily="34" charset="0"/>
              </a:rPr>
              <a:t>Spallation Neutron Source instruments</a:t>
            </a:r>
          </a:p>
          <a:p>
            <a:pPr marL="463289" lvl="1" indent="-184741" eaLnBrk="0" hangingPunct="0">
              <a:spcBef>
                <a:spcPct val="15000"/>
              </a:spcBef>
              <a:buFont typeface="Wingdings" pitchFamily="2" charset="2"/>
              <a:buChar char="§"/>
            </a:pPr>
            <a:r>
              <a:rPr lang="fr-FR" sz="2000" dirty="0" smtClean="0">
                <a:solidFill>
                  <a:srgbClr val="0000CC"/>
                </a:solidFill>
                <a:latin typeface="Arial Narrow" pitchFamily="34" charset="0"/>
              </a:rPr>
              <a:t>SNS Power Upgrade</a:t>
            </a:r>
          </a:p>
          <a:p>
            <a:pPr marL="463289" lvl="1" indent="-184741" eaLnBrk="0" hangingPunct="0">
              <a:spcBef>
                <a:spcPct val="15000"/>
              </a:spcBef>
            </a:pPr>
            <a:r>
              <a:rPr lang="fr-FR" sz="2000" dirty="0" smtClean="0">
                <a:solidFill>
                  <a:srgbClr val="0000CC"/>
                </a:solidFill>
                <a:latin typeface="Arial Narrow" pitchFamily="34" charset="0"/>
              </a:rPr>
              <a:t>	</a:t>
            </a:r>
            <a:endParaRPr lang="en-US" sz="2000" dirty="0">
              <a:latin typeface="Arial Narrow" pitchFamily="34" charset="0"/>
            </a:endParaRPr>
          </a:p>
        </p:txBody>
      </p:sp>
      <p:sp>
        <p:nvSpPr>
          <p:cNvPr id="23" name="Rectangle 9"/>
          <p:cNvSpPr>
            <a:spLocks noChangeArrowheads="1"/>
          </p:cNvSpPr>
          <p:nvPr/>
        </p:nvSpPr>
        <p:spPr bwMode="auto">
          <a:xfrm>
            <a:off x="7045002" y="894235"/>
            <a:ext cx="1796584" cy="702664"/>
          </a:xfrm>
          <a:prstGeom prst="rect">
            <a:avLst/>
          </a:prstGeom>
          <a:gradFill rotWithShape="0">
            <a:gsLst>
              <a:gs pos="0">
                <a:srgbClr val="FFFFCC"/>
              </a:gs>
              <a:gs pos="100000">
                <a:srgbClr val="EAEAEA"/>
              </a:gs>
            </a:gsLst>
            <a:lin ang="2700000" scaled="1"/>
          </a:gradFill>
          <a:ln w="25400">
            <a:solidFill>
              <a:schemeClr val="tx1"/>
            </a:solidFill>
            <a:miter lim="800000"/>
            <a:headEnd/>
            <a:tailEnd/>
          </a:ln>
        </p:spPr>
        <p:txBody>
          <a:bodyPr wrap="square" lIns="73614" tIns="73614" rIns="73614" bIns="73614">
            <a:spAutoFit/>
          </a:bodyPr>
          <a:lstStyle/>
          <a:p>
            <a:pPr algn="ctr" defTabSz="736358"/>
            <a:r>
              <a:rPr lang="en-US" dirty="0" smtClean="0">
                <a:solidFill>
                  <a:srgbClr val="000000"/>
                </a:solidFill>
                <a:latin typeface="Arial Narrow" pitchFamily="34" charset="0"/>
              </a:rPr>
              <a:t>FY 2011 Request:</a:t>
            </a:r>
            <a:endParaRPr lang="en-US" dirty="0">
              <a:solidFill>
                <a:srgbClr val="000000"/>
              </a:solidFill>
              <a:latin typeface="Arial Narrow" pitchFamily="34" charset="0"/>
            </a:endParaRPr>
          </a:p>
          <a:p>
            <a:pPr algn="ctr" defTabSz="736358"/>
            <a:r>
              <a:rPr lang="en-US" dirty="0">
                <a:solidFill>
                  <a:srgbClr val="000000"/>
                </a:solidFill>
                <a:latin typeface="Arial Narrow" pitchFamily="34" charset="0"/>
              </a:rPr>
              <a:t>$ </a:t>
            </a:r>
            <a:r>
              <a:rPr lang="en-US" dirty="0" smtClean="0">
                <a:solidFill>
                  <a:srgbClr val="000000"/>
                </a:solidFill>
                <a:latin typeface="Arial Narrow" pitchFamily="34" charset="0"/>
              </a:rPr>
              <a:t>1,835M</a:t>
            </a:r>
            <a:endParaRPr lang="en-US" dirty="0">
              <a:solidFill>
                <a:srgbClr val="0000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2124934" y="74950"/>
            <a:ext cx="5299075" cy="657225"/>
          </a:xfrm>
        </p:spPr>
        <p:txBody>
          <a:bodyPr/>
          <a:lstStyle/>
          <a:p>
            <a:pPr eaLnBrk="1" hangingPunct="1">
              <a:defRPr/>
            </a:pPr>
            <a:r>
              <a:rPr lang="en-US" sz="2400" dirty="0" smtClean="0">
                <a:solidFill>
                  <a:srgbClr val="006600"/>
                </a:solidFill>
              </a:rPr>
              <a:t>BES FY 2011 Budget Highlights</a:t>
            </a:r>
          </a:p>
        </p:txBody>
      </p:sp>
      <p:sp>
        <p:nvSpPr>
          <p:cNvPr id="440323" name="Rectangle 3"/>
          <p:cNvSpPr>
            <a:spLocks noGrp="1" noChangeArrowheads="1"/>
          </p:cNvSpPr>
          <p:nvPr>
            <p:ph type="body" idx="1"/>
          </p:nvPr>
        </p:nvSpPr>
        <p:spPr>
          <a:xfrm>
            <a:off x="0" y="797498"/>
            <a:ext cx="9144000" cy="5835650"/>
          </a:xfrm>
        </p:spPr>
        <p:txBody>
          <a:bodyPr/>
          <a:lstStyle/>
          <a:p>
            <a:pPr marL="0" indent="0" defTabSz="1019175" eaLnBrk="1" hangingPunct="1">
              <a:lnSpc>
                <a:spcPct val="90000"/>
              </a:lnSpc>
              <a:spcBef>
                <a:spcPct val="0"/>
              </a:spcBef>
              <a:spcAft>
                <a:spcPct val="15000"/>
              </a:spcAft>
              <a:buFont typeface="Wingdings" pitchFamily="2" charset="2"/>
              <a:buNone/>
              <a:defRPr/>
            </a:pPr>
            <a:r>
              <a:rPr lang="en-US" sz="1800" dirty="0" smtClean="0">
                <a:latin typeface="Arial Narrow" pitchFamily="34" charset="0"/>
              </a:rPr>
              <a:t>The FY 2011 BES Budget Request supports President Obama’s goals for a clean energy economy, investments in science and technology—including exploratory and high-risk research.</a:t>
            </a:r>
          </a:p>
          <a:p>
            <a:pPr marL="0" indent="0" defTabSz="1019175" eaLnBrk="1" hangingPunct="1">
              <a:lnSpc>
                <a:spcPct val="90000"/>
              </a:lnSpc>
              <a:spcBef>
                <a:spcPct val="0"/>
              </a:spcBef>
              <a:spcAft>
                <a:spcPct val="15000"/>
              </a:spcAft>
              <a:buFont typeface="Wingdings" pitchFamily="2" charset="2"/>
              <a:buNone/>
              <a:defRPr/>
            </a:pPr>
            <a:endParaRPr lang="en-US" sz="1600" b="0" dirty="0" smtClean="0">
              <a:solidFill>
                <a:srgbClr val="00A21B"/>
              </a:solidFill>
              <a:latin typeface="Arial Narrow" pitchFamily="34" charset="0"/>
            </a:endParaRPr>
          </a:p>
          <a:p>
            <a:pPr marL="0" indent="0" defTabSz="1019175" eaLnBrk="1" hangingPunct="1">
              <a:lnSpc>
                <a:spcPct val="90000"/>
              </a:lnSpc>
              <a:spcBef>
                <a:spcPct val="0"/>
              </a:spcBef>
              <a:spcAft>
                <a:spcPct val="15000"/>
              </a:spcAft>
              <a:buFont typeface="Wingdings" pitchFamily="2" charset="2"/>
              <a:buNone/>
              <a:defRPr/>
            </a:pPr>
            <a:r>
              <a:rPr lang="en-US" sz="1600" dirty="0" smtClean="0">
                <a:latin typeface="Arial Narrow" pitchFamily="34" charset="0"/>
              </a:rPr>
              <a:t>Research:</a:t>
            </a:r>
            <a:endParaRPr lang="en-US" sz="1400" b="0" dirty="0" smtClean="0">
              <a:latin typeface="Arial Narrow" pitchFamily="34" charset="0"/>
              <a:cs typeface="Times New Roman" pitchFamily="18" charset="0"/>
            </a:endParaRPr>
          </a:p>
          <a:p>
            <a:pPr marL="230188" lvl="1" indent="-115888" defTabSz="1019175" eaLnBrk="1" hangingPunct="1">
              <a:lnSpc>
                <a:spcPct val="90000"/>
              </a:lnSpc>
              <a:spcBef>
                <a:spcPct val="0"/>
              </a:spcBef>
              <a:spcAft>
                <a:spcPct val="20000"/>
              </a:spcAft>
              <a:buFont typeface="Wingdings" pitchFamily="2" charset="2"/>
              <a:buChar char="§"/>
              <a:defRPr/>
            </a:pPr>
            <a:r>
              <a:rPr lang="en-US" sz="1600" dirty="0" smtClean="0">
                <a:solidFill>
                  <a:schemeClr val="tx1"/>
                </a:solidFill>
                <a:latin typeface="Arial Narrow" pitchFamily="34" charset="0"/>
                <a:cs typeface="Times New Roman" pitchFamily="18" charset="0"/>
              </a:rPr>
              <a:t>Two </a:t>
            </a:r>
            <a:r>
              <a:rPr lang="en-US" sz="1600" b="1" dirty="0" smtClean="0">
                <a:solidFill>
                  <a:schemeClr val="tx1"/>
                </a:solidFill>
                <a:latin typeface="Arial Narrow" pitchFamily="34" charset="0"/>
                <a:cs typeface="Times New Roman" pitchFamily="18" charset="0"/>
              </a:rPr>
              <a:t>Energy Innovation Hubs </a:t>
            </a:r>
            <a:r>
              <a:rPr lang="en-US" sz="1600" dirty="0" smtClean="0">
                <a:solidFill>
                  <a:schemeClr val="tx1"/>
                </a:solidFill>
                <a:latin typeface="Arial Narrow" pitchFamily="34" charset="0"/>
                <a:cs typeface="Times New Roman" pitchFamily="18" charset="0"/>
              </a:rPr>
              <a:t>in the topical areas of </a:t>
            </a:r>
            <a:r>
              <a:rPr lang="en-US" sz="1600" i="1" dirty="0" smtClean="0">
                <a:solidFill>
                  <a:schemeClr val="tx1"/>
                </a:solidFill>
                <a:latin typeface="Arial Narrow" pitchFamily="34" charset="0"/>
                <a:cs typeface="Times New Roman" pitchFamily="18" charset="0"/>
              </a:rPr>
              <a:t>Fuels from Sunlight</a:t>
            </a:r>
            <a:r>
              <a:rPr lang="en-US" sz="1600" dirty="0" smtClean="0">
                <a:solidFill>
                  <a:schemeClr val="tx1"/>
                </a:solidFill>
                <a:latin typeface="Arial Narrow" pitchFamily="34" charset="0"/>
                <a:cs typeface="Times New Roman" pitchFamily="18" charset="0"/>
              </a:rPr>
              <a:t>, (initiated in 2010) and </a:t>
            </a:r>
            <a:r>
              <a:rPr lang="en-US" sz="1600" i="1" dirty="0" smtClean="0">
                <a:solidFill>
                  <a:schemeClr val="tx1"/>
                </a:solidFill>
                <a:latin typeface="Arial Narrow" pitchFamily="34" charset="0"/>
                <a:cs typeface="Times New Roman" pitchFamily="18" charset="0"/>
              </a:rPr>
              <a:t>Batteries and Energy Storage</a:t>
            </a:r>
            <a:r>
              <a:rPr lang="en-US" sz="1600" dirty="0" smtClean="0">
                <a:solidFill>
                  <a:schemeClr val="tx1"/>
                </a:solidFill>
                <a:latin typeface="Arial Narrow" pitchFamily="34" charset="0"/>
                <a:cs typeface="Times New Roman" pitchFamily="18" charset="0"/>
              </a:rPr>
              <a:t>. </a:t>
            </a:r>
            <a:r>
              <a:rPr lang="en-US" sz="1600" dirty="0" smtClean="0">
                <a:solidFill>
                  <a:srgbClr val="000000"/>
                </a:solidFill>
                <a:latin typeface="Arial Narrow" pitchFamily="34" charset="0"/>
                <a:cs typeface="Times New Roman" pitchFamily="18" charset="0"/>
              </a:rPr>
              <a:t>Each hub will assemble a multidisciplinary team to address the basic science, technology, economic, and policy issues needed to achieve a secure and sustainable energy future.</a:t>
            </a:r>
          </a:p>
          <a:p>
            <a:pPr marL="230188" lvl="1" indent="-115888" defTabSz="1019175" eaLnBrk="1" hangingPunct="1">
              <a:lnSpc>
                <a:spcPct val="90000"/>
              </a:lnSpc>
              <a:spcBef>
                <a:spcPct val="0"/>
              </a:spcBef>
              <a:spcAft>
                <a:spcPct val="20000"/>
              </a:spcAft>
              <a:buFont typeface="Wingdings" pitchFamily="2" charset="2"/>
              <a:buChar char="§"/>
              <a:defRPr/>
            </a:pPr>
            <a:r>
              <a:rPr lang="en-US" sz="1600" b="1" dirty="0" smtClean="0">
                <a:solidFill>
                  <a:srgbClr val="000000"/>
                </a:solidFill>
                <a:latin typeface="Arial Narrow" pitchFamily="34" charset="0"/>
                <a:cs typeface="Times New Roman" pitchFamily="18" charset="0"/>
              </a:rPr>
              <a:t>Energy Frontier Research Centers (EFRCs)</a:t>
            </a:r>
            <a:r>
              <a:rPr lang="en-US" sz="1600" dirty="0" smtClean="0">
                <a:solidFill>
                  <a:srgbClr val="000000"/>
                </a:solidFill>
                <a:latin typeface="Arial Narrow" pitchFamily="34" charset="0"/>
                <a:cs typeface="Times New Roman" pitchFamily="18" charset="0"/>
              </a:rPr>
              <a:t>, initiated in FY 2009, requested expansion in FY 2011 (+$40M) to cover under-represented topical areas in carbon capture and advanced nuclear energy systems, and in discovery and development of new materials.</a:t>
            </a:r>
          </a:p>
          <a:p>
            <a:pPr marL="230188" lvl="1" indent="-115888" defTabSz="1019175" eaLnBrk="1" hangingPunct="1">
              <a:lnSpc>
                <a:spcPct val="90000"/>
              </a:lnSpc>
              <a:spcBef>
                <a:spcPct val="0"/>
              </a:spcBef>
              <a:spcAft>
                <a:spcPct val="20000"/>
              </a:spcAft>
              <a:buFont typeface="Wingdings" pitchFamily="2" charset="2"/>
              <a:buChar char="§"/>
              <a:defRPr/>
            </a:pPr>
            <a:r>
              <a:rPr lang="en-US" sz="1600" b="1" dirty="0" smtClean="0">
                <a:solidFill>
                  <a:srgbClr val="000000"/>
                </a:solidFill>
                <a:latin typeface="Arial Narrow" pitchFamily="34" charset="0"/>
                <a:cs typeface="Times New Roman" pitchFamily="18" charset="0"/>
              </a:rPr>
              <a:t>Core research</a:t>
            </a:r>
            <a:r>
              <a:rPr lang="en-US" sz="1600" dirty="0" smtClean="0">
                <a:solidFill>
                  <a:srgbClr val="000000"/>
                </a:solidFill>
                <a:latin typeface="Arial Narrow" pitchFamily="34" charset="0"/>
                <a:cs typeface="Times New Roman" pitchFamily="18" charset="0"/>
              </a:rPr>
              <a:t>—primarily supporting single principal investigator and small group projects—will be continued and expanded to initiate promising new activities in grand challenge discovery science and use-inspired sciences, including: ultrafast science, materials synthesis, carbon capture, radiation resistant materials, separation sciences, advanced combustion modeling for engine design, geophysics and geochemistry on CO</a:t>
            </a:r>
            <a:r>
              <a:rPr lang="en-US" sz="1600" baseline="-25000" dirty="0" smtClean="0">
                <a:solidFill>
                  <a:srgbClr val="000000"/>
                </a:solidFill>
                <a:latin typeface="Arial Narrow" pitchFamily="34" charset="0"/>
                <a:cs typeface="Times New Roman" pitchFamily="18" charset="0"/>
              </a:rPr>
              <a:t>2</a:t>
            </a:r>
            <a:r>
              <a:rPr lang="en-US" sz="1600" dirty="0" smtClean="0">
                <a:solidFill>
                  <a:srgbClr val="000000"/>
                </a:solidFill>
                <a:latin typeface="Arial Narrow" pitchFamily="34" charset="0"/>
                <a:cs typeface="Times New Roman" pitchFamily="18" charset="0"/>
              </a:rPr>
              <a:t>/minerals &amp; rocks interactions, and gas hydrates.</a:t>
            </a:r>
            <a:endParaRPr lang="en-US" sz="1600" dirty="0" smtClean="0">
              <a:solidFill>
                <a:srgbClr val="FF0000"/>
              </a:solidFill>
              <a:latin typeface="Arial Narrow" pitchFamily="34" charset="0"/>
              <a:cs typeface="Times New Roman" pitchFamily="18" charset="0"/>
            </a:endParaRPr>
          </a:p>
          <a:p>
            <a:pPr marL="0" indent="0" defTabSz="1019175" eaLnBrk="1" hangingPunct="1">
              <a:lnSpc>
                <a:spcPct val="90000"/>
              </a:lnSpc>
              <a:spcBef>
                <a:spcPct val="0"/>
              </a:spcBef>
              <a:spcAft>
                <a:spcPct val="15000"/>
              </a:spcAft>
              <a:buFont typeface="Wingdings" pitchFamily="2" charset="2"/>
              <a:buNone/>
              <a:defRPr/>
            </a:pPr>
            <a:endParaRPr lang="en-US" sz="800" b="0" dirty="0" smtClean="0">
              <a:solidFill>
                <a:srgbClr val="FF0000"/>
              </a:solidFill>
              <a:latin typeface="Arial Narrow" pitchFamily="34" charset="0"/>
              <a:cs typeface="Times New Roman" pitchFamily="18" charset="0"/>
            </a:endParaRPr>
          </a:p>
          <a:p>
            <a:pPr marL="0" indent="0" defTabSz="1019175" eaLnBrk="1" hangingPunct="1">
              <a:lnSpc>
                <a:spcPct val="90000"/>
              </a:lnSpc>
              <a:spcBef>
                <a:spcPct val="0"/>
              </a:spcBef>
              <a:spcAft>
                <a:spcPct val="15000"/>
              </a:spcAft>
              <a:buFont typeface="Wingdings" pitchFamily="2" charset="2"/>
              <a:buNone/>
              <a:defRPr/>
            </a:pPr>
            <a:r>
              <a:rPr lang="en-US" sz="1800" dirty="0" smtClean="0">
                <a:latin typeface="Arial Narrow" pitchFamily="34" charset="0"/>
              </a:rPr>
              <a:t>Facilities:</a:t>
            </a:r>
            <a:endParaRPr lang="en-US" sz="1600" dirty="0" smtClean="0">
              <a:latin typeface="Arial Narrow" pitchFamily="34" charset="0"/>
              <a:cs typeface="Times New Roman" pitchFamily="18" charset="0"/>
            </a:endParaRPr>
          </a:p>
          <a:p>
            <a:pPr marL="230188" lvl="1" indent="-115888" defTabSz="1019175" eaLnBrk="1" hangingPunct="1">
              <a:lnSpc>
                <a:spcPct val="90000"/>
              </a:lnSpc>
              <a:spcBef>
                <a:spcPct val="0"/>
              </a:spcBef>
              <a:spcAft>
                <a:spcPct val="20000"/>
              </a:spcAft>
              <a:buFont typeface="Wingdings" pitchFamily="2" charset="2"/>
              <a:buChar char="§"/>
              <a:defRPr/>
            </a:pPr>
            <a:r>
              <a:rPr lang="en-US" sz="1600" dirty="0" smtClean="0">
                <a:solidFill>
                  <a:srgbClr val="000000"/>
                </a:solidFill>
                <a:latin typeface="Arial Narrow" pitchFamily="34" charset="0"/>
                <a:cs typeface="Times New Roman" pitchFamily="18" charset="0"/>
              </a:rPr>
              <a:t>The </a:t>
            </a:r>
            <a:r>
              <a:rPr lang="en-US" sz="1600" b="1" dirty="0" smtClean="0">
                <a:solidFill>
                  <a:srgbClr val="000000"/>
                </a:solidFill>
                <a:latin typeface="Arial Narrow" pitchFamily="34" charset="0"/>
                <a:cs typeface="Times New Roman" pitchFamily="18" charset="0"/>
              </a:rPr>
              <a:t>National Synchrotron Light Source II </a:t>
            </a:r>
            <a:r>
              <a:rPr lang="en-US" sz="1600" dirty="0" smtClean="0">
                <a:solidFill>
                  <a:srgbClr val="000000"/>
                </a:solidFill>
                <a:latin typeface="Arial Narrow" pitchFamily="34" charset="0"/>
                <a:cs typeface="Times New Roman" pitchFamily="18" charset="0"/>
              </a:rPr>
              <a:t>at Brookhaven National Laboratory will continue its construction phase, including the largest component of the project—the building that will house the accelerator ring.</a:t>
            </a:r>
          </a:p>
          <a:p>
            <a:pPr marL="230188" lvl="1" indent="-115888" defTabSz="1019175" eaLnBrk="1" hangingPunct="1">
              <a:lnSpc>
                <a:spcPct val="90000"/>
              </a:lnSpc>
              <a:spcBef>
                <a:spcPct val="0"/>
              </a:spcBef>
              <a:spcAft>
                <a:spcPct val="20000"/>
              </a:spcAft>
              <a:buFont typeface="Wingdings" pitchFamily="2" charset="2"/>
              <a:buChar char="§"/>
              <a:defRPr/>
            </a:pPr>
            <a:r>
              <a:rPr lang="en-US" sz="1600" b="1" dirty="0" smtClean="0">
                <a:solidFill>
                  <a:srgbClr val="000000"/>
                </a:solidFill>
                <a:latin typeface="Arial Narrow" pitchFamily="34" charset="0"/>
                <a:cs typeface="Times New Roman" pitchFamily="18" charset="0"/>
              </a:rPr>
              <a:t> </a:t>
            </a:r>
            <a:r>
              <a:rPr lang="en-US" sz="1600" dirty="0" smtClean="0">
                <a:solidFill>
                  <a:srgbClr val="000000"/>
                </a:solidFill>
                <a:latin typeface="Arial Narrow" pitchFamily="34" charset="0"/>
                <a:cs typeface="Times New Roman" pitchFamily="18" charset="0"/>
              </a:rPr>
              <a:t>Budget request for </a:t>
            </a:r>
            <a:r>
              <a:rPr lang="en-US" sz="1600" b="1" dirty="0" smtClean="0">
                <a:solidFill>
                  <a:srgbClr val="000000"/>
                </a:solidFill>
                <a:latin typeface="Arial Narrow" pitchFamily="34" charset="0"/>
                <a:cs typeface="Times New Roman" pitchFamily="18" charset="0"/>
              </a:rPr>
              <a:t>Scientific User Facility Operations</a:t>
            </a:r>
            <a:r>
              <a:rPr lang="en-US" sz="1600" dirty="0" smtClean="0">
                <a:solidFill>
                  <a:srgbClr val="000000"/>
                </a:solidFill>
                <a:latin typeface="Arial Narrow" pitchFamily="34" charset="0"/>
                <a:cs typeface="Times New Roman" pitchFamily="18" charset="0"/>
              </a:rPr>
              <a:t> will allow optimal operations in FY 2011.  The BES user facilities are visited by more than 10,000 scientists and engineers from academia, national laboratories, and industry annually and provide unique capabilities to the scientific community that are critical to maintaining U.S. leadership in the physical sciences.</a:t>
            </a:r>
          </a:p>
        </p:txBody>
      </p:sp>
      <p:sp>
        <p:nvSpPr>
          <p:cNvPr id="5" name="Slide Number Placeholder 2"/>
          <p:cNvSpPr txBox="1">
            <a:spLocks/>
          </p:cNvSpPr>
          <p:nvPr/>
        </p:nvSpPr>
        <p:spPr>
          <a:xfrm>
            <a:off x="8413750" y="6351588"/>
            <a:ext cx="381000" cy="365125"/>
          </a:xfrm>
          <a:prstGeom prst="rect">
            <a:avLst/>
          </a:prstGeom>
        </p:spPr>
        <p:txBody>
          <a:bodyPr lIns="91429" tIns="45714" rIns="91429" bIns="45714"/>
          <a:lstStyle/>
          <a:p>
            <a:pPr algn="r" defTabSz="914293">
              <a:defRPr/>
            </a:pPr>
            <a:fld id="{D1C3E240-9EB6-4604-A43D-9910B3F588EA}" type="slidenum">
              <a:rPr lang="en-US" sz="1200" smtClean="0">
                <a:solidFill>
                  <a:srgbClr val="106636"/>
                </a:solidFill>
              </a:rPr>
              <a:pPr algn="r" defTabSz="914293">
                <a:defRPr/>
              </a:pPr>
              <a:t>27</a:t>
            </a:fld>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28</a:t>
            </a:fld>
            <a:endParaRPr lang="en-US" u="none" dirty="0"/>
          </a:p>
        </p:txBody>
      </p:sp>
      <p:sp>
        <p:nvSpPr>
          <p:cNvPr id="5" name="Rectangle 4"/>
          <p:cNvSpPr/>
          <p:nvPr/>
        </p:nvSpPr>
        <p:spPr>
          <a:xfrm>
            <a:off x="380951" y="851830"/>
            <a:ext cx="8397079" cy="6186050"/>
          </a:xfrm>
          <a:prstGeom prst="rect">
            <a:avLst/>
          </a:prstGeom>
        </p:spPr>
        <p:txBody>
          <a:bodyPr wrap="square" lIns="82039" tIns="41020" rIns="82039" bIns="41020">
            <a:spAutoFit/>
          </a:bodyPr>
          <a:lstStyle/>
          <a:p>
            <a:r>
              <a:rPr lang="en-US" sz="1600" dirty="0" smtClean="0">
                <a:latin typeface="Arial Narrow" pitchFamily="34" charset="0"/>
              </a:rPr>
              <a:t>“The Committee recommends </a:t>
            </a:r>
            <a:r>
              <a:rPr lang="en-US" sz="1600" b="1" dirty="0" smtClean="0">
                <a:latin typeface="Arial Narrow" pitchFamily="34" charset="0"/>
              </a:rPr>
              <a:t>$1,739,115,000 </a:t>
            </a:r>
            <a:r>
              <a:rPr lang="en-US" sz="1600" dirty="0" smtClean="0">
                <a:latin typeface="Arial Narrow" pitchFamily="34" charset="0"/>
              </a:rPr>
              <a:t>for Basic Energy Sciences. Of these funds, </a:t>
            </a:r>
            <a:r>
              <a:rPr lang="en-US" sz="1600" b="1" dirty="0" smtClean="0">
                <a:latin typeface="Arial Narrow" pitchFamily="34" charset="0"/>
              </a:rPr>
              <a:t>$151,600,000 </a:t>
            </a:r>
            <a:r>
              <a:rPr lang="en-US" sz="1600" dirty="0" smtClean="0">
                <a:latin typeface="Arial Narrow" pitchFamily="34" charset="0"/>
              </a:rPr>
              <a:t>is provided for </a:t>
            </a:r>
            <a:r>
              <a:rPr lang="en-US" sz="1600" b="1" dirty="0" smtClean="0">
                <a:latin typeface="Arial Narrow" pitchFamily="34" charset="0"/>
              </a:rPr>
              <a:t>construction</a:t>
            </a:r>
            <a:r>
              <a:rPr lang="en-US" sz="1600" dirty="0" smtClean="0">
                <a:latin typeface="Arial Narrow" pitchFamily="34" charset="0"/>
              </a:rPr>
              <a:t> activities as requested in the budget. The remaining $1,587,515,000 is for research. Within available funds, </a:t>
            </a:r>
            <a:r>
              <a:rPr lang="en-US" sz="1600" b="1" dirty="0" smtClean="0">
                <a:latin typeface="Arial Narrow" pitchFamily="34" charset="0"/>
              </a:rPr>
              <a:t>up to $100,000,000 </a:t>
            </a:r>
            <a:r>
              <a:rPr lang="en-US" sz="1600" dirty="0" smtClean="0">
                <a:latin typeface="Arial Narrow" pitchFamily="34" charset="0"/>
              </a:rPr>
              <a:t>shall be used to support the 46 </a:t>
            </a:r>
            <a:r>
              <a:rPr lang="en-US" sz="1600" b="1" dirty="0" smtClean="0">
                <a:latin typeface="Arial Narrow" pitchFamily="34" charset="0"/>
              </a:rPr>
              <a:t>Energy Frontier Research Centers</a:t>
            </a:r>
            <a:r>
              <a:rPr lang="en-US" sz="1600" dirty="0" smtClean="0">
                <a:latin typeface="Arial Narrow" pitchFamily="34" charset="0"/>
              </a:rPr>
              <a:t>. The Committee does not support the creation of new Energy Frontier Research Centers at this time. The Department must first demonstrate the benefits and results of this new research and development approach designed to address fundamental scientific energy  challenges before the program is expanded further. A significant increase in funding for the core research program in materials and chemical sciences should </a:t>
            </a:r>
            <a:r>
              <a:rPr lang="en-US" sz="1400" dirty="0" smtClean="0">
                <a:latin typeface="Arial Narrow" pitchFamily="34" charset="0"/>
              </a:rPr>
              <a:t>be </a:t>
            </a:r>
            <a:r>
              <a:rPr lang="en-US" sz="1600" dirty="0" smtClean="0">
                <a:latin typeface="Arial Narrow" pitchFamily="34" charset="0"/>
              </a:rPr>
              <a:t>sufficient to advance scientific and engineering knowledge in areas of study where the Department feels there are gaps in addressing energy challenges. </a:t>
            </a:r>
          </a:p>
          <a:p>
            <a:r>
              <a:rPr lang="en-US" sz="1600" dirty="0" smtClean="0">
                <a:latin typeface="Arial Narrow" pitchFamily="34" charset="0"/>
              </a:rPr>
              <a:t>Within the research funds provided, </a:t>
            </a:r>
            <a:r>
              <a:rPr lang="en-US" sz="1600" b="1" dirty="0" smtClean="0">
                <a:latin typeface="Arial Narrow" pitchFamily="34" charset="0"/>
              </a:rPr>
              <a:t>$16,000,000 </a:t>
            </a:r>
            <a:r>
              <a:rPr lang="en-US" sz="1600" dirty="0" smtClean="0">
                <a:latin typeface="Arial Narrow" pitchFamily="34" charset="0"/>
              </a:rPr>
              <a:t>shall be available for the </a:t>
            </a:r>
            <a:r>
              <a:rPr lang="en-US" sz="1600" b="1" dirty="0" smtClean="0">
                <a:latin typeface="Arial Narrow" pitchFamily="34" charset="0"/>
              </a:rPr>
              <a:t>Fuels from Sunlight energy innovation hub </a:t>
            </a:r>
            <a:r>
              <a:rPr lang="en-US" sz="1600" dirty="0" smtClean="0">
                <a:latin typeface="Arial Narrow" pitchFamily="34" charset="0"/>
              </a:rPr>
              <a:t>and </a:t>
            </a:r>
            <a:r>
              <a:rPr lang="en-US" sz="1600" b="1" dirty="0" smtClean="0">
                <a:latin typeface="Arial Narrow" pitchFamily="34" charset="0"/>
              </a:rPr>
              <a:t>$22,000,000 </a:t>
            </a:r>
            <a:r>
              <a:rPr lang="en-US" sz="1600" dirty="0" smtClean="0">
                <a:latin typeface="Arial Narrow" pitchFamily="34" charset="0"/>
              </a:rPr>
              <a:t>for a new </a:t>
            </a:r>
            <a:r>
              <a:rPr lang="en-US" sz="1600" b="1" dirty="0" smtClean="0">
                <a:latin typeface="Arial Narrow" pitchFamily="34" charset="0"/>
              </a:rPr>
              <a:t>Batteries and Energy Storage</a:t>
            </a:r>
            <a:r>
              <a:rPr lang="en-US" sz="1600" dirty="0" smtClean="0">
                <a:latin typeface="Arial Narrow" pitchFamily="34" charset="0"/>
              </a:rPr>
              <a:t> </a:t>
            </a:r>
            <a:r>
              <a:rPr lang="en-US" sz="1600" b="1" dirty="0" smtClean="0">
                <a:latin typeface="Arial Narrow" pitchFamily="34" charset="0"/>
              </a:rPr>
              <a:t>energy innovation hub. </a:t>
            </a:r>
          </a:p>
          <a:p>
            <a:r>
              <a:rPr lang="en-US" sz="1600" dirty="0" smtClean="0">
                <a:latin typeface="Arial Narrow" pitchFamily="34" charset="0"/>
              </a:rPr>
              <a:t>The Committee recommends no funding for a research program in gas hydrates. A </a:t>
            </a:r>
            <a:r>
              <a:rPr lang="en-US" sz="1600" b="1" dirty="0" smtClean="0">
                <a:latin typeface="Arial Narrow" pitchFamily="34" charset="0"/>
              </a:rPr>
              <a:t>gas hydrates research </a:t>
            </a:r>
            <a:r>
              <a:rPr lang="en-US" sz="1600" dirty="0" smtClean="0">
                <a:latin typeface="Arial Narrow" pitchFamily="34" charset="0"/>
              </a:rPr>
              <a:t>program should continue </a:t>
            </a:r>
            <a:r>
              <a:rPr lang="en-US" sz="1600" b="1" dirty="0" smtClean="0">
                <a:latin typeface="Arial Narrow" pitchFamily="34" charset="0"/>
              </a:rPr>
              <a:t>in the Office of Fossil Energy</a:t>
            </a:r>
            <a:r>
              <a:rPr lang="en-US" sz="1600" dirty="0" smtClean="0">
                <a:latin typeface="Arial Narrow" pitchFamily="34" charset="0"/>
              </a:rPr>
              <a:t>, not the Office of Science. A recently issued, congressionally mandated report by the National Research Council [NRC] concluded that the Office of Fossil Energy's methane hydrate program had been "consistent and effective" in leading a broad-based science and technology development program to investigate naturally occurring gas hydrates. In addition, the NRC found the methane hydrate program had made advances in identification, drilling, and production of methane from hydrate for use as a possible energy source. The Office of Science is not the appropriate office to continue this work. The Committee also provides no funding for modeling of engine design at this time. Within the research funds provided, </a:t>
            </a:r>
            <a:r>
              <a:rPr lang="en-US" sz="1600" b="1" dirty="0" smtClean="0">
                <a:latin typeface="Arial Narrow" pitchFamily="34" charset="0"/>
              </a:rPr>
              <a:t>$35,000,000 </a:t>
            </a:r>
            <a:r>
              <a:rPr lang="en-US" sz="1600" dirty="0" smtClean="0">
                <a:latin typeface="Arial Narrow" pitchFamily="34" charset="0"/>
              </a:rPr>
              <a:t>is for the Experimental Program to Stimulate Competitive Research [</a:t>
            </a:r>
            <a:r>
              <a:rPr lang="en-US" sz="1600" b="1" dirty="0" err="1" smtClean="0">
                <a:latin typeface="Arial Narrow" pitchFamily="34" charset="0"/>
              </a:rPr>
              <a:t>EPSCoR</a:t>
            </a:r>
            <a:r>
              <a:rPr lang="en-US" sz="1600" dirty="0" smtClean="0">
                <a:latin typeface="Arial Narrow" pitchFamily="34" charset="0"/>
              </a:rPr>
              <a:t>]. The </a:t>
            </a:r>
            <a:r>
              <a:rPr lang="en-US" sz="1600" dirty="0" err="1" smtClean="0">
                <a:latin typeface="Arial Narrow" pitchFamily="34" charset="0"/>
              </a:rPr>
              <a:t>EPSCoR</a:t>
            </a:r>
            <a:r>
              <a:rPr lang="en-US" sz="1600" dirty="0" smtClean="0">
                <a:latin typeface="Arial Narrow" pitchFamily="34" charset="0"/>
              </a:rPr>
              <a:t>  program is currently funding energy research that will help reduce our dependence on foreign oil.” </a:t>
            </a:r>
          </a:p>
          <a:p>
            <a:endParaRPr lang="en-US" sz="2000" dirty="0" smtClean="0">
              <a:latin typeface="Arial Narrow" pitchFamily="34" charset="0"/>
            </a:endParaRPr>
          </a:p>
          <a:p>
            <a:pPr marL="286630" eaLnBrk="0" hangingPunct="0">
              <a:defRPr/>
            </a:pPr>
            <a:endParaRPr lang="en-US" sz="700" dirty="0" smtClean="0">
              <a:solidFill>
                <a:prstClr val="black"/>
              </a:solidFill>
              <a:latin typeface="Arial Narrow" pitchFamily="34" charset="0"/>
              <a:cs typeface="Arial" pitchFamily="34" charset="0"/>
            </a:endParaRPr>
          </a:p>
          <a:p>
            <a:pPr marL="227389" indent="-227389" algn="ctr" defTabSz="912364">
              <a:spcBef>
                <a:spcPct val="20000"/>
              </a:spcBef>
              <a:defRPr/>
            </a:pPr>
            <a:endParaRPr lang="en-US" sz="2800" i="1" kern="0" dirty="0" smtClean="0">
              <a:solidFill>
                <a:srgbClr val="006600"/>
              </a:solidFill>
              <a:latin typeface="Arial Narrow" pitchFamily="34" charset="0"/>
            </a:endParaRPr>
          </a:p>
        </p:txBody>
      </p:sp>
      <p:sp>
        <p:nvSpPr>
          <p:cNvPr id="7" name="Text Box 2"/>
          <p:cNvSpPr txBox="1">
            <a:spLocks noChangeArrowheads="1"/>
          </p:cNvSpPr>
          <p:nvPr/>
        </p:nvSpPr>
        <p:spPr bwMode="auto">
          <a:xfrm>
            <a:off x="1185291" y="200208"/>
            <a:ext cx="7010400" cy="377825"/>
          </a:xfrm>
          <a:prstGeom prst="rect">
            <a:avLst/>
          </a:prstGeom>
          <a:noFill/>
          <a:ln w="19050" algn="ctr">
            <a:noFill/>
            <a:miter lim="800000"/>
            <a:headEnd/>
            <a:tailEnd/>
          </a:ln>
        </p:spPr>
        <p:txBody>
          <a:bodyPr lIns="82058" tIns="41029" rIns="82058" bIns="41029"/>
          <a:lstStyle/>
          <a:p>
            <a:pPr algn="ctr" eaLnBrk="1" hangingPunct="1">
              <a:lnSpc>
                <a:spcPct val="80000"/>
              </a:lnSpc>
              <a:spcBef>
                <a:spcPct val="20000"/>
              </a:spcBef>
            </a:pPr>
            <a:r>
              <a:rPr lang="en-US" sz="2400" dirty="0">
                <a:solidFill>
                  <a:srgbClr val="106636"/>
                </a:solidFill>
                <a:latin typeface="Arial" pitchFamily="34" charset="0"/>
                <a:cs typeface="Arial" pitchFamily="34" charset="0"/>
              </a:rPr>
              <a:t>FY </a:t>
            </a:r>
            <a:r>
              <a:rPr lang="en-US" sz="2400" dirty="0" smtClean="0">
                <a:solidFill>
                  <a:srgbClr val="106636"/>
                </a:solidFill>
                <a:latin typeface="Arial" pitchFamily="34" charset="0"/>
                <a:cs typeface="Arial" pitchFamily="34" charset="0"/>
              </a:rPr>
              <a:t>2011 Senate </a:t>
            </a:r>
            <a:r>
              <a:rPr lang="en-US" sz="2400" dirty="0">
                <a:solidFill>
                  <a:srgbClr val="106636"/>
                </a:solidFill>
                <a:latin typeface="Arial" pitchFamily="34" charset="0"/>
                <a:cs typeface="Arial" pitchFamily="34" charset="0"/>
              </a:rPr>
              <a:t>E&amp;WD Appropriations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114" y="840000"/>
            <a:ext cx="8647545" cy="5291978"/>
            <a:chOff x="168" y="696"/>
            <a:chExt cx="5992" cy="3778"/>
          </a:xfrm>
        </p:grpSpPr>
        <p:sp>
          <p:nvSpPr>
            <p:cNvPr id="777219" name="Rectangle 3"/>
            <p:cNvSpPr>
              <a:spLocks noChangeArrowheads="1"/>
            </p:cNvSpPr>
            <p:nvPr/>
          </p:nvSpPr>
          <p:spPr bwMode="auto">
            <a:xfrm>
              <a:off x="168" y="696"/>
              <a:ext cx="5992" cy="3778"/>
            </a:xfrm>
            <a:prstGeom prst="rect">
              <a:avLst/>
            </a:prstGeom>
            <a:noFill/>
            <a:ln w="19050" algn="ctr">
              <a:solidFill>
                <a:srgbClr val="000099"/>
              </a:solidFill>
              <a:miter lim="800000"/>
              <a:headEnd/>
              <a:tailEnd/>
            </a:ln>
            <a:effectLst/>
          </p:spPr>
          <p:txBody>
            <a:bodyPr wrap="none" anchor="ctr"/>
            <a:lstStyle/>
            <a:p>
              <a:endParaRPr lang="en-US">
                <a:latin typeface="Arial Narrow" pitchFamily="34" charset="0"/>
              </a:endParaRPr>
            </a:p>
          </p:txBody>
        </p:sp>
        <p:sp>
          <p:nvSpPr>
            <p:cNvPr id="777220" name="Line 4"/>
            <p:cNvSpPr>
              <a:spLocks noChangeShapeType="1"/>
            </p:cNvSpPr>
            <p:nvPr/>
          </p:nvSpPr>
          <p:spPr bwMode="auto">
            <a:xfrm>
              <a:off x="3172" y="696"/>
              <a:ext cx="0" cy="3767"/>
            </a:xfrm>
            <a:prstGeom prst="line">
              <a:avLst/>
            </a:prstGeom>
            <a:noFill/>
            <a:ln w="19050">
              <a:solidFill>
                <a:srgbClr val="000099"/>
              </a:solidFill>
              <a:round/>
              <a:headEnd/>
              <a:tailEnd/>
            </a:ln>
            <a:effectLst/>
          </p:spPr>
          <p:txBody>
            <a:bodyPr wrap="none" anchor="ctr"/>
            <a:lstStyle/>
            <a:p>
              <a:endParaRPr lang="en-US">
                <a:latin typeface="Arial Narrow" pitchFamily="34" charset="0"/>
              </a:endParaRPr>
            </a:p>
          </p:txBody>
        </p:sp>
      </p:grpSp>
      <p:sp>
        <p:nvSpPr>
          <p:cNvPr id="777223" name="Text Box 7"/>
          <p:cNvSpPr txBox="1">
            <a:spLocks noChangeArrowheads="1"/>
          </p:cNvSpPr>
          <p:nvPr/>
        </p:nvSpPr>
        <p:spPr bwMode="auto">
          <a:xfrm>
            <a:off x="254001" y="905836"/>
            <a:ext cx="4320886" cy="274544"/>
          </a:xfrm>
          <a:prstGeom prst="rect">
            <a:avLst/>
          </a:prstGeom>
          <a:noFill/>
          <a:ln w="19050" algn="ctr">
            <a:noFill/>
            <a:miter lim="800000"/>
            <a:headEnd/>
            <a:tailEnd/>
          </a:ln>
          <a:effectLst/>
        </p:spPr>
        <p:txBody>
          <a:bodyPr lIns="82058" tIns="41029" rIns="82058" bIns="41029"/>
          <a:lstStyle/>
          <a:p>
            <a:pPr algn="ctr" defTabSz="914608">
              <a:lnSpc>
                <a:spcPct val="80000"/>
              </a:lnSpc>
              <a:spcBef>
                <a:spcPct val="20000"/>
              </a:spcBef>
            </a:pPr>
            <a:r>
              <a:rPr lang="en-US" b="1" dirty="0">
                <a:solidFill>
                  <a:srgbClr val="000099"/>
                </a:solidFill>
                <a:latin typeface="Arial Narrow" pitchFamily="34" charset="0"/>
              </a:rPr>
              <a:t>HEWD </a:t>
            </a:r>
            <a:r>
              <a:rPr lang="en-US" b="1" dirty="0" smtClean="0">
                <a:solidFill>
                  <a:srgbClr val="000099"/>
                </a:solidFill>
                <a:latin typeface="Arial Narrow" pitchFamily="34" charset="0"/>
              </a:rPr>
              <a:t>Mark</a:t>
            </a:r>
          </a:p>
          <a:p>
            <a:pPr algn="ctr" defTabSz="914608">
              <a:lnSpc>
                <a:spcPct val="80000"/>
              </a:lnSpc>
              <a:spcBef>
                <a:spcPct val="20000"/>
              </a:spcBef>
            </a:pPr>
            <a:endParaRPr lang="en-US" b="1" dirty="0">
              <a:solidFill>
                <a:srgbClr val="000099"/>
              </a:solidFill>
              <a:latin typeface="Arial Narrow" pitchFamily="34" charset="0"/>
            </a:endParaRPr>
          </a:p>
        </p:txBody>
      </p:sp>
      <p:sp>
        <p:nvSpPr>
          <p:cNvPr id="777224" name="Text Box 8"/>
          <p:cNvSpPr txBox="1">
            <a:spLocks noChangeArrowheads="1"/>
          </p:cNvSpPr>
          <p:nvPr/>
        </p:nvSpPr>
        <p:spPr bwMode="auto">
          <a:xfrm>
            <a:off x="4619858" y="860865"/>
            <a:ext cx="4320886" cy="274544"/>
          </a:xfrm>
          <a:prstGeom prst="rect">
            <a:avLst/>
          </a:prstGeom>
          <a:noFill/>
          <a:ln w="19050" algn="ctr">
            <a:noFill/>
            <a:miter lim="800000"/>
            <a:headEnd/>
            <a:tailEnd/>
          </a:ln>
          <a:effectLst/>
        </p:spPr>
        <p:txBody>
          <a:bodyPr lIns="82058" tIns="41029" rIns="82058" bIns="41029"/>
          <a:lstStyle/>
          <a:p>
            <a:pPr algn="ctr" defTabSz="914608">
              <a:lnSpc>
                <a:spcPct val="80000"/>
              </a:lnSpc>
              <a:spcBef>
                <a:spcPct val="20000"/>
              </a:spcBef>
            </a:pPr>
            <a:r>
              <a:rPr lang="en-US" b="1" dirty="0">
                <a:solidFill>
                  <a:srgbClr val="000099"/>
                </a:solidFill>
                <a:latin typeface="Arial Narrow" pitchFamily="34" charset="0"/>
              </a:rPr>
              <a:t>SEWD </a:t>
            </a:r>
            <a:r>
              <a:rPr lang="en-US" b="1" dirty="0" smtClean="0">
                <a:solidFill>
                  <a:srgbClr val="000099"/>
                </a:solidFill>
                <a:latin typeface="Arial Narrow" pitchFamily="34" charset="0"/>
              </a:rPr>
              <a:t>Mark</a:t>
            </a:r>
            <a:endParaRPr lang="en-US" b="1" dirty="0">
              <a:solidFill>
                <a:srgbClr val="000099"/>
              </a:solidFill>
              <a:latin typeface="Arial Narrow" pitchFamily="34" charset="0"/>
            </a:endParaRPr>
          </a:p>
        </p:txBody>
      </p:sp>
      <p:sp>
        <p:nvSpPr>
          <p:cNvPr id="777227" name="Text Box 11"/>
          <p:cNvSpPr txBox="1">
            <a:spLocks noChangeArrowheads="1"/>
          </p:cNvSpPr>
          <p:nvPr/>
        </p:nvSpPr>
        <p:spPr bwMode="auto">
          <a:xfrm>
            <a:off x="1334944" y="190772"/>
            <a:ext cx="6585238" cy="461653"/>
          </a:xfrm>
          <a:prstGeom prst="rect">
            <a:avLst/>
          </a:prstGeom>
          <a:noFill/>
          <a:ln w="9525">
            <a:noFill/>
            <a:miter lim="800000"/>
            <a:headEnd/>
            <a:tailEnd/>
          </a:ln>
          <a:effectLst/>
        </p:spPr>
        <p:txBody>
          <a:bodyPr lIns="91429" tIns="45714" rIns="91429" bIns="45714">
            <a:spAutoFit/>
          </a:bodyPr>
          <a:lstStyle/>
          <a:p>
            <a:pPr algn="ctr" defTabSz="914608" eaLnBrk="0" hangingPunct="0"/>
            <a:r>
              <a:rPr lang="en-US" sz="2400" dirty="0" smtClean="0">
                <a:solidFill>
                  <a:srgbClr val="106636"/>
                </a:solidFill>
              </a:rPr>
              <a:t>FY 2011 BES Appropriations</a:t>
            </a:r>
            <a:endParaRPr lang="en-US" sz="2400" dirty="0">
              <a:solidFill>
                <a:srgbClr val="106636"/>
              </a:solidFill>
            </a:endParaRPr>
          </a:p>
        </p:txBody>
      </p:sp>
      <p:sp>
        <p:nvSpPr>
          <p:cNvPr id="777225" name="Text Box 9"/>
          <p:cNvSpPr txBox="1">
            <a:spLocks noChangeArrowheads="1"/>
          </p:cNvSpPr>
          <p:nvPr/>
        </p:nvSpPr>
        <p:spPr bwMode="auto">
          <a:xfrm>
            <a:off x="260332" y="1389088"/>
            <a:ext cx="4266698" cy="1024656"/>
          </a:xfrm>
          <a:prstGeom prst="rect">
            <a:avLst/>
          </a:prstGeom>
          <a:noFill/>
          <a:ln w="19050" algn="ctr">
            <a:noFill/>
            <a:miter lim="800000"/>
            <a:headEnd/>
            <a:tailEnd/>
          </a:ln>
          <a:effectLst/>
        </p:spPr>
        <p:txBody>
          <a:bodyPr wrap="square" lIns="164117" tIns="41029" rIns="164117" bIns="41029">
            <a:spAutoFit/>
          </a:bodyPr>
          <a:lstStyle/>
          <a:p>
            <a:pPr defTabSz="914608">
              <a:lnSpc>
                <a:spcPct val="90000"/>
              </a:lnSpc>
            </a:pPr>
            <a:r>
              <a:rPr lang="en-US" sz="1700" dirty="0" smtClean="0">
                <a:latin typeface="Arial Narrow" pitchFamily="34" charset="0"/>
              </a:rPr>
              <a:t>No funding for the proposed Batteries and Energy Storage Energy Innovation Hub. </a:t>
            </a:r>
          </a:p>
          <a:p>
            <a:pPr marL="205146" indent="-205146" defTabSz="914608">
              <a:lnSpc>
                <a:spcPct val="90000"/>
              </a:lnSpc>
            </a:pPr>
            <a:endParaRPr lang="en-US" sz="1700" dirty="0" smtClean="0">
              <a:latin typeface="Arial Narrow" pitchFamily="34" charset="0"/>
            </a:endParaRPr>
          </a:p>
          <a:p>
            <a:pPr marL="205146" indent="-205146" defTabSz="914608">
              <a:lnSpc>
                <a:spcPct val="90000"/>
              </a:lnSpc>
            </a:pPr>
            <a:endParaRPr lang="en-US" sz="1700" dirty="0">
              <a:latin typeface="Arial Narrow" pitchFamily="34" charset="0"/>
            </a:endParaRPr>
          </a:p>
        </p:txBody>
      </p:sp>
      <p:sp>
        <p:nvSpPr>
          <p:cNvPr id="11" name="Rectangle 10"/>
          <p:cNvSpPr/>
          <p:nvPr/>
        </p:nvSpPr>
        <p:spPr>
          <a:xfrm>
            <a:off x="4661943" y="1287242"/>
            <a:ext cx="4332157" cy="5247590"/>
          </a:xfrm>
          <a:prstGeom prst="rect">
            <a:avLst/>
          </a:prstGeom>
        </p:spPr>
        <p:txBody>
          <a:bodyPr wrap="square">
            <a:spAutoFit/>
          </a:bodyPr>
          <a:lstStyle/>
          <a:p>
            <a:pPr>
              <a:spcBef>
                <a:spcPts val="600"/>
              </a:spcBef>
            </a:pPr>
            <a:r>
              <a:rPr lang="en-US" sz="1700" dirty="0" smtClean="0">
                <a:latin typeface="Arial Narrow" pitchFamily="34" charset="0"/>
              </a:rPr>
              <a:t>$1,739,115,000 for BES, $95,885,000 below the request and $102,615,000 above FY 2010. </a:t>
            </a:r>
          </a:p>
          <a:p>
            <a:pPr>
              <a:spcBef>
                <a:spcPts val="600"/>
              </a:spcBef>
            </a:pPr>
            <a:r>
              <a:rPr lang="en-US" sz="1700" dirty="0" smtClean="0">
                <a:latin typeface="Arial Narrow" pitchFamily="34" charset="0"/>
              </a:rPr>
              <a:t>$151,600,000 for construction</a:t>
            </a:r>
          </a:p>
          <a:p>
            <a:pPr>
              <a:spcBef>
                <a:spcPts val="600"/>
              </a:spcBef>
            </a:pPr>
            <a:r>
              <a:rPr lang="en-US" sz="1700" dirty="0" smtClean="0">
                <a:latin typeface="Arial Narrow" pitchFamily="34" charset="0"/>
              </a:rPr>
              <a:t>$100,000,000 to support Energy Frontier Research Centers. </a:t>
            </a:r>
            <a:r>
              <a:rPr lang="en-US" sz="1600" dirty="0" smtClean="0">
                <a:latin typeface="Arial Narrow" pitchFamily="34" charset="0"/>
              </a:rPr>
              <a:t>The Committee does not support the creation of new Energy Frontier Research Centers at this time. </a:t>
            </a:r>
            <a:endParaRPr lang="en-US" sz="1700" dirty="0" smtClean="0">
              <a:latin typeface="Arial Narrow" pitchFamily="34" charset="0"/>
            </a:endParaRPr>
          </a:p>
          <a:p>
            <a:pPr>
              <a:spcBef>
                <a:spcPts val="600"/>
              </a:spcBef>
            </a:pPr>
            <a:r>
              <a:rPr lang="en-US" sz="1700" dirty="0" smtClean="0">
                <a:latin typeface="Arial Narrow" pitchFamily="34" charset="0"/>
              </a:rPr>
              <a:t>$16,000,000 shall be available for the Fuels from Sunlight energy innovation hub and $22,000,000 for a new Batteries and Energy Storage energy innovation hub. </a:t>
            </a:r>
          </a:p>
          <a:p>
            <a:pPr>
              <a:spcBef>
                <a:spcPts val="600"/>
              </a:spcBef>
            </a:pPr>
            <a:r>
              <a:rPr lang="en-US" sz="1700" dirty="0" smtClean="0">
                <a:latin typeface="Arial Narrow" pitchFamily="34" charset="0"/>
              </a:rPr>
              <a:t>$35,000,000 is for the Experimental Program to Stimulate Competitive Research (</a:t>
            </a:r>
            <a:r>
              <a:rPr lang="en-US" sz="1700" dirty="0" err="1" smtClean="0">
                <a:latin typeface="Arial Narrow" pitchFamily="34" charset="0"/>
              </a:rPr>
              <a:t>EPSCoR</a:t>
            </a:r>
            <a:r>
              <a:rPr lang="en-US" sz="1700" dirty="0" smtClean="0">
                <a:latin typeface="Arial Narrow" pitchFamily="34" charset="0"/>
              </a:rPr>
              <a:t>).</a:t>
            </a:r>
          </a:p>
          <a:p>
            <a:pPr>
              <a:spcBef>
                <a:spcPts val="600"/>
              </a:spcBef>
            </a:pPr>
            <a:r>
              <a:rPr lang="en-US" sz="1700" dirty="0" smtClean="0">
                <a:latin typeface="Arial Narrow" pitchFamily="34" charset="0"/>
              </a:rPr>
              <a:t>A  gas hydrates research program should continue in the Office of Fossil Energy, not the Office of Science. </a:t>
            </a:r>
          </a:p>
          <a:p>
            <a:pPr>
              <a:spcBef>
                <a:spcPts val="600"/>
              </a:spcBef>
            </a:pPr>
            <a:r>
              <a:rPr lang="en-US" sz="1700" dirty="0" smtClean="0">
                <a:latin typeface="Arial Narrow" pitchFamily="34" charset="0"/>
              </a:rPr>
              <a:t>No funding for modeling of engine design at this time. </a:t>
            </a:r>
          </a:p>
          <a:p>
            <a:endParaRPr lang="en-US" sz="1700" dirty="0" smtClean="0">
              <a:latin typeface="Arial Narrow" pitchFamily="34" charset="0"/>
            </a:endParaRPr>
          </a:p>
          <a:p>
            <a:endParaRPr lang="en-US" sz="1700" dirty="0" smtClean="0">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3</a:t>
            </a:fld>
            <a:endParaRPr lang="en-US" b="0" u="none" dirty="0"/>
          </a:p>
        </p:txBody>
      </p:sp>
      <p:sp>
        <p:nvSpPr>
          <p:cNvPr id="5" name="Rectangle 2"/>
          <p:cNvSpPr>
            <a:spLocks noChangeArrowheads="1"/>
          </p:cNvSpPr>
          <p:nvPr/>
        </p:nvSpPr>
        <p:spPr bwMode="auto">
          <a:xfrm>
            <a:off x="698381" y="2581094"/>
            <a:ext cx="7510463" cy="523188"/>
          </a:xfrm>
          <a:prstGeom prst="rect">
            <a:avLst/>
          </a:prstGeom>
          <a:noFill/>
          <a:ln w="9525" algn="ctr">
            <a:noFill/>
            <a:miter lim="800000"/>
            <a:headEnd/>
            <a:tailEnd/>
          </a:ln>
          <a:effectLst/>
        </p:spPr>
        <p:txBody>
          <a:bodyPr lIns="91397" tIns="45698" rIns="91397" bIns="45698" anchor="ctr">
            <a:spAutoFit/>
          </a:bodyPr>
          <a:lstStyle/>
          <a:p>
            <a:pPr algn="ctr" eaLnBrk="1" hangingPunct="1"/>
            <a:r>
              <a:rPr lang="en-US" sz="2800" i="1" dirty="0" smtClean="0">
                <a:solidFill>
                  <a:srgbClr val="005C0F"/>
                </a:solidFill>
              </a:rPr>
              <a:t>Strategic Planning</a:t>
            </a:r>
            <a:endParaRPr lang="en-US" sz="2800" i="1" dirty="0">
              <a:solidFill>
                <a:srgbClr val="005C0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114" y="840000"/>
            <a:ext cx="8647545" cy="5291978"/>
            <a:chOff x="168" y="696"/>
            <a:chExt cx="5992" cy="3778"/>
          </a:xfrm>
        </p:grpSpPr>
        <p:sp>
          <p:nvSpPr>
            <p:cNvPr id="777219" name="Rectangle 3"/>
            <p:cNvSpPr>
              <a:spLocks noChangeArrowheads="1"/>
            </p:cNvSpPr>
            <p:nvPr/>
          </p:nvSpPr>
          <p:spPr bwMode="auto">
            <a:xfrm>
              <a:off x="168" y="696"/>
              <a:ext cx="5992" cy="3778"/>
            </a:xfrm>
            <a:prstGeom prst="rect">
              <a:avLst/>
            </a:prstGeom>
            <a:noFill/>
            <a:ln w="19050" algn="ctr">
              <a:solidFill>
                <a:srgbClr val="000099"/>
              </a:solidFill>
              <a:miter lim="800000"/>
              <a:headEnd/>
              <a:tailEnd/>
            </a:ln>
            <a:effectLst/>
          </p:spPr>
          <p:txBody>
            <a:bodyPr wrap="none" anchor="ctr"/>
            <a:lstStyle/>
            <a:p>
              <a:endParaRPr lang="en-US">
                <a:latin typeface="Arial Narrow" pitchFamily="34" charset="0"/>
              </a:endParaRPr>
            </a:p>
          </p:txBody>
        </p:sp>
        <p:sp>
          <p:nvSpPr>
            <p:cNvPr id="777220" name="Line 4"/>
            <p:cNvSpPr>
              <a:spLocks noChangeShapeType="1"/>
            </p:cNvSpPr>
            <p:nvPr/>
          </p:nvSpPr>
          <p:spPr bwMode="auto">
            <a:xfrm>
              <a:off x="3172" y="696"/>
              <a:ext cx="0" cy="3767"/>
            </a:xfrm>
            <a:prstGeom prst="line">
              <a:avLst/>
            </a:prstGeom>
            <a:noFill/>
            <a:ln w="19050">
              <a:solidFill>
                <a:srgbClr val="000099"/>
              </a:solidFill>
              <a:round/>
              <a:headEnd/>
              <a:tailEnd/>
            </a:ln>
            <a:effectLst/>
          </p:spPr>
          <p:txBody>
            <a:bodyPr wrap="none" anchor="ctr"/>
            <a:lstStyle/>
            <a:p>
              <a:endParaRPr lang="en-US">
                <a:latin typeface="Arial Narrow" pitchFamily="34" charset="0"/>
              </a:endParaRPr>
            </a:p>
          </p:txBody>
        </p:sp>
      </p:grpSp>
      <p:sp>
        <p:nvSpPr>
          <p:cNvPr id="777223" name="Text Box 7"/>
          <p:cNvSpPr txBox="1">
            <a:spLocks noChangeArrowheads="1"/>
          </p:cNvSpPr>
          <p:nvPr/>
        </p:nvSpPr>
        <p:spPr bwMode="auto">
          <a:xfrm>
            <a:off x="254001" y="860866"/>
            <a:ext cx="4320886" cy="274544"/>
          </a:xfrm>
          <a:prstGeom prst="rect">
            <a:avLst/>
          </a:prstGeom>
          <a:noFill/>
          <a:ln w="19050" algn="ctr">
            <a:noFill/>
            <a:miter lim="800000"/>
            <a:headEnd/>
            <a:tailEnd/>
          </a:ln>
          <a:effectLst/>
        </p:spPr>
        <p:txBody>
          <a:bodyPr lIns="82058" tIns="41029" rIns="82058" bIns="41029"/>
          <a:lstStyle/>
          <a:p>
            <a:pPr algn="ctr" defTabSz="914608">
              <a:lnSpc>
                <a:spcPct val="80000"/>
              </a:lnSpc>
              <a:spcBef>
                <a:spcPct val="20000"/>
              </a:spcBef>
            </a:pPr>
            <a:r>
              <a:rPr lang="en-US" b="1" dirty="0" smtClean="0">
                <a:solidFill>
                  <a:srgbClr val="000099"/>
                </a:solidFill>
                <a:latin typeface="Arial Narrow" pitchFamily="34" charset="0"/>
              </a:rPr>
              <a:t>HEWD Mark</a:t>
            </a:r>
          </a:p>
          <a:p>
            <a:pPr algn="ctr" defTabSz="914608">
              <a:lnSpc>
                <a:spcPct val="80000"/>
              </a:lnSpc>
              <a:spcBef>
                <a:spcPct val="20000"/>
              </a:spcBef>
            </a:pPr>
            <a:endParaRPr lang="en-US" b="1" dirty="0">
              <a:solidFill>
                <a:srgbClr val="000099"/>
              </a:solidFill>
              <a:latin typeface="Arial Narrow" pitchFamily="34" charset="0"/>
            </a:endParaRPr>
          </a:p>
        </p:txBody>
      </p:sp>
      <p:sp>
        <p:nvSpPr>
          <p:cNvPr id="777224" name="Text Box 8"/>
          <p:cNvSpPr txBox="1">
            <a:spLocks noChangeArrowheads="1"/>
          </p:cNvSpPr>
          <p:nvPr/>
        </p:nvSpPr>
        <p:spPr bwMode="auto">
          <a:xfrm>
            <a:off x="4619858" y="860865"/>
            <a:ext cx="4320886" cy="274544"/>
          </a:xfrm>
          <a:prstGeom prst="rect">
            <a:avLst/>
          </a:prstGeom>
          <a:noFill/>
          <a:ln w="19050" algn="ctr">
            <a:noFill/>
            <a:miter lim="800000"/>
            <a:headEnd/>
            <a:tailEnd/>
          </a:ln>
          <a:effectLst/>
        </p:spPr>
        <p:txBody>
          <a:bodyPr lIns="82058" tIns="41029" rIns="82058" bIns="41029"/>
          <a:lstStyle/>
          <a:p>
            <a:pPr algn="ctr" defTabSz="914608">
              <a:lnSpc>
                <a:spcPct val="80000"/>
              </a:lnSpc>
              <a:spcBef>
                <a:spcPct val="20000"/>
              </a:spcBef>
            </a:pPr>
            <a:r>
              <a:rPr lang="en-US" b="1" dirty="0">
                <a:solidFill>
                  <a:srgbClr val="000099"/>
                </a:solidFill>
                <a:latin typeface="Arial Narrow" pitchFamily="34" charset="0"/>
              </a:rPr>
              <a:t>SEWD </a:t>
            </a:r>
            <a:r>
              <a:rPr lang="en-US" b="1" dirty="0" smtClean="0">
                <a:solidFill>
                  <a:srgbClr val="000099"/>
                </a:solidFill>
                <a:latin typeface="Arial Narrow" pitchFamily="34" charset="0"/>
              </a:rPr>
              <a:t>Full Committee Mark</a:t>
            </a:r>
            <a:endParaRPr lang="en-US" b="1" dirty="0">
              <a:solidFill>
                <a:srgbClr val="000099"/>
              </a:solidFill>
              <a:latin typeface="Arial Narrow" pitchFamily="34" charset="0"/>
            </a:endParaRPr>
          </a:p>
        </p:txBody>
      </p:sp>
      <p:sp>
        <p:nvSpPr>
          <p:cNvPr id="777227" name="Text Box 11"/>
          <p:cNvSpPr txBox="1">
            <a:spLocks noChangeArrowheads="1"/>
          </p:cNvSpPr>
          <p:nvPr/>
        </p:nvSpPr>
        <p:spPr bwMode="auto">
          <a:xfrm>
            <a:off x="1334944" y="190772"/>
            <a:ext cx="6585238" cy="461653"/>
          </a:xfrm>
          <a:prstGeom prst="rect">
            <a:avLst/>
          </a:prstGeom>
          <a:noFill/>
          <a:ln w="9525">
            <a:noFill/>
            <a:miter lim="800000"/>
            <a:headEnd/>
            <a:tailEnd/>
          </a:ln>
          <a:effectLst/>
        </p:spPr>
        <p:txBody>
          <a:bodyPr lIns="91429" tIns="45714" rIns="91429" bIns="45714">
            <a:spAutoFit/>
          </a:bodyPr>
          <a:lstStyle/>
          <a:p>
            <a:pPr algn="ctr" defTabSz="914608" eaLnBrk="0" hangingPunct="0"/>
            <a:r>
              <a:rPr lang="en-US" sz="2400" dirty="0" smtClean="0">
                <a:solidFill>
                  <a:srgbClr val="106636"/>
                </a:solidFill>
              </a:rPr>
              <a:t>FY 2011 BES Appropriations</a:t>
            </a:r>
            <a:endParaRPr lang="en-US" sz="2400" dirty="0">
              <a:solidFill>
                <a:srgbClr val="106636"/>
              </a:solidFill>
            </a:endParaRPr>
          </a:p>
        </p:txBody>
      </p:sp>
      <p:sp>
        <p:nvSpPr>
          <p:cNvPr id="11" name="Rectangle 10"/>
          <p:cNvSpPr/>
          <p:nvPr/>
        </p:nvSpPr>
        <p:spPr>
          <a:xfrm>
            <a:off x="4661943" y="1287242"/>
            <a:ext cx="4332157" cy="5247590"/>
          </a:xfrm>
          <a:prstGeom prst="rect">
            <a:avLst/>
          </a:prstGeom>
        </p:spPr>
        <p:txBody>
          <a:bodyPr wrap="square">
            <a:spAutoFit/>
          </a:bodyPr>
          <a:lstStyle/>
          <a:p>
            <a:pPr>
              <a:spcBef>
                <a:spcPts val="600"/>
              </a:spcBef>
            </a:pPr>
            <a:r>
              <a:rPr lang="en-US" sz="1700" dirty="0" smtClean="0">
                <a:latin typeface="Arial Narrow" pitchFamily="34" charset="0"/>
              </a:rPr>
              <a:t>$1,739,115,000 for BES, $95,885,000 below the request and $102,615,000 above fiscal year 2010. </a:t>
            </a:r>
          </a:p>
          <a:p>
            <a:pPr>
              <a:spcBef>
                <a:spcPts val="600"/>
              </a:spcBef>
            </a:pPr>
            <a:r>
              <a:rPr lang="en-US" sz="1700" dirty="0" smtClean="0">
                <a:latin typeface="Arial Narrow" pitchFamily="34" charset="0"/>
              </a:rPr>
              <a:t>$151,600,000 for construction</a:t>
            </a:r>
          </a:p>
          <a:p>
            <a:pPr>
              <a:spcBef>
                <a:spcPts val="600"/>
              </a:spcBef>
            </a:pPr>
            <a:r>
              <a:rPr lang="en-US" sz="1700" dirty="0" smtClean="0">
                <a:latin typeface="Arial Narrow" pitchFamily="34" charset="0"/>
              </a:rPr>
              <a:t>$100,000,000 to support Energy Frontier Research Centers. </a:t>
            </a:r>
            <a:r>
              <a:rPr lang="en-US" sz="1600" dirty="0" smtClean="0">
                <a:latin typeface="Arial Narrow" pitchFamily="34" charset="0"/>
              </a:rPr>
              <a:t>The Committee does not support the creation of new Energy Frontier Research Centers at this time. </a:t>
            </a:r>
            <a:endParaRPr lang="en-US" sz="1700" dirty="0" smtClean="0">
              <a:latin typeface="Arial Narrow" pitchFamily="34" charset="0"/>
            </a:endParaRPr>
          </a:p>
          <a:p>
            <a:pPr>
              <a:spcBef>
                <a:spcPts val="600"/>
              </a:spcBef>
            </a:pPr>
            <a:r>
              <a:rPr lang="en-US" sz="1700" dirty="0" smtClean="0">
                <a:latin typeface="Arial Narrow" pitchFamily="34" charset="0"/>
              </a:rPr>
              <a:t>$16,000,000 shall be available for the Fuels from Sunlight energy innovation hub and $22,000,000 for a new Batteries and Energy Storage energy innovation hub. </a:t>
            </a:r>
          </a:p>
          <a:p>
            <a:pPr>
              <a:spcBef>
                <a:spcPts val="600"/>
              </a:spcBef>
            </a:pPr>
            <a:r>
              <a:rPr lang="en-US" sz="1700" dirty="0" smtClean="0">
                <a:latin typeface="Arial Narrow" pitchFamily="34" charset="0"/>
              </a:rPr>
              <a:t>$35,000,000 is for the Experimental Program to Stimulate Competitive Research (</a:t>
            </a:r>
            <a:r>
              <a:rPr lang="en-US" sz="1700" dirty="0" err="1" smtClean="0">
                <a:latin typeface="Arial Narrow" pitchFamily="34" charset="0"/>
              </a:rPr>
              <a:t>EPSCoR</a:t>
            </a:r>
            <a:r>
              <a:rPr lang="en-US" sz="1700" dirty="0" smtClean="0">
                <a:latin typeface="Arial Narrow" pitchFamily="34" charset="0"/>
              </a:rPr>
              <a:t>).</a:t>
            </a:r>
          </a:p>
          <a:p>
            <a:pPr>
              <a:spcBef>
                <a:spcPts val="600"/>
              </a:spcBef>
            </a:pPr>
            <a:r>
              <a:rPr lang="en-US" sz="1700" dirty="0" smtClean="0">
                <a:latin typeface="Arial Narrow" pitchFamily="34" charset="0"/>
              </a:rPr>
              <a:t>A  gas hydrates research program should continue in the Office of Fossil Energy, not the Office of Science. </a:t>
            </a:r>
          </a:p>
          <a:p>
            <a:pPr>
              <a:spcBef>
                <a:spcPts val="600"/>
              </a:spcBef>
            </a:pPr>
            <a:r>
              <a:rPr lang="en-US" sz="1700" dirty="0" smtClean="0">
                <a:latin typeface="Arial Narrow" pitchFamily="34" charset="0"/>
              </a:rPr>
              <a:t>No funding for modeling of engine design at this time. </a:t>
            </a:r>
          </a:p>
          <a:p>
            <a:endParaRPr lang="en-US" sz="1700" dirty="0" smtClean="0">
              <a:latin typeface="Arial Narrow" pitchFamily="34" charset="0"/>
            </a:endParaRPr>
          </a:p>
          <a:p>
            <a:endParaRPr lang="en-US" sz="1700" dirty="0" smtClean="0">
              <a:latin typeface="Arial Narrow" pitchFamily="34" charset="0"/>
            </a:endParaRPr>
          </a:p>
        </p:txBody>
      </p:sp>
      <p:sp>
        <p:nvSpPr>
          <p:cNvPr id="10" name="Rectangle 9"/>
          <p:cNvSpPr/>
          <p:nvPr/>
        </p:nvSpPr>
        <p:spPr>
          <a:xfrm>
            <a:off x="914401" y="2278504"/>
            <a:ext cx="7555042" cy="25183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Arial Narrow" pitchFamily="34" charset="0"/>
              </a:rPr>
              <a:t>Both Marks provide full funding for construction activities &amp;  allow for near optimal operations of scientific user facilities.  They differ significantly on </a:t>
            </a:r>
            <a:r>
              <a:rPr lang="en-US" sz="2200" b="1" dirty="0" err="1" smtClean="0">
                <a:latin typeface="Arial Narrow" pitchFamily="34" charset="0"/>
              </a:rPr>
              <a:t>EPSCoR</a:t>
            </a:r>
            <a:r>
              <a:rPr lang="en-US" sz="2200" b="1" dirty="0" smtClean="0">
                <a:latin typeface="Arial Narrow" pitchFamily="34" charset="0"/>
              </a:rPr>
              <a:t> and Hub, and leave very limited funding (SEWD) to no funding (HEWD) for the proposed new research activities.  </a:t>
            </a:r>
          </a:p>
          <a:p>
            <a:pPr algn="ctr"/>
            <a:endParaRPr lang="en-US" sz="2200" b="1" dirty="0" smtClean="0">
              <a:latin typeface="Arial Narrow" pitchFamily="34" charset="0"/>
            </a:endParaRPr>
          </a:p>
          <a:p>
            <a:pPr algn="ctr"/>
            <a:r>
              <a:rPr lang="en-US" sz="2200" b="1" dirty="0" smtClean="0">
                <a:latin typeface="Arial Narrow" pitchFamily="34" charset="0"/>
              </a:rPr>
              <a:t>Both Marks keep BES off the budget doubling track</a:t>
            </a:r>
            <a:r>
              <a:rPr lang="en-US" sz="2200" dirty="0" smtClean="0">
                <a:latin typeface="Arial Narrow" pitchFamily="34" charset="0"/>
              </a:rPr>
              <a:t>.</a:t>
            </a:r>
            <a:endParaRPr lang="en-US" sz="2200" dirty="0">
              <a:latin typeface="Arial Narrow" pitchFamily="34" charset="0"/>
            </a:endParaRPr>
          </a:p>
        </p:txBody>
      </p:sp>
      <p:sp>
        <p:nvSpPr>
          <p:cNvPr id="13" name="Text Box 9"/>
          <p:cNvSpPr txBox="1">
            <a:spLocks noChangeArrowheads="1"/>
          </p:cNvSpPr>
          <p:nvPr/>
        </p:nvSpPr>
        <p:spPr bwMode="auto">
          <a:xfrm>
            <a:off x="260332" y="1389088"/>
            <a:ext cx="4266698" cy="1024656"/>
          </a:xfrm>
          <a:prstGeom prst="rect">
            <a:avLst/>
          </a:prstGeom>
          <a:noFill/>
          <a:ln w="19050" algn="ctr">
            <a:noFill/>
            <a:miter lim="800000"/>
            <a:headEnd/>
            <a:tailEnd/>
          </a:ln>
          <a:effectLst/>
        </p:spPr>
        <p:txBody>
          <a:bodyPr wrap="square" lIns="164117" tIns="41029" rIns="164117" bIns="41029">
            <a:spAutoFit/>
          </a:bodyPr>
          <a:lstStyle/>
          <a:p>
            <a:pPr defTabSz="914608">
              <a:lnSpc>
                <a:spcPct val="90000"/>
              </a:lnSpc>
            </a:pPr>
            <a:r>
              <a:rPr lang="en-US" sz="1700" dirty="0" smtClean="0">
                <a:latin typeface="Arial Narrow" pitchFamily="34" charset="0"/>
              </a:rPr>
              <a:t>No funding for the proposed Batteries and Energy Storage Energy Innovation Hub. </a:t>
            </a:r>
          </a:p>
          <a:p>
            <a:pPr marL="205146" indent="-205146" defTabSz="914608">
              <a:lnSpc>
                <a:spcPct val="90000"/>
              </a:lnSpc>
            </a:pPr>
            <a:endParaRPr lang="en-US" sz="1700" dirty="0" smtClean="0">
              <a:latin typeface="Arial Narrow" pitchFamily="34" charset="0"/>
            </a:endParaRPr>
          </a:p>
          <a:p>
            <a:pPr marL="205146" indent="-205146" defTabSz="914608">
              <a:lnSpc>
                <a:spcPct val="90000"/>
              </a:lnSpc>
            </a:pPr>
            <a:endParaRPr lang="en-US" sz="1700" dirty="0">
              <a:latin typeface="Arial Narrow"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31</a:t>
            </a:fld>
            <a:endParaRPr lang="en-US" u="none" dirty="0"/>
          </a:p>
        </p:txBody>
      </p:sp>
      <p:sp>
        <p:nvSpPr>
          <p:cNvPr id="5" name="Rectangle 4"/>
          <p:cNvSpPr/>
          <p:nvPr/>
        </p:nvSpPr>
        <p:spPr>
          <a:xfrm>
            <a:off x="1228438" y="2520990"/>
            <a:ext cx="6862617" cy="467572"/>
          </a:xfrm>
          <a:prstGeom prst="rect">
            <a:avLst/>
          </a:prstGeom>
        </p:spPr>
        <p:txBody>
          <a:bodyPr wrap="square" lIns="82039" tIns="41020" rIns="82039" bIns="41020">
            <a:spAutoFit/>
          </a:bodyPr>
          <a:lstStyle/>
          <a:p>
            <a:pPr marL="227389" indent="-227389" algn="ctr" defTabSz="912364">
              <a:spcBef>
                <a:spcPct val="20000"/>
              </a:spcBef>
              <a:defRPr/>
            </a:pPr>
            <a:r>
              <a:rPr lang="en-US" sz="2500" i="1" kern="0" dirty="0" smtClean="0">
                <a:solidFill>
                  <a:srgbClr val="006600"/>
                </a:solidFill>
              </a:rPr>
              <a:t>Staffing Update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 name="AutoShape 105"/>
          <p:cNvSpPr>
            <a:spLocks noChangeArrowheads="1"/>
          </p:cNvSpPr>
          <p:nvPr/>
        </p:nvSpPr>
        <p:spPr bwMode="auto">
          <a:xfrm>
            <a:off x="8100462" y="6460132"/>
            <a:ext cx="329280" cy="409135"/>
          </a:xfrm>
          <a:prstGeom prst="triangle">
            <a:avLst>
              <a:gd name="adj" fmla="val 50000"/>
            </a:avLst>
          </a:prstGeom>
          <a:noFill/>
          <a:ln w="12700" algn="ctr">
            <a:noFill/>
            <a:miter lim="800000"/>
            <a:headEnd/>
            <a:tailEnd/>
          </a:ln>
        </p:spPr>
        <p:txBody>
          <a:bodyPr wrap="none" lIns="82048" tIns="41025" rIns="82048" bIns="41025" anchor="ctr">
            <a:spAutoFit/>
          </a:bodyPr>
          <a:lstStyle/>
          <a:p>
            <a:pPr algn="ctr" eaLnBrk="0" fontAlgn="auto" hangingPunct="0">
              <a:spcBef>
                <a:spcPts val="0"/>
              </a:spcBef>
              <a:spcAft>
                <a:spcPts val="0"/>
              </a:spcAft>
            </a:pPr>
            <a:endParaRPr lang="en-US" sz="800" dirty="0" smtClean="0">
              <a:solidFill>
                <a:srgbClr val="00279F"/>
              </a:solidFill>
              <a:latin typeface="Arial Narrow"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85345" y="-24383"/>
            <a:ext cx="8933333" cy="6857999"/>
          </a:xfrm>
          <a:prstGeom prst="rect">
            <a:avLst/>
          </a:prstGeom>
          <a:noFill/>
          <a:ln w="9525">
            <a:noFill/>
            <a:miter lim="800000"/>
            <a:headEnd/>
            <a:tailEnd/>
          </a:ln>
        </p:spPr>
      </p:pic>
      <p:sp>
        <p:nvSpPr>
          <p:cNvPr id="4" name="Oval 3"/>
          <p:cNvSpPr/>
          <p:nvPr/>
        </p:nvSpPr>
        <p:spPr>
          <a:xfrm>
            <a:off x="2230582" y="6172200"/>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5" name="Oval 4"/>
          <p:cNvSpPr/>
          <p:nvPr/>
        </p:nvSpPr>
        <p:spPr>
          <a:xfrm>
            <a:off x="2244436" y="6468035"/>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6" name="TextBox 5"/>
          <p:cNvSpPr txBox="1"/>
          <p:nvPr/>
        </p:nvSpPr>
        <p:spPr>
          <a:xfrm>
            <a:off x="2812473" y="6078071"/>
            <a:ext cx="524791" cy="298303"/>
          </a:xfrm>
          <a:prstGeom prst="rect">
            <a:avLst/>
          </a:prstGeom>
          <a:noFill/>
        </p:spPr>
        <p:txBody>
          <a:bodyPr wrap="none" lIns="82058" tIns="41029" rIns="82058" bIns="41029" rtlCol="0">
            <a:spAutoFit/>
          </a:bodyPr>
          <a:lstStyle/>
          <a:p>
            <a:r>
              <a:rPr lang="en-US" sz="1400" dirty="0" smtClean="0"/>
              <a:t>New</a:t>
            </a:r>
            <a:endParaRPr lang="en-US" sz="1400" dirty="0"/>
          </a:p>
        </p:txBody>
      </p:sp>
      <p:sp>
        <p:nvSpPr>
          <p:cNvPr id="7" name="TextBox 6"/>
          <p:cNvSpPr txBox="1"/>
          <p:nvPr/>
        </p:nvSpPr>
        <p:spPr>
          <a:xfrm>
            <a:off x="2812473" y="6387353"/>
            <a:ext cx="840070" cy="298303"/>
          </a:xfrm>
          <a:prstGeom prst="rect">
            <a:avLst/>
          </a:prstGeom>
          <a:noFill/>
        </p:spPr>
        <p:txBody>
          <a:bodyPr wrap="none" lIns="82058" tIns="41029" rIns="82058" bIns="41029" rtlCol="0">
            <a:spAutoFit/>
          </a:bodyPr>
          <a:lstStyle/>
          <a:p>
            <a:r>
              <a:rPr lang="en-US" sz="1400" dirty="0" smtClean="0"/>
              <a:t>Vacancy</a:t>
            </a:r>
            <a:endParaRPr lang="en-US" sz="1400" dirty="0"/>
          </a:p>
        </p:txBody>
      </p:sp>
      <p:sp>
        <p:nvSpPr>
          <p:cNvPr id="8" name="Rectangle 7"/>
          <p:cNvSpPr/>
          <p:nvPr/>
        </p:nvSpPr>
        <p:spPr>
          <a:xfrm>
            <a:off x="2175164" y="6078070"/>
            <a:ext cx="1542397" cy="591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9" name="Oval 8"/>
          <p:cNvSpPr/>
          <p:nvPr/>
        </p:nvSpPr>
        <p:spPr>
          <a:xfrm>
            <a:off x="343183" y="5586115"/>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0" name="Oval 9"/>
          <p:cNvSpPr/>
          <p:nvPr/>
        </p:nvSpPr>
        <p:spPr>
          <a:xfrm>
            <a:off x="1454954" y="4172042"/>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1" name="Oval 10"/>
          <p:cNvSpPr/>
          <p:nvPr/>
        </p:nvSpPr>
        <p:spPr>
          <a:xfrm>
            <a:off x="1472443" y="3829767"/>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2" name="Oval 11"/>
          <p:cNvSpPr/>
          <p:nvPr/>
        </p:nvSpPr>
        <p:spPr>
          <a:xfrm>
            <a:off x="4827741" y="4452079"/>
            <a:ext cx="512618" cy="15423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3" name="Oval 12"/>
          <p:cNvSpPr/>
          <p:nvPr/>
        </p:nvSpPr>
        <p:spPr>
          <a:xfrm>
            <a:off x="4815249" y="3869961"/>
            <a:ext cx="512618" cy="15423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4" name="Oval 13"/>
          <p:cNvSpPr/>
          <p:nvPr/>
        </p:nvSpPr>
        <p:spPr>
          <a:xfrm>
            <a:off x="6565237" y="508417"/>
            <a:ext cx="660022" cy="136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5" name="Oval 14"/>
          <p:cNvSpPr/>
          <p:nvPr/>
        </p:nvSpPr>
        <p:spPr>
          <a:xfrm>
            <a:off x="944380" y="2158583"/>
            <a:ext cx="779487" cy="164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6" name="Oval 15"/>
          <p:cNvSpPr/>
          <p:nvPr/>
        </p:nvSpPr>
        <p:spPr>
          <a:xfrm>
            <a:off x="4771414" y="4335906"/>
            <a:ext cx="670015" cy="11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9"/>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11"/>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0"/>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13"/>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23900"/>
          </a:xfrm>
        </p:spPr>
        <p:txBody>
          <a:bodyPr lIns="91397" tIns="45698" rIns="91397" bIns="45698"/>
          <a:lstStyle/>
          <a:p>
            <a:pPr defTabSz="1019056">
              <a:tabLst>
                <a:tab pos="1890492" algn="l"/>
              </a:tabLst>
            </a:pPr>
            <a:r>
              <a:rPr lang="en-US" dirty="0" smtClean="0"/>
              <a:t>BESAC &amp; BES Strategic Planning Activities</a:t>
            </a:r>
          </a:p>
        </p:txBody>
      </p:sp>
      <p:sp>
        <p:nvSpPr>
          <p:cNvPr id="10243" name="Slide Number Placeholder 1"/>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1184E-F588-4F69-97AE-869F06236531}" type="slidenum">
              <a:rPr lang="en-US" smtClean="0"/>
              <a:pPr fontAlgn="base">
                <a:spcBef>
                  <a:spcPct val="0"/>
                </a:spcBef>
                <a:spcAft>
                  <a:spcPct val="0"/>
                </a:spcAft>
              </a:pPr>
              <a:t>4</a:t>
            </a:fld>
            <a:endParaRPr lang="en-US" dirty="0" smtClean="0"/>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2870201"/>
            <a:ext cx="895350" cy="1117600"/>
          </a:xfrm>
        </p:spPr>
      </p:pic>
      <p:grpSp>
        <p:nvGrpSpPr>
          <p:cNvPr id="2"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4" cstate="print"/>
            <a:srcRect/>
            <a:stretch>
              <a:fillRect/>
            </a:stretch>
          </p:blipFill>
          <p:spPr bwMode="auto">
            <a:xfrm>
              <a:off x="2211" y="2644"/>
              <a:ext cx="488" cy="654"/>
            </a:xfrm>
            <a:prstGeom prst="rect">
              <a:avLst/>
            </a:prstGeom>
            <a:noFill/>
            <a:ln w="28575">
              <a:noFill/>
              <a:miter lim="800000"/>
              <a:headEnd/>
              <a:tailEnd/>
            </a:ln>
          </p:spPr>
        </p:pic>
        <p:grpSp>
          <p:nvGrpSpPr>
            <p:cNvPr id="3"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1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1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1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13" cstate="print"/>
              <a:srcRect/>
              <a:stretch>
                <a:fillRect/>
              </a:stretch>
            </p:blipFill>
            <p:spPr bwMode="auto">
              <a:xfrm>
                <a:off x="1769" y="2004"/>
                <a:ext cx="489" cy="654"/>
              </a:xfrm>
              <a:prstGeom prst="rect">
                <a:avLst/>
              </a:prstGeom>
              <a:noFill/>
              <a:ln w="28575">
                <a:noFill/>
                <a:miter lim="800000"/>
                <a:headEnd/>
                <a:tailEnd/>
              </a:ln>
            </p:spPr>
          </p:pic>
        </p:grpSp>
      </p:grpSp>
      <p:pic>
        <p:nvPicPr>
          <p:cNvPr id="10249" name="Picture 41"/>
          <p:cNvPicPr preferRelativeResize="0">
            <a:picLocks noChangeAspect="1" noChangeArrowheads="1"/>
          </p:cNvPicPr>
          <p:nvPr/>
        </p:nvPicPr>
        <p:blipFill>
          <a:blip r:embed="rId14" cstate="print"/>
          <a:srcRect/>
          <a:stretch>
            <a:fillRect/>
          </a:stretch>
        </p:blipFill>
        <p:spPr bwMode="auto">
          <a:xfrm>
            <a:off x="4783138" y="2873375"/>
            <a:ext cx="842962" cy="1089025"/>
          </a:xfrm>
          <a:prstGeom prst="rect">
            <a:avLst/>
          </a:prstGeom>
          <a:noFill/>
          <a:ln w="19050">
            <a:noFill/>
            <a:miter lim="800000"/>
            <a:headEnd/>
            <a:tailEnd/>
          </a:ln>
        </p:spPr>
      </p:pic>
      <p:sp>
        <p:nvSpPr>
          <p:cNvPr id="10250" name="Text Box 44"/>
          <p:cNvSpPr txBox="1">
            <a:spLocks noChangeArrowheads="1"/>
          </p:cNvSpPr>
          <p:nvPr/>
        </p:nvSpPr>
        <p:spPr bwMode="auto">
          <a:xfrm>
            <a:off x="0" y="2486025"/>
            <a:ext cx="3124200" cy="400050"/>
          </a:xfrm>
          <a:prstGeom prst="rect">
            <a:avLst/>
          </a:prstGeom>
          <a:noFill/>
          <a:ln w="9525">
            <a:noFill/>
            <a:miter lim="800000"/>
            <a:headEnd/>
            <a:tailEnd/>
          </a:ln>
        </p:spPr>
        <p:txBody>
          <a:bodyPr wrap="none" lIns="91407" tIns="45704" rIns="91407" bIns="45704">
            <a:spAutoFit/>
          </a:bodyPr>
          <a:lstStyle/>
          <a:p>
            <a:pPr marL="228573" indent="-228573">
              <a:buFont typeface="Wingdings" pitchFamily="2" charset="2"/>
              <a:buChar char="§"/>
            </a:pPr>
            <a:r>
              <a:rPr lang="en-US" sz="2000" b="1" i="1" dirty="0">
                <a:solidFill>
                  <a:srgbClr val="008000"/>
                </a:solidFill>
                <a:latin typeface="Arial Narrow" pitchFamily="34" charset="0"/>
              </a:rPr>
              <a:t>Science for National Needs</a:t>
            </a:r>
          </a:p>
        </p:txBody>
      </p:sp>
      <p:sp>
        <p:nvSpPr>
          <p:cNvPr id="10251" name="Text Box 45"/>
          <p:cNvSpPr txBox="1">
            <a:spLocks noChangeArrowheads="1"/>
          </p:cNvSpPr>
          <p:nvPr/>
        </p:nvSpPr>
        <p:spPr bwMode="auto">
          <a:xfrm>
            <a:off x="0" y="790575"/>
            <a:ext cx="2637835" cy="400077"/>
          </a:xfrm>
          <a:prstGeom prst="rect">
            <a:avLst/>
          </a:prstGeom>
          <a:noFill/>
          <a:ln w="9525">
            <a:noFill/>
            <a:miter lim="800000"/>
            <a:headEnd/>
            <a:tailEnd/>
          </a:ln>
        </p:spPr>
        <p:txBody>
          <a:bodyPr wrap="none" lIns="91407" tIns="45704" rIns="91407" bIns="45704">
            <a:spAutoFit/>
          </a:bodyPr>
          <a:lstStyle/>
          <a:p>
            <a:pPr marL="228573" indent="-228573">
              <a:buFont typeface="Wingdings" pitchFamily="2" charset="2"/>
              <a:buChar char="§"/>
            </a:pPr>
            <a:r>
              <a:rPr lang="en-US" sz="2000" b="1" i="1" dirty="0">
                <a:solidFill>
                  <a:srgbClr val="008000"/>
                </a:solidFill>
                <a:latin typeface="Arial Narrow" pitchFamily="34" charset="0"/>
              </a:rPr>
              <a:t>Science for Discovery</a:t>
            </a:r>
          </a:p>
        </p:txBody>
      </p:sp>
      <p:grpSp>
        <p:nvGrpSpPr>
          <p:cNvPr id="4" name="Group 72"/>
          <p:cNvGrpSpPr>
            <a:grpSpLocks/>
          </p:cNvGrpSpPr>
          <p:nvPr/>
        </p:nvGrpSpPr>
        <p:grpSpPr bwMode="auto">
          <a:xfrm>
            <a:off x="206375" y="1231901"/>
            <a:ext cx="5691188" cy="1084263"/>
            <a:chOff x="0" y="1443038"/>
            <a:chExt cx="7070725" cy="1619250"/>
          </a:xfrm>
        </p:grpSpPr>
        <p:pic>
          <p:nvPicPr>
            <p:cNvPr id="10256" name="Picture 3"/>
            <p:cNvPicPr preferRelativeResize="0">
              <a:picLocks noChangeAspect="1" noChangeArrowheads="1"/>
            </p:cNvPicPr>
            <p:nvPr/>
          </p:nvPicPr>
          <p:blipFill>
            <a:blip r:embed="rId15" cstate="print"/>
            <a:srcRect/>
            <a:stretch>
              <a:fillRect/>
            </a:stretch>
          </p:blipFill>
          <p:spPr bwMode="auto">
            <a:xfrm>
              <a:off x="2403475" y="1457325"/>
              <a:ext cx="1216025" cy="1562100"/>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16" cstate="print"/>
            <a:srcRect/>
            <a:stretch>
              <a:fillRect/>
            </a:stretch>
          </p:blipFill>
          <p:spPr bwMode="auto">
            <a:xfrm>
              <a:off x="3627438" y="1454150"/>
              <a:ext cx="1068387" cy="1549400"/>
            </a:xfrm>
            <a:prstGeom prst="rect">
              <a:avLst/>
            </a:prstGeom>
            <a:noFill/>
            <a:ln w="28575">
              <a:solidFill>
                <a:schemeClr val="tx1"/>
              </a:solidFill>
              <a:miter lim="800000"/>
              <a:headEnd/>
              <a:tailEnd/>
            </a:ln>
          </p:spPr>
        </p:pic>
        <p:grpSp>
          <p:nvGrpSpPr>
            <p:cNvPr id="5" name="Group 5"/>
            <p:cNvGrpSpPr>
              <a:grpSpLocks/>
            </p:cNvGrpSpPr>
            <p:nvPr/>
          </p:nvGrpSpPr>
          <p:grpSpPr bwMode="auto">
            <a:xfrm>
              <a:off x="1225550" y="1457325"/>
              <a:ext cx="1212850" cy="1593850"/>
              <a:chOff x="180" y="2744"/>
              <a:chExt cx="1661" cy="2152"/>
            </a:xfrm>
          </p:grpSpPr>
          <p:pic>
            <p:nvPicPr>
              <p:cNvPr id="10265" name="Picture 6" descr="nes_fc"/>
              <p:cNvPicPr>
                <a:picLocks noChangeAspect="1" noChangeArrowheads="1"/>
              </p:cNvPicPr>
              <p:nvPr/>
            </p:nvPicPr>
            <p:blipFill>
              <a:blip r:embed="rId1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0" y="1443038"/>
              <a:ext cx="1203108" cy="1619250"/>
            </a:xfrm>
            <a:prstGeom prst="rect">
              <a:avLst/>
            </a:prstGeom>
            <a:solidFill>
              <a:srgbClr val="000000"/>
            </a:solidFill>
            <a:ln w="28575">
              <a:solidFill>
                <a:schemeClr val="tx1"/>
              </a:solidFill>
              <a:miter lim="800000"/>
              <a:headEnd/>
              <a:tailEnd/>
            </a:ln>
          </p:spPr>
          <p:txBody>
            <a:bodyPr/>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18" cstate="print"/>
            <a:srcRect/>
            <a:stretch>
              <a:fillRect/>
            </a:stretch>
          </p:blipFill>
          <p:spPr bwMode="auto">
            <a:xfrm>
              <a:off x="106363" y="1819275"/>
              <a:ext cx="960437" cy="1017588"/>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19" cstate="print"/>
            <a:srcRect/>
            <a:stretch>
              <a:fillRect/>
            </a:stretch>
          </p:blipFill>
          <p:spPr bwMode="auto">
            <a:xfrm>
              <a:off x="4729163" y="1457325"/>
              <a:ext cx="1158875" cy="1546225"/>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20" cstate="print"/>
            <a:srcRect/>
            <a:stretch>
              <a:fillRect/>
            </a:stretch>
          </p:blipFill>
          <p:spPr bwMode="auto">
            <a:xfrm>
              <a:off x="5922963" y="1460500"/>
              <a:ext cx="1147762" cy="1530350"/>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98615" y="1670634"/>
              <a:ext cx="512800" cy="459637"/>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72" name="Rectangle 48"/>
            <p:cNvSpPr>
              <a:spLocks noChangeArrowheads="1"/>
            </p:cNvSpPr>
            <p:nvPr/>
          </p:nvSpPr>
          <p:spPr bwMode="auto">
            <a:xfrm>
              <a:off x="98615" y="1518903"/>
              <a:ext cx="627344" cy="229818"/>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grpSp>
      <p:pic>
        <p:nvPicPr>
          <p:cNvPr id="10254" name="Picture 50" descr="SET_xlg.jpg"/>
          <p:cNvPicPr>
            <a:picLocks noChangeAspect="1"/>
          </p:cNvPicPr>
          <p:nvPr/>
        </p:nvPicPr>
        <p:blipFill>
          <a:blip r:embed="rId21" cstate="print"/>
          <a:srcRect/>
          <a:stretch>
            <a:fillRect/>
          </a:stretch>
        </p:blipFill>
        <p:spPr bwMode="auto">
          <a:xfrm>
            <a:off x="5710687" y="2476734"/>
            <a:ext cx="1503664" cy="1946750"/>
          </a:xfrm>
          <a:prstGeom prst="rect">
            <a:avLst/>
          </a:prstGeom>
          <a:noFill/>
          <a:ln w="38100">
            <a:solidFill>
              <a:srgbClr val="FF0000"/>
            </a:solidFill>
            <a:miter lim="800000"/>
            <a:headEnd/>
            <a:tailEnd/>
          </a:ln>
        </p:spPr>
      </p:pic>
      <p:sp>
        <p:nvSpPr>
          <p:cNvPr id="33" name="TextBox 32"/>
          <p:cNvSpPr txBox="1"/>
          <p:nvPr/>
        </p:nvSpPr>
        <p:spPr>
          <a:xfrm>
            <a:off x="5597129" y="4547121"/>
            <a:ext cx="1656200" cy="1200316"/>
          </a:xfrm>
          <a:prstGeom prst="rect">
            <a:avLst/>
          </a:prstGeom>
          <a:noFill/>
        </p:spPr>
        <p:txBody>
          <a:bodyPr wrap="none" lIns="91429" tIns="45714" rIns="91429" bIns="45714" rtlCol="0">
            <a:spAutoFit/>
          </a:bodyPr>
          <a:lstStyle/>
          <a:p>
            <a:pPr algn="ctr"/>
            <a:r>
              <a:rPr lang="en-US" b="1" dirty="0" smtClean="0">
                <a:latin typeface="Arial Narrow" pitchFamily="34" charset="0"/>
              </a:rPr>
              <a:t>Concept Report </a:t>
            </a:r>
          </a:p>
          <a:p>
            <a:pPr algn="ctr"/>
            <a:r>
              <a:rPr lang="en-US" b="1" dirty="0" smtClean="0">
                <a:latin typeface="Arial Narrow" pitchFamily="34" charset="0"/>
              </a:rPr>
              <a:t>April 2010</a:t>
            </a:r>
          </a:p>
          <a:p>
            <a:pPr algn="ctr"/>
            <a:endParaRPr lang="en-US" b="1" dirty="0" smtClean="0">
              <a:latin typeface="Arial Narrow" pitchFamily="34" charset="0"/>
            </a:endParaRPr>
          </a:p>
          <a:p>
            <a:pPr algn="ctr"/>
            <a:endParaRPr lang="en-US" b="1" dirty="0" smtClean="0">
              <a:latin typeface="Arial Narrow" pitchFamily="34" charset="0"/>
            </a:endParaRPr>
          </a:p>
        </p:txBody>
      </p:sp>
      <p:sp>
        <p:nvSpPr>
          <p:cNvPr id="35" name="Rectangle 34"/>
          <p:cNvSpPr/>
          <p:nvPr/>
        </p:nvSpPr>
        <p:spPr>
          <a:xfrm>
            <a:off x="7435971" y="1387876"/>
            <a:ext cx="1483743" cy="1984075"/>
          </a:xfrm>
          <a:prstGeom prst="rect">
            <a:avLst/>
          </a:prstGeom>
          <a:solidFill>
            <a:srgbClr val="FFFFD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700" b="1" dirty="0" smtClean="0">
                <a:solidFill>
                  <a:schemeClr val="tx1"/>
                </a:solidFill>
                <a:latin typeface="Arial Narrow" pitchFamily="34" charset="0"/>
              </a:rPr>
              <a:t>Computational Materials Science and Chemistry for Innovation</a:t>
            </a:r>
            <a:endParaRPr lang="en-US" sz="1700" b="1" dirty="0">
              <a:solidFill>
                <a:schemeClr val="tx1"/>
              </a:solidFill>
              <a:latin typeface="Arial Narrow" pitchFamily="34" charset="0"/>
            </a:endParaRPr>
          </a:p>
        </p:txBody>
      </p:sp>
      <p:sp>
        <p:nvSpPr>
          <p:cNvPr id="36" name="TextBox 35"/>
          <p:cNvSpPr txBox="1"/>
          <p:nvPr/>
        </p:nvSpPr>
        <p:spPr>
          <a:xfrm>
            <a:off x="7227557" y="3464967"/>
            <a:ext cx="1795661" cy="1477315"/>
          </a:xfrm>
          <a:prstGeom prst="rect">
            <a:avLst/>
          </a:prstGeom>
          <a:noFill/>
        </p:spPr>
        <p:txBody>
          <a:bodyPr wrap="none" lIns="91429" tIns="45714" rIns="91429" bIns="45714" rtlCol="0">
            <a:spAutoFit/>
          </a:bodyPr>
          <a:lstStyle/>
          <a:p>
            <a:pPr algn="ctr"/>
            <a:r>
              <a:rPr lang="en-US" b="1" dirty="0" smtClean="0">
                <a:latin typeface="Arial Narrow" pitchFamily="34" charset="0"/>
              </a:rPr>
              <a:t>Charged by OSTP</a:t>
            </a:r>
          </a:p>
          <a:p>
            <a:pPr algn="ctr"/>
            <a:r>
              <a:rPr lang="en-US" b="1" dirty="0" smtClean="0">
                <a:latin typeface="Arial Narrow" pitchFamily="34" charset="0"/>
              </a:rPr>
              <a:t>Joint w/ ASCR</a:t>
            </a:r>
          </a:p>
          <a:p>
            <a:pPr algn="ctr"/>
            <a:r>
              <a:rPr lang="en-US" b="1" dirty="0" smtClean="0">
                <a:latin typeface="Arial Narrow" pitchFamily="34" charset="0"/>
              </a:rPr>
              <a:t>2010</a:t>
            </a:r>
          </a:p>
          <a:p>
            <a:pPr algn="ctr"/>
            <a:r>
              <a:rPr lang="en-US" b="1" dirty="0" smtClean="0">
                <a:latin typeface="Arial Narrow" pitchFamily="34" charset="0"/>
              </a:rPr>
              <a:t> </a:t>
            </a:r>
          </a:p>
          <a:p>
            <a:pPr algn="ctr"/>
            <a:endParaRPr lang="en-US" b="1" dirty="0" smtClean="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3" name="Rectangle 15"/>
          <p:cNvSpPr>
            <a:spLocks noGrp="1" noChangeArrowheads="1"/>
          </p:cNvSpPr>
          <p:nvPr>
            <p:ph type="title"/>
          </p:nvPr>
        </p:nvSpPr>
        <p:spPr>
          <a:xfrm>
            <a:off x="819398" y="22304"/>
            <a:ext cx="7505204" cy="952500"/>
          </a:xfrm>
          <a:noFill/>
          <a:ln/>
        </p:spPr>
        <p:txBody>
          <a:bodyPr lIns="91397" tIns="45698" rIns="91397" bIns="45698" anchor="t"/>
          <a:lstStyle/>
          <a:p>
            <a:pPr>
              <a:lnSpc>
                <a:spcPct val="95000"/>
              </a:lnSpc>
              <a:tabLst>
                <a:tab pos="1890492" algn="l"/>
              </a:tabLst>
            </a:pPr>
            <a:r>
              <a:rPr lang="en-US" dirty="0" smtClean="0">
                <a:cs typeface="Times New Roman" pitchFamily="18" charset="0"/>
              </a:rPr>
              <a:t>Science for Energy Technology:</a:t>
            </a:r>
            <a:r>
              <a:rPr lang="en-US" b="1" dirty="0">
                <a:cs typeface="Times New Roman" pitchFamily="18" charset="0"/>
              </a:rPr>
              <a:t/>
            </a:r>
            <a:br>
              <a:rPr lang="en-US" b="1" dirty="0">
                <a:cs typeface="Times New Roman" pitchFamily="18" charset="0"/>
              </a:rPr>
            </a:br>
            <a:r>
              <a:rPr lang="en-US" sz="1800" dirty="0" smtClean="0">
                <a:cs typeface="Times New Roman" pitchFamily="18" charset="0"/>
              </a:rPr>
              <a:t>Strengthening the Link Between Basic Research And Industry</a:t>
            </a:r>
            <a:endParaRPr lang="en-US" sz="1400" dirty="0">
              <a:cs typeface="Times New Roman" pitchFamily="18" charset="0"/>
            </a:endParaRPr>
          </a:p>
        </p:txBody>
      </p:sp>
      <p:sp>
        <p:nvSpPr>
          <p:cNvPr id="39" name="Slide Number Placeholder 39"/>
          <p:cNvSpPr>
            <a:spLocks noGrp="1"/>
          </p:cNvSpPr>
          <p:nvPr>
            <p:ph type="sldNum" sz="quarter" idx="4294967295"/>
          </p:nvPr>
        </p:nvSpPr>
        <p:spPr bwMode="auto">
          <a:xfrm>
            <a:off x="8413750" y="6321427"/>
            <a:ext cx="381000" cy="365125"/>
          </a:xfrm>
          <a:prstGeom prst="rect">
            <a:avLst/>
          </a:prstGeom>
          <a:noFill/>
          <a:ln>
            <a:miter lim="800000"/>
            <a:headEnd/>
            <a:tailEnd/>
          </a:ln>
        </p:spPr>
        <p:txBody>
          <a:bodyPr vert="horz" wrap="square" lIns="91429" tIns="45714" rIns="91429" bIns="45714" numCol="1" rtlCol="0" anchor="ctr" anchorCtr="0" compatLnSpc="1">
            <a:prstTxWarp prst="textNoShape">
              <a:avLst/>
            </a:prstTxWarp>
          </a:bodyPr>
          <a:lstStyle/>
          <a:p>
            <a:fld id="{90944929-F3F1-48F8-BC26-BA0BFE417CEF}" type="slidenum">
              <a:rPr lang="en-US" smtClean="0"/>
              <a:pPr/>
              <a:t>5</a:t>
            </a:fld>
            <a:endParaRPr lang="en-US" dirty="0" smtClean="0"/>
          </a:p>
        </p:txBody>
      </p:sp>
      <p:pic>
        <p:nvPicPr>
          <p:cNvPr id="33" name="Picture 4"/>
          <p:cNvPicPr>
            <a:picLocks noChangeAspect="1"/>
          </p:cNvPicPr>
          <p:nvPr/>
        </p:nvPicPr>
        <p:blipFill>
          <a:blip r:embed="rId3" cstate="print"/>
          <a:srcRect/>
          <a:stretch>
            <a:fillRect/>
          </a:stretch>
        </p:blipFill>
        <p:spPr bwMode="auto">
          <a:xfrm>
            <a:off x="407773" y="1280878"/>
            <a:ext cx="3291016" cy="4220795"/>
          </a:xfrm>
          <a:prstGeom prst="rect">
            <a:avLst/>
          </a:prstGeom>
          <a:noFill/>
          <a:ln w="9525">
            <a:noFill/>
            <a:miter lim="800000"/>
            <a:headEnd/>
            <a:tailEnd/>
          </a:ln>
        </p:spPr>
      </p:pic>
      <p:sp>
        <p:nvSpPr>
          <p:cNvPr id="36" name="TextBox 5"/>
          <p:cNvSpPr txBox="1">
            <a:spLocks noChangeArrowheads="1"/>
          </p:cNvSpPr>
          <p:nvPr/>
        </p:nvSpPr>
        <p:spPr bwMode="auto">
          <a:xfrm>
            <a:off x="3829304" y="1418230"/>
            <a:ext cx="5016842" cy="5134727"/>
          </a:xfrm>
          <a:prstGeom prst="rect">
            <a:avLst/>
          </a:prstGeom>
          <a:noFill/>
          <a:ln w="9525">
            <a:noFill/>
            <a:miter lim="800000"/>
            <a:headEnd/>
            <a:tailEnd/>
          </a:ln>
        </p:spPr>
        <p:txBody>
          <a:bodyPr wrap="square" lIns="91429" tIns="45714" rIns="91429" bIns="45714">
            <a:spAutoFit/>
          </a:bodyPr>
          <a:lstStyle/>
          <a:p>
            <a:pPr>
              <a:spcAft>
                <a:spcPts val="1200"/>
              </a:spcAft>
            </a:pPr>
            <a:r>
              <a:rPr lang="en-US" b="1" dirty="0" smtClean="0">
                <a:latin typeface="Arial" pitchFamily="34" charset="0"/>
                <a:cs typeface="Arial" pitchFamily="34" charset="0"/>
              </a:rPr>
              <a:t>Two </a:t>
            </a:r>
            <a:r>
              <a:rPr lang="en-US" b="1" dirty="0">
                <a:latin typeface="Arial" pitchFamily="34" charset="0"/>
                <a:cs typeface="Arial" pitchFamily="34" charset="0"/>
              </a:rPr>
              <a:t>kinds of science </a:t>
            </a:r>
            <a:r>
              <a:rPr lang="en-US" b="1" dirty="0" smtClean="0">
                <a:latin typeface="Arial" pitchFamily="34" charset="0"/>
                <a:cs typeface="Arial" pitchFamily="34" charset="0"/>
              </a:rPr>
              <a:t>contributions:</a:t>
            </a:r>
            <a:endParaRPr lang="en-US" b="1" dirty="0">
              <a:latin typeface="Arial" pitchFamily="34" charset="0"/>
              <a:cs typeface="Arial" pitchFamily="34" charset="0"/>
            </a:endParaRPr>
          </a:p>
          <a:p>
            <a:pPr marL="111112" lvl="1"/>
            <a:r>
              <a:rPr lang="en-US" b="1" dirty="0">
                <a:latin typeface="Arial" pitchFamily="34" charset="0"/>
                <a:cs typeface="Arial" pitchFamily="34" charset="0"/>
              </a:rPr>
              <a:t>1. “Supernovas</a:t>
            </a:r>
            <a:r>
              <a:rPr lang="en-US" b="1" dirty="0" smtClean="0">
                <a:latin typeface="Arial" pitchFamily="34" charset="0"/>
                <a:cs typeface="Arial" pitchFamily="34" charset="0"/>
              </a:rPr>
              <a:t>” – </a:t>
            </a:r>
            <a:r>
              <a:rPr lang="en-US" b="1" dirty="0">
                <a:latin typeface="Arial" pitchFamily="34" charset="0"/>
                <a:cs typeface="Arial" pitchFamily="34" charset="0"/>
              </a:rPr>
              <a:t>breakthroughs that change technical landscape </a:t>
            </a:r>
          </a:p>
          <a:p>
            <a:pPr marL="395242" lvl="2" indent="-160320">
              <a:spcAft>
                <a:spcPts val="1200"/>
              </a:spcAft>
              <a:buFont typeface="Arial" pitchFamily="34" charset="0"/>
              <a:buChar char="•"/>
            </a:pPr>
            <a:r>
              <a:rPr lang="en-US" sz="1400" dirty="0" smtClean="0">
                <a:latin typeface="Arial" pitchFamily="34" charset="0"/>
                <a:cs typeface="Arial" pitchFamily="34" charset="0"/>
              </a:rPr>
              <a:t>High </a:t>
            </a:r>
            <a:r>
              <a:rPr lang="en-US" sz="1400" dirty="0">
                <a:latin typeface="Arial" pitchFamily="34" charset="0"/>
                <a:cs typeface="Arial" pitchFamily="34" charset="0"/>
              </a:rPr>
              <a:t>temperature superconductivity in 1986</a:t>
            </a:r>
          </a:p>
          <a:p>
            <a:pPr marL="111112" lvl="1"/>
            <a:r>
              <a:rPr lang="en-US" b="1" dirty="0">
                <a:latin typeface="Arial" pitchFamily="34" charset="0"/>
                <a:cs typeface="Arial" pitchFamily="34" charset="0"/>
              </a:rPr>
              <a:t>2. Understanding and ultimately controlling existing phenomena </a:t>
            </a:r>
          </a:p>
          <a:p>
            <a:pPr marL="395242" lvl="2" indent="-160320">
              <a:buFont typeface="Arial" pitchFamily="34" charset="0"/>
              <a:buChar char="•"/>
            </a:pPr>
            <a:r>
              <a:rPr lang="en-US" sz="1400" dirty="0" smtClean="0">
                <a:latin typeface="Arial" pitchFamily="34" charset="0"/>
                <a:cs typeface="Arial" pitchFamily="34" charset="0"/>
              </a:rPr>
              <a:t>Complex </a:t>
            </a:r>
            <a:r>
              <a:rPr lang="en-US" sz="1400" dirty="0">
                <a:latin typeface="Arial" pitchFamily="34" charset="0"/>
                <a:cs typeface="Arial" pitchFamily="34" charset="0"/>
              </a:rPr>
              <a:t>materials and chemistry at the </a:t>
            </a:r>
            <a:r>
              <a:rPr lang="en-US" sz="1400" dirty="0" err="1">
                <a:latin typeface="Arial" pitchFamily="34" charset="0"/>
                <a:cs typeface="Arial" pitchFamily="34" charset="0"/>
              </a:rPr>
              <a:t>nanoscale</a:t>
            </a:r>
            <a:endParaRPr lang="en-US" sz="1400" dirty="0">
              <a:latin typeface="Arial" pitchFamily="34" charset="0"/>
              <a:cs typeface="Arial" pitchFamily="34" charset="0"/>
            </a:endParaRPr>
          </a:p>
          <a:p>
            <a:pPr marL="395242" lvl="2" indent="-160320">
              <a:buFont typeface="Arial" pitchFamily="34" charset="0"/>
              <a:buChar char="•"/>
            </a:pPr>
            <a:r>
              <a:rPr lang="en-US" sz="1400" dirty="0" smtClean="0">
                <a:latin typeface="Arial" pitchFamily="34" charset="0"/>
                <a:cs typeface="Arial" pitchFamily="34" charset="0"/>
              </a:rPr>
              <a:t>Mechanisms </a:t>
            </a:r>
            <a:r>
              <a:rPr lang="en-US" sz="1400" dirty="0">
                <a:latin typeface="Arial" pitchFamily="34" charset="0"/>
                <a:cs typeface="Arial" pitchFamily="34" charset="0"/>
              </a:rPr>
              <a:t>of “droop” in high current solid state lighting</a:t>
            </a:r>
          </a:p>
          <a:p>
            <a:pPr marL="395242" lvl="2" indent="-160320">
              <a:buFont typeface="Arial" pitchFamily="34" charset="0"/>
              <a:buChar char="•"/>
            </a:pPr>
            <a:r>
              <a:rPr lang="en-US" sz="1400" dirty="0" smtClean="0">
                <a:latin typeface="Arial" pitchFamily="34" charset="0"/>
                <a:cs typeface="Arial" pitchFamily="34" charset="0"/>
              </a:rPr>
              <a:t>Development </a:t>
            </a:r>
            <a:r>
              <a:rPr lang="en-US" sz="1400" dirty="0">
                <a:latin typeface="Arial" pitchFamily="34" charset="0"/>
                <a:cs typeface="Arial" pitchFamily="34" charset="0"/>
              </a:rPr>
              <a:t>of carbon sequestration plumes</a:t>
            </a:r>
          </a:p>
          <a:p>
            <a:pPr marL="395242" lvl="2" indent="-160320">
              <a:buFont typeface="Arial" pitchFamily="34" charset="0"/>
              <a:buChar char="•"/>
            </a:pPr>
            <a:r>
              <a:rPr lang="en-US" sz="1400" dirty="0" smtClean="0">
                <a:latin typeface="Arial" pitchFamily="34" charset="0"/>
                <a:cs typeface="Arial" pitchFamily="34" charset="0"/>
              </a:rPr>
              <a:t>Conversion </a:t>
            </a:r>
            <a:r>
              <a:rPr lang="en-US" sz="1400" dirty="0">
                <a:latin typeface="Arial" pitchFamily="34" charset="0"/>
                <a:cs typeface="Arial" pitchFamily="34" charset="0"/>
              </a:rPr>
              <a:t>among photons, electrons and chemical bonds</a:t>
            </a:r>
          </a:p>
          <a:p>
            <a:pPr lvl="1">
              <a:buFontTx/>
              <a:buChar char="-"/>
            </a:pPr>
            <a:endParaRPr lang="en-US" dirty="0">
              <a:latin typeface="Arial" pitchFamily="34" charset="0"/>
              <a:cs typeface="Arial" pitchFamily="34" charset="0"/>
            </a:endParaRPr>
          </a:p>
          <a:p>
            <a:r>
              <a:rPr lang="en-US" b="1" dirty="0" smtClean="0">
                <a:latin typeface="Arial" pitchFamily="34" charset="0"/>
                <a:cs typeface="Arial" pitchFamily="34" charset="0"/>
              </a:rPr>
              <a:t>SciTech </a:t>
            </a:r>
            <a:r>
              <a:rPr lang="en-US" b="1" dirty="0">
                <a:latin typeface="Arial" pitchFamily="34" charset="0"/>
                <a:cs typeface="Arial" pitchFamily="34" charset="0"/>
              </a:rPr>
              <a:t>focused on near-term industry </a:t>
            </a:r>
            <a:r>
              <a:rPr lang="en-US" b="1" dirty="0" smtClean="0">
                <a:latin typeface="Arial" pitchFamily="34" charset="0"/>
                <a:cs typeface="Arial" pitchFamily="34" charset="0"/>
              </a:rPr>
              <a:t>impact</a:t>
            </a:r>
            <a:endParaRPr lang="en-US" b="1" dirty="0">
              <a:latin typeface="Arial" pitchFamily="34" charset="0"/>
              <a:cs typeface="Arial" pitchFamily="34" charset="0"/>
            </a:endParaRPr>
          </a:p>
          <a:p>
            <a:pPr marL="395242" lvl="1" indent="-160320">
              <a:buFont typeface="Arial" pitchFamily="34" charset="0"/>
              <a:buChar char="•"/>
            </a:pPr>
            <a:r>
              <a:rPr lang="en-US" sz="1400" dirty="0" smtClean="0">
                <a:latin typeface="Arial" pitchFamily="34" charset="0"/>
                <a:cs typeface="Arial" pitchFamily="34" charset="0"/>
              </a:rPr>
              <a:t>Emphasize </a:t>
            </a:r>
            <a:r>
              <a:rPr lang="en-US" sz="1400" dirty="0">
                <a:latin typeface="Arial" pitchFamily="34" charset="0"/>
                <a:cs typeface="Arial" pitchFamily="34" charset="0"/>
              </a:rPr>
              <a:t>sustained building of scientific knowledge base </a:t>
            </a:r>
            <a:r>
              <a:rPr lang="en-US" sz="1400" dirty="0" smtClean="0">
                <a:latin typeface="Arial" pitchFamily="34" charset="0"/>
                <a:cs typeface="Arial" pitchFamily="34" charset="0"/>
              </a:rPr>
              <a:t>underlying technology, like Moore’s </a:t>
            </a:r>
            <a:r>
              <a:rPr lang="en-US" sz="1400" dirty="0">
                <a:latin typeface="Arial" pitchFamily="34" charset="0"/>
                <a:cs typeface="Arial" pitchFamily="34" charset="0"/>
              </a:rPr>
              <a:t>Law: series of incremental breakthroughs changes the game</a:t>
            </a:r>
            <a:endParaRPr lang="en-US" dirty="0">
              <a:latin typeface="Arial" pitchFamily="34" charset="0"/>
              <a:cs typeface="Arial" pitchFamily="34" charset="0"/>
            </a:endParaRPr>
          </a:p>
          <a:p>
            <a:r>
              <a:rPr lang="en-US" dirty="0">
                <a:latin typeface="Arial" pitchFamily="34" charset="0"/>
                <a:cs typeface="Arial" pitchFamily="34" charset="0"/>
              </a:rPr>
              <a:t> </a:t>
            </a:r>
          </a:p>
        </p:txBody>
      </p:sp>
      <p:sp>
        <p:nvSpPr>
          <p:cNvPr id="6" name="TextBox 5"/>
          <p:cNvSpPr txBox="1"/>
          <p:nvPr/>
        </p:nvSpPr>
        <p:spPr>
          <a:xfrm>
            <a:off x="2115403" y="846161"/>
            <a:ext cx="4685876" cy="369320"/>
          </a:xfrm>
          <a:prstGeom prst="rect">
            <a:avLst/>
          </a:prstGeom>
          <a:noFill/>
        </p:spPr>
        <p:txBody>
          <a:bodyPr wrap="none" lIns="91429" tIns="45714" rIns="91429" bIns="45714" rtlCol="0">
            <a:spAutoFit/>
          </a:bodyPr>
          <a:lstStyle/>
          <a:p>
            <a:r>
              <a:rPr lang="en-US" b="1" i="1" dirty="0" smtClean="0"/>
              <a:t>9 Panels; 29 Priority Research Directions</a:t>
            </a:r>
            <a:endParaRPr lang="en-US" b="1" i="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23900"/>
          </a:xfrm>
        </p:spPr>
        <p:txBody>
          <a:bodyPr lIns="91397" tIns="45698" rIns="91397" bIns="45698"/>
          <a:lstStyle/>
          <a:p>
            <a:pPr defTabSz="1019056">
              <a:tabLst>
                <a:tab pos="1890492" algn="l"/>
              </a:tabLst>
            </a:pPr>
            <a:r>
              <a:rPr lang="en-US" dirty="0" smtClean="0"/>
              <a:t>BESAC &amp; BES Strategic Planning Activities</a:t>
            </a:r>
          </a:p>
        </p:txBody>
      </p:sp>
      <p:sp>
        <p:nvSpPr>
          <p:cNvPr id="10243" name="Slide Number Placeholder 1"/>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1184E-F588-4F69-97AE-869F06236531}" type="slidenum">
              <a:rPr lang="en-US" smtClean="0"/>
              <a:pPr fontAlgn="base">
                <a:spcBef>
                  <a:spcPct val="0"/>
                </a:spcBef>
                <a:spcAft>
                  <a:spcPct val="0"/>
                </a:spcAft>
              </a:pPr>
              <a:t>6</a:t>
            </a:fld>
            <a:endParaRPr lang="en-US" dirty="0" smtClean="0"/>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2870201"/>
            <a:ext cx="895350" cy="1117600"/>
          </a:xfrm>
        </p:spPr>
      </p:pic>
      <p:grpSp>
        <p:nvGrpSpPr>
          <p:cNvPr id="2" name="Group 10"/>
          <p:cNvGrpSpPr>
            <a:grpSpLocks/>
          </p:cNvGrpSpPr>
          <p:nvPr/>
        </p:nvGrpSpPr>
        <p:grpSpPr bwMode="auto">
          <a:xfrm>
            <a:off x="1" y="5433561"/>
            <a:ext cx="6937829" cy="1150937"/>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10291"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3"/>
                <a:ext cx="805" cy="1037"/>
              </a:xfrm>
              <a:prstGeom prst="rect">
                <a:avLst/>
              </a:prstGeom>
              <a:noFill/>
              <a:ln w="9525">
                <a:solidFill>
                  <a:schemeClr val="tx1"/>
                </a:solidFill>
                <a:miter lim="800000"/>
                <a:headEnd/>
                <a:tailEnd/>
              </a:ln>
            </p:spPr>
            <p:txBody>
              <a:bodyPr wrap="none" lIns="82058" tIns="41029" rIns="82058" bIns="41029" anchor="ctr"/>
              <a:lstStyle/>
              <a:p>
                <a:pPr defTabSz="820642">
                  <a:defRPr/>
                </a:pPr>
                <a:endParaRPr lang="en-US" sz="1100" u="sng" dirty="0">
                  <a:effectLst>
                    <a:outerShdw blurRad="38100" dist="38100" dir="2700000" algn="tl">
                      <a:srgbClr val="C0C0C0"/>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1" y="1553"/>
                <a:ext cx="809" cy="1034"/>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20642">
                  <a:defRPr/>
                </a:pPr>
                <a:endParaRPr lang="en-US" sz="1100" u="sng" dirty="0">
                  <a:effectLst>
                    <a:outerShdw blurRad="38100" dist="38100" dir="2700000" algn="tl">
                      <a:srgbClr val="C0C0C0"/>
                    </a:outerShdw>
                  </a:effectLst>
                </a:endParaRPr>
              </a:p>
            </p:txBody>
          </p:sp>
          <p:pic>
            <p:nvPicPr>
              <p:cNvPr id="10290" name="Picture 16"/>
              <p:cNvPicPr preferRelativeResize="0">
                <a:picLocks noChangeAspect="1" noChangeArrowheads="1"/>
              </p:cNvPicPr>
              <p:nvPr/>
            </p:nvPicPr>
            <p:blipFill>
              <a:blip r:embed="rId5" cstate="print"/>
              <a:srcRect/>
              <a:stretch>
                <a:fillRect/>
              </a:stretch>
            </p:blipFill>
            <p:spPr bwMode="auto">
              <a:xfrm>
                <a:off x="2697" y="1622"/>
                <a:ext cx="750" cy="561"/>
              </a:xfrm>
              <a:prstGeom prst="rect">
                <a:avLst/>
              </a:prstGeom>
              <a:solidFill>
                <a:schemeClr val="bg1"/>
              </a:solidFill>
              <a:ln w="9525">
                <a:noFill/>
                <a:miter lim="800000"/>
                <a:headEnd/>
                <a:tailEnd/>
              </a:ln>
            </p:spPr>
          </p:pic>
        </p:grpSp>
        <p:pic>
          <p:nvPicPr>
            <p:cNvPr id="10280"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10281"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10282"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10287"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1" y="1171"/>
                <a:ext cx="802" cy="1034"/>
              </a:xfrm>
              <a:prstGeom prst="rect">
                <a:avLst/>
              </a:prstGeom>
              <a:noFill/>
              <a:ln w="9525">
                <a:solidFill>
                  <a:schemeClr val="tx1"/>
                </a:solidFill>
                <a:miter lim="800000"/>
                <a:headEnd/>
                <a:tailEnd/>
              </a:ln>
            </p:spPr>
            <p:txBody>
              <a:bodyPr wrap="none" lIns="82058" tIns="41029" rIns="82058" bIns="41029" anchor="ctr"/>
              <a:lstStyle/>
              <a:p>
                <a:pPr defTabSz="820642">
                  <a:defRPr/>
                </a:pPr>
                <a:endParaRPr lang="en-US" sz="1100" u="sng" dirty="0">
                  <a:effectLst>
                    <a:outerShdw blurRad="38100" dist="38100" dir="2700000" algn="tl">
                      <a:srgbClr val="C0C0C0"/>
                    </a:outerShdw>
                  </a:effectLst>
                </a:endParaRPr>
              </a:p>
            </p:txBody>
          </p:sp>
        </p:grpSp>
        <p:pic>
          <p:nvPicPr>
            <p:cNvPr id="10284"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10285"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10286"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10246" name="Picture 27"/>
          <p:cNvPicPr>
            <a:picLocks noChangeAspect="1" noChangeArrowheads="1"/>
          </p:cNvPicPr>
          <p:nvPr/>
        </p:nvPicPr>
        <p:blipFill>
          <a:blip r:embed="rId13" cstate="print"/>
          <a:srcRect/>
          <a:stretch>
            <a:fillRect/>
          </a:stretch>
        </p:blipFill>
        <p:spPr bwMode="auto">
          <a:xfrm>
            <a:off x="6572025" y="5424715"/>
            <a:ext cx="836612" cy="1112838"/>
          </a:xfrm>
          <a:prstGeom prst="rect">
            <a:avLst/>
          </a:prstGeom>
          <a:noFill/>
          <a:ln w="9525" algn="ctr">
            <a:noFill/>
            <a:miter lim="800000"/>
            <a:headEnd/>
            <a:tailEnd/>
          </a:ln>
        </p:spPr>
      </p:pic>
      <p:grpSp>
        <p:nvGrpSpPr>
          <p:cNvPr id="6"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14" cstate="print"/>
            <a:srcRect/>
            <a:stretch>
              <a:fillRect/>
            </a:stretch>
          </p:blipFill>
          <p:spPr bwMode="auto">
            <a:xfrm>
              <a:off x="2211" y="2644"/>
              <a:ext cx="488" cy="654"/>
            </a:xfrm>
            <a:prstGeom prst="rect">
              <a:avLst/>
            </a:prstGeom>
            <a:noFill/>
            <a:ln w="28575">
              <a:noFill/>
              <a:miter lim="800000"/>
              <a:headEnd/>
              <a:tailEnd/>
            </a:ln>
          </p:spPr>
        </p:pic>
        <p:grpSp>
          <p:nvGrpSpPr>
            <p:cNvPr id="7"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1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1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1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1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1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2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2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2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23" cstate="print"/>
              <a:srcRect/>
              <a:stretch>
                <a:fillRect/>
              </a:stretch>
            </p:blipFill>
            <p:spPr bwMode="auto">
              <a:xfrm>
                <a:off x="1769" y="2004"/>
                <a:ext cx="489" cy="654"/>
              </a:xfrm>
              <a:prstGeom prst="rect">
                <a:avLst/>
              </a:prstGeom>
              <a:noFill/>
              <a:ln w="28575">
                <a:noFill/>
                <a:miter lim="800000"/>
                <a:headEnd/>
                <a:tailEnd/>
              </a:ln>
            </p:spPr>
          </p:pic>
        </p:grpSp>
      </p:grpSp>
      <p:pic>
        <p:nvPicPr>
          <p:cNvPr id="10249" name="Picture 41"/>
          <p:cNvPicPr preferRelativeResize="0">
            <a:picLocks noChangeAspect="1" noChangeArrowheads="1"/>
          </p:cNvPicPr>
          <p:nvPr/>
        </p:nvPicPr>
        <p:blipFill>
          <a:blip r:embed="rId24" cstate="print"/>
          <a:srcRect/>
          <a:stretch>
            <a:fillRect/>
          </a:stretch>
        </p:blipFill>
        <p:spPr bwMode="auto">
          <a:xfrm>
            <a:off x="4783138" y="2873375"/>
            <a:ext cx="842962" cy="1089025"/>
          </a:xfrm>
          <a:prstGeom prst="rect">
            <a:avLst/>
          </a:prstGeom>
          <a:noFill/>
          <a:ln w="19050">
            <a:noFill/>
            <a:miter lim="800000"/>
            <a:headEnd/>
            <a:tailEnd/>
          </a:ln>
        </p:spPr>
      </p:pic>
      <p:sp>
        <p:nvSpPr>
          <p:cNvPr id="10250" name="Text Box 44"/>
          <p:cNvSpPr txBox="1">
            <a:spLocks noChangeArrowheads="1"/>
          </p:cNvSpPr>
          <p:nvPr/>
        </p:nvSpPr>
        <p:spPr bwMode="auto">
          <a:xfrm>
            <a:off x="0" y="2486025"/>
            <a:ext cx="3124200" cy="400050"/>
          </a:xfrm>
          <a:prstGeom prst="rect">
            <a:avLst/>
          </a:prstGeom>
          <a:noFill/>
          <a:ln w="9525">
            <a:noFill/>
            <a:miter lim="800000"/>
            <a:headEnd/>
            <a:tailEnd/>
          </a:ln>
        </p:spPr>
        <p:txBody>
          <a:bodyPr wrap="none" lIns="91407" tIns="45704" rIns="91407" bIns="45704">
            <a:spAutoFit/>
          </a:bodyPr>
          <a:lstStyle/>
          <a:p>
            <a:pPr marL="228573" indent="-228573">
              <a:buFont typeface="Wingdings" pitchFamily="2" charset="2"/>
              <a:buChar char="§"/>
            </a:pPr>
            <a:r>
              <a:rPr lang="en-US" sz="2000" b="1" i="1" dirty="0">
                <a:solidFill>
                  <a:srgbClr val="008000"/>
                </a:solidFill>
                <a:latin typeface="Arial Narrow" pitchFamily="34" charset="0"/>
              </a:rPr>
              <a:t>Science for National Needs</a:t>
            </a:r>
          </a:p>
        </p:txBody>
      </p:sp>
      <p:sp>
        <p:nvSpPr>
          <p:cNvPr id="10251" name="Text Box 45"/>
          <p:cNvSpPr txBox="1">
            <a:spLocks noChangeArrowheads="1"/>
          </p:cNvSpPr>
          <p:nvPr/>
        </p:nvSpPr>
        <p:spPr bwMode="auto">
          <a:xfrm>
            <a:off x="0" y="790575"/>
            <a:ext cx="2637835" cy="400077"/>
          </a:xfrm>
          <a:prstGeom prst="rect">
            <a:avLst/>
          </a:prstGeom>
          <a:noFill/>
          <a:ln w="9525">
            <a:noFill/>
            <a:miter lim="800000"/>
            <a:headEnd/>
            <a:tailEnd/>
          </a:ln>
        </p:spPr>
        <p:txBody>
          <a:bodyPr wrap="none" lIns="91407" tIns="45704" rIns="91407" bIns="45704">
            <a:spAutoFit/>
          </a:bodyPr>
          <a:lstStyle/>
          <a:p>
            <a:pPr marL="228573" indent="-228573">
              <a:buFont typeface="Wingdings" pitchFamily="2" charset="2"/>
              <a:buChar char="§"/>
            </a:pPr>
            <a:r>
              <a:rPr lang="en-US" sz="2000" b="1" i="1" dirty="0">
                <a:solidFill>
                  <a:srgbClr val="008000"/>
                </a:solidFill>
                <a:latin typeface="Arial Narrow" pitchFamily="34" charset="0"/>
              </a:rPr>
              <a:t>Science for Discovery</a:t>
            </a:r>
          </a:p>
        </p:txBody>
      </p:sp>
      <p:sp>
        <p:nvSpPr>
          <p:cNvPr id="10252" name="Text Box 46"/>
          <p:cNvSpPr txBox="1">
            <a:spLocks noChangeArrowheads="1"/>
          </p:cNvSpPr>
          <p:nvPr/>
        </p:nvSpPr>
        <p:spPr bwMode="auto">
          <a:xfrm>
            <a:off x="-69012" y="5040402"/>
            <a:ext cx="7054109" cy="400077"/>
          </a:xfrm>
          <a:prstGeom prst="rect">
            <a:avLst/>
          </a:prstGeom>
          <a:noFill/>
          <a:ln w="9525">
            <a:noFill/>
            <a:miter lim="800000"/>
            <a:headEnd/>
            <a:tailEnd/>
          </a:ln>
        </p:spPr>
        <p:txBody>
          <a:bodyPr wrap="none" lIns="91407" tIns="45704" rIns="91407" bIns="45704">
            <a:spAutoFit/>
          </a:bodyPr>
          <a:lstStyle/>
          <a:p>
            <a:pPr marL="228573" indent="-228573">
              <a:buFont typeface="Wingdings" pitchFamily="2" charset="2"/>
              <a:buChar char="§"/>
            </a:pPr>
            <a:r>
              <a:rPr lang="en-US" sz="2000" b="1" i="1" dirty="0">
                <a:solidFill>
                  <a:srgbClr val="008000"/>
                </a:solidFill>
                <a:latin typeface="Arial Narrow" pitchFamily="34" charset="0"/>
              </a:rPr>
              <a:t>National Scientific User Facilities, the 21</a:t>
            </a:r>
            <a:r>
              <a:rPr lang="en-US" sz="2000" b="1" i="1" baseline="30000" dirty="0">
                <a:solidFill>
                  <a:srgbClr val="008000"/>
                </a:solidFill>
                <a:latin typeface="Arial Narrow" pitchFamily="34" charset="0"/>
              </a:rPr>
              <a:t>st</a:t>
            </a:r>
            <a:r>
              <a:rPr lang="en-US" sz="2000" b="1" i="1" dirty="0">
                <a:solidFill>
                  <a:srgbClr val="008000"/>
                </a:solidFill>
                <a:latin typeface="Arial Narrow" pitchFamily="34" charset="0"/>
              </a:rPr>
              <a:t> century tools of science</a:t>
            </a:r>
          </a:p>
        </p:txBody>
      </p:sp>
      <p:grpSp>
        <p:nvGrpSpPr>
          <p:cNvPr id="8" name="Group 72"/>
          <p:cNvGrpSpPr>
            <a:grpSpLocks/>
          </p:cNvGrpSpPr>
          <p:nvPr/>
        </p:nvGrpSpPr>
        <p:grpSpPr bwMode="auto">
          <a:xfrm>
            <a:off x="206375" y="1231901"/>
            <a:ext cx="5691188" cy="1084263"/>
            <a:chOff x="0" y="1443038"/>
            <a:chExt cx="7070725" cy="1619250"/>
          </a:xfrm>
        </p:grpSpPr>
        <p:pic>
          <p:nvPicPr>
            <p:cNvPr id="10256" name="Picture 3"/>
            <p:cNvPicPr preferRelativeResize="0">
              <a:picLocks noChangeAspect="1" noChangeArrowheads="1"/>
            </p:cNvPicPr>
            <p:nvPr/>
          </p:nvPicPr>
          <p:blipFill>
            <a:blip r:embed="rId25" cstate="print"/>
            <a:srcRect/>
            <a:stretch>
              <a:fillRect/>
            </a:stretch>
          </p:blipFill>
          <p:spPr bwMode="auto">
            <a:xfrm>
              <a:off x="2403475" y="1457325"/>
              <a:ext cx="1216025" cy="1562100"/>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26" cstate="print"/>
            <a:srcRect/>
            <a:stretch>
              <a:fillRect/>
            </a:stretch>
          </p:blipFill>
          <p:spPr bwMode="auto">
            <a:xfrm>
              <a:off x="3627438" y="1454150"/>
              <a:ext cx="1068387" cy="1549400"/>
            </a:xfrm>
            <a:prstGeom prst="rect">
              <a:avLst/>
            </a:prstGeom>
            <a:noFill/>
            <a:ln w="28575">
              <a:solidFill>
                <a:schemeClr val="tx1"/>
              </a:solidFill>
              <a:miter lim="800000"/>
              <a:headEnd/>
              <a:tailEnd/>
            </a:ln>
          </p:spPr>
        </p:pic>
        <p:grpSp>
          <p:nvGrpSpPr>
            <p:cNvPr id="9" name="Group 5"/>
            <p:cNvGrpSpPr>
              <a:grpSpLocks/>
            </p:cNvGrpSpPr>
            <p:nvPr/>
          </p:nvGrpSpPr>
          <p:grpSpPr bwMode="auto">
            <a:xfrm>
              <a:off x="1225550" y="1457325"/>
              <a:ext cx="1212850" cy="1593850"/>
              <a:chOff x="180" y="2744"/>
              <a:chExt cx="1661" cy="2152"/>
            </a:xfrm>
          </p:grpSpPr>
          <p:pic>
            <p:nvPicPr>
              <p:cNvPr id="10265" name="Picture 6" descr="nes_fc"/>
              <p:cNvPicPr>
                <a:picLocks noChangeAspect="1" noChangeArrowheads="1"/>
              </p:cNvPicPr>
              <p:nvPr/>
            </p:nvPicPr>
            <p:blipFill>
              <a:blip r:embed="rId2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0" y="1443038"/>
              <a:ext cx="1203108" cy="1619250"/>
            </a:xfrm>
            <a:prstGeom prst="rect">
              <a:avLst/>
            </a:prstGeom>
            <a:solidFill>
              <a:srgbClr val="000000"/>
            </a:solidFill>
            <a:ln w="28575">
              <a:solidFill>
                <a:schemeClr val="tx1"/>
              </a:solidFill>
              <a:miter lim="800000"/>
              <a:headEnd/>
              <a:tailEnd/>
            </a:ln>
          </p:spPr>
          <p:txBody>
            <a:bodyPr/>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28" cstate="print"/>
            <a:srcRect/>
            <a:stretch>
              <a:fillRect/>
            </a:stretch>
          </p:blipFill>
          <p:spPr bwMode="auto">
            <a:xfrm>
              <a:off x="106363" y="1819275"/>
              <a:ext cx="960437" cy="1017588"/>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29" cstate="print"/>
            <a:srcRect/>
            <a:stretch>
              <a:fillRect/>
            </a:stretch>
          </p:blipFill>
          <p:spPr bwMode="auto">
            <a:xfrm>
              <a:off x="4729163" y="1457325"/>
              <a:ext cx="1158875" cy="1546225"/>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30" cstate="print"/>
            <a:srcRect/>
            <a:stretch>
              <a:fillRect/>
            </a:stretch>
          </p:blipFill>
          <p:spPr bwMode="auto">
            <a:xfrm>
              <a:off x="5922963" y="1460500"/>
              <a:ext cx="1147762" cy="1530350"/>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98615" y="1670634"/>
              <a:ext cx="512800" cy="459637"/>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72" name="Rectangle 48"/>
            <p:cNvSpPr>
              <a:spLocks noChangeArrowheads="1"/>
            </p:cNvSpPr>
            <p:nvPr/>
          </p:nvSpPr>
          <p:spPr bwMode="auto">
            <a:xfrm>
              <a:off x="98615" y="1518903"/>
              <a:ext cx="627344" cy="229818"/>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grpSp>
      <p:pic>
        <p:nvPicPr>
          <p:cNvPr id="10254" name="Picture 50" descr="SET_xlg.jpg"/>
          <p:cNvPicPr>
            <a:picLocks noChangeAspect="1"/>
          </p:cNvPicPr>
          <p:nvPr/>
        </p:nvPicPr>
        <p:blipFill>
          <a:blip r:embed="rId31" cstate="print"/>
          <a:srcRect/>
          <a:stretch>
            <a:fillRect/>
          </a:stretch>
        </p:blipFill>
        <p:spPr bwMode="auto">
          <a:xfrm>
            <a:off x="5624709" y="2879124"/>
            <a:ext cx="850232" cy="1100771"/>
          </a:xfrm>
          <a:prstGeom prst="rect">
            <a:avLst/>
          </a:prstGeom>
          <a:noFill/>
          <a:ln w="38100">
            <a:solidFill>
              <a:srgbClr val="FF0000"/>
            </a:solidFill>
            <a:miter lim="800000"/>
            <a:headEnd/>
            <a:tailEnd/>
          </a:ln>
        </p:spPr>
      </p:pic>
      <p:pic>
        <p:nvPicPr>
          <p:cNvPr id="10247" name="Picture 28" descr="NGPS_xlg"/>
          <p:cNvPicPr>
            <a:picLocks noChangeAspect="1" noChangeArrowheads="1"/>
          </p:cNvPicPr>
          <p:nvPr/>
        </p:nvPicPr>
        <p:blipFill>
          <a:blip r:embed="rId32" cstate="print"/>
          <a:srcRect/>
          <a:stretch>
            <a:fillRect/>
          </a:stretch>
        </p:blipFill>
        <p:spPr bwMode="auto">
          <a:xfrm>
            <a:off x="7280635" y="5399314"/>
            <a:ext cx="850994" cy="1103085"/>
          </a:xfrm>
          <a:prstGeom prst="rect">
            <a:avLst/>
          </a:prstGeom>
          <a:noFill/>
          <a:ln w="38100">
            <a:noFill/>
            <a:miter lim="800000"/>
            <a:headEnd/>
            <a:tailEnd/>
          </a:ln>
        </p:spPr>
      </p:pic>
      <p:sp>
        <p:nvSpPr>
          <p:cNvPr id="52" name="Rectangle 51"/>
          <p:cNvSpPr/>
          <p:nvPr/>
        </p:nvSpPr>
        <p:spPr>
          <a:xfrm>
            <a:off x="8049132" y="4613728"/>
            <a:ext cx="1103086" cy="143872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ctr">
              <a:defRPr/>
            </a:pPr>
            <a:r>
              <a:rPr lang="en-US" b="1" dirty="0" smtClean="0">
                <a:latin typeface="Arial Narrow" pitchFamily="34" charset="0"/>
              </a:rPr>
              <a:t>Compact Light Sources Report</a:t>
            </a:r>
            <a:endParaRPr lang="en-US" b="1" dirty="0">
              <a:latin typeface="Arial Narrow" pitchFamily="34" charset="0"/>
            </a:endParaRPr>
          </a:p>
        </p:txBody>
      </p:sp>
      <p:pic>
        <p:nvPicPr>
          <p:cNvPr id="53" name="Picture 2"/>
          <p:cNvPicPr>
            <a:picLocks noChangeAspect="1"/>
          </p:cNvPicPr>
          <p:nvPr/>
        </p:nvPicPr>
        <p:blipFill>
          <a:blip r:embed="rId33" cstate="print"/>
          <a:srcRect/>
          <a:stretch>
            <a:fillRect/>
          </a:stretch>
        </p:blipFill>
        <p:spPr bwMode="auto">
          <a:xfrm>
            <a:off x="6917016" y="4636726"/>
            <a:ext cx="1073757" cy="1425809"/>
          </a:xfrm>
          <a:prstGeom prst="rect">
            <a:avLst/>
          </a:prstGeom>
          <a:noFill/>
          <a:ln w="38100">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ppt_x"/>
                                          </p:val>
                                        </p:tav>
                                        <p:tav tm="100000">
                                          <p:val>
                                            <p:strVal val="#ppt_x"/>
                                          </p:val>
                                        </p:tav>
                                      </p:tavLst>
                                    </p:anim>
                                    <p:anim calcmode="lin" valueType="num">
                                      <p:cBhvr additive="base">
                                        <p:cTn id="8" dur="500" fill="hold"/>
                                        <p:tgtEl>
                                          <p:spTgt spid="102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844" y="1401859"/>
            <a:ext cx="8986157" cy="3447085"/>
          </a:xfrm>
          <a:prstGeom prst="rect">
            <a:avLst/>
          </a:prstGeom>
        </p:spPr>
        <p:txBody>
          <a:bodyPr wrap="square" lIns="91429" tIns="45714" rIns="91429" bIns="45714">
            <a:spAutoFit/>
          </a:bodyPr>
          <a:lstStyle/>
          <a:p>
            <a:pPr marL="457146" indent="-392067">
              <a:buFont typeface="Wingdings" pitchFamily="2" charset="2"/>
              <a:buChar char="§"/>
            </a:pPr>
            <a:r>
              <a:rPr lang="en-US" sz="2000" dirty="0" smtClean="0">
                <a:latin typeface="Arial Narrow" pitchFamily="34" charset="0"/>
              </a:rPr>
              <a:t>Evaluate the state of readiness of machine architectures </a:t>
            </a:r>
          </a:p>
          <a:p>
            <a:pPr>
              <a:tabLst>
                <a:tab pos="457146" algn="l"/>
              </a:tabLst>
            </a:pPr>
            <a:r>
              <a:rPr lang="en-US" sz="2000" dirty="0" smtClean="0">
                <a:latin typeface="Arial Narrow" pitchFamily="34" charset="0"/>
              </a:rPr>
              <a:t>	to building the next major X-ray science user facility</a:t>
            </a:r>
          </a:p>
          <a:p>
            <a:pPr lvl="1"/>
            <a:r>
              <a:rPr lang="en-US" sz="2000" dirty="0" smtClean="0">
                <a:latin typeface="Arial Narrow" pitchFamily="34" charset="0"/>
              </a:rPr>
              <a:t>What will be ready in 5 years? In 10 years?</a:t>
            </a:r>
          </a:p>
          <a:p>
            <a:endParaRPr lang="en-US" sz="900" dirty="0" smtClean="0">
              <a:latin typeface="Arial Narrow" pitchFamily="34" charset="0"/>
            </a:endParaRPr>
          </a:p>
          <a:p>
            <a:pPr marL="457146" indent="-457146">
              <a:buFont typeface="Wingdings" pitchFamily="2" charset="2"/>
              <a:buChar char="§"/>
            </a:pPr>
            <a:r>
              <a:rPr lang="en-US" sz="2000" dirty="0" smtClean="0">
                <a:latin typeface="Arial Narrow" pitchFamily="34" charset="0"/>
              </a:rPr>
              <a:t>Provide peer-reviewable scientific manuscripts describing</a:t>
            </a:r>
          </a:p>
          <a:p>
            <a:pPr lvl="1"/>
            <a:r>
              <a:rPr lang="en-US" sz="2000" dirty="0" smtClean="0">
                <a:latin typeface="Arial Narrow" pitchFamily="34" charset="0"/>
              </a:rPr>
              <a:t>Potential of approach (not wavelength specific)</a:t>
            </a:r>
          </a:p>
          <a:p>
            <a:pPr lvl="1"/>
            <a:r>
              <a:rPr lang="en-US" sz="2000" dirty="0" smtClean="0">
                <a:latin typeface="Arial Narrow" pitchFamily="34" charset="0"/>
              </a:rPr>
              <a:t>Physics &amp; technological challenges</a:t>
            </a:r>
          </a:p>
          <a:p>
            <a:pPr lvl="1"/>
            <a:r>
              <a:rPr lang="en-US" sz="2000" dirty="0" smtClean="0">
                <a:latin typeface="Arial Narrow" pitchFamily="34" charset="0"/>
              </a:rPr>
              <a:t>Technical readiness of light source architectures </a:t>
            </a:r>
          </a:p>
          <a:p>
            <a:pPr marL="457146" indent="-457146"/>
            <a:endParaRPr lang="en-US" sz="900" dirty="0" smtClean="0">
              <a:latin typeface="Arial Narrow" pitchFamily="34" charset="0"/>
            </a:endParaRPr>
          </a:p>
          <a:p>
            <a:pPr marL="457146" indent="-457146">
              <a:buFont typeface="Wingdings" pitchFamily="2" charset="2"/>
              <a:buChar char="§"/>
            </a:pPr>
            <a:r>
              <a:rPr lang="en-US" sz="2000" dirty="0" smtClean="0">
                <a:latin typeface="Arial Narrow" pitchFamily="34" charset="0"/>
              </a:rPr>
              <a:t>Five reports will be published in</a:t>
            </a:r>
            <a:r>
              <a:rPr lang="en-US" sz="2000" i="1" dirty="0" smtClean="0">
                <a:latin typeface="Arial Narrow" pitchFamily="34" charset="0"/>
              </a:rPr>
              <a:t> Nuclear Instruments and Methods in Physics Research Section A:</a:t>
            </a:r>
          </a:p>
          <a:p>
            <a:pPr marL="457146" indent="-457146">
              <a:buFont typeface="Wingdings" pitchFamily="2" charset="2"/>
              <a:buChar char="§"/>
            </a:pPr>
            <a:endParaRPr lang="en-US" sz="2000" i="1" dirty="0" smtClean="0">
              <a:latin typeface="Arial Narrow" pitchFamily="34" charset="0"/>
            </a:endParaRPr>
          </a:p>
        </p:txBody>
      </p:sp>
      <p:pic>
        <p:nvPicPr>
          <p:cNvPr id="12" name="Picture 2"/>
          <p:cNvPicPr>
            <a:picLocks noChangeAspect="1"/>
          </p:cNvPicPr>
          <p:nvPr/>
        </p:nvPicPr>
        <p:blipFill>
          <a:blip r:embed="rId3" cstate="print"/>
          <a:srcRect/>
          <a:stretch>
            <a:fillRect/>
          </a:stretch>
        </p:blipFill>
        <p:spPr bwMode="auto">
          <a:xfrm>
            <a:off x="7231442" y="833982"/>
            <a:ext cx="1549400" cy="2057400"/>
          </a:xfrm>
          <a:prstGeom prst="rect">
            <a:avLst/>
          </a:prstGeom>
          <a:noFill/>
          <a:ln w="9525">
            <a:noFill/>
            <a:miter lim="800000"/>
            <a:headEnd/>
            <a:tailEnd/>
          </a:ln>
        </p:spPr>
      </p:pic>
      <p:sp>
        <p:nvSpPr>
          <p:cNvPr id="14" name="Title 1"/>
          <p:cNvSpPr>
            <a:spLocks noGrp="1"/>
          </p:cNvSpPr>
          <p:nvPr>
            <p:ph type="title"/>
          </p:nvPr>
        </p:nvSpPr>
        <p:spPr>
          <a:xfrm>
            <a:off x="0" y="-174171"/>
            <a:ext cx="9550400" cy="1143000"/>
          </a:xfrm>
        </p:spPr>
        <p:txBody>
          <a:bodyPr/>
          <a:lstStyle/>
          <a:p>
            <a:r>
              <a:rPr lang="en-US" dirty="0" smtClean="0"/>
              <a:t>BES Accelerator Physics of Future Light Sources Workshop </a:t>
            </a:r>
            <a:br>
              <a:rPr lang="en-US" dirty="0" smtClean="0"/>
            </a:br>
            <a:r>
              <a:rPr lang="en-US" sz="2000" dirty="0" smtClean="0"/>
              <a:t>September 15-17, 2009</a:t>
            </a:r>
            <a:endParaRPr lang="en-US" dirty="0" smtClean="0"/>
          </a:p>
        </p:txBody>
      </p:sp>
      <p:sp>
        <p:nvSpPr>
          <p:cNvPr id="15" name="TextBox 9"/>
          <p:cNvSpPr txBox="1">
            <a:spLocks noChangeArrowheads="1"/>
          </p:cNvSpPr>
          <p:nvPr/>
        </p:nvSpPr>
        <p:spPr bwMode="auto">
          <a:xfrm>
            <a:off x="395968" y="903969"/>
            <a:ext cx="6184145" cy="457390"/>
          </a:xfrm>
          <a:prstGeom prst="rect">
            <a:avLst/>
          </a:prstGeom>
          <a:noFill/>
          <a:ln w="9525">
            <a:noFill/>
            <a:miter lim="800000"/>
            <a:headEnd/>
            <a:tailEnd/>
          </a:ln>
        </p:spPr>
        <p:txBody>
          <a:bodyPr wrap="none" lIns="91429" tIns="45714" rIns="91429" bIns="45714">
            <a:spAutoFit/>
          </a:bodyPr>
          <a:lstStyle/>
          <a:p>
            <a:r>
              <a:rPr lang="en-US" sz="2400" dirty="0">
                <a:latin typeface="Arial Narrow" charset="0"/>
              </a:rPr>
              <a:t>Co-Chairs: W.A. Barletta (MIT) &amp; J.N. Corlett (LBNL)</a:t>
            </a:r>
          </a:p>
        </p:txBody>
      </p:sp>
      <p:sp>
        <p:nvSpPr>
          <p:cNvPr id="9" name="TextBox 8"/>
          <p:cNvSpPr txBox="1"/>
          <p:nvPr/>
        </p:nvSpPr>
        <p:spPr>
          <a:xfrm>
            <a:off x="879896" y="4641012"/>
            <a:ext cx="6557863" cy="1477315"/>
          </a:xfrm>
          <a:prstGeom prst="rect">
            <a:avLst/>
          </a:prstGeom>
          <a:noFill/>
        </p:spPr>
        <p:txBody>
          <a:bodyPr wrap="none" lIns="91429" tIns="45714" rIns="91429" bIns="45714" rtlCol="0">
            <a:spAutoFit/>
          </a:bodyPr>
          <a:lstStyle/>
          <a:p>
            <a:pPr marL="342860" indent="-342860">
              <a:buFont typeface="Wingdings" pitchFamily="2" charset="2"/>
              <a:buChar char="Ø"/>
            </a:pPr>
            <a:r>
              <a:rPr lang="en-US" b="1" dirty="0" smtClean="0">
                <a:latin typeface="Arial Narrow" pitchFamily="34" charset="0"/>
              </a:rPr>
              <a:t>Cathode R&amp;D for Future Light Sources</a:t>
            </a:r>
          </a:p>
          <a:p>
            <a:pPr marL="342860" indent="-342860">
              <a:buFont typeface="Wingdings" pitchFamily="2" charset="2"/>
              <a:buChar char="Ø"/>
            </a:pPr>
            <a:r>
              <a:rPr lang="en-US" b="1" dirty="0" smtClean="0">
                <a:latin typeface="Arial Narrow" pitchFamily="34" charset="0"/>
              </a:rPr>
              <a:t>Free Electron Lasers:  Present Status &amp; Future Challenges</a:t>
            </a:r>
          </a:p>
          <a:p>
            <a:pPr marL="342860" indent="-342860">
              <a:buFont typeface="Wingdings" pitchFamily="2" charset="2"/>
              <a:buChar char="Ø"/>
            </a:pPr>
            <a:r>
              <a:rPr lang="en-US" b="1" dirty="0" smtClean="0">
                <a:latin typeface="Arial Narrow" pitchFamily="34" charset="0"/>
              </a:rPr>
              <a:t>New Source Technologies &amp; the Impact on future Light Sources</a:t>
            </a:r>
          </a:p>
          <a:p>
            <a:pPr marL="342860" indent="-342860">
              <a:buFont typeface="Wingdings" pitchFamily="2" charset="2"/>
              <a:buChar char="Ø"/>
            </a:pPr>
            <a:r>
              <a:rPr lang="en-US" b="1" dirty="0" smtClean="0">
                <a:latin typeface="Arial Narrow" pitchFamily="34" charset="0"/>
              </a:rPr>
              <a:t>The Potential of an Ultimate Storage Ring for Future Light Sources</a:t>
            </a:r>
          </a:p>
          <a:p>
            <a:pPr marL="342860" indent="-342860">
              <a:buFont typeface="Wingdings" pitchFamily="2" charset="2"/>
              <a:buChar char="Ø"/>
            </a:pPr>
            <a:r>
              <a:rPr lang="en-US" b="1" dirty="0" smtClean="0">
                <a:latin typeface="Arial Narrow" pitchFamily="34" charset="0"/>
              </a:rPr>
              <a:t>X-ray Sources by Energy Recovered </a:t>
            </a:r>
            <a:r>
              <a:rPr lang="en-US" b="1" dirty="0" err="1" smtClean="0">
                <a:latin typeface="Arial Narrow" pitchFamily="34" charset="0"/>
              </a:rPr>
              <a:t>Linacs</a:t>
            </a:r>
            <a:r>
              <a:rPr lang="en-US" b="1" dirty="0" smtClean="0">
                <a:latin typeface="Arial Narrow" pitchFamily="34" charset="0"/>
              </a:rPr>
              <a:t> &amp; Their Needed R&amp;D</a:t>
            </a:r>
            <a:endParaRPr lang="en-US" b="1" dirty="0">
              <a:latin typeface="Arial Narrow" pitchFamily="34" charset="0"/>
            </a:endParaRPr>
          </a:p>
        </p:txBody>
      </p:sp>
      <p:sp>
        <p:nvSpPr>
          <p:cNvPr id="10" name="Slide Number Placeholder 2"/>
          <p:cNvSpPr txBox="1">
            <a:spLocks/>
          </p:cNvSpPr>
          <p:nvPr/>
        </p:nvSpPr>
        <p:spPr>
          <a:xfrm>
            <a:off x="8413750" y="6351588"/>
            <a:ext cx="381000" cy="365125"/>
          </a:xfrm>
          <a:prstGeom prst="rect">
            <a:avLst/>
          </a:prstGeom>
        </p:spPr>
        <p:txBody>
          <a:bodyPr lIns="91429" tIns="45714" rIns="91429" bIns="45714"/>
          <a:lstStyle/>
          <a:p>
            <a:pPr algn="r" defTabSz="914293">
              <a:defRPr/>
            </a:pPr>
            <a:fld id="{D1C3E240-9EB6-4604-A43D-9910B3F588EA}" type="slidenum">
              <a:rPr lang="en-US" sz="1200" smtClean="0">
                <a:solidFill>
                  <a:srgbClr val="106636"/>
                </a:solidFill>
              </a:rPr>
              <a:pPr algn="r" defTabSz="914293">
                <a:defRPr/>
              </a:pPr>
              <a:t>7</a:t>
            </a:fld>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58056"/>
            <a:ext cx="9144000" cy="827314"/>
          </a:xfrm>
        </p:spPr>
        <p:txBody>
          <a:bodyPr/>
          <a:lstStyle/>
          <a:p>
            <a:r>
              <a:rPr lang="en-US" dirty="0" smtClean="0"/>
              <a:t/>
            </a:r>
            <a:br>
              <a:rPr lang="en-US" dirty="0" smtClean="0"/>
            </a:br>
            <a:r>
              <a:rPr lang="en-US" dirty="0" smtClean="0"/>
              <a:t> </a:t>
            </a:r>
            <a:br>
              <a:rPr lang="en-US" dirty="0" smtClean="0"/>
            </a:br>
            <a:r>
              <a:rPr lang="en-US" dirty="0" smtClean="0"/>
              <a:t> </a:t>
            </a:r>
            <a:br>
              <a:rPr lang="en-US" dirty="0" smtClean="0"/>
            </a:br>
            <a:r>
              <a:rPr lang="en-US" sz="2800" dirty="0" smtClean="0"/>
              <a:t>BES Compact Light Sources Workshop </a:t>
            </a:r>
            <a:br>
              <a:rPr lang="en-US" sz="2800" dirty="0" smtClean="0"/>
            </a:br>
            <a:r>
              <a:rPr lang="en-US" sz="2000" dirty="0" smtClean="0"/>
              <a:t>May 11 &amp;12, 2010 </a:t>
            </a:r>
            <a:r>
              <a:rPr lang="en-US" dirty="0" smtClean="0"/>
              <a:t/>
            </a:r>
            <a:br>
              <a:rPr lang="en-US" dirty="0" smtClean="0"/>
            </a:br>
            <a:r>
              <a:rPr lang="en-US" dirty="0" smtClean="0"/>
              <a:t/>
            </a:r>
            <a:br>
              <a:rPr lang="en-US" dirty="0" smtClean="0"/>
            </a:br>
            <a:r>
              <a:rPr lang="en-US" b="1" dirty="0" smtClean="0"/>
              <a:t/>
            </a:r>
            <a:br>
              <a:rPr lang="en-US" b="1" dirty="0" smtClean="0"/>
            </a:br>
            <a:endParaRPr lang="en-US" dirty="0" smtClean="0"/>
          </a:p>
        </p:txBody>
      </p:sp>
      <p:sp>
        <p:nvSpPr>
          <p:cNvPr id="13322" name="TextBox 9"/>
          <p:cNvSpPr txBox="1">
            <a:spLocks noChangeArrowheads="1"/>
          </p:cNvSpPr>
          <p:nvPr/>
        </p:nvSpPr>
        <p:spPr bwMode="auto">
          <a:xfrm>
            <a:off x="1658711" y="845912"/>
            <a:ext cx="5378501" cy="430875"/>
          </a:xfrm>
          <a:prstGeom prst="rect">
            <a:avLst/>
          </a:prstGeom>
          <a:noFill/>
          <a:ln w="9525">
            <a:noFill/>
            <a:miter lim="800000"/>
            <a:headEnd/>
            <a:tailEnd/>
          </a:ln>
        </p:spPr>
        <p:txBody>
          <a:bodyPr wrap="none" lIns="91429" tIns="45714" rIns="91429" bIns="45714">
            <a:spAutoFit/>
          </a:bodyPr>
          <a:lstStyle/>
          <a:p>
            <a:r>
              <a:rPr lang="en-US" sz="2200" dirty="0">
                <a:latin typeface="Arial Narrow" charset="0"/>
              </a:rPr>
              <a:t>Co-Chairs: W.A. Barletta (MIT) &amp; </a:t>
            </a:r>
            <a:r>
              <a:rPr lang="en-US" sz="2200" dirty="0" smtClean="0">
                <a:latin typeface="Arial Narrow" charset="0"/>
              </a:rPr>
              <a:t>M. Borland (ANL</a:t>
            </a:r>
            <a:r>
              <a:rPr lang="en-US" sz="2200" dirty="0">
                <a:latin typeface="Arial Narrow" charset="0"/>
              </a:rPr>
              <a:t>)</a:t>
            </a:r>
          </a:p>
        </p:txBody>
      </p:sp>
      <p:sp>
        <p:nvSpPr>
          <p:cNvPr id="38913" name="Rectangle 1"/>
          <p:cNvSpPr>
            <a:spLocks noChangeArrowheads="1"/>
          </p:cNvSpPr>
          <p:nvPr/>
        </p:nvSpPr>
        <p:spPr bwMode="auto">
          <a:xfrm>
            <a:off x="609599" y="1404242"/>
            <a:ext cx="8360229" cy="5109079"/>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spAutoFit/>
          </a:bodyPr>
          <a:lstStyle/>
          <a:p>
            <a:pPr defTabSz="914293"/>
            <a:r>
              <a:rPr lang="en-US" sz="2000" b="1" dirty="0" smtClean="0">
                <a:latin typeface="Arial Narrow" pitchFamily="34" charset="0"/>
                <a:ea typeface="DejaVu LGC Sans"/>
                <a:cs typeface="Times New Roman" pitchFamily="18" charset="0"/>
              </a:rPr>
              <a:t>Inverse Compton Sources</a:t>
            </a:r>
            <a:endParaRPr lang="en-US" sz="1000" dirty="0" smtClean="0">
              <a:latin typeface="Arial Narrow" pitchFamily="34" charset="0"/>
            </a:endParaRPr>
          </a:p>
          <a:p>
            <a:pPr defTabSz="914293" eaLnBrk="0" hangingPunct="0">
              <a:tabLst>
                <a:tab pos="290479" algn="l"/>
              </a:tabLst>
            </a:pP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Working group: Cris Barnes,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Ilan</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Ben-</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Zvi</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Michael Borland, Anne-Sophie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Chauchat</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Jean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Delayen</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Eric E.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Esarey</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William S. Graves,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Tso</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Yee Fan, Geoffrey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Krafft</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David Moncton, George R. Neil,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Gerd</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Priebe</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Ronald D. Ruth, Kazuyuki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Sakaue</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William White, </a:t>
            </a:r>
            <a:r>
              <a:rPr kumimoji="0" lang="en-US" b="0" i="1" u="none" strike="noStrike" cap="none" normalizeH="0" baseline="0" dirty="0" err="1" smtClean="0">
                <a:ln>
                  <a:noFill/>
                </a:ln>
                <a:solidFill>
                  <a:srgbClr val="000000"/>
                </a:solidFill>
                <a:effectLst/>
                <a:latin typeface="Arial Narrow" pitchFamily="34" charset="0"/>
                <a:ea typeface="DejaVu LGC Sans"/>
                <a:cs typeface="Times New Roman" pitchFamily="18" charset="0"/>
              </a:rPr>
              <a:t>Junji</a:t>
            </a:r>
            <a:r>
              <a:rPr kumimoji="0" lang="en-US" b="0" i="1" u="none" strike="noStrike" cap="none" normalizeH="0" baseline="0" dirty="0" smtClean="0">
                <a:ln>
                  <a:noFill/>
                </a:ln>
                <a:solidFill>
                  <a:srgbClr val="000000"/>
                </a:solidFill>
                <a:effectLst/>
                <a:latin typeface="Arial Narrow" pitchFamily="34" charset="0"/>
                <a:ea typeface="DejaVu LGC Sans"/>
                <a:cs typeface="Times New Roman" pitchFamily="18" charset="0"/>
              </a:rPr>
              <a:t> Urakawa</a:t>
            </a:r>
            <a:endParaRPr lang="en-US" sz="1000" dirty="0" smtClean="0">
              <a:latin typeface="Arial Narrow" pitchFamily="34" charset="0"/>
            </a:endParaRPr>
          </a:p>
          <a:p>
            <a:pPr defTabSz="914293" eaLnBrk="0" hangingPunct="0"/>
            <a:endParaRPr lang="en-US" sz="900" b="1" dirty="0" smtClean="0">
              <a:latin typeface="Arial Narrow" pitchFamily="34" charset="0"/>
              <a:ea typeface="DejaVu LGC Sans"/>
              <a:cs typeface="Times New Roman" pitchFamily="18" charset="0"/>
            </a:endParaRPr>
          </a:p>
          <a:p>
            <a:pPr defTabSz="914293" eaLnBrk="0" hangingPunct="0"/>
            <a:r>
              <a:rPr lang="en-US" sz="2000" b="1" dirty="0" smtClean="0">
                <a:latin typeface="Arial Narrow" pitchFamily="34" charset="0"/>
                <a:ea typeface="DejaVu LGC Sans"/>
                <a:cs typeface="Times New Roman" pitchFamily="18" charset="0"/>
              </a:rPr>
              <a:t>High Harmonic Generation</a:t>
            </a:r>
            <a:endParaRPr lang="en-US" sz="1000" dirty="0" smtClean="0">
              <a:latin typeface="Arial Narrow" pitchFamily="34" charset="0"/>
            </a:endParaRPr>
          </a:p>
          <a:p>
            <a:pPr defTabSz="914293" eaLnBrk="0" hangingPunct="0"/>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Working group: Margaret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Murnane</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Todd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Ditmire</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Franz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Kaertner</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Henry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Kapteyn</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Roger Falcone, Lou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DiMauro</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George Rodriguez</a:t>
            </a:r>
            <a:endParaRPr lang="en-US" sz="1000" dirty="0" smtClean="0">
              <a:latin typeface="Arial Narrow" pitchFamily="34" charset="0"/>
            </a:endParaRPr>
          </a:p>
          <a:p>
            <a:pPr defTabSz="914293" eaLnBrk="0" hangingPunct="0"/>
            <a:endParaRPr lang="en-US" sz="900" b="1" dirty="0" smtClean="0">
              <a:latin typeface="Arial Narrow" pitchFamily="34" charset="0"/>
              <a:ea typeface="DejaVu LGC Sans"/>
              <a:cs typeface="Times New Roman" pitchFamily="18" charset="0"/>
            </a:endParaRPr>
          </a:p>
          <a:p>
            <a:pPr defTabSz="914293" eaLnBrk="0" hangingPunct="0"/>
            <a:r>
              <a:rPr lang="en-US" sz="2000" b="1" dirty="0" smtClean="0">
                <a:latin typeface="Arial Narrow" pitchFamily="34" charset="0"/>
                <a:ea typeface="DejaVu LGC Sans"/>
                <a:cs typeface="Times New Roman" pitchFamily="18" charset="0"/>
              </a:rPr>
              <a:t>Plasma Sources </a:t>
            </a:r>
            <a:endParaRPr lang="en-US" sz="1000" dirty="0" smtClean="0">
              <a:latin typeface="Arial Narrow" pitchFamily="34" charset="0"/>
            </a:endParaRPr>
          </a:p>
          <a:p>
            <a:pPr defTabSz="914293" eaLnBrk="0" hangingPunct="0"/>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Working Group: Jorge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Rocca</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Christoph</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Rose-</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Petruck</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Nathaniel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Fisch</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Howard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Milchberg</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Max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Zolotorev</a:t>
            </a:r>
            <a:endParaRPr lang="en-US" sz="1000" dirty="0" smtClean="0">
              <a:latin typeface="Arial Narrow" pitchFamily="34" charset="0"/>
            </a:endParaRPr>
          </a:p>
          <a:p>
            <a:pPr defTabSz="914293" eaLnBrk="0" hangingPunct="0"/>
            <a:endParaRPr lang="en-US" sz="900" b="1" dirty="0" smtClean="0">
              <a:latin typeface="Arial Narrow" pitchFamily="34" charset="0"/>
              <a:ea typeface="DejaVu LGC Sans"/>
              <a:cs typeface="Times New Roman" pitchFamily="18" charset="0"/>
            </a:endParaRPr>
          </a:p>
          <a:p>
            <a:pPr defTabSz="914293" eaLnBrk="0" hangingPunct="0"/>
            <a:r>
              <a:rPr lang="en-US" sz="2000" b="1" dirty="0" smtClean="0">
                <a:latin typeface="Arial Narrow" pitchFamily="34" charset="0"/>
                <a:ea typeface="DejaVu LGC Sans"/>
                <a:cs typeface="Times New Roman" pitchFamily="18" charset="0"/>
              </a:rPr>
              <a:t>Plasma-based Accelerator Sources</a:t>
            </a:r>
            <a:endParaRPr lang="en-US" sz="1000" dirty="0" smtClean="0">
              <a:latin typeface="Arial Narrow" pitchFamily="34" charset="0"/>
            </a:endParaRPr>
          </a:p>
          <a:p>
            <a:pPr defTabSz="914293" eaLnBrk="0" hangingPunct="0"/>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Working group: Carl Schroeder, Mark Hogan,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Wim</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Leemans</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Victor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Malka</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Warren Mori</a:t>
            </a:r>
            <a:endParaRPr lang="en-US" sz="1000" dirty="0" smtClean="0">
              <a:latin typeface="Arial Narrow" pitchFamily="34" charset="0"/>
            </a:endParaRPr>
          </a:p>
          <a:p>
            <a:pPr defTabSz="914293" eaLnBrk="0" hangingPunct="0"/>
            <a:endParaRPr lang="en-US" sz="900" b="1" dirty="0" smtClean="0">
              <a:latin typeface="Arial Narrow" pitchFamily="34" charset="0"/>
              <a:ea typeface="DejaVu LGC Sans"/>
              <a:cs typeface="Times New Roman" pitchFamily="18" charset="0"/>
            </a:endParaRPr>
          </a:p>
          <a:p>
            <a:pPr defTabSz="914293" eaLnBrk="0" hangingPunct="0"/>
            <a:r>
              <a:rPr lang="en-US" sz="2000" b="1" dirty="0" smtClean="0">
                <a:latin typeface="Arial Narrow" pitchFamily="34" charset="0"/>
                <a:ea typeface="DejaVu LGC Sans"/>
                <a:cs typeface="Times New Roman" pitchFamily="18" charset="0"/>
              </a:rPr>
              <a:t>Compact Storage Ring Group Report</a:t>
            </a:r>
            <a:endParaRPr lang="en-US" sz="1000" dirty="0" smtClean="0">
              <a:latin typeface="Arial Narrow" pitchFamily="34" charset="0"/>
            </a:endParaRPr>
          </a:p>
          <a:p>
            <a:pPr defTabSz="914293" eaLnBrk="0" hangingPunct="0"/>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Working group: J.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Bisognano</a:t>
            </a:r>
            <a:r>
              <a:rPr kumimoji="0" lang="en-US" b="0" i="1" u="none" strike="noStrike" cap="none" normalizeH="0" baseline="0" dirty="0" smtClean="0">
                <a:ln>
                  <a:noFill/>
                </a:ln>
                <a:solidFill>
                  <a:schemeClr val="tx1"/>
                </a:solidFill>
                <a:effectLst/>
                <a:latin typeface="Arial Narrow" pitchFamily="34" charset="0"/>
                <a:ea typeface="DejaVu LGC Sans"/>
                <a:cs typeface="Times New Roman" pitchFamily="18" charset="0"/>
              </a:rPr>
              <a:t>, L. Emery, J. Murphy, C. </a:t>
            </a:r>
            <a:r>
              <a:rPr kumimoji="0" lang="en-US" b="0" i="1" u="none" strike="noStrike" cap="none" normalizeH="0" baseline="0" dirty="0" err="1" smtClean="0">
                <a:ln>
                  <a:noFill/>
                </a:ln>
                <a:solidFill>
                  <a:schemeClr val="tx1"/>
                </a:solidFill>
                <a:effectLst/>
                <a:latin typeface="Arial Narrow" pitchFamily="34" charset="0"/>
                <a:ea typeface="DejaVu LGC Sans"/>
                <a:cs typeface="Times New Roman" pitchFamily="18" charset="0"/>
              </a:rPr>
              <a:t>Steier</a:t>
            </a:r>
            <a:endParaRPr lang="en-US" sz="1000" dirty="0" smtClean="0">
              <a:latin typeface="Arial Narrow" pitchFamily="34" charset="0"/>
            </a:endParaRPr>
          </a:p>
          <a:p>
            <a:pPr defTabSz="914293" eaLnBrk="0" hangingPunct="0"/>
            <a:endParaRPr lang="en-US" sz="2800" dirty="0" smtClean="0">
              <a:latin typeface="Arial Narrow" pitchFamily="34" charset="0"/>
            </a:endParaRPr>
          </a:p>
        </p:txBody>
      </p:sp>
      <p:sp>
        <p:nvSpPr>
          <p:cNvPr id="5" name="Slide Number Placeholder 2"/>
          <p:cNvSpPr txBox="1">
            <a:spLocks/>
          </p:cNvSpPr>
          <p:nvPr/>
        </p:nvSpPr>
        <p:spPr>
          <a:xfrm>
            <a:off x="8413750" y="6351588"/>
            <a:ext cx="381000" cy="365125"/>
          </a:xfrm>
          <a:prstGeom prst="rect">
            <a:avLst/>
          </a:prstGeom>
        </p:spPr>
        <p:txBody>
          <a:bodyPr lIns="91429" tIns="45714" rIns="91429" bIns="45714"/>
          <a:lstStyle/>
          <a:p>
            <a:pPr algn="r" defTabSz="914293">
              <a:defRPr/>
            </a:pPr>
            <a:fld id="{D1C3E240-9EB6-4604-A43D-9910B3F588EA}" type="slidenum">
              <a:rPr lang="en-US" sz="1200" smtClean="0">
                <a:solidFill>
                  <a:srgbClr val="106636"/>
                </a:solidFill>
              </a:rPr>
              <a:pPr algn="r" defTabSz="914293">
                <a:defRPr/>
              </a:pPr>
              <a:t>8</a:t>
            </a:fld>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9</a:t>
            </a:fld>
            <a:endParaRPr lang="en-US" b="0" u="none" dirty="0"/>
          </a:p>
        </p:txBody>
      </p:sp>
      <p:sp>
        <p:nvSpPr>
          <p:cNvPr id="5" name="Rectangle 2"/>
          <p:cNvSpPr>
            <a:spLocks noChangeArrowheads="1"/>
          </p:cNvSpPr>
          <p:nvPr/>
        </p:nvSpPr>
        <p:spPr bwMode="auto">
          <a:xfrm>
            <a:off x="698381" y="2581094"/>
            <a:ext cx="7510463" cy="523188"/>
          </a:xfrm>
          <a:prstGeom prst="rect">
            <a:avLst/>
          </a:prstGeom>
          <a:noFill/>
          <a:ln w="9525" algn="ctr">
            <a:noFill/>
            <a:miter lim="800000"/>
            <a:headEnd/>
            <a:tailEnd/>
          </a:ln>
          <a:effectLst/>
        </p:spPr>
        <p:txBody>
          <a:bodyPr lIns="91397" tIns="45698" rIns="91397" bIns="45698" anchor="ctr">
            <a:spAutoFit/>
          </a:bodyPr>
          <a:lstStyle/>
          <a:p>
            <a:pPr algn="ctr" eaLnBrk="1" hangingPunct="1"/>
            <a:r>
              <a:rPr lang="en-US" sz="2800" i="1" dirty="0" smtClean="0">
                <a:solidFill>
                  <a:srgbClr val="005C0F"/>
                </a:solidFill>
              </a:rPr>
              <a:t>Program Updates</a:t>
            </a:r>
            <a:endParaRPr lang="en-US" sz="2800" i="1" dirty="0">
              <a:solidFill>
                <a:srgbClr val="005C0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5469</TotalTime>
  <Words>2898</Words>
  <Application>Microsoft Office PowerPoint</Application>
  <PresentationFormat>On-screen Show (4:3)</PresentationFormat>
  <Paragraphs>451</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Photo Editor Photo</vt:lpstr>
      <vt:lpstr>Slide 1</vt:lpstr>
      <vt:lpstr>What’s New</vt:lpstr>
      <vt:lpstr>Slide 3</vt:lpstr>
      <vt:lpstr>BESAC &amp; BES Strategic Planning Activities</vt:lpstr>
      <vt:lpstr>Science for Energy Technology: Strengthening the Link Between Basic Research And Industry</vt:lpstr>
      <vt:lpstr>BESAC &amp; BES Strategic Planning Activities</vt:lpstr>
      <vt:lpstr>BES Accelerator Physics of Future Light Sources Workshop  September 15-17, 2009</vt:lpstr>
      <vt:lpstr>     BES Compact Light Sources Workshop  May 11 &amp;12, 2010    </vt:lpstr>
      <vt:lpstr>Slide 9</vt:lpstr>
      <vt:lpstr>Slide 10</vt:lpstr>
      <vt:lpstr>Slide 11</vt:lpstr>
      <vt:lpstr>Energy Innovation Hub – Fuels from Sunlight</vt:lpstr>
      <vt:lpstr>Energy Innovation Hub: Fuels from Sunlight</vt:lpstr>
      <vt:lpstr>Linac Coherent Light Source</vt:lpstr>
      <vt:lpstr>Slide 15</vt:lpstr>
      <vt:lpstr>Linac Coherent Light Source</vt:lpstr>
      <vt:lpstr>LCLS Project Baseline Schedule</vt:lpstr>
      <vt:lpstr>LCLS –First Light and First Experiments</vt:lpstr>
      <vt:lpstr>LCLS –Frustrated Absorption in N2</vt:lpstr>
      <vt:lpstr>NSLS-II Construction</vt:lpstr>
      <vt:lpstr>Slide 21</vt:lpstr>
      <vt:lpstr>Slide 22</vt:lpstr>
      <vt:lpstr>Slide 23</vt:lpstr>
      <vt:lpstr>BES Stewardship of Synchrotron Light Sources</vt:lpstr>
      <vt:lpstr>Slide 25</vt:lpstr>
      <vt:lpstr>Slide 26</vt:lpstr>
      <vt:lpstr>BES FY 2011 Budget Highlights</vt:lpstr>
      <vt:lpstr>Slide 28</vt:lpstr>
      <vt:lpstr>Slide 29</vt:lpstr>
      <vt:lpstr>Slide 30</vt:lpstr>
      <vt:lpstr>Slide 31</vt:lpstr>
      <vt:lpstr>Slide 32</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Perine</cp:lastModifiedBy>
  <cp:revision>726</cp:revision>
  <dcterms:created xsi:type="dcterms:W3CDTF">2009-10-19T15:58:14Z</dcterms:created>
  <dcterms:modified xsi:type="dcterms:W3CDTF">2010-08-16T14:50:15Z</dcterms:modified>
</cp:coreProperties>
</file>