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81" r:id="rId2"/>
    <p:sldId id="379" r:id="rId3"/>
    <p:sldId id="387" r:id="rId4"/>
    <p:sldId id="386" r:id="rId5"/>
    <p:sldId id="385" r:id="rId6"/>
    <p:sldId id="389" r:id="rId7"/>
    <p:sldId id="388" r:id="rId8"/>
    <p:sldId id="376" r:id="rId9"/>
    <p:sldId id="375" r:id="rId10"/>
    <p:sldId id="390" r:id="rId11"/>
    <p:sldId id="391" r:id="rId12"/>
    <p:sldId id="350" r:id="rId13"/>
    <p:sldId id="377" r:id="rId14"/>
    <p:sldId id="378" r:id="rId15"/>
    <p:sldId id="383" r:id="rId16"/>
    <p:sldId id="380" r:id="rId17"/>
    <p:sldId id="392" r:id="rId18"/>
    <p:sldId id="384" r:id="rId19"/>
    <p:sldId id="38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37"/>
    <a:srgbClr val="4F8D69"/>
    <a:srgbClr val="F3C82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636" autoAdjust="0"/>
    <p:restoredTop sz="83133" autoAdjust="0"/>
  </p:normalViewPr>
  <p:slideViewPr>
    <p:cSldViewPr>
      <p:cViewPr>
        <p:scale>
          <a:sx n="100" d="100"/>
          <a:sy n="100" d="100"/>
        </p:scale>
        <p:origin x="-7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8"/>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atin typeface="Arial" charset="0"/>
              </a:defRPr>
            </a:lvl1pPr>
          </a:lstStyle>
          <a:p>
            <a:pPr>
              <a:defRPr/>
            </a:pPr>
            <a:fld id="{B5B54B32-0C3E-4ADE-B56C-84B5D4D1624A}" type="datetimeFigureOut">
              <a:rPr lang="en-US"/>
              <a:pPr>
                <a:defRPr/>
              </a:pPr>
              <a:t>3/2/2010</a:t>
            </a:fld>
            <a:endParaRPr lang="en-US"/>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atin typeface="Arial" charset="0"/>
              </a:defRPr>
            </a:lvl1pPr>
          </a:lstStyle>
          <a:p>
            <a:pPr>
              <a:defRPr/>
            </a:pPr>
            <a:fld id="{784FFD32-2ACF-4A6B-B9BD-CACD387E4B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183" y="0"/>
            <a:ext cx="3037628" cy="464820"/>
          </a:xfrm>
          <a:prstGeom prst="rect">
            <a:avLst/>
          </a:prstGeom>
        </p:spPr>
        <p:txBody>
          <a:bodyPr vert="horz" lIns="91650" tIns="45825" rIns="91650" bIns="45825" rtlCol="0"/>
          <a:lstStyle>
            <a:lvl1pPr algn="r" fontAlgn="auto">
              <a:spcBef>
                <a:spcPts val="0"/>
              </a:spcBef>
              <a:spcAft>
                <a:spcPts val="0"/>
              </a:spcAft>
              <a:defRPr sz="1200">
                <a:latin typeface="+mn-lt"/>
              </a:defRPr>
            </a:lvl1pPr>
          </a:lstStyle>
          <a:p>
            <a:pPr>
              <a:defRPr/>
            </a:pPr>
            <a:fld id="{F9DDED72-6123-4516-BFC6-64BA64E3AA6B}" type="datetimeFigureOut">
              <a:rPr lang="en-US"/>
              <a:pPr>
                <a:defRPr/>
              </a:pPr>
              <a:t>3/2/2010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pPr lvl="0"/>
            <a:endParaRPr lang="en-US" noProof="0" smtClean="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1650" tIns="45825" rIns="91650" bIns="458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89"/>
            <a:ext cx="3037628" cy="464820"/>
          </a:xfrm>
          <a:prstGeom prst="rect">
            <a:avLst/>
          </a:prstGeom>
        </p:spPr>
        <p:txBody>
          <a:bodyPr vert="horz" lIns="91650" tIns="45825" rIns="91650" bIns="4582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183" y="8829989"/>
            <a:ext cx="3037628" cy="464820"/>
          </a:xfrm>
          <a:prstGeom prst="rect">
            <a:avLst/>
          </a:prstGeom>
        </p:spPr>
        <p:txBody>
          <a:bodyPr vert="horz" lIns="91650" tIns="45825" rIns="91650" bIns="45825" rtlCol="0" anchor="b"/>
          <a:lstStyle>
            <a:lvl1pPr algn="r" fontAlgn="auto">
              <a:spcBef>
                <a:spcPts val="0"/>
              </a:spcBef>
              <a:spcAft>
                <a:spcPts val="0"/>
              </a:spcAft>
              <a:defRPr sz="1200">
                <a:latin typeface="+mn-lt"/>
              </a:defRPr>
            </a:lvl1pPr>
          </a:lstStyle>
          <a:p>
            <a:pPr>
              <a:defRPr/>
            </a:pPr>
            <a:fld id="{4F38B54A-0BD8-472D-80D5-E0D5C3B55F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69592" y="8829989"/>
            <a:ext cx="3039219" cy="464820"/>
          </a:xfrm>
          <a:prstGeom prst="rect">
            <a:avLst/>
          </a:prstGeom>
          <a:noFill/>
          <a:ln w="9525">
            <a:noFill/>
            <a:miter lim="800000"/>
            <a:headEnd/>
            <a:tailEnd/>
          </a:ln>
        </p:spPr>
        <p:txBody>
          <a:bodyPr lIns="93167" tIns="46584" rIns="93167" bIns="46584" anchor="b"/>
          <a:lstStyle/>
          <a:p>
            <a:pPr algn="r" defTabSz="932415"/>
            <a:fld id="{D8C80B19-A932-4EF9-94E9-64939EA7D85F}" type="slidenum">
              <a:rPr lang="en-US" sz="1200"/>
              <a:pPr algn="r" defTabSz="932415"/>
              <a:t>2</a:t>
            </a:fld>
            <a:endParaRPr lang="en-US" sz="1200" dirty="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a:xfrm>
            <a:off x="935144" y="4415790"/>
            <a:ext cx="5140112" cy="4183380"/>
          </a:xfrm>
          <a:noFill/>
          <a:ln/>
        </p:spPr>
        <p:txBody>
          <a:bodyPr lIns="93167" tIns="46584" rIns="93167" bIns="46584"/>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a:xfrm>
            <a:off x="1770095" y="4535179"/>
            <a:ext cx="5607684" cy="4183380"/>
          </a:xfrm>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pPr defTabSz="914912"/>
            <a:fld id="{9C748A19-0295-4BE8-BDCB-0FEBD1A77563}" type="slidenum">
              <a:rPr lang="en-US" smtClean="0"/>
              <a:pPr defTabSz="914912"/>
              <a:t>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a:xfrm>
            <a:off x="1770095" y="4535179"/>
            <a:ext cx="5607684" cy="4183380"/>
          </a:xfrm>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pPr defTabSz="914912"/>
            <a:fld id="{9C748A19-0295-4BE8-BDCB-0FEBD1A77563}" type="slidenum">
              <a:rPr lang="en-US" smtClean="0"/>
              <a:pPr defTabSz="914912"/>
              <a:t>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pPr defTabSz="914912"/>
            <a:fld id="{A305EBAD-A7AE-444B-92FB-AB67D7E63795}" type="slidenum">
              <a:rPr lang="en-US" smtClean="0"/>
              <a:pPr defTabSz="914912"/>
              <a:t>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pPr defTabSz="914912"/>
            <a:fld id="{EE52E827-AF5A-444C-ABD8-A802DE736735}" type="slidenum">
              <a:rPr lang="en-US" smtClean="0"/>
              <a:pPr defTabSz="914912"/>
              <a:t>13</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defTabSz="913321"/>
            <a:endParaRPr lang="en-US" dirty="0" smtClean="0"/>
          </a:p>
        </p:txBody>
      </p:sp>
      <p:sp>
        <p:nvSpPr>
          <p:cNvPr id="59396" name="Slide Number Placeholder 3"/>
          <p:cNvSpPr>
            <a:spLocks noGrp="1"/>
          </p:cNvSpPr>
          <p:nvPr>
            <p:ph type="sldNum" sz="quarter" idx="5"/>
          </p:nvPr>
        </p:nvSpPr>
        <p:spPr>
          <a:noFill/>
        </p:spPr>
        <p:txBody>
          <a:bodyPr/>
          <a:lstStyle/>
          <a:p>
            <a:pPr defTabSz="914912"/>
            <a:fld id="{B71448D0-FCA2-452A-8EA4-CF0B9F380B48}" type="slidenum">
              <a:rPr lang="en-US" smtClean="0"/>
              <a:pPr defTabSz="914912"/>
              <a:t>14</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horizontal-logo-white-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5" name="Rectangle 4"/>
          <p:cNvSpPr/>
          <p:nvPr/>
        </p:nvSpPr>
        <p:spPr>
          <a:xfrm>
            <a:off x="304800" y="76200"/>
            <a:ext cx="838200" cy="762000"/>
          </a:xfrm>
          <a:prstGeom prst="rect">
            <a:avLst/>
          </a:prstGeom>
          <a:solidFill>
            <a:srgbClr val="4F8D69"/>
          </a:solidFill>
          <a:ln>
            <a:solidFill>
              <a:srgbClr val="4F8D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bg1"/>
                </a:solidFill>
              </a:ln>
            </a:endParaRPr>
          </a:p>
        </p:txBody>
      </p:sp>
      <p:sp>
        <p:nvSpPr>
          <p:cNvPr id="6" name="Rectangle 5"/>
          <p:cNvSpPr/>
          <p:nvPr/>
        </p:nvSpPr>
        <p:spPr>
          <a:xfrm>
            <a:off x="304800" y="622935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457200" y="1981200"/>
            <a:ext cx="8229600" cy="11430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278B6B51-2E7D-4D37-B754-B5DEA3D41EB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0F0E234C-D09B-4FFB-AA1D-4AA96C0646F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7925"/>
            <a:ext cx="4040188"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89038"/>
            <a:ext cx="4041775"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041775"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8"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1E45B0E-76C7-473F-B0A2-01AFE66FA40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04FB597-892B-4EDF-8ABC-83F501628C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512" y="1142999"/>
            <a:ext cx="5145088" cy="358457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905000" y="4800600"/>
            <a:ext cx="52578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CA28D56F-B4E2-4F6A-AAE5-BD932B7EC12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1B03C84-530E-40B8-83F6-57E35F2F47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143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
        <p:nvSpPr>
          <p:cNvPr id="13" name="Footer Placeholder 10"/>
          <p:cNvSpPr>
            <a:spLocks noGrp="1"/>
          </p:cNvSpPr>
          <p:nvPr>
            <p:ph type="ftr" sz="quarter" idx="3"/>
          </p:nvPr>
        </p:nvSpPr>
        <p:spPr>
          <a:xfrm>
            <a:off x="3200400" y="6386513"/>
            <a:ext cx="5257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b="0">
                <a:solidFill>
                  <a:srgbClr val="146737"/>
                </a:solidFill>
                <a:latin typeface="Arial" pitchFamily="34" charset="0"/>
                <a:cs typeface="Arial" pitchFamily="34" charset="0"/>
              </a:defRPr>
            </a:lvl1pPr>
          </a:lstStyle>
          <a:p>
            <a:pPr>
              <a:defRPr/>
            </a:pPr>
            <a:endParaRPr lang="en-US"/>
          </a:p>
        </p:txBody>
      </p:sp>
      <p:sp>
        <p:nvSpPr>
          <p:cNvPr id="14" name="Slide Number Placeholder 11"/>
          <p:cNvSpPr>
            <a:spLocks noGrp="1"/>
          </p:cNvSpPr>
          <p:nvPr>
            <p:ph type="sldNum" sz="quarter" idx="4"/>
          </p:nvPr>
        </p:nvSpPr>
        <p:spPr>
          <a:xfrm>
            <a:off x="8382000" y="6381750"/>
            <a:ext cx="4572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b="0">
                <a:solidFill>
                  <a:srgbClr val="146737"/>
                </a:solidFill>
                <a:latin typeface="Arial" pitchFamily="34" charset="0"/>
                <a:cs typeface="Arial" pitchFamily="34" charset="0"/>
              </a:defRPr>
            </a:lvl1pPr>
          </a:lstStyle>
          <a:p>
            <a:pPr>
              <a:defRPr/>
            </a:pPr>
            <a:fld id="{59CA88A1-0F97-45DD-A4B7-23144E1AA3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Lst>
  <p:hf hdr="0" dt="0"/>
  <p:txStyles>
    <p:titleStyle>
      <a:lvl1pPr algn="ctr"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bg1"/>
          </a:solidFill>
          <a:latin typeface="Arial" charset="0"/>
          <a:cs typeface="Arial" charset="0"/>
        </a:defRPr>
      </a:lvl2pPr>
      <a:lvl3pPr algn="ctr" rtl="0" eaLnBrk="0" fontAlgn="base" hangingPunct="0">
        <a:spcBef>
          <a:spcPct val="0"/>
        </a:spcBef>
        <a:spcAft>
          <a:spcPct val="0"/>
        </a:spcAft>
        <a:defRPr sz="2400">
          <a:solidFill>
            <a:schemeClr val="bg1"/>
          </a:solidFill>
          <a:latin typeface="Arial" charset="0"/>
          <a:cs typeface="Arial" charset="0"/>
        </a:defRPr>
      </a:lvl3pPr>
      <a:lvl4pPr algn="ctr" rtl="0" eaLnBrk="0" fontAlgn="base" hangingPunct="0">
        <a:spcBef>
          <a:spcPct val="0"/>
        </a:spcBef>
        <a:spcAft>
          <a:spcPct val="0"/>
        </a:spcAft>
        <a:defRPr sz="2400">
          <a:solidFill>
            <a:schemeClr val="bg1"/>
          </a:solidFill>
          <a:latin typeface="Arial" charset="0"/>
          <a:cs typeface="Arial" charset="0"/>
        </a:defRPr>
      </a:lvl4pPr>
      <a:lvl5pPr algn="ctr" rtl="0" eaLnBrk="0" fontAlgn="base" hangingPunct="0">
        <a:spcBef>
          <a:spcPct val="0"/>
        </a:spcBef>
        <a:spcAft>
          <a:spcPct val="0"/>
        </a:spcAft>
        <a:defRPr sz="2400">
          <a:solidFill>
            <a:schemeClr val="bg1"/>
          </a:solidFill>
          <a:latin typeface="Arial" charset="0"/>
          <a:cs typeface="Arial" charset="0"/>
        </a:defRPr>
      </a:lvl5pPr>
      <a:lvl6pPr marL="457200" algn="ctr" rtl="0" eaLnBrk="1" fontAlgn="base" hangingPunct="1">
        <a:spcBef>
          <a:spcPct val="0"/>
        </a:spcBef>
        <a:spcAft>
          <a:spcPct val="0"/>
        </a:spcAft>
        <a:defRPr sz="2400">
          <a:solidFill>
            <a:schemeClr val="bg1"/>
          </a:solidFill>
          <a:latin typeface="Arial" charset="0"/>
          <a:cs typeface="Arial" charset="0"/>
        </a:defRPr>
      </a:lvl6pPr>
      <a:lvl7pPr marL="914400" algn="ctr" rtl="0" eaLnBrk="1" fontAlgn="base" hangingPunct="1">
        <a:spcBef>
          <a:spcPct val="0"/>
        </a:spcBef>
        <a:spcAft>
          <a:spcPct val="0"/>
        </a:spcAft>
        <a:defRPr sz="2400">
          <a:solidFill>
            <a:schemeClr val="bg1"/>
          </a:solidFill>
          <a:latin typeface="Arial" charset="0"/>
          <a:cs typeface="Arial" charset="0"/>
        </a:defRPr>
      </a:lvl7pPr>
      <a:lvl8pPr marL="1371600" algn="ctr" rtl="0" eaLnBrk="1" fontAlgn="base" hangingPunct="1">
        <a:spcBef>
          <a:spcPct val="0"/>
        </a:spcBef>
        <a:spcAft>
          <a:spcPct val="0"/>
        </a:spcAft>
        <a:defRPr sz="2400">
          <a:solidFill>
            <a:schemeClr val="bg1"/>
          </a:solidFill>
          <a:latin typeface="Arial" charset="0"/>
          <a:cs typeface="Arial" charset="0"/>
        </a:defRPr>
      </a:lvl8pPr>
      <a:lvl9pPr marL="1828800" algn="ctr"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ubs.energy.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www.hubs.energy.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ubs.energy.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685800" y="1981200"/>
            <a:ext cx="7631545" cy="1784268"/>
          </a:xfrm>
          <a:prstGeom prst="rect">
            <a:avLst/>
          </a:prstGeom>
          <a:noFill/>
          <a:ln w="12700">
            <a:noFill/>
            <a:miter lim="800000"/>
            <a:headEnd/>
            <a:tailEnd/>
          </a:ln>
          <a:effectLst/>
        </p:spPr>
        <p:txBody>
          <a:bodyPr lIns="164041" tIns="123030" rIns="164041" bIns="123030">
            <a:spAutoFit/>
          </a:bodyPr>
          <a:lstStyle/>
          <a:p>
            <a:pPr marL="206522" indent="-206522" algn="ctr" eaLnBrk="0" hangingPunct="0">
              <a:spcAft>
                <a:spcPct val="25000"/>
              </a:spcAft>
              <a:defRPr/>
            </a:pPr>
            <a:r>
              <a:rPr lang="en-US" sz="3200" b="1" i="1" dirty="0" smtClean="0">
                <a:solidFill>
                  <a:srgbClr val="006600"/>
                </a:solidFill>
                <a:latin typeface="Arial Narrow" pitchFamily="34" charset="0"/>
              </a:rPr>
              <a:t>Update on the Energy Innovation Hub:</a:t>
            </a:r>
          </a:p>
          <a:p>
            <a:pPr marL="206522" indent="-206522" algn="ctr" eaLnBrk="0" hangingPunct="0">
              <a:spcAft>
                <a:spcPct val="25000"/>
              </a:spcAft>
              <a:defRPr/>
            </a:pPr>
            <a:r>
              <a:rPr lang="en-US" sz="3200" b="1" i="1" dirty="0" smtClean="0">
                <a:solidFill>
                  <a:srgbClr val="006600"/>
                </a:solidFill>
                <a:latin typeface="Arial Narrow" pitchFamily="34" charset="0"/>
              </a:rPr>
              <a:t>Fuels from Sunlight</a:t>
            </a:r>
            <a:endParaRPr lang="en-US" sz="3200" b="1" i="1" dirty="0">
              <a:solidFill>
                <a:srgbClr val="006600"/>
              </a:solidFill>
              <a:latin typeface="Arial Narrow" pitchFamily="34" charset="0"/>
            </a:endParaRPr>
          </a:p>
          <a:p>
            <a:pPr marL="206522" indent="-206522" algn="ctr" eaLnBrk="0" hangingPunct="0">
              <a:lnSpc>
                <a:spcPct val="110000"/>
              </a:lnSpc>
              <a:defRPr/>
            </a:pPr>
            <a:endParaRPr lang="en-US" b="1" i="1" dirty="0">
              <a:solidFill>
                <a:srgbClr val="006600"/>
              </a:solidFill>
              <a:latin typeface="Arial Narrow" pitchFamily="34" charset="0"/>
            </a:endParaRPr>
          </a:p>
        </p:txBody>
      </p:sp>
      <p:sp>
        <p:nvSpPr>
          <p:cNvPr id="7" name="Rectangle 7"/>
          <p:cNvSpPr>
            <a:spLocks noChangeArrowheads="1"/>
          </p:cNvSpPr>
          <p:nvPr/>
        </p:nvSpPr>
        <p:spPr bwMode="auto">
          <a:xfrm>
            <a:off x="1524000" y="3276600"/>
            <a:ext cx="5787159" cy="1680959"/>
          </a:xfrm>
          <a:prstGeom prst="rect">
            <a:avLst/>
          </a:prstGeom>
          <a:noFill/>
          <a:ln w="12700">
            <a:noFill/>
            <a:miter lim="800000"/>
            <a:headEnd/>
            <a:tailEnd/>
          </a:ln>
          <a:effectLst/>
        </p:spPr>
        <p:txBody>
          <a:bodyPr lIns="81164" tIns="39871" rIns="81164" bIns="39871">
            <a:spAutoFit/>
          </a:bodyPr>
          <a:lstStyle/>
          <a:p>
            <a:pPr algn="ctr" eaLnBrk="0" hangingPunct="0">
              <a:defRPr/>
            </a:pPr>
            <a:endParaRPr lang="en-US" sz="1600" b="1" i="1" dirty="0">
              <a:latin typeface="Arial Narrow" pitchFamily="34" charset="0"/>
            </a:endParaRPr>
          </a:p>
          <a:p>
            <a:pPr algn="ctr" eaLnBrk="0" hangingPunct="0">
              <a:defRPr/>
            </a:pPr>
            <a:r>
              <a:rPr lang="en-US" sz="2200" b="1" i="1" dirty="0" smtClean="0">
                <a:latin typeface="Arial Narrow" pitchFamily="34" charset="0"/>
              </a:rPr>
              <a:t>Eric A. Rohlfing</a:t>
            </a:r>
          </a:p>
          <a:p>
            <a:pPr algn="ctr" eaLnBrk="0" hangingPunct="0">
              <a:defRPr/>
            </a:pPr>
            <a:r>
              <a:rPr lang="en-US" sz="2200" b="1" i="1" dirty="0" smtClean="0">
                <a:latin typeface="Arial Narrow" pitchFamily="34" charset="0"/>
              </a:rPr>
              <a:t>Director; BES Chemical Sciences, Geosciences, and Biosciences Division</a:t>
            </a:r>
          </a:p>
          <a:p>
            <a:pPr algn="ctr" eaLnBrk="0" hangingPunct="0">
              <a:defRPr/>
            </a:pPr>
            <a:r>
              <a:rPr lang="en-US" sz="2200" b="1" i="1" dirty="0" smtClean="0">
                <a:latin typeface="Arial Narrow" pitchFamily="34" charset="0"/>
              </a:rPr>
              <a:t>BESAC Meeting, </a:t>
            </a:r>
            <a:r>
              <a:rPr lang="en-US" sz="2200" b="1" i="1" smtClean="0">
                <a:latin typeface="Arial Narrow" pitchFamily="34" charset="0"/>
              </a:rPr>
              <a:t>March 2, </a:t>
            </a:r>
            <a:r>
              <a:rPr lang="en-US" sz="2200" b="1" i="1" dirty="0" smtClean="0">
                <a:latin typeface="Arial Narrow" pitchFamily="34" charset="0"/>
              </a:rPr>
              <a:t>2010</a:t>
            </a:r>
            <a:endParaRPr lang="en-US" sz="1600" b="1" i="1" dirty="0">
              <a:latin typeface="Arial Narrow" pitchFamily="34" charset="0"/>
            </a:endParaRPr>
          </a:p>
        </p:txBody>
      </p:sp>
      <p:sp>
        <p:nvSpPr>
          <p:cNvPr id="4" name="Rectangle 7"/>
          <p:cNvSpPr>
            <a:spLocks noChangeArrowheads="1"/>
          </p:cNvSpPr>
          <p:nvPr/>
        </p:nvSpPr>
        <p:spPr bwMode="auto">
          <a:xfrm>
            <a:off x="1981200" y="4930820"/>
            <a:ext cx="6324600" cy="1927180"/>
          </a:xfrm>
          <a:prstGeom prst="rect">
            <a:avLst/>
          </a:prstGeom>
          <a:noFill/>
          <a:ln w="12700">
            <a:noFill/>
            <a:miter lim="800000"/>
            <a:headEnd/>
            <a:tailEnd/>
          </a:ln>
          <a:effectLst/>
        </p:spPr>
        <p:txBody>
          <a:bodyPr wrap="square" lIns="81164" tIns="39871" rIns="81164" bIns="39871">
            <a:spAutoFit/>
          </a:bodyPr>
          <a:lstStyle/>
          <a:p>
            <a:pPr eaLnBrk="0" hangingPunct="0">
              <a:defRPr/>
            </a:pPr>
            <a:endParaRPr lang="en-US" sz="1600" b="1" i="1" dirty="0">
              <a:solidFill>
                <a:srgbClr val="146737"/>
              </a:solidFill>
              <a:latin typeface="Arial Narrow" pitchFamily="34" charset="0"/>
            </a:endParaRPr>
          </a:p>
          <a:p>
            <a:pPr eaLnBrk="0" hangingPunct="0">
              <a:buFont typeface="Wingdings" pitchFamily="2" charset="2"/>
              <a:buChar char="Ø"/>
              <a:defRPr/>
            </a:pPr>
            <a:r>
              <a:rPr lang="en-US" sz="2200" b="1" i="1" dirty="0" smtClean="0">
                <a:solidFill>
                  <a:srgbClr val="146737"/>
                </a:solidFill>
                <a:latin typeface="Arial Narrow" pitchFamily="34" charset="0"/>
              </a:rPr>
              <a:t> Science background (Rich Greene &amp; Mark Spitler)</a:t>
            </a:r>
          </a:p>
          <a:p>
            <a:pPr eaLnBrk="0" hangingPunct="0">
              <a:buFont typeface="Wingdings" pitchFamily="2" charset="2"/>
              <a:buChar char="Ø"/>
              <a:defRPr/>
            </a:pPr>
            <a:r>
              <a:rPr lang="en-US" sz="2200" b="1" i="1" dirty="0" smtClean="0">
                <a:solidFill>
                  <a:srgbClr val="146737"/>
                </a:solidFill>
                <a:latin typeface="Arial Narrow" pitchFamily="34" charset="0"/>
              </a:rPr>
              <a:t> Hub coordination activities</a:t>
            </a:r>
          </a:p>
          <a:p>
            <a:pPr eaLnBrk="0" hangingPunct="0">
              <a:buFont typeface="Wingdings" pitchFamily="2" charset="2"/>
              <a:buChar char="Ø"/>
              <a:defRPr/>
            </a:pPr>
            <a:r>
              <a:rPr lang="en-US" sz="2200" b="1" i="1" dirty="0" smtClean="0">
                <a:solidFill>
                  <a:srgbClr val="146737"/>
                </a:solidFill>
                <a:latin typeface="Arial Narrow" pitchFamily="34" charset="0"/>
              </a:rPr>
              <a:t> Some Q&amp;A</a:t>
            </a:r>
          </a:p>
          <a:p>
            <a:pPr eaLnBrk="0" hangingPunct="0">
              <a:buFont typeface="Wingdings" pitchFamily="2" charset="2"/>
              <a:buChar char="Ø"/>
              <a:defRPr/>
            </a:pPr>
            <a:r>
              <a:rPr lang="en-US" sz="2200" b="1" i="1" dirty="0" smtClean="0">
                <a:solidFill>
                  <a:srgbClr val="146737"/>
                </a:solidFill>
                <a:latin typeface="Arial Narrow" pitchFamily="34" charset="0"/>
              </a:rPr>
              <a:t> Process update</a:t>
            </a:r>
          </a:p>
          <a:p>
            <a:pPr eaLnBrk="0" hangingPunct="0">
              <a:defRPr/>
            </a:pPr>
            <a:endParaRPr lang="en-US" sz="1600" b="1" i="1" dirty="0">
              <a:solidFill>
                <a:srgbClr val="146737"/>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val 2" descr="25%"/>
          <p:cNvSpPr>
            <a:spLocks noChangeArrowheads="1"/>
          </p:cNvSpPr>
          <p:nvPr/>
        </p:nvSpPr>
        <p:spPr bwMode="auto">
          <a:xfrm>
            <a:off x="6911975" y="3716337"/>
            <a:ext cx="828675" cy="828675"/>
          </a:xfrm>
          <a:prstGeom prst="ellipse">
            <a:avLst/>
          </a:prstGeom>
          <a:pattFill prst="pct25">
            <a:fgClr>
              <a:srgbClr val="3399FF"/>
            </a:fgClr>
            <a:bgClr>
              <a:schemeClr val="bg1"/>
            </a:bgClr>
          </a:pattFill>
          <a:ln w="9525">
            <a:solidFill>
              <a:schemeClr val="tx1"/>
            </a:solidFill>
            <a:round/>
            <a:headEnd/>
            <a:tailEnd/>
          </a:ln>
        </p:spPr>
        <p:txBody>
          <a:bodyPr wrap="none" anchor="ctr"/>
          <a:lstStyle/>
          <a:p>
            <a:endParaRPr lang="en-US"/>
          </a:p>
        </p:txBody>
      </p:sp>
      <p:grpSp>
        <p:nvGrpSpPr>
          <p:cNvPr id="2" name="Group 3"/>
          <p:cNvGrpSpPr>
            <a:grpSpLocks/>
          </p:cNvGrpSpPr>
          <p:nvPr/>
        </p:nvGrpSpPr>
        <p:grpSpPr bwMode="auto">
          <a:xfrm>
            <a:off x="550862" y="2144712"/>
            <a:ext cx="1628775" cy="4152900"/>
            <a:chOff x="516" y="1284"/>
            <a:chExt cx="1026" cy="2616"/>
          </a:xfrm>
        </p:grpSpPr>
        <p:sp>
          <p:nvSpPr>
            <p:cNvPr id="43064" name="Oval 4"/>
            <p:cNvSpPr>
              <a:spLocks noChangeArrowheads="1"/>
            </p:cNvSpPr>
            <p:nvPr/>
          </p:nvSpPr>
          <p:spPr bwMode="auto">
            <a:xfrm>
              <a:off x="750" y="3234"/>
              <a:ext cx="522" cy="522"/>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3" name="Group 5"/>
            <p:cNvGrpSpPr>
              <a:grpSpLocks/>
            </p:cNvGrpSpPr>
            <p:nvPr/>
          </p:nvGrpSpPr>
          <p:grpSpPr bwMode="auto">
            <a:xfrm>
              <a:off x="516" y="1284"/>
              <a:ext cx="1026" cy="2616"/>
              <a:chOff x="516" y="1284"/>
              <a:chExt cx="1026" cy="2616"/>
            </a:xfrm>
          </p:grpSpPr>
          <p:sp>
            <p:nvSpPr>
              <p:cNvPr id="43066" name="Rectangle 6"/>
              <p:cNvSpPr>
                <a:spLocks noChangeArrowheads="1"/>
              </p:cNvSpPr>
              <p:nvPr/>
            </p:nvSpPr>
            <p:spPr bwMode="auto">
              <a:xfrm>
                <a:off x="726" y="1308"/>
                <a:ext cx="612" cy="342"/>
              </a:xfrm>
              <a:prstGeom prst="rect">
                <a:avLst/>
              </a:prstGeom>
              <a:solidFill>
                <a:srgbClr val="EBFD07"/>
              </a:solidFill>
              <a:ln w="9525">
                <a:solidFill>
                  <a:schemeClr val="tx1"/>
                </a:solidFill>
                <a:miter lim="800000"/>
                <a:headEnd/>
                <a:tailEnd/>
              </a:ln>
            </p:spPr>
            <p:txBody>
              <a:bodyPr wrap="none" anchor="ctr"/>
              <a:lstStyle/>
              <a:p>
                <a:endParaRPr lang="en-US"/>
              </a:p>
            </p:txBody>
          </p:sp>
          <p:sp>
            <p:nvSpPr>
              <p:cNvPr id="43067" name="Rectangle 7"/>
              <p:cNvSpPr>
                <a:spLocks noChangeArrowheads="1"/>
              </p:cNvSpPr>
              <p:nvPr/>
            </p:nvSpPr>
            <p:spPr bwMode="auto">
              <a:xfrm>
                <a:off x="726" y="1644"/>
                <a:ext cx="612" cy="342"/>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43068" name="Rectangle 8"/>
              <p:cNvSpPr>
                <a:spLocks noChangeArrowheads="1"/>
              </p:cNvSpPr>
              <p:nvPr/>
            </p:nvSpPr>
            <p:spPr bwMode="auto">
              <a:xfrm>
                <a:off x="726" y="2412"/>
                <a:ext cx="612" cy="34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43069" name="AutoShape 9"/>
              <p:cNvSpPr>
                <a:spLocks noChangeArrowheads="1"/>
              </p:cNvSpPr>
              <p:nvPr/>
            </p:nvSpPr>
            <p:spPr bwMode="auto">
              <a:xfrm>
                <a:off x="912" y="204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70" name="AutoShape 10"/>
              <p:cNvSpPr>
                <a:spLocks noChangeArrowheads="1"/>
              </p:cNvSpPr>
              <p:nvPr/>
            </p:nvSpPr>
            <p:spPr bwMode="auto">
              <a:xfrm>
                <a:off x="912" y="282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71" name="Text Box 11"/>
              <p:cNvSpPr txBox="1">
                <a:spLocks noChangeArrowheads="1"/>
              </p:cNvSpPr>
              <p:nvPr/>
            </p:nvSpPr>
            <p:spPr bwMode="auto">
              <a:xfrm>
                <a:off x="672" y="3294"/>
                <a:ext cx="672" cy="366"/>
              </a:xfrm>
              <a:prstGeom prst="rect">
                <a:avLst/>
              </a:prstGeom>
              <a:noFill/>
              <a:ln w="9525">
                <a:noFill/>
                <a:miter lim="800000"/>
                <a:headEnd/>
                <a:tailEnd/>
              </a:ln>
            </p:spPr>
            <p:txBody>
              <a:bodyPr>
                <a:spAutoFit/>
              </a:bodyPr>
              <a:lstStyle/>
              <a:p>
                <a:pPr algn="ctr">
                  <a:spcBef>
                    <a:spcPct val="50000"/>
                  </a:spcBef>
                </a:pPr>
                <a:r>
                  <a:rPr lang="en-US" sz="1600"/>
                  <a:t>fuel storage</a:t>
                </a:r>
              </a:p>
            </p:txBody>
          </p:sp>
          <p:sp>
            <p:nvSpPr>
              <p:cNvPr id="43072" name="Text Box 12"/>
              <p:cNvSpPr txBox="1">
                <a:spLocks noChangeArrowheads="1"/>
              </p:cNvSpPr>
              <p:nvPr/>
            </p:nvSpPr>
            <p:spPr bwMode="auto">
              <a:xfrm>
                <a:off x="690" y="2484"/>
                <a:ext cx="732" cy="192"/>
              </a:xfrm>
              <a:prstGeom prst="rect">
                <a:avLst/>
              </a:prstGeom>
              <a:noFill/>
              <a:ln w="9525">
                <a:noFill/>
                <a:miter lim="800000"/>
                <a:headEnd/>
                <a:tailEnd/>
              </a:ln>
            </p:spPr>
            <p:txBody>
              <a:bodyPr>
                <a:spAutoFit/>
              </a:bodyPr>
              <a:lstStyle/>
              <a:p>
                <a:pPr>
                  <a:spcBef>
                    <a:spcPct val="50000"/>
                  </a:spcBef>
                </a:pPr>
                <a:r>
                  <a:rPr lang="en-US" sz="1400" dirty="0"/>
                  <a:t>electrolyzer</a:t>
                </a:r>
              </a:p>
            </p:txBody>
          </p:sp>
          <p:sp>
            <p:nvSpPr>
              <p:cNvPr id="43073" name="Text Box 13"/>
              <p:cNvSpPr txBox="1">
                <a:spLocks noChangeArrowheads="1"/>
              </p:cNvSpPr>
              <p:nvPr/>
            </p:nvSpPr>
            <p:spPr bwMode="auto">
              <a:xfrm>
                <a:off x="882" y="1284"/>
                <a:ext cx="438" cy="365"/>
              </a:xfrm>
              <a:prstGeom prst="rect">
                <a:avLst/>
              </a:prstGeom>
              <a:noFill/>
              <a:ln w="9525">
                <a:noFill/>
                <a:miter lim="800000"/>
                <a:headEnd/>
                <a:tailEnd/>
              </a:ln>
            </p:spPr>
            <p:txBody>
              <a:bodyPr>
                <a:spAutoFit/>
              </a:bodyPr>
              <a:lstStyle/>
              <a:p>
                <a:pPr>
                  <a:spcBef>
                    <a:spcPct val="50000"/>
                  </a:spcBef>
                </a:pPr>
                <a:r>
                  <a:rPr lang="en-US"/>
                  <a:t>PV </a:t>
                </a:r>
                <a:r>
                  <a:rPr lang="en-US" sz="1400"/>
                  <a:t>cell</a:t>
                </a:r>
                <a:endParaRPr lang="en-US"/>
              </a:p>
            </p:txBody>
          </p:sp>
          <p:sp>
            <p:nvSpPr>
              <p:cNvPr id="43074" name="Text Box 14"/>
              <p:cNvSpPr txBox="1">
                <a:spLocks noChangeArrowheads="1"/>
              </p:cNvSpPr>
              <p:nvPr/>
            </p:nvSpPr>
            <p:spPr bwMode="auto">
              <a:xfrm>
                <a:off x="678" y="1644"/>
                <a:ext cx="720" cy="326"/>
              </a:xfrm>
              <a:prstGeom prst="rect">
                <a:avLst/>
              </a:prstGeom>
              <a:noFill/>
              <a:ln w="9525">
                <a:noFill/>
                <a:miter lim="800000"/>
                <a:headEnd/>
                <a:tailEnd/>
              </a:ln>
            </p:spPr>
            <p:txBody>
              <a:bodyPr>
                <a:spAutoFit/>
              </a:bodyPr>
              <a:lstStyle/>
              <a:p>
                <a:pPr algn="ctr">
                  <a:spcBef>
                    <a:spcPct val="50000"/>
                  </a:spcBef>
                </a:pPr>
                <a:r>
                  <a:rPr lang="en-US" sz="1400"/>
                  <a:t>balance    of system</a:t>
                </a:r>
              </a:p>
            </p:txBody>
          </p:sp>
          <p:sp>
            <p:nvSpPr>
              <p:cNvPr id="43075" name="Text Box 15"/>
              <p:cNvSpPr txBox="1">
                <a:spLocks noChangeArrowheads="1"/>
              </p:cNvSpPr>
              <p:nvPr/>
            </p:nvSpPr>
            <p:spPr bwMode="auto">
              <a:xfrm>
                <a:off x="516" y="2082"/>
                <a:ext cx="606" cy="192"/>
              </a:xfrm>
              <a:prstGeom prst="rect">
                <a:avLst/>
              </a:prstGeom>
              <a:noFill/>
              <a:ln w="9525">
                <a:noFill/>
                <a:miter lim="800000"/>
                <a:headEnd/>
                <a:tailEnd/>
              </a:ln>
            </p:spPr>
            <p:txBody>
              <a:bodyPr>
                <a:spAutoFit/>
              </a:bodyPr>
              <a:lstStyle/>
              <a:p>
                <a:pPr>
                  <a:spcBef>
                    <a:spcPct val="50000"/>
                  </a:spcBef>
                </a:pPr>
                <a:r>
                  <a:rPr lang="en-US" sz="1400"/>
                  <a:t>current</a:t>
                </a:r>
              </a:p>
            </p:txBody>
          </p:sp>
          <p:sp>
            <p:nvSpPr>
              <p:cNvPr id="43076" name="Text Box 16"/>
              <p:cNvSpPr txBox="1">
                <a:spLocks noChangeArrowheads="1"/>
              </p:cNvSpPr>
              <p:nvPr/>
            </p:nvSpPr>
            <p:spPr bwMode="auto">
              <a:xfrm>
                <a:off x="630" y="2880"/>
                <a:ext cx="336" cy="192"/>
              </a:xfrm>
              <a:prstGeom prst="rect">
                <a:avLst/>
              </a:prstGeom>
              <a:noFill/>
              <a:ln w="9525">
                <a:noFill/>
                <a:miter lim="800000"/>
                <a:headEnd/>
                <a:tailEnd/>
              </a:ln>
            </p:spPr>
            <p:txBody>
              <a:bodyPr>
                <a:spAutoFit/>
              </a:bodyPr>
              <a:lstStyle/>
              <a:p>
                <a:pPr>
                  <a:spcBef>
                    <a:spcPct val="50000"/>
                  </a:spcBef>
                </a:pPr>
                <a:r>
                  <a:rPr lang="en-US" sz="1400"/>
                  <a:t>gas</a:t>
                </a:r>
              </a:p>
            </p:txBody>
          </p:sp>
          <p:sp>
            <p:nvSpPr>
              <p:cNvPr id="43077" name="Text Box 17"/>
              <p:cNvSpPr txBox="1">
                <a:spLocks noChangeArrowheads="1"/>
              </p:cNvSpPr>
              <p:nvPr/>
            </p:nvSpPr>
            <p:spPr bwMode="auto">
              <a:xfrm>
                <a:off x="570" y="3708"/>
                <a:ext cx="972" cy="192"/>
              </a:xfrm>
              <a:prstGeom prst="rect">
                <a:avLst/>
              </a:prstGeom>
              <a:noFill/>
              <a:ln w="9525">
                <a:noFill/>
                <a:miter lim="800000"/>
                <a:headEnd/>
                <a:tailEnd/>
              </a:ln>
            </p:spPr>
            <p:txBody>
              <a:bodyPr>
                <a:spAutoFit/>
              </a:bodyPr>
              <a:lstStyle/>
              <a:p>
                <a:pPr>
                  <a:spcBef>
                    <a:spcPct val="50000"/>
                  </a:spcBef>
                </a:pPr>
                <a:r>
                  <a:rPr lang="en-US" sz="1400"/>
                  <a:t>H</a:t>
                </a:r>
                <a:r>
                  <a:rPr lang="en-US" sz="1400" baseline="-25000"/>
                  <a:t>2</a:t>
                </a:r>
                <a:r>
                  <a:rPr lang="en-US" sz="1400"/>
                  <a:t> compression</a:t>
                </a:r>
              </a:p>
            </p:txBody>
          </p:sp>
        </p:grpSp>
      </p:grpSp>
      <p:grpSp>
        <p:nvGrpSpPr>
          <p:cNvPr id="4" name="Group 19"/>
          <p:cNvGrpSpPr>
            <a:grpSpLocks/>
          </p:cNvGrpSpPr>
          <p:nvPr/>
        </p:nvGrpSpPr>
        <p:grpSpPr bwMode="auto">
          <a:xfrm>
            <a:off x="6629400" y="1905000"/>
            <a:ext cx="1843087" cy="1397000"/>
            <a:chOff x="4322" y="1967"/>
            <a:chExt cx="1161" cy="880"/>
          </a:xfrm>
        </p:grpSpPr>
        <p:pic>
          <p:nvPicPr>
            <p:cNvPr id="43060" name="Picture 20"/>
            <p:cNvPicPr>
              <a:picLocks noChangeAspect="1" noChangeArrowheads="1"/>
            </p:cNvPicPr>
            <p:nvPr/>
          </p:nvPicPr>
          <p:blipFill>
            <a:blip r:embed="rId2" cstate="print"/>
            <a:srcRect r="27359"/>
            <a:stretch>
              <a:fillRect/>
            </a:stretch>
          </p:blipFill>
          <p:spPr bwMode="auto">
            <a:xfrm>
              <a:off x="4322" y="1967"/>
              <a:ext cx="1161" cy="880"/>
            </a:xfrm>
            <a:prstGeom prst="rect">
              <a:avLst/>
            </a:prstGeom>
            <a:noFill/>
            <a:ln w="9525">
              <a:solidFill>
                <a:schemeClr val="tx1"/>
              </a:solidFill>
              <a:miter lim="800000"/>
              <a:headEnd/>
              <a:tailEnd/>
            </a:ln>
          </p:spPr>
        </p:pic>
        <p:sp>
          <p:nvSpPr>
            <p:cNvPr id="43061" name="Line 21"/>
            <p:cNvSpPr>
              <a:spLocks noChangeShapeType="1"/>
            </p:cNvSpPr>
            <p:nvPr/>
          </p:nvSpPr>
          <p:spPr bwMode="auto">
            <a:xfrm flipV="1">
              <a:off x="4542" y="2222"/>
              <a:ext cx="0" cy="396"/>
            </a:xfrm>
            <a:prstGeom prst="line">
              <a:avLst/>
            </a:prstGeom>
            <a:noFill/>
            <a:ln w="57150">
              <a:solidFill>
                <a:srgbClr val="CC0000"/>
              </a:solidFill>
              <a:round/>
              <a:headEnd/>
              <a:tailEnd type="triangle" w="med" len="med"/>
            </a:ln>
          </p:spPr>
          <p:txBody>
            <a:bodyPr/>
            <a:lstStyle/>
            <a:p>
              <a:endParaRPr lang="en-US"/>
            </a:p>
          </p:txBody>
        </p:sp>
        <p:sp>
          <p:nvSpPr>
            <p:cNvPr id="43062" name="Line 22"/>
            <p:cNvSpPr>
              <a:spLocks noChangeShapeType="1"/>
            </p:cNvSpPr>
            <p:nvPr/>
          </p:nvSpPr>
          <p:spPr bwMode="auto">
            <a:xfrm flipV="1">
              <a:off x="5231" y="2217"/>
              <a:ext cx="0" cy="397"/>
            </a:xfrm>
            <a:prstGeom prst="line">
              <a:avLst/>
            </a:prstGeom>
            <a:noFill/>
            <a:ln w="57150">
              <a:solidFill>
                <a:srgbClr val="CC0000"/>
              </a:solidFill>
              <a:round/>
              <a:headEnd/>
              <a:tailEnd type="triangle" w="med" len="med"/>
            </a:ln>
          </p:spPr>
          <p:txBody>
            <a:bodyPr/>
            <a:lstStyle/>
            <a:p>
              <a:endParaRPr lang="en-US"/>
            </a:p>
          </p:txBody>
        </p:sp>
        <p:sp>
          <p:nvSpPr>
            <p:cNvPr id="43063" name="Line 23"/>
            <p:cNvSpPr>
              <a:spLocks noChangeShapeType="1"/>
            </p:cNvSpPr>
            <p:nvPr/>
          </p:nvSpPr>
          <p:spPr bwMode="auto">
            <a:xfrm>
              <a:off x="4539" y="2218"/>
              <a:ext cx="693" cy="407"/>
            </a:xfrm>
            <a:prstGeom prst="line">
              <a:avLst/>
            </a:prstGeom>
            <a:noFill/>
            <a:ln w="57150">
              <a:solidFill>
                <a:srgbClr val="CC0000"/>
              </a:solidFill>
              <a:round/>
              <a:headEnd/>
              <a:tailEnd type="triangle" w="med" len="med"/>
            </a:ln>
          </p:spPr>
          <p:txBody>
            <a:bodyPr/>
            <a:lstStyle/>
            <a:p>
              <a:endParaRPr lang="en-US"/>
            </a:p>
          </p:txBody>
        </p:sp>
      </p:grpSp>
      <p:sp>
        <p:nvSpPr>
          <p:cNvPr id="43014" name="Text Box 25"/>
          <p:cNvSpPr txBox="1">
            <a:spLocks noChangeArrowheads="1"/>
          </p:cNvSpPr>
          <p:nvPr/>
        </p:nvSpPr>
        <p:spPr bwMode="auto">
          <a:xfrm>
            <a:off x="6311900" y="682625"/>
            <a:ext cx="2428875" cy="977900"/>
          </a:xfrm>
          <a:prstGeom prst="rect">
            <a:avLst/>
          </a:prstGeom>
          <a:noFill/>
          <a:ln w="9525">
            <a:noFill/>
            <a:miter lim="800000"/>
            <a:headEnd/>
            <a:tailEnd/>
          </a:ln>
        </p:spPr>
        <p:txBody>
          <a:bodyPr>
            <a:spAutoFit/>
          </a:bodyPr>
          <a:lstStyle/>
          <a:p>
            <a:pPr algn="ctr">
              <a:spcBef>
                <a:spcPct val="50000"/>
              </a:spcBef>
            </a:pPr>
            <a:r>
              <a:rPr lang="en-US" dirty="0" smtClean="0"/>
              <a:t> </a:t>
            </a:r>
            <a:endParaRPr lang="en-US" dirty="0"/>
          </a:p>
          <a:p>
            <a:pPr algn="ctr">
              <a:spcBef>
                <a:spcPct val="50000"/>
              </a:spcBef>
            </a:pPr>
            <a:r>
              <a:rPr lang="en-US" sz="1600" b="1" dirty="0"/>
              <a:t>solar </a:t>
            </a:r>
            <a:r>
              <a:rPr lang="en-US" sz="1600" b="1" dirty="0" err="1"/>
              <a:t>microcatalytic</a:t>
            </a:r>
            <a:r>
              <a:rPr lang="en-US" sz="1600" b="1" dirty="0"/>
              <a:t> energy conversion</a:t>
            </a:r>
          </a:p>
        </p:txBody>
      </p:sp>
      <p:grpSp>
        <p:nvGrpSpPr>
          <p:cNvPr id="5" name="Group 26"/>
          <p:cNvGrpSpPr>
            <a:grpSpLocks/>
          </p:cNvGrpSpPr>
          <p:nvPr/>
        </p:nvGrpSpPr>
        <p:grpSpPr bwMode="auto">
          <a:xfrm>
            <a:off x="7432675" y="5157787"/>
            <a:ext cx="1066800" cy="828675"/>
            <a:chOff x="2448" y="3228"/>
            <a:chExt cx="672" cy="522"/>
          </a:xfrm>
        </p:grpSpPr>
        <p:sp>
          <p:nvSpPr>
            <p:cNvPr id="43058" name="Oval 27"/>
            <p:cNvSpPr>
              <a:spLocks noChangeArrowheads="1"/>
            </p:cNvSpPr>
            <p:nvPr/>
          </p:nvSpPr>
          <p:spPr bwMode="auto">
            <a:xfrm>
              <a:off x="2526" y="3228"/>
              <a:ext cx="522" cy="5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9" name="Text Box 28"/>
            <p:cNvSpPr txBox="1">
              <a:spLocks noChangeArrowheads="1"/>
            </p:cNvSpPr>
            <p:nvPr/>
          </p:nvSpPr>
          <p:spPr bwMode="auto">
            <a:xfrm>
              <a:off x="2448" y="3288"/>
              <a:ext cx="672" cy="366"/>
            </a:xfrm>
            <a:prstGeom prst="rect">
              <a:avLst/>
            </a:prstGeom>
            <a:noFill/>
            <a:ln w="9525">
              <a:noFill/>
              <a:miter lim="800000"/>
              <a:headEnd/>
              <a:tailEnd/>
            </a:ln>
          </p:spPr>
          <p:txBody>
            <a:bodyPr>
              <a:spAutoFit/>
            </a:bodyPr>
            <a:lstStyle/>
            <a:p>
              <a:pPr algn="ctr">
                <a:spcBef>
                  <a:spcPct val="50000"/>
                </a:spcBef>
              </a:pPr>
              <a:r>
                <a:rPr lang="en-US" sz="1600"/>
                <a:t>fuel storage</a:t>
              </a:r>
            </a:p>
          </p:txBody>
        </p:sp>
      </p:grpSp>
      <p:sp>
        <p:nvSpPr>
          <p:cNvPr id="43016" name="Text Box 29"/>
          <p:cNvSpPr txBox="1">
            <a:spLocks noChangeArrowheads="1"/>
          </p:cNvSpPr>
          <p:nvPr/>
        </p:nvSpPr>
        <p:spPr bwMode="auto">
          <a:xfrm>
            <a:off x="6797675" y="3792537"/>
            <a:ext cx="1066800" cy="581025"/>
          </a:xfrm>
          <a:prstGeom prst="rect">
            <a:avLst/>
          </a:prstGeom>
          <a:noFill/>
          <a:ln w="9525">
            <a:noFill/>
            <a:miter lim="800000"/>
            <a:headEnd/>
            <a:tailEnd/>
          </a:ln>
        </p:spPr>
        <p:txBody>
          <a:bodyPr>
            <a:spAutoFit/>
          </a:bodyPr>
          <a:lstStyle/>
          <a:p>
            <a:pPr algn="ctr">
              <a:spcBef>
                <a:spcPct val="50000"/>
              </a:spcBef>
            </a:pPr>
            <a:r>
              <a:rPr lang="en-US" sz="1600"/>
              <a:t>fuel storage</a:t>
            </a:r>
          </a:p>
        </p:txBody>
      </p:sp>
      <p:sp>
        <p:nvSpPr>
          <p:cNvPr id="43017" name="Line 30"/>
          <p:cNvSpPr>
            <a:spLocks noChangeShapeType="1"/>
          </p:cNvSpPr>
          <p:nvPr/>
        </p:nvSpPr>
        <p:spPr bwMode="auto">
          <a:xfrm>
            <a:off x="7318375" y="3322637"/>
            <a:ext cx="0" cy="355600"/>
          </a:xfrm>
          <a:prstGeom prst="line">
            <a:avLst/>
          </a:prstGeom>
          <a:noFill/>
          <a:ln w="28575">
            <a:solidFill>
              <a:srgbClr val="CC0000"/>
            </a:solidFill>
            <a:round/>
            <a:headEnd/>
            <a:tailEnd type="triangle" w="med" len="med"/>
          </a:ln>
        </p:spPr>
        <p:txBody>
          <a:bodyPr/>
          <a:lstStyle/>
          <a:p>
            <a:endParaRPr lang="en-US"/>
          </a:p>
        </p:txBody>
      </p:sp>
      <p:sp>
        <p:nvSpPr>
          <p:cNvPr id="43018" name="Line 31"/>
          <p:cNvSpPr>
            <a:spLocks noChangeShapeType="1"/>
          </p:cNvSpPr>
          <p:nvPr/>
        </p:nvSpPr>
        <p:spPr bwMode="auto">
          <a:xfrm>
            <a:off x="7978775" y="3322637"/>
            <a:ext cx="0" cy="1803400"/>
          </a:xfrm>
          <a:prstGeom prst="line">
            <a:avLst/>
          </a:prstGeom>
          <a:noFill/>
          <a:ln w="28575">
            <a:solidFill>
              <a:srgbClr val="CC0000"/>
            </a:solidFill>
            <a:round/>
            <a:headEnd/>
            <a:tailEnd type="triangle" w="med" len="med"/>
          </a:ln>
        </p:spPr>
        <p:txBody>
          <a:bodyPr/>
          <a:lstStyle/>
          <a:p>
            <a:endParaRPr lang="en-US"/>
          </a:p>
        </p:txBody>
      </p:sp>
      <p:grpSp>
        <p:nvGrpSpPr>
          <p:cNvPr id="6" name="Group 32"/>
          <p:cNvGrpSpPr>
            <a:grpSpLocks/>
          </p:cNvGrpSpPr>
          <p:nvPr/>
        </p:nvGrpSpPr>
        <p:grpSpPr bwMode="auto">
          <a:xfrm>
            <a:off x="4900612" y="3925887"/>
            <a:ext cx="1485900" cy="730250"/>
            <a:chOff x="3032" y="2736"/>
            <a:chExt cx="936" cy="460"/>
          </a:xfrm>
        </p:grpSpPr>
        <p:sp>
          <p:nvSpPr>
            <p:cNvPr id="43056" name="Rectangle 33"/>
            <p:cNvSpPr>
              <a:spLocks noChangeArrowheads="1"/>
            </p:cNvSpPr>
            <p:nvPr/>
          </p:nvSpPr>
          <p:spPr bwMode="auto">
            <a:xfrm>
              <a:off x="3168" y="2736"/>
              <a:ext cx="672" cy="432"/>
            </a:xfrm>
            <a:prstGeom prst="rect">
              <a:avLst/>
            </a:prstGeom>
            <a:solidFill>
              <a:schemeClr val="accent1"/>
            </a:solidFill>
            <a:ln w="9525">
              <a:solidFill>
                <a:schemeClr val="tx1"/>
              </a:solidFill>
              <a:prstDash val="dash"/>
              <a:miter lim="800000"/>
              <a:headEnd/>
              <a:tailEnd/>
            </a:ln>
          </p:spPr>
          <p:txBody>
            <a:bodyPr wrap="none" anchor="ctr"/>
            <a:lstStyle/>
            <a:p>
              <a:endParaRPr lang="en-US"/>
            </a:p>
          </p:txBody>
        </p:sp>
        <p:sp>
          <p:nvSpPr>
            <p:cNvPr id="43057" name="Text Box 34"/>
            <p:cNvSpPr txBox="1">
              <a:spLocks noChangeArrowheads="1"/>
            </p:cNvSpPr>
            <p:nvPr/>
          </p:nvSpPr>
          <p:spPr bwMode="auto">
            <a:xfrm>
              <a:off x="3032" y="2736"/>
              <a:ext cx="936" cy="460"/>
            </a:xfrm>
            <a:prstGeom prst="rect">
              <a:avLst/>
            </a:prstGeom>
            <a:noFill/>
            <a:ln w="9525">
              <a:noFill/>
              <a:miter lim="800000"/>
              <a:headEnd/>
              <a:tailEnd/>
            </a:ln>
          </p:spPr>
          <p:txBody>
            <a:bodyPr>
              <a:spAutoFit/>
            </a:bodyPr>
            <a:lstStyle/>
            <a:p>
              <a:pPr algn="ctr">
                <a:spcBef>
                  <a:spcPct val="50000"/>
                </a:spcBef>
              </a:pPr>
              <a:r>
                <a:rPr lang="en-US" sz="1400" b="1">
                  <a:solidFill>
                    <a:srgbClr val="CC0000"/>
                  </a:solidFill>
                </a:rPr>
                <a:t>micro-nano catalysts homo/het</a:t>
              </a:r>
            </a:p>
          </p:txBody>
        </p:sp>
      </p:grpSp>
      <p:grpSp>
        <p:nvGrpSpPr>
          <p:cNvPr id="7" name="Group 66"/>
          <p:cNvGrpSpPr>
            <a:grpSpLocks/>
          </p:cNvGrpSpPr>
          <p:nvPr/>
        </p:nvGrpSpPr>
        <p:grpSpPr bwMode="auto">
          <a:xfrm>
            <a:off x="6069012" y="4106862"/>
            <a:ext cx="1565275" cy="1443038"/>
            <a:chOff x="3800" y="2850"/>
            <a:chExt cx="986" cy="909"/>
          </a:xfrm>
        </p:grpSpPr>
        <p:sp>
          <p:nvSpPr>
            <p:cNvPr id="43051" name="AutoShape 35"/>
            <p:cNvSpPr>
              <a:spLocks noChangeArrowheads="1"/>
            </p:cNvSpPr>
            <p:nvPr/>
          </p:nvSpPr>
          <p:spPr bwMode="auto">
            <a:xfrm>
              <a:off x="3912" y="2850"/>
              <a:ext cx="332" cy="84"/>
            </a:xfrm>
            <a:prstGeom prst="rightArrow">
              <a:avLst>
                <a:gd name="adj1" fmla="val 50000"/>
                <a:gd name="adj2" fmla="val 98810"/>
              </a:avLst>
            </a:prstGeom>
            <a:solidFill>
              <a:srgbClr val="CC0000"/>
            </a:solidFill>
            <a:ln w="9525">
              <a:solidFill>
                <a:schemeClr val="tx1"/>
              </a:solidFill>
              <a:miter lim="800000"/>
              <a:headEnd/>
              <a:tailEnd/>
            </a:ln>
          </p:spPr>
          <p:txBody>
            <a:bodyPr wrap="none" anchor="ctr"/>
            <a:lstStyle/>
            <a:p>
              <a:endParaRPr lang="en-US"/>
            </a:p>
          </p:txBody>
        </p:sp>
        <p:sp>
          <p:nvSpPr>
            <p:cNvPr id="43052" name="AutoShape 36"/>
            <p:cNvSpPr>
              <a:spLocks noChangeArrowheads="1"/>
            </p:cNvSpPr>
            <p:nvPr/>
          </p:nvSpPr>
          <p:spPr bwMode="auto">
            <a:xfrm rot="2104315">
              <a:off x="3820" y="3311"/>
              <a:ext cx="966" cy="97"/>
            </a:xfrm>
            <a:prstGeom prst="rightArrow">
              <a:avLst>
                <a:gd name="adj1" fmla="val 50000"/>
                <a:gd name="adj2" fmla="val 248969"/>
              </a:avLst>
            </a:prstGeom>
            <a:solidFill>
              <a:srgbClr val="CC0000"/>
            </a:solidFill>
            <a:ln w="9525">
              <a:solidFill>
                <a:schemeClr val="tx1"/>
              </a:solidFill>
              <a:miter lim="800000"/>
              <a:headEnd/>
              <a:tailEnd/>
            </a:ln>
          </p:spPr>
          <p:txBody>
            <a:bodyPr wrap="none" anchor="ctr"/>
            <a:lstStyle/>
            <a:p>
              <a:endParaRPr lang="en-US"/>
            </a:p>
          </p:txBody>
        </p:sp>
        <p:grpSp>
          <p:nvGrpSpPr>
            <p:cNvPr id="8" name="Group 37"/>
            <p:cNvGrpSpPr>
              <a:grpSpLocks/>
            </p:cNvGrpSpPr>
            <p:nvPr/>
          </p:nvGrpSpPr>
          <p:grpSpPr bwMode="auto">
            <a:xfrm>
              <a:off x="3800" y="3280"/>
              <a:ext cx="760" cy="479"/>
              <a:chOff x="4112" y="2592"/>
              <a:chExt cx="760" cy="479"/>
            </a:xfrm>
          </p:grpSpPr>
          <p:sp>
            <p:nvSpPr>
              <p:cNvPr id="43054" name="Text Box 38"/>
              <p:cNvSpPr txBox="1">
                <a:spLocks noChangeArrowheads="1"/>
              </p:cNvSpPr>
              <p:nvPr/>
            </p:nvSpPr>
            <p:spPr bwMode="auto">
              <a:xfrm>
                <a:off x="4112" y="2592"/>
                <a:ext cx="336" cy="231"/>
              </a:xfrm>
              <a:prstGeom prst="rect">
                <a:avLst/>
              </a:prstGeom>
              <a:noFill/>
              <a:ln w="9525">
                <a:noFill/>
                <a:miter lim="800000"/>
                <a:headEnd/>
                <a:tailEnd/>
              </a:ln>
            </p:spPr>
            <p:txBody>
              <a:bodyPr>
                <a:spAutoFit/>
              </a:bodyPr>
              <a:lstStyle/>
              <a:p>
                <a:pPr>
                  <a:spcBef>
                    <a:spcPct val="50000"/>
                  </a:spcBef>
                </a:pPr>
                <a:r>
                  <a:rPr lang="en-US"/>
                  <a:t>H</a:t>
                </a:r>
                <a:r>
                  <a:rPr lang="en-US" baseline="-25000"/>
                  <a:t>2</a:t>
                </a:r>
              </a:p>
            </p:txBody>
          </p:sp>
          <p:sp>
            <p:nvSpPr>
              <p:cNvPr id="43055" name="Text Box 39"/>
              <p:cNvSpPr txBox="1">
                <a:spLocks noChangeArrowheads="1"/>
              </p:cNvSpPr>
              <p:nvPr/>
            </p:nvSpPr>
            <p:spPr bwMode="auto">
              <a:xfrm>
                <a:off x="4440" y="2840"/>
                <a:ext cx="432" cy="231"/>
              </a:xfrm>
              <a:prstGeom prst="rect">
                <a:avLst/>
              </a:prstGeom>
              <a:noFill/>
              <a:ln w="9525">
                <a:noFill/>
                <a:miter lim="800000"/>
                <a:headEnd/>
                <a:tailEnd/>
              </a:ln>
            </p:spPr>
            <p:txBody>
              <a:bodyPr>
                <a:spAutoFit/>
              </a:bodyPr>
              <a:lstStyle/>
              <a:p>
                <a:pPr>
                  <a:spcBef>
                    <a:spcPct val="50000"/>
                  </a:spcBef>
                </a:pPr>
                <a:r>
                  <a:rPr lang="en-US"/>
                  <a:t>CH</a:t>
                </a:r>
                <a:r>
                  <a:rPr lang="en-US" baseline="-25000"/>
                  <a:t>4</a:t>
                </a:r>
              </a:p>
            </p:txBody>
          </p:sp>
        </p:grpSp>
      </p:grpSp>
      <p:sp>
        <p:nvSpPr>
          <p:cNvPr id="33832" name="AutoShape 40"/>
          <p:cNvSpPr>
            <a:spLocks noChangeArrowheads="1"/>
          </p:cNvSpPr>
          <p:nvPr/>
        </p:nvSpPr>
        <p:spPr bwMode="auto">
          <a:xfrm>
            <a:off x="6246812" y="2659062"/>
            <a:ext cx="361950" cy="120650"/>
          </a:xfrm>
          <a:prstGeom prst="rightArrow">
            <a:avLst>
              <a:gd name="adj1" fmla="val 50000"/>
              <a:gd name="adj2" fmla="val 75000"/>
            </a:avLst>
          </a:prstGeom>
          <a:solidFill>
            <a:srgbClr val="CC0000"/>
          </a:solidFill>
          <a:ln w="9525">
            <a:solidFill>
              <a:schemeClr val="tx1"/>
            </a:solidFill>
            <a:miter lim="800000"/>
            <a:headEnd/>
            <a:tailEnd/>
          </a:ln>
        </p:spPr>
        <p:txBody>
          <a:bodyPr wrap="none" anchor="ctr"/>
          <a:lstStyle/>
          <a:p>
            <a:endParaRPr lang="en-US"/>
          </a:p>
        </p:txBody>
      </p:sp>
      <p:grpSp>
        <p:nvGrpSpPr>
          <p:cNvPr id="9" name="Group 41"/>
          <p:cNvGrpSpPr>
            <a:grpSpLocks/>
          </p:cNvGrpSpPr>
          <p:nvPr/>
        </p:nvGrpSpPr>
        <p:grpSpPr bwMode="auto">
          <a:xfrm>
            <a:off x="4951412" y="2211387"/>
            <a:ext cx="1397000" cy="1028700"/>
            <a:chOff x="3064" y="1656"/>
            <a:chExt cx="880" cy="648"/>
          </a:xfrm>
        </p:grpSpPr>
        <p:sp>
          <p:nvSpPr>
            <p:cNvPr id="43049" name="Rectangle 42"/>
            <p:cNvSpPr>
              <a:spLocks noChangeArrowheads="1"/>
            </p:cNvSpPr>
            <p:nvPr/>
          </p:nvSpPr>
          <p:spPr bwMode="auto">
            <a:xfrm>
              <a:off x="3160" y="1656"/>
              <a:ext cx="688" cy="648"/>
            </a:xfrm>
            <a:prstGeom prst="rect">
              <a:avLst/>
            </a:prstGeom>
            <a:solidFill>
              <a:schemeClr val="accent1"/>
            </a:solidFill>
            <a:ln w="9525">
              <a:solidFill>
                <a:schemeClr val="tx1"/>
              </a:solidFill>
              <a:prstDash val="dash"/>
              <a:miter lim="800000"/>
              <a:headEnd/>
              <a:tailEnd/>
            </a:ln>
          </p:spPr>
          <p:txBody>
            <a:bodyPr wrap="none" anchor="ctr"/>
            <a:lstStyle/>
            <a:p>
              <a:endParaRPr lang="en-US"/>
            </a:p>
          </p:txBody>
        </p:sp>
        <p:sp>
          <p:nvSpPr>
            <p:cNvPr id="43050" name="Text Box 43"/>
            <p:cNvSpPr txBox="1">
              <a:spLocks noChangeArrowheads="1"/>
            </p:cNvSpPr>
            <p:nvPr/>
          </p:nvSpPr>
          <p:spPr bwMode="auto">
            <a:xfrm>
              <a:off x="3064" y="1736"/>
              <a:ext cx="880" cy="460"/>
            </a:xfrm>
            <a:prstGeom prst="rect">
              <a:avLst/>
            </a:prstGeom>
            <a:noFill/>
            <a:ln w="9525">
              <a:noFill/>
              <a:miter lim="800000"/>
              <a:headEnd/>
              <a:tailEnd/>
            </a:ln>
          </p:spPr>
          <p:txBody>
            <a:bodyPr>
              <a:spAutoFit/>
            </a:bodyPr>
            <a:lstStyle/>
            <a:p>
              <a:pPr algn="ctr">
                <a:spcBef>
                  <a:spcPct val="50000"/>
                </a:spcBef>
              </a:pPr>
              <a:r>
                <a:rPr lang="en-US" sz="1400" b="1">
                  <a:solidFill>
                    <a:srgbClr val="CC0000"/>
                  </a:solidFill>
                </a:rPr>
                <a:t>micro-nano solar charge separation</a:t>
              </a:r>
            </a:p>
          </p:txBody>
        </p:sp>
      </p:grpSp>
      <p:sp>
        <p:nvSpPr>
          <p:cNvPr id="33836" name="AutoShape 44"/>
          <p:cNvSpPr>
            <a:spLocks noChangeArrowheads="1"/>
          </p:cNvSpPr>
          <p:nvPr/>
        </p:nvSpPr>
        <p:spPr bwMode="auto">
          <a:xfrm>
            <a:off x="4538662" y="2359025"/>
            <a:ext cx="498475" cy="211137"/>
          </a:xfrm>
          <a:prstGeom prst="leftRightArrow">
            <a:avLst>
              <a:gd name="adj1" fmla="val 50000"/>
              <a:gd name="adj2" fmla="val 47218"/>
            </a:avLst>
          </a:prstGeom>
          <a:solidFill>
            <a:srgbClr val="CC0000"/>
          </a:solidFill>
          <a:ln w="9525">
            <a:solidFill>
              <a:schemeClr val="tx1"/>
            </a:solidFill>
            <a:miter lim="800000"/>
            <a:headEnd/>
            <a:tailEnd/>
          </a:ln>
        </p:spPr>
        <p:txBody>
          <a:bodyPr wrap="none" anchor="ctr"/>
          <a:lstStyle/>
          <a:p>
            <a:endParaRPr lang="en-US"/>
          </a:p>
        </p:txBody>
      </p:sp>
      <p:sp>
        <p:nvSpPr>
          <p:cNvPr id="33837" name="AutoShape 45"/>
          <p:cNvSpPr>
            <a:spLocks noChangeArrowheads="1"/>
          </p:cNvSpPr>
          <p:nvPr/>
        </p:nvSpPr>
        <p:spPr bwMode="auto">
          <a:xfrm>
            <a:off x="4532312" y="4098925"/>
            <a:ext cx="498475" cy="211137"/>
          </a:xfrm>
          <a:prstGeom prst="leftRightArrow">
            <a:avLst>
              <a:gd name="adj1" fmla="val 50000"/>
              <a:gd name="adj2" fmla="val 47218"/>
            </a:avLst>
          </a:prstGeom>
          <a:solidFill>
            <a:srgbClr val="CC0000"/>
          </a:solidFill>
          <a:ln w="9525">
            <a:solidFill>
              <a:schemeClr val="tx1"/>
            </a:solidFill>
            <a:miter lim="800000"/>
            <a:headEnd/>
            <a:tailEnd/>
          </a:ln>
        </p:spPr>
        <p:txBody>
          <a:bodyPr wrap="none" anchor="ctr"/>
          <a:lstStyle/>
          <a:p>
            <a:endParaRPr lang="en-US"/>
          </a:p>
        </p:txBody>
      </p:sp>
      <p:cxnSp>
        <p:nvCxnSpPr>
          <p:cNvPr id="33838" name="AutoShape 46"/>
          <p:cNvCxnSpPr>
            <a:cxnSpLocks noChangeShapeType="1"/>
          </p:cNvCxnSpPr>
          <p:nvPr/>
        </p:nvCxnSpPr>
        <p:spPr bwMode="auto">
          <a:xfrm rot="-5400000">
            <a:off x="5457031" y="2940843"/>
            <a:ext cx="1171575" cy="798513"/>
          </a:xfrm>
          <a:prstGeom prst="bentConnector3">
            <a:avLst>
              <a:gd name="adj1" fmla="val 36852"/>
            </a:avLst>
          </a:prstGeom>
          <a:noFill/>
          <a:ln w="57150">
            <a:solidFill>
              <a:srgbClr val="CC0000"/>
            </a:solidFill>
            <a:miter lim="800000"/>
            <a:headEnd/>
            <a:tailEnd type="triangle" w="med" len="med"/>
          </a:ln>
        </p:spPr>
      </p:cxnSp>
      <p:grpSp>
        <p:nvGrpSpPr>
          <p:cNvPr id="10" name="Group 47"/>
          <p:cNvGrpSpPr>
            <a:grpSpLocks/>
          </p:cNvGrpSpPr>
          <p:nvPr/>
        </p:nvGrpSpPr>
        <p:grpSpPr bwMode="auto">
          <a:xfrm>
            <a:off x="3141662" y="2144712"/>
            <a:ext cx="1641475" cy="4152900"/>
            <a:chOff x="2292" y="1278"/>
            <a:chExt cx="1026" cy="2616"/>
          </a:xfrm>
        </p:grpSpPr>
        <p:sp>
          <p:nvSpPr>
            <p:cNvPr id="43036" name="Oval 48"/>
            <p:cNvSpPr>
              <a:spLocks noChangeArrowheads="1"/>
            </p:cNvSpPr>
            <p:nvPr/>
          </p:nvSpPr>
          <p:spPr bwMode="auto">
            <a:xfrm>
              <a:off x="2526" y="3228"/>
              <a:ext cx="522" cy="5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37" name="Rectangle 49" descr="Wide upward diagonal"/>
            <p:cNvSpPr>
              <a:spLocks noChangeArrowheads="1"/>
            </p:cNvSpPr>
            <p:nvPr/>
          </p:nvSpPr>
          <p:spPr bwMode="auto">
            <a:xfrm>
              <a:off x="2502" y="1302"/>
              <a:ext cx="612" cy="342"/>
            </a:xfrm>
            <a:prstGeom prst="rect">
              <a:avLst/>
            </a:prstGeom>
            <a:pattFill prst="wdUpDiag">
              <a:fgClr>
                <a:srgbClr val="EBFD07"/>
              </a:fgClr>
              <a:bgClr>
                <a:schemeClr val="bg1"/>
              </a:bgClr>
            </a:pattFill>
            <a:ln w="9525">
              <a:solidFill>
                <a:schemeClr val="tx1"/>
              </a:solidFill>
              <a:prstDash val="dash"/>
              <a:miter lim="800000"/>
              <a:headEnd/>
              <a:tailEnd/>
            </a:ln>
          </p:spPr>
          <p:txBody>
            <a:bodyPr wrap="none" anchor="ctr"/>
            <a:lstStyle/>
            <a:p>
              <a:endParaRPr lang="en-US"/>
            </a:p>
          </p:txBody>
        </p:sp>
        <p:sp>
          <p:nvSpPr>
            <p:cNvPr id="43038" name="Rectangle 50"/>
            <p:cNvSpPr>
              <a:spLocks noChangeArrowheads="1"/>
            </p:cNvSpPr>
            <p:nvPr/>
          </p:nvSpPr>
          <p:spPr bwMode="auto">
            <a:xfrm>
              <a:off x="2502" y="1638"/>
              <a:ext cx="612" cy="342"/>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43039" name="Rectangle 51" descr="Wide upward diagonal"/>
            <p:cNvSpPr>
              <a:spLocks noChangeArrowheads="1"/>
            </p:cNvSpPr>
            <p:nvPr/>
          </p:nvSpPr>
          <p:spPr bwMode="auto">
            <a:xfrm>
              <a:off x="2502" y="2406"/>
              <a:ext cx="612" cy="342"/>
            </a:xfrm>
            <a:prstGeom prst="rect">
              <a:avLst/>
            </a:prstGeom>
            <a:pattFill prst="wdUpDiag">
              <a:fgClr>
                <a:schemeClr val="folHlink"/>
              </a:fgClr>
              <a:bgClr>
                <a:schemeClr val="bg1"/>
              </a:bgClr>
            </a:pattFill>
            <a:ln w="9525">
              <a:solidFill>
                <a:schemeClr val="tx1"/>
              </a:solidFill>
              <a:miter lim="800000"/>
              <a:headEnd/>
              <a:tailEnd/>
            </a:ln>
          </p:spPr>
          <p:txBody>
            <a:bodyPr wrap="none" anchor="ctr"/>
            <a:lstStyle/>
            <a:p>
              <a:endParaRPr lang="en-US"/>
            </a:p>
          </p:txBody>
        </p:sp>
        <p:sp>
          <p:nvSpPr>
            <p:cNvPr id="43040" name="AutoShape 52"/>
            <p:cNvSpPr>
              <a:spLocks noChangeArrowheads="1"/>
            </p:cNvSpPr>
            <p:nvPr/>
          </p:nvSpPr>
          <p:spPr bwMode="auto">
            <a:xfrm>
              <a:off x="2688" y="2034"/>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41" name="AutoShape 53"/>
            <p:cNvSpPr>
              <a:spLocks noChangeArrowheads="1"/>
            </p:cNvSpPr>
            <p:nvPr/>
          </p:nvSpPr>
          <p:spPr bwMode="auto">
            <a:xfrm>
              <a:off x="2688" y="2814"/>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42" name="Text Box 54"/>
            <p:cNvSpPr txBox="1">
              <a:spLocks noChangeArrowheads="1"/>
            </p:cNvSpPr>
            <p:nvPr/>
          </p:nvSpPr>
          <p:spPr bwMode="auto">
            <a:xfrm>
              <a:off x="2448" y="3288"/>
              <a:ext cx="672" cy="366"/>
            </a:xfrm>
            <a:prstGeom prst="rect">
              <a:avLst/>
            </a:prstGeom>
            <a:noFill/>
            <a:ln w="9525">
              <a:noFill/>
              <a:miter lim="800000"/>
              <a:headEnd/>
              <a:tailEnd/>
            </a:ln>
          </p:spPr>
          <p:txBody>
            <a:bodyPr>
              <a:spAutoFit/>
            </a:bodyPr>
            <a:lstStyle/>
            <a:p>
              <a:pPr algn="ctr">
                <a:spcBef>
                  <a:spcPct val="50000"/>
                </a:spcBef>
              </a:pPr>
              <a:r>
                <a:rPr lang="en-US" sz="1600"/>
                <a:t>fuel storage</a:t>
              </a:r>
            </a:p>
          </p:txBody>
        </p:sp>
        <p:sp>
          <p:nvSpPr>
            <p:cNvPr id="43043" name="Text Box 55"/>
            <p:cNvSpPr txBox="1">
              <a:spLocks noChangeArrowheads="1"/>
            </p:cNvSpPr>
            <p:nvPr/>
          </p:nvSpPr>
          <p:spPr bwMode="auto">
            <a:xfrm>
              <a:off x="2466" y="2478"/>
              <a:ext cx="732" cy="192"/>
            </a:xfrm>
            <a:prstGeom prst="rect">
              <a:avLst/>
            </a:prstGeom>
            <a:noFill/>
            <a:ln w="9525">
              <a:noFill/>
              <a:miter lim="800000"/>
              <a:headEnd/>
              <a:tailEnd/>
            </a:ln>
          </p:spPr>
          <p:txBody>
            <a:bodyPr>
              <a:spAutoFit/>
            </a:bodyPr>
            <a:lstStyle/>
            <a:p>
              <a:pPr>
                <a:spcBef>
                  <a:spcPct val="50000"/>
                </a:spcBef>
              </a:pPr>
              <a:r>
                <a:rPr lang="en-US" sz="1400" dirty="0">
                  <a:solidFill>
                    <a:srgbClr val="CC0000"/>
                  </a:solidFill>
                </a:rPr>
                <a:t>electrolyzer</a:t>
              </a:r>
            </a:p>
          </p:txBody>
        </p:sp>
        <p:sp>
          <p:nvSpPr>
            <p:cNvPr id="43044" name="Text Box 56"/>
            <p:cNvSpPr txBox="1">
              <a:spLocks noChangeArrowheads="1"/>
            </p:cNvSpPr>
            <p:nvPr/>
          </p:nvSpPr>
          <p:spPr bwMode="auto">
            <a:xfrm>
              <a:off x="2658" y="1278"/>
              <a:ext cx="438" cy="365"/>
            </a:xfrm>
            <a:prstGeom prst="rect">
              <a:avLst/>
            </a:prstGeom>
            <a:noFill/>
            <a:ln w="9525">
              <a:noFill/>
              <a:miter lim="800000"/>
              <a:headEnd/>
              <a:tailEnd/>
            </a:ln>
          </p:spPr>
          <p:txBody>
            <a:bodyPr>
              <a:spAutoFit/>
            </a:bodyPr>
            <a:lstStyle/>
            <a:p>
              <a:pPr>
                <a:spcBef>
                  <a:spcPct val="50000"/>
                </a:spcBef>
              </a:pPr>
              <a:r>
                <a:rPr lang="en-US">
                  <a:solidFill>
                    <a:srgbClr val="CC0000"/>
                  </a:solidFill>
                </a:rPr>
                <a:t>PV </a:t>
              </a:r>
              <a:r>
                <a:rPr lang="en-US" sz="1400">
                  <a:solidFill>
                    <a:srgbClr val="CC0000"/>
                  </a:solidFill>
                </a:rPr>
                <a:t>cell</a:t>
              </a:r>
              <a:endParaRPr lang="en-US">
                <a:solidFill>
                  <a:srgbClr val="CC0000"/>
                </a:solidFill>
              </a:endParaRPr>
            </a:p>
          </p:txBody>
        </p:sp>
        <p:sp>
          <p:nvSpPr>
            <p:cNvPr id="43045" name="Text Box 57"/>
            <p:cNvSpPr txBox="1">
              <a:spLocks noChangeArrowheads="1"/>
            </p:cNvSpPr>
            <p:nvPr/>
          </p:nvSpPr>
          <p:spPr bwMode="auto">
            <a:xfrm>
              <a:off x="2454" y="1638"/>
              <a:ext cx="720" cy="326"/>
            </a:xfrm>
            <a:prstGeom prst="rect">
              <a:avLst/>
            </a:prstGeom>
            <a:noFill/>
            <a:ln w="9525">
              <a:noFill/>
              <a:miter lim="800000"/>
              <a:headEnd/>
              <a:tailEnd/>
            </a:ln>
          </p:spPr>
          <p:txBody>
            <a:bodyPr>
              <a:spAutoFit/>
            </a:bodyPr>
            <a:lstStyle/>
            <a:p>
              <a:pPr algn="ctr">
                <a:spcBef>
                  <a:spcPct val="50000"/>
                </a:spcBef>
              </a:pPr>
              <a:r>
                <a:rPr lang="en-US" sz="1400"/>
                <a:t>balance     of system</a:t>
              </a:r>
            </a:p>
          </p:txBody>
        </p:sp>
        <p:sp>
          <p:nvSpPr>
            <p:cNvPr id="43046" name="Text Box 58"/>
            <p:cNvSpPr txBox="1">
              <a:spLocks noChangeArrowheads="1"/>
            </p:cNvSpPr>
            <p:nvPr/>
          </p:nvSpPr>
          <p:spPr bwMode="auto">
            <a:xfrm>
              <a:off x="2292" y="2076"/>
              <a:ext cx="606" cy="192"/>
            </a:xfrm>
            <a:prstGeom prst="rect">
              <a:avLst/>
            </a:prstGeom>
            <a:noFill/>
            <a:ln w="9525">
              <a:noFill/>
              <a:miter lim="800000"/>
              <a:headEnd/>
              <a:tailEnd/>
            </a:ln>
          </p:spPr>
          <p:txBody>
            <a:bodyPr>
              <a:spAutoFit/>
            </a:bodyPr>
            <a:lstStyle/>
            <a:p>
              <a:pPr>
                <a:spcBef>
                  <a:spcPct val="50000"/>
                </a:spcBef>
              </a:pPr>
              <a:r>
                <a:rPr lang="en-US" sz="1400"/>
                <a:t>current</a:t>
              </a:r>
            </a:p>
          </p:txBody>
        </p:sp>
        <p:sp>
          <p:nvSpPr>
            <p:cNvPr id="43047" name="Text Box 59"/>
            <p:cNvSpPr txBox="1">
              <a:spLocks noChangeArrowheads="1"/>
            </p:cNvSpPr>
            <p:nvPr/>
          </p:nvSpPr>
          <p:spPr bwMode="auto">
            <a:xfrm>
              <a:off x="2406" y="2874"/>
              <a:ext cx="336" cy="192"/>
            </a:xfrm>
            <a:prstGeom prst="rect">
              <a:avLst/>
            </a:prstGeom>
            <a:noFill/>
            <a:ln w="9525">
              <a:noFill/>
              <a:miter lim="800000"/>
              <a:headEnd/>
              <a:tailEnd/>
            </a:ln>
          </p:spPr>
          <p:txBody>
            <a:bodyPr>
              <a:spAutoFit/>
            </a:bodyPr>
            <a:lstStyle/>
            <a:p>
              <a:pPr>
                <a:spcBef>
                  <a:spcPct val="50000"/>
                </a:spcBef>
              </a:pPr>
              <a:r>
                <a:rPr lang="en-US" sz="1400"/>
                <a:t>gas</a:t>
              </a:r>
            </a:p>
          </p:txBody>
        </p:sp>
        <p:sp>
          <p:nvSpPr>
            <p:cNvPr id="43048" name="Text Box 60"/>
            <p:cNvSpPr txBox="1">
              <a:spLocks noChangeArrowheads="1"/>
            </p:cNvSpPr>
            <p:nvPr/>
          </p:nvSpPr>
          <p:spPr bwMode="auto">
            <a:xfrm>
              <a:off x="2346" y="3702"/>
              <a:ext cx="972" cy="192"/>
            </a:xfrm>
            <a:prstGeom prst="rect">
              <a:avLst/>
            </a:prstGeom>
            <a:noFill/>
            <a:ln w="9525">
              <a:noFill/>
              <a:miter lim="800000"/>
              <a:headEnd/>
              <a:tailEnd/>
            </a:ln>
          </p:spPr>
          <p:txBody>
            <a:bodyPr>
              <a:spAutoFit/>
            </a:bodyPr>
            <a:lstStyle/>
            <a:p>
              <a:pPr>
                <a:spcBef>
                  <a:spcPct val="50000"/>
                </a:spcBef>
              </a:pPr>
              <a:r>
                <a:rPr lang="en-US" sz="1400"/>
                <a:t>H</a:t>
              </a:r>
              <a:r>
                <a:rPr lang="en-US" sz="1400" baseline="-25000"/>
                <a:t>2</a:t>
              </a:r>
              <a:r>
                <a:rPr lang="en-US" sz="1400"/>
                <a:t> compression</a:t>
              </a:r>
            </a:p>
          </p:txBody>
        </p:sp>
      </p:grpSp>
      <p:grpSp>
        <p:nvGrpSpPr>
          <p:cNvPr id="11" name="Group 61"/>
          <p:cNvGrpSpPr>
            <a:grpSpLocks/>
          </p:cNvGrpSpPr>
          <p:nvPr/>
        </p:nvGrpSpPr>
        <p:grpSpPr bwMode="auto">
          <a:xfrm>
            <a:off x="1839912" y="1951037"/>
            <a:ext cx="1685925" cy="2965450"/>
            <a:chOff x="1416" y="1116"/>
            <a:chExt cx="1062" cy="1868"/>
          </a:xfrm>
        </p:grpSpPr>
        <p:sp>
          <p:nvSpPr>
            <p:cNvPr id="43032" name="AutoShape 62"/>
            <p:cNvSpPr>
              <a:spLocks noChangeArrowheads="1"/>
            </p:cNvSpPr>
            <p:nvPr/>
          </p:nvSpPr>
          <p:spPr bwMode="auto">
            <a:xfrm>
              <a:off x="1464" y="2514"/>
              <a:ext cx="948" cy="84"/>
            </a:xfrm>
            <a:prstGeom prst="rightArrow">
              <a:avLst>
                <a:gd name="adj1" fmla="val 50000"/>
                <a:gd name="adj2" fmla="val 282143"/>
              </a:avLst>
            </a:prstGeom>
            <a:solidFill>
              <a:srgbClr val="CC0000"/>
            </a:solidFill>
            <a:ln w="9525">
              <a:solidFill>
                <a:schemeClr val="tx1"/>
              </a:solidFill>
              <a:miter lim="800000"/>
              <a:headEnd/>
              <a:tailEnd/>
            </a:ln>
          </p:spPr>
          <p:txBody>
            <a:bodyPr wrap="none" anchor="ctr"/>
            <a:lstStyle/>
            <a:p>
              <a:endParaRPr lang="en-US"/>
            </a:p>
          </p:txBody>
        </p:sp>
        <p:sp>
          <p:nvSpPr>
            <p:cNvPr id="43033" name="Text Box 63"/>
            <p:cNvSpPr txBox="1">
              <a:spLocks noChangeArrowheads="1"/>
            </p:cNvSpPr>
            <p:nvPr/>
          </p:nvSpPr>
          <p:spPr bwMode="auto">
            <a:xfrm>
              <a:off x="1416" y="2658"/>
              <a:ext cx="1062" cy="326"/>
            </a:xfrm>
            <a:prstGeom prst="rect">
              <a:avLst/>
            </a:prstGeom>
            <a:noFill/>
            <a:ln w="9525">
              <a:noFill/>
              <a:miter lim="800000"/>
              <a:headEnd/>
              <a:tailEnd/>
            </a:ln>
          </p:spPr>
          <p:txBody>
            <a:bodyPr>
              <a:spAutoFit/>
            </a:bodyPr>
            <a:lstStyle/>
            <a:p>
              <a:pPr algn="ctr">
                <a:spcBef>
                  <a:spcPct val="50000"/>
                </a:spcBef>
              </a:pPr>
              <a:r>
                <a:rPr lang="en-US" sz="1400">
                  <a:solidFill>
                    <a:srgbClr val="CC0000"/>
                  </a:solidFill>
                </a:rPr>
                <a:t>new catalysts for fuel generation</a:t>
              </a:r>
            </a:p>
          </p:txBody>
        </p:sp>
        <p:sp>
          <p:nvSpPr>
            <p:cNvPr id="43034" name="AutoShape 64"/>
            <p:cNvSpPr>
              <a:spLocks noChangeArrowheads="1"/>
            </p:cNvSpPr>
            <p:nvPr/>
          </p:nvSpPr>
          <p:spPr bwMode="auto">
            <a:xfrm>
              <a:off x="1470" y="1446"/>
              <a:ext cx="948" cy="84"/>
            </a:xfrm>
            <a:prstGeom prst="rightArrow">
              <a:avLst>
                <a:gd name="adj1" fmla="val 50000"/>
                <a:gd name="adj2" fmla="val 282143"/>
              </a:avLst>
            </a:prstGeom>
            <a:solidFill>
              <a:srgbClr val="CC0000"/>
            </a:solidFill>
            <a:ln w="9525">
              <a:solidFill>
                <a:schemeClr val="tx1"/>
              </a:solidFill>
              <a:miter lim="800000"/>
              <a:headEnd/>
              <a:tailEnd/>
            </a:ln>
          </p:spPr>
          <p:txBody>
            <a:bodyPr wrap="none" anchor="ctr"/>
            <a:lstStyle/>
            <a:p>
              <a:endParaRPr lang="en-US"/>
            </a:p>
          </p:txBody>
        </p:sp>
        <p:sp>
          <p:nvSpPr>
            <p:cNvPr id="43035" name="Text Box 65"/>
            <p:cNvSpPr txBox="1">
              <a:spLocks noChangeArrowheads="1"/>
            </p:cNvSpPr>
            <p:nvPr/>
          </p:nvSpPr>
          <p:spPr bwMode="auto">
            <a:xfrm>
              <a:off x="1512" y="1116"/>
              <a:ext cx="882" cy="326"/>
            </a:xfrm>
            <a:prstGeom prst="rect">
              <a:avLst/>
            </a:prstGeom>
            <a:noFill/>
            <a:ln w="9525">
              <a:noFill/>
              <a:miter lim="800000"/>
              <a:headEnd/>
              <a:tailEnd/>
            </a:ln>
          </p:spPr>
          <p:txBody>
            <a:bodyPr>
              <a:spAutoFit/>
            </a:bodyPr>
            <a:lstStyle/>
            <a:p>
              <a:pPr algn="ctr">
                <a:spcBef>
                  <a:spcPct val="50000"/>
                </a:spcBef>
              </a:pPr>
              <a:r>
                <a:rPr lang="en-US" sz="1400">
                  <a:solidFill>
                    <a:srgbClr val="CC0000"/>
                  </a:solidFill>
                </a:rPr>
                <a:t>highly efficient  zero cost</a:t>
              </a:r>
            </a:p>
          </p:txBody>
        </p:sp>
      </p:grpSp>
      <p:sp>
        <p:nvSpPr>
          <p:cNvPr id="33859" name="Text Box 67"/>
          <p:cNvSpPr txBox="1">
            <a:spLocks noChangeArrowheads="1"/>
          </p:cNvSpPr>
          <p:nvPr/>
        </p:nvSpPr>
        <p:spPr bwMode="auto">
          <a:xfrm>
            <a:off x="6361112" y="4256087"/>
            <a:ext cx="749300" cy="366713"/>
          </a:xfrm>
          <a:prstGeom prst="rect">
            <a:avLst/>
          </a:prstGeom>
          <a:noFill/>
          <a:ln w="9525">
            <a:noFill/>
            <a:miter lim="800000"/>
            <a:headEnd/>
            <a:tailEnd/>
          </a:ln>
        </p:spPr>
        <p:txBody>
          <a:bodyPr>
            <a:spAutoFit/>
          </a:bodyPr>
          <a:lstStyle/>
          <a:p>
            <a:pPr algn="ctr">
              <a:spcBef>
                <a:spcPct val="50000"/>
              </a:spcBef>
            </a:pPr>
            <a:r>
              <a:rPr lang="en-US"/>
              <a:t>dark</a:t>
            </a:r>
          </a:p>
        </p:txBody>
      </p:sp>
      <p:grpSp>
        <p:nvGrpSpPr>
          <p:cNvPr id="12" name="Group 67"/>
          <p:cNvGrpSpPr>
            <a:grpSpLocks/>
          </p:cNvGrpSpPr>
          <p:nvPr/>
        </p:nvGrpSpPr>
        <p:grpSpPr bwMode="auto">
          <a:xfrm>
            <a:off x="6526212" y="3278187"/>
            <a:ext cx="1574800" cy="1690688"/>
            <a:chOff x="6337300" y="3860800"/>
            <a:chExt cx="1574800" cy="1690132"/>
          </a:xfrm>
        </p:grpSpPr>
        <p:sp>
          <p:nvSpPr>
            <p:cNvPr id="43030" name="TextBox 68"/>
            <p:cNvSpPr txBox="1">
              <a:spLocks noChangeArrowheads="1"/>
            </p:cNvSpPr>
            <p:nvPr/>
          </p:nvSpPr>
          <p:spPr bwMode="auto">
            <a:xfrm>
              <a:off x="6337300" y="3860800"/>
              <a:ext cx="863600" cy="369332"/>
            </a:xfrm>
            <a:prstGeom prst="rect">
              <a:avLst/>
            </a:prstGeom>
            <a:noFill/>
            <a:ln w="9525">
              <a:noFill/>
              <a:miter lim="800000"/>
              <a:headEnd/>
              <a:tailEnd/>
            </a:ln>
          </p:spPr>
          <p:txBody>
            <a:bodyPr>
              <a:spAutoFit/>
            </a:bodyPr>
            <a:lstStyle/>
            <a:p>
              <a:r>
                <a:rPr lang="en-US"/>
                <a:t>liquid</a:t>
              </a:r>
            </a:p>
          </p:txBody>
        </p:sp>
        <p:sp>
          <p:nvSpPr>
            <p:cNvPr id="43031" name="TextBox 69"/>
            <p:cNvSpPr txBox="1">
              <a:spLocks noChangeArrowheads="1"/>
            </p:cNvSpPr>
            <p:nvPr/>
          </p:nvSpPr>
          <p:spPr bwMode="auto">
            <a:xfrm>
              <a:off x="7277100" y="5181600"/>
              <a:ext cx="635000" cy="369332"/>
            </a:xfrm>
            <a:prstGeom prst="rect">
              <a:avLst/>
            </a:prstGeom>
            <a:noFill/>
            <a:ln w="9525">
              <a:noFill/>
              <a:miter lim="800000"/>
              <a:headEnd/>
              <a:tailEnd/>
            </a:ln>
          </p:spPr>
          <p:txBody>
            <a:bodyPr>
              <a:spAutoFit/>
            </a:bodyPr>
            <a:lstStyle/>
            <a:p>
              <a:r>
                <a:rPr lang="en-US"/>
                <a:t>gas</a:t>
              </a:r>
            </a:p>
          </p:txBody>
        </p:sp>
      </p:grpSp>
      <p:sp>
        <p:nvSpPr>
          <p:cNvPr id="71" name="Text Box 32"/>
          <p:cNvSpPr txBox="1">
            <a:spLocks noChangeArrowheads="1"/>
          </p:cNvSpPr>
          <p:nvPr/>
        </p:nvSpPr>
        <p:spPr bwMode="auto">
          <a:xfrm>
            <a:off x="2667000" y="152400"/>
            <a:ext cx="4038600" cy="461665"/>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bg1"/>
                </a:solidFill>
              </a:rPr>
              <a:t>Solar </a:t>
            </a:r>
            <a:r>
              <a:rPr lang="en-US" sz="2400" b="1" dirty="0">
                <a:solidFill>
                  <a:schemeClr val="bg1"/>
                </a:solidFill>
              </a:rPr>
              <a:t>F</a:t>
            </a:r>
            <a:r>
              <a:rPr lang="en-US" sz="2400" b="1" dirty="0" smtClean="0">
                <a:solidFill>
                  <a:schemeClr val="bg1"/>
                </a:solidFill>
              </a:rPr>
              <a:t>uels </a:t>
            </a:r>
            <a:r>
              <a:rPr lang="en-US" sz="2400" b="1" dirty="0">
                <a:solidFill>
                  <a:schemeClr val="bg1"/>
                </a:solidFill>
              </a:rPr>
              <a:t>P</a:t>
            </a:r>
            <a:r>
              <a:rPr lang="en-US" sz="2400" b="1" dirty="0" smtClean="0">
                <a:solidFill>
                  <a:schemeClr val="bg1"/>
                </a:solidFill>
              </a:rPr>
              <a:t>roduction</a:t>
            </a:r>
            <a:endParaRPr lang="en-US" sz="2400" b="1" dirty="0">
              <a:solidFill>
                <a:schemeClr val="bg1"/>
              </a:solidFill>
            </a:endParaRPr>
          </a:p>
        </p:txBody>
      </p:sp>
      <p:grpSp>
        <p:nvGrpSpPr>
          <p:cNvPr id="13" name="Group 75"/>
          <p:cNvGrpSpPr/>
          <p:nvPr/>
        </p:nvGrpSpPr>
        <p:grpSpPr>
          <a:xfrm>
            <a:off x="677333" y="1061155"/>
            <a:ext cx="5881515" cy="973821"/>
            <a:chOff x="677333" y="1140178"/>
            <a:chExt cx="5881515" cy="973821"/>
          </a:xfrm>
        </p:grpSpPr>
        <p:sp>
          <p:nvSpPr>
            <p:cNvPr id="73" name="TextBox 72"/>
            <p:cNvSpPr txBox="1"/>
            <p:nvPr/>
          </p:nvSpPr>
          <p:spPr>
            <a:xfrm>
              <a:off x="677333" y="1140178"/>
              <a:ext cx="5576711" cy="369332"/>
            </a:xfrm>
            <a:prstGeom prst="rect">
              <a:avLst/>
            </a:prstGeom>
            <a:noFill/>
          </p:spPr>
          <p:txBody>
            <a:bodyPr wrap="square" rtlCol="0">
              <a:spAutoFit/>
            </a:bodyPr>
            <a:lstStyle/>
            <a:p>
              <a:r>
                <a:rPr lang="en-US" b="1" u="sng" dirty="0" smtClean="0"/>
                <a:t>Context is the research between these extremes</a:t>
              </a:r>
              <a:endParaRPr lang="en-US" b="1" u="sng" dirty="0"/>
            </a:p>
          </p:txBody>
        </p:sp>
        <p:sp>
          <p:nvSpPr>
            <p:cNvPr id="74" name="TextBox 73"/>
            <p:cNvSpPr txBox="1"/>
            <p:nvPr/>
          </p:nvSpPr>
          <p:spPr>
            <a:xfrm>
              <a:off x="1174048" y="1501422"/>
              <a:ext cx="5384800" cy="307777"/>
            </a:xfrm>
            <a:prstGeom prst="rect">
              <a:avLst/>
            </a:prstGeom>
            <a:noFill/>
          </p:spPr>
          <p:txBody>
            <a:bodyPr wrap="square" rtlCol="0">
              <a:spAutoFit/>
            </a:bodyPr>
            <a:lstStyle/>
            <a:p>
              <a:r>
                <a:rPr lang="en-US" sz="1400" dirty="0" smtClean="0"/>
                <a:t>-each red arrow represents an area of basic research</a:t>
              </a:r>
              <a:endParaRPr lang="en-US" sz="1400" dirty="0"/>
            </a:p>
          </p:txBody>
        </p:sp>
        <p:sp>
          <p:nvSpPr>
            <p:cNvPr id="75" name="TextBox 74"/>
            <p:cNvSpPr txBox="1"/>
            <p:nvPr/>
          </p:nvSpPr>
          <p:spPr>
            <a:xfrm>
              <a:off x="790222" y="1806222"/>
              <a:ext cx="5475111" cy="307777"/>
            </a:xfrm>
            <a:prstGeom prst="rect">
              <a:avLst/>
            </a:prstGeom>
            <a:noFill/>
          </p:spPr>
          <p:txBody>
            <a:bodyPr wrap="square" rtlCol="0">
              <a:spAutoFit/>
            </a:bodyPr>
            <a:lstStyle/>
            <a:p>
              <a:endParaRPr lang="en-US" sz="1400" dirty="0"/>
            </a:p>
          </p:txBody>
        </p:sp>
      </p:grpSp>
      <p:sp>
        <p:nvSpPr>
          <p:cNvPr id="77" name="Slide Number Placeholder 76"/>
          <p:cNvSpPr>
            <a:spLocks noGrp="1"/>
          </p:cNvSpPr>
          <p:nvPr>
            <p:ph type="sldNum" sz="quarter" idx="10"/>
          </p:nvPr>
        </p:nvSpPr>
        <p:spPr>
          <a:xfrm>
            <a:off x="3236912" y="5938837"/>
            <a:ext cx="5257800" cy="365125"/>
          </a:xfrm>
        </p:spPr>
        <p:txBody>
          <a:bodyPr/>
          <a:lstStyle/>
          <a:p>
            <a:pPr>
              <a:defRPr/>
            </a:pPr>
            <a:fld id="{4307E41C-1755-4075-B287-3E208D46CCB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val 2" descr="25%"/>
          <p:cNvSpPr>
            <a:spLocks noChangeArrowheads="1"/>
          </p:cNvSpPr>
          <p:nvPr/>
        </p:nvSpPr>
        <p:spPr bwMode="auto">
          <a:xfrm>
            <a:off x="6904038" y="3922712"/>
            <a:ext cx="828675" cy="828675"/>
          </a:xfrm>
          <a:prstGeom prst="ellipse">
            <a:avLst/>
          </a:prstGeom>
          <a:pattFill prst="pct25">
            <a:fgClr>
              <a:srgbClr val="3399FF"/>
            </a:fgClr>
            <a:bgClr>
              <a:schemeClr val="bg1"/>
            </a:bgClr>
          </a:pattFill>
          <a:ln w="9525">
            <a:solidFill>
              <a:schemeClr val="tx1"/>
            </a:solidFill>
            <a:round/>
            <a:headEnd/>
            <a:tailEnd/>
          </a:ln>
        </p:spPr>
        <p:txBody>
          <a:bodyPr wrap="none" anchor="ctr"/>
          <a:lstStyle/>
          <a:p>
            <a:endParaRPr lang="en-US"/>
          </a:p>
        </p:txBody>
      </p:sp>
      <p:grpSp>
        <p:nvGrpSpPr>
          <p:cNvPr id="2" name="Group 3"/>
          <p:cNvGrpSpPr>
            <a:grpSpLocks/>
          </p:cNvGrpSpPr>
          <p:nvPr/>
        </p:nvGrpSpPr>
        <p:grpSpPr bwMode="auto">
          <a:xfrm>
            <a:off x="542925" y="2351087"/>
            <a:ext cx="1628775" cy="4152900"/>
            <a:chOff x="516" y="1284"/>
            <a:chExt cx="1026" cy="2616"/>
          </a:xfrm>
        </p:grpSpPr>
        <p:sp>
          <p:nvSpPr>
            <p:cNvPr id="43064" name="Oval 4"/>
            <p:cNvSpPr>
              <a:spLocks noChangeArrowheads="1"/>
            </p:cNvSpPr>
            <p:nvPr/>
          </p:nvSpPr>
          <p:spPr bwMode="auto">
            <a:xfrm>
              <a:off x="750" y="3234"/>
              <a:ext cx="522" cy="522"/>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3" name="Group 5"/>
            <p:cNvGrpSpPr>
              <a:grpSpLocks/>
            </p:cNvGrpSpPr>
            <p:nvPr/>
          </p:nvGrpSpPr>
          <p:grpSpPr bwMode="auto">
            <a:xfrm>
              <a:off x="516" y="1284"/>
              <a:ext cx="1026" cy="2616"/>
              <a:chOff x="516" y="1284"/>
              <a:chExt cx="1026" cy="2616"/>
            </a:xfrm>
          </p:grpSpPr>
          <p:sp>
            <p:nvSpPr>
              <p:cNvPr id="43066" name="Rectangle 6"/>
              <p:cNvSpPr>
                <a:spLocks noChangeArrowheads="1"/>
              </p:cNvSpPr>
              <p:nvPr/>
            </p:nvSpPr>
            <p:spPr bwMode="auto">
              <a:xfrm>
                <a:off x="726" y="1308"/>
                <a:ext cx="612" cy="342"/>
              </a:xfrm>
              <a:prstGeom prst="rect">
                <a:avLst/>
              </a:prstGeom>
              <a:solidFill>
                <a:srgbClr val="EBFD07"/>
              </a:solidFill>
              <a:ln w="9525">
                <a:solidFill>
                  <a:schemeClr val="tx1"/>
                </a:solidFill>
                <a:miter lim="800000"/>
                <a:headEnd/>
                <a:tailEnd/>
              </a:ln>
            </p:spPr>
            <p:txBody>
              <a:bodyPr wrap="none" anchor="ctr"/>
              <a:lstStyle/>
              <a:p>
                <a:endParaRPr lang="en-US"/>
              </a:p>
            </p:txBody>
          </p:sp>
          <p:sp>
            <p:nvSpPr>
              <p:cNvPr id="43067" name="Rectangle 7"/>
              <p:cNvSpPr>
                <a:spLocks noChangeArrowheads="1"/>
              </p:cNvSpPr>
              <p:nvPr/>
            </p:nvSpPr>
            <p:spPr bwMode="auto">
              <a:xfrm>
                <a:off x="726" y="1644"/>
                <a:ext cx="612" cy="342"/>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43068" name="Rectangle 8"/>
              <p:cNvSpPr>
                <a:spLocks noChangeArrowheads="1"/>
              </p:cNvSpPr>
              <p:nvPr/>
            </p:nvSpPr>
            <p:spPr bwMode="auto">
              <a:xfrm>
                <a:off x="726" y="2412"/>
                <a:ext cx="612" cy="34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43069" name="AutoShape 9"/>
              <p:cNvSpPr>
                <a:spLocks noChangeArrowheads="1"/>
              </p:cNvSpPr>
              <p:nvPr/>
            </p:nvSpPr>
            <p:spPr bwMode="auto">
              <a:xfrm>
                <a:off x="912" y="204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70" name="AutoShape 10"/>
              <p:cNvSpPr>
                <a:spLocks noChangeArrowheads="1"/>
              </p:cNvSpPr>
              <p:nvPr/>
            </p:nvSpPr>
            <p:spPr bwMode="auto">
              <a:xfrm>
                <a:off x="912" y="282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71" name="Text Box 11"/>
              <p:cNvSpPr txBox="1">
                <a:spLocks noChangeArrowheads="1"/>
              </p:cNvSpPr>
              <p:nvPr/>
            </p:nvSpPr>
            <p:spPr bwMode="auto">
              <a:xfrm>
                <a:off x="672" y="3294"/>
                <a:ext cx="672" cy="366"/>
              </a:xfrm>
              <a:prstGeom prst="rect">
                <a:avLst/>
              </a:prstGeom>
              <a:noFill/>
              <a:ln w="9525">
                <a:noFill/>
                <a:miter lim="800000"/>
                <a:headEnd/>
                <a:tailEnd/>
              </a:ln>
            </p:spPr>
            <p:txBody>
              <a:bodyPr>
                <a:spAutoFit/>
              </a:bodyPr>
              <a:lstStyle/>
              <a:p>
                <a:pPr algn="ctr">
                  <a:spcBef>
                    <a:spcPct val="50000"/>
                  </a:spcBef>
                </a:pPr>
                <a:r>
                  <a:rPr lang="en-US" sz="1600"/>
                  <a:t>fuel storage</a:t>
                </a:r>
              </a:p>
            </p:txBody>
          </p:sp>
          <p:sp>
            <p:nvSpPr>
              <p:cNvPr id="43072" name="Text Box 12"/>
              <p:cNvSpPr txBox="1">
                <a:spLocks noChangeArrowheads="1"/>
              </p:cNvSpPr>
              <p:nvPr/>
            </p:nvSpPr>
            <p:spPr bwMode="auto">
              <a:xfrm>
                <a:off x="690" y="2484"/>
                <a:ext cx="732" cy="192"/>
              </a:xfrm>
              <a:prstGeom prst="rect">
                <a:avLst/>
              </a:prstGeom>
              <a:noFill/>
              <a:ln w="9525">
                <a:noFill/>
                <a:miter lim="800000"/>
                <a:headEnd/>
                <a:tailEnd/>
              </a:ln>
            </p:spPr>
            <p:txBody>
              <a:bodyPr>
                <a:spAutoFit/>
              </a:bodyPr>
              <a:lstStyle/>
              <a:p>
                <a:pPr>
                  <a:spcBef>
                    <a:spcPct val="50000"/>
                  </a:spcBef>
                </a:pPr>
                <a:r>
                  <a:rPr lang="en-US" sz="1400" dirty="0"/>
                  <a:t>electrolyzer</a:t>
                </a:r>
              </a:p>
            </p:txBody>
          </p:sp>
          <p:sp>
            <p:nvSpPr>
              <p:cNvPr id="43073" name="Text Box 13"/>
              <p:cNvSpPr txBox="1">
                <a:spLocks noChangeArrowheads="1"/>
              </p:cNvSpPr>
              <p:nvPr/>
            </p:nvSpPr>
            <p:spPr bwMode="auto">
              <a:xfrm>
                <a:off x="882" y="1284"/>
                <a:ext cx="438" cy="365"/>
              </a:xfrm>
              <a:prstGeom prst="rect">
                <a:avLst/>
              </a:prstGeom>
              <a:noFill/>
              <a:ln w="9525">
                <a:noFill/>
                <a:miter lim="800000"/>
                <a:headEnd/>
                <a:tailEnd/>
              </a:ln>
            </p:spPr>
            <p:txBody>
              <a:bodyPr>
                <a:spAutoFit/>
              </a:bodyPr>
              <a:lstStyle/>
              <a:p>
                <a:pPr>
                  <a:spcBef>
                    <a:spcPct val="50000"/>
                  </a:spcBef>
                </a:pPr>
                <a:r>
                  <a:rPr lang="en-US"/>
                  <a:t>PV </a:t>
                </a:r>
                <a:r>
                  <a:rPr lang="en-US" sz="1400"/>
                  <a:t>cell</a:t>
                </a:r>
                <a:endParaRPr lang="en-US"/>
              </a:p>
            </p:txBody>
          </p:sp>
          <p:sp>
            <p:nvSpPr>
              <p:cNvPr id="43074" name="Text Box 14"/>
              <p:cNvSpPr txBox="1">
                <a:spLocks noChangeArrowheads="1"/>
              </p:cNvSpPr>
              <p:nvPr/>
            </p:nvSpPr>
            <p:spPr bwMode="auto">
              <a:xfrm>
                <a:off x="678" y="1644"/>
                <a:ext cx="720" cy="326"/>
              </a:xfrm>
              <a:prstGeom prst="rect">
                <a:avLst/>
              </a:prstGeom>
              <a:noFill/>
              <a:ln w="9525">
                <a:noFill/>
                <a:miter lim="800000"/>
                <a:headEnd/>
                <a:tailEnd/>
              </a:ln>
            </p:spPr>
            <p:txBody>
              <a:bodyPr>
                <a:spAutoFit/>
              </a:bodyPr>
              <a:lstStyle/>
              <a:p>
                <a:pPr algn="ctr">
                  <a:spcBef>
                    <a:spcPct val="50000"/>
                  </a:spcBef>
                </a:pPr>
                <a:r>
                  <a:rPr lang="en-US" sz="1400"/>
                  <a:t>balance    of system</a:t>
                </a:r>
              </a:p>
            </p:txBody>
          </p:sp>
          <p:sp>
            <p:nvSpPr>
              <p:cNvPr id="43075" name="Text Box 15"/>
              <p:cNvSpPr txBox="1">
                <a:spLocks noChangeArrowheads="1"/>
              </p:cNvSpPr>
              <p:nvPr/>
            </p:nvSpPr>
            <p:spPr bwMode="auto">
              <a:xfrm>
                <a:off x="516" y="2082"/>
                <a:ext cx="606" cy="192"/>
              </a:xfrm>
              <a:prstGeom prst="rect">
                <a:avLst/>
              </a:prstGeom>
              <a:noFill/>
              <a:ln w="9525">
                <a:noFill/>
                <a:miter lim="800000"/>
                <a:headEnd/>
                <a:tailEnd/>
              </a:ln>
            </p:spPr>
            <p:txBody>
              <a:bodyPr>
                <a:spAutoFit/>
              </a:bodyPr>
              <a:lstStyle/>
              <a:p>
                <a:pPr>
                  <a:spcBef>
                    <a:spcPct val="50000"/>
                  </a:spcBef>
                </a:pPr>
                <a:r>
                  <a:rPr lang="en-US" sz="1400"/>
                  <a:t>current</a:t>
                </a:r>
              </a:p>
            </p:txBody>
          </p:sp>
          <p:sp>
            <p:nvSpPr>
              <p:cNvPr id="43076" name="Text Box 16"/>
              <p:cNvSpPr txBox="1">
                <a:spLocks noChangeArrowheads="1"/>
              </p:cNvSpPr>
              <p:nvPr/>
            </p:nvSpPr>
            <p:spPr bwMode="auto">
              <a:xfrm>
                <a:off x="630" y="2880"/>
                <a:ext cx="336" cy="192"/>
              </a:xfrm>
              <a:prstGeom prst="rect">
                <a:avLst/>
              </a:prstGeom>
              <a:noFill/>
              <a:ln w="9525">
                <a:noFill/>
                <a:miter lim="800000"/>
                <a:headEnd/>
                <a:tailEnd/>
              </a:ln>
            </p:spPr>
            <p:txBody>
              <a:bodyPr>
                <a:spAutoFit/>
              </a:bodyPr>
              <a:lstStyle/>
              <a:p>
                <a:pPr>
                  <a:spcBef>
                    <a:spcPct val="50000"/>
                  </a:spcBef>
                </a:pPr>
                <a:r>
                  <a:rPr lang="en-US" sz="1400"/>
                  <a:t>gas</a:t>
                </a:r>
              </a:p>
            </p:txBody>
          </p:sp>
          <p:sp>
            <p:nvSpPr>
              <p:cNvPr id="43077" name="Text Box 17"/>
              <p:cNvSpPr txBox="1">
                <a:spLocks noChangeArrowheads="1"/>
              </p:cNvSpPr>
              <p:nvPr/>
            </p:nvSpPr>
            <p:spPr bwMode="auto">
              <a:xfrm>
                <a:off x="570" y="3708"/>
                <a:ext cx="972" cy="192"/>
              </a:xfrm>
              <a:prstGeom prst="rect">
                <a:avLst/>
              </a:prstGeom>
              <a:noFill/>
              <a:ln w="9525">
                <a:noFill/>
                <a:miter lim="800000"/>
                <a:headEnd/>
                <a:tailEnd/>
              </a:ln>
            </p:spPr>
            <p:txBody>
              <a:bodyPr>
                <a:spAutoFit/>
              </a:bodyPr>
              <a:lstStyle/>
              <a:p>
                <a:pPr>
                  <a:spcBef>
                    <a:spcPct val="50000"/>
                  </a:spcBef>
                </a:pPr>
                <a:r>
                  <a:rPr lang="en-US" sz="1400"/>
                  <a:t>H</a:t>
                </a:r>
                <a:r>
                  <a:rPr lang="en-US" sz="1400" baseline="-25000"/>
                  <a:t>2</a:t>
                </a:r>
                <a:r>
                  <a:rPr lang="en-US" sz="1400"/>
                  <a:t> compression</a:t>
                </a:r>
              </a:p>
            </p:txBody>
          </p:sp>
        </p:grpSp>
      </p:grpSp>
      <p:grpSp>
        <p:nvGrpSpPr>
          <p:cNvPr id="4" name="Group 19"/>
          <p:cNvGrpSpPr>
            <a:grpSpLocks/>
          </p:cNvGrpSpPr>
          <p:nvPr/>
        </p:nvGrpSpPr>
        <p:grpSpPr bwMode="auto">
          <a:xfrm>
            <a:off x="6621463" y="2111375"/>
            <a:ext cx="1843087" cy="1397000"/>
            <a:chOff x="4322" y="1967"/>
            <a:chExt cx="1161" cy="880"/>
          </a:xfrm>
        </p:grpSpPr>
        <p:pic>
          <p:nvPicPr>
            <p:cNvPr id="43060" name="Picture 20"/>
            <p:cNvPicPr>
              <a:picLocks noChangeAspect="1" noChangeArrowheads="1"/>
            </p:cNvPicPr>
            <p:nvPr/>
          </p:nvPicPr>
          <p:blipFill>
            <a:blip r:embed="rId2" cstate="print"/>
            <a:srcRect r="27359"/>
            <a:stretch>
              <a:fillRect/>
            </a:stretch>
          </p:blipFill>
          <p:spPr bwMode="auto">
            <a:xfrm>
              <a:off x="4322" y="1967"/>
              <a:ext cx="1161" cy="880"/>
            </a:xfrm>
            <a:prstGeom prst="rect">
              <a:avLst/>
            </a:prstGeom>
            <a:noFill/>
            <a:ln w="9525">
              <a:solidFill>
                <a:schemeClr val="tx1"/>
              </a:solidFill>
              <a:miter lim="800000"/>
              <a:headEnd/>
              <a:tailEnd/>
            </a:ln>
          </p:spPr>
        </p:pic>
        <p:sp>
          <p:nvSpPr>
            <p:cNvPr id="43061" name="Line 21"/>
            <p:cNvSpPr>
              <a:spLocks noChangeShapeType="1"/>
            </p:cNvSpPr>
            <p:nvPr/>
          </p:nvSpPr>
          <p:spPr bwMode="auto">
            <a:xfrm flipV="1">
              <a:off x="4542" y="2222"/>
              <a:ext cx="0" cy="396"/>
            </a:xfrm>
            <a:prstGeom prst="line">
              <a:avLst/>
            </a:prstGeom>
            <a:noFill/>
            <a:ln w="57150">
              <a:solidFill>
                <a:srgbClr val="CC0000"/>
              </a:solidFill>
              <a:round/>
              <a:headEnd/>
              <a:tailEnd type="triangle" w="med" len="med"/>
            </a:ln>
          </p:spPr>
          <p:txBody>
            <a:bodyPr/>
            <a:lstStyle/>
            <a:p>
              <a:endParaRPr lang="en-US"/>
            </a:p>
          </p:txBody>
        </p:sp>
        <p:sp>
          <p:nvSpPr>
            <p:cNvPr id="43062" name="Line 22"/>
            <p:cNvSpPr>
              <a:spLocks noChangeShapeType="1"/>
            </p:cNvSpPr>
            <p:nvPr/>
          </p:nvSpPr>
          <p:spPr bwMode="auto">
            <a:xfrm flipV="1">
              <a:off x="5231" y="2217"/>
              <a:ext cx="0" cy="397"/>
            </a:xfrm>
            <a:prstGeom prst="line">
              <a:avLst/>
            </a:prstGeom>
            <a:noFill/>
            <a:ln w="57150">
              <a:solidFill>
                <a:srgbClr val="CC0000"/>
              </a:solidFill>
              <a:round/>
              <a:headEnd/>
              <a:tailEnd type="triangle" w="med" len="med"/>
            </a:ln>
          </p:spPr>
          <p:txBody>
            <a:bodyPr/>
            <a:lstStyle/>
            <a:p>
              <a:endParaRPr lang="en-US"/>
            </a:p>
          </p:txBody>
        </p:sp>
        <p:sp>
          <p:nvSpPr>
            <p:cNvPr id="43063" name="Line 23"/>
            <p:cNvSpPr>
              <a:spLocks noChangeShapeType="1"/>
            </p:cNvSpPr>
            <p:nvPr/>
          </p:nvSpPr>
          <p:spPr bwMode="auto">
            <a:xfrm>
              <a:off x="4539" y="2218"/>
              <a:ext cx="693" cy="407"/>
            </a:xfrm>
            <a:prstGeom prst="line">
              <a:avLst/>
            </a:prstGeom>
            <a:noFill/>
            <a:ln w="57150">
              <a:solidFill>
                <a:srgbClr val="CC0000"/>
              </a:solidFill>
              <a:round/>
              <a:headEnd/>
              <a:tailEnd type="triangle" w="med" len="med"/>
            </a:ln>
          </p:spPr>
          <p:txBody>
            <a:bodyPr/>
            <a:lstStyle/>
            <a:p>
              <a:endParaRPr lang="en-US"/>
            </a:p>
          </p:txBody>
        </p:sp>
      </p:grpSp>
      <p:grpSp>
        <p:nvGrpSpPr>
          <p:cNvPr id="5" name="Group 26"/>
          <p:cNvGrpSpPr>
            <a:grpSpLocks/>
          </p:cNvGrpSpPr>
          <p:nvPr/>
        </p:nvGrpSpPr>
        <p:grpSpPr bwMode="auto">
          <a:xfrm>
            <a:off x="7424738" y="5364162"/>
            <a:ext cx="1066800" cy="828675"/>
            <a:chOff x="2448" y="3228"/>
            <a:chExt cx="672" cy="522"/>
          </a:xfrm>
        </p:grpSpPr>
        <p:sp>
          <p:nvSpPr>
            <p:cNvPr id="43058" name="Oval 27"/>
            <p:cNvSpPr>
              <a:spLocks noChangeArrowheads="1"/>
            </p:cNvSpPr>
            <p:nvPr/>
          </p:nvSpPr>
          <p:spPr bwMode="auto">
            <a:xfrm>
              <a:off x="2526" y="3228"/>
              <a:ext cx="522" cy="5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9" name="Text Box 28"/>
            <p:cNvSpPr txBox="1">
              <a:spLocks noChangeArrowheads="1"/>
            </p:cNvSpPr>
            <p:nvPr/>
          </p:nvSpPr>
          <p:spPr bwMode="auto">
            <a:xfrm>
              <a:off x="2448" y="3288"/>
              <a:ext cx="672" cy="366"/>
            </a:xfrm>
            <a:prstGeom prst="rect">
              <a:avLst/>
            </a:prstGeom>
            <a:noFill/>
            <a:ln w="9525">
              <a:noFill/>
              <a:miter lim="800000"/>
              <a:headEnd/>
              <a:tailEnd/>
            </a:ln>
          </p:spPr>
          <p:txBody>
            <a:bodyPr>
              <a:spAutoFit/>
            </a:bodyPr>
            <a:lstStyle/>
            <a:p>
              <a:pPr algn="ctr">
                <a:spcBef>
                  <a:spcPct val="50000"/>
                </a:spcBef>
              </a:pPr>
              <a:r>
                <a:rPr lang="en-US" sz="1600"/>
                <a:t>fuel storage</a:t>
              </a:r>
            </a:p>
          </p:txBody>
        </p:sp>
      </p:grpSp>
      <p:sp>
        <p:nvSpPr>
          <p:cNvPr id="43016" name="Text Box 29"/>
          <p:cNvSpPr txBox="1">
            <a:spLocks noChangeArrowheads="1"/>
          </p:cNvSpPr>
          <p:nvPr/>
        </p:nvSpPr>
        <p:spPr bwMode="auto">
          <a:xfrm>
            <a:off x="6789738" y="3998912"/>
            <a:ext cx="1066800" cy="581025"/>
          </a:xfrm>
          <a:prstGeom prst="rect">
            <a:avLst/>
          </a:prstGeom>
          <a:noFill/>
          <a:ln w="9525">
            <a:noFill/>
            <a:miter lim="800000"/>
            <a:headEnd/>
            <a:tailEnd/>
          </a:ln>
        </p:spPr>
        <p:txBody>
          <a:bodyPr>
            <a:spAutoFit/>
          </a:bodyPr>
          <a:lstStyle/>
          <a:p>
            <a:pPr algn="ctr">
              <a:spcBef>
                <a:spcPct val="50000"/>
              </a:spcBef>
            </a:pPr>
            <a:r>
              <a:rPr lang="en-US" sz="1600"/>
              <a:t>fuel storage</a:t>
            </a:r>
          </a:p>
        </p:txBody>
      </p:sp>
      <p:sp>
        <p:nvSpPr>
          <p:cNvPr id="43017" name="Line 30"/>
          <p:cNvSpPr>
            <a:spLocks noChangeShapeType="1"/>
          </p:cNvSpPr>
          <p:nvPr/>
        </p:nvSpPr>
        <p:spPr bwMode="auto">
          <a:xfrm>
            <a:off x="7310438" y="3529012"/>
            <a:ext cx="0" cy="355600"/>
          </a:xfrm>
          <a:prstGeom prst="line">
            <a:avLst/>
          </a:prstGeom>
          <a:noFill/>
          <a:ln w="28575">
            <a:solidFill>
              <a:srgbClr val="CC0000"/>
            </a:solidFill>
            <a:round/>
            <a:headEnd/>
            <a:tailEnd type="triangle" w="med" len="med"/>
          </a:ln>
        </p:spPr>
        <p:txBody>
          <a:bodyPr/>
          <a:lstStyle/>
          <a:p>
            <a:endParaRPr lang="en-US"/>
          </a:p>
        </p:txBody>
      </p:sp>
      <p:sp>
        <p:nvSpPr>
          <p:cNvPr id="43018" name="Line 31"/>
          <p:cNvSpPr>
            <a:spLocks noChangeShapeType="1"/>
          </p:cNvSpPr>
          <p:nvPr/>
        </p:nvSpPr>
        <p:spPr bwMode="auto">
          <a:xfrm>
            <a:off x="7970838" y="3529012"/>
            <a:ext cx="0" cy="1803400"/>
          </a:xfrm>
          <a:prstGeom prst="line">
            <a:avLst/>
          </a:prstGeom>
          <a:noFill/>
          <a:ln w="28575">
            <a:solidFill>
              <a:srgbClr val="CC0000"/>
            </a:solidFill>
            <a:round/>
            <a:headEnd/>
            <a:tailEnd type="triangle" w="med" len="med"/>
          </a:ln>
        </p:spPr>
        <p:txBody>
          <a:bodyPr/>
          <a:lstStyle/>
          <a:p>
            <a:endParaRPr lang="en-US"/>
          </a:p>
        </p:txBody>
      </p:sp>
      <p:grpSp>
        <p:nvGrpSpPr>
          <p:cNvPr id="6" name="Group 32"/>
          <p:cNvGrpSpPr>
            <a:grpSpLocks/>
          </p:cNvGrpSpPr>
          <p:nvPr/>
        </p:nvGrpSpPr>
        <p:grpSpPr bwMode="auto">
          <a:xfrm>
            <a:off x="4892675" y="4132262"/>
            <a:ext cx="1485900" cy="730250"/>
            <a:chOff x="3032" y="2736"/>
            <a:chExt cx="936" cy="460"/>
          </a:xfrm>
        </p:grpSpPr>
        <p:sp>
          <p:nvSpPr>
            <p:cNvPr id="43056" name="Rectangle 33"/>
            <p:cNvSpPr>
              <a:spLocks noChangeArrowheads="1"/>
            </p:cNvSpPr>
            <p:nvPr/>
          </p:nvSpPr>
          <p:spPr bwMode="auto">
            <a:xfrm>
              <a:off x="3168" y="2736"/>
              <a:ext cx="672" cy="432"/>
            </a:xfrm>
            <a:prstGeom prst="rect">
              <a:avLst/>
            </a:prstGeom>
            <a:solidFill>
              <a:schemeClr val="accent1"/>
            </a:solidFill>
            <a:ln w="9525">
              <a:solidFill>
                <a:schemeClr val="tx1"/>
              </a:solidFill>
              <a:prstDash val="dash"/>
              <a:miter lim="800000"/>
              <a:headEnd/>
              <a:tailEnd/>
            </a:ln>
          </p:spPr>
          <p:txBody>
            <a:bodyPr wrap="none" anchor="ctr"/>
            <a:lstStyle/>
            <a:p>
              <a:endParaRPr lang="en-US"/>
            </a:p>
          </p:txBody>
        </p:sp>
        <p:sp>
          <p:nvSpPr>
            <p:cNvPr id="43057" name="Text Box 34"/>
            <p:cNvSpPr txBox="1">
              <a:spLocks noChangeArrowheads="1"/>
            </p:cNvSpPr>
            <p:nvPr/>
          </p:nvSpPr>
          <p:spPr bwMode="auto">
            <a:xfrm>
              <a:off x="3032" y="2736"/>
              <a:ext cx="936" cy="460"/>
            </a:xfrm>
            <a:prstGeom prst="rect">
              <a:avLst/>
            </a:prstGeom>
            <a:noFill/>
            <a:ln w="9525">
              <a:noFill/>
              <a:miter lim="800000"/>
              <a:headEnd/>
              <a:tailEnd/>
            </a:ln>
          </p:spPr>
          <p:txBody>
            <a:bodyPr>
              <a:spAutoFit/>
            </a:bodyPr>
            <a:lstStyle/>
            <a:p>
              <a:pPr algn="ctr">
                <a:spcBef>
                  <a:spcPct val="50000"/>
                </a:spcBef>
              </a:pPr>
              <a:r>
                <a:rPr lang="en-US" sz="1400" b="1">
                  <a:solidFill>
                    <a:srgbClr val="CC0000"/>
                  </a:solidFill>
                </a:rPr>
                <a:t>micro-nano catalysts homo/het</a:t>
              </a:r>
            </a:p>
          </p:txBody>
        </p:sp>
      </p:grpSp>
      <p:grpSp>
        <p:nvGrpSpPr>
          <p:cNvPr id="7" name="Group 66"/>
          <p:cNvGrpSpPr>
            <a:grpSpLocks/>
          </p:cNvGrpSpPr>
          <p:nvPr/>
        </p:nvGrpSpPr>
        <p:grpSpPr bwMode="auto">
          <a:xfrm>
            <a:off x="6061075" y="4313237"/>
            <a:ext cx="1565275" cy="1443038"/>
            <a:chOff x="3800" y="2850"/>
            <a:chExt cx="986" cy="909"/>
          </a:xfrm>
        </p:grpSpPr>
        <p:sp>
          <p:nvSpPr>
            <p:cNvPr id="43051" name="AutoShape 35"/>
            <p:cNvSpPr>
              <a:spLocks noChangeArrowheads="1"/>
            </p:cNvSpPr>
            <p:nvPr/>
          </p:nvSpPr>
          <p:spPr bwMode="auto">
            <a:xfrm>
              <a:off x="3912" y="2850"/>
              <a:ext cx="332" cy="84"/>
            </a:xfrm>
            <a:prstGeom prst="rightArrow">
              <a:avLst>
                <a:gd name="adj1" fmla="val 50000"/>
                <a:gd name="adj2" fmla="val 98810"/>
              </a:avLst>
            </a:prstGeom>
            <a:solidFill>
              <a:srgbClr val="CC0000"/>
            </a:solidFill>
            <a:ln w="9525">
              <a:solidFill>
                <a:schemeClr val="tx1"/>
              </a:solidFill>
              <a:miter lim="800000"/>
              <a:headEnd/>
              <a:tailEnd/>
            </a:ln>
          </p:spPr>
          <p:txBody>
            <a:bodyPr wrap="none" anchor="ctr"/>
            <a:lstStyle/>
            <a:p>
              <a:endParaRPr lang="en-US"/>
            </a:p>
          </p:txBody>
        </p:sp>
        <p:sp>
          <p:nvSpPr>
            <p:cNvPr id="43052" name="AutoShape 36"/>
            <p:cNvSpPr>
              <a:spLocks noChangeArrowheads="1"/>
            </p:cNvSpPr>
            <p:nvPr/>
          </p:nvSpPr>
          <p:spPr bwMode="auto">
            <a:xfrm rot="2104315">
              <a:off x="3820" y="3311"/>
              <a:ext cx="966" cy="97"/>
            </a:xfrm>
            <a:prstGeom prst="rightArrow">
              <a:avLst>
                <a:gd name="adj1" fmla="val 50000"/>
                <a:gd name="adj2" fmla="val 248969"/>
              </a:avLst>
            </a:prstGeom>
            <a:solidFill>
              <a:srgbClr val="CC0000"/>
            </a:solidFill>
            <a:ln w="9525">
              <a:solidFill>
                <a:schemeClr val="tx1"/>
              </a:solidFill>
              <a:miter lim="800000"/>
              <a:headEnd/>
              <a:tailEnd/>
            </a:ln>
          </p:spPr>
          <p:txBody>
            <a:bodyPr wrap="none" anchor="ctr"/>
            <a:lstStyle/>
            <a:p>
              <a:endParaRPr lang="en-US"/>
            </a:p>
          </p:txBody>
        </p:sp>
        <p:grpSp>
          <p:nvGrpSpPr>
            <p:cNvPr id="8" name="Group 37"/>
            <p:cNvGrpSpPr>
              <a:grpSpLocks/>
            </p:cNvGrpSpPr>
            <p:nvPr/>
          </p:nvGrpSpPr>
          <p:grpSpPr bwMode="auto">
            <a:xfrm>
              <a:off x="3800" y="3280"/>
              <a:ext cx="760" cy="479"/>
              <a:chOff x="4112" y="2592"/>
              <a:chExt cx="760" cy="479"/>
            </a:xfrm>
          </p:grpSpPr>
          <p:sp>
            <p:nvSpPr>
              <p:cNvPr id="43054" name="Text Box 38"/>
              <p:cNvSpPr txBox="1">
                <a:spLocks noChangeArrowheads="1"/>
              </p:cNvSpPr>
              <p:nvPr/>
            </p:nvSpPr>
            <p:spPr bwMode="auto">
              <a:xfrm>
                <a:off x="4112" y="2592"/>
                <a:ext cx="336" cy="231"/>
              </a:xfrm>
              <a:prstGeom prst="rect">
                <a:avLst/>
              </a:prstGeom>
              <a:noFill/>
              <a:ln w="9525">
                <a:noFill/>
                <a:miter lim="800000"/>
                <a:headEnd/>
                <a:tailEnd/>
              </a:ln>
            </p:spPr>
            <p:txBody>
              <a:bodyPr>
                <a:spAutoFit/>
              </a:bodyPr>
              <a:lstStyle/>
              <a:p>
                <a:pPr>
                  <a:spcBef>
                    <a:spcPct val="50000"/>
                  </a:spcBef>
                </a:pPr>
                <a:r>
                  <a:rPr lang="en-US"/>
                  <a:t>H</a:t>
                </a:r>
                <a:r>
                  <a:rPr lang="en-US" baseline="-25000"/>
                  <a:t>2</a:t>
                </a:r>
              </a:p>
            </p:txBody>
          </p:sp>
          <p:sp>
            <p:nvSpPr>
              <p:cNvPr id="43055" name="Text Box 39"/>
              <p:cNvSpPr txBox="1">
                <a:spLocks noChangeArrowheads="1"/>
              </p:cNvSpPr>
              <p:nvPr/>
            </p:nvSpPr>
            <p:spPr bwMode="auto">
              <a:xfrm>
                <a:off x="4440" y="2840"/>
                <a:ext cx="432" cy="231"/>
              </a:xfrm>
              <a:prstGeom prst="rect">
                <a:avLst/>
              </a:prstGeom>
              <a:noFill/>
              <a:ln w="9525">
                <a:noFill/>
                <a:miter lim="800000"/>
                <a:headEnd/>
                <a:tailEnd/>
              </a:ln>
            </p:spPr>
            <p:txBody>
              <a:bodyPr>
                <a:spAutoFit/>
              </a:bodyPr>
              <a:lstStyle/>
              <a:p>
                <a:pPr>
                  <a:spcBef>
                    <a:spcPct val="50000"/>
                  </a:spcBef>
                </a:pPr>
                <a:r>
                  <a:rPr lang="en-US"/>
                  <a:t>CH</a:t>
                </a:r>
                <a:r>
                  <a:rPr lang="en-US" baseline="-25000"/>
                  <a:t>4</a:t>
                </a:r>
              </a:p>
            </p:txBody>
          </p:sp>
        </p:grpSp>
      </p:grpSp>
      <p:sp>
        <p:nvSpPr>
          <p:cNvPr id="33832" name="AutoShape 40"/>
          <p:cNvSpPr>
            <a:spLocks noChangeArrowheads="1"/>
          </p:cNvSpPr>
          <p:nvPr/>
        </p:nvSpPr>
        <p:spPr bwMode="auto">
          <a:xfrm>
            <a:off x="6238875" y="2865437"/>
            <a:ext cx="361950" cy="120650"/>
          </a:xfrm>
          <a:prstGeom prst="rightArrow">
            <a:avLst>
              <a:gd name="adj1" fmla="val 50000"/>
              <a:gd name="adj2" fmla="val 75000"/>
            </a:avLst>
          </a:prstGeom>
          <a:solidFill>
            <a:srgbClr val="CC0000"/>
          </a:solidFill>
          <a:ln w="9525">
            <a:solidFill>
              <a:schemeClr val="tx1"/>
            </a:solidFill>
            <a:miter lim="800000"/>
            <a:headEnd/>
            <a:tailEnd/>
          </a:ln>
        </p:spPr>
        <p:txBody>
          <a:bodyPr wrap="none" anchor="ctr"/>
          <a:lstStyle/>
          <a:p>
            <a:endParaRPr lang="en-US"/>
          </a:p>
        </p:txBody>
      </p:sp>
      <p:grpSp>
        <p:nvGrpSpPr>
          <p:cNvPr id="9" name="Group 41"/>
          <p:cNvGrpSpPr>
            <a:grpSpLocks/>
          </p:cNvGrpSpPr>
          <p:nvPr/>
        </p:nvGrpSpPr>
        <p:grpSpPr bwMode="auto">
          <a:xfrm>
            <a:off x="4943475" y="2417762"/>
            <a:ext cx="1397000" cy="1028700"/>
            <a:chOff x="3064" y="1656"/>
            <a:chExt cx="880" cy="648"/>
          </a:xfrm>
        </p:grpSpPr>
        <p:sp>
          <p:nvSpPr>
            <p:cNvPr id="43049" name="Rectangle 42"/>
            <p:cNvSpPr>
              <a:spLocks noChangeArrowheads="1"/>
            </p:cNvSpPr>
            <p:nvPr/>
          </p:nvSpPr>
          <p:spPr bwMode="auto">
            <a:xfrm>
              <a:off x="3160" y="1656"/>
              <a:ext cx="688" cy="648"/>
            </a:xfrm>
            <a:prstGeom prst="rect">
              <a:avLst/>
            </a:prstGeom>
            <a:solidFill>
              <a:schemeClr val="accent1"/>
            </a:solidFill>
            <a:ln w="9525">
              <a:solidFill>
                <a:schemeClr val="tx1"/>
              </a:solidFill>
              <a:prstDash val="dash"/>
              <a:miter lim="800000"/>
              <a:headEnd/>
              <a:tailEnd/>
            </a:ln>
          </p:spPr>
          <p:txBody>
            <a:bodyPr wrap="none" anchor="ctr"/>
            <a:lstStyle/>
            <a:p>
              <a:endParaRPr lang="en-US"/>
            </a:p>
          </p:txBody>
        </p:sp>
        <p:sp>
          <p:nvSpPr>
            <p:cNvPr id="43050" name="Text Box 43"/>
            <p:cNvSpPr txBox="1">
              <a:spLocks noChangeArrowheads="1"/>
            </p:cNvSpPr>
            <p:nvPr/>
          </p:nvSpPr>
          <p:spPr bwMode="auto">
            <a:xfrm>
              <a:off x="3064" y="1736"/>
              <a:ext cx="880" cy="460"/>
            </a:xfrm>
            <a:prstGeom prst="rect">
              <a:avLst/>
            </a:prstGeom>
            <a:noFill/>
            <a:ln w="9525">
              <a:noFill/>
              <a:miter lim="800000"/>
              <a:headEnd/>
              <a:tailEnd/>
            </a:ln>
          </p:spPr>
          <p:txBody>
            <a:bodyPr>
              <a:spAutoFit/>
            </a:bodyPr>
            <a:lstStyle/>
            <a:p>
              <a:pPr algn="ctr">
                <a:spcBef>
                  <a:spcPct val="50000"/>
                </a:spcBef>
              </a:pPr>
              <a:r>
                <a:rPr lang="en-US" sz="1400" b="1">
                  <a:solidFill>
                    <a:srgbClr val="CC0000"/>
                  </a:solidFill>
                </a:rPr>
                <a:t>micro-nano solar charge separation</a:t>
              </a:r>
            </a:p>
          </p:txBody>
        </p:sp>
      </p:grpSp>
      <p:sp>
        <p:nvSpPr>
          <p:cNvPr id="33836" name="AutoShape 44"/>
          <p:cNvSpPr>
            <a:spLocks noChangeArrowheads="1"/>
          </p:cNvSpPr>
          <p:nvPr/>
        </p:nvSpPr>
        <p:spPr bwMode="auto">
          <a:xfrm>
            <a:off x="4530725" y="2565400"/>
            <a:ext cx="498475" cy="211137"/>
          </a:xfrm>
          <a:prstGeom prst="leftRightArrow">
            <a:avLst>
              <a:gd name="adj1" fmla="val 50000"/>
              <a:gd name="adj2" fmla="val 47218"/>
            </a:avLst>
          </a:prstGeom>
          <a:solidFill>
            <a:srgbClr val="CC0000"/>
          </a:solidFill>
          <a:ln w="9525">
            <a:solidFill>
              <a:schemeClr val="tx1"/>
            </a:solidFill>
            <a:miter lim="800000"/>
            <a:headEnd/>
            <a:tailEnd/>
          </a:ln>
        </p:spPr>
        <p:txBody>
          <a:bodyPr wrap="none" anchor="ctr"/>
          <a:lstStyle/>
          <a:p>
            <a:endParaRPr lang="en-US"/>
          </a:p>
        </p:txBody>
      </p:sp>
      <p:sp>
        <p:nvSpPr>
          <p:cNvPr id="33837" name="AutoShape 45"/>
          <p:cNvSpPr>
            <a:spLocks noChangeArrowheads="1"/>
          </p:cNvSpPr>
          <p:nvPr/>
        </p:nvSpPr>
        <p:spPr bwMode="auto">
          <a:xfrm>
            <a:off x="4524375" y="4305300"/>
            <a:ext cx="498475" cy="211137"/>
          </a:xfrm>
          <a:prstGeom prst="leftRightArrow">
            <a:avLst>
              <a:gd name="adj1" fmla="val 50000"/>
              <a:gd name="adj2" fmla="val 47218"/>
            </a:avLst>
          </a:prstGeom>
          <a:solidFill>
            <a:srgbClr val="CC0000"/>
          </a:solidFill>
          <a:ln w="9525">
            <a:solidFill>
              <a:schemeClr val="tx1"/>
            </a:solidFill>
            <a:miter lim="800000"/>
            <a:headEnd/>
            <a:tailEnd/>
          </a:ln>
        </p:spPr>
        <p:txBody>
          <a:bodyPr wrap="none" anchor="ctr"/>
          <a:lstStyle/>
          <a:p>
            <a:endParaRPr lang="en-US"/>
          </a:p>
        </p:txBody>
      </p:sp>
      <p:cxnSp>
        <p:nvCxnSpPr>
          <p:cNvPr id="33838" name="AutoShape 46"/>
          <p:cNvCxnSpPr>
            <a:cxnSpLocks noChangeShapeType="1"/>
          </p:cNvCxnSpPr>
          <p:nvPr/>
        </p:nvCxnSpPr>
        <p:spPr bwMode="auto">
          <a:xfrm rot="-5400000">
            <a:off x="5449094" y="3147218"/>
            <a:ext cx="1171575" cy="798513"/>
          </a:xfrm>
          <a:prstGeom prst="bentConnector3">
            <a:avLst>
              <a:gd name="adj1" fmla="val 36852"/>
            </a:avLst>
          </a:prstGeom>
          <a:noFill/>
          <a:ln w="57150">
            <a:solidFill>
              <a:srgbClr val="CC0000"/>
            </a:solidFill>
            <a:miter lim="800000"/>
            <a:headEnd/>
            <a:tailEnd type="triangle" w="med" len="med"/>
          </a:ln>
        </p:spPr>
      </p:cxnSp>
      <p:grpSp>
        <p:nvGrpSpPr>
          <p:cNvPr id="10" name="Group 47"/>
          <p:cNvGrpSpPr>
            <a:grpSpLocks/>
          </p:cNvGrpSpPr>
          <p:nvPr/>
        </p:nvGrpSpPr>
        <p:grpSpPr bwMode="auto">
          <a:xfrm>
            <a:off x="3133725" y="2351087"/>
            <a:ext cx="1641475" cy="4152900"/>
            <a:chOff x="2292" y="1278"/>
            <a:chExt cx="1026" cy="2616"/>
          </a:xfrm>
        </p:grpSpPr>
        <p:sp>
          <p:nvSpPr>
            <p:cNvPr id="43036" name="Oval 48"/>
            <p:cNvSpPr>
              <a:spLocks noChangeArrowheads="1"/>
            </p:cNvSpPr>
            <p:nvPr/>
          </p:nvSpPr>
          <p:spPr bwMode="auto">
            <a:xfrm>
              <a:off x="2526" y="3228"/>
              <a:ext cx="522" cy="5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37" name="Rectangle 49" descr="Wide upward diagonal"/>
            <p:cNvSpPr>
              <a:spLocks noChangeArrowheads="1"/>
            </p:cNvSpPr>
            <p:nvPr/>
          </p:nvSpPr>
          <p:spPr bwMode="auto">
            <a:xfrm>
              <a:off x="2502" y="1302"/>
              <a:ext cx="612" cy="342"/>
            </a:xfrm>
            <a:prstGeom prst="rect">
              <a:avLst/>
            </a:prstGeom>
            <a:pattFill prst="wdUpDiag">
              <a:fgClr>
                <a:srgbClr val="EBFD07"/>
              </a:fgClr>
              <a:bgClr>
                <a:schemeClr val="bg1"/>
              </a:bgClr>
            </a:pattFill>
            <a:ln w="9525">
              <a:solidFill>
                <a:schemeClr val="tx1"/>
              </a:solidFill>
              <a:prstDash val="dash"/>
              <a:miter lim="800000"/>
              <a:headEnd/>
              <a:tailEnd/>
            </a:ln>
          </p:spPr>
          <p:txBody>
            <a:bodyPr wrap="none" anchor="ctr"/>
            <a:lstStyle/>
            <a:p>
              <a:endParaRPr lang="en-US"/>
            </a:p>
          </p:txBody>
        </p:sp>
        <p:sp>
          <p:nvSpPr>
            <p:cNvPr id="43038" name="Rectangle 50"/>
            <p:cNvSpPr>
              <a:spLocks noChangeArrowheads="1"/>
            </p:cNvSpPr>
            <p:nvPr/>
          </p:nvSpPr>
          <p:spPr bwMode="auto">
            <a:xfrm>
              <a:off x="2502" y="1638"/>
              <a:ext cx="612" cy="342"/>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43039" name="Rectangle 51" descr="Wide upward diagonal"/>
            <p:cNvSpPr>
              <a:spLocks noChangeArrowheads="1"/>
            </p:cNvSpPr>
            <p:nvPr/>
          </p:nvSpPr>
          <p:spPr bwMode="auto">
            <a:xfrm>
              <a:off x="2502" y="2406"/>
              <a:ext cx="612" cy="342"/>
            </a:xfrm>
            <a:prstGeom prst="rect">
              <a:avLst/>
            </a:prstGeom>
            <a:pattFill prst="wdUpDiag">
              <a:fgClr>
                <a:schemeClr val="folHlink"/>
              </a:fgClr>
              <a:bgClr>
                <a:schemeClr val="bg1"/>
              </a:bgClr>
            </a:pattFill>
            <a:ln w="9525">
              <a:solidFill>
                <a:schemeClr val="tx1"/>
              </a:solidFill>
              <a:miter lim="800000"/>
              <a:headEnd/>
              <a:tailEnd/>
            </a:ln>
          </p:spPr>
          <p:txBody>
            <a:bodyPr wrap="none" anchor="ctr"/>
            <a:lstStyle/>
            <a:p>
              <a:endParaRPr lang="en-US"/>
            </a:p>
          </p:txBody>
        </p:sp>
        <p:sp>
          <p:nvSpPr>
            <p:cNvPr id="43040" name="AutoShape 52"/>
            <p:cNvSpPr>
              <a:spLocks noChangeArrowheads="1"/>
            </p:cNvSpPr>
            <p:nvPr/>
          </p:nvSpPr>
          <p:spPr bwMode="auto">
            <a:xfrm>
              <a:off x="2688" y="2034"/>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41" name="AutoShape 53"/>
            <p:cNvSpPr>
              <a:spLocks noChangeArrowheads="1"/>
            </p:cNvSpPr>
            <p:nvPr/>
          </p:nvSpPr>
          <p:spPr bwMode="auto">
            <a:xfrm>
              <a:off x="2688" y="2814"/>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43042" name="Text Box 54"/>
            <p:cNvSpPr txBox="1">
              <a:spLocks noChangeArrowheads="1"/>
            </p:cNvSpPr>
            <p:nvPr/>
          </p:nvSpPr>
          <p:spPr bwMode="auto">
            <a:xfrm>
              <a:off x="2448" y="3288"/>
              <a:ext cx="672" cy="366"/>
            </a:xfrm>
            <a:prstGeom prst="rect">
              <a:avLst/>
            </a:prstGeom>
            <a:noFill/>
            <a:ln w="9525">
              <a:noFill/>
              <a:miter lim="800000"/>
              <a:headEnd/>
              <a:tailEnd/>
            </a:ln>
          </p:spPr>
          <p:txBody>
            <a:bodyPr>
              <a:spAutoFit/>
            </a:bodyPr>
            <a:lstStyle/>
            <a:p>
              <a:pPr algn="ctr">
                <a:spcBef>
                  <a:spcPct val="50000"/>
                </a:spcBef>
              </a:pPr>
              <a:r>
                <a:rPr lang="en-US" sz="1600"/>
                <a:t>fuel storage</a:t>
              </a:r>
            </a:p>
          </p:txBody>
        </p:sp>
        <p:sp>
          <p:nvSpPr>
            <p:cNvPr id="43043" name="Text Box 55"/>
            <p:cNvSpPr txBox="1">
              <a:spLocks noChangeArrowheads="1"/>
            </p:cNvSpPr>
            <p:nvPr/>
          </p:nvSpPr>
          <p:spPr bwMode="auto">
            <a:xfrm>
              <a:off x="2466" y="2478"/>
              <a:ext cx="732" cy="192"/>
            </a:xfrm>
            <a:prstGeom prst="rect">
              <a:avLst/>
            </a:prstGeom>
            <a:noFill/>
            <a:ln w="9525">
              <a:noFill/>
              <a:miter lim="800000"/>
              <a:headEnd/>
              <a:tailEnd/>
            </a:ln>
          </p:spPr>
          <p:txBody>
            <a:bodyPr>
              <a:spAutoFit/>
            </a:bodyPr>
            <a:lstStyle/>
            <a:p>
              <a:pPr>
                <a:spcBef>
                  <a:spcPct val="50000"/>
                </a:spcBef>
              </a:pPr>
              <a:r>
                <a:rPr lang="en-US" sz="1400" dirty="0">
                  <a:solidFill>
                    <a:srgbClr val="CC0000"/>
                  </a:solidFill>
                </a:rPr>
                <a:t>electrolyzer</a:t>
              </a:r>
            </a:p>
          </p:txBody>
        </p:sp>
        <p:sp>
          <p:nvSpPr>
            <p:cNvPr id="43044" name="Text Box 56"/>
            <p:cNvSpPr txBox="1">
              <a:spLocks noChangeArrowheads="1"/>
            </p:cNvSpPr>
            <p:nvPr/>
          </p:nvSpPr>
          <p:spPr bwMode="auto">
            <a:xfrm>
              <a:off x="2658" y="1278"/>
              <a:ext cx="438" cy="365"/>
            </a:xfrm>
            <a:prstGeom prst="rect">
              <a:avLst/>
            </a:prstGeom>
            <a:noFill/>
            <a:ln w="9525">
              <a:noFill/>
              <a:miter lim="800000"/>
              <a:headEnd/>
              <a:tailEnd/>
            </a:ln>
          </p:spPr>
          <p:txBody>
            <a:bodyPr>
              <a:spAutoFit/>
            </a:bodyPr>
            <a:lstStyle/>
            <a:p>
              <a:pPr>
                <a:spcBef>
                  <a:spcPct val="50000"/>
                </a:spcBef>
              </a:pPr>
              <a:r>
                <a:rPr lang="en-US">
                  <a:solidFill>
                    <a:srgbClr val="CC0000"/>
                  </a:solidFill>
                </a:rPr>
                <a:t>PV </a:t>
              </a:r>
              <a:r>
                <a:rPr lang="en-US" sz="1400">
                  <a:solidFill>
                    <a:srgbClr val="CC0000"/>
                  </a:solidFill>
                </a:rPr>
                <a:t>cell</a:t>
              </a:r>
              <a:endParaRPr lang="en-US">
                <a:solidFill>
                  <a:srgbClr val="CC0000"/>
                </a:solidFill>
              </a:endParaRPr>
            </a:p>
          </p:txBody>
        </p:sp>
        <p:sp>
          <p:nvSpPr>
            <p:cNvPr id="43045" name="Text Box 57"/>
            <p:cNvSpPr txBox="1">
              <a:spLocks noChangeArrowheads="1"/>
            </p:cNvSpPr>
            <p:nvPr/>
          </p:nvSpPr>
          <p:spPr bwMode="auto">
            <a:xfrm>
              <a:off x="2454" y="1638"/>
              <a:ext cx="720" cy="326"/>
            </a:xfrm>
            <a:prstGeom prst="rect">
              <a:avLst/>
            </a:prstGeom>
            <a:noFill/>
            <a:ln w="9525">
              <a:noFill/>
              <a:miter lim="800000"/>
              <a:headEnd/>
              <a:tailEnd/>
            </a:ln>
          </p:spPr>
          <p:txBody>
            <a:bodyPr>
              <a:spAutoFit/>
            </a:bodyPr>
            <a:lstStyle/>
            <a:p>
              <a:pPr algn="ctr">
                <a:spcBef>
                  <a:spcPct val="50000"/>
                </a:spcBef>
              </a:pPr>
              <a:r>
                <a:rPr lang="en-US" sz="1400" dirty="0"/>
                <a:t>balance     of system</a:t>
              </a:r>
            </a:p>
          </p:txBody>
        </p:sp>
        <p:sp>
          <p:nvSpPr>
            <p:cNvPr id="43046" name="Text Box 58"/>
            <p:cNvSpPr txBox="1">
              <a:spLocks noChangeArrowheads="1"/>
            </p:cNvSpPr>
            <p:nvPr/>
          </p:nvSpPr>
          <p:spPr bwMode="auto">
            <a:xfrm>
              <a:off x="2292" y="2076"/>
              <a:ext cx="606" cy="192"/>
            </a:xfrm>
            <a:prstGeom prst="rect">
              <a:avLst/>
            </a:prstGeom>
            <a:noFill/>
            <a:ln w="9525">
              <a:noFill/>
              <a:miter lim="800000"/>
              <a:headEnd/>
              <a:tailEnd/>
            </a:ln>
          </p:spPr>
          <p:txBody>
            <a:bodyPr>
              <a:spAutoFit/>
            </a:bodyPr>
            <a:lstStyle/>
            <a:p>
              <a:pPr>
                <a:spcBef>
                  <a:spcPct val="50000"/>
                </a:spcBef>
              </a:pPr>
              <a:r>
                <a:rPr lang="en-US" sz="1400"/>
                <a:t>current</a:t>
              </a:r>
            </a:p>
          </p:txBody>
        </p:sp>
        <p:sp>
          <p:nvSpPr>
            <p:cNvPr id="43047" name="Text Box 59"/>
            <p:cNvSpPr txBox="1">
              <a:spLocks noChangeArrowheads="1"/>
            </p:cNvSpPr>
            <p:nvPr/>
          </p:nvSpPr>
          <p:spPr bwMode="auto">
            <a:xfrm>
              <a:off x="2406" y="2874"/>
              <a:ext cx="336" cy="192"/>
            </a:xfrm>
            <a:prstGeom prst="rect">
              <a:avLst/>
            </a:prstGeom>
            <a:noFill/>
            <a:ln w="9525">
              <a:noFill/>
              <a:miter lim="800000"/>
              <a:headEnd/>
              <a:tailEnd/>
            </a:ln>
          </p:spPr>
          <p:txBody>
            <a:bodyPr>
              <a:spAutoFit/>
            </a:bodyPr>
            <a:lstStyle/>
            <a:p>
              <a:pPr>
                <a:spcBef>
                  <a:spcPct val="50000"/>
                </a:spcBef>
              </a:pPr>
              <a:r>
                <a:rPr lang="en-US" sz="1400"/>
                <a:t>gas</a:t>
              </a:r>
            </a:p>
          </p:txBody>
        </p:sp>
        <p:sp>
          <p:nvSpPr>
            <p:cNvPr id="43048" name="Text Box 60"/>
            <p:cNvSpPr txBox="1">
              <a:spLocks noChangeArrowheads="1"/>
            </p:cNvSpPr>
            <p:nvPr/>
          </p:nvSpPr>
          <p:spPr bwMode="auto">
            <a:xfrm>
              <a:off x="2346" y="3702"/>
              <a:ext cx="972" cy="192"/>
            </a:xfrm>
            <a:prstGeom prst="rect">
              <a:avLst/>
            </a:prstGeom>
            <a:noFill/>
            <a:ln w="9525">
              <a:noFill/>
              <a:miter lim="800000"/>
              <a:headEnd/>
              <a:tailEnd/>
            </a:ln>
          </p:spPr>
          <p:txBody>
            <a:bodyPr>
              <a:spAutoFit/>
            </a:bodyPr>
            <a:lstStyle/>
            <a:p>
              <a:pPr>
                <a:spcBef>
                  <a:spcPct val="50000"/>
                </a:spcBef>
              </a:pPr>
              <a:r>
                <a:rPr lang="en-US" sz="1400"/>
                <a:t>H</a:t>
              </a:r>
              <a:r>
                <a:rPr lang="en-US" sz="1400" baseline="-25000"/>
                <a:t>2</a:t>
              </a:r>
              <a:r>
                <a:rPr lang="en-US" sz="1400"/>
                <a:t> compression</a:t>
              </a:r>
            </a:p>
          </p:txBody>
        </p:sp>
      </p:grpSp>
      <p:grpSp>
        <p:nvGrpSpPr>
          <p:cNvPr id="11" name="Group 61"/>
          <p:cNvGrpSpPr>
            <a:grpSpLocks/>
          </p:cNvGrpSpPr>
          <p:nvPr/>
        </p:nvGrpSpPr>
        <p:grpSpPr bwMode="auto">
          <a:xfrm>
            <a:off x="1831975" y="2157412"/>
            <a:ext cx="1685925" cy="2965450"/>
            <a:chOff x="1416" y="1116"/>
            <a:chExt cx="1062" cy="1868"/>
          </a:xfrm>
        </p:grpSpPr>
        <p:sp>
          <p:nvSpPr>
            <p:cNvPr id="43032" name="AutoShape 62"/>
            <p:cNvSpPr>
              <a:spLocks noChangeArrowheads="1"/>
            </p:cNvSpPr>
            <p:nvPr/>
          </p:nvSpPr>
          <p:spPr bwMode="auto">
            <a:xfrm>
              <a:off x="1464" y="2514"/>
              <a:ext cx="948" cy="84"/>
            </a:xfrm>
            <a:prstGeom prst="rightArrow">
              <a:avLst>
                <a:gd name="adj1" fmla="val 50000"/>
                <a:gd name="adj2" fmla="val 282143"/>
              </a:avLst>
            </a:prstGeom>
            <a:solidFill>
              <a:srgbClr val="CC0000"/>
            </a:solidFill>
            <a:ln w="9525">
              <a:solidFill>
                <a:schemeClr val="tx1"/>
              </a:solidFill>
              <a:miter lim="800000"/>
              <a:headEnd/>
              <a:tailEnd/>
            </a:ln>
          </p:spPr>
          <p:txBody>
            <a:bodyPr wrap="none" anchor="ctr"/>
            <a:lstStyle/>
            <a:p>
              <a:endParaRPr lang="en-US"/>
            </a:p>
          </p:txBody>
        </p:sp>
        <p:sp>
          <p:nvSpPr>
            <p:cNvPr id="43033" name="Text Box 63"/>
            <p:cNvSpPr txBox="1">
              <a:spLocks noChangeArrowheads="1"/>
            </p:cNvSpPr>
            <p:nvPr/>
          </p:nvSpPr>
          <p:spPr bwMode="auto">
            <a:xfrm>
              <a:off x="1416" y="2658"/>
              <a:ext cx="1062" cy="326"/>
            </a:xfrm>
            <a:prstGeom prst="rect">
              <a:avLst/>
            </a:prstGeom>
            <a:noFill/>
            <a:ln w="9525">
              <a:noFill/>
              <a:miter lim="800000"/>
              <a:headEnd/>
              <a:tailEnd/>
            </a:ln>
          </p:spPr>
          <p:txBody>
            <a:bodyPr>
              <a:spAutoFit/>
            </a:bodyPr>
            <a:lstStyle/>
            <a:p>
              <a:pPr algn="ctr">
                <a:spcBef>
                  <a:spcPct val="50000"/>
                </a:spcBef>
              </a:pPr>
              <a:r>
                <a:rPr lang="en-US" sz="1400">
                  <a:solidFill>
                    <a:srgbClr val="CC0000"/>
                  </a:solidFill>
                </a:rPr>
                <a:t>new catalysts for fuel generation</a:t>
              </a:r>
            </a:p>
          </p:txBody>
        </p:sp>
        <p:sp>
          <p:nvSpPr>
            <p:cNvPr id="43034" name="AutoShape 64"/>
            <p:cNvSpPr>
              <a:spLocks noChangeArrowheads="1"/>
            </p:cNvSpPr>
            <p:nvPr/>
          </p:nvSpPr>
          <p:spPr bwMode="auto">
            <a:xfrm>
              <a:off x="1470" y="1446"/>
              <a:ext cx="948" cy="84"/>
            </a:xfrm>
            <a:prstGeom prst="rightArrow">
              <a:avLst>
                <a:gd name="adj1" fmla="val 50000"/>
                <a:gd name="adj2" fmla="val 282143"/>
              </a:avLst>
            </a:prstGeom>
            <a:solidFill>
              <a:srgbClr val="CC0000"/>
            </a:solidFill>
            <a:ln w="9525">
              <a:solidFill>
                <a:schemeClr val="tx1"/>
              </a:solidFill>
              <a:miter lim="800000"/>
              <a:headEnd/>
              <a:tailEnd/>
            </a:ln>
          </p:spPr>
          <p:txBody>
            <a:bodyPr wrap="none" anchor="ctr"/>
            <a:lstStyle/>
            <a:p>
              <a:endParaRPr lang="en-US"/>
            </a:p>
          </p:txBody>
        </p:sp>
        <p:sp>
          <p:nvSpPr>
            <p:cNvPr id="43035" name="Text Box 65"/>
            <p:cNvSpPr txBox="1">
              <a:spLocks noChangeArrowheads="1"/>
            </p:cNvSpPr>
            <p:nvPr/>
          </p:nvSpPr>
          <p:spPr bwMode="auto">
            <a:xfrm>
              <a:off x="1512" y="1116"/>
              <a:ext cx="882" cy="326"/>
            </a:xfrm>
            <a:prstGeom prst="rect">
              <a:avLst/>
            </a:prstGeom>
            <a:noFill/>
            <a:ln w="9525">
              <a:noFill/>
              <a:miter lim="800000"/>
              <a:headEnd/>
              <a:tailEnd/>
            </a:ln>
          </p:spPr>
          <p:txBody>
            <a:bodyPr>
              <a:spAutoFit/>
            </a:bodyPr>
            <a:lstStyle/>
            <a:p>
              <a:pPr algn="ctr">
                <a:spcBef>
                  <a:spcPct val="50000"/>
                </a:spcBef>
              </a:pPr>
              <a:r>
                <a:rPr lang="en-US" sz="1400">
                  <a:solidFill>
                    <a:srgbClr val="CC0000"/>
                  </a:solidFill>
                </a:rPr>
                <a:t>highly efficient  zero cost</a:t>
              </a:r>
            </a:p>
          </p:txBody>
        </p:sp>
      </p:grpSp>
      <p:sp>
        <p:nvSpPr>
          <p:cNvPr id="33859" name="Text Box 67"/>
          <p:cNvSpPr txBox="1">
            <a:spLocks noChangeArrowheads="1"/>
          </p:cNvSpPr>
          <p:nvPr/>
        </p:nvSpPr>
        <p:spPr bwMode="auto">
          <a:xfrm>
            <a:off x="6353175" y="4462462"/>
            <a:ext cx="749300" cy="366713"/>
          </a:xfrm>
          <a:prstGeom prst="rect">
            <a:avLst/>
          </a:prstGeom>
          <a:noFill/>
          <a:ln w="9525">
            <a:noFill/>
            <a:miter lim="800000"/>
            <a:headEnd/>
            <a:tailEnd/>
          </a:ln>
        </p:spPr>
        <p:txBody>
          <a:bodyPr>
            <a:spAutoFit/>
          </a:bodyPr>
          <a:lstStyle/>
          <a:p>
            <a:pPr algn="ctr">
              <a:spcBef>
                <a:spcPct val="50000"/>
              </a:spcBef>
            </a:pPr>
            <a:r>
              <a:rPr lang="en-US"/>
              <a:t>dark</a:t>
            </a:r>
          </a:p>
        </p:txBody>
      </p:sp>
      <p:grpSp>
        <p:nvGrpSpPr>
          <p:cNvPr id="12" name="Group 67"/>
          <p:cNvGrpSpPr>
            <a:grpSpLocks/>
          </p:cNvGrpSpPr>
          <p:nvPr/>
        </p:nvGrpSpPr>
        <p:grpSpPr bwMode="auto">
          <a:xfrm>
            <a:off x="6518275" y="3484562"/>
            <a:ext cx="1574800" cy="1690688"/>
            <a:chOff x="6337300" y="3860800"/>
            <a:chExt cx="1574800" cy="1690132"/>
          </a:xfrm>
        </p:grpSpPr>
        <p:sp>
          <p:nvSpPr>
            <p:cNvPr id="43030" name="TextBox 68"/>
            <p:cNvSpPr txBox="1">
              <a:spLocks noChangeArrowheads="1"/>
            </p:cNvSpPr>
            <p:nvPr/>
          </p:nvSpPr>
          <p:spPr bwMode="auto">
            <a:xfrm>
              <a:off x="6337300" y="3860800"/>
              <a:ext cx="863600" cy="369332"/>
            </a:xfrm>
            <a:prstGeom prst="rect">
              <a:avLst/>
            </a:prstGeom>
            <a:noFill/>
            <a:ln w="9525">
              <a:noFill/>
              <a:miter lim="800000"/>
              <a:headEnd/>
              <a:tailEnd/>
            </a:ln>
          </p:spPr>
          <p:txBody>
            <a:bodyPr>
              <a:spAutoFit/>
            </a:bodyPr>
            <a:lstStyle/>
            <a:p>
              <a:r>
                <a:rPr lang="en-US"/>
                <a:t>liquid</a:t>
              </a:r>
            </a:p>
          </p:txBody>
        </p:sp>
        <p:sp>
          <p:nvSpPr>
            <p:cNvPr id="43031" name="TextBox 69"/>
            <p:cNvSpPr txBox="1">
              <a:spLocks noChangeArrowheads="1"/>
            </p:cNvSpPr>
            <p:nvPr/>
          </p:nvSpPr>
          <p:spPr bwMode="auto">
            <a:xfrm>
              <a:off x="7277100" y="5181600"/>
              <a:ext cx="635000" cy="369332"/>
            </a:xfrm>
            <a:prstGeom prst="rect">
              <a:avLst/>
            </a:prstGeom>
            <a:noFill/>
            <a:ln w="9525">
              <a:noFill/>
              <a:miter lim="800000"/>
              <a:headEnd/>
              <a:tailEnd/>
            </a:ln>
          </p:spPr>
          <p:txBody>
            <a:bodyPr>
              <a:spAutoFit/>
            </a:bodyPr>
            <a:lstStyle/>
            <a:p>
              <a:r>
                <a:rPr lang="en-US"/>
                <a:t>gas</a:t>
              </a:r>
            </a:p>
          </p:txBody>
        </p:sp>
      </p:grpSp>
      <p:sp>
        <p:nvSpPr>
          <p:cNvPr id="76" name="Rectangle 75"/>
          <p:cNvSpPr/>
          <p:nvPr/>
        </p:nvSpPr>
        <p:spPr>
          <a:xfrm>
            <a:off x="464673" y="1856813"/>
            <a:ext cx="8243668" cy="461420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utoShape 74"/>
          <p:cNvSpPr>
            <a:spLocks noChangeArrowheads="1"/>
          </p:cNvSpPr>
          <p:nvPr/>
        </p:nvSpPr>
        <p:spPr bwMode="auto">
          <a:xfrm>
            <a:off x="2681288" y="2865437"/>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78" name="AutoShape 77"/>
          <p:cNvSpPr>
            <a:spLocks noChangeArrowheads="1"/>
          </p:cNvSpPr>
          <p:nvPr/>
        </p:nvSpPr>
        <p:spPr bwMode="auto">
          <a:xfrm>
            <a:off x="4627563" y="2401887"/>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79" name="AutoShape 79"/>
          <p:cNvSpPr>
            <a:spLocks noChangeArrowheads="1"/>
          </p:cNvSpPr>
          <p:nvPr/>
        </p:nvSpPr>
        <p:spPr bwMode="auto">
          <a:xfrm>
            <a:off x="4848225" y="2489200"/>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0" name="AutoShape 81"/>
          <p:cNvSpPr>
            <a:spLocks noChangeArrowheads="1"/>
          </p:cNvSpPr>
          <p:nvPr/>
        </p:nvSpPr>
        <p:spPr bwMode="auto">
          <a:xfrm>
            <a:off x="6311900" y="3219450"/>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1" name="AutoShape 83"/>
          <p:cNvSpPr>
            <a:spLocks noChangeArrowheads="1"/>
          </p:cNvSpPr>
          <p:nvPr/>
        </p:nvSpPr>
        <p:spPr bwMode="auto">
          <a:xfrm>
            <a:off x="3055938" y="2752725"/>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2" name="AutoShape 84"/>
          <p:cNvSpPr>
            <a:spLocks noChangeArrowheads="1"/>
          </p:cNvSpPr>
          <p:nvPr/>
        </p:nvSpPr>
        <p:spPr bwMode="auto">
          <a:xfrm>
            <a:off x="6278563" y="2930525"/>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3" name="Freeform 87"/>
          <p:cNvSpPr>
            <a:spLocks/>
          </p:cNvSpPr>
          <p:nvPr/>
        </p:nvSpPr>
        <p:spPr bwMode="auto">
          <a:xfrm>
            <a:off x="6556375" y="3522662"/>
            <a:ext cx="2041525" cy="2908300"/>
          </a:xfrm>
          <a:custGeom>
            <a:avLst/>
            <a:gdLst/>
            <a:ahLst/>
            <a:cxnLst>
              <a:cxn ang="0">
                <a:pos x="48" y="820"/>
              </a:cxn>
              <a:cxn ang="0">
                <a:pos x="48" y="862"/>
              </a:cxn>
              <a:cxn ang="0">
                <a:pos x="140" y="1516"/>
              </a:cxn>
              <a:cxn ang="0">
                <a:pos x="880" y="1808"/>
              </a:cxn>
              <a:cxn ang="0">
                <a:pos x="1221" y="1659"/>
              </a:cxn>
              <a:cxn ang="0">
                <a:pos x="1271" y="1061"/>
              </a:cxn>
              <a:cxn ang="0">
                <a:pos x="1207" y="222"/>
              </a:cxn>
              <a:cxn ang="0">
                <a:pos x="1086" y="52"/>
              </a:cxn>
              <a:cxn ang="0">
                <a:pos x="674" y="30"/>
              </a:cxn>
              <a:cxn ang="0">
                <a:pos x="304" y="59"/>
              </a:cxn>
              <a:cxn ang="0">
                <a:pos x="41" y="386"/>
              </a:cxn>
              <a:cxn ang="0">
                <a:pos x="48" y="820"/>
              </a:cxn>
            </a:cxnLst>
            <a:rect l="0" t="0" r="r" b="b"/>
            <a:pathLst>
              <a:path w="1286" h="1832">
                <a:moveTo>
                  <a:pt x="48" y="820"/>
                </a:moveTo>
                <a:cubicBezTo>
                  <a:pt x="49" y="899"/>
                  <a:pt x="33" y="746"/>
                  <a:pt x="48" y="862"/>
                </a:cubicBezTo>
                <a:cubicBezTo>
                  <a:pt x="63" y="978"/>
                  <a:pt x="1" y="1358"/>
                  <a:pt x="140" y="1516"/>
                </a:cubicBezTo>
                <a:cubicBezTo>
                  <a:pt x="279" y="1674"/>
                  <a:pt x="700" y="1784"/>
                  <a:pt x="880" y="1808"/>
                </a:cubicBezTo>
                <a:cubicBezTo>
                  <a:pt x="1060" y="1832"/>
                  <a:pt x="1156" y="1784"/>
                  <a:pt x="1221" y="1659"/>
                </a:cubicBezTo>
                <a:cubicBezTo>
                  <a:pt x="1286" y="1534"/>
                  <a:pt x="1273" y="1300"/>
                  <a:pt x="1271" y="1061"/>
                </a:cubicBezTo>
                <a:cubicBezTo>
                  <a:pt x="1269" y="822"/>
                  <a:pt x="1238" y="390"/>
                  <a:pt x="1207" y="222"/>
                </a:cubicBezTo>
                <a:cubicBezTo>
                  <a:pt x="1176" y="54"/>
                  <a:pt x="1175" y="84"/>
                  <a:pt x="1086" y="52"/>
                </a:cubicBezTo>
                <a:cubicBezTo>
                  <a:pt x="997" y="20"/>
                  <a:pt x="804" y="29"/>
                  <a:pt x="674" y="30"/>
                </a:cubicBezTo>
                <a:cubicBezTo>
                  <a:pt x="544" y="31"/>
                  <a:pt x="409" y="0"/>
                  <a:pt x="304" y="59"/>
                </a:cubicBezTo>
                <a:cubicBezTo>
                  <a:pt x="199" y="118"/>
                  <a:pt x="82" y="256"/>
                  <a:pt x="41" y="386"/>
                </a:cubicBezTo>
                <a:cubicBezTo>
                  <a:pt x="0" y="516"/>
                  <a:pt x="47" y="741"/>
                  <a:pt x="48" y="820"/>
                </a:cubicBezTo>
                <a:close/>
              </a:path>
            </a:pathLst>
          </a:custGeom>
          <a:noFill/>
          <a:ln w="28575" cap="flat" cmpd="sng">
            <a:solidFill>
              <a:schemeClr val="tx2"/>
            </a:solidFill>
            <a:prstDash val="solid"/>
            <a:round/>
            <a:headEnd/>
            <a:tailEnd/>
          </a:ln>
          <a:effectLst/>
        </p:spPr>
        <p:txBody>
          <a:bodyPr/>
          <a:lstStyle/>
          <a:p>
            <a:endParaRPr lang="en-US"/>
          </a:p>
        </p:txBody>
      </p:sp>
      <p:sp>
        <p:nvSpPr>
          <p:cNvPr id="84" name="Freeform 88"/>
          <p:cNvSpPr>
            <a:spLocks/>
          </p:cNvSpPr>
          <p:nvPr/>
        </p:nvSpPr>
        <p:spPr bwMode="auto">
          <a:xfrm>
            <a:off x="1601788" y="3819525"/>
            <a:ext cx="5018087" cy="1223962"/>
          </a:xfrm>
          <a:custGeom>
            <a:avLst/>
            <a:gdLst/>
            <a:ahLst/>
            <a:cxnLst>
              <a:cxn ang="0">
                <a:pos x="2373" y="21"/>
              </a:cxn>
              <a:cxn ang="0">
                <a:pos x="2934" y="21"/>
              </a:cxn>
              <a:cxn ang="0">
                <a:pos x="3084" y="149"/>
              </a:cxn>
              <a:cxn ang="0">
                <a:pos x="3112" y="597"/>
              </a:cxn>
              <a:cxn ang="0">
                <a:pos x="2792" y="768"/>
              </a:cxn>
              <a:cxn ang="0">
                <a:pos x="1548" y="576"/>
              </a:cxn>
              <a:cxn ang="0">
                <a:pos x="218" y="654"/>
              </a:cxn>
              <a:cxn ang="0">
                <a:pos x="239" y="213"/>
              </a:cxn>
              <a:cxn ang="0">
                <a:pos x="1021" y="92"/>
              </a:cxn>
              <a:cxn ang="0">
                <a:pos x="2415" y="14"/>
              </a:cxn>
              <a:cxn ang="0">
                <a:pos x="2501" y="14"/>
              </a:cxn>
            </a:cxnLst>
            <a:rect l="0" t="0" r="r" b="b"/>
            <a:pathLst>
              <a:path w="3161" h="771">
                <a:moveTo>
                  <a:pt x="2373" y="21"/>
                </a:moveTo>
                <a:cubicBezTo>
                  <a:pt x="2594" y="10"/>
                  <a:pt x="2816" y="0"/>
                  <a:pt x="2934" y="21"/>
                </a:cubicBezTo>
                <a:cubicBezTo>
                  <a:pt x="3052" y="42"/>
                  <a:pt x="3054" y="53"/>
                  <a:pt x="3084" y="149"/>
                </a:cubicBezTo>
                <a:cubicBezTo>
                  <a:pt x="3114" y="245"/>
                  <a:pt x="3161" y="494"/>
                  <a:pt x="3112" y="597"/>
                </a:cubicBezTo>
                <a:cubicBezTo>
                  <a:pt x="3063" y="700"/>
                  <a:pt x="3053" y="771"/>
                  <a:pt x="2792" y="768"/>
                </a:cubicBezTo>
                <a:cubicBezTo>
                  <a:pt x="2531" y="765"/>
                  <a:pt x="1977" y="595"/>
                  <a:pt x="1548" y="576"/>
                </a:cubicBezTo>
                <a:cubicBezTo>
                  <a:pt x="1119" y="557"/>
                  <a:pt x="436" y="714"/>
                  <a:pt x="218" y="654"/>
                </a:cubicBezTo>
                <a:cubicBezTo>
                  <a:pt x="0" y="594"/>
                  <a:pt x="105" y="307"/>
                  <a:pt x="239" y="213"/>
                </a:cubicBezTo>
                <a:cubicBezTo>
                  <a:pt x="373" y="119"/>
                  <a:pt x="658" y="125"/>
                  <a:pt x="1021" y="92"/>
                </a:cubicBezTo>
                <a:cubicBezTo>
                  <a:pt x="1384" y="59"/>
                  <a:pt x="2168" y="27"/>
                  <a:pt x="2415" y="14"/>
                </a:cubicBezTo>
                <a:cubicBezTo>
                  <a:pt x="2662" y="1"/>
                  <a:pt x="2581" y="7"/>
                  <a:pt x="2501" y="14"/>
                </a:cubicBezTo>
              </a:path>
            </a:pathLst>
          </a:custGeom>
          <a:noFill/>
          <a:ln w="28575" cmpd="sng">
            <a:solidFill>
              <a:schemeClr val="tx2"/>
            </a:solidFill>
            <a:round/>
            <a:headEnd/>
            <a:tailEnd/>
          </a:ln>
          <a:effectLst/>
        </p:spPr>
        <p:txBody>
          <a:bodyPr/>
          <a:lstStyle/>
          <a:p>
            <a:endParaRPr lang="en-US"/>
          </a:p>
        </p:txBody>
      </p:sp>
      <p:sp>
        <p:nvSpPr>
          <p:cNvPr id="85" name="Freeform 89"/>
          <p:cNvSpPr>
            <a:spLocks/>
          </p:cNvSpPr>
          <p:nvPr/>
        </p:nvSpPr>
        <p:spPr bwMode="auto">
          <a:xfrm>
            <a:off x="1874838" y="1423987"/>
            <a:ext cx="4889500" cy="2417763"/>
          </a:xfrm>
          <a:custGeom>
            <a:avLst/>
            <a:gdLst/>
            <a:ahLst/>
            <a:cxnLst>
              <a:cxn ang="0">
                <a:pos x="2762" y="1210"/>
              </a:cxn>
              <a:cxn ang="0">
                <a:pos x="1639" y="1011"/>
              </a:cxn>
              <a:cxn ang="0">
                <a:pos x="323" y="982"/>
              </a:cxn>
              <a:cxn ang="0">
                <a:pos x="46" y="570"/>
              </a:cxn>
              <a:cxn ang="0">
                <a:pos x="601" y="65"/>
              </a:cxn>
              <a:cxn ang="0">
                <a:pos x="1852" y="179"/>
              </a:cxn>
              <a:cxn ang="0">
                <a:pos x="2663" y="115"/>
              </a:cxn>
              <a:cxn ang="0">
                <a:pos x="3011" y="428"/>
              </a:cxn>
              <a:cxn ang="0">
                <a:pos x="3040" y="1053"/>
              </a:cxn>
              <a:cxn ang="0">
                <a:pos x="2762" y="1210"/>
              </a:cxn>
            </a:cxnLst>
            <a:rect l="0" t="0" r="r" b="b"/>
            <a:pathLst>
              <a:path w="3080" h="1217">
                <a:moveTo>
                  <a:pt x="2762" y="1210"/>
                </a:moveTo>
                <a:cubicBezTo>
                  <a:pt x="2529" y="1203"/>
                  <a:pt x="2045" y="1049"/>
                  <a:pt x="1639" y="1011"/>
                </a:cubicBezTo>
                <a:cubicBezTo>
                  <a:pt x="1233" y="973"/>
                  <a:pt x="588" y="1055"/>
                  <a:pt x="323" y="982"/>
                </a:cubicBezTo>
                <a:cubicBezTo>
                  <a:pt x="58" y="909"/>
                  <a:pt x="0" y="723"/>
                  <a:pt x="46" y="570"/>
                </a:cubicBezTo>
                <a:cubicBezTo>
                  <a:pt x="92" y="417"/>
                  <a:pt x="300" y="130"/>
                  <a:pt x="601" y="65"/>
                </a:cubicBezTo>
                <a:cubicBezTo>
                  <a:pt x="902" y="0"/>
                  <a:pt x="1508" y="171"/>
                  <a:pt x="1852" y="179"/>
                </a:cubicBezTo>
                <a:cubicBezTo>
                  <a:pt x="2196" y="187"/>
                  <a:pt x="2470" y="74"/>
                  <a:pt x="2663" y="115"/>
                </a:cubicBezTo>
                <a:cubicBezTo>
                  <a:pt x="2856" y="156"/>
                  <a:pt x="2948" y="272"/>
                  <a:pt x="3011" y="428"/>
                </a:cubicBezTo>
                <a:cubicBezTo>
                  <a:pt x="3074" y="584"/>
                  <a:pt x="3080" y="922"/>
                  <a:pt x="3040" y="1053"/>
                </a:cubicBezTo>
                <a:cubicBezTo>
                  <a:pt x="3000" y="1184"/>
                  <a:pt x="2995" y="1217"/>
                  <a:pt x="2762" y="1210"/>
                </a:cubicBezTo>
                <a:close/>
              </a:path>
            </a:pathLst>
          </a:custGeom>
          <a:noFill/>
          <a:ln w="28575" cmpd="sng">
            <a:solidFill>
              <a:schemeClr val="tx2"/>
            </a:solidFill>
            <a:round/>
            <a:headEnd/>
            <a:tailEnd/>
          </a:ln>
          <a:effectLst/>
        </p:spPr>
        <p:txBody>
          <a:bodyPr/>
          <a:lstStyle/>
          <a:p>
            <a:endParaRPr lang="en-US"/>
          </a:p>
        </p:txBody>
      </p:sp>
      <p:sp>
        <p:nvSpPr>
          <p:cNvPr id="86" name="AutoShape 70"/>
          <p:cNvSpPr>
            <a:spLocks noChangeArrowheads="1"/>
          </p:cNvSpPr>
          <p:nvPr/>
        </p:nvSpPr>
        <p:spPr bwMode="auto">
          <a:xfrm>
            <a:off x="6372225" y="2655887"/>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7" name="AutoShape 71"/>
          <p:cNvSpPr>
            <a:spLocks noChangeArrowheads="1"/>
          </p:cNvSpPr>
          <p:nvPr/>
        </p:nvSpPr>
        <p:spPr bwMode="auto">
          <a:xfrm>
            <a:off x="4646613" y="2708275"/>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8" name="AutoShape 72"/>
          <p:cNvSpPr>
            <a:spLocks noChangeArrowheads="1"/>
          </p:cNvSpPr>
          <p:nvPr/>
        </p:nvSpPr>
        <p:spPr bwMode="auto">
          <a:xfrm>
            <a:off x="4799013" y="2905125"/>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89" name="AutoShape 73"/>
          <p:cNvSpPr>
            <a:spLocks noChangeArrowheads="1"/>
          </p:cNvSpPr>
          <p:nvPr/>
        </p:nvSpPr>
        <p:spPr bwMode="auto">
          <a:xfrm>
            <a:off x="2528888" y="2368550"/>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0" name="AutoShape 75"/>
          <p:cNvSpPr>
            <a:spLocks noChangeArrowheads="1"/>
          </p:cNvSpPr>
          <p:nvPr/>
        </p:nvSpPr>
        <p:spPr bwMode="auto">
          <a:xfrm>
            <a:off x="6129338" y="3559175"/>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1" name="AutoShape 76"/>
          <p:cNvSpPr>
            <a:spLocks noChangeArrowheads="1"/>
          </p:cNvSpPr>
          <p:nvPr/>
        </p:nvSpPr>
        <p:spPr bwMode="auto">
          <a:xfrm>
            <a:off x="2263775" y="2627312"/>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2" name="AutoShape 78"/>
          <p:cNvSpPr>
            <a:spLocks noChangeArrowheads="1"/>
          </p:cNvSpPr>
          <p:nvPr/>
        </p:nvSpPr>
        <p:spPr bwMode="auto">
          <a:xfrm>
            <a:off x="6215063" y="2433637"/>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3" name="AutoShape 80"/>
          <p:cNvSpPr>
            <a:spLocks noChangeArrowheads="1"/>
          </p:cNvSpPr>
          <p:nvPr/>
        </p:nvSpPr>
        <p:spPr bwMode="auto">
          <a:xfrm>
            <a:off x="2733675" y="2541587"/>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4" name="AutoShape 82"/>
          <p:cNvSpPr>
            <a:spLocks noChangeArrowheads="1"/>
          </p:cNvSpPr>
          <p:nvPr/>
        </p:nvSpPr>
        <p:spPr bwMode="auto">
          <a:xfrm>
            <a:off x="4467225" y="2908300"/>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5" name="AutoShape 85"/>
          <p:cNvSpPr>
            <a:spLocks noChangeArrowheads="1"/>
          </p:cNvSpPr>
          <p:nvPr/>
        </p:nvSpPr>
        <p:spPr bwMode="auto">
          <a:xfrm>
            <a:off x="6267450" y="4397375"/>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96" name="Text Box 90"/>
          <p:cNvSpPr txBox="1">
            <a:spLocks noChangeArrowheads="1"/>
          </p:cNvSpPr>
          <p:nvPr/>
        </p:nvSpPr>
        <p:spPr bwMode="auto">
          <a:xfrm>
            <a:off x="6835775" y="4778375"/>
            <a:ext cx="1477963"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a:t>separations</a:t>
            </a:r>
          </a:p>
        </p:txBody>
      </p:sp>
      <p:sp>
        <p:nvSpPr>
          <p:cNvPr id="97" name="Text Box 91"/>
          <p:cNvSpPr txBox="1">
            <a:spLocks noChangeArrowheads="1"/>
          </p:cNvSpPr>
          <p:nvPr/>
        </p:nvSpPr>
        <p:spPr bwMode="auto">
          <a:xfrm>
            <a:off x="4899025" y="3930650"/>
            <a:ext cx="1477963" cy="376237"/>
          </a:xfrm>
          <a:prstGeom prst="rect">
            <a:avLst/>
          </a:prstGeom>
          <a:solidFill>
            <a:schemeClr val="bg1"/>
          </a:solidFill>
          <a:ln w="9525">
            <a:solidFill>
              <a:schemeClr val="tx2"/>
            </a:solidFill>
            <a:miter lim="800000"/>
            <a:headEnd/>
            <a:tailEnd/>
          </a:ln>
          <a:effectLst/>
        </p:spPr>
        <p:txBody>
          <a:bodyPr>
            <a:spAutoFit/>
          </a:bodyPr>
          <a:lstStyle/>
          <a:p>
            <a:pPr algn="ctr">
              <a:spcBef>
                <a:spcPct val="50000"/>
              </a:spcBef>
            </a:pPr>
            <a:r>
              <a:rPr lang="en-US"/>
              <a:t>catalysis</a:t>
            </a:r>
          </a:p>
        </p:txBody>
      </p:sp>
      <p:sp>
        <p:nvSpPr>
          <p:cNvPr id="98" name="Text Box 92"/>
          <p:cNvSpPr txBox="1">
            <a:spLocks noChangeArrowheads="1"/>
          </p:cNvSpPr>
          <p:nvPr/>
        </p:nvSpPr>
        <p:spPr bwMode="auto">
          <a:xfrm>
            <a:off x="2286000" y="1981200"/>
            <a:ext cx="4200526" cy="369332"/>
          </a:xfrm>
          <a:prstGeom prst="rect">
            <a:avLst/>
          </a:prstGeom>
          <a:solidFill>
            <a:schemeClr val="bg1"/>
          </a:solidFill>
          <a:ln w="9525">
            <a:solidFill>
              <a:schemeClr val="tx2"/>
            </a:solidFill>
            <a:miter lim="800000"/>
            <a:headEnd/>
            <a:tailEnd/>
          </a:ln>
          <a:effectLst/>
        </p:spPr>
        <p:txBody>
          <a:bodyPr wrap="square">
            <a:spAutoFit/>
          </a:bodyPr>
          <a:lstStyle/>
          <a:p>
            <a:pPr algn="ctr">
              <a:spcBef>
                <a:spcPct val="50000"/>
              </a:spcBef>
            </a:pPr>
            <a:r>
              <a:rPr lang="en-US" dirty="0" smtClean="0"/>
              <a:t>Photochemistry, biosciences, materials</a:t>
            </a:r>
            <a:endParaRPr lang="en-US" dirty="0"/>
          </a:p>
        </p:txBody>
      </p:sp>
      <p:sp>
        <p:nvSpPr>
          <p:cNvPr id="99" name="TextBox 98"/>
          <p:cNvSpPr txBox="1"/>
          <p:nvPr/>
        </p:nvSpPr>
        <p:spPr>
          <a:xfrm>
            <a:off x="3505200" y="1066800"/>
            <a:ext cx="2450592" cy="369332"/>
          </a:xfrm>
          <a:prstGeom prst="rect">
            <a:avLst/>
          </a:prstGeom>
          <a:noFill/>
        </p:spPr>
        <p:txBody>
          <a:bodyPr wrap="square" rtlCol="0">
            <a:spAutoFit/>
          </a:bodyPr>
          <a:lstStyle/>
          <a:p>
            <a:r>
              <a:rPr lang="en-US" dirty="0" smtClean="0"/>
              <a:t>EFRC areas of focus</a:t>
            </a:r>
            <a:endParaRPr lang="en-US" dirty="0"/>
          </a:p>
        </p:txBody>
      </p:sp>
      <p:sp>
        <p:nvSpPr>
          <p:cNvPr id="100" name="Text Box 24"/>
          <p:cNvSpPr txBox="1">
            <a:spLocks noChangeArrowheads="1"/>
          </p:cNvSpPr>
          <p:nvPr/>
        </p:nvSpPr>
        <p:spPr bwMode="auto">
          <a:xfrm>
            <a:off x="304800" y="1066800"/>
            <a:ext cx="2489200" cy="366712"/>
          </a:xfrm>
          <a:prstGeom prst="rect">
            <a:avLst/>
          </a:prstGeom>
          <a:noFill/>
          <a:ln w="9525">
            <a:noFill/>
            <a:miter lim="800000"/>
            <a:headEnd/>
            <a:tailEnd/>
          </a:ln>
        </p:spPr>
        <p:txBody>
          <a:bodyPr>
            <a:spAutoFit/>
          </a:bodyPr>
          <a:lstStyle/>
          <a:p>
            <a:pPr>
              <a:spcBef>
                <a:spcPct val="50000"/>
              </a:spcBef>
            </a:pPr>
            <a:r>
              <a:rPr lang="en-US" dirty="0"/>
              <a:t>What we can do today</a:t>
            </a:r>
          </a:p>
        </p:txBody>
      </p:sp>
      <p:sp>
        <p:nvSpPr>
          <p:cNvPr id="101" name="Text Box 25"/>
          <p:cNvSpPr txBox="1">
            <a:spLocks noChangeArrowheads="1"/>
          </p:cNvSpPr>
          <p:nvPr/>
        </p:nvSpPr>
        <p:spPr bwMode="auto">
          <a:xfrm>
            <a:off x="6400800" y="1066800"/>
            <a:ext cx="2428875" cy="977900"/>
          </a:xfrm>
          <a:prstGeom prst="rect">
            <a:avLst/>
          </a:prstGeom>
          <a:noFill/>
          <a:ln w="9525">
            <a:noFill/>
            <a:miter lim="800000"/>
            <a:headEnd/>
            <a:tailEnd/>
          </a:ln>
        </p:spPr>
        <p:txBody>
          <a:bodyPr>
            <a:spAutoFit/>
          </a:bodyPr>
          <a:lstStyle/>
          <a:p>
            <a:pPr algn="ctr">
              <a:spcBef>
                <a:spcPct val="50000"/>
              </a:spcBef>
            </a:pPr>
            <a:r>
              <a:rPr lang="en-US" dirty="0"/>
              <a:t>Ultimate goal</a:t>
            </a:r>
          </a:p>
          <a:p>
            <a:pPr algn="ctr">
              <a:spcBef>
                <a:spcPct val="50000"/>
              </a:spcBef>
            </a:pPr>
            <a:r>
              <a:rPr lang="en-US" sz="1600" b="1" dirty="0"/>
              <a:t>solar </a:t>
            </a:r>
            <a:r>
              <a:rPr lang="en-US" sz="1600" b="1" dirty="0" err="1"/>
              <a:t>microcatalytic</a:t>
            </a:r>
            <a:r>
              <a:rPr lang="en-US" sz="1600" b="1" dirty="0"/>
              <a:t> energy conversion</a:t>
            </a:r>
          </a:p>
        </p:txBody>
      </p:sp>
      <p:sp>
        <p:nvSpPr>
          <p:cNvPr id="102" name="Text Box 32"/>
          <p:cNvSpPr txBox="1">
            <a:spLocks noChangeArrowheads="1"/>
          </p:cNvSpPr>
          <p:nvPr/>
        </p:nvSpPr>
        <p:spPr bwMode="auto">
          <a:xfrm>
            <a:off x="1066800" y="152400"/>
            <a:ext cx="6934200" cy="461665"/>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bg1"/>
                </a:solidFill>
              </a:rPr>
              <a:t>Landscape for Solar Fuels – BES Research</a:t>
            </a:r>
            <a:endParaRPr lang="en-US" sz="2000" b="1" dirty="0">
              <a:solidFill>
                <a:schemeClr val="bg1"/>
              </a:solidFill>
            </a:endParaRPr>
          </a:p>
        </p:txBody>
      </p:sp>
      <p:sp>
        <p:nvSpPr>
          <p:cNvPr id="104" name="AutoShape 76"/>
          <p:cNvSpPr>
            <a:spLocks noChangeArrowheads="1"/>
          </p:cNvSpPr>
          <p:nvPr/>
        </p:nvSpPr>
        <p:spPr bwMode="auto">
          <a:xfrm>
            <a:off x="3258400" y="1107186"/>
            <a:ext cx="273050" cy="260350"/>
          </a:xfrm>
          <a:prstGeom prst="star5">
            <a:avLst/>
          </a:prstGeom>
          <a:solidFill>
            <a:srgbClr val="008000"/>
          </a:solidFill>
          <a:ln w="9525">
            <a:solidFill>
              <a:schemeClr val="tx1"/>
            </a:solidFill>
            <a:miter lim="800000"/>
            <a:headEnd/>
            <a:tailEnd/>
          </a:ln>
          <a:effectLst/>
        </p:spPr>
        <p:txBody>
          <a:bodyPr wrap="none" anchor="ctr"/>
          <a:lstStyle/>
          <a:p>
            <a:endParaRPr lang="en-US"/>
          </a:p>
        </p:txBody>
      </p:sp>
      <p:sp>
        <p:nvSpPr>
          <p:cNvPr id="103" name="TextBox 102"/>
          <p:cNvSpPr txBox="1"/>
          <p:nvPr/>
        </p:nvSpPr>
        <p:spPr>
          <a:xfrm>
            <a:off x="4656846" y="5247127"/>
            <a:ext cx="1730326" cy="646331"/>
          </a:xfrm>
          <a:prstGeom prst="rect">
            <a:avLst/>
          </a:prstGeom>
          <a:noFill/>
          <a:ln>
            <a:solidFill>
              <a:srgbClr val="000000"/>
            </a:solidFill>
          </a:ln>
        </p:spPr>
        <p:txBody>
          <a:bodyPr wrap="square" rtlCol="0">
            <a:spAutoFit/>
          </a:bodyPr>
          <a:lstStyle/>
          <a:p>
            <a:pPr algn="ctr"/>
            <a:r>
              <a:rPr lang="en-US" dirty="0" smtClean="0"/>
              <a:t>BES Program Research</a:t>
            </a:r>
            <a:endParaRPr lang="en-US" dirty="0"/>
          </a:p>
        </p:txBody>
      </p:sp>
      <p:sp>
        <p:nvSpPr>
          <p:cNvPr id="105" name="Slide Number Placeholder 104"/>
          <p:cNvSpPr>
            <a:spLocks noGrp="1"/>
          </p:cNvSpPr>
          <p:nvPr>
            <p:ph type="sldNum" sz="quarter" idx="10"/>
          </p:nvPr>
        </p:nvSpPr>
        <p:spPr>
          <a:xfrm>
            <a:off x="3228975" y="6145212"/>
            <a:ext cx="5257800" cy="365125"/>
          </a:xfrm>
        </p:spPr>
        <p:txBody>
          <a:bodyPr/>
          <a:lstStyle/>
          <a:p>
            <a:pPr>
              <a:defRPr/>
            </a:pPr>
            <a:fld id="{4307E41C-1755-4075-B287-3E208D46CCB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idx="1"/>
          </p:nvPr>
        </p:nvSpPr>
        <p:spPr>
          <a:xfrm>
            <a:off x="457200" y="1143000"/>
            <a:ext cx="8229600" cy="2819400"/>
          </a:xfrm>
        </p:spPr>
        <p:txBody>
          <a:bodyPr/>
          <a:lstStyle/>
          <a:p>
            <a:pPr marL="285750" indent="-285750">
              <a:buFont typeface="Arial" charset="0"/>
              <a:buNone/>
              <a:tabLst>
                <a:tab pos="285750" algn="l"/>
              </a:tabLst>
            </a:pPr>
            <a:r>
              <a:rPr lang="en-US" altLang="ko-KR" sz="1800" dirty="0" smtClean="0">
                <a:solidFill>
                  <a:schemeClr val="tx1"/>
                </a:solidFill>
                <a:latin typeface="Arial" charset="0"/>
                <a:ea typeface="굴림"/>
                <a:cs typeface="굴림"/>
              </a:rPr>
              <a:t>Part of a significant new DOE initiative - one of three Hubs funded at $22M each in the FY 2010 appropriation.</a:t>
            </a:r>
          </a:p>
          <a:p>
            <a:pPr marL="285750" indent="-285750">
              <a:buFont typeface="Arial" charset="0"/>
              <a:buNone/>
              <a:tabLst>
                <a:tab pos="285750" algn="l"/>
              </a:tabLst>
            </a:pPr>
            <a:endParaRPr lang="en-US" altLang="ko-KR" sz="1800" dirty="0" smtClean="0">
              <a:solidFill>
                <a:schemeClr val="tx1"/>
              </a:solidFill>
              <a:latin typeface="Arial" charset="0"/>
              <a:ea typeface="굴림"/>
              <a:cs typeface="굴림"/>
            </a:endParaRPr>
          </a:p>
          <a:p>
            <a:pPr marL="285750" indent="-285750">
              <a:buNone/>
              <a:tabLst>
                <a:tab pos="285750" algn="l"/>
              </a:tabLst>
            </a:pPr>
            <a:r>
              <a:rPr lang="en-US" sz="1800" dirty="0" smtClean="0">
                <a:solidFill>
                  <a:schemeClr val="tx1"/>
                </a:solidFill>
                <a:latin typeface="Arial" charset="0"/>
                <a:cs typeface="Arial" charset="0"/>
              </a:rPr>
              <a:t>Key Dates:</a:t>
            </a:r>
          </a:p>
          <a:p>
            <a:pPr marL="285750" indent="-285750">
              <a:buFont typeface="Arial" pitchFamily="34" charset="0"/>
              <a:buChar char="•"/>
              <a:tabLst>
                <a:tab pos="285750" algn="l"/>
              </a:tabLst>
            </a:pPr>
            <a:r>
              <a:rPr lang="en-US" sz="1600" dirty="0" smtClean="0">
                <a:solidFill>
                  <a:schemeClr val="tx1"/>
                </a:solidFill>
                <a:latin typeface="Arial" charset="0"/>
                <a:cs typeface="Arial" charset="0"/>
              </a:rPr>
              <a:t>December 22, 2009:  Funding Opportunity Announcement (FOA) issued</a:t>
            </a:r>
          </a:p>
          <a:p>
            <a:pPr marL="285750" indent="-285750">
              <a:buFont typeface="Arial" pitchFamily="34" charset="0"/>
              <a:buChar char="•"/>
              <a:tabLst>
                <a:tab pos="285750" algn="l"/>
              </a:tabLst>
            </a:pPr>
            <a:r>
              <a:rPr lang="en-US" sz="1600" dirty="0" smtClean="0">
                <a:solidFill>
                  <a:schemeClr val="tx1"/>
                </a:solidFill>
                <a:latin typeface="Arial" charset="0"/>
                <a:cs typeface="Arial" charset="0"/>
              </a:rPr>
              <a:t>January 29, 2010:  Letters of intent due (but not required)</a:t>
            </a:r>
          </a:p>
          <a:p>
            <a:pPr marL="285750" indent="-285750">
              <a:buFont typeface="Arial" pitchFamily="34" charset="0"/>
              <a:buChar char="•"/>
              <a:tabLst>
                <a:tab pos="285750" algn="l"/>
              </a:tabLst>
            </a:pPr>
            <a:r>
              <a:rPr lang="en-US" sz="1600" dirty="0" smtClean="0">
                <a:solidFill>
                  <a:schemeClr val="tx1"/>
                </a:solidFill>
                <a:latin typeface="Arial" charset="0"/>
                <a:cs typeface="Arial" charset="0"/>
              </a:rPr>
              <a:t>March 29, 2010:  Full applications due</a:t>
            </a:r>
          </a:p>
          <a:p>
            <a:pPr marL="285750" indent="-285750">
              <a:buFont typeface="Arial" pitchFamily="34" charset="0"/>
              <a:buChar char="•"/>
              <a:tabLst>
                <a:tab pos="285750" algn="l"/>
              </a:tabLst>
            </a:pPr>
            <a:r>
              <a:rPr lang="en-US" sz="1600" dirty="0" smtClean="0">
                <a:solidFill>
                  <a:schemeClr val="tx1"/>
                </a:solidFill>
                <a:latin typeface="Arial" charset="0"/>
                <a:cs typeface="Arial" charset="0"/>
              </a:rPr>
              <a:t>June, 2010:  Award announcement</a:t>
            </a:r>
          </a:p>
          <a:p>
            <a:pPr marL="285750" indent="-285750">
              <a:buFont typeface="Arial" pitchFamily="34" charset="0"/>
              <a:buChar char="•"/>
              <a:tabLst>
                <a:tab pos="285750" algn="l"/>
              </a:tabLst>
            </a:pPr>
            <a:r>
              <a:rPr lang="en-US" sz="1600" dirty="0" smtClean="0">
                <a:solidFill>
                  <a:schemeClr val="tx1"/>
                </a:solidFill>
                <a:latin typeface="Arial" charset="0"/>
                <a:cs typeface="Arial" charset="0"/>
              </a:rPr>
              <a:t>August , 2010:  Award initiation</a:t>
            </a:r>
          </a:p>
          <a:p>
            <a:pPr marL="285750" indent="-285750">
              <a:buFont typeface="Arial" pitchFamily="34" charset="0"/>
              <a:buChar char="•"/>
              <a:tabLst>
                <a:tab pos="285750" algn="l"/>
              </a:tabLst>
            </a:pPr>
            <a:endParaRPr lang="en-US" sz="1600" dirty="0" smtClean="0">
              <a:solidFill>
                <a:schemeClr val="tx1"/>
              </a:solidFill>
              <a:latin typeface="Arial" charset="0"/>
              <a:cs typeface="Arial" charset="0"/>
            </a:endParaRPr>
          </a:p>
          <a:p>
            <a:pPr marL="285750" indent="-285750">
              <a:buNone/>
              <a:tabLst>
                <a:tab pos="285750" algn="l"/>
              </a:tabLst>
            </a:pPr>
            <a:r>
              <a:rPr lang="en-US" sz="1800" dirty="0" smtClean="0">
                <a:solidFill>
                  <a:schemeClr val="tx1"/>
                </a:solidFill>
                <a:latin typeface="Arial" charset="0"/>
                <a:cs typeface="Arial" charset="0"/>
              </a:rPr>
              <a:t>The objective of the Fuels from Sunlight Hub is to develop an effective solar energy to chemical fuel conversion system.  The system should operate at an overall efficiency and produce fuel of sufficient energy content to enable transition from bench-top discovery to proof-of-concept prototyping.</a:t>
            </a:r>
          </a:p>
          <a:p>
            <a:pPr marL="285750" indent="-285750">
              <a:buNone/>
              <a:tabLst>
                <a:tab pos="285750" algn="l"/>
              </a:tabLst>
            </a:pPr>
            <a:endParaRPr lang="en-US" sz="1800" dirty="0" smtClean="0">
              <a:solidFill>
                <a:schemeClr val="tx1"/>
              </a:solidFill>
              <a:latin typeface="Arial" charset="0"/>
              <a:cs typeface="Arial" charset="0"/>
            </a:endParaRPr>
          </a:p>
        </p:txBody>
      </p:sp>
      <p:sp>
        <p:nvSpPr>
          <p:cNvPr id="61442" name="Rectangle 2"/>
          <p:cNvSpPr>
            <a:spLocks noGrp="1"/>
          </p:cNvSpPr>
          <p:nvPr>
            <p:ph type="title"/>
          </p:nvPr>
        </p:nvSpPr>
        <p:spPr/>
        <p:txBody>
          <a:bodyPr/>
          <a:lstStyle/>
          <a:p>
            <a:r>
              <a:rPr lang="en-US" b="1" dirty="0" smtClean="0">
                <a:latin typeface="Arial" charset="0"/>
                <a:cs typeface="Arial" charset="0"/>
              </a:rPr>
              <a:t>Energy Innovation Hub – Fuels from Sunlight</a:t>
            </a:r>
          </a:p>
        </p:txBody>
      </p:sp>
      <p:sp>
        <p:nvSpPr>
          <p:cNvPr id="61444" name="Slide Number Placeholder 3"/>
          <p:cNvSpPr txBox="1">
            <a:spLocks noGrp="1"/>
          </p:cNvSpPr>
          <p:nvPr/>
        </p:nvSpPr>
        <p:spPr bwMode="auto">
          <a:xfrm>
            <a:off x="8382000" y="6400800"/>
            <a:ext cx="457200" cy="365125"/>
          </a:xfrm>
          <a:prstGeom prst="rect">
            <a:avLst/>
          </a:prstGeom>
          <a:noFill/>
          <a:ln w="9525">
            <a:noFill/>
            <a:miter lim="800000"/>
            <a:headEnd/>
            <a:tailEnd/>
          </a:ln>
        </p:spPr>
        <p:txBody>
          <a:bodyPr anchor="ctr"/>
          <a:lstStyle/>
          <a:p>
            <a:pPr algn="ctr"/>
            <a:fld id="{170AEA71-DF7C-4D7B-AE0F-CEA4836AFB66}" type="slidenum">
              <a:rPr lang="en-US" sz="1200">
                <a:solidFill>
                  <a:srgbClr val="146737"/>
                </a:solidFill>
                <a:cs typeface="Arial" charset="0"/>
              </a:rPr>
              <a:pPr algn="ctr"/>
              <a:t>12</a:t>
            </a:fld>
            <a:endParaRPr lang="en-US" sz="1200">
              <a:solidFill>
                <a:srgbClr val="146737"/>
              </a:solidFill>
              <a:cs typeface="Arial" charset="0"/>
            </a:endParaRPr>
          </a:p>
        </p:txBody>
      </p:sp>
      <p:sp>
        <p:nvSpPr>
          <p:cNvPr id="7" name="Rectangle 3"/>
          <p:cNvSpPr txBox="1">
            <a:spLocks/>
          </p:cNvSpPr>
          <p:nvPr/>
        </p:nvSpPr>
        <p:spPr bwMode="auto">
          <a:xfrm>
            <a:off x="304800" y="5791200"/>
            <a:ext cx="8382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rPr>
              <a:t>For information</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rPr>
              <a:t> on DOE Energy Innovation Hubs see:  </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hlinkClick r:id="rId2"/>
              </a:rPr>
              <a:t>http://www.hubs.energy.gov/</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rPr>
              <a:t> </a:t>
            </a:r>
            <a:endPar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6" name="Rectangle 3"/>
          <p:cNvSpPr txBox="1">
            <a:spLocks/>
          </p:cNvSpPr>
          <p:nvPr/>
        </p:nvSpPr>
        <p:spPr bwMode="auto">
          <a:xfrm>
            <a:off x="5638800" y="3048000"/>
            <a:ext cx="1524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sz="1600" b="1" i="0" u="none" strike="noStrike" kern="1200" cap="none" spc="0" normalizeH="0" baseline="0" noProof="0" dirty="0" smtClean="0">
                <a:ln>
                  <a:noFill/>
                </a:ln>
                <a:solidFill>
                  <a:srgbClr val="146737"/>
                </a:solidFill>
                <a:effectLst/>
                <a:uLnTx/>
                <a:uFillTx/>
                <a:latin typeface="Arial" charset="0"/>
                <a:ea typeface="+mn-ea"/>
                <a:cs typeface="Arial" charset="0"/>
              </a:rPr>
              <a:t>We are here!</a:t>
            </a:r>
          </a:p>
        </p:txBody>
      </p:sp>
      <p:cxnSp>
        <p:nvCxnSpPr>
          <p:cNvPr id="9" name="Straight Arrow Connector 8"/>
          <p:cNvCxnSpPr>
            <a:stCxn id="6" idx="1"/>
          </p:cNvCxnSpPr>
          <p:nvPr/>
        </p:nvCxnSpPr>
        <p:spPr>
          <a:xfrm rot="10800000">
            <a:off x="4495800" y="3048000"/>
            <a:ext cx="1143000" cy="190500"/>
          </a:xfrm>
          <a:prstGeom prst="straightConnector1">
            <a:avLst/>
          </a:prstGeom>
          <a:ln w="28575">
            <a:solidFill>
              <a:srgbClr val="146737"/>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90513" y="1025525"/>
            <a:ext cx="409575" cy="2152650"/>
          </a:xfrm>
          <a:prstGeom prst="rect">
            <a:avLst/>
          </a:prstGeom>
          <a:noFill/>
          <a:ln w="9525">
            <a:noFill/>
            <a:miter lim="800000"/>
            <a:headEnd/>
            <a:tailEnd/>
          </a:ln>
        </p:spPr>
      </p:pic>
      <p:sp>
        <p:nvSpPr>
          <p:cNvPr id="19459" name="TextBox 89"/>
          <p:cNvSpPr txBox="1">
            <a:spLocks noChangeArrowheads="1"/>
          </p:cNvSpPr>
          <p:nvPr/>
        </p:nvSpPr>
        <p:spPr bwMode="auto">
          <a:xfrm rot="-5400000">
            <a:off x="-304800" y="2513013"/>
            <a:ext cx="1597025" cy="307975"/>
          </a:xfrm>
          <a:prstGeom prst="rect">
            <a:avLst/>
          </a:prstGeom>
          <a:noFill/>
          <a:ln w="9525">
            <a:noFill/>
            <a:miter lim="800000"/>
            <a:headEnd/>
            <a:tailEnd/>
          </a:ln>
        </p:spPr>
        <p:txBody>
          <a:bodyPr>
            <a:spAutoFit/>
          </a:bodyPr>
          <a:lstStyle/>
          <a:p>
            <a:pPr algn="ctr"/>
            <a:r>
              <a:rPr lang="en-US" sz="1400" b="1"/>
              <a:t>Applied</a:t>
            </a:r>
          </a:p>
        </p:txBody>
      </p:sp>
      <p:sp>
        <p:nvSpPr>
          <p:cNvPr id="19460" name="TextBox 90"/>
          <p:cNvSpPr txBox="1">
            <a:spLocks noChangeArrowheads="1"/>
          </p:cNvSpPr>
          <p:nvPr/>
        </p:nvSpPr>
        <p:spPr bwMode="auto">
          <a:xfrm rot="-5400000">
            <a:off x="-11906" y="1427956"/>
            <a:ext cx="1023938" cy="307975"/>
          </a:xfrm>
          <a:prstGeom prst="rect">
            <a:avLst/>
          </a:prstGeom>
          <a:noFill/>
          <a:ln w="9525">
            <a:noFill/>
            <a:miter lim="800000"/>
            <a:headEnd/>
            <a:tailEnd/>
          </a:ln>
        </p:spPr>
        <p:txBody>
          <a:bodyPr>
            <a:spAutoFit/>
          </a:bodyPr>
          <a:lstStyle/>
          <a:p>
            <a:pPr algn="ctr"/>
            <a:r>
              <a:rPr lang="en-US" sz="1400" b="1"/>
              <a:t>Market</a:t>
            </a:r>
          </a:p>
        </p:txBody>
      </p:sp>
      <p:sp>
        <p:nvSpPr>
          <p:cNvPr id="19461" name="Text Box 32"/>
          <p:cNvSpPr txBox="1">
            <a:spLocks noChangeArrowheads="1"/>
          </p:cNvSpPr>
          <p:nvPr/>
        </p:nvSpPr>
        <p:spPr bwMode="auto">
          <a:xfrm>
            <a:off x="0" y="-44450"/>
            <a:ext cx="9144000" cy="830263"/>
          </a:xfrm>
          <a:prstGeom prst="rect">
            <a:avLst/>
          </a:prstGeom>
          <a:noFill/>
          <a:ln w="9525">
            <a:noFill/>
            <a:miter lim="800000"/>
            <a:headEnd/>
            <a:tailEnd/>
          </a:ln>
        </p:spPr>
        <p:txBody>
          <a:bodyPr>
            <a:spAutoFit/>
          </a:bodyPr>
          <a:lstStyle/>
          <a:p>
            <a:pPr algn="ctr"/>
            <a:r>
              <a:rPr lang="en-US" sz="2400" b="1" dirty="0">
                <a:solidFill>
                  <a:schemeClr val="bg1"/>
                </a:solidFill>
                <a:latin typeface="Arial Narrow" pitchFamily="34" charset="0"/>
              </a:rPr>
              <a:t>Landscape for Solar Fuels Production: </a:t>
            </a:r>
          </a:p>
          <a:p>
            <a:pPr algn="ctr"/>
            <a:r>
              <a:rPr lang="en-US" sz="2400" b="1" dirty="0">
                <a:solidFill>
                  <a:schemeClr val="bg1"/>
                </a:solidFill>
                <a:latin typeface="Arial Narrow" pitchFamily="34" charset="0"/>
              </a:rPr>
              <a:t>From Basic Research to Market</a:t>
            </a:r>
            <a:endParaRPr lang="en-US" sz="2000" b="1" dirty="0">
              <a:solidFill>
                <a:schemeClr val="bg1"/>
              </a:solidFill>
              <a:latin typeface="Arial Narrow" pitchFamily="34" charset="0"/>
            </a:endParaRPr>
          </a:p>
        </p:txBody>
      </p:sp>
      <p:grpSp>
        <p:nvGrpSpPr>
          <p:cNvPr id="2" name="Group 88"/>
          <p:cNvGrpSpPr>
            <a:grpSpLocks/>
          </p:cNvGrpSpPr>
          <p:nvPr/>
        </p:nvGrpSpPr>
        <p:grpSpPr bwMode="auto">
          <a:xfrm>
            <a:off x="7135813" y="3149600"/>
            <a:ext cx="1281112" cy="2017713"/>
            <a:chOff x="3198" y="2222"/>
            <a:chExt cx="680" cy="1253"/>
          </a:xfrm>
        </p:grpSpPr>
        <p:sp>
          <p:nvSpPr>
            <p:cNvPr id="19495" name="Rectangle 89"/>
            <p:cNvSpPr>
              <a:spLocks noChangeArrowheads="1"/>
            </p:cNvSpPr>
            <p:nvPr/>
          </p:nvSpPr>
          <p:spPr bwMode="auto">
            <a:xfrm>
              <a:off x="3198" y="2811"/>
              <a:ext cx="680" cy="664"/>
            </a:xfrm>
            <a:prstGeom prst="rect">
              <a:avLst/>
            </a:prstGeom>
            <a:solidFill>
              <a:srgbClr val="E8FA04"/>
            </a:solidFill>
            <a:ln w="9525">
              <a:solidFill>
                <a:schemeClr val="tx1"/>
              </a:solidFill>
              <a:miter lim="800000"/>
              <a:headEnd/>
              <a:tailEnd/>
            </a:ln>
          </p:spPr>
          <p:txBody>
            <a:bodyPr wrap="none" anchor="ctr"/>
            <a:lstStyle/>
            <a:p>
              <a:endParaRPr lang="en-US"/>
            </a:p>
          </p:txBody>
        </p:sp>
        <p:sp>
          <p:nvSpPr>
            <p:cNvPr id="19496" name="Rectangle 90"/>
            <p:cNvSpPr>
              <a:spLocks noChangeArrowheads="1"/>
            </p:cNvSpPr>
            <p:nvPr/>
          </p:nvSpPr>
          <p:spPr bwMode="auto">
            <a:xfrm>
              <a:off x="3198" y="2222"/>
              <a:ext cx="680" cy="592"/>
            </a:xfrm>
            <a:prstGeom prst="rect">
              <a:avLst/>
            </a:prstGeom>
            <a:solidFill>
              <a:srgbClr val="50FA70"/>
            </a:solidFill>
            <a:ln w="9525">
              <a:solidFill>
                <a:schemeClr val="tx1"/>
              </a:solidFill>
              <a:miter lim="800000"/>
              <a:headEnd/>
              <a:tailEnd/>
            </a:ln>
          </p:spPr>
          <p:txBody>
            <a:bodyPr wrap="none" anchor="ctr"/>
            <a:lstStyle/>
            <a:p>
              <a:endParaRPr lang="en-US"/>
            </a:p>
          </p:txBody>
        </p:sp>
      </p:grpSp>
      <p:sp>
        <p:nvSpPr>
          <p:cNvPr id="19463" name="Line 121"/>
          <p:cNvSpPr>
            <a:spLocks noChangeShapeType="1"/>
          </p:cNvSpPr>
          <p:nvPr/>
        </p:nvSpPr>
        <p:spPr bwMode="auto">
          <a:xfrm>
            <a:off x="838200" y="2133600"/>
            <a:ext cx="7848600" cy="0"/>
          </a:xfrm>
          <a:prstGeom prst="line">
            <a:avLst/>
          </a:prstGeom>
          <a:noFill/>
          <a:ln w="38100">
            <a:solidFill>
              <a:schemeClr val="tx1"/>
            </a:solidFill>
            <a:prstDash val="dash"/>
            <a:round/>
            <a:headEnd/>
            <a:tailEnd/>
          </a:ln>
        </p:spPr>
        <p:txBody>
          <a:bodyPr/>
          <a:lstStyle/>
          <a:p>
            <a:endParaRPr lang="en-US"/>
          </a:p>
        </p:txBody>
      </p:sp>
      <p:sp>
        <p:nvSpPr>
          <p:cNvPr id="19464" name="Line 124"/>
          <p:cNvSpPr>
            <a:spLocks noChangeShapeType="1"/>
          </p:cNvSpPr>
          <p:nvPr/>
        </p:nvSpPr>
        <p:spPr bwMode="auto">
          <a:xfrm>
            <a:off x="876300" y="3140075"/>
            <a:ext cx="7848600" cy="0"/>
          </a:xfrm>
          <a:prstGeom prst="line">
            <a:avLst/>
          </a:prstGeom>
          <a:noFill/>
          <a:ln w="38100">
            <a:solidFill>
              <a:schemeClr val="tx1"/>
            </a:solidFill>
            <a:prstDash val="dash"/>
            <a:round/>
            <a:headEnd/>
            <a:tailEnd/>
          </a:ln>
        </p:spPr>
        <p:txBody>
          <a:bodyPr/>
          <a:lstStyle/>
          <a:p>
            <a:endParaRPr lang="en-US"/>
          </a:p>
        </p:txBody>
      </p:sp>
      <p:grpSp>
        <p:nvGrpSpPr>
          <p:cNvPr id="3" name="Group 35"/>
          <p:cNvGrpSpPr>
            <a:grpSpLocks/>
          </p:cNvGrpSpPr>
          <p:nvPr/>
        </p:nvGrpSpPr>
        <p:grpSpPr bwMode="auto">
          <a:xfrm>
            <a:off x="1298575" y="2132013"/>
            <a:ext cx="1069975" cy="1955800"/>
            <a:chOff x="1817688" y="2132474"/>
            <a:chExt cx="1638300" cy="1955800"/>
          </a:xfrm>
        </p:grpSpPr>
        <p:sp>
          <p:nvSpPr>
            <p:cNvPr id="19493" name="Rectangle 82"/>
            <p:cNvSpPr>
              <a:spLocks noChangeArrowheads="1"/>
            </p:cNvSpPr>
            <p:nvPr/>
          </p:nvSpPr>
          <p:spPr bwMode="auto">
            <a:xfrm>
              <a:off x="1817688" y="2132474"/>
              <a:ext cx="1638300" cy="993775"/>
            </a:xfrm>
            <a:prstGeom prst="rect">
              <a:avLst/>
            </a:prstGeom>
            <a:solidFill>
              <a:srgbClr val="CDDEFF"/>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9494" name="Rectangle 86"/>
            <p:cNvSpPr>
              <a:spLocks noChangeArrowheads="1"/>
            </p:cNvSpPr>
            <p:nvPr/>
          </p:nvSpPr>
          <p:spPr bwMode="auto">
            <a:xfrm>
              <a:off x="1817688" y="3132599"/>
              <a:ext cx="1638300" cy="955675"/>
            </a:xfrm>
            <a:prstGeom prst="rect">
              <a:avLst/>
            </a:prstGeom>
            <a:solidFill>
              <a:srgbClr val="50FA70"/>
            </a:solidFill>
            <a:ln w="9525">
              <a:solidFill>
                <a:schemeClr val="tx1"/>
              </a:solidFill>
              <a:miter lim="800000"/>
              <a:headEnd/>
              <a:tailEnd/>
            </a:ln>
          </p:spPr>
          <p:txBody>
            <a:bodyPr wrap="none" anchor="ctr"/>
            <a:lstStyle/>
            <a:p>
              <a:endParaRPr lang="en-US"/>
            </a:p>
          </p:txBody>
        </p:sp>
      </p:grpSp>
      <p:grpSp>
        <p:nvGrpSpPr>
          <p:cNvPr id="4" name="Group 59"/>
          <p:cNvGrpSpPr>
            <a:grpSpLocks/>
          </p:cNvGrpSpPr>
          <p:nvPr/>
        </p:nvGrpSpPr>
        <p:grpSpPr bwMode="auto">
          <a:xfrm>
            <a:off x="4419600" y="3149600"/>
            <a:ext cx="1111250" cy="3121025"/>
            <a:chOff x="5076825" y="3527425"/>
            <a:chExt cx="1081088" cy="3078163"/>
          </a:xfrm>
        </p:grpSpPr>
        <p:sp>
          <p:nvSpPr>
            <p:cNvPr id="19489" name="Rectangle 84"/>
            <p:cNvSpPr>
              <a:spLocks noChangeArrowheads="1"/>
            </p:cNvSpPr>
            <p:nvPr/>
          </p:nvSpPr>
          <p:spPr bwMode="auto">
            <a:xfrm>
              <a:off x="5078413" y="5511800"/>
              <a:ext cx="1079500" cy="1093788"/>
            </a:xfrm>
            <a:prstGeom prst="rect">
              <a:avLst/>
            </a:prstGeom>
            <a:solidFill>
              <a:srgbClr val="FD9445"/>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5" name="Group 87"/>
            <p:cNvGrpSpPr>
              <a:grpSpLocks/>
            </p:cNvGrpSpPr>
            <p:nvPr/>
          </p:nvGrpSpPr>
          <p:grpSpPr bwMode="auto">
            <a:xfrm>
              <a:off x="5076825" y="3527425"/>
              <a:ext cx="1079500" cy="1989138"/>
              <a:chOff x="3198" y="2222"/>
              <a:chExt cx="680" cy="1253"/>
            </a:xfrm>
          </p:grpSpPr>
          <p:sp>
            <p:nvSpPr>
              <p:cNvPr id="19491" name="Rectangle 83"/>
              <p:cNvSpPr>
                <a:spLocks noChangeArrowheads="1"/>
              </p:cNvSpPr>
              <p:nvPr/>
            </p:nvSpPr>
            <p:spPr bwMode="auto">
              <a:xfrm>
                <a:off x="3198" y="2811"/>
                <a:ext cx="680" cy="664"/>
              </a:xfrm>
              <a:prstGeom prst="rect">
                <a:avLst/>
              </a:prstGeom>
              <a:solidFill>
                <a:srgbClr val="E8FA04"/>
              </a:solidFill>
              <a:ln w="9525">
                <a:solidFill>
                  <a:schemeClr val="tx1"/>
                </a:solidFill>
                <a:miter lim="800000"/>
                <a:headEnd/>
                <a:tailEnd/>
              </a:ln>
            </p:spPr>
            <p:txBody>
              <a:bodyPr wrap="none" anchor="ctr"/>
              <a:lstStyle/>
              <a:p>
                <a:endParaRPr lang="en-US"/>
              </a:p>
            </p:txBody>
          </p:sp>
          <p:sp>
            <p:nvSpPr>
              <p:cNvPr id="19492" name="Rectangle 85"/>
              <p:cNvSpPr>
                <a:spLocks noChangeArrowheads="1"/>
              </p:cNvSpPr>
              <p:nvPr/>
            </p:nvSpPr>
            <p:spPr bwMode="auto">
              <a:xfrm>
                <a:off x="3198" y="2222"/>
                <a:ext cx="680" cy="592"/>
              </a:xfrm>
              <a:prstGeom prst="rect">
                <a:avLst/>
              </a:prstGeom>
              <a:solidFill>
                <a:srgbClr val="50FA70"/>
              </a:solidFill>
              <a:ln w="9525">
                <a:solidFill>
                  <a:schemeClr val="tx1"/>
                </a:solidFill>
                <a:miter lim="800000"/>
                <a:headEnd/>
                <a:tailEnd/>
              </a:ln>
            </p:spPr>
            <p:txBody>
              <a:bodyPr wrap="none" anchor="ctr"/>
              <a:lstStyle/>
              <a:p>
                <a:endParaRPr lang="en-US"/>
              </a:p>
            </p:txBody>
          </p:sp>
        </p:grpSp>
      </p:grpSp>
      <p:sp>
        <p:nvSpPr>
          <p:cNvPr id="19467" name="TextBox 133"/>
          <p:cNvSpPr txBox="1">
            <a:spLocks noChangeArrowheads="1"/>
          </p:cNvSpPr>
          <p:nvPr/>
        </p:nvSpPr>
        <p:spPr bwMode="auto">
          <a:xfrm>
            <a:off x="4135438" y="1246188"/>
            <a:ext cx="4156075" cy="647700"/>
          </a:xfrm>
          <a:prstGeom prst="rect">
            <a:avLst/>
          </a:prstGeom>
          <a:noFill/>
          <a:ln w="9525">
            <a:noFill/>
            <a:miter lim="800000"/>
            <a:headEnd/>
            <a:tailEnd/>
          </a:ln>
        </p:spPr>
        <p:txBody>
          <a:bodyPr>
            <a:spAutoFit/>
          </a:bodyPr>
          <a:lstStyle/>
          <a:p>
            <a:pPr algn="ctr"/>
            <a:r>
              <a:rPr lang="en-US" b="1"/>
              <a:t>Solar fuels technology currently resides at the basic research level.</a:t>
            </a:r>
          </a:p>
        </p:txBody>
      </p:sp>
      <p:sp>
        <p:nvSpPr>
          <p:cNvPr id="19468" name="TextBox 134"/>
          <p:cNvSpPr txBox="1">
            <a:spLocks noChangeArrowheads="1"/>
          </p:cNvSpPr>
          <p:nvPr/>
        </p:nvSpPr>
        <p:spPr bwMode="auto">
          <a:xfrm rot="-5400000">
            <a:off x="719932" y="3456781"/>
            <a:ext cx="2222500" cy="379413"/>
          </a:xfrm>
          <a:prstGeom prst="rect">
            <a:avLst/>
          </a:prstGeom>
          <a:solidFill>
            <a:srgbClr val="F8FEC2"/>
          </a:solidFill>
          <a:ln w="9525">
            <a:solidFill>
              <a:srgbClr val="002060"/>
            </a:solidFill>
            <a:miter lim="800000"/>
            <a:headEnd/>
            <a:tailEnd/>
          </a:ln>
        </p:spPr>
        <p:txBody>
          <a:bodyPr>
            <a:spAutoFit/>
          </a:bodyPr>
          <a:lstStyle/>
          <a:p>
            <a:pPr algn="ctr"/>
            <a:r>
              <a:rPr lang="en-US"/>
              <a:t>Solar to Hydrogen </a:t>
            </a:r>
          </a:p>
        </p:txBody>
      </p:sp>
      <p:sp>
        <p:nvSpPr>
          <p:cNvPr id="19469" name="TextBox 136"/>
          <p:cNvSpPr txBox="1">
            <a:spLocks noChangeArrowheads="1"/>
          </p:cNvSpPr>
          <p:nvPr/>
        </p:nvSpPr>
        <p:spPr bwMode="auto">
          <a:xfrm rot="-5400000">
            <a:off x="3902075" y="4462463"/>
            <a:ext cx="2165350" cy="336550"/>
          </a:xfrm>
          <a:prstGeom prst="rect">
            <a:avLst/>
          </a:prstGeom>
          <a:solidFill>
            <a:srgbClr val="F9FECA"/>
          </a:solidFill>
          <a:ln w="9525">
            <a:solidFill>
              <a:srgbClr val="002060"/>
            </a:solidFill>
            <a:miter lim="800000"/>
            <a:headEnd/>
            <a:tailEnd/>
          </a:ln>
        </p:spPr>
        <p:txBody>
          <a:bodyPr>
            <a:spAutoFit/>
          </a:bodyPr>
          <a:lstStyle/>
          <a:p>
            <a:pPr algn="ctr"/>
            <a:r>
              <a:rPr lang="en-US" sz="1600"/>
              <a:t> dark catalysis</a:t>
            </a:r>
          </a:p>
        </p:txBody>
      </p:sp>
      <p:sp>
        <p:nvSpPr>
          <p:cNvPr id="19470" name="TextBox 137"/>
          <p:cNvSpPr txBox="1">
            <a:spLocks noChangeArrowheads="1"/>
          </p:cNvSpPr>
          <p:nvPr/>
        </p:nvSpPr>
        <p:spPr bwMode="auto">
          <a:xfrm rot="-5400000">
            <a:off x="7076282" y="3961606"/>
            <a:ext cx="1377950" cy="369887"/>
          </a:xfrm>
          <a:prstGeom prst="rect">
            <a:avLst/>
          </a:prstGeom>
          <a:solidFill>
            <a:srgbClr val="F9FECA"/>
          </a:solidFill>
          <a:ln w="9525">
            <a:solidFill>
              <a:srgbClr val="002060"/>
            </a:solidFill>
            <a:miter lim="800000"/>
            <a:headEnd/>
            <a:tailEnd/>
          </a:ln>
        </p:spPr>
        <p:txBody>
          <a:bodyPr>
            <a:spAutoFit/>
          </a:bodyPr>
          <a:lstStyle/>
          <a:p>
            <a:r>
              <a:rPr lang="en-US"/>
              <a:t>separations</a:t>
            </a:r>
          </a:p>
        </p:txBody>
      </p:sp>
      <p:pic>
        <p:nvPicPr>
          <p:cNvPr id="19471" name="Picture 5"/>
          <p:cNvPicPr>
            <a:picLocks noChangeAspect="1" noChangeArrowheads="1"/>
          </p:cNvPicPr>
          <p:nvPr/>
        </p:nvPicPr>
        <p:blipFill>
          <a:blip r:embed="rId4" cstate="print"/>
          <a:srcRect/>
          <a:stretch>
            <a:fillRect/>
          </a:stretch>
        </p:blipFill>
        <p:spPr bwMode="auto">
          <a:xfrm>
            <a:off x="292100" y="3116263"/>
            <a:ext cx="409575" cy="3209925"/>
          </a:xfrm>
          <a:prstGeom prst="rect">
            <a:avLst/>
          </a:prstGeom>
          <a:noFill/>
          <a:ln w="9525">
            <a:noFill/>
            <a:miter lim="800000"/>
            <a:headEnd/>
            <a:tailEnd/>
          </a:ln>
        </p:spPr>
      </p:pic>
      <p:sp>
        <p:nvSpPr>
          <p:cNvPr id="197" name="TextBox 82"/>
          <p:cNvSpPr txBox="1">
            <a:spLocks noChangeArrowheads="1"/>
          </p:cNvSpPr>
          <p:nvPr/>
        </p:nvSpPr>
        <p:spPr bwMode="auto">
          <a:xfrm rot="16200000">
            <a:off x="-44450" y="3490913"/>
            <a:ext cx="1084263" cy="261937"/>
          </a:xfrm>
          <a:prstGeom prst="rect">
            <a:avLst/>
          </a:prstGeom>
          <a:noFill/>
          <a:ln w="9525">
            <a:noFill/>
            <a:miter lim="800000"/>
            <a:headEnd/>
            <a:tailEnd/>
          </a:ln>
        </p:spPr>
        <p:txBody>
          <a:bodyPr>
            <a:spAutoFit/>
          </a:bodyPr>
          <a:lstStyle/>
          <a:p>
            <a:pPr algn="ctr">
              <a:defRPr/>
            </a:pPr>
            <a:r>
              <a:rPr lang="en-US" sz="1050" b="1" dirty="0"/>
              <a:t>Use-Inspired</a:t>
            </a:r>
          </a:p>
        </p:txBody>
      </p:sp>
      <p:sp>
        <p:nvSpPr>
          <p:cNvPr id="19473" name="TextBox 208"/>
          <p:cNvSpPr txBox="1">
            <a:spLocks noChangeArrowheads="1"/>
          </p:cNvSpPr>
          <p:nvPr/>
        </p:nvSpPr>
        <p:spPr bwMode="auto">
          <a:xfrm>
            <a:off x="1241425" y="1346200"/>
            <a:ext cx="1263650" cy="646113"/>
          </a:xfrm>
          <a:prstGeom prst="rect">
            <a:avLst/>
          </a:prstGeom>
          <a:noFill/>
          <a:ln w="9525">
            <a:noFill/>
            <a:miter lim="800000"/>
            <a:headEnd/>
            <a:tailEnd/>
          </a:ln>
        </p:spPr>
        <p:txBody>
          <a:bodyPr>
            <a:spAutoFit/>
          </a:bodyPr>
          <a:lstStyle/>
          <a:p>
            <a:r>
              <a:rPr lang="en-US"/>
              <a:t>$12/gal  gas equiv</a:t>
            </a:r>
          </a:p>
        </p:txBody>
      </p:sp>
      <p:cxnSp>
        <p:nvCxnSpPr>
          <p:cNvPr id="78" name="Straight Connector 77"/>
          <p:cNvCxnSpPr/>
          <p:nvPr/>
        </p:nvCxnSpPr>
        <p:spPr>
          <a:xfrm flipV="1">
            <a:off x="315913" y="3105150"/>
            <a:ext cx="339725" cy="158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475" name="Slide Number Placeholder 76"/>
          <p:cNvSpPr txBox="1">
            <a:spLocks noGrp="1"/>
          </p:cNvSpPr>
          <p:nvPr/>
        </p:nvSpPr>
        <p:spPr bwMode="auto">
          <a:xfrm>
            <a:off x="8766175" y="6242050"/>
            <a:ext cx="377825" cy="238125"/>
          </a:xfrm>
          <a:prstGeom prst="rect">
            <a:avLst/>
          </a:prstGeom>
          <a:noFill/>
          <a:ln w="9525">
            <a:noFill/>
            <a:miter lim="800000"/>
            <a:headEnd/>
            <a:tailEnd/>
          </a:ln>
        </p:spPr>
        <p:txBody>
          <a:bodyPr/>
          <a:lstStyle/>
          <a:p>
            <a:pPr algn="r"/>
            <a:fld id="{0388026C-93B7-4F25-B5EE-90197B848896}" type="slidenum">
              <a:rPr lang="en-US" sz="1000" b="1"/>
              <a:pPr algn="r"/>
              <a:t>13</a:t>
            </a:fld>
            <a:endParaRPr lang="en-US" sz="1000" b="1"/>
          </a:p>
        </p:txBody>
      </p:sp>
      <p:grpSp>
        <p:nvGrpSpPr>
          <p:cNvPr id="6" name="Group 59"/>
          <p:cNvGrpSpPr>
            <a:grpSpLocks/>
          </p:cNvGrpSpPr>
          <p:nvPr/>
        </p:nvGrpSpPr>
        <p:grpSpPr bwMode="auto">
          <a:xfrm>
            <a:off x="5726113" y="3152775"/>
            <a:ext cx="1154112" cy="3117850"/>
            <a:chOff x="5076825" y="3527425"/>
            <a:chExt cx="1081088" cy="3078163"/>
          </a:xfrm>
        </p:grpSpPr>
        <p:sp>
          <p:nvSpPr>
            <p:cNvPr id="19485" name="Rectangle 84"/>
            <p:cNvSpPr>
              <a:spLocks noChangeArrowheads="1"/>
            </p:cNvSpPr>
            <p:nvPr/>
          </p:nvSpPr>
          <p:spPr bwMode="auto">
            <a:xfrm>
              <a:off x="5078413" y="5511800"/>
              <a:ext cx="1079500" cy="1093788"/>
            </a:xfrm>
            <a:prstGeom prst="rect">
              <a:avLst/>
            </a:prstGeom>
            <a:solidFill>
              <a:srgbClr val="FD9445"/>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7" name="Group 87"/>
            <p:cNvGrpSpPr>
              <a:grpSpLocks/>
            </p:cNvGrpSpPr>
            <p:nvPr/>
          </p:nvGrpSpPr>
          <p:grpSpPr bwMode="auto">
            <a:xfrm>
              <a:off x="5076825" y="3527425"/>
              <a:ext cx="1079500" cy="1989138"/>
              <a:chOff x="3198" y="2222"/>
              <a:chExt cx="680" cy="1253"/>
            </a:xfrm>
          </p:grpSpPr>
          <p:sp>
            <p:nvSpPr>
              <p:cNvPr id="19487" name="Rectangle 83"/>
              <p:cNvSpPr>
                <a:spLocks noChangeArrowheads="1"/>
              </p:cNvSpPr>
              <p:nvPr/>
            </p:nvSpPr>
            <p:spPr bwMode="auto">
              <a:xfrm>
                <a:off x="3198" y="2811"/>
                <a:ext cx="680" cy="664"/>
              </a:xfrm>
              <a:prstGeom prst="rect">
                <a:avLst/>
              </a:prstGeom>
              <a:solidFill>
                <a:srgbClr val="E8FA04"/>
              </a:solidFill>
              <a:ln w="9525">
                <a:solidFill>
                  <a:schemeClr val="tx1"/>
                </a:solidFill>
                <a:miter lim="800000"/>
                <a:headEnd/>
                <a:tailEnd/>
              </a:ln>
            </p:spPr>
            <p:txBody>
              <a:bodyPr wrap="none" anchor="ctr"/>
              <a:lstStyle/>
              <a:p>
                <a:endParaRPr lang="en-US"/>
              </a:p>
            </p:txBody>
          </p:sp>
          <p:sp>
            <p:nvSpPr>
              <p:cNvPr id="19488" name="Rectangle 85"/>
              <p:cNvSpPr>
                <a:spLocks noChangeArrowheads="1"/>
              </p:cNvSpPr>
              <p:nvPr/>
            </p:nvSpPr>
            <p:spPr bwMode="auto">
              <a:xfrm>
                <a:off x="3198" y="2222"/>
                <a:ext cx="680" cy="592"/>
              </a:xfrm>
              <a:prstGeom prst="rect">
                <a:avLst/>
              </a:prstGeom>
              <a:solidFill>
                <a:srgbClr val="50FA70"/>
              </a:solidFill>
              <a:ln w="9525">
                <a:solidFill>
                  <a:schemeClr val="tx1"/>
                </a:solidFill>
                <a:miter lim="800000"/>
                <a:headEnd/>
                <a:tailEnd/>
              </a:ln>
            </p:spPr>
            <p:txBody>
              <a:bodyPr wrap="none" anchor="ctr"/>
              <a:lstStyle/>
              <a:p>
                <a:endParaRPr lang="en-US"/>
              </a:p>
            </p:txBody>
          </p:sp>
        </p:grpSp>
      </p:grpSp>
      <p:sp>
        <p:nvSpPr>
          <p:cNvPr id="19477" name="TextBox 135"/>
          <p:cNvSpPr txBox="1">
            <a:spLocks noChangeArrowheads="1"/>
          </p:cNvSpPr>
          <p:nvPr/>
        </p:nvSpPr>
        <p:spPr bwMode="auto">
          <a:xfrm rot="-5400000">
            <a:off x="4958557" y="4464844"/>
            <a:ext cx="2687637" cy="339725"/>
          </a:xfrm>
          <a:prstGeom prst="rect">
            <a:avLst/>
          </a:prstGeom>
          <a:solidFill>
            <a:srgbClr val="F9FECA"/>
          </a:solidFill>
          <a:ln w="9525">
            <a:solidFill>
              <a:srgbClr val="002060"/>
            </a:solidFill>
            <a:miter lim="800000"/>
            <a:headEnd/>
            <a:tailEnd/>
          </a:ln>
        </p:spPr>
        <p:txBody>
          <a:bodyPr>
            <a:spAutoFit/>
          </a:bodyPr>
          <a:lstStyle/>
          <a:p>
            <a:pPr algn="ctr"/>
            <a:r>
              <a:rPr lang="en-US" sz="1600"/>
              <a:t>Nano- bio photocatalysis</a:t>
            </a:r>
          </a:p>
        </p:txBody>
      </p:sp>
      <p:grpSp>
        <p:nvGrpSpPr>
          <p:cNvPr id="8" name="Group 59"/>
          <p:cNvGrpSpPr>
            <a:grpSpLocks/>
          </p:cNvGrpSpPr>
          <p:nvPr/>
        </p:nvGrpSpPr>
        <p:grpSpPr bwMode="auto">
          <a:xfrm>
            <a:off x="3097213" y="3157538"/>
            <a:ext cx="1111250" cy="3119437"/>
            <a:chOff x="5076825" y="3527425"/>
            <a:chExt cx="1081088" cy="3078163"/>
          </a:xfrm>
        </p:grpSpPr>
        <p:sp>
          <p:nvSpPr>
            <p:cNvPr id="19481" name="Rectangle 84"/>
            <p:cNvSpPr>
              <a:spLocks noChangeArrowheads="1"/>
            </p:cNvSpPr>
            <p:nvPr/>
          </p:nvSpPr>
          <p:spPr bwMode="auto">
            <a:xfrm>
              <a:off x="5078413" y="5511800"/>
              <a:ext cx="1079500" cy="1093788"/>
            </a:xfrm>
            <a:prstGeom prst="rect">
              <a:avLst/>
            </a:prstGeom>
            <a:solidFill>
              <a:srgbClr val="FD9445"/>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9" name="Group 87"/>
            <p:cNvGrpSpPr>
              <a:grpSpLocks/>
            </p:cNvGrpSpPr>
            <p:nvPr/>
          </p:nvGrpSpPr>
          <p:grpSpPr bwMode="auto">
            <a:xfrm>
              <a:off x="5076825" y="3527425"/>
              <a:ext cx="1079500" cy="1989138"/>
              <a:chOff x="3198" y="2222"/>
              <a:chExt cx="680" cy="1253"/>
            </a:xfrm>
          </p:grpSpPr>
          <p:sp>
            <p:nvSpPr>
              <p:cNvPr id="19483" name="Rectangle 83"/>
              <p:cNvSpPr>
                <a:spLocks noChangeArrowheads="1"/>
              </p:cNvSpPr>
              <p:nvPr/>
            </p:nvSpPr>
            <p:spPr bwMode="auto">
              <a:xfrm>
                <a:off x="3198" y="2811"/>
                <a:ext cx="680" cy="664"/>
              </a:xfrm>
              <a:prstGeom prst="rect">
                <a:avLst/>
              </a:prstGeom>
              <a:solidFill>
                <a:srgbClr val="E8FA04"/>
              </a:solidFill>
              <a:ln w="9525">
                <a:solidFill>
                  <a:schemeClr val="tx1"/>
                </a:solidFill>
                <a:miter lim="800000"/>
                <a:headEnd/>
                <a:tailEnd/>
              </a:ln>
            </p:spPr>
            <p:txBody>
              <a:bodyPr wrap="none" anchor="ctr"/>
              <a:lstStyle/>
              <a:p>
                <a:endParaRPr lang="en-US"/>
              </a:p>
            </p:txBody>
          </p:sp>
          <p:sp>
            <p:nvSpPr>
              <p:cNvPr id="19484" name="Rectangle 85"/>
              <p:cNvSpPr>
                <a:spLocks noChangeArrowheads="1"/>
              </p:cNvSpPr>
              <p:nvPr/>
            </p:nvSpPr>
            <p:spPr bwMode="auto">
              <a:xfrm>
                <a:off x="3198" y="2222"/>
                <a:ext cx="680" cy="592"/>
              </a:xfrm>
              <a:prstGeom prst="rect">
                <a:avLst/>
              </a:prstGeom>
              <a:solidFill>
                <a:srgbClr val="50FA70"/>
              </a:solidFill>
              <a:ln w="9525">
                <a:solidFill>
                  <a:schemeClr val="tx1"/>
                </a:solidFill>
                <a:miter lim="800000"/>
                <a:headEnd/>
                <a:tailEnd/>
              </a:ln>
            </p:spPr>
            <p:txBody>
              <a:bodyPr wrap="none" anchor="ctr"/>
              <a:lstStyle/>
              <a:p>
                <a:endParaRPr lang="en-US"/>
              </a:p>
            </p:txBody>
          </p:sp>
        </p:grpSp>
      </p:grpSp>
      <p:sp>
        <p:nvSpPr>
          <p:cNvPr id="19479" name="Text Box 24"/>
          <p:cNvSpPr txBox="1">
            <a:spLocks noChangeArrowheads="1"/>
          </p:cNvSpPr>
          <p:nvPr/>
        </p:nvSpPr>
        <p:spPr bwMode="auto">
          <a:xfrm>
            <a:off x="652463" y="1084263"/>
            <a:ext cx="3143250" cy="369887"/>
          </a:xfrm>
          <a:prstGeom prst="rect">
            <a:avLst/>
          </a:prstGeom>
          <a:noFill/>
          <a:ln w="9525">
            <a:noFill/>
            <a:miter lim="800000"/>
            <a:headEnd/>
            <a:tailEnd/>
          </a:ln>
        </p:spPr>
        <p:txBody>
          <a:bodyPr>
            <a:spAutoFit/>
          </a:bodyPr>
          <a:lstStyle/>
          <a:p>
            <a:pPr>
              <a:spcBef>
                <a:spcPct val="50000"/>
              </a:spcBef>
            </a:pPr>
            <a:r>
              <a:rPr lang="en-US" b="1"/>
              <a:t>What we can do today:</a:t>
            </a:r>
          </a:p>
        </p:txBody>
      </p:sp>
      <p:sp>
        <p:nvSpPr>
          <p:cNvPr id="19480" name="TextBox 136"/>
          <p:cNvSpPr txBox="1">
            <a:spLocks noChangeArrowheads="1"/>
          </p:cNvSpPr>
          <p:nvPr/>
        </p:nvSpPr>
        <p:spPr bwMode="auto">
          <a:xfrm rot="-5400000">
            <a:off x="2628900" y="4252913"/>
            <a:ext cx="2063750" cy="831850"/>
          </a:xfrm>
          <a:prstGeom prst="rect">
            <a:avLst/>
          </a:prstGeom>
          <a:solidFill>
            <a:srgbClr val="F9FECA"/>
          </a:solidFill>
          <a:ln w="9525">
            <a:solidFill>
              <a:srgbClr val="002060"/>
            </a:solidFill>
            <a:miter lim="800000"/>
            <a:headEnd/>
            <a:tailEnd/>
          </a:ln>
        </p:spPr>
        <p:txBody>
          <a:bodyPr>
            <a:spAutoFit/>
          </a:bodyPr>
          <a:lstStyle/>
          <a:p>
            <a:pPr algn="ctr"/>
            <a:r>
              <a:rPr lang="en-US" sz="1600"/>
              <a:t>Light Absorption, Charge separation &amp; transport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290513" y="1025525"/>
            <a:ext cx="409575" cy="2152650"/>
          </a:xfrm>
          <a:prstGeom prst="rect">
            <a:avLst/>
          </a:prstGeom>
          <a:noFill/>
          <a:ln w="9525">
            <a:noFill/>
            <a:miter lim="800000"/>
            <a:headEnd/>
            <a:tailEnd/>
          </a:ln>
        </p:spPr>
      </p:pic>
      <p:sp>
        <p:nvSpPr>
          <p:cNvPr id="20483" name="TextBox 89"/>
          <p:cNvSpPr txBox="1">
            <a:spLocks noChangeArrowheads="1"/>
          </p:cNvSpPr>
          <p:nvPr/>
        </p:nvSpPr>
        <p:spPr bwMode="auto">
          <a:xfrm rot="-5400000">
            <a:off x="-304800" y="2513013"/>
            <a:ext cx="1597025" cy="307975"/>
          </a:xfrm>
          <a:prstGeom prst="rect">
            <a:avLst/>
          </a:prstGeom>
          <a:noFill/>
          <a:ln w="9525">
            <a:noFill/>
            <a:miter lim="800000"/>
            <a:headEnd/>
            <a:tailEnd/>
          </a:ln>
        </p:spPr>
        <p:txBody>
          <a:bodyPr>
            <a:spAutoFit/>
          </a:bodyPr>
          <a:lstStyle/>
          <a:p>
            <a:pPr algn="ctr"/>
            <a:r>
              <a:rPr lang="en-US" sz="1400" b="1"/>
              <a:t>Applied</a:t>
            </a:r>
          </a:p>
        </p:txBody>
      </p:sp>
      <p:sp>
        <p:nvSpPr>
          <p:cNvPr id="20484" name="TextBox 90"/>
          <p:cNvSpPr txBox="1">
            <a:spLocks noChangeArrowheads="1"/>
          </p:cNvSpPr>
          <p:nvPr/>
        </p:nvSpPr>
        <p:spPr bwMode="auto">
          <a:xfrm rot="-5400000">
            <a:off x="-11906" y="1427956"/>
            <a:ext cx="1023938" cy="307975"/>
          </a:xfrm>
          <a:prstGeom prst="rect">
            <a:avLst/>
          </a:prstGeom>
          <a:noFill/>
          <a:ln w="9525">
            <a:noFill/>
            <a:miter lim="800000"/>
            <a:headEnd/>
            <a:tailEnd/>
          </a:ln>
        </p:spPr>
        <p:txBody>
          <a:bodyPr>
            <a:spAutoFit/>
          </a:bodyPr>
          <a:lstStyle/>
          <a:p>
            <a:pPr algn="ctr"/>
            <a:r>
              <a:rPr lang="en-US" sz="1400" b="1"/>
              <a:t>Market</a:t>
            </a:r>
          </a:p>
        </p:txBody>
      </p:sp>
      <p:sp>
        <p:nvSpPr>
          <p:cNvPr id="20485" name="Text Box 32"/>
          <p:cNvSpPr txBox="1">
            <a:spLocks noChangeArrowheads="1"/>
          </p:cNvSpPr>
          <p:nvPr/>
        </p:nvSpPr>
        <p:spPr bwMode="auto">
          <a:xfrm>
            <a:off x="0" y="-44450"/>
            <a:ext cx="9144000" cy="830263"/>
          </a:xfrm>
          <a:prstGeom prst="rect">
            <a:avLst/>
          </a:prstGeom>
          <a:noFill/>
          <a:ln w="9525">
            <a:noFill/>
            <a:miter lim="800000"/>
            <a:headEnd/>
            <a:tailEnd/>
          </a:ln>
        </p:spPr>
        <p:txBody>
          <a:bodyPr>
            <a:spAutoFit/>
          </a:bodyPr>
          <a:lstStyle/>
          <a:p>
            <a:pPr algn="ctr"/>
            <a:r>
              <a:rPr lang="en-US" sz="2400" b="1" dirty="0">
                <a:solidFill>
                  <a:schemeClr val="bg1"/>
                </a:solidFill>
                <a:latin typeface="Arial Narrow" pitchFamily="34" charset="0"/>
              </a:rPr>
              <a:t>Landscape for Solar Fuels Production: </a:t>
            </a:r>
          </a:p>
          <a:p>
            <a:pPr algn="ctr"/>
            <a:r>
              <a:rPr lang="en-US" sz="2400" b="1" dirty="0">
                <a:solidFill>
                  <a:schemeClr val="bg1"/>
                </a:solidFill>
                <a:latin typeface="Arial Narrow" pitchFamily="34" charset="0"/>
              </a:rPr>
              <a:t>From Basic Research to Market</a:t>
            </a:r>
            <a:endParaRPr lang="en-US" sz="2000" b="1" dirty="0">
              <a:solidFill>
                <a:schemeClr val="bg1"/>
              </a:solidFill>
              <a:latin typeface="Arial Narrow" pitchFamily="34" charset="0"/>
            </a:endParaRPr>
          </a:p>
        </p:txBody>
      </p:sp>
      <p:sp>
        <p:nvSpPr>
          <p:cNvPr id="20486" name="Line 121"/>
          <p:cNvSpPr>
            <a:spLocks noChangeShapeType="1"/>
          </p:cNvSpPr>
          <p:nvPr/>
        </p:nvSpPr>
        <p:spPr bwMode="auto">
          <a:xfrm>
            <a:off x="838200" y="2133600"/>
            <a:ext cx="7848600" cy="0"/>
          </a:xfrm>
          <a:prstGeom prst="line">
            <a:avLst/>
          </a:prstGeom>
          <a:noFill/>
          <a:ln w="38100">
            <a:solidFill>
              <a:schemeClr val="tx1"/>
            </a:solidFill>
            <a:prstDash val="dash"/>
            <a:round/>
            <a:headEnd/>
            <a:tailEnd/>
          </a:ln>
        </p:spPr>
        <p:txBody>
          <a:bodyPr/>
          <a:lstStyle/>
          <a:p>
            <a:endParaRPr lang="en-US"/>
          </a:p>
        </p:txBody>
      </p:sp>
      <p:sp>
        <p:nvSpPr>
          <p:cNvPr id="20487" name="Line 124"/>
          <p:cNvSpPr>
            <a:spLocks noChangeShapeType="1"/>
          </p:cNvSpPr>
          <p:nvPr/>
        </p:nvSpPr>
        <p:spPr bwMode="auto">
          <a:xfrm>
            <a:off x="876300" y="3140075"/>
            <a:ext cx="7848600" cy="0"/>
          </a:xfrm>
          <a:prstGeom prst="line">
            <a:avLst/>
          </a:prstGeom>
          <a:noFill/>
          <a:ln w="38100">
            <a:solidFill>
              <a:schemeClr val="tx1"/>
            </a:solidFill>
            <a:prstDash val="dash"/>
            <a:round/>
            <a:headEnd/>
            <a:tailEnd/>
          </a:ln>
        </p:spPr>
        <p:txBody>
          <a:bodyPr/>
          <a:lstStyle/>
          <a:p>
            <a:endParaRPr lang="en-US"/>
          </a:p>
        </p:txBody>
      </p:sp>
      <p:sp>
        <p:nvSpPr>
          <p:cNvPr id="20488" name="TextBox 133"/>
          <p:cNvSpPr txBox="1">
            <a:spLocks noChangeArrowheads="1"/>
          </p:cNvSpPr>
          <p:nvPr/>
        </p:nvSpPr>
        <p:spPr bwMode="auto">
          <a:xfrm>
            <a:off x="4273550" y="1150938"/>
            <a:ext cx="4156075" cy="646112"/>
          </a:xfrm>
          <a:prstGeom prst="rect">
            <a:avLst/>
          </a:prstGeom>
          <a:noFill/>
          <a:ln w="9525">
            <a:noFill/>
            <a:miter lim="800000"/>
            <a:headEnd/>
            <a:tailEnd/>
          </a:ln>
        </p:spPr>
        <p:txBody>
          <a:bodyPr>
            <a:spAutoFit/>
          </a:bodyPr>
          <a:lstStyle/>
          <a:p>
            <a:pPr algn="ctr"/>
            <a:r>
              <a:rPr lang="en-US" b="1" dirty="0"/>
              <a:t>The Hub will drive solar fuels R&amp;D toward marketable systems.</a:t>
            </a:r>
          </a:p>
        </p:txBody>
      </p:sp>
      <p:pic>
        <p:nvPicPr>
          <p:cNvPr id="20489" name="Picture 5"/>
          <p:cNvPicPr>
            <a:picLocks noChangeAspect="1" noChangeArrowheads="1"/>
          </p:cNvPicPr>
          <p:nvPr/>
        </p:nvPicPr>
        <p:blipFill>
          <a:blip r:embed="rId4" cstate="print"/>
          <a:srcRect/>
          <a:stretch>
            <a:fillRect/>
          </a:stretch>
        </p:blipFill>
        <p:spPr bwMode="auto">
          <a:xfrm>
            <a:off x="292100" y="3116263"/>
            <a:ext cx="409575" cy="3209925"/>
          </a:xfrm>
          <a:prstGeom prst="rect">
            <a:avLst/>
          </a:prstGeom>
          <a:noFill/>
          <a:ln w="9525">
            <a:noFill/>
            <a:miter lim="800000"/>
            <a:headEnd/>
            <a:tailEnd/>
          </a:ln>
        </p:spPr>
      </p:pic>
      <p:sp>
        <p:nvSpPr>
          <p:cNvPr id="197" name="TextBox 82"/>
          <p:cNvSpPr txBox="1">
            <a:spLocks noChangeArrowheads="1"/>
          </p:cNvSpPr>
          <p:nvPr/>
        </p:nvSpPr>
        <p:spPr bwMode="auto">
          <a:xfrm rot="16200000">
            <a:off x="-44450" y="3490913"/>
            <a:ext cx="1084263" cy="261937"/>
          </a:xfrm>
          <a:prstGeom prst="rect">
            <a:avLst/>
          </a:prstGeom>
          <a:noFill/>
          <a:ln w="9525">
            <a:noFill/>
            <a:miter lim="800000"/>
            <a:headEnd/>
            <a:tailEnd/>
          </a:ln>
        </p:spPr>
        <p:txBody>
          <a:bodyPr>
            <a:spAutoFit/>
          </a:bodyPr>
          <a:lstStyle/>
          <a:p>
            <a:pPr algn="ctr">
              <a:defRPr/>
            </a:pPr>
            <a:r>
              <a:rPr lang="en-US" sz="1050" b="1" dirty="0"/>
              <a:t>Use-Inspired</a:t>
            </a:r>
          </a:p>
        </p:txBody>
      </p:sp>
      <p:cxnSp>
        <p:nvCxnSpPr>
          <p:cNvPr id="78" name="Straight Connector 77"/>
          <p:cNvCxnSpPr/>
          <p:nvPr/>
        </p:nvCxnSpPr>
        <p:spPr>
          <a:xfrm flipV="1">
            <a:off x="315913" y="3105150"/>
            <a:ext cx="339725" cy="158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0492" name="Slide Number Placeholder 76"/>
          <p:cNvSpPr txBox="1">
            <a:spLocks noGrp="1"/>
          </p:cNvSpPr>
          <p:nvPr/>
        </p:nvSpPr>
        <p:spPr bwMode="auto">
          <a:xfrm>
            <a:off x="8766175" y="6242050"/>
            <a:ext cx="377825" cy="238125"/>
          </a:xfrm>
          <a:prstGeom prst="rect">
            <a:avLst/>
          </a:prstGeom>
          <a:noFill/>
          <a:ln w="9525">
            <a:noFill/>
            <a:miter lim="800000"/>
            <a:headEnd/>
            <a:tailEnd/>
          </a:ln>
        </p:spPr>
        <p:txBody>
          <a:bodyPr/>
          <a:lstStyle/>
          <a:p>
            <a:pPr algn="r"/>
            <a:fld id="{28D93A2C-D867-4EBA-B577-8C966AF5D4A0}" type="slidenum">
              <a:rPr lang="en-US" sz="1000" b="1"/>
              <a:pPr algn="r"/>
              <a:t>14</a:t>
            </a:fld>
            <a:endParaRPr lang="en-US" sz="1000" b="1"/>
          </a:p>
        </p:txBody>
      </p:sp>
      <p:sp>
        <p:nvSpPr>
          <p:cNvPr id="20493" name="Text Box 24"/>
          <p:cNvSpPr txBox="1">
            <a:spLocks noChangeArrowheads="1"/>
          </p:cNvSpPr>
          <p:nvPr/>
        </p:nvSpPr>
        <p:spPr bwMode="auto">
          <a:xfrm>
            <a:off x="1098550" y="1254125"/>
            <a:ext cx="2697163" cy="669925"/>
          </a:xfrm>
          <a:prstGeom prst="rect">
            <a:avLst/>
          </a:prstGeom>
          <a:noFill/>
          <a:ln w="9525">
            <a:noFill/>
            <a:miter lim="800000"/>
            <a:headEnd/>
            <a:tailEnd/>
          </a:ln>
        </p:spPr>
        <p:txBody>
          <a:bodyPr>
            <a:spAutoFit/>
          </a:bodyPr>
          <a:lstStyle/>
          <a:p>
            <a:pPr>
              <a:spcBef>
                <a:spcPct val="50000"/>
              </a:spcBef>
            </a:pPr>
            <a:r>
              <a:rPr lang="en-US" b="1"/>
              <a:t>What we want to do tomorrow:</a:t>
            </a:r>
          </a:p>
        </p:txBody>
      </p:sp>
      <p:grpSp>
        <p:nvGrpSpPr>
          <p:cNvPr id="2" name="Group 59"/>
          <p:cNvGrpSpPr>
            <a:grpSpLocks/>
          </p:cNvGrpSpPr>
          <p:nvPr/>
        </p:nvGrpSpPr>
        <p:grpSpPr bwMode="auto">
          <a:xfrm>
            <a:off x="2957513" y="3141663"/>
            <a:ext cx="5622925" cy="3117850"/>
            <a:chOff x="5076825" y="3527425"/>
            <a:chExt cx="1081088" cy="3078163"/>
          </a:xfrm>
        </p:grpSpPr>
        <p:sp>
          <p:nvSpPr>
            <p:cNvPr id="20498" name="Rectangle 84"/>
            <p:cNvSpPr>
              <a:spLocks noChangeArrowheads="1"/>
            </p:cNvSpPr>
            <p:nvPr/>
          </p:nvSpPr>
          <p:spPr bwMode="auto">
            <a:xfrm>
              <a:off x="5078413" y="5511800"/>
              <a:ext cx="1079500" cy="1093788"/>
            </a:xfrm>
            <a:prstGeom prst="rect">
              <a:avLst/>
            </a:prstGeom>
            <a:solidFill>
              <a:srgbClr val="FD9445"/>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3" name="Group 87"/>
            <p:cNvGrpSpPr>
              <a:grpSpLocks/>
            </p:cNvGrpSpPr>
            <p:nvPr/>
          </p:nvGrpSpPr>
          <p:grpSpPr bwMode="auto">
            <a:xfrm>
              <a:off x="5076825" y="3527425"/>
              <a:ext cx="1079500" cy="1989138"/>
              <a:chOff x="3198" y="2222"/>
              <a:chExt cx="680" cy="1253"/>
            </a:xfrm>
          </p:grpSpPr>
          <p:sp>
            <p:nvSpPr>
              <p:cNvPr id="20500" name="Rectangle 83"/>
              <p:cNvSpPr>
                <a:spLocks noChangeArrowheads="1"/>
              </p:cNvSpPr>
              <p:nvPr/>
            </p:nvSpPr>
            <p:spPr bwMode="auto">
              <a:xfrm>
                <a:off x="3198" y="2811"/>
                <a:ext cx="680" cy="664"/>
              </a:xfrm>
              <a:prstGeom prst="rect">
                <a:avLst/>
              </a:prstGeom>
              <a:solidFill>
                <a:srgbClr val="E8FA04"/>
              </a:solidFill>
              <a:ln w="9525">
                <a:solidFill>
                  <a:schemeClr val="tx1"/>
                </a:solidFill>
                <a:miter lim="800000"/>
                <a:headEnd/>
                <a:tailEnd/>
              </a:ln>
            </p:spPr>
            <p:txBody>
              <a:bodyPr wrap="none" anchor="ctr"/>
              <a:lstStyle/>
              <a:p>
                <a:endParaRPr lang="en-US"/>
              </a:p>
            </p:txBody>
          </p:sp>
          <p:sp>
            <p:nvSpPr>
              <p:cNvPr id="20501" name="Rectangle 85"/>
              <p:cNvSpPr>
                <a:spLocks noChangeArrowheads="1"/>
              </p:cNvSpPr>
              <p:nvPr/>
            </p:nvSpPr>
            <p:spPr bwMode="auto">
              <a:xfrm>
                <a:off x="3198" y="2222"/>
                <a:ext cx="680" cy="592"/>
              </a:xfrm>
              <a:prstGeom prst="rect">
                <a:avLst/>
              </a:prstGeom>
              <a:solidFill>
                <a:srgbClr val="50FA70"/>
              </a:solidFill>
              <a:ln w="9525">
                <a:solidFill>
                  <a:schemeClr val="tx1"/>
                </a:solidFill>
                <a:miter lim="800000"/>
                <a:headEnd/>
                <a:tailEnd/>
              </a:ln>
            </p:spPr>
            <p:txBody>
              <a:bodyPr wrap="none" anchor="ctr"/>
              <a:lstStyle/>
              <a:p>
                <a:endParaRPr lang="en-US"/>
              </a:p>
            </p:txBody>
          </p:sp>
        </p:grpSp>
      </p:grpSp>
      <p:sp>
        <p:nvSpPr>
          <p:cNvPr id="20495" name="Rectangle 82"/>
          <p:cNvSpPr>
            <a:spLocks noChangeArrowheads="1"/>
          </p:cNvSpPr>
          <p:nvPr/>
        </p:nvSpPr>
        <p:spPr bwMode="auto">
          <a:xfrm>
            <a:off x="2938463" y="1990725"/>
            <a:ext cx="5659437" cy="188913"/>
          </a:xfrm>
          <a:prstGeom prst="rect">
            <a:avLst/>
          </a:prstGeom>
          <a:solidFill>
            <a:schemeClr val="bg1"/>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0496" name="Rectangle 82"/>
          <p:cNvSpPr>
            <a:spLocks noChangeArrowheads="1"/>
          </p:cNvSpPr>
          <p:nvPr/>
        </p:nvSpPr>
        <p:spPr bwMode="auto">
          <a:xfrm>
            <a:off x="2938463" y="2168525"/>
            <a:ext cx="5635625" cy="979488"/>
          </a:xfrm>
          <a:prstGeom prst="rect">
            <a:avLst/>
          </a:prstGeom>
          <a:solidFill>
            <a:srgbClr val="CDDEFF"/>
          </a:solidFill>
          <a:ln w="9525">
            <a:solidFill>
              <a:schemeClr val="tx1"/>
            </a:solidFill>
            <a:miter lim="800000"/>
            <a:headEnd/>
            <a:tailEnd/>
          </a:ln>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0497" name="TextBox 134"/>
          <p:cNvSpPr txBox="1">
            <a:spLocks noChangeArrowheads="1"/>
          </p:cNvSpPr>
          <p:nvPr/>
        </p:nvSpPr>
        <p:spPr bwMode="auto">
          <a:xfrm>
            <a:off x="4057650" y="2432051"/>
            <a:ext cx="3379788" cy="3046988"/>
          </a:xfrm>
          <a:prstGeom prst="rect">
            <a:avLst/>
          </a:prstGeom>
          <a:solidFill>
            <a:srgbClr val="F8FEC2"/>
          </a:solidFill>
          <a:ln w="9525">
            <a:solidFill>
              <a:srgbClr val="002060"/>
            </a:solidFill>
            <a:miter lim="800000"/>
            <a:headEnd/>
            <a:tailEnd/>
          </a:ln>
        </p:spPr>
        <p:txBody>
          <a:bodyPr wrap="square">
            <a:spAutoFit/>
          </a:bodyPr>
          <a:lstStyle/>
          <a:p>
            <a:pPr marL="225425" indent="-225425" algn="ctr"/>
            <a:r>
              <a:rPr lang="en-US" sz="2400" b="1" dirty="0">
                <a:latin typeface="Arial Narrow" pitchFamily="34" charset="0"/>
              </a:rPr>
              <a:t>Fuels from Sunlight Hub:</a:t>
            </a:r>
          </a:p>
          <a:p>
            <a:pPr marL="225425" indent="-225425" algn="ctr"/>
            <a:endParaRPr lang="en-US" sz="2400" b="1" dirty="0">
              <a:latin typeface="Arial Narrow" pitchFamily="34" charset="0"/>
            </a:endParaRPr>
          </a:p>
          <a:p>
            <a:pPr marL="225425" indent="-225425">
              <a:buFont typeface="Wingdings" pitchFamily="2" charset="2"/>
              <a:buChar char="§"/>
            </a:pPr>
            <a:r>
              <a:rPr lang="en-US" sz="2000" b="1" dirty="0">
                <a:latin typeface="Arial Narrow" pitchFamily="34" charset="0"/>
              </a:rPr>
              <a:t>To develop integrated solar fuel systems</a:t>
            </a:r>
          </a:p>
          <a:p>
            <a:pPr marL="225425" indent="-225425">
              <a:buFont typeface="Wingdings" pitchFamily="2" charset="2"/>
              <a:buChar char="§"/>
            </a:pPr>
            <a:endParaRPr lang="en-US" sz="2000" b="1" dirty="0">
              <a:latin typeface="Arial Narrow" pitchFamily="34" charset="0"/>
            </a:endParaRPr>
          </a:p>
          <a:p>
            <a:pPr marL="225425" indent="-225425">
              <a:buFont typeface="Wingdings" pitchFamily="2" charset="2"/>
              <a:buChar char="§"/>
            </a:pPr>
            <a:r>
              <a:rPr lang="en-US" sz="2000" b="1" dirty="0">
                <a:latin typeface="Arial Narrow" pitchFamily="34" charset="0"/>
              </a:rPr>
              <a:t>To create the scientific and technical  infrastructure for a solar fuels industry</a:t>
            </a:r>
          </a:p>
          <a:p>
            <a:pPr marL="225425" indent="-225425" algn="ctr"/>
            <a:r>
              <a:rPr lang="en-US" sz="2400" dirty="0">
                <a:latin typeface="Arial Narrow" pitchFamily="34" charset="0"/>
              </a:rPr>
              <a:t> </a:t>
            </a:r>
          </a:p>
        </p:txBody>
      </p:sp>
      <p:sp>
        <p:nvSpPr>
          <p:cNvPr id="22" name="Left-Right Arrow 21"/>
          <p:cNvSpPr/>
          <p:nvPr/>
        </p:nvSpPr>
        <p:spPr>
          <a:xfrm>
            <a:off x="3733800" y="5638800"/>
            <a:ext cx="4343400" cy="381000"/>
          </a:xfrm>
          <a:prstGeom prst="leftRightArrow">
            <a:avLst/>
          </a:prstGeom>
          <a:solidFill>
            <a:srgbClr val="146737"/>
          </a:solidFill>
          <a:ln>
            <a:solidFill>
              <a:srgbClr val="146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rot="5400000">
            <a:off x="1447800" y="4038600"/>
            <a:ext cx="3733800" cy="381000"/>
          </a:xfrm>
          <a:prstGeom prst="leftRightArrow">
            <a:avLst/>
          </a:prstGeom>
          <a:solidFill>
            <a:srgbClr val="146737"/>
          </a:solidFill>
          <a:ln>
            <a:solidFill>
              <a:srgbClr val="146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133"/>
          <p:cNvSpPr txBox="1">
            <a:spLocks noChangeArrowheads="1"/>
          </p:cNvSpPr>
          <p:nvPr/>
        </p:nvSpPr>
        <p:spPr bwMode="auto">
          <a:xfrm>
            <a:off x="914400" y="4038600"/>
            <a:ext cx="2057400" cy="1631216"/>
          </a:xfrm>
          <a:prstGeom prst="rect">
            <a:avLst/>
          </a:prstGeom>
          <a:noFill/>
          <a:ln w="9525">
            <a:noFill/>
            <a:miter lim="800000"/>
            <a:headEnd/>
            <a:tailEnd/>
          </a:ln>
        </p:spPr>
        <p:txBody>
          <a:bodyPr wrap="square">
            <a:spAutoFit/>
          </a:bodyPr>
          <a:lstStyle/>
          <a:p>
            <a:r>
              <a:rPr lang="en-US" b="1" dirty="0" smtClean="0">
                <a:solidFill>
                  <a:srgbClr val="146737"/>
                </a:solidFill>
              </a:rPr>
              <a:t>Twofold Integration:</a:t>
            </a:r>
          </a:p>
          <a:p>
            <a:pPr>
              <a:buFont typeface="Wingdings" pitchFamily="2" charset="2"/>
              <a:buChar char="Ø"/>
            </a:pPr>
            <a:r>
              <a:rPr lang="en-US" sz="1600" b="1" dirty="0" smtClean="0">
                <a:solidFill>
                  <a:srgbClr val="146737"/>
                </a:solidFill>
              </a:rPr>
              <a:t> Across components</a:t>
            </a:r>
          </a:p>
          <a:p>
            <a:pPr>
              <a:buFont typeface="Wingdings" pitchFamily="2" charset="2"/>
              <a:buChar char="Ø"/>
            </a:pPr>
            <a:r>
              <a:rPr lang="en-US" sz="1600" b="1" dirty="0" smtClean="0">
                <a:solidFill>
                  <a:srgbClr val="146737"/>
                </a:solidFill>
              </a:rPr>
              <a:t> Across basic &amp; applied R&amp;D</a:t>
            </a:r>
            <a:endParaRPr lang="en-US" sz="1600" b="1" dirty="0">
              <a:solidFill>
                <a:srgbClr val="14673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idx="1"/>
          </p:nvPr>
        </p:nvSpPr>
        <p:spPr>
          <a:xfrm>
            <a:off x="304800" y="1371600"/>
            <a:ext cx="8229600" cy="2819400"/>
          </a:xfrm>
        </p:spPr>
        <p:txBody>
          <a:bodyPr/>
          <a:lstStyle/>
          <a:p>
            <a:pPr marL="285750" indent="-285750">
              <a:buFont typeface="Arial" pitchFamily="34" charset="0"/>
              <a:buChar char="•"/>
              <a:tabLst>
                <a:tab pos="285750" algn="l"/>
              </a:tabLst>
            </a:pPr>
            <a:r>
              <a:rPr lang="en-US" altLang="ko-KR" sz="2000" dirty="0" smtClean="0">
                <a:solidFill>
                  <a:schemeClr val="tx1"/>
                </a:solidFill>
                <a:latin typeface="Arial" charset="0"/>
                <a:ea typeface="굴림"/>
                <a:cs typeface="굴림"/>
              </a:rPr>
              <a:t>Three Hubs funded at $22M each in the FY 2010 appropriation:</a:t>
            </a:r>
          </a:p>
          <a:p>
            <a:pPr marL="685800" lvl="1">
              <a:buFont typeface="Arial" charset="0"/>
              <a:buNone/>
              <a:tabLst>
                <a:tab pos="285750" algn="l"/>
              </a:tabLst>
            </a:pPr>
            <a:r>
              <a:rPr lang="en-US" altLang="ko-KR" sz="1800" b="1" dirty="0" smtClean="0">
                <a:solidFill>
                  <a:schemeClr val="tx1"/>
                </a:solidFill>
                <a:latin typeface="Arial" charset="0"/>
                <a:ea typeface="굴림"/>
                <a:cs typeface="굴림"/>
              </a:rPr>
              <a:t>Fuels from Sunlight (SC/BES)</a:t>
            </a:r>
          </a:p>
          <a:p>
            <a:pPr marL="685800" lvl="1">
              <a:buFont typeface="Arial" charset="0"/>
              <a:buNone/>
              <a:tabLst>
                <a:tab pos="285750" algn="l"/>
              </a:tabLst>
            </a:pPr>
            <a:r>
              <a:rPr lang="en-US" altLang="ko-KR" sz="1800" b="1" dirty="0" smtClean="0">
                <a:solidFill>
                  <a:schemeClr val="tx1"/>
                </a:solidFill>
                <a:latin typeface="Arial" charset="0"/>
                <a:ea typeface="굴림"/>
                <a:cs typeface="굴림"/>
              </a:rPr>
              <a:t>Modeling and Simulation for Nuclear Reactors (NE)</a:t>
            </a:r>
          </a:p>
          <a:p>
            <a:pPr marL="685800" lvl="1">
              <a:buFont typeface="Arial" charset="0"/>
              <a:buNone/>
              <a:tabLst>
                <a:tab pos="285750" algn="l"/>
              </a:tabLst>
            </a:pPr>
            <a:r>
              <a:rPr lang="en-US" altLang="ko-KR" sz="1800" b="1" dirty="0" smtClean="0">
                <a:solidFill>
                  <a:schemeClr val="tx1"/>
                </a:solidFill>
                <a:latin typeface="Arial" charset="0"/>
                <a:ea typeface="굴림"/>
                <a:cs typeface="굴림"/>
              </a:rPr>
              <a:t>Energy Regional Innovation Cluster or E-RIC (EERE) – includes the Energy Efficient Buildings Design Hub</a:t>
            </a:r>
            <a:endParaRPr lang="en-US" altLang="ko-KR" sz="1800" dirty="0" smtClean="0">
              <a:solidFill>
                <a:schemeClr val="tx1"/>
              </a:solidFill>
              <a:latin typeface="Arial" charset="0"/>
              <a:ea typeface="굴림"/>
              <a:cs typeface="굴림"/>
            </a:endParaRPr>
          </a:p>
          <a:p>
            <a:pPr marL="285750" indent="-285750">
              <a:spcBef>
                <a:spcPts val="1200"/>
              </a:spcBef>
              <a:buFont typeface="Arial" pitchFamily="34" charset="0"/>
              <a:buChar char="•"/>
              <a:tabLst>
                <a:tab pos="285750" algn="l"/>
              </a:tabLst>
            </a:pPr>
            <a:r>
              <a:rPr lang="en-US" sz="2000" dirty="0" smtClean="0">
                <a:solidFill>
                  <a:schemeClr val="tx1"/>
                </a:solidFill>
                <a:latin typeface="Arial" charset="0"/>
                <a:cs typeface="Arial" charset="0"/>
              </a:rPr>
              <a:t>Hub Working Group (SC/BES, NE, EERE) coordinates Hub activities and makes recommendations to DOE senior management:</a:t>
            </a:r>
          </a:p>
          <a:p>
            <a:pPr marL="685800" lvl="1">
              <a:buFont typeface="Arial" pitchFamily="34" charset="0"/>
              <a:buChar char="•"/>
              <a:tabLst>
                <a:tab pos="285750" algn="l"/>
              </a:tabLst>
            </a:pPr>
            <a:r>
              <a:rPr lang="en-US" sz="1800" b="1" dirty="0" smtClean="0">
                <a:solidFill>
                  <a:schemeClr val="tx1"/>
                </a:solidFill>
                <a:latin typeface="Arial" charset="0"/>
                <a:cs typeface="Arial" charset="0"/>
              </a:rPr>
              <a:t>Three separate FOAs from a common template.</a:t>
            </a:r>
          </a:p>
          <a:p>
            <a:pPr marL="685800" lvl="1">
              <a:buFont typeface="Arial" pitchFamily="34" charset="0"/>
              <a:buChar char="•"/>
              <a:tabLst>
                <a:tab pos="285750" algn="l"/>
              </a:tabLst>
            </a:pPr>
            <a:r>
              <a:rPr lang="en-US" sz="1800" b="1" dirty="0" smtClean="0">
                <a:solidFill>
                  <a:schemeClr val="tx1"/>
                </a:solidFill>
                <a:latin typeface="Arial" charset="0"/>
                <a:cs typeface="Arial" charset="0"/>
              </a:rPr>
              <a:t>Hub cost sharing plan, waiver and reductions per </a:t>
            </a:r>
            <a:r>
              <a:rPr lang="en-US" sz="1800" b="1" dirty="0" err="1" smtClean="0">
                <a:solidFill>
                  <a:schemeClr val="tx1"/>
                </a:solidFill>
                <a:latin typeface="Arial" charset="0"/>
                <a:cs typeface="Arial" charset="0"/>
              </a:rPr>
              <a:t>EPAct</a:t>
            </a:r>
            <a:r>
              <a:rPr lang="en-US" sz="1800" b="1" dirty="0" smtClean="0">
                <a:solidFill>
                  <a:schemeClr val="tx1"/>
                </a:solidFill>
                <a:latin typeface="Arial" charset="0"/>
                <a:cs typeface="Arial" charset="0"/>
              </a:rPr>
              <a:t> 2005.</a:t>
            </a:r>
          </a:p>
          <a:p>
            <a:pPr marL="685800" lvl="1">
              <a:buFont typeface="Arial" pitchFamily="34" charset="0"/>
              <a:buChar char="•"/>
              <a:tabLst>
                <a:tab pos="285750" algn="l"/>
              </a:tabLst>
            </a:pPr>
            <a:r>
              <a:rPr lang="en-US" sz="1800" b="1" dirty="0" smtClean="0">
                <a:solidFill>
                  <a:schemeClr val="tx1"/>
                </a:solidFill>
                <a:latin typeface="Arial" charset="0"/>
                <a:cs typeface="Arial" charset="0"/>
              </a:rPr>
              <a:t>Eligibility allowed for non-DOE FFRDCs (NIST, JPL, etc.) and foreign institutions as partners, not leads.</a:t>
            </a:r>
          </a:p>
          <a:p>
            <a:pPr marL="685800" lvl="1">
              <a:buFont typeface="Arial" pitchFamily="34" charset="0"/>
              <a:buChar char="•"/>
              <a:tabLst>
                <a:tab pos="285750" algn="l"/>
              </a:tabLst>
            </a:pPr>
            <a:r>
              <a:rPr lang="en-US" sz="1800" b="1" dirty="0" smtClean="0">
                <a:solidFill>
                  <a:schemeClr val="tx1"/>
                </a:solidFill>
                <a:latin typeface="Arial" charset="0"/>
                <a:cs typeface="Arial" charset="0"/>
              </a:rPr>
              <a:t>Developed Hubs website and coordinates updates.</a:t>
            </a:r>
          </a:p>
          <a:p>
            <a:pPr marL="685800" lvl="1">
              <a:buFont typeface="Arial" pitchFamily="34" charset="0"/>
              <a:buChar char="•"/>
              <a:tabLst>
                <a:tab pos="285750" algn="l"/>
              </a:tabLst>
            </a:pPr>
            <a:r>
              <a:rPr lang="en-US" sz="1800" b="1" dirty="0" smtClean="0">
                <a:solidFill>
                  <a:schemeClr val="tx1"/>
                </a:solidFill>
                <a:latin typeface="Arial" charset="0"/>
                <a:cs typeface="Arial" charset="0"/>
              </a:rPr>
              <a:t>Coordination of Hub merit review process.</a:t>
            </a:r>
          </a:p>
          <a:p>
            <a:pPr marL="685800" lvl="1">
              <a:buFont typeface="Arial" pitchFamily="34" charset="0"/>
              <a:buChar char="•"/>
              <a:tabLst>
                <a:tab pos="285750" algn="l"/>
              </a:tabLst>
            </a:pPr>
            <a:endParaRPr lang="en-US" sz="1800" dirty="0" smtClean="0">
              <a:solidFill>
                <a:schemeClr val="tx1"/>
              </a:solidFill>
              <a:latin typeface="Arial" charset="0"/>
              <a:cs typeface="Arial" charset="0"/>
            </a:endParaRPr>
          </a:p>
          <a:p>
            <a:pPr marL="285750" indent="-285750">
              <a:buNone/>
              <a:tabLst>
                <a:tab pos="285750" algn="l"/>
              </a:tabLst>
            </a:pPr>
            <a:endParaRPr lang="en-US" sz="1800" dirty="0" smtClean="0">
              <a:solidFill>
                <a:schemeClr val="tx1"/>
              </a:solidFill>
              <a:latin typeface="Arial" charset="0"/>
              <a:cs typeface="Arial" charset="0"/>
            </a:endParaRPr>
          </a:p>
        </p:txBody>
      </p:sp>
      <p:sp>
        <p:nvSpPr>
          <p:cNvPr id="61442" name="Rectangle 2"/>
          <p:cNvSpPr>
            <a:spLocks noGrp="1"/>
          </p:cNvSpPr>
          <p:nvPr>
            <p:ph type="title"/>
          </p:nvPr>
        </p:nvSpPr>
        <p:spPr/>
        <p:txBody>
          <a:bodyPr/>
          <a:lstStyle/>
          <a:p>
            <a:r>
              <a:rPr lang="en-US" b="1" dirty="0" smtClean="0">
                <a:latin typeface="Arial" charset="0"/>
                <a:cs typeface="Arial" charset="0"/>
              </a:rPr>
              <a:t>Energy Innovation Hubs - Coordination</a:t>
            </a:r>
          </a:p>
        </p:txBody>
      </p:sp>
      <p:sp>
        <p:nvSpPr>
          <p:cNvPr id="61444" name="Slide Number Placeholder 3"/>
          <p:cNvSpPr txBox="1">
            <a:spLocks noGrp="1"/>
          </p:cNvSpPr>
          <p:nvPr/>
        </p:nvSpPr>
        <p:spPr bwMode="auto">
          <a:xfrm>
            <a:off x="8382000" y="6400800"/>
            <a:ext cx="457200" cy="365125"/>
          </a:xfrm>
          <a:prstGeom prst="rect">
            <a:avLst/>
          </a:prstGeom>
          <a:noFill/>
          <a:ln w="9525">
            <a:noFill/>
            <a:miter lim="800000"/>
            <a:headEnd/>
            <a:tailEnd/>
          </a:ln>
        </p:spPr>
        <p:txBody>
          <a:bodyPr anchor="ctr"/>
          <a:lstStyle/>
          <a:p>
            <a:pPr algn="ctr"/>
            <a:fld id="{170AEA71-DF7C-4D7B-AE0F-CEA4836AFB66}" type="slidenum">
              <a:rPr lang="en-US" sz="1200">
                <a:solidFill>
                  <a:srgbClr val="146737"/>
                </a:solidFill>
                <a:cs typeface="Arial" charset="0"/>
              </a:rPr>
              <a:pPr algn="ctr"/>
              <a:t>15</a:t>
            </a:fld>
            <a:endParaRPr lang="en-US" sz="1200">
              <a:solidFill>
                <a:srgbClr val="146737"/>
              </a:solidFill>
              <a:cs typeface="Arial" charset="0"/>
            </a:endParaRPr>
          </a:p>
        </p:txBody>
      </p:sp>
      <p:sp>
        <p:nvSpPr>
          <p:cNvPr id="7" name="Rectangle 3"/>
          <p:cNvSpPr txBox="1">
            <a:spLocks/>
          </p:cNvSpPr>
          <p:nvPr/>
        </p:nvSpPr>
        <p:spPr bwMode="auto">
          <a:xfrm>
            <a:off x="3886200" y="6400800"/>
            <a:ext cx="3886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b="1" i="0" u="none" strike="noStrike" kern="1200" cap="none" spc="0" normalizeH="0" noProof="0" dirty="0" smtClean="0">
                <a:ln>
                  <a:noFill/>
                </a:ln>
                <a:solidFill>
                  <a:schemeClr val="tx1"/>
                </a:solidFill>
                <a:effectLst/>
                <a:uLnTx/>
                <a:uFillTx/>
                <a:latin typeface="Arial" charset="0"/>
                <a:ea typeface="+mn-ea"/>
                <a:cs typeface="Arial" charset="0"/>
                <a:hlinkClick r:id="rId2"/>
              </a:rPr>
              <a:t>http://www.hubs.energy.gov/</a:t>
            </a:r>
            <a:r>
              <a:rPr kumimoji="0" lang="en-US" b="1" i="0" u="none" strike="noStrike" kern="1200" cap="none" spc="0" normalizeH="0" noProof="0" dirty="0" smtClean="0">
                <a:ln>
                  <a:noFill/>
                </a:ln>
                <a:solidFill>
                  <a:schemeClr val="tx1"/>
                </a:solidFill>
                <a:effectLst/>
                <a:uLnTx/>
                <a:uFillTx/>
                <a:latin typeface="Arial" charset="0"/>
                <a:ea typeface="+mn-ea"/>
                <a:cs typeface="Arial" charset="0"/>
              </a:rPr>
              <a:t> </a:t>
            </a:r>
            <a:endParaRPr kumimoji="0" lang="en-US" b="1" i="0" u="none" strike="noStrike" kern="1200" cap="none" spc="0" normalizeH="0" baseline="0" noProof="0" dirty="0" smtClean="0">
              <a:ln>
                <a:noFill/>
              </a:ln>
              <a:solidFill>
                <a:schemeClr val="tx1"/>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b="1" dirty="0" smtClean="0">
                <a:latin typeface="Arial" charset="0"/>
                <a:cs typeface="Arial" charset="0"/>
              </a:rPr>
              <a:t>Energy Innovation Hubs Website</a:t>
            </a:r>
          </a:p>
        </p:txBody>
      </p:sp>
      <p:sp>
        <p:nvSpPr>
          <p:cNvPr id="61444" name="Slide Number Placeholder 3"/>
          <p:cNvSpPr txBox="1">
            <a:spLocks noGrp="1"/>
          </p:cNvSpPr>
          <p:nvPr/>
        </p:nvSpPr>
        <p:spPr bwMode="auto">
          <a:xfrm>
            <a:off x="8382000" y="6400800"/>
            <a:ext cx="457200" cy="365125"/>
          </a:xfrm>
          <a:prstGeom prst="rect">
            <a:avLst/>
          </a:prstGeom>
          <a:noFill/>
          <a:ln w="9525">
            <a:noFill/>
            <a:miter lim="800000"/>
            <a:headEnd/>
            <a:tailEnd/>
          </a:ln>
        </p:spPr>
        <p:txBody>
          <a:bodyPr anchor="ctr"/>
          <a:lstStyle/>
          <a:p>
            <a:pPr algn="ctr"/>
            <a:fld id="{170AEA71-DF7C-4D7B-AE0F-CEA4836AFB66}" type="slidenum">
              <a:rPr lang="en-US" sz="1200">
                <a:solidFill>
                  <a:srgbClr val="146737"/>
                </a:solidFill>
                <a:cs typeface="Arial" charset="0"/>
              </a:rPr>
              <a:pPr algn="ctr"/>
              <a:t>16</a:t>
            </a:fld>
            <a:endParaRPr lang="en-US" sz="1200">
              <a:solidFill>
                <a:srgbClr val="146737"/>
              </a:solidFill>
              <a:cs typeface="Arial" charset="0"/>
            </a:endParaRPr>
          </a:p>
        </p:txBody>
      </p:sp>
      <p:sp>
        <p:nvSpPr>
          <p:cNvPr id="10" name="Rectangle 3"/>
          <p:cNvSpPr txBox="1">
            <a:spLocks/>
          </p:cNvSpPr>
          <p:nvPr/>
        </p:nvSpPr>
        <p:spPr bwMode="auto">
          <a:xfrm>
            <a:off x="381000" y="1828800"/>
            <a:ext cx="2514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rPr>
              <a:t>Overview </a:t>
            </a:r>
            <a:r>
              <a:rPr lang="en-US" sz="1600" b="1" dirty="0" smtClean="0">
                <a:cs typeface="Arial" charset="0"/>
              </a:rPr>
              <a:t>of Hub program</a:t>
            </a: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lang="en-US" sz="1600" b="1" dirty="0" smtClean="0">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rPr>
              <a:t>How</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rPr>
              <a:t> to apply, including links to FOAs</a:t>
            </a: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sz="1600" b="1" i="0" u="none" strike="noStrike" kern="1200" cap="none" spc="0" normalizeH="0" noProof="0" dirty="0" smtClean="0">
              <a:ln>
                <a:noFill/>
              </a:ln>
              <a:solidFill>
                <a:schemeClr val="tx1"/>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lang="en-US" sz="1600" b="1" baseline="0" dirty="0" smtClean="0">
                <a:cs typeface="Arial" charset="0"/>
              </a:rPr>
              <a:t>Description</a:t>
            </a:r>
            <a:r>
              <a:rPr lang="en-US" sz="1600" b="1" dirty="0" smtClean="0">
                <a:cs typeface="Arial" charset="0"/>
              </a:rPr>
              <a:t> of research areas</a:t>
            </a: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lang="en-US" sz="1600" b="1" dirty="0" smtClean="0">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lang="en-US" sz="1600" b="1" dirty="0" smtClean="0">
                <a:cs typeface="Arial" charset="0"/>
              </a:rPr>
              <a:t>Q &amp; A – some examples to follow</a:t>
            </a:r>
            <a:endPar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pic>
        <p:nvPicPr>
          <p:cNvPr id="1027" name="Picture 3"/>
          <p:cNvPicPr>
            <a:picLocks noChangeAspect="1" noChangeArrowheads="1"/>
          </p:cNvPicPr>
          <p:nvPr/>
        </p:nvPicPr>
        <p:blipFill>
          <a:blip r:embed="rId2" cstate="print"/>
          <a:srcRect/>
          <a:stretch>
            <a:fillRect/>
          </a:stretch>
        </p:blipFill>
        <p:spPr bwMode="auto">
          <a:xfrm>
            <a:off x="3124200" y="847725"/>
            <a:ext cx="5811353"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b="1" dirty="0" smtClean="0">
                <a:latin typeface="Arial" charset="0"/>
                <a:cs typeface="Arial" charset="0"/>
              </a:rPr>
              <a:t>The Other Two Hubs</a:t>
            </a:r>
          </a:p>
        </p:txBody>
      </p:sp>
      <p:sp>
        <p:nvSpPr>
          <p:cNvPr id="61444" name="Slide Number Placeholder 3"/>
          <p:cNvSpPr txBox="1">
            <a:spLocks noGrp="1"/>
          </p:cNvSpPr>
          <p:nvPr/>
        </p:nvSpPr>
        <p:spPr bwMode="auto">
          <a:xfrm>
            <a:off x="8382000" y="6400800"/>
            <a:ext cx="457200" cy="365125"/>
          </a:xfrm>
          <a:prstGeom prst="rect">
            <a:avLst/>
          </a:prstGeom>
          <a:noFill/>
          <a:ln w="9525">
            <a:noFill/>
            <a:miter lim="800000"/>
            <a:headEnd/>
            <a:tailEnd/>
          </a:ln>
        </p:spPr>
        <p:txBody>
          <a:bodyPr anchor="ctr"/>
          <a:lstStyle/>
          <a:p>
            <a:pPr algn="ctr"/>
            <a:fld id="{170AEA71-DF7C-4D7B-AE0F-CEA4836AFB66}" type="slidenum">
              <a:rPr lang="en-US" sz="1200">
                <a:solidFill>
                  <a:srgbClr val="146737"/>
                </a:solidFill>
                <a:cs typeface="Arial" charset="0"/>
              </a:rPr>
              <a:pPr algn="ctr"/>
              <a:t>17</a:t>
            </a:fld>
            <a:endParaRPr lang="en-US" sz="1200">
              <a:solidFill>
                <a:srgbClr val="146737"/>
              </a:solidFill>
              <a:cs typeface="Arial" charset="0"/>
            </a:endParaRPr>
          </a:p>
        </p:txBody>
      </p:sp>
      <p:sp>
        <p:nvSpPr>
          <p:cNvPr id="6" name="Rectangle 3"/>
          <p:cNvSpPr>
            <a:spLocks noGrp="1"/>
          </p:cNvSpPr>
          <p:nvPr>
            <p:ph idx="1"/>
          </p:nvPr>
        </p:nvSpPr>
        <p:spPr>
          <a:xfrm>
            <a:off x="381000" y="1066800"/>
            <a:ext cx="8458200" cy="2819400"/>
          </a:xfrm>
        </p:spPr>
        <p:txBody>
          <a:bodyPr/>
          <a:lstStyle/>
          <a:p>
            <a:pPr marL="285750" indent="-285750">
              <a:buFont typeface="Arial" pitchFamily="34" charset="0"/>
              <a:buChar char="•"/>
              <a:tabLst>
                <a:tab pos="285750" algn="l"/>
              </a:tabLst>
            </a:pPr>
            <a:r>
              <a:rPr lang="en-US" altLang="ko-KR" sz="2000" dirty="0" smtClean="0">
                <a:solidFill>
                  <a:schemeClr val="tx1"/>
                </a:solidFill>
                <a:latin typeface="Arial" charset="0"/>
                <a:ea typeface="굴림"/>
                <a:cs typeface="굴림"/>
              </a:rPr>
              <a:t>Modeling and Simulation of Nuclear Reactors (NE):</a:t>
            </a:r>
          </a:p>
          <a:p>
            <a:pPr marL="685800" lvl="1">
              <a:buNone/>
              <a:tabLst>
                <a:tab pos="285750" algn="l"/>
              </a:tabLst>
            </a:pPr>
            <a:r>
              <a:rPr lang="en-US" altLang="ko-KR" sz="1800" dirty="0" smtClean="0">
                <a:solidFill>
                  <a:schemeClr val="tx1"/>
                </a:solidFill>
                <a:latin typeface="Arial" charset="0"/>
                <a:ea typeface="굴림"/>
                <a:cs typeface="굴림"/>
              </a:rPr>
              <a:t>FOA issued January 20, 2010; Full applications due March 8, 2010.</a:t>
            </a:r>
          </a:p>
          <a:p>
            <a:pPr marL="685800" lvl="1" indent="0">
              <a:buNone/>
              <a:tabLst>
                <a:tab pos="285750" algn="l"/>
              </a:tabLst>
            </a:pPr>
            <a:r>
              <a:rPr lang="en-US" sz="1600" dirty="0" smtClean="0"/>
              <a:t>The mission focus of the NE Hub is to apply existing modeling and simulation capabilities to create a user environment that allows engineers to create a simulation of a currently operating reactor that will act as a "virtual model" of that reactor. The Hub will also obtain data from that reactor to be used to validate the "virtual model."</a:t>
            </a:r>
            <a:endParaRPr lang="en-US" altLang="ko-KR" sz="1600" dirty="0" smtClean="0">
              <a:solidFill>
                <a:schemeClr val="tx1"/>
              </a:solidFill>
              <a:latin typeface="Arial" charset="0"/>
              <a:ea typeface="굴림"/>
              <a:cs typeface="굴림"/>
            </a:endParaRPr>
          </a:p>
          <a:p>
            <a:pPr marL="285750" indent="-285750">
              <a:spcBef>
                <a:spcPts val="1200"/>
              </a:spcBef>
              <a:buFont typeface="Arial" pitchFamily="34" charset="0"/>
              <a:buChar char="•"/>
              <a:tabLst>
                <a:tab pos="285750" algn="l"/>
              </a:tabLst>
            </a:pPr>
            <a:r>
              <a:rPr lang="en-US" sz="2000" dirty="0" smtClean="0">
                <a:solidFill>
                  <a:schemeClr val="tx1"/>
                </a:solidFill>
                <a:latin typeface="Arial" charset="0"/>
                <a:cs typeface="Arial" charset="0"/>
              </a:rPr>
              <a:t>Energy Efficient Buildings Design (EERE):</a:t>
            </a:r>
          </a:p>
          <a:p>
            <a:pPr marL="285750" indent="0">
              <a:spcBef>
                <a:spcPts val="1200"/>
              </a:spcBef>
              <a:buNone/>
              <a:tabLst>
                <a:tab pos="285750" algn="l"/>
              </a:tabLst>
            </a:pPr>
            <a:r>
              <a:rPr lang="en-US" sz="1800" b="0" dirty="0" smtClean="0">
                <a:solidFill>
                  <a:schemeClr val="tx1"/>
                </a:solidFill>
                <a:latin typeface="Arial" charset="0"/>
                <a:cs typeface="Arial" charset="0"/>
              </a:rPr>
              <a:t>Central “hub” of E-RIC, which includes funding from Commerce/Economic Development (up to $5M/yr), Commerce/NIST via supplements to existing MEP awards ($500k/yr), and Small Business Administration ($300k/yr). </a:t>
            </a:r>
          </a:p>
          <a:p>
            <a:pPr marL="285750" indent="0">
              <a:spcBef>
                <a:spcPts val="1200"/>
              </a:spcBef>
              <a:buNone/>
              <a:tabLst>
                <a:tab pos="285750" algn="l"/>
              </a:tabLst>
            </a:pPr>
            <a:r>
              <a:rPr lang="en-US" sz="1800" b="0" dirty="0" smtClean="0">
                <a:solidFill>
                  <a:schemeClr val="tx1"/>
                </a:solidFill>
                <a:latin typeface="Arial" charset="0"/>
                <a:cs typeface="Arial" charset="0"/>
              </a:rPr>
              <a:t>Dept. of Labor, Dept. of Education, and NSF also commit to supporting collaborations.</a:t>
            </a:r>
          </a:p>
          <a:p>
            <a:pPr marL="285750" indent="0">
              <a:spcBef>
                <a:spcPts val="1200"/>
              </a:spcBef>
              <a:buNone/>
              <a:tabLst>
                <a:tab pos="285750" algn="l"/>
              </a:tabLst>
            </a:pPr>
            <a:r>
              <a:rPr lang="en-US" sz="1800" b="0" dirty="0" smtClean="0">
                <a:solidFill>
                  <a:schemeClr val="tx1"/>
                </a:solidFill>
                <a:latin typeface="Arial" charset="0"/>
                <a:cs typeface="Arial" charset="0"/>
              </a:rPr>
              <a:t>FOA issued on February 8, 2010; full applications due on May 5, 2010.</a:t>
            </a:r>
          </a:p>
          <a:p>
            <a:pPr marL="685800" lvl="1">
              <a:buNone/>
              <a:tabLst>
                <a:tab pos="285750" algn="l"/>
              </a:tabLst>
            </a:pPr>
            <a:r>
              <a:rPr lang="en-US" sz="1600" dirty="0" smtClean="0"/>
              <a:t>	This pilot initiative will spur regional economic growth while developing innovative energy efficient building technologies, designs, and systems.</a:t>
            </a:r>
            <a:r>
              <a:rPr lang="en-US" sz="1800" dirty="0" smtClean="0"/>
              <a:t> </a:t>
            </a:r>
            <a:endParaRPr lang="en-US" sz="1800" dirty="0" smtClean="0">
              <a:solidFill>
                <a:schemeClr val="tx1"/>
              </a:solidFill>
              <a:latin typeface="Arial" charset="0"/>
              <a:cs typeface="Arial" charset="0"/>
            </a:endParaRPr>
          </a:p>
          <a:p>
            <a:pPr marL="285750" indent="-285750">
              <a:buNone/>
              <a:tabLst>
                <a:tab pos="285750" algn="l"/>
              </a:tabLst>
            </a:pPr>
            <a:endParaRPr lang="en-US" sz="18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idx="1"/>
          </p:nvPr>
        </p:nvSpPr>
        <p:spPr>
          <a:xfrm>
            <a:off x="457200" y="1143000"/>
            <a:ext cx="8229600" cy="1981200"/>
          </a:xfrm>
        </p:spPr>
        <p:txBody>
          <a:bodyPr/>
          <a:lstStyle/>
          <a:p>
            <a:pPr marL="285750" indent="-285750">
              <a:buFont typeface="Arial" pitchFamily="34" charset="0"/>
              <a:buChar char="•"/>
              <a:tabLst>
                <a:tab pos="285750" algn="l"/>
              </a:tabLst>
            </a:pPr>
            <a:r>
              <a:rPr lang="en-US" sz="1600" dirty="0" smtClean="0"/>
              <a:t>What kind of infrastructure support will be provided for the Hubs?</a:t>
            </a:r>
            <a:endParaRPr lang="en-US" altLang="ko-KR" sz="1600" dirty="0" smtClean="0">
              <a:solidFill>
                <a:schemeClr val="tx1"/>
              </a:solidFill>
              <a:latin typeface="Arial" charset="0"/>
              <a:ea typeface="굴림"/>
              <a:cs typeface="굴림"/>
            </a:endParaRPr>
          </a:p>
          <a:p>
            <a:pPr marL="685800" lvl="1">
              <a:buNone/>
              <a:tabLst>
                <a:tab pos="285750" algn="l"/>
              </a:tabLst>
            </a:pPr>
            <a:r>
              <a:rPr lang="en-US" altLang="ko-KR" sz="1600" dirty="0" smtClean="0">
                <a:solidFill>
                  <a:schemeClr val="tx1"/>
                </a:solidFill>
                <a:latin typeface="Arial" charset="0"/>
                <a:ea typeface="굴림"/>
                <a:cs typeface="굴림"/>
              </a:rPr>
              <a:t>Up to $10M in the first year for start-up, including building leasing or </a:t>
            </a:r>
            <a:r>
              <a:rPr lang="en-US" altLang="ko-KR" sz="1600" dirty="0" err="1" smtClean="0">
                <a:solidFill>
                  <a:schemeClr val="tx1"/>
                </a:solidFill>
                <a:latin typeface="Arial" charset="0"/>
                <a:ea typeface="굴림"/>
                <a:cs typeface="굴림"/>
              </a:rPr>
              <a:t>rennovation</a:t>
            </a:r>
            <a:r>
              <a:rPr lang="en-US" altLang="ko-KR" sz="1600" dirty="0" smtClean="0">
                <a:solidFill>
                  <a:schemeClr val="tx1"/>
                </a:solidFill>
                <a:latin typeface="Arial" charset="0"/>
                <a:ea typeface="굴림"/>
                <a:cs typeface="굴림"/>
              </a:rPr>
              <a:t> and equipment, but no new construction.</a:t>
            </a:r>
          </a:p>
          <a:p>
            <a:pPr marL="285750" indent="-285750">
              <a:buFont typeface="Arial" pitchFamily="34" charset="0"/>
              <a:buChar char="•"/>
              <a:tabLst>
                <a:tab pos="285750" algn="l"/>
              </a:tabLst>
            </a:pPr>
            <a:r>
              <a:rPr lang="en-US" sz="1600" dirty="0" smtClean="0"/>
              <a:t>The Secretary stated that each Hub would be “ideally under one roof."  How will this concept influence the Hub selection process?</a:t>
            </a:r>
            <a:endParaRPr lang="en-US" altLang="ko-KR" sz="1600" dirty="0" smtClean="0">
              <a:solidFill>
                <a:schemeClr val="tx1"/>
              </a:solidFill>
              <a:latin typeface="Arial" charset="0"/>
              <a:ea typeface="굴림"/>
              <a:cs typeface="굴림"/>
            </a:endParaRPr>
          </a:p>
          <a:p>
            <a:pPr>
              <a:buNone/>
            </a:pPr>
            <a:r>
              <a:rPr lang="en-US" sz="1600" b="0" dirty="0" smtClean="0">
                <a:solidFill>
                  <a:schemeClr val="tx1"/>
                </a:solidFill>
              </a:rPr>
              <a:t>	R&amp;D integration is critical for a successful Hub. Key elements for successful management include:</a:t>
            </a:r>
          </a:p>
          <a:p>
            <a:pPr lvl="1">
              <a:buNone/>
            </a:pPr>
            <a:r>
              <a:rPr lang="en-US" sz="1400" dirty="0" smtClean="0">
                <a:solidFill>
                  <a:schemeClr val="tx1"/>
                </a:solidFill>
              </a:rPr>
              <a:t>A</a:t>
            </a:r>
            <a:r>
              <a:rPr lang="en-US" sz="1400" b="0" dirty="0" smtClean="0">
                <a:solidFill>
                  <a:schemeClr val="tx1"/>
                </a:solidFill>
              </a:rPr>
              <a:t> clear lead institution with strong scientific leadership and central location for the Hub.  </a:t>
            </a:r>
          </a:p>
          <a:p>
            <a:pPr lvl="1">
              <a:buNone/>
            </a:pPr>
            <a:r>
              <a:rPr lang="en-US" sz="1400" b="0" dirty="0" smtClean="0">
                <a:solidFill>
                  <a:schemeClr val="tx1"/>
                </a:solidFill>
              </a:rPr>
              <a:t>If geographically distributed, a clear commitment to the use of state-of-the-art technology and frequent virtual meetings to enable meaningful long distance collaboration.</a:t>
            </a:r>
          </a:p>
          <a:p>
            <a:pPr lvl="1">
              <a:buNone/>
            </a:pPr>
            <a:r>
              <a:rPr lang="en-US" sz="1400" b="1" dirty="0" smtClean="0">
                <a:solidFill>
                  <a:schemeClr val="tx1"/>
                </a:solidFill>
              </a:rPr>
              <a:t>A clear organization and management plan for achieving the collaborative and synergistic goals of a Hub and “infusing” a culture of empowered central research management.</a:t>
            </a:r>
          </a:p>
          <a:p>
            <a:pPr marL="285750" indent="-285750">
              <a:buFont typeface="Arial" pitchFamily="34" charset="0"/>
              <a:buChar char="•"/>
              <a:tabLst>
                <a:tab pos="285750" algn="l"/>
              </a:tabLst>
            </a:pPr>
            <a:r>
              <a:rPr lang="en-US" sz="1600" dirty="0" smtClean="0"/>
              <a:t>How will the Hubs be selected, reviewed, and managed?</a:t>
            </a:r>
            <a:endParaRPr lang="en-US" altLang="ko-KR" sz="1600" dirty="0" smtClean="0">
              <a:solidFill>
                <a:schemeClr val="tx1"/>
              </a:solidFill>
              <a:latin typeface="Arial" charset="0"/>
              <a:ea typeface="굴림"/>
              <a:cs typeface="굴림"/>
            </a:endParaRPr>
          </a:p>
          <a:p>
            <a:pPr marL="685800" lvl="1">
              <a:buNone/>
              <a:tabLst>
                <a:tab pos="285750" algn="l"/>
              </a:tabLst>
            </a:pPr>
            <a:r>
              <a:rPr lang="en-US" altLang="ko-KR" sz="1600" dirty="0" smtClean="0">
                <a:solidFill>
                  <a:schemeClr val="tx1"/>
                </a:solidFill>
                <a:latin typeface="Arial" charset="0"/>
                <a:ea typeface="굴림"/>
                <a:cs typeface="굴림"/>
              </a:rPr>
              <a:t>Using procedures now well established in DOE, and particularly SC, for other large FOAs (BRCs, EFRCs, ...).</a:t>
            </a:r>
          </a:p>
          <a:p>
            <a:pPr marL="285750" indent="-285750">
              <a:buFont typeface="Arial" pitchFamily="34" charset="0"/>
              <a:buChar char="•"/>
              <a:tabLst>
                <a:tab pos="285750" algn="l"/>
              </a:tabLst>
            </a:pPr>
            <a:r>
              <a:rPr lang="en-US" sz="1600" dirty="0" smtClean="0"/>
              <a:t>How will industry participate in Hubs?</a:t>
            </a:r>
            <a:endParaRPr lang="en-US" altLang="ko-KR" sz="1600" dirty="0" smtClean="0">
              <a:solidFill>
                <a:schemeClr val="tx1"/>
              </a:solidFill>
              <a:latin typeface="Arial" charset="0"/>
              <a:ea typeface="굴림"/>
              <a:cs typeface="굴림"/>
            </a:endParaRPr>
          </a:p>
          <a:p>
            <a:pPr marL="685800" lvl="1">
              <a:buNone/>
              <a:tabLst>
                <a:tab pos="285750" algn="l"/>
              </a:tabLst>
            </a:pPr>
            <a:r>
              <a:rPr lang="en-US" altLang="ko-KR" sz="1600" dirty="0" smtClean="0">
                <a:solidFill>
                  <a:schemeClr val="tx1"/>
                </a:solidFill>
                <a:latin typeface="Arial" charset="0"/>
                <a:ea typeface="굴림"/>
                <a:cs typeface="굴림"/>
              </a:rPr>
              <a:t>Closely and in several ways, with the clear understanding that industrial involvement is vital to technology transfer and ultimate commercialization.</a:t>
            </a:r>
          </a:p>
          <a:p>
            <a:pPr marL="285750" indent="-285750">
              <a:buFont typeface="Arial" charset="0"/>
              <a:buNone/>
              <a:tabLst>
                <a:tab pos="285750" algn="l"/>
              </a:tabLst>
            </a:pPr>
            <a:endParaRPr lang="en-US" altLang="ko-KR" sz="1800" dirty="0" smtClean="0">
              <a:solidFill>
                <a:schemeClr val="tx1"/>
              </a:solidFill>
              <a:latin typeface="Arial" charset="0"/>
              <a:ea typeface="굴림"/>
              <a:cs typeface="굴림"/>
            </a:endParaRPr>
          </a:p>
          <a:p>
            <a:pPr marL="285750" indent="-285750">
              <a:buNone/>
              <a:tabLst>
                <a:tab pos="285750" algn="l"/>
              </a:tabLst>
            </a:pPr>
            <a:endParaRPr lang="en-US" sz="1800" dirty="0" smtClean="0">
              <a:solidFill>
                <a:schemeClr val="tx1"/>
              </a:solidFill>
              <a:latin typeface="Arial" charset="0"/>
              <a:cs typeface="Arial" charset="0"/>
            </a:endParaRPr>
          </a:p>
        </p:txBody>
      </p:sp>
      <p:sp>
        <p:nvSpPr>
          <p:cNvPr id="61442" name="Rectangle 2"/>
          <p:cNvSpPr>
            <a:spLocks noGrp="1"/>
          </p:cNvSpPr>
          <p:nvPr>
            <p:ph type="title"/>
          </p:nvPr>
        </p:nvSpPr>
        <p:spPr/>
        <p:txBody>
          <a:bodyPr/>
          <a:lstStyle/>
          <a:p>
            <a:r>
              <a:rPr lang="en-US" b="1" dirty="0" smtClean="0">
                <a:latin typeface="Arial" charset="0"/>
                <a:cs typeface="Arial" charset="0"/>
              </a:rPr>
              <a:t>Energy Innovation Hubs – Q&amp;A</a:t>
            </a:r>
          </a:p>
        </p:txBody>
      </p:sp>
      <p:sp>
        <p:nvSpPr>
          <p:cNvPr id="61444" name="Slide Number Placeholder 3"/>
          <p:cNvSpPr txBox="1">
            <a:spLocks noGrp="1"/>
          </p:cNvSpPr>
          <p:nvPr/>
        </p:nvSpPr>
        <p:spPr bwMode="auto">
          <a:xfrm>
            <a:off x="8382000" y="6400800"/>
            <a:ext cx="457200" cy="365125"/>
          </a:xfrm>
          <a:prstGeom prst="rect">
            <a:avLst/>
          </a:prstGeom>
          <a:noFill/>
          <a:ln w="9525">
            <a:noFill/>
            <a:miter lim="800000"/>
            <a:headEnd/>
            <a:tailEnd/>
          </a:ln>
        </p:spPr>
        <p:txBody>
          <a:bodyPr anchor="ctr"/>
          <a:lstStyle/>
          <a:p>
            <a:pPr algn="ctr"/>
            <a:fld id="{170AEA71-DF7C-4D7B-AE0F-CEA4836AFB66}" type="slidenum">
              <a:rPr lang="en-US" sz="1200">
                <a:solidFill>
                  <a:srgbClr val="146737"/>
                </a:solidFill>
                <a:cs typeface="Arial" charset="0"/>
              </a:rPr>
              <a:pPr algn="ctr"/>
              <a:t>18</a:t>
            </a:fld>
            <a:endParaRPr lang="en-US" sz="1200">
              <a:solidFill>
                <a:srgbClr val="146737"/>
              </a:solidFill>
              <a:cs typeface="Arial" charset="0"/>
            </a:endParaRPr>
          </a:p>
        </p:txBody>
      </p:sp>
      <p:sp>
        <p:nvSpPr>
          <p:cNvPr id="6" name="Rectangle 3"/>
          <p:cNvSpPr txBox="1">
            <a:spLocks/>
          </p:cNvSpPr>
          <p:nvPr/>
        </p:nvSpPr>
        <p:spPr bwMode="auto">
          <a:xfrm>
            <a:off x="3276600" y="6400800"/>
            <a:ext cx="510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rPr>
              <a:t>For more Q&amp;A</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rPr>
              <a:t> see:  </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hlinkClick r:id="rId2"/>
              </a:rPr>
              <a:t>http://www.hubs.energy.gov/</a:t>
            </a:r>
            <a:r>
              <a:rPr kumimoji="0" lang="en-US" sz="1600" b="1" i="0" u="none" strike="noStrike" kern="1200" cap="none" spc="0" normalizeH="0" noProof="0" dirty="0" smtClean="0">
                <a:ln>
                  <a:noFill/>
                </a:ln>
                <a:solidFill>
                  <a:schemeClr val="tx1"/>
                </a:solidFill>
                <a:effectLst/>
                <a:uLnTx/>
                <a:uFillTx/>
                <a:latin typeface="Arial" charset="0"/>
                <a:ea typeface="+mn-ea"/>
                <a:cs typeface="Arial" charset="0"/>
              </a:rPr>
              <a:t> </a:t>
            </a:r>
            <a:endPar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sz="1600" b="1"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idx="1"/>
          </p:nvPr>
        </p:nvSpPr>
        <p:spPr>
          <a:xfrm>
            <a:off x="457200" y="1143000"/>
            <a:ext cx="8229600" cy="1981200"/>
          </a:xfrm>
        </p:spPr>
        <p:txBody>
          <a:bodyPr/>
          <a:lstStyle/>
          <a:p>
            <a:pPr marL="285750" indent="-285750">
              <a:buFont typeface="Arial" pitchFamily="34" charset="0"/>
              <a:buChar char="•"/>
              <a:tabLst>
                <a:tab pos="285750" algn="l"/>
              </a:tabLst>
            </a:pPr>
            <a:r>
              <a:rPr lang="en-US" altLang="ko-KR" sz="1800" dirty="0" smtClean="0">
                <a:solidFill>
                  <a:schemeClr val="tx1"/>
                </a:solidFill>
                <a:latin typeface="Arial" charset="0"/>
                <a:ea typeface="굴림"/>
                <a:cs typeface="굴림"/>
              </a:rPr>
              <a:t>Letters of Intent (LOIs) were due on Friday, January 29.</a:t>
            </a:r>
          </a:p>
          <a:p>
            <a:pPr marL="685800" lvl="1">
              <a:buFont typeface="Arial" pitchFamily="34" charset="0"/>
              <a:buChar char="•"/>
              <a:tabLst>
                <a:tab pos="285750" algn="l"/>
              </a:tabLst>
            </a:pPr>
            <a:r>
              <a:rPr lang="en-US" altLang="ko-KR" sz="1600" dirty="0" smtClean="0">
                <a:solidFill>
                  <a:schemeClr val="tx1"/>
                </a:solidFill>
                <a:latin typeface="Arial" charset="0"/>
                <a:ea typeface="굴림"/>
                <a:cs typeface="굴림"/>
              </a:rPr>
              <a:t>LOIs were not required, but were strongly encouraged.</a:t>
            </a:r>
          </a:p>
          <a:p>
            <a:pPr marL="685800" lvl="1">
              <a:buFont typeface="Arial" pitchFamily="34" charset="0"/>
              <a:buChar char="•"/>
              <a:tabLst>
                <a:tab pos="285750" algn="l"/>
              </a:tabLst>
            </a:pPr>
            <a:r>
              <a:rPr lang="en-US" altLang="ko-KR" sz="1600" dirty="0" smtClean="0">
                <a:solidFill>
                  <a:schemeClr val="tx1"/>
                </a:solidFill>
                <a:latin typeface="Arial" charset="0"/>
                <a:ea typeface="굴림"/>
                <a:cs typeface="굴림"/>
              </a:rPr>
              <a:t>LOIs used only for organizing and expediting the merit review of the full applications.</a:t>
            </a:r>
          </a:p>
          <a:p>
            <a:pPr marL="685800" lvl="1">
              <a:buFont typeface="Arial" pitchFamily="34" charset="0"/>
              <a:buChar char="•"/>
              <a:tabLst>
                <a:tab pos="285750" algn="l"/>
              </a:tabLst>
            </a:pPr>
            <a:r>
              <a:rPr lang="en-US" altLang="ko-KR" sz="1600" dirty="0" smtClean="0">
                <a:solidFill>
                  <a:schemeClr val="tx1"/>
                </a:solidFill>
                <a:latin typeface="Arial" charset="0"/>
                <a:ea typeface="굴림"/>
                <a:cs typeface="굴림"/>
              </a:rPr>
              <a:t>Details regarding the LOIs (how many?, what institutions?, etc.) are “procurement sensitive” and cannot be made public.</a:t>
            </a:r>
          </a:p>
          <a:p>
            <a:pPr marL="685800" lvl="1">
              <a:buFont typeface="Arial" pitchFamily="34" charset="0"/>
              <a:buChar char="•"/>
              <a:tabLst>
                <a:tab pos="285750" algn="l"/>
              </a:tabLst>
            </a:pPr>
            <a:r>
              <a:rPr lang="en-US" altLang="ko-KR" sz="1600" dirty="0" smtClean="0">
                <a:solidFill>
                  <a:schemeClr val="tx1"/>
                </a:solidFill>
                <a:latin typeface="Arial" charset="0"/>
                <a:ea typeface="굴림"/>
                <a:cs typeface="굴림"/>
              </a:rPr>
              <a:t>The LOI response was very positive.</a:t>
            </a:r>
          </a:p>
          <a:p>
            <a:pPr marL="285750" indent="-285750">
              <a:buFont typeface="Arial" pitchFamily="34" charset="0"/>
              <a:buChar char="•"/>
              <a:tabLst>
                <a:tab pos="285750" algn="l"/>
              </a:tabLst>
            </a:pPr>
            <a:r>
              <a:rPr lang="en-US" altLang="ko-KR" sz="1800" dirty="0" smtClean="0">
                <a:solidFill>
                  <a:schemeClr val="tx1"/>
                </a:solidFill>
                <a:latin typeface="Arial" charset="0"/>
                <a:ea typeface="굴림"/>
                <a:cs typeface="굴림"/>
              </a:rPr>
              <a:t>We anticipate a lively competition with strong applications – full applications are due on March 29.</a:t>
            </a:r>
          </a:p>
          <a:p>
            <a:pPr marL="285750" indent="-285750">
              <a:buFont typeface="Arial" pitchFamily="34" charset="0"/>
              <a:buChar char="•"/>
              <a:tabLst>
                <a:tab pos="285750" algn="l"/>
              </a:tabLst>
            </a:pPr>
            <a:r>
              <a:rPr lang="en-US" altLang="ko-KR" sz="1800" dirty="0" smtClean="0">
                <a:solidFill>
                  <a:schemeClr val="tx1"/>
                </a:solidFill>
                <a:latin typeface="Arial" charset="0"/>
                <a:ea typeface="굴림"/>
                <a:cs typeface="굴림"/>
              </a:rPr>
              <a:t>As for the EFRC competition, finding </a:t>
            </a:r>
            <a:r>
              <a:rPr lang="en-US" altLang="ko-KR" sz="1800" dirty="0" err="1" smtClean="0">
                <a:solidFill>
                  <a:schemeClr val="tx1"/>
                </a:solidFill>
                <a:latin typeface="Arial" charset="0"/>
                <a:ea typeface="굴림"/>
                <a:cs typeface="굴림"/>
              </a:rPr>
              <a:t>unconflicted</a:t>
            </a:r>
            <a:r>
              <a:rPr lang="en-US" altLang="ko-KR" sz="1800" dirty="0" smtClean="0">
                <a:solidFill>
                  <a:schemeClr val="tx1"/>
                </a:solidFill>
                <a:latin typeface="Arial" charset="0"/>
                <a:ea typeface="굴림"/>
                <a:cs typeface="굴림"/>
              </a:rPr>
              <a:t> peer reviewers will be a challenge.</a:t>
            </a:r>
          </a:p>
          <a:p>
            <a:pPr marL="285750" indent="-285750">
              <a:buFont typeface="Arial" pitchFamily="34" charset="0"/>
              <a:buChar char="•"/>
              <a:tabLst>
                <a:tab pos="285750" algn="l"/>
              </a:tabLst>
            </a:pPr>
            <a:r>
              <a:rPr lang="en-US" altLang="ko-KR" sz="1800" dirty="0" smtClean="0">
                <a:solidFill>
                  <a:schemeClr val="tx1"/>
                </a:solidFill>
                <a:latin typeface="Arial" charset="0"/>
                <a:ea typeface="굴림"/>
                <a:cs typeface="굴림"/>
              </a:rPr>
              <a:t>We welcome suggestions or volunteerism from BESAC regarding peer reviewers.  We are interested in reviewers with the appropriate technical expertise </a:t>
            </a:r>
            <a:r>
              <a:rPr lang="en-US" altLang="ko-KR" sz="1800" i="1" dirty="0" smtClean="0">
                <a:solidFill>
                  <a:schemeClr val="tx1"/>
                </a:solidFill>
                <a:latin typeface="Arial" charset="0"/>
                <a:ea typeface="굴림"/>
                <a:cs typeface="굴림"/>
              </a:rPr>
              <a:t>and</a:t>
            </a:r>
            <a:r>
              <a:rPr lang="en-US" altLang="ko-KR" sz="1800" dirty="0" smtClean="0">
                <a:solidFill>
                  <a:schemeClr val="tx1"/>
                </a:solidFill>
                <a:latin typeface="Arial" charset="0"/>
                <a:ea typeface="굴림"/>
                <a:cs typeface="굴림"/>
              </a:rPr>
              <a:t> those familiar with management of a large, integrated </a:t>
            </a:r>
            <a:r>
              <a:rPr lang="en-US" altLang="ko-KR" sz="1800" smtClean="0">
                <a:solidFill>
                  <a:schemeClr val="tx1"/>
                </a:solidFill>
                <a:latin typeface="Arial" charset="0"/>
                <a:ea typeface="굴림"/>
                <a:cs typeface="굴림"/>
              </a:rPr>
              <a:t>R&amp;D effort.</a:t>
            </a:r>
            <a:endParaRPr lang="en-US" altLang="ko-KR" sz="1800" dirty="0" smtClean="0">
              <a:solidFill>
                <a:schemeClr val="tx1"/>
              </a:solidFill>
              <a:latin typeface="Arial" charset="0"/>
              <a:ea typeface="굴림"/>
              <a:cs typeface="굴림"/>
            </a:endParaRPr>
          </a:p>
          <a:p>
            <a:pPr marL="285750" indent="-285750">
              <a:buFont typeface="Arial" charset="0"/>
              <a:buNone/>
              <a:tabLst>
                <a:tab pos="285750" algn="l"/>
              </a:tabLst>
            </a:pPr>
            <a:endParaRPr lang="en-US" altLang="ko-KR" sz="1800" dirty="0" smtClean="0">
              <a:solidFill>
                <a:schemeClr val="tx1"/>
              </a:solidFill>
              <a:latin typeface="Arial" charset="0"/>
              <a:ea typeface="굴림"/>
              <a:cs typeface="굴림"/>
            </a:endParaRPr>
          </a:p>
          <a:p>
            <a:pPr marL="285750" indent="-285750">
              <a:buNone/>
              <a:tabLst>
                <a:tab pos="285750" algn="l"/>
              </a:tabLst>
            </a:pPr>
            <a:endParaRPr lang="en-US" sz="1800" dirty="0" smtClean="0">
              <a:solidFill>
                <a:schemeClr val="tx1"/>
              </a:solidFill>
              <a:latin typeface="Arial" charset="0"/>
              <a:cs typeface="Arial" charset="0"/>
            </a:endParaRPr>
          </a:p>
        </p:txBody>
      </p:sp>
      <p:sp>
        <p:nvSpPr>
          <p:cNvPr id="61442" name="Rectangle 2"/>
          <p:cNvSpPr>
            <a:spLocks noGrp="1"/>
          </p:cNvSpPr>
          <p:nvPr>
            <p:ph type="title"/>
          </p:nvPr>
        </p:nvSpPr>
        <p:spPr/>
        <p:txBody>
          <a:bodyPr/>
          <a:lstStyle/>
          <a:p>
            <a:r>
              <a:rPr lang="en-US" b="1" dirty="0" smtClean="0">
                <a:latin typeface="Arial" charset="0"/>
                <a:cs typeface="Arial" charset="0"/>
              </a:rPr>
              <a:t>Fuels from Sunlight Hub – Process Update</a:t>
            </a:r>
          </a:p>
        </p:txBody>
      </p:sp>
      <p:sp>
        <p:nvSpPr>
          <p:cNvPr id="61444" name="Slide Number Placeholder 3"/>
          <p:cNvSpPr txBox="1">
            <a:spLocks noGrp="1"/>
          </p:cNvSpPr>
          <p:nvPr/>
        </p:nvSpPr>
        <p:spPr bwMode="auto">
          <a:xfrm>
            <a:off x="8382000" y="6400800"/>
            <a:ext cx="457200" cy="365125"/>
          </a:xfrm>
          <a:prstGeom prst="rect">
            <a:avLst/>
          </a:prstGeom>
          <a:noFill/>
          <a:ln w="9525">
            <a:noFill/>
            <a:miter lim="800000"/>
            <a:headEnd/>
            <a:tailEnd/>
          </a:ln>
        </p:spPr>
        <p:txBody>
          <a:bodyPr anchor="ctr"/>
          <a:lstStyle/>
          <a:p>
            <a:pPr algn="ctr"/>
            <a:fld id="{170AEA71-DF7C-4D7B-AE0F-CEA4836AFB66}" type="slidenum">
              <a:rPr lang="en-US" sz="1200">
                <a:solidFill>
                  <a:srgbClr val="146737"/>
                </a:solidFill>
                <a:cs typeface="Arial" charset="0"/>
              </a:rPr>
              <a:pPr algn="ctr"/>
              <a:t>19</a:t>
            </a:fld>
            <a:endParaRPr lang="en-US" sz="1200">
              <a:solidFill>
                <a:srgbClr val="146737"/>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eaf_1_web"/>
          <p:cNvPicPr>
            <a:picLocks noChangeAspect="1" noChangeArrowheads="1"/>
          </p:cNvPicPr>
          <p:nvPr/>
        </p:nvPicPr>
        <p:blipFill>
          <a:blip r:embed="rId3" cstate="print"/>
          <a:srcRect/>
          <a:stretch>
            <a:fillRect/>
          </a:stretch>
        </p:blipFill>
        <p:spPr bwMode="auto">
          <a:xfrm>
            <a:off x="0" y="768350"/>
            <a:ext cx="9144000" cy="6089650"/>
          </a:xfrm>
          <a:prstGeom prst="rect">
            <a:avLst/>
          </a:prstGeom>
          <a:noFill/>
          <a:ln w="9525">
            <a:noFill/>
            <a:miter lim="800000"/>
            <a:headEnd/>
            <a:tailEnd/>
          </a:ln>
        </p:spPr>
      </p:pic>
      <p:sp>
        <p:nvSpPr>
          <p:cNvPr id="16387" name="Text Box 3"/>
          <p:cNvSpPr txBox="1">
            <a:spLocks noChangeArrowheads="1"/>
          </p:cNvSpPr>
          <p:nvPr/>
        </p:nvSpPr>
        <p:spPr bwMode="auto">
          <a:xfrm>
            <a:off x="1581150" y="136525"/>
            <a:ext cx="6584950" cy="522288"/>
          </a:xfrm>
          <a:prstGeom prst="rect">
            <a:avLst/>
          </a:prstGeom>
          <a:noFill/>
          <a:ln w="9525">
            <a:noFill/>
            <a:miter lim="800000"/>
            <a:headEnd/>
            <a:tailEnd/>
          </a:ln>
        </p:spPr>
        <p:txBody>
          <a:bodyPr lIns="91429" tIns="45714" rIns="91429" bIns="45714">
            <a:spAutoFit/>
          </a:bodyPr>
          <a:lstStyle/>
          <a:p>
            <a:pPr algn="ctr" eaLnBrk="0" hangingPunct="0"/>
            <a:r>
              <a:rPr lang="en-US" sz="2800" b="1" dirty="0">
                <a:solidFill>
                  <a:schemeClr val="bg1"/>
                </a:solidFill>
                <a:latin typeface="Arial Narrow" pitchFamily="34" charset="0"/>
              </a:rPr>
              <a:t>Fuels from Sunlight:  A Hub </a:t>
            </a:r>
            <a:r>
              <a:rPr lang="en-US" sz="2800" b="1" dirty="0" smtClean="0">
                <a:solidFill>
                  <a:schemeClr val="bg1"/>
                </a:solidFill>
                <a:latin typeface="Arial Narrow" pitchFamily="34" charset="0"/>
              </a:rPr>
              <a:t>Approach</a:t>
            </a:r>
            <a:endParaRPr lang="en-US" sz="2800" b="1" dirty="0">
              <a:solidFill>
                <a:schemeClr val="bg1"/>
              </a:solidFill>
              <a:latin typeface="Arial Narrow" pitchFamily="34" charset="0"/>
            </a:endParaRPr>
          </a:p>
        </p:txBody>
      </p:sp>
      <p:sp>
        <p:nvSpPr>
          <p:cNvPr id="11268" name="Text Box 4"/>
          <p:cNvSpPr txBox="1">
            <a:spLocks noChangeArrowheads="1"/>
          </p:cNvSpPr>
          <p:nvPr/>
        </p:nvSpPr>
        <p:spPr bwMode="auto">
          <a:xfrm>
            <a:off x="1235075" y="2590800"/>
            <a:ext cx="7908925" cy="762000"/>
          </a:xfrm>
          <a:prstGeom prst="rect">
            <a:avLst/>
          </a:prstGeom>
          <a:noFill/>
          <a:ln w="9525">
            <a:noFill/>
            <a:miter lim="800000"/>
            <a:headEnd/>
            <a:tailEnd/>
          </a:ln>
          <a:effectLst/>
        </p:spPr>
        <p:txBody>
          <a:bodyPr lIns="91429" tIns="45714" rIns="91429" bIns="45714">
            <a:spAutoFit/>
          </a:bodyPr>
          <a:lstStyle/>
          <a:p>
            <a:pPr algn="ctr" eaLnBrk="0" hangingPunct="0">
              <a:defRPr/>
            </a:pPr>
            <a:r>
              <a:rPr lang="en-US" sz="4400" b="1" i="1" dirty="0" smtClean="0">
                <a:solidFill>
                  <a:srgbClr val="A50021"/>
                </a:solidFill>
                <a:effectLst>
                  <a:outerShdw blurRad="38100" dist="38100" dir="2700000" algn="tl">
                    <a:srgbClr val="C0C0C0"/>
                  </a:outerShdw>
                </a:effectLst>
                <a:latin typeface="Arial Narrow" pitchFamily="34" charset="0"/>
              </a:rPr>
              <a:t>Fuels from Sunlight:  Nature’s Way</a:t>
            </a:r>
            <a:endParaRPr lang="en-US" sz="4400" b="1" i="1" dirty="0">
              <a:solidFill>
                <a:srgbClr val="A50021"/>
              </a:solidFill>
              <a:effectLst>
                <a:outerShdw blurRad="38100" dist="38100" dir="2700000" algn="tl">
                  <a:srgbClr val="C0C0C0"/>
                </a:outerShdw>
              </a:effectLst>
              <a:latin typeface="Arial Narrow" pitchFamily="34" charset="0"/>
            </a:endParaRPr>
          </a:p>
        </p:txBody>
      </p:sp>
      <p:pic>
        <p:nvPicPr>
          <p:cNvPr id="16389" name="Picture 5"/>
          <p:cNvPicPr>
            <a:picLocks noChangeAspect="1" noChangeArrowheads="1"/>
          </p:cNvPicPr>
          <p:nvPr/>
        </p:nvPicPr>
        <p:blipFill>
          <a:blip r:embed="rId4" cstate="print"/>
          <a:srcRect/>
          <a:stretch>
            <a:fillRect/>
          </a:stretch>
        </p:blipFill>
        <p:spPr bwMode="auto">
          <a:xfrm>
            <a:off x="5878513" y="3649663"/>
            <a:ext cx="2520950" cy="3227387"/>
          </a:xfrm>
          <a:prstGeom prst="rect">
            <a:avLst/>
          </a:prstGeom>
          <a:noFill/>
          <a:ln w="9525">
            <a:noFill/>
            <a:miter lim="800000"/>
            <a:headEnd/>
            <a:tailEnd/>
          </a:ln>
        </p:spPr>
      </p:pic>
      <p:sp>
        <p:nvSpPr>
          <p:cNvPr id="16390" name="Slide Number Placeholder 5"/>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51FB804C-8BD3-44D3-B145-EB2BD694B0B7}" type="slidenum">
              <a:rPr lang="en-US" sz="1000" b="1"/>
              <a:pPr algn="r"/>
              <a:t>2</a:t>
            </a:fld>
            <a:endParaRPr lang="en-US" sz="1000" b="1"/>
          </a:p>
        </p:txBody>
      </p:sp>
      <p:sp>
        <p:nvSpPr>
          <p:cNvPr id="8" name="Text Box 4"/>
          <p:cNvSpPr txBox="1">
            <a:spLocks noChangeArrowheads="1"/>
          </p:cNvSpPr>
          <p:nvPr/>
        </p:nvSpPr>
        <p:spPr bwMode="auto">
          <a:xfrm>
            <a:off x="1524000" y="4876800"/>
            <a:ext cx="4495800" cy="1077206"/>
          </a:xfrm>
          <a:prstGeom prst="rect">
            <a:avLst/>
          </a:prstGeom>
          <a:noFill/>
          <a:ln w="9525">
            <a:noFill/>
            <a:miter lim="800000"/>
            <a:headEnd/>
            <a:tailEnd/>
          </a:ln>
          <a:effectLst/>
        </p:spPr>
        <p:txBody>
          <a:bodyPr wrap="square" lIns="91429" tIns="45714" rIns="91429" bIns="45714">
            <a:spAutoFit/>
          </a:bodyPr>
          <a:lstStyle/>
          <a:p>
            <a:pPr algn="ctr" eaLnBrk="0" hangingPunct="0">
              <a:defRPr/>
            </a:pPr>
            <a:r>
              <a:rPr lang="en-US" sz="3200" b="1" i="1" dirty="0" smtClean="0">
                <a:solidFill>
                  <a:schemeClr val="bg1"/>
                </a:solidFill>
                <a:effectLst>
                  <a:outerShdw blurRad="38100" dist="38100" dir="2700000" algn="tl">
                    <a:srgbClr val="C0C0C0"/>
                  </a:outerShdw>
                </a:effectLst>
                <a:latin typeface="Arial Narrow" pitchFamily="34" charset="0"/>
              </a:rPr>
              <a:t>We’ve wanted to copy Nature for a long time!</a:t>
            </a:r>
            <a:endParaRPr lang="en-US" sz="3200" b="1" i="1" dirty="0">
              <a:solidFill>
                <a:schemeClr val="bg1"/>
              </a:solidFill>
              <a:effectLst>
                <a:outerShdw blurRad="38100" dist="38100" dir="2700000" algn="tl">
                  <a:srgbClr val="C0C0C0"/>
                </a:outerShdw>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a:xfrm>
            <a:off x="457200" y="1270000"/>
            <a:ext cx="8229600" cy="3378200"/>
          </a:xfrm>
        </p:spPr>
        <p:txBody>
          <a:bodyPr/>
          <a:lstStyle/>
          <a:p>
            <a:pPr algn="ctr" eaLnBrk="1" hangingPunct="1">
              <a:lnSpc>
                <a:spcPct val="80000"/>
              </a:lnSpc>
              <a:buFont typeface="Wingdings" pitchFamily="2" charset="2"/>
              <a:buNone/>
            </a:pPr>
            <a:r>
              <a:rPr lang="en-US" dirty="0" smtClean="0">
                <a:latin typeface="Times New Roman" pitchFamily="18" charset="0"/>
              </a:rPr>
              <a:t>1st ERDA Solar Photochemistry Research Conference</a:t>
            </a:r>
          </a:p>
          <a:p>
            <a:pPr algn="ctr" eaLnBrk="1" hangingPunct="1">
              <a:lnSpc>
                <a:spcPct val="80000"/>
              </a:lnSpc>
              <a:buFont typeface="Wingdings" pitchFamily="2" charset="2"/>
              <a:buNone/>
            </a:pPr>
            <a:r>
              <a:rPr lang="en-US" sz="1800" dirty="0" smtClean="0">
                <a:latin typeface="Times New Roman" pitchFamily="18" charset="0"/>
              </a:rPr>
              <a:t>May 12-13 1977</a:t>
            </a:r>
          </a:p>
          <a:p>
            <a:pPr eaLnBrk="1" hangingPunct="1">
              <a:lnSpc>
                <a:spcPct val="80000"/>
              </a:lnSpc>
              <a:buFont typeface="Wingdings" pitchFamily="2" charset="2"/>
              <a:buNone/>
            </a:pPr>
            <a:endParaRPr lang="en-US" sz="1800" dirty="0" smtClean="0">
              <a:latin typeface="Times New Roman" pitchFamily="18" charset="0"/>
            </a:endParaRPr>
          </a:p>
          <a:p>
            <a:pPr eaLnBrk="1" hangingPunct="1">
              <a:lnSpc>
                <a:spcPct val="80000"/>
              </a:lnSpc>
              <a:buFont typeface="Wingdings" pitchFamily="2" charset="2"/>
              <a:buNone/>
            </a:pPr>
            <a:r>
              <a:rPr lang="en-US" sz="1800" b="0" dirty="0" smtClean="0">
                <a:latin typeface="Times New Roman" pitchFamily="18" charset="0"/>
              </a:rPr>
              <a:t> </a:t>
            </a:r>
          </a:p>
          <a:p>
            <a:pPr eaLnBrk="1" hangingPunct="1">
              <a:lnSpc>
                <a:spcPct val="80000"/>
              </a:lnSpc>
              <a:buFont typeface="Wingdings" pitchFamily="2" charset="2"/>
              <a:buNone/>
            </a:pPr>
            <a:r>
              <a:rPr lang="en-US" sz="1800" b="0" dirty="0" smtClean="0">
                <a:latin typeface="Times New Roman" pitchFamily="18" charset="0"/>
              </a:rPr>
              <a:t>One aspect of this work [in Solar Photochemistry] is the group of studies that have been…called </a:t>
            </a:r>
          </a:p>
          <a:p>
            <a:pPr eaLnBrk="1" hangingPunct="1">
              <a:lnSpc>
                <a:spcPct val="80000"/>
              </a:lnSpc>
              <a:buFont typeface="Wingdings" pitchFamily="2" charset="2"/>
              <a:buNone/>
            </a:pPr>
            <a:r>
              <a:rPr lang="en-US" sz="1800" i="1" dirty="0" smtClean="0">
                <a:latin typeface="Times New Roman" pitchFamily="18" charset="0"/>
              </a:rPr>
              <a:t>			artificial photosynthesis</a:t>
            </a:r>
            <a:r>
              <a:rPr lang="en-US" sz="1800" b="0" dirty="0" smtClean="0">
                <a:latin typeface="Times New Roman" pitchFamily="18" charset="0"/>
              </a:rPr>
              <a:t> </a:t>
            </a:r>
          </a:p>
          <a:p>
            <a:pPr eaLnBrk="1" hangingPunct="1">
              <a:lnSpc>
                <a:spcPct val="80000"/>
              </a:lnSpc>
              <a:buFont typeface="Wingdings" pitchFamily="2" charset="2"/>
              <a:buNone/>
            </a:pPr>
            <a:r>
              <a:rPr lang="en-US" sz="1800" b="0" dirty="0" smtClean="0">
                <a:latin typeface="Times New Roman" pitchFamily="18" charset="0"/>
              </a:rPr>
              <a:t>and </a:t>
            </a:r>
            <a:r>
              <a:rPr lang="en-US" sz="1800" dirty="0" smtClean="0">
                <a:latin typeface="Times New Roman" pitchFamily="18" charset="0"/>
              </a:rPr>
              <a:t>defined… as the generation of fuel or electricity using</a:t>
            </a:r>
          </a:p>
          <a:p>
            <a:pPr eaLnBrk="1" hangingPunct="1">
              <a:lnSpc>
                <a:spcPct val="80000"/>
              </a:lnSpc>
              <a:buFont typeface="Wingdings" pitchFamily="2" charset="2"/>
              <a:buNone/>
            </a:pPr>
            <a:r>
              <a:rPr lang="en-US" sz="1800" dirty="0" smtClean="0">
                <a:latin typeface="Times New Roman" pitchFamily="18" charset="0"/>
              </a:rPr>
              <a:t>model systems which mimic natural photosynthetic systems in light gathering</a:t>
            </a:r>
          </a:p>
          <a:p>
            <a:pPr eaLnBrk="1" hangingPunct="1">
              <a:lnSpc>
                <a:spcPct val="80000"/>
              </a:lnSpc>
              <a:buFont typeface="Wingdings" pitchFamily="2" charset="2"/>
              <a:buNone/>
            </a:pPr>
            <a:r>
              <a:rPr lang="en-US" sz="1800" dirty="0" smtClean="0">
                <a:latin typeface="Times New Roman" pitchFamily="18" charset="0"/>
              </a:rPr>
              <a:t>and charge separation</a:t>
            </a:r>
            <a:r>
              <a:rPr lang="en-US" sz="1800" b="0" dirty="0" smtClean="0">
                <a:latin typeface="Times New Roman" pitchFamily="18" charset="0"/>
              </a:rPr>
              <a:t>.</a:t>
            </a:r>
          </a:p>
          <a:p>
            <a:pPr eaLnBrk="1" hangingPunct="1">
              <a:lnSpc>
                <a:spcPct val="80000"/>
              </a:lnSpc>
            </a:pPr>
            <a:endParaRPr lang="en-US" sz="1800" dirty="0" smtClean="0"/>
          </a:p>
        </p:txBody>
      </p:sp>
      <p:grpSp>
        <p:nvGrpSpPr>
          <p:cNvPr id="2" name="Group 14"/>
          <p:cNvGrpSpPr>
            <a:grpSpLocks/>
          </p:cNvGrpSpPr>
          <p:nvPr/>
        </p:nvGrpSpPr>
        <p:grpSpPr bwMode="auto">
          <a:xfrm>
            <a:off x="381000" y="4038600"/>
            <a:ext cx="8075612" cy="2151062"/>
            <a:chOff x="291" y="2869"/>
            <a:chExt cx="5087" cy="1355"/>
          </a:xfrm>
        </p:grpSpPr>
        <p:pic>
          <p:nvPicPr>
            <p:cNvPr id="34820" name="Picture 4"/>
            <p:cNvPicPr>
              <a:picLocks noChangeAspect="1" noChangeArrowheads="1"/>
            </p:cNvPicPr>
            <p:nvPr/>
          </p:nvPicPr>
          <p:blipFill>
            <a:blip r:embed="rId2" cstate="print"/>
            <a:srcRect/>
            <a:stretch>
              <a:fillRect/>
            </a:stretch>
          </p:blipFill>
          <p:spPr bwMode="auto">
            <a:xfrm>
              <a:off x="291" y="2928"/>
              <a:ext cx="3309" cy="1233"/>
            </a:xfrm>
            <a:prstGeom prst="rect">
              <a:avLst/>
            </a:prstGeom>
            <a:noFill/>
            <a:ln w="9525">
              <a:noFill/>
              <a:miter lim="800000"/>
              <a:headEnd/>
              <a:tailEnd/>
            </a:ln>
          </p:spPr>
        </p:pic>
        <p:pic>
          <p:nvPicPr>
            <p:cNvPr id="34821" name="Picture 5"/>
            <p:cNvPicPr>
              <a:picLocks noChangeAspect="1" noChangeArrowheads="1"/>
            </p:cNvPicPr>
            <p:nvPr/>
          </p:nvPicPr>
          <p:blipFill>
            <a:blip r:embed="rId3" cstate="print"/>
            <a:srcRect/>
            <a:stretch>
              <a:fillRect/>
            </a:stretch>
          </p:blipFill>
          <p:spPr bwMode="auto">
            <a:xfrm>
              <a:off x="4320" y="2869"/>
              <a:ext cx="1058" cy="1355"/>
            </a:xfrm>
            <a:prstGeom prst="rect">
              <a:avLst/>
            </a:prstGeom>
            <a:noFill/>
            <a:ln w="9525">
              <a:noFill/>
              <a:miter lim="800000"/>
              <a:headEnd/>
              <a:tailEnd/>
            </a:ln>
          </p:spPr>
        </p:pic>
        <p:sp>
          <p:nvSpPr>
            <p:cNvPr id="34822" name="AutoShape 13"/>
            <p:cNvSpPr>
              <a:spLocks noChangeArrowheads="1"/>
            </p:cNvSpPr>
            <p:nvPr/>
          </p:nvSpPr>
          <p:spPr bwMode="auto">
            <a:xfrm flipH="1">
              <a:off x="3696" y="3360"/>
              <a:ext cx="480" cy="336"/>
            </a:xfrm>
            <a:prstGeom prst="leftArrow">
              <a:avLst>
                <a:gd name="adj1" fmla="val 50000"/>
                <a:gd name="adj2" fmla="val 35714"/>
              </a:avLst>
            </a:prstGeom>
            <a:solidFill>
              <a:srgbClr val="FF00FF"/>
            </a:solidFill>
            <a:ln w="9525">
              <a:solidFill>
                <a:schemeClr val="tx1"/>
              </a:solidFill>
              <a:miter lim="800000"/>
              <a:headEnd/>
              <a:tailEnd/>
            </a:ln>
          </p:spPr>
          <p:txBody>
            <a:bodyPr wrap="none" anchor="ctr"/>
            <a:lstStyle/>
            <a:p>
              <a:endParaRPr lang="en-US"/>
            </a:p>
          </p:txBody>
        </p:sp>
      </p:grpSp>
      <p:sp>
        <p:nvSpPr>
          <p:cNvPr id="18447" name="Text Box 15"/>
          <p:cNvSpPr txBox="1">
            <a:spLocks noChangeArrowheads="1"/>
          </p:cNvSpPr>
          <p:nvPr/>
        </p:nvSpPr>
        <p:spPr bwMode="auto">
          <a:xfrm>
            <a:off x="76200" y="152400"/>
            <a:ext cx="9067800" cy="461653"/>
          </a:xfrm>
          <a:prstGeom prst="rect">
            <a:avLst/>
          </a:prstGeom>
          <a:noFill/>
          <a:ln w="9525">
            <a:noFill/>
            <a:miter lim="800000"/>
            <a:headEnd/>
            <a:tailEnd/>
          </a:ln>
          <a:effectLst/>
        </p:spPr>
        <p:txBody>
          <a:bodyPr wrap="square" lIns="91429" tIns="45714" rIns="91429" bIns="45714">
            <a:spAutoFit/>
          </a:bodyPr>
          <a:lstStyle/>
          <a:p>
            <a:pPr algn="ctr" eaLnBrk="0" hangingPunct="0">
              <a:defRPr/>
            </a:pPr>
            <a:r>
              <a:rPr lang="en-US" sz="2400" b="1" dirty="0">
                <a:solidFill>
                  <a:schemeClr val="bg1"/>
                </a:solidFill>
                <a:latin typeface="Arial" charset="0"/>
              </a:rPr>
              <a:t>Artificial </a:t>
            </a:r>
            <a:r>
              <a:rPr lang="en-US" sz="2400" b="1" dirty="0" smtClean="0">
                <a:solidFill>
                  <a:schemeClr val="bg1"/>
                </a:solidFill>
                <a:latin typeface="Arial" charset="0"/>
              </a:rPr>
              <a:t>Photosynthesis:  A Long Standing BES Interest</a:t>
            </a:r>
            <a:endParaRPr lang="en-US" sz="2400" b="1" dirty="0">
              <a:solidFill>
                <a:schemeClr val="bg1"/>
              </a:solidFill>
              <a:latin typeface="Arial" charset="0"/>
            </a:endParaRPr>
          </a:p>
        </p:txBody>
      </p:sp>
      <p:sp>
        <p:nvSpPr>
          <p:cNvPr id="8" name="Slide Number Placeholder 7"/>
          <p:cNvSpPr>
            <a:spLocks noGrp="1"/>
          </p:cNvSpPr>
          <p:nvPr>
            <p:ph type="sldNum" sz="quarter" idx="10"/>
          </p:nvPr>
        </p:nvSpPr>
        <p:spPr/>
        <p:txBody>
          <a:bodyPr/>
          <a:lstStyle/>
          <a:p>
            <a:pPr>
              <a:defRPr/>
            </a:pPr>
            <a:fld id="{4307E41C-1755-4075-B287-3E208D46CCB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667000"/>
            <a:ext cx="4191000" cy="2846933"/>
          </a:xfrm>
          <a:prstGeom prst="rect">
            <a:avLst/>
          </a:prstGeom>
        </p:spPr>
        <p:txBody>
          <a:bodyPr wrap="square">
            <a:spAutoFit/>
          </a:bodyPr>
          <a:lstStyle/>
          <a:p>
            <a:pPr>
              <a:spcBef>
                <a:spcPts val="600"/>
              </a:spcBef>
            </a:pPr>
            <a:r>
              <a:rPr lang="en-US" dirty="0" smtClean="0">
                <a:solidFill>
                  <a:srgbClr val="000000"/>
                </a:solidFill>
                <a:latin typeface="Arial Narrow" pitchFamily="34" charset="0"/>
              </a:rPr>
              <a:t>Jim Barber, Imperial College, UK</a:t>
            </a:r>
          </a:p>
          <a:p>
            <a:pPr>
              <a:spcBef>
                <a:spcPts val="600"/>
              </a:spcBef>
            </a:pPr>
            <a:r>
              <a:rPr lang="en-US" dirty="0" smtClean="0">
                <a:solidFill>
                  <a:srgbClr val="000000"/>
                </a:solidFill>
                <a:latin typeface="Arial Narrow" pitchFamily="34" charset="0"/>
              </a:rPr>
              <a:t>Gary </a:t>
            </a:r>
            <a:r>
              <a:rPr lang="en-US" dirty="0" err="1" smtClean="0">
                <a:solidFill>
                  <a:srgbClr val="000000"/>
                </a:solidFill>
                <a:latin typeface="Arial Narrow" pitchFamily="34" charset="0"/>
              </a:rPr>
              <a:t>Brudvig</a:t>
            </a:r>
            <a:r>
              <a:rPr lang="en-US" dirty="0" smtClean="0">
                <a:solidFill>
                  <a:srgbClr val="000000"/>
                </a:solidFill>
                <a:latin typeface="Arial Narrow" pitchFamily="34" charset="0"/>
              </a:rPr>
              <a:t>, Yale Univ.</a:t>
            </a:r>
          </a:p>
          <a:p>
            <a:pPr>
              <a:spcBef>
                <a:spcPts val="600"/>
              </a:spcBef>
            </a:pPr>
            <a:r>
              <a:rPr lang="en-US" dirty="0" smtClean="0">
                <a:solidFill>
                  <a:srgbClr val="000000"/>
                </a:solidFill>
                <a:latin typeface="Arial Narrow" pitchFamily="34" charset="0"/>
              </a:rPr>
              <a:t>Chris Moser, Univ. of Pennsylvania</a:t>
            </a:r>
          </a:p>
          <a:p>
            <a:pPr>
              <a:spcBef>
                <a:spcPts val="600"/>
              </a:spcBef>
            </a:pPr>
            <a:r>
              <a:rPr lang="en-US" dirty="0" smtClean="0">
                <a:solidFill>
                  <a:srgbClr val="000000"/>
                </a:solidFill>
                <a:latin typeface="Arial Narrow" pitchFamily="34" charset="0"/>
              </a:rPr>
              <a:t>Graham Fleming, UC Berkeley/LBNL</a:t>
            </a:r>
          </a:p>
          <a:p>
            <a:pPr>
              <a:spcBef>
                <a:spcPts val="600"/>
              </a:spcBef>
            </a:pPr>
            <a:r>
              <a:rPr lang="en-US" dirty="0" smtClean="0">
                <a:solidFill>
                  <a:srgbClr val="000000"/>
                </a:solidFill>
                <a:latin typeface="Arial Narrow" pitchFamily="34" charset="0"/>
              </a:rPr>
              <a:t>Maria </a:t>
            </a:r>
            <a:r>
              <a:rPr lang="en-US" dirty="0" err="1" smtClean="0">
                <a:solidFill>
                  <a:srgbClr val="000000"/>
                </a:solidFill>
                <a:latin typeface="Arial Narrow" pitchFamily="34" charset="0"/>
              </a:rPr>
              <a:t>Ghirardi</a:t>
            </a:r>
            <a:r>
              <a:rPr lang="en-US" dirty="0" smtClean="0">
                <a:solidFill>
                  <a:srgbClr val="000000"/>
                </a:solidFill>
                <a:latin typeface="Arial Narrow" pitchFamily="34" charset="0"/>
              </a:rPr>
              <a:t>, NREL</a:t>
            </a:r>
          </a:p>
          <a:p>
            <a:pPr>
              <a:spcBef>
                <a:spcPts val="600"/>
              </a:spcBef>
            </a:pPr>
            <a:r>
              <a:rPr lang="en-US" dirty="0" smtClean="0">
                <a:solidFill>
                  <a:srgbClr val="000000"/>
                </a:solidFill>
                <a:latin typeface="Arial Narrow" pitchFamily="34" charset="0"/>
              </a:rPr>
              <a:t>Marilyn Gunner, City College of NY</a:t>
            </a:r>
          </a:p>
          <a:p>
            <a:pPr>
              <a:spcBef>
                <a:spcPts val="600"/>
              </a:spcBef>
            </a:pPr>
            <a:r>
              <a:rPr lang="en-US" dirty="0" smtClean="0">
                <a:solidFill>
                  <a:srgbClr val="000000"/>
                </a:solidFill>
                <a:latin typeface="Arial Narrow" pitchFamily="34" charset="0"/>
              </a:rPr>
              <a:t>Wolfgang </a:t>
            </a:r>
            <a:r>
              <a:rPr lang="en-US" dirty="0" err="1" smtClean="0">
                <a:solidFill>
                  <a:srgbClr val="000000"/>
                </a:solidFill>
                <a:latin typeface="Arial Narrow" pitchFamily="34" charset="0"/>
              </a:rPr>
              <a:t>Junge</a:t>
            </a:r>
            <a:r>
              <a:rPr lang="en-US" dirty="0" smtClean="0">
                <a:solidFill>
                  <a:srgbClr val="000000"/>
                </a:solidFill>
                <a:latin typeface="Arial Narrow" pitchFamily="34" charset="0"/>
              </a:rPr>
              <a:t>, Univ. Osnabruck, Germany</a:t>
            </a:r>
          </a:p>
          <a:p>
            <a:pPr>
              <a:spcBef>
                <a:spcPts val="600"/>
              </a:spcBef>
            </a:pPr>
            <a:r>
              <a:rPr lang="en-US" dirty="0" smtClean="0">
                <a:solidFill>
                  <a:srgbClr val="000000"/>
                </a:solidFill>
                <a:latin typeface="Arial Narrow" pitchFamily="34" charset="0"/>
              </a:rPr>
              <a:t>David Kramer, Washington State Univ.</a:t>
            </a:r>
          </a:p>
        </p:txBody>
      </p:sp>
      <p:sp>
        <p:nvSpPr>
          <p:cNvPr id="6" name="Rectangle 5"/>
          <p:cNvSpPr/>
          <p:nvPr/>
        </p:nvSpPr>
        <p:spPr>
          <a:xfrm>
            <a:off x="1447800" y="1143000"/>
            <a:ext cx="5779480" cy="800219"/>
          </a:xfrm>
          <a:prstGeom prst="rect">
            <a:avLst/>
          </a:prstGeom>
        </p:spPr>
        <p:txBody>
          <a:bodyPr wrap="square">
            <a:spAutoFit/>
          </a:bodyPr>
          <a:lstStyle/>
          <a:p>
            <a:pPr>
              <a:spcBef>
                <a:spcPts val="1200"/>
              </a:spcBef>
            </a:pPr>
            <a:r>
              <a:rPr lang="en-US" dirty="0" smtClean="0"/>
              <a:t>Robert Blankenship, Washington University (Co Chair)</a:t>
            </a:r>
          </a:p>
          <a:p>
            <a:pPr>
              <a:spcBef>
                <a:spcPts val="1200"/>
              </a:spcBef>
            </a:pPr>
            <a:r>
              <a:rPr lang="en-US" dirty="0" smtClean="0"/>
              <a:t>David </a:t>
            </a:r>
            <a:r>
              <a:rPr lang="en-US" dirty="0" err="1" smtClean="0"/>
              <a:t>Tiede</a:t>
            </a:r>
            <a:r>
              <a:rPr lang="en-US" dirty="0" smtClean="0"/>
              <a:t>, Argonne National Laboratory (Co-Chair)</a:t>
            </a:r>
            <a:endParaRPr lang="en-US" dirty="0"/>
          </a:p>
        </p:txBody>
      </p:sp>
      <p:sp>
        <p:nvSpPr>
          <p:cNvPr id="7" name="Rectangle 6"/>
          <p:cNvSpPr/>
          <p:nvPr/>
        </p:nvSpPr>
        <p:spPr>
          <a:xfrm>
            <a:off x="685800" y="0"/>
            <a:ext cx="7543800" cy="830997"/>
          </a:xfrm>
          <a:prstGeom prst="rect">
            <a:avLst/>
          </a:prstGeom>
        </p:spPr>
        <p:txBody>
          <a:bodyPr wrap="square">
            <a:spAutoFit/>
          </a:bodyPr>
          <a:lstStyle/>
          <a:p>
            <a:pPr algn="ctr"/>
            <a:r>
              <a:rPr lang="en-US" sz="2400" b="1" dirty="0" smtClean="0">
                <a:solidFill>
                  <a:schemeClr val="bg1"/>
                </a:solidFill>
                <a:latin typeface="Arial Narrow" pitchFamily="34" charset="0"/>
              </a:rPr>
              <a:t>BES Council on Chemical and Biochemical Sciences Workshop on the Efficiency of Photosynthesis</a:t>
            </a:r>
            <a:endParaRPr lang="en-US" sz="2400" b="1" dirty="0">
              <a:solidFill>
                <a:schemeClr val="bg1"/>
              </a:solidFill>
              <a:latin typeface="Arial Narrow" pitchFamily="34" charset="0"/>
            </a:endParaRPr>
          </a:p>
        </p:txBody>
      </p:sp>
      <p:sp>
        <p:nvSpPr>
          <p:cNvPr id="8" name="Rectangle 7"/>
          <p:cNvSpPr/>
          <p:nvPr/>
        </p:nvSpPr>
        <p:spPr>
          <a:xfrm>
            <a:off x="3276600" y="1981200"/>
            <a:ext cx="2266870" cy="646331"/>
          </a:xfrm>
          <a:prstGeom prst="rect">
            <a:avLst/>
          </a:prstGeom>
        </p:spPr>
        <p:txBody>
          <a:bodyPr wrap="square">
            <a:spAutoFit/>
          </a:bodyPr>
          <a:lstStyle/>
          <a:p>
            <a:r>
              <a:rPr lang="en-US" dirty="0" smtClean="0">
                <a:latin typeface="Arial Narrow" pitchFamily="34" charset="0"/>
              </a:rPr>
              <a:t>May 23, 24, - 2009 Albuquerque, NM</a:t>
            </a:r>
            <a:endParaRPr lang="en-US" dirty="0">
              <a:latin typeface="Arial Narrow" pitchFamily="34" charset="0"/>
            </a:endParaRPr>
          </a:p>
        </p:txBody>
      </p:sp>
      <p:sp>
        <p:nvSpPr>
          <p:cNvPr id="9" name="Rectangle 8"/>
          <p:cNvSpPr/>
          <p:nvPr/>
        </p:nvSpPr>
        <p:spPr>
          <a:xfrm>
            <a:off x="4571999" y="2667000"/>
            <a:ext cx="4191000" cy="2846933"/>
          </a:xfrm>
          <a:prstGeom prst="rect">
            <a:avLst/>
          </a:prstGeom>
        </p:spPr>
        <p:txBody>
          <a:bodyPr wrap="square">
            <a:spAutoFit/>
          </a:bodyPr>
          <a:lstStyle/>
          <a:p>
            <a:pPr>
              <a:spcBef>
                <a:spcPts val="600"/>
              </a:spcBef>
            </a:pPr>
            <a:r>
              <a:rPr lang="en-US" dirty="0" err="1" smtClean="0">
                <a:solidFill>
                  <a:srgbClr val="000000"/>
                </a:solidFill>
                <a:latin typeface="Arial Narrow" pitchFamily="34" charset="0"/>
              </a:rPr>
              <a:t>Tasio</a:t>
            </a:r>
            <a:r>
              <a:rPr lang="en-US" dirty="0" smtClean="0">
                <a:solidFill>
                  <a:srgbClr val="000000"/>
                </a:solidFill>
                <a:latin typeface="Arial Narrow" pitchFamily="34" charset="0"/>
              </a:rPr>
              <a:t> </a:t>
            </a:r>
            <a:r>
              <a:rPr lang="en-US" dirty="0" err="1" smtClean="0">
                <a:solidFill>
                  <a:srgbClr val="000000"/>
                </a:solidFill>
                <a:latin typeface="Arial Narrow" pitchFamily="34" charset="0"/>
              </a:rPr>
              <a:t>Meilis</a:t>
            </a:r>
            <a:r>
              <a:rPr lang="en-US" dirty="0" smtClean="0">
                <a:solidFill>
                  <a:srgbClr val="000000"/>
                </a:solidFill>
                <a:latin typeface="Arial Narrow" pitchFamily="34" charset="0"/>
              </a:rPr>
              <a:t>, UC Berkeley</a:t>
            </a:r>
          </a:p>
          <a:p>
            <a:pPr>
              <a:spcBef>
                <a:spcPts val="600"/>
              </a:spcBef>
            </a:pPr>
            <a:r>
              <a:rPr lang="en-US" dirty="0" smtClean="0">
                <a:solidFill>
                  <a:srgbClr val="000000"/>
                </a:solidFill>
                <a:latin typeface="Arial Narrow" pitchFamily="34" charset="0"/>
              </a:rPr>
              <a:t>Tom Moore, Arizona St. Univ.</a:t>
            </a:r>
          </a:p>
          <a:p>
            <a:pPr>
              <a:spcBef>
                <a:spcPts val="600"/>
              </a:spcBef>
            </a:pPr>
            <a:r>
              <a:rPr lang="en-US" dirty="0" smtClean="0">
                <a:solidFill>
                  <a:srgbClr val="000000"/>
                </a:solidFill>
                <a:latin typeface="Arial Narrow" pitchFamily="34" charset="0"/>
              </a:rPr>
              <a:t>Dan </a:t>
            </a:r>
            <a:r>
              <a:rPr lang="en-US" dirty="0" err="1" smtClean="0">
                <a:solidFill>
                  <a:srgbClr val="000000"/>
                </a:solidFill>
                <a:latin typeface="Arial Narrow" pitchFamily="34" charset="0"/>
              </a:rPr>
              <a:t>Nocera</a:t>
            </a:r>
            <a:r>
              <a:rPr lang="en-US" dirty="0" smtClean="0">
                <a:solidFill>
                  <a:srgbClr val="000000"/>
                </a:solidFill>
                <a:latin typeface="Arial Narrow" pitchFamily="34" charset="0"/>
              </a:rPr>
              <a:t>, MIT</a:t>
            </a:r>
          </a:p>
          <a:p>
            <a:pPr>
              <a:spcBef>
                <a:spcPts val="600"/>
              </a:spcBef>
            </a:pPr>
            <a:r>
              <a:rPr lang="en-US" dirty="0" smtClean="0">
                <a:solidFill>
                  <a:srgbClr val="000000"/>
                </a:solidFill>
                <a:latin typeface="Arial Narrow" pitchFamily="34" charset="0"/>
              </a:rPr>
              <a:t>Art </a:t>
            </a:r>
            <a:r>
              <a:rPr lang="en-US" dirty="0" err="1" smtClean="0">
                <a:solidFill>
                  <a:srgbClr val="000000"/>
                </a:solidFill>
                <a:latin typeface="Arial Narrow" pitchFamily="34" charset="0"/>
              </a:rPr>
              <a:t>Nozik</a:t>
            </a:r>
            <a:r>
              <a:rPr lang="en-US" dirty="0" smtClean="0">
                <a:solidFill>
                  <a:srgbClr val="000000"/>
                </a:solidFill>
                <a:latin typeface="Arial Narrow" pitchFamily="34" charset="0"/>
              </a:rPr>
              <a:t>, NREL</a:t>
            </a:r>
          </a:p>
          <a:p>
            <a:pPr>
              <a:spcBef>
                <a:spcPts val="600"/>
              </a:spcBef>
            </a:pPr>
            <a:r>
              <a:rPr lang="en-US" dirty="0" smtClean="0">
                <a:solidFill>
                  <a:srgbClr val="000000"/>
                </a:solidFill>
                <a:latin typeface="Arial Narrow" pitchFamily="34" charset="0"/>
              </a:rPr>
              <a:t>Don Ort, Univ. of </a:t>
            </a:r>
            <a:r>
              <a:rPr lang="en-US" dirty="0" err="1" smtClean="0">
                <a:solidFill>
                  <a:srgbClr val="000000"/>
                </a:solidFill>
                <a:latin typeface="Arial Narrow" pitchFamily="34" charset="0"/>
              </a:rPr>
              <a:t>Illiniois</a:t>
            </a:r>
            <a:endParaRPr lang="en-US" dirty="0" smtClean="0">
              <a:solidFill>
                <a:srgbClr val="000000"/>
              </a:solidFill>
              <a:latin typeface="Arial Narrow" pitchFamily="34" charset="0"/>
            </a:endParaRPr>
          </a:p>
          <a:p>
            <a:pPr>
              <a:spcBef>
                <a:spcPts val="600"/>
              </a:spcBef>
            </a:pPr>
            <a:r>
              <a:rPr lang="en-US" dirty="0" smtClean="0">
                <a:solidFill>
                  <a:srgbClr val="000000"/>
                </a:solidFill>
                <a:latin typeface="Arial Narrow" pitchFamily="34" charset="0"/>
              </a:rPr>
              <a:t>William Parson, Univ. of Washington</a:t>
            </a:r>
          </a:p>
          <a:p>
            <a:pPr>
              <a:spcBef>
                <a:spcPts val="600"/>
              </a:spcBef>
            </a:pPr>
            <a:r>
              <a:rPr lang="en-US" dirty="0" smtClean="0">
                <a:solidFill>
                  <a:srgbClr val="000000"/>
                </a:solidFill>
                <a:latin typeface="Arial Narrow" pitchFamily="34" charset="0"/>
              </a:rPr>
              <a:t>Roger Prince, Exxon</a:t>
            </a:r>
          </a:p>
          <a:p>
            <a:pPr>
              <a:spcBef>
                <a:spcPts val="600"/>
              </a:spcBef>
            </a:pPr>
            <a:r>
              <a:rPr lang="en-US" dirty="0" smtClean="0">
                <a:solidFill>
                  <a:srgbClr val="000000"/>
                </a:solidFill>
                <a:latin typeface="Arial Narrow" pitchFamily="34" charset="0"/>
              </a:rPr>
              <a:t>Richard Sayre, </a:t>
            </a:r>
            <a:r>
              <a:rPr lang="en-US" dirty="0" err="1" smtClean="0">
                <a:solidFill>
                  <a:srgbClr val="000000"/>
                </a:solidFill>
                <a:latin typeface="Arial Narrow" pitchFamily="34" charset="0"/>
              </a:rPr>
              <a:t>Danforth</a:t>
            </a:r>
            <a:r>
              <a:rPr lang="en-US" dirty="0" smtClean="0">
                <a:solidFill>
                  <a:srgbClr val="000000"/>
                </a:solidFill>
                <a:latin typeface="Arial Narrow" pitchFamily="34" charset="0"/>
              </a:rPr>
              <a:t> Plant Science Center</a:t>
            </a:r>
          </a:p>
        </p:txBody>
      </p:sp>
      <p:sp>
        <p:nvSpPr>
          <p:cNvPr id="10" name="Rectangle 3"/>
          <p:cNvSpPr txBox="1">
            <a:spLocks/>
          </p:cNvSpPr>
          <p:nvPr/>
        </p:nvSpPr>
        <p:spPr bwMode="auto">
          <a:xfrm>
            <a:off x="1219200" y="5562600"/>
            <a:ext cx="632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defTabSz="914400" rtl="0" eaLnBrk="0" fontAlgn="base" latinLnBrk="0" hangingPunct="0">
              <a:lnSpc>
                <a:spcPct val="100000"/>
              </a:lnSpc>
              <a:spcBef>
                <a:spcPct val="20000"/>
              </a:spcBef>
              <a:spcAft>
                <a:spcPct val="0"/>
              </a:spcAft>
              <a:buClrTx/>
              <a:buSzTx/>
              <a:buFont typeface="Arial" charset="0"/>
              <a:buNone/>
              <a:tabLst>
                <a:tab pos="285750" algn="l"/>
              </a:tabLst>
              <a:defRPr/>
            </a:pPr>
            <a:r>
              <a:rPr kumimoji="0" lang="en-US" b="1" i="0" u="none" strike="noStrike" kern="1200" cap="none" spc="0" normalizeH="0" noProof="0" dirty="0" smtClean="0">
                <a:ln>
                  <a:noFill/>
                </a:ln>
                <a:solidFill>
                  <a:srgbClr val="146737"/>
                </a:solidFill>
                <a:effectLst/>
                <a:uLnTx/>
                <a:uFillTx/>
                <a:latin typeface="Arial Narrow" pitchFamily="34" charset="0"/>
                <a:cs typeface="Arial" charset="0"/>
              </a:rPr>
              <a:t>Can biologists studying natural photosynthetic systems talk to physical scientists doing PV research?  Yes, and usefully!</a:t>
            </a:r>
            <a:endParaRPr kumimoji="0" lang="en-US" b="1" i="0" u="none" strike="noStrike" kern="1200" cap="none" spc="0" normalizeH="0" baseline="0" noProof="0" dirty="0" smtClean="0">
              <a:ln>
                <a:noFill/>
              </a:ln>
              <a:solidFill>
                <a:srgbClr val="146737"/>
              </a:solidFill>
              <a:effectLst/>
              <a:uLnTx/>
              <a:uFillTx/>
              <a:latin typeface="Arial Narrow" pitchFamily="34" charset="0"/>
              <a:cs typeface="Arial" charset="0"/>
            </a:endParaRPr>
          </a:p>
          <a:p>
            <a:pPr marL="285750" marR="0" lvl="0" indent="-285750"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b="1" i="0" u="none" strike="noStrike" kern="1200" cap="none" spc="0" normalizeH="0" baseline="0" noProof="0" dirty="0" smtClean="0">
              <a:ln>
                <a:noFill/>
              </a:ln>
              <a:solidFill>
                <a:srgbClr val="146737"/>
              </a:solidFill>
              <a:effectLst/>
              <a:uLnTx/>
              <a:uFillTx/>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Slide Number Placeholder 12"/>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A3ABD131-2C19-4CE4-B92E-892DE029303C}" type="slidenum">
              <a:rPr lang="en-US" sz="1000" b="1"/>
              <a:pPr algn="r"/>
              <a:t>5</a:t>
            </a:fld>
            <a:endParaRPr lang="en-US" sz="1000" b="1"/>
          </a:p>
        </p:txBody>
      </p:sp>
      <p:pic>
        <p:nvPicPr>
          <p:cNvPr id="12" name="Picture 2"/>
          <p:cNvPicPr>
            <a:picLocks noChangeAspect="1" noChangeArrowheads="1"/>
          </p:cNvPicPr>
          <p:nvPr/>
        </p:nvPicPr>
        <p:blipFill>
          <a:blip r:embed="rId3" cstate="print"/>
          <a:srcRect/>
          <a:stretch>
            <a:fillRect/>
          </a:stretch>
        </p:blipFill>
        <p:spPr bwMode="auto">
          <a:xfrm>
            <a:off x="1447800" y="1066800"/>
            <a:ext cx="6324600" cy="4971576"/>
          </a:xfrm>
          <a:prstGeom prst="rect">
            <a:avLst/>
          </a:prstGeom>
          <a:noFill/>
          <a:ln w="9525">
            <a:noFill/>
            <a:miter lim="800000"/>
            <a:headEnd/>
            <a:tailEnd/>
          </a:ln>
          <a:effectLst/>
        </p:spPr>
      </p:pic>
      <p:sp>
        <p:nvSpPr>
          <p:cNvPr id="13" name="TextBox 12"/>
          <p:cNvSpPr txBox="1"/>
          <p:nvPr/>
        </p:nvSpPr>
        <p:spPr>
          <a:xfrm>
            <a:off x="4343400" y="4648200"/>
            <a:ext cx="3352800" cy="1295400"/>
          </a:xfrm>
          <a:prstGeom prst="rect">
            <a:avLst/>
          </a:prstGeom>
          <a:solidFill>
            <a:srgbClr val="FFFFFF"/>
          </a:solidFill>
          <a:ln>
            <a:solidFill>
              <a:srgbClr val="002060"/>
            </a:solidFill>
          </a:ln>
        </p:spPr>
        <p:txBody>
          <a:bodyPr wrap="square" rtlCol="0">
            <a:spAutoFit/>
          </a:bodyPr>
          <a:lstStyle/>
          <a:p>
            <a:r>
              <a:rPr lang="en-US" b="1" dirty="0" smtClean="0"/>
              <a:t>Efficiency of photosynthesis </a:t>
            </a:r>
          </a:p>
          <a:p>
            <a:r>
              <a:rPr lang="en-US" b="1" dirty="0" smtClean="0"/>
              <a:t>conversion to biomass:</a:t>
            </a:r>
          </a:p>
          <a:p>
            <a:pPr>
              <a:spcBef>
                <a:spcPts val="600"/>
              </a:spcBef>
            </a:pPr>
            <a:r>
              <a:rPr lang="en-US" b="1" dirty="0" smtClean="0"/>
              <a:t>4.6% - 6.0%     calculated</a:t>
            </a:r>
          </a:p>
          <a:p>
            <a:r>
              <a:rPr lang="en-US" b="1" dirty="0" smtClean="0"/>
              <a:t>2.4% - 3.7%     actual field PS</a:t>
            </a:r>
            <a:endParaRPr lang="en-US" b="1" dirty="0"/>
          </a:p>
        </p:txBody>
      </p:sp>
      <p:sp>
        <p:nvSpPr>
          <p:cNvPr id="14" name="Rectangle 13"/>
          <p:cNvSpPr/>
          <p:nvPr/>
        </p:nvSpPr>
        <p:spPr>
          <a:xfrm>
            <a:off x="990600" y="0"/>
            <a:ext cx="7391400" cy="707886"/>
          </a:xfrm>
          <a:prstGeom prst="rect">
            <a:avLst/>
          </a:prstGeom>
        </p:spPr>
        <p:txBody>
          <a:bodyPr wrap="square">
            <a:spAutoFit/>
          </a:bodyPr>
          <a:lstStyle/>
          <a:p>
            <a:r>
              <a:rPr lang="en-US" sz="2000" b="1" dirty="0" smtClean="0">
                <a:solidFill>
                  <a:schemeClr val="bg1"/>
                </a:solidFill>
              </a:rPr>
              <a:t>What is the solar energy conversion efficiency of natural photosynthesis compared to photovoltaic cells?</a:t>
            </a:r>
          </a:p>
        </p:txBody>
      </p:sp>
      <p:sp>
        <p:nvSpPr>
          <p:cNvPr id="7" name="Rectangle 3"/>
          <p:cNvSpPr txBox="1">
            <a:spLocks/>
          </p:cNvSpPr>
          <p:nvPr/>
        </p:nvSpPr>
        <p:spPr bwMode="auto">
          <a:xfrm>
            <a:off x="5334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r>
              <a:rPr lang="en-US" b="1" dirty="0" smtClean="0">
                <a:latin typeface="Arial Narrow" pitchFamily="34" charset="0"/>
                <a:cs typeface="Arial" charset="0"/>
              </a:rPr>
              <a:t>From Don Ort, USDA-ARS</a:t>
            </a:r>
            <a:endParaRPr kumimoji="0" lang="en-US" b="1" i="0" u="none" strike="noStrike" kern="1200" cap="none" spc="0" normalizeH="0" baseline="0" noProof="0" dirty="0" smtClean="0">
              <a:ln>
                <a:noFill/>
              </a:ln>
              <a:solidFill>
                <a:schemeClr val="tx1"/>
              </a:solidFill>
              <a:effectLst/>
              <a:uLnTx/>
              <a:uFillTx/>
              <a:latin typeface="Arial Narrow" pitchFamily="34" charset="0"/>
              <a:cs typeface="Arial" charset="0"/>
            </a:endParaRPr>
          </a:p>
          <a:p>
            <a:pPr marL="285750" marR="0" lvl="0" indent="-285750" algn="l" defTabSz="914400" rtl="0" eaLnBrk="0" fontAlgn="base" latinLnBrk="0" hangingPunct="0">
              <a:lnSpc>
                <a:spcPct val="100000"/>
              </a:lnSpc>
              <a:spcBef>
                <a:spcPct val="20000"/>
              </a:spcBef>
              <a:spcAft>
                <a:spcPct val="0"/>
              </a:spcAft>
              <a:buClrTx/>
              <a:buSzTx/>
              <a:buFont typeface="Arial" charset="0"/>
              <a:buNone/>
              <a:tabLst>
                <a:tab pos="285750" algn="l"/>
              </a:tabLst>
              <a:defRPr/>
            </a:pPr>
            <a:endParaRPr kumimoji="0" lang="en-US" b="1" i="0" u="none" strike="noStrike" kern="1200" cap="none" spc="0" normalizeH="0" baseline="0" noProof="0" dirty="0" smtClean="0">
              <a:ln>
                <a:noFill/>
              </a:ln>
              <a:solidFill>
                <a:schemeClr val="tx1"/>
              </a:solidFill>
              <a:effectLst/>
              <a:uLnTx/>
              <a:uFillTx/>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52025" y="1434905"/>
            <a:ext cx="6203852" cy="4543864"/>
          </a:xfrm>
          <a:prstGeom prst="rect">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5"/>
          <p:cNvGrpSpPr>
            <a:grpSpLocks noChangeAspect="1"/>
          </p:cNvGrpSpPr>
          <p:nvPr/>
        </p:nvGrpSpPr>
        <p:grpSpPr bwMode="auto">
          <a:xfrm>
            <a:off x="1445993" y="1690688"/>
            <a:ext cx="5715000" cy="4095750"/>
            <a:chOff x="912" y="1107"/>
            <a:chExt cx="3600" cy="2580"/>
          </a:xfrm>
        </p:grpSpPr>
        <p:sp>
          <p:nvSpPr>
            <p:cNvPr id="38922" name="AutoShape 64"/>
            <p:cNvSpPr>
              <a:spLocks noChangeAspect="1" noChangeArrowheads="1" noTextEdit="1"/>
            </p:cNvSpPr>
            <p:nvPr/>
          </p:nvSpPr>
          <p:spPr bwMode="auto">
            <a:xfrm>
              <a:off x="912" y="1107"/>
              <a:ext cx="3600" cy="2576"/>
            </a:xfrm>
            <a:prstGeom prst="rect">
              <a:avLst/>
            </a:prstGeom>
            <a:noFill/>
            <a:ln w="9525">
              <a:noFill/>
              <a:miter lim="800000"/>
              <a:headEnd/>
              <a:tailEnd/>
            </a:ln>
          </p:spPr>
          <p:txBody>
            <a:bodyPr/>
            <a:lstStyle/>
            <a:p>
              <a:endParaRPr lang="en-US"/>
            </a:p>
          </p:txBody>
        </p:sp>
        <p:pic>
          <p:nvPicPr>
            <p:cNvPr id="38923" name="Picture 66"/>
            <p:cNvPicPr>
              <a:picLocks noChangeAspect="1" noChangeArrowheads="1"/>
            </p:cNvPicPr>
            <p:nvPr/>
          </p:nvPicPr>
          <p:blipFill>
            <a:blip r:embed="rId2" cstate="print"/>
            <a:srcRect r="27420"/>
            <a:stretch>
              <a:fillRect/>
            </a:stretch>
          </p:blipFill>
          <p:spPr bwMode="auto">
            <a:xfrm>
              <a:off x="912" y="1107"/>
              <a:ext cx="3600" cy="2580"/>
            </a:xfrm>
            <a:prstGeom prst="rect">
              <a:avLst/>
            </a:prstGeom>
            <a:noFill/>
            <a:ln w="9525">
              <a:noFill/>
              <a:miter lim="800000"/>
              <a:headEnd/>
              <a:tailEnd/>
            </a:ln>
          </p:spPr>
        </p:pic>
      </p:grpSp>
      <p:sp>
        <p:nvSpPr>
          <p:cNvPr id="38914" name="Rectangle 22"/>
          <p:cNvSpPr>
            <a:spLocks noChangeArrowheads="1"/>
          </p:cNvSpPr>
          <p:nvPr/>
        </p:nvSpPr>
        <p:spPr bwMode="auto">
          <a:xfrm>
            <a:off x="5013325" y="5013325"/>
            <a:ext cx="2133600" cy="747713"/>
          </a:xfrm>
          <a:prstGeom prst="rect">
            <a:avLst/>
          </a:prstGeom>
          <a:solidFill>
            <a:srgbClr val="F9FECA"/>
          </a:solidFill>
          <a:ln w="9525">
            <a:noFill/>
            <a:miter lim="800000"/>
            <a:headEnd/>
            <a:tailEnd/>
          </a:ln>
        </p:spPr>
        <p:txBody>
          <a:bodyPr wrap="none" anchor="ctr"/>
          <a:lstStyle/>
          <a:p>
            <a:endParaRPr lang="en-US"/>
          </a:p>
        </p:txBody>
      </p:sp>
      <p:grpSp>
        <p:nvGrpSpPr>
          <p:cNvPr id="3" name="Group 36"/>
          <p:cNvGrpSpPr>
            <a:grpSpLocks/>
          </p:cNvGrpSpPr>
          <p:nvPr/>
        </p:nvGrpSpPr>
        <p:grpSpPr bwMode="auto">
          <a:xfrm>
            <a:off x="1619250" y="2595563"/>
            <a:ext cx="817563" cy="1095375"/>
            <a:chOff x="1020" y="1671"/>
            <a:chExt cx="515" cy="690"/>
          </a:xfrm>
        </p:grpSpPr>
        <p:sp>
          <p:nvSpPr>
            <p:cNvPr id="38920" name="Freeform 32"/>
            <p:cNvSpPr>
              <a:spLocks/>
            </p:cNvSpPr>
            <p:nvPr/>
          </p:nvSpPr>
          <p:spPr bwMode="auto">
            <a:xfrm>
              <a:off x="1020" y="1671"/>
              <a:ext cx="510" cy="690"/>
            </a:xfrm>
            <a:custGeom>
              <a:avLst/>
              <a:gdLst>
                <a:gd name="T0" fmla="*/ 0 w 510"/>
                <a:gd name="T1" fmla="*/ 0 h 690"/>
                <a:gd name="T2" fmla="*/ 56 w 510"/>
                <a:gd name="T3" fmla="*/ 472 h 690"/>
                <a:gd name="T4" fmla="*/ 274 w 510"/>
                <a:gd name="T5" fmla="*/ 378 h 690"/>
                <a:gd name="T6" fmla="*/ 510 w 510"/>
                <a:gd name="T7" fmla="*/ 690 h 690"/>
                <a:gd name="T8" fmla="*/ 0 60000 65536"/>
                <a:gd name="T9" fmla="*/ 0 60000 65536"/>
                <a:gd name="T10" fmla="*/ 0 60000 65536"/>
                <a:gd name="T11" fmla="*/ 0 60000 65536"/>
                <a:gd name="T12" fmla="*/ 0 w 510"/>
                <a:gd name="T13" fmla="*/ 0 h 690"/>
                <a:gd name="T14" fmla="*/ 510 w 510"/>
                <a:gd name="T15" fmla="*/ 690 h 690"/>
              </a:gdLst>
              <a:ahLst/>
              <a:cxnLst>
                <a:cxn ang="T8">
                  <a:pos x="T0" y="T1"/>
                </a:cxn>
                <a:cxn ang="T9">
                  <a:pos x="T2" y="T3"/>
                </a:cxn>
                <a:cxn ang="T10">
                  <a:pos x="T4" y="T5"/>
                </a:cxn>
                <a:cxn ang="T11">
                  <a:pos x="T6" y="T7"/>
                </a:cxn>
              </a:cxnLst>
              <a:rect l="T12" t="T13" r="T14" b="T15"/>
              <a:pathLst>
                <a:path w="510" h="690">
                  <a:moveTo>
                    <a:pt x="0" y="0"/>
                  </a:moveTo>
                  <a:cubicBezTo>
                    <a:pt x="5" y="204"/>
                    <a:pt x="10" y="409"/>
                    <a:pt x="56" y="472"/>
                  </a:cubicBezTo>
                  <a:cubicBezTo>
                    <a:pt x="102" y="535"/>
                    <a:pt x="198" y="342"/>
                    <a:pt x="274" y="378"/>
                  </a:cubicBezTo>
                  <a:cubicBezTo>
                    <a:pt x="350" y="414"/>
                    <a:pt x="430" y="552"/>
                    <a:pt x="510" y="690"/>
                  </a:cubicBezTo>
                </a:path>
              </a:pathLst>
            </a:custGeom>
            <a:noFill/>
            <a:ln w="28575" cmpd="sng">
              <a:solidFill>
                <a:srgbClr val="FF0000"/>
              </a:solidFill>
              <a:round/>
              <a:headEnd type="none" w="med" len="med"/>
              <a:tailEnd type="triangle" w="med" len="med"/>
            </a:ln>
          </p:spPr>
          <p:txBody>
            <a:bodyPr/>
            <a:lstStyle/>
            <a:p>
              <a:endParaRPr lang="en-US">
                <a:solidFill>
                  <a:srgbClr val="FF0000"/>
                </a:solidFill>
              </a:endParaRPr>
            </a:p>
          </p:txBody>
        </p:sp>
        <p:sp>
          <p:nvSpPr>
            <p:cNvPr id="38921" name="Text Box 34"/>
            <p:cNvSpPr txBox="1">
              <a:spLocks noChangeArrowheads="1"/>
            </p:cNvSpPr>
            <p:nvPr/>
          </p:nvSpPr>
          <p:spPr bwMode="auto">
            <a:xfrm>
              <a:off x="1072" y="1738"/>
              <a:ext cx="463" cy="237"/>
            </a:xfrm>
            <a:prstGeom prst="rect">
              <a:avLst/>
            </a:prstGeom>
            <a:solidFill>
              <a:srgbClr val="F9FECA"/>
            </a:solidFill>
            <a:ln w="9525">
              <a:solidFill>
                <a:srgbClr val="FF0000"/>
              </a:solidFill>
              <a:miter lim="800000"/>
              <a:headEnd/>
              <a:tailEnd/>
            </a:ln>
          </p:spPr>
          <p:txBody>
            <a:bodyPr>
              <a:spAutoFit/>
            </a:bodyPr>
            <a:lstStyle/>
            <a:p>
              <a:pPr algn="ctr">
                <a:spcBef>
                  <a:spcPct val="50000"/>
                </a:spcBef>
              </a:pPr>
              <a:r>
                <a:rPr lang="en-US">
                  <a:solidFill>
                    <a:srgbClr val="FF0000"/>
                  </a:solidFill>
                </a:rPr>
                <a:t>light</a:t>
              </a:r>
            </a:p>
          </p:txBody>
        </p:sp>
      </p:grpSp>
      <p:grpSp>
        <p:nvGrpSpPr>
          <p:cNvPr id="4" name="Group 38"/>
          <p:cNvGrpSpPr>
            <a:grpSpLocks/>
          </p:cNvGrpSpPr>
          <p:nvPr/>
        </p:nvGrpSpPr>
        <p:grpSpPr bwMode="auto">
          <a:xfrm>
            <a:off x="6069013" y="2747963"/>
            <a:ext cx="1060450" cy="1239837"/>
            <a:chOff x="3816" y="1767"/>
            <a:chExt cx="668" cy="781"/>
          </a:xfrm>
        </p:grpSpPr>
        <p:sp>
          <p:nvSpPr>
            <p:cNvPr id="38918" name="Freeform 33"/>
            <p:cNvSpPr>
              <a:spLocks/>
            </p:cNvSpPr>
            <p:nvPr/>
          </p:nvSpPr>
          <p:spPr bwMode="auto">
            <a:xfrm flipH="1">
              <a:off x="3816" y="1767"/>
              <a:ext cx="510" cy="690"/>
            </a:xfrm>
            <a:custGeom>
              <a:avLst/>
              <a:gdLst>
                <a:gd name="T0" fmla="*/ 0 w 510"/>
                <a:gd name="T1" fmla="*/ 0 h 690"/>
                <a:gd name="T2" fmla="*/ 56 w 510"/>
                <a:gd name="T3" fmla="*/ 472 h 690"/>
                <a:gd name="T4" fmla="*/ 274 w 510"/>
                <a:gd name="T5" fmla="*/ 378 h 690"/>
                <a:gd name="T6" fmla="*/ 510 w 510"/>
                <a:gd name="T7" fmla="*/ 690 h 690"/>
                <a:gd name="T8" fmla="*/ 0 60000 65536"/>
                <a:gd name="T9" fmla="*/ 0 60000 65536"/>
                <a:gd name="T10" fmla="*/ 0 60000 65536"/>
                <a:gd name="T11" fmla="*/ 0 60000 65536"/>
                <a:gd name="T12" fmla="*/ 0 w 510"/>
                <a:gd name="T13" fmla="*/ 0 h 690"/>
                <a:gd name="T14" fmla="*/ 510 w 510"/>
                <a:gd name="T15" fmla="*/ 690 h 690"/>
              </a:gdLst>
              <a:ahLst/>
              <a:cxnLst>
                <a:cxn ang="T8">
                  <a:pos x="T0" y="T1"/>
                </a:cxn>
                <a:cxn ang="T9">
                  <a:pos x="T2" y="T3"/>
                </a:cxn>
                <a:cxn ang="T10">
                  <a:pos x="T4" y="T5"/>
                </a:cxn>
                <a:cxn ang="T11">
                  <a:pos x="T6" y="T7"/>
                </a:cxn>
              </a:cxnLst>
              <a:rect l="T12" t="T13" r="T14" b="T15"/>
              <a:pathLst>
                <a:path w="510" h="690">
                  <a:moveTo>
                    <a:pt x="0" y="0"/>
                  </a:moveTo>
                  <a:cubicBezTo>
                    <a:pt x="5" y="204"/>
                    <a:pt x="10" y="409"/>
                    <a:pt x="56" y="472"/>
                  </a:cubicBezTo>
                  <a:cubicBezTo>
                    <a:pt x="102" y="535"/>
                    <a:pt x="198" y="342"/>
                    <a:pt x="274" y="378"/>
                  </a:cubicBezTo>
                  <a:cubicBezTo>
                    <a:pt x="350" y="414"/>
                    <a:pt x="430" y="552"/>
                    <a:pt x="510" y="690"/>
                  </a:cubicBezTo>
                </a:path>
              </a:pathLst>
            </a:custGeom>
            <a:noFill/>
            <a:ln w="28575" cmpd="sng">
              <a:solidFill>
                <a:srgbClr val="FF0000"/>
              </a:solidFill>
              <a:round/>
              <a:headEnd type="none" w="med" len="med"/>
              <a:tailEnd type="triangle" w="med" len="med"/>
            </a:ln>
          </p:spPr>
          <p:txBody>
            <a:bodyPr/>
            <a:lstStyle/>
            <a:p>
              <a:endParaRPr lang="en-US">
                <a:solidFill>
                  <a:srgbClr val="FF0000"/>
                </a:solidFill>
              </a:endParaRPr>
            </a:p>
          </p:txBody>
        </p:sp>
        <p:sp>
          <p:nvSpPr>
            <p:cNvPr id="38919" name="Text Box 35"/>
            <p:cNvSpPr txBox="1">
              <a:spLocks noChangeArrowheads="1"/>
            </p:cNvSpPr>
            <p:nvPr/>
          </p:nvSpPr>
          <p:spPr bwMode="auto">
            <a:xfrm>
              <a:off x="4021" y="2311"/>
              <a:ext cx="463" cy="237"/>
            </a:xfrm>
            <a:prstGeom prst="rect">
              <a:avLst/>
            </a:prstGeom>
            <a:solidFill>
              <a:srgbClr val="F9FECA"/>
            </a:solidFill>
            <a:ln w="9525">
              <a:solidFill>
                <a:srgbClr val="FF0000"/>
              </a:solidFill>
              <a:miter lim="800000"/>
              <a:headEnd/>
              <a:tailEnd/>
            </a:ln>
          </p:spPr>
          <p:txBody>
            <a:bodyPr>
              <a:spAutoFit/>
            </a:bodyPr>
            <a:lstStyle/>
            <a:p>
              <a:pPr algn="ctr">
                <a:spcBef>
                  <a:spcPct val="50000"/>
                </a:spcBef>
              </a:pPr>
              <a:r>
                <a:rPr lang="en-US">
                  <a:solidFill>
                    <a:srgbClr val="FF0000"/>
                  </a:solidFill>
                </a:rPr>
                <a:t>light</a:t>
              </a:r>
            </a:p>
          </p:txBody>
        </p:sp>
      </p:grpSp>
      <p:sp>
        <p:nvSpPr>
          <p:cNvPr id="13" name="Rectangle 2"/>
          <p:cNvSpPr txBox="1">
            <a:spLocks noChangeArrowheads="1"/>
          </p:cNvSpPr>
          <p:nvPr/>
        </p:nvSpPr>
        <p:spPr bwMode="auto">
          <a:xfrm>
            <a:off x="762000" y="0"/>
            <a:ext cx="8001000" cy="685800"/>
          </a:xfrm>
          <a:prstGeom prst="rect">
            <a:avLst/>
          </a:prstGeom>
          <a:noFill/>
          <a:ln w="9525">
            <a:noFill/>
            <a:miter lim="800000"/>
            <a:headEnd/>
            <a:tailEnd/>
          </a:ln>
          <a:effectLst/>
        </p:spPr>
        <p:txBody>
          <a:bodyPr anchor="ctr"/>
          <a:lstStyle/>
          <a:p>
            <a:pPr algn="ctr">
              <a:defRPr/>
            </a:pPr>
            <a:r>
              <a:rPr lang="en-US" sz="2400" b="1" kern="0" dirty="0" smtClean="0">
                <a:solidFill>
                  <a:schemeClr val="bg1"/>
                </a:solidFill>
                <a:latin typeface="+mj-lt"/>
                <a:ea typeface="+mj-ea"/>
                <a:cs typeface="+mj-cs"/>
              </a:rPr>
              <a:t>Natural Photosynthesis</a:t>
            </a:r>
            <a:r>
              <a:rPr lang="en-US" sz="2400" b="1" kern="0" dirty="0">
                <a:solidFill>
                  <a:schemeClr val="bg1"/>
                </a:solidFill>
                <a:latin typeface="+mj-lt"/>
                <a:ea typeface="+mj-ea"/>
                <a:cs typeface="+mj-cs"/>
              </a:rPr>
              <a:t>: </a:t>
            </a:r>
            <a:r>
              <a:rPr lang="en-US" sz="2400" b="1" kern="0" dirty="0" smtClean="0">
                <a:solidFill>
                  <a:schemeClr val="bg1"/>
                </a:solidFill>
                <a:latin typeface="+mj-lt"/>
                <a:ea typeface="+mj-ea"/>
                <a:cs typeface="+mj-cs"/>
              </a:rPr>
              <a:t> Focus on the </a:t>
            </a:r>
            <a:r>
              <a:rPr lang="en-US" sz="2400" b="1" kern="0" dirty="0" err="1" smtClean="0">
                <a:solidFill>
                  <a:schemeClr val="bg1"/>
                </a:solidFill>
                <a:latin typeface="+mj-lt"/>
                <a:ea typeface="+mj-ea"/>
                <a:cs typeface="+mj-cs"/>
              </a:rPr>
              <a:t>Thylakoid</a:t>
            </a:r>
            <a:r>
              <a:rPr lang="en-US" sz="2400" b="1" kern="0" dirty="0" smtClean="0">
                <a:solidFill>
                  <a:schemeClr val="bg1"/>
                </a:solidFill>
                <a:latin typeface="+mj-lt"/>
                <a:ea typeface="+mj-ea"/>
                <a:cs typeface="+mj-cs"/>
              </a:rPr>
              <a:t> Membrane</a:t>
            </a:r>
            <a:endParaRPr lang="en-US" sz="2400" b="1" kern="0" dirty="0">
              <a:solidFill>
                <a:schemeClr val="bg1"/>
              </a:solidFill>
              <a:latin typeface="+mj-lt"/>
              <a:ea typeface="+mj-ea"/>
              <a:cs typeface="+mj-cs"/>
            </a:endParaRPr>
          </a:p>
        </p:txBody>
      </p:sp>
      <p:sp>
        <p:nvSpPr>
          <p:cNvPr id="14" name="TextBox 13"/>
          <p:cNvSpPr txBox="1"/>
          <p:nvPr/>
        </p:nvSpPr>
        <p:spPr>
          <a:xfrm>
            <a:off x="174720" y="1050212"/>
            <a:ext cx="9143999" cy="369332"/>
          </a:xfrm>
          <a:prstGeom prst="rect">
            <a:avLst/>
          </a:prstGeom>
          <a:noFill/>
        </p:spPr>
        <p:txBody>
          <a:bodyPr wrap="square" rtlCol="0">
            <a:spAutoFit/>
          </a:bodyPr>
          <a:lstStyle/>
          <a:p>
            <a:r>
              <a:rPr lang="en-US" dirty="0" smtClean="0"/>
              <a:t>Matrix for reaction centers I &amp; II, the electron transfer chain, and catalytic redox sites</a:t>
            </a:r>
            <a:endParaRPr lang="en-US" dirty="0"/>
          </a:p>
        </p:txBody>
      </p:sp>
      <p:sp>
        <p:nvSpPr>
          <p:cNvPr id="18" name="Rectangle 17"/>
          <p:cNvSpPr/>
          <p:nvPr/>
        </p:nvSpPr>
        <p:spPr>
          <a:xfrm>
            <a:off x="2253000" y="2010379"/>
            <a:ext cx="478302" cy="675250"/>
          </a:xfrm>
          <a:prstGeom prst="rect">
            <a:avLst/>
          </a:prstGeom>
          <a:solidFill>
            <a:srgbClr val="FC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24190" y="2426245"/>
            <a:ext cx="478302" cy="675250"/>
          </a:xfrm>
          <a:prstGeom prst="rect">
            <a:avLst/>
          </a:prstGeom>
          <a:solidFill>
            <a:srgbClr val="FC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0"/>
          </p:nvPr>
        </p:nvSpPr>
        <p:spPr/>
        <p:txBody>
          <a:bodyPr/>
          <a:lstStyle/>
          <a:p>
            <a:pPr>
              <a:defRPr/>
            </a:pPr>
            <a:fld id="{FFCA75EE-E6EE-46A3-8EBB-74D7636E189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noChangeAspect="1"/>
          </p:cNvGrpSpPr>
          <p:nvPr/>
        </p:nvGrpSpPr>
        <p:grpSpPr bwMode="auto">
          <a:xfrm>
            <a:off x="1445993" y="1690688"/>
            <a:ext cx="5715000" cy="4095750"/>
            <a:chOff x="912" y="1107"/>
            <a:chExt cx="3600" cy="2580"/>
          </a:xfrm>
        </p:grpSpPr>
        <p:sp>
          <p:nvSpPr>
            <p:cNvPr id="3" name="AutoShape 64"/>
            <p:cNvSpPr>
              <a:spLocks noChangeAspect="1" noChangeArrowheads="1" noTextEdit="1"/>
            </p:cNvSpPr>
            <p:nvPr/>
          </p:nvSpPr>
          <p:spPr bwMode="auto">
            <a:xfrm>
              <a:off x="912" y="1107"/>
              <a:ext cx="3600" cy="2576"/>
            </a:xfrm>
            <a:prstGeom prst="rect">
              <a:avLst/>
            </a:prstGeom>
            <a:noFill/>
            <a:ln w="9525">
              <a:noFill/>
              <a:miter lim="800000"/>
              <a:headEnd/>
              <a:tailEnd/>
            </a:ln>
          </p:spPr>
          <p:txBody>
            <a:bodyPr/>
            <a:lstStyle/>
            <a:p>
              <a:endParaRPr lang="en-US"/>
            </a:p>
          </p:txBody>
        </p:sp>
        <p:pic>
          <p:nvPicPr>
            <p:cNvPr id="4" name="Picture 66"/>
            <p:cNvPicPr>
              <a:picLocks noChangeAspect="1" noChangeArrowheads="1"/>
            </p:cNvPicPr>
            <p:nvPr/>
          </p:nvPicPr>
          <p:blipFill>
            <a:blip r:embed="rId2" cstate="print"/>
            <a:srcRect r="27420"/>
            <a:stretch>
              <a:fillRect/>
            </a:stretch>
          </p:blipFill>
          <p:spPr bwMode="auto">
            <a:xfrm>
              <a:off x="912" y="1107"/>
              <a:ext cx="3600" cy="2580"/>
            </a:xfrm>
            <a:prstGeom prst="rect">
              <a:avLst/>
            </a:prstGeom>
            <a:noFill/>
            <a:ln w="9525">
              <a:noFill/>
              <a:miter lim="800000"/>
              <a:headEnd/>
              <a:tailEnd/>
            </a:ln>
          </p:spPr>
        </p:pic>
      </p:grpSp>
      <p:sp>
        <p:nvSpPr>
          <p:cNvPr id="5" name="Rectangle 4"/>
          <p:cNvSpPr/>
          <p:nvPr/>
        </p:nvSpPr>
        <p:spPr>
          <a:xfrm>
            <a:off x="1378634" y="1561514"/>
            <a:ext cx="5908431" cy="427657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52025" y="1434905"/>
            <a:ext cx="6203852" cy="4543864"/>
          </a:xfrm>
          <a:prstGeom prst="rect">
            <a:avLst/>
          </a:prstGeom>
          <a:solidFill>
            <a:srgbClr val="FFFFFF">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501775" y="1739900"/>
            <a:ext cx="5630863" cy="4017963"/>
            <a:chOff x="1501775" y="1739900"/>
            <a:chExt cx="5630863" cy="4017963"/>
          </a:xfrm>
        </p:grpSpPr>
        <p:sp>
          <p:nvSpPr>
            <p:cNvPr id="8" name="Line 18"/>
            <p:cNvSpPr>
              <a:spLocks noChangeShapeType="1"/>
            </p:cNvSpPr>
            <p:nvPr/>
          </p:nvSpPr>
          <p:spPr bwMode="auto">
            <a:xfrm flipV="1">
              <a:off x="5921375" y="2919413"/>
              <a:ext cx="0" cy="1843087"/>
            </a:xfrm>
            <a:prstGeom prst="line">
              <a:avLst/>
            </a:prstGeom>
            <a:noFill/>
            <a:ln w="57150">
              <a:solidFill>
                <a:srgbClr val="CC0000"/>
              </a:solidFill>
              <a:round/>
              <a:headEnd/>
              <a:tailEnd type="triangle" w="med" len="med"/>
            </a:ln>
          </p:spPr>
          <p:txBody>
            <a:bodyPr/>
            <a:lstStyle/>
            <a:p>
              <a:endParaRPr lang="en-US"/>
            </a:p>
          </p:txBody>
        </p:sp>
        <p:grpSp>
          <p:nvGrpSpPr>
            <p:cNvPr id="9" name="Group 31"/>
            <p:cNvGrpSpPr/>
            <p:nvPr/>
          </p:nvGrpSpPr>
          <p:grpSpPr>
            <a:xfrm>
              <a:off x="1501775" y="1739900"/>
              <a:ext cx="5630863" cy="4017963"/>
              <a:chOff x="1501775" y="1739900"/>
              <a:chExt cx="5630863" cy="4017963"/>
            </a:xfrm>
          </p:grpSpPr>
          <p:sp>
            <p:nvSpPr>
              <p:cNvPr id="10" name="Line 17"/>
              <p:cNvSpPr>
                <a:spLocks noChangeShapeType="1"/>
              </p:cNvSpPr>
              <p:nvPr/>
            </p:nvSpPr>
            <p:spPr bwMode="auto">
              <a:xfrm flipV="1">
                <a:off x="2530475" y="2941638"/>
                <a:ext cx="0" cy="1843087"/>
              </a:xfrm>
              <a:prstGeom prst="line">
                <a:avLst/>
              </a:prstGeom>
              <a:noFill/>
              <a:ln w="57150">
                <a:solidFill>
                  <a:srgbClr val="CC0000"/>
                </a:solidFill>
                <a:round/>
                <a:headEnd/>
                <a:tailEnd type="triangle" w="med" len="med"/>
              </a:ln>
            </p:spPr>
            <p:txBody>
              <a:bodyPr/>
              <a:lstStyle/>
              <a:p>
                <a:endParaRPr lang="en-US"/>
              </a:p>
            </p:txBody>
          </p:sp>
          <p:grpSp>
            <p:nvGrpSpPr>
              <p:cNvPr id="11" name="Group 26"/>
              <p:cNvGrpSpPr>
                <a:grpSpLocks/>
              </p:cNvGrpSpPr>
              <p:nvPr/>
            </p:nvGrpSpPr>
            <p:grpSpPr bwMode="auto">
              <a:xfrm>
                <a:off x="1501775" y="4906963"/>
                <a:ext cx="2959100" cy="395287"/>
                <a:chOff x="946" y="3091"/>
                <a:chExt cx="1864" cy="249"/>
              </a:xfrm>
            </p:grpSpPr>
            <p:sp>
              <p:nvSpPr>
                <p:cNvPr id="24" name="Text Box 23"/>
                <p:cNvSpPr txBox="1">
                  <a:spLocks noChangeArrowheads="1"/>
                </p:cNvSpPr>
                <p:nvPr/>
              </p:nvSpPr>
              <p:spPr bwMode="auto">
                <a:xfrm>
                  <a:off x="946" y="3091"/>
                  <a:ext cx="1864" cy="249"/>
                </a:xfrm>
                <a:prstGeom prst="rect">
                  <a:avLst/>
                </a:prstGeom>
                <a:solidFill>
                  <a:srgbClr val="F9FECA"/>
                </a:solidFill>
                <a:ln w="28575">
                  <a:solidFill>
                    <a:srgbClr val="CC0000"/>
                  </a:solidFill>
                  <a:miter lim="800000"/>
                  <a:headEnd/>
                  <a:tailEnd/>
                </a:ln>
              </p:spPr>
              <p:txBody>
                <a:bodyPr>
                  <a:spAutoFit/>
                </a:bodyPr>
                <a:lstStyle/>
                <a:p>
                  <a:pPr>
                    <a:spcBef>
                      <a:spcPct val="50000"/>
                    </a:spcBef>
                  </a:pPr>
                  <a:r>
                    <a:rPr lang="en-US" b="1"/>
                    <a:t> </a:t>
                  </a:r>
                  <a:r>
                    <a:rPr lang="en-US" b="1">
                      <a:solidFill>
                        <a:srgbClr val="CC0000"/>
                      </a:solidFill>
                    </a:rPr>
                    <a:t>2H</a:t>
                  </a:r>
                  <a:r>
                    <a:rPr lang="en-US" b="1" baseline="-25000">
                      <a:solidFill>
                        <a:srgbClr val="CC0000"/>
                      </a:solidFill>
                    </a:rPr>
                    <a:t>2</a:t>
                  </a:r>
                  <a:r>
                    <a:rPr lang="en-US" b="1">
                      <a:solidFill>
                        <a:srgbClr val="CC0000"/>
                      </a:solidFill>
                    </a:rPr>
                    <a:t>O                  O</a:t>
                  </a:r>
                  <a:r>
                    <a:rPr lang="en-US" b="1" baseline="-25000">
                      <a:solidFill>
                        <a:srgbClr val="CC0000"/>
                      </a:solidFill>
                    </a:rPr>
                    <a:t>2</a:t>
                  </a:r>
                  <a:r>
                    <a:rPr lang="en-US" b="1">
                      <a:solidFill>
                        <a:srgbClr val="CC0000"/>
                      </a:solidFill>
                    </a:rPr>
                    <a:t> + 4H</a:t>
                  </a:r>
                  <a:r>
                    <a:rPr lang="en-US" b="1" baseline="30000">
                      <a:solidFill>
                        <a:srgbClr val="CC0000"/>
                      </a:solidFill>
                    </a:rPr>
                    <a:t>+</a:t>
                  </a:r>
                </a:p>
              </p:txBody>
            </p:sp>
            <p:sp>
              <p:nvSpPr>
                <p:cNvPr id="25" name="Line 25"/>
                <p:cNvSpPr>
                  <a:spLocks noChangeShapeType="1"/>
                </p:cNvSpPr>
                <p:nvPr/>
              </p:nvSpPr>
              <p:spPr bwMode="auto">
                <a:xfrm>
                  <a:off x="1496" y="3212"/>
                  <a:ext cx="556" cy="0"/>
                </a:xfrm>
                <a:prstGeom prst="line">
                  <a:avLst/>
                </a:prstGeom>
                <a:noFill/>
                <a:ln w="28575">
                  <a:solidFill>
                    <a:srgbClr val="CC0000"/>
                  </a:solidFill>
                  <a:round/>
                  <a:headEnd/>
                  <a:tailEnd type="triangle" w="med" len="med"/>
                </a:ln>
              </p:spPr>
              <p:txBody>
                <a:bodyPr/>
                <a:lstStyle/>
                <a:p>
                  <a:endParaRPr lang="en-US"/>
                </a:p>
              </p:txBody>
            </p:sp>
          </p:grpSp>
          <p:grpSp>
            <p:nvGrpSpPr>
              <p:cNvPr id="12" name="Group 62"/>
              <p:cNvGrpSpPr>
                <a:grpSpLocks/>
              </p:cNvGrpSpPr>
              <p:nvPr/>
            </p:nvGrpSpPr>
            <p:grpSpPr bwMode="auto">
              <a:xfrm>
                <a:off x="5259388" y="1739900"/>
                <a:ext cx="1873250" cy="425450"/>
                <a:chOff x="3313" y="1096"/>
                <a:chExt cx="1180" cy="268"/>
              </a:xfrm>
            </p:grpSpPr>
            <p:sp>
              <p:nvSpPr>
                <p:cNvPr id="22" name="Text Box 27"/>
                <p:cNvSpPr txBox="1">
                  <a:spLocks noChangeArrowheads="1"/>
                </p:cNvSpPr>
                <p:nvPr/>
              </p:nvSpPr>
              <p:spPr bwMode="auto">
                <a:xfrm>
                  <a:off x="3313" y="1096"/>
                  <a:ext cx="1180" cy="268"/>
                </a:xfrm>
                <a:prstGeom prst="rect">
                  <a:avLst/>
                </a:prstGeom>
                <a:noFill/>
                <a:ln w="28575">
                  <a:solidFill>
                    <a:srgbClr val="CC0000"/>
                  </a:solidFill>
                  <a:miter lim="800000"/>
                  <a:headEnd/>
                  <a:tailEnd/>
                </a:ln>
              </p:spPr>
              <p:txBody>
                <a:bodyPr>
                  <a:spAutoFit/>
                </a:bodyPr>
                <a:lstStyle/>
                <a:p>
                  <a:pPr>
                    <a:spcBef>
                      <a:spcPct val="50000"/>
                    </a:spcBef>
                  </a:pPr>
                  <a:r>
                    <a:rPr lang="en-US" b="1">
                      <a:solidFill>
                        <a:srgbClr val="CC0000"/>
                      </a:solidFill>
                    </a:rPr>
                    <a:t>  </a:t>
                  </a:r>
                  <a:r>
                    <a:rPr lang="en-US" sz="2000" b="1">
                      <a:solidFill>
                        <a:srgbClr val="CC0000"/>
                      </a:solidFill>
                    </a:rPr>
                    <a:t>e</a:t>
                  </a:r>
                  <a:r>
                    <a:rPr lang="en-US" sz="2000" b="1" baseline="30000">
                      <a:solidFill>
                        <a:srgbClr val="CC0000"/>
                      </a:solidFill>
                    </a:rPr>
                    <a:t>-</a:t>
                  </a:r>
                  <a:r>
                    <a:rPr lang="en-US" b="1">
                      <a:solidFill>
                        <a:srgbClr val="CC0000"/>
                      </a:solidFill>
                    </a:rPr>
                    <a:t>           fuels</a:t>
                  </a:r>
                </a:p>
              </p:txBody>
            </p:sp>
            <p:sp>
              <p:nvSpPr>
                <p:cNvPr id="23" name="Line 28"/>
                <p:cNvSpPr>
                  <a:spLocks noChangeShapeType="1"/>
                </p:cNvSpPr>
                <p:nvPr/>
              </p:nvSpPr>
              <p:spPr bwMode="auto">
                <a:xfrm>
                  <a:off x="3608" y="1246"/>
                  <a:ext cx="321" cy="0"/>
                </a:xfrm>
                <a:prstGeom prst="line">
                  <a:avLst/>
                </a:prstGeom>
                <a:noFill/>
                <a:ln w="28575">
                  <a:solidFill>
                    <a:srgbClr val="CC0000"/>
                  </a:solidFill>
                  <a:round/>
                  <a:headEnd/>
                  <a:tailEnd type="triangle" w="med" len="med"/>
                </a:ln>
              </p:spPr>
              <p:txBody>
                <a:bodyPr/>
                <a:lstStyle/>
                <a:p>
                  <a:endParaRPr lang="en-US"/>
                </a:p>
              </p:txBody>
            </p:sp>
          </p:grpSp>
          <p:grpSp>
            <p:nvGrpSpPr>
              <p:cNvPr id="13" name="Group 61"/>
              <p:cNvGrpSpPr>
                <a:grpSpLocks/>
              </p:cNvGrpSpPr>
              <p:nvPr/>
            </p:nvGrpSpPr>
            <p:grpSpPr bwMode="auto">
              <a:xfrm>
                <a:off x="2514600" y="2381251"/>
                <a:ext cx="3413125" cy="2435226"/>
                <a:chOff x="1584" y="1500"/>
                <a:chExt cx="2150" cy="1534"/>
              </a:xfrm>
            </p:grpSpPr>
            <p:sp>
              <p:nvSpPr>
                <p:cNvPr id="18" name="Line 19"/>
                <p:cNvSpPr>
                  <a:spLocks noChangeShapeType="1"/>
                </p:cNvSpPr>
                <p:nvPr/>
              </p:nvSpPr>
              <p:spPr bwMode="auto">
                <a:xfrm>
                  <a:off x="1584" y="1843"/>
                  <a:ext cx="2150" cy="1191"/>
                </a:xfrm>
                <a:prstGeom prst="line">
                  <a:avLst/>
                </a:prstGeom>
                <a:noFill/>
                <a:ln w="57150">
                  <a:solidFill>
                    <a:srgbClr val="CC0000"/>
                  </a:solidFill>
                  <a:round/>
                  <a:headEnd/>
                  <a:tailEnd type="triangle" w="med" len="med"/>
                </a:ln>
              </p:spPr>
              <p:txBody>
                <a:bodyPr/>
                <a:lstStyle/>
                <a:p>
                  <a:endParaRPr lang="en-US"/>
                </a:p>
              </p:txBody>
            </p:sp>
            <p:grpSp>
              <p:nvGrpSpPr>
                <p:cNvPr id="19" name="Group 59"/>
                <p:cNvGrpSpPr>
                  <a:grpSpLocks/>
                </p:cNvGrpSpPr>
                <p:nvPr/>
              </p:nvGrpSpPr>
              <p:grpSpPr bwMode="auto">
                <a:xfrm>
                  <a:off x="1701" y="1500"/>
                  <a:ext cx="338" cy="298"/>
                  <a:chOff x="1701" y="1500"/>
                  <a:chExt cx="338" cy="298"/>
                </a:xfrm>
              </p:grpSpPr>
              <p:sp>
                <p:nvSpPr>
                  <p:cNvPr id="20" name="Oval 30"/>
                  <p:cNvSpPr>
                    <a:spLocks noChangeArrowheads="1"/>
                  </p:cNvSpPr>
                  <p:nvPr/>
                </p:nvSpPr>
                <p:spPr bwMode="auto">
                  <a:xfrm>
                    <a:off x="1702" y="1523"/>
                    <a:ext cx="294" cy="275"/>
                  </a:xfrm>
                  <a:prstGeom prst="ellipse">
                    <a:avLst/>
                  </a:prstGeom>
                  <a:solidFill>
                    <a:srgbClr val="F9FECA"/>
                  </a:solidFill>
                  <a:ln w="28575">
                    <a:solidFill>
                      <a:srgbClr val="CC0000"/>
                    </a:solidFill>
                    <a:round/>
                    <a:headEnd/>
                    <a:tailEnd/>
                  </a:ln>
                </p:spPr>
                <p:txBody>
                  <a:bodyPr wrap="none" anchor="ctr"/>
                  <a:lstStyle/>
                  <a:p>
                    <a:endParaRPr lang="en-US"/>
                  </a:p>
                </p:txBody>
              </p:sp>
              <p:sp>
                <p:nvSpPr>
                  <p:cNvPr id="21" name="Text Box 29"/>
                  <p:cNvSpPr txBox="1">
                    <a:spLocks noChangeArrowheads="1"/>
                  </p:cNvSpPr>
                  <p:nvPr/>
                </p:nvSpPr>
                <p:spPr bwMode="auto">
                  <a:xfrm>
                    <a:off x="1701" y="1500"/>
                    <a:ext cx="338" cy="288"/>
                  </a:xfrm>
                  <a:prstGeom prst="rect">
                    <a:avLst/>
                  </a:prstGeom>
                  <a:noFill/>
                  <a:ln w="28575">
                    <a:noFill/>
                    <a:miter lim="800000"/>
                    <a:headEnd/>
                    <a:tailEnd/>
                  </a:ln>
                </p:spPr>
                <p:txBody>
                  <a:bodyPr>
                    <a:spAutoFit/>
                  </a:bodyPr>
                  <a:lstStyle/>
                  <a:p>
                    <a:pPr algn="ctr">
                      <a:spcBef>
                        <a:spcPct val="50000"/>
                      </a:spcBef>
                    </a:pPr>
                    <a:r>
                      <a:rPr lang="en-US" sz="2400">
                        <a:solidFill>
                          <a:srgbClr val="CC0000"/>
                        </a:solidFill>
                      </a:rPr>
                      <a:t>e</a:t>
                    </a:r>
                    <a:r>
                      <a:rPr lang="en-US" sz="2400" baseline="30000">
                        <a:solidFill>
                          <a:srgbClr val="CC0000"/>
                        </a:solidFill>
                      </a:rPr>
                      <a:t>-</a:t>
                    </a:r>
                  </a:p>
                </p:txBody>
              </p:sp>
            </p:grpSp>
          </p:grpSp>
          <p:sp>
            <p:nvSpPr>
              <p:cNvPr id="14" name="Text Box 53"/>
              <p:cNvSpPr txBox="1">
                <a:spLocks noChangeArrowheads="1"/>
              </p:cNvSpPr>
              <p:nvPr/>
            </p:nvSpPr>
            <p:spPr bwMode="auto">
              <a:xfrm>
                <a:off x="1993900" y="3762375"/>
                <a:ext cx="434975"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b="1" dirty="0" err="1"/>
                  <a:t>fs</a:t>
                </a:r>
                <a:endParaRPr lang="en-US" b="1" dirty="0"/>
              </a:p>
            </p:txBody>
          </p:sp>
          <p:sp>
            <p:nvSpPr>
              <p:cNvPr id="15" name="Text Box 54"/>
              <p:cNvSpPr txBox="1">
                <a:spLocks noChangeArrowheads="1"/>
              </p:cNvSpPr>
              <p:nvPr/>
            </p:nvSpPr>
            <p:spPr bwMode="auto">
              <a:xfrm>
                <a:off x="3852863" y="3267075"/>
                <a:ext cx="1033462"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b="1"/>
                  <a:t>ps - ns</a:t>
                </a:r>
              </a:p>
            </p:txBody>
          </p:sp>
          <p:sp>
            <p:nvSpPr>
              <p:cNvPr id="16" name="Text Box 55"/>
              <p:cNvSpPr txBox="1">
                <a:spLocks noChangeArrowheads="1"/>
              </p:cNvSpPr>
              <p:nvPr/>
            </p:nvSpPr>
            <p:spPr bwMode="auto">
              <a:xfrm>
                <a:off x="3243263" y="5381625"/>
                <a:ext cx="1216025"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b="1">
                    <a:latin typeface="Symbol" pitchFamily="18" charset="2"/>
                  </a:rPr>
                  <a:t>m</a:t>
                </a:r>
                <a:r>
                  <a:rPr lang="en-US" b="1"/>
                  <a:t>s - ms</a:t>
                </a:r>
              </a:p>
            </p:txBody>
          </p:sp>
          <p:sp>
            <p:nvSpPr>
              <p:cNvPr id="17" name="Text Box 56"/>
              <p:cNvSpPr txBox="1">
                <a:spLocks noChangeArrowheads="1"/>
              </p:cNvSpPr>
              <p:nvPr/>
            </p:nvSpPr>
            <p:spPr bwMode="auto">
              <a:xfrm>
                <a:off x="3938588" y="1776413"/>
                <a:ext cx="1216025" cy="376237"/>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b="1">
                    <a:latin typeface="Symbol" pitchFamily="18" charset="2"/>
                  </a:rPr>
                  <a:t>m</a:t>
                </a:r>
                <a:r>
                  <a:rPr lang="en-US" b="1"/>
                  <a:t>s - ms</a:t>
                </a:r>
              </a:p>
            </p:txBody>
          </p:sp>
        </p:grpSp>
      </p:grpSp>
      <p:sp>
        <p:nvSpPr>
          <p:cNvPr id="27" name="Rectangle 2"/>
          <p:cNvSpPr txBox="1">
            <a:spLocks noChangeArrowheads="1"/>
          </p:cNvSpPr>
          <p:nvPr/>
        </p:nvSpPr>
        <p:spPr>
          <a:xfrm>
            <a:off x="914400" y="152400"/>
            <a:ext cx="7467600" cy="51178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chemeClr val="bg1"/>
                </a:solidFill>
                <a:uLnTx/>
                <a:uFillTx/>
                <a:latin typeface="+mj-lt"/>
                <a:ea typeface="+mj-ea"/>
                <a:cs typeface="+mj-cs"/>
              </a:rPr>
              <a:t>Artificial Photosynthesis: </a:t>
            </a:r>
            <a:r>
              <a:rPr kumimoji="0" lang="en-US" sz="2400" b="1" u="none" strike="noStrike" kern="0" cap="none" spc="0" normalizeH="0" noProof="0" dirty="0" smtClean="0">
                <a:ln>
                  <a:noFill/>
                </a:ln>
                <a:solidFill>
                  <a:schemeClr val="bg1"/>
                </a:solidFill>
                <a:uLnTx/>
                <a:uFillTx/>
                <a:latin typeface="+mj-lt"/>
                <a:ea typeface="+mj-ea"/>
                <a:cs typeface="+mj-cs"/>
              </a:rPr>
              <a:t> </a:t>
            </a:r>
            <a:r>
              <a:rPr kumimoji="0" lang="en-US" sz="2400" b="1" u="none" strike="noStrike" kern="0" cap="none" spc="0" normalizeH="0" baseline="0" noProof="0" dirty="0" smtClean="0">
                <a:ln>
                  <a:noFill/>
                </a:ln>
                <a:solidFill>
                  <a:schemeClr val="bg1"/>
                </a:solidFill>
                <a:uLnTx/>
                <a:uFillTx/>
                <a:latin typeface="+mj-lt"/>
                <a:ea typeface="+mj-ea"/>
                <a:cs typeface="+mj-cs"/>
              </a:rPr>
              <a:t>Working Definition</a:t>
            </a:r>
            <a:endParaRPr kumimoji="0" lang="en-US" sz="2400" b="1" u="none" strike="noStrike" kern="0" cap="none" spc="0" normalizeH="0" baseline="0" noProof="0" dirty="0">
              <a:ln>
                <a:noFill/>
              </a:ln>
              <a:solidFill>
                <a:schemeClr val="bg1"/>
              </a:solidFill>
              <a:uLnTx/>
              <a:uFillTx/>
              <a:latin typeface="+mj-lt"/>
              <a:ea typeface="+mj-ea"/>
              <a:cs typeface="+mj-cs"/>
            </a:endParaRPr>
          </a:p>
        </p:txBody>
      </p:sp>
      <p:sp>
        <p:nvSpPr>
          <p:cNvPr id="28" name="TextBox 27"/>
          <p:cNvSpPr txBox="1"/>
          <p:nvPr/>
        </p:nvSpPr>
        <p:spPr>
          <a:xfrm>
            <a:off x="647645" y="1066886"/>
            <a:ext cx="8771467" cy="369332"/>
          </a:xfrm>
          <a:prstGeom prst="rect">
            <a:avLst/>
          </a:prstGeom>
          <a:noFill/>
        </p:spPr>
        <p:txBody>
          <a:bodyPr wrap="square" rtlCol="0">
            <a:spAutoFit/>
          </a:bodyPr>
          <a:lstStyle/>
          <a:p>
            <a:r>
              <a:rPr lang="en-US" dirty="0" smtClean="0"/>
              <a:t>The “Z” scheme of photosynthesis is depicted in overlay on the structure</a:t>
            </a:r>
            <a:endParaRPr lang="en-US" dirty="0"/>
          </a:p>
        </p:txBody>
      </p:sp>
      <p:grpSp>
        <p:nvGrpSpPr>
          <p:cNvPr id="26" name="Group 36"/>
          <p:cNvGrpSpPr>
            <a:grpSpLocks/>
          </p:cNvGrpSpPr>
          <p:nvPr/>
        </p:nvGrpSpPr>
        <p:grpSpPr bwMode="auto">
          <a:xfrm>
            <a:off x="1619250" y="2652713"/>
            <a:ext cx="817563" cy="1095375"/>
            <a:chOff x="1020" y="1671"/>
            <a:chExt cx="515" cy="690"/>
          </a:xfrm>
        </p:grpSpPr>
        <p:sp>
          <p:nvSpPr>
            <p:cNvPr id="30" name="Freeform 32"/>
            <p:cNvSpPr>
              <a:spLocks/>
            </p:cNvSpPr>
            <p:nvPr/>
          </p:nvSpPr>
          <p:spPr bwMode="auto">
            <a:xfrm>
              <a:off x="1020" y="1671"/>
              <a:ext cx="510" cy="690"/>
            </a:xfrm>
            <a:custGeom>
              <a:avLst/>
              <a:gdLst>
                <a:gd name="T0" fmla="*/ 0 w 510"/>
                <a:gd name="T1" fmla="*/ 0 h 690"/>
                <a:gd name="T2" fmla="*/ 56 w 510"/>
                <a:gd name="T3" fmla="*/ 472 h 690"/>
                <a:gd name="T4" fmla="*/ 274 w 510"/>
                <a:gd name="T5" fmla="*/ 378 h 690"/>
                <a:gd name="T6" fmla="*/ 510 w 510"/>
                <a:gd name="T7" fmla="*/ 690 h 690"/>
                <a:gd name="T8" fmla="*/ 0 60000 65536"/>
                <a:gd name="T9" fmla="*/ 0 60000 65536"/>
                <a:gd name="T10" fmla="*/ 0 60000 65536"/>
                <a:gd name="T11" fmla="*/ 0 60000 65536"/>
                <a:gd name="T12" fmla="*/ 0 w 510"/>
                <a:gd name="T13" fmla="*/ 0 h 690"/>
                <a:gd name="T14" fmla="*/ 510 w 510"/>
                <a:gd name="T15" fmla="*/ 690 h 690"/>
              </a:gdLst>
              <a:ahLst/>
              <a:cxnLst>
                <a:cxn ang="T8">
                  <a:pos x="T0" y="T1"/>
                </a:cxn>
                <a:cxn ang="T9">
                  <a:pos x="T2" y="T3"/>
                </a:cxn>
                <a:cxn ang="T10">
                  <a:pos x="T4" y="T5"/>
                </a:cxn>
                <a:cxn ang="T11">
                  <a:pos x="T6" y="T7"/>
                </a:cxn>
              </a:cxnLst>
              <a:rect l="T12" t="T13" r="T14" b="T15"/>
              <a:pathLst>
                <a:path w="510" h="690">
                  <a:moveTo>
                    <a:pt x="0" y="0"/>
                  </a:moveTo>
                  <a:cubicBezTo>
                    <a:pt x="5" y="204"/>
                    <a:pt x="10" y="409"/>
                    <a:pt x="56" y="472"/>
                  </a:cubicBezTo>
                  <a:cubicBezTo>
                    <a:pt x="102" y="535"/>
                    <a:pt x="198" y="342"/>
                    <a:pt x="274" y="378"/>
                  </a:cubicBezTo>
                  <a:cubicBezTo>
                    <a:pt x="350" y="414"/>
                    <a:pt x="430" y="552"/>
                    <a:pt x="510" y="690"/>
                  </a:cubicBezTo>
                </a:path>
              </a:pathLst>
            </a:custGeom>
            <a:noFill/>
            <a:ln w="28575" cmpd="sng">
              <a:solidFill>
                <a:srgbClr val="C016C4"/>
              </a:solidFill>
              <a:round/>
              <a:headEnd type="none" w="med" len="med"/>
              <a:tailEnd type="triangle" w="med" len="med"/>
            </a:ln>
          </p:spPr>
          <p:txBody>
            <a:bodyPr/>
            <a:lstStyle/>
            <a:p>
              <a:endParaRPr lang="en-US"/>
            </a:p>
          </p:txBody>
        </p:sp>
        <p:sp>
          <p:nvSpPr>
            <p:cNvPr id="31" name="Text Box 34"/>
            <p:cNvSpPr txBox="1">
              <a:spLocks noChangeArrowheads="1"/>
            </p:cNvSpPr>
            <p:nvPr/>
          </p:nvSpPr>
          <p:spPr bwMode="auto">
            <a:xfrm>
              <a:off x="1072" y="1738"/>
              <a:ext cx="463" cy="237"/>
            </a:xfrm>
            <a:prstGeom prst="rect">
              <a:avLst/>
            </a:prstGeom>
            <a:solidFill>
              <a:srgbClr val="F9FECA"/>
            </a:solidFill>
            <a:ln w="9525">
              <a:solidFill>
                <a:srgbClr val="C016C4"/>
              </a:solidFill>
              <a:miter lim="800000"/>
              <a:headEnd/>
              <a:tailEnd/>
            </a:ln>
          </p:spPr>
          <p:txBody>
            <a:bodyPr>
              <a:spAutoFit/>
            </a:bodyPr>
            <a:lstStyle/>
            <a:p>
              <a:pPr algn="ctr">
                <a:spcBef>
                  <a:spcPct val="50000"/>
                </a:spcBef>
              </a:pPr>
              <a:r>
                <a:rPr lang="en-US">
                  <a:solidFill>
                    <a:srgbClr val="C016C4"/>
                  </a:solidFill>
                </a:rPr>
                <a:t>light</a:t>
              </a:r>
            </a:p>
          </p:txBody>
        </p:sp>
      </p:grpSp>
      <p:grpSp>
        <p:nvGrpSpPr>
          <p:cNvPr id="29" name="Group 38"/>
          <p:cNvGrpSpPr>
            <a:grpSpLocks/>
          </p:cNvGrpSpPr>
          <p:nvPr/>
        </p:nvGrpSpPr>
        <p:grpSpPr bwMode="auto">
          <a:xfrm>
            <a:off x="6057900" y="2805113"/>
            <a:ext cx="1060450" cy="1239837"/>
            <a:chOff x="3816" y="1767"/>
            <a:chExt cx="668" cy="781"/>
          </a:xfrm>
        </p:grpSpPr>
        <p:sp>
          <p:nvSpPr>
            <p:cNvPr id="33" name="Freeform 33"/>
            <p:cNvSpPr>
              <a:spLocks/>
            </p:cNvSpPr>
            <p:nvPr/>
          </p:nvSpPr>
          <p:spPr bwMode="auto">
            <a:xfrm flipH="1">
              <a:off x="3816" y="1767"/>
              <a:ext cx="510" cy="690"/>
            </a:xfrm>
            <a:custGeom>
              <a:avLst/>
              <a:gdLst>
                <a:gd name="T0" fmla="*/ 0 w 510"/>
                <a:gd name="T1" fmla="*/ 0 h 690"/>
                <a:gd name="T2" fmla="*/ 56 w 510"/>
                <a:gd name="T3" fmla="*/ 472 h 690"/>
                <a:gd name="T4" fmla="*/ 274 w 510"/>
                <a:gd name="T5" fmla="*/ 378 h 690"/>
                <a:gd name="T6" fmla="*/ 510 w 510"/>
                <a:gd name="T7" fmla="*/ 690 h 690"/>
                <a:gd name="T8" fmla="*/ 0 60000 65536"/>
                <a:gd name="T9" fmla="*/ 0 60000 65536"/>
                <a:gd name="T10" fmla="*/ 0 60000 65536"/>
                <a:gd name="T11" fmla="*/ 0 60000 65536"/>
                <a:gd name="T12" fmla="*/ 0 w 510"/>
                <a:gd name="T13" fmla="*/ 0 h 690"/>
                <a:gd name="T14" fmla="*/ 510 w 510"/>
                <a:gd name="T15" fmla="*/ 690 h 690"/>
              </a:gdLst>
              <a:ahLst/>
              <a:cxnLst>
                <a:cxn ang="T8">
                  <a:pos x="T0" y="T1"/>
                </a:cxn>
                <a:cxn ang="T9">
                  <a:pos x="T2" y="T3"/>
                </a:cxn>
                <a:cxn ang="T10">
                  <a:pos x="T4" y="T5"/>
                </a:cxn>
                <a:cxn ang="T11">
                  <a:pos x="T6" y="T7"/>
                </a:cxn>
              </a:cxnLst>
              <a:rect l="T12" t="T13" r="T14" b="T15"/>
              <a:pathLst>
                <a:path w="510" h="690">
                  <a:moveTo>
                    <a:pt x="0" y="0"/>
                  </a:moveTo>
                  <a:cubicBezTo>
                    <a:pt x="5" y="204"/>
                    <a:pt x="10" y="409"/>
                    <a:pt x="56" y="472"/>
                  </a:cubicBezTo>
                  <a:cubicBezTo>
                    <a:pt x="102" y="535"/>
                    <a:pt x="198" y="342"/>
                    <a:pt x="274" y="378"/>
                  </a:cubicBezTo>
                  <a:cubicBezTo>
                    <a:pt x="350" y="414"/>
                    <a:pt x="430" y="552"/>
                    <a:pt x="510" y="690"/>
                  </a:cubicBezTo>
                </a:path>
              </a:pathLst>
            </a:custGeom>
            <a:noFill/>
            <a:ln w="28575" cmpd="sng">
              <a:solidFill>
                <a:srgbClr val="C016C4"/>
              </a:solidFill>
              <a:round/>
              <a:headEnd type="none" w="med" len="med"/>
              <a:tailEnd type="triangle" w="med" len="med"/>
            </a:ln>
          </p:spPr>
          <p:txBody>
            <a:bodyPr/>
            <a:lstStyle/>
            <a:p>
              <a:endParaRPr lang="en-US"/>
            </a:p>
          </p:txBody>
        </p:sp>
        <p:sp>
          <p:nvSpPr>
            <p:cNvPr id="34" name="Text Box 35"/>
            <p:cNvSpPr txBox="1">
              <a:spLocks noChangeArrowheads="1"/>
            </p:cNvSpPr>
            <p:nvPr/>
          </p:nvSpPr>
          <p:spPr bwMode="auto">
            <a:xfrm>
              <a:off x="4021" y="2311"/>
              <a:ext cx="463" cy="237"/>
            </a:xfrm>
            <a:prstGeom prst="rect">
              <a:avLst/>
            </a:prstGeom>
            <a:solidFill>
              <a:srgbClr val="F9FECA"/>
            </a:solidFill>
            <a:ln w="9525">
              <a:solidFill>
                <a:srgbClr val="C016C4"/>
              </a:solidFill>
              <a:miter lim="800000"/>
              <a:headEnd/>
              <a:tailEnd/>
            </a:ln>
          </p:spPr>
          <p:txBody>
            <a:bodyPr>
              <a:spAutoFit/>
            </a:bodyPr>
            <a:lstStyle/>
            <a:p>
              <a:pPr algn="ctr">
                <a:spcBef>
                  <a:spcPct val="50000"/>
                </a:spcBef>
              </a:pPr>
              <a:r>
                <a:rPr lang="en-US">
                  <a:solidFill>
                    <a:srgbClr val="C016C4"/>
                  </a:solidFill>
                </a:rPr>
                <a:t>light</a:t>
              </a:r>
            </a:p>
          </p:txBody>
        </p:sp>
      </p:grpSp>
      <p:sp>
        <p:nvSpPr>
          <p:cNvPr id="35" name="TextBox 34"/>
          <p:cNvSpPr txBox="1"/>
          <p:nvPr/>
        </p:nvSpPr>
        <p:spPr>
          <a:xfrm>
            <a:off x="3352800" y="6119336"/>
            <a:ext cx="4557889" cy="738664"/>
          </a:xfrm>
          <a:prstGeom prst="rect">
            <a:avLst/>
          </a:prstGeom>
          <a:solidFill>
            <a:schemeClr val="bg1"/>
          </a:solidFill>
        </p:spPr>
        <p:txBody>
          <a:bodyPr wrap="square" rtlCol="0">
            <a:spAutoFit/>
          </a:bodyPr>
          <a:lstStyle/>
          <a:p>
            <a:r>
              <a:rPr lang="en-US" sz="1400" b="1" dirty="0" smtClean="0"/>
              <a:t>- Photon capture and energy transfer - </a:t>
            </a:r>
            <a:r>
              <a:rPr lang="en-US" sz="1400" b="1" dirty="0" err="1" smtClean="0"/>
              <a:t>fs</a:t>
            </a:r>
            <a:endParaRPr lang="en-US" sz="1400" b="1" dirty="0" smtClean="0"/>
          </a:p>
          <a:p>
            <a:r>
              <a:rPr lang="en-US" sz="1400" b="1" dirty="0" smtClean="0"/>
              <a:t>- Charge separation and electron transport – </a:t>
            </a:r>
            <a:r>
              <a:rPr lang="en-US" sz="1400" b="1" dirty="0" err="1" smtClean="0"/>
              <a:t>ps</a:t>
            </a:r>
            <a:r>
              <a:rPr lang="en-US" sz="1400" b="1" dirty="0" smtClean="0"/>
              <a:t>-ns</a:t>
            </a:r>
          </a:p>
          <a:p>
            <a:r>
              <a:rPr lang="en-US" sz="1400" b="1" dirty="0" smtClean="0"/>
              <a:t>- Catalysis and fuel formation – </a:t>
            </a:r>
            <a:r>
              <a:rPr lang="en-US" sz="1400" b="1" dirty="0" smtClean="0">
                <a:latin typeface="Symbol" pitchFamily="18" charset="2"/>
              </a:rPr>
              <a:t>m</a:t>
            </a:r>
            <a:r>
              <a:rPr lang="en-US" sz="1400" b="1" dirty="0" smtClean="0"/>
              <a:t>s-ms</a:t>
            </a:r>
            <a:endParaRPr lang="en-US" sz="1400" b="1" dirty="0"/>
          </a:p>
        </p:txBody>
      </p:sp>
      <p:sp>
        <p:nvSpPr>
          <p:cNvPr id="38" name="Text Box 25"/>
          <p:cNvSpPr txBox="1">
            <a:spLocks noChangeArrowheads="1"/>
          </p:cNvSpPr>
          <p:nvPr/>
        </p:nvSpPr>
        <p:spPr bwMode="auto">
          <a:xfrm>
            <a:off x="6275388" y="5067314"/>
            <a:ext cx="2428875" cy="615553"/>
          </a:xfrm>
          <a:prstGeom prst="rect">
            <a:avLst/>
          </a:prstGeom>
          <a:solidFill>
            <a:srgbClr val="FFFFFF"/>
          </a:solidFill>
          <a:ln w="9525">
            <a:solidFill>
              <a:srgbClr val="002060"/>
            </a:solidFill>
            <a:miter lim="800000"/>
            <a:headEnd/>
            <a:tailEnd/>
          </a:ln>
        </p:spPr>
        <p:txBody>
          <a:bodyPr>
            <a:spAutoFit/>
          </a:bodyPr>
          <a:lstStyle/>
          <a:p>
            <a:pPr algn="ctr">
              <a:spcBef>
                <a:spcPct val="50000"/>
              </a:spcBef>
            </a:pPr>
            <a:r>
              <a:rPr lang="en-US" dirty="0" smtClean="0"/>
              <a:t> </a:t>
            </a:r>
            <a:r>
              <a:rPr lang="en-US" sz="1600" b="1" dirty="0" smtClean="0"/>
              <a:t>solar </a:t>
            </a:r>
            <a:r>
              <a:rPr lang="en-US" sz="1600" b="1" dirty="0" err="1"/>
              <a:t>microcatalytic</a:t>
            </a:r>
            <a:r>
              <a:rPr lang="en-US" sz="1600" b="1" dirty="0"/>
              <a:t> energy conversion</a:t>
            </a:r>
          </a:p>
        </p:txBody>
      </p:sp>
      <p:cxnSp>
        <p:nvCxnSpPr>
          <p:cNvPr id="40" name="Straight Arrow Connector 39"/>
          <p:cNvCxnSpPr/>
          <p:nvPr/>
        </p:nvCxnSpPr>
        <p:spPr>
          <a:xfrm rot="16200000" flipV="1">
            <a:off x="-351692" y="3713871"/>
            <a:ext cx="3418449" cy="1406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303520" y="2405575"/>
            <a:ext cx="478302" cy="6752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01340" y="2067205"/>
            <a:ext cx="478302" cy="6752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6200000">
            <a:off x="522510" y="3251168"/>
            <a:ext cx="1117600" cy="369332"/>
          </a:xfrm>
          <a:prstGeom prst="rect">
            <a:avLst/>
          </a:prstGeom>
          <a:noFill/>
        </p:spPr>
        <p:txBody>
          <a:bodyPr wrap="square" rtlCol="0">
            <a:spAutoFit/>
          </a:bodyPr>
          <a:lstStyle/>
          <a:p>
            <a:r>
              <a:rPr lang="en-US" b="1" dirty="0" smtClean="0"/>
              <a:t>energy</a:t>
            </a:r>
            <a:endParaRPr lang="en-US" b="1" dirty="0"/>
          </a:p>
        </p:txBody>
      </p:sp>
      <p:sp>
        <p:nvSpPr>
          <p:cNvPr id="44" name="Slide Number Placeholder 43"/>
          <p:cNvSpPr>
            <a:spLocks noGrp="1"/>
          </p:cNvSpPr>
          <p:nvPr>
            <p:ph type="sldNum" sz="quarter" idx="10"/>
          </p:nvPr>
        </p:nvSpPr>
        <p:spPr/>
        <p:txBody>
          <a:bodyPr/>
          <a:lstStyle/>
          <a:p>
            <a:pPr>
              <a:defRPr/>
            </a:pPr>
            <a:fld id="{D1B03C84-530E-40B8-83F6-57E35F2F474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941388" y="177800"/>
            <a:ext cx="7080250" cy="558800"/>
          </a:xfrm>
          <a:prstGeom prst="rect">
            <a:avLst/>
          </a:prstGeom>
          <a:noFill/>
          <a:ln w="9525">
            <a:noFill/>
            <a:miter lim="800000"/>
            <a:headEnd/>
            <a:tailEnd/>
          </a:ln>
        </p:spPr>
        <p:txBody>
          <a:bodyPr/>
          <a:lstStyle/>
          <a:p>
            <a:pPr algn="ctr"/>
            <a:r>
              <a:rPr lang="en-US" sz="2400" b="1" dirty="0">
                <a:solidFill>
                  <a:schemeClr val="bg1"/>
                </a:solidFill>
                <a:latin typeface="Arial Narrow" pitchFamily="34" charset="0"/>
                <a:cs typeface="Arial" pitchFamily="34" charset="0"/>
              </a:rPr>
              <a:t>Fuels from Sunlight:  Critical Issues in Research</a:t>
            </a:r>
          </a:p>
        </p:txBody>
      </p:sp>
      <p:sp>
        <p:nvSpPr>
          <p:cNvPr id="18435" name="TextBox 2"/>
          <p:cNvSpPr txBox="1">
            <a:spLocks noChangeArrowheads="1"/>
          </p:cNvSpPr>
          <p:nvPr/>
        </p:nvSpPr>
        <p:spPr bwMode="auto">
          <a:xfrm>
            <a:off x="254000" y="1776413"/>
            <a:ext cx="2743200" cy="4275137"/>
          </a:xfrm>
          <a:prstGeom prst="rect">
            <a:avLst/>
          </a:prstGeom>
          <a:noFill/>
          <a:ln w="9525">
            <a:noFill/>
            <a:miter lim="800000"/>
            <a:headEnd/>
            <a:tailEnd/>
          </a:ln>
        </p:spPr>
        <p:txBody>
          <a:bodyPr>
            <a:spAutoFit/>
          </a:bodyPr>
          <a:lstStyle/>
          <a:p>
            <a:r>
              <a:rPr lang="en-US" b="1"/>
              <a:t>Photon  absorption and harvesting</a:t>
            </a:r>
          </a:p>
          <a:p>
            <a:endParaRPr lang="en-US"/>
          </a:p>
          <a:p>
            <a:r>
              <a:rPr lang="en-US" i="1"/>
              <a:t>How do we control light harvesting to utilize all of the photons?</a:t>
            </a:r>
          </a:p>
          <a:p>
            <a:endParaRPr lang="en-US"/>
          </a:p>
          <a:p>
            <a:r>
              <a:rPr lang="en-US"/>
              <a:t>-Need to know how to design and control exciton transfer in molecular systems</a:t>
            </a:r>
          </a:p>
          <a:p>
            <a:endParaRPr lang="en-US"/>
          </a:p>
          <a:p>
            <a:r>
              <a:rPr lang="en-US"/>
              <a:t>-Need red absorbers to harvest the bulk of the solar spectrum</a:t>
            </a:r>
          </a:p>
        </p:txBody>
      </p:sp>
      <p:sp>
        <p:nvSpPr>
          <p:cNvPr id="18436" name="TextBox 3"/>
          <p:cNvSpPr txBox="1">
            <a:spLocks noChangeArrowheads="1"/>
          </p:cNvSpPr>
          <p:nvPr/>
        </p:nvSpPr>
        <p:spPr bwMode="auto">
          <a:xfrm>
            <a:off x="3179763" y="1776413"/>
            <a:ext cx="2728912" cy="4524375"/>
          </a:xfrm>
          <a:prstGeom prst="rect">
            <a:avLst/>
          </a:prstGeom>
          <a:noFill/>
          <a:ln w="9525">
            <a:noFill/>
            <a:miter lim="800000"/>
            <a:headEnd/>
            <a:tailEnd/>
          </a:ln>
        </p:spPr>
        <p:txBody>
          <a:bodyPr>
            <a:spAutoFit/>
          </a:bodyPr>
          <a:lstStyle/>
          <a:p>
            <a:r>
              <a:rPr lang="en-US" b="1"/>
              <a:t>Charge separation and transport</a:t>
            </a:r>
          </a:p>
          <a:p>
            <a:endParaRPr lang="en-US"/>
          </a:p>
          <a:p>
            <a:r>
              <a:rPr lang="en-US" i="1"/>
              <a:t>How do we avoid recombination of photo-generated charge carriers?</a:t>
            </a:r>
          </a:p>
          <a:p>
            <a:endParaRPr lang="en-US"/>
          </a:p>
          <a:p>
            <a:r>
              <a:rPr lang="en-US"/>
              <a:t>-Need to overcome geminate recombination in organic systems</a:t>
            </a:r>
          </a:p>
          <a:p>
            <a:endParaRPr lang="en-US"/>
          </a:p>
          <a:p>
            <a:r>
              <a:rPr lang="en-US"/>
              <a:t>-Need to design transport to reduce non-geminate recombination in all systems</a:t>
            </a:r>
          </a:p>
        </p:txBody>
      </p:sp>
      <p:sp>
        <p:nvSpPr>
          <p:cNvPr id="18437" name="TextBox 4"/>
          <p:cNvSpPr txBox="1">
            <a:spLocks noChangeArrowheads="1"/>
          </p:cNvSpPr>
          <p:nvPr/>
        </p:nvSpPr>
        <p:spPr bwMode="auto">
          <a:xfrm>
            <a:off x="6119813" y="1789113"/>
            <a:ext cx="2728912" cy="4524375"/>
          </a:xfrm>
          <a:prstGeom prst="rect">
            <a:avLst/>
          </a:prstGeom>
          <a:noFill/>
          <a:ln w="9525">
            <a:noFill/>
            <a:miter lim="800000"/>
            <a:headEnd/>
            <a:tailEnd/>
          </a:ln>
        </p:spPr>
        <p:txBody>
          <a:bodyPr>
            <a:spAutoFit/>
          </a:bodyPr>
          <a:lstStyle/>
          <a:p>
            <a:r>
              <a:rPr lang="en-US" b="1"/>
              <a:t>Photocatalysis</a:t>
            </a:r>
          </a:p>
          <a:p>
            <a:endParaRPr lang="en-US"/>
          </a:p>
          <a:p>
            <a:r>
              <a:rPr lang="en-US" i="1"/>
              <a:t>How do we produce fuels with the energy provided by visible light  absorption?</a:t>
            </a:r>
          </a:p>
          <a:p>
            <a:endParaRPr lang="en-US"/>
          </a:p>
          <a:p>
            <a:r>
              <a:rPr lang="en-US"/>
              <a:t>-Need hetero/homo -geneous catalytic systems for water splitting</a:t>
            </a:r>
          </a:p>
          <a:p>
            <a:endParaRPr lang="en-US"/>
          </a:p>
          <a:p>
            <a:r>
              <a:rPr lang="en-US"/>
              <a:t>-Need to couple light absorption to catalytic processes for C-C bond formation</a:t>
            </a:r>
          </a:p>
        </p:txBody>
      </p:sp>
      <p:cxnSp>
        <p:nvCxnSpPr>
          <p:cNvPr id="7" name="Straight Connector 6"/>
          <p:cNvCxnSpPr/>
          <p:nvPr/>
        </p:nvCxnSpPr>
        <p:spPr>
          <a:xfrm rot="16200000" flipH="1">
            <a:off x="3579812" y="3735388"/>
            <a:ext cx="47974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626269" y="3745706"/>
            <a:ext cx="4800600" cy="79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8440" name="TextBox 9"/>
          <p:cNvSpPr txBox="1">
            <a:spLocks noChangeArrowheads="1"/>
          </p:cNvSpPr>
          <p:nvPr/>
        </p:nvSpPr>
        <p:spPr bwMode="auto">
          <a:xfrm>
            <a:off x="1101725" y="1165225"/>
            <a:ext cx="536575" cy="461963"/>
          </a:xfrm>
          <a:prstGeom prst="rect">
            <a:avLst/>
          </a:prstGeom>
          <a:noFill/>
          <a:ln w="9525">
            <a:solidFill>
              <a:srgbClr val="002060"/>
            </a:solidFill>
            <a:miter lim="800000"/>
            <a:headEnd/>
            <a:tailEnd/>
          </a:ln>
        </p:spPr>
        <p:txBody>
          <a:bodyPr>
            <a:spAutoFit/>
          </a:bodyPr>
          <a:lstStyle/>
          <a:p>
            <a:pPr algn="ctr"/>
            <a:r>
              <a:rPr lang="en-US" sz="2400"/>
              <a:t>fs</a:t>
            </a:r>
          </a:p>
        </p:txBody>
      </p:sp>
      <p:sp>
        <p:nvSpPr>
          <p:cNvPr id="18441" name="TextBox 10"/>
          <p:cNvSpPr txBox="1">
            <a:spLocks noChangeArrowheads="1"/>
          </p:cNvSpPr>
          <p:nvPr/>
        </p:nvSpPr>
        <p:spPr bwMode="auto">
          <a:xfrm>
            <a:off x="3814763" y="1150938"/>
            <a:ext cx="1214437" cy="461962"/>
          </a:xfrm>
          <a:prstGeom prst="rect">
            <a:avLst/>
          </a:prstGeom>
          <a:noFill/>
          <a:ln w="9525">
            <a:solidFill>
              <a:srgbClr val="002060"/>
            </a:solidFill>
            <a:miter lim="800000"/>
            <a:headEnd/>
            <a:tailEnd/>
          </a:ln>
        </p:spPr>
        <p:txBody>
          <a:bodyPr>
            <a:spAutoFit/>
          </a:bodyPr>
          <a:lstStyle/>
          <a:p>
            <a:pPr algn="ctr"/>
            <a:r>
              <a:rPr lang="en-US" sz="2400"/>
              <a:t>ps-ns</a:t>
            </a:r>
          </a:p>
        </p:txBody>
      </p:sp>
      <p:sp>
        <p:nvSpPr>
          <p:cNvPr id="18442" name="TextBox 11"/>
          <p:cNvSpPr txBox="1">
            <a:spLocks noChangeArrowheads="1"/>
          </p:cNvSpPr>
          <p:nvPr/>
        </p:nvSpPr>
        <p:spPr bwMode="auto">
          <a:xfrm>
            <a:off x="6700838" y="1231900"/>
            <a:ext cx="971550" cy="400050"/>
          </a:xfrm>
          <a:prstGeom prst="rect">
            <a:avLst/>
          </a:prstGeom>
          <a:noFill/>
          <a:ln w="9525">
            <a:solidFill>
              <a:srgbClr val="002060"/>
            </a:solidFill>
            <a:miter lim="800000"/>
            <a:headEnd/>
            <a:tailEnd/>
          </a:ln>
        </p:spPr>
        <p:txBody>
          <a:bodyPr>
            <a:spAutoFit/>
          </a:bodyPr>
          <a:lstStyle/>
          <a:p>
            <a:r>
              <a:rPr lang="en-US" sz="2000" b="1">
                <a:latin typeface="Symbol" pitchFamily="18" charset="2"/>
              </a:rPr>
              <a:t>m</a:t>
            </a:r>
            <a:r>
              <a:rPr lang="en-US" sz="2000" b="1"/>
              <a:t>s-ms</a:t>
            </a:r>
          </a:p>
        </p:txBody>
      </p:sp>
      <p:sp>
        <p:nvSpPr>
          <p:cNvPr id="18443" name="Slide Number Placeholder 12"/>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A3ABD131-2C19-4CE4-B92E-892DE029303C}" type="slidenum">
              <a:rPr lang="en-US" sz="1000" b="1"/>
              <a:pPr algn="r"/>
              <a:t>8</a:t>
            </a:fld>
            <a:endParaRPr lang="en-US" sz="10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1000" y="2438400"/>
            <a:ext cx="1517650" cy="3533775"/>
            <a:chOff x="419" y="1284"/>
            <a:chExt cx="1123" cy="2616"/>
          </a:xfrm>
        </p:grpSpPr>
        <p:sp>
          <p:nvSpPr>
            <p:cNvPr id="17439" name="Oval 5"/>
            <p:cNvSpPr>
              <a:spLocks noChangeArrowheads="1"/>
            </p:cNvSpPr>
            <p:nvPr/>
          </p:nvSpPr>
          <p:spPr bwMode="auto">
            <a:xfrm>
              <a:off x="750" y="3234"/>
              <a:ext cx="522" cy="522"/>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3" name="Group 6"/>
            <p:cNvGrpSpPr>
              <a:grpSpLocks/>
            </p:cNvGrpSpPr>
            <p:nvPr/>
          </p:nvGrpSpPr>
          <p:grpSpPr bwMode="auto">
            <a:xfrm>
              <a:off x="419" y="1284"/>
              <a:ext cx="1123" cy="2616"/>
              <a:chOff x="419" y="1284"/>
              <a:chExt cx="1123" cy="2616"/>
            </a:xfrm>
          </p:grpSpPr>
          <p:sp>
            <p:nvSpPr>
              <p:cNvPr id="17441" name="Rectangle 7"/>
              <p:cNvSpPr>
                <a:spLocks noChangeArrowheads="1"/>
              </p:cNvSpPr>
              <p:nvPr/>
            </p:nvSpPr>
            <p:spPr bwMode="auto">
              <a:xfrm>
                <a:off x="726" y="1308"/>
                <a:ext cx="612" cy="342"/>
              </a:xfrm>
              <a:prstGeom prst="rect">
                <a:avLst/>
              </a:prstGeom>
              <a:solidFill>
                <a:srgbClr val="EBFD07"/>
              </a:solidFill>
              <a:ln w="9525">
                <a:solidFill>
                  <a:schemeClr val="tx1"/>
                </a:solidFill>
                <a:miter lim="800000"/>
                <a:headEnd/>
                <a:tailEnd/>
              </a:ln>
            </p:spPr>
            <p:txBody>
              <a:bodyPr wrap="none" anchor="ctr"/>
              <a:lstStyle/>
              <a:p>
                <a:endParaRPr lang="en-US"/>
              </a:p>
            </p:txBody>
          </p:sp>
          <p:sp>
            <p:nvSpPr>
              <p:cNvPr id="17442" name="Rectangle 8"/>
              <p:cNvSpPr>
                <a:spLocks noChangeArrowheads="1"/>
              </p:cNvSpPr>
              <p:nvPr/>
            </p:nvSpPr>
            <p:spPr bwMode="auto">
              <a:xfrm>
                <a:off x="726" y="1644"/>
                <a:ext cx="612" cy="342"/>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17443" name="Rectangle 9"/>
              <p:cNvSpPr>
                <a:spLocks noChangeArrowheads="1"/>
              </p:cNvSpPr>
              <p:nvPr/>
            </p:nvSpPr>
            <p:spPr bwMode="auto">
              <a:xfrm>
                <a:off x="726" y="2412"/>
                <a:ext cx="612" cy="34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7444" name="AutoShape 10"/>
              <p:cNvSpPr>
                <a:spLocks noChangeArrowheads="1"/>
              </p:cNvSpPr>
              <p:nvPr/>
            </p:nvSpPr>
            <p:spPr bwMode="auto">
              <a:xfrm>
                <a:off x="912" y="204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17445" name="AutoShape 11"/>
              <p:cNvSpPr>
                <a:spLocks noChangeArrowheads="1"/>
              </p:cNvSpPr>
              <p:nvPr/>
            </p:nvSpPr>
            <p:spPr bwMode="auto">
              <a:xfrm>
                <a:off x="912" y="2820"/>
                <a:ext cx="204" cy="342"/>
              </a:xfrm>
              <a:prstGeom prst="downArrow">
                <a:avLst>
                  <a:gd name="adj1" fmla="val 50000"/>
                  <a:gd name="adj2" fmla="val 41912"/>
                </a:avLst>
              </a:prstGeom>
              <a:solidFill>
                <a:schemeClr val="accent1"/>
              </a:solidFill>
              <a:ln w="9525">
                <a:solidFill>
                  <a:schemeClr val="tx1"/>
                </a:solidFill>
                <a:miter lim="800000"/>
                <a:headEnd/>
                <a:tailEnd/>
              </a:ln>
            </p:spPr>
            <p:txBody>
              <a:bodyPr vert="eaVert" wrap="none" anchor="ctr"/>
              <a:lstStyle/>
              <a:p>
                <a:endParaRPr lang="en-US"/>
              </a:p>
            </p:txBody>
          </p:sp>
          <p:sp>
            <p:nvSpPr>
              <p:cNvPr id="17446" name="Text Box 12"/>
              <p:cNvSpPr txBox="1">
                <a:spLocks noChangeArrowheads="1"/>
              </p:cNvSpPr>
              <p:nvPr/>
            </p:nvSpPr>
            <p:spPr bwMode="auto">
              <a:xfrm>
                <a:off x="672" y="3294"/>
                <a:ext cx="672" cy="387"/>
              </a:xfrm>
              <a:prstGeom prst="rect">
                <a:avLst/>
              </a:prstGeom>
              <a:noFill/>
              <a:ln w="9525">
                <a:noFill/>
                <a:miter lim="800000"/>
                <a:headEnd/>
                <a:tailEnd/>
              </a:ln>
            </p:spPr>
            <p:txBody>
              <a:bodyPr>
                <a:spAutoFit/>
              </a:bodyPr>
              <a:lstStyle/>
              <a:p>
                <a:pPr algn="ctr">
                  <a:spcBef>
                    <a:spcPct val="50000"/>
                  </a:spcBef>
                </a:pPr>
                <a:r>
                  <a:rPr lang="en-US" sz="1400" dirty="0"/>
                  <a:t>fuel storage</a:t>
                </a:r>
              </a:p>
            </p:txBody>
          </p:sp>
          <p:sp>
            <p:nvSpPr>
              <p:cNvPr id="17447" name="Text Box 13"/>
              <p:cNvSpPr txBox="1">
                <a:spLocks noChangeArrowheads="1"/>
              </p:cNvSpPr>
              <p:nvPr/>
            </p:nvSpPr>
            <p:spPr bwMode="auto">
              <a:xfrm>
                <a:off x="669" y="2484"/>
                <a:ext cx="732" cy="205"/>
              </a:xfrm>
              <a:prstGeom prst="rect">
                <a:avLst/>
              </a:prstGeom>
              <a:noFill/>
              <a:ln w="9525">
                <a:noFill/>
                <a:miter lim="800000"/>
                <a:headEnd/>
                <a:tailEnd/>
              </a:ln>
            </p:spPr>
            <p:txBody>
              <a:bodyPr>
                <a:spAutoFit/>
              </a:bodyPr>
              <a:lstStyle/>
              <a:p>
                <a:pPr>
                  <a:spcBef>
                    <a:spcPct val="50000"/>
                  </a:spcBef>
                </a:pPr>
                <a:r>
                  <a:rPr lang="en-US" sz="1200">
                    <a:solidFill>
                      <a:schemeClr val="bg1"/>
                    </a:solidFill>
                  </a:rPr>
                  <a:t>electrolyzer</a:t>
                </a:r>
              </a:p>
            </p:txBody>
          </p:sp>
          <p:sp>
            <p:nvSpPr>
              <p:cNvPr id="17448" name="Text Box 14"/>
              <p:cNvSpPr txBox="1">
                <a:spLocks noChangeArrowheads="1"/>
              </p:cNvSpPr>
              <p:nvPr/>
            </p:nvSpPr>
            <p:spPr bwMode="auto">
              <a:xfrm>
                <a:off x="882" y="1284"/>
                <a:ext cx="438" cy="342"/>
              </a:xfrm>
              <a:prstGeom prst="rect">
                <a:avLst/>
              </a:prstGeom>
              <a:noFill/>
              <a:ln w="9525">
                <a:noFill/>
                <a:miter lim="800000"/>
                <a:headEnd/>
                <a:tailEnd/>
              </a:ln>
            </p:spPr>
            <p:txBody>
              <a:bodyPr>
                <a:spAutoFit/>
              </a:bodyPr>
              <a:lstStyle/>
              <a:p>
                <a:pPr>
                  <a:spcBef>
                    <a:spcPct val="50000"/>
                  </a:spcBef>
                </a:pPr>
                <a:r>
                  <a:rPr lang="en-US" sz="1200"/>
                  <a:t>PV cell</a:t>
                </a:r>
              </a:p>
            </p:txBody>
          </p:sp>
          <p:sp>
            <p:nvSpPr>
              <p:cNvPr id="17449" name="Text Box 15"/>
              <p:cNvSpPr txBox="1">
                <a:spLocks noChangeArrowheads="1"/>
              </p:cNvSpPr>
              <p:nvPr/>
            </p:nvSpPr>
            <p:spPr bwMode="auto">
              <a:xfrm>
                <a:off x="678" y="1644"/>
                <a:ext cx="720" cy="326"/>
              </a:xfrm>
              <a:prstGeom prst="rect">
                <a:avLst/>
              </a:prstGeom>
              <a:noFill/>
              <a:ln w="9525">
                <a:noFill/>
                <a:miter lim="800000"/>
                <a:headEnd/>
                <a:tailEnd/>
              </a:ln>
            </p:spPr>
            <p:txBody>
              <a:bodyPr>
                <a:spAutoFit/>
              </a:bodyPr>
              <a:lstStyle/>
              <a:p>
                <a:pPr algn="ctr">
                  <a:spcBef>
                    <a:spcPct val="50000"/>
                  </a:spcBef>
                </a:pPr>
                <a:r>
                  <a:rPr lang="en-US" sz="1400"/>
                  <a:t>balance    of system</a:t>
                </a:r>
              </a:p>
            </p:txBody>
          </p:sp>
          <p:sp>
            <p:nvSpPr>
              <p:cNvPr id="17450" name="Text Box 16"/>
              <p:cNvSpPr txBox="1">
                <a:spLocks noChangeArrowheads="1"/>
              </p:cNvSpPr>
              <p:nvPr/>
            </p:nvSpPr>
            <p:spPr bwMode="auto">
              <a:xfrm>
                <a:off x="419" y="2082"/>
                <a:ext cx="606" cy="192"/>
              </a:xfrm>
              <a:prstGeom prst="rect">
                <a:avLst/>
              </a:prstGeom>
              <a:noFill/>
              <a:ln w="9525">
                <a:noFill/>
                <a:miter lim="800000"/>
                <a:headEnd/>
                <a:tailEnd/>
              </a:ln>
            </p:spPr>
            <p:txBody>
              <a:bodyPr>
                <a:spAutoFit/>
              </a:bodyPr>
              <a:lstStyle/>
              <a:p>
                <a:pPr>
                  <a:spcBef>
                    <a:spcPct val="50000"/>
                  </a:spcBef>
                </a:pPr>
                <a:r>
                  <a:rPr lang="en-US" sz="1400"/>
                  <a:t>current</a:t>
                </a:r>
              </a:p>
            </p:txBody>
          </p:sp>
          <p:sp>
            <p:nvSpPr>
              <p:cNvPr id="17451" name="Text Box 17"/>
              <p:cNvSpPr txBox="1">
                <a:spLocks noChangeArrowheads="1"/>
              </p:cNvSpPr>
              <p:nvPr/>
            </p:nvSpPr>
            <p:spPr bwMode="auto">
              <a:xfrm>
                <a:off x="630" y="2880"/>
                <a:ext cx="612" cy="228"/>
              </a:xfrm>
              <a:prstGeom prst="rect">
                <a:avLst/>
              </a:prstGeom>
              <a:noFill/>
              <a:ln w="9525">
                <a:noFill/>
                <a:miter lim="800000"/>
                <a:headEnd/>
                <a:tailEnd/>
              </a:ln>
            </p:spPr>
            <p:txBody>
              <a:bodyPr>
                <a:spAutoFit/>
              </a:bodyPr>
              <a:lstStyle/>
              <a:p>
                <a:pPr>
                  <a:spcBef>
                    <a:spcPct val="50000"/>
                  </a:spcBef>
                </a:pPr>
                <a:r>
                  <a:rPr lang="en-US" sz="1400"/>
                  <a:t>gas</a:t>
                </a:r>
              </a:p>
            </p:txBody>
          </p:sp>
          <p:sp>
            <p:nvSpPr>
              <p:cNvPr id="17452" name="Text Box 18"/>
              <p:cNvSpPr txBox="1">
                <a:spLocks noChangeArrowheads="1"/>
              </p:cNvSpPr>
              <p:nvPr/>
            </p:nvSpPr>
            <p:spPr bwMode="auto">
              <a:xfrm>
                <a:off x="570" y="3708"/>
                <a:ext cx="972" cy="192"/>
              </a:xfrm>
              <a:prstGeom prst="rect">
                <a:avLst/>
              </a:prstGeom>
              <a:noFill/>
              <a:ln w="9525">
                <a:noFill/>
                <a:miter lim="800000"/>
                <a:headEnd/>
                <a:tailEnd/>
              </a:ln>
            </p:spPr>
            <p:txBody>
              <a:bodyPr>
                <a:spAutoFit/>
              </a:bodyPr>
              <a:lstStyle/>
              <a:p>
                <a:pPr>
                  <a:spcBef>
                    <a:spcPct val="50000"/>
                  </a:spcBef>
                </a:pPr>
                <a:r>
                  <a:rPr lang="en-US" sz="1400" dirty="0"/>
                  <a:t>H</a:t>
                </a:r>
                <a:r>
                  <a:rPr lang="en-US" sz="1400" baseline="-25000" dirty="0"/>
                  <a:t>2</a:t>
                </a:r>
                <a:r>
                  <a:rPr lang="en-US" sz="1400" dirty="0"/>
                  <a:t> compression</a:t>
                </a:r>
              </a:p>
            </p:txBody>
          </p:sp>
        </p:grpSp>
      </p:grpSp>
      <p:grpSp>
        <p:nvGrpSpPr>
          <p:cNvPr id="4" name="Group 19"/>
          <p:cNvGrpSpPr>
            <a:grpSpLocks/>
          </p:cNvGrpSpPr>
          <p:nvPr/>
        </p:nvGrpSpPr>
        <p:grpSpPr bwMode="auto">
          <a:xfrm>
            <a:off x="6867525" y="2322513"/>
            <a:ext cx="1609725" cy="3482975"/>
            <a:chOff x="4153" y="1463"/>
            <a:chExt cx="1188" cy="2571"/>
          </a:xfrm>
        </p:grpSpPr>
        <p:sp>
          <p:nvSpPr>
            <p:cNvPr id="17427" name="Oval 20" descr="25%"/>
            <p:cNvSpPr>
              <a:spLocks noChangeArrowheads="1"/>
            </p:cNvSpPr>
            <p:nvPr/>
          </p:nvSpPr>
          <p:spPr bwMode="auto">
            <a:xfrm>
              <a:off x="4331" y="2604"/>
              <a:ext cx="522" cy="522"/>
            </a:xfrm>
            <a:prstGeom prst="ellipse">
              <a:avLst/>
            </a:prstGeom>
            <a:pattFill prst="pct25">
              <a:fgClr>
                <a:srgbClr val="3399FF"/>
              </a:fgClr>
              <a:bgClr>
                <a:schemeClr val="bg1"/>
              </a:bgClr>
            </a:pattFill>
            <a:ln w="9525">
              <a:solidFill>
                <a:schemeClr val="tx1"/>
              </a:solidFill>
              <a:round/>
              <a:headEnd/>
              <a:tailEnd/>
            </a:ln>
          </p:spPr>
          <p:txBody>
            <a:bodyPr wrap="none" anchor="ctr"/>
            <a:lstStyle/>
            <a:p>
              <a:endParaRPr lang="en-US"/>
            </a:p>
          </p:txBody>
        </p:sp>
        <p:grpSp>
          <p:nvGrpSpPr>
            <p:cNvPr id="5" name="Group 21"/>
            <p:cNvGrpSpPr>
              <a:grpSpLocks/>
            </p:cNvGrpSpPr>
            <p:nvPr/>
          </p:nvGrpSpPr>
          <p:grpSpPr bwMode="auto">
            <a:xfrm>
              <a:off x="4153" y="1463"/>
              <a:ext cx="1161" cy="880"/>
              <a:chOff x="4322" y="1967"/>
              <a:chExt cx="1161" cy="880"/>
            </a:xfrm>
          </p:grpSpPr>
          <p:pic>
            <p:nvPicPr>
              <p:cNvPr id="17435" name="Picture 22"/>
              <p:cNvPicPr>
                <a:picLocks noChangeAspect="1" noChangeArrowheads="1"/>
              </p:cNvPicPr>
              <p:nvPr/>
            </p:nvPicPr>
            <p:blipFill>
              <a:blip r:embed="rId3" cstate="print"/>
              <a:srcRect r="27359"/>
              <a:stretch>
                <a:fillRect/>
              </a:stretch>
            </p:blipFill>
            <p:spPr bwMode="auto">
              <a:xfrm>
                <a:off x="4322" y="1967"/>
                <a:ext cx="1161" cy="880"/>
              </a:xfrm>
              <a:prstGeom prst="rect">
                <a:avLst/>
              </a:prstGeom>
              <a:noFill/>
              <a:ln w="9525">
                <a:solidFill>
                  <a:schemeClr val="tx1"/>
                </a:solidFill>
                <a:miter lim="800000"/>
                <a:headEnd/>
                <a:tailEnd/>
              </a:ln>
            </p:spPr>
          </p:pic>
          <p:sp>
            <p:nvSpPr>
              <p:cNvPr id="17436" name="Line 23"/>
              <p:cNvSpPr>
                <a:spLocks noChangeShapeType="1"/>
              </p:cNvSpPr>
              <p:nvPr/>
            </p:nvSpPr>
            <p:spPr bwMode="auto">
              <a:xfrm flipV="1">
                <a:off x="4542" y="2222"/>
                <a:ext cx="0" cy="396"/>
              </a:xfrm>
              <a:prstGeom prst="line">
                <a:avLst/>
              </a:prstGeom>
              <a:noFill/>
              <a:ln w="57150">
                <a:solidFill>
                  <a:srgbClr val="CC0000"/>
                </a:solidFill>
                <a:round/>
                <a:headEnd/>
                <a:tailEnd type="triangle" w="med" len="med"/>
              </a:ln>
            </p:spPr>
            <p:txBody>
              <a:bodyPr/>
              <a:lstStyle/>
              <a:p>
                <a:endParaRPr lang="en-US"/>
              </a:p>
            </p:txBody>
          </p:sp>
          <p:sp>
            <p:nvSpPr>
              <p:cNvPr id="17437" name="Line 24"/>
              <p:cNvSpPr>
                <a:spLocks noChangeShapeType="1"/>
              </p:cNvSpPr>
              <p:nvPr/>
            </p:nvSpPr>
            <p:spPr bwMode="auto">
              <a:xfrm flipV="1">
                <a:off x="5231" y="2217"/>
                <a:ext cx="0" cy="397"/>
              </a:xfrm>
              <a:prstGeom prst="line">
                <a:avLst/>
              </a:prstGeom>
              <a:noFill/>
              <a:ln w="57150">
                <a:solidFill>
                  <a:srgbClr val="CC0000"/>
                </a:solidFill>
                <a:round/>
                <a:headEnd/>
                <a:tailEnd type="triangle" w="med" len="med"/>
              </a:ln>
            </p:spPr>
            <p:txBody>
              <a:bodyPr/>
              <a:lstStyle/>
              <a:p>
                <a:endParaRPr lang="en-US"/>
              </a:p>
            </p:txBody>
          </p:sp>
          <p:sp>
            <p:nvSpPr>
              <p:cNvPr id="17438" name="Line 25"/>
              <p:cNvSpPr>
                <a:spLocks noChangeShapeType="1"/>
              </p:cNvSpPr>
              <p:nvPr/>
            </p:nvSpPr>
            <p:spPr bwMode="auto">
              <a:xfrm>
                <a:off x="4539" y="2218"/>
                <a:ext cx="693" cy="407"/>
              </a:xfrm>
              <a:prstGeom prst="line">
                <a:avLst/>
              </a:prstGeom>
              <a:noFill/>
              <a:ln w="57150">
                <a:solidFill>
                  <a:srgbClr val="CC0000"/>
                </a:solidFill>
                <a:round/>
                <a:headEnd/>
                <a:tailEnd type="triangle" w="med" len="med"/>
              </a:ln>
            </p:spPr>
            <p:txBody>
              <a:bodyPr/>
              <a:lstStyle/>
              <a:p>
                <a:endParaRPr lang="en-US"/>
              </a:p>
            </p:txBody>
          </p:sp>
        </p:grpSp>
        <p:grpSp>
          <p:nvGrpSpPr>
            <p:cNvPr id="6" name="Group 26"/>
            <p:cNvGrpSpPr>
              <a:grpSpLocks/>
            </p:cNvGrpSpPr>
            <p:nvPr/>
          </p:nvGrpSpPr>
          <p:grpSpPr bwMode="auto">
            <a:xfrm>
              <a:off x="4659" y="3512"/>
              <a:ext cx="682" cy="522"/>
              <a:chOff x="2448" y="3228"/>
              <a:chExt cx="682" cy="522"/>
            </a:xfrm>
          </p:grpSpPr>
          <p:sp>
            <p:nvSpPr>
              <p:cNvPr id="17433" name="Oval 27"/>
              <p:cNvSpPr>
                <a:spLocks noChangeArrowheads="1"/>
              </p:cNvSpPr>
              <p:nvPr/>
            </p:nvSpPr>
            <p:spPr bwMode="auto">
              <a:xfrm>
                <a:off x="2526" y="3228"/>
                <a:ext cx="522" cy="5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4" name="Text Box 28"/>
              <p:cNvSpPr txBox="1">
                <a:spLocks noChangeArrowheads="1"/>
              </p:cNvSpPr>
              <p:nvPr/>
            </p:nvSpPr>
            <p:spPr bwMode="auto">
              <a:xfrm>
                <a:off x="2448" y="3288"/>
                <a:ext cx="682" cy="386"/>
              </a:xfrm>
              <a:prstGeom prst="rect">
                <a:avLst/>
              </a:prstGeom>
              <a:noFill/>
              <a:ln w="9525">
                <a:noFill/>
                <a:miter lim="800000"/>
                <a:headEnd/>
                <a:tailEnd/>
              </a:ln>
            </p:spPr>
            <p:txBody>
              <a:bodyPr>
                <a:spAutoFit/>
              </a:bodyPr>
              <a:lstStyle/>
              <a:p>
                <a:pPr algn="ctr">
                  <a:spcBef>
                    <a:spcPct val="50000"/>
                  </a:spcBef>
                </a:pPr>
                <a:r>
                  <a:rPr lang="en-US" sz="1400"/>
                  <a:t>fuel storage</a:t>
                </a:r>
              </a:p>
            </p:txBody>
          </p:sp>
        </p:grpSp>
        <p:sp>
          <p:nvSpPr>
            <p:cNvPr id="17430" name="Text Box 29"/>
            <p:cNvSpPr txBox="1">
              <a:spLocks noChangeArrowheads="1"/>
            </p:cNvSpPr>
            <p:nvPr/>
          </p:nvSpPr>
          <p:spPr bwMode="auto">
            <a:xfrm>
              <a:off x="4259" y="2652"/>
              <a:ext cx="672" cy="386"/>
            </a:xfrm>
            <a:prstGeom prst="rect">
              <a:avLst/>
            </a:prstGeom>
            <a:noFill/>
            <a:ln w="9525">
              <a:noFill/>
              <a:miter lim="800000"/>
              <a:headEnd/>
              <a:tailEnd/>
            </a:ln>
          </p:spPr>
          <p:txBody>
            <a:bodyPr>
              <a:spAutoFit/>
            </a:bodyPr>
            <a:lstStyle/>
            <a:p>
              <a:pPr algn="ctr">
                <a:spcBef>
                  <a:spcPct val="50000"/>
                </a:spcBef>
              </a:pPr>
              <a:r>
                <a:rPr lang="en-US" sz="1400"/>
                <a:t>fuel storage</a:t>
              </a:r>
            </a:p>
          </p:txBody>
        </p:sp>
        <p:sp>
          <p:nvSpPr>
            <p:cNvPr id="17431" name="Line 30"/>
            <p:cNvSpPr>
              <a:spLocks noChangeShapeType="1"/>
            </p:cNvSpPr>
            <p:nvPr/>
          </p:nvSpPr>
          <p:spPr bwMode="auto">
            <a:xfrm>
              <a:off x="4587" y="2356"/>
              <a:ext cx="0" cy="224"/>
            </a:xfrm>
            <a:prstGeom prst="line">
              <a:avLst/>
            </a:prstGeom>
            <a:noFill/>
            <a:ln w="28575">
              <a:solidFill>
                <a:srgbClr val="CC0000"/>
              </a:solidFill>
              <a:round/>
              <a:headEnd/>
              <a:tailEnd type="triangle" w="med" len="med"/>
            </a:ln>
          </p:spPr>
          <p:txBody>
            <a:bodyPr/>
            <a:lstStyle/>
            <a:p>
              <a:endParaRPr lang="en-US"/>
            </a:p>
          </p:txBody>
        </p:sp>
        <p:sp>
          <p:nvSpPr>
            <p:cNvPr id="17432" name="Line 31"/>
            <p:cNvSpPr>
              <a:spLocks noChangeShapeType="1"/>
            </p:cNvSpPr>
            <p:nvPr/>
          </p:nvSpPr>
          <p:spPr bwMode="auto">
            <a:xfrm>
              <a:off x="5003" y="2356"/>
              <a:ext cx="0" cy="1136"/>
            </a:xfrm>
            <a:prstGeom prst="line">
              <a:avLst/>
            </a:prstGeom>
            <a:noFill/>
            <a:ln w="28575">
              <a:solidFill>
                <a:srgbClr val="CC0000"/>
              </a:solidFill>
              <a:round/>
              <a:headEnd/>
              <a:tailEnd type="triangle" w="med" len="med"/>
            </a:ln>
          </p:spPr>
          <p:txBody>
            <a:bodyPr/>
            <a:lstStyle/>
            <a:p>
              <a:endParaRPr lang="en-US"/>
            </a:p>
          </p:txBody>
        </p:sp>
      </p:grpSp>
      <p:sp>
        <p:nvSpPr>
          <p:cNvPr id="17412" name="Text Box 32"/>
          <p:cNvSpPr txBox="1">
            <a:spLocks noChangeArrowheads="1"/>
          </p:cNvSpPr>
          <p:nvPr/>
        </p:nvSpPr>
        <p:spPr bwMode="auto">
          <a:xfrm>
            <a:off x="-173038" y="147638"/>
            <a:ext cx="9317038" cy="461962"/>
          </a:xfrm>
          <a:prstGeom prst="rect">
            <a:avLst/>
          </a:prstGeom>
          <a:noFill/>
          <a:ln w="9525">
            <a:noFill/>
            <a:miter lim="800000"/>
            <a:headEnd/>
            <a:tailEnd/>
          </a:ln>
        </p:spPr>
        <p:txBody>
          <a:bodyPr>
            <a:spAutoFit/>
          </a:bodyPr>
          <a:lstStyle/>
          <a:p>
            <a:pPr algn="ctr">
              <a:spcBef>
                <a:spcPct val="50000"/>
              </a:spcBef>
            </a:pPr>
            <a:r>
              <a:rPr lang="en-US" sz="2400" b="1" dirty="0">
                <a:solidFill>
                  <a:schemeClr val="bg1"/>
                </a:solidFill>
                <a:latin typeface="Arial Narrow" pitchFamily="34" charset="0"/>
              </a:rPr>
              <a:t>Prospects for Solar Fuels Production</a:t>
            </a:r>
          </a:p>
        </p:txBody>
      </p:sp>
      <p:sp>
        <p:nvSpPr>
          <p:cNvPr id="17413" name="Text Box 25"/>
          <p:cNvSpPr txBox="1">
            <a:spLocks noChangeArrowheads="1"/>
          </p:cNvSpPr>
          <p:nvPr/>
        </p:nvSpPr>
        <p:spPr bwMode="auto">
          <a:xfrm>
            <a:off x="6275388" y="1100138"/>
            <a:ext cx="2428875" cy="977900"/>
          </a:xfrm>
          <a:prstGeom prst="rect">
            <a:avLst/>
          </a:prstGeom>
          <a:noFill/>
          <a:ln w="9525">
            <a:noFill/>
            <a:miter lim="800000"/>
            <a:headEnd/>
            <a:tailEnd/>
          </a:ln>
        </p:spPr>
        <p:txBody>
          <a:bodyPr>
            <a:spAutoFit/>
          </a:bodyPr>
          <a:lstStyle/>
          <a:p>
            <a:pPr algn="ctr">
              <a:spcBef>
                <a:spcPct val="50000"/>
              </a:spcBef>
            </a:pPr>
            <a:r>
              <a:rPr lang="en-US" b="1"/>
              <a:t>Ultimate goal:</a:t>
            </a:r>
          </a:p>
          <a:p>
            <a:pPr algn="ctr">
              <a:spcBef>
                <a:spcPct val="50000"/>
              </a:spcBef>
            </a:pPr>
            <a:r>
              <a:rPr lang="en-US" sz="1600" b="1"/>
              <a:t>solar microcatalytic energy conversion</a:t>
            </a:r>
          </a:p>
        </p:txBody>
      </p:sp>
      <p:sp>
        <p:nvSpPr>
          <p:cNvPr id="17414" name="Text Box 24"/>
          <p:cNvSpPr txBox="1">
            <a:spLocks noChangeArrowheads="1"/>
          </p:cNvSpPr>
          <p:nvPr/>
        </p:nvSpPr>
        <p:spPr bwMode="auto">
          <a:xfrm>
            <a:off x="195263" y="1374775"/>
            <a:ext cx="3143250" cy="369888"/>
          </a:xfrm>
          <a:prstGeom prst="rect">
            <a:avLst/>
          </a:prstGeom>
          <a:noFill/>
          <a:ln w="9525">
            <a:noFill/>
            <a:miter lim="800000"/>
            <a:headEnd/>
            <a:tailEnd/>
          </a:ln>
        </p:spPr>
        <p:txBody>
          <a:bodyPr>
            <a:spAutoFit/>
          </a:bodyPr>
          <a:lstStyle/>
          <a:p>
            <a:pPr>
              <a:spcBef>
                <a:spcPct val="50000"/>
              </a:spcBef>
            </a:pPr>
            <a:r>
              <a:rPr lang="en-US" b="1"/>
              <a:t>What we can do today:</a:t>
            </a:r>
          </a:p>
        </p:txBody>
      </p:sp>
      <p:grpSp>
        <p:nvGrpSpPr>
          <p:cNvPr id="7" name="Group 39"/>
          <p:cNvGrpSpPr>
            <a:grpSpLocks/>
          </p:cNvGrpSpPr>
          <p:nvPr/>
        </p:nvGrpSpPr>
        <p:grpSpPr bwMode="auto">
          <a:xfrm>
            <a:off x="6489700" y="3695700"/>
            <a:ext cx="1371600" cy="1603375"/>
            <a:chOff x="6337300" y="3860800"/>
            <a:chExt cx="1371604" cy="1603084"/>
          </a:xfrm>
        </p:grpSpPr>
        <p:sp>
          <p:nvSpPr>
            <p:cNvPr id="17425" name="TextBox 40"/>
            <p:cNvSpPr txBox="1">
              <a:spLocks noChangeArrowheads="1"/>
            </p:cNvSpPr>
            <p:nvPr/>
          </p:nvSpPr>
          <p:spPr bwMode="auto">
            <a:xfrm>
              <a:off x="6337300" y="3860800"/>
              <a:ext cx="863600" cy="369332"/>
            </a:xfrm>
            <a:prstGeom prst="rect">
              <a:avLst/>
            </a:prstGeom>
            <a:noFill/>
            <a:ln w="9525">
              <a:noFill/>
              <a:miter lim="800000"/>
              <a:headEnd/>
              <a:tailEnd/>
            </a:ln>
          </p:spPr>
          <p:txBody>
            <a:bodyPr>
              <a:spAutoFit/>
            </a:bodyPr>
            <a:lstStyle/>
            <a:p>
              <a:r>
                <a:rPr lang="en-US"/>
                <a:t>liquid</a:t>
              </a:r>
            </a:p>
          </p:txBody>
        </p:sp>
        <p:sp>
          <p:nvSpPr>
            <p:cNvPr id="17426" name="TextBox 41"/>
            <p:cNvSpPr txBox="1">
              <a:spLocks noChangeArrowheads="1"/>
            </p:cNvSpPr>
            <p:nvPr/>
          </p:nvSpPr>
          <p:spPr bwMode="auto">
            <a:xfrm>
              <a:off x="7073904" y="5094552"/>
              <a:ext cx="635000" cy="369332"/>
            </a:xfrm>
            <a:prstGeom prst="rect">
              <a:avLst/>
            </a:prstGeom>
            <a:noFill/>
            <a:ln w="9525">
              <a:noFill/>
              <a:miter lim="800000"/>
              <a:headEnd/>
              <a:tailEnd/>
            </a:ln>
          </p:spPr>
          <p:txBody>
            <a:bodyPr>
              <a:spAutoFit/>
            </a:bodyPr>
            <a:lstStyle/>
            <a:p>
              <a:r>
                <a:rPr lang="en-US"/>
                <a:t>gas</a:t>
              </a:r>
            </a:p>
          </p:txBody>
        </p:sp>
      </p:grpSp>
      <p:sp>
        <p:nvSpPr>
          <p:cNvPr id="17416" name="TextBox 35"/>
          <p:cNvSpPr txBox="1">
            <a:spLocks noChangeArrowheads="1"/>
          </p:cNvSpPr>
          <p:nvPr/>
        </p:nvSpPr>
        <p:spPr bwMode="auto">
          <a:xfrm>
            <a:off x="2224088" y="2597150"/>
            <a:ext cx="1444625" cy="646113"/>
          </a:xfrm>
          <a:prstGeom prst="rect">
            <a:avLst/>
          </a:prstGeom>
          <a:noFill/>
          <a:ln w="9525">
            <a:solidFill>
              <a:srgbClr val="002060"/>
            </a:solidFill>
            <a:miter lim="800000"/>
            <a:headEnd/>
            <a:tailEnd/>
          </a:ln>
        </p:spPr>
        <p:txBody>
          <a:bodyPr>
            <a:spAutoFit/>
          </a:bodyPr>
          <a:lstStyle/>
          <a:p>
            <a:pPr algn="ctr"/>
            <a:r>
              <a:rPr lang="en-US"/>
              <a:t>High capital costs</a:t>
            </a:r>
          </a:p>
        </p:txBody>
      </p:sp>
      <p:sp>
        <p:nvSpPr>
          <p:cNvPr id="17417" name="TextBox 36"/>
          <p:cNvSpPr txBox="1">
            <a:spLocks noChangeArrowheads="1"/>
          </p:cNvSpPr>
          <p:nvPr/>
        </p:nvSpPr>
        <p:spPr bwMode="auto">
          <a:xfrm>
            <a:off x="4752975" y="2597150"/>
            <a:ext cx="1466850" cy="646113"/>
          </a:xfrm>
          <a:prstGeom prst="rect">
            <a:avLst/>
          </a:prstGeom>
          <a:noFill/>
          <a:ln w="9525">
            <a:solidFill>
              <a:srgbClr val="002060"/>
            </a:solidFill>
            <a:miter lim="800000"/>
            <a:headEnd/>
            <a:tailEnd/>
          </a:ln>
        </p:spPr>
        <p:txBody>
          <a:bodyPr>
            <a:spAutoFit/>
          </a:bodyPr>
          <a:lstStyle/>
          <a:p>
            <a:pPr algn="ctr"/>
            <a:r>
              <a:rPr lang="en-US"/>
              <a:t>Low capital costs</a:t>
            </a:r>
          </a:p>
        </p:txBody>
      </p:sp>
      <p:sp>
        <p:nvSpPr>
          <p:cNvPr id="17418" name="TextBox 37"/>
          <p:cNvSpPr txBox="1">
            <a:spLocks noChangeArrowheads="1"/>
          </p:cNvSpPr>
          <p:nvPr/>
        </p:nvSpPr>
        <p:spPr bwMode="auto">
          <a:xfrm>
            <a:off x="7327900" y="5834063"/>
            <a:ext cx="1276350" cy="307975"/>
          </a:xfrm>
          <a:prstGeom prst="rect">
            <a:avLst/>
          </a:prstGeom>
          <a:noFill/>
          <a:ln w="9525">
            <a:noFill/>
            <a:miter lim="800000"/>
            <a:headEnd/>
            <a:tailEnd/>
          </a:ln>
        </p:spPr>
        <p:txBody>
          <a:bodyPr>
            <a:spAutoFit/>
          </a:bodyPr>
          <a:lstStyle/>
          <a:p>
            <a:r>
              <a:rPr lang="en-US" sz="1400"/>
              <a:t>compression</a:t>
            </a:r>
          </a:p>
        </p:txBody>
      </p:sp>
      <p:sp>
        <p:nvSpPr>
          <p:cNvPr id="17419" name="TextBox 38"/>
          <p:cNvSpPr txBox="1">
            <a:spLocks noChangeArrowheads="1"/>
          </p:cNvSpPr>
          <p:nvPr/>
        </p:nvSpPr>
        <p:spPr bwMode="auto">
          <a:xfrm>
            <a:off x="-282575" y="1873250"/>
            <a:ext cx="3759200" cy="554038"/>
          </a:xfrm>
          <a:prstGeom prst="rect">
            <a:avLst/>
          </a:prstGeom>
          <a:noFill/>
          <a:ln w="9525">
            <a:noFill/>
            <a:miter lim="800000"/>
            <a:headEnd/>
            <a:tailEnd/>
          </a:ln>
        </p:spPr>
        <p:txBody>
          <a:bodyPr>
            <a:spAutoFit/>
          </a:bodyPr>
          <a:lstStyle/>
          <a:p>
            <a:pPr algn="ctr"/>
            <a:r>
              <a:rPr lang="en-US"/>
              <a:t>$12/kg H</a:t>
            </a:r>
            <a:r>
              <a:rPr lang="en-US" baseline="-25000"/>
              <a:t>2</a:t>
            </a:r>
            <a:r>
              <a:rPr lang="en-US"/>
              <a:t> </a:t>
            </a:r>
            <a:r>
              <a:rPr lang="en-US" sz="1400"/>
              <a:t>@ </a:t>
            </a:r>
            <a:r>
              <a:rPr lang="en-US"/>
              <a:t>$3/pW PV</a:t>
            </a:r>
          </a:p>
          <a:p>
            <a:pPr algn="ctr"/>
            <a:r>
              <a:rPr lang="en-US" sz="1200"/>
              <a:t>(BRN on SEU 2005)</a:t>
            </a:r>
          </a:p>
        </p:txBody>
      </p:sp>
      <p:sp>
        <p:nvSpPr>
          <p:cNvPr id="17420" name="TextBox 39"/>
          <p:cNvSpPr txBox="1">
            <a:spLocks noChangeArrowheads="1"/>
          </p:cNvSpPr>
          <p:nvPr/>
        </p:nvSpPr>
        <p:spPr bwMode="auto">
          <a:xfrm>
            <a:off x="4413250" y="4887913"/>
            <a:ext cx="2665413" cy="1077912"/>
          </a:xfrm>
          <a:prstGeom prst="rect">
            <a:avLst/>
          </a:prstGeom>
          <a:noFill/>
          <a:ln w="9525">
            <a:noFill/>
            <a:miter lim="800000"/>
            <a:headEnd/>
            <a:tailEnd/>
          </a:ln>
        </p:spPr>
        <p:txBody>
          <a:bodyPr>
            <a:spAutoFit/>
          </a:bodyPr>
          <a:lstStyle/>
          <a:p>
            <a:r>
              <a:rPr lang="en-US" sz="1600"/>
              <a:t>Chemists do not yet know how to photoproduce O</a:t>
            </a:r>
            <a:r>
              <a:rPr lang="en-US" sz="1600" baseline="-25000"/>
              <a:t>2</a:t>
            </a:r>
            <a:r>
              <a:rPr lang="en-US" sz="1600"/>
              <a:t>, H</a:t>
            </a:r>
            <a:r>
              <a:rPr lang="en-US" sz="1600" baseline="-25000"/>
              <a:t>2</a:t>
            </a:r>
            <a:r>
              <a:rPr lang="en-US" sz="1600"/>
              <a:t>, reduce CO</a:t>
            </a:r>
            <a:r>
              <a:rPr lang="en-US" sz="1600" baseline="-25000"/>
              <a:t>2</a:t>
            </a:r>
            <a:r>
              <a:rPr lang="en-US" sz="1600"/>
              <a:t>, or oxidize H</a:t>
            </a:r>
            <a:r>
              <a:rPr lang="en-US" sz="1600" baseline="-25000"/>
              <a:t>2</a:t>
            </a:r>
            <a:r>
              <a:rPr lang="en-US" sz="1600"/>
              <a:t>O on the scale we need.</a:t>
            </a:r>
          </a:p>
        </p:txBody>
      </p:sp>
      <p:sp>
        <p:nvSpPr>
          <p:cNvPr id="17421" name="TextBox 40"/>
          <p:cNvSpPr txBox="1">
            <a:spLocks noChangeArrowheads="1"/>
          </p:cNvSpPr>
          <p:nvPr/>
        </p:nvSpPr>
        <p:spPr bwMode="auto">
          <a:xfrm>
            <a:off x="2190750" y="4843463"/>
            <a:ext cx="2076450" cy="1476375"/>
          </a:xfrm>
          <a:prstGeom prst="rect">
            <a:avLst/>
          </a:prstGeom>
          <a:noFill/>
          <a:ln w="9525">
            <a:noFill/>
            <a:miter lim="800000"/>
            <a:headEnd/>
            <a:tailEnd/>
          </a:ln>
        </p:spPr>
        <p:txBody>
          <a:bodyPr>
            <a:spAutoFit/>
          </a:bodyPr>
          <a:lstStyle/>
          <a:p>
            <a:r>
              <a:rPr lang="en-US"/>
              <a:t>We do not know how to produce fuels in a cost effective manner. </a:t>
            </a:r>
          </a:p>
          <a:p>
            <a:endParaRPr lang="en-US"/>
          </a:p>
        </p:txBody>
      </p:sp>
      <p:sp>
        <p:nvSpPr>
          <p:cNvPr id="17422" name="TextBox 41"/>
          <p:cNvSpPr txBox="1">
            <a:spLocks noChangeArrowheads="1"/>
          </p:cNvSpPr>
          <p:nvPr/>
        </p:nvSpPr>
        <p:spPr bwMode="auto">
          <a:xfrm>
            <a:off x="3533775" y="1160463"/>
            <a:ext cx="1989138" cy="369887"/>
          </a:xfrm>
          <a:prstGeom prst="rect">
            <a:avLst/>
          </a:prstGeom>
          <a:noFill/>
          <a:ln w="9525">
            <a:solidFill>
              <a:srgbClr val="002060"/>
            </a:solidFill>
            <a:miter lim="800000"/>
            <a:headEnd/>
            <a:tailEnd/>
          </a:ln>
        </p:spPr>
        <p:txBody>
          <a:bodyPr>
            <a:spAutoFit/>
          </a:bodyPr>
          <a:lstStyle/>
          <a:p>
            <a:pPr algn="ctr"/>
            <a:r>
              <a:rPr lang="en-US" b="1"/>
              <a:t>Two Limits</a:t>
            </a:r>
          </a:p>
        </p:txBody>
      </p:sp>
      <p:cxnSp>
        <p:nvCxnSpPr>
          <p:cNvPr id="44" name="Straight Connector 43"/>
          <p:cNvCxnSpPr/>
          <p:nvPr/>
        </p:nvCxnSpPr>
        <p:spPr>
          <a:xfrm rot="16200000" flipH="1">
            <a:off x="2005807" y="3990181"/>
            <a:ext cx="4418012" cy="95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424" name="Slide Number Placeholder 44"/>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9974EFE7-8DC2-4ED6-87CC-5981C6DBC2E9}" type="slidenum">
              <a:rPr lang="en-US" sz="1000" b="1"/>
              <a:pPr algn="r"/>
              <a:t>9</a:t>
            </a:fld>
            <a:endParaRPr lang="en-US" sz="10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neral_S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1418</TotalTime>
  <Words>1604</Words>
  <Application>Microsoft Office PowerPoint</Application>
  <PresentationFormat>On-screen Show (4:3)</PresentationFormat>
  <Paragraphs>474</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General_SC_Template</vt:lpstr>
      <vt:lpstr>Slide 1</vt:lpstr>
      <vt:lpstr>Slide 2</vt:lpstr>
      <vt:lpstr>Slide 3</vt:lpstr>
      <vt:lpstr>Slide 4</vt:lpstr>
      <vt:lpstr>Slide 5</vt:lpstr>
      <vt:lpstr>Slide 6</vt:lpstr>
      <vt:lpstr>Slide 7</vt:lpstr>
      <vt:lpstr>Slide 8</vt:lpstr>
      <vt:lpstr>Slide 9</vt:lpstr>
      <vt:lpstr>Slide 10</vt:lpstr>
      <vt:lpstr>Slide 11</vt:lpstr>
      <vt:lpstr>Energy Innovation Hub – Fuels from Sunlight</vt:lpstr>
      <vt:lpstr>Slide 13</vt:lpstr>
      <vt:lpstr>Slide 14</vt:lpstr>
      <vt:lpstr>Energy Innovation Hubs - Coordination</vt:lpstr>
      <vt:lpstr>Energy Innovation Hubs Website</vt:lpstr>
      <vt:lpstr>The Other Two Hubs</vt:lpstr>
      <vt:lpstr>Energy Innovation Hubs – Q&amp;A</vt:lpstr>
      <vt:lpstr>Fuels from Sunlight Hub – Process Update</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Department of Energy</cp:lastModifiedBy>
  <cp:revision>182</cp:revision>
  <dcterms:created xsi:type="dcterms:W3CDTF">2009-08-14T20:48:24Z</dcterms:created>
  <dcterms:modified xsi:type="dcterms:W3CDTF">2010-03-02T15:32:30Z</dcterms:modified>
</cp:coreProperties>
</file>