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5"/>
  </p:notesMasterIdLst>
  <p:handoutMasterIdLst>
    <p:handoutMasterId r:id="rId16"/>
  </p:handoutMasterIdLst>
  <p:sldIdLst>
    <p:sldId id="347" r:id="rId2"/>
    <p:sldId id="387" r:id="rId3"/>
    <p:sldId id="362" r:id="rId4"/>
    <p:sldId id="365" r:id="rId5"/>
    <p:sldId id="388" r:id="rId6"/>
    <p:sldId id="389" r:id="rId7"/>
    <p:sldId id="355" r:id="rId8"/>
    <p:sldId id="391" r:id="rId9"/>
    <p:sldId id="383" r:id="rId10"/>
    <p:sldId id="392" r:id="rId11"/>
    <p:sldId id="394" r:id="rId12"/>
    <p:sldId id="395" r:id="rId13"/>
    <p:sldId id="386" r:id="rId14"/>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7E00"/>
    <a:srgbClr val="000066"/>
    <a:srgbClr val="004C00"/>
    <a:srgbClr val="FF5C00"/>
    <a:srgbClr val="285C00"/>
    <a:srgbClr val="135C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2716" autoAdjust="0"/>
    <p:restoredTop sz="98662" autoAdjust="0"/>
  </p:normalViewPr>
  <p:slideViewPr>
    <p:cSldViewPr snapToGrid="0">
      <p:cViewPr>
        <p:scale>
          <a:sx n="75" d="100"/>
          <a:sy n="75" d="100"/>
        </p:scale>
        <p:origin x="-2172" y="-762"/>
      </p:cViewPr>
      <p:guideLst>
        <p:guide orient="horz" pos="507"/>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28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eaLnBrk="1" hangingPunct="1">
              <a:defRPr sz="1200" b="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eaLnBrk="1" hangingPunct="1">
              <a:defRPr sz="1200" b="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eaLnBrk="1" hangingPunct="1">
              <a:defRPr sz="1200" b="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eaLnBrk="1" hangingPunct="1">
              <a:defRPr sz="1200" b="0">
                <a:latin typeface="Arial" charset="0"/>
              </a:defRPr>
            </a:lvl1pPr>
          </a:lstStyle>
          <a:p>
            <a:pPr>
              <a:defRPr/>
            </a:pPr>
            <a:fld id="{D8453765-13A2-4712-909B-B56692B81D6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75779"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3925" eaLnBrk="1" hangingPunct="1">
              <a:defRPr sz="1200" b="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7578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3925" eaLnBrk="1" hangingPunct="1">
              <a:defRPr sz="1200" b="0">
                <a:latin typeface="Arial" charset="0"/>
              </a:defRPr>
            </a:lvl1pPr>
          </a:lstStyle>
          <a:p>
            <a:pPr>
              <a:defRPr/>
            </a:pPr>
            <a:fld id="{C14F5186-830C-4F54-BA09-9002D255666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CEA86A6-32AF-4EE4-817E-F480050AB6E7}"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B1723D92-90B3-4898-AA0D-A07A68F9D35B}"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0E047396-7004-495A-B27B-6F68FD718A4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73A7FBC-038D-4F8E-B277-CCF82104FFAE}" type="slidenum">
              <a:rPr lang="en-US" smtClean="0"/>
              <a:pPr/>
              <a:t>4</a:t>
            </a:fld>
            <a:endParaRPr lang="en-US" smtClean="0"/>
          </a:p>
        </p:txBody>
      </p:sp>
      <p:sp>
        <p:nvSpPr>
          <p:cNvPr id="28674" name="Rectangle 2"/>
          <p:cNvSpPr>
            <a:spLocks noGrp="1" noRot="1" noChangeAspect="1" noChangeArrowheads="1" noTextEdit="1"/>
          </p:cNvSpPr>
          <p:nvPr>
            <p:ph type="sldImg"/>
          </p:nvPr>
        </p:nvSpPr>
        <p:spPr>
          <a:xfrm>
            <a:off x="1181100" y="695325"/>
            <a:ext cx="4648200" cy="3486150"/>
          </a:xfrm>
          <a:ln/>
        </p:spPr>
      </p:sp>
      <p:sp>
        <p:nvSpPr>
          <p:cNvPr id="28675" name="Rectangle 3"/>
          <p:cNvSpPr>
            <a:spLocks noGrp="1" noChangeArrowheads="1"/>
          </p:cNvSpPr>
          <p:nvPr>
            <p:ph type="body" idx="1"/>
          </p:nvPr>
        </p:nvSpPr>
        <p:spPr>
          <a:xfrm>
            <a:off x="701675" y="4416425"/>
            <a:ext cx="5607050" cy="418465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16F87D49-C82B-492C-ACEB-41846661D64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AE36B58A-B2B5-4BA6-A771-AF7CCDCABE0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C58BDD-AB5F-4FE2-B7A9-02A388D795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621616-695D-4098-A287-F80F9E31B5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469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469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5B88751-6BD0-4A6F-9750-C9E25A8B17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24300" y="0"/>
            <a:ext cx="5219700" cy="965200"/>
          </a:xfrm>
        </p:spPr>
        <p:txBody>
          <a:bodyPr/>
          <a:lstStyle>
            <a:lvl1pPr>
              <a:defRPr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93800"/>
            <a:ext cx="8229600" cy="5199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46CB5C-9160-4CD3-8E35-280E525354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DFA09F6-CCCF-4AB0-B12A-EBFA80A7CE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8C5076E-81F2-4C2B-9464-E19FF6EFFD1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FC28053-AAB3-43E1-BF42-FE5915D9CA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52B57B7-4792-4067-BE07-874734CBD7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F9A2A5-DDE6-4D91-8AB3-52AD6158944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97256D-9342-4553-8E1B-3E96BE7F9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F72D6CE-DF0C-483F-BFB1-D472C287B18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714750" y="0"/>
            <a:ext cx="5429250" cy="965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C63E2083-29D1-4421-8DC0-BB83D06768BC}" type="slidenum">
              <a:rPr lang="en-US"/>
              <a:pPr>
                <a:defRPr/>
              </a:pPr>
              <a:t>‹#›</a:t>
            </a:fld>
            <a:endParaRPr lang="en-US" dirty="0"/>
          </a:p>
        </p:txBody>
      </p:sp>
      <p:sp>
        <p:nvSpPr>
          <p:cNvPr id="63496" name="Rectangle 8"/>
          <p:cNvSpPr>
            <a:spLocks noChangeArrowheads="1"/>
          </p:cNvSpPr>
          <p:nvPr userDrawn="1"/>
        </p:nvSpPr>
        <p:spPr bwMode="auto">
          <a:xfrm>
            <a:off x="0" y="987425"/>
            <a:ext cx="9144000" cy="93663"/>
          </a:xfrm>
          <a:prstGeom prst="rect">
            <a:avLst/>
          </a:prstGeom>
          <a:gradFill rotWithShape="1">
            <a:gsLst>
              <a:gs pos="0">
                <a:srgbClr val="A50021"/>
              </a:gs>
              <a:gs pos="100000">
                <a:schemeClr val="tx1"/>
              </a:gs>
            </a:gsLst>
            <a:lin ang="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030" name="Picture 14" descr="Light Pollution Header"/>
          <p:cNvPicPr>
            <a:picLocks noChangeAspect="1" noChangeArrowheads="1"/>
          </p:cNvPicPr>
          <p:nvPr userDrawn="1"/>
        </p:nvPicPr>
        <p:blipFill>
          <a:blip r:embed="rId13"/>
          <a:srcRect t="12871" r="52185"/>
          <a:stretch>
            <a:fillRect/>
          </a:stretch>
        </p:blipFill>
        <p:spPr bwMode="auto">
          <a:xfrm>
            <a:off x="0" y="0"/>
            <a:ext cx="3940175" cy="989013"/>
          </a:xfrm>
          <a:prstGeom prst="rect">
            <a:avLst/>
          </a:prstGeom>
          <a:noFill/>
          <a:ln w="9525">
            <a:noFill/>
            <a:miter lim="800000"/>
            <a:headEnd/>
            <a:tailEnd/>
          </a:ln>
        </p:spPr>
      </p:pic>
      <p:pic>
        <p:nvPicPr>
          <p:cNvPr id="1031" name="Picture 15" descr="New_DOE_Logo_Color_042808"/>
          <p:cNvPicPr>
            <a:picLocks noChangeAspect="1" noChangeArrowheads="1"/>
          </p:cNvPicPr>
          <p:nvPr userDrawn="1"/>
        </p:nvPicPr>
        <p:blipFill>
          <a:blip r:embed="rId14"/>
          <a:srcRect/>
          <a:stretch>
            <a:fillRect/>
          </a:stretch>
        </p:blipFill>
        <p:spPr bwMode="auto">
          <a:xfrm>
            <a:off x="336550" y="214313"/>
            <a:ext cx="2563813" cy="646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mailto:Bill.Valdez@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19150" y="1809750"/>
            <a:ext cx="7510463" cy="1066800"/>
          </a:xfrm>
          <a:prstGeom prst="rect">
            <a:avLst/>
          </a:prstGeom>
          <a:noFill/>
          <a:ln w="9525" algn="ctr">
            <a:noFill/>
            <a:miter lim="800000"/>
            <a:headEnd/>
            <a:tailEnd/>
          </a:ln>
          <a:effectLst/>
        </p:spPr>
        <p:txBody>
          <a:bodyPr lIns="91407" tIns="45704" rIns="91407" bIns="45704" anchor="ctr">
            <a:spAutoFit/>
          </a:bodyPr>
          <a:lstStyle/>
          <a:p>
            <a:pPr algn="ctr">
              <a:defRPr/>
            </a:pPr>
            <a:r>
              <a:rPr lang="en-US" sz="3200" i="1" dirty="0">
                <a:solidFill>
                  <a:srgbClr val="005C0F"/>
                </a:solidFill>
                <a:effectLst>
                  <a:outerShdw blurRad="38100" dist="38100" dir="2700000" algn="tl">
                    <a:srgbClr val="C0C0C0"/>
                  </a:outerShdw>
                </a:effectLst>
                <a:latin typeface="Arial Narrow" pitchFamily="34" charset="0"/>
              </a:rPr>
              <a:t>Office of Workforce Development</a:t>
            </a:r>
          </a:p>
          <a:p>
            <a:pPr algn="ctr">
              <a:defRPr/>
            </a:pPr>
            <a:r>
              <a:rPr lang="en-US" sz="3200" i="1" dirty="0">
                <a:solidFill>
                  <a:srgbClr val="005C0F"/>
                </a:solidFill>
                <a:effectLst>
                  <a:outerShdw blurRad="38100" dist="38100" dir="2700000" algn="tl">
                    <a:srgbClr val="C0C0C0"/>
                  </a:outerShdw>
                </a:effectLst>
                <a:latin typeface="Arial Narrow" pitchFamily="34" charset="0"/>
              </a:rPr>
              <a:t>For Teachers &amp; Scientists (WDTS)</a:t>
            </a:r>
          </a:p>
        </p:txBody>
      </p:sp>
      <p:sp>
        <p:nvSpPr>
          <p:cNvPr id="87043" name="Rectangle 3"/>
          <p:cNvSpPr>
            <a:spLocks noGrp="1" noChangeArrowheads="1"/>
          </p:cNvSpPr>
          <p:nvPr>
            <p:ph type="subTitle" idx="1"/>
          </p:nvPr>
        </p:nvSpPr>
        <p:spPr>
          <a:xfrm>
            <a:off x="0" y="5280025"/>
            <a:ext cx="9086850" cy="1119188"/>
          </a:xfrm>
        </p:spPr>
        <p:txBody>
          <a:bodyPr lIns="82039" tIns="41020" rIns="82039" bIns="41020">
            <a:spAutoFit/>
          </a:bodyPr>
          <a:lstStyle/>
          <a:p>
            <a:pPr eaLnBrk="1" hangingPunct="1">
              <a:spcBef>
                <a:spcPct val="0"/>
              </a:spcBef>
              <a:defRPr/>
            </a:pPr>
            <a:r>
              <a:rPr lang="en-US" sz="2800" i="1" dirty="0" smtClean="0">
                <a:effectLst>
                  <a:outerShdw blurRad="38100" dist="38100" dir="2700000" algn="tl">
                    <a:srgbClr val="C0C0C0"/>
                  </a:outerShdw>
                </a:effectLst>
              </a:rPr>
              <a:t>Bill Valdez</a:t>
            </a:r>
          </a:p>
          <a:p>
            <a:pPr eaLnBrk="1" hangingPunct="1">
              <a:spcBef>
                <a:spcPct val="0"/>
              </a:spcBef>
              <a:defRPr/>
            </a:pPr>
            <a:r>
              <a:rPr lang="en-US" i="1" dirty="0" smtClean="0">
                <a:effectLst>
                  <a:outerShdw blurRad="38100" dist="38100" dir="2700000" algn="tl">
                    <a:srgbClr val="C0C0C0"/>
                  </a:outerShdw>
                </a:effectLst>
              </a:rPr>
              <a:t>Director, WDTS</a:t>
            </a:r>
          </a:p>
          <a:p>
            <a:pPr eaLnBrk="1" hangingPunct="1">
              <a:spcBef>
                <a:spcPct val="0"/>
              </a:spcBef>
              <a:defRPr/>
            </a:pPr>
            <a:r>
              <a:rPr lang="en-US" i="1" dirty="0" smtClean="0">
                <a:effectLst>
                  <a:outerShdw blurRad="38100" dist="38100" dir="2700000" algn="tl">
                    <a:srgbClr val="C0C0C0"/>
                  </a:outerShdw>
                </a:effectLst>
              </a:rPr>
              <a:t>Office of Science, U.S. Department of Energy</a:t>
            </a:r>
          </a:p>
        </p:txBody>
      </p:sp>
      <p:sp>
        <p:nvSpPr>
          <p:cNvPr id="87044" name="Rectangle 4"/>
          <p:cNvSpPr>
            <a:spLocks noChangeArrowheads="1"/>
          </p:cNvSpPr>
          <p:nvPr/>
        </p:nvSpPr>
        <p:spPr bwMode="auto">
          <a:xfrm>
            <a:off x="423863" y="3352800"/>
            <a:ext cx="8237537" cy="874713"/>
          </a:xfrm>
          <a:prstGeom prst="rect">
            <a:avLst/>
          </a:prstGeom>
          <a:noFill/>
          <a:ln w="9525">
            <a:noFill/>
            <a:miter lim="800000"/>
            <a:headEnd/>
            <a:tailEnd/>
          </a:ln>
          <a:effectLst/>
        </p:spPr>
        <p:txBody>
          <a:bodyPr lIns="82039" tIns="41020" rIns="82039" bIns="41020">
            <a:spAutoFit/>
          </a:bodyPr>
          <a:lstStyle/>
          <a:p>
            <a:pPr algn="ctr">
              <a:buFont typeface="Wingdings" pitchFamily="2" charset="2"/>
              <a:buNone/>
            </a:pPr>
            <a:r>
              <a:rPr lang="en-US" sz="2800" i="1">
                <a:effectLst>
                  <a:outerShdw blurRad="38100" dist="38100" dir="2700000" algn="tl">
                    <a:srgbClr val="C0C0C0"/>
                  </a:outerShdw>
                </a:effectLst>
                <a:latin typeface="Arial Narrow" pitchFamily="34" charset="0"/>
              </a:rPr>
              <a:t>Presentation for BESAC Meeting </a:t>
            </a:r>
          </a:p>
          <a:p>
            <a:pPr algn="ctr">
              <a:buFont typeface="Wingdings" pitchFamily="2" charset="2"/>
              <a:buNone/>
            </a:pPr>
            <a:r>
              <a:rPr lang="en-US" sz="2400" i="1">
                <a:effectLst>
                  <a:outerShdw blurRad="38100" dist="38100" dir="2700000" algn="tl">
                    <a:srgbClr val="C0C0C0"/>
                  </a:outerShdw>
                </a:effectLst>
                <a:latin typeface="Arial Narrow" pitchFamily="34" charset="0"/>
              </a:rPr>
              <a:t>November 2009</a:t>
            </a:r>
          </a:p>
        </p:txBody>
      </p:sp>
      <p:sp>
        <p:nvSpPr>
          <p:cNvPr id="15364" name="Text Box 10"/>
          <p:cNvSpPr txBox="1">
            <a:spLocks noChangeArrowheads="1"/>
          </p:cNvSpPr>
          <p:nvPr/>
        </p:nvSpPr>
        <p:spPr bwMode="auto">
          <a:xfrm>
            <a:off x="6638925" y="158750"/>
            <a:ext cx="2301875" cy="687388"/>
          </a:xfrm>
          <a:prstGeom prst="rect">
            <a:avLst/>
          </a:prstGeom>
          <a:noFill/>
          <a:ln w="9525">
            <a:noFill/>
            <a:miter lim="800000"/>
            <a:headEnd/>
            <a:tailEnd/>
          </a:ln>
        </p:spPr>
        <p:txBody>
          <a:bodyPr>
            <a:spAutoFit/>
          </a:bodyPr>
          <a:lstStyle/>
          <a:p>
            <a:pPr algn="ctr" eaLnBrk="0" hangingPunct="0">
              <a:lnSpc>
                <a:spcPct val="85000"/>
              </a:lnSpc>
            </a:pPr>
            <a:r>
              <a:rPr lang="en-US" sz="1400">
                <a:solidFill>
                  <a:srgbClr val="135C00"/>
                </a:solidFill>
              </a:rPr>
              <a:t>OFFICE OF</a:t>
            </a:r>
            <a:r>
              <a:rPr lang="en-US" sz="1400" b="0">
                <a:solidFill>
                  <a:srgbClr val="135C00"/>
                </a:solidFill>
              </a:rPr>
              <a:t> </a:t>
            </a:r>
            <a:r>
              <a:rPr lang="en-US" sz="3200" b="0">
                <a:solidFill>
                  <a:srgbClr val="135C00"/>
                </a:solidFill>
                <a:latin typeface="Arial Black" pitchFamily="34" charset="0"/>
              </a:rPr>
              <a:t>SCIENCE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14750" y="0"/>
            <a:ext cx="5429250" cy="965200"/>
          </a:xfrm>
          <a:noFill/>
          <a:ln/>
        </p:spPr>
        <p:txBody>
          <a:bodyPr/>
          <a:lstStyle/>
          <a:p>
            <a:r>
              <a:rPr lang="en-US" smtClean="0">
                <a:solidFill>
                  <a:schemeClr val="tx1"/>
                </a:solidFill>
                <a:effectLst/>
              </a:rPr>
              <a:t>Strategic Planning</a:t>
            </a:r>
          </a:p>
        </p:txBody>
      </p:sp>
      <p:sp>
        <p:nvSpPr>
          <p:cNvPr id="56323" name="Rectangle 3"/>
          <p:cNvSpPr>
            <a:spLocks noGrp="1" noChangeArrowheads="1"/>
          </p:cNvSpPr>
          <p:nvPr>
            <p:ph type="body" idx="1"/>
          </p:nvPr>
        </p:nvSpPr>
        <p:spPr>
          <a:xfrm>
            <a:off x="457200" y="1270000"/>
            <a:ext cx="8229600" cy="5199063"/>
          </a:xfrm>
        </p:spPr>
        <p:txBody>
          <a:bodyPr/>
          <a:lstStyle/>
          <a:p>
            <a:pPr>
              <a:lnSpc>
                <a:spcPct val="90000"/>
              </a:lnSpc>
              <a:buFont typeface="Wingdings" pitchFamily="2" charset="2"/>
              <a:buNone/>
            </a:pPr>
            <a:r>
              <a:rPr lang="en-US" sz="2400" smtClean="0"/>
              <a:t>Major activities in FY 2010 include:</a:t>
            </a:r>
          </a:p>
          <a:p>
            <a:pPr>
              <a:lnSpc>
                <a:spcPct val="90000"/>
              </a:lnSpc>
              <a:buFont typeface="Wingdings" pitchFamily="2" charset="2"/>
              <a:buNone/>
            </a:pPr>
            <a:endParaRPr lang="en-US" smtClean="0"/>
          </a:p>
          <a:p>
            <a:pPr>
              <a:lnSpc>
                <a:spcPct val="90000"/>
              </a:lnSpc>
            </a:pPr>
            <a:r>
              <a:rPr lang="en-US" u="sng" smtClean="0"/>
              <a:t>Interagency coordination</a:t>
            </a:r>
            <a:r>
              <a:rPr lang="en-US" smtClean="0"/>
              <a:t> through the NSTC Education Subcommittee (DOE is a co-lead to develop a strategy), with an emphasis on the Obama Administration’s STEM education activities at Department of Education.</a:t>
            </a:r>
          </a:p>
          <a:p>
            <a:pPr>
              <a:lnSpc>
                <a:spcPct val="90000"/>
              </a:lnSpc>
              <a:buFont typeface="Wingdings" pitchFamily="2" charset="2"/>
              <a:buNone/>
            </a:pPr>
            <a:endParaRPr lang="en-US" smtClean="0"/>
          </a:p>
          <a:p>
            <a:pPr>
              <a:lnSpc>
                <a:spcPct val="90000"/>
              </a:lnSpc>
            </a:pPr>
            <a:r>
              <a:rPr lang="en-US" u="sng" smtClean="0"/>
              <a:t>Committee of Visitors review</a:t>
            </a:r>
            <a:r>
              <a:rPr lang="en-US" b="0" smtClean="0"/>
              <a:t> </a:t>
            </a:r>
            <a:r>
              <a:rPr lang="en-US" smtClean="0"/>
              <a:t>to be conducted in May 2010.</a:t>
            </a:r>
          </a:p>
          <a:p>
            <a:pPr>
              <a:lnSpc>
                <a:spcPct val="90000"/>
              </a:lnSpc>
            </a:pPr>
            <a:endParaRPr lang="en-US" smtClean="0"/>
          </a:p>
          <a:p>
            <a:pPr>
              <a:lnSpc>
                <a:spcPct val="90000"/>
              </a:lnSpc>
            </a:pPr>
            <a:r>
              <a:rPr lang="en-US" u="sng" smtClean="0"/>
              <a:t>Annual evaluation cycle</a:t>
            </a:r>
            <a:r>
              <a:rPr lang="en-US" b="0" smtClean="0"/>
              <a:t> </a:t>
            </a:r>
            <a:r>
              <a:rPr lang="en-US" smtClean="0"/>
              <a:t>which will include laboratory self-appraisals, participant surveys, and a new workforce study/analysis.</a:t>
            </a:r>
          </a:p>
          <a:p>
            <a:pPr>
              <a:lnSpc>
                <a:spcPct val="90000"/>
              </a:lnSpc>
            </a:pPr>
            <a:endParaRPr lang="en-US" smtClean="0"/>
          </a:p>
          <a:p>
            <a:pPr>
              <a:lnSpc>
                <a:spcPct val="90000"/>
              </a:lnSpc>
            </a:pPr>
            <a:r>
              <a:rPr lang="en-US" u="sng" smtClean="0"/>
              <a:t>Updated Strategic Plan</a:t>
            </a:r>
            <a:r>
              <a:rPr lang="en-US" smtClean="0"/>
              <a:t> to be released in early 2010.</a:t>
            </a:r>
          </a:p>
          <a:p>
            <a:pPr>
              <a:lnSpc>
                <a:spcPct val="90000"/>
              </a:lnSpc>
            </a:pPr>
            <a:endParaRPr lang="en-US" smtClean="0"/>
          </a:p>
          <a:p>
            <a:pPr>
              <a:lnSpc>
                <a:spcPct val="90000"/>
              </a:lnSpc>
            </a:pPr>
            <a:r>
              <a:rPr lang="en-US" u="sng" smtClean="0"/>
              <a:t>Potential National Academy of Engineering</a:t>
            </a:r>
            <a:r>
              <a:rPr lang="en-US" smtClean="0"/>
              <a:t> workshop and study of engineering education in the U.S.</a:t>
            </a:r>
            <a:endParaRPr lang="en-US" u="sng" smtClean="0"/>
          </a:p>
          <a:p>
            <a:pPr>
              <a:lnSpc>
                <a:spcPct val="90000"/>
              </a:lnSpc>
              <a:buFont typeface="Wingdings" pitchFamily="2" charset="2"/>
              <a:buNone/>
            </a:pPr>
            <a:endParaRPr lang="en-US" u="sng"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714750" y="0"/>
            <a:ext cx="5429250" cy="965200"/>
          </a:xfrm>
          <a:noFill/>
          <a:ln/>
        </p:spPr>
        <p:txBody>
          <a:bodyPr/>
          <a:lstStyle/>
          <a:p>
            <a:r>
              <a:rPr lang="en-US" smtClean="0">
                <a:solidFill>
                  <a:schemeClr val="tx1"/>
                </a:solidFill>
                <a:effectLst/>
              </a:rPr>
              <a:t>Benefits to Society</a:t>
            </a:r>
          </a:p>
        </p:txBody>
      </p:sp>
      <p:sp>
        <p:nvSpPr>
          <p:cNvPr id="60419" name="Rectangle 3"/>
          <p:cNvSpPr>
            <a:spLocks noGrp="1" noChangeArrowheads="1"/>
          </p:cNvSpPr>
          <p:nvPr>
            <p:ph type="body" idx="1"/>
          </p:nvPr>
        </p:nvSpPr>
        <p:spPr>
          <a:xfrm>
            <a:off x="457200" y="1270000"/>
            <a:ext cx="8229600" cy="5199063"/>
          </a:xfrm>
        </p:spPr>
        <p:txBody>
          <a:bodyPr/>
          <a:lstStyle/>
          <a:p>
            <a:pPr>
              <a:buFont typeface="Wingdings" pitchFamily="2" charset="2"/>
              <a:buNone/>
            </a:pPr>
            <a:r>
              <a:rPr lang="en-US" smtClean="0"/>
              <a:t>WDTS provides 3 major benefits to society:</a:t>
            </a:r>
          </a:p>
          <a:p>
            <a:endParaRPr lang="en-US" smtClean="0"/>
          </a:p>
          <a:p>
            <a:r>
              <a:rPr lang="en-US" smtClean="0"/>
              <a:t>Students who otherwise might not have selected a STEM education/career are provided opportunities to make an </a:t>
            </a:r>
            <a:r>
              <a:rPr lang="en-US" u="sng" smtClean="0"/>
              <a:t>informed choice</a:t>
            </a:r>
            <a:r>
              <a:rPr lang="en-US" smtClean="0"/>
              <a:t> about pursuing a STEM career in areas of high importance to DOE/SC’s missions.</a:t>
            </a:r>
          </a:p>
          <a:p>
            <a:pPr>
              <a:buFont typeface="Wingdings" pitchFamily="2" charset="2"/>
              <a:buNone/>
            </a:pPr>
            <a:endParaRPr lang="en-US" smtClean="0"/>
          </a:p>
          <a:p>
            <a:r>
              <a:rPr lang="en-US" smtClean="0"/>
              <a:t>Students and faculty with an aptitude and desire to pursue STEM careers and education are introduced through WDTS programs to authentic research environments and mentors as a way to increase the </a:t>
            </a:r>
            <a:r>
              <a:rPr lang="en-US" u="sng" smtClean="0"/>
              <a:t>retention</a:t>
            </a:r>
            <a:r>
              <a:rPr lang="en-US" smtClean="0"/>
              <a:t> of students and faculty in STEM fields.</a:t>
            </a:r>
          </a:p>
          <a:p>
            <a:pPr>
              <a:buFont typeface="Wingdings" pitchFamily="2" charset="2"/>
              <a:buNone/>
            </a:pPr>
            <a:endParaRPr lang="en-US" smtClean="0"/>
          </a:p>
          <a:p>
            <a:r>
              <a:rPr lang="en-US" smtClean="0"/>
              <a:t>WDTS provides students and faculty with a </a:t>
            </a:r>
            <a:r>
              <a:rPr lang="en-US" u="sng" smtClean="0"/>
              <a:t>pathway</a:t>
            </a:r>
            <a:r>
              <a:rPr lang="en-US" smtClean="0"/>
              <a:t> to STEM careers at DOE, its National Laboratories, and other institutions that support scientific disciplines consistent with DOE’s missions.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a:lstStyle/>
          <a:p>
            <a:r>
              <a:rPr lang="en-US" sz="2400" smtClean="0">
                <a:effectLst/>
              </a:rPr>
              <a:t>Office of Workforce Development Funding Levels 1990-2011</a:t>
            </a:r>
          </a:p>
        </p:txBody>
      </p:sp>
      <p:graphicFrame>
        <p:nvGraphicFramePr>
          <p:cNvPr id="62467" name="Object 3"/>
          <p:cNvGraphicFramePr>
            <a:graphicFrameLocks noChangeAspect="1"/>
          </p:cNvGraphicFramePr>
          <p:nvPr>
            <p:ph sz="half" idx="1"/>
          </p:nvPr>
        </p:nvGraphicFramePr>
        <p:xfrm>
          <a:off x="53975" y="1677988"/>
          <a:ext cx="9021763" cy="5111750"/>
        </p:xfrm>
        <a:graphic>
          <a:graphicData uri="http://schemas.openxmlformats.org/presentationml/2006/ole">
            <p:oleObj spid="_x0000_s62467" name="Chart" r:id="rId4" imgW="8858250" imgH="5019770" progId="MSGraph.Chart.8">
              <p:embed followColorScheme="full"/>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24300" y="0"/>
            <a:ext cx="5219700" cy="965200"/>
          </a:xfrm>
        </p:spPr>
        <p:txBody>
          <a:bodyPr/>
          <a:lstStyle/>
          <a:p>
            <a:pPr>
              <a:defRPr/>
            </a:pPr>
            <a:r>
              <a:rPr lang="en-US" b="1" smtClean="0">
                <a:solidFill>
                  <a:srgbClr val="262673"/>
                </a:solidFill>
              </a:rPr>
              <a:t>Questions or Comments</a:t>
            </a:r>
          </a:p>
        </p:txBody>
      </p:sp>
      <p:sp>
        <p:nvSpPr>
          <p:cNvPr id="44034"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B5E7A488-88B2-476E-9DBC-76B48BE85385}" type="slidenum">
              <a:rPr lang="en-US" sz="1000"/>
              <a:pPr algn="r"/>
              <a:t>13</a:t>
            </a:fld>
            <a:endParaRPr lang="en-US" sz="1000"/>
          </a:p>
        </p:txBody>
      </p:sp>
      <p:sp>
        <p:nvSpPr>
          <p:cNvPr id="5" name="Rectangle 2"/>
          <p:cNvSpPr>
            <a:spLocks noGrp="1" noChangeArrowheads="1"/>
          </p:cNvSpPr>
          <p:nvPr>
            <p:ph idx="4294967295"/>
          </p:nvPr>
        </p:nvSpPr>
        <p:spPr>
          <a:xfrm>
            <a:off x="152400" y="1193800"/>
            <a:ext cx="8991600" cy="5199063"/>
          </a:xfrm>
        </p:spPr>
        <p:txBody>
          <a:bodyPr/>
          <a:lstStyle/>
          <a:p>
            <a:pPr algn="ctr">
              <a:buFont typeface="Wingdings" pitchFamily="2" charset="2"/>
              <a:buNone/>
              <a:defRPr/>
            </a:pPr>
            <a:endParaRPr lang="en-US" sz="2800" dirty="0" smtClean="0">
              <a:latin typeface="+mj-lt"/>
            </a:endParaRPr>
          </a:p>
          <a:p>
            <a:pPr algn="ctr">
              <a:buFont typeface="Wingdings" pitchFamily="2" charset="2"/>
              <a:buNone/>
              <a:defRPr/>
            </a:pPr>
            <a:endParaRPr lang="en-US" sz="2800" dirty="0" smtClean="0">
              <a:latin typeface="+mj-lt"/>
            </a:endParaRPr>
          </a:p>
          <a:p>
            <a:pPr algn="ctr">
              <a:buFont typeface="Wingdings" pitchFamily="2" charset="2"/>
              <a:buNone/>
              <a:defRPr/>
            </a:pPr>
            <a:r>
              <a:rPr lang="en-US" sz="2800" dirty="0" smtClean="0">
                <a:latin typeface="+mj-lt"/>
              </a:rPr>
              <a:t>Bill </a:t>
            </a:r>
            <a:r>
              <a:rPr lang="en-US" sz="2800" dirty="0">
                <a:latin typeface="+mj-lt"/>
              </a:rPr>
              <a:t>Valdez</a:t>
            </a:r>
          </a:p>
          <a:p>
            <a:pPr algn="ctr">
              <a:buFont typeface="Wingdings" pitchFamily="2" charset="2"/>
              <a:buNone/>
              <a:defRPr/>
            </a:pPr>
            <a:r>
              <a:rPr lang="en-US" sz="2400" b="0" dirty="0">
                <a:latin typeface="+mj-lt"/>
              </a:rPr>
              <a:t>Director</a:t>
            </a:r>
          </a:p>
          <a:p>
            <a:pPr algn="ctr">
              <a:buFont typeface="Wingdings" pitchFamily="2" charset="2"/>
              <a:buNone/>
              <a:defRPr/>
            </a:pPr>
            <a:r>
              <a:rPr lang="en-US" sz="2400" b="0" dirty="0">
                <a:latin typeface="+mj-lt"/>
              </a:rPr>
              <a:t>Office of Workforce Development </a:t>
            </a:r>
            <a:r>
              <a:rPr lang="en-US" sz="2400" b="0" dirty="0" smtClean="0">
                <a:latin typeface="+mj-lt"/>
              </a:rPr>
              <a:t>for Teachers </a:t>
            </a:r>
            <a:r>
              <a:rPr lang="en-US" sz="2400" b="0" dirty="0">
                <a:latin typeface="+mj-lt"/>
              </a:rPr>
              <a:t>and </a:t>
            </a:r>
            <a:r>
              <a:rPr lang="en-US" sz="2400" b="0" dirty="0" smtClean="0">
                <a:latin typeface="+mj-lt"/>
              </a:rPr>
              <a:t>Scientists</a:t>
            </a:r>
          </a:p>
          <a:p>
            <a:pPr algn="ctr">
              <a:buFont typeface="Wingdings" pitchFamily="2" charset="2"/>
              <a:buNone/>
              <a:defRPr/>
            </a:pPr>
            <a:r>
              <a:rPr lang="en-US" sz="2400" b="0" dirty="0" smtClean="0">
                <a:latin typeface="+mj-lt"/>
              </a:rPr>
              <a:t>U.S. Department of Energy</a:t>
            </a:r>
          </a:p>
          <a:p>
            <a:pPr algn="ctr">
              <a:buFont typeface="Wingdings" pitchFamily="2" charset="2"/>
              <a:buNone/>
              <a:defRPr/>
            </a:pPr>
            <a:r>
              <a:rPr lang="en-US" sz="2400" b="0" dirty="0" smtClean="0">
                <a:latin typeface="+mj-lt"/>
              </a:rPr>
              <a:t>Washington, DC</a:t>
            </a:r>
            <a:endParaRPr lang="en-US" sz="2400" b="0" dirty="0">
              <a:latin typeface="+mj-lt"/>
            </a:endParaRPr>
          </a:p>
          <a:p>
            <a:pPr algn="ctr">
              <a:buFont typeface="Wingdings" pitchFamily="2" charset="2"/>
              <a:buNone/>
              <a:defRPr/>
            </a:pPr>
            <a:r>
              <a:rPr lang="en-US" b="0" dirty="0">
                <a:solidFill>
                  <a:srgbClr val="C00000"/>
                </a:solidFill>
                <a:latin typeface="+mj-lt"/>
                <a:hlinkClick r:id="rId3"/>
              </a:rPr>
              <a:t>Bill.Valdez@science.doe.gov</a:t>
            </a:r>
            <a:endParaRPr lang="en-US" b="0" dirty="0">
              <a:solidFill>
                <a:srgbClr val="C00000"/>
              </a:solidFill>
              <a:latin typeface="+mj-lt"/>
            </a:endParaRPr>
          </a:p>
          <a:p>
            <a:pPr algn="ctr">
              <a:buFont typeface="Wingdings" pitchFamily="2" charset="2"/>
              <a:buNone/>
              <a:defRPr/>
            </a:pPr>
            <a:endParaRPr lang="en-US" sz="32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714750" y="0"/>
            <a:ext cx="5429250" cy="965200"/>
          </a:xfrm>
          <a:noFill/>
          <a:ln/>
        </p:spPr>
        <p:txBody>
          <a:bodyPr/>
          <a:lstStyle/>
          <a:p>
            <a:r>
              <a:rPr lang="en-US" smtClean="0">
                <a:solidFill>
                  <a:schemeClr val="tx1"/>
                </a:solidFill>
                <a:effectLst/>
              </a:rPr>
              <a:t>WDTS Program Mission</a:t>
            </a:r>
          </a:p>
        </p:txBody>
      </p:sp>
      <p:sp>
        <p:nvSpPr>
          <p:cNvPr id="46083" name="Rectangle 3"/>
          <p:cNvSpPr>
            <a:spLocks noGrp="1" noChangeArrowheads="1"/>
          </p:cNvSpPr>
          <p:nvPr>
            <p:ph type="body" idx="1"/>
          </p:nvPr>
        </p:nvSpPr>
        <p:spPr>
          <a:xfrm>
            <a:off x="457200" y="1270000"/>
            <a:ext cx="8229600" cy="5199063"/>
          </a:xfrm>
        </p:spPr>
        <p:txBody>
          <a:bodyPr/>
          <a:lstStyle/>
          <a:p>
            <a:pPr>
              <a:buFont typeface="Wingdings" pitchFamily="2" charset="2"/>
              <a:buNone/>
            </a:pPr>
            <a:r>
              <a:rPr lang="en-US" sz="2400" u="sng" smtClean="0"/>
              <a:t>Mission:</a:t>
            </a:r>
            <a:r>
              <a:rPr lang="en-US" smtClean="0"/>
              <a:t>  Help ensure that DOE and the Nation have a sustained pipeline of highly trained science, technology, engineering and mathematics (STEM) workers.</a:t>
            </a:r>
          </a:p>
          <a:p>
            <a:pPr>
              <a:buFont typeface="Wingdings" pitchFamily="2" charset="2"/>
              <a:buNone/>
            </a:pPr>
            <a:endParaRPr lang="en-US" smtClean="0"/>
          </a:p>
          <a:p>
            <a:pPr>
              <a:buFont typeface="Wingdings" pitchFamily="2" charset="2"/>
              <a:buNone/>
            </a:pPr>
            <a:r>
              <a:rPr lang="en-US" sz="2400" u="sng" smtClean="0"/>
              <a:t>Priorities:</a:t>
            </a:r>
          </a:p>
          <a:p>
            <a:r>
              <a:rPr lang="en-US" smtClean="0"/>
              <a:t>Contribute to the development of STEM K-16 educators through experiential-based programs. </a:t>
            </a:r>
          </a:p>
          <a:p>
            <a:r>
              <a:rPr lang="en-US" smtClean="0"/>
              <a:t>Provide mentored research experiences to undergraduate students and faculty through participation in the DOE research enterprise.</a:t>
            </a:r>
          </a:p>
          <a:p>
            <a:r>
              <a:rPr lang="en-US" smtClean="0"/>
              <a:t>Increase opportunities for under-represented students and faculty to participate in STEM energy and environment education and careers leveraging the unique opportunities at DOE national laboratories.</a:t>
            </a:r>
          </a:p>
          <a:p>
            <a:r>
              <a:rPr lang="en-US" smtClean="0"/>
              <a:t>Provide graduate fellowships for the pursuit of advanced degrees in scientific disciplines that prepare U.S. students for careers important to the DOE mission.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965200"/>
          </a:xfrm>
        </p:spPr>
        <p:txBody>
          <a:bodyPr/>
          <a:lstStyle/>
          <a:p>
            <a:pPr>
              <a:defRPr/>
            </a:pPr>
            <a:r>
              <a:rPr lang="en-US" sz="3200" dirty="0" smtClean="0"/>
              <a:t>Our Core Strengths</a:t>
            </a:r>
            <a:endParaRPr lang="en-US" sz="3200" dirty="0"/>
          </a:p>
        </p:txBody>
      </p:sp>
      <p:sp>
        <p:nvSpPr>
          <p:cNvPr id="3" name="Content Placeholder 2"/>
          <p:cNvSpPr>
            <a:spLocks noGrp="1"/>
          </p:cNvSpPr>
          <p:nvPr>
            <p:ph idx="1"/>
          </p:nvPr>
        </p:nvSpPr>
        <p:spPr>
          <a:xfrm>
            <a:off x="292100" y="1181100"/>
            <a:ext cx="8496300" cy="5199063"/>
          </a:xfrm>
        </p:spPr>
        <p:txBody>
          <a:bodyPr/>
          <a:lstStyle/>
          <a:p>
            <a:pPr>
              <a:defRPr/>
            </a:pPr>
            <a:r>
              <a:rPr lang="en-US" sz="2400" dirty="0" smtClean="0"/>
              <a:t>The CORE of DOE’s Education &amp; Workforce Development Programs:</a:t>
            </a:r>
          </a:p>
          <a:p>
            <a:pPr lvl="1">
              <a:defRPr/>
            </a:pPr>
            <a:r>
              <a:rPr lang="en-US" sz="2800" b="1" dirty="0" smtClean="0">
                <a:solidFill>
                  <a:srgbClr val="C00000"/>
                </a:solidFill>
                <a:effectLst>
                  <a:outerShdw blurRad="38100" dist="38100" dir="2700000" algn="tl">
                    <a:srgbClr val="C0C0C0"/>
                  </a:outerShdw>
                </a:effectLst>
              </a:rPr>
              <a:t> National Laboratories</a:t>
            </a:r>
          </a:p>
          <a:p>
            <a:pPr lvl="1">
              <a:defRPr/>
            </a:pPr>
            <a:r>
              <a:rPr lang="en-US" sz="2800" b="1" dirty="0" smtClean="0">
                <a:solidFill>
                  <a:srgbClr val="C00000"/>
                </a:solidFill>
                <a:effectLst>
                  <a:outerShdw blurRad="38100" dist="38100" dir="2700000" algn="tl">
                    <a:srgbClr val="C0C0C0"/>
                  </a:outerShdw>
                </a:effectLst>
              </a:rPr>
              <a:t> Partnerships with Universities</a:t>
            </a:r>
          </a:p>
          <a:p>
            <a:pPr>
              <a:defRPr/>
            </a:pPr>
            <a:r>
              <a:rPr lang="en-US" sz="2400" dirty="0" smtClean="0"/>
              <a:t>Why the National Laboratories &amp; Universities?</a:t>
            </a:r>
          </a:p>
          <a:p>
            <a:pPr lvl="1">
              <a:defRPr/>
            </a:pPr>
            <a:r>
              <a:rPr lang="en-US" sz="2200" dirty="0" smtClean="0"/>
              <a:t>Cutting-edge research &amp; content</a:t>
            </a:r>
          </a:p>
          <a:p>
            <a:pPr lvl="1">
              <a:defRPr/>
            </a:pPr>
            <a:r>
              <a:rPr lang="en-US" sz="2200" dirty="0" smtClean="0"/>
              <a:t>Unique facilities and immense infrastructure</a:t>
            </a:r>
          </a:p>
          <a:p>
            <a:pPr lvl="1">
              <a:defRPr/>
            </a:pPr>
            <a:r>
              <a:rPr lang="en-US" sz="2200" dirty="0" smtClean="0"/>
              <a:t>World class mentors</a:t>
            </a:r>
          </a:p>
          <a:p>
            <a:pPr lvl="1">
              <a:buFontTx/>
              <a:buNone/>
              <a:defRPr/>
            </a:pPr>
            <a:endParaRPr lang="en-US" sz="2200" b="1" dirty="0" smtClean="0"/>
          </a:p>
          <a:p>
            <a:pPr lvl="1">
              <a:defRPr/>
            </a:pPr>
            <a:endParaRPr lang="en-US" sz="2200" b="1" dirty="0" smtClean="0">
              <a:effectLst>
                <a:outerShdw blurRad="38100" dist="38100" dir="2700000" algn="tl">
                  <a:srgbClr val="C0C0C0"/>
                </a:outerShdw>
              </a:effectLst>
            </a:endParaRPr>
          </a:p>
        </p:txBody>
      </p:sp>
      <p:sp>
        <p:nvSpPr>
          <p:cNvPr id="23555" name="Slide Number Placeholder 3"/>
          <p:cNvSpPr>
            <a:spLocks noGrp="1"/>
          </p:cNvSpPr>
          <p:nvPr>
            <p:ph type="sldNum" sz="quarter" idx="10"/>
          </p:nvPr>
        </p:nvSpPr>
        <p:spPr>
          <a:noFill/>
        </p:spPr>
        <p:txBody>
          <a:bodyPr/>
          <a:lstStyle/>
          <a:p>
            <a:fld id="{1C9D36F5-F571-43B0-AAA5-BDDBC20C8135}" type="slidenum">
              <a:rPr lang="en-US" smtClean="0"/>
              <a:pPr/>
              <a:t>3</a:t>
            </a:fld>
            <a:endParaRPr lang="en-US" smtClean="0"/>
          </a:p>
        </p:txBody>
      </p:sp>
      <p:pic>
        <p:nvPicPr>
          <p:cNvPr id="23556" name="Picture 56" descr="PNNL DOE ACTS 4 Teachers in Biochemistry Lab"/>
          <p:cNvPicPr>
            <a:picLocks noChangeAspect="1" noChangeArrowheads="1"/>
          </p:cNvPicPr>
          <p:nvPr/>
        </p:nvPicPr>
        <p:blipFill>
          <a:blip r:embed="rId3"/>
          <a:srcRect/>
          <a:stretch>
            <a:fillRect/>
          </a:stretch>
        </p:blipFill>
        <p:spPr bwMode="auto">
          <a:xfrm>
            <a:off x="698500" y="4926013"/>
            <a:ext cx="2298700" cy="1627187"/>
          </a:xfrm>
          <a:prstGeom prst="rect">
            <a:avLst/>
          </a:prstGeom>
          <a:noFill/>
          <a:ln w="9525">
            <a:noFill/>
            <a:miter lim="800000"/>
            <a:headEnd/>
            <a:tailEnd/>
          </a:ln>
        </p:spPr>
      </p:pic>
      <p:pic>
        <p:nvPicPr>
          <p:cNvPr id="23557" name="Picture 59" descr="27797D46"/>
          <p:cNvPicPr>
            <a:picLocks noChangeAspect="1" noChangeArrowheads="1"/>
          </p:cNvPicPr>
          <p:nvPr/>
        </p:nvPicPr>
        <p:blipFill>
          <a:blip r:embed="rId4"/>
          <a:srcRect/>
          <a:stretch>
            <a:fillRect/>
          </a:stretch>
        </p:blipFill>
        <p:spPr bwMode="auto">
          <a:xfrm>
            <a:off x="3225800" y="4899025"/>
            <a:ext cx="2768600" cy="1677988"/>
          </a:xfrm>
          <a:prstGeom prst="rect">
            <a:avLst/>
          </a:prstGeom>
          <a:noFill/>
          <a:ln w="9525">
            <a:noFill/>
            <a:miter lim="800000"/>
            <a:headEnd/>
            <a:tailEnd/>
          </a:ln>
        </p:spPr>
      </p:pic>
      <p:pic>
        <p:nvPicPr>
          <p:cNvPr id="23558" name="Picture 57" descr="PNNL FaST Team Shannon Gott and Qin Ma 9"/>
          <p:cNvPicPr>
            <a:picLocks noChangeAspect="1" noChangeArrowheads="1"/>
          </p:cNvPicPr>
          <p:nvPr/>
        </p:nvPicPr>
        <p:blipFill>
          <a:blip r:embed="rId5"/>
          <a:srcRect/>
          <a:stretch>
            <a:fillRect/>
          </a:stretch>
        </p:blipFill>
        <p:spPr bwMode="auto">
          <a:xfrm>
            <a:off x="6230938" y="4945063"/>
            <a:ext cx="2024062" cy="161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1066800"/>
            <a:ext cx="9144000" cy="5791200"/>
          </a:xfrm>
          <a:prstGeom prst="rect">
            <a:avLst/>
          </a:prstGeom>
          <a:gradFill>
            <a:gsLst>
              <a:gs pos="0">
                <a:srgbClr val="5E9EFF">
                  <a:alpha val="32000"/>
                </a:srgbClr>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pic>
        <p:nvPicPr>
          <p:cNvPr id="27652" name="Picture 2" descr="pryamid"/>
          <p:cNvPicPr>
            <a:picLocks noChangeAspect="1" noChangeArrowheads="1"/>
          </p:cNvPicPr>
          <p:nvPr/>
        </p:nvPicPr>
        <p:blipFill>
          <a:blip r:embed="rId3">
            <a:clrChange>
              <a:clrFrom>
                <a:srgbClr val="FFFFFF"/>
              </a:clrFrom>
              <a:clrTo>
                <a:srgbClr val="FFFFFF">
                  <a:alpha val="0"/>
                </a:srgbClr>
              </a:clrTo>
            </a:clrChange>
            <a:lum bright="38000" contrast="-56000"/>
          </a:blip>
          <a:srcRect b="8516"/>
          <a:stretch>
            <a:fillRect/>
          </a:stretch>
        </p:blipFill>
        <p:spPr bwMode="auto">
          <a:xfrm>
            <a:off x="1109663" y="1863725"/>
            <a:ext cx="5751512" cy="4994275"/>
          </a:xfrm>
          <a:prstGeom prst="rect">
            <a:avLst/>
          </a:prstGeom>
          <a:noFill/>
          <a:ln w="9525">
            <a:noFill/>
            <a:miter lim="800000"/>
            <a:headEnd/>
            <a:tailEnd/>
          </a:ln>
        </p:spPr>
      </p:pic>
      <p:sp>
        <p:nvSpPr>
          <p:cNvPr id="130051" name="Rectangle 3"/>
          <p:cNvSpPr>
            <a:spLocks noGrp="1" noChangeArrowheads="1"/>
          </p:cNvSpPr>
          <p:nvPr>
            <p:ph type="ctrTitle"/>
          </p:nvPr>
        </p:nvSpPr>
        <p:spPr>
          <a:xfrm>
            <a:off x="3924300" y="0"/>
            <a:ext cx="5219700" cy="1006475"/>
          </a:xfrm>
        </p:spPr>
        <p:txBody>
          <a:bodyPr/>
          <a:lstStyle/>
          <a:p>
            <a:pPr>
              <a:lnSpc>
                <a:spcPct val="85000"/>
              </a:lnSpc>
              <a:defRPr/>
            </a:pPr>
            <a:r>
              <a:rPr lang="en-US" sz="2400" b="1" dirty="0">
                <a:solidFill>
                  <a:schemeClr val="accent2">
                    <a:lumMod val="75000"/>
                  </a:schemeClr>
                </a:solidFill>
                <a:effectLst>
                  <a:outerShdw blurRad="38100" dist="38100" dir="2700000" algn="tl">
                    <a:srgbClr val="000000">
                      <a:alpha val="43137"/>
                    </a:srgbClr>
                  </a:outerShdw>
                </a:effectLst>
              </a:rPr>
              <a:t>WDTS Portfolio is Aligned</a:t>
            </a:r>
            <a:br>
              <a:rPr lang="en-US" sz="2400" b="1" dirty="0">
                <a:solidFill>
                  <a:schemeClr val="accent2">
                    <a:lumMod val="75000"/>
                  </a:schemeClr>
                </a:solidFill>
                <a:effectLst>
                  <a:outerShdw blurRad="38100" dist="38100" dir="2700000" algn="tl">
                    <a:srgbClr val="000000">
                      <a:alpha val="43137"/>
                    </a:srgbClr>
                  </a:outerShdw>
                </a:effectLst>
              </a:rPr>
            </a:br>
            <a:r>
              <a:rPr lang="en-US" sz="2400" b="1" dirty="0">
                <a:solidFill>
                  <a:schemeClr val="accent2">
                    <a:lumMod val="75000"/>
                  </a:schemeClr>
                </a:solidFill>
                <a:effectLst>
                  <a:outerShdw blurRad="38100" dist="38100" dir="2700000" algn="tl">
                    <a:srgbClr val="000000">
                      <a:alpha val="43137"/>
                    </a:srgbClr>
                  </a:outerShdw>
                </a:effectLst>
              </a:rPr>
              <a:t>To Support the STEM </a:t>
            </a:r>
            <a:r>
              <a:rPr lang="en-US" sz="2400" b="1" dirty="0" smtClean="0">
                <a:solidFill>
                  <a:schemeClr val="accent2">
                    <a:lumMod val="75000"/>
                  </a:schemeClr>
                </a:solidFill>
                <a:effectLst>
                  <a:outerShdw blurRad="38100" dist="38100" dir="2700000" algn="tl">
                    <a:srgbClr val="000000">
                      <a:alpha val="43137"/>
                    </a:srgbClr>
                  </a:outerShdw>
                </a:effectLst>
              </a:rPr>
              <a:t>Continuum</a:t>
            </a:r>
            <a:endParaRPr lang="en-US" sz="2400" b="1" dirty="0">
              <a:solidFill>
                <a:schemeClr val="accent2">
                  <a:lumMod val="75000"/>
                </a:schemeClr>
              </a:solidFill>
              <a:effectLst>
                <a:outerShdw blurRad="38100" dist="38100" dir="2700000" algn="tl">
                  <a:srgbClr val="000000">
                    <a:alpha val="43137"/>
                  </a:srgbClr>
                </a:outerShdw>
              </a:effectLst>
            </a:endParaRPr>
          </a:p>
        </p:txBody>
      </p:sp>
      <p:sp>
        <p:nvSpPr>
          <p:cNvPr id="130052" name="AutoShape 4" descr="Pyramid BG 2"/>
          <p:cNvSpPr>
            <a:spLocks noChangeArrowheads="1"/>
          </p:cNvSpPr>
          <p:nvPr/>
        </p:nvSpPr>
        <p:spPr bwMode="auto">
          <a:xfrm rot="16200000">
            <a:off x="1598613" y="3019425"/>
            <a:ext cx="5102225" cy="2574925"/>
          </a:xfrm>
          <a:custGeom>
            <a:avLst/>
            <a:gdLst>
              <a:gd name="G0" fmla="+- 15239 0 0"/>
              <a:gd name="G1" fmla="+- 5879 0 0"/>
              <a:gd name="G2" fmla="+- 21600 0 5879"/>
              <a:gd name="G3" fmla="+- 10800 0 5879"/>
              <a:gd name="G4" fmla="+- 21600 0 15239"/>
              <a:gd name="G5" fmla="*/ G4 G3 10800"/>
              <a:gd name="G6" fmla="+- 21600 0 G5"/>
              <a:gd name="T0" fmla="*/ 15239 w 21600"/>
              <a:gd name="T1" fmla="*/ 0 h 21600"/>
              <a:gd name="T2" fmla="*/ 0 w 21600"/>
              <a:gd name="T3" fmla="*/ 10800 h 21600"/>
              <a:gd name="T4" fmla="*/ 1523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239" y="0"/>
                </a:moveTo>
                <a:lnTo>
                  <a:pt x="15239" y="5879"/>
                </a:lnTo>
                <a:lnTo>
                  <a:pt x="3375" y="5879"/>
                </a:lnTo>
                <a:lnTo>
                  <a:pt x="3375" y="15721"/>
                </a:lnTo>
                <a:lnTo>
                  <a:pt x="15239" y="15721"/>
                </a:lnTo>
                <a:lnTo>
                  <a:pt x="15239" y="21600"/>
                </a:lnTo>
                <a:lnTo>
                  <a:pt x="21600" y="10800"/>
                </a:lnTo>
                <a:close/>
              </a:path>
              <a:path w="21600" h="21600">
                <a:moveTo>
                  <a:pt x="1350" y="5879"/>
                </a:moveTo>
                <a:lnTo>
                  <a:pt x="1350" y="15721"/>
                </a:lnTo>
                <a:lnTo>
                  <a:pt x="2700" y="15721"/>
                </a:lnTo>
                <a:lnTo>
                  <a:pt x="2700" y="5879"/>
                </a:lnTo>
                <a:close/>
              </a:path>
              <a:path w="21600" h="21600">
                <a:moveTo>
                  <a:pt x="0" y="5879"/>
                </a:moveTo>
                <a:lnTo>
                  <a:pt x="0" y="15721"/>
                </a:lnTo>
                <a:lnTo>
                  <a:pt x="675" y="15721"/>
                </a:lnTo>
                <a:lnTo>
                  <a:pt x="675" y="5879"/>
                </a:lnTo>
                <a:close/>
              </a:path>
            </a:pathLst>
          </a:custGeom>
          <a:blipFill dpi="0" rotWithShape="0">
            <a:blip r:embed="rId4" cstate="print"/>
            <a:srcRect/>
            <a:stretch>
              <a:fillRect/>
            </a:stretch>
          </a:blipFill>
          <a:ln w="38100">
            <a:solidFill>
              <a:schemeClr val="tx1"/>
            </a:solidFill>
            <a:miter lim="800000"/>
            <a:headEnd/>
            <a:tailEnd/>
          </a:ln>
          <a:effectLst>
            <a:outerShdw dist="85194" dir="1593903" algn="ctr" rotWithShape="0">
              <a:schemeClr val="tx1">
                <a:alpha val="50000"/>
              </a:schemeClr>
            </a:outerShdw>
          </a:effectLst>
        </p:spPr>
        <p:txBody>
          <a:bodyPr/>
          <a:lstStyle/>
          <a:p>
            <a:pPr eaLnBrk="0" hangingPunct="0">
              <a:defRPr/>
            </a:pPr>
            <a:endParaRPr lang="en-US" dirty="0"/>
          </a:p>
        </p:txBody>
      </p:sp>
      <p:sp>
        <p:nvSpPr>
          <p:cNvPr id="130055" name="Text Box 7"/>
          <p:cNvSpPr txBox="1">
            <a:spLocks noChangeArrowheads="1"/>
          </p:cNvSpPr>
          <p:nvPr/>
        </p:nvSpPr>
        <p:spPr bwMode="auto">
          <a:xfrm>
            <a:off x="3100388" y="3497263"/>
            <a:ext cx="2322512" cy="392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dirty="0">
                <a:solidFill>
                  <a:srgbClr val="FF0000"/>
                </a:solidFill>
                <a:effectLst>
                  <a:outerShdw blurRad="38100" dist="38100" dir="2700000" algn="tl">
                    <a:srgbClr val="000000"/>
                  </a:outerShdw>
                </a:effectLst>
              </a:rPr>
              <a:t>Graduate Programs</a:t>
            </a:r>
          </a:p>
        </p:txBody>
      </p:sp>
      <p:sp>
        <p:nvSpPr>
          <p:cNvPr id="130056" name="Text Box 8"/>
          <p:cNvSpPr txBox="1">
            <a:spLocks noChangeArrowheads="1"/>
          </p:cNvSpPr>
          <p:nvPr/>
        </p:nvSpPr>
        <p:spPr bwMode="auto">
          <a:xfrm>
            <a:off x="2960688" y="2374900"/>
            <a:ext cx="2641600" cy="392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dirty="0">
                <a:solidFill>
                  <a:srgbClr val="FF0000"/>
                </a:solidFill>
                <a:effectLst>
                  <a:outerShdw blurRad="38100" dist="38100" dir="2700000" algn="tl">
                    <a:srgbClr val="000000"/>
                  </a:outerShdw>
                </a:effectLst>
              </a:rPr>
              <a:t>Educator Programs</a:t>
            </a:r>
          </a:p>
        </p:txBody>
      </p:sp>
      <p:sp>
        <p:nvSpPr>
          <p:cNvPr id="130057" name="Text Box 9"/>
          <p:cNvSpPr txBox="1">
            <a:spLocks noChangeArrowheads="1"/>
          </p:cNvSpPr>
          <p:nvPr/>
        </p:nvSpPr>
        <p:spPr bwMode="auto">
          <a:xfrm>
            <a:off x="2620963" y="4448175"/>
            <a:ext cx="3022600" cy="392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b="0" dirty="0"/>
              <a:t> </a:t>
            </a:r>
            <a:r>
              <a:rPr lang="en-US" dirty="0">
                <a:solidFill>
                  <a:srgbClr val="FF0000"/>
                </a:solidFill>
                <a:effectLst>
                  <a:outerShdw blurRad="38100" dist="38100" dir="2700000" algn="tl">
                    <a:srgbClr val="000000"/>
                  </a:outerShdw>
                </a:effectLst>
              </a:rPr>
              <a:t>Undergraduate Programs</a:t>
            </a:r>
          </a:p>
        </p:txBody>
      </p:sp>
      <p:sp>
        <p:nvSpPr>
          <p:cNvPr id="130058" name="Text Box 10"/>
          <p:cNvSpPr txBox="1">
            <a:spLocks noChangeArrowheads="1"/>
          </p:cNvSpPr>
          <p:nvPr/>
        </p:nvSpPr>
        <p:spPr bwMode="auto">
          <a:xfrm>
            <a:off x="2441575" y="1627188"/>
            <a:ext cx="4092575" cy="3667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dirty="0">
                <a:solidFill>
                  <a:srgbClr val="FF0000"/>
                </a:solidFill>
                <a:effectLst>
                  <a:outerShdw blurRad="38100" dist="38100" dir="2700000" algn="tl">
                    <a:srgbClr val="000000"/>
                  </a:outerShdw>
                </a:effectLst>
              </a:rPr>
              <a:t>Capacity Building Programs</a:t>
            </a:r>
          </a:p>
        </p:txBody>
      </p:sp>
      <p:sp>
        <p:nvSpPr>
          <p:cNvPr id="130059" name="Text Box 11"/>
          <p:cNvSpPr txBox="1">
            <a:spLocks noChangeArrowheads="1"/>
          </p:cNvSpPr>
          <p:nvPr/>
        </p:nvSpPr>
        <p:spPr bwMode="auto">
          <a:xfrm>
            <a:off x="1571625" y="6203950"/>
            <a:ext cx="4984750" cy="392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dirty="0">
                <a:solidFill>
                  <a:srgbClr val="FF0000"/>
                </a:solidFill>
                <a:effectLst>
                  <a:outerShdw blurRad="38100" dist="38100" dir="2700000" algn="tl">
                    <a:srgbClr val="000000"/>
                  </a:outerShdw>
                </a:effectLst>
              </a:rPr>
              <a:t>High School &amp; Middle School Programs</a:t>
            </a:r>
          </a:p>
        </p:txBody>
      </p:sp>
      <p:sp>
        <p:nvSpPr>
          <p:cNvPr id="27660" name="AutoShape 14"/>
          <p:cNvSpPr>
            <a:spLocks noChangeArrowheads="1"/>
          </p:cNvSpPr>
          <p:nvPr/>
        </p:nvSpPr>
        <p:spPr bwMode="auto">
          <a:xfrm rot="10800000">
            <a:off x="177800" y="2471738"/>
            <a:ext cx="2611438" cy="376237"/>
          </a:xfrm>
          <a:custGeom>
            <a:avLst/>
            <a:gdLst>
              <a:gd name="T0" fmla="*/ 2147483647 w 21600"/>
              <a:gd name="T1" fmla="*/ 0 h 21600"/>
              <a:gd name="T2" fmla="*/ 2147483647 w 21600"/>
              <a:gd name="T3" fmla="*/ 38050001 h 21600"/>
              <a:gd name="T4" fmla="*/ 0 w 21600"/>
              <a:gd name="T5" fmla="*/ 95130411 h 21600"/>
              <a:gd name="T6" fmla="*/ 2147483647 w 21600"/>
              <a:gd name="T7" fmla="*/ 114150230 h 21600"/>
              <a:gd name="T8" fmla="*/ 2147483647 w 21600"/>
              <a:gd name="T9" fmla="*/ 79271122 h 21600"/>
              <a:gd name="T10" fmla="*/ 2147483647 w 21600"/>
              <a:gd name="T11" fmla="*/ 3805000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CC"/>
          </a:solidFill>
          <a:ln w="9525">
            <a:solidFill>
              <a:schemeClr val="tx1"/>
            </a:solidFill>
            <a:miter lim="800000"/>
            <a:headEnd/>
            <a:tailEnd/>
          </a:ln>
        </p:spPr>
        <p:txBody>
          <a:bodyPr wrap="none" anchor="ctr"/>
          <a:lstStyle/>
          <a:p>
            <a:endParaRPr lang="en-US"/>
          </a:p>
        </p:txBody>
      </p:sp>
      <p:sp>
        <p:nvSpPr>
          <p:cNvPr id="27661" name="Rectangle 15"/>
          <p:cNvSpPr>
            <a:spLocks noChangeArrowheads="1"/>
          </p:cNvSpPr>
          <p:nvPr/>
        </p:nvSpPr>
        <p:spPr bwMode="auto">
          <a:xfrm>
            <a:off x="6005513" y="3860800"/>
            <a:ext cx="3138487" cy="300038"/>
          </a:xfrm>
          <a:prstGeom prst="rect">
            <a:avLst/>
          </a:prstGeom>
          <a:noFill/>
          <a:ln w="9525">
            <a:noFill/>
            <a:miter lim="800000"/>
            <a:headEnd/>
            <a:tailEnd/>
          </a:ln>
        </p:spPr>
        <p:txBody>
          <a:bodyPr/>
          <a:lstStyle/>
          <a:p>
            <a:pPr marL="174625" indent="-115888">
              <a:buFont typeface="Wingdings" pitchFamily="2" charset="2"/>
              <a:buChar char="§"/>
            </a:pPr>
            <a:r>
              <a:rPr lang="en-US" sz="1400">
                <a:latin typeface="Arial Narrow" pitchFamily="34" charset="0"/>
              </a:rPr>
              <a:t>SCGF</a:t>
            </a:r>
          </a:p>
          <a:p>
            <a:pPr marL="174625" indent="-115888">
              <a:buFont typeface="Wingdings" pitchFamily="2" charset="2"/>
              <a:buNone/>
            </a:pPr>
            <a:r>
              <a:rPr lang="en-US" sz="1400">
                <a:latin typeface="Arial Narrow" pitchFamily="34" charset="0"/>
              </a:rPr>
              <a:t>	</a:t>
            </a:r>
            <a:r>
              <a:rPr lang="en-US" sz="1200" b="0">
                <a:latin typeface="Arial Narrow" pitchFamily="34" charset="0"/>
              </a:rPr>
              <a:t>(Office of Science Graduate Fellowship Program)</a:t>
            </a:r>
          </a:p>
        </p:txBody>
      </p:sp>
      <p:sp>
        <p:nvSpPr>
          <p:cNvPr id="27662" name="Rectangle 16"/>
          <p:cNvSpPr>
            <a:spLocks noChangeArrowheads="1"/>
          </p:cNvSpPr>
          <p:nvPr/>
        </p:nvSpPr>
        <p:spPr bwMode="auto">
          <a:xfrm>
            <a:off x="6604000" y="2146300"/>
            <a:ext cx="2387600" cy="393700"/>
          </a:xfrm>
          <a:prstGeom prst="rect">
            <a:avLst/>
          </a:prstGeom>
          <a:noFill/>
          <a:ln w="9525">
            <a:noFill/>
            <a:miter lim="800000"/>
            <a:headEnd/>
            <a:tailEnd/>
          </a:ln>
        </p:spPr>
        <p:txBody>
          <a:bodyPr/>
          <a:lstStyle/>
          <a:p>
            <a:pPr marL="115888" indent="-115888">
              <a:lnSpc>
                <a:spcPct val="80000"/>
              </a:lnSpc>
              <a:buFont typeface="Wingdings" pitchFamily="2" charset="2"/>
              <a:buChar char="§"/>
            </a:pPr>
            <a:r>
              <a:rPr lang="en-US" sz="1400" b="0">
                <a:latin typeface="Arial Narrow" pitchFamily="34" charset="0"/>
              </a:rPr>
              <a:t> </a:t>
            </a:r>
            <a:r>
              <a:rPr lang="en-US" sz="1400">
                <a:latin typeface="Arial Narrow" pitchFamily="34" charset="0"/>
              </a:rPr>
              <a:t>Public/Private Partnerships</a:t>
            </a:r>
          </a:p>
          <a:p>
            <a:pPr marL="115888" indent="-115888">
              <a:lnSpc>
                <a:spcPct val="80000"/>
              </a:lnSpc>
              <a:buFont typeface="Wingdings" pitchFamily="2" charset="2"/>
              <a:buChar char="§"/>
            </a:pPr>
            <a:r>
              <a:rPr lang="en-US" sz="1400">
                <a:latin typeface="Arial Narrow" pitchFamily="34" charset="0"/>
              </a:rPr>
              <a:t>Evaluation/Workforce Studies</a:t>
            </a:r>
          </a:p>
          <a:p>
            <a:pPr marL="115888" indent="-115888">
              <a:lnSpc>
                <a:spcPct val="80000"/>
              </a:lnSpc>
              <a:buFont typeface="Wingdings" pitchFamily="2" charset="2"/>
              <a:buChar char="§"/>
            </a:pPr>
            <a:r>
              <a:rPr lang="en-US" sz="1400">
                <a:latin typeface="Arial Narrow" pitchFamily="34" charset="0"/>
              </a:rPr>
              <a:t>Equipment Donation</a:t>
            </a:r>
          </a:p>
          <a:p>
            <a:pPr marL="115888" indent="-115888">
              <a:lnSpc>
                <a:spcPct val="80000"/>
              </a:lnSpc>
              <a:buFont typeface="Wingdings" pitchFamily="2" charset="2"/>
              <a:buChar char="§"/>
            </a:pPr>
            <a:r>
              <a:rPr lang="en-US" sz="1400">
                <a:latin typeface="Arial Narrow" pitchFamily="34" charset="0"/>
              </a:rPr>
              <a:t>Mentor Program</a:t>
            </a:r>
          </a:p>
          <a:p>
            <a:pPr marL="115888" indent="-115888">
              <a:lnSpc>
                <a:spcPct val="80000"/>
              </a:lnSpc>
              <a:buFont typeface="Wingdings" pitchFamily="2" charset="2"/>
              <a:buChar char="§"/>
            </a:pPr>
            <a:r>
              <a:rPr lang="en-US" sz="1400">
                <a:latin typeface="Arial Narrow" pitchFamily="34" charset="0"/>
              </a:rPr>
              <a:t>Outreach</a:t>
            </a:r>
          </a:p>
        </p:txBody>
      </p:sp>
      <p:sp>
        <p:nvSpPr>
          <p:cNvPr id="27663" name="AutoShape 17"/>
          <p:cNvSpPr>
            <a:spLocks noChangeArrowheads="1"/>
          </p:cNvSpPr>
          <p:nvPr/>
        </p:nvSpPr>
        <p:spPr bwMode="auto">
          <a:xfrm rot="10800000" flipH="1">
            <a:off x="5856288" y="4468813"/>
            <a:ext cx="1900237" cy="401637"/>
          </a:xfrm>
          <a:custGeom>
            <a:avLst/>
            <a:gdLst>
              <a:gd name="T0" fmla="*/ 2147483647 w 21600"/>
              <a:gd name="T1" fmla="*/ 0 h 21600"/>
              <a:gd name="T2" fmla="*/ 2147483647 w 21600"/>
              <a:gd name="T3" fmla="*/ 65518555 h 21600"/>
              <a:gd name="T4" fmla="*/ 0 w 21600"/>
              <a:gd name="T5" fmla="*/ 163805732 h 21600"/>
              <a:gd name="T6" fmla="*/ 2147483647 w 21600"/>
              <a:gd name="T7" fmla="*/ 196555647 h 21600"/>
              <a:gd name="T8" fmla="*/ 2147483647 w 21600"/>
              <a:gd name="T9" fmla="*/ 136496917 h 21600"/>
              <a:gd name="T10" fmla="*/ 2147483647 w 21600"/>
              <a:gd name="T11" fmla="*/ 6551855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CC"/>
          </a:solidFill>
          <a:ln w="9525">
            <a:solidFill>
              <a:schemeClr val="tx1"/>
            </a:solidFill>
            <a:miter lim="800000"/>
            <a:headEnd/>
            <a:tailEnd/>
          </a:ln>
        </p:spPr>
        <p:txBody>
          <a:bodyPr wrap="none" anchor="ctr"/>
          <a:lstStyle/>
          <a:p>
            <a:endParaRPr lang="en-US"/>
          </a:p>
        </p:txBody>
      </p:sp>
      <p:sp>
        <p:nvSpPr>
          <p:cNvPr id="27664" name="AutoShape 18"/>
          <p:cNvSpPr>
            <a:spLocks noChangeArrowheads="1"/>
          </p:cNvSpPr>
          <p:nvPr/>
        </p:nvSpPr>
        <p:spPr bwMode="auto">
          <a:xfrm flipH="1">
            <a:off x="250825" y="5726113"/>
            <a:ext cx="1069975" cy="739775"/>
          </a:xfrm>
          <a:custGeom>
            <a:avLst/>
            <a:gdLst>
              <a:gd name="T0" fmla="*/ 1744232193 w 21600"/>
              <a:gd name="T1" fmla="*/ 0 h 21600"/>
              <a:gd name="T2" fmla="*/ 1046492633 w 21600"/>
              <a:gd name="T3" fmla="*/ 124721465 h 21600"/>
              <a:gd name="T4" fmla="*/ 0 w 21600"/>
              <a:gd name="T5" fmla="*/ 311820941 h 21600"/>
              <a:gd name="T6" fmla="*/ 1046492633 w 21600"/>
              <a:gd name="T7" fmla="*/ 374164223 h 21600"/>
              <a:gd name="T8" fmla="*/ 2092988437 w 21600"/>
              <a:gd name="T9" fmla="*/ 259836491 h 21600"/>
              <a:gd name="T10" fmla="*/ 2147483647 w 21600"/>
              <a:gd name="T11" fmla="*/ 12472146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CC"/>
          </a:solidFill>
          <a:ln w="9525">
            <a:solidFill>
              <a:schemeClr val="tx1"/>
            </a:solidFill>
            <a:miter lim="800000"/>
            <a:headEnd/>
            <a:tailEnd/>
          </a:ln>
        </p:spPr>
        <p:txBody>
          <a:bodyPr wrap="none" anchor="ctr"/>
          <a:lstStyle/>
          <a:p>
            <a:endParaRPr lang="en-US"/>
          </a:p>
        </p:txBody>
      </p:sp>
      <p:sp>
        <p:nvSpPr>
          <p:cNvPr id="27665" name="AutoShape 19"/>
          <p:cNvSpPr>
            <a:spLocks noChangeArrowheads="1"/>
          </p:cNvSpPr>
          <p:nvPr/>
        </p:nvSpPr>
        <p:spPr bwMode="auto">
          <a:xfrm rot="10800000" flipH="1">
            <a:off x="5538788" y="3590925"/>
            <a:ext cx="1860550" cy="274638"/>
          </a:xfrm>
          <a:custGeom>
            <a:avLst/>
            <a:gdLst>
              <a:gd name="T0" fmla="*/ 2147483647 w 21600"/>
              <a:gd name="T1" fmla="*/ 0 h 21600"/>
              <a:gd name="T2" fmla="*/ 2147483647 w 21600"/>
              <a:gd name="T3" fmla="*/ 14799709 h 21600"/>
              <a:gd name="T4" fmla="*/ 0 w 21600"/>
              <a:gd name="T5" fmla="*/ 37001367 h 21600"/>
              <a:gd name="T6" fmla="*/ 2147483647 w 21600"/>
              <a:gd name="T7" fmla="*/ 44399120 h 21600"/>
              <a:gd name="T8" fmla="*/ 2147483647 w 21600"/>
              <a:gd name="T9" fmla="*/ 30832745 h 21600"/>
              <a:gd name="T10" fmla="*/ 2147483647 w 21600"/>
              <a:gd name="T11" fmla="*/ 1479970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CC"/>
          </a:solidFill>
          <a:ln w="9525">
            <a:solidFill>
              <a:schemeClr val="tx1"/>
            </a:solidFill>
            <a:miter lim="800000"/>
            <a:headEnd/>
            <a:tailEnd/>
          </a:ln>
        </p:spPr>
        <p:txBody>
          <a:bodyPr wrap="none" anchor="ctr"/>
          <a:lstStyle/>
          <a:p>
            <a:endParaRPr lang="en-US"/>
          </a:p>
        </p:txBody>
      </p:sp>
      <p:sp>
        <p:nvSpPr>
          <p:cNvPr id="27666" name="Rectangle 13"/>
          <p:cNvSpPr>
            <a:spLocks noChangeArrowheads="1"/>
          </p:cNvSpPr>
          <p:nvPr/>
        </p:nvSpPr>
        <p:spPr bwMode="auto">
          <a:xfrm>
            <a:off x="0" y="2844800"/>
            <a:ext cx="3235325" cy="1314450"/>
          </a:xfrm>
          <a:prstGeom prst="rect">
            <a:avLst/>
          </a:prstGeom>
          <a:noFill/>
          <a:ln w="9525">
            <a:noFill/>
            <a:miter lim="800000"/>
            <a:headEnd/>
            <a:tailEnd/>
          </a:ln>
        </p:spPr>
        <p:txBody>
          <a:bodyPr/>
          <a:lstStyle/>
          <a:p>
            <a:pPr marL="174625" indent="-115888">
              <a:buFont typeface="Wingdings" pitchFamily="2" charset="2"/>
              <a:buChar char="§"/>
            </a:pPr>
            <a:r>
              <a:rPr lang="en-US" sz="1400">
                <a:latin typeface="Arial Narrow" pitchFamily="34" charset="0"/>
              </a:rPr>
              <a:t>DOE ACTS </a:t>
            </a:r>
            <a:br>
              <a:rPr lang="en-US" sz="1400">
                <a:latin typeface="Arial Narrow" pitchFamily="34" charset="0"/>
              </a:rPr>
            </a:br>
            <a:r>
              <a:rPr lang="en-US" sz="1200" b="0">
                <a:latin typeface="Arial Narrow" pitchFamily="34" charset="0"/>
              </a:rPr>
              <a:t>(DOE Academies Creating Teacher Scientists)</a:t>
            </a:r>
          </a:p>
          <a:p>
            <a:pPr marL="174625" indent="-115888">
              <a:buFont typeface="Wingdings" pitchFamily="2" charset="2"/>
              <a:buChar char="§"/>
            </a:pPr>
            <a:r>
              <a:rPr lang="en-US" sz="1400">
                <a:latin typeface="Arial Narrow" pitchFamily="34" charset="0"/>
              </a:rPr>
              <a:t>FaST</a:t>
            </a:r>
            <a:br>
              <a:rPr lang="en-US" sz="1400">
                <a:latin typeface="Arial Narrow" pitchFamily="34" charset="0"/>
              </a:rPr>
            </a:br>
            <a:r>
              <a:rPr lang="en-US" sz="1200" b="0">
                <a:latin typeface="Arial Narrow" pitchFamily="34" charset="0"/>
              </a:rPr>
              <a:t>(Faculty and Student Teams)</a:t>
            </a:r>
          </a:p>
          <a:p>
            <a:pPr marL="174625" indent="-115888">
              <a:buFont typeface="Wingdings" pitchFamily="2" charset="2"/>
              <a:buChar char="§"/>
            </a:pPr>
            <a:r>
              <a:rPr lang="en-US" sz="1400">
                <a:latin typeface="Arial Narrow" pitchFamily="34" charset="0"/>
              </a:rPr>
              <a:t>Einstein Fellowship </a:t>
            </a:r>
            <a:br>
              <a:rPr lang="en-US" sz="1400">
                <a:latin typeface="Arial Narrow" pitchFamily="34" charset="0"/>
              </a:rPr>
            </a:br>
            <a:r>
              <a:rPr lang="en-US" sz="1200" b="0">
                <a:latin typeface="Arial Narrow" pitchFamily="34" charset="0"/>
              </a:rPr>
              <a:t>(Albert Einstein Distinguished Educator Fellowship)</a:t>
            </a:r>
          </a:p>
          <a:p>
            <a:pPr marL="174625" indent="-115888">
              <a:buFont typeface="Wingdings" pitchFamily="2" charset="2"/>
              <a:buChar char="§"/>
            </a:pPr>
            <a:r>
              <a:rPr lang="en-US" sz="1400">
                <a:latin typeface="Arial Narrow" pitchFamily="34" charset="0"/>
              </a:rPr>
              <a:t>CSU STAR</a:t>
            </a:r>
            <a:r>
              <a:rPr lang="en-US" sz="1200">
                <a:latin typeface="Arial Narrow" pitchFamily="34" charset="0"/>
              </a:rPr>
              <a:t> </a:t>
            </a:r>
            <a:endParaRPr lang="en-US" sz="1200" b="0">
              <a:latin typeface="Arial Narrow" pitchFamily="34" charset="0"/>
            </a:endParaRPr>
          </a:p>
        </p:txBody>
      </p:sp>
      <p:sp>
        <p:nvSpPr>
          <p:cNvPr id="27667" name="Rectangle 6"/>
          <p:cNvSpPr>
            <a:spLocks noChangeArrowheads="1"/>
          </p:cNvSpPr>
          <p:nvPr/>
        </p:nvSpPr>
        <p:spPr bwMode="auto">
          <a:xfrm>
            <a:off x="6235700" y="4902200"/>
            <a:ext cx="2908300" cy="1955800"/>
          </a:xfrm>
          <a:prstGeom prst="rect">
            <a:avLst/>
          </a:prstGeom>
          <a:noFill/>
          <a:ln w="9525">
            <a:noFill/>
            <a:miter lim="800000"/>
            <a:headEnd/>
            <a:tailEnd/>
          </a:ln>
        </p:spPr>
        <p:txBody>
          <a:bodyPr/>
          <a:lstStyle/>
          <a:p>
            <a:pPr marL="115888" indent="-115888">
              <a:lnSpc>
                <a:spcPct val="80000"/>
              </a:lnSpc>
              <a:buFont typeface="Wingdings" pitchFamily="2" charset="2"/>
              <a:buChar char="§"/>
            </a:pPr>
            <a:r>
              <a:rPr lang="en-US" sz="1400">
                <a:latin typeface="Arial Narrow" pitchFamily="34" charset="0"/>
              </a:rPr>
              <a:t>Undergraduate</a:t>
            </a:r>
            <a:r>
              <a:rPr lang="en-US" sz="1200">
                <a:latin typeface="Arial Narrow" pitchFamily="34" charset="0"/>
              </a:rPr>
              <a:t> </a:t>
            </a:r>
            <a:r>
              <a:rPr lang="en-US" sz="1400">
                <a:latin typeface="Arial Narrow" pitchFamily="34" charset="0"/>
              </a:rPr>
              <a:t>Research Internships</a:t>
            </a:r>
          </a:p>
          <a:p>
            <a:pPr marL="465138" lvl="1" indent="-122238">
              <a:lnSpc>
                <a:spcPct val="80000"/>
              </a:lnSpc>
              <a:buFontTx/>
              <a:buChar char="•"/>
            </a:pPr>
            <a:r>
              <a:rPr lang="en-US" sz="1300">
                <a:latin typeface="Arial Narrow" pitchFamily="34" charset="0"/>
              </a:rPr>
              <a:t>SULI </a:t>
            </a:r>
            <a:br>
              <a:rPr lang="en-US" sz="1300">
                <a:latin typeface="Arial Narrow" pitchFamily="34" charset="0"/>
              </a:rPr>
            </a:br>
            <a:r>
              <a:rPr lang="en-US" sz="1200" b="0">
                <a:latin typeface="Arial Narrow" pitchFamily="34" charset="0"/>
              </a:rPr>
              <a:t>(Science Undergraduate Laboratory Internship)</a:t>
            </a:r>
          </a:p>
          <a:p>
            <a:pPr marL="465138" lvl="1" indent="-122238">
              <a:lnSpc>
                <a:spcPct val="80000"/>
              </a:lnSpc>
              <a:buFontTx/>
              <a:buChar char="•"/>
            </a:pPr>
            <a:r>
              <a:rPr lang="en-US" sz="1300">
                <a:latin typeface="Arial Narrow" pitchFamily="34" charset="0"/>
              </a:rPr>
              <a:t>PST</a:t>
            </a:r>
            <a:r>
              <a:rPr lang="en-US" sz="1200">
                <a:latin typeface="Arial Narrow" pitchFamily="34" charset="0"/>
              </a:rPr>
              <a:t> </a:t>
            </a:r>
            <a:br>
              <a:rPr lang="en-US" sz="1200">
                <a:latin typeface="Arial Narrow" pitchFamily="34" charset="0"/>
              </a:rPr>
            </a:br>
            <a:r>
              <a:rPr lang="en-US" sz="1200" b="0">
                <a:latin typeface="Arial Narrow" pitchFamily="34" charset="0"/>
              </a:rPr>
              <a:t>(Pre-Service Teachers)</a:t>
            </a:r>
          </a:p>
          <a:p>
            <a:pPr marL="465138" lvl="1" indent="-122238">
              <a:lnSpc>
                <a:spcPct val="80000"/>
              </a:lnSpc>
              <a:buFontTx/>
              <a:buChar char="•"/>
            </a:pPr>
            <a:r>
              <a:rPr lang="en-US" sz="1300">
                <a:latin typeface="Arial Narrow" pitchFamily="34" charset="0"/>
              </a:rPr>
              <a:t>FaST </a:t>
            </a:r>
            <a:br>
              <a:rPr lang="en-US" sz="1300">
                <a:latin typeface="Arial Narrow" pitchFamily="34" charset="0"/>
              </a:rPr>
            </a:br>
            <a:r>
              <a:rPr lang="en-US" sz="1200" b="0">
                <a:latin typeface="Arial Narrow" pitchFamily="34" charset="0"/>
              </a:rPr>
              <a:t>(Faculty and Student Teams)</a:t>
            </a:r>
          </a:p>
          <a:p>
            <a:pPr marL="465138" lvl="1" indent="-122238">
              <a:lnSpc>
                <a:spcPct val="80000"/>
              </a:lnSpc>
              <a:buFontTx/>
              <a:buChar char="•"/>
            </a:pPr>
            <a:r>
              <a:rPr lang="en-US" sz="1300">
                <a:latin typeface="Arial Narrow" pitchFamily="34" charset="0"/>
              </a:rPr>
              <a:t>CCI </a:t>
            </a:r>
            <a:br>
              <a:rPr lang="en-US" sz="1300">
                <a:latin typeface="Arial Narrow" pitchFamily="34" charset="0"/>
              </a:rPr>
            </a:br>
            <a:r>
              <a:rPr lang="en-US" sz="1200" b="0">
                <a:latin typeface="Arial Narrow" pitchFamily="34" charset="0"/>
              </a:rPr>
              <a:t>(Community College Institute of Science and Technology)</a:t>
            </a:r>
            <a:endParaRPr lang="en-US" sz="1200" b="0" i="1">
              <a:latin typeface="Arial Narrow" pitchFamily="34" charset="0"/>
            </a:endParaRPr>
          </a:p>
        </p:txBody>
      </p:sp>
      <p:sp>
        <p:nvSpPr>
          <p:cNvPr id="27668" name="AutoShape 19"/>
          <p:cNvSpPr>
            <a:spLocks noChangeArrowheads="1"/>
          </p:cNvSpPr>
          <p:nvPr/>
        </p:nvSpPr>
        <p:spPr bwMode="auto">
          <a:xfrm rot="10800000" flipH="1">
            <a:off x="6630988" y="1774825"/>
            <a:ext cx="1860550" cy="274638"/>
          </a:xfrm>
          <a:custGeom>
            <a:avLst/>
            <a:gdLst>
              <a:gd name="T0" fmla="*/ 2147483647 w 21600"/>
              <a:gd name="T1" fmla="*/ 0 h 21600"/>
              <a:gd name="T2" fmla="*/ 2147483647 w 21600"/>
              <a:gd name="T3" fmla="*/ 14799709 h 21600"/>
              <a:gd name="T4" fmla="*/ 0 w 21600"/>
              <a:gd name="T5" fmla="*/ 37001367 h 21600"/>
              <a:gd name="T6" fmla="*/ 2147483647 w 21600"/>
              <a:gd name="T7" fmla="*/ 44399120 h 21600"/>
              <a:gd name="T8" fmla="*/ 2147483647 w 21600"/>
              <a:gd name="T9" fmla="*/ 30832745 h 21600"/>
              <a:gd name="T10" fmla="*/ 2147483647 w 21600"/>
              <a:gd name="T11" fmla="*/ 1479970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CC"/>
          </a:solidFill>
          <a:ln w="9525">
            <a:solidFill>
              <a:schemeClr val="tx1"/>
            </a:solidFill>
            <a:miter lim="800000"/>
            <a:headEnd/>
            <a:tailEnd/>
          </a:ln>
        </p:spPr>
        <p:txBody>
          <a:bodyPr wrap="none" anchor="ctr"/>
          <a:lstStyle/>
          <a:p>
            <a:endParaRPr lang="en-US"/>
          </a:p>
        </p:txBody>
      </p:sp>
      <p:sp>
        <p:nvSpPr>
          <p:cNvPr id="27669" name="Rectangle 16"/>
          <p:cNvSpPr>
            <a:spLocks noChangeArrowheads="1"/>
          </p:cNvSpPr>
          <p:nvPr/>
        </p:nvSpPr>
        <p:spPr bwMode="auto">
          <a:xfrm>
            <a:off x="317500" y="5168900"/>
            <a:ext cx="2057400" cy="393700"/>
          </a:xfrm>
          <a:prstGeom prst="rect">
            <a:avLst/>
          </a:prstGeom>
          <a:noFill/>
          <a:ln w="9525">
            <a:noFill/>
            <a:miter lim="800000"/>
            <a:headEnd/>
            <a:tailEnd/>
          </a:ln>
        </p:spPr>
        <p:txBody>
          <a:bodyPr/>
          <a:lstStyle/>
          <a:p>
            <a:pPr marL="115888" indent="-115888">
              <a:lnSpc>
                <a:spcPct val="80000"/>
              </a:lnSpc>
              <a:buFont typeface="Wingdings" pitchFamily="2" charset="2"/>
              <a:buChar char="§"/>
            </a:pPr>
            <a:r>
              <a:rPr lang="en-US" sz="1400" b="0">
                <a:latin typeface="Arial Narrow" pitchFamily="34" charset="0"/>
              </a:rPr>
              <a:t> </a:t>
            </a:r>
            <a:r>
              <a:rPr lang="en-US" sz="1400">
                <a:latin typeface="Arial Narrow" pitchFamily="34" charset="0"/>
              </a:rPr>
              <a:t>National Science Bowl</a:t>
            </a:r>
          </a:p>
          <a:p>
            <a:pPr marL="115888" indent="-115888">
              <a:lnSpc>
                <a:spcPct val="80000"/>
              </a:lnSpc>
              <a:buFont typeface="Wingdings" pitchFamily="2" charset="2"/>
              <a:buChar char="§"/>
            </a:pPr>
            <a:r>
              <a:rPr lang="en-US" sz="1400" i="1">
                <a:latin typeface="Arial Narrow" pitchFamily="34" charset="0"/>
              </a:rPr>
              <a:t> </a:t>
            </a:r>
            <a:r>
              <a:rPr lang="en-US" sz="1400">
                <a:latin typeface="Arial Narrow" pitchFamily="34" charset="0"/>
              </a:rPr>
              <a:t>High School Engineering</a:t>
            </a:r>
            <a:endParaRPr lang="en-US" sz="1400" i="1">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155950" y="161925"/>
            <a:ext cx="5165725" cy="723900"/>
          </a:xfrm>
          <a:noFill/>
          <a:ln/>
        </p:spPr>
        <p:txBody>
          <a:bodyPr/>
          <a:lstStyle/>
          <a:p>
            <a:r>
              <a:rPr lang="en-US" smtClean="0">
                <a:solidFill>
                  <a:schemeClr val="tx1"/>
                </a:solidFill>
                <a:effectLst/>
              </a:rPr>
              <a:t>Student Programs</a:t>
            </a:r>
          </a:p>
        </p:txBody>
      </p:sp>
      <p:sp>
        <p:nvSpPr>
          <p:cNvPr id="48131" name="Rectangle 3"/>
          <p:cNvSpPr>
            <a:spLocks noGrp="1" noChangeArrowheads="1"/>
          </p:cNvSpPr>
          <p:nvPr>
            <p:ph type="body" idx="1"/>
          </p:nvPr>
        </p:nvSpPr>
        <p:spPr>
          <a:xfrm>
            <a:off x="0" y="1104900"/>
            <a:ext cx="9144000" cy="5364163"/>
          </a:xfrm>
        </p:spPr>
        <p:txBody>
          <a:bodyPr/>
          <a:lstStyle/>
          <a:p>
            <a:pPr>
              <a:lnSpc>
                <a:spcPct val="90000"/>
              </a:lnSpc>
              <a:spcAft>
                <a:spcPct val="15000"/>
              </a:spcAft>
              <a:buFont typeface="Wingdings" pitchFamily="2" charset="2"/>
              <a:buNone/>
            </a:pPr>
            <a:r>
              <a:rPr lang="en-US" sz="2400" u="sng" smtClean="0">
                <a:solidFill>
                  <a:srgbClr val="00A81C"/>
                </a:solidFill>
                <a:effectLst>
                  <a:outerShdw blurRad="38100" dist="38100" dir="2700000" algn="tl">
                    <a:srgbClr val="C0C0C0"/>
                  </a:outerShdw>
                </a:effectLst>
              </a:rPr>
              <a:t>Student Programs:</a:t>
            </a:r>
            <a:r>
              <a:rPr lang="en-US" sz="2400" b="0" smtClean="0">
                <a:solidFill>
                  <a:srgbClr val="00A81C"/>
                </a:solidFill>
                <a:effectLst>
                  <a:outerShdw blurRad="38100" dist="38100" dir="2700000" algn="tl">
                    <a:srgbClr val="C0C0C0"/>
                  </a:outerShdw>
                </a:effectLst>
              </a:rPr>
              <a:t>  WDTS works with the DOE national laboratories to provide mentor-intensive research experiences to students and faculty.  In addition, WDTS sponsors competitions designed to encourage and inspire students to participate in the STEM arena.</a:t>
            </a:r>
            <a:endParaRPr lang="en-US" sz="1600" b="0" smtClean="0"/>
          </a:p>
          <a:p>
            <a:pPr>
              <a:lnSpc>
                <a:spcPct val="90000"/>
              </a:lnSpc>
              <a:spcAft>
                <a:spcPct val="15000"/>
              </a:spcAft>
            </a:pPr>
            <a:r>
              <a:rPr lang="en-US" sz="1800" smtClean="0"/>
              <a:t>Student Undergraduate Research</a:t>
            </a:r>
            <a:r>
              <a:rPr lang="en-US" sz="1800" b="0" smtClean="0"/>
              <a:t> </a:t>
            </a:r>
            <a:r>
              <a:rPr lang="en-US" sz="1800" smtClean="0"/>
              <a:t>Internships (SULI) </a:t>
            </a:r>
            <a:r>
              <a:rPr lang="en-US" sz="1800" b="0" smtClean="0"/>
              <a:t>— increased funding in FY 2010 will support 570 student internships at the DOE national laboratories, up from 365 in FY 2009.</a:t>
            </a:r>
          </a:p>
          <a:p>
            <a:pPr>
              <a:lnSpc>
                <a:spcPct val="90000"/>
              </a:lnSpc>
              <a:spcAft>
                <a:spcPct val="15000"/>
              </a:spcAft>
            </a:pPr>
            <a:r>
              <a:rPr lang="en-US" sz="1800" smtClean="0"/>
              <a:t>Community College Institute of Science and Technology (CCI) — </a:t>
            </a:r>
            <a:r>
              <a:rPr lang="en-US" sz="1800" b="0" smtClean="0"/>
              <a:t>program supports 115 students for mentored research internships at the DOE laboratories, up from 48 students in FY 2009.</a:t>
            </a:r>
          </a:p>
          <a:p>
            <a:pPr>
              <a:lnSpc>
                <a:spcPct val="90000"/>
              </a:lnSpc>
              <a:spcAft>
                <a:spcPct val="15000"/>
              </a:spcAft>
            </a:pPr>
            <a:r>
              <a:rPr lang="en-US" sz="1800" smtClean="0"/>
              <a:t>Pre-service Teachers (PST) — </a:t>
            </a:r>
            <a:r>
              <a:rPr lang="en-US" sz="1800" b="0" smtClean="0"/>
              <a:t>support in FY 2010 will double the number of undergraduate students participating in research internships at the DOE laboratories to 60. Participating students are preparing for careers as K-12 STEM educators.</a:t>
            </a:r>
          </a:p>
          <a:p>
            <a:pPr>
              <a:lnSpc>
                <a:spcPct val="90000"/>
              </a:lnSpc>
              <a:spcAft>
                <a:spcPct val="15000"/>
              </a:spcAft>
            </a:pPr>
            <a:r>
              <a:rPr lang="en-US" sz="1800" smtClean="0"/>
              <a:t>The National Science Bowl (NSB) — </a:t>
            </a:r>
            <a:r>
              <a:rPr lang="en-US" sz="1800" b="0" smtClean="0"/>
              <a:t>continues the annual regional and national competitions for middle school and high school students.  22,000 students compete in the regionals, representing 1,500 school districts.</a:t>
            </a:r>
          </a:p>
          <a:p>
            <a:pPr>
              <a:lnSpc>
                <a:spcPct val="90000"/>
              </a:lnSpc>
              <a:spcAft>
                <a:spcPct val="15000"/>
              </a:spcAft>
            </a:pPr>
            <a:r>
              <a:rPr lang="en-US" sz="1800" smtClean="0"/>
              <a:t>Office of Science Graduate Fellowships — </a:t>
            </a:r>
            <a:r>
              <a:rPr lang="en-US" sz="1800" b="0" smtClean="0"/>
              <a:t>a new fellowship program for the 2010/11 academic year that will support 160 Fellows in the first year and up to 400 in subsequent years.</a:t>
            </a:r>
            <a:endParaRPr lang="en-US" sz="1800" smtClean="0"/>
          </a:p>
          <a:p>
            <a:pPr>
              <a:lnSpc>
                <a:spcPct val="90000"/>
              </a:lnSpc>
            </a:pPr>
            <a:endParaRPr lang="en-US" sz="1800" smtClean="0"/>
          </a:p>
          <a:p>
            <a:pPr>
              <a:lnSpc>
                <a:spcPct val="90000"/>
              </a:lnSpc>
            </a:pPr>
            <a:endParaRPr lang="en-US" sz="1800" smtClean="0"/>
          </a:p>
          <a:p>
            <a:pPr>
              <a:lnSpc>
                <a:spcPct val="90000"/>
              </a:lnSpc>
              <a:buFont typeface="Wingdings" pitchFamily="2" charset="2"/>
              <a:buNone/>
            </a:pPr>
            <a:endParaRPr lang="en-US" sz="1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14750" y="0"/>
            <a:ext cx="5429250" cy="965200"/>
          </a:xfrm>
          <a:noFill/>
          <a:ln/>
        </p:spPr>
        <p:txBody>
          <a:bodyPr/>
          <a:lstStyle/>
          <a:p>
            <a:r>
              <a:rPr lang="en-US" smtClean="0">
                <a:solidFill>
                  <a:schemeClr val="tx1"/>
                </a:solidFill>
                <a:effectLst/>
              </a:rPr>
              <a:t>Educator Programs</a:t>
            </a:r>
          </a:p>
        </p:txBody>
      </p:sp>
      <p:sp>
        <p:nvSpPr>
          <p:cNvPr id="50179" name="Rectangle 3"/>
          <p:cNvSpPr>
            <a:spLocks noGrp="1" noChangeArrowheads="1"/>
          </p:cNvSpPr>
          <p:nvPr>
            <p:ph type="body" idx="1"/>
          </p:nvPr>
        </p:nvSpPr>
        <p:spPr>
          <a:xfrm>
            <a:off x="457200" y="1270000"/>
            <a:ext cx="8229600" cy="5199063"/>
          </a:xfrm>
        </p:spPr>
        <p:txBody>
          <a:bodyPr/>
          <a:lstStyle/>
          <a:p>
            <a:pPr>
              <a:spcAft>
                <a:spcPct val="15000"/>
              </a:spcAft>
              <a:buFont typeface="Wingdings" pitchFamily="2" charset="2"/>
              <a:buNone/>
            </a:pPr>
            <a:r>
              <a:rPr lang="en-US" sz="2400" smtClean="0">
                <a:solidFill>
                  <a:srgbClr val="00A81C"/>
                </a:solidFill>
                <a:effectLst>
                  <a:outerShdw blurRad="38100" dist="38100" dir="2700000" algn="tl">
                    <a:srgbClr val="C0C0C0"/>
                  </a:outerShdw>
                </a:effectLst>
              </a:rPr>
              <a:t>Educator Programs:  </a:t>
            </a:r>
            <a:r>
              <a:rPr lang="en-US" sz="2400" b="0" smtClean="0">
                <a:solidFill>
                  <a:srgbClr val="00A81C"/>
                </a:solidFill>
                <a:effectLst>
                  <a:outerShdw blurRad="38100" dist="38100" dir="2700000" algn="tl">
                    <a:srgbClr val="C0C0C0"/>
                  </a:outerShdw>
                </a:effectLst>
              </a:rPr>
              <a:t>Working to improve the ability of educators at the K-16 level to teach STEM content and methods is a key to improving student achievement and developing a long-term STEM pipeline.</a:t>
            </a:r>
            <a:endParaRPr lang="en-US" sz="1800" b="0" smtClean="0"/>
          </a:p>
          <a:p>
            <a:pPr>
              <a:spcAft>
                <a:spcPct val="15000"/>
              </a:spcAft>
            </a:pPr>
            <a:r>
              <a:rPr lang="en-US" smtClean="0"/>
              <a:t>DOE Academies Creating Teacher Scientists (ACTS) —</a:t>
            </a:r>
            <a:r>
              <a:rPr lang="en-US" b="0" smtClean="0"/>
              <a:t>supports 220 middle school and high school educators for intensive mentored research experiences at the DOE national laboratories.</a:t>
            </a:r>
          </a:p>
          <a:p>
            <a:pPr>
              <a:spcAft>
                <a:spcPct val="15000"/>
              </a:spcAft>
            </a:pPr>
            <a:r>
              <a:rPr lang="en-US" smtClean="0"/>
              <a:t>Albert Einstein Distinguished Educator Fellowship—</a:t>
            </a:r>
            <a:r>
              <a:rPr lang="en-US" b="0" smtClean="0"/>
              <a:t>WDTS will support 6 Fellows in FY 2010, two in WDTS and four on the Hill.  The Fellowship program has produced almost 200 Fellows since 1995.  WDTS cooperates with NSF, NIH, NOAA, and NASA to place Fellows outside DOE (16 non-DOE Fellows in 2009).  In addition, EERE accepted a Fellow for the first time in 2009.</a:t>
            </a:r>
          </a:p>
          <a:p>
            <a:pPr>
              <a:spcAft>
                <a:spcPct val="15000"/>
              </a:spcAft>
            </a:pPr>
            <a:r>
              <a:rPr lang="en-US" smtClean="0"/>
              <a:t>Faculty and Student Teams (FaST)—</a:t>
            </a:r>
            <a:r>
              <a:rPr lang="en-US" b="0" smtClean="0"/>
              <a:t>supports more than 60 faculty from Minority Serving Institutions in FY 2010.  This is the premier WDTS program to increase the representation of minority and women faculty and students in SC programs.</a:t>
            </a:r>
          </a:p>
          <a:p>
            <a:endParaRPr lang="en-US" b="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00" y="0"/>
            <a:ext cx="5232400" cy="965200"/>
          </a:xfrm>
        </p:spPr>
        <p:txBody>
          <a:bodyPr/>
          <a:lstStyle/>
          <a:p>
            <a:pPr>
              <a:defRPr/>
            </a:pPr>
            <a:r>
              <a:rPr lang="en-US" dirty="0" smtClean="0"/>
              <a:t>WDTS R&amp;D Internship Participants By Discipline</a:t>
            </a:r>
            <a:endParaRPr lang="en-US" dirty="0"/>
          </a:p>
        </p:txBody>
      </p:sp>
      <p:sp>
        <p:nvSpPr>
          <p:cNvPr id="37890" name="Slide Number Placeholder 3"/>
          <p:cNvSpPr>
            <a:spLocks noGrp="1"/>
          </p:cNvSpPr>
          <p:nvPr>
            <p:ph type="sldNum" sz="quarter" idx="10"/>
          </p:nvPr>
        </p:nvSpPr>
        <p:spPr>
          <a:noFill/>
        </p:spPr>
        <p:txBody>
          <a:bodyPr/>
          <a:lstStyle/>
          <a:p>
            <a:fld id="{FCD06405-AA38-4E05-813A-B0B6978B0971}" type="slidenum">
              <a:rPr lang="en-US" smtClean="0"/>
              <a:pPr/>
              <a:t>7</a:t>
            </a:fld>
            <a:endParaRPr lang="en-US" smtClean="0"/>
          </a:p>
        </p:txBody>
      </p:sp>
      <p:graphicFrame>
        <p:nvGraphicFramePr>
          <p:cNvPr id="40038" name="Group 102"/>
          <p:cNvGraphicFramePr>
            <a:graphicFrameLocks noGrp="1"/>
          </p:cNvGraphicFramePr>
          <p:nvPr/>
        </p:nvGraphicFramePr>
        <p:xfrm>
          <a:off x="0" y="1092200"/>
          <a:ext cx="9144000" cy="5765803"/>
        </p:xfrm>
        <a:graphic>
          <a:graphicData uri="http://schemas.openxmlformats.org/drawingml/2006/table">
            <a:tbl>
              <a:tblPr/>
              <a:tblGrid>
                <a:gridCol w="2960688"/>
                <a:gridCol w="1293812"/>
                <a:gridCol w="1127125"/>
                <a:gridCol w="1130300"/>
                <a:gridCol w="1128713"/>
                <a:gridCol w="1503362"/>
              </a:tblGrid>
              <a:tr h="33655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Discipline Area</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Number of participants</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2009</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by Discipline</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585788">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2006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2007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2008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2009</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vMerge="1">
                  <a:txBody>
                    <a:bodyPr/>
                    <a:lstStyle/>
                    <a:p>
                      <a:endParaRPr lang="en-US"/>
                    </a:p>
                  </a:txBody>
                  <a:tcPr/>
                </a:tc>
              </a:tr>
              <a:tr h="301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Biology</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92</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86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86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14.3%</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Chemistry</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65</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75</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100</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10.1%</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442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Computer Science</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58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57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11.8%</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301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Engineering</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88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100</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111</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13.7%</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4445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Environmental Science</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70</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72</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10.9%</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4445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Materials Science</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71</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53</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48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70</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11.1%</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665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Medical &amp; Health Sciences</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25</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24</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1.1%</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4445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Nuclear Science</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36</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25</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5.6%</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Physics</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108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122</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98</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134</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16.8%</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442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Other Sciences**</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29</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13</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22</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17</a:t>
                      </a:r>
                      <a:endParaRPr kumimoji="0" lang="en-US" sz="16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4.5%</a:t>
                      </a:r>
                      <a:endParaRPr kumimoji="0" lang="en-US" sz="16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r h="749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Total participants</a:t>
                      </a: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642</a:t>
                      </a: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613</a:t>
                      </a: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608</a:t>
                      </a: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692</a:t>
                      </a: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222268">
                            <a:alpha val="81999"/>
                          </a:srgbClr>
                        </a:gs>
                        <a:gs pos="16000">
                          <a:srgbClr val="00CCCC">
                            <a:alpha val="84879"/>
                          </a:srgbClr>
                        </a:gs>
                        <a:gs pos="47000">
                          <a:srgbClr val="9999FF">
                            <a:alpha val="90460"/>
                          </a:srgbClr>
                        </a:gs>
                        <a:gs pos="60001">
                          <a:srgbClr val="2E6792">
                            <a:alpha val="92800"/>
                          </a:srgbClr>
                        </a:gs>
                        <a:gs pos="71001">
                          <a:srgbClr val="3333CC">
                            <a:alpha val="94780"/>
                          </a:srgbClr>
                        </a:gs>
                        <a:gs pos="81000">
                          <a:srgbClr val="1170FF">
                            <a:alpha val="96580"/>
                          </a:srgbClr>
                        </a:gs>
                        <a:gs pos="100000">
                          <a:srgbClr val="006699"/>
                        </a:gs>
                      </a:gsLst>
                      <a:lin ang="5400000"/>
                    </a:gradFill>
                  </a:tcPr>
                </a:tc>
              </a:tr>
            </a:tbl>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813050" y="161925"/>
            <a:ext cx="6330950" cy="723900"/>
          </a:xfrm>
          <a:noFill/>
          <a:ln/>
        </p:spPr>
        <p:txBody>
          <a:bodyPr/>
          <a:lstStyle/>
          <a:p>
            <a:r>
              <a:rPr lang="en-US" sz="2400" smtClean="0">
                <a:solidFill>
                  <a:schemeClr val="tx1"/>
                </a:solidFill>
                <a:effectLst/>
              </a:rPr>
              <a:t>Program Administration</a:t>
            </a:r>
            <a:br>
              <a:rPr lang="en-US" sz="2400" smtClean="0">
                <a:solidFill>
                  <a:schemeClr val="tx1"/>
                </a:solidFill>
                <a:effectLst/>
              </a:rPr>
            </a:br>
            <a:r>
              <a:rPr lang="en-US" sz="2400" smtClean="0">
                <a:solidFill>
                  <a:schemeClr val="tx1"/>
                </a:solidFill>
                <a:effectLst/>
              </a:rPr>
              <a:t> &amp; Evaluation</a:t>
            </a:r>
          </a:p>
        </p:txBody>
      </p:sp>
      <p:sp>
        <p:nvSpPr>
          <p:cNvPr id="54275" name="Rectangle 3"/>
          <p:cNvSpPr>
            <a:spLocks noGrp="1" noChangeArrowheads="1"/>
          </p:cNvSpPr>
          <p:nvPr>
            <p:ph type="body" idx="1"/>
          </p:nvPr>
        </p:nvSpPr>
        <p:spPr>
          <a:xfrm>
            <a:off x="0" y="1079500"/>
            <a:ext cx="9144000" cy="5389563"/>
          </a:xfrm>
        </p:spPr>
        <p:txBody>
          <a:bodyPr/>
          <a:lstStyle/>
          <a:p>
            <a:pPr lvl="1">
              <a:lnSpc>
                <a:spcPct val="90000"/>
              </a:lnSpc>
              <a:buFontTx/>
              <a:buNone/>
            </a:pPr>
            <a:r>
              <a:rPr lang="en-US" b="1" u="sng" smtClean="0">
                <a:solidFill>
                  <a:srgbClr val="00A81C"/>
                </a:solidFill>
              </a:rPr>
              <a:t>Program Administration and Evaluation</a:t>
            </a:r>
            <a:r>
              <a:rPr lang="en-US" smtClean="0"/>
              <a:t> </a:t>
            </a:r>
            <a:r>
              <a:rPr lang="en-US" smtClean="0">
                <a:solidFill>
                  <a:srgbClr val="007E00"/>
                </a:solidFill>
              </a:rPr>
              <a:t>is designed to provide the resources for effective program management and delivery.  Those resources take two forms:  analytical/evaluation studies that will be used by the program managers to make efficient use of resources that are informed by results and lessons learned; and, non-financial resources that enable WDTS performers and participants to more effectively participate in WDTS programs.</a:t>
            </a:r>
          </a:p>
          <a:p>
            <a:pPr lvl="1">
              <a:lnSpc>
                <a:spcPct val="90000"/>
              </a:lnSpc>
            </a:pPr>
            <a:r>
              <a:rPr lang="en-US" b="1" smtClean="0">
                <a:solidFill>
                  <a:schemeClr val="tx2"/>
                </a:solidFill>
              </a:rPr>
              <a:t>Evaluation Studies.  </a:t>
            </a:r>
            <a:r>
              <a:rPr lang="en-US" smtClean="0">
                <a:solidFill>
                  <a:schemeClr val="tx2"/>
                </a:solidFill>
              </a:rPr>
              <a:t>WDTS has implemented a rigorous, comprehensive, and sustained evaluation of all its experiential education programs consistent with the requirements specified by the Academic Competitiveness Council. (FY2008=$0.150M; FY2009=$0.300M; </a:t>
            </a:r>
            <a:r>
              <a:rPr lang="en-US" b="1" smtClean="0">
                <a:solidFill>
                  <a:schemeClr val="tx2"/>
                </a:solidFill>
              </a:rPr>
              <a:t>FY2010=$0.200M</a:t>
            </a:r>
            <a:r>
              <a:rPr lang="en-US" smtClean="0">
                <a:solidFill>
                  <a:schemeClr val="tx2"/>
                </a:solidFill>
              </a:rPr>
              <a:t>)</a:t>
            </a:r>
          </a:p>
          <a:p>
            <a:pPr lvl="1">
              <a:lnSpc>
                <a:spcPct val="90000"/>
              </a:lnSpc>
            </a:pPr>
            <a:r>
              <a:rPr lang="en-US" b="1" smtClean="0">
                <a:solidFill>
                  <a:schemeClr val="tx2"/>
                </a:solidFill>
              </a:rPr>
              <a:t>Workforce Studies.  </a:t>
            </a:r>
            <a:r>
              <a:rPr lang="en-US" smtClean="0">
                <a:solidFill>
                  <a:schemeClr val="tx2"/>
                </a:solidFill>
              </a:rPr>
              <a:t>These will focus on the critical skill gaps, by scientific discipline, which may exist within the DOE/SC Federal and national laboratory workforces. (FY2008=$0.020M; FY2009=$0.500M; </a:t>
            </a:r>
            <a:r>
              <a:rPr lang="en-US" b="1" smtClean="0">
                <a:solidFill>
                  <a:schemeClr val="tx2"/>
                </a:solidFill>
              </a:rPr>
              <a:t>FY2010=$0.300M</a:t>
            </a:r>
            <a:r>
              <a:rPr lang="en-US" smtClean="0">
                <a:solidFill>
                  <a:schemeClr val="tx2"/>
                </a:solidFill>
              </a:rPr>
              <a:t>)</a:t>
            </a:r>
          </a:p>
          <a:p>
            <a:pPr lvl="1">
              <a:lnSpc>
                <a:spcPct val="90000"/>
              </a:lnSpc>
            </a:pPr>
            <a:r>
              <a:rPr lang="en-US" b="1" smtClean="0">
                <a:solidFill>
                  <a:schemeClr val="tx2"/>
                </a:solidFill>
              </a:rPr>
              <a:t>Laboratory Equipment Donation Program.  </a:t>
            </a:r>
            <a:r>
              <a:rPr lang="en-US" smtClean="0">
                <a:solidFill>
                  <a:schemeClr val="tx2"/>
                </a:solidFill>
              </a:rPr>
              <a:t>This provides excess laboratory equipment to faculty at institutions of higher education -- $17 million of equipment donated in FY 2008</a:t>
            </a:r>
            <a:r>
              <a:rPr lang="en-US" b="1" smtClean="0">
                <a:solidFill>
                  <a:schemeClr val="tx2"/>
                </a:solidFill>
              </a:rPr>
              <a:t>. </a:t>
            </a:r>
            <a:r>
              <a:rPr lang="en-US" smtClean="0">
                <a:solidFill>
                  <a:schemeClr val="tx2"/>
                </a:solidFill>
              </a:rPr>
              <a:t>(FY2008=$0.075M; FY2009=$0.075M; </a:t>
            </a:r>
            <a:r>
              <a:rPr lang="en-US" b="1" smtClean="0">
                <a:solidFill>
                  <a:schemeClr val="tx2"/>
                </a:solidFill>
              </a:rPr>
              <a:t>FY2010=$0.240M</a:t>
            </a:r>
            <a:r>
              <a:rPr lang="en-US" smtClean="0">
                <a:solidFill>
                  <a:schemeClr val="tx2"/>
                </a:solidFill>
              </a:rPr>
              <a:t>)</a:t>
            </a:r>
          </a:p>
          <a:p>
            <a:pPr lvl="1">
              <a:lnSpc>
                <a:spcPct val="90000"/>
              </a:lnSpc>
            </a:pPr>
            <a:r>
              <a:rPr lang="en-US" b="1" smtClean="0">
                <a:solidFill>
                  <a:schemeClr val="tx2"/>
                </a:solidFill>
              </a:rPr>
              <a:t>Technology Development and On-Line Applications.  </a:t>
            </a:r>
            <a:r>
              <a:rPr lang="en-US" smtClean="0">
                <a:solidFill>
                  <a:schemeClr val="tx2"/>
                </a:solidFill>
              </a:rPr>
              <a:t>An entirely new on-line system is being developed, including the creation (in cooperation with OSTI) of a ScienceEducation.gov portal for students, faculty and the general public. (FY2008=$0.175M; FY2009=$0.400M; </a:t>
            </a:r>
            <a:r>
              <a:rPr lang="en-US" b="1" smtClean="0">
                <a:solidFill>
                  <a:schemeClr val="tx2"/>
                </a:solidFill>
              </a:rPr>
              <a:t>FY2010=$0.400M</a:t>
            </a:r>
            <a:r>
              <a:rPr lang="en-US" smtClean="0">
                <a:solidFill>
                  <a:schemeClr val="tx2"/>
                </a:solidFill>
              </a:rPr>
              <a:t>)</a:t>
            </a:r>
          </a:p>
          <a:p>
            <a:pPr lvl="1">
              <a:lnSpc>
                <a:spcPct val="90000"/>
              </a:lnSpc>
            </a:pPr>
            <a:r>
              <a:rPr lang="en-US" b="1" smtClean="0">
                <a:solidFill>
                  <a:schemeClr val="tx2"/>
                </a:solidFill>
              </a:rPr>
              <a:t>Outreach.   </a:t>
            </a:r>
            <a:r>
              <a:rPr lang="en-US" smtClean="0">
                <a:solidFill>
                  <a:schemeClr val="tx2"/>
                </a:solidFill>
              </a:rPr>
              <a:t>The focus is on outreach to under-represented groups and institutions.  (FY2008=$0.200M; FY2009=$0.732M; </a:t>
            </a:r>
            <a:r>
              <a:rPr lang="en-US" b="1" smtClean="0">
                <a:solidFill>
                  <a:schemeClr val="tx2"/>
                </a:solidFill>
              </a:rPr>
              <a:t>FY2010=$0.610M</a:t>
            </a:r>
            <a:r>
              <a:rPr lang="en-US" smtClean="0">
                <a:solidFill>
                  <a:schemeClr val="tx2"/>
                </a:solidFill>
              </a:rPr>
              <a:t>)</a:t>
            </a:r>
          </a:p>
          <a:p>
            <a:pPr>
              <a:lnSpc>
                <a:spcPct val="90000"/>
              </a:lnSpc>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Partnerships &amp; Leveraging</a:t>
            </a:r>
            <a:endParaRPr lang="en-US" dirty="0"/>
          </a:p>
        </p:txBody>
      </p:sp>
      <p:sp>
        <p:nvSpPr>
          <p:cNvPr id="31746" name="Content Placeholder 2"/>
          <p:cNvSpPr>
            <a:spLocks noGrp="1"/>
          </p:cNvSpPr>
          <p:nvPr>
            <p:ph idx="1"/>
          </p:nvPr>
        </p:nvSpPr>
        <p:spPr>
          <a:xfrm>
            <a:off x="152400" y="1193800"/>
            <a:ext cx="8991600" cy="5199063"/>
          </a:xfrm>
        </p:spPr>
        <p:txBody>
          <a:bodyPr/>
          <a:lstStyle/>
          <a:p>
            <a:pPr marL="0" indent="0">
              <a:buFont typeface="Wingdings" pitchFamily="2" charset="2"/>
              <a:buNone/>
              <a:defRPr/>
            </a:pPr>
            <a:r>
              <a:rPr lang="en-US" sz="2600" dirty="0" smtClean="0">
                <a:solidFill>
                  <a:srgbClr val="C00000"/>
                </a:solidFill>
                <a:effectLst>
                  <a:outerShdw blurRad="38100" dist="38100" dir="2700000" algn="tl">
                    <a:srgbClr val="C0C0C0"/>
                  </a:outerShdw>
                </a:effectLst>
              </a:rPr>
              <a:t>We have engaged in successful partnerships with other agencies and organizations to leverage our assets:</a:t>
            </a:r>
            <a:r>
              <a:rPr lang="en-US" sz="2400" dirty="0" smtClean="0">
                <a:solidFill>
                  <a:srgbClr val="FF3300"/>
                </a:solidFill>
              </a:rPr>
              <a:t> </a:t>
            </a:r>
            <a:endParaRPr lang="en-US" sz="1000" dirty="0" smtClean="0">
              <a:solidFill>
                <a:srgbClr val="FF3300"/>
              </a:solidFill>
            </a:endParaRPr>
          </a:p>
          <a:p>
            <a:pPr marL="0" indent="0">
              <a:defRPr/>
            </a:pPr>
            <a:r>
              <a:rPr lang="en-US" dirty="0" smtClean="0"/>
              <a:t>National Science Foundation MOU</a:t>
            </a:r>
          </a:p>
          <a:p>
            <a:pPr lvl="1">
              <a:defRPr/>
            </a:pPr>
            <a:r>
              <a:rPr lang="en-US" dirty="0" smtClean="0"/>
              <a:t>Funding provided by NSF to sponsor undergraduate research internships through SULI</a:t>
            </a:r>
          </a:p>
          <a:p>
            <a:pPr lvl="1">
              <a:defRPr/>
            </a:pPr>
            <a:r>
              <a:rPr lang="en-US" dirty="0" smtClean="0"/>
              <a:t>Funding provided for FaST Teams</a:t>
            </a:r>
          </a:p>
          <a:p>
            <a:pPr lvl="1">
              <a:defRPr/>
            </a:pPr>
            <a:r>
              <a:rPr lang="en-US" dirty="0" smtClean="0"/>
              <a:t>Emerging cooperation on MSI STEM Training Programs</a:t>
            </a:r>
          </a:p>
          <a:p>
            <a:pPr marL="0" indent="0">
              <a:defRPr/>
            </a:pPr>
            <a:r>
              <a:rPr lang="en-US" dirty="0" smtClean="0"/>
              <a:t>California State University System</a:t>
            </a:r>
          </a:p>
          <a:p>
            <a:pPr lvl="1">
              <a:defRPr/>
            </a:pPr>
            <a:r>
              <a:rPr lang="en-US" dirty="0" smtClean="0"/>
              <a:t>STAR program, NSF </a:t>
            </a:r>
            <a:r>
              <a:rPr lang="en-US" dirty="0" err="1" smtClean="0"/>
              <a:t>Noyce</a:t>
            </a:r>
            <a:r>
              <a:rPr lang="en-US" dirty="0" smtClean="0"/>
              <a:t>, NASA Centers</a:t>
            </a:r>
          </a:p>
          <a:p>
            <a:pPr marL="0" indent="0">
              <a:defRPr/>
            </a:pPr>
            <a:r>
              <a:rPr lang="en-US" dirty="0" smtClean="0"/>
              <a:t>National Science Bowl</a:t>
            </a:r>
          </a:p>
          <a:p>
            <a:pPr lvl="1">
              <a:defRPr/>
            </a:pPr>
            <a:r>
              <a:rPr lang="en-US" dirty="0" smtClean="0"/>
              <a:t>5,000 volunteers from industry and academia</a:t>
            </a:r>
          </a:p>
          <a:p>
            <a:pPr lvl="1">
              <a:defRPr/>
            </a:pPr>
            <a:r>
              <a:rPr lang="en-US" dirty="0" smtClean="0"/>
              <a:t>Shell, </a:t>
            </a:r>
            <a:r>
              <a:rPr lang="en-US" dirty="0" err="1" smtClean="0"/>
              <a:t>Areva</a:t>
            </a:r>
            <a:r>
              <a:rPr lang="en-US" dirty="0" smtClean="0"/>
              <a:t>, Honda, and other private sector sponsors</a:t>
            </a:r>
          </a:p>
          <a:p>
            <a:pPr marL="0" indent="0">
              <a:defRPr/>
            </a:pPr>
            <a:r>
              <a:rPr lang="en-US" dirty="0" smtClean="0"/>
              <a:t>Einstein Fellowship</a:t>
            </a:r>
          </a:p>
          <a:p>
            <a:pPr lvl="1">
              <a:defRPr/>
            </a:pPr>
            <a:r>
              <a:rPr lang="en-US" dirty="0" smtClean="0"/>
              <a:t>NSF, NIH, NASA, NOAA, etc.</a:t>
            </a:r>
          </a:p>
          <a:p>
            <a:pPr marL="0" indent="0">
              <a:defRPr/>
            </a:pPr>
            <a:r>
              <a:rPr lang="en-US" dirty="0" smtClean="0"/>
              <a:t>NSTC Education Subcommittee</a:t>
            </a:r>
          </a:p>
          <a:p>
            <a:pPr lvl="1">
              <a:defRPr/>
            </a:pPr>
            <a:r>
              <a:rPr lang="en-US" dirty="0" smtClean="0"/>
              <a:t>Very useful coordinating and info sharing of best practices, partnerships</a:t>
            </a:r>
          </a:p>
        </p:txBody>
      </p:sp>
      <p:sp>
        <p:nvSpPr>
          <p:cNvPr id="29699" name="Slide Number Placeholder 3"/>
          <p:cNvSpPr>
            <a:spLocks noGrp="1"/>
          </p:cNvSpPr>
          <p:nvPr>
            <p:ph type="sldNum" sz="quarter" idx="10"/>
          </p:nvPr>
        </p:nvSpPr>
        <p:spPr>
          <a:noFill/>
        </p:spPr>
        <p:txBody>
          <a:bodyPr/>
          <a:lstStyle/>
          <a:p>
            <a:fld id="{CACB3649-2469-4920-9B1C-3889BB325A3A}"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3734</TotalTime>
  <Words>1342</Words>
  <Application>Microsoft Office PowerPoint</Application>
  <PresentationFormat>On-screen Show (4:3)</PresentationFormat>
  <Paragraphs>197</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Chart</vt:lpstr>
      <vt:lpstr>Slide 1</vt:lpstr>
      <vt:lpstr>WDTS Program Mission</vt:lpstr>
      <vt:lpstr>Our Core Strengths</vt:lpstr>
      <vt:lpstr>WDTS Portfolio is Aligned To Support the STEM Continuum</vt:lpstr>
      <vt:lpstr>Student Programs</vt:lpstr>
      <vt:lpstr>Educator Programs</vt:lpstr>
      <vt:lpstr>WDTS R&amp;D Internship Participants By Discipline</vt:lpstr>
      <vt:lpstr>Program Administration  &amp; Evaluation</vt:lpstr>
      <vt:lpstr>Partnerships &amp; Leveraging</vt:lpstr>
      <vt:lpstr>Strategic Planning</vt:lpstr>
      <vt:lpstr>Benefits to Society</vt:lpstr>
      <vt:lpstr>Office of Workforce Development Funding Levels 1990-2011</vt:lpstr>
      <vt:lpstr>Questions or Comments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perine</cp:lastModifiedBy>
  <cp:revision>222</cp:revision>
  <dcterms:created xsi:type="dcterms:W3CDTF">2008-09-17T19:05:33Z</dcterms:created>
  <dcterms:modified xsi:type="dcterms:W3CDTF">2009-11-02T14:54:12Z</dcterms:modified>
</cp:coreProperties>
</file>