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429" r:id="rId3"/>
    <p:sldId id="431" r:id="rId4"/>
    <p:sldId id="432" r:id="rId5"/>
    <p:sldId id="433" r:id="rId6"/>
    <p:sldId id="434" r:id="rId7"/>
    <p:sldId id="378" r:id="rId8"/>
    <p:sldId id="386" r:id="rId9"/>
    <p:sldId id="470" r:id="rId10"/>
    <p:sldId id="471" r:id="rId11"/>
    <p:sldId id="472" r:id="rId12"/>
    <p:sldId id="452" r:id="rId13"/>
    <p:sldId id="425" r:id="rId14"/>
    <p:sldId id="390" r:id="rId15"/>
    <p:sldId id="391" r:id="rId16"/>
    <p:sldId id="413" r:id="rId17"/>
    <p:sldId id="392" r:id="rId18"/>
    <p:sldId id="396" r:id="rId19"/>
    <p:sldId id="397" r:id="rId20"/>
    <p:sldId id="402" r:id="rId21"/>
    <p:sldId id="414" r:id="rId22"/>
    <p:sldId id="404" r:id="rId23"/>
    <p:sldId id="405" r:id="rId24"/>
    <p:sldId id="406" r:id="rId25"/>
    <p:sldId id="449" r:id="rId26"/>
    <p:sldId id="408" r:id="rId27"/>
    <p:sldId id="409" r:id="rId28"/>
    <p:sldId id="411" r:id="rId29"/>
    <p:sldId id="465" r:id="rId30"/>
    <p:sldId id="419" r:id="rId31"/>
    <p:sldId id="474" r:id="rId32"/>
    <p:sldId id="473" r:id="rId33"/>
    <p:sldId id="462" r:id="rId34"/>
    <p:sldId id="463" r:id="rId35"/>
    <p:sldId id="461" r:id="rId36"/>
    <p:sldId id="460" r:id="rId37"/>
    <p:sldId id="459" r:id="rId38"/>
    <p:sldId id="446" r:id="rId39"/>
    <p:sldId id="468" r:id="rId40"/>
    <p:sldId id="436" r:id="rId41"/>
    <p:sldId id="466" r:id="rId42"/>
    <p:sldId id="469" r:id="rId4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c" lastIdx="3" clrIdx="0"/>
  <p:cmAuthor id="1" name="sabachr"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6636"/>
    <a:srgbClr val="FFFFA0"/>
    <a:srgbClr val="000000"/>
    <a:srgbClr val="FFD10D"/>
    <a:srgbClr val="FFFF00"/>
    <a:srgbClr val="1C1C1C"/>
    <a:srgbClr val="00D200"/>
    <a:srgbClr val="FF5050"/>
    <a:srgbClr val="FFF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3" autoAdjust="0"/>
    <p:restoredTop sz="99138" autoAdjust="0"/>
  </p:normalViewPr>
  <p:slideViewPr>
    <p:cSldViewPr snapToGrid="0" showGuides="1">
      <p:cViewPr>
        <p:scale>
          <a:sx n="60" d="100"/>
          <a:sy n="60" d="100"/>
        </p:scale>
        <p:origin x="-643" y="0"/>
      </p:cViewPr>
      <p:guideLst>
        <p:guide orient="horz" pos="331"/>
        <p:guide pos="2885"/>
      </p:guideLst>
    </p:cSldViewPr>
  </p:slid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millerp\FUSION\FY2012%20Chart%20@%20399700M%20Targ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25846823201153879"/>
                  <c:y val="3.4851646082310922E-2"/>
                </c:manualLayout>
              </c:layout>
              <c:tx>
                <c:rich>
                  <a:bodyPr/>
                  <a:lstStyle/>
                  <a:p>
                    <a:r>
                      <a:rPr lang="en-US" sz="1200" b="1" dirty="0"/>
                      <a:t>MFE: 3 major </a:t>
                    </a:r>
                    <a:r>
                      <a:rPr lang="en-US" sz="1200" b="1" dirty="0" err="1"/>
                      <a:t>Tokamaks</a:t>
                    </a:r>
                    <a:r>
                      <a:rPr lang="en-US" sz="1200" b="1" dirty="0"/>
                      <a:t> Research &amp; Operations, Theory,</a:t>
                    </a:r>
                    <a:r>
                      <a:rPr lang="en-US" sz="1200" b="1" baseline="0" dirty="0"/>
                      <a:t> Simulation</a:t>
                    </a:r>
                    <a:endParaRPr lang="en-US" sz="1200" b="1" dirty="0"/>
                  </a:p>
                </c:rich>
              </c:tx>
              <c:dLblPos val="bestFit"/>
              <c:showLegendKey val="0"/>
              <c:showVal val="0"/>
              <c:showCatName val="1"/>
              <c:showSerName val="0"/>
              <c:showPercent val="0"/>
              <c:showBubbleSize val="0"/>
            </c:dLbl>
            <c:dLbl>
              <c:idx val="1"/>
              <c:layout>
                <c:manualLayout>
                  <c:x val="9.6844340403395568E-2"/>
                  <c:y val="-0.18557522949225291"/>
                </c:manualLayout>
              </c:layout>
              <c:tx>
                <c:rich>
                  <a:bodyPr/>
                  <a:lstStyle/>
                  <a:p>
                    <a:r>
                      <a:rPr lang="en-US" sz="1200" b="1" dirty="0"/>
                      <a:t>ITER</a:t>
                    </a:r>
                  </a:p>
                </c:rich>
              </c:tx>
              <c:dLblPos val="bestFit"/>
              <c:showLegendKey val="0"/>
              <c:showVal val="0"/>
              <c:showCatName val="1"/>
              <c:showSerName val="0"/>
              <c:showPercent val="0"/>
              <c:showBubbleSize val="0"/>
            </c:dLbl>
            <c:dLbl>
              <c:idx val="2"/>
              <c:layout>
                <c:manualLayout>
                  <c:x val="2.9553332860419636E-3"/>
                  <c:y val="4.8384561066922536E-3"/>
                </c:manualLayout>
              </c:layout>
              <c:tx>
                <c:rich>
                  <a:bodyPr/>
                  <a:lstStyle/>
                  <a:p>
                    <a:r>
                      <a:rPr lang="en-US" b="1" dirty="0"/>
                      <a:t>International</a:t>
                    </a:r>
                  </a:p>
                  <a:p>
                    <a:r>
                      <a:rPr lang="en-US" b="1" dirty="0"/>
                      <a:t>(non-ITER)</a:t>
                    </a:r>
                  </a:p>
                </c:rich>
              </c:tx>
              <c:dLblPos val="bestFit"/>
              <c:showLegendKey val="0"/>
              <c:showVal val="0"/>
              <c:showCatName val="1"/>
              <c:showSerName val="0"/>
              <c:showPercent val="0"/>
              <c:showBubbleSize val="0"/>
            </c:dLbl>
            <c:dLbl>
              <c:idx val="3"/>
              <c:layout>
                <c:manualLayout>
                  <c:x val="0.1435186682745738"/>
                  <c:y val="3.2035919367947155E-2"/>
                </c:manualLayout>
              </c:layout>
              <c:tx>
                <c:rich>
                  <a:bodyPr/>
                  <a:lstStyle/>
                  <a:p>
                    <a:r>
                      <a:rPr lang="en-US" sz="1200" b="1"/>
                      <a:t>HEDLP</a:t>
                    </a:r>
                  </a:p>
                </c:rich>
              </c:tx>
              <c:dLblPos val="bestFit"/>
              <c:showLegendKey val="0"/>
              <c:showVal val="0"/>
              <c:showCatName val="1"/>
              <c:showSerName val="0"/>
              <c:showPercent val="0"/>
              <c:showBubbleSize val="0"/>
            </c:dLbl>
            <c:dLbl>
              <c:idx val="4"/>
              <c:layout>
                <c:manualLayout>
                  <c:x val="-1.3146626941902556E-2"/>
                  <c:y val="8.7656048070133986E-3"/>
                </c:manualLayout>
              </c:layout>
              <c:tx>
                <c:rich>
                  <a:bodyPr rot="0" anchor="t" anchorCtr="1"/>
                  <a:lstStyle/>
                  <a:p>
                    <a:pPr>
                      <a:defRPr b="1"/>
                    </a:pPr>
                    <a:r>
                      <a:rPr lang="en-US" b="1"/>
                      <a:t>Smaller Scale MFE*</a:t>
                    </a:r>
                  </a:p>
                </c:rich>
              </c:tx>
              <c:spPr/>
              <c:dLblPos val="bestFit"/>
              <c:showLegendKey val="0"/>
              <c:showVal val="0"/>
              <c:showCatName val="1"/>
              <c:showSerName val="0"/>
              <c:showPercent val="0"/>
              <c:showBubbleSize val="0"/>
            </c:dLbl>
            <c:dLbl>
              <c:idx val="6"/>
              <c:layout>
                <c:manualLayout>
                  <c:x val="-1.1152862221336261E-2"/>
                  <c:y val="1.1712812571503799E-2"/>
                </c:manualLayout>
              </c:layout>
              <c:dLblPos val="bestFit"/>
              <c:showLegendKey val="0"/>
              <c:showVal val="0"/>
              <c:showCatName val="1"/>
              <c:showSerName val="0"/>
              <c:showPercent val="0"/>
              <c:showBubbleSize val="0"/>
            </c:dLbl>
            <c:dLbl>
              <c:idx val="7"/>
              <c:layout>
                <c:manualLayout>
                  <c:x val="1.7575370646236866E-2"/>
                  <c:y val="-7.9875294775970437E-3"/>
                </c:manualLayout>
              </c:layout>
              <c:tx>
                <c:rich>
                  <a:bodyPr/>
                  <a:lstStyle/>
                  <a:p>
                    <a:r>
                      <a:rPr lang="en-US" b="1"/>
                      <a:t>Other**</a:t>
                    </a:r>
                  </a:p>
                </c:rich>
              </c:tx>
              <c:dLblPos val="bestFit"/>
              <c:showLegendKey val="0"/>
              <c:showVal val="0"/>
              <c:showCatName val="1"/>
              <c:showSerName val="0"/>
              <c:showPercent val="0"/>
              <c:showBubbleSize val="0"/>
            </c:dLbl>
            <c:txPr>
              <a:bodyPr/>
              <a:lstStyle/>
              <a:p>
                <a:pPr>
                  <a:defRPr b="1"/>
                </a:pPr>
                <a:endParaRPr lang="en-US"/>
              </a:p>
            </c:txPr>
            <c:dLblPos val="bestFit"/>
            <c:showLegendKey val="0"/>
            <c:showVal val="0"/>
            <c:showCatName val="1"/>
            <c:showSerName val="0"/>
            <c:showPercent val="0"/>
            <c:showBubbleSize val="0"/>
            <c:showLeaderLines val="1"/>
          </c:dLbls>
          <c:cat>
            <c:strRef>
              <c:f>'FY2012 Chart Data'!$A$26:$A$33</c:f>
              <c:strCache>
                <c:ptCount val="8"/>
                <c:pt idx="0">
                  <c:v>MFE: 3 major Tokamaks Research &amp; Operations</c:v>
                </c:pt>
                <c:pt idx="1">
                  <c:v>ITER</c:v>
                </c:pt>
                <c:pt idx="2">
                  <c:v>International (non-ITER)</c:v>
                </c:pt>
                <c:pt idx="3">
                  <c:v>HEDLP</c:v>
                </c:pt>
                <c:pt idx="4">
                  <c:v>Smaller Scale MFE</c:v>
                </c:pt>
                <c:pt idx="5">
                  <c:v>Enabling R&amp;D</c:v>
                </c:pt>
                <c:pt idx="6">
                  <c:v>General Plasma Science</c:v>
                </c:pt>
                <c:pt idx="7">
                  <c:v>Other</c:v>
                </c:pt>
              </c:strCache>
            </c:strRef>
          </c:cat>
          <c:val>
            <c:numRef>
              <c:f>'FY2012 Chart Data'!$B$26:$B$33</c:f>
              <c:numCache>
                <c:formatCode>_(* #,##0_);_(* \(#,##0\);_(* "-"_);_(@_)</c:formatCode>
                <c:ptCount val="8"/>
                <c:pt idx="0">
                  <c:v>171146</c:v>
                </c:pt>
                <c:pt idx="1">
                  <c:v>105000</c:v>
                </c:pt>
                <c:pt idx="2">
                  <c:v>7435</c:v>
                </c:pt>
                <c:pt idx="3">
                  <c:v>24741</c:v>
                </c:pt>
                <c:pt idx="4">
                  <c:v>17000</c:v>
                </c:pt>
                <c:pt idx="5">
                  <c:v>26002</c:v>
                </c:pt>
                <c:pt idx="6">
                  <c:v>16780</c:v>
                </c:pt>
                <c:pt idx="7" formatCode="_(* #,##0_);_(* \(#,##0\);_(* &quot;-&quot;??_);_(@_)">
                  <c:v>22309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2125" cy="463550"/>
          </a:xfrm>
          <a:prstGeom prst="rect">
            <a:avLst/>
          </a:prstGeom>
        </p:spPr>
        <p:txBody>
          <a:bodyPr vert="horz" lIns="91437" tIns="45719" rIns="91437" bIns="45719" rtlCol="0"/>
          <a:lstStyle>
            <a:lvl1pPr algn="l">
              <a:defRPr sz="1200"/>
            </a:lvl1pPr>
          </a:lstStyle>
          <a:p>
            <a:endParaRPr lang="en-US"/>
          </a:p>
        </p:txBody>
      </p:sp>
      <p:sp>
        <p:nvSpPr>
          <p:cNvPr id="3" name="Date Placeholder 2"/>
          <p:cNvSpPr>
            <a:spLocks noGrp="1"/>
          </p:cNvSpPr>
          <p:nvPr>
            <p:ph type="dt" sz="quarter" idx="1"/>
          </p:nvPr>
        </p:nvSpPr>
        <p:spPr>
          <a:xfrm>
            <a:off x="3963989" y="0"/>
            <a:ext cx="3032125" cy="463550"/>
          </a:xfrm>
          <a:prstGeom prst="rect">
            <a:avLst/>
          </a:prstGeom>
        </p:spPr>
        <p:txBody>
          <a:bodyPr vert="horz" lIns="91437" tIns="45719" rIns="91437" bIns="45719" rtlCol="0"/>
          <a:lstStyle>
            <a:lvl1pPr algn="r">
              <a:defRPr sz="1200"/>
            </a:lvl1pPr>
          </a:lstStyle>
          <a:p>
            <a:fld id="{5F390F43-12B1-4F49-85E3-78B9AEE91AB5}" type="datetimeFigureOut">
              <a:rPr lang="en-US" smtClean="0"/>
              <a:pPr/>
              <a:t>3/7/2011</a:t>
            </a:fld>
            <a:endParaRPr lang="en-US"/>
          </a:p>
        </p:txBody>
      </p:sp>
      <p:sp>
        <p:nvSpPr>
          <p:cNvPr id="4" name="Footer Placeholder 3"/>
          <p:cNvSpPr>
            <a:spLocks noGrp="1"/>
          </p:cNvSpPr>
          <p:nvPr>
            <p:ph type="ftr" sz="quarter" idx="2"/>
          </p:nvPr>
        </p:nvSpPr>
        <p:spPr>
          <a:xfrm>
            <a:off x="1" y="8805863"/>
            <a:ext cx="3032125" cy="463550"/>
          </a:xfrm>
          <a:prstGeom prst="rect">
            <a:avLst/>
          </a:prstGeom>
        </p:spPr>
        <p:txBody>
          <a:bodyPr vert="horz" lIns="91437" tIns="45719" rIns="91437"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63989" y="8805863"/>
            <a:ext cx="3032125" cy="463550"/>
          </a:xfrm>
          <a:prstGeom prst="rect">
            <a:avLst/>
          </a:prstGeom>
        </p:spPr>
        <p:txBody>
          <a:bodyPr vert="horz" lIns="91437" tIns="45719" rIns="91437" bIns="45719" rtlCol="0" anchor="b"/>
          <a:lstStyle>
            <a:lvl1pPr algn="r">
              <a:defRPr sz="1200"/>
            </a:lvl1pPr>
          </a:lstStyle>
          <a:p>
            <a:fld id="{A0E412F7-F09B-47AA-ABB7-DCDDB6F4EEDC}" type="slidenum">
              <a:rPr lang="en-US" smtClean="0"/>
              <a:pPr/>
              <a:t>‹#›</a:t>
            </a:fld>
            <a:endParaRPr lang="en-US"/>
          </a:p>
        </p:txBody>
      </p:sp>
    </p:spTree>
    <p:extLst>
      <p:ext uri="{BB962C8B-B14F-4D97-AF65-F5344CB8AC3E}">
        <p14:creationId xmlns:p14="http://schemas.microsoft.com/office/powerpoint/2010/main" val="76758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1386" cy="463867"/>
          </a:xfrm>
          <a:prstGeom prst="rect">
            <a:avLst/>
          </a:prstGeom>
        </p:spPr>
        <p:txBody>
          <a:bodyPr vert="horz" lIns="92285" tIns="46143" rIns="92285" bIns="4614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4730" y="1"/>
            <a:ext cx="3031386" cy="463867"/>
          </a:xfrm>
          <a:prstGeom prst="rect">
            <a:avLst/>
          </a:prstGeom>
        </p:spPr>
        <p:txBody>
          <a:bodyPr vert="horz" lIns="92285" tIns="46143" rIns="92285" bIns="46143" rtlCol="0"/>
          <a:lstStyle>
            <a:lvl1pPr algn="r" fontAlgn="auto">
              <a:spcBef>
                <a:spcPts val="0"/>
              </a:spcBef>
              <a:spcAft>
                <a:spcPts val="0"/>
              </a:spcAft>
              <a:defRPr sz="1200">
                <a:latin typeface="+mn-lt"/>
              </a:defRPr>
            </a:lvl1pPr>
          </a:lstStyle>
          <a:p>
            <a:pPr>
              <a:defRPr/>
            </a:pPr>
            <a:fld id="{55B47F48-26AE-44C5-AD96-20FAB6A74F24}" type="datetimeFigureOut">
              <a:rPr lang="en-US"/>
              <a:pPr>
                <a:defRPr/>
              </a:pPr>
              <a:t>3/7/2011</a:t>
            </a:fld>
            <a:endParaRPr lang="en-US"/>
          </a:p>
        </p:txBody>
      </p:sp>
      <p:sp>
        <p:nvSpPr>
          <p:cNvPr id="4" name="Slide Image Placeholder 3"/>
          <p:cNvSpPr>
            <a:spLocks noGrp="1" noRot="1" noChangeAspect="1"/>
          </p:cNvSpPr>
          <p:nvPr>
            <p:ph type="sldImg" idx="2"/>
          </p:nvPr>
        </p:nvSpPr>
        <p:spPr>
          <a:xfrm>
            <a:off x="1182688" y="696913"/>
            <a:ext cx="4632325" cy="3475037"/>
          </a:xfrm>
          <a:prstGeom prst="rect">
            <a:avLst/>
          </a:prstGeom>
          <a:noFill/>
          <a:ln w="12700">
            <a:solidFill>
              <a:prstClr val="black"/>
            </a:solidFill>
          </a:ln>
        </p:spPr>
        <p:txBody>
          <a:bodyPr vert="horz" lIns="92285" tIns="46143" rIns="92285" bIns="46143" rtlCol="0" anchor="ctr"/>
          <a:lstStyle/>
          <a:p>
            <a:pPr lvl="0"/>
            <a:endParaRPr lang="en-US" noProof="0"/>
          </a:p>
        </p:txBody>
      </p:sp>
      <p:sp>
        <p:nvSpPr>
          <p:cNvPr id="5" name="Notes Placeholder 4"/>
          <p:cNvSpPr>
            <a:spLocks noGrp="1"/>
          </p:cNvSpPr>
          <p:nvPr>
            <p:ph type="body" sz="quarter" idx="3"/>
          </p:nvPr>
        </p:nvSpPr>
        <p:spPr>
          <a:xfrm>
            <a:off x="700405" y="4404360"/>
            <a:ext cx="5596892" cy="4171634"/>
          </a:xfrm>
          <a:prstGeom prst="rect">
            <a:avLst/>
          </a:prstGeom>
        </p:spPr>
        <p:txBody>
          <a:bodyPr vert="horz" lIns="92285" tIns="46143" rIns="92285" bIns="4614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551"/>
            <a:ext cx="3031386" cy="463867"/>
          </a:xfrm>
          <a:prstGeom prst="rect">
            <a:avLst/>
          </a:prstGeom>
        </p:spPr>
        <p:txBody>
          <a:bodyPr vert="horz" lIns="92285" tIns="46143" rIns="92285" bIns="4614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4730" y="8805551"/>
            <a:ext cx="3031386" cy="463867"/>
          </a:xfrm>
          <a:prstGeom prst="rect">
            <a:avLst/>
          </a:prstGeom>
        </p:spPr>
        <p:txBody>
          <a:bodyPr vert="horz" lIns="92285" tIns="46143" rIns="92285" bIns="46143" rtlCol="0" anchor="b"/>
          <a:lstStyle>
            <a:lvl1pPr algn="r" fontAlgn="auto">
              <a:spcBef>
                <a:spcPts val="0"/>
              </a:spcBef>
              <a:spcAft>
                <a:spcPts val="0"/>
              </a:spcAft>
              <a:defRPr sz="1200">
                <a:latin typeface="+mn-lt"/>
              </a:defRPr>
            </a:lvl1pPr>
          </a:lstStyle>
          <a:p>
            <a:pPr>
              <a:defRPr/>
            </a:pPr>
            <a:fld id="{B9C815CE-594B-44AB-BC3C-68E8EAF5333B}" type="slidenum">
              <a:rPr lang="en-US"/>
              <a:pPr>
                <a:defRPr/>
              </a:pPr>
              <a:t>‹#›</a:t>
            </a:fld>
            <a:endParaRPr lang="en-US"/>
          </a:p>
        </p:txBody>
      </p:sp>
    </p:spTree>
    <p:extLst>
      <p:ext uri="{BB962C8B-B14F-4D97-AF65-F5344CB8AC3E}">
        <p14:creationId xmlns:p14="http://schemas.microsoft.com/office/powerpoint/2010/main" val="884213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pPr marL="342885" indent="-342885">
              <a:spcBef>
                <a:spcPct val="40000"/>
              </a:spcBef>
              <a:buFontTx/>
              <a:buChar char="•"/>
              <a:defRPr/>
            </a:pPr>
            <a:r>
              <a:rPr lang="en-US" sz="1400" dirty="0" smtClean="0">
                <a:cs typeface="Arial" charset="0"/>
              </a:rPr>
              <a:t>Provides $380M, a reduction of $46M</a:t>
            </a:r>
          </a:p>
          <a:p>
            <a:pPr marL="342885" indent="-342885">
              <a:spcBef>
                <a:spcPct val="40000"/>
              </a:spcBef>
              <a:buFontTx/>
              <a:buChar char="•"/>
              <a:defRPr/>
            </a:pPr>
            <a:r>
              <a:rPr lang="en-US" sz="1400" dirty="0" smtClean="0">
                <a:cs typeface="Arial" charset="0"/>
              </a:rPr>
              <a:t>Reduces ITER funding to $80M</a:t>
            </a:r>
            <a:endParaRPr lang="en-US" sz="1400" strike="sngStrike" dirty="0" smtClean="0">
              <a:cs typeface="Arial" charset="0"/>
            </a:endParaRPr>
          </a:p>
          <a:p>
            <a:pPr marL="342885" indent="-342885">
              <a:spcBef>
                <a:spcPct val="40000"/>
              </a:spcBef>
              <a:buFontTx/>
              <a:buChar char="•"/>
              <a:defRPr/>
            </a:pPr>
            <a:r>
              <a:rPr lang="en-US" sz="1400" dirty="0" smtClean="0">
                <a:cs typeface="Arial" charset="0"/>
              </a:rPr>
              <a:t>Supports most program areas at the FY 2010 level</a:t>
            </a:r>
          </a:p>
          <a:p>
            <a:pPr marL="342885" indent="-342885">
              <a:spcBef>
                <a:spcPct val="40000"/>
              </a:spcBef>
              <a:buFontTx/>
              <a:buChar char="•"/>
              <a:defRPr/>
            </a:pPr>
            <a:r>
              <a:rPr lang="en-US" sz="1400" dirty="0" smtClean="0">
                <a:cs typeface="Arial" charset="0"/>
              </a:rPr>
              <a:t>Provides increases for:</a:t>
            </a:r>
          </a:p>
          <a:p>
            <a:pPr marL="800067" lvl="1" indent="-342885">
              <a:spcBef>
                <a:spcPct val="40000"/>
              </a:spcBef>
              <a:buFontTx/>
              <a:buChar char="•"/>
              <a:defRPr/>
            </a:pPr>
            <a:r>
              <a:rPr lang="en-US" sz="1400" dirty="0" smtClean="0">
                <a:cs typeface="Arial" charset="0"/>
              </a:rPr>
              <a:t>HEDLP (+6.5M)</a:t>
            </a:r>
          </a:p>
          <a:p>
            <a:pPr marL="800067" lvl="1" indent="-342885">
              <a:spcBef>
                <a:spcPct val="40000"/>
              </a:spcBef>
              <a:buFontTx/>
              <a:buChar char="•"/>
              <a:defRPr/>
            </a:pPr>
            <a:r>
              <a:rPr lang="en-US" sz="1400" dirty="0" smtClean="0">
                <a:cs typeface="Arial" charset="0"/>
              </a:rPr>
              <a:t>Fusion Simulation Program (+$2M)</a:t>
            </a:r>
          </a:p>
          <a:p>
            <a:pPr marL="800067" lvl="1" indent="-342885">
              <a:spcBef>
                <a:spcPct val="40000"/>
              </a:spcBef>
              <a:buFontTx/>
              <a:buChar char="•"/>
              <a:defRPr/>
            </a:pPr>
            <a:r>
              <a:rPr lang="en-US" sz="1400" dirty="0" smtClean="0">
                <a:cs typeface="Arial" charset="0"/>
              </a:rPr>
              <a:t>NSTX MIE Upgrade (+1.1M)</a:t>
            </a:r>
          </a:p>
          <a:p>
            <a:pPr marL="800067" lvl="1" indent="-342885">
              <a:spcBef>
                <a:spcPct val="40000"/>
              </a:spcBef>
              <a:buFontTx/>
              <a:buChar char="•"/>
              <a:defRPr/>
            </a:pPr>
            <a:r>
              <a:rPr lang="en-US" sz="1400" dirty="0" smtClean="0">
                <a:cs typeface="Arial" charset="0"/>
              </a:rPr>
              <a:t>DIII-D and </a:t>
            </a:r>
            <a:r>
              <a:rPr lang="en-US" sz="1400" dirty="0" err="1" smtClean="0">
                <a:cs typeface="Arial" charset="0"/>
              </a:rPr>
              <a:t>Alcator</a:t>
            </a:r>
            <a:r>
              <a:rPr lang="en-US" sz="1400" dirty="0" smtClean="0">
                <a:cs typeface="Arial" charset="0"/>
              </a:rPr>
              <a:t> C-Mod Facility Operations </a:t>
            </a:r>
            <a:br>
              <a:rPr lang="en-US" sz="1400" dirty="0" smtClean="0">
                <a:cs typeface="Arial" charset="0"/>
              </a:rPr>
            </a:br>
            <a:r>
              <a:rPr lang="en-US" sz="1400" dirty="0" smtClean="0">
                <a:cs typeface="Arial" charset="0"/>
              </a:rPr>
              <a:t>(+2.3M DIII-D and +1.0M C-Mod)</a:t>
            </a:r>
          </a:p>
          <a:p>
            <a:pPr marL="800067" lvl="1" indent="-342885">
              <a:spcBef>
                <a:spcPct val="40000"/>
              </a:spcBef>
              <a:buFontTx/>
              <a:buChar char="•"/>
              <a:defRPr/>
            </a:pPr>
            <a:r>
              <a:rPr lang="en-US" sz="1400" dirty="0" smtClean="0">
                <a:cs typeface="Arial" charset="0"/>
              </a:rPr>
              <a:t>Materials (+$.5M)</a:t>
            </a:r>
          </a:p>
          <a:p>
            <a:pPr>
              <a:defRPr/>
            </a:pPr>
            <a:endParaRPr lang="en-US" sz="1400" dirty="0" smtClean="0"/>
          </a:p>
        </p:txBody>
      </p:sp>
      <p:sp>
        <p:nvSpPr>
          <p:cNvPr id="14340" name="Slide Number Placeholder 3"/>
          <p:cNvSpPr>
            <a:spLocks noGrp="1"/>
          </p:cNvSpPr>
          <p:nvPr>
            <p:ph type="sldNum" sz="quarter" idx="5"/>
          </p:nvPr>
        </p:nvSpPr>
        <p:spPr>
          <a:noFill/>
        </p:spPr>
        <p:txBody>
          <a:bodyPr/>
          <a:lstStyle/>
          <a:p>
            <a:fld id="{5CBA8F21-5013-4B45-9822-41F971BCEC35}"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pPr marL="342885" indent="-342885">
              <a:spcBef>
                <a:spcPct val="40000"/>
              </a:spcBef>
              <a:buFontTx/>
              <a:buChar char="•"/>
              <a:defRPr/>
            </a:pPr>
            <a:r>
              <a:rPr lang="en-US" sz="1400" dirty="0" smtClean="0">
                <a:cs typeface="Arial" charset="0"/>
              </a:rPr>
              <a:t>Provides $380M, a reduction of $46M</a:t>
            </a:r>
          </a:p>
          <a:p>
            <a:pPr marL="342885" indent="-342885">
              <a:spcBef>
                <a:spcPct val="40000"/>
              </a:spcBef>
              <a:buFontTx/>
              <a:buChar char="•"/>
              <a:defRPr/>
            </a:pPr>
            <a:r>
              <a:rPr lang="en-US" sz="1400" dirty="0" smtClean="0">
                <a:cs typeface="Arial" charset="0"/>
              </a:rPr>
              <a:t>Reduces ITER funding to $80M</a:t>
            </a:r>
            <a:endParaRPr lang="en-US" sz="1400" strike="sngStrike" dirty="0" smtClean="0">
              <a:cs typeface="Arial" charset="0"/>
            </a:endParaRPr>
          </a:p>
          <a:p>
            <a:pPr marL="342885" indent="-342885">
              <a:spcBef>
                <a:spcPct val="40000"/>
              </a:spcBef>
              <a:buFontTx/>
              <a:buChar char="•"/>
              <a:defRPr/>
            </a:pPr>
            <a:r>
              <a:rPr lang="en-US" sz="1400" dirty="0" smtClean="0">
                <a:cs typeface="Arial" charset="0"/>
              </a:rPr>
              <a:t>Supports most program areas at the FY 2010 level</a:t>
            </a:r>
          </a:p>
          <a:p>
            <a:pPr marL="342885" indent="-342885">
              <a:spcBef>
                <a:spcPct val="40000"/>
              </a:spcBef>
              <a:buFontTx/>
              <a:buChar char="•"/>
              <a:defRPr/>
            </a:pPr>
            <a:r>
              <a:rPr lang="en-US" sz="1400" dirty="0" smtClean="0">
                <a:cs typeface="Arial" charset="0"/>
              </a:rPr>
              <a:t>Provides increases for:</a:t>
            </a:r>
          </a:p>
          <a:p>
            <a:pPr marL="800067" lvl="1" indent="-342885">
              <a:spcBef>
                <a:spcPct val="40000"/>
              </a:spcBef>
              <a:buFontTx/>
              <a:buChar char="•"/>
              <a:defRPr/>
            </a:pPr>
            <a:r>
              <a:rPr lang="en-US" sz="1400" dirty="0" smtClean="0">
                <a:cs typeface="Arial" charset="0"/>
              </a:rPr>
              <a:t>HEDLP (+6.5M)</a:t>
            </a:r>
          </a:p>
          <a:p>
            <a:pPr marL="800067" lvl="1" indent="-342885">
              <a:spcBef>
                <a:spcPct val="40000"/>
              </a:spcBef>
              <a:buFontTx/>
              <a:buChar char="•"/>
              <a:defRPr/>
            </a:pPr>
            <a:r>
              <a:rPr lang="en-US" sz="1400" dirty="0" smtClean="0">
                <a:cs typeface="Arial" charset="0"/>
              </a:rPr>
              <a:t>Fusion Simulation Program (+$2M)</a:t>
            </a:r>
          </a:p>
          <a:p>
            <a:pPr marL="800067" lvl="1" indent="-342885">
              <a:spcBef>
                <a:spcPct val="40000"/>
              </a:spcBef>
              <a:buFontTx/>
              <a:buChar char="•"/>
              <a:defRPr/>
            </a:pPr>
            <a:r>
              <a:rPr lang="en-US" sz="1400" dirty="0" smtClean="0">
                <a:cs typeface="Arial" charset="0"/>
              </a:rPr>
              <a:t>NSTX MIE Upgrade (+1.1M)</a:t>
            </a:r>
          </a:p>
          <a:p>
            <a:pPr marL="800067" lvl="1" indent="-342885">
              <a:spcBef>
                <a:spcPct val="40000"/>
              </a:spcBef>
              <a:buFontTx/>
              <a:buChar char="•"/>
              <a:defRPr/>
            </a:pPr>
            <a:r>
              <a:rPr lang="en-US" sz="1400" dirty="0" smtClean="0">
                <a:cs typeface="Arial" charset="0"/>
              </a:rPr>
              <a:t>DIII-D and </a:t>
            </a:r>
            <a:r>
              <a:rPr lang="en-US" sz="1400" dirty="0" err="1" smtClean="0">
                <a:cs typeface="Arial" charset="0"/>
              </a:rPr>
              <a:t>Alcator</a:t>
            </a:r>
            <a:r>
              <a:rPr lang="en-US" sz="1400" dirty="0" smtClean="0">
                <a:cs typeface="Arial" charset="0"/>
              </a:rPr>
              <a:t> C-Mod Facility Operations </a:t>
            </a:r>
            <a:br>
              <a:rPr lang="en-US" sz="1400" dirty="0" smtClean="0">
                <a:cs typeface="Arial" charset="0"/>
              </a:rPr>
            </a:br>
            <a:r>
              <a:rPr lang="en-US" sz="1400" dirty="0" smtClean="0">
                <a:cs typeface="Arial" charset="0"/>
              </a:rPr>
              <a:t>(+2.3M DIII-D and +1.0M C-Mod)</a:t>
            </a:r>
          </a:p>
          <a:p>
            <a:pPr marL="800067" lvl="1" indent="-342885">
              <a:spcBef>
                <a:spcPct val="40000"/>
              </a:spcBef>
              <a:buFontTx/>
              <a:buChar char="•"/>
              <a:defRPr/>
            </a:pPr>
            <a:r>
              <a:rPr lang="en-US" sz="1400" dirty="0" smtClean="0">
                <a:cs typeface="Arial" charset="0"/>
              </a:rPr>
              <a:t>Materials (+$.5M)</a:t>
            </a:r>
          </a:p>
          <a:p>
            <a:pPr>
              <a:defRPr/>
            </a:pPr>
            <a:endParaRPr lang="en-US" sz="1400" dirty="0" smtClean="0"/>
          </a:p>
        </p:txBody>
      </p:sp>
      <p:sp>
        <p:nvSpPr>
          <p:cNvPr id="14340" name="Slide Number Placeholder 3"/>
          <p:cNvSpPr>
            <a:spLocks noGrp="1"/>
          </p:cNvSpPr>
          <p:nvPr>
            <p:ph type="sldNum" sz="quarter" idx="5"/>
          </p:nvPr>
        </p:nvSpPr>
        <p:spPr>
          <a:noFill/>
        </p:spPr>
        <p:txBody>
          <a:bodyPr/>
          <a:lstStyle/>
          <a:p>
            <a:fld id="{5CBA8F21-5013-4B45-9822-41F971BCEC35}"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5577" y="8807450"/>
            <a:ext cx="3032125" cy="463550"/>
          </a:xfrm>
          <a:prstGeom prst="rect">
            <a:avLst/>
          </a:prstGeom>
          <a:noFill/>
          <a:ln w="9525">
            <a:noFill/>
            <a:miter lim="800000"/>
            <a:headEnd/>
            <a:tailEnd/>
          </a:ln>
        </p:spPr>
        <p:txBody>
          <a:bodyPr lIns="92865" tIns="46432" rIns="92865" bIns="46432" anchor="b"/>
          <a:lstStyle/>
          <a:p>
            <a:pPr algn="r" defTabSz="912694"/>
            <a:fld id="{6B59BCD8-0C17-42D4-987B-D1FA49E247DA}" type="slidenum">
              <a:rPr lang="en-US" sz="1200">
                <a:latin typeface="Times" pitchFamily="18" charset="0"/>
              </a:rPr>
              <a:pPr algn="r" defTabSz="912694"/>
              <a:t>16</a:t>
            </a:fld>
            <a:endParaRPr lang="en-US" sz="1200" dirty="0">
              <a:latin typeface="Times"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33451" y="4403725"/>
            <a:ext cx="5130800" cy="4171950"/>
          </a:xfrm>
          <a:solidFill>
            <a:srgbClr val="FFFFFF"/>
          </a:solidFill>
          <a:ln>
            <a:solidFill>
              <a:srgbClr val="000000"/>
            </a:solidFill>
          </a:ln>
        </p:spPr>
        <p:txBody>
          <a:bodyPr lIns="92865" tIns="46432" rIns="92865" bIns="46432"/>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pPr marL="342885" indent="-342885">
              <a:spcBef>
                <a:spcPct val="40000"/>
              </a:spcBef>
              <a:buFontTx/>
              <a:buChar char="•"/>
              <a:defRPr/>
            </a:pPr>
            <a:r>
              <a:rPr lang="en-US" sz="1400" dirty="0" smtClean="0">
                <a:cs typeface="Arial" charset="0"/>
              </a:rPr>
              <a:t>Provides $380M, a reduction of $46M</a:t>
            </a:r>
          </a:p>
          <a:p>
            <a:pPr marL="342885" indent="-342885">
              <a:spcBef>
                <a:spcPct val="40000"/>
              </a:spcBef>
              <a:buFontTx/>
              <a:buChar char="•"/>
              <a:defRPr/>
            </a:pPr>
            <a:r>
              <a:rPr lang="en-US" sz="1400" dirty="0" smtClean="0">
                <a:cs typeface="Arial" charset="0"/>
              </a:rPr>
              <a:t>Reduces ITER funding to $80M</a:t>
            </a:r>
            <a:endParaRPr lang="en-US" sz="1400" strike="sngStrike" dirty="0" smtClean="0">
              <a:cs typeface="Arial" charset="0"/>
            </a:endParaRPr>
          </a:p>
          <a:p>
            <a:pPr marL="342885" indent="-342885">
              <a:spcBef>
                <a:spcPct val="40000"/>
              </a:spcBef>
              <a:buFontTx/>
              <a:buChar char="•"/>
              <a:defRPr/>
            </a:pPr>
            <a:r>
              <a:rPr lang="en-US" sz="1400" dirty="0" smtClean="0">
                <a:cs typeface="Arial" charset="0"/>
              </a:rPr>
              <a:t>Supports most program areas at the FY 2010 level</a:t>
            </a:r>
          </a:p>
          <a:p>
            <a:pPr marL="342885" indent="-342885">
              <a:spcBef>
                <a:spcPct val="40000"/>
              </a:spcBef>
              <a:buFontTx/>
              <a:buChar char="•"/>
              <a:defRPr/>
            </a:pPr>
            <a:r>
              <a:rPr lang="en-US" sz="1400" dirty="0" smtClean="0">
                <a:cs typeface="Arial" charset="0"/>
              </a:rPr>
              <a:t>Provides increases for:</a:t>
            </a:r>
          </a:p>
          <a:p>
            <a:pPr marL="800067" lvl="1" indent="-342885">
              <a:spcBef>
                <a:spcPct val="40000"/>
              </a:spcBef>
              <a:buFontTx/>
              <a:buChar char="•"/>
              <a:defRPr/>
            </a:pPr>
            <a:r>
              <a:rPr lang="en-US" sz="1400" dirty="0" smtClean="0">
                <a:cs typeface="Arial" charset="0"/>
              </a:rPr>
              <a:t>HEDLP (+6.5M)</a:t>
            </a:r>
          </a:p>
          <a:p>
            <a:pPr marL="800067" lvl="1" indent="-342885">
              <a:spcBef>
                <a:spcPct val="40000"/>
              </a:spcBef>
              <a:buFontTx/>
              <a:buChar char="•"/>
              <a:defRPr/>
            </a:pPr>
            <a:r>
              <a:rPr lang="en-US" sz="1400" dirty="0" smtClean="0">
                <a:cs typeface="Arial" charset="0"/>
              </a:rPr>
              <a:t>Fusion Simulation Program (+$2M)</a:t>
            </a:r>
          </a:p>
          <a:p>
            <a:pPr marL="800067" lvl="1" indent="-342885">
              <a:spcBef>
                <a:spcPct val="40000"/>
              </a:spcBef>
              <a:buFontTx/>
              <a:buChar char="•"/>
              <a:defRPr/>
            </a:pPr>
            <a:r>
              <a:rPr lang="en-US" sz="1400" dirty="0" smtClean="0">
                <a:cs typeface="Arial" charset="0"/>
              </a:rPr>
              <a:t>NSTX MIE Upgrade (+1.1M)</a:t>
            </a:r>
          </a:p>
          <a:p>
            <a:pPr marL="800067" lvl="1" indent="-342885">
              <a:spcBef>
                <a:spcPct val="40000"/>
              </a:spcBef>
              <a:buFontTx/>
              <a:buChar char="•"/>
              <a:defRPr/>
            </a:pPr>
            <a:r>
              <a:rPr lang="en-US" sz="1400" dirty="0" smtClean="0">
                <a:cs typeface="Arial" charset="0"/>
              </a:rPr>
              <a:t>DIII-D and </a:t>
            </a:r>
            <a:r>
              <a:rPr lang="en-US" sz="1400" dirty="0" err="1" smtClean="0">
                <a:cs typeface="Arial" charset="0"/>
              </a:rPr>
              <a:t>Alcator</a:t>
            </a:r>
            <a:r>
              <a:rPr lang="en-US" sz="1400" dirty="0" smtClean="0">
                <a:cs typeface="Arial" charset="0"/>
              </a:rPr>
              <a:t> C-Mod Facility Operations </a:t>
            </a:r>
            <a:br>
              <a:rPr lang="en-US" sz="1400" dirty="0" smtClean="0">
                <a:cs typeface="Arial" charset="0"/>
              </a:rPr>
            </a:br>
            <a:r>
              <a:rPr lang="en-US" sz="1400" dirty="0" smtClean="0">
                <a:cs typeface="Arial" charset="0"/>
              </a:rPr>
              <a:t>(+2.3M DIII-D and +1.0M C-Mod)</a:t>
            </a:r>
          </a:p>
          <a:p>
            <a:pPr marL="800067" lvl="1" indent="-342885">
              <a:spcBef>
                <a:spcPct val="40000"/>
              </a:spcBef>
              <a:buFontTx/>
              <a:buChar char="•"/>
              <a:defRPr/>
            </a:pPr>
            <a:r>
              <a:rPr lang="en-US" sz="1400" dirty="0" smtClean="0">
                <a:cs typeface="Arial" charset="0"/>
              </a:rPr>
              <a:t>Materials (+$.5M)</a:t>
            </a:r>
          </a:p>
          <a:p>
            <a:pPr>
              <a:defRPr/>
            </a:pPr>
            <a:endParaRPr lang="en-US" sz="1400" dirty="0" smtClean="0"/>
          </a:p>
        </p:txBody>
      </p:sp>
      <p:sp>
        <p:nvSpPr>
          <p:cNvPr id="14340" name="Slide Number Placeholder 3"/>
          <p:cNvSpPr>
            <a:spLocks noGrp="1"/>
          </p:cNvSpPr>
          <p:nvPr>
            <p:ph type="sldNum" sz="quarter" idx="5"/>
          </p:nvPr>
        </p:nvSpPr>
        <p:spPr>
          <a:noFill/>
        </p:spPr>
        <p:txBody>
          <a:bodyPr/>
          <a:lstStyle/>
          <a:p>
            <a:fld id="{5CBA8F21-5013-4B45-9822-41F971BCEC35}"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pPr marL="342885" indent="-342885">
              <a:spcBef>
                <a:spcPct val="40000"/>
              </a:spcBef>
              <a:buFontTx/>
              <a:buChar char="•"/>
              <a:defRPr/>
            </a:pPr>
            <a:r>
              <a:rPr lang="en-US" sz="1400" dirty="0" smtClean="0">
                <a:cs typeface="Arial" charset="0"/>
              </a:rPr>
              <a:t>Provides $380M, a reduction of $46M</a:t>
            </a:r>
          </a:p>
          <a:p>
            <a:pPr marL="342885" indent="-342885">
              <a:spcBef>
                <a:spcPct val="40000"/>
              </a:spcBef>
              <a:buFontTx/>
              <a:buChar char="•"/>
              <a:defRPr/>
            </a:pPr>
            <a:r>
              <a:rPr lang="en-US" sz="1400" dirty="0" smtClean="0">
                <a:cs typeface="Arial" charset="0"/>
              </a:rPr>
              <a:t>Reduces ITER funding to $80M</a:t>
            </a:r>
            <a:endParaRPr lang="en-US" sz="1400" strike="sngStrike" dirty="0" smtClean="0">
              <a:cs typeface="Arial" charset="0"/>
            </a:endParaRPr>
          </a:p>
          <a:p>
            <a:pPr marL="342885" indent="-342885">
              <a:spcBef>
                <a:spcPct val="40000"/>
              </a:spcBef>
              <a:buFontTx/>
              <a:buChar char="•"/>
              <a:defRPr/>
            </a:pPr>
            <a:r>
              <a:rPr lang="en-US" sz="1400" dirty="0" smtClean="0">
                <a:cs typeface="Arial" charset="0"/>
              </a:rPr>
              <a:t>Supports most program areas at the FY 2010 level</a:t>
            </a:r>
          </a:p>
          <a:p>
            <a:pPr marL="342885" indent="-342885">
              <a:spcBef>
                <a:spcPct val="40000"/>
              </a:spcBef>
              <a:buFontTx/>
              <a:buChar char="•"/>
              <a:defRPr/>
            </a:pPr>
            <a:r>
              <a:rPr lang="en-US" sz="1400" dirty="0" smtClean="0">
                <a:cs typeface="Arial" charset="0"/>
              </a:rPr>
              <a:t>Provides increases for:</a:t>
            </a:r>
          </a:p>
          <a:p>
            <a:pPr marL="800067" lvl="1" indent="-342885">
              <a:spcBef>
                <a:spcPct val="40000"/>
              </a:spcBef>
              <a:buFontTx/>
              <a:buChar char="•"/>
              <a:defRPr/>
            </a:pPr>
            <a:r>
              <a:rPr lang="en-US" sz="1400" dirty="0" smtClean="0">
                <a:cs typeface="Arial" charset="0"/>
              </a:rPr>
              <a:t>HEDLP (+6.5M)</a:t>
            </a:r>
          </a:p>
          <a:p>
            <a:pPr marL="800067" lvl="1" indent="-342885">
              <a:spcBef>
                <a:spcPct val="40000"/>
              </a:spcBef>
              <a:buFontTx/>
              <a:buChar char="•"/>
              <a:defRPr/>
            </a:pPr>
            <a:r>
              <a:rPr lang="en-US" sz="1400" dirty="0" smtClean="0">
                <a:cs typeface="Arial" charset="0"/>
              </a:rPr>
              <a:t>Fusion Simulation Program (+$2M)</a:t>
            </a:r>
          </a:p>
          <a:p>
            <a:pPr marL="800067" lvl="1" indent="-342885">
              <a:spcBef>
                <a:spcPct val="40000"/>
              </a:spcBef>
              <a:buFontTx/>
              <a:buChar char="•"/>
              <a:defRPr/>
            </a:pPr>
            <a:r>
              <a:rPr lang="en-US" sz="1400" dirty="0" smtClean="0">
                <a:cs typeface="Arial" charset="0"/>
              </a:rPr>
              <a:t>NSTX MIE Upgrade (+1.1M)</a:t>
            </a:r>
          </a:p>
          <a:p>
            <a:pPr marL="800067" lvl="1" indent="-342885">
              <a:spcBef>
                <a:spcPct val="40000"/>
              </a:spcBef>
              <a:buFontTx/>
              <a:buChar char="•"/>
              <a:defRPr/>
            </a:pPr>
            <a:r>
              <a:rPr lang="en-US" sz="1400" dirty="0" smtClean="0">
                <a:cs typeface="Arial" charset="0"/>
              </a:rPr>
              <a:t>DIII-D and </a:t>
            </a:r>
            <a:r>
              <a:rPr lang="en-US" sz="1400" dirty="0" err="1" smtClean="0">
                <a:cs typeface="Arial" charset="0"/>
              </a:rPr>
              <a:t>Alcator</a:t>
            </a:r>
            <a:r>
              <a:rPr lang="en-US" sz="1400" dirty="0" smtClean="0">
                <a:cs typeface="Arial" charset="0"/>
              </a:rPr>
              <a:t> C-Mod Facility Operations </a:t>
            </a:r>
            <a:br>
              <a:rPr lang="en-US" sz="1400" dirty="0" smtClean="0">
                <a:cs typeface="Arial" charset="0"/>
              </a:rPr>
            </a:br>
            <a:r>
              <a:rPr lang="en-US" sz="1400" dirty="0" smtClean="0">
                <a:cs typeface="Arial" charset="0"/>
              </a:rPr>
              <a:t>(+2.3M DIII-D and +1.0M C-Mod)</a:t>
            </a:r>
          </a:p>
          <a:p>
            <a:pPr marL="800067" lvl="1" indent="-342885">
              <a:spcBef>
                <a:spcPct val="40000"/>
              </a:spcBef>
              <a:buFontTx/>
              <a:buChar char="•"/>
              <a:defRPr/>
            </a:pPr>
            <a:r>
              <a:rPr lang="en-US" sz="1400" dirty="0" smtClean="0">
                <a:cs typeface="Arial" charset="0"/>
              </a:rPr>
              <a:t>Materials (+$.5M)</a:t>
            </a:r>
          </a:p>
          <a:p>
            <a:pPr>
              <a:defRPr/>
            </a:pPr>
            <a:endParaRPr lang="en-US" sz="1400" dirty="0" smtClean="0"/>
          </a:p>
        </p:txBody>
      </p:sp>
      <p:sp>
        <p:nvSpPr>
          <p:cNvPr id="14340" name="Slide Number Placeholder 3"/>
          <p:cNvSpPr>
            <a:spLocks noGrp="1"/>
          </p:cNvSpPr>
          <p:nvPr>
            <p:ph type="sldNum" sz="quarter" idx="5"/>
          </p:nvPr>
        </p:nvSpPr>
        <p:spPr>
          <a:noFill/>
        </p:spPr>
        <p:txBody>
          <a:bodyPr/>
          <a:lstStyle/>
          <a:p>
            <a:fld id="{5CBA8F21-5013-4B45-9822-41F971BCEC35}"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2315"/>
            <a:fld id="{24BF0D40-9FAE-465F-B67B-F0864445D3BC}" type="slidenum">
              <a:rPr lang="en-US" smtClean="0"/>
              <a:pPr defTabSz="922315"/>
              <a:t>39</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2315"/>
            <a:fld id="{24BF0D40-9FAE-465F-B67B-F0864445D3BC}" type="slidenum">
              <a:rPr lang="en-US" smtClean="0"/>
              <a:pPr defTabSz="922315"/>
              <a:t>40</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2315"/>
            <a:fld id="{24BF0D40-9FAE-465F-B67B-F0864445D3BC}" type="slidenum">
              <a:rPr lang="en-US" smtClean="0"/>
              <a:pPr defTabSz="922315"/>
              <a:t>42</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a:lstStyle/>
          <a:p>
            <a:pPr marL="342885" indent="-342885">
              <a:spcBef>
                <a:spcPct val="40000"/>
              </a:spcBef>
              <a:buFontTx/>
              <a:buChar char="•"/>
              <a:defRPr/>
            </a:pPr>
            <a:r>
              <a:rPr lang="en-US" sz="1400" dirty="0" smtClean="0">
                <a:cs typeface="Arial" charset="0"/>
              </a:rPr>
              <a:t>Provides $380M, a reduction of $46M</a:t>
            </a:r>
          </a:p>
          <a:p>
            <a:pPr marL="342885" indent="-342885">
              <a:spcBef>
                <a:spcPct val="40000"/>
              </a:spcBef>
              <a:buFontTx/>
              <a:buChar char="•"/>
              <a:defRPr/>
            </a:pPr>
            <a:r>
              <a:rPr lang="en-US" sz="1400" dirty="0" smtClean="0">
                <a:cs typeface="Arial" charset="0"/>
              </a:rPr>
              <a:t>Reduces ITER funding to $80M</a:t>
            </a:r>
            <a:endParaRPr lang="en-US" sz="1400" strike="sngStrike" dirty="0" smtClean="0">
              <a:cs typeface="Arial" charset="0"/>
            </a:endParaRPr>
          </a:p>
          <a:p>
            <a:pPr marL="342885" indent="-342885">
              <a:spcBef>
                <a:spcPct val="40000"/>
              </a:spcBef>
              <a:buFontTx/>
              <a:buChar char="•"/>
              <a:defRPr/>
            </a:pPr>
            <a:r>
              <a:rPr lang="en-US" sz="1400" dirty="0" smtClean="0">
                <a:cs typeface="Arial" charset="0"/>
              </a:rPr>
              <a:t>Supports most program areas at the FY 2010 level</a:t>
            </a:r>
          </a:p>
          <a:p>
            <a:pPr marL="342885" indent="-342885">
              <a:spcBef>
                <a:spcPct val="40000"/>
              </a:spcBef>
              <a:buFontTx/>
              <a:buChar char="•"/>
              <a:defRPr/>
            </a:pPr>
            <a:r>
              <a:rPr lang="en-US" sz="1400" dirty="0" smtClean="0">
                <a:cs typeface="Arial" charset="0"/>
              </a:rPr>
              <a:t>Provides increases for:</a:t>
            </a:r>
          </a:p>
          <a:p>
            <a:pPr marL="800067" lvl="1" indent="-342885">
              <a:spcBef>
                <a:spcPct val="40000"/>
              </a:spcBef>
              <a:buFontTx/>
              <a:buChar char="•"/>
              <a:defRPr/>
            </a:pPr>
            <a:r>
              <a:rPr lang="en-US" sz="1400" dirty="0" smtClean="0">
                <a:cs typeface="Arial" charset="0"/>
              </a:rPr>
              <a:t>HEDLP (+6.5M)</a:t>
            </a:r>
          </a:p>
          <a:p>
            <a:pPr marL="800067" lvl="1" indent="-342885">
              <a:spcBef>
                <a:spcPct val="40000"/>
              </a:spcBef>
              <a:buFontTx/>
              <a:buChar char="•"/>
              <a:defRPr/>
            </a:pPr>
            <a:r>
              <a:rPr lang="en-US" sz="1400" dirty="0" smtClean="0">
                <a:cs typeface="Arial" charset="0"/>
              </a:rPr>
              <a:t>Fusion Simulation Program (+$2M)</a:t>
            </a:r>
          </a:p>
          <a:p>
            <a:pPr marL="800067" lvl="1" indent="-342885">
              <a:spcBef>
                <a:spcPct val="40000"/>
              </a:spcBef>
              <a:buFontTx/>
              <a:buChar char="•"/>
              <a:defRPr/>
            </a:pPr>
            <a:r>
              <a:rPr lang="en-US" sz="1400" dirty="0" smtClean="0">
                <a:cs typeface="Arial" charset="0"/>
              </a:rPr>
              <a:t>NSTX MIE Upgrade (+1.1M)</a:t>
            </a:r>
          </a:p>
          <a:p>
            <a:pPr marL="800067" lvl="1" indent="-342885">
              <a:spcBef>
                <a:spcPct val="40000"/>
              </a:spcBef>
              <a:buFontTx/>
              <a:buChar char="•"/>
              <a:defRPr/>
            </a:pPr>
            <a:r>
              <a:rPr lang="en-US" sz="1400" dirty="0" smtClean="0">
                <a:cs typeface="Arial" charset="0"/>
              </a:rPr>
              <a:t>DIII-D and </a:t>
            </a:r>
            <a:r>
              <a:rPr lang="en-US" sz="1400" dirty="0" err="1" smtClean="0">
                <a:cs typeface="Arial" charset="0"/>
              </a:rPr>
              <a:t>Alcator</a:t>
            </a:r>
            <a:r>
              <a:rPr lang="en-US" sz="1400" dirty="0" smtClean="0">
                <a:cs typeface="Arial" charset="0"/>
              </a:rPr>
              <a:t> C-Mod Facility Operations </a:t>
            </a:r>
            <a:br>
              <a:rPr lang="en-US" sz="1400" dirty="0" smtClean="0">
                <a:cs typeface="Arial" charset="0"/>
              </a:rPr>
            </a:br>
            <a:r>
              <a:rPr lang="en-US" sz="1400" dirty="0" smtClean="0">
                <a:cs typeface="Arial" charset="0"/>
              </a:rPr>
              <a:t>(+2.3M DIII-D and +1.0M C-Mod)</a:t>
            </a:r>
          </a:p>
          <a:p>
            <a:pPr marL="800067" lvl="1" indent="-342885">
              <a:spcBef>
                <a:spcPct val="40000"/>
              </a:spcBef>
              <a:buFontTx/>
              <a:buChar char="•"/>
              <a:defRPr/>
            </a:pPr>
            <a:r>
              <a:rPr lang="en-US" sz="1400" dirty="0" smtClean="0">
                <a:cs typeface="Arial" charset="0"/>
              </a:rPr>
              <a:t>Materials (+$.5M)</a:t>
            </a:r>
          </a:p>
          <a:p>
            <a:pPr>
              <a:defRPr/>
            </a:pPr>
            <a:endParaRPr lang="en-US" sz="1400" dirty="0" smtClean="0"/>
          </a:p>
        </p:txBody>
      </p:sp>
      <p:sp>
        <p:nvSpPr>
          <p:cNvPr id="14340" name="Slide Number Placeholder 3"/>
          <p:cNvSpPr>
            <a:spLocks noGrp="1"/>
          </p:cNvSpPr>
          <p:nvPr>
            <p:ph type="sldNum" sz="quarter" idx="5"/>
          </p:nvPr>
        </p:nvSpPr>
        <p:spPr>
          <a:noFill/>
        </p:spPr>
        <p:txBody>
          <a:bodyPr/>
          <a:lstStyle/>
          <a:p>
            <a:fld id="{5CBA8F21-5013-4B45-9822-41F971BCEC35}"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t>Office of Science FY 2012 Budget</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smtClean="0"/>
              <a:t>Office of Science FY 2012 Budget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smtClean="0"/>
              <a:t>Office of Science FY 2012 Budget</a:t>
            </a:r>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Lst>
  <p:transition>
    <p:fade/>
  </p:transition>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hyperlink" Target="http://www.iter.org/doc/all/edit/img_galleries/dsc_0389.jpg"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124325"/>
            <a:ext cx="6400800" cy="457200"/>
          </a:xfrm>
        </p:spPr>
        <p:txBody>
          <a:bodyPr rtlCol="0">
            <a:normAutofit/>
          </a:bodyPr>
          <a:lstStyle/>
          <a:p>
            <a:pPr eaLnBrk="1" fontAlgn="auto" hangingPunct="1">
              <a:spcAft>
                <a:spcPts val="0"/>
              </a:spcAft>
              <a:defRPr/>
            </a:pPr>
            <a:r>
              <a:rPr lang="en-US" sz="2000" dirty="0" smtClean="0"/>
              <a:t>March 7, 2011</a:t>
            </a: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b="0" i="1" dirty="0" smtClean="0">
                <a:solidFill>
                  <a:srgbClr val="0F6636"/>
                </a:solidFill>
              </a:rPr>
              <a:t>Fusion Energy Sciences Program </a:t>
            </a:r>
            <a:br>
              <a:rPr lang="en-US" b="0" i="1" dirty="0" smtClean="0">
                <a:solidFill>
                  <a:srgbClr val="0F6636"/>
                </a:solidFill>
              </a:rPr>
            </a:br>
            <a:r>
              <a:rPr lang="en-US" b="0" i="1" dirty="0" smtClean="0">
                <a:solidFill>
                  <a:srgbClr val="0F6636"/>
                </a:solidFill>
              </a:rPr>
              <a:t>Update to FESAC</a:t>
            </a:r>
            <a:r>
              <a:rPr lang="en-US" dirty="0" smtClean="0">
                <a:solidFill>
                  <a:srgbClr val="0F6636"/>
                </a:solidFill>
              </a:rPr>
              <a:t/>
            </a:r>
            <a:br>
              <a:rPr lang="en-US" dirty="0" smtClean="0">
                <a:solidFill>
                  <a:srgbClr val="0F6636"/>
                </a:solidFill>
              </a:rPr>
            </a:br>
            <a:r>
              <a:rPr lang="en-US" sz="2000" b="0" i="1" dirty="0" smtClean="0">
                <a:solidFill>
                  <a:srgbClr val="0F6636"/>
                </a:solidFill>
              </a:rPr>
              <a:t>Following release of the FY’12 Congressional Budget Request</a:t>
            </a:r>
            <a:endParaRPr lang="en-US" b="0" i="1" dirty="0" smtClean="0">
              <a:solidFill>
                <a:srgbClr val="0F6636"/>
              </a:solidFill>
            </a:endParaRPr>
          </a:p>
        </p:txBody>
      </p:sp>
      <p:sp>
        <p:nvSpPr>
          <p:cNvPr id="3076" name="Rectangle 4"/>
          <p:cNvSpPr>
            <a:spLocks noChangeArrowheads="1"/>
          </p:cNvSpPr>
          <p:nvPr/>
        </p:nvSpPr>
        <p:spPr bwMode="auto">
          <a:xfrm>
            <a:off x="1974269" y="5090033"/>
            <a:ext cx="5309755" cy="1354217"/>
          </a:xfrm>
          <a:prstGeom prst="rect">
            <a:avLst/>
          </a:prstGeom>
          <a:noFill/>
          <a:ln w="9525">
            <a:noFill/>
            <a:miter lim="800000"/>
            <a:headEnd/>
            <a:tailEnd/>
          </a:ln>
        </p:spPr>
        <p:txBody>
          <a:bodyPr wrap="square">
            <a:spAutoFit/>
          </a:bodyPr>
          <a:lstStyle/>
          <a:p>
            <a:pPr algn="ctr">
              <a:spcBef>
                <a:spcPct val="10000"/>
              </a:spcBef>
            </a:pPr>
            <a:r>
              <a:rPr lang="en-US" sz="2000" i="1" dirty="0" smtClean="0">
                <a:solidFill>
                  <a:schemeClr val="tx1">
                    <a:lumMod val="75000"/>
                    <a:lumOff val="25000"/>
                  </a:schemeClr>
                </a:solidFill>
                <a:cs typeface="Arial" charset="0"/>
              </a:rPr>
              <a:t>Edmund J. Synakowski</a:t>
            </a:r>
            <a:r>
              <a:rPr lang="en-US" sz="2000" i="1" dirty="0">
                <a:solidFill>
                  <a:schemeClr val="tx1">
                    <a:lumMod val="75000"/>
                    <a:lumOff val="25000"/>
                  </a:schemeClr>
                </a:solidFill>
                <a:cs typeface="Arial" charset="0"/>
              </a:rPr>
              <a:t/>
            </a:r>
            <a:br>
              <a:rPr lang="en-US" sz="2000" i="1" dirty="0">
                <a:solidFill>
                  <a:schemeClr val="tx1">
                    <a:lumMod val="75000"/>
                    <a:lumOff val="25000"/>
                  </a:schemeClr>
                </a:solidFill>
                <a:cs typeface="Arial" charset="0"/>
              </a:rPr>
            </a:br>
            <a:r>
              <a:rPr lang="en-US" sz="2000" i="1" dirty="0" smtClean="0">
                <a:solidFill>
                  <a:schemeClr val="tx1">
                    <a:lumMod val="75000"/>
                    <a:lumOff val="25000"/>
                  </a:schemeClr>
                </a:solidFill>
                <a:cs typeface="Arial" charset="0"/>
              </a:rPr>
              <a:t>Associate Director, Office of Science </a:t>
            </a:r>
          </a:p>
          <a:p>
            <a:pPr algn="ctr">
              <a:spcBef>
                <a:spcPct val="10000"/>
              </a:spcBef>
            </a:pPr>
            <a:r>
              <a:rPr lang="en-US" sz="2000" i="1" dirty="0" smtClean="0">
                <a:solidFill>
                  <a:schemeClr val="tx1">
                    <a:lumMod val="75000"/>
                    <a:lumOff val="25000"/>
                  </a:schemeClr>
                </a:solidFill>
                <a:cs typeface="Arial" charset="0"/>
              </a:rPr>
              <a:t>for Fusion Energy Sciences</a:t>
            </a:r>
            <a:r>
              <a:rPr lang="en-US" sz="2000" i="1" dirty="0">
                <a:solidFill>
                  <a:schemeClr val="tx1">
                    <a:lumMod val="75000"/>
                    <a:lumOff val="25000"/>
                  </a:schemeClr>
                </a:solidFill>
                <a:cs typeface="Arial" charset="0"/>
              </a:rPr>
              <a:t/>
            </a:r>
            <a:br>
              <a:rPr lang="en-US" sz="2000" i="1" dirty="0">
                <a:solidFill>
                  <a:schemeClr val="tx1">
                    <a:lumMod val="75000"/>
                    <a:lumOff val="25000"/>
                  </a:schemeClr>
                </a:solidFill>
                <a:cs typeface="Arial" charset="0"/>
              </a:rPr>
            </a:br>
            <a:r>
              <a:rPr lang="en-US" sz="2000" i="1" dirty="0" smtClean="0">
                <a:solidFill>
                  <a:schemeClr val="tx1">
                    <a:lumMod val="75000"/>
                    <a:lumOff val="25000"/>
                  </a:schemeClr>
                </a:solidFill>
                <a:cs typeface="Arial" charset="0"/>
              </a:rPr>
              <a:t>Office of Science, U.S. DOE</a:t>
            </a:r>
            <a:endParaRPr lang="en-US" sz="2000" i="1" dirty="0">
              <a:solidFill>
                <a:schemeClr val="tx1">
                  <a:lumMod val="75000"/>
                  <a:lumOff val="25000"/>
                </a:schemeClr>
              </a:solidFill>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5"/>
          <p:cNvSpPr txBox="1">
            <a:spLocks noChangeArrowheads="1"/>
          </p:cNvSpPr>
          <p:nvPr/>
        </p:nvSpPr>
        <p:spPr bwMode="auto">
          <a:xfrm>
            <a:off x="6148136" y="1766456"/>
            <a:ext cx="3007895" cy="3490186"/>
          </a:xfrm>
          <a:prstGeom prst="rect">
            <a:avLst/>
          </a:prstGeom>
          <a:noFill/>
          <a:ln w="9525">
            <a:noFill/>
            <a:miter lim="800000"/>
            <a:headEnd/>
            <a:tailEnd/>
          </a:ln>
        </p:spPr>
        <p:txBody>
          <a:bodyPr wrap="square">
            <a:spAutoFit/>
          </a:bodyPr>
          <a:lstStyle/>
          <a:p>
            <a:pPr algn="r">
              <a:lnSpc>
                <a:spcPct val="80000"/>
              </a:lnSpc>
            </a:pPr>
            <a:r>
              <a:rPr lang="en-US" sz="1600" b="1" dirty="0" smtClean="0"/>
              <a:t>Priorities</a:t>
            </a:r>
            <a:endParaRPr lang="en-US" sz="1600" b="0" dirty="0" smtClean="0"/>
          </a:p>
          <a:p>
            <a:pPr algn="r">
              <a:lnSpc>
                <a:spcPct val="80000"/>
              </a:lnSpc>
              <a:buFont typeface="Arial" pitchFamily="34" charset="0"/>
              <a:buChar char="•"/>
            </a:pPr>
            <a:r>
              <a:rPr lang="en-US" sz="1600" dirty="0" smtClean="0">
                <a:solidFill>
                  <a:schemeClr val="accent2"/>
                </a:solidFill>
              </a:rPr>
              <a:t> </a:t>
            </a:r>
            <a:r>
              <a:rPr lang="en-US" sz="1600" dirty="0" smtClean="0"/>
              <a:t>Advance the fundamental science of magnetically confined plasmas</a:t>
            </a:r>
          </a:p>
          <a:p>
            <a:pPr algn="r">
              <a:lnSpc>
                <a:spcPct val="80000"/>
              </a:lnSpc>
              <a:buFont typeface="Arial" pitchFamily="34" charset="0"/>
              <a:buChar char="•"/>
            </a:pPr>
            <a:r>
              <a:rPr lang="en-US" sz="1600" dirty="0" smtClean="0"/>
              <a:t> Pursue scientific opportunities and grand challenges in high energy density plasma science</a:t>
            </a:r>
          </a:p>
          <a:p>
            <a:pPr algn="r">
              <a:lnSpc>
                <a:spcPct val="80000"/>
              </a:lnSpc>
              <a:buFont typeface="Arial" pitchFamily="34" charset="0"/>
              <a:buChar char="•"/>
            </a:pPr>
            <a:r>
              <a:rPr lang="en-US" sz="1600" dirty="0" smtClean="0"/>
              <a:t> Support the development of the scientific understanding required to design and deploy fusion materials</a:t>
            </a:r>
          </a:p>
          <a:p>
            <a:pPr algn="r">
              <a:lnSpc>
                <a:spcPct val="80000"/>
              </a:lnSpc>
              <a:buFont typeface="Arial" pitchFamily="34" charset="0"/>
              <a:buChar char="•"/>
            </a:pPr>
            <a:r>
              <a:rPr lang="en-US" sz="1600" dirty="0" smtClean="0"/>
              <a:t> Increase the fundamental understanding of plasma science beyond burning plasmas</a:t>
            </a:r>
          </a:p>
          <a:p>
            <a:pPr algn="r"/>
            <a:endParaRPr lang="en-US" sz="1600" b="0" dirty="0">
              <a:solidFill>
                <a:schemeClr val="accent2"/>
              </a:solidFill>
            </a:endParaRPr>
          </a:p>
        </p:txBody>
      </p:sp>
      <p:sp>
        <p:nvSpPr>
          <p:cNvPr id="15" name="Rectangle 14"/>
          <p:cNvSpPr/>
          <p:nvPr/>
        </p:nvSpPr>
        <p:spPr>
          <a:xfrm>
            <a:off x="6231467" y="1761067"/>
            <a:ext cx="3251200" cy="3251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1"/>
          <p:cNvSpPr txBox="1">
            <a:spLocks noChangeArrowheads="1"/>
          </p:cNvSpPr>
          <p:nvPr/>
        </p:nvSpPr>
        <p:spPr bwMode="auto">
          <a:xfrm>
            <a:off x="12031" y="1766456"/>
            <a:ext cx="3296653" cy="2456057"/>
          </a:xfrm>
          <a:prstGeom prst="rect">
            <a:avLst/>
          </a:prstGeom>
          <a:noFill/>
          <a:ln w="9525">
            <a:noFill/>
            <a:miter lim="800000"/>
            <a:headEnd/>
            <a:tailEnd/>
          </a:ln>
        </p:spPr>
        <p:txBody>
          <a:bodyPr wrap="square">
            <a:spAutoFit/>
          </a:bodyPr>
          <a:lstStyle/>
          <a:p>
            <a:pPr eaLnBrk="1" hangingPunct="1">
              <a:lnSpc>
                <a:spcPct val="80000"/>
              </a:lnSpc>
              <a:buFont typeface="Wingdings" pitchFamily="2" charset="2"/>
              <a:buNone/>
            </a:pPr>
            <a:r>
              <a:rPr lang="en-US" sz="1600" b="1" dirty="0" smtClean="0">
                <a:solidFill>
                  <a:schemeClr val="accent2"/>
                </a:solidFill>
              </a:rPr>
              <a:t> </a:t>
            </a:r>
            <a:r>
              <a:rPr lang="en-US" sz="1600" b="1" dirty="0" smtClean="0"/>
              <a:t>Mission</a:t>
            </a:r>
          </a:p>
          <a:p>
            <a:pPr eaLnBrk="1" hangingPunct="1">
              <a:lnSpc>
                <a:spcPct val="80000"/>
              </a:lnSpc>
            </a:pPr>
            <a:r>
              <a:rPr lang="en-US" sz="1600" dirty="0" smtClean="0"/>
              <a:t>The mission of the Fusion Energy Sciences (FES) program is to expand the fundamental understanding of matter at very high temperatures and densities and to develop the scientific foundations needed to develop a fusion energy source. This is accomplished by the study of the plasma state and its interactions with its surroundings. </a:t>
            </a:r>
          </a:p>
        </p:txBody>
      </p:sp>
      <p:sp>
        <p:nvSpPr>
          <p:cNvPr id="12" name="Rectangle 11"/>
          <p:cNvSpPr/>
          <p:nvPr/>
        </p:nvSpPr>
        <p:spPr>
          <a:xfrm>
            <a:off x="-143933" y="1710267"/>
            <a:ext cx="3251200" cy="2489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AutoShape 19"/>
          <p:cNvSpPr>
            <a:spLocks noChangeArrowheads="1"/>
          </p:cNvSpPr>
          <p:nvPr/>
        </p:nvSpPr>
        <p:spPr bwMode="auto">
          <a:xfrm rot="-5400000">
            <a:off x="2092139" y="730080"/>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8854931" cy="723900"/>
          </a:xfrm>
          <a:noFill/>
        </p:spPr>
        <p:txBody>
          <a:bodyPr/>
          <a:lstStyle/>
          <a:p>
            <a:r>
              <a:rPr lang="en-US" sz="2400" dirty="0" smtClean="0">
                <a:effectLst/>
              </a:rPr>
              <a:t>The U.S. is a world leader in establishing the scientific basis for fusion energy and understanding the plasma universe</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5" name="Text Box 9"/>
          <p:cNvSpPr txBox="1">
            <a:spLocks noChangeArrowheads="1"/>
          </p:cNvSpPr>
          <p:nvPr/>
        </p:nvSpPr>
        <p:spPr bwMode="auto">
          <a:xfrm>
            <a:off x="2710685" y="406598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0487" name="Text Box 11"/>
          <p:cNvSpPr txBox="1">
            <a:spLocks noChangeArrowheads="1"/>
          </p:cNvSpPr>
          <p:nvPr/>
        </p:nvSpPr>
        <p:spPr bwMode="auto">
          <a:xfrm>
            <a:off x="5061344" y="4065987"/>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0492" name="Text Box 6"/>
          <p:cNvSpPr txBox="1">
            <a:spLocks noChangeArrowheads="1"/>
          </p:cNvSpPr>
          <p:nvPr/>
        </p:nvSpPr>
        <p:spPr bwMode="auto">
          <a:xfrm>
            <a:off x="3586013"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22" name="Text Box 11"/>
          <p:cNvSpPr txBox="1">
            <a:spLocks noChangeArrowheads="1"/>
          </p:cNvSpPr>
          <p:nvPr/>
        </p:nvSpPr>
        <p:spPr bwMode="auto">
          <a:xfrm>
            <a:off x="3859635" y="5473051"/>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3859635" y="2637676"/>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3" name="Oval 12"/>
          <p:cNvSpPr/>
          <p:nvPr/>
        </p:nvSpPr>
        <p:spPr>
          <a:xfrm>
            <a:off x="4834466" y="3818466"/>
            <a:ext cx="1930401" cy="176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7"/>
          <p:cNvSpPr txBox="1">
            <a:spLocks noChangeArrowheads="1"/>
          </p:cNvSpPr>
          <p:nvPr/>
        </p:nvSpPr>
        <p:spPr bwMode="auto">
          <a:xfrm>
            <a:off x="7362825" y="4634442"/>
            <a:ext cx="1781175" cy="1323975"/>
          </a:xfrm>
          <a:prstGeom prst="rect">
            <a:avLst/>
          </a:prstGeom>
          <a:noFill/>
          <a:ln w="9525">
            <a:noFill/>
            <a:miter lim="800000"/>
            <a:headEnd/>
            <a:tailEnd/>
          </a:ln>
        </p:spPr>
        <p:txBody>
          <a:bodyPr>
            <a:spAutoFit/>
          </a:bodyPr>
          <a:lstStyle/>
          <a:p>
            <a:r>
              <a:rPr lang="en-US" sz="1600" dirty="0"/>
              <a:t>Urgent international need. U.S. leadership opportunity</a:t>
            </a:r>
          </a:p>
        </p:txBody>
      </p:sp>
      <p:sp>
        <p:nvSpPr>
          <p:cNvPr id="17" name="TextBox 16"/>
          <p:cNvSpPr txBox="1"/>
          <p:nvPr/>
        </p:nvSpPr>
        <p:spPr>
          <a:xfrm>
            <a:off x="3663012" y="6217907"/>
            <a:ext cx="5480988" cy="646331"/>
          </a:xfrm>
          <a:prstGeom prst="rect">
            <a:avLst/>
          </a:prstGeom>
          <a:solidFill>
            <a:srgbClr val="FFFFFF">
              <a:alpha val="47059"/>
            </a:srgbClr>
          </a:solidFill>
        </p:spPr>
        <p:txBody>
          <a:bodyPr wrap="none" rtlCol="0">
            <a:spAutoFit/>
          </a:bodyPr>
          <a:lstStyle/>
          <a:p>
            <a:r>
              <a:rPr lang="en-US" i="1" dirty="0" smtClean="0"/>
              <a:t>The subject of the on-going Fusion Nuclear Science</a:t>
            </a:r>
          </a:p>
          <a:p>
            <a:r>
              <a:rPr lang="en-US" i="1" dirty="0" smtClean="0"/>
              <a:t>Pathways Assessment, which you will hear about</a:t>
            </a:r>
            <a:endParaRPr lang="en-US" i="1" dirty="0"/>
          </a:p>
        </p:txBody>
      </p:sp>
      <p:grpSp>
        <p:nvGrpSpPr>
          <p:cNvPr id="20" name="Group 19"/>
          <p:cNvGrpSpPr/>
          <p:nvPr/>
        </p:nvGrpSpPr>
        <p:grpSpPr>
          <a:xfrm>
            <a:off x="139026" y="3439887"/>
            <a:ext cx="2636831" cy="3178628"/>
            <a:chOff x="247883" y="3973286"/>
            <a:chExt cx="1926771" cy="2623457"/>
          </a:xfrm>
        </p:grpSpPr>
        <p:sp>
          <p:nvSpPr>
            <p:cNvPr id="18" name="Rectangle 17"/>
            <p:cNvSpPr/>
            <p:nvPr/>
          </p:nvSpPr>
          <p:spPr>
            <a:xfrm>
              <a:off x="247883" y="3973286"/>
              <a:ext cx="1926771" cy="26234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260599" y="4386943"/>
              <a:ext cx="1909864" cy="18288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5"/>
          <p:cNvSpPr txBox="1">
            <a:spLocks noChangeArrowheads="1"/>
          </p:cNvSpPr>
          <p:nvPr/>
        </p:nvSpPr>
        <p:spPr bwMode="auto">
          <a:xfrm>
            <a:off x="6148136" y="1766456"/>
            <a:ext cx="3007895" cy="3490186"/>
          </a:xfrm>
          <a:prstGeom prst="rect">
            <a:avLst/>
          </a:prstGeom>
          <a:noFill/>
          <a:ln w="9525">
            <a:noFill/>
            <a:miter lim="800000"/>
            <a:headEnd/>
            <a:tailEnd/>
          </a:ln>
        </p:spPr>
        <p:txBody>
          <a:bodyPr wrap="square">
            <a:spAutoFit/>
          </a:bodyPr>
          <a:lstStyle/>
          <a:p>
            <a:pPr algn="r">
              <a:lnSpc>
                <a:spcPct val="80000"/>
              </a:lnSpc>
            </a:pPr>
            <a:r>
              <a:rPr lang="en-US" sz="1600" b="1" dirty="0" smtClean="0"/>
              <a:t>Priorities</a:t>
            </a:r>
            <a:endParaRPr lang="en-US" sz="1600" b="0" dirty="0" smtClean="0"/>
          </a:p>
          <a:p>
            <a:pPr algn="r">
              <a:lnSpc>
                <a:spcPct val="80000"/>
              </a:lnSpc>
              <a:buFont typeface="Arial" pitchFamily="34" charset="0"/>
              <a:buChar char="•"/>
            </a:pPr>
            <a:r>
              <a:rPr lang="en-US" sz="1600" dirty="0" smtClean="0">
                <a:solidFill>
                  <a:schemeClr val="accent2"/>
                </a:solidFill>
              </a:rPr>
              <a:t> </a:t>
            </a:r>
            <a:r>
              <a:rPr lang="en-US" sz="1600" dirty="0" smtClean="0"/>
              <a:t>Advance the fundamental science of magnetically confined plasmas</a:t>
            </a:r>
          </a:p>
          <a:p>
            <a:pPr algn="r">
              <a:lnSpc>
                <a:spcPct val="80000"/>
              </a:lnSpc>
              <a:buFont typeface="Arial" pitchFamily="34" charset="0"/>
              <a:buChar char="•"/>
            </a:pPr>
            <a:r>
              <a:rPr lang="en-US" sz="1600" dirty="0" smtClean="0"/>
              <a:t> Pursue scientific opportunities and grand challenges in high energy density plasma science</a:t>
            </a:r>
          </a:p>
          <a:p>
            <a:pPr algn="r">
              <a:lnSpc>
                <a:spcPct val="80000"/>
              </a:lnSpc>
              <a:buFont typeface="Arial" pitchFamily="34" charset="0"/>
              <a:buChar char="•"/>
            </a:pPr>
            <a:r>
              <a:rPr lang="en-US" sz="1600" dirty="0" smtClean="0"/>
              <a:t> Support the development of the scientific understanding required to design and deploy fusion materials</a:t>
            </a:r>
          </a:p>
          <a:p>
            <a:pPr algn="r">
              <a:lnSpc>
                <a:spcPct val="80000"/>
              </a:lnSpc>
              <a:buFont typeface="Arial" pitchFamily="34" charset="0"/>
              <a:buChar char="•"/>
            </a:pPr>
            <a:r>
              <a:rPr lang="en-US" sz="1600" dirty="0" smtClean="0"/>
              <a:t> Increase the fundamental understanding of plasma science beyond burning plasmas</a:t>
            </a:r>
          </a:p>
          <a:p>
            <a:pPr algn="r"/>
            <a:endParaRPr lang="en-US" sz="1600" b="0" dirty="0">
              <a:solidFill>
                <a:schemeClr val="accent2"/>
              </a:solidFill>
            </a:endParaRPr>
          </a:p>
        </p:txBody>
      </p:sp>
      <p:sp>
        <p:nvSpPr>
          <p:cNvPr id="15" name="Rectangle 14"/>
          <p:cNvSpPr/>
          <p:nvPr/>
        </p:nvSpPr>
        <p:spPr>
          <a:xfrm>
            <a:off x="6231467" y="1761067"/>
            <a:ext cx="3251200" cy="3251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1"/>
          <p:cNvSpPr txBox="1">
            <a:spLocks noChangeArrowheads="1"/>
          </p:cNvSpPr>
          <p:nvPr/>
        </p:nvSpPr>
        <p:spPr bwMode="auto">
          <a:xfrm>
            <a:off x="12031" y="1766456"/>
            <a:ext cx="3296653" cy="2456057"/>
          </a:xfrm>
          <a:prstGeom prst="rect">
            <a:avLst/>
          </a:prstGeom>
          <a:noFill/>
          <a:ln w="9525">
            <a:noFill/>
            <a:miter lim="800000"/>
            <a:headEnd/>
            <a:tailEnd/>
          </a:ln>
        </p:spPr>
        <p:txBody>
          <a:bodyPr wrap="square">
            <a:spAutoFit/>
          </a:bodyPr>
          <a:lstStyle/>
          <a:p>
            <a:pPr eaLnBrk="1" hangingPunct="1">
              <a:lnSpc>
                <a:spcPct val="80000"/>
              </a:lnSpc>
              <a:buFont typeface="Wingdings" pitchFamily="2" charset="2"/>
              <a:buNone/>
            </a:pPr>
            <a:r>
              <a:rPr lang="en-US" sz="1600" b="1" dirty="0" smtClean="0">
                <a:solidFill>
                  <a:schemeClr val="accent2"/>
                </a:solidFill>
              </a:rPr>
              <a:t> </a:t>
            </a:r>
            <a:r>
              <a:rPr lang="en-US" sz="1600" b="1" dirty="0" smtClean="0"/>
              <a:t>Mission</a:t>
            </a:r>
          </a:p>
          <a:p>
            <a:pPr eaLnBrk="1" hangingPunct="1">
              <a:lnSpc>
                <a:spcPct val="80000"/>
              </a:lnSpc>
            </a:pPr>
            <a:r>
              <a:rPr lang="en-US" sz="1600" dirty="0" smtClean="0"/>
              <a:t>The mission of the Fusion Energy Sciences (FES) program is to expand the fundamental understanding of matter at very high temperatures and densities and to develop the scientific foundations needed to develop a fusion energy source. This is accomplished by the study of the plasma state and its interactions with its surroundings. </a:t>
            </a:r>
          </a:p>
        </p:txBody>
      </p:sp>
      <p:sp>
        <p:nvSpPr>
          <p:cNvPr id="12" name="Rectangle 11"/>
          <p:cNvSpPr/>
          <p:nvPr/>
        </p:nvSpPr>
        <p:spPr>
          <a:xfrm>
            <a:off x="-143933" y="1710267"/>
            <a:ext cx="3251200" cy="2489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AutoShape 19"/>
          <p:cNvSpPr>
            <a:spLocks noChangeArrowheads="1"/>
          </p:cNvSpPr>
          <p:nvPr/>
        </p:nvSpPr>
        <p:spPr bwMode="auto">
          <a:xfrm rot="-5400000">
            <a:off x="2092139" y="730080"/>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8854931" cy="723900"/>
          </a:xfrm>
          <a:noFill/>
        </p:spPr>
        <p:txBody>
          <a:bodyPr/>
          <a:lstStyle/>
          <a:p>
            <a:r>
              <a:rPr lang="en-US" sz="2400" dirty="0" smtClean="0">
                <a:effectLst/>
              </a:rPr>
              <a:t>The U.S. is a world leader in establishing the scientific basis for fusion energy and understanding the plasma universe</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5" name="Text Box 9"/>
          <p:cNvSpPr txBox="1">
            <a:spLocks noChangeArrowheads="1"/>
          </p:cNvSpPr>
          <p:nvPr/>
        </p:nvSpPr>
        <p:spPr bwMode="auto">
          <a:xfrm>
            <a:off x="2710685" y="406598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0487" name="Text Box 11"/>
          <p:cNvSpPr txBox="1">
            <a:spLocks noChangeArrowheads="1"/>
          </p:cNvSpPr>
          <p:nvPr/>
        </p:nvSpPr>
        <p:spPr bwMode="auto">
          <a:xfrm>
            <a:off x="5061344" y="4065987"/>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0492" name="Text Box 6"/>
          <p:cNvSpPr txBox="1">
            <a:spLocks noChangeArrowheads="1"/>
          </p:cNvSpPr>
          <p:nvPr/>
        </p:nvSpPr>
        <p:spPr bwMode="auto">
          <a:xfrm>
            <a:off x="3586013"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22" name="Text Box 11"/>
          <p:cNvSpPr txBox="1">
            <a:spLocks noChangeArrowheads="1"/>
          </p:cNvSpPr>
          <p:nvPr/>
        </p:nvSpPr>
        <p:spPr bwMode="auto">
          <a:xfrm>
            <a:off x="3859635" y="5473051"/>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3859635" y="2637676"/>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3" name="Oval 12"/>
          <p:cNvSpPr/>
          <p:nvPr/>
        </p:nvSpPr>
        <p:spPr>
          <a:xfrm>
            <a:off x="3742266" y="5291666"/>
            <a:ext cx="1930401" cy="95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0" y="6217907"/>
            <a:ext cx="5909734" cy="646331"/>
          </a:xfrm>
          <a:prstGeom prst="rect">
            <a:avLst/>
          </a:prstGeom>
          <a:solidFill>
            <a:srgbClr val="FFFFFF">
              <a:alpha val="47059"/>
            </a:srgbClr>
          </a:solidFill>
        </p:spPr>
        <p:txBody>
          <a:bodyPr wrap="square" rtlCol="0">
            <a:spAutoFit/>
          </a:bodyPr>
          <a:lstStyle/>
          <a:p>
            <a:r>
              <a:rPr lang="en-US" i="1" dirty="0" smtClean="0"/>
              <a:t>Common to all elements of FES, and captures our need to reach beyond the challenges of particular targets</a:t>
            </a:r>
            <a:endParaRPr lang="en-US" i="1" dirty="0"/>
          </a:p>
        </p:txBody>
      </p:sp>
      <p:pic>
        <p:nvPicPr>
          <p:cNvPr id="18" name="Picture 2"/>
          <p:cNvPicPr>
            <a:picLocks noChangeAspect="1" noChangeArrowheads="1"/>
          </p:cNvPicPr>
          <p:nvPr/>
        </p:nvPicPr>
        <p:blipFill>
          <a:blip r:embed="rId3" cstate="print"/>
          <a:srcRect/>
          <a:stretch>
            <a:fillRect/>
          </a:stretch>
        </p:blipFill>
        <p:spPr bwMode="auto">
          <a:xfrm>
            <a:off x="717905" y="4095407"/>
            <a:ext cx="1866193" cy="26481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98810"/>
            <a:ext cx="8229600" cy="868362"/>
          </a:xfrm>
        </p:spPr>
        <p:txBody>
          <a:bodyPr rtlCol="0">
            <a:normAutofit/>
          </a:bodyPr>
          <a:lstStyle/>
          <a:p>
            <a:pPr eaLnBrk="1" fontAlgn="auto" hangingPunct="1">
              <a:spcAft>
                <a:spcPts val="0"/>
              </a:spcAft>
              <a:defRPr/>
            </a:pPr>
            <a:r>
              <a:rPr lang="en-US" sz="2400" b="1" dirty="0" smtClean="0">
                <a:solidFill>
                  <a:srgbClr val="0000CC"/>
                </a:solidFill>
                <a:latin typeface="Helvetica" pitchFamily="34" charset="0"/>
                <a:ea typeface="+mn-ea"/>
                <a:cs typeface="+mn-cs"/>
              </a:rPr>
              <a:t>FES priorities govern the choices we’ve made</a:t>
            </a:r>
          </a:p>
        </p:txBody>
      </p:sp>
      <p:sp>
        <p:nvSpPr>
          <p:cNvPr id="3075" name="Rectangle 4"/>
          <p:cNvSpPr>
            <a:spLocks noChangeArrowheads="1"/>
          </p:cNvSpPr>
          <p:nvPr/>
        </p:nvSpPr>
        <p:spPr bwMode="auto">
          <a:xfrm>
            <a:off x="298450" y="1045196"/>
            <a:ext cx="8653463" cy="4381500"/>
          </a:xfrm>
          <a:prstGeom prst="rect">
            <a:avLst/>
          </a:prstGeom>
          <a:noFill/>
          <a:ln w="9525">
            <a:noFill/>
            <a:miter lim="800000"/>
            <a:headEnd/>
            <a:tailEnd/>
          </a:ln>
        </p:spPr>
        <p:txBody>
          <a:bodyPr/>
          <a:lstStyle/>
          <a:p>
            <a:pPr marL="342900" indent="-342900">
              <a:spcBef>
                <a:spcPct val="40000"/>
              </a:spcBef>
              <a:buFontTx/>
              <a:buChar char="•"/>
              <a:defRPr/>
            </a:pPr>
            <a:endParaRPr lang="en-US" sz="2000" dirty="0">
              <a:cs typeface="Arial" charset="0"/>
            </a:endParaRPr>
          </a:p>
        </p:txBody>
      </p:sp>
      <p:sp>
        <p:nvSpPr>
          <p:cNvPr id="5" name="Rectangle 4"/>
          <p:cNvSpPr>
            <a:spLocks noChangeArrowheads="1"/>
          </p:cNvSpPr>
          <p:nvPr/>
        </p:nvSpPr>
        <p:spPr bwMode="auto">
          <a:xfrm>
            <a:off x="-27159" y="491465"/>
            <a:ext cx="9144000" cy="6043454"/>
          </a:xfrm>
          <a:prstGeom prst="rect">
            <a:avLst/>
          </a:prstGeom>
          <a:noFill/>
          <a:ln w="9525">
            <a:noFill/>
            <a:miter lim="800000"/>
            <a:headEnd/>
            <a:tailEnd/>
          </a:ln>
        </p:spPr>
        <p:txBody>
          <a:bodyPr/>
          <a:lstStyle/>
          <a:p>
            <a:pPr marL="342900" indent="-342900">
              <a:spcBef>
                <a:spcPct val="40000"/>
              </a:spcBef>
              <a:buFontTx/>
              <a:buChar char="•"/>
              <a:defRPr/>
            </a:pPr>
            <a:endParaRPr lang="en-US" sz="900" dirty="0" smtClean="0"/>
          </a:p>
          <a:p>
            <a:pPr marL="342900" indent="-342900">
              <a:spcBef>
                <a:spcPct val="40000"/>
              </a:spcBef>
              <a:buFontTx/>
              <a:buChar char="•"/>
              <a:defRPr/>
            </a:pPr>
            <a:r>
              <a:rPr lang="en-US" sz="1500" b="1" dirty="0" smtClean="0"/>
              <a:t>Burning plasma science, the ITER project and our future research program </a:t>
            </a:r>
            <a:r>
              <a:rPr lang="en-US" sz="1500" dirty="0" smtClean="0">
                <a:sym typeface="Wingdings" pitchFamily="2" charset="2"/>
              </a:rPr>
              <a:t></a:t>
            </a:r>
            <a:r>
              <a:rPr lang="en-US" sz="1500" dirty="0" smtClean="0"/>
              <a:t> This past year was marked by an outstanding effort by SC leadership in addressing critical issues. Our ITER future drives the demand for continued or growing major facility operations, 3D physics, careful consideration for how we proceed with validated simulation, and growth of international research. The ITER project and related physics requires continued strong community support</a:t>
            </a:r>
          </a:p>
          <a:p>
            <a:pPr marL="342900" indent="-342900">
              <a:spcBef>
                <a:spcPct val="40000"/>
              </a:spcBef>
              <a:buFontTx/>
              <a:buChar char="•"/>
              <a:defRPr/>
            </a:pPr>
            <a:endParaRPr lang="en-US" sz="400" dirty="0" smtClean="0">
              <a:sym typeface="Wingdings" pitchFamily="2" charset="2"/>
            </a:endParaRPr>
          </a:p>
          <a:p>
            <a:pPr marL="342900" indent="-342900">
              <a:spcBef>
                <a:spcPct val="40000"/>
              </a:spcBef>
              <a:buFontTx/>
              <a:buChar char="•"/>
              <a:defRPr/>
            </a:pPr>
            <a:r>
              <a:rPr lang="en-US" sz="1500" b="1" dirty="0" smtClean="0"/>
              <a:t>Plasma dynamics and control science</a:t>
            </a:r>
            <a:r>
              <a:rPr lang="en-US" sz="1500" dirty="0" smtClean="0"/>
              <a:t> </a:t>
            </a:r>
            <a:r>
              <a:rPr lang="en-US" sz="1500" dirty="0" smtClean="0">
                <a:sym typeface="Wingdings" pitchFamily="2" charset="2"/>
              </a:rPr>
              <a:t></a:t>
            </a:r>
            <a:r>
              <a:rPr lang="en-US" sz="1500" dirty="0" smtClean="0"/>
              <a:t> Major facility operations and upgrades need to be sustained or grown.  International research needs to be developed and strengthened. FNSF-scenario-relevant and burning plasma research needs to be focused and strengthened. </a:t>
            </a:r>
          </a:p>
          <a:p>
            <a:pPr marL="342900" indent="-342900">
              <a:spcBef>
                <a:spcPct val="40000"/>
              </a:spcBef>
              <a:buFontTx/>
              <a:buChar char="•"/>
              <a:defRPr/>
            </a:pPr>
            <a:endParaRPr lang="en-US" sz="400" dirty="0" smtClean="0">
              <a:sym typeface="Wingdings" pitchFamily="2" charset="2"/>
            </a:endParaRPr>
          </a:p>
          <a:p>
            <a:pPr marL="342900" indent="-342900">
              <a:spcBef>
                <a:spcPct val="40000"/>
              </a:spcBef>
              <a:buFontTx/>
              <a:buChar char="•"/>
              <a:defRPr/>
            </a:pPr>
            <a:r>
              <a:rPr lang="en-US" sz="1500" b="1" dirty="0" smtClean="0"/>
              <a:t>Materials science/fusion nuclear science</a:t>
            </a:r>
            <a:r>
              <a:rPr lang="en-US" sz="1500" dirty="0" smtClean="0"/>
              <a:t> </a:t>
            </a:r>
            <a:r>
              <a:rPr lang="en-US" sz="1500" dirty="0" smtClean="0">
                <a:sym typeface="Wingdings" pitchFamily="2" charset="2"/>
              </a:rPr>
              <a:t> Materials science investment required in experiment as well as computation. Also places emphasis on major facility operations, international research, and provides an opportunity for university engagement. </a:t>
            </a:r>
          </a:p>
          <a:p>
            <a:pPr marL="342900" indent="-342900">
              <a:spcBef>
                <a:spcPct val="40000"/>
              </a:spcBef>
              <a:buFontTx/>
              <a:buChar char="•"/>
              <a:defRPr/>
            </a:pPr>
            <a:endParaRPr lang="en-US" sz="400" dirty="0" smtClean="0">
              <a:sym typeface="Wingdings" pitchFamily="2" charset="2"/>
            </a:endParaRPr>
          </a:p>
          <a:p>
            <a:pPr marL="342900" indent="-342900">
              <a:spcBef>
                <a:spcPct val="40000"/>
              </a:spcBef>
              <a:buFontTx/>
              <a:buChar char="•"/>
              <a:defRPr/>
            </a:pPr>
            <a:r>
              <a:rPr lang="en-US" sz="1500" b="1" dirty="0" smtClean="0">
                <a:sym typeface="Wingdings" pitchFamily="2" charset="2"/>
              </a:rPr>
              <a:t>The Plasma 2010 call for a federal home for plasma science </a:t>
            </a:r>
            <a:r>
              <a:rPr lang="en-US" sz="1500" dirty="0" smtClean="0">
                <a:sym typeface="Wingdings" pitchFamily="2" charset="2"/>
              </a:rPr>
              <a:t> need to grow Discovery Science to provide opportunity for non-BP-related experiments to compete, especially where we have opportunities for leverage</a:t>
            </a:r>
          </a:p>
          <a:p>
            <a:pPr marL="342900" indent="-342900">
              <a:spcBef>
                <a:spcPct val="40000"/>
              </a:spcBef>
              <a:buFontTx/>
              <a:buChar char="•"/>
              <a:defRPr/>
            </a:pPr>
            <a:endParaRPr lang="en-US" sz="400" dirty="0" smtClean="0">
              <a:sym typeface="Wingdings" pitchFamily="2" charset="2"/>
            </a:endParaRPr>
          </a:p>
          <a:p>
            <a:pPr marL="342900" indent="-342900">
              <a:spcBef>
                <a:spcPct val="40000"/>
              </a:spcBef>
              <a:buFontTx/>
              <a:buChar char="•"/>
              <a:defRPr/>
            </a:pPr>
            <a:r>
              <a:rPr lang="en-US" sz="1500" b="1" dirty="0" smtClean="0"/>
              <a:t>Budgetary constraints and implications for how we govern our science </a:t>
            </a:r>
            <a:r>
              <a:rPr lang="en-US" sz="1500" dirty="0" smtClean="0">
                <a:sym typeface="Wingdings" pitchFamily="2" charset="2"/>
              </a:rPr>
              <a:t> careful consideration of the Fusion Simulation Program is in order after completion of planning activity in FY’11</a:t>
            </a:r>
          </a:p>
          <a:p>
            <a:pPr marL="342900" indent="-342900">
              <a:spcBef>
                <a:spcPct val="40000"/>
              </a:spcBef>
              <a:buFontTx/>
              <a:buChar char="•"/>
              <a:defRPr/>
            </a:pPr>
            <a:endParaRPr lang="en-US" sz="400" dirty="0" smtClean="0">
              <a:sym typeface="Wingdings" pitchFamily="2" charset="2"/>
            </a:endParaRPr>
          </a:p>
          <a:p>
            <a:pPr marL="342900" indent="-342900">
              <a:spcBef>
                <a:spcPct val="40000"/>
              </a:spcBef>
              <a:buFontTx/>
              <a:buChar char="•"/>
              <a:defRPr/>
            </a:pPr>
            <a:r>
              <a:rPr lang="en-US" sz="1500" b="1" dirty="0" smtClean="0">
                <a:sym typeface="Wingdings" pitchFamily="2" charset="2"/>
              </a:rPr>
              <a:t>HEDLP science to inform IFE and for discovery, maximizing leverage with other agencies and laboratories, priority for near-term results, and capturing our ARRA investments </a:t>
            </a:r>
            <a:r>
              <a:rPr lang="en-US" sz="1500" dirty="0" smtClean="0">
                <a:sym typeface="Wingdings" pitchFamily="2" charset="2"/>
              </a:rPr>
              <a:t> FES will reconfigure some of our HEDLP research portfolio, through solicitation, review, and assessment by this office</a:t>
            </a:r>
            <a:endParaRPr lang="en-US" sz="1500" dirty="0" smtClean="0"/>
          </a:p>
          <a:p>
            <a:pPr marL="342900" indent="-342900">
              <a:spcBef>
                <a:spcPct val="40000"/>
              </a:spcBef>
              <a:defRPr/>
            </a:pPr>
            <a:endParaRPr lang="en-US" sz="16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91349" y="225305"/>
            <a:ext cx="6019800" cy="731520"/>
          </a:xfrm>
          <a:prstGeom prst="rect">
            <a:avLst/>
          </a:prstGeom>
          <a:ln w="9525">
            <a:no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106636"/>
                </a:solidFill>
                <a:effectLst/>
                <a:uLnTx/>
                <a:uFillTx/>
                <a:latin typeface="Arial" pitchFamily="34" charset="0"/>
                <a:ea typeface="+mj-ea"/>
                <a:cs typeface="Arial" pitchFamily="34" charset="0"/>
              </a:rPr>
              <a:t>FY 2012 FES Congressional Request ($399.7M)</a:t>
            </a:r>
            <a:endParaRPr kumimoji="0" lang="en-US" sz="2000" b="0" i="0" u="none"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graphicFrame>
        <p:nvGraphicFramePr>
          <p:cNvPr id="3" name="Chart 2"/>
          <p:cNvGraphicFramePr/>
          <p:nvPr/>
        </p:nvGraphicFramePr>
        <p:xfrm>
          <a:off x="1524000" y="1447800"/>
          <a:ext cx="6019800" cy="47243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1143000"/>
            <a:ext cx="2209800" cy="3231654"/>
          </a:xfrm>
          <a:prstGeom prst="rect">
            <a:avLst/>
          </a:prstGeom>
          <a:noFill/>
        </p:spPr>
        <p:txBody>
          <a:bodyPr wrap="square" rtlCol="0">
            <a:spAutoFit/>
          </a:bodyPr>
          <a:lstStyle/>
          <a:p>
            <a:r>
              <a:rPr lang="en-US" sz="1200" b="1" u="sng" dirty="0" smtClean="0"/>
              <a:t>Research:  $177,816K</a:t>
            </a:r>
          </a:p>
          <a:p>
            <a:pPr>
              <a:buFont typeface="Arial" pitchFamily="34" charset="0"/>
              <a:buChar char="•"/>
            </a:pPr>
            <a:r>
              <a:rPr lang="en-US" sz="1200" dirty="0" smtClean="0"/>
              <a:t> DIII-D, C-Mod, NSTX</a:t>
            </a:r>
          </a:p>
          <a:p>
            <a:pPr>
              <a:buFont typeface="Arial" pitchFamily="34" charset="0"/>
              <a:buChar char="•"/>
            </a:pPr>
            <a:r>
              <a:rPr lang="en-US" sz="1200" dirty="0" smtClean="0"/>
              <a:t> International Collaborations</a:t>
            </a:r>
          </a:p>
          <a:p>
            <a:pPr>
              <a:buFont typeface="Arial" pitchFamily="34" charset="0"/>
              <a:buChar char="•"/>
            </a:pPr>
            <a:r>
              <a:rPr lang="en-US" sz="1200" dirty="0" smtClean="0"/>
              <a:t> High Energy Density Laboratory Plasmas</a:t>
            </a:r>
          </a:p>
          <a:p>
            <a:pPr>
              <a:buFont typeface="Arial" pitchFamily="34" charset="0"/>
              <a:buChar char="•"/>
            </a:pPr>
            <a:r>
              <a:rPr lang="en-US" sz="1200" dirty="0" smtClean="0"/>
              <a:t> Outreach &amp; Education</a:t>
            </a:r>
          </a:p>
          <a:p>
            <a:pPr>
              <a:buFont typeface="Arial" pitchFamily="34" charset="0"/>
              <a:buChar char="•"/>
            </a:pPr>
            <a:r>
              <a:rPr lang="en-US" sz="1200" dirty="0" smtClean="0"/>
              <a:t> Innovative Confinement Concepts (ICCs) - Experimental Plasma Research</a:t>
            </a:r>
          </a:p>
          <a:p>
            <a:pPr>
              <a:buFont typeface="Arial" pitchFamily="34" charset="0"/>
              <a:buChar char="•"/>
            </a:pPr>
            <a:r>
              <a:rPr lang="en-US" sz="1200" dirty="0" smtClean="0"/>
              <a:t> Diagnostics</a:t>
            </a:r>
          </a:p>
          <a:p>
            <a:pPr>
              <a:buFont typeface="Arial" pitchFamily="34" charset="0"/>
              <a:buChar char="•"/>
            </a:pPr>
            <a:r>
              <a:rPr lang="en-US" sz="1200" dirty="0" smtClean="0"/>
              <a:t> Madison Symmetric      Torus (MST)</a:t>
            </a:r>
          </a:p>
          <a:p>
            <a:pPr>
              <a:buFont typeface="Arial" pitchFamily="34" charset="0"/>
              <a:buChar char="•"/>
            </a:pPr>
            <a:r>
              <a:rPr lang="en-US" sz="1200" dirty="0" smtClean="0"/>
              <a:t> Theory and Modeling</a:t>
            </a:r>
          </a:p>
          <a:p>
            <a:pPr>
              <a:buFont typeface="Arial" pitchFamily="34" charset="0"/>
              <a:buChar char="•"/>
            </a:pPr>
            <a:r>
              <a:rPr lang="en-US" sz="1200" dirty="0" smtClean="0"/>
              <a:t> </a:t>
            </a:r>
            <a:r>
              <a:rPr lang="en-US" sz="1200" dirty="0" err="1" smtClean="0"/>
              <a:t>SciDAC</a:t>
            </a:r>
            <a:endParaRPr lang="en-US" sz="1200" dirty="0" smtClean="0"/>
          </a:p>
          <a:p>
            <a:pPr>
              <a:buFont typeface="Arial" pitchFamily="34" charset="0"/>
              <a:buChar char="•"/>
            </a:pPr>
            <a:r>
              <a:rPr lang="en-US" sz="1200" dirty="0" smtClean="0"/>
              <a:t> General Plasma Science</a:t>
            </a:r>
          </a:p>
          <a:p>
            <a:pPr>
              <a:buFont typeface="Arial" pitchFamily="34" charset="0"/>
              <a:buChar char="•"/>
            </a:pPr>
            <a:r>
              <a:rPr lang="en-US" sz="1200" dirty="0" smtClean="0"/>
              <a:t> SBIR/STTR</a:t>
            </a:r>
          </a:p>
        </p:txBody>
      </p:sp>
      <p:sp>
        <p:nvSpPr>
          <p:cNvPr id="5" name="TextBox 4"/>
          <p:cNvSpPr txBox="1"/>
          <p:nvPr/>
        </p:nvSpPr>
        <p:spPr>
          <a:xfrm>
            <a:off x="6451042" y="990600"/>
            <a:ext cx="2692958" cy="1938992"/>
          </a:xfrm>
          <a:prstGeom prst="rect">
            <a:avLst/>
          </a:prstGeom>
          <a:noFill/>
        </p:spPr>
        <p:txBody>
          <a:bodyPr wrap="square" rtlCol="0">
            <a:spAutoFit/>
          </a:bodyPr>
          <a:lstStyle/>
          <a:p>
            <a:r>
              <a:rPr lang="en-US" sz="1200" b="1" u="sng" dirty="0" smtClean="0"/>
              <a:t>Facility Operations:  $195,882K</a:t>
            </a:r>
          </a:p>
          <a:p>
            <a:pPr>
              <a:buFont typeface="Arial" pitchFamily="34" charset="0"/>
              <a:buChar char="•"/>
            </a:pPr>
            <a:r>
              <a:rPr lang="en-US" sz="1200" dirty="0" smtClean="0"/>
              <a:t> ITER at $105M</a:t>
            </a:r>
          </a:p>
          <a:p>
            <a:pPr>
              <a:buFont typeface="Arial" pitchFamily="34" charset="0"/>
              <a:buChar char="•"/>
            </a:pPr>
            <a:r>
              <a:rPr lang="en-US" sz="1200" dirty="0" smtClean="0"/>
              <a:t> 13 Weeks of post- upgrade DIII-D  operations</a:t>
            </a:r>
          </a:p>
          <a:p>
            <a:pPr>
              <a:buFont typeface="Arial" pitchFamily="34" charset="0"/>
              <a:buChar char="•"/>
            </a:pPr>
            <a:r>
              <a:rPr lang="en-US" sz="1200" dirty="0" smtClean="0"/>
              <a:t> 17 run weeks of </a:t>
            </a:r>
            <a:r>
              <a:rPr lang="en-US" sz="1200" dirty="0" err="1" smtClean="0"/>
              <a:t>Alcator</a:t>
            </a:r>
            <a:r>
              <a:rPr lang="en-US" sz="1200" dirty="0" smtClean="0"/>
              <a:t> C-Mod</a:t>
            </a:r>
          </a:p>
          <a:p>
            <a:pPr>
              <a:buFont typeface="Arial" pitchFamily="34" charset="0"/>
              <a:buChar char="•"/>
            </a:pPr>
            <a:r>
              <a:rPr lang="en-US" sz="1200" dirty="0" smtClean="0"/>
              <a:t> 10 Weeks of NSTX operations prior to major upgrade shutdown</a:t>
            </a:r>
          </a:p>
          <a:p>
            <a:pPr>
              <a:buFont typeface="Arial" pitchFamily="34" charset="0"/>
              <a:buChar char="•"/>
            </a:pPr>
            <a:r>
              <a:rPr lang="en-US" sz="1200" dirty="0" smtClean="0"/>
              <a:t> NSTX MIE Upgrade</a:t>
            </a:r>
          </a:p>
          <a:p>
            <a:pPr>
              <a:buFont typeface="Arial" pitchFamily="34" charset="0"/>
              <a:buChar char="•"/>
            </a:pPr>
            <a:r>
              <a:rPr lang="en-US" sz="1200" dirty="0" smtClean="0"/>
              <a:t> General Plant Projects/ Infrastructure</a:t>
            </a:r>
            <a:endParaRPr lang="en-US" sz="1200" dirty="0"/>
          </a:p>
        </p:txBody>
      </p:sp>
      <p:sp>
        <p:nvSpPr>
          <p:cNvPr id="6" name="TextBox 5"/>
          <p:cNvSpPr txBox="1"/>
          <p:nvPr/>
        </p:nvSpPr>
        <p:spPr>
          <a:xfrm>
            <a:off x="6629400" y="5029200"/>
            <a:ext cx="2667000" cy="830997"/>
          </a:xfrm>
          <a:prstGeom prst="rect">
            <a:avLst/>
          </a:prstGeom>
          <a:noFill/>
        </p:spPr>
        <p:txBody>
          <a:bodyPr wrap="square" rtlCol="0">
            <a:spAutoFit/>
          </a:bodyPr>
          <a:lstStyle/>
          <a:p>
            <a:r>
              <a:rPr lang="en-US" sz="1200" b="1" u="sng" dirty="0" smtClean="0"/>
              <a:t>Enabling R&amp;D: $26,002K</a:t>
            </a:r>
          </a:p>
          <a:p>
            <a:pPr>
              <a:buFont typeface="Arial" pitchFamily="34" charset="0"/>
              <a:buChar char="•"/>
            </a:pPr>
            <a:r>
              <a:rPr lang="en-US" sz="1200" dirty="0" smtClean="0"/>
              <a:t> Plasma Technology </a:t>
            </a:r>
          </a:p>
          <a:p>
            <a:pPr>
              <a:buFont typeface="Arial" pitchFamily="34" charset="0"/>
              <a:buChar char="•"/>
            </a:pPr>
            <a:r>
              <a:rPr lang="en-US" sz="1200" dirty="0" smtClean="0"/>
              <a:t> Advanced Design Studies</a:t>
            </a:r>
          </a:p>
          <a:p>
            <a:pPr>
              <a:buFont typeface="Arial" pitchFamily="34" charset="0"/>
              <a:buChar char="•"/>
            </a:pPr>
            <a:r>
              <a:rPr lang="en-US" sz="1200" dirty="0" smtClean="0"/>
              <a:t> Materials Research</a:t>
            </a:r>
            <a:endParaRPr lang="en-US" sz="1200" dirty="0"/>
          </a:p>
        </p:txBody>
      </p:sp>
      <p:sp>
        <p:nvSpPr>
          <p:cNvPr id="7" name="TextBox 6"/>
          <p:cNvSpPr txBox="1"/>
          <p:nvPr/>
        </p:nvSpPr>
        <p:spPr>
          <a:xfrm>
            <a:off x="1743547" y="5851308"/>
            <a:ext cx="5638800" cy="338554"/>
          </a:xfrm>
          <a:prstGeom prst="rect">
            <a:avLst/>
          </a:prstGeom>
          <a:noFill/>
        </p:spPr>
        <p:txBody>
          <a:bodyPr wrap="square" rtlCol="0">
            <a:spAutoFit/>
          </a:bodyPr>
          <a:lstStyle/>
          <a:p>
            <a:pPr algn="ctr"/>
            <a:r>
              <a:rPr lang="en-US" sz="800" dirty="0" smtClean="0"/>
              <a:t>*Smaller Scale MFE includes ICCs and MST</a:t>
            </a:r>
          </a:p>
          <a:p>
            <a:pPr algn="ctr"/>
            <a:r>
              <a:rPr lang="en-US" sz="800" dirty="0" smtClean="0"/>
              <a:t>**Other includes SBIR/STTR, Outreach, Education &amp; Diagnostics</a:t>
            </a:r>
            <a:endParaRPr lang="en-US" sz="800" dirty="0"/>
          </a:p>
        </p:txBody>
      </p:sp>
      <p:pic>
        <p:nvPicPr>
          <p:cNvPr id="8" name="Picture 2"/>
          <p:cNvPicPr>
            <a:picLocks noChangeAspect="1" noChangeArrowheads="1"/>
          </p:cNvPicPr>
          <p:nvPr/>
        </p:nvPicPr>
        <p:blipFill>
          <a:blip r:embed="rId3" cstate="print"/>
          <a:srcRect/>
          <a:stretch>
            <a:fillRect/>
          </a:stretch>
        </p:blipFill>
        <p:spPr bwMode="auto">
          <a:xfrm>
            <a:off x="196645" y="88490"/>
            <a:ext cx="2888226" cy="443681"/>
          </a:xfrm>
          <a:prstGeom prst="rect">
            <a:avLst/>
          </a:prstGeom>
          <a:noFill/>
          <a:ln w="9525">
            <a:noFill/>
            <a:miter lim="800000"/>
            <a:headEnd/>
            <a:tailEnd/>
          </a:ln>
        </p:spPr>
      </p:pic>
      <p:sp>
        <p:nvSpPr>
          <p:cNvPr id="9" name="Line 6"/>
          <p:cNvSpPr>
            <a:spLocks noChangeShapeType="1"/>
          </p:cNvSpPr>
          <p:nvPr/>
        </p:nvSpPr>
        <p:spPr bwMode="auto">
          <a:xfrm>
            <a:off x="304800" y="838200"/>
            <a:ext cx="8470900" cy="0"/>
          </a:xfrm>
          <a:prstGeom prst="line">
            <a:avLst/>
          </a:prstGeom>
          <a:noFill/>
          <a:ln w="38100">
            <a:solidFill>
              <a:schemeClr val="accent3"/>
            </a:solidFill>
            <a:round/>
            <a:headEnd/>
            <a:tailEnd/>
          </a:ln>
          <a:effectLst>
            <a:innerShdw blurRad="63500" dist="50800" dir="16200000">
              <a:prstClr val="black">
                <a:alpha val="50000"/>
              </a:prstClr>
            </a:innerShdw>
          </a:effectLst>
        </p:spPr>
        <p:txBody>
          <a:bodyPr/>
          <a:lstStyle/>
          <a:p>
            <a:endParaRPr lang="en-US" sz="140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8854931" cy="723900"/>
          </a:xfrm>
          <a:noFill/>
        </p:spPr>
        <p:txBody>
          <a:bodyPr/>
          <a:lstStyle/>
          <a:p>
            <a:r>
              <a:rPr lang="en-US" sz="2400" dirty="0" smtClean="0">
                <a:effectLst/>
              </a:rPr>
              <a:t>ITER is the keystone for establishing the scientific and tec</a:t>
            </a:r>
            <a:r>
              <a:rPr lang="en-US" dirty="0" smtClean="0"/>
              <a:t>hnological feasibility of magnetic fusion energy</a:t>
            </a:r>
            <a:endParaRPr lang="en-US" sz="2400" dirty="0" smtClean="0">
              <a:effectLst/>
            </a:endParaRP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5" name="Text Box 9"/>
          <p:cNvSpPr txBox="1">
            <a:spLocks noChangeArrowheads="1"/>
          </p:cNvSpPr>
          <p:nvPr/>
        </p:nvSpPr>
        <p:spPr bwMode="auto">
          <a:xfrm>
            <a:off x="1204003"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0487" name="Text Box 11"/>
          <p:cNvSpPr txBox="1">
            <a:spLocks noChangeArrowheads="1"/>
          </p:cNvSpPr>
          <p:nvPr/>
        </p:nvSpPr>
        <p:spPr bwMode="auto">
          <a:xfrm>
            <a:off x="35546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2"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2352104" y="2628116"/>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1" name="Text Box 25"/>
          <p:cNvSpPr txBox="1">
            <a:spLocks noChangeArrowheads="1"/>
          </p:cNvSpPr>
          <p:nvPr/>
        </p:nvSpPr>
        <p:spPr bwMode="auto">
          <a:xfrm>
            <a:off x="4343399" y="813590"/>
            <a:ext cx="4031673"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Facilities Operations: U.S. ITER Project MIE</a:t>
            </a:r>
          </a:p>
          <a:p>
            <a:endParaRPr lang="en-US" sz="1400" b="1" i="1" dirty="0">
              <a:solidFill>
                <a:schemeClr val="accent2"/>
              </a:solidFill>
            </a:endParaRPr>
          </a:p>
        </p:txBody>
      </p:sp>
      <p:sp>
        <p:nvSpPr>
          <p:cNvPr id="15" name="Text Box 25"/>
          <p:cNvSpPr txBox="1">
            <a:spLocks noChangeArrowheads="1"/>
          </p:cNvSpPr>
          <p:nvPr/>
        </p:nvSpPr>
        <p:spPr bwMode="auto">
          <a:xfrm>
            <a:off x="4931229" y="2032668"/>
            <a:ext cx="4212771" cy="2708434"/>
          </a:xfrm>
          <a:prstGeom prst="rect">
            <a:avLst/>
          </a:prstGeom>
          <a:noFill/>
          <a:ln w="9525">
            <a:noFill/>
            <a:miter lim="800000"/>
            <a:headEnd/>
            <a:tailEnd/>
          </a:ln>
        </p:spPr>
        <p:txBody>
          <a:bodyPr wrap="square">
            <a:spAutoFit/>
          </a:bodyPr>
          <a:lstStyle/>
          <a:p>
            <a:r>
              <a:rPr lang="en-US" sz="1000" i="1" dirty="0" smtClean="0"/>
              <a:t>Note increase from FY’11 request</a:t>
            </a:r>
            <a:r>
              <a:rPr lang="en-US" sz="1000" i="1" dirty="0" smtClean="0">
                <a:solidFill>
                  <a:schemeClr val="accent2"/>
                </a:solidFill>
              </a:rPr>
              <a:t>. </a:t>
            </a:r>
            <a:r>
              <a:rPr lang="en-US" sz="1000" dirty="0" smtClean="0"/>
              <a:t>Request reflects the accelerated pace of ITER construction as of mid-2010. Emphasis will be given to industrial involvement in completing design work in preparation for subsequent large-scale fabrication activities. </a:t>
            </a:r>
          </a:p>
          <a:p>
            <a:endParaRPr lang="en-US" sz="1000" dirty="0" smtClean="0"/>
          </a:p>
          <a:p>
            <a:r>
              <a:rPr lang="en-US" sz="1000" dirty="0" smtClean="0"/>
              <a:t>Designs will be completed with industry input for the majority of U.S. hardware needed for first plasma, including the largest U.S. hardware subsystems: Central Solenoid Magnets and</a:t>
            </a:r>
          </a:p>
          <a:p>
            <a:r>
              <a:rPr lang="en-US" sz="1000" dirty="0" err="1" smtClean="0"/>
              <a:t>Tokamak</a:t>
            </a:r>
            <a:r>
              <a:rPr lang="en-US" sz="1000" dirty="0" smtClean="0"/>
              <a:t> Cooling Water. </a:t>
            </a:r>
          </a:p>
          <a:p>
            <a:endParaRPr lang="en-US" sz="1000" dirty="0" smtClean="0"/>
          </a:p>
          <a:p>
            <a:r>
              <a:rPr lang="en-US" sz="1000" dirty="0" smtClean="0"/>
              <a:t>Long-lead items for magnet materials and Ion/Electron Cyclotron heating systems will be initiated and R&amp;D will continue to support finalization of design efforts for diagnostics and other systems. Purchase of hardware for the U.S share of the Steady State Electrical system will also be initiated. </a:t>
            </a:r>
            <a:r>
              <a:rPr lang="en-US" sz="1000" dirty="0" err="1" smtClean="0"/>
              <a:t>Toroidal</a:t>
            </a:r>
            <a:r>
              <a:rPr lang="en-US" sz="1000" dirty="0" smtClean="0"/>
              <a:t> field magnet conductor production will be largely completed.</a:t>
            </a:r>
            <a:endParaRPr lang="en-US" sz="1000" b="1" i="1" dirty="0" smtClean="0">
              <a:solidFill>
                <a:schemeClr val="accent2"/>
              </a:solidFill>
            </a:endParaRPr>
          </a:p>
          <a:p>
            <a:pPr algn="r"/>
            <a:endParaRPr lang="en-US" sz="1000" b="1" i="1" dirty="0">
              <a:solidFill>
                <a:schemeClr val="accent2"/>
              </a:solidFill>
            </a:endParaRPr>
          </a:p>
        </p:txBody>
      </p:sp>
      <p:graphicFrame>
        <p:nvGraphicFramePr>
          <p:cNvPr id="19" name="Table 18"/>
          <p:cNvGraphicFramePr>
            <a:graphicFrameLocks noGrp="1"/>
          </p:cNvGraphicFramePr>
          <p:nvPr/>
        </p:nvGraphicFramePr>
        <p:xfrm>
          <a:off x="4394146" y="1111825"/>
          <a:ext cx="3534118" cy="929425"/>
        </p:xfrm>
        <a:graphic>
          <a:graphicData uri="http://schemas.openxmlformats.org/drawingml/2006/table">
            <a:tbl>
              <a:tblPr firstRow="1" bandRow="1">
                <a:tableStyleId>{5C22544A-7EE6-4342-B048-85BDC9FD1C3A}</a:tableStyleId>
              </a:tblPr>
              <a:tblGrid>
                <a:gridCol w="824164"/>
                <a:gridCol w="1173382"/>
                <a:gridCol w="894005"/>
                <a:gridCol w="642567"/>
              </a:tblGrid>
              <a:tr h="372138">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FY’11 request</a:t>
                      </a:r>
                    </a:p>
                    <a:p>
                      <a:endParaRPr lang="en-US" sz="1400" dirty="0"/>
                    </a:p>
                  </a:txBody>
                  <a:tcPr/>
                </a:tc>
                <a:tc>
                  <a:txBody>
                    <a:bodyPr/>
                    <a:lstStyle/>
                    <a:p>
                      <a:r>
                        <a:rPr lang="en-US" sz="1200" dirty="0" smtClean="0"/>
                        <a:t>FY’12 – FY’10</a:t>
                      </a:r>
                      <a:endParaRPr lang="en-US" sz="1200" dirty="0"/>
                    </a:p>
                  </a:txBody>
                  <a:tcPr/>
                </a:tc>
              </a:tr>
              <a:tr h="304585">
                <a:tc>
                  <a:txBody>
                    <a:bodyPr/>
                    <a:lstStyle/>
                    <a:p>
                      <a:r>
                        <a:rPr lang="en-US" sz="1200" dirty="0" smtClean="0"/>
                        <a:t>$105M</a:t>
                      </a:r>
                      <a:endParaRPr lang="en-US" sz="1200" dirty="0"/>
                    </a:p>
                  </a:txBody>
                  <a:tcPr/>
                </a:tc>
                <a:tc>
                  <a:txBody>
                    <a:bodyPr/>
                    <a:lstStyle/>
                    <a:p>
                      <a:r>
                        <a:rPr lang="en-US" sz="1200" dirty="0" smtClean="0"/>
                        <a:t>$135M</a:t>
                      </a:r>
                      <a:endParaRPr lang="en-US" sz="1200" dirty="0"/>
                    </a:p>
                  </a:txBody>
                  <a:tcPr/>
                </a:tc>
                <a:tc>
                  <a:txBody>
                    <a:bodyPr/>
                    <a:lstStyle/>
                    <a:p>
                      <a:r>
                        <a:rPr lang="en-US" sz="1200" dirty="0" smtClean="0"/>
                        <a:t>$80M</a:t>
                      </a:r>
                      <a:endParaRPr lang="en-US" sz="1200" dirty="0"/>
                    </a:p>
                  </a:txBody>
                  <a:tcPr/>
                </a:tc>
                <a:tc>
                  <a:txBody>
                    <a:bodyPr/>
                    <a:lstStyle/>
                    <a:p>
                      <a:r>
                        <a:rPr lang="en-US" sz="1200" dirty="0" smtClean="0"/>
                        <a:t>-$30M</a:t>
                      </a:r>
                      <a:endParaRPr lang="en-US" sz="1200" dirty="0"/>
                    </a:p>
                  </a:txBody>
                  <a:tcPr/>
                </a:tc>
              </a:tr>
            </a:tbl>
          </a:graphicData>
        </a:graphic>
      </p:graphicFrame>
      <p:sp>
        <p:nvSpPr>
          <p:cNvPr id="31" name="Text Box 25"/>
          <p:cNvSpPr txBox="1">
            <a:spLocks noChangeArrowheads="1"/>
          </p:cNvSpPr>
          <p:nvPr/>
        </p:nvSpPr>
        <p:spPr bwMode="auto">
          <a:xfrm>
            <a:off x="0" y="1150018"/>
            <a:ext cx="2078182" cy="3539430"/>
          </a:xfrm>
          <a:prstGeom prst="rect">
            <a:avLst/>
          </a:prstGeom>
          <a:noFill/>
          <a:ln w="9525">
            <a:noFill/>
            <a:miter lim="800000"/>
            <a:headEnd/>
            <a:tailEnd/>
          </a:ln>
        </p:spPr>
        <p:txBody>
          <a:bodyPr wrap="square">
            <a:spAutoFit/>
          </a:bodyPr>
          <a:lstStyle/>
          <a:p>
            <a:r>
              <a:rPr lang="en-US" sz="1600" b="1" i="1" dirty="0" smtClean="0">
                <a:solidFill>
                  <a:schemeClr val="accent2"/>
                </a:solidFill>
              </a:rPr>
              <a:t>ITER will advance every element of science and technology required to establish the basis for fusion: burning plasma science, plasma control science, technology, and discovery</a:t>
            </a:r>
          </a:p>
          <a:p>
            <a:endParaRPr lang="en-US" sz="1600" b="1" i="1" dirty="0" smtClean="0">
              <a:solidFill>
                <a:schemeClr val="accent2"/>
              </a:solidFill>
            </a:endParaRPr>
          </a:p>
          <a:p>
            <a:endParaRPr lang="en-US" sz="1600" b="1" i="1" dirty="0">
              <a:solidFill>
                <a:schemeClr val="accent2"/>
              </a:solidFill>
            </a:endParaRPr>
          </a:p>
        </p:txBody>
      </p:sp>
      <p:sp>
        <p:nvSpPr>
          <p:cNvPr id="32"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i="1" dirty="0" smtClean="0"/>
              <a:t>Understanding for fusion on earth and of the plasma universe</a:t>
            </a:r>
            <a:endParaRPr lang="en-US" b="1" i="1" dirty="0"/>
          </a:p>
        </p:txBody>
      </p:sp>
      <p:sp>
        <p:nvSpPr>
          <p:cNvPr id="33" name="Text Box 25"/>
          <p:cNvSpPr txBox="1">
            <a:spLocks noChangeArrowheads="1"/>
          </p:cNvSpPr>
          <p:nvPr/>
        </p:nvSpPr>
        <p:spPr bwMode="auto">
          <a:xfrm>
            <a:off x="1" y="3061489"/>
            <a:ext cx="1392382" cy="523220"/>
          </a:xfrm>
          <a:prstGeom prst="rect">
            <a:avLst/>
          </a:prstGeom>
          <a:noFill/>
          <a:ln w="9525">
            <a:noFill/>
            <a:miter lim="800000"/>
            <a:headEnd/>
            <a:tailEnd/>
          </a:ln>
        </p:spPr>
        <p:txBody>
          <a:bodyPr wrap="square">
            <a:spAutoFit/>
          </a:bodyPr>
          <a:lstStyle/>
          <a:p>
            <a:endParaRPr lang="en-US" sz="1400" b="1" i="1" dirty="0" smtClean="0">
              <a:solidFill>
                <a:schemeClr val="accent2"/>
              </a:solidFill>
            </a:endParaRPr>
          </a:p>
          <a:p>
            <a:endParaRPr lang="en-US" sz="1400" b="1" i="1" dirty="0">
              <a:solidFill>
                <a:schemeClr val="accent2"/>
              </a:solidFill>
            </a:endParaRPr>
          </a:p>
        </p:txBody>
      </p:sp>
      <p:cxnSp>
        <p:nvCxnSpPr>
          <p:cNvPr id="35" name="Straight Arrow Connector 34"/>
          <p:cNvCxnSpPr/>
          <p:nvPr/>
        </p:nvCxnSpPr>
        <p:spPr>
          <a:xfrm rot="10800000" flipV="1">
            <a:off x="2418758" y="4663439"/>
            <a:ext cx="379307" cy="1656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30" name="Picture 2" descr="http://www.efda.org/pictures_html/iter_machine.jpg"/>
          <p:cNvPicPr>
            <a:picLocks noChangeAspect="1" noChangeArrowheads="1"/>
          </p:cNvPicPr>
          <p:nvPr/>
        </p:nvPicPr>
        <p:blipFill>
          <a:blip r:embed="rId3" cstate="print"/>
          <a:srcRect/>
          <a:stretch>
            <a:fillRect/>
          </a:stretch>
        </p:blipFill>
        <p:spPr bwMode="auto">
          <a:xfrm>
            <a:off x="2633175" y="3959035"/>
            <a:ext cx="987975" cy="740981"/>
          </a:xfrm>
          <a:prstGeom prst="rect">
            <a:avLst/>
          </a:prstGeom>
          <a:noFill/>
        </p:spPr>
      </p:pic>
      <p:cxnSp>
        <p:nvCxnSpPr>
          <p:cNvPr id="21" name="Straight Arrow Connector 20"/>
          <p:cNvCxnSpPr/>
          <p:nvPr/>
        </p:nvCxnSpPr>
        <p:spPr>
          <a:xfrm rot="16200000" flipH="1">
            <a:off x="2877313" y="4980432"/>
            <a:ext cx="478537" cy="3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2919143" y="3681139"/>
            <a:ext cx="405380" cy="108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42293" y="4674786"/>
            <a:ext cx="362195" cy="1898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0178" name="Picture 2" descr="http://www.isbnlib.com/cover/0309090822/L"/>
          <p:cNvPicPr>
            <a:picLocks noChangeAspect="1" noChangeArrowheads="1"/>
          </p:cNvPicPr>
          <p:nvPr/>
        </p:nvPicPr>
        <p:blipFill>
          <a:blip r:embed="rId4" cstate="print"/>
          <a:srcRect/>
          <a:stretch>
            <a:fillRect/>
          </a:stretch>
        </p:blipFill>
        <p:spPr bwMode="auto">
          <a:xfrm>
            <a:off x="6662057" y="4419602"/>
            <a:ext cx="1703602" cy="2369556"/>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353724" y="1033332"/>
            <a:ext cx="1257300" cy="954107"/>
          </a:xfrm>
          <a:prstGeom prst="rect">
            <a:avLst/>
          </a:prstGeom>
          <a:solidFill>
            <a:schemeClr val="bg1"/>
          </a:solidFill>
        </p:spPr>
        <p:txBody>
          <a:bodyPr wrap="square" rtlCol="0">
            <a:spAutoFit/>
          </a:bodyPr>
          <a:lstStyle/>
          <a:p>
            <a:r>
              <a:rPr lang="en-US" sz="1400" b="0" i="1" dirty="0" err="1" smtClean="0"/>
              <a:t>Poloidal</a:t>
            </a:r>
            <a:r>
              <a:rPr lang="en-US" sz="1400" b="0" i="1" dirty="0" smtClean="0"/>
              <a:t> winding building construction</a:t>
            </a:r>
            <a:endParaRPr lang="en-US" sz="1400" b="0" i="1" dirty="0"/>
          </a:p>
        </p:txBody>
      </p:sp>
      <p:sp>
        <p:nvSpPr>
          <p:cNvPr id="23" name="TextBox 22"/>
          <p:cNvSpPr txBox="1"/>
          <p:nvPr/>
        </p:nvSpPr>
        <p:spPr>
          <a:xfrm>
            <a:off x="2177095" y="6119336"/>
            <a:ext cx="1408085" cy="738664"/>
          </a:xfrm>
          <a:prstGeom prst="rect">
            <a:avLst/>
          </a:prstGeom>
          <a:solidFill>
            <a:schemeClr val="bg1"/>
          </a:solidFill>
        </p:spPr>
        <p:txBody>
          <a:bodyPr wrap="square" rtlCol="0">
            <a:spAutoFit/>
          </a:bodyPr>
          <a:lstStyle/>
          <a:p>
            <a:pPr algn="ctr"/>
            <a:r>
              <a:rPr lang="en-US" sz="1400" b="0" i="1" dirty="0" smtClean="0"/>
              <a:t>Director General </a:t>
            </a:r>
            <a:r>
              <a:rPr lang="en-US" sz="1400" b="0" i="1" dirty="0" err="1" smtClean="0"/>
              <a:t>Motojima</a:t>
            </a:r>
            <a:endParaRPr lang="en-US" sz="1400" b="0" i="1" dirty="0"/>
          </a:p>
        </p:txBody>
      </p:sp>
      <p:sp>
        <p:nvSpPr>
          <p:cNvPr id="5" name="Rectangle 4"/>
          <p:cNvSpPr>
            <a:spLocks noChangeArrowheads="1"/>
          </p:cNvSpPr>
          <p:nvPr/>
        </p:nvSpPr>
        <p:spPr bwMode="auto">
          <a:xfrm>
            <a:off x="0" y="965357"/>
            <a:ext cx="9144000" cy="4844955"/>
          </a:xfrm>
          <a:prstGeom prst="rect">
            <a:avLst/>
          </a:prstGeom>
          <a:noFill/>
          <a:ln w="9525">
            <a:noFill/>
            <a:miter lim="800000"/>
            <a:headEnd/>
            <a:tailEnd/>
          </a:ln>
        </p:spPr>
        <p:txBody>
          <a:bodyPr/>
          <a:lstStyle/>
          <a:p>
            <a:pPr marL="800100" lvl="1" indent="-342900">
              <a:spcBef>
                <a:spcPct val="40000"/>
              </a:spcBef>
              <a:defRPr/>
            </a:pPr>
            <a:r>
              <a:rPr lang="en-US" dirty="0">
                <a:cs typeface="Arial" charset="0"/>
              </a:rPr>
              <a:t/>
            </a:r>
            <a:br>
              <a:rPr lang="en-US" dirty="0">
                <a:cs typeface="Arial" charset="0"/>
              </a:rPr>
            </a:br>
            <a:endParaRPr lang="en-US" dirty="0">
              <a:cs typeface="Arial" charset="0"/>
            </a:endParaRPr>
          </a:p>
        </p:txBody>
      </p:sp>
      <p:sp>
        <p:nvSpPr>
          <p:cNvPr id="6" name="Title 2"/>
          <p:cNvSpPr txBox="1">
            <a:spLocks/>
          </p:cNvSpPr>
          <p:nvPr/>
        </p:nvSpPr>
        <p:spPr bwMode="auto">
          <a:xfrm>
            <a:off x="44605" y="-219877"/>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00CC"/>
                </a:solidFill>
                <a:effectLst/>
                <a:uLnTx/>
                <a:uFillTx/>
                <a:latin typeface="Arial" pitchFamily="34" charset="0"/>
                <a:ea typeface="+mj-ea"/>
                <a:cs typeface="Arial" pitchFamily="34" charset="0"/>
              </a:rPr>
              <a:t>There has been important progress in constructing ITER</a:t>
            </a:r>
            <a:endParaRPr kumimoji="0" lang="en-US" sz="2800" b="0" i="0" u="none" strike="noStrike" kern="1200" cap="none" spc="0" normalizeH="0" baseline="0" noProof="0" dirty="0">
              <a:ln>
                <a:noFill/>
              </a:ln>
              <a:solidFill>
                <a:srgbClr val="0000CC"/>
              </a:solidFill>
              <a:effectLst/>
              <a:uLnTx/>
              <a:uFillTx/>
              <a:latin typeface="Arial" pitchFamily="34" charset="0"/>
              <a:ea typeface="+mj-ea"/>
              <a:cs typeface="Arial" pitchFamily="34" charset="0"/>
            </a:endParaRPr>
          </a:p>
        </p:txBody>
      </p:sp>
      <p:sp>
        <p:nvSpPr>
          <p:cNvPr id="9" name="Content Placeholder 1"/>
          <p:cNvSpPr>
            <a:spLocks noGrp="1"/>
          </p:cNvSpPr>
          <p:nvPr>
            <p:ph idx="1"/>
          </p:nvPr>
        </p:nvSpPr>
        <p:spPr>
          <a:xfrm>
            <a:off x="3369733" y="619503"/>
            <a:ext cx="5473182" cy="2818995"/>
          </a:xfrm>
        </p:spPr>
        <p:txBody>
          <a:bodyPr/>
          <a:lstStyle/>
          <a:p>
            <a:pPr lvl="1"/>
            <a:endParaRPr lang="en-US" sz="1400" b="0" dirty="0" smtClean="0">
              <a:solidFill>
                <a:schemeClr val="tx1"/>
              </a:solidFill>
            </a:endParaRPr>
          </a:p>
          <a:p>
            <a:pPr lvl="0">
              <a:buNone/>
            </a:pPr>
            <a:r>
              <a:rPr lang="en-US" sz="1600" dirty="0" smtClean="0">
                <a:latin typeface="Arial" pitchFamily="34" charset="0"/>
                <a:cs typeface="Arial" pitchFamily="34" charset="0"/>
              </a:rPr>
              <a:t>	This past year, the U.S. led a series of initiatives to put in place a world-leading management team essential for the construction phase of ITER, and to establish a credible schedule and cost basis.</a:t>
            </a:r>
          </a:p>
          <a:p>
            <a:endParaRPr lang="en-US" sz="1600" b="0" dirty="0">
              <a:solidFill>
                <a:schemeClr val="tx1"/>
              </a:solidFill>
            </a:endParaRPr>
          </a:p>
        </p:txBody>
      </p:sp>
      <p:pic>
        <p:nvPicPr>
          <p:cNvPr id="12" name="Picture 4" descr="cryostat-section-700dpi copy.jpg"/>
          <p:cNvPicPr>
            <a:picLocks noChangeAspect="1"/>
          </p:cNvPicPr>
          <p:nvPr/>
        </p:nvPicPr>
        <p:blipFill>
          <a:blip r:embed="rId3" cstate="print"/>
          <a:srcRect/>
          <a:stretch>
            <a:fillRect/>
          </a:stretch>
        </p:blipFill>
        <p:spPr bwMode="auto">
          <a:xfrm>
            <a:off x="6583680" y="1966281"/>
            <a:ext cx="2560320" cy="1888872"/>
          </a:xfrm>
          <a:prstGeom prst="rect">
            <a:avLst/>
          </a:prstGeom>
          <a:noFill/>
          <a:ln w="9525">
            <a:noFill/>
            <a:miter lim="800000"/>
            <a:headEnd/>
            <a:tailEnd/>
          </a:ln>
        </p:spPr>
      </p:pic>
      <p:sp>
        <p:nvSpPr>
          <p:cNvPr id="13" name="TextBox 12"/>
          <p:cNvSpPr txBox="1"/>
          <p:nvPr/>
        </p:nvSpPr>
        <p:spPr>
          <a:xfrm>
            <a:off x="7006167" y="3743655"/>
            <a:ext cx="1744388" cy="338554"/>
          </a:xfrm>
          <a:prstGeom prst="rect">
            <a:avLst/>
          </a:prstGeom>
          <a:noFill/>
        </p:spPr>
        <p:txBody>
          <a:bodyPr wrap="none" rtlCol="0">
            <a:spAutoFit/>
          </a:bodyPr>
          <a:lstStyle/>
          <a:p>
            <a:r>
              <a:rPr lang="en-US" sz="1600" i="1" dirty="0" smtClean="0"/>
              <a:t>The ITER Device</a:t>
            </a:r>
            <a:endParaRPr lang="en-US" sz="1600" i="1" dirty="0"/>
          </a:p>
        </p:txBody>
      </p:sp>
      <p:sp>
        <p:nvSpPr>
          <p:cNvPr id="16" name="TextBox 15"/>
          <p:cNvSpPr txBox="1"/>
          <p:nvPr/>
        </p:nvSpPr>
        <p:spPr>
          <a:xfrm>
            <a:off x="0" y="2980675"/>
            <a:ext cx="1257300" cy="738664"/>
          </a:xfrm>
          <a:prstGeom prst="rect">
            <a:avLst/>
          </a:prstGeom>
          <a:solidFill>
            <a:schemeClr val="bg1"/>
          </a:solidFill>
        </p:spPr>
        <p:txBody>
          <a:bodyPr wrap="square" rtlCol="0">
            <a:spAutoFit/>
          </a:bodyPr>
          <a:lstStyle/>
          <a:p>
            <a:pPr algn="r"/>
            <a:r>
              <a:rPr lang="en-US" sz="1400" b="0" i="1" dirty="0" smtClean="0"/>
              <a:t>Site construction </a:t>
            </a:r>
            <a:r>
              <a:rPr lang="en-US" sz="1400" i="1" dirty="0" smtClean="0"/>
              <a:t>is underway</a:t>
            </a:r>
            <a:endParaRPr lang="en-US" sz="1400" b="0" i="1" dirty="0"/>
          </a:p>
        </p:txBody>
      </p:sp>
      <p:sp>
        <p:nvSpPr>
          <p:cNvPr id="17" name="Rectangle 16"/>
          <p:cNvSpPr/>
          <p:nvPr/>
        </p:nvSpPr>
        <p:spPr>
          <a:xfrm>
            <a:off x="3581399" y="891214"/>
            <a:ext cx="5239211" cy="1013785"/>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www.iter.org/doc/all/edit/img_galleries/slideshow_site1101.jpg"/>
          <p:cNvPicPr>
            <a:picLocks noChangeAspect="1" noChangeArrowheads="1"/>
          </p:cNvPicPr>
          <p:nvPr/>
        </p:nvPicPr>
        <p:blipFill>
          <a:blip r:embed="rId4" cstate="print"/>
          <a:srcRect/>
          <a:stretch>
            <a:fillRect/>
          </a:stretch>
        </p:blipFill>
        <p:spPr bwMode="auto">
          <a:xfrm>
            <a:off x="1257301" y="2112738"/>
            <a:ext cx="5494641" cy="2268755"/>
          </a:xfrm>
          <a:prstGeom prst="rect">
            <a:avLst/>
          </a:prstGeom>
          <a:noFill/>
        </p:spPr>
      </p:pic>
      <p:pic>
        <p:nvPicPr>
          <p:cNvPr id="21" name="Picture 2" descr="http://www.nature.com/news/2010/100506/images/news.2010.motojima1.jpg"/>
          <p:cNvPicPr>
            <a:picLocks noChangeAspect="1" noChangeArrowheads="1"/>
          </p:cNvPicPr>
          <p:nvPr/>
        </p:nvPicPr>
        <p:blipFill>
          <a:blip r:embed="rId5" cstate="print"/>
          <a:srcRect/>
          <a:stretch>
            <a:fillRect/>
          </a:stretch>
        </p:blipFill>
        <p:spPr bwMode="auto">
          <a:xfrm>
            <a:off x="1512532" y="4479789"/>
            <a:ext cx="2263092" cy="1697320"/>
          </a:xfrm>
          <a:prstGeom prst="rect">
            <a:avLst/>
          </a:prstGeom>
          <a:noFill/>
        </p:spPr>
      </p:pic>
      <p:sp>
        <p:nvSpPr>
          <p:cNvPr id="22" name="TextBox 21"/>
          <p:cNvSpPr txBox="1"/>
          <p:nvPr/>
        </p:nvSpPr>
        <p:spPr>
          <a:xfrm>
            <a:off x="5266661" y="4939985"/>
            <a:ext cx="1408085" cy="830997"/>
          </a:xfrm>
          <a:prstGeom prst="rect">
            <a:avLst/>
          </a:prstGeom>
          <a:solidFill>
            <a:schemeClr val="bg1"/>
          </a:solidFill>
        </p:spPr>
        <p:txBody>
          <a:bodyPr wrap="square" rtlCol="0">
            <a:spAutoFit/>
          </a:bodyPr>
          <a:lstStyle/>
          <a:p>
            <a:r>
              <a:rPr lang="en-US" sz="1200" b="0" i="1" dirty="0" smtClean="0"/>
              <a:t>Rich Hawryluk (U.S., from PPPL); new DDG for Administration</a:t>
            </a:r>
            <a:endParaRPr lang="en-US" sz="1200" b="0" i="1" dirty="0"/>
          </a:p>
        </p:txBody>
      </p:sp>
      <p:pic>
        <p:nvPicPr>
          <p:cNvPr id="2050" name="Picture 2" descr="Dr. Remmelt Haange "/>
          <p:cNvPicPr>
            <a:picLocks noChangeAspect="1" noChangeArrowheads="1"/>
          </p:cNvPicPr>
          <p:nvPr/>
        </p:nvPicPr>
        <p:blipFill>
          <a:blip r:embed="rId6" cstate="print"/>
          <a:srcRect/>
          <a:stretch>
            <a:fillRect/>
          </a:stretch>
        </p:blipFill>
        <p:spPr bwMode="auto">
          <a:xfrm>
            <a:off x="6639794" y="4789775"/>
            <a:ext cx="1172152" cy="1394713"/>
          </a:xfrm>
          <a:prstGeom prst="rect">
            <a:avLst/>
          </a:prstGeom>
          <a:noFill/>
        </p:spPr>
      </p:pic>
      <p:pic>
        <p:nvPicPr>
          <p:cNvPr id="2052" name="Picture 4" descr="http://www.pppl.gov/images/Hawryluk1207.jpg"/>
          <p:cNvPicPr>
            <a:picLocks noChangeAspect="1" noChangeArrowheads="1"/>
          </p:cNvPicPr>
          <p:nvPr/>
        </p:nvPicPr>
        <p:blipFill>
          <a:blip r:embed="rId7" cstate="print"/>
          <a:srcRect/>
          <a:stretch>
            <a:fillRect/>
          </a:stretch>
        </p:blipFill>
        <p:spPr bwMode="auto">
          <a:xfrm>
            <a:off x="4059299" y="4571142"/>
            <a:ext cx="1225837" cy="1642622"/>
          </a:xfrm>
          <a:prstGeom prst="rect">
            <a:avLst/>
          </a:prstGeom>
          <a:noFill/>
        </p:spPr>
      </p:pic>
      <p:sp>
        <p:nvSpPr>
          <p:cNvPr id="24" name="TextBox 23"/>
          <p:cNvSpPr txBox="1"/>
          <p:nvPr/>
        </p:nvSpPr>
        <p:spPr>
          <a:xfrm>
            <a:off x="7840143" y="5019649"/>
            <a:ext cx="1408085" cy="1015663"/>
          </a:xfrm>
          <a:prstGeom prst="rect">
            <a:avLst/>
          </a:prstGeom>
          <a:solidFill>
            <a:schemeClr val="bg1"/>
          </a:solidFill>
        </p:spPr>
        <p:txBody>
          <a:bodyPr wrap="square" rtlCol="0">
            <a:spAutoFit/>
          </a:bodyPr>
          <a:lstStyle/>
          <a:p>
            <a:r>
              <a:rPr lang="en-US" sz="1200" b="0" i="1" dirty="0" err="1" smtClean="0"/>
              <a:t>Rem</a:t>
            </a:r>
            <a:r>
              <a:rPr lang="en-US" sz="1200" b="0" i="1" dirty="0" smtClean="0"/>
              <a:t> </a:t>
            </a:r>
            <a:r>
              <a:rPr lang="en-US" sz="1200" b="0" i="1" dirty="0" err="1" smtClean="0"/>
              <a:t>Haange</a:t>
            </a:r>
            <a:r>
              <a:rPr lang="en-US" sz="1200" b="0" i="1" dirty="0" smtClean="0"/>
              <a:t> (Netherlands), new DDG for ITER Construction</a:t>
            </a:r>
            <a:endParaRPr lang="en-US" sz="1200" b="0" i="1" dirty="0"/>
          </a:p>
        </p:txBody>
      </p:sp>
      <p:sp>
        <p:nvSpPr>
          <p:cNvPr id="25" name="TextBox 24"/>
          <p:cNvSpPr txBox="1"/>
          <p:nvPr/>
        </p:nvSpPr>
        <p:spPr>
          <a:xfrm>
            <a:off x="0" y="4858715"/>
            <a:ext cx="1153391" cy="738664"/>
          </a:xfrm>
          <a:prstGeom prst="rect">
            <a:avLst/>
          </a:prstGeom>
          <a:solidFill>
            <a:schemeClr val="bg1"/>
          </a:solidFill>
        </p:spPr>
        <p:txBody>
          <a:bodyPr wrap="square" rtlCol="0">
            <a:spAutoFit/>
          </a:bodyPr>
          <a:lstStyle/>
          <a:p>
            <a:pPr algn="r"/>
            <a:r>
              <a:rPr lang="en-US" sz="1400" b="1" i="1" dirty="0" smtClean="0"/>
              <a:t>New project leadership</a:t>
            </a:r>
            <a:endParaRPr lang="en-US" sz="1400" b="1" i="1" dirty="0"/>
          </a:p>
        </p:txBody>
      </p:sp>
      <p:sp>
        <p:nvSpPr>
          <p:cNvPr id="26" name="Right Arrow 25"/>
          <p:cNvSpPr/>
          <p:nvPr/>
        </p:nvSpPr>
        <p:spPr>
          <a:xfrm>
            <a:off x="1148577" y="4337825"/>
            <a:ext cx="345686" cy="1855158"/>
          </a:xfrm>
          <a:prstGeom prst="rightArrow">
            <a:avLst>
              <a:gd name="adj1" fmla="val 50000"/>
              <a:gd name="adj2" fmla="val 30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iter.org/img/sq-640-85/all/edit/img_galleries/dsc_0389.jpg">
            <a:hlinkClick r:id="rId8"/>
          </p:cNvPr>
          <p:cNvPicPr>
            <a:picLocks noChangeAspect="1" noChangeArrowheads="1"/>
          </p:cNvPicPr>
          <p:nvPr/>
        </p:nvPicPr>
        <p:blipFill>
          <a:blip r:embed="rId9" cstate="print"/>
          <a:srcRect/>
          <a:stretch>
            <a:fillRect/>
          </a:stretch>
        </p:blipFill>
        <p:spPr bwMode="auto">
          <a:xfrm>
            <a:off x="143929" y="889000"/>
            <a:ext cx="2277533" cy="1537335"/>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5"/>
          <p:cNvPicPr>
            <a:picLocks noChangeAspect="1" noChangeArrowheads="1"/>
          </p:cNvPicPr>
          <p:nvPr/>
        </p:nvPicPr>
        <p:blipFill>
          <a:blip r:embed="rId3" cstate="print"/>
          <a:srcRect/>
          <a:stretch>
            <a:fillRect/>
          </a:stretch>
        </p:blipFill>
        <p:spPr bwMode="auto">
          <a:xfrm>
            <a:off x="78057" y="788487"/>
            <a:ext cx="9144000" cy="6076950"/>
          </a:xfrm>
          <a:prstGeom prst="rect">
            <a:avLst/>
          </a:prstGeom>
          <a:noFill/>
          <a:ln w="9525">
            <a:noFill/>
            <a:miter lim="800000"/>
            <a:headEnd/>
            <a:tailEnd/>
          </a:ln>
        </p:spPr>
      </p:pic>
      <p:sp>
        <p:nvSpPr>
          <p:cNvPr id="19458" name="Rectangle 3"/>
          <p:cNvSpPr>
            <a:spLocks noGrp="1" noChangeArrowheads="1"/>
          </p:cNvSpPr>
          <p:nvPr>
            <p:ph type="title" idx="4294967295"/>
          </p:nvPr>
        </p:nvSpPr>
        <p:spPr>
          <a:xfrm>
            <a:off x="1447615" y="0"/>
            <a:ext cx="6577781" cy="954107"/>
          </a:xfrm>
        </p:spPr>
        <p:txBody>
          <a:bodyPr wrap="square">
            <a:spAutoFit/>
          </a:bodyPr>
          <a:lstStyle/>
          <a:p>
            <a:r>
              <a:rPr lang="en-US" dirty="0" smtClean="0">
                <a:ea typeface="ＭＳ Ｐゴシック" pitchFamily="1" charset="-128"/>
              </a:rPr>
              <a:t>U.S. ITER In-kind Hardware Contributions</a:t>
            </a:r>
          </a:p>
        </p:txBody>
      </p:sp>
      <p:sp>
        <p:nvSpPr>
          <p:cNvPr id="5" name="TextBox 4"/>
          <p:cNvSpPr txBox="1"/>
          <p:nvPr/>
        </p:nvSpPr>
        <p:spPr>
          <a:xfrm>
            <a:off x="0" y="1890135"/>
            <a:ext cx="2667000" cy="276999"/>
          </a:xfrm>
          <a:prstGeom prst="rect">
            <a:avLst/>
          </a:prstGeom>
          <a:solidFill>
            <a:schemeClr val="accent3">
              <a:lumMod val="50000"/>
            </a:schemeClr>
          </a:solidFill>
          <a:ln>
            <a:solidFill>
              <a:srgbClr val="FFC000"/>
            </a:solidFill>
          </a:ln>
        </p:spPr>
        <p:txBody>
          <a:bodyPr wrap="square" rtlCol="0">
            <a:spAutoFit/>
          </a:bodyPr>
          <a:lstStyle/>
          <a:p>
            <a:r>
              <a:rPr lang="en-US" sz="1200" b="1" dirty="0" smtClean="0">
                <a:solidFill>
                  <a:srgbClr val="FFC000"/>
                </a:solidFill>
              </a:rPr>
              <a:t>Procurement Arrangement Signed</a:t>
            </a:r>
            <a:endParaRPr lang="en-US" sz="1200" b="1" dirty="0">
              <a:solidFill>
                <a:srgbClr val="FFC000"/>
              </a:solidFill>
            </a:endParaRPr>
          </a:p>
        </p:txBody>
      </p:sp>
      <p:sp>
        <p:nvSpPr>
          <p:cNvPr id="6" name="TextBox 5"/>
          <p:cNvSpPr txBox="1"/>
          <p:nvPr/>
        </p:nvSpPr>
        <p:spPr>
          <a:xfrm>
            <a:off x="0" y="2837988"/>
            <a:ext cx="3581400" cy="276999"/>
          </a:xfrm>
          <a:prstGeom prst="rect">
            <a:avLst/>
          </a:prstGeom>
          <a:solidFill>
            <a:schemeClr val="accent3">
              <a:lumMod val="50000"/>
            </a:schemeClr>
          </a:solidFill>
          <a:ln>
            <a:solidFill>
              <a:srgbClr val="FFC000"/>
            </a:solidFill>
          </a:ln>
        </p:spPr>
        <p:txBody>
          <a:bodyPr wrap="square" rtlCol="0">
            <a:spAutoFit/>
          </a:bodyPr>
          <a:lstStyle/>
          <a:p>
            <a:r>
              <a:rPr lang="en-US" sz="1200" b="1" dirty="0" smtClean="0">
                <a:solidFill>
                  <a:srgbClr val="FFC000"/>
                </a:solidFill>
              </a:rPr>
              <a:t>Awarded contract for ~40tons of Nb</a:t>
            </a:r>
            <a:r>
              <a:rPr lang="en-US" sz="1200" b="1" baseline="-25000" dirty="0" smtClean="0">
                <a:solidFill>
                  <a:srgbClr val="FFC000"/>
                </a:solidFill>
              </a:rPr>
              <a:t>3</a:t>
            </a:r>
            <a:r>
              <a:rPr lang="en-US" sz="1200" b="1" dirty="0" smtClean="0">
                <a:solidFill>
                  <a:srgbClr val="FFC000"/>
                </a:solidFill>
              </a:rPr>
              <a:t>Sn Strand</a:t>
            </a:r>
            <a:endParaRPr lang="en-US" sz="1200" b="1" dirty="0">
              <a:solidFill>
                <a:srgbClr val="FFC000"/>
              </a:solidFill>
            </a:endParaRPr>
          </a:p>
        </p:txBody>
      </p:sp>
      <p:sp>
        <p:nvSpPr>
          <p:cNvPr id="7" name="TextBox 6"/>
          <p:cNvSpPr txBox="1"/>
          <p:nvPr/>
        </p:nvSpPr>
        <p:spPr>
          <a:xfrm>
            <a:off x="0" y="5695670"/>
            <a:ext cx="3276600" cy="276999"/>
          </a:xfrm>
          <a:prstGeom prst="rect">
            <a:avLst/>
          </a:prstGeom>
          <a:solidFill>
            <a:schemeClr val="accent3">
              <a:lumMod val="50000"/>
            </a:schemeClr>
          </a:solidFill>
          <a:ln>
            <a:solidFill>
              <a:srgbClr val="FFC000"/>
            </a:solidFill>
          </a:ln>
        </p:spPr>
        <p:txBody>
          <a:bodyPr wrap="square" rtlCol="0">
            <a:spAutoFit/>
          </a:bodyPr>
          <a:lstStyle/>
          <a:p>
            <a:r>
              <a:rPr lang="en-US" sz="1200" b="1" dirty="0" smtClean="0">
                <a:solidFill>
                  <a:srgbClr val="FFC000"/>
                </a:solidFill>
              </a:rPr>
              <a:t>Procurement Arrangement &amp; </a:t>
            </a:r>
            <a:r>
              <a:rPr lang="en-US" sz="1200" b="1" dirty="0" err="1" smtClean="0">
                <a:solidFill>
                  <a:srgbClr val="FFC000"/>
                </a:solidFill>
              </a:rPr>
              <a:t>BOASigned</a:t>
            </a:r>
            <a:endParaRPr lang="en-US" sz="1200" b="1" dirty="0">
              <a:solidFill>
                <a:srgbClr val="FFC000"/>
              </a:solidFill>
            </a:endParaRPr>
          </a:p>
        </p:txBody>
      </p:sp>
      <p:sp>
        <p:nvSpPr>
          <p:cNvPr id="9" name="TextBox 8"/>
          <p:cNvSpPr txBox="1"/>
          <p:nvPr/>
        </p:nvSpPr>
        <p:spPr>
          <a:xfrm>
            <a:off x="6477000" y="2832336"/>
            <a:ext cx="2667000" cy="276999"/>
          </a:xfrm>
          <a:prstGeom prst="rect">
            <a:avLst/>
          </a:prstGeom>
          <a:solidFill>
            <a:schemeClr val="accent3">
              <a:lumMod val="50000"/>
            </a:schemeClr>
          </a:solidFill>
          <a:ln>
            <a:solidFill>
              <a:srgbClr val="FFC000"/>
            </a:solidFill>
          </a:ln>
        </p:spPr>
        <p:txBody>
          <a:bodyPr wrap="square" rtlCol="0">
            <a:spAutoFit/>
          </a:bodyPr>
          <a:lstStyle/>
          <a:p>
            <a:r>
              <a:rPr lang="en-US" sz="1200" b="1" dirty="0" smtClean="0">
                <a:solidFill>
                  <a:srgbClr val="FFC000"/>
                </a:solidFill>
              </a:rPr>
              <a:t>Procurement Arrangement Signed</a:t>
            </a:r>
            <a:endParaRPr lang="en-US" sz="1200" b="1" dirty="0">
              <a:solidFill>
                <a:srgbClr val="FFC000"/>
              </a:solidFill>
            </a:endParaRPr>
          </a:p>
        </p:txBody>
      </p:sp>
      <p:sp>
        <p:nvSpPr>
          <p:cNvPr id="10" name="TextBox 9"/>
          <p:cNvSpPr txBox="1"/>
          <p:nvPr/>
        </p:nvSpPr>
        <p:spPr>
          <a:xfrm>
            <a:off x="6477000" y="4051536"/>
            <a:ext cx="2667000" cy="276999"/>
          </a:xfrm>
          <a:prstGeom prst="rect">
            <a:avLst/>
          </a:prstGeom>
          <a:solidFill>
            <a:schemeClr val="accent3">
              <a:lumMod val="50000"/>
            </a:schemeClr>
          </a:solidFill>
          <a:ln>
            <a:solidFill>
              <a:srgbClr val="FFC000"/>
            </a:solidFill>
          </a:ln>
        </p:spPr>
        <p:txBody>
          <a:bodyPr wrap="square" rtlCol="0">
            <a:spAutoFit/>
          </a:bodyPr>
          <a:lstStyle/>
          <a:p>
            <a:r>
              <a:rPr lang="en-US" sz="1200" b="1" dirty="0" smtClean="0">
                <a:solidFill>
                  <a:srgbClr val="FFC000"/>
                </a:solidFill>
              </a:rPr>
              <a:t>Procurement Arrangement Signed</a:t>
            </a:r>
            <a:endParaRPr lang="en-US" sz="1200" b="1"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785264" y="1251432"/>
            <a:ext cx="2358736" cy="5398750"/>
          </a:xfrm>
          <a:prstGeom prst="rect">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0" y="965357"/>
            <a:ext cx="9144000" cy="4844955"/>
          </a:xfrm>
          <a:prstGeom prst="rect">
            <a:avLst/>
          </a:prstGeom>
          <a:noFill/>
          <a:ln w="9525">
            <a:noFill/>
            <a:miter lim="800000"/>
            <a:headEnd/>
            <a:tailEnd/>
          </a:ln>
        </p:spPr>
        <p:txBody>
          <a:bodyPr/>
          <a:lstStyle/>
          <a:p>
            <a:pPr marL="800100" lvl="1" indent="-342900">
              <a:spcBef>
                <a:spcPct val="40000"/>
              </a:spcBef>
              <a:defRPr/>
            </a:pPr>
            <a:r>
              <a:rPr lang="en-US" dirty="0">
                <a:cs typeface="Arial" charset="0"/>
              </a:rPr>
              <a:t/>
            </a:r>
            <a:br>
              <a:rPr lang="en-US" dirty="0">
                <a:cs typeface="Arial" charset="0"/>
              </a:rPr>
            </a:br>
            <a:endParaRPr lang="en-US" dirty="0">
              <a:cs typeface="Arial" charset="0"/>
            </a:endParaRPr>
          </a:p>
        </p:txBody>
      </p:sp>
      <p:sp>
        <p:nvSpPr>
          <p:cNvPr id="6" name="Title 2"/>
          <p:cNvSpPr txBox="1">
            <a:spLocks/>
          </p:cNvSpPr>
          <p:nvPr/>
        </p:nvSpPr>
        <p:spPr bwMode="auto">
          <a:xfrm>
            <a:off x="144379" y="-52612"/>
            <a:ext cx="881674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CC"/>
                </a:solidFill>
                <a:effectLst/>
                <a:uLnTx/>
                <a:uFillTx/>
                <a:latin typeface="+mj-lt"/>
                <a:ea typeface="+mj-ea"/>
                <a:cs typeface="+mj-cs"/>
              </a:rPr>
              <a:t>The U.S.</a:t>
            </a:r>
            <a:r>
              <a:rPr kumimoji="0" lang="en-US" sz="2400" b="0" i="0" u="none" strike="noStrike" kern="1200" cap="none" spc="0" normalizeH="0" noProof="0" dirty="0" smtClean="0">
                <a:ln>
                  <a:noFill/>
                </a:ln>
                <a:solidFill>
                  <a:srgbClr val="0000CC"/>
                </a:solidFill>
                <a:effectLst/>
                <a:uLnTx/>
                <a:uFillTx/>
                <a:latin typeface="+mj-lt"/>
                <a:ea typeface="+mj-ea"/>
                <a:cs typeface="+mj-cs"/>
              </a:rPr>
              <a:t> ITER Project has already been of benefit to U.S. industry</a:t>
            </a:r>
            <a:endParaRPr kumimoji="0" lang="en-US" sz="2400" b="0" i="0" u="none" strike="noStrike" kern="1200" cap="none" spc="0" normalizeH="0" baseline="0" noProof="0" dirty="0">
              <a:ln>
                <a:noFill/>
              </a:ln>
              <a:solidFill>
                <a:srgbClr val="0000CC"/>
              </a:solidFill>
              <a:effectLst/>
              <a:uLnTx/>
              <a:uFillTx/>
              <a:latin typeface="+mj-lt"/>
              <a:ea typeface="+mj-ea"/>
              <a:cs typeface="+mj-cs"/>
            </a:endParaRPr>
          </a:p>
        </p:txBody>
      </p:sp>
      <p:sp>
        <p:nvSpPr>
          <p:cNvPr id="9" name="Content Placeholder 1"/>
          <p:cNvSpPr>
            <a:spLocks noGrp="1"/>
          </p:cNvSpPr>
          <p:nvPr>
            <p:ph idx="1"/>
          </p:nvPr>
        </p:nvSpPr>
        <p:spPr>
          <a:xfrm>
            <a:off x="11288" y="619503"/>
            <a:ext cx="6591643" cy="2818995"/>
          </a:xfrm>
        </p:spPr>
        <p:txBody>
          <a:bodyPr/>
          <a:lstStyle/>
          <a:p>
            <a:pPr lvl="1"/>
            <a:endParaRPr lang="en-US" sz="1400" b="0" dirty="0" smtClean="0">
              <a:solidFill>
                <a:schemeClr val="tx1"/>
              </a:solidFill>
            </a:endParaRPr>
          </a:p>
          <a:p>
            <a:pPr lvl="0"/>
            <a:r>
              <a:rPr lang="en-US" sz="1600" dirty="0" smtClean="0">
                <a:latin typeface="Arial" pitchFamily="34" charset="0"/>
                <a:cs typeface="Arial" pitchFamily="34" charset="0"/>
              </a:rPr>
              <a:t>Over the life of the project, 80-90% of the funds allocated for hardware construction will be awarded competitively to U.S. industry</a:t>
            </a:r>
          </a:p>
          <a:p>
            <a:pPr lvl="1"/>
            <a:endParaRPr lang="en-US" sz="1400" dirty="0" smtClean="0"/>
          </a:p>
          <a:p>
            <a:r>
              <a:rPr lang="en-US" sz="1600" dirty="0" smtClean="0"/>
              <a:t>The ITER Agreement calls for a roughly 80-20 split between in-kind contributions and contributions to the IO.  As such, a large percentage of U.S. ITER funding will be used to fulfill our in-kind contribution commitments, primarily through contracts with U.S. industry.  The value of industrial contracts will be roughly as follows: </a:t>
            </a:r>
          </a:p>
          <a:p>
            <a:pPr lvl="1"/>
            <a:r>
              <a:rPr lang="en-US" sz="1600" dirty="0" smtClean="0"/>
              <a:t>Cumulative through Sept 2011 = ~$155 M</a:t>
            </a:r>
          </a:p>
          <a:p>
            <a:pPr lvl="1"/>
            <a:r>
              <a:rPr lang="en-US" sz="1600" dirty="0" smtClean="0"/>
              <a:t>In FY12 - ~$85M</a:t>
            </a:r>
          </a:p>
          <a:p>
            <a:pPr lvl="1"/>
            <a:r>
              <a:rPr lang="en-US" sz="1600" dirty="0" smtClean="0"/>
              <a:t>FY13 and beyond will be ~$1300M</a:t>
            </a:r>
          </a:p>
          <a:p>
            <a:endParaRPr lang="en-US" sz="1600" dirty="0" smtClean="0"/>
          </a:p>
          <a:p>
            <a:r>
              <a:rPr lang="en-US" sz="1600" dirty="0" smtClean="0"/>
              <a:t>The US ITER Project Office (USIPO) has been working with industry through industrial design and engineering contracts and to develop cost estimates for the U.S. scope of work on ITER.  The USIPO will be ramping up procurements over the next couple of years.</a:t>
            </a:r>
          </a:p>
          <a:p>
            <a:pPr lvl="0"/>
            <a:endParaRPr lang="en-US" sz="1600" dirty="0" smtClean="0">
              <a:latin typeface="Arial" pitchFamily="34" charset="0"/>
              <a:cs typeface="Arial" pitchFamily="34" charset="0"/>
            </a:endParaRPr>
          </a:p>
          <a:p>
            <a:pPr lvl="0"/>
            <a:endParaRPr lang="en-US" sz="1600" dirty="0" smtClean="0"/>
          </a:p>
          <a:p>
            <a:pPr lvl="0"/>
            <a:endParaRPr lang="en-US" sz="1600" dirty="0" smtClean="0">
              <a:latin typeface="Arial" pitchFamily="34" charset="0"/>
              <a:cs typeface="Arial" pitchFamily="34" charset="0"/>
            </a:endParaRPr>
          </a:p>
          <a:p>
            <a:endParaRPr lang="en-US" sz="1600" b="0" dirty="0">
              <a:solidFill>
                <a:schemeClr val="tx1"/>
              </a:solidFill>
            </a:endParaRPr>
          </a:p>
        </p:txBody>
      </p:sp>
      <p:sp>
        <p:nvSpPr>
          <p:cNvPr id="17" name="Rectangle 16"/>
          <p:cNvSpPr/>
          <p:nvPr/>
        </p:nvSpPr>
        <p:spPr>
          <a:xfrm>
            <a:off x="0" y="891213"/>
            <a:ext cx="6592710" cy="5094807"/>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
          <p:cNvSpPr txBox="1">
            <a:spLocks/>
          </p:cNvSpPr>
          <p:nvPr/>
        </p:nvSpPr>
        <p:spPr bwMode="auto">
          <a:xfrm>
            <a:off x="6639790" y="992142"/>
            <a:ext cx="2504209" cy="3613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600" b="1"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It</a:t>
            </a:r>
            <a:r>
              <a:rPr kumimoji="0" lang="en-US" sz="1600" b="1" i="0" u="none" strike="noStrike" kern="1200" cap="none" spc="0" normalizeH="0" noProof="0" dirty="0" smtClean="0">
                <a:ln>
                  <a:noFill/>
                </a:ln>
                <a:solidFill>
                  <a:srgbClr val="146737"/>
                </a:solidFill>
                <a:effectLst/>
                <a:uLnTx/>
                <a:uFillTx/>
                <a:latin typeface="Arial" pitchFamily="34" charset="0"/>
                <a:ea typeface="+mn-ea"/>
                <a:cs typeface="Arial" pitchFamily="34" charset="0"/>
              </a:rPr>
              <a:t> works both ways - </a:t>
            </a:r>
            <a:r>
              <a:rPr kumimoji="0" lang="en-US" sz="160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The EU has</a:t>
            </a:r>
            <a:r>
              <a:rPr kumimoji="0" lang="en-US" sz="1600" i="1" u="none" strike="noStrike" kern="1200" cap="none" spc="0" normalizeH="0" noProof="0" dirty="0" smtClean="0">
                <a:ln>
                  <a:noFill/>
                </a:ln>
                <a:solidFill>
                  <a:srgbClr val="146737"/>
                </a:solidFill>
                <a:effectLst/>
                <a:uLnTx/>
                <a:uFillTx/>
                <a:latin typeface="Arial" pitchFamily="34" charset="0"/>
                <a:ea typeface="+mn-ea"/>
                <a:cs typeface="Arial" pitchFamily="34" charset="0"/>
              </a:rPr>
              <a:t> let a contract to </a:t>
            </a:r>
            <a:r>
              <a:rPr kumimoji="0" lang="en-US" sz="1600" i="1" u="none" strike="noStrike" kern="1200" cap="none" spc="0" normalizeH="0" noProof="0" dirty="0" err="1" smtClean="0">
                <a:ln>
                  <a:noFill/>
                </a:ln>
                <a:solidFill>
                  <a:srgbClr val="146737"/>
                </a:solidFill>
                <a:effectLst/>
                <a:uLnTx/>
                <a:uFillTx/>
                <a:latin typeface="Arial" pitchFamily="34" charset="0"/>
                <a:ea typeface="+mn-ea"/>
                <a:cs typeface="Arial" pitchFamily="34" charset="0"/>
              </a:rPr>
              <a:t>Luvata</a:t>
            </a:r>
            <a:r>
              <a:rPr kumimoji="0" lang="en-US" sz="1600" i="1" u="none" strike="noStrike" kern="1200" cap="none" spc="0" normalizeH="0" noProof="0" dirty="0" smtClean="0">
                <a:ln>
                  <a:noFill/>
                </a:ln>
                <a:solidFill>
                  <a:srgbClr val="146737"/>
                </a:solidFill>
                <a:effectLst/>
                <a:uLnTx/>
                <a:uFillTx/>
                <a:latin typeface="Arial" pitchFamily="34" charset="0"/>
                <a:ea typeface="+mn-ea"/>
                <a:cs typeface="Arial" pitchFamily="34" charset="0"/>
              </a:rPr>
              <a:t> Industries for its superconducting strand ($58M; Connecticut)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lang="en-US" sz="1600" i="1" baseline="0" dirty="0" smtClean="0">
              <a:solidFill>
                <a:srgbClr val="146737"/>
              </a:solidFill>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600" i="1" u="none" strike="noStrike" kern="1200" cap="none" spc="0" normalizeH="0" noProof="0" dirty="0" smtClean="0">
                <a:ln>
                  <a:noFill/>
                </a:ln>
                <a:solidFill>
                  <a:srgbClr val="146737"/>
                </a:solidFill>
                <a:effectLst/>
                <a:uLnTx/>
                <a:uFillTx/>
                <a:latin typeface="Arial" pitchFamily="34" charset="0"/>
                <a:ea typeface="+mn-ea"/>
                <a:cs typeface="Arial" pitchFamily="34" charset="0"/>
              </a:rPr>
              <a:t>	South Korea has let a contract to CICFET for superconductor integration ($6.5M; Florida)</a:t>
            </a:r>
            <a:endParaRPr kumimoji="0" lang="en-US" sz="160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600" b="1"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pic>
        <p:nvPicPr>
          <p:cNvPr id="45057" name="Picture 1" descr="iter-picture-of-tf-cicc"/>
          <p:cNvPicPr>
            <a:picLocks noChangeAspect="1" noChangeArrowheads="1"/>
          </p:cNvPicPr>
          <p:nvPr/>
        </p:nvPicPr>
        <p:blipFill>
          <a:blip r:embed="rId3" cstate="print"/>
          <a:srcRect/>
          <a:stretch>
            <a:fillRect/>
          </a:stretch>
        </p:blipFill>
        <p:spPr bwMode="auto">
          <a:xfrm>
            <a:off x="6885708" y="4644739"/>
            <a:ext cx="2133601" cy="1891146"/>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35" name="Text Box 9"/>
          <p:cNvSpPr txBox="1">
            <a:spLocks noChangeArrowheads="1"/>
          </p:cNvSpPr>
          <p:nvPr/>
        </p:nvSpPr>
        <p:spPr bwMode="auto">
          <a:xfrm>
            <a:off x="1048555"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0483" name="Rectangle 2"/>
          <p:cNvSpPr>
            <a:spLocks noGrp="1" noChangeArrowheads="1"/>
          </p:cNvSpPr>
          <p:nvPr>
            <p:ph type="title"/>
          </p:nvPr>
        </p:nvSpPr>
        <p:spPr>
          <a:xfrm>
            <a:off x="0" y="-42431"/>
            <a:ext cx="9144000" cy="723900"/>
          </a:xfrm>
          <a:noFill/>
        </p:spPr>
        <p:txBody>
          <a:bodyPr/>
          <a:lstStyle/>
          <a:p>
            <a:r>
              <a:rPr lang="en-US" sz="1900" dirty="0" smtClean="0">
                <a:effectLst/>
              </a:rPr>
              <a:t>The major facilities are critical elements of the U.S. research program and contribute to every major research element, most notably plasma control science</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7" name="Text Box 11"/>
          <p:cNvSpPr txBox="1">
            <a:spLocks noChangeArrowheads="1"/>
          </p:cNvSpPr>
          <p:nvPr/>
        </p:nvSpPr>
        <p:spPr bwMode="auto">
          <a:xfrm>
            <a:off x="35546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2"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23521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1" name="Text Box 25"/>
          <p:cNvSpPr txBox="1">
            <a:spLocks noChangeArrowheads="1"/>
          </p:cNvSpPr>
          <p:nvPr/>
        </p:nvSpPr>
        <p:spPr bwMode="auto">
          <a:xfrm>
            <a:off x="4949623" y="958553"/>
            <a:ext cx="4094018" cy="738664"/>
          </a:xfrm>
          <a:prstGeom prst="rect">
            <a:avLst/>
          </a:prstGeom>
          <a:noFill/>
          <a:ln w="9525">
            <a:noFill/>
            <a:miter lim="800000"/>
            <a:headEnd/>
            <a:tailEnd/>
          </a:ln>
        </p:spPr>
        <p:txBody>
          <a:bodyPr wrap="square">
            <a:spAutoFit/>
          </a:bodyPr>
          <a:lstStyle/>
          <a:p>
            <a:r>
              <a:rPr lang="en-US" sz="1400" b="1" i="1" dirty="0" smtClean="0">
                <a:solidFill>
                  <a:schemeClr val="accent2"/>
                </a:solidFill>
              </a:rPr>
              <a:t>Facilities Operations and Science Budgets: DIII-D, NSTX, and </a:t>
            </a:r>
            <a:r>
              <a:rPr lang="en-US" sz="1400" b="1" i="1" dirty="0" err="1" smtClean="0">
                <a:solidFill>
                  <a:schemeClr val="accent2"/>
                </a:solidFill>
              </a:rPr>
              <a:t>Alcator</a:t>
            </a:r>
            <a:r>
              <a:rPr lang="en-US" sz="1400" b="1" i="1" dirty="0" smtClean="0">
                <a:solidFill>
                  <a:schemeClr val="accent2"/>
                </a:solidFill>
              </a:rPr>
              <a:t> C-Mod</a:t>
            </a:r>
          </a:p>
          <a:p>
            <a:endParaRPr lang="en-US" sz="1400" b="1" i="1" dirty="0">
              <a:solidFill>
                <a:schemeClr val="accent2"/>
              </a:solidFill>
            </a:endParaRPr>
          </a:p>
        </p:txBody>
      </p:sp>
      <p:sp>
        <p:nvSpPr>
          <p:cNvPr id="15" name="Text Box 25"/>
          <p:cNvSpPr txBox="1">
            <a:spLocks noChangeArrowheads="1"/>
          </p:cNvSpPr>
          <p:nvPr/>
        </p:nvSpPr>
        <p:spPr bwMode="auto">
          <a:xfrm>
            <a:off x="5988018" y="3961464"/>
            <a:ext cx="3179618" cy="2800767"/>
          </a:xfrm>
          <a:prstGeom prst="rect">
            <a:avLst/>
          </a:prstGeom>
          <a:solidFill>
            <a:schemeClr val="bg1"/>
          </a:solidFill>
          <a:ln w="9525">
            <a:noFill/>
            <a:miter lim="800000"/>
            <a:headEnd/>
            <a:tailEnd/>
          </a:ln>
        </p:spPr>
        <p:txBody>
          <a:bodyPr wrap="square">
            <a:spAutoFit/>
          </a:bodyPr>
          <a:lstStyle/>
          <a:p>
            <a:r>
              <a:rPr lang="en-US" sz="1100" dirty="0" smtClean="0"/>
              <a:t>DIII-D and C-Mod R+O increases will provide for 13 run weeks on DIII-D and 17 run weeks on C-Mod, enabling full utilization of upgrades and ARRA investments.  NSTX will operate for 10 weeks prior to a full shutdown to construct the NSTX Upgrade</a:t>
            </a:r>
          </a:p>
          <a:p>
            <a:endParaRPr lang="en-US" sz="1100" dirty="0" smtClean="0"/>
          </a:p>
          <a:p>
            <a:r>
              <a:rPr lang="en-US" sz="1100" dirty="0" smtClean="0"/>
              <a:t>NSTX upgrade, to be completed in FY’15, will double the magnetic fields and plasma current carrying capability, enabling NSTX to retain world leadership in this geometry and putting it on the critical path to assess the </a:t>
            </a:r>
            <a:r>
              <a:rPr lang="en-US" sz="1100" dirty="0" err="1" smtClean="0"/>
              <a:t>vaibility</a:t>
            </a:r>
            <a:r>
              <a:rPr lang="en-US" sz="1100" dirty="0" smtClean="0"/>
              <a:t> of the Spherical </a:t>
            </a:r>
            <a:r>
              <a:rPr lang="en-US" sz="1100" dirty="0" err="1" smtClean="0"/>
              <a:t>Tokamak</a:t>
            </a:r>
            <a:r>
              <a:rPr lang="en-US" sz="1100" dirty="0" smtClean="0"/>
              <a:t> concept as a future Fusion Nuclear Science Facility.</a:t>
            </a:r>
          </a:p>
          <a:p>
            <a:endParaRPr lang="en-US" sz="1100" dirty="0" smtClean="0"/>
          </a:p>
          <a:p>
            <a:pPr algn="r"/>
            <a:endParaRPr lang="en-US" sz="1100" b="1" i="1" dirty="0">
              <a:solidFill>
                <a:schemeClr val="accent2"/>
              </a:solidFill>
            </a:endParaRPr>
          </a:p>
        </p:txBody>
      </p:sp>
      <p:graphicFrame>
        <p:nvGraphicFramePr>
          <p:cNvPr id="21" name="Table 20"/>
          <p:cNvGraphicFramePr>
            <a:graphicFrameLocks noGrp="1"/>
          </p:cNvGraphicFramePr>
          <p:nvPr/>
        </p:nvGraphicFramePr>
        <p:xfrm>
          <a:off x="5018808" y="1448955"/>
          <a:ext cx="3959628" cy="2565400"/>
        </p:xfrm>
        <a:graphic>
          <a:graphicData uri="http://schemas.openxmlformats.org/drawingml/2006/table">
            <a:tbl>
              <a:tblPr firstRow="1" bandRow="1">
                <a:tableStyleId>{5C22544A-7EE6-4342-B048-85BDC9FD1C3A}</a:tableStyleId>
              </a:tblPr>
              <a:tblGrid>
                <a:gridCol w="989907"/>
                <a:gridCol w="989907"/>
                <a:gridCol w="989907"/>
                <a:gridCol w="989907"/>
              </a:tblGrid>
              <a:tr h="370840">
                <a:tc>
                  <a:txBody>
                    <a:bodyPr/>
                    <a:lstStyle/>
                    <a:p>
                      <a:r>
                        <a:rPr lang="en-US" sz="1000" dirty="0" smtClean="0"/>
                        <a:t>Facility</a:t>
                      </a:r>
                      <a:endParaRPr lang="en-US" sz="1000" dirty="0"/>
                    </a:p>
                  </a:txBody>
                  <a:tcPr/>
                </a:tc>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txBody>
                  <a:tcPr/>
                </a:tc>
                <a:tc>
                  <a:txBody>
                    <a:bodyPr/>
                    <a:lstStyle/>
                    <a:p>
                      <a:r>
                        <a:rPr lang="en-US" sz="1000" dirty="0" smtClean="0"/>
                        <a:t>FY’12 – FY’10</a:t>
                      </a:r>
                      <a:endParaRPr lang="en-US" sz="1000" dirty="0"/>
                    </a:p>
                  </a:txBody>
                  <a:tcPr/>
                </a:tc>
              </a:tr>
              <a:tr h="370840">
                <a:tc>
                  <a:txBody>
                    <a:bodyPr/>
                    <a:lstStyle/>
                    <a:p>
                      <a:r>
                        <a:rPr lang="en-US" sz="1000" dirty="0" smtClean="0"/>
                        <a:t>DIII-D Research,</a:t>
                      </a:r>
                      <a:r>
                        <a:rPr lang="en-US" sz="1000" baseline="0" dirty="0" smtClean="0"/>
                        <a:t> </a:t>
                      </a:r>
                      <a:r>
                        <a:rPr lang="en-US" sz="1000" dirty="0" smtClean="0"/>
                        <a:t>Operations</a:t>
                      </a:r>
                      <a:endParaRPr lang="en-US" sz="1000" dirty="0"/>
                    </a:p>
                  </a:txBody>
                  <a:tcPr/>
                </a:tc>
                <a:tc>
                  <a:txBody>
                    <a:bodyPr/>
                    <a:lstStyle/>
                    <a:p>
                      <a:r>
                        <a:rPr lang="en-US" sz="1000" dirty="0" smtClean="0"/>
                        <a:t>$28.9M</a:t>
                      </a:r>
                    </a:p>
                    <a:p>
                      <a:r>
                        <a:rPr lang="en-US" sz="1000" dirty="0" smtClean="0"/>
                        <a:t>$39.7M</a:t>
                      </a:r>
                      <a:endParaRPr lang="en-US" sz="1000" dirty="0"/>
                    </a:p>
                  </a:txBody>
                  <a:tcPr/>
                </a:tc>
                <a:tc>
                  <a:txBody>
                    <a:bodyPr/>
                    <a:lstStyle/>
                    <a:p>
                      <a:r>
                        <a:rPr lang="en-US" sz="1000" dirty="0" smtClean="0"/>
                        <a:t>$27.2M</a:t>
                      </a:r>
                    </a:p>
                    <a:p>
                      <a:r>
                        <a:rPr lang="en-US" sz="1000" dirty="0" smtClean="0"/>
                        <a:t>$37.8M</a:t>
                      </a:r>
                    </a:p>
                    <a:p>
                      <a:endParaRPr lang="en-US" sz="1000" dirty="0"/>
                    </a:p>
                  </a:txBody>
                  <a:tcPr/>
                </a:tc>
                <a:tc>
                  <a:txBody>
                    <a:bodyPr/>
                    <a:lstStyle/>
                    <a:p>
                      <a:r>
                        <a:rPr lang="en-US" sz="1000" dirty="0" smtClean="0"/>
                        <a:t>+$1.7M,</a:t>
                      </a:r>
                    </a:p>
                    <a:p>
                      <a:r>
                        <a:rPr lang="en-US" sz="1000" baseline="0" dirty="0" smtClean="0"/>
                        <a:t>+1.9M</a:t>
                      </a:r>
                      <a:endParaRPr lang="en-US" sz="1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smtClean="0"/>
                        <a:t>Alcator</a:t>
                      </a:r>
                      <a:r>
                        <a:rPr lang="en-US" sz="1000" dirty="0" smtClean="0"/>
                        <a:t> C-Mod Research + Operations</a:t>
                      </a:r>
                    </a:p>
                    <a:p>
                      <a:endParaRPr lang="en-US" sz="1000" dirty="0"/>
                    </a:p>
                  </a:txBody>
                  <a:tcPr/>
                </a:tc>
                <a:tc>
                  <a:txBody>
                    <a:bodyPr/>
                    <a:lstStyle/>
                    <a:p>
                      <a:r>
                        <a:rPr lang="en-US" sz="1000" dirty="0" smtClean="0"/>
                        <a:t>$10.5M,</a:t>
                      </a:r>
                    </a:p>
                    <a:p>
                      <a:r>
                        <a:rPr lang="en-US" sz="1000" dirty="0" smtClean="0"/>
                        <a:t>$18.0M</a:t>
                      </a:r>
                      <a:endParaRPr lang="en-US" sz="1000" dirty="0"/>
                    </a:p>
                  </a:txBody>
                  <a:tcPr/>
                </a:tc>
                <a:tc>
                  <a:txBody>
                    <a:bodyPr/>
                    <a:lstStyle/>
                    <a:p>
                      <a:r>
                        <a:rPr lang="en-US" sz="1000" dirty="0" smtClean="0"/>
                        <a:t>$9.0M,</a:t>
                      </a:r>
                      <a:r>
                        <a:rPr lang="en-US" sz="1000" baseline="0" dirty="0" smtClean="0"/>
                        <a:t> </a:t>
                      </a:r>
                    </a:p>
                    <a:p>
                      <a:r>
                        <a:rPr lang="en-US" sz="1000" baseline="0" dirty="0" smtClean="0"/>
                        <a:t>$17.4M</a:t>
                      </a:r>
                      <a:endParaRPr lang="en-US" sz="1000" dirty="0"/>
                    </a:p>
                  </a:txBody>
                  <a:tcPr/>
                </a:tc>
                <a:tc>
                  <a:txBody>
                    <a:bodyPr/>
                    <a:lstStyle/>
                    <a:p>
                      <a:r>
                        <a:rPr lang="en-US" sz="1000" dirty="0" smtClean="0"/>
                        <a:t>+$1.4M, </a:t>
                      </a:r>
                    </a:p>
                    <a:p>
                      <a:r>
                        <a:rPr lang="en-US" sz="1000" dirty="0" smtClean="0"/>
                        <a:t>+6M</a:t>
                      </a:r>
                      <a:endParaRPr lang="en-US" sz="1000" dirty="0"/>
                    </a:p>
                  </a:txBody>
                  <a:tcPr/>
                </a:tc>
              </a:tr>
              <a:tr h="370840">
                <a:tc>
                  <a:txBody>
                    <a:bodyPr/>
                    <a:lstStyle/>
                    <a:p>
                      <a:r>
                        <a:rPr lang="en-US" sz="1000" dirty="0" smtClean="0"/>
                        <a:t>NSTX Research + Operations</a:t>
                      </a:r>
                      <a:endParaRPr lang="en-US" sz="1000" dirty="0"/>
                    </a:p>
                  </a:txBody>
                  <a:tcPr/>
                </a:tc>
                <a:tc>
                  <a:txBody>
                    <a:bodyPr/>
                    <a:lstStyle/>
                    <a:p>
                      <a:r>
                        <a:rPr lang="en-US" sz="1000" dirty="0" smtClean="0"/>
                        <a:t>$17.5M, $17.6M</a:t>
                      </a:r>
                      <a:endParaRPr lang="en-US" sz="1000" dirty="0"/>
                    </a:p>
                  </a:txBody>
                  <a:tcPr/>
                </a:tc>
                <a:tc>
                  <a:txBody>
                    <a:bodyPr/>
                    <a:lstStyle/>
                    <a:p>
                      <a:r>
                        <a:rPr lang="en-US" sz="1000" dirty="0" smtClean="0"/>
                        <a:t>$16.9M, $21.3M</a:t>
                      </a:r>
                      <a:endParaRPr lang="en-US" sz="1000" dirty="0"/>
                    </a:p>
                  </a:txBody>
                  <a:tcPr/>
                </a:tc>
                <a:tc>
                  <a:txBody>
                    <a:bodyPr/>
                    <a:lstStyle/>
                    <a:p>
                      <a:r>
                        <a:rPr lang="en-US" sz="1000" dirty="0" smtClean="0"/>
                        <a:t>+$0.7M,</a:t>
                      </a:r>
                      <a:r>
                        <a:rPr lang="en-US" sz="1000" baseline="0" dirty="0" smtClean="0"/>
                        <a:t> </a:t>
                      </a:r>
                    </a:p>
                    <a:p>
                      <a:r>
                        <a:rPr lang="en-US" sz="1000" baseline="0" dirty="0" smtClean="0"/>
                        <a:t>-$3.8M</a:t>
                      </a:r>
                      <a:endParaRPr lang="en-US" sz="1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NSTX Upgrade</a:t>
                      </a:r>
                      <a:r>
                        <a:rPr lang="en-US" sz="1000" baseline="0" dirty="0" smtClean="0"/>
                        <a:t> MIE</a:t>
                      </a:r>
                      <a:endParaRPr lang="en-US" sz="1000" dirty="0" smtClean="0"/>
                    </a:p>
                    <a:p>
                      <a:endParaRPr lang="en-US" sz="1000" dirty="0"/>
                    </a:p>
                  </a:txBody>
                  <a:tcPr/>
                </a:tc>
                <a:tc>
                  <a:txBody>
                    <a:bodyPr/>
                    <a:lstStyle/>
                    <a:p>
                      <a:r>
                        <a:rPr lang="en-US" sz="1000" dirty="0" smtClean="0"/>
                        <a:t>$14.6M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$8.9M</a:t>
                      </a:r>
                    </a:p>
                    <a:p>
                      <a:endParaRPr lang="en-US" sz="1000" dirty="0"/>
                    </a:p>
                  </a:txBody>
                  <a:tcPr/>
                </a:tc>
                <a:tc>
                  <a:txBody>
                    <a:bodyPr/>
                    <a:lstStyle/>
                    <a:p>
                      <a:r>
                        <a:rPr lang="en-US" sz="1000" dirty="0" smtClean="0"/>
                        <a:t>+$5.7M</a:t>
                      </a:r>
                      <a:endParaRPr lang="en-US" sz="1000" dirty="0"/>
                    </a:p>
                  </a:txBody>
                  <a:tcPr/>
                </a:tc>
              </a:tr>
            </a:tbl>
          </a:graphicData>
        </a:graphic>
      </p:graphicFrame>
      <p:sp>
        <p:nvSpPr>
          <p:cNvPr id="24"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18" name="TextBox 17"/>
          <p:cNvSpPr txBox="1"/>
          <p:nvPr/>
        </p:nvSpPr>
        <p:spPr>
          <a:xfrm>
            <a:off x="-33867" y="914468"/>
            <a:ext cx="1688932" cy="3323987"/>
          </a:xfrm>
          <a:prstGeom prst="rect">
            <a:avLst/>
          </a:prstGeom>
          <a:solidFill>
            <a:srgbClr val="FFFFFF">
              <a:alpha val="83137"/>
            </a:srgbClr>
          </a:solidFill>
          <a:effectLst>
            <a:softEdge rad="127000"/>
          </a:effectLst>
        </p:spPr>
        <p:txBody>
          <a:bodyPr wrap="square" rtlCol="0">
            <a:spAutoFit/>
          </a:bodyPr>
          <a:lstStyle/>
          <a:p>
            <a:r>
              <a:rPr lang="en-US" sz="1400" b="1" i="1" dirty="0" smtClean="0">
                <a:solidFill>
                  <a:srgbClr val="FF0000"/>
                </a:solidFill>
              </a:rPr>
              <a:t>Our research approach needs to sharpen to settle hard questions of ITER scenarios, FNSF choices, and materials science</a:t>
            </a:r>
          </a:p>
          <a:p>
            <a:endParaRPr lang="en-US" sz="1400" b="1" i="1" dirty="0" smtClean="0">
              <a:solidFill>
                <a:srgbClr val="FF0000"/>
              </a:solidFill>
            </a:endParaRPr>
          </a:p>
          <a:p>
            <a:r>
              <a:rPr lang="en-US" sz="1400" b="1" i="1" dirty="0" smtClean="0">
                <a:solidFill>
                  <a:srgbClr val="FF0000"/>
                </a:solidFill>
              </a:rPr>
              <a:t>University-scale programs need to join forces where suitable in settling critical questions</a:t>
            </a:r>
            <a:endParaRPr lang="en-US" sz="1400" b="1" i="1" dirty="0">
              <a:solidFill>
                <a:srgbClr val="FF0000"/>
              </a:solidFill>
            </a:endParaRPr>
          </a:p>
        </p:txBody>
      </p:sp>
      <p:sp>
        <p:nvSpPr>
          <p:cNvPr id="25" name="Line 24"/>
          <p:cNvSpPr>
            <a:spLocks noChangeShapeType="1"/>
          </p:cNvSpPr>
          <p:nvPr/>
        </p:nvSpPr>
        <p:spPr bwMode="auto">
          <a:xfrm flipH="1">
            <a:off x="2286000" y="4526280"/>
            <a:ext cx="411480" cy="33832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6" name="Text Box 6"/>
          <p:cNvSpPr txBox="1">
            <a:spLocks noChangeArrowheads="1"/>
          </p:cNvSpPr>
          <p:nvPr/>
        </p:nvSpPr>
        <p:spPr bwMode="auto">
          <a:xfrm>
            <a:off x="2503714" y="3630908"/>
            <a:ext cx="1404257" cy="1815882"/>
          </a:xfrm>
          <a:prstGeom prst="rect">
            <a:avLst/>
          </a:prstGeom>
          <a:noFill/>
          <a:ln w="9525">
            <a:noFill/>
            <a:miter lim="800000"/>
            <a:headEnd/>
            <a:tailEnd/>
          </a:ln>
        </p:spPr>
        <p:txBody>
          <a:bodyPr wrap="square">
            <a:spAutoFit/>
          </a:bodyPr>
          <a:lstStyle/>
          <a:p>
            <a:pPr algn="ctr"/>
            <a:r>
              <a:rPr lang="en-US" sz="1400" i="1" dirty="0" smtClean="0">
                <a:solidFill>
                  <a:srgbClr val="7030A0"/>
                </a:solidFill>
              </a:rPr>
              <a:t>leading strength, but need to complement major facility capabilities with international</a:t>
            </a:r>
            <a:endParaRPr lang="en-US" sz="1400" i="1" dirty="0">
              <a:solidFill>
                <a:srgbClr val="7030A0"/>
              </a:solidFill>
            </a:endParaRPr>
          </a:p>
        </p:txBody>
      </p:sp>
      <p:sp>
        <p:nvSpPr>
          <p:cNvPr id="33" name="Text Box 6"/>
          <p:cNvSpPr txBox="1">
            <a:spLocks noChangeArrowheads="1"/>
          </p:cNvSpPr>
          <p:nvPr/>
        </p:nvSpPr>
        <p:spPr bwMode="auto">
          <a:xfrm>
            <a:off x="4019360" y="5337788"/>
            <a:ext cx="1841944" cy="1169551"/>
          </a:xfrm>
          <a:prstGeom prst="rect">
            <a:avLst/>
          </a:prstGeom>
          <a:solidFill>
            <a:srgbClr val="FFFFFF">
              <a:alpha val="65098"/>
            </a:srgbClr>
          </a:solidFill>
          <a:ln w="9525">
            <a:noFill/>
            <a:miter lim="800000"/>
            <a:headEnd/>
            <a:tailEnd/>
          </a:ln>
          <a:effectLst>
            <a:softEdge rad="127000"/>
          </a:effectLst>
        </p:spPr>
        <p:txBody>
          <a:bodyPr wrap="square">
            <a:spAutoFit/>
          </a:bodyPr>
          <a:lstStyle/>
          <a:p>
            <a:pPr algn="ctr"/>
            <a:r>
              <a:rPr lang="en-US" sz="1400" i="1" dirty="0" smtClean="0">
                <a:solidFill>
                  <a:srgbClr val="7030A0"/>
                </a:solidFill>
              </a:rPr>
              <a:t>high quality science in U.S., but we can deepen and focus this effort on our major facilities</a:t>
            </a:r>
            <a:endParaRPr lang="en-US" sz="1400" i="1" dirty="0">
              <a:solidFill>
                <a:srgbClr val="7030A0"/>
              </a:solidFill>
            </a:endParaRPr>
          </a:p>
        </p:txBody>
      </p:sp>
      <p:sp>
        <p:nvSpPr>
          <p:cNvPr id="34" name="Line 24"/>
          <p:cNvSpPr>
            <a:spLocks noChangeShapeType="1"/>
          </p:cNvSpPr>
          <p:nvPr/>
        </p:nvSpPr>
        <p:spPr bwMode="auto">
          <a:xfrm flipH="1" flipV="1">
            <a:off x="3986784" y="5385816"/>
            <a:ext cx="164592" cy="265176"/>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69328" y="972589"/>
            <a:ext cx="3283528" cy="2161309"/>
          </a:xfrm>
          <a:prstGeom prst="rect">
            <a:avLst/>
          </a:prstGeom>
          <a:solidFill>
            <a:srgbClr val="FFFFA0"/>
          </a:solidFill>
          <a:ln>
            <a:solidFill>
              <a:srgbClr val="FFFFA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45573" y="4484716"/>
            <a:ext cx="6255327" cy="1517073"/>
          </a:xfrm>
          <a:prstGeom prst="rect">
            <a:avLst/>
          </a:prstGeom>
          <a:solidFill>
            <a:srgbClr val="FFFFA0"/>
          </a:solidFill>
          <a:ln>
            <a:solidFill>
              <a:srgbClr val="FFFFA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6"/>
          <p:cNvSpPr>
            <a:spLocks noGrp="1" noChangeArrowheads="1"/>
          </p:cNvSpPr>
          <p:nvPr>
            <p:ph type="sldNum" sz="quarter" idx="10"/>
          </p:nvPr>
        </p:nvSpPr>
        <p:spPr>
          <a:xfrm>
            <a:off x="3124200" y="6079892"/>
            <a:ext cx="5334000" cy="365125"/>
          </a:xfrm>
          <a:noFill/>
        </p:spPr>
        <p:txBody>
          <a:bodyPr/>
          <a:lstStyle/>
          <a:p>
            <a:fld id="{4821182C-3896-4218-9243-43BDE9268C2A}" type="slidenum">
              <a:rPr lang="en-US" smtClean="0"/>
              <a:pPr/>
              <a:t>19</a:t>
            </a:fld>
            <a:endParaRPr lang="en-US" smtClean="0"/>
          </a:p>
        </p:txBody>
      </p:sp>
      <p:sp>
        <p:nvSpPr>
          <p:cNvPr id="58370" name="Rectangle 2"/>
          <p:cNvSpPr>
            <a:spLocks noGrp="1" noChangeArrowheads="1"/>
          </p:cNvSpPr>
          <p:nvPr>
            <p:ph type="title"/>
          </p:nvPr>
        </p:nvSpPr>
        <p:spPr>
          <a:xfrm>
            <a:off x="161422" y="121749"/>
            <a:ext cx="8899450" cy="488950"/>
          </a:xfrm>
        </p:spPr>
        <p:txBody>
          <a:bodyPr/>
          <a:lstStyle/>
          <a:p>
            <a:r>
              <a:rPr lang="en-US" i="1" dirty="0" smtClean="0"/>
              <a:t>Research on the major U.S. facilities is highly impactful – it is noted in DOE leadership, and by our international partners</a:t>
            </a:r>
            <a:endParaRPr lang="en-US" i="1" dirty="0">
              <a:solidFill>
                <a:schemeClr val="bg2"/>
              </a:solidFill>
            </a:endParaRPr>
          </a:p>
        </p:txBody>
      </p:sp>
      <p:sp>
        <p:nvSpPr>
          <p:cNvPr id="11268" name="Rectangle 3"/>
          <p:cNvSpPr>
            <a:spLocks noGrp="1" noChangeArrowheads="1"/>
          </p:cNvSpPr>
          <p:nvPr>
            <p:ph type="body" idx="1"/>
          </p:nvPr>
        </p:nvSpPr>
        <p:spPr>
          <a:xfrm>
            <a:off x="0" y="3380880"/>
            <a:ext cx="7398327" cy="1080656"/>
          </a:xfrm>
        </p:spPr>
        <p:txBody>
          <a:bodyPr/>
          <a:lstStyle/>
          <a:p>
            <a:pPr>
              <a:buNone/>
            </a:pPr>
            <a:r>
              <a:rPr lang="en-US" sz="1400" dirty="0" smtClean="0"/>
              <a:t>	Four of the first five recipients of the Nuclear Fusion Prize are U.S. researchers. The prize is awarded annually to the researcher who authored the most impactful publication in the field of fusion energy research worldwide. Two are from universities and all awards are for research conducted on our major facilities</a:t>
            </a:r>
          </a:p>
          <a:p>
            <a:endParaRPr lang="en-US" sz="1400" dirty="0" smtClean="0"/>
          </a:p>
        </p:txBody>
      </p:sp>
      <p:pic>
        <p:nvPicPr>
          <p:cNvPr id="11272" name="Picture 11"/>
          <p:cNvPicPr>
            <a:picLocks noChangeAspect="1" noChangeArrowheads="1"/>
          </p:cNvPicPr>
          <p:nvPr/>
        </p:nvPicPr>
        <p:blipFill>
          <a:blip r:embed="rId3" cstate="print"/>
          <a:srcRect/>
          <a:stretch>
            <a:fillRect/>
          </a:stretch>
        </p:blipFill>
        <p:spPr bwMode="auto">
          <a:xfrm>
            <a:off x="7502609" y="4624038"/>
            <a:ext cx="1695450" cy="1819275"/>
          </a:xfrm>
          <a:prstGeom prst="rect">
            <a:avLst/>
          </a:prstGeom>
          <a:noFill/>
          <a:ln w="9525">
            <a:noFill/>
            <a:miter lim="800000"/>
            <a:headEnd/>
            <a:tailEnd/>
          </a:ln>
        </p:spPr>
      </p:pic>
      <p:pic>
        <p:nvPicPr>
          <p:cNvPr id="11274" name="Picture 12"/>
          <p:cNvPicPr>
            <a:picLocks noChangeAspect="1" noChangeArrowheads="1"/>
          </p:cNvPicPr>
          <p:nvPr/>
        </p:nvPicPr>
        <p:blipFill>
          <a:blip r:embed="rId4" cstate="print"/>
          <a:srcRect/>
          <a:stretch>
            <a:fillRect/>
          </a:stretch>
        </p:blipFill>
        <p:spPr bwMode="auto">
          <a:xfrm>
            <a:off x="7473950" y="907185"/>
            <a:ext cx="1670050" cy="1781175"/>
          </a:xfrm>
          <a:prstGeom prst="rect">
            <a:avLst/>
          </a:prstGeom>
          <a:noFill/>
          <a:ln w="9525">
            <a:noFill/>
            <a:miter lim="800000"/>
            <a:headEnd/>
            <a:tailEnd/>
          </a:ln>
        </p:spPr>
      </p:pic>
      <p:pic>
        <p:nvPicPr>
          <p:cNvPr id="11275" name="Picture 14"/>
          <p:cNvPicPr>
            <a:picLocks noChangeAspect="1" noChangeArrowheads="1"/>
          </p:cNvPicPr>
          <p:nvPr/>
        </p:nvPicPr>
        <p:blipFill>
          <a:blip r:embed="rId5" cstate="print"/>
          <a:srcRect/>
          <a:stretch>
            <a:fillRect/>
          </a:stretch>
        </p:blipFill>
        <p:spPr bwMode="auto">
          <a:xfrm>
            <a:off x="7553409" y="2774186"/>
            <a:ext cx="1497013" cy="1695450"/>
          </a:xfrm>
          <a:prstGeom prst="rect">
            <a:avLst/>
          </a:prstGeom>
          <a:noFill/>
          <a:ln w="9525">
            <a:noFill/>
            <a:miter lim="800000"/>
            <a:headEnd/>
            <a:tailEnd/>
          </a:ln>
        </p:spPr>
      </p:pic>
      <p:sp>
        <p:nvSpPr>
          <p:cNvPr id="12" name="Rectangle 3"/>
          <p:cNvSpPr txBox="1">
            <a:spLocks noChangeArrowheads="1"/>
          </p:cNvSpPr>
          <p:nvPr/>
        </p:nvSpPr>
        <p:spPr bwMode="auto">
          <a:xfrm>
            <a:off x="0" y="5004953"/>
            <a:ext cx="7398327" cy="1980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a:ln>
                <a:noFill/>
              </a:ln>
              <a:solidFill>
                <a:srgbClr val="146737"/>
              </a:solidFill>
              <a:effectLst/>
              <a:uLnTx/>
              <a:uFillTx/>
              <a:latin typeface="Arial" pitchFamily="34" charset="0"/>
              <a:ea typeface="+mn-ea"/>
              <a:cs typeface="Arial" pitchFamily="34" charset="0"/>
            </a:endParaRPr>
          </a:p>
        </p:txBody>
      </p:sp>
      <p:sp>
        <p:nvSpPr>
          <p:cNvPr id="13" name="Rectangle 3"/>
          <p:cNvSpPr txBox="1">
            <a:spLocks noChangeArrowheads="1"/>
          </p:cNvSpPr>
          <p:nvPr/>
        </p:nvSpPr>
        <p:spPr bwMode="auto">
          <a:xfrm>
            <a:off x="4125191" y="1260070"/>
            <a:ext cx="3792682" cy="1980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400" b="1" i="0" u="none" strike="noStrike" kern="1200" cap="none" spc="0" normalizeH="0" baseline="0" noProof="0" dirty="0">
              <a:ln>
                <a:noFill/>
              </a:ln>
              <a:solidFill>
                <a:srgbClr val="146737"/>
              </a:solidFill>
              <a:effectLst/>
              <a:uLnTx/>
              <a:uFillTx/>
              <a:latin typeface="Arial" pitchFamily="34" charset="0"/>
              <a:ea typeface="+mn-ea"/>
              <a:cs typeface="Arial" pitchFamily="34" charset="0"/>
            </a:endParaRPr>
          </a:p>
        </p:txBody>
      </p:sp>
      <p:sp>
        <p:nvSpPr>
          <p:cNvPr id="14" name="Rectangle 3"/>
          <p:cNvSpPr txBox="1">
            <a:spLocks noChangeArrowheads="1"/>
          </p:cNvSpPr>
          <p:nvPr/>
        </p:nvSpPr>
        <p:spPr bwMode="auto">
          <a:xfrm>
            <a:off x="3678380" y="1031469"/>
            <a:ext cx="3657601" cy="1980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sz="1400" i="1" dirty="0" smtClean="0">
                <a:solidFill>
                  <a:srgbClr val="146737"/>
                </a:solidFill>
                <a:latin typeface="Arial" pitchFamily="34" charset="0"/>
                <a:cs typeface="Arial" pitchFamily="34" charset="0"/>
              </a:rPr>
              <a:t>	John Rice (MIT, 2010 recipient, and Steve </a:t>
            </a:r>
            <a:r>
              <a:rPr lang="en-US" sz="1400" i="1" dirty="0" err="1" smtClean="0">
                <a:solidFill>
                  <a:srgbClr val="146737"/>
                </a:solidFill>
                <a:latin typeface="Arial" pitchFamily="34" charset="0"/>
                <a:cs typeface="Arial" pitchFamily="34" charset="0"/>
              </a:rPr>
              <a:t>Sabbagh</a:t>
            </a:r>
            <a:r>
              <a:rPr lang="en-US" sz="1400" i="1" dirty="0" smtClean="0">
                <a:solidFill>
                  <a:srgbClr val="146737"/>
                </a:solidFill>
                <a:latin typeface="Arial" pitchFamily="34" charset="0"/>
                <a:cs typeface="Arial" pitchFamily="34" charset="0"/>
              </a:rPr>
              <a:t>, (Columbia University, 2009 recipient for research carried out on NSTX and DIII-D) were awarded their prizes in 2010 at the IAEA meeting in </a:t>
            </a:r>
            <a:r>
              <a:rPr lang="en-US" sz="1400" i="1" dirty="0" err="1" smtClean="0">
                <a:solidFill>
                  <a:srgbClr val="146737"/>
                </a:solidFill>
                <a:latin typeface="Arial" pitchFamily="34" charset="0"/>
                <a:cs typeface="Arial" pitchFamily="34" charset="0"/>
              </a:rPr>
              <a:t>Daejon</a:t>
            </a:r>
            <a:r>
              <a:rPr lang="en-US" sz="1400" i="1" dirty="0" smtClean="0">
                <a:solidFill>
                  <a:srgbClr val="146737"/>
                </a:solidFill>
                <a:latin typeface="Arial" pitchFamily="34" charset="0"/>
                <a:cs typeface="Arial" pitchFamily="34" charset="0"/>
              </a:rPr>
              <a:t>, South Korea. They join previous winners Todd Evans (General Atomics, San Diego; 2008) and Tim Luce (General Atomics, 2006). </a:t>
            </a:r>
            <a:endParaRPr kumimoji="0" lang="en-US" sz="1400" i="1" u="none" strike="noStrike" kern="1200" cap="none" spc="0" normalizeH="0" baseline="0" noProof="0" dirty="0">
              <a:ln>
                <a:noFill/>
              </a:ln>
              <a:solidFill>
                <a:srgbClr val="146737"/>
              </a:solidFill>
              <a:effectLst/>
              <a:uLnTx/>
              <a:uFillTx/>
              <a:latin typeface="Arial" pitchFamily="34" charset="0"/>
              <a:ea typeface="+mn-ea"/>
              <a:cs typeface="Arial" pitchFamily="34" charset="0"/>
            </a:endParaRPr>
          </a:p>
        </p:txBody>
      </p:sp>
      <p:pic>
        <p:nvPicPr>
          <p:cNvPr id="47108" name="Picture 4" descr="nf awad 2010"/>
          <p:cNvPicPr>
            <a:picLocks noChangeAspect="1" noChangeArrowheads="1"/>
          </p:cNvPicPr>
          <p:nvPr/>
        </p:nvPicPr>
        <p:blipFill>
          <a:blip r:embed="rId6" cstate="print"/>
          <a:srcRect/>
          <a:stretch>
            <a:fillRect/>
          </a:stretch>
        </p:blipFill>
        <p:spPr bwMode="auto">
          <a:xfrm>
            <a:off x="2400012" y="1034934"/>
            <a:ext cx="1428750" cy="1905000"/>
          </a:xfrm>
          <a:prstGeom prst="rect">
            <a:avLst/>
          </a:prstGeom>
          <a:noFill/>
        </p:spPr>
      </p:pic>
      <p:pic>
        <p:nvPicPr>
          <p:cNvPr id="47110" name="Picture 6" descr="nf award 2009"/>
          <p:cNvPicPr>
            <a:picLocks noChangeAspect="1" noChangeArrowheads="1"/>
          </p:cNvPicPr>
          <p:nvPr/>
        </p:nvPicPr>
        <p:blipFill>
          <a:blip r:embed="rId7" cstate="print"/>
          <a:srcRect/>
          <a:stretch>
            <a:fillRect/>
          </a:stretch>
        </p:blipFill>
        <p:spPr bwMode="auto">
          <a:xfrm>
            <a:off x="654339" y="1024544"/>
            <a:ext cx="1428750" cy="1905000"/>
          </a:xfrm>
          <a:prstGeom prst="rect">
            <a:avLst/>
          </a:prstGeom>
          <a:noFill/>
        </p:spPr>
      </p:pic>
      <p:sp>
        <p:nvSpPr>
          <p:cNvPr id="17" name="Rectangle 3"/>
          <p:cNvSpPr txBox="1">
            <a:spLocks noChangeArrowheads="1"/>
          </p:cNvSpPr>
          <p:nvPr/>
        </p:nvSpPr>
        <p:spPr bwMode="auto">
          <a:xfrm>
            <a:off x="685801" y="4469589"/>
            <a:ext cx="6442362" cy="2322610"/>
          </a:xfrm>
          <a:prstGeom prst="rect">
            <a:avLst/>
          </a:prstGeom>
          <a:noFill/>
          <a:ln w="9525">
            <a:solidFill>
              <a:schemeClr val="tx1"/>
            </a:solidFill>
            <a:miter lim="800000"/>
            <a:headEnd/>
            <a:tailEnd/>
          </a:ln>
          <a:effectLst>
            <a:softEdge rad="63500"/>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Each year, a shortlist of ten papers is nominated for the </a:t>
            </a:r>
            <a:r>
              <a:rPr kumimoji="0" lang="en-US" sz="14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Nuclear Fusion</a:t>
            </a:r>
            <a:r>
              <a:rPr kumimoji="0" lang="en-US" sz="1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prize. These are papers of the highest scientific standard, published in the journal volume from two years previous to the award year. Nominations are based on citation record and recommendation by the Board of Editors. The Board then votes by secret ballot to determine which of these papers has made the largest scientific impact. DD</a:t>
            </a:r>
            <a:endParaRPr kumimoji="0" lang="en-US" sz="1400" b="0" i="0" u="none" strike="noStrike" kern="1200" cap="none" spc="0" normalizeH="0" baseline="0" noProof="0" dirty="0">
              <a:ln>
                <a:noFill/>
              </a:ln>
              <a:solidFill>
                <a:srgbClr val="146737"/>
              </a:solidFill>
              <a:effectLst/>
              <a:uLnTx/>
              <a:uFillTx/>
              <a:latin typeface="Arial" pitchFamily="34" charset="0"/>
              <a:ea typeface="+mn-ea"/>
              <a:cs typeface="Arial" pitchFamily="34" charset="0"/>
            </a:endParaRPr>
          </a:p>
        </p:txBody>
      </p:sp>
      <p:sp>
        <p:nvSpPr>
          <p:cNvPr id="20" name="Rectangle 19"/>
          <p:cNvSpPr/>
          <p:nvPr/>
        </p:nvSpPr>
        <p:spPr>
          <a:xfrm>
            <a:off x="952457" y="2949233"/>
            <a:ext cx="909223" cy="276999"/>
          </a:xfrm>
          <a:prstGeom prst="rect">
            <a:avLst/>
          </a:prstGeom>
        </p:spPr>
        <p:txBody>
          <a:bodyPr wrap="none">
            <a:spAutoFit/>
          </a:bodyPr>
          <a:lstStyle/>
          <a:p>
            <a:r>
              <a:rPr lang="en-US" sz="1200" i="1" dirty="0" smtClean="0">
                <a:solidFill>
                  <a:srgbClr val="146737"/>
                </a:solidFill>
                <a:latin typeface="Arial" pitchFamily="34" charset="0"/>
                <a:cs typeface="Arial" pitchFamily="34" charset="0"/>
              </a:rPr>
              <a:t>John Rice </a:t>
            </a:r>
            <a:endParaRPr lang="en-US" sz="1200" dirty="0"/>
          </a:p>
        </p:txBody>
      </p:sp>
      <p:sp>
        <p:nvSpPr>
          <p:cNvPr id="21" name="Rectangle 20"/>
          <p:cNvSpPr/>
          <p:nvPr/>
        </p:nvSpPr>
        <p:spPr>
          <a:xfrm>
            <a:off x="2466065" y="2956160"/>
            <a:ext cx="1233030" cy="276999"/>
          </a:xfrm>
          <a:prstGeom prst="rect">
            <a:avLst/>
          </a:prstGeom>
        </p:spPr>
        <p:txBody>
          <a:bodyPr wrap="none">
            <a:spAutoFit/>
          </a:bodyPr>
          <a:lstStyle/>
          <a:p>
            <a:r>
              <a:rPr lang="en-US" sz="1200" i="1" dirty="0" smtClean="0">
                <a:solidFill>
                  <a:srgbClr val="146737"/>
                </a:solidFill>
                <a:latin typeface="Arial" pitchFamily="34" charset="0"/>
                <a:cs typeface="Arial" pitchFamily="34" charset="0"/>
              </a:rPr>
              <a:t>Steve </a:t>
            </a:r>
            <a:r>
              <a:rPr lang="en-US" sz="1200" i="1" dirty="0" err="1" smtClean="0">
                <a:solidFill>
                  <a:srgbClr val="146737"/>
                </a:solidFill>
                <a:latin typeface="Arial" pitchFamily="34" charset="0"/>
                <a:cs typeface="Arial" pitchFamily="34" charset="0"/>
              </a:rPr>
              <a:t>Sabbagh</a:t>
            </a:r>
            <a:endParaRPr lang="en-US" sz="12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smtClean="0"/>
              <a:t>Welcome… and thank you</a:t>
            </a:r>
            <a:endParaRPr lang="en-US" sz="2800" dirty="0"/>
          </a:p>
        </p:txBody>
      </p:sp>
      <p:sp>
        <p:nvSpPr>
          <p:cNvPr id="9220" name="Content Placeholder 1"/>
          <p:cNvSpPr>
            <a:spLocks noGrp="1"/>
          </p:cNvSpPr>
          <p:nvPr>
            <p:ph idx="1"/>
          </p:nvPr>
        </p:nvSpPr>
        <p:spPr>
          <a:xfrm>
            <a:off x="457200" y="1054571"/>
            <a:ext cx="8229600" cy="5199063"/>
          </a:xfrm>
        </p:spPr>
        <p:txBody>
          <a:bodyPr/>
          <a:lstStyle/>
          <a:p>
            <a:r>
              <a:rPr lang="en-US" sz="2800" b="0" dirty="0" smtClean="0">
                <a:solidFill>
                  <a:srgbClr val="0F6636"/>
                </a:solidFill>
              </a:rPr>
              <a:t>Welcome to new FESAC members, and thanks to those continuing to serve</a:t>
            </a:r>
          </a:p>
          <a:p>
            <a:pPr>
              <a:buNone/>
            </a:pPr>
            <a:endParaRPr lang="en-US" sz="2800" b="0" dirty="0" smtClean="0">
              <a:solidFill>
                <a:srgbClr val="0F6636"/>
              </a:solidFill>
            </a:endParaRPr>
          </a:p>
          <a:p>
            <a:r>
              <a:rPr lang="en-US" sz="2800" b="0" dirty="0" smtClean="0">
                <a:solidFill>
                  <a:srgbClr val="0F6636"/>
                </a:solidFill>
              </a:rPr>
              <a:t>There are clear directions in which we need to move. The priorities are informed by FESAC advice. </a:t>
            </a:r>
          </a:p>
          <a:p>
            <a:endParaRPr lang="en-US" sz="2800" b="0" dirty="0" smtClean="0">
              <a:solidFill>
                <a:srgbClr val="0F6636"/>
              </a:solidFill>
            </a:endParaRPr>
          </a:p>
          <a:p>
            <a:r>
              <a:rPr lang="en-US" sz="2800" b="0" dirty="0" smtClean="0">
                <a:solidFill>
                  <a:srgbClr val="0F6636"/>
                </a:solidFill>
              </a:rPr>
              <a:t>These directions, described at the last FESAC meeting and other national forums, drive internal budget discussions, choices, and paths forward</a:t>
            </a:r>
          </a:p>
          <a:p>
            <a:pPr lvl="1">
              <a:buFont typeface="Arial" charset="0"/>
              <a:buChar char="•"/>
            </a:pPr>
            <a:endParaRPr lang="en-US" dirty="0" smtClean="0">
              <a:solidFill>
                <a:srgbClr val="0F6636"/>
              </a:solidFill>
            </a:endParaRPr>
          </a:p>
          <a:p>
            <a:endParaRPr lang="en-US" b="0" dirty="0" smtClean="0">
              <a:solidFill>
                <a:srgbClr val="0F6636"/>
              </a:solidFill>
            </a:endParaRPr>
          </a:p>
          <a:p>
            <a:pPr lvl="1"/>
            <a:endParaRPr lang="en-US" dirty="0" smtClean="0">
              <a:solidFill>
                <a:srgbClr val="0F6636"/>
              </a:solidFill>
            </a:endParaRPr>
          </a:p>
          <a:p>
            <a:endParaRPr lang="en-US" b="0" dirty="0" smtClean="0">
              <a:solidFill>
                <a:srgbClr val="0F6636"/>
              </a:solidFill>
            </a:endParaRPr>
          </a:p>
          <a:p>
            <a:endParaRPr lang="en-US" b="0" dirty="0" smtClean="0">
              <a:solidFill>
                <a:srgbClr val="0F6636"/>
              </a:solidFill>
            </a:endParaRPr>
          </a:p>
          <a:p>
            <a:endParaRPr lang="en-US" b="0" dirty="0" smtClean="0">
              <a:solidFill>
                <a:srgbClr val="0F6636"/>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rot="-5400000">
            <a:off x="10426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9008918" cy="723900"/>
          </a:xfrm>
          <a:noFill/>
        </p:spPr>
        <p:txBody>
          <a:bodyPr/>
          <a:lstStyle/>
          <a:p>
            <a:r>
              <a:rPr lang="en-US" sz="2400" dirty="0" smtClean="0">
                <a:effectLst/>
              </a:rPr>
              <a:t>International Research grows in the proposed FY’12 budget</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7" name="Text Box 11"/>
          <p:cNvSpPr txBox="1">
            <a:spLocks noChangeArrowheads="1"/>
          </p:cNvSpPr>
          <p:nvPr/>
        </p:nvSpPr>
        <p:spPr bwMode="auto">
          <a:xfrm>
            <a:off x="40118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2" name="Text Box 11"/>
          <p:cNvSpPr txBox="1">
            <a:spLocks noChangeArrowheads="1"/>
          </p:cNvSpPr>
          <p:nvPr/>
        </p:nvSpPr>
        <p:spPr bwMode="auto">
          <a:xfrm>
            <a:off x="28458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28093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1" name="Text Box 25"/>
          <p:cNvSpPr txBox="1">
            <a:spLocks noChangeArrowheads="1"/>
          </p:cNvSpPr>
          <p:nvPr/>
        </p:nvSpPr>
        <p:spPr bwMode="auto">
          <a:xfrm>
            <a:off x="5049982" y="1073365"/>
            <a:ext cx="4094018"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Science: International Research Budget</a:t>
            </a:r>
          </a:p>
          <a:p>
            <a:endParaRPr lang="en-US" sz="1400" b="1" i="1" dirty="0">
              <a:solidFill>
                <a:schemeClr val="accent2"/>
              </a:solidFill>
            </a:endParaRPr>
          </a:p>
        </p:txBody>
      </p:sp>
      <p:sp>
        <p:nvSpPr>
          <p:cNvPr id="15" name="Text Box 25"/>
          <p:cNvSpPr txBox="1">
            <a:spLocks noChangeArrowheads="1"/>
          </p:cNvSpPr>
          <p:nvPr/>
        </p:nvSpPr>
        <p:spPr bwMode="auto">
          <a:xfrm>
            <a:off x="6054159" y="2223654"/>
            <a:ext cx="2992584" cy="3970318"/>
          </a:xfrm>
          <a:prstGeom prst="rect">
            <a:avLst/>
          </a:prstGeom>
          <a:noFill/>
          <a:ln w="9525">
            <a:noFill/>
            <a:miter lim="800000"/>
            <a:headEnd/>
            <a:tailEnd/>
          </a:ln>
        </p:spPr>
        <p:txBody>
          <a:bodyPr wrap="square">
            <a:spAutoFit/>
          </a:bodyPr>
          <a:lstStyle/>
          <a:p>
            <a:r>
              <a:rPr lang="en-US" sz="1200" b="1" dirty="0" smtClean="0"/>
              <a:t>Reasons for change: </a:t>
            </a:r>
            <a:r>
              <a:rPr lang="en-US" sz="1200" dirty="0" smtClean="0"/>
              <a:t>The next generation of research magnetic fusion research facilities is being built overseas. Superconducting </a:t>
            </a:r>
            <a:r>
              <a:rPr lang="en-US" sz="1200" dirty="0" err="1" smtClean="0"/>
              <a:t>tokamaks</a:t>
            </a:r>
            <a:r>
              <a:rPr lang="en-US" sz="1200" dirty="0" smtClean="0"/>
              <a:t> (based on U.S. designs) are now operating in China (EAST, Hefei) and South Korea (K-STAR). All major new facilities have offered the U.S. a leadership seat at the program governance table. </a:t>
            </a:r>
          </a:p>
          <a:p>
            <a:endParaRPr lang="en-US" sz="1200" dirty="0" smtClean="0"/>
          </a:p>
          <a:p>
            <a:r>
              <a:rPr lang="en-US" sz="1200" dirty="0" smtClean="0"/>
              <a:t>The research model is for U.S. teams, formed by national labs, private industry, and universities, to participate on-site and with remote data centers</a:t>
            </a:r>
          </a:p>
          <a:p>
            <a:endParaRPr lang="en-US" sz="1200" dirty="0" smtClean="0"/>
          </a:p>
          <a:p>
            <a:r>
              <a:rPr lang="en-US" sz="1200" dirty="0" smtClean="0"/>
              <a:t>Developing these approaches is a leading challenge for FES and will lead to a research team model to be implemented on ITER</a:t>
            </a:r>
          </a:p>
          <a:p>
            <a:endParaRPr lang="en-US" sz="1200" b="1" i="1" dirty="0" smtClean="0"/>
          </a:p>
          <a:p>
            <a:pPr algn="r"/>
            <a:endParaRPr lang="en-US" sz="1200" b="1" i="1" dirty="0"/>
          </a:p>
        </p:txBody>
      </p:sp>
      <p:graphicFrame>
        <p:nvGraphicFramePr>
          <p:cNvPr id="21" name="Table 20"/>
          <p:cNvGraphicFramePr>
            <a:graphicFrameLocks noGrp="1"/>
          </p:cNvGraphicFramePr>
          <p:nvPr/>
        </p:nvGraphicFramePr>
        <p:xfrm>
          <a:off x="5018808" y="1448955"/>
          <a:ext cx="3959628" cy="767080"/>
        </p:xfrm>
        <a:graphic>
          <a:graphicData uri="http://schemas.openxmlformats.org/drawingml/2006/table">
            <a:tbl>
              <a:tblPr firstRow="1" bandRow="1">
                <a:tableStyleId>{5C22544A-7EE6-4342-B048-85BDC9FD1C3A}</a:tableStyleId>
              </a:tblPr>
              <a:tblGrid>
                <a:gridCol w="989907"/>
                <a:gridCol w="989907"/>
                <a:gridCol w="989907"/>
                <a:gridCol w="989907"/>
              </a:tblGrid>
              <a:tr h="370840">
                <a:tc>
                  <a:txBody>
                    <a:bodyPr/>
                    <a:lstStyle/>
                    <a:p>
                      <a:r>
                        <a:rPr lang="en-US" sz="1000" dirty="0" smtClean="0"/>
                        <a:t>Area</a:t>
                      </a:r>
                      <a:endParaRPr lang="en-US" sz="1000" dirty="0"/>
                    </a:p>
                  </a:txBody>
                  <a:tcPr/>
                </a:tc>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txBody>
                  <a:tcPr/>
                </a:tc>
                <a:tc>
                  <a:txBody>
                    <a:bodyPr/>
                    <a:lstStyle/>
                    <a:p>
                      <a:r>
                        <a:rPr lang="en-US" sz="1000" dirty="0" smtClean="0"/>
                        <a:t>FY’12 – FY’10</a:t>
                      </a:r>
                      <a:endParaRPr lang="en-US" sz="1000" dirty="0"/>
                    </a:p>
                  </a:txBody>
                  <a:tcPr/>
                </a:tc>
              </a:tr>
              <a:tr h="370840">
                <a:tc>
                  <a:txBody>
                    <a:bodyPr/>
                    <a:lstStyle/>
                    <a:p>
                      <a:r>
                        <a:rPr lang="en-US" sz="1000" dirty="0" smtClean="0"/>
                        <a:t>International Research</a:t>
                      </a:r>
                      <a:endParaRPr lang="en-US" sz="1000" dirty="0"/>
                    </a:p>
                  </a:txBody>
                  <a:tcPr/>
                </a:tc>
                <a:tc>
                  <a:txBody>
                    <a:bodyPr/>
                    <a:lstStyle/>
                    <a:p>
                      <a:r>
                        <a:rPr lang="en-US" sz="1000" dirty="0" smtClean="0"/>
                        <a:t>$7.4M</a:t>
                      </a:r>
                    </a:p>
                  </a:txBody>
                  <a:tcPr/>
                </a:tc>
                <a:tc>
                  <a:txBody>
                    <a:bodyPr/>
                    <a:lstStyle/>
                    <a:p>
                      <a:r>
                        <a:rPr lang="en-US" sz="1000" dirty="0" smtClean="0"/>
                        <a:t>$5.0M</a:t>
                      </a:r>
                    </a:p>
                    <a:p>
                      <a:endParaRPr lang="en-US" sz="1000" dirty="0"/>
                    </a:p>
                  </a:txBody>
                  <a:tcPr/>
                </a:tc>
                <a:tc>
                  <a:txBody>
                    <a:bodyPr/>
                    <a:lstStyle/>
                    <a:p>
                      <a:r>
                        <a:rPr lang="en-US" sz="1000" dirty="0" smtClean="0"/>
                        <a:t>+$2.4M</a:t>
                      </a:r>
                      <a:endParaRPr lang="en-US" sz="1000" dirty="0"/>
                    </a:p>
                  </a:txBody>
                  <a:tcPr/>
                </a:tc>
              </a:tr>
            </a:tbl>
          </a:graphicData>
        </a:graphic>
      </p:graphicFrame>
      <p:sp>
        <p:nvSpPr>
          <p:cNvPr id="20" name="Text Box 6"/>
          <p:cNvSpPr txBox="1">
            <a:spLocks noChangeArrowheads="1"/>
          </p:cNvSpPr>
          <p:nvPr/>
        </p:nvSpPr>
        <p:spPr bwMode="auto">
          <a:xfrm>
            <a:off x="25476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26" name="Line 24"/>
          <p:cNvSpPr>
            <a:spLocks noChangeShapeType="1"/>
          </p:cNvSpPr>
          <p:nvPr/>
        </p:nvSpPr>
        <p:spPr bwMode="auto">
          <a:xfrm flipH="1">
            <a:off x="2852928" y="4553712"/>
            <a:ext cx="694944" cy="29260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7" name="Text Box 6"/>
          <p:cNvSpPr txBox="1">
            <a:spLocks noChangeArrowheads="1"/>
          </p:cNvSpPr>
          <p:nvPr/>
        </p:nvSpPr>
        <p:spPr bwMode="auto">
          <a:xfrm>
            <a:off x="2833688" y="3749780"/>
            <a:ext cx="1643063" cy="830997"/>
          </a:xfrm>
          <a:prstGeom prst="rect">
            <a:avLst/>
          </a:prstGeom>
          <a:noFill/>
          <a:ln w="9525">
            <a:noFill/>
            <a:miter lim="800000"/>
            <a:headEnd/>
            <a:tailEnd/>
          </a:ln>
        </p:spPr>
        <p:txBody>
          <a:bodyPr>
            <a:spAutoFit/>
          </a:bodyPr>
          <a:lstStyle/>
          <a:p>
            <a:pPr algn="ctr"/>
            <a:r>
              <a:rPr lang="en-US" sz="1600" i="1" dirty="0" smtClean="0">
                <a:solidFill>
                  <a:srgbClr val="7030A0"/>
                </a:solidFill>
              </a:rPr>
              <a:t>Major opportunities and needs</a:t>
            </a:r>
            <a:endParaRPr lang="en-US" sz="1600" i="1" dirty="0">
              <a:solidFill>
                <a:srgbClr val="7030A0"/>
              </a:solidFill>
            </a:endParaRPr>
          </a:p>
        </p:txBody>
      </p:sp>
      <p:sp>
        <p:nvSpPr>
          <p:cNvPr id="29" name="Line 24"/>
          <p:cNvSpPr>
            <a:spLocks noChangeShapeType="1"/>
          </p:cNvSpPr>
          <p:nvPr/>
        </p:nvSpPr>
        <p:spPr bwMode="auto">
          <a:xfrm>
            <a:off x="3703320" y="4553712"/>
            <a:ext cx="566928" cy="265176"/>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30" name="Line 24"/>
          <p:cNvSpPr>
            <a:spLocks noChangeShapeType="1"/>
          </p:cNvSpPr>
          <p:nvPr/>
        </p:nvSpPr>
        <p:spPr bwMode="auto">
          <a:xfrm flipH="1">
            <a:off x="3593592" y="4517136"/>
            <a:ext cx="36576" cy="1143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31" name="Text Box 9"/>
          <p:cNvSpPr txBox="1">
            <a:spLocks noChangeArrowheads="1"/>
          </p:cNvSpPr>
          <p:nvPr/>
        </p:nvSpPr>
        <p:spPr bwMode="auto">
          <a:xfrm>
            <a:off x="1542331"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4" name="TextBox 23"/>
          <p:cNvSpPr txBox="1"/>
          <p:nvPr/>
        </p:nvSpPr>
        <p:spPr>
          <a:xfrm>
            <a:off x="3628" y="766141"/>
            <a:ext cx="2235200" cy="5478423"/>
          </a:xfrm>
          <a:prstGeom prst="rect">
            <a:avLst/>
          </a:prstGeom>
          <a:solidFill>
            <a:srgbClr val="FFFFFF">
              <a:alpha val="65098"/>
            </a:srgbClr>
          </a:solidFill>
          <a:effectLst>
            <a:softEdge rad="63500"/>
          </a:effectLst>
        </p:spPr>
        <p:txBody>
          <a:bodyPr wrap="square" rtlCol="0">
            <a:spAutoFit/>
          </a:bodyPr>
          <a:lstStyle/>
          <a:p>
            <a:r>
              <a:rPr lang="en-US" sz="1400" b="1" i="1" dirty="0" smtClean="0">
                <a:solidFill>
                  <a:srgbClr val="FF0000"/>
                </a:solidFill>
              </a:rPr>
              <a:t>Leading-edge technologies are overseas. We’ve been offered programmatic seats and can help make these programs advance the overall fusion cause.</a:t>
            </a:r>
          </a:p>
          <a:p>
            <a:r>
              <a:rPr lang="en-US" sz="1400" b="1" i="1" dirty="0" smtClean="0">
                <a:solidFill>
                  <a:srgbClr val="FF0000"/>
                </a:solidFill>
              </a:rPr>
              <a:t> </a:t>
            </a:r>
          </a:p>
          <a:p>
            <a:r>
              <a:rPr lang="en-US" sz="1400" b="1" i="1" dirty="0" smtClean="0">
                <a:solidFill>
                  <a:srgbClr val="FF0000"/>
                </a:solidFill>
              </a:rPr>
              <a:t>How we respond with labs and universities to these opportunities in the next decade will be a major factor determining our future place on the world stage </a:t>
            </a:r>
          </a:p>
          <a:p>
            <a:endParaRPr lang="en-US" sz="1400" b="1" i="1" dirty="0" smtClean="0">
              <a:solidFill>
                <a:srgbClr val="FF0000"/>
              </a:solidFill>
            </a:endParaRPr>
          </a:p>
          <a:p>
            <a:r>
              <a:rPr lang="en-US" sz="1400" b="1" i="1" dirty="0" smtClean="0">
                <a:solidFill>
                  <a:srgbClr val="FF0000"/>
                </a:solidFill>
              </a:rPr>
              <a:t>Such efforts will define our work approach on ITER, and will justify a vigorous U.S. fusion community active on the international scientific frontier</a:t>
            </a:r>
            <a:endParaRPr lang="en-US" sz="1400" b="1"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24" y="-34829"/>
            <a:ext cx="8775003" cy="723900"/>
          </a:xfrm>
        </p:spPr>
        <p:txBody>
          <a:bodyPr/>
          <a:lstStyle/>
          <a:p>
            <a:pPr>
              <a:defRPr/>
            </a:pPr>
            <a:r>
              <a:rPr lang="en-US" sz="2400" dirty="0" smtClean="0"/>
              <a:t>Emergent opportunities for plasma control research, with superconducting magnetic technology, reside overseas</a:t>
            </a:r>
            <a:endParaRPr lang="en-US" sz="2400" dirty="0"/>
          </a:p>
        </p:txBody>
      </p:sp>
      <p:pic>
        <p:nvPicPr>
          <p:cNvPr id="31749" name="Picture 10" descr="KSTAR tokamak.  Copyright acknowledged."/>
          <p:cNvPicPr>
            <a:picLocks noChangeAspect="1" noChangeArrowheads="1"/>
          </p:cNvPicPr>
          <p:nvPr/>
        </p:nvPicPr>
        <p:blipFill>
          <a:blip r:embed="rId2" cstate="print"/>
          <a:srcRect/>
          <a:stretch>
            <a:fillRect/>
          </a:stretch>
        </p:blipFill>
        <p:spPr bwMode="auto">
          <a:xfrm>
            <a:off x="489527" y="1707158"/>
            <a:ext cx="2444750" cy="1630363"/>
          </a:xfrm>
          <a:prstGeom prst="rect">
            <a:avLst/>
          </a:prstGeom>
          <a:noFill/>
          <a:ln w="9525">
            <a:noFill/>
            <a:miter lim="800000"/>
            <a:headEnd/>
            <a:tailEnd/>
          </a:ln>
        </p:spPr>
      </p:pic>
      <p:pic>
        <p:nvPicPr>
          <p:cNvPr id="31750" name="Picture 14" descr="http://k43.pbase.com/o4/39/436339/1/62736065.TB2VLgy6.IMG_68942.jpg"/>
          <p:cNvPicPr>
            <a:picLocks noChangeAspect="1" noChangeArrowheads="1"/>
          </p:cNvPicPr>
          <p:nvPr/>
        </p:nvPicPr>
        <p:blipFill>
          <a:blip r:embed="rId3" cstate="print"/>
          <a:srcRect/>
          <a:stretch>
            <a:fillRect/>
          </a:stretch>
        </p:blipFill>
        <p:spPr bwMode="auto">
          <a:xfrm>
            <a:off x="5995670" y="1630843"/>
            <a:ext cx="2651125" cy="1766888"/>
          </a:xfrm>
          <a:prstGeom prst="rect">
            <a:avLst/>
          </a:prstGeom>
          <a:noFill/>
          <a:ln w="9525">
            <a:noFill/>
            <a:miter lim="800000"/>
            <a:headEnd/>
            <a:tailEnd/>
          </a:ln>
        </p:spPr>
      </p:pic>
      <p:pic>
        <p:nvPicPr>
          <p:cNvPr id="31751" name="Picture 18" descr="http://www.naka.jaea.go.jp/ITER/official-J/newsline/issues/06-10-18/EAST.jpg"/>
          <p:cNvPicPr>
            <a:picLocks noChangeAspect="1" noChangeArrowheads="1"/>
          </p:cNvPicPr>
          <p:nvPr/>
        </p:nvPicPr>
        <p:blipFill>
          <a:blip r:embed="rId4" cstate="print"/>
          <a:srcRect/>
          <a:stretch>
            <a:fillRect/>
          </a:stretch>
        </p:blipFill>
        <p:spPr bwMode="auto">
          <a:xfrm>
            <a:off x="3293428" y="1701328"/>
            <a:ext cx="2467292" cy="1634581"/>
          </a:xfrm>
          <a:prstGeom prst="rect">
            <a:avLst/>
          </a:prstGeom>
          <a:noFill/>
          <a:ln w="9525">
            <a:noFill/>
            <a:miter lim="800000"/>
            <a:headEnd/>
            <a:tailEnd/>
          </a:ln>
        </p:spPr>
      </p:pic>
      <p:sp>
        <p:nvSpPr>
          <p:cNvPr id="31752" name="TextBox 11"/>
          <p:cNvSpPr txBox="1">
            <a:spLocks noChangeArrowheads="1"/>
          </p:cNvSpPr>
          <p:nvPr/>
        </p:nvSpPr>
        <p:spPr bwMode="auto">
          <a:xfrm>
            <a:off x="220287" y="752629"/>
            <a:ext cx="3027680" cy="923330"/>
          </a:xfrm>
          <a:prstGeom prst="rect">
            <a:avLst/>
          </a:prstGeom>
          <a:noFill/>
          <a:ln w="9525">
            <a:noFill/>
            <a:miter lim="800000"/>
            <a:headEnd/>
            <a:tailEnd/>
          </a:ln>
        </p:spPr>
        <p:txBody>
          <a:bodyPr wrap="square">
            <a:spAutoFit/>
          </a:bodyPr>
          <a:lstStyle/>
          <a:p>
            <a:r>
              <a:rPr lang="en-US" i="1" dirty="0"/>
              <a:t>K-STAR</a:t>
            </a:r>
          </a:p>
          <a:p>
            <a:r>
              <a:rPr lang="en-US" i="1" dirty="0" err="1"/>
              <a:t>Daejon</a:t>
            </a:r>
            <a:r>
              <a:rPr lang="en-US" i="1" dirty="0"/>
              <a:t>, S. Korea</a:t>
            </a:r>
          </a:p>
          <a:p>
            <a:r>
              <a:rPr lang="en-US" i="1" dirty="0"/>
              <a:t>Goal: 300 s </a:t>
            </a:r>
            <a:r>
              <a:rPr lang="en-US" i="1" dirty="0" smtClean="0"/>
              <a:t>pulse 2 </a:t>
            </a:r>
            <a:r>
              <a:rPr lang="en-US" i="1" dirty="0"/>
              <a:t>MA</a:t>
            </a:r>
          </a:p>
        </p:txBody>
      </p:sp>
      <p:sp>
        <p:nvSpPr>
          <p:cNvPr id="31753" name="TextBox 12"/>
          <p:cNvSpPr txBox="1">
            <a:spLocks noChangeArrowheads="1"/>
          </p:cNvSpPr>
          <p:nvPr/>
        </p:nvSpPr>
        <p:spPr bwMode="auto">
          <a:xfrm>
            <a:off x="5979478" y="752629"/>
            <a:ext cx="2465387" cy="923330"/>
          </a:xfrm>
          <a:prstGeom prst="rect">
            <a:avLst/>
          </a:prstGeom>
          <a:noFill/>
          <a:ln w="9525">
            <a:noFill/>
            <a:miter lim="800000"/>
            <a:headEnd/>
            <a:tailEnd/>
          </a:ln>
        </p:spPr>
        <p:txBody>
          <a:bodyPr>
            <a:spAutoFit/>
          </a:bodyPr>
          <a:lstStyle/>
          <a:p>
            <a:r>
              <a:rPr lang="en-US" i="1" dirty="0"/>
              <a:t>EAST</a:t>
            </a:r>
          </a:p>
          <a:p>
            <a:r>
              <a:rPr lang="en-US" i="1" dirty="0"/>
              <a:t>Hefei, China</a:t>
            </a:r>
          </a:p>
          <a:p>
            <a:r>
              <a:rPr lang="en-US" i="1" dirty="0"/>
              <a:t>Goal: 1000 </a:t>
            </a:r>
            <a:r>
              <a:rPr lang="en-US" i="1" dirty="0" smtClean="0"/>
              <a:t>s 1 </a:t>
            </a:r>
            <a:r>
              <a:rPr lang="en-US" i="1" dirty="0"/>
              <a:t>MA</a:t>
            </a:r>
          </a:p>
        </p:txBody>
      </p:sp>
      <p:sp>
        <p:nvSpPr>
          <p:cNvPr id="31754" name="TextBox 13"/>
          <p:cNvSpPr txBox="1">
            <a:spLocks noChangeArrowheads="1"/>
          </p:cNvSpPr>
          <p:nvPr/>
        </p:nvSpPr>
        <p:spPr bwMode="auto">
          <a:xfrm>
            <a:off x="172721" y="3399001"/>
            <a:ext cx="8910320" cy="646331"/>
          </a:xfrm>
          <a:prstGeom prst="rect">
            <a:avLst/>
          </a:prstGeom>
          <a:noFill/>
          <a:ln w="9525">
            <a:noFill/>
            <a:miter lim="800000"/>
            <a:headEnd/>
            <a:tailEnd/>
          </a:ln>
        </p:spPr>
        <p:txBody>
          <a:bodyPr wrap="square">
            <a:spAutoFit/>
          </a:bodyPr>
          <a:lstStyle/>
          <a:p>
            <a:pPr algn="ctr"/>
            <a:r>
              <a:rPr lang="en-US" i="1" dirty="0">
                <a:solidFill>
                  <a:srgbClr val="FF0000"/>
                </a:solidFill>
              </a:rPr>
              <a:t>The DIII-D control system has been implemented on </a:t>
            </a:r>
            <a:r>
              <a:rPr lang="en-US" i="1" dirty="0" smtClean="0">
                <a:solidFill>
                  <a:srgbClr val="FF0000"/>
                </a:solidFill>
              </a:rPr>
              <a:t>K-STAR and EAST </a:t>
            </a:r>
            <a:r>
              <a:rPr lang="en-US" i="1" dirty="0">
                <a:solidFill>
                  <a:srgbClr val="FF0000"/>
                </a:solidFill>
              </a:rPr>
              <a:t>devices</a:t>
            </a:r>
          </a:p>
          <a:p>
            <a:pPr algn="ctr"/>
            <a:endParaRPr lang="en-US" i="1" dirty="0">
              <a:solidFill>
                <a:srgbClr val="FF0000"/>
              </a:solidFill>
            </a:endParaRPr>
          </a:p>
        </p:txBody>
      </p:sp>
      <p:pic>
        <p:nvPicPr>
          <p:cNvPr id="11" name="Picture 4" descr="clip_image002"/>
          <p:cNvPicPr>
            <a:picLocks noChangeAspect="1" noChangeArrowheads="1"/>
          </p:cNvPicPr>
          <p:nvPr/>
        </p:nvPicPr>
        <p:blipFill>
          <a:blip r:embed="rId5" cstate="print"/>
          <a:srcRect/>
          <a:stretch>
            <a:fillRect/>
          </a:stretch>
        </p:blipFill>
        <p:spPr bwMode="auto">
          <a:xfrm>
            <a:off x="4460986" y="4063326"/>
            <a:ext cx="2908707" cy="2158567"/>
          </a:xfrm>
          <a:prstGeom prst="rect">
            <a:avLst/>
          </a:prstGeom>
          <a:noFill/>
          <a:ln w="9525">
            <a:noFill/>
            <a:miter lim="800000"/>
            <a:headEnd/>
            <a:tailEnd/>
          </a:ln>
        </p:spPr>
      </p:pic>
      <p:sp>
        <p:nvSpPr>
          <p:cNvPr id="12" name="TextBox 9"/>
          <p:cNvSpPr txBox="1">
            <a:spLocks noChangeArrowheads="1"/>
          </p:cNvSpPr>
          <p:nvPr/>
        </p:nvSpPr>
        <p:spPr bwMode="auto">
          <a:xfrm>
            <a:off x="6377248" y="3964035"/>
            <a:ext cx="2614352" cy="923330"/>
          </a:xfrm>
          <a:prstGeom prst="rect">
            <a:avLst/>
          </a:prstGeom>
          <a:noFill/>
          <a:ln w="9525">
            <a:noFill/>
            <a:miter lim="800000"/>
            <a:headEnd/>
            <a:tailEnd/>
          </a:ln>
        </p:spPr>
        <p:txBody>
          <a:bodyPr wrap="square">
            <a:spAutoFit/>
          </a:bodyPr>
          <a:lstStyle/>
          <a:p>
            <a:pPr algn="r"/>
            <a:r>
              <a:rPr lang="en-US" i="1" dirty="0"/>
              <a:t>W7-X </a:t>
            </a:r>
            <a:r>
              <a:rPr lang="en-US" i="1" dirty="0" smtClean="0"/>
              <a:t> </a:t>
            </a:r>
            <a:r>
              <a:rPr lang="en-US" i="1" dirty="0" err="1" smtClean="0"/>
              <a:t>stellarator</a:t>
            </a:r>
            <a:r>
              <a:rPr lang="en-US" i="1" dirty="0" smtClean="0"/>
              <a:t> (Germany </a:t>
            </a:r>
            <a:r>
              <a:rPr lang="en-US" i="1" dirty="0"/>
              <a:t>– </a:t>
            </a:r>
            <a:r>
              <a:rPr lang="en-US" i="1" dirty="0" smtClean="0"/>
              <a:t>mid-decade)</a:t>
            </a:r>
            <a:endParaRPr lang="en-US" i="1" dirty="0"/>
          </a:p>
        </p:txBody>
      </p:sp>
      <p:pic>
        <p:nvPicPr>
          <p:cNvPr id="14" name="Picture 2" descr="http://rohydp.nifs.ac.jp/LHD.jpg"/>
          <p:cNvPicPr>
            <a:picLocks noChangeAspect="1" noChangeArrowheads="1"/>
          </p:cNvPicPr>
          <p:nvPr/>
        </p:nvPicPr>
        <p:blipFill>
          <a:blip r:embed="rId6" cstate="print"/>
          <a:srcRect/>
          <a:stretch>
            <a:fillRect/>
          </a:stretch>
        </p:blipFill>
        <p:spPr bwMode="auto">
          <a:xfrm>
            <a:off x="1656080" y="4020825"/>
            <a:ext cx="2487345" cy="2163990"/>
          </a:xfrm>
          <a:prstGeom prst="rect">
            <a:avLst/>
          </a:prstGeom>
          <a:noFill/>
        </p:spPr>
      </p:pic>
      <p:sp>
        <p:nvSpPr>
          <p:cNvPr id="15" name="TextBox 9"/>
          <p:cNvSpPr txBox="1">
            <a:spLocks noChangeArrowheads="1"/>
          </p:cNvSpPr>
          <p:nvPr/>
        </p:nvSpPr>
        <p:spPr bwMode="auto">
          <a:xfrm>
            <a:off x="121920" y="4146915"/>
            <a:ext cx="1574800" cy="1477328"/>
          </a:xfrm>
          <a:prstGeom prst="rect">
            <a:avLst/>
          </a:prstGeom>
          <a:noFill/>
          <a:ln w="9525">
            <a:noFill/>
            <a:miter lim="800000"/>
            <a:headEnd/>
            <a:tailEnd/>
          </a:ln>
        </p:spPr>
        <p:txBody>
          <a:bodyPr wrap="square">
            <a:spAutoFit/>
          </a:bodyPr>
          <a:lstStyle/>
          <a:p>
            <a:pPr algn="r"/>
            <a:r>
              <a:rPr lang="en-US" i="1" dirty="0" smtClean="0"/>
              <a:t>LHD </a:t>
            </a:r>
            <a:r>
              <a:rPr lang="en-US" i="1" dirty="0" err="1" smtClean="0"/>
              <a:t>stellarator</a:t>
            </a:r>
            <a:endParaRPr lang="en-US" i="1" dirty="0" smtClean="0"/>
          </a:p>
          <a:p>
            <a:pPr algn="r"/>
            <a:r>
              <a:rPr lang="en-US" i="1" dirty="0" smtClean="0"/>
              <a:t>(Japan – &gt; 100,000 plasmas!)</a:t>
            </a:r>
            <a:endParaRPr lang="en-US" i="1"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9008918" cy="723900"/>
          </a:xfrm>
          <a:noFill/>
        </p:spPr>
        <p:txBody>
          <a:bodyPr/>
          <a:lstStyle/>
          <a:p>
            <a:r>
              <a:rPr lang="en-US" sz="2400" dirty="0" smtClean="0">
                <a:effectLst/>
              </a:rPr>
              <a:t>Materials and Enabling Technologies research grows in the proposed FY’12 budget</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7" name="Text Box 11"/>
          <p:cNvSpPr txBox="1">
            <a:spLocks noChangeArrowheads="1"/>
          </p:cNvSpPr>
          <p:nvPr/>
        </p:nvSpPr>
        <p:spPr bwMode="auto">
          <a:xfrm>
            <a:off x="35546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2"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23521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1" name="Text Box 25"/>
          <p:cNvSpPr txBox="1">
            <a:spLocks noChangeArrowheads="1"/>
          </p:cNvSpPr>
          <p:nvPr/>
        </p:nvSpPr>
        <p:spPr bwMode="auto">
          <a:xfrm>
            <a:off x="4374573" y="834374"/>
            <a:ext cx="4094018"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Enabling Research and Development</a:t>
            </a:r>
          </a:p>
          <a:p>
            <a:endParaRPr lang="en-US" sz="1400" b="1" i="1" dirty="0">
              <a:solidFill>
                <a:schemeClr val="accent2"/>
              </a:solidFill>
            </a:endParaRPr>
          </a:p>
        </p:txBody>
      </p:sp>
      <p:sp>
        <p:nvSpPr>
          <p:cNvPr id="15" name="Text Box 25"/>
          <p:cNvSpPr txBox="1">
            <a:spLocks noChangeArrowheads="1"/>
          </p:cNvSpPr>
          <p:nvPr/>
        </p:nvSpPr>
        <p:spPr bwMode="auto">
          <a:xfrm>
            <a:off x="5879797" y="2434040"/>
            <a:ext cx="3222393" cy="4154984"/>
          </a:xfrm>
          <a:prstGeom prst="rect">
            <a:avLst/>
          </a:prstGeom>
          <a:noFill/>
          <a:ln w="9525">
            <a:noFill/>
            <a:miter lim="800000"/>
            <a:headEnd/>
            <a:tailEnd/>
          </a:ln>
        </p:spPr>
        <p:txBody>
          <a:bodyPr wrap="square">
            <a:spAutoFit/>
          </a:bodyPr>
          <a:lstStyle/>
          <a:p>
            <a:r>
              <a:rPr lang="en-US" sz="1100" b="1" i="1" dirty="0" smtClean="0">
                <a:solidFill>
                  <a:schemeClr val="accent2"/>
                </a:solidFill>
              </a:rPr>
              <a:t>Explanation for changes:</a:t>
            </a:r>
          </a:p>
          <a:p>
            <a:endParaRPr lang="en-US" sz="1100" b="1" i="1" dirty="0" smtClean="0">
              <a:solidFill>
                <a:schemeClr val="accent2"/>
              </a:solidFill>
            </a:endParaRPr>
          </a:p>
          <a:p>
            <a:r>
              <a:rPr lang="en-US" sz="1100" b="1" dirty="0" smtClean="0"/>
              <a:t>Materials research</a:t>
            </a:r>
            <a:r>
              <a:rPr lang="en-US" sz="1100" dirty="0" smtClean="0"/>
              <a:t>: the increase will support both modeling and experimental research on </a:t>
            </a:r>
            <a:r>
              <a:rPr lang="en-US" sz="1100" dirty="0" err="1" smtClean="0"/>
              <a:t>nanocomposited</a:t>
            </a:r>
            <a:r>
              <a:rPr lang="en-US" sz="1100" dirty="0" smtClean="0"/>
              <a:t> high strength structural materials such as oxide-dispersion strengthened steels; tungsten, the leading candidate for a plasma facing material; and other fusion chamber materials.</a:t>
            </a:r>
            <a:endParaRPr lang="en-US" sz="1100" b="1" i="1" dirty="0" smtClean="0">
              <a:solidFill>
                <a:schemeClr val="accent2"/>
              </a:solidFill>
            </a:endParaRPr>
          </a:p>
          <a:p>
            <a:endParaRPr lang="en-US" sz="1100" b="1" i="1" dirty="0" smtClean="0">
              <a:solidFill>
                <a:schemeClr val="accent2"/>
              </a:solidFill>
            </a:endParaRPr>
          </a:p>
          <a:p>
            <a:r>
              <a:rPr lang="en-US" sz="1100" b="1" dirty="0" smtClean="0"/>
              <a:t>Plasma technologies</a:t>
            </a:r>
            <a:r>
              <a:rPr lang="en-US" sz="1100" b="1" i="1" dirty="0" smtClean="0">
                <a:solidFill>
                  <a:schemeClr val="accent2"/>
                </a:solidFill>
              </a:rPr>
              <a:t>: </a:t>
            </a:r>
            <a:r>
              <a:rPr lang="en-US" sz="1100" dirty="0" smtClean="0"/>
              <a:t>The decrease reflects a one-time Congressional increase and investments from reserves in ‘10. The change will slow the planned upgrades to a plasma material testing facility located at Sandia National Laboratories</a:t>
            </a:r>
          </a:p>
          <a:p>
            <a:endParaRPr lang="en-US" sz="1100" b="1" i="1" dirty="0" smtClean="0">
              <a:solidFill>
                <a:schemeClr val="accent2"/>
              </a:solidFill>
            </a:endParaRPr>
          </a:p>
          <a:p>
            <a:r>
              <a:rPr lang="en-US" sz="1100" b="1" dirty="0" smtClean="0"/>
              <a:t>Advanced Design Studies</a:t>
            </a:r>
            <a:r>
              <a:rPr lang="en-US" sz="1100" dirty="0" smtClean="0"/>
              <a:t>: The increase will result in a higher level of effort in the advanced concepts studies that are examining possible pre-conceptual designs for a new facility in</a:t>
            </a:r>
          </a:p>
          <a:p>
            <a:r>
              <a:rPr lang="en-US" sz="1100" dirty="0" smtClean="0"/>
              <a:t>the U.S.</a:t>
            </a:r>
            <a:endParaRPr lang="en-US" sz="1100" b="1" i="1" dirty="0" smtClean="0">
              <a:solidFill>
                <a:schemeClr val="accent2"/>
              </a:solidFill>
            </a:endParaRPr>
          </a:p>
          <a:p>
            <a:endParaRPr lang="en-US" sz="1100" b="1" i="1" dirty="0" smtClean="0">
              <a:solidFill>
                <a:schemeClr val="accent2"/>
              </a:solidFill>
            </a:endParaRPr>
          </a:p>
          <a:p>
            <a:pPr algn="r"/>
            <a:endParaRPr lang="en-US" sz="1100" b="1" i="1" dirty="0">
              <a:solidFill>
                <a:schemeClr val="accent2"/>
              </a:solidFill>
            </a:endParaRPr>
          </a:p>
        </p:txBody>
      </p:sp>
      <p:sp>
        <p:nvSpPr>
          <p:cNvPr id="31" name="Text Box 25"/>
          <p:cNvSpPr txBox="1">
            <a:spLocks noChangeArrowheads="1"/>
          </p:cNvSpPr>
          <p:nvPr/>
        </p:nvSpPr>
        <p:spPr bwMode="auto">
          <a:xfrm>
            <a:off x="-36576" y="718620"/>
            <a:ext cx="1847088" cy="4401205"/>
          </a:xfrm>
          <a:prstGeom prst="rect">
            <a:avLst/>
          </a:prstGeom>
          <a:solidFill>
            <a:srgbClr val="FFFFFF">
              <a:alpha val="65882"/>
            </a:srgbClr>
          </a:solidFill>
          <a:ln w="9525">
            <a:noFill/>
            <a:miter lim="800000"/>
            <a:headEnd/>
            <a:tailEnd/>
          </a:ln>
          <a:effectLst>
            <a:softEdge rad="127000"/>
          </a:effectLst>
        </p:spPr>
        <p:txBody>
          <a:bodyPr wrap="square">
            <a:spAutoFit/>
          </a:bodyPr>
          <a:lstStyle/>
          <a:p>
            <a:r>
              <a:rPr lang="en-US" sz="1400" b="1" i="1" dirty="0" smtClean="0">
                <a:solidFill>
                  <a:srgbClr val="FF0000"/>
                </a:solidFill>
              </a:rPr>
              <a:t>Increasing this priority reinforces the conclusions of the Gaps, Priorities, and Opportunities Report</a:t>
            </a:r>
          </a:p>
          <a:p>
            <a:endParaRPr lang="en-US" sz="1400" b="1" i="1" dirty="0" smtClean="0">
              <a:solidFill>
                <a:srgbClr val="FF0000"/>
              </a:solidFill>
            </a:endParaRPr>
          </a:p>
          <a:p>
            <a:r>
              <a:rPr lang="en-US" sz="1400" b="1" i="1" dirty="0" smtClean="0">
                <a:solidFill>
                  <a:srgbClr val="FF0000"/>
                </a:solidFill>
              </a:rPr>
              <a:t>FES has keen interest in the output of the Fusion  Nuclear Science Pathways Assessment, with particular attention on information relevant to </a:t>
            </a:r>
          </a:p>
          <a:p>
            <a:r>
              <a:rPr lang="en-US" sz="1400" b="1" i="1" dirty="0" smtClean="0">
                <a:solidFill>
                  <a:srgbClr val="FF0000"/>
                </a:solidFill>
              </a:rPr>
              <a:t>near-term solicitations </a:t>
            </a:r>
            <a:endParaRPr lang="en-US" sz="1400" dirty="0" smtClean="0">
              <a:solidFill>
                <a:srgbClr val="FF0000"/>
              </a:solidFill>
            </a:endParaRPr>
          </a:p>
          <a:p>
            <a:endParaRPr lang="en-US" sz="1400" b="1" i="1" dirty="0">
              <a:solidFill>
                <a:srgbClr val="FF0000"/>
              </a:solidFill>
            </a:endParaRPr>
          </a:p>
        </p:txBody>
      </p:sp>
      <p:sp>
        <p:nvSpPr>
          <p:cNvPr id="20"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graphicFrame>
        <p:nvGraphicFramePr>
          <p:cNvPr id="25" name="Table 24"/>
          <p:cNvGraphicFramePr>
            <a:graphicFrameLocks noGrp="1"/>
          </p:cNvGraphicFramePr>
          <p:nvPr/>
        </p:nvGraphicFramePr>
        <p:xfrm>
          <a:off x="4478480" y="1152237"/>
          <a:ext cx="4383516" cy="1615440"/>
        </p:xfrm>
        <a:graphic>
          <a:graphicData uri="http://schemas.openxmlformats.org/drawingml/2006/table">
            <a:tbl>
              <a:tblPr firstRow="1" bandRow="1">
                <a:tableStyleId>{5C22544A-7EE6-4342-B048-85BDC9FD1C3A}</a:tableStyleId>
              </a:tblPr>
              <a:tblGrid>
                <a:gridCol w="1095879"/>
                <a:gridCol w="1095879"/>
                <a:gridCol w="1095879"/>
                <a:gridCol w="1095879"/>
              </a:tblGrid>
              <a:tr h="0">
                <a:tc>
                  <a:txBody>
                    <a:bodyPr/>
                    <a:lstStyle/>
                    <a:p>
                      <a:r>
                        <a:rPr lang="en-US" sz="1000" dirty="0" smtClean="0"/>
                        <a:t>Area</a:t>
                      </a:r>
                      <a:endParaRPr lang="en-US" sz="1000" dirty="0"/>
                    </a:p>
                  </a:txBody>
                  <a:tcPr/>
                </a:tc>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txBody>
                  <a:tcPr/>
                </a:tc>
                <a:tc>
                  <a:txBody>
                    <a:bodyPr/>
                    <a:lstStyle/>
                    <a:p>
                      <a:r>
                        <a:rPr lang="en-US" sz="1000" dirty="0" smtClean="0"/>
                        <a:t>FY’12 – FY’10</a:t>
                      </a:r>
                      <a:endParaRPr lang="en-US" sz="1000" dirty="0"/>
                    </a:p>
                  </a:txBody>
                  <a:tcPr/>
                </a:tc>
              </a:tr>
              <a:tr h="370840">
                <a:tc>
                  <a:txBody>
                    <a:bodyPr/>
                    <a:lstStyle/>
                    <a:p>
                      <a:r>
                        <a:rPr lang="en-US" sz="1200" dirty="0" smtClean="0"/>
                        <a:t>Materials Research</a:t>
                      </a:r>
                      <a:endParaRPr lang="en-US" sz="1200" dirty="0"/>
                    </a:p>
                  </a:txBody>
                  <a:tcPr/>
                </a:tc>
                <a:tc>
                  <a:txBody>
                    <a:bodyPr/>
                    <a:lstStyle/>
                    <a:p>
                      <a:r>
                        <a:rPr lang="en-US" sz="1200" dirty="0" smtClean="0"/>
                        <a:t>$ 7.7M</a:t>
                      </a:r>
                      <a:endParaRPr lang="en-US" sz="1200" dirty="0"/>
                    </a:p>
                  </a:txBody>
                  <a:tcPr/>
                </a:tc>
                <a:tc>
                  <a:txBody>
                    <a:bodyPr/>
                    <a:lstStyle/>
                    <a:p>
                      <a:r>
                        <a:rPr lang="en-US" sz="1200" dirty="0" smtClean="0"/>
                        <a:t>$6.5M</a:t>
                      </a:r>
                      <a:endParaRPr lang="en-US" sz="1200" dirty="0"/>
                    </a:p>
                  </a:txBody>
                  <a:tcPr/>
                </a:tc>
                <a:tc>
                  <a:txBody>
                    <a:bodyPr/>
                    <a:lstStyle/>
                    <a:p>
                      <a:r>
                        <a:rPr lang="en-US" sz="1200" dirty="0" smtClean="0"/>
                        <a:t>+$1.2M</a:t>
                      </a:r>
                      <a:endParaRPr lang="en-US" sz="1200" dirty="0"/>
                    </a:p>
                  </a:txBody>
                  <a:tcPr/>
                </a:tc>
              </a:tr>
              <a:tr h="370840">
                <a:tc>
                  <a:txBody>
                    <a:bodyPr/>
                    <a:lstStyle/>
                    <a:p>
                      <a:r>
                        <a:rPr lang="en-US" sz="1200" dirty="0" smtClean="0"/>
                        <a:t>Plasma </a:t>
                      </a:r>
                      <a:r>
                        <a:rPr lang="en-US" sz="1200" baseline="0" dirty="0" smtClean="0"/>
                        <a:t>Technology</a:t>
                      </a:r>
                      <a:endParaRPr lang="en-US" sz="1200" dirty="0"/>
                    </a:p>
                  </a:txBody>
                  <a:tcPr/>
                </a:tc>
                <a:tc>
                  <a:txBody>
                    <a:bodyPr/>
                    <a:lstStyle/>
                    <a:p>
                      <a:r>
                        <a:rPr lang="en-US" sz="1200" dirty="0" smtClean="0"/>
                        <a:t>$15.8M</a:t>
                      </a:r>
                      <a:endParaRPr lang="en-US" sz="1200" dirty="0"/>
                    </a:p>
                  </a:txBody>
                  <a:tcPr/>
                </a:tc>
                <a:tc>
                  <a:txBody>
                    <a:bodyPr/>
                    <a:lstStyle/>
                    <a:p>
                      <a:r>
                        <a:rPr lang="en-US" sz="1200" dirty="0" smtClean="0"/>
                        <a:t>$13.9M</a:t>
                      </a:r>
                      <a:endParaRPr lang="en-US" sz="1200" dirty="0"/>
                    </a:p>
                  </a:txBody>
                  <a:tcPr/>
                </a:tc>
                <a:tc>
                  <a:txBody>
                    <a:bodyPr/>
                    <a:lstStyle/>
                    <a:p>
                      <a:r>
                        <a:rPr lang="en-US" sz="1200" dirty="0" smtClean="0"/>
                        <a:t>-$1.9M</a:t>
                      </a:r>
                      <a:endParaRPr lang="en-US" sz="1200" dirty="0"/>
                    </a:p>
                  </a:txBody>
                  <a:tcPr/>
                </a:tc>
              </a:tr>
              <a:tr h="370840">
                <a:tc>
                  <a:txBody>
                    <a:bodyPr/>
                    <a:lstStyle/>
                    <a:p>
                      <a:r>
                        <a:rPr lang="en-US" sz="1200" dirty="0" smtClean="0"/>
                        <a:t>Advanced Design Studies</a:t>
                      </a:r>
                      <a:endParaRPr lang="en-US" sz="1200" dirty="0"/>
                    </a:p>
                  </a:txBody>
                  <a:tcPr/>
                </a:tc>
                <a:tc>
                  <a:txBody>
                    <a:bodyPr/>
                    <a:lstStyle/>
                    <a:p>
                      <a:r>
                        <a:rPr lang="en-US" sz="1200" dirty="0" smtClean="0"/>
                        <a:t>$4.4M</a:t>
                      </a:r>
                      <a:endParaRPr lang="en-US" sz="1200" dirty="0"/>
                    </a:p>
                  </a:txBody>
                  <a:tcPr/>
                </a:tc>
                <a:tc>
                  <a:txBody>
                    <a:bodyPr/>
                    <a:lstStyle/>
                    <a:p>
                      <a:r>
                        <a:rPr lang="en-US" sz="1200" dirty="0" smtClean="0"/>
                        <a:t>$3.4M</a:t>
                      </a:r>
                      <a:endParaRPr lang="en-US" sz="1200" dirty="0"/>
                    </a:p>
                  </a:txBody>
                  <a:tcPr/>
                </a:tc>
                <a:tc>
                  <a:txBody>
                    <a:bodyPr/>
                    <a:lstStyle/>
                    <a:p>
                      <a:r>
                        <a:rPr lang="en-US" sz="1200" dirty="0" smtClean="0"/>
                        <a:t>+$1M</a:t>
                      </a:r>
                      <a:endParaRPr lang="en-US" sz="1200" dirty="0"/>
                    </a:p>
                  </a:txBody>
                  <a:tcPr/>
                </a:tc>
              </a:tr>
            </a:tbl>
          </a:graphicData>
        </a:graphic>
      </p:graphicFrame>
      <p:sp>
        <p:nvSpPr>
          <p:cNvPr id="21" name="Line 24"/>
          <p:cNvSpPr>
            <a:spLocks noChangeShapeType="1"/>
          </p:cNvSpPr>
          <p:nvPr/>
        </p:nvSpPr>
        <p:spPr bwMode="auto">
          <a:xfrm>
            <a:off x="3264408" y="4370832"/>
            <a:ext cx="612648" cy="43891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4" name="Text Box 6"/>
          <p:cNvSpPr txBox="1">
            <a:spLocks noChangeArrowheads="1"/>
          </p:cNvSpPr>
          <p:nvPr/>
        </p:nvSpPr>
        <p:spPr bwMode="auto">
          <a:xfrm>
            <a:off x="2403920" y="3621764"/>
            <a:ext cx="1643063" cy="830997"/>
          </a:xfrm>
          <a:prstGeom prst="rect">
            <a:avLst/>
          </a:prstGeom>
          <a:noFill/>
          <a:ln w="9525">
            <a:noFill/>
            <a:miter lim="800000"/>
            <a:headEnd/>
            <a:tailEnd/>
          </a:ln>
        </p:spPr>
        <p:txBody>
          <a:bodyPr>
            <a:spAutoFit/>
          </a:bodyPr>
          <a:lstStyle/>
          <a:p>
            <a:pPr algn="ctr"/>
            <a:r>
              <a:rPr lang="en-US" sz="1600" i="1" dirty="0" smtClean="0">
                <a:solidFill>
                  <a:srgbClr val="7030A0"/>
                </a:solidFill>
              </a:rPr>
              <a:t>Major opportunities and needs</a:t>
            </a:r>
            <a:endParaRPr lang="en-US" sz="1600" i="1" dirty="0">
              <a:solidFill>
                <a:srgbClr val="7030A0"/>
              </a:solidFill>
            </a:endParaRPr>
          </a:p>
        </p:txBody>
      </p:sp>
      <p:sp>
        <p:nvSpPr>
          <p:cNvPr id="26" name="Line 24"/>
          <p:cNvSpPr>
            <a:spLocks noChangeShapeType="1"/>
          </p:cNvSpPr>
          <p:nvPr/>
        </p:nvSpPr>
        <p:spPr bwMode="auto">
          <a:xfrm>
            <a:off x="3243072" y="4376928"/>
            <a:ext cx="21336" cy="128320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7" name="Text Box 9"/>
          <p:cNvSpPr txBox="1">
            <a:spLocks noChangeArrowheads="1"/>
          </p:cNvSpPr>
          <p:nvPr/>
        </p:nvSpPr>
        <p:spPr bwMode="auto">
          <a:xfrm>
            <a:off x="1204003"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0" dirty="0" smtClean="0"/>
              <a:t>This year-long study is enabled by a detailed assessment of Gaps, Priorities, and Opportunities in the world program (FESAC subpanel; “Greenwald Report”)</a:t>
            </a:r>
          </a:p>
          <a:p>
            <a:endParaRPr lang="en-US" sz="900" b="0" dirty="0" smtClean="0"/>
          </a:p>
          <a:p>
            <a:r>
              <a:rPr lang="en-US" sz="1800" b="0" dirty="0" smtClean="0"/>
              <a:t>This was taken further by the </a:t>
            </a:r>
            <a:r>
              <a:rPr lang="en-US" sz="1800" b="0" dirty="0" err="1" smtClean="0"/>
              <a:t>ReNeW</a:t>
            </a:r>
            <a:r>
              <a:rPr lang="en-US" sz="1800" b="0" dirty="0" smtClean="0"/>
              <a:t> process in magnetic fusion that was completed in 2009. This activity aims to take the </a:t>
            </a:r>
            <a:r>
              <a:rPr lang="en-US" sz="1800" b="0" dirty="0" err="1" smtClean="0"/>
              <a:t>ReNeW</a:t>
            </a:r>
            <a:r>
              <a:rPr lang="en-US" sz="1800" b="0" dirty="0" smtClean="0"/>
              <a:t> process a level deeper, to a level of detail that will enable well-informed solicitations.</a:t>
            </a:r>
          </a:p>
          <a:p>
            <a:endParaRPr lang="en-US" sz="900" b="0" dirty="0" smtClean="0"/>
          </a:p>
          <a:p>
            <a:r>
              <a:rPr lang="en-US" sz="1800" b="0" dirty="0" smtClean="0"/>
              <a:t>Chuck Kessel will report on this later in the meeting</a:t>
            </a:r>
          </a:p>
          <a:p>
            <a:endParaRPr lang="en-US" sz="1800" b="0" dirty="0" smtClean="0"/>
          </a:p>
          <a:p>
            <a:endParaRPr lang="en-US" sz="1800" b="0" dirty="0" smtClean="0"/>
          </a:p>
          <a:p>
            <a:endParaRPr lang="en-US" sz="1800" b="0" dirty="0" smtClean="0"/>
          </a:p>
        </p:txBody>
      </p:sp>
      <p:sp>
        <p:nvSpPr>
          <p:cNvPr id="3" name="Title 2"/>
          <p:cNvSpPr>
            <a:spLocks noGrp="1"/>
          </p:cNvSpPr>
          <p:nvPr>
            <p:ph type="title"/>
          </p:nvPr>
        </p:nvSpPr>
        <p:spPr/>
        <p:txBody>
          <a:bodyPr/>
          <a:lstStyle/>
          <a:p>
            <a:r>
              <a:rPr lang="en-US" dirty="0" smtClean="0"/>
              <a:t>A Fusion Pathways Assessment is ongoing that will identify research needs at a level that enables new solicitations</a:t>
            </a:r>
            <a:endParaRPr lang="en-US" dirty="0"/>
          </a:p>
        </p:txBody>
      </p:sp>
      <p:sp>
        <p:nvSpPr>
          <p:cNvPr id="4" name="Footer Placeholder 3"/>
          <p:cNvSpPr>
            <a:spLocks noGrp="1"/>
          </p:cNvSpPr>
          <p:nvPr>
            <p:ph type="ftr" sz="quarter" idx="10"/>
          </p:nvPr>
        </p:nvSpPr>
        <p:spPr/>
        <p:txBody>
          <a:bodyPr/>
          <a:lstStyle/>
          <a:p>
            <a:pPr>
              <a:defRPr/>
            </a:pPr>
            <a:r>
              <a:rPr lang="en-US" dirty="0" smtClean="0"/>
              <a:t>Office of Science FY 2012 Budget</a:t>
            </a:r>
            <a:endParaRPr lang="en-US" dirty="0"/>
          </a:p>
        </p:txBody>
      </p:sp>
      <p:sp>
        <p:nvSpPr>
          <p:cNvPr id="6" name="Rectangle 5"/>
          <p:cNvSpPr/>
          <p:nvPr/>
        </p:nvSpPr>
        <p:spPr>
          <a:xfrm>
            <a:off x="206265" y="3435103"/>
            <a:ext cx="8778240" cy="2480310"/>
          </a:xfrm>
          <a:prstGeom prst="rect">
            <a:avLst/>
          </a:prstGeom>
          <a:solidFill>
            <a:schemeClr val="bg1"/>
          </a:solidFill>
          <a:ln>
            <a:solidFill>
              <a:schemeClr val="tx1">
                <a:lumMod val="50000"/>
                <a:lumOff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2" cstate="print"/>
          <a:srcRect/>
          <a:stretch>
            <a:fillRect/>
          </a:stretch>
        </p:blipFill>
        <p:spPr bwMode="auto">
          <a:xfrm>
            <a:off x="5534960" y="3588774"/>
            <a:ext cx="3392395" cy="2089106"/>
          </a:xfrm>
          <a:prstGeom prst="rect">
            <a:avLst/>
          </a:prstGeom>
          <a:noFill/>
          <a:ln w="9525">
            <a:noFill/>
            <a:miter lim="800000"/>
            <a:headEnd/>
            <a:tailEnd/>
          </a:ln>
          <a:effectLst/>
        </p:spPr>
      </p:pic>
      <p:sp>
        <p:nvSpPr>
          <p:cNvPr id="8" name="Rectangle 3"/>
          <p:cNvSpPr txBox="1">
            <a:spLocks noChangeArrowheads="1"/>
          </p:cNvSpPr>
          <p:nvPr/>
        </p:nvSpPr>
        <p:spPr bwMode="auto">
          <a:xfrm>
            <a:off x="2469404" y="3526543"/>
            <a:ext cx="3102049" cy="2526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1"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Establish the basis for a significant move into materials science, both nuclear and non-nuclear. </a:t>
            </a:r>
          </a:p>
          <a:p>
            <a:pPr marL="457200" marR="0" lvl="1"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Lever common interests in MFE, IFE, NE, SC, NNSA</a:t>
            </a:r>
          </a:p>
          <a:p>
            <a:pPr marL="457200" marR="0" lvl="1"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200" b="0" i="0" strike="noStrike" kern="1200" cap="none" spc="0" normalizeH="0" baseline="0" noProof="0" dirty="0" err="1"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Complementarity</a:t>
            </a:r>
            <a:r>
              <a:rPr kumimoji="0" lang="en-US" sz="1200" b="0" i="0"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 of DIII-D,</a:t>
            </a:r>
            <a:r>
              <a:rPr kumimoji="0" lang="en-US" sz="1200" b="0" i="0" strike="noStrike" kern="1200" cap="none" spc="0" normalizeH="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 C-Mod, and NSTX-Upgrade will inform the decision on a Fusion Nuclear Science Facility later in this decade</a:t>
            </a:r>
            <a:r>
              <a:rPr kumimoji="0" lang="en-US" sz="1200" b="0" i="0"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 </a:t>
            </a:r>
          </a:p>
          <a:p>
            <a:pPr marL="457200" marR="0" lvl="1"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rPr>
              <a:t>Launch a prerequisite computational materials and beam line programs. Strong university role</a:t>
            </a:r>
          </a:p>
          <a:p>
            <a:pPr marL="228600" marR="0" lvl="1"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endParaRPr>
          </a:p>
          <a:p>
            <a:pPr marL="228600" marR="0" lvl="1" indent="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endParaRPr>
          </a:p>
          <a:p>
            <a:pPr marL="228600" marR="0" lvl="1" indent="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endParaRPr>
          </a:p>
          <a:p>
            <a:pPr marL="228600" marR="0" lvl="1" indent="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endParaRPr>
          </a:p>
          <a:p>
            <a:pPr marL="228600" marR="0" lvl="1" indent="0" algn="l" defTabSz="914400" rtl="0" eaLnBrk="1" fontAlgn="base" latinLnBrk="0" hangingPunct="1">
              <a:lnSpc>
                <a:spcPct val="90000"/>
              </a:lnSpc>
              <a:spcBef>
                <a:spcPct val="20000"/>
              </a:spcBef>
              <a:spcAft>
                <a:spcPct val="0"/>
              </a:spcAft>
              <a:buClrTx/>
              <a:buSzTx/>
              <a:buFontTx/>
              <a:buNone/>
              <a:tabLst/>
              <a:defRPr/>
            </a:pPr>
            <a:endParaRPr kumimoji="0" lang="en-US" sz="600" b="0" i="0" u="none" strike="noStrike" kern="1200" cap="none" spc="0" normalizeH="0" baseline="0" noProof="0" dirty="0" smtClean="0">
              <a:ln>
                <a:noFill/>
              </a:ln>
              <a:solidFill>
                <a:schemeClr val="tx1">
                  <a:lumMod val="75000"/>
                  <a:lumOff val="25000"/>
                </a:schemeClr>
              </a:solidFill>
              <a:effectLst/>
              <a:uLnTx/>
              <a:uFillTx/>
              <a:latin typeface="Arial" pitchFamily="34" charset="0"/>
              <a:ea typeface="+mn-ea"/>
              <a:cs typeface="Arial" pitchFamily="34" charset="0"/>
              <a:sym typeface="Wingdings" pitchFamily="2" charset="2"/>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sym typeface="Wingdings" pitchFamily="2" charset="2"/>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sym typeface="Wingdings" pitchFamily="2" charset="2"/>
              </a:rPr>
              <a:t>	</a:t>
            </a: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sym typeface="Wingdings" pitchFamily="2" charset="2"/>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273568" y="3629413"/>
            <a:ext cx="2157951" cy="1399377"/>
          </a:xfrm>
          <a:prstGeom prst="rect">
            <a:avLst/>
          </a:prstGeom>
          <a:noFill/>
          <a:ln w="9525">
            <a:noFill/>
            <a:miter lim="800000"/>
            <a:headEnd/>
            <a:tailEnd/>
          </a:ln>
        </p:spPr>
      </p:pic>
      <p:sp>
        <p:nvSpPr>
          <p:cNvPr id="10" name="Rectangle 9"/>
          <p:cNvSpPr/>
          <p:nvPr/>
        </p:nvSpPr>
        <p:spPr>
          <a:xfrm>
            <a:off x="759766" y="3732283"/>
            <a:ext cx="5273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0565" y="5028418"/>
            <a:ext cx="2160269" cy="553998"/>
          </a:xfrm>
          <a:prstGeom prst="rect">
            <a:avLst/>
          </a:prstGeom>
          <a:noFill/>
        </p:spPr>
        <p:txBody>
          <a:bodyPr wrap="square" rtlCol="0">
            <a:spAutoFit/>
          </a:bodyPr>
          <a:lstStyle/>
          <a:p>
            <a:pPr algn="ctr"/>
            <a:r>
              <a:rPr lang="en-US" sz="1000" dirty="0" smtClean="0"/>
              <a:t>Candidate geometries for a fusion nuclear materials science facility. Down-select late this decade</a:t>
            </a:r>
            <a:endParaRPr lang="en-US" sz="1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9008918" cy="723900"/>
          </a:xfrm>
          <a:noFill/>
        </p:spPr>
        <p:txBody>
          <a:bodyPr/>
          <a:lstStyle/>
          <a:p>
            <a:r>
              <a:rPr lang="en-US" sz="2400" dirty="0" smtClean="0">
                <a:effectLst/>
              </a:rPr>
              <a:t>Theory and  validated simulation are critical for fusion’s future success</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7" name="Text Box 11"/>
          <p:cNvSpPr txBox="1">
            <a:spLocks noChangeArrowheads="1"/>
          </p:cNvSpPr>
          <p:nvPr/>
        </p:nvSpPr>
        <p:spPr bwMode="auto">
          <a:xfrm>
            <a:off x="35546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2"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23521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1" name="Text Box 25"/>
          <p:cNvSpPr txBox="1">
            <a:spLocks noChangeArrowheads="1"/>
          </p:cNvSpPr>
          <p:nvPr/>
        </p:nvSpPr>
        <p:spPr bwMode="auto">
          <a:xfrm>
            <a:off x="4374573" y="770576"/>
            <a:ext cx="4094018" cy="738664"/>
          </a:xfrm>
          <a:prstGeom prst="rect">
            <a:avLst/>
          </a:prstGeom>
          <a:noFill/>
          <a:ln w="9525">
            <a:noFill/>
            <a:miter lim="800000"/>
            <a:headEnd/>
            <a:tailEnd/>
          </a:ln>
        </p:spPr>
        <p:txBody>
          <a:bodyPr wrap="square">
            <a:spAutoFit/>
          </a:bodyPr>
          <a:lstStyle/>
          <a:p>
            <a:r>
              <a:rPr lang="en-US" sz="1400" b="1" i="1" dirty="0" smtClean="0">
                <a:solidFill>
                  <a:schemeClr val="accent2"/>
                </a:solidFill>
              </a:rPr>
              <a:t>Science Subprogram: Theory, </a:t>
            </a:r>
            <a:r>
              <a:rPr lang="en-US" sz="1400" b="1" i="1" dirty="0" err="1" smtClean="0">
                <a:solidFill>
                  <a:schemeClr val="accent2"/>
                </a:solidFill>
              </a:rPr>
              <a:t>modelling</a:t>
            </a:r>
            <a:r>
              <a:rPr lang="en-US" sz="1400" b="1" i="1" dirty="0" smtClean="0">
                <a:solidFill>
                  <a:schemeClr val="accent2"/>
                </a:solidFill>
              </a:rPr>
              <a:t>, and advanced simulation</a:t>
            </a:r>
          </a:p>
          <a:p>
            <a:endParaRPr lang="en-US" sz="1400" b="1" i="1" dirty="0">
              <a:solidFill>
                <a:schemeClr val="accent2"/>
              </a:solidFill>
            </a:endParaRPr>
          </a:p>
        </p:txBody>
      </p:sp>
      <p:sp>
        <p:nvSpPr>
          <p:cNvPr id="15" name="Text Box 25"/>
          <p:cNvSpPr txBox="1">
            <a:spLocks noChangeArrowheads="1"/>
          </p:cNvSpPr>
          <p:nvPr/>
        </p:nvSpPr>
        <p:spPr bwMode="auto">
          <a:xfrm>
            <a:off x="6010507" y="3102332"/>
            <a:ext cx="3199049" cy="3600986"/>
          </a:xfrm>
          <a:prstGeom prst="rect">
            <a:avLst/>
          </a:prstGeom>
          <a:solidFill>
            <a:schemeClr val="bg1"/>
          </a:solidFill>
          <a:ln w="9525">
            <a:noFill/>
            <a:miter lim="800000"/>
            <a:headEnd/>
            <a:tailEnd/>
          </a:ln>
        </p:spPr>
        <p:txBody>
          <a:bodyPr wrap="square">
            <a:spAutoFit/>
          </a:bodyPr>
          <a:lstStyle/>
          <a:p>
            <a:r>
              <a:rPr lang="en-US" sz="1200" b="1" i="1" dirty="0" smtClean="0">
                <a:solidFill>
                  <a:schemeClr val="accent2"/>
                </a:solidFill>
              </a:rPr>
              <a:t>Explanation for changes:</a:t>
            </a:r>
          </a:p>
          <a:p>
            <a:endParaRPr lang="en-US" sz="1200" b="1" i="1" dirty="0" smtClean="0">
              <a:solidFill>
                <a:schemeClr val="accent2"/>
              </a:solidFill>
            </a:endParaRPr>
          </a:p>
          <a:p>
            <a:r>
              <a:rPr lang="en-US" sz="1200" b="1" dirty="0" smtClean="0"/>
              <a:t>Theory and Modeling</a:t>
            </a:r>
            <a:r>
              <a:rPr lang="en-US" sz="1200" dirty="0" smtClean="0"/>
              <a:t>: Higher level enacted in 2010 is due to a one-time addition from reserves to address specific needs</a:t>
            </a:r>
            <a:endParaRPr lang="en-US" sz="1200" b="1" i="1" dirty="0" smtClean="0">
              <a:solidFill>
                <a:schemeClr val="accent2"/>
              </a:solidFill>
            </a:endParaRPr>
          </a:p>
          <a:p>
            <a:endParaRPr lang="en-US" sz="1200" b="1" i="1" dirty="0" smtClean="0">
              <a:solidFill>
                <a:schemeClr val="accent2"/>
              </a:solidFill>
            </a:endParaRPr>
          </a:p>
          <a:p>
            <a:r>
              <a:rPr lang="en-US" sz="1200" b="1" dirty="0" err="1" smtClean="0"/>
              <a:t>SciDAC</a:t>
            </a:r>
            <a:r>
              <a:rPr lang="en-US" sz="1200" dirty="0" smtClean="0"/>
              <a:t>: The increase in funding will support a new computational materials project that will address the interactions of different materials that will be located in and around the fusion chamber with the plasma.</a:t>
            </a:r>
          </a:p>
          <a:p>
            <a:endParaRPr lang="en-US" sz="1200" b="1" i="1" dirty="0" smtClean="0">
              <a:solidFill>
                <a:schemeClr val="accent2"/>
              </a:solidFill>
            </a:endParaRPr>
          </a:p>
          <a:p>
            <a:r>
              <a:rPr lang="en-US" sz="1200" b="1" dirty="0" smtClean="0"/>
              <a:t>Fusion Simulation Program</a:t>
            </a:r>
            <a:r>
              <a:rPr lang="en-US" sz="1200" dirty="0" smtClean="0"/>
              <a:t>: The decrease in funding reflects the decision by FES to first evaluate the results of the two-year planning phase of the FSP, which will be completed before proceeding with the initiation of the full program.</a:t>
            </a:r>
            <a:endParaRPr lang="en-US" sz="1200" b="1" i="1" dirty="0" smtClean="0">
              <a:solidFill>
                <a:schemeClr val="accent2"/>
              </a:solidFill>
            </a:endParaRPr>
          </a:p>
          <a:p>
            <a:pPr algn="r"/>
            <a:endParaRPr lang="en-US" sz="1200" b="1" i="1" dirty="0">
              <a:solidFill>
                <a:schemeClr val="accent2"/>
              </a:solidFill>
            </a:endParaRPr>
          </a:p>
        </p:txBody>
      </p:sp>
      <p:sp>
        <p:nvSpPr>
          <p:cNvPr id="20"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graphicFrame>
        <p:nvGraphicFramePr>
          <p:cNvPr id="25" name="Table 24"/>
          <p:cNvGraphicFramePr>
            <a:graphicFrameLocks noGrp="1"/>
          </p:cNvGraphicFramePr>
          <p:nvPr/>
        </p:nvGraphicFramePr>
        <p:xfrm>
          <a:off x="4478480" y="1258567"/>
          <a:ext cx="4383516" cy="1894840"/>
        </p:xfrm>
        <a:graphic>
          <a:graphicData uri="http://schemas.openxmlformats.org/drawingml/2006/table">
            <a:tbl>
              <a:tblPr firstRow="1" bandRow="1">
                <a:tableStyleId>{5C22544A-7EE6-4342-B048-85BDC9FD1C3A}</a:tableStyleId>
              </a:tblPr>
              <a:tblGrid>
                <a:gridCol w="1095879"/>
                <a:gridCol w="1095879"/>
                <a:gridCol w="1095879"/>
                <a:gridCol w="1095879"/>
              </a:tblGrid>
              <a:tr h="0">
                <a:tc>
                  <a:txBody>
                    <a:bodyPr/>
                    <a:lstStyle/>
                    <a:p>
                      <a:r>
                        <a:rPr lang="en-US" sz="1000" dirty="0" smtClean="0"/>
                        <a:t>Area</a:t>
                      </a:r>
                      <a:endParaRPr lang="en-US" sz="1000" dirty="0"/>
                    </a:p>
                  </a:txBody>
                  <a:tcPr/>
                </a:tc>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txBody>
                  <a:tcPr/>
                </a:tc>
                <a:tc>
                  <a:txBody>
                    <a:bodyPr/>
                    <a:lstStyle/>
                    <a:p>
                      <a:r>
                        <a:rPr lang="en-US" sz="1000" dirty="0" smtClean="0"/>
                        <a:t>FY’12 – FY’10</a:t>
                      </a:r>
                      <a:endParaRPr lang="en-US" sz="1000" dirty="0"/>
                    </a:p>
                  </a:txBody>
                  <a:tcPr/>
                </a:tc>
              </a:tr>
              <a:tr h="370840">
                <a:tc>
                  <a:txBody>
                    <a:bodyPr/>
                    <a:lstStyle/>
                    <a:p>
                      <a:r>
                        <a:rPr lang="en-US" sz="1200" dirty="0" smtClean="0"/>
                        <a:t>Theory and</a:t>
                      </a:r>
                      <a:r>
                        <a:rPr lang="en-US" sz="1200" baseline="0" dirty="0" smtClean="0"/>
                        <a:t> </a:t>
                      </a:r>
                      <a:r>
                        <a:rPr lang="en-US" sz="1200" baseline="0" dirty="0" err="1" smtClean="0"/>
                        <a:t>Modelling</a:t>
                      </a:r>
                      <a:endParaRPr lang="en-US" sz="1200" dirty="0"/>
                    </a:p>
                  </a:txBody>
                  <a:tcPr/>
                </a:tc>
                <a:tc>
                  <a:txBody>
                    <a:bodyPr/>
                    <a:lstStyle/>
                    <a:p>
                      <a:r>
                        <a:rPr lang="en-US" sz="1200" dirty="0" smtClean="0"/>
                        <a:t>$24.4M</a:t>
                      </a:r>
                      <a:endParaRPr lang="en-US" sz="1200" dirty="0"/>
                    </a:p>
                  </a:txBody>
                  <a:tcPr/>
                </a:tc>
                <a:tc>
                  <a:txBody>
                    <a:bodyPr/>
                    <a:lstStyle/>
                    <a:p>
                      <a:r>
                        <a:rPr lang="en-US" sz="1200" dirty="0" smtClean="0"/>
                        <a:t>$25.1MM</a:t>
                      </a:r>
                      <a:endParaRPr lang="en-US" sz="1200" dirty="0"/>
                    </a:p>
                  </a:txBody>
                  <a:tcPr/>
                </a:tc>
                <a:tc>
                  <a:txBody>
                    <a:bodyPr/>
                    <a:lstStyle/>
                    <a:p>
                      <a:r>
                        <a:rPr lang="en-US" sz="1200" dirty="0" smtClean="0"/>
                        <a:t>-$0.8M</a:t>
                      </a:r>
                      <a:endParaRPr lang="en-US" sz="1200" dirty="0"/>
                    </a:p>
                  </a:txBody>
                  <a:tcPr/>
                </a:tc>
              </a:tr>
              <a:tr h="370840">
                <a:tc>
                  <a:txBody>
                    <a:bodyPr/>
                    <a:lstStyle/>
                    <a:p>
                      <a:r>
                        <a:rPr lang="en-US" sz="1200" dirty="0" err="1" smtClean="0"/>
                        <a:t>SciDAC</a:t>
                      </a:r>
                      <a:endParaRPr lang="en-US" sz="1200" dirty="0"/>
                    </a:p>
                  </a:txBody>
                  <a:tcPr/>
                </a:tc>
                <a:tc>
                  <a:txBody>
                    <a:bodyPr/>
                    <a:lstStyle/>
                    <a:p>
                      <a:r>
                        <a:rPr lang="en-US" sz="1200" dirty="0" smtClean="0"/>
                        <a:t>$8.3M</a:t>
                      </a:r>
                      <a:endParaRPr lang="en-US" sz="1200" dirty="0"/>
                    </a:p>
                  </a:txBody>
                  <a:tcPr/>
                </a:tc>
                <a:tc>
                  <a:txBody>
                    <a:bodyPr/>
                    <a:lstStyle/>
                    <a:p>
                      <a:r>
                        <a:rPr lang="en-US" sz="1200" dirty="0" smtClean="0"/>
                        <a:t>$7.2M</a:t>
                      </a:r>
                      <a:endParaRPr lang="en-US" sz="1200" dirty="0"/>
                    </a:p>
                  </a:txBody>
                  <a:tcPr/>
                </a:tc>
                <a:tc>
                  <a:txBody>
                    <a:bodyPr/>
                    <a:lstStyle/>
                    <a:p>
                      <a:r>
                        <a:rPr lang="en-US" sz="1200" dirty="0" smtClean="0"/>
                        <a:t>+$1.1M</a:t>
                      </a:r>
                      <a:endParaRPr lang="en-US" sz="1200" dirty="0"/>
                    </a:p>
                  </a:txBody>
                  <a:tcPr/>
                </a:tc>
              </a:tr>
              <a:tr h="370840">
                <a:tc>
                  <a:txBody>
                    <a:bodyPr/>
                    <a:lstStyle/>
                    <a:p>
                      <a:r>
                        <a:rPr lang="en-US" sz="1200" dirty="0" smtClean="0"/>
                        <a:t>Fusion</a:t>
                      </a:r>
                      <a:r>
                        <a:rPr lang="en-US" sz="1200" baseline="0" dirty="0" smtClean="0"/>
                        <a:t> Simulation Program Planning</a:t>
                      </a:r>
                      <a:endParaRPr lang="en-US" sz="1200" dirty="0"/>
                    </a:p>
                  </a:txBody>
                  <a:tcPr/>
                </a:tc>
                <a:tc>
                  <a:txBody>
                    <a:bodyPr/>
                    <a:lstStyle/>
                    <a:p>
                      <a:r>
                        <a:rPr lang="en-US" sz="1200" dirty="0" smtClean="0"/>
                        <a:t>$0M</a:t>
                      </a:r>
                      <a:endParaRPr lang="en-US" sz="1200" dirty="0"/>
                    </a:p>
                  </a:txBody>
                  <a:tcPr/>
                </a:tc>
                <a:tc>
                  <a:txBody>
                    <a:bodyPr/>
                    <a:lstStyle/>
                    <a:p>
                      <a:r>
                        <a:rPr lang="en-US" sz="1200" dirty="0" smtClean="0"/>
                        <a:t>$4M</a:t>
                      </a:r>
                      <a:endParaRPr lang="en-US" sz="1200" dirty="0"/>
                    </a:p>
                  </a:txBody>
                  <a:tcPr/>
                </a:tc>
                <a:tc>
                  <a:txBody>
                    <a:bodyPr/>
                    <a:lstStyle/>
                    <a:p>
                      <a:r>
                        <a:rPr lang="en-US" sz="1200" dirty="0" smtClean="0"/>
                        <a:t>-$4M</a:t>
                      </a:r>
                      <a:endParaRPr lang="en-US" sz="1200" dirty="0"/>
                    </a:p>
                  </a:txBody>
                  <a:tcPr/>
                </a:tc>
              </a:tr>
            </a:tbl>
          </a:graphicData>
        </a:graphic>
      </p:graphicFrame>
      <p:sp>
        <p:nvSpPr>
          <p:cNvPr id="17" name="Line 24"/>
          <p:cNvSpPr>
            <a:spLocks noChangeShapeType="1"/>
          </p:cNvSpPr>
          <p:nvPr/>
        </p:nvSpPr>
        <p:spPr bwMode="auto">
          <a:xfrm>
            <a:off x="3538729" y="4105656"/>
            <a:ext cx="374904" cy="594360"/>
          </a:xfrm>
          <a:prstGeom prst="line">
            <a:avLst/>
          </a:prstGeom>
          <a:ln w="38100">
            <a:solidFill>
              <a:schemeClr val="accent1"/>
            </a:solidFill>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rgbClr val="0070C0"/>
              </a:solidFill>
            </a:endParaRPr>
          </a:p>
        </p:txBody>
      </p:sp>
      <p:sp>
        <p:nvSpPr>
          <p:cNvPr id="18" name="TextBox 17"/>
          <p:cNvSpPr txBox="1"/>
          <p:nvPr/>
        </p:nvSpPr>
        <p:spPr>
          <a:xfrm>
            <a:off x="3173612" y="3835243"/>
            <a:ext cx="2379177" cy="338554"/>
          </a:xfrm>
          <a:prstGeom prst="rect">
            <a:avLst/>
          </a:prstGeom>
          <a:noFill/>
        </p:spPr>
        <p:txBody>
          <a:bodyPr wrap="none" rtlCol="0">
            <a:spAutoFit/>
          </a:bodyPr>
          <a:lstStyle/>
          <a:p>
            <a:r>
              <a:rPr lang="en-US" sz="1600" i="1" dirty="0" smtClean="0">
                <a:solidFill>
                  <a:srgbClr val="0070C0"/>
                </a:solidFill>
              </a:rPr>
              <a:t>New </a:t>
            </a:r>
            <a:r>
              <a:rPr lang="en-US" sz="1600" i="1" dirty="0" err="1" smtClean="0">
                <a:solidFill>
                  <a:srgbClr val="0070C0"/>
                </a:solidFill>
              </a:rPr>
              <a:t>SciDAC</a:t>
            </a:r>
            <a:r>
              <a:rPr lang="en-US" sz="1600" i="1" dirty="0" smtClean="0">
                <a:solidFill>
                  <a:srgbClr val="0070C0"/>
                </a:solidFill>
              </a:rPr>
              <a:t> solicitation</a:t>
            </a:r>
            <a:endParaRPr lang="en-US" sz="1600" i="1" dirty="0">
              <a:solidFill>
                <a:srgbClr val="0070C0"/>
              </a:solidFill>
            </a:endParaRPr>
          </a:p>
        </p:txBody>
      </p:sp>
      <p:sp>
        <p:nvSpPr>
          <p:cNvPr id="19" name="Text Box 25"/>
          <p:cNvSpPr txBox="1">
            <a:spLocks noChangeArrowheads="1"/>
          </p:cNvSpPr>
          <p:nvPr/>
        </p:nvSpPr>
        <p:spPr bwMode="auto">
          <a:xfrm>
            <a:off x="0" y="799913"/>
            <a:ext cx="2078182" cy="3539430"/>
          </a:xfrm>
          <a:prstGeom prst="rect">
            <a:avLst/>
          </a:prstGeom>
          <a:solidFill>
            <a:srgbClr val="FFFFFF">
              <a:alpha val="65882"/>
            </a:srgbClr>
          </a:solidFill>
          <a:ln w="9525">
            <a:noFill/>
            <a:miter lim="800000"/>
            <a:headEnd/>
            <a:tailEnd/>
          </a:ln>
          <a:effectLst>
            <a:softEdge rad="127000"/>
          </a:effectLst>
        </p:spPr>
        <p:txBody>
          <a:bodyPr wrap="square">
            <a:spAutoFit/>
          </a:bodyPr>
          <a:lstStyle/>
          <a:p>
            <a:r>
              <a:rPr lang="en-US" sz="1400" b="1" i="1" dirty="0" smtClean="0">
                <a:solidFill>
                  <a:srgbClr val="FF0000"/>
                </a:solidFill>
              </a:rPr>
              <a:t>How we use validated simulation as instruments of scientific discovery is a great question for science overall. </a:t>
            </a:r>
          </a:p>
          <a:p>
            <a:endParaRPr lang="en-US" sz="1400" b="1" i="1" dirty="0" smtClean="0">
              <a:solidFill>
                <a:srgbClr val="FF0000"/>
              </a:solidFill>
            </a:endParaRPr>
          </a:p>
          <a:p>
            <a:r>
              <a:rPr lang="en-US" sz="1400" b="1" i="1" dirty="0" smtClean="0">
                <a:solidFill>
                  <a:srgbClr val="FF0000"/>
                </a:solidFill>
              </a:rPr>
              <a:t>How we execute our simulation efforts in terms of both experimental validation and program governance, including the relation between universities and labs, is critical.</a:t>
            </a:r>
            <a:endParaRPr lang="en-US" sz="1400" b="1" i="1" dirty="0">
              <a:solidFill>
                <a:srgbClr val="FF0000"/>
              </a:solidFill>
            </a:endParaRPr>
          </a:p>
        </p:txBody>
      </p:sp>
      <p:sp>
        <p:nvSpPr>
          <p:cNvPr id="30" name="Text Box 9"/>
          <p:cNvSpPr txBox="1">
            <a:spLocks noChangeArrowheads="1"/>
          </p:cNvSpPr>
          <p:nvPr/>
        </p:nvSpPr>
        <p:spPr bwMode="auto">
          <a:xfrm>
            <a:off x="1204003"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idx="1"/>
          </p:nvPr>
        </p:nvSpPr>
        <p:spPr>
          <a:xfrm>
            <a:off x="0" y="453418"/>
            <a:ext cx="8955088" cy="5426075"/>
          </a:xfrm>
        </p:spPr>
        <p:txBody>
          <a:bodyPr/>
          <a:lstStyle/>
          <a:p>
            <a:pPr>
              <a:buFont typeface="Wingdings" pitchFamily="2" charset="2"/>
              <a:buNone/>
            </a:pPr>
            <a:r>
              <a:rPr lang="en-US" sz="1800" b="1" dirty="0" smtClean="0"/>
              <a:t>				</a:t>
            </a:r>
          </a:p>
          <a:p>
            <a:pPr>
              <a:buFont typeface="Wingdings" pitchFamily="2" charset="2"/>
              <a:buNone/>
            </a:pPr>
            <a:endParaRPr lang="en-US" sz="1050" b="1" dirty="0" smtClean="0"/>
          </a:p>
          <a:p>
            <a:r>
              <a:rPr lang="en-US" sz="2000" b="0" dirty="0" smtClean="0"/>
              <a:t>The FSP planning activity will be completed this fiscal year. </a:t>
            </a:r>
          </a:p>
          <a:p>
            <a:endParaRPr lang="en-US" sz="1000" b="0" dirty="0" smtClean="0"/>
          </a:p>
          <a:p>
            <a:r>
              <a:rPr lang="en-US" sz="2000" b="0" dirty="0" smtClean="0"/>
              <a:t>Concern: budget pressures, esp. with ITER growth, may make it difficult to execute the FSP at the funding levels previously envisioned</a:t>
            </a:r>
          </a:p>
          <a:p>
            <a:pPr lvl="1"/>
            <a:endParaRPr lang="en-US" sz="1000" dirty="0" smtClean="0"/>
          </a:p>
          <a:p>
            <a:r>
              <a:rPr lang="en-US" sz="2000" b="0" dirty="0" smtClean="0"/>
              <a:t>Concern: the FSP management models being discussed potentially set a precedent for how the Office of Science and FES steward plasma and fusion simulation. This needs to be assessed before stepping out smartly on the FSP</a:t>
            </a:r>
          </a:p>
          <a:p>
            <a:endParaRPr lang="en-US" sz="2000" b="0" dirty="0" smtClean="0"/>
          </a:p>
          <a:p>
            <a:pPr>
              <a:buNone/>
            </a:pPr>
            <a:r>
              <a:rPr lang="en-US" sz="2000" b="0" dirty="0" smtClean="0">
                <a:sym typeface="Wingdings" pitchFamily="2" charset="2"/>
              </a:rPr>
              <a:t> This is the optimal time to pause and take advantage of completion of the planning prior to execution of the FSP itself. Considerations now include the respective roles of the FES office and FSP organization in selecting the research team and managing the work, and the funding level requirement for making qualitative advances in validated simulation.</a:t>
            </a:r>
            <a:endParaRPr lang="en-US" sz="2000" b="0" dirty="0" smtClean="0"/>
          </a:p>
          <a:p>
            <a:endParaRPr lang="en-US" sz="1000" b="0" dirty="0" smtClean="0"/>
          </a:p>
          <a:p>
            <a:pPr lvl="1"/>
            <a:endParaRPr lang="en-US" sz="1600" u="sng" dirty="0" smtClean="0"/>
          </a:p>
          <a:p>
            <a:endParaRPr lang="en-US" b="0" dirty="0" smtClean="0"/>
          </a:p>
          <a:p>
            <a:endParaRPr lang="en-US" b="0" dirty="0" smtClean="0"/>
          </a:p>
          <a:p>
            <a:pPr lvl="1" eaLnBrk="1" hangingPunct="1"/>
            <a:endParaRPr lang="en-US" dirty="0" smtClean="0"/>
          </a:p>
        </p:txBody>
      </p:sp>
      <p:sp>
        <p:nvSpPr>
          <p:cNvPr id="27651" name="Rectangle 2"/>
          <p:cNvSpPr>
            <a:spLocks noGrp="1" noChangeArrowheads="1"/>
          </p:cNvSpPr>
          <p:nvPr>
            <p:ph type="title"/>
          </p:nvPr>
        </p:nvSpPr>
        <p:spPr>
          <a:xfrm>
            <a:off x="312235" y="16962"/>
            <a:ext cx="8304716" cy="723900"/>
          </a:xfrm>
        </p:spPr>
        <p:txBody>
          <a:bodyPr/>
          <a:lstStyle/>
          <a:p>
            <a:pPr eaLnBrk="1" hangingPunct="1"/>
            <a:r>
              <a:rPr lang="en-US" sz="2400" dirty="0" smtClean="0"/>
              <a:t>On the pause in the FSP</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203648" y="-42431"/>
            <a:ext cx="6587413" cy="723900"/>
          </a:xfrm>
          <a:noFill/>
        </p:spPr>
        <p:txBody>
          <a:bodyPr/>
          <a:lstStyle/>
          <a:p>
            <a:r>
              <a:rPr lang="en-US" sz="2000" dirty="0" smtClean="0">
                <a:effectLst/>
              </a:rPr>
              <a:t>FES </a:t>
            </a:r>
            <a:r>
              <a:rPr lang="en-US" sz="2000" dirty="0" smtClean="0"/>
              <a:t>performed a strategic redirection of </a:t>
            </a:r>
            <a:br>
              <a:rPr lang="en-US" sz="2000" dirty="0" smtClean="0"/>
            </a:br>
            <a:r>
              <a:rPr lang="en-US" sz="2000" dirty="0" smtClean="0"/>
              <a:t>the ICC Program in FY’10</a:t>
            </a:r>
            <a:endParaRPr lang="en-US" sz="2000" dirty="0" smtClean="0">
              <a:effectLst/>
            </a:endParaRP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11" name="Text Box 25"/>
          <p:cNvSpPr txBox="1">
            <a:spLocks noChangeArrowheads="1"/>
          </p:cNvSpPr>
          <p:nvPr/>
        </p:nvSpPr>
        <p:spPr bwMode="auto">
          <a:xfrm>
            <a:off x="4374572" y="981584"/>
            <a:ext cx="4769428"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Science Subprogram: Experimental Plasma Research</a:t>
            </a:r>
          </a:p>
          <a:p>
            <a:endParaRPr lang="en-US" sz="1400" b="1" i="1" dirty="0">
              <a:solidFill>
                <a:schemeClr val="accent2"/>
              </a:solidFill>
            </a:endParaRPr>
          </a:p>
        </p:txBody>
      </p:sp>
      <p:sp>
        <p:nvSpPr>
          <p:cNvPr id="15" name="Text Box 25"/>
          <p:cNvSpPr txBox="1">
            <a:spLocks noChangeArrowheads="1"/>
          </p:cNvSpPr>
          <p:nvPr/>
        </p:nvSpPr>
        <p:spPr bwMode="auto">
          <a:xfrm>
            <a:off x="4491613" y="2197470"/>
            <a:ext cx="4813161" cy="1107996"/>
          </a:xfrm>
          <a:prstGeom prst="rect">
            <a:avLst/>
          </a:prstGeom>
          <a:noFill/>
          <a:ln w="9525">
            <a:noFill/>
            <a:miter lim="800000"/>
            <a:headEnd/>
            <a:tailEnd/>
          </a:ln>
        </p:spPr>
        <p:txBody>
          <a:bodyPr wrap="square">
            <a:spAutoFit/>
          </a:bodyPr>
          <a:lstStyle/>
          <a:p>
            <a:r>
              <a:rPr lang="en-US" sz="1100" b="1" i="1" dirty="0" smtClean="0">
                <a:solidFill>
                  <a:schemeClr val="accent2"/>
                </a:solidFill>
              </a:rPr>
              <a:t>Explanation for change:</a:t>
            </a:r>
          </a:p>
          <a:p>
            <a:r>
              <a:rPr lang="en-US" sz="1100" dirty="0" smtClean="0"/>
              <a:t>Recall the portfolio was reduced in number with the redirection. </a:t>
            </a:r>
          </a:p>
          <a:p>
            <a:endParaRPr lang="en-US" sz="1100" dirty="0" smtClean="0"/>
          </a:p>
          <a:p>
            <a:r>
              <a:rPr lang="en-US" sz="1100" dirty="0" smtClean="0"/>
              <a:t>The proposed budget reduction will enable most of elements in this portfolio to continue at a funding level similar to FY’10. Some will be encouraged to compete in the arena of General Plasma Science</a:t>
            </a:r>
            <a:endParaRPr lang="en-US" sz="1100" i="1" dirty="0">
              <a:solidFill>
                <a:schemeClr val="accent2"/>
              </a:solidFill>
            </a:endParaRPr>
          </a:p>
        </p:txBody>
      </p:sp>
      <p:graphicFrame>
        <p:nvGraphicFramePr>
          <p:cNvPr id="17" name="Table 16"/>
          <p:cNvGraphicFramePr>
            <a:graphicFrameLocks noGrp="1"/>
          </p:cNvGraphicFramePr>
          <p:nvPr/>
        </p:nvGraphicFramePr>
        <p:xfrm>
          <a:off x="4414928" y="1296198"/>
          <a:ext cx="3534118" cy="929425"/>
        </p:xfrm>
        <a:graphic>
          <a:graphicData uri="http://schemas.openxmlformats.org/drawingml/2006/table">
            <a:tbl>
              <a:tblPr firstRow="1" bandRow="1">
                <a:tableStyleId>{5C22544A-7EE6-4342-B048-85BDC9FD1C3A}</a:tableStyleId>
              </a:tblPr>
              <a:tblGrid>
                <a:gridCol w="824164"/>
                <a:gridCol w="1173382"/>
                <a:gridCol w="894005"/>
                <a:gridCol w="642567"/>
              </a:tblGrid>
              <a:tr h="561112">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FY’11 request</a:t>
                      </a:r>
                    </a:p>
                    <a:p>
                      <a:endParaRPr lang="en-US" sz="1400" dirty="0"/>
                    </a:p>
                  </a:txBody>
                  <a:tcPr/>
                </a:tc>
                <a:tc>
                  <a:txBody>
                    <a:bodyPr/>
                    <a:lstStyle/>
                    <a:p>
                      <a:r>
                        <a:rPr lang="en-US" sz="1200" dirty="0" smtClean="0"/>
                        <a:t>FY’12 – FY’10</a:t>
                      </a:r>
                      <a:endParaRPr lang="en-US" sz="1200" dirty="0"/>
                    </a:p>
                  </a:txBody>
                  <a:tcPr/>
                </a:tc>
              </a:tr>
              <a:tr h="304585">
                <a:tc>
                  <a:txBody>
                    <a:bodyPr/>
                    <a:lstStyle/>
                    <a:p>
                      <a:r>
                        <a:rPr lang="en-US" sz="1200" dirty="0" smtClean="0"/>
                        <a:t>$11M</a:t>
                      </a:r>
                      <a:endParaRPr lang="en-US" sz="1200" dirty="0"/>
                    </a:p>
                  </a:txBody>
                  <a:tcPr/>
                </a:tc>
                <a:tc>
                  <a:txBody>
                    <a:bodyPr/>
                    <a:lstStyle/>
                    <a:p>
                      <a:r>
                        <a:rPr lang="en-US" sz="1200" dirty="0" smtClean="0"/>
                        <a:t>$17.5MM</a:t>
                      </a:r>
                      <a:endParaRPr lang="en-US" sz="1200" dirty="0"/>
                    </a:p>
                  </a:txBody>
                  <a:tcPr/>
                </a:tc>
                <a:tc>
                  <a:txBody>
                    <a:bodyPr/>
                    <a:lstStyle/>
                    <a:p>
                      <a:r>
                        <a:rPr lang="en-US" sz="1200" dirty="0" smtClean="0"/>
                        <a:t>$16.8M</a:t>
                      </a:r>
                      <a:endParaRPr lang="en-US" sz="1200" dirty="0"/>
                    </a:p>
                  </a:txBody>
                  <a:tcPr/>
                </a:tc>
                <a:tc>
                  <a:txBody>
                    <a:bodyPr/>
                    <a:lstStyle/>
                    <a:p>
                      <a:r>
                        <a:rPr lang="en-US" sz="1200" dirty="0" smtClean="0"/>
                        <a:t>-$6.5M</a:t>
                      </a:r>
                      <a:endParaRPr lang="en-US" sz="1200" dirty="0"/>
                    </a:p>
                  </a:txBody>
                  <a:tcPr/>
                </a:tc>
              </a:tr>
            </a:tbl>
          </a:graphicData>
        </a:graphic>
      </p:graphicFrame>
      <p:sp>
        <p:nvSpPr>
          <p:cNvPr id="19"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sz="1600"/>
          </a:p>
        </p:txBody>
      </p:sp>
      <p:sp>
        <p:nvSpPr>
          <p:cNvPr id="21" name="Text Box 9"/>
          <p:cNvSpPr txBox="1">
            <a:spLocks noChangeArrowheads="1"/>
          </p:cNvSpPr>
          <p:nvPr/>
        </p:nvSpPr>
        <p:spPr bwMode="auto">
          <a:xfrm>
            <a:off x="1204003"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8"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9" name="Text Box 6"/>
          <p:cNvSpPr txBox="1">
            <a:spLocks noChangeArrowheads="1"/>
          </p:cNvSpPr>
          <p:nvPr/>
        </p:nvSpPr>
        <p:spPr bwMode="auto">
          <a:xfrm>
            <a:off x="23521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30" name="Text Box 25"/>
          <p:cNvSpPr txBox="1">
            <a:spLocks noChangeArrowheads="1"/>
          </p:cNvSpPr>
          <p:nvPr/>
        </p:nvSpPr>
        <p:spPr bwMode="auto">
          <a:xfrm>
            <a:off x="21772" y="817485"/>
            <a:ext cx="1922318" cy="3323987"/>
          </a:xfrm>
          <a:prstGeom prst="rect">
            <a:avLst/>
          </a:prstGeom>
          <a:noFill/>
          <a:ln w="9525">
            <a:noFill/>
            <a:miter lim="800000"/>
            <a:headEnd/>
            <a:tailEnd/>
          </a:ln>
        </p:spPr>
        <p:txBody>
          <a:bodyPr wrap="square">
            <a:spAutoFit/>
          </a:bodyPr>
          <a:lstStyle/>
          <a:p>
            <a:r>
              <a:rPr lang="en-US" sz="1400" b="1" i="1" dirty="0" smtClean="0">
                <a:solidFill>
                  <a:srgbClr val="FF0000"/>
                </a:solidFill>
              </a:rPr>
              <a:t>This class of experiment is a key component of experimental validation work, can be a close partner in answering questions important to ITER, and should play a critical role in assessing issues central to developing a future FNSF. </a:t>
            </a:r>
            <a:endParaRPr lang="en-US" sz="1400" dirty="0" smtClean="0">
              <a:solidFill>
                <a:srgbClr val="FF0000"/>
              </a:solidFill>
            </a:endParaRPr>
          </a:p>
          <a:p>
            <a:endParaRPr lang="en-US" sz="1400" b="1" i="1" dirty="0">
              <a:solidFill>
                <a:srgbClr val="FF0000"/>
              </a:solidFill>
            </a:endParaRPr>
          </a:p>
        </p:txBody>
      </p:sp>
      <p:sp>
        <p:nvSpPr>
          <p:cNvPr id="33"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graphicFrame>
        <p:nvGraphicFramePr>
          <p:cNvPr id="37" name="Table 36"/>
          <p:cNvGraphicFramePr>
            <a:graphicFrameLocks noGrp="1"/>
          </p:cNvGraphicFramePr>
          <p:nvPr/>
        </p:nvGraphicFramePr>
        <p:xfrm>
          <a:off x="5375403" y="3981571"/>
          <a:ext cx="3534118" cy="929425"/>
        </p:xfrm>
        <a:graphic>
          <a:graphicData uri="http://schemas.openxmlformats.org/drawingml/2006/table">
            <a:tbl>
              <a:tblPr firstRow="1" bandRow="1">
                <a:tableStyleId>{5C22544A-7EE6-4342-B048-85BDC9FD1C3A}</a:tableStyleId>
              </a:tblPr>
              <a:tblGrid>
                <a:gridCol w="824164"/>
                <a:gridCol w="1173382"/>
                <a:gridCol w="894005"/>
                <a:gridCol w="642567"/>
              </a:tblGrid>
              <a:tr h="0">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FY’11 request</a:t>
                      </a:r>
                    </a:p>
                    <a:p>
                      <a:endParaRPr lang="en-US" sz="1400" dirty="0"/>
                    </a:p>
                  </a:txBody>
                  <a:tcPr/>
                </a:tc>
                <a:tc>
                  <a:txBody>
                    <a:bodyPr/>
                    <a:lstStyle/>
                    <a:p>
                      <a:r>
                        <a:rPr lang="en-US" sz="1200" dirty="0" smtClean="0"/>
                        <a:t>FY’12 – FY’10</a:t>
                      </a:r>
                      <a:endParaRPr lang="en-US" sz="1200" dirty="0"/>
                    </a:p>
                  </a:txBody>
                  <a:tcPr/>
                </a:tc>
              </a:tr>
              <a:tr h="304585">
                <a:tc>
                  <a:txBody>
                    <a:bodyPr/>
                    <a:lstStyle/>
                    <a:p>
                      <a:r>
                        <a:rPr lang="en-US" sz="1200" dirty="0" smtClean="0"/>
                        <a:t>$6M</a:t>
                      </a:r>
                      <a:endParaRPr lang="en-US" sz="1200" dirty="0"/>
                    </a:p>
                  </a:txBody>
                  <a:tcPr/>
                </a:tc>
                <a:tc>
                  <a:txBody>
                    <a:bodyPr/>
                    <a:lstStyle/>
                    <a:p>
                      <a:r>
                        <a:rPr lang="en-US" sz="1200" dirty="0" smtClean="0"/>
                        <a:t>$7M</a:t>
                      </a:r>
                      <a:endParaRPr lang="en-US" sz="1200" dirty="0"/>
                    </a:p>
                  </a:txBody>
                  <a:tcPr/>
                </a:tc>
                <a:tc>
                  <a:txBody>
                    <a:bodyPr/>
                    <a:lstStyle/>
                    <a:p>
                      <a:r>
                        <a:rPr lang="en-US" sz="1200" dirty="0" smtClean="0"/>
                        <a:t>$6.9M</a:t>
                      </a:r>
                      <a:endParaRPr lang="en-US" sz="1200" dirty="0"/>
                    </a:p>
                  </a:txBody>
                  <a:tcPr/>
                </a:tc>
                <a:tc>
                  <a:txBody>
                    <a:bodyPr/>
                    <a:lstStyle/>
                    <a:p>
                      <a:r>
                        <a:rPr lang="en-US" sz="1200" dirty="0" smtClean="0"/>
                        <a:t>-$1.0M</a:t>
                      </a:r>
                      <a:endParaRPr lang="en-US" sz="1200" dirty="0"/>
                    </a:p>
                  </a:txBody>
                  <a:tcPr/>
                </a:tc>
              </a:tr>
            </a:tbl>
          </a:graphicData>
        </a:graphic>
      </p:graphicFrame>
      <p:sp>
        <p:nvSpPr>
          <p:cNvPr id="38" name="Text Box 25"/>
          <p:cNvSpPr txBox="1">
            <a:spLocks noChangeArrowheads="1"/>
          </p:cNvSpPr>
          <p:nvPr/>
        </p:nvSpPr>
        <p:spPr bwMode="auto">
          <a:xfrm>
            <a:off x="4838973" y="3672837"/>
            <a:ext cx="4576339"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Science Subprogram: Madison Symmetric Torus</a:t>
            </a:r>
          </a:p>
          <a:p>
            <a:endParaRPr lang="en-US" sz="1400" b="1" i="1" dirty="0">
              <a:solidFill>
                <a:schemeClr val="accent2"/>
              </a:solidFill>
            </a:endParaRPr>
          </a:p>
        </p:txBody>
      </p:sp>
      <p:sp>
        <p:nvSpPr>
          <p:cNvPr id="22" name="Text Box 25"/>
          <p:cNvSpPr txBox="1">
            <a:spLocks noChangeArrowheads="1"/>
          </p:cNvSpPr>
          <p:nvPr/>
        </p:nvSpPr>
        <p:spPr bwMode="auto">
          <a:xfrm>
            <a:off x="5760133" y="4887591"/>
            <a:ext cx="3132667" cy="769441"/>
          </a:xfrm>
          <a:prstGeom prst="rect">
            <a:avLst/>
          </a:prstGeom>
          <a:noFill/>
          <a:ln w="9525">
            <a:noFill/>
            <a:miter lim="800000"/>
            <a:headEnd/>
            <a:tailEnd/>
          </a:ln>
        </p:spPr>
        <p:txBody>
          <a:bodyPr wrap="square">
            <a:spAutoFit/>
          </a:bodyPr>
          <a:lstStyle/>
          <a:p>
            <a:r>
              <a:rPr lang="en-US" sz="1100" b="1" i="1" dirty="0" smtClean="0">
                <a:solidFill>
                  <a:schemeClr val="accent2"/>
                </a:solidFill>
              </a:rPr>
              <a:t>Explanation for change:</a:t>
            </a:r>
          </a:p>
          <a:p>
            <a:r>
              <a:rPr lang="en-US" sz="1100" dirty="0" smtClean="0"/>
              <a:t>Funding pressures drive this choice.  Exploiting its capabilities for fusion science, including model validation, is of high value </a:t>
            </a:r>
            <a:endParaRPr lang="en-US" sz="1100" i="1" dirty="0">
              <a:solidFill>
                <a:schemeClr val="accent2"/>
              </a:solidFill>
            </a:endParaRPr>
          </a:p>
        </p:txBody>
      </p:sp>
      <p:sp>
        <p:nvSpPr>
          <p:cNvPr id="24" name="Text Box 11"/>
          <p:cNvSpPr txBox="1">
            <a:spLocks noChangeArrowheads="1"/>
          </p:cNvSpPr>
          <p:nvPr/>
        </p:nvSpPr>
        <p:spPr bwMode="auto">
          <a:xfrm>
            <a:off x="3554662" y="4255686"/>
            <a:ext cx="1643063" cy="1200329"/>
          </a:xfrm>
          <a:prstGeom prst="rect">
            <a:avLst/>
          </a:prstGeom>
          <a:noFill/>
          <a:ln w="9525">
            <a:noFill/>
            <a:miter lim="800000"/>
            <a:headEnd/>
            <a:tailEnd/>
          </a:ln>
          <a:effectLst>
            <a:softEdge rad="127000"/>
          </a:effectLst>
        </p:spPr>
        <p:txBody>
          <a:bodyPr>
            <a:spAutoFit/>
          </a:bodyPr>
          <a:lstStyle/>
          <a:p>
            <a:pPr algn="ctr"/>
            <a:r>
              <a:rPr lang="en-US" dirty="0" smtClean="0"/>
              <a:t>Plasma-materials science and technology</a:t>
            </a:r>
            <a:endParaRPr lang="en-US" dirty="0"/>
          </a:p>
        </p:txBody>
      </p:sp>
      <p:sp>
        <p:nvSpPr>
          <p:cNvPr id="43" name="Text Box 6"/>
          <p:cNvSpPr txBox="1">
            <a:spLocks noChangeArrowheads="1"/>
          </p:cNvSpPr>
          <p:nvPr/>
        </p:nvSpPr>
        <p:spPr bwMode="auto">
          <a:xfrm>
            <a:off x="2397963" y="3501752"/>
            <a:ext cx="1502229" cy="2092881"/>
          </a:xfrm>
          <a:prstGeom prst="rect">
            <a:avLst/>
          </a:prstGeom>
          <a:noFill/>
          <a:ln w="9525">
            <a:noFill/>
            <a:miter lim="800000"/>
            <a:headEnd/>
            <a:tailEnd/>
          </a:ln>
        </p:spPr>
        <p:txBody>
          <a:bodyPr wrap="square">
            <a:spAutoFit/>
          </a:bodyPr>
          <a:lstStyle/>
          <a:p>
            <a:pPr algn="ctr"/>
            <a:r>
              <a:rPr lang="en-US" sz="1300" i="1" dirty="0" smtClean="0">
                <a:solidFill>
                  <a:srgbClr val="7030A0"/>
                </a:solidFill>
              </a:rPr>
              <a:t>Emphasis on V&amp;V, in partnership with larger experiments where possible. Also, materials research at this scale could be of high value</a:t>
            </a:r>
            <a:endParaRPr lang="en-US" sz="1300" i="1" dirty="0">
              <a:solidFill>
                <a:srgbClr val="7030A0"/>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0" y="-42431"/>
            <a:ext cx="9144000" cy="723900"/>
          </a:xfrm>
          <a:noFill/>
        </p:spPr>
        <p:txBody>
          <a:bodyPr/>
          <a:lstStyle/>
          <a:p>
            <a:r>
              <a:rPr lang="en-US" sz="2000" dirty="0" smtClean="0">
                <a:effectLst/>
              </a:rPr>
              <a:t>High Energy Density Laboratory Plasma Physics will be adjusted to emphasize near-term science results relevant to IFE and discovery</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11" name="Text Box 25"/>
          <p:cNvSpPr txBox="1">
            <a:spLocks noChangeArrowheads="1"/>
          </p:cNvSpPr>
          <p:nvPr/>
        </p:nvSpPr>
        <p:spPr bwMode="auto">
          <a:xfrm>
            <a:off x="4374573" y="957614"/>
            <a:ext cx="4094018"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Science Subprogram: HEDLP</a:t>
            </a:r>
          </a:p>
          <a:p>
            <a:endParaRPr lang="en-US" sz="1400" b="1" i="1" dirty="0">
              <a:solidFill>
                <a:schemeClr val="accent2"/>
              </a:solidFill>
            </a:endParaRPr>
          </a:p>
        </p:txBody>
      </p:sp>
      <p:graphicFrame>
        <p:nvGraphicFramePr>
          <p:cNvPr id="17" name="Table 16"/>
          <p:cNvGraphicFramePr>
            <a:graphicFrameLocks noGrp="1"/>
          </p:cNvGraphicFramePr>
          <p:nvPr/>
        </p:nvGraphicFramePr>
        <p:xfrm>
          <a:off x="4414928" y="1296198"/>
          <a:ext cx="3534118" cy="929425"/>
        </p:xfrm>
        <a:graphic>
          <a:graphicData uri="http://schemas.openxmlformats.org/drawingml/2006/table">
            <a:tbl>
              <a:tblPr firstRow="1" bandRow="1">
                <a:tableStyleId>{5C22544A-7EE6-4342-B048-85BDC9FD1C3A}</a:tableStyleId>
              </a:tblPr>
              <a:tblGrid>
                <a:gridCol w="824164"/>
                <a:gridCol w="1173382"/>
                <a:gridCol w="894005"/>
                <a:gridCol w="642567"/>
              </a:tblGrid>
              <a:tr h="561112">
                <a:tc>
                  <a:txBody>
                    <a:bodyPr/>
                    <a:lstStyle/>
                    <a:p>
                      <a:r>
                        <a:rPr lang="en-US" sz="1000" dirty="0" smtClean="0"/>
                        <a:t>FY’12 request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FY’10 enacted</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FY’11 request</a:t>
                      </a:r>
                    </a:p>
                    <a:p>
                      <a:endParaRPr lang="en-US" sz="1400" dirty="0"/>
                    </a:p>
                  </a:txBody>
                  <a:tcPr/>
                </a:tc>
                <a:tc>
                  <a:txBody>
                    <a:bodyPr/>
                    <a:lstStyle/>
                    <a:p>
                      <a:r>
                        <a:rPr lang="en-US" sz="1200" dirty="0" smtClean="0"/>
                        <a:t>FY’12 – FY’10</a:t>
                      </a:r>
                      <a:endParaRPr lang="en-US" sz="1200" dirty="0"/>
                    </a:p>
                  </a:txBody>
                  <a:tcPr/>
                </a:tc>
              </a:tr>
              <a:tr h="304585">
                <a:tc>
                  <a:txBody>
                    <a:bodyPr/>
                    <a:lstStyle/>
                    <a:p>
                      <a:r>
                        <a:rPr lang="en-US" sz="1200" dirty="0" smtClean="0"/>
                        <a:t>$24.7M</a:t>
                      </a:r>
                      <a:endParaRPr lang="en-US" sz="1200" dirty="0"/>
                    </a:p>
                  </a:txBody>
                  <a:tcPr/>
                </a:tc>
                <a:tc>
                  <a:txBody>
                    <a:bodyPr/>
                    <a:lstStyle/>
                    <a:p>
                      <a:r>
                        <a:rPr lang="en-US" sz="1200" dirty="0" smtClean="0"/>
                        <a:t>$24.5M</a:t>
                      </a:r>
                      <a:endParaRPr lang="en-US" sz="1200" dirty="0"/>
                    </a:p>
                  </a:txBody>
                  <a:tcPr/>
                </a:tc>
                <a:tc>
                  <a:txBody>
                    <a:bodyPr/>
                    <a:lstStyle/>
                    <a:p>
                      <a:r>
                        <a:rPr lang="en-US" sz="1200" dirty="0" smtClean="0"/>
                        <a:t>$31.0M</a:t>
                      </a:r>
                      <a:endParaRPr lang="en-US" sz="1200" dirty="0"/>
                    </a:p>
                  </a:txBody>
                  <a:tcPr/>
                </a:tc>
                <a:tc>
                  <a:txBody>
                    <a:bodyPr/>
                    <a:lstStyle/>
                    <a:p>
                      <a:r>
                        <a:rPr lang="en-US" sz="1200" dirty="0" smtClean="0"/>
                        <a:t>-$0.2M</a:t>
                      </a:r>
                      <a:endParaRPr lang="en-US" sz="1200" dirty="0"/>
                    </a:p>
                  </a:txBody>
                  <a:tcPr/>
                </a:tc>
              </a:tr>
            </a:tbl>
          </a:graphicData>
        </a:graphic>
      </p:graphicFrame>
      <p:sp>
        <p:nvSpPr>
          <p:cNvPr id="19"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1" name="Text Box 9"/>
          <p:cNvSpPr txBox="1">
            <a:spLocks noChangeArrowheads="1"/>
          </p:cNvSpPr>
          <p:nvPr/>
        </p:nvSpPr>
        <p:spPr bwMode="auto">
          <a:xfrm>
            <a:off x="1204003"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4" name="Text Box 11"/>
          <p:cNvSpPr txBox="1">
            <a:spLocks noChangeArrowheads="1"/>
          </p:cNvSpPr>
          <p:nvPr/>
        </p:nvSpPr>
        <p:spPr bwMode="auto">
          <a:xfrm>
            <a:off x="35546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8"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9" name="Text Box 6"/>
          <p:cNvSpPr txBox="1">
            <a:spLocks noChangeArrowheads="1"/>
          </p:cNvSpPr>
          <p:nvPr/>
        </p:nvSpPr>
        <p:spPr bwMode="auto">
          <a:xfrm>
            <a:off x="23521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33"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41" name="Line 24"/>
          <p:cNvSpPr>
            <a:spLocks noChangeShapeType="1"/>
          </p:cNvSpPr>
          <p:nvPr/>
        </p:nvSpPr>
        <p:spPr bwMode="auto">
          <a:xfrm flipH="1">
            <a:off x="3185271" y="5085185"/>
            <a:ext cx="18662" cy="503852"/>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 name="Text Box 25"/>
          <p:cNvSpPr txBox="1">
            <a:spLocks noChangeArrowheads="1"/>
          </p:cNvSpPr>
          <p:nvPr/>
        </p:nvSpPr>
        <p:spPr bwMode="auto">
          <a:xfrm>
            <a:off x="5617032" y="2274653"/>
            <a:ext cx="3838461" cy="3108543"/>
          </a:xfrm>
          <a:prstGeom prst="rect">
            <a:avLst/>
          </a:prstGeom>
          <a:noFill/>
          <a:ln w="9525">
            <a:noFill/>
            <a:miter lim="800000"/>
            <a:headEnd/>
            <a:tailEnd/>
          </a:ln>
        </p:spPr>
        <p:txBody>
          <a:bodyPr wrap="square">
            <a:spAutoFit/>
          </a:bodyPr>
          <a:lstStyle/>
          <a:p>
            <a:r>
              <a:rPr lang="en-US" sz="1400" b="1" i="1" dirty="0" smtClean="0">
                <a:solidFill>
                  <a:schemeClr val="accent2"/>
                </a:solidFill>
              </a:rPr>
              <a:t>Explanation for change:</a:t>
            </a:r>
          </a:p>
          <a:p>
            <a:endParaRPr lang="en-US" sz="1400" b="1" i="1" dirty="0" smtClean="0">
              <a:solidFill>
                <a:schemeClr val="accent2"/>
              </a:solidFill>
            </a:endParaRPr>
          </a:p>
          <a:p>
            <a:r>
              <a:rPr lang="en-US" sz="1400" dirty="0" smtClean="0"/>
              <a:t>In FY 2012, FES and NNSA plan to hold a joint solicitation. Emphasis will be on </a:t>
            </a:r>
          </a:p>
          <a:p>
            <a:pPr>
              <a:buFont typeface="Arial" pitchFamily="34" charset="0"/>
              <a:buChar char="•"/>
            </a:pPr>
            <a:r>
              <a:rPr lang="en-US" sz="1400" dirty="0" smtClean="0"/>
              <a:t> basic science</a:t>
            </a:r>
          </a:p>
          <a:p>
            <a:pPr>
              <a:buFont typeface="Arial" pitchFamily="34" charset="0"/>
              <a:buChar char="•"/>
            </a:pPr>
            <a:r>
              <a:rPr lang="en-US" sz="1400" dirty="0" smtClean="0"/>
              <a:t> potential for near-term output</a:t>
            </a:r>
          </a:p>
          <a:p>
            <a:pPr>
              <a:buFont typeface="Arial" pitchFamily="34" charset="0"/>
              <a:buChar char="•"/>
            </a:pPr>
            <a:r>
              <a:rPr lang="en-US" sz="1400" dirty="0" smtClean="0"/>
              <a:t> access to extreme states of matter</a:t>
            </a:r>
          </a:p>
          <a:p>
            <a:pPr>
              <a:buFont typeface="Arial" pitchFamily="34" charset="0"/>
              <a:buChar char="•"/>
            </a:pPr>
            <a:r>
              <a:rPr lang="en-US" sz="1400" dirty="0" smtClean="0"/>
              <a:t> leverage with other agencies or multiple institutions</a:t>
            </a:r>
          </a:p>
          <a:p>
            <a:pPr>
              <a:buFont typeface="Arial" pitchFamily="34" charset="0"/>
              <a:buChar char="•"/>
            </a:pPr>
            <a:r>
              <a:rPr lang="en-US" sz="1400" dirty="0" smtClean="0"/>
              <a:t> leverage of existing investments</a:t>
            </a:r>
          </a:p>
          <a:p>
            <a:pPr>
              <a:buFont typeface="Arial" pitchFamily="34" charset="0"/>
              <a:buChar char="•"/>
            </a:pPr>
            <a:r>
              <a:rPr lang="en-US" sz="1400" dirty="0" smtClean="0"/>
              <a:t> building research opportunities around     recent ARRA investments</a:t>
            </a:r>
          </a:p>
          <a:p>
            <a:endParaRPr lang="en-US" sz="1400" dirty="0" smtClean="0"/>
          </a:p>
          <a:p>
            <a:endParaRPr lang="en-US" sz="1400" b="1" i="1" dirty="0" smtClean="0">
              <a:solidFill>
                <a:schemeClr val="accent2"/>
              </a:solidFill>
            </a:endParaRPr>
          </a:p>
        </p:txBody>
      </p:sp>
      <p:pic>
        <p:nvPicPr>
          <p:cNvPr id="60418" name="Picture 2"/>
          <p:cNvPicPr>
            <a:picLocks noChangeAspect="1" noChangeArrowheads="1"/>
          </p:cNvPicPr>
          <p:nvPr/>
        </p:nvPicPr>
        <p:blipFill>
          <a:blip r:embed="rId3" cstate="print"/>
          <a:srcRect/>
          <a:stretch>
            <a:fillRect/>
          </a:stretch>
        </p:blipFill>
        <p:spPr bwMode="auto">
          <a:xfrm>
            <a:off x="226276" y="1690336"/>
            <a:ext cx="1368348" cy="2079889"/>
          </a:xfrm>
          <a:prstGeom prst="rect">
            <a:avLst/>
          </a:prstGeom>
          <a:noFill/>
          <a:ln w="9525">
            <a:noFill/>
            <a:miter lim="800000"/>
            <a:headEnd/>
            <a:tailEnd/>
          </a:ln>
        </p:spPr>
      </p:pic>
      <p:sp>
        <p:nvSpPr>
          <p:cNvPr id="16" name="TextBox 15"/>
          <p:cNvSpPr txBox="1"/>
          <p:nvPr/>
        </p:nvSpPr>
        <p:spPr>
          <a:xfrm>
            <a:off x="200723" y="981307"/>
            <a:ext cx="1550020" cy="738664"/>
          </a:xfrm>
          <a:prstGeom prst="rect">
            <a:avLst/>
          </a:prstGeom>
          <a:noFill/>
        </p:spPr>
        <p:txBody>
          <a:bodyPr wrap="square" rtlCol="0">
            <a:spAutoFit/>
          </a:bodyPr>
          <a:lstStyle/>
          <a:p>
            <a:r>
              <a:rPr lang="en-US" sz="1400" i="1" dirty="0" smtClean="0"/>
              <a:t>National Academies Report</a:t>
            </a:r>
            <a:endParaRPr lang="en-US" sz="1400" i="1" dirty="0"/>
          </a:p>
        </p:txBody>
      </p:sp>
      <p:sp>
        <p:nvSpPr>
          <p:cNvPr id="18" name="Line 24"/>
          <p:cNvSpPr>
            <a:spLocks noChangeShapeType="1"/>
          </p:cNvSpPr>
          <p:nvPr/>
        </p:nvSpPr>
        <p:spPr bwMode="auto">
          <a:xfrm flipH="1">
            <a:off x="3547067" y="2463282"/>
            <a:ext cx="502419" cy="350256"/>
          </a:xfrm>
          <a:prstGeom prst="line">
            <a:avLst/>
          </a:prstGeom>
          <a:ln w="38100">
            <a:solidFill>
              <a:srgbClr val="00B0F0"/>
            </a:solidFill>
            <a:prstDash val="solid"/>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tx2"/>
              </a:solidFill>
            </a:endParaRPr>
          </a:p>
        </p:txBody>
      </p:sp>
      <p:sp>
        <p:nvSpPr>
          <p:cNvPr id="20" name="TextBox 19"/>
          <p:cNvSpPr txBox="1"/>
          <p:nvPr/>
        </p:nvSpPr>
        <p:spPr>
          <a:xfrm>
            <a:off x="3858566" y="2180492"/>
            <a:ext cx="514885" cy="338554"/>
          </a:xfrm>
          <a:prstGeom prst="rect">
            <a:avLst/>
          </a:prstGeom>
          <a:noFill/>
        </p:spPr>
        <p:txBody>
          <a:bodyPr wrap="none" rtlCol="0">
            <a:spAutoFit/>
          </a:bodyPr>
          <a:lstStyle/>
          <a:p>
            <a:r>
              <a:rPr lang="en-US" sz="1600" i="1" dirty="0" smtClean="0">
                <a:solidFill>
                  <a:schemeClr val="tx2">
                    <a:lumMod val="60000"/>
                    <a:lumOff val="40000"/>
                  </a:schemeClr>
                </a:solidFill>
              </a:rPr>
              <a:t>NIF</a:t>
            </a:r>
            <a:endParaRPr lang="en-US" sz="1600" i="1" dirty="0">
              <a:solidFill>
                <a:schemeClr val="tx2">
                  <a:lumMod val="60000"/>
                  <a:lumOff val="40000"/>
                </a:schemeClr>
              </a:solidFill>
            </a:endParaRPr>
          </a:p>
        </p:txBody>
      </p:sp>
      <p:sp>
        <p:nvSpPr>
          <p:cNvPr id="22" name="Text Box 9"/>
          <p:cNvSpPr txBox="1">
            <a:spLocks noChangeArrowheads="1"/>
          </p:cNvSpPr>
          <p:nvPr/>
        </p:nvSpPr>
        <p:spPr bwMode="auto">
          <a:xfrm>
            <a:off x="2400555" y="3660326"/>
            <a:ext cx="1642055" cy="1384995"/>
          </a:xfrm>
          <a:prstGeom prst="rect">
            <a:avLst/>
          </a:prstGeom>
          <a:noFill/>
          <a:ln w="9525">
            <a:noFill/>
            <a:miter lim="800000"/>
            <a:headEnd/>
            <a:tailEnd/>
          </a:ln>
        </p:spPr>
        <p:txBody>
          <a:bodyPr wrap="square">
            <a:spAutoFit/>
          </a:bodyPr>
          <a:lstStyle/>
          <a:p>
            <a:pPr algn="ctr"/>
            <a:r>
              <a:rPr lang="en-US" sz="1400" i="1" dirty="0" smtClean="0">
                <a:solidFill>
                  <a:srgbClr val="7030A0"/>
                </a:solidFill>
              </a:rPr>
              <a:t>This research can also be framed as questions in plasma dynamics, control, and discovery</a:t>
            </a:r>
            <a:endParaRPr lang="en-US" sz="1400" i="1" dirty="0">
              <a:solidFill>
                <a:srgbClr val="7030A0"/>
              </a:solidFill>
            </a:endParaRPr>
          </a:p>
        </p:txBody>
      </p:sp>
      <p:sp>
        <p:nvSpPr>
          <p:cNvPr id="23" name="Line 24"/>
          <p:cNvSpPr>
            <a:spLocks noChangeShapeType="1"/>
          </p:cNvSpPr>
          <p:nvPr/>
        </p:nvSpPr>
        <p:spPr bwMode="auto">
          <a:xfrm flipH="1" flipV="1">
            <a:off x="2313996" y="4599979"/>
            <a:ext cx="329681" cy="3109"/>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 name="Rectangle 24"/>
          <p:cNvSpPr/>
          <p:nvPr/>
        </p:nvSpPr>
        <p:spPr>
          <a:xfrm>
            <a:off x="5841288" y="5005768"/>
            <a:ext cx="3158333" cy="1200329"/>
          </a:xfrm>
          <a:prstGeom prst="rect">
            <a:avLst/>
          </a:prstGeom>
        </p:spPr>
        <p:txBody>
          <a:bodyPr wrap="square">
            <a:spAutoFit/>
          </a:bodyPr>
          <a:lstStyle/>
          <a:p>
            <a:r>
              <a:rPr lang="en-US" i="1" dirty="0" smtClean="0">
                <a:solidFill>
                  <a:srgbClr val="7030A0"/>
                </a:solidFill>
              </a:rPr>
              <a:t>Partnership with NNSA is highly valued in advancing this element of plasma science</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0" y="-42431"/>
            <a:ext cx="9144000" cy="723900"/>
          </a:xfrm>
          <a:noFill/>
        </p:spPr>
        <p:txBody>
          <a:bodyPr/>
          <a:lstStyle/>
          <a:p>
            <a:r>
              <a:rPr lang="en-US" sz="2000" dirty="0" smtClean="0">
                <a:effectLst/>
              </a:rPr>
              <a:t>General Plasma Science is increased in the FY’12 FES proposal to help capture the call made by the National Academies</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11" name="Text Box 25"/>
          <p:cNvSpPr txBox="1">
            <a:spLocks noChangeArrowheads="1"/>
          </p:cNvSpPr>
          <p:nvPr/>
        </p:nvSpPr>
        <p:spPr bwMode="auto">
          <a:xfrm>
            <a:off x="4374573" y="957614"/>
            <a:ext cx="4316754" cy="523220"/>
          </a:xfrm>
          <a:prstGeom prst="rect">
            <a:avLst/>
          </a:prstGeom>
          <a:noFill/>
          <a:ln w="9525">
            <a:noFill/>
            <a:miter lim="800000"/>
            <a:headEnd/>
            <a:tailEnd/>
          </a:ln>
        </p:spPr>
        <p:txBody>
          <a:bodyPr wrap="square">
            <a:spAutoFit/>
          </a:bodyPr>
          <a:lstStyle/>
          <a:p>
            <a:r>
              <a:rPr lang="en-US" sz="1400" b="1" i="1" dirty="0" smtClean="0">
                <a:solidFill>
                  <a:schemeClr val="accent2"/>
                </a:solidFill>
              </a:rPr>
              <a:t>Science Subprogram: General Plasma Science</a:t>
            </a:r>
          </a:p>
          <a:p>
            <a:endParaRPr lang="en-US" sz="1400" b="1" i="1" dirty="0">
              <a:solidFill>
                <a:schemeClr val="accent2"/>
              </a:solidFill>
            </a:endParaRPr>
          </a:p>
        </p:txBody>
      </p:sp>
      <p:graphicFrame>
        <p:nvGraphicFramePr>
          <p:cNvPr id="17" name="Table 16"/>
          <p:cNvGraphicFramePr>
            <a:graphicFrameLocks noGrp="1"/>
          </p:cNvGraphicFramePr>
          <p:nvPr/>
        </p:nvGraphicFramePr>
        <p:xfrm>
          <a:off x="4414928" y="1296198"/>
          <a:ext cx="3268262" cy="865912"/>
        </p:xfrm>
        <a:graphic>
          <a:graphicData uri="http://schemas.openxmlformats.org/drawingml/2006/table">
            <a:tbl>
              <a:tblPr firstRow="1" bandRow="1">
                <a:tableStyleId>{5C22544A-7EE6-4342-B048-85BDC9FD1C3A}</a:tableStyleId>
              </a:tblPr>
              <a:tblGrid>
                <a:gridCol w="1020253"/>
                <a:gridCol w="1452559"/>
                <a:gridCol w="795450"/>
              </a:tblGrid>
              <a:tr h="561112">
                <a:tc>
                  <a:txBody>
                    <a:bodyPr/>
                    <a:lstStyle/>
                    <a:p>
                      <a:r>
                        <a:rPr lang="en-US" sz="1050" dirty="0" smtClean="0"/>
                        <a:t>FY’12 request</a:t>
                      </a:r>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FY’10 enacted</a:t>
                      </a:r>
                    </a:p>
                    <a:p>
                      <a:endParaRPr lang="en-US" sz="1600" dirty="0"/>
                    </a:p>
                  </a:txBody>
                  <a:tcPr/>
                </a:tc>
                <a:tc>
                  <a:txBody>
                    <a:bodyPr/>
                    <a:lstStyle/>
                    <a:p>
                      <a:r>
                        <a:rPr lang="en-US" sz="1400" dirty="0" smtClean="0"/>
                        <a:t>FY’12 – FY’10</a:t>
                      </a:r>
                      <a:endParaRPr lang="en-US" sz="1400" dirty="0"/>
                    </a:p>
                  </a:txBody>
                  <a:tcPr/>
                </a:tc>
              </a:tr>
              <a:tr h="304585">
                <a:tc>
                  <a:txBody>
                    <a:bodyPr/>
                    <a:lstStyle/>
                    <a:p>
                      <a:r>
                        <a:rPr lang="en-US" sz="1400" dirty="0" smtClean="0"/>
                        <a:t>$16.8M</a:t>
                      </a:r>
                      <a:endParaRPr lang="en-US" sz="1400" dirty="0"/>
                    </a:p>
                  </a:txBody>
                  <a:tcPr/>
                </a:tc>
                <a:tc>
                  <a:txBody>
                    <a:bodyPr/>
                    <a:lstStyle/>
                    <a:p>
                      <a:r>
                        <a:rPr lang="en-US" sz="1400" dirty="0" smtClean="0"/>
                        <a:t>$14.5M</a:t>
                      </a:r>
                      <a:endParaRPr lang="en-US" sz="1400" dirty="0"/>
                    </a:p>
                  </a:txBody>
                  <a:tcPr/>
                </a:tc>
                <a:tc>
                  <a:txBody>
                    <a:bodyPr/>
                    <a:lstStyle/>
                    <a:p>
                      <a:r>
                        <a:rPr lang="en-US" sz="1400" dirty="0" smtClean="0"/>
                        <a:t>+$2.3M</a:t>
                      </a:r>
                      <a:endParaRPr lang="en-US" sz="1400" dirty="0"/>
                    </a:p>
                  </a:txBody>
                  <a:tcPr/>
                </a:tc>
              </a:tr>
            </a:tbl>
          </a:graphicData>
        </a:graphic>
      </p:graphicFrame>
      <p:sp>
        <p:nvSpPr>
          <p:cNvPr id="19" name="AutoShape 19"/>
          <p:cNvSpPr>
            <a:spLocks noChangeArrowheads="1"/>
          </p:cNvSpPr>
          <p:nvPr/>
        </p:nvSpPr>
        <p:spPr bwMode="auto">
          <a:xfrm rot="-5400000">
            <a:off x="585457" y="802816"/>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4" name="Text Box 11"/>
          <p:cNvSpPr txBox="1">
            <a:spLocks noChangeArrowheads="1"/>
          </p:cNvSpPr>
          <p:nvPr/>
        </p:nvSpPr>
        <p:spPr bwMode="auto">
          <a:xfrm>
            <a:off x="3554662" y="4255686"/>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8" name="Text Box 11"/>
          <p:cNvSpPr txBox="1">
            <a:spLocks noChangeArrowheads="1"/>
          </p:cNvSpPr>
          <p:nvPr/>
        </p:nvSpPr>
        <p:spPr bwMode="auto">
          <a:xfrm>
            <a:off x="2388635" y="5545787"/>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9" name="Text Box 6"/>
          <p:cNvSpPr txBox="1">
            <a:spLocks noChangeArrowheads="1"/>
          </p:cNvSpPr>
          <p:nvPr/>
        </p:nvSpPr>
        <p:spPr bwMode="auto">
          <a:xfrm>
            <a:off x="2352104" y="2710412"/>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33" name="Text Box 6"/>
          <p:cNvSpPr txBox="1">
            <a:spLocks noChangeArrowheads="1"/>
          </p:cNvSpPr>
          <p:nvPr/>
        </p:nvSpPr>
        <p:spPr bwMode="auto">
          <a:xfrm>
            <a:off x="2090487"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15" name="Text Box 25"/>
          <p:cNvSpPr txBox="1">
            <a:spLocks noChangeArrowheads="1"/>
          </p:cNvSpPr>
          <p:nvPr/>
        </p:nvSpPr>
        <p:spPr bwMode="auto">
          <a:xfrm>
            <a:off x="5237018" y="2548087"/>
            <a:ext cx="3737588" cy="2031325"/>
          </a:xfrm>
          <a:prstGeom prst="rect">
            <a:avLst/>
          </a:prstGeom>
          <a:noFill/>
          <a:ln w="9525">
            <a:noFill/>
            <a:miter lim="800000"/>
            <a:headEnd/>
            <a:tailEnd/>
          </a:ln>
        </p:spPr>
        <p:txBody>
          <a:bodyPr wrap="square">
            <a:spAutoFit/>
          </a:bodyPr>
          <a:lstStyle/>
          <a:p>
            <a:r>
              <a:rPr lang="en-US" sz="1400" b="1" i="1" dirty="0" smtClean="0">
                <a:solidFill>
                  <a:schemeClr val="accent2"/>
                </a:solidFill>
              </a:rPr>
              <a:t>Explanation for change:</a:t>
            </a:r>
          </a:p>
          <a:p>
            <a:endParaRPr lang="en-US" sz="1400" b="1" i="1" dirty="0" smtClean="0">
              <a:solidFill>
                <a:schemeClr val="accent2"/>
              </a:solidFill>
            </a:endParaRPr>
          </a:p>
          <a:p>
            <a:r>
              <a:rPr lang="en-US" sz="1400" dirty="0" smtClean="0"/>
              <a:t>The increase will allow for preparation for new proposals in discovery science that lever cross-agency and international partnership. Also, this proposed budget will provide full funding of a Plasma Science Center which was started with Recovery Act funding.</a:t>
            </a:r>
            <a:endParaRPr lang="en-US" sz="1400" dirty="0"/>
          </a:p>
        </p:txBody>
      </p:sp>
      <p:pic>
        <p:nvPicPr>
          <p:cNvPr id="51202" name="Picture 2"/>
          <p:cNvPicPr>
            <a:picLocks noChangeAspect="1" noChangeArrowheads="1"/>
          </p:cNvPicPr>
          <p:nvPr/>
        </p:nvPicPr>
        <p:blipFill>
          <a:blip r:embed="rId3" cstate="print"/>
          <a:srcRect/>
          <a:stretch>
            <a:fillRect/>
          </a:stretch>
        </p:blipFill>
        <p:spPr bwMode="auto">
          <a:xfrm>
            <a:off x="150639" y="1072807"/>
            <a:ext cx="1866193" cy="2648155"/>
          </a:xfrm>
          <a:prstGeom prst="rect">
            <a:avLst/>
          </a:prstGeom>
          <a:noFill/>
          <a:ln w="9525">
            <a:noFill/>
            <a:miter lim="800000"/>
            <a:headEnd/>
            <a:tailEnd/>
          </a:ln>
        </p:spPr>
      </p:pic>
      <p:sp>
        <p:nvSpPr>
          <p:cNvPr id="16" name="Line 24"/>
          <p:cNvSpPr>
            <a:spLocks noChangeShapeType="1"/>
          </p:cNvSpPr>
          <p:nvPr/>
        </p:nvSpPr>
        <p:spPr bwMode="auto">
          <a:xfrm flipH="1">
            <a:off x="3188643" y="5085185"/>
            <a:ext cx="18662" cy="503852"/>
          </a:xfrm>
          <a:prstGeom prst="line">
            <a:avLst/>
          </a:prstGeom>
          <a:ln w="38100">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 name="Text Box 9"/>
          <p:cNvSpPr txBox="1">
            <a:spLocks noChangeArrowheads="1"/>
          </p:cNvSpPr>
          <p:nvPr/>
        </p:nvSpPr>
        <p:spPr bwMode="auto">
          <a:xfrm>
            <a:off x="2418230" y="3644919"/>
            <a:ext cx="1458826" cy="1384995"/>
          </a:xfrm>
          <a:prstGeom prst="rect">
            <a:avLst/>
          </a:prstGeom>
          <a:noFill/>
          <a:ln w="9525">
            <a:noFill/>
            <a:miter lim="800000"/>
            <a:headEnd/>
            <a:tailEnd/>
          </a:ln>
        </p:spPr>
        <p:txBody>
          <a:bodyPr wrap="square">
            <a:spAutoFit/>
          </a:bodyPr>
          <a:lstStyle/>
          <a:p>
            <a:pPr algn="ctr"/>
            <a:r>
              <a:rPr lang="en-US" sz="1400" i="1" dirty="0" smtClean="0">
                <a:solidFill>
                  <a:srgbClr val="7030A0"/>
                </a:solidFill>
              </a:rPr>
              <a:t>This area’s leading emphasis is exploration and curiosity-driven research</a:t>
            </a:r>
            <a:endParaRPr lang="en-US" sz="1400" i="1" dirty="0">
              <a:solidFill>
                <a:srgbClr val="7030A0"/>
              </a:solidFill>
            </a:endParaRPr>
          </a:p>
        </p:txBody>
      </p:sp>
      <p:sp>
        <p:nvSpPr>
          <p:cNvPr id="20" name="Text Box 9"/>
          <p:cNvSpPr txBox="1">
            <a:spLocks noChangeArrowheads="1"/>
          </p:cNvSpPr>
          <p:nvPr/>
        </p:nvSpPr>
        <p:spPr bwMode="auto">
          <a:xfrm>
            <a:off x="1204003" y="425790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1" name="Rectangle 20"/>
          <p:cNvSpPr/>
          <p:nvPr/>
        </p:nvSpPr>
        <p:spPr>
          <a:xfrm>
            <a:off x="5648783" y="4784376"/>
            <a:ext cx="3158333" cy="923330"/>
          </a:xfrm>
          <a:prstGeom prst="rect">
            <a:avLst/>
          </a:prstGeom>
        </p:spPr>
        <p:txBody>
          <a:bodyPr wrap="square">
            <a:spAutoFit/>
          </a:bodyPr>
          <a:lstStyle/>
          <a:p>
            <a:r>
              <a:rPr lang="en-US" i="1" dirty="0" smtClean="0">
                <a:solidFill>
                  <a:srgbClr val="7030A0"/>
                </a:solidFill>
              </a:rPr>
              <a:t>Leverage with other agencies and programs can be of high value here</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5"/>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endParaRPr lang="en-US"/>
          </a:p>
        </p:txBody>
      </p:sp>
      <p:sp>
        <p:nvSpPr>
          <p:cNvPr id="43011" name="Slide Number Placeholder 3"/>
          <p:cNvSpPr>
            <a:spLocks noGrp="1"/>
          </p:cNvSpPr>
          <p:nvPr>
            <p:ph type="sldNum" sz="quarter" idx="10"/>
          </p:nvPr>
        </p:nvSpPr>
        <p:spPr>
          <a:xfrm>
            <a:off x="8767763" y="6345238"/>
            <a:ext cx="376237" cy="238125"/>
          </a:xfrm>
          <a:noFill/>
        </p:spPr>
        <p:txBody>
          <a:bodyPr/>
          <a:lstStyle/>
          <a:p>
            <a:fld id="{C0F15E9F-DF52-4FFD-A923-6F9800A84EAE}" type="slidenum">
              <a:rPr lang="en-US" smtClean="0"/>
              <a:pPr/>
              <a:t>29</a:t>
            </a:fld>
            <a:endParaRPr lang="en-US" smtClean="0"/>
          </a:p>
        </p:txBody>
      </p:sp>
      <p:sp>
        <p:nvSpPr>
          <p:cNvPr id="5" name="Oval 4"/>
          <p:cNvSpPr/>
          <p:nvPr/>
        </p:nvSpPr>
        <p:spPr>
          <a:xfrm>
            <a:off x="603250" y="960438"/>
            <a:ext cx="8007350" cy="518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524000" y="1522413"/>
            <a:ext cx="6096000" cy="40862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667000" y="2332038"/>
            <a:ext cx="3810000" cy="2465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TextBox 7"/>
          <p:cNvSpPr txBox="1">
            <a:spLocks noChangeArrowheads="1"/>
          </p:cNvSpPr>
          <p:nvPr/>
        </p:nvSpPr>
        <p:spPr bwMode="auto">
          <a:xfrm>
            <a:off x="304800" y="427038"/>
            <a:ext cx="1309688" cy="954087"/>
          </a:xfrm>
          <a:prstGeom prst="rect">
            <a:avLst/>
          </a:prstGeom>
          <a:noFill/>
          <a:ln w="9525">
            <a:noFill/>
            <a:miter lim="800000"/>
            <a:headEnd/>
            <a:tailEnd/>
          </a:ln>
        </p:spPr>
        <p:txBody>
          <a:bodyPr wrap="none">
            <a:spAutoFit/>
          </a:bodyPr>
          <a:lstStyle/>
          <a:p>
            <a:pPr algn="ctr"/>
            <a:r>
              <a:rPr lang="en-US" sz="2800"/>
              <a:t>High </a:t>
            </a:r>
            <a:br>
              <a:rPr lang="en-US" sz="2800"/>
            </a:br>
            <a:r>
              <a:rPr lang="en-US" sz="2800"/>
              <a:t>Density</a:t>
            </a:r>
          </a:p>
        </p:txBody>
      </p:sp>
      <p:sp>
        <p:nvSpPr>
          <p:cNvPr id="43016" name="TextBox 8"/>
          <p:cNvSpPr txBox="1">
            <a:spLocks noChangeArrowheads="1"/>
          </p:cNvSpPr>
          <p:nvPr/>
        </p:nvSpPr>
        <p:spPr bwMode="auto">
          <a:xfrm>
            <a:off x="7162800" y="427038"/>
            <a:ext cx="1196975" cy="954087"/>
          </a:xfrm>
          <a:prstGeom prst="rect">
            <a:avLst/>
          </a:prstGeom>
          <a:noFill/>
          <a:ln w="9525">
            <a:noFill/>
            <a:miter lim="800000"/>
            <a:headEnd/>
            <a:tailEnd/>
          </a:ln>
        </p:spPr>
        <p:txBody>
          <a:bodyPr wrap="none">
            <a:spAutoFit/>
          </a:bodyPr>
          <a:lstStyle/>
          <a:p>
            <a:pPr algn="ctr"/>
            <a:r>
              <a:rPr lang="en-US" sz="2800"/>
              <a:t>High </a:t>
            </a:r>
            <a:br>
              <a:rPr lang="en-US" sz="2800"/>
            </a:br>
            <a:r>
              <a:rPr lang="en-US" sz="2800"/>
              <a:t>Energy</a:t>
            </a:r>
          </a:p>
        </p:txBody>
      </p:sp>
      <p:sp>
        <p:nvSpPr>
          <p:cNvPr id="43017" name="TextBox 9"/>
          <p:cNvSpPr txBox="1">
            <a:spLocks noChangeArrowheads="1"/>
          </p:cNvSpPr>
          <p:nvPr/>
        </p:nvSpPr>
        <p:spPr bwMode="auto">
          <a:xfrm>
            <a:off x="804863" y="5684838"/>
            <a:ext cx="1196975" cy="954087"/>
          </a:xfrm>
          <a:prstGeom prst="rect">
            <a:avLst/>
          </a:prstGeom>
          <a:noFill/>
          <a:ln w="9525">
            <a:noFill/>
            <a:miter lim="800000"/>
            <a:headEnd/>
            <a:tailEnd/>
          </a:ln>
        </p:spPr>
        <p:txBody>
          <a:bodyPr wrap="none">
            <a:spAutoFit/>
          </a:bodyPr>
          <a:lstStyle/>
          <a:p>
            <a:pPr algn="ctr"/>
            <a:r>
              <a:rPr lang="en-US" sz="2800"/>
              <a:t>Low </a:t>
            </a:r>
            <a:br>
              <a:rPr lang="en-US" sz="2800"/>
            </a:br>
            <a:r>
              <a:rPr lang="en-US" sz="2800"/>
              <a:t>Energy</a:t>
            </a:r>
          </a:p>
        </p:txBody>
      </p:sp>
      <p:sp>
        <p:nvSpPr>
          <p:cNvPr id="43018" name="TextBox 10"/>
          <p:cNvSpPr txBox="1">
            <a:spLocks noChangeArrowheads="1"/>
          </p:cNvSpPr>
          <p:nvPr/>
        </p:nvSpPr>
        <p:spPr bwMode="auto">
          <a:xfrm>
            <a:off x="6934200" y="5608638"/>
            <a:ext cx="1309688" cy="954087"/>
          </a:xfrm>
          <a:prstGeom prst="rect">
            <a:avLst/>
          </a:prstGeom>
          <a:noFill/>
          <a:ln w="9525">
            <a:noFill/>
            <a:miter lim="800000"/>
            <a:headEnd/>
            <a:tailEnd/>
          </a:ln>
        </p:spPr>
        <p:txBody>
          <a:bodyPr wrap="none">
            <a:spAutoFit/>
          </a:bodyPr>
          <a:lstStyle/>
          <a:p>
            <a:pPr algn="ctr"/>
            <a:r>
              <a:rPr lang="en-US" sz="2800"/>
              <a:t>Low </a:t>
            </a:r>
            <a:br>
              <a:rPr lang="en-US" sz="2800"/>
            </a:br>
            <a:r>
              <a:rPr lang="en-US" sz="2800"/>
              <a:t>Density</a:t>
            </a:r>
          </a:p>
        </p:txBody>
      </p:sp>
      <p:sp>
        <p:nvSpPr>
          <p:cNvPr id="43019" name="TextBox 11"/>
          <p:cNvSpPr txBox="1">
            <a:spLocks noChangeArrowheads="1"/>
          </p:cNvSpPr>
          <p:nvPr/>
        </p:nvSpPr>
        <p:spPr bwMode="auto">
          <a:xfrm>
            <a:off x="3505200" y="579438"/>
            <a:ext cx="184150" cy="646112"/>
          </a:xfrm>
          <a:prstGeom prst="rect">
            <a:avLst/>
          </a:prstGeom>
          <a:noFill/>
          <a:ln w="9525">
            <a:noFill/>
            <a:miter lim="800000"/>
            <a:headEnd/>
            <a:tailEnd/>
          </a:ln>
        </p:spPr>
        <p:txBody>
          <a:bodyPr wrap="none">
            <a:spAutoFit/>
          </a:bodyPr>
          <a:lstStyle/>
          <a:p>
            <a:endParaRPr lang="en-US"/>
          </a:p>
          <a:p>
            <a:endParaRPr lang="en-US"/>
          </a:p>
        </p:txBody>
      </p:sp>
      <p:cxnSp>
        <p:nvCxnSpPr>
          <p:cNvPr id="13" name="Straight Connector 12"/>
          <p:cNvCxnSpPr/>
          <p:nvPr/>
        </p:nvCxnSpPr>
        <p:spPr>
          <a:xfrm rot="5400000">
            <a:off x="1219200" y="3749675"/>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55123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200" y="1171575"/>
            <a:ext cx="2962275" cy="260350"/>
          </a:xfrm>
          <a:prstGeom prst="rect">
            <a:avLst/>
          </a:prstGeom>
          <a:solidFill>
            <a:schemeClr val="accent1">
              <a:lumMod val="40000"/>
              <a:lumOff val="60000"/>
            </a:schemeClr>
          </a:solidFill>
        </p:spPr>
        <p:txBody>
          <a:bodyPr wrap="none">
            <a:spAutoFit/>
          </a:bodyPr>
          <a:lstStyle/>
          <a:p>
            <a:pPr>
              <a:defRPr/>
            </a:pPr>
            <a:r>
              <a:rPr lang="en-US" sz="1100" dirty="0">
                <a:latin typeface="Arial" pitchFamily="34" charset="0"/>
                <a:cs typeface="Arial" pitchFamily="34" charset="0"/>
              </a:rPr>
              <a:t>Laser-Driven, Heavy-Ion, Magneto-Inertial</a:t>
            </a:r>
          </a:p>
        </p:txBody>
      </p:sp>
      <p:sp>
        <p:nvSpPr>
          <p:cNvPr id="43023" name="TextBox 15"/>
          <p:cNvSpPr txBox="1">
            <a:spLocks noChangeArrowheads="1"/>
          </p:cNvSpPr>
          <p:nvPr/>
        </p:nvSpPr>
        <p:spPr bwMode="auto">
          <a:xfrm>
            <a:off x="2819400" y="1855788"/>
            <a:ext cx="1371600" cy="430212"/>
          </a:xfrm>
          <a:prstGeom prst="rect">
            <a:avLst/>
          </a:prstGeom>
          <a:noFill/>
          <a:ln w="9525">
            <a:noFill/>
            <a:miter lim="800000"/>
            <a:headEnd/>
            <a:tailEnd/>
          </a:ln>
        </p:spPr>
        <p:txBody>
          <a:bodyPr>
            <a:spAutoFit/>
          </a:bodyPr>
          <a:lstStyle/>
          <a:p>
            <a:pPr algn="ctr"/>
            <a:r>
              <a:rPr lang="en-US" sz="1100">
                <a:cs typeface="Arial" charset="0"/>
              </a:rPr>
              <a:t>Shocks and </a:t>
            </a:r>
            <a:br>
              <a:rPr lang="en-US" sz="1100">
                <a:cs typeface="Arial" charset="0"/>
              </a:rPr>
            </a:br>
            <a:r>
              <a:rPr lang="en-US" sz="1100">
                <a:cs typeface="Arial" charset="0"/>
              </a:rPr>
              <a:t>Extreme Fields</a:t>
            </a:r>
          </a:p>
        </p:txBody>
      </p:sp>
      <p:sp>
        <p:nvSpPr>
          <p:cNvPr id="43024" name="TextBox 16"/>
          <p:cNvSpPr txBox="1">
            <a:spLocks noChangeArrowheads="1"/>
          </p:cNvSpPr>
          <p:nvPr/>
        </p:nvSpPr>
        <p:spPr bwMode="auto">
          <a:xfrm>
            <a:off x="4630738" y="1874838"/>
            <a:ext cx="1770062" cy="430212"/>
          </a:xfrm>
          <a:prstGeom prst="rect">
            <a:avLst/>
          </a:prstGeom>
          <a:noFill/>
          <a:ln w="9525">
            <a:noFill/>
            <a:miter lim="800000"/>
            <a:headEnd/>
            <a:tailEnd/>
          </a:ln>
        </p:spPr>
        <p:txBody>
          <a:bodyPr wrap="none">
            <a:spAutoFit/>
          </a:bodyPr>
          <a:lstStyle/>
          <a:p>
            <a:pPr algn="ctr"/>
            <a:r>
              <a:rPr lang="en-US" sz="1100">
                <a:cs typeface="Arial" charset="0"/>
              </a:rPr>
              <a:t>Enhanced-Performance</a:t>
            </a:r>
            <a:br>
              <a:rPr lang="en-US" sz="1100">
                <a:cs typeface="Arial" charset="0"/>
              </a:rPr>
            </a:br>
            <a:r>
              <a:rPr lang="en-US" sz="1100">
                <a:cs typeface="Arial" charset="0"/>
              </a:rPr>
              <a:t>Materials</a:t>
            </a:r>
          </a:p>
        </p:txBody>
      </p:sp>
      <p:sp>
        <p:nvSpPr>
          <p:cNvPr id="18" name="TextBox 17"/>
          <p:cNvSpPr txBox="1"/>
          <p:nvPr/>
        </p:nvSpPr>
        <p:spPr>
          <a:xfrm>
            <a:off x="7772400" y="2484120"/>
            <a:ext cx="353943" cy="2113720"/>
          </a:xfrm>
          <a:prstGeom prst="rect">
            <a:avLst/>
          </a:prstGeom>
          <a:solidFill>
            <a:schemeClr val="accent1">
              <a:lumMod val="40000"/>
              <a:lumOff val="60000"/>
            </a:schemeClr>
          </a:solidFill>
        </p:spPr>
        <p:txBody>
          <a:bodyPr vert="vert270" wrap="none">
            <a:spAutoFit/>
          </a:bodyPr>
          <a:lstStyle/>
          <a:p>
            <a:pPr>
              <a:defRPr/>
            </a:pPr>
            <a:r>
              <a:rPr lang="en-US" sz="1100" dirty="0">
                <a:latin typeface="Arial" pitchFamily="34" charset="0"/>
                <a:cs typeface="Arial" pitchFamily="34" charset="0"/>
              </a:rPr>
              <a:t>Angular Momentum Transport</a:t>
            </a:r>
          </a:p>
        </p:txBody>
      </p:sp>
      <p:sp>
        <p:nvSpPr>
          <p:cNvPr id="19" name="TextBox 18"/>
          <p:cNvSpPr txBox="1"/>
          <p:nvPr/>
        </p:nvSpPr>
        <p:spPr>
          <a:xfrm>
            <a:off x="6705600" y="2636520"/>
            <a:ext cx="353943" cy="1895712"/>
          </a:xfrm>
          <a:prstGeom prst="rect">
            <a:avLst/>
          </a:prstGeom>
          <a:solidFill>
            <a:schemeClr val="accent1">
              <a:lumMod val="40000"/>
              <a:lumOff val="60000"/>
            </a:schemeClr>
          </a:solidFill>
        </p:spPr>
        <p:txBody>
          <a:bodyPr vert="vert270" wrap="none">
            <a:spAutoFit/>
          </a:bodyPr>
          <a:lstStyle/>
          <a:p>
            <a:pPr>
              <a:defRPr/>
            </a:pPr>
            <a:r>
              <a:rPr lang="en-US" sz="1100" dirty="0">
                <a:latin typeface="Arial" pitchFamily="34" charset="0"/>
                <a:cs typeface="Arial" pitchFamily="34" charset="0"/>
              </a:rPr>
              <a:t>3D Magnetic Reconnection</a:t>
            </a:r>
          </a:p>
        </p:txBody>
      </p:sp>
      <p:sp>
        <p:nvSpPr>
          <p:cNvPr id="20" name="TextBox 19"/>
          <p:cNvSpPr txBox="1"/>
          <p:nvPr/>
        </p:nvSpPr>
        <p:spPr>
          <a:xfrm>
            <a:off x="2057400" y="2636838"/>
            <a:ext cx="354013" cy="1931987"/>
          </a:xfrm>
          <a:prstGeom prst="rect">
            <a:avLst/>
          </a:prstGeom>
          <a:solidFill>
            <a:schemeClr val="accent1">
              <a:lumMod val="40000"/>
              <a:lumOff val="60000"/>
            </a:schemeClr>
          </a:solidFill>
        </p:spPr>
        <p:txBody>
          <a:bodyPr vert="vert" wrap="none">
            <a:spAutoFit/>
          </a:bodyPr>
          <a:lstStyle/>
          <a:p>
            <a:pPr>
              <a:defRPr/>
            </a:pPr>
            <a:r>
              <a:rPr lang="en-US" sz="1100" dirty="0">
                <a:latin typeface="Arial" pitchFamily="34" charset="0"/>
                <a:cs typeface="Arial" pitchFamily="34" charset="0"/>
              </a:rPr>
              <a:t>Planets--Stars--Black Holes</a:t>
            </a:r>
          </a:p>
        </p:txBody>
      </p:sp>
      <p:sp>
        <p:nvSpPr>
          <p:cNvPr id="21" name="TextBox 20"/>
          <p:cNvSpPr txBox="1"/>
          <p:nvPr/>
        </p:nvSpPr>
        <p:spPr>
          <a:xfrm>
            <a:off x="1093788" y="2408238"/>
            <a:ext cx="354012" cy="2238375"/>
          </a:xfrm>
          <a:prstGeom prst="rect">
            <a:avLst/>
          </a:prstGeom>
          <a:solidFill>
            <a:schemeClr val="accent1">
              <a:lumMod val="40000"/>
              <a:lumOff val="60000"/>
            </a:schemeClr>
          </a:solidFill>
        </p:spPr>
        <p:txBody>
          <a:bodyPr vert="vert" wrap="none">
            <a:spAutoFit/>
          </a:bodyPr>
          <a:lstStyle/>
          <a:p>
            <a:pPr>
              <a:defRPr/>
            </a:pPr>
            <a:r>
              <a:rPr lang="en-US" sz="1100" dirty="0">
                <a:latin typeface="Arial" pitchFamily="34" charset="0"/>
                <a:cs typeface="Arial" pitchFamily="34" charset="0"/>
              </a:rPr>
              <a:t>Equation of State and Transport</a:t>
            </a:r>
          </a:p>
        </p:txBody>
      </p:sp>
      <p:sp>
        <p:nvSpPr>
          <p:cNvPr id="22" name="TextBox 21"/>
          <p:cNvSpPr txBox="1"/>
          <p:nvPr/>
        </p:nvSpPr>
        <p:spPr>
          <a:xfrm>
            <a:off x="3144838" y="4981575"/>
            <a:ext cx="2798762" cy="260350"/>
          </a:xfrm>
          <a:prstGeom prst="rect">
            <a:avLst/>
          </a:prstGeom>
          <a:solidFill>
            <a:schemeClr val="accent1">
              <a:lumMod val="40000"/>
              <a:lumOff val="60000"/>
            </a:schemeClr>
          </a:solidFill>
        </p:spPr>
        <p:txBody>
          <a:bodyPr wrap="none">
            <a:spAutoFit/>
          </a:bodyPr>
          <a:lstStyle/>
          <a:p>
            <a:pPr>
              <a:defRPr/>
            </a:pPr>
            <a:r>
              <a:rPr lang="en-US" sz="1100" dirty="0">
                <a:latin typeface="Arial" pitchFamily="34" charset="0"/>
                <a:cs typeface="Arial" pitchFamily="34" charset="0"/>
              </a:rPr>
              <a:t>Non-equilibrium and Chemically Active</a:t>
            </a:r>
          </a:p>
        </p:txBody>
      </p:sp>
      <p:sp>
        <p:nvSpPr>
          <p:cNvPr id="23" name="TextBox 22"/>
          <p:cNvSpPr txBox="1"/>
          <p:nvPr/>
        </p:nvSpPr>
        <p:spPr>
          <a:xfrm>
            <a:off x="3254375" y="5727700"/>
            <a:ext cx="2689225" cy="261938"/>
          </a:xfrm>
          <a:prstGeom prst="rect">
            <a:avLst/>
          </a:prstGeom>
          <a:solidFill>
            <a:schemeClr val="accent1">
              <a:lumMod val="40000"/>
              <a:lumOff val="60000"/>
            </a:schemeClr>
          </a:solidFill>
        </p:spPr>
        <p:txBody>
          <a:bodyPr wrap="none">
            <a:spAutoFit/>
          </a:bodyPr>
          <a:lstStyle/>
          <a:p>
            <a:pPr>
              <a:defRPr/>
            </a:pPr>
            <a:r>
              <a:rPr lang="en-US" sz="1100" dirty="0">
                <a:latin typeface="Arial" pitchFamily="34" charset="0"/>
                <a:cs typeface="Arial" pitchFamily="34" charset="0"/>
              </a:rPr>
              <a:t>Predictive Control of Plasma Kinetics</a:t>
            </a:r>
          </a:p>
        </p:txBody>
      </p:sp>
      <p:sp>
        <p:nvSpPr>
          <p:cNvPr id="43031" name="TextBox 23"/>
          <p:cNvSpPr txBox="1">
            <a:spLocks noChangeArrowheads="1"/>
          </p:cNvSpPr>
          <p:nvPr/>
        </p:nvSpPr>
        <p:spPr bwMode="auto">
          <a:xfrm>
            <a:off x="4116388" y="2484438"/>
            <a:ext cx="989012" cy="276225"/>
          </a:xfrm>
          <a:prstGeom prst="rect">
            <a:avLst/>
          </a:prstGeom>
          <a:solidFill>
            <a:schemeClr val="bg1"/>
          </a:solidFill>
          <a:ln w="9525">
            <a:noFill/>
            <a:miter lim="800000"/>
            <a:headEnd/>
            <a:tailEnd/>
          </a:ln>
        </p:spPr>
        <p:txBody>
          <a:bodyPr wrap="none">
            <a:spAutoFit/>
          </a:bodyPr>
          <a:lstStyle/>
          <a:p>
            <a:pPr algn="ctr"/>
            <a:r>
              <a:rPr lang="en-US" sz="1200">
                <a:cs typeface="Arial" charset="0"/>
              </a:rPr>
              <a:t>HEDLP/IFE</a:t>
            </a:r>
          </a:p>
        </p:txBody>
      </p:sp>
      <p:sp>
        <p:nvSpPr>
          <p:cNvPr id="43032" name="TextBox 24"/>
          <p:cNvSpPr txBox="1">
            <a:spLocks noChangeArrowheads="1"/>
          </p:cNvSpPr>
          <p:nvPr/>
        </p:nvSpPr>
        <p:spPr bwMode="auto">
          <a:xfrm>
            <a:off x="3835400" y="4160838"/>
            <a:ext cx="1498600" cy="461962"/>
          </a:xfrm>
          <a:prstGeom prst="rect">
            <a:avLst/>
          </a:prstGeom>
          <a:solidFill>
            <a:schemeClr val="bg1"/>
          </a:solidFill>
          <a:ln w="9525">
            <a:noFill/>
            <a:miter lim="800000"/>
            <a:headEnd/>
            <a:tailEnd/>
          </a:ln>
        </p:spPr>
        <p:txBody>
          <a:bodyPr wrap="none">
            <a:spAutoFit/>
          </a:bodyPr>
          <a:lstStyle/>
          <a:p>
            <a:pPr algn="ctr"/>
            <a:r>
              <a:rPr lang="en-US" sz="1200">
                <a:cs typeface="Arial" charset="0"/>
              </a:rPr>
              <a:t>Low Temperature </a:t>
            </a:r>
            <a:br>
              <a:rPr lang="en-US" sz="1200">
                <a:cs typeface="Arial" charset="0"/>
              </a:rPr>
            </a:br>
            <a:r>
              <a:rPr lang="en-US" sz="1200">
                <a:cs typeface="Arial" charset="0"/>
              </a:rPr>
              <a:t>Plasma Science</a:t>
            </a:r>
          </a:p>
        </p:txBody>
      </p:sp>
      <p:sp>
        <p:nvSpPr>
          <p:cNvPr id="26" name="TextBox 25"/>
          <p:cNvSpPr txBox="1"/>
          <p:nvPr/>
        </p:nvSpPr>
        <p:spPr>
          <a:xfrm>
            <a:off x="5879068" y="3127149"/>
            <a:ext cx="369332" cy="804771"/>
          </a:xfrm>
          <a:prstGeom prst="rect">
            <a:avLst/>
          </a:prstGeom>
          <a:solidFill>
            <a:schemeClr val="bg1"/>
          </a:solidFill>
        </p:spPr>
        <p:txBody>
          <a:bodyPr vert="vert270" wrap="none">
            <a:spAutoFit/>
          </a:bodyPr>
          <a:lstStyle/>
          <a:p>
            <a:pPr algn="ctr">
              <a:defRPr/>
            </a:pPr>
            <a:r>
              <a:rPr lang="en-US" sz="1200" dirty="0">
                <a:latin typeface="Arial" pitchFamily="34" charset="0"/>
                <a:cs typeface="Arial" pitchFamily="34" charset="0"/>
              </a:rPr>
              <a:t>Lab </a:t>
            </a:r>
            <a:r>
              <a:rPr lang="en-US" sz="1200" dirty="0" err="1">
                <a:latin typeface="Arial" pitchFamily="34" charset="0"/>
                <a:cs typeface="Arial" pitchFamily="34" charset="0"/>
              </a:rPr>
              <a:t>Astro</a:t>
            </a:r>
            <a:endParaRPr lang="en-US" sz="1200" dirty="0">
              <a:latin typeface="Arial" pitchFamily="34" charset="0"/>
              <a:cs typeface="Arial" pitchFamily="34" charset="0"/>
            </a:endParaRPr>
          </a:p>
        </p:txBody>
      </p:sp>
      <p:cxnSp>
        <p:nvCxnSpPr>
          <p:cNvPr id="27" name="Straight Arrow Connector 26"/>
          <p:cNvCxnSpPr>
            <a:endCxn id="5" idx="1"/>
          </p:cNvCxnSpPr>
          <p:nvPr/>
        </p:nvCxnSpPr>
        <p:spPr>
          <a:xfrm rot="10800000">
            <a:off x="1774825" y="1719263"/>
            <a:ext cx="1349375" cy="10699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7"/>
          </p:cNvCxnSpPr>
          <p:nvPr/>
        </p:nvCxnSpPr>
        <p:spPr>
          <a:xfrm rot="5400000" flipH="1" flipV="1">
            <a:off x="6056313" y="1509713"/>
            <a:ext cx="1046162" cy="1319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19800" y="4313238"/>
            <a:ext cx="15240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905000" y="4313238"/>
            <a:ext cx="11430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495800" y="2713038"/>
            <a:ext cx="152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3200400" y="3475038"/>
            <a:ext cx="2514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0" name="TextBox 32"/>
          <p:cNvSpPr txBox="1">
            <a:spLocks noChangeArrowheads="1"/>
          </p:cNvSpPr>
          <p:nvPr/>
        </p:nvSpPr>
        <p:spPr bwMode="auto">
          <a:xfrm>
            <a:off x="3260725" y="2789238"/>
            <a:ext cx="2587625" cy="1384300"/>
          </a:xfrm>
          <a:prstGeom prst="rect">
            <a:avLst/>
          </a:prstGeom>
          <a:noFill/>
          <a:ln w="9525">
            <a:noFill/>
            <a:miter lim="800000"/>
            <a:headEnd/>
            <a:tailEnd/>
          </a:ln>
        </p:spPr>
        <p:txBody>
          <a:bodyPr wrap="none">
            <a:spAutoFit/>
          </a:bodyPr>
          <a:lstStyle/>
          <a:p>
            <a:pPr algn="ctr"/>
            <a:r>
              <a:rPr lang="en-US" sz="2800" dirty="0"/>
              <a:t>HEDLP and </a:t>
            </a:r>
            <a:br>
              <a:rPr lang="en-US" sz="2800" dirty="0"/>
            </a:br>
            <a:r>
              <a:rPr lang="en-US" sz="2800" dirty="0"/>
              <a:t>General Plasma </a:t>
            </a:r>
            <a:br>
              <a:rPr lang="en-US" sz="2800" dirty="0"/>
            </a:br>
            <a:r>
              <a:rPr lang="en-US" sz="2800" dirty="0"/>
              <a:t>Science</a:t>
            </a:r>
          </a:p>
        </p:txBody>
      </p:sp>
      <p:sp>
        <p:nvSpPr>
          <p:cNvPr id="34" name="Rectangle 33"/>
          <p:cNvSpPr/>
          <p:nvPr/>
        </p:nvSpPr>
        <p:spPr>
          <a:xfrm>
            <a:off x="2759075" y="3475038"/>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34"/>
          <p:cNvSpPr txBox="1"/>
          <p:nvPr/>
        </p:nvSpPr>
        <p:spPr>
          <a:xfrm>
            <a:off x="2713038" y="3094038"/>
            <a:ext cx="554037" cy="1058862"/>
          </a:xfrm>
          <a:prstGeom prst="rect">
            <a:avLst/>
          </a:prstGeom>
          <a:noFill/>
        </p:spPr>
        <p:txBody>
          <a:bodyPr vert="vert" wrap="none">
            <a:spAutoFit/>
          </a:bodyPr>
          <a:lstStyle/>
          <a:p>
            <a:pPr algn="ctr">
              <a:defRPr/>
            </a:pPr>
            <a:r>
              <a:rPr lang="en-US" sz="1200" dirty="0">
                <a:latin typeface="Arial" pitchFamily="34" charset="0"/>
                <a:cs typeface="Arial" pitchFamily="34" charset="0"/>
              </a:rPr>
              <a:t>Warm Dense </a:t>
            </a:r>
            <a:br>
              <a:rPr lang="en-US" sz="1200" dirty="0">
                <a:latin typeface="Arial" pitchFamily="34" charset="0"/>
                <a:cs typeface="Arial" pitchFamily="34" charset="0"/>
              </a:rPr>
            </a:br>
            <a:r>
              <a:rPr lang="en-US" sz="1200" dirty="0">
                <a:latin typeface="Arial" pitchFamily="34" charset="0"/>
                <a:cs typeface="Arial" pitchFamily="34" charset="0"/>
              </a:rPr>
              <a:t>Matter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defRPr/>
            </a:pPr>
            <a:r>
              <a:rPr lang="en-US" sz="2800" dirty="0" smtClean="0"/>
              <a:t>In this overview…</a:t>
            </a:r>
            <a:endParaRPr lang="en-US" sz="2800" dirty="0"/>
          </a:p>
        </p:txBody>
      </p:sp>
      <p:sp>
        <p:nvSpPr>
          <p:cNvPr id="6" name="Content Placeholder 1"/>
          <p:cNvSpPr txBox="1">
            <a:spLocks/>
          </p:cNvSpPr>
          <p:nvPr/>
        </p:nvSpPr>
        <p:spPr bwMode="auto">
          <a:xfrm>
            <a:off x="457200" y="1620404"/>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rPr>
              <a:t>This Administration,</a:t>
            </a:r>
            <a:r>
              <a:rPr kumimoji="0" lang="en-US" sz="2800" b="0" i="0" u="none" strike="noStrike" kern="1200" cap="none" spc="0" normalizeH="0" noProof="0" dirty="0" smtClean="0">
                <a:ln>
                  <a:noFill/>
                </a:ln>
                <a:solidFill>
                  <a:srgbClr val="0F6636"/>
                </a:solidFill>
                <a:effectLst/>
                <a:uLnTx/>
                <a:uFillTx/>
                <a:latin typeface="Arial" pitchFamily="34" charset="0"/>
                <a:ea typeface="+mn-ea"/>
                <a:cs typeface="Arial" pitchFamily="34" charset="0"/>
              </a:rPr>
              <a:t> </a:t>
            </a:r>
            <a:r>
              <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rPr>
              <a:t>science, and fusion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rPr>
              <a:t>Priorities,</a:t>
            </a:r>
            <a:r>
              <a:rPr kumimoji="0" lang="en-US" sz="2800" b="0" i="0" u="none" strike="noStrike" kern="1200" cap="none" spc="0" normalizeH="0" noProof="0" dirty="0" smtClean="0">
                <a:ln>
                  <a:noFill/>
                </a:ln>
                <a:solidFill>
                  <a:srgbClr val="0F6636"/>
                </a:solidFill>
                <a:effectLst/>
                <a:uLnTx/>
                <a:uFillTx/>
                <a:latin typeface="Arial" pitchFamily="34" charset="0"/>
                <a:ea typeface="+mn-ea"/>
                <a:cs typeface="Arial" pitchFamily="34" charset="0"/>
              </a:rPr>
              <a:t> opportunities, and the FY’12 Budget proposal</a:t>
            </a: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rPr>
              <a:t>FES</a:t>
            </a:r>
            <a:r>
              <a:rPr kumimoji="0" lang="en-US" sz="2800" b="0" i="0" u="none" strike="noStrike" kern="1200" cap="none" spc="0" normalizeH="0" noProof="0" dirty="0" smtClean="0">
                <a:ln>
                  <a:noFill/>
                </a:ln>
                <a:solidFill>
                  <a:srgbClr val="0F6636"/>
                </a:solidFill>
                <a:effectLst/>
                <a:uLnTx/>
                <a:uFillTx/>
                <a:latin typeface="Arial" pitchFamily="34" charset="0"/>
                <a:ea typeface="+mn-ea"/>
                <a:cs typeface="Arial" pitchFamily="34" charset="0"/>
              </a:rPr>
              <a:t> work approaches and engagement with the community</a:t>
            </a: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007E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smtClean="0">
              <a:ln>
                <a:noFill/>
              </a:ln>
              <a:solidFill>
                <a:srgbClr val="40404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4373563" y="1109963"/>
            <a:ext cx="4224337" cy="5199062"/>
          </a:xfrm>
        </p:spPr>
        <p:txBody>
          <a:bodyPr/>
          <a:lstStyle/>
          <a:p>
            <a:r>
              <a:rPr lang="en-US" sz="1800" b="0" dirty="0" smtClean="0"/>
              <a:t>LCLS: the Matter under Extreme Conditions (MEC) End Station: $20M. </a:t>
            </a:r>
          </a:p>
          <a:p>
            <a:pPr lvl="1"/>
            <a:r>
              <a:rPr lang="en-US" sz="1800" dirty="0" smtClean="0"/>
              <a:t>First-of-kind creation and </a:t>
            </a:r>
            <a:r>
              <a:rPr lang="en-US" sz="1800" dirty="0" err="1" smtClean="0"/>
              <a:t>fs</a:t>
            </a:r>
            <a:r>
              <a:rPr lang="en-US" sz="1800" dirty="0" smtClean="0"/>
              <a:t> measurements of warm and hot dense matter. </a:t>
            </a:r>
          </a:p>
        </p:txBody>
      </p:sp>
      <p:sp>
        <p:nvSpPr>
          <p:cNvPr id="52226" name="Title 1"/>
          <p:cNvSpPr>
            <a:spLocks noGrp="1"/>
          </p:cNvSpPr>
          <p:nvPr>
            <p:ph type="title"/>
          </p:nvPr>
        </p:nvSpPr>
        <p:spPr/>
        <p:txBody>
          <a:bodyPr/>
          <a:lstStyle/>
          <a:p>
            <a:r>
              <a:rPr lang="en-US" dirty="0" smtClean="0"/>
              <a:t>ARRA is enabling significant investment in HEDLP for FES</a:t>
            </a:r>
          </a:p>
        </p:txBody>
      </p:sp>
      <p:pic>
        <p:nvPicPr>
          <p:cNvPr id="52229" name="Picture 5"/>
          <p:cNvPicPr>
            <a:picLocks noChangeAspect="1" noChangeArrowheads="1"/>
          </p:cNvPicPr>
          <p:nvPr/>
        </p:nvPicPr>
        <p:blipFill>
          <a:blip r:embed="rId2" cstate="print"/>
          <a:srcRect/>
          <a:stretch>
            <a:fillRect/>
          </a:stretch>
        </p:blipFill>
        <p:spPr bwMode="auto">
          <a:xfrm>
            <a:off x="4211638" y="3389313"/>
            <a:ext cx="4535487" cy="3074987"/>
          </a:xfrm>
          <a:prstGeom prst="rect">
            <a:avLst/>
          </a:prstGeom>
          <a:noFill/>
          <a:ln w="9525">
            <a:noFill/>
            <a:miter lim="800000"/>
            <a:headEnd/>
            <a:tailEnd/>
          </a:ln>
        </p:spPr>
      </p:pic>
      <p:sp>
        <p:nvSpPr>
          <p:cNvPr id="9" name="Content Placeholder 2"/>
          <p:cNvSpPr txBox="1">
            <a:spLocks/>
          </p:cNvSpPr>
          <p:nvPr/>
        </p:nvSpPr>
        <p:spPr bwMode="auto">
          <a:xfrm>
            <a:off x="161925" y="1086838"/>
            <a:ext cx="4224338" cy="2055812"/>
          </a:xfrm>
          <a:prstGeom prst="rect">
            <a:avLst/>
          </a:prstGeom>
          <a:noFill/>
          <a:ln w="9525">
            <a:noFill/>
            <a:miter lim="800000"/>
            <a:headEnd/>
            <a:tailEnd/>
          </a:ln>
        </p:spPr>
        <p:txBody>
          <a:bodyPr/>
          <a:lstStyle/>
          <a:p>
            <a:pPr marL="228600" indent="-228600">
              <a:spcBef>
                <a:spcPct val="20000"/>
              </a:spcBef>
              <a:buFont typeface="Wingdings" pitchFamily="2" charset="2"/>
              <a:buChar char="§"/>
              <a:defRPr/>
            </a:pPr>
            <a:r>
              <a:rPr lang="en-US" sz="2000" b="0" kern="0" dirty="0">
                <a:solidFill>
                  <a:schemeClr val="accent3">
                    <a:lumMod val="50000"/>
                  </a:schemeClr>
                </a:solidFill>
                <a:latin typeface="+mn-lt"/>
              </a:rPr>
              <a:t>NDCX-II: heavy ion accelerator for warm dense matter and heavy ion fusion science research. $11M</a:t>
            </a:r>
          </a:p>
          <a:p>
            <a:pPr marL="685800" lvl="1" indent="-228600">
              <a:spcBef>
                <a:spcPct val="20000"/>
              </a:spcBef>
              <a:buFont typeface="Wingdings" pitchFamily="2" charset="2"/>
              <a:buChar char="§"/>
              <a:defRPr/>
            </a:pPr>
            <a:r>
              <a:rPr lang="en-US" sz="2000" b="0" kern="0" dirty="0">
                <a:latin typeface="+mn-lt"/>
              </a:rPr>
              <a:t>Lever NNSA accelerator components to upgrade from 300 </a:t>
            </a:r>
            <a:r>
              <a:rPr lang="en-US" sz="2000" b="0" kern="0" dirty="0" err="1">
                <a:latin typeface="+mn-lt"/>
              </a:rPr>
              <a:t>keV</a:t>
            </a:r>
            <a:r>
              <a:rPr lang="en-US" sz="2000" b="0" kern="0" dirty="0">
                <a:latin typeface="+mn-lt"/>
              </a:rPr>
              <a:t> system to  2 – 3 </a:t>
            </a:r>
            <a:r>
              <a:rPr lang="en-US" sz="2000" b="0" kern="0" dirty="0" err="1">
                <a:latin typeface="+mn-lt"/>
              </a:rPr>
              <a:t>MeV</a:t>
            </a:r>
            <a:endParaRPr lang="en-US" sz="2000" b="0" kern="0" dirty="0">
              <a:latin typeface="+mn-lt"/>
            </a:endParaRPr>
          </a:p>
        </p:txBody>
      </p:sp>
      <p:pic>
        <p:nvPicPr>
          <p:cNvPr id="52231" name="Picture 6"/>
          <p:cNvPicPr>
            <a:picLocks noChangeAspect="1" noChangeArrowheads="1"/>
          </p:cNvPicPr>
          <p:nvPr/>
        </p:nvPicPr>
        <p:blipFill>
          <a:blip r:embed="rId3" cstate="print"/>
          <a:srcRect/>
          <a:stretch>
            <a:fillRect/>
          </a:stretch>
        </p:blipFill>
        <p:spPr bwMode="auto">
          <a:xfrm>
            <a:off x="227013" y="3403600"/>
            <a:ext cx="3800475"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The depth and breadth of university engagement in FES-sponsored activities is striking</a:t>
            </a:r>
          </a:p>
        </p:txBody>
      </p:sp>
      <p:sp>
        <p:nvSpPr>
          <p:cNvPr id="9" name="Content Placeholder 2"/>
          <p:cNvSpPr txBox="1">
            <a:spLocks/>
          </p:cNvSpPr>
          <p:nvPr/>
        </p:nvSpPr>
        <p:spPr bwMode="auto">
          <a:xfrm>
            <a:off x="0" y="727717"/>
            <a:ext cx="9013371" cy="5344097"/>
          </a:xfrm>
          <a:prstGeom prst="rect">
            <a:avLst/>
          </a:prstGeom>
          <a:noFill/>
          <a:ln w="9525">
            <a:noFill/>
            <a:miter lim="800000"/>
            <a:headEnd/>
            <a:tailEnd/>
          </a:ln>
        </p:spPr>
        <p:txBody>
          <a:bodyPr/>
          <a:lstStyle/>
          <a:p>
            <a:pPr marL="228600" indent="-228600">
              <a:spcBef>
                <a:spcPct val="20000"/>
              </a:spcBef>
              <a:buFont typeface="Wingdings" pitchFamily="2" charset="2"/>
              <a:buChar char="§"/>
              <a:defRPr/>
            </a:pPr>
            <a:r>
              <a:rPr lang="en-US" b="0" kern="0" dirty="0" smtClean="0">
                <a:solidFill>
                  <a:schemeClr val="accent3">
                    <a:lumMod val="50000"/>
                  </a:schemeClr>
                </a:solidFill>
                <a:latin typeface="+mn-lt"/>
              </a:rPr>
              <a:t>About 490 students participate in FES-sponsored research across our portfolio – major devices, ICC’s, technology, HEDLP, General Plasma Science, Theory, </a:t>
            </a:r>
            <a:r>
              <a:rPr lang="en-US" b="0" kern="0" dirty="0" err="1" smtClean="0">
                <a:solidFill>
                  <a:schemeClr val="accent3">
                    <a:lumMod val="50000"/>
                  </a:schemeClr>
                </a:solidFill>
                <a:latin typeface="+mn-lt"/>
              </a:rPr>
              <a:t>SciDAC</a:t>
            </a:r>
            <a:r>
              <a:rPr lang="en-US" b="0" kern="0" dirty="0" smtClean="0">
                <a:solidFill>
                  <a:schemeClr val="accent3">
                    <a:lumMod val="50000"/>
                  </a:schemeClr>
                </a:solidFill>
                <a:latin typeface="+mn-lt"/>
              </a:rPr>
              <a:t>, Diagnostics... </a:t>
            </a:r>
          </a:p>
          <a:p>
            <a:pPr marL="228600" indent="-228600">
              <a:spcBef>
                <a:spcPct val="20000"/>
              </a:spcBef>
              <a:buFont typeface="Wingdings" pitchFamily="2" charset="2"/>
              <a:buChar char="§"/>
              <a:defRPr/>
            </a:pPr>
            <a:endParaRPr lang="en-US" sz="600" kern="0" dirty="0" smtClean="0">
              <a:solidFill>
                <a:schemeClr val="accent3">
                  <a:lumMod val="50000"/>
                </a:schemeClr>
              </a:solidFill>
              <a:latin typeface="+mn-lt"/>
            </a:endParaRPr>
          </a:p>
          <a:p>
            <a:pPr marL="228600" indent="-228600">
              <a:spcBef>
                <a:spcPct val="20000"/>
              </a:spcBef>
              <a:buFont typeface="Wingdings" pitchFamily="2" charset="2"/>
              <a:buChar char="§"/>
              <a:defRPr/>
            </a:pPr>
            <a:r>
              <a:rPr lang="en-US" kern="0" dirty="0" smtClean="0">
                <a:solidFill>
                  <a:schemeClr val="accent3">
                    <a:lumMod val="50000"/>
                  </a:schemeClr>
                </a:solidFill>
                <a:latin typeface="+mn-lt"/>
              </a:rPr>
              <a:t>The challenges include:</a:t>
            </a:r>
          </a:p>
          <a:p>
            <a:pPr marL="685800" lvl="1" indent="-228600">
              <a:spcBef>
                <a:spcPct val="20000"/>
              </a:spcBef>
              <a:buFont typeface="Wingdings" pitchFamily="2" charset="2"/>
              <a:buChar char="§"/>
              <a:defRPr/>
            </a:pPr>
            <a:r>
              <a:rPr lang="en-US" kern="0" dirty="0" smtClean="0">
                <a:latin typeface="+mn-lt"/>
              </a:rPr>
              <a:t>Creating opportunities for students to be engaged in areas most relevant to fusion and plasma science’s future</a:t>
            </a:r>
          </a:p>
          <a:p>
            <a:pPr marL="685800" lvl="1" indent="-228600">
              <a:spcBef>
                <a:spcPct val="20000"/>
              </a:spcBef>
              <a:buFont typeface="Wingdings" pitchFamily="2" charset="2"/>
              <a:buChar char="§"/>
              <a:defRPr/>
            </a:pPr>
            <a:r>
              <a:rPr lang="en-US" b="0" kern="0" dirty="0" smtClean="0">
                <a:latin typeface="+mn-lt"/>
              </a:rPr>
              <a:t>Finding models that university leadership finds attractive for student and faculty participation in the world’</a:t>
            </a:r>
            <a:r>
              <a:rPr lang="en-US" kern="0" dirty="0" smtClean="0">
                <a:latin typeface="+mn-lt"/>
              </a:rPr>
              <a:t>s leading experiments</a:t>
            </a:r>
          </a:p>
          <a:p>
            <a:pPr marL="685800" lvl="1" indent="-228600">
              <a:spcBef>
                <a:spcPct val="20000"/>
              </a:spcBef>
              <a:buFont typeface="Wingdings" pitchFamily="2" charset="2"/>
              <a:buChar char="§"/>
              <a:defRPr/>
            </a:pPr>
            <a:r>
              <a:rPr lang="en-US" b="0" kern="0" dirty="0" smtClean="0">
                <a:latin typeface="+mn-lt"/>
              </a:rPr>
              <a:t>Ensuring strong university/lab partnership and appropriate stewardship of national endeavors that have impacts on students’ research life and prospects</a:t>
            </a:r>
          </a:p>
          <a:p>
            <a:pPr marL="685800" lvl="1" indent="-228600">
              <a:spcBef>
                <a:spcPct val="20000"/>
              </a:spcBef>
              <a:buFont typeface="Wingdings" pitchFamily="2" charset="2"/>
              <a:buChar char="§"/>
              <a:defRPr/>
            </a:pPr>
            <a:endParaRPr lang="en-US" sz="500" kern="0" dirty="0" smtClean="0">
              <a:latin typeface="+mn-lt"/>
            </a:endParaRPr>
          </a:p>
          <a:p>
            <a:pPr marL="228600" indent="-228600">
              <a:spcBef>
                <a:spcPct val="20000"/>
              </a:spcBef>
              <a:buFont typeface="Wingdings" pitchFamily="2" charset="2"/>
              <a:buChar char="§"/>
              <a:defRPr/>
            </a:pPr>
            <a:r>
              <a:rPr lang="en-US" b="0" kern="0" dirty="0" smtClean="0">
                <a:solidFill>
                  <a:schemeClr val="accent3">
                    <a:lumMod val="50000"/>
                  </a:schemeClr>
                </a:solidFill>
                <a:latin typeface="+mn-lt"/>
              </a:rPr>
              <a:t>We need to develop a path for universities, considering our destinations:</a:t>
            </a:r>
          </a:p>
          <a:p>
            <a:pPr marL="685800" lvl="1" indent="-228600">
              <a:spcBef>
                <a:spcPct val="20000"/>
              </a:spcBef>
              <a:buFont typeface="Wingdings" pitchFamily="2" charset="2"/>
              <a:buChar char="§"/>
              <a:defRPr/>
            </a:pPr>
            <a:r>
              <a:rPr lang="en-US" b="0" kern="0" dirty="0" smtClean="0">
                <a:latin typeface="+mn-lt"/>
              </a:rPr>
              <a:t>ITER will be a vital center of U.S. research life</a:t>
            </a:r>
          </a:p>
          <a:p>
            <a:pPr marL="685800" lvl="1" indent="-228600">
              <a:spcBef>
                <a:spcPct val="20000"/>
              </a:spcBef>
              <a:buFont typeface="Wingdings" pitchFamily="2" charset="2"/>
              <a:buChar char="§"/>
              <a:defRPr/>
            </a:pPr>
            <a:r>
              <a:rPr lang="en-US" kern="0" dirty="0" smtClean="0">
                <a:latin typeface="+mn-lt"/>
              </a:rPr>
              <a:t>The </a:t>
            </a:r>
            <a:r>
              <a:rPr lang="en-US" b="0" kern="0" dirty="0" smtClean="0">
                <a:latin typeface="+mn-lt"/>
              </a:rPr>
              <a:t>U.S. will assert leadership through engagement in materials science</a:t>
            </a:r>
          </a:p>
          <a:p>
            <a:pPr marL="685800" lvl="1" indent="-228600">
              <a:spcBef>
                <a:spcPct val="20000"/>
              </a:spcBef>
              <a:buFont typeface="Wingdings" pitchFamily="2" charset="2"/>
              <a:buChar char="§"/>
              <a:defRPr/>
            </a:pPr>
            <a:r>
              <a:rPr lang="en-US" kern="0" dirty="0" smtClean="0">
                <a:latin typeface="+mn-lt"/>
              </a:rPr>
              <a:t>The U.S. will lead in experimental validation of massively parallel simulation</a:t>
            </a:r>
          </a:p>
          <a:p>
            <a:pPr marL="685800" lvl="1" indent="-228600">
              <a:spcBef>
                <a:spcPct val="20000"/>
              </a:spcBef>
              <a:buFont typeface="Wingdings" pitchFamily="2" charset="2"/>
              <a:buChar char="§"/>
              <a:defRPr/>
            </a:pPr>
            <a:r>
              <a:rPr lang="en-US" kern="0" dirty="0" smtClean="0">
                <a:latin typeface="+mn-lt"/>
              </a:rPr>
              <a:t>FES needs to be a steward for discovery in the plasma and fusion sciences, strengthened through cross-agency partnership.</a:t>
            </a:r>
            <a:endParaRPr lang="en-US" b="0" kern="0" dirty="0" smtClean="0">
              <a:latin typeface="+mn-lt"/>
            </a:endParaRPr>
          </a:p>
        </p:txBody>
      </p:sp>
      <p:sp>
        <p:nvSpPr>
          <p:cNvPr id="4" name="TextBox 3"/>
          <p:cNvSpPr txBox="1"/>
          <p:nvPr/>
        </p:nvSpPr>
        <p:spPr>
          <a:xfrm>
            <a:off x="3072384" y="5616190"/>
            <a:ext cx="5641848" cy="1077218"/>
          </a:xfrm>
          <a:prstGeom prst="rect">
            <a:avLst/>
          </a:prstGeom>
          <a:solidFill>
            <a:srgbClr val="FFFFA0"/>
          </a:solidFill>
        </p:spPr>
        <p:txBody>
          <a:bodyPr wrap="square" rtlCol="0">
            <a:spAutoFit/>
          </a:bodyPr>
          <a:lstStyle/>
          <a:p>
            <a:r>
              <a:rPr lang="en-US" sz="1600" i="1" dirty="0" smtClean="0"/>
              <a:t>These challenges were discussed at the APS UFA meeting and I met with students at the invitation of the Committee for the Concerns of Junior Scientists on this topic. We welcome further discussions.</a:t>
            </a:r>
            <a:endParaRPr lang="en-US" sz="1600" i="1"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509"/>
            <a:ext cx="8229600" cy="585171"/>
          </a:xfrm>
        </p:spPr>
        <p:txBody>
          <a:bodyPr/>
          <a:lstStyle/>
          <a:p>
            <a:r>
              <a:rPr lang="en-US" sz="3200" b="1" dirty="0" smtClean="0">
                <a:solidFill>
                  <a:srgbClr val="0000CC"/>
                </a:solidFill>
                <a:latin typeface="Helvetica" pitchFamily="34" charset="0"/>
              </a:rPr>
              <a:t>On IFE…</a:t>
            </a:r>
            <a:endParaRPr lang="en-US" sz="3200" dirty="0">
              <a:latin typeface="Helvetica" pitchFamily="34" charset="0"/>
              <a:cs typeface="Helvetica" pitchFamily="34" charset="0"/>
            </a:endParaRPr>
          </a:p>
        </p:txBody>
      </p:sp>
      <p:sp>
        <p:nvSpPr>
          <p:cNvPr id="3" name="Content Placeholder 2"/>
          <p:cNvSpPr>
            <a:spLocks noGrp="1"/>
          </p:cNvSpPr>
          <p:nvPr>
            <p:ph idx="1"/>
          </p:nvPr>
        </p:nvSpPr>
        <p:spPr>
          <a:xfrm>
            <a:off x="457200" y="2381287"/>
            <a:ext cx="8229600" cy="1820636"/>
          </a:xfrm>
        </p:spPr>
        <p:txBody>
          <a:bodyPr/>
          <a:lstStyle/>
          <a:p>
            <a:r>
              <a:rPr lang="en-US" sz="2800" dirty="0" smtClean="0"/>
              <a:t>Any new initiative will depend on the output of the NAS study, ignition on NIF, and available budget authority</a:t>
            </a:r>
          </a:p>
          <a:p>
            <a:endParaRPr lang="en-US" sz="2800" dirty="0" smtClean="0"/>
          </a:p>
          <a:p>
            <a:endParaRPr lang="en-US" sz="28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1975"/>
            <a:ext cx="9144000" cy="5199063"/>
          </a:xfrm>
        </p:spPr>
        <p:txBody>
          <a:bodyPr/>
          <a:lstStyle/>
          <a:p>
            <a:r>
              <a:rPr lang="en-US" sz="2000" b="0" dirty="0" smtClean="0">
                <a:solidFill>
                  <a:srgbClr val="0070C0"/>
                </a:solidFill>
                <a:sym typeface="Wingdings" pitchFamily="2" charset="2"/>
              </a:rPr>
              <a:t>I addressed the NAS panel and offered some perspectives on what would be useful for FES to learn from their assessment</a:t>
            </a:r>
          </a:p>
          <a:p>
            <a:endParaRPr lang="en-US" sz="2000" b="0" dirty="0" smtClean="0">
              <a:solidFill>
                <a:srgbClr val="0070C0"/>
              </a:solidFill>
              <a:sym typeface="Wingdings" pitchFamily="2" charset="2"/>
            </a:endParaRPr>
          </a:p>
          <a:p>
            <a:r>
              <a:rPr lang="en-US" sz="2000" b="0" dirty="0" smtClean="0">
                <a:solidFill>
                  <a:srgbClr val="0070C0"/>
                </a:solidFill>
                <a:sym typeface="Wingdings" pitchFamily="2" charset="2"/>
              </a:rPr>
              <a:t>Like other speakers, I was asked my opinion regarding the appropriate home for IFE. </a:t>
            </a:r>
          </a:p>
          <a:p>
            <a:pPr>
              <a:buNone/>
            </a:pPr>
            <a:r>
              <a:rPr lang="en-US" sz="2000" b="0" dirty="0" smtClean="0">
                <a:solidFill>
                  <a:srgbClr val="0070C0"/>
                </a:solidFill>
                <a:sym typeface="Wingdings" pitchFamily="2" charset="2"/>
              </a:rPr>
              <a:t>	    My view is that caution should be exercised in creating a governance structure that reinforces a divide between MFE and IFE – the race is too long, the stakes too high, and the common interests too great to do so at this time. From the technical perspective, there is much commonality between the two (e.g. materials and computation) to warrant common governance. However, the role of classification and NNSA’s responsibility for facilities probably implies that energy science and technology development will entail some dual responsibility.</a:t>
            </a:r>
          </a:p>
          <a:p>
            <a:endParaRPr lang="en-US" sz="2000" b="0" dirty="0" smtClean="0">
              <a:solidFill>
                <a:srgbClr val="0070C0"/>
              </a:solidFill>
              <a:sym typeface="Wingdings" pitchFamily="2" charset="2"/>
            </a:endParaRPr>
          </a:p>
          <a:p>
            <a:r>
              <a:rPr lang="en-US" sz="2000" b="0" dirty="0" smtClean="0">
                <a:solidFill>
                  <a:srgbClr val="0070C0"/>
                </a:solidFill>
                <a:sym typeface="Wingdings" pitchFamily="2" charset="2"/>
              </a:rPr>
              <a:t>General point of view: the prospect of NIF ignition should be viewed as a victory and opportunity for fusion as a general enterprise</a:t>
            </a:r>
            <a:r>
              <a:rPr lang="en-US" sz="2000" dirty="0" smtClean="0">
                <a:solidFill>
                  <a:srgbClr val="0070C0"/>
                </a:solidFill>
                <a:sym typeface="Wingdings" pitchFamily="2" charset="2"/>
              </a:rPr>
              <a:t>	</a:t>
            </a:r>
            <a:endParaRPr lang="en-US" b="1" dirty="0" smtClean="0">
              <a:solidFill>
                <a:srgbClr val="0070C0"/>
              </a:solidFill>
            </a:endParaRPr>
          </a:p>
        </p:txBody>
      </p:sp>
      <p:sp>
        <p:nvSpPr>
          <p:cNvPr id="3" name="Title 2"/>
          <p:cNvSpPr>
            <a:spLocks noGrp="1"/>
          </p:cNvSpPr>
          <p:nvPr>
            <p:ph type="title"/>
          </p:nvPr>
        </p:nvSpPr>
        <p:spPr>
          <a:xfrm>
            <a:off x="950608" y="-14558"/>
            <a:ext cx="7242772" cy="723900"/>
          </a:xfrm>
        </p:spPr>
        <p:txBody>
          <a:bodyPr/>
          <a:lstStyle/>
          <a:p>
            <a:r>
              <a:rPr lang="en-US" dirty="0" smtClean="0"/>
              <a:t>The National Academies study on IFE and IFE technology is of high interest to FES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2720" y="5540381"/>
            <a:ext cx="8971280" cy="1397265"/>
          </a:xfrm>
          <a:prstGeom prst="rect">
            <a:avLst/>
          </a:prstGeom>
          <a:solidFill>
            <a:srgbClr val="D0F298"/>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r>
              <a:rPr lang="en-US" sz="2000" i="1" dirty="0" smtClean="0">
                <a:sym typeface="Wingdings" pitchFamily="2" charset="2"/>
              </a:rPr>
              <a:t>For NAS: </a:t>
            </a:r>
            <a:r>
              <a:rPr lang="en-US" sz="2000" i="1" dirty="0" smtClean="0">
                <a:solidFill>
                  <a:schemeClr val="accent4">
                    <a:lumMod val="75000"/>
                  </a:schemeClr>
                </a:solidFill>
                <a:sym typeface="Wingdings" pitchFamily="2" charset="2"/>
              </a:rPr>
              <a:t>What standards or metrics should a validated predictive capability achieve in order to serve as a credible tool that can substantially reduce development risks?  What can be the role of the entire range of available facilities in developing this capability?</a:t>
            </a:r>
            <a:endParaRPr kumimoji="0" lang="en-US" sz="2000" b="1" i="0" u="none" strike="noStrike" cap="none" normalizeH="0" baseline="0" dirty="0" smtClean="0">
              <a:ln>
                <a:noFill/>
              </a:ln>
              <a:solidFill>
                <a:schemeClr val="accent4">
                  <a:lumMod val="75000"/>
                </a:schemeClr>
              </a:solidFill>
              <a:effectLst/>
              <a:latin typeface="Arial" charset="0"/>
            </a:endParaRPr>
          </a:p>
        </p:txBody>
      </p:sp>
      <p:sp>
        <p:nvSpPr>
          <p:cNvPr id="2" name="Content Placeholder 1"/>
          <p:cNvSpPr>
            <a:spLocks noGrp="1"/>
          </p:cNvSpPr>
          <p:nvPr>
            <p:ph idx="1"/>
          </p:nvPr>
        </p:nvSpPr>
        <p:spPr>
          <a:xfrm>
            <a:off x="9054" y="1101137"/>
            <a:ext cx="9144000" cy="5199063"/>
          </a:xfrm>
        </p:spPr>
        <p:txBody>
          <a:bodyPr/>
          <a:lstStyle/>
          <a:p>
            <a:r>
              <a:rPr lang="en-US" sz="2000" b="0" dirty="0" smtClean="0"/>
              <a:t>Personal impression: the relationship between codes and measurement in IFE vs. MFE is quite different. Different nature of the physics problems? Differences in measurement accessibility? Culture? I suspect all three play a role</a:t>
            </a:r>
          </a:p>
          <a:p>
            <a:endParaRPr lang="en-US" sz="1000" b="0" dirty="0" smtClean="0"/>
          </a:p>
          <a:p>
            <a:r>
              <a:rPr lang="en-US" sz="2000" b="0" dirty="0" smtClean="0"/>
              <a:t>Taking a qualitative step up in validated predictive capability is part of a redirection being executed for MFE. </a:t>
            </a:r>
          </a:p>
          <a:p>
            <a:pPr lvl="1">
              <a:buFontTx/>
              <a:buChar char="-"/>
            </a:pPr>
            <a:r>
              <a:rPr lang="en-US" sz="2000" dirty="0" smtClean="0"/>
              <a:t>Motivation: add credibility, reduce technical risks for development</a:t>
            </a:r>
          </a:p>
          <a:p>
            <a:pPr lvl="1">
              <a:buFontTx/>
              <a:buChar char="-"/>
            </a:pPr>
            <a:r>
              <a:rPr lang="en-US" sz="2000" dirty="0" smtClean="0"/>
              <a:t>NNSA’s success in integrated, </a:t>
            </a:r>
            <a:r>
              <a:rPr lang="en-US" sz="2000" dirty="0" err="1" smtClean="0"/>
              <a:t>multiscale</a:t>
            </a:r>
            <a:r>
              <a:rPr lang="en-US" sz="2000" dirty="0" smtClean="0"/>
              <a:t> simulation in ICF serves as a model on which to draw for MFE.</a:t>
            </a:r>
          </a:p>
          <a:p>
            <a:endParaRPr lang="en-US" sz="1000" b="0" dirty="0" smtClean="0"/>
          </a:p>
          <a:p>
            <a:r>
              <a:rPr lang="en-US" sz="2000" b="0" dirty="0" smtClean="0"/>
              <a:t>IFE’s challenges seem to rival MFE’s in their </a:t>
            </a:r>
            <a:r>
              <a:rPr lang="en-US" sz="2000" b="0" dirty="0" err="1" smtClean="0"/>
              <a:t>multiscale</a:t>
            </a:r>
            <a:r>
              <a:rPr lang="en-US" sz="2000" b="0" dirty="0" smtClean="0"/>
              <a:t> character and complexity. </a:t>
            </a:r>
          </a:p>
          <a:p>
            <a:pPr>
              <a:buNone/>
            </a:pPr>
            <a:r>
              <a:rPr lang="en-US" sz="2000" i="1" dirty="0" smtClean="0">
                <a:solidFill>
                  <a:schemeClr val="accent2">
                    <a:lumMod val="60000"/>
                    <a:lumOff val="40000"/>
                  </a:schemeClr>
                </a:solidFill>
                <a:sym typeface="Wingdings" pitchFamily="2" charset="2"/>
              </a:rPr>
              <a:t>	</a:t>
            </a:r>
            <a:endParaRPr lang="en-US" b="1" i="1" dirty="0" smtClean="0">
              <a:solidFill>
                <a:schemeClr val="accent2">
                  <a:lumMod val="60000"/>
                  <a:lumOff val="40000"/>
                </a:schemeClr>
              </a:solidFill>
            </a:endParaRPr>
          </a:p>
        </p:txBody>
      </p:sp>
      <p:sp>
        <p:nvSpPr>
          <p:cNvPr id="3" name="Title 2"/>
          <p:cNvSpPr>
            <a:spLocks noGrp="1"/>
          </p:cNvSpPr>
          <p:nvPr>
            <p:ph type="title"/>
          </p:nvPr>
        </p:nvSpPr>
        <p:spPr>
          <a:xfrm>
            <a:off x="0" y="-14558"/>
            <a:ext cx="9105903" cy="723900"/>
          </a:xfrm>
        </p:spPr>
        <p:txBody>
          <a:bodyPr/>
          <a:lstStyle/>
          <a:p>
            <a:r>
              <a:rPr lang="en-US" sz="2000" dirty="0" smtClean="0"/>
              <a:t>Another comment I made to the NAS: the </a:t>
            </a:r>
            <a:r>
              <a:rPr lang="en-US" sz="2000" dirty="0" err="1" smtClean="0"/>
              <a:t>multiscale</a:t>
            </a:r>
            <a:r>
              <a:rPr lang="en-US" sz="2000" dirty="0" smtClean="0"/>
              <a:t> character of IFE plasma physics challenges demand validated predictive capability take a step up</a:t>
            </a:r>
            <a:endParaRPr lang="en-US" sz="2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a:xfrm>
            <a:off x="325926" y="-2917"/>
            <a:ext cx="8452950" cy="723900"/>
          </a:xfrm>
        </p:spPr>
        <p:txBody>
          <a:bodyPr/>
          <a:lstStyle/>
          <a:p>
            <a:pPr>
              <a:defRPr/>
            </a:pPr>
            <a:r>
              <a:rPr lang="en-US" dirty="0" smtClean="0"/>
              <a:t>Also expressed to the NAS: IFE and MFE share many issues and interests related to materials</a:t>
            </a:r>
            <a:endParaRPr lang="en-US" dirty="0"/>
          </a:p>
        </p:txBody>
      </p:sp>
      <p:pic>
        <p:nvPicPr>
          <p:cNvPr id="72709" name="Picture 2"/>
          <p:cNvPicPr>
            <a:picLocks noChangeAspect="1" noChangeArrowheads="1"/>
          </p:cNvPicPr>
          <p:nvPr/>
        </p:nvPicPr>
        <p:blipFill>
          <a:blip r:embed="rId2" cstate="print"/>
          <a:srcRect/>
          <a:stretch>
            <a:fillRect/>
          </a:stretch>
        </p:blipFill>
        <p:spPr bwMode="auto">
          <a:xfrm>
            <a:off x="0" y="885825"/>
            <a:ext cx="9028113" cy="5972175"/>
          </a:xfrm>
          <a:prstGeom prst="rect">
            <a:avLst/>
          </a:prstGeom>
          <a:noFill/>
          <a:ln w="9525">
            <a:noFill/>
            <a:miter lim="800000"/>
            <a:headEnd/>
            <a:tailEnd/>
          </a:ln>
        </p:spPr>
      </p:pic>
      <p:sp>
        <p:nvSpPr>
          <p:cNvPr id="6" name="Rectangle 5"/>
          <p:cNvSpPr/>
          <p:nvPr/>
        </p:nvSpPr>
        <p:spPr bwMode="auto">
          <a:xfrm>
            <a:off x="-180108" y="2119745"/>
            <a:ext cx="2479964" cy="12469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2" y="1198520"/>
            <a:ext cx="9144000" cy="5199063"/>
          </a:xfrm>
        </p:spPr>
        <p:txBody>
          <a:bodyPr/>
          <a:lstStyle/>
          <a:p>
            <a:r>
              <a:rPr lang="en-US" sz="2500" b="0" dirty="0" smtClean="0"/>
              <a:t>FES view: this is an opportunity/necessity for both IFE and MFE. Materials science questions are key to credibility</a:t>
            </a:r>
          </a:p>
          <a:p>
            <a:endParaRPr lang="en-US" sz="2500" b="0" dirty="0" smtClean="0"/>
          </a:p>
          <a:p>
            <a:r>
              <a:rPr lang="en-US" sz="2500" b="0" dirty="0" smtClean="0"/>
              <a:t>Let the IFE and MFE competition ebb for a minute, and consider a “black box” that produces copious 14 </a:t>
            </a:r>
            <a:r>
              <a:rPr lang="en-US" sz="2500" b="0" dirty="0" err="1" smtClean="0"/>
              <a:t>MeV</a:t>
            </a:r>
            <a:r>
              <a:rPr lang="en-US" sz="2500" b="0" dirty="0" smtClean="0"/>
              <a:t> neutrons for materials and component testing. There would be myriad customers for such a facility, regardless of whether the source of neutrons is a </a:t>
            </a:r>
            <a:r>
              <a:rPr lang="en-US" sz="2500" b="0" dirty="0" err="1" smtClean="0"/>
              <a:t>toroidally</a:t>
            </a:r>
            <a:r>
              <a:rPr lang="en-US" sz="2500" b="0" dirty="0" smtClean="0"/>
              <a:t> confined or an HED plasma: IFE, MFE, NNSA…</a:t>
            </a:r>
          </a:p>
          <a:p>
            <a:endParaRPr lang="en-US" sz="2500" dirty="0" smtClean="0"/>
          </a:p>
          <a:p>
            <a:pPr>
              <a:buNone/>
            </a:pPr>
            <a:endParaRPr lang="en-US" sz="2500" dirty="0"/>
          </a:p>
        </p:txBody>
      </p:sp>
      <p:sp>
        <p:nvSpPr>
          <p:cNvPr id="3" name="Title 2"/>
          <p:cNvSpPr>
            <a:spLocks noGrp="1"/>
          </p:cNvSpPr>
          <p:nvPr>
            <p:ph type="title"/>
          </p:nvPr>
        </p:nvSpPr>
        <p:spPr>
          <a:xfrm>
            <a:off x="226337" y="6917"/>
            <a:ext cx="8917663" cy="723900"/>
          </a:xfrm>
        </p:spPr>
        <p:txBody>
          <a:bodyPr/>
          <a:lstStyle/>
          <a:p>
            <a:r>
              <a:rPr lang="en-US" dirty="0" smtClean="0"/>
              <a:t>A comment I made to the NAS: their</a:t>
            </a:r>
            <a:r>
              <a:rPr lang="en-US" sz="2400" dirty="0" smtClean="0"/>
              <a:t> views on the benefit to IFE of a vigorous materials science program will be of value</a:t>
            </a:r>
            <a:endParaRPr lang="en-US" sz="2400" dirty="0"/>
          </a:p>
        </p:txBody>
      </p:sp>
      <p:sp>
        <p:nvSpPr>
          <p:cNvPr id="5" name="Rectangle 4"/>
          <p:cNvSpPr/>
          <p:nvPr/>
        </p:nvSpPr>
        <p:spPr bwMode="auto">
          <a:xfrm>
            <a:off x="0" y="5190158"/>
            <a:ext cx="9144000" cy="1667842"/>
          </a:xfrm>
          <a:prstGeom prst="rect">
            <a:avLst/>
          </a:prstGeom>
          <a:solidFill>
            <a:srgbClr val="D0F298"/>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r>
              <a:rPr lang="en-US" sz="2000" i="1" dirty="0" smtClean="0"/>
              <a:t>For NAS</a:t>
            </a:r>
            <a:r>
              <a:rPr lang="en-US" sz="2000" i="1" dirty="0" smtClean="0">
                <a:solidFill>
                  <a:schemeClr val="accent2">
                    <a:lumMod val="60000"/>
                    <a:lumOff val="40000"/>
                  </a:schemeClr>
                </a:solidFill>
              </a:rPr>
              <a:t>: </a:t>
            </a:r>
            <a:r>
              <a:rPr lang="en-US" sz="2000" i="1" dirty="0" smtClean="0">
                <a:solidFill>
                  <a:schemeClr val="accent4">
                    <a:lumMod val="75000"/>
                  </a:schemeClr>
                </a:solidFill>
              </a:rPr>
              <a:t>Your assessment of the state of materials science for fusion and the standards that must be met will be of high value. Commentary on the potential role of computational searches for advanced materials will be welcome. Your assessment of the potential of leverage with advanced fission research will also be of value</a:t>
            </a:r>
            <a:endParaRPr kumimoji="0" lang="en-US" sz="2000" b="1" i="0" u="none" strike="noStrike" cap="none" normalizeH="0" baseline="0" dirty="0" smtClean="0">
              <a:ln>
                <a:noFill/>
              </a:ln>
              <a:solidFill>
                <a:schemeClr val="accent4">
                  <a:lumMod val="75000"/>
                </a:schemeClr>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60718"/>
            <a:ext cx="9144000" cy="5865526"/>
          </a:xfrm>
        </p:spPr>
        <p:txBody>
          <a:bodyPr/>
          <a:lstStyle/>
          <a:p>
            <a:r>
              <a:rPr lang="en-US" b="1" dirty="0" smtClean="0"/>
              <a:t>Credibility</a:t>
            </a:r>
            <a:r>
              <a:rPr lang="en-US" dirty="0" smtClean="0"/>
              <a:t>: </a:t>
            </a:r>
            <a:r>
              <a:rPr lang="en-US" b="0" dirty="0" smtClean="0"/>
              <a:t>Both IFE and MFE need a qualitative sharpening of science and technology metrics for success so as to become credible, viable options for energy development. Both can benefit from like needs and approaches.</a:t>
            </a:r>
          </a:p>
          <a:p>
            <a:endParaRPr lang="en-US" sz="1100" dirty="0" smtClean="0"/>
          </a:p>
          <a:p>
            <a:r>
              <a:rPr lang="en-US" b="1" dirty="0" smtClean="0"/>
              <a:t>Science </a:t>
            </a:r>
            <a:r>
              <a:rPr lang="en-US" b="1" dirty="0" smtClean="0">
                <a:sym typeface="Wingdings" pitchFamily="2" charset="2"/>
              </a:rPr>
              <a:t></a:t>
            </a:r>
            <a:r>
              <a:rPr lang="en-US" b="1" dirty="0" smtClean="0"/>
              <a:t> technology</a:t>
            </a:r>
            <a:r>
              <a:rPr lang="en-US" dirty="0" smtClean="0"/>
              <a:t>: </a:t>
            </a:r>
            <a:r>
              <a:rPr lang="en-US" b="0" dirty="0" smtClean="0"/>
              <a:t>A future IFE program needs to be deeply scientific as well as technologically aggressive. Technological development (e.g. in drivers or advanced ignition scenarios, for example) will require a strong scientific basis to create attractive innovation pathways.</a:t>
            </a:r>
          </a:p>
          <a:p>
            <a:endParaRPr lang="en-US" sz="1200" dirty="0" smtClean="0"/>
          </a:p>
          <a:p>
            <a:r>
              <a:rPr lang="en-US" b="0" dirty="0" smtClean="0"/>
              <a:t>Critical elements that require progress are linked and are found in plasma science, control science and technology, and materials science.</a:t>
            </a:r>
          </a:p>
          <a:p>
            <a:endParaRPr lang="en-US" sz="1200" dirty="0" smtClean="0"/>
          </a:p>
        </p:txBody>
      </p:sp>
      <p:sp>
        <p:nvSpPr>
          <p:cNvPr id="3" name="Title 2"/>
          <p:cNvSpPr>
            <a:spLocks noGrp="1"/>
          </p:cNvSpPr>
          <p:nvPr>
            <p:ph type="title"/>
          </p:nvPr>
        </p:nvSpPr>
        <p:spPr>
          <a:xfrm>
            <a:off x="117696" y="-5457"/>
            <a:ext cx="8927476" cy="723900"/>
          </a:xfrm>
        </p:spPr>
        <p:txBody>
          <a:bodyPr/>
          <a:lstStyle/>
          <a:p>
            <a:r>
              <a:rPr lang="en-US" sz="2800" dirty="0" smtClean="0"/>
              <a:t>Also expressed to the NAS: </a:t>
            </a:r>
            <a:r>
              <a:rPr lang="en-US" sz="2800" i="1" dirty="0" smtClean="0"/>
              <a:t>establishing fusion’s credibility is the overarching task</a:t>
            </a:r>
            <a:endParaRPr lang="en-US" sz="2800" i="1"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defRPr/>
            </a:pPr>
            <a:r>
              <a:rPr lang="en-US" sz="2800" dirty="0" smtClean="0"/>
              <a:t>In this overview…</a:t>
            </a:r>
            <a:endParaRPr lang="en-US" sz="2800" dirty="0"/>
          </a:p>
        </p:txBody>
      </p:sp>
      <p:sp>
        <p:nvSpPr>
          <p:cNvPr id="6" name="Content Placeholder 1"/>
          <p:cNvSpPr txBox="1">
            <a:spLocks/>
          </p:cNvSpPr>
          <p:nvPr/>
        </p:nvSpPr>
        <p:spPr bwMode="auto">
          <a:xfrm>
            <a:off x="457200" y="1620404"/>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bg1">
                    <a:lumMod val="85000"/>
                  </a:schemeClr>
                </a:solidFill>
                <a:effectLst/>
                <a:uLnTx/>
                <a:uFillTx/>
                <a:latin typeface="Arial" pitchFamily="34" charset="0"/>
                <a:ea typeface="+mn-ea"/>
                <a:cs typeface="Arial" pitchFamily="34" charset="0"/>
              </a:rPr>
              <a:t>This Administration,</a:t>
            </a:r>
            <a:r>
              <a:rPr kumimoji="0" lang="en-US" sz="2800" b="0" i="0" u="none" strike="noStrike" kern="1200" cap="none" spc="0" normalizeH="0" noProof="0" dirty="0" smtClean="0">
                <a:ln>
                  <a:noFill/>
                </a:ln>
                <a:solidFill>
                  <a:schemeClr val="bg1">
                    <a:lumMod val="85000"/>
                  </a:schemeClr>
                </a:solidFill>
                <a:effectLst/>
                <a:uLnTx/>
                <a:uFillTx/>
                <a:latin typeface="Arial" pitchFamily="34" charset="0"/>
                <a:ea typeface="+mn-ea"/>
                <a:cs typeface="Arial" pitchFamily="34" charset="0"/>
              </a:rPr>
              <a:t> </a:t>
            </a:r>
            <a:r>
              <a:rPr kumimoji="0" lang="en-US" sz="2800" b="0" i="0" u="none" strike="noStrike" kern="1200" cap="none" spc="0" normalizeH="0" baseline="0" noProof="0" dirty="0" smtClean="0">
                <a:ln>
                  <a:noFill/>
                </a:ln>
                <a:solidFill>
                  <a:schemeClr val="bg1">
                    <a:lumMod val="85000"/>
                  </a:schemeClr>
                </a:solidFill>
                <a:effectLst/>
                <a:uLnTx/>
                <a:uFillTx/>
                <a:latin typeface="Arial" pitchFamily="34" charset="0"/>
                <a:ea typeface="+mn-ea"/>
                <a:cs typeface="Arial" pitchFamily="34" charset="0"/>
              </a:rPr>
              <a:t>science, and fusion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bg1">
                  <a:lumMod val="85000"/>
                </a:schemeClr>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bg1">
                    <a:lumMod val="85000"/>
                  </a:schemeClr>
                </a:solidFill>
                <a:effectLst/>
                <a:uLnTx/>
                <a:uFillTx/>
                <a:latin typeface="Arial" pitchFamily="34" charset="0"/>
                <a:ea typeface="+mn-ea"/>
                <a:cs typeface="Arial" pitchFamily="34" charset="0"/>
              </a:rPr>
              <a:t>Priorities,</a:t>
            </a:r>
            <a:r>
              <a:rPr kumimoji="0" lang="en-US" sz="2800" b="0" i="0" u="none" strike="noStrike" kern="1200" cap="none" spc="0" normalizeH="0" noProof="0" dirty="0" smtClean="0">
                <a:ln>
                  <a:noFill/>
                </a:ln>
                <a:solidFill>
                  <a:schemeClr val="bg1">
                    <a:lumMod val="85000"/>
                  </a:schemeClr>
                </a:solidFill>
                <a:effectLst/>
                <a:uLnTx/>
                <a:uFillTx/>
                <a:latin typeface="Arial" pitchFamily="34" charset="0"/>
                <a:ea typeface="+mn-ea"/>
                <a:cs typeface="Arial" pitchFamily="34" charset="0"/>
              </a:rPr>
              <a:t> opportunities, and the FY’12 Budget proposal</a:t>
            </a:r>
            <a:endParaRPr kumimoji="0" lang="en-US" sz="2800" b="0" i="0" u="none" strike="noStrike" kern="1200" cap="none" spc="0" normalizeH="0" baseline="0" noProof="0" dirty="0" smtClean="0">
              <a:ln>
                <a:noFill/>
              </a:ln>
              <a:solidFill>
                <a:schemeClr val="bg1">
                  <a:lumMod val="85000"/>
                </a:schemeClr>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rPr>
              <a:t>FES work approaches and engagement with the community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007E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smtClean="0">
              <a:ln>
                <a:noFill/>
              </a:ln>
              <a:solidFill>
                <a:srgbClr val="40404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p:nvPr>
        </p:nvSpPr>
        <p:spPr>
          <a:xfrm>
            <a:off x="249382" y="9047"/>
            <a:ext cx="8542193" cy="838200"/>
          </a:xfrm>
        </p:spPr>
        <p:txBody>
          <a:bodyPr/>
          <a:lstStyle/>
          <a:p>
            <a:pPr eaLnBrk="1" hangingPunct="1">
              <a:defRPr/>
            </a:pPr>
            <a:r>
              <a:rPr lang="en-US" dirty="0" smtClean="0"/>
              <a:t>There have been big changes in FES in the last year</a:t>
            </a:r>
            <a:endParaRPr lang="en-US" sz="2400" dirty="0" smtClean="0"/>
          </a:p>
        </p:txBody>
      </p:sp>
      <p:sp>
        <p:nvSpPr>
          <p:cNvPr id="5" name="Rectangle 3"/>
          <p:cNvSpPr txBox="1">
            <a:spLocks noChangeArrowheads="1"/>
          </p:cNvSpPr>
          <p:nvPr/>
        </p:nvSpPr>
        <p:spPr bwMode="auto">
          <a:xfrm>
            <a:off x="0" y="824280"/>
            <a:ext cx="9144000" cy="586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Retirements and other departures:</a:t>
            </a:r>
          </a:p>
          <a:p>
            <a:pPr marL="1143000" marR="0" lvl="2" indent="-2286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Mike Crisp,</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Rostom Dagazian, TV George, Jeff Hoy, Darlene Markevich, Erol Oktay, Chris Saba, Sharon Stevens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But we have</a:t>
            </a:r>
            <a:r>
              <a:rPr kumimoji="0" lang="en-US" sz="2000" b="0" i="0" u="none" strike="noStrike" kern="1200" cap="none" spc="0" normalizeH="0" noProof="0" dirty="0" smtClean="0">
                <a:ln>
                  <a:noFill/>
                </a:ln>
                <a:solidFill>
                  <a:srgbClr val="146737"/>
                </a:solidFill>
                <a:effectLst/>
                <a:uLnTx/>
                <a:uFillTx/>
                <a:latin typeface="Arial" pitchFamily="34" charset="0"/>
                <a:ea typeface="+mn-ea"/>
                <a:cs typeface="Arial" pitchFamily="34" charset="0"/>
              </a:rPr>
              <a:t> been working hard to increase staffing to where we need it to be. </a:t>
            </a: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2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Research Division position was posted, closed, and is </a:t>
            </a:r>
            <a:r>
              <a:rPr lang="en-US" dirty="0" smtClean="0">
                <a:latin typeface="Arial" pitchFamily="34" charset="0"/>
                <a:cs typeface="Arial" pitchFamily="34" charset="0"/>
              </a:rPr>
              <a:t>moving through DOE processes. No comment at this time. A </a:t>
            </a: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new Facility, Operations,</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and Projects Division Director posting is on hold with the hiring freeze</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New hires: Ed Stevens (Project Manager</a:t>
            </a:r>
            <a:r>
              <a:rPr kumimoji="0" lang="en-U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from NASA); Ann Satsangi (General Plasma Science); Sean Finnegan (GPS and HEDLP); Materials scientist (hopefully can be announced soon); Pam Miller (Program analyst and budget formulation). Also, when I came here in June of ‘09, I was sworn in with Nirmol Podder, and Mark Koepke joined as an IPA shortly thereafter.</a:t>
            </a:r>
          </a:p>
          <a:p>
            <a:pPr marL="1143000" marR="0" lvl="2" indent="-228600" algn="l" defTabSz="914400" rtl="0" eaLnBrk="1" fontAlgn="base" latinLnBrk="0" hangingPunct="1">
              <a:lnSpc>
                <a:spcPct val="90000"/>
              </a:lnSpc>
              <a:spcBef>
                <a:spcPct val="20000"/>
              </a:spcBef>
              <a:spcAft>
                <a:spcPct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indent="-228600">
              <a:lnSpc>
                <a:spcPct val="90000"/>
              </a:lnSpc>
              <a:spcBef>
                <a:spcPct val="20000"/>
              </a:spcBef>
            </a:pPr>
            <a:r>
              <a:rPr lang="en-US" noProof="0" dirty="0" smtClean="0">
                <a:latin typeface="Arial" pitchFamily="34" charset="0"/>
                <a:cs typeface="Arial" pitchFamily="34" charset="0"/>
              </a:rPr>
              <a:t>	These are new players in your management team. We will be reaching out to the community for </a:t>
            </a:r>
            <a:r>
              <a:rPr lang="en-US" dirty="0" smtClean="0">
                <a:latin typeface="Arial" pitchFamily="34" charset="0"/>
                <a:cs typeface="Arial" pitchFamily="34" charset="0"/>
              </a:rPr>
              <a:t>strong candidates when hiring is allowed again. We will also likely be seeking additional IPA/</a:t>
            </a:r>
            <a:r>
              <a:rPr lang="en-US" dirty="0" err="1" smtClean="0">
                <a:latin typeface="Arial" pitchFamily="34" charset="0"/>
                <a:cs typeface="Arial" pitchFamily="34" charset="0"/>
              </a:rPr>
              <a:t>Detailee</a:t>
            </a:r>
            <a:r>
              <a:rPr lang="en-US" dirty="0" smtClean="0">
                <a:latin typeface="Arial" pitchFamily="34" charset="0"/>
                <a:cs typeface="Arial" pitchFamily="34" charset="0"/>
              </a:rPr>
              <a:t> engagement for specific FES tasks. </a:t>
            </a:r>
          </a:p>
          <a:p>
            <a:pPr marL="228600" indent="-228600">
              <a:lnSpc>
                <a:spcPct val="90000"/>
              </a:lnSpc>
              <a:spcBef>
                <a:spcPct val="20000"/>
              </a:spcBef>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indent="-228600">
              <a:lnSpc>
                <a:spcPct val="90000"/>
              </a:lnSpc>
              <a:spcBef>
                <a:spcPct val="20000"/>
              </a:spcBef>
            </a:pPr>
            <a:r>
              <a:rPr lang="en-US" dirty="0" smtClean="0">
                <a:latin typeface="Arial" pitchFamily="34" charset="0"/>
                <a:cs typeface="Arial" pitchFamily="34" charset="0"/>
              </a:rPr>
              <a:t>	IPAs and </a:t>
            </a:r>
            <a:r>
              <a:rPr lang="en-US" dirty="0" err="1" smtClean="0">
                <a:latin typeface="Arial" pitchFamily="34" charset="0"/>
                <a:cs typeface="Arial" pitchFamily="34" charset="0"/>
              </a:rPr>
              <a:t>detailees</a:t>
            </a:r>
            <a:r>
              <a:rPr lang="en-US" dirty="0" smtClean="0">
                <a:latin typeface="Arial" pitchFamily="34" charset="0"/>
                <a:cs typeface="Arial" pitchFamily="34" charset="0"/>
              </a:rPr>
              <a:t> may be of high value to FES down the road. Please urge your colleagues to consider this if a call is made</a:t>
            </a: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buFont typeface="Arial" charset="0"/>
              <a:buNone/>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1143000" marR="0" lvl="2" indent="-228600" algn="l" defTabSz="914400" rtl="0" eaLnBrk="1" fontAlgn="base" latinLnBrk="0" hangingPunct="1">
              <a:lnSpc>
                <a:spcPct val="90000"/>
              </a:lnSpc>
              <a:spcBef>
                <a:spcPct val="20000"/>
              </a:spcBef>
              <a:spcAft>
                <a:spcPct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4053"/>
            <a:ext cx="8229600" cy="868362"/>
          </a:xfrm>
        </p:spPr>
        <p:txBody>
          <a:bodyPr rtlCol="0">
            <a:normAutofit fontScale="90000"/>
          </a:bodyPr>
          <a:lstStyle/>
          <a:p>
            <a:pPr eaLnBrk="1" fontAlgn="auto" hangingPunct="1">
              <a:spcAft>
                <a:spcPts val="0"/>
              </a:spcAft>
              <a:defRPr/>
            </a:pPr>
            <a:r>
              <a:rPr lang="en-US" sz="2400" b="1" dirty="0" smtClean="0">
                <a:solidFill>
                  <a:srgbClr val="0000CC"/>
                </a:solidFill>
                <a:latin typeface="Helvetica" pitchFamily="34" charset="0"/>
                <a:ea typeface="+mn-ea"/>
                <a:cs typeface="+mn-cs"/>
              </a:rPr>
              <a:t>For 2012, the Administration proposes to make sacrifices in many areas of science and energy</a:t>
            </a:r>
            <a:br>
              <a:rPr lang="en-US" sz="2400" b="1" dirty="0" smtClean="0">
                <a:solidFill>
                  <a:srgbClr val="0000CC"/>
                </a:solidFill>
                <a:latin typeface="Helvetica" pitchFamily="34" charset="0"/>
                <a:ea typeface="+mn-ea"/>
                <a:cs typeface="+mn-cs"/>
              </a:rPr>
            </a:br>
            <a:endParaRPr lang="en-US" sz="2400" b="1" dirty="0" smtClean="0">
              <a:solidFill>
                <a:srgbClr val="0000CC"/>
              </a:solidFill>
              <a:latin typeface="Helvetica" pitchFamily="34" charset="0"/>
              <a:ea typeface="+mn-ea"/>
              <a:cs typeface="+mn-cs"/>
            </a:endParaRPr>
          </a:p>
        </p:txBody>
      </p:sp>
      <p:sp>
        <p:nvSpPr>
          <p:cNvPr id="5" name="Rectangle 4"/>
          <p:cNvSpPr>
            <a:spLocks noChangeArrowheads="1"/>
          </p:cNvSpPr>
          <p:nvPr/>
        </p:nvSpPr>
        <p:spPr bwMode="auto">
          <a:xfrm>
            <a:off x="0" y="690378"/>
            <a:ext cx="9144000" cy="4844955"/>
          </a:xfrm>
          <a:prstGeom prst="rect">
            <a:avLst/>
          </a:prstGeom>
          <a:noFill/>
          <a:ln w="9525">
            <a:noFill/>
            <a:miter lim="800000"/>
            <a:headEnd/>
            <a:tailEnd/>
          </a:ln>
        </p:spPr>
        <p:txBody>
          <a:bodyPr/>
          <a:lstStyle/>
          <a:p>
            <a:pPr lvl="0"/>
            <a:r>
              <a:rPr lang="en-US" sz="1600" dirty="0" smtClean="0"/>
              <a:t>From Secretary Chu, regarding sacrifice: </a:t>
            </a:r>
          </a:p>
          <a:p>
            <a:pPr lvl="0"/>
            <a:endParaRPr lang="en-US" sz="1600" dirty="0" smtClean="0"/>
          </a:p>
          <a:p>
            <a:pPr lvl="0"/>
            <a:r>
              <a:rPr lang="en-US" sz="1400" dirty="0" smtClean="0"/>
              <a:t>“In the Office of Energy Efficiency and Renewable Energy, the Department is reducing funding for the hydrogen technology program by more than 41 percent, or almost $70 million, in order to focus on technologies deployable at large scale in the near term.  </a:t>
            </a:r>
            <a:endParaRPr lang="en-US" sz="1200" dirty="0" smtClean="0"/>
          </a:p>
          <a:p>
            <a:r>
              <a:rPr lang="en-US" sz="1400" dirty="0" smtClean="0"/>
              <a:t> </a:t>
            </a:r>
            <a:endParaRPr lang="en-US" sz="1200" dirty="0" smtClean="0"/>
          </a:p>
          <a:p>
            <a:pPr lvl="0"/>
            <a:r>
              <a:rPr lang="en-US" sz="1400" dirty="0" smtClean="0"/>
              <a:t>“In January, the Department decided to end operation of the </a:t>
            </a:r>
            <a:r>
              <a:rPr lang="en-US" sz="1400" dirty="0" err="1" smtClean="0"/>
              <a:t>Tevatron</a:t>
            </a:r>
            <a:r>
              <a:rPr lang="en-US" sz="1400" dirty="0" smtClean="0"/>
              <a:t> at Fermi National Laboratory rather than extend it through FY 2014, which will save taxpayers a projected $35 million for FY 2012. </a:t>
            </a:r>
            <a:endParaRPr lang="en-US" sz="1200" dirty="0" smtClean="0"/>
          </a:p>
          <a:p>
            <a:r>
              <a:rPr lang="en-US" sz="1400" dirty="0" smtClean="0"/>
              <a:t> </a:t>
            </a:r>
            <a:endParaRPr lang="en-US" sz="1200" dirty="0" smtClean="0"/>
          </a:p>
          <a:p>
            <a:pPr lvl="0"/>
            <a:r>
              <a:rPr lang="en-US" sz="1400" dirty="0" smtClean="0"/>
              <a:t>“The Department is reducing the budget for the Office of Fossil Energy by 45 percent, or $418 million. This includes zeroing out the Fuels Program, the Fuel Cells Program, the Oil and Gas Research and Development Program, and the Unconventional Fossil Technology Program. </a:t>
            </a:r>
            <a:endParaRPr lang="en-US" sz="1200" dirty="0" smtClean="0"/>
          </a:p>
          <a:p>
            <a:r>
              <a:rPr lang="en-US" sz="1400" dirty="0" smtClean="0"/>
              <a:t> </a:t>
            </a:r>
            <a:endParaRPr lang="en-US" sz="1200" dirty="0" smtClean="0"/>
          </a:p>
          <a:p>
            <a:pPr lvl="0"/>
            <a:r>
              <a:rPr lang="en-US" sz="1400" dirty="0" smtClean="0"/>
              <a:t>“Additionally, current law provides a number of credits and deductions that are targeted towards certain oil, gas and coal activities.  In accordance with the President's agreement at the G-20 Summit in Pittsburgh to phase out subsidies for fossil fuels so that the country can transition to a 21st century energy economy, the Administration proposes to repeal a number of tax preferences available for fossil fuels.  Repeal of these preferences will save the taxpayer approximately $3.6 billion in FY 2012. The ten-year estimate (FY2012 to FY2021) is  $46.2 billion.</a:t>
            </a:r>
            <a:endParaRPr lang="en-US" sz="1200" dirty="0" smtClean="0"/>
          </a:p>
          <a:p>
            <a:r>
              <a:rPr lang="en-US" sz="1400" dirty="0" smtClean="0"/>
              <a:t> </a:t>
            </a:r>
            <a:endParaRPr lang="en-US" sz="1200" dirty="0" smtClean="0"/>
          </a:p>
          <a:p>
            <a:pPr lvl="0"/>
            <a:r>
              <a:rPr lang="en-US" sz="1400" dirty="0" smtClean="0"/>
              <a:t>“The FY 2012 budget request closes the </a:t>
            </a:r>
            <a:r>
              <a:rPr lang="en-US" sz="1400" dirty="0" err="1" smtClean="0"/>
              <a:t>Holifield</a:t>
            </a:r>
            <a:r>
              <a:rPr lang="en-US" sz="1400" dirty="0" smtClean="0"/>
              <a:t> Radioactive Ion Beam Facility at the Oak Ridge National Laboratory, which will save $10.3 million.”</a:t>
            </a:r>
            <a:endParaRPr lang="en-US" sz="1200" dirty="0" smtClean="0"/>
          </a:p>
          <a:p>
            <a:pPr marL="800100" lvl="1" indent="-342900">
              <a:spcBef>
                <a:spcPct val="40000"/>
              </a:spcBef>
              <a:buFontTx/>
              <a:buChar char="•"/>
              <a:defRPr/>
            </a:pPr>
            <a:endParaRPr lang="en-US" dirty="0" smtClean="0">
              <a:cs typeface="Arial" charset="0"/>
            </a:endParaRPr>
          </a:p>
          <a:p>
            <a:pPr marL="800100" lvl="1" indent="-342900">
              <a:spcBef>
                <a:spcPct val="40000"/>
              </a:spcBef>
              <a:defRPr/>
            </a:pPr>
            <a:r>
              <a:rPr lang="en-US" dirty="0">
                <a:cs typeface="Arial" charset="0"/>
              </a:rPr>
              <a:t/>
            </a:r>
            <a:br>
              <a:rPr lang="en-US" dirty="0">
                <a:cs typeface="Arial" charset="0"/>
              </a:rPr>
            </a:br>
            <a:endParaRPr lang="en-US" dirty="0">
              <a:cs typeface="Arial" charset="0"/>
            </a:endParaRPr>
          </a:p>
        </p:txBody>
      </p:sp>
      <p:sp>
        <p:nvSpPr>
          <p:cNvPr id="7" name="Rectangle 6"/>
          <p:cNvSpPr>
            <a:spLocks noChangeArrowheads="1"/>
          </p:cNvSpPr>
          <p:nvPr/>
        </p:nvSpPr>
        <p:spPr bwMode="auto">
          <a:xfrm>
            <a:off x="237068" y="5281123"/>
            <a:ext cx="8610600" cy="1133172"/>
          </a:xfrm>
          <a:prstGeom prst="rect">
            <a:avLst/>
          </a:prstGeom>
          <a:noFill/>
          <a:ln w="9525">
            <a:noFill/>
            <a:miter lim="800000"/>
            <a:headEnd/>
            <a:tailEnd/>
          </a:ln>
        </p:spPr>
        <p:txBody>
          <a:bodyPr/>
          <a:lstStyle/>
          <a:p>
            <a:pPr lvl="0"/>
            <a:r>
              <a:rPr lang="en-US" i="1" dirty="0" smtClean="0">
                <a:solidFill>
                  <a:schemeClr val="accent1"/>
                </a:solidFill>
              </a:rPr>
              <a:t>The FES funding request increase, as compared to the ‘11 request, with an increase in ITER project funding compared to ‘11, is notable and important. </a:t>
            </a:r>
            <a:r>
              <a:rPr lang="en-US" b="1" i="1" dirty="0" smtClean="0">
                <a:solidFill>
                  <a:schemeClr val="accent1"/>
                </a:solidFill>
              </a:rPr>
              <a:t>We need to support this.</a:t>
            </a:r>
            <a:endParaRPr lang="en-US" sz="2000" b="1" i="1" dirty="0" smtClean="0">
              <a:solidFill>
                <a:schemeClr val="accent1"/>
              </a:solidFill>
              <a:cs typeface="Arial" charset="0"/>
            </a:endParaRPr>
          </a:p>
          <a:p>
            <a:pPr marL="800100" lvl="1" indent="-342900">
              <a:spcBef>
                <a:spcPct val="40000"/>
              </a:spcBef>
              <a:defRPr/>
            </a:pPr>
            <a:r>
              <a:rPr lang="en-US" sz="2000" i="1" dirty="0">
                <a:solidFill>
                  <a:schemeClr val="accent1"/>
                </a:solidFill>
                <a:cs typeface="Arial" charset="0"/>
              </a:rPr>
              <a:t/>
            </a:r>
            <a:br>
              <a:rPr lang="en-US" sz="2000" i="1" dirty="0">
                <a:solidFill>
                  <a:schemeClr val="accent1"/>
                </a:solidFill>
                <a:cs typeface="Arial" charset="0"/>
              </a:rPr>
            </a:br>
            <a:endParaRPr lang="en-US" sz="2000" i="1" dirty="0">
              <a:solidFill>
                <a:schemeClr val="accent1"/>
              </a:solidFill>
              <a:cs typeface="Arial" charset="0"/>
            </a:endParaRPr>
          </a:p>
        </p:txBody>
      </p:sp>
      <p:sp>
        <p:nvSpPr>
          <p:cNvPr id="6" name="Rectangle 5"/>
          <p:cNvSpPr/>
          <p:nvPr/>
        </p:nvSpPr>
        <p:spPr>
          <a:xfrm>
            <a:off x="209550" y="5302961"/>
            <a:ext cx="8629650" cy="905668"/>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p:nvPr>
        </p:nvSpPr>
        <p:spPr>
          <a:xfrm>
            <a:off x="249382" y="-21097"/>
            <a:ext cx="8542193" cy="838200"/>
          </a:xfrm>
        </p:spPr>
        <p:txBody>
          <a:bodyPr/>
          <a:lstStyle/>
          <a:p>
            <a:pPr eaLnBrk="1" hangingPunct="1">
              <a:defRPr/>
            </a:pPr>
            <a:r>
              <a:rPr lang="en-US" dirty="0" smtClean="0"/>
              <a:t>The new FES organizational structure </a:t>
            </a:r>
            <a:br>
              <a:rPr lang="en-US" dirty="0" smtClean="0"/>
            </a:br>
            <a:r>
              <a:rPr lang="en-US" dirty="0" smtClean="0"/>
              <a:t>reflects what we need to do as a community</a:t>
            </a:r>
            <a:endParaRPr lang="en-US" sz="2400" dirty="0" smtClean="0"/>
          </a:p>
        </p:txBody>
      </p:sp>
      <p:sp>
        <p:nvSpPr>
          <p:cNvPr id="5" name="Rectangle 3"/>
          <p:cNvSpPr txBox="1">
            <a:spLocks noChangeArrowheads="1"/>
          </p:cNvSpPr>
          <p:nvPr/>
        </p:nvSpPr>
        <p:spPr bwMode="auto">
          <a:xfrm>
            <a:off x="0" y="767808"/>
            <a:ext cx="9144000" cy="586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Operating principles:</a:t>
            </a:r>
          </a:p>
          <a:p>
            <a:pPr marL="1143000" marR="0" lvl="2" indent="-22860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Two Divisions: 	(1) Research</a:t>
            </a:r>
          </a:p>
          <a:p>
            <a:pPr marL="1600200" marR="0" lvl="3" indent="-228600" algn="l" defTabSz="914400" rtl="0" eaLnBrk="1" fontAlgn="base" latinLnBrk="0" hangingPunct="1">
              <a:lnSpc>
                <a:spcPct val="90000"/>
              </a:lnSpc>
              <a:spcBef>
                <a:spcPct val="20000"/>
              </a:spcBef>
              <a:spcAft>
                <a:spcPct val="0"/>
              </a:spcAft>
              <a:buClrTx/>
              <a:buSzTx/>
              <a:buFont typeface="Arial" charset="0"/>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(2): Facilities, Operations, and Projects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1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In the Research Division</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Now, program managers will constitute Teams that will interface with the community to establish goals, metrics, and to monitor progress where targeted goals are appropriate.</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Teams we develop will reflect our science and the goals we need to pursue over the next several years</a:t>
            </a:r>
          </a:p>
          <a:p>
            <a:pPr marL="1143000" marR="0" lvl="2" indent="-2286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In the Facilities, Operations, and Projects Division</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Develop consistent approach in major facility operations and project management</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05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One aim of the new proposed organization is to better reflect the work we need to do, and support the work and functions required of a national program</a:t>
            </a: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Another is to create a flexible template for working that promotes cross-fertilization of ideas and expertise within the office</a:t>
            </a:r>
          </a:p>
          <a:p>
            <a:pPr marL="1143000" marR="0" lvl="2" indent="-2286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Line 68"/>
          <p:cNvSpPr>
            <a:spLocks noChangeShapeType="1"/>
          </p:cNvSpPr>
          <p:nvPr/>
        </p:nvSpPr>
        <p:spPr bwMode="auto">
          <a:xfrm flipV="1">
            <a:off x="2750854" y="5985918"/>
            <a:ext cx="698501" cy="172"/>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29" name="Line 68"/>
          <p:cNvSpPr>
            <a:spLocks noChangeShapeType="1"/>
          </p:cNvSpPr>
          <p:nvPr/>
        </p:nvSpPr>
        <p:spPr bwMode="auto">
          <a:xfrm flipV="1">
            <a:off x="1827118" y="4904762"/>
            <a:ext cx="698501" cy="172"/>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19" name="Line 68"/>
          <p:cNvSpPr>
            <a:spLocks noChangeShapeType="1"/>
          </p:cNvSpPr>
          <p:nvPr/>
        </p:nvSpPr>
        <p:spPr bwMode="auto">
          <a:xfrm>
            <a:off x="5659681" y="4514683"/>
            <a:ext cx="707737" cy="9063"/>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cxnSp>
        <p:nvCxnSpPr>
          <p:cNvPr id="105" name="Straight Connector 104"/>
          <p:cNvCxnSpPr/>
          <p:nvPr/>
        </p:nvCxnSpPr>
        <p:spPr>
          <a:xfrm rot="10800000">
            <a:off x="1941530" y="625928"/>
            <a:ext cx="632462"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93812" y="202639"/>
            <a:ext cx="1426867" cy="912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7" name="Straight Connector 126"/>
          <p:cNvCxnSpPr/>
          <p:nvPr/>
        </p:nvCxnSpPr>
        <p:spPr>
          <a:xfrm rot="10800000">
            <a:off x="904875" y="2050713"/>
            <a:ext cx="632462"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7482966" y="803636"/>
            <a:ext cx="501015"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6307874" y="459076"/>
            <a:ext cx="939627" cy="4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Line 5"/>
          <p:cNvSpPr>
            <a:spLocks noChangeShapeType="1"/>
          </p:cNvSpPr>
          <p:nvPr/>
        </p:nvSpPr>
        <p:spPr bwMode="auto">
          <a:xfrm flipH="1">
            <a:off x="7886700" y="2528867"/>
            <a:ext cx="0" cy="2971800"/>
          </a:xfrm>
          <a:prstGeom prst="line">
            <a:avLst/>
          </a:prstGeom>
          <a:noFill/>
          <a:ln w="9525">
            <a:solidFill>
              <a:schemeClr val="tx1"/>
            </a:solidFill>
            <a:round/>
            <a:headEnd/>
            <a:tailEnd/>
          </a:ln>
        </p:spPr>
        <p:txBody>
          <a:bodyPr wrap="none" anchor="ctr"/>
          <a:lstStyle/>
          <a:p>
            <a:pPr>
              <a:defRPr/>
            </a:pPr>
            <a:endParaRPr lang="en-US">
              <a:latin typeface="Calibri" pitchFamily="34" charset="0"/>
            </a:endParaRPr>
          </a:p>
        </p:txBody>
      </p:sp>
      <p:sp>
        <p:nvSpPr>
          <p:cNvPr id="161" name="Line 5"/>
          <p:cNvSpPr>
            <a:spLocks noChangeShapeType="1"/>
          </p:cNvSpPr>
          <p:nvPr/>
        </p:nvSpPr>
        <p:spPr bwMode="auto">
          <a:xfrm>
            <a:off x="7807643" y="1833543"/>
            <a:ext cx="2858" cy="695324"/>
          </a:xfrm>
          <a:prstGeom prst="line">
            <a:avLst/>
          </a:prstGeom>
          <a:noFill/>
          <a:ln w="9525">
            <a:solidFill>
              <a:schemeClr val="tx1"/>
            </a:solidFill>
            <a:round/>
            <a:headEnd/>
            <a:tailEnd/>
          </a:ln>
        </p:spPr>
        <p:txBody>
          <a:bodyPr wrap="none" anchor="ctr"/>
          <a:lstStyle/>
          <a:p>
            <a:pPr>
              <a:defRPr/>
            </a:pPr>
            <a:endParaRPr lang="en-US">
              <a:latin typeface="Calibri" pitchFamily="34" charset="0"/>
            </a:endParaRPr>
          </a:p>
        </p:txBody>
      </p:sp>
      <p:sp>
        <p:nvSpPr>
          <p:cNvPr id="159" name="Line 5"/>
          <p:cNvSpPr>
            <a:spLocks noChangeShapeType="1"/>
          </p:cNvSpPr>
          <p:nvPr/>
        </p:nvSpPr>
        <p:spPr bwMode="auto">
          <a:xfrm>
            <a:off x="8560117" y="2528868"/>
            <a:ext cx="4763" cy="1447800"/>
          </a:xfrm>
          <a:prstGeom prst="line">
            <a:avLst/>
          </a:prstGeom>
          <a:noFill/>
          <a:ln w="9525">
            <a:solidFill>
              <a:schemeClr val="tx1"/>
            </a:solidFill>
            <a:round/>
            <a:headEnd/>
            <a:tailEnd/>
          </a:ln>
        </p:spPr>
        <p:txBody>
          <a:bodyPr wrap="none" anchor="ctr"/>
          <a:lstStyle/>
          <a:p>
            <a:pPr>
              <a:defRPr/>
            </a:pPr>
            <a:endParaRPr lang="en-US">
              <a:latin typeface="Calibri" pitchFamily="34" charset="0"/>
            </a:endParaRPr>
          </a:p>
        </p:txBody>
      </p:sp>
      <p:cxnSp>
        <p:nvCxnSpPr>
          <p:cNvPr id="154" name="Straight Connector 153"/>
          <p:cNvCxnSpPr/>
          <p:nvPr/>
        </p:nvCxnSpPr>
        <p:spPr>
          <a:xfrm>
            <a:off x="6048375" y="743223"/>
            <a:ext cx="62865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051" name="Line 5"/>
          <p:cNvSpPr>
            <a:spLocks noChangeShapeType="1"/>
          </p:cNvSpPr>
          <p:nvPr/>
        </p:nvSpPr>
        <p:spPr bwMode="auto">
          <a:xfrm>
            <a:off x="7265638" y="2528579"/>
            <a:ext cx="4763" cy="1447800"/>
          </a:xfrm>
          <a:prstGeom prst="line">
            <a:avLst/>
          </a:prstGeom>
          <a:noFill/>
          <a:ln w="9525">
            <a:solidFill>
              <a:schemeClr val="tx1"/>
            </a:solidFill>
            <a:round/>
            <a:headEnd/>
            <a:tailEnd/>
          </a:ln>
        </p:spPr>
        <p:txBody>
          <a:bodyPr wrap="none" anchor="ctr"/>
          <a:lstStyle/>
          <a:p>
            <a:pPr>
              <a:defRPr/>
            </a:pPr>
            <a:endParaRPr lang="en-US">
              <a:latin typeface="Calibri" pitchFamily="34" charset="0"/>
            </a:endParaRPr>
          </a:p>
        </p:txBody>
      </p:sp>
      <p:sp>
        <p:nvSpPr>
          <p:cNvPr id="136" name="Line 7"/>
          <p:cNvSpPr>
            <a:spLocks noChangeShapeType="1"/>
          </p:cNvSpPr>
          <p:nvPr/>
        </p:nvSpPr>
        <p:spPr bwMode="auto">
          <a:xfrm>
            <a:off x="4090983" y="2420282"/>
            <a:ext cx="14291" cy="2676525"/>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2050" name="Line 4"/>
          <p:cNvSpPr>
            <a:spLocks noChangeShapeType="1"/>
          </p:cNvSpPr>
          <p:nvPr/>
        </p:nvSpPr>
        <p:spPr bwMode="auto">
          <a:xfrm flipH="1">
            <a:off x="895349" y="2431712"/>
            <a:ext cx="26985" cy="3009900"/>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2056" name="Line 10"/>
          <p:cNvSpPr>
            <a:spLocks noChangeShapeType="1"/>
          </p:cNvSpPr>
          <p:nvPr/>
        </p:nvSpPr>
        <p:spPr bwMode="auto">
          <a:xfrm flipH="1">
            <a:off x="2687781" y="2315825"/>
            <a:ext cx="10965" cy="1279669"/>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2057" name="Freeform 11"/>
          <p:cNvSpPr>
            <a:spLocks/>
          </p:cNvSpPr>
          <p:nvPr/>
        </p:nvSpPr>
        <p:spPr bwMode="auto">
          <a:xfrm>
            <a:off x="3048000" y="1401742"/>
            <a:ext cx="4241800" cy="134620"/>
          </a:xfrm>
          <a:custGeom>
            <a:avLst/>
            <a:gdLst>
              <a:gd name="T0" fmla="*/ 0 w 3032"/>
              <a:gd name="T1" fmla="*/ 2147483647 h 80"/>
              <a:gd name="T2" fmla="*/ 0 w 3032"/>
              <a:gd name="T3" fmla="*/ 2147483647 h 80"/>
              <a:gd name="T4" fmla="*/ 0 w 3032"/>
              <a:gd name="T5" fmla="*/ 0 h 80"/>
              <a:gd name="T6" fmla="*/ 0 w 3032"/>
              <a:gd name="T7" fmla="*/ 0 h 80"/>
              <a:gd name="T8" fmla="*/ 2147483647 w 3032"/>
              <a:gd name="T9" fmla="*/ 0 h 80"/>
              <a:gd name="T10" fmla="*/ 2147483647 w 3032"/>
              <a:gd name="T11" fmla="*/ 0 h 80"/>
              <a:gd name="T12" fmla="*/ 2147483647 w 3032"/>
              <a:gd name="T13" fmla="*/ 2147483647 h 80"/>
              <a:gd name="T14" fmla="*/ 2147483647 w 3032"/>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3032"/>
              <a:gd name="T25" fmla="*/ 0 h 80"/>
              <a:gd name="T26" fmla="*/ 3032 w 303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2" h="80">
                <a:moveTo>
                  <a:pt x="0" y="72"/>
                </a:moveTo>
                <a:lnTo>
                  <a:pt x="0" y="72"/>
                </a:lnTo>
                <a:lnTo>
                  <a:pt x="0" y="0"/>
                </a:lnTo>
                <a:lnTo>
                  <a:pt x="3032" y="0"/>
                </a:lnTo>
                <a:lnTo>
                  <a:pt x="3032" y="80"/>
                </a:lnTo>
              </a:path>
            </a:pathLst>
          </a:custGeom>
          <a:noFill/>
          <a:ln w="12700">
            <a:solidFill>
              <a:srgbClr val="000000"/>
            </a:solidFill>
            <a:round/>
            <a:headEnd/>
            <a:tailEnd/>
          </a:ln>
        </p:spPr>
        <p:txBody>
          <a:bodyPr/>
          <a:lstStyle/>
          <a:p>
            <a:pPr>
              <a:defRPr/>
            </a:pPr>
            <a:endParaRPr lang="en-US">
              <a:latin typeface="Calibri" pitchFamily="34" charset="0"/>
            </a:endParaRPr>
          </a:p>
        </p:txBody>
      </p:sp>
      <p:sp>
        <p:nvSpPr>
          <p:cNvPr id="2059" name="Rectangle 13"/>
          <p:cNvSpPr>
            <a:spLocks noChangeArrowheads="1"/>
          </p:cNvSpPr>
          <p:nvPr/>
        </p:nvSpPr>
        <p:spPr bwMode="auto">
          <a:xfrm>
            <a:off x="1257300" y="1494452"/>
            <a:ext cx="3562351" cy="842010"/>
          </a:xfrm>
          <a:prstGeom prst="rect">
            <a:avLst/>
          </a:prstGeom>
          <a:solidFill>
            <a:srgbClr val="FFFFFF"/>
          </a:solidFill>
          <a:ln w="12700">
            <a:solidFill>
              <a:srgbClr val="000000"/>
            </a:solidFill>
            <a:miter lim="800000"/>
            <a:headEnd/>
            <a:tailEnd/>
          </a:ln>
        </p:spPr>
        <p:txBody>
          <a:bodyPr/>
          <a:lstStyle/>
          <a:p>
            <a:pPr>
              <a:defRPr/>
            </a:pPr>
            <a:endParaRPr lang="en-US">
              <a:latin typeface="Calibri" pitchFamily="34" charset="0"/>
            </a:endParaRPr>
          </a:p>
        </p:txBody>
      </p:sp>
      <p:sp>
        <p:nvSpPr>
          <p:cNvPr id="2060" name="Rectangle 14"/>
          <p:cNvSpPr>
            <a:spLocks noChangeArrowheads="1"/>
          </p:cNvSpPr>
          <p:nvPr/>
        </p:nvSpPr>
        <p:spPr bwMode="auto">
          <a:xfrm>
            <a:off x="2326005" y="1513502"/>
            <a:ext cx="1456937" cy="246221"/>
          </a:xfrm>
          <a:prstGeom prst="rect">
            <a:avLst/>
          </a:prstGeom>
          <a:noFill/>
          <a:ln w="9525">
            <a:noFill/>
            <a:miter lim="800000"/>
            <a:headEnd/>
            <a:tailEnd/>
          </a:ln>
        </p:spPr>
        <p:txBody>
          <a:bodyPr wrap="none" lIns="0" tIns="0" rIns="0" bIns="0">
            <a:spAutoFit/>
          </a:bodyPr>
          <a:lstStyle/>
          <a:p>
            <a:pPr eaLnBrk="0" hangingPunct="0">
              <a:defRPr/>
            </a:pPr>
            <a:r>
              <a:rPr lang="en-US" sz="1600" dirty="0" smtClean="0">
                <a:latin typeface="Calibri" pitchFamily="34" charset="0"/>
              </a:rPr>
              <a:t>Research Division</a:t>
            </a:r>
            <a:endParaRPr lang="en-US" sz="2400" dirty="0">
              <a:latin typeface="Calibri" pitchFamily="34" charset="0"/>
            </a:endParaRPr>
          </a:p>
        </p:txBody>
      </p:sp>
      <p:sp>
        <p:nvSpPr>
          <p:cNvPr id="2062" name="Rectangle 16"/>
          <p:cNvSpPr>
            <a:spLocks noChangeArrowheads="1"/>
          </p:cNvSpPr>
          <p:nvPr/>
        </p:nvSpPr>
        <p:spPr bwMode="auto">
          <a:xfrm>
            <a:off x="5332902" y="1493636"/>
            <a:ext cx="3486150" cy="848970"/>
          </a:xfrm>
          <a:prstGeom prst="rect">
            <a:avLst/>
          </a:prstGeom>
          <a:solidFill>
            <a:srgbClr val="FFFFFF"/>
          </a:solidFill>
          <a:ln w="12700">
            <a:solidFill>
              <a:srgbClr val="000000"/>
            </a:solidFill>
            <a:miter lim="800000"/>
            <a:headEnd/>
            <a:tailEnd/>
          </a:ln>
        </p:spPr>
        <p:txBody>
          <a:bodyPr/>
          <a:lstStyle/>
          <a:p>
            <a:pPr>
              <a:defRPr/>
            </a:pPr>
            <a:endParaRPr lang="en-US">
              <a:latin typeface="Calibri" pitchFamily="34" charset="0"/>
            </a:endParaRPr>
          </a:p>
        </p:txBody>
      </p:sp>
      <p:sp>
        <p:nvSpPr>
          <p:cNvPr id="2063" name="Rectangle 17"/>
          <p:cNvSpPr>
            <a:spLocks noChangeArrowheads="1"/>
          </p:cNvSpPr>
          <p:nvPr/>
        </p:nvSpPr>
        <p:spPr bwMode="auto">
          <a:xfrm>
            <a:off x="5266228" y="1495224"/>
            <a:ext cx="3642360" cy="246221"/>
          </a:xfrm>
          <a:prstGeom prst="rect">
            <a:avLst/>
          </a:prstGeom>
          <a:noFill/>
          <a:ln w="9525">
            <a:noFill/>
            <a:miter lim="800000"/>
            <a:headEnd/>
            <a:tailEnd/>
          </a:ln>
        </p:spPr>
        <p:txBody>
          <a:bodyPr wrap="square" lIns="0" tIns="0" rIns="0" bIns="0">
            <a:spAutoFit/>
          </a:bodyPr>
          <a:lstStyle/>
          <a:p>
            <a:pPr algn="ctr" eaLnBrk="0" hangingPunct="0">
              <a:defRPr/>
            </a:pPr>
            <a:r>
              <a:rPr lang="en-US" sz="1600" dirty="0" smtClean="0">
                <a:latin typeface="Calibri" pitchFamily="34" charset="0"/>
              </a:rPr>
              <a:t>Facilities, Operations and Projects Division</a:t>
            </a:r>
            <a:endParaRPr lang="en-US" sz="2400" dirty="0">
              <a:latin typeface="Calibri" pitchFamily="34" charset="0"/>
            </a:endParaRPr>
          </a:p>
        </p:txBody>
      </p:sp>
      <p:sp>
        <p:nvSpPr>
          <p:cNvPr id="2065" name="Line 19"/>
          <p:cNvSpPr>
            <a:spLocks noChangeShapeType="1"/>
          </p:cNvSpPr>
          <p:nvPr/>
        </p:nvSpPr>
        <p:spPr bwMode="auto">
          <a:xfrm>
            <a:off x="5778990" y="1782244"/>
            <a:ext cx="2865437" cy="0"/>
          </a:xfrm>
          <a:prstGeom prst="line">
            <a:avLst/>
          </a:prstGeom>
          <a:noFill/>
          <a:ln w="9525">
            <a:solidFill>
              <a:srgbClr val="000000"/>
            </a:solidFill>
            <a:round/>
            <a:headEnd/>
            <a:tailEnd/>
          </a:ln>
        </p:spPr>
        <p:txBody>
          <a:bodyPr/>
          <a:lstStyle/>
          <a:p>
            <a:pPr>
              <a:defRPr/>
            </a:pPr>
            <a:endParaRPr lang="en-US">
              <a:latin typeface="Calibri" pitchFamily="34" charset="0"/>
            </a:endParaRPr>
          </a:p>
        </p:txBody>
      </p:sp>
      <p:sp>
        <p:nvSpPr>
          <p:cNvPr id="2066" name="Rectangle 20"/>
          <p:cNvSpPr>
            <a:spLocks noChangeArrowheads="1"/>
          </p:cNvSpPr>
          <p:nvPr/>
        </p:nvSpPr>
        <p:spPr bwMode="auto">
          <a:xfrm>
            <a:off x="2363788" y="1791315"/>
            <a:ext cx="1383071" cy="184666"/>
          </a:xfrm>
          <a:prstGeom prst="rect">
            <a:avLst/>
          </a:prstGeom>
          <a:noFill/>
          <a:ln w="9525">
            <a:noFill/>
            <a:miter lim="800000"/>
            <a:headEnd/>
            <a:tailEnd/>
          </a:ln>
        </p:spPr>
        <p:txBody>
          <a:bodyPr wrap="none" lIns="0" tIns="0" rIns="0" bIns="0">
            <a:spAutoFit/>
          </a:bodyPr>
          <a:lstStyle/>
          <a:p>
            <a:pPr eaLnBrk="0" hangingPunct="0">
              <a:defRPr/>
            </a:pPr>
            <a:r>
              <a:rPr lang="en-US" sz="1200" b="1" dirty="0" smtClean="0">
                <a:latin typeface="Calibri" pitchFamily="34" charset="0"/>
              </a:rPr>
              <a:t>Mark Koepke (Acting)</a:t>
            </a:r>
            <a:endParaRPr lang="en-US" sz="1200" dirty="0">
              <a:latin typeface="Calibri" pitchFamily="34" charset="0"/>
            </a:endParaRPr>
          </a:p>
        </p:txBody>
      </p:sp>
      <p:sp>
        <p:nvSpPr>
          <p:cNvPr id="2067" name="Rectangle 21"/>
          <p:cNvSpPr>
            <a:spLocks noChangeArrowheads="1"/>
          </p:cNvSpPr>
          <p:nvPr/>
        </p:nvSpPr>
        <p:spPr bwMode="auto">
          <a:xfrm>
            <a:off x="6627985" y="1797801"/>
            <a:ext cx="1101840" cy="184666"/>
          </a:xfrm>
          <a:prstGeom prst="rect">
            <a:avLst/>
          </a:prstGeom>
          <a:noFill/>
          <a:ln w="9525">
            <a:noFill/>
            <a:miter lim="800000"/>
            <a:headEnd/>
            <a:tailEnd/>
          </a:ln>
        </p:spPr>
        <p:txBody>
          <a:bodyPr wrap="none" lIns="0" tIns="0" rIns="0" bIns="0">
            <a:spAutoFit/>
          </a:bodyPr>
          <a:lstStyle/>
          <a:p>
            <a:pPr eaLnBrk="0" hangingPunct="0">
              <a:defRPr/>
            </a:pPr>
            <a:r>
              <a:rPr lang="en-US" sz="1200" b="1" dirty="0">
                <a:latin typeface="Calibri" pitchFamily="34" charset="0"/>
              </a:rPr>
              <a:t>Vacancy, Director</a:t>
            </a:r>
            <a:endParaRPr lang="en-US" sz="1200" dirty="0">
              <a:latin typeface="Calibri" pitchFamily="34" charset="0"/>
            </a:endParaRPr>
          </a:p>
        </p:txBody>
      </p:sp>
      <p:sp>
        <p:nvSpPr>
          <p:cNvPr id="2068" name="Rectangle 22"/>
          <p:cNvSpPr>
            <a:spLocks noChangeArrowheads="1"/>
          </p:cNvSpPr>
          <p:nvPr/>
        </p:nvSpPr>
        <p:spPr bwMode="auto">
          <a:xfrm>
            <a:off x="1313622" y="2055124"/>
            <a:ext cx="1155766" cy="276999"/>
          </a:xfrm>
          <a:prstGeom prst="rect">
            <a:avLst/>
          </a:prstGeom>
          <a:noFill/>
          <a:ln w="9525">
            <a:noFill/>
            <a:miter lim="800000"/>
            <a:headEnd/>
            <a:tailEnd/>
          </a:ln>
        </p:spPr>
        <p:txBody>
          <a:bodyPr wrap="none" lIns="0" tIns="0" rIns="0" bIns="0">
            <a:spAutoFit/>
          </a:bodyPr>
          <a:lstStyle/>
          <a:p>
            <a:pPr algn="ctr" eaLnBrk="0" hangingPunct="0">
              <a:defRPr/>
            </a:pPr>
            <a:r>
              <a:rPr lang="en-US" sz="900" dirty="0" smtClean="0">
                <a:latin typeface="Calibri" pitchFamily="34" charset="0"/>
              </a:rPr>
              <a:t>Administrative Specialist</a:t>
            </a:r>
            <a:endParaRPr lang="en-US" sz="900" dirty="0">
              <a:latin typeface="Calibri" pitchFamily="34" charset="0"/>
            </a:endParaRPr>
          </a:p>
          <a:p>
            <a:pPr algn="ctr" eaLnBrk="0" hangingPunct="0">
              <a:defRPr/>
            </a:pPr>
            <a:r>
              <a:rPr lang="en-US" sz="900" dirty="0" smtClean="0">
                <a:latin typeface="Calibri" pitchFamily="34" charset="0"/>
              </a:rPr>
              <a:t>Marty Carlin</a:t>
            </a:r>
            <a:endParaRPr lang="en-US" sz="900" dirty="0">
              <a:latin typeface="Calibri" pitchFamily="34" charset="0"/>
            </a:endParaRPr>
          </a:p>
        </p:txBody>
      </p:sp>
      <p:sp>
        <p:nvSpPr>
          <p:cNvPr id="2069" name="Rectangle 23"/>
          <p:cNvSpPr>
            <a:spLocks noChangeArrowheads="1"/>
          </p:cNvSpPr>
          <p:nvPr/>
        </p:nvSpPr>
        <p:spPr bwMode="auto">
          <a:xfrm>
            <a:off x="7178485" y="3202280"/>
            <a:ext cx="45719" cy="369332"/>
          </a:xfrm>
          <a:prstGeom prst="rect">
            <a:avLst/>
          </a:prstGeom>
          <a:noFill/>
          <a:ln w="9525">
            <a:noFill/>
            <a:miter lim="800000"/>
            <a:headEnd/>
            <a:tailEnd/>
          </a:ln>
        </p:spPr>
        <p:txBody>
          <a:bodyPr wrap="square" lIns="0" tIns="0" rIns="0" bIns="0">
            <a:spAutoFit/>
          </a:bodyPr>
          <a:lstStyle/>
          <a:p>
            <a:pPr eaLnBrk="0" hangingPunct="0">
              <a:defRPr/>
            </a:pPr>
            <a:endParaRPr lang="en-US" sz="2400">
              <a:latin typeface="Calibri" pitchFamily="34" charset="0"/>
            </a:endParaRPr>
          </a:p>
        </p:txBody>
      </p:sp>
      <p:sp>
        <p:nvSpPr>
          <p:cNvPr id="2070" name="Rectangle 24"/>
          <p:cNvSpPr>
            <a:spLocks noChangeArrowheads="1"/>
          </p:cNvSpPr>
          <p:nvPr/>
        </p:nvSpPr>
        <p:spPr bwMode="auto">
          <a:xfrm>
            <a:off x="7178485" y="3136240"/>
            <a:ext cx="45719" cy="369332"/>
          </a:xfrm>
          <a:prstGeom prst="rect">
            <a:avLst/>
          </a:prstGeom>
          <a:noFill/>
          <a:ln w="9525">
            <a:noFill/>
            <a:miter lim="800000"/>
            <a:headEnd/>
            <a:tailEnd/>
          </a:ln>
        </p:spPr>
        <p:txBody>
          <a:bodyPr wrap="square" lIns="0" tIns="0" rIns="0" bIns="0">
            <a:spAutoFit/>
          </a:bodyPr>
          <a:lstStyle/>
          <a:p>
            <a:pPr eaLnBrk="0" hangingPunct="0">
              <a:defRPr/>
            </a:pPr>
            <a:endParaRPr lang="en-US" sz="2400">
              <a:latin typeface="Calibri" pitchFamily="34" charset="0"/>
            </a:endParaRPr>
          </a:p>
        </p:txBody>
      </p:sp>
      <p:sp>
        <p:nvSpPr>
          <p:cNvPr id="2071" name="Rectangle 25"/>
          <p:cNvSpPr>
            <a:spLocks noChangeArrowheads="1"/>
          </p:cNvSpPr>
          <p:nvPr/>
        </p:nvSpPr>
        <p:spPr bwMode="auto">
          <a:xfrm>
            <a:off x="9642475" y="5396940"/>
            <a:ext cx="57150" cy="153988"/>
          </a:xfrm>
          <a:prstGeom prst="rect">
            <a:avLst/>
          </a:prstGeom>
          <a:noFill/>
          <a:ln w="9525">
            <a:noFill/>
            <a:miter lim="800000"/>
            <a:headEnd/>
            <a:tailEnd/>
          </a:ln>
        </p:spPr>
        <p:txBody>
          <a:bodyPr wrap="none" lIns="0" tIns="0" rIns="0" bIns="0">
            <a:spAutoFit/>
          </a:bodyPr>
          <a:lstStyle/>
          <a:p>
            <a:pPr eaLnBrk="0" hangingPunct="0">
              <a:defRPr/>
            </a:pPr>
            <a:r>
              <a:rPr lang="en-US" sz="1000">
                <a:latin typeface="Calibri" pitchFamily="34" charset="0"/>
              </a:rPr>
              <a:t>  </a:t>
            </a:r>
            <a:endParaRPr lang="en-US" sz="2400">
              <a:latin typeface="Calibri" pitchFamily="34" charset="0"/>
            </a:endParaRPr>
          </a:p>
        </p:txBody>
      </p:sp>
      <p:sp>
        <p:nvSpPr>
          <p:cNvPr id="2073" name="Rectangle 27"/>
          <p:cNvSpPr>
            <a:spLocks noChangeArrowheads="1"/>
          </p:cNvSpPr>
          <p:nvPr/>
        </p:nvSpPr>
        <p:spPr bwMode="auto">
          <a:xfrm>
            <a:off x="9696450" y="5816040"/>
            <a:ext cx="28575" cy="153988"/>
          </a:xfrm>
          <a:prstGeom prst="rect">
            <a:avLst/>
          </a:prstGeom>
          <a:noFill/>
          <a:ln w="9525">
            <a:noFill/>
            <a:miter lim="800000"/>
            <a:headEnd/>
            <a:tailEnd/>
          </a:ln>
        </p:spPr>
        <p:txBody>
          <a:bodyPr wrap="none" lIns="0" tIns="0" rIns="0" bIns="0">
            <a:spAutoFit/>
          </a:bodyPr>
          <a:lstStyle/>
          <a:p>
            <a:pPr eaLnBrk="0" hangingPunct="0">
              <a:defRPr/>
            </a:pPr>
            <a:r>
              <a:rPr lang="en-US" sz="1000">
                <a:latin typeface="Calibri" pitchFamily="34" charset="0"/>
              </a:rPr>
              <a:t> </a:t>
            </a:r>
            <a:endParaRPr lang="en-US" sz="2400">
              <a:latin typeface="Calibri" pitchFamily="34" charset="0"/>
            </a:endParaRPr>
          </a:p>
        </p:txBody>
      </p:sp>
      <p:sp>
        <p:nvSpPr>
          <p:cNvPr id="2074" name="Rectangle 28"/>
          <p:cNvSpPr>
            <a:spLocks noChangeArrowheads="1"/>
          </p:cNvSpPr>
          <p:nvPr/>
        </p:nvSpPr>
        <p:spPr bwMode="auto">
          <a:xfrm>
            <a:off x="7178485" y="3192755"/>
            <a:ext cx="45719" cy="369332"/>
          </a:xfrm>
          <a:prstGeom prst="rect">
            <a:avLst/>
          </a:prstGeom>
          <a:noFill/>
          <a:ln w="9525">
            <a:noFill/>
            <a:miter lim="800000"/>
            <a:headEnd/>
            <a:tailEnd/>
          </a:ln>
        </p:spPr>
        <p:txBody>
          <a:bodyPr wrap="square" lIns="0" tIns="0" rIns="0" bIns="0">
            <a:spAutoFit/>
          </a:bodyPr>
          <a:lstStyle/>
          <a:p>
            <a:pPr eaLnBrk="0" hangingPunct="0">
              <a:defRPr/>
            </a:pPr>
            <a:endParaRPr lang="en-US" sz="2400">
              <a:latin typeface="Calibri" pitchFamily="34" charset="0"/>
            </a:endParaRPr>
          </a:p>
        </p:txBody>
      </p:sp>
      <p:sp>
        <p:nvSpPr>
          <p:cNvPr id="2075" name="Line 29"/>
          <p:cNvSpPr>
            <a:spLocks noChangeShapeType="1"/>
          </p:cNvSpPr>
          <p:nvPr/>
        </p:nvSpPr>
        <p:spPr bwMode="auto">
          <a:xfrm flipH="1">
            <a:off x="4622242" y="856802"/>
            <a:ext cx="2146" cy="539917"/>
          </a:xfrm>
          <a:prstGeom prst="line">
            <a:avLst/>
          </a:prstGeom>
          <a:noFill/>
          <a:ln w="12700">
            <a:solidFill>
              <a:srgbClr val="000000"/>
            </a:solidFill>
            <a:round/>
            <a:headEnd/>
            <a:tailEnd/>
          </a:ln>
        </p:spPr>
        <p:txBody>
          <a:bodyPr/>
          <a:lstStyle/>
          <a:p>
            <a:pPr>
              <a:defRPr/>
            </a:pPr>
            <a:endParaRPr lang="en-US">
              <a:latin typeface="Calibri" pitchFamily="34" charset="0"/>
            </a:endParaRPr>
          </a:p>
        </p:txBody>
      </p:sp>
      <p:sp>
        <p:nvSpPr>
          <p:cNvPr id="2077" name="Rectangle 31"/>
          <p:cNvSpPr>
            <a:spLocks noChangeArrowheads="1"/>
          </p:cNvSpPr>
          <p:nvPr/>
        </p:nvSpPr>
        <p:spPr bwMode="auto">
          <a:xfrm>
            <a:off x="2506980" y="75005"/>
            <a:ext cx="4053840" cy="942975"/>
          </a:xfrm>
          <a:prstGeom prst="rect">
            <a:avLst/>
          </a:prstGeom>
          <a:solidFill>
            <a:srgbClr val="FFFFFF"/>
          </a:solidFill>
          <a:ln w="12700">
            <a:solidFill>
              <a:srgbClr val="000000"/>
            </a:solidFill>
            <a:miter lim="800000"/>
            <a:headEnd/>
            <a:tailEnd/>
          </a:ln>
        </p:spPr>
        <p:txBody>
          <a:bodyPr/>
          <a:lstStyle/>
          <a:p>
            <a:pPr>
              <a:defRPr/>
            </a:pPr>
            <a:endParaRPr lang="en-US" dirty="0">
              <a:latin typeface="Calibri" pitchFamily="34" charset="0"/>
            </a:endParaRPr>
          </a:p>
        </p:txBody>
      </p:sp>
      <p:sp>
        <p:nvSpPr>
          <p:cNvPr id="2078" name="Rectangle 32"/>
          <p:cNvSpPr>
            <a:spLocks noChangeArrowheads="1"/>
          </p:cNvSpPr>
          <p:nvPr/>
        </p:nvSpPr>
        <p:spPr bwMode="auto">
          <a:xfrm>
            <a:off x="5059363" y="395680"/>
            <a:ext cx="65" cy="369332"/>
          </a:xfrm>
          <a:prstGeom prst="rect">
            <a:avLst/>
          </a:prstGeom>
          <a:noFill/>
          <a:ln w="9525">
            <a:noFill/>
            <a:miter lim="800000"/>
            <a:headEnd/>
            <a:tailEnd/>
          </a:ln>
        </p:spPr>
        <p:txBody>
          <a:bodyPr wrap="none" lIns="0" tIns="0" rIns="0" bIns="0">
            <a:spAutoFit/>
          </a:bodyPr>
          <a:lstStyle/>
          <a:p>
            <a:pPr eaLnBrk="0" hangingPunct="0">
              <a:defRPr/>
            </a:pPr>
            <a:endParaRPr lang="en-US" sz="2400">
              <a:latin typeface="Calibri" pitchFamily="34" charset="0"/>
            </a:endParaRPr>
          </a:p>
        </p:txBody>
      </p:sp>
      <p:sp>
        <p:nvSpPr>
          <p:cNvPr id="2079" name="Rectangle 33"/>
          <p:cNvSpPr>
            <a:spLocks noChangeArrowheads="1"/>
          </p:cNvSpPr>
          <p:nvPr/>
        </p:nvSpPr>
        <p:spPr bwMode="auto">
          <a:xfrm>
            <a:off x="2590800" y="316623"/>
            <a:ext cx="4070350" cy="400110"/>
          </a:xfrm>
          <a:prstGeom prst="rect">
            <a:avLst/>
          </a:prstGeom>
          <a:noFill/>
          <a:ln w="9525">
            <a:noFill/>
            <a:miter lim="800000"/>
            <a:headEnd/>
            <a:tailEnd/>
          </a:ln>
        </p:spPr>
        <p:txBody>
          <a:bodyPr lIns="0" tIns="0" rIns="0" bIns="0">
            <a:spAutoFit/>
          </a:bodyPr>
          <a:lstStyle/>
          <a:p>
            <a:pPr algn="ctr" eaLnBrk="0" hangingPunct="0">
              <a:defRPr/>
            </a:pPr>
            <a:r>
              <a:rPr lang="en-US" sz="1400" b="1" dirty="0" smtClean="0">
                <a:latin typeface="Calibri" pitchFamily="34" charset="0"/>
              </a:rPr>
              <a:t>Associate Director, Office of Science</a:t>
            </a:r>
          </a:p>
          <a:p>
            <a:pPr algn="ctr" eaLnBrk="0" hangingPunct="0">
              <a:defRPr/>
            </a:pPr>
            <a:r>
              <a:rPr lang="en-US" sz="1200" b="1" dirty="0">
                <a:latin typeface="Calibri" pitchFamily="34" charset="0"/>
              </a:rPr>
              <a:t>Edmund </a:t>
            </a:r>
            <a:r>
              <a:rPr lang="en-US" sz="1200" b="1" dirty="0" err="1" smtClean="0">
                <a:latin typeface="Calibri" pitchFamily="34" charset="0"/>
              </a:rPr>
              <a:t>Synakowski</a:t>
            </a:r>
            <a:endParaRPr lang="en-US" sz="1400" dirty="0">
              <a:latin typeface="Calibri" pitchFamily="34" charset="0"/>
            </a:endParaRPr>
          </a:p>
        </p:txBody>
      </p:sp>
      <p:sp>
        <p:nvSpPr>
          <p:cNvPr id="2080" name="Rectangle 34"/>
          <p:cNvSpPr>
            <a:spLocks noChangeArrowheads="1"/>
          </p:cNvSpPr>
          <p:nvPr/>
        </p:nvSpPr>
        <p:spPr bwMode="auto">
          <a:xfrm>
            <a:off x="5911850" y="672579"/>
            <a:ext cx="52388" cy="369888"/>
          </a:xfrm>
          <a:prstGeom prst="rect">
            <a:avLst/>
          </a:prstGeom>
          <a:noFill/>
          <a:ln w="9525">
            <a:noFill/>
            <a:miter lim="800000"/>
            <a:headEnd/>
            <a:tailEnd/>
          </a:ln>
        </p:spPr>
        <p:txBody>
          <a:bodyPr wrap="none" lIns="0" tIns="0" rIns="0" bIns="0">
            <a:spAutoFit/>
          </a:bodyPr>
          <a:lstStyle/>
          <a:p>
            <a:pPr eaLnBrk="0" hangingPunct="0">
              <a:defRPr/>
            </a:pPr>
            <a:r>
              <a:rPr lang="en-US" b="1">
                <a:latin typeface="Calibri" pitchFamily="34" charset="0"/>
              </a:rPr>
              <a:t> </a:t>
            </a:r>
            <a:endParaRPr lang="en-US" sz="2400">
              <a:latin typeface="Calibri" pitchFamily="34" charset="0"/>
            </a:endParaRPr>
          </a:p>
        </p:txBody>
      </p:sp>
      <p:sp>
        <p:nvSpPr>
          <p:cNvPr id="2082" name="Rectangle 36"/>
          <p:cNvSpPr>
            <a:spLocks noChangeArrowheads="1"/>
          </p:cNvSpPr>
          <p:nvPr/>
        </p:nvSpPr>
        <p:spPr bwMode="auto">
          <a:xfrm>
            <a:off x="7975077" y="337578"/>
            <a:ext cx="39688" cy="215900"/>
          </a:xfrm>
          <a:prstGeom prst="rect">
            <a:avLst/>
          </a:prstGeom>
          <a:noFill/>
          <a:ln w="9525">
            <a:noFill/>
            <a:miter lim="800000"/>
            <a:headEnd/>
            <a:tailEnd/>
          </a:ln>
        </p:spPr>
        <p:txBody>
          <a:bodyPr wrap="none" lIns="0" tIns="0" rIns="0" bIns="0">
            <a:spAutoFit/>
          </a:bodyPr>
          <a:lstStyle/>
          <a:p>
            <a:pPr eaLnBrk="0" hangingPunct="0">
              <a:defRPr/>
            </a:pPr>
            <a:r>
              <a:rPr lang="en-US" sz="1400">
                <a:latin typeface="Calibri" pitchFamily="34" charset="0"/>
              </a:rPr>
              <a:t> </a:t>
            </a:r>
            <a:endParaRPr lang="en-US" sz="2400">
              <a:latin typeface="Calibri" pitchFamily="34" charset="0"/>
            </a:endParaRPr>
          </a:p>
        </p:txBody>
      </p:sp>
      <p:sp>
        <p:nvSpPr>
          <p:cNvPr id="2084" name="Rectangle 38"/>
          <p:cNvSpPr>
            <a:spLocks noChangeArrowheads="1"/>
          </p:cNvSpPr>
          <p:nvPr/>
        </p:nvSpPr>
        <p:spPr bwMode="auto">
          <a:xfrm>
            <a:off x="5029200" y="1006868"/>
            <a:ext cx="39688" cy="214312"/>
          </a:xfrm>
          <a:prstGeom prst="rect">
            <a:avLst/>
          </a:prstGeom>
          <a:noFill/>
          <a:ln w="9525">
            <a:noFill/>
            <a:miter lim="800000"/>
            <a:headEnd/>
            <a:tailEnd/>
          </a:ln>
        </p:spPr>
        <p:txBody>
          <a:bodyPr wrap="none" lIns="0" tIns="0" rIns="0" bIns="0">
            <a:spAutoFit/>
          </a:bodyPr>
          <a:lstStyle/>
          <a:p>
            <a:pPr eaLnBrk="0" hangingPunct="0">
              <a:defRPr/>
            </a:pPr>
            <a:r>
              <a:rPr lang="en-US" sz="1400">
                <a:latin typeface="Calibri" pitchFamily="34" charset="0"/>
              </a:rPr>
              <a:t> </a:t>
            </a:r>
            <a:endParaRPr lang="en-US" sz="2400">
              <a:latin typeface="Calibri" pitchFamily="34" charset="0"/>
            </a:endParaRPr>
          </a:p>
        </p:txBody>
      </p:sp>
      <p:sp>
        <p:nvSpPr>
          <p:cNvPr id="2088" name="Rectangle 42"/>
          <p:cNvSpPr>
            <a:spLocks noChangeArrowheads="1"/>
          </p:cNvSpPr>
          <p:nvPr/>
        </p:nvSpPr>
        <p:spPr bwMode="auto">
          <a:xfrm>
            <a:off x="5196840" y="703784"/>
            <a:ext cx="1819275" cy="276999"/>
          </a:xfrm>
          <a:prstGeom prst="rect">
            <a:avLst/>
          </a:prstGeom>
          <a:noFill/>
          <a:ln w="9525">
            <a:noFill/>
            <a:miter lim="800000"/>
            <a:headEnd/>
            <a:tailEnd/>
          </a:ln>
        </p:spPr>
        <p:txBody>
          <a:bodyPr lIns="0" tIns="0" rIns="0" bIns="0">
            <a:spAutoFit/>
          </a:bodyPr>
          <a:lstStyle/>
          <a:p>
            <a:pPr algn="ctr" eaLnBrk="0" hangingPunct="0">
              <a:defRPr/>
            </a:pPr>
            <a:r>
              <a:rPr lang="en-US" sz="900" dirty="0" smtClean="0">
                <a:latin typeface="Calibri" pitchFamily="34" charset="0"/>
              </a:rPr>
              <a:t>Chief of Staff</a:t>
            </a:r>
          </a:p>
          <a:p>
            <a:pPr algn="ctr" eaLnBrk="0" hangingPunct="0">
              <a:defRPr/>
            </a:pPr>
            <a:r>
              <a:rPr lang="en-US" sz="900" dirty="0" smtClean="0">
                <a:latin typeface="Calibri" pitchFamily="34" charset="0"/>
              </a:rPr>
              <a:t>Gene </a:t>
            </a:r>
            <a:r>
              <a:rPr lang="en-US" sz="900" dirty="0" err="1" smtClean="0">
                <a:latin typeface="Calibri" pitchFamily="34" charset="0"/>
              </a:rPr>
              <a:t>Nardella</a:t>
            </a:r>
            <a:endParaRPr lang="en-US" sz="900" dirty="0">
              <a:latin typeface="Calibri" pitchFamily="34" charset="0"/>
            </a:endParaRPr>
          </a:p>
        </p:txBody>
      </p:sp>
      <p:sp>
        <p:nvSpPr>
          <p:cNvPr id="2091" name="Rectangle 45"/>
          <p:cNvSpPr>
            <a:spLocks noChangeArrowheads="1"/>
          </p:cNvSpPr>
          <p:nvPr/>
        </p:nvSpPr>
        <p:spPr bwMode="auto">
          <a:xfrm>
            <a:off x="6942627" y="2007351"/>
            <a:ext cx="39688" cy="215900"/>
          </a:xfrm>
          <a:prstGeom prst="rect">
            <a:avLst/>
          </a:prstGeom>
          <a:noFill/>
          <a:ln w="9525">
            <a:noFill/>
            <a:miter lim="800000"/>
            <a:headEnd/>
            <a:tailEnd/>
          </a:ln>
        </p:spPr>
        <p:txBody>
          <a:bodyPr wrap="none" lIns="0" tIns="0" rIns="0" bIns="0">
            <a:spAutoFit/>
          </a:bodyPr>
          <a:lstStyle/>
          <a:p>
            <a:pPr eaLnBrk="0" hangingPunct="0">
              <a:defRPr/>
            </a:pPr>
            <a:r>
              <a:rPr lang="en-US" sz="1400" b="1">
                <a:latin typeface="Calibri" pitchFamily="34" charset="0"/>
              </a:rPr>
              <a:t> </a:t>
            </a:r>
            <a:endParaRPr lang="en-US" sz="2400">
              <a:latin typeface="Calibri" pitchFamily="34" charset="0"/>
            </a:endParaRPr>
          </a:p>
        </p:txBody>
      </p:sp>
      <p:sp>
        <p:nvSpPr>
          <p:cNvPr id="2093" name="Rectangle 47"/>
          <p:cNvSpPr>
            <a:spLocks noChangeArrowheads="1"/>
          </p:cNvSpPr>
          <p:nvPr/>
        </p:nvSpPr>
        <p:spPr bwMode="auto">
          <a:xfrm>
            <a:off x="9848850" y="6211328"/>
            <a:ext cx="28575" cy="153987"/>
          </a:xfrm>
          <a:prstGeom prst="rect">
            <a:avLst/>
          </a:prstGeom>
          <a:noFill/>
          <a:ln w="9525">
            <a:noFill/>
            <a:miter lim="800000"/>
            <a:headEnd/>
            <a:tailEnd/>
          </a:ln>
        </p:spPr>
        <p:txBody>
          <a:bodyPr wrap="none" lIns="0" tIns="0" rIns="0" bIns="0">
            <a:spAutoFit/>
          </a:bodyPr>
          <a:lstStyle/>
          <a:p>
            <a:pPr eaLnBrk="0" hangingPunct="0">
              <a:defRPr/>
            </a:pPr>
            <a:r>
              <a:rPr lang="en-US" sz="1000">
                <a:latin typeface="Calibri" pitchFamily="34" charset="0"/>
              </a:rPr>
              <a:t> </a:t>
            </a:r>
            <a:endParaRPr lang="en-US" sz="2400">
              <a:latin typeface="Calibri" pitchFamily="34" charset="0"/>
            </a:endParaRPr>
          </a:p>
        </p:txBody>
      </p:sp>
      <p:sp>
        <p:nvSpPr>
          <p:cNvPr id="2101" name="Rectangle 63"/>
          <p:cNvSpPr>
            <a:spLocks noChangeArrowheads="1"/>
          </p:cNvSpPr>
          <p:nvPr/>
        </p:nvSpPr>
        <p:spPr bwMode="auto">
          <a:xfrm>
            <a:off x="3601138" y="1906646"/>
            <a:ext cx="1342338" cy="415498"/>
          </a:xfrm>
          <a:prstGeom prst="rect">
            <a:avLst/>
          </a:prstGeom>
          <a:noFill/>
          <a:ln w="9525">
            <a:noFill/>
            <a:miter lim="800000"/>
            <a:headEnd/>
            <a:tailEnd/>
          </a:ln>
        </p:spPr>
        <p:txBody>
          <a:bodyPr wrap="square" lIns="0" tIns="0" rIns="0" bIns="0">
            <a:spAutoFit/>
          </a:bodyPr>
          <a:lstStyle/>
          <a:p>
            <a:pPr algn="ctr" eaLnBrk="0" hangingPunct="0">
              <a:defRPr/>
            </a:pPr>
            <a:r>
              <a:rPr lang="en-US" sz="900" dirty="0" smtClean="0">
                <a:latin typeface="Calibri" pitchFamily="34" charset="0"/>
              </a:rPr>
              <a:t>Program Analyst and Procurements</a:t>
            </a:r>
          </a:p>
          <a:p>
            <a:pPr algn="ctr" eaLnBrk="0" hangingPunct="0">
              <a:defRPr/>
            </a:pPr>
            <a:r>
              <a:rPr lang="en-US" sz="900" dirty="0" smtClean="0">
                <a:latin typeface="Calibri" pitchFamily="34" charset="0"/>
              </a:rPr>
              <a:t>John </a:t>
            </a:r>
            <a:r>
              <a:rPr lang="en-US" sz="900" dirty="0" err="1" smtClean="0">
                <a:latin typeface="Calibri" pitchFamily="34" charset="0"/>
              </a:rPr>
              <a:t>Sauter</a:t>
            </a:r>
            <a:endParaRPr lang="en-US" sz="900" dirty="0">
              <a:latin typeface="Calibri" pitchFamily="34" charset="0"/>
            </a:endParaRPr>
          </a:p>
        </p:txBody>
      </p:sp>
      <p:sp>
        <p:nvSpPr>
          <p:cNvPr id="2102" name="Rectangle 65"/>
          <p:cNvSpPr>
            <a:spLocks noChangeArrowheads="1"/>
          </p:cNvSpPr>
          <p:nvPr/>
        </p:nvSpPr>
        <p:spPr bwMode="auto">
          <a:xfrm>
            <a:off x="3527739" y="75640"/>
            <a:ext cx="2180597" cy="276999"/>
          </a:xfrm>
          <a:prstGeom prst="rect">
            <a:avLst/>
          </a:prstGeom>
          <a:noFill/>
          <a:ln w="9525">
            <a:noFill/>
            <a:miter lim="800000"/>
            <a:headEnd/>
            <a:tailEnd/>
          </a:ln>
        </p:spPr>
        <p:txBody>
          <a:bodyPr wrap="none" lIns="0" tIns="0" rIns="0" bIns="0">
            <a:spAutoFit/>
          </a:bodyPr>
          <a:lstStyle/>
          <a:p>
            <a:pPr algn="ctr" eaLnBrk="0" hangingPunct="0">
              <a:defRPr/>
            </a:pPr>
            <a:r>
              <a:rPr lang="en-US" b="1" dirty="0" smtClean="0">
                <a:latin typeface="Calibri" pitchFamily="34" charset="0"/>
              </a:rPr>
              <a:t>Fusion </a:t>
            </a:r>
            <a:r>
              <a:rPr lang="en-US" b="1" dirty="0">
                <a:latin typeface="Calibri" pitchFamily="34" charset="0"/>
              </a:rPr>
              <a:t>Energy Sciences</a:t>
            </a:r>
          </a:p>
        </p:txBody>
      </p:sp>
      <p:sp>
        <p:nvSpPr>
          <p:cNvPr id="2105" name="Line 68"/>
          <p:cNvSpPr>
            <a:spLocks noChangeShapeType="1"/>
          </p:cNvSpPr>
          <p:nvPr/>
        </p:nvSpPr>
        <p:spPr bwMode="auto">
          <a:xfrm flipV="1">
            <a:off x="928688" y="2429691"/>
            <a:ext cx="4714465" cy="1704"/>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2203" name="Rectangle 97"/>
          <p:cNvSpPr>
            <a:spLocks noChangeArrowheads="1"/>
          </p:cNvSpPr>
          <p:nvPr/>
        </p:nvSpPr>
        <p:spPr bwMode="auto">
          <a:xfrm>
            <a:off x="2049780" y="5652428"/>
            <a:ext cx="1234440" cy="1017270"/>
          </a:xfrm>
          <a:prstGeom prst="rect">
            <a:avLst/>
          </a:prstGeom>
          <a:solidFill>
            <a:schemeClr val="bg1"/>
          </a:solidFill>
          <a:ln w="9525">
            <a:solidFill>
              <a:schemeClr val="tx1"/>
            </a:solidFill>
            <a:miter lim="800000"/>
            <a:headEnd/>
            <a:tailEnd/>
          </a:ln>
        </p:spPr>
        <p:txBody>
          <a:bodyPr wrap="none" anchor="ctr"/>
          <a:lstStyle/>
          <a:p>
            <a:pPr>
              <a:defRPr/>
            </a:pPr>
            <a:endParaRPr lang="en-US" sz="1600" dirty="0">
              <a:latin typeface="Calibri" pitchFamily="34" charset="0"/>
            </a:endParaRPr>
          </a:p>
        </p:txBody>
      </p:sp>
      <p:sp>
        <p:nvSpPr>
          <p:cNvPr id="2200" name="Rectangle 98"/>
          <p:cNvSpPr>
            <a:spLocks noChangeArrowheads="1"/>
          </p:cNvSpPr>
          <p:nvPr/>
        </p:nvSpPr>
        <p:spPr bwMode="auto">
          <a:xfrm>
            <a:off x="2247583" y="5630203"/>
            <a:ext cx="807913" cy="169277"/>
          </a:xfrm>
          <a:prstGeom prst="rect">
            <a:avLst/>
          </a:prstGeom>
          <a:noFill/>
          <a:ln w="9525">
            <a:noFill/>
            <a:miter lim="800000"/>
            <a:headEnd/>
            <a:tailEnd/>
          </a:ln>
        </p:spPr>
        <p:txBody>
          <a:bodyPr wrap="none" lIns="0" tIns="0" rIns="0" bIns="0">
            <a:spAutoFit/>
          </a:bodyPr>
          <a:lstStyle/>
          <a:p>
            <a:pPr eaLnBrk="0" hangingPunct="0">
              <a:defRPr/>
            </a:pPr>
            <a:r>
              <a:rPr lang="en-US" sz="1100" b="1" dirty="0" smtClean="0">
                <a:latin typeface="Calibri" pitchFamily="34" charset="0"/>
              </a:rPr>
              <a:t>3D topologies</a:t>
            </a:r>
            <a:endParaRPr lang="en-US" sz="1050" b="1" dirty="0">
              <a:latin typeface="Calibri" pitchFamily="34" charset="0"/>
            </a:endParaRPr>
          </a:p>
        </p:txBody>
      </p:sp>
      <p:sp>
        <p:nvSpPr>
          <p:cNvPr id="2201" name="Rectangle 99"/>
          <p:cNvSpPr>
            <a:spLocks noChangeArrowheads="1"/>
          </p:cNvSpPr>
          <p:nvPr/>
        </p:nvSpPr>
        <p:spPr bwMode="auto">
          <a:xfrm>
            <a:off x="2072640" y="5798478"/>
            <a:ext cx="1203960" cy="1023357"/>
          </a:xfrm>
          <a:prstGeom prst="rect">
            <a:avLst/>
          </a:prstGeom>
          <a:noFill/>
          <a:ln w="9525">
            <a:noFill/>
            <a:miter lim="800000"/>
            <a:headEnd/>
            <a:tailEnd/>
          </a:ln>
        </p:spPr>
        <p:txBody>
          <a:bodyPr wrap="square" lIns="0" tIns="0" rIns="0" bIns="0">
            <a:spAutoFit/>
          </a:bodyPr>
          <a:lstStyle/>
          <a:p>
            <a:pPr eaLnBrk="0" hangingPunct="0">
              <a:lnSpc>
                <a:spcPts val="900"/>
              </a:lnSpc>
              <a:defRPr/>
            </a:pPr>
            <a:r>
              <a:rPr lang="en-US" sz="900" dirty="0" smtClean="0">
                <a:latin typeface="Calibri" pitchFamily="34" charset="0"/>
              </a:rPr>
              <a:t>Samuel </a:t>
            </a:r>
            <a:r>
              <a:rPr lang="en-US" sz="900" dirty="0" err="1" smtClean="0">
                <a:latin typeface="Calibri" pitchFamily="34" charset="0"/>
              </a:rPr>
              <a:t>Barish</a:t>
            </a:r>
            <a:r>
              <a:rPr lang="en-US" sz="900" dirty="0" smtClean="0">
                <a:latin typeface="Calibri" pitchFamily="34" charset="0"/>
              </a:rPr>
              <a:t>: Lead</a:t>
            </a:r>
            <a:r>
              <a:rPr lang="en-US" sz="900" i="1" dirty="0" smtClean="0">
                <a:latin typeface="Calibri" pitchFamily="34" charset="0"/>
              </a:rPr>
              <a:t>, </a:t>
            </a:r>
          </a:p>
          <a:p>
            <a:pPr eaLnBrk="0" hangingPunct="0">
              <a:lnSpc>
                <a:spcPts val="900"/>
              </a:lnSpc>
              <a:defRPr/>
            </a:pPr>
            <a:r>
              <a:rPr lang="en-US" sz="900" i="1" dirty="0" err="1" smtClean="0">
                <a:latin typeface="Calibri" pitchFamily="34" charset="0"/>
              </a:rPr>
              <a:t>stellarators</a:t>
            </a:r>
            <a:r>
              <a:rPr lang="en-US" sz="900" i="1" dirty="0" smtClean="0">
                <a:latin typeface="Calibri" pitchFamily="34" charset="0"/>
              </a:rPr>
              <a:t> (&amp;</a:t>
            </a:r>
          </a:p>
          <a:p>
            <a:pPr eaLnBrk="0" hangingPunct="0">
              <a:lnSpc>
                <a:spcPts val="900"/>
              </a:lnSpc>
              <a:defRPr/>
            </a:pPr>
            <a:r>
              <a:rPr lang="en-US" sz="900" i="1" dirty="0" smtClean="0">
                <a:latin typeface="Calibri" pitchFamily="34" charset="0"/>
              </a:rPr>
              <a:t>validation platforms)</a:t>
            </a:r>
          </a:p>
          <a:p>
            <a:endParaRPr lang="en-US" sz="300" i="1" dirty="0" smtClean="0">
              <a:latin typeface="Calibri" pitchFamily="34" charset="0"/>
            </a:endParaRPr>
          </a:p>
          <a:p>
            <a:pPr eaLnBrk="0" hangingPunct="0">
              <a:defRPr/>
            </a:pPr>
            <a:r>
              <a:rPr lang="en-US" sz="900" dirty="0" smtClean="0">
                <a:latin typeface="Calibri" pitchFamily="34" charset="0"/>
              </a:rPr>
              <a:t>Steve </a:t>
            </a:r>
            <a:r>
              <a:rPr lang="en-US" sz="900" dirty="0" err="1" smtClean="0">
                <a:latin typeface="Calibri" pitchFamily="34" charset="0"/>
              </a:rPr>
              <a:t>Eckstrand</a:t>
            </a:r>
            <a:r>
              <a:rPr lang="en-US" sz="900" dirty="0" smtClean="0">
                <a:latin typeface="Calibri" pitchFamily="34" charset="0"/>
              </a:rPr>
              <a:t>, </a:t>
            </a:r>
            <a:r>
              <a:rPr lang="en-US" sz="900" i="1" dirty="0" smtClean="0">
                <a:latin typeface="Calibri" pitchFamily="34" charset="0"/>
              </a:rPr>
              <a:t>NSTX</a:t>
            </a:r>
          </a:p>
          <a:p>
            <a:endParaRPr lang="en-US" sz="300" i="1" dirty="0" smtClean="0">
              <a:latin typeface="Calibri" pitchFamily="34" charset="0"/>
            </a:endParaRPr>
          </a:p>
          <a:p>
            <a:pPr eaLnBrk="0" hangingPunct="0">
              <a:defRPr/>
            </a:pPr>
            <a:r>
              <a:rPr lang="en-US" sz="900" dirty="0" smtClean="0">
                <a:latin typeface="Calibri" pitchFamily="34" charset="0"/>
              </a:rPr>
              <a:t>Mark Foster, </a:t>
            </a:r>
            <a:r>
              <a:rPr lang="en-US" sz="900" i="1" dirty="0" smtClean="0">
                <a:latin typeface="Calibri" pitchFamily="34" charset="0"/>
              </a:rPr>
              <a:t>DIII-D</a:t>
            </a:r>
          </a:p>
          <a:p>
            <a:pPr eaLnBrk="0" hangingPunct="0">
              <a:defRPr/>
            </a:pPr>
            <a:endParaRPr lang="en-US" sz="200" i="1" dirty="0" smtClean="0">
              <a:latin typeface="Calibri" pitchFamily="34" charset="0"/>
            </a:endParaRPr>
          </a:p>
          <a:p>
            <a:pPr eaLnBrk="0" hangingPunct="0">
              <a:defRPr/>
            </a:pPr>
            <a:r>
              <a:rPr lang="en-US" sz="900" dirty="0" smtClean="0">
                <a:latin typeface="Calibri" pitchFamily="34" charset="0"/>
              </a:rPr>
              <a:t>Vacancy</a:t>
            </a:r>
            <a:r>
              <a:rPr lang="en-US" sz="900" i="1" dirty="0" smtClean="0">
                <a:latin typeface="Calibri" pitchFamily="34" charset="0"/>
              </a:rPr>
              <a:t>, </a:t>
            </a:r>
            <a:r>
              <a:rPr lang="en-US" sz="900" i="1" dirty="0" err="1" smtClean="0">
                <a:latin typeface="Calibri" pitchFamily="34" charset="0"/>
              </a:rPr>
              <a:t>Int</a:t>
            </a:r>
            <a:r>
              <a:rPr lang="en-US" sz="900" i="1" dirty="0" smtClean="0">
                <a:latin typeface="Calibri" pitchFamily="34" charset="0"/>
              </a:rPr>
              <a:t>’ Research</a:t>
            </a:r>
          </a:p>
          <a:p>
            <a:pPr eaLnBrk="0" hangingPunct="0">
              <a:defRPr/>
            </a:pPr>
            <a:endParaRPr lang="en-US" sz="900" i="1" dirty="0" smtClean="0">
              <a:latin typeface="Calibri" pitchFamily="34" charset="0"/>
            </a:endParaRPr>
          </a:p>
        </p:txBody>
      </p:sp>
      <p:sp>
        <p:nvSpPr>
          <p:cNvPr id="2186" name="Rectangle 121"/>
          <p:cNvSpPr>
            <a:spLocks noChangeArrowheads="1"/>
          </p:cNvSpPr>
          <p:nvPr/>
        </p:nvSpPr>
        <p:spPr bwMode="auto">
          <a:xfrm>
            <a:off x="1925638" y="3072251"/>
            <a:ext cx="1481137" cy="1168152"/>
          </a:xfrm>
          <a:prstGeom prst="rect">
            <a:avLst/>
          </a:prstGeom>
          <a:solidFill>
            <a:schemeClr val="bg1"/>
          </a:solidFill>
          <a:ln w="9525">
            <a:solidFill>
              <a:schemeClr val="tx1"/>
            </a:solidFill>
            <a:miter lim="800000"/>
            <a:headEnd/>
            <a:tailEnd/>
          </a:ln>
        </p:spPr>
        <p:txBody>
          <a:bodyPr wrap="none" anchor="ctr"/>
          <a:lstStyle/>
          <a:p>
            <a:pPr>
              <a:defRPr/>
            </a:pPr>
            <a:endParaRPr lang="en-US" sz="1100" dirty="0">
              <a:latin typeface="Calibri" pitchFamily="34" charset="0"/>
            </a:endParaRPr>
          </a:p>
        </p:txBody>
      </p:sp>
      <p:sp>
        <p:nvSpPr>
          <p:cNvPr id="2183" name="Rectangle 123"/>
          <p:cNvSpPr>
            <a:spLocks noChangeArrowheads="1"/>
          </p:cNvSpPr>
          <p:nvPr/>
        </p:nvSpPr>
        <p:spPr bwMode="auto">
          <a:xfrm>
            <a:off x="1979525" y="3211952"/>
            <a:ext cx="1449602" cy="1190069"/>
          </a:xfrm>
          <a:prstGeom prst="rect">
            <a:avLst/>
          </a:prstGeom>
          <a:noFill/>
          <a:ln w="9525">
            <a:noFill/>
            <a:miter lim="800000"/>
            <a:headEnd/>
            <a:tailEnd/>
          </a:ln>
        </p:spPr>
        <p:txBody>
          <a:bodyPr wrap="square" lIns="0" tIns="0" rIns="0" bIns="0">
            <a:spAutoFit/>
          </a:bodyPr>
          <a:lstStyle/>
          <a:p>
            <a:pPr eaLnBrk="0" hangingPunct="0">
              <a:defRPr/>
            </a:pPr>
            <a:r>
              <a:rPr lang="en-US" sz="900" dirty="0" smtClean="0">
                <a:latin typeface="Calibri" pitchFamily="34" charset="0"/>
              </a:rPr>
              <a:t>Mark Foster: Lead, </a:t>
            </a:r>
            <a:r>
              <a:rPr lang="en-US" sz="900" i="1" dirty="0" smtClean="0">
                <a:latin typeface="Calibri" pitchFamily="34" charset="0"/>
              </a:rPr>
              <a:t>DIII-D</a:t>
            </a:r>
          </a:p>
          <a:p>
            <a:endParaRPr lang="en-US" sz="300" i="1" dirty="0" smtClean="0">
              <a:latin typeface="Calibri" pitchFamily="34" charset="0"/>
            </a:endParaRPr>
          </a:p>
          <a:p>
            <a:pPr eaLnBrk="0" hangingPunct="0">
              <a:defRPr/>
            </a:pPr>
            <a:r>
              <a:rPr lang="en-US" sz="900" dirty="0" smtClean="0">
                <a:latin typeface="Calibri" pitchFamily="34" charset="0"/>
              </a:rPr>
              <a:t>Steve </a:t>
            </a:r>
            <a:r>
              <a:rPr lang="en-US" sz="900" dirty="0" err="1" smtClean="0">
                <a:latin typeface="Calibri" pitchFamily="34" charset="0"/>
              </a:rPr>
              <a:t>Eckstrand</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NSTX</a:t>
            </a:r>
          </a:p>
          <a:p>
            <a:endParaRPr lang="en-US" sz="300" i="1" dirty="0" smtClean="0">
              <a:latin typeface="Calibri" pitchFamily="34" charset="0"/>
            </a:endParaRPr>
          </a:p>
          <a:p>
            <a:pPr eaLnBrk="0" hangingPunct="0">
              <a:spcAft>
                <a:spcPts val="600"/>
              </a:spcAft>
              <a:defRPr/>
            </a:pPr>
            <a:r>
              <a:rPr lang="en-US" sz="900" dirty="0" smtClean="0">
                <a:latin typeface="Calibri" pitchFamily="34" charset="0"/>
              </a:rPr>
              <a:t>Vacancies:</a:t>
            </a:r>
            <a:r>
              <a:rPr lang="en-US" sz="900" i="1" dirty="0" smtClean="0">
                <a:latin typeface="Calibri" pitchFamily="34" charset="0"/>
              </a:rPr>
              <a:t> </a:t>
            </a:r>
            <a:r>
              <a:rPr lang="en-US" sz="900" i="1" dirty="0" err="1" smtClean="0">
                <a:latin typeface="Calibri" pitchFamily="34" charset="0"/>
              </a:rPr>
              <a:t>Alcator</a:t>
            </a:r>
            <a:r>
              <a:rPr lang="en-US" sz="900" i="1" dirty="0" smtClean="0">
                <a:latin typeface="Calibri" pitchFamily="34" charset="0"/>
              </a:rPr>
              <a:t> C-Mod and Int’l; Research</a:t>
            </a:r>
          </a:p>
          <a:p>
            <a:pPr eaLnBrk="0" hangingPunct="0">
              <a:spcAft>
                <a:spcPts val="400"/>
              </a:spcAft>
              <a:defRPr/>
            </a:pPr>
            <a:r>
              <a:rPr lang="en-US" sz="900" dirty="0" smtClean="0">
                <a:latin typeface="Calibri" pitchFamily="34" charset="0"/>
              </a:rPr>
              <a:t>Sam Barish: </a:t>
            </a:r>
            <a:r>
              <a:rPr lang="en-US" sz="900" i="1" dirty="0" smtClean="0">
                <a:latin typeface="Calibri" pitchFamily="34" charset="0"/>
              </a:rPr>
              <a:t> Validation Platforms</a:t>
            </a:r>
          </a:p>
          <a:p>
            <a:pPr eaLnBrk="0" hangingPunct="0">
              <a:spcAft>
                <a:spcPts val="600"/>
              </a:spcAft>
              <a:defRPr/>
            </a:pPr>
            <a:endParaRPr lang="en-US" sz="900" i="1" dirty="0" smtClean="0">
              <a:latin typeface="Calibri" pitchFamily="34" charset="0"/>
            </a:endParaRPr>
          </a:p>
        </p:txBody>
      </p:sp>
      <p:sp>
        <p:nvSpPr>
          <p:cNvPr id="2178" name="Rectangle 135"/>
          <p:cNvSpPr>
            <a:spLocks noChangeArrowheads="1"/>
          </p:cNvSpPr>
          <p:nvPr/>
        </p:nvSpPr>
        <p:spPr bwMode="auto">
          <a:xfrm>
            <a:off x="1891665" y="4344227"/>
            <a:ext cx="1526859" cy="1246676"/>
          </a:xfrm>
          <a:prstGeom prst="rect">
            <a:avLst/>
          </a:prstGeom>
          <a:solidFill>
            <a:schemeClr val="bg1"/>
          </a:solidFill>
          <a:ln w="9525">
            <a:solidFill>
              <a:schemeClr val="tx1"/>
            </a:solidFill>
            <a:miter lim="800000"/>
            <a:headEnd/>
            <a:tailEnd/>
          </a:ln>
        </p:spPr>
        <p:txBody>
          <a:bodyPr wrap="none" anchor="ctr"/>
          <a:lstStyle/>
          <a:p>
            <a:pPr>
              <a:defRPr/>
            </a:pPr>
            <a:endParaRPr lang="en-US" sz="1600">
              <a:latin typeface="Calibri" pitchFamily="34" charset="0"/>
            </a:endParaRPr>
          </a:p>
        </p:txBody>
      </p:sp>
      <p:sp>
        <p:nvSpPr>
          <p:cNvPr id="2125" name="Rectangle 136"/>
          <p:cNvSpPr>
            <a:spLocks noChangeArrowheads="1"/>
          </p:cNvSpPr>
          <p:nvPr/>
        </p:nvSpPr>
        <p:spPr bwMode="auto">
          <a:xfrm>
            <a:off x="1922146" y="4327399"/>
            <a:ext cx="1517740" cy="1251625"/>
          </a:xfrm>
          <a:prstGeom prst="rect">
            <a:avLst/>
          </a:prstGeom>
          <a:noFill/>
          <a:ln w="9525">
            <a:noFill/>
            <a:miter lim="800000"/>
            <a:headEnd/>
            <a:tailEnd/>
          </a:ln>
        </p:spPr>
        <p:txBody>
          <a:bodyPr wrap="square" lIns="0" tIns="0" rIns="0" bIns="0">
            <a:spAutoFit/>
          </a:bodyPr>
          <a:lstStyle/>
          <a:p>
            <a:pPr algn="ctr" eaLnBrk="0" hangingPunct="0">
              <a:defRPr/>
            </a:pPr>
            <a:r>
              <a:rPr lang="en-US" sz="1050" b="1" dirty="0" smtClean="0">
                <a:latin typeface="Calibri" pitchFamily="34" charset="0"/>
              </a:rPr>
              <a:t>FNSF Science Basis</a:t>
            </a:r>
          </a:p>
          <a:p>
            <a:pPr eaLnBrk="0" hangingPunct="0">
              <a:defRPr/>
            </a:pPr>
            <a:r>
              <a:rPr lang="en-US" sz="900" dirty="0" smtClean="0">
                <a:latin typeface="Calibri" pitchFamily="34" charset="0"/>
              </a:rPr>
              <a:t>Steve Eckstrand</a:t>
            </a:r>
            <a:r>
              <a:rPr lang="en-US" sz="900" dirty="0">
                <a:latin typeface="Calibri" pitchFamily="34" charset="0"/>
              </a:rPr>
              <a:t>:</a:t>
            </a:r>
            <a:r>
              <a:rPr lang="en-US" sz="900" dirty="0" smtClean="0">
                <a:latin typeface="Calibri" pitchFamily="34" charset="0"/>
              </a:rPr>
              <a:t> lead, </a:t>
            </a:r>
            <a:r>
              <a:rPr lang="en-US" sz="900" i="1" dirty="0" smtClean="0">
                <a:latin typeface="Calibri" pitchFamily="34" charset="0"/>
              </a:rPr>
              <a:t>NSTX, ST’s</a:t>
            </a:r>
          </a:p>
          <a:p>
            <a:endParaRPr lang="en-US" sz="300" i="1" dirty="0" smtClean="0">
              <a:latin typeface="Calibri" pitchFamily="34" charset="0"/>
            </a:endParaRPr>
          </a:p>
          <a:p>
            <a:pPr>
              <a:lnSpc>
                <a:spcPts val="900"/>
              </a:lnSpc>
            </a:pPr>
            <a:r>
              <a:rPr lang="en-US" sz="900" dirty="0" smtClean="0">
                <a:latin typeface="Calibri" pitchFamily="34" charset="0"/>
              </a:rPr>
              <a:t>Samuel Barish: </a:t>
            </a:r>
            <a:r>
              <a:rPr lang="en-US" sz="900" i="1" dirty="0" smtClean="0">
                <a:latin typeface="Calibri" pitchFamily="34" charset="0"/>
              </a:rPr>
              <a:t>val. platforms</a:t>
            </a:r>
          </a:p>
          <a:p>
            <a:endParaRPr lang="en-US" sz="200" dirty="0" smtClean="0">
              <a:latin typeface="Calibri" pitchFamily="34" charset="0"/>
            </a:endParaRPr>
          </a:p>
          <a:p>
            <a:pPr eaLnBrk="0" hangingPunct="0">
              <a:defRPr/>
            </a:pPr>
            <a:r>
              <a:rPr lang="en-US" sz="900" dirty="0" smtClean="0">
                <a:latin typeface="Calibri" pitchFamily="34" charset="0"/>
              </a:rPr>
              <a:t>Mark Foster: </a:t>
            </a:r>
            <a:r>
              <a:rPr lang="en-US" sz="900" i="1" dirty="0" smtClean="0">
                <a:latin typeface="Calibri" pitchFamily="34" charset="0"/>
              </a:rPr>
              <a:t>DIII-D</a:t>
            </a:r>
          </a:p>
          <a:p>
            <a:endParaRPr lang="en-US" sz="300" i="1" dirty="0" smtClean="0">
              <a:latin typeface="Calibri" pitchFamily="34" charset="0"/>
            </a:endParaRPr>
          </a:p>
          <a:p>
            <a:pPr eaLnBrk="0" hangingPunct="0">
              <a:lnSpc>
                <a:spcPts val="800"/>
              </a:lnSpc>
              <a:spcAft>
                <a:spcPts val="0"/>
              </a:spcAft>
              <a:defRPr/>
            </a:pPr>
            <a:r>
              <a:rPr lang="en-US" sz="900" dirty="0" smtClean="0">
                <a:latin typeface="Calibri" pitchFamily="34" charset="0"/>
              </a:rPr>
              <a:t>Vacancies:</a:t>
            </a:r>
            <a:r>
              <a:rPr lang="en-US" sz="900" i="1" dirty="0" smtClean="0">
                <a:latin typeface="Calibri" pitchFamily="34" charset="0"/>
              </a:rPr>
              <a:t> </a:t>
            </a:r>
            <a:r>
              <a:rPr lang="en-US" sz="900" i="1" dirty="0" err="1" smtClean="0">
                <a:latin typeface="Calibri" pitchFamily="34" charset="0"/>
              </a:rPr>
              <a:t>Alcator</a:t>
            </a:r>
            <a:r>
              <a:rPr lang="en-US" sz="900" i="1" dirty="0" smtClean="0">
                <a:latin typeface="Calibri" pitchFamily="34" charset="0"/>
              </a:rPr>
              <a:t> C-Mod and Int’l; Research</a:t>
            </a:r>
          </a:p>
          <a:p>
            <a:endParaRPr lang="en-US" sz="300" i="1" dirty="0" smtClean="0">
              <a:latin typeface="Calibri" pitchFamily="34" charset="0"/>
            </a:endParaRPr>
          </a:p>
          <a:p>
            <a:pPr eaLnBrk="0" hangingPunct="0">
              <a:defRPr/>
            </a:pPr>
            <a:r>
              <a:rPr lang="en-US" sz="900" dirty="0" smtClean="0">
                <a:latin typeface="Calibri" pitchFamily="34" charset="0"/>
              </a:rPr>
              <a:t>Gene </a:t>
            </a:r>
            <a:r>
              <a:rPr lang="en-US" sz="900" dirty="0" err="1" smtClean="0">
                <a:latin typeface="Calibri" pitchFamily="34" charset="0"/>
              </a:rPr>
              <a:t>Nardella</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Technology</a:t>
            </a:r>
          </a:p>
          <a:p>
            <a:endParaRPr lang="en-US" sz="300" i="1" dirty="0" smtClean="0">
              <a:latin typeface="Calibri" pitchFamily="34" charset="0"/>
            </a:endParaRPr>
          </a:p>
          <a:p>
            <a:pPr eaLnBrk="0" hangingPunct="0">
              <a:defRPr/>
            </a:pPr>
            <a:r>
              <a:rPr lang="en-US" sz="900" dirty="0" smtClean="0">
                <a:latin typeface="Calibri" pitchFamily="34" charset="0"/>
              </a:rPr>
              <a:t>Al </a:t>
            </a:r>
            <a:r>
              <a:rPr lang="en-US" sz="900" dirty="0" err="1" smtClean="0">
                <a:latin typeface="Calibri" pitchFamily="34" charset="0"/>
              </a:rPr>
              <a:t>Opdenaker:</a:t>
            </a:r>
            <a:r>
              <a:rPr lang="en-US" sz="900" i="1" dirty="0" err="1" smtClean="0">
                <a:latin typeface="Calibri" pitchFamily="34" charset="0"/>
              </a:rPr>
              <a:t>Fusion</a:t>
            </a:r>
            <a:r>
              <a:rPr lang="en-US" sz="900" i="1" dirty="0" smtClean="0">
                <a:latin typeface="Calibri" pitchFamily="34" charset="0"/>
              </a:rPr>
              <a:t> Pathways</a:t>
            </a:r>
            <a:endParaRPr lang="en-US" sz="900" i="1" dirty="0">
              <a:latin typeface="Calibri" pitchFamily="34" charset="0"/>
            </a:endParaRPr>
          </a:p>
        </p:txBody>
      </p:sp>
      <p:sp>
        <p:nvSpPr>
          <p:cNvPr id="2170" name="Rectangle 164"/>
          <p:cNvSpPr>
            <a:spLocks noChangeArrowheads="1"/>
          </p:cNvSpPr>
          <p:nvPr/>
        </p:nvSpPr>
        <p:spPr bwMode="auto">
          <a:xfrm>
            <a:off x="6494146" y="2662332"/>
            <a:ext cx="1320718" cy="2007756"/>
          </a:xfrm>
          <a:prstGeom prst="rect">
            <a:avLst/>
          </a:prstGeom>
          <a:solidFill>
            <a:schemeClr val="bg1"/>
          </a:solidFill>
          <a:ln w="9525">
            <a:solidFill>
              <a:schemeClr val="tx1"/>
            </a:solidFill>
            <a:miter lim="800000"/>
            <a:headEnd/>
            <a:tailEnd/>
          </a:ln>
        </p:spPr>
        <p:txBody>
          <a:bodyPr wrap="none" anchor="ctr"/>
          <a:lstStyle/>
          <a:p>
            <a:pPr>
              <a:defRPr/>
            </a:pPr>
            <a:endParaRPr lang="en-US">
              <a:latin typeface="Calibri" pitchFamily="34" charset="0"/>
            </a:endParaRPr>
          </a:p>
        </p:txBody>
      </p:sp>
      <p:sp>
        <p:nvSpPr>
          <p:cNvPr id="2135" name="Rectangle 165"/>
          <p:cNvSpPr>
            <a:spLocks noChangeArrowheads="1"/>
          </p:cNvSpPr>
          <p:nvPr/>
        </p:nvSpPr>
        <p:spPr bwMode="auto">
          <a:xfrm>
            <a:off x="6562725" y="2884432"/>
            <a:ext cx="1219200" cy="2092881"/>
          </a:xfrm>
          <a:prstGeom prst="rect">
            <a:avLst/>
          </a:prstGeom>
          <a:noFill/>
          <a:ln w="9525">
            <a:noFill/>
            <a:miter lim="800000"/>
            <a:headEnd/>
            <a:tailEnd/>
          </a:ln>
        </p:spPr>
        <p:txBody>
          <a:bodyPr wrap="square" lIns="0" tIns="0" rIns="0" bIns="0">
            <a:spAutoFit/>
          </a:bodyPr>
          <a:lstStyle/>
          <a:p>
            <a:pPr eaLnBrk="0" hangingPunct="0">
              <a:lnSpc>
                <a:spcPts val="900"/>
              </a:lnSpc>
              <a:defRPr/>
            </a:pPr>
            <a:r>
              <a:rPr lang="en-US" sz="900" dirty="0">
                <a:latin typeface="Calibri" pitchFamily="34" charset="0"/>
              </a:rPr>
              <a:t>John </a:t>
            </a:r>
            <a:r>
              <a:rPr lang="en-US" sz="900" dirty="0" err="1" smtClean="0">
                <a:latin typeface="Calibri" pitchFamily="34" charset="0"/>
              </a:rPr>
              <a:t>Glowienka</a:t>
            </a:r>
            <a:r>
              <a:rPr lang="en-US" sz="900" dirty="0" smtClean="0">
                <a:latin typeface="Calibri" pitchFamily="34" charset="0"/>
              </a:rPr>
              <a:t>: </a:t>
            </a:r>
            <a:r>
              <a:rPr lang="en-US" sz="900" i="1" dirty="0" smtClean="0">
                <a:latin typeface="Calibri" pitchFamily="34" charset="0"/>
              </a:rPr>
              <a:t>U.S. ITER Project Manager, U.S.. Contact Person</a:t>
            </a:r>
          </a:p>
          <a:p>
            <a:pPr eaLnBrk="0" hangingPunct="0">
              <a:lnSpc>
                <a:spcPts val="900"/>
              </a:lnSpc>
              <a:defRPr/>
            </a:pPr>
            <a:endParaRPr lang="en-US" sz="200" i="1" dirty="0">
              <a:latin typeface="Calibri" pitchFamily="34" charset="0"/>
            </a:endParaRPr>
          </a:p>
          <a:p>
            <a:pPr eaLnBrk="0" hangingPunct="0">
              <a:lnSpc>
                <a:spcPts val="900"/>
              </a:lnSpc>
              <a:defRPr/>
            </a:pPr>
            <a:r>
              <a:rPr lang="en-US" sz="900" dirty="0" smtClean="0">
                <a:latin typeface="Calibri" pitchFamily="34" charset="0"/>
              </a:rPr>
              <a:t>Tom </a:t>
            </a:r>
            <a:r>
              <a:rPr lang="en-US" sz="900" dirty="0" err="1" smtClean="0">
                <a:latin typeface="Calibri" pitchFamily="34" charset="0"/>
              </a:rPr>
              <a:t>Vanek</a:t>
            </a:r>
            <a:r>
              <a:rPr lang="en-US" sz="900" dirty="0" smtClean="0">
                <a:latin typeface="Calibri" pitchFamily="34" charset="0"/>
              </a:rPr>
              <a:t>:  </a:t>
            </a:r>
            <a:r>
              <a:rPr lang="en-US" sz="900" i="1" dirty="0" smtClean="0">
                <a:latin typeface="Calibri" pitchFamily="34" charset="0"/>
              </a:rPr>
              <a:t>Senior Policy Advisor, ITER (&amp; International Collaboration Agreements </a:t>
            </a:r>
          </a:p>
          <a:p>
            <a:pPr eaLnBrk="0" hangingPunct="0">
              <a:lnSpc>
                <a:spcPts val="900"/>
              </a:lnSpc>
              <a:defRPr/>
            </a:pPr>
            <a:endParaRPr lang="en-US" sz="300" i="1" dirty="0">
              <a:latin typeface="Calibri" pitchFamily="34" charset="0"/>
            </a:endParaRPr>
          </a:p>
          <a:p>
            <a:pPr eaLnBrk="0" hangingPunct="0">
              <a:lnSpc>
                <a:spcPts val="900"/>
              </a:lnSpc>
              <a:defRPr/>
            </a:pPr>
            <a:r>
              <a:rPr lang="en-US" sz="900" dirty="0" smtClean="0">
                <a:latin typeface="Calibri" pitchFamily="34" charset="0"/>
              </a:rPr>
              <a:t>Vacancy, </a:t>
            </a:r>
            <a:r>
              <a:rPr lang="en-US" sz="900" i="1" dirty="0" smtClean="0">
                <a:latin typeface="Calibri" pitchFamily="34" charset="0"/>
              </a:rPr>
              <a:t>U.S. ITER Project Advisor</a:t>
            </a:r>
          </a:p>
          <a:p>
            <a:pPr eaLnBrk="0" hangingPunct="0">
              <a:lnSpc>
                <a:spcPts val="900"/>
              </a:lnSpc>
              <a:defRPr/>
            </a:pPr>
            <a:endParaRPr lang="en-US" sz="200" i="1" dirty="0" smtClean="0">
              <a:latin typeface="Calibri" pitchFamily="34" charset="0"/>
            </a:endParaRPr>
          </a:p>
          <a:p>
            <a:pPr eaLnBrk="0" hangingPunct="0">
              <a:lnSpc>
                <a:spcPts val="900"/>
              </a:lnSpc>
              <a:defRPr/>
            </a:pPr>
            <a:r>
              <a:rPr lang="en-US" sz="900" dirty="0" smtClean="0">
                <a:latin typeface="Calibri" pitchFamily="34" charset="0"/>
              </a:rPr>
              <a:t>Ed Stevens: </a:t>
            </a:r>
            <a:r>
              <a:rPr lang="en-US" sz="900" i="1" dirty="0" smtClean="0">
                <a:latin typeface="Calibri" pitchFamily="34" charset="0"/>
              </a:rPr>
              <a:t>U.S. ITER project (&amp; NDCX-II, MECI; Enabling Technologies)</a:t>
            </a:r>
          </a:p>
          <a:p>
            <a:pPr eaLnBrk="0" hangingPunct="0">
              <a:lnSpc>
                <a:spcPts val="900"/>
              </a:lnSpc>
              <a:defRPr/>
            </a:pPr>
            <a:endParaRPr lang="en-US" sz="900" i="1" dirty="0" smtClean="0">
              <a:latin typeface="Calibri" pitchFamily="34" charset="0"/>
            </a:endParaRPr>
          </a:p>
          <a:p>
            <a:pPr eaLnBrk="0" hangingPunct="0">
              <a:lnSpc>
                <a:spcPts val="900"/>
              </a:lnSpc>
              <a:defRPr/>
            </a:pPr>
            <a:endParaRPr lang="en-US" sz="900" i="1" baseline="30000" dirty="0">
              <a:latin typeface="Calibri" pitchFamily="34" charset="0"/>
            </a:endParaRPr>
          </a:p>
          <a:p>
            <a:pPr eaLnBrk="0" hangingPunct="0">
              <a:lnSpc>
                <a:spcPts val="900"/>
              </a:lnSpc>
              <a:defRPr/>
            </a:pPr>
            <a:endParaRPr lang="en-US" sz="900" i="1" baseline="30000" dirty="0">
              <a:latin typeface="Calibri" pitchFamily="34" charset="0"/>
            </a:endParaRPr>
          </a:p>
        </p:txBody>
      </p:sp>
      <p:sp>
        <p:nvSpPr>
          <p:cNvPr id="173" name="Rectangle 26"/>
          <p:cNvSpPr>
            <a:spLocks noChangeArrowheads="1"/>
          </p:cNvSpPr>
          <p:nvPr/>
        </p:nvSpPr>
        <p:spPr bwMode="auto">
          <a:xfrm>
            <a:off x="7178485" y="2931452"/>
            <a:ext cx="45719" cy="369332"/>
          </a:xfrm>
          <a:prstGeom prst="rect">
            <a:avLst/>
          </a:prstGeom>
          <a:noFill/>
          <a:ln w="9525">
            <a:noFill/>
            <a:miter lim="800000"/>
            <a:headEnd/>
            <a:tailEnd/>
          </a:ln>
        </p:spPr>
        <p:txBody>
          <a:bodyPr wrap="square" lIns="0" tIns="0" rIns="0" bIns="0">
            <a:spAutoFit/>
          </a:bodyPr>
          <a:lstStyle/>
          <a:p>
            <a:pPr eaLnBrk="0" hangingPunct="0">
              <a:defRPr/>
            </a:pPr>
            <a:endParaRPr lang="en-US" sz="2400">
              <a:latin typeface="Calibri" pitchFamily="34" charset="0"/>
            </a:endParaRPr>
          </a:p>
        </p:txBody>
      </p:sp>
      <p:sp>
        <p:nvSpPr>
          <p:cNvPr id="180" name="Rectangle 84"/>
          <p:cNvSpPr>
            <a:spLocks noChangeArrowheads="1"/>
          </p:cNvSpPr>
          <p:nvPr/>
        </p:nvSpPr>
        <p:spPr bwMode="auto">
          <a:xfrm>
            <a:off x="7178485" y="3389433"/>
            <a:ext cx="45719" cy="153888"/>
          </a:xfrm>
          <a:prstGeom prst="rect">
            <a:avLst/>
          </a:prstGeom>
          <a:noFill/>
          <a:ln w="9525">
            <a:noFill/>
            <a:miter lim="800000"/>
            <a:headEnd/>
            <a:tailEnd/>
          </a:ln>
        </p:spPr>
        <p:txBody>
          <a:bodyPr wrap="square" lIns="0" tIns="0" rIns="0" bIns="0">
            <a:spAutoFit/>
          </a:bodyPr>
          <a:lstStyle/>
          <a:p>
            <a:pPr eaLnBrk="0" hangingPunct="0">
              <a:defRPr/>
            </a:pPr>
            <a:r>
              <a:rPr lang="en-US" sz="1000">
                <a:latin typeface="Calibri" pitchFamily="34" charset="0"/>
              </a:rPr>
              <a:t> </a:t>
            </a:r>
            <a:endParaRPr lang="en-US" sz="2400">
              <a:latin typeface="Calibri" pitchFamily="34" charset="0"/>
            </a:endParaRPr>
          </a:p>
        </p:txBody>
      </p:sp>
      <p:sp>
        <p:nvSpPr>
          <p:cNvPr id="181" name="Rectangle 37"/>
          <p:cNvSpPr>
            <a:spLocks noChangeArrowheads="1"/>
          </p:cNvSpPr>
          <p:nvPr/>
        </p:nvSpPr>
        <p:spPr bwMode="auto">
          <a:xfrm>
            <a:off x="4055628" y="719024"/>
            <a:ext cx="1207062" cy="276999"/>
          </a:xfrm>
          <a:prstGeom prst="rect">
            <a:avLst/>
          </a:prstGeom>
          <a:noFill/>
          <a:ln w="9525">
            <a:noFill/>
            <a:miter lim="800000"/>
            <a:headEnd/>
            <a:tailEnd/>
          </a:ln>
        </p:spPr>
        <p:txBody>
          <a:bodyPr wrap="none" lIns="0" tIns="0" rIns="0" bIns="0">
            <a:spAutoFit/>
          </a:bodyPr>
          <a:lstStyle/>
          <a:p>
            <a:pPr algn="ctr" eaLnBrk="0" hangingPunct="0">
              <a:defRPr/>
            </a:pPr>
            <a:r>
              <a:rPr lang="en-US" sz="900" dirty="0">
                <a:latin typeface="Calibri" pitchFamily="34" charset="0"/>
              </a:rPr>
              <a:t>  </a:t>
            </a:r>
            <a:r>
              <a:rPr lang="en-US" sz="900" dirty="0" smtClean="0">
                <a:latin typeface="Calibri" pitchFamily="34" charset="0"/>
              </a:rPr>
              <a:t>Administrative Specialist</a:t>
            </a:r>
          </a:p>
          <a:p>
            <a:pPr algn="ctr" eaLnBrk="0" hangingPunct="0">
              <a:defRPr/>
            </a:pPr>
            <a:r>
              <a:rPr lang="en-US" sz="900" dirty="0" smtClean="0">
                <a:latin typeface="Calibri" pitchFamily="34" charset="0"/>
              </a:rPr>
              <a:t> </a:t>
            </a:r>
            <a:r>
              <a:rPr lang="en-US" sz="900" dirty="0">
                <a:latin typeface="Calibri" pitchFamily="34" charset="0"/>
              </a:rPr>
              <a:t>Shahida Afzal</a:t>
            </a:r>
            <a:endParaRPr lang="en-US" sz="900" baseline="30000" dirty="0">
              <a:latin typeface="Calibri" pitchFamily="34" charset="0"/>
            </a:endParaRPr>
          </a:p>
        </p:txBody>
      </p:sp>
      <p:sp>
        <p:nvSpPr>
          <p:cNvPr id="2144" name="TextBox 97"/>
          <p:cNvSpPr txBox="1">
            <a:spLocks noChangeArrowheads="1"/>
          </p:cNvSpPr>
          <p:nvPr/>
        </p:nvSpPr>
        <p:spPr bwMode="auto">
          <a:xfrm>
            <a:off x="2287905" y="672857"/>
            <a:ext cx="1714500" cy="369332"/>
          </a:xfrm>
          <a:prstGeom prst="rect">
            <a:avLst/>
          </a:prstGeom>
          <a:noFill/>
          <a:ln w="9525">
            <a:noFill/>
            <a:miter lim="800000"/>
            <a:headEnd/>
            <a:tailEnd/>
          </a:ln>
        </p:spPr>
        <p:txBody>
          <a:bodyPr wrap="square">
            <a:spAutoFit/>
          </a:bodyPr>
          <a:lstStyle/>
          <a:p>
            <a:pPr algn="ctr"/>
            <a:r>
              <a:rPr lang="en-US" sz="900" dirty="0" smtClean="0">
                <a:latin typeface="Calibri" pitchFamily="34" charset="0"/>
              </a:rPr>
              <a:t>Program Analyst</a:t>
            </a:r>
          </a:p>
          <a:p>
            <a:pPr algn="ctr"/>
            <a:r>
              <a:rPr lang="en-US" sz="900" dirty="0" smtClean="0">
                <a:latin typeface="Calibri" pitchFamily="34" charset="0"/>
              </a:rPr>
              <a:t>Pamela </a:t>
            </a:r>
            <a:r>
              <a:rPr lang="en-US" sz="900" dirty="0">
                <a:latin typeface="Calibri" pitchFamily="34" charset="0"/>
              </a:rPr>
              <a:t>Miller</a:t>
            </a:r>
          </a:p>
        </p:txBody>
      </p:sp>
      <p:sp>
        <p:nvSpPr>
          <p:cNvPr id="3" name="TextBox 100"/>
          <p:cNvSpPr txBox="1">
            <a:spLocks noChangeArrowheads="1"/>
          </p:cNvSpPr>
          <p:nvPr/>
        </p:nvSpPr>
        <p:spPr bwMode="auto">
          <a:xfrm>
            <a:off x="6861807" y="283110"/>
            <a:ext cx="1671781" cy="384721"/>
          </a:xfrm>
          <a:prstGeom prst="rect">
            <a:avLst/>
          </a:prstGeom>
          <a:solidFill>
            <a:schemeClr val="bg1"/>
          </a:solidFill>
          <a:ln w="9525">
            <a:solidFill>
              <a:schemeClr val="tx1"/>
            </a:solidFill>
            <a:miter lim="800000"/>
            <a:headEnd/>
            <a:tailEnd/>
          </a:ln>
        </p:spPr>
        <p:txBody>
          <a:bodyPr wrap="square">
            <a:spAutoFit/>
          </a:bodyPr>
          <a:lstStyle/>
          <a:p>
            <a:pPr algn="ctr"/>
            <a:r>
              <a:rPr lang="en-US" sz="1000" b="1" dirty="0">
                <a:latin typeface="Calibri" pitchFamily="34" charset="0"/>
              </a:rPr>
              <a:t>Senior Policy </a:t>
            </a:r>
            <a:r>
              <a:rPr lang="en-US" sz="1000" b="1" dirty="0" smtClean="0">
                <a:latin typeface="Calibri" pitchFamily="34" charset="0"/>
              </a:rPr>
              <a:t>Advisor</a:t>
            </a:r>
          </a:p>
          <a:p>
            <a:pPr algn="ctr"/>
            <a:r>
              <a:rPr lang="en-US" sz="900" dirty="0" smtClean="0">
                <a:latin typeface="Calibri" pitchFamily="34" charset="0"/>
              </a:rPr>
              <a:t>Tom Vanek</a:t>
            </a:r>
            <a:endParaRPr lang="en-US" sz="900" dirty="0">
              <a:latin typeface="Calibri" pitchFamily="34" charset="0"/>
            </a:endParaRPr>
          </a:p>
        </p:txBody>
      </p:sp>
      <p:sp>
        <p:nvSpPr>
          <p:cNvPr id="111" name="Rectangle 110"/>
          <p:cNvSpPr/>
          <p:nvPr/>
        </p:nvSpPr>
        <p:spPr>
          <a:xfrm>
            <a:off x="2434932" y="1995586"/>
            <a:ext cx="1340431" cy="369332"/>
          </a:xfrm>
          <a:prstGeom prst="rect">
            <a:avLst/>
          </a:prstGeom>
        </p:spPr>
        <p:txBody>
          <a:bodyPr wrap="none">
            <a:spAutoFit/>
          </a:bodyPr>
          <a:lstStyle/>
          <a:p>
            <a:pPr algn="ctr" eaLnBrk="0" hangingPunct="0">
              <a:defRPr/>
            </a:pPr>
            <a:r>
              <a:rPr lang="en-US" sz="900" dirty="0" smtClean="0">
                <a:latin typeface="Calibri" pitchFamily="34" charset="0"/>
              </a:rPr>
              <a:t>Administrative Specialist</a:t>
            </a:r>
            <a:endParaRPr lang="en-US" sz="900" dirty="0">
              <a:latin typeface="Calibri" pitchFamily="34" charset="0"/>
            </a:endParaRPr>
          </a:p>
          <a:p>
            <a:pPr algn="ctr" eaLnBrk="0" hangingPunct="0">
              <a:defRPr/>
            </a:pPr>
            <a:r>
              <a:rPr lang="en-US" sz="900" dirty="0" smtClean="0">
                <a:latin typeface="Calibri" pitchFamily="34" charset="0"/>
              </a:rPr>
              <a:t>Yvette </a:t>
            </a:r>
            <a:r>
              <a:rPr lang="en-US" sz="900" dirty="0">
                <a:latin typeface="Calibri" pitchFamily="34" charset="0"/>
              </a:rPr>
              <a:t>Walker</a:t>
            </a:r>
          </a:p>
        </p:txBody>
      </p:sp>
      <p:sp>
        <p:nvSpPr>
          <p:cNvPr id="112" name="Rectangle 111"/>
          <p:cNvSpPr/>
          <p:nvPr/>
        </p:nvSpPr>
        <p:spPr>
          <a:xfrm>
            <a:off x="6518154" y="1944645"/>
            <a:ext cx="1340432" cy="369332"/>
          </a:xfrm>
          <a:prstGeom prst="rect">
            <a:avLst/>
          </a:prstGeom>
        </p:spPr>
        <p:txBody>
          <a:bodyPr wrap="none">
            <a:spAutoFit/>
          </a:bodyPr>
          <a:lstStyle/>
          <a:p>
            <a:pPr algn="ctr" eaLnBrk="0" hangingPunct="0">
              <a:defRPr/>
            </a:pPr>
            <a:r>
              <a:rPr lang="en-US" sz="900" dirty="0" smtClean="0">
                <a:latin typeface="Calibri" pitchFamily="34" charset="0"/>
              </a:rPr>
              <a:t>Administrative Specialist</a:t>
            </a:r>
            <a:endParaRPr lang="en-US" sz="900" dirty="0">
              <a:latin typeface="Calibri" pitchFamily="34" charset="0"/>
            </a:endParaRPr>
          </a:p>
          <a:p>
            <a:pPr algn="ctr" eaLnBrk="0" hangingPunct="0">
              <a:defRPr/>
            </a:pPr>
            <a:r>
              <a:rPr lang="en-US" sz="900" dirty="0" smtClean="0">
                <a:latin typeface="Calibri" pitchFamily="34" charset="0"/>
              </a:rPr>
              <a:t>Sandy Newton</a:t>
            </a:r>
            <a:endParaRPr lang="en-US" sz="900" dirty="0">
              <a:latin typeface="Calibri" pitchFamily="34" charset="0"/>
            </a:endParaRPr>
          </a:p>
        </p:txBody>
      </p:sp>
      <p:sp>
        <p:nvSpPr>
          <p:cNvPr id="113" name="Rectangle 110"/>
          <p:cNvSpPr>
            <a:spLocks noChangeArrowheads="1"/>
          </p:cNvSpPr>
          <p:nvPr/>
        </p:nvSpPr>
        <p:spPr bwMode="auto">
          <a:xfrm>
            <a:off x="7976505" y="2663806"/>
            <a:ext cx="1095787" cy="1606232"/>
          </a:xfrm>
          <a:prstGeom prst="rect">
            <a:avLst/>
          </a:prstGeom>
          <a:solidFill>
            <a:schemeClr val="bg1"/>
          </a:solidFill>
          <a:ln w="9525">
            <a:solidFill>
              <a:schemeClr val="tx1"/>
            </a:solidFill>
            <a:miter lim="800000"/>
            <a:headEnd/>
            <a:tailEnd/>
          </a:ln>
        </p:spPr>
        <p:txBody>
          <a:bodyPr wrap="none" anchor="ctr"/>
          <a:lstStyle/>
          <a:p>
            <a:pPr>
              <a:defRPr/>
            </a:pPr>
            <a:endParaRPr lang="en-US">
              <a:latin typeface="Calibri" pitchFamily="34" charset="0"/>
            </a:endParaRPr>
          </a:p>
        </p:txBody>
      </p:sp>
      <p:sp>
        <p:nvSpPr>
          <p:cNvPr id="114" name="Rectangle 112"/>
          <p:cNvSpPr>
            <a:spLocks noChangeArrowheads="1"/>
          </p:cNvSpPr>
          <p:nvPr/>
        </p:nvSpPr>
        <p:spPr bwMode="auto">
          <a:xfrm>
            <a:off x="7954191" y="2690107"/>
            <a:ext cx="1120140" cy="461665"/>
          </a:xfrm>
          <a:prstGeom prst="rect">
            <a:avLst/>
          </a:prstGeom>
          <a:noFill/>
          <a:ln w="9525">
            <a:noFill/>
            <a:miter lim="800000"/>
            <a:headEnd/>
            <a:tailEnd/>
          </a:ln>
        </p:spPr>
        <p:txBody>
          <a:bodyPr wrap="square" lIns="0" tIns="0" rIns="0" bIns="0">
            <a:spAutoFit/>
          </a:bodyPr>
          <a:lstStyle/>
          <a:p>
            <a:pPr algn="ctr" eaLnBrk="0" hangingPunct="0">
              <a:lnSpc>
                <a:spcPts val="900"/>
              </a:lnSpc>
              <a:defRPr/>
            </a:pPr>
            <a:r>
              <a:rPr lang="en-US" sz="1400" dirty="0">
                <a:latin typeface="Calibri" pitchFamily="34" charset="0"/>
              </a:rPr>
              <a:t>   </a:t>
            </a:r>
            <a:r>
              <a:rPr lang="en-US" sz="1200" b="1" dirty="0" smtClean="0">
                <a:latin typeface="Calibri" pitchFamily="34" charset="0"/>
              </a:rPr>
              <a:t>U.S. Domestic Research Construction Projects</a:t>
            </a:r>
            <a:endParaRPr lang="en-US" sz="1400" b="1" dirty="0" smtClean="0">
              <a:latin typeface="Calibri" pitchFamily="34" charset="0"/>
            </a:endParaRPr>
          </a:p>
        </p:txBody>
      </p:sp>
      <p:sp>
        <p:nvSpPr>
          <p:cNvPr id="115" name="Rectangle 113"/>
          <p:cNvSpPr>
            <a:spLocks noChangeArrowheads="1"/>
          </p:cNvSpPr>
          <p:nvPr/>
        </p:nvSpPr>
        <p:spPr bwMode="auto">
          <a:xfrm>
            <a:off x="8014617" y="3184870"/>
            <a:ext cx="1082574" cy="578685"/>
          </a:xfrm>
          <a:prstGeom prst="rect">
            <a:avLst/>
          </a:prstGeom>
          <a:noFill/>
          <a:ln w="9525">
            <a:noFill/>
            <a:miter lim="800000"/>
            <a:headEnd/>
            <a:tailEnd/>
          </a:ln>
        </p:spPr>
        <p:txBody>
          <a:bodyPr wrap="square" lIns="0" tIns="0" rIns="0" bIns="0">
            <a:spAutoFit/>
          </a:bodyPr>
          <a:lstStyle/>
          <a:p>
            <a:pPr eaLnBrk="0" hangingPunct="0">
              <a:lnSpc>
                <a:spcPts val="900"/>
              </a:lnSpc>
              <a:defRPr/>
            </a:pPr>
            <a:r>
              <a:rPr lang="en-US" sz="900" dirty="0">
                <a:latin typeface="Calibri" pitchFamily="34" charset="0"/>
              </a:rPr>
              <a:t>Ed Stevens </a:t>
            </a:r>
            <a:r>
              <a:rPr lang="en-US" sz="900" dirty="0" smtClean="0">
                <a:latin typeface="Calibri" pitchFamily="34" charset="0"/>
              </a:rPr>
              <a:t>:</a:t>
            </a:r>
            <a:endParaRPr lang="en-US" sz="1200" dirty="0">
              <a:latin typeface="Calibri" pitchFamily="34" charset="0"/>
            </a:endParaRPr>
          </a:p>
          <a:p>
            <a:pPr eaLnBrk="0" hangingPunct="0">
              <a:lnSpc>
                <a:spcPts val="900"/>
              </a:lnSpc>
              <a:defRPr/>
            </a:pPr>
            <a:r>
              <a:rPr lang="en-US" sz="900" i="1" dirty="0" smtClean="0">
                <a:latin typeface="Calibri" pitchFamily="34" charset="0"/>
              </a:rPr>
              <a:t>NDCX-II</a:t>
            </a:r>
            <a:r>
              <a:rPr lang="en-US" sz="900" i="1" dirty="0">
                <a:latin typeface="Calibri" pitchFamily="34" charset="0"/>
              </a:rPr>
              <a:t>, </a:t>
            </a:r>
            <a:r>
              <a:rPr lang="en-US" sz="900" i="1" dirty="0" smtClean="0">
                <a:latin typeface="Calibri" pitchFamily="34" charset="0"/>
              </a:rPr>
              <a:t>MECI, </a:t>
            </a:r>
          </a:p>
          <a:p>
            <a:pPr eaLnBrk="0" hangingPunct="0">
              <a:lnSpc>
                <a:spcPts val="900"/>
              </a:lnSpc>
              <a:defRPr/>
            </a:pPr>
            <a:r>
              <a:rPr lang="en-US" sz="900" i="1" dirty="0" smtClean="0">
                <a:latin typeface="Calibri" pitchFamily="34" charset="0"/>
              </a:rPr>
              <a:t>(&amp; Enabling Technologies; U.S. ITER Project</a:t>
            </a:r>
            <a:endParaRPr lang="en-US" sz="2000" i="1" dirty="0">
              <a:latin typeface="Calibri" pitchFamily="34" charset="0"/>
            </a:endParaRPr>
          </a:p>
        </p:txBody>
      </p:sp>
      <p:sp>
        <p:nvSpPr>
          <p:cNvPr id="116" name="Rectangle 93"/>
          <p:cNvSpPr>
            <a:spLocks noChangeArrowheads="1"/>
          </p:cNvSpPr>
          <p:nvPr/>
        </p:nvSpPr>
        <p:spPr bwMode="auto">
          <a:xfrm>
            <a:off x="57150" y="2541887"/>
            <a:ext cx="1695450" cy="308926"/>
          </a:xfrm>
          <a:prstGeom prst="rect">
            <a:avLst/>
          </a:prstGeom>
          <a:solidFill>
            <a:schemeClr val="bg1"/>
          </a:solidFill>
          <a:ln w="9525">
            <a:solidFill>
              <a:schemeClr val="tx1"/>
            </a:solidFill>
            <a:miter lim="800000"/>
            <a:headEnd/>
            <a:tailEnd/>
          </a:ln>
        </p:spPr>
        <p:txBody>
          <a:bodyPr wrap="none" anchor="ctr"/>
          <a:lstStyle/>
          <a:p>
            <a:pPr>
              <a:defRPr/>
            </a:pPr>
            <a:endParaRPr lang="en-US" sz="1600">
              <a:latin typeface="Calibri" pitchFamily="34" charset="0"/>
            </a:endParaRPr>
          </a:p>
        </p:txBody>
      </p:sp>
      <p:sp>
        <p:nvSpPr>
          <p:cNvPr id="117" name="Rectangle 139"/>
          <p:cNvSpPr>
            <a:spLocks noChangeArrowheads="1"/>
          </p:cNvSpPr>
          <p:nvPr/>
        </p:nvSpPr>
        <p:spPr bwMode="auto">
          <a:xfrm>
            <a:off x="188913" y="2579985"/>
            <a:ext cx="1450012" cy="369332"/>
          </a:xfrm>
          <a:prstGeom prst="rect">
            <a:avLst/>
          </a:prstGeom>
          <a:noFill/>
          <a:ln w="9525">
            <a:noFill/>
            <a:miter lim="800000"/>
            <a:headEnd/>
            <a:tailEnd/>
          </a:ln>
        </p:spPr>
        <p:txBody>
          <a:bodyPr wrap="square" lIns="0" tIns="0" rIns="0" bIns="0">
            <a:spAutoFit/>
          </a:bodyPr>
          <a:lstStyle/>
          <a:p>
            <a:pPr eaLnBrk="0" hangingPunct="0">
              <a:defRPr/>
            </a:pPr>
            <a:r>
              <a:rPr lang="en-US" sz="1200" b="1" dirty="0" smtClean="0">
                <a:latin typeface="Calibri" pitchFamily="34" charset="0"/>
              </a:rPr>
              <a:t>Theory and Simulation</a:t>
            </a:r>
            <a:endParaRPr lang="en-US" sz="1200" i="1" dirty="0" smtClean="0">
              <a:latin typeface="Calibri" pitchFamily="34" charset="0"/>
            </a:endParaRPr>
          </a:p>
          <a:p>
            <a:pPr eaLnBrk="0" hangingPunct="0">
              <a:defRPr/>
            </a:pPr>
            <a:endParaRPr lang="en-US" sz="1200" i="1" dirty="0" smtClean="0">
              <a:latin typeface="Calibri" pitchFamily="34" charset="0"/>
            </a:endParaRPr>
          </a:p>
        </p:txBody>
      </p:sp>
      <p:sp>
        <p:nvSpPr>
          <p:cNvPr id="120" name="Rectangle 121"/>
          <p:cNvSpPr>
            <a:spLocks noChangeArrowheads="1"/>
          </p:cNvSpPr>
          <p:nvPr/>
        </p:nvSpPr>
        <p:spPr bwMode="auto">
          <a:xfrm>
            <a:off x="1916113" y="2542203"/>
            <a:ext cx="1481137" cy="400049"/>
          </a:xfrm>
          <a:prstGeom prst="rect">
            <a:avLst/>
          </a:prstGeom>
          <a:solidFill>
            <a:schemeClr val="bg1"/>
          </a:solidFill>
          <a:ln w="9525">
            <a:solidFill>
              <a:schemeClr val="tx1"/>
            </a:solidFill>
            <a:miter lim="800000"/>
            <a:headEnd/>
            <a:tailEnd/>
          </a:ln>
        </p:spPr>
        <p:txBody>
          <a:bodyPr wrap="none" anchor="ctr"/>
          <a:lstStyle/>
          <a:p>
            <a:pPr>
              <a:defRPr/>
            </a:pPr>
            <a:endParaRPr lang="en-US" sz="1600">
              <a:latin typeface="Calibri" pitchFamily="34" charset="0"/>
            </a:endParaRPr>
          </a:p>
        </p:txBody>
      </p:sp>
      <p:sp>
        <p:nvSpPr>
          <p:cNvPr id="121" name="Rectangle 139"/>
          <p:cNvSpPr>
            <a:spLocks noChangeArrowheads="1"/>
          </p:cNvSpPr>
          <p:nvPr/>
        </p:nvSpPr>
        <p:spPr bwMode="auto">
          <a:xfrm>
            <a:off x="1781493" y="2568554"/>
            <a:ext cx="1754187" cy="369332"/>
          </a:xfrm>
          <a:prstGeom prst="rect">
            <a:avLst/>
          </a:prstGeom>
          <a:noFill/>
          <a:ln w="9525">
            <a:noFill/>
            <a:miter lim="800000"/>
            <a:headEnd/>
            <a:tailEnd/>
          </a:ln>
        </p:spPr>
        <p:txBody>
          <a:bodyPr wrap="square" lIns="0" tIns="0" rIns="0" bIns="0">
            <a:spAutoFit/>
          </a:bodyPr>
          <a:lstStyle/>
          <a:p>
            <a:pPr algn="ctr" eaLnBrk="0" hangingPunct="0">
              <a:defRPr/>
            </a:pPr>
            <a:r>
              <a:rPr lang="en-US" sz="1200" b="1" dirty="0" smtClean="0">
                <a:latin typeface="Calibri" pitchFamily="34" charset="0"/>
              </a:rPr>
              <a:t>MFE Experimental Research Coordination</a:t>
            </a:r>
          </a:p>
        </p:txBody>
      </p:sp>
      <p:sp>
        <p:nvSpPr>
          <p:cNvPr id="131" name="Rectangle 208"/>
          <p:cNvSpPr>
            <a:spLocks noChangeArrowheads="1"/>
          </p:cNvSpPr>
          <p:nvPr/>
        </p:nvSpPr>
        <p:spPr bwMode="auto">
          <a:xfrm>
            <a:off x="3538855" y="2532679"/>
            <a:ext cx="1349375" cy="401954"/>
          </a:xfrm>
          <a:prstGeom prst="rect">
            <a:avLst/>
          </a:prstGeom>
          <a:solidFill>
            <a:schemeClr val="bg1"/>
          </a:solidFill>
          <a:ln w="9525">
            <a:solidFill>
              <a:schemeClr val="tx1"/>
            </a:solidFill>
            <a:miter lim="800000"/>
            <a:headEnd/>
            <a:tailEnd/>
          </a:ln>
        </p:spPr>
        <p:txBody>
          <a:bodyPr wrap="none" anchor="ctr"/>
          <a:lstStyle/>
          <a:p>
            <a:pPr>
              <a:defRPr/>
            </a:pPr>
            <a:endParaRPr lang="en-US" sz="1600">
              <a:latin typeface="Calibri" pitchFamily="34" charset="0"/>
            </a:endParaRPr>
          </a:p>
        </p:txBody>
      </p:sp>
      <p:sp>
        <p:nvSpPr>
          <p:cNvPr id="133" name="Rectangle 209"/>
          <p:cNvSpPr>
            <a:spLocks noChangeArrowheads="1"/>
          </p:cNvSpPr>
          <p:nvPr/>
        </p:nvSpPr>
        <p:spPr bwMode="auto">
          <a:xfrm>
            <a:off x="3545206" y="2521565"/>
            <a:ext cx="1314449" cy="369332"/>
          </a:xfrm>
          <a:prstGeom prst="rect">
            <a:avLst/>
          </a:prstGeom>
          <a:noFill/>
          <a:ln w="9525">
            <a:noFill/>
            <a:miter lim="800000"/>
            <a:headEnd/>
            <a:tailEnd/>
          </a:ln>
        </p:spPr>
        <p:txBody>
          <a:bodyPr wrap="square" lIns="0" tIns="0" rIns="0" bIns="0">
            <a:spAutoFit/>
          </a:bodyPr>
          <a:lstStyle/>
          <a:p>
            <a:pPr algn="ctr" eaLnBrk="0" hangingPunct="0">
              <a:defRPr/>
            </a:pPr>
            <a:r>
              <a:rPr lang="en-US" sz="1200" b="1" dirty="0" smtClean="0">
                <a:latin typeface="Calibri" pitchFamily="34" charset="0"/>
              </a:rPr>
              <a:t>Fusion Materials and Technology</a:t>
            </a:r>
          </a:p>
        </p:txBody>
      </p:sp>
      <p:sp>
        <p:nvSpPr>
          <p:cNvPr id="134" name="Rectangle 87"/>
          <p:cNvSpPr>
            <a:spLocks noChangeArrowheads="1"/>
          </p:cNvSpPr>
          <p:nvPr/>
        </p:nvSpPr>
        <p:spPr bwMode="auto">
          <a:xfrm>
            <a:off x="3521393" y="2998450"/>
            <a:ext cx="1349374" cy="2719073"/>
          </a:xfrm>
          <a:prstGeom prst="rect">
            <a:avLst/>
          </a:prstGeom>
          <a:solidFill>
            <a:schemeClr val="bg1"/>
          </a:solidFill>
          <a:ln w="9525">
            <a:solidFill>
              <a:schemeClr val="tx1"/>
            </a:solidFill>
            <a:miter lim="800000"/>
            <a:headEnd/>
            <a:tailEnd/>
          </a:ln>
        </p:spPr>
        <p:txBody>
          <a:bodyPr wrap="none" anchor="ctr"/>
          <a:lstStyle/>
          <a:p>
            <a:pPr>
              <a:defRPr/>
            </a:pPr>
            <a:endParaRPr lang="en-US" sz="1600" dirty="0">
              <a:latin typeface="Calibri" pitchFamily="34" charset="0"/>
            </a:endParaRPr>
          </a:p>
        </p:txBody>
      </p:sp>
      <p:sp>
        <p:nvSpPr>
          <p:cNvPr id="135" name="TextBox 106"/>
          <p:cNvSpPr txBox="1">
            <a:spLocks noChangeArrowheads="1"/>
          </p:cNvSpPr>
          <p:nvPr/>
        </p:nvSpPr>
        <p:spPr bwMode="auto">
          <a:xfrm>
            <a:off x="3516630" y="3593761"/>
            <a:ext cx="1413510" cy="1869743"/>
          </a:xfrm>
          <a:prstGeom prst="rect">
            <a:avLst/>
          </a:prstGeom>
          <a:noFill/>
          <a:ln w="9525">
            <a:noFill/>
            <a:miter lim="800000"/>
            <a:headEnd/>
            <a:tailEnd/>
          </a:ln>
        </p:spPr>
        <p:txBody>
          <a:bodyPr wrap="square">
            <a:spAutoFit/>
          </a:bodyPr>
          <a:lstStyle/>
          <a:p>
            <a:pPr>
              <a:lnSpc>
                <a:spcPts val="900"/>
              </a:lnSpc>
            </a:pPr>
            <a:r>
              <a:rPr lang="en-US" sz="900" dirty="0" smtClean="0">
                <a:latin typeface="Calibri" pitchFamily="34" charset="0"/>
              </a:rPr>
              <a:t>Gene </a:t>
            </a:r>
            <a:r>
              <a:rPr lang="en-US" sz="900" dirty="0" err="1" smtClean="0">
                <a:latin typeface="Calibri" pitchFamily="34" charset="0"/>
              </a:rPr>
              <a:t>Nardella</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Lead</a:t>
            </a:r>
          </a:p>
          <a:p>
            <a:pPr>
              <a:lnSpc>
                <a:spcPts val="900"/>
              </a:lnSpc>
            </a:pPr>
            <a:r>
              <a:rPr lang="en-US" sz="900" i="1" dirty="0" smtClean="0">
                <a:latin typeface="Calibri" pitchFamily="34" charset="0"/>
              </a:rPr>
              <a:t>Fusion Materials and Enabling Technologies</a:t>
            </a:r>
          </a:p>
          <a:p>
            <a:pPr>
              <a:lnSpc>
                <a:spcPts val="900"/>
              </a:lnSpc>
            </a:pPr>
            <a:endParaRPr lang="en-US" sz="200" i="1" dirty="0" smtClean="0">
              <a:latin typeface="Calibri" pitchFamily="34" charset="0"/>
            </a:endParaRPr>
          </a:p>
          <a:p>
            <a:pPr>
              <a:lnSpc>
                <a:spcPts val="900"/>
              </a:lnSpc>
            </a:pPr>
            <a:r>
              <a:rPr lang="en-US" sz="900" dirty="0" smtClean="0">
                <a:latin typeface="Calibri" pitchFamily="34" charset="0"/>
              </a:rPr>
              <a:t>Vacant, </a:t>
            </a:r>
            <a:r>
              <a:rPr lang="en-US" sz="900" i="1" dirty="0" smtClean="0">
                <a:latin typeface="Calibri" pitchFamily="34" charset="0"/>
              </a:rPr>
              <a:t>Materials Science</a:t>
            </a:r>
          </a:p>
          <a:p>
            <a:pPr>
              <a:lnSpc>
                <a:spcPts val="900"/>
              </a:lnSpc>
            </a:pPr>
            <a:endParaRPr lang="en-US" sz="300" i="1" dirty="0" smtClean="0">
              <a:latin typeface="Calibri" pitchFamily="34" charset="0"/>
            </a:endParaRPr>
          </a:p>
          <a:p>
            <a:pPr eaLnBrk="0" hangingPunct="0">
              <a:lnSpc>
                <a:spcPts val="900"/>
              </a:lnSpc>
              <a:defRPr/>
            </a:pPr>
            <a:r>
              <a:rPr lang="en-US" sz="900" dirty="0" smtClean="0">
                <a:latin typeface="Calibri" pitchFamily="34" charset="0"/>
              </a:rPr>
              <a:t>Ed Stevens: </a:t>
            </a:r>
            <a:r>
              <a:rPr lang="en-US" sz="900" i="1" dirty="0" smtClean="0">
                <a:latin typeface="Calibri" pitchFamily="34" charset="0"/>
              </a:rPr>
              <a:t>Enabling Technologies (&amp; NDCX-II</a:t>
            </a:r>
            <a:r>
              <a:rPr lang="en-US" sz="900" i="1" dirty="0">
                <a:latin typeface="Calibri" pitchFamily="34" charset="0"/>
              </a:rPr>
              <a:t>, </a:t>
            </a:r>
            <a:r>
              <a:rPr lang="en-US" sz="900" i="1" dirty="0" smtClean="0">
                <a:latin typeface="Calibri" pitchFamily="34" charset="0"/>
              </a:rPr>
              <a:t>MECI; U.S. ITER Project)</a:t>
            </a:r>
          </a:p>
          <a:p>
            <a:pPr>
              <a:lnSpc>
                <a:spcPts val="900"/>
              </a:lnSpc>
            </a:pPr>
            <a:endParaRPr lang="en-US" sz="300" i="1" dirty="0" smtClean="0">
              <a:latin typeface="Calibri" pitchFamily="34" charset="0"/>
            </a:endParaRPr>
          </a:p>
          <a:p>
            <a:pPr>
              <a:lnSpc>
                <a:spcPts val="900"/>
              </a:lnSpc>
            </a:pPr>
            <a:r>
              <a:rPr lang="en-US" sz="900" dirty="0" smtClean="0">
                <a:latin typeface="Calibri" pitchFamily="34" charset="0"/>
              </a:rPr>
              <a:t>Al Opdenaker</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Enabling Technologies, (&amp; Fusion Systems Studies)</a:t>
            </a:r>
          </a:p>
          <a:p>
            <a:endParaRPr lang="en-US" sz="900" i="1" dirty="0" smtClean="0">
              <a:latin typeface="Calibri" pitchFamily="34" charset="0"/>
            </a:endParaRPr>
          </a:p>
          <a:p>
            <a:endParaRPr lang="en-US" sz="900" i="1" dirty="0">
              <a:latin typeface="Calibri" pitchFamily="34" charset="0"/>
            </a:endParaRPr>
          </a:p>
        </p:txBody>
      </p:sp>
      <p:sp>
        <p:nvSpPr>
          <p:cNvPr id="142" name="Rectangle 97"/>
          <p:cNvSpPr>
            <a:spLocks noChangeArrowheads="1"/>
          </p:cNvSpPr>
          <p:nvPr/>
        </p:nvSpPr>
        <p:spPr bwMode="auto">
          <a:xfrm>
            <a:off x="103822" y="4346237"/>
            <a:ext cx="1534478" cy="2133600"/>
          </a:xfrm>
          <a:prstGeom prst="rect">
            <a:avLst/>
          </a:prstGeom>
          <a:solidFill>
            <a:schemeClr val="bg1"/>
          </a:solidFill>
          <a:ln w="9525">
            <a:solidFill>
              <a:schemeClr val="tx1"/>
            </a:solidFill>
            <a:miter lim="800000"/>
            <a:headEnd/>
            <a:tailEnd/>
          </a:ln>
        </p:spPr>
        <p:txBody>
          <a:bodyPr wrap="none" anchor="ctr"/>
          <a:lstStyle/>
          <a:p>
            <a:pPr>
              <a:defRPr/>
            </a:pPr>
            <a:endParaRPr lang="en-US" sz="1400">
              <a:latin typeface="Calibri" pitchFamily="34" charset="0"/>
            </a:endParaRPr>
          </a:p>
        </p:txBody>
      </p:sp>
      <p:sp>
        <p:nvSpPr>
          <p:cNvPr id="144" name="Rectangle 99"/>
          <p:cNvSpPr>
            <a:spLocks noChangeArrowheads="1"/>
          </p:cNvSpPr>
          <p:nvPr/>
        </p:nvSpPr>
        <p:spPr bwMode="auto">
          <a:xfrm>
            <a:off x="185738" y="4381797"/>
            <a:ext cx="1353502" cy="461665"/>
          </a:xfrm>
          <a:prstGeom prst="rect">
            <a:avLst/>
          </a:prstGeom>
          <a:noFill/>
          <a:ln w="9525">
            <a:noFill/>
            <a:miter lim="800000"/>
            <a:headEnd/>
            <a:tailEnd/>
          </a:ln>
        </p:spPr>
        <p:txBody>
          <a:bodyPr wrap="square" lIns="0" tIns="0" rIns="0" bIns="0">
            <a:spAutoFit/>
          </a:bodyPr>
          <a:lstStyle/>
          <a:p>
            <a:pPr algn="ctr" eaLnBrk="0" hangingPunct="0">
              <a:defRPr/>
            </a:pPr>
            <a:r>
              <a:rPr lang="en-US" sz="1000" b="1" dirty="0" smtClean="0">
                <a:latin typeface="Calibri" pitchFamily="34" charset="0"/>
              </a:rPr>
              <a:t>Theory and </a:t>
            </a:r>
            <a:r>
              <a:rPr lang="en-US" sz="1000" b="1" dirty="0" err="1" smtClean="0">
                <a:latin typeface="Calibri" pitchFamily="34" charset="0"/>
              </a:rPr>
              <a:t>Exp’t</a:t>
            </a:r>
            <a:r>
              <a:rPr lang="en-US" sz="1000" b="1" dirty="0" smtClean="0">
                <a:latin typeface="Calibri" pitchFamily="34" charset="0"/>
              </a:rPr>
              <a:t>/Theory Coordination</a:t>
            </a:r>
          </a:p>
          <a:p>
            <a:pPr algn="ctr" eaLnBrk="0" hangingPunct="0">
              <a:defRPr/>
            </a:pPr>
            <a:endParaRPr lang="en-US" sz="1000" b="1" dirty="0">
              <a:latin typeface="Calibri" pitchFamily="34" charset="0"/>
            </a:endParaRPr>
          </a:p>
        </p:txBody>
      </p:sp>
      <p:sp>
        <p:nvSpPr>
          <p:cNvPr id="145" name="Rectangle 93"/>
          <p:cNvSpPr>
            <a:spLocks noChangeArrowheads="1"/>
          </p:cNvSpPr>
          <p:nvPr/>
        </p:nvSpPr>
        <p:spPr bwMode="auto">
          <a:xfrm>
            <a:off x="51435" y="2881292"/>
            <a:ext cx="1695450" cy="1350645"/>
          </a:xfrm>
          <a:prstGeom prst="rect">
            <a:avLst/>
          </a:prstGeom>
          <a:solidFill>
            <a:schemeClr val="bg1"/>
          </a:solidFill>
          <a:ln w="9525">
            <a:solidFill>
              <a:schemeClr val="tx1"/>
            </a:solidFill>
            <a:miter lim="800000"/>
            <a:headEnd/>
            <a:tailEnd/>
          </a:ln>
        </p:spPr>
        <p:txBody>
          <a:bodyPr wrap="none" anchor="ctr"/>
          <a:lstStyle/>
          <a:p>
            <a:pPr algn="ctr" eaLnBrk="0" hangingPunct="0">
              <a:defRPr/>
            </a:pPr>
            <a:endParaRPr lang="en-US" sz="900" i="1" dirty="0" smtClean="0">
              <a:latin typeface="Calibri" pitchFamily="34" charset="0"/>
            </a:endParaRPr>
          </a:p>
        </p:txBody>
      </p:sp>
      <p:sp>
        <p:nvSpPr>
          <p:cNvPr id="156" name="Rectangle 170"/>
          <p:cNvSpPr>
            <a:spLocks noChangeArrowheads="1"/>
          </p:cNvSpPr>
          <p:nvPr/>
        </p:nvSpPr>
        <p:spPr bwMode="auto">
          <a:xfrm>
            <a:off x="703785" y="774440"/>
            <a:ext cx="1617026" cy="420687"/>
          </a:xfrm>
          <a:prstGeom prst="rect">
            <a:avLst/>
          </a:prstGeom>
          <a:noFill/>
          <a:ln w="9525">
            <a:noFill/>
            <a:miter lim="800000"/>
            <a:headEnd/>
            <a:tailEnd/>
          </a:ln>
        </p:spPr>
        <p:txBody>
          <a:bodyPr wrap="none" anchor="ctr"/>
          <a:lstStyle/>
          <a:p>
            <a:pPr algn="ctr" eaLnBrk="0" hangingPunct="0">
              <a:defRPr/>
            </a:pPr>
            <a:r>
              <a:rPr lang="en-US" sz="900" dirty="0" smtClean="0">
                <a:latin typeface="Calibri" pitchFamily="34" charset="0"/>
              </a:rPr>
              <a:t>Pamela Miller</a:t>
            </a:r>
          </a:p>
          <a:p>
            <a:pPr algn="ctr" eaLnBrk="0" hangingPunct="0">
              <a:defRPr/>
            </a:pPr>
            <a:r>
              <a:rPr lang="en-US" sz="900" dirty="0" smtClean="0">
                <a:latin typeface="Calibri" pitchFamily="34" charset="0"/>
              </a:rPr>
              <a:t> </a:t>
            </a:r>
            <a:r>
              <a:rPr lang="en-US" sz="900" i="1" dirty="0" smtClean="0">
                <a:latin typeface="Calibri" pitchFamily="34" charset="0"/>
              </a:rPr>
              <a:t>Budget Formulation</a:t>
            </a:r>
            <a:endParaRPr lang="en-US" sz="900" i="1" dirty="0">
              <a:latin typeface="Calibri" pitchFamily="34" charset="0"/>
            </a:endParaRPr>
          </a:p>
        </p:txBody>
      </p:sp>
      <p:sp>
        <p:nvSpPr>
          <p:cNvPr id="157" name="Rectangle 171"/>
          <p:cNvSpPr>
            <a:spLocks noChangeArrowheads="1"/>
          </p:cNvSpPr>
          <p:nvPr/>
        </p:nvSpPr>
        <p:spPr bwMode="auto">
          <a:xfrm>
            <a:off x="783763" y="567490"/>
            <a:ext cx="1487156" cy="276999"/>
          </a:xfrm>
          <a:prstGeom prst="rect">
            <a:avLst/>
          </a:prstGeom>
          <a:noFill/>
          <a:ln w="9525">
            <a:noFill/>
            <a:miter lim="800000"/>
            <a:headEnd/>
            <a:tailEnd/>
          </a:ln>
        </p:spPr>
        <p:txBody>
          <a:bodyPr wrap="square" lIns="0" tIns="0" rIns="0" bIns="0">
            <a:spAutoFit/>
          </a:bodyPr>
          <a:lstStyle/>
          <a:p>
            <a:pPr algn="ctr" eaLnBrk="0" hangingPunct="0">
              <a:defRPr/>
            </a:pPr>
            <a:r>
              <a:rPr lang="en-US" sz="900" dirty="0" smtClean="0">
                <a:latin typeface="Calibri" pitchFamily="34" charset="0"/>
              </a:rPr>
              <a:t>Division Directors</a:t>
            </a:r>
          </a:p>
          <a:p>
            <a:pPr algn="ctr" eaLnBrk="0" hangingPunct="0">
              <a:defRPr/>
            </a:pPr>
            <a:r>
              <a:rPr lang="en-US" sz="900" dirty="0" smtClean="0">
                <a:latin typeface="Calibri" pitchFamily="34" charset="0"/>
              </a:rPr>
              <a:t>Team leads</a:t>
            </a:r>
          </a:p>
        </p:txBody>
      </p:sp>
      <p:sp>
        <p:nvSpPr>
          <p:cNvPr id="160" name="Line 68"/>
          <p:cNvSpPr>
            <a:spLocks noChangeShapeType="1"/>
          </p:cNvSpPr>
          <p:nvPr/>
        </p:nvSpPr>
        <p:spPr bwMode="auto">
          <a:xfrm flipV="1">
            <a:off x="7277100" y="2528867"/>
            <a:ext cx="1285875" cy="0"/>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62" name="Rectangle 202"/>
          <p:cNvSpPr>
            <a:spLocks noChangeArrowheads="1"/>
          </p:cNvSpPr>
          <p:nvPr/>
        </p:nvSpPr>
        <p:spPr bwMode="auto">
          <a:xfrm>
            <a:off x="7295913" y="4752002"/>
            <a:ext cx="1190862" cy="1089660"/>
          </a:xfrm>
          <a:prstGeom prst="rect">
            <a:avLst/>
          </a:prstGeom>
          <a:solidFill>
            <a:schemeClr val="bg1"/>
          </a:solidFill>
          <a:ln w="9525">
            <a:solidFill>
              <a:schemeClr val="tx1"/>
            </a:solidFill>
            <a:miter lim="800000"/>
            <a:headEnd/>
            <a:tailEnd/>
          </a:ln>
        </p:spPr>
        <p:txBody>
          <a:bodyPr wrap="none" anchor="ctr"/>
          <a:lstStyle/>
          <a:p>
            <a:pPr>
              <a:defRPr/>
            </a:pPr>
            <a:endParaRPr lang="en-US">
              <a:latin typeface="Calibri" pitchFamily="34" charset="0"/>
            </a:endParaRPr>
          </a:p>
        </p:txBody>
      </p:sp>
      <p:sp>
        <p:nvSpPr>
          <p:cNvPr id="163" name="Rectangle 203"/>
          <p:cNvSpPr>
            <a:spLocks noChangeArrowheads="1"/>
          </p:cNvSpPr>
          <p:nvPr/>
        </p:nvSpPr>
        <p:spPr bwMode="auto">
          <a:xfrm>
            <a:off x="7439470" y="4817090"/>
            <a:ext cx="971549" cy="369332"/>
          </a:xfrm>
          <a:prstGeom prst="rect">
            <a:avLst/>
          </a:prstGeom>
          <a:noFill/>
          <a:ln w="9525">
            <a:noFill/>
            <a:miter lim="800000"/>
            <a:headEnd/>
            <a:tailEnd/>
          </a:ln>
        </p:spPr>
        <p:txBody>
          <a:bodyPr wrap="square" lIns="0" tIns="0" rIns="0" bIns="0">
            <a:spAutoFit/>
          </a:bodyPr>
          <a:lstStyle/>
          <a:p>
            <a:pPr algn="ctr" eaLnBrk="0" hangingPunct="0">
              <a:defRPr/>
            </a:pPr>
            <a:r>
              <a:rPr lang="en-US" sz="1200" b="1" dirty="0" smtClean="0">
                <a:latin typeface="Calibri" pitchFamily="34" charset="0"/>
              </a:rPr>
              <a:t>U.S. Facility Operations</a:t>
            </a:r>
            <a:endParaRPr lang="en-US" sz="2000" b="1" dirty="0">
              <a:latin typeface="Calibri" pitchFamily="34" charset="0"/>
            </a:endParaRPr>
          </a:p>
        </p:txBody>
      </p:sp>
      <p:sp>
        <p:nvSpPr>
          <p:cNvPr id="167" name="Rectangle 78"/>
          <p:cNvSpPr>
            <a:spLocks noChangeArrowheads="1"/>
          </p:cNvSpPr>
          <p:nvPr/>
        </p:nvSpPr>
        <p:spPr bwMode="auto">
          <a:xfrm>
            <a:off x="7352936" y="5239736"/>
            <a:ext cx="1210039" cy="553998"/>
          </a:xfrm>
          <a:prstGeom prst="rect">
            <a:avLst/>
          </a:prstGeom>
          <a:noFill/>
          <a:ln w="9525">
            <a:noFill/>
            <a:miter lim="800000"/>
            <a:headEnd/>
            <a:tailEnd/>
          </a:ln>
        </p:spPr>
        <p:txBody>
          <a:bodyPr wrap="square" lIns="0" tIns="0" rIns="0" bIns="0">
            <a:spAutoFit/>
          </a:bodyPr>
          <a:lstStyle/>
          <a:p>
            <a:pPr eaLnBrk="0" hangingPunct="0">
              <a:defRPr/>
            </a:pPr>
            <a:r>
              <a:rPr lang="en-US" sz="900" dirty="0" smtClean="0">
                <a:latin typeface="Calibri" pitchFamily="34" charset="0"/>
              </a:rPr>
              <a:t>Steve Eckstrand: lead, </a:t>
            </a:r>
            <a:r>
              <a:rPr lang="en-US" sz="900" i="1" dirty="0" smtClean="0">
                <a:latin typeface="Calibri" pitchFamily="34" charset="0"/>
              </a:rPr>
              <a:t>NSTX</a:t>
            </a:r>
          </a:p>
          <a:p>
            <a:pPr eaLnBrk="0" hangingPunct="0">
              <a:defRPr/>
            </a:pPr>
            <a:r>
              <a:rPr lang="en-US" sz="900" dirty="0" smtClean="0">
                <a:latin typeface="Calibri" pitchFamily="34" charset="0"/>
              </a:rPr>
              <a:t>Mark Foster: </a:t>
            </a:r>
            <a:r>
              <a:rPr lang="en-US" sz="900" i="1" dirty="0" smtClean="0">
                <a:latin typeface="Calibri" pitchFamily="34" charset="0"/>
              </a:rPr>
              <a:t>DIII-D</a:t>
            </a:r>
          </a:p>
          <a:p>
            <a:pPr eaLnBrk="0" hangingPunct="0">
              <a:defRPr/>
            </a:pPr>
            <a:r>
              <a:rPr lang="en-US" sz="900" dirty="0" smtClean="0">
                <a:latin typeface="Calibri" pitchFamily="34" charset="0"/>
              </a:rPr>
              <a:t>Vacancy: </a:t>
            </a:r>
            <a:r>
              <a:rPr lang="en-US" sz="900" i="1" dirty="0" err="1" smtClean="0">
                <a:latin typeface="Calibri" pitchFamily="34" charset="0"/>
              </a:rPr>
              <a:t>Alcator</a:t>
            </a:r>
            <a:r>
              <a:rPr lang="en-US" sz="900" i="1" dirty="0" smtClean="0">
                <a:latin typeface="Calibri" pitchFamily="34" charset="0"/>
              </a:rPr>
              <a:t> C-Mod</a:t>
            </a:r>
          </a:p>
        </p:txBody>
      </p:sp>
      <p:sp>
        <p:nvSpPr>
          <p:cNvPr id="168" name="Rectangle 167"/>
          <p:cNvSpPr/>
          <p:nvPr/>
        </p:nvSpPr>
        <p:spPr>
          <a:xfrm>
            <a:off x="1844659" y="3003791"/>
            <a:ext cx="1680268" cy="261610"/>
          </a:xfrm>
          <a:prstGeom prst="rect">
            <a:avLst/>
          </a:prstGeom>
        </p:spPr>
        <p:txBody>
          <a:bodyPr wrap="none">
            <a:spAutoFit/>
          </a:bodyPr>
          <a:lstStyle/>
          <a:p>
            <a:pPr algn="ctr">
              <a:defRPr/>
            </a:pPr>
            <a:r>
              <a:rPr lang="en-US" sz="1100" b="1" dirty="0" smtClean="0">
                <a:latin typeface="Calibri" pitchFamily="34" charset="0"/>
              </a:rPr>
              <a:t>ITER and AT Optimization</a:t>
            </a:r>
            <a:endParaRPr lang="en-US" sz="1100" dirty="0">
              <a:latin typeface="Calibri" pitchFamily="34" charset="0"/>
            </a:endParaRPr>
          </a:p>
        </p:txBody>
      </p:sp>
      <p:sp>
        <p:nvSpPr>
          <p:cNvPr id="171" name="Rectangle 170"/>
          <p:cNvSpPr/>
          <p:nvPr/>
        </p:nvSpPr>
        <p:spPr>
          <a:xfrm>
            <a:off x="3505200" y="3016665"/>
            <a:ext cx="1386840" cy="600164"/>
          </a:xfrm>
          <a:prstGeom prst="rect">
            <a:avLst/>
          </a:prstGeom>
        </p:spPr>
        <p:txBody>
          <a:bodyPr wrap="square">
            <a:spAutoFit/>
          </a:bodyPr>
          <a:lstStyle/>
          <a:p>
            <a:pPr algn="ctr">
              <a:defRPr/>
            </a:pPr>
            <a:r>
              <a:rPr lang="en-US" sz="1100" b="1" dirty="0" smtClean="0">
                <a:latin typeface="Calibri" pitchFamily="34" charset="0"/>
              </a:rPr>
              <a:t>Materials Science and Enabling Technologies</a:t>
            </a:r>
            <a:endParaRPr lang="en-US" sz="1100" dirty="0">
              <a:latin typeface="Calibri" pitchFamily="34" charset="0"/>
            </a:endParaRPr>
          </a:p>
        </p:txBody>
      </p:sp>
      <p:sp>
        <p:nvSpPr>
          <p:cNvPr id="172" name="Rectangle 171"/>
          <p:cNvSpPr/>
          <p:nvPr/>
        </p:nvSpPr>
        <p:spPr>
          <a:xfrm>
            <a:off x="0" y="2812803"/>
            <a:ext cx="1737360" cy="1461939"/>
          </a:xfrm>
          <a:prstGeom prst="rect">
            <a:avLst/>
          </a:prstGeom>
        </p:spPr>
        <p:txBody>
          <a:bodyPr wrap="square">
            <a:spAutoFit/>
          </a:bodyPr>
          <a:lstStyle/>
          <a:p>
            <a:pPr algn="ctr" eaLnBrk="0" hangingPunct="0">
              <a:defRPr/>
            </a:pPr>
            <a:r>
              <a:rPr lang="en-US" sz="1100" b="1" dirty="0" smtClean="0">
                <a:latin typeface="Calibri" pitchFamily="34" charset="0"/>
              </a:rPr>
              <a:t>Simulation</a:t>
            </a:r>
            <a:r>
              <a:rPr lang="en-US" sz="1100" b="1" dirty="0">
                <a:latin typeface="Calibri" pitchFamily="34" charset="0"/>
              </a:rPr>
              <a:t/>
            </a:r>
            <a:br>
              <a:rPr lang="en-US" sz="1100" b="1" dirty="0">
                <a:latin typeface="Calibri" pitchFamily="34" charset="0"/>
              </a:rPr>
            </a:br>
            <a:endParaRPr lang="en-US" sz="300" dirty="0">
              <a:latin typeface="Calibri" pitchFamily="34" charset="0"/>
            </a:endParaRPr>
          </a:p>
          <a:p>
            <a:pPr eaLnBrk="0" hangingPunct="0">
              <a:lnSpc>
                <a:spcPts val="900"/>
              </a:lnSpc>
              <a:defRPr/>
            </a:pPr>
            <a:r>
              <a:rPr lang="en-US" sz="900" dirty="0">
                <a:latin typeface="Calibri" pitchFamily="34" charset="0"/>
              </a:rPr>
              <a:t>John </a:t>
            </a:r>
            <a:r>
              <a:rPr lang="en-US" sz="900" dirty="0" err="1">
                <a:latin typeface="Calibri" pitchFamily="34" charset="0"/>
              </a:rPr>
              <a:t>Mandrekas</a:t>
            </a:r>
            <a:r>
              <a:rPr lang="en-US" sz="900" dirty="0">
                <a:latin typeface="Calibri" pitchFamily="34" charset="0"/>
              </a:rPr>
              <a:t>, lead: </a:t>
            </a:r>
          </a:p>
          <a:p>
            <a:pPr eaLnBrk="0" hangingPunct="0">
              <a:lnSpc>
                <a:spcPts val="900"/>
              </a:lnSpc>
              <a:defRPr/>
            </a:pPr>
            <a:r>
              <a:rPr lang="en-US" sz="900" dirty="0">
                <a:latin typeface="Calibri" pitchFamily="34" charset="0"/>
              </a:rPr>
              <a:t> </a:t>
            </a:r>
            <a:r>
              <a:rPr lang="en-US" sz="900" i="1" dirty="0" err="1" smtClean="0">
                <a:latin typeface="Calibri" pitchFamily="34" charset="0"/>
              </a:rPr>
              <a:t>SciDAC</a:t>
            </a:r>
            <a:r>
              <a:rPr lang="en-US" sz="900" i="1" dirty="0" smtClean="0">
                <a:latin typeface="Calibri" pitchFamily="34" charset="0"/>
              </a:rPr>
              <a:t>, FSP, Theory</a:t>
            </a:r>
          </a:p>
          <a:p>
            <a:pPr eaLnBrk="0" hangingPunct="0">
              <a:lnSpc>
                <a:spcPts val="900"/>
              </a:lnSpc>
              <a:defRPr/>
            </a:pPr>
            <a:endParaRPr lang="en-US" sz="200" i="1" dirty="0">
              <a:latin typeface="Calibri" pitchFamily="34" charset="0"/>
            </a:endParaRPr>
          </a:p>
          <a:p>
            <a:pPr eaLnBrk="0" hangingPunct="0">
              <a:lnSpc>
                <a:spcPts val="900"/>
              </a:lnSpc>
              <a:defRPr/>
            </a:pPr>
            <a:r>
              <a:rPr lang="en-US" sz="900" dirty="0">
                <a:latin typeface="Calibri" pitchFamily="34" charset="0"/>
              </a:rPr>
              <a:t>Sam Barish: </a:t>
            </a:r>
            <a:r>
              <a:rPr lang="en-US" sz="900" i="1" dirty="0">
                <a:latin typeface="Calibri" pitchFamily="34" charset="0"/>
              </a:rPr>
              <a:t> </a:t>
            </a:r>
            <a:r>
              <a:rPr lang="en-US" sz="900" i="1" dirty="0" smtClean="0">
                <a:latin typeface="Calibri" pitchFamily="34" charset="0"/>
              </a:rPr>
              <a:t>Validation Platforms; </a:t>
            </a:r>
            <a:r>
              <a:rPr lang="en-US" sz="900" i="1" dirty="0" err="1" smtClean="0">
                <a:latin typeface="Calibri" pitchFamily="34" charset="0"/>
              </a:rPr>
              <a:t>stellarator</a:t>
            </a:r>
            <a:endParaRPr lang="en-US" sz="900" i="1" dirty="0" smtClean="0">
              <a:latin typeface="Calibri" pitchFamily="34" charset="0"/>
            </a:endParaRPr>
          </a:p>
          <a:p>
            <a:pPr eaLnBrk="0" hangingPunct="0">
              <a:lnSpc>
                <a:spcPts val="900"/>
              </a:lnSpc>
              <a:defRPr/>
            </a:pPr>
            <a:endParaRPr lang="en-US" sz="300" i="1" dirty="0">
              <a:latin typeface="Calibri" pitchFamily="34" charset="0"/>
            </a:endParaRPr>
          </a:p>
          <a:p>
            <a:pPr eaLnBrk="0" hangingPunct="0">
              <a:lnSpc>
                <a:spcPts val="900"/>
              </a:lnSpc>
              <a:defRPr/>
            </a:pPr>
            <a:r>
              <a:rPr lang="en-US" sz="900" dirty="0" smtClean="0">
                <a:latin typeface="Calibri" pitchFamily="34" charset="0"/>
              </a:rPr>
              <a:t>Sean </a:t>
            </a:r>
            <a:r>
              <a:rPr lang="en-US" sz="900" dirty="0">
                <a:latin typeface="Calibri" pitchFamily="34" charset="0"/>
              </a:rPr>
              <a:t>Finnegan: </a:t>
            </a:r>
          </a:p>
          <a:p>
            <a:pPr eaLnBrk="0" hangingPunct="0">
              <a:lnSpc>
                <a:spcPts val="900"/>
              </a:lnSpc>
              <a:defRPr/>
            </a:pPr>
            <a:r>
              <a:rPr lang="en-US" sz="900" i="1" dirty="0">
                <a:latin typeface="Calibri" pitchFamily="34" charset="0"/>
              </a:rPr>
              <a:t>Theory </a:t>
            </a:r>
            <a:r>
              <a:rPr lang="en-US" sz="900" i="1" dirty="0" smtClean="0">
                <a:latin typeface="Calibri" pitchFamily="34" charset="0"/>
              </a:rPr>
              <a:t>and modeling; HEDLP</a:t>
            </a:r>
          </a:p>
          <a:p>
            <a:pPr eaLnBrk="0" hangingPunct="0">
              <a:lnSpc>
                <a:spcPts val="900"/>
              </a:lnSpc>
              <a:defRPr/>
            </a:pPr>
            <a:endParaRPr lang="en-US" sz="300" i="1" dirty="0">
              <a:latin typeface="Calibri" pitchFamily="34" charset="0"/>
            </a:endParaRPr>
          </a:p>
          <a:p>
            <a:pPr eaLnBrk="0" hangingPunct="0">
              <a:lnSpc>
                <a:spcPts val="900"/>
              </a:lnSpc>
              <a:defRPr/>
            </a:pPr>
            <a:r>
              <a:rPr lang="en-US" sz="900" dirty="0" smtClean="0">
                <a:latin typeface="Calibri" pitchFamily="34" charset="0"/>
              </a:rPr>
              <a:t>Steve </a:t>
            </a:r>
            <a:r>
              <a:rPr lang="en-US" sz="900" dirty="0">
                <a:latin typeface="Calibri" pitchFamily="34" charset="0"/>
              </a:rPr>
              <a:t>Eckstrand</a:t>
            </a:r>
            <a:r>
              <a:rPr lang="en-US" sz="900" dirty="0" smtClean="0">
                <a:latin typeface="Calibri" pitchFamily="34" charset="0"/>
              </a:rPr>
              <a:t>: </a:t>
            </a:r>
            <a:r>
              <a:rPr lang="en-US" sz="900" i="1" dirty="0" smtClean="0">
                <a:latin typeface="Calibri" pitchFamily="34" charset="0"/>
              </a:rPr>
              <a:t>(NSTX)</a:t>
            </a:r>
            <a:endParaRPr lang="en-US" sz="900" i="1" dirty="0">
              <a:latin typeface="Calibri" pitchFamily="34" charset="0"/>
            </a:endParaRPr>
          </a:p>
        </p:txBody>
      </p:sp>
      <p:sp>
        <p:nvSpPr>
          <p:cNvPr id="174" name="Rectangle 209"/>
          <p:cNvSpPr>
            <a:spLocks noChangeArrowheads="1"/>
          </p:cNvSpPr>
          <p:nvPr/>
        </p:nvSpPr>
        <p:spPr bwMode="auto">
          <a:xfrm>
            <a:off x="6511291" y="2666345"/>
            <a:ext cx="1314449" cy="184666"/>
          </a:xfrm>
          <a:prstGeom prst="rect">
            <a:avLst/>
          </a:prstGeom>
          <a:noFill/>
          <a:ln w="9525">
            <a:noFill/>
            <a:miter lim="800000"/>
            <a:headEnd/>
            <a:tailEnd/>
          </a:ln>
        </p:spPr>
        <p:txBody>
          <a:bodyPr wrap="square" lIns="0" tIns="0" rIns="0" bIns="0">
            <a:spAutoFit/>
          </a:bodyPr>
          <a:lstStyle/>
          <a:p>
            <a:pPr algn="ctr" eaLnBrk="0" hangingPunct="0">
              <a:defRPr/>
            </a:pPr>
            <a:r>
              <a:rPr lang="en-US" sz="1200" b="1" dirty="0" smtClean="0">
                <a:latin typeface="Calibri" pitchFamily="34" charset="0"/>
              </a:rPr>
              <a:t>U.S. ITER Project</a:t>
            </a:r>
          </a:p>
        </p:txBody>
      </p:sp>
      <p:sp>
        <p:nvSpPr>
          <p:cNvPr id="2157" name="Rectangle 203"/>
          <p:cNvSpPr>
            <a:spLocks noChangeArrowheads="1"/>
          </p:cNvSpPr>
          <p:nvPr/>
        </p:nvSpPr>
        <p:spPr bwMode="auto">
          <a:xfrm>
            <a:off x="8013383" y="3895070"/>
            <a:ext cx="1073467" cy="347852"/>
          </a:xfrm>
          <a:prstGeom prst="rect">
            <a:avLst/>
          </a:prstGeom>
          <a:noFill/>
          <a:ln w="9525">
            <a:noFill/>
            <a:miter lim="800000"/>
            <a:headEnd/>
            <a:tailEnd/>
          </a:ln>
        </p:spPr>
        <p:txBody>
          <a:bodyPr wrap="square" lIns="0" tIns="0" rIns="0" bIns="0">
            <a:spAutoFit/>
          </a:bodyPr>
          <a:lstStyle/>
          <a:p>
            <a:pPr eaLnBrk="0" hangingPunct="0">
              <a:lnSpc>
                <a:spcPts val="900"/>
              </a:lnSpc>
              <a:defRPr/>
            </a:pPr>
            <a:r>
              <a:rPr lang="en-US" sz="900" dirty="0">
                <a:latin typeface="Calibri" pitchFamily="34" charset="0"/>
              </a:rPr>
              <a:t>Barry </a:t>
            </a:r>
            <a:r>
              <a:rPr lang="en-US" sz="900" dirty="0" smtClean="0">
                <a:latin typeface="Calibri" pitchFamily="34" charset="0"/>
              </a:rPr>
              <a:t>Sullivan:, </a:t>
            </a:r>
            <a:r>
              <a:rPr lang="en-US" sz="900" i="1" dirty="0" smtClean="0">
                <a:latin typeface="Calibri" pitchFamily="34" charset="0"/>
              </a:rPr>
              <a:t>NSTX-U; ES&amp;H (&amp; SBIR/STTR, Enabling Technologies)</a:t>
            </a:r>
            <a:endParaRPr lang="en-US" sz="1200" i="1" dirty="0">
              <a:latin typeface="Calibri" pitchFamily="34" charset="0"/>
            </a:endParaRPr>
          </a:p>
        </p:txBody>
      </p:sp>
      <p:sp>
        <p:nvSpPr>
          <p:cNvPr id="184" name="TextBox 100"/>
          <p:cNvSpPr txBox="1">
            <a:spLocks noChangeArrowheads="1"/>
          </p:cNvSpPr>
          <p:nvPr/>
        </p:nvSpPr>
        <p:spPr bwMode="auto">
          <a:xfrm>
            <a:off x="6856134" y="771925"/>
            <a:ext cx="1699491" cy="538609"/>
          </a:xfrm>
          <a:prstGeom prst="rect">
            <a:avLst/>
          </a:prstGeom>
          <a:solidFill>
            <a:schemeClr val="bg1"/>
          </a:solidFill>
          <a:ln w="9525">
            <a:solidFill>
              <a:schemeClr val="tx1"/>
            </a:solidFill>
            <a:miter lim="800000"/>
            <a:headEnd/>
            <a:tailEnd/>
          </a:ln>
        </p:spPr>
        <p:txBody>
          <a:bodyPr wrap="square">
            <a:spAutoFit/>
          </a:bodyPr>
          <a:lstStyle/>
          <a:p>
            <a:pPr algn="ctr"/>
            <a:r>
              <a:rPr lang="en-US" sz="1000" b="1" dirty="0" smtClean="0">
                <a:latin typeface="Calibri" pitchFamily="34" charset="0"/>
              </a:rPr>
              <a:t>International Agreement Administration</a:t>
            </a:r>
          </a:p>
          <a:p>
            <a:pPr algn="ctr"/>
            <a:r>
              <a:rPr lang="en-US" sz="900" dirty="0" smtClean="0">
                <a:latin typeface="Calibri" pitchFamily="34" charset="0"/>
              </a:rPr>
              <a:t>Debra Frame</a:t>
            </a:r>
            <a:endParaRPr lang="en-US" sz="900" dirty="0">
              <a:latin typeface="Calibri" pitchFamily="34" charset="0"/>
            </a:endParaRPr>
          </a:p>
        </p:txBody>
      </p:sp>
      <p:sp>
        <p:nvSpPr>
          <p:cNvPr id="188" name="Line 7"/>
          <p:cNvSpPr>
            <a:spLocks noChangeShapeType="1"/>
          </p:cNvSpPr>
          <p:nvPr/>
        </p:nvSpPr>
        <p:spPr bwMode="auto">
          <a:xfrm flipH="1">
            <a:off x="5643417" y="2431713"/>
            <a:ext cx="5858" cy="1311564"/>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89" name="Rectangle 82"/>
          <p:cNvSpPr>
            <a:spLocks noChangeArrowheads="1"/>
          </p:cNvSpPr>
          <p:nvPr/>
        </p:nvSpPr>
        <p:spPr bwMode="auto">
          <a:xfrm>
            <a:off x="5676668" y="4716524"/>
            <a:ext cx="32060" cy="169277"/>
          </a:xfrm>
          <a:prstGeom prst="rect">
            <a:avLst/>
          </a:prstGeom>
          <a:noFill/>
          <a:ln w="9525">
            <a:noFill/>
            <a:miter lim="800000"/>
            <a:headEnd/>
            <a:tailEnd/>
          </a:ln>
        </p:spPr>
        <p:txBody>
          <a:bodyPr wrap="square" lIns="0" tIns="0" rIns="0" bIns="0">
            <a:spAutoFit/>
          </a:bodyPr>
          <a:lstStyle/>
          <a:p>
            <a:pPr eaLnBrk="0" hangingPunct="0">
              <a:defRPr/>
            </a:pPr>
            <a:r>
              <a:rPr lang="en-US" sz="1100">
                <a:latin typeface="Calibri" pitchFamily="34" charset="0"/>
              </a:rPr>
              <a:t> </a:t>
            </a:r>
          </a:p>
        </p:txBody>
      </p:sp>
      <p:sp>
        <p:nvSpPr>
          <p:cNvPr id="190" name="Rectangle 196"/>
          <p:cNvSpPr>
            <a:spLocks noChangeArrowheads="1"/>
          </p:cNvSpPr>
          <p:nvPr/>
        </p:nvSpPr>
        <p:spPr bwMode="auto">
          <a:xfrm>
            <a:off x="4946650" y="3089828"/>
            <a:ext cx="1349375" cy="1101408"/>
          </a:xfrm>
          <a:prstGeom prst="rect">
            <a:avLst/>
          </a:prstGeom>
          <a:solidFill>
            <a:schemeClr val="bg1"/>
          </a:solidFill>
          <a:ln w="9525">
            <a:solidFill>
              <a:schemeClr val="tx1"/>
            </a:solidFill>
            <a:miter lim="800000"/>
            <a:headEnd/>
            <a:tailEnd/>
          </a:ln>
        </p:spPr>
        <p:txBody>
          <a:bodyPr wrap="none" anchor="ctr"/>
          <a:lstStyle/>
          <a:p>
            <a:pPr>
              <a:defRPr/>
            </a:pPr>
            <a:endParaRPr lang="en-US" sz="1600">
              <a:latin typeface="Calibri" pitchFamily="34" charset="0"/>
            </a:endParaRPr>
          </a:p>
        </p:txBody>
      </p:sp>
      <p:sp>
        <p:nvSpPr>
          <p:cNvPr id="191" name="Rectangle 198"/>
          <p:cNvSpPr>
            <a:spLocks noChangeArrowheads="1"/>
          </p:cNvSpPr>
          <p:nvPr/>
        </p:nvSpPr>
        <p:spPr bwMode="auto">
          <a:xfrm>
            <a:off x="4987290" y="3252389"/>
            <a:ext cx="1323976" cy="923330"/>
          </a:xfrm>
          <a:prstGeom prst="rect">
            <a:avLst/>
          </a:prstGeom>
          <a:noFill/>
          <a:ln w="9525">
            <a:noFill/>
            <a:miter lim="800000"/>
            <a:headEnd/>
            <a:tailEnd/>
          </a:ln>
        </p:spPr>
        <p:txBody>
          <a:bodyPr wrap="square" lIns="0" tIns="0" rIns="0" bIns="0">
            <a:spAutoFit/>
          </a:bodyPr>
          <a:lstStyle/>
          <a:p>
            <a:pPr eaLnBrk="0" hangingPunct="0">
              <a:lnSpc>
                <a:spcPts val="900"/>
              </a:lnSpc>
              <a:defRPr/>
            </a:pPr>
            <a:r>
              <a:rPr lang="en-US" sz="900" dirty="0" smtClean="0">
                <a:latin typeface="Calibri" pitchFamily="34" charset="0"/>
              </a:rPr>
              <a:t>Mark  Koepke: Lead, , </a:t>
            </a:r>
            <a:r>
              <a:rPr lang="en-US" sz="900" i="1" dirty="0" smtClean="0">
                <a:latin typeface="Calibri" pitchFamily="34" charset="0"/>
              </a:rPr>
              <a:t>Joint NNSA HEDLP program</a:t>
            </a:r>
          </a:p>
          <a:p>
            <a:pPr>
              <a:lnSpc>
                <a:spcPts val="900"/>
              </a:lnSpc>
            </a:pPr>
            <a:endParaRPr lang="en-US" sz="300" i="1" dirty="0" smtClean="0">
              <a:latin typeface="Calibri" pitchFamily="34" charset="0"/>
            </a:endParaRPr>
          </a:p>
          <a:p>
            <a:pPr eaLnBrk="0" hangingPunct="0">
              <a:lnSpc>
                <a:spcPts val="900"/>
              </a:lnSpc>
              <a:defRPr/>
            </a:pPr>
            <a:r>
              <a:rPr lang="en-US" sz="900" dirty="0" smtClean="0">
                <a:latin typeface="Calibri" pitchFamily="34" charset="0"/>
              </a:rPr>
              <a:t>Sean Finnegan: </a:t>
            </a:r>
            <a:r>
              <a:rPr lang="en-US" sz="900" i="1" dirty="0" smtClean="0">
                <a:latin typeface="Calibri" pitchFamily="34" charset="0"/>
              </a:rPr>
              <a:t>HEDLP (&amp; Theory and modeling)</a:t>
            </a:r>
            <a:endParaRPr lang="en-US" sz="900" i="1" dirty="0">
              <a:latin typeface="Calibri" pitchFamily="34" charset="0"/>
            </a:endParaRPr>
          </a:p>
          <a:p>
            <a:pPr eaLnBrk="0" hangingPunct="0">
              <a:lnSpc>
                <a:spcPts val="900"/>
              </a:lnSpc>
              <a:defRPr/>
            </a:pPr>
            <a:endParaRPr lang="en-US" sz="300" i="1" dirty="0">
              <a:latin typeface="Calibri" pitchFamily="34" charset="0"/>
            </a:endParaRPr>
          </a:p>
          <a:p>
            <a:pPr eaLnBrk="0" hangingPunct="0">
              <a:lnSpc>
                <a:spcPts val="900"/>
              </a:lnSpc>
              <a:defRPr/>
            </a:pPr>
            <a:r>
              <a:rPr lang="en-US" sz="900" dirty="0" smtClean="0">
                <a:latin typeface="Calibri" pitchFamily="34" charset="0"/>
              </a:rPr>
              <a:t>Ann </a:t>
            </a:r>
            <a:r>
              <a:rPr lang="en-US" sz="900" dirty="0" err="1" smtClean="0">
                <a:latin typeface="Calibri" pitchFamily="34" charset="0"/>
              </a:rPr>
              <a:t>Satsangi</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HEDLP (&amp; General Plasma Science)</a:t>
            </a:r>
            <a:endParaRPr lang="en-US" sz="900" i="1" dirty="0">
              <a:latin typeface="Calibri" pitchFamily="34" charset="0"/>
            </a:endParaRPr>
          </a:p>
        </p:txBody>
      </p:sp>
      <p:sp>
        <p:nvSpPr>
          <p:cNvPr id="192" name="Rectangle 208"/>
          <p:cNvSpPr>
            <a:spLocks noChangeArrowheads="1"/>
          </p:cNvSpPr>
          <p:nvPr/>
        </p:nvSpPr>
        <p:spPr bwMode="auto">
          <a:xfrm>
            <a:off x="4971415" y="2536489"/>
            <a:ext cx="1349375" cy="367664"/>
          </a:xfrm>
          <a:prstGeom prst="rect">
            <a:avLst/>
          </a:prstGeom>
          <a:solidFill>
            <a:schemeClr val="bg1"/>
          </a:solidFill>
          <a:ln w="9525">
            <a:solidFill>
              <a:schemeClr val="tx1"/>
            </a:solidFill>
            <a:miter lim="800000"/>
            <a:headEnd/>
            <a:tailEnd/>
          </a:ln>
        </p:spPr>
        <p:txBody>
          <a:bodyPr wrap="none" anchor="ctr"/>
          <a:lstStyle/>
          <a:p>
            <a:pPr>
              <a:defRPr/>
            </a:pPr>
            <a:endParaRPr lang="en-US" sz="1600">
              <a:latin typeface="Calibri" pitchFamily="34" charset="0"/>
            </a:endParaRPr>
          </a:p>
        </p:txBody>
      </p:sp>
      <p:sp>
        <p:nvSpPr>
          <p:cNvPr id="193" name="Rectangle 209"/>
          <p:cNvSpPr>
            <a:spLocks noChangeArrowheads="1"/>
          </p:cNvSpPr>
          <p:nvPr/>
        </p:nvSpPr>
        <p:spPr bwMode="auto">
          <a:xfrm>
            <a:off x="4968241" y="2525375"/>
            <a:ext cx="1314449" cy="369332"/>
          </a:xfrm>
          <a:prstGeom prst="rect">
            <a:avLst/>
          </a:prstGeom>
          <a:noFill/>
          <a:ln w="9525">
            <a:noFill/>
            <a:miter lim="800000"/>
            <a:headEnd/>
            <a:tailEnd/>
          </a:ln>
        </p:spPr>
        <p:txBody>
          <a:bodyPr wrap="square" lIns="0" tIns="0" rIns="0" bIns="0">
            <a:spAutoFit/>
          </a:bodyPr>
          <a:lstStyle/>
          <a:p>
            <a:pPr algn="ctr" eaLnBrk="0" hangingPunct="0">
              <a:defRPr/>
            </a:pPr>
            <a:r>
              <a:rPr lang="en-US" sz="1200" b="1" dirty="0" smtClean="0">
                <a:latin typeface="Calibri" pitchFamily="34" charset="0"/>
              </a:rPr>
              <a:t>Discovery Science and Joint Programs</a:t>
            </a:r>
          </a:p>
        </p:txBody>
      </p:sp>
      <p:sp>
        <p:nvSpPr>
          <p:cNvPr id="194" name="Rectangle 87"/>
          <p:cNvSpPr>
            <a:spLocks noChangeArrowheads="1"/>
          </p:cNvSpPr>
          <p:nvPr/>
        </p:nvSpPr>
        <p:spPr bwMode="auto">
          <a:xfrm>
            <a:off x="4989281" y="4309806"/>
            <a:ext cx="1217554" cy="2127886"/>
          </a:xfrm>
          <a:prstGeom prst="rect">
            <a:avLst/>
          </a:prstGeom>
          <a:solidFill>
            <a:schemeClr val="bg1"/>
          </a:solidFill>
          <a:ln w="9525">
            <a:solidFill>
              <a:schemeClr val="tx1"/>
            </a:solidFill>
            <a:miter lim="800000"/>
            <a:headEnd/>
            <a:tailEnd/>
          </a:ln>
        </p:spPr>
        <p:txBody>
          <a:bodyPr wrap="none" anchor="ctr"/>
          <a:lstStyle/>
          <a:p>
            <a:pPr>
              <a:defRPr/>
            </a:pPr>
            <a:endParaRPr lang="en-US" sz="1600" dirty="0">
              <a:latin typeface="Calibri" pitchFamily="34" charset="0"/>
            </a:endParaRPr>
          </a:p>
        </p:txBody>
      </p:sp>
      <p:sp>
        <p:nvSpPr>
          <p:cNvPr id="195" name="TextBox 102"/>
          <p:cNvSpPr txBox="1">
            <a:spLocks noChangeArrowheads="1"/>
          </p:cNvSpPr>
          <p:nvPr/>
        </p:nvSpPr>
        <p:spPr bwMode="auto">
          <a:xfrm>
            <a:off x="4927368" y="4669244"/>
            <a:ext cx="1419225" cy="1938992"/>
          </a:xfrm>
          <a:prstGeom prst="rect">
            <a:avLst/>
          </a:prstGeom>
          <a:noFill/>
          <a:ln w="9525">
            <a:noFill/>
            <a:miter lim="800000"/>
            <a:headEnd/>
            <a:tailEnd/>
          </a:ln>
        </p:spPr>
        <p:txBody>
          <a:bodyPr wrap="square">
            <a:spAutoFit/>
          </a:bodyPr>
          <a:lstStyle/>
          <a:p>
            <a:pPr>
              <a:lnSpc>
                <a:spcPts val="900"/>
              </a:lnSpc>
            </a:pPr>
            <a:r>
              <a:rPr lang="en-US" sz="900" dirty="0" smtClean="0">
                <a:latin typeface="Calibri" pitchFamily="34" charset="0"/>
              </a:rPr>
              <a:t>Mark  </a:t>
            </a:r>
            <a:r>
              <a:rPr lang="en-US" sz="900" dirty="0" err="1" smtClean="0">
                <a:latin typeface="Calibri" pitchFamily="34" charset="0"/>
              </a:rPr>
              <a:t>Koepke</a:t>
            </a:r>
            <a:r>
              <a:rPr lang="en-US" sz="900" dirty="0" smtClean="0">
                <a:latin typeface="Calibri" pitchFamily="34" charset="0"/>
              </a:rPr>
              <a:t>: Lead, FES/NSF </a:t>
            </a:r>
            <a:r>
              <a:rPr lang="en-US" sz="900" i="1" dirty="0" smtClean="0">
                <a:latin typeface="Calibri" pitchFamily="34" charset="0"/>
              </a:rPr>
              <a:t>Joint Program, General Plasma Science</a:t>
            </a:r>
          </a:p>
          <a:p>
            <a:pPr>
              <a:lnSpc>
                <a:spcPts val="900"/>
              </a:lnSpc>
            </a:pPr>
            <a:endParaRPr lang="en-US" sz="300" i="1" dirty="0" smtClean="0">
              <a:latin typeface="Calibri" pitchFamily="34" charset="0"/>
            </a:endParaRPr>
          </a:p>
          <a:p>
            <a:pPr>
              <a:lnSpc>
                <a:spcPts val="900"/>
              </a:lnSpc>
            </a:pPr>
            <a:r>
              <a:rPr lang="en-US" sz="900" dirty="0" smtClean="0">
                <a:latin typeface="Calibri" pitchFamily="34" charset="0"/>
              </a:rPr>
              <a:t>Ann Satsangi</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General Plasma Science (&amp;HEDLP)</a:t>
            </a:r>
          </a:p>
          <a:p>
            <a:pPr>
              <a:lnSpc>
                <a:spcPts val="900"/>
              </a:lnSpc>
            </a:pPr>
            <a:endParaRPr lang="en-US" sz="300" i="1" dirty="0" smtClean="0">
              <a:latin typeface="Calibri" pitchFamily="34" charset="0"/>
            </a:endParaRPr>
          </a:p>
          <a:p>
            <a:pPr>
              <a:lnSpc>
                <a:spcPts val="900"/>
              </a:lnSpc>
            </a:pPr>
            <a:r>
              <a:rPr lang="en-US" sz="900" dirty="0" smtClean="0">
                <a:latin typeface="Calibri" pitchFamily="34" charset="0"/>
              </a:rPr>
              <a:t>Nirmol Podder</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General Plasma Science, Low Temperature Plasmas, MST</a:t>
            </a:r>
          </a:p>
          <a:p>
            <a:pPr>
              <a:lnSpc>
                <a:spcPts val="900"/>
              </a:lnSpc>
            </a:pPr>
            <a:endParaRPr lang="en-US" sz="300" i="1" dirty="0" smtClean="0">
              <a:latin typeface="Calibri" pitchFamily="34" charset="0"/>
            </a:endParaRPr>
          </a:p>
          <a:p>
            <a:pPr>
              <a:lnSpc>
                <a:spcPts val="900"/>
              </a:lnSpc>
            </a:pPr>
            <a:r>
              <a:rPr lang="en-US" sz="900" dirty="0" smtClean="0">
                <a:latin typeface="Calibri" pitchFamily="34" charset="0"/>
              </a:rPr>
              <a:t>Francis Thio</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Plasma Science Centers, Diagnostics</a:t>
            </a:r>
          </a:p>
          <a:p>
            <a:pPr>
              <a:lnSpc>
                <a:spcPts val="900"/>
              </a:lnSpc>
            </a:pPr>
            <a:endParaRPr lang="en-US" sz="900" i="1" dirty="0">
              <a:latin typeface="Calibri" pitchFamily="34" charset="0"/>
            </a:endParaRPr>
          </a:p>
        </p:txBody>
      </p:sp>
      <p:sp>
        <p:nvSpPr>
          <p:cNvPr id="196" name="Rectangle 195"/>
          <p:cNvSpPr/>
          <p:nvPr/>
        </p:nvSpPr>
        <p:spPr>
          <a:xfrm>
            <a:off x="4873634" y="3031210"/>
            <a:ext cx="1478290" cy="261610"/>
          </a:xfrm>
          <a:prstGeom prst="rect">
            <a:avLst/>
          </a:prstGeom>
        </p:spPr>
        <p:txBody>
          <a:bodyPr wrap="none">
            <a:spAutoFit/>
          </a:bodyPr>
          <a:lstStyle/>
          <a:p>
            <a:pPr algn="ctr">
              <a:defRPr/>
            </a:pPr>
            <a:r>
              <a:rPr lang="en-US" sz="1100" b="1" dirty="0" smtClean="0">
                <a:latin typeface="Calibri" pitchFamily="34" charset="0"/>
              </a:rPr>
              <a:t>HEDLP and IFE science</a:t>
            </a:r>
            <a:endParaRPr lang="en-US" sz="1100" dirty="0">
              <a:latin typeface="Calibri" pitchFamily="34" charset="0"/>
            </a:endParaRPr>
          </a:p>
        </p:txBody>
      </p:sp>
      <p:sp>
        <p:nvSpPr>
          <p:cNvPr id="197" name="Rectangle 196"/>
          <p:cNvSpPr/>
          <p:nvPr/>
        </p:nvSpPr>
        <p:spPr>
          <a:xfrm>
            <a:off x="4961658" y="4300399"/>
            <a:ext cx="1390650" cy="430887"/>
          </a:xfrm>
          <a:prstGeom prst="rect">
            <a:avLst/>
          </a:prstGeom>
        </p:spPr>
        <p:txBody>
          <a:bodyPr wrap="square">
            <a:spAutoFit/>
          </a:bodyPr>
          <a:lstStyle/>
          <a:p>
            <a:pPr algn="ctr">
              <a:defRPr/>
            </a:pPr>
            <a:r>
              <a:rPr lang="en-US" sz="1100" b="1" dirty="0" smtClean="0">
                <a:latin typeface="Calibri" pitchFamily="34" charset="0"/>
              </a:rPr>
              <a:t>General Plasma Science</a:t>
            </a:r>
            <a:endParaRPr lang="en-US" sz="1100" dirty="0">
              <a:latin typeface="Calibri" pitchFamily="34" charset="0"/>
            </a:endParaRPr>
          </a:p>
        </p:txBody>
      </p:sp>
      <p:sp>
        <p:nvSpPr>
          <p:cNvPr id="107" name="Rectangle 171"/>
          <p:cNvSpPr>
            <a:spLocks noChangeArrowheads="1"/>
          </p:cNvSpPr>
          <p:nvPr/>
        </p:nvSpPr>
        <p:spPr bwMode="auto">
          <a:xfrm>
            <a:off x="776976" y="238406"/>
            <a:ext cx="1524082" cy="307777"/>
          </a:xfrm>
          <a:prstGeom prst="rect">
            <a:avLst/>
          </a:prstGeom>
          <a:noFill/>
          <a:ln w="9525">
            <a:noFill/>
            <a:miter lim="800000"/>
            <a:headEnd/>
            <a:tailEnd/>
          </a:ln>
        </p:spPr>
        <p:txBody>
          <a:bodyPr wrap="square" lIns="0" tIns="0" rIns="0" bIns="0">
            <a:spAutoFit/>
          </a:bodyPr>
          <a:lstStyle/>
          <a:p>
            <a:pPr algn="ctr" eaLnBrk="0" hangingPunct="0">
              <a:defRPr/>
            </a:pPr>
            <a:r>
              <a:rPr lang="en-US" sz="1000" b="1" dirty="0" smtClean="0">
                <a:latin typeface="Calibri" pitchFamily="34" charset="0"/>
              </a:rPr>
              <a:t>Strategy and Budget Advisory Group</a:t>
            </a:r>
          </a:p>
        </p:txBody>
      </p:sp>
      <p:sp>
        <p:nvSpPr>
          <p:cNvPr id="109" name="Rectangle 203"/>
          <p:cNvSpPr>
            <a:spLocks noChangeArrowheads="1"/>
          </p:cNvSpPr>
          <p:nvPr/>
        </p:nvSpPr>
        <p:spPr bwMode="auto">
          <a:xfrm>
            <a:off x="3612833" y="5212246"/>
            <a:ext cx="1073467" cy="463268"/>
          </a:xfrm>
          <a:prstGeom prst="rect">
            <a:avLst/>
          </a:prstGeom>
          <a:noFill/>
          <a:ln w="9525">
            <a:noFill/>
            <a:miter lim="800000"/>
            <a:headEnd/>
            <a:tailEnd/>
          </a:ln>
        </p:spPr>
        <p:txBody>
          <a:bodyPr wrap="square" lIns="0" tIns="0" rIns="0" bIns="0">
            <a:spAutoFit/>
          </a:bodyPr>
          <a:lstStyle/>
          <a:p>
            <a:pPr eaLnBrk="0" hangingPunct="0">
              <a:lnSpc>
                <a:spcPts val="900"/>
              </a:lnSpc>
              <a:defRPr/>
            </a:pPr>
            <a:r>
              <a:rPr lang="en-US" sz="900" dirty="0">
                <a:latin typeface="Calibri" pitchFamily="34" charset="0"/>
              </a:rPr>
              <a:t>Barry </a:t>
            </a:r>
            <a:r>
              <a:rPr lang="en-US" sz="900" dirty="0" smtClean="0">
                <a:latin typeface="Calibri" pitchFamily="34" charset="0"/>
              </a:rPr>
              <a:t>Sullivan: </a:t>
            </a:r>
            <a:r>
              <a:rPr lang="en-US" sz="900" i="1" dirty="0" smtClean="0">
                <a:latin typeface="Calibri" pitchFamily="34" charset="0"/>
              </a:rPr>
              <a:t>Enabling Technologies (&amp; NSTX-upgrade, ES&amp;H, SBIR/STTR)</a:t>
            </a:r>
            <a:endParaRPr lang="en-US" sz="1200" i="1" dirty="0">
              <a:latin typeface="Calibri" pitchFamily="34" charset="0"/>
            </a:endParaRPr>
          </a:p>
        </p:txBody>
      </p:sp>
      <p:sp>
        <p:nvSpPr>
          <p:cNvPr id="110" name="Date Placeholder 109"/>
          <p:cNvSpPr>
            <a:spLocks noGrp="1"/>
          </p:cNvSpPr>
          <p:nvPr>
            <p:ph type="dt" sz="half" idx="4294967295"/>
          </p:nvPr>
        </p:nvSpPr>
        <p:spPr>
          <a:xfrm>
            <a:off x="8124825" y="6727265"/>
            <a:ext cx="1019175" cy="476250"/>
          </a:xfrm>
          <a:prstGeom prst="rect">
            <a:avLst/>
          </a:prstGeom>
        </p:spPr>
        <p:txBody>
          <a:bodyPr/>
          <a:lstStyle/>
          <a:p>
            <a:pPr>
              <a:defRPr/>
            </a:pPr>
            <a:fld id="{0EE44ECC-D900-42EF-9705-D66180C5E58A}" type="datetime9">
              <a:rPr lang="en-US" sz="600" smtClean="0"/>
              <a:pPr>
                <a:defRPr/>
              </a:pPr>
              <a:t>3/7/2011 4:33:25 AM</a:t>
            </a:fld>
            <a:endParaRPr lang="en-US" sz="600" dirty="0"/>
          </a:p>
        </p:txBody>
      </p:sp>
      <p:sp>
        <p:nvSpPr>
          <p:cNvPr id="122" name="Rectangle 202"/>
          <p:cNvSpPr>
            <a:spLocks noChangeArrowheads="1"/>
          </p:cNvSpPr>
          <p:nvPr/>
        </p:nvSpPr>
        <p:spPr bwMode="auto">
          <a:xfrm>
            <a:off x="95250" y="1641137"/>
            <a:ext cx="1067037" cy="714375"/>
          </a:xfrm>
          <a:prstGeom prst="rect">
            <a:avLst/>
          </a:prstGeom>
          <a:solidFill>
            <a:schemeClr val="bg1"/>
          </a:solidFill>
          <a:ln w="9525">
            <a:solidFill>
              <a:schemeClr val="tx1"/>
            </a:solidFill>
            <a:miter lim="800000"/>
            <a:headEnd/>
            <a:tailEnd/>
          </a:ln>
        </p:spPr>
        <p:txBody>
          <a:bodyPr wrap="none" anchor="ctr"/>
          <a:lstStyle/>
          <a:p>
            <a:pPr>
              <a:defRPr/>
            </a:pPr>
            <a:endParaRPr lang="en-US">
              <a:latin typeface="Calibri" pitchFamily="34" charset="0"/>
            </a:endParaRPr>
          </a:p>
        </p:txBody>
      </p:sp>
      <p:sp>
        <p:nvSpPr>
          <p:cNvPr id="123" name="Rectangle 203"/>
          <p:cNvSpPr>
            <a:spLocks noChangeArrowheads="1"/>
          </p:cNvSpPr>
          <p:nvPr/>
        </p:nvSpPr>
        <p:spPr bwMode="auto">
          <a:xfrm>
            <a:off x="124270" y="1645265"/>
            <a:ext cx="1028255" cy="184666"/>
          </a:xfrm>
          <a:prstGeom prst="rect">
            <a:avLst/>
          </a:prstGeom>
          <a:noFill/>
          <a:ln w="9525">
            <a:noFill/>
            <a:miter lim="800000"/>
            <a:headEnd/>
            <a:tailEnd/>
          </a:ln>
        </p:spPr>
        <p:txBody>
          <a:bodyPr wrap="square" lIns="0" tIns="0" rIns="0" bIns="0">
            <a:spAutoFit/>
          </a:bodyPr>
          <a:lstStyle/>
          <a:p>
            <a:pPr algn="ctr" eaLnBrk="0" hangingPunct="0">
              <a:defRPr/>
            </a:pPr>
            <a:r>
              <a:rPr lang="en-US" sz="1200" b="1" dirty="0" smtClean="0">
                <a:latin typeface="Calibri" pitchFamily="34" charset="0"/>
              </a:rPr>
              <a:t>Development</a:t>
            </a:r>
            <a:endParaRPr lang="en-US" sz="2000" b="1" dirty="0">
              <a:latin typeface="Calibri" pitchFamily="34" charset="0"/>
            </a:endParaRPr>
          </a:p>
        </p:txBody>
      </p:sp>
      <p:sp>
        <p:nvSpPr>
          <p:cNvPr id="124" name="Rectangle 78"/>
          <p:cNvSpPr>
            <a:spLocks noChangeArrowheads="1"/>
          </p:cNvSpPr>
          <p:nvPr/>
        </p:nvSpPr>
        <p:spPr bwMode="auto">
          <a:xfrm>
            <a:off x="161561" y="1810736"/>
            <a:ext cx="1210039" cy="553998"/>
          </a:xfrm>
          <a:prstGeom prst="rect">
            <a:avLst/>
          </a:prstGeom>
          <a:noFill/>
          <a:ln w="9525">
            <a:noFill/>
            <a:miter lim="800000"/>
            <a:headEnd/>
            <a:tailEnd/>
          </a:ln>
        </p:spPr>
        <p:txBody>
          <a:bodyPr wrap="square" lIns="0" tIns="0" rIns="0" bIns="0">
            <a:spAutoFit/>
          </a:bodyPr>
          <a:lstStyle/>
          <a:p>
            <a:pPr eaLnBrk="0" hangingPunct="0">
              <a:defRPr/>
            </a:pPr>
            <a:r>
              <a:rPr lang="en-US" sz="900" dirty="0" smtClean="0">
                <a:latin typeface="Calibri" pitchFamily="34" charset="0"/>
              </a:rPr>
              <a:t>Curt Bolton: </a:t>
            </a:r>
            <a:r>
              <a:rPr lang="en-US" sz="900" dirty="0" err="1" smtClean="0">
                <a:latin typeface="Calibri" pitchFamily="34" charset="0"/>
              </a:rPr>
              <a:t>Sci</a:t>
            </a:r>
            <a:r>
              <a:rPr lang="en-US" sz="900" dirty="0" smtClean="0">
                <a:latin typeface="Calibri" pitchFamily="34" charset="0"/>
              </a:rPr>
              <a:t> Ed &amp; Outreach</a:t>
            </a:r>
            <a:endParaRPr lang="en-US" sz="900" i="1" dirty="0" smtClean="0">
              <a:latin typeface="Calibri" pitchFamily="34" charset="0"/>
            </a:endParaRPr>
          </a:p>
          <a:p>
            <a:pPr eaLnBrk="0" hangingPunct="0">
              <a:defRPr/>
            </a:pPr>
            <a:r>
              <a:rPr lang="en-US" sz="900" dirty="0" smtClean="0">
                <a:latin typeface="Calibri" pitchFamily="34" charset="0"/>
              </a:rPr>
              <a:t>Sam Barish, HBCU</a:t>
            </a:r>
            <a:endParaRPr lang="en-US" sz="900" i="1" dirty="0" smtClean="0">
              <a:latin typeface="Calibri" pitchFamily="34" charset="0"/>
            </a:endParaRPr>
          </a:p>
          <a:p>
            <a:pPr eaLnBrk="0" hangingPunct="0">
              <a:defRPr/>
            </a:pPr>
            <a:r>
              <a:rPr lang="en-US" sz="900" dirty="0" smtClean="0">
                <a:latin typeface="Calibri" pitchFamily="34" charset="0"/>
              </a:rPr>
              <a:t>Barry Sullivan, SBIR</a:t>
            </a:r>
            <a:endParaRPr lang="en-US" sz="900" i="1" dirty="0" smtClean="0">
              <a:latin typeface="Calibri" pitchFamily="34" charset="0"/>
            </a:endParaRPr>
          </a:p>
        </p:txBody>
      </p:sp>
      <p:sp>
        <p:nvSpPr>
          <p:cNvPr id="103" name="Rectangle 98"/>
          <p:cNvSpPr>
            <a:spLocks noChangeArrowheads="1"/>
          </p:cNvSpPr>
          <p:nvPr/>
        </p:nvSpPr>
        <p:spPr bwMode="auto">
          <a:xfrm>
            <a:off x="142875" y="4698596"/>
            <a:ext cx="1501140" cy="1924116"/>
          </a:xfrm>
          <a:prstGeom prst="rect">
            <a:avLst/>
          </a:prstGeom>
          <a:noFill/>
          <a:ln w="9525">
            <a:noFill/>
            <a:miter lim="800000"/>
            <a:headEnd/>
            <a:tailEnd/>
          </a:ln>
        </p:spPr>
        <p:txBody>
          <a:bodyPr wrap="square" lIns="0" tIns="0" rIns="0" bIns="0">
            <a:spAutoFit/>
          </a:bodyPr>
          <a:lstStyle/>
          <a:p>
            <a:pPr eaLnBrk="0" hangingPunct="0">
              <a:lnSpc>
                <a:spcPts val="700"/>
              </a:lnSpc>
              <a:spcAft>
                <a:spcPts val="600"/>
              </a:spcAft>
              <a:defRPr/>
            </a:pPr>
            <a:r>
              <a:rPr lang="en-US" sz="900" dirty="0" smtClean="0">
                <a:latin typeface="Calibri" pitchFamily="34" charset="0"/>
              </a:rPr>
              <a:t>John Mandrekas</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Lead</a:t>
            </a:r>
          </a:p>
          <a:p>
            <a:pPr eaLnBrk="0" hangingPunct="0">
              <a:lnSpc>
                <a:spcPts val="700"/>
              </a:lnSpc>
              <a:spcAft>
                <a:spcPts val="600"/>
              </a:spcAft>
              <a:defRPr/>
            </a:pPr>
            <a:r>
              <a:rPr lang="en-US" sz="900" dirty="0" smtClean="0">
                <a:latin typeface="Calibri" pitchFamily="34" charset="0"/>
              </a:rPr>
              <a:t>Mark Foster:, </a:t>
            </a:r>
            <a:r>
              <a:rPr lang="en-US" sz="900" dirty="0" err="1" smtClean="0">
                <a:latin typeface="Calibri" pitchFamily="34" charset="0"/>
              </a:rPr>
              <a:t>exp’l</a:t>
            </a:r>
            <a:r>
              <a:rPr lang="en-US" sz="900" dirty="0" smtClean="0">
                <a:latin typeface="Calibri" pitchFamily="34" charset="0"/>
              </a:rPr>
              <a:t> lead, </a:t>
            </a:r>
            <a:r>
              <a:rPr lang="en-US" sz="900" i="1" dirty="0" smtClean="0">
                <a:latin typeface="Calibri" pitchFamily="34" charset="0"/>
              </a:rPr>
              <a:t>DIII-D</a:t>
            </a:r>
          </a:p>
          <a:p>
            <a:pPr eaLnBrk="0" hangingPunct="0">
              <a:lnSpc>
                <a:spcPts val="900"/>
              </a:lnSpc>
              <a:spcAft>
                <a:spcPts val="600"/>
              </a:spcAft>
              <a:defRPr/>
            </a:pPr>
            <a:r>
              <a:rPr lang="en-US" sz="900" dirty="0" smtClean="0">
                <a:latin typeface="Calibri" pitchFamily="34" charset="0"/>
              </a:rPr>
              <a:t>Curt Bolton: </a:t>
            </a:r>
            <a:r>
              <a:rPr lang="en-US" sz="900" i="1" dirty="0" smtClean="0">
                <a:latin typeface="Calibri" pitchFamily="34" charset="0"/>
              </a:rPr>
              <a:t>Theory, Atomic Processes (&amp; Science Ed.)</a:t>
            </a:r>
          </a:p>
          <a:p>
            <a:pPr eaLnBrk="0" hangingPunct="0">
              <a:lnSpc>
                <a:spcPts val="700"/>
              </a:lnSpc>
              <a:spcAft>
                <a:spcPts val="600"/>
              </a:spcAft>
              <a:defRPr/>
            </a:pPr>
            <a:r>
              <a:rPr lang="en-US" sz="900" dirty="0" smtClean="0">
                <a:latin typeface="Calibri" pitchFamily="34" charset="0"/>
              </a:rPr>
              <a:t>Sean Finnegan: </a:t>
            </a:r>
            <a:r>
              <a:rPr lang="en-US" sz="900" i="1" dirty="0" smtClean="0">
                <a:latin typeface="Calibri" pitchFamily="34" charset="0"/>
              </a:rPr>
              <a:t>Theory, HEDLP</a:t>
            </a:r>
          </a:p>
          <a:p>
            <a:pPr eaLnBrk="0" hangingPunct="0">
              <a:lnSpc>
                <a:spcPts val="700"/>
              </a:lnSpc>
              <a:spcAft>
                <a:spcPts val="600"/>
              </a:spcAft>
              <a:defRPr/>
            </a:pPr>
            <a:r>
              <a:rPr lang="en-US" sz="900" dirty="0" smtClean="0">
                <a:latin typeface="Calibri" pitchFamily="34" charset="0"/>
              </a:rPr>
              <a:t>Steve Eckstrand:</a:t>
            </a:r>
            <a:r>
              <a:rPr lang="en-US" sz="900" i="1" dirty="0" smtClean="0">
                <a:latin typeface="Calibri" pitchFamily="34" charset="0"/>
              </a:rPr>
              <a:t>; NSTX</a:t>
            </a:r>
          </a:p>
          <a:p>
            <a:pPr eaLnBrk="0" hangingPunct="0">
              <a:lnSpc>
                <a:spcPts val="900"/>
              </a:lnSpc>
              <a:spcAft>
                <a:spcPts val="600"/>
              </a:spcAft>
              <a:defRPr/>
            </a:pPr>
            <a:r>
              <a:rPr lang="en-US" sz="900" dirty="0" smtClean="0">
                <a:latin typeface="Calibri" pitchFamily="34" charset="0"/>
              </a:rPr>
              <a:t>Samuel Barish</a:t>
            </a:r>
            <a:r>
              <a:rPr lang="en-US" sz="900" dirty="0">
                <a:latin typeface="Calibri" pitchFamily="34" charset="0"/>
              </a:rPr>
              <a:t>:</a:t>
            </a:r>
            <a:r>
              <a:rPr lang="en-US" sz="900" dirty="0" smtClean="0">
                <a:latin typeface="Calibri" pitchFamily="34" charset="0"/>
              </a:rPr>
              <a:t> </a:t>
            </a:r>
            <a:r>
              <a:rPr lang="en-US" sz="900" i="1" dirty="0" smtClean="0">
                <a:latin typeface="Calibri" pitchFamily="34" charset="0"/>
              </a:rPr>
              <a:t>validation platforms, </a:t>
            </a:r>
            <a:r>
              <a:rPr lang="en-US" sz="900" i="1" dirty="0" err="1" smtClean="0">
                <a:latin typeface="Calibri" pitchFamily="34" charset="0"/>
              </a:rPr>
              <a:t>stellarators</a:t>
            </a:r>
            <a:endParaRPr lang="en-US" sz="900" i="1" dirty="0" smtClean="0">
              <a:latin typeface="Calibri" pitchFamily="34" charset="0"/>
            </a:endParaRPr>
          </a:p>
          <a:p>
            <a:pPr eaLnBrk="0" hangingPunct="0">
              <a:lnSpc>
                <a:spcPts val="900"/>
              </a:lnSpc>
              <a:spcAft>
                <a:spcPts val="600"/>
              </a:spcAft>
              <a:defRPr/>
            </a:pPr>
            <a:r>
              <a:rPr lang="en-US" sz="900" dirty="0" smtClean="0">
                <a:latin typeface="Calibri" pitchFamily="34" charset="0"/>
              </a:rPr>
              <a:t>Francis Thio: </a:t>
            </a:r>
            <a:r>
              <a:rPr lang="en-US" sz="900" i="1" dirty="0" smtClean="0">
                <a:latin typeface="Calibri" pitchFamily="34" charset="0"/>
              </a:rPr>
              <a:t>Diagnostics; Plasma Science Centers </a:t>
            </a:r>
          </a:p>
          <a:p>
            <a:pPr eaLnBrk="0" hangingPunct="0">
              <a:lnSpc>
                <a:spcPts val="700"/>
              </a:lnSpc>
              <a:spcAft>
                <a:spcPts val="600"/>
              </a:spcAft>
              <a:defRPr/>
            </a:pPr>
            <a:r>
              <a:rPr lang="en-US" sz="900" dirty="0" smtClean="0">
                <a:latin typeface="Calibri" pitchFamily="34" charset="0"/>
              </a:rPr>
              <a:t>Vacancies:</a:t>
            </a:r>
            <a:r>
              <a:rPr lang="en-US" sz="900" i="1" dirty="0" smtClean="0">
                <a:latin typeface="Calibri" pitchFamily="34" charset="0"/>
              </a:rPr>
              <a:t> </a:t>
            </a:r>
            <a:r>
              <a:rPr lang="en-US" sz="900" i="1" dirty="0" err="1" smtClean="0">
                <a:latin typeface="Calibri" pitchFamily="34" charset="0"/>
              </a:rPr>
              <a:t>Alcator</a:t>
            </a:r>
            <a:r>
              <a:rPr lang="en-US" sz="900" i="1" dirty="0" smtClean="0">
                <a:latin typeface="Calibri" pitchFamily="34" charset="0"/>
              </a:rPr>
              <a:t> C-Mod and Int’l; Research</a:t>
            </a:r>
          </a:p>
          <a:p>
            <a:pPr eaLnBrk="0" hangingPunct="0">
              <a:lnSpc>
                <a:spcPts val="700"/>
              </a:lnSpc>
              <a:spcAft>
                <a:spcPts val="600"/>
              </a:spcAft>
              <a:defRPr/>
            </a:pPr>
            <a:endParaRPr lang="en-US" sz="300" i="1" dirty="0">
              <a:latin typeface="Calibri" pitchFamily="34" charset="0"/>
            </a:endParaRPr>
          </a:p>
        </p:txBody>
      </p:sp>
      <p:sp>
        <p:nvSpPr>
          <p:cNvPr id="106" name="Line 7"/>
          <p:cNvSpPr>
            <a:spLocks noChangeShapeType="1"/>
          </p:cNvSpPr>
          <p:nvPr/>
        </p:nvSpPr>
        <p:spPr bwMode="auto">
          <a:xfrm flipH="1">
            <a:off x="6373089" y="3004366"/>
            <a:ext cx="9237" cy="1514763"/>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18" name="Line 68"/>
          <p:cNvSpPr>
            <a:spLocks noChangeShapeType="1"/>
          </p:cNvSpPr>
          <p:nvPr/>
        </p:nvSpPr>
        <p:spPr bwMode="auto">
          <a:xfrm flipV="1">
            <a:off x="5665354" y="3004368"/>
            <a:ext cx="698501" cy="172"/>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25" name="Line 68"/>
          <p:cNvSpPr>
            <a:spLocks noChangeShapeType="1"/>
          </p:cNvSpPr>
          <p:nvPr/>
        </p:nvSpPr>
        <p:spPr bwMode="auto">
          <a:xfrm>
            <a:off x="1846117" y="3009158"/>
            <a:ext cx="1617519" cy="4446"/>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26" name="Line 7"/>
          <p:cNvSpPr>
            <a:spLocks noChangeShapeType="1"/>
          </p:cNvSpPr>
          <p:nvPr/>
        </p:nvSpPr>
        <p:spPr bwMode="auto">
          <a:xfrm flipH="1">
            <a:off x="1837509" y="3013602"/>
            <a:ext cx="526" cy="1880615"/>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
        <p:nvSpPr>
          <p:cNvPr id="128" name="Line 7"/>
          <p:cNvSpPr>
            <a:spLocks noChangeShapeType="1"/>
          </p:cNvSpPr>
          <p:nvPr/>
        </p:nvSpPr>
        <p:spPr bwMode="auto">
          <a:xfrm flipH="1">
            <a:off x="3448593" y="3013410"/>
            <a:ext cx="10279" cy="2969379"/>
          </a:xfrm>
          <a:prstGeom prst="line">
            <a:avLst/>
          </a:prstGeom>
          <a:noFill/>
          <a:ln w="9525">
            <a:solidFill>
              <a:schemeClr val="tx1"/>
            </a:solidFill>
            <a:round/>
            <a:headEnd/>
            <a:tailEnd/>
          </a:ln>
        </p:spPr>
        <p:txBody>
          <a:bodyPr wrap="none" anchor="ctr"/>
          <a:lstStyle/>
          <a:p>
            <a:pPr>
              <a:defRPr/>
            </a:pPr>
            <a:endParaRPr lang="en-US" sz="16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txBox="1">
            <a:spLocks noChangeArrowheads="1"/>
          </p:cNvSpPr>
          <p:nvPr/>
        </p:nvSpPr>
        <p:spPr bwMode="auto">
          <a:xfrm>
            <a:off x="0" y="2377182"/>
            <a:ext cx="9144000" cy="5865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 typeface="Arial" charset="0"/>
              <a:buNone/>
              <a:tabLst/>
              <a:defRPr/>
            </a:pPr>
            <a:r>
              <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Thank you</a:t>
            </a:r>
          </a:p>
          <a:p>
            <a:pPr marL="1143000" marR="0" lvl="2" indent="-2286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0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rPr>
              <a:t>	</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8800" b="0" i="1"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
        <p:nvSpPr>
          <p:cNvPr id="7" name="Title 6"/>
          <p:cNvSpPr>
            <a:spLocks noGrp="1"/>
          </p:cNvSpPr>
          <p:nvPr>
            <p:ph type="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9757"/>
            <a:ext cx="8229600" cy="868362"/>
          </a:xfrm>
        </p:spPr>
        <p:txBody>
          <a:bodyPr rtlCol="0">
            <a:normAutofit/>
          </a:bodyPr>
          <a:lstStyle/>
          <a:p>
            <a:pPr eaLnBrk="1" fontAlgn="auto" hangingPunct="1">
              <a:spcAft>
                <a:spcPts val="0"/>
              </a:spcAft>
              <a:defRPr/>
            </a:pPr>
            <a:r>
              <a:rPr lang="en-US" sz="2400" b="1" dirty="0" smtClean="0">
                <a:solidFill>
                  <a:srgbClr val="0000CC"/>
                </a:solidFill>
                <a:latin typeface="Helvetica" pitchFamily="34" charset="0"/>
                <a:ea typeface="+mn-ea"/>
                <a:cs typeface="+mn-cs"/>
              </a:rPr>
              <a:t>The Administration is committed to targeted science investments with near-term payoffs</a:t>
            </a:r>
          </a:p>
        </p:txBody>
      </p:sp>
      <p:sp>
        <p:nvSpPr>
          <p:cNvPr id="3075" name="Rectangle 4"/>
          <p:cNvSpPr>
            <a:spLocks noChangeArrowheads="1"/>
          </p:cNvSpPr>
          <p:nvPr/>
        </p:nvSpPr>
        <p:spPr bwMode="auto">
          <a:xfrm>
            <a:off x="0" y="484933"/>
            <a:ext cx="9144000" cy="5822532"/>
          </a:xfrm>
          <a:prstGeom prst="rect">
            <a:avLst/>
          </a:prstGeom>
          <a:noFill/>
          <a:ln w="9525">
            <a:noFill/>
            <a:miter lim="800000"/>
            <a:headEnd/>
            <a:tailEnd/>
          </a:ln>
        </p:spPr>
        <p:txBody>
          <a:bodyPr/>
          <a:lstStyle/>
          <a:p>
            <a:pPr marL="342900" indent="-342900">
              <a:spcBef>
                <a:spcPct val="40000"/>
              </a:spcBef>
              <a:defRPr/>
            </a:pPr>
            <a:endParaRPr lang="en-US" sz="1000" dirty="0" smtClean="0"/>
          </a:p>
          <a:p>
            <a:pPr marL="342900" indent="-342900">
              <a:spcBef>
                <a:spcPct val="40000"/>
              </a:spcBef>
              <a:buFontTx/>
              <a:buChar char="•"/>
              <a:defRPr/>
            </a:pPr>
            <a:r>
              <a:rPr lang="en-US" sz="2000" dirty="0" smtClean="0"/>
              <a:t>In the Office of Science, the Department requests $5.4 billion, a 9.1 percent or $452 million increase over the FY 2010 current appropriation levels, and a 4.6% increase over the FY 2011 request, to advance U.S. leadership in basic and applied science and to support targeted investments in basic research relevant to new clean energy technologies </a:t>
            </a:r>
          </a:p>
          <a:p>
            <a:pPr marL="342900" indent="-342900">
              <a:spcBef>
                <a:spcPct val="40000"/>
              </a:spcBef>
              <a:buFontTx/>
              <a:buChar char="•"/>
              <a:defRPr/>
            </a:pPr>
            <a:endParaRPr lang="en-US" sz="1600" dirty="0" smtClean="0">
              <a:cs typeface="Arial" charset="0"/>
            </a:endParaRPr>
          </a:p>
          <a:p>
            <a:pPr marL="342900" indent="-342900">
              <a:spcBef>
                <a:spcPct val="40000"/>
              </a:spcBef>
              <a:buFontTx/>
              <a:buChar char="•"/>
              <a:defRPr/>
            </a:pPr>
            <a:r>
              <a:rPr lang="en-US" sz="2000" dirty="0" smtClean="0">
                <a:cs typeface="Arial" charset="0"/>
              </a:rPr>
              <a:t>The focus is on investments that have the promise of paying off in the marketplace in the near term. BES’s Energy Hubs are an example of this. It is as measured with these priorities that this fusion research program is being developed and executed. </a:t>
            </a:r>
          </a:p>
          <a:p>
            <a:pPr marL="342900" indent="-342900">
              <a:spcBef>
                <a:spcPct val="40000"/>
              </a:spcBef>
              <a:buFontTx/>
              <a:buChar char="•"/>
              <a:defRPr/>
            </a:pPr>
            <a:endParaRPr lang="en-US" sz="1600" dirty="0" smtClean="0">
              <a:cs typeface="Arial" charset="0"/>
            </a:endParaRPr>
          </a:p>
          <a:p>
            <a:pPr marL="342900" indent="-342900">
              <a:spcBef>
                <a:spcPct val="40000"/>
              </a:spcBef>
              <a:buFontTx/>
              <a:buChar char="•"/>
              <a:defRPr/>
            </a:pPr>
            <a:r>
              <a:rPr lang="en-US" sz="2000" dirty="0" smtClean="0">
                <a:cs typeface="Arial" charset="0"/>
              </a:rPr>
              <a:t>Fusion’s request of $399.7M represents a 6% decrease compared to the FY 2010 appropriation and a 5.1% increase over the FY 2011 request.</a:t>
            </a:r>
          </a:p>
          <a:p>
            <a:pPr marL="342900" indent="-342900">
              <a:spcBef>
                <a:spcPct val="40000"/>
              </a:spcBef>
              <a:defRPr/>
            </a:pPr>
            <a:r>
              <a:rPr lang="en-US" sz="1600" dirty="0" smtClean="0">
                <a:cs typeface="Arial" charset="0"/>
              </a:rPr>
              <a:t>	</a:t>
            </a:r>
            <a:r>
              <a:rPr lang="en-US" sz="2000" i="1" dirty="0" smtClean="0">
                <a:solidFill>
                  <a:srgbClr val="0070C0"/>
                </a:solidFill>
                <a:cs typeface="Arial" charset="0"/>
              </a:rPr>
              <a:t>Science overall does comparatively well in this budget while other endeavors are challenged. By this standard fusion will be the envy of most federal enterprises.</a:t>
            </a:r>
            <a:endParaRPr lang="en-US" sz="2000" i="1" dirty="0" smtClean="0">
              <a:solidFill>
                <a:srgbClr val="0070C0"/>
              </a:solidFill>
            </a:endParaRPr>
          </a:p>
          <a:p>
            <a:pPr marL="800100" lvl="1" indent="-342900">
              <a:spcBef>
                <a:spcPct val="40000"/>
              </a:spcBef>
              <a:defRPr/>
            </a:pPr>
            <a:endParaRPr lang="en-US" sz="2000" dirty="0">
              <a:cs typeface="Arial" charset="0"/>
            </a:endParaRPr>
          </a:p>
        </p:txBody>
      </p:sp>
      <p:sp>
        <p:nvSpPr>
          <p:cNvPr id="4" name="Rectangle 3"/>
          <p:cNvSpPr/>
          <p:nvPr/>
        </p:nvSpPr>
        <p:spPr>
          <a:xfrm>
            <a:off x="209550" y="5162738"/>
            <a:ext cx="8660130" cy="1039018"/>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defRPr/>
            </a:pPr>
            <a:r>
              <a:rPr lang="en-US" sz="2800" dirty="0" smtClean="0"/>
              <a:t>In this overview…</a:t>
            </a:r>
            <a:endParaRPr lang="en-US" sz="2800" dirty="0"/>
          </a:p>
        </p:txBody>
      </p:sp>
      <p:sp>
        <p:nvSpPr>
          <p:cNvPr id="8" name="Content Placeholder 1"/>
          <p:cNvSpPr txBox="1">
            <a:spLocks/>
          </p:cNvSpPr>
          <p:nvPr/>
        </p:nvSpPr>
        <p:spPr bwMode="auto">
          <a:xfrm>
            <a:off x="457200" y="1620404"/>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This Administration,</a:t>
            </a:r>
            <a:r>
              <a:rPr kumimoji="0" lang="en-US" sz="2800" b="0" i="0" u="none" strike="noStrike" kern="1200" cap="none" spc="0" normalizeH="0" noProof="0" dirty="0" smtClean="0">
                <a:ln>
                  <a:noFill/>
                </a:ln>
                <a:solidFill>
                  <a:schemeClr val="bg1">
                    <a:lumMod val="75000"/>
                  </a:schemeClr>
                </a:solidFill>
                <a:effectLst/>
                <a:uLnTx/>
                <a:uFillTx/>
                <a:latin typeface="Arial" pitchFamily="34" charset="0"/>
                <a:ea typeface="+mn-ea"/>
                <a:cs typeface="Arial" pitchFamily="34" charset="0"/>
              </a:rPr>
              <a:t> </a:t>
            </a:r>
            <a:r>
              <a:rPr kumimoji="0" lang="en-US" sz="2800" b="0" i="0" u="none" strike="noStrike" kern="120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science, and fusion</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rPr>
              <a:t>Priorities,</a:t>
            </a:r>
            <a:r>
              <a:rPr kumimoji="0" lang="en-US" sz="2800" b="0" i="0" u="none" strike="noStrike" kern="1200" cap="none" spc="0" normalizeH="0" noProof="0" dirty="0" smtClean="0">
                <a:ln>
                  <a:noFill/>
                </a:ln>
                <a:solidFill>
                  <a:srgbClr val="0F6636"/>
                </a:solidFill>
                <a:effectLst/>
                <a:uLnTx/>
                <a:uFillTx/>
                <a:latin typeface="Arial" pitchFamily="34" charset="0"/>
                <a:ea typeface="+mn-ea"/>
                <a:cs typeface="Arial" pitchFamily="34" charset="0"/>
              </a:rPr>
              <a:t> opportunities, and the FY’12 Budget proposal</a:t>
            </a:r>
            <a:endParaRPr kumimoji="0" lang="en-US" sz="2800" b="0" i="0" u="none" strike="noStrike" kern="1200" cap="none" spc="0" normalizeH="0" baseline="0" noProof="0" dirty="0" smtClean="0">
              <a:ln>
                <a:noFill/>
              </a:ln>
              <a:solidFill>
                <a:srgbClr val="0F6636"/>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0" i="0" u="none" strike="noStrike" kern="1200" cap="none" spc="0" normalizeH="0" baseline="0" noProof="0" dirty="0" smtClean="0">
              <a:ln>
                <a:noFill/>
              </a:ln>
              <a:solidFill>
                <a:schemeClr val="bg1">
                  <a:lumMod val="75000"/>
                </a:schemeClr>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FES</a:t>
            </a:r>
            <a:r>
              <a:rPr kumimoji="0" lang="en-US" sz="2800" b="0" i="0" u="none" strike="noStrike" kern="1200" cap="none" spc="0" normalizeH="0" noProof="0" dirty="0" smtClean="0">
                <a:ln>
                  <a:noFill/>
                </a:ln>
                <a:solidFill>
                  <a:schemeClr val="bg1">
                    <a:lumMod val="75000"/>
                  </a:schemeClr>
                </a:solidFill>
                <a:effectLst/>
                <a:uLnTx/>
                <a:uFillTx/>
                <a:latin typeface="Arial" pitchFamily="34" charset="0"/>
                <a:ea typeface="+mn-ea"/>
                <a:cs typeface="Arial" pitchFamily="34" charset="0"/>
              </a:rPr>
              <a:t> work approaches and engagement with the community</a:t>
            </a:r>
            <a:endParaRPr kumimoji="0" lang="en-US" sz="2800" b="0" i="0" u="none" strike="noStrike" kern="1200" cap="none" spc="0" normalizeH="0" baseline="0" noProof="0" dirty="0" smtClean="0">
              <a:ln>
                <a:noFill/>
              </a:ln>
              <a:solidFill>
                <a:schemeClr val="bg1">
                  <a:lumMod val="75000"/>
                </a:schemeClr>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rgbClr val="007E0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smtClean="0">
              <a:ln>
                <a:noFill/>
              </a:ln>
              <a:solidFill>
                <a:srgbClr val="40404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rgbClr val="146737"/>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48343" y="4253948"/>
            <a:ext cx="8436428" cy="1700538"/>
          </a:xfrm>
          <a:prstGeom prst="rect">
            <a:avLst/>
          </a:prstGeom>
          <a:solidFill>
            <a:schemeClr val="bg1"/>
          </a:solidFill>
          <a:ln>
            <a:solidFill>
              <a:schemeClr val="bg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9" name="Picture 19"/>
          <p:cNvPicPr>
            <a:picLocks noChangeAspect="1" noChangeArrowheads="1"/>
          </p:cNvPicPr>
          <p:nvPr/>
        </p:nvPicPr>
        <p:blipFill>
          <a:blip r:embed="rId3" cstate="print"/>
          <a:srcRect/>
          <a:stretch>
            <a:fillRect/>
          </a:stretch>
        </p:blipFill>
        <p:spPr bwMode="auto">
          <a:xfrm>
            <a:off x="4810111" y="1143000"/>
            <a:ext cx="3789604" cy="2638340"/>
          </a:xfrm>
          <a:prstGeom prst="rect">
            <a:avLst/>
          </a:prstGeom>
          <a:noFill/>
          <a:ln w="9525">
            <a:noFill/>
            <a:miter lim="800000"/>
            <a:headEnd/>
            <a:tailEnd/>
          </a:ln>
          <a:effectLst>
            <a:glow rad="228600">
              <a:schemeClr val="accent3">
                <a:satMod val="175000"/>
                <a:alpha val="40000"/>
              </a:schemeClr>
            </a:glow>
          </a:effectLst>
        </p:spPr>
      </p:pic>
      <p:sp>
        <p:nvSpPr>
          <p:cNvPr id="7170" name="Slide Number Placeholder 3"/>
          <p:cNvSpPr>
            <a:spLocks noGrp="1"/>
          </p:cNvSpPr>
          <p:nvPr>
            <p:ph type="sldNum" sz="quarter" idx="10"/>
          </p:nvPr>
        </p:nvSpPr>
        <p:spPr>
          <a:noFill/>
        </p:spPr>
        <p:txBody>
          <a:bodyPr/>
          <a:lstStyle/>
          <a:p>
            <a:fld id="{EB9CF834-41E5-4956-98C1-829CF845F710}" type="slidenum">
              <a:rPr lang="en-US" smtClean="0"/>
              <a:pPr/>
              <a:t>7</a:t>
            </a:fld>
            <a:endParaRPr lang="en-US" smtClean="0"/>
          </a:p>
        </p:txBody>
      </p:sp>
      <p:sp>
        <p:nvSpPr>
          <p:cNvPr id="97282" name="Rectangle 2"/>
          <p:cNvSpPr>
            <a:spLocks noGrp="1" noChangeArrowheads="1"/>
          </p:cNvSpPr>
          <p:nvPr>
            <p:ph type="title"/>
          </p:nvPr>
        </p:nvSpPr>
        <p:spPr>
          <a:xfrm>
            <a:off x="0" y="-18538"/>
            <a:ext cx="9144000" cy="723900"/>
          </a:xfrm>
        </p:spPr>
        <p:txBody>
          <a:bodyPr/>
          <a:lstStyle/>
          <a:p>
            <a:pPr eaLnBrk="1" hangingPunct="1">
              <a:defRPr/>
            </a:pPr>
            <a:r>
              <a:rPr lang="en-US" sz="2200" b="1" dirty="0" smtClean="0"/>
              <a:t>The science that undergirds fusion energy is far-reaching and is poised for a transformation</a:t>
            </a:r>
          </a:p>
        </p:txBody>
      </p:sp>
      <p:sp>
        <p:nvSpPr>
          <p:cNvPr id="7172" name="Rectangle 3"/>
          <p:cNvSpPr>
            <a:spLocks noGrp="1" noChangeArrowheads="1"/>
          </p:cNvSpPr>
          <p:nvPr>
            <p:ph type="body" idx="1"/>
          </p:nvPr>
        </p:nvSpPr>
        <p:spPr>
          <a:xfrm>
            <a:off x="152399" y="1063625"/>
            <a:ext cx="8817430" cy="5794375"/>
          </a:xfrm>
        </p:spPr>
        <p:txBody>
          <a:bodyPr lIns="0" tIns="91440" rIns="0" numCol="2" anchor="t"/>
          <a:lstStyle/>
          <a:p>
            <a:pPr eaLnBrk="1" hangingPunct="1">
              <a:lnSpc>
                <a:spcPct val="90000"/>
              </a:lnSpc>
            </a:pPr>
            <a:r>
              <a:rPr lang="en-US" sz="2000" b="0" i="1" dirty="0" smtClean="0">
                <a:solidFill>
                  <a:schemeClr val="tx1">
                    <a:lumMod val="75000"/>
                    <a:lumOff val="25000"/>
                  </a:schemeClr>
                </a:solidFill>
              </a:rPr>
              <a:t>The science pursued by FES may form the basis for powering the planet through fusion energy: bringing a star to earth. </a:t>
            </a:r>
          </a:p>
          <a:p>
            <a:pPr eaLnBrk="1" hangingPunct="1">
              <a:lnSpc>
                <a:spcPct val="90000"/>
              </a:lnSpc>
            </a:pPr>
            <a:endParaRPr lang="en-US" sz="1800" b="0" i="1" dirty="0" smtClean="0">
              <a:solidFill>
                <a:schemeClr val="tx1">
                  <a:lumMod val="75000"/>
                  <a:lumOff val="25000"/>
                </a:schemeClr>
              </a:solidFill>
            </a:endParaRPr>
          </a:p>
          <a:p>
            <a:pPr eaLnBrk="1" hangingPunct="1">
              <a:lnSpc>
                <a:spcPct val="90000"/>
              </a:lnSpc>
            </a:pPr>
            <a:r>
              <a:rPr lang="en-US" sz="1800" b="0" i="1" dirty="0" smtClean="0">
                <a:solidFill>
                  <a:schemeClr val="tx1">
                    <a:lumMod val="75000"/>
                    <a:lumOff val="25000"/>
                  </a:schemeClr>
                </a:solidFill>
              </a:rPr>
              <a:t>T</a:t>
            </a:r>
            <a:r>
              <a:rPr lang="en-US" sz="2000" b="0" i="1" dirty="0" smtClean="0">
                <a:solidFill>
                  <a:schemeClr val="tx1">
                    <a:lumMod val="75000"/>
                    <a:lumOff val="25000"/>
                  </a:schemeClr>
                </a:solidFill>
              </a:rPr>
              <a:t>his science enables a deeper understanding of our universe and has a wide range of practical applications.</a:t>
            </a:r>
          </a:p>
        </p:txBody>
      </p:sp>
      <p:pic>
        <p:nvPicPr>
          <p:cNvPr id="5131" name="Picture 11"/>
          <p:cNvPicPr>
            <a:picLocks noChangeAspect="1" noChangeArrowheads="1"/>
          </p:cNvPicPr>
          <p:nvPr/>
        </p:nvPicPr>
        <p:blipFill>
          <a:blip r:embed="rId4" cstate="print"/>
          <a:srcRect/>
          <a:stretch>
            <a:fillRect/>
          </a:stretch>
        </p:blipFill>
        <p:spPr bwMode="auto">
          <a:xfrm>
            <a:off x="5975794" y="4253948"/>
            <a:ext cx="1317720" cy="1687288"/>
          </a:xfrm>
          <a:prstGeom prst="rect">
            <a:avLst/>
          </a:prstGeom>
          <a:noFill/>
          <a:ln w="9525">
            <a:noFill/>
            <a:miter lim="800000"/>
            <a:headEnd/>
            <a:tailEnd/>
          </a:ln>
        </p:spPr>
      </p:pic>
      <p:pic>
        <p:nvPicPr>
          <p:cNvPr id="5133" name="Picture 13"/>
          <p:cNvPicPr>
            <a:picLocks noChangeAspect="1" noChangeArrowheads="1"/>
          </p:cNvPicPr>
          <p:nvPr/>
        </p:nvPicPr>
        <p:blipFill>
          <a:blip r:embed="rId5" cstate="print"/>
          <a:srcRect/>
          <a:stretch>
            <a:fillRect/>
          </a:stretch>
        </p:blipFill>
        <p:spPr bwMode="auto">
          <a:xfrm>
            <a:off x="4223276" y="4253948"/>
            <a:ext cx="1643742" cy="1679595"/>
          </a:xfrm>
          <a:prstGeom prst="rect">
            <a:avLst/>
          </a:prstGeom>
          <a:noFill/>
          <a:ln w="9525">
            <a:noFill/>
            <a:miter lim="800000"/>
            <a:headEnd/>
            <a:tailEnd/>
          </a:ln>
        </p:spPr>
      </p:pic>
      <p:pic>
        <p:nvPicPr>
          <p:cNvPr id="5132" name="Picture 12"/>
          <p:cNvPicPr>
            <a:picLocks noChangeAspect="1" noChangeArrowheads="1"/>
          </p:cNvPicPr>
          <p:nvPr/>
        </p:nvPicPr>
        <p:blipFill>
          <a:blip r:embed="rId6" cstate="print"/>
          <a:srcRect/>
          <a:stretch>
            <a:fillRect/>
          </a:stretch>
        </p:blipFill>
        <p:spPr bwMode="auto">
          <a:xfrm>
            <a:off x="2491538" y="4253948"/>
            <a:ext cx="1622962" cy="1663349"/>
          </a:xfrm>
          <a:prstGeom prst="rect">
            <a:avLst/>
          </a:prstGeom>
          <a:noFill/>
          <a:ln w="9525">
            <a:noFill/>
            <a:miter lim="800000"/>
            <a:headEnd/>
            <a:tailEnd/>
          </a:ln>
        </p:spPr>
      </p:pic>
      <p:grpSp>
        <p:nvGrpSpPr>
          <p:cNvPr id="2" name="Group 23"/>
          <p:cNvGrpSpPr>
            <a:grpSpLocks/>
          </p:cNvGrpSpPr>
          <p:nvPr/>
        </p:nvGrpSpPr>
        <p:grpSpPr bwMode="auto">
          <a:xfrm>
            <a:off x="358021" y="4253948"/>
            <a:ext cx="2024741" cy="1643737"/>
            <a:chOff x="1800" y="2082"/>
            <a:chExt cx="1308" cy="1122"/>
          </a:xfrm>
        </p:grpSpPr>
        <p:sp>
          <p:nvSpPr>
            <p:cNvPr id="7179" name="Rectangle 22"/>
            <p:cNvSpPr>
              <a:spLocks noChangeArrowheads="1"/>
            </p:cNvSpPr>
            <p:nvPr/>
          </p:nvSpPr>
          <p:spPr bwMode="auto">
            <a:xfrm>
              <a:off x="1800" y="2082"/>
              <a:ext cx="1308" cy="1122"/>
            </a:xfrm>
            <a:prstGeom prst="rect">
              <a:avLst/>
            </a:prstGeom>
            <a:solidFill>
              <a:schemeClr val="accent1"/>
            </a:solidFill>
            <a:ln w="28575">
              <a:solidFill>
                <a:schemeClr val="tx1"/>
              </a:solidFill>
              <a:miter lim="800000"/>
              <a:headEnd/>
              <a:tailEnd/>
            </a:ln>
          </p:spPr>
          <p:txBody>
            <a:bodyPr wrap="none" anchor="ctr"/>
            <a:lstStyle/>
            <a:p>
              <a:pPr algn="ctr"/>
              <a:endParaRPr lang="en-US" b="0"/>
            </a:p>
          </p:txBody>
        </p:sp>
        <p:pic>
          <p:nvPicPr>
            <p:cNvPr id="7180" name="Picture 21"/>
            <p:cNvPicPr>
              <a:picLocks noChangeAspect="1" noChangeArrowheads="1"/>
            </p:cNvPicPr>
            <p:nvPr/>
          </p:nvPicPr>
          <p:blipFill>
            <a:blip r:embed="rId7" cstate="print"/>
            <a:srcRect/>
            <a:stretch>
              <a:fillRect/>
            </a:stretch>
          </p:blipFill>
          <p:spPr bwMode="auto">
            <a:xfrm>
              <a:off x="1818" y="2103"/>
              <a:ext cx="1260" cy="1063"/>
            </a:xfrm>
            <a:prstGeom prst="rect">
              <a:avLst/>
            </a:prstGeom>
            <a:noFill/>
            <a:ln w="9525">
              <a:noFill/>
              <a:miter lim="800000"/>
              <a:headEnd/>
              <a:tailEnd/>
            </a:ln>
          </p:spPr>
        </p:pic>
      </p:grpSp>
      <p:pic>
        <p:nvPicPr>
          <p:cNvPr id="5140" name="Picture 20"/>
          <p:cNvPicPr>
            <a:picLocks noChangeAspect="1" noChangeArrowheads="1"/>
          </p:cNvPicPr>
          <p:nvPr/>
        </p:nvPicPr>
        <p:blipFill>
          <a:blip r:embed="rId8" cstate="print"/>
          <a:srcRect/>
          <a:stretch>
            <a:fillRect/>
          </a:stretch>
        </p:blipFill>
        <p:spPr bwMode="auto">
          <a:xfrm rot="5400000">
            <a:off x="7247483" y="4408754"/>
            <a:ext cx="1676391" cy="1366780"/>
          </a:xfrm>
          <a:prstGeom prst="rect">
            <a:avLst/>
          </a:prstGeom>
          <a:noFill/>
          <a:ln w="9525">
            <a:noFill/>
            <a:miter lim="800000"/>
            <a:headEnd/>
            <a:tailEnd/>
          </a:ln>
        </p:spPr>
      </p:pic>
      <p:sp>
        <p:nvSpPr>
          <p:cNvPr id="14" name="TextBox 13"/>
          <p:cNvSpPr txBox="1"/>
          <p:nvPr/>
        </p:nvSpPr>
        <p:spPr>
          <a:xfrm>
            <a:off x="5024673" y="5540721"/>
            <a:ext cx="3739081" cy="1200329"/>
          </a:xfrm>
          <a:prstGeom prst="rect">
            <a:avLst/>
          </a:prstGeom>
          <a:solidFill>
            <a:srgbClr val="FFFFA0"/>
          </a:solidFill>
        </p:spPr>
        <p:txBody>
          <a:bodyPr wrap="square" rtlCol="0">
            <a:spAutoFit/>
          </a:bodyPr>
          <a:lstStyle/>
          <a:p>
            <a:r>
              <a:rPr lang="en-US" i="1" dirty="0" smtClean="0"/>
              <a:t>Our long term interests in major projects and energy are well served by nurturing of discovery and innovation</a:t>
            </a:r>
            <a:endParaRPr lang="en-US"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9"/>
          <p:cNvSpPr>
            <a:spLocks noChangeArrowheads="1"/>
          </p:cNvSpPr>
          <p:nvPr/>
        </p:nvSpPr>
        <p:spPr bwMode="auto">
          <a:xfrm rot="-5400000">
            <a:off x="2092139" y="730080"/>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8854931" cy="723900"/>
          </a:xfrm>
          <a:noFill/>
        </p:spPr>
        <p:txBody>
          <a:bodyPr/>
          <a:lstStyle/>
          <a:p>
            <a:r>
              <a:rPr lang="en-US" sz="2400" dirty="0" smtClean="0">
                <a:effectLst/>
              </a:rPr>
              <a:t>The U.S. is a world leader in establishing the scientific basis for fusion energy and understanding the plasma universe</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5" name="Text Box 9"/>
          <p:cNvSpPr txBox="1">
            <a:spLocks noChangeArrowheads="1"/>
          </p:cNvSpPr>
          <p:nvPr/>
        </p:nvSpPr>
        <p:spPr bwMode="auto">
          <a:xfrm>
            <a:off x="2710685" y="406598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0487" name="Text Box 11"/>
          <p:cNvSpPr txBox="1">
            <a:spLocks noChangeArrowheads="1"/>
          </p:cNvSpPr>
          <p:nvPr/>
        </p:nvSpPr>
        <p:spPr bwMode="auto">
          <a:xfrm>
            <a:off x="5061344" y="4065987"/>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0492" name="Text Box 6"/>
          <p:cNvSpPr txBox="1">
            <a:spLocks noChangeArrowheads="1"/>
          </p:cNvSpPr>
          <p:nvPr/>
        </p:nvSpPr>
        <p:spPr bwMode="auto">
          <a:xfrm>
            <a:off x="3586013"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22" name="Text Box 11"/>
          <p:cNvSpPr txBox="1">
            <a:spLocks noChangeArrowheads="1"/>
          </p:cNvSpPr>
          <p:nvPr/>
        </p:nvSpPr>
        <p:spPr bwMode="auto">
          <a:xfrm>
            <a:off x="3859635" y="5473051"/>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3859635" y="2637676"/>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25" name="Text Box 21"/>
          <p:cNvSpPr txBox="1">
            <a:spLocks noChangeArrowheads="1"/>
          </p:cNvSpPr>
          <p:nvPr/>
        </p:nvSpPr>
        <p:spPr bwMode="auto">
          <a:xfrm>
            <a:off x="12031" y="1766456"/>
            <a:ext cx="3296653" cy="2456057"/>
          </a:xfrm>
          <a:prstGeom prst="rect">
            <a:avLst/>
          </a:prstGeom>
          <a:noFill/>
          <a:ln w="9525">
            <a:noFill/>
            <a:miter lim="800000"/>
            <a:headEnd/>
            <a:tailEnd/>
          </a:ln>
        </p:spPr>
        <p:txBody>
          <a:bodyPr wrap="square">
            <a:spAutoFit/>
          </a:bodyPr>
          <a:lstStyle/>
          <a:p>
            <a:pPr eaLnBrk="1" hangingPunct="1">
              <a:lnSpc>
                <a:spcPct val="80000"/>
              </a:lnSpc>
              <a:buFont typeface="Wingdings" pitchFamily="2" charset="2"/>
              <a:buNone/>
            </a:pPr>
            <a:r>
              <a:rPr lang="en-US" sz="1600" b="1" dirty="0" smtClean="0">
                <a:solidFill>
                  <a:schemeClr val="accent2"/>
                </a:solidFill>
              </a:rPr>
              <a:t> </a:t>
            </a:r>
            <a:r>
              <a:rPr lang="en-US" sz="1600" b="1" dirty="0" smtClean="0"/>
              <a:t>Mission</a:t>
            </a:r>
          </a:p>
          <a:p>
            <a:pPr eaLnBrk="1" hangingPunct="1">
              <a:lnSpc>
                <a:spcPct val="80000"/>
              </a:lnSpc>
            </a:pPr>
            <a:r>
              <a:rPr lang="en-US" sz="1600" dirty="0" smtClean="0"/>
              <a:t>The mission of the Fusion Energy Sciences (FES) program is to expand the fundamental understanding of matter at very high temperatures and densities and to develop the scientific foundations needed to develop a fusion energy source. This is accomplished by the study of the plasma state and its interactions with its surroundings. </a:t>
            </a:r>
          </a:p>
        </p:txBody>
      </p:sp>
      <p:sp>
        <p:nvSpPr>
          <p:cNvPr id="26" name="Text Box 25"/>
          <p:cNvSpPr txBox="1">
            <a:spLocks noChangeArrowheads="1"/>
          </p:cNvSpPr>
          <p:nvPr/>
        </p:nvSpPr>
        <p:spPr bwMode="auto">
          <a:xfrm>
            <a:off x="6148136" y="1766456"/>
            <a:ext cx="3007895" cy="3490186"/>
          </a:xfrm>
          <a:prstGeom prst="rect">
            <a:avLst/>
          </a:prstGeom>
          <a:noFill/>
          <a:ln w="9525">
            <a:noFill/>
            <a:miter lim="800000"/>
            <a:headEnd/>
            <a:tailEnd/>
          </a:ln>
        </p:spPr>
        <p:txBody>
          <a:bodyPr wrap="square">
            <a:spAutoFit/>
          </a:bodyPr>
          <a:lstStyle/>
          <a:p>
            <a:pPr algn="r">
              <a:lnSpc>
                <a:spcPct val="80000"/>
              </a:lnSpc>
            </a:pPr>
            <a:r>
              <a:rPr lang="en-US" sz="1600" b="1" dirty="0" smtClean="0"/>
              <a:t>Priorities</a:t>
            </a:r>
            <a:endParaRPr lang="en-US" sz="1600" b="0" dirty="0" smtClean="0"/>
          </a:p>
          <a:p>
            <a:pPr algn="r">
              <a:lnSpc>
                <a:spcPct val="80000"/>
              </a:lnSpc>
              <a:buFont typeface="Arial" pitchFamily="34" charset="0"/>
              <a:buChar char="•"/>
            </a:pPr>
            <a:r>
              <a:rPr lang="en-US" sz="1600" dirty="0" smtClean="0">
                <a:solidFill>
                  <a:schemeClr val="accent2"/>
                </a:solidFill>
              </a:rPr>
              <a:t> </a:t>
            </a:r>
            <a:r>
              <a:rPr lang="en-US" sz="1600" dirty="0" smtClean="0"/>
              <a:t>Advance the fundamental science of magnetically confined plasmas</a:t>
            </a:r>
          </a:p>
          <a:p>
            <a:pPr algn="r">
              <a:lnSpc>
                <a:spcPct val="80000"/>
              </a:lnSpc>
              <a:buFont typeface="Arial" pitchFamily="34" charset="0"/>
              <a:buChar char="•"/>
            </a:pPr>
            <a:r>
              <a:rPr lang="en-US" sz="1600" dirty="0" smtClean="0"/>
              <a:t> Pursue scientific opportunities and grand challenges in high energy density plasma science</a:t>
            </a:r>
          </a:p>
          <a:p>
            <a:pPr algn="r">
              <a:lnSpc>
                <a:spcPct val="80000"/>
              </a:lnSpc>
              <a:buFont typeface="Arial" pitchFamily="34" charset="0"/>
              <a:buChar char="•"/>
            </a:pPr>
            <a:r>
              <a:rPr lang="en-US" sz="1600" dirty="0" smtClean="0"/>
              <a:t> Support the development of the scientific understanding required to design and deploy fusion materials</a:t>
            </a:r>
          </a:p>
          <a:p>
            <a:pPr algn="r">
              <a:lnSpc>
                <a:spcPct val="80000"/>
              </a:lnSpc>
              <a:buFont typeface="Arial" pitchFamily="34" charset="0"/>
              <a:buChar char="•"/>
            </a:pPr>
            <a:r>
              <a:rPr lang="en-US" sz="1600" dirty="0" smtClean="0"/>
              <a:t> Increase the fundamental understanding of plasma science beyond burning plasmas</a:t>
            </a:r>
          </a:p>
          <a:p>
            <a:pPr algn="r"/>
            <a:endParaRPr lang="en-US" sz="1600" b="0"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5"/>
          <p:cNvSpPr txBox="1">
            <a:spLocks noChangeArrowheads="1"/>
          </p:cNvSpPr>
          <p:nvPr/>
        </p:nvSpPr>
        <p:spPr bwMode="auto">
          <a:xfrm>
            <a:off x="6148136" y="1766456"/>
            <a:ext cx="3007895" cy="3490186"/>
          </a:xfrm>
          <a:prstGeom prst="rect">
            <a:avLst/>
          </a:prstGeom>
          <a:noFill/>
          <a:ln w="9525">
            <a:noFill/>
            <a:miter lim="800000"/>
            <a:headEnd/>
            <a:tailEnd/>
          </a:ln>
        </p:spPr>
        <p:txBody>
          <a:bodyPr wrap="square">
            <a:spAutoFit/>
          </a:bodyPr>
          <a:lstStyle/>
          <a:p>
            <a:pPr algn="r">
              <a:lnSpc>
                <a:spcPct val="80000"/>
              </a:lnSpc>
            </a:pPr>
            <a:r>
              <a:rPr lang="en-US" sz="1600" b="1" dirty="0" smtClean="0"/>
              <a:t>Priorities</a:t>
            </a:r>
            <a:endParaRPr lang="en-US" sz="1600" b="0" dirty="0" smtClean="0"/>
          </a:p>
          <a:p>
            <a:pPr algn="r">
              <a:lnSpc>
                <a:spcPct val="80000"/>
              </a:lnSpc>
              <a:buFont typeface="Arial" pitchFamily="34" charset="0"/>
              <a:buChar char="•"/>
            </a:pPr>
            <a:r>
              <a:rPr lang="en-US" sz="1600" dirty="0" smtClean="0">
                <a:solidFill>
                  <a:schemeClr val="accent2"/>
                </a:solidFill>
              </a:rPr>
              <a:t> </a:t>
            </a:r>
            <a:r>
              <a:rPr lang="en-US" sz="1600" dirty="0" smtClean="0"/>
              <a:t>Advance the fundamental science of magnetically confined plasmas</a:t>
            </a:r>
          </a:p>
          <a:p>
            <a:pPr algn="r">
              <a:lnSpc>
                <a:spcPct val="80000"/>
              </a:lnSpc>
              <a:buFont typeface="Arial" pitchFamily="34" charset="0"/>
              <a:buChar char="•"/>
            </a:pPr>
            <a:r>
              <a:rPr lang="en-US" sz="1600" dirty="0" smtClean="0"/>
              <a:t> Pursue scientific opportunities and grand challenges in high energy density plasma science</a:t>
            </a:r>
          </a:p>
          <a:p>
            <a:pPr algn="r">
              <a:lnSpc>
                <a:spcPct val="80000"/>
              </a:lnSpc>
              <a:buFont typeface="Arial" pitchFamily="34" charset="0"/>
              <a:buChar char="•"/>
            </a:pPr>
            <a:r>
              <a:rPr lang="en-US" sz="1600" dirty="0" smtClean="0"/>
              <a:t> Support the development of the scientific understanding required to design and deploy fusion materials</a:t>
            </a:r>
          </a:p>
          <a:p>
            <a:pPr algn="r">
              <a:lnSpc>
                <a:spcPct val="80000"/>
              </a:lnSpc>
              <a:buFont typeface="Arial" pitchFamily="34" charset="0"/>
              <a:buChar char="•"/>
            </a:pPr>
            <a:r>
              <a:rPr lang="en-US" sz="1600" dirty="0" smtClean="0"/>
              <a:t> Increase the fundamental understanding of plasma science beyond burning plasmas</a:t>
            </a:r>
          </a:p>
          <a:p>
            <a:pPr algn="r"/>
            <a:endParaRPr lang="en-US" sz="1600" b="0" dirty="0">
              <a:solidFill>
                <a:schemeClr val="accent2"/>
              </a:solidFill>
            </a:endParaRPr>
          </a:p>
        </p:txBody>
      </p:sp>
      <p:sp>
        <p:nvSpPr>
          <p:cNvPr id="15" name="Rectangle 14"/>
          <p:cNvSpPr/>
          <p:nvPr/>
        </p:nvSpPr>
        <p:spPr>
          <a:xfrm>
            <a:off x="6231467" y="1761067"/>
            <a:ext cx="3251200" cy="3251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1"/>
          <p:cNvSpPr txBox="1">
            <a:spLocks noChangeArrowheads="1"/>
          </p:cNvSpPr>
          <p:nvPr/>
        </p:nvSpPr>
        <p:spPr bwMode="auto">
          <a:xfrm>
            <a:off x="12031" y="1766456"/>
            <a:ext cx="3296653" cy="2456057"/>
          </a:xfrm>
          <a:prstGeom prst="rect">
            <a:avLst/>
          </a:prstGeom>
          <a:noFill/>
          <a:ln w="9525">
            <a:noFill/>
            <a:miter lim="800000"/>
            <a:headEnd/>
            <a:tailEnd/>
          </a:ln>
        </p:spPr>
        <p:txBody>
          <a:bodyPr wrap="square">
            <a:spAutoFit/>
          </a:bodyPr>
          <a:lstStyle/>
          <a:p>
            <a:pPr eaLnBrk="1" hangingPunct="1">
              <a:lnSpc>
                <a:spcPct val="80000"/>
              </a:lnSpc>
              <a:buFont typeface="Wingdings" pitchFamily="2" charset="2"/>
              <a:buNone/>
            </a:pPr>
            <a:r>
              <a:rPr lang="en-US" sz="1600" b="1" dirty="0" smtClean="0">
                <a:solidFill>
                  <a:schemeClr val="accent2"/>
                </a:solidFill>
              </a:rPr>
              <a:t> </a:t>
            </a:r>
            <a:r>
              <a:rPr lang="en-US" sz="1600" b="1" dirty="0" smtClean="0"/>
              <a:t>Mission</a:t>
            </a:r>
          </a:p>
          <a:p>
            <a:pPr eaLnBrk="1" hangingPunct="1">
              <a:lnSpc>
                <a:spcPct val="80000"/>
              </a:lnSpc>
            </a:pPr>
            <a:r>
              <a:rPr lang="en-US" sz="1600" dirty="0" smtClean="0"/>
              <a:t>The mission of the Fusion Energy Sciences (FES) program is to expand the fundamental understanding of matter at very high temperatures and densities and to develop the scientific foundations needed to develop a fusion energy source. This is accomplished by the study of the plasma state and its interactions with its surroundings. </a:t>
            </a:r>
          </a:p>
        </p:txBody>
      </p:sp>
      <p:sp>
        <p:nvSpPr>
          <p:cNvPr id="12" name="Rectangle 11"/>
          <p:cNvSpPr/>
          <p:nvPr/>
        </p:nvSpPr>
        <p:spPr>
          <a:xfrm>
            <a:off x="-143933" y="1710267"/>
            <a:ext cx="3251200" cy="2489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AutoShape 19"/>
          <p:cNvSpPr>
            <a:spLocks noChangeArrowheads="1"/>
          </p:cNvSpPr>
          <p:nvPr/>
        </p:nvSpPr>
        <p:spPr bwMode="auto">
          <a:xfrm rot="-5400000">
            <a:off x="2092139" y="730080"/>
            <a:ext cx="5178056" cy="5652538"/>
          </a:xfrm>
          <a:prstGeom prst="rightArrow">
            <a:avLst>
              <a:gd name="adj1" fmla="val 100000"/>
              <a:gd name="adj2" fmla="val 122019"/>
            </a:avLst>
          </a:prstGeom>
          <a:gradFill rotWithShape="1">
            <a:gsLst>
              <a:gs pos="0">
                <a:schemeClr val="bg1"/>
              </a:gs>
              <a:gs pos="100000">
                <a:srgbClr val="FFFF00"/>
              </a:gs>
            </a:gsLst>
            <a:lin ang="0" scaled="1"/>
          </a:gradFill>
          <a:ln w="9525">
            <a:solidFill>
              <a:schemeClr val="tx1"/>
            </a:solidFill>
            <a:miter lim="800000"/>
            <a:headEnd/>
            <a:tailEnd/>
          </a:ln>
        </p:spPr>
        <p:txBody>
          <a:bodyPr wrap="none" anchor="ctr"/>
          <a:lstStyle/>
          <a:p>
            <a:endParaRPr lang="en-US"/>
          </a:p>
        </p:txBody>
      </p:sp>
      <p:sp>
        <p:nvSpPr>
          <p:cNvPr id="20483" name="Rectangle 2"/>
          <p:cNvSpPr>
            <a:spLocks noGrp="1" noChangeArrowheads="1"/>
          </p:cNvSpPr>
          <p:nvPr>
            <p:ph type="title"/>
          </p:nvPr>
        </p:nvSpPr>
        <p:spPr>
          <a:xfrm>
            <a:off x="135082" y="-42431"/>
            <a:ext cx="8854931" cy="723900"/>
          </a:xfrm>
          <a:noFill/>
        </p:spPr>
        <p:txBody>
          <a:bodyPr/>
          <a:lstStyle/>
          <a:p>
            <a:r>
              <a:rPr lang="en-US" sz="2400" dirty="0" smtClean="0">
                <a:effectLst/>
              </a:rPr>
              <a:t>The U.S. is a world leader in establishing the scientific basis for fusion energy and understanding the plasma universe</a:t>
            </a:r>
          </a:p>
        </p:txBody>
      </p:sp>
      <p:sp>
        <p:nvSpPr>
          <p:cNvPr id="20484" name="AutoShape 3"/>
          <p:cNvSpPr>
            <a:spLocks noGrp="1" noChangeArrowheads="1"/>
          </p:cNvSpPr>
          <p:nvPr>
            <p:ph type="body" idx="1"/>
          </p:nvPr>
        </p:nvSpPr>
        <p:spPr>
          <a:xfrm>
            <a:off x="1020763" y="5099048"/>
            <a:ext cx="7132637" cy="912813"/>
          </a:xfrm>
          <a:prstGeom prst="leftRightArrow">
            <a:avLst>
              <a:gd name="adj1" fmla="val 50000"/>
              <a:gd name="adj2" fmla="val 156278"/>
            </a:avLst>
          </a:prstGeom>
        </p:spPr>
        <p:txBody>
          <a:bodyPr/>
          <a:lstStyle/>
          <a:p>
            <a:pPr>
              <a:lnSpc>
                <a:spcPct val="80000"/>
              </a:lnSpc>
            </a:pPr>
            <a:endParaRPr lang="en-US" sz="1400" dirty="0" smtClean="0"/>
          </a:p>
          <a:p>
            <a:pPr>
              <a:lnSpc>
                <a:spcPct val="80000"/>
              </a:lnSpc>
            </a:pPr>
            <a:endParaRPr lang="en-US" sz="1400" dirty="0" smtClean="0"/>
          </a:p>
        </p:txBody>
      </p:sp>
      <p:sp>
        <p:nvSpPr>
          <p:cNvPr id="20485" name="Text Box 9"/>
          <p:cNvSpPr txBox="1">
            <a:spLocks noChangeArrowheads="1"/>
          </p:cNvSpPr>
          <p:nvPr/>
        </p:nvSpPr>
        <p:spPr bwMode="auto">
          <a:xfrm>
            <a:off x="2710685" y="4065987"/>
            <a:ext cx="1547146" cy="1200329"/>
          </a:xfrm>
          <a:prstGeom prst="rect">
            <a:avLst/>
          </a:prstGeom>
          <a:noFill/>
          <a:ln w="9525">
            <a:noFill/>
            <a:miter lim="800000"/>
            <a:headEnd/>
            <a:tailEnd/>
          </a:ln>
        </p:spPr>
        <p:txBody>
          <a:bodyPr wrap="square">
            <a:spAutoFit/>
          </a:bodyPr>
          <a:lstStyle/>
          <a:p>
            <a:pPr algn="ctr"/>
            <a:r>
              <a:rPr lang="en-US" dirty="0" smtClean="0"/>
              <a:t>Plasma dynamics and control science</a:t>
            </a:r>
            <a:endParaRPr lang="en-US" dirty="0"/>
          </a:p>
        </p:txBody>
      </p:sp>
      <p:sp>
        <p:nvSpPr>
          <p:cNvPr id="20487" name="Text Box 11"/>
          <p:cNvSpPr txBox="1">
            <a:spLocks noChangeArrowheads="1"/>
          </p:cNvSpPr>
          <p:nvPr/>
        </p:nvSpPr>
        <p:spPr bwMode="auto">
          <a:xfrm>
            <a:off x="5061344" y="4065987"/>
            <a:ext cx="1643063" cy="1200329"/>
          </a:xfrm>
          <a:prstGeom prst="rect">
            <a:avLst/>
          </a:prstGeom>
          <a:noFill/>
          <a:ln w="9525">
            <a:noFill/>
            <a:miter lim="800000"/>
            <a:headEnd/>
            <a:tailEnd/>
          </a:ln>
        </p:spPr>
        <p:txBody>
          <a:bodyPr>
            <a:spAutoFit/>
          </a:bodyPr>
          <a:lstStyle/>
          <a:p>
            <a:pPr algn="ctr"/>
            <a:r>
              <a:rPr lang="en-US" dirty="0" smtClean="0"/>
              <a:t>Plasma-materials science and technology</a:t>
            </a:r>
            <a:endParaRPr lang="en-US" dirty="0"/>
          </a:p>
        </p:txBody>
      </p:sp>
      <p:sp>
        <p:nvSpPr>
          <p:cNvPr id="20492" name="Text Box 6"/>
          <p:cNvSpPr txBox="1">
            <a:spLocks noChangeArrowheads="1"/>
          </p:cNvSpPr>
          <p:nvPr/>
        </p:nvSpPr>
        <p:spPr bwMode="auto">
          <a:xfrm>
            <a:off x="3586013" y="888441"/>
            <a:ext cx="2190306" cy="1200329"/>
          </a:xfrm>
          <a:prstGeom prst="rect">
            <a:avLst/>
          </a:prstGeom>
          <a:solidFill>
            <a:srgbClr val="FFFFFF">
              <a:alpha val="76863"/>
            </a:srgbClr>
          </a:solidFill>
          <a:ln w="9525">
            <a:noFill/>
            <a:miter lim="800000"/>
            <a:headEnd/>
            <a:tailEnd/>
          </a:ln>
          <a:effectLst>
            <a:softEdge rad="127000"/>
          </a:effectLst>
        </p:spPr>
        <p:txBody>
          <a:bodyPr wrap="square">
            <a:spAutoFit/>
          </a:bodyPr>
          <a:lstStyle/>
          <a:p>
            <a:pPr algn="ctr"/>
            <a:r>
              <a:rPr lang="en-US" b="1" dirty="0" smtClean="0"/>
              <a:t>Understanding for fusion on earth and of the plasma universe</a:t>
            </a:r>
            <a:endParaRPr lang="en-US" b="1" dirty="0"/>
          </a:p>
        </p:txBody>
      </p:sp>
      <p:sp>
        <p:nvSpPr>
          <p:cNvPr id="22" name="Text Box 11"/>
          <p:cNvSpPr txBox="1">
            <a:spLocks noChangeArrowheads="1"/>
          </p:cNvSpPr>
          <p:nvPr/>
        </p:nvSpPr>
        <p:spPr bwMode="auto">
          <a:xfrm>
            <a:off x="3859635" y="5473051"/>
            <a:ext cx="1643063" cy="646331"/>
          </a:xfrm>
          <a:prstGeom prst="rect">
            <a:avLst/>
          </a:prstGeom>
          <a:noFill/>
          <a:ln w="9525">
            <a:noFill/>
            <a:miter lim="800000"/>
            <a:headEnd/>
            <a:tailEnd/>
          </a:ln>
        </p:spPr>
        <p:txBody>
          <a:bodyPr>
            <a:spAutoFit/>
          </a:bodyPr>
          <a:lstStyle/>
          <a:p>
            <a:pPr algn="ctr"/>
            <a:r>
              <a:rPr lang="en-US" dirty="0" smtClean="0"/>
              <a:t>Discovery science</a:t>
            </a:r>
            <a:endParaRPr lang="en-US" dirty="0"/>
          </a:p>
        </p:txBody>
      </p:sp>
      <p:sp>
        <p:nvSpPr>
          <p:cNvPr id="23" name="Text Box 6"/>
          <p:cNvSpPr txBox="1">
            <a:spLocks noChangeArrowheads="1"/>
          </p:cNvSpPr>
          <p:nvPr/>
        </p:nvSpPr>
        <p:spPr bwMode="auto">
          <a:xfrm>
            <a:off x="3859635" y="2637676"/>
            <a:ext cx="1643063" cy="923330"/>
          </a:xfrm>
          <a:prstGeom prst="rect">
            <a:avLst/>
          </a:prstGeom>
          <a:noFill/>
          <a:ln w="9525">
            <a:noFill/>
            <a:miter lim="800000"/>
            <a:headEnd/>
            <a:tailEnd/>
          </a:ln>
        </p:spPr>
        <p:txBody>
          <a:bodyPr>
            <a:spAutoFit/>
          </a:bodyPr>
          <a:lstStyle/>
          <a:p>
            <a:pPr algn="ctr"/>
            <a:r>
              <a:rPr lang="en-US" dirty="0" smtClean="0"/>
              <a:t>Burning plasma science</a:t>
            </a:r>
            <a:endParaRPr lang="en-US" dirty="0"/>
          </a:p>
        </p:txBody>
      </p:sp>
      <p:sp>
        <p:nvSpPr>
          <p:cNvPr id="13" name="Oval 12"/>
          <p:cNvSpPr/>
          <p:nvPr/>
        </p:nvSpPr>
        <p:spPr>
          <a:xfrm>
            <a:off x="2514599" y="3750733"/>
            <a:ext cx="1930401" cy="1769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4119679"/>
            <a:ext cx="2299580" cy="1815882"/>
          </a:xfrm>
          <a:prstGeom prst="rect">
            <a:avLst/>
          </a:prstGeom>
          <a:noFill/>
        </p:spPr>
        <p:txBody>
          <a:bodyPr wrap="square" rtlCol="0">
            <a:spAutoFit/>
          </a:bodyPr>
          <a:lstStyle/>
          <a:p>
            <a:r>
              <a:rPr lang="en-US" sz="1600" i="1" dirty="0" smtClean="0"/>
              <a:t>Drives the need for major facility operations, V&amp;V, step forward in international research, and investment in validated simulation</a:t>
            </a:r>
            <a:endParaRPr lang="en-US" sz="1600" i="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8028</TotalTime>
  <Words>5338</Words>
  <Application>Microsoft Office PowerPoint</Application>
  <PresentationFormat>On-screen Show (4:3)</PresentationFormat>
  <Paragraphs>815</Paragraphs>
  <Slides>42</Slides>
  <Notes>23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Fusion Energy Sciences Program  Update to FESAC Following release of the FY’12 Congressional Budget Request</vt:lpstr>
      <vt:lpstr>Welcome… and thank you</vt:lpstr>
      <vt:lpstr>In this overview…</vt:lpstr>
      <vt:lpstr>For 2012, the Administration proposes to make sacrifices in many areas of science and energy </vt:lpstr>
      <vt:lpstr>The Administration is committed to targeted science investments with near-term payoffs</vt:lpstr>
      <vt:lpstr>In this overview…</vt:lpstr>
      <vt:lpstr>The science that undergirds fusion energy is far-reaching and is poised for a transformation</vt:lpstr>
      <vt:lpstr>The U.S. is a world leader in establishing the scientific basis for fusion energy and understanding the plasma universe</vt:lpstr>
      <vt:lpstr>The U.S. is a world leader in establishing the scientific basis for fusion energy and understanding the plasma universe</vt:lpstr>
      <vt:lpstr>The U.S. is a world leader in establishing the scientific basis for fusion energy and understanding the plasma universe</vt:lpstr>
      <vt:lpstr>The U.S. is a world leader in establishing the scientific basis for fusion energy and understanding the plasma universe</vt:lpstr>
      <vt:lpstr>FES priorities govern the choices we’ve made</vt:lpstr>
      <vt:lpstr>PowerPoint Presentation</vt:lpstr>
      <vt:lpstr>ITER is the keystone for establishing the scientific and technological feasibility of magnetic fusion energy</vt:lpstr>
      <vt:lpstr>PowerPoint Presentation</vt:lpstr>
      <vt:lpstr>U.S. ITER In-kind Hardware Contributions</vt:lpstr>
      <vt:lpstr>PowerPoint Presentation</vt:lpstr>
      <vt:lpstr>The major facilities are critical elements of the U.S. research program and contribute to every major research element, most notably plasma control science</vt:lpstr>
      <vt:lpstr>Research on the major U.S. facilities is highly impactful – it is noted in DOE leadership, and by our international partners</vt:lpstr>
      <vt:lpstr>International Research grows in the proposed FY’12 budget</vt:lpstr>
      <vt:lpstr>Emergent opportunities for plasma control research, with superconducting magnetic technology, reside overseas</vt:lpstr>
      <vt:lpstr>Materials and Enabling Technologies research grows in the proposed FY’12 budget</vt:lpstr>
      <vt:lpstr>A Fusion Pathways Assessment is ongoing that will identify research needs at a level that enables new solicitations</vt:lpstr>
      <vt:lpstr>Theory and  validated simulation are critical for fusion’s future success</vt:lpstr>
      <vt:lpstr>On the pause in the FSP</vt:lpstr>
      <vt:lpstr>FES performed a strategic redirection of  the ICC Program in FY’10</vt:lpstr>
      <vt:lpstr>High Energy Density Laboratory Plasma Physics will be adjusted to emphasize near-term science results relevant to IFE and discovery</vt:lpstr>
      <vt:lpstr>General Plasma Science is increased in the FY’12 FES proposal to help capture the call made by the National Academies</vt:lpstr>
      <vt:lpstr>PowerPoint Presentation</vt:lpstr>
      <vt:lpstr>ARRA is enabling significant investment in HEDLP for FES</vt:lpstr>
      <vt:lpstr>The depth and breadth of university engagement in FES-sponsored activities is striking</vt:lpstr>
      <vt:lpstr>On IFE…</vt:lpstr>
      <vt:lpstr>The National Academies study on IFE and IFE technology is of high interest to FES</vt:lpstr>
      <vt:lpstr>Another comment I made to the NAS: the multiscale character of IFE plasma physics challenges demand validated predictive capability take a step up</vt:lpstr>
      <vt:lpstr>Also expressed to the NAS: IFE and MFE share many issues and interests related to materials</vt:lpstr>
      <vt:lpstr>A comment I made to the NAS: their views on the benefit to IFE of a vigorous materials science program will be of value</vt:lpstr>
      <vt:lpstr>Also expressed to the NAS: establishing fusion’s credibility is the overarching task</vt:lpstr>
      <vt:lpstr>In this overview…</vt:lpstr>
      <vt:lpstr>There have been big changes in FES in the last year</vt:lpstr>
      <vt:lpstr>The new FES organizational structure  reflects what we need to do as a community</vt:lpstr>
      <vt:lpstr>PowerPoint Presentation</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Al</cp:lastModifiedBy>
  <cp:revision>1005</cp:revision>
  <dcterms:created xsi:type="dcterms:W3CDTF">2009-10-19T15:58:14Z</dcterms:created>
  <dcterms:modified xsi:type="dcterms:W3CDTF">2011-03-07T09:34:29Z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