
<file path=[Content_Types].xml><?xml version="1.0" encoding="utf-8"?>
<Types xmlns="http://schemas.openxmlformats.org/package/2006/content-types"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85" r:id="rId4"/>
    <p:sldId id="286" r:id="rId5"/>
    <p:sldId id="287" r:id="rId6"/>
    <p:sldId id="273" r:id="rId7"/>
    <p:sldId id="288" r:id="rId8"/>
    <p:sldId id="28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636"/>
    <a:srgbClr val="146737"/>
    <a:srgbClr val="FFFF99"/>
    <a:srgbClr val="66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08" autoAdjust="0"/>
  </p:normalViewPr>
  <p:slideViewPr>
    <p:cSldViewPr>
      <p:cViewPr>
        <p:scale>
          <a:sx n="49" d="100"/>
          <a:sy n="49" d="100"/>
        </p:scale>
        <p:origin x="-98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7A99E33-6635-4D53-BB69-DF09318BB4A8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DBA068B-7A98-4E0F-9459-9A33DEEB05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33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A068B-7A98-4E0F-9459-9A33DEEB05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A068B-7A98-4E0F-9459-9A33DEEB05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D0876B-9E2A-457D-B577-7ACB4F7B85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A068B-7A98-4E0F-9459-9A33DEEB05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horizontal-logo-green-text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1905000" y="304901"/>
            <a:ext cx="5334000" cy="891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0663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21907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5" y="1114424"/>
            <a:ext cx="8410575" cy="5011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7064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March 8,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4464" y="6351654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6CA2777-A89F-4130-B308-73BB659559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9" descr="horizontal-logo-green-text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5410200"/>
            <a:ext cx="7239000" cy="10668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March 8, 2011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Portfolio Analysis and Management System (PAMS)</a:t>
            </a:r>
            <a:endParaRPr lang="en-US" sz="2800" i="1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990600" y="3581400"/>
            <a:ext cx="72390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Briefing for the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Fusion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Energy Sciences Advisory Committee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Linda G. Blevins, Office of the Deputy Director for Science Programs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Keith A. Tucker, Office of Business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Policy and Operations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1495424"/>
            <a:ext cx="5410200" cy="3228976"/>
          </a:xfrm>
        </p:spPr>
        <p:txBody>
          <a:bodyPr>
            <a:normAutofit/>
          </a:bodyPr>
          <a:lstStyle/>
          <a:p>
            <a:r>
              <a:rPr lang="en-US" dirty="0" smtClean="0"/>
              <a:t>Grants Management Process</a:t>
            </a:r>
          </a:p>
          <a:p>
            <a:r>
              <a:rPr lang="en-US" dirty="0" smtClean="0"/>
              <a:t>PAMS Overview</a:t>
            </a:r>
          </a:p>
          <a:p>
            <a:r>
              <a:rPr lang="en-US" dirty="0" smtClean="0"/>
              <a:t>PAMS Design Philosophy</a:t>
            </a:r>
          </a:p>
          <a:p>
            <a:r>
              <a:rPr lang="en-US" dirty="0" smtClean="0"/>
              <a:t>Project Methodology</a:t>
            </a:r>
          </a:p>
          <a:p>
            <a:r>
              <a:rPr lang="en-US" dirty="0" smtClean="0"/>
              <a:t>Project Status and Next Steps</a:t>
            </a:r>
          </a:p>
          <a:p>
            <a:r>
              <a:rPr lang="en-US" dirty="0" smtClean="0"/>
              <a:t>Planned Iterations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Mar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/>
              <a:t>Ver</a:t>
            </a:r>
            <a:r>
              <a:rPr lang="en-US" dirty="0" smtClean="0"/>
              <a:t> 2, 5/7/10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610225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57200" y="2743200"/>
            <a:ext cx="1597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457201" y="2286000"/>
            <a:ext cx="1597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4569115"/>
            <a:ext cx="339685" cy="10315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Closeout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0243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Universities (Financial Assistance)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3215" y="454314"/>
            <a:ext cx="339685" cy="10315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Pre-Award</a:t>
            </a:r>
            <a:endParaRPr lang="en-US" sz="14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86600" y="5105400"/>
          <a:ext cx="1981200" cy="1110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171"/>
                <a:gridCol w="283029"/>
              </a:tblGrid>
              <a:tr h="185057">
                <a:tc gridSpan="2">
                  <a:txBody>
                    <a:bodyPr/>
                    <a:lstStyle/>
                    <a:p>
                      <a:r>
                        <a:rPr lang="en-US" sz="900" dirty="0" smtClean="0"/>
                        <a:t>PARTICIPANTS LEGEND</a:t>
                      </a:r>
                      <a:endParaRPr lang="en-US" sz="900" dirty="0"/>
                    </a:p>
                  </a:txBody>
                  <a:tcPr marL="45630" marR="45630" marT="22815" marB="228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Program</a:t>
                      </a:r>
                      <a:endParaRPr lang="en-US" sz="900" dirty="0"/>
                    </a:p>
                  </a:txBody>
                  <a:tcPr marL="45630" marR="45630" marT="22815" marB="228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5630" marR="45630" marT="22815" marB="2281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Grants &amp; Contracts</a:t>
                      </a:r>
                      <a:endParaRPr lang="en-US" sz="900" dirty="0"/>
                    </a:p>
                  </a:txBody>
                  <a:tcPr marL="45630" marR="45630" marT="22815" marB="228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5630" marR="45630" marT="22815" marB="2281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Budget</a:t>
                      </a:r>
                      <a:endParaRPr lang="en-US" sz="900" dirty="0"/>
                    </a:p>
                  </a:txBody>
                  <a:tcPr marL="45630" marR="45630" marT="22815" marB="228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5630" marR="45630" marT="22815" marB="2281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Chicago</a:t>
                      </a:r>
                      <a:endParaRPr lang="en-US" sz="900" dirty="0"/>
                    </a:p>
                  </a:txBody>
                  <a:tcPr marL="45630" marR="45630" marT="22815" marB="228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5630" marR="45630" marT="22815" marB="2281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5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OSTI</a:t>
                      </a:r>
                    </a:p>
                  </a:txBody>
                  <a:tcPr marL="45630" marR="45630" marT="22815" marB="228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5630" marR="45630" marT="22815" marB="2281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8874672" y="53340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877300" y="5715000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877300" y="5515020"/>
            <a:ext cx="76200" cy="76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877300" y="5867400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1485900"/>
            <a:ext cx="339685" cy="20602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Award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3215" y="3540414"/>
            <a:ext cx="339685" cy="10315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Post-Award</a:t>
            </a:r>
            <a:endParaRPr lang="en-US" sz="10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444931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1480628"/>
            <a:ext cx="9146959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3"/>
          </p:cNvCxnSpPr>
          <p:nvPr/>
        </p:nvCxnSpPr>
        <p:spPr>
          <a:xfrm flipV="1">
            <a:off x="339685" y="2505075"/>
            <a:ext cx="8804315" cy="1096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0" y="3533775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0" y="4562475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-2219325" y="3028950"/>
            <a:ext cx="51435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38175" y="552450"/>
            <a:ext cx="8001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Issue solicitation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47825" y="552450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Receive pre-proposals;  send encourage / discourage decisions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76575" y="552450"/>
            <a:ext cx="6858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Receive proposals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71925" y="552450"/>
            <a:ext cx="11525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Log and assign proposals to program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managers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77000" y="552450"/>
            <a:ext cx="12287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Execute peer review (mail, panel, site visit,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or combination)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10800000">
            <a:off x="466730" y="1476378"/>
            <a:ext cx="7814875" cy="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334000" y="552450"/>
            <a:ext cx="93345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Perform administrative review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16200000" flipH="1">
            <a:off x="8225889" y="1426708"/>
            <a:ext cx="114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915275" y="542925"/>
            <a:ext cx="7239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Make selections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47800" y="1590675"/>
            <a:ext cx="57150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Receive revised budget and scope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209800" y="1581150"/>
            <a:ext cx="6953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Document award decision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05150" y="1581150"/>
            <a:ext cx="581024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Place money in monthly financial plan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86200" y="1581150"/>
            <a:ext cx="790575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Create requisition and route for review and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concurrence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67275" y="1581150"/>
            <a:ext cx="100965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Approve award recommendation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67425" y="1581150"/>
            <a:ext cx="733426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Route requisition to  CH budget &amp; contracting officers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991350" y="1581150"/>
            <a:ext cx="6477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Negotiate final award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839075" y="1581150"/>
            <a:ext cx="476251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Issue award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47825" y="2609850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Obtain approvals for decline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recommendation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86100" y="2609850"/>
            <a:ext cx="102870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Issue declination letter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204528" y="1726890"/>
            <a:ext cx="509355" cy="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53390" y="1977390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228600" y="25146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19125" y="4676775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Receive and approve final technical reports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>
            <a:stCxn id="54" idx="2"/>
          </p:cNvCxnSpPr>
          <p:nvPr/>
        </p:nvCxnSpPr>
        <p:spPr>
          <a:xfrm rot="16200000" flipH="1">
            <a:off x="8221486" y="2956102"/>
            <a:ext cx="1136819" cy="6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V="1">
            <a:off x="457202" y="3531923"/>
            <a:ext cx="8335772" cy="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4854448" y="3475751"/>
            <a:ext cx="114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350966" y="2609850"/>
            <a:ext cx="11525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Return reviews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515350" y="1571625"/>
            <a:ext cx="5429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Return reviews to PI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205206" y="3788358"/>
            <a:ext cx="509355" cy="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57200" y="4048252"/>
            <a:ext cx="146364" cy="16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un 56"/>
          <p:cNvSpPr/>
          <p:nvPr/>
        </p:nvSpPr>
        <p:spPr>
          <a:xfrm>
            <a:off x="589735" y="2264652"/>
            <a:ext cx="45719" cy="45719"/>
          </a:xfrm>
          <a:prstGeom prst="su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un 57"/>
          <p:cNvSpPr/>
          <p:nvPr/>
        </p:nvSpPr>
        <p:spPr>
          <a:xfrm>
            <a:off x="585732" y="2718739"/>
            <a:ext cx="45719" cy="45719"/>
          </a:xfrm>
          <a:prstGeom prst="su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28650" y="1581150"/>
            <a:ext cx="6477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Negotiate scope and budget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9125" y="2609850"/>
            <a:ext cx="80010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Document decline decision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277306" y="1977013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036276" y="1977012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922774" y="1972864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698732" y="1974372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695354" y="1972863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894574" y="1974371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807074" y="1972862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656982" y="1974371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8331829" y="1972862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454590" y="962685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876627" y="965456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777727" y="968227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43500" y="964348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282352" y="963793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7717128" y="963238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H="1">
            <a:off x="1132666" y="4507944"/>
            <a:ext cx="114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19125" y="3638550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Release continuation or supplemental funding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 rot="10800000">
            <a:off x="457200" y="4562946"/>
            <a:ext cx="7310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205201" y="4823853"/>
            <a:ext cx="509355" cy="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60595" y="5080347"/>
            <a:ext cx="146364" cy="16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1435693" y="3028060"/>
            <a:ext cx="1937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875304" y="3029484"/>
            <a:ext cx="1937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135453" y="3028060"/>
            <a:ext cx="1937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0" y="5600700"/>
            <a:ext cx="34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Crosscutting Activities During Above:</a:t>
            </a:r>
          </a:p>
          <a:p>
            <a:pPr marL="285750" lvl="1" indent="-171450">
              <a:buFont typeface="Arial" pitchFamily="34" charset="0"/>
              <a:buChar char="•"/>
            </a:pPr>
            <a:r>
              <a:rPr lang="en-US" sz="1100" dirty="0" smtClean="0"/>
              <a:t>Document decisions manually in IMSC</a:t>
            </a:r>
          </a:p>
          <a:p>
            <a:pPr marL="285750" lvl="1" indent="-171450">
              <a:buFont typeface="Arial" pitchFamily="34" charset="0"/>
              <a:buChar char="•"/>
            </a:pPr>
            <a:r>
              <a:rPr lang="en-US" sz="1100" dirty="0" smtClean="0"/>
              <a:t>Send correspondence by paper or email or RIMS</a:t>
            </a:r>
            <a:endParaRPr lang="en-US" sz="1100" dirty="0"/>
          </a:p>
        </p:txBody>
      </p:sp>
      <p:sp>
        <p:nvSpPr>
          <p:cNvPr id="85" name="Rectangle 84"/>
          <p:cNvSpPr/>
          <p:nvPr/>
        </p:nvSpPr>
        <p:spPr>
          <a:xfrm>
            <a:off x="644652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58952" y="457200"/>
            <a:ext cx="76200" cy="76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73252" y="457200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641348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078480" y="457200"/>
            <a:ext cx="76200" cy="76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973068" y="452628"/>
            <a:ext cx="76200" cy="76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340096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478524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916657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30936" y="14859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449324" y="14859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210141" y="14859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3098883" y="1495044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3214321" y="1495044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3884880" y="1486469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147798" y="1486469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018775" y="1486469"/>
            <a:ext cx="76200" cy="76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4864608" y="1490472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063996" y="14859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6994819" y="1485900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840980" y="1485900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8516590" y="1493361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19131" y="25146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645465" y="2510051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3080732" y="2510051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4356798" y="2521447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621383" y="3548418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31999" y="3548418"/>
            <a:ext cx="76200" cy="76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868415" y="3548418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10771" y="4582737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/>
          <p:nvPr/>
        </p:nvCxnSpPr>
        <p:spPr>
          <a:xfrm rot="5400000">
            <a:off x="6566640" y="3040170"/>
            <a:ext cx="51435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8876745" y="6096000"/>
            <a:ext cx="762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728579" y="4582695"/>
            <a:ext cx="762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5-Point Star 131"/>
          <p:cNvSpPr/>
          <p:nvPr/>
        </p:nvSpPr>
        <p:spPr>
          <a:xfrm>
            <a:off x="668656" y="1297781"/>
            <a:ext cx="45719" cy="45719"/>
          </a:xfrm>
          <a:prstGeom prst="star5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5-Point Star 132"/>
          <p:cNvSpPr/>
          <p:nvPr/>
        </p:nvSpPr>
        <p:spPr>
          <a:xfrm>
            <a:off x="1359694" y="1294886"/>
            <a:ext cx="45719" cy="45719"/>
          </a:xfrm>
          <a:prstGeom prst="star5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5-Point Star 133"/>
          <p:cNvSpPr/>
          <p:nvPr/>
        </p:nvSpPr>
        <p:spPr>
          <a:xfrm>
            <a:off x="1675925" y="1297781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/>
          <p:cNvSpPr/>
          <p:nvPr/>
        </p:nvSpPr>
        <p:spPr>
          <a:xfrm>
            <a:off x="2764631" y="1286796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5-Point Star 135"/>
          <p:cNvSpPr/>
          <p:nvPr/>
        </p:nvSpPr>
        <p:spPr>
          <a:xfrm>
            <a:off x="3107531" y="1293019"/>
            <a:ext cx="45719" cy="45719"/>
          </a:xfrm>
          <a:prstGeom prst="star5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5-Point Star 136"/>
          <p:cNvSpPr/>
          <p:nvPr/>
        </p:nvSpPr>
        <p:spPr>
          <a:xfrm>
            <a:off x="3686175" y="1297781"/>
            <a:ext cx="45719" cy="45719"/>
          </a:xfrm>
          <a:prstGeom prst="star5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Isosceles Triangle 137"/>
          <p:cNvSpPr/>
          <p:nvPr/>
        </p:nvSpPr>
        <p:spPr>
          <a:xfrm>
            <a:off x="5031581" y="1295400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5-Point Star 138"/>
          <p:cNvSpPr/>
          <p:nvPr/>
        </p:nvSpPr>
        <p:spPr>
          <a:xfrm>
            <a:off x="6509292" y="1173956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5-Point Star 139"/>
          <p:cNvSpPr/>
          <p:nvPr/>
        </p:nvSpPr>
        <p:spPr>
          <a:xfrm>
            <a:off x="6507956" y="1292543"/>
            <a:ext cx="45719" cy="45719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5-Point Star 140"/>
          <p:cNvSpPr/>
          <p:nvPr/>
        </p:nvSpPr>
        <p:spPr>
          <a:xfrm>
            <a:off x="6508246" y="1054893"/>
            <a:ext cx="45719" cy="45719"/>
          </a:xfrm>
          <a:prstGeom prst="star5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Isosceles Triangle 141"/>
          <p:cNvSpPr/>
          <p:nvPr/>
        </p:nvSpPr>
        <p:spPr>
          <a:xfrm>
            <a:off x="7613153" y="1295400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5-Point Star 142"/>
          <p:cNvSpPr/>
          <p:nvPr/>
        </p:nvSpPr>
        <p:spPr>
          <a:xfrm>
            <a:off x="1480662" y="2328863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/>
          <p:cNvSpPr/>
          <p:nvPr/>
        </p:nvSpPr>
        <p:spPr>
          <a:xfrm>
            <a:off x="1924347" y="2328863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5-Point Star 144"/>
          <p:cNvSpPr/>
          <p:nvPr/>
        </p:nvSpPr>
        <p:spPr>
          <a:xfrm>
            <a:off x="2237899" y="2324100"/>
            <a:ext cx="45719" cy="45719"/>
          </a:xfrm>
          <a:prstGeom prst="star5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/>
          <p:cNvSpPr/>
          <p:nvPr/>
        </p:nvSpPr>
        <p:spPr>
          <a:xfrm>
            <a:off x="2810172" y="2326482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5-Point Star 146"/>
          <p:cNvSpPr/>
          <p:nvPr/>
        </p:nvSpPr>
        <p:spPr>
          <a:xfrm>
            <a:off x="3919063" y="2324100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5-Point Star 147"/>
          <p:cNvSpPr/>
          <p:nvPr/>
        </p:nvSpPr>
        <p:spPr>
          <a:xfrm>
            <a:off x="4598194" y="2328862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5-Point Star 148"/>
          <p:cNvSpPr/>
          <p:nvPr/>
        </p:nvSpPr>
        <p:spPr>
          <a:xfrm>
            <a:off x="4898231" y="2326481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5-Point Star 149"/>
          <p:cNvSpPr/>
          <p:nvPr/>
        </p:nvSpPr>
        <p:spPr>
          <a:xfrm>
            <a:off x="5802631" y="2324100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5-Point Star 150"/>
          <p:cNvSpPr/>
          <p:nvPr/>
        </p:nvSpPr>
        <p:spPr>
          <a:xfrm>
            <a:off x="6100287" y="2326481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5-Point Star 151"/>
          <p:cNvSpPr/>
          <p:nvPr/>
        </p:nvSpPr>
        <p:spPr>
          <a:xfrm>
            <a:off x="6719412" y="2328863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5-Point Star 152"/>
          <p:cNvSpPr/>
          <p:nvPr/>
        </p:nvSpPr>
        <p:spPr>
          <a:xfrm>
            <a:off x="7871937" y="2328349"/>
            <a:ext cx="45719" cy="45719"/>
          </a:xfrm>
          <a:prstGeom prst="star5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5-Point Star 153"/>
          <p:cNvSpPr/>
          <p:nvPr/>
        </p:nvSpPr>
        <p:spPr>
          <a:xfrm>
            <a:off x="8546306" y="2314575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Isosceles Triangle 154"/>
          <p:cNvSpPr/>
          <p:nvPr/>
        </p:nvSpPr>
        <p:spPr>
          <a:xfrm>
            <a:off x="8960941" y="2311045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Isosceles Triangle 155"/>
          <p:cNvSpPr/>
          <p:nvPr/>
        </p:nvSpPr>
        <p:spPr>
          <a:xfrm>
            <a:off x="1321891" y="3350419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5-Point Star 156"/>
          <p:cNvSpPr/>
          <p:nvPr/>
        </p:nvSpPr>
        <p:spPr>
          <a:xfrm>
            <a:off x="1683544" y="3352800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Isosceles Triangle 157"/>
          <p:cNvSpPr/>
          <p:nvPr/>
        </p:nvSpPr>
        <p:spPr>
          <a:xfrm>
            <a:off x="2755403" y="3348038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5-Point Star 158"/>
          <p:cNvSpPr/>
          <p:nvPr/>
        </p:nvSpPr>
        <p:spPr>
          <a:xfrm>
            <a:off x="3117056" y="3348038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Isosceles Triangle 159"/>
          <p:cNvSpPr/>
          <p:nvPr/>
        </p:nvSpPr>
        <p:spPr>
          <a:xfrm>
            <a:off x="4014787" y="3348037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5-Point Star 160"/>
          <p:cNvSpPr/>
          <p:nvPr/>
        </p:nvSpPr>
        <p:spPr>
          <a:xfrm>
            <a:off x="4386559" y="3350418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Isosceles Triangle 161"/>
          <p:cNvSpPr/>
          <p:nvPr/>
        </p:nvSpPr>
        <p:spPr>
          <a:xfrm>
            <a:off x="5410496" y="3352800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5-Point Star 162"/>
          <p:cNvSpPr/>
          <p:nvPr/>
        </p:nvSpPr>
        <p:spPr>
          <a:xfrm>
            <a:off x="657225" y="5417343"/>
            <a:ext cx="45719" cy="45719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Isosceles Triangle 163"/>
          <p:cNvSpPr/>
          <p:nvPr/>
        </p:nvSpPr>
        <p:spPr>
          <a:xfrm>
            <a:off x="1731169" y="5419725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5-Point Star 164"/>
          <p:cNvSpPr/>
          <p:nvPr/>
        </p:nvSpPr>
        <p:spPr>
          <a:xfrm>
            <a:off x="4016131" y="1289540"/>
            <a:ext cx="63500" cy="54708"/>
          </a:xfrm>
          <a:prstGeom prst="star5">
            <a:avLst/>
          </a:prstGeom>
          <a:solidFill>
            <a:schemeClr val="accent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5-Point Star 165"/>
          <p:cNvSpPr/>
          <p:nvPr/>
        </p:nvSpPr>
        <p:spPr>
          <a:xfrm>
            <a:off x="8240411" y="2327305"/>
            <a:ext cx="45719" cy="45719"/>
          </a:xfrm>
          <a:prstGeom prst="star5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5-Point Star 169"/>
          <p:cNvSpPr/>
          <p:nvPr/>
        </p:nvSpPr>
        <p:spPr>
          <a:xfrm>
            <a:off x="3154681" y="2286000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5-Point Star 170"/>
          <p:cNvSpPr/>
          <p:nvPr/>
        </p:nvSpPr>
        <p:spPr>
          <a:xfrm>
            <a:off x="3611881" y="2286000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2069638" y="3821112"/>
            <a:ext cx="70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All IT systems listed above are used to release funds during the post-award period (e.g., non-review years).</a:t>
            </a:r>
          </a:p>
          <a:p>
            <a:r>
              <a:rPr lang="en-US" sz="1200" b="1" dirty="0" smtClean="0"/>
              <a:t>One program uses RIMS to manage progress reports, continuations, and renewal due dates.</a:t>
            </a:r>
            <a:endParaRPr lang="en-US" sz="1200" dirty="0"/>
          </a:p>
        </p:txBody>
      </p:sp>
      <p:sp>
        <p:nvSpPr>
          <p:cNvPr id="173" name="TextBox 172"/>
          <p:cNvSpPr txBox="1"/>
          <p:nvPr/>
        </p:nvSpPr>
        <p:spPr>
          <a:xfrm>
            <a:off x="6813753" y="73740"/>
            <a:ext cx="216636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Future PAMS Contributions</a:t>
            </a:r>
            <a:endParaRPr lang="en-US" sz="1400" dirty="0"/>
          </a:p>
        </p:txBody>
      </p:sp>
      <p:sp>
        <p:nvSpPr>
          <p:cNvPr id="174" name="Rectangle 173"/>
          <p:cNvSpPr/>
          <p:nvPr/>
        </p:nvSpPr>
        <p:spPr>
          <a:xfrm>
            <a:off x="997146" y="3555539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Isosceles Triangle 174"/>
          <p:cNvSpPr/>
          <p:nvPr/>
        </p:nvSpPr>
        <p:spPr>
          <a:xfrm>
            <a:off x="6165353" y="1306157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043102" y="4682000"/>
            <a:ext cx="1209675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Close out award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>
          <a:xfrm>
            <a:off x="1842571" y="5108285"/>
            <a:ext cx="1937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2069603" y="4591745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8" name="Table 187"/>
          <p:cNvGraphicFramePr>
            <a:graphicFrameLocks noGrp="1"/>
          </p:cNvGraphicFramePr>
          <p:nvPr/>
        </p:nvGraphicFramePr>
        <p:xfrm>
          <a:off x="4019552" y="4424551"/>
          <a:ext cx="2990848" cy="235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48"/>
                <a:gridCol w="257176"/>
                <a:gridCol w="1228724"/>
                <a:gridCol w="266700"/>
              </a:tblGrid>
              <a:tr h="185583">
                <a:tc gridSpan="2">
                  <a:txBody>
                    <a:bodyPr/>
                    <a:lstStyle/>
                    <a:p>
                      <a:r>
                        <a:rPr lang="en-US" sz="900" dirty="0" smtClean="0"/>
                        <a:t>IT SYSTEM - CURRENT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 dirty="0" smtClean="0"/>
                        <a:t>IT SYSTEM - PROPOSED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58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PAMS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Website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Email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Email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STRIPES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STRIPES</a:t>
                      </a:r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FedConnect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/>
                        <a:t>FedConnect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IMSC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FMIS/FDS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FMIS/FDS</a:t>
                      </a:r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PeerNet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Grants.gov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Grants.gov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Selection Statement Software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E-Link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</a:tbl>
          </a:graphicData>
        </a:graphic>
      </p:graphicFrame>
      <p:sp>
        <p:nvSpPr>
          <p:cNvPr id="189" name="5-Point Star 188"/>
          <p:cNvSpPr/>
          <p:nvPr/>
        </p:nvSpPr>
        <p:spPr>
          <a:xfrm>
            <a:off x="5365173" y="4875692"/>
            <a:ext cx="45719" cy="45719"/>
          </a:xfrm>
          <a:prstGeom prst="star5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5-Point Star 189"/>
          <p:cNvSpPr/>
          <p:nvPr/>
        </p:nvSpPr>
        <p:spPr>
          <a:xfrm>
            <a:off x="5361456" y="5051857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5-Point Star 190"/>
          <p:cNvSpPr/>
          <p:nvPr/>
        </p:nvSpPr>
        <p:spPr>
          <a:xfrm>
            <a:off x="5361456" y="5235454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5-Point Star 191"/>
          <p:cNvSpPr/>
          <p:nvPr/>
        </p:nvSpPr>
        <p:spPr>
          <a:xfrm>
            <a:off x="5361456" y="5430203"/>
            <a:ext cx="45719" cy="45719"/>
          </a:xfrm>
          <a:prstGeom prst="star5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5-Point Star 192"/>
          <p:cNvSpPr/>
          <p:nvPr/>
        </p:nvSpPr>
        <p:spPr>
          <a:xfrm>
            <a:off x="5361456" y="5610084"/>
            <a:ext cx="45719" cy="45719"/>
          </a:xfrm>
          <a:prstGeom prst="star5">
            <a:avLst/>
          </a:prstGeom>
          <a:solidFill>
            <a:schemeClr val="accent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5-Point Star 193"/>
          <p:cNvSpPr/>
          <p:nvPr/>
        </p:nvSpPr>
        <p:spPr>
          <a:xfrm>
            <a:off x="5365173" y="5789964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5-Point Star 194"/>
          <p:cNvSpPr/>
          <p:nvPr/>
        </p:nvSpPr>
        <p:spPr>
          <a:xfrm>
            <a:off x="5357739" y="5980996"/>
            <a:ext cx="45719" cy="45719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5-Point Star 195"/>
          <p:cNvSpPr/>
          <p:nvPr/>
        </p:nvSpPr>
        <p:spPr>
          <a:xfrm>
            <a:off x="5357739" y="6164594"/>
            <a:ext cx="45719" cy="45719"/>
          </a:xfrm>
          <a:prstGeom prst="star5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5-Point Star 196"/>
          <p:cNvSpPr/>
          <p:nvPr/>
        </p:nvSpPr>
        <p:spPr>
          <a:xfrm>
            <a:off x="5356810" y="6415099"/>
            <a:ext cx="45719" cy="45719"/>
          </a:xfrm>
          <a:prstGeom prst="star5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5-Point Star 197"/>
          <p:cNvSpPr/>
          <p:nvPr/>
        </p:nvSpPr>
        <p:spPr>
          <a:xfrm>
            <a:off x="5365173" y="6673042"/>
            <a:ext cx="45719" cy="45719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5-Point Star 198"/>
          <p:cNvSpPr/>
          <p:nvPr/>
        </p:nvSpPr>
        <p:spPr>
          <a:xfrm>
            <a:off x="6850566" y="5051857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5-Point Star 199"/>
          <p:cNvSpPr/>
          <p:nvPr/>
        </p:nvSpPr>
        <p:spPr>
          <a:xfrm>
            <a:off x="6855719" y="5423698"/>
            <a:ext cx="45719" cy="45719"/>
          </a:xfrm>
          <a:prstGeom prst="star5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Isosceles Triangle 200"/>
          <p:cNvSpPr/>
          <p:nvPr/>
        </p:nvSpPr>
        <p:spPr>
          <a:xfrm>
            <a:off x="6830823" y="4679156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5-Point Star 201"/>
          <p:cNvSpPr/>
          <p:nvPr/>
        </p:nvSpPr>
        <p:spPr>
          <a:xfrm>
            <a:off x="6858000" y="6172200"/>
            <a:ext cx="45719" cy="45719"/>
          </a:xfrm>
          <a:prstGeom prst="star5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5-Point Star 202"/>
          <p:cNvSpPr/>
          <p:nvPr/>
        </p:nvSpPr>
        <p:spPr>
          <a:xfrm>
            <a:off x="6858000" y="5257800"/>
            <a:ext cx="45719" cy="45719"/>
          </a:xfrm>
          <a:prstGeom prst="star5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5-Point Star 203"/>
          <p:cNvSpPr/>
          <p:nvPr/>
        </p:nvSpPr>
        <p:spPr>
          <a:xfrm>
            <a:off x="6858000" y="5791200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485900"/>
            <a:ext cx="339685" cy="20602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Award</a:t>
            </a:r>
            <a:endParaRPr lang="en-US" sz="1400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2743200"/>
            <a:ext cx="1597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457201" y="2286000"/>
            <a:ext cx="1597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4569115"/>
            <a:ext cx="339685" cy="10315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Closeout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0243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DOE National Laboratories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215" y="454314"/>
            <a:ext cx="339685" cy="10315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Pre-Award</a:t>
            </a:r>
            <a:endParaRPr lang="en-US" sz="14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086600" y="5170715"/>
          <a:ext cx="1855427" cy="925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398"/>
                <a:gridCol w="283029"/>
              </a:tblGrid>
              <a:tr h="185057">
                <a:tc gridSpan="2">
                  <a:txBody>
                    <a:bodyPr/>
                    <a:lstStyle/>
                    <a:p>
                      <a:r>
                        <a:rPr lang="en-US" sz="900" dirty="0" smtClean="0"/>
                        <a:t>PARTICIPANTS LEGEND</a:t>
                      </a:r>
                      <a:endParaRPr lang="en-US" sz="900" dirty="0"/>
                    </a:p>
                  </a:txBody>
                  <a:tcPr marL="45630" marR="45630" marT="22815" marB="22815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Program</a:t>
                      </a:r>
                      <a:endParaRPr lang="en-US" sz="900" dirty="0"/>
                    </a:p>
                  </a:txBody>
                  <a:tcPr marL="45630" marR="45630" marT="22815" marB="22815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5630" marR="45630" marT="22815" marB="22815"/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Budget</a:t>
                      </a:r>
                      <a:endParaRPr lang="en-US" sz="900" dirty="0"/>
                    </a:p>
                  </a:txBody>
                  <a:tcPr marL="45630" marR="45630" marT="22815" marB="2281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5630" marR="45630" marT="22815" marB="22815"/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Grants</a:t>
                      </a:r>
                      <a:r>
                        <a:rPr lang="en-US" sz="900" baseline="0" dirty="0" smtClean="0"/>
                        <a:t> &amp; Contracts</a:t>
                      </a:r>
                      <a:endParaRPr lang="en-US" sz="900" dirty="0"/>
                    </a:p>
                  </a:txBody>
                  <a:tcPr marL="45630" marR="45630" marT="22815" marB="2281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5630" marR="45630" marT="22815" marB="22815"/>
                </a:tc>
              </a:tr>
              <a:tr h="185057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Site Office</a:t>
                      </a:r>
                      <a:endParaRPr lang="en-US" sz="900" dirty="0"/>
                    </a:p>
                  </a:txBody>
                  <a:tcPr marL="45630" marR="45630" marT="22815" marB="2281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5630" marR="45630" marT="22815" marB="22815"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8781421" y="5410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88812" y="5605459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788812" y="5776911"/>
            <a:ext cx="76200" cy="762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88812" y="5951721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15" y="3540414"/>
            <a:ext cx="339685" cy="10315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/>
              <a:t>Post-Award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444931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1480628"/>
            <a:ext cx="9146959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339685" y="2505075"/>
            <a:ext cx="8804315" cy="1096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3533775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4562475"/>
            <a:ext cx="9144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2219325" y="3028950"/>
            <a:ext cx="51435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38175" y="552450"/>
            <a:ext cx="80010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Issue solicitation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47825" y="552450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Receive pre-proposals; send encourage / discourage decisions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76575" y="552450"/>
            <a:ext cx="68580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Receive proposals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71925" y="552450"/>
            <a:ext cx="11525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Log and assign proposals to program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managers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4000" y="552450"/>
            <a:ext cx="12287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Execute peer review (mail, panel, site visit,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or combination)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10800000">
            <a:off x="466733" y="1476378"/>
            <a:ext cx="6657548" cy="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7058051" y="1415878"/>
            <a:ext cx="114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772275" y="542925"/>
            <a:ext cx="7239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Make selections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38275" y="1590675"/>
            <a:ext cx="59055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Receive revised Field Work Proposal (FWP)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9799" y="1581150"/>
            <a:ext cx="670089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Document award decision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43875" y="1581150"/>
            <a:ext cx="1057275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Obtain approvals for award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recommendations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47825" y="2609850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Obtain approvals for decline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recommendation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86100" y="2609850"/>
            <a:ext cx="102870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Issue declination letter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04528" y="1726890"/>
            <a:ext cx="509355" cy="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53390" y="1977390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228600" y="25146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19125" y="4676775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Receive final technical reports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rot="16200000" flipH="1">
            <a:off x="7892873" y="2956102"/>
            <a:ext cx="1136819" cy="6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>
            <a:off x="457202" y="3532498"/>
            <a:ext cx="80009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4854448" y="3475751"/>
            <a:ext cx="114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350966" y="2609850"/>
            <a:ext cx="11525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Return reviews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205206" y="3788358"/>
            <a:ext cx="509355" cy="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57200" y="4048252"/>
            <a:ext cx="146364" cy="16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un 47"/>
          <p:cNvSpPr/>
          <p:nvPr/>
        </p:nvSpPr>
        <p:spPr>
          <a:xfrm>
            <a:off x="589735" y="2264652"/>
            <a:ext cx="45719" cy="45719"/>
          </a:xfrm>
          <a:prstGeom prst="su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un 48"/>
          <p:cNvSpPr/>
          <p:nvPr/>
        </p:nvSpPr>
        <p:spPr>
          <a:xfrm>
            <a:off x="585732" y="2718739"/>
            <a:ext cx="45719" cy="45719"/>
          </a:xfrm>
          <a:prstGeom prst="su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8649" y="1581150"/>
            <a:ext cx="676276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Negotiate scope and budget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9125" y="2609850"/>
            <a:ext cx="800100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Document decline decision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324466" y="1974915"/>
            <a:ext cx="116166" cy="38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036276" y="1977012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898742" y="1970202"/>
            <a:ext cx="135510" cy="43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114800" y="1970202"/>
            <a:ext cx="129619" cy="59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132181" y="1972863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922855" y="1974371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868348" y="1972862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685557" y="1974371"/>
            <a:ext cx="163326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454590" y="962685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876627" y="965456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777727" y="968227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143500" y="964348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574128" y="963238"/>
            <a:ext cx="179547" cy="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1132666" y="4507944"/>
            <a:ext cx="114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19125" y="3638550"/>
            <a:ext cx="120967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Release continuation or supplemental funding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rot="10800000">
            <a:off x="457200" y="4562946"/>
            <a:ext cx="7310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205201" y="4823853"/>
            <a:ext cx="509355" cy="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60595" y="5080347"/>
            <a:ext cx="146364" cy="16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435693" y="3028060"/>
            <a:ext cx="1937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875304" y="3029484"/>
            <a:ext cx="1937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35453" y="3028060"/>
            <a:ext cx="19370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0" y="5600700"/>
            <a:ext cx="2857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Crosscutting Activities During Above:</a:t>
            </a:r>
          </a:p>
          <a:p>
            <a:pPr marL="285750" lvl="1" indent="-171450">
              <a:buFont typeface="Arial" pitchFamily="34" charset="0"/>
              <a:buChar char="•"/>
            </a:pPr>
            <a:r>
              <a:rPr lang="en-US" sz="1100" dirty="0" smtClean="0"/>
              <a:t>Document decisions manually in IMSC</a:t>
            </a:r>
          </a:p>
          <a:p>
            <a:pPr marL="285750" lvl="1" indent="-171450">
              <a:buFont typeface="Arial" pitchFamily="34" charset="0"/>
              <a:buChar char="•"/>
            </a:pPr>
            <a:r>
              <a:rPr lang="en-US" sz="1100" dirty="0" smtClean="0"/>
              <a:t>Send correspondence by paper or email</a:t>
            </a:r>
            <a:endParaRPr lang="en-US" sz="1100" dirty="0"/>
          </a:p>
        </p:txBody>
      </p:sp>
      <p:sp>
        <p:nvSpPr>
          <p:cNvPr id="74" name="Rectangle 73"/>
          <p:cNvSpPr/>
          <p:nvPr/>
        </p:nvSpPr>
        <p:spPr>
          <a:xfrm>
            <a:off x="4248150" y="1581150"/>
            <a:ext cx="9144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Complete Work Authorization and Program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Guidance Letter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295901" y="1581150"/>
            <a:ext cx="647699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Place money in monthly financial plan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090992" y="1581150"/>
            <a:ext cx="8001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Negotiate M&amp;O contract modification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043197" y="1581150"/>
            <a:ext cx="647700" cy="819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Modify M&amp;O Contract to issue award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858321" y="1581150"/>
            <a:ext cx="1190625" cy="819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Return reviews or summary report and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communicate review results to lab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management in writing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5233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41989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075303" y="45781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974460" y="457425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338390" y="4572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770447" y="45842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26807" y="14859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1582071" y="1492869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438435" y="1494328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205906" y="1489253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052389" y="148590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4360500" y="1492301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4246200" y="1492301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409568" y="1488339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295268" y="1488339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086529" y="1491112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044462" y="1485900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858393" y="1490659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15218" y="2511440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651939" y="2510279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3086489" y="2519477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350998" y="2518258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7861" y="3546958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20856" y="4578812"/>
            <a:ext cx="76200" cy="76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4029077" y="5143905"/>
          <a:ext cx="2990848" cy="148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48"/>
                <a:gridCol w="219076"/>
                <a:gridCol w="1276349"/>
                <a:gridCol w="219075"/>
              </a:tblGrid>
              <a:tr h="185583">
                <a:tc gridSpan="2">
                  <a:txBody>
                    <a:bodyPr/>
                    <a:lstStyle/>
                    <a:p>
                      <a:r>
                        <a:rPr lang="en-US" sz="900" dirty="0" smtClean="0"/>
                        <a:t>IT SYSTEM - CURRENT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 dirty="0" smtClean="0"/>
                        <a:t>IT SYSTEM - PROPOSED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58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PAMS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Website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Website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Email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Email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IMSC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FMIS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FMIS</a:t>
                      </a:r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PeerNet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</a:tr>
              <a:tr h="18558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Searchable FWP</a:t>
                      </a:r>
                      <a:endParaRPr lang="en-US" sz="900" dirty="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Searchable FWP</a:t>
                      </a:r>
                    </a:p>
                  </a:txBody>
                  <a:tcPr marL="43574" marR="43574" marT="21786" marB="21786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3574" marR="43574" marT="21786" marB="21786"/>
                </a:tc>
              </a:tr>
            </a:tbl>
          </a:graphicData>
        </a:graphic>
      </p:graphicFrame>
      <p:cxnSp>
        <p:nvCxnSpPr>
          <p:cNvPr id="104" name="Straight Connector 103"/>
          <p:cNvCxnSpPr/>
          <p:nvPr/>
        </p:nvCxnSpPr>
        <p:spPr>
          <a:xfrm rot="5400000">
            <a:off x="6566640" y="3040170"/>
            <a:ext cx="51435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5-Point Star 104"/>
          <p:cNvSpPr/>
          <p:nvPr/>
        </p:nvSpPr>
        <p:spPr>
          <a:xfrm>
            <a:off x="5383758" y="5599373"/>
            <a:ext cx="45719" cy="45719"/>
          </a:xfrm>
          <a:prstGeom prst="star5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5-Point Star 105"/>
          <p:cNvSpPr/>
          <p:nvPr/>
        </p:nvSpPr>
        <p:spPr>
          <a:xfrm>
            <a:off x="5380041" y="5775538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5-Point Star 106"/>
          <p:cNvSpPr/>
          <p:nvPr/>
        </p:nvSpPr>
        <p:spPr>
          <a:xfrm>
            <a:off x="5372100" y="6140818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5-Point Star 107"/>
          <p:cNvSpPr/>
          <p:nvPr/>
        </p:nvSpPr>
        <p:spPr>
          <a:xfrm>
            <a:off x="5383758" y="6331850"/>
            <a:ext cx="45719" cy="45719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5-Point Star 108"/>
          <p:cNvSpPr/>
          <p:nvPr/>
        </p:nvSpPr>
        <p:spPr>
          <a:xfrm>
            <a:off x="6895372" y="5599373"/>
            <a:ext cx="45719" cy="45719"/>
          </a:xfrm>
          <a:prstGeom prst="star5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5-Point Star 109"/>
          <p:cNvSpPr/>
          <p:nvPr/>
        </p:nvSpPr>
        <p:spPr>
          <a:xfrm>
            <a:off x="6895372" y="5775538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5-Point Star 110"/>
          <p:cNvSpPr/>
          <p:nvPr/>
        </p:nvSpPr>
        <p:spPr>
          <a:xfrm>
            <a:off x="5384688" y="6508411"/>
            <a:ext cx="45719" cy="45719"/>
          </a:xfrm>
          <a:prstGeom prst="star5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5-Point Star 111"/>
          <p:cNvSpPr/>
          <p:nvPr/>
        </p:nvSpPr>
        <p:spPr>
          <a:xfrm>
            <a:off x="6895372" y="6545581"/>
            <a:ext cx="45719" cy="45719"/>
          </a:xfrm>
          <a:prstGeom prst="star5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Isosceles Triangle 112"/>
          <p:cNvSpPr/>
          <p:nvPr/>
        </p:nvSpPr>
        <p:spPr>
          <a:xfrm>
            <a:off x="6876708" y="5393473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5-Point Star 113"/>
          <p:cNvSpPr/>
          <p:nvPr/>
        </p:nvSpPr>
        <p:spPr>
          <a:xfrm>
            <a:off x="677133" y="1296302"/>
            <a:ext cx="45719" cy="45719"/>
          </a:xfrm>
          <a:prstGeom prst="star5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5-Point Star 114"/>
          <p:cNvSpPr/>
          <p:nvPr/>
        </p:nvSpPr>
        <p:spPr>
          <a:xfrm>
            <a:off x="1675498" y="1291969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Isosceles Triangle 115"/>
          <p:cNvSpPr/>
          <p:nvPr/>
        </p:nvSpPr>
        <p:spPr>
          <a:xfrm>
            <a:off x="2751868" y="1287636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5-Point Star 116"/>
          <p:cNvSpPr/>
          <p:nvPr/>
        </p:nvSpPr>
        <p:spPr>
          <a:xfrm>
            <a:off x="3111344" y="1283302"/>
            <a:ext cx="45719" cy="45719"/>
          </a:xfrm>
          <a:prstGeom prst="star5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5-Point Star 117"/>
          <p:cNvSpPr/>
          <p:nvPr/>
        </p:nvSpPr>
        <p:spPr>
          <a:xfrm>
            <a:off x="3111344" y="1169002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Isosceles Triangle 118"/>
          <p:cNvSpPr/>
          <p:nvPr/>
        </p:nvSpPr>
        <p:spPr>
          <a:xfrm>
            <a:off x="3661934" y="1291427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5-Point Star 119"/>
          <p:cNvSpPr/>
          <p:nvPr/>
        </p:nvSpPr>
        <p:spPr>
          <a:xfrm>
            <a:off x="5384006" y="5959794"/>
            <a:ext cx="45719" cy="45719"/>
          </a:xfrm>
          <a:prstGeom prst="star5">
            <a:avLst/>
          </a:prstGeom>
          <a:solidFill>
            <a:schemeClr val="accent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5-Point Star 120"/>
          <p:cNvSpPr/>
          <p:nvPr/>
        </p:nvSpPr>
        <p:spPr>
          <a:xfrm>
            <a:off x="4004292" y="1287094"/>
            <a:ext cx="45719" cy="45719"/>
          </a:xfrm>
          <a:prstGeom prst="star5">
            <a:avLst/>
          </a:prstGeom>
          <a:solidFill>
            <a:schemeClr val="accent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Isosceles Triangle 121"/>
          <p:cNvSpPr/>
          <p:nvPr/>
        </p:nvSpPr>
        <p:spPr>
          <a:xfrm>
            <a:off x="5023241" y="1291969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5-Point Star 122"/>
          <p:cNvSpPr/>
          <p:nvPr/>
        </p:nvSpPr>
        <p:spPr>
          <a:xfrm>
            <a:off x="5373108" y="1040076"/>
            <a:ext cx="45719" cy="45719"/>
          </a:xfrm>
          <a:prstGeom prst="star5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5-Point Star 123"/>
          <p:cNvSpPr/>
          <p:nvPr/>
        </p:nvSpPr>
        <p:spPr>
          <a:xfrm>
            <a:off x="5372100" y="1176912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5-Point Star 124"/>
          <p:cNvSpPr/>
          <p:nvPr/>
        </p:nvSpPr>
        <p:spPr>
          <a:xfrm>
            <a:off x="5375817" y="1303977"/>
            <a:ext cx="45719" cy="45719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Isosceles Triangle 125"/>
          <p:cNvSpPr/>
          <p:nvPr/>
        </p:nvSpPr>
        <p:spPr>
          <a:xfrm>
            <a:off x="6449388" y="1287635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5-Point Star 126"/>
          <p:cNvSpPr/>
          <p:nvPr/>
        </p:nvSpPr>
        <p:spPr>
          <a:xfrm>
            <a:off x="1469107" y="2331503"/>
            <a:ext cx="45719" cy="45719"/>
          </a:xfrm>
          <a:prstGeom prst="star5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5-Point Star 127"/>
          <p:cNvSpPr/>
          <p:nvPr/>
        </p:nvSpPr>
        <p:spPr>
          <a:xfrm>
            <a:off x="1945809" y="2331503"/>
            <a:ext cx="45719" cy="45719"/>
          </a:xfrm>
          <a:prstGeom prst="star5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/>
          <p:cNvSpPr/>
          <p:nvPr/>
        </p:nvSpPr>
        <p:spPr>
          <a:xfrm>
            <a:off x="2782203" y="2314169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5-Point Star 129"/>
          <p:cNvSpPr/>
          <p:nvPr/>
        </p:nvSpPr>
        <p:spPr>
          <a:xfrm>
            <a:off x="7895909" y="2314169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Isosceles Triangle 130"/>
          <p:cNvSpPr/>
          <p:nvPr/>
        </p:nvSpPr>
        <p:spPr>
          <a:xfrm>
            <a:off x="8933652" y="2316335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Isosceles Triangle 131"/>
          <p:cNvSpPr/>
          <p:nvPr/>
        </p:nvSpPr>
        <p:spPr>
          <a:xfrm>
            <a:off x="1301554" y="3336368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Isosceles Triangle 132"/>
          <p:cNvSpPr/>
          <p:nvPr/>
        </p:nvSpPr>
        <p:spPr>
          <a:xfrm>
            <a:off x="2743200" y="3336368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Isosceles Triangle 133"/>
          <p:cNvSpPr/>
          <p:nvPr/>
        </p:nvSpPr>
        <p:spPr>
          <a:xfrm>
            <a:off x="4000500" y="3336368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Isosceles Triangle 134"/>
          <p:cNvSpPr/>
          <p:nvPr/>
        </p:nvSpPr>
        <p:spPr>
          <a:xfrm>
            <a:off x="5389435" y="3340702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Isosceles Triangle 135"/>
          <p:cNvSpPr/>
          <p:nvPr/>
        </p:nvSpPr>
        <p:spPr>
          <a:xfrm>
            <a:off x="1713792" y="5406769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5-Point Star 136"/>
          <p:cNvSpPr/>
          <p:nvPr/>
        </p:nvSpPr>
        <p:spPr>
          <a:xfrm>
            <a:off x="6895372" y="6140818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5-Point Star 137"/>
          <p:cNvSpPr/>
          <p:nvPr/>
        </p:nvSpPr>
        <p:spPr>
          <a:xfrm>
            <a:off x="5326381" y="2286000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5-Point Star 138"/>
          <p:cNvSpPr/>
          <p:nvPr/>
        </p:nvSpPr>
        <p:spPr>
          <a:xfrm>
            <a:off x="5829300" y="2286000"/>
            <a:ext cx="45719" cy="45719"/>
          </a:xfrm>
          <a:prstGeom prst="star5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2128630" y="3837801"/>
            <a:ext cx="7015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All IT systems listed above are used to release funds during the post-award period (e.g., non-review years).</a:t>
            </a:r>
            <a:endParaRPr lang="en-US" sz="1200" dirty="0"/>
          </a:p>
        </p:txBody>
      </p:sp>
      <p:sp>
        <p:nvSpPr>
          <p:cNvPr id="141" name="TextBox 140"/>
          <p:cNvSpPr txBox="1"/>
          <p:nvPr/>
        </p:nvSpPr>
        <p:spPr>
          <a:xfrm>
            <a:off x="6797454" y="73740"/>
            <a:ext cx="216636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Future PAMS Contributions</a:t>
            </a:r>
            <a:endParaRPr lang="en-US" sz="1400" dirty="0"/>
          </a:p>
        </p:txBody>
      </p:sp>
      <p:sp>
        <p:nvSpPr>
          <p:cNvPr id="142" name="Rectangle 141"/>
          <p:cNvSpPr/>
          <p:nvPr/>
        </p:nvSpPr>
        <p:spPr>
          <a:xfrm>
            <a:off x="737412" y="3547193"/>
            <a:ext cx="7620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859095" y="3549379"/>
            <a:ext cx="762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/>
          <p:cNvSpPr/>
          <p:nvPr/>
        </p:nvSpPr>
        <p:spPr>
          <a:xfrm>
            <a:off x="1340980" y="1292556"/>
            <a:ext cx="83047" cy="65443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7064"/>
            <a:ext cx="5334000" cy="365125"/>
          </a:xfrm>
        </p:spPr>
        <p:txBody>
          <a:bodyPr/>
          <a:lstStyle/>
          <a:p>
            <a:r>
              <a:rPr lang="en-US" dirty="0" err="1" smtClean="0"/>
              <a:t>Ver</a:t>
            </a:r>
            <a:r>
              <a:rPr lang="en-US" dirty="0" smtClean="0"/>
              <a:t> 2, 5/7/10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>
                <a:latin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cs typeface="Arial" charset="0"/>
              </a:rPr>
              <a:t>ortfolio </a:t>
            </a:r>
            <a:r>
              <a:rPr lang="en-US" u="sng" dirty="0" smtClean="0">
                <a:latin typeface="Arial" charset="0"/>
                <a:cs typeface="Arial" charset="0"/>
              </a:rPr>
              <a:t>A</a:t>
            </a:r>
            <a:r>
              <a:rPr lang="en-US" dirty="0" smtClean="0">
                <a:latin typeface="Arial" charset="0"/>
                <a:cs typeface="Arial" charset="0"/>
              </a:rPr>
              <a:t>nalysis and </a:t>
            </a:r>
            <a:r>
              <a:rPr lang="en-US" u="sng" dirty="0" smtClean="0">
                <a:latin typeface="Arial" charset="0"/>
                <a:cs typeface="Arial" charset="0"/>
              </a:rPr>
              <a:t>M</a:t>
            </a:r>
            <a:r>
              <a:rPr lang="en-US" dirty="0" smtClean="0">
                <a:latin typeface="Arial" charset="0"/>
                <a:cs typeface="Arial" charset="0"/>
              </a:rPr>
              <a:t>anagement </a:t>
            </a:r>
            <a:r>
              <a:rPr lang="en-US" u="sng" dirty="0" smtClean="0">
                <a:latin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cs typeface="Arial" charset="0"/>
              </a:rPr>
              <a:t>ystem</a:t>
            </a:r>
          </a:p>
          <a:p>
            <a:r>
              <a:rPr lang="en-US" sz="1600" dirty="0" smtClean="0">
                <a:latin typeface="Arial" charset="0"/>
                <a:cs typeface="Arial" charset="0"/>
              </a:rPr>
              <a:t>Based on Government Off-The-Shelf (GOTS) software in use at several Federal agencies including</a:t>
            </a:r>
          </a:p>
          <a:p>
            <a:pPr lvl="1"/>
            <a:r>
              <a:rPr lang="en-US" sz="1600" dirty="0" smtClean="0">
                <a:latin typeface="Arial" charset="0"/>
                <a:cs typeface="Arial" charset="0"/>
              </a:rPr>
              <a:t>Grants Management Support for DHS/FEMA, HHS/HRSA, Department of Justice, Treasury</a:t>
            </a:r>
          </a:p>
          <a:p>
            <a:pPr lvl="1"/>
            <a:r>
              <a:rPr lang="en-US" sz="1600" dirty="0" smtClean="0">
                <a:latin typeface="Arial" charset="0"/>
                <a:cs typeface="Arial" charset="0"/>
              </a:rPr>
              <a:t>Contracts and Loans Support for NASA and Overseas Private Investment Corporation </a:t>
            </a:r>
          </a:p>
          <a:p>
            <a:pPr lvl="1"/>
            <a:r>
              <a:rPr lang="en-US" sz="1600" dirty="0" smtClean="0">
                <a:latin typeface="Arial" charset="0"/>
                <a:cs typeface="Arial" charset="0"/>
              </a:rPr>
              <a:t>SBIR/STTR Support for NASA and DHS Science &amp; Technology Directorate</a:t>
            </a:r>
          </a:p>
          <a:p>
            <a:pPr>
              <a:spcBef>
                <a:spcPts val="1200"/>
              </a:spcBef>
            </a:pPr>
            <a:r>
              <a:rPr lang="en-US" sz="1600" dirty="0" smtClean="0">
                <a:latin typeface="Arial" charset="0"/>
                <a:cs typeface="Arial" charset="0"/>
              </a:rPr>
              <a:t>Supports the grants management process from end to end. </a:t>
            </a:r>
          </a:p>
          <a:p>
            <a:pPr>
              <a:spcBef>
                <a:spcPts val="1200"/>
              </a:spcBef>
            </a:pPr>
            <a:r>
              <a:rPr lang="en-US" sz="1600" dirty="0" smtClean="0">
                <a:latin typeface="Arial" charset="0"/>
                <a:cs typeface="Arial" charset="0"/>
              </a:rPr>
              <a:t>Employs a service-oriented design, already integrated with Grants.gov and Financial Management systems at other Federal Agencies, and will be able to integrate with DOE and other Federal systems (Grants.gov, STRIPES, etc.).</a:t>
            </a:r>
          </a:p>
        </p:txBody>
      </p:sp>
      <p:sp>
        <p:nvSpPr>
          <p:cNvPr id="24578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762001"/>
          </a:xfr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Application Overview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F72904-3FA3-45FB-A278-8424DCCCB6F4}" type="slidenum">
              <a:rPr 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7064"/>
            <a:ext cx="5334000" cy="365125"/>
          </a:xfrm>
        </p:spPr>
        <p:txBody>
          <a:bodyPr/>
          <a:lstStyle/>
          <a:p>
            <a:r>
              <a:rPr lang="en-US" dirty="0" smtClean="0"/>
              <a:t>Mar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Support the complete research funding process</a:t>
            </a:r>
          </a:p>
          <a:p>
            <a:pPr lvl="1"/>
            <a:r>
              <a:rPr lang="en-US" sz="1800" dirty="0" smtClean="0"/>
              <a:t>Fill processing gaps</a:t>
            </a:r>
          </a:p>
          <a:p>
            <a:pPr lvl="1"/>
            <a:r>
              <a:rPr lang="en-US" sz="1800" dirty="0" smtClean="0"/>
              <a:t>Seamlessly manage grants from solicitation through award to publishing the final results</a:t>
            </a:r>
          </a:p>
          <a:p>
            <a:r>
              <a:rPr lang="en-US" sz="2000" dirty="0" smtClean="0"/>
              <a:t>Consolidate or integrate with existing information systems, as appropriate</a:t>
            </a:r>
          </a:p>
          <a:p>
            <a:pPr lvl="1"/>
            <a:r>
              <a:rPr lang="en-US" sz="1800" dirty="0" smtClean="0"/>
              <a:t>Replace outdated information systems</a:t>
            </a:r>
          </a:p>
          <a:p>
            <a:pPr lvl="1"/>
            <a:r>
              <a:rPr lang="en-US" sz="1800" dirty="0" smtClean="0"/>
              <a:t>Don’t duplicate functionality of externally managed information systems, exchange data with them</a:t>
            </a:r>
          </a:p>
          <a:p>
            <a:r>
              <a:rPr lang="en-US" sz="2000" dirty="0" smtClean="0"/>
              <a:t>Improve data management</a:t>
            </a:r>
          </a:p>
          <a:p>
            <a:pPr lvl="1"/>
            <a:r>
              <a:rPr lang="en-US" sz="1800" dirty="0" smtClean="0"/>
              <a:t>Associations between people and research proposals or projects</a:t>
            </a:r>
          </a:p>
          <a:p>
            <a:pPr lvl="1"/>
            <a:r>
              <a:rPr lang="en-US" sz="1800" dirty="0" smtClean="0"/>
              <a:t>Grant proposal demographics</a:t>
            </a:r>
          </a:p>
          <a:p>
            <a:r>
              <a:rPr lang="en-US" sz="2000" dirty="0" smtClean="0"/>
              <a:t>Standardize data exchanges</a:t>
            </a:r>
            <a:endParaRPr lang="en-US" sz="1800" dirty="0" smtClean="0"/>
          </a:p>
          <a:p>
            <a:r>
              <a:rPr lang="en-US" sz="2000" dirty="0" smtClean="0"/>
              <a:t>Enable flexibility in process implementation</a:t>
            </a: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PAMS Design Philosophy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7064"/>
            <a:ext cx="5334000" cy="365125"/>
          </a:xfrm>
        </p:spPr>
        <p:txBody>
          <a:bodyPr/>
          <a:lstStyle/>
          <a:p>
            <a:r>
              <a:rPr lang="en-US" dirty="0" smtClean="0"/>
              <a:t>Mar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Mar 2011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2425" y="1114425"/>
            <a:ext cx="8410575" cy="2085975"/>
          </a:xfrm>
        </p:spPr>
        <p:txBody>
          <a:bodyPr/>
          <a:lstStyle/>
          <a:p>
            <a:r>
              <a:rPr lang="en-US" sz="2000" dirty="0" smtClean="0"/>
              <a:t>PAMS will be implemented in multiple iterations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 t="15150"/>
          <a:stretch>
            <a:fillRect/>
          </a:stretch>
        </p:blipFill>
        <p:spPr bwMode="auto">
          <a:xfrm>
            <a:off x="1123950" y="2057400"/>
            <a:ext cx="63436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Refinement in final steps</a:t>
            </a:r>
          </a:p>
          <a:p>
            <a:pPr lvl="1"/>
            <a:r>
              <a:rPr lang="en-US" dirty="0" smtClean="0"/>
              <a:t>Draft Requirements Definition Document, describing what PAMS must do, was written and reviewed</a:t>
            </a:r>
          </a:p>
          <a:p>
            <a:pPr lvl="1"/>
            <a:r>
              <a:rPr lang="en-US" dirty="0" smtClean="0"/>
              <a:t>Final Requirements Definition Document, incorporating reviewer comments, is expected to be delivered this week</a:t>
            </a:r>
          </a:p>
          <a:p>
            <a:r>
              <a:rPr lang="en-US" dirty="0" smtClean="0"/>
              <a:t>Gap analysis estimate completed, estimating how much work is needed to modify the baseline GOTS software to meet the Office of Science’s requirements</a:t>
            </a:r>
          </a:p>
          <a:p>
            <a:r>
              <a:rPr lang="en-US" dirty="0" smtClean="0"/>
              <a:t>Requirements prioritized and partitioned into 7 iterations</a:t>
            </a:r>
          </a:p>
          <a:p>
            <a:r>
              <a:rPr lang="en-US" dirty="0" smtClean="0"/>
              <a:t>Project schedule for PAMS iterations is in-progress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 and 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Mar 2011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757</Words>
  <Application>Microsoft Office PowerPoint</Application>
  <PresentationFormat>On-screen Show (4:3)</PresentationFormat>
  <Paragraphs>181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Portfolio Analysis and Management System (PAMS)</vt:lpstr>
      <vt:lpstr>Agenda</vt:lpstr>
      <vt:lpstr>PowerPoint Presentation</vt:lpstr>
      <vt:lpstr>PowerPoint Presentation</vt:lpstr>
      <vt:lpstr>Application Overview</vt:lpstr>
      <vt:lpstr>PAMS Design Philosophy</vt:lpstr>
      <vt:lpstr>Project Methodology</vt:lpstr>
      <vt:lpstr>Project Status and Next Steps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Groves</dc:creator>
  <cp:lastModifiedBy>Al</cp:lastModifiedBy>
  <cp:revision>241</cp:revision>
  <dcterms:created xsi:type="dcterms:W3CDTF">2009-10-19T15:58:14Z</dcterms:created>
  <dcterms:modified xsi:type="dcterms:W3CDTF">2011-03-06T13:54:06Z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