
<file path=[Content_Types].xml><?xml version="1.0" encoding="utf-8"?>
<Types xmlns="http://schemas.openxmlformats.org/package/2006/content-types">
  <Default Extension="bin" ContentType="application/vnd.openxmlformats-officedocument.oleObject"/>
  <Override PartName="/ppt/slides/slide5.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Default Extension="jpeg" ContentType="image/jpeg"/>
  <Default Extension="emf" ContentType="image/x-emf"/>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commentAuthors.xml" ContentType="application/vnd.openxmlformats-officedocument.presentationml.commentAuthors+xml"/>
  <Default Extension="sldx" ContentType="application/vnd.openxmlformats-officedocument.presentationml.slide"/>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4" r:id="rId3"/>
    <p:sldId id="261" r:id="rId4"/>
    <p:sldId id="262" r:id="rId5"/>
    <p:sldId id="263" r:id="rId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c" lastIdx="3" clrIdx="0"/>
  <p:cmAuthor id="1" name="sabachr"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0"/>
    <a:srgbClr val="FFFFFF"/>
    <a:srgbClr val="0F6636"/>
    <a:srgbClr val="FFD10D"/>
    <a:srgbClr val="FFFF00"/>
    <a:srgbClr val="1C1C1C"/>
    <a:srgbClr val="00D200"/>
    <a:srgbClr val="FF5050"/>
    <a:srgbClr val="FFFF5A"/>
    <a:srgbClr val="00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3" autoAdjust="0"/>
    <p:restoredTop sz="99138" autoAdjust="0"/>
  </p:normalViewPr>
  <p:slideViewPr>
    <p:cSldViewPr snapToGrid="0" showGuides="1">
      <p:cViewPr>
        <p:scale>
          <a:sx n="60" d="100"/>
          <a:sy n="60" d="100"/>
        </p:scale>
        <p:origin x="-643" y="0"/>
      </p:cViewPr>
      <p:guideLst>
        <p:guide orient="horz" pos="331"/>
        <p:guide pos="288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201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1183" y="0"/>
            <a:ext cx="3037628" cy="464820"/>
          </a:xfrm>
          <a:prstGeom prst="rect">
            <a:avLst/>
          </a:prstGeom>
        </p:spPr>
        <p:txBody>
          <a:bodyPr vert="horz" lIns="91650" tIns="45825" rIns="91650" bIns="45825" rtlCol="0"/>
          <a:lstStyle>
            <a:lvl1pPr algn="r">
              <a:defRPr sz="1200"/>
            </a:lvl1pPr>
          </a:lstStyle>
          <a:p>
            <a:fld id="{C83C64E7-DA39-46B7-804D-4DA1D1883ECF}" type="datetimeFigureOut">
              <a:rPr lang="en-US" smtClean="0"/>
              <a:pPr/>
              <a:t>3/6/2011</a:t>
            </a:fld>
            <a:endParaRPr lang="en-US"/>
          </a:p>
        </p:txBody>
      </p:sp>
      <p:sp>
        <p:nvSpPr>
          <p:cNvPr id="4" name="Footer Placeholder 3"/>
          <p:cNvSpPr>
            <a:spLocks noGrp="1"/>
          </p:cNvSpPr>
          <p:nvPr>
            <p:ph type="ftr" sz="quarter" idx="2"/>
          </p:nvPr>
        </p:nvSpPr>
        <p:spPr>
          <a:xfrm>
            <a:off x="0" y="8829989"/>
            <a:ext cx="3037628" cy="464820"/>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1183" y="8829989"/>
            <a:ext cx="3037628" cy="464820"/>
          </a:xfrm>
          <a:prstGeom prst="rect">
            <a:avLst/>
          </a:prstGeom>
        </p:spPr>
        <p:txBody>
          <a:bodyPr vert="horz" lIns="91650" tIns="45825" rIns="91650" bIns="45825" rtlCol="0" anchor="b"/>
          <a:lstStyle>
            <a:lvl1pPr algn="r">
              <a:defRPr sz="1200"/>
            </a:lvl1pPr>
          </a:lstStyle>
          <a:p>
            <a:fld id="{A85D285B-B262-4216-B8BD-B6D995B64D69}" type="slidenum">
              <a:rPr lang="en-US" smtClean="0"/>
              <a:pPr/>
              <a:t>‹#›</a:t>
            </a:fld>
            <a:endParaRPr lang="en-US"/>
          </a:p>
        </p:txBody>
      </p:sp>
    </p:spTree>
    <p:extLst>
      <p:ext uri="{BB962C8B-B14F-4D97-AF65-F5344CB8AC3E}">
        <p14:creationId xmlns:p14="http://schemas.microsoft.com/office/powerpoint/2010/main" val="308243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2499" tIns="46250" rIns="92499" bIns="4625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2499" tIns="46250" rIns="92499" bIns="46250" rtlCol="0"/>
          <a:lstStyle>
            <a:lvl1pPr algn="r" fontAlgn="auto">
              <a:spcBef>
                <a:spcPts val="0"/>
              </a:spcBef>
              <a:spcAft>
                <a:spcPts val="0"/>
              </a:spcAft>
              <a:defRPr sz="1200">
                <a:latin typeface="+mn-lt"/>
              </a:defRPr>
            </a:lvl1pPr>
          </a:lstStyle>
          <a:p>
            <a:pPr>
              <a:defRPr/>
            </a:pPr>
            <a:fld id="{55B47F48-26AE-44C5-AD96-20FAB6A74F24}" type="datetimeFigureOut">
              <a:rPr lang="en-US"/>
              <a:pPr>
                <a:defRPr/>
              </a:pPr>
              <a:t>3/6/2011</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499" tIns="46250" rIns="92499" bIns="46250" rtlCol="0" anchor="ctr"/>
          <a:lstStyle/>
          <a:p>
            <a:pPr lvl="0"/>
            <a:endParaRPr lang="en-US" noProof="0"/>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2499" tIns="46250" rIns="92499" bIns="462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6"/>
            <a:ext cx="3036888" cy="465138"/>
          </a:xfrm>
          <a:prstGeom prst="rect">
            <a:avLst/>
          </a:prstGeom>
        </p:spPr>
        <p:txBody>
          <a:bodyPr vert="horz" lIns="92499" tIns="46250" rIns="92499" bIns="4625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5" y="8829676"/>
            <a:ext cx="3036888" cy="465138"/>
          </a:xfrm>
          <a:prstGeom prst="rect">
            <a:avLst/>
          </a:prstGeom>
        </p:spPr>
        <p:txBody>
          <a:bodyPr vert="horz" lIns="92499" tIns="46250" rIns="92499" bIns="46250" rtlCol="0" anchor="b"/>
          <a:lstStyle>
            <a:lvl1pPr algn="r" fontAlgn="auto">
              <a:spcBef>
                <a:spcPts val="0"/>
              </a:spcBef>
              <a:spcAft>
                <a:spcPts val="0"/>
              </a:spcAft>
              <a:defRPr sz="1200">
                <a:latin typeface="+mn-lt"/>
              </a:defRPr>
            </a:lvl1pPr>
          </a:lstStyle>
          <a:p>
            <a:pPr>
              <a:defRPr/>
            </a:pPr>
            <a:fld id="{B9C815CE-594B-44AB-BC3C-68E8EAF5333B}" type="slidenum">
              <a:rPr lang="en-US"/>
              <a:pPr>
                <a:defRPr/>
              </a:pPr>
              <a:t>‹#›</a:t>
            </a:fld>
            <a:endParaRPr lang="en-US"/>
          </a:p>
        </p:txBody>
      </p:sp>
    </p:spTree>
    <p:extLst>
      <p:ext uri="{BB962C8B-B14F-4D97-AF65-F5344CB8AC3E}">
        <p14:creationId xmlns:p14="http://schemas.microsoft.com/office/powerpoint/2010/main" val="1328766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dirty="0" smtClean="0"/>
              <a:t>FESAC March 2011</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smtClean="0"/>
              <a:t>FESAC March 2011</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dirty="0" smtClean="0"/>
              <a:t>FESAC March 2011</a:t>
            </a:r>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4" r:id="rId1"/>
    <p:sldLayoutId id="2147483793" r:id="rId2"/>
  </p:sldLayoutIdLst>
  <p:transition>
    <p:fade/>
  </p:transition>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PowerPoint_Slide1.sld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302321"/>
            <a:ext cx="6400800" cy="457200"/>
          </a:xfrm>
        </p:spPr>
        <p:txBody>
          <a:bodyPr rtlCol="0">
            <a:normAutofit/>
          </a:bodyPr>
          <a:lstStyle/>
          <a:p>
            <a:pPr eaLnBrk="1" fontAlgn="auto" hangingPunct="1">
              <a:spcAft>
                <a:spcPts val="0"/>
              </a:spcAft>
              <a:defRPr/>
            </a:pPr>
            <a:r>
              <a:rPr lang="en-US" sz="2000" dirty="0" smtClean="0"/>
              <a:t>March 7, 2011</a:t>
            </a:r>
          </a:p>
        </p:txBody>
      </p:sp>
      <p:sp>
        <p:nvSpPr>
          <p:cNvPr id="3075" name="Title 3"/>
          <p:cNvSpPr>
            <a:spLocks noGrp="1"/>
          </p:cNvSpPr>
          <p:nvPr>
            <p:ph type="title"/>
          </p:nvPr>
        </p:nvSpPr>
        <p:spPr>
          <a:xfrm>
            <a:off x="457200" y="2166938"/>
            <a:ext cx="8229600" cy="1143000"/>
          </a:xfrm>
        </p:spPr>
        <p:txBody>
          <a:bodyPr>
            <a:noAutofit/>
          </a:bodyPr>
          <a:lstStyle/>
          <a:p>
            <a:pPr eaLnBrk="1" hangingPunct="1">
              <a:defRPr/>
            </a:pPr>
            <a:r>
              <a:rPr lang="en-US" sz="3600" dirty="0" smtClean="0"/>
              <a:t>ITER</a:t>
            </a:r>
          </a:p>
        </p:txBody>
      </p:sp>
      <p:sp>
        <p:nvSpPr>
          <p:cNvPr id="3076" name="Rectangle 4"/>
          <p:cNvSpPr>
            <a:spLocks noChangeArrowheads="1"/>
          </p:cNvSpPr>
          <p:nvPr/>
        </p:nvSpPr>
        <p:spPr bwMode="auto">
          <a:xfrm>
            <a:off x="912129" y="4572817"/>
            <a:ext cx="3567549" cy="1046440"/>
          </a:xfrm>
          <a:prstGeom prst="rect">
            <a:avLst/>
          </a:prstGeom>
          <a:noFill/>
          <a:ln w="9525">
            <a:noFill/>
            <a:miter lim="800000"/>
            <a:headEnd/>
            <a:tailEnd/>
          </a:ln>
        </p:spPr>
        <p:txBody>
          <a:bodyPr wrap="square">
            <a:spAutoFit/>
          </a:bodyPr>
          <a:lstStyle/>
          <a:p>
            <a:pPr algn="ctr">
              <a:spcBef>
                <a:spcPct val="10000"/>
              </a:spcBef>
            </a:pPr>
            <a:r>
              <a:rPr lang="en-US" sz="2000" dirty="0" smtClean="0">
                <a:cs typeface="Arial" charset="0"/>
              </a:rPr>
              <a:t>John C. Glowienka</a:t>
            </a:r>
            <a:r>
              <a:rPr lang="en-US" sz="2000" dirty="0">
                <a:cs typeface="Arial" charset="0"/>
              </a:rPr>
              <a:t/>
            </a:r>
            <a:br>
              <a:rPr lang="en-US" sz="2000" dirty="0">
                <a:cs typeface="Arial" charset="0"/>
              </a:rPr>
            </a:br>
            <a:r>
              <a:rPr lang="en-US" sz="2000" dirty="0" smtClean="0">
                <a:cs typeface="Arial" charset="0"/>
              </a:rPr>
              <a:t>U.S. ITER Program Manager</a:t>
            </a:r>
          </a:p>
          <a:p>
            <a:pPr algn="ctr">
              <a:spcBef>
                <a:spcPct val="10000"/>
              </a:spcBef>
            </a:pPr>
            <a:r>
              <a:rPr lang="en-US" sz="2000" dirty="0" smtClean="0">
                <a:cs typeface="Arial" charset="0"/>
              </a:rPr>
              <a:t>Fusion Energy Sciences</a:t>
            </a:r>
            <a:endParaRPr lang="en-US" sz="2000" dirty="0">
              <a:cs typeface="Arial" charset="0"/>
            </a:endParaRPr>
          </a:p>
        </p:txBody>
      </p:sp>
      <p:sp>
        <p:nvSpPr>
          <p:cNvPr id="6" name="TextBox 5"/>
          <p:cNvSpPr txBox="1"/>
          <p:nvPr/>
        </p:nvSpPr>
        <p:spPr>
          <a:xfrm>
            <a:off x="5116983" y="4599741"/>
            <a:ext cx="2951449" cy="1015663"/>
          </a:xfrm>
          <a:prstGeom prst="rect">
            <a:avLst/>
          </a:prstGeom>
          <a:noFill/>
        </p:spPr>
        <p:txBody>
          <a:bodyPr wrap="none" rtlCol="0">
            <a:spAutoFit/>
          </a:bodyPr>
          <a:lstStyle/>
          <a:p>
            <a:pPr algn="ctr"/>
            <a:r>
              <a:rPr lang="en-US" sz="2000" dirty="0" smtClean="0"/>
              <a:t>Thomas J. Vanek</a:t>
            </a:r>
          </a:p>
          <a:p>
            <a:pPr algn="ctr"/>
            <a:r>
              <a:rPr lang="en-US" sz="2000" dirty="0" smtClean="0"/>
              <a:t>Senior Policy Advisor</a:t>
            </a:r>
          </a:p>
          <a:p>
            <a:pPr algn="ctr"/>
            <a:r>
              <a:rPr lang="en-US" sz="2000" dirty="0" smtClean="0"/>
              <a:t>Fusion Energy Sciences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solidFill>
                  <a:schemeClr val="tx1"/>
                </a:solidFill>
                <a:latin typeface="Arial Narrow" pitchFamily="34" charset="0"/>
              </a:rPr>
              <a:t>This promises to be a year of significant transition for U.S. ITER as the project moves from the research and development/design phase into the fabrication stage.   </a:t>
            </a:r>
          </a:p>
          <a:p>
            <a:endParaRPr lang="en-US" sz="2000" dirty="0" smtClean="0">
              <a:solidFill>
                <a:schemeClr val="tx1"/>
              </a:solidFill>
              <a:latin typeface="Arial Narrow" pitchFamily="34" charset="0"/>
            </a:endParaRPr>
          </a:p>
          <a:p>
            <a:r>
              <a:rPr lang="en-US" sz="2000" dirty="0" smtClean="0">
                <a:solidFill>
                  <a:schemeClr val="tx1"/>
                </a:solidFill>
                <a:latin typeface="Arial Narrow" pitchFamily="34" charset="0"/>
              </a:rPr>
              <a:t>As part of this effort, the project is continuing to incorporate critical input from industry into the planning processes as early as possible.</a:t>
            </a:r>
          </a:p>
          <a:p>
            <a:pPr>
              <a:buNone/>
            </a:pPr>
            <a:endParaRPr lang="en-US" sz="2000" dirty="0" smtClean="0">
              <a:solidFill>
                <a:schemeClr val="tx1"/>
              </a:solidFill>
              <a:latin typeface="Arial Narrow" pitchFamily="34" charset="0"/>
            </a:endParaRPr>
          </a:p>
          <a:p>
            <a:r>
              <a:rPr lang="en-US" sz="2000" dirty="0" smtClean="0">
                <a:solidFill>
                  <a:schemeClr val="tx1"/>
                </a:solidFill>
                <a:latin typeface="Arial Narrow" pitchFamily="34" charset="0"/>
              </a:rPr>
              <a:t>During the first week in April, the project will host a DOE Office of Science Office of Project Assessment review team (i.e., a Lehman Review), who will conduct an in-depth evaluation of plans, processes, and progress. </a:t>
            </a:r>
          </a:p>
          <a:p>
            <a:pPr>
              <a:buNone/>
            </a:pPr>
            <a:endParaRPr lang="en-US" sz="2000" dirty="0" smtClean="0">
              <a:solidFill>
                <a:schemeClr val="tx1"/>
              </a:solidFill>
              <a:latin typeface="Arial Narrow" pitchFamily="34" charset="0"/>
            </a:endParaRPr>
          </a:p>
          <a:p>
            <a:r>
              <a:rPr lang="en-US" sz="2000" dirty="0" smtClean="0">
                <a:solidFill>
                  <a:schemeClr val="tx1"/>
                </a:solidFill>
                <a:latin typeface="Arial Narrow" pitchFamily="34" charset="0"/>
              </a:rPr>
              <a:t>In another important area, the project team is on schedule to complete preliminary design packages for our large-value technical subsystems in support of our planned request for Critical Decision-2 (U.S. baseline) by mid-February 2012.</a:t>
            </a:r>
            <a:r>
              <a:rPr lang="en-US" sz="2000" dirty="0" smtClean="0">
                <a:latin typeface="Arial Narrow" pitchFamily="34" charset="0"/>
              </a:rPr>
              <a:t/>
            </a:r>
            <a:br>
              <a:rPr lang="en-US" sz="2000" dirty="0" smtClean="0">
                <a:latin typeface="Arial Narrow" pitchFamily="34" charset="0"/>
              </a:rPr>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Considerable progress has been made</a:t>
            </a:r>
            <a:endParaRPr lang="en-US" dirty="0"/>
          </a:p>
        </p:txBody>
      </p:sp>
      <p:sp>
        <p:nvSpPr>
          <p:cNvPr id="4" name="Footer Placeholder 3"/>
          <p:cNvSpPr>
            <a:spLocks noGrp="1"/>
          </p:cNvSpPr>
          <p:nvPr>
            <p:ph type="ftr" sz="quarter" idx="10"/>
          </p:nvPr>
        </p:nvSpPr>
        <p:spPr/>
        <p:txBody>
          <a:bodyPr/>
          <a:lstStyle/>
          <a:p>
            <a:pPr>
              <a:defRPr/>
            </a:pPr>
            <a:r>
              <a:rPr lang="en-US" smtClean="0"/>
              <a:t>FESAC March 2011</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297"/>
            <a:ext cx="9144000" cy="653184"/>
          </a:xfrm>
        </p:spPr>
        <p:txBody>
          <a:bodyPr/>
          <a:lstStyle/>
          <a:p>
            <a:r>
              <a:rPr lang="en-US" dirty="0" smtClean="0"/>
              <a:t>Progress cont’d</a:t>
            </a:r>
            <a:endParaRPr lang="en-US" dirty="0"/>
          </a:p>
        </p:txBody>
      </p:sp>
      <p:sp>
        <p:nvSpPr>
          <p:cNvPr id="4" name="Footer Placeholder 3"/>
          <p:cNvSpPr>
            <a:spLocks noGrp="1"/>
          </p:cNvSpPr>
          <p:nvPr>
            <p:ph type="ftr" sz="quarter" idx="10"/>
          </p:nvPr>
        </p:nvSpPr>
        <p:spPr/>
        <p:txBody>
          <a:bodyPr/>
          <a:lstStyle/>
          <a:p>
            <a:pPr>
              <a:defRPr/>
            </a:pPr>
            <a:r>
              <a:rPr lang="en-US" smtClean="0"/>
              <a:t>FESAC March 2011</a:t>
            </a:r>
            <a:endParaRPr lang="en-US" dirty="0"/>
          </a:p>
        </p:txBody>
      </p:sp>
      <p:graphicFrame>
        <p:nvGraphicFramePr>
          <p:cNvPr id="4099" name="Object 3"/>
          <p:cNvGraphicFramePr>
            <a:graphicFrameLocks noChangeAspect="1"/>
          </p:cNvGraphicFramePr>
          <p:nvPr/>
        </p:nvGraphicFramePr>
        <p:xfrm>
          <a:off x="1200741" y="942110"/>
          <a:ext cx="6881290" cy="5179034"/>
        </p:xfrm>
        <a:graphic>
          <a:graphicData uri="http://schemas.openxmlformats.org/presentationml/2006/ole">
            <mc:AlternateContent xmlns:mc="http://schemas.openxmlformats.org/markup-compatibility/2006">
              <mc:Choice xmlns:v="urn:schemas-microsoft-com:vml" Requires="v">
                <p:oleObj spid="_x0000_s4100" name="Slide" r:id="rId4" imgW="4108764" imgH="3081374" progId="PowerPoint.Slide.12">
                  <p:embed/>
                </p:oleObj>
              </mc:Choice>
              <mc:Fallback>
                <p:oleObj name="Slide" r:id="rId4" imgW="4108764" imgH="3081374" progId="PowerPoint.Slide.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741" y="942110"/>
                        <a:ext cx="6881290" cy="5179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9F0A34-70C6-464A-B03C-AFD370E3052A}" type="slidenum">
              <a:rPr lang="en-US"/>
              <a:pPr/>
              <a:t>4</a:t>
            </a:fld>
            <a:endParaRPr lang="en-US" dirty="0"/>
          </a:p>
        </p:txBody>
      </p:sp>
      <p:sp>
        <p:nvSpPr>
          <p:cNvPr id="103426" name="Rectangle 2"/>
          <p:cNvSpPr>
            <a:spLocks noGrp="1" noChangeArrowheads="1"/>
          </p:cNvSpPr>
          <p:nvPr>
            <p:ph type="title"/>
          </p:nvPr>
        </p:nvSpPr>
        <p:spPr/>
        <p:txBody>
          <a:bodyPr/>
          <a:lstStyle/>
          <a:p>
            <a:r>
              <a:rPr lang="en-US" dirty="0" smtClean="0"/>
              <a:t>ITER – Domestic Update</a:t>
            </a:r>
            <a:endParaRPr lang="en-US" dirty="0"/>
          </a:p>
        </p:txBody>
      </p:sp>
      <p:sp>
        <p:nvSpPr>
          <p:cNvPr id="103427" name="Rectangle 3"/>
          <p:cNvSpPr>
            <a:spLocks noGrp="1" noChangeArrowheads="1"/>
          </p:cNvSpPr>
          <p:nvPr>
            <p:ph type="body" idx="1"/>
          </p:nvPr>
        </p:nvSpPr>
        <p:spPr>
          <a:xfrm>
            <a:off x="352425" y="866775"/>
            <a:ext cx="8395649" cy="5259388"/>
          </a:xfrm>
        </p:spPr>
        <p:txBody>
          <a:bodyPr/>
          <a:lstStyle/>
          <a:p>
            <a:r>
              <a:rPr lang="en-US" sz="2000" dirty="0" smtClean="0">
                <a:solidFill>
                  <a:schemeClr val="tx1"/>
                </a:solidFill>
                <a:latin typeface="Arial Narrow" pitchFamily="34" charset="0"/>
              </a:rPr>
              <a:t>The  FY 2012 request for ITER is at $105M, up from  an estimated $80M in FY 2011 (under the CR).  </a:t>
            </a:r>
          </a:p>
          <a:p>
            <a:r>
              <a:rPr lang="en-US" sz="2000" dirty="0" smtClean="0">
                <a:solidFill>
                  <a:schemeClr val="tx1"/>
                </a:solidFill>
                <a:latin typeface="Arial Narrow" pitchFamily="34" charset="0"/>
              </a:rPr>
              <a:t>This poses interesting political challenges as the slow start that John discussed compresses the schedule. </a:t>
            </a:r>
          </a:p>
          <a:p>
            <a:r>
              <a:rPr lang="en-US" sz="2000" dirty="0" smtClean="0">
                <a:solidFill>
                  <a:schemeClr val="tx1"/>
                </a:solidFill>
                <a:latin typeface="Arial Narrow" pitchFamily="34" charset="0"/>
              </a:rPr>
              <a:t>The political consensus is that an appropriate early finish date for first plasma should remain November 2019.</a:t>
            </a:r>
          </a:p>
          <a:p>
            <a:r>
              <a:rPr lang="en-US" sz="2000" dirty="0" smtClean="0">
                <a:solidFill>
                  <a:schemeClr val="tx1"/>
                </a:solidFill>
                <a:latin typeface="Arial Narrow" pitchFamily="34" charset="0"/>
              </a:rPr>
              <a:t>The policy makers now need to try to provide funding according to a profile that makes this achievable.</a:t>
            </a:r>
          </a:p>
          <a:p>
            <a:r>
              <a:rPr lang="en-US" sz="2000" dirty="0" smtClean="0">
                <a:solidFill>
                  <a:schemeClr val="tx1"/>
                </a:solidFill>
                <a:latin typeface="Arial Narrow" pitchFamily="34" charset="0"/>
              </a:rPr>
              <a:t>The political, fiscal, and economic situation is challenging.</a:t>
            </a:r>
          </a:p>
          <a:p>
            <a:r>
              <a:rPr lang="en-US" sz="2000" dirty="0" smtClean="0">
                <a:solidFill>
                  <a:schemeClr val="tx1"/>
                </a:solidFill>
                <a:latin typeface="Arial Narrow" pitchFamily="34" charset="0"/>
              </a:rPr>
              <a:t>In such an environment, only the strong survive – we need to make a realistic, strong and straightforward case for ITER and for fusion energy/science in general.</a:t>
            </a:r>
          </a:p>
          <a:p>
            <a:r>
              <a:rPr lang="en-US" sz="2000" dirty="0" smtClean="0">
                <a:solidFill>
                  <a:schemeClr val="tx1"/>
                </a:solidFill>
                <a:latin typeface="Arial Narrow" pitchFamily="34" charset="0"/>
              </a:rPr>
              <a:t>We need to make sure that we manage this project well – this will make it easier to convince Congress and the Administration that fusion deserves continued support.</a:t>
            </a:r>
            <a:endParaRPr lang="en-US" sz="2000" dirty="0">
              <a:solidFill>
                <a:schemeClr val="tx1"/>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9F0A34-70C6-464A-B03C-AFD370E3052A}" type="slidenum">
              <a:rPr lang="en-US"/>
              <a:pPr/>
              <a:t>5</a:t>
            </a:fld>
            <a:endParaRPr lang="en-US" dirty="0"/>
          </a:p>
        </p:txBody>
      </p:sp>
      <p:sp>
        <p:nvSpPr>
          <p:cNvPr id="103426" name="Rectangle 2"/>
          <p:cNvSpPr>
            <a:spLocks noGrp="1" noChangeArrowheads="1"/>
          </p:cNvSpPr>
          <p:nvPr>
            <p:ph type="title"/>
          </p:nvPr>
        </p:nvSpPr>
        <p:spPr/>
        <p:txBody>
          <a:bodyPr/>
          <a:lstStyle/>
          <a:p>
            <a:r>
              <a:rPr lang="en-US" dirty="0" smtClean="0"/>
              <a:t>ITER – International Update</a:t>
            </a:r>
            <a:endParaRPr lang="en-US" dirty="0"/>
          </a:p>
        </p:txBody>
      </p:sp>
      <p:sp>
        <p:nvSpPr>
          <p:cNvPr id="103427" name="Rectangle 3"/>
          <p:cNvSpPr>
            <a:spLocks noGrp="1" noChangeArrowheads="1"/>
          </p:cNvSpPr>
          <p:nvPr>
            <p:ph type="body" idx="1"/>
          </p:nvPr>
        </p:nvSpPr>
        <p:spPr/>
        <p:txBody>
          <a:bodyPr/>
          <a:lstStyle/>
          <a:p>
            <a:r>
              <a:rPr lang="en-US" sz="2000" dirty="0" smtClean="0">
                <a:solidFill>
                  <a:schemeClr val="tx1"/>
                </a:solidFill>
                <a:latin typeface="Arial Narrow" pitchFamily="34" charset="0"/>
              </a:rPr>
              <a:t>The US is not alone in ITER.  The nature of the agreement links us all together.  We need to succeed as a team.  </a:t>
            </a:r>
          </a:p>
          <a:p>
            <a:r>
              <a:rPr lang="en-US" sz="2000" dirty="0" smtClean="0">
                <a:solidFill>
                  <a:schemeClr val="tx1"/>
                </a:solidFill>
                <a:latin typeface="Arial Narrow" pitchFamily="34" charset="0"/>
              </a:rPr>
              <a:t>Each of the Members has faced challenges; each is working to overcome them.</a:t>
            </a:r>
          </a:p>
          <a:p>
            <a:r>
              <a:rPr lang="en-US" sz="2000" dirty="0" smtClean="0">
                <a:solidFill>
                  <a:schemeClr val="tx1"/>
                </a:solidFill>
                <a:latin typeface="Arial Narrow" pitchFamily="34" charset="0"/>
              </a:rPr>
              <a:t>The new, strong IO management team has steadily taken back its management responsibility from the ITER Council.  This will make the project more likely to succeed and improve chances of getting realistic funding and support from Member governments.</a:t>
            </a:r>
          </a:p>
          <a:p>
            <a:r>
              <a:rPr lang="en-US" sz="2000" dirty="0" smtClean="0">
                <a:solidFill>
                  <a:schemeClr val="tx1"/>
                </a:solidFill>
                <a:latin typeface="Arial Narrow" pitchFamily="34" charset="0"/>
              </a:rPr>
              <a:t>Recent meetings under the new management have shown a marked improvement .</a:t>
            </a:r>
          </a:p>
          <a:p>
            <a:r>
              <a:rPr lang="en-US" sz="2000" dirty="0" smtClean="0">
                <a:solidFill>
                  <a:schemeClr val="tx1"/>
                </a:solidFill>
                <a:latin typeface="Arial Narrow" pitchFamily="34" charset="0"/>
              </a:rPr>
              <a:t>The EU funding issues affect 2012 and 2013 funding.   They are working to get the required increased funding.</a:t>
            </a:r>
          </a:p>
          <a:p>
            <a:r>
              <a:rPr lang="en-US" sz="2000" dirty="0" smtClean="0">
                <a:solidFill>
                  <a:schemeClr val="tx1"/>
                </a:solidFill>
                <a:latin typeface="Arial Narrow" pitchFamily="34" charset="0"/>
              </a:rPr>
              <a:t>The US working relationship with the other Members is very strong.  </a:t>
            </a:r>
            <a:endParaRPr lang="en-US" sz="2000" dirty="0">
              <a:solidFill>
                <a:schemeClr val="tx1"/>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5948</TotalTime>
  <Words>451</Words>
  <Application>Microsoft Office PowerPoint</Application>
  <PresentationFormat>On-screen Show (4:3)</PresentationFormat>
  <Paragraphs>35</Paragraphs>
  <Slides>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7" baseType="lpstr">
      <vt:lpstr>Office Theme</vt:lpstr>
      <vt:lpstr>Slide</vt:lpstr>
      <vt:lpstr>ITER</vt:lpstr>
      <vt:lpstr>Considerable progress has been made</vt:lpstr>
      <vt:lpstr>Progress cont’d</vt:lpstr>
      <vt:lpstr>ITER – Domestic Update</vt:lpstr>
      <vt:lpstr>ITER – International Update</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Al</cp:lastModifiedBy>
  <cp:revision>841</cp:revision>
  <dcterms:created xsi:type="dcterms:W3CDTF">2009-10-19T15:58:14Z</dcterms:created>
  <dcterms:modified xsi:type="dcterms:W3CDTF">2011-03-06T13:52:53Z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