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7"/>
  </p:notesMasterIdLst>
  <p:handoutMasterIdLst>
    <p:handoutMasterId r:id="rId18"/>
  </p:handoutMasterIdLst>
  <p:sldIdLst>
    <p:sldId id="256" r:id="rId2"/>
    <p:sldId id="429" r:id="rId3"/>
    <p:sldId id="434" r:id="rId4"/>
    <p:sldId id="436" r:id="rId5"/>
    <p:sldId id="468" r:id="rId6"/>
    <p:sldId id="477" r:id="rId7"/>
    <p:sldId id="471" r:id="rId8"/>
    <p:sldId id="472" r:id="rId9"/>
    <p:sldId id="473" r:id="rId10"/>
    <p:sldId id="479" r:id="rId11"/>
    <p:sldId id="470" r:id="rId12"/>
    <p:sldId id="474" r:id="rId13"/>
    <p:sldId id="475" r:id="rId14"/>
    <p:sldId id="476" r:id="rId15"/>
    <p:sldId id="469" r:id="rId16"/>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uju" initials="c" lastIdx="3" clrIdx="0"/>
  <p:cmAuthor id="1" name="sabachr"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F6636"/>
    <a:srgbClr val="FFFFA0"/>
    <a:srgbClr val="000000"/>
    <a:srgbClr val="FFD10D"/>
    <a:srgbClr val="FFFF00"/>
    <a:srgbClr val="1C1C1C"/>
    <a:srgbClr val="00D200"/>
    <a:srgbClr val="FF5050"/>
    <a:srgbClr val="FFFF5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733" autoAdjust="0"/>
    <p:restoredTop sz="99138" autoAdjust="0"/>
  </p:normalViewPr>
  <p:slideViewPr>
    <p:cSldViewPr snapToGrid="0" showGuides="1">
      <p:cViewPr varScale="1">
        <p:scale>
          <a:sx n="104" d="100"/>
          <a:sy n="104" d="100"/>
        </p:scale>
        <p:origin x="-636" y="-90"/>
      </p:cViewPr>
      <p:guideLst>
        <p:guide orient="horz" pos="331"/>
        <p:guide pos="2885"/>
      </p:guideLst>
    </p:cSldViewPr>
  </p:slideViewPr>
  <p:notesTextViewPr>
    <p:cViewPr>
      <p:scale>
        <a:sx n="100" d="100"/>
        <a:sy n="100" d="100"/>
      </p:scale>
      <p:origin x="0" y="0"/>
    </p:cViewPr>
  </p:notesTextViewPr>
  <p:sorterViewPr>
    <p:cViewPr>
      <p:scale>
        <a:sx n="100" d="100"/>
        <a:sy n="100" d="100"/>
      </p:scale>
      <p:origin x="0" y="166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593" cy="464820"/>
          </a:xfrm>
          <a:prstGeom prst="rect">
            <a:avLst/>
          </a:prstGeom>
        </p:spPr>
        <p:txBody>
          <a:bodyPr vert="horz" lIns="91437" tIns="45719" rIns="91437" bIns="45719" rtlCol="0"/>
          <a:lstStyle>
            <a:lvl1pPr algn="l">
              <a:defRPr sz="1200"/>
            </a:lvl1pPr>
          </a:lstStyle>
          <a:p>
            <a:endParaRPr lang="en-US"/>
          </a:p>
        </p:txBody>
      </p:sp>
      <p:sp>
        <p:nvSpPr>
          <p:cNvPr id="3" name="Date Placeholder 2"/>
          <p:cNvSpPr>
            <a:spLocks noGrp="1"/>
          </p:cNvSpPr>
          <p:nvPr>
            <p:ph type="dt" sz="quarter" idx="1"/>
          </p:nvPr>
        </p:nvSpPr>
        <p:spPr>
          <a:xfrm>
            <a:off x="3884853" y="0"/>
            <a:ext cx="2971593" cy="464820"/>
          </a:xfrm>
          <a:prstGeom prst="rect">
            <a:avLst/>
          </a:prstGeom>
        </p:spPr>
        <p:txBody>
          <a:bodyPr vert="horz" lIns="91437" tIns="45719" rIns="91437" bIns="45719" rtlCol="0"/>
          <a:lstStyle>
            <a:lvl1pPr algn="r">
              <a:defRPr sz="1200"/>
            </a:lvl1pPr>
          </a:lstStyle>
          <a:p>
            <a:fld id="{5F390F43-12B1-4F49-85E3-78B9AEE91AB5}" type="datetimeFigureOut">
              <a:rPr lang="en-US" smtClean="0"/>
              <a:pPr/>
              <a:t>8/9/2011</a:t>
            </a:fld>
            <a:endParaRPr lang="en-US"/>
          </a:p>
        </p:txBody>
      </p:sp>
      <p:sp>
        <p:nvSpPr>
          <p:cNvPr id="4" name="Footer Placeholder 3"/>
          <p:cNvSpPr>
            <a:spLocks noGrp="1"/>
          </p:cNvSpPr>
          <p:nvPr>
            <p:ph type="ftr" sz="quarter" idx="2"/>
          </p:nvPr>
        </p:nvSpPr>
        <p:spPr>
          <a:xfrm>
            <a:off x="1" y="8829989"/>
            <a:ext cx="2971593" cy="464820"/>
          </a:xfrm>
          <a:prstGeom prst="rect">
            <a:avLst/>
          </a:prstGeom>
        </p:spPr>
        <p:txBody>
          <a:bodyPr vert="horz" lIns="91437" tIns="45719" rIns="91437" bIns="45719" rtlCol="0" anchor="b"/>
          <a:lstStyle>
            <a:lvl1pPr algn="l">
              <a:defRPr sz="1200"/>
            </a:lvl1pPr>
          </a:lstStyle>
          <a:p>
            <a:endParaRPr lang="en-US"/>
          </a:p>
        </p:txBody>
      </p:sp>
      <p:sp>
        <p:nvSpPr>
          <p:cNvPr id="5" name="Slide Number Placeholder 4"/>
          <p:cNvSpPr>
            <a:spLocks noGrp="1"/>
          </p:cNvSpPr>
          <p:nvPr>
            <p:ph type="sldNum" sz="quarter" idx="3"/>
          </p:nvPr>
        </p:nvSpPr>
        <p:spPr>
          <a:xfrm>
            <a:off x="3884853" y="8829989"/>
            <a:ext cx="2971593" cy="464820"/>
          </a:xfrm>
          <a:prstGeom prst="rect">
            <a:avLst/>
          </a:prstGeom>
        </p:spPr>
        <p:txBody>
          <a:bodyPr vert="horz" lIns="91437" tIns="45719" rIns="91437" bIns="45719" rtlCol="0" anchor="b"/>
          <a:lstStyle>
            <a:lvl1pPr algn="r">
              <a:defRPr sz="1200"/>
            </a:lvl1pPr>
          </a:lstStyle>
          <a:p>
            <a:fld id="{A0E412F7-F09B-47AA-ABB7-DCDDB6F4EED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0868" cy="465138"/>
          </a:xfrm>
          <a:prstGeom prst="rect">
            <a:avLst/>
          </a:prstGeom>
        </p:spPr>
        <p:txBody>
          <a:bodyPr vert="horz" lIns="92285" tIns="46143" rIns="92285" bIns="46143"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5579" y="1"/>
            <a:ext cx="2970868" cy="465138"/>
          </a:xfrm>
          <a:prstGeom prst="rect">
            <a:avLst/>
          </a:prstGeom>
        </p:spPr>
        <p:txBody>
          <a:bodyPr vert="horz" lIns="92285" tIns="46143" rIns="92285" bIns="46143" rtlCol="0"/>
          <a:lstStyle>
            <a:lvl1pPr algn="r" fontAlgn="auto">
              <a:spcBef>
                <a:spcPts val="0"/>
              </a:spcBef>
              <a:spcAft>
                <a:spcPts val="0"/>
              </a:spcAft>
              <a:defRPr sz="1200">
                <a:latin typeface="+mn-lt"/>
              </a:defRPr>
            </a:lvl1pPr>
          </a:lstStyle>
          <a:p>
            <a:pPr>
              <a:defRPr/>
            </a:pPr>
            <a:fld id="{55B47F48-26AE-44C5-AD96-20FAB6A74F24}" type="datetimeFigureOut">
              <a:rPr lang="en-US"/>
              <a:pPr>
                <a:defRPr/>
              </a:pPr>
              <a:t>8/9/2011</a:t>
            </a:fld>
            <a:endParaRPr lang="en-US"/>
          </a:p>
        </p:txBody>
      </p:sp>
      <p:sp>
        <p:nvSpPr>
          <p:cNvPr id="4" name="Slide Image Placeholder 3"/>
          <p:cNvSpPr>
            <a:spLocks noGrp="1" noRot="1" noChangeAspect="1"/>
          </p:cNvSpPr>
          <p:nvPr>
            <p:ph type="sldImg" idx="2"/>
          </p:nvPr>
        </p:nvSpPr>
        <p:spPr>
          <a:xfrm>
            <a:off x="1106488" y="698500"/>
            <a:ext cx="4645025" cy="3484563"/>
          </a:xfrm>
          <a:prstGeom prst="rect">
            <a:avLst/>
          </a:prstGeom>
          <a:noFill/>
          <a:ln w="12700">
            <a:solidFill>
              <a:prstClr val="black"/>
            </a:solidFill>
          </a:ln>
        </p:spPr>
        <p:txBody>
          <a:bodyPr vert="horz" lIns="92285" tIns="46143" rIns="92285" bIns="46143" rtlCol="0" anchor="ctr"/>
          <a:lstStyle/>
          <a:p>
            <a:pPr lvl="0"/>
            <a:endParaRPr lang="en-US" noProof="0"/>
          </a:p>
        </p:txBody>
      </p:sp>
      <p:sp>
        <p:nvSpPr>
          <p:cNvPr id="5" name="Notes Placeholder 4"/>
          <p:cNvSpPr>
            <a:spLocks noGrp="1"/>
          </p:cNvSpPr>
          <p:nvPr>
            <p:ph type="body" sz="quarter" idx="3"/>
          </p:nvPr>
        </p:nvSpPr>
        <p:spPr>
          <a:xfrm>
            <a:off x="686422" y="4416427"/>
            <a:ext cx="5485157" cy="4183063"/>
          </a:xfrm>
          <a:prstGeom prst="rect">
            <a:avLst/>
          </a:prstGeom>
        </p:spPr>
        <p:txBody>
          <a:bodyPr vert="horz" lIns="92285" tIns="46143" rIns="92285" bIns="4614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6"/>
            <a:ext cx="2970868" cy="465138"/>
          </a:xfrm>
          <a:prstGeom prst="rect">
            <a:avLst/>
          </a:prstGeom>
        </p:spPr>
        <p:txBody>
          <a:bodyPr vert="horz" lIns="92285" tIns="46143" rIns="92285" bIns="46143"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5579" y="8829676"/>
            <a:ext cx="2970868" cy="465138"/>
          </a:xfrm>
          <a:prstGeom prst="rect">
            <a:avLst/>
          </a:prstGeom>
        </p:spPr>
        <p:txBody>
          <a:bodyPr vert="horz" lIns="92285" tIns="46143" rIns="92285" bIns="46143" rtlCol="0" anchor="b"/>
          <a:lstStyle>
            <a:lvl1pPr algn="r" fontAlgn="auto">
              <a:spcBef>
                <a:spcPts val="0"/>
              </a:spcBef>
              <a:spcAft>
                <a:spcPts val="0"/>
              </a:spcAft>
              <a:defRPr sz="1200">
                <a:latin typeface="+mn-lt"/>
              </a:defRPr>
            </a:lvl1pPr>
          </a:lstStyle>
          <a:p>
            <a:pPr>
              <a:defRPr/>
            </a:pPr>
            <a:fld id="{B9C815CE-594B-44AB-BC3C-68E8EAF5333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pPr defTabSz="922315"/>
            <a:fld id="{24BF0D40-9FAE-465F-B67B-F0864445D3BC}" type="slidenum">
              <a:rPr lang="en-US" smtClean="0"/>
              <a:pPr defTabSz="922315"/>
              <a:t>4</a:t>
            </a:fld>
            <a:endParaRPr lang="en-US" dirty="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pPr defTabSz="922315"/>
            <a:fld id="{24BF0D40-9FAE-465F-B67B-F0864445D3BC}" type="slidenum">
              <a:rPr lang="en-US" smtClean="0"/>
              <a:pPr defTabSz="922315"/>
              <a:t>5</a:t>
            </a:fld>
            <a:endParaRPr lang="en-US" dirty="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pPr defTabSz="922315"/>
            <a:fld id="{24BF0D40-9FAE-465F-B67B-F0864445D3BC}" type="slidenum">
              <a:rPr lang="en-US" smtClean="0"/>
              <a:pPr defTabSz="922315"/>
              <a:t>15</a:t>
            </a:fld>
            <a:endParaRPr lang="en-US" dirty="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dirty="0" smtClean="0"/>
              <a:t>Click to edit Master title style</a:t>
            </a:r>
            <a:endParaRPr lang="en-US" dirty="0"/>
          </a:p>
        </p:txBody>
      </p:sp>
      <p:sp>
        <p:nvSpPr>
          <p:cNvPr id="6" name="Footer Placeholder 4"/>
          <p:cNvSpPr>
            <a:spLocks noGrp="1"/>
          </p:cNvSpPr>
          <p:nvPr>
            <p:ph type="ftr" sz="quarter" idx="10"/>
          </p:nvPr>
        </p:nvSpPr>
        <p:spPr/>
        <p:txBody>
          <a:bodyPr/>
          <a:lstStyle>
            <a:lvl1pPr>
              <a:defRPr/>
            </a:lvl1pPr>
          </a:lstStyle>
          <a:p>
            <a:pPr>
              <a:defRPr/>
            </a:pPr>
            <a:r>
              <a:rPr lang="en-US" dirty="0" smtClean="0"/>
              <a:t>Office of Science FY 2012 Budget</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0"/>
          </p:nvPr>
        </p:nvSpPr>
        <p:spPr/>
        <p:txBody>
          <a:bodyPr/>
          <a:lstStyle>
            <a:lvl1pPr>
              <a:defRPr/>
            </a:lvl1pPr>
          </a:lstStyle>
          <a:p>
            <a:pPr>
              <a:defRPr/>
            </a:pPr>
            <a:r>
              <a:rPr lang="en-US" dirty="0" smtClean="0"/>
              <a:t>Office of Science FY 2012 Budget</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2425" y="866775"/>
            <a:ext cx="8410575" cy="5259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440" tIns="45720" rIns="91440" bIns="4572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dirty="0" smtClean="0"/>
              <a:t>Office of Science FY 2012 Budget</a:t>
            </a:r>
            <a:endParaRPr lang="en-US" dirty="0"/>
          </a:p>
        </p:txBody>
      </p:sp>
      <p:pic>
        <p:nvPicPr>
          <p:cNvPr id="1030" name="Picture 9" descr="horizontal-logo-green-text.jpg"/>
          <p:cNvPicPr>
            <a:picLocks noChangeAspect="1"/>
          </p:cNvPicPr>
          <p:nvPr/>
        </p:nvPicPr>
        <p:blipFill>
          <a:blip r:embed="rId6" cstate="print"/>
          <a:srcRect/>
          <a:stretch>
            <a:fillRect/>
          </a:stretch>
        </p:blipFill>
        <p:spPr bwMode="auto">
          <a:xfrm>
            <a:off x="457200" y="6354763"/>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4" r:id="rId1"/>
    <p:sldLayoutId id="2147483793" r:id="rId2"/>
    <p:sldLayoutId id="2147483795" r:id="rId3"/>
  </p:sldLayoutIdLst>
  <p:transition>
    <p:fade/>
  </p:transition>
  <p:hf hdr="0" dt="0"/>
  <p:txStyles>
    <p:titleStyle>
      <a:lvl1pPr algn="ctr" rtl="0" eaLnBrk="0" fontAlgn="base" hangingPunct="0">
        <a:spcBef>
          <a:spcPct val="0"/>
        </a:spcBef>
        <a:spcAft>
          <a:spcPct val="0"/>
        </a:spcAft>
        <a:defRPr sz="2400"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7200" algn="ctr" rtl="0" fontAlgn="base">
        <a:spcBef>
          <a:spcPct val="0"/>
        </a:spcBef>
        <a:spcAft>
          <a:spcPct val="0"/>
        </a:spcAft>
        <a:defRPr sz="2400">
          <a:solidFill>
            <a:srgbClr val="106636"/>
          </a:solidFill>
          <a:latin typeface="Arial" charset="0"/>
          <a:cs typeface="Arial" charset="0"/>
        </a:defRPr>
      </a:lvl6pPr>
      <a:lvl7pPr marL="914400" algn="ctr" rtl="0" fontAlgn="base">
        <a:spcBef>
          <a:spcPct val="0"/>
        </a:spcBef>
        <a:spcAft>
          <a:spcPct val="0"/>
        </a:spcAft>
        <a:defRPr sz="2400">
          <a:solidFill>
            <a:srgbClr val="106636"/>
          </a:solidFill>
          <a:latin typeface="Arial" charset="0"/>
          <a:cs typeface="Arial" charset="0"/>
        </a:defRPr>
      </a:lvl7pPr>
      <a:lvl8pPr marL="1371600" algn="ctr" rtl="0" fontAlgn="base">
        <a:spcBef>
          <a:spcPct val="0"/>
        </a:spcBef>
        <a:spcAft>
          <a:spcPct val="0"/>
        </a:spcAft>
        <a:defRPr sz="2400">
          <a:solidFill>
            <a:srgbClr val="106636"/>
          </a:solidFill>
          <a:latin typeface="Arial" charset="0"/>
          <a:cs typeface="Arial" charset="0"/>
        </a:defRPr>
      </a:lvl8pPr>
      <a:lvl9pPr marL="1828800" algn="ctr" rtl="0" fontAlgn="base">
        <a:spcBef>
          <a:spcPct val="0"/>
        </a:spcBef>
        <a:spcAft>
          <a:spcPct val="0"/>
        </a:spcAft>
        <a:defRPr sz="2400">
          <a:solidFill>
            <a:srgbClr val="106636"/>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4124325"/>
            <a:ext cx="6400800" cy="457200"/>
          </a:xfrm>
        </p:spPr>
        <p:txBody>
          <a:bodyPr rtlCol="0">
            <a:normAutofit/>
          </a:bodyPr>
          <a:lstStyle/>
          <a:p>
            <a:pPr eaLnBrk="1" fontAlgn="auto" hangingPunct="1">
              <a:spcAft>
                <a:spcPts val="0"/>
              </a:spcAft>
              <a:defRPr/>
            </a:pPr>
            <a:r>
              <a:rPr lang="en-US" sz="2000" dirty="0" smtClean="0"/>
              <a:t>July 28, 2011</a:t>
            </a:r>
          </a:p>
        </p:txBody>
      </p:sp>
      <p:sp>
        <p:nvSpPr>
          <p:cNvPr id="3075" name="Title 3"/>
          <p:cNvSpPr>
            <a:spLocks noGrp="1"/>
          </p:cNvSpPr>
          <p:nvPr>
            <p:ph type="title"/>
          </p:nvPr>
        </p:nvSpPr>
        <p:spPr>
          <a:xfrm>
            <a:off x="457200" y="2166938"/>
            <a:ext cx="8229600" cy="1143000"/>
          </a:xfrm>
        </p:spPr>
        <p:txBody>
          <a:bodyPr>
            <a:noAutofit/>
          </a:bodyPr>
          <a:lstStyle/>
          <a:p>
            <a:pPr eaLnBrk="1" hangingPunct="1">
              <a:defRPr/>
            </a:pPr>
            <a:r>
              <a:rPr lang="en-US" b="0" i="1" dirty="0" smtClean="0">
                <a:solidFill>
                  <a:srgbClr val="0F6636"/>
                </a:solidFill>
              </a:rPr>
              <a:t>Fusion Energy Sciences Program </a:t>
            </a:r>
            <a:br>
              <a:rPr lang="en-US" b="0" i="1" dirty="0" smtClean="0">
                <a:solidFill>
                  <a:srgbClr val="0F6636"/>
                </a:solidFill>
              </a:rPr>
            </a:br>
            <a:r>
              <a:rPr lang="en-US" b="0" i="1" dirty="0" smtClean="0">
                <a:solidFill>
                  <a:srgbClr val="0F6636"/>
                </a:solidFill>
              </a:rPr>
              <a:t>Update and Perspectives on the New Charges</a:t>
            </a:r>
            <a:r>
              <a:rPr lang="en-US" dirty="0" smtClean="0">
                <a:solidFill>
                  <a:srgbClr val="0F6636"/>
                </a:solidFill>
              </a:rPr>
              <a:t/>
            </a:r>
            <a:br>
              <a:rPr lang="en-US" dirty="0" smtClean="0">
                <a:solidFill>
                  <a:srgbClr val="0F6636"/>
                </a:solidFill>
              </a:rPr>
            </a:br>
            <a:endParaRPr lang="en-US" b="0" i="1" dirty="0" smtClean="0">
              <a:solidFill>
                <a:srgbClr val="0F6636"/>
              </a:solidFill>
            </a:endParaRPr>
          </a:p>
        </p:txBody>
      </p:sp>
      <p:sp>
        <p:nvSpPr>
          <p:cNvPr id="3076" name="Rectangle 4"/>
          <p:cNvSpPr>
            <a:spLocks noChangeArrowheads="1"/>
          </p:cNvSpPr>
          <p:nvPr/>
        </p:nvSpPr>
        <p:spPr bwMode="auto">
          <a:xfrm>
            <a:off x="1974269" y="5090033"/>
            <a:ext cx="5309755" cy="1354217"/>
          </a:xfrm>
          <a:prstGeom prst="rect">
            <a:avLst/>
          </a:prstGeom>
          <a:noFill/>
          <a:ln w="9525">
            <a:noFill/>
            <a:miter lim="800000"/>
            <a:headEnd/>
            <a:tailEnd/>
          </a:ln>
        </p:spPr>
        <p:txBody>
          <a:bodyPr wrap="square">
            <a:spAutoFit/>
          </a:bodyPr>
          <a:lstStyle/>
          <a:p>
            <a:pPr algn="ctr">
              <a:spcBef>
                <a:spcPct val="10000"/>
              </a:spcBef>
            </a:pPr>
            <a:r>
              <a:rPr lang="en-US" sz="2000" i="1" dirty="0" smtClean="0">
                <a:solidFill>
                  <a:schemeClr val="tx1">
                    <a:lumMod val="75000"/>
                    <a:lumOff val="25000"/>
                  </a:schemeClr>
                </a:solidFill>
                <a:cs typeface="Arial" charset="0"/>
              </a:rPr>
              <a:t>Edmund J. Synakowski</a:t>
            </a:r>
            <a:r>
              <a:rPr lang="en-US" sz="2000" i="1" dirty="0">
                <a:solidFill>
                  <a:schemeClr val="tx1">
                    <a:lumMod val="75000"/>
                    <a:lumOff val="25000"/>
                  </a:schemeClr>
                </a:solidFill>
                <a:cs typeface="Arial" charset="0"/>
              </a:rPr>
              <a:t/>
            </a:r>
            <a:br>
              <a:rPr lang="en-US" sz="2000" i="1" dirty="0">
                <a:solidFill>
                  <a:schemeClr val="tx1">
                    <a:lumMod val="75000"/>
                    <a:lumOff val="25000"/>
                  </a:schemeClr>
                </a:solidFill>
                <a:cs typeface="Arial" charset="0"/>
              </a:rPr>
            </a:br>
            <a:r>
              <a:rPr lang="en-US" sz="2000" i="1" dirty="0" smtClean="0">
                <a:solidFill>
                  <a:schemeClr val="tx1">
                    <a:lumMod val="75000"/>
                    <a:lumOff val="25000"/>
                  </a:schemeClr>
                </a:solidFill>
                <a:cs typeface="Arial" charset="0"/>
              </a:rPr>
              <a:t>Associate Director, Office of Science </a:t>
            </a:r>
          </a:p>
          <a:p>
            <a:pPr algn="ctr">
              <a:spcBef>
                <a:spcPct val="10000"/>
              </a:spcBef>
            </a:pPr>
            <a:r>
              <a:rPr lang="en-US" sz="2000" i="1" dirty="0" smtClean="0">
                <a:solidFill>
                  <a:schemeClr val="tx1">
                    <a:lumMod val="75000"/>
                    <a:lumOff val="25000"/>
                  </a:schemeClr>
                </a:solidFill>
                <a:cs typeface="Arial" charset="0"/>
              </a:rPr>
              <a:t>for Fusion Energy Sciences</a:t>
            </a:r>
            <a:r>
              <a:rPr lang="en-US" sz="2000" i="1" dirty="0">
                <a:solidFill>
                  <a:schemeClr val="tx1">
                    <a:lumMod val="75000"/>
                    <a:lumOff val="25000"/>
                  </a:schemeClr>
                </a:solidFill>
                <a:cs typeface="Arial" charset="0"/>
              </a:rPr>
              <a:t/>
            </a:r>
            <a:br>
              <a:rPr lang="en-US" sz="2000" i="1" dirty="0">
                <a:solidFill>
                  <a:schemeClr val="tx1">
                    <a:lumMod val="75000"/>
                    <a:lumOff val="25000"/>
                  </a:schemeClr>
                </a:solidFill>
                <a:cs typeface="Arial" charset="0"/>
              </a:rPr>
            </a:br>
            <a:r>
              <a:rPr lang="en-US" sz="2000" i="1" dirty="0" smtClean="0">
                <a:solidFill>
                  <a:schemeClr val="tx1">
                    <a:lumMod val="75000"/>
                    <a:lumOff val="25000"/>
                  </a:schemeClr>
                </a:solidFill>
                <a:cs typeface="Arial" charset="0"/>
              </a:rPr>
              <a:t>Office of Science, U.S. DOE</a:t>
            </a:r>
            <a:endParaRPr lang="en-US" sz="2000" i="1" dirty="0">
              <a:solidFill>
                <a:schemeClr val="tx1">
                  <a:lumMod val="75000"/>
                  <a:lumOff val="25000"/>
                </a:schemeClr>
              </a:solidFill>
              <a:cs typeface="Arial"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0" y="3088329"/>
            <a:ext cx="9144000" cy="1143000"/>
          </a:xfrm>
        </p:spPr>
        <p:txBody>
          <a:bodyPr/>
          <a:lstStyle/>
          <a:p>
            <a:r>
              <a:rPr lang="en-US" i="1" dirty="0" smtClean="0"/>
              <a:t>Regarding the charge(s)</a:t>
            </a:r>
            <a:endParaRPr lang="en-US" i="1" dirty="0"/>
          </a:p>
        </p:txBody>
      </p:sp>
      <p:sp>
        <p:nvSpPr>
          <p:cNvPr id="4" name="Footer Placeholder 3"/>
          <p:cNvSpPr>
            <a:spLocks noGrp="1"/>
          </p:cNvSpPr>
          <p:nvPr>
            <p:ph type="ftr" sz="quarter" idx="10"/>
          </p:nvPr>
        </p:nvSpPr>
        <p:spPr/>
        <p:txBody>
          <a:bodyPr/>
          <a:lstStyle/>
          <a:p>
            <a:pPr>
              <a:defRPr/>
            </a:pPr>
            <a:r>
              <a:rPr lang="en-US" smtClean="0"/>
              <a:t>Office of Science FY 2012 Budget</a:t>
            </a:r>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Office of Science FY 2012 Budget</a:t>
            </a:r>
            <a:endParaRPr lang="en-US" dirty="0"/>
          </a:p>
        </p:txBody>
      </p:sp>
      <p:pic>
        <p:nvPicPr>
          <p:cNvPr id="73732" name="Picture 4"/>
          <p:cNvPicPr>
            <a:picLocks noChangeAspect="1" noChangeArrowheads="1"/>
          </p:cNvPicPr>
          <p:nvPr/>
        </p:nvPicPr>
        <p:blipFill>
          <a:blip r:embed="rId2" cstate="print"/>
          <a:srcRect/>
          <a:stretch>
            <a:fillRect/>
          </a:stretch>
        </p:blipFill>
        <p:spPr bwMode="auto">
          <a:xfrm>
            <a:off x="-257462" y="186431"/>
            <a:ext cx="5362113" cy="6870207"/>
          </a:xfrm>
          <a:prstGeom prst="rect">
            <a:avLst/>
          </a:prstGeom>
          <a:noFill/>
          <a:ln w="9525">
            <a:noFill/>
            <a:miter lim="800000"/>
            <a:headEnd/>
            <a:tailEnd/>
          </a:ln>
        </p:spPr>
      </p:pic>
      <p:pic>
        <p:nvPicPr>
          <p:cNvPr id="73733" name="Picture 5"/>
          <p:cNvPicPr>
            <a:picLocks noChangeAspect="1" noChangeArrowheads="1"/>
          </p:cNvPicPr>
          <p:nvPr/>
        </p:nvPicPr>
        <p:blipFill>
          <a:blip r:embed="rId3" cstate="print"/>
          <a:srcRect/>
          <a:stretch>
            <a:fillRect/>
          </a:stretch>
        </p:blipFill>
        <p:spPr bwMode="auto">
          <a:xfrm>
            <a:off x="4376718" y="1559429"/>
            <a:ext cx="5521911" cy="7074949"/>
          </a:xfrm>
          <a:prstGeom prst="rect">
            <a:avLst/>
          </a:prstGeom>
          <a:noFill/>
          <a:ln w="9525">
            <a:noFill/>
            <a:miter lim="800000"/>
            <a:headEnd/>
            <a:tailEnd/>
          </a:ln>
        </p:spPr>
      </p:pic>
      <p:sp>
        <p:nvSpPr>
          <p:cNvPr id="7" name="Rectangle 6"/>
          <p:cNvSpPr/>
          <p:nvPr/>
        </p:nvSpPr>
        <p:spPr>
          <a:xfrm>
            <a:off x="4864963" y="550416"/>
            <a:ext cx="4749554" cy="470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2425" y="905687"/>
            <a:ext cx="8410575" cy="5259388"/>
          </a:xfrm>
        </p:spPr>
        <p:txBody>
          <a:bodyPr/>
          <a:lstStyle/>
          <a:p>
            <a:pPr>
              <a:buNone/>
            </a:pPr>
            <a:r>
              <a:rPr lang="en-US" sz="1800" dirty="0" smtClean="0">
                <a:solidFill>
                  <a:srgbClr val="0070C0"/>
                </a:solidFill>
              </a:rPr>
              <a:t>	“What areas of research on new international facilities provide compelling scientific opportunities for U.S. researchers over the next 10 – 20 years?  Look at opportunities in long-pulse, steady-state research in superconducting advanced </a:t>
            </a:r>
            <a:r>
              <a:rPr lang="en-US" sz="1800" dirty="0" err="1" smtClean="0">
                <a:solidFill>
                  <a:srgbClr val="0070C0"/>
                </a:solidFill>
              </a:rPr>
              <a:t>tokamaks</a:t>
            </a:r>
            <a:r>
              <a:rPr lang="en-US" sz="1800" dirty="0" smtClean="0">
                <a:solidFill>
                  <a:srgbClr val="0070C0"/>
                </a:solidFill>
              </a:rPr>
              <a:t> and </a:t>
            </a:r>
            <a:r>
              <a:rPr lang="en-US" sz="1800" dirty="0" err="1" smtClean="0">
                <a:solidFill>
                  <a:srgbClr val="0070C0"/>
                </a:solidFill>
              </a:rPr>
              <a:t>stellarators</a:t>
            </a:r>
            <a:r>
              <a:rPr lang="en-US" sz="1800" dirty="0" smtClean="0">
                <a:solidFill>
                  <a:srgbClr val="0070C0"/>
                </a:solidFill>
              </a:rPr>
              <a:t>; in steady-state plasma confinement and control science; and in plasma-wall interactions.” </a:t>
            </a:r>
          </a:p>
          <a:p>
            <a:endParaRPr lang="en-US" sz="1800" dirty="0" smtClean="0"/>
          </a:p>
          <a:p>
            <a:r>
              <a:rPr lang="en-US" sz="1800" dirty="0" smtClean="0"/>
              <a:t>The explicit aim is to focus on the superconducting facilities in Asia and Europe, both existing and emergent</a:t>
            </a:r>
          </a:p>
          <a:p>
            <a:endParaRPr lang="en-US" sz="2000" dirty="0" smtClean="0"/>
          </a:p>
          <a:p>
            <a:pPr lvl="1"/>
            <a:r>
              <a:rPr lang="en-US" sz="1600" dirty="0" smtClean="0"/>
              <a:t>The programs of EAST, KSTAR, JT-60SA, W7-X, and LHD are less well known to us</a:t>
            </a:r>
          </a:p>
          <a:p>
            <a:pPr lvl="1"/>
            <a:endParaRPr lang="en-US" sz="1600" dirty="0" smtClean="0"/>
          </a:p>
          <a:p>
            <a:pPr lvl="1"/>
            <a:r>
              <a:rPr lang="en-US" sz="1600" dirty="0" smtClean="0"/>
              <a:t>A narrower scope, rather than a broader one, has been issued. Other international opportunities can be studied at a later date</a:t>
            </a:r>
          </a:p>
          <a:p>
            <a:pPr lvl="1"/>
            <a:endParaRPr lang="en-US" sz="1600" dirty="0" smtClean="0"/>
          </a:p>
          <a:p>
            <a:pPr lvl="1"/>
            <a:r>
              <a:rPr lang="en-US" sz="1600" dirty="0" smtClean="0"/>
              <a:t>Mike </a:t>
            </a:r>
            <a:r>
              <a:rPr lang="en-US" sz="1600" dirty="0" err="1" smtClean="0"/>
              <a:t>Zarnstoff</a:t>
            </a:r>
            <a:r>
              <a:rPr lang="en-US" sz="1600" dirty="0" smtClean="0"/>
              <a:t> will describe an assessment he led and recently completed. The FESAC charge will be discussed in more detail this afternoon</a:t>
            </a:r>
          </a:p>
          <a:p>
            <a:pPr lvl="1"/>
            <a:endParaRPr lang="en-US" sz="2000" dirty="0" smtClean="0"/>
          </a:p>
        </p:txBody>
      </p:sp>
      <p:sp>
        <p:nvSpPr>
          <p:cNvPr id="3" name="Title 2"/>
          <p:cNvSpPr>
            <a:spLocks noGrp="1"/>
          </p:cNvSpPr>
          <p:nvPr>
            <p:ph type="title"/>
          </p:nvPr>
        </p:nvSpPr>
        <p:spPr/>
        <p:txBody>
          <a:bodyPr/>
          <a:lstStyle/>
          <a:p>
            <a:r>
              <a:rPr lang="en-US" dirty="0" smtClean="0"/>
              <a:t>About the charges (1)</a:t>
            </a:r>
            <a:endParaRPr lang="en-US" dirty="0"/>
          </a:p>
        </p:txBody>
      </p:sp>
      <p:sp>
        <p:nvSpPr>
          <p:cNvPr id="4" name="Footer Placeholder 3"/>
          <p:cNvSpPr>
            <a:spLocks noGrp="1"/>
          </p:cNvSpPr>
          <p:nvPr>
            <p:ph type="ftr" sz="quarter" idx="10"/>
          </p:nvPr>
        </p:nvSpPr>
        <p:spPr/>
        <p:txBody>
          <a:bodyPr/>
          <a:lstStyle/>
          <a:p>
            <a:pPr>
              <a:defRPr/>
            </a:pPr>
            <a:r>
              <a:rPr lang="en-US" smtClean="0"/>
              <a:t>Office of Science FY 2012 Budget</a:t>
            </a: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2425" y="720855"/>
            <a:ext cx="8410575" cy="5259388"/>
          </a:xfrm>
        </p:spPr>
        <p:txBody>
          <a:bodyPr/>
          <a:lstStyle/>
          <a:p>
            <a:pPr lvl="0">
              <a:buNone/>
            </a:pPr>
            <a:r>
              <a:rPr lang="en-US" sz="2000" dirty="0" smtClean="0"/>
              <a:t>	</a:t>
            </a:r>
            <a:r>
              <a:rPr lang="en-US" sz="1800" dirty="0" smtClean="0">
                <a:solidFill>
                  <a:srgbClr val="0070C0"/>
                </a:solidFill>
              </a:rPr>
              <a:t>“What research modes would best facilitate international research collaborations in plasma and fusion sciences?  Consider modes already used by these communities as well as those used by other research communities that have significant international collaborations.”</a:t>
            </a:r>
            <a:endParaRPr lang="en-US" sz="2000" dirty="0" smtClean="0">
              <a:solidFill>
                <a:srgbClr val="0070C0"/>
              </a:solidFill>
            </a:endParaRPr>
          </a:p>
          <a:p>
            <a:endParaRPr lang="en-US" sz="1800" dirty="0" smtClean="0"/>
          </a:p>
          <a:p>
            <a:pPr lvl="1"/>
            <a:r>
              <a:rPr lang="en-US" sz="1800" dirty="0" smtClean="0"/>
              <a:t>What lessons can we learn from other scientific fields, e.g. high energy physics, nuclear physics, others, that have had to undergo a transition and take on off-shore research significantly or nearly entirely</a:t>
            </a:r>
          </a:p>
          <a:p>
            <a:pPr lvl="1"/>
            <a:endParaRPr lang="en-US" sz="1200" dirty="0" smtClean="0"/>
          </a:p>
          <a:p>
            <a:pPr lvl="1"/>
            <a:r>
              <a:rPr lang="en-US" sz="1800" dirty="0" smtClean="0"/>
              <a:t>You are encouraged to engage members of those fields and representatives from universities where international research efforts are successful, as well as where transitions to an off-shore emphasis have failed</a:t>
            </a:r>
          </a:p>
          <a:p>
            <a:pPr lvl="1"/>
            <a:endParaRPr lang="en-US" sz="1200" dirty="0" smtClean="0"/>
          </a:p>
          <a:p>
            <a:pPr lvl="1"/>
            <a:r>
              <a:rPr lang="en-US" sz="1800" dirty="0" smtClean="0"/>
              <a:t>Your observations about national lab/university partnerships in new international collaborations will be highly valued. Again, what can other fields teach us?</a:t>
            </a:r>
          </a:p>
          <a:p>
            <a:pPr lvl="1"/>
            <a:endParaRPr lang="en-US" sz="1200" dirty="0" smtClean="0"/>
          </a:p>
          <a:p>
            <a:pPr lvl="1"/>
            <a:r>
              <a:rPr lang="en-US" sz="1800" dirty="0" smtClean="0"/>
              <a:t>There will be discussion this afternoon</a:t>
            </a:r>
          </a:p>
          <a:p>
            <a:pPr lvl="1"/>
            <a:endParaRPr lang="en-US" sz="2000" dirty="0" smtClean="0"/>
          </a:p>
          <a:p>
            <a:pPr lvl="1"/>
            <a:endParaRPr lang="en-US" sz="2000" dirty="0" smtClean="0"/>
          </a:p>
        </p:txBody>
      </p:sp>
      <p:sp>
        <p:nvSpPr>
          <p:cNvPr id="3" name="Title 2"/>
          <p:cNvSpPr>
            <a:spLocks noGrp="1"/>
          </p:cNvSpPr>
          <p:nvPr>
            <p:ph type="title"/>
          </p:nvPr>
        </p:nvSpPr>
        <p:spPr/>
        <p:txBody>
          <a:bodyPr/>
          <a:lstStyle/>
          <a:p>
            <a:r>
              <a:rPr lang="en-US" dirty="0" smtClean="0"/>
              <a:t>About the charges (2)</a:t>
            </a:r>
            <a:endParaRPr lang="en-US" dirty="0"/>
          </a:p>
        </p:txBody>
      </p:sp>
      <p:sp>
        <p:nvSpPr>
          <p:cNvPr id="4" name="Footer Placeholder 3"/>
          <p:cNvSpPr>
            <a:spLocks noGrp="1"/>
          </p:cNvSpPr>
          <p:nvPr>
            <p:ph type="ftr" sz="quarter" idx="10"/>
          </p:nvPr>
        </p:nvSpPr>
        <p:spPr/>
        <p:txBody>
          <a:bodyPr/>
          <a:lstStyle/>
          <a:p>
            <a:pPr>
              <a:defRPr/>
            </a:pPr>
            <a:r>
              <a:rPr lang="en-US" smtClean="0"/>
              <a:t>Office of Science FY 2012 Budget</a:t>
            </a:r>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5098" y="691671"/>
            <a:ext cx="9455285" cy="5259388"/>
          </a:xfrm>
        </p:spPr>
        <p:txBody>
          <a:bodyPr/>
          <a:lstStyle/>
          <a:p>
            <a:pPr lvl="0">
              <a:buNone/>
            </a:pPr>
            <a:r>
              <a:rPr lang="en-US" sz="1800" b="0" dirty="0" smtClean="0">
                <a:solidFill>
                  <a:srgbClr val="0070C0"/>
                </a:solidFill>
              </a:rPr>
              <a:t>	</a:t>
            </a:r>
            <a:r>
              <a:rPr lang="en-US" sz="1800" dirty="0" smtClean="0">
                <a:solidFill>
                  <a:srgbClr val="0070C0"/>
                </a:solidFill>
              </a:rPr>
              <a:t>“What areas of research in materials science and technology provide compelling opportunities for U.S. researchers in the near term and in the ITER era?  Please focus on research needed to fill gaps in order to create the basis for a DEMO, and specify technical requirements in greater detail than provided in the MFE </a:t>
            </a:r>
            <a:r>
              <a:rPr lang="en-US" sz="1800" dirty="0" err="1" smtClean="0">
                <a:solidFill>
                  <a:srgbClr val="0070C0"/>
                </a:solidFill>
              </a:rPr>
              <a:t>ReNeW</a:t>
            </a:r>
            <a:r>
              <a:rPr lang="en-US" sz="1800" dirty="0" smtClean="0">
                <a:solidFill>
                  <a:srgbClr val="0070C0"/>
                </a:solidFill>
              </a:rPr>
              <a:t> (Research Needs Workshop) report. Also, your assessment of the risks associated with research paths with different degrees of experimental study vs. computation as a proxy to experiment will be of value.”</a:t>
            </a:r>
          </a:p>
          <a:p>
            <a:pPr lvl="1">
              <a:buNone/>
            </a:pPr>
            <a:endParaRPr lang="en-US" dirty="0" smtClean="0"/>
          </a:p>
          <a:p>
            <a:pPr lvl="1"/>
            <a:r>
              <a:rPr lang="en-US" sz="1800" dirty="0" smtClean="0"/>
              <a:t>Consider near- and long-term (~0-5; 5-15; 15+ years); what can be done with existing facilities, new facilities, and emergent international facilities</a:t>
            </a:r>
          </a:p>
          <a:p>
            <a:pPr lvl="1"/>
            <a:endParaRPr lang="en-US" sz="1100" dirty="0" smtClean="0"/>
          </a:p>
          <a:p>
            <a:pPr lvl="1"/>
            <a:r>
              <a:rPr lang="en-US" sz="1800" dirty="0" smtClean="0"/>
              <a:t>Experiment &amp; the role </a:t>
            </a:r>
            <a:r>
              <a:rPr lang="en-US" sz="1800" smtClean="0"/>
              <a:t>of computation: Identify </a:t>
            </a:r>
            <a:r>
              <a:rPr lang="en-US" sz="1800" dirty="0" smtClean="0"/>
              <a:t>2-3 paths with varying emphases on massively parallel computing – what are the risks associated with each path?</a:t>
            </a:r>
          </a:p>
          <a:p>
            <a:pPr lvl="1"/>
            <a:endParaRPr lang="en-US" sz="1100" dirty="0" smtClean="0"/>
          </a:p>
          <a:p>
            <a:pPr lvl="1"/>
            <a:r>
              <a:rPr lang="en-US" sz="1800" dirty="0" smtClean="0"/>
              <a:t>Materials = nuclear (</a:t>
            </a:r>
            <a:r>
              <a:rPr lang="en-US" sz="1800" dirty="0" err="1" smtClean="0"/>
              <a:t>dpa’s</a:t>
            </a:r>
            <a:r>
              <a:rPr lang="en-US" sz="1800" dirty="0" smtClean="0"/>
              <a:t>); non-nuclear (</a:t>
            </a:r>
            <a:r>
              <a:rPr lang="en-US" sz="1800" dirty="0" err="1" smtClean="0"/>
              <a:t>pmi</a:t>
            </a:r>
            <a:r>
              <a:rPr lang="en-US" sz="1800" dirty="0" smtClean="0"/>
              <a:t>); differential and integrated;  harnessing fusion power</a:t>
            </a:r>
          </a:p>
          <a:p>
            <a:pPr lvl="1"/>
            <a:endParaRPr lang="en-US" sz="1100" dirty="0" smtClean="0"/>
          </a:p>
          <a:p>
            <a:pPr lvl="1"/>
            <a:r>
              <a:rPr lang="en-US" sz="1800" dirty="0" smtClean="0"/>
              <a:t>Chuck </a:t>
            </a:r>
            <a:r>
              <a:rPr lang="en-US" sz="1800" dirty="0" err="1" smtClean="0"/>
              <a:t>Kessel</a:t>
            </a:r>
            <a:r>
              <a:rPr lang="en-US" sz="1800" dirty="0" smtClean="0"/>
              <a:t> will give an update on the FNS-PA and there will be discussion this afternoon</a:t>
            </a:r>
            <a:r>
              <a:rPr lang="en-US" sz="2000" dirty="0" smtClean="0"/>
              <a:t>.</a:t>
            </a:r>
            <a:r>
              <a:rPr lang="en-US" dirty="0" smtClean="0"/>
              <a:t> </a:t>
            </a:r>
          </a:p>
        </p:txBody>
      </p:sp>
      <p:sp>
        <p:nvSpPr>
          <p:cNvPr id="3" name="Title 2"/>
          <p:cNvSpPr>
            <a:spLocks noGrp="1"/>
          </p:cNvSpPr>
          <p:nvPr>
            <p:ph type="title"/>
          </p:nvPr>
        </p:nvSpPr>
        <p:spPr/>
        <p:txBody>
          <a:bodyPr/>
          <a:lstStyle/>
          <a:p>
            <a:r>
              <a:rPr lang="en-US" dirty="0" smtClean="0"/>
              <a:t>About </a:t>
            </a:r>
            <a:r>
              <a:rPr lang="en-US" smtClean="0"/>
              <a:t>the charges (3)</a:t>
            </a:r>
            <a:endParaRPr lang="en-US" dirty="0"/>
          </a:p>
        </p:txBody>
      </p:sp>
      <p:sp>
        <p:nvSpPr>
          <p:cNvPr id="4" name="Footer Placeholder 3"/>
          <p:cNvSpPr>
            <a:spLocks noGrp="1"/>
          </p:cNvSpPr>
          <p:nvPr>
            <p:ph type="ftr" sz="quarter" idx="10"/>
          </p:nvPr>
        </p:nvSpPr>
        <p:spPr/>
        <p:txBody>
          <a:bodyPr/>
          <a:lstStyle/>
          <a:p>
            <a:pPr>
              <a:defRPr/>
            </a:pPr>
            <a:r>
              <a:rPr lang="en-US" smtClean="0"/>
              <a:t>Office of Science FY 2012 Budget</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p:cNvSpPr txBox="1">
            <a:spLocks noChangeArrowheads="1"/>
          </p:cNvSpPr>
          <p:nvPr/>
        </p:nvSpPr>
        <p:spPr bwMode="auto">
          <a:xfrm>
            <a:off x="0" y="2377182"/>
            <a:ext cx="9144000" cy="58658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90000"/>
              </a:lnSpc>
              <a:spcBef>
                <a:spcPct val="20000"/>
              </a:spcBef>
              <a:spcAft>
                <a:spcPct val="0"/>
              </a:spcAft>
              <a:buClrTx/>
              <a:buSzTx/>
              <a:buFont typeface="Arial" charset="0"/>
              <a:buNone/>
              <a:tabLst/>
              <a:defRPr/>
            </a:pPr>
            <a:r>
              <a:rPr kumimoji="0" lang="en-US" sz="8800" b="0" i="1" u="none" strike="noStrike" kern="1200" cap="none" spc="0" normalizeH="0" baseline="0" noProof="0" dirty="0" smtClean="0">
                <a:ln>
                  <a:noFill/>
                </a:ln>
                <a:solidFill>
                  <a:srgbClr val="146737"/>
                </a:solidFill>
                <a:effectLst/>
                <a:uLnTx/>
                <a:uFillTx/>
                <a:latin typeface="Arial" pitchFamily="34" charset="0"/>
                <a:ea typeface="+mn-ea"/>
                <a:cs typeface="Arial" pitchFamily="34" charset="0"/>
              </a:rPr>
              <a:t>Thank you</a:t>
            </a:r>
          </a:p>
          <a:p>
            <a:pPr marL="1143000" marR="0" lvl="2" indent="-228600" algn="ctr" defTabSz="914400" rtl="0" eaLnBrk="1" fontAlgn="base" latinLnBrk="0" hangingPunct="1">
              <a:lnSpc>
                <a:spcPct val="90000"/>
              </a:lnSpc>
              <a:spcBef>
                <a:spcPct val="20000"/>
              </a:spcBef>
              <a:spcAft>
                <a:spcPct val="0"/>
              </a:spcAft>
              <a:buClrTx/>
              <a:buSzTx/>
              <a:buFont typeface="Arial" charset="0"/>
              <a:buChar char="•"/>
              <a:tabLst/>
              <a:defRPr/>
            </a:pPr>
            <a:endParaRPr kumimoji="0" lang="en-US" sz="8000" b="0"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ctr" defTabSz="914400" rtl="0" eaLnBrk="1" fontAlgn="base" latinLnBrk="0" hangingPunct="1">
              <a:lnSpc>
                <a:spcPct val="90000"/>
              </a:lnSpc>
              <a:spcBef>
                <a:spcPct val="20000"/>
              </a:spcBef>
              <a:spcAft>
                <a:spcPct val="0"/>
              </a:spcAft>
              <a:buClrTx/>
              <a:buSzTx/>
              <a:buFont typeface="Arial" charset="0"/>
              <a:buChar char="•"/>
              <a:tabLst/>
              <a:defRPr/>
            </a:pPr>
            <a:endParaRPr kumimoji="0" lang="en-US" sz="8800" b="0" i="1" u="none" strike="noStrike" kern="1200" cap="none" spc="0" normalizeH="0" baseline="0" noProof="0" dirty="0" smtClean="0">
              <a:ln>
                <a:noFill/>
              </a:ln>
              <a:solidFill>
                <a:srgbClr val="146737"/>
              </a:solidFill>
              <a:effectLst/>
              <a:uLnTx/>
              <a:uFillTx/>
              <a:latin typeface="Arial" pitchFamily="34" charset="0"/>
              <a:ea typeface="+mn-ea"/>
              <a:cs typeface="Arial" pitchFamily="34" charset="0"/>
            </a:endParaRPr>
          </a:p>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en-US" sz="8800" b="0" i="1" u="none" strike="noStrike" kern="1200" cap="none" spc="0" normalizeH="0" baseline="0" noProof="0" dirty="0" smtClean="0">
                <a:ln>
                  <a:noFill/>
                </a:ln>
                <a:solidFill>
                  <a:srgbClr val="146737"/>
                </a:solidFill>
                <a:effectLst/>
                <a:uLnTx/>
                <a:uFillTx/>
                <a:latin typeface="Arial" pitchFamily="34" charset="0"/>
                <a:ea typeface="+mn-ea"/>
                <a:cs typeface="Arial" pitchFamily="34" charset="0"/>
              </a:rPr>
              <a:t>	</a:t>
            </a:r>
          </a:p>
          <a:p>
            <a:pPr marL="342900" marR="0" lvl="0" indent="-342900" algn="ctr" defTabSz="914400" rtl="0" eaLnBrk="1" fontAlgn="base" latinLnBrk="0" hangingPunct="1">
              <a:lnSpc>
                <a:spcPct val="90000"/>
              </a:lnSpc>
              <a:spcBef>
                <a:spcPct val="20000"/>
              </a:spcBef>
              <a:spcAft>
                <a:spcPct val="0"/>
              </a:spcAft>
              <a:buClrTx/>
              <a:buSzTx/>
              <a:buFontTx/>
              <a:buNone/>
              <a:tabLst/>
              <a:defRPr/>
            </a:pPr>
            <a:endParaRPr kumimoji="0" lang="en-US" sz="8800" b="0" i="1" u="none" strike="noStrike" kern="1200" cap="none" spc="0" normalizeH="0" baseline="0" noProof="0" dirty="0" smtClean="0">
              <a:ln>
                <a:noFill/>
              </a:ln>
              <a:solidFill>
                <a:srgbClr val="146737"/>
              </a:solidFill>
              <a:effectLst/>
              <a:uLnTx/>
              <a:uFillTx/>
              <a:latin typeface="Arial" pitchFamily="34" charset="0"/>
              <a:ea typeface="+mn-ea"/>
              <a:cs typeface="Arial" pitchFamily="34" charset="0"/>
            </a:endParaRPr>
          </a:p>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en-US" sz="8800" b="0" i="1" u="none" strike="noStrike" kern="1200" cap="none" spc="0" normalizeH="0" baseline="0" noProof="0" dirty="0" smtClean="0">
                <a:ln>
                  <a:noFill/>
                </a:ln>
                <a:solidFill>
                  <a:srgbClr val="146737"/>
                </a:solidFill>
                <a:effectLst/>
                <a:uLnTx/>
                <a:uFillTx/>
                <a:latin typeface="Arial" pitchFamily="34" charset="0"/>
                <a:ea typeface="+mn-ea"/>
                <a:cs typeface="Arial" pitchFamily="34" charset="0"/>
              </a:rPr>
              <a:t>	</a:t>
            </a:r>
          </a:p>
          <a:p>
            <a:pPr marL="342900" marR="0" lvl="0" indent="-342900" algn="ctr" defTabSz="914400" rtl="0" eaLnBrk="1" fontAlgn="base" latinLnBrk="0" hangingPunct="1">
              <a:lnSpc>
                <a:spcPct val="90000"/>
              </a:lnSpc>
              <a:spcBef>
                <a:spcPct val="20000"/>
              </a:spcBef>
              <a:spcAft>
                <a:spcPct val="0"/>
              </a:spcAft>
              <a:buClrTx/>
              <a:buSzTx/>
              <a:buFontTx/>
              <a:buNone/>
              <a:tabLst/>
              <a:defRPr/>
            </a:pPr>
            <a:endParaRPr kumimoji="0" lang="en-US" sz="8800" b="0" i="1" u="none" strike="noStrike" kern="1200" cap="none" spc="0" normalizeH="0" baseline="0" noProof="0" dirty="0" smtClean="0">
              <a:ln>
                <a:noFill/>
              </a:ln>
              <a:solidFill>
                <a:srgbClr val="146737"/>
              </a:solidFill>
              <a:effectLst/>
              <a:uLnTx/>
              <a:uFillTx/>
              <a:latin typeface="Arial" pitchFamily="34" charset="0"/>
              <a:ea typeface="+mn-ea"/>
              <a:cs typeface="Arial" pitchFamily="34" charset="0"/>
            </a:endParaRPr>
          </a:p>
          <a:p>
            <a:pPr marL="342900" marR="0" lvl="0" indent="-342900" algn="ctr" defTabSz="914400" rtl="0" eaLnBrk="1" fontAlgn="base" latinLnBrk="0" hangingPunct="1">
              <a:lnSpc>
                <a:spcPct val="90000"/>
              </a:lnSpc>
              <a:spcBef>
                <a:spcPct val="20000"/>
              </a:spcBef>
              <a:spcAft>
                <a:spcPct val="0"/>
              </a:spcAft>
              <a:buClrTx/>
              <a:buSzTx/>
              <a:buFont typeface="Arial" charset="0"/>
              <a:buChar char="•"/>
              <a:tabLst/>
              <a:defRPr/>
            </a:pPr>
            <a:endParaRPr kumimoji="0" lang="en-US" sz="8800" b="0" i="1" u="none" strike="noStrike" kern="1200" cap="none" spc="0" normalizeH="0" baseline="0" noProof="0" dirty="0" smtClean="0">
              <a:ln>
                <a:noFill/>
              </a:ln>
              <a:solidFill>
                <a:srgbClr val="146737"/>
              </a:solidFill>
              <a:effectLst/>
              <a:uLnTx/>
              <a:uFillTx/>
              <a:latin typeface="Arial" pitchFamily="34" charset="0"/>
              <a:ea typeface="+mn-ea"/>
              <a:cs typeface="Arial" pitchFamily="34" charset="0"/>
            </a:endParaRPr>
          </a:p>
          <a:p>
            <a:pPr marL="342900" marR="0" lvl="0" indent="-342900" algn="ctr" defTabSz="914400" rtl="0" eaLnBrk="1" fontAlgn="base" latinLnBrk="0" hangingPunct="1">
              <a:lnSpc>
                <a:spcPct val="90000"/>
              </a:lnSpc>
              <a:spcBef>
                <a:spcPct val="20000"/>
              </a:spcBef>
              <a:spcAft>
                <a:spcPct val="0"/>
              </a:spcAft>
              <a:buClrTx/>
              <a:buSzTx/>
              <a:buFont typeface="Arial" charset="0"/>
              <a:buChar char="•"/>
              <a:tabLst/>
              <a:defRPr/>
            </a:pPr>
            <a:endParaRPr kumimoji="0" lang="en-US" sz="8800" b="0" i="1" u="none" strike="noStrike" kern="1200" cap="none" spc="0" normalizeH="0" baseline="0" noProof="0" dirty="0" smtClean="0">
              <a:ln>
                <a:noFill/>
              </a:ln>
              <a:solidFill>
                <a:srgbClr val="146737"/>
              </a:solidFill>
              <a:effectLst/>
              <a:uLnTx/>
              <a:uFillTx/>
              <a:latin typeface="Arial" pitchFamily="34" charset="0"/>
              <a:ea typeface="+mn-ea"/>
              <a:cs typeface="Arial" pitchFamily="34" charset="0"/>
            </a:endParaRPr>
          </a:p>
        </p:txBody>
      </p:sp>
      <p:sp>
        <p:nvSpPr>
          <p:cNvPr id="7" name="Title 6"/>
          <p:cNvSpPr>
            <a:spLocks noGrp="1"/>
          </p:cNvSpPr>
          <p:nvPr>
            <p:ph type="title"/>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z="2800" dirty="0" smtClean="0"/>
              <a:t>Welcome and thank you</a:t>
            </a:r>
            <a:endParaRPr lang="en-US" sz="2800" dirty="0"/>
          </a:p>
        </p:txBody>
      </p:sp>
      <p:sp>
        <p:nvSpPr>
          <p:cNvPr id="9220" name="Content Placeholder 1"/>
          <p:cNvSpPr>
            <a:spLocks noGrp="1"/>
          </p:cNvSpPr>
          <p:nvPr>
            <p:ph idx="1"/>
          </p:nvPr>
        </p:nvSpPr>
        <p:spPr>
          <a:xfrm>
            <a:off x="457200" y="856852"/>
            <a:ext cx="8229600" cy="5199063"/>
          </a:xfrm>
        </p:spPr>
        <p:txBody>
          <a:bodyPr/>
          <a:lstStyle/>
          <a:p>
            <a:pPr>
              <a:buNone/>
            </a:pPr>
            <a:r>
              <a:rPr lang="en-US" sz="2800" b="0" dirty="0" smtClean="0">
                <a:solidFill>
                  <a:srgbClr val="0F6636"/>
                </a:solidFill>
              </a:rPr>
              <a:t>In this discussion</a:t>
            </a:r>
          </a:p>
          <a:p>
            <a:endParaRPr lang="en-US" sz="2800" b="0" dirty="0" smtClean="0">
              <a:solidFill>
                <a:srgbClr val="0F6636"/>
              </a:solidFill>
            </a:endParaRPr>
          </a:p>
          <a:p>
            <a:r>
              <a:rPr lang="en-US" sz="2800" b="0" dirty="0" smtClean="0">
                <a:solidFill>
                  <a:srgbClr val="0F6636"/>
                </a:solidFill>
              </a:rPr>
              <a:t>Developments within the office</a:t>
            </a:r>
          </a:p>
          <a:p>
            <a:endParaRPr lang="en-US" sz="2800" b="0" dirty="0" smtClean="0">
              <a:solidFill>
                <a:srgbClr val="0F6636"/>
              </a:solidFill>
            </a:endParaRPr>
          </a:p>
          <a:p>
            <a:r>
              <a:rPr lang="en-US" sz="2800" b="0" dirty="0" smtClean="0">
                <a:solidFill>
                  <a:srgbClr val="0F6636"/>
                </a:solidFill>
              </a:rPr>
              <a:t>Snapshot of ITER</a:t>
            </a:r>
          </a:p>
          <a:p>
            <a:endParaRPr lang="en-US" sz="2800" b="0" dirty="0" smtClean="0">
              <a:solidFill>
                <a:srgbClr val="0F6636"/>
              </a:solidFill>
            </a:endParaRPr>
          </a:p>
          <a:p>
            <a:r>
              <a:rPr lang="en-US" sz="2800" b="0" dirty="0" smtClean="0">
                <a:solidFill>
                  <a:srgbClr val="0F6636"/>
                </a:solidFill>
              </a:rPr>
              <a:t>The Office of Science has issued a new set of charges for you to consider</a:t>
            </a:r>
          </a:p>
          <a:p>
            <a:endParaRPr lang="en-US" sz="2800" b="0" dirty="0" smtClean="0">
              <a:solidFill>
                <a:srgbClr val="0F6636"/>
              </a:solidFill>
            </a:endParaRPr>
          </a:p>
          <a:p>
            <a:pPr lvl="1">
              <a:buFont typeface="Arial" charset="0"/>
              <a:buChar char="•"/>
            </a:pPr>
            <a:endParaRPr lang="en-US" dirty="0" smtClean="0">
              <a:solidFill>
                <a:srgbClr val="0F6636"/>
              </a:solidFill>
            </a:endParaRPr>
          </a:p>
          <a:p>
            <a:endParaRPr lang="en-US" b="0" dirty="0" smtClean="0">
              <a:solidFill>
                <a:srgbClr val="0F6636"/>
              </a:solidFill>
            </a:endParaRPr>
          </a:p>
          <a:p>
            <a:pPr lvl="1"/>
            <a:endParaRPr lang="en-US" dirty="0" smtClean="0">
              <a:solidFill>
                <a:srgbClr val="0F6636"/>
              </a:solidFill>
            </a:endParaRPr>
          </a:p>
          <a:p>
            <a:endParaRPr lang="en-US" b="0" dirty="0" smtClean="0">
              <a:solidFill>
                <a:srgbClr val="0F6636"/>
              </a:solidFill>
            </a:endParaRPr>
          </a:p>
          <a:p>
            <a:endParaRPr lang="en-US" b="0" dirty="0" smtClean="0">
              <a:solidFill>
                <a:srgbClr val="0F6636"/>
              </a:solidFill>
            </a:endParaRPr>
          </a:p>
          <a:p>
            <a:endParaRPr lang="en-US" b="0" dirty="0" smtClean="0">
              <a:solidFill>
                <a:srgbClr val="0F6636"/>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defRPr/>
            </a:pPr>
            <a:r>
              <a:rPr lang="en-US" sz="2800" dirty="0" smtClean="0"/>
              <a:t>Please help me welcome the soon-to-be Research Division Director…</a:t>
            </a:r>
            <a:endParaRPr lang="en-US" sz="2800" dirty="0"/>
          </a:p>
        </p:txBody>
      </p:sp>
      <p:sp>
        <p:nvSpPr>
          <p:cNvPr id="8" name="Content Placeholder 1"/>
          <p:cNvSpPr txBox="1">
            <a:spLocks/>
          </p:cNvSpPr>
          <p:nvPr/>
        </p:nvSpPr>
        <p:spPr bwMode="auto">
          <a:xfrm>
            <a:off x="420986" y="1194891"/>
            <a:ext cx="8229600" cy="5806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tabLst/>
              <a:defRPr/>
            </a:pPr>
            <a:r>
              <a:rPr kumimoji="0" lang="en-US" sz="28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Dr. James Van Dam</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8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24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endParaRP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2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endParaRPr>
          </a:p>
        </p:txBody>
      </p:sp>
      <p:sp>
        <p:nvSpPr>
          <p:cNvPr id="59394" name="AutoShape 2" descr="data:image/jpg;base64,/9j/4AAQSkZJRgABAQAAAQABAAD/2wCEAAkGBhQSERUUExQVFBUUFhQVFxUUFxQUGBcWFBQVFBUYFRgYGyYeFxojHBQXHy8gIycpLCwsFR4xNTAqNSYrLCkBCQoKDgwOGg8PGikkHCQsLCwpKSwpLCkpLCwpKSkpKSwpKSwpLCkpKSkpKSkpLCksKSwpLCwsLCwpLCwpKSkpLP/AABEIAN4A4wMBIgACEQEDEQH/xAAcAAACAgMBAQAAAAAAAAAAAAAEBQMGAQIHAAj/xABIEAABAwIEAwUCCgcGBQUAAAABAAIRAwQFEiExBkFREyJhcZEygQcUQlJTkqGxwdEWI2KC0uHwFTNDcqLCF3ODk7IkRFRj8f/EABoBAAMBAQEBAAAAAAAAAAAAAAECAwQABQb/xAAlEQACAgICAgICAwEAAAAAAAAAAQIRAyESMQQTQVEUIjJhkUL/2gAMAwEAAhEDEQA/ALbSFrSo0HXDhT7Sk15e+qxkEifYJzegVR4n4vo0arPitancM0ztLauYa7hxAadEq+E6qH17ZzWwDZ0CNBIDsxjw06KkOcUJ7saT2dFxX4Q6ZyfF6ZIynPnAbBOwbvPmjOH8X+ME93L75XPLRmy6LwXZgOB8FTDBQRkzydUP6Vjrqq1xriIaxzOgM+hV7xBwpU3OPILkGPVzUc4nn+JVFNy2Zo4kmXKysqjQG6+y0SfJL6+GD45VYSHzSDgRBh2Zk6dRJhXYVGvJEjusc6NJIYBoAq5Th9c1CIkRO2g05eSTJHk6NfKkSMwnMcoYSDsIHJJb1ppbSCHAEHlqriyq2m2Q7K7L3PPN96Q4viRDCO6XPILnQ0kDXQHr4oexY4srCDmDPuMxJI02k7aIq1xVjAGgtkbyfuhIHW9R+2oULsKqjTWPAQscvJmzavGVF3t+Ky0ANaw+JlEjjh2xY0+Uqh0MOqg6zHmjqVm7x9xU/dk+w+lfRebbjKmfaYW+O6dWWIUao7jmz05hcsNJzflGP2gpqVRwII0PUK0PKkuyb8dM6Zf4YHCeiS3GGjoocG4wLYZXGmgzD8Qml5iDB84jfQStay8laISx8dMW4XaZa7dI0f8A+KcuzyS0tiTo7NPuhL7G7bUrNyzo15III6AJtRG/mVnk7k2xktC9lZ4BachMnbtRoeW26jwttRhDXAEF0A5tYny6JpIJI003W1KiAQY8VN44t3WxrFHFmGVKuU0yO61+hnUnaCElw2yqspu7WdJGXaZ567BWtuO0HGG1WEnYTvrGyreMYjLyNdO6BI35mE+RyjERyi9AtappBjuiQ3Zo00LiDoPBBXV23sXUnVHNNTs3h4pkt7ridhqJRzbMOjtO6NyRqdfsCCx+0ri4a2i39SxjYef8QuAPePhmhS8dRu3saTfGkM+DLHs+0cKjXgtaNA5p9ouk5h4LjN1c5iSuw8N0qwZcPrNDcuQsY3RsNa9xk7mYHquL16uZxdAGYl0DYZjMDwErTJrddCNNLZkVF5atpOOoa4jqBIXklinYOL73D6VK3bdU61WqKFLKKYIGUjTvOIb7tSqvQ4VpXzS62o1abxm3ADI+QCXd1x592D5yuv29lTrW9NlVjXtNKnIcAfkDboi7LDqdFsMaGtG5k8tNSSqt0UfZwuhwu6nUdTd7THFp8wYV94XsOzieiqj+J207+4c7v0XV6m2paMxAc3qPBWG54rpNH6twcCNCEJSl0YcilyGXGd6BSjryXMbwSD7vvTTF8YdWdJOgSW7r6GP61TRtIZL5OnWl1lsKtU955aQ5zdSwEgEEb7c0voVmmmIM6bkdeQVe4bxuWvp7F866wROxTOrc5BDYECJ+b5dCsmSbW72a8eNS38EmI3Lo2gRAnUonBcAdVh9TbkEJgOGmu/O4nI06bDMfPeFeKRAiFklM9PFjSRHRwxjRAaFscNaeSnbrsi6TEq2XbpCargYJ2UYwGBoIVmYwLc0gqpGd5EU64wXwQVTCCI0BV4qWgQVW0jkjVDRcWUm6tDEjX+tio7a/gRJc3YtDiC3yVvfZjoqrxLgzmfr6Ohbq9o5jqB1HRGE2mLkxpoP4QqsNw8Nz6MM5zO5EQSnOJ4v2VSgzMwCqaoOYwRlbLTr8mQQT5Kt8I4i2e0GxGVwHKfwVnxXDaFem0VhTJBJYX6ZSehkHXmFpjLltmGSpkVtiNNric9MgiSWuG5dPeAJITKhiDX5srg4gOMA+E8wleFYEKdIM2lzS4sMEtaXEDMNY1CYXEUqVR43ZTeZMuiGnrunS2K2VG0FLtLek9w7ZpYMoOaX5sx1G0aIi6sSx81PnHvCdZSGnjVRtQVGtpPe05s/YszDxzCOqtuIVXvo0S7KHPYC7oCWym8lfrt2Qq+kD3lVrGOiSA0knYCAqt/aL2FuV9SHQ2A8iDO/on7qGdwox7QLdDqS4eOyHr8L0c2Uiq7K6BD2kHXoWqPiuVUizS+S13z8tm4mZ7B5PXSi469V85Hl5D7l3y8xcVsPuHtaWCnSuKcOiZZRLTtpzXBXN1VO0wS0dW4Zdb0rSixzqebIHGSJl/fM/WXlU8NZS7JucEujUgDrp6CB7l5ChLOzYZihLzRygdnTZ3pOugGmnvSrijh5po1qrhXrvFNzmMdXdlBHzWABs+5WhlnRaZB1gCZbJjTU81pd2lN49sj94Jt3Zd8WfNxrd46ZYO3TwUtKtA0XW6/wT2T3ucalQFxLjD2bkyeS1/wCEdn9JU+sz8locov5JcDlFS4JGp9EJVr8gV2Cp8ElqGkipVMAnKHU5MDYSFVML+DN91TqvYx1JzDlYKjmtzODhIOm2XmpuS6QY4W05X0BcJ2xcHVI2BiftKaNtTVeG/wBRzJRVvhLrekKJI7Scri0y2Z1y9QE0wu0DZMeE815uRmvFH4GdrQDGBrdAIRdITrKBc9T0qohZGzcuhnSfoi6NRLbWSIR1swxqEYvYkugsVFuKihfTMaBezmNVoTI8UyYvWj14BYd5JrOQJVagq1OZTF4gIGs3RCiydoojcPNpdaf3VSdOgduPMFW3DK1RznU5nJBHskFp2OoQ2J22do01aZ93MIanTc5zcoMxl0MHqAqKTSsy5I7os8PHyftC1uabqlKqw9zMwtDjtLvLkkbrO5HKp6n81PaXlxTmab6kxo/NpGui73P5iS9f0xcOAnCR2lMSCJZnbM66giCmt9hlVwYymWhrGMZmOpJAAMdF6txC9oLjbOJiYaXSYB5FsSl+B8dNqtOa2q0y07aEb7agGQqKMWm/gE+WkwnC8GrNuGufENdMg8toHqlVz8dbVc5tvUDc7oIGaRmOU6Hon/6S0ebaw/dB5zyKkbxPbkjvvEDnTd+ARhOMOgcZCS4pPGF3OZhY57bp2VwLSM+Vo05SuP0sMe94awtJPiNB1d0XYeNcdpvsLns35iKIBIDhGaoxo9oDXVc14fw6m6k57rhtHM1zZdlzTzydOQnxKpy1olJO9k9rw02qwPZXY1p0AfObunKZjqQT715V+rauzHK9uWTGQnLv8nwXkvJiUfU7wwfJb6BRuqN5MHoEkqcU2wOlZp+t+SjPFtt9K30f/Cq/qPsduLT8lvoh6tq10aAROwHNKzxbbfSj0f8AwrH6YW30o+q/+FCojW0M6lrLcswPAN+9bU6Dbak4t2Mu16wlP6ZWv0v+ip/CoMT4po1qLmU3lxj5rxpz1ICWSjWg23orzX9o/MdhJ955o0OHLZJql5lZA56Bb2VwXH0WGZqxdjo7LdlND03on401kE89gNSfILKzZYXbPd5Jhbu11JSmjibmkdxonYvd+QMIOrxaWuIIb3fmmfRPGIrdltZUWKlXT3hVS24obVggx4c0ZRxEvpPgzEke4yqpCqCeyytqrVzlXTjTQNXAaAyl9fjfK6A31KdCOCRbagKErJXY8RueBGT/AFI2pienfbl/aBzN/knW+g2B3J3QorhgLhEjbxPIlEXbdDCr9a5JafCPyKrBaI5Q5vGVxzbSPud+anZxnV502erwlDKcqZ9u4DuszajSQPvKDlQqgmMqnG9XbsWH/qOH+1DU+NHsJJsyZM9ysz7nNCBqvYDBIB6ErDXNOxB94Rs5wQ0HwhUf8S2uKfmxrh6tJC2bx1YO8D0LGg+hKVOpoO7tg72gD5gH7who7gPqWOWb2OZUaHMf7QNKQ6DImN9lFmwj6Cl/2D+AVYfgtLcMyn9gub9xQtSwLT3ajwOjoePtErk2B4/svgxrDRoA0Dp2Th+C8ucvdUn2mH9z+ayjbBwRdWE/1yXpPmqrdYrfU/bp5ecmi6I6zMIP9LLnkWfUH5pPTMlzReC/otGuVKHFNydsmm8M/mt6fE1w4aFn1B+a78eZ3sRdMxWlzVIYfJUt3E9zG7fqD816hxDXLgHluU6GGgborBJbDzQxfckkklGYJftaSXOAG5lKrzDXmcpG3opOHeH5OZ7iXSS2dhHOOSnKqLxUossv9ttIJbTqkCCTlyiPDMdUKcQnvc3a+TeQ9ykqZjLHGDt5oAWD3wwkNgwSdNBsfeFCKRoaaB77iJjQQ55MfJaJSc4qx+rGOA6k8laX8AtLSMwjfpqh28N06bXUw7ffnPQBaY8UhKk2KqMtYXtLZbl7roMhxLZAncaLovCNqX0GO6jQjTQ+W6pt1w3DGsAGeocjBudR3j4QNV0jh21FOi1g2Y0NHu0UpSUmkhqcUUbi5nY1suhlmeCJIEwI96qFxfumSCeeu5XRuLsNJrNrbty9k/wGbOw+AmR70jq8PBtQlzBHzt1dUdxbEuCcSUwQCyo2N470R1jkrtZ8RUHMY4ONRgBzQJ5ERHvS62wW3mcoE6GAAiRw/TaZptgHfkqxlxVonxfyb0MTY2jUnO40xIgDVsSNSdN1X24kCZHyuXn5Kx29nlY7T+8J3+bGUT7h9qR0+H6dM5nEhoOg9/IJIz7OlDkG0KkKe4rudkyvygOBcInM0cvBDSJ8FkvhSmrCnx0C4piZpmtUABLW0QAeZc52iT0eIXOyl1KmQ4gSARuvcQXZDKjROd9SixgAJJLWh50/rdLm3mSlTL9AajM06FveOrhy9kqy0iLpvZYq1ZjHPJBLWMENaY1NQjT0QdrjtOq8MaarXHQTBExKgxG8GWqZHe7IDxl7nT46apVhlaa45lrajh9Q6n3oqqAW52Q5Wy4vjPpIEDqR9yX3TkswrEapeWvOZuQGYiDpp9/oicRusonfWFBJpmhu0QuZqvKFteRO08pXk+xKO1vqEUyHDWCI3BH5LjVTDJruIEUxUeDHySDOXw3XXsRxJlFvavcAxoLjEknSYAG8rjrcVb2bnuBzuq1XHU65wC3TYRJHuWjCv22efN0tDZlqADl0neOfmieGuGqdesQ/2QdWjSfRVlnEDxpDftVi4FxQVLvI8QXjukE/JkkHz/Ba8mSLjoz44zUrZdb3ga0FM5aYaYPM/iuU39iadXcEGC3/ACl0Artr6LS0yJ3AnVca4hxUVrsGIbT7OiBptTME6dTJ9FkjNtM1pfsh43D3MzPGsvMjwEBNcPYA0kc1HiOIOpMdkiTJEjTXVQ4IXig01DLnS4/vEkLzG2z2ZR6YzNvng80UbYOE7EddiPH80HSqQjrVk7lSehqtEAYAdagaPIn7dlq64os9n9Y/9lpJJ8XGAPcnVCwpcwCob24p0R3QM3LmqW6FrYDYWzs/a1BDyCGN+Y07k9DyVmw90NXOsb47bQOWHGd3ASZRWG8Zdwd6Z2Oo9fFPCLuwTjei73jAZDhLXAgjfQpBTL6RyuBqNGgPOOXnolGJ8dspvYHFxLvktBOnU9ArJh2KMqAHk7ryWhqheOjVjKThP2FplSsjoAOm5I8Ty8kcaLT0QtdkJUCkBX7+cbJXXolzTp0j1Rt3U7pQ1mNXNJkPGYDoj10PFIU3rxTLsxDQ3cnQBaW14yo2WODh1CH4prN7aCRpUbpoeUKChWaKjxm70NkHTbZPZnlF2Vri6s5tzLXFuUNc0gwQSBJHjol9I1K7XNGao9zw9xOu2bU+9ylx+m99V7jJAqGmJOo0zQAmnCtu5geIBJE6e1p+Cq2qMqjcqAcbokVMoI7rWN9Gx+KDuL12UgANJa1ss00aTPvMifJHXFo9+Z73DNMRvpMACFJSwiKLnOY7tN2y1wjLrtzS9Ifjb0ZxwdlVY1j8vZimwgHUl4zOMcxyQta/JuXNd3mB2QNOwlwaT57oWpUdWrl51c5wJ/Hy2TC3sxVrVXZQe9AG/ePON/FNQlti26u6jXuGbYmPZOh1br5QvIWtQyuLSBIJBnwMLyAlsvDsda4EF0hwggukEdCJ2Q3b0T8ln2Lobvg1wv8A+K3adH1h/uQl58HmFM3tnbZu7UrbfWXoLx76MXuRRpo/Mat6FWkxzXtAa5pkOaSCPtT8cMYKf8KuP36/8Sw7hHBulwPKpWVH4U/p/wCC/lY/shfxlWIjtXR7vySSsKT3FxGriSdeZ3T79C8IOz7ofv1PxYvHgjCuVe6H/UP4sS/gy/v/AA5eVC+w2lRbcUWnWYjrtp+C3uWZYaNQAB6BD0MJoW4y21w94kEdoS5wcdHD2AMmm3iiqtVxIzctF4+fBLDOpI9/DmjmxJxZIx2inpXEKDmo3NMmOSxvstEZOvnctVvRs93P1PRD2dQDVy1uceaNJAHUopWM3QsxXh1tRxdEE8knGBmm7TbonV1xbRYNSD79Pch2cWU3icgI6iVeDlYGmwilhAeBIn3Ky4fYNZTAjbRVu14wotjMIB2Kd0scYR3XA+CvJt6BtaGLa5Z5LNW6BCGbfMfzE9ENBBIG34FTqhWRYg7ovUqYptFVx1gwtbjVLMcqO7GGAucYaAOQOpPoik2dFr5Kriwz9o87uJd75QWES8vcSSTEk6nTRNXUHMpuNxTe1m2ZsO35EAyPNRUL63YHBtOrPziQD4RqUVH9WCWWHsT+ALEbcNgzq57nEHxa0A/YpLOoWuBGnI+R0KgvqTTWp6kgjUE667ajml4uSCdTodIJ66KsYsyTnHk6LDbV6ZrMhuUAgnWQXNMSJ2lXZ7hueWuvL3qg2nYlzH1alSZ10JE+Y5Ia6pt7Vpp1u0Bf+2I1mHZtCpzx8hlKtDXiezpwao7rgC10czOjtPCfVKuIz+vZWt3iezaHFj2ggtGXUTJ7seiIuccr1c9IMzh0tMU82nuCQWbjTfLgJHJ48DuDqqRTXZKe2Ye8zzf+0TBPnr7vcvLFSpmJcdyZ0AA9yyntE+B9GMe7M6Q2JGUg6kR8octUPiVAvpuGVhMGNyduQhJhxrR+jf8A6fzXhxpQ+ZU+z+Je2sM07o8Ryi1RXzglf6J3os/2NVG9N3uCf/ppb/Nqen81k8Z2/Sp6fzW9eTlX/Jkfjw+yv/2ZV+jd6Faf2bU+Y/6pVifxfb8nPH7pK3ZxdbRq9/1XJvystfxF/Gh9iOxsCXQ5rhpOxGun5omtg7JLm9rmAJALjl030VgtbyncAOpEkAkd4EcvFEjD+ZIWPPkjl/mjVg54H+j18lOLp18lK06whr+maNV1J3yTp4tOrT6fcV74xsZXx+bHwk0fYYpKUUye7olwhqS1eEn1CTUqPDeTWQPU7pxa3Ou6bNq5gpqTRbsqTeHbenvTDj850uPqUwtKlszQUxHQDROHYXm3C2o8MN6q0ZWNaQqqi2qDK6m0joRIUX9g0HH9WDT8WEhPKnDI6qWjZlmwWjlSEkxNbYC6kf7xzhyzf/ibNbDd9Vm4lDNqaqfZJsjv6wY1x5NaSfcJW3FFwyztKFRlPMKjgXS4gkupZwc2vTZKeJMQaKTpMZhl9dD9iZ4vQdf4JRNFpqvp9l3WxOalNJ4E84MqsDLll+yRU6nGr3AgUaIB0g5n+skD7Eot6JJmIBO/Ie7kFNbcJ3ZJDretTjm5h89I39ymsbh9APD7as/M0tGalVGU/O9lJLkuho8fkJuyKDmuD6NUuaARkLnNAB1bmAABWeHOH7e4a4vrFtQSXU4Y3QnQtLjqEnvmdmym92aamzSHy0DcnTTyS197qfZ06mUycgSUfsa43hnYvytqNqt1LSwgmJ2eBsfvU3D91b03A1qdQuBkPBlo82JLRvddYj3BYfXDtjpKNsm2i+YpjVmyHNGZ7tQaMUyP8ztPSCqXjGKmvUzmIAytBgnLM6kDU67oGs4QfsQhIB6pqYjl9IKC8oxTJWF2xeReCVguV0/4df8A3n6g/NaH4Oj9OPqfzX1f5OL7PnfXIpoKxKuP/Dl304+ofzWp+Dl/0zfqu/NN+Ti+weuRTyV5W4/B3U+lZ9VyQY3gzraoKbnBxLQ6RIEEkc/JPDPCTqLFcWuy1cCkGg7/AJn+wfkrO7KRuFUeCXxRfoT+tG3iwqyFw10drovOzRubNUHoQcb2LezZUb7YcWT1blJg+9VK3vuRVw4ouAaTW5XAl8gmNQ1pB+8Ln10yDovE8yNzo97wm/UmO7eqGmZTu3xAQOq598fcEVbY2QsDws3RyHRWYg0wi6d+Fzo48irbH41lGMGjSpRaL+y6zLFasI3VLbjs7OKlONwNSqqLZOTiPbq4G3VA3V0GiAkjsYzHTVZDyTqn40RX7PRHjGEPuGjKQMsnvePkFBgVG7s+62uWMJJyMdIzGJMEROidWlU95rYmBoehRDLIugujTojNOMdmTLXN0Ru4mux/jE+bWn8FI3ja8Hy2nzYPwIUVez1Q7rNZ7ZOhgzjy5G7aTv3XD/ctv06efbtqLvX8QUqNotDaJubOHB4wpH27Kkfcz8WLQ47ZH2sPpwf2aP8ACEoNqvG1Q5s6hob3DD7Vg3/ts/AhRmng5/8AZx5NcPuqJa61WvxVH2SOoaC0wb6Bw91b+NZSn4meiwu9kjqOhNrV9e6J0jvO9/Jai4r8wOemZ20CIMb7puKVTq3w3/Namm/TUeO6+h9q+keB639ipt1X5tjf5Xhpy2lYbeVxu0HxDo/BODTf1H2r3ZO6j80favpHet/ZBa1SXQSTofvVH+EIf+pb/wApv/k9dAykc+YVD+EKnNzTgf4Q/wDN6fx2vbZ00+NE/BLv1NSfpG/awqyNeB7IEzrv+KrHB9y2kyp2hLSXtIESSADspMR4tc+p2NA5YBLnaF2Xr0bPJNl3N0VxwbQJxjf/AKwHlTEGNdzJ/BVi7YnmJUczddZmfeq215bLHfJ2PUcl5Pm43qaPb8GVR4MCrsQ5CYVAEO6msCmbpQQGStmOUwpKUWgT8ifE3t2k80dToFZtKUBG02pxlE9bUANYUxeN1hz/AHJRjl/lYQ3cpe3RX+KsccK3nal7+TnGP8re6Pu+1WenUE5SdYlV3hCyyUmjw+1GY3ULXU3DcOH1ToQvZl4scmNRfZ4Usr5tjetRUHYIihcSFvmbK8jJ4mSD6NEckWBG3WhoJkKYK8aCyNNdj2LDQCx2CZ/F1r8XQCLfi6wbZM/i6waCU4VG3C8mht1lE4szb106gc5gO5dNFt8bd0Gv+b8lILsxmhsczmgD1CCr42dcjQf2nbe4L6FK+keMk2T1cQy6nKB4zr5aJe/ibpTnzP8AJB3NZzzLjJ+7yCAezorLGvkooB1xxFVdtlYPASfUpRcVXVHS8lxiJPTfRasfBgrD6gG2p6BNxS6HpAt3WyAkboHh63y0i93t1XFzjziSGt8gFnF6xaCTlHqVrhF6SwSI3/kUaoNjK51ASDGLEludu7eXUc1YXt0UORDgppxY8J8JJopvbLXtEbimHdm+R7DtR4HmEC6mvByYvXLiz24zU42jIKKoFC02qSmTKRIK2MaRhECrCGZUEKOrWgaJ7HCLi7gJBVJq1mN5F0nyGp/BSXlx4onhazz1HVOkNH3uP3BPgjzyIh5E+MS94TRhgQGOtzPDQY5lOaDIak9Vua5PQQvpIo8NhgLmAFuo5g/giad4DyI8YUNwYb7lFaVuqLQLCKtRw7zeSLscQD990KXgSDpz9VBa3LQ4xsDqdgD0nmsebBHImmikZtFhFNeNNCUryUUKwXjZfCnDo1RyxZjIsGmppXlicWnTKWQ5FhTQvJQkb6rnmXnMeQ5DyGwWHCVFSuCdtB1PPyXnNJ+UfdC+tSPNNXvA3/JCvqtGkj1U7qYGvPqdUmr1s7ohFRON8Qqg+zq7kBr69FtRp6feepU1O2DR4lRtHeXPQBFj1HPUazqdVLWohoA93op7inNWVi8pS0rjja0ucwjmNCiWtSCjcltQE7HQ+fIp/ReIkkAASSdAANST0CVaYSK6s2vaQ7n96q1zaupuLXDbY9R1CD4j+EVxcWWndaNO2Iku6lgPsjx3UvBdtcXbXuqVxAMDtZeSY/0jbXxWfy4RnH+zTgyvHr4I3BaGoVNUuS0ua9mrSWkA8wYOqiqxPNeZPC8as3wzLI6R513Gi0NUu2WHMlbtvmMH92Hnq4mPQFHH488v8UNPyI4+yA27nuDWglxMAD02TOjxNb2LxQqZiWjvuZlcGvO4InfySrEOLqvZllJtOiDu6m0NfHTNyVLuG/atuLF+P/bMGXN7D6DwzFKVxTD6Lw9uxI3B6OB1B80uof31Q/tQuUcKYrUtLhlRk5CQ2o3k5pMGR4bhdWw90ueerifUr0sUuSMclQfX1CCOkIxrkLdshUYqYc4AgeXNDNoDsnRpEoukJb7lE3Rh8UgxnB6+ZsHlomWU8j66hV7DKuWq5qsEoUEy2uZjb7kQKpQ5cNolbNB5H1gqOTBCa2hlNxCs68gTd/tfYvLL+Dj+hvdIxVEjRQ2dzqWlTtZlJCVXj8jw5eiuiQ3q7JZZOAJ6yUfTrgt9yWtbqUQBznIdu6wNQpANFNhQDVZ3lrUbojXURuoK7ETit4jR3S3iHEnusSxu5eG1I+YATHkU+v6W6r900Nd+y/R3n1S1sKKWylHJMcOxWrbn9W4gHloRpsYKNfhehHQn05IV1mdillCgqRNQxbWXakyTPMnc+acU/wBY0OH9EKsPoQmPDpca4YDoZJ8gJ/L1WfJi9qUUXxZeDtjp1tA8UuuqCsVa2QL7ZetCChDijLKTk7ZWK9BLzZS9rfMqzvs0O2gGy8jnlGmnksM8dsdMxheHDMJ6/cuhYWO6qVhjCXAndXfD6cNV8ca0LInbUgqO6fIhavbqsRoml0Khjh1QRB6LW9MNjxWlv7KjuDMJEMLh3awPVWWiZAVZvRBaehVisny0eS4IQAoL65yt03dDR5lTJTUq9pW02Zp7zv8AZouStisMpCAAvLGdZTcULYUak+aV41R7spgTDlDeDMwz0SoawXCa2ZnktizUoXB3bjojXjdMjjWmFMVimIErwKm3sPwauQtVsoyN1G5uioqFFd3byEgvrHQiN1aqgQ9S2DkHEKZVKZYGtgyYDXdQ4GNfBaVrRFYrhmUktIE6Ea9VvQuDsdY9Et6phEdex10RvCtp+ucejI9XCfuTp1o1w2jyUGAUctSr4ZR96EFUjmMLpiCezQphWdMoWoxar0LQJRt51jaUp+JkxOw5eJMlWyjRAafJAVKIlIlqwkOF2gBCtNNmgSaxpap4NgliAheFE5qlctHboTCgijstKo1CzTdsvPCC6CL78aeRTPCa2gQF63QrOHP2SsKHF9eCnTc48gfU6D7UBhNIhsnc6nzO6Fx2sSaTOTiXH93l9v2JhabJ6pAYRnC8hHV9V5AU/9k="/>
          <p:cNvSpPr>
            <a:spLocks noChangeAspect="1" noChangeArrowheads="1"/>
          </p:cNvSpPr>
          <p:nvPr/>
        </p:nvSpPr>
        <p:spPr bwMode="auto">
          <a:xfrm>
            <a:off x="77788" y="-1023938"/>
            <a:ext cx="2162175" cy="2114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9396" name="AutoShape 4" descr="data:image/jpg;base64,/9j/4AAQSkZJRgABAQAAAQABAAD/2wCEAAkGBhQSERUUExQVFBUUFhQVFxUUFxQUGBcWFBQVFBUYFRgYGyYeFxojHBQXHy8gIycpLCwsFR4xNTAqNSYrLCkBCQoKDgwOGg8PGikkHCQsLCwpKSwpLCkpLCwpKSkpKSwpKSwpLCkpKSkpKSkpLCksKSwpLCwsLCwpLCwpKSkpLP/AABEIAN4A4wMBIgACEQEDEQH/xAAcAAACAgMBAQAAAAAAAAAAAAAEBQMGAQIHAAj/xABIEAABAwIEAwUCCgcGBQUAAAABAAIRAwQFEiExBkFREyJhcZEygQcUQlJTkqGxwdEWI2KC0uHwFTNDcqLCF3ODk7IkRFRj8f/EABoBAAMBAQEBAAAAAAAAAAAAAAECAwQABQb/xAAlEQACAgICAgICAwEAAAAAAAAAAQIRAyESMQQTQVEUIjJhkUL/2gAMAwEAAhEDEQA/ALbSFrSo0HXDhT7Sk15e+qxkEifYJzegVR4n4vo0arPitancM0ztLauYa7hxAadEq+E6qH17ZzWwDZ0CNBIDsxjw06KkOcUJ7saT2dFxX4Q6ZyfF6ZIynPnAbBOwbvPmjOH8X+ME93L75XPLRmy6LwXZgOB8FTDBQRkzydUP6Vjrqq1xriIaxzOgM+hV7xBwpU3OPILkGPVzUc4nn+JVFNy2Zo4kmXKysqjQG6+y0SfJL6+GD45VYSHzSDgRBh2Zk6dRJhXYVGvJEjusc6NJIYBoAq5Th9c1CIkRO2g05eSTJHk6NfKkSMwnMcoYSDsIHJJb1ppbSCHAEHlqriyq2m2Q7K7L3PPN96Q4viRDCO6XPILnQ0kDXQHr4oexY4srCDmDPuMxJI02k7aIq1xVjAGgtkbyfuhIHW9R+2oULsKqjTWPAQscvJmzavGVF3t+Ky0ANaw+JlEjjh2xY0+Uqh0MOqg6zHmjqVm7x9xU/dk+w+lfRebbjKmfaYW+O6dWWIUao7jmz05hcsNJzflGP2gpqVRwII0PUK0PKkuyb8dM6Zf4YHCeiS3GGjoocG4wLYZXGmgzD8Qml5iDB84jfQStay8laISx8dMW4XaZa7dI0f8A+KcuzyS0tiTo7NPuhL7G7bUrNyzo15III6AJtRG/mVnk7k2xktC9lZ4BachMnbtRoeW26jwttRhDXAEF0A5tYny6JpIJI003W1KiAQY8VN44t3WxrFHFmGVKuU0yO61+hnUnaCElw2yqspu7WdJGXaZ567BWtuO0HGG1WEnYTvrGyreMYjLyNdO6BI35mE+RyjERyi9AtappBjuiQ3Zo00LiDoPBBXV23sXUnVHNNTs3h4pkt7ridhqJRzbMOjtO6NyRqdfsCCx+0ri4a2i39SxjYef8QuAPePhmhS8dRu3saTfGkM+DLHs+0cKjXgtaNA5p9ouk5h4LjN1c5iSuw8N0qwZcPrNDcuQsY3RsNa9xk7mYHquL16uZxdAGYl0DYZjMDwErTJrddCNNLZkVF5atpOOoa4jqBIXklinYOL73D6VK3bdU61WqKFLKKYIGUjTvOIb7tSqvQ4VpXzS62o1abxm3ADI+QCXd1x592D5yuv29lTrW9NlVjXtNKnIcAfkDboi7LDqdFsMaGtG5k8tNSSqt0UfZwuhwu6nUdTd7THFp8wYV94XsOzieiqj+J207+4c7v0XV6m2paMxAc3qPBWG54rpNH6twcCNCEJSl0YcilyGXGd6BSjryXMbwSD7vvTTF8YdWdJOgSW7r6GP61TRtIZL5OnWl1lsKtU955aQ5zdSwEgEEb7c0voVmmmIM6bkdeQVe4bxuWvp7F866wROxTOrc5BDYECJ+b5dCsmSbW72a8eNS38EmI3Lo2gRAnUonBcAdVh9TbkEJgOGmu/O4nI06bDMfPeFeKRAiFklM9PFjSRHRwxjRAaFscNaeSnbrsi6TEq2XbpCargYJ2UYwGBoIVmYwLc0gqpGd5EU64wXwQVTCCI0BV4qWgQVW0jkjVDRcWUm6tDEjX+tio7a/gRJc3YtDiC3yVvfZjoqrxLgzmfr6Ohbq9o5jqB1HRGE2mLkxpoP4QqsNw8Nz6MM5zO5EQSnOJ4v2VSgzMwCqaoOYwRlbLTr8mQQT5Kt8I4i2e0GxGVwHKfwVnxXDaFem0VhTJBJYX6ZSehkHXmFpjLltmGSpkVtiNNric9MgiSWuG5dPeAJITKhiDX5srg4gOMA+E8wleFYEKdIM2lzS4sMEtaXEDMNY1CYXEUqVR43ZTeZMuiGnrunS2K2VG0FLtLek9w7ZpYMoOaX5sx1G0aIi6sSx81PnHvCdZSGnjVRtQVGtpPe05s/YszDxzCOqtuIVXvo0S7KHPYC7oCWym8lfrt2Qq+kD3lVrGOiSA0knYCAqt/aL2FuV9SHQ2A8iDO/on7qGdwox7QLdDqS4eOyHr8L0c2Uiq7K6BD2kHXoWqPiuVUizS+S13z8tm4mZ7B5PXSi469V85Hl5D7l3y8xcVsPuHtaWCnSuKcOiZZRLTtpzXBXN1VO0wS0dW4Zdb0rSixzqebIHGSJl/fM/WXlU8NZS7JucEujUgDrp6CB7l5ChLOzYZihLzRygdnTZ3pOugGmnvSrijh5po1qrhXrvFNzmMdXdlBHzWABs+5WhlnRaZB1gCZbJjTU81pd2lN49sj94Jt3Zd8WfNxrd46ZYO3TwUtKtA0XW6/wT2T3ucalQFxLjD2bkyeS1/wCEdn9JU+sz8locov5JcDlFS4JGp9EJVr8gV2Cp8ElqGkipVMAnKHU5MDYSFVML+DN91TqvYx1JzDlYKjmtzODhIOm2XmpuS6QY4W05X0BcJ2xcHVI2BiftKaNtTVeG/wBRzJRVvhLrekKJI7Scri0y2Z1y9QE0wu0DZMeE815uRmvFH4GdrQDGBrdAIRdITrKBc9T0qohZGzcuhnSfoi6NRLbWSIR1swxqEYvYkugsVFuKihfTMaBezmNVoTI8UyYvWj14BYd5JrOQJVagq1OZTF4gIGs3RCiydoojcPNpdaf3VSdOgduPMFW3DK1RznU5nJBHskFp2OoQ2J22do01aZ93MIanTc5zcoMxl0MHqAqKTSsy5I7os8PHyftC1uabqlKqw9zMwtDjtLvLkkbrO5HKp6n81PaXlxTmab6kxo/NpGui73P5iS9f0xcOAnCR2lMSCJZnbM66giCmt9hlVwYymWhrGMZmOpJAAMdF6txC9oLjbOJiYaXSYB5FsSl+B8dNqtOa2q0y07aEb7agGQqKMWm/gE+WkwnC8GrNuGufENdMg8toHqlVz8dbVc5tvUDc7oIGaRmOU6Hon/6S0ebaw/dB5zyKkbxPbkjvvEDnTd+ARhOMOgcZCS4pPGF3OZhY57bp2VwLSM+Vo05SuP0sMe94awtJPiNB1d0XYeNcdpvsLns35iKIBIDhGaoxo9oDXVc14fw6m6k57rhtHM1zZdlzTzydOQnxKpy1olJO9k9rw02qwPZXY1p0AfObunKZjqQT715V+rauzHK9uWTGQnLv8nwXkvJiUfU7wwfJb6BRuqN5MHoEkqcU2wOlZp+t+SjPFtt9K30f/Cq/qPsduLT8lvoh6tq10aAROwHNKzxbbfSj0f8AwrH6YW30o+q/+FCojW0M6lrLcswPAN+9bU6Dbak4t2Mu16wlP6ZWv0v+ip/CoMT4po1qLmU3lxj5rxpz1ICWSjWg23orzX9o/MdhJ955o0OHLZJql5lZA56Bb2VwXH0WGZqxdjo7LdlND03on401kE89gNSfILKzZYXbPd5Jhbu11JSmjibmkdxonYvd+QMIOrxaWuIIb3fmmfRPGIrdltZUWKlXT3hVS24obVggx4c0ZRxEvpPgzEke4yqpCqCeyytqrVzlXTjTQNXAaAyl9fjfK6A31KdCOCRbagKErJXY8RueBGT/AFI2pienfbl/aBzN/knW+g2B3J3QorhgLhEjbxPIlEXbdDCr9a5JafCPyKrBaI5Q5vGVxzbSPud+anZxnV502erwlDKcqZ9u4DuszajSQPvKDlQqgmMqnG9XbsWH/qOH+1DU+NHsJJsyZM9ysz7nNCBqvYDBIB6ErDXNOxB94Rs5wQ0HwhUf8S2uKfmxrh6tJC2bx1YO8D0LGg+hKVOpoO7tg72gD5gH7who7gPqWOWb2OZUaHMf7QNKQ6DImN9lFmwj6Cl/2D+AVYfgtLcMyn9gub9xQtSwLT3ajwOjoePtErk2B4/svgxrDRoA0Dp2Th+C8ucvdUn2mH9z+ayjbBwRdWE/1yXpPmqrdYrfU/bp5ecmi6I6zMIP9LLnkWfUH5pPTMlzReC/otGuVKHFNydsmm8M/mt6fE1w4aFn1B+a78eZ3sRdMxWlzVIYfJUt3E9zG7fqD816hxDXLgHluU6GGgborBJbDzQxfckkklGYJftaSXOAG5lKrzDXmcpG3opOHeH5OZ7iXSS2dhHOOSnKqLxUossv9ttIJbTqkCCTlyiPDMdUKcQnvc3a+TeQ9ykqZjLHGDt5oAWD3wwkNgwSdNBsfeFCKRoaaB77iJjQQ55MfJaJSc4qx+rGOA6k8laX8AtLSMwjfpqh28N06bXUw7ffnPQBaY8UhKk2KqMtYXtLZbl7roMhxLZAncaLovCNqX0GO6jQjTQ+W6pt1w3DGsAGeocjBudR3j4QNV0jh21FOi1g2Y0NHu0UpSUmkhqcUUbi5nY1suhlmeCJIEwI96qFxfumSCeeu5XRuLsNJrNrbty9k/wGbOw+AmR70jq8PBtQlzBHzt1dUdxbEuCcSUwQCyo2N470R1jkrtZ8RUHMY4ONRgBzQJ5ERHvS62wW3mcoE6GAAiRw/TaZptgHfkqxlxVonxfyb0MTY2jUnO40xIgDVsSNSdN1X24kCZHyuXn5Kx29nlY7T+8J3+bGUT7h9qR0+H6dM5nEhoOg9/IJIz7OlDkG0KkKe4rudkyvygOBcInM0cvBDSJ8FkvhSmrCnx0C4piZpmtUABLW0QAeZc52iT0eIXOyl1KmQ4gSARuvcQXZDKjROd9SixgAJJLWh50/rdLm3mSlTL9AajM06FveOrhy9kqy0iLpvZYq1ZjHPJBLWMENaY1NQjT0QdrjtOq8MaarXHQTBExKgxG8GWqZHe7IDxl7nT46apVhlaa45lrajh9Q6n3oqqAW52Q5Wy4vjPpIEDqR9yX3TkswrEapeWvOZuQGYiDpp9/oicRusonfWFBJpmhu0QuZqvKFteRO08pXk+xKO1vqEUyHDWCI3BH5LjVTDJruIEUxUeDHySDOXw3XXsRxJlFvavcAxoLjEknSYAG8rjrcVb2bnuBzuq1XHU65wC3TYRJHuWjCv22efN0tDZlqADl0neOfmieGuGqdesQ/2QdWjSfRVlnEDxpDftVi4FxQVLvI8QXjukE/JkkHz/Ba8mSLjoz44zUrZdb3ga0FM5aYaYPM/iuU39iadXcEGC3/ACl0Artr6LS0yJ3AnVca4hxUVrsGIbT7OiBptTME6dTJ9FkjNtM1pfsh43D3MzPGsvMjwEBNcPYA0kc1HiOIOpMdkiTJEjTXVQ4IXig01DLnS4/vEkLzG2z2ZR6YzNvng80UbYOE7EddiPH80HSqQjrVk7lSehqtEAYAdagaPIn7dlq64os9n9Y/9lpJJ8XGAPcnVCwpcwCob24p0R3QM3LmqW6FrYDYWzs/a1BDyCGN+Y07k9DyVmw90NXOsb47bQOWHGd3ASZRWG8Zdwd6Z2Oo9fFPCLuwTjei73jAZDhLXAgjfQpBTL6RyuBqNGgPOOXnolGJ8dspvYHFxLvktBOnU9ArJh2KMqAHk7ryWhqheOjVjKThP2FplSsjoAOm5I8Ty8kcaLT0QtdkJUCkBX7+cbJXXolzTp0j1Rt3U7pQ1mNXNJkPGYDoj10PFIU3rxTLsxDQ3cnQBaW14yo2WODh1CH4prN7aCRpUbpoeUKChWaKjxm70NkHTbZPZnlF2Vri6s5tzLXFuUNc0gwQSBJHjol9I1K7XNGao9zw9xOu2bU+9ylx+m99V7jJAqGmJOo0zQAmnCtu5geIBJE6e1p+Cq2qMqjcqAcbokVMoI7rWN9Gx+KDuL12UgANJa1ss00aTPvMifJHXFo9+Z73DNMRvpMACFJSwiKLnOY7tN2y1wjLrtzS9Ifjb0ZxwdlVY1j8vZimwgHUl4zOMcxyQta/JuXNd3mB2QNOwlwaT57oWpUdWrl51c5wJ/Hy2TC3sxVrVXZQe9AG/ePON/FNQlti26u6jXuGbYmPZOh1br5QvIWtQyuLSBIJBnwMLyAlsvDsda4EF0hwggukEdCJ2Q3b0T8ln2Lobvg1wv8A+K3adH1h/uQl58HmFM3tnbZu7UrbfWXoLx76MXuRRpo/Mat6FWkxzXtAa5pkOaSCPtT8cMYKf8KuP36/8Sw7hHBulwPKpWVH4U/p/wCC/lY/shfxlWIjtXR7vySSsKT3FxGriSdeZ3T79C8IOz7ofv1PxYvHgjCuVe6H/UP4sS/gy/v/AA5eVC+w2lRbcUWnWYjrtp+C3uWZYaNQAB6BD0MJoW4y21w94kEdoS5wcdHD2AMmm3iiqtVxIzctF4+fBLDOpI9/DmjmxJxZIx2inpXEKDmo3NMmOSxvstEZOvnctVvRs93P1PRD2dQDVy1uceaNJAHUopWM3QsxXh1tRxdEE8knGBmm7TbonV1xbRYNSD79Pch2cWU3icgI6iVeDlYGmwilhAeBIn3Ky4fYNZTAjbRVu14wotjMIB2Kd0scYR3XA+CvJt6BtaGLa5Z5LNW6BCGbfMfzE9ENBBIG34FTqhWRYg7ovUqYptFVx1gwtbjVLMcqO7GGAucYaAOQOpPoik2dFr5Kriwz9o87uJd75QWES8vcSSTEk6nTRNXUHMpuNxTe1m2ZsO35EAyPNRUL63YHBtOrPziQD4RqUVH9WCWWHsT+ALEbcNgzq57nEHxa0A/YpLOoWuBGnI+R0KgvqTTWp6kgjUE667ajml4uSCdTodIJ66KsYsyTnHk6LDbV6ZrMhuUAgnWQXNMSJ2lXZ7hueWuvL3qg2nYlzH1alSZ10JE+Y5Ia6pt7Vpp1u0Bf+2I1mHZtCpzx8hlKtDXiezpwao7rgC10czOjtPCfVKuIz+vZWt3iezaHFj2ggtGXUTJ7seiIuccr1c9IMzh0tMU82nuCQWbjTfLgJHJ48DuDqqRTXZKe2Ye8zzf+0TBPnr7vcvLFSpmJcdyZ0AA9yyntE+B9GMe7M6Q2JGUg6kR8octUPiVAvpuGVhMGNyduQhJhxrR+jf8A6fzXhxpQ+ZU+z+Je2sM07o8Ryi1RXzglf6J3os/2NVG9N3uCf/ppb/Nqen81k8Z2/Sp6fzW9eTlX/Jkfjw+yv/2ZV+jd6Faf2bU+Y/6pVifxfb8nPH7pK3ZxdbRq9/1XJvystfxF/Gh9iOxsCXQ5rhpOxGun5omtg7JLm9rmAJALjl030VgtbyncAOpEkAkd4EcvFEjD+ZIWPPkjl/mjVg54H+j18lOLp18lK06whr+maNV1J3yTp4tOrT6fcV74xsZXx+bHwk0fYYpKUUye7olwhqS1eEn1CTUqPDeTWQPU7pxa3Ou6bNq5gpqTRbsqTeHbenvTDj850uPqUwtKlszQUxHQDROHYXm3C2o8MN6q0ZWNaQqqi2qDK6m0joRIUX9g0HH9WDT8WEhPKnDI6qWjZlmwWjlSEkxNbYC6kf7xzhyzf/ibNbDd9Vm4lDNqaqfZJsjv6wY1x5NaSfcJW3FFwyztKFRlPMKjgXS4gkupZwc2vTZKeJMQaKTpMZhl9dD9iZ4vQdf4JRNFpqvp9l3WxOalNJ4E84MqsDLll+yRU6nGr3AgUaIB0g5n+skD7Eot6JJmIBO/Ie7kFNbcJ3ZJDretTjm5h89I39ymsbh9APD7as/M0tGalVGU/O9lJLkuho8fkJuyKDmuD6NUuaARkLnNAB1bmAABWeHOH7e4a4vrFtQSXU4Y3QnQtLjqEnvmdmym92aamzSHy0DcnTTyS197qfZ06mUycgSUfsa43hnYvytqNqt1LSwgmJ2eBsfvU3D91b03A1qdQuBkPBlo82JLRvddYj3BYfXDtjpKNsm2i+YpjVmyHNGZ7tQaMUyP8ztPSCqXjGKmvUzmIAytBgnLM6kDU67oGs4QfsQhIB6pqYjl9IKC8oxTJWF2xeReCVguV0/4df8A3n6g/NaH4Oj9OPqfzX1f5OL7PnfXIpoKxKuP/Dl304+ofzWp+Dl/0zfqu/NN+Ti+weuRTyV5W4/B3U+lZ9VyQY3gzraoKbnBxLQ6RIEEkc/JPDPCTqLFcWuy1cCkGg7/AJn+wfkrO7KRuFUeCXxRfoT+tG3iwqyFw10drovOzRubNUHoQcb2LezZUb7YcWT1blJg+9VK3vuRVw4ouAaTW5XAl8gmNQ1pB+8Ln10yDovE8yNzo97wm/UmO7eqGmZTu3xAQOq598fcEVbY2QsDws3RyHRWYg0wi6d+Fzo48irbH41lGMGjSpRaL+y6zLFasI3VLbjs7OKlONwNSqqLZOTiPbq4G3VA3V0GiAkjsYzHTVZDyTqn40RX7PRHjGEPuGjKQMsnvePkFBgVG7s+62uWMJJyMdIzGJMEROidWlU95rYmBoehRDLIugujTojNOMdmTLXN0Ru4mux/jE+bWn8FI3ja8Hy2nzYPwIUVez1Q7rNZ7ZOhgzjy5G7aTv3XD/ctv06efbtqLvX8QUqNotDaJubOHB4wpH27Kkfcz8WLQ47ZH2sPpwf2aP8ACEoNqvG1Q5s6hob3DD7Vg3/ts/AhRmng5/8AZx5NcPuqJa61WvxVH2SOoaC0wb6Bw91b+NZSn4meiwu9kjqOhNrV9e6J0jvO9/Jai4r8wOemZ20CIMb7puKVTq3w3/Namm/TUeO6+h9q+keB639ipt1X5tjf5Xhpy2lYbeVxu0HxDo/BODTf1H2r3ZO6j80favpHet/ZBa1SXQSTofvVH+EIf+pb/wApv/k9dAykc+YVD+EKnNzTgf4Q/wDN6fx2vbZ00+NE/BLv1NSfpG/awqyNeB7IEzrv+KrHB9y2kyp2hLSXtIESSADspMR4tc+p2NA5YBLnaF2Xr0bPJNl3N0VxwbQJxjf/AKwHlTEGNdzJ/BVi7YnmJUczddZmfeq215bLHfJ2PUcl5Pm43qaPb8GVR4MCrsQ5CYVAEO6msCmbpQQGStmOUwpKUWgT8ifE3t2k80dToFZtKUBG02pxlE9bUANYUxeN1hz/AHJRjl/lYQ3cpe3RX+KsccK3nal7+TnGP8re6Pu+1WenUE5SdYlV3hCyyUmjw+1GY3ULXU3DcOH1ToQvZl4scmNRfZ4Usr5tjetRUHYIihcSFvmbK8jJ4mSD6NEckWBG3WhoJkKYK8aCyNNdj2LDQCx2CZ/F1r8XQCLfi6wbZM/i6waCU4VG3C8mht1lE4szb106gc5gO5dNFt8bd0Gv+b8lILsxmhsczmgD1CCr42dcjQf2nbe4L6FK+keMk2T1cQy6nKB4zr5aJe/ibpTnzP8AJB3NZzzLjJ+7yCAezorLGvkooB1xxFVdtlYPASfUpRcVXVHS8lxiJPTfRasfBgrD6gG2p6BNxS6HpAt3WyAkboHh63y0i93t1XFzjziSGt8gFnF6xaCTlHqVrhF6SwSI3/kUaoNjK51ASDGLEludu7eXUc1YXt0UORDgppxY8J8JJopvbLXtEbimHdm+R7DtR4HmEC6mvByYvXLiz24zU42jIKKoFC02qSmTKRIK2MaRhECrCGZUEKOrWgaJ7HCLi7gJBVJq1mN5F0nyGp/BSXlx4onhazz1HVOkNH3uP3BPgjzyIh5E+MS94TRhgQGOtzPDQY5lOaDIak9Vua5PQQvpIo8NhgLmAFuo5g/giad4DyI8YUNwYb7lFaVuqLQLCKtRw7zeSLscQD990KXgSDpz9VBa3LQ4xsDqdgD0nmsebBHImmikZtFhFNeNNCUryUUKwXjZfCnDo1RyxZjIsGmppXlicWnTKWQ5FhTQvJQkb6rnmXnMeQ5DyGwWHCVFSuCdtB1PPyXnNJ+UfdC+tSPNNXvA3/JCvqtGkj1U7qYGvPqdUmr1s7ohFRON8Qqg+zq7kBr69FtRp6feepU1O2DR4lRtHeXPQBFj1HPUazqdVLWohoA93op7inNWVi8pS0rjja0ucwjmNCiWtSCjcltQE7HQ+fIp/ReIkkAASSdAANST0CVaYSK6s2vaQ7n96q1zaupuLXDbY9R1CD4j+EVxcWWndaNO2Iku6lgPsjx3UvBdtcXbXuqVxAMDtZeSY/0jbXxWfy4RnH+zTgyvHr4I3BaGoVNUuS0ua9mrSWkA8wYOqiqxPNeZPC8as3wzLI6R513Gi0NUu2WHMlbtvmMH92Hnq4mPQFHH488v8UNPyI4+yA27nuDWglxMAD02TOjxNb2LxQqZiWjvuZlcGvO4InfySrEOLqvZllJtOiDu6m0NfHTNyVLuG/atuLF+P/bMGXN7D6DwzFKVxTD6Lw9uxI3B6OB1B80uof31Q/tQuUcKYrUtLhlRk5CQ2o3k5pMGR4bhdWw90ueerifUr0sUuSMclQfX1CCOkIxrkLdshUYqYc4AgeXNDNoDsnRpEoukJb7lE3Rh8UgxnB6+ZsHlomWU8j66hV7DKuWq5qsEoUEy2uZjb7kQKpQ5cNolbNB5H1gqOTBCa2hlNxCs68gTd/tfYvLL+Dj+hvdIxVEjRQ2dzqWlTtZlJCVXj8jw5eiuiQ3q7JZZOAJ6yUfTrgt9yWtbqUQBznIdu6wNQpANFNhQDVZ3lrUbojXURuoK7ETit4jR3S3iHEnusSxu5eG1I+YATHkU+v6W6r900Nd+y/R3n1S1sKKWylHJMcOxWrbn9W4gHloRpsYKNfhehHQn05IV1mdillCgqRNQxbWXakyTPMnc+acU/wBY0OH9EKsPoQmPDpca4YDoZJ8gJ/L1WfJi9qUUXxZeDtjp1tA8UuuqCsVa2QL7ZetCChDijLKTk7ZWK9BLzZS9rfMqzvs0O2gGy8jnlGmnksM8dsdMxheHDMJ6/cuhYWO6qVhjCXAndXfD6cNV8ca0LInbUgqO6fIhavbqsRoml0Khjh1QRB6LW9MNjxWlv7KjuDMJEMLh3awPVWWiZAVZvRBaehVisny0eS4IQAoL65yt03dDR5lTJTUq9pW02Zp7zv8AZouStisMpCAAvLGdZTcULYUak+aV41R7spgTDlDeDMwz0SoawXCa2ZnktizUoXB3bjojXjdMjjWmFMVimIErwKm3sPwauQtVsoyN1G5uioqFFd3byEgvrHQiN1aqgQ9S2DkHEKZVKZYGtgyYDXdQ4GNfBaVrRFYrhmUktIE6Ea9VvQuDsdY9Et6phEdex10RvCtp+ucejI9XCfuTp1o1w2jyUGAUctSr4ZR96EFUjmMLpiCezQphWdMoWoxar0LQJRt51jaUp+JkxOw5eJMlWyjRAafJAVKIlIlqwkOF2gBCtNNmgSaxpap4NgliAheFE5qlctHboTCgijstKo1CzTdsvPCC6CL78aeRTPCa2gQF63QrOHP2SsKHF9eCnTc48gfU6D7UBhNIhsnc6nzO6Fx2sSaTOTiXH93l9v2JhabJ6pAYRnC8hHV9V5AU/9k="/>
          <p:cNvSpPr>
            <a:spLocks noChangeAspect="1" noChangeArrowheads="1"/>
          </p:cNvSpPr>
          <p:nvPr/>
        </p:nvSpPr>
        <p:spPr bwMode="auto">
          <a:xfrm>
            <a:off x="77788" y="-1023938"/>
            <a:ext cx="2162175" cy="2114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9398" name="Picture 6" descr="http://hagar.ph.utexas.edu/ifs/personalpages/Van_Dam.JPG"/>
          <p:cNvPicPr>
            <a:picLocks noChangeAspect="1" noChangeArrowheads="1"/>
          </p:cNvPicPr>
          <p:nvPr/>
        </p:nvPicPr>
        <p:blipFill>
          <a:blip r:embed="rId2" cstate="print"/>
          <a:srcRect/>
          <a:stretch>
            <a:fillRect/>
          </a:stretch>
        </p:blipFill>
        <p:spPr bwMode="auto">
          <a:xfrm>
            <a:off x="4806508" y="892335"/>
            <a:ext cx="2857500" cy="2790825"/>
          </a:xfrm>
          <a:prstGeom prst="rect">
            <a:avLst/>
          </a:prstGeom>
          <a:noFill/>
        </p:spPr>
      </p:pic>
      <p:sp>
        <p:nvSpPr>
          <p:cNvPr id="7" name="Content Placeholder 1"/>
          <p:cNvSpPr txBox="1">
            <a:spLocks/>
          </p:cNvSpPr>
          <p:nvPr/>
        </p:nvSpPr>
        <p:spPr bwMode="auto">
          <a:xfrm>
            <a:off x="520120" y="1879951"/>
            <a:ext cx="4087391" cy="1946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1600" dirty="0" smtClean="0"/>
              <a:t>- Calvin College, B.A., Physics and Mathematics, 1970 </a:t>
            </a:r>
          </a:p>
          <a:p>
            <a:r>
              <a:rPr lang="en-US" sz="1600" dirty="0" smtClean="0"/>
              <a:t>- University of California, Berkeley (1970-71) and Nagoya University (1972-73), graduate studies, Physics </a:t>
            </a:r>
          </a:p>
          <a:p>
            <a:r>
              <a:rPr lang="en-US" sz="1600" dirty="0" smtClean="0"/>
              <a:t>- University of California, Los Angeles, M.S., Physics, 1974; Ph.D., Physics, 1979</a:t>
            </a:r>
          </a:p>
          <a:p>
            <a:r>
              <a:rPr lang="en-US" sz="1600" dirty="0" smtClean="0"/>
              <a:t> </a:t>
            </a:r>
          </a:p>
        </p:txBody>
      </p:sp>
      <p:sp>
        <p:nvSpPr>
          <p:cNvPr id="9" name="Content Placeholder 1"/>
          <p:cNvSpPr txBox="1">
            <a:spLocks/>
          </p:cNvSpPr>
          <p:nvPr/>
        </p:nvSpPr>
        <p:spPr bwMode="auto">
          <a:xfrm>
            <a:off x="488277" y="3923302"/>
            <a:ext cx="8451541" cy="40325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1600" dirty="0" smtClean="0"/>
              <a:t>- Institute for Advanced Studies (Princeton) and then The University of Texas at Austin when the Institute for Fusion Studies was established in 1980. </a:t>
            </a:r>
          </a:p>
          <a:p>
            <a:pPr>
              <a:buFontTx/>
              <a:buChar char="-"/>
            </a:pPr>
            <a:r>
              <a:rPr lang="en-US" sz="1600" dirty="0" smtClean="0"/>
              <a:t>Associate Director of the IFS since 1986 and Director since 2003.</a:t>
            </a:r>
          </a:p>
          <a:p>
            <a:pPr>
              <a:buFontTx/>
              <a:buChar char="-"/>
            </a:pPr>
            <a:r>
              <a:rPr lang="en-US" sz="1600" dirty="0" smtClean="0"/>
              <a:t> Director, US Burning Plasma Organization, Chief Scientist to U.S. ITER project office since 2007</a:t>
            </a:r>
          </a:p>
          <a:p>
            <a:pPr>
              <a:buFontTx/>
              <a:buChar char="-"/>
            </a:pPr>
            <a:r>
              <a:rPr lang="en-US" sz="1600" dirty="0" smtClean="0"/>
              <a:t> Various national and international advisory committees. </a:t>
            </a:r>
          </a:p>
          <a:p>
            <a:pPr>
              <a:buFontTx/>
              <a:buChar char="-"/>
            </a:pPr>
            <a:r>
              <a:rPr lang="en-US" sz="1600" dirty="0" smtClean="0"/>
              <a:t> Co-chair, US-Japan Joint Institute for Fusion Theory</a:t>
            </a:r>
            <a:br>
              <a:rPr lang="en-US" sz="1600" dirty="0" smtClean="0"/>
            </a:br>
            <a:endParaRPr lang="en-US" sz="1600" dirty="0" smtClean="0"/>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8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24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endParaRP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2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7" name="Rectangle 2"/>
          <p:cNvSpPr>
            <a:spLocks noGrp="1" noChangeArrowheads="1"/>
          </p:cNvSpPr>
          <p:nvPr>
            <p:ph type="title"/>
          </p:nvPr>
        </p:nvSpPr>
        <p:spPr>
          <a:xfrm>
            <a:off x="249382" y="-21097"/>
            <a:ext cx="8542193" cy="838200"/>
          </a:xfrm>
        </p:spPr>
        <p:txBody>
          <a:bodyPr/>
          <a:lstStyle/>
          <a:p>
            <a:pPr eaLnBrk="1" hangingPunct="1">
              <a:defRPr/>
            </a:pPr>
            <a:r>
              <a:rPr lang="en-US" dirty="0" smtClean="0"/>
              <a:t>The new FES organizational structure </a:t>
            </a:r>
            <a:br>
              <a:rPr lang="en-US" dirty="0" smtClean="0"/>
            </a:br>
            <a:r>
              <a:rPr lang="en-US" dirty="0" smtClean="0"/>
              <a:t>reflects what we need to do as a community</a:t>
            </a:r>
            <a:endParaRPr lang="en-US" sz="2400" dirty="0" smtClean="0"/>
          </a:p>
        </p:txBody>
      </p:sp>
      <p:sp>
        <p:nvSpPr>
          <p:cNvPr id="5" name="Rectangle 3"/>
          <p:cNvSpPr txBox="1">
            <a:spLocks noChangeArrowheads="1"/>
          </p:cNvSpPr>
          <p:nvPr/>
        </p:nvSpPr>
        <p:spPr bwMode="auto">
          <a:xfrm>
            <a:off x="0" y="767808"/>
            <a:ext cx="9144000" cy="58658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 typeface="Arial" charset="0"/>
              <a:buNone/>
              <a:tabLst/>
              <a:defRPr/>
            </a:pPr>
            <a:r>
              <a:rPr kumimoji="0" lang="en-US" sz="2000"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rPr>
              <a:t>Operating principles:</a:t>
            </a:r>
          </a:p>
          <a:p>
            <a:pPr marL="1143000" marR="0" lvl="2" indent="-228600"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Two Divisions: 	(1) Research</a:t>
            </a:r>
          </a:p>
          <a:p>
            <a:pPr marL="1600200" marR="0" lvl="3" indent="-228600" algn="l" defTabSz="914400" rtl="0" eaLnBrk="1" fontAlgn="base" latinLnBrk="0" hangingPunct="1">
              <a:lnSpc>
                <a:spcPct val="90000"/>
              </a:lnSpc>
              <a:spcBef>
                <a:spcPct val="20000"/>
              </a:spcBef>
              <a:spcAft>
                <a:spcPct val="0"/>
              </a:spcAft>
              <a:buClrTx/>
              <a:buSzTx/>
              <a:buFont typeface="Arial" charset="0"/>
              <a:buNone/>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(2): Facilities, Operations, and Projects</a:t>
            </a: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en-US" sz="1100"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90000"/>
              </a:lnSpc>
              <a:spcBef>
                <a:spcPct val="20000"/>
              </a:spcBef>
              <a:spcAft>
                <a:spcPct val="0"/>
              </a:spcAft>
              <a:buClrTx/>
              <a:buSzTx/>
              <a:buFont typeface="Arial" charset="0"/>
              <a:buNone/>
              <a:tabLst/>
              <a:defRPr/>
            </a:pPr>
            <a:r>
              <a:rPr kumimoji="0" lang="en-US" sz="2000"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rPr>
              <a:t>In the Research Division</a:t>
            </a:r>
          </a:p>
          <a:p>
            <a:pPr marL="1143000" marR="0" lvl="2" indent="-228600" algn="l" defTabSz="914400" rtl="0" eaLnBrk="1" fontAlgn="base" latinLnBrk="0" hangingPunct="1">
              <a:lnSpc>
                <a:spcPct val="90000"/>
              </a:lnSpc>
              <a:spcBef>
                <a:spcPct val="20000"/>
              </a:spcBef>
              <a:spcAft>
                <a:spcPct val="0"/>
              </a:spcAft>
              <a:buClrTx/>
              <a:buSzTx/>
              <a:buFont typeface="Arial" charset="0"/>
              <a:buChar char="•"/>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Now, program managers will constitute Teams that will interface with the community to establish goals, metrics, and to monitor progress where targeted goals are appropriate.</a:t>
            </a:r>
          </a:p>
          <a:p>
            <a:pPr marL="1143000" marR="0" lvl="2" indent="-228600" algn="l" defTabSz="914400" rtl="0" eaLnBrk="1" fontAlgn="base" latinLnBrk="0" hangingPunct="1">
              <a:lnSpc>
                <a:spcPct val="90000"/>
              </a:lnSpc>
              <a:spcBef>
                <a:spcPct val="20000"/>
              </a:spcBef>
              <a:spcAft>
                <a:spcPct val="0"/>
              </a:spcAft>
              <a:buClrTx/>
              <a:buSzTx/>
              <a:buFont typeface="Arial" charset="0"/>
              <a:buChar char="•"/>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The Teams we develop will reflect our science and the goals we need to pursue over the next several years</a:t>
            </a:r>
          </a:p>
          <a:p>
            <a:pPr marL="1143000" marR="0" lvl="2" indent="-228600" algn="l" defTabSz="914400" rtl="0" eaLnBrk="1" fontAlgn="base" latinLnBrk="0" hangingPunct="1">
              <a:lnSpc>
                <a:spcPct val="90000"/>
              </a:lnSpc>
              <a:spcBef>
                <a:spcPct val="20000"/>
              </a:spcBef>
              <a:spcAft>
                <a:spcPct val="0"/>
              </a:spcAft>
              <a:buClrTx/>
              <a:buSzTx/>
              <a:buFont typeface="Arial" charset="0"/>
              <a:buNone/>
              <a:tabLst/>
              <a:defRPr/>
            </a:pPr>
            <a:endParaRPr kumimoji="0" lang="en-US"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90000"/>
              </a:lnSpc>
              <a:spcBef>
                <a:spcPct val="20000"/>
              </a:spcBef>
              <a:spcAft>
                <a:spcPct val="0"/>
              </a:spcAft>
              <a:buClrTx/>
              <a:buSzTx/>
              <a:buFont typeface="Arial" charset="0"/>
              <a:buNone/>
              <a:tabLst/>
              <a:defRPr/>
            </a:pPr>
            <a:r>
              <a:rPr kumimoji="0" lang="en-US" sz="2000"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rPr>
              <a:t>In the Facilities, Operations, and Projects Division</a:t>
            </a:r>
          </a:p>
          <a:p>
            <a:pPr marL="1143000" marR="0" lvl="2" indent="-228600" algn="l" defTabSz="914400" rtl="0" eaLnBrk="1" fontAlgn="base" latinLnBrk="0" hangingPunct="1">
              <a:lnSpc>
                <a:spcPct val="90000"/>
              </a:lnSpc>
              <a:spcBef>
                <a:spcPct val="20000"/>
              </a:spcBef>
              <a:spcAft>
                <a:spcPct val="0"/>
              </a:spcAft>
              <a:buClrTx/>
              <a:buSzTx/>
              <a:buFont typeface="Arial" charset="0"/>
              <a:buChar char="•"/>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Develop consistent approach in major facility operations and project management</a:t>
            </a:r>
          </a:p>
          <a:p>
            <a:pPr marL="1143000" marR="0" lvl="2" indent="-22860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sz="105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90000"/>
              </a:lnSpc>
              <a:spcBef>
                <a:spcPct val="20000"/>
              </a:spcBef>
              <a:spcAft>
                <a:spcPct val="0"/>
              </a:spcAft>
              <a:buClrTx/>
              <a:buSzTx/>
              <a:buFont typeface="Arial" charset="0"/>
              <a:buNone/>
              <a:tabLst/>
              <a:defRPr/>
            </a:pPr>
            <a:r>
              <a:rPr kumimoji="0" lang="en-US" sz="2000"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rPr>
              <a:t>	One aim of the new proposed organization is to better reflect the work we need to do, and support the work and functions required of a national program</a:t>
            </a:r>
          </a:p>
          <a:p>
            <a:pPr marL="342900" marR="0" lvl="0" indent="-342900" algn="l" defTabSz="914400" rtl="0" eaLnBrk="1" fontAlgn="base" latinLnBrk="0" hangingPunct="1">
              <a:lnSpc>
                <a:spcPct val="90000"/>
              </a:lnSpc>
              <a:spcBef>
                <a:spcPct val="20000"/>
              </a:spcBef>
              <a:spcAft>
                <a:spcPct val="0"/>
              </a:spcAft>
              <a:buClrTx/>
              <a:buSzTx/>
              <a:buFont typeface="Arial" charset="0"/>
              <a:buNone/>
              <a:tabLst/>
              <a:defRPr/>
            </a:pPr>
            <a:endParaRPr kumimoji="0" lang="en-US" sz="2000"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90000"/>
              </a:lnSpc>
              <a:spcBef>
                <a:spcPct val="20000"/>
              </a:spcBef>
              <a:spcAft>
                <a:spcPct val="0"/>
              </a:spcAft>
              <a:buClrTx/>
              <a:buSzTx/>
              <a:buFont typeface="Arial" charset="0"/>
              <a:buNone/>
              <a:tabLst/>
              <a:defRPr/>
            </a:pPr>
            <a:r>
              <a:rPr kumimoji="0" lang="en-US" sz="2000"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rPr>
              <a:t>	Another is to create a flexible template for working that promotes cross-fertilization of ideas and expertise within the office</a:t>
            </a:r>
          </a:p>
          <a:p>
            <a:pPr marL="1143000" marR="0" lvl="2" indent="-22860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sz="2000"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2000"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rPr>
              <a:t>	</a:t>
            </a: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en-US" sz="2000"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2000"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rPr>
              <a:t>	</a:t>
            </a: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en-US" sz="2000"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sz="2000"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sz="2000"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7" name="Rectangle 2"/>
          <p:cNvSpPr>
            <a:spLocks noGrp="1" noChangeArrowheads="1"/>
          </p:cNvSpPr>
          <p:nvPr>
            <p:ph type="title"/>
          </p:nvPr>
        </p:nvSpPr>
        <p:spPr>
          <a:xfrm>
            <a:off x="249382" y="9047"/>
            <a:ext cx="8542193" cy="838200"/>
          </a:xfrm>
        </p:spPr>
        <p:txBody>
          <a:bodyPr/>
          <a:lstStyle/>
          <a:p>
            <a:pPr eaLnBrk="1" hangingPunct="1">
              <a:defRPr/>
            </a:pPr>
            <a:r>
              <a:rPr lang="en-US" dirty="0" smtClean="0"/>
              <a:t>On FES office (</a:t>
            </a:r>
            <a:r>
              <a:rPr lang="en-US" dirty="0" err="1" smtClean="0"/>
              <a:t>con’t</a:t>
            </a:r>
            <a:r>
              <a:rPr lang="en-US" dirty="0" smtClean="0"/>
              <a:t>)</a:t>
            </a:r>
            <a:endParaRPr lang="en-US" sz="2400" dirty="0" smtClean="0"/>
          </a:p>
        </p:txBody>
      </p:sp>
      <p:sp>
        <p:nvSpPr>
          <p:cNvPr id="5" name="Rectangle 3"/>
          <p:cNvSpPr txBox="1">
            <a:spLocks noChangeArrowheads="1"/>
          </p:cNvSpPr>
          <p:nvPr/>
        </p:nvSpPr>
        <p:spPr bwMode="auto">
          <a:xfrm>
            <a:off x="0" y="824280"/>
            <a:ext cx="9144000" cy="58658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en-US"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endParaRPr>
          </a:p>
          <a:p>
            <a:pPr marL="1143000" marR="0" lvl="2" indent="-228600" algn="l" defTabSz="914400" rtl="0" eaLnBrk="1" fontAlgn="base" latinLnBrk="0" hangingPunct="1">
              <a:lnSpc>
                <a:spcPct val="90000"/>
              </a:lnSpc>
              <a:spcBef>
                <a:spcPct val="20000"/>
              </a:spcBef>
              <a:spcAft>
                <a:spcPct val="0"/>
              </a:spcAft>
              <a:buClrTx/>
              <a:buSzTx/>
              <a:tabLst/>
              <a:defRPr/>
            </a:pPr>
            <a:endParaRPr kumimoji="0" lang="en-U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28600" indent="-228600">
              <a:lnSpc>
                <a:spcPct val="90000"/>
              </a:lnSpc>
              <a:spcBef>
                <a:spcPct val="20000"/>
              </a:spcBef>
            </a:pPr>
            <a:r>
              <a:rPr lang="en-US" sz="2000" dirty="0" smtClean="0">
                <a:solidFill>
                  <a:schemeClr val="accent3">
                    <a:lumMod val="50000"/>
                  </a:schemeClr>
                </a:solidFill>
                <a:latin typeface="Arial" pitchFamily="34" charset="0"/>
                <a:cs typeface="Arial" pitchFamily="34" charset="0"/>
              </a:rPr>
              <a:t>We hope to be able to post for the SES leadership position of Facilities, Operations and Projects Division in the coming months. </a:t>
            </a:r>
          </a:p>
          <a:p>
            <a:pPr marL="228600" indent="-228600">
              <a:lnSpc>
                <a:spcPct val="90000"/>
              </a:lnSpc>
              <a:spcBef>
                <a:spcPct val="20000"/>
              </a:spcBef>
            </a:pPr>
            <a:endParaRPr lang="en-US" dirty="0" smtClean="0">
              <a:latin typeface="Arial" pitchFamily="34" charset="0"/>
              <a:cs typeface="Arial" pitchFamily="34" charset="0"/>
            </a:endParaRPr>
          </a:p>
          <a:p>
            <a:pPr marL="228600" indent="-228600">
              <a:lnSpc>
                <a:spcPct val="90000"/>
              </a:lnSpc>
              <a:spcBef>
                <a:spcPct val="20000"/>
              </a:spcBef>
            </a:pPr>
            <a:r>
              <a:rPr lang="en-US" dirty="0" smtClean="0">
                <a:latin typeface="Arial" pitchFamily="34" charset="0"/>
                <a:cs typeface="Arial" pitchFamily="34" charset="0"/>
              </a:rPr>
              <a:t>	The formal reorganization has to be completed to formally create this division first.</a:t>
            </a:r>
            <a:endParaRPr lang="en-US" noProof="0" dirty="0" smtClean="0">
              <a:latin typeface="Arial" pitchFamily="34" charset="0"/>
              <a:cs typeface="Arial" pitchFamily="34" charset="0"/>
            </a:endParaRPr>
          </a:p>
          <a:p>
            <a:pPr marL="228600" indent="-228600">
              <a:lnSpc>
                <a:spcPct val="90000"/>
              </a:lnSpc>
              <a:spcBef>
                <a:spcPct val="20000"/>
              </a:spcBef>
            </a:pPr>
            <a:endParaRPr lang="en-US" dirty="0" smtClean="0">
              <a:latin typeface="Arial" pitchFamily="34" charset="0"/>
              <a:cs typeface="Arial" pitchFamily="34" charset="0"/>
            </a:endParaRPr>
          </a:p>
          <a:p>
            <a:pPr marL="228600" indent="-228600">
              <a:lnSpc>
                <a:spcPct val="90000"/>
              </a:lnSpc>
              <a:spcBef>
                <a:spcPct val="20000"/>
              </a:spcBef>
            </a:pPr>
            <a:r>
              <a:rPr lang="en-US" noProof="0" dirty="0" smtClean="0">
                <a:latin typeface="Arial" pitchFamily="34" charset="0"/>
                <a:cs typeface="Arial" pitchFamily="34" charset="0"/>
              </a:rPr>
              <a:t>	</a:t>
            </a:r>
            <a:endParaRPr lang="en-US" dirty="0" smtClean="0">
              <a:latin typeface="Arial" pitchFamily="34" charset="0"/>
              <a:cs typeface="Arial" pitchFamily="34" charset="0"/>
            </a:endParaRPr>
          </a:p>
          <a:p>
            <a:pPr marL="228600" indent="-228600">
              <a:lnSpc>
                <a:spcPct val="90000"/>
              </a:lnSpc>
              <a:spcBef>
                <a:spcPct val="20000"/>
              </a:spcBef>
            </a:pPr>
            <a:endParaRPr lang="en-US" dirty="0" smtClean="0">
              <a:latin typeface="Arial" pitchFamily="34" charset="0"/>
              <a:cs typeface="Arial" pitchFamily="34" charset="0"/>
            </a:endParaRPr>
          </a:p>
          <a:p>
            <a:pPr marL="342900" lvl="0" indent="-342900">
              <a:lnSpc>
                <a:spcPct val="90000"/>
              </a:lnSpc>
              <a:spcBef>
                <a:spcPct val="20000"/>
              </a:spcBef>
              <a:defRPr/>
            </a:pPr>
            <a:r>
              <a:rPr lang="en-US" sz="2000" dirty="0" smtClean="0">
                <a:solidFill>
                  <a:srgbClr val="146737"/>
                </a:solidFill>
                <a:latin typeface="Arial" pitchFamily="34" charset="0"/>
                <a:cs typeface="Arial" pitchFamily="34" charset="0"/>
              </a:rPr>
              <a:t>We have been working hard to increase staffing to where we need it to be. </a:t>
            </a:r>
          </a:p>
          <a:p>
            <a:pPr marL="342900" lvl="0" indent="-342900">
              <a:lnSpc>
                <a:spcPct val="90000"/>
              </a:lnSpc>
              <a:spcBef>
                <a:spcPct val="20000"/>
              </a:spcBef>
              <a:defRPr/>
            </a:pPr>
            <a:endParaRPr lang="en-US" sz="1200" dirty="0" smtClean="0">
              <a:solidFill>
                <a:srgbClr val="146737"/>
              </a:solidFill>
              <a:latin typeface="Arial" pitchFamily="34" charset="0"/>
              <a:cs typeface="Arial" pitchFamily="34" charset="0"/>
            </a:endParaRPr>
          </a:p>
          <a:p>
            <a:pPr marL="1143000" lvl="2" indent="-228600">
              <a:lnSpc>
                <a:spcPct val="90000"/>
              </a:lnSpc>
              <a:spcBef>
                <a:spcPct val="20000"/>
              </a:spcBef>
              <a:defRPr/>
            </a:pPr>
            <a:r>
              <a:rPr lang="en-US" dirty="0" smtClean="0">
                <a:latin typeface="Arial" pitchFamily="34" charset="0"/>
                <a:cs typeface="Arial" pitchFamily="34" charset="0"/>
              </a:rPr>
              <a:t>Other new hires: </a:t>
            </a:r>
          </a:p>
          <a:p>
            <a:pPr marL="1143000" lvl="2" indent="-228600">
              <a:lnSpc>
                <a:spcPct val="90000"/>
              </a:lnSpc>
              <a:spcBef>
                <a:spcPct val="20000"/>
              </a:spcBef>
              <a:buFont typeface="Arial" charset="0"/>
              <a:buChar char="•"/>
              <a:defRPr/>
            </a:pPr>
            <a:r>
              <a:rPr lang="en-US" dirty="0" smtClean="0">
                <a:latin typeface="Arial" pitchFamily="34" charset="0"/>
                <a:cs typeface="Arial" pitchFamily="34" charset="0"/>
              </a:rPr>
              <a:t>Ed Stevens (Project Manager from NASA); </a:t>
            </a:r>
          </a:p>
          <a:p>
            <a:pPr marL="1143000" lvl="2" indent="-228600">
              <a:lnSpc>
                <a:spcPct val="90000"/>
              </a:lnSpc>
              <a:spcBef>
                <a:spcPct val="20000"/>
              </a:spcBef>
              <a:buFont typeface="Arial" charset="0"/>
              <a:buChar char="•"/>
              <a:defRPr/>
            </a:pPr>
            <a:r>
              <a:rPr lang="en-US" dirty="0" smtClean="0">
                <a:latin typeface="Arial" pitchFamily="34" charset="0"/>
                <a:cs typeface="Arial" pitchFamily="34" charset="0"/>
              </a:rPr>
              <a:t>Ann Satsangi (General Plasma Science); </a:t>
            </a:r>
          </a:p>
          <a:p>
            <a:pPr marL="1143000" lvl="2" indent="-228600">
              <a:lnSpc>
                <a:spcPct val="90000"/>
              </a:lnSpc>
              <a:spcBef>
                <a:spcPct val="20000"/>
              </a:spcBef>
              <a:buFont typeface="Arial" charset="0"/>
              <a:buChar char="•"/>
              <a:defRPr/>
            </a:pPr>
            <a:r>
              <a:rPr lang="en-US" dirty="0" smtClean="0">
                <a:latin typeface="Arial" pitchFamily="34" charset="0"/>
                <a:cs typeface="Arial" pitchFamily="34" charset="0"/>
              </a:rPr>
              <a:t>Sean Finnegan (GPS and HEDLP); </a:t>
            </a:r>
          </a:p>
          <a:p>
            <a:pPr marL="1143000" lvl="2" indent="-228600">
              <a:lnSpc>
                <a:spcPct val="90000"/>
              </a:lnSpc>
              <a:spcBef>
                <a:spcPct val="20000"/>
              </a:spcBef>
              <a:buFont typeface="Arial" charset="0"/>
              <a:buChar char="•"/>
              <a:defRPr/>
            </a:pPr>
            <a:r>
              <a:rPr lang="en-US" dirty="0" smtClean="0">
                <a:latin typeface="Arial" pitchFamily="34" charset="0"/>
                <a:cs typeface="Arial" pitchFamily="34" charset="0"/>
              </a:rPr>
              <a:t>Pete Pappano (Materials scientist); </a:t>
            </a:r>
          </a:p>
          <a:p>
            <a:pPr marL="1143000" lvl="2" indent="-228600">
              <a:lnSpc>
                <a:spcPct val="90000"/>
              </a:lnSpc>
              <a:spcBef>
                <a:spcPct val="20000"/>
              </a:spcBef>
              <a:buFont typeface="Arial" charset="0"/>
              <a:buChar char="•"/>
              <a:defRPr/>
            </a:pPr>
            <a:r>
              <a:rPr lang="en-US" dirty="0" smtClean="0">
                <a:latin typeface="Arial" pitchFamily="34" charset="0"/>
                <a:cs typeface="Arial" pitchFamily="34" charset="0"/>
              </a:rPr>
              <a:t>Pam Miller (Program analyst, budget formulation, personnel). </a:t>
            </a:r>
          </a:p>
          <a:p>
            <a:pPr marL="228600" indent="-228600">
              <a:lnSpc>
                <a:spcPct val="90000"/>
              </a:lnSpc>
              <a:spcBef>
                <a:spcPct val="20000"/>
              </a:spcBef>
            </a:pPr>
            <a:endParaRPr lang="en-US" dirty="0" smtClean="0">
              <a:latin typeface="Arial" pitchFamily="34" charset="0"/>
              <a:cs typeface="Arial" pitchFamily="34" charset="0"/>
            </a:endParaRPr>
          </a:p>
          <a:p>
            <a:pPr marL="228600" indent="-228600">
              <a:lnSpc>
                <a:spcPct val="90000"/>
              </a:lnSpc>
              <a:spcBef>
                <a:spcPct val="20000"/>
              </a:spcBef>
            </a:pPr>
            <a:endParaRPr kumimoji="0" lang="en-U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28600" indent="-228600">
              <a:lnSpc>
                <a:spcPct val="90000"/>
              </a:lnSpc>
              <a:spcBef>
                <a:spcPct val="20000"/>
              </a:spcBef>
            </a:pPr>
            <a:r>
              <a:rPr lang="en-US" dirty="0" smtClean="0">
                <a:latin typeface="Arial" pitchFamily="34" charset="0"/>
                <a:cs typeface="Arial" pitchFamily="34" charset="0"/>
              </a:rPr>
              <a:t>	</a:t>
            </a:r>
            <a:endParaRPr kumimoji="0" lang="en-U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1143000" marR="0" lvl="2" indent="-228600" algn="l" defTabSz="914400" rtl="0" eaLnBrk="1" fontAlgn="base" latinLnBrk="0" hangingPunct="1">
              <a:lnSpc>
                <a:spcPct val="90000"/>
              </a:lnSpc>
              <a:spcBef>
                <a:spcPct val="20000"/>
              </a:spcBef>
              <a:spcAft>
                <a:spcPct val="0"/>
              </a:spcAft>
              <a:buClrTx/>
              <a:buSzTx/>
              <a:buFont typeface="Arial" charset="0"/>
              <a:buNone/>
              <a:tabLst/>
              <a:defRPr/>
            </a:pPr>
            <a:endParaRPr kumimoji="0" lang="en-U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1143000" marR="0" lvl="2" indent="-228600" algn="l" defTabSz="914400" rtl="0" eaLnBrk="1" fontAlgn="base" latinLnBrk="0" hangingPunct="1">
              <a:lnSpc>
                <a:spcPct val="90000"/>
              </a:lnSpc>
              <a:spcBef>
                <a:spcPct val="20000"/>
              </a:spcBef>
              <a:spcAft>
                <a:spcPct val="0"/>
              </a:spcAft>
              <a:buClrTx/>
              <a:buSzTx/>
              <a:tabLst/>
              <a:defRPr/>
            </a:pPr>
            <a:endParaRPr kumimoji="0" lang="en-U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sz="2000"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2000"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rPr>
              <a:t>	</a:t>
            </a: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en-US" sz="2000"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2000"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rPr>
              <a:t>	</a:t>
            </a: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en-US" sz="2000"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sz="2000"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sz="2000"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776245"/>
            <a:ext cx="9144000" cy="5259388"/>
          </a:xfrm>
        </p:spPr>
        <p:txBody>
          <a:bodyPr/>
          <a:lstStyle/>
          <a:p>
            <a:pPr lvl="0"/>
            <a:r>
              <a:rPr lang="en-US" sz="1600" b="0" dirty="0" smtClean="0"/>
              <a:t>The 41 proposals submitted in response to our theory solicitation (“Theoretical Research in Magnetic Fusion Energy Science”) are being reviewed. Award decisions should be made before September 30, 2011</a:t>
            </a:r>
          </a:p>
          <a:p>
            <a:pPr lvl="0"/>
            <a:endParaRPr lang="en-US" sz="1600" b="0" dirty="0" smtClean="0"/>
          </a:p>
          <a:p>
            <a:pPr lvl="0"/>
            <a:r>
              <a:rPr lang="en-US" sz="1600" b="0" dirty="0" smtClean="0"/>
              <a:t>The joint FES / ASCR </a:t>
            </a:r>
            <a:r>
              <a:rPr lang="en-US" sz="1600" b="0" dirty="0" err="1" smtClean="0"/>
              <a:t>SciDAC</a:t>
            </a:r>
            <a:r>
              <a:rPr lang="en-US" sz="1600" b="0" dirty="0" smtClean="0"/>
              <a:t> solicitation entitled “Scientific Computation Application Partnerships in Fusion Energy Science” should be published around the first week of August. It will also include the computational materials part. Tentative due dates: September 9 for </a:t>
            </a:r>
            <a:r>
              <a:rPr lang="en-US" sz="1600" b="0" dirty="0" err="1" smtClean="0"/>
              <a:t>Preapplications</a:t>
            </a:r>
            <a:r>
              <a:rPr lang="en-US" sz="1600" b="0" dirty="0" smtClean="0"/>
              <a:t> and October 26 for full proposals.  (FES POC: John Mandrekas) </a:t>
            </a:r>
          </a:p>
          <a:p>
            <a:pPr lvl="0"/>
            <a:endParaRPr lang="en-US" sz="1600" b="0" dirty="0" smtClean="0"/>
          </a:p>
          <a:p>
            <a:pPr lvl="0"/>
            <a:r>
              <a:rPr lang="en-US" sz="1600" b="0" dirty="0" smtClean="0"/>
              <a:t>The NSTX Diagnostics Collaboration solicitation should be published in early August. Tentative due dates: mid-September </a:t>
            </a:r>
            <a:r>
              <a:rPr lang="en-US" sz="1600" b="0" smtClean="0"/>
              <a:t>for pre-apps </a:t>
            </a:r>
            <a:r>
              <a:rPr lang="en-US" sz="1600" b="0" dirty="0" smtClean="0"/>
              <a:t>and October 18 for full proposals. (FES POC: Steve Eckstrand)</a:t>
            </a:r>
          </a:p>
          <a:p>
            <a:pPr lvl="0"/>
            <a:endParaRPr lang="en-US" sz="1600" b="0" dirty="0" smtClean="0"/>
          </a:p>
          <a:p>
            <a:pPr lvl="0"/>
            <a:r>
              <a:rPr lang="en-US" sz="1600" b="0" dirty="0" smtClean="0"/>
              <a:t>The joint FES / NNSA High Energy Density Laboratory Plasmas solicitation should be published by August 15. Due date for Letters-of-Intent: October 1; Due date for full proposals: October 15. (FES POC: Ann Satsangi)</a:t>
            </a:r>
          </a:p>
          <a:p>
            <a:pPr lvl="0"/>
            <a:endParaRPr lang="en-US" sz="1600" b="0" dirty="0" smtClean="0"/>
          </a:p>
          <a:p>
            <a:pPr lvl="0"/>
            <a:r>
              <a:rPr lang="en-US" sz="1600" b="0" dirty="0" smtClean="0"/>
              <a:t>A materials solicitation is planned for later this FY. The solicitation will be published in September and the proposals will be due late fall or early winter (FES POC: Gene Nardella &amp; Pete Pappano)</a:t>
            </a:r>
          </a:p>
          <a:p>
            <a:endParaRPr lang="en-US" sz="1600" b="0" dirty="0"/>
          </a:p>
        </p:txBody>
      </p:sp>
      <p:sp>
        <p:nvSpPr>
          <p:cNvPr id="3" name="Title 2"/>
          <p:cNvSpPr>
            <a:spLocks noGrp="1"/>
          </p:cNvSpPr>
          <p:nvPr>
            <p:ph type="title"/>
          </p:nvPr>
        </p:nvSpPr>
        <p:spPr>
          <a:xfrm>
            <a:off x="0" y="-264340"/>
            <a:ext cx="9144000" cy="1143000"/>
          </a:xfrm>
        </p:spPr>
        <p:txBody>
          <a:bodyPr/>
          <a:lstStyle/>
          <a:p>
            <a:r>
              <a:rPr lang="en-US" dirty="0" smtClean="0"/>
              <a:t>Update regarding solicitations</a:t>
            </a:r>
            <a:endParaRPr lang="en-US" dirty="0"/>
          </a:p>
        </p:txBody>
      </p:sp>
      <p:sp>
        <p:nvSpPr>
          <p:cNvPr id="4" name="Footer Placeholder 3"/>
          <p:cNvSpPr>
            <a:spLocks noGrp="1"/>
          </p:cNvSpPr>
          <p:nvPr>
            <p:ph type="ftr" sz="quarter" idx="10"/>
          </p:nvPr>
        </p:nvSpPr>
        <p:spPr/>
        <p:txBody>
          <a:bodyPr/>
          <a:lstStyle/>
          <a:p>
            <a:pPr>
              <a:defRPr/>
            </a:pPr>
            <a:r>
              <a:rPr lang="en-US" smtClean="0"/>
              <a:t>Office of Science FY 2012 Budget</a:t>
            </a:r>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973311"/>
            <a:ext cx="9144000" cy="5259388"/>
          </a:xfrm>
        </p:spPr>
        <p:txBody>
          <a:bodyPr/>
          <a:lstStyle/>
          <a:p>
            <a:r>
              <a:rPr lang="en-US" sz="2000" b="0" dirty="0" smtClean="0"/>
              <a:t>ITER Council Meeting last June</a:t>
            </a:r>
          </a:p>
          <a:p>
            <a:endParaRPr lang="en-US" sz="2000" b="0" dirty="0" smtClean="0"/>
          </a:p>
          <a:p>
            <a:r>
              <a:rPr lang="en-US" sz="2000" b="0" dirty="0" smtClean="0"/>
              <a:t>Construction proceeding at a good pace</a:t>
            </a:r>
          </a:p>
          <a:p>
            <a:endParaRPr lang="en-US" sz="2000" b="0" dirty="0" smtClean="0"/>
          </a:p>
          <a:p>
            <a:r>
              <a:rPr lang="en-US" sz="2000" b="0" dirty="0" smtClean="0"/>
              <a:t>Leading questions include how ITER gets paid for in the EU budgetary system, and the impact of the Japanese disasters on the JA ability to deliver</a:t>
            </a:r>
          </a:p>
          <a:p>
            <a:pPr lvl="1"/>
            <a:r>
              <a:rPr lang="en-US" sz="2000" dirty="0" smtClean="0"/>
              <a:t>The latter point is being worked aggressively </a:t>
            </a:r>
          </a:p>
          <a:p>
            <a:pPr lvl="1"/>
            <a:r>
              <a:rPr lang="en-US" sz="2000" dirty="0" smtClean="0"/>
              <a:t>Director General Motojima stated publically after the last Council meeting that he would like to strive to keep the delays from the disaster to a year maximum (first plasma 2020)</a:t>
            </a:r>
          </a:p>
          <a:p>
            <a:pPr lvl="1"/>
            <a:r>
              <a:rPr lang="en-US" sz="2000" dirty="0" smtClean="0"/>
              <a:t>Ned Sauthoff (Director, U.S. ITER Organization) and I are part of a scheduling task group formed by Motojima that aims to develop a modified schedule by this fall</a:t>
            </a:r>
          </a:p>
          <a:p>
            <a:pPr lvl="1"/>
            <a:endParaRPr lang="en-US" sz="2000" dirty="0" smtClean="0"/>
          </a:p>
          <a:p>
            <a:pPr lvl="1">
              <a:buNone/>
            </a:pPr>
            <a:r>
              <a:rPr lang="en-US" sz="2000" b="0" dirty="0" smtClean="0"/>
              <a:t>Tom Vanek will speak about this in more detail later at this meeting</a:t>
            </a:r>
          </a:p>
        </p:txBody>
      </p:sp>
      <p:sp>
        <p:nvSpPr>
          <p:cNvPr id="3" name="Title 2"/>
          <p:cNvSpPr>
            <a:spLocks noGrp="1"/>
          </p:cNvSpPr>
          <p:nvPr>
            <p:ph type="title"/>
          </p:nvPr>
        </p:nvSpPr>
        <p:spPr/>
        <p:txBody>
          <a:bodyPr/>
          <a:lstStyle/>
          <a:p>
            <a:r>
              <a:rPr lang="en-US" dirty="0" smtClean="0"/>
              <a:t>Snapshot of ITER</a:t>
            </a:r>
            <a:endParaRPr lang="en-US" dirty="0"/>
          </a:p>
        </p:txBody>
      </p:sp>
      <p:sp>
        <p:nvSpPr>
          <p:cNvPr id="4" name="Footer Placeholder 3"/>
          <p:cNvSpPr>
            <a:spLocks noGrp="1"/>
          </p:cNvSpPr>
          <p:nvPr>
            <p:ph type="ftr" sz="quarter" idx="10"/>
          </p:nvPr>
        </p:nvSpPr>
        <p:spPr/>
        <p:txBody>
          <a:bodyPr/>
          <a:lstStyle/>
          <a:p>
            <a:pPr>
              <a:defRPr/>
            </a:pPr>
            <a:r>
              <a:rPr lang="en-US" smtClean="0"/>
              <a:t>Office of Science FY 2012 Budget</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2" descr="http://www.iter.org/doc/all/edit/img_galleries/slideshow_site1101.jpg"/>
          <p:cNvPicPr>
            <a:picLocks noChangeAspect="1" noChangeArrowheads="1"/>
          </p:cNvPicPr>
          <p:nvPr/>
        </p:nvPicPr>
        <p:blipFill>
          <a:blip r:embed="rId2" cstate="print"/>
          <a:srcRect/>
          <a:stretch>
            <a:fillRect/>
          </a:stretch>
        </p:blipFill>
        <p:spPr bwMode="auto">
          <a:xfrm>
            <a:off x="230816" y="825624"/>
            <a:ext cx="5451713" cy="2929631"/>
          </a:xfrm>
          <a:prstGeom prst="rect">
            <a:avLst/>
          </a:prstGeom>
          <a:noFill/>
          <a:ln w="9525">
            <a:noFill/>
            <a:miter lim="800000"/>
            <a:headEnd/>
            <a:tailEnd/>
          </a:ln>
        </p:spPr>
      </p:pic>
      <p:sp>
        <p:nvSpPr>
          <p:cNvPr id="1041" name="Rectangle 17"/>
          <p:cNvSpPr>
            <a:spLocks noChangeArrowheads="1"/>
          </p:cNvSpPr>
          <p:nvPr/>
        </p:nvSpPr>
        <p:spPr bwMode="auto">
          <a:xfrm>
            <a:off x="5637334" y="921033"/>
            <a:ext cx="307166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dirty="0" smtClean="0"/>
              <a:t>The excavation site for the </a:t>
            </a:r>
            <a:r>
              <a:rPr lang="en-US" dirty="0" err="1" smtClean="0"/>
              <a:t>Tokamak</a:t>
            </a:r>
            <a:r>
              <a:rPr lang="en-US" dirty="0" smtClean="0"/>
              <a:t> Complex in June 2011</a:t>
            </a:r>
            <a:endParaRPr kumimoji="0" lang="en-US" sz="1800" b="0" i="0" u="none" strike="noStrike" cap="none" normalizeH="0" baseline="0" dirty="0" smtClean="0">
              <a:ln>
                <a:noFill/>
              </a:ln>
              <a:solidFill>
                <a:schemeClr val="tx1"/>
              </a:solidFill>
              <a:effectLst/>
              <a:latin typeface="Arial" pitchFamily="34" charset="0"/>
            </a:endParaRPr>
          </a:p>
        </p:txBody>
      </p:sp>
      <p:pic>
        <p:nvPicPr>
          <p:cNvPr id="1042" name="Picture 2" descr="https://www.iter.org/doc/all/edit/img_galleries/dsc_0767.jpg"/>
          <p:cNvPicPr>
            <a:picLocks noChangeAspect="1" noChangeArrowheads="1"/>
          </p:cNvPicPr>
          <p:nvPr/>
        </p:nvPicPr>
        <p:blipFill>
          <a:blip r:embed="rId3" cstate="print"/>
          <a:srcRect/>
          <a:stretch>
            <a:fillRect/>
          </a:stretch>
        </p:blipFill>
        <p:spPr bwMode="auto">
          <a:xfrm>
            <a:off x="4323425" y="3628510"/>
            <a:ext cx="4820575" cy="3229490"/>
          </a:xfrm>
          <a:prstGeom prst="rect">
            <a:avLst/>
          </a:prstGeom>
          <a:noFill/>
          <a:ln w="9525">
            <a:noFill/>
            <a:miter lim="800000"/>
            <a:headEnd/>
            <a:tailEnd/>
          </a:ln>
        </p:spPr>
      </p:pic>
      <p:sp>
        <p:nvSpPr>
          <p:cNvPr id="21" name="Rectangle 20"/>
          <p:cNvSpPr/>
          <p:nvPr/>
        </p:nvSpPr>
        <p:spPr>
          <a:xfrm>
            <a:off x="-288524" y="4650549"/>
            <a:ext cx="4572000" cy="646331"/>
          </a:xfrm>
          <a:prstGeom prst="rect">
            <a:avLst/>
          </a:prstGeom>
        </p:spPr>
        <p:txBody>
          <a:bodyPr>
            <a:spAutoFit/>
          </a:bodyPr>
          <a:lstStyle/>
          <a:p>
            <a:pPr algn="r"/>
            <a:r>
              <a:rPr lang="en-US" dirty="0" smtClean="0"/>
              <a:t>The excavation site for the </a:t>
            </a:r>
            <a:r>
              <a:rPr lang="en-US" dirty="0" err="1" smtClean="0"/>
              <a:t>Tokamak</a:t>
            </a:r>
            <a:r>
              <a:rPr lang="en-US" dirty="0" smtClean="0"/>
              <a:t> Complex in June 2011</a:t>
            </a:r>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7" descr="https://www.iter.org/doc/all/edit/img_galleries/chantier_25.05.2011-aif.mj_edited.jpg"/>
          <p:cNvPicPr>
            <a:picLocks noChangeAspect="1" noChangeArrowheads="1"/>
          </p:cNvPicPr>
          <p:nvPr/>
        </p:nvPicPr>
        <p:blipFill>
          <a:blip r:embed="rId2" cstate="print"/>
          <a:srcRect/>
          <a:stretch>
            <a:fillRect/>
          </a:stretch>
        </p:blipFill>
        <p:spPr bwMode="auto">
          <a:xfrm>
            <a:off x="62146" y="115414"/>
            <a:ext cx="4873841" cy="3653723"/>
          </a:xfrm>
          <a:prstGeom prst="rect">
            <a:avLst/>
          </a:prstGeom>
          <a:noFill/>
          <a:ln w="9525">
            <a:noFill/>
            <a:miter lim="800000"/>
            <a:headEnd/>
            <a:tailEnd/>
          </a:ln>
        </p:spPr>
      </p:pic>
      <p:sp>
        <p:nvSpPr>
          <p:cNvPr id="22532" name="Rectangle 4"/>
          <p:cNvSpPr>
            <a:spLocks noChangeArrowheads="1"/>
          </p:cNvSpPr>
          <p:nvPr/>
        </p:nvSpPr>
        <p:spPr bwMode="auto">
          <a:xfrm>
            <a:off x="4971495" y="903277"/>
            <a:ext cx="4172505"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US" sz="1800" b="0" i="0" u="none" strike="noStrike" cap="none" normalizeH="0" baseline="0" dirty="0" smtClean="0">
                <a:ln>
                  <a:noFill/>
                </a:ln>
                <a:solidFill>
                  <a:srgbClr val="000000"/>
                </a:solidFill>
                <a:effectLst/>
                <a:latin typeface="Arial" pitchFamily="34" charset="0"/>
                <a:ea typeface="Times New Roman" pitchFamily="18" charset="0"/>
              </a:rPr>
              <a:t>The 500 seat amphitheatre of the future ITER Headquarters building takes shape.  (May 2011) </a:t>
            </a:r>
            <a:endParaRPr kumimoji="0" lang="en-US" sz="1800" b="0" i="0" u="none" strike="noStrike" cap="none" normalizeH="0" baseline="0" dirty="0" smtClean="0">
              <a:ln>
                <a:noFill/>
              </a:ln>
              <a:solidFill>
                <a:schemeClr val="tx1"/>
              </a:solidFill>
              <a:effectLst/>
              <a:latin typeface="Arial" pitchFamily="34" charset="0"/>
            </a:endParaRPr>
          </a:p>
        </p:txBody>
      </p:sp>
      <p:pic>
        <p:nvPicPr>
          <p:cNvPr id="22533" name="Picture 3" descr="https://www.iter.org/img/sq-640-85/all/edit/img_galleries/transport_cran.07.06.2011_mj.aif%20(10).jpg"/>
          <p:cNvPicPr>
            <a:picLocks noChangeAspect="1" noChangeArrowheads="1"/>
          </p:cNvPicPr>
          <p:nvPr/>
        </p:nvPicPr>
        <p:blipFill>
          <a:blip r:embed="rId3" cstate="print"/>
          <a:srcRect/>
          <a:stretch>
            <a:fillRect/>
          </a:stretch>
        </p:blipFill>
        <p:spPr bwMode="auto">
          <a:xfrm>
            <a:off x="4266540" y="3382392"/>
            <a:ext cx="4690104" cy="3130674"/>
          </a:xfrm>
          <a:prstGeom prst="rect">
            <a:avLst/>
          </a:prstGeom>
          <a:noFill/>
          <a:ln w="9525">
            <a:noFill/>
            <a:miter lim="800000"/>
            <a:headEnd/>
            <a:tailEnd/>
          </a:ln>
        </p:spPr>
      </p:pic>
      <p:sp>
        <p:nvSpPr>
          <p:cNvPr id="22535" name="Rectangle 7"/>
          <p:cNvSpPr>
            <a:spLocks noChangeArrowheads="1"/>
          </p:cNvSpPr>
          <p:nvPr/>
        </p:nvSpPr>
        <p:spPr bwMode="auto">
          <a:xfrm>
            <a:off x="443619" y="4562575"/>
            <a:ext cx="3766241"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tab pos="228600" algn="l"/>
              </a:tabLst>
            </a:pPr>
            <a:r>
              <a:rPr kumimoji="0" lang="en-US" sz="1800" b="0" i="0" u="none" strike="noStrike" cap="none" normalizeH="0" baseline="0" dirty="0" smtClean="0">
                <a:ln>
                  <a:noFill/>
                </a:ln>
                <a:solidFill>
                  <a:srgbClr val="000000"/>
                </a:solidFill>
                <a:effectLst/>
                <a:latin typeface="Arial" pitchFamily="34" charset="0"/>
                <a:ea typeface="Times New Roman" pitchFamily="18" charset="0"/>
              </a:rPr>
              <a:t>One of two 38.3 meter-long steel beams destined for the </a:t>
            </a:r>
            <a:r>
              <a:rPr kumimoji="0" lang="en-US" sz="1800" b="0" i="0" u="none" strike="noStrike" cap="none" normalizeH="0" baseline="0" dirty="0" err="1" smtClean="0">
                <a:ln>
                  <a:noFill/>
                </a:ln>
                <a:solidFill>
                  <a:srgbClr val="000000"/>
                </a:solidFill>
                <a:effectLst/>
                <a:latin typeface="Arial" pitchFamily="34" charset="0"/>
                <a:ea typeface="Times New Roman" pitchFamily="18" charset="0"/>
              </a:rPr>
              <a:t>Poloidal</a:t>
            </a:r>
            <a:r>
              <a:rPr kumimoji="0" lang="en-US" sz="1800" b="0" i="0" u="none" strike="noStrike" cap="none" normalizeH="0" baseline="0" dirty="0" smtClean="0">
                <a:ln>
                  <a:noFill/>
                </a:ln>
                <a:solidFill>
                  <a:srgbClr val="000000"/>
                </a:solidFill>
                <a:effectLst/>
                <a:latin typeface="Arial" pitchFamily="34" charset="0"/>
                <a:ea typeface="Times New Roman" pitchFamily="18" charset="0"/>
              </a:rPr>
              <a:t> Field Coil Winding Facility's 25 ton travelling crane.  (June 2011)</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8206</TotalTime>
  <Words>564</Words>
  <Application>Microsoft Office PowerPoint</Application>
  <PresentationFormat>On-screen Show (4:3)</PresentationFormat>
  <Paragraphs>157</Paragraphs>
  <Slides>15</Slides>
  <Notes>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Fusion Energy Sciences Program  Update and Perspectives on the New Charges </vt:lpstr>
      <vt:lpstr>Welcome and thank you</vt:lpstr>
      <vt:lpstr>Please help me welcome the soon-to-be Research Division Director…</vt:lpstr>
      <vt:lpstr>The new FES organizational structure  reflects what we need to do as a community</vt:lpstr>
      <vt:lpstr>On FES office (con’t)</vt:lpstr>
      <vt:lpstr>Update regarding solicitations</vt:lpstr>
      <vt:lpstr>Snapshot of ITER</vt:lpstr>
      <vt:lpstr>Slide 8</vt:lpstr>
      <vt:lpstr>Slide 9</vt:lpstr>
      <vt:lpstr>Regarding the charge(s)</vt:lpstr>
      <vt:lpstr>Slide 11</vt:lpstr>
      <vt:lpstr>About the charges (1)</vt:lpstr>
      <vt:lpstr>About the charges (2)</vt:lpstr>
      <vt:lpstr>About the charges (3)</vt:lpstr>
      <vt:lpstr>Slide 15</vt:lpstr>
    </vt:vector>
  </TitlesOfParts>
  <Company>US Department of Energy (SC)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Joseph Groves</dc:creator>
  <cp:lastModifiedBy>helpdesk</cp:lastModifiedBy>
  <cp:revision>1042</cp:revision>
  <dcterms:created xsi:type="dcterms:W3CDTF">2009-10-19T15:58:14Z</dcterms:created>
  <dcterms:modified xsi:type="dcterms:W3CDTF">2011-08-09T16:18:43Z</dcterms:modified>
</cp:coreProperties>
</file>