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1" r:id="rId1"/>
  </p:sldMasterIdLst>
  <p:notesMasterIdLst>
    <p:notesMasterId r:id="rId7"/>
  </p:notesMasterIdLst>
  <p:sldIdLst>
    <p:sldId id="486" r:id="rId2"/>
    <p:sldId id="487" r:id="rId3"/>
    <p:sldId id="488" r:id="rId4"/>
    <p:sldId id="489" r:id="rId5"/>
    <p:sldId id="490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4F81BD"/>
    <a:srgbClr val="C2D3E8"/>
    <a:srgbClr val="FFFF66"/>
    <a:srgbClr val="65D23A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 varScale="1">
        <p:scale>
          <a:sx n="84" d="100"/>
          <a:sy n="84" d="100"/>
        </p:scale>
        <p:origin x="15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9C708BD-AED6-4EE2-8170-3374013D751B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4A09DC5-DD8C-40A9-9C06-0FFDDA337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34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0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2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03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40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9CECD-AD44-4C43-8A33-27358B748F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0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02FB-9025-42C5-B5C4-B146C18D12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8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619C-E7B4-4FAF-9972-8EF9397AA34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8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1FB1-350D-410C-BE7F-86EBB4F9F9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5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964E-3740-40FF-95CA-DC5CE78B13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9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8D926-9994-4641-ABAB-01845281CD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7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6BC2-7392-45EC-BC5F-EB8CF23D64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9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CE215-C199-457A-8475-DF7C7A871FE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0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3D3DA-A4B4-4E62-BA12-381F9D95AD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3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A5BBF-1E5F-404B-AD26-856F32F8DD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2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C573-86D1-4063-846A-C9BF3F5883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5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90600"/>
            <a:ext cx="83058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4928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D1FF3-4CF9-46A7-BB79-BB751FFB99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8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0070C0"/>
          </a:solidFill>
          <a:latin typeface="Arial" pitchFamily="34" charset="0"/>
          <a:ea typeface="+mn-ea"/>
          <a:cs typeface="Arial" pitchFamily="34" charset="0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b="1" kern="1200">
          <a:solidFill>
            <a:srgbClr val="339933"/>
          </a:solidFill>
          <a:latin typeface="Arial" pitchFamily="34" charset="0"/>
          <a:ea typeface="+mn-ea"/>
          <a:cs typeface="Arial" pitchFamily="34" charset="0"/>
        </a:defRPr>
      </a:lvl2pPr>
      <a:lvl3pPr marL="800100" indent="-1651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28700" indent="-1651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57300" indent="-1651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153400" cy="1470025"/>
          </a:xfrm>
        </p:spPr>
        <p:txBody>
          <a:bodyPr/>
          <a:lstStyle/>
          <a:p>
            <a:pPr eaLnBrk="1" hangingPunct="1"/>
            <a:r>
              <a:rPr lang="en-US" sz="4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HEPAP Activities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solidFill>
                  <a:srgbClr val="FF0000"/>
                </a:solidFill>
              </a:rPr>
              <a:t>Future </a:t>
            </a:r>
            <a:r>
              <a:rPr lang="en-US" sz="4400" dirty="0" smtClean="0">
                <a:solidFill>
                  <a:srgbClr val="FF0000"/>
                </a:solidFill>
              </a:rPr>
              <a:t>subcommittee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laboratory &amp; university roles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HEPAP Meeting</a:t>
            </a:r>
            <a:r>
              <a:rPr lang="en-US" sz="2400" i="1" dirty="0" smtClean="0">
                <a:solidFill>
                  <a:srgbClr val="0070C0"/>
                </a:solidFill>
              </a:rPr>
              <a:t/>
            </a:r>
            <a:br>
              <a:rPr lang="en-US" sz="2400" i="1" dirty="0" smtClean="0">
                <a:solidFill>
                  <a:srgbClr val="0070C0"/>
                </a:solidFill>
              </a:rPr>
            </a:br>
            <a:r>
              <a:rPr lang="en-US" sz="1600" i="1" dirty="0" smtClean="0">
                <a:solidFill>
                  <a:srgbClr val="0070C0"/>
                </a:solidFill>
              </a:rPr>
              <a:t/>
            </a:r>
            <a:br>
              <a:rPr lang="en-US" sz="1600" i="1" dirty="0" smtClean="0">
                <a:solidFill>
                  <a:srgbClr val="0070C0"/>
                </a:solidFill>
              </a:rPr>
            </a:br>
            <a:r>
              <a:rPr lang="en-US" sz="2400" i="1" dirty="0" smtClean="0">
                <a:solidFill>
                  <a:srgbClr val="0070C0"/>
                </a:solidFill>
              </a:rPr>
              <a:t>Bethesda, MD; </a:t>
            </a:r>
            <a:r>
              <a:rPr lang="en-US" sz="2400" i="1" dirty="0" smtClean="0">
                <a:solidFill>
                  <a:srgbClr val="0070C0"/>
                </a:solidFill>
              </a:rPr>
              <a:t>December 8-9, 2014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Andrew J. Lankford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HEPAP Chair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University of California, Irvine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56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Future subcommittee on laboratory </a:t>
            </a:r>
            <a:r>
              <a:rPr lang="en-US" sz="2800" dirty="0">
                <a:solidFill>
                  <a:srgbClr val="0070C0"/>
                </a:solidFill>
              </a:rPr>
              <a:t>&amp; university roles</a:t>
            </a:r>
            <a:endParaRPr lang="en-US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152400" y="1143000"/>
            <a:ext cx="88392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 have outlined this c</a:t>
            </a:r>
            <a:r>
              <a:rPr lang="en-US" b="1" dirty="0" smtClean="0">
                <a:solidFill>
                  <a:srgbClr val="C00000"/>
                </a:solidFill>
              </a:rPr>
              <a:t>oncept </a:t>
            </a:r>
            <a:r>
              <a:rPr lang="en-US" b="1" dirty="0" smtClean="0">
                <a:solidFill>
                  <a:srgbClr val="C00000"/>
                </a:solidFill>
              </a:rPr>
              <a:t>at past </a:t>
            </a:r>
            <a:r>
              <a:rPr lang="en-US" b="1" dirty="0" smtClean="0">
                <a:solidFill>
                  <a:srgbClr val="C00000"/>
                </a:solidFill>
              </a:rPr>
              <a:t>HEPAP meetings.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The concept is still in development.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Connections with HEPAP-P5 report:</a:t>
            </a:r>
          </a:p>
          <a:p>
            <a:pPr marL="57150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Related </a:t>
            </a:r>
            <a:r>
              <a:rPr lang="en-US" b="1" dirty="0" smtClean="0">
                <a:solidFill>
                  <a:prstClr val="black"/>
                </a:solidFill>
              </a:rPr>
              <a:t>to discussion and recommendations concerning the research program.  Potentially provide information or advise to agencies.</a:t>
            </a:r>
            <a:endParaRPr lang="en-US" b="1" dirty="0">
              <a:solidFill>
                <a:prstClr val="black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Today: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I’ll recall the subject using slides from past meetings (mostly 12/2013)</a:t>
            </a:r>
            <a:endParaRPr lang="en-US" b="1" dirty="0">
              <a:solidFill>
                <a:srgbClr val="C00000"/>
              </a:solidFill>
            </a:endParaRP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DOE-HEP will present: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DOE &amp; HEP missions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Implications for laboratory &amp; university roles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Followed by questions of clarification to DOE (or NSF)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We will </a:t>
            </a:r>
            <a:r>
              <a:rPr lang="en-US" b="1" u="sng" dirty="0" smtClean="0">
                <a:solidFill>
                  <a:srgbClr val="C00000"/>
                </a:solidFill>
              </a:rPr>
              <a:t>not</a:t>
            </a:r>
            <a:r>
              <a:rPr lang="en-US" b="1" dirty="0" smtClean="0">
                <a:solidFill>
                  <a:srgbClr val="C00000"/>
                </a:solidFill>
              </a:rPr>
              <a:t> pursue a full discussion of the issues today. 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These are expected to be discussed and resolved by the future subcommittee.</a:t>
            </a:r>
            <a:endParaRPr lang="en-US" b="1" dirty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prstClr val="black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5/23/2014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111125"/>
            <a:ext cx="9144000" cy="9556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Approaching the subject of</a:t>
            </a:r>
            <a:b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 &amp; university roles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Future topics discussion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152400" y="1219736"/>
            <a:ext cx="88392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HEPAP discussed the formation of a subpanel or subcommittee to consider the respective roles of laboratory &amp; university groups in the execution of the HEP program.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Arising from topics such as university infrastructure, senior scientists, Theory Panel Report, differences in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CoV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recommended an examination of the balance between the laboratory &amp; university research programs.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 approach: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Start discussion in the context of agency (DOE &amp; NSF) missions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are the missions of the agencies?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do labs, and how do universities contribute to agency missions?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are “missions” of labs and of </a:t>
            </a:r>
            <a:r>
              <a:rPr lang="en-US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uni’s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this context?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can agencies do to enable labs and </a:t>
            </a:r>
            <a:r>
              <a:rPr lang="en-US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uni’s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fulfill their “missions”?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Focus on: How to best accomplish science goals in this context?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are respective roles of the various types of institutions in accomplishing the program’s science goals, and in satisfying the missions of the program?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can roles and working relationships be defined (or redefined) so as to optimize science accomplishment and to satisfy missions?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12/7/2013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56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 &amp; university roles - 2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Future topics discussion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152400" y="1066800"/>
            <a:ext cx="88392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Bear in mind: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DOE &amp; NSF missions differ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Consider: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does DOE mission differ for </a:t>
            </a:r>
            <a:r>
              <a:rPr lang="en-US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Fermilab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&amp; multi-purpose labs?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do mission or goals differ for large and small universities?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do respective roles vary in experimental areas as experiments progress stage by stage from detector R&amp;D through construction to physics analysis?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do respective roles vary in different areas of theory?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can roles be designed such that there are no 2</a:t>
            </a:r>
            <a:r>
              <a:rPr lang="en-US" sz="1600" b="1" baseline="30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class citizens?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degree of “academic freedom” should there be: in theory? in experiment? at universities? at labs?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degree of mobility should there be within the field? to neighboring fields? (forays?)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12/7/2013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1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5675"/>
          </a:xfrm>
        </p:spPr>
        <p:txBody>
          <a:bodyPr/>
          <a:lstStyle/>
          <a:p>
            <a:pPr eaLnBrk="1" hangingPunct="1"/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Laboratory &amp; University roles</a:t>
            </a:r>
            <a:r>
              <a:rPr lang="en-US" i="1" dirty="0" smtClean="0">
                <a:solidFill>
                  <a:srgbClr val="0070C0"/>
                </a:solidFill>
              </a:rPr>
              <a:t/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HEPAP activities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3/13-14/2014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1077754"/>
            <a:ext cx="83058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In presence of P5 and other HEPAP activities, only modest further progress has been made on formulating the concept and charge.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I believe that this subpanel, once well conceived, can have a very positive impact on research in our field.</a:t>
            </a:r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This subpanel will be addressing difficult and controversial issues.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prstClr val="black"/>
              </a:solidFill>
            </a:endParaRP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It must conduct its activity in a thoughtful and collegial manner.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Recall its purpose is to optimize the scientific capabilities of our field.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</a:rPr>
              <a:t>Not to serve (or please) any single sub-community 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prstClr val="black"/>
              </a:solidFill>
            </a:endParaRP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Needs a balanced composition</a:t>
            </a:r>
            <a:endParaRPr lang="en-US" b="1" dirty="0">
              <a:solidFill>
                <a:prstClr val="black"/>
              </a:solidFill>
            </a:endParaRP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Institution type   </a:t>
            </a:r>
            <a:r>
              <a:rPr lang="en-US" dirty="0" smtClean="0">
                <a:solidFill>
                  <a:prstClr val="black"/>
                </a:solidFill>
              </a:rPr>
              <a:t>(Lab/</a:t>
            </a:r>
            <a:r>
              <a:rPr lang="en-US" dirty="0" err="1" smtClean="0">
                <a:solidFill>
                  <a:prstClr val="black"/>
                </a:solidFill>
              </a:rPr>
              <a:t>Univ</a:t>
            </a:r>
            <a:r>
              <a:rPr lang="en-US" dirty="0" smtClean="0">
                <a:solidFill>
                  <a:prstClr val="black"/>
                </a:solidFill>
              </a:rPr>
              <a:t>; Single/multi-purpose; big/small)</a:t>
            </a:r>
            <a:endParaRPr lang="en-US" b="1" dirty="0" smtClean="0">
              <a:solidFill>
                <a:prstClr val="black"/>
              </a:solidFill>
            </a:endParaRP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Subfield    </a:t>
            </a:r>
            <a:r>
              <a:rPr lang="en-US" dirty="0" smtClean="0">
                <a:solidFill>
                  <a:prstClr val="black"/>
                </a:solidFill>
              </a:rPr>
              <a:t>(Theory/experiment; frontier)</a:t>
            </a:r>
            <a:endParaRPr lang="en-US" b="1" dirty="0" smtClean="0">
              <a:solidFill>
                <a:prstClr val="black"/>
              </a:solidFill>
            </a:endParaRP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Sponsoring agency   </a:t>
            </a:r>
            <a:r>
              <a:rPr lang="en-US" dirty="0" smtClean="0">
                <a:solidFill>
                  <a:prstClr val="black"/>
                </a:solidFill>
              </a:rPr>
              <a:t>(DOE &amp; NSF)</a:t>
            </a:r>
            <a:endParaRPr lang="en-US" b="1" dirty="0" smtClean="0">
              <a:solidFill>
                <a:prstClr val="black"/>
              </a:solidFill>
            </a:endParaRPr>
          </a:p>
          <a:p>
            <a:pPr marL="514350" lvl="1" indent="-28575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prstClr val="black"/>
              </a:solidFill>
            </a:endParaRPr>
          </a:p>
          <a:p>
            <a:pPr marL="971550" lvl="2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prstClr val="black"/>
              </a:solidFill>
            </a:endParaRPr>
          </a:p>
          <a:p>
            <a:pPr marL="971550" lvl="2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prstClr val="black"/>
              </a:solidFill>
            </a:endParaRPr>
          </a:p>
          <a:p>
            <a:pPr marL="5143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</a:endParaRPr>
          </a:p>
          <a:p>
            <a:pPr marL="514350" lvl="1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USEL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DUSEL template</Template>
  <TotalTime>19851</TotalTime>
  <Words>596</Words>
  <Application>Microsoft Office PowerPoint</Application>
  <PresentationFormat>On-screen Show (4:3)</PresentationFormat>
  <Paragraphs>91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Wingdings</vt:lpstr>
      <vt:lpstr>1_DUSEL template</vt:lpstr>
      <vt:lpstr>HEPAP Activities  Future subcommittee laboratory &amp; university roles  HEPAP Meeting  Bethesda, MD; December 8-9, 2014</vt:lpstr>
      <vt:lpstr>Future subcommittee on laboratory &amp; university roles</vt:lpstr>
      <vt:lpstr>Approaching the subject of laboratory &amp; university roles </vt:lpstr>
      <vt:lpstr>Laboratory &amp; university roles - 2</vt:lpstr>
      <vt:lpstr>Laboratory &amp; University roles Update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Lankford</dc:creator>
  <cp:lastModifiedBy>Andrew Lankford</cp:lastModifiedBy>
  <cp:revision>223</cp:revision>
  <dcterms:created xsi:type="dcterms:W3CDTF">2013-02-12T17:10:28Z</dcterms:created>
  <dcterms:modified xsi:type="dcterms:W3CDTF">2014-12-08T00:47:55Z</dcterms:modified>
</cp:coreProperties>
</file>