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57" r:id="rId3"/>
    <p:sldId id="295" r:id="rId4"/>
    <p:sldId id="296" r:id="rId5"/>
    <p:sldId id="265" r:id="rId6"/>
    <p:sldId id="266" r:id="rId7"/>
    <p:sldId id="264" r:id="rId8"/>
    <p:sldId id="262" r:id="rId9"/>
    <p:sldId id="268" r:id="rId10"/>
    <p:sldId id="267" r:id="rId11"/>
    <p:sldId id="269" r:id="rId12"/>
    <p:sldId id="297" r:id="rId13"/>
    <p:sldId id="270" r:id="rId14"/>
    <p:sldId id="271" r:id="rId15"/>
    <p:sldId id="272" r:id="rId16"/>
    <p:sldId id="276" r:id="rId17"/>
    <p:sldId id="273" r:id="rId18"/>
    <p:sldId id="274" r:id="rId19"/>
    <p:sldId id="275" r:id="rId20"/>
    <p:sldId id="258" r:id="rId21"/>
    <p:sldId id="277" r:id="rId22"/>
    <p:sldId id="278" r:id="rId23"/>
    <p:sldId id="279" r:id="rId24"/>
    <p:sldId id="280" r:id="rId25"/>
    <p:sldId id="282" r:id="rId26"/>
    <p:sldId id="284" r:id="rId27"/>
    <p:sldId id="286" r:id="rId28"/>
    <p:sldId id="293" r:id="rId29"/>
    <p:sldId id="291" r:id="rId30"/>
    <p:sldId id="292" r:id="rId31"/>
    <p:sldId id="260" r:id="rId32"/>
    <p:sldId id="294" r:id="rId33"/>
    <p:sldId id="259" r:id="rId34"/>
    <p:sldId id="285" r:id="rId35"/>
    <p:sldId id="287" r:id="rId36"/>
    <p:sldId id="288" r:id="rId37"/>
    <p:sldId id="28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7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onhartill:Desktop:Third%20F2F:GARD%20Spread%20Sheet-3.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GARD total 2015</a:t>
            </a:r>
          </a:p>
        </c:rich>
      </c:tx>
      <c:layout/>
      <c:overlay val="0"/>
    </c:title>
    <c:autoTitleDeleted val="0"/>
    <c:plotArea>
      <c:layout/>
      <c:pieChart>
        <c:varyColors val="1"/>
        <c:ser>
          <c:idx val="2"/>
          <c:order val="0"/>
          <c:tx>
            <c:v>GARD totsl 2015</c:v>
          </c:tx>
          <c:cat>
            <c:strRef>
              <c:f>Sheet1!$F$94:$F$101</c:f>
              <c:strCache>
                <c:ptCount val="8"/>
                <c:pt idx="0">
                  <c:v>Novel Accel</c:v>
                </c:pt>
                <c:pt idx="1">
                  <c:v>Accel&amp;Beam Physics</c:v>
                </c:pt>
                <c:pt idx="2">
                  <c:v>Particle Sources</c:v>
                </c:pt>
                <c:pt idx="3">
                  <c:v>Beam Inst. &amp;Control</c:v>
                </c:pt>
                <c:pt idx="4">
                  <c:v>SC Magnets</c:v>
                </c:pt>
                <c:pt idx="5">
                  <c:v>SRF</c:v>
                </c:pt>
                <c:pt idx="6">
                  <c:v>NC RF</c:v>
                </c:pt>
                <c:pt idx="7">
                  <c:v>Workforce dev.</c:v>
                </c:pt>
              </c:strCache>
            </c:strRef>
          </c:cat>
          <c:val>
            <c:numRef>
              <c:f>Sheet1!$I$94:$I$101</c:f>
              <c:numCache>
                <c:formatCode>General</c:formatCode>
                <c:ptCount val="8"/>
                <c:pt idx="0">
                  <c:v>27136.0</c:v>
                </c:pt>
                <c:pt idx="1">
                  <c:v>6876.0</c:v>
                </c:pt>
                <c:pt idx="2">
                  <c:v>1050.0</c:v>
                </c:pt>
                <c:pt idx="3">
                  <c:v>1135.0</c:v>
                </c:pt>
                <c:pt idx="4">
                  <c:v>21386.0</c:v>
                </c:pt>
                <c:pt idx="5">
                  <c:v>4120.0</c:v>
                </c:pt>
                <c:pt idx="6">
                  <c:v>4553.0</c:v>
                </c:pt>
                <c:pt idx="7">
                  <c:v>1800.0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E0832A-70AF-F242-B672-6E5C6A22FB31}" type="datetimeFigureOut">
              <a:rPr lang="en-US" smtClean="0"/>
              <a:t>12/7/14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9D65EC-4759-0449-BA68-B71C648E0999}" type="slidenum">
              <a:rPr lang="en-US" smtClean="0"/>
              <a:t>‹#›</a:t>
            </a:fld>
            <a:endParaRPr lang="en-US"/>
          </a:p>
        </p:txBody>
      </p:sp>
    </p:spTree>
    <p:extLst>
      <p:ext uri="{BB962C8B-B14F-4D97-AF65-F5344CB8AC3E}">
        <p14:creationId xmlns:p14="http://schemas.microsoft.com/office/powerpoint/2010/main" val="463998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CE119-7C0D-984D-9152-B611FEE6B352}" type="datetimeFigureOut">
              <a:rPr lang="en-US" smtClean="0"/>
              <a:t>12/7/14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14350-EA5D-AF42-86AE-7EC627AABCF5}" type="slidenum">
              <a:rPr lang="en-US" smtClean="0"/>
              <a:t>‹#›</a:t>
            </a:fld>
            <a:endParaRPr lang="en-US"/>
          </a:p>
        </p:txBody>
      </p:sp>
    </p:spTree>
    <p:extLst>
      <p:ext uri="{BB962C8B-B14F-4D97-AF65-F5344CB8AC3E}">
        <p14:creationId xmlns:p14="http://schemas.microsoft.com/office/powerpoint/2010/main" val="31536274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EB1968-5F89-D14A-B014-7425580871C2}" type="datetime1">
              <a:rPr lang="en-US" smtClean="0"/>
              <a:t>12/7/14</a:t>
            </a:fld>
            <a:endParaRPr lang="en-US"/>
          </a:p>
        </p:txBody>
      </p:sp>
      <p:sp>
        <p:nvSpPr>
          <p:cNvPr id="5" name="Footer Placeholder 4"/>
          <p:cNvSpPr>
            <a:spLocks noGrp="1"/>
          </p:cNvSpPr>
          <p:nvPr>
            <p:ph type="ftr" sz="quarter" idx="11"/>
          </p:nvPr>
        </p:nvSpPr>
        <p:spPr/>
        <p:txBody>
          <a:bodyPr/>
          <a:lstStyle/>
          <a:p>
            <a:r>
              <a:rPr lang="en-US" smtClean="0"/>
              <a:t>HEPAP Meeting     12/8/2014</a:t>
            </a:r>
            <a:endParaRPr lang="en-US"/>
          </a:p>
        </p:txBody>
      </p:sp>
      <p:sp>
        <p:nvSpPr>
          <p:cNvPr id="6" name="Slide Number Placeholder 5"/>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105921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90135-C598-CB49-B2AC-96BF53D7F399}" type="datetime1">
              <a:rPr lang="en-US" smtClean="0"/>
              <a:t>12/7/14</a:t>
            </a:fld>
            <a:endParaRPr lang="en-US"/>
          </a:p>
        </p:txBody>
      </p:sp>
      <p:sp>
        <p:nvSpPr>
          <p:cNvPr id="5" name="Footer Placeholder 4"/>
          <p:cNvSpPr>
            <a:spLocks noGrp="1"/>
          </p:cNvSpPr>
          <p:nvPr>
            <p:ph type="ftr" sz="quarter" idx="11"/>
          </p:nvPr>
        </p:nvSpPr>
        <p:spPr/>
        <p:txBody>
          <a:bodyPr/>
          <a:lstStyle/>
          <a:p>
            <a:r>
              <a:rPr lang="en-US" smtClean="0"/>
              <a:t>HEPAP Meeting     12/8/2014</a:t>
            </a:r>
            <a:endParaRPr lang="en-US"/>
          </a:p>
        </p:txBody>
      </p:sp>
      <p:sp>
        <p:nvSpPr>
          <p:cNvPr id="6" name="Slide Number Placeholder 5"/>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8017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A4503-B7F2-6445-9A9F-46E040D29F1D}" type="datetime1">
              <a:rPr lang="en-US" smtClean="0"/>
              <a:t>12/7/14</a:t>
            </a:fld>
            <a:endParaRPr lang="en-US"/>
          </a:p>
        </p:txBody>
      </p:sp>
      <p:sp>
        <p:nvSpPr>
          <p:cNvPr id="5" name="Footer Placeholder 4"/>
          <p:cNvSpPr>
            <a:spLocks noGrp="1"/>
          </p:cNvSpPr>
          <p:nvPr>
            <p:ph type="ftr" sz="quarter" idx="11"/>
          </p:nvPr>
        </p:nvSpPr>
        <p:spPr/>
        <p:txBody>
          <a:bodyPr/>
          <a:lstStyle/>
          <a:p>
            <a:r>
              <a:rPr lang="en-US" smtClean="0"/>
              <a:t>HEPAP Meeting     12/8/2014</a:t>
            </a:r>
            <a:endParaRPr lang="en-US"/>
          </a:p>
        </p:txBody>
      </p:sp>
      <p:sp>
        <p:nvSpPr>
          <p:cNvPr id="6" name="Slide Number Placeholder 5"/>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6768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2AA17-779F-C54B-8BA4-36A83642A72F}" type="datetime1">
              <a:rPr lang="en-US" smtClean="0"/>
              <a:t>12/7/14</a:t>
            </a:fld>
            <a:endParaRPr lang="en-US"/>
          </a:p>
        </p:txBody>
      </p:sp>
      <p:sp>
        <p:nvSpPr>
          <p:cNvPr id="5" name="Footer Placeholder 4"/>
          <p:cNvSpPr>
            <a:spLocks noGrp="1"/>
          </p:cNvSpPr>
          <p:nvPr>
            <p:ph type="ftr" sz="quarter" idx="11"/>
          </p:nvPr>
        </p:nvSpPr>
        <p:spPr/>
        <p:txBody>
          <a:bodyPr/>
          <a:lstStyle/>
          <a:p>
            <a:r>
              <a:rPr lang="en-US" smtClean="0"/>
              <a:t>HEPAP Meeting     12/8/2014</a:t>
            </a:r>
            <a:endParaRPr lang="en-US"/>
          </a:p>
        </p:txBody>
      </p:sp>
      <p:sp>
        <p:nvSpPr>
          <p:cNvPr id="6" name="Slide Number Placeholder 5"/>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40586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7AC6E-F730-D143-9DD3-DADA62226D51}" type="datetime1">
              <a:rPr lang="en-US" smtClean="0"/>
              <a:t>12/7/14</a:t>
            </a:fld>
            <a:endParaRPr lang="en-US"/>
          </a:p>
        </p:txBody>
      </p:sp>
      <p:sp>
        <p:nvSpPr>
          <p:cNvPr id="5" name="Footer Placeholder 4"/>
          <p:cNvSpPr>
            <a:spLocks noGrp="1"/>
          </p:cNvSpPr>
          <p:nvPr>
            <p:ph type="ftr" sz="quarter" idx="11"/>
          </p:nvPr>
        </p:nvSpPr>
        <p:spPr/>
        <p:txBody>
          <a:bodyPr/>
          <a:lstStyle/>
          <a:p>
            <a:r>
              <a:rPr lang="en-US" smtClean="0"/>
              <a:t>HEPAP Meeting     12/8/2014</a:t>
            </a:r>
            <a:endParaRPr lang="en-US"/>
          </a:p>
        </p:txBody>
      </p:sp>
      <p:sp>
        <p:nvSpPr>
          <p:cNvPr id="6" name="Slide Number Placeholder 5"/>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256208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E44992-2834-6B45-A768-E079E719CDF7}" type="datetime1">
              <a:rPr lang="en-US" smtClean="0"/>
              <a:t>12/7/14</a:t>
            </a:fld>
            <a:endParaRPr lang="en-US"/>
          </a:p>
        </p:txBody>
      </p:sp>
      <p:sp>
        <p:nvSpPr>
          <p:cNvPr id="6" name="Footer Placeholder 5"/>
          <p:cNvSpPr>
            <a:spLocks noGrp="1"/>
          </p:cNvSpPr>
          <p:nvPr>
            <p:ph type="ftr" sz="quarter" idx="11"/>
          </p:nvPr>
        </p:nvSpPr>
        <p:spPr/>
        <p:txBody>
          <a:bodyPr/>
          <a:lstStyle/>
          <a:p>
            <a:r>
              <a:rPr lang="en-US" smtClean="0"/>
              <a:t>HEPAP Meeting     12/8/2014</a:t>
            </a:r>
            <a:endParaRPr lang="en-US"/>
          </a:p>
        </p:txBody>
      </p:sp>
      <p:sp>
        <p:nvSpPr>
          <p:cNvPr id="7" name="Slide Number Placeholder 6"/>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331488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A5D4A-CC3F-124B-85A5-8CAC6F13E2C3}" type="datetime1">
              <a:rPr lang="en-US" smtClean="0"/>
              <a:t>12/7/14</a:t>
            </a:fld>
            <a:endParaRPr lang="en-US"/>
          </a:p>
        </p:txBody>
      </p:sp>
      <p:sp>
        <p:nvSpPr>
          <p:cNvPr id="8" name="Footer Placeholder 7"/>
          <p:cNvSpPr>
            <a:spLocks noGrp="1"/>
          </p:cNvSpPr>
          <p:nvPr>
            <p:ph type="ftr" sz="quarter" idx="11"/>
          </p:nvPr>
        </p:nvSpPr>
        <p:spPr/>
        <p:txBody>
          <a:bodyPr/>
          <a:lstStyle/>
          <a:p>
            <a:r>
              <a:rPr lang="en-US" smtClean="0"/>
              <a:t>HEPAP Meeting     12/8/2014</a:t>
            </a:r>
            <a:endParaRPr lang="en-US"/>
          </a:p>
        </p:txBody>
      </p:sp>
      <p:sp>
        <p:nvSpPr>
          <p:cNvPr id="9" name="Slide Number Placeholder 8"/>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383011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876D7-A79A-894E-BF7A-D25477BB44AE}" type="datetime1">
              <a:rPr lang="en-US" smtClean="0"/>
              <a:t>12/7/14</a:t>
            </a:fld>
            <a:endParaRPr lang="en-US"/>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4201173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3C52-D929-0847-AF0D-E66A61594F72}" type="datetime1">
              <a:rPr lang="en-US" smtClean="0"/>
              <a:t>12/7/14</a:t>
            </a:fld>
            <a:endParaRPr lang="en-US"/>
          </a:p>
        </p:txBody>
      </p:sp>
      <p:sp>
        <p:nvSpPr>
          <p:cNvPr id="3" name="Footer Placeholder 2"/>
          <p:cNvSpPr>
            <a:spLocks noGrp="1"/>
          </p:cNvSpPr>
          <p:nvPr>
            <p:ph type="ftr" sz="quarter" idx="11"/>
          </p:nvPr>
        </p:nvSpPr>
        <p:spPr/>
        <p:txBody>
          <a:bodyPr/>
          <a:lstStyle/>
          <a:p>
            <a:r>
              <a:rPr lang="en-US" smtClean="0"/>
              <a:t>HEPAP Meeting     12/8/2014</a:t>
            </a:r>
            <a:endParaRPr lang="en-US"/>
          </a:p>
        </p:txBody>
      </p:sp>
      <p:sp>
        <p:nvSpPr>
          <p:cNvPr id="4" name="Slide Number Placeholder 3"/>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366142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5EE66-6E80-9A48-9E97-7BD858976C20}" type="datetime1">
              <a:rPr lang="en-US" smtClean="0"/>
              <a:t>12/7/14</a:t>
            </a:fld>
            <a:endParaRPr lang="en-US"/>
          </a:p>
        </p:txBody>
      </p:sp>
      <p:sp>
        <p:nvSpPr>
          <p:cNvPr id="6" name="Footer Placeholder 5"/>
          <p:cNvSpPr>
            <a:spLocks noGrp="1"/>
          </p:cNvSpPr>
          <p:nvPr>
            <p:ph type="ftr" sz="quarter" idx="11"/>
          </p:nvPr>
        </p:nvSpPr>
        <p:spPr/>
        <p:txBody>
          <a:bodyPr/>
          <a:lstStyle/>
          <a:p>
            <a:r>
              <a:rPr lang="en-US" smtClean="0"/>
              <a:t>HEPAP Meeting     12/8/2014</a:t>
            </a:r>
            <a:endParaRPr lang="en-US"/>
          </a:p>
        </p:txBody>
      </p:sp>
      <p:sp>
        <p:nvSpPr>
          <p:cNvPr id="7" name="Slide Number Placeholder 6"/>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258054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031CB-FC3C-6044-A487-63ED72F4D44B}" type="datetime1">
              <a:rPr lang="en-US" smtClean="0"/>
              <a:t>12/7/14</a:t>
            </a:fld>
            <a:endParaRPr lang="en-US"/>
          </a:p>
        </p:txBody>
      </p:sp>
      <p:sp>
        <p:nvSpPr>
          <p:cNvPr id="6" name="Footer Placeholder 5"/>
          <p:cNvSpPr>
            <a:spLocks noGrp="1"/>
          </p:cNvSpPr>
          <p:nvPr>
            <p:ph type="ftr" sz="quarter" idx="11"/>
          </p:nvPr>
        </p:nvSpPr>
        <p:spPr/>
        <p:txBody>
          <a:bodyPr/>
          <a:lstStyle/>
          <a:p>
            <a:r>
              <a:rPr lang="en-US" smtClean="0"/>
              <a:t>HEPAP Meeting     12/8/2014</a:t>
            </a:r>
            <a:endParaRPr lang="en-US"/>
          </a:p>
        </p:txBody>
      </p:sp>
      <p:sp>
        <p:nvSpPr>
          <p:cNvPr id="7" name="Slide Number Placeholder 6"/>
          <p:cNvSpPr>
            <a:spLocks noGrp="1"/>
          </p:cNvSpPr>
          <p:nvPr>
            <p:ph type="sldNum" sz="quarter" idx="12"/>
          </p:nvPr>
        </p:nvSpPr>
        <p:spPr/>
        <p:txBody>
          <a:bodyPr/>
          <a:lstStyle/>
          <a:p>
            <a:fld id="{768F0748-FD95-2A48-8E26-CA797E31BEB4}" type="slidenum">
              <a:rPr lang="en-US" smtClean="0"/>
              <a:t>‹#›</a:t>
            </a:fld>
            <a:endParaRPr lang="en-US"/>
          </a:p>
        </p:txBody>
      </p:sp>
    </p:spTree>
    <p:extLst>
      <p:ext uri="{BB962C8B-B14F-4D97-AF65-F5344CB8AC3E}">
        <p14:creationId xmlns:p14="http://schemas.microsoft.com/office/powerpoint/2010/main" val="22215712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89C4C-E046-494E-9E52-A238820102C8}" type="datetime1">
              <a:rPr lang="en-US" smtClean="0"/>
              <a:t>12/7/14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HEPAP Meeting     12/8/2014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F0748-FD95-2A48-8E26-CA797E31BEB4}" type="slidenum">
              <a:rPr lang="en-US" smtClean="0"/>
              <a:t>‹#›</a:t>
            </a:fld>
            <a:endParaRPr lang="en-US"/>
          </a:p>
        </p:txBody>
      </p:sp>
    </p:spTree>
    <p:extLst>
      <p:ext uri="{BB962C8B-B14F-4D97-AF65-F5344CB8AC3E}">
        <p14:creationId xmlns:p14="http://schemas.microsoft.com/office/powerpoint/2010/main" val="2174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particlephysics.org/p5/ard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ndico.cern.ch/event/333236/other-view?view=standar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Sheet4.xlsx"/><Relationship Id="rId4"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HEPAP Accelerator R&amp;D Subpanel Progress Report</a:t>
            </a:r>
            <a:endParaRPr lang="en-US" dirty="0"/>
          </a:p>
        </p:txBody>
      </p:sp>
      <p:sp>
        <p:nvSpPr>
          <p:cNvPr id="3" name="Subtitle 2"/>
          <p:cNvSpPr>
            <a:spLocks noGrp="1"/>
          </p:cNvSpPr>
          <p:nvPr>
            <p:ph type="subTitle" idx="1"/>
          </p:nvPr>
        </p:nvSpPr>
        <p:spPr>
          <a:xfrm>
            <a:off x="1371600" y="4627084"/>
            <a:ext cx="6400800" cy="1011716"/>
          </a:xfrm>
        </p:spPr>
        <p:txBody>
          <a:bodyPr>
            <a:normAutofit/>
          </a:bodyPr>
          <a:lstStyle/>
          <a:p>
            <a:r>
              <a:rPr lang="en-US" sz="2800" dirty="0" smtClean="0">
                <a:solidFill>
                  <a:schemeClr val="tx1"/>
                </a:solidFill>
              </a:rPr>
              <a:t>Don Hartill on behalf of the Subpanel</a:t>
            </a:r>
          </a:p>
          <a:p>
            <a:r>
              <a:rPr lang="en-US" sz="2400" dirty="0" smtClean="0">
                <a:solidFill>
                  <a:schemeClr val="tx1"/>
                </a:solidFill>
              </a:rPr>
              <a:t>HEPAP Meeting 12/8/2014</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1</a:t>
            </a:fld>
            <a:endParaRPr lang="en-US"/>
          </a:p>
        </p:txBody>
      </p:sp>
    </p:spTree>
    <p:extLst>
      <p:ext uri="{BB962C8B-B14F-4D97-AF65-F5344CB8AC3E}">
        <p14:creationId xmlns:p14="http://schemas.microsoft.com/office/powerpoint/2010/main" val="58109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Information Gathering by the Subpanel</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Meetings were held at BNL, </a:t>
            </a:r>
            <a:r>
              <a:rPr lang="en-US" sz="2800" dirty="0" err="1" smtClean="0"/>
              <a:t>Fermilab</a:t>
            </a:r>
            <a:r>
              <a:rPr lang="en-US" sz="2800" dirty="0" smtClean="0"/>
              <a:t>, Argonne, SLAC and LBNL on a road trip during the last week in August</a:t>
            </a:r>
          </a:p>
          <a:p>
            <a:pPr marL="0" indent="0">
              <a:buNone/>
            </a:pPr>
            <a:endParaRPr lang="en-US" sz="2800" dirty="0"/>
          </a:p>
          <a:p>
            <a:pPr marL="0" indent="0">
              <a:buNone/>
            </a:pPr>
            <a:r>
              <a:rPr lang="en-US" sz="2800" dirty="0" smtClean="0"/>
              <a:t>Subpanel Website: </a:t>
            </a:r>
            <a:r>
              <a:rPr lang="en-US" sz="2800" dirty="0" smtClean="0">
                <a:hlinkClick r:id="rId2"/>
              </a:rPr>
              <a:t>http://www.usparticlephysics.org/p5/ards</a:t>
            </a:r>
            <a:endParaRPr lang="en-US" sz="2800" dirty="0" smtClean="0"/>
          </a:p>
          <a:p>
            <a:pPr marL="0" indent="0">
              <a:buNone/>
            </a:pPr>
            <a:endParaRPr lang="en-US" sz="2800" dirty="0"/>
          </a:p>
          <a:p>
            <a:pPr marL="0" indent="0">
              <a:buNone/>
            </a:pPr>
            <a:r>
              <a:rPr lang="en-US" sz="2800" dirty="0" smtClean="0"/>
              <a:t>The website has the agendas and the talks for the lab visits.</a:t>
            </a:r>
          </a:p>
          <a:p>
            <a:pPr marL="0" indent="0">
              <a:buNone/>
            </a:pPr>
            <a:endParaRPr lang="en-US" sz="2800" dirty="0"/>
          </a:p>
          <a:p>
            <a:pPr marL="0" indent="0">
              <a:buNone/>
            </a:pPr>
            <a:r>
              <a:rPr lang="en-US" sz="2800" dirty="0" smtClean="0"/>
              <a:t>Town Hall meetings were held at </a:t>
            </a:r>
            <a:r>
              <a:rPr lang="en-US" sz="2800" dirty="0" smtClean="0"/>
              <a:t>most</a:t>
            </a:r>
            <a:r>
              <a:rPr lang="en-US" sz="2800" dirty="0" smtClean="0"/>
              <a:t> </a:t>
            </a:r>
            <a:r>
              <a:rPr lang="en-US" sz="2800" dirty="0" smtClean="0"/>
              <a:t>of the labs.</a:t>
            </a:r>
          </a:p>
          <a:p>
            <a:pPr marL="0" indent="0">
              <a:buNone/>
            </a:pPr>
            <a:r>
              <a:rPr lang="en-US" sz="2800" dirty="0" smtClean="0"/>
              <a:t>In addition, a virtual Town Hall meeting was held on Oct. 10</a:t>
            </a:r>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10</a:t>
            </a:fld>
            <a:endParaRPr lang="en-US"/>
          </a:p>
        </p:txBody>
      </p:sp>
    </p:spTree>
    <p:extLst>
      <p:ext uri="{BB962C8B-B14F-4D97-AF65-F5344CB8AC3E}">
        <p14:creationId xmlns:p14="http://schemas.microsoft.com/office/powerpoint/2010/main" val="5248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More on the Road Trip</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The energy frontier was the focus at BNL.</a:t>
            </a:r>
          </a:p>
          <a:p>
            <a:pPr marL="0" indent="0">
              <a:buNone/>
            </a:pPr>
            <a:endParaRPr lang="en-US" sz="2800" dirty="0"/>
          </a:p>
          <a:p>
            <a:pPr marL="0" indent="0">
              <a:buNone/>
            </a:pPr>
            <a:r>
              <a:rPr lang="en-US" sz="2800" dirty="0" smtClean="0"/>
              <a:t>The intensity frontier was the topic at </a:t>
            </a:r>
            <a:r>
              <a:rPr lang="en-US" sz="2800" dirty="0" err="1" smtClean="0"/>
              <a:t>Fermilab</a:t>
            </a:r>
            <a:r>
              <a:rPr lang="en-US" sz="2800" dirty="0" smtClean="0"/>
              <a:t>.</a:t>
            </a:r>
          </a:p>
          <a:p>
            <a:pPr marL="0" indent="0">
              <a:buNone/>
            </a:pPr>
            <a:endParaRPr lang="en-US" sz="2800" dirty="0"/>
          </a:p>
          <a:p>
            <a:pPr marL="0" indent="0">
              <a:buNone/>
            </a:pPr>
            <a:r>
              <a:rPr lang="en-US" sz="2800" dirty="0"/>
              <a:t>N</a:t>
            </a:r>
            <a:r>
              <a:rPr lang="en-US" sz="2800" dirty="0" smtClean="0"/>
              <a:t>ovel </a:t>
            </a:r>
            <a:r>
              <a:rPr lang="en-US" sz="2800" dirty="0"/>
              <a:t>p</a:t>
            </a:r>
            <a:r>
              <a:rPr lang="en-US" sz="2800" dirty="0" smtClean="0"/>
              <a:t>article </a:t>
            </a:r>
            <a:r>
              <a:rPr lang="en-US" sz="2800" dirty="0"/>
              <a:t>a</a:t>
            </a:r>
            <a:r>
              <a:rPr lang="en-US" sz="2800" dirty="0" smtClean="0"/>
              <a:t>cceleration schemes were the themes at SLAC and LBNL.</a:t>
            </a:r>
          </a:p>
          <a:p>
            <a:pPr marL="0" indent="0">
              <a:buNone/>
            </a:pPr>
            <a:endParaRPr lang="en-US" sz="2800" dirty="0"/>
          </a:p>
          <a:p>
            <a:pPr marL="0" indent="0">
              <a:buNone/>
            </a:pPr>
            <a:r>
              <a:rPr lang="en-US" sz="2800" dirty="0" smtClean="0"/>
              <a:t>A two hour executive session was held at end of the LBNL visit and was followed by having a two page written report submitted by each subpanel member of their impressions from the road trip.</a:t>
            </a:r>
            <a:endParaRPr lang="en-US" sz="28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11</a:t>
            </a:fld>
            <a:endParaRPr lang="en-US"/>
          </a:p>
        </p:txBody>
      </p:sp>
    </p:spTree>
    <p:extLst>
      <p:ext uri="{BB962C8B-B14F-4D97-AF65-F5344CB8AC3E}">
        <p14:creationId xmlns:p14="http://schemas.microsoft.com/office/powerpoint/2010/main" val="15990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HEP </a:t>
            </a:r>
            <a:r>
              <a:rPr lang="en-US" sz="3600" dirty="0" smtClean="0"/>
              <a:t>General Accelerator R&amp;D Thrust Areas</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smtClean="0"/>
              <a:t>Superconducting RF Cavities</a:t>
            </a:r>
          </a:p>
          <a:p>
            <a:pPr marL="0" indent="0">
              <a:buNone/>
            </a:pPr>
            <a:endParaRPr lang="en-US" sz="2800" dirty="0"/>
          </a:p>
          <a:p>
            <a:pPr marL="0" indent="0">
              <a:buNone/>
            </a:pPr>
            <a:r>
              <a:rPr lang="en-US" sz="2800" dirty="0" smtClean="0"/>
              <a:t>Accelerator Beam Physics</a:t>
            </a:r>
          </a:p>
          <a:p>
            <a:pPr marL="0" indent="0">
              <a:buNone/>
            </a:pPr>
            <a:endParaRPr lang="en-US" sz="2800" dirty="0"/>
          </a:p>
          <a:p>
            <a:pPr marL="0" indent="0">
              <a:buNone/>
            </a:pPr>
            <a:r>
              <a:rPr lang="en-US" sz="2800" dirty="0" smtClean="0"/>
              <a:t>Particle Sources </a:t>
            </a:r>
          </a:p>
          <a:p>
            <a:pPr marL="0" indent="0">
              <a:buNone/>
            </a:pPr>
            <a:endParaRPr lang="en-US" sz="2800" dirty="0"/>
          </a:p>
          <a:p>
            <a:pPr marL="0" indent="0">
              <a:buNone/>
            </a:pPr>
            <a:r>
              <a:rPr lang="en-US" sz="2800" dirty="0" smtClean="0"/>
              <a:t>Beam Instrumentation and Controls</a:t>
            </a:r>
          </a:p>
          <a:p>
            <a:pPr marL="0" indent="0">
              <a:buNone/>
            </a:pPr>
            <a:endParaRPr lang="en-US" sz="2800" dirty="0"/>
          </a:p>
          <a:p>
            <a:pPr marL="0" indent="0">
              <a:buNone/>
            </a:pPr>
            <a:r>
              <a:rPr lang="en-US" sz="2800" dirty="0" smtClean="0"/>
              <a:t>NC RF and High Gradient Accelerating Structures</a:t>
            </a:r>
          </a:p>
          <a:p>
            <a:pPr marL="0" indent="0">
              <a:buNone/>
            </a:pPr>
            <a:endParaRPr lang="en-US" sz="2800" dirty="0"/>
          </a:p>
          <a:p>
            <a:pPr marL="0" indent="0">
              <a:buNone/>
            </a:pPr>
            <a:r>
              <a:rPr lang="en-US" sz="2800" dirty="0" smtClean="0"/>
              <a:t>New Accelerator Concepts</a:t>
            </a:r>
          </a:p>
          <a:p>
            <a:pPr marL="0" indent="0">
              <a:buNone/>
            </a:pPr>
            <a:endParaRPr lang="en-US" sz="2800" dirty="0"/>
          </a:p>
          <a:p>
            <a:pPr marL="0" indent="0">
              <a:buNone/>
            </a:pPr>
            <a:r>
              <a:rPr lang="en-US" sz="2800" dirty="0" smtClean="0"/>
              <a:t>Super Conducting Magnets and Materials</a:t>
            </a:r>
          </a:p>
          <a:p>
            <a:pPr marL="0" indent="0">
              <a:buNone/>
            </a:pPr>
            <a:endParaRPr lang="en-US" sz="2800" dirty="0"/>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12</a:t>
            </a:fld>
            <a:endParaRPr lang="en-US"/>
          </a:p>
        </p:txBody>
      </p:sp>
    </p:spTree>
    <p:extLst>
      <p:ext uri="{BB962C8B-B14F-4D97-AF65-F5344CB8AC3E}">
        <p14:creationId xmlns:p14="http://schemas.microsoft.com/office/powerpoint/2010/main" val="91080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GARD Program (FY 2015)</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For FY 15 (President’s request) the current General Accelerator Research and  Development budget is 71 M$.</a:t>
            </a:r>
          </a:p>
          <a:p>
            <a:pPr marL="0" indent="0">
              <a:buNone/>
            </a:pPr>
            <a:endParaRPr lang="en-US" sz="2800" dirty="0"/>
          </a:p>
          <a:p>
            <a:pPr marL="0" indent="0">
              <a:buNone/>
            </a:pPr>
            <a:r>
              <a:rPr lang="en-US" sz="2800" dirty="0" smtClean="0"/>
              <a:t>This includes the facility operation costs at Argonne (AWA), </a:t>
            </a:r>
            <a:r>
              <a:rPr lang="en-US" sz="2800" dirty="0" err="1" smtClean="0"/>
              <a:t>Fermilab</a:t>
            </a:r>
            <a:r>
              <a:rPr lang="en-US" sz="2800" dirty="0" smtClean="0"/>
              <a:t> (SRF and SC Magnets), SLAC (FACET) and LBNL (BELLA) which total 30.4 M$.</a:t>
            </a:r>
            <a:endParaRPr lang="en-US" sz="2800" dirty="0"/>
          </a:p>
          <a:p>
            <a:pPr marL="0" indent="0">
              <a:buNone/>
            </a:pPr>
            <a:endParaRPr lang="en-US" sz="2800" dirty="0" smtClean="0"/>
          </a:p>
          <a:p>
            <a:pPr marL="0" indent="0">
              <a:buNone/>
            </a:pPr>
            <a:r>
              <a:rPr lang="en-US" sz="2800" dirty="0" smtClean="0"/>
              <a:t>This leaves a net of ~ 40.6 M$ for the GARD base programs and is divided among the previously listed seven GARD thrusts areas (assisting workforce development).  The following pie chart illustrates the current division:</a:t>
            </a:r>
            <a:endParaRPr lang="en-US" sz="28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13</a:t>
            </a:fld>
            <a:endParaRPr lang="en-US"/>
          </a:p>
        </p:txBody>
      </p:sp>
    </p:spTree>
    <p:extLst>
      <p:ext uri="{BB962C8B-B14F-4D97-AF65-F5344CB8AC3E}">
        <p14:creationId xmlns:p14="http://schemas.microsoft.com/office/powerpoint/2010/main" val="230177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GARD Program</a:t>
            </a:r>
            <a:endParaRPr lang="en-US" dirty="0"/>
          </a:p>
        </p:txBody>
      </p:sp>
      <p:sp>
        <p:nvSpPr>
          <p:cNvPr id="5" name="Footer Placeholder 4"/>
          <p:cNvSpPr>
            <a:spLocks noGrp="1"/>
          </p:cNvSpPr>
          <p:nvPr>
            <p:ph type="ftr" sz="quarter" idx="11"/>
          </p:nvPr>
        </p:nvSpPr>
        <p:spPr/>
        <p:txBody>
          <a:bodyPr/>
          <a:lstStyle/>
          <a:p>
            <a:r>
              <a:rPr lang="en-US" smtClean="0"/>
              <a:t>HEPAP Meeting     12/8/2014</a:t>
            </a:r>
            <a:endParaRPr lang="en-US"/>
          </a:p>
        </p:txBody>
      </p:sp>
      <p:sp>
        <p:nvSpPr>
          <p:cNvPr id="6" name="Slide Number Placeholder 5"/>
          <p:cNvSpPr>
            <a:spLocks noGrp="1"/>
          </p:cNvSpPr>
          <p:nvPr>
            <p:ph type="sldNum" sz="quarter" idx="12"/>
          </p:nvPr>
        </p:nvSpPr>
        <p:spPr/>
        <p:txBody>
          <a:bodyPr/>
          <a:lstStyle/>
          <a:p>
            <a:fld id="{A6BF8410-89E8-4B46-A597-98B68632AFE5}" type="slidenum">
              <a:rPr lang="en-US" smtClean="0"/>
              <a:t>14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780981797"/>
              </p:ext>
            </p:extLst>
          </p:nvPr>
        </p:nvGraphicFramePr>
        <p:xfrm>
          <a:off x="2286000" y="1417638"/>
          <a:ext cx="4572000" cy="4838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615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NSF Program in Accelerator Science</a:t>
            </a:r>
            <a:endParaRPr lang="en-US" sz="36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In addition to the DOE GARD program, NSF has started their new program in Accelerator Science with a total funding level of 9.8 M$ for this year.  </a:t>
            </a:r>
          </a:p>
          <a:p>
            <a:pPr marL="0" indent="0">
              <a:buNone/>
            </a:pPr>
            <a:endParaRPr lang="en-US" dirty="0"/>
          </a:p>
          <a:p>
            <a:pPr marL="0" indent="0">
              <a:buNone/>
            </a:pPr>
            <a:r>
              <a:rPr lang="en-US" dirty="0" smtClean="0"/>
              <a:t>Fourteen awards have been made covering a broad range of topics in Accelerator Science.</a:t>
            </a:r>
          </a:p>
          <a:p>
            <a:pPr marL="0" indent="0">
              <a:buNone/>
            </a:pPr>
            <a:endParaRPr lang="en-US" dirty="0"/>
          </a:p>
          <a:p>
            <a:pPr marL="0" indent="0">
              <a:buNone/>
            </a:pPr>
            <a:r>
              <a:rPr lang="en-US" dirty="0" smtClean="0"/>
              <a:t>Of the 9.8 M$ ~ 1.2 M$ is for SRF research.</a:t>
            </a:r>
          </a:p>
          <a:p>
            <a:pPr marL="0" indent="0">
              <a:buNone/>
            </a:pPr>
            <a:endParaRPr lang="en-US" dirty="0"/>
          </a:p>
          <a:p>
            <a:pPr marL="0" indent="0">
              <a:buNone/>
            </a:pPr>
            <a:r>
              <a:rPr lang="en-US" dirty="0" smtClean="0"/>
              <a:t>And, it is a very welcome addition to the NSF portfolio.</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15</a:t>
            </a:fld>
            <a:endParaRPr lang="en-US"/>
          </a:p>
        </p:txBody>
      </p:sp>
    </p:spTree>
    <p:extLst>
      <p:ext uri="{BB962C8B-B14F-4D97-AF65-F5344CB8AC3E}">
        <p14:creationId xmlns:p14="http://schemas.microsoft.com/office/powerpoint/2010/main" val="397579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US GARD Opportunities</a:t>
            </a:r>
            <a:endParaRPr lang="en-US" sz="3600" dirty="0"/>
          </a:p>
        </p:txBody>
      </p:sp>
      <p:sp>
        <p:nvSpPr>
          <p:cNvPr id="3" name="Content Placeholder 2"/>
          <p:cNvSpPr>
            <a:spLocks noGrp="1"/>
          </p:cNvSpPr>
          <p:nvPr>
            <p:ph idx="1"/>
          </p:nvPr>
        </p:nvSpPr>
        <p:spPr>
          <a:xfrm>
            <a:off x="457200" y="1617595"/>
            <a:ext cx="8229600" cy="4525963"/>
          </a:xfrm>
        </p:spPr>
        <p:txBody>
          <a:bodyPr>
            <a:normAutofit fontScale="70000" lnSpcReduction="20000"/>
          </a:bodyPr>
          <a:lstStyle/>
          <a:p>
            <a:pPr marL="0" indent="0">
              <a:buNone/>
            </a:pPr>
            <a:r>
              <a:rPr lang="en-US" dirty="0" smtClean="0"/>
              <a:t>For the Intensity Frontier, the performance measure is </a:t>
            </a:r>
            <a:r>
              <a:rPr lang="en-US" dirty="0" err="1" smtClean="0"/>
              <a:t>MW•Ktons•beamtime</a:t>
            </a:r>
            <a:r>
              <a:rPr lang="en-US" dirty="0" smtClean="0"/>
              <a:t>/</a:t>
            </a:r>
            <a:r>
              <a:rPr lang="en-US" dirty="0" err="1" smtClean="0"/>
              <a:t>yr</a:t>
            </a:r>
            <a:r>
              <a:rPr lang="en-US" dirty="0" smtClean="0"/>
              <a:t> so producing higher beam power has significant leverage.  Beam stability at synchrotron injection energies combined with higher power targets could have large benefits.</a:t>
            </a:r>
          </a:p>
          <a:p>
            <a:pPr marL="0" indent="0">
              <a:buNone/>
            </a:pPr>
            <a:endParaRPr lang="en-US" dirty="0"/>
          </a:p>
          <a:p>
            <a:pPr marL="0" indent="0">
              <a:buNone/>
            </a:pPr>
            <a:r>
              <a:rPr lang="en-US" dirty="0" smtClean="0"/>
              <a:t>Future high energy colliders are expensive and complex.  Optimization studies will be key to lowering the construction cost and maximizing the operating efficiency.  Optimized superconducting magnet design both in field and manufacturability will require R&amp;D.  For </a:t>
            </a:r>
            <a:r>
              <a:rPr lang="en-US" dirty="0" err="1" smtClean="0"/>
              <a:t>e+e</a:t>
            </a:r>
            <a:r>
              <a:rPr lang="en-US" dirty="0" smtClean="0"/>
              <a:t>- colliders, more efficient RF sources could lower operating costs.</a:t>
            </a:r>
          </a:p>
          <a:p>
            <a:pPr marL="0" indent="0">
              <a:buNone/>
            </a:pPr>
            <a:endParaRPr lang="en-US" dirty="0"/>
          </a:p>
          <a:p>
            <a:pPr marL="0" indent="0">
              <a:buNone/>
            </a:pPr>
            <a:r>
              <a:rPr lang="en-US" dirty="0" smtClean="0"/>
              <a:t>Advanced acceleration technologies potentially have the promise of dramatically increasing the accelerating gradient and thereby significantly reducing the cost of a very high energy </a:t>
            </a:r>
            <a:r>
              <a:rPr lang="en-US" dirty="0" err="1" smtClean="0"/>
              <a:t>e+e</a:t>
            </a:r>
            <a:r>
              <a:rPr lang="en-US" dirty="0" smtClean="0"/>
              <a:t>- collider. </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16</a:t>
            </a:fld>
            <a:endParaRPr lang="en-US"/>
          </a:p>
        </p:txBody>
      </p:sp>
    </p:spTree>
    <p:extLst>
      <p:ext uri="{BB962C8B-B14F-4D97-AF65-F5344CB8AC3E}">
        <p14:creationId xmlns:p14="http://schemas.microsoft.com/office/powerpoint/2010/main" val="385288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LHC </a:t>
            </a:r>
            <a:r>
              <a:rPr lang="en-US" sz="3600" dirty="0" smtClean="0"/>
              <a:t>Hi </a:t>
            </a:r>
            <a:r>
              <a:rPr lang="en-US" sz="3600" dirty="0" err="1" smtClean="0"/>
              <a:t>Lumi</a:t>
            </a:r>
            <a:r>
              <a:rPr lang="en-US" sz="3600" dirty="0" smtClean="0"/>
              <a:t> Upgrade Program</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US </a:t>
            </a:r>
            <a:r>
              <a:rPr lang="en-US" dirty="0" smtClean="0"/>
              <a:t>accelerator component includes </a:t>
            </a:r>
            <a:r>
              <a:rPr lang="en-US" dirty="0"/>
              <a:t>t</a:t>
            </a:r>
            <a:r>
              <a:rPr lang="en-US" dirty="0" smtClean="0"/>
              <a:t>he part of the LARP </a:t>
            </a:r>
            <a:r>
              <a:rPr lang="en-US" dirty="0" smtClean="0"/>
              <a:t>program to construct the high field </a:t>
            </a:r>
            <a:r>
              <a:rPr lang="en-US" dirty="0" err="1" smtClean="0"/>
              <a:t>quadrupoles</a:t>
            </a:r>
            <a:r>
              <a:rPr lang="en-US" dirty="0" smtClean="0"/>
              <a:t> and dipoles based on NbSn</a:t>
            </a:r>
            <a:r>
              <a:rPr lang="en-US" baseline="-25000" dirty="0" smtClean="0"/>
              <a:t>3</a:t>
            </a:r>
            <a:r>
              <a:rPr lang="en-US" dirty="0" smtClean="0"/>
              <a:t> has been moved from GARD to LHC Hi-</a:t>
            </a:r>
            <a:r>
              <a:rPr lang="en-US" dirty="0" err="1" smtClean="0"/>
              <a:t>Lumi</a:t>
            </a:r>
            <a:r>
              <a:rPr lang="en-US" dirty="0" smtClean="0"/>
              <a:t> directed R&amp;D project.  Crab SRF cavities are also part of this </a:t>
            </a:r>
            <a:r>
              <a:rPr lang="en-US" dirty="0" smtClean="0"/>
              <a:t>project.  </a:t>
            </a:r>
            <a:endParaRPr lang="en-US" dirty="0"/>
          </a:p>
          <a:p>
            <a:pPr marL="0" indent="0">
              <a:buNone/>
            </a:pPr>
            <a:endParaRPr lang="en-US" dirty="0" smtClean="0"/>
          </a:p>
          <a:p>
            <a:pPr marL="0" indent="0">
              <a:buNone/>
            </a:pPr>
            <a:r>
              <a:rPr lang="en-US" dirty="0" smtClean="0"/>
              <a:t>The schedule for this upgrade is to begin installation in </a:t>
            </a:r>
            <a:r>
              <a:rPr lang="en-US" dirty="0" smtClean="0"/>
              <a:t>~2023 </a:t>
            </a:r>
            <a:r>
              <a:rPr lang="en-US" dirty="0" smtClean="0"/>
              <a:t>with a 2.5 year duration.  The LHC will then run until 2035 integrating ~ 3000 fb</a:t>
            </a:r>
            <a:r>
              <a:rPr lang="en-US" baseline="30000" dirty="0" smtClean="0"/>
              <a:t>-1</a:t>
            </a:r>
            <a:r>
              <a:rPr lang="en-US" dirty="0" smtClean="0"/>
              <a:t>.  1.2 km of the LHC will be replaced in the upgrade.  The total cost of the LHC Upgrade is ~ 800 MCHF.</a:t>
            </a:r>
          </a:p>
          <a:p>
            <a:pPr marL="0" indent="0">
              <a:buNone/>
            </a:pPr>
            <a:endParaRPr lang="en-US" baseline="30000" dirty="0"/>
          </a:p>
          <a:p>
            <a:pPr marL="0" indent="0">
              <a:buNone/>
            </a:pPr>
            <a:r>
              <a:rPr lang="en-US" dirty="0" smtClean="0"/>
              <a:t>Event pileup will be the principal challenge for the detectors with the potential of up to several hundred interactions per bunch crossing.</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17</a:t>
            </a:fld>
            <a:endParaRPr lang="en-US"/>
          </a:p>
        </p:txBody>
      </p:sp>
    </p:spTree>
    <p:extLst>
      <p:ext uri="{BB962C8B-B14F-4D97-AF65-F5344CB8AC3E}">
        <p14:creationId xmlns:p14="http://schemas.microsoft.com/office/powerpoint/2010/main" val="134412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Future Collider Possibilities</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construction of the ILC in Japan is under study. </a:t>
            </a:r>
          </a:p>
          <a:p>
            <a:pPr marL="0" indent="0">
              <a:buNone/>
            </a:pPr>
            <a:endParaRPr lang="en-US" dirty="0"/>
          </a:p>
          <a:p>
            <a:pPr marL="0" indent="0">
              <a:buNone/>
            </a:pPr>
            <a:r>
              <a:rPr lang="en-US" dirty="0" smtClean="0"/>
              <a:t>Moderate energy </a:t>
            </a:r>
            <a:r>
              <a:rPr lang="en-US" dirty="0" err="1"/>
              <a:t>m</a:t>
            </a:r>
            <a:r>
              <a:rPr lang="en-US" dirty="0" err="1" smtClean="0"/>
              <a:t>uon</a:t>
            </a:r>
            <a:r>
              <a:rPr lang="en-US" dirty="0" smtClean="0"/>
              <a:t> colliders were not endorsed by P5.</a:t>
            </a:r>
          </a:p>
          <a:p>
            <a:pPr marL="0" indent="0">
              <a:buNone/>
            </a:pPr>
            <a:endParaRPr lang="en-US" dirty="0"/>
          </a:p>
          <a:p>
            <a:pPr marL="0" indent="0">
              <a:buNone/>
            </a:pPr>
            <a:r>
              <a:rPr lang="en-US" dirty="0" smtClean="0"/>
              <a:t>Andy and I were at the Future Circular Collider collaboration meeting at CERN in early September.  The URL for all the talks is </a:t>
            </a:r>
            <a:r>
              <a:rPr lang="en-US" u="sng" dirty="0">
                <a:hlinkClick r:id="rId2"/>
              </a:rPr>
              <a:t>https://indico.cern.ch/event/333236/other-view?view=standard</a:t>
            </a:r>
            <a:r>
              <a:rPr lang="en-US" dirty="0" smtClean="0"/>
              <a:t>  </a:t>
            </a:r>
          </a:p>
          <a:p>
            <a:pPr marL="0" indent="0">
              <a:buNone/>
            </a:pPr>
            <a:endParaRPr lang="en-US" dirty="0"/>
          </a:p>
          <a:p>
            <a:pPr marL="0" indent="0">
              <a:buNone/>
            </a:pPr>
            <a:r>
              <a:rPr lang="en-US" dirty="0" smtClean="0"/>
              <a:t>FCC R&amp;D is now part of the CERN medium term plan and they have applied for EU Horizon 2020 funding to support some of the R&amp;D.  More than 25 institutions have signed MOU’s to carry out different parts of the needed R&amp;D.  The FCC could be initially an ~ </a:t>
            </a:r>
            <a:r>
              <a:rPr lang="en-US" dirty="0" smtClean="0"/>
              <a:t>300 </a:t>
            </a:r>
            <a:r>
              <a:rPr lang="en-US" dirty="0" err="1" smtClean="0"/>
              <a:t>GeV</a:t>
            </a:r>
            <a:r>
              <a:rPr lang="en-US" dirty="0" smtClean="0"/>
              <a:t> </a:t>
            </a:r>
            <a:r>
              <a:rPr lang="en-US" dirty="0" err="1" smtClean="0"/>
              <a:t>e+e</a:t>
            </a:r>
            <a:r>
              <a:rPr lang="en-US" dirty="0" smtClean="0"/>
              <a:t>- collider or an ~ 100 </a:t>
            </a:r>
            <a:r>
              <a:rPr lang="en-US" dirty="0" err="1"/>
              <a:t>T</a:t>
            </a:r>
            <a:r>
              <a:rPr lang="en-US" dirty="0" err="1" smtClean="0"/>
              <a:t>eV</a:t>
            </a:r>
            <a:r>
              <a:rPr lang="en-US" dirty="0" smtClean="0"/>
              <a:t> </a:t>
            </a:r>
            <a:r>
              <a:rPr lang="en-US" dirty="0" err="1" smtClean="0"/>
              <a:t>pp</a:t>
            </a:r>
            <a:r>
              <a:rPr lang="en-US" dirty="0" smtClean="0"/>
              <a:t> collider with a circumference between 80 and 100 km and would use the present accelerators at CERN as part of the injector complex.</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18</a:t>
            </a:fld>
            <a:endParaRPr lang="en-US"/>
          </a:p>
        </p:txBody>
      </p:sp>
    </p:spTree>
    <p:extLst>
      <p:ext uri="{BB962C8B-B14F-4D97-AF65-F5344CB8AC3E}">
        <p14:creationId xmlns:p14="http://schemas.microsoft.com/office/powerpoint/2010/main" val="338820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Further Future Collider Possibilities</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high energy physics community in China is pressing forward with a proposal for a 50 to 80 km ring.  It would first be a ~ 200 </a:t>
            </a:r>
            <a:r>
              <a:rPr lang="en-US" dirty="0" err="1"/>
              <a:t>G</a:t>
            </a:r>
            <a:r>
              <a:rPr lang="en-US" dirty="0" err="1" smtClean="0"/>
              <a:t>eV</a:t>
            </a:r>
            <a:r>
              <a:rPr lang="en-US" dirty="0" smtClean="0"/>
              <a:t> </a:t>
            </a:r>
            <a:r>
              <a:rPr lang="en-US" dirty="0" err="1" smtClean="0"/>
              <a:t>e+e</a:t>
            </a:r>
            <a:r>
              <a:rPr lang="en-US" dirty="0" smtClean="0"/>
              <a:t>- collider with a proposed construction start in early 2020’s followed by a </a:t>
            </a:r>
            <a:r>
              <a:rPr lang="en-US" dirty="0" err="1" smtClean="0"/>
              <a:t>pp</a:t>
            </a:r>
            <a:r>
              <a:rPr lang="en-US" dirty="0" smtClean="0"/>
              <a:t> collider in the mid 2030’s.</a:t>
            </a:r>
          </a:p>
          <a:p>
            <a:pPr marL="0" indent="0">
              <a:buNone/>
            </a:pPr>
            <a:endParaRPr lang="en-US" dirty="0"/>
          </a:p>
          <a:p>
            <a:pPr marL="0" indent="0">
              <a:buNone/>
            </a:pPr>
            <a:r>
              <a:rPr lang="en-US" dirty="0" smtClean="0"/>
              <a:t>In addition, there is a 150 </a:t>
            </a:r>
            <a:r>
              <a:rPr lang="en-US" dirty="0" err="1" smtClean="0"/>
              <a:t>MEuro</a:t>
            </a:r>
            <a:r>
              <a:rPr lang="en-US" dirty="0" smtClean="0"/>
              <a:t> EU initiative spread over ten years in laser plasma acceleration with a focus on developing compact synchrotron radiation sources based on FELs.</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19</a:t>
            </a:fld>
            <a:endParaRPr lang="en-US"/>
          </a:p>
        </p:txBody>
      </p:sp>
    </p:spTree>
    <p:extLst>
      <p:ext uri="{BB962C8B-B14F-4D97-AF65-F5344CB8AC3E}">
        <p14:creationId xmlns:p14="http://schemas.microsoft.com/office/powerpoint/2010/main" val="401459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Outline</a:t>
            </a:r>
            <a:endParaRPr lang="en-US" sz="3600" dirty="0"/>
          </a:p>
        </p:txBody>
      </p:sp>
      <p:sp>
        <p:nvSpPr>
          <p:cNvPr id="3" name="Content Placeholder 2"/>
          <p:cNvSpPr>
            <a:spLocks noGrp="1"/>
          </p:cNvSpPr>
          <p:nvPr>
            <p:ph idx="1"/>
          </p:nvPr>
        </p:nvSpPr>
        <p:spPr>
          <a:xfrm>
            <a:off x="457200" y="1141664"/>
            <a:ext cx="8229600" cy="5361971"/>
          </a:xfrm>
        </p:spPr>
        <p:txBody>
          <a:bodyPr>
            <a:normAutofit fontScale="70000" lnSpcReduction="20000"/>
          </a:bodyPr>
          <a:lstStyle/>
          <a:p>
            <a:r>
              <a:rPr lang="en-US" dirty="0" smtClean="0"/>
              <a:t>Subpanel was formed in response to </a:t>
            </a:r>
            <a:r>
              <a:rPr lang="en-US" dirty="0" smtClean="0"/>
              <a:t>a </a:t>
            </a:r>
            <a:r>
              <a:rPr lang="en-US" dirty="0" smtClean="0"/>
              <a:t>2013 OHEP COV</a:t>
            </a:r>
            <a:r>
              <a:rPr lang="en-US" dirty="0" smtClean="0"/>
              <a:t> recommendation (</a:t>
            </a:r>
            <a:r>
              <a:rPr lang="en-US" dirty="0" smtClean="0"/>
              <a:t>follows three previous Subpanels on Accelerator R&amp;D)</a:t>
            </a:r>
          </a:p>
          <a:p>
            <a:r>
              <a:rPr lang="en-US" dirty="0" smtClean="0"/>
              <a:t>Summary of the Charge to the Subpanel</a:t>
            </a:r>
          </a:p>
          <a:p>
            <a:r>
              <a:rPr lang="en-US" dirty="0" smtClean="0"/>
              <a:t>Members of the Subpanel</a:t>
            </a:r>
          </a:p>
          <a:p>
            <a:r>
              <a:rPr lang="en-US" dirty="0" smtClean="0"/>
              <a:t>Meetings</a:t>
            </a:r>
          </a:p>
          <a:p>
            <a:r>
              <a:rPr lang="en-US" dirty="0" smtClean="0"/>
              <a:t>Information gathering process</a:t>
            </a:r>
          </a:p>
          <a:p>
            <a:r>
              <a:rPr lang="en-US" dirty="0"/>
              <a:t>GARD thrust </a:t>
            </a:r>
            <a:r>
              <a:rPr lang="en-US" dirty="0" smtClean="0"/>
              <a:t>areas</a:t>
            </a:r>
          </a:p>
          <a:p>
            <a:r>
              <a:rPr lang="en-US" dirty="0" smtClean="0"/>
              <a:t>Challenges</a:t>
            </a:r>
          </a:p>
          <a:p>
            <a:r>
              <a:rPr lang="en-US" dirty="0"/>
              <a:t>Community input for resources needed – sticker </a:t>
            </a:r>
            <a:r>
              <a:rPr lang="en-US" dirty="0" smtClean="0"/>
              <a:t>shock</a:t>
            </a:r>
            <a:endParaRPr lang="en-US" dirty="0"/>
          </a:p>
          <a:p>
            <a:r>
              <a:rPr lang="en-US" dirty="0" smtClean="0"/>
              <a:t>Results of preliminary discussions</a:t>
            </a:r>
          </a:p>
          <a:p>
            <a:r>
              <a:rPr lang="en-US" dirty="0" smtClean="0"/>
              <a:t>Gathering further information for advanced acceleration</a:t>
            </a:r>
          </a:p>
          <a:p>
            <a:r>
              <a:rPr lang="en-US" dirty="0" smtClean="0"/>
              <a:t>Developing a priority map for the GARD program</a:t>
            </a:r>
          </a:p>
          <a:p>
            <a:r>
              <a:rPr lang="en-US" dirty="0" smtClean="0"/>
              <a:t>Paying attention to workforce needs</a:t>
            </a:r>
          </a:p>
          <a:p>
            <a:r>
              <a:rPr lang="en-US" dirty="0" smtClean="0"/>
              <a:t>Support for fundamental accelerator science</a:t>
            </a:r>
          </a:p>
          <a:p>
            <a:r>
              <a:rPr lang="en-US" dirty="0" smtClean="0"/>
              <a:t>Next steps to a final report by late March 2015</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2</a:t>
            </a:fld>
            <a:endParaRPr lang="en-US"/>
          </a:p>
        </p:txBody>
      </p:sp>
    </p:spTree>
    <p:extLst>
      <p:ext uri="{BB962C8B-B14F-4D97-AF65-F5344CB8AC3E}">
        <p14:creationId xmlns:p14="http://schemas.microsoft.com/office/powerpoint/2010/main" val="251502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Challenges</a:t>
            </a:r>
            <a:endParaRPr lang="en-US" sz="3600" dirty="0"/>
          </a:p>
        </p:txBody>
      </p:sp>
      <p:sp>
        <p:nvSpPr>
          <p:cNvPr id="3" name="Content Placeholder 2"/>
          <p:cNvSpPr>
            <a:spLocks noGrp="1"/>
          </p:cNvSpPr>
          <p:nvPr>
            <p:ph idx="1"/>
          </p:nvPr>
        </p:nvSpPr>
        <p:spPr>
          <a:xfrm>
            <a:off x="457200" y="1141664"/>
            <a:ext cx="8229600" cy="5361971"/>
          </a:xfrm>
        </p:spPr>
        <p:txBody>
          <a:bodyPr>
            <a:normAutofit fontScale="62500" lnSpcReduction="20000"/>
          </a:bodyPr>
          <a:lstStyle/>
          <a:p>
            <a:r>
              <a:rPr lang="en-US" dirty="0" smtClean="0"/>
              <a:t>Limited funding for the GARD program</a:t>
            </a:r>
          </a:p>
          <a:p>
            <a:r>
              <a:rPr lang="en-US" dirty="0" smtClean="0"/>
              <a:t>Time scales for the possible construction starts for the next generation of accelerator facilities are long</a:t>
            </a:r>
          </a:p>
          <a:p>
            <a:r>
              <a:rPr lang="en-US" dirty="0" smtClean="0"/>
              <a:t>Next generation of either multi-MW proton sources, 100 </a:t>
            </a:r>
            <a:r>
              <a:rPr lang="en-US" dirty="0" err="1" smtClean="0"/>
              <a:t>TeV</a:t>
            </a:r>
            <a:r>
              <a:rPr lang="en-US" dirty="0" smtClean="0"/>
              <a:t> </a:t>
            </a:r>
            <a:r>
              <a:rPr lang="en-US" dirty="0" err="1" smtClean="0"/>
              <a:t>pp</a:t>
            </a:r>
            <a:r>
              <a:rPr lang="en-US" dirty="0" smtClean="0"/>
              <a:t> colliders, 1 </a:t>
            </a:r>
            <a:r>
              <a:rPr lang="en-US" dirty="0" err="1" smtClean="0"/>
              <a:t>TeV</a:t>
            </a:r>
            <a:r>
              <a:rPr lang="en-US" dirty="0" smtClean="0"/>
              <a:t> </a:t>
            </a:r>
            <a:r>
              <a:rPr lang="en-US" dirty="0" err="1" smtClean="0"/>
              <a:t>e+e</a:t>
            </a:r>
            <a:r>
              <a:rPr lang="en-US" dirty="0" smtClean="0"/>
              <a:t>- colliders, and </a:t>
            </a:r>
            <a:r>
              <a:rPr lang="en-US" u="sng" dirty="0" smtClean="0"/>
              <a:t>&gt;</a:t>
            </a:r>
            <a:r>
              <a:rPr lang="en-US" dirty="0" smtClean="0"/>
              <a:t> 3 </a:t>
            </a:r>
            <a:r>
              <a:rPr lang="en-US" dirty="0" err="1" smtClean="0"/>
              <a:t>TeV</a:t>
            </a:r>
            <a:r>
              <a:rPr lang="en-US" dirty="0" smtClean="0"/>
              <a:t> lepton colliders are complex machines</a:t>
            </a:r>
          </a:p>
          <a:p>
            <a:r>
              <a:rPr lang="en-US" dirty="0" smtClean="0"/>
              <a:t>The current sketch designs for these accelerators have a broad spectrum of maturity</a:t>
            </a:r>
          </a:p>
          <a:p>
            <a:r>
              <a:rPr lang="en-US" dirty="0" smtClean="0"/>
              <a:t>The very high stored energy of both the beams and the magnet systems of a 100 </a:t>
            </a:r>
            <a:r>
              <a:rPr lang="en-US" dirty="0" err="1" smtClean="0"/>
              <a:t>TeV</a:t>
            </a:r>
            <a:r>
              <a:rPr lang="en-US" dirty="0" smtClean="0"/>
              <a:t> </a:t>
            </a:r>
            <a:r>
              <a:rPr lang="en-US" dirty="0" err="1" smtClean="0"/>
              <a:t>pp</a:t>
            </a:r>
            <a:r>
              <a:rPr lang="en-US" dirty="0" smtClean="0"/>
              <a:t> collider provide interesting design challenges</a:t>
            </a:r>
          </a:p>
          <a:p>
            <a:r>
              <a:rPr lang="en-US" dirty="0" smtClean="0"/>
              <a:t>Intense synchrotron radiation from the beams in a 100 </a:t>
            </a:r>
            <a:r>
              <a:rPr lang="en-US" dirty="0" err="1" smtClean="0"/>
              <a:t>TeV</a:t>
            </a:r>
            <a:r>
              <a:rPr lang="en-US" dirty="0" smtClean="0"/>
              <a:t> </a:t>
            </a:r>
            <a:r>
              <a:rPr lang="en-US" dirty="0" err="1" smtClean="0"/>
              <a:t>pp</a:t>
            </a:r>
            <a:r>
              <a:rPr lang="en-US" dirty="0" smtClean="0"/>
              <a:t> collider presents very significant challenges for both the vacuum system design and the needed cryogenic cooling capacity</a:t>
            </a:r>
          </a:p>
          <a:p>
            <a:r>
              <a:rPr lang="en-US" dirty="0" smtClean="0"/>
              <a:t>The applicability of the advanced acceleration technologies to HEP  colliders is at an early stage of understanding </a:t>
            </a:r>
          </a:p>
          <a:p>
            <a:r>
              <a:rPr lang="en-US" dirty="0" smtClean="0"/>
              <a:t>The cost of using known technologies for these machines is very high</a:t>
            </a:r>
          </a:p>
          <a:p>
            <a:r>
              <a:rPr lang="en-US" dirty="0" smtClean="0"/>
              <a:t>A key driver for the GARD program is to understand and develop strategies to significantly reduce the costs of construction and operation for future facilities</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20</a:t>
            </a:fld>
            <a:endParaRPr lang="en-US"/>
          </a:p>
        </p:txBody>
      </p:sp>
    </p:spTree>
    <p:extLst>
      <p:ext uri="{BB962C8B-B14F-4D97-AF65-F5344CB8AC3E}">
        <p14:creationId xmlns:p14="http://schemas.microsoft.com/office/powerpoint/2010/main" val="326804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Further Challenges</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The Accelerator R&amp;D Subpanel is not a project review panel.  Our task is to recommend a balanced program in accelerator R&amp;D to OHEP to provide the US with a world leading program in accelerator based particle physics.  And, parenthetically developing </a:t>
            </a:r>
            <a:r>
              <a:rPr lang="en-US" dirty="0" smtClean="0"/>
              <a:t>a science and technology case for increased investment in accelerator R&amp;D.</a:t>
            </a:r>
            <a:endParaRPr lang="en-US" dirty="0" smtClean="0"/>
          </a:p>
          <a:p>
            <a:pPr marL="0" indent="0">
              <a:buNone/>
            </a:pPr>
            <a:endParaRPr lang="en-US" dirty="0"/>
          </a:p>
          <a:p>
            <a:pPr marL="0" indent="0">
              <a:buNone/>
            </a:pPr>
            <a:r>
              <a:rPr lang="en-US" dirty="0" smtClean="0"/>
              <a:t>In the information gathering process the Subpanel was briefed on several initiatives </a:t>
            </a:r>
            <a:r>
              <a:rPr lang="en-US" dirty="0" smtClean="0"/>
              <a:t>totaling </a:t>
            </a:r>
            <a:r>
              <a:rPr lang="en-US" dirty="0" smtClean="0"/>
              <a:t>~ 25 - 30 M$ per year including capital investment, operations, and experiments.  One on-going program will stop at the end of FY16 unless a significant investment is made to reconfigure a portion of the SLAC </a:t>
            </a:r>
            <a:r>
              <a:rPr lang="en-US" dirty="0" err="1" smtClean="0"/>
              <a:t>linac</a:t>
            </a:r>
            <a:r>
              <a:rPr lang="en-US" dirty="0"/>
              <a:t> </a:t>
            </a:r>
            <a:r>
              <a:rPr lang="en-US" dirty="0" smtClean="0"/>
              <a:t>due to the LCLS II construction project.</a:t>
            </a:r>
          </a:p>
          <a:p>
            <a:pPr marL="0" indent="0">
              <a:buNone/>
            </a:pPr>
            <a:endParaRPr lang="en-US" dirty="0"/>
          </a:p>
          <a:p>
            <a:pPr marL="0" indent="0">
              <a:buNone/>
            </a:pPr>
            <a:r>
              <a:rPr lang="en-US" dirty="0" smtClean="0"/>
              <a:t>The current funding level (FY2015) for the entire GARD program is 71 M$.</a:t>
            </a:r>
          </a:p>
          <a:p>
            <a:pPr marL="0" indent="0">
              <a:buNone/>
            </a:pPr>
            <a:endParaRPr lang="en-US" dirty="0"/>
          </a:p>
          <a:p>
            <a:pPr marL="0" indent="0">
              <a:buNone/>
            </a:pPr>
            <a:r>
              <a:rPr lang="en-US" dirty="0" smtClean="0"/>
              <a:t>During our information gathering process opportunities </a:t>
            </a:r>
            <a:r>
              <a:rPr lang="en-US" dirty="0" smtClean="0"/>
              <a:t>for </a:t>
            </a:r>
            <a:r>
              <a:rPr lang="en-US" dirty="0" smtClean="0"/>
              <a:t>support by the GARD </a:t>
            </a:r>
            <a:r>
              <a:rPr lang="en-US" dirty="0" smtClean="0"/>
              <a:t>program were presented that sum </a:t>
            </a:r>
            <a:r>
              <a:rPr lang="en-US" dirty="0" smtClean="0"/>
              <a:t>to ~ 100 M$ so there is a 30% or so problem. </a:t>
            </a:r>
            <a:r>
              <a:rPr lang="en-US" dirty="0" smtClean="0"/>
              <a:t> There may be additional ones.  </a:t>
            </a:r>
            <a:r>
              <a:rPr lang="en-US" dirty="0" smtClean="0"/>
              <a:t>P5 had roughly a factor of 3 to 4 problem as they began their deliberations.  </a:t>
            </a:r>
            <a:r>
              <a:rPr lang="en-US" dirty="0" smtClean="0"/>
              <a:t>The P5 </a:t>
            </a:r>
            <a:r>
              <a:rPr lang="en-US" dirty="0" smtClean="0"/>
              <a:t>report has been a great help in managing expectations.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21</a:t>
            </a:fld>
            <a:endParaRPr lang="en-US" dirty="0"/>
          </a:p>
        </p:txBody>
      </p:sp>
    </p:spTree>
    <p:extLst>
      <p:ext uri="{BB962C8B-B14F-4D97-AF65-F5344CB8AC3E}">
        <p14:creationId xmlns:p14="http://schemas.microsoft.com/office/powerpoint/2010/main" val="178933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 Few Observations</a:t>
            </a:r>
            <a:endParaRPr lang="en-US" sz="36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To make a contribution to future high energy </a:t>
            </a:r>
            <a:r>
              <a:rPr lang="en-US" dirty="0" err="1" smtClean="0"/>
              <a:t>pp</a:t>
            </a:r>
            <a:r>
              <a:rPr lang="en-US" dirty="0" smtClean="0"/>
              <a:t> colliders, </a:t>
            </a:r>
            <a:r>
              <a:rPr lang="en-US" dirty="0"/>
              <a:t>the superconducting magnet program will need increased investment both in going to higher magnetic fields and in developing manufacturing techniques that significantly reduce the </a:t>
            </a:r>
            <a:r>
              <a:rPr lang="en-US" dirty="0" smtClean="0"/>
              <a:t>magnet assembly </a:t>
            </a:r>
            <a:r>
              <a:rPr lang="en-US" dirty="0"/>
              <a:t>labor costs</a:t>
            </a:r>
            <a:r>
              <a:rPr lang="en-US" dirty="0" smtClean="0"/>
              <a:t>.</a:t>
            </a:r>
          </a:p>
          <a:p>
            <a:pPr marL="0" indent="0">
              <a:buNone/>
            </a:pPr>
            <a:endParaRPr lang="en-US" dirty="0"/>
          </a:p>
          <a:p>
            <a:pPr marL="0" indent="0">
              <a:buNone/>
            </a:pPr>
            <a:r>
              <a:rPr lang="en-US" dirty="0" smtClean="0"/>
              <a:t>For </a:t>
            </a:r>
            <a:r>
              <a:rPr lang="en-US" dirty="0"/>
              <a:t>the LCLS II </a:t>
            </a:r>
            <a:r>
              <a:rPr lang="en-US" dirty="0" err="1" smtClean="0"/>
              <a:t>cryomodules</a:t>
            </a:r>
            <a:r>
              <a:rPr lang="en-US" dirty="0" smtClean="0"/>
              <a:t>, </a:t>
            </a:r>
            <a:r>
              <a:rPr lang="en-US" dirty="0"/>
              <a:t>the cost of </a:t>
            </a:r>
            <a:r>
              <a:rPr lang="en-US" dirty="0" err="1"/>
              <a:t>Nb</a:t>
            </a:r>
            <a:r>
              <a:rPr lang="en-US" dirty="0"/>
              <a:t> for the cavities is only 10% of the cost </a:t>
            </a:r>
            <a:r>
              <a:rPr lang="en-US" dirty="0" smtClean="0"/>
              <a:t>so improved </a:t>
            </a:r>
            <a:r>
              <a:rPr lang="en-US" dirty="0"/>
              <a:t>manufacturing </a:t>
            </a:r>
            <a:r>
              <a:rPr lang="en-US" dirty="0" smtClean="0"/>
              <a:t>techniques have </a:t>
            </a:r>
            <a:r>
              <a:rPr lang="en-US" dirty="0"/>
              <a:t>the </a:t>
            </a:r>
            <a:r>
              <a:rPr lang="en-US" dirty="0" smtClean="0"/>
              <a:t>largest potential for </a:t>
            </a:r>
            <a:r>
              <a:rPr lang="en-US" dirty="0"/>
              <a:t>significantly reducing the cost of the completed </a:t>
            </a:r>
            <a:r>
              <a:rPr lang="en-US" dirty="0" err="1" smtClean="0"/>
              <a:t>cryomodules</a:t>
            </a:r>
            <a:r>
              <a:rPr lang="en-US" dirty="0" smtClean="0"/>
              <a:t> </a:t>
            </a:r>
            <a:r>
              <a:rPr lang="en-US" dirty="0"/>
              <a:t>for a high energy SRF based </a:t>
            </a:r>
            <a:r>
              <a:rPr lang="en-US" dirty="0" smtClean="0"/>
              <a:t>collider.</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22</a:t>
            </a:fld>
            <a:endParaRPr lang="en-US"/>
          </a:p>
        </p:txBody>
      </p:sp>
    </p:spTree>
    <p:extLst>
      <p:ext uri="{BB962C8B-B14F-4D97-AF65-F5344CB8AC3E}">
        <p14:creationId xmlns:p14="http://schemas.microsoft.com/office/powerpoint/2010/main" val="239058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Process</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After the Road Trip the Subpanel merged the seven GARD thrust areas into the following five accelerator R&amp;D areas for study to provide a better </a:t>
            </a:r>
            <a:r>
              <a:rPr lang="en-US" dirty="0" smtClean="0"/>
              <a:t>grouping of topics:</a:t>
            </a:r>
            <a:endParaRPr lang="en-US" dirty="0" smtClean="0"/>
          </a:p>
          <a:p>
            <a:pPr marL="0" indent="0">
              <a:buNone/>
            </a:pPr>
            <a:endParaRPr lang="en-US" dirty="0"/>
          </a:p>
          <a:p>
            <a:pPr marL="0" indent="0">
              <a:buNone/>
            </a:pPr>
            <a:r>
              <a:rPr lang="en-US" dirty="0" smtClean="0"/>
              <a:t>Accelerator physics and instrumentation:</a:t>
            </a:r>
          </a:p>
          <a:p>
            <a:pPr marL="0" indent="0">
              <a:buNone/>
            </a:pPr>
            <a:r>
              <a:rPr lang="en-US" dirty="0"/>
              <a:t>	</a:t>
            </a:r>
            <a:r>
              <a:rPr lang="en-US" dirty="0" smtClean="0"/>
              <a:t>Beam dynamics, simulation, computation, beam loss monitoring, </a:t>
            </a:r>
            <a:r>
              <a:rPr lang="en-US" dirty="0" err="1" smtClean="0"/>
              <a:t>etc</a:t>
            </a:r>
            <a:r>
              <a:rPr lang="en-US" dirty="0" smtClean="0"/>
              <a:t> </a:t>
            </a:r>
          </a:p>
          <a:p>
            <a:pPr marL="0" indent="0">
              <a:buNone/>
            </a:pPr>
            <a:r>
              <a:rPr lang="en-US" dirty="0"/>
              <a:t>	</a:t>
            </a:r>
            <a:endParaRPr lang="en-US" dirty="0" smtClean="0"/>
          </a:p>
          <a:p>
            <a:pPr marL="0" indent="0">
              <a:buNone/>
            </a:pPr>
            <a:r>
              <a:rPr lang="en-US" dirty="0" smtClean="0"/>
              <a:t>Advanced acceleration:</a:t>
            </a:r>
          </a:p>
          <a:p>
            <a:pPr marL="0" indent="0">
              <a:buNone/>
            </a:pPr>
            <a:r>
              <a:rPr lang="en-US" dirty="0"/>
              <a:t>	</a:t>
            </a:r>
            <a:r>
              <a:rPr lang="en-US" dirty="0" smtClean="0"/>
              <a:t>Normal conducting RF structures and sources </a:t>
            </a:r>
          </a:p>
          <a:p>
            <a:pPr marL="0" indent="0">
              <a:buNone/>
            </a:pPr>
            <a:r>
              <a:rPr lang="en-US" dirty="0"/>
              <a:t>	</a:t>
            </a:r>
            <a:r>
              <a:rPr lang="en-US" dirty="0" smtClean="0"/>
              <a:t>Dielectric </a:t>
            </a:r>
            <a:r>
              <a:rPr lang="en-US" dirty="0" err="1" smtClean="0"/>
              <a:t>wakefield</a:t>
            </a:r>
            <a:r>
              <a:rPr lang="en-US" dirty="0" smtClean="0"/>
              <a:t> accelerators</a:t>
            </a:r>
          </a:p>
          <a:p>
            <a:pPr marL="0" indent="0">
              <a:buNone/>
            </a:pPr>
            <a:r>
              <a:rPr lang="en-US" dirty="0"/>
              <a:t>	</a:t>
            </a:r>
            <a:r>
              <a:rPr lang="en-US" dirty="0" smtClean="0"/>
              <a:t>Beam driven plasma </a:t>
            </a:r>
            <a:r>
              <a:rPr lang="en-US" dirty="0" err="1" smtClean="0"/>
              <a:t>wakefield</a:t>
            </a:r>
            <a:r>
              <a:rPr lang="en-US" dirty="0" smtClean="0"/>
              <a:t> acceleration</a:t>
            </a:r>
          </a:p>
          <a:p>
            <a:pPr marL="0" indent="0">
              <a:buNone/>
            </a:pPr>
            <a:r>
              <a:rPr lang="en-US" dirty="0"/>
              <a:t> </a:t>
            </a:r>
            <a:r>
              <a:rPr lang="en-US" dirty="0" smtClean="0"/>
              <a:t>    	Laser driven plasma </a:t>
            </a:r>
            <a:r>
              <a:rPr lang="en-US" dirty="0" err="1" smtClean="0"/>
              <a:t>wakefield</a:t>
            </a:r>
            <a:r>
              <a:rPr lang="en-US" dirty="0" smtClean="0"/>
              <a:t> acceleration</a:t>
            </a:r>
          </a:p>
          <a:p>
            <a:pPr marL="0" indent="0">
              <a:buNone/>
            </a:pPr>
            <a:r>
              <a:rPr lang="en-US" dirty="0"/>
              <a:t> </a:t>
            </a:r>
            <a:r>
              <a:rPr lang="en-US" dirty="0" smtClean="0"/>
              <a:t>     	Direct laser acceleration</a:t>
            </a:r>
          </a:p>
          <a:p>
            <a:pPr marL="0" indent="0">
              <a:buNone/>
            </a:pPr>
            <a:r>
              <a:rPr lang="en-US" dirty="0"/>
              <a:t> </a:t>
            </a:r>
            <a:r>
              <a:rPr lang="en-US" dirty="0" smtClean="0"/>
              <a:t>    	Fundamental aspects of </a:t>
            </a:r>
            <a:r>
              <a:rPr lang="en-US" dirty="0" err="1" smtClean="0"/>
              <a:t>muon</a:t>
            </a:r>
            <a:r>
              <a:rPr lang="en-US" dirty="0" smtClean="0"/>
              <a:t> acceleration</a:t>
            </a:r>
          </a:p>
          <a:p>
            <a:pPr marL="0" indent="0">
              <a:buNone/>
            </a:pPr>
            <a:r>
              <a:rPr lang="en-US" dirty="0" smtClean="0"/>
              <a:t>     	Issues with 100 </a:t>
            </a:r>
            <a:r>
              <a:rPr lang="en-US" dirty="0" err="1" smtClean="0"/>
              <a:t>TeV</a:t>
            </a:r>
            <a:r>
              <a:rPr lang="en-US" dirty="0" smtClean="0"/>
              <a:t> </a:t>
            </a:r>
            <a:r>
              <a:rPr lang="en-US" dirty="0" err="1" smtClean="0"/>
              <a:t>pp</a:t>
            </a:r>
            <a:r>
              <a:rPr lang="en-US" dirty="0" smtClean="0"/>
              <a:t> collider</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23</a:t>
            </a:fld>
            <a:endParaRPr lang="en-US"/>
          </a:p>
        </p:txBody>
      </p:sp>
    </p:spTree>
    <p:extLst>
      <p:ext uri="{BB962C8B-B14F-4D97-AF65-F5344CB8AC3E}">
        <p14:creationId xmlns:p14="http://schemas.microsoft.com/office/powerpoint/2010/main" val="231278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Process</a:t>
            </a:r>
            <a:endParaRPr lang="en-US" sz="3600"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2600" dirty="0" smtClean="0"/>
              <a:t>Particle Sources and Targets: </a:t>
            </a:r>
          </a:p>
          <a:p>
            <a:pPr marL="0" indent="0">
              <a:buNone/>
            </a:pPr>
            <a:r>
              <a:rPr lang="en-US" sz="2600" dirty="0"/>
              <a:t>	</a:t>
            </a:r>
            <a:r>
              <a:rPr lang="en-US" sz="2600" dirty="0" smtClean="0"/>
              <a:t>High power beams, horns, targets, and collimators</a:t>
            </a:r>
          </a:p>
          <a:p>
            <a:pPr marL="0" indent="0">
              <a:buNone/>
            </a:pPr>
            <a:r>
              <a:rPr lang="en-US" sz="2600" dirty="0"/>
              <a:t> </a:t>
            </a:r>
            <a:r>
              <a:rPr lang="en-US" sz="2600" dirty="0" smtClean="0"/>
              <a:t>    	Beam dumps</a:t>
            </a:r>
          </a:p>
          <a:p>
            <a:pPr marL="0" indent="0">
              <a:buNone/>
            </a:pPr>
            <a:r>
              <a:rPr lang="en-US" sz="2600" dirty="0"/>
              <a:t> </a:t>
            </a:r>
            <a:r>
              <a:rPr lang="en-US" sz="2600" dirty="0" smtClean="0"/>
              <a:t>    </a:t>
            </a:r>
          </a:p>
          <a:p>
            <a:pPr marL="0" indent="0">
              <a:buNone/>
            </a:pPr>
            <a:r>
              <a:rPr lang="en-US" sz="2600" dirty="0" smtClean="0"/>
              <a:t>Superconducting Magnets and Materials:</a:t>
            </a:r>
          </a:p>
          <a:p>
            <a:pPr marL="0" indent="0">
              <a:buNone/>
            </a:pPr>
            <a:endParaRPr lang="en-US" sz="2600" dirty="0"/>
          </a:p>
          <a:p>
            <a:pPr marL="0" indent="0">
              <a:buNone/>
            </a:pPr>
            <a:r>
              <a:rPr lang="en-US" sz="2600" dirty="0" smtClean="0"/>
              <a:t>Superconducting RF:</a:t>
            </a:r>
            <a:endParaRPr lang="en-US" sz="26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24</a:t>
            </a:fld>
            <a:endParaRPr lang="en-US"/>
          </a:p>
        </p:txBody>
      </p:sp>
    </p:spTree>
    <p:extLst>
      <p:ext uri="{BB962C8B-B14F-4D97-AF65-F5344CB8AC3E}">
        <p14:creationId xmlns:p14="http://schemas.microsoft.com/office/powerpoint/2010/main" val="101431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1250"/>
          </a:xfrm>
        </p:spPr>
        <p:txBody>
          <a:bodyPr>
            <a:normAutofit/>
          </a:bodyPr>
          <a:lstStyle/>
          <a:p>
            <a:r>
              <a:rPr lang="en-US" sz="3600" dirty="0" smtClean="0"/>
              <a:t>Process</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Each of the R&amp;D areas has at least two Subpanel members assessing the information provided to the Subpanel and developing appropriate guidance </a:t>
            </a:r>
            <a:r>
              <a:rPr lang="en-US" dirty="0" smtClean="0"/>
              <a:t>and draft </a:t>
            </a:r>
            <a:r>
              <a:rPr lang="en-US" dirty="0" smtClean="0"/>
              <a:t>recommendations.</a:t>
            </a:r>
          </a:p>
          <a:p>
            <a:pPr marL="0" indent="0">
              <a:buNone/>
            </a:pPr>
            <a:endParaRPr lang="en-US" dirty="0"/>
          </a:p>
          <a:p>
            <a:pPr marL="0" indent="0">
              <a:buNone/>
            </a:pPr>
            <a:r>
              <a:rPr lang="en-US" dirty="0" smtClean="0"/>
              <a:t>Good progress is being made by each of these subgroups who meet independently and preliminary draft reports have been written by each subgroup.  </a:t>
            </a:r>
          </a:p>
          <a:p>
            <a:pPr marL="0" indent="0">
              <a:buNone/>
            </a:pPr>
            <a:endParaRPr lang="en-US" dirty="0"/>
          </a:p>
          <a:p>
            <a:pPr marL="0" indent="0">
              <a:buNone/>
            </a:pPr>
            <a:r>
              <a:rPr lang="en-US" dirty="0" smtClean="0"/>
              <a:t>Discussion between the subgroups takes place during our weekly telecoms (twice weekly lately).  These were key in preparation for our meeting on Nov. 6 and 7.  At that meeting it was clear that we needed more information in the advanced acceleration trust area.</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25</a:t>
            </a:fld>
            <a:endParaRPr lang="en-US"/>
          </a:p>
        </p:txBody>
      </p:sp>
    </p:spTree>
    <p:extLst>
      <p:ext uri="{BB962C8B-B14F-4D97-AF65-F5344CB8AC3E}">
        <p14:creationId xmlns:p14="http://schemas.microsoft.com/office/powerpoint/2010/main" val="298978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Prioritization</a:t>
            </a:r>
            <a:endParaRPr lang="en-US" sz="3600" dirty="0"/>
          </a:p>
        </p:txBody>
      </p:sp>
      <p:sp>
        <p:nvSpPr>
          <p:cNvPr id="3" name="Content Placeholder 2"/>
          <p:cNvSpPr>
            <a:spLocks noGrp="1"/>
          </p:cNvSpPr>
          <p:nvPr>
            <p:ph idx="1"/>
          </p:nvPr>
        </p:nvSpPr>
        <p:spPr>
          <a:xfrm>
            <a:off x="457200" y="1582805"/>
            <a:ext cx="8229600" cy="4525963"/>
          </a:xfrm>
        </p:spPr>
        <p:txBody>
          <a:bodyPr>
            <a:normAutofit fontScale="70000" lnSpcReduction="20000"/>
          </a:bodyPr>
          <a:lstStyle/>
          <a:p>
            <a:pPr marL="0" indent="0">
              <a:buNone/>
            </a:pPr>
            <a:r>
              <a:rPr lang="en-US" dirty="0" smtClean="0"/>
              <a:t>The original Subpanel </a:t>
            </a:r>
            <a:r>
              <a:rPr lang="en-US" dirty="0" smtClean="0"/>
              <a:t>goal of the meeting on December 3 and 4 this past week was to develop the final set of recommendations and comments that will form the draft report.  It was to be presented Monday at the December HEPAP meeting.  We </a:t>
            </a:r>
            <a:r>
              <a:rPr lang="en-US" dirty="0" smtClean="0"/>
              <a:t>failed to meet our goal </a:t>
            </a:r>
            <a:r>
              <a:rPr lang="en-US" dirty="0" smtClean="0"/>
              <a:t>but did make a serious start at setting up a process to prioritize the accelerator R&amp;D programs as guidance to OHEP to manage the GARD program.</a:t>
            </a:r>
          </a:p>
          <a:p>
            <a:pPr marL="0" indent="0">
              <a:buNone/>
            </a:pPr>
            <a:endParaRPr lang="en-US" dirty="0"/>
          </a:p>
          <a:p>
            <a:pPr marL="0" indent="0">
              <a:buNone/>
            </a:pPr>
            <a:r>
              <a:rPr lang="en-US" dirty="0" smtClean="0"/>
              <a:t>A matrix approach was proposed as a mechanism to prioritize the needed accelerator R&amp;D and the following slides are the first pass at this.</a:t>
            </a:r>
            <a:endParaRPr lang="en-US" dirty="0" smtClean="0"/>
          </a:p>
          <a:p>
            <a:pPr marL="0" indent="0">
              <a:buNone/>
            </a:pPr>
            <a:endParaRPr lang="en-US" dirty="0"/>
          </a:p>
          <a:p>
            <a:pPr marL="0" indent="0">
              <a:buNone/>
            </a:pPr>
            <a:r>
              <a:rPr lang="en-US" dirty="0" smtClean="0"/>
              <a:t>This will then guide the</a:t>
            </a:r>
            <a:r>
              <a:rPr lang="en-US" dirty="0" smtClean="0"/>
              <a:t> </a:t>
            </a:r>
            <a:r>
              <a:rPr lang="en-US" dirty="0" smtClean="0"/>
              <a:t>level of support </a:t>
            </a:r>
            <a:r>
              <a:rPr lang="en-US" dirty="0" smtClean="0"/>
              <a:t>to</a:t>
            </a:r>
            <a:r>
              <a:rPr lang="en-US" dirty="0" smtClean="0"/>
              <a:t> </a:t>
            </a:r>
            <a:r>
              <a:rPr lang="en-US" dirty="0" smtClean="0"/>
              <a:t>be recommended for each GARD area while satisfying the budget boundary conditions.  This will be the biggest challenge (and will cause the most pain).</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26</a:t>
            </a:fld>
            <a:endParaRPr lang="en-US"/>
          </a:p>
        </p:txBody>
      </p:sp>
    </p:spTree>
    <p:extLst>
      <p:ext uri="{BB962C8B-B14F-4D97-AF65-F5344CB8AC3E}">
        <p14:creationId xmlns:p14="http://schemas.microsoft.com/office/powerpoint/2010/main" val="209046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Physics Drivers vs. Needed Accelerators</a:t>
            </a:r>
            <a:endParaRPr lang="en-US" sz="36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27</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924759652"/>
              </p:ext>
            </p:extLst>
          </p:nvPr>
        </p:nvGraphicFramePr>
        <p:xfrm>
          <a:off x="839788" y="1600200"/>
          <a:ext cx="7462837" cy="4525963"/>
        </p:xfrm>
        <a:graphic>
          <a:graphicData uri="http://schemas.openxmlformats.org/presentationml/2006/ole">
            <mc:AlternateContent xmlns:mc="http://schemas.openxmlformats.org/markup-compatibility/2006">
              <mc:Choice xmlns:v="urn:schemas-microsoft-com:vml" Requires="v">
                <p:oleObj spid="_x0000_s1049" name="Worksheet" r:id="rId3" imgW="6616700" imgH="4013200" progId="Excel.Sheet.12">
                  <p:embed/>
                </p:oleObj>
              </mc:Choice>
              <mc:Fallback>
                <p:oleObj name="Worksheet" r:id="rId3" imgW="6616700" imgH="4013200" progId="Excel.Sheet.12">
                  <p:embed/>
                  <p:pic>
                    <p:nvPicPr>
                      <p:cNvPr id="0" name=""/>
                      <p:cNvPicPr/>
                      <p:nvPr/>
                    </p:nvPicPr>
                    <p:blipFill>
                      <a:blip r:embed="rId4"/>
                      <a:stretch>
                        <a:fillRect/>
                      </a:stretch>
                    </p:blipFill>
                    <p:spPr>
                      <a:xfrm>
                        <a:off x="839788" y="1600200"/>
                        <a:ext cx="7462837" cy="4525963"/>
                      </a:xfrm>
                      <a:prstGeom prst="rect">
                        <a:avLst/>
                      </a:prstGeom>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01350288"/>
              </p:ext>
            </p:extLst>
          </p:nvPr>
        </p:nvGraphicFramePr>
        <p:xfrm>
          <a:off x="457200" y="3021908"/>
          <a:ext cx="8229601" cy="2014519"/>
        </p:xfrm>
        <a:graphic>
          <a:graphicData uri="http://schemas.openxmlformats.org/drawingml/2006/table">
            <a:tbl>
              <a:tblPr/>
              <a:tblGrid>
                <a:gridCol w="1716885"/>
                <a:gridCol w="1030131"/>
                <a:gridCol w="1384954"/>
                <a:gridCol w="1316278"/>
                <a:gridCol w="1407845"/>
                <a:gridCol w="1373508"/>
              </a:tblGrid>
              <a:tr h="526511">
                <a:tc>
                  <a:txBody>
                    <a:bodyPr/>
                    <a:lstStyle/>
                    <a:p>
                      <a:pPr algn="ctr" fontAlgn="b"/>
                      <a:r>
                        <a:rPr lang="en-US" sz="1600" b="1" i="0" u="none" strike="noStrike">
                          <a:solidFill>
                            <a:srgbClr val="000000"/>
                          </a:solidFill>
                          <a:effectLst/>
                          <a:latin typeface="Calibri"/>
                        </a:rPr>
                        <a:t>Needed Accelerators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ILC</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e+e- 1 TeV collider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3 TeV lepton collider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Multi-MW Proton </a:t>
                      </a:r>
                      <a:r>
                        <a:rPr lang="en-US" sz="1400" b="1" i="0" u="none" strike="noStrike" dirty="0" smtClean="0">
                          <a:solidFill>
                            <a:srgbClr val="000000"/>
                          </a:solidFill>
                          <a:effectLst/>
                          <a:latin typeface="Calibri"/>
                        </a:rPr>
                        <a:t>Source/Neutrino</a:t>
                      </a:r>
                      <a:r>
                        <a:rPr lang="en-US" sz="1400" b="1" i="0" u="none" strike="noStrike" baseline="0" dirty="0" smtClean="0">
                          <a:solidFill>
                            <a:srgbClr val="000000"/>
                          </a:solidFill>
                          <a:effectLst/>
                          <a:latin typeface="Calibri"/>
                        </a:rPr>
                        <a:t> Factory</a:t>
                      </a:r>
                      <a:endParaRPr lang="en-US" sz="1400" b="1" i="0" u="none" strike="noStrike" dirty="0">
                        <a:solidFill>
                          <a:srgbClr val="000000"/>
                        </a:solidFill>
                        <a:effectLst/>
                        <a:latin typeface="Calibri"/>
                      </a:endParaRP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100 TeV pp collider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Higgs as a new tool</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Neutrino mass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dirty="0" smtClean="0">
                          <a:solidFill>
                            <a:srgbClr val="000000"/>
                          </a:solidFill>
                          <a:effectLst/>
                          <a:latin typeface="Calibri"/>
                        </a:rPr>
                        <a:t>Unknown</a:t>
                      </a:r>
                      <a:r>
                        <a:rPr lang="en-US" sz="1400" b="1" i="0" u="none" strike="noStrike" baseline="0" dirty="0" smtClean="0">
                          <a:solidFill>
                            <a:srgbClr val="000000"/>
                          </a:solidFill>
                          <a:effectLst/>
                          <a:latin typeface="Calibri"/>
                        </a:rPr>
                        <a:t> particles and interactions</a:t>
                      </a:r>
                      <a:endParaRPr lang="en-US" sz="1400" b="1" i="0" u="none" strike="noStrike" dirty="0">
                        <a:solidFill>
                          <a:srgbClr val="000000"/>
                        </a:solidFill>
                        <a:effectLst/>
                        <a:latin typeface="Calibri"/>
                      </a:endParaRP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Dark matter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90018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Needed Accelerators vs. </a:t>
            </a:r>
            <a:r>
              <a:rPr lang="en-US" sz="3600" dirty="0" smtClean="0"/>
              <a:t>Accelerator R&amp;D</a:t>
            </a:r>
            <a:r>
              <a:rPr lang="en-US" sz="3600" dirty="0" smtClean="0"/>
              <a:t> </a:t>
            </a:r>
            <a:r>
              <a:rPr lang="en-US" sz="3600" dirty="0" smtClean="0"/>
              <a:t>Area</a:t>
            </a:r>
            <a:endParaRPr lang="en-US" sz="36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28</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4161419046"/>
              </p:ext>
            </p:extLst>
          </p:nvPr>
        </p:nvGraphicFramePr>
        <p:xfrm>
          <a:off x="839788" y="1600200"/>
          <a:ext cx="7462837" cy="4525963"/>
        </p:xfrm>
        <a:graphic>
          <a:graphicData uri="http://schemas.openxmlformats.org/presentationml/2006/ole">
            <mc:AlternateContent xmlns:mc="http://schemas.openxmlformats.org/markup-compatibility/2006">
              <mc:Choice xmlns:v="urn:schemas-microsoft-com:vml" Requires="v">
                <p:oleObj spid="_x0000_s6168" name="Worksheet" r:id="rId3" imgW="6616700" imgH="4013200" progId="Excel.Sheet.12">
                  <p:embed/>
                </p:oleObj>
              </mc:Choice>
              <mc:Fallback>
                <p:oleObj name="Worksheet" r:id="rId3" imgW="6616700" imgH="4013200" progId="Excel.Sheet.12">
                  <p:embed/>
                  <p:pic>
                    <p:nvPicPr>
                      <p:cNvPr id="0" name=""/>
                      <p:cNvPicPr/>
                      <p:nvPr/>
                    </p:nvPicPr>
                    <p:blipFill>
                      <a:blip r:embed="rId4"/>
                      <a:stretch>
                        <a:fillRect/>
                      </a:stretch>
                    </p:blipFill>
                    <p:spPr>
                      <a:xfrm>
                        <a:off x="839788" y="1600200"/>
                        <a:ext cx="7462837" cy="4525963"/>
                      </a:xfrm>
                      <a:prstGeom prst="rect">
                        <a:avLst/>
                      </a:prstGeom>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68426285"/>
              </p:ext>
            </p:extLst>
          </p:nvPr>
        </p:nvGraphicFramePr>
        <p:xfrm>
          <a:off x="457200" y="2707146"/>
          <a:ext cx="8229601" cy="2505760"/>
        </p:xfrm>
        <a:graphic>
          <a:graphicData uri="http://schemas.openxmlformats.org/drawingml/2006/table">
            <a:tbl>
              <a:tblPr/>
              <a:tblGrid>
                <a:gridCol w="1716885"/>
                <a:gridCol w="1030131"/>
                <a:gridCol w="1384954"/>
                <a:gridCol w="1316278"/>
                <a:gridCol w="1407845"/>
                <a:gridCol w="1373508"/>
              </a:tblGrid>
              <a:tr h="698200">
                <a:tc>
                  <a:txBody>
                    <a:bodyPr/>
                    <a:lstStyle/>
                    <a:p>
                      <a:pPr algn="ctr" fontAlgn="b"/>
                      <a:r>
                        <a:rPr lang="en-US" sz="1600" b="1" i="0" u="none" strike="noStrike" dirty="0" smtClean="0">
                          <a:solidFill>
                            <a:srgbClr val="000000"/>
                          </a:solidFill>
                          <a:effectLst/>
                          <a:latin typeface="Calibri"/>
                        </a:rPr>
                        <a:t>Accelerator</a:t>
                      </a:r>
                      <a:r>
                        <a:rPr lang="en-US" sz="1600" b="1" i="0" u="none" strike="noStrike" baseline="0" dirty="0" smtClean="0">
                          <a:solidFill>
                            <a:srgbClr val="000000"/>
                          </a:solidFill>
                          <a:effectLst/>
                          <a:latin typeface="Calibri"/>
                        </a:rPr>
                        <a:t> R&amp;D area</a:t>
                      </a:r>
                      <a:r>
                        <a:rPr lang="en-US" sz="1600" b="1" i="0" u="none" strike="noStrike" dirty="0" smtClean="0">
                          <a:solidFill>
                            <a:srgbClr val="000000"/>
                          </a:solidFill>
                          <a:effectLst/>
                          <a:latin typeface="Calibri"/>
                        </a:rPr>
                        <a:t>s</a:t>
                      </a:r>
                      <a:endParaRPr lang="en-US" sz="1600" b="1" i="0" u="none" strike="noStrike" dirty="0">
                        <a:solidFill>
                          <a:srgbClr val="000000"/>
                        </a:solidFill>
                        <a:effectLst/>
                        <a:latin typeface="Calibri"/>
                      </a:endParaRP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Advanced Acceleraton</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Accelerator Physics &amp; Instrumentation</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Particle Sources &amp; Targets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Superconducting Magnets &amp; Materials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Superconducting RF</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ILC</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e+e- 1 TeV collider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3 TeV lepton collider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836">
                <a:tc>
                  <a:txBody>
                    <a:bodyPr/>
                    <a:lstStyle/>
                    <a:p>
                      <a:pPr algn="l" fontAlgn="b"/>
                      <a:r>
                        <a:rPr lang="en-US" sz="1400" b="1" i="0" u="none" strike="noStrike" dirty="0">
                          <a:solidFill>
                            <a:srgbClr val="000000"/>
                          </a:solidFill>
                          <a:effectLst/>
                          <a:latin typeface="Calibri"/>
                        </a:rPr>
                        <a:t>Multi-MW Proton </a:t>
                      </a:r>
                      <a:r>
                        <a:rPr lang="en-US" sz="1400" b="1" i="0" u="none" strike="noStrike" dirty="0" smtClean="0">
                          <a:solidFill>
                            <a:srgbClr val="000000"/>
                          </a:solidFill>
                          <a:effectLst/>
                          <a:latin typeface="Calibri"/>
                        </a:rPr>
                        <a:t>Source/Neutrino</a:t>
                      </a:r>
                      <a:r>
                        <a:rPr lang="en-US" sz="1400" b="1" i="0" u="none" strike="noStrike" baseline="0" dirty="0" smtClean="0">
                          <a:solidFill>
                            <a:srgbClr val="000000"/>
                          </a:solidFill>
                          <a:effectLst/>
                          <a:latin typeface="Calibri"/>
                        </a:rPr>
                        <a:t> Factory</a:t>
                      </a:r>
                      <a:endParaRPr lang="en-US" sz="1400" b="1" i="0" u="none" strike="noStrike" dirty="0">
                        <a:solidFill>
                          <a:srgbClr val="000000"/>
                        </a:solidFill>
                        <a:effectLst/>
                        <a:latin typeface="Calibri"/>
                      </a:endParaRP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1" i="0" u="none" strike="noStrike">
                          <a:solidFill>
                            <a:srgbClr val="000000"/>
                          </a:solidFill>
                          <a:effectLst/>
                          <a:latin typeface="Calibri"/>
                        </a:rPr>
                        <a:t>100 TeV pp collider</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49062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Accelerator Technical Drivers vs. </a:t>
            </a:r>
            <a:r>
              <a:rPr lang="en-US" sz="2800" dirty="0" smtClean="0"/>
              <a:t>Accelerator R&amp;D </a:t>
            </a:r>
            <a:r>
              <a:rPr lang="en-US" sz="2800" dirty="0" smtClean="0"/>
              <a:t>Area</a:t>
            </a:r>
            <a:endParaRPr lang="en-US" sz="28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29</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576958129"/>
              </p:ext>
            </p:extLst>
          </p:nvPr>
        </p:nvGraphicFramePr>
        <p:xfrm>
          <a:off x="839788" y="1600200"/>
          <a:ext cx="7462837" cy="4525963"/>
        </p:xfrm>
        <a:graphic>
          <a:graphicData uri="http://schemas.openxmlformats.org/presentationml/2006/ole">
            <mc:AlternateContent xmlns:mc="http://schemas.openxmlformats.org/markup-compatibility/2006">
              <mc:Choice xmlns:v="urn:schemas-microsoft-com:vml" Requires="v">
                <p:oleObj spid="_x0000_s3098" name="Worksheet" r:id="rId3" imgW="6616700" imgH="4013200" progId="Excel.Sheet.12">
                  <p:embed/>
                </p:oleObj>
              </mc:Choice>
              <mc:Fallback>
                <p:oleObj name="Worksheet" r:id="rId3" imgW="6616700" imgH="4013200" progId="Excel.Sheet.12">
                  <p:embed/>
                  <p:pic>
                    <p:nvPicPr>
                      <p:cNvPr id="0" name=""/>
                      <p:cNvPicPr/>
                      <p:nvPr/>
                    </p:nvPicPr>
                    <p:blipFill>
                      <a:blip r:embed="rId4"/>
                      <a:stretch>
                        <a:fillRect/>
                      </a:stretch>
                    </p:blipFill>
                    <p:spPr>
                      <a:xfrm>
                        <a:off x="839788" y="1600200"/>
                        <a:ext cx="7462837" cy="4525963"/>
                      </a:xfrm>
                      <a:prstGeom prst="rect">
                        <a:avLst/>
                      </a:prstGeom>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45545893"/>
              </p:ext>
            </p:extLst>
          </p:nvPr>
        </p:nvGraphicFramePr>
        <p:xfrm>
          <a:off x="1896756" y="1596273"/>
          <a:ext cx="5350487" cy="4533817"/>
        </p:xfrm>
        <a:graphic>
          <a:graphicData uri="http://schemas.openxmlformats.org/drawingml/2006/table">
            <a:tbl>
              <a:tblPr/>
              <a:tblGrid>
                <a:gridCol w="1116235"/>
                <a:gridCol w="669741"/>
                <a:gridCol w="900430"/>
                <a:gridCol w="855780"/>
                <a:gridCol w="915313"/>
                <a:gridCol w="892988"/>
              </a:tblGrid>
              <a:tr h="453936">
                <a:tc>
                  <a:txBody>
                    <a:bodyPr/>
                    <a:lstStyle/>
                    <a:p>
                      <a:pPr algn="ctr" fontAlgn="b"/>
                      <a:r>
                        <a:rPr lang="en-US" sz="1100" b="1" i="0" u="none" strike="noStrike" dirty="0" smtClean="0">
                          <a:solidFill>
                            <a:srgbClr val="000000"/>
                          </a:solidFill>
                          <a:effectLst/>
                          <a:latin typeface="Calibri"/>
                        </a:rPr>
                        <a:t>Accelerator</a:t>
                      </a:r>
                      <a:r>
                        <a:rPr lang="en-US" sz="1100" b="1" i="0" u="none" strike="noStrike" baseline="0" dirty="0" smtClean="0">
                          <a:solidFill>
                            <a:srgbClr val="000000"/>
                          </a:solidFill>
                          <a:effectLst/>
                          <a:latin typeface="Calibri"/>
                        </a:rPr>
                        <a:t> R&amp;D Area</a:t>
                      </a:r>
                      <a:r>
                        <a:rPr lang="en-US" sz="1100" b="1" i="0" u="none" strike="noStrike" dirty="0" smtClean="0">
                          <a:solidFill>
                            <a:srgbClr val="000000"/>
                          </a:solidFill>
                          <a:effectLst/>
                          <a:latin typeface="Calibri"/>
                        </a:rPr>
                        <a:t>s</a:t>
                      </a:r>
                      <a:endParaRPr lang="en-US" sz="1100" b="1" i="0" u="none" strike="noStrike" dirty="0">
                        <a:solidFill>
                          <a:srgbClr val="000000"/>
                        </a:solidFill>
                        <a:effectLst/>
                        <a:latin typeface="Calibri"/>
                      </a:endParaRP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Advanced Acceleraton</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Accelerator Physics &amp; Instrumentation</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Particle Sources &amp; Targets</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Superconducting Magnets &amp; Materials</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a:rPr>
                        <a:t>Superconducting RF</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320">
                <a:tc>
                  <a:txBody>
                    <a:bodyPr/>
                    <a:lstStyle/>
                    <a:p>
                      <a:pPr algn="l" fontAlgn="b"/>
                      <a:r>
                        <a:rPr lang="en-US" sz="900" b="1"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156">
                <a:tc>
                  <a:txBody>
                    <a:bodyPr/>
                    <a:lstStyle/>
                    <a:p>
                      <a:pPr algn="l" fontAlgn="b"/>
                      <a:r>
                        <a:rPr lang="en-US" sz="1100" b="1" i="0" u="none" strike="noStrike">
                          <a:solidFill>
                            <a:srgbClr val="000000"/>
                          </a:solidFill>
                          <a:effectLst/>
                          <a:latin typeface="Calibri"/>
                        </a:rPr>
                        <a:t>Next Steps</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320">
                <a:tc>
                  <a:txBody>
                    <a:bodyPr/>
                    <a:lstStyle/>
                    <a:p>
                      <a:pPr algn="l" fontAlgn="b"/>
                      <a:r>
                        <a:rPr lang="en-US" sz="900" b="1"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63">
                <a:tc>
                  <a:txBody>
                    <a:bodyPr/>
                    <a:lstStyle/>
                    <a:p>
                      <a:pPr algn="l" fontAlgn="b"/>
                      <a:r>
                        <a:rPr lang="en-US" sz="900" b="1" i="0" u="none" strike="noStrike">
                          <a:solidFill>
                            <a:srgbClr val="000000"/>
                          </a:solidFill>
                          <a:effectLst/>
                          <a:latin typeface="Calibri"/>
                        </a:rPr>
                        <a:t>Beam intensity for neutrino program</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63">
                <a:tc>
                  <a:txBody>
                    <a:bodyPr/>
                    <a:lstStyle/>
                    <a:p>
                      <a:pPr algn="l" fontAlgn="b"/>
                      <a:r>
                        <a:rPr lang="en-US" sz="900" b="1" i="0" u="none" strike="noStrike">
                          <a:solidFill>
                            <a:srgbClr val="000000"/>
                          </a:solidFill>
                          <a:effectLst/>
                          <a:latin typeface="Calibri"/>
                        </a:rPr>
                        <a:t>Targetry for neutrino program</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320">
                <a:tc>
                  <a:txBody>
                    <a:bodyPr/>
                    <a:lstStyle/>
                    <a:p>
                      <a:pPr algn="l" fontAlgn="b"/>
                      <a:r>
                        <a:rPr lang="en-US" sz="900" b="1" i="0" u="none" strike="noStrike">
                          <a:solidFill>
                            <a:srgbClr val="000000"/>
                          </a:solidFill>
                          <a:effectLst/>
                          <a:latin typeface="Calibri"/>
                        </a:rPr>
                        <a:t>Energy Efficiency</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326">
                <a:tc>
                  <a:txBody>
                    <a:bodyPr/>
                    <a:lstStyle/>
                    <a:p>
                      <a:pPr algn="l" fontAlgn="b"/>
                      <a:r>
                        <a:rPr lang="en-US" sz="900" b="1" i="0" u="none" strike="noStrike">
                          <a:solidFill>
                            <a:srgbClr val="000000"/>
                          </a:solidFill>
                          <a:effectLst/>
                          <a:latin typeface="Calibri"/>
                        </a:rPr>
                        <a:t>Improved accelerating gradient and Qo for high average power</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663">
                <a:tc>
                  <a:txBody>
                    <a:bodyPr/>
                    <a:lstStyle/>
                    <a:p>
                      <a:pPr algn="l" fontAlgn="b"/>
                      <a:r>
                        <a:rPr lang="en-US" sz="900" b="1" i="0" u="none" strike="noStrike">
                          <a:solidFill>
                            <a:srgbClr val="000000"/>
                          </a:solidFill>
                          <a:effectLst/>
                          <a:latin typeface="Calibri"/>
                        </a:rPr>
                        <a:t>Optimized design for 1 TeV linear collider</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494">
                <a:tc>
                  <a:txBody>
                    <a:bodyPr/>
                    <a:lstStyle/>
                    <a:p>
                      <a:pPr algn="l" fontAlgn="b"/>
                      <a:r>
                        <a:rPr lang="en-US" sz="900" b="1" i="0" u="none" strike="noStrike" dirty="0" smtClean="0">
                          <a:solidFill>
                            <a:srgbClr val="000000"/>
                          </a:solidFill>
                          <a:effectLst/>
                          <a:latin typeface="Calibri"/>
                        </a:rPr>
                        <a:t>Affordable</a:t>
                      </a:r>
                      <a:r>
                        <a:rPr lang="en-US" sz="900" b="1" i="0" u="none" strike="noStrike" baseline="0" dirty="0" smtClean="0">
                          <a:solidFill>
                            <a:srgbClr val="000000"/>
                          </a:solidFill>
                          <a:effectLst/>
                          <a:latin typeface="Calibri"/>
                        </a:rPr>
                        <a:t> construction costs</a:t>
                      </a:r>
                      <a:r>
                        <a:rPr lang="en-US" sz="900" b="1" i="0" u="none" strike="noStrike" dirty="0" smtClean="0">
                          <a:solidFill>
                            <a:srgbClr val="000000"/>
                          </a:solidFill>
                          <a:effectLst/>
                          <a:latin typeface="Calibri"/>
                        </a:rPr>
                        <a:t> </a:t>
                      </a:r>
                      <a:r>
                        <a:rPr lang="en-US" sz="900" b="1" i="0" u="none" strike="noStrike" dirty="0">
                          <a:solidFill>
                            <a:srgbClr val="000000"/>
                          </a:solidFill>
                          <a:effectLst/>
                          <a:latin typeface="Calibri"/>
                        </a:rPr>
                        <a:t>for a 100 </a:t>
                      </a:r>
                      <a:r>
                        <a:rPr lang="en-US" sz="900" b="1" i="0" u="none" strike="noStrike" dirty="0" err="1">
                          <a:solidFill>
                            <a:srgbClr val="000000"/>
                          </a:solidFill>
                          <a:effectLst/>
                          <a:latin typeface="Calibri"/>
                        </a:rPr>
                        <a:t>TeV</a:t>
                      </a:r>
                      <a:r>
                        <a:rPr lang="en-US" sz="900" b="1" i="0" u="none" strike="noStrike" dirty="0">
                          <a:solidFill>
                            <a:srgbClr val="000000"/>
                          </a:solidFill>
                          <a:effectLst/>
                          <a:latin typeface="Calibri"/>
                        </a:rPr>
                        <a:t> </a:t>
                      </a:r>
                      <a:r>
                        <a:rPr lang="en-US" sz="900" b="1" i="0" u="none" strike="noStrike" dirty="0" err="1">
                          <a:solidFill>
                            <a:srgbClr val="000000"/>
                          </a:solidFill>
                          <a:effectLst/>
                          <a:latin typeface="Calibri"/>
                        </a:rPr>
                        <a:t>pp</a:t>
                      </a:r>
                      <a:r>
                        <a:rPr lang="en-US" sz="900" b="1" i="0" u="none" strike="noStrike" dirty="0">
                          <a:solidFill>
                            <a:srgbClr val="000000"/>
                          </a:solidFill>
                          <a:effectLst/>
                          <a:latin typeface="Calibri"/>
                        </a:rPr>
                        <a:t> collider</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494">
                <a:tc>
                  <a:txBody>
                    <a:bodyPr/>
                    <a:lstStyle/>
                    <a:p>
                      <a:pPr algn="l" fontAlgn="b"/>
                      <a:r>
                        <a:rPr lang="en-US" sz="900" b="1" i="0" u="none" strike="noStrike">
                          <a:solidFill>
                            <a:srgbClr val="000000"/>
                          </a:solidFill>
                          <a:effectLst/>
                          <a:latin typeface="Calibri"/>
                        </a:rPr>
                        <a:t>High reliability in complex accelerators</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320">
                <a:tc>
                  <a:txBody>
                    <a:bodyPr/>
                    <a:lstStyle/>
                    <a:p>
                      <a:pPr algn="l" fontAlgn="b"/>
                      <a:r>
                        <a:rPr lang="en-US" sz="900" b="1"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156">
                <a:tc>
                  <a:txBody>
                    <a:bodyPr/>
                    <a:lstStyle/>
                    <a:p>
                      <a:pPr algn="l" fontAlgn="b"/>
                      <a:r>
                        <a:rPr lang="en-US" sz="1100" b="1" i="0" u="none" strike="noStrike">
                          <a:solidFill>
                            <a:srgbClr val="000000"/>
                          </a:solidFill>
                          <a:effectLst/>
                          <a:latin typeface="Calibri"/>
                        </a:rPr>
                        <a:t>Long Term</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320">
                <a:tc>
                  <a:txBody>
                    <a:bodyPr/>
                    <a:lstStyle/>
                    <a:p>
                      <a:pPr algn="l" fontAlgn="b"/>
                      <a:r>
                        <a:rPr lang="en-US" sz="900" b="1"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6494">
                <a:tc>
                  <a:txBody>
                    <a:bodyPr/>
                    <a:lstStyle/>
                    <a:p>
                      <a:pPr algn="l" fontAlgn="b"/>
                      <a:r>
                        <a:rPr lang="en-US" sz="900" b="1" i="0" u="none" strike="noStrike">
                          <a:solidFill>
                            <a:srgbClr val="000000"/>
                          </a:solidFill>
                          <a:effectLst/>
                          <a:latin typeface="Calibri"/>
                        </a:rPr>
                        <a:t>Low cost construction per constituent TeV</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320">
                <a:tc>
                  <a:txBody>
                    <a:bodyPr/>
                    <a:lstStyle/>
                    <a:p>
                      <a:pPr algn="l" fontAlgn="b"/>
                      <a:r>
                        <a:rPr lang="en-US" sz="900" b="1" i="0" u="none" strike="noStrike">
                          <a:solidFill>
                            <a:srgbClr val="000000"/>
                          </a:solidFill>
                          <a:effectLst/>
                          <a:latin typeface="Calibri"/>
                        </a:rPr>
                        <a:t>Energy efficiency</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7442" marR="7442" marT="74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23400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History</a:t>
            </a:r>
            <a:endParaRPr lang="en-US" sz="3600" dirty="0"/>
          </a:p>
        </p:txBody>
      </p:sp>
      <p:sp>
        <p:nvSpPr>
          <p:cNvPr id="3" name="Content Placeholder 2"/>
          <p:cNvSpPr>
            <a:spLocks noGrp="1"/>
          </p:cNvSpPr>
          <p:nvPr>
            <p:ph idx="1"/>
          </p:nvPr>
        </p:nvSpPr>
        <p:spPr>
          <a:xfrm>
            <a:off x="457200" y="1141664"/>
            <a:ext cx="8229600" cy="5361971"/>
          </a:xfrm>
        </p:spPr>
        <p:txBody>
          <a:bodyPr>
            <a:noAutofit/>
          </a:bodyPr>
          <a:lstStyle/>
          <a:p>
            <a:r>
              <a:rPr lang="en-US" sz="2400" dirty="0" smtClean="0"/>
              <a:t>First HEPAP Subpanel on Accelerator R&amp;D was the “</a:t>
            </a:r>
            <a:r>
              <a:rPr lang="en-US" sz="2400" dirty="0" err="1" smtClean="0"/>
              <a:t>Tigner</a:t>
            </a:r>
            <a:r>
              <a:rPr lang="en-US" sz="2400" dirty="0" smtClean="0"/>
              <a:t>” Subpanel in 1980.</a:t>
            </a:r>
          </a:p>
          <a:p>
            <a:pPr marL="0" indent="0">
              <a:buNone/>
            </a:pPr>
            <a:r>
              <a:rPr lang="en-US" sz="2400" dirty="0"/>
              <a:t>	</a:t>
            </a:r>
            <a:r>
              <a:rPr lang="en-US" sz="2400" dirty="0" smtClean="0"/>
              <a:t>	Main recommendation was that support for Accelerator 		R&amp;D should be 4% of the HEP operating budget.</a:t>
            </a:r>
          </a:p>
          <a:p>
            <a:r>
              <a:rPr lang="en-US" sz="2400" dirty="0" smtClean="0"/>
              <a:t>Second HEPAP Subpanel on Accelerator R&amp;D was the first “Marx” Subpanel in 1996.</a:t>
            </a:r>
          </a:p>
          <a:p>
            <a:pPr marL="0" indent="0">
              <a:buNone/>
            </a:pPr>
            <a:r>
              <a:rPr lang="en-US" sz="2400" dirty="0"/>
              <a:t>	</a:t>
            </a:r>
            <a:r>
              <a:rPr lang="en-US" sz="2400" dirty="0" smtClean="0"/>
              <a:t>	Its report endorsed the 4% support level and added 			further justification for this level of support and pointed 		out that accelerators were useful in a number of areas 			outside of high energy physics.</a:t>
            </a:r>
          </a:p>
          <a:p>
            <a:pPr marL="0" indent="0">
              <a:buNone/>
            </a:pPr>
            <a:r>
              <a:rPr lang="en-US" sz="2400" dirty="0" smtClean="0"/>
              <a:t> </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3</a:t>
            </a:fld>
            <a:endParaRPr lang="en-US"/>
          </a:p>
        </p:txBody>
      </p:sp>
    </p:spTree>
    <p:extLst>
      <p:ext uri="{BB962C8B-B14F-4D97-AF65-F5344CB8AC3E}">
        <p14:creationId xmlns:p14="http://schemas.microsoft.com/office/powerpoint/2010/main" val="124346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Accelerator R&amp;D vs. Other Responsibilities</a:t>
            </a:r>
            <a:endParaRPr lang="en-US" sz="36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a:xfrm>
            <a:off x="6553200" y="6374493"/>
            <a:ext cx="2133600" cy="365125"/>
          </a:xfrm>
        </p:spPr>
        <p:txBody>
          <a:bodyPr/>
          <a:lstStyle/>
          <a:p>
            <a:fld id="{A6BF8410-89E8-4B46-A597-98B68632AFE5}" type="slidenum">
              <a:rPr lang="en-US" smtClean="0"/>
              <a:t>30</a:t>
            </a:fld>
            <a:endParaRPr lang="en-US"/>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320826230"/>
              </p:ext>
            </p:extLst>
          </p:nvPr>
        </p:nvGraphicFramePr>
        <p:xfrm>
          <a:off x="839788" y="1600200"/>
          <a:ext cx="7462837" cy="4525963"/>
        </p:xfrm>
        <a:graphic>
          <a:graphicData uri="http://schemas.openxmlformats.org/presentationml/2006/ole">
            <mc:AlternateContent xmlns:mc="http://schemas.openxmlformats.org/markup-compatibility/2006">
              <mc:Choice xmlns:v="urn:schemas-microsoft-com:vml" Requires="v">
                <p:oleObj spid="_x0000_s5146" name="Worksheet" r:id="rId3" imgW="6616700" imgH="4013200" progId="Excel.Sheet.12">
                  <p:embed/>
                </p:oleObj>
              </mc:Choice>
              <mc:Fallback>
                <p:oleObj name="Worksheet" r:id="rId3" imgW="6616700" imgH="4013200" progId="Excel.Sheet.12">
                  <p:embed/>
                  <p:pic>
                    <p:nvPicPr>
                      <p:cNvPr id="0" name=""/>
                      <p:cNvPicPr/>
                      <p:nvPr/>
                    </p:nvPicPr>
                    <p:blipFill>
                      <a:blip r:embed="rId4"/>
                      <a:stretch>
                        <a:fillRect/>
                      </a:stretch>
                    </p:blipFill>
                    <p:spPr>
                      <a:xfrm>
                        <a:off x="839788" y="1600200"/>
                        <a:ext cx="7462837" cy="4525963"/>
                      </a:xfrm>
                      <a:prstGeom prst="rect">
                        <a:avLst/>
                      </a:prstGeom>
                    </p:spPr>
                  </p:pic>
                </p:oleObj>
              </mc:Fallback>
            </mc:AlternateContent>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48307182"/>
              </p:ext>
            </p:extLst>
          </p:nvPr>
        </p:nvGraphicFramePr>
        <p:xfrm>
          <a:off x="457200" y="2482806"/>
          <a:ext cx="8229601" cy="2760751"/>
        </p:xfrm>
        <a:graphic>
          <a:graphicData uri="http://schemas.openxmlformats.org/drawingml/2006/table">
            <a:tbl>
              <a:tblPr/>
              <a:tblGrid>
                <a:gridCol w="1716885"/>
                <a:gridCol w="1030131"/>
                <a:gridCol w="1384954"/>
                <a:gridCol w="1316278"/>
                <a:gridCol w="1407845"/>
                <a:gridCol w="1373508"/>
              </a:tblGrid>
              <a:tr h="698200">
                <a:tc>
                  <a:txBody>
                    <a:bodyPr/>
                    <a:lstStyle/>
                    <a:p>
                      <a:pPr algn="ctr" fontAlgn="b"/>
                      <a:r>
                        <a:rPr lang="en-US" sz="1600" b="1" i="0" u="none" strike="noStrike" dirty="0" smtClean="0">
                          <a:solidFill>
                            <a:srgbClr val="000000"/>
                          </a:solidFill>
                          <a:effectLst/>
                          <a:latin typeface="Calibri"/>
                        </a:rPr>
                        <a:t>Accelerator</a:t>
                      </a:r>
                      <a:r>
                        <a:rPr lang="en-US" sz="1600" b="1" i="0" u="none" strike="noStrike" baseline="0" dirty="0" smtClean="0">
                          <a:solidFill>
                            <a:srgbClr val="000000"/>
                          </a:solidFill>
                          <a:effectLst/>
                          <a:latin typeface="Calibri"/>
                        </a:rPr>
                        <a:t> R&amp;D Areas</a:t>
                      </a:r>
                      <a:endParaRPr lang="en-US" sz="1600" b="1" i="0" u="none" strike="noStrike" dirty="0">
                        <a:solidFill>
                          <a:srgbClr val="000000"/>
                        </a:solidFill>
                        <a:effectLst/>
                        <a:latin typeface="Calibri"/>
                      </a:endParaRP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Advanced Acceleraton</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Accelerator Physics &amp; Instrumentation</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Particle Sources &amp; Targets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Superconducting Magnets &amp; Materials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Superconducting RF</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207">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836">
                <a:tc>
                  <a:txBody>
                    <a:bodyPr/>
                    <a:lstStyle/>
                    <a:p>
                      <a:pPr algn="l" fontAlgn="b"/>
                      <a:r>
                        <a:rPr lang="en-US" sz="1400" b="1" i="0" u="none" strike="noStrike">
                          <a:solidFill>
                            <a:srgbClr val="000000"/>
                          </a:solidFill>
                          <a:effectLst/>
                          <a:latin typeface="Calibri"/>
                        </a:rPr>
                        <a:t>Fundamental Accelerator Science</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5672">
                <a:tc>
                  <a:txBody>
                    <a:bodyPr/>
                    <a:lstStyle/>
                    <a:p>
                      <a:pPr algn="l" fontAlgn="b"/>
                      <a:r>
                        <a:rPr lang="en-US" sz="1400" b="1" i="0" u="none" strike="noStrike">
                          <a:solidFill>
                            <a:srgbClr val="000000"/>
                          </a:solidFill>
                          <a:effectLst/>
                          <a:latin typeface="Calibri"/>
                        </a:rPr>
                        <a:t>Training of Accelerator Scientists and Engineers</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836">
                <a:tc>
                  <a:txBody>
                    <a:bodyPr/>
                    <a:lstStyle/>
                    <a:p>
                      <a:pPr algn="l" fontAlgn="b"/>
                      <a:r>
                        <a:rPr lang="en-US" sz="1400" b="1" i="0" u="none" strike="noStrike">
                          <a:solidFill>
                            <a:srgbClr val="000000"/>
                          </a:solidFill>
                          <a:effectLst/>
                          <a:latin typeface="Calibri"/>
                        </a:rPr>
                        <a:t>Accelerator R&amp;D stewardship</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1446" marR="11446" marT="11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63681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Results of the discussions last week</a:t>
            </a:r>
            <a:endParaRPr lang="en-US" sz="3600" dirty="0"/>
          </a:p>
        </p:txBody>
      </p:sp>
      <p:sp>
        <p:nvSpPr>
          <p:cNvPr id="3" name="Content Placeholder 2"/>
          <p:cNvSpPr>
            <a:spLocks noGrp="1"/>
          </p:cNvSpPr>
          <p:nvPr>
            <p:ph idx="1"/>
          </p:nvPr>
        </p:nvSpPr>
        <p:spPr>
          <a:xfrm>
            <a:off x="457200" y="1141664"/>
            <a:ext cx="8229600" cy="5361971"/>
          </a:xfrm>
        </p:spPr>
        <p:txBody>
          <a:bodyPr>
            <a:normAutofit/>
          </a:bodyPr>
          <a:lstStyle/>
          <a:p>
            <a:pPr marL="0" indent="0">
              <a:buNone/>
            </a:pPr>
            <a:r>
              <a:rPr lang="en-US" dirty="0" smtClean="0"/>
              <a:t>Five possible new accelerator facilities were the focus of our discussions:</a:t>
            </a:r>
          </a:p>
          <a:p>
            <a:pPr marL="0" indent="0">
              <a:buNone/>
            </a:pPr>
            <a:r>
              <a:rPr lang="en-US" dirty="0"/>
              <a:t>	</a:t>
            </a:r>
            <a:r>
              <a:rPr lang="en-US" dirty="0" smtClean="0"/>
              <a:t>	100 </a:t>
            </a:r>
            <a:r>
              <a:rPr lang="en-US" dirty="0" err="1" smtClean="0"/>
              <a:t>TeV</a:t>
            </a:r>
            <a:r>
              <a:rPr lang="en-US" dirty="0" smtClean="0"/>
              <a:t> </a:t>
            </a:r>
            <a:r>
              <a:rPr lang="en-US" dirty="0" err="1" smtClean="0"/>
              <a:t>pp</a:t>
            </a:r>
            <a:r>
              <a:rPr lang="en-US" dirty="0" smtClean="0"/>
              <a:t> collider</a:t>
            </a:r>
          </a:p>
          <a:p>
            <a:pPr marL="0" indent="0">
              <a:buNone/>
            </a:pPr>
            <a:r>
              <a:rPr lang="en-US" dirty="0"/>
              <a:t>	</a:t>
            </a:r>
            <a:r>
              <a:rPr lang="en-US" dirty="0" smtClean="0"/>
              <a:t>	1 </a:t>
            </a:r>
            <a:r>
              <a:rPr lang="en-US" dirty="0" err="1" smtClean="0"/>
              <a:t>TeV</a:t>
            </a:r>
            <a:r>
              <a:rPr lang="en-US" dirty="0" smtClean="0"/>
              <a:t> </a:t>
            </a:r>
            <a:r>
              <a:rPr lang="en-US" dirty="0" err="1" smtClean="0"/>
              <a:t>e+e</a:t>
            </a:r>
            <a:r>
              <a:rPr lang="en-US" dirty="0" smtClean="0"/>
              <a:t>- collider </a:t>
            </a:r>
          </a:p>
          <a:p>
            <a:pPr marL="0" indent="0">
              <a:buNone/>
            </a:pPr>
            <a:r>
              <a:rPr lang="en-US" dirty="0"/>
              <a:t>	</a:t>
            </a:r>
            <a:r>
              <a:rPr lang="en-US" dirty="0" smtClean="0"/>
              <a:t>	Multi-MW proton source</a:t>
            </a:r>
          </a:p>
          <a:p>
            <a:pPr marL="0" indent="0">
              <a:buNone/>
            </a:pPr>
            <a:r>
              <a:rPr lang="en-US" dirty="0" smtClean="0"/>
              <a:t>and at a later stage:</a:t>
            </a:r>
          </a:p>
          <a:p>
            <a:pPr marL="0" indent="0">
              <a:buNone/>
            </a:pPr>
            <a:r>
              <a:rPr lang="en-US" dirty="0"/>
              <a:t>	</a:t>
            </a:r>
            <a:r>
              <a:rPr lang="en-US" dirty="0" smtClean="0"/>
              <a:t>	Neutrino factory</a:t>
            </a:r>
          </a:p>
          <a:p>
            <a:pPr marL="0" indent="0">
              <a:buNone/>
            </a:pPr>
            <a:r>
              <a:rPr lang="en-US" dirty="0"/>
              <a:t>	</a:t>
            </a:r>
            <a:r>
              <a:rPr lang="en-US" dirty="0" smtClean="0"/>
              <a:t>	</a:t>
            </a:r>
            <a:r>
              <a:rPr lang="en-US" u="sng" dirty="0" smtClean="0"/>
              <a:t>&gt;</a:t>
            </a:r>
            <a:r>
              <a:rPr lang="en-US" dirty="0" smtClean="0"/>
              <a:t> 3 </a:t>
            </a:r>
            <a:r>
              <a:rPr lang="en-US" dirty="0" err="1" smtClean="0"/>
              <a:t>TeV</a:t>
            </a:r>
            <a:r>
              <a:rPr lang="en-US" dirty="0" smtClean="0"/>
              <a:t> lepton collider</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31</a:t>
            </a:fld>
            <a:endParaRPr lang="en-US"/>
          </a:p>
        </p:txBody>
      </p:sp>
    </p:spTree>
    <p:extLst>
      <p:ext uri="{BB962C8B-B14F-4D97-AF65-F5344CB8AC3E}">
        <p14:creationId xmlns:p14="http://schemas.microsoft.com/office/powerpoint/2010/main" val="21666081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Results of the discussions last week</a:t>
            </a:r>
            <a:endParaRPr lang="en-US" sz="3600" dirty="0"/>
          </a:p>
        </p:txBody>
      </p:sp>
      <p:sp>
        <p:nvSpPr>
          <p:cNvPr id="3" name="Content Placeholder 2"/>
          <p:cNvSpPr>
            <a:spLocks noGrp="1"/>
          </p:cNvSpPr>
          <p:nvPr>
            <p:ph idx="1"/>
          </p:nvPr>
        </p:nvSpPr>
        <p:spPr>
          <a:xfrm>
            <a:off x="457200" y="1141664"/>
            <a:ext cx="8229600" cy="5361971"/>
          </a:xfrm>
        </p:spPr>
        <p:txBody>
          <a:bodyPr>
            <a:normAutofit fontScale="85000" lnSpcReduction="10000"/>
          </a:bodyPr>
          <a:lstStyle/>
          <a:p>
            <a:r>
              <a:rPr lang="en-US" dirty="0" smtClean="0"/>
              <a:t>More specific information was requested prior to the meeting from both of the plasma </a:t>
            </a:r>
            <a:r>
              <a:rPr lang="en-US" dirty="0" err="1" smtClean="0"/>
              <a:t>wakefield</a:t>
            </a:r>
            <a:r>
              <a:rPr lang="en-US" dirty="0" smtClean="0"/>
              <a:t> acceleration groups along with the DLA developers and the </a:t>
            </a:r>
            <a:r>
              <a:rPr lang="en-US" dirty="0" err="1" smtClean="0"/>
              <a:t>muon</a:t>
            </a:r>
            <a:r>
              <a:rPr lang="en-US" dirty="0" smtClean="0"/>
              <a:t> collider proponents with a deadline of Dec. 1.</a:t>
            </a:r>
          </a:p>
          <a:p>
            <a:r>
              <a:rPr lang="en-US" dirty="0" smtClean="0"/>
              <a:t>One item of note from this query was the lowering of the proposed accelerating gradient for the plasma </a:t>
            </a:r>
            <a:r>
              <a:rPr lang="en-US" dirty="0" err="1" smtClean="0"/>
              <a:t>wakefield</a:t>
            </a:r>
            <a:r>
              <a:rPr lang="en-US" dirty="0" smtClean="0"/>
              <a:t> approach to ~ 1 </a:t>
            </a:r>
            <a:r>
              <a:rPr lang="en-US" dirty="0" err="1" smtClean="0"/>
              <a:t>GeV</a:t>
            </a:r>
            <a:r>
              <a:rPr lang="en-US" dirty="0" smtClean="0"/>
              <a:t>/m.</a:t>
            </a:r>
          </a:p>
          <a:p>
            <a:r>
              <a:rPr lang="en-US" dirty="0" smtClean="0"/>
              <a:t>After analyzing the answers provided by the groups, the subcommittee focusing on advanced acceleration techniques found that more information will be needed, especially with respect to the likely evolution of beam quality with further R&amp;D.</a:t>
            </a:r>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32</a:t>
            </a:fld>
            <a:endParaRPr lang="en-US"/>
          </a:p>
        </p:txBody>
      </p:sp>
    </p:spTree>
    <p:extLst>
      <p:ext uri="{BB962C8B-B14F-4D97-AF65-F5344CB8AC3E}">
        <p14:creationId xmlns:p14="http://schemas.microsoft.com/office/powerpoint/2010/main" val="33479715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Steps to the Final Report</a:t>
            </a:r>
            <a:endParaRPr lang="en-US" sz="3600" dirty="0"/>
          </a:p>
        </p:txBody>
      </p:sp>
      <p:sp>
        <p:nvSpPr>
          <p:cNvPr id="3" name="Content Placeholder 2"/>
          <p:cNvSpPr>
            <a:spLocks noGrp="1"/>
          </p:cNvSpPr>
          <p:nvPr>
            <p:ph idx="1"/>
          </p:nvPr>
        </p:nvSpPr>
        <p:spPr>
          <a:xfrm>
            <a:off x="457200" y="1141664"/>
            <a:ext cx="8229600" cy="5361971"/>
          </a:xfrm>
        </p:spPr>
        <p:txBody>
          <a:bodyPr>
            <a:normAutofit fontScale="77500" lnSpcReduction="20000"/>
          </a:bodyPr>
          <a:lstStyle/>
          <a:p>
            <a:r>
              <a:rPr lang="en-US" dirty="0" smtClean="0"/>
              <a:t>Continue to assess the information provided by the next round of requests to the advanced acceleration community.</a:t>
            </a:r>
          </a:p>
          <a:p>
            <a:r>
              <a:rPr lang="en-US" dirty="0" smtClean="0"/>
              <a:t>Continue revising the draft report sections for each of the GARD thrust areas.</a:t>
            </a:r>
          </a:p>
          <a:p>
            <a:r>
              <a:rPr lang="en-US" dirty="0" smtClean="0"/>
              <a:t>Meet again in January which may include a session where advanced accelerator proponents are invited to answer appropriate questions.</a:t>
            </a:r>
          </a:p>
          <a:p>
            <a:r>
              <a:rPr lang="en-US" dirty="0" smtClean="0"/>
              <a:t>At that meeting agree on the final set of recommendations</a:t>
            </a:r>
          </a:p>
          <a:p>
            <a:r>
              <a:rPr lang="en-US" dirty="0" smtClean="0"/>
              <a:t>Transform the final draft sections into a final report via </a:t>
            </a:r>
            <a:r>
              <a:rPr lang="en-US" dirty="0" smtClean="0"/>
              <a:t>our protected website</a:t>
            </a:r>
            <a:r>
              <a:rPr lang="en-US" dirty="0" smtClean="0"/>
              <a:t> </a:t>
            </a:r>
            <a:r>
              <a:rPr lang="en-US" dirty="0" smtClean="0"/>
              <a:t>and teleconferences during late January and February.</a:t>
            </a:r>
          </a:p>
          <a:p>
            <a:r>
              <a:rPr lang="en-US" dirty="0" smtClean="0"/>
              <a:t>Finish the final draft report by mid to late March.</a:t>
            </a:r>
          </a:p>
          <a:p>
            <a:r>
              <a:rPr lang="en-US" dirty="0" smtClean="0"/>
              <a:t>Present the final draft report to HEPAP at its early April meeting. </a:t>
            </a:r>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33</a:t>
            </a:fld>
            <a:endParaRPr lang="en-US"/>
          </a:p>
        </p:txBody>
      </p:sp>
    </p:spTree>
    <p:extLst>
      <p:ext uri="{BB962C8B-B14F-4D97-AF65-F5344CB8AC3E}">
        <p14:creationId xmlns:p14="http://schemas.microsoft.com/office/powerpoint/2010/main" val="168341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Conclusions</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A healthy program in accelerator R&amp;D is key to </a:t>
            </a:r>
            <a:r>
              <a:rPr lang="en-US" dirty="0" smtClean="0"/>
              <a:t>ensuring </a:t>
            </a:r>
            <a:r>
              <a:rPr lang="en-US" dirty="0" smtClean="0"/>
              <a:t>that the US accelerator based high energy particle physics program is world leading.</a:t>
            </a:r>
          </a:p>
          <a:p>
            <a:pPr marL="0" indent="0">
              <a:buNone/>
            </a:pPr>
            <a:endParaRPr lang="en-US" dirty="0"/>
          </a:p>
          <a:p>
            <a:pPr marL="0" indent="0">
              <a:buNone/>
            </a:pPr>
            <a:r>
              <a:rPr lang="en-US" dirty="0" smtClean="0"/>
              <a:t>Training of the next generation of accelerator scientists and technologists is a very important element of the GARD R&amp;D program.  See the HEPAP </a:t>
            </a:r>
            <a:r>
              <a:rPr lang="en-US" dirty="0" smtClean="0"/>
              <a:t>Subcommittee on Workforce Development report </a:t>
            </a:r>
            <a:r>
              <a:rPr lang="en-US" dirty="0" smtClean="0"/>
              <a:t>published this past spring.</a:t>
            </a:r>
          </a:p>
          <a:p>
            <a:pPr marL="0" indent="0">
              <a:buNone/>
            </a:pPr>
            <a:endParaRPr lang="en-US" dirty="0"/>
          </a:p>
          <a:p>
            <a:pPr marL="0" indent="0">
              <a:buNone/>
            </a:pPr>
            <a:r>
              <a:rPr lang="en-US" dirty="0" smtClean="0"/>
              <a:t>Need to provide continued support for fundamental accelerator R&amp;D that is not directed towards the possible projects presently under discussion.</a:t>
            </a:r>
            <a:r>
              <a:rPr lang="en-US" dirty="0"/>
              <a:t> </a:t>
            </a:r>
            <a:r>
              <a:rPr lang="en-US" dirty="0" smtClean="0"/>
              <a:t> This has provided us with our current suite of accelerator capabilities.</a:t>
            </a:r>
          </a:p>
          <a:p>
            <a:pPr marL="0" indent="0">
              <a:buNone/>
            </a:pPr>
            <a:endParaRPr lang="en-US" dirty="0"/>
          </a:p>
          <a:p>
            <a:pPr marL="0" indent="0">
              <a:buNone/>
            </a:pPr>
            <a:r>
              <a:rPr lang="en-US" dirty="0" smtClean="0"/>
              <a:t>Our hope is that our report will provide useful guidance to DOE OHEP in charting the future of accelerator R&amp;D in the US.</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dirty="0"/>
          </a:p>
        </p:txBody>
      </p:sp>
      <p:sp>
        <p:nvSpPr>
          <p:cNvPr id="5" name="Slide Number Placeholder 4"/>
          <p:cNvSpPr>
            <a:spLocks noGrp="1"/>
          </p:cNvSpPr>
          <p:nvPr>
            <p:ph type="sldNum" sz="quarter" idx="12"/>
          </p:nvPr>
        </p:nvSpPr>
        <p:spPr/>
        <p:txBody>
          <a:bodyPr/>
          <a:lstStyle/>
          <a:p>
            <a:fld id="{A6BF8410-89E8-4B46-A597-98B68632AFE5}" type="slidenum">
              <a:rPr lang="en-US" smtClean="0"/>
              <a:t>34</a:t>
            </a:fld>
            <a:endParaRPr lang="en-US"/>
          </a:p>
        </p:txBody>
      </p:sp>
    </p:spTree>
    <p:extLst>
      <p:ext uri="{BB962C8B-B14F-4D97-AF65-F5344CB8AC3E}">
        <p14:creationId xmlns:p14="http://schemas.microsoft.com/office/powerpoint/2010/main" val="3331689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Help After the Report Submission</a:t>
            </a:r>
            <a:endParaRPr lang="en-US" sz="3600" dirty="0"/>
          </a:p>
        </p:txBody>
      </p:sp>
      <p:pic>
        <p:nvPicPr>
          <p:cNvPr id="6" name="Content Placeholder 5" descr="DSC_0144.JPG"/>
          <p:cNvPicPr>
            <a:picLocks noGrp="1" noChangeAspect="1"/>
          </p:cNvPicPr>
          <p:nvPr>
            <p:ph idx="1"/>
          </p:nvPr>
        </p:nvPicPr>
        <p:blipFill>
          <a:blip r:embed="rId2">
            <a:extLst>
              <a:ext uri="{28A0092B-C50C-407E-A947-70E740481C1C}">
                <a14:useLocalDpi xmlns:a14="http://schemas.microsoft.com/office/drawing/2010/main" val="0"/>
              </a:ext>
            </a:extLst>
          </a:blip>
          <a:srcRect t="8643" b="8643"/>
          <a:stretch>
            <a:fillRect/>
          </a:stretch>
        </p:blipFill>
        <p:spPr/>
      </p:pic>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35</a:t>
            </a:fld>
            <a:endParaRPr lang="en-US"/>
          </a:p>
        </p:txBody>
      </p:sp>
    </p:spTree>
    <p:extLst>
      <p:ext uri="{BB962C8B-B14F-4D97-AF65-F5344CB8AC3E}">
        <p14:creationId xmlns:p14="http://schemas.microsoft.com/office/powerpoint/2010/main" val="22122671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Further Help After the Report Submission</a:t>
            </a:r>
            <a:endParaRPr lang="en-US" sz="36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36</a:t>
            </a:fld>
            <a:endParaRPr lang="en-US"/>
          </a:p>
        </p:txBody>
      </p:sp>
      <p:pic>
        <p:nvPicPr>
          <p:cNvPr id="6" name="Content Placeholder 5" descr="DSCN1573.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1600202"/>
            <a:ext cx="5214037" cy="2867520"/>
          </a:xfrm>
        </p:spPr>
      </p:pic>
      <p:pic>
        <p:nvPicPr>
          <p:cNvPr id="8" name="Picture 7" descr="leopard-seal-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274" y="3339850"/>
            <a:ext cx="3943725" cy="2629150"/>
          </a:xfrm>
          <a:prstGeom prst="rect">
            <a:avLst/>
          </a:prstGeom>
        </p:spPr>
      </p:pic>
    </p:spTree>
    <p:extLst>
      <p:ext uri="{BB962C8B-B14F-4D97-AF65-F5344CB8AC3E}">
        <p14:creationId xmlns:p14="http://schemas.microsoft.com/office/powerpoint/2010/main" val="12370764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a:t>
            </a:r>
            <a:endParaRPr lang="en-US" dirty="0"/>
          </a:p>
        </p:txBody>
      </p:sp>
      <p:sp>
        <p:nvSpPr>
          <p:cNvPr id="4" name="Footer Placeholder 3"/>
          <p:cNvSpPr>
            <a:spLocks noGrp="1"/>
          </p:cNvSpPr>
          <p:nvPr>
            <p:ph type="ftr" sz="quarter" idx="11"/>
          </p:nvPr>
        </p:nvSpPr>
        <p:spPr/>
        <p:txBody>
          <a:bodyPr/>
          <a:lstStyle/>
          <a:p>
            <a:r>
              <a:rPr lang="en-US" smtClean="0"/>
              <a:t>HEPAP Meeting     12/8/2014</a:t>
            </a:r>
            <a:endParaRPr lang="en-US" dirty="0"/>
          </a:p>
        </p:txBody>
      </p:sp>
      <p:sp>
        <p:nvSpPr>
          <p:cNvPr id="5" name="Slide Number Placeholder 4"/>
          <p:cNvSpPr>
            <a:spLocks noGrp="1"/>
          </p:cNvSpPr>
          <p:nvPr>
            <p:ph type="sldNum" sz="quarter" idx="12"/>
          </p:nvPr>
        </p:nvSpPr>
        <p:spPr/>
        <p:txBody>
          <a:bodyPr/>
          <a:lstStyle/>
          <a:p>
            <a:fld id="{A6BF8410-89E8-4B46-A597-98B68632AFE5}" type="slidenum">
              <a:rPr lang="en-US" smtClean="0"/>
              <a:t>37</a:t>
            </a:fld>
            <a:endParaRPr lang="en-US"/>
          </a:p>
        </p:txBody>
      </p:sp>
      <p:sp>
        <p:nvSpPr>
          <p:cNvPr id="6" name="Content Placeholder 5"/>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525438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History</a:t>
            </a:r>
            <a:endParaRPr lang="en-US" sz="3600" dirty="0"/>
          </a:p>
        </p:txBody>
      </p:sp>
      <p:sp>
        <p:nvSpPr>
          <p:cNvPr id="3" name="Content Placeholder 2"/>
          <p:cNvSpPr>
            <a:spLocks noGrp="1"/>
          </p:cNvSpPr>
          <p:nvPr>
            <p:ph idx="1"/>
          </p:nvPr>
        </p:nvSpPr>
        <p:spPr>
          <a:xfrm>
            <a:off x="457200" y="1141664"/>
            <a:ext cx="8229600" cy="5361971"/>
          </a:xfrm>
        </p:spPr>
        <p:txBody>
          <a:bodyPr>
            <a:noAutofit/>
          </a:bodyPr>
          <a:lstStyle/>
          <a:p>
            <a:r>
              <a:rPr lang="en-US" sz="2400" dirty="0"/>
              <a:t>Third HEPAP Subpanel on Accelerator R&amp;D was the second “Marx” </a:t>
            </a:r>
            <a:r>
              <a:rPr lang="en-US" sz="2400" dirty="0" smtClean="0"/>
              <a:t>Subpanel in 2006.</a:t>
            </a:r>
          </a:p>
          <a:p>
            <a:pPr marL="0" indent="0">
              <a:buNone/>
            </a:pPr>
            <a:r>
              <a:rPr lang="en-US" sz="2400" dirty="0"/>
              <a:t>	</a:t>
            </a:r>
            <a:r>
              <a:rPr lang="en-US" sz="2400" dirty="0" smtClean="0"/>
              <a:t>	Its report suggested </a:t>
            </a:r>
            <a:r>
              <a:rPr lang="en-US" sz="2400" dirty="0"/>
              <a:t>that the level of support should be </a:t>
            </a:r>
            <a:endParaRPr lang="en-US" sz="2400" dirty="0" smtClean="0"/>
          </a:p>
          <a:p>
            <a:pPr marL="0" indent="0">
              <a:buNone/>
            </a:pPr>
            <a:r>
              <a:rPr lang="en-US" sz="2400" dirty="0" smtClean="0"/>
              <a:t> </a:t>
            </a:r>
            <a:r>
              <a:rPr lang="en-US" sz="2400" dirty="0"/>
              <a:t>	</a:t>
            </a:r>
            <a:r>
              <a:rPr lang="en-US" sz="2400" dirty="0" smtClean="0"/>
              <a:t>	4% </a:t>
            </a:r>
            <a:r>
              <a:rPr lang="en-US" sz="2400" dirty="0"/>
              <a:t>for the coming year </a:t>
            </a:r>
            <a:r>
              <a:rPr lang="en-US" sz="2400" dirty="0" smtClean="0"/>
              <a:t>with </a:t>
            </a:r>
            <a:r>
              <a:rPr lang="en-US" sz="2400" dirty="0"/>
              <a:t>5% the next year and </a:t>
            </a:r>
            <a:r>
              <a:rPr lang="en-US" sz="2400" dirty="0" smtClean="0"/>
              <a:t>				increasing </a:t>
            </a:r>
            <a:r>
              <a:rPr lang="en-US" sz="2400" dirty="0"/>
              <a:t>to 6% smoothly over the next ten years </a:t>
            </a:r>
            <a:r>
              <a:rPr lang="en-US" sz="2400" dirty="0" smtClean="0"/>
              <a:t>and 			remaining </a:t>
            </a:r>
            <a:r>
              <a:rPr lang="en-US" sz="2400" dirty="0"/>
              <a:t>at that level afterword.  </a:t>
            </a:r>
            <a:r>
              <a:rPr lang="en-US" sz="2400" dirty="0" smtClean="0"/>
              <a:t>Another 						recommendation </a:t>
            </a:r>
            <a:r>
              <a:rPr lang="en-US" sz="2400" dirty="0"/>
              <a:t>was that the </a:t>
            </a:r>
            <a:r>
              <a:rPr lang="en-US" sz="2400" dirty="0" smtClean="0"/>
              <a:t>NSF </a:t>
            </a:r>
            <a:r>
              <a:rPr lang="en-US" sz="2400" dirty="0"/>
              <a:t>begin a program in </a:t>
            </a:r>
            <a:r>
              <a:rPr lang="en-US" sz="2400" dirty="0" smtClean="0"/>
              <a:t>			Accelerator </a:t>
            </a:r>
            <a:r>
              <a:rPr lang="en-US" sz="2400" dirty="0"/>
              <a:t>Science.  Introduced the concept that </a:t>
            </a:r>
            <a:r>
              <a:rPr lang="en-US" sz="2400" dirty="0" smtClean="0"/>
              <a:t>HEP 			should </a:t>
            </a:r>
            <a:r>
              <a:rPr lang="en-US" sz="2400" dirty="0"/>
              <a:t>be the “steward of accelerator R&amp;D” that could </a:t>
            </a:r>
            <a:r>
              <a:rPr lang="en-US" sz="2400" dirty="0" smtClean="0"/>
              <a:t>			support accelerator </a:t>
            </a:r>
            <a:r>
              <a:rPr lang="en-US" sz="2400" dirty="0"/>
              <a:t>needs in other branches of the Office </a:t>
            </a:r>
            <a:r>
              <a:rPr lang="en-US" sz="2400" dirty="0" smtClean="0"/>
              <a:t>		of </a:t>
            </a:r>
            <a:r>
              <a:rPr lang="en-US" sz="2400" dirty="0"/>
              <a:t>Science and that </a:t>
            </a:r>
            <a:r>
              <a:rPr lang="en-US" sz="2400" dirty="0" smtClean="0"/>
              <a:t>these branches </a:t>
            </a:r>
            <a:r>
              <a:rPr lang="en-US" sz="2400" dirty="0"/>
              <a:t>should provide some </a:t>
            </a:r>
            <a:r>
              <a:rPr lang="en-US" sz="2400" dirty="0" smtClean="0"/>
              <a:t>		support </a:t>
            </a:r>
            <a:r>
              <a:rPr lang="en-US" sz="2400" dirty="0"/>
              <a:t>for these activities.</a:t>
            </a:r>
          </a:p>
          <a:p>
            <a:r>
              <a:rPr lang="en-US" sz="2400" dirty="0" smtClean="0"/>
              <a:t>Only f</a:t>
            </a:r>
            <a:r>
              <a:rPr lang="en-US" sz="2400" dirty="0" smtClean="0"/>
              <a:t>our </a:t>
            </a:r>
            <a:r>
              <a:rPr lang="en-US" sz="2400" dirty="0"/>
              <a:t>members of the second “Marx” </a:t>
            </a:r>
            <a:r>
              <a:rPr lang="en-US" sz="2400" dirty="0" smtClean="0"/>
              <a:t>Subpanel </a:t>
            </a:r>
            <a:r>
              <a:rPr lang="en-US" sz="2400" dirty="0"/>
              <a:t>are </a:t>
            </a:r>
            <a:r>
              <a:rPr lang="en-US" sz="2400" dirty="0" smtClean="0"/>
              <a:t>members </a:t>
            </a:r>
            <a:r>
              <a:rPr lang="en-US" sz="2400" dirty="0" smtClean="0"/>
              <a:t>of </a:t>
            </a:r>
            <a:r>
              <a:rPr lang="en-US" sz="2400" dirty="0" smtClean="0"/>
              <a:t>the current Subpanel</a:t>
            </a:r>
            <a:r>
              <a:rPr lang="en-US" sz="2400" dirty="0"/>
              <a:t>.</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4</a:t>
            </a:fld>
            <a:endParaRPr lang="en-US"/>
          </a:p>
        </p:txBody>
      </p:sp>
    </p:spTree>
    <p:extLst>
      <p:ext uri="{BB962C8B-B14F-4D97-AF65-F5344CB8AC3E}">
        <p14:creationId xmlns:p14="http://schemas.microsoft.com/office/powerpoint/2010/main" val="158385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 of the Charge to the Panel</a:t>
            </a:r>
            <a:endParaRPr lang="en-US" sz="3600" dirty="0"/>
          </a:p>
        </p:txBody>
      </p:sp>
      <p:sp>
        <p:nvSpPr>
          <p:cNvPr id="3" name="Content Placeholder 2"/>
          <p:cNvSpPr>
            <a:spLocks noGrp="1"/>
          </p:cNvSpPr>
          <p:nvPr>
            <p:ph idx="1"/>
          </p:nvPr>
        </p:nvSpPr>
        <p:spPr/>
        <p:txBody>
          <a:bodyPr>
            <a:normAutofit/>
          </a:bodyPr>
          <a:lstStyle/>
          <a:p>
            <a:pPr marL="0" indent="0">
              <a:buNone/>
            </a:pPr>
            <a:r>
              <a:rPr lang="en-US" sz="2400" b="1" dirty="0" smtClean="0"/>
              <a:t>National Goals:</a:t>
            </a:r>
            <a:r>
              <a:rPr lang="en-US" sz="2400" dirty="0" smtClean="0"/>
              <a:t>  Appropriate goals in broad terms for medium ( </a:t>
            </a:r>
            <a:r>
              <a:rPr lang="en-US" sz="2400" u="sng" dirty="0" smtClean="0"/>
              <a:t>&lt;</a:t>
            </a:r>
            <a:r>
              <a:rPr lang="en-US" sz="2400" dirty="0" smtClean="0"/>
              <a:t> 10 years ) and long term ( </a:t>
            </a:r>
            <a:r>
              <a:rPr lang="en-US" sz="2400" u="sng" dirty="0" smtClean="0"/>
              <a:t>&lt;</a:t>
            </a:r>
            <a:r>
              <a:rPr lang="en-US" sz="2400" dirty="0" smtClean="0"/>
              <a:t> 20 years ) U. S. Accelerator R&amp;D for a world leading future program in accelerator based particle physics </a:t>
            </a:r>
            <a:r>
              <a:rPr lang="en-US" sz="2400" dirty="0" smtClean="0"/>
              <a:t>aligned with the recommendations of</a:t>
            </a:r>
            <a:r>
              <a:rPr lang="en-US" sz="2400" dirty="0" smtClean="0"/>
              <a:t> </a:t>
            </a:r>
            <a:r>
              <a:rPr lang="en-US" sz="2400" dirty="0" smtClean="0"/>
              <a:t>P5</a:t>
            </a:r>
          </a:p>
          <a:p>
            <a:pPr marL="0" indent="0">
              <a:buNone/>
            </a:pPr>
            <a:endParaRPr lang="en-US" sz="2400" dirty="0"/>
          </a:p>
          <a:p>
            <a:pPr marL="0" indent="0">
              <a:buNone/>
            </a:pPr>
            <a:r>
              <a:rPr lang="en-US" sz="2400" b="1" dirty="0" smtClean="0"/>
              <a:t>Current Effort:  </a:t>
            </a:r>
            <a:r>
              <a:rPr lang="en-US" sz="2400" dirty="0" smtClean="0"/>
              <a:t>Examine the scope of the current effort and evaluate how well these address the HEP mission as expressed by P5</a:t>
            </a:r>
          </a:p>
          <a:p>
            <a:pPr marL="0" indent="0">
              <a:buNone/>
            </a:pPr>
            <a:endParaRPr lang="en-US" sz="2400" dirty="0"/>
          </a:p>
          <a:p>
            <a:pPr marL="0" indent="0">
              <a:buNone/>
            </a:pPr>
            <a:r>
              <a:rPr lang="en-US" sz="2400" b="1" dirty="0" smtClean="0"/>
              <a:t>Impediments:</a:t>
            </a:r>
            <a:r>
              <a:rPr lang="en-US" sz="2400" dirty="0" smtClean="0"/>
              <a:t>  Describe any impediments that may exist in achieving these goals</a:t>
            </a:r>
            <a:endParaRPr lang="en-US" sz="24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5</a:t>
            </a:fld>
            <a:endParaRPr lang="en-US"/>
          </a:p>
        </p:txBody>
      </p:sp>
    </p:spTree>
    <p:extLst>
      <p:ext uri="{BB962C8B-B14F-4D97-AF65-F5344CB8AC3E}">
        <p14:creationId xmlns:p14="http://schemas.microsoft.com/office/powerpoint/2010/main" val="370823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 of the Charge to the Panel</a:t>
            </a:r>
            <a:endParaRPr lang="en-US" sz="3600" dirty="0"/>
          </a:p>
        </p:txBody>
      </p:sp>
      <p:sp>
        <p:nvSpPr>
          <p:cNvPr id="3" name="Content Placeholder 2"/>
          <p:cNvSpPr>
            <a:spLocks noGrp="1"/>
          </p:cNvSpPr>
          <p:nvPr>
            <p:ph idx="1"/>
          </p:nvPr>
        </p:nvSpPr>
        <p:spPr/>
        <p:txBody>
          <a:bodyPr>
            <a:normAutofit fontScale="92500"/>
          </a:bodyPr>
          <a:lstStyle/>
          <a:p>
            <a:pPr marL="0" indent="0">
              <a:buNone/>
            </a:pPr>
            <a:r>
              <a:rPr lang="en-US" sz="2400" b="1" dirty="0" smtClean="0"/>
              <a:t>Training:</a:t>
            </a:r>
            <a:r>
              <a:rPr lang="en-US" sz="2400" dirty="0" smtClean="0"/>
              <a:t>  Accelerator R&amp;D efforts play a major role in training future accelerator scientists and technologists.  </a:t>
            </a:r>
            <a:r>
              <a:rPr lang="en-US" sz="2400" dirty="0" smtClean="0"/>
              <a:t>Are local partnerships between laboratories and local universities performing adequately?</a:t>
            </a:r>
            <a:endParaRPr lang="en-US" sz="2400" dirty="0" smtClean="0"/>
          </a:p>
          <a:p>
            <a:pPr marL="0" indent="0">
              <a:buNone/>
            </a:pPr>
            <a:endParaRPr lang="en-US" sz="2400" dirty="0" smtClean="0"/>
          </a:p>
          <a:p>
            <a:pPr marL="0" indent="0">
              <a:buNone/>
            </a:pPr>
            <a:r>
              <a:rPr lang="en-US" sz="2400" b="1" dirty="0" smtClean="0"/>
              <a:t>Balance:</a:t>
            </a:r>
            <a:r>
              <a:rPr lang="en-US" sz="2400" dirty="0" smtClean="0"/>
              <a:t>  How do we maintain a healthy and appropriately balanced national program?  Provide further guidance for a plan based on the science and technology case for increased investment in </a:t>
            </a:r>
            <a:r>
              <a:rPr lang="en-US" sz="2400" dirty="0" smtClean="0"/>
              <a:t>HEP Accelerator </a:t>
            </a:r>
            <a:r>
              <a:rPr lang="en-US" sz="2400" dirty="0" smtClean="0"/>
              <a:t>R&amp;D called for in P5’s Scenario </a:t>
            </a:r>
            <a:r>
              <a:rPr lang="en-US" sz="2400" dirty="0" smtClean="0"/>
              <a:t>C</a:t>
            </a:r>
          </a:p>
          <a:p>
            <a:pPr marL="0" indent="0">
              <a:buNone/>
            </a:pPr>
            <a:endParaRPr lang="en-US" sz="2400" b="1" dirty="0" smtClean="0"/>
          </a:p>
          <a:p>
            <a:pPr marL="0" indent="0">
              <a:buNone/>
            </a:pPr>
            <a:endParaRPr lang="en-US" sz="2400" dirty="0"/>
          </a:p>
          <a:p>
            <a:pPr marL="0" indent="0">
              <a:buNone/>
            </a:pPr>
            <a:r>
              <a:rPr lang="en-US" sz="2400" dirty="0" smtClean="0"/>
              <a:t>Preliminary report by end of November with final report by March 2015</a:t>
            </a:r>
            <a:endParaRPr lang="en-US" sz="24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6</a:t>
            </a:fld>
            <a:endParaRPr lang="en-US"/>
          </a:p>
        </p:txBody>
      </p:sp>
    </p:spTree>
    <p:extLst>
      <p:ext uri="{BB962C8B-B14F-4D97-AF65-F5344CB8AC3E}">
        <p14:creationId xmlns:p14="http://schemas.microsoft.com/office/powerpoint/2010/main" val="1855033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Members of the Subpanel</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Bill Barletta        MIT                           </a:t>
            </a:r>
            <a:r>
              <a:rPr lang="en-US" sz="2400" dirty="0"/>
              <a:t>Young-</a:t>
            </a:r>
            <a:r>
              <a:rPr lang="en-US" sz="2400" dirty="0" err="1"/>
              <a:t>Kee</a:t>
            </a:r>
            <a:r>
              <a:rPr lang="en-US" sz="2400" dirty="0"/>
              <a:t> Kim    U of Chicago</a:t>
            </a:r>
          </a:p>
          <a:p>
            <a:pPr marL="0" indent="0">
              <a:buNone/>
            </a:pPr>
            <a:r>
              <a:rPr lang="en-US" sz="2400" dirty="0" err="1"/>
              <a:t>Ilan</a:t>
            </a:r>
            <a:r>
              <a:rPr lang="en-US" sz="2400" dirty="0"/>
              <a:t> Ben-</a:t>
            </a:r>
            <a:r>
              <a:rPr lang="en-US" sz="2400" dirty="0" err="1"/>
              <a:t>Zvi</a:t>
            </a:r>
            <a:r>
              <a:rPr lang="en-US" sz="2400" dirty="0"/>
              <a:t>   </a:t>
            </a:r>
            <a:r>
              <a:rPr lang="en-US" sz="2400" dirty="0" smtClean="0"/>
              <a:t> BNL &amp; </a:t>
            </a:r>
            <a:r>
              <a:rPr lang="en-US" sz="2400" dirty="0" err="1" smtClean="0"/>
              <a:t>Stonybrook</a:t>
            </a:r>
            <a:r>
              <a:rPr lang="en-US" sz="2400" dirty="0" smtClean="0"/>
              <a:t> </a:t>
            </a:r>
            <a:r>
              <a:rPr lang="en-US" sz="2400" dirty="0"/>
              <a:t>	   Tadashi </a:t>
            </a:r>
            <a:r>
              <a:rPr lang="en-US" sz="2400" dirty="0" err="1"/>
              <a:t>Koseki</a:t>
            </a:r>
            <a:r>
              <a:rPr lang="en-US" sz="2400" dirty="0"/>
              <a:t>    KEK/J-PARC</a:t>
            </a:r>
          </a:p>
          <a:p>
            <a:pPr marL="0" indent="0">
              <a:buNone/>
            </a:pPr>
            <a:r>
              <a:rPr lang="en-US" sz="2400" dirty="0" smtClean="0"/>
              <a:t>Marty </a:t>
            </a:r>
            <a:r>
              <a:rPr lang="en-US" sz="2400" dirty="0" err="1" smtClean="0"/>
              <a:t>Breidenbach</a:t>
            </a:r>
            <a:r>
              <a:rPr lang="en-US" sz="2400" dirty="0" smtClean="0"/>
              <a:t>   SLAC			</a:t>
            </a:r>
            <a:r>
              <a:rPr lang="en-US" sz="2400" dirty="0"/>
              <a:t> </a:t>
            </a:r>
            <a:r>
              <a:rPr lang="en-US" sz="2400" dirty="0" smtClean="0"/>
              <a:t>  Geoff Kraft (NP)   JLAB</a:t>
            </a:r>
            <a:endParaRPr lang="en-US" sz="2400" dirty="0"/>
          </a:p>
          <a:p>
            <a:pPr marL="0" indent="0">
              <a:buNone/>
            </a:pPr>
            <a:r>
              <a:rPr lang="en-US" sz="2400" dirty="0" smtClean="0"/>
              <a:t>Oliver </a:t>
            </a:r>
            <a:r>
              <a:rPr lang="en-US" sz="2400" dirty="0" err="1" smtClean="0"/>
              <a:t>Bruning</a:t>
            </a:r>
            <a:r>
              <a:rPr lang="en-US" sz="2400" dirty="0" smtClean="0"/>
              <a:t>   CERN                        Andy </a:t>
            </a:r>
            <a:r>
              <a:rPr lang="en-US" sz="2400" dirty="0" smtClean="0"/>
              <a:t>Lankford (ex officio)     												UC </a:t>
            </a:r>
            <a:r>
              <a:rPr lang="en-US" sz="2400" dirty="0" smtClean="0"/>
              <a:t>Irvine</a:t>
            </a:r>
          </a:p>
          <a:p>
            <a:pPr marL="0" indent="0">
              <a:buNone/>
            </a:pPr>
            <a:r>
              <a:rPr lang="en-US" sz="2400" dirty="0" smtClean="0"/>
              <a:t>Bruce </a:t>
            </a:r>
            <a:r>
              <a:rPr lang="en-US" sz="2400" dirty="0" err="1" smtClean="0"/>
              <a:t>Carlsten</a:t>
            </a:r>
            <a:r>
              <a:rPr lang="en-US" sz="2400" dirty="0" smtClean="0"/>
              <a:t>   Los Alamos             </a:t>
            </a:r>
            <a:r>
              <a:rPr lang="en-US" sz="2400" dirty="0" err="1" smtClean="0"/>
              <a:t>Lia</a:t>
            </a:r>
            <a:r>
              <a:rPr lang="en-US" sz="2400" dirty="0" smtClean="0"/>
              <a:t> </a:t>
            </a:r>
            <a:r>
              <a:rPr lang="en-US" sz="2400" dirty="0" err="1" smtClean="0"/>
              <a:t>Merminga</a:t>
            </a:r>
            <a:r>
              <a:rPr lang="en-US" sz="2400" dirty="0" smtClean="0"/>
              <a:t>       </a:t>
            </a:r>
            <a:r>
              <a:rPr lang="en-US" sz="2400" dirty="0" err="1" smtClean="0"/>
              <a:t>Triumf</a:t>
            </a:r>
            <a:endParaRPr lang="en-US" sz="2400" dirty="0" smtClean="0"/>
          </a:p>
          <a:p>
            <a:pPr marL="0" indent="0">
              <a:buNone/>
            </a:pPr>
            <a:r>
              <a:rPr lang="en-US" sz="2400" dirty="0" smtClean="0"/>
              <a:t>Roger Dixon       </a:t>
            </a:r>
            <a:r>
              <a:rPr lang="en-US" sz="2400" dirty="0" err="1" smtClean="0"/>
              <a:t>Fermilab</a:t>
            </a:r>
            <a:r>
              <a:rPr lang="en-US" sz="2400" dirty="0" smtClean="0"/>
              <a:t>                  Jamie </a:t>
            </a:r>
            <a:r>
              <a:rPr lang="en-US" sz="2400" dirty="0" err="1" smtClean="0"/>
              <a:t>Rosenzweig</a:t>
            </a:r>
            <a:r>
              <a:rPr lang="en-US" sz="2400" dirty="0" smtClean="0"/>
              <a:t>   UCLA</a:t>
            </a:r>
          </a:p>
          <a:p>
            <a:pPr marL="0" indent="0">
              <a:buNone/>
            </a:pPr>
            <a:r>
              <a:rPr lang="en-US" sz="2400" dirty="0" smtClean="0"/>
              <a:t>Steve </a:t>
            </a:r>
            <a:r>
              <a:rPr lang="en-US" sz="2400" dirty="0" err="1" smtClean="0"/>
              <a:t>Gourlay</a:t>
            </a:r>
            <a:r>
              <a:rPr lang="en-US" sz="2400" dirty="0" smtClean="0"/>
              <a:t>    LBNL                        Mike </a:t>
            </a:r>
            <a:r>
              <a:rPr lang="en-US" sz="2400" dirty="0" err="1" smtClean="0"/>
              <a:t>Syphers</a:t>
            </a:r>
            <a:r>
              <a:rPr lang="en-US" sz="2400" dirty="0" smtClean="0"/>
              <a:t>        MSU</a:t>
            </a:r>
          </a:p>
          <a:p>
            <a:pPr marL="0" indent="0">
              <a:buNone/>
            </a:pPr>
            <a:r>
              <a:rPr lang="en-US" sz="2400" dirty="0" smtClean="0"/>
              <a:t>Don Hartill (Chair)    Cornell             Bob </a:t>
            </a:r>
            <a:r>
              <a:rPr lang="en-US" sz="2400" dirty="0" err="1" smtClean="0"/>
              <a:t>Tschirhart</a:t>
            </a:r>
            <a:r>
              <a:rPr lang="en-US" sz="2400" dirty="0" smtClean="0"/>
              <a:t>      </a:t>
            </a:r>
            <a:r>
              <a:rPr lang="en-US" sz="2400" dirty="0" err="1" smtClean="0"/>
              <a:t>Fermilab</a:t>
            </a:r>
            <a:r>
              <a:rPr lang="en-US" sz="2400" dirty="0" smtClean="0"/>
              <a:t>  </a:t>
            </a:r>
          </a:p>
          <a:p>
            <a:pPr marL="0" indent="0">
              <a:buNone/>
            </a:pPr>
            <a:r>
              <a:rPr lang="en-US" sz="2400" dirty="0" smtClean="0"/>
              <a:t>Georg </a:t>
            </a:r>
            <a:r>
              <a:rPr lang="en-US" sz="2400" dirty="0" err="1" smtClean="0"/>
              <a:t>Hoffstaetter</a:t>
            </a:r>
            <a:r>
              <a:rPr lang="en-US" sz="2400" dirty="0" smtClean="0"/>
              <a:t>   Cornell             </a:t>
            </a:r>
            <a:r>
              <a:rPr lang="en-US" sz="2400" dirty="0" err="1" smtClean="0"/>
              <a:t>Rik</a:t>
            </a:r>
            <a:r>
              <a:rPr lang="en-US" sz="2400" dirty="0" smtClean="0"/>
              <a:t> Yoshida           Argonne</a:t>
            </a:r>
          </a:p>
          <a:p>
            <a:pPr marL="0" indent="0">
              <a:buNone/>
            </a:pPr>
            <a:r>
              <a:rPr lang="en-US" sz="2400" dirty="0" err="1"/>
              <a:t>Zhirong</a:t>
            </a:r>
            <a:r>
              <a:rPr lang="en-US" sz="2400" dirty="0"/>
              <a:t> Huang (BES</a:t>
            </a:r>
            <a:r>
              <a:rPr lang="en-US" sz="2400" dirty="0" smtClean="0"/>
              <a:t>)    </a:t>
            </a:r>
            <a:r>
              <a:rPr lang="en-US" sz="2400" dirty="0"/>
              <a:t>SLAC</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7</a:t>
            </a:fld>
            <a:endParaRPr lang="en-US"/>
          </a:p>
        </p:txBody>
      </p:sp>
    </p:spTree>
    <p:extLst>
      <p:ext uri="{BB962C8B-B14F-4D97-AF65-F5344CB8AC3E}">
        <p14:creationId xmlns:p14="http://schemas.microsoft.com/office/powerpoint/2010/main" val="407066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7438"/>
          </a:xfrm>
        </p:spPr>
        <p:txBody>
          <a:bodyPr>
            <a:normAutofit/>
          </a:bodyPr>
          <a:lstStyle/>
          <a:p>
            <a:r>
              <a:rPr lang="en-US" sz="3600" dirty="0" smtClean="0"/>
              <a:t>Guidance from P5</a:t>
            </a:r>
            <a:endParaRPr lang="en-US" sz="3600" dirty="0"/>
          </a:p>
        </p:txBody>
      </p:sp>
      <p:sp>
        <p:nvSpPr>
          <p:cNvPr id="3" name="Content Placeholder 2"/>
          <p:cNvSpPr>
            <a:spLocks noGrp="1"/>
          </p:cNvSpPr>
          <p:nvPr>
            <p:ph idx="1"/>
          </p:nvPr>
        </p:nvSpPr>
        <p:spPr>
          <a:xfrm>
            <a:off x="457200" y="1141664"/>
            <a:ext cx="8229600" cy="5361971"/>
          </a:xfrm>
        </p:spPr>
        <p:txBody>
          <a:bodyPr>
            <a:noAutofit/>
          </a:bodyPr>
          <a:lstStyle/>
          <a:p>
            <a:r>
              <a:rPr lang="en-US" sz="1400" dirty="0" smtClean="0"/>
              <a:t>Science Drivers</a:t>
            </a:r>
          </a:p>
          <a:p>
            <a:pPr marL="0" indent="0">
              <a:buNone/>
            </a:pPr>
            <a:r>
              <a:rPr lang="en-US" sz="1400" dirty="0"/>
              <a:t>	</a:t>
            </a:r>
            <a:r>
              <a:rPr lang="en-US" sz="1400" dirty="0" smtClean="0"/>
              <a:t>	Use the Higgs boson as a new tool for discovery</a:t>
            </a:r>
          </a:p>
          <a:p>
            <a:pPr marL="0" indent="0">
              <a:buNone/>
            </a:pPr>
            <a:r>
              <a:rPr lang="en-US" sz="1400" dirty="0"/>
              <a:t>	</a:t>
            </a:r>
            <a:r>
              <a:rPr lang="en-US" sz="1400" dirty="0" smtClean="0"/>
              <a:t>	Pursue the physics associated with neutrino mass</a:t>
            </a:r>
          </a:p>
          <a:p>
            <a:pPr marL="0" indent="0">
              <a:buNone/>
            </a:pPr>
            <a:r>
              <a:rPr lang="en-US" sz="1400" dirty="0"/>
              <a:t>	</a:t>
            </a:r>
            <a:r>
              <a:rPr lang="en-US" sz="1400" dirty="0" smtClean="0"/>
              <a:t>	Identify the new physics of dark matter</a:t>
            </a:r>
          </a:p>
          <a:p>
            <a:pPr marL="0" indent="0">
              <a:buNone/>
            </a:pPr>
            <a:r>
              <a:rPr lang="en-US" sz="1400" dirty="0"/>
              <a:t>	</a:t>
            </a:r>
            <a:r>
              <a:rPr lang="en-US" sz="1400" dirty="0" smtClean="0"/>
              <a:t>	Explore the unknown: new particles, interactions, and physical </a:t>
            </a:r>
            <a:r>
              <a:rPr lang="en-US" sz="1400" dirty="0" smtClean="0"/>
              <a:t>principles</a:t>
            </a:r>
          </a:p>
          <a:p>
            <a:pPr marL="0" indent="0">
              <a:buNone/>
            </a:pPr>
            <a:r>
              <a:rPr lang="en-US" sz="1400" dirty="0"/>
              <a:t>	</a:t>
            </a:r>
            <a:r>
              <a:rPr lang="en-US" sz="1400" dirty="0" smtClean="0"/>
              <a:t>	(Cosmic Acceleration)</a:t>
            </a:r>
            <a:endParaRPr lang="en-US" sz="1400" dirty="0" smtClean="0"/>
          </a:p>
          <a:p>
            <a:r>
              <a:rPr lang="en-US" sz="1400" dirty="0" smtClean="0"/>
              <a:t>Projected startup dates for existing projects</a:t>
            </a:r>
          </a:p>
          <a:p>
            <a:pPr marL="0" indent="0">
              <a:buNone/>
            </a:pPr>
            <a:r>
              <a:rPr lang="en-US" sz="1400" dirty="0"/>
              <a:t>	</a:t>
            </a:r>
            <a:r>
              <a:rPr lang="en-US" sz="1400" dirty="0" smtClean="0"/>
              <a:t>	LHC: Phase 1 upgrade			</a:t>
            </a:r>
            <a:r>
              <a:rPr lang="en-US" sz="1400" dirty="0" smtClean="0"/>
              <a:t>~ 2020</a:t>
            </a:r>
            <a:endParaRPr lang="en-US" sz="1400" dirty="0" smtClean="0"/>
          </a:p>
          <a:p>
            <a:pPr marL="0" indent="0">
              <a:buNone/>
            </a:pPr>
            <a:r>
              <a:rPr lang="en-US" sz="1400" dirty="0"/>
              <a:t>	</a:t>
            </a:r>
            <a:r>
              <a:rPr lang="en-US" sz="1400" dirty="0" smtClean="0"/>
              <a:t>	HL-LHC					</a:t>
            </a:r>
            <a:r>
              <a:rPr lang="en-US" sz="1400" dirty="0" smtClean="0"/>
              <a:t>~ 2025</a:t>
            </a:r>
            <a:endParaRPr lang="en-US" sz="1400" dirty="0" smtClean="0"/>
          </a:p>
          <a:p>
            <a:pPr marL="0" indent="0">
              <a:buNone/>
            </a:pPr>
            <a:r>
              <a:rPr lang="en-US" sz="1400" dirty="0"/>
              <a:t>	</a:t>
            </a:r>
            <a:r>
              <a:rPr lang="en-US" sz="1400" dirty="0" smtClean="0"/>
              <a:t>	LBNF						</a:t>
            </a:r>
            <a:r>
              <a:rPr lang="en-US" sz="1400" dirty="0" smtClean="0"/>
              <a:t>~ 2028</a:t>
            </a:r>
            <a:endParaRPr lang="en-US" sz="1400" dirty="0" smtClean="0"/>
          </a:p>
          <a:p>
            <a:pPr marL="0" indent="0">
              <a:buNone/>
            </a:pPr>
            <a:r>
              <a:rPr lang="en-US" sz="1400" dirty="0"/>
              <a:t>	</a:t>
            </a:r>
            <a:r>
              <a:rPr lang="en-US" sz="1400" dirty="0" smtClean="0"/>
              <a:t>	ILC						</a:t>
            </a:r>
            <a:r>
              <a:rPr lang="en-US" sz="1400" dirty="0" smtClean="0"/>
              <a:t>~ 2030</a:t>
            </a:r>
            <a:endParaRPr lang="en-US" sz="1400" dirty="0" smtClean="0"/>
          </a:p>
          <a:p>
            <a:r>
              <a:rPr lang="en-US" sz="1400" dirty="0" smtClean="0"/>
              <a:t>Possible future projects</a:t>
            </a:r>
          </a:p>
          <a:p>
            <a:pPr marL="0" indent="0">
              <a:buNone/>
            </a:pPr>
            <a:r>
              <a:rPr lang="en-US" sz="1400" dirty="0"/>
              <a:t>	</a:t>
            </a:r>
            <a:r>
              <a:rPr lang="en-US" sz="1400" dirty="0" smtClean="0"/>
              <a:t>	Multi-MW proton source</a:t>
            </a:r>
          </a:p>
          <a:p>
            <a:pPr marL="0" indent="0">
              <a:buNone/>
            </a:pPr>
            <a:r>
              <a:rPr lang="en-US" sz="1400" dirty="0"/>
              <a:t>	</a:t>
            </a:r>
            <a:r>
              <a:rPr lang="en-US" sz="1400" dirty="0" smtClean="0"/>
              <a:t>	1 </a:t>
            </a:r>
            <a:r>
              <a:rPr lang="en-US" sz="1400" dirty="0" err="1" smtClean="0"/>
              <a:t>TeV</a:t>
            </a:r>
            <a:r>
              <a:rPr lang="en-US" sz="1400" dirty="0" smtClean="0"/>
              <a:t> </a:t>
            </a:r>
            <a:r>
              <a:rPr lang="en-US" sz="1400" dirty="0" err="1" smtClean="0"/>
              <a:t>e+e</a:t>
            </a:r>
            <a:r>
              <a:rPr lang="en-US" sz="1400" dirty="0" smtClean="0"/>
              <a:t>- collider</a:t>
            </a:r>
          </a:p>
          <a:p>
            <a:pPr marL="0" indent="0">
              <a:buNone/>
            </a:pPr>
            <a:r>
              <a:rPr lang="en-US" sz="1400" dirty="0"/>
              <a:t>	</a:t>
            </a:r>
            <a:r>
              <a:rPr lang="en-US" sz="1400" dirty="0" smtClean="0"/>
              <a:t>	100 </a:t>
            </a:r>
            <a:r>
              <a:rPr lang="en-US" sz="1400" dirty="0" err="1" smtClean="0"/>
              <a:t>TeV</a:t>
            </a:r>
            <a:r>
              <a:rPr lang="en-US" sz="1400" dirty="0" smtClean="0"/>
              <a:t> </a:t>
            </a:r>
            <a:r>
              <a:rPr lang="en-US" sz="1400" dirty="0" err="1" smtClean="0"/>
              <a:t>pp</a:t>
            </a:r>
            <a:r>
              <a:rPr lang="en-US" sz="1400" dirty="0" smtClean="0"/>
              <a:t> collider</a:t>
            </a:r>
          </a:p>
          <a:p>
            <a:pPr marL="0" indent="0">
              <a:buNone/>
            </a:pPr>
            <a:r>
              <a:rPr lang="en-US" sz="1400" dirty="0"/>
              <a:t>	</a:t>
            </a:r>
            <a:r>
              <a:rPr lang="en-US" sz="1400" dirty="0" smtClean="0"/>
              <a:t>	</a:t>
            </a:r>
            <a:r>
              <a:rPr lang="en-US" sz="1400" u="sng" dirty="0" smtClean="0"/>
              <a:t>&gt;</a:t>
            </a:r>
            <a:r>
              <a:rPr lang="en-US" sz="1400" dirty="0" smtClean="0"/>
              <a:t> 3 </a:t>
            </a:r>
            <a:r>
              <a:rPr lang="en-US" sz="1400" dirty="0" err="1" smtClean="0"/>
              <a:t>TeV</a:t>
            </a:r>
            <a:r>
              <a:rPr lang="en-US" sz="1400" dirty="0" smtClean="0"/>
              <a:t> lepton collider</a:t>
            </a:r>
          </a:p>
          <a:p>
            <a:pPr marL="0" indent="0">
              <a:buNone/>
            </a:pPr>
            <a:r>
              <a:rPr lang="en-US" sz="1400" dirty="0"/>
              <a:t>	</a:t>
            </a:r>
            <a:r>
              <a:rPr lang="en-US" sz="1400" dirty="0" smtClean="0"/>
              <a:t>	Neutrino factory</a:t>
            </a:r>
          </a:p>
          <a:p>
            <a:r>
              <a:rPr lang="en-US" sz="1400" dirty="0" smtClean="0"/>
              <a:t>Assuming ~ 10 </a:t>
            </a:r>
            <a:r>
              <a:rPr lang="en-US" sz="1400" dirty="0" smtClean="0"/>
              <a:t>years for prime era for discovery of new physics </a:t>
            </a:r>
            <a:r>
              <a:rPr lang="en-US" sz="1400" dirty="0" smtClean="0"/>
              <a:t>of</a:t>
            </a:r>
            <a:r>
              <a:rPr lang="en-US" sz="1400" dirty="0" smtClean="0"/>
              <a:t> </a:t>
            </a:r>
            <a:r>
              <a:rPr lang="en-US" sz="1400" dirty="0" smtClean="0"/>
              <a:t>each </a:t>
            </a:r>
            <a:r>
              <a:rPr lang="en-US" sz="1400" dirty="0" smtClean="0"/>
              <a:t>of the </a:t>
            </a:r>
            <a:r>
              <a:rPr lang="en-US" sz="1400" dirty="0" smtClean="0"/>
              <a:t>“existing” projects sets the time scale for the construction start of future projects</a:t>
            </a:r>
          </a:p>
          <a:p>
            <a:r>
              <a:rPr lang="en-US" sz="1400" dirty="0" smtClean="0"/>
              <a:t>Assuming ~ 10 year R&amp;D phase to develop the needed technologies to produce a credible conceptual design sets the start date of a significant R&amp;D program </a:t>
            </a:r>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768F0748-FD95-2A48-8E26-CA797E31BEB4}" type="slidenum">
              <a:rPr lang="en-US" smtClean="0"/>
              <a:t>8</a:t>
            </a:fld>
            <a:endParaRPr lang="en-US"/>
          </a:p>
        </p:txBody>
      </p:sp>
    </p:spTree>
    <p:extLst>
      <p:ext uri="{BB962C8B-B14F-4D97-AF65-F5344CB8AC3E}">
        <p14:creationId xmlns:p14="http://schemas.microsoft.com/office/powerpoint/2010/main" val="100348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Meetings of the Subpanel</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First Meeting (Organizational) at SLAC July 7 &amp; 8.</a:t>
            </a:r>
          </a:p>
          <a:p>
            <a:pPr marL="0" indent="0">
              <a:buNone/>
            </a:pPr>
            <a:endParaRPr lang="en-US" sz="2800" dirty="0"/>
          </a:p>
          <a:p>
            <a:pPr marL="0" indent="0">
              <a:buNone/>
            </a:pPr>
            <a:r>
              <a:rPr lang="en-US" sz="2800" dirty="0" smtClean="0"/>
              <a:t>Road Trip to BNL, </a:t>
            </a:r>
            <a:r>
              <a:rPr lang="en-US" sz="2800" dirty="0" err="1" smtClean="0"/>
              <a:t>Fermilab</a:t>
            </a:r>
            <a:r>
              <a:rPr lang="en-US" sz="2800" dirty="0" smtClean="0"/>
              <a:t> &amp; Argonne, and SLAC &amp; LBNL week of August 25 to 30.</a:t>
            </a:r>
          </a:p>
          <a:p>
            <a:pPr marL="0" indent="0">
              <a:buNone/>
            </a:pPr>
            <a:endParaRPr lang="en-US" sz="2800" dirty="0"/>
          </a:p>
          <a:p>
            <a:pPr marL="0" indent="0">
              <a:buNone/>
            </a:pPr>
            <a:r>
              <a:rPr lang="en-US" sz="2800" dirty="0" smtClean="0"/>
              <a:t>Two </a:t>
            </a:r>
            <a:r>
              <a:rPr lang="en-US" sz="2800" dirty="0"/>
              <a:t>D</a:t>
            </a:r>
            <a:r>
              <a:rPr lang="en-US" sz="2800" dirty="0" smtClean="0"/>
              <a:t>ay Meeting    Newport Beach, CA     Nov. 6 &amp; 7 </a:t>
            </a:r>
          </a:p>
          <a:p>
            <a:pPr marL="0" indent="0">
              <a:buNone/>
            </a:pPr>
            <a:endParaRPr lang="en-US" sz="2800" dirty="0"/>
          </a:p>
          <a:p>
            <a:pPr marL="0" indent="0">
              <a:buNone/>
            </a:pPr>
            <a:r>
              <a:rPr lang="en-US" sz="2800" dirty="0" smtClean="0"/>
              <a:t>Second Two Day Meeting    Chicago, IL           Dec. 3 &amp; 4</a:t>
            </a:r>
          </a:p>
          <a:p>
            <a:pPr marL="0" indent="0">
              <a:buNone/>
            </a:pPr>
            <a:endParaRPr lang="en-US" sz="2800" dirty="0"/>
          </a:p>
          <a:p>
            <a:pPr marL="0" indent="0">
              <a:buNone/>
            </a:pPr>
            <a:r>
              <a:rPr lang="en-US" sz="2800" dirty="0" smtClean="0"/>
              <a:t>Final Two Day Meeting on the West Coast     Early Jan. 2015</a:t>
            </a:r>
          </a:p>
          <a:p>
            <a:pPr marL="0" indent="0">
              <a:buNone/>
            </a:pPr>
            <a:endParaRPr lang="en-US" sz="2800" dirty="0"/>
          </a:p>
          <a:p>
            <a:pPr marL="0" indent="0">
              <a:buNone/>
            </a:pPr>
            <a:endParaRPr lang="en-US" sz="2800" dirty="0"/>
          </a:p>
        </p:txBody>
      </p:sp>
      <p:sp>
        <p:nvSpPr>
          <p:cNvPr id="4" name="Footer Placeholder 3"/>
          <p:cNvSpPr>
            <a:spLocks noGrp="1"/>
          </p:cNvSpPr>
          <p:nvPr>
            <p:ph type="ftr" sz="quarter" idx="11"/>
          </p:nvPr>
        </p:nvSpPr>
        <p:spPr/>
        <p:txBody>
          <a:bodyPr/>
          <a:lstStyle/>
          <a:p>
            <a:r>
              <a:rPr lang="en-US" smtClean="0"/>
              <a:t>HEPAP Meeting     12/8/2014</a:t>
            </a:r>
            <a:endParaRPr lang="en-US"/>
          </a:p>
        </p:txBody>
      </p:sp>
      <p:sp>
        <p:nvSpPr>
          <p:cNvPr id="5" name="Slide Number Placeholder 4"/>
          <p:cNvSpPr>
            <a:spLocks noGrp="1"/>
          </p:cNvSpPr>
          <p:nvPr>
            <p:ph type="sldNum" sz="quarter" idx="12"/>
          </p:nvPr>
        </p:nvSpPr>
        <p:spPr/>
        <p:txBody>
          <a:bodyPr/>
          <a:lstStyle/>
          <a:p>
            <a:fld id="{A6BF8410-89E8-4B46-A597-98B68632AFE5}" type="slidenum">
              <a:rPr lang="en-US" smtClean="0"/>
              <a:t>9</a:t>
            </a:fld>
            <a:endParaRPr lang="en-US"/>
          </a:p>
        </p:txBody>
      </p:sp>
    </p:spTree>
    <p:extLst>
      <p:ext uri="{BB962C8B-B14F-4D97-AF65-F5344CB8AC3E}">
        <p14:creationId xmlns:p14="http://schemas.microsoft.com/office/powerpoint/2010/main" val="3341347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2691</TotalTime>
  <Words>2966</Words>
  <Application>Microsoft Macintosh PowerPoint</Application>
  <PresentationFormat>On-screen Show (4:3)</PresentationFormat>
  <Paragraphs>524</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Worksheet</vt:lpstr>
      <vt:lpstr>HEPAP Accelerator R&amp;D Subpanel Progress Report</vt:lpstr>
      <vt:lpstr>Outline</vt:lpstr>
      <vt:lpstr>History</vt:lpstr>
      <vt:lpstr>History</vt:lpstr>
      <vt:lpstr>Summary of the Charge to the Panel</vt:lpstr>
      <vt:lpstr>Summary of the Charge to the Panel</vt:lpstr>
      <vt:lpstr>Members of the Subpanel</vt:lpstr>
      <vt:lpstr>Guidance from P5</vt:lpstr>
      <vt:lpstr>Meetings of the Subpanel</vt:lpstr>
      <vt:lpstr>Information Gathering by the Subpanel</vt:lpstr>
      <vt:lpstr>More on the Road Trip</vt:lpstr>
      <vt:lpstr>HEP General Accelerator R&amp;D Thrust Areas</vt:lpstr>
      <vt:lpstr>Current GARD Program (FY 2015)</vt:lpstr>
      <vt:lpstr>Current GARD Program</vt:lpstr>
      <vt:lpstr>The NSF Program in Accelerator Science</vt:lpstr>
      <vt:lpstr>US GARD Opportunities</vt:lpstr>
      <vt:lpstr>LHC Hi Lumi Upgrade Program</vt:lpstr>
      <vt:lpstr>Future Collider Possibilities</vt:lpstr>
      <vt:lpstr>Further Future Collider Possibilities</vt:lpstr>
      <vt:lpstr>Challenges</vt:lpstr>
      <vt:lpstr>Further Challenges</vt:lpstr>
      <vt:lpstr> A Few Observations</vt:lpstr>
      <vt:lpstr>Process</vt:lpstr>
      <vt:lpstr>Process</vt:lpstr>
      <vt:lpstr>Process</vt:lpstr>
      <vt:lpstr>Prioritization</vt:lpstr>
      <vt:lpstr>Physics Drivers vs. Needed Accelerators</vt:lpstr>
      <vt:lpstr>Needed Accelerators vs. Accelerator R&amp;D Area</vt:lpstr>
      <vt:lpstr>Accelerator Technical Drivers vs. Accelerator R&amp;D Area</vt:lpstr>
      <vt:lpstr>Accelerator R&amp;D vs. Other Responsibilities</vt:lpstr>
      <vt:lpstr>Results of the discussions last week</vt:lpstr>
      <vt:lpstr>Results of the discussions last week</vt:lpstr>
      <vt:lpstr>Steps to the Final Report</vt:lpstr>
      <vt:lpstr>Conclusions</vt:lpstr>
      <vt:lpstr>Help After the Report Submission</vt:lpstr>
      <vt:lpstr>Further Help After the Report Submission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HEPAP Accelerator R&amp;D Subpanel Progress Report</dc:title>
  <dc:creator>Don Hartill</dc:creator>
  <cp:lastModifiedBy>Don Hartill</cp:lastModifiedBy>
  <cp:revision>66</cp:revision>
  <dcterms:created xsi:type="dcterms:W3CDTF">2014-12-05T01:36:51Z</dcterms:created>
  <dcterms:modified xsi:type="dcterms:W3CDTF">2014-12-08T14:57:59Z</dcterms:modified>
</cp:coreProperties>
</file>