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057" r:id="rId1"/>
    <p:sldMasterId id="2147484096" r:id="rId2"/>
    <p:sldMasterId id="2147485037" r:id="rId3"/>
    <p:sldMasterId id="2147485748" r:id="rId4"/>
  </p:sldMasterIdLst>
  <p:notesMasterIdLst>
    <p:notesMasterId r:id="rId26"/>
  </p:notesMasterIdLst>
  <p:handoutMasterIdLst>
    <p:handoutMasterId r:id="rId27"/>
  </p:handoutMasterIdLst>
  <p:sldIdLst>
    <p:sldId id="911" r:id="rId5"/>
    <p:sldId id="992" r:id="rId6"/>
    <p:sldId id="999" r:id="rId7"/>
    <p:sldId id="963" r:id="rId8"/>
    <p:sldId id="986" r:id="rId9"/>
    <p:sldId id="983" r:id="rId10"/>
    <p:sldId id="985" r:id="rId11"/>
    <p:sldId id="981" r:id="rId12"/>
    <p:sldId id="1000" r:id="rId13"/>
    <p:sldId id="968" r:id="rId14"/>
    <p:sldId id="987" r:id="rId15"/>
    <p:sldId id="988" r:id="rId16"/>
    <p:sldId id="989" r:id="rId17"/>
    <p:sldId id="990" r:id="rId18"/>
    <p:sldId id="991" r:id="rId19"/>
    <p:sldId id="993" r:id="rId20"/>
    <p:sldId id="994" r:id="rId21"/>
    <p:sldId id="995" r:id="rId22"/>
    <p:sldId id="996" r:id="rId23"/>
    <p:sldId id="984" r:id="rId24"/>
    <p:sldId id="998" r:id="rId25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FF"/>
    <a:srgbClr val="D4DDE8"/>
    <a:srgbClr val="DBE5F1"/>
    <a:srgbClr val="E6F0FD"/>
    <a:srgbClr val="3399FF"/>
    <a:srgbClr val="C6D9F1"/>
    <a:srgbClr val="FFCC07"/>
    <a:srgbClr val="D8E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5"/>
    <p:restoredTop sz="91476"/>
  </p:normalViewPr>
  <p:slideViewPr>
    <p:cSldViewPr>
      <p:cViewPr varScale="1">
        <p:scale>
          <a:sx n="106" d="100"/>
          <a:sy n="106" d="100"/>
        </p:scale>
        <p:origin x="217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1008" y="18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t" anchorCtr="0" compatLnSpc="1">
            <a:prstTxWarp prst="textNoShape">
              <a:avLst/>
            </a:prstTxWarp>
          </a:bodyPr>
          <a:lstStyle>
            <a:lvl1pPr defTabSz="908006" eaLnBrk="1" hangingPunct="1">
              <a:defRPr sz="1200">
                <a:latin typeface="Arial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NSF-JPBM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t" anchorCtr="0" compatLnSpc="1">
            <a:prstTxWarp prst="textNoShape">
              <a:avLst/>
            </a:prstTxWarp>
          </a:bodyPr>
          <a:lstStyle>
            <a:lvl1pPr algn="r" defTabSz="908006" eaLnBrk="1" hangingPunct="1">
              <a:defRPr sz="1200">
                <a:latin typeface="Arial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4/24/2017</a:t>
            </a:r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b" anchorCtr="0" compatLnSpc="1">
            <a:prstTxWarp prst="textNoShape">
              <a:avLst/>
            </a:prstTxWarp>
          </a:bodyPr>
          <a:lstStyle>
            <a:lvl1pPr defTabSz="908050" eaLnBrk="1" hangingPunct="1">
              <a:defRPr sz="12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4113"/>
            <a:ext cx="30114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b" anchorCtr="0" compatLnSpc="1">
            <a:prstTxWarp prst="textNoShape">
              <a:avLst/>
            </a:prstTxWarp>
          </a:bodyPr>
          <a:lstStyle>
            <a:lvl1pPr algn="r" defTabSz="906463" eaLnBrk="1" hangingPunct="1">
              <a:defRPr sz="12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2AFECBC0-76C7-43C9-91F6-88E24AEEF50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6028486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26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6" tIns="45373" rIns="90746" bIns="453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8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NSF-NSAC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226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6" tIns="45373" rIns="90746" bIns="453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8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6/2/2017</a:t>
            </a:r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4113" y="681038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389438"/>
            <a:ext cx="513715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6" tIns="45373" rIns="90746" bIns="453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80463"/>
            <a:ext cx="30226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6" tIns="45373" rIns="90746" bIns="45373" numCol="1" anchor="b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80463"/>
            <a:ext cx="30226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6" tIns="45373" rIns="90746" bIns="453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A405D7D2-57E1-4E4E-A134-298163ACC9B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9374221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4275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NSF-JPBM</a:t>
            </a:r>
          </a:p>
        </p:txBody>
      </p:sp>
      <p:sp>
        <p:nvSpPr>
          <p:cNvPr id="54276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4/24/2017</a:t>
            </a:r>
          </a:p>
        </p:txBody>
      </p:sp>
      <p:sp>
        <p:nvSpPr>
          <p:cNvPr id="54277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54278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BE0277D-ACFF-4F6B-9AEA-F1F455EB4DD4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11995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2707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>
                <a:solidFill>
                  <a:srgbClr val="000000"/>
                </a:solidFill>
              </a:rPr>
              <a:t>NSF-JPBM</a:t>
            </a:r>
          </a:p>
        </p:txBody>
      </p:sp>
      <p:sp>
        <p:nvSpPr>
          <p:cNvPr id="72708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>
                <a:solidFill>
                  <a:srgbClr val="000000"/>
                </a:solidFill>
              </a:rPr>
              <a:t>4/24/2017</a:t>
            </a:r>
          </a:p>
        </p:txBody>
      </p:sp>
      <p:sp>
        <p:nvSpPr>
          <p:cNvPr id="72709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7271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FDBF7AA-9424-4E55-A706-D767AB0418B3}" type="slidenum">
              <a:rPr lang="en-US" altLang="en-US" sz="1200" smtClean="0">
                <a:solidFill>
                  <a:srgbClr val="000000"/>
                </a:solidFill>
              </a:rPr>
              <a:pPr/>
              <a:t>10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12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0E938A8-F5C5-4697-AD6C-92F3382FA42D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11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1263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8851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MS PGothic" panose="020B0600070205080204" pitchFamily="34" charset="-128"/>
              </a:rPr>
              <a:t>NSF-NSAC</a:t>
            </a:r>
          </a:p>
        </p:txBody>
      </p:sp>
      <p:sp>
        <p:nvSpPr>
          <p:cNvPr id="78852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MS PGothic" panose="020B0600070205080204" pitchFamily="34" charset="-128"/>
              </a:rPr>
              <a:t>6/2/2017</a:t>
            </a:r>
          </a:p>
        </p:txBody>
      </p:sp>
      <p:sp>
        <p:nvSpPr>
          <p:cNvPr id="78853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284413" indent="158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741613" indent="158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198813" indent="158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656013" indent="158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7885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8EB411-B14A-4F93-9230-970D5C23A836}" type="slidenum">
              <a:rPr lang="en-US" altLang="en-US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14</a:t>
            </a:fld>
            <a:endParaRPr lang="en-US" altLang="en-US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6119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CFAE188-2562-4A51-952D-FA7637FBF0FA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15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4019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7043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MS PGothic" panose="020B0600070205080204" pitchFamily="34" charset="-128"/>
              </a:rPr>
              <a:t>NSF-NSAC</a:t>
            </a:r>
          </a:p>
        </p:txBody>
      </p:sp>
      <p:sp>
        <p:nvSpPr>
          <p:cNvPr id="87044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MS PGothic" panose="020B0600070205080204" pitchFamily="34" charset="-128"/>
              </a:rPr>
              <a:t>6/2/2017</a:t>
            </a:r>
          </a:p>
        </p:txBody>
      </p:sp>
      <p:sp>
        <p:nvSpPr>
          <p:cNvPr id="87045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284413" indent="158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741613" indent="158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198813" indent="158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656013" indent="158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87046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03738A0-675A-4D4E-A086-BE002D427F16}" type="slidenum">
              <a:rPr lang="en-US" altLang="en-US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20</a:t>
            </a:fld>
            <a:endParaRPr lang="en-US" altLang="en-US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6898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F3FF3C5-0FEE-4E47-8073-0B37EF5D23B0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21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8122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CF85B11-8E07-4359-AA7D-3B5563B4A42B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2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8762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8371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>
                <a:solidFill>
                  <a:srgbClr val="000000"/>
                </a:solidFill>
              </a:rPr>
              <a:t>NSF-JPBM</a:t>
            </a:r>
          </a:p>
        </p:txBody>
      </p:sp>
      <p:sp>
        <p:nvSpPr>
          <p:cNvPr id="58372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>
                <a:solidFill>
                  <a:srgbClr val="000000"/>
                </a:solidFill>
              </a:rPr>
              <a:t>4/24/2017</a:t>
            </a:r>
          </a:p>
        </p:txBody>
      </p:sp>
      <p:sp>
        <p:nvSpPr>
          <p:cNvPr id="58373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5837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86A2443-595C-4EEE-8E64-495DCD0668AA}" type="slidenum">
              <a:rPr lang="en-US" altLang="en-US" sz="1200" smtClean="0">
                <a:solidFill>
                  <a:srgbClr val="000000"/>
                </a:solidFill>
              </a:rPr>
              <a:pPr/>
              <a:t>3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8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0419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>
                <a:solidFill>
                  <a:srgbClr val="000000"/>
                </a:solidFill>
              </a:rPr>
              <a:t>NSF-JPBM</a:t>
            </a:r>
          </a:p>
        </p:txBody>
      </p:sp>
      <p:sp>
        <p:nvSpPr>
          <p:cNvPr id="60420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>
                <a:solidFill>
                  <a:srgbClr val="000000"/>
                </a:solidFill>
              </a:rPr>
              <a:t>4/24/2017</a:t>
            </a:r>
          </a:p>
        </p:txBody>
      </p:sp>
      <p:sp>
        <p:nvSpPr>
          <p:cNvPr id="60421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60422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8C9ED0A-C921-429E-AA63-8DBF1C7E273B}" type="slidenum">
              <a:rPr lang="en-US" altLang="en-US" sz="1200" smtClean="0">
                <a:solidFill>
                  <a:srgbClr val="000000"/>
                </a:solidFill>
              </a:rPr>
              <a:pPr/>
              <a:t>4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87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2467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>
                <a:solidFill>
                  <a:srgbClr val="000000"/>
                </a:solidFill>
              </a:rPr>
              <a:t>NSF-JPBM</a:t>
            </a:r>
          </a:p>
        </p:txBody>
      </p:sp>
      <p:sp>
        <p:nvSpPr>
          <p:cNvPr id="62468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>
                <a:solidFill>
                  <a:srgbClr val="000000"/>
                </a:solidFill>
              </a:rPr>
              <a:t>4/24/2017</a:t>
            </a:r>
          </a:p>
        </p:txBody>
      </p:sp>
      <p:sp>
        <p:nvSpPr>
          <p:cNvPr id="62469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6247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5DC4B9F-A070-4171-915C-5F746F7197D9}" type="slidenum">
              <a:rPr lang="en-US" altLang="en-US" sz="1200" smtClean="0">
                <a:solidFill>
                  <a:srgbClr val="000000"/>
                </a:solidFill>
              </a:rPr>
              <a:pPr/>
              <a:t>5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06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4515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>
                <a:solidFill>
                  <a:srgbClr val="000000"/>
                </a:solidFill>
              </a:rPr>
              <a:t>NSF-JPBM</a:t>
            </a:r>
          </a:p>
        </p:txBody>
      </p:sp>
      <p:sp>
        <p:nvSpPr>
          <p:cNvPr id="64516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>
                <a:solidFill>
                  <a:srgbClr val="000000"/>
                </a:solidFill>
              </a:rPr>
              <a:t>4/24/2017</a:t>
            </a:r>
          </a:p>
        </p:txBody>
      </p:sp>
      <p:sp>
        <p:nvSpPr>
          <p:cNvPr id="64517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64518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6A370EA-751F-47F3-AE95-45A2F76CC1FB}" type="slidenum">
              <a:rPr lang="en-US" altLang="en-US" sz="1200" smtClean="0">
                <a:solidFill>
                  <a:srgbClr val="000000"/>
                </a:solidFill>
              </a:rPr>
              <a:pPr/>
              <a:t>6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50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6563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>
                <a:solidFill>
                  <a:srgbClr val="000000"/>
                </a:solidFill>
              </a:rPr>
              <a:t>NSF-JPBM</a:t>
            </a:r>
          </a:p>
        </p:txBody>
      </p:sp>
      <p:sp>
        <p:nvSpPr>
          <p:cNvPr id="66564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>
                <a:solidFill>
                  <a:srgbClr val="000000"/>
                </a:solidFill>
              </a:rPr>
              <a:t>4/24/2017</a:t>
            </a:r>
          </a:p>
        </p:txBody>
      </p:sp>
      <p:sp>
        <p:nvSpPr>
          <p:cNvPr id="66565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66566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C75BF76-CF98-4CFB-A7FA-1AE1B3A1FD71}" type="slidenum">
              <a:rPr lang="en-US" altLang="en-US" sz="1200" smtClean="0">
                <a:solidFill>
                  <a:srgbClr val="000000"/>
                </a:solidFill>
              </a:rPr>
              <a:pPr/>
              <a:t>7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90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8611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>
                <a:solidFill>
                  <a:srgbClr val="000000"/>
                </a:solidFill>
              </a:rPr>
              <a:t>NSF-JPBM</a:t>
            </a:r>
          </a:p>
        </p:txBody>
      </p:sp>
      <p:sp>
        <p:nvSpPr>
          <p:cNvPr id="68612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>
                <a:solidFill>
                  <a:srgbClr val="000000"/>
                </a:solidFill>
              </a:rPr>
              <a:t>4/24/2017</a:t>
            </a:r>
          </a:p>
        </p:txBody>
      </p:sp>
      <p:sp>
        <p:nvSpPr>
          <p:cNvPr id="68613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6861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CD80CDA-838F-4202-96ED-3A8B767A6768}" type="slidenum">
              <a:rPr lang="en-US" altLang="en-US" sz="1200" smtClean="0">
                <a:solidFill>
                  <a:srgbClr val="000000"/>
                </a:solidFill>
              </a:rPr>
              <a:pPr/>
              <a:t>8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65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0659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>
                <a:solidFill>
                  <a:srgbClr val="000000"/>
                </a:solidFill>
              </a:rPr>
              <a:t>NSF-JPBM</a:t>
            </a:r>
          </a:p>
        </p:txBody>
      </p:sp>
      <p:sp>
        <p:nvSpPr>
          <p:cNvPr id="70660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>
                <a:solidFill>
                  <a:srgbClr val="000000"/>
                </a:solidFill>
              </a:rPr>
              <a:t>4/24/2017</a:t>
            </a:r>
          </a:p>
        </p:txBody>
      </p:sp>
      <p:sp>
        <p:nvSpPr>
          <p:cNvPr id="70661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70662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D23011C-25F0-4A5E-927D-9168AAAA0B0C}" type="slidenum">
              <a:rPr lang="en-US" altLang="en-US" sz="1200" smtClean="0">
                <a:solidFill>
                  <a:srgbClr val="000000"/>
                </a:solidFill>
              </a:rPr>
              <a:pPr/>
              <a:t>9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7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46876D-FE85-491E-B816-04C6747E1BA0}" type="datetime1">
              <a:rPr lang="en-US" altLang="en-US"/>
              <a:pPr/>
              <a:t>6/4/2017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B4AF7-6918-4AB0-A0C4-5C8C5E16E7E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0178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3650C0-137D-4BFC-9FBB-22BB54DE56C3}" type="datetime1">
              <a:rPr lang="en-US" altLang="en-US"/>
              <a:pPr/>
              <a:t>6/4/2017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D3410-40E6-430C-8D66-A330CC02BDD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0075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21A920-0E89-47B3-B519-D5CFE37992F4}" type="datetime1">
              <a:rPr lang="en-US" altLang="en-US"/>
              <a:pPr/>
              <a:t>6/4/2017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23117-BBB7-4BF4-B7F9-E2E4DFBA15B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55171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DC74B42D-F5F1-47F7-82FE-D9E9671AEEF1}" type="datetime1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07707B42-716E-40C3-A2D8-146CB13AF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2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32496C33-D001-454E-A2C9-762D765DD8BC}" type="datetime1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5B14EE0F-23B3-42B6-8D7F-49556A17E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35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1800F968-5DB6-4F3F-B120-EC4428F95216}" type="datetime1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4A10520F-4D12-4081-AE8E-A641FC24D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5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3E0B48F1-C01D-4C29-B315-6227D0C7DF59}" type="datetime1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153ECC9E-3087-4D98-B32C-8D443AA57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56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CE5CD698-61BB-46F9-8D5E-E0132FB60F70}" type="datetime1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CD1ACCD4-88EB-4F53-BECF-57250526F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69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3DA97A3C-A95E-415E-8C9A-6FA24E9BCAC5}" type="datetime1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0D428C43-D3EF-4F4F-9F43-3E2BD5215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29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7C3FD834-B39A-408F-90F7-E5DFBB7BBAA5}" type="datetime1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BC61C348-E108-4524-8CAA-A9736A3CD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12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798E0733-85F4-4BFE-B9FC-0A35029CEA4E}" type="datetime1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F4AAB2F5-D1B5-45C3-BC52-8F8100544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5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2640B7-221E-4435-95F6-93DCB53C5069}" type="datetime1">
              <a:rPr lang="en-US" altLang="en-US"/>
              <a:pPr/>
              <a:t>6/4/2017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03EE9-7549-4299-92CA-63087C4B18A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5144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792A391B-9E6F-4172-9D87-C0A82C22234E}" type="datetime1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3913F3A2-B03B-4385-AE65-3CEFBFD2B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0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8300521D-74DD-4837-95F7-EFC65B1CD588}" type="datetime1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CF29DF2D-1E1B-4572-8FDA-CFF8BCDC1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11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8CCE477E-C8F5-4D6A-9B02-1FF38B1EF2C9}" type="datetime1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0D809881-C40A-48D0-8022-3D762DE23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16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B50822A7-5A4F-49A7-A653-16500C512CC5}" type="datetime1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6248DE7C-7DB7-44D8-95D4-7C2CDF1CF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74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279C1D8C-3075-DC47-833E-02901979CA29}" type="datetimeFigureOut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C774A648-966D-414F-8DEE-D5524CCA7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4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279C1D8C-3075-DC47-833E-02901979CA29}" type="datetimeFigureOut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0E7D4BCD-BF2D-4CAB-A2E0-2DE7EF3AA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9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279C1D8C-3075-DC47-833E-02901979CA29}" type="datetimeFigureOut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F7DDC497-D32A-4DDF-823A-AB20004C3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28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279C1D8C-3075-DC47-833E-02901979CA29}" type="datetimeFigureOut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381854BD-D6FE-49AA-80F6-2E5A7398D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96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279C1D8C-3075-DC47-833E-02901979CA29}" type="datetimeFigureOut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E191DC80-9B7C-46B4-AEE3-8BB6E2926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69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279C1D8C-3075-DC47-833E-02901979CA29}" type="datetimeFigureOut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ECC9630B-2C46-41C7-8EBA-68D1B816F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0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516C9C-5DB4-4561-B97C-958CF396DAE1}" type="datetime1">
              <a:rPr lang="en-US" altLang="en-US"/>
              <a:pPr/>
              <a:t>6/4/2017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24AD7-DBE7-46B6-AB42-CFFC7AB8ED2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78399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279C1D8C-3075-DC47-833E-02901979CA29}" type="datetimeFigureOut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7870A214-13CB-4BFE-BB6A-FCF868A05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69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279C1D8C-3075-DC47-833E-02901979CA29}" type="datetimeFigureOut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C724DE87-7A6A-47AD-B379-A84D9C6F5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8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279C1D8C-3075-DC47-833E-02901979CA29}" type="datetimeFigureOut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320E54B5-1FD0-4D5C-86E5-FE94EFFB4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83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279C1D8C-3075-DC47-833E-02901979CA29}" type="datetimeFigureOut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E9CD76C6-9172-4E47-AFBE-839D4037B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42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279C1D8C-3075-DC47-833E-02901979CA29}" type="datetimeFigureOut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06F332FC-C87C-40DE-91CB-758B12D1C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282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DDD1DBBC-1206-48C7-8423-D3E325256D2D}" type="datetimeFigureOut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09AE9C09-F299-4B97-916A-7DD9B19B7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DDD1DBBC-1206-48C7-8423-D3E325256D2D}" type="datetimeFigureOut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E9767292-C32D-4E20-8899-1CE3119DD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710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DDD1DBBC-1206-48C7-8423-D3E325256D2D}" type="datetimeFigureOut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362E9B9C-BF91-4609-B2CC-DE05C6A70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815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DDD1DBBC-1206-48C7-8423-D3E325256D2D}" type="datetimeFigureOut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1234DA78-183C-4568-92BE-12E4655A3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22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DDD1DBBC-1206-48C7-8423-D3E325256D2D}" type="datetimeFigureOut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7CFD8C91-01F5-4666-A6A3-439537864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5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32D8EC-02EF-4F55-8B20-CB85DBD1E2B1}" type="datetime1">
              <a:rPr lang="en-US" altLang="en-US"/>
              <a:pPr/>
              <a:t>6/4/2017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CEE14-B158-41A5-B4C0-43BBA5E643B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251931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DDD1DBBC-1206-48C7-8423-D3E325256D2D}" type="datetimeFigureOut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DDEABEEA-BF6C-4D05-A0E1-BDC7EA9DF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95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DDD1DBBC-1206-48C7-8423-D3E325256D2D}" type="datetimeFigureOut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B9F5FD53-68C9-4419-A1A8-9B2EB575A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96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DDD1DBBC-1206-48C7-8423-D3E325256D2D}" type="datetimeFigureOut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5B5FB1AC-C7BD-4A18-8CED-48BB2A41C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58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DDD1DBBC-1206-48C7-8423-D3E325256D2D}" type="datetimeFigureOut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36EDCB52-75D2-431E-A290-471679E33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788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DDD1DBBC-1206-48C7-8423-D3E325256D2D}" type="datetimeFigureOut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08C7DD59-B1BE-410B-8CE6-E719FBD4A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82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DDD1DBBC-1206-48C7-8423-D3E325256D2D}" type="datetimeFigureOut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CDE574F3-CDAC-4D22-B0EE-88A8FC31F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6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FD563F-249A-4B0D-ADA0-D14A34525B8E}" type="datetime1">
              <a:rPr lang="en-US" altLang="en-US"/>
              <a:pPr/>
              <a:t>6/4/2017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4100C-668F-490D-933B-D9C49A9CCED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818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5C75D9-2782-4DCA-B548-ED90E1C21C5F}" type="datetime1">
              <a:rPr lang="en-US" altLang="en-US"/>
              <a:pPr/>
              <a:t>6/4/2017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7FEA6-D8BF-4A63-BBC2-0A00D921B51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8867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9205E5-0688-4402-B43A-0A17B503D025}" type="datetime1">
              <a:rPr lang="en-US" altLang="en-US"/>
              <a:pPr/>
              <a:t>6/4/2017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EE6E-0240-49F5-9DAB-E24D8217CFB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3174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8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3863C1-ED82-4076-B6A3-439113CB4A0B}" type="datetime1">
              <a:rPr lang="en-US" altLang="en-US"/>
              <a:pPr/>
              <a:t>6/4/2017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4635-1600-4E6F-A930-3944348AA59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50497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8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8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D560B3-8CA9-4391-9E5A-28E834B67F8D}" type="datetime1">
              <a:rPr lang="en-US" altLang="en-US"/>
              <a:pPr/>
              <a:t>6/4/2017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8A12F-E22D-4449-B411-70268AD335B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4804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AA93010-3E6A-4162-9AE6-45BA4F323BC9}" type="datetime1">
              <a:rPr lang="en-US" altLang="en-US"/>
              <a:pPr/>
              <a:t>6/4/2017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2D0DC545-0E4E-4272-8CA0-9DB4CCEBDBE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52" r:id="rId1"/>
    <p:sldLayoutId id="2147485953" r:id="rId2"/>
    <p:sldLayoutId id="2147485954" r:id="rId3"/>
    <p:sldLayoutId id="2147485955" r:id="rId4"/>
    <p:sldLayoutId id="2147485956" r:id="rId5"/>
    <p:sldLayoutId id="2147485957" r:id="rId6"/>
    <p:sldLayoutId id="2147485958" r:id="rId7"/>
    <p:sldLayoutId id="2147485959" r:id="rId8"/>
    <p:sldLayoutId id="2147485960" r:id="rId9"/>
    <p:sldLayoutId id="2147485961" r:id="rId10"/>
    <p:sldLayoutId id="214748596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348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2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6"/>
          <p:cNvGrpSpPr>
            <a:grpSpLocks/>
          </p:cNvGrpSpPr>
          <p:nvPr userDrawn="1"/>
        </p:nvGrpSpPr>
        <p:grpSpPr bwMode="auto">
          <a:xfrm>
            <a:off x="74613" y="6299200"/>
            <a:ext cx="8956675" cy="574675"/>
            <a:chOff x="74720" y="6299557"/>
            <a:chExt cx="8957221" cy="574008"/>
          </a:xfrm>
        </p:grpSpPr>
        <p:pic>
          <p:nvPicPr>
            <p:cNvPr id="13315" name="Picture 9" descr="nsf1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0" y="6299557"/>
              <a:ext cx="571034" cy="574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16" name="Group 8"/>
            <p:cNvGrpSpPr>
              <a:grpSpLocks/>
            </p:cNvGrpSpPr>
            <p:nvPr/>
          </p:nvGrpSpPr>
          <p:grpSpPr bwMode="auto">
            <a:xfrm>
              <a:off x="684831" y="6412837"/>
              <a:ext cx="8347110" cy="395355"/>
              <a:chOff x="722184" y="6425289"/>
              <a:chExt cx="8347110" cy="395355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722184" y="6425289"/>
                <a:ext cx="8347110" cy="395355"/>
              </a:xfrm>
              <a:prstGeom prst="rect">
                <a:avLst/>
              </a:prstGeom>
              <a:solidFill>
                <a:srgbClr val="376092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defTabSz="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defTabSz="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defTabSz="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defTabSz="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284413" indent="1588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741613" indent="1588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198813" indent="1588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656013" indent="1588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918" name="TextBox 10"/>
              <p:cNvSpPr txBox="1">
                <a:spLocks noChangeArrowheads="1"/>
              </p:cNvSpPr>
              <p:nvPr/>
            </p:nvSpPr>
            <p:spPr bwMode="auto">
              <a:xfrm>
                <a:off x="2814163" y="6424591"/>
                <a:ext cx="3621308" cy="371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1pPr>
                <a:lvl2pPr defTabSz="45720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2pPr>
                <a:lvl3pPr defTabSz="45720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3pPr>
                <a:lvl4pPr defTabSz="45720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4pPr>
                <a:lvl5pPr defTabSz="45720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5pPr>
                <a:lvl6pPr marL="2284413" indent="1588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6pPr>
                <a:lvl7pPr marL="2741613" indent="1588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7pPr>
                <a:lvl8pPr marL="3198813" indent="1588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8pPr>
                <a:lvl9pPr marL="3656013" indent="1588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x-none" sz="1800" b="1" smtClean="0">
                    <a:solidFill>
                      <a:srgbClr val="FFFFFF"/>
                    </a:solidFill>
                    <a:latin typeface="Calibri" charset="0"/>
                  </a:rPr>
                  <a:t>Mathematical and Physical Sciences</a:t>
                </a: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63" r:id="rId1"/>
    <p:sldLayoutId id="2147485964" r:id="rId2"/>
    <p:sldLayoutId id="2147485965" r:id="rId3"/>
    <p:sldLayoutId id="2147485966" r:id="rId4"/>
    <p:sldLayoutId id="2147485967" r:id="rId5"/>
    <p:sldLayoutId id="2147485968" r:id="rId6"/>
    <p:sldLayoutId id="2147485969" r:id="rId7"/>
    <p:sldLayoutId id="2147485970" r:id="rId8"/>
    <p:sldLayoutId id="2147485971" r:id="rId9"/>
    <p:sldLayoutId id="2147485972" r:id="rId10"/>
    <p:sldLayoutId id="2147485973" r:id="rId11"/>
    <p:sldLayoutId id="214748597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279C1D8C-3075-DC47-833E-02901979CA29}" type="datetimeFigureOut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6E26AF42-289F-44E6-AEAA-1920BB141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6631" name="Picture 6" descr="NSFlogo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6126163"/>
            <a:ext cx="7270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75" r:id="rId1"/>
    <p:sldLayoutId id="2147485976" r:id="rId2"/>
    <p:sldLayoutId id="2147485977" r:id="rId3"/>
    <p:sldLayoutId id="2147485978" r:id="rId4"/>
    <p:sldLayoutId id="2147485979" r:id="rId5"/>
    <p:sldLayoutId id="2147485980" r:id="rId6"/>
    <p:sldLayoutId id="2147485981" r:id="rId7"/>
    <p:sldLayoutId id="2147485982" r:id="rId8"/>
    <p:sldLayoutId id="2147485983" r:id="rId9"/>
    <p:sldLayoutId id="2147485984" r:id="rId10"/>
    <p:sldLayoutId id="214748598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Placeholder 1"/>
          <p:cNvSpPr>
            <a:spLocks noGrp="1"/>
          </p:cNvSpPr>
          <p:nvPr>
            <p:ph type="title"/>
          </p:nvPr>
        </p:nvSpPr>
        <p:spPr bwMode="auto">
          <a:xfrm>
            <a:off x="328613" y="125413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89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</a:defRPr>
            </a:lvl1pPr>
          </a:lstStyle>
          <a:p>
            <a:pPr>
              <a:defRPr/>
            </a:pPr>
            <a:fld id="{DDD1DBBC-1206-48C7-8423-D3E325256D2D}" type="datetimeFigureOut">
              <a:rPr lang="en-US"/>
              <a:pPr>
                <a:defRPr/>
              </a:pPr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</a:defRPr>
            </a:lvl1pPr>
          </a:lstStyle>
          <a:p>
            <a:pPr>
              <a:defRPr/>
            </a:pPr>
            <a:fld id="{5CFE89E0-ED1D-4FE2-9852-E0EB275F7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6" r:id="rId1"/>
    <p:sldLayoutId id="2147485987" r:id="rId2"/>
    <p:sldLayoutId id="2147485988" r:id="rId3"/>
    <p:sldLayoutId id="2147485989" r:id="rId4"/>
    <p:sldLayoutId id="2147485990" r:id="rId5"/>
    <p:sldLayoutId id="2147485991" r:id="rId6"/>
    <p:sldLayoutId id="2147485992" r:id="rId7"/>
    <p:sldLayoutId id="2147485993" r:id="rId8"/>
    <p:sldLayoutId id="2147485994" r:id="rId9"/>
    <p:sldLayoutId id="2147485995" r:id="rId10"/>
    <p:sldLayoutId id="214748599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 Light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 Light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 Light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 Light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 Light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 Light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 Light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 Light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6.jpe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ctrTitle"/>
          </p:nvPr>
        </p:nvSpPr>
        <p:spPr>
          <a:xfrm>
            <a:off x="685800" y="1195388"/>
            <a:ext cx="7772400" cy="2081212"/>
          </a:xfrm>
        </p:spPr>
        <p:txBody>
          <a:bodyPr/>
          <a:lstStyle/>
          <a:p>
            <a:r>
              <a:rPr lang="en-US" altLang="en-US" dirty="0" smtClean="0"/>
              <a:t>Perspectives from the National Science Foundation</a:t>
            </a:r>
            <a:br>
              <a:rPr lang="en-US" altLang="en-US" dirty="0" smtClean="0"/>
            </a:br>
            <a:r>
              <a:rPr lang="en-US" altLang="en-US" sz="2800" dirty="0" smtClean="0"/>
              <a:t>HEPAP Meeting</a:t>
            </a:r>
          </a:p>
        </p:txBody>
      </p:sp>
      <p:sp>
        <p:nvSpPr>
          <p:cNvPr id="53250" name="Subtitle 2"/>
          <p:cNvSpPr>
            <a:spLocks noGrp="1"/>
          </p:cNvSpPr>
          <p:nvPr>
            <p:ph type="subTitle" idx="1"/>
          </p:nvPr>
        </p:nvSpPr>
        <p:spPr>
          <a:xfrm>
            <a:off x="1524000" y="3694113"/>
            <a:ext cx="6324600" cy="1270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Denise Caldwell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Director, Physics Division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Mathematical and Physical Sciences</a:t>
            </a:r>
          </a:p>
        </p:txBody>
      </p:sp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3567113" y="5867400"/>
            <a:ext cx="20088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dirty="0"/>
              <a:t>June </a:t>
            </a:r>
            <a:r>
              <a:rPr lang="en-US" altLang="en-US" sz="2800" dirty="0" smtClean="0"/>
              <a:t>5, </a:t>
            </a:r>
            <a:r>
              <a:rPr lang="en-US" altLang="en-US" sz="2800" dirty="0"/>
              <a:t>2017</a:t>
            </a:r>
          </a:p>
        </p:txBody>
      </p:sp>
      <p:pic>
        <p:nvPicPr>
          <p:cNvPr id="53252" name="Picture 4" descr="nsf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42875"/>
            <a:ext cx="113982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Trebuchet MS" panose="020B0603020202020204" pitchFamily="34" charset="0"/>
                <a:ea typeface="MS PGothic" panose="020B0600070205080204" pitchFamily="34" charset="-128"/>
              </a:rPr>
              <a:t>FY 2017 Budget--PHY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1295400"/>
          <a:ext cx="6985000" cy="2909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397000"/>
                <a:gridCol w="1397000"/>
                <a:gridCol w="1397000"/>
                <a:gridCol w="1397000"/>
              </a:tblGrid>
              <a:tr h="109719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$M</a:t>
                      </a:r>
                      <a:endParaRPr lang="en-US" sz="22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FY</a:t>
                      </a:r>
                      <a:r>
                        <a:rPr lang="en-US" sz="2200" baseline="0" dirty="0" smtClean="0"/>
                        <a:t> 2015</a:t>
                      </a:r>
                      <a:r>
                        <a:rPr lang="en-US" sz="2200" dirty="0" smtClean="0"/>
                        <a:t> Actual</a:t>
                      </a:r>
                      <a:endParaRPr lang="en-US" sz="22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FY</a:t>
                      </a:r>
                      <a:r>
                        <a:rPr lang="en-US" sz="2200" baseline="0" dirty="0" smtClean="0"/>
                        <a:t> 2016 </a:t>
                      </a:r>
                      <a:r>
                        <a:rPr lang="en-US" sz="2200" dirty="0" smtClean="0"/>
                        <a:t>Actual</a:t>
                      </a:r>
                      <a:endParaRPr lang="en-US" sz="22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FY 2017 Request Disc.</a:t>
                      </a:r>
                      <a:endParaRPr lang="en-US" sz="22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FY 2017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Approp</a:t>
                      </a:r>
                      <a:r>
                        <a:rPr lang="en-US" sz="2200" baseline="0" dirty="0" smtClean="0"/>
                        <a:t>.</a:t>
                      </a:r>
                      <a:endParaRPr lang="en-US" sz="2200" dirty="0"/>
                    </a:p>
                  </a:txBody>
                  <a:tcPr marT="45680" marB="45680"/>
                </a:tc>
              </a:tr>
              <a:tr h="50256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NSF Total</a:t>
                      </a:r>
                      <a:endParaRPr lang="en-US" sz="22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7344</a:t>
                      </a:r>
                      <a:endParaRPr lang="en-US" sz="22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7494</a:t>
                      </a:r>
                      <a:endParaRPr lang="en-US" sz="22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7564</a:t>
                      </a:r>
                      <a:endParaRPr lang="en-US" sz="22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7472</a:t>
                      </a:r>
                      <a:endParaRPr lang="en-US" sz="2200" dirty="0"/>
                    </a:p>
                  </a:txBody>
                  <a:tcPr marT="45680" marB="45680"/>
                </a:tc>
              </a:tr>
              <a:tr h="45686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NSF R&amp;RA</a:t>
                      </a:r>
                      <a:endParaRPr lang="en-US" sz="22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5934</a:t>
                      </a:r>
                      <a:endParaRPr lang="en-US" sz="22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5998</a:t>
                      </a:r>
                      <a:endParaRPr lang="en-US" sz="22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6079</a:t>
                      </a:r>
                      <a:endParaRPr lang="en-US" sz="22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6034</a:t>
                      </a:r>
                      <a:endParaRPr lang="en-US" sz="2200" dirty="0"/>
                    </a:p>
                  </a:txBody>
                  <a:tcPr marT="45680" marB="45680"/>
                </a:tc>
              </a:tr>
              <a:tr h="426637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MPS</a:t>
                      </a:r>
                      <a:endParaRPr lang="en-US" sz="22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1337</a:t>
                      </a:r>
                      <a:endParaRPr lang="en-US" sz="22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1349</a:t>
                      </a:r>
                      <a:endParaRPr lang="en-US" sz="22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1355</a:t>
                      </a:r>
                      <a:endParaRPr lang="en-US" sz="22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---</a:t>
                      </a:r>
                      <a:endParaRPr lang="en-US" sz="2200" dirty="0"/>
                    </a:p>
                  </a:txBody>
                  <a:tcPr marT="45680" marB="45680"/>
                </a:tc>
              </a:tr>
              <a:tr h="426637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PHY</a:t>
                      </a:r>
                      <a:endParaRPr lang="en-US" sz="2200" dirty="0"/>
                    </a:p>
                  </a:txBody>
                  <a:tcPr marT="45680" marB="456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276.1</a:t>
                      </a:r>
                      <a:endParaRPr lang="en-US" sz="2200" dirty="0"/>
                    </a:p>
                  </a:txBody>
                  <a:tcPr marT="45680" marB="456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276.9</a:t>
                      </a:r>
                      <a:endParaRPr lang="en-US" sz="2200" dirty="0"/>
                    </a:p>
                  </a:txBody>
                  <a:tcPr marT="45680" marB="456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278.5</a:t>
                      </a:r>
                      <a:endParaRPr lang="en-US" sz="2200" dirty="0"/>
                    </a:p>
                  </a:txBody>
                  <a:tcPr marT="45680" marB="456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---</a:t>
                      </a:r>
                      <a:endParaRPr lang="en-US" sz="2200" dirty="0"/>
                    </a:p>
                  </a:txBody>
                  <a:tcPr marT="45680" marB="4568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1720" name="TextBox 1"/>
          <p:cNvSpPr txBox="1">
            <a:spLocks noChangeArrowheads="1"/>
          </p:cNvSpPr>
          <p:nvPr/>
        </p:nvSpPr>
        <p:spPr bwMode="auto">
          <a:xfrm>
            <a:off x="673100" y="4572000"/>
            <a:ext cx="701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The FY 2017 Appropriation of $6034 million for Research &amp; Related Activities is equal to the Enacted Value for FY 2016. Actual R&amp;RA in FY 2016 was somewhat lower because of transfers between accounts.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3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5143500"/>
            <a:ext cx="2701925" cy="7159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ea typeface=""/>
              </a:rPr>
              <a:t>Mathematical and Physical Sciences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ea typeface=""/>
              </a:rPr>
              <a:t>Dr. James S. Ulvestad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ea typeface=""/>
              </a:rPr>
              <a:t>Assistant Director (Acting)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NSF Funds Research and Education across all Fields of Science and Engineering</a:t>
            </a:r>
          </a:p>
        </p:txBody>
      </p:sp>
      <p:grpSp>
        <p:nvGrpSpPr>
          <p:cNvPr id="75778" name="Group 3"/>
          <p:cNvGrpSpPr>
            <a:grpSpLocks/>
          </p:cNvGrpSpPr>
          <p:nvPr/>
        </p:nvGrpSpPr>
        <p:grpSpPr bwMode="auto">
          <a:xfrm>
            <a:off x="198438" y="2009775"/>
            <a:ext cx="8793162" cy="3806825"/>
            <a:chOff x="264417" y="1537491"/>
            <a:chExt cx="11723410" cy="5073934"/>
          </a:xfrm>
        </p:grpSpPr>
        <p:sp>
          <p:nvSpPr>
            <p:cNvPr id="5" name="Rectangle 4"/>
            <p:cNvSpPr/>
            <p:nvPr/>
          </p:nvSpPr>
          <p:spPr>
            <a:xfrm>
              <a:off x="7625678" y="3439688"/>
              <a:ext cx="1942966" cy="5289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13" b="1" dirty="0">
                  <a:solidFill>
                    <a:prstClr val="black"/>
                  </a:solidFill>
                </a:rPr>
                <a:t>Computer &amp; Information Science &amp; Engineering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677251" y="3441803"/>
              <a:ext cx="1938733" cy="5268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13" b="1" dirty="0">
                  <a:solidFill>
                    <a:prstClr val="black"/>
                  </a:solidFill>
                </a:rPr>
                <a:t>Engineering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044861" y="3469311"/>
              <a:ext cx="1942966" cy="4993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13" b="1" dirty="0">
                  <a:solidFill>
                    <a:prstClr val="black"/>
                  </a:solidFill>
                </a:rPr>
                <a:t>Geosciences (including Polar Programs)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090085" y="3439688"/>
              <a:ext cx="1951433" cy="5289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13" b="1" dirty="0">
                  <a:solidFill>
                    <a:prstClr val="black"/>
                  </a:solidFill>
                </a:rPr>
                <a:t>Mathematical &amp; Physical Sciences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4417" y="3475658"/>
              <a:ext cx="1942966" cy="4930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13" b="1" dirty="0">
                  <a:solidFill>
                    <a:prstClr val="black"/>
                  </a:solidFill>
                </a:rPr>
                <a:t>Biological Sciences</a:t>
              </a:r>
            </a:p>
          </p:txBody>
        </p:sp>
        <p:pic>
          <p:nvPicPr>
            <p:cNvPr id="75786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417" y="1556246"/>
              <a:ext cx="1943831" cy="1920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87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591" y="1558224"/>
              <a:ext cx="1939006" cy="1880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88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6435" y="1545139"/>
              <a:ext cx="1945139" cy="190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89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4922" y="1559573"/>
              <a:ext cx="1943832" cy="1909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90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3995" y="1537491"/>
              <a:ext cx="1933381" cy="1939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8774948" y="6082449"/>
              <a:ext cx="1942966" cy="5289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13" b="1" dirty="0">
                  <a:solidFill>
                    <a:prstClr val="black"/>
                  </a:solidFill>
                </a:rPr>
                <a:t>International Science &amp; Engineering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26521" y="6086681"/>
              <a:ext cx="1938733" cy="5247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13" b="1" dirty="0">
                  <a:solidFill>
                    <a:prstClr val="black"/>
                  </a:solidFill>
                </a:rPr>
                <a:t>Education &amp;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13" b="1" dirty="0">
                  <a:solidFill>
                    <a:prstClr val="black"/>
                  </a:solidFill>
                </a:rPr>
                <a:t>Human Resources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41473" y="6082449"/>
              <a:ext cx="1949315" cy="5289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13" b="1" dirty="0">
                  <a:solidFill>
                    <a:prstClr val="black"/>
                  </a:solidFill>
                </a:rPr>
                <a:t>Social, Behavioral &amp; Economic Sciences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13687" y="6082449"/>
              <a:ext cx="1945084" cy="5289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13" b="1" dirty="0">
                  <a:solidFill>
                    <a:prstClr val="black"/>
                  </a:solidFill>
                </a:rPr>
                <a:t>Integrative Activities</a:t>
              </a:r>
            </a:p>
          </p:txBody>
        </p:sp>
        <p:pic>
          <p:nvPicPr>
            <p:cNvPr id="75795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151" y="4188646"/>
              <a:ext cx="1943832" cy="1893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96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325" y="4184125"/>
              <a:ext cx="1939007" cy="1912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97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804" y="4184126"/>
              <a:ext cx="1950506" cy="19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98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4656" y="4184126"/>
              <a:ext cx="1943832" cy="190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5779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8" y="908050"/>
            <a:ext cx="579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23"/>
          <p:cNvSpPr/>
          <p:nvPr/>
        </p:nvSpPr>
        <p:spPr>
          <a:xfrm>
            <a:off x="3489325" y="1801813"/>
            <a:ext cx="2133600" cy="2214562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1" name="Chart 1"/>
          <p:cNvGraphicFramePr>
            <a:graphicFrameLocks/>
          </p:cNvGraphicFramePr>
          <p:nvPr/>
        </p:nvGraphicFramePr>
        <p:xfrm>
          <a:off x="850900" y="1744663"/>
          <a:ext cx="7442200" cy="340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1" name="Chart" r:id="rId3" imgW="7448696" imgH="3407382" progId="Excel.Chart.8">
                  <p:embed/>
                </p:oleObj>
              </mc:Choice>
              <mc:Fallback>
                <p:oleObj name="Chart" r:id="rId3" imgW="7448696" imgH="3407382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1744663"/>
                        <a:ext cx="7442200" cy="340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92200" y="1076325"/>
            <a:ext cx="69596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1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50" b="1" dirty="0">
                <a:solidFill>
                  <a:srgbClr val="FFFFFF"/>
                </a:solidFill>
                <a:latin typeface="Calibri Light" panose="020F0302020204030204" pitchFamily="34" charset="0"/>
                <a:ea typeface=""/>
              </a:rPr>
              <a:t>NSF Support of Academic Basic Research in Selected Fields</a:t>
            </a:r>
          </a:p>
          <a:p>
            <a:pPr algn="ctr" defTabSz="4571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50" dirty="0">
                <a:solidFill>
                  <a:srgbClr val="FFFFFF"/>
                </a:solidFill>
                <a:latin typeface="Calibri" panose="020F0502020204030204"/>
                <a:ea typeface=""/>
              </a:rPr>
              <a:t>(as a percentage of total federal support)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938213" y="5238750"/>
            <a:ext cx="7267575" cy="9017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spc="32" dirty="0">
                <a:solidFill>
                  <a:prstClr val="white"/>
                </a:solidFill>
                <a:cs typeface="Arial"/>
              </a:rPr>
              <a:t>Note: </a:t>
            </a:r>
            <a:r>
              <a:rPr lang="en-US" sz="1050" dirty="0">
                <a:solidFill>
                  <a:prstClr val="white"/>
                </a:solidFill>
              </a:rPr>
              <a:t>Biology includes Biological Science and Environmental Science. Biology and Psychological Sciences exclude National Institutes of Health funding from the total amount of federal support.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spc="32" dirty="0">
              <a:solidFill>
                <a:prstClr val="white"/>
              </a:solidFill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spc="32" dirty="0">
                <a:solidFill>
                  <a:prstClr val="white"/>
                </a:solidFill>
                <a:cs typeface="Arial"/>
              </a:rPr>
              <a:t>Source: </a:t>
            </a:r>
            <a:r>
              <a:rPr lang="en-US" sz="1050" spc="32" dirty="0">
                <a:solidFill>
                  <a:prstClr val="white"/>
                </a:solidFill>
                <a:cs typeface="Arial"/>
              </a:rPr>
              <a:t>NSF/National Center for Science and Engineering Statistics, Survey of Federal Funds for Research and Development</a:t>
            </a:r>
          </a:p>
        </p:txBody>
      </p:sp>
      <p:pic>
        <p:nvPicPr>
          <p:cNvPr id="7680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8" y="908050"/>
            <a:ext cx="579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 flipH="1">
            <a:off x="2286000" y="2990850"/>
            <a:ext cx="5143500" cy="5667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flipH="1">
            <a:off x="1828800" y="4137025"/>
            <a:ext cx="4814888" cy="5111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14925" y="2574925"/>
            <a:ext cx="2698750" cy="1525588"/>
          </a:xfrm>
          <a:prstGeom prst="rect">
            <a:avLst/>
          </a:prstGeom>
          <a:solidFill>
            <a:srgbClr val="0E508D">
              <a:alpha val="40000"/>
            </a:srgbClr>
          </a:solidFill>
          <a:ln w="38100" cmpd="dbl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rgbClr val="375D8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6134" y="2623805"/>
            <a:ext cx="2715574" cy="1428954"/>
          </a:xfrm>
          <a:prstGeom prst="rect">
            <a:avLst/>
          </a:prstGeom>
          <a:noFill/>
          <a:ln w="38100">
            <a:noFill/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635" tIns="40817" rIns="81635" bIns="40817" anchor="ctr">
            <a:spAutoFit/>
          </a:bodyPr>
          <a:lstStyle/>
          <a:p>
            <a:pPr algn="ctr" eaLnBrk="1" hangingPunct="1">
              <a:spcBef>
                <a:spcPct val="50000"/>
              </a:spcBef>
              <a:tabLst>
                <a:tab pos="1224472" algn="l"/>
              </a:tabLst>
              <a:defRPr/>
            </a:pPr>
            <a:r>
              <a:rPr lang="en-US" sz="2500" dirty="0">
                <a:solidFill>
                  <a:srgbClr val="FFFFFF"/>
                </a:solidFill>
                <a:cs typeface="Calibri"/>
              </a:rPr>
              <a:t>NSF FY 2018</a:t>
            </a:r>
          </a:p>
          <a:p>
            <a:pPr algn="ctr" eaLnBrk="1" hangingPunct="1">
              <a:spcBef>
                <a:spcPts val="0"/>
              </a:spcBef>
              <a:tabLst>
                <a:tab pos="1224472" algn="l"/>
              </a:tabLst>
              <a:defRPr/>
            </a:pPr>
            <a:r>
              <a:rPr lang="en-US" sz="2500" u="sng" dirty="0">
                <a:solidFill>
                  <a:srgbClr val="FFFFFF"/>
                </a:solidFill>
                <a:cs typeface="Calibri"/>
              </a:rPr>
              <a:t>Budget Request</a:t>
            </a:r>
          </a:p>
          <a:p>
            <a:pPr algn="ctr" eaLnBrk="1" hangingPunct="1">
              <a:spcBef>
                <a:spcPct val="50000"/>
              </a:spcBef>
              <a:tabLst>
                <a:tab pos="1224472" algn="l"/>
              </a:tabLst>
              <a:defRPr/>
            </a:pPr>
            <a:r>
              <a:rPr lang="en-US" sz="2500" dirty="0">
                <a:solidFill>
                  <a:srgbClr val="FFFFFF"/>
                </a:solidFill>
                <a:cs typeface="Calibri"/>
              </a:rPr>
              <a:t>Total: $6.65 billion</a:t>
            </a:r>
          </a:p>
        </p:txBody>
      </p:sp>
      <p:pic>
        <p:nvPicPr>
          <p:cNvPr id="77829" name="Picture 6" descr="budget_2017_2ndary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0075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7" descr="BitmapLogo_NOLayers_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5395913"/>
            <a:ext cx="566737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9825" t="12956" r="28333" b="2024"/>
          <a:stretch/>
        </p:blipFill>
        <p:spPr>
          <a:xfrm>
            <a:off x="960303" y="1279066"/>
            <a:ext cx="3476233" cy="3826043"/>
          </a:xfrm>
          <a:prstGeom prst="rect">
            <a:avLst/>
          </a:prstGeom>
          <a:effectLst>
            <a:reflection blurRad="6350" stA="50000" endPos="38000" dist="50800" dir="5400000" sy="-100000" algn="bl" rotWithShape="0"/>
          </a:effectLst>
        </p:spPr>
      </p:pic>
      <p:pic>
        <p:nvPicPr>
          <p:cNvPr id="77832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8" y="908050"/>
            <a:ext cx="579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950913"/>
            <a:ext cx="8637587" cy="993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50" dirty="0"/>
              <a:t>Continued Investment in NSF Research Infrastructure</a:t>
            </a:r>
          </a:p>
        </p:txBody>
      </p:sp>
      <p:grpSp>
        <p:nvGrpSpPr>
          <p:cNvPr id="79874" name="Group 17"/>
          <p:cNvGrpSpPr>
            <a:grpSpLocks/>
          </p:cNvGrpSpPr>
          <p:nvPr/>
        </p:nvGrpSpPr>
        <p:grpSpPr bwMode="auto">
          <a:xfrm>
            <a:off x="406400" y="4049713"/>
            <a:ext cx="2401888" cy="1639887"/>
            <a:chOff x="6473238" y="1477643"/>
            <a:chExt cx="3201838" cy="2185788"/>
          </a:xfrm>
        </p:grpSpPr>
        <p:pic>
          <p:nvPicPr>
            <p:cNvPr id="79895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238" y="1477643"/>
              <a:ext cx="3201838" cy="21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473238" y="3428560"/>
              <a:ext cx="3201838" cy="23487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alpha val="72000"/>
                  </a:schemeClr>
                </a:gs>
                <a:gs pos="30000">
                  <a:schemeClr val="tx2"/>
                </a:gs>
                <a:gs pos="75000">
                  <a:schemeClr val="tx2"/>
                </a:gs>
                <a:gs pos="100000">
                  <a:schemeClr val="accent1">
                    <a:lumMod val="50000"/>
                    <a:alpha val="72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</a:rPr>
                <a:t>LIGO</a:t>
              </a:r>
            </a:p>
          </p:txBody>
        </p:sp>
      </p:grpSp>
      <p:grpSp>
        <p:nvGrpSpPr>
          <p:cNvPr id="79875" name="Group 16"/>
          <p:cNvGrpSpPr>
            <a:grpSpLocks/>
          </p:cNvGrpSpPr>
          <p:nvPr/>
        </p:nvGrpSpPr>
        <p:grpSpPr bwMode="auto">
          <a:xfrm>
            <a:off x="3371850" y="2014538"/>
            <a:ext cx="2400300" cy="1619250"/>
            <a:chOff x="6473237" y="4065640"/>
            <a:chExt cx="3201838" cy="2158692"/>
          </a:xfrm>
        </p:grpSpPr>
        <p:pic>
          <p:nvPicPr>
            <p:cNvPr id="79893" name="Picture 7" descr="VISTA_SUPERIOR_DIA_v4 (2)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238" y="4065640"/>
              <a:ext cx="3201837" cy="2158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473237" y="5989415"/>
              <a:ext cx="3201838" cy="23491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alpha val="72000"/>
                  </a:schemeClr>
                </a:gs>
                <a:gs pos="30000">
                  <a:schemeClr val="tx2"/>
                </a:gs>
                <a:gs pos="75000">
                  <a:schemeClr val="tx2"/>
                </a:gs>
                <a:gs pos="100000">
                  <a:schemeClr val="accent1">
                    <a:lumMod val="50000"/>
                    <a:alpha val="72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</a:rPr>
                <a:t>LSST</a:t>
              </a:r>
            </a:p>
          </p:txBody>
        </p:sp>
      </p:grpSp>
      <p:grpSp>
        <p:nvGrpSpPr>
          <p:cNvPr id="79876" name="Group 15"/>
          <p:cNvGrpSpPr>
            <a:grpSpLocks/>
          </p:cNvGrpSpPr>
          <p:nvPr/>
        </p:nvGrpSpPr>
        <p:grpSpPr bwMode="auto">
          <a:xfrm>
            <a:off x="6335713" y="2014538"/>
            <a:ext cx="2401887" cy="1635125"/>
            <a:chOff x="847177" y="4065640"/>
            <a:chExt cx="3201838" cy="2180696"/>
          </a:xfrm>
        </p:grpSpPr>
        <p:pic>
          <p:nvPicPr>
            <p:cNvPr id="79891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177" y="4065640"/>
              <a:ext cx="3201838" cy="2180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47177" y="6011328"/>
              <a:ext cx="3201838" cy="23500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alpha val="72000"/>
                  </a:schemeClr>
                </a:gs>
                <a:gs pos="30000">
                  <a:schemeClr val="tx2"/>
                </a:gs>
                <a:gs pos="75000">
                  <a:schemeClr val="tx2"/>
                </a:gs>
                <a:gs pos="100000">
                  <a:schemeClr val="accent1">
                    <a:lumMod val="50000"/>
                    <a:alpha val="72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</a:rPr>
                <a:t>RCRV</a:t>
              </a:r>
            </a:p>
          </p:txBody>
        </p:sp>
      </p:grpSp>
      <p:grpSp>
        <p:nvGrpSpPr>
          <p:cNvPr id="79877" name="Group 14"/>
          <p:cNvGrpSpPr>
            <a:grpSpLocks/>
          </p:cNvGrpSpPr>
          <p:nvPr/>
        </p:nvGrpSpPr>
        <p:grpSpPr bwMode="auto">
          <a:xfrm>
            <a:off x="406400" y="1998663"/>
            <a:ext cx="2401888" cy="1638300"/>
            <a:chOff x="847176" y="1450547"/>
            <a:chExt cx="3201839" cy="2185788"/>
          </a:xfrm>
        </p:grpSpPr>
        <p:pic>
          <p:nvPicPr>
            <p:cNvPr id="79889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177" y="1450547"/>
              <a:ext cx="3201838" cy="21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847176" y="3396999"/>
              <a:ext cx="3201839" cy="2351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alpha val="72000"/>
                  </a:schemeClr>
                </a:gs>
                <a:gs pos="30000">
                  <a:schemeClr val="tx2"/>
                </a:gs>
                <a:gs pos="75000">
                  <a:schemeClr val="tx2"/>
                </a:gs>
                <a:gs pos="100000">
                  <a:schemeClr val="accent1">
                    <a:lumMod val="50000"/>
                    <a:alpha val="72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</a:rPr>
                <a:t>Daniel K. Inouye Solar Telescope </a:t>
              </a:r>
            </a:p>
          </p:txBody>
        </p:sp>
      </p:grpSp>
      <p:grpSp>
        <p:nvGrpSpPr>
          <p:cNvPr id="79878" name="Group 4"/>
          <p:cNvGrpSpPr>
            <a:grpSpLocks/>
          </p:cNvGrpSpPr>
          <p:nvPr/>
        </p:nvGrpSpPr>
        <p:grpSpPr bwMode="auto">
          <a:xfrm>
            <a:off x="3371850" y="4049713"/>
            <a:ext cx="2400300" cy="1639887"/>
            <a:chOff x="4495079" y="4256353"/>
            <a:chExt cx="3201839" cy="2185788"/>
          </a:xfrm>
        </p:grpSpPr>
        <p:pic>
          <p:nvPicPr>
            <p:cNvPr id="79887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079" y="4256353"/>
              <a:ext cx="3201839" cy="21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4495079" y="6207270"/>
              <a:ext cx="3201839" cy="23487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alpha val="72000"/>
                  </a:schemeClr>
                </a:gs>
                <a:gs pos="30000">
                  <a:schemeClr val="tx2"/>
                </a:gs>
                <a:gs pos="75000">
                  <a:schemeClr val="tx2"/>
                </a:gs>
                <a:gs pos="100000">
                  <a:schemeClr val="accent1">
                    <a:lumMod val="50000"/>
                    <a:alpha val="72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75" dirty="0">
                  <a:solidFill>
                    <a:prstClr val="white"/>
                  </a:solidFill>
                </a:rPr>
                <a:t>CYBERINFRASTRUCTURE</a:t>
              </a:r>
            </a:p>
          </p:txBody>
        </p:sp>
      </p:grpSp>
      <p:grpSp>
        <p:nvGrpSpPr>
          <p:cNvPr id="79879" name="Group 13"/>
          <p:cNvGrpSpPr>
            <a:grpSpLocks/>
          </p:cNvGrpSpPr>
          <p:nvPr/>
        </p:nvGrpSpPr>
        <p:grpSpPr bwMode="auto">
          <a:xfrm>
            <a:off x="6335713" y="4049713"/>
            <a:ext cx="2401887" cy="1639887"/>
            <a:chOff x="8447257" y="4256351"/>
            <a:chExt cx="3201840" cy="2185789"/>
          </a:xfrm>
        </p:grpSpPr>
        <p:pic>
          <p:nvPicPr>
            <p:cNvPr id="79885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7257" y="4256351"/>
              <a:ext cx="3201840" cy="2185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8447257" y="6207269"/>
              <a:ext cx="3201840" cy="23487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alpha val="72000"/>
                  </a:schemeClr>
                </a:gs>
                <a:gs pos="30000">
                  <a:schemeClr val="tx2"/>
                </a:gs>
                <a:gs pos="75000">
                  <a:schemeClr val="tx2"/>
                </a:gs>
                <a:gs pos="100000">
                  <a:schemeClr val="accent1">
                    <a:lumMod val="50000"/>
                    <a:alpha val="72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</a:rPr>
                <a:t>ALMA</a:t>
              </a:r>
            </a:p>
          </p:txBody>
        </p:sp>
      </p:grpSp>
      <p:pic>
        <p:nvPicPr>
          <p:cNvPr id="79880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8" y="908050"/>
            <a:ext cx="579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26"/>
          <p:cNvSpPr/>
          <p:nvPr/>
        </p:nvSpPr>
        <p:spPr>
          <a:xfrm>
            <a:off x="6091238" y="3838575"/>
            <a:ext cx="2814637" cy="2039938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25413" y="4067175"/>
            <a:ext cx="2814637" cy="1931988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117850" y="1920875"/>
            <a:ext cx="2814638" cy="2039938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00025" y="1914525"/>
            <a:ext cx="2814638" cy="2152650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266700" y="738188"/>
            <a:ext cx="7886700" cy="993775"/>
          </a:xfrm>
        </p:spPr>
        <p:txBody>
          <a:bodyPr/>
          <a:lstStyle/>
          <a:p>
            <a:pPr eaLnBrk="1" hangingPunct="1"/>
            <a:r>
              <a:rPr lang="en-US" altLang="en-US" smtClean="0"/>
              <a:t>NSF’s 10 Big Ideas</a:t>
            </a:r>
          </a:p>
        </p:txBody>
      </p:sp>
      <p:grpSp>
        <p:nvGrpSpPr>
          <p:cNvPr id="81922" name="Group 3"/>
          <p:cNvGrpSpPr>
            <a:grpSpLocks/>
          </p:cNvGrpSpPr>
          <p:nvPr/>
        </p:nvGrpSpPr>
        <p:grpSpPr bwMode="auto">
          <a:xfrm>
            <a:off x="1176338" y="1511300"/>
            <a:ext cx="6710362" cy="4432300"/>
            <a:chOff x="1569027" y="872068"/>
            <a:chExt cx="8946573" cy="5909459"/>
          </a:xfrm>
        </p:grpSpPr>
        <p:grpSp>
          <p:nvGrpSpPr>
            <p:cNvPr id="81928" name="Group 4"/>
            <p:cNvGrpSpPr>
              <a:grpSpLocks/>
            </p:cNvGrpSpPr>
            <p:nvPr/>
          </p:nvGrpSpPr>
          <p:grpSpPr bwMode="auto">
            <a:xfrm>
              <a:off x="1569027" y="872068"/>
              <a:ext cx="8946573" cy="5909459"/>
              <a:chOff x="1569027" y="870502"/>
              <a:chExt cx="9064719" cy="5987497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569027" y="870502"/>
                <a:ext cx="9064719" cy="59874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75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1932" name="Group 8"/>
              <p:cNvGrpSpPr>
                <a:grpSpLocks/>
              </p:cNvGrpSpPr>
              <p:nvPr/>
            </p:nvGrpSpPr>
            <p:grpSpPr bwMode="auto">
              <a:xfrm>
                <a:off x="1638300" y="990606"/>
                <a:ext cx="8974665" cy="5791194"/>
                <a:chOff x="1638300" y="990606"/>
                <a:chExt cx="8974665" cy="5791194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644083" y="990595"/>
                  <a:ext cx="8908172" cy="244475"/>
                </a:xfrm>
                <a:prstGeom prst="rect">
                  <a:avLst/>
                </a:prstGeom>
                <a:solidFill>
                  <a:srgbClr val="EE97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175" b="1" dirty="0">
                      <a:solidFill>
                        <a:prstClr val="black"/>
                      </a:solidFill>
                    </a:rPr>
                    <a:t>RESEARCH IDEAS</a:t>
                  </a: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1650517" y="1350874"/>
                  <a:ext cx="1734884" cy="2772864"/>
                </a:xfrm>
                <a:prstGeom prst="rect">
                  <a:avLst/>
                </a:prstGeom>
                <a:solidFill>
                  <a:srgbClr val="1B85C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b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38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466891" y="1350874"/>
                  <a:ext cx="2551932" cy="1408950"/>
                </a:xfrm>
                <a:prstGeom prst="rect">
                  <a:avLst/>
                </a:prstGeom>
                <a:solidFill>
                  <a:srgbClr val="23BB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75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132481" y="1350874"/>
                  <a:ext cx="1812085" cy="2772864"/>
                </a:xfrm>
                <a:prstGeom prst="rect">
                  <a:avLst/>
                </a:prstGeom>
                <a:solidFill>
                  <a:srgbClr val="23BB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25" dirty="0">
                      <a:solidFill>
                        <a:prstClr val="white"/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Windows on the Universe:</a:t>
                  </a:r>
                </a:p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25" dirty="0">
                      <a:solidFill>
                        <a:prstClr val="white"/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The Era of Multi-messenger Astrophysics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75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81937" name="Picture 1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"/>
                <a:stretch>
                  <a:fillRect/>
                </a:stretch>
              </p:blipFill>
              <p:spPr bwMode="auto">
                <a:xfrm>
                  <a:off x="7091216" y="2918887"/>
                  <a:ext cx="763137" cy="1111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1938" name="Picture 1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31398" y="2271188"/>
                  <a:ext cx="1622955" cy="599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1939" name="Picture 1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31397" y="2918887"/>
                  <a:ext cx="804528" cy="1111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" name="Rectangle 16"/>
                <p:cNvSpPr/>
                <p:nvPr/>
              </p:nvSpPr>
              <p:spPr>
                <a:xfrm>
                  <a:off x="8077524" y="1333718"/>
                  <a:ext cx="2474730" cy="1408950"/>
                </a:xfrm>
                <a:prstGeom prst="rect">
                  <a:avLst/>
                </a:prstGeom>
                <a:solidFill>
                  <a:srgbClr val="1B85C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75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81941" name="Picture 1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69565" y="1430862"/>
                  <a:ext cx="898236" cy="12530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1942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9067801" y="1364438"/>
                  <a:ext cx="1545164" cy="10602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altLang="en-US" sz="900">
                      <a:solidFill>
                        <a:srgbClr val="FFFFFF"/>
                      </a:solidFill>
                      <a:latin typeface="Arial Black" panose="020B0A04020102020204" pitchFamily="34" charset="0"/>
                    </a:rPr>
                    <a:t>The Quantum Leap:</a:t>
                  </a:r>
                </a:p>
                <a:p>
                  <a:pPr eaLnBrk="1" hangingPunct="1"/>
                  <a:r>
                    <a:rPr lang="en-US" altLang="en-US" sz="900">
                      <a:solidFill>
                        <a:srgbClr val="FFFFFF"/>
                      </a:solidFill>
                      <a:latin typeface="Arial Black" panose="020B0A04020102020204" pitchFamily="34" charset="0"/>
                    </a:rPr>
                    <a:t>Leading the Next Quantum Revolution</a:t>
                  </a: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3466891" y="2856327"/>
                  <a:ext cx="2551932" cy="1258833"/>
                </a:xfrm>
                <a:prstGeom prst="rect">
                  <a:avLst/>
                </a:prstGeom>
                <a:solidFill>
                  <a:srgbClr val="1B85C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7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44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4756211" y="2997200"/>
                  <a:ext cx="1222630" cy="686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altLang="en-US" sz="900">
                      <a:solidFill>
                        <a:srgbClr val="FFFFFF"/>
                      </a:solidFill>
                      <a:latin typeface="Arial Black" panose="020B0A04020102020204" pitchFamily="34" charset="0"/>
                    </a:rPr>
                    <a:t>Navigating the </a:t>
                  </a:r>
                </a:p>
                <a:p>
                  <a:pPr eaLnBrk="1" hangingPunct="1"/>
                  <a:r>
                    <a:rPr lang="en-US" altLang="en-US" sz="900">
                      <a:solidFill>
                        <a:srgbClr val="FFFFFF"/>
                      </a:solidFill>
                      <a:latin typeface="Arial Black" panose="020B0A04020102020204" pitchFamily="34" charset="0"/>
                    </a:rPr>
                    <a:t>New Arctic</a:t>
                  </a: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8077524" y="2860616"/>
                  <a:ext cx="2474730" cy="1263122"/>
                </a:xfrm>
                <a:prstGeom prst="rect">
                  <a:avLst/>
                </a:prstGeom>
                <a:solidFill>
                  <a:srgbClr val="189B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7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46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8077200" y="2870198"/>
                  <a:ext cx="1579032" cy="10602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altLang="en-US" sz="900">
                      <a:solidFill>
                        <a:srgbClr val="FFFFFF"/>
                      </a:solidFill>
                      <a:latin typeface="Arial Black" panose="020B0A04020102020204" pitchFamily="34" charset="0"/>
                    </a:rPr>
                    <a:t>Understanding the Rules of Life:</a:t>
                  </a:r>
                </a:p>
                <a:p>
                  <a:pPr eaLnBrk="1" hangingPunct="1"/>
                  <a:r>
                    <a:rPr lang="en-US" altLang="en-US" sz="900">
                      <a:solidFill>
                        <a:srgbClr val="FFFFFF"/>
                      </a:solidFill>
                      <a:latin typeface="Arial Black" panose="020B0A04020102020204" pitchFamily="34" charset="0"/>
                    </a:rPr>
                    <a:t>Predicting Phenotype</a:t>
                  </a: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650517" y="4228819"/>
                  <a:ext cx="8901738" cy="244475"/>
                </a:xfrm>
                <a:prstGeom prst="rect">
                  <a:avLst/>
                </a:prstGeom>
                <a:solidFill>
                  <a:srgbClr val="EE97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175" b="1" dirty="0">
                      <a:solidFill>
                        <a:prstClr val="black"/>
                      </a:solidFill>
                    </a:rPr>
                    <a:t>PROCESS IDEAS</a:t>
                  </a: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1644083" y="4571942"/>
                  <a:ext cx="4374740" cy="1035803"/>
                </a:xfrm>
                <a:prstGeom prst="rect">
                  <a:avLst/>
                </a:prstGeom>
                <a:solidFill>
                  <a:srgbClr val="7E7E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7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49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1638300" y="4652007"/>
                  <a:ext cx="1828801" cy="686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altLang="en-US" sz="900">
                      <a:solidFill>
                        <a:srgbClr val="FFFFFF"/>
                      </a:solidFill>
                      <a:latin typeface="Arial Black" panose="020B0A04020102020204" pitchFamily="34" charset="0"/>
                    </a:rPr>
                    <a:t>Mid-scale Research Infrastructure </a:t>
                  </a:r>
                </a:p>
              </p:txBody>
            </p:sp>
            <p:pic>
              <p:nvPicPr>
                <p:cNvPr id="81950" name="Picture 2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96187" y="4639733"/>
                  <a:ext cx="2438400" cy="8928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" name="Rectangle 27"/>
                <p:cNvSpPr/>
                <p:nvPr/>
              </p:nvSpPr>
              <p:spPr>
                <a:xfrm>
                  <a:off x="1637650" y="5714971"/>
                  <a:ext cx="4381173" cy="1065825"/>
                </a:xfrm>
                <a:prstGeom prst="rect">
                  <a:avLst/>
                </a:prstGeom>
                <a:solidFill>
                  <a:srgbClr val="5456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7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4129537" y="5807185"/>
                  <a:ext cx="1829241" cy="81920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900" dirty="0">
                      <a:solidFill>
                        <a:prstClr val="white"/>
                      </a:solidFill>
                      <a:latin typeface="Arial Black" panose="020B0A04020102020204" pitchFamily="34" charset="0"/>
                      <a:ea typeface=""/>
                    </a:rPr>
                    <a:t>Growing Convergence Research at NSF</a:t>
                  </a:r>
                </a:p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38" dirty="0">
                    <a:solidFill>
                      <a:prstClr val="white"/>
                    </a:solidFill>
                    <a:latin typeface="Calibri" panose="020F0502020204030204"/>
                    <a:ea typeface=""/>
                  </a:endParaRPr>
                </a:p>
              </p:txBody>
            </p:sp>
            <p:pic>
              <p:nvPicPr>
                <p:cNvPr id="81953" name="Picture 29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33472" y="5804365"/>
                  <a:ext cx="2392933" cy="877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" name="Rectangle 30"/>
                <p:cNvSpPr/>
                <p:nvPr/>
              </p:nvSpPr>
              <p:spPr>
                <a:xfrm>
                  <a:off x="6132481" y="4571942"/>
                  <a:ext cx="4419774" cy="1035803"/>
                </a:xfrm>
                <a:prstGeom prst="rect">
                  <a:avLst/>
                </a:prstGeom>
                <a:solidFill>
                  <a:srgbClr val="5456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7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55" name="TextBox 31"/>
                <p:cNvSpPr txBox="1">
                  <a:spLocks noChangeArrowheads="1"/>
                </p:cNvSpPr>
                <p:nvPr/>
              </p:nvSpPr>
              <p:spPr bwMode="auto">
                <a:xfrm>
                  <a:off x="6221058" y="4912509"/>
                  <a:ext cx="1724910" cy="3118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altLang="en-US" sz="900">
                      <a:solidFill>
                        <a:srgbClr val="FFFFFF"/>
                      </a:solidFill>
                      <a:latin typeface="Arial Black" panose="020B0A04020102020204" pitchFamily="34" charset="0"/>
                    </a:rPr>
                    <a:t>NSF 2026</a:t>
                  </a: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145348" y="5714971"/>
                  <a:ext cx="4406907" cy="1065825"/>
                </a:xfrm>
                <a:prstGeom prst="rect">
                  <a:avLst/>
                </a:prstGeom>
                <a:solidFill>
                  <a:srgbClr val="7E7E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7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57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8384040" y="5804365"/>
                  <a:ext cx="2134547" cy="873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altLang="en-US" sz="900">
                      <a:solidFill>
                        <a:srgbClr val="FFFFFF"/>
                      </a:solidFill>
                      <a:latin typeface="Arial Black" panose="020B0A04020102020204" pitchFamily="34" charset="0"/>
                    </a:rPr>
                    <a:t>NSF INCLUDES: Enhancing STEM through Diversity and Inclusion</a:t>
                  </a:r>
                </a:p>
              </p:txBody>
            </p:sp>
            <p:pic>
              <p:nvPicPr>
                <p:cNvPr id="81958" name="Picture 34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39865" y="5804365"/>
                  <a:ext cx="2124095" cy="877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1959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1661082" y="3013293"/>
                  <a:ext cx="1619205" cy="10602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altLang="en-US" sz="900">
                      <a:solidFill>
                        <a:srgbClr val="FFFFFF"/>
                      </a:solidFill>
                      <a:latin typeface="Arial Black" panose="020B0A04020102020204" pitchFamily="34" charset="0"/>
                    </a:rPr>
                    <a:t>Harnessing Data for 21</a:t>
                  </a:r>
                  <a:r>
                    <a:rPr lang="en-US" altLang="en-US" sz="900" baseline="30000">
                      <a:solidFill>
                        <a:srgbClr val="FFFFFF"/>
                      </a:solidFill>
                      <a:latin typeface="Arial Black" panose="020B0A04020102020204" pitchFamily="34" charset="0"/>
                    </a:rPr>
                    <a:t>st</a:t>
                  </a:r>
                  <a:r>
                    <a:rPr lang="en-US" altLang="en-US" sz="900">
                      <a:solidFill>
                        <a:srgbClr val="FFFFFF"/>
                      </a:solidFill>
                      <a:latin typeface="Arial Black" panose="020B0A04020102020204" pitchFamily="34" charset="0"/>
                    </a:rPr>
                    <a:t> Century Science and Engineering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3439014" y="1419499"/>
                  <a:ext cx="1275965" cy="138107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900" dirty="0">
                      <a:solidFill>
                        <a:prstClr val="white"/>
                      </a:solidFill>
                      <a:latin typeface="Arial Black" panose="020B0A04020102020204" pitchFamily="34" charset="0"/>
                      <a:ea typeface=""/>
                      <a:cs typeface="Arial" panose="020B0604020202020204" pitchFamily="34" charset="0"/>
                    </a:rPr>
                    <a:t>Work at the</a:t>
                  </a:r>
                </a:p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900" dirty="0">
                      <a:solidFill>
                        <a:prstClr val="white"/>
                      </a:solidFill>
                      <a:latin typeface="Arial Black" panose="020B0A04020102020204" pitchFamily="34" charset="0"/>
                      <a:ea typeface=""/>
                      <a:cs typeface="Arial" panose="020B0604020202020204" pitchFamily="34" charset="0"/>
                    </a:rPr>
                    <a:t>Human-Technology</a:t>
                  </a:r>
                </a:p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900" dirty="0">
                      <a:solidFill>
                        <a:prstClr val="white"/>
                      </a:solidFill>
                      <a:latin typeface="Arial Black" panose="020B0A04020102020204" pitchFamily="34" charset="0"/>
                      <a:ea typeface=""/>
                      <a:cs typeface="Arial" panose="020B0604020202020204" pitchFamily="34" charset="0"/>
                    </a:rPr>
                    <a:t>Frontier: Shaping the Future</a:t>
                  </a:r>
                </a:p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38" dirty="0">
                    <a:solidFill>
                      <a:prstClr val="white"/>
                    </a:solidFill>
                    <a:latin typeface="Arial" panose="020B0604020202020204" pitchFamily="34" charset="0"/>
                    <a:ea typeface="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81961" name="Picture 37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5387" y="1482403"/>
                  <a:ext cx="1185792" cy="11489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1962" name="Picture 38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38202" y="1556278"/>
                  <a:ext cx="1561261" cy="11763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81929" name="Pictur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9011" y="2893755"/>
              <a:ext cx="1175658" cy="109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30" name="Picture 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2793" y="2907667"/>
              <a:ext cx="936067" cy="1091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23" name="Picture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03713"/>
            <a:ext cx="19018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8" y="908050"/>
            <a:ext cx="579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Oval 41"/>
          <p:cNvSpPr/>
          <p:nvPr/>
        </p:nvSpPr>
        <p:spPr>
          <a:xfrm>
            <a:off x="4070350" y="1616075"/>
            <a:ext cx="4083050" cy="1481138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860425" y="1744663"/>
            <a:ext cx="1931988" cy="2195512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1068388" y="3948113"/>
            <a:ext cx="3589337" cy="1216025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Principles Applied for FY 2018 Request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Continue to fund all S&amp;E disciplines</a:t>
            </a:r>
          </a:p>
          <a:p>
            <a:pPr eaLnBrk="1" hangingPunct="1"/>
            <a:r>
              <a:rPr lang="en-US" altLang="en-US" u="sng" smtClean="0"/>
              <a:t>Support early career</a:t>
            </a:r>
          </a:p>
          <a:p>
            <a:pPr eaLnBrk="1" hangingPunct="1"/>
            <a:r>
              <a:rPr lang="en-US" altLang="en-US" u="sng" smtClean="0"/>
              <a:t>Protect the core</a:t>
            </a:r>
          </a:p>
          <a:p>
            <a:pPr eaLnBrk="1" hangingPunct="1"/>
            <a:r>
              <a:rPr lang="en-US" altLang="en-US" smtClean="0"/>
              <a:t>Roll back “accretions” (things scaled up since 2008)</a:t>
            </a:r>
          </a:p>
          <a:p>
            <a:pPr eaLnBrk="1" hangingPunct="1"/>
            <a:r>
              <a:rPr lang="en-US" altLang="en-US" u="sng" smtClean="0"/>
              <a:t>Cross disciplinary programs are important</a:t>
            </a:r>
          </a:p>
          <a:p>
            <a:pPr eaLnBrk="1" hangingPunct="1"/>
            <a:r>
              <a:rPr lang="en-US" altLang="en-US" u="sng" smtClean="0"/>
              <a:t>Strategic and prioritized reductions within directorates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MPS Overall Funding—FY 2018 Request</a:t>
            </a:r>
          </a:p>
        </p:txBody>
      </p:sp>
      <p:pic>
        <p:nvPicPr>
          <p:cNvPr id="839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944688"/>
            <a:ext cx="8453437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Principles Applied to MPS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509588" y="1811338"/>
            <a:ext cx="7886700" cy="3981450"/>
          </a:xfrm>
        </p:spPr>
        <p:txBody>
          <a:bodyPr/>
          <a:lstStyle/>
          <a:p>
            <a:pPr eaLnBrk="1" hangingPunct="1"/>
            <a:r>
              <a:rPr lang="en-US" altLang="en-US" smtClean="0"/>
              <a:t>Support early career</a:t>
            </a:r>
          </a:p>
          <a:p>
            <a:pPr lvl="1" eaLnBrk="1" hangingPunct="1"/>
            <a:r>
              <a:rPr lang="en-US" altLang="en-US" smtClean="0"/>
              <a:t>CAREER request relatively stable.  Targeted REU reductions if undergraduate students could be supported through national facilities and normal research awards. 8,000 graduate students to be supported through research awards.</a:t>
            </a:r>
          </a:p>
          <a:p>
            <a:pPr eaLnBrk="1" hangingPunct="1"/>
            <a:r>
              <a:rPr lang="en-US" altLang="en-US" smtClean="0"/>
              <a:t>Protect the core; cross disciplinary programs</a:t>
            </a:r>
          </a:p>
          <a:p>
            <a:pPr lvl="1" eaLnBrk="1" hangingPunct="1"/>
            <a:r>
              <a:rPr lang="en-US" altLang="en-US" smtClean="0"/>
              <a:t>Major research facilities are “core” to MPS.</a:t>
            </a:r>
          </a:p>
          <a:p>
            <a:pPr lvl="1" eaLnBrk="1" hangingPunct="1"/>
            <a:r>
              <a:rPr lang="en-US" altLang="en-US" smtClean="0"/>
              <a:t>Retained flexibility to fund the best science by rolling some cross-disciplinary programs into core programs.</a:t>
            </a:r>
          </a:p>
          <a:p>
            <a:pPr eaLnBrk="1" hangingPunct="1"/>
            <a:r>
              <a:rPr lang="en-US" altLang="en-US" smtClean="0"/>
              <a:t>Strategic and prioritized reductions within directorates</a:t>
            </a:r>
          </a:p>
          <a:p>
            <a:pPr lvl="1" eaLnBrk="1" hangingPunct="1"/>
            <a:r>
              <a:rPr lang="en-US" altLang="en-US" smtClean="0"/>
              <a:t>Emphasized funding of highest priority facilities; reductions proposed for some facilities in transition.</a:t>
            </a:r>
          </a:p>
          <a:p>
            <a:pPr lvl="1" eaLnBrk="1" hangingPunct="1"/>
            <a:r>
              <a:rPr lang="en-US" altLang="en-US" smtClean="0"/>
              <a:t>Reduced mid-scale and instrumentation; support individual investigators.</a:t>
            </a:r>
          </a:p>
          <a:p>
            <a:pPr lvl="1" eaLnBrk="1" hangingPunct="1"/>
            <a:r>
              <a:rPr lang="en-US" altLang="en-US" smtClean="0"/>
              <a:t>Prioritized low-level investments leading to “Big Ideas”.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After a Century, Gravitational Waves Detected on Earth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717" t="13542" r="35359" b="6250"/>
          <a:stretch/>
        </p:blipFill>
        <p:spPr>
          <a:xfrm>
            <a:off x="123825" y="2259013"/>
            <a:ext cx="2879725" cy="29559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 descr="Ligo20160211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240"/>
          <a:stretch/>
        </p:blipFill>
        <p:spPr bwMode="auto">
          <a:xfrm>
            <a:off x="5995049" y="2311977"/>
            <a:ext cx="3008500" cy="2903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  <p:pic>
        <p:nvPicPr>
          <p:cNvPr id="55301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1970088"/>
            <a:ext cx="2705100" cy="3441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178425"/>
            <a:ext cx="10890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Title 3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mtClean="0">
                <a:solidFill>
                  <a:srgbClr val="000090"/>
                </a:solidFill>
              </a:rPr>
              <a:t>Looking Ahead: FY 2018 Budget</a:t>
            </a:r>
          </a:p>
        </p:txBody>
      </p:sp>
      <p:pic>
        <p:nvPicPr>
          <p:cNvPr id="8601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4010025"/>
            <a:ext cx="2189163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6" descr="nsf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5553075"/>
            <a:ext cx="9017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673475"/>
            <a:ext cx="12065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5067300"/>
            <a:ext cx="11969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759575" y="3852863"/>
            <a:ext cx="1357313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House Budget Resolution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781800" y="5260975"/>
            <a:ext cx="135731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Senate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Budget Resolution</a:t>
            </a:r>
          </a:p>
        </p:txBody>
      </p:sp>
      <p:pic>
        <p:nvPicPr>
          <p:cNvPr id="860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1282700"/>
            <a:ext cx="23066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976688" y="2359025"/>
            <a:ext cx="37465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Markup, reconciliation of appropriation bills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378200" y="4149725"/>
            <a:ext cx="1565275" cy="946150"/>
            <a:chOff x="5128623" y="1036987"/>
            <a:chExt cx="1779873" cy="946501"/>
          </a:xfrm>
        </p:grpSpPr>
        <p:pic>
          <p:nvPicPr>
            <p:cNvPr id="86040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8787" y="1036987"/>
              <a:ext cx="1627567" cy="903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41" name="TextBox 14"/>
            <p:cNvSpPr txBox="1">
              <a:spLocks noChangeArrowheads="1"/>
            </p:cNvSpPr>
            <p:nvPr/>
          </p:nvSpPr>
          <p:spPr bwMode="auto">
            <a:xfrm>
              <a:off x="5128623" y="1614156"/>
              <a:ext cx="17798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2018 Request</a:t>
              </a:r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3533775" y="5260975"/>
            <a:ext cx="1409700" cy="428625"/>
            <a:chOff x="3533860" y="5260457"/>
            <a:chExt cx="1409453" cy="429134"/>
          </a:xfrm>
        </p:grpSpPr>
        <p:sp>
          <p:nvSpPr>
            <p:cNvPr id="86038" name="TextBox 13"/>
            <p:cNvSpPr txBox="1">
              <a:spLocks noChangeArrowheads="1"/>
            </p:cNvSpPr>
            <p:nvPr/>
          </p:nvSpPr>
          <p:spPr bwMode="auto">
            <a:xfrm>
              <a:off x="3533860" y="5351037"/>
              <a:ext cx="14094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May 2017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752897" y="5260457"/>
              <a:ext cx="731710" cy="0"/>
            </a:xfrm>
            <a:prstGeom prst="straightConnector1">
              <a:avLst/>
            </a:prstGeom>
            <a:ln w="114300">
              <a:solidFill>
                <a:srgbClr val="000090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6330950" y="4311650"/>
            <a:ext cx="592138" cy="1381125"/>
            <a:chOff x="6331533" y="4311524"/>
            <a:chExt cx="590929" cy="1380594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6331533" y="4311524"/>
              <a:ext cx="581423" cy="0"/>
            </a:xfrm>
            <a:prstGeom prst="straightConnector1">
              <a:avLst/>
            </a:prstGeom>
            <a:ln w="114300">
              <a:solidFill>
                <a:srgbClr val="000090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341039" y="5692118"/>
              <a:ext cx="581423" cy="0"/>
            </a:xfrm>
            <a:prstGeom prst="straightConnector1">
              <a:avLst/>
            </a:prstGeom>
            <a:ln w="114300">
              <a:solidFill>
                <a:srgbClr val="000090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6921500" y="2754313"/>
            <a:ext cx="1450975" cy="2938462"/>
            <a:chOff x="6921670" y="2754122"/>
            <a:chExt cx="1451317" cy="2937996"/>
          </a:xfrm>
        </p:grpSpPr>
        <p:sp>
          <p:nvSpPr>
            <p:cNvPr id="35" name="Freeform 34"/>
            <p:cNvSpPr/>
            <p:nvPr/>
          </p:nvSpPr>
          <p:spPr>
            <a:xfrm>
              <a:off x="6921670" y="2754122"/>
              <a:ext cx="1451317" cy="2937996"/>
            </a:xfrm>
            <a:custGeom>
              <a:avLst/>
              <a:gdLst>
                <a:gd name="connsiteX0" fmla="*/ 1451317 w 1451317"/>
                <a:gd name="connsiteY0" fmla="*/ 3586886 h 3586886"/>
                <a:gd name="connsiteX1" fmla="*/ 1437362 w 1451317"/>
                <a:gd name="connsiteY1" fmla="*/ 0 h 3586886"/>
                <a:gd name="connsiteX2" fmla="*/ 0 w 1451317"/>
                <a:gd name="connsiteY2" fmla="*/ 0 h 3586886"/>
                <a:gd name="connsiteX0" fmla="*/ 1451317 w 1466505"/>
                <a:gd name="connsiteY0" fmla="*/ 3586886 h 3586886"/>
                <a:gd name="connsiteX1" fmla="*/ 1465901 w 1466505"/>
                <a:gd name="connsiteY1" fmla="*/ 0 h 3586886"/>
                <a:gd name="connsiteX2" fmla="*/ 0 w 1466505"/>
                <a:gd name="connsiteY2" fmla="*/ 0 h 3586886"/>
                <a:gd name="connsiteX0" fmla="*/ 1451317 w 1451317"/>
                <a:gd name="connsiteY0" fmla="*/ 3586886 h 3586886"/>
                <a:gd name="connsiteX1" fmla="*/ 1444497 w 1451317"/>
                <a:gd name="connsiteY1" fmla="*/ 0 h 3586886"/>
                <a:gd name="connsiteX2" fmla="*/ 0 w 1451317"/>
                <a:gd name="connsiteY2" fmla="*/ 0 h 358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1317" h="3586886">
                  <a:moveTo>
                    <a:pt x="1451317" y="3586886"/>
                  </a:moveTo>
                  <a:cubicBezTo>
                    <a:pt x="1446665" y="2391257"/>
                    <a:pt x="1449149" y="1195629"/>
                    <a:pt x="1444497" y="0"/>
                  </a:cubicBezTo>
                  <a:lnTo>
                    <a:pt x="0" y="0"/>
                  </a:lnTo>
                </a:path>
              </a:pathLst>
            </a:custGeom>
            <a:ln w="114300">
              <a:solidFill>
                <a:srgbClr val="000090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7904565" y="4311212"/>
              <a:ext cx="438253" cy="0"/>
            </a:xfrm>
            <a:prstGeom prst="straightConnector1">
              <a:avLst/>
            </a:prstGeom>
            <a:ln w="114300">
              <a:solidFill>
                <a:srgbClr val="000090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7912503" y="5692118"/>
              <a:ext cx="439842" cy="0"/>
            </a:xfrm>
            <a:prstGeom prst="straightConnector1">
              <a:avLst/>
            </a:prstGeom>
            <a:ln w="114300">
              <a:solidFill>
                <a:srgbClr val="000090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38"/>
          <p:cNvSpPr/>
          <p:nvPr/>
        </p:nvSpPr>
        <p:spPr>
          <a:xfrm rot="16200000">
            <a:off x="2803526" y="2119312"/>
            <a:ext cx="1255712" cy="2525713"/>
          </a:xfrm>
          <a:custGeom>
            <a:avLst/>
            <a:gdLst>
              <a:gd name="connsiteX0" fmla="*/ 1451317 w 1451317"/>
              <a:gd name="connsiteY0" fmla="*/ 3586886 h 3586886"/>
              <a:gd name="connsiteX1" fmla="*/ 1437362 w 1451317"/>
              <a:gd name="connsiteY1" fmla="*/ 0 h 3586886"/>
              <a:gd name="connsiteX2" fmla="*/ 0 w 1451317"/>
              <a:gd name="connsiteY2" fmla="*/ 0 h 3586886"/>
              <a:gd name="connsiteX0" fmla="*/ 1451317 w 1466505"/>
              <a:gd name="connsiteY0" fmla="*/ 3586886 h 3586886"/>
              <a:gd name="connsiteX1" fmla="*/ 1465901 w 1466505"/>
              <a:gd name="connsiteY1" fmla="*/ 0 h 3586886"/>
              <a:gd name="connsiteX2" fmla="*/ 0 w 1466505"/>
              <a:gd name="connsiteY2" fmla="*/ 0 h 3586886"/>
              <a:gd name="connsiteX0" fmla="*/ 1451317 w 1451317"/>
              <a:gd name="connsiteY0" fmla="*/ 3586886 h 3586886"/>
              <a:gd name="connsiteX1" fmla="*/ 1444497 w 1451317"/>
              <a:gd name="connsiteY1" fmla="*/ 0 h 3586886"/>
              <a:gd name="connsiteX2" fmla="*/ 0 w 1451317"/>
              <a:gd name="connsiteY2" fmla="*/ 0 h 358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317" h="3586886">
                <a:moveTo>
                  <a:pt x="1451317" y="3586886"/>
                </a:moveTo>
                <a:cubicBezTo>
                  <a:pt x="1446665" y="2391257"/>
                  <a:pt x="1449149" y="1195629"/>
                  <a:pt x="1444497" y="0"/>
                </a:cubicBezTo>
                <a:lnTo>
                  <a:pt x="0" y="0"/>
                </a:lnTo>
              </a:path>
            </a:pathLst>
          </a:custGeom>
          <a:ln w="114300">
            <a:solidFill>
              <a:srgbClr val="000090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1878012" y="5703888"/>
            <a:ext cx="581025" cy="0"/>
          </a:xfrm>
          <a:prstGeom prst="straightConnector1">
            <a:avLst/>
          </a:prstGeom>
          <a:ln w="114300">
            <a:solidFill>
              <a:srgbClr val="000090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Our Mission from the Beginning</a:t>
            </a:r>
          </a:p>
        </p:txBody>
      </p:sp>
      <p:sp>
        <p:nvSpPr>
          <p:cNvPr id="88066" name="TextBox 3"/>
          <p:cNvSpPr txBox="1">
            <a:spLocks noChangeArrowheads="1"/>
          </p:cNvSpPr>
          <p:nvPr/>
        </p:nvSpPr>
        <p:spPr bwMode="auto">
          <a:xfrm>
            <a:off x="852488" y="4454525"/>
            <a:ext cx="68389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i="1">
                <a:solidFill>
                  <a:srgbClr val="FFFFFF"/>
                </a:solidFill>
                <a:latin typeface="Calibri" panose="020F0502020204030204" pitchFamily="34" charset="0"/>
              </a:rPr>
              <a:t>“To promote the progress of science; to advance the national health, prosperity, and welfare; to secure the national defense...”</a:t>
            </a:r>
            <a:endParaRPr lang="en-US" altLang="en-US" b="1">
              <a:solidFill>
                <a:srgbClr val="FFFFFF"/>
              </a:solidFill>
              <a:latin typeface="Calibri Light" panose="020F0302020204030204" pitchFamily="34" charset="0"/>
            </a:endParaRPr>
          </a:p>
          <a:p>
            <a:pPr algn="ctr" eaLnBrk="1" hangingPunct="1"/>
            <a:endParaRPr lang="en-US" altLang="en-US" b="1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pic>
        <p:nvPicPr>
          <p:cNvPr id="8806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1944688"/>
            <a:ext cx="3498850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8" y="908050"/>
            <a:ext cx="579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1944688"/>
            <a:ext cx="3495675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87130"/>
            <a:ext cx="3352800" cy="2319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800"/>
            <a:ext cx="3419959" cy="2231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484103"/>
            <a:ext cx="6824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Third Confirmed LIGO Detection GW170104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128087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/>
              <a:t>The newfound black hole, formed by the merger, has a mass about 49 times that of our sun. This fills in a gap between the masses of the two merged black holes detected previously by LIGO, with solar masses of 62 (first detection) and 21 (second detection).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3810000"/>
            <a:ext cx="4648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Original Black Holes Masses: 19 and 31 </a:t>
            </a:r>
            <a:r>
              <a:rPr lang="en-US" sz="1800" dirty="0" smtClean="0"/>
              <a:t>M</a:t>
            </a:r>
            <a:r>
              <a:rPr lang="en-US" sz="1800" baseline="-25000" dirty="0" smtClean="0"/>
              <a:t>ꙩ</a:t>
            </a:r>
            <a:r>
              <a:rPr lang="en-US" sz="1800" dirty="0"/>
              <a:t>.</a:t>
            </a:r>
          </a:p>
          <a:p>
            <a:r>
              <a:rPr lang="en-US" sz="1800" dirty="0"/>
              <a:t>Final Black Hole Mass: 49 M</a:t>
            </a:r>
            <a:r>
              <a:rPr lang="en-US" sz="1800" baseline="-25000" dirty="0"/>
              <a:t>ꙩ</a:t>
            </a:r>
            <a:r>
              <a:rPr lang="en-US" sz="1800" dirty="0"/>
              <a:t> </a:t>
            </a:r>
          </a:p>
          <a:p>
            <a:r>
              <a:rPr lang="en-US" sz="1800" dirty="0"/>
              <a:t>Distance: 880 Mpc (z = 0.18). The farthest detection so far.</a:t>
            </a:r>
          </a:p>
          <a:p>
            <a:r>
              <a:rPr lang="en-US" sz="1800" dirty="0" smtClean="0"/>
              <a:t>Unlike </a:t>
            </a:r>
            <a:r>
              <a:rPr lang="en-US" sz="1800" dirty="0"/>
              <a:t>the previous two detections, it is likely that in this merger the BH spins were initially counter aligned with the orbital angular momentum </a:t>
            </a:r>
          </a:p>
          <a:p>
            <a:r>
              <a:rPr lang="en-US" sz="1800" dirty="0" smtClean="0"/>
              <a:t>No </a:t>
            </a:r>
            <a:r>
              <a:rPr lang="en-US" sz="1800" dirty="0"/>
              <a:t>evidence of departure from GR.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Trebuchet MS" panose="020B0603020202020204" pitchFamily="34" charset="0"/>
                <a:ea typeface="MS PGothic" panose="020B0600070205080204" pitchFamily="34" charset="-128"/>
              </a:rPr>
              <a:t>Transitions: NSF</a:t>
            </a:r>
          </a:p>
        </p:txBody>
      </p:sp>
      <p:sp>
        <p:nvSpPr>
          <p:cNvPr id="59394" name="Content Placeholder 2"/>
          <p:cNvSpPr txBox="1">
            <a:spLocks/>
          </p:cNvSpPr>
          <p:nvPr/>
        </p:nvSpPr>
        <p:spPr bwMode="auto">
          <a:xfrm>
            <a:off x="127000" y="1127125"/>
            <a:ext cx="25908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C07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latin typeface="Trebuchet MS" panose="020B0603020202020204" pitchFamily="34" charset="0"/>
              </a:rPr>
              <a:t>Major NSF leadership transition in Jan/Feb</a:t>
            </a:r>
          </a:p>
          <a:p>
            <a:pPr eaLnBrk="1" hangingPunct="1">
              <a:spcBef>
                <a:spcPct val="20000"/>
              </a:spcBef>
              <a:buClr>
                <a:srgbClr val="FFCC07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latin typeface="Trebuchet MS" panose="020B0603020202020204" pitchFamily="34" charset="0"/>
              </a:rPr>
              <a:t>Acting ADs for MPS, GEO, ENG, and EHR</a:t>
            </a:r>
          </a:p>
          <a:p>
            <a:pPr eaLnBrk="1" hangingPunct="1">
              <a:spcBef>
                <a:spcPct val="20000"/>
              </a:spcBef>
              <a:buClr>
                <a:srgbClr val="FFCC07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latin typeface="Trebuchet MS" panose="020B0603020202020204" pitchFamily="34" charset="0"/>
              </a:rPr>
              <a:t>New Acting Chief Operating Officer</a:t>
            </a:r>
          </a:p>
          <a:p>
            <a:pPr eaLnBrk="1" hangingPunct="1">
              <a:spcBef>
                <a:spcPct val="20000"/>
              </a:spcBef>
              <a:buClr>
                <a:srgbClr val="FFCC07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latin typeface="Trebuchet MS" panose="020B0603020202020204" pitchFamily="34" charset="0"/>
              </a:rPr>
              <a:t>GEO AD started on June 1; ENG AD will start on June 19.</a:t>
            </a:r>
          </a:p>
        </p:txBody>
      </p:sp>
      <p:pic>
        <p:nvPicPr>
          <p:cNvPr id="5939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1371600"/>
            <a:ext cx="6372225" cy="41227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338888" y="3749675"/>
            <a:ext cx="49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7237413" y="3749675"/>
            <a:ext cx="49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467350" y="3759200"/>
            <a:ext cx="493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199063" y="2273300"/>
            <a:ext cx="49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618038" y="2673350"/>
            <a:ext cx="581025" cy="11239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4508500" y="3749675"/>
            <a:ext cx="493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Trebuchet MS" panose="020B0603020202020204" pitchFamily="34" charset="0"/>
                <a:ea typeface="MS PGothic" panose="020B0600070205080204" pitchFamily="34" charset="-128"/>
              </a:rPr>
              <a:t>NSF is Moving!</a:t>
            </a:r>
          </a:p>
        </p:txBody>
      </p:sp>
      <p:pic>
        <p:nvPicPr>
          <p:cNvPr id="61442" name="Picture 6" descr="nsf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858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Content Placeholder 2"/>
          <p:cNvSpPr txBox="1">
            <a:spLocks/>
          </p:cNvSpPr>
          <p:nvPr/>
        </p:nvSpPr>
        <p:spPr bwMode="auto">
          <a:xfrm>
            <a:off x="381000" y="1101725"/>
            <a:ext cx="87630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C07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Trebuchet MS" panose="020B0603020202020204" pitchFamily="34" charset="0"/>
              </a:rPr>
              <a:t>NSF will move from its current location in Arlington, Virginia to a location in Alexandria, Virginia in July-September 2017.</a:t>
            </a:r>
          </a:p>
          <a:p>
            <a:pPr eaLnBrk="1" hangingPunct="1">
              <a:spcBef>
                <a:spcPct val="20000"/>
              </a:spcBef>
              <a:buClr>
                <a:srgbClr val="FFCC07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Trebuchet MS" panose="020B0603020202020204" pitchFamily="34" charset="0"/>
              </a:rPr>
              <a:t>The Directorate for Mathematical and Physical Sciences, including PHY, is scheduled to move over an extended Labor Day weekend in August/September.</a:t>
            </a:r>
            <a:endParaRPr lang="en-US" altLang="en-US" sz="2000">
              <a:latin typeface="Trebuchet MS" panose="020B0603020202020204" pitchFamily="34" charset="0"/>
            </a:endParaRPr>
          </a:p>
        </p:txBody>
      </p:sp>
      <p:pic>
        <p:nvPicPr>
          <p:cNvPr id="61444" name="Picture 1" descr="IMG_0420_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2" descr="Screen Shot 2016-11-04 at 3.01.27 PM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48768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2" descr="Attachment-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3140075"/>
            <a:ext cx="19304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 flipH="1" flipV="1">
            <a:off x="4953000" y="4648200"/>
            <a:ext cx="2971800" cy="762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7620000" y="4267200"/>
            <a:ext cx="304800" cy="4572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smtClean="0">
                <a:latin typeface="Trebuchet MS" panose="020B0603020202020204" pitchFamily="34" charset="0"/>
                <a:ea typeface="MS PGothic" panose="020B0600070205080204" pitchFamily="34" charset="-128"/>
              </a:rPr>
              <a:t>MPS Transitions</a:t>
            </a:r>
          </a:p>
        </p:txBody>
      </p:sp>
      <p:sp>
        <p:nvSpPr>
          <p:cNvPr id="63490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444625"/>
            <a:ext cx="8229600" cy="4221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800" smtClean="0">
                <a:latin typeface="Trebuchet MS" panose="020B0603020202020204" pitchFamily="34" charset="0"/>
                <a:ea typeface="MS PGothic" panose="020B0600070205080204" pitchFamily="34" charset="-128"/>
              </a:rPr>
              <a:t>Fleming Crim returned to Wisconsin in January 2017; Jim Ulvestad is Acting Assistant Director. Future Assistant Director has not yet been identified.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800" smtClean="0">
                <a:latin typeface="Trebuchet MS" panose="020B0603020202020204" pitchFamily="34" charset="0"/>
                <a:ea typeface="MS PGothic" panose="020B0600070205080204" pitchFamily="34" charset="-128"/>
              </a:rPr>
              <a:t>Deborah Lockhart became Deputy Assistant Director on April 3, 2016.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Trebuchet MS" panose="020B0603020202020204" pitchFamily="34" charset="0"/>
                <a:ea typeface="MS PGothic" panose="020B0600070205080204" pitchFamily="34" charset="-128"/>
              </a:rPr>
              <a:t>Federal Government Reform</a:t>
            </a:r>
          </a:p>
        </p:txBody>
      </p:sp>
      <p:sp>
        <p:nvSpPr>
          <p:cNvPr id="65538" name="Content Placeholder 1"/>
          <p:cNvSpPr>
            <a:spLocks noGrp="1"/>
          </p:cNvSpPr>
          <p:nvPr>
            <p:ph idx="1"/>
          </p:nvPr>
        </p:nvSpPr>
        <p:spPr bwMode="auto">
          <a:xfrm>
            <a:off x="455613" y="12954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rebuchet MS" panose="020B0603020202020204" pitchFamily="34" charset="0"/>
                <a:ea typeface="MS PGothic" panose="020B0600070205080204" pitchFamily="34" charset="-128"/>
              </a:rPr>
              <a:t>Hiring freeze (January-April) had short-term transitory impacts on ability of NSF to staff open positions.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rebuchet MS" panose="020B0603020202020204" pitchFamily="34" charset="0"/>
                <a:ea typeface="MS PGothic" panose="020B0600070205080204" pitchFamily="34" charset="-128"/>
              </a:rPr>
              <a:t>OMB issued guidance on reform of Federal agencies, ending the freeze.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rebuchet MS" panose="020B0603020202020204" pitchFamily="34" charset="0"/>
                <a:ea typeface="MS PGothic" panose="020B0600070205080204" pitchFamily="34" charset="-128"/>
              </a:rPr>
              <a:t>PHY is fully staffed at present.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rebuchet MS" panose="020B0603020202020204" pitchFamily="34" charset="0"/>
                <a:ea typeface="MS PGothic" panose="020B0600070205080204" pitchFamily="34" charset="-128"/>
              </a:rPr>
              <a:t>Initial agency reform ideas due to OMB on June 30; “final” plans in FY 2019 Budget Request.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smtClean="0">
                <a:latin typeface="Trebuchet MS" panose="020B0603020202020204" pitchFamily="34" charset="0"/>
                <a:ea typeface="MS PGothic" panose="020B0600070205080204" pitchFamily="34" charset="-128"/>
              </a:rPr>
              <a:t>American Innovation and Competitiveness Act (AICA)</a:t>
            </a:r>
          </a:p>
        </p:txBody>
      </p:sp>
      <p:sp>
        <p:nvSpPr>
          <p:cNvPr id="67586" name="Content Placeholder 1"/>
          <p:cNvSpPr>
            <a:spLocks noGrp="1"/>
          </p:cNvSpPr>
          <p:nvPr>
            <p:ph idx="1"/>
          </p:nvPr>
        </p:nvSpPr>
        <p:spPr bwMode="auto">
          <a:xfrm>
            <a:off x="463550" y="1905000"/>
            <a:ext cx="8229600" cy="4221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800" smtClean="0">
                <a:latin typeface="Trebuchet MS" panose="020B0603020202020204" pitchFamily="34" charset="0"/>
                <a:ea typeface="MS PGothic" panose="020B0600070205080204" pitchFamily="34" charset="-128"/>
              </a:rPr>
              <a:t>New Authorization Act for NSF (and NIST), passed by Congress in early January.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800" smtClean="0">
                <a:latin typeface="Trebuchet MS" panose="020B0603020202020204" pitchFamily="34" charset="0"/>
                <a:ea typeface="MS PGothic" panose="020B0600070205080204" pitchFamily="34" charset="-128"/>
              </a:rPr>
              <a:t>No specific funding targets incorporated.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ja-JP" sz="2800" smtClean="0">
                <a:latin typeface="Trebuchet MS" panose="020B0603020202020204" pitchFamily="34" charset="0"/>
              </a:rPr>
              <a:t>Supports NSF principles of merit review.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ja-JP" sz="2800" smtClean="0">
                <a:latin typeface="Trebuchet MS" panose="020B0603020202020204" pitchFamily="34" charset="0"/>
              </a:rPr>
              <a:t>Language relating to NSF awards being in the national interest.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ja-JP" sz="2800" smtClean="0">
                <a:latin typeface="Trebuchet MS" panose="020B0603020202020204" pitchFamily="34" charset="0"/>
              </a:rPr>
              <a:t>Language about facility oversight.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ja-JP" sz="2800" smtClean="0">
                <a:latin typeface="Trebuchet MS" panose="020B0603020202020204" pitchFamily="34" charset="0"/>
              </a:rPr>
              <a:t>Instructions to Physical Sciences Subcommittee relating to HEP.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altLang="ja-JP" sz="2800" smtClean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smtClean="0">
                <a:latin typeface="Trebuchet MS" panose="020B0603020202020204" pitchFamily="34" charset="0"/>
                <a:ea typeface="MS PGothic" panose="020B0600070205080204" pitchFamily="34" charset="-128"/>
              </a:rPr>
              <a:t>FY 2017 Appropriation</a:t>
            </a:r>
          </a:p>
        </p:txBody>
      </p:sp>
      <p:sp>
        <p:nvSpPr>
          <p:cNvPr id="69634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229600" cy="4221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800" smtClean="0">
                <a:latin typeface="Trebuchet MS" panose="020B0603020202020204" pitchFamily="34" charset="0"/>
                <a:ea typeface="MS PGothic" panose="020B0600070205080204" pitchFamily="34" charset="-128"/>
              </a:rPr>
              <a:t>FY 2017 appropriation passed by Congress in early May (with &lt;5 months left in FY 2017).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Trebuchet MS" panose="020B0603020202020204" pitchFamily="34" charset="0"/>
                <a:ea typeface="MS PGothic" panose="020B0600070205080204" pitchFamily="34" charset="-128"/>
              </a:rPr>
              <a:t>Essentially flat with respect to FY 2016.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ja-JP" sz="2800" smtClean="0">
                <a:latin typeface="Trebuchet MS" panose="020B0603020202020204" pitchFamily="34" charset="0"/>
              </a:rPr>
              <a:t>NSF currently preparing FY 2017 plan to be submitted to Congress via OMB.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ja-JP" sz="2400" smtClean="0">
                <a:latin typeface="Trebuchet MS" panose="020B0603020202020204" pitchFamily="34" charset="0"/>
              </a:rPr>
              <a:t>Expect PHY budget to be approximately flat.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ja-JP" sz="2800" smtClean="0">
                <a:latin typeface="Trebuchet MS" panose="020B0603020202020204" pitchFamily="34" charset="0"/>
              </a:rPr>
              <a:t>Processing of awards handicapped by late budget and early financial closeout.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altLang="ja-JP" sz="2800" smtClean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1030</Words>
  <Application>Microsoft Office PowerPoint</Application>
  <PresentationFormat>On-screen Show (4:3)</PresentationFormat>
  <Paragraphs>186</Paragraphs>
  <Slides>21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MS PGothic</vt:lpstr>
      <vt:lpstr>MS PGothic</vt:lpstr>
      <vt:lpstr>Arial</vt:lpstr>
      <vt:lpstr>Arial Black</vt:lpstr>
      <vt:lpstr>Calibri</vt:lpstr>
      <vt:lpstr>Calibri Light</vt:lpstr>
      <vt:lpstr>Times New Roman</vt:lpstr>
      <vt:lpstr>Trebuchet MS</vt:lpstr>
      <vt:lpstr>Wingdings</vt:lpstr>
      <vt:lpstr>Office Theme</vt:lpstr>
      <vt:lpstr>3_Office Theme</vt:lpstr>
      <vt:lpstr>1_Office Theme</vt:lpstr>
      <vt:lpstr>2_Office Theme</vt:lpstr>
      <vt:lpstr>Chart</vt:lpstr>
      <vt:lpstr>Perspectives from the National Science Foundation HEPAP Meeting</vt:lpstr>
      <vt:lpstr>After a Century, Gravitational Waves Detected on Earth</vt:lpstr>
      <vt:lpstr>PowerPoint Presentation</vt:lpstr>
      <vt:lpstr>Transitions: NSF</vt:lpstr>
      <vt:lpstr>NSF is Moving!</vt:lpstr>
      <vt:lpstr>MPS Transitions</vt:lpstr>
      <vt:lpstr>Federal Government Reform</vt:lpstr>
      <vt:lpstr>American Innovation and Competitiveness Act (AICA)</vt:lpstr>
      <vt:lpstr>FY 2017 Appropriation</vt:lpstr>
      <vt:lpstr>FY 2017 Budget--PHY</vt:lpstr>
      <vt:lpstr>PowerPoint Presentation</vt:lpstr>
      <vt:lpstr>NSF Funds Research and Education across all Fields of Science and Engineering</vt:lpstr>
      <vt:lpstr>PowerPoint Presentation</vt:lpstr>
      <vt:lpstr>PowerPoint Presentation</vt:lpstr>
      <vt:lpstr>Continued Investment in NSF Research Infrastructure</vt:lpstr>
      <vt:lpstr>NSF’s 10 Big Ideas</vt:lpstr>
      <vt:lpstr>Principles Applied for FY 2018 Request</vt:lpstr>
      <vt:lpstr>MPS Overall Funding—FY 2018 Request</vt:lpstr>
      <vt:lpstr>Principles Applied to MPS</vt:lpstr>
      <vt:lpstr>Looking Ahead: FY 2018 Budget</vt:lpstr>
      <vt:lpstr>Our Mission from the Beginning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2017-06-04T16:58:28Z</dcterms:created>
  <dcterms:modified xsi:type="dcterms:W3CDTF">2017-06-04T16:59:29Z</dcterms:modified>
  <cp:category/>
</cp:coreProperties>
</file>