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 id="2147483663" r:id="rId2"/>
    <p:sldMasterId id="2147483666" r:id="rId3"/>
  </p:sldMasterIdLst>
  <p:notesMasterIdLst>
    <p:notesMasterId r:id="rId30"/>
  </p:notesMasterIdLst>
  <p:handoutMasterIdLst>
    <p:handoutMasterId r:id="rId31"/>
  </p:handoutMasterIdLst>
  <p:sldIdLst>
    <p:sldId id="263" r:id="rId4"/>
    <p:sldId id="390" r:id="rId5"/>
    <p:sldId id="354" r:id="rId6"/>
    <p:sldId id="373" r:id="rId7"/>
    <p:sldId id="382" r:id="rId8"/>
    <p:sldId id="383" r:id="rId9"/>
    <p:sldId id="357" r:id="rId10"/>
    <p:sldId id="359" r:id="rId11"/>
    <p:sldId id="360" r:id="rId12"/>
    <p:sldId id="385" r:id="rId13"/>
    <p:sldId id="378" r:id="rId14"/>
    <p:sldId id="379" r:id="rId15"/>
    <p:sldId id="364" r:id="rId16"/>
    <p:sldId id="365" r:id="rId17"/>
    <p:sldId id="363" r:id="rId18"/>
    <p:sldId id="376" r:id="rId19"/>
    <p:sldId id="346" r:id="rId20"/>
    <p:sldId id="381" r:id="rId21"/>
    <p:sldId id="380" r:id="rId22"/>
    <p:sldId id="386" r:id="rId23"/>
    <p:sldId id="387" r:id="rId24"/>
    <p:sldId id="369" r:id="rId25"/>
    <p:sldId id="370" r:id="rId26"/>
    <p:sldId id="343" r:id="rId27"/>
    <p:sldId id="388" r:id="rId28"/>
    <p:sldId id="389" r:id="rId2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7"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5528"/>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186" autoAdjust="0"/>
    <p:restoredTop sz="94660"/>
  </p:normalViewPr>
  <p:slideViewPr>
    <p:cSldViewPr>
      <p:cViewPr varScale="1">
        <p:scale>
          <a:sx n="107" d="100"/>
          <a:sy n="107" d="100"/>
        </p:scale>
        <p:origin x="432" y="108"/>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notesViewPr>
    <p:cSldViewPr>
      <p:cViewPr varScale="1">
        <p:scale>
          <a:sx n="81" d="100"/>
          <a:sy n="81" d="100"/>
        </p:scale>
        <p:origin x="-2034" y="-96"/>
      </p:cViewPr>
      <p:guideLst>
        <p:guide orient="horz" pos="2928"/>
        <p:guide pos="2207"/>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microsoft.com/office/2015/10/relationships/revisionInfo" Target="revisionInfo.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3038145" cy="464205"/>
          </a:xfrm>
          <a:prstGeom prst="rect">
            <a:avLst/>
          </a:prstGeom>
        </p:spPr>
        <p:txBody>
          <a:bodyPr vert="horz" lIns="87435" tIns="43718" rIns="87435" bIns="43718" rtlCol="0"/>
          <a:lstStyle>
            <a:lvl1pPr algn="l">
              <a:defRPr sz="1100"/>
            </a:lvl1pPr>
          </a:lstStyle>
          <a:p>
            <a:endParaRPr lang="en-US" dirty="0"/>
          </a:p>
        </p:txBody>
      </p:sp>
      <p:sp>
        <p:nvSpPr>
          <p:cNvPr id="3" name="Date Placeholder 2"/>
          <p:cNvSpPr>
            <a:spLocks noGrp="1"/>
          </p:cNvSpPr>
          <p:nvPr>
            <p:ph type="dt" sz="quarter" idx="1"/>
          </p:nvPr>
        </p:nvSpPr>
        <p:spPr>
          <a:xfrm>
            <a:off x="3970734" y="3"/>
            <a:ext cx="3038145" cy="464205"/>
          </a:xfrm>
          <a:prstGeom prst="rect">
            <a:avLst/>
          </a:prstGeom>
        </p:spPr>
        <p:txBody>
          <a:bodyPr vert="horz" lIns="87435" tIns="43718" rIns="87435" bIns="43718" rtlCol="0"/>
          <a:lstStyle>
            <a:lvl1pPr algn="r">
              <a:defRPr sz="1100"/>
            </a:lvl1pPr>
          </a:lstStyle>
          <a:p>
            <a:fld id="{DC268710-B1E4-4D59-AB5A-BCA1C2B08406}" type="datetimeFigureOut">
              <a:rPr lang="en-US" smtClean="0"/>
              <a:t>6/5/2017</a:t>
            </a:fld>
            <a:endParaRPr lang="en-US" dirty="0"/>
          </a:p>
        </p:txBody>
      </p:sp>
      <p:sp>
        <p:nvSpPr>
          <p:cNvPr id="4" name="Footer Placeholder 3"/>
          <p:cNvSpPr>
            <a:spLocks noGrp="1"/>
          </p:cNvSpPr>
          <p:nvPr>
            <p:ph type="ftr" sz="quarter" idx="2"/>
          </p:nvPr>
        </p:nvSpPr>
        <p:spPr>
          <a:xfrm>
            <a:off x="0" y="8830661"/>
            <a:ext cx="3038145" cy="464205"/>
          </a:xfrm>
          <a:prstGeom prst="rect">
            <a:avLst/>
          </a:prstGeom>
        </p:spPr>
        <p:txBody>
          <a:bodyPr vert="horz" lIns="87435" tIns="43718" rIns="87435" bIns="43718" rtlCol="0" anchor="b"/>
          <a:lstStyle>
            <a:lvl1pPr algn="l">
              <a:defRPr sz="1100"/>
            </a:lvl1pPr>
          </a:lstStyle>
          <a:p>
            <a:endParaRPr lang="en-US" dirty="0"/>
          </a:p>
        </p:txBody>
      </p:sp>
      <p:sp>
        <p:nvSpPr>
          <p:cNvPr id="5" name="Slide Number Placeholder 4"/>
          <p:cNvSpPr>
            <a:spLocks noGrp="1"/>
          </p:cNvSpPr>
          <p:nvPr>
            <p:ph type="sldNum" sz="quarter" idx="3"/>
          </p:nvPr>
        </p:nvSpPr>
        <p:spPr>
          <a:xfrm>
            <a:off x="3970734" y="8830661"/>
            <a:ext cx="3038145" cy="464205"/>
          </a:xfrm>
          <a:prstGeom prst="rect">
            <a:avLst/>
          </a:prstGeom>
        </p:spPr>
        <p:txBody>
          <a:bodyPr vert="horz" lIns="87435" tIns="43718" rIns="87435" bIns="43718" rtlCol="0" anchor="b"/>
          <a:lstStyle>
            <a:lvl1pPr algn="r">
              <a:defRPr sz="1100"/>
            </a:lvl1pPr>
          </a:lstStyle>
          <a:p>
            <a:fld id="{59700D2D-594E-498F-AADC-D00EB505F8E3}" type="slidenum">
              <a:rPr lang="en-US" smtClean="0"/>
              <a:t>‹#›</a:t>
            </a:fld>
            <a:endParaRPr lang="en-US" dirty="0"/>
          </a:p>
        </p:txBody>
      </p:sp>
    </p:spTree>
    <p:extLst>
      <p:ext uri="{BB962C8B-B14F-4D97-AF65-F5344CB8AC3E}">
        <p14:creationId xmlns:p14="http://schemas.microsoft.com/office/powerpoint/2010/main" val="25399591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3037840" cy="464820"/>
          </a:xfrm>
          <a:prstGeom prst="rect">
            <a:avLst/>
          </a:prstGeom>
        </p:spPr>
        <p:txBody>
          <a:bodyPr vert="horz" lIns="92429" tIns="46215" rIns="92429" bIns="46215" rtlCol="0"/>
          <a:lstStyle>
            <a:lvl1pPr algn="l">
              <a:defRPr sz="1200"/>
            </a:lvl1pPr>
          </a:lstStyle>
          <a:p>
            <a:endParaRPr lang="en-US" dirty="0"/>
          </a:p>
        </p:txBody>
      </p:sp>
      <p:sp>
        <p:nvSpPr>
          <p:cNvPr id="3" name="Date Placeholder 2"/>
          <p:cNvSpPr>
            <a:spLocks noGrp="1"/>
          </p:cNvSpPr>
          <p:nvPr>
            <p:ph type="dt" idx="1"/>
          </p:nvPr>
        </p:nvSpPr>
        <p:spPr>
          <a:xfrm>
            <a:off x="3970939" y="0"/>
            <a:ext cx="3037840" cy="464820"/>
          </a:xfrm>
          <a:prstGeom prst="rect">
            <a:avLst/>
          </a:prstGeom>
        </p:spPr>
        <p:txBody>
          <a:bodyPr vert="horz" lIns="92429" tIns="46215" rIns="92429" bIns="46215" rtlCol="0"/>
          <a:lstStyle>
            <a:lvl1pPr algn="r">
              <a:defRPr sz="1200"/>
            </a:lvl1pPr>
          </a:lstStyle>
          <a:p>
            <a:fld id="{BB91604F-D22D-4DE0-8E40-60581F2B2CFC}" type="datetimeFigureOut">
              <a:rPr lang="en-US" smtClean="0"/>
              <a:t>6/5/2017</a:t>
            </a:fld>
            <a:endParaRPr lang="en-US" dirty="0"/>
          </a:p>
        </p:txBody>
      </p:sp>
      <p:sp>
        <p:nvSpPr>
          <p:cNvPr id="4" name="Slide Image Placeholder 3"/>
          <p:cNvSpPr>
            <a:spLocks noGrp="1" noRot="1" noChangeAspect="1"/>
          </p:cNvSpPr>
          <p:nvPr>
            <p:ph type="sldImg" idx="2"/>
          </p:nvPr>
        </p:nvSpPr>
        <p:spPr>
          <a:xfrm>
            <a:off x="1181100" y="696913"/>
            <a:ext cx="4649788" cy="3486150"/>
          </a:xfrm>
          <a:prstGeom prst="rect">
            <a:avLst/>
          </a:prstGeom>
          <a:noFill/>
          <a:ln w="12700">
            <a:solidFill>
              <a:prstClr val="black"/>
            </a:solidFill>
          </a:ln>
        </p:spPr>
        <p:txBody>
          <a:bodyPr vert="horz" lIns="92429" tIns="46215" rIns="92429" bIns="46215" rtlCol="0" anchor="ctr"/>
          <a:lstStyle/>
          <a:p>
            <a:endParaRPr lang="en-US" dirty="0"/>
          </a:p>
        </p:txBody>
      </p:sp>
      <p:sp>
        <p:nvSpPr>
          <p:cNvPr id="5" name="Notes Placeholder 4"/>
          <p:cNvSpPr>
            <a:spLocks noGrp="1"/>
          </p:cNvSpPr>
          <p:nvPr>
            <p:ph type="body" sz="quarter" idx="3"/>
          </p:nvPr>
        </p:nvSpPr>
        <p:spPr>
          <a:xfrm>
            <a:off x="701041" y="4415790"/>
            <a:ext cx="5608320" cy="4183380"/>
          </a:xfrm>
          <a:prstGeom prst="rect">
            <a:avLst/>
          </a:prstGeom>
        </p:spPr>
        <p:txBody>
          <a:bodyPr vert="horz" lIns="92429" tIns="46215" rIns="92429" bIns="4621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3" y="8829967"/>
            <a:ext cx="3037840" cy="464820"/>
          </a:xfrm>
          <a:prstGeom prst="rect">
            <a:avLst/>
          </a:prstGeom>
        </p:spPr>
        <p:txBody>
          <a:bodyPr vert="horz" lIns="92429" tIns="46215" rIns="92429" bIns="46215"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9" y="8829967"/>
            <a:ext cx="3037840" cy="464820"/>
          </a:xfrm>
          <a:prstGeom prst="rect">
            <a:avLst/>
          </a:prstGeom>
        </p:spPr>
        <p:txBody>
          <a:bodyPr vert="horz" lIns="92429" tIns="46215" rIns="92429" bIns="46215" rtlCol="0" anchor="b"/>
          <a:lstStyle>
            <a:lvl1pPr algn="r">
              <a:defRPr sz="1200"/>
            </a:lvl1pPr>
          </a:lstStyle>
          <a:p>
            <a:fld id="{67E848F0-63FA-43D2-9E71-60FE7367DDF6}" type="slidenum">
              <a:rPr lang="en-US" smtClean="0"/>
              <a:t>‹#›</a:t>
            </a:fld>
            <a:endParaRPr lang="en-US" dirty="0"/>
          </a:p>
        </p:txBody>
      </p:sp>
    </p:spTree>
    <p:extLst>
      <p:ext uri="{BB962C8B-B14F-4D97-AF65-F5344CB8AC3E}">
        <p14:creationId xmlns:p14="http://schemas.microsoft.com/office/powerpoint/2010/main" val="17063361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E848F0-63FA-43D2-9E71-60FE7367DDF6}" type="slidenum">
              <a:rPr lang="en-US" smtClean="0"/>
              <a:t>1</a:t>
            </a:fld>
            <a:endParaRPr lang="en-US" dirty="0"/>
          </a:p>
        </p:txBody>
      </p:sp>
    </p:spTree>
    <p:extLst>
      <p:ext uri="{BB962C8B-B14F-4D97-AF65-F5344CB8AC3E}">
        <p14:creationId xmlns:p14="http://schemas.microsoft.com/office/powerpoint/2010/main" val="41451167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E848F0-63FA-43D2-9E71-60FE7367DDF6}"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39091475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E848F0-63FA-43D2-9E71-60FE7367DDF6}"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23724434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E848F0-63FA-43D2-9E71-60FE7367DDF6}"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28687396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E848F0-63FA-43D2-9E71-60FE7367DDF6}" type="slidenum">
              <a:rPr lang="en-US" smtClean="0">
                <a:solidFill>
                  <a:prstClr val="black"/>
                </a:solidFill>
              </a:rPr>
              <a:pPr/>
              <a:t>26</a:t>
            </a:fld>
            <a:endParaRPr lang="en-US" dirty="0">
              <a:solidFill>
                <a:prstClr val="black"/>
              </a:solidFill>
            </a:endParaRPr>
          </a:p>
        </p:txBody>
      </p:sp>
    </p:spTree>
    <p:extLst>
      <p:ext uri="{BB962C8B-B14F-4D97-AF65-F5344CB8AC3E}">
        <p14:creationId xmlns:p14="http://schemas.microsoft.com/office/powerpoint/2010/main" val="81708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E848F0-63FA-43D2-9E71-60FE7367DDF6}"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10877831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9BC4E5-2BC1-4F43-85DD-A1B8F74CB7EB}"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20824101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9BC4E5-2BC1-4F43-85DD-A1B8F74CB7EB}"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11630619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9BC4E5-2BC1-4F43-85DD-A1B8F74CB7EB}"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10977787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E848F0-63FA-43D2-9E71-60FE7367DDF6}"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41385751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9BC4E5-2BC1-4F43-85DD-A1B8F74CB7EB}"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20824101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9BC4E5-2BC1-4F43-85DD-A1B8F74CB7EB}"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20824101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E848F0-63FA-43D2-9E71-60FE7367DDF6}"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3516775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6CA2777-A89F-4130-B308-73BB65955918}" type="slidenum">
              <a:rPr lang="en-US" smtClean="0"/>
              <a:pPr/>
              <a:t>‹#›</a:t>
            </a:fld>
            <a:endParaRPr lang="en-US" dirty="0"/>
          </a:p>
        </p:txBody>
      </p:sp>
      <p:sp>
        <p:nvSpPr>
          <p:cNvPr id="7" name="Rectangle 6"/>
          <p:cNvSpPr/>
          <p:nvPr userDrawn="1"/>
        </p:nvSpPr>
        <p:spPr>
          <a:xfrm>
            <a:off x="304800" y="6248400"/>
            <a:ext cx="2667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pic>
        <p:nvPicPr>
          <p:cNvPr id="8" name="Picture 7" descr="horizontal-logo-green-text.jpg"/>
          <p:cNvPicPr>
            <a:picLocks noChangeAspect="1"/>
          </p:cNvPicPr>
          <p:nvPr userDrawn="1"/>
        </p:nvPicPr>
        <p:blipFill>
          <a:blip r:embed="rId3" cstate="print"/>
          <a:srcRect/>
          <a:stretch>
            <a:fillRect/>
          </a:stretch>
        </p:blipFill>
        <p:spPr bwMode="auto">
          <a:xfrm>
            <a:off x="1905000" y="304800"/>
            <a:ext cx="5334000" cy="892175"/>
          </a:xfrm>
          <a:prstGeom prst="rect">
            <a:avLst/>
          </a:prstGeom>
          <a:noFill/>
          <a:ln w="9525">
            <a:noFill/>
            <a:miter lim="800000"/>
            <a:headEnd/>
            <a:tailEnd/>
          </a:ln>
        </p:spPr>
      </p:pic>
      <p:sp>
        <p:nvSpPr>
          <p:cNvPr id="9" name="Subtitle 2"/>
          <p:cNvSpPr>
            <a:spLocks noGrp="1"/>
          </p:cNvSpPr>
          <p:nvPr>
            <p:ph type="subTitle" idx="1"/>
          </p:nvPr>
        </p:nvSpPr>
        <p:spPr>
          <a:xfrm>
            <a:off x="1371600" y="3200400"/>
            <a:ext cx="6400800" cy="1752600"/>
          </a:xfrm>
        </p:spPr>
        <p:txBody>
          <a:bodyPr/>
          <a:lstStyle>
            <a:lvl1pPr marL="0" indent="0" algn="ctr">
              <a:buNone/>
              <a:defRPr b="0">
                <a:solidFill>
                  <a:schemeClr val="tx1">
                    <a:lumMod val="75000"/>
                    <a:lumOff val="2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Title 6"/>
          <p:cNvSpPr>
            <a:spLocks noGrp="1"/>
          </p:cNvSpPr>
          <p:nvPr>
            <p:ph type="title"/>
          </p:nvPr>
        </p:nvSpPr>
        <p:spPr>
          <a:xfrm>
            <a:off x="457200" y="1981200"/>
            <a:ext cx="8229600" cy="1143000"/>
          </a:xfrm>
          <a:prstGeom prst="rect">
            <a:avLst/>
          </a:prstGeom>
        </p:spPr>
        <p:txBody>
          <a:bodyPr>
            <a:normAutofit/>
          </a:bodyPr>
          <a:lstStyle>
            <a:lvl1pPr algn="ctr">
              <a:defRPr sz="3200" b="1">
                <a:solidFill>
                  <a:srgbClr val="146737"/>
                </a:solidFill>
              </a:defRPr>
            </a:lvl1pPr>
          </a:lstStyle>
          <a:p>
            <a:r>
              <a:rPr lang="en-US" dirty="0"/>
              <a:t>Click to edit Master title style</a:t>
            </a:r>
          </a:p>
        </p:txBody>
      </p:sp>
    </p:spTree>
    <p:extLst>
      <p:ext uri="{BB962C8B-B14F-4D97-AF65-F5344CB8AC3E}">
        <p14:creationId xmlns:p14="http://schemas.microsoft.com/office/powerpoint/2010/main" val="31614989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p:nvPr>
        </p:nvSpPr>
        <p:spPr/>
        <p:txBody>
          <a:bodyPr/>
          <a:lstStyle/>
          <a:p>
            <a:r>
              <a:rPr lang="en-US"/>
              <a:t>Click to edit Master title style</a:t>
            </a:r>
          </a:p>
        </p:txBody>
      </p:sp>
      <p:sp>
        <p:nvSpPr>
          <p:cNvPr id="9" name="Slide Number Placeholder 8"/>
          <p:cNvSpPr>
            <a:spLocks noGrp="1"/>
          </p:cNvSpPr>
          <p:nvPr>
            <p:ph type="sldNum" sz="quarter" idx="11"/>
          </p:nvPr>
        </p:nvSpPr>
        <p:spPr/>
        <p:txBody>
          <a:bodyPr/>
          <a:lstStyle/>
          <a:p>
            <a:fld id="{26CA2777-A89F-4130-B308-73BB65955918}" type="slidenum">
              <a:rPr lang="en-US" smtClean="0"/>
              <a:pPr/>
              <a:t>‹#›</a:t>
            </a:fld>
            <a:endParaRPr lang="en-US" dirty="0"/>
          </a:p>
        </p:txBody>
      </p:sp>
      <p:sp>
        <p:nvSpPr>
          <p:cNvPr id="10" name="Footer Placeholder 9"/>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4012016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tx1"/>
                </a:solidFill>
                <a:latin typeface="+mn-lt"/>
              </a:defRPr>
            </a:lvl1pPr>
            <a:lvl2pPr>
              <a:defRPr>
                <a:solidFill>
                  <a:srgbClr val="367317"/>
                </a:solidFill>
                <a:latin typeface="+mn-lt"/>
              </a:defRPr>
            </a:lvl2pPr>
            <a:lvl3pPr>
              <a:defRPr>
                <a:solidFill>
                  <a:schemeClr val="tx1"/>
                </a:solidFill>
                <a:latin typeface="+mn-lt"/>
              </a:defRPr>
            </a:lvl3pPr>
            <a:lvl4pPr>
              <a:defRPr>
                <a:solidFill>
                  <a:schemeClr val="tx2"/>
                </a:solidFill>
                <a:latin typeface="+mn-lt"/>
              </a:defRPr>
            </a:lvl4pPr>
            <a:lvl5pPr>
              <a:defRPr>
                <a:solidFill>
                  <a:schemeClr val="tx2"/>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p:nvPr>
        </p:nvSpPr>
        <p:spPr/>
        <p:txBody>
          <a:bodyPr>
            <a:normAutofit/>
          </a:bodyPr>
          <a:lstStyle>
            <a:lvl1pPr>
              <a:defRPr sz="3200">
                <a:solidFill>
                  <a:srgbClr val="367317"/>
                </a:solidFill>
                <a:effectLst>
                  <a:outerShdw blurRad="38100" dist="38100" dir="2700000" algn="tl">
                    <a:srgbClr val="000000">
                      <a:alpha val="43137"/>
                    </a:srgbClr>
                  </a:outerShdw>
                </a:effectLst>
                <a:latin typeface="+mn-lt"/>
              </a:defRPr>
            </a:lvl1pPr>
          </a:lstStyle>
          <a:p>
            <a:r>
              <a:rPr lang="en-US"/>
              <a:t>Click to edit Master title style</a:t>
            </a:r>
            <a:endParaRPr lang="en-US" dirty="0"/>
          </a:p>
        </p:txBody>
      </p:sp>
      <p:sp>
        <p:nvSpPr>
          <p:cNvPr id="9" name="Slide Number Placeholder 8"/>
          <p:cNvSpPr>
            <a:spLocks noGrp="1"/>
          </p:cNvSpPr>
          <p:nvPr>
            <p:ph type="sldNum" sz="quarter" idx="11"/>
          </p:nvPr>
        </p:nvSpPr>
        <p:spPr/>
        <p:txBody>
          <a:bodyPr/>
          <a:lstStyle/>
          <a:p>
            <a:pPr>
              <a:defRPr/>
            </a:pPr>
            <a:fld id="{56F4B2E3-7CDC-4972-8D42-2D141A8D5E9A}" type="slidenum">
              <a:rPr lang="en-US" smtClean="0"/>
              <a:pPr>
                <a:defRPr/>
              </a:pPr>
              <a:t>‹#›</a:t>
            </a:fld>
            <a:endParaRPr lang="en-US" dirty="0"/>
          </a:p>
        </p:txBody>
      </p:sp>
      <p:sp>
        <p:nvSpPr>
          <p:cNvPr id="10" name="Footer Placeholder 9"/>
          <p:cNvSpPr>
            <a:spLocks noGrp="1"/>
          </p:cNvSpPr>
          <p:nvPr>
            <p:ph type="ftr" sz="quarter" idx="12"/>
          </p:nvPr>
        </p:nvSpPr>
        <p:spPr/>
        <p:txBody>
          <a:bodyPr/>
          <a:lstStyle>
            <a:lvl1pPr>
              <a:defRPr/>
            </a:lvl1pPr>
          </a:lstStyle>
          <a:p>
            <a:r>
              <a:rPr lang="en-US" dirty="0"/>
              <a:t>HEP</a:t>
            </a:r>
          </a:p>
        </p:txBody>
      </p:sp>
    </p:spTree>
    <p:extLst>
      <p:ext uri="{BB962C8B-B14F-4D97-AF65-F5344CB8AC3E}">
        <p14:creationId xmlns:p14="http://schemas.microsoft.com/office/powerpoint/2010/main" val="11392150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1"/>
            <a:ext cx="2133600" cy="365125"/>
          </a:xfrm>
          <a:prstGeom prst="rect">
            <a:avLst/>
          </a:prstGeom>
        </p:spPr>
        <p:txBody>
          <a:bodyPr/>
          <a:lstStyle/>
          <a:p>
            <a:fld id="{474852AA-AC6B-4DE8-979E-3BD7C0930FD4}" type="datetimeFigureOut">
              <a:rPr lang="en-US" smtClean="0">
                <a:solidFill>
                  <a:prstClr val="black"/>
                </a:solidFill>
              </a:rPr>
              <a:pPr/>
              <a:t>6/5/2017</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22EFCDD-8943-4F7C-A487-279DF0929CDC}" type="slidenum">
              <a:rPr lang="en-US" smtClean="0"/>
              <a:pPr/>
              <a:t>‹#›</a:t>
            </a:fld>
            <a:endParaRPr lang="en-US" dirty="0"/>
          </a:p>
        </p:txBody>
      </p:sp>
    </p:spTree>
    <p:extLst>
      <p:ext uri="{BB962C8B-B14F-4D97-AF65-F5344CB8AC3E}">
        <p14:creationId xmlns:p14="http://schemas.microsoft.com/office/powerpoint/2010/main" val="25683004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6CA2777-A89F-4130-B308-73BB65955918}" type="slidenum">
              <a:rPr lang="en-US" smtClean="0"/>
              <a:pPr/>
              <a:t>‹#›</a:t>
            </a:fld>
            <a:endParaRPr lang="en-US" dirty="0"/>
          </a:p>
        </p:txBody>
      </p:sp>
      <p:sp>
        <p:nvSpPr>
          <p:cNvPr id="7" name="Rectangle 6"/>
          <p:cNvSpPr/>
          <p:nvPr userDrawn="1"/>
        </p:nvSpPr>
        <p:spPr>
          <a:xfrm>
            <a:off x="304800" y="6248400"/>
            <a:ext cx="2667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pic>
        <p:nvPicPr>
          <p:cNvPr id="8" name="Picture 7" descr="horizontal-logo-green-text.jpg"/>
          <p:cNvPicPr>
            <a:picLocks noChangeAspect="1"/>
          </p:cNvPicPr>
          <p:nvPr userDrawn="1"/>
        </p:nvPicPr>
        <p:blipFill>
          <a:blip r:embed="rId3" cstate="print"/>
          <a:srcRect/>
          <a:stretch>
            <a:fillRect/>
          </a:stretch>
        </p:blipFill>
        <p:spPr bwMode="auto">
          <a:xfrm>
            <a:off x="1905000" y="304800"/>
            <a:ext cx="5334000" cy="892175"/>
          </a:xfrm>
          <a:prstGeom prst="rect">
            <a:avLst/>
          </a:prstGeom>
          <a:noFill/>
          <a:ln w="9525">
            <a:noFill/>
            <a:miter lim="800000"/>
            <a:headEnd/>
            <a:tailEnd/>
          </a:ln>
        </p:spPr>
      </p:pic>
      <p:sp>
        <p:nvSpPr>
          <p:cNvPr id="9" name="Subtitle 2"/>
          <p:cNvSpPr>
            <a:spLocks noGrp="1"/>
          </p:cNvSpPr>
          <p:nvPr>
            <p:ph type="subTitle" idx="1"/>
          </p:nvPr>
        </p:nvSpPr>
        <p:spPr>
          <a:xfrm>
            <a:off x="1371600" y="3200400"/>
            <a:ext cx="6400800" cy="1752600"/>
          </a:xfrm>
        </p:spPr>
        <p:txBody>
          <a:bodyPr/>
          <a:lstStyle>
            <a:lvl1pPr marL="0" indent="0" algn="ctr">
              <a:buNone/>
              <a:defRPr b="0">
                <a:solidFill>
                  <a:schemeClr val="tx1">
                    <a:lumMod val="75000"/>
                    <a:lumOff val="2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Title 6"/>
          <p:cNvSpPr>
            <a:spLocks noGrp="1"/>
          </p:cNvSpPr>
          <p:nvPr>
            <p:ph type="title"/>
          </p:nvPr>
        </p:nvSpPr>
        <p:spPr>
          <a:xfrm>
            <a:off x="457200" y="1981200"/>
            <a:ext cx="8229600" cy="1143000"/>
          </a:xfrm>
          <a:prstGeom prst="rect">
            <a:avLst/>
          </a:prstGeom>
        </p:spPr>
        <p:txBody>
          <a:bodyPr>
            <a:normAutofit/>
          </a:bodyPr>
          <a:lstStyle>
            <a:lvl1pPr algn="ctr">
              <a:defRPr sz="3200" b="1">
                <a:solidFill>
                  <a:srgbClr val="146737"/>
                </a:solidFill>
              </a:defRPr>
            </a:lvl1pPr>
          </a:lstStyle>
          <a:p>
            <a:r>
              <a:rPr lang="en-US"/>
              <a:t>Click to edit Master title style</a:t>
            </a:r>
            <a:endParaRPr lang="en-US" dirty="0"/>
          </a:p>
        </p:txBody>
      </p:sp>
    </p:spTree>
    <p:extLst>
      <p:ext uri="{BB962C8B-B14F-4D97-AF65-F5344CB8AC3E}">
        <p14:creationId xmlns:p14="http://schemas.microsoft.com/office/powerpoint/2010/main" val="15346992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p:nvPr>
        </p:nvSpPr>
        <p:spPr/>
        <p:txBody>
          <a:bodyPr/>
          <a:lstStyle/>
          <a:p>
            <a:r>
              <a:rPr lang="en-US"/>
              <a:t>Click to edit Master title style</a:t>
            </a:r>
          </a:p>
        </p:txBody>
      </p:sp>
      <p:sp>
        <p:nvSpPr>
          <p:cNvPr id="9" name="Slide Number Placeholder 8"/>
          <p:cNvSpPr>
            <a:spLocks noGrp="1"/>
          </p:cNvSpPr>
          <p:nvPr>
            <p:ph type="sldNum" sz="quarter" idx="11"/>
          </p:nvPr>
        </p:nvSpPr>
        <p:spPr/>
        <p:txBody>
          <a:bodyPr/>
          <a:lstStyle/>
          <a:p>
            <a:fld id="{26CA2777-A89F-4130-B308-73BB65955918}" type="slidenum">
              <a:rPr lang="en-US" smtClean="0"/>
              <a:pPr/>
              <a:t>‹#›</a:t>
            </a:fld>
            <a:endParaRPr lang="en-US" dirty="0"/>
          </a:p>
        </p:txBody>
      </p:sp>
      <p:sp>
        <p:nvSpPr>
          <p:cNvPr id="10" name="Footer Placeholder 9"/>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42352850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jpeg"/><Relationship Id="rId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image" Target="../media/image2.jpeg"/><Relationship Id="rId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image" Target="../media/image2.jpeg"/><Relationship Id="rId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219075"/>
            <a:ext cx="91440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52425" y="866776"/>
            <a:ext cx="8410575" cy="525938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3124200" y="6357064"/>
            <a:ext cx="5334000" cy="365125"/>
          </a:xfrm>
          <a:prstGeom prst="rect">
            <a:avLst/>
          </a:prstGeom>
        </p:spPr>
        <p:txBody>
          <a:bodyPr vert="horz" lIns="91440" tIns="45720" rIns="91440" bIns="45720" rtlCol="0" anchor="ctr"/>
          <a:lstStyle>
            <a:lvl1pPr algn="r">
              <a:defRPr sz="1200">
                <a:solidFill>
                  <a:srgbClr val="106636"/>
                </a:solidFill>
                <a:latin typeface="Arial" pitchFamily="34" charset="0"/>
                <a:cs typeface="Arial" pitchFamily="34" charset="0"/>
              </a:defRPr>
            </a:lvl1pPr>
          </a:lstStyle>
          <a:p>
            <a:endParaRPr lang="en-US" dirty="0"/>
          </a:p>
        </p:txBody>
      </p:sp>
      <p:sp>
        <p:nvSpPr>
          <p:cNvPr id="6" name="Slide Number Placeholder 5"/>
          <p:cNvSpPr>
            <a:spLocks noGrp="1"/>
          </p:cNvSpPr>
          <p:nvPr>
            <p:ph type="sldNum" sz="quarter" idx="4"/>
          </p:nvPr>
        </p:nvSpPr>
        <p:spPr>
          <a:xfrm>
            <a:off x="8414464" y="6351654"/>
            <a:ext cx="381000" cy="365125"/>
          </a:xfrm>
          <a:prstGeom prst="rect">
            <a:avLst/>
          </a:prstGeom>
        </p:spPr>
        <p:txBody>
          <a:bodyPr vert="horz" lIns="91440" tIns="45720" rIns="91440" bIns="45720" rtlCol="0" anchor="ctr"/>
          <a:lstStyle>
            <a:lvl1pPr algn="r">
              <a:defRPr sz="1200">
                <a:solidFill>
                  <a:srgbClr val="106636"/>
                </a:solidFill>
                <a:latin typeface="Arial" pitchFamily="34" charset="0"/>
                <a:cs typeface="Arial" pitchFamily="34" charset="0"/>
              </a:defRPr>
            </a:lvl1pPr>
          </a:lstStyle>
          <a:p>
            <a:fld id="{26CA2777-A89F-4130-B308-73BB65955918}" type="slidenum">
              <a:rPr lang="en-US" smtClean="0"/>
              <a:pPr/>
              <a:t>‹#›</a:t>
            </a:fld>
            <a:endParaRPr lang="en-US" dirty="0"/>
          </a:p>
        </p:txBody>
      </p:sp>
      <p:pic>
        <p:nvPicPr>
          <p:cNvPr id="7" name="Picture 9" descr="horizontal-logo-green-text.jpg"/>
          <p:cNvPicPr>
            <a:picLocks noChangeAspect="1"/>
          </p:cNvPicPr>
          <p:nvPr/>
        </p:nvPicPr>
        <p:blipFill>
          <a:blip r:embed="rId5" cstate="print"/>
          <a:srcRect/>
          <a:stretch>
            <a:fillRect/>
          </a:stretch>
        </p:blipFill>
        <p:spPr bwMode="auto">
          <a:xfrm>
            <a:off x="457200" y="6354763"/>
            <a:ext cx="2438400" cy="407987"/>
          </a:xfrm>
          <a:prstGeom prst="rect">
            <a:avLst/>
          </a:prstGeom>
          <a:noFill/>
          <a:ln w="9525">
            <a:noFill/>
            <a:miter lim="800000"/>
            <a:headEnd/>
            <a:tailEnd/>
          </a:ln>
        </p:spPr>
      </p:pic>
    </p:spTree>
    <p:extLst>
      <p:ext uri="{BB962C8B-B14F-4D97-AF65-F5344CB8AC3E}">
        <p14:creationId xmlns:p14="http://schemas.microsoft.com/office/powerpoint/2010/main" val="141313456"/>
      </p:ext>
    </p:extLst>
  </p:cSld>
  <p:clrMap bg1="lt1" tx1="dk1" bg2="lt2" tx2="dk2" accent1="accent1" accent2="accent2" accent3="accent3" accent4="accent4" accent5="accent5" accent6="accent6" hlink="hlink" folHlink="folHlink"/>
  <p:sldLayoutIdLst>
    <p:sldLayoutId id="2147483661" r:id="rId1"/>
    <p:sldLayoutId id="2147483662" r:id="rId2"/>
  </p:sldLayoutIdLst>
  <p:hf hdr="0" dt="0"/>
  <p:txStyles>
    <p:titleStyle>
      <a:lvl1pPr algn="ctr" defTabSz="914400" rtl="0" eaLnBrk="1" latinLnBrk="0" hangingPunct="1">
        <a:spcBef>
          <a:spcPct val="0"/>
        </a:spcBef>
        <a:buNone/>
        <a:defRPr sz="2400" kern="1200">
          <a:solidFill>
            <a:srgbClr val="106636"/>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2400" b="1" kern="1200">
          <a:solidFill>
            <a:srgbClr val="146737"/>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200" kern="1200">
          <a:solidFill>
            <a:schemeClr val="tx1">
              <a:lumMod val="75000"/>
              <a:lumOff val="25000"/>
            </a:schemeClr>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0"/>
            <a:ext cx="9144000" cy="762000"/>
          </a:xfrm>
          <a:prstGeom prst="rect">
            <a:avLst/>
          </a:prstGeom>
          <a:noFill/>
          <a:ln w="9525">
            <a:noFill/>
            <a:miter lim="800000"/>
            <a:headEnd/>
            <a:tailEnd/>
          </a:ln>
        </p:spPr>
        <p:txBody>
          <a:bodyPr vert="horz" wrap="square" lIns="91429" tIns="45714" rIns="91429" bIns="45714" numCol="1" anchor="ctr" anchorCtr="0" compatLnSpc="1">
            <a:prstTxWarp prst="textNoShape">
              <a:avLst/>
            </a:prstTxWarp>
          </a:bodyPr>
          <a:lstStyle/>
          <a:p>
            <a:pPr lvl="0"/>
            <a:r>
              <a:rPr lang="en-US"/>
              <a:t>Click to edit Master title style</a:t>
            </a:r>
            <a:endParaRPr lang="en-US" dirty="0"/>
          </a:p>
        </p:txBody>
      </p:sp>
      <p:sp>
        <p:nvSpPr>
          <p:cNvPr id="1027" name="Text Placeholder 2"/>
          <p:cNvSpPr>
            <a:spLocks noGrp="1"/>
          </p:cNvSpPr>
          <p:nvPr>
            <p:ph type="body" idx="1"/>
          </p:nvPr>
        </p:nvSpPr>
        <p:spPr bwMode="auto">
          <a:xfrm>
            <a:off x="352426" y="866775"/>
            <a:ext cx="8410575" cy="5259388"/>
          </a:xfrm>
          <a:prstGeom prst="rect">
            <a:avLst/>
          </a:prstGeom>
          <a:noFill/>
          <a:ln w="9525">
            <a:noFill/>
            <a:miter lim="800000"/>
            <a:headEnd/>
            <a:tailEnd/>
          </a:ln>
        </p:spPr>
        <p:txBody>
          <a:bodyPr vert="horz" wrap="square" lIns="91429" tIns="45714" rIns="91429"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3124200" y="6356350"/>
            <a:ext cx="5334000" cy="365125"/>
          </a:xfrm>
          <a:prstGeom prst="rect">
            <a:avLst/>
          </a:prstGeom>
        </p:spPr>
        <p:txBody>
          <a:bodyPr vert="horz" lIns="91429" tIns="45714" rIns="91429" bIns="45714" rtlCol="0" anchor="ctr"/>
          <a:lstStyle>
            <a:lvl1pPr algn="r" fontAlgn="auto">
              <a:spcBef>
                <a:spcPts val="0"/>
              </a:spcBef>
              <a:spcAft>
                <a:spcPts val="0"/>
              </a:spcAft>
              <a:defRPr sz="1200">
                <a:solidFill>
                  <a:srgbClr val="106636"/>
                </a:solidFill>
                <a:latin typeface="Arial" pitchFamily="34" charset="0"/>
                <a:cs typeface="Arial" pitchFamily="34" charset="0"/>
              </a:defRPr>
            </a:lvl1pPr>
          </a:lstStyle>
          <a:p>
            <a:pPr defTabSz="914293">
              <a:defRPr/>
            </a:pPr>
            <a:r>
              <a:rPr lang="en-US" dirty="0"/>
              <a:t>HEP</a:t>
            </a:r>
          </a:p>
        </p:txBody>
      </p:sp>
      <p:sp>
        <p:nvSpPr>
          <p:cNvPr id="6" name="Slide Number Placeholder 5"/>
          <p:cNvSpPr>
            <a:spLocks noGrp="1"/>
          </p:cNvSpPr>
          <p:nvPr>
            <p:ph type="sldNum" sz="quarter" idx="4"/>
          </p:nvPr>
        </p:nvSpPr>
        <p:spPr>
          <a:xfrm>
            <a:off x="8413750" y="6351588"/>
            <a:ext cx="381000" cy="365125"/>
          </a:xfrm>
          <a:prstGeom prst="rect">
            <a:avLst/>
          </a:prstGeom>
        </p:spPr>
        <p:txBody>
          <a:bodyPr vert="horz" lIns="91429" tIns="45714" rIns="91429" bIns="45714" rtlCol="0" anchor="ctr"/>
          <a:lstStyle>
            <a:lvl1pPr algn="r" fontAlgn="auto">
              <a:spcBef>
                <a:spcPts val="0"/>
              </a:spcBef>
              <a:spcAft>
                <a:spcPts val="0"/>
              </a:spcAft>
              <a:defRPr sz="1200">
                <a:solidFill>
                  <a:srgbClr val="106636"/>
                </a:solidFill>
                <a:latin typeface="Arial" pitchFamily="34" charset="0"/>
                <a:cs typeface="Arial" pitchFamily="34" charset="0"/>
              </a:defRPr>
            </a:lvl1pPr>
          </a:lstStyle>
          <a:p>
            <a:pPr defTabSz="914293">
              <a:defRPr/>
            </a:pPr>
            <a:fld id="{1F8A97BA-DB9B-4291-87AE-AF89EA7F18B7}" type="slidenum">
              <a:rPr lang="en-US"/>
              <a:pPr defTabSz="914293">
                <a:defRPr/>
              </a:pPr>
              <a:t>‹#›</a:t>
            </a:fld>
            <a:endParaRPr lang="en-US" dirty="0"/>
          </a:p>
        </p:txBody>
      </p:sp>
      <p:pic>
        <p:nvPicPr>
          <p:cNvPr id="1030" name="Picture 9" descr="horizontal-logo-green-text.jpg"/>
          <p:cNvPicPr>
            <a:picLocks noChangeAspect="1"/>
          </p:cNvPicPr>
          <p:nvPr/>
        </p:nvPicPr>
        <p:blipFill>
          <a:blip r:embed="rId5" cstate="print"/>
          <a:srcRect/>
          <a:stretch>
            <a:fillRect/>
          </a:stretch>
        </p:blipFill>
        <p:spPr bwMode="auto">
          <a:xfrm>
            <a:off x="457200" y="6354764"/>
            <a:ext cx="2438400" cy="407987"/>
          </a:xfrm>
          <a:prstGeom prst="rect">
            <a:avLst/>
          </a:prstGeom>
          <a:noFill/>
          <a:ln w="9525">
            <a:noFill/>
            <a:miter lim="800000"/>
            <a:headEnd/>
            <a:tailEnd/>
          </a:ln>
        </p:spPr>
      </p:pic>
    </p:spTree>
    <p:extLst>
      <p:ext uri="{BB962C8B-B14F-4D97-AF65-F5344CB8AC3E}">
        <p14:creationId xmlns:p14="http://schemas.microsoft.com/office/powerpoint/2010/main" val="2571008493"/>
      </p:ext>
    </p:extLst>
  </p:cSld>
  <p:clrMap bg1="lt1" tx1="dk1" bg2="lt2" tx2="dk2" accent1="accent1" accent2="accent2" accent3="accent3" accent4="accent4" accent5="accent5" accent6="accent6" hlink="hlink" folHlink="folHlink"/>
  <p:sldLayoutIdLst>
    <p:sldLayoutId id="2147483664" r:id="rId1"/>
    <p:sldLayoutId id="2147483665" r:id="rId2"/>
  </p:sldLayoutIdLst>
  <p:hf hdr="0" dt="0"/>
  <p:txStyles>
    <p:titleStyle>
      <a:lvl1pPr algn="ctr" rtl="0" eaLnBrk="1" fontAlgn="base" hangingPunct="1">
        <a:spcBef>
          <a:spcPct val="0"/>
        </a:spcBef>
        <a:spcAft>
          <a:spcPct val="0"/>
        </a:spcAft>
        <a:defRPr sz="3200" kern="1200">
          <a:solidFill>
            <a:srgbClr val="106636"/>
          </a:solidFill>
          <a:latin typeface="+mj-lt"/>
          <a:ea typeface="+mj-ea"/>
          <a:cs typeface="Arial" pitchFamily="34" charset="0"/>
        </a:defRPr>
      </a:lvl1pPr>
      <a:lvl2pPr algn="ctr" rtl="0" eaLnBrk="1" fontAlgn="base" hangingPunct="1">
        <a:spcBef>
          <a:spcPct val="0"/>
        </a:spcBef>
        <a:spcAft>
          <a:spcPct val="0"/>
        </a:spcAft>
        <a:defRPr sz="2400">
          <a:solidFill>
            <a:srgbClr val="106636"/>
          </a:solidFill>
          <a:latin typeface="Arial" charset="0"/>
          <a:cs typeface="Arial" charset="0"/>
        </a:defRPr>
      </a:lvl2pPr>
      <a:lvl3pPr algn="ctr" rtl="0" eaLnBrk="1" fontAlgn="base" hangingPunct="1">
        <a:spcBef>
          <a:spcPct val="0"/>
        </a:spcBef>
        <a:spcAft>
          <a:spcPct val="0"/>
        </a:spcAft>
        <a:defRPr sz="2400">
          <a:solidFill>
            <a:srgbClr val="106636"/>
          </a:solidFill>
          <a:latin typeface="Arial" charset="0"/>
          <a:cs typeface="Arial" charset="0"/>
        </a:defRPr>
      </a:lvl3pPr>
      <a:lvl4pPr algn="ctr" rtl="0" eaLnBrk="1" fontAlgn="base" hangingPunct="1">
        <a:spcBef>
          <a:spcPct val="0"/>
        </a:spcBef>
        <a:spcAft>
          <a:spcPct val="0"/>
        </a:spcAft>
        <a:defRPr sz="2400">
          <a:solidFill>
            <a:srgbClr val="106636"/>
          </a:solidFill>
          <a:latin typeface="Arial" charset="0"/>
          <a:cs typeface="Arial" charset="0"/>
        </a:defRPr>
      </a:lvl4pPr>
      <a:lvl5pPr algn="ctr" rtl="0" eaLnBrk="1" fontAlgn="base" hangingPunct="1">
        <a:spcBef>
          <a:spcPct val="0"/>
        </a:spcBef>
        <a:spcAft>
          <a:spcPct val="0"/>
        </a:spcAft>
        <a:defRPr sz="2400">
          <a:solidFill>
            <a:srgbClr val="106636"/>
          </a:solidFill>
          <a:latin typeface="Arial" charset="0"/>
          <a:cs typeface="Arial" charset="0"/>
        </a:defRPr>
      </a:lvl5pPr>
      <a:lvl6pPr marL="457146" algn="ctr" rtl="0" eaLnBrk="1" fontAlgn="base" hangingPunct="1">
        <a:spcBef>
          <a:spcPct val="0"/>
        </a:spcBef>
        <a:spcAft>
          <a:spcPct val="0"/>
        </a:spcAft>
        <a:defRPr sz="2400">
          <a:solidFill>
            <a:srgbClr val="106636"/>
          </a:solidFill>
          <a:latin typeface="Arial" charset="0"/>
          <a:cs typeface="Arial" charset="0"/>
        </a:defRPr>
      </a:lvl6pPr>
      <a:lvl7pPr marL="914293" algn="ctr" rtl="0" eaLnBrk="1" fontAlgn="base" hangingPunct="1">
        <a:spcBef>
          <a:spcPct val="0"/>
        </a:spcBef>
        <a:spcAft>
          <a:spcPct val="0"/>
        </a:spcAft>
        <a:defRPr sz="2400">
          <a:solidFill>
            <a:srgbClr val="106636"/>
          </a:solidFill>
          <a:latin typeface="Arial" charset="0"/>
          <a:cs typeface="Arial" charset="0"/>
        </a:defRPr>
      </a:lvl7pPr>
      <a:lvl8pPr marL="1371440" algn="ctr" rtl="0" eaLnBrk="1" fontAlgn="base" hangingPunct="1">
        <a:spcBef>
          <a:spcPct val="0"/>
        </a:spcBef>
        <a:spcAft>
          <a:spcPct val="0"/>
        </a:spcAft>
        <a:defRPr sz="2400">
          <a:solidFill>
            <a:srgbClr val="106636"/>
          </a:solidFill>
          <a:latin typeface="Arial" charset="0"/>
          <a:cs typeface="Arial" charset="0"/>
        </a:defRPr>
      </a:lvl8pPr>
      <a:lvl9pPr marL="1828586" algn="ctr" rtl="0" eaLnBrk="1" fontAlgn="base" hangingPunct="1">
        <a:spcBef>
          <a:spcPct val="0"/>
        </a:spcBef>
        <a:spcAft>
          <a:spcPct val="0"/>
        </a:spcAft>
        <a:defRPr sz="2400">
          <a:solidFill>
            <a:srgbClr val="106636"/>
          </a:solidFill>
          <a:latin typeface="Arial" charset="0"/>
          <a:cs typeface="Arial" charset="0"/>
        </a:defRPr>
      </a:lvl9pPr>
    </p:titleStyle>
    <p:bodyStyle>
      <a:lvl1pPr marL="342860" indent="-342860" algn="l" rtl="0" eaLnBrk="1" fontAlgn="base" hangingPunct="1">
        <a:spcBef>
          <a:spcPct val="20000"/>
        </a:spcBef>
        <a:spcAft>
          <a:spcPct val="0"/>
        </a:spcAft>
        <a:buFont typeface="Arial" charset="0"/>
        <a:buChar char="•"/>
        <a:defRPr sz="2400" b="1" kern="1200">
          <a:solidFill>
            <a:srgbClr val="146737"/>
          </a:solidFill>
          <a:latin typeface="+mj-lt"/>
          <a:ea typeface="+mn-ea"/>
          <a:cs typeface="Arial" pitchFamily="34" charset="0"/>
        </a:defRPr>
      </a:lvl1pPr>
      <a:lvl2pPr marL="742863" indent="-285717" algn="l" rtl="0" eaLnBrk="1" fontAlgn="base" hangingPunct="1">
        <a:spcBef>
          <a:spcPct val="20000"/>
        </a:spcBef>
        <a:spcAft>
          <a:spcPct val="0"/>
        </a:spcAft>
        <a:buFont typeface="Arial" charset="0"/>
        <a:buChar char="–"/>
        <a:defRPr sz="2200" kern="1200">
          <a:solidFill>
            <a:srgbClr val="404040"/>
          </a:solidFill>
          <a:latin typeface="+mj-lt"/>
          <a:ea typeface="+mn-ea"/>
          <a:cs typeface="Arial" pitchFamily="34" charset="0"/>
        </a:defRPr>
      </a:lvl2pPr>
      <a:lvl3pPr marL="1142867" indent="-228573" algn="l" rtl="0" eaLnBrk="1" fontAlgn="base" hangingPunct="1">
        <a:spcBef>
          <a:spcPct val="20000"/>
        </a:spcBef>
        <a:spcAft>
          <a:spcPct val="0"/>
        </a:spcAft>
        <a:buFont typeface="Arial" charset="0"/>
        <a:buChar char="•"/>
        <a:defRPr sz="2000" kern="1200">
          <a:solidFill>
            <a:schemeClr val="tx1"/>
          </a:solidFill>
          <a:latin typeface="+mj-lt"/>
          <a:ea typeface="+mn-ea"/>
          <a:cs typeface="Arial" pitchFamily="34" charset="0"/>
        </a:defRPr>
      </a:lvl3pPr>
      <a:lvl4pPr marL="1600013" indent="-228573" algn="l" rtl="0" eaLnBrk="1" fontAlgn="base" hangingPunct="1">
        <a:spcBef>
          <a:spcPct val="20000"/>
        </a:spcBef>
        <a:spcAft>
          <a:spcPct val="0"/>
        </a:spcAft>
        <a:buFont typeface="Arial" charset="0"/>
        <a:buChar char="–"/>
        <a:defRPr sz="2000" kern="1200">
          <a:solidFill>
            <a:schemeClr val="tx1"/>
          </a:solidFill>
          <a:latin typeface="+mj-lt"/>
          <a:ea typeface="+mn-ea"/>
          <a:cs typeface="Arial" pitchFamily="34" charset="0"/>
        </a:defRPr>
      </a:lvl4pPr>
      <a:lvl5pPr marL="2057159" indent="-228573" algn="l" rtl="0" eaLnBrk="1" fontAlgn="base" hangingPunct="1">
        <a:spcBef>
          <a:spcPct val="20000"/>
        </a:spcBef>
        <a:spcAft>
          <a:spcPct val="0"/>
        </a:spcAft>
        <a:buFont typeface="Arial" charset="0"/>
        <a:buChar char="»"/>
        <a:defRPr sz="2000" kern="1200">
          <a:solidFill>
            <a:schemeClr val="tx1"/>
          </a:solidFill>
          <a:latin typeface="+mj-lt"/>
          <a:ea typeface="+mn-ea"/>
          <a:cs typeface="Arial" pitchFamily="34" charset="0"/>
        </a:defRPr>
      </a:lvl5pPr>
      <a:lvl6pPr marL="251430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53"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99"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46" indent="-228573" algn="l" defTabSz="91429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93" rtl="0" eaLnBrk="1" latinLnBrk="0" hangingPunct="1">
        <a:defRPr sz="1800" kern="1200">
          <a:solidFill>
            <a:schemeClr val="tx1"/>
          </a:solidFill>
          <a:latin typeface="+mn-lt"/>
          <a:ea typeface="+mn-ea"/>
          <a:cs typeface="+mn-cs"/>
        </a:defRPr>
      </a:lvl1pPr>
      <a:lvl2pPr marL="457146" algn="l" defTabSz="914293" rtl="0" eaLnBrk="1" latinLnBrk="0" hangingPunct="1">
        <a:defRPr sz="1800" kern="1200">
          <a:solidFill>
            <a:schemeClr val="tx1"/>
          </a:solidFill>
          <a:latin typeface="+mn-lt"/>
          <a:ea typeface="+mn-ea"/>
          <a:cs typeface="+mn-cs"/>
        </a:defRPr>
      </a:lvl2pPr>
      <a:lvl3pPr marL="914293" algn="l" defTabSz="914293" rtl="0" eaLnBrk="1" latinLnBrk="0" hangingPunct="1">
        <a:defRPr sz="1800" kern="1200">
          <a:solidFill>
            <a:schemeClr val="tx1"/>
          </a:solidFill>
          <a:latin typeface="+mn-lt"/>
          <a:ea typeface="+mn-ea"/>
          <a:cs typeface="+mn-cs"/>
        </a:defRPr>
      </a:lvl3pPr>
      <a:lvl4pPr marL="1371440" algn="l" defTabSz="914293" rtl="0" eaLnBrk="1" latinLnBrk="0" hangingPunct="1">
        <a:defRPr sz="1800" kern="1200">
          <a:solidFill>
            <a:schemeClr val="tx1"/>
          </a:solidFill>
          <a:latin typeface="+mn-lt"/>
          <a:ea typeface="+mn-ea"/>
          <a:cs typeface="+mn-cs"/>
        </a:defRPr>
      </a:lvl4pPr>
      <a:lvl5pPr marL="1828586" algn="l" defTabSz="914293" rtl="0" eaLnBrk="1" latinLnBrk="0" hangingPunct="1">
        <a:defRPr sz="1800" kern="1200">
          <a:solidFill>
            <a:schemeClr val="tx1"/>
          </a:solidFill>
          <a:latin typeface="+mn-lt"/>
          <a:ea typeface="+mn-ea"/>
          <a:cs typeface="+mn-cs"/>
        </a:defRPr>
      </a:lvl5pPr>
      <a:lvl6pPr marL="2285733" algn="l" defTabSz="914293" rtl="0" eaLnBrk="1" latinLnBrk="0" hangingPunct="1">
        <a:defRPr sz="1800" kern="1200">
          <a:solidFill>
            <a:schemeClr val="tx1"/>
          </a:solidFill>
          <a:latin typeface="+mn-lt"/>
          <a:ea typeface="+mn-ea"/>
          <a:cs typeface="+mn-cs"/>
        </a:defRPr>
      </a:lvl6pPr>
      <a:lvl7pPr marL="2742879" algn="l" defTabSz="914293" rtl="0" eaLnBrk="1" latinLnBrk="0" hangingPunct="1">
        <a:defRPr sz="1800" kern="1200">
          <a:solidFill>
            <a:schemeClr val="tx1"/>
          </a:solidFill>
          <a:latin typeface="+mn-lt"/>
          <a:ea typeface="+mn-ea"/>
          <a:cs typeface="+mn-cs"/>
        </a:defRPr>
      </a:lvl7pPr>
      <a:lvl8pPr marL="3200026" algn="l" defTabSz="914293" rtl="0" eaLnBrk="1" latinLnBrk="0" hangingPunct="1">
        <a:defRPr sz="1800" kern="1200">
          <a:solidFill>
            <a:schemeClr val="tx1"/>
          </a:solidFill>
          <a:latin typeface="+mn-lt"/>
          <a:ea typeface="+mn-ea"/>
          <a:cs typeface="+mn-cs"/>
        </a:defRPr>
      </a:lvl8pPr>
      <a:lvl9pPr marL="3657172" algn="l" defTabSz="91429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219075"/>
            <a:ext cx="91440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52425" y="866776"/>
            <a:ext cx="8410575" cy="525938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3124200" y="6357064"/>
            <a:ext cx="5334000" cy="365125"/>
          </a:xfrm>
          <a:prstGeom prst="rect">
            <a:avLst/>
          </a:prstGeom>
        </p:spPr>
        <p:txBody>
          <a:bodyPr vert="horz" lIns="91440" tIns="45720" rIns="91440" bIns="45720" rtlCol="0" anchor="ctr"/>
          <a:lstStyle>
            <a:lvl1pPr algn="r">
              <a:defRPr sz="1200">
                <a:solidFill>
                  <a:srgbClr val="106636"/>
                </a:solidFill>
                <a:latin typeface="Arial" pitchFamily="34" charset="0"/>
                <a:cs typeface="Arial" pitchFamily="34" charset="0"/>
              </a:defRPr>
            </a:lvl1pPr>
          </a:lstStyle>
          <a:p>
            <a:endParaRPr lang="en-US" dirty="0"/>
          </a:p>
        </p:txBody>
      </p:sp>
      <p:sp>
        <p:nvSpPr>
          <p:cNvPr id="6" name="Slide Number Placeholder 5"/>
          <p:cNvSpPr>
            <a:spLocks noGrp="1"/>
          </p:cNvSpPr>
          <p:nvPr>
            <p:ph type="sldNum" sz="quarter" idx="4"/>
          </p:nvPr>
        </p:nvSpPr>
        <p:spPr>
          <a:xfrm>
            <a:off x="8414464" y="6351654"/>
            <a:ext cx="381000" cy="365125"/>
          </a:xfrm>
          <a:prstGeom prst="rect">
            <a:avLst/>
          </a:prstGeom>
        </p:spPr>
        <p:txBody>
          <a:bodyPr vert="horz" lIns="91440" tIns="45720" rIns="91440" bIns="45720" rtlCol="0" anchor="ctr"/>
          <a:lstStyle>
            <a:lvl1pPr algn="r">
              <a:defRPr sz="1200">
                <a:solidFill>
                  <a:srgbClr val="106636"/>
                </a:solidFill>
                <a:latin typeface="Arial" pitchFamily="34" charset="0"/>
                <a:cs typeface="Arial" pitchFamily="34" charset="0"/>
              </a:defRPr>
            </a:lvl1pPr>
          </a:lstStyle>
          <a:p>
            <a:fld id="{26CA2777-A89F-4130-B308-73BB65955918}" type="slidenum">
              <a:rPr lang="en-US" smtClean="0"/>
              <a:pPr/>
              <a:t>‹#›</a:t>
            </a:fld>
            <a:endParaRPr lang="en-US" dirty="0"/>
          </a:p>
        </p:txBody>
      </p:sp>
      <p:pic>
        <p:nvPicPr>
          <p:cNvPr id="7" name="Picture 9" descr="horizontal-logo-green-text.jpg"/>
          <p:cNvPicPr>
            <a:picLocks noChangeAspect="1"/>
          </p:cNvPicPr>
          <p:nvPr/>
        </p:nvPicPr>
        <p:blipFill>
          <a:blip r:embed="rId5" cstate="print"/>
          <a:srcRect/>
          <a:stretch>
            <a:fillRect/>
          </a:stretch>
        </p:blipFill>
        <p:spPr bwMode="auto">
          <a:xfrm>
            <a:off x="457200" y="6354763"/>
            <a:ext cx="2438400" cy="407987"/>
          </a:xfrm>
          <a:prstGeom prst="rect">
            <a:avLst/>
          </a:prstGeom>
          <a:noFill/>
          <a:ln w="9525">
            <a:noFill/>
            <a:miter lim="800000"/>
            <a:headEnd/>
            <a:tailEnd/>
          </a:ln>
        </p:spPr>
      </p:pic>
    </p:spTree>
    <p:extLst>
      <p:ext uri="{BB962C8B-B14F-4D97-AF65-F5344CB8AC3E}">
        <p14:creationId xmlns:p14="http://schemas.microsoft.com/office/powerpoint/2010/main" val="471013753"/>
      </p:ext>
    </p:extLst>
  </p:cSld>
  <p:clrMap bg1="lt1" tx1="dk1" bg2="lt2" tx2="dk2" accent1="accent1" accent2="accent2" accent3="accent3" accent4="accent4" accent5="accent5" accent6="accent6" hlink="hlink" folHlink="folHlink"/>
  <p:sldLayoutIdLst>
    <p:sldLayoutId id="2147483667" r:id="rId1"/>
    <p:sldLayoutId id="2147483668" r:id="rId2"/>
  </p:sldLayoutIdLst>
  <p:hf hdr="0" dt="0"/>
  <p:txStyles>
    <p:titleStyle>
      <a:lvl1pPr algn="ctr" defTabSz="914400" rtl="0" eaLnBrk="1" latinLnBrk="0" hangingPunct="1">
        <a:spcBef>
          <a:spcPct val="0"/>
        </a:spcBef>
        <a:buNone/>
        <a:defRPr sz="2400" kern="1200">
          <a:solidFill>
            <a:srgbClr val="106636"/>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2400" b="1" kern="1200">
          <a:solidFill>
            <a:srgbClr val="146737"/>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200" kern="1200">
          <a:solidFill>
            <a:schemeClr val="tx1">
              <a:lumMod val="75000"/>
              <a:lumOff val="25000"/>
            </a:schemeClr>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hyperlink" Target="mailto:Eric.Colby@Science.DOE.GOV"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jpeg"/><Relationship Id="rId3" Type="http://schemas.openxmlformats.org/officeDocument/2006/relationships/image" Target="../media/image48.png"/><Relationship Id="rId7" Type="http://schemas.openxmlformats.org/officeDocument/2006/relationships/image" Target="../media/image52.emf"/><Relationship Id="rId12" Type="http://schemas.openxmlformats.org/officeDocument/2006/relationships/image" Target="../media/image57.jpeg"/><Relationship Id="rId2" Type="http://schemas.openxmlformats.org/officeDocument/2006/relationships/image" Target="../media/image47.jpeg"/><Relationship Id="rId1" Type="http://schemas.openxmlformats.org/officeDocument/2006/relationships/slideLayout" Target="../slideLayouts/slideLayout2.xml"/><Relationship Id="rId6" Type="http://schemas.openxmlformats.org/officeDocument/2006/relationships/image" Target="../media/image51.tmp"/><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tmp"/><Relationship Id="rId9" Type="http://schemas.openxmlformats.org/officeDocument/2006/relationships/image" Target="../media/image54.png"/><Relationship Id="rId14" Type="http://schemas.openxmlformats.org/officeDocument/2006/relationships/image" Target="../media/image59.jpeg"/></Relationships>
</file>

<file path=ppt/slides/_rels/slide12.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jpeg"/><Relationship Id="rId7" Type="http://schemas.openxmlformats.org/officeDocument/2006/relationships/image" Target="../media/image64.png"/><Relationship Id="rId12" Type="http://schemas.openxmlformats.org/officeDocument/2006/relationships/image" Target="../media/image69.jpe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tmp"/></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hyperlink" Target="https://science.energy.gov/~/media/hep/pdf/accelerator-rd-stewardship/Report.pdf" TargetMode="Externa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0.png"/><Relationship Id="rId7"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73.png"/><Relationship Id="rId5" Type="http://schemas.openxmlformats.org/officeDocument/2006/relationships/image" Target="../media/image72.png"/><Relationship Id="rId10" Type="http://schemas.openxmlformats.org/officeDocument/2006/relationships/image" Target="../media/image75.png"/><Relationship Id="rId4" Type="http://schemas.openxmlformats.org/officeDocument/2006/relationships/image" Target="../media/image71.png"/><Relationship Id="rId9" Type="http://schemas.openxmlformats.org/officeDocument/2006/relationships/image" Target="../media/image7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76.tmp"/><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79.tmp"/><Relationship Id="rId5" Type="http://schemas.openxmlformats.org/officeDocument/2006/relationships/image" Target="../media/image78.png"/><Relationship Id="rId4" Type="http://schemas.openxmlformats.org/officeDocument/2006/relationships/image" Target="../media/image77.tmp"/></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86.tmp"/><Relationship Id="rId3" Type="http://schemas.openxmlformats.org/officeDocument/2006/relationships/image" Target="../media/image81.tmp"/><Relationship Id="rId7" Type="http://schemas.openxmlformats.org/officeDocument/2006/relationships/image" Target="../media/image85.tmp"/><Relationship Id="rId2" Type="http://schemas.openxmlformats.org/officeDocument/2006/relationships/image" Target="../media/image80.png"/><Relationship Id="rId1" Type="http://schemas.openxmlformats.org/officeDocument/2006/relationships/slideLayout" Target="../slideLayouts/slideLayout4.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tmp"/><Relationship Id="rId9" Type="http://schemas.openxmlformats.org/officeDocument/2006/relationships/image" Target="../media/image87.tmp"/></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2.tmp"/><Relationship Id="rId2" Type="http://schemas.openxmlformats.org/officeDocument/2006/relationships/image" Target="../media/image11.tmp"/><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image" Target="../media/image19.tmp"/><Relationship Id="rId13" Type="http://schemas.openxmlformats.org/officeDocument/2006/relationships/image" Target="../media/image24.tmp"/><Relationship Id="rId18" Type="http://schemas.openxmlformats.org/officeDocument/2006/relationships/image" Target="../media/image29.tmp"/><Relationship Id="rId26" Type="http://schemas.openxmlformats.org/officeDocument/2006/relationships/image" Target="../media/image37.png"/><Relationship Id="rId3" Type="http://schemas.openxmlformats.org/officeDocument/2006/relationships/image" Target="../media/image14.tmp"/><Relationship Id="rId21" Type="http://schemas.openxmlformats.org/officeDocument/2006/relationships/image" Target="../media/image32.emf"/><Relationship Id="rId34" Type="http://schemas.openxmlformats.org/officeDocument/2006/relationships/image" Target="../media/image45.tmp"/><Relationship Id="rId7" Type="http://schemas.openxmlformats.org/officeDocument/2006/relationships/image" Target="../media/image18.tmp"/><Relationship Id="rId12" Type="http://schemas.openxmlformats.org/officeDocument/2006/relationships/image" Target="../media/image23.emf"/><Relationship Id="rId17" Type="http://schemas.openxmlformats.org/officeDocument/2006/relationships/image" Target="../media/image28.tmp"/><Relationship Id="rId25" Type="http://schemas.openxmlformats.org/officeDocument/2006/relationships/image" Target="../media/image36.png"/><Relationship Id="rId33" Type="http://schemas.openxmlformats.org/officeDocument/2006/relationships/image" Target="../media/image44.tmp"/><Relationship Id="rId2" Type="http://schemas.openxmlformats.org/officeDocument/2006/relationships/image" Target="../media/image13.png"/><Relationship Id="rId16" Type="http://schemas.openxmlformats.org/officeDocument/2006/relationships/image" Target="../media/image27.tmp"/><Relationship Id="rId20" Type="http://schemas.openxmlformats.org/officeDocument/2006/relationships/image" Target="../media/image31.png"/><Relationship Id="rId29" Type="http://schemas.openxmlformats.org/officeDocument/2006/relationships/image" Target="../media/image40.png"/><Relationship Id="rId1" Type="http://schemas.openxmlformats.org/officeDocument/2006/relationships/slideLayout" Target="../slideLayouts/slideLayout4.xml"/><Relationship Id="rId6" Type="http://schemas.openxmlformats.org/officeDocument/2006/relationships/image" Target="../media/image17.tmp"/><Relationship Id="rId11" Type="http://schemas.openxmlformats.org/officeDocument/2006/relationships/image" Target="../media/image22.tmp"/><Relationship Id="rId24" Type="http://schemas.openxmlformats.org/officeDocument/2006/relationships/image" Target="../media/image35.tmp"/><Relationship Id="rId32" Type="http://schemas.openxmlformats.org/officeDocument/2006/relationships/image" Target="../media/image43.png"/><Relationship Id="rId5" Type="http://schemas.openxmlformats.org/officeDocument/2006/relationships/image" Target="../media/image16.png"/><Relationship Id="rId15" Type="http://schemas.openxmlformats.org/officeDocument/2006/relationships/image" Target="../media/image26.tmp"/><Relationship Id="rId23" Type="http://schemas.openxmlformats.org/officeDocument/2006/relationships/image" Target="../media/image34.emf"/><Relationship Id="rId28" Type="http://schemas.openxmlformats.org/officeDocument/2006/relationships/image" Target="../media/image39.tmp"/><Relationship Id="rId10" Type="http://schemas.openxmlformats.org/officeDocument/2006/relationships/image" Target="../media/image21.tmp"/><Relationship Id="rId19" Type="http://schemas.openxmlformats.org/officeDocument/2006/relationships/image" Target="../media/image30.png"/><Relationship Id="rId31" Type="http://schemas.openxmlformats.org/officeDocument/2006/relationships/image" Target="../media/image42.png"/><Relationship Id="rId4" Type="http://schemas.openxmlformats.org/officeDocument/2006/relationships/image" Target="../media/image15.png"/><Relationship Id="rId9" Type="http://schemas.openxmlformats.org/officeDocument/2006/relationships/image" Target="../media/image20.tmp"/><Relationship Id="rId14" Type="http://schemas.openxmlformats.org/officeDocument/2006/relationships/image" Target="../media/image25.png"/><Relationship Id="rId22" Type="http://schemas.openxmlformats.org/officeDocument/2006/relationships/image" Target="../media/image33.tmp"/><Relationship Id="rId27" Type="http://schemas.openxmlformats.org/officeDocument/2006/relationships/image" Target="../media/image38.png"/><Relationship Id="rId30" Type="http://schemas.openxmlformats.org/officeDocument/2006/relationships/image" Target="../media/image41.tmp"/><Relationship Id="rId35" Type="http://schemas.openxmlformats.org/officeDocument/2006/relationships/image" Target="../media/image46.tm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6CA2777-A89F-4130-B308-73BB65955918}" type="slidenum">
              <a:rPr lang="en-US" smtClean="0"/>
              <a:pPr/>
              <a:t>1</a:t>
            </a:fld>
            <a:endParaRPr lang="en-US" dirty="0"/>
          </a:p>
        </p:txBody>
      </p:sp>
      <p:pic>
        <p:nvPicPr>
          <p:cNvPr id="7" name="Content Placeholder 5" descr="Screen Clipping"/>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1" y="0"/>
            <a:ext cx="9143999" cy="6858000"/>
          </a:xfrm>
          <a:prstGeom prst="rect">
            <a:avLst/>
          </a:prstGeom>
          <a:effectLst/>
        </p:spPr>
      </p:pic>
      <p:sp>
        <p:nvSpPr>
          <p:cNvPr id="4" name="Subtitle 3"/>
          <p:cNvSpPr>
            <a:spLocks noGrp="1"/>
          </p:cNvSpPr>
          <p:nvPr>
            <p:ph type="subTitle" idx="1"/>
          </p:nvPr>
        </p:nvSpPr>
        <p:spPr>
          <a:xfrm>
            <a:off x="1371600" y="3352800"/>
            <a:ext cx="6400800" cy="2743200"/>
          </a:xfrm>
        </p:spPr>
        <p:txBody>
          <a:bodyPr>
            <a:normAutofit fontScale="77500" lnSpcReduction="20000"/>
          </a:bodyPr>
          <a:lstStyle/>
          <a:p>
            <a:endParaRPr lang="en-US" dirty="0"/>
          </a:p>
          <a:p>
            <a:r>
              <a:rPr lang="en-US" dirty="0"/>
              <a:t>Office of High Energy Physics</a:t>
            </a:r>
          </a:p>
          <a:p>
            <a:r>
              <a:rPr lang="en-US" dirty="0"/>
              <a:t>Office of Science</a:t>
            </a:r>
          </a:p>
          <a:p>
            <a:r>
              <a:rPr lang="en-US" dirty="0"/>
              <a:t>U. S. Department of Energy</a:t>
            </a:r>
          </a:p>
          <a:p>
            <a:endParaRPr lang="en-US" dirty="0"/>
          </a:p>
          <a:p>
            <a:r>
              <a:rPr lang="en-US" sz="2300" dirty="0"/>
              <a:t>Eric R. Colby</a:t>
            </a:r>
          </a:p>
          <a:p>
            <a:endParaRPr lang="en-US" dirty="0"/>
          </a:p>
          <a:p>
            <a:r>
              <a:rPr lang="en-US" dirty="0"/>
              <a:t> </a:t>
            </a:r>
          </a:p>
          <a:p>
            <a:r>
              <a:rPr lang="en-US" dirty="0"/>
              <a:t>June 6, 2017</a:t>
            </a:r>
          </a:p>
        </p:txBody>
      </p:sp>
      <p:sp>
        <p:nvSpPr>
          <p:cNvPr id="5" name="Title 4"/>
          <p:cNvSpPr>
            <a:spLocks noGrp="1"/>
          </p:cNvSpPr>
          <p:nvPr>
            <p:ph type="title"/>
          </p:nvPr>
        </p:nvSpPr>
        <p:spPr>
          <a:xfrm>
            <a:off x="457200" y="2133600"/>
            <a:ext cx="8229600" cy="1143000"/>
          </a:xfrm>
        </p:spPr>
        <p:txBody>
          <a:bodyPr>
            <a:normAutofit fontScale="90000"/>
          </a:bodyPr>
          <a:lstStyle/>
          <a:p>
            <a:r>
              <a:rPr lang="en-US" dirty="0"/>
              <a:t>DOE Accelerator Stewardship</a:t>
            </a:r>
            <a:br>
              <a:rPr lang="en-US" dirty="0"/>
            </a:br>
            <a:r>
              <a:rPr lang="en-US" sz="2700" dirty="0"/>
              <a:t>report to HEPAP</a:t>
            </a:r>
            <a:r>
              <a:rPr lang="en-US" dirty="0"/>
              <a:t/>
            </a:r>
            <a:br>
              <a:rPr lang="en-US" dirty="0"/>
            </a:br>
            <a:r>
              <a:rPr lang="en-US" dirty="0"/>
              <a:t/>
            </a:r>
            <a:br>
              <a:rPr lang="en-US" dirty="0"/>
            </a:br>
            <a:endParaRPr lang="en-US" dirty="0"/>
          </a:p>
        </p:txBody>
      </p:sp>
      <p:sp>
        <p:nvSpPr>
          <p:cNvPr id="6" name="TextBox 5"/>
          <p:cNvSpPr txBox="1"/>
          <p:nvPr/>
        </p:nvSpPr>
        <p:spPr>
          <a:xfrm>
            <a:off x="304800" y="6477000"/>
            <a:ext cx="8229600" cy="307777"/>
          </a:xfrm>
          <a:prstGeom prst="rect">
            <a:avLst/>
          </a:prstGeom>
          <a:noFill/>
        </p:spPr>
        <p:txBody>
          <a:bodyPr wrap="square" rtlCol="0">
            <a:spAutoFit/>
          </a:bodyPr>
          <a:lstStyle/>
          <a:p>
            <a:pPr algn="ctr"/>
            <a:r>
              <a:rPr lang="en-US" sz="1400" dirty="0"/>
              <a:t>Program Manager: </a:t>
            </a:r>
            <a:r>
              <a:rPr lang="en-US" sz="1400" dirty="0">
                <a:hlinkClick r:id="rId4"/>
              </a:rPr>
              <a:t>Eric.Colby@Science.DOE.GOV</a:t>
            </a:r>
            <a:endParaRPr lang="en-US" sz="1400" dirty="0"/>
          </a:p>
        </p:txBody>
      </p:sp>
      <p:pic>
        <p:nvPicPr>
          <p:cNvPr id="8" name="Picture 7" descr="horizontal-logo-green-text.jpg"/>
          <p:cNvPicPr>
            <a:picLocks noChangeAspect="1"/>
          </p:cNvPicPr>
          <p:nvPr/>
        </p:nvPicPr>
        <p:blipFill>
          <a:blip r:embed="rId5" cstate="print">
            <a:clrChange>
              <a:clrFrom>
                <a:srgbClr val="FFFFFF"/>
              </a:clrFrom>
              <a:clrTo>
                <a:srgbClr val="FFFFFF">
                  <a:alpha val="0"/>
                </a:srgbClr>
              </a:clrTo>
            </a:clrChange>
          </a:blip>
          <a:srcRect/>
          <a:stretch>
            <a:fillRect/>
          </a:stretch>
        </p:blipFill>
        <p:spPr bwMode="auto">
          <a:xfrm>
            <a:off x="1905000" y="304800"/>
            <a:ext cx="5334000" cy="892175"/>
          </a:xfrm>
          <a:prstGeom prst="rect">
            <a:avLst/>
          </a:prstGeom>
          <a:noFill/>
          <a:ln w="9525">
            <a:noFill/>
            <a:miter lim="800000"/>
            <a:headEnd/>
            <a:tailEnd/>
          </a:ln>
        </p:spPr>
      </p:pic>
      <p:sp>
        <p:nvSpPr>
          <p:cNvPr id="2" name="TextBox 1"/>
          <p:cNvSpPr txBox="1"/>
          <p:nvPr/>
        </p:nvSpPr>
        <p:spPr>
          <a:xfrm>
            <a:off x="6454066" y="6683246"/>
            <a:ext cx="2743200" cy="215444"/>
          </a:xfrm>
          <a:prstGeom prst="rect">
            <a:avLst/>
          </a:prstGeom>
          <a:noFill/>
        </p:spPr>
        <p:txBody>
          <a:bodyPr wrap="square" rtlCol="0">
            <a:spAutoFit/>
          </a:bodyPr>
          <a:lstStyle/>
          <a:p>
            <a:pPr algn="r"/>
            <a:r>
              <a:rPr lang="en-US" sz="800" i="1" dirty="0"/>
              <a:t>Background image courtesy of Oak Ridge National Laboratory</a:t>
            </a:r>
          </a:p>
        </p:txBody>
      </p:sp>
    </p:spTree>
    <p:extLst>
      <p:ext uri="{BB962C8B-B14F-4D97-AF65-F5344CB8AC3E}">
        <p14:creationId xmlns:p14="http://schemas.microsoft.com/office/powerpoint/2010/main" val="19229936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Accelerator R&amp;D Facilities</a:t>
            </a:r>
            <a:br>
              <a:rPr lang="en-US" dirty="0"/>
            </a:br>
            <a:endParaRPr lang="en-US" dirty="0"/>
          </a:p>
        </p:txBody>
      </p:sp>
      <p:sp>
        <p:nvSpPr>
          <p:cNvPr id="4" name="Slide Number Placeholder 3"/>
          <p:cNvSpPr>
            <a:spLocks noGrp="1"/>
          </p:cNvSpPr>
          <p:nvPr>
            <p:ph type="sldNum" sz="quarter" idx="11"/>
          </p:nvPr>
        </p:nvSpPr>
        <p:spPr/>
        <p:txBody>
          <a:bodyPr/>
          <a:lstStyle/>
          <a:p>
            <a:fld id="{26CA2777-A89F-4130-B308-73BB65955918}" type="slidenum">
              <a:rPr lang="en-US" smtClean="0"/>
              <a:pPr/>
              <a:t>10</a:t>
            </a:fld>
            <a:endParaRPr lang="en-US" dirty="0"/>
          </a:p>
        </p:txBody>
      </p:sp>
      <p:sp>
        <p:nvSpPr>
          <p:cNvPr id="5" name="Footer Placeholder 4"/>
          <p:cNvSpPr>
            <a:spLocks noGrp="1"/>
          </p:cNvSpPr>
          <p:nvPr>
            <p:ph type="ftr" sz="quarter" idx="12"/>
          </p:nvPr>
        </p:nvSpPr>
        <p:spPr/>
        <p:txBody>
          <a:bodyPr/>
          <a:lstStyle/>
          <a:p>
            <a:endParaRPr lang="en-US" dirty="0"/>
          </a:p>
        </p:txBody>
      </p:sp>
      <p:sp>
        <p:nvSpPr>
          <p:cNvPr id="9" name="Content Placeholder 1"/>
          <p:cNvSpPr txBox="1">
            <a:spLocks/>
          </p:cNvSpPr>
          <p:nvPr/>
        </p:nvSpPr>
        <p:spPr>
          <a:xfrm>
            <a:off x="148281" y="990600"/>
            <a:ext cx="8909222" cy="515302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b="1" kern="1200">
                <a:solidFill>
                  <a:srgbClr val="146737"/>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200" kern="1200">
                <a:solidFill>
                  <a:schemeClr val="tx1">
                    <a:lumMod val="75000"/>
                    <a:lumOff val="25000"/>
                  </a:schemeClr>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buFont typeface="Arial" pitchFamily="34" charset="0"/>
              <a:buNone/>
            </a:pPr>
            <a:r>
              <a:rPr lang="en-US" sz="2400" dirty="0">
                <a:solidFill>
                  <a:prstClr val="black">
                    <a:lumMod val="75000"/>
                    <a:lumOff val="25000"/>
                  </a:prstClr>
                </a:solidFill>
              </a:rPr>
              <a:t>Two Major Program Elements:</a:t>
            </a:r>
          </a:p>
          <a:p>
            <a:pPr marL="342900" lvl="1" indent="-342900">
              <a:buFont typeface="Arial" pitchFamily="34" charset="0"/>
              <a:buChar char="•"/>
            </a:pPr>
            <a:endParaRPr lang="en-US" sz="2000" dirty="0">
              <a:solidFill>
                <a:srgbClr val="0070C0"/>
              </a:solidFill>
            </a:endParaRPr>
          </a:p>
          <a:p>
            <a:pPr marL="342900" lvl="1" indent="-342900">
              <a:buFont typeface="Arial" pitchFamily="34" charset="0"/>
              <a:buChar char="•"/>
            </a:pPr>
            <a:r>
              <a:rPr lang="en-US" sz="2000" b="1" dirty="0">
                <a:solidFill>
                  <a:srgbClr val="0070C0"/>
                </a:solidFill>
              </a:rPr>
              <a:t>Brookhaven Accelerator Test Facility (“ATF”) </a:t>
            </a:r>
            <a:r>
              <a:rPr lang="en-US" sz="2000" b="1" dirty="0">
                <a:solidFill>
                  <a:srgbClr val="146737"/>
                </a:solidFill>
              </a:rPr>
              <a:t>is operated as an  Office of Science User Facility dedicated to Accelerator Stewardship </a:t>
            </a:r>
          </a:p>
          <a:p>
            <a:pPr marL="457200" lvl="1" indent="0">
              <a:buFont typeface="Arial" pitchFamily="34" charset="0"/>
              <a:buNone/>
            </a:pPr>
            <a:endParaRPr lang="en-US" sz="2000" dirty="0">
              <a:solidFill>
                <a:prstClr val="black">
                  <a:lumMod val="75000"/>
                  <a:lumOff val="25000"/>
                </a:prstClr>
              </a:solidFill>
            </a:endParaRPr>
          </a:p>
          <a:p>
            <a:r>
              <a:rPr lang="en-US" sz="2000" dirty="0">
                <a:solidFill>
                  <a:srgbClr val="0070C0"/>
                </a:solidFill>
              </a:rPr>
              <a:t>Accelerator Stewardship Test Facility Program (“ASTFP”) </a:t>
            </a:r>
            <a:r>
              <a:rPr lang="en-US" sz="2000" dirty="0"/>
              <a:t>makes lesser-known SC accelerator R&amp;D infrastructure more accessible</a:t>
            </a:r>
          </a:p>
          <a:p>
            <a:pPr marL="0" indent="0">
              <a:buFont typeface="Arial" pitchFamily="34" charset="0"/>
              <a:buNone/>
            </a:pPr>
            <a:endParaRPr lang="en-US" dirty="0"/>
          </a:p>
        </p:txBody>
      </p:sp>
    </p:spTree>
    <p:extLst>
      <p:ext uri="{BB962C8B-B14F-4D97-AF65-F5344CB8AC3E}">
        <p14:creationId xmlns:p14="http://schemas.microsoft.com/office/powerpoint/2010/main" val="11950023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3" descr="Picture of September run_revised.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3142" y="5226839"/>
            <a:ext cx="1899958" cy="10969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Screen Clippi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09445" y="4926713"/>
            <a:ext cx="1679937" cy="1255304"/>
          </a:xfrm>
          <a:prstGeom prst="rect">
            <a:avLst/>
          </a:prstGeom>
          <a:ln>
            <a:noFill/>
          </a:ln>
          <a:effectLst>
            <a:outerShdw blurRad="292100" dist="139700" dir="2700000" algn="tl" rotWithShape="0">
              <a:srgbClr val="333333">
                <a:alpha val="65000"/>
              </a:srgbClr>
            </a:outerShdw>
          </a:effectLst>
        </p:spPr>
      </p:pic>
      <p:pic>
        <p:nvPicPr>
          <p:cNvPr id="18" name="Picture 17"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8155" y="4871638"/>
            <a:ext cx="1934718" cy="1790066"/>
          </a:xfrm>
          <a:prstGeom prst="rect">
            <a:avLst/>
          </a:prstGeom>
          <a:ln>
            <a:noFill/>
          </a:ln>
          <a:effectLst>
            <a:outerShdw blurRad="292100" dist="139700" dir="2700000" algn="tl" rotWithShape="0">
              <a:srgbClr val="333333">
                <a:alpha val="65000"/>
              </a:srgbClr>
            </a:outerShdw>
          </a:effectLst>
        </p:spPr>
      </p:pic>
      <p:sp>
        <p:nvSpPr>
          <p:cNvPr id="3" name="Title 2"/>
          <p:cNvSpPr>
            <a:spLocks noGrp="1"/>
          </p:cNvSpPr>
          <p:nvPr>
            <p:ph type="title"/>
          </p:nvPr>
        </p:nvSpPr>
        <p:spPr/>
        <p:txBody>
          <a:bodyPr>
            <a:normAutofit/>
          </a:bodyPr>
          <a:lstStyle/>
          <a:p>
            <a:r>
              <a:rPr lang="en-US" b="1" dirty="0"/>
              <a:t>Brookhaven Accelerator Test Facility</a:t>
            </a:r>
          </a:p>
        </p:txBody>
      </p:sp>
      <p:sp>
        <p:nvSpPr>
          <p:cNvPr id="4" name="Slide Number Placeholder 3"/>
          <p:cNvSpPr>
            <a:spLocks noGrp="1"/>
          </p:cNvSpPr>
          <p:nvPr>
            <p:ph type="sldNum" sz="quarter" idx="11"/>
          </p:nvPr>
        </p:nvSpPr>
        <p:spPr/>
        <p:txBody>
          <a:bodyPr/>
          <a:lstStyle/>
          <a:p>
            <a:fld id="{26CA2777-A89F-4130-B308-73BB65955918}" type="slidenum">
              <a:rPr lang="en-US" smtClean="0"/>
              <a:pPr/>
              <a:t>11</a:t>
            </a:fld>
            <a:endParaRPr lang="en-US" dirty="0"/>
          </a:p>
        </p:txBody>
      </p:sp>
      <p:sp>
        <p:nvSpPr>
          <p:cNvPr id="5" name="Footer Placeholder 4"/>
          <p:cNvSpPr>
            <a:spLocks noGrp="1"/>
          </p:cNvSpPr>
          <p:nvPr>
            <p:ph type="ftr" sz="quarter" idx="12"/>
          </p:nvPr>
        </p:nvSpPr>
        <p:spPr/>
        <p:txBody>
          <a:bodyPr/>
          <a:lstStyle/>
          <a:p>
            <a:endParaRPr lang="en-US" dirty="0"/>
          </a:p>
        </p:txBody>
      </p:sp>
      <p:pic>
        <p:nvPicPr>
          <p:cNvPr id="2" name="Picture 1" descr="Screen Clippi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39000" y="923925"/>
            <a:ext cx="1790697" cy="1076529"/>
          </a:xfrm>
          <a:prstGeom prst="rect">
            <a:avLst/>
          </a:prstGeom>
          <a:ln>
            <a:noFill/>
          </a:ln>
          <a:effectLst>
            <a:outerShdw blurRad="292100" dist="139700" dir="2700000" algn="tl" rotWithShape="0">
              <a:srgbClr val="333333">
                <a:alpha val="65000"/>
              </a:srgbClr>
            </a:outerShdw>
          </a:effectLst>
        </p:spPr>
      </p:pic>
      <p:pic>
        <p:nvPicPr>
          <p:cNvPr id="7" name="Picture 6" descr="Screen Clipp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53548" y="1905000"/>
            <a:ext cx="1628452" cy="1138385"/>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7"/>
          <a:stretch>
            <a:fillRect/>
          </a:stretch>
        </p:blipFill>
        <p:spPr>
          <a:xfrm>
            <a:off x="7015660" y="2805667"/>
            <a:ext cx="2128340" cy="1218793"/>
          </a:xfrm>
          <a:prstGeom prst="rect">
            <a:avLst/>
          </a:prstGeom>
          <a:ln>
            <a:noFill/>
          </a:ln>
          <a:effectLst>
            <a:outerShdw blurRad="292100" dist="139700" dir="2700000" algn="tl" rotWithShape="0">
              <a:srgbClr val="333333">
                <a:alpha val="65000"/>
              </a:srgbClr>
            </a:outerShdw>
          </a:effectLst>
        </p:spPr>
      </p:pic>
      <p:pic>
        <p:nvPicPr>
          <p:cNvPr id="9" name="Picture 8"/>
          <p:cNvPicPr/>
          <p:nvPr/>
        </p:nvPicPr>
        <p:blipFill rotWithShape="1">
          <a:blip r:embed="rId8" cstate="print">
            <a:extLst>
              <a:ext uri="{28A0092B-C50C-407E-A947-70E740481C1C}">
                <a14:useLocalDpi xmlns:a14="http://schemas.microsoft.com/office/drawing/2010/main" val="0"/>
              </a:ext>
            </a:extLst>
          </a:blip>
          <a:srcRect/>
          <a:stretch/>
        </p:blipFill>
        <p:spPr bwMode="auto">
          <a:xfrm>
            <a:off x="6673479" y="3693111"/>
            <a:ext cx="2033425" cy="1330460"/>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10" name="Picture 9" descr="DWAdiagram"/>
          <p:cNvPicPr/>
          <p:nvPr/>
        </p:nvPicPr>
        <p:blipFill rotWithShape="1">
          <a:blip r:embed="rId9"/>
          <a:srcRect t="4086" b="3273"/>
          <a:stretch/>
        </p:blipFill>
        <p:spPr bwMode="auto">
          <a:xfrm>
            <a:off x="6816969" y="4749553"/>
            <a:ext cx="2356218" cy="1109382"/>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xmlns=""/>
            </a:ext>
          </a:extLst>
        </p:spPr>
      </p:pic>
      <p:pic>
        <p:nvPicPr>
          <p:cNvPr id="12" name="Picture 11"/>
          <p:cNvPicPr>
            <a:picLocks noChangeAspect="1"/>
          </p:cNvPicPr>
          <p:nvPr/>
        </p:nvPicPr>
        <p:blipFill rotWithShape="1">
          <a:blip r:embed="rId10"/>
          <a:srcRect l="24476" t="18949" r="16260" b="35597"/>
          <a:stretch/>
        </p:blipFill>
        <p:spPr>
          <a:xfrm>
            <a:off x="7193064" y="5858935"/>
            <a:ext cx="1882567" cy="914400"/>
          </a:xfrm>
          <a:prstGeom prst="rect">
            <a:avLst/>
          </a:prstGeom>
          <a:ln>
            <a:noFill/>
          </a:ln>
          <a:effectLst>
            <a:outerShdw blurRad="292100" dist="139700" dir="2700000" algn="tl" rotWithShape="0">
              <a:srgbClr val="333333">
                <a:alpha val="65000"/>
              </a:srgbClr>
            </a:outerShdw>
          </a:effectLst>
        </p:spPr>
      </p:pic>
      <p:sp>
        <p:nvSpPr>
          <p:cNvPr id="6" name="Content Placeholder 1"/>
          <p:cNvSpPr>
            <a:spLocks noGrp="1"/>
          </p:cNvSpPr>
          <p:nvPr>
            <p:ph idx="1"/>
          </p:nvPr>
        </p:nvSpPr>
        <p:spPr>
          <a:xfrm>
            <a:off x="111370" y="985011"/>
            <a:ext cx="6705599" cy="3941702"/>
          </a:xfrm>
          <a:solidFill>
            <a:schemeClr val="bg1"/>
          </a:solidFill>
          <a:effectLst>
            <a:outerShdw blurRad="203200" dist="38100" dir="2700000" sx="102000" sy="102000" algn="tl" rotWithShape="0">
              <a:prstClr val="black">
                <a:alpha val="40000"/>
              </a:prstClr>
            </a:outerShdw>
          </a:effectLst>
        </p:spPr>
        <p:txBody>
          <a:bodyPr>
            <a:normAutofit fontScale="92500" lnSpcReduction="10000"/>
          </a:bodyPr>
          <a:lstStyle/>
          <a:p>
            <a:r>
              <a:rPr lang="en-US" sz="1800" dirty="0"/>
              <a:t>The ATF is an Office of Science User Facility, providing beam time free of charge to non-proprietary users. </a:t>
            </a:r>
            <a:endParaRPr lang="en-US" sz="1600" dirty="0"/>
          </a:p>
          <a:p>
            <a:pPr lvl="1"/>
            <a:r>
              <a:rPr lang="en-US" sz="1600" dirty="0"/>
              <a:t>More than 25 years of R&amp;D for science and industry</a:t>
            </a:r>
          </a:p>
          <a:p>
            <a:pPr lvl="2"/>
            <a:r>
              <a:rPr lang="en-US" sz="1600" dirty="0"/>
              <a:t>ATF currently supports 25 experiments, 7 feasibility studies</a:t>
            </a:r>
          </a:p>
          <a:p>
            <a:pPr lvl="3"/>
            <a:r>
              <a:rPr lang="en-US" sz="1600" dirty="0"/>
              <a:t> Roughly one-half support long-term R&amp;D that is predominantly of interest to BES, NP, DARPA, NASA, DNDO &amp; others</a:t>
            </a:r>
          </a:p>
          <a:p>
            <a:pPr lvl="3"/>
            <a:r>
              <a:rPr lang="en-US" sz="1600" dirty="0"/>
              <a:t>Roughly one-fifth are from industry</a:t>
            </a:r>
          </a:p>
          <a:p>
            <a:pPr lvl="1"/>
            <a:r>
              <a:rPr lang="en-US" sz="1600" dirty="0"/>
              <a:t>Rich tradition of training accelerator physicists</a:t>
            </a:r>
          </a:p>
          <a:p>
            <a:pPr lvl="1"/>
            <a:r>
              <a:rPr lang="en-US" sz="1600" dirty="0"/>
              <a:t>&gt;2000 hrs/year of e-beam, laser, and UED study time</a:t>
            </a:r>
          </a:p>
          <a:p>
            <a:r>
              <a:rPr lang="en-US" sz="1800" dirty="0"/>
              <a:t>The ATF is an Accelerator Stewardship facility</a:t>
            </a:r>
          </a:p>
          <a:p>
            <a:pPr lvl="1"/>
            <a:r>
              <a:rPr lang="en-US" sz="1600" dirty="0"/>
              <a:t>ATF has been designated an Office of Science User Facility</a:t>
            </a:r>
          </a:p>
          <a:p>
            <a:pPr lvl="1"/>
            <a:r>
              <a:rPr lang="en-US" sz="1600" dirty="0"/>
              <a:t>Time awarded by scientific </a:t>
            </a:r>
            <a:r>
              <a:rPr lang="en-US" sz="1600" i="1" dirty="0"/>
              <a:t>and/or technical merit </a:t>
            </a:r>
          </a:p>
          <a:p>
            <a:pPr lvl="1"/>
            <a:r>
              <a:rPr lang="en-US" sz="1600" dirty="0"/>
              <a:t>Two new capabilities added: X-band Deflector, UED apparatus</a:t>
            </a:r>
          </a:p>
          <a:p>
            <a:pPr lvl="1"/>
            <a:r>
              <a:rPr lang="en-US" sz="1600" dirty="0"/>
              <a:t>Significant CO2 laser upgrades are underway</a:t>
            </a:r>
          </a:p>
        </p:txBody>
      </p:sp>
      <p:pic>
        <p:nvPicPr>
          <p:cNvPr id="19" name="Picture 18" descr="Screen Clippi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255587" y="5132013"/>
            <a:ext cx="1980553" cy="1321909"/>
          </a:xfrm>
          <a:prstGeom prst="rect">
            <a:avLst/>
          </a:prstGeom>
        </p:spPr>
      </p:pic>
      <p:grpSp>
        <p:nvGrpSpPr>
          <p:cNvPr id="16" name="Group 15"/>
          <p:cNvGrpSpPr/>
          <p:nvPr/>
        </p:nvGrpSpPr>
        <p:grpSpPr>
          <a:xfrm>
            <a:off x="111370" y="4764655"/>
            <a:ext cx="1666674" cy="1041244"/>
            <a:chOff x="901700" y="2046288"/>
            <a:chExt cx="3186113" cy="1938337"/>
          </a:xfrm>
        </p:grpSpPr>
        <p:pic>
          <p:nvPicPr>
            <p:cNvPr id="13" name="Grafik 4" descr="006_s.jpg"/>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774950" y="3038475"/>
              <a:ext cx="1309688" cy="8731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Grafik 5" descr="008_s.jpg"/>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778125" y="2046288"/>
              <a:ext cx="1309688" cy="8731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Grafik 8" descr="IMG_0541_s.jpg"/>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01700" y="2047875"/>
              <a:ext cx="1809750" cy="19367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18186135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464DD91-2CE6-4DD4-8490-34F6E7F293E6" descr="57D4C919-097D-4B89-97A0-750EDF69B3E9@ap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6107" y="4880726"/>
            <a:ext cx="1603116" cy="12023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Screen Clippi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65986" y="5188889"/>
            <a:ext cx="1708201" cy="1493182"/>
          </a:xfrm>
          <a:prstGeom prst="rect">
            <a:avLst/>
          </a:prstGeom>
          <a:ln>
            <a:noFill/>
          </a:ln>
          <a:effectLst>
            <a:outerShdw blurRad="292100" dist="139700" dir="2700000" algn="tl" rotWithShape="0">
              <a:srgbClr val="333333">
                <a:alpha val="65000"/>
              </a:srgbClr>
            </a:outerShdw>
          </a:effectLst>
        </p:spPr>
      </p:pic>
      <p:sp>
        <p:nvSpPr>
          <p:cNvPr id="2" name="Content Placeholder 1"/>
          <p:cNvSpPr>
            <a:spLocks noGrp="1"/>
          </p:cNvSpPr>
          <p:nvPr>
            <p:ph idx="1"/>
          </p:nvPr>
        </p:nvSpPr>
        <p:spPr>
          <a:xfrm>
            <a:off x="76200" y="762000"/>
            <a:ext cx="6168449" cy="4211279"/>
          </a:xfrm>
        </p:spPr>
        <p:txBody>
          <a:bodyPr>
            <a:normAutofit fontScale="85000" lnSpcReduction="20000"/>
          </a:bodyPr>
          <a:lstStyle/>
          <a:p>
            <a:pPr>
              <a:lnSpc>
                <a:spcPct val="150000"/>
              </a:lnSpc>
            </a:pPr>
            <a:r>
              <a:rPr lang="en-US" sz="1800" dirty="0"/>
              <a:t>Broaden public awareness </a:t>
            </a:r>
            <a:r>
              <a:rPr lang="en-US" sz="1800" b="0" dirty="0"/>
              <a:t>of the broad range of accelerator R&amp;D capabilities at the DOE National Labs. </a:t>
            </a:r>
          </a:p>
          <a:p>
            <a:pPr>
              <a:lnSpc>
                <a:spcPct val="150000"/>
              </a:lnSpc>
            </a:pPr>
            <a:r>
              <a:rPr lang="en-US" sz="1800" dirty="0"/>
              <a:t>Facilitate access</a:t>
            </a:r>
            <a:r>
              <a:rPr lang="en-US" sz="1800" b="0" dirty="0"/>
              <a:t> to SC National Laboratory accelerator R&amp;D infrastructure</a:t>
            </a:r>
          </a:p>
          <a:p>
            <a:pPr>
              <a:lnSpc>
                <a:spcPct val="150000"/>
              </a:lnSpc>
            </a:pPr>
            <a:r>
              <a:rPr lang="en-US" sz="1800" b="0" dirty="0"/>
              <a:t>In the pilot year (2015-2016):</a:t>
            </a:r>
          </a:p>
          <a:p>
            <a:pPr lvl="1">
              <a:lnSpc>
                <a:spcPct val="150000"/>
              </a:lnSpc>
            </a:pPr>
            <a:r>
              <a:rPr lang="en-US" sz="1600" dirty="0">
                <a:solidFill>
                  <a:srgbClr val="00B0F0"/>
                </a:solidFill>
              </a:rPr>
              <a:t>450 participants </a:t>
            </a:r>
            <a:r>
              <a:rPr lang="en-US" sz="1600" dirty="0"/>
              <a:t>came to events at 6 national labs</a:t>
            </a:r>
          </a:p>
          <a:p>
            <a:pPr lvl="2">
              <a:lnSpc>
                <a:spcPct val="150000"/>
              </a:lnSpc>
            </a:pPr>
            <a:r>
              <a:rPr lang="en-US" sz="1400" b="0" dirty="0"/>
              <a:t>&gt;58% were from industry</a:t>
            </a:r>
          </a:p>
          <a:p>
            <a:pPr lvl="1">
              <a:lnSpc>
                <a:spcPct val="150000"/>
              </a:lnSpc>
            </a:pPr>
            <a:r>
              <a:rPr lang="en-US" sz="1600" dirty="0">
                <a:solidFill>
                  <a:srgbClr val="00B0F0"/>
                </a:solidFill>
              </a:rPr>
              <a:t>A web portal </a:t>
            </a:r>
            <a:r>
              <a:rPr lang="en-US" sz="1600" dirty="0"/>
              <a:t>was developed to publicize available capabilities</a:t>
            </a:r>
          </a:p>
          <a:p>
            <a:pPr lvl="2">
              <a:lnSpc>
                <a:spcPct val="150000"/>
              </a:lnSpc>
            </a:pPr>
            <a:r>
              <a:rPr lang="en-US" sz="1400" b="0" dirty="0"/>
              <a:t>Average 300 hits/year</a:t>
            </a:r>
          </a:p>
          <a:p>
            <a:pPr lvl="1">
              <a:lnSpc>
                <a:spcPct val="150000"/>
              </a:lnSpc>
            </a:pPr>
            <a:r>
              <a:rPr lang="en-US" sz="1600" dirty="0">
                <a:solidFill>
                  <a:srgbClr val="00B0F0"/>
                </a:solidFill>
              </a:rPr>
              <a:t>&gt;30 partnership opportunities </a:t>
            </a:r>
            <a:r>
              <a:rPr lang="en-US" sz="1600" dirty="0"/>
              <a:t>were identified</a:t>
            </a:r>
            <a:endParaRPr lang="en-US" sz="1600" b="0" dirty="0"/>
          </a:p>
          <a:p>
            <a:pPr lvl="1">
              <a:lnSpc>
                <a:spcPct val="150000"/>
              </a:lnSpc>
            </a:pPr>
            <a:r>
              <a:rPr lang="en-US" sz="1600" dirty="0">
                <a:solidFill>
                  <a:srgbClr val="00B0F0"/>
                </a:solidFill>
              </a:rPr>
              <a:t>7 partnerships were seed-funded </a:t>
            </a:r>
          </a:p>
          <a:p>
            <a:pPr lvl="2">
              <a:lnSpc>
                <a:spcPct val="150000"/>
              </a:lnSpc>
            </a:pPr>
            <a:r>
              <a:rPr lang="en-US" sz="1400" dirty="0">
                <a:solidFill>
                  <a:srgbClr val="00B0F0"/>
                </a:solidFill>
              </a:rPr>
              <a:t> </a:t>
            </a:r>
            <a:r>
              <a:rPr lang="en-US" sz="1400" dirty="0"/>
              <a:t>lab/university and lab/industry partnerships</a:t>
            </a:r>
            <a:endParaRPr lang="en-US" sz="1400" b="0" dirty="0"/>
          </a:p>
          <a:p>
            <a:pPr>
              <a:lnSpc>
                <a:spcPct val="150000"/>
              </a:lnSpc>
            </a:pPr>
            <a:r>
              <a:rPr lang="en-US" sz="1800" b="0" dirty="0"/>
              <a:t>Has been formalized as “Track 3” of the annual solicitation</a:t>
            </a:r>
            <a:r>
              <a:rPr lang="en-US" sz="1600" b="0" dirty="0"/>
              <a:t> </a:t>
            </a:r>
          </a:p>
          <a:p>
            <a:pPr marL="457200" lvl="1" indent="0">
              <a:buNone/>
            </a:pPr>
            <a:endParaRPr lang="en-US" sz="1800" b="0" dirty="0"/>
          </a:p>
          <a:p>
            <a:endParaRPr lang="en-US" sz="1800" dirty="0"/>
          </a:p>
          <a:p>
            <a:pPr lvl="1"/>
            <a:endParaRPr lang="en-US" sz="1800" dirty="0"/>
          </a:p>
        </p:txBody>
      </p:sp>
      <p:sp>
        <p:nvSpPr>
          <p:cNvPr id="3" name="Title 2"/>
          <p:cNvSpPr>
            <a:spLocks noGrp="1"/>
          </p:cNvSpPr>
          <p:nvPr>
            <p:ph type="title"/>
          </p:nvPr>
        </p:nvSpPr>
        <p:spPr/>
        <p:txBody>
          <a:bodyPr>
            <a:normAutofit/>
          </a:bodyPr>
          <a:lstStyle/>
          <a:p>
            <a:r>
              <a:rPr lang="en-US" sz="1400" dirty="0">
                <a:solidFill>
                  <a:srgbClr val="0000FF"/>
                </a:solidFill>
              </a:rPr>
              <a:t>Making lesser-known SC accelerator R&amp;D capabilities generally available: </a:t>
            </a:r>
            <a:r>
              <a:rPr lang="en-US" b="1" dirty="0"/>
              <a:t/>
            </a:r>
            <a:br>
              <a:rPr lang="en-US" b="1" dirty="0"/>
            </a:br>
            <a:r>
              <a:rPr lang="en-US" b="1" dirty="0"/>
              <a:t>Accelerator Stewardship Test Facility Program </a:t>
            </a:r>
          </a:p>
        </p:txBody>
      </p:sp>
      <p:sp>
        <p:nvSpPr>
          <p:cNvPr id="4" name="Slide Number Placeholder 3"/>
          <p:cNvSpPr>
            <a:spLocks noGrp="1"/>
          </p:cNvSpPr>
          <p:nvPr>
            <p:ph type="sldNum" sz="quarter" idx="11"/>
          </p:nvPr>
        </p:nvSpPr>
        <p:spPr/>
        <p:txBody>
          <a:bodyPr/>
          <a:lstStyle/>
          <a:p>
            <a:fld id="{26CA2777-A89F-4130-B308-73BB65955918}" type="slidenum">
              <a:rPr lang="en-US" smtClean="0"/>
              <a:pPr/>
              <a:t>12</a:t>
            </a:fld>
            <a:endParaRPr lang="en-US" dirty="0"/>
          </a:p>
        </p:txBody>
      </p:sp>
      <p:sp>
        <p:nvSpPr>
          <p:cNvPr id="5" name="Footer Placeholder 4"/>
          <p:cNvSpPr>
            <a:spLocks noGrp="1"/>
          </p:cNvSpPr>
          <p:nvPr>
            <p:ph type="ftr" sz="quarter" idx="12"/>
          </p:nvPr>
        </p:nvSpPr>
        <p:spPr/>
        <p:txBody>
          <a:bodyPr/>
          <a:lstStyle/>
          <a:p>
            <a:endParaRPr lang="en-US" dirty="0"/>
          </a:p>
        </p:txBody>
      </p:sp>
      <p:pic>
        <p:nvPicPr>
          <p:cNvPr id="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36740" y="2589028"/>
            <a:ext cx="2459413" cy="17526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8" name="Picture 7" descr="Screen Clipping"/>
          <p:cNvPicPr>
            <a:picLocks noChangeAspect="1"/>
          </p:cNvPicPr>
          <p:nvPr/>
        </p:nvPicPr>
        <p:blipFill rotWithShape="1">
          <a:blip r:embed="rId6">
            <a:extLst>
              <a:ext uri="{28A0092B-C50C-407E-A947-70E740481C1C}">
                <a14:useLocalDpi xmlns:a14="http://schemas.microsoft.com/office/drawing/2010/main" val="0"/>
              </a:ext>
            </a:extLst>
          </a:blip>
          <a:srcRect b="-7088"/>
          <a:stretch/>
        </p:blipFill>
        <p:spPr>
          <a:xfrm>
            <a:off x="6392076" y="4495800"/>
            <a:ext cx="1410757" cy="1364512"/>
          </a:xfrm>
          <a:prstGeom prst="rect">
            <a:avLst/>
          </a:prstGeom>
          <a:ln>
            <a:noFill/>
          </a:ln>
          <a:effectLst>
            <a:outerShdw blurRad="292100" dist="139700" dir="2700000" algn="tl" rotWithShape="0">
              <a:srgbClr val="333333">
                <a:alpha val="65000"/>
              </a:srgbClr>
            </a:outerShdw>
          </a:effectLst>
        </p:spPr>
      </p:pic>
      <p:pic>
        <p:nvPicPr>
          <p:cNvPr id="11" name="Picture 10" descr="Screen Clippi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05299" y="1071262"/>
            <a:ext cx="1290854" cy="1836107"/>
          </a:xfrm>
          <a:prstGeom prst="rect">
            <a:avLst/>
          </a:prstGeom>
          <a:ln>
            <a:noFill/>
          </a:ln>
          <a:effectLst>
            <a:outerShdw blurRad="292100" dist="139700" dir="2700000" algn="tl" rotWithShape="0">
              <a:srgbClr val="333333">
                <a:alpha val="65000"/>
              </a:srgbClr>
            </a:outerShdw>
          </a:effectLst>
        </p:spPr>
      </p:pic>
      <p:pic>
        <p:nvPicPr>
          <p:cNvPr id="13" name="Picture 12" descr="Screen Clippi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82247" y="4038600"/>
            <a:ext cx="1261753" cy="1905000"/>
          </a:xfrm>
          <a:prstGeom prst="rect">
            <a:avLst/>
          </a:prstGeom>
          <a:ln>
            <a:noFill/>
          </a:ln>
          <a:effectLst>
            <a:outerShdw blurRad="292100" dist="139700" dir="2700000" algn="tl" rotWithShape="0">
              <a:srgbClr val="333333">
                <a:alpha val="65000"/>
              </a:srgbClr>
            </a:outerShdw>
          </a:effectLst>
        </p:spPr>
      </p:pic>
      <p:pic>
        <p:nvPicPr>
          <p:cNvPr id="14" name="Picture 13" descr="Screen Clippi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99824" y="5024891"/>
            <a:ext cx="1973113" cy="1357534"/>
          </a:xfrm>
          <a:prstGeom prst="rect">
            <a:avLst/>
          </a:prstGeom>
          <a:ln>
            <a:noFill/>
          </a:ln>
          <a:effectLst>
            <a:outerShdw blurRad="292100" dist="139700" dir="2700000" algn="tl" rotWithShape="0">
              <a:srgbClr val="333333">
                <a:alpha val="65000"/>
              </a:srgbClr>
            </a:outerShdw>
          </a:effectLst>
        </p:spPr>
      </p:pic>
      <p:pic>
        <p:nvPicPr>
          <p:cNvPr id="12" name="Picture 11" descr="Screen Clippi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865306" y="5399607"/>
            <a:ext cx="1618557" cy="1270970"/>
          </a:xfrm>
          <a:prstGeom prst="rect">
            <a:avLst/>
          </a:prstGeom>
          <a:ln>
            <a:noFill/>
          </a:ln>
          <a:effectLst>
            <a:outerShdw blurRad="292100" dist="139700" dir="2700000" algn="tl" rotWithShape="0">
              <a:srgbClr val="333333">
                <a:alpha val="65000"/>
              </a:srgbClr>
            </a:outerShdw>
          </a:effectLst>
        </p:spPr>
      </p:pic>
      <p:pic>
        <p:nvPicPr>
          <p:cNvPr id="15"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172200" y="838200"/>
            <a:ext cx="1856358" cy="21654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Content Placeholder 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360091" y="5513895"/>
            <a:ext cx="1792140" cy="134410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922529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solidFill>
                  <a:prstClr val="black"/>
                </a:solidFill>
              </a:rPr>
              <a:pPr/>
              <a:t>13</a:t>
            </a:fld>
            <a:endParaRPr lang="en-US" dirty="0">
              <a:solidFill>
                <a:prstClr val="black"/>
              </a:solidFill>
            </a:endParaRPr>
          </a:p>
        </p:txBody>
      </p:sp>
      <p:sp>
        <p:nvSpPr>
          <p:cNvPr id="3" name="Title 2"/>
          <p:cNvSpPr>
            <a:spLocks noGrp="1"/>
          </p:cNvSpPr>
          <p:nvPr>
            <p:ph type="title"/>
          </p:nvPr>
        </p:nvSpPr>
        <p:spPr/>
        <p:txBody>
          <a:bodyPr>
            <a:normAutofit fontScale="90000"/>
          </a:bodyPr>
          <a:lstStyle/>
          <a:p>
            <a:pPr marL="285750" indent="-285750"/>
            <a:r>
              <a:rPr lang="en-US" sz="2400" b="1" dirty="0">
                <a:solidFill>
                  <a:srgbClr val="146737"/>
                </a:solidFill>
                <a:latin typeface="Arial" pitchFamily="34" charset="0"/>
              </a:rPr>
              <a:t>Boundary Conditions: </a:t>
            </a:r>
            <a:br>
              <a:rPr lang="en-US" sz="2400" b="1" dirty="0">
                <a:solidFill>
                  <a:srgbClr val="146737"/>
                </a:solidFill>
                <a:latin typeface="Arial" pitchFamily="34" charset="0"/>
              </a:rPr>
            </a:br>
            <a:r>
              <a:rPr lang="en-US" sz="2400" b="1" dirty="0">
                <a:solidFill>
                  <a:srgbClr val="146737"/>
                </a:solidFill>
                <a:latin typeface="Arial" pitchFamily="34" charset="0"/>
              </a:rPr>
              <a:t>What is Accelerator Stewardship and what is </a:t>
            </a:r>
            <a:r>
              <a:rPr lang="en-US" sz="2400" b="1" dirty="0">
                <a:solidFill>
                  <a:srgbClr val="0070C0"/>
                </a:solidFill>
                <a:latin typeface="Arial" pitchFamily="34" charset="0"/>
              </a:rPr>
              <a:t>GARD</a:t>
            </a:r>
            <a:r>
              <a:rPr lang="en-US" sz="2400" b="1" dirty="0">
                <a:solidFill>
                  <a:srgbClr val="146737"/>
                </a:solidFill>
                <a:latin typeface="Arial" pitchFamily="34" charset="0"/>
              </a:rPr>
              <a:t>?</a:t>
            </a:r>
          </a:p>
        </p:txBody>
      </p:sp>
      <p:sp>
        <p:nvSpPr>
          <p:cNvPr id="4" name="Footer Placeholder 3"/>
          <p:cNvSpPr>
            <a:spLocks noGrp="1"/>
          </p:cNvSpPr>
          <p:nvPr>
            <p:ph type="ftr" sz="quarter" idx="4294967295"/>
          </p:nvPr>
        </p:nvSpPr>
        <p:spPr>
          <a:xfrm>
            <a:off x="445472" y="6543674"/>
            <a:ext cx="4126528" cy="314326"/>
          </a:xfrm>
          <a:prstGeom prst="rect">
            <a:avLst/>
          </a:prstGeom>
        </p:spPr>
        <p:txBody>
          <a:bodyPr/>
          <a:lstStyle/>
          <a:p>
            <a:r>
              <a:rPr lang="en-US" b="1" dirty="0">
                <a:solidFill>
                  <a:prstClr val="black"/>
                </a:solidFill>
              </a:rPr>
              <a:t> </a:t>
            </a:r>
            <a:endParaRPr lang="en-US" dirty="0">
              <a:solidFill>
                <a:prstClr val="black"/>
              </a:solidFill>
            </a:endParaRPr>
          </a:p>
        </p:txBody>
      </p:sp>
      <p:sp>
        <p:nvSpPr>
          <p:cNvPr id="7" name="TextBox 6"/>
          <p:cNvSpPr txBox="1"/>
          <p:nvPr/>
        </p:nvSpPr>
        <p:spPr>
          <a:xfrm>
            <a:off x="304800" y="838200"/>
            <a:ext cx="8610600" cy="5416868"/>
          </a:xfrm>
          <a:prstGeom prst="rect">
            <a:avLst/>
          </a:prstGeom>
          <a:noFill/>
        </p:spPr>
        <p:txBody>
          <a:bodyPr wrap="square" rtlCol="0">
            <a:spAutoFit/>
          </a:bodyPr>
          <a:lstStyle/>
          <a:p>
            <a:pPr marL="457200" lvl="2">
              <a:buClr>
                <a:prstClr val="black"/>
              </a:buClr>
            </a:pPr>
            <a:endParaRPr lang="en-US" sz="1600" i="1" dirty="0">
              <a:solidFill>
                <a:prstClr val="black"/>
              </a:solidFill>
            </a:endParaRPr>
          </a:p>
          <a:p>
            <a:pPr marL="342900" lvl="1" indent="-342900">
              <a:buClr>
                <a:prstClr val="black"/>
              </a:buClr>
              <a:buFont typeface="Arial" panose="020B0604020202020204" pitchFamily="34" charset="0"/>
              <a:buChar char="•"/>
            </a:pPr>
            <a:r>
              <a:rPr lang="en-US" sz="2000" b="1" dirty="0">
                <a:solidFill>
                  <a:srgbClr val="146737"/>
                </a:solidFill>
                <a:latin typeface="Arial" pitchFamily="34" charset="0"/>
                <a:cs typeface="Arial" pitchFamily="34" charset="0"/>
              </a:rPr>
              <a:t>DOE-HEP has a separately funded, separately managed program in accelerator R&amp;D specifically aimed at supporting its mission called </a:t>
            </a:r>
            <a:r>
              <a:rPr lang="en-US" sz="2000" b="1" dirty="0">
                <a:solidFill>
                  <a:srgbClr val="0070C0"/>
                </a:solidFill>
                <a:latin typeface="Arial" pitchFamily="34" charset="0"/>
                <a:cs typeface="Arial" pitchFamily="34" charset="0"/>
              </a:rPr>
              <a:t>“GARD” = General Accelerator Research &amp; Development</a:t>
            </a:r>
            <a:r>
              <a:rPr lang="en-US" sz="2000" b="1" dirty="0">
                <a:solidFill>
                  <a:srgbClr val="146737"/>
                </a:solidFill>
                <a:latin typeface="Arial" pitchFamily="34" charset="0"/>
                <a:cs typeface="Arial" pitchFamily="34" charset="0"/>
              </a:rPr>
              <a:t>. </a:t>
            </a:r>
          </a:p>
          <a:p>
            <a:pPr marL="342900" lvl="1" indent="-342900">
              <a:buClr>
                <a:prstClr val="black"/>
              </a:buClr>
              <a:buFont typeface="Arial" panose="020B0604020202020204" pitchFamily="34" charset="0"/>
              <a:buChar char="•"/>
            </a:pPr>
            <a:endParaRPr lang="en-US" sz="2000" b="1" dirty="0">
              <a:solidFill>
                <a:srgbClr val="146737"/>
              </a:solidFill>
              <a:latin typeface="Arial" pitchFamily="34" charset="0"/>
              <a:cs typeface="Arial" pitchFamily="34" charset="0"/>
            </a:endParaRPr>
          </a:p>
          <a:p>
            <a:pPr marL="342900" lvl="1" indent="-342900">
              <a:buClr>
                <a:prstClr val="black"/>
              </a:buClr>
              <a:buFont typeface="Arial" panose="020B0604020202020204" pitchFamily="34" charset="0"/>
              <a:buChar char="•"/>
            </a:pPr>
            <a:r>
              <a:rPr lang="en-US" sz="2000" b="1" dirty="0">
                <a:solidFill>
                  <a:srgbClr val="146737"/>
                </a:solidFill>
                <a:latin typeface="Arial" pitchFamily="34" charset="0"/>
                <a:cs typeface="Arial" pitchFamily="34" charset="0"/>
              </a:rPr>
              <a:t>Accelerator R&amp;D targeted at one end use is often useful for others </a:t>
            </a:r>
            <a:r>
              <a:rPr lang="en-US" sz="1600" b="1" dirty="0">
                <a:solidFill>
                  <a:srgbClr val="146737"/>
                </a:solidFill>
                <a:latin typeface="Arial" pitchFamily="34" charset="0"/>
                <a:cs typeface="Arial" pitchFamily="34" charset="0"/>
              </a:rPr>
              <a:t>(e.g. beam dynamics, material science of superconductors, rf/laser sources…)</a:t>
            </a:r>
          </a:p>
          <a:p>
            <a:pPr marL="342900" lvl="1" indent="-342900">
              <a:buClr>
                <a:prstClr val="black"/>
              </a:buClr>
              <a:buFont typeface="Arial" panose="020B0604020202020204" pitchFamily="34" charset="0"/>
              <a:buChar char="•"/>
            </a:pPr>
            <a:endParaRPr lang="en-US" sz="2000" b="1" dirty="0">
              <a:solidFill>
                <a:srgbClr val="146737"/>
              </a:solidFill>
              <a:latin typeface="Arial" pitchFamily="34" charset="0"/>
              <a:cs typeface="Arial" pitchFamily="34" charset="0"/>
            </a:endParaRPr>
          </a:p>
          <a:p>
            <a:pPr marL="342900" lvl="1" indent="-342900">
              <a:buClr>
                <a:prstClr val="black"/>
              </a:buClr>
              <a:buFont typeface="Arial" panose="020B0604020202020204" pitchFamily="34" charset="0"/>
              <a:buChar char="•"/>
            </a:pPr>
            <a:r>
              <a:rPr lang="en-US" sz="2000" b="1" dirty="0">
                <a:solidFill>
                  <a:srgbClr val="146737"/>
                </a:solidFill>
                <a:latin typeface="Arial" pitchFamily="34" charset="0"/>
                <a:cs typeface="Arial" pitchFamily="34" charset="0"/>
              </a:rPr>
              <a:t>The difference, stated simply, is: </a:t>
            </a:r>
            <a:endParaRPr lang="en-US" sz="1600" dirty="0">
              <a:solidFill>
                <a:prstClr val="black"/>
              </a:solidFill>
            </a:endParaRPr>
          </a:p>
          <a:p>
            <a:pPr marL="457200" lvl="2">
              <a:buClr>
                <a:prstClr val="black"/>
              </a:buClr>
            </a:pPr>
            <a:endParaRPr lang="en-US" sz="1600" dirty="0">
              <a:solidFill>
                <a:prstClr val="black"/>
              </a:solidFill>
              <a:effectLst>
                <a:outerShdw blurRad="38100" dist="38100" dir="2700000" algn="tl">
                  <a:srgbClr val="000000">
                    <a:alpha val="43137"/>
                  </a:srgbClr>
                </a:outerShdw>
              </a:effectLst>
            </a:endParaRPr>
          </a:p>
          <a:p>
            <a:pPr marL="457200" lvl="2">
              <a:buClr>
                <a:prstClr val="black"/>
              </a:buClr>
            </a:pPr>
            <a:r>
              <a:rPr lang="en-US" b="1" dirty="0">
                <a:solidFill>
                  <a:srgbClr val="0070C0"/>
                </a:solidFill>
                <a:effectLst>
                  <a:outerShdw blurRad="38100" dist="38100" dir="2700000" algn="tl">
                    <a:srgbClr val="000000">
                      <a:alpha val="43137"/>
                    </a:srgbClr>
                  </a:outerShdw>
                </a:effectLst>
              </a:rPr>
              <a:t>GARD 			predominantly impacts the HEP R&amp;D mission</a:t>
            </a:r>
          </a:p>
          <a:p>
            <a:pPr marL="457200" lvl="2">
              <a:buClr>
                <a:prstClr val="black"/>
              </a:buClr>
            </a:pPr>
            <a:endParaRPr lang="en-US" b="1" dirty="0">
              <a:solidFill>
                <a:srgbClr val="0070C0"/>
              </a:solidFill>
              <a:effectLst>
                <a:outerShdw blurRad="38100" dist="38100" dir="2700000" algn="tl">
                  <a:srgbClr val="000000">
                    <a:alpha val="43137"/>
                  </a:srgbClr>
                </a:outerShdw>
              </a:effectLst>
            </a:endParaRPr>
          </a:p>
          <a:p>
            <a:pPr marL="457200" lvl="2">
              <a:buClr>
                <a:prstClr val="black"/>
              </a:buClr>
            </a:pPr>
            <a:r>
              <a:rPr lang="en-US" b="1" dirty="0">
                <a:solidFill>
                  <a:srgbClr val="0070C0"/>
                </a:solidFill>
                <a:effectLst>
                  <a:outerShdw blurRad="38100" dist="38100" dir="2700000" algn="tl">
                    <a:srgbClr val="000000">
                      <a:alpha val="43137"/>
                    </a:srgbClr>
                  </a:outerShdw>
                </a:effectLst>
              </a:rPr>
              <a:t>accelerator stewardship		impacts both HEP and non-HEP uses, but no clear 				stakeholder (beyond HEP) exists</a:t>
            </a:r>
          </a:p>
          <a:p>
            <a:pPr marL="457200" lvl="2">
              <a:buClr>
                <a:prstClr val="black"/>
              </a:buClr>
            </a:pPr>
            <a:endParaRPr lang="en-US" b="1" dirty="0">
              <a:solidFill>
                <a:prstClr val="black"/>
              </a:solidFill>
              <a:effectLst>
                <a:outerShdw blurRad="38100" dist="38100" dir="2700000" algn="tl">
                  <a:srgbClr val="000000">
                    <a:alpha val="43137"/>
                  </a:srgbClr>
                </a:outerShdw>
              </a:effectLst>
            </a:endParaRPr>
          </a:p>
          <a:p>
            <a:pPr marL="457200" lvl="2">
              <a:buClr>
                <a:prstClr val="black"/>
              </a:buClr>
            </a:pPr>
            <a:r>
              <a:rPr lang="en-US" b="1" u="sng" dirty="0">
                <a:solidFill>
                  <a:srgbClr val="00B050"/>
                </a:solidFill>
                <a:effectLst>
                  <a:outerShdw blurRad="38100" dist="38100" dir="2700000" algn="tl">
                    <a:srgbClr val="000000">
                      <a:alpha val="43137"/>
                    </a:srgbClr>
                  </a:outerShdw>
                </a:effectLst>
              </a:rPr>
              <a:t>A</a:t>
            </a:r>
            <a:r>
              <a:rPr lang="en-US" b="1" dirty="0">
                <a:solidFill>
                  <a:srgbClr val="00B050"/>
                </a:solidFill>
                <a:effectLst>
                  <a:outerShdw blurRad="38100" dist="38100" dir="2700000" algn="tl">
                    <a:srgbClr val="000000">
                      <a:alpha val="43137"/>
                    </a:srgbClr>
                  </a:outerShdw>
                </a:effectLst>
              </a:rPr>
              <a:t>ccelerator </a:t>
            </a:r>
            <a:r>
              <a:rPr lang="en-US" b="1" u="sng" dirty="0">
                <a:solidFill>
                  <a:srgbClr val="00B050"/>
                </a:solidFill>
                <a:effectLst>
                  <a:outerShdw blurRad="38100" dist="38100" dir="2700000" algn="tl">
                    <a:srgbClr val="000000">
                      <a:alpha val="43137"/>
                    </a:srgbClr>
                  </a:outerShdw>
                </a:effectLst>
              </a:rPr>
              <a:t>S</a:t>
            </a:r>
            <a:r>
              <a:rPr lang="en-US" b="1" dirty="0">
                <a:solidFill>
                  <a:srgbClr val="00B050"/>
                </a:solidFill>
                <a:effectLst>
                  <a:outerShdw blurRad="38100" dist="38100" dir="2700000" algn="tl">
                    <a:srgbClr val="000000">
                      <a:alpha val="43137"/>
                    </a:srgbClr>
                  </a:outerShdw>
                </a:effectLst>
              </a:rPr>
              <a:t>tewardship 	predominantly impacts non-HEP applications, and 				a clear stakeholder exists beyond HEP</a:t>
            </a:r>
          </a:p>
          <a:p>
            <a:pPr marL="457200" lvl="2">
              <a:buClr>
                <a:prstClr val="black"/>
              </a:buClr>
            </a:pPr>
            <a:endParaRPr lang="en-US" sz="1600" i="1" dirty="0">
              <a:solidFill>
                <a:prstClr val="black"/>
              </a:solidFill>
            </a:endParaRPr>
          </a:p>
          <a:p>
            <a:pPr marL="457200" lvl="2">
              <a:buClr>
                <a:prstClr val="black"/>
              </a:buClr>
            </a:pPr>
            <a:endParaRPr lang="en-US" sz="1600" i="1" dirty="0">
              <a:solidFill>
                <a:prstClr val="black"/>
              </a:solidFill>
            </a:endParaRPr>
          </a:p>
        </p:txBody>
      </p:sp>
      <p:sp>
        <p:nvSpPr>
          <p:cNvPr id="5" name="Rectangle 4"/>
          <p:cNvSpPr/>
          <p:nvPr/>
        </p:nvSpPr>
        <p:spPr>
          <a:xfrm>
            <a:off x="533400" y="3657600"/>
            <a:ext cx="8388658" cy="2133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21042199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solidFill>
                  <a:prstClr val="black"/>
                </a:solidFill>
              </a:rPr>
              <a:pPr/>
              <a:t>14</a:t>
            </a:fld>
            <a:endParaRPr lang="en-US" dirty="0">
              <a:solidFill>
                <a:prstClr val="black"/>
              </a:solidFill>
            </a:endParaRPr>
          </a:p>
        </p:txBody>
      </p:sp>
      <p:sp>
        <p:nvSpPr>
          <p:cNvPr id="3" name="Title 2"/>
          <p:cNvSpPr>
            <a:spLocks noGrp="1"/>
          </p:cNvSpPr>
          <p:nvPr>
            <p:ph type="title"/>
          </p:nvPr>
        </p:nvSpPr>
        <p:spPr/>
        <p:txBody>
          <a:bodyPr>
            <a:normAutofit fontScale="90000"/>
          </a:bodyPr>
          <a:lstStyle/>
          <a:p>
            <a:pPr marL="285750" indent="-285750"/>
            <a:r>
              <a:rPr lang="en-US" sz="2400" b="1" dirty="0">
                <a:solidFill>
                  <a:srgbClr val="146737"/>
                </a:solidFill>
                <a:latin typeface="Arial" pitchFamily="34" charset="0"/>
              </a:rPr>
              <a:t>Boundary Conditions: </a:t>
            </a:r>
            <a:br>
              <a:rPr lang="en-US" sz="2400" b="1" dirty="0">
                <a:solidFill>
                  <a:srgbClr val="146737"/>
                </a:solidFill>
                <a:latin typeface="Arial" pitchFamily="34" charset="0"/>
              </a:rPr>
            </a:br>
            <a:r>
              <a:rPr lang="en-US" sz="2400" b="1" dirty="0">
                <a:solidFill>
                  <a:srgbClr val="146737"/>
                </a:solidFill>
                <a:latin typeface="Arial" pitchFamily="34" charset="0"/>
              </a:rPr>
              <a:t>“Stewardship Customer’s Needs” vs. “synergy with HEP”</a:t>
            </a:r>
          </a:p>
        </p:txBody>
      </p:sp>
      <p:sp>
        <p:nvSpPr>
          <p:cNvPr id="4" name="Footer Placeholder 3"/>
          <p:cNvSpPr>
            <a:spLocks noGrp="1"/>
          </p:cNvSpPr>
          <p:nvPr>
            <p:ph type="ftr" sz="quarter" idx="4294967295"/>
          </p:nvPr>
        </p:nvSpPr>
        <p:spPr>
          <a:xfrm>
            <a:off x="445472" y="6543674"/>
            <a:ext cx="4126528" cy="314326"/>
          </a:xfrm>
          <a:prstGeom prst="rect">
            <a:avLst/>
          </a:prstGeom>
        </p:spPr>
        <p:txBody>
          <a:bodyPr/>
          <a:lstStyle/>
          <a:p>
            <a:r>
              <a:rPr lang="en-US" b="1" dirty="0">
                <a:solidFill>
                  <a:prstClr val="black"/>
                </a:solidFill>
              </a:rPr>
              <a:t> </a:t>
            </a:r>
            <a:endParaRPr lang="en-US" dirty="0">
              <a:solidFill>
                <a:prstClr val="black"/>
              </a:solidFill>
            </a:endParaRPr>
          </a:p>
        </p:txBody>
      </p:sp>
      <p:sp>
        <p:nvSpPr>
          <p:cNvPr id="7" name="TextBox 6"/>
          <p:cNvSpPr txBox="1"/>
          <p:nvPr/>
        </p:nvSpPr>
        <p:spPr>
          <a:xfrm>
            <a:off x="76200" y="838200"/>
            <a:ext cx="9067800" cy="5293757"/>
          </a:xfrm>
          <a:prstGeom prst="rect">
            <a:avLst/>
          </a:prstGeom>
          <a:noFill/>
        </p:spPr>
        <p:txBody>
          <a:bodyPr wrap="square" rtlCol="0">
            <a:spAutoFit/>
          </a:bodyPr>
          <a:lstStyle/>
          <a:p>
            <a:pPr marL="342900" lvl="1" indent="-342900">
              <a:buClr>
                <a:prstClr val="black"/>
              </a:buClr>
              <a:buFont typeface="Arial" panose="020B0604020202020204" pitchFamily="34" charset="0"/>
              <a:buChar char="•"/>
            </a:pPr>
            <a:r>
              <a:rPr lang="en-US" b="1" dirty="0">
                <a:solidFill>
                  <a:srgbClr val="146737"/>
                </a:solidFill>
                <a:latin typeface="Arial" pitchFamily="34" charset="0"/>
                <a:cs typeface="Arial" pitchFamily="34" charset="0"/>
              </a:rPr>
              <a:t>DOE-HEP funds a program with a distinct mission. As such, HEP-funded activities must be defensible within the context of the mission:</a:t>
            </a:r>
          </a:p>
          <a:p>
            <a:pPr marL="457200" lvl="2">
              <a:buClr>
                <a:prstClr val="black"/>
              </a:buClr>
            </a:pPr>
            <a:r>
              <a:rPr lang="en-US" i="1" dirty="0">
                <a:solidFill>
                  <a:prstClr val="black"/>
                </a:solidFill>
                <a:latin typeface="Arial" charset="0"/>
              </a:rPr>
              <a:t>The mission of the High Energy Physics (HEP) program is to understand how our universe works at its most fundamental level.</a:t>
            </a:r>
          </a:p>
          <a:p>
            <a:pPr marL="1257300" lvl="3" indent="-342900">
              <a:buClr>
                <a:prstClr val="black"/>
              </a:buClr>
              <a:buFont typeface="Arial" panose="020B0604020202020204" pitchFamily="34" charset="0"/>
              <a:buChar char="•"/>
            </a:pPr>
            <a:r>
              <a:rPr lang="en-US" dirty="0">
                <a:solidFill>
                  <a:prstClr val="black"/>
                </a:solidFill>
                <a:latin typeface="Arial" charset="0"/>
              </a:rPr>
              <a:t>Particle accelerators play a key enabling role in HEP experiments.</a:t>
            </a:r>
          </a:p>
          <a:p>
            <a:pPr marL="1257300" lvl="3" indent="-342900">
              <a:buClr>
                <a:prstClr val="black"/>
              </a:buClr>
              <a:buFont typeface="Arial" panose="020B0604020202020204" pitchFamily="34" charset="0"/>
              <a:buChar char="•"/>
            </a:pPr>
            <a:r>
              <a:rPr lang="en-US" dirty="0">
                <a:solidFill>
                  <a:prstClr val="black"/>
                </a:solidFill>
                <a:latin typeface="Arial" charset="0"/>
              </a:rPr>
              <a:t>Higher energy and intensity, and lower cost are the primary R&amp;D goals.  </a:t>
            </a:r>
          </a:p>
          <a:p>
            <a:pPr marL="0" lvl="1">
              <a:buClr>
                <a:prstClr val="black"/>
              </a:buClr>
            </a:pPr>
            <a:endParaRPr lang="en-US" b="1" dirty="0">
              <a:solidFill>
                <a:srgbClr val="146737"/>
              </a:solidFill>
              <a:latin typeface="Arial" pitchFamily="34" charset="0"/>
              <a:cs typeface="Arial" pitchFamily="34" charset="0"/>
            </a:endParaRPr>
          </a:p>
          <a:p>
            <a:pPr marL="342900" lvl="1" indent="-342900">
              <a:buClr>
                <a:prstClr val="black"/>
              </a:buClr>
              <a:buFont typeface="Arial" panose="020B0604020202020204" pitchFamily="34" charset="0"/>
              <a:buChar char="•"/>
            </a:pPr>
            <a:r>
              <a:rPr lang="en-US" b="1" dirty="0">
                <a:solidFill>
                  <a:srgbClr val="FF0000"/>
                </a:solidFill>
                <a:latin typeface="Arial" pitchFamily="34" charset="0"/>
                <a:cs typeface="Arial" pitchFamily="34" charset="0"/>
              </a:rPr>
              <a:t>Two questions</a:t>
            </a:r>
            <a:r>
              <a:rPr lang="en-US" b="1" dirty="0">
                <a:solidFill>
                  <a:srgbClr val="146737"/>
                </a:solidFill>
                <a:latin typeface="Arial" pitchFamily="34" charset="0"/>
                <a:cs typeface="Arial" pitchFamily="34" charset="0"/>
              </a:rPr>
              <a:t> must be answered in the affirmative for work to qualify for the Stewardship program:</a:t>
            </a:r>
          </a:p>
          <a:p>
            <a:pPr marL="800100" lvl="2" indent="-342900">
              <a:buClr>
                <a:prstClr val="black"/>
              </a:buClr>
              <a:buFont typeface="+mj-lt"/>
              <a:buAutoNum type="arabicPeriod"/>
            </a:pPr>
            <a:r>
              <a:rPr lang="en-US" b="1" dirty="0">
                <a:solidFill>
                  <a:srgbClr val="146737"/>
                </a:solidFill>
                <a:latin typeface="Arial" pitchFamily="34" charset="0"/>
                <a:cs typeface="Arial" pitchFamily="34" charset="0"/>
              </a:rPr>
              <a:t>Is there a clear non-HEP customer for the work, and does the proposed work have a potentially </a:t>
            </a:r>
            <a:r>
              <a:rPr lang="en-US" b="1" i="1" dirty="0">
                <a:solidFill>
                  <a:srgbClr val="4BACC6">
                    <a:lumMod val="75000"/>
                  </a:srgbClr>
                </a:solidFill>
                <a:latin typeface="Arial" pitchFamily="34" charset="0"/>
                <a:cs typeface="Arial" pitchFamily="34" charset="0"/>
              </a:rPr>
              <a:t>strong impact </a:t>
            </a:r>
            <a:r>
              <a:rPr lang="en-US" b="1" dirty="0">
                <a:solidFill>
                  <a:srgbClr val="146737"/>
                </a:solidFill>
                <a:latin typeface="Arial" pitchFamily="34" charset="0"/>
                <a:cs typeface="Arial" pitchFamily="34" charset="0"/>
              </a:rPr>
              <a:t>on the customer’s needs?</a:t>
            </a:r>
          </a:p>
          <a:p>
            <a:pPr marL="800100" lvl="2" indent="-342900">
              <a:buClr>
                <a:prstClr val="black"/>
              </a:buClr>
              <a:buFont typeface="+mj-lt"/>
              <a:buAutoNum type="arabicPeriod"/>
            </a:pPr>
            <a:r>
              <a:rPr lang="en-US" b="1" dirty="0">
                <a:solidFill>
                  <a:srgbClr val="146737"/>
                </a:solidFill>
                <a:latin typeface="Arial" pitchFamily="34" charset="0"/>
                <a:cs typeface="Arial" pitchFamily="34" charset="0"/>
              </a:rPr>
              <a:t>Will conducting the activity likely result in a </a:t>
            </a:r>
            <a:r>
              <a:rPr lang="en-US" b="1" i="1" dirty="0">
                <a:solidFill>
                  <a:srgbClr val="4BACC6">
                    <a:lumMod val="75000"/>
                  </a:srgbClr>
                </a:solidFill>
                <a:latin typeface="Arial" pitchFamily="34" charset="0"/>
                <a:cs typeface="Arial" pitchFamily="34" charset="0"/>
              </a:rPr>
              <a:t>positive impact </a:t>
            </a:r>
            <a:r>
              <a:rPr lang="en-US" b="1" dirty="0">
                <a:solidFill>
                  <a:srgbClr val="146737"/>
                </a:solidFill>
                <a:latin typeface="Arial" pitchFamily="34" charset="0"/>
                <a:cs typeface="Arial" pitchFamily="34" charset="0"/>
              </a:rPr>
              <a:t>on HEP’s ability to conduct its mission?</a:t>
            </a:r>
          </a:p>
          <a:p>
            <a:pPr marL="457200" lvl="2">
              <a:buClr>
                <a:prstClr val="black"/>
              </a:buClr>
            </a:pPr>
            <a:endParaRPr lang="en-US" b="1" dirty="0">
              <a:solidFill>
                <a:srgbClr val="146737"/>
              </a:solidFill>
              <a:latin typeface="Arial" pitchFamily="34" charset="0"/>
              <a:cs typeface="Arial" pitchFamily="34" charset="0"/>
            </a:endParaRPr>
          </a:p>
          <a:p>
            <a:pPr marL="457200" lvl="2">
              <a:buClr>
                <a:prstClr val="black"/>
              </a:buClr>
            </a:pPr>
            <a:r>
              <a:rPr lang="en-US" b="1" i="1" dirty="0">
                <a:solidFill>
                  <a:srgbClr val="146737"/>
                </a:solidFill>
                <a:latin typeface="Arial" pitchFamily="34" charset="0"/>
                <a:cs typeface="Arial" pitchFamily="34" charset="0"/>
              </a:rPr>
              <a:t>“</a:t>
            </a:r>
            <a:r>
              <a:rPr lang="en-US" b="1" i="1" dirty="0">
                <a:solidFill>
                  <a:srgbClr val="4BACC6">
                    <a:lumMod val="75000"/>
                  </a:srgbClr>
                </a:solidFill>
                <a:latin typeface="Arial" pitchFamily="34" charset="0"/>
                <a:cs typeface="Arial" pitchFamily="34" charset="0"/>
              </a:rPr>
              <a:t>strong impact</a:t>
            </a:r>
            <a:r>
              <a:rPr lang="en-US" b="1" i="1" dirty="0">
                <a:solidFill>
                  <a:srgbClr val="146737"/>
                </a:solidFill>
                <a:latin typeface="Arial" pitchFamily="34" charset="0"/>
                <a:cs typeface="Arial" pitchFamily="34" charset="0"/>
              </a:rPr>
              <a:t>” </a:t>
            </a:r>
            <a:r>
              <a:rPr lang="en-US" b="1" dirty="0">
                <a:solidFill>
                  <a:srgbClr val="146737"/>
                </a:solidFill>
                <a:latin typeface="Arial" pitchFamily="34" charset="0"/>
                <a:cs typeface="Arial" pitchFamily="34" charset="0"/>
              </a:rPr>
              <a:t>– is defined by the Stewardship Customer.</a:t>
            </a:r>
          </a:p>
          <a:p>
            <a:pPr marL="457200" lvl="2">
              <a:buClr>
                <a:prstClr val="black"/>
              </a:buClr>
            </a:pPr>
            <a:r>
              <a:rPr lang="en-US" b="1" dirty="0">
                <a:solidFill>
                  <a:srgbClr val="146737"/>
                </a:solidFill>
                <a:latin typeface="Arial" pitchFamily="34" charset="0"/>
                <a:cs typeface="Arial" pitchFamily="34" charset="0"/>
              </a:rPr>
              <a:t>“</a:t>
            </a:r>
            <a:r>
              <a:rPr lang="en-US" b="1" i="1" dirty="0">
                <a:solidFill>
                  <a:srgbClr val="4BACC6">
                    <a:lumMod val="75000"/>
                  </a:srgbClr>
                </a:solidFill>
                <a:latin typeface="Arial" pitchFamily="34" charset="0"/>
                <a:cs typeface="Arial" pitchFamily="34" charset="0"/>
              </a:rPr>
              <a:t>positive impact</a:t>
            </a:r>
            <a:r>
              <a:rPr lang="en-US" b="1" i="1" dirty="0">
                <a:solidFill>
                  <a:srgbClr val="146737"/>
                </a:solidFill>
                <a:latin typeface="Arial" pitchFamily="34" charset="0"/>
                <a:cs typeface="Arial" pitchFamily="34" charset="0"/>
              </a:rPr>
              <a:t>” – </a:t>
            </a:r>
            <a:r>
              <a:rPr lang="en-US" b="1" dirty="0">
                <a:solidFill>
                  <a:srgbClr val="146737"/>
                </a:solidFill>
                <a:latin typeface="Arial" pitchFamily="34" charset="0"/>
                <a:cs typeface="Arial" pitchFamily="34" charset="0"/>
              </a:rPr>
              <a:t>can include: enhancing a competence, improving a facility, or developing an industry capability that one day will prove useful to the HEP mission.</a:t>
            </a:r>
          </a:p>
          <a:p>
            <a:pPr marL="457200" lvl="2">
              <a:buClr>
                <a:prstClr val="black"/>
              </a:buClr>
            </a:pPr>
            <a:endParaRPr lang="en-US" sz="1400" i="1" dirty="0">
              <a:solidFill>
                <a:prstClr val="black"/>
              </a:solidFill>
            </a:endParaRPr>
          </a:p>
        </p:txBody>
      </p:sp>
      <p:sp>
        <p:nvSpPr>
          <p:cNvPr id="8" name="Rectangle 7"/>
          <p:cNvSpPr/>
          <p:nvPr/>
        </p:nvSpPr>
        <p:spPr>
          <a:xfrm>
            <a:off x="110690" y="2667000"/>
            <a:ext cx="8880909" cy="1828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39866154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866776"/>
            <a:ext cx="8839199" cy="5259388"/>
          </a:xfrm>
        </p:spPr>
        <p:txBody>
          <a:bodyPr>
            <a:normAutofit fontScale="92500" lnSpcReduction="10000"/>
          </a:bodyPr>
          <a:lstStyle/>
          <a:p>
            <a:r>
              <a:rPr lang="en-US" sz="2000" dirty="0"/>
              <a:t>Accelerator Stewardship has made significant progress on the ambitious goals enumerated in </a:t>
            </a:r>
            <a:r>
              <a:rPr lang="en-US" sz="2000" i="1" dirty="0"/>
              <a:t>Accelerators for America’s Future</a:t>
            </a:r>
            <a:r>
              <a:rPr lang="en-US" sz="2000" i="1" baseline="30000" dirty="0"/>
              <a:t>1</a:t>
            </a:r>
            <a:r>
              <a:rPr lang="en-US" sz="2000" dirty="0"/>
              <a:t>:</a:t>
            </a:r>
            <a:endParaRPr lang="en-US" sz="1600" dirty="0"/>
          </a:p>
          <a:p>
            <a:pPr lvl="1"/>
            <a:r>
              <a:rPr lang="en-US" sz="1800" dirty="0"/>
              <a:t>Create large-scale demonstration and development facilities</a:t>
            </a:r>
          </a:p>
          <a:p>
            <a:pPr lvl="2"/>
            <a:r>
              <a:rPr lang="en-US" sz="1600" dirty="0"/>
              <a:t>As a basic R&amp;D program, Stewardship seeks out applied R&amp;D champions that can take on the applied R&amp;D phase </a:t>
            </a:r>
          </a:p>
          <a:p>
            <a:pPr lvl="2"/>
            <a:r>
              <a:rPr lang="en-US" sz="1600" dirty="0"/>
              <a:t>The Brookhaven ATF and the AS Test Facility Program facilitate access to a wide variety of SC accelerator capabilities</a:t>
            </a:r>
          </a:p>
          <a:p>
            <a:pPr lvl="1"/>
            <a:r>
              <a:rPr lang="en-US" sz="1800" dirty="0"/>
              <a:t>Improve interagency, inter-program, and industry-agency coordination</a:t>
            </a:r>
          </a:p>
          <a:p>
            <a:pPr lvl="2"/>
            <a:r>
              <a:rPr lang="en-US" sz="1600" dirty="0"/>
              <a:t>4 Offices of Science and 6 federal agencies actively coordinate accelerator R&amp;D programs</a:t>
            </a:r>
          </a:p>
          <a:p>
            <a:pPr lvl="3"/>
            <a:r>
              <a:rPr lang="en-US" sz="1600" dirty="0"/>
              <a:t>Consult on FOAs &amp; awards; reciprocal participation in workshops &amp; reviews</a:t>
            </a:r>
          </a:p>
          <a:p>
            <a:pPr lvl="2"/>
            <a:r>
              <a:rPr lang="en-US" sz="1600" dirty="0"/>
              <a:t>Solicitations specifically and strongly encourage collaboration with industry</a:t>
            </a:r>
          </a:p>
          <a:p>
            <a:pPr lvl="1"/>
            <a:r>
              <a:rPr lang="en-US" sz="1800" dirty="0"/>
              <a:t>Expand training and education of accelerator scientists and engineers and the recognition of accelerator science as a scientific discipline</a:t>
            </a:r>
          </a:p>
          <a:p>
            <a:pPr lvl="2"/>
            <a:r>
              <a:rPr lang="en-US" sz="1400" dirty="0"/>
              <a:t>Accelerator Stewardship contributes to this goal by funding R&amp;D</a:t>
            </a:r>
          </a:p>
          <a:p>
            <a:pPr lvl="2"/>
            <a:r>
              <a:rPr lang="en-US" sz="1600" b="1" i="1" dirty="0">
                <a:solidFill>
                  <a:srgbClr val="00B0F0"/>
                </a:solidFill>
              </a:rPr>
              <a:t>NSF’s Accelerator Science program plays a critical role </a:t>
            </a:r>
          </a:p>
          <a:p>
            <a:pPr lvl="1"/>
            <a:r>
              <a:rPr lang="en-US" sz="1800" dirty="0"/>
              <a:t>Address the most pressing needs of R&amp;D for accelerators in the five areas</a:t>
            </a:r>
          </a:p>
          <a:p>
            <a:pPr lvl="2"/>
            <a:r>
              <a:rPr lang="en-US" sz="1600" dirty="0"/>
              <a:t>Grants awarded through competitive FOAs are funding high-impact R&amp;D in these areas</a:t>
            </a:r>
          </a:p>
          <a:p>
            <a:pPr lvl="2"/>
            <a:r>
              <a:rPr lang="en-US" sz="1600" dirty="0"/>
              <a:t>6 patents, ~20% cost sharing, &gt;100 journal publications, 23 dissertations completed,…</a:t>
            </a:r>
          </a:p>
          <a:p>
            <a:pPr lvl="2"/>
            <a:r>
              <a:rPr lang="en-US" sz="1600" dirty="0"/>
              <a:t>&gt;10 federal entities are coordinating on the common goal of advancing accelerator technology</a:t>
            </a:r>
          </a:p>
        </p:txBody>
      </p:sp>
      <p:sp>
        <p:nvSpPr>
          <p:cNvPr id="3" name="Title 2"/>
          <p:cNvSpPr>
            <a:spLocks noGrp="1"/>
          </p:cNvSpPr>
          <p:nvPr>
            <p:ph type="title"/>
          </p:nvPr>
        </p:nvSpPr>
        <p:spPr/>
        <p:txBody>
          <a:bodyPr/>
          <a:lstStyle/>
          <a:p>
            <a:r>
              <a:rPr lang="en-US" dirty="0"/>
              <a:t>Concluding Thoughts</a:t>
            </a:r>
          </a:p>
        </p:txBody>
      </p:sp>
      <p:sp>
        <p:nvSpPr>
          <p:cNvPr id="4" name="Slide Number Placeholder 3"/>
          <p:cNvSpPr>
            <a:spLocks noGrp="1"/>
          </p:cNvSpPr>
          <p:nvPr>
            <p:ph type="sldNum" sz="quarter" idx="11"/>
          </p:nvPr>
        </p:nvSpPr>
        <p:spPr/>
        <p:txBody>
          <a:bodyPr/>
          <a:lstStyle/>
          <a:p>
            <a:fld id="{26CA2777-A89F-4130-B308-73BB65955918}" type="slidenum">
              <a:rPr lang="en-US" smtClean="0"/>
              <a:pPr/>
              <a:t>15</a:t>
            </a:fld>
            <a:endParaRPr lang="en-US" dirty="0"/>
          </a:p>
        </p:txBody>
      </p:sp>
      <p:sp>
        <p:nvSpPr>
          <p:cNvPr id="6" name="TextBox 5"/>
          <p:cNvSpPr txBox="1"/>
          <p:nvPr/>
        </p:nvSpPr>
        <p:spPr>
          <a:xfrm>
            <a:off x="3048000" y="6303317"/>
            <a:ext cx="5105400" cy="461665"/>
          </a:xfrm>
          <a:prstGeom prst="rect">
            <a:avLst/>
          </a:prstGeom>
          <a:noFill/>
        </p:spPr>
        <p:txBody>
          <a:bodyPr wrap="square" rtlCol="0">
            <a:spAutoFit/>
          </a:bodyPr>
          <a:lstStyle/>
          <a:p>
            <a:r>
              <a:rPr lang="en-US" sz="1200" dirty="0">
                <a:hlinkClick r:id="rId2"/>
              </a:rPr>
              <a:t>[1] https://science.energy.gov/~/media/hep/pdf/accelerator-rd-stewardship/Report.pdf</a:t>
            </a:r>
            <a:r>
              <a:rPr lang="en-US" sz="1200" dirty="0"/>
              <a:t>, pages 94-95. </a:t>
            </a:r>
          </a:p>
        </p:txBody>
      </p:sp>
    </p:spTree>
    <p:extLst>
      <p:ext uri="{BB962C8B-B14F-4D97-AF65-F5344CB8AC3E}">
        <p14:creationId xmlns:p14="http://schemas.microsoft.com/office/powerpoint/2010/main" val="36174413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A22EFCDD-8943-4F7C-A487-279DF0929CDC}" type="slidenum">
              <a:rPr lang="en-US" smtClean="0"/>
              <a:pPr/>
              <a:t>16</a:t>
            </a:fld>
            <a:endParaRPr lang="en-US" dirty="0"/>
          </a:p>
        </p:txBody>
      </p:sp>
      <p:sp>
        <p:nvSpPr>
          <p:cNvPr id="2" name="TextBox 1"/>
          <p:cNvSpPr txBox="1"/>
          <p:nvPr/>
        </p:nvSpPr>
        <p:spPr>
          <a:xfrm>
            <a:off x="76200" y="762000"/>
            <a:ext cx="8534400" cy="6186309"/>
          </a:xfrm>
          <a:prstGeom prst="rect">
            <a:avLst/>
          </a:prstGeom>
          <a:noFill/>
        </p:spPr>
        <p:txBody>
          <a:bodyPr wrap="square" rtlCol="0">
            <a:spAutoFit/>
          </a:bodyPr>
          <a:lstStyle/>
          <a:p>
            <a:pPr marL="285750" indent="-285750">
              <a:buFont typeface="Arial" pitchFamily="34" charset="0"/>
              <a:buChar char="•"/>
            </a:pPr>
            <a:r>
              <a:rPr lang="en-US" sz="2000" b="1" dirty="0">
                <a:solidFill>
                  <a:srgbClr val="285C00"/>
                </a:solidFill>
              </a:rPr>
              <a:t>DE-FOA-0001779 and LAB 17-1779, posted June 1, 2017</a:t>
            </a:r>
          </a:p>
          <a:p>
            <a:pPr marL="742950" lvl="1" indent="-285750">
              <a:buFont typeface="Arial" pitchFamily="34" charset="0"/>
              <a:buChar char="•"/>
            </a:pPr>
            <a:r>
              <a:rPr lang="en-US" sz="1400" b="1" dirty="0"/>
              <a:t>Up to $3M in FY2017 funding for new and renewal awards</a:t>
            </a:r>
          </a:p>
          <a:p>
            <a:pPr marL="742950" lvl="1" indent="-285750">
              <a:buFont typeface="Arial" pitchFamily="34" charset="0"/>
              <a:buChar char="•"/>
            </a:pPr>
            <a:r>
              <a:rPr lang="en-US" sz="1400" b="1" dirty="0">
                <a:solidFill>
                  <a:srgbClr val="FF0000"/>
                </a:solidFill>
              </a:rPr>
              <a:t>Note the highly accelerated deadlines</a:t>
            </a:r>
          </a:p>
          <a:p>
            <a:pPr marL="285750" indent="-285750">
              <a:buFont typeface="Arial" pitchFamily="34" charset="0"/>
              <a:buChar char="•"/>
            </a:pPr>
            <a:r>
              <a:rPr lang="en-US" sz="2000" b="1" dirty="0">
                <a:solidFill>
                  <a:srgbClr val="285C00"/>
                </a:solidFill>
              </a:rPr>
              <a:t>Track 1: Use-Inspired Basic R&amp;D</a:t>
            </a:r>
          </a:p>
          <a:p>
            <a:pPr marL="742950" lvl="1" indent="-285750">
              <a:buFont typeface="Arial" pitchFamily="34" charset="0"/>
              <a:buChar char="•"/>
            </a:pPr>
            <a:r>
              <a:rPr lang="en-US" sz="1200" b="1" dirty="0">
                <a:solidFill>
                  <a:srgbClr val="0070C0"/>
                </a:solidFill>
              </a:rPr>
              <a:t>Eligibility: All domestic institutions</a:t>
            </a:r>
          </a:p>
          <a:p>
            <a:pPr marL="742950" lvl="1" indent="-285750">
              <a:buFont typeface="Arial" pitchFamily="34" charset="0"/>
              <a:buChar char="•"/>
            </a:pPr>
            <a:r>
              <a:rPr lang="en-US" sz="1200" b="1" dirty="0"/>
              <a:t>Topic Areas:</a:t>
            </a:r>
          </a:p>
          <a:p>
            <a:pPr marL="1200150" lvl="2" indent="-285750">
              <a:buFont typeface="Arial" pitchFamily="34" charset="0"/>
              <a:buChar char="•"/>
            </a:pPr>
            <a:r>
              <a:rPr lang="en-US" sz="1200" dirty="0"/>
              <a:t>Particle Therapy Beam Delivery Improvements </a:t>
            </a:r>
          </a:p>
          <a:p>
            <a:pPr marL="1200150" lvl="2" indent="-285750">
              <a:buFont typeface="Arial" pitchFamily="34" charset="0"/>
              <a:buChar char="•"/>
            </a:pPr>
            <a:r>
              <a:rPr lang="en-US" sz="1200" dirty="0"/>
              <a:t>Ultrafast Laser Technology Program</a:t>
            </a:r>
          </a:p>
          <a:p>
            <a:pPr marL="1200150" lvl="2" indent="-285750">
              <a:buFont typeface="Arial" pitchFamily="34" charset="0"/>
              <a:buChar char="•"/>
            </a:pPr>
            <a:r>
              <a:rPr lang="en-US" sz="1200" dirty="0"/>
              <a:t>Energy &amp; Environmental Applications of Accelerators</a:t>
            </a:r>
          </a:p>
          <a:p>
            <a:pPr marL="285750" indent="-285750">
              <a:buFont typeface="Arial" pitchFamily="34" charset="0"/>
              <a:buChar char="•"/>
            </a:pPr>
            <a:r>
              <a:rPr lang="en-US" sz="2000" b="1" dirty="0">
                <a:solidFill>
                  <a:srgbClr val="285C00"/>
                </a:solidFill>
              </a:rPr>
              <a:t>Track 2: Basic R&amp;D</a:t>
            </a:r>
            <a:r>
              <a:rPr lang="en-US" sz="1200" dirty="0">
                <a:solidFill>
                  <a:prstClr val="black">
                    <a:lumMod val="75000"/>
                    <a:lumOff val="25000"/>
                  </a:prstClr>
                </a:solidFill>
                <a:latin typeface="Arial" pitchFamily="34" charset="0"/>
                <a:cs typeface="Arial" pitchFamily="34" charset="0"/>
              </a:rPr>
              <a:t>	</a:t>
            </a:r>
          </a:p>
          <a:p>
            <a:pPr marL="742950" lvl="1" indent="-285750">
              <a:buFont typeface="Arial" pitchFamily="34" charset="0"/>
              <a:buChar char="•"/>
            </a:pPr>
            <a:r>
              <a:rPr lang="en-US" sz="1200" b="1" dirty="0">
                <a:solidFill>
                  <a:srgbClr val="0070C0"/>
                </a:solidFill>
              </a:rPr>
              <a:t>Eligibility: All domestic accredited academic institutions or non-profits</a:t>
            </a:r>
          </a:p>
          <a:p>
            <a:pPr marL="742950" lvl="1" indent="-285750">
              <a:buFont typeface="Arial" pitchFamily="34" charset="0"/>
              <a:buChar char="•"/>
            </a:pPr>
            <a:r>
              <a:rPr lang="en-US" sz="1200" b="1" dirty="0"/>
              <a:t>R&amp;D leading to significant increases in accelerator performance and/or decreases in cost</a:t>
            </a:r>
            <a:endParaRPr lang="en-US" sz="1200" dirty="0"/>
          </a:p>
          <a:p>
            <a:pPr marL="1200150" lvl="2" indent="-285750">
              <a:buFont typeface="Arial" pitchFamily="34" charset="0"/>
              <a:buChar char="•"/>
            </a:pPr>
            <a:r>
              <a:rPr lang="en-US" sz="1200" dirty="0"/>
              <a:t>Must address a Stewardship Customer’s identified R&amp;D need. </a:t>
            </a:r>
          </a:p>
          <a:p>
            <a:pPr marL="285750" indent="-285750">
              <a:buFont typeface="Arial" pitchFamily="34" charset="0"/>
              <a:buChar char="•"/>
            </a:pPr>
            <a:r>
              <a:rPr lang="en-US" sz="2000" b="1" dirty="0">
                <a:solidFill>
                  <a:srgbClr val="285C00"/>
                </a:solidFill>
              </a:rPr>
              <a:t>Track 3: Accelerator Stewardship Test Facility Program</a:t>
            </a:r>
          </a:p>
          <a:p>
            <a:pPr marL="742950" lvl="1" indent="-285750">
              <a:buFont typeface="Arial" pitchFamily="34" charset="0"/>
              <a:buChar char="•"/>
            </a:pPr>
            <a:r>
              <a:rPr lang="en-US" sz="1200" b="1" dirty="0">
                <a:solidFill>
                  <a:srgbClr val="0070C0"/>
                </a:solidFill>
              </a:rPr>
              <a:t> Eligibility: All domestic institutions, except DOE labs</a:t>
            </a:r>
          </a:p>
          <a:p>
            <a:pPr marL="742950" lvl="1" indent="-285750">
              <a:buFont typeface="Arial" pitchFamily="34" charset="0"/>
              <a:buChar char="•"/>
            </a:pPr>
            <a:r>
              <a:rPr lang="en-US" sz="1200" dirty="0"/>
              <a:t>≤12 month non-renewable award to use accelerator R&amp;D infrastructure at SC Labs</a:t>
            </a:r>
          </a:p>
          <a:p>
            <a:pPr marL="742950" lvl="1" indent="-285750">
              <a:buFont typeface="Arial" pitchFamily="34" charset="0"/>
              <a:buChar char="•"/>
            </a:pPr>
            <a:r>
              <a:rPr lang="en-US" sz="1200" dirty="0"/>
              <a:t>Note: a Collaborative Proposal is required</a:t>
            </a:r>
          </a:p>
          <a:p>
            <a:pPr marL="742950" lvl="1" indent="-285750">
              <a:buFont typeface="Arial" pitchFamily="34" charset="0"/>
              <a:buChar char="•"/>
            </a:pPr>
            <a:endParaRPr lang="en-US" sz="1200" dirty="0">
              <a:solidFill>
                <a:prstClr val="black">
                  <a:lumMod val="75000"/>
                  <a:lumOff val="25000"/>
                </a:prstClr>
              </a:solidFill>
              <a:latin typeface="Arial" pitchFamily="34" charset="0"/>
              <a:cs typeface="Arial" pitchFamily="34" charset="0"/>
            </a:endParaRPr>
          </a:p>
          <a:p>
            <a:pPr marL="285750" indent="-285750">
              <a:buFont typeface="Arial" pitchFamily="34" charset="0"/>
              <a:buChar char="•"/>
            </a:pPr>
            <a:r>
              <a:rPr lang="en-US" sz="2000" b="1" u="sng" dirty="0">
                <a:solidFill>
                  <a:srgbClr val="285C00"/>
                </a:solidFill>
              </a:rPr>
              <a:t>Please</a:t>
            </a:r>
            <a:r>
              <a:rPr lang="en-US" sz="2000" b="1" dirty="0">
                <a:solidFill>
                  <a:srgbClr val="285C00"/>
                </a:solidFill>
              </a:rPr>
              <a:t> read the FOA/LAB </a:t>
            </a:r>
            <a:r>
              <a:rPr lang="en-US" sz="2000" b="1" dirty="0">
                <a:solidFill>
                  <a:srgbClr val="0070C0"/>
                </a:solidFill>
              </a:rPr>
              <a:t>and FAQs </a:t>
            </a:r>
            <a:r>
              <a:rPr lang="en-US" sz="2000" b="1" dirty="0">
                <a:solidFill>
                  <a:srgbClr val="285C00"/>
                </a:solidFill>
              </a:rPr>
              <a:t>carefully</a:t>
            </a:r>
          </a:p>
          <a:p>
            <a:pPr marL="742950" lvl="1" indent="-285750">
              <a:buFont typeface="Arial" panose="020B0604020202020204" pitchFamily="34" charset="0"/>
              <a:buChar char="•"/>
            </a:pPr>
            <a:r>
              <a:rPr lang="en-US" sz="1400" b="1" dirty="0"/>
              <a:t>It is incumbent on the PI to identify the Stewardship Customer and provide evidence of the Customer’s support for their work</a:t>
            </a:r>
          </a:p>
          <a:p>
            <a:pPr marL="1200150" lvl="2" indent="-285750">
              <a:buFont typeface="Arial" panose="020B0604020202020204" pitchFamily="34" charset="0"/>
              <a:buChar char="•"/>
            </a:pPr>
            <a:r>
              <a:rPr lang="en-US" sz="1200" dirty="0"/>
              <a:t>“Customer” and “evidence” are both defined in the FOA</a:t>
            </a:r>
          </a:p>
          <a:p>
            <a:pPr marL="742950" lvl="1" indent="-285750">
              <a:buFont typeface="Arial" panose="020B0604020202020204" pitchFamily="34" charset="0"/>
              <a:buChar char="•"/>
            </a:pPr>
            <a:r>
              <a:rPr lang="en-US" sz="1400" b="1" dirty="0"/>
              <a:t>Topic descriptions are specific for a reason - </a:t>
            </a:r>
            <a:r>
              <a:rPr lang="en-US" sz="1200" dirty="0"/>
              <a:t>Please contact Eric Colby and discuss if clarification is needed</a:t>
            </a:r>
          </a:p>
          <a:p>
            <a:pPr marL="742950" lvl="1" indent="-285750">
              <a:buFont typeface="Arial" panose="020B0604020202020204" pitchFamily="34" charset="0"/>
              <a:buChar char="•"/>
            </a:pPr>
            <a:r>
              <a:rPr lang="en-US" sz="1400" b="1" dirty="0"/>
              <a:t>A Pre-application (2 pages) is required</a:t>
            </a:r>
          </a:p>
          <a:p>
            <a:pPr marL="742950" lvl="1" indent="-285750">
              <a:buFont typeface="Arial" panose="020B0604020202020204" pitchFamily="34" charset="0"/>
              <a:buChar char="•"/>
            </a:pPr>
            <a:r>
              <a:rPr lang="en-US" sz="1400" b="1" dirty="0"/>
              <a:t>Teaming and cost-sharing are strongly encouraged</a:t>
            </a:r>
          </a:p>
          <a:p>
            <a:endParaRPr lang="en-US" sz="1400" dirty="0">
              <a:solidFill>
                <a:srgbClr val="0070C0"/>
              </a:solidFill>
            </a:endParaRPr>
          </a:p>
          <a:p>
            <a:endParaRPr lang="en-US" sz="1400" dirty="0">
              <a:solidFill>
                <a:srgbClr val="0070C0"/>
              </a:solidFill>
            </a:endParaRPr>
          </a:p>
          <a:p>
            <a:endParaRPr lang="en-US" sz="1400" dirty="0">
              <a:solidFill>
                <a:prstClr val="black"/>
              </a:solidFill>
            </a:endParaRPr>
          </a:p>
        </p:txBody>
      </p:sp>
      <p:sp>
        <p:nvSpPr>
          <p:cNvPr id="12" name="Title 2"/>
          <p:cNvSpPr txBox="1">
            <a:spLocks/>
          </p:cNvSpPr>
          <p:nvPr/>
        </p:nvSpPr>
        <p:spPr bwMode="auto">
          <a:xfrm>
            <a:off x="0" y="-219075"/>
            <a:ext cx="9144000" cy="1143000"/>
          </a:xfrm>
          <a:prstGeom prst="rect">
            <a:avLst/>
          </a:prstGeom>
          <a:noFill/>
          <a:ln w="9525">
            <a:noFill/>
            <a:miter lim="800000"/>
            <a:headEnd/>
            <a:tailEnd/>
          </a:ln>
        </p:spPr>
        <p:txBody>
          <a:bodyPr vert="horz" wrap="square" lIns="91429" tIns="45714" rIns="91429" bIns="45714" numCol="1" anchor="ctr" anchorCtr="0" compatLnSpc="1">
            <a:prstTxWarp prst="textNoShape">
              <a:avLst/>
            </a:prstTxWarp>
          </a:bodyPr>
          <a:lstStyle>
            <a:lvl1pPr algn="ctr" rtl="0" eaLnBrk="1" fontAlgn="base" hangingPunct="1">
              <a:spcBef>
                <a:spcPct val="0"/>
              </a:spcBef>
              <a:spcAft>
                <a:spcPct val="0"/>
              </a:spcAft>
              <a:defRPr sz="3200" kern="1200">
                <a:solidFill>
                  <a:srgbClr val="106636"/>
                </a:solidFill>
                <a:latin typeface="+mj-lt"/>
                <a:ea typeface="+mj-ea"/>
                <a:cs typeface="Arial" pitchFamily="34" charset="0"/>
              </a:defRPr>
            </a:lvl1pPr>
            <a:lvl2pPr algn="ctr" rtl="0" eaLnBrk="1" fontAlgn="base" hangingPunct="1">
              <a:spcBef>
                <a:spcPct val="0"/>
              </a:spcBef>
              <a:spcAft>
                <a:spcPct val="0"/>
              </a:spcAft>
              <a:defRPr sz="2400">
                <a:solidFill>
                  <a:srgbClr val="106636"/>
                </a:solidFill>
                <a:latin typeface="Arial" charset="0"/>
                <a:cs typeface="Arial" charset="0"/>
              </a:defRPr>
            </a:lvl2pPr>
            <a:lvl3pPr algn="ctr" rtl="0" eaLnBrk="1" fontAlgn="base" hangingPunct="1">
              <a:spcBef>
                <a:spcPct val="0"/>
              </a:spcBef>
              <a:spcAft>
                <a:spcPct val="0"/>
              </a:spcAft>
              <a:defRPr sz="2400">
                <a:solidFill>
                  <a:srgbClr val="106636"/>
                </a:solidFill>
                <a:latin typeface="Arial" charset="0"/>
                <a:cs typeface="Arial" charset="0"/>
              </a:defRPr>
            </a:lvl3pPr>
            <a:lvl4pPr algn="ctr" rtl="0" eaLnBrk="1" fontAlgn="base" hangingPunct="1">
              <a:spcBef>
                <a:spcPct val="0"/>
              </a:spcBef>
              <a:spcAft>
                <a:spcPct val="0"/>
              </a:spcAft>
              <a:defRPr sz="2400">
                <a:solidFill>
                  <a:srgbClr val="106636"/>
                </a:solidFill>
                <a:latin typeface="Arial" charset="0"/>
                <a:cs typeface="Arial" charset="0"/>
              </a:defRPr>
            </a:lvl4pPr>
            <a:lvl5pPr algn="ctr" rtl="0" eaLnBrk="1" fontAlgn="base" hangingPunct="1">
              <a:spcBef>
                <a:spcPct val="0"/>
              </a:spcBef>
              <a:spcAft>
                <a:spcPct val="0"/>
              </a:spcAft>
              <a:defRPr sz="2400">
                <a:solidFill>
                  <a:srgbClr val="106636"/>
                </a:solidFill>
                <a:latin typeface="Arial" charset="0"/>
                <a:cs typeface="Arial" charset="0"/>
              </a:defRPr>
            </a:lvl5pPr>
            <a:lvl6pPr marL="457146" algn="ctr" rtl="0" eaLnBrk="1" fontAlgn="base" hangingPunct="1">
              <a:spcBef>
                <a:spcPct val="0"/>
              </a:spcBef>
              <a:spcAft>
                <a:spcPct val="0"/>
              </a:spcAft>
              <a:defRPr sz="2400">
                <a:solidFill>
                  <a:srgbClr val="106636"/>
                </a:solidFill>
                <a:latin typeface="Arial" charset="0"/>
                <a:cs typeface="Arial" charset="0"/>
              </a:defRPr>
            </a:lvl6pPr>
            <a:lvl7pPr marL="914293" algn="ctr" rtl="0" eaLnBrk="1" fontAlgn="base" hangingPunct="1">
              <a:spcBef>
                <a:spcPct val="0"/>
              </a:spcBef>
              <a:spcAft>
                <a:spcPct val="0"/>
              </a:spcAft>
              <a:defRPr sz="2400">
                <a:solidFill>
                  <a:srgbClr val="106636"/>
                </a:solidFill>
                <a:latin typeface="Arial" charset="0"/>
                <a:cs typeface="Arial" charset="0"/>
              </a:defRPr>
            </a:lvl7pPr>
            <a:lvl8pPr marL="1371440" algn="ctr" rtl="0" eaLnBrk="1" fontAlgn="base" hangingPunct="1">
              <a:spcBef>
                <a:spcPct val="0"/>
              </a:spcBef>
              <a:spcAft>
                <a:spcPct val="0"/>
              </a:spcAft>
              <a:defRPr sz="2400">
                <a:solidFill>
                  <a:srgbClr val="106636"/>
                </a:solidFill>
                <a:latin typeface="Arial" charset="0"/>
                <a:cs typeface="Arial" charset="0"/>
              </a:defRPr>
            </a:lvl8pPr>
            <a:lvl9pPr marL="1828586" algn="ctr" rtl="0" eaLnBrk="1" fontAlgn="base" hangingPunct="1">
              <a:spcBef>
                <a:spcPct val="0"/>
              </a:spcBef>
              <a:spcAft>
                <a:spcPct val="0"/>
              </a:spcAft>
              <a:defRPr sz="2400">
                <a:solidFill>
                  <a:srgbClr val="106636"/>
                </a:solidFill>
                <a:latin typeface="Arial" charset="0"/>
                <a:cs typeface="Arial" charset="0"/>
              </a:defRPr>
            </a:lvl9pPr>
          </a:lstStyle>
          <a:p>
            <a:r>
              <a:rPr lang="en-US" dirty="0"/>
              <a:t>FY 2017 Accelerator Stewardship FOA</a:t>
            </a:r>
            <a:endParaRPr lang="en-US" sz="1400" dirty="0">
              <a:solidFill>
                <a:prstClr val="black">
                  <a:lumMod val="75000"/>
                  <a:lumOff val="25000"/>
                </a:prstClr>
              </a:solidFill>
              <a:latin typeface="Arial" pitchFamily="34" charset="0"/>
            </a:endParaRPr>
          </a:p>
        </p:txBody>
      </p:sp>
      <p:sp>
        <p:nvSpPr>
          <p:cNvPr id="3" name="Explosion 1 2"/>
          <p:cNvSpPr/>
          <p:nvPr/>
        </p:nvSpPr>
        <p:spPr>
          <a:xfrm>
            <a:off x="-107950" y="3421468"/>
            <a:ext cx="791223" cy="358983"/>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b="1" dirty="0">
                <a:solidFill>
                  <a:schemeClr val="tx1"/>
                </a:solidFill>
              </a:rPr>
              <a:t>New!</a:t>
            </a:r>
          </a:p>
        </p:txBody>
      </p:sp>
      <p:sp>
        <p:nvSpPr>
          <p:cNvPr id="6" name="TextBox 5"/>
          <p:cNvSpPr txBox="1"/>
          <p:nvPr/>
        </p:nvSpPr>
        <p:spPr>
          <a:xfrm>
            <a:off x="6858000" y="838200"/>
            <a:ext cx="2209800" cy="3077766"/>
          </a:xfrm>
          <a:prstGeom prst="rect">
            <a:avLst/>
          </a:prstGeom>
          <a:noFill/>
          <a:ln>
            <a:solidFill>
              <a:schemeClr val="tx1"/>
            </a:solidFill>
          </a:ln>
        </p:spPr>
        <p:txBody>
          <a:bodyPr wrap="square" rtlCol="0">
            <a:spAutoFit/>
          </a:bodyPr>
          <a:lstStyle/>
          <a:p>
            <a:r>
              <a:rPr lang="en-US" sz="1400" dirty="0"/>
              <a:t>DE-FOA-0001779  &amp;</a:t>
            </a:r>
          </a:p>
          <a:p>
            <a:r>
              <a:rPr lang="en-US" sz="1400" dirty="0"/>
              <a:t>   LAB 17-1779</a:t>
            </a:r>
          </a:p>
          <a:p>
            <a:endParaRPr lang="en-US" sz="1400" dirty="0"/>
          </a:p>
          <a:p>
            <a:r>
              <a:rPr lang="en-US" sz="1400" dirty="0"/>
              <a:t>Pre-Applications DUE</a:t>
            </a:r>
          </a:p>
          <a:p>
            <a:r>
              <a:rPr lang="en-US" sz="1400" b="1" dirty="0">
                <a:solidFill>
                  <a:srgbClr val="FF0000"/>
                </a:solidFill>
              </a:rPr>
              <a:t>June 15, 2017 (10 days!)</a:t>
            </a:r>
          </a:p>
          <a:p>
            <a:r>
              <a:rPr lang="en-US" sz="1100" dirty="0">
                <a:solidFill>
                  <a:srgbClr val="FF0000"/>
                </a:solidFill>
              </a:rPr>
              <a:t>The pre-application is mandatory</a:t>
            </a:r>
          </a:p>
          <a:p>
            <a:endParaRPr lang="en-US" sz="1400" dirty="0"/>
          </a:p>
          <a:p>
            <a:r>
              <a:rPr lang="en-US" sz="1050" dirty="0"/>
              <a:t>Encourage/Discourage Response:</a:t>
            </a:r>
          </a:p>
          <a:p>
            <a:r>
              <a:rPr lang="en-US" sz="1050" dirty="0"/>
              <a:t>June 23, 2017</a:t>
            </a:r>
          </a:p>
          <a:p>
            <a:endParaRPr lang="en-US" sz="1400" dirty="0"/>
          </a:p>
          <a:p>
            <a:r>
              <a:rPr lang="en-US" sz="1400" dirty="0"/>
              <a:t>Applications DUE:</a:t>
            </a:r>
          </a:p>
          <a:p>
            <a:r>
              <a:rPr lang="en-US" sz="1400" b="1" dirty="0">
                <a:solidFill>
                  <a:srgbClr val="0070C0"/>
                </a:solidFill>
              </a:rPr>
              <a:t>July 17, 2017 (24 days!)</a:t>
            </a:r>
          </a:p>
          <a:p>
            <a:endParaRPr lang="en-US" sz="1400" dirty="0">
              <a:solidFill>
                <a:srgbClr val="0070C0"/>
              </a:solidFill>
            </a:endParaRPr>
          </a:p>
          <a:p>
            <a:r>
              <a:rPr lang="en-US" sz="1100" dirty="0"/>
              <a:t>Award Notifications:</a:t>
            </a:r>
          </a:p>
          <a:p>
            <a:r>
              <a:rPr lang="en-US" sz="1100" dirty="0"/>
              <a:t>By Sept 30, 2017</a:t>
            </a:r>
          </a:p>
        </p:txBody>
      </p:sp>
      <p:cxnSp>
        <p:nvCxnSpPr>
          <p:cNvPr id="8" name="Curved Connector 7"/>
          <p:cNvCxnSpPr/>
          <p:nvPr/>
        </p:nvCxnSpPr>
        <p:spPr>
          <a:xfrm>
            <a:off x="3733800" y="1447800"/>
            <a:ext cx="3124200" cy="457200"/>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422650" y="6351588"/>
            <a:ext cx="3733800" cy="461665"/>
          </a:xfrm>
          <a:prstGeom prst="rect">
            <a:avLst/>
          </a:prstGeom>
          <a:noFill/>
        </p:spPr>
        <p:txBody>
          <a:bodyPr wrap="square" rtlCol="0">
            <a:spAutoFit/>
          </a:bodyPr>
          <a:lstStyle/>
          <a:p>
            <a:r>
              <a:rPr lang="en-US" sz="1200" dirty="0">
                <a:solidFill>
                  <a:srgbClr val="0000FF"/>
                </a:solidFill>
              </a:rPr>
              <a:t>FOA, LAB, and FAQs are posted at:</a:t>
            </a:r>
          </a:p>
          <a:p>
            <a:r>
              <a:rPr lang="en-US" sz="1200" dirty="0">
                <a:solidFill>
                  <a:srgbClr val="0000FF"/>
                </a:solidFill>
              </a:rPr>
              <a:t>https://science.energy.gov/hep/funding-opportunities/</a:t>
            </a:r>
          </a:p>
        </p:txBody>
      </p:sp>
    </p:spTree>
    <p:extLst>
      <p:ext uri="{BB962C8B-B14F-4D97-AF65-F5344CB8AC3E}">
        <p14:creationId xmlns:p14="http://schemas.microsoft.com/office/powerpoint/2010/main" val="23660880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0" indent="0" algn="ctr">
              <a:buNone/>
            </a:pPr>
            <a:r>
              <a:rPr lang="en-US" sz="8000" dirty="0"/>
              <a:t>Supplementary Materials</a:t>
            </a:r>
          </a:p>
        </p:txBody>
      </p:sp>
      <p:sp>
        <p:nvSpPr>
          <p:cNvPr id="3" name="Title 2"/>
          <p:cNvSpPr>
            <a:spLocks noGrp="1"/>
          </p:cNvSpPr>
          <p:nvPr>
            <p:ph type="title"/>
          </p:nvPr>
        </p:nvSpPr>
        <p:spPr/>
        <p:txBody>
          <a:bodyPr/>
          <a:lstStyle/>
          <a:p>
            <a:endParaRPr lang="en-US" dirty="0"/>
          </a:p>
        </p:txBody>
      </p:sp>
      <p:sp>
        <p:nvSpPr>
          <p:cNvPr id="4" name="Slide Number Placeholder 3"/>
          <p:cNvSpPr>
            <a:spLocks noGrp="1"/>
          </p:cNvSpPr>
          <p:nvPr>
            <p:ph type="sldNum" sz="quarter" idx="11"/>
          </p:nvPr>
        </p:nvSpPr>
        <p:spPr/>
        <p:txBody>
          <a:bodyPr/>
          <a:lstStyle/>
          <a:p>
            <a:fld id="{26CA2777-A89F-4130-B308-73BB65955918}" type="slidenum">
              <a:rPr lang="en-US" smtClean="0"/>
              <a:pPr/>
              <a:t>17</a:t>
            </a:fld>
            <a:endParaRPr lang="en-US" dirty="0"/>
          </a:p>
        </p:txBody>
      </p:sp>
      <p:sp>
        <p:nvSpPr>
          <p:cNvPr id="5" name="Footer Placeholder 4"/>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3726368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A22EFCDD-8943-4F7C-A487-279DF0929CDC}" type="slidenum">
              <a:rPr lang="en-US" smtClean="0"/>
              <a:pPr/>
              <a:t>18</a:t>
            </a:fld>
            <a:endParaRPr lang="en-US" dirty="0"/>
          </a:p>
        </p:txBody>
      </p:sp>
      <p:sp>
        <p:nvSpPr>
          <p:cNvPr id="2" name="TextBox 1"/>
          <p:cNvSpPr txBox="1"/>
          <p:nvPr/>
        </p:nvSpPr>
        <p:spPr>
          <a:xfrm>
            <a:off x="3352800" y="762000"/>
            <a:ext cx="5715000" cy="5816977"/>
          </a:xfrm>
          <a:prstGeom prst="rect">
            <a:avLst/>
          </a:prstGeom>
          <a:noFill/>
        </p:spPr>
        <p:txBody>
          <a:bodyPr wrap="square" rtlCol="0">
            <a:spAutoFit/>
          </a:bodyPr>
          <a:lstStyle/>
          <a:p>
            <a:r>
              <a:rPr lang="en-US" sz="1200" b="1" dirty="0">
                <a:solidFill>
                  <a:srgbClr val="F79646">
                    <a:lumMod val="50000"/>
                  </a:srgbClr>
                </a:solidFill>
                <a:latin typeface="Arial" pitchFamily="34" charset="0"/>
                <a:cs typeface="Arial" pitchFamily="34" charset="0"/>
              </a:rPr>
              <a:t>2012 Accelerator R&amp;D Task Force</a:t>
            </a:r>
          </a:p>
          <a:p>
            <a:pPr marL="342900" indent="-342900">
              <a:buFont typeface="Arial" panose="020B0604020202020204" pitchFamily="34" charset="0"/>
              <a:buChar char="•"/>
            </a:pPr>
            <a:r>
              <a:rPr lang="en-US" sz="1200" dirty="0">
                <a:solidFill>
                  <a:prstClr val="black"/>
                </a:solidFill>
              </a:rPr>
              <a:t>Identified initial stewardship opportunities and potential impediments </a:t>
            </a:r>
          </a:p>
          <a:p>
            <a:endParaRPr lang="en-US" sz="1200" dirty="0">
              <a:solidFill>
                <a:prstClr val="black"/>
              </a:solidFill>
            </a:endParaRPr>
          </a:p>
          <a:p>
            <a:r>
              <a:rPr lang="en-US" sz="1200" b="1" dirty="0">
                <a:solidFill>
                  <a:srgbClr val="146737"/>
                </a:solidFill>
                <a:latin typeface="Arial" pitchFamily="34" charset="0"/>
                <a:cs typeface="Arial" pitchFamily="34" charset="0"/>
              </a:rPr>
              <a:t>2013 Ion Beam Therapy Workshop (with        )</a:t>
            </a:r>
          </a:p>
          <a:p>
            <a:pPr marL="285750" indent="-285750">
              <a:buFont typeface="Arial" pitchFamily="34" charset="0"/>
              <a:buChar char="•"/>
            </a:pPr>
            <a:r>
              <a:rPr lang="en-US" sz="1200" dirty="0">
                <a:solidFill>
                  <a:prstClr val="black"/>
                </a:solidFill>
              </a:rPr>
              <a:t>Identified the role of accelerator technology and facilities in further cancer therapy</a:t>
            </a:r>
          </a:p>
          <a:p>
            <a:r>
              <a:rPr lang="en-US" sz="1200" b="1" dirty="0">
                <a:solidFill>
                  <a:srgbClr val="146737"/>
                </a:solidFill>
                <a:latin typeface="Arial" pitchFamily="34" charset="0"/>
                <a:cs typeface="Arial" pitchFamily="34" charset="0"/>
              </a:rPr>
              <a:t>2013 Laser Technology for Accelerators Workshop</a:t>
            </a:r>
          </a:p>
          <a:p>
            <a:pPr marL="285750" indent="-285750">
              <a:buFont typeface="Arial" panose="020B0604020202020204" pitchFamily="34" charset="0"/>
              <a:buChar char="•"/>
            </a:pPr>
            <a:r>
              <a:rPr lang="en-US" sz="1200" dirty="0">
                <a:solidFill>
                  <a:prstClr val="black"/>
                </a:solidFill>
              </a:rPr>
              <a:t>Identified high average power “ultrafast” lasers as key enabling technology for discovery and applied sciences</a:t>
            </a:r>
          </a:p>
          <a:p>
            <a:endParaRPr lang="en-US" sz="1200" dirty="0">
              <a:solidFill>
                <a:prstClr val="black"/>
              </a:solidFill>
            </a:endParaRPr>
          </a:p>
          <a:p>
            <a:r>
              <a:rPr lang="en-US" sz="1200" b="1" i="1" dirty="0">
                <a:solidFill>
                  <a:prstClr val="black"/>
                </a:solidFill>
              </a:rPr>
              <a:t>2014 Congress authorizes Accelerator Stewardship for first time</a:t>
            </a:r>
          </a:p>
          <a:p>
            <a:endParaRPr lang="en-US" sz="1200" dirty="0">
              <a:solidFill>
                <a:prstClr val="black"/>
              </a:solidFill>
            </a:endParaRPr>
          </a:p>
          <a:p>
            <a:r>
              <a:rPr lang="en-US" sz="1200" b="1" dirty="0">
                <a:solidFill>
                  <a:srgbClr val="0070C0"/>
                </a:solidFill>
                <a:latin typeface="Arial" pitchFamily="34" charset="0"/>
                <a:cs typeface="Arial" pitchFamily="34" charset="0"/>
              </a:rPr>
              <a:t>FY2015 Funding Opportunity Announcement </a:t>
            </a:r>
          </a:p>
          <a:p>
            <a:pPr marL="285750" indent="-285750">
              <a:buFont typeface="Arial" panose="020B0604020202020204" pitchFamily="34" charset="0"/>
              <a:buChar char="•"/>
            </a:pPr>
            <a:r>
              <a:rPr lang="en-US" sz="1200" dirty="0">
                <a:solidFill>
                  <a:prstClr val="black"/>
                </a:solidFill>
              </a:rPr>
              <a:t>98 LOIs</a:t>
            </a:r>
            <a:r>
              <a:rPr lang="en-US" sz="1200" dirty="0">
                <a:solidFill>
                  <a:prstClr val="black"/>
                </a:solidFill>
                <a:sym typeface="Wingdings" panose="05000000000000000000" pitchFamily="2" charset="2"/>
              </a:rPr>
              <a:t>50 proposals  6 awards</a:t>
            </a:r>
            <a:endParaRPr lang="en-US" sz="1200" dirty="0">
              <a:solidFill>
                <a:prstClr val="black"/>
              </a:solidFill>
            </a:endParaRPr>
          </a:p>
          <a:p>
            <a:endParaRPr lang="en-US" sz="1200" b="1" dirty="0">
              <a:solidFill>
                <a:srgbClr val="146737"/>
              </a:solidFill>
              <a:latin typeface="Arial" pitchFamily="34" charset="0"/>
              <a:cs typeface="Arial" pitchFamily="34" charset="0"/>
            </a:endParaRPr>
          </a:p>
          <a:p>
            <a:r>
              <a:rPr lang="en-US" sz="1200" b="1" dirty="0">
                <a:solidFill>
                  <a:srgbClr val="146737"/>
                </a:solidFill>
                <a:latin typeface="Arial" pitchFamily="34" charset="0"/>
                <a:cs typeface="Arial" pitchFamily="34" charset="0"/>
              </a:rPr>
              <a:t>2014 RFI and </a:t>
            </a:r>
          </a:p>
          <a:p>
            <a:r>
              <a:rPr lang="en-US" sz="1200" b="1" dirty="0">
                <a:solidFill>
                  <a:srgbClr val="146737"/>
                </a:solidFill>
                <a:latin typeface="Arial" pitchFamily="34" charset="0"/>
                <a:cs typeface="Arial" pitchFamily="34" charset="0"/>
              </a:rPr>
              <a:t>2015 Energy &amp; Environment Workshop</a:t>
            </a:r>
          </a:p>
          <a:p>
            <a:pPr marL="285750" indent="-285750">
              <a:buFont typeface="Arial" panose="020B0604020202020204" pitchFamily="34" charset="0"/>
              <a:buChar char="•"/>
            </a:pPr>
            <a:r>
              <a:rPr lang="en-US" sz="1200" dirty="0">
                <a:solidFill>
                  <a:prstClr val="black"/>
                </a:solidFill>
              </a:rPr>
              <a:t>RFI and workshop identified key accelerator R&amp;D needed to advance energy and environmental applications of accelerators</a:t>
            </a:r>
          </a:p>
          <a:p>
            <a:endParaRPr lang="en-US" sz="1200" dirty="0">
              <a:solidFill>
                <a:prstClr val="black"/>
              </a:solidFill>
              <a:sym typeface="Wingdings" panose="05000000000000000000" pitchFamily="2" charset="2"/>
            </a:endParaRPr>
          </a:p>
          <a:p>
            <a:r>
              <a:rPr lang="en-US" sz="1200" b="1" dirty="0">
                <a:solidFill>
                  <a:srgbClr val="0070C0"/>
                </a:solidFill>
                <a:latin typeface="Arial" pitchFamily="34" charset="0"/>
                <a:cs typeface="Arial" pitchFamily="34" charset="0"/>
                <a:sym typeface="Wingdings" panose="05000000000000000000" pitchFamily="2" charset="2"/>
              </a:rPr>
              <a:t>Accelerator Stewardship Test Facility Pilot Program </a:t>
            </a:r>
          </a:p>
          <a:p>
            <a:pPr marL="171450" indent="-171450">
              <a:buFont typeface="Arial" panose="020B0604020202020204" pitchFamily="34" charset="0"/>
              <a:buChar char="•"/>
            </a:pPr>
            <a:r>
              <a:rPr lang="en-US" sz="1200" dirty="0">
                <a:solidFill>
                  <a:prstClr val="black"/>
                </a:solidFill>
                <a:sym typeface="Wingdings" panose="05000000000000000000" pitchFamily="2" charset="2"/>
              </a:rPr>
              <a:t>450 visitors  &gt;30 joint activity proposals  7 seed-funding awards </a:t>
            </a:r>
            <a:endParaRPr lang="en-US" sz="1200" dirty="0">
              <a:solidFill>
                <a:prstClr val="black"/>
              </a:solidFill>
            </a:endParaRPr>
          </a:p>
          <a:p>
            <a:endParaRPr lang="en-US" sz="1200" b="1" dirty="0">
              <a:solidFill>
                <a:srgbClr val="146737"/>
              </a:solidFill>
              <a:latin typeface="Arial" pitchFamily="34" charset="0"/>
              <a:cs typeface="Arial" pitchFamily="34" charset="0"/>
            </a:endParaRPr>
          </a:p>
          <a:p>
            <a:r>
              <a:rPr lang="en-US" sz="1200" b="1" dirty="0">
                <a:solidFill>
                  <a:srgbClr val="146737"/>
                </a:solidFill>
                <a:latin typeface="Arial" pitchFamily="34" charset="0"/>
                <a:cs typeface="Arial" pitchFamily="34" charset="0"/>
              </a:rPr>
              <a:t>2015 DNDO Workshop on Active Interrogation</a:t>
            </a:r>
          </a:p>
          <a:p>
            <a:pPr marL="285750" indent="-285750">
              <a:buFont typeface="Arial" pitchFamily="34" charset="0"/>
              <a:buChar char="•"/>
            </a:pPr>
            <a:r>
              <a:rPr lang="en-US" sz="1200" dirty="0">
                <a:solidFill>
                  <a:prstClr val="black"/>
                </a:solidFill>
              </a:rPr>
              <a:t>Identified the R&amp;D needed for security applications</a:t>
            </a:r>
          </a:p>
          <a:p>
            <a:endParaRPr lang="en-US" sz="1200" dirty="0">
              <a:solidFill>
                <a:prstClr val="black"/>
              </a:solidFill>
            </a:endParaRPr>
          </a:p>
          <a:p>
            <a:r>
              <a:rPr lang="en-US" sz="1200" b="1" dirty="0">
                <a:solidFill>
                  <a:srgbClr val="0070C0"/>
                </a:solidFill>
                <a:latin typeface="Arial" pitchFamily="34" charset="0"/>
                <a:cs typeface="Arial" pitchFamily="34" charset="0"/>
              </a:rPr>
              <a:t>FY2016 Funding Opportunity Announcement</a:t>
            </a:r>
          </a:p>
          <a:p>
            <a:pPr marL="171450" indent="-171450">
              <a:buFont typeface="Arial" panose="020B0604020202020204" pitchFamily="34" charset="0"/>
              <a:buChar char="•"/>
            </a:pPr>
            <a:r>
              <a:rPr lang="en-US" sz="1200" dirty="0">
                <a:solidFill>
                  <a:prstClr val="black"/>
                </a:solidFill>
              </a:rPr>
              <a:t>68 LOIs</a:t>
            </a:r>
            <a:r>
              <a:rPr lang="en-US" sz="1200" dirty="0">
                <a:solidFill>
                  <a:prstClr val="black"/>
                </a:solidFill>
                <a:sym typeface="Wingdings" panose="05000000000000000000" pitchFamily="2" charset="2"/>
              </a:rPr>
              <a:t>42 proposals9 awards</a:t>
            </a:r>
            <a:r>
              <a:rPr lang="en-US" sz="1200" dirty="0">
                <a:solidFill>
                  <a:prstClr val="black"/>
                </a:solidFill>
              </a:rPr>
              <a:t> </a:t>
            </a:r>
          </a:p>
          <a:p>
            <a:endParaRPr lang="en-US" sz="1200" b="1" dirty="0">
              <a:solidFill>
                <a:srgbClr val="0070C0"/>
              </a:solidFill>
              <a:latin typeface="Arial" pitchFamily="34" charset="0"/>
              <a:cs typeface="Arial" pitchFamily="34" charset="0"/>
            </a:endParaRPr>
          </a:p>
          <a:p>
            <a:r>
              <a:rPr lang="en-US" sz="1200" b="1" dirty="0">
                <a:solidFill>
                  <a:srgbClr val="0070C0"/>
                </a:solidFill>
                <a:latin typeface="Arial" pitchFamily="34" charset="0"/>
                <a:cs typeface="Arial" pitchFamily="34" charset="0"/>
              </a:rPr>
              <a:t>FY 2017 Funding Opportunity Announcement</a:t>
            </a:r>
          </a:p>
          <a:p>
            <a:endParaRPr lang="en-US" sz="1200" dirty="0">
              <a:solidFill>
                <a:prstClr val="black"/>
              </a:solidFill>
            </a:endParaRPr>
          </a:p>
        </p:txBody>
      </p:sp>
      <p:sp>
        <p:nvSpPr>
          <p:cNvPr id="8" name="TextBox 7"/>
          <p:cNvSpPr txBox="1"/>
          <p:nvPr/>
        </p:nvSpPr>
        <p:spPr>
          <a:xfrm>
            <a:off x="-228600" y="2971800"/>
            <a:ext cx="4038600" cy="507831"/>
          </a:xfrm>
          <a:prstGeom prst="rect">
            <a:avLst/>
          </a:prstGeom>
          <a:noFill/>
        </p:spPr>
        <p:txBody>
          <a:bodyPr wrap="square" rtlCol="0">
            <a:spAutoFit/>
          </a:bodyPr>
          <a:lstStyle/>
          <a:p>
            <a:pPr algn="ctr"/>
            <a:r>
              <a:rPr lang="en-US" sz="900" dirty="0">
                <a:solidFill>
                  <a:prstClr val="black"/>
                </a:solidFill>
              </a:rPr>
              <a:t>Reports  &amp; RFI responses available at:</a:t>
            </a:r>
          </a:p>
          <a:p>
            <a:pPr algn="ctr"/>
            <a:r>
              <a:rPr lang="en-US" sz="900" dirty="0">
                <a:solidFill>
                  <a:prstClr val="black"/>
                </a:solidFill>
              </a:rPr>
              <a:t>http://science.energy.gov/hep/research/accelerator-stewardship/workshop-reports/</a:t>
            </a:r>
          </a:p>
        </p:txBody>
      </p:sp>
      <p:pic>
        <p:nvPicPr>
          <p:cNvPr id="11"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6360363" y="1363134"/>
            <a:ext cx="311370" cy="206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itle 2"/>
          <p:cNvSpPr txBox="1">
            <a:spLocks/>
          </p:cNvSpPr>
          <p:nvPr/>
        </p:nvSpPr>
        <p:spPr bwMode="auto">
          <a:xfrm>
            <a:off x="0" y="76199"/>
            <a:ext cx="9144000" cy="762001"/>
          </a:xfrm>
          <a:prstGeom prst="rect">
            <a:avLst/>
          </a:prstGeom>
          <a:noFill/>
          <a:ln w="9525">
            <a:noFill/>
            <a:miter lim="800000"/>
            <a:headEnd/>
            <a:tailEnd/>
          </a:ln>
        </p:spPr>
        <p:txBody>
          <a:bodyPr vert="horz" wrap="square" lIns="91429" tIns="45714" rIns="91429" bIns="45714" numCol="1" anchor="ctr" anchorCtr="0" compatLnSpc="1">
            <a:prstTxWarp prst="textNoShape">
              <a:avLst/>
            </a:prstTxWarp>
          </a:bodyPr>
          <a:lstStyle>
            <a:lvl1pPr algn="ctr" rtl="0" eaLnBrk="1" fontAlgn="base" hangingPunct="1">
              <a:spcBef>
                <a:spcPct val="0"/>
              </a:spcBef>
              <a:spcAft>
                <a:spcPct val="0"/>
              </a:spcAft>
              <a:defRPr sz="3200" kern="1200">
                <a:solidFill>
                  <a:srgbClr val="106636"/>
                </a:solidFill>
                <a:latin typeface="+mj-lt"/>
                <a:ea typeface="+mj-ea"/>
                <a:cs typeface="Arial" pitchFamily="34" charset="0"/>
              </a:defRPr>
            </a:lvl1pPr>
            <a:lvl2pPr algn="ctr" rtl="0" eaLnBrk="1" fontAlgn="base" hangingPunct="1">
              <a:spcBef>
                <a:spcPct val="0"/>
              </a:spcBef>
              <a:spcAft>
                <a:spcPct val="0"/>
              </a:spcAft>
              <a:defRPr sz="2400">
                <a:solidFill>
                  <a:srgbClr val="106636"/>
                </a:solidFill>
                <a:latin typeface="Arial" charset="0"/>
                <a:cs typeface="Arial" charset="0"/>
              </a:defRPr>
            </a:lvl2pPr>
            <a:lvl3pPr algn="ctr" rtl="0" eaLnBrk="1" fontAlgn="base" hangingPunct="1">
              <a:spcBef>
                <a:spcPct val="0"/>
              </a:spcBef>
              <a:spcAft>
                <a:spcPct val="0"/>
              </a:spcAft>
              <a:defRPr sz="2400">
                <a:solidFill>
                  <a:srgbClr val="106636"/>
                </a:solidFill>
                <a:latin typeface="Arial" charset="0"/>
                <a:cs typeface="Arial" charset="0"/>
              </a:defRPr>
            </a:lvl3pPr>
            <a:lvl4pPr algn="ctr" rtl="0" eaLnBrk="1" fontAlgn="base" hangingPunct="1">
              <a:spcBef>
                <a:spcPct val="0"/>
              </a:spcBef>
              <a:spcAft>
                <a:spcPct val="0"/>
              </a:spcAft>
              <a:defRPr sz="2400">
                <a:solidFill>
                  <a:srgbClr val="106636"/>
                </a:solidFill>
                <a:latin typeface="Arial" charset="0"/>
                <a:cs typeface="Arial" charset="0"/>
              </a:defRPr>
            </a:lvl4pPr>
            <a:lvl5pPr algn="ctr" rtl="0" eaLnBrk="1" fontAlgn="base" hangingPunct="1">
              <a:spcBef>
                <a:spcPct val="0"/>
              </a:spcBef>
              <a:spcAft>
                <a:spcPct val="0"/>
              </a:spcAft>
              <a:defRPr sz="2400">
                <a:solidFill>
                  <a:srgbClr val="106636"/>
                </a:solidFill>
                <a:latin typeface="Arial" charset="0"/>
                <a:cs typeface="Arial" charset="0"/>
              </a:defRPr>
            </a:lvl5pPr>
            <a:lvl6pPr marL="457146" algn="ctr" rtl="0" eaLnBrk="1" fontAlgn="base" hangingPunct="1">
              <a:spcBef>
                <a:spcPct val="0"/>
              </a:spcBef>
              <a:spcAft>
                <a:spcPct val="0"/>
              </a:spcAft>
              <a:defRPr sz="2400">
                <a:solidFill>
                  <a:srgbClr val="106636"/>
                </a:solidFill>
                <a:latin typeface="Arial" charset="0"/>
                <a:cs typeface="Arial" charset="0"/>
              </a:defRPr>
            </a:lvl6pPr>
            <a:lvl7pPr marL="914293" algn="ctr" rtl="0" eaLnBrk="1" fontAlgn="base" hangingPunct="1">
              <a:spcBef>
                <a:spcPct val="0"/>
              </a:spcBef>
              <a:spcAft>
                <a:spcPct val="0"/>
              </a:spcAft>
              <a:defRPr sz="2400">
                <a:solidFill>
                  <a:srgbClr val="106636"/>
                </a:solidFill>
                <a:latin typeface="Arial" charset="0"/>
                <a:cs typeface="Arial" charset="0"/>
              </a:defRPr>
            </a:lvl7pPr>
            <a:lvl8pPr marL="1371440" algn="ctr" rtl="0" eaLnBrk="1" fontAlgn="base" hangingPunct="1">
              <a:spcBef>
                <a:spcPct val="0"/>
              </a:spcBef>
              <a:spcAft>
                <a:spcPct val="0"/>
              </a:spcAft>
              <a:defRPr sz="2400">
                <a:solidFill>
                  <a:srgbClr val="106636"/>
                </a:solidFill>
                <a:latin typeface="Arial" charset="0"/>
                <a:cs typeface="Arial" charset="0"/>
              </a:defRPr>
            </a:lvl8pPr>
            <a:lvl9pPr marL="1828586" algn="ctr" rtl="0" eaLnBrk="1" fontAlgn="base" hangingPunct="1">
              <a:spcBef>
                <a:spcPct val="0"/>
              </a:spcBef>
              <a:spcAft>
                <a:spcPct val="0"/>
              </a:spcAft>
              <a:defRPr sz="2400">
                <a:solidFill>
                  <a:srgbClr val="106636"/>
                </a:solidFill>
                <a:latin typeface="Arial" charset="0"/>
                <a:cs typeface="Arial" charset="0"/>
              </a:defRPr>
            </a:lvl9pPr>
          </a:lstStyle>
          <a:p>
            <a:r>
              <a:rPr lang="en-US" sz="2400" b="1" dirty="0">
                <a:latin typeface="Arial" pitchFamily="34" charset="0"/>
              </a:rPr>
              <a:t>Formulating a National Accelerator Stewardship Program</a:t>
            </a:r>
            <a:r>
              <a:rPr lang="en-US" sz="2800" dirty="0"/>
              <a:t/>
            </a:r>
            <a:br>
              <a:rPr lang="en-US" sz="2800" dirty="0"/>
            </a:br>
            <a:endParaRPr lang="en-US" sz="1200" dirty="0"/>
          </a:p>
        </p:txBody>
      </p:sp>
      <p:pic>
        <p:nvPicPr>
          <p:cNvPr id="13" name="Picture 2"/>
          <p:cNvPicPr>
            <a:picLocks noChangeAspect="1" noChangeArrowheads="1"/>
          </p:cNvPicPr>
          <p:nvPr/>
        </p:nvPicPr>
        <p:blipFill>
          <a:blip r:embed="rId4" cstate="print"/>
          <a:srcRect/>
          <a:stretch>
            <a:fillRect/>
          </a:stretch>
        </p:blipFill>
        <p:spPr bwMode="auto">
          <a:xfrm>
            <a:off x="1325012" y="817774"/>
            <a:ext cx="866872" cy="1297355"/>
          </a:xfrm>
          <a:prstGeom prst="rect">
            <a:avLst/>
          </a:prstGeom>
          <a:ln>
            <a:noFill/>
          </a:ln>
          <a:effectLst>
            <a:outerShdw blurRad="292100" dist="139700" dir="2700000" algn="tl" rotWithShape="0">
              <a:srgbClr val="333333">
                <a:alpha val="65000"/>
              </a:srgbClr>
            </a:outerShdw>
          </a:effectLst>
        </p:spPr>
      </p:pic>
      <p:pic>
        <p:nvPicPr>
          <p:cNvPr id="9" name="Picture 8" descr="Screen Clippi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1162" y="1600200"/>
            <a:ext cx="956742" cy="1346868"/>
          </a:xfrm>
          <a:prstGeom prst="rect">
            <a:avLst/>
          </a:prstGeom>
          <a:ln>
            <a:noFill/>
          </a:ln>
          <a:effectLst>
            <a:outerShdw blurRad="292100" dist="139700" dir="2700000" algn="tl" rotWithShape="0">
              <a:srgbClr val="333333">
                <a:alpha val="65000"/>
              </a:srgbClr>
            </a:outerShdw>
          </a:effectLst>
        </p:spPr>
      </p:pic>
      <p:pic>
        <p:nvPicPr>
          <p:cNvPr id="10" name="Picture 9" descr="Screen Clippi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60203" y="1600200"/>
            <a:ext cx="959197" cy="1346868"/>
          </a:xfrm>
          <a:prstGeom prst="rect">
            <a:avLst/>
          </a:prstGeom>
          <a:ln>
            <a:noFill/>
          </a:ln>
          <a:effectLst>
            <a:outerShdw blurRad="292100" dist="139700" dir="2700000" algn="tl" rotWithShape="0">
              <a:srgbClr val="333333">
                <a:alpha val="65000"/>
              </a:srgbClr>
            </a:outerShdw>
          </a:effectLst>
        </p:spPr>
      </p:pic>
      <p:grpSp>
        <p:nvGrpSpPr>
          <p:cNvPr id="14" name="Group 13"/>
          <p:cNvGrpSpPr/>
          <p:nvPr/>
        </p:nvGrpSpPr>
        <p:grpSpPr>
          <a:xfrm>
            <a:off x="838200" y="4648200"/>
            <a:ext cx="1995871" cy="1219200"/>
            <a:chOff x="238000" y="4419600"/>
            <a:chExt cx="3038600" cy="1770343"/>
          </a:xfrm>
        </p:grpSpPr>
        <p:pic>
          <p:nvPicPr>
            <p:cNvPr id="3" name="Picture 2" descr="Screen Clippi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8000" y="4419600"/>
              <a:ext cx="1362200" cy="1762705"/>
            </a:xfrm>
            <a:prstGeom prst="rect">
              <a:avLst/>
            </a:prstGeom>
            <a:ln>
              <a:noFill/>
            </a:ln>
            <a:effectLst>
              <a:outerShdw blurRad="292100" dist="139700" dir="2700000" algn="tl" rotWithShape="0">
                <a:srgbClr val="333333">
                  <a:alpha val="65000"/>
                </a:srgbClr>
              </a:outerShdw>
            </a:effectLst>
          </p:spPr>
        </p:pic>
        <p:pic>
          <p:nvPicPr>
            <p:cNvPr id="4" name="Picture 3" descr="Screen Clippi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10906" y="4419600"/>
              <a:ext cx="1365694" cy="1770343"/>
            </a:xfrm>
            <a:prstGeom prst="rect">
              <a:avLst/>
            </a:prstGeom>
            <a:ln>
              <a:noFill/>
            </a:ln>
            <a:effectLst>
              <a:outerShdw blurRad="292100" dist="139700" dir="2700000" algn="tl" rotWithShape="0">
                <a:srgbClr val="333333">
                  <a:alpha val="65000"/>
                </a:srgbClr>
              </a:outerShdw>
            </a:effectLst>
          </p:spPr>
        </p:pic>
      </p:grpSp>
      <p:pic>
        <p:nvPicPr>
          <p:cNvPr id="6" name="Picture 5" descr="Screen Clippi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73534" y="3417332"/>
            <a:ext cx="1179066" cy="1078468"/>
          </a:xfrm>
          <a:prstGeom prst="rect">
            <a:avLst/>
          </a:prstGeom>
          <a:ln>
            <a:noFill/>
          </a:ln>
          <a:effectLst>
            <a:outerShdw blurRad="292100" dist="139700" dir="2700000" algn="tl" rotWithShape="0">
              <a:srgbClr val="333333">
                <a:alpha val="65000"/>
              </a:srgbClr>
            </a:outerShdw>
          </a:effectLst>
        </p:spPr>
      </p:pic>
      <p:pic>
        <p:nvPicPr>
          <p:cNvPr id="7" name="Picture 6" descr="Screen Clippi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50948" y="3341132"/>
            <a:ext cx="966670" cy="12591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90110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
                                            <p:txEl>
                                              <p:pRg st="10" end="10"/>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
                                            <p:txEl>
                                              <p:pRg st="11" end="11"/>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
                                            <p:txEl>
                                              <p:pRg st="14" end="14"/>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
                                            <p:txEl>
                                              <p:pRg st="15" end="15"/>
                                            </p:txEl>
                                          </p:spTgt>
                                        </p:tgtEl>
                                        <p:attrNameLst>
                                          <p:attrName>style.visibility</p:attrName>
                                        </p:attrNameLst>
                                      </p:cBhvr>
                                      <p:to>
                                        <p:strVal val="visible"/>
                                      </p:to>
                                    </p:set>
                                  </p:childTnLst>
                                </p:cTn>
                              </p:par>
                            </p:childTnLst>
                          </p:cTn>
                        </p:par>
                        <p:par>
                          <p:cTn id="53" fill="hold">
                            <p:stCondLst>
                              <p:cond delay="0"/>
                            </p:stCondLst>
                            <p:childTnLst>
                              <p:par>
                                <p:cTn id="54" presetID="1" presetClass="entr" presetSubtype="0" fill="hold" nodeType="afterEffect">
                                  <p:stCondLst>
                                    <p:cond delay="0"/>
                                  </p:stCondLst>
                                  <p:childTnLst>
                                    <p:set>
                                      <p:cBhvr>
                                        <p:cTn id="55" dur="1" fill="hold">
                                          <p:stCondLst>
                                            <p:cond delay="0"/>
                                          </p:stCondLst>
                                        </p:cTn>
                                        <p:tgtEl>
                                          <p:spTgt spid="2">
                                            <p:txEl>
                                              <p:pRg st="17" end="17"/>
                                            </p:txEl>
                                          </p:spTgt>
                                        </p:tgtEl>
                                        <p:attrNameLst>
                                          <p:attrName>style.visibility</p:attrName>
                                        </p:attrNameLst>
                                      </p:cBhvr>
                                      <p:to>
                                        <p:strVal val="visible"/>
                                      </p:to>
                                    </p:set>
                                  </p:childTnLst>
                                </p:cTn>
                              </p:par>
                            </p:childTnLst>
                          </p:cTn>
                        </p:par>
                        <p:par>
                          <p:cTn id="56" fill="hold">
                            <p:stCondLst>
                              <p:cond delay="0"/>
                            </p:stCondLst>
                            <p:childTnLst>
                              <p:par>
                                <p:cTn id="57" presetID="1" presetClass="entr" presetSubtype="0" fill="hold" nodeType="afterEffect">
                                  <p:stCondLst>
                                    <p:cond delay="0"/>
                                  </p:stCondLst>
                                  <p:childTnLst>
                                    <p:set>
                                      <p:cBhvr>
                                        <p:cTn id="58" dur="1" fill="hold">
                                          <p:stCondLst>
                                            <p:cond delay="0"/>
                                          </p:stCondLst>
                                        </p:cTn>
                                        <p:tgtEl>
                                          <p:spTgt spid="2">
                                            <p:txEl>
                                              <p:pRg st="18" end="18"/>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
                                            <p:txEl>
                                              <p:pRg st="20" end="20"/>
                                            </p:txEl>
                                          </p:spTgt>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
                                            <p:txEl>
                                              <p:pRg st="21" end="21"/>
                                            </p:tx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
                                            <p:txEl>
                                              <p:pRg st="23" end="23"/>
                                            </p:txEl>
                                          </p:spTgt>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4"/>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2">
                                            <p:txEl>
                                              <p:pRg st="24" end="24"/>
                                            </p:txEl>
                                          </p:spTgt>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2">
                                            <p:txEl>
                                              <p:pRg st="26" end="2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1" y="866776"/>
            <a:ext cx="8915400" cy="5535512"/>
          </a:xfrm>
        </p:spPr>
        <p:txBody>
          <a:bodyPr>
            <a:normAutofit fontScale="77500" lnSpcReduction="20000"/>
          </a:bodyPr>
          <a:lstStyle/>
          <a:p>
            <a:pPr marL="0" indent="0">
              <a:buNone/>
            </a:pPr>
            <a:r>
              <a:rPr lang="en-US" sz="2100" cap="small" dirty="0">
                <a:solidFill>
                  <a:schemeClr val="tx1"/>
                </a:solidFill>
              </a:rPr>
              <a:t>Quality of the Accelerator R&amp;D Stewardship Opportunity</a:t>
            </a:r>
          </a:p>
          <a:p>
            <a:pPr marL="0" indent="0">
              <a:buNone/>
            </a:pPr>
            <a:r>
              <a:rPr lang="en-US" sz="1800" b="0" dirty="0">
                <a:solidFill>
                  <a:schemeClr val="tx1"/>
                </a:solidFill>
              </a:rPr>
              <a:t> </a:t>
            </a:r>
          </a:p>
          <a:p>
            <a:pPr marL="0" indent="0">
              <a:buNone/>
            </a:pPr>
            <a:r>
              <a:rPr lang="en-US" sz="1800" b="0" dirty="0">
                <a:solidFill>
                  <a:schemeClr val="tx1"/>
                </a:solidFill>
              </a:rPr>
              <a:t>In the questions that follow, the term “</a:t>
            </a:r>
            <a:r>
              <a:rPr lang="en-US" sz="1800" dirty="0">
                <a:solidFill>
                  <a:srgbClr val="00B050"/>
                </a:solidFill>
              </a:rPr>
              <a:t>Stewardship customer</a:t>
            </a:r>
            <a:r>
              <a:rPr lang="en-US" sz="1800" b="0" dirty="0">
                <a:solidFill>
                  <a:schemeClr val="tx1"/>
                </a:solidFill>
              </a:rPr>
              <a:t>” is used broadly to refer to the entity (other than HEP) whose mission or research objectives encompass the proposed work. The Stewardship customer can be another Office of Science (e.g., BES, NP, FES), another DOE program office (e.g., NNSA, EERE, ARPA-E) another federal agency (e.g., NIH, DoD), or industries that use accelerator technology. </a:t>
            </a:r>
          </a:p>
          <a:p>
            <a:pPr marL="0" indent="0">
              <a:buNone/>
            </a:pPr>
            <a:r>
              <a:rPr lang="en-US" sz="1800" b="0" dirty="0">
                <a:solidFill>
                  <a:schemeClr val="tx1"/>
                </a:solidFill>
              </a:rPr>
              <a:t> </a:t>
            </a:r>
          </a:p>
          <a:p>
            <a:pPr lvl="0">
              <a:buFont typeface="+mj-lt"/>
              <a:buAutoNum type="arabicPeriod"/>
            </a:pPr>
            <a:r>
              <a:rPr lang="en-US" sz="1800" b="0" dirty="0">
                <a:solidFill>
                  <a:schemeClr val="tx1"/>
                </a:solidFill>
              </a:rPr>
              <a:t>Does the proposed work require significant scientific or technical </a:t>
            </a:r>
            <a:r>
              <a:rPr lang="en-US" sz="1800" b="0" dirty="0">
                <a:solidFill>
                  <a:srgbClr val="0070C0"/>
                </a:solidFill>
              </a:rPr>
              <a:t>advances in accelerators or accelerator-related technology</a:t>
            </a:r>
            <a:r>
              <a:rPr lang="en-US" sz="1800" b="0" dirty="0">
                <a:solidFill>
                  <a:schemeClr val="tx1"/>
                </a:solidFill>
              </a:rPr>
              <a:t>? (Accelerator-related technology includes such things as: superconducting magnets and RF cavities, RF and magnet power systems, specialized laser systems, specialized diagnostics and controls, and so on.)</a:t>
            </a:r>
          </a:p>
          <a:p>
            <a:pPr lvl="0">
              <a:buFont typeface="+mj-lt"/>
              <a:buAutoNum type="arabicPeriod"/>
            </a:pPr>
            <a:endParaRPr lang="en-US" sz="1800" b="0" dirty="0">
              <a:solidFill>
                <a:schemeClr val="tx1"/>
              </a:solidFill>
            </a:endParaRPr>
          </a:p>
          <a:p>
            <a:pPr lvl="0">
              <a:buFont typeface="+mj-lt"/>
              <a:buAutoNum type="arabicPeriod"/>
            </a:pPr>
            <a:r>
              <a:rPr lang="en-US" sz="1800" b="0" dirty="0">
                <a:solidFill>
                  <a:schemeClr val="tx1"/>
                </a:solidFill>
              </a:rPr>
              <a:t>Will the proposed work result in substantial </a:t>
            </a:r>
            <a:r>
              <a:rPr lang="en-US" sz="1800" b="0" dirty="0">
                <a:solidFill>
                  <a:srgbClr val="0070C0"/>
                </a:solidFill>
              </a:rPr>
              <a:t>impact on the Stewardship customer’s needs </a:t>
            </a:r>
            <a:r>
              <a:rPr lang="en-US" sz="1800" dirty="0">
                <a:solidFill>
                  <a:schemeClr val="tx1"/>
                </a:solidFill>
              </a:rPr>
              <a:t>and</a:t>
            </a:r>
            <a:r>
              <a:rPr lang="en-US" sz="1800" b="0" dirty="0">
                <a:solidFill>
                  <a:schemeClr val="tx1"/>
                </a:solidFill>
              </a:rPr>
              <a:t> result in some </a:t>
            </a:r>
            <a:r>
              <a:rPr lang="en-US" sz="1800" b="0" dirty="0">
                <a:solidFill>
                  <a:srgbClr val="0070C0"/>
                </a:solidFill>
              </a:rPr>
              <a:t>synergy with the HEP mission</a:t>
            </a:r>
            <a:r>
              <a:rPr lang="en-US" sz="1800" b="0" dirty="0">
                <a:solidFill>
                  <a:schemeClr val="tx1"/>
                </a:solidFill>
              </a:rPr>
              <a:t>? (synergies might include: developing additional expertise or facilities relevant to present or future HEP-supported work).</a:t>
            </a:r>
          </a:p>
          <a:p>
            <a:pPr lvl="0">
              <a:buFont typeface="+mj-lt"/>
              <a:buAutoNum type="arabicPeriod"/>
            </a:pPr>
            <a:endParaRPr lang="en-US" sz="1800" b="0" dirty="0">
              <a:solidFill>
                <a:schemeClr val="tx1"/>
              </a:solidFill>
            </a:endParaRPr>
          </a:p>
          <a:p>
            <a:pPr lvl="0">
              <a:buFont typeface="+mj-lt"/>
              <a:buAutoNum type="arabicPeriod"/>
            </a:pPr>
            <a:r>
              <a:rPr lang="en-US" sz="1800" b="0" dirty="0">
                <a:solidFill>
                  <a:schemeClr val="tx1"/>
                </a:solidFill>
              </a:rPr>
              <a:t>For the primary participating institution(s), is the activity reasonably </a:t>
            </a:r>
            <a:r>
              <a:rPr lang="en-US" sz="1800" b="0" dirty="0">
                <a:solidFill>
                  <a:srgbClr val="0070C0"/>
                </a:solidFill>
              </a:rPr>
              <a:t>consistent with the institution’s primary mission</a:t>
            </a:r>
            <a:r>
              <a:rPr lang="en-US" sz="1800" b="0" dirty="0">
                <a:solidFill>
                  <a:schemeClr val="tx1"/>
                </a:solidFill>
              </a:rPr>
              <a:t>? (e.g., if a National Laboratory is involved, is the activity consistent with that Laboratory’s primary mission?)</a:t>
            </a:r>
          </a:p>
          <a:p>
            <a:pPr lvl="0">
              <a:buFont typeface="+mj-lt"/>
              <a:buAutoNum type="arabicPeriod"/>
            </a:pPr>
            <a:endParaRPr lang="en-US" sz="1800" b="0" dirty="0">
              <a:solidFill>
                <a:schemeClr val="tx1"/>
              </a:solidFill>
            </a:endParaRPr>
          </a:p>
          <a:p>
            <a:pPr lvl="0">
              <a:buFont typeface="+mj-lt"/>
              <a:buAutoNum type="arabicPeriod"/>
            </a:pPr>
            <a:r>
              <a:rPr lang="en-US" sz="1800" b="0" dirty="0">
                <a:solidFill>
                  <a:schemeClr val="tx1"/>
                </a:solidFill>
              </a:rPr>
              <a:t>Is the PI/collaboration arguably </a:t>
            </a:r>
            <a:r>
              <a:rPr lang="en-US" sz="1800" b="0" dirty="0">
                <a:solidFill>
                  <a:srgbClr val="0070C0"/>
                </a:solidFill>
              </a:rPr>
              <a:t>the best performer/provider for the Stewardship activity</a:t>
            </a:r>
            <a:r>
              <a:rPr lang="en-US" sz="1800" b="0" dirty="0">
                <a:solidFill>
                  <a:schemeClr val="tx1"/>
                </a:solidFill>
              </a:rPr>
              <a:t>? Are other entities capable of providing a substantially similar (or superior) capability?</a:t>
            </a:r>
          </a:p>
          <a:p>
            <a:pPr lvl="0">
              <a:buFont typeface="+mj-lt"/>
              <a:buAutoNum type="arabicPeriod"/>
            </a:pPr>
            <a:endParaRPr lang="en-US" sz="1800" b="0" dirty="0">
              <a:solidFill>
                <a:schemeClr val="tx1"/>
              </a:solidFill>
            </a:endParaRPr>
          </a:p>
          <a:p>
            <a:pPr lvl="0">
              <a:buFont typeface="+mj-lt"/>
              <a:buAutoNum type="arabicPeriod"/>
            </a:pPr>
            <a:r>
              <a:rPr lang="en-US" sz="1800" b="0" dirty="0">
                <a:solidFill>
                  <a:schemeClr val="tx1"/>
                </a:solidFill>
              </a:rPr>
              <a:t>What evidence is there that the </a:t>
            </a:r>
            <a:r>
              <a:rPr lang="en-US" sz="1800" b="0" dirty="0">
                <a:solidFill>
                  <a:srgbClr val="0070C0"/>
                </a:solidFill>
              </a:rPr>
              <a:t>Stewardship customer endorses the goal</a:t>
            </a:r>
            <a:r>
              <a:rPr lang="en-US" sz="1800" b="0" dirty="0">
                <a:solidFill>
                  <a:schemeClr val="tx1"/>
                </a:solidFill>
              </a:rPr>
              <a:t>? Does this proposal address issues that have been identified in writing (e.g., advisory committee reports, workshop reports, white papers, roadmaps) by the Stewardship customer? Does the Stewardship customer participate substantially and materially in this effort (e.g., by co-funding, cost-sharing, in-kind donation or equipment, donation of effort)?</a:t>
            </a:r>
          </a:p>
        </p:txBody>
      </p:sp>
      <p:sp>
        <p:nvSpPr>
          <p:cNvPr id="3" name="Title 2"/>
          <p:cNvSpPr>
            <a:spLocks noGrp="1"/>
          </p:cNvSpPr>
          <p:nvPr>
            <p:ph type="title"/>
          </p:nvPr>
        </p:nvSpPr>
        <p:spPr/>
        <p:txBody>
          <a:bodyPr/>
          <a:lstStyle/>
          <a:p>
            <a:r>
              <a:rPr lang="en-US" dirty="0"/>
              <a:t>Merit Criteria for Accelerator Stewardship Proposals</a:t>
            </a:r>
            <a:br>
              <a:rPr lang="en-US" dirty="0"/>
            </a:br>
            <a:r>
              <a:rPr lang="en-US" sz="1600" b="1" dirty="0"/>
              <a:t>(in addition to the usual 10CFR605 criteria)</a:t>
            </a:r>
          </a:p>
        </p:txBody>
      </p:sp>
      <p:sp>
        <p:nvSpPr>
          <p:cNvPr id="4" name="Slide Number Placeholder 3"/>
          <p:cNvSpPr>
            <a:spLocks noGrp="1"/>
          </p:cNvSpPr>
          <p:nvPr>
            <p:ph type="sldNum" sz="quarter" idx="11"/>
          </p:nvPr>
        </p:nvSpPr>
        <p:spPr/>
        <p:txBody>
          <a:bodyPr/>
          <a:lstStyle/>
          <a:p>
            <a:fld id="{26CA2777-A89F-4130-B308-73BB65955918}" type="slidenum">
              <a:rPr lang="en-US" smtClean="0"/>
              <a:pPr/>
              <a:t>19</a:t>
            </a:fld>
            <a:endParaRPr lang="en-US" dirty="0"/>
          </a:p>
        </p:txBody>
      </p:sp>
    </p:spTree>
    <p:extLst>
      <p:ext uri="{BB962C8B-B14F-4D97-AF65-F5344CB8AC3E}">
        <p14:creationId xmlns:p14="http://schemas.microsoft.com/office/powerpoint/2010/main" val="27830645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defRPr/>
            </a:pPr>
            <a:r>
              <a:rPr lang="en-US" sz="2000" dirty="0">
                <a:solidFill>
                  <a:srgbClr val="014B32"/>
                </a:solidFill>
                <a:latin typeface="Arial" charset="0"/>
                <a:ea typeface="+mn-ea"/>
                <a:cs typeface="Arial" charset="0"/>
              </a:rPr>
              <a:t>Origin of Accelerator Stewardship</a:t>
            </a:r>
          </a:p>
        </p:txBody>
      </p:sp>
      <p:sp>
        <p:nvSpPr>
          <p:cNvPr id="6" name="Slide Number Placeholder 2"/>
          <p:cNvSpPr>
            <a:spLocks noGrp="1"/>
          </p:cNvSpPr>
          <p:nvPr>
            <p:ph type="sldNum" sz="quarter" idx="11"/>
          </p:nvPr>
        </p:nvSpPr>
        <p:spPr>
          <a:xfrm>
            <a:off x="8413750" y="6353969"/>
            <a:ext cx="381000" cy="365125"/>
          </a:xfrm>
        </p:spPr>
        <p:txBody>
          <a:bodyPr/>
          <a:lstStyle/>
          <a:p>
            <a:pPr>
              <a:defRPr/>
            </a:pPr>
            <a:fld id="{6EEA275D-5A49-48A8-817D-44C3EA0A3A2F}" type="slidenum">
              <a:rPr lang="en-US" smtClean="0"/>
              <a:pPr>
                <a:defRPr/>
              </a:pPr>
              <a:t>2</a:t>
            </a:fld>
            <a:endParaRPr lang="en-US" dirty="0"/>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48527" y="2333267"/>
            <a:ext cx="1502437" cy="193711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grpSp>
        <p:nvGrpSpPr>
          <p:cNvPr id="2" name="Group 1"/>
          <p:cNvGrpSpPr/>
          <p:nvPr/>
        </p:nvGrpSpPr>
        <p:grpSpPr>
          <a:xfrm>
            <a:off x="4572000" y="4212266"/>
            <a:ext cx="4572000" cy="2238428"/>
            <a:chOff x="4419600" y="4238572"/>
            <a:chExt cx="4572000" cy="2238428"/>
          </a:xfrm>
        </p:grpSpPr>
        <p:pic>
          <p:nvPicPr>
            <p:cNvPr id="24" name="Picture 23" descr="Screen Clipping"/>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420624" y="4238572"/>
              <a:ext cx="4535534" cy="1588884"/>
            </a:xfrm>
            <a:prstGeom prst="rect">
              <a:avLst/>
            </a:prstGeom>
            <a:ln>
              <a:noFill/>
            </a:ln>
            <a:effectLst>
              <a:outerShdw blurRad="292100" dist="139700" dir="2700000" algn="tl" rotWithShape="0">
                <a:srgbClr val="333333">
                  <a:alpha val="65000"/>
                </a:srgbClr>
              </a:outerShdw>
            </a:effectLst>
          </p:spPr>
        </p:pic>
        <p:sp>
          <p:nvSpPr>
            <p:cNvPr id="22" name="Rectangle 21"/>
            <p:cNvSpPr/>
            <p:nvPr/>
          </p:nvSpPr>
          <p:spPr>
            <a:xfrm>
              <a:off x="4419600" y="5884530"/>
              <a:ext cx="4572000" cy="592470"/>
            </a:xfrm>
            <a:prstGeom prst="rect">
              <a:avLst/>
            </a:prstGeom>
          </p:spPr>
          <p:txBody>
            <a:bodyPr>
              <a:spAutoFit/>
            </a:bodyPr>
            <a:lstStyle/>
            <a:p>
              <a:pPr algn="ctr"/>
              <a:r>
                <a:rPr lang="en-US" sz="1100" dirty="0">
                  <a:solidFill>
                    <a:srgbClr val="005528"/>
                  </a:solidFill>
                </a:rPr>
                <a:t>FY2014 Energy and Water Development Appropriations Bill</a:t>
              </a:r>
              <a:br>
                <a:rPr lang="en-US" sz="1100" dirty="0">
                  <a:solidFill>
                    <a:srgbClr val="005528"/>
                  </a:solidFill>
                </a:rPr>
              </a:br>
              <a:r>
                <a:rPr lang="en-US" sz="1100" dirty="0">
                  <a:solidFill>
                    <a:srgbClr val="005528"/>
                  </a:solidFill>
                </a:rPr>
                <a:t>S. 1245, (June 27, 2013)</a:t>
              </a:r>
            </a:p>
            <a:p>
              <a:pPr algn="ctr"/>
              <a:r>
                <a:rPr lang="en-US" sz="1000" dirty="0"/>
                <a:t>N.B. Accelerator Stewardship funded at $9,931,000 in the final appropriation</a:t>
              </a:r>
              <a:r>
                <a:rPr lang="en-US" sz="1000" dirty="0">
                  <a:solidFill>
                    <a:srgbClr val="005528"/>
                  </a:solidFill>
                </a:rPr>
                <a:t>.</a:t>
              </a:r>
            </a:p>
          </p:txBody>
        </p:sp>
      </p:gr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57508" y="812042"/>
            <a:ext cx="2509902" cy="1421232"/>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228601" y="790245"/>
            <a:ext cx="6248400" cy="5755422"/>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rgbClr val="0000FF"/>
                </a:solidFill>
              </a:rPr>
              <a:t>Historically, High Energy Physics has provided the most aggressive technical goals and the strongest sustained funding for long-term accelerator R&amp;D in the U.S.</a:t>
            </a:r>
          </a:p>
          <a:p>
            <a:pPr marL="742950" lvl="1" indent="-285750">
              <a:buFont typeface="Arial" panose="020B0604020202020204" pitchFamily="34" charset="0"/>
              <a:buChar char="•"/>
            </a:pPr>
            <a:r>
              <a:rPr lang="en-US" sz="1600" dirty="0"/>
              <a:t>This sustained investment has yielded a wealth of accelerator technology that drives not only discovery science, but industrial, medical, energy, environmental, and security applications</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solidFill>
                  <a:srgbClr val="0000FF"/>
                </a:solidFill>
              </a:rPr>
              <a:t>HEP began a process to formalize this role in 2009 </a:t>
            </a:r>
          </a:p>
          <a:p>
            <a:pPr marL="742950" lvl="1" indent="-285750">
              <a:buFont typeface="Arial" panose="020B0604020202020204" pitchFamily="34" charset="0"/>
              <a:buChar char="•"/>
            </a:pPr>
            <a:r>
              <a:rPr lang="en-US" sz="1600" dirty="0"/>
              <a:t>HEP sponsored </a:t>
            </a:r>
            <a:r>
              <a:rPr lang="en-US" sz="1600" i="1" dirty="0"/>
              <a:t>Accelerators for America’s Future</a:t>
            </a:r>
            <a:r>
              <a:rPr lang="en-US" sz="1600" dirty="0"/>
              <a:t> to elaborate how accelerators were being used, and requirements for future applications</a:t>
            </a:r>
            <a:endParaRPr lang="en-US" sz="1600" i="1" dirty="0"/>
          </a:p>
          <a:p>
            <a:pPr marL="742950" lvl="1" indent="-285750">
              <a:buFont typeface="Arial" panose="020B0604020202020204" pitchFamily="34" charset="0"/>
              <a:buChar char="•"/>
            </a:pPr>
            <a:r>
              <a:rPr lang="en-US" sz="1600" dirty="0"/>
              <a:t>In 2011 the Senate asked DOE for a 10-year plan to address the challenges described by the AfAF workshop report</a:t>
            </a:r>
          </a:p>
          <a:p>
            <a:pPr marL="742950" lvl="1" indent="-285750">
              <a:buFont typeface="Arial" panose="020B0604020202020204" pitchFamily="34" charset="0"/>
              <a:buChar char="•"/>
            </a:pPr>
            <a:r>
              <a:rPr lang="en-US" sz="1600" dirty="0"/>
              <a:t>In 2012 DOE responded with a plan</a:t>
            </a:r>
          </a:p>
          <a:p>
            <a:pPr marL="742950" lvl="1" indent="-285750">
              <a:buFont typeface="Arial" panose="020B0604020202020204" pitchFamily="34" charset="0"/>
              <a:buChar char="•"/>
            </a:pPr>
            <a:r>
              <a:rPr lang="en-US" sz="1600" dirty="0"/>
              <a:t>In 2013 the first two Basic Research Needs </a:t>
            </a:r>
          </a:p>
          <a:p>
            <a:pPr lvl="1"/>
            <a:r>
              <a:rPr lang="en-US" sz="1600" dirty="0"/>
              <a:t>Workshops took place to define topics</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solidFill>
                  <a:srgbClr val="0000FF"/>
                </a:solidFill>
              </a:rPr>
              <a:t>In 2014, Accelerator Stewardship was first </a:t>
            </a:r>
          </a:p>
          <a:p>
            <a:r>
              <a:rPr lang="en-US" sz="1600" dirty="0">
                <a:solidFill>
                  <a:srgbClr val="0000FF"/>
                </a:solidFill>
              </a:rPr>
              <a:t>      authorized by Congress</a:t>
            </a:r>
          </a:p>
          <a:p>
            <a:pPr marL="742950" lvl="1" indent="-285750">
              <a:buFont typeface="Arial" panose="020B0604020202020204" pitchFamily="34" charset="0"/>
              <a:buChar char="•"/>
            </a:pPr>
            <a:r>
              <a:rPr lang="en-US" sz="1600" dirty="0"/>
              <a:t>HEP hosts Accelerator Stewardship on behalf </a:t>
            </a:r>
          </a:p>
          <a:p>
            <a:pPr lvl="1"/>
            <a:r>
              <a:rPr lang="en-US" sz="1600" dirty="0"/>
              <a:t>      of the Office of Science</a:t>
            </a:r>
            <a:endParaRPr lang="en-US" sz="1600" dirty="0">
              <a:solidFill>
                <a:srgbClr val="0000FF"/>
              </a:solidFill>
            </a:endParaRP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sz="1600" dirty="0"/>
          </a:p>
        </p:txBody>
      </p:sp>
      <p:sp>
        <p:nvSpPr>
          <p:cNvPr id="8" name="TextBox 7"/>
          <p:cNvSpPr txBox="1"/>
          <p:nvPr/>
        </p:nvSpPr>
        <p:spPr>
          <a:xfrm>
            <a:off x="7010400" y="2070556"/>
            <a:ext cx="2018883" cy="215444"/>
          </a:xfrm>
          <a:prstGeom prst="rect">
            <a:avLst/>
          </a:prstGeom>
          <a:noFill/>
        </p:spPr>
        <p:txBody>
          <a:bodyPr wrap="square" rtlCol="0">
            <a:spAutoFit/>
          </a:bodyPr>
          <a:lstStyle/>
          <a:p>
            <a:pPr algn="r"/>
            <a:r>
              <a:rPr lang="en-US" sz="800" i="1" dirty="0">
                <a:solidFill>
                  <a:schemeClr val="bg1"/>
                </a:solidFill>
              </a:rPr>
              <a:t>Image courtesy of Reidar Hahn/Fermilab</a:t>
            </a:r>
          </a:p>
        </p:txBody>
      </p:sp>
    </p:spTree>
    <p:extLst>
      <p:ext uri="{BB962C8B-B14F-4D97-AF65-F5344CB8AC3E}">
        <p14:creationId xmlns:p14="http://schemas.microsoft.com/office/powerpoint/2010/main" val="83867454"/>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838200"/>
            <a:ext cx="8410575" cy="5457824"/>
          </a:xfrm>
        </p:spPr>
        <p:txBody>
          <a:bodyPr>
            <a:normAutofit fontScale="62500" lnSpcReduction="20000"/>
          </a:bodyPr>
          <a:lstStyle/>
          <a:p>
            <a:pPr marL="0" indent="0">
              <a:buNone/>
            </a:pPr>
            <a:r>
              <a:rPr lang="en-US" dirty="0">
                <a:solidFill>
                  <a:srgbClr val="0070C0"/>
                </a:solidFill>
                <a:effectLst>
                  <a:outerShdw blurRad="38100" dist="38100" dir="2700000" algn="tl">
                    <a:srgbClr val="000000">
                      <a:alpha val="43137"/>
                    </a:srgbClr>
                  </a:outerShdw>
                </a:effectLst>
              </a:rPr>
              <a:t>Seven seed-funding awards made September 2015</a:t>
            </a:r>
            <a:endParaRPr lang="en-US" b="0" dirty="0">
              <a:solidFill>
                <a:srgbClr val="0070C0"/>
              </a:solidFill>
              <a:effectLst>
                <a:outerShdw blurRad="38100" dist="38100" dir="2700000" algn="tl">
                  <a:srgbClr val="000000">
                    <a:alpha val="43137"/>
                  </a:srgbClr>
                </a:outerShdw>
              </a:effectLst>
            </a:endParaRPr>
          </a:p>
          <a:p>
            <a:r>
              <a:rPr lang="en-US" b="0" dirty="0">
                <a:solidFill>
                  <a:srgbClr val="0070C0"/>
                </a:solidFill>
              </a:rPr>
              <a:t>Duration: ≤12 months, Average award: $190k</a:t>
            </a:r>
          </a:p>
          <a:p>
            <a:pPr marL="457200" lvl="1" indent="0">
              <a:buNone/>
            </a:pPr>
            <a:endParaRPr lang="en-US" dirty="0"/>
          </a:p>
          <a:p>
            <a:r>
              <a:rPr lang="en-US" dirty="0"/>
              <a:t>“Development of High-Gradient Accelerating Structures for Ion Beam Therapy”</a:t>
            </a:r>
          </a:p>
          <a:p>
            <a:pPr lvl="2"/>
            <a:r>
              <a:rPr lang="en-US" dirty="0"/>
              <a:t>Who: </a:t>
            </a:r>
            <a:r>
              <a:rPr lang="en-US" dirty="0">
                <a:solidFill>
                  <a:srgbClr val="7030A0"/>
                </a:solidFill>
              </a:rPr>
              <a:t>Radiabeam Technologies, LLC </a:t>
            </a:r>
            <a:r>
              <a:rPr lang="en-US" dirty="0"/>
              <a:t>with Argonne National Laboratory</a:t>
            </a:r>
          </a:p>
          <a:p>
            <a:pPr lvl="2"/>
            <a:r>
              <a:rPr lang="en-US" dirty="0"/>
              <a:t>What: Uses RF test stand, and beam optics design capability of lab</a:t>
            </a:r>
          </a:p>
          <a:p>
            <a:r>
              <a:rPr lang="en-US" dirty="0"/>
              <a:t>“Ultra-Nanocrystalline Diamond Cathode Testing in an SRF gun”</a:t>
            </a:r>
          </a:p>
          <a:p>
            <a:pPr lvl="2"/>
            <a:r>
              <a:rPr lang="en-US" dirty="0"/>
              <a:t>Who: </a:t>
            </a:r>
            <a:r>
              <a:rPr lang="en-US" dirty="0">
                <a:solidFill>
                  <a:srgbClr val="7030A0"/>
                </a:solidFill>
              </a:rPr>
              <a:t>Euclid Techlabs, LLC </a:t>
            </a:r>
            <a:r>
              <a:rPr lang="en-US" dirty="0"/>
              <a:t>with Brookhaven National Laboratory</a:t>
            </a:r>
          </a:p>
          <a:p>
            <a:pPr lvl="2"/>
            <a:r>
              <a:rPr lang="en-US" dirty="0"/>
              <a:t>What: Uses SRF gun and operating experience of lab</a:t>
            </a:r>
          </a:p>
          <a:p>
            <a:r>
              <a:rPr lang="en-US" dirty="0"/>
              <a:t>“Basic Materials for Conduction Cooled SRF”</a:t>
            </a:r>
          </a:p>
          <a:p>
            <a:pPr lvl="2"/>
            <a:r>
              <a:rPr lang="en-US" dirty="0"/>
              <a:t>Who: </a:t>
            </a:r>
            <a:r>
              <a:rPr lang="en-US" dirty="0">
                <a:solidFill>
                  <a:srgbClr val="7030A0"/>
                </a:solidFill>
              </a:rPr>
              <a:t>PAVAC Energy Corp. </a:t>
            </a:r>
            <a:r>
              <a:rPr lang="en-US" dirty="0"/>
              <a:t>with Fermi National Accelerator Laboratory</a:t>
            </a:r>
          </a:p>
          <a:p>
            <a:pPr lvl="2"/>
            <a:r>
              <a:rPr lang="en-US" dirty="0"/>
              <a:t>What: Uses materials analysis and SRF engineering expertise of lab</a:t>
            </a:r>
          </a:p>
          <a:p>
            <a:r>
              <a:rPr lang="en-US" dirty="0"/>
              <a:t>“High Reliability, High Power Coupler Development”</a:t>
            </a:r>
          </a:p>
          <a:p>
            <a:pPr lvl="2"/>
            <a:r>
              <a:rPr lang="en-US" dirty="0"/>
              <a:t>Who: </a:t>
            </a:r>
            <a:r>
              <a:rPr lang="en-US" dirty="0">
                <a:solidFill>
                  <a:srgbClr val="7030A0"/>
                </a:solidFill>
              </a:rPr>
              <a:t>Euclid Techlabs, LLC </a:t>
            </a:r>
            <a:r>
              <a:rPr lang="en-US" dirty="0"/>
              <a:t>with Fermi National Accelerator Laboratory</a:t>
            </a:r>
          </a:p>
          <a:p>
            <a:pPr lvl="2"/>
            <a:r>
              <a:rPr lang="en-US" dirty="0"/>
              <a:t>What: Uses SRF design and fabrication expertise of lab</a:t>
            </a:r>
          </a:p>
          <a:p>
            <a:r>
              <a:rPr lang="en-US" dirty="0"/>
              <a:t>“Fiber Laser Based Coatings and Surface Activation Facility for Accelerators”</a:t>
            </a:r>
          </a:p>
          <a:p>
            <a:pPr lvl="2"/>
            <a:r>
              <a:rPr lang="en-US" dirty="0"/>
              <a:t>Who: </a:t>
            </a:r>
            <a:r>
              <a:rPr lang="en-US" dirty="0">
                <a:solidFill>
                  <a:srgbClr val="7030A0"/>
                </a:solidFill>
              </a:rPr>
              <a:t>Demaray LLC</a:t>
            </a:r>
            <a:r>
              <a:rPr lang="en-US" dirty="0"/>
              <a:t> with Lawrence Berkeley National Laboratory</a:t>
            </a:r>
          </a:p>
          <a:p>
            <a:pPr lvl="2"/>
            <a:r>
              <a:rPr lang="en-US" dirty="0"/>
              <a:t>What: Uses lasers and laser-PVD expertise of lab</a:t>
            </a:r>
          </a:p>
          <a:p>
            <a:r>
              <a:rPr lang="en-US" dirty="0"/>
              <a:t>“Electromagnetic Modeling of Human Body Using High Performance Computing”</a:t>
            </a:r>
          </a:p>
          <a:p>
            <a:pPr lvl="2"/>
            <a:r>
              <a:rPr lang="en-US" dirty="0"/>
              <a:t>Who: </a:t>
            </a:r>
            <a:r>
              <a:rPr lang="en-US" dirty="0">
                <a:solidFill>
                  <a:srgbClr val="7030A0"/>
                </a:solidFill>
              </a:rPr>
              <a:t>Simmetrix, Inc</a:t>
            </a:r>
            <a:r>
              <a:rPr lang="en-US" dirty="0"/>
              <a:t>. and </a:t>
            </a:r>
            <a:r>
              <a:rPr lang="en-US" dirty="0">
                <a:solidFill>
                  <a:schemeClr val="accent6">
                    <a:lumMod val="75000"/>
                  </a:schemeClr>
                </a:solidFill>
              </a:rPr>
              <a:t>Stanford University </a:t>
            </a:r>
            <a:r>
              <a:rPr lang="en-US" dirty="0"/>
              <a:t>with SLAC National Accelerator Laboratory</a:t>
            </a:r>
          </a:p>
          <a:p>
            <a:pPr lvl="2"/>
            <a:r>
              <a:rPr lang="en-US" dirty="0"/>
              <a:t>What: Uses RF design and HPC modeling expertise of lab </a:t>
            </a:r>
          </a:p>
          <a:p>
            <a:r>
              <a:rPr lang="en-US" dirty="0"/>
              <a:t>“Elliptical Twin Cavity for Accelerator Applications”</a:t>
            </a:r>
          </a:p>
          <a:p>
            <a:pPr lvl="2"/>
            <a:r>
              <a:rPr lang="en-US" dirty="0"/>
              <a:t>Who: </a:t>
            </a:r>
            <a:r>
              <a:rPr lang="en-US" dirty="0">
                <a:solidFill>
                  <a:schemeClr val="accent6">
                    <a:lumMod val="75000"/>
                  </a:schemeClr>
                </a:solidFill>
              </a:rPr>
              <a:t>Old Dominion University </a:t>
            </a:r>
            <a:r>
              <a:rPr lang="en-US" dirty="0"/>
              <a:t>with Thomas Jefferson National Accelerator Facility</a:t>
            </a:r>
          </a:p>
          <a:p>
            <a:pPr lvl="2"/>
            <a:r>
              <a:rPr lang="en-US" dirty="0"/>
              <a:t>What: Uses SRF design and fabrication expertise of lab</a:t>
            </a:r>
          </a:p>
          <a:p>
            <a:endParaRPr lang="en-US" dirty="0"/>
          </a:p>
        </p:txBody>
      </p:sp>
      <p:sp>
        <p:nvSpPr>
          <p:cNvPr id="3" name="Title 2"/>
          <p:cNvSpPr>
            <a:spLocks noGrp="1"/>
          </p:cNvSpPr>
          <p:nvPr>
            <p:ph type="title"/>
          </p:nvPr>
        </p:nvSpPr>
        <p:spPr/>
        <p:txBody>
          <a:bodyPr/>
          <a:lstStyle/>
          <a:p>
            <a:r>
              <a:rPr lang="en-US" dirty="0"/>
              <a:t>Accelerator Stewardship Test Facility Pilot Program Awards</a:t>
            </a:r>
          </a:p>
        </p:txBody>
      </p:sp>
      <p:sp>
        <p:nvSpPr>
          <p:cNvPr id="4" name="Slide Number Placeholder 3"/>
          <p:cNvSpPr>
            <a:spLocks noGrp="1"/>
          </p:cNvSpPr>
          <p:nvPr>
            <p:ph type="sldNum" sz="quarter" idx="11"/>
          </p:nvPr>
        </p:nvSpPr>
        <p:spPr/>
        <p:txBody>
          <a:bodyPr/>
          <a:lstStyle/>
          <a:p>
            <a:fld id="{26CA2777-A89F-4130-B308-73BB65955918}" type="slidenum">
              <a:rPr lang="en-US" smtClean="0"/>
              <a:pPr/>
              <a:t>20</a:t>
            </a:fld>
            <a:endParaRPr lang="en-US" dirty="0"/>
          </a:p>
        </p:txBody>
      </p:sp>
      <p:sp>
        <p:nvSpPr>
          <p:cNvPr id="5" name="Footer Placeholder 4"/>
          <p:cNvSpPr>
            <a:spLocks noGrp="1"/>
          </p:cNvSpPr>
          <p:nvPr>
            <p:ph type="ftr" sz="quarter" idx="12"/>
          </p:nvPr>
        </p:nvSpPr>
        <p:spPr/>
        <p:txBody>
          <a:bodyPr/>
          <a:lstStyle/>
          <a:p>
            <a:endParaRPr lang="en-US" dirty="0"/>
          </a:p>
        </p:txBody>
      </p:sp>
      <p:sp>
        <p:nvSpPr>
          <p:cNvPr id="6" name="TextBox 5"/>
          <p:cNvSpPr txBox="1"/>
          <p:nvPr/>
        </p:nvSpPr>
        <p:spPr>
          <a:xfrm>
            <a:off x="7239000" y="2209800"/>
            <a:ext cx="1600200" cy="738664"/>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r>
              <a:rPr lang="en-US" sz="1400" b="1" u="sng" dirty="0">
                <a:solidFill>
                  <a:prstClr val="black"/>
                </a:solidFill>
              </a:rPr>
              <a:t>Partner Color Code</a:t>
            </a:r>
          </a:p>
          <a:p>
            <a:r>
              <a:rPr lang="en-US" sz="1400" b="1" dirty="0">
                <a:solidFill>
                  <a:srgbClr val="7030A0"/>
                </a:solidFill>
              </a:rPr>
              <a:t>Business</a:t>
            </a:r>
          </a:p>
          <a:p>
            <a:r>
              <a:rPr lang="en-US" sz="1400" b="1" dirty="0">
                <a:solidFill>
                  <a:srgbClr val="F79646">
                    <a:lumMod val="75000"/>
                  </a:srgbClr>
                </a:solidFill>
              </a:rPr>
              <a:t>University</a:t>
            </a:r>
          </a:p>
        </p:txBody>
      </p:sp>
    </p:spTree>
    <p:extLst>
      <p:ext uri="{BB962C8B-B14F-4D97-AF65-F5344CB8AC3E}">
        <p14:creationId xmlns:p14="http://schemas.microsoft.com/office/powerpoint/2010/main" val="27897965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555947" y="574158"/>
            <a:ext cx="4057503" cy="290623"/>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Title 2"/>
          <p:cNvSpPr>
            <a:spLocks noGrp="1"/>
          </p:cNvSpPr>
          <p:nvPr>
            <p:ph type="title"/>
          </p:nvPr>
        </p:nvSpPr>
        <p:spPr>
          <a:xfrm>
            <a:off x="0" y="0"/>
            <a:ext cx="9144000" cy="1143000"/>
          </a:xfrm>
        </p:spPr>
        <p:txBody>
          <a:bodyPr>
            <a:noAutofit/>
          </a:bodyPr>
          <a:lstStyle/>
          <a:p>
            <a:r>
              <a:rPr lang="en-US" sz="1800" dirty="0"/>
              <a:t>“One-Stop Shopping” for finding Accelerator R&amp;D Capabilities at the </a:t>
            </a:r>
            <a:br>
              <a:rPr lang="en-US" sz="1800" dirty="0"/>
            </a:br>
            <a:r>
              <a:rPr lang="en-US" sz="1800" dirty="0"/>
              <a:t>DOE Office of Science National Laboratories</a:t>
            </a:r>
            <a:br>
              <a:rPr lang="en-US" sz="1800" dirty="0"/>
            </a:br>
            <a:r>
              <a:rPr lang="en-US" sz="2000" dirty="0">
                <a:solidFill>
                  <a:srgbClr val="FF0000"/>
                </a:solidFill>
              </a:rPr>
              <a:t>http://www.acceleratorsamerica.org</a:t>
            </a:r>
            <a:r>
              <a:rPr lang="en-US" sz="1800" dirty="0"/>
              <a:t/>
            </a:r>
            <a:br>
              <a:rPr lang="en-US" sz="1800" dirty="0"/>
            </a:br>
            <a:endParaRPr lang="en-US" sz="1800" dirty="0"/>
          </a:p>
        </p:txBody>
      </p:sp>
      <p:sp>
        <p:nvSpPr>
          <p:cNvPr id="5" name="Slide Number Placeholder 4"/>
          <p:cNvSpPr>
            <a:spLocks noGrp="1"/>
          </p:cNvSpPr>
          <p:nvPr>
            <p:ph type="sldNum" sz="quarter" idx="11"/>
          </p:nvPr>
        </p:nvSpPr>
        <p:spPr/>
        <p:txBody>
          <a:bodyPr/>
          <a:lstStyle/>
          <a:p>
            <a:pPr>
              <a:defRPr/>
            </a:pPr>
            <a:fld id="{21722FF3-B2FF-4B9D-A1FC-2641F0BD8CF1}" type="slidenum">
              <a:rPr lang="en-US" smtClean="0"/>
              <a:pPr>
                <a:defRPr/>
              </a:pPr>
              <a:t>21</a:t>
            </a:fld>
            <a:endParaRPr lang="en-US" dirty="0"/>
          </a:p>
        </p:txBody>
      </p:sp>
      <p:pic>
        <p:nvPicPr>
          <p:cNvPr id="2" name="Picture 1"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17" y="942753"/>
            <a:ext cx="6599383" cy="1800440"/>
          </a:xfrm>
          <a:prstGeom prst="rect">
            <a:avLst/>
          </a:prstGeom>
          <a:ln>
            <a:noFill/>
          </a:ln>
          <a:effectLst>
            <a:outerShdw blurRad="292100" dist="139700" dir="2700000" algn="tl" rotWithShape="0">
              <a:srgbClr val="333333">
                <a:alpha val="65000"/>
              </a:srgbClr>
            </a:outerShdw>
          </a:effectLst>
        </p:spPr>
      </p:pic>
      <p:sp>
        <p:nvSpPr>
          <p:cNvPr id="4" name="Rectangle 3"/>
          <p:cNvSpPr/>
          <p:nvPr/>
        </p:nvSpPr>
        <p:spPr>
          <a:xfrm>
            <a:off x="723800" y="1553611"/>
            <a:ext cx="2157624" cy="200761"/>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6" name="Picture 5"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3502" y="1628641"/>
            <a:ext cx="3281840" cy="5132452"/>
          </a:xfrm>
          <a:prstGeom prst="rect">
            <a:avLst/>
          </a:prstGeom>
          <a:ln>
            <a:noFill/>
          </a:ln>
          <a:effectLst>
            <a:outerShdw blurRad="292100" dist="139700" dir="2700000" algn="tl" rotWithShape="0">
              <a:srgbClr val="333333">
                <a:alpha val="65000"/>
              </a:srgbClr>
            </a:outerShdw>
          </a:effectLst>
        </p:spPr>
      </p:pic>
      <p:cxnSp>
        <p:nvCxnSpPr>
          <p:cNvPr id="12" name="Straight Arrow Connector 11"/>
          <p:cNvCxnSpPr/>
          <p:nvPr/>
        </p:nvCxnSpPr>
        <p:spPr>
          <a:xfrm>
            <a:off x="2881424" y="1754372"/>
            <a:ext cx="2833576" cy="812908"/>
          </a:xfrm>
          <a:prstGeom prst="straightConnector1">
            <a:avLst/>
          </a:prstGeom>
          <a:ln w="76200">
            <a:solidFill>
              <a:srgbClr val="FFFF00"/>
            </a:solidFill>
            <a:tailEnd type="arrow"/>
          </a:ln>
        </p:spPr>
        <p:style>
          <a:lnRef idx="1">
            <a:schemeClr val="accent1"/>
          </a:lnRef>
          <a:fillRef idx="0">
            <a:schemeClr val="accent1"/>
          </a:fillRef>
          <a:effectRef idx="0">
            <a:schemeClr val="accent1"/>
          </a:effectRef>
          <a:fontRef idx="minor">
            <a:schemeClr val="tx1"/>
          </a:fontRef>
        </p:style>
      </p:cxnSp>
      <p:pic>
        <p:nvPicPr>
          <p:cNvPr id="7" name="Picture 6" descr="Screen Clipping"/>
          <p:cNvPicPr>
            <a:picLocks noChangeAspect="1"/>
          </p:cNvPicPr>
          <p:nvPr/>
        </p:nvPicPr>
        <p:blipFill rotWithShape="1">
          <a:blip r:embed="rId5">
            <a:extLst>
              <a:ext uri="{28A0092B-C50C-407E-A947-70E740481C1C}">
                <a14:useLocalDpi xmlns:a14="http://schemas.microsoft.com/office/drawing/2010/main" val="0"/>
              </a:ext>
            </a:extLst>
          </a:blip>
          <a:srcRect l="-7"/>
          <a:stretch/>
        </p:blipFill>
        <p:spPr>
          <a:xfrm>
            <a:off x="381000" y="3226292"/>
            <a:ext cx="1874520" cy="3227682"/>
          </a:xfrm>
          <a:prstGeom prst="rect">
            <a:avLst/>
          </a:prstGeom>
          <a:ln>
            <a:noFill/>
          </a:ln>
          <a:effectLst>
            <a:outerShdw blurRad="292100" dist="139700" dir="2700000" algn="tl" rotWithShape="0">
              <a:srgbClr val="333333">
                <a:alpha val="65000"/>
              </a:srgbClr>
            </a:outerShdw>
          </a:effectLst>
        </p:spPr>
      </p:pic>
      <p:sp>
        <p:nvSpPr>
          <p:cNvPr id="16" name="Oval 15"/>
          <p:cNvSpPr/>
          <p:nvPr/>
        </p:nvSpPr>
        <p:spPr>
          <a:xfrm>
            <a:off x="227810" y="6143312"/>
            <a:ext cx="1600200" cy="36029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7" name="Picture 16" descr="Screen Clippi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71091" y="3047718"/>
            <a:ext cx="2234309" cy="2819682"/>
          </a:xfrm>
          <a:prstGeom prst="rect">
            <a:avLst/>
          </a:prstGeom>
          <a:ln>
            <a:noFill/>
          </a:ln>
          <a:effectLst>
            <a:outerShdw blurRad="292100" dist="139700" dir="2700000" algn="tl" rotWithShape="0">
              <a:srgbClr val="333333">
                <a:alpha val="65000"/>
              </a:srgbClr>
            </a:outerShdw>
          </a:effectLst>
        </p:spPr>
      </p:pic>
      <p:cxnSp>
        <p:nvCxnSpPr>
          <p:cNvPr id="13" name="Straight Arrow Connector 12"/>
          <p:cNvCxnSpPr/>
          <p:nvPr/>
        </p:nvCxnSpPr>
        <p:spPr>
          <a:xfrm flipH="1">
            <a:off x="2259478" y="4951225"/>
            <a:ext cx="940922" cy="531626"/>
          </a:xfrm>
          <a:prstGeom prst="straightConnector1">
            <a:avLst/>
          </a:prstGeom>
          <a:ln w="7620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4964249" y="3733800"/>
            <a:ext cx="1078640" cy="854471"/>
          </a:xfrm>
          <a:prstGeom prst="straightConnector1">
            <a:avLst/>
          </a:prstGeom>
          <a:ln w="76200">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60839" y="499128"/>
            <a:ext cx="2031014" cy="749958"/>
            <a:chOff x="6579586" y="571500"/>
            <a:chExt cx="2341892" cy="934522"/>
          </a:xfrm>
        </p:grpSpPr>
        <p:sp>
          <p:nvSpPr>
            <p:cNvPr id="9" name="10-Point Star 8"/>
            <p:cNvSpPr/>
            <p:nvPr/>
          </p:nvSpPr>
          <p:spPr>
            <a:xfrm>
              <a:off x="6579586" y="571500"/>
              <a:ext cx="2341892" cy="934522"/>
            </a:xfrm>
            <a:prstGeom prst="star10">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rgbClr val="FF0000"/>
                </a:solidFill>
              </a:endParaRPr>
            </a:p>
          </p:txBody>
        </p:sp>
        <p:sp>
          <p:nvSpPr>
            <p:cNvPr id="8" name="TextBox 7"/>
            <p:cNvSpPr txBox="1"/>
            <p:nvPr/>
          </p:nvSpPr>
          <p:spPr>
            <a:xfrm>
              <a:off x="6705600" y="846067"/>
              <a:ext cx="2089864" cy="345168"/>
            </a:xfrm>
            <a:prstGeom prst="rect">
              <a:avLst/>
            </a:prstGeom>
            <a:noFill/>
          </p:spPr>
          <p:txBody>
            <a:bodyPr wrap="square" rtlCol="0">
              <a:spAutoFit/>
            </a:bodyPr>
            <a:lstStyle/>
            <a:p>
              <a:r>
                <a:rPr lang="en-US" sz="1200" b="1" dirty="0"/>
                <a:t>&gt;300 page hits per year*!</a:t>
              </a:r>
            </a:p>
          </p:txBody>
        </p:sp>
      </p:grpSp>
      <p:cxnSp>
        <p:nvCxnSpPr>
          <p:cNvPr id="15" name="Straight Arrow Connector 14"/>
          <p:cNvCxnSpPr/>
          <p:nvPr/>
        </p:nvCxnSpPr>
        <p:spPr>
          <a:xfrm>
            <a:off x="1143000" y="1151254"/>
            <a:ext cx="457200" cy="380402"/>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103451" y="6345595"/>
            <a:ext cx="2286000" cy="415498"/>
          </a:xfrm>
          <a:prstGeom prst="rect">
            <a:avLst/>
          </a:prstGeom>
          <a:noFill/>
        </p:spPr>
        <p:txBody>
          <a:bodyPr wrap="square" rtlCol="0">
            <a:spAutoFit/>
          </a:bodyPr>
          <a:lstStyle/>
          <a:p>
            <a:r>
              <a:rPr lang="en-US" sz="1050" dirty="0"/>
              <a:t>* Thanks to Leah Hesla @ FNAL for analysis and upkeep of this page!</a:t>
            </a:r>
          </a:p>
        </p:txBody>
      </p:sp>
    </p:spTree>
    <p:extLst>
      <p:ext uri="{BB962C8B-B14F-4D97-AF65-F5344CB8AC3E}">
        <p14:creationId xmlns:p14="http://schemas.microsoft.com/office/powerpoint/2010/main" val="31730560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4047" y="762000"/>
            <a:ext cx="9109953" cy="5442664"/>
          </a:xfrm>
        </p:spPr>
        <p:txBody>
          <a:bodyPr>
            <a:noAutofit/>
          </a:bodyPr>
          <a:lstStyle/>
          <a:p>
            <a:r>
              <a:rPr lang="en-US" sz="1800" dirty="0"/>
              <a:t>R&amp;D</a:t>
            </a:r>
          </a:p>
          <a:p>
            <a:pPr lvl="1"/>
            <a:r>
              <a:rPr lang="en-US" sz="1200" dirty="0"/>
              <a:t>&gt;2.5M$ in informal cost sharing attracted </a:t>
            </a:r>
            <a:r>
              <a:rPr lang="en-US" sz="1100" dirty="0"/>
              <a:t>(averaging 20% across all Stewardship Program Awards so far)</a:t>
            </a:r>
          </a:p>
          <a:p>
            <a:pPr lvl="1"/>
            <a:r>
              <a:rPr lang="en-US" sz="1200" dirty="0"/>
              <a:t>6 Patents (1 international)</a:t>
            </a:r>
          </a:p>
          <a:p>
            <a:pPr lvl="1"/>
            <a:r>
              <a:rPr lang="en-US" sz="1200" dirty="0"/>
              <a:t>23 Dissertations completed (10 UCLA, 10 Indiana U, 3 FSU)</a:t>
            </a:r>
          </a:p>
          <a:p>
            <a:pPr lvl="1"/>
            <a:r>
              <a:rPr lang="en-US" sz="1200" dirty="0"/>
              <a:t>105 Journal Publications, 99 Conference Presentations, 1 book and 6 book chapters</a:t>
            </a:r>
          </a:p>
          <a:p>
            <a:r>
              <a:rPr lang="en-US" sz="1800" dirty="0"/>
              <a:t>Facilities</a:t>
            </a:r>
          </a:p>
          <a:p>
            <a:pPr lvl="1"/>
            <a:r>
              <a:rPr lang="en-US" sz="1200" dirty="0"/>
              <a:t>Brookhaven ATF</a:t>
            </a:r>
          </a:p>
          <a:p>
            <a:pPr lvl="2"/>
            <a:r>
              <a:rPr lang="en-US" sz="1050" dirty="0"/>
              <a:t>Provided an average of over 2000 user-hours per year of support on electron and laser beam experiments</a:t>
            </a:r>
          </a:p>
          <a:p>
            <a:pPr lvl="3"/>
            <a:r>
              <a:rPr lang="en-US" sz="1050" dirty="0"/>
              <a:t>free of charge for academic use</a:t>
            </a:r>
          </a:p>
          <a:p>
            <a:pPr lvl="3"/>
            <a:r>
              <a:rPr lang="en-US" sz="1050" dirty="0"/>
              <a:t>Supported work by BES, NP, DARPA, DNDO, and small businesses</a:t>
            </a:r>
          </a:p>
          <a:p>
            <a:pPr lvl="2"/>
            <a:r>
              <a:rPr lang="en-US" sz="1050" dirty="0"/>
              <a:t>Hosted &gt;50 users and 22 user experiments</a:t>
            </a:r>
          </a:p>
          <a:p>
            <a:pPr lvl="2"/>
            <a:r>
              <a:rPr lang="en-US" sz="1050" dirty="0"/>
              <a:t>Completed 7 experiments in the 2013-2015 timeframe</a:t>
            </a:r>
          </a:p>
          <a:p>
            <a:pPr lvl="1"/>
            <a:r>
              <a:rPr lang="en-US" sz="1200" dirty="0"/>
              <a:t>Office of Science National Laboratory Accelerator R&amp;D Infrastructure</a:t>
            </a:r>
          </a:p>
          <a:p>
            <a:pPr lvl="2"/>
            <a:r>
              <a:rPr lang="en-US" sz="1050" dirty="0"/>
              <a:t>&gt;450 visitors attended lab “open houses” to learn about their capabilities</a:t>
            </a:r>
          </a:p>
          <a:p>
            <a:pPr lvl="2"/>
            <a:r>
              <a:rPr lang="en-US" sz="1050" dirty="0"/>
              <a:t>33 new “outside uses” of labs were identified, 7 were seed-funded</a:t>
            </a:r>
          </a:p>
          <a:p>
            <a:r>
              <a:rPr lang="en-US" sz="1800" dirty="0"/>
              <a:t>Coordination &amp; Communication</a:t>
            </a:r>
          </a:p>
          <a:p>
            <a:pPr lvl="1"/>
            <a:r>
              <a:rPr lang="en-US" sz="1200" dirty="0"/>
              <a:t>8 Offices and Agencies outside HEP coordinate on accelerator R&amp;D</a:t>
            </a:r>
          </a:p>
          <a:p>
            <a:pPr lvl="1"/>
            <a:r>
              <a:rPr lang="en-US" sz="1200" dirty="0"/>
              <a:t>Conducted Basic Research Needs Workshops and an RFI to map out the complex application space and develop R&amp;D roadmaps</a:t>
            </a:r>
          </a:p>
          <a:p>
            <a:pPr lvl="2"/>
            <a:r>
              <a:rPr lang="en-US" sz="1100" dirty="0"/>
              <a:t>3+1 workshops, co-sponsored with NIH, DNDO, and attended by BES, NP, DOD-ONR, FES, NSF, NIH, EPA, and the CRS </a:t>
            </a:r>
            <a:endParaRPr lang="en-US" sz="1400" dirty="0"/>
          </a:p>
          <a:p>
            <a:pPr lvl="1"/>
            <a:r>
              <a:rPr lang="en-US" sz="1200" dirty="0"/>
              <a:t>Co-funding an NAS study on Science Opportunities with Ultraintense Lasers (funded jointly with DOE-NNSA, DOD-ONR, and DOD-AFOSR)</a:t>
            </a:r>
          </a:p>
          <a:p>
            <a:pPr lvl="1"/>
            <a:r>
              <a:rPr lang="en-US" sz="1200" dirty="0"/>
              <a:t>Publicity: a Whitehouse article, </a:t>
            </a:r>
            <a:r>
              <a:rPr lang="en-US" sz="1050" dirty="0"/>
              <a:t>2 Physics Today articles, </a:t>
            </a:r>
            <a:r>
              <a:rPr lang="en-US" sz="1000" dirty="0"/>
              <a:t>10</a:t>
            </a:r>
            <a:r>
              <a:rPr lang="en-US" sz="800" dirty="0"/>
              <a:t> invited plenaries </a:t>
            </a:r>
            <a:r>
              <a:rPr lang="en-US" sz="700" dirty="0"/>
              <a:t>(6 from outside HEP {AMS, AAAS, NAPT, ANS, TTWG, CAARI}</a:t>
            </a:r>
            <a:r>
              <a:rPr lang="en-US" sz="400" dirty="0"/>
              <a:t>)</a:t>
            </a:r>
            <a:r>
              <a:rPr lang="en-US" sz="600" dirty="0"/>
              <a:t>,</a:t>
            </a:r>
            <a:r>
              <a:rPr lang="en-US" sz="800" dirty="0"/>
              <a:t> </a:t>
            </a:r>
            <a:r>
              <a:rPr lang="en-US" sz="600" dirty="0"/>
              <a:t>a trade magazine article,</a:t>
            </a:r>
            <a:r>
              <a:rPr lang="en-US" sz="400" dirty="0"/>
              <a:t> </a:t>
            </a:r>
            <a:r>
              <a:rPr lang="en-US" sz="500" dirty="0"/>
              <a:t>2 talks to industrial groups, </a:t>
            </a:r>
            <a:r>
              <a:rPr lang="en-US" sz="300" dirty="0"/>
              <a:t>2 general public lectures, ….</a:t>
            </a:r>
            <a:endParaRPr lang="en-US" sz="500" dirty="0"/>
          </a:p>
          <a:p>
            <a:pPr lvl="1"/>
            <a:endParaRPr lang="en-US" sz="1200" dirty="0"/>
          </a:p>
        </p:txBody>
      </p:sp>
      <p:sp>
        <p:nvSpPr>
          <p:cNvPr id="3" name="Title 2"/>
          <p:cNvSpPr>
            <a:spLocks noGrp="1"/>
          </p:cNvSpPr>
          <p:nvPr>
            <p:ph type="title"/>
          </p:nvPr>
        </p:nvSpPr>
        <p:spPr/>
        <p:txBody>
          <a:bodyPr>
            <a:normAutofit/>
          </a:bodyPr>
          <a:lstStyle/>
          <a:p>
            <a:r>
              <a:rPr lang="en-US" b="1" dirty="0">
                <a:solidFill>
                  <a:srgbClr val="00B0F0"/>
                </a:solidFill>
                <a:effectLst>
                  <a:outerShdw blurRad="38100" dist="38100" dir="2700000" algn="tl">
                    <a:srgbClr val="000000">
                      <a:alpha val="43137"/>
                    </a:srgbClr>
                  </a:outerShdw>
                </a:effectLst>
              </a:rPr>
              <a:t>Accelerator Stewardship Program</a:t>
            </a:r>
            <a:br>
              <a:rPr lang="en-US" b="1" dirty="0">
                <a:solidFill>
                  <a:srgbClr val="00B0F0"/>
                </a:solidFill>
                <a:effectLst>
                  <a:outerShdw blurRad="38100" dist="38100" dir="2700000" algn="tl">
                    <a:srgbClr val="000000">
                      <a:alpha val="43137"/>
                    </a:srgbClr>
                  </a:outerShdw>
                </a:effectLst>
              </a:rPr>
            </a:br>
            <a:r>
              <a:rPr lang="en-US" b="1" dirty="0">
                <a:solidFill>
                  <a:srgbClr val="00B0F0"/>
                </a:solidFill>
                <a:effectLst>
                  <a:outerShdw blurRad="38100" dist="38100" dir="2700000" algn="tl">
                    <a:srgbClr val="000000">
                      <a:alpha val="43137"/>
                    </a:srgbClr>
                  </a:outerShdw>
                </a:effectLst>
              </a:rPr>
              <a:t>Accomplishments</a:t>
            </a:r>
          </a:p>
        </p:txBody>
      </p:sp>
      <p:sp>
        <p:nvSpPr>
          <p:cNvPr id="4" name="Slide Number Placeholder 3"/>
          <p:cNvSpPr>
            <a:spLocks noGrp="1"/>
          </p:cNvSpPr>
          <p:nvPr>
            <p:ph type="sldNum" sz="quarter" idx="11"/>
          </p:nvPr>
        </p:nvSpPr>
        <p:spPr/>
        <p:txBody>
          <a:bodyPr/>
          <a:lstStyle/>
          <a:p>
            <a:fld id="{26CA2777-A89F-4130-B308-73BB65955918}" type="slidenum">
              <a:rPr lang="en-US" smtClean="0"/>
              <a:pPr/>
              <a:t>22</a:t>
            </a:fld>
            <a:endParaRPr lang="en-US" dirty="0"/>
          </a:p>
        </p:txBody>
      </p:sp>
      <p:sp>
        <p:nvSpPr>
          <p:cNvPr id="5" name="Footer Placeholder 4"/>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11750817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22EFCDD-8943-4F7C-A487-279DF0929CDC}" type="slidenum">
              <a:rPr lang="en-US" smtClean="0"/>
              <a:pPr/>
              <a:t>23</a:t>
            </a:fld>
            <a:endParaRPr lang="en-US" dirty="0"/>
          </a:p>
        </p:txBody>
      </p:sp>
      <p:sp>
        <p:nvSpPr>
          <p:cNvPr id="20" name="Title 2"/>
          <p:cNvSpPr txBox="1">
            <a:spLocks/>
          </p:cNvSpPr>
          <p:nvPr/>
        </p:nvSpPr>
        <p:spPr bwMode="auto">
          <a:xfrm>
            <a:off x="0" y="152400"/>
            <a:ext cx="9144000" cy="762000"/>
          </a:xfrm>
          <a:prstGeom prst="rect">
            <a:avLst/>
          </a:prstGeom>
          <a:noFill/>
          <a:ln w="9525">
            <a:noFill/>
            <a:miter lim="800000"/>
            <a:headEnd/>
            <a:tailEnd/>
          </a:ln>
        </p:spPr>
        <p:txBody>
          <a:bodyPr vert="horz" wrap="square" lIns="91429" tIns="45714" rIns="91429" bIns="45714" numCol="1" anchor="ctr" anchorCtr="0" compatLnSpc="1">
            <a:prstTxWarp prst="textNoShape">
              <a:avLst/>
            </a:prstTxWarp>
          </a:bodyPr>
          <a:lstStyle>
            <a:lvl1pPr algn="ctr" rtl="0" eaLnBrk="1" fontAlgn="base" hangingPunct="1">
              <a:spcBef>
                <a:spcPct val="0"/>
              </a:spcBef>
              <a:spcAft>
                <a:spcPct val="0"/>
              </a:spcAft>
              <a:defRPr sz="3200" kern="1200">
                <a:solidFill>
                  <a:srgbClr val="106636"/>
                </a:solidFill>
                <a:latin typeface="+mj-lt"/>
                <a:ea typeface="+mj-ea"/>
                <a:cs typeface="Arial" pitchFamily="34" charset="0"/>
              </a:defRPr>
            </a:lvl1pPr>
            <a:lvl2pPr algn="ctr" rtl="0" eaLnBrk="1" fontAlgn="base" hangingPunct="1">
              <a:spcBef>
                <a:spcPct val="0"/>
              </a:spcBef>
              <a:spcAft>
                <a:spcPct val="0"/>
              </a:spcAft>
              <a:defRPr sz="2400">
                <a:solidFill>
                  <a:srgbClr val="106636"/>
                </a:solidFill>
                <a:latin typeface="Arial" charset="0"/>
                <a:cs typeface="Arial" charset="0"/>
              </a:defRPr>
            </a:lvl2pPr>
            <a:lvl3pPr algn="ctr" rtl="0" eaLnBrk="1" fontAlgn="base" hangingPunct="1">
              <a:spcBef>
                <a:spcPct val="0"/>
              </a:spcBef>
              <a:spcAft>
                <a:spcPct val="0"/>
              </a:spcAft>
              <a:defRPr sz="2400">
                <a:solidFill>
                  <a:srgbClr val="106636"/>
                </a:solidFill>
                <a:latin typeface="Arial" charset="0"/>
                <a:cs typeface="Arial" charset="0"/>
              </a:defRPr>
            </a:lvl3pPr>
            <a:lvl4pPr algn="ctr" rtl="0" eaLnBrk="1" fontAlgn="base" hangingPunct="1">
              <a:spcBef>
                <a:spcPct val="0"/>
              </a:spcBef>
              <a:spcAft>
                <a:spcPct val="0"/>
              </a:spcAft>
              <a:defRPr sz="2400">
                <a:solidFill>
                  <a:srgbClr val="106636"/>
                </a:solidFill>
                <a:latin typeface="Arial" charset="0"/>
                <a:cs typeface="Arial" charset="0"/>
              </a:defRPr>
            </a:lvl4pPr>
            <a:lvl5pPr algn="ctr" rtl="0" eaLnBrk="1" fontAlgn="base" hangingPunct="1">
              <a:spcBef>
                <a:spcPct val="0"/>
              </a:spcBef>
              <a:spcAft>
                <a:spcPct val="0"/>
              </a:spcAft>
              <a:defRPr sz="2400">
                <a:solidFill>
                  <a:srgbClr val="106636"/>
                </a:solidFill>
                <a:latin typeface="Arial" charset="0"/>
                <a:cs typeface="Arial" charset="0"/>
              </a:defRPr>
            </a:lvl5pPr>
            <a:lvl6pPr marL="457146" algn="ctr" rtl="0" eaLnBrk="1" fontAlgn="base" hangingPunct="1">
              <a:spcBef>
                <a:spcPct val="0"/>
              </a:spcBef>
              <a:spcAft>
                <a:spcPct val="0"/>
              </a:spcAft>
              <a:defRPr sz="2400">
                <a:solidFill>
                  <a:srgbClr val="106636"/>
                </a:solidFill>
                <a:latin typeface="Arial" charset="0"/>
                <a:cs typeface="Arial" charset="0"/>
              </a:defRPr>
            </a:lvl6pPr>
            <a:lvl7pPr marL="914293" algn="ctr" rtl="0" eaLnBrk="1" fontAlgn="base" hangingPunct="1">
              <a:spcBef>
                <a:spcPct val="0"/>
              </a:spcBef>
              <a:spcAft>
                <a:spcPct val="0"/>
              </a:spcAft>
              <a:defRPr sz="2400">
                <a:solidFill>
                  <a:srgbClr val="106636"/>
                </a:solidFill>
                <a:latin typeface="Arial" charset="0"/>
                <a:cs typeface="Arial" charset="0"/>
              </a:defRPr>
            </a:lvl7pPr>
            <a:lvl8pPr marL="1371440" algn="ctr" rtl="0" eaLnBrk="1" fontAlgn="base" hangingPunct="1">
              <a:spcBef>
                <a:spcPct val="0"/>
              </a:spcBef>
              <a:spcAft>
                <a:spcPct val="0"/>
              </a:spcAft>
              <a:defRPr sz="2400">
                <a:solidFill>
                  <a:srgbClr val="106636"/>
                </a:solidFill>
                <a:latin typeface="Arial" charset="0"/>
                <a:cs typeface="Arial" charset="0"/>
              </a:defRPr>
            </a:lvl8pPr>
            <a:lvl9pPr marL="1828586" algn="ctr" rtl="0" eaLnBrk="1" fontAlgn="base" hangingPunct="1">
              <a:spcBef>
                <a:spcPct val="0"/>
              </a:spcBef>
              <a:spcAft>
                <a:spcPct val="0"/>
              </a:spcAft>
              <a:defRPr sz="2400">
                <a:solidFill>
                  <a:srgbClr val="106636"/>
                </a:solidFill>
                <a:latin typeface="Arial" charset="0"/>
                <a:cs typeface="Arial" charset="0"/>
              </a:defRPr>
            </a:lvl9pPr>
          </a:lstStyle>
          <a:p>
            <a:r>
              <a:rPr lang="en-US" dirty="0"/>
              <a:t>Accelerator Stewardship In the Press </a:t>
            </a:r>
          </a:p>
          <a:p>
            <a:endParaRPr lang="en-US" sz="1600" dirty="0"/>
          </a:p>
          <a:p>
            <a:r>
              <a:rPr lang="en-US" sz="1600" dirty="0"/>
              <a:t>(last 26 months)</a:t>
            </a:r>
          </a:p>
        </p:txBody>
      </p:sp>
      <p:pic>
        <p:nvPicPr>
          <p:cNvPr id="8" name="Picture 7" descr="Screen Clippi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4363413"/>
            <a:ext cx="2405003" cy="2154430"/>
          </a:xfrm>
          <a:prstGeom prst="rect">
            <a:avLst/>
          </a:prstGeom>
          <a:ln>
            <a:noFill/>
          </a:ln>
          <a:effectLst>
            <a:outerShdw blurRad="292100" dist="139700" dir="2700000" algn="tl" rotWithShape="0">
              <a:srgbClr val="333333">
                <a:alpha val="65000"/>
              </a:srgbClr>
            </a:outerShdw>
          </a:effectLst>
        </p:spPr>
      </p:pic>
      <p:pic>
        <p:nvPicPr>
          <p:cNvPr id="52" name="Picture 51" descr="Screen Clippi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723" y="887649"/>
            <a:ext cx="1656631" cy="3352800"/>
          </a:xfrm>
          <a:prstGeom prst="rect">
            <a:avLst/>
          </a:prstGeom>
          <a:ln>
            <a:noFill/>
          </a:ln>
          <a:effectLst>
            <a:outerShdw blurRad="292100" dist="139700" dir="2700000" algn="tl" rotWithShape="0">
              <a:srgbClr val="333333">
                <a:alpha val="65000"/>
              </a:srgbClr>
            </a:outerShdw>
          </a:effectLst>
        </p:spPr>
      </p:pic>
      <p:pic>
        <p:nvPicPr>
          <p:cNvPr id="53" name="Picture 52" descr="Screen Clippi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01662" y="892178"/>
            <a:ext cx="2924500" cy="1805886"/>
          </a:xfrm>
          <a:prstGeom prst="rect">
            <a:avLst/>
          </a:prstGeom>
          <a:ln>
            <a:noFill/>
          </a:ln>
          <a:effectLst>
            <a:outerShdw blurRad="292100" dist="139700" dir="2700000" algn="tl" rotWithShape="0">
              <a:srgbClr val="333333">
                <a:alpha val="65000"/>
              </a:srgbClr>
            </a:outerShdw>
          </a:effectLst>
        </p:spPr>
      </p:pic>
      <p:grpSp>
        <p:nvGrpSpPr>
          <p:cNvPr id="66" name="Group 65"/>
          <p:cNvGrpSpPr/>
          <p:nvPr/>
        </p:nvGrpSpPr>
        <p:grpSpPr>
          <a:xfrm>
            <a:off x="7259231" y="3025849"/>
            <a:ext cx="1866900" cy="1981237"/>
            <a:chOff x="3924300" y="2381116"/>
            <a:chExt cx="3733800" cy="3463370"/>
          </a:xfrm>
        </p:grpSpPr>
        <p:pic>
          <p:nvPicPr>
            <p:cNvPr id="54" name="Picture 53" descr="Screen Clippi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24300" y="2381116"/>
              <a:ext cx="3733800" cy="1478510"/>
            </a:xfrm>
            <a:prstGeom prst="rect">
              <a:avLst/>
            </a:prstGeom>
            <a:ln>
              <a:noFill/>
            </a:ln>
            <a:effectLst>
              <a:outerShdw blurRad="292100" dist="139700" dir="2700000" algn="tl" rotWithShape="0">
                <a:srgbClr val="333333">
                  <a:alpha val="65000"/>
                </a:srgbClr>
              </a:outerShdw>
            </a:effectLst>
          </p:spPr>
        </p:pic>
        <p:pic>
          <p:nvPicPr>
            <p:cNvPr id="65" name="Picture 64" descr="Screen Clippi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24300" y="3908833"/>
              <a:ext cx="3733800" cy="1935653"/>
            </a:xfrm>
            <a:prstGeom prst="rect">
              <a:avLst/>
            </a:prstGeom>
            <a:ln>
              <a:noFill/>
            </a:ln>
            <a:effectLst>
              <a:outerShdw blurRad="292100" dist="139700" dir="2700000" algn="tl" rotWithShape="0">
                <a:srgbClr val="333333">
                  <a:alpha val="65000"/>
                </a:srgbClr>
              </a:outerShdw>
            </a:effectLst>
          </p:spPr>
        </p:pic>
      </p:grpSp>
      <p:pic>
        <p:nvPicPr>
          <p:cNvPr id="67" name="Picture 66" descr="Screen Clippi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55589" y="1295400"/>
            <a:ext cx="3433500" cy="3429000"/>
          </a:xfrm>
          <a:prstGeom prst="rect">
            <a:avLst/>
          </a:prstGeom>
          <a:ln>
            <a:noFill/>
          </a:ln>
          <a:effectLst>
            <a:outerShdw blurRad="292100" dist="139700" dir="2700000" algn="tl" rotWithShape="0">
              <a:srgbClr val="333333">
                <a:alpha val="65000"/>
              </a:srgbClr>
            </a:outerShdw>
          </a:effectLst>
        </p:spPr>
      </p:pic>
      <p:pic>
        <p:nvPicPr>
          <p:cNvPr id="68" name="Picture 67" descr="Screen Clippi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38327" y="2559897"/>
            <a:ext cx="3394302" cy="2797358"/>
          </a:xfrm>
          <a:prstGeom prst="rect">
            <a:avLst/>
          </a:prstGeom>
          <a:ln>
            <a:noFill/>
          </a:ln>
          <a:effectLst>
            <a:outerShdw blurRad="292100" dist="139700" dir="2700000" algn="tl" rotWithShape="0">
              <a:srgbClr val="333333">
                <a:alpha val="65000"/>
              </a:srgbClr>
            </a:outerShdw>
          </a:effectLst>
        </p:spPr>
      </p:pic>
      <p:pic>
        <p:nvPicPr>
          <p:cNvPr id="69" name="Picture 68" descr="Screen Clippi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00600" y="4524931"/>
            <a:ext cx="4201154" cy="1922938"/>
          </a:xfrm>
          <a:prstGeom prst="rect">
            <a:avLst/>
          </a:prstGeom>
          <a:ln>
            <a:noFill/>
          </a:ln>
          <a:effectLst>
            <a:outerShdw blurRad="292100" dist="139700" dir="2700000" algn="tl" rotWithShape="0">
              <a:srgbClr val="333333">
                <a:alpha val="65000"/>
              </a:srgbClr>
            </a:outerShdw>
          </a:effectLst>
        </p:spPr>
      </p:pic>
      <p:sp>
        <p:nvSpPr>
          <p:cNvPr id="2" name="TextBox 1"/>
          <p:cNvSpPr txBox="1"/>
          <p:nvPr/>
        </p:nvSpPr>
        <p:spPr>
          <a:xfrm>
            <a:off x="1143000" y="3399472"/>
            <a:ext cx="6858000" cy="1477328"/>
          </a:xfrm>
          <a:prstGeom prst="rect">
            <a:avLst/>
          </a:prstGeom>
          <a:solidFill>
            <a:schemeClr val="bg1"/>
          </a:solidFill>
          <a:ln w="28575">
            <a:solidFill>
              <a:srgbClr val="00B050"/>
            </a:solidFill>
          </a:ln>
        </p:spPr>
        <p:txBody>
          <a:bodyPr wrap="square" rtlCol="0">
            <a:spAutoFit/>
          </a:bodyPr>
          <a:lstStyle/>
          <a:p>
            <a:r>
              <a:rPr lang="en-US" b="1" dirty="0">
                <a:solidFill>
                  <a:srgbClr val="00B050"/>
                </a:solidFill>
                <a:latin typeface="Times New Roman" panose="02020603050405020304" pitchFamily="18" charset="0"/>
                <a:cs typeface="Times New Roman" panose="02020603050405020304" pitchFamily="18" charset="0"/>
              </a:rPr>
              <a:t>Media attention focused primarily on Stewardship’s efforts in</a:t>
            </a:r>
          </a:p>
          <a:p>
            <a:pPr marL="285750" indent="-285750">
              <a:buFont typeface="Arial" panose="020B0604020202020204" pitchFamily="34" charset="0"/>
              <a:buChar char="•"/>
            </a:pPr>
            <a:r>
              <a:rPr lang="en-US" b="1" dirty="0">
                <a:solidFill>
                  <a:srgbClr val="00B050"/>
                </a:solidFill>
                <a:latin typeface="Times New Roman" panose="02020603050405020304" pitchFamily="18" charset="0"/>
                <a:cs typeface="Times New Roman" panose="02020603050405020304" pitchFamily="18" charset="0"/>
              </a:rPr>
              <a:t>Outreach </a:t>
            </a:r>
            <a:r>
              <a:rPr lang="en-US" b="1" dirty="0">
                <a:solidFill>
                  <a:prstClr val="black">
                    <a:lumMod val="65000"/>
                    <a:lumOff val="35000"/>
                  </a:prstClr>
                </a:solidFill>
                <a:latin typeface="Times New Roman" panose="02020603050405020304" pitchFamily="18" charset="0"/>
                <a:cs typeface="Times New Roman" panose="02020603050405020304" pitchFamily="18" charset="0"/>
              </a:rPr>
              <a:t>-- </a:t>
            </a:r>
            <a:r>
              <a:rPr lang="en-US" dirty="0">
                <a:solidFill>
                  <a:prstClr val="black">
                    <a:lumMod val="65000"/>
                    <a:lumOff val="35000"/>
                  </a:prstClr>
                </a:solidFill>
                <a:latin typeface="Times New Roman" panose="02020603050405020304" pitchFamily="18" charset="0"/>
                <a:cs typeface="Times New Roman" panose="02020603050405020304" pitchFamily="18" charset="0"/>
              </a:rPr>
              <a:t>to facilitate tech transfer and make unique accelerator test infrastructure accessible</a:t>
            </a:r>
          </a:p>
          <a:p>
            <a:pPr marL="285750" indent="-285750">
              <a:buFont typeface="Arial" panose="020B0604020202020204" pitchFamily="34" charset="0"/>
              <a:buChar char="•"/>
            </a:pPr>
            <a:r>
              <a:rPr lang="en-US" b="1" dirty="0">
                <a:solidFill>
                  <a:srgbClr val="00B050"/>
                </a:solidFill>
                <a:latin typeface="Times New Roman" panose="02020603050405020304" pitchFamily="18" charset="0"/>
                <a:cs typeface="Times New Roman" panose="02020603050405020304" pitchFamily="18" charset="0"/>
              </a:rPr>
              <a:t>Putting new accelerator technology to work in medicine</a:t>
            </a:r>
            <a:r>
              <a:rPr lang="en-US" dirty="0">
                <a:solidFill>
                  <a:prstClr val="black">
                    <a:lumMod val="65000"/>
                    <a:lumOff val="35000"/>
                  </a:prstClr>
                </a:solidFill>
                <a:latin typeface="Times New Roman" panose="02020603050405020304" pitchFamily="18" charset="0"/>
                <a:cs typeface="Times New Roman" panose="02020603050405020304" pitchFamily="18" charset="0"/>
              </a:rPr>
              <a:t> – making beam delivery systems faster and smaller</a:t>
            </a:r>
          </a:p>
        </p:txBody>
      </p:sp>
    </p:spTree>
    <p:extLst>
      <p:ext uri="{BB962C8B-B14F-4D97-AF65-F5344CB8AC3E}">
        <p14:creationId xmlns:p14="http://schemas.microsoft.com/office/powerpoint/2010/main" val="19054056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FY 2016 FOA/LAB Process Overview</a:t>
            </a:r>
          </a:p>
        </p:txBody>
      </p:sp>
      <p:sp>
        <p:nvSpPr>
          <p:cNvPr id="4" name="TextBox 3"/>
          <p:cNvSpPr txBox="1"/>
          <p:nvPr/>
        </p:nvSpPr>
        <p:spPr>
          <a:xfrm>
            <a:off x="0" y="762000"/>
            <a:ext cx="9067800" cy="4708981"/>
          </a:xfrm>
          <a:prstGeom prst="rect">
            <a:avLst/>
          </a:prstGeom>
          <a:noFill/>
        </p:spPr>
        <p:txBody>
          <a:bodyPr wrap="square" rtlCol="0">
            <a:spAutoFit/>
          </a:bodyPr>
          <a:lstStyle/>
          <a:p>
            <a:pPr marL="285750" indent="-285750">
              <a:buFont typeface="Arial" panose="020B0604020202020204" pitchFamily="34" charset="0"/>
              <a:buChar char="•"/>
            </a:pPr>
            <a:r>
              <a:rPr lang="en-US" sz="1200" dirty="0">
                <a:solidFill>
                  <a:srgbClr val="C00000"/>
                </a:solidFill>
              </a:rPr>
              <a:t>Program Planning</a:t>
            </a:r>
          </a:p>
          <a:p>
            <a:pPr marL="742950" lvl="1" indent="-285750">
              <a:buFont typeface="Arial" panose="020B0604020202020204" pitchFamily="34" charset="0"/>
              <a:buChar char="•"/>
            </a:pPr>
            <a:r>
              <a:rPr lang="en-US" sz="1200" dirty="0"/>
              <a:t>January 2013 – Ion Beam Therapy Workshop &amp; Lasers Technology for Accelerators Workshop</a:t>
            </a:r>
          </a:p>
          <a:p>
            <a:pPr marL="742950" lvl="1" indent="-285750">
              <a:buFont typeface="Arial" panose="020B0604020202020204" pitchFamily="34" charset="0"/>
              <a:buChar char="•"/>
            </a:pPr>
            <a:r>
              <a:rPr lang="en-US" sz="1200" dirty="0"/>
              <a:t>May 2014, June 2015 – RFI and Workshop on Energy &amp; Environmental Applications of Accelerators</a:t>
            </a:r>
          </a:p>
          <a:p>
            <a:pPr marL="285750" indent="-285750">
              <a:buFont typeface="Arial" panose="020B0604020202020204" pitchFamily="34" charset="0"/>
              <a:buChar char="•"/>
            </a:pPr>
            <a:r>
              <a:rPr lang="en-US" sz="1200" dirty="0">
                <a:solidFill>
                  <a:srgbClr val="C00000"/>
                </a:solidFill>
              </a:rPr>
              <a:t>FOA Preparation</a:t>
            </a:r>
          </a:p>
          <a:p>
            <a:pPr marL="742950" lvl="1" indent="-285750">
              <a:buFont typeface="Arial" panose="020B0604020202020204" pitchFamily="34" charset="0"/>
              <a:buChar char="•"/>
            </a:pPr>
            <a:r>
              <a:rPr lang="en-US" sz="1200" dirty="0"/>
              <a:t>August 2015 – </a:t>
            </a:r>
            <a:r>
              <a:rPr lang="en-US" sz="1200" dirty="0">
                <a:solidFill>
                  <a:srgbClr val="C00000"/>
                </a:solidFill>
              </a:rPr>
              <a:t>FOA written and circulated</a:t>
            </a:r>
            <a:r>
              <a:rPr lang="en-US" sz="1200" dirty="0"/>
              <a:t> to </a:t>
            </a:r>
            <a:r>
              <a:rPr lang="en-US" sz="1200" dirty="0">
                <a:solidFill>
                  <a:srgbClr val="0070C0"/>
                </a:solidFill>
              </a:rPr>
              <a:t>SC/BES+SC/NP, </a:t>
            </a:r>
            <a:r>
              <a:rPr lang="en-US" sz="1200" dirty="0">
                <a:solidFill>
                  <a:schemeClr val="accent3">
                    <a:lumMod val="50000"/>
                  </a:schemeClr>
                </a:solidFill>
              </a:rPr>
              <a:t>NSF/MPS+NSF/CBET, NIH/NCI, DoD/ONR, DHS/DNDO</a:t>
            </a:r>
            <a:endParaRPr lang="en-US" sz="1200" dirty="0"/>
          </a:p>
          <a:p>
            <a:pPr marL="742950" lvl="1" indent="-285750">
              <a:buFont typeface="Arial" panose="020B0604020202020204" pitchFamily="34" charset="0"/>
              <a:buChar char="•"/>
            </a:pPr>
            <a:r>
              <a:rPr lang="en-US" sz="1200" dirty="0">
                <a:solidFill>
                  <a:srgbClr val="C00000"/>
                </a:solidFill>
              </a:rPr>
              <a:t>October 13, 2015 – FOA posted</a:t>
            </a:r>
          </a:p>
          <a:p>
            <a:pPr marL="285750" indent="-285750">
              <a:buFont typeface="Arial" panose="020B0604020202020204" pitchFamily="34" charset="0"/>
              <a:buChar char="•"/>
            </a:pPr>
            <a:r>
              <a:rPr lang="en-US" sz="1200" dirty="0">
                <a:solidFill>
                  <a:srgbClr val="C00000"/>
                </a:solidFill>
              </a:rPr>
              <a:t>Pre-Application Phase</a:t>
            </a:r>
          </a:p>
          <a:p>
            <a:pPr marL="742950" lvl="1" indent="-285750">
              <a:buFont typeface="Arial" panose="020B0604020202020204" pitchFamily="34" charset="0"/>
              <a:buChar char="•"/>
            </a:pPr>
            <a:r>
              <a:rPr lang="en-US" sz="1200" b="1" dirty="0">
                <a:solidFill>
                  <a:schemeClr val="accent6">
                    <a:lumMod val="50000"/>
                  </a:schemeClr>
                </a:solidFill>
              </a:rPr>
              <a:t>November 16, 2015, 5:00pm EDT –deadline for Letters of Intent</a:t>
            </a:r>
          </a:p>
          <a:p>
            <a:pPr marL="742950" lvl="1" indent="-285750">
              <a:buFont typeface="Arial" panose="020B0604020202020204" pitchFamily="34" charset="0"/>
              <a:buChar char="•"/>
            </a:pPr>
            <a:r>
              <a:rPr lang="en-US" sz="1200" dirty="0"/>
              <a:t>November 18-24, Pre-Apps </a:t>
            </a:r>
            <a:r>
              <a:rPr lang="en-US" sz="1200" dirty="0">
                <a:solidFill>
                  <a:srgbClr val="C00000"/>
                </a:solidFill>
              </a:rPr>
              <a:t>reviewed by SC/HEP</a:t>
            </a:r>
            <a:r>
              <a:rPr lang="en-US" sz="1200" dirty="0"/>
              <a:t>, then </a:t>
            </a:r>
            <a:r>
              <a:rPr lang="en-US" sz="1200" dirty="0">
                <a:solidFill>
                  <a:srgbClr val="0070C0"/>
                </a:solidFill>
              </a:rPr>
              <a:t>SC/BES+SC/NP</a:t>
            </a:r>
            <a:r>
              <a:rPr lang="en-US" sz="1200" dirty="0"/>
              <a:t>, </a:t>
            </a:r>
            <a:r>
              <a:rPr lang="en-US" sz="1200" dirty="0">
                <a:solidFill>
                  <a:schemeClr val="accent3">
                    <a:lumMod val="50000"/>
                  </a:schemeClr>
                </a:solidFill>
              </a:rPr>
              <a:t>NSF/MPS+NSF/CBET, NIH/NCI, DoD/ONR, DHS/DNDO</a:t>
            </a:r>
          </a:p>
          <a:p>
            <a:pPr marL="742950" lvl="1" indent="-285750">
              <a:buFont typeface="Arial" panose="020B0604020202020204" pitchFamily="34" charset="0"/>
              <a:buChar char="•"/>
            </a:pPr>
            <a:r>
              <a:rPr lang="en-US" sz="1200" dirty="0">
                <a:solidFill>
                  <a:srgbClr val="C00000"/>
                </a:solidFill>
              </a:rPr>
              <a:t>November 30, 2015—encourage/discourage responses given</a:t>
            </a:r>
          </a:p>
          <a:p>
            <a:pPr marL="285750" indent="-285750">
              <a:buFont typeface="Arial" panose="020B0604020202020204" pitchFamily="34" charset="0"/>
              <a:buChar char="•"/>
            </a:pPr>
            <a:r>
              <a:rPr lang="en-US" sz="1200" dirty="0">
                <a:solidFill>
                  <a:srgbClr val="C00000"/>
                </a:solidFill>
              </a:rPr>
              <a:t>Merit Review Phase</a:t>
            </a:r>
          </a:p>
          <a:p>
            <a:pPr marL="742950" lvl="1" indent="-285750">
              <a:buFont typeface="Arial" panose="020B0604020202020204" pitchFamily="34" charset="0"/>
              <a:buChar char="•"/>
            </a:pPr>
            <a:r>
              <a:rPr lang="en-US" sz="1200" dirty="0"/>
              <a:t>Early December—ask </a:t>
            </a:r>
            <a:r>
              <a:rPr lang="en-US" sz="1200" dirty="0">
                <a:solidFill>
                  <a:srgbClr val="00B0F0"/>
                </a:solidFill>
              </a:rPr>
              <a:t>BES, NP,</a:t>
            </a:r>
            <a:r>
              <a:rPr lang="en-US" sz="1200" dirty="0">
                <a:solidFill>
                  <a:srgbClr val="C00000"/>
                </a:solidFill>
              </a:rPr>
              <a:t> </a:t>
            </a:r>
            <a:r>
              <a:rPr lang="en-US" sz="1200" dirty="0">
                <a:solidFill>
                  <a:schemeClr val="accent3">
                    <a:lumMod val="50000"/>
                  </a:schemeClr>
                </a:solidFill>
              </a:rPr>
              <a:t>NSF, NCI, DOD, DNDO </a:t>
            </a:r>
            <a:r>
              <a:rPr lang="en-US" sz="1200" dirty="0"/>
              <a:t>for reviewer selection panelist recommendations</a:t>
            </a:r>
          </a:p>
          <a:p>
            <a:pPr marL="742950" lvl="1" indent="-285750">
              <a:buFont typeface="Arial" panose="020B0604020202020204" pitchFamily="34" charset="0"/>
              <a:buChar char="•"/>
            </a:pPr>
            <a:r>
              <a:rPr lang="en-US" sz="1200" dirty="0">
                <a:solidFill>
                  <a:srgbClr val="C00000"/>
                </a:solidFill>
              </a:rPr>
              <a:t>December, 2015--Reviewer selection panel identifies and confirms </a:t>
            </a:r>
            <a:r>
              <a:rPr lang="en-US" sz="1200" dirty="0">
                <a:solidFill>
                  <a:srgbClr val="7030A0"/>
                </a:solidFill>
              </a:rPr>
              <a:t>mail-in reviewers</a:t>
            </a:r>
          </a:p>
          <a:p>
            <a:pPr marL="742950" lvl="1" indent="-285750">
              <a:buFont typeface="Arial" panose="020B0604020202020204" pitchFamily="34" charset="0"/>
              <a:buChar char="•"/>
            </a:pPr>
            <a:r>
              <a:rPr lang="en-US" sz="1200" b="1" dirty="0">
                <a:solidFill>
                  <a:schemeClr val="accent6">
                    <a:lumMod val="50000"/>
                  </a:schemeClr>
                </a:solidFill>
              </a:rPr>
              <a:t>December 21, 2015—full applications due</a:t>
            </a:r>
          </a:p>
          <a:p>
            <a:pPr marL="742950" lvl="1" indent="-285750">
              <a:buFont typeface="Arial" panose="020B0604020202020204" pitchFamily="34" charset="0"/>
              <a:buChar char="•"/>
            </a:pPr>
            <a:r>
              <a:rPr lang="en-US" sz="1200" dirty="0">
                <a:solidFill>
                  <a:srgbClr val="7030A0"/>
                </a:solidFill>
              </a:rPr>
              <a:t>January 4, 2016 to January 25, 2016—mail in reviews </a:t>
            </a:r>
            <a:endParaRPr lang="en-US" sz="1200" dirty="0">
              <a:solidFill>
                <a:srgbClr val="00B050"/>
              </a:solidFill>
            </a:endParaRPr>
          </a:p>
          <a:p>
            <a:pPr marL="742950" lvl="1" indent="-285750">
              <a:buFont typeface="Arial" panose="020B0604020202020204" pitchFamily="34" charset="0"/>
              <a:buChar char="•"/>
            </a:pPr>
            <a:r>
              <a:rPr lang="en-US" sz="1200" dirty="0">
                <a:solidFill>
                  <a:srgbClr val="00B050"/>
                </a:solidFill>
              </a:rPr>
              <a:t>February 9-11, 2016—Comparative Panel review meeting </a:t>
            </a:r>
          </a:p>
          <a:p>
            <a:pPr marL="285750" indent="-285750">
              <a:buFont typeface="Arial" panose="020B0604020202020204" pitchFamily="34" charset="0"/>
              <a:buChar char="•"/>
            </a:pPr>
            <a:r>
              <a:rPr lang="en-US" sz="1200" dirty="0">
                <a:solidFill>
                  <a:srgbClr val="C00000"/>
                </a:solidFill>
              </a:rPr>
              <a:t>Interagency Review Phase</a:t>
            </a:r>
          </a:p>
          <a:p>
            <a:pPr marL="742950" lvl="1" indent="-285750">
              <a:buFont typeface="Arial" panose="020B0604020202020204" pitchFamily="34" charset="0"/>
              <a:buChar char="•"/>
            </a:pPr>
            <a:r>
              <a:rPr lang="en-US" sz="1200" dirty="0"/>
              <a:t>February 15-February 22, 2016—Interagency review with </a:t>
            </a:r>
            <a:r>
              <a:rPr lang="en-US" sz="1200" dirty="0">
                <a:solidFill>
                  <a:srgbClr val="0070C0"/>
                </a:solidFill>
              </a:rPr>
              <a:t>SC/BES+SC/NP</a:t>
            </a:r>
            <a:r>
              <a:rPr lang="en-US" sz="1200" dirty="0"/>
              <a:t>, </a:t>
            </a:r>
            <a:r>
              <a:rPr lang="en-US" sz="1200" dirty="0">
                <a:solidFill>
                  <a:schemeClr val="accent3">
                    <a:lumMod val="50000"/>
                  </a:schemeClr>
                </a:solidFill>
              </a:rPr>
              <a:t>NSF/MPS+NSF/CBET, NIH/NCI, DoD/ONR, DHS/DNDO</a:t>
            </a:r>
            <a:endParaRPr lang="en-US" sz="1200" dirty="0">
              <a:solidFill>
                <a:srgbClr val="C00000"/>
              </a:solidFill>
            </a:endParaRPr>
          </a:p>
          <a:p>
            <a:pPr marL="285750" indent="-285750">
              <a:buFont typeface="Arial" panose="020B0604020202020204" pitchFamily="34" charset="0"/>
              <a:buChar char="•"/>
            </a:pPr>
            <a:r>
              <a:rPr lang="en-US" sz="1200" dirty="0">
                <a:solidFill>
                  <a:srgbClr val="C00000"/>
                </a:solidFill>
              </a:rPr>
              <a:t>Decision and Execution</a:t>
            </a:r>
          </a:p>
          <a:p>
            <a:pPr marL="742950" lvl="1" indent="-285750">
              <a:buFont typeface="Arial" panose="020B0604020202020204" pitchFamily="34" charset="0"/>
              <a:buChar char="•"/>
            </a:pPr>
            <a:r>
              <a:rPr lang="en-US" sz="1200" dirty="0">
                <a:solidFill>
                  <a:srgbClr val="C00000"/>
                </a:solidFill>
              </a:rPr>
              <a:t>February 28, 2016—award decisions</a:t>
            </a:r>
          </a:p>
          <a:p>
            <a:pPr marL="742950" lvl="1" indent="-285750">
              <a:buFont typeface="Arial" panose="020B0604020202020204" pitchFamily="34" charset="0"/>
              <a:buChar char="•"/>
            </a:pPr>
            <a:r>
              <a:rPr lang="en-US" sz="1200" dirty="0">
                <a:solidFill>
                  <a:srgbClr val="C00000"/>
                </a:solidFill>
              </a:rPr>
              <a:t>March, 2016—awards announced</a:t>
            </a:r>
          </a:p>
          <a:p>
            <a:pPr marL="742950" lvl="1" indent="-285750">
              <a:buFont typeface="Arial" panose="020B0604020202020204" pitchFamily="34" charset="0"/>
              <a:buChar char="•"/>
            </a:pPr>
            <a:r>
              <a:rPr lang="en-US" sz="1200" dirty="0">
                <a:solidFill>
                  <a:srgbClr val="C00000"/>
                </a:solidFill>
              </a:rPr>
              <a:t>May or June 2016 – awards funded</a:t>
            </a:r>
          </a:p>
          <a:p>
            <a:endParaRPr lang="en-US" sz="1200" dirty="0"/>
          </a:p>
          <a:p>
            <a:endParaRPr lang="en-US" sz="1200" dirty="0"/>
          </a:p>
          <a:p>
            <a:pPr marL="285750" indent="-285750">
              <a:buFont typeface="Arial" panose="020B0604020202020204" pitchFamily="34" charset="0"/>
              <a:buChar char="•"/>
            </a:pPr>
            <a:endParaRPr lang="en-US" sz="1200" dirty="0"/>
          </a:p>
        </p:txBody>
      </p:sp>
      <p:sp>
        <p:nvSpPr>
          <p:cNvPr id="7" name="TextBox 6"/>
          <p:cNvSpPr txBox="1"/>
          <p:nvPr/>
        </p:nvSpPr>
        <p:spPr>
          <a:xfrm>
            <a:off x="6781800" y="4935141"/>
            <a:ext cx="2286000" cy="1846659"/>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r>
              <a:rPr lang="en-US" sz="1600" u="sng" dirty="0"/>
              <a:t>Legend</a:t>
            </a:r>
          </a:p>
          <a:p>
            <a:r>
              <a:rPr lang="en-US" sz="1600" dirty="0">
                <a:solidFill>
                  <a:schemeClr val="accent6">
                    <a:lumMod val="50000"/>
                  </a:schemeClr>
                </a:solidFill>
              </a:rPr>
              <a:t>Proposers</a:t>
            </a:r>
          </a:p>
          <a:p>
            <a:r>
              <a:rPr lang="en-US" sz="1600" dirty="0">
                <a:solidFill>
                  <a:srgbClr val="7030A0"/>
                </a:solidFill>
              </a:rPr>
              <a:t>Mail-In Reviewers</a:t>
            </a:r>
          </a:p>
          <a:p>
            <a:r>
              <a:rPr lang="en-US" sz="1600" dirty="0">
                <a:solidFill>
                  <a:srgbClr val="00B050"/>
                </a:solidFill>
              </a:rPr>
              <a:t>CR Panel Reviewers</a:t>
            </a:r>
          </a:p>
          <a:p>
            <a:r>
              <a:rPr lang="en-US" sz="1600" dirty="0">
                <a:solidFill>
                  <a:srgbClr val="C00000"/>
                </a:solidFill>
              </a:rPr>
              <a:t>HEP</a:t>
            </a:r>
          </a:p>
          <a:p>
            <a:r>
              <a:rPr lang="en-US" sz="1600" dirty="0">
                <a:solidFill>
                  <a:srgbClr val="0070C0"/>
                </a:solidFill>
              </a:rPr>
              <a:t>Broader SC</a:t>
            </a:r>
          </a:p>
          <a:p>
            <a:r>
              <a:rPr lang="en-US" sz="1600" dirty="0">
                <a:solidFill>
                  <a:schemeClr val="accent3">
                    <a:lumMod val="50000"/>
                  </a:schemeClr>
                </a:solidFill>
              </a:rPr>
              <a:t>Broader Fed Gov’t</a:t>
            </a:r>
          </a:p>
        </p:txBody>
      </p:sp>
    </p:spTree>
    <p:extLst>
      <p:ext uri="{BB962C8B-B14F-4D97-AF65-F5344CB8AC3E}">
        <p14:creationId xmlns:p14="http://schemas.microsoft.com/office/powerpoint/2010/main" val="40352525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6" name="Group 75"/>
          <p:cNvGrpSpPr/>
          <p:nvPr/>
        </p:nvGrpSpPr>
        <p:grpSpPr>
          <a:xfrm>
            <a:off x="542925" y="1865948"/>
            <a:ext cx="8584911" cy="4077652"/>
            <a:chOff x="542925" y="1865948"/>
            <a:chExt cx="8584911" cy="4077652"/>
          </a:xfrm>
        </p:grpSpPr>
        <p:sp>
          <p:nvSpPr>
            <p:cNvPr id="44" name="TextBox 43"/>
            <p:cNvSpPr txBox="1"/>
            <p:nvPr/>
          </p:nvSpPr>
          <p:spPr>
            <a:xfrm>
              <a:off x="542925" y="3962400"/>
              <a:ext cx="3724275" cy="1981200"/>
            </a:xfrm>
            <a:custGeom>
              <a:avLst/>
              <a:gdLst>
                <a:gd name="connsiteX0" fmla="*/ 0 w 3495675"/>
                <a:gd name="connsiteY0" fmla="*/ 0 h 1828800"/>
                <a:gd name="connsiteX1" fmla="*/ 3495675 w 3495675"/>
                <a:gd name="connsiteY1" fmla="*/ 0 h 1828800"/>
                <a:gd name="connsiteX2" fmla="*/ 3495675 w 3495675"/>
                <a:gd name="connsiteY2" fmla="*/ 1828800 h 1828800"/>
                <a:gd name="connsiteX3" fmla="*/ 0 w 3495675"/>
                <a:gd name="connsiteY3" fmla="*/ 1828800 h 1828800"/>
                <a:gd name="connsiteX4" fmla="*/ 0 w 3495675"/>
                <a:gd name="connsiteY4" fmla="*/ 0 h 1828800"/>
                <a:gd name="connsiteX0" fmla="*/ 0 w 3495675"/>
                <a:gd name="connsiteY0" fmla="*/ 554182 h 1828800"/>
                <a:gd name="connsiteX1" fmla="*/ 3495675 w 3495675"/>
                <a:gd name="connsiteY1" fmla="*/ 0 h 1828800"/>
                <a:gd name="connsiteX2" fmla="*/ 3495675 w 3495675"/>
                <a:gd name="connsiteY2" fmla="*/ 1828800 h 1828800"/>
                <a:gd name="connsiteX3" fmla="*/ 0 w 3495675"/>
                <a:gd name="connsiteY3" fmla="*/ 1828800 h 1828800"/>
                <a:gd name="connsiteX4" fmla="*/ 0 w 3495675"/>
                <a:gd name="connsiteY4" fmla="*/ 554182 h 1828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5675" h="1828800">
                  <a:moveTo>
                    <a:pt x="0" y="554182"/>
                  </a:moveTo>
                  <a:lnTo>
                    <a:pt x="3495675" y="0"/>
                  </a:lnTo>
                  <a:lnTo>
                    <a:pt x="3495675" y="1828800"/>
                  </a:lnTo>
                  <a:lnTo>
                    <a:pt x="0" y="1828800"/>
                  </a:lnTo>
                  <a:lnTo>
                    <a:pt x="0" y="554182"/>
                  </a:lnTo>
                  <a:close/>
                </a:path>
              </a:pathLst>
            </a:custGeom>
            <a:solidFill>
              <a:schemeClr val="accent1">
                <a:lumMod val="40000"/>
                <a:lumOff val="60000"/>
              </a:schemeClr>
            </a:solidFill>
          </p:spPr>
          <p:txBody>
            <a:bodyPr wrap="square" rtlCol="0">
              <a:noAutofit/>
            </a:bodyPr>
            <a:lstStyle/>
            <a:p>
              <a:pPr algn="ctr"/>
              <a:endParaRPr lang="en-US" dirty="0">
                <a:solidFill>
                  <a:prstClr val="black"/>
                </a:solidFill>
              </a:endParaRPr>
            </a:p>
            <a:p>
              <a:pPr algn="ctr"/>
              <a:r>
                <a:rPr lang="en-US" dirty="0">
                  <a:solidFill>
                    <a:prstClr val="black"/>
                  </a:solidFill>
                </a:rPr>
                <a:t>GARD</a:t>
              </a:r>
            </a:p>
          </p:txBody>
        </p:sp>
        <p:sp>
          <p:nvSpPr>
            <p:cNvPr id="46" name="TextBox 45"/>
            <p:cNvSpPr txBox="1"/>
            <p:nvPr/>
          </p:nvSpPr>
          <p:spPr>
            <a:xfrm>
              <a:off x="5584536" y="1865948"/>
              <a:ext cx="3543300" cy="1375492"/>
            </a:xfrm>
            <a:prstGeom prst="rect">
              <a:avLst/>
            </a:prstGeom>
            <a:solidFill>
              <a:schemeClr val="tx2">
                <a:lumMod val="60000"/>
                <a:lumOff val="40000"/>
              </a:schemeClr>
            </a:solidFill>
          </p:spPr>
          <p:txBody>
            <a:bodyPr wrap="square" rtlCol="0">
              <a:noAutofit/>
            </a:bodyPr>
            <a:lstStyle/>
            <a:p>
              <a:pPr algn="ctr"/>
              <a:r>
                <a:rPr lang="en-US" dirty="0">
                  <a:solidFill>
                    <a:prstClr val="black"/>
                  </a:solidFill>
                </a:rPr>
                <a:t>Large Facility Projects</a:t>
              </a:r>
            </a:p>
            <a:p>
              <a:pPr algn="ctr"/>
              <a:r>
                <a:rPr lang="en-US" dirty="0">
                  <a:solidFill>
                    <a:prstClr val="black"/>
                  </a:solidFill>
                </a:rPr>
                <a:t>(Mu2e, LBNF, HL-LHC)</a:t>
              </a:r>
            </a:p>
          </p:txBody>
        </p:sp>
        <p:sp>
          <p:nvSpPr>
            <p:cNvPr id="45" name="TextBox 44"/>
            <p:cNvSpPr txBox="1"/>
            <p:nvPr/>
          </p:nvSpPr>
          <p:spPr>
            <a:xfrm>
              <a:off x="3143249" y="2997200"/>
              <a:ext cx="3543300" cy="1375492"/>
            </a:xfrm>
            <a:prstGeom prst="rect">
              <a:avLst/>
            </a:prstGeom>
            <a:solidFill>
              <a:schemeClr val="tx2">
                <a:lumMod val="40000"/>
                <a:lumOff val="60000"/>
              </a:schemeClr>
            </a:solidFill>
          </p:spPr>
          <p:txBody>
            <a:bodyPr wrap="square" rtlCol="0">
              <a:noAutofit/>
            </a:bodyPr>
            <a:lstStyle/>
            <a:p>
              <a:pPr algn="ctr"/>
              <a:r>
                <a:rPr lang="en-US" dirty="0">
                  <a:solidFill>
                    <a:prstClr val="black"/>
                  </a:solidFill>
                </a:rPr>
                <a:t>Facilities Development </a:t>
              </a:r>
            </a:p>
            <a:p>
              <a:pPr algn="ctr"/>
              <a:r>
                <a:rPr lang="en-US" dirty="0">
                  <a:solidFill>
                    <a:prstClr val="black"/>
                  </a:solidFill>
                </a:rPr>
                <a:t>(LARP)</a:t>
              </a:r>
            </a:p>
          </p:txBody>
        </p:sp>
        <p:sp>
          <p:nvSpPr>
            <p:cNvPr id="58" name="Curved Down Arrow 57"/>
            <p:cNvSpPr/>
            <p:nvPr/>
          </p:nvSpPr>
          <p:spPr>
            <a:xfrm rot="20448907">
              <a:off x="5658862" y="2772265"/>
              <a:ext cx="1566863" cy="343855"/>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66" name="TextBox 65"/>
            <p:cNvSpPr txBox="1"/>
            <p:nvPr/>
          </p:nvSpPr>
          <p:spPr>
            <a:xfrm>
              <a:off x="5890128" y="2667000"/>
              <a:ext cx="696265" cy="369332"/>
            </a:xfrm>
            <a:prstGeom prst="rect">
              <a:avLst/>
            </a:prstGeom>
            <a:noFill/>
          </p:spPr>
          <p:txBody>
            <a:bodyPr wrap="square" rtlCol="0">
              <a:spAutoFit/>
            </a:bodyPr>
            <a:lstStyle/>
            <a:p>
              <a:r>
                <a:rPr lang="en-US" dirty="0">
                  <a:solidFill>
                    <a:prstClr val="black"/>
                  </a:solidFill>
                </a:rPr>
                <a:t>CD-0</a:t>
              </a:r>
            </a:p>
          </p:txBody>
        </p:sp>
        <p:sp>
          <p:nvSpPr>
            <p:cNvPr id="57" name="Curved Down Arrow 56"/>
            <p:cNvSpPr/>
            <p:nvPr/>
          </p:nvSpPr>
          <p:spPr>
            <a:xfrm rot="20448907">
              <a:off x="2934709" y="3825899"/>
              <a:ext cx="1566863" cy="343855"/>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grpSp>
      <p:sp>
        <p:nvSpPr>
          <p:cNvPr id="47" name="Rectangle 46"/>
          <p:cNvSpPr/>
          <p:nvPr/>
        </p:nvSpPr>
        <p:spPr>
          <a:xfrm>
            <a:off x="1599743" y="5060898"/>
            <a:ext cx="457658" cy="866775"/>
          </a:xfrm>
          <a:custGeom>
            <a:avLst/>
            <a:gdLst>
              <a:gd name="connsiteX0" fmla="*/ 0 w 457200"/>
              <a:gd name="connsiteY0" fmla="*/ 0 h 838200"/>
              <a:gd name="connsiteX1" fmla="*/ 457200 w 457200"/>
              <a:gd name="connsiteY1" fmla="*/ 0 h 838200"/>
              <a:gd name="connsiteX2" fmla="*/ 457200 w 457200"/>
              <a:gd name="connsiteY2" fmla="*/ 838200 h 838200"/>
              <a:gd name="connsiteX3" fmla="*/ 0 w 457200"/>
              <a:gd name="connsiteY3" fmla="*/ 838200 h 838200"/>
              <a:gd name="connsiteX4" fmla="*/ 0 w 457200"/>
              <a:gd name="connsiteY4" fmla="*/ 0 h 838200"/>
              <a:gd name="connsiteX0" fmla="*/ 4763 w 457200"/>
              <a:gd name="connsiteY0" fmla="*/ 23812 h 838200"/>
              <a:gd name="connsiteX1" fmla="*/ 457200 w 457200"/>
              <a:gd name="connsiteY1" fmla="*/ 0 h 838200"/>
              <a:gd name="connsiteX2" fmla="*/ 457200 w 457200"/>
              <a:gd name="connsiteY2" fmla="*/ 838200 h 838200"/>
              <a:gd name="connsiteX3" fmla="*/ 0 w 457200"/>
              <a:gd name="connsiteY3" fmla="*/ 838200 h 838200"/>
              <a:gd name="connsiteX4" fmla="*/ 4763 w 457200"/>
              <a:gd name="connsiteY4" fmla="*/ 23812 h 838200"/>
              <a:gd name="connsiteX0" fmla="*/ 4763 w 457200"/>
              <a:gd name="connsiteY0" fmla="*/ 52387 h 866775"/>
              <a:gd name="connsiteX1" fmla="*/ 457200 w 457200"/>
              <a:gd name="connsiteY1" fmla="*/ 0 h 866775"/>
              <a:gd name="connsiteX2" fmla="*/ 457200 w 457200"/>
              <a:gd name="connsiteY2" fmla="*/ 866775 h 866775"/>
              <a:gd name="connsiteX3" fmla="*/ 0 w 457200"/>
              <a:gd name="connsiteY3" fmla="*/ 866775 h 866775"/>
              <a:gd name="connsiteX4" fmla="*/ 4763 w 457200"/>
              <a:gd name="connsiteY4" fmla="*/ 52387 h 866775"/>
              <a:gd name="connsiteX0" fmla="*/ 458 w 457658"/>
              <a:gd name="connsiteY0" fmla="*/ 66675 h 866775"/>
              <a:gd name="connsiteX1" fmla="*/ 457658 w 457658"/>
              <a:gd name="connsiteY1" fmla="*/ 0 h 866775"/>
              <a:gd name="connsiteX2" fmla="*/ 457658 w 457658"/>
              <a:gd name="connsiteY2" fmla="*/ 866775 h 866775"/>
              <a:gd name="connsiteX3" fmla="*/ 458 w 457658"/>
              <a:gd name="connsiteY3" fmla="*/ 866775 h 866775"/>
              <a:gd name="connsiteX4" fmla="*/ 458 w 457658"/>
              <a:gd name="connsiteY4" fmla="*/ 66675 h 866775"/>
              <a:gd name="connsiteX0" fmla="*/ 458 w 457658"/>
              <a:gd name="connsiteY0" fmla="*/ 61912 h 866775"/>
              <a:gd name="connsiteX1" fmla="*/ 457658 w 457658"/>
              <a:gd name="connsiteY1" fmla="*/ 0 h 866775"/>
              <a:gd name="connsiteX2" fmla="*/ 457658 w 457658"/>
              <a:gd name="connsiteY2" fmla="*/ 866775 h 866775"/>
              <a:gd name="connsiteX3" fmla="*/ 458 w 457658"/>
              <a:gd name="connsiteY3" fmla="*/ 866775 h 866775"/>
              <a:gd name="connsiteX4" fmla="*/ 458 w 457658"/>
              <a:gd name="connsiteY4" fmla="*/ 61912 h 866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658" h="866775">
                <a:moveTo>
                  <a:pt x="458" y="61912"/>
                </a:moveTo>
                <a:lnTo>
                  <a:pt x="457658" y="0"/>
                </a:lnTo>
                <a:lnTo>
                  <a:pt x="457658" y="866775"/>
                </a:lnTo>
                <a:lnTo>
                  <a:pt x="458" y="866775"/>
                </a:lnTo>
                <a:cubicBezTo>
                  <a:pt x="2046" y="595312"/>
                  <a:pt x="-1130" y="333375"/>
                  <a:pt x="458" y="61912"/>
                </a:cubicBezTo>
                <a:close/>
              </a:path>
            </a:pathLst>
          </a:custGeom>
          <a:gradFill flip="none" rotWithShape="1">
            <a:gsLst>
              <a:gs pos="0">
                <a:schemeClr val="accent3">
                  <a:lumMod val="60000"/>
                  <a:lumOff val="40000"/>
                </a:schemeClr>
              </a:gs>
              <a:gs pos="50000">
                <a:schemeClr val="accent3">
                  <a:lumMod val="50000"/>
                </a:schemeClr>
              </a:gs>
              <a:gs pos="100000">
                <a:schemeClr val="accent3">
                  <a:lumMod val="60000"/>
                  <a:lumOff val="4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78" name="Group 77"/>
          <p:cNvGrpSpPr/>
          <p:nvPr/>
        </p:nvGrpSpPr>
        <p:grpSpPr>
          <a:xfrm>
            <a:off x="533401" y="3713982"/>
            <a:ext cx="8594435" cy="2213692"/>
            <a:chOff x="533401" y="3729908"/>
            <a:chExt cx="8610599" cy="2213692"/>
          </a:xfrm>
        </p:grpSpPr>
        <p:sp>
          <p:nvSpPr>
            <p:cNvPr id="63" name="TextBox 62"/>
            <p:cNvSpPr txBox="1"/>
            <p:nvPr/>
          </p:nvSpPr>
          <p:spPr>
            <a:xfrm>
              <a:off x="533401" y="4372692"/>
              <a:ext cx="4385973" cy="1570908"/>
            </a:xfrm>
            <a:custGeom>
              <a:avLst/>
              <a:gdLst>
                <a:gd name="connsiteX0" fmla="*/ 0 w 6172200"/>
                <a:gd name="connsiteY0" fmla="*/ 0 h 1570908"/>
                <a:gd name="connsiteX1" fmla="*/ 6172200 w 6172200"/>
                <a:gd name="connsiteY1" fmla="*/ 0 h 1570908"/>
                <a:gd name="connsiteX2" fmla="*/ 6172200 w 6172200"/>
                <a:gd name="connsiteY2" fmla="*/ 1570908 h 1570908"/>
                <a:gd name="connsiteX3" fmla="*/ 0 w 6172200"/>
                <a:gd name="connsiteY3" fmla="*/ 1570908 h 1570908"/>
                <a:gd name="connsiteX4" fmla="*/ 0 w 6172200"/>
                <a:gd name="connsiteY4" fmla="*/ 0 h 1570908"/>
                <a:gd name="connsiteX0" fmla="*/ 0 w 6172200"/>
                <a:gd name="connsiteY0" fmla="*/ 923636 h 1570908"/>
                <a:gd name="connsiteX1" fmla="*/ 6172200 w 6172200"/>
                <a:gd name="connsiteY1" fmla="*/ 0 h 1570908"/>
                <a:gd name="connsiteX2" fmla="*/ 6172200 w 6172200"/>
                <a:gd name="connsiteY2" fmla="*/ 1570908 h 1570908"/>
                <a:gd name="connsiteX3" fmla="*/ 0 w 6172200"/>
                <a:gd name="connsiteY3" fmla="*/ 1570908 h 1570908"/>
                <a:gd name="connsiteX4" fmla="*/ 0 w 6172200"/>
                <a:gd name="connsiteY4" fmla="*/ 923636 h 1570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72200" h="1570908">
                  <a:moveTo>
                    <a:pt x="0" y="923636"/>
                  </a:moveTo>
                  <a:lnTo>
                    <a:pt x="6172200" y="0"/>
                  </a:lnTo>
                  <a:lnTo>
                    <a:pt x="6172200" y="1570908"/>
                  </a:lnTo>
                  <a:lnTo>
                    <a:pt x="0" y="1570908"/>
                  </a:lnTo>
                  <a:lnTo>
                    <a:pt x="0" y="923636"/>
                  </a:lnTo>
                  <a:close/>
                </a:path>
              </a:pathLst>
            </a:custGeom>
            <a:solidFill>
              <a:schemeClr val="accent3">
                <a:lumMod val="75000"/>
                <a:alpha val="60000"/>
              </a:schemeClr>
            </a:solidFill>
            <a:ln>
              <a:noFill/>
            </a:ln>
          </p:spPr>
          <p:txBody>
            <a:bodyPr wrap="square" rtlCol="0">
              <a:noAutofit/>
            </a:bodyPr>
            <a:lstStyle/>
            <a:p>
              <a:pPr algn="ctr"/>
              <a:endParaRPr lang="en-US" dirty="0">
                <a:solidFill>
                  <a:prstClr val="black"/>
                </a:solidFill>
              </a:endParaRPr>
            </a:p>
            <a:p>
              <a:pPr algn="ctr"/>
              <a:endParaRPr lang="en-US" dirty="0">
                <a:solidFill>
                  <a:prstClr val="black"/>
                </a:solidFill>
              </a:endParaRPr>
            </a:p>
            <a:p>
              <a:pPr algn="ctr"/>
              <a:endParaRPr lang="en-US" dirty="0">
                <a:solidFill>
                  <a:prstClr val="black"/>
                </a:solidFill>
              </a:endParaRPr>
            </a:p>
          </p:txBody>
        </p:sp>
        <p:sp>
          <p:nvSpPr>
            <p:cNvPr id="64" name="TextBox 63"/>
            <p:cNvSpPr txBox="1"/>
            <p:nvPr/>
          </p:nvSpPr>
          <p:spPr>
            <a:xfrm>
              <a:off x="4940966" y="3729908"/>
              <a:ext cx="4203034" cy="1299292"/>
            </a:xfrm>
            <a:prstGeom prst="rect">
              <a:avLst/>
            </a:prstGeom>
            <a:solidFill>
              <a:schemeClr val="accent2">
                <a:lumMod val="40000"/>
                <a:lumOff val="60000"/>
                <a:alpha val="60000"/>
              </a:schemeClr>
            </a:solidFill>
          </p:spPr>
          <p:txBody>
            <a:bodyPr wrap="square" rtlCol="0">
              <a:noAutofit/>
            </a:bodyPr>
            <a:lstStyle/>
            <a:p>
              <a:pPr algn="ctr"/>
              <a:r>
                <a:rPr lang="en-US" dirty="0">
                  <a:solidFill>
                    <a:prstClr val="black"/>
                  </a:solidFill>
                </a:rPr>
                <a:t>Applied DOE Program Offices</a:t>
              </a:r>
            </a:p>
            <a:p>
              <a:pPr algn="ctr"/>
              <a:r>
                <a:rPr lang="en-US" dirty="0">
                  <a:solidFill>
                    <a:prstClr val="black"/>
                  </a:solidFill>
                </a:rPr>
                <a:t>Other Federal Agencies</a:t>
              </a:r>
            </a:p>
            <a:p>
              <a:pPr algn="ctr"/>
              <a:r>
                <a:rPr lang="en-US" dirty="0">
                  <a:solidFill>
                    <a:prstClr val="black"/>
                  </a:solidFill>
                </a:rPr>
                <a:t>Commercial R&amp;D</a:t>
              </a:r>
            </a:p>
          </p:txBody>
        </p:sp>
        <p:sp>
          <p:nvSpPr>
            <p:cNvPr id="65" name="Curved Down Arrow 64"/>
            <p:cNvSpPr/>
            <p:nvPr/>
          </p:nvSpPr>
          <p:spPr>
            <a:xfrm rot="20448907">
              <a:off x="4563591" y="4662152"/>
              <a:ext cx="1566863" cy="343855"/>
            </a:xfrm>
            <a:prstGeom prst="curvedDownArrow">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grpSp>
      <p:sp>
        <p:nvSpPr>
          <p:cNvPr id="49" name="TextBox 48"/>
          <p:cNvSpPr txBox="1"/>
          <p:nvPr/>
        </p:nvSpPr>
        <p:spPr>
          <a:xfrm>
            <a:off x="762000" y="5604302"/>
            <a:ext cx="837743" cy="415498"/>
          </a:xfrm>
          <a:prstGeom prst="rect">
            <a:avLst/>
          </a:prstGeom>
          <a:noFill/>
        </p:spPr>
        <p:txBody>
          <a:bodyPr wrap="square" rtlCol="0">
            <a:spAutoFit/>
          </a:bodyPr>
          <a:lstStyle/>
          <a:p>
            <a:pPr algn="ctr"/>
            <a:r>
              <a:rPr lang="en-US" sz="1000" dirty="0">
                <a:solidFill>
                  <a:prstClr val="black"/>
                </a:solidFill>
              </a:rPr>
              <a:t>Track 2 </a:t>
            </a:r>
          </a:p>
          <a:p>
            <a:pPr algn="ctr"/>
            <a:r>
              <a:rPr lang="en-US" sz="1000" dirty="0">
                <a:solidFill>
                  <a:prstClr val="black"/>
                </a:solidFill>
              </a:rPr>
              <a:t>Basic R&amp;D</a:t>
            </a:r>
          </a:p>
        </p:txBody>
      </p:sp>
      <p:sp>
        <p:nvSpPr>
          <p:cNvPr id="82" name="TextBox 81"/>
          <p:cNvSpPr txBox="1"/>
          <p:nvPr/>
        </p:nvSpPr>
        <p:spPr>
          <a:xfrm>
            <a:off x="2057401" y="5546674"/>
            <a:ext cx="947737" cy="415498"/>
          </a:xfrm>
          <a:prstGeom prst="rect">
            <a:avLst/>
          </a:prstGeom>
          <a:noFill/>
        </p:spPr>
        <p:txBody>
          <a:bodyPr wrap="square" rtlCol="0">
            <a:spAutoFit/>
          </a:bodyPr>
          <a:lstStyle/>
          <a:p>
            <a:pPr algn="ctr"/>
            <a:r>
              <a:rPr lang="en-US" sz="1000" dirty="0">
                <a:solidFill>
                  <a:prstClr val="black"/>
                </a:solidFill>
              </a:rPr>
              <a:t>Track 1 </a:t>
            </a:r>
          </a:p>
          <a:p>
            <a:pPr algn="ctr"/>
            <a:r>
              <a:rPr lang="en-US" sz="1000" dirty="0">
                <a:solidFill>
                  <a:prstClr val="black"/>
                </a:solidFill>
              </a:rPr>
              <a:t>Applied R&amp;D</a:t>
            </a:r>
          </a:p>
        </p:txBody>
      </p:sp>
      <p:cxnSp>
        <p:nvCxnSpPr>
          <p:cNvPr id="53" name="Straight Arrow Connector 52"/>
          <p:cNvCxnSpPr/>
          <p:nvPr/>
        </p:nvCxnSpPr>
        <p:spPr>
          <a:xfrm flipV="1">
            <a:off x="1597306" y="5752819"/>
            <a:ext cx="1426592" cy="0"/>
          </a:xfrm>
          <a:prstGeom prst="straightConnector1">
            <a:avLst/>
          </a:prstGeom>
          <a:ln>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p:nvPr/>
        </p:nvCxnSpPr>
        <p:spPr>
          <a:xfrm>
            <a:off x="533400" y="5809999"/>
            <a:ext cx="1573192" cy="7716"/>
          </a:xfrm>
          <a:prstGeom prst="straightConnector1">
            <a:avLst/>
          </a:prstGeom>
          <a:ln>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3" name="Title 2"/>
          <p:cNvSpPr>
            <a:spLocks noGrp="1"/>
          </p:cNvSpPr>
          <p:nvPr>
            <p:ph type="title"/>
          </p:nvPr>
        </p:nvSpPr>
        <p:spPr/>
        <p:txBody>
          <a:bodyPr>
            <a:normAutofit/>
          </a:bodyPr>
          <a:lstStyle/>
          <a:p>
            <a:r>
              <a:rPr lang="en-US" sz="2400" b="1" dirty="0">
                <a:solidFill>
                  <a:srgbClr val="106636"/>
                </a:solidFill>
                <a:effectLst/>
                <a:latin typeface="Arial" pitchFamily="34" charset="0"/>
              </a:rPr>
              <a:t>Funding Trajectories of GARD, Stewardship, and SBIR</a:t>
            </a:r>
          </a:p>
        </p:txBody>
      </p:sp>
      <p:sp>
        <p:nvSpPr>
          <p:cNvPr id="4" name="Slide Number Placeholder 3"/>
          <p:cNvSpPr>
            <a:spLocks noGrp="1"/>
          </p:cNvSpPr>
          <p:nvPr>
            <p:ph type="sldNum" sz="quarter" idx="11"/>
          </p:nvPr>
        </p:nvSpPr>
        <p:spPr/>
        <p:txBody>
          <a:bodyPr/>
          <a:lstStyle/>
          <a:p>
            <a:fld id="{26CA2777-A89F-4130-B308-73BB65955918}" type="slidenum">
              <a:rPr lang="en-US" smtClean="0"/>
              <a:pPr/>
              <a:t>25</a:t>
            </a:fld>
            <a:endParaRPr lang="en-US" dirty="0"/>
          </a:p>
        </p:txBody>
      </p:sp>
      <p:sp>
        <p:nvSpPr>
          <p:cNvPr id="5" name="Footer Placeholder 4"/>
          <p:cNvSpPr>
            <a:spLocks noGrp="1"/>
          </p:cNvSpPr>
          <p:nvPr>
            <p:ph type="ftr" sz="quarter" idx="12"/>
          </p:nvPr>
        </p:nvSpPr>
        <p:spPr/>
        <p:txBody>
          <a:bodyPr/>
          <a:lstStyle/>
          <a:p>
            <a:endParaRPr lang="en-US" dirty="0"/>
          </a:p>
        </p:txBody>
      </p:sp>
      <p:cxnSp>
        <p:nvCxnSpPr>
          <p:cNvPr id="7" name="Straight Arrow Connector 6"/>
          <p:cNvCxnSpPr/>
          <p:nvPr/>
        </p:nvCxnSpPr>
        <p:spPr>
          <a:xfrm flipV="1">
            <a:off x="533400" y="1066800"/>
            <a:ext cx="0" cy="5029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81000" y="1865948"/>
            <a:ext cx="152400"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0" y="1600200"/>
            <a:ext cx="533400" cy="369332"/>
          </a:xfrm>
          <a:prstGeom prst="rect">
            <a:avLst/>
          </a:prstGeom>
          <a:noFill/>
        </p:spPr>
        <p:txBody>
          <a:bodyPr wrap="square" rtlCol="0">
            <a:spAutoFit/>
          </a:bodyPr>
          <a:lstStyle/>
          <a:p>
            <a:r>
              <a:rPr lang="en-US" dirty="0">
                <a:solidFill>
                  <a:prstClr val="black"/>
                </a:solidFill>
              </a:rPr>
              <a:t>10</a:t>
            </a:r>
            <a:r>
              <a:rPr lang="en-US" baseline="30000" dirty="0">
                <a:solidFill>
                  <a:prstClr val="black"/>
                </a:solidFill>
              </a:rPr>
              <a:t>9</a:t>
            </a:r>
            <a:endParaRPr lang="en-US" dirty="0">
              <a:solidFill>
                <a:prstClr val="black"/>
              </a:solidFill>
            </a:endParaRPr>
          </a:p>
        </p:txBody>
      </p:sp>
      <p:sp>
        <p:nvSpPr>
          <p:cNvPr id="11" name="TextBox 10"/>
          <p:cNvSpPr txBox="1"/>
          <p:nvPr/>
        </p:nvSpPr>
        <p:spPr>
          <a:xfrm>
            <a:off x="152400" y="833735"/>
            <a:ext cx="381000" cy="461665"/>
          </a:xfrm>
          <a:prstGeom prst="rect">
            <a:avLst/>
          </a:prstGeom>
          <a:noFill/>
        </p:spPr>
        <p:txBody>
          <a:bodyPr wrap="square" rtlCol="0">
            <a:spAutoFit/>
          </a:bodyPr>
          <a:lstStyle/>
          <a:p>
            <a:r>
              <a:rPr lang="en-US" sz="2400" dirty="0">
                <a:solidFill>
                  <a:prstClr val="black"/>
                </a:solidFill>
              </a:rPr>
              <a:t>$</a:t>
            </a:r>
          </a:p>
        </p:txBody>
      </p:sp>
      <p:cxnSp>
        <p:nvCxnSpPr>
          <p:cNvPr id="12" name="Straight Connector 11"/>
          <p:cNvCxnSpPr/>
          <p:nvPr/>
        </p:nvCxnSpPr>
        <p:spPr>
          <a:xfrm>
            <a:off x="381000" y="2790112"/>
            <a:ext cx="152400"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0" y="2524364"/>
            <a:ext cx="533400" cy="369332"/>
          </a:xfrm>
          <a:prstGeom prst="rect">
            <a:avLst/>
          </a:prstGeom>
          <a:noFill/>
        </p:spPr>
        <p:txBody>
          <a:bodyPr wrap="square" rtlCol="0">
            <a:spAutoFit/>
          </a:bodyPr>
          <a:lstStyle/>
          <a:p>
            <a:r>
              <a:rPr lang="en-US" dirty="0">
                <a:solidFill>
                  <a:prstClr val="black"/>
                </a:solidFill>
              </a:rPr>
              <a:t>10</a:t>
            </a:r>
            <a:r>
              <a:rPr lang="en-US" baseline="30000" dirty="0">
                <a:solidFill>
                  <a:prstClr val="black"/>
                </a:solidFill>
              </a:rPr>
              <a:t>8</a:t>
            </a:r>
            <a:endParaRPr lang="en-US" dirty="0">
              <a:solidFill>
                <a:prstClr val="black"/>
              </a:solidFill>
            </a:endParaRPr>
          </a:p>
        </p:txBody>
      </p:sp>
      <p:cxnSp>
        <p:nvCxnSpPr>
          <p:cNvPr id="14" name="Straight Connector 13"/>
          <p:cNvCxnSpPr/>
          <p:nvPr/>
        </p:nvCxnSpPr>
        <p:spPr>
          <a:xfrm>
            <a:off x="381000" y="3714276"/>
            <a:ext cx="152400"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0" y="3448528"/>
            <a:ext cx="533400" cy="369332"/>
          </a:xfrm>
          <a:prstGeom prst="rect">
            <a:avLst/>
          </a:prstGeom>
          <a:noFill/>
        </p:spPr>
        <p:txBody>
          <a:bodyPr wrap="square" rtlCol="0">
            <a:spAutoFit/>
          </a:bodyPr>
          <a:lstStyle/>
          <a:p>
            <a:r>
              <a:rPr lang="en-US" dirty="0">
                <a:solidFill>
                  <a:prstClr val="black"/>
                </a:solidFill>
              </a:rPr>
              <a:t>10</a:t>
            </a:r>
            <a:r>
              <a:rPr lang="en-US" baseline="30000" dirty="0">
                <a:solidFill>
                  <a:prstClr val="black"/>
                </a:solidFill>
              </a:rPr>
              <a:t>7</a:t>
            </a:r>
            <a:endParaRPr lang="en-US" dirty="0">
              <a:solidFill>
                <a:prstClr val="black"/>
              </a:solidFill>
            </a:endParaRPr>
          </a:p>
        </p:txBody>
      </p:sp>
      <p:cxnSp>
        <p:nvCxnSpPr>
          <p:cNvPr id="16" name="Straight Connector 15"/>
          <p:cNvCxnSpPr/>
          <p:nvPr/>
        </p:nvCxnSpPr>
        <p:spPr>
          <a:xfrm>
            <a:off x="381000" y="4638440"/>
            <a:ext cx="152400" cy="0"/>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0" y="4372692"/>
            <a:ext cx="533400" cy="369332"/>
          </a:xfrm>
          <a:prstGeom prst="rect">
            <a:avLst/>
          </a:prstGeom>
          <a:noFill/>
        </p:spPr>
        <p:txBody>
          <a:bodyPr wrap="square" rtlCol="0">
            <a:spAutoFit/>
          </a:bodyPr>
          <a:lstStyle/>
          <a:p>
            <a:r>
              <a:rPr lang="en-US" dirty="0">
                <a:solidFill>
                  <a:prstClr val="black"/>
                </a:solidFill>
              </a:rPr>
              <a:t>10</a:t>
            </a:r>
            <a:r>
              <a:rPr lang="en-US" baseline="30000" dirty="0">
                <a:solidFill>
                  <a:prstClr val="black"/>
                </a:solidFill>
              </a:rPr>
              <a:t>6</a:t>
            </a:r>
            <a:endParaRPr lang="en-US" dirty="0">
              <a:solidFill>
                <a:prstClr val="black"/>
              </a:solidFill>
            </a:endParaRPr>
          </a:p>
        </p:txBody>
      </p:sp>
      <p:cxnSp>
        <p:nvCxnSpPr>
          <p:cNvPr id="18" name="Straight Connector 17"/>
          <p:cNvCxnSpPr/>
          <p:nvPr/>
        </p:nvCxnSpPr>
        <p:spPr>
          <a:xfrm>
            <a:off x="381000" y="5562600"/>
            <a:ext cx="152400"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0" y="5296856"/>
            <a:ext cx="533400" cy="369332"/>
          </a:xfrm>
          <a:prstGeom prst="rect">
            <a:avLst/>
          </a:prstGeom>
          <a:noFill/>
        </p:spPr>
        <p:txBody>
          <a:bodyPr wrap="square" rtlCol="0">
            <a:spAutoFit/>
          </a:bodyPr>
          <a:lstStyle/>
          <a:p>
            <a:r>
              <a:rPr lang="en-US" dirty="0">
                <a:solidFill>
                  <a:prstClr val="black"/>
                </a:solidFill>
              </a:rPr>
              <a:t>10</a:t>
            </a:r>
            <a:r>
              <a:rPr lang="en-US" baseline="30000" dirty="0">
                <a:solidFill>
                  <a:prstClr val="black"/>
                </a:solidFill>
              </a:rPr>
              <a:t>5</a:t>
            </a:r>
            <a:endParaRPr lang="en-US" dirty="0">
              <a:solidFill>
                <a:prstClr val="black"/>
              </a:solidFill>
            </a:endParaRPr>
          </a:p>
        </p:txBody>
      </p:sp>
      <p:cxnSp>
        <p:nvCxnSpPr>
          <p:cNvPr id="21" name="Straight Arrow Connector 20"/>
          <p:cNvCxnSpPr/>
          <p:nvPr/>
        </p:nvCxnSpPr>
        <p:spPr>
          <a:xfrm>
            <a:off x="266700" y="5943600"/>
            <a:ext cx="84201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371600" y="59436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6686550" y="59436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257425" y="59436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7572375" y="59436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3143250" y="59436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8458200" y="59436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4029075" y="59436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4914900" y="5943600"/>
            <a:ext cx="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5800725" y="5943600"/>
            <a:ext cx="0" cy="152400"/>
          </a:xfrm>
          <a:prstGeom prst="line">
            <a:avLst/>
          </a:prstGeom>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609600" y="5911211"/>
            <a:ext cx="685800" cy="369332"/>
          </a:xfrm>
          <a:prstGeom prst="rect">
            <a:avLst/>
          </a:prstGeom>
          <a:noFill/>
        </p:spPr>
        <p:txBody>
          <a:bodyPr wrap="square" rtlCol="0">
            <a:spAutoFit/>
          </a:bodyPr>
          <a:lstStyle/>
          <a:p>
            <a:r>
              <a:rPr lang="en-US" dirty="0">
                <a:solidFill>
                  <a:prstClr val="black"/>
                </a:solidFill>
              </a:rPr>
              <a:t>TRL0</a:t>
            </a:r>
          </a:p>
        </p:txBody>
      </p:sp>
      <p:sp>
        <p:nvSpPr>
          <p:cNvPr id="33" name="TextBox 32"/>
          <p:cNvSpPr txBox="1"/>
          <p:nvPr/>
        </p:nvSpPr>
        <p:spPr>
          <a:xfrm>
            <a:off x="1490662" y="5911211"/>
            <a:ext cx="685800" cy="369332"/>
          </a:xfrm>
          <a:prstGeom prst="rect">
            <a:avLst/>
          </a:prstGeom>
          <a:noFill/>
        </p:spPr>
        <p:txBody>
          <a:bodyPr wrap="square" rtlCol="0">
            <a:spAutoFit/>
          </a:bodyPr>
          <a:lstStyle/>
          <a:p>
            <a:r>
              <a:rPr lang="en-US" dirty="0">
                <a:solidFill>
                  <a:prstClr val="black"/>
                </a:solidFill>
              </a:rPr>
              <a:t>TRL1</a:t>
            </a:r>
          </a:p>
        </p:txBody>
      </p:sp>
      <p:sp>
        <p:nvSpPr>
          <p:cNvPr id="34" name="TextBox 33"/>
          <p:cNvSpPr txBox="1"/>
          <p:nvPr/>
        </p:nvSpPr>
        <p:spPr>
          <a:xfrm>
            <a:off x="2371724" y="5911211"/>
            <a:ext cx="685800" cy="369332"/>
          </a:xfrm>
          <a:prstGeom prst="rect">
            <a:avLst/>
          </a:prstGeom>
          <a:noFill/>
        </p:spPr>
        <p:txBody>
          <a:bodyPr wrap="square" rtlCol="0">
            <a:spAutoFit/>
          </a:bodyPr>
          <a:lstStyle/>
          <a:p>
            <a:r>
              <a:rPr lang="en-US" dirty="0">
                <a:solidFill>
                  <a:prstClr val="black"/>
                </a:solidFill>
              </a:rPr>
              <a:t>TRL2</a:t>
            </a:r>
          </a:p>
        </p:txBody>
      </p:sp>
      <p:sp>
        <p:nvSpPr>
          <p:cNvPr id="35" name="TextBox 34"/>
          <p:cNvSpPr txBox="1"/>
          <p:nvPr/>
        </p:nvSpPr>
        <p:spPr>
          <a:xfrm>
            <a:off x="3252787" y="5911211"/>
            <a:ext cx="685800" cy="369332"/>
          </a:xfrm>
          <a:prstGeom prst="rect">
            <a:avLst/>
          </a:prstGeom>
          <a:noFill/>
        </p:spPr>
        <p:txBody>
          <a:bodyPr wrap="square" rtlCol="0">
            <a:spAutoFit/>
          </a:bodyPr>
          <a:lstStyle/>
          <a:p>
            <a:r>
              <a:rPr lang="en-US" dirty="0">
                <a:solidFill>
                  <a:prstClr val="black"/>
                </a:solidFill>
              </a:rPr>
              <a:t>TRL3</a:t>
            </a:r>
          </a:p>
        </p:txBody>
      </p:sp>
      <p:sp>
        <p:nvSpPr>
          <p:cNvPr id="36" name="TextBox 35"/>
          <p:cNvSpPr txBox="1"/>
          <p:nvPr/>
        </p:nvSpPr>
        <p:spPr>
          <a:xfrm>
            <a:off x="4133850" y="5911211"/>
            <a:ext cx="685800" cy="369332"/>
          </a:xfrm>
          <a:prstGeom prst="rect">
            <a:avLst/>
          </a:prstGeom>
          <a:noFill/>
        </p:spPr>
        <p:txBody>
          <a:bodyPr wrap="square" rtlCol="0">
            <a:spAutoFit/>
          </a:bodyPr>
          <a:lstStyle/>
          <a:p>
            <a:r>
              <a:rPr lang="en-US" dirty="0">
                <a:solidFill>
                  <a:prstClr val="black"/>
                </a:solidFill>
              </a:rPr>
              <a:t>TRL4</a:t>
            </a:r>
          </a:p>
        </p:txBody>
      </p:sp>
      <p:sp>
        <p:nvSpPr>
          <p:cNvPr id="37" name="TextBox 36"/>
          <p:cNvSpPr txBox="1"/>
          <p:nvPr/>
        </p:nvSpPr>
        <p:spPr>
          <a:xfrm>
            <a:off x="5019531" y="5911211"/>
            <a:ext cx="685800" cy="369332"/>
          </a:xfrm>
          <a:prstGeom prst="rect">
            <a:avLst/>
          </a:prstGeom>
          <a:noFill/>
        </p:spPr>
        <p:txBody>
          <a:bodyPr wrap="square" rtlCol="0">
            <a:spAutoFit/>
          </a:bodyPr>
          <a:lstStyle/>
          <a:p>
            <a:r>
              <a:rPr lang="en-US" dirty="0">
                <a:solidFill>
                  <a:prstClr val="black"/>
                </a:solidFill>
              </a:rPr>
              <a:t>TRL5</a:t>
            </a:r>
          </a:p>
        </p:txBody>
      </p:sp>
      <p:sp>
        <p:nvSpPr>
          <p:cNvPr id="38" name="TextBox 37"/>
          <p:cNvSpPr txBox="1"/>
          <p:nvPr/>
        </p:nvSpPr>
        <p:spPr>
          <a:xfrm>
            <a:off x="5900593" y="5911211"/>
            <a:ext cx="685800" cy="369332"/>
          </a:xfrm>
          <a:prstGeom prst="rect">
            <a:avLst/>
          </a:prstGeom>
          <a:noFill/>
        </p:spPr>
        <p:txBody>
          <a:bodyPr wrap="square" rtlCol="0">
            <a:spAutoFit/>
          </a:bodyPr>
          <a:lstStyle/>
          <a:p>
            <a:r>
              <a:rPr lang="en-US" dirty="0">
                <a:solidFill>
                  <a:prstClr val="black"/>
                </a:solidFill>
              </a:rPr>
              <a:t>TRL6</a:t>
            </a:r>
          </a:p>
        </p:txBody>
      </p:sp>
      <p:sp>
        <p:nvSpPr>
          <p:cNvPr id="39" name="TextBox 38"/>
          <p:cNvSpPr txBox="1"/>
          <p:nvPr/>
        </p:nvSpPr>
        <p:spPr>
          <a:xfrm>
            <a:off x="6781655" y="5911211"/>
            <a:ext cx="685800" cy="369332"/>
          </a:xfrm>
          <a:prstGeom prst="rect">
            <a:avLst/>
          </a:prstGeom>
          <a:noFill/>
        </p:spPr>
        <p:txBody>
          <a:bodyPr wrap="square" rtlCol="0">
            <a:spAutoFit/>
          </a:bodyPr>
          <a:lstStyle/>
          <a:p>
            <a:r>
              <a:rPr lang="en-US" dirty="0">
                <a:solidFill>
                  <a:prstClr val="black"/>
                </a:solidFill>
              </a:rPr>
              <a:t>TRL7</a:t>
            </a:r>
          </a:p>
        </p:txBody>
      </p:sp>
      <p:sp>
        <p:nvSpPr>
          <p:cNvPr id="40" name="TextBox 39"/>
          <p:cNvSpPr txBox="1"/>
          <p:nvPr/>
        </p:nvSpPr>
        <p:spPr>
          <a:xfrm>
            <a:off x="7662718" y="5911211"/>
            <a:ext cx="685800" cy="369332"/>
          </a:xfrm>
          <a:prstGeom prst="rect">
            <a:avLst/>
          </a:prstGeom>
          <a:noFill/>
        </p:spPr>
        <p:txBody>
          <a:bodyPr wrap="square" rtlCol="0">
            <a:spAutoFit/>
          </a:bodyPr>
          <a:lstStyle/>
          <a:p>
            <a:r>
              <a:rPr lang="en-US" dirty="0">
                <a:solidFill>
                  <a:prstClr val="black"/>
                </a:solidFill>
              </a:rPr>
              <a:t>TRL8</a:t>
            </a:r>
          </a:p>
        </p:txBody>
      </p:sp>
      <p:sp>
        <p:nvSpPr>
          <p:cNvPr id="41" name="TextBox 40"/>
          <p:cNvSpPr txBox="1"/>
          <p:nvPr/>
        </p:nvSpPr>
        <p:spPr>
          <a:xfrm>
            <a:off x="8543781" y="5911211"/>
            <a:ext cx="685800" cy="369332"/>
          </a:xfrm>
          <a:prstGeom prst="rect">
            <a:avLst/>
          </a:prstGeom>
          <a:noFill/>
        </p:spPr>
        <p:txBody>
          <a:bodyPr wrap="square" rtlCol="0">
            <a:spAutoFit/>
          </a:bodyPr>
          <a:lstStyle/>
          <a:p>
            <a:r>
              <a:rPr lang="en-US" dirty="0">
                <a:solidFill>
                  <a:prstClr val="black"/>
                </a:solidFill>
              </a:rPr>
              <a:t>TRL9</a:t>
            </a:r>
          </a:p>
        </p:txBody>
      </p:sp>
      <p:grpSp>
        <p:nvGrpSpPr>
          <p:cNvPr id="80" name="Group 79"/>
          <p:cNvGrpSpPr/>
          <p:nvPr/>
        </p:nvGrpSpPr>
        <p:grpSpPr>
          <a:xfrm>
            <a:off x="8153400" y="1865948"/>
            <a:ext cx="657081" cy="4045263"/>
            <a:chOff x="8153400" y="1865948"/>
            <a:chExt cx="657081" cy="4045263"/>
          </a:xfrm>
        </p:grpSpPr>
        <p:cxnSp>
          <p:nvCxnSpPr>
            <p:cNvPr id="48" name="Straight Connector 47"/>
            <p:cNvCxnSpPr>
              <a:stCxn id="50" idx="0"/>
            </p:cNvCxnSpPr>
            <p:nvPr/>
          </p:nvCxnSpPr>
          <p:spPr>
            <a:xfrm flipV="1">
              <a:off x="8481941" y="1865948"/>
              <a:ext cx="6927" cy="134612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8153400" y="3212068"/>
              <a:ext cx="657081" cy="369332"/>
            </a:xfrm>
            <a:prstGeom prst="rect">
              <a:avLst/>
            </a:prstGeom>
            <a:noFill/>
          </p:spPr>
          <p:txBody>
            <a:bodyPr wrap="square" rtlCol="0">
              <a:spAutoFit/>
            </a:bodyPr>
            <a:lstStyle/>
            <a:p>
              <a:r>
                <a:rPr lang="en-US" dirty="0">
                  <a:solidFill>
                    <a:srgbClr val="FF0000"/>
                  </a:solidFill>
                </a:rPr>
                <a:t>CD-4</a:t>
              </a:r>
            </a:p>
          </p:txBody>
        </p:sp>
        <p:cxnSp>
          <p:nvCxnSpPr>
            <p:cNvPr id="52" name="Straight Arrow Connector 51"/>
            <p:cNvCxnSpPr>
              <a:stCxn id="50" idx="2"/>
            </p:cNvCxnSpPr>
            <p:nvPr/>
          </p:nvCxnSpPr>
          <p:spPr>
            <a:xfrm flipH="1">
              <a:off x="8458200" y="3581400"/>
              <a:ext cx="23741" cy="232981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77" name="Group 76"/>
          <p:cNvGrpSpPr/>
          <p:nvPr/>
        </p:nvGrpSpPr>
        <p:grpSpPr>
          <a:xfrm>
            <a:off x="1447800" y="4633558"/>
            <a:ext cx="3467099" cy="692647"/>
            <a:chOff x="1447800" y="4633558"/>
            <a:chExt cx="3467099" cy="692647"/>
          </a:xfrm>
        </p:grpSpPr>
        <p:sp>
          <p:nvSpPr>
            <p:cNvPr id="43" name="TextBox 42"/>
            <p:cNvSpPr txBox="1"/>
            <p:nvPr/>
          </p:nvSpPr>
          <p:spPr>
            <a:xfrm>
              <a:off x="2590800" y="4633558"/>
              <a:ext cx="2324099" cy="395642"/>
            </a:xfrm>
            <a:prstGeom prst="rect">
              <a:avLst/>
            </a:prstGeom>
            <a:solidFill>
              <a:schemeClr val="accent2">
                <a:lumMod val="60000"/>
                <a:lumOff val="40000"/>
                <a:alpha val="60000"/>
              </a:schemeClr>
            </a:solidFill>
          </p:spPr>
          <p:txBody>
            <a:bodyPr wrap="square" rtlCol="0">
              <a:noAutofit/>
            </a:bodyPr>
            <a:lstStyle/>
            <a:p>
              <a:pPr algn="ctr"/>
              <a:r>
                <a:rPr lang="en-US" dirty="0">
                  <a:solidFill>
                    <a:prstClr val="black"/>
                  </a:solidFill>
                </a:rPr>
                <a:t>SBIR Phase II</a:t>
              </a:r>
            </a:p>
          </p:txBody>
        </p:sp>
        <p:sp>
          <p:nvSpPr>
            <p:cNvPr id="42" name="TextBox 41"/>
            <p:cNvSpPr txBox="1"/>
            <p:nvPr/>
          </p:nvSpPr>
          <p:spPr>
            <a:xfrm>
              <a:off x="1447800" y="5002833"/>
              <a:ext cx="1143000" cy="323372"/>
            </a:xfrm>
            <a:prstGeom prst="rect">
              <a:avLst/>
            </a:prstGeom>
            <a:solidFill>
              <a:schemeClr val="accent2">
                <a:lumMod val="40000"/>
                <a:lumOff val="60000"/>
                <a:alpha val="60000"/>
              </a:schemeClr>
            </a:solidFill>
          </p:spPr>
          <p:txBody>
            <a:bodyPr wrap="square" rtlCol="0">
              <a:noAutofit/>
            </a:bodyPr>
            <a:lstStyle/>
            <a:p>
              <a:pPr algn="ctr"/>
              <a:r>
                <a:rPr lang="en-US" sz="1100" dirty="0">
                  <a:solidFill>
                    <a:prstClr val="black"/>
                  </a:solidFill>
                </a:rPr>
                <a:t>SBIR Phase I</a:t>
              </a:r>
            </a:p>
          </p:txBody>
        </p:sp>
        <p:sp>
          <p:nvSpPr>
            <p:cNvPr id="59" name="Curved Down Arrow 58"/>
            <p:cNvSpPr/>
            <p:nvPr/>
          </p:nvSpPr>
          <p:spPr>
            <a:xfrm rot="20448907">
              <a:off x="2405355" y="4815802"/>
              <a:ext cx="430517" cy="153035"/>
            </a:xfrm>
            <a:prstGeom prst="curvedDownArrow">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grpSp>
      <p:sp>
        <p:nvSpPr>
          <p:cNvPr id="81" name="Up-Down Arrow 80"/>
          <p:cNvSpPr/>
          <p:nvPr/>
        </p:nvSpPr>
        <p:spPr>
          <a:xfrm rot="21097011">
            <a:off x="7097252" y="3099020"/>
            <a:ext cx="423863" cy="734256"/>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TextBox 5"/>
          <p:cNvSpPr txBox="1"/>
          <p:nvPr/>
        </p:nvSpPr>
        <p:spPr>
          <a:xfrm>
            <a:off x="3023898" y="6324600"/>
            <a:ext cx="4747598" cy="276999"/>
          </a:xfrm>
          <a:prstGeom prst="rect">
            <a:avLst/>
          </a:prstGeom>
          <a:noFill/>
        </p:spPr>
        <p:txBody>
          <a:bodyPr wrap="square" rtlCol="0">
            <a:spAutoFit/>
          </a:bodyPr>
          <a:lstStyle/>
          <a:p>
            <a:r>
              <a:rPr lang="en-US" sz="1200" dirty="0">
                <a:solidFill>
                  <a:prstClr val="black"/>
                </a:solidFill>
              </a:rPr>
              <a:t>GARD = “General Accelerator R&amp;D”</a:t>
            </a:r>
          </a:p>
        </p:txBody>
      </p:sp>
      <p:sp>
        <p:nvSpPr>
          <p:cNvPr id="56" name="TextBox 55"/>
          <p:cNvSpPr txBox="1"/>
          <p:nvPr/>
        </p:nvSpPr>
        <p:spPr>
          <a:xfrm>
            <a:off x="1219200" y="4419600"/>
            <a:ext cx="2362200" cy="307777"/>
          </a:xfrm>
          <a:prstGeom prst="rect">
            <a:avLst/>
          </a:prstGeom>
          <a:noFill/>
        </p:spPr>
        <p:txBody>
          <a:bodyPr wrap="square" rtlCol="0">
            <a:spAutoFit/>
          </a:bodyPr>
          <a:lstStyle/>
          <a:p>
            <a:pPr algn="ctr"/>
            <a:r>
              <a:rPr lang="en-US" sz="1400" dirty="0">
                <a:solidFill>
                  <a:srgbClr val="4F81BD">
                    <a:lumMod val="50000"/>
                  </a:srgbClr>
                </a:solidFill>
              </a:rPr>
              <a:t>Primarily for HEP</a:t>
            </a:r>
          </a:p>
        </p:txBody>
      </p:sp>
      <p:sp>
        <p:nvSpPr>
          <p:cNvPr id="74" name="TextBox 73"/>
          <p:cNvSpPr txBox="1"/>
          <p:nvPr/>
        </p:nvSpPr>
        <p:spPr>
          <a:xfrm>
            <a:off x="2895600" y="5391297"/>
            <a:ext cx="2362200" cy="461665"/>
          </a:xfrm>
          <a:prstGeom prst="rect">
            <a:avLst/>
          </a:prstGeom>
          <a:noFill/>
        </p:spPr>
        <p:txBody>
          <a:bodyPr wrap="square" rtlCol="0">
            <a:spAutoFit/>
          </a:bodyPr>
          <a:lstStyle/>
          <a:p>
            <a:pPr algn="ctr"/>
            <a:r>
              <a:rPr lang="en-US" sz="1200" dirty="0">
                <a:solidFill>
                  <a:srgbClr val="9BBB59">
                    <a:lumMod val="50000"/>
                  </a:srgbClr>
                </a:solidFill>
              </a:rPr>
              <a:t>Primarily for others; “Customer” explicitly endorses the outcome</a:t>
            </a:r>
          </a:p>
        </p:txBody>
      </p:sp>
      <p:sp>
        <p:nvSpPr>
          <p:cNvPr id="69" name="Curved Down Arrow 68"/>
          <p:cNvSpPr/>
          <p:nvPr/>
        </p:nvSpPr>
        <p:spPr>
          <a:xfrm rot="20448907">
            <a:off x="4743188" y="4486674"/>
            <a:ext cx="430517" cy="153035"/>
          </a:xfrm>
          <a:prstGeom prst="curvedDownArrow">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endParaRPr>
          </a:p>
        </p:txBody>
      </p:sp>
      <p:sp>
        <p:nvSpPr>
          <p:cNvPr id="8" name="TextBox 7"/>
          <p:cNvSpPr txBox="1"/>
          <p:nvPr/>
        </p:nvSpPr>
        <p:spPr>
          <a:xfrm>
            <a:off x="2826018" y="5181600"/>
            <a:ext cx="2279382" cy="338554"/>
          </a:xfrm>
          <a:prstGeom prst="rect">
            <a:avLst/>
          </a:prstGeom>
          <a:noFill/>
        </p:spPr>
        <p:txBody>
          <a:bodyPr wrap="square" rtlCol="0">
            <a:spAutoFit/>
          </a:bodyPr>
          <a:lstStyle/>
          <a:p>
            <a:r>
              <a:rPr lang="en-US" sz="1600" dirty="0">
                <a:solidFill>
                  <a:prstClr val="black"/>
                </a:solidFill>
              </a:rPr>
              <a:t>Accelerator Stewardship</a:t>
            </a:r>
          </a:p>
        </p:txBody>
      </p:sp>
    </p:spTree>
    <p:extLst>
      <p:ext uri="{BB962C8B-B14F-4D97-AF65-F5344CB8AC3E}">
        <p14:creationId xmlns:p14="http://schemas.microsoft.com/office/powerpoint/2010/main" val="910596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76200"/>
            <a:ext cx="9137072" cy="857251"/>
          </a:xfrm>
        </p:spPr>
        <p:txBody>
          <a:bodyPr/>
          <a:lstStyle/>
          <a:p>
            <a:r>
              <a:rPr lang="en-US" sz="2400" b="1" dirty="0">
                <a:latin typeface="Arial" pitchFamily="34" charset="0"/>
              </a:rPr>
              <a:t>Synoptic View of the Accelerator Stewardship Program</a:t>
            </a:r>
          </a:p>
        </p:txBody>
      </p:sp>
      <p:sp>
        <p:nvSpPr>
          <p:cNvPr id="5" name="Slide Number Placeholder 4"/>
          <p:cNvSpPr>
            <a:spLocks noGrp="1"/>
          </p:cNvSpPr>
          <p:nvPr>
            <p:ph type="sldNum" sz="quarter" idx="12"/>
          </p:nvPr>
        </p:nvSpPr>
        <p:spPr/>
        <p:txBody>
          <a:bodyPr/>
          <a:lstStyle/>
          <a:p>
            <a:fld id="{A22EFCDD-8943-4F7C-A487-279DF0929CDC}" type="slidenum">
              <a:rPr lang="en-US" smtClean="0"/>
              <a:pPr/>
              <a:t>26</a:t>
            </a:fld>
            <a:endParaRPr lang="en-US" dirty="0"/>
          </a:p>
        </p:txBody>
      </p:sp>
      <p:sp>
        <p:nvSpPr>
          <p:cNvPr id="6" name="Rectangle 5"/>
          <p:cNvSpPr/>
          <p:nvPr/>
        </p:nvSpPr>
        <p:spPr>
          <a:xfrm>
            <a:off x="0" y="838200"/>
            <a:ext cx="9144000" cy="23622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Rectangle 6"/>
          <p:cNvSpPr/>
          <p:nvPr/>
        </p:nvSpPr>
        <p:spPr>
          <a:xfrm>
            <a:off x="0" y="4183624"/>
            <a:ext cx="9144000" cy="20574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Rectangle 7"/>
          <p:cNvSpPr/>
          <p:nvPr/>
        </p:nvSpPr>
        <p:spPr>
          <a:xfrm>
            <a:off x="0" y="3200400"/>
            <a:ext cx="9144000" cy="9906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TextBox 8"/>
          <p:cNvSpPr txBox="1"/>
          <p:nvPr/>
        </p:nvSpPr>
        <p:spPr>
          <a:xfrm>
            <a:off x="0" y="1066800"/>
            <a:ext cx="461665" cy="1752600"/>
          </a:xfrm>
          <a:prstGeom prst="rect">
            <a:avLst/>
          </a:prstGeom>
          <a:noFill/>
        </p:spPr>
        <p:txBody>
          <a:bodyPr vert="vert270" wrap="square" rtlCol="0">
            <a:spAutoFit/>
          </a:bodyPr>
          <a:lstStyle/>
          <a:p>
            <a:r>
              <a:rPr lang="en-US" dirty="0">
                <a:solidFill>
                  <a:prstClr val="black"/>
                </a:solidFill>
              </a:rPr>
              <a:t>R&amp;D Target Areas</a:t>
            </a:r>
          </a:p>
        </p:txBody>
      </p:sp>
      <p:sp>
        <p:nvSpPr>
          <p:cNvPr id="10" name="TextBox 9"/>
          <p:cNvSpPr txBox="1"/>
          <p:nvPr/>
        </p:nvSpPr>
        <p:spPr>
          <a:xfrm>
            <a:off x="0" y="4191000"/>
            <a:ext cx="461665" cy="1905000"/>
          </a:xfrm>
          <a:prstGeom prst="rect">
            <a:avLst/>
          </a:prstGeom>
          <a:noFill/>
        </p:spPr>
        <p:txBody>
          <a:bodyPr vert="vert270" wrap="square" rtlCol="0">
            <a:spAutoFit/>
          </a:bodyPr>
          <a:lstStyle/>
          <a:p>
            <a:r>
              <a:rPr lang="en-US" dirty="0">
                <a:solidFill>
                  <a:prstClr val="black"/>
                </a:solidFill>
              </a:rPr>
              <a:t>Program Elements</a:t>
            </a:r>
          </a:p>
        </p:txBody>
      </p:sp>
      <p:sp>
        <p:nvSpPr>
          <p:cNvPr id="11" name="TextBox 10"/>
          <p:cNvSpPr txBox="1"/>
          <p:nvPr/>
        </p:nvSpPr>
        <p:spPr>
          <a:xfrm>
            <a:off x="-128833" y="3200400"/>
            <a:ext cx="2124908" cy="1308050"/>
          </a:xfrm>
          <a:prstGeom prst="rect">
            <a:avLst/>
          </a:prstGeom>
          <a:noFill/>
        </p:spPr>
        <p:txBody>
          <a:bodyPr vert="horz" wrap="square" rtlCol="0">
            <a:spAutoFit/>
          </a:bodyPr>
          <a:lstStyle/>
          <a:p>
            <a:pPr algn="ctr">
              <a:spcAft>
                <a:spcPts val="600"/>
              </a:spcAft>
            </a:pPr>
            <a:r>
              <a:rPr lang="en-US" sz="1600" dirty="0">
                <a:solidFill>
                  <a:prstClr val="black"/>
                </a:solidFill>
              </a:rPr>
              <a:t>Progress Assessment</a:t>
            </a:r>
          </a:p>
          <a:p>
            <a:pPr algn="ctr">
              <a:spcAft>
                <a:spcPts val="600"/>
              </a:spcAft>
            </a:pPr>
            <a:r>
              <a:rPr lang="en-US" sz="1600" dirty="0">
                <a:solidFill>
                  <a:srgbClr val="C00000"/>
                </a:solidFill>
              </a:rPr>
              <a:t>Topic Selection</a:t>
            </a:r>
          </a:p>
          <a:p>
            <a:pPr algn="ctr">
              <a:spcAft>
                <a:spcPts val="600"/>
              </a:spcAft>
            </a:pPr>
            <a:r>
              <a:rPr lang="en-US" sz="1600" dirty="0">
                <a:solidFill>
                  <a:prstClr val="black"/>
                </a:solidFill>
              </a:rPr>
              <a:t>Funding Selection</a:t>
            </a:r>
          </a:p>
          <a:p>
            <a:pPr algn="ctr">
              <a:spcAft>
                <a:spcPts val="600"/>
              </a:spcAft>
            </a:pPr>
            <a:endParaRPr lang="en-US" sz="1600" dirty="0">
              <a:solidFill>
                <a:prstClr val="black"/>
              </a:solidFill>
            </a:endParaRPr>
          </a:p>
        </p:txBody>
      </p:sp>
      <p:sp>
        <p:nvSpPr>
          <p:cNvPr id="15" name="Flowchart: Decision 14"/>
          <p:cNvSpPr/>
          <p:nvPr/>
        </p:nvSpPr>
        <p:spPr>
          <a:xfrm>
            <a:off x="1458405" y="2150823"/>
            <a:ext cx="76200" cy="228600"/>
          </a:xfrm>
          <a:prstGeom prst="flowChartDecision">
            <a:avLst/>
          </a:prstGeom>
          <a:solidFill>
            <a:schemeClr val="accent1">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6" name="Flowchart: Decision 15"/>
          <p:cNvSpPr/>
          <p:nvPr/>
        </p:nvSpPr>
        <p:spPr>
          <a:xfrm>
            <a:off x="1385347" y="1828800"/>
            <a:ext cx="76200" cy="228600"/>
          </a:xfrm>
          <a:prstGeom prst="flowChartDecision">
            <a:avLst/>
          </a:prstGeom>
          <a:solidFill>
            <a:schemeClr val="accent1">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7" name="Flowchart: Process 16"/>
          <p:cNvSpPr/>
          <p:nvPr/>
        </p:nvSpPr>
        <p:spPr>
          <a:xfrm>
            <a:off x="2667000" y="2438400"/>
            <a:ext cx="2209800" cy="228600"/>
          </a:xfrm>
          <a:prstGeom prst="flowChartProcess">
            <a:avLst/>
          </a:prstGeom>
          <a:gradFill flip="none" rotWithShape="1">
            <a:gsLst>
              <a:gs pos="0">
                <a:schemeClr val="accent5">
                  <a:lumMod val="40000"/>
                  <a:lumOff val="60000"/>
                </a:schemeClr>
              </a:gs>
              <a:gs pos="75000">
                <a:srgbClr val="98BEE5">
                  <a:lumMod val="61000"/>
                </a:srgbClr>
              </a:gs>
              <a:gs pos="25000">
                <a:schemeClr val="tx2">
                  <a:lumMod val="81000"/>
                  <a:lumOff val="19000"/>
                </a:schemeClr>
              </a:gs>
              <a:gs pos="100000">
                <a:schemeClr val="accent5">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8" name="Flowchart: Process 17"/>
          <p:cNvSpPr/>
          <p:nvPr/>
        </p:nvSpPr>
        <p:spPr>
          <a:xfrm>
            <a:off x="2667000" y="2133600"/>
            <a:ext cx="2895600" cy="228600"/>
          </a:xfrm>
          <a:prstGeom prst="flowChartProcess">
            <a:avLst/>
          </a:prstGeom>
          <a:gradFill flip="none" rotWithShape="1">
            <a:gsLst>
              <a:gs pos="0">
                <a:schemeClr val="accent5">
                  <a:lumMod val="40000"/>
                  <a:lumOff val="60000"/>
                </a:schemeClr>
              </a:gs>
              <a:gs pos="75000">
                <a:srgbClr val="98BEE5">
                  <a:lumMod val="61000"/>
                </a:srgbClr>
              </a:gs>
              <a:gs pos="25000">
                <a:schemeClr val="tx2">
                  <a:lumMod val="81000"/>
                  <a:lumOff val="19000"/>
                </a:schemeClr>
              </a:gs>
              <a:gs pos="100000">
                <a:schemeClr val="accent5">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 name="Flowchart: Process 18"/>
          <p:cNvSpPr/>
          <p:nvPr/>
        </p:nvSpPr>
        <p:spPr>
          <a:xfrm>
            <a:off x="2667000" y="1828800"/>
            <a:ext cx="1828800" cy="228600"/>
          </a:xfrm>
          <a:prstGeom prst="flowChartProcess">
            <a:avLst/>
          </a:prstGeom>
          <a:gradFill flip="none" rotWithShape="1">
            <a:gsLst>
              <a:gs pos="0">
                <a:schemeClr val="accent5">
                  <a:lumMod val="40000"/>
                  <a:lumOff val="60000"/>
                </a:schemeClr>
              </a:gs>
              <a:gs pos="75000">
                <a:srgbClr val="98BEE5">
                  <a:lumMod val="61000"/>
                </a:srgbClr>
              </a:gs>
              <a:gs pos="25000">
                <a:schemeClr val="tx2">
                  <a:lumMod val="81000"/>
                  <a:lumOff val="19000"/>
                </a:schemeClr>
              </a:gs>
              <a:gs pos="100000">
                <a:schemeClr val="accent5">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0" name="Flowchart: Process 19"/>
          <p:cNvSpPr/>
          <p:nvPr/>
        </p:nvSpPr>
        <p:spPr>
          <a:xfrm>
            <a:off x="4343400" y="1828800"/>
            <a:ext cx="2209800" cy="228600"/>
          </a:xfrm>
          <a:prstGeom prst="flowChartProcess">
            <a:avLst/>
          </a:prstGeom>
          <a:gradFill flip="none" rotWithShape="1">
            <a:gsLst>
              <a:gs pos="0">
                <a:schemeClr val="accent5">
                  <a:lumMod val="40000"/>
                  <a:lumOff val="60000"/>
                </a:schemeClr>
              </a:gs>
              <a:gs pos="75000">
                <a:schemeClr val="accent3">
                  <a:lumMod val="75000"/>
                </a:schemeClr>
              </a:gs>
              <a:gs pos="25000">
                <a:schemeClr val="accent3">
                  <a:lumMod val="75000"/>
                </a:schemeClr>
              </a:gs>
              <a:gs pos="100000">
                <a:schemeClr val="accent5">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1" name="Flowchart: Process 20"/>
          <p:cNvSpPr/>
          <p:nvPr/>
        </p:nvSpPr>
        <p:spPr>
          <a:xfrm>
            <a:off x="4599709" y="2441864"/>
            <a:ext cx="2895600" cy="228600"/>
          </a:xfrm>
          <a:prstGeom prst="flowChartProcess">
            <a:avLst/>
          </a:prstGeom>
          <a:gradFill flip="none" rotWithShape="1">
            <a:gsLst>
              <a:gs pos="0">
                <a:schemeClr val="accent5">
                  <a:lumMod val="40000"/>
                  <a:lumOff val="60000"/>
                </a:schemeClr>
              </a:gs>
              <a:gs pos="75000">
                <a:schemeClr val="accent3">
                  <a:lumMod val="75000"/>
                </a:schemeClr>
              </a:gs>
              <a:gs pos="25000">
                <a:schemeClr val="accent3">
                  <a:lumMod val="75000"/>
                </a:schemeClr>
              </a:gs>
              <a:gs pos="100000">
                <a:schemeClr val="accent5">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2" name="Flowchart: Process 21"/>
          <p:cNvSpPr/>
          <p:nvPr/>
        </p:nvSpPr>
        <p:spPr>
          <a:xfrm>
            <a:off x="5334000" y="2133600"/>
            <a:ext cx="1981200" cy="228600"/>
          </a:xfrm>
          <a:prstGeom prst="flowChartProcess">
            <a:avLst/>
          </a:prstGeom>
          <a:gradFill flip="none" rotWithShape="1">
            <a:gsLst>
              <a:gs pos="0">
                <a:schemeClr val="accent5">
                  <a:lumMod val="40000"/>
                  <a:lumOff val="60000"/>
                </a:schemeClr>
              </a:gs>
              <a:gs pos="75000">
                <a:schemeClr val="accent3">
                  <a:lumMod val="75000"/>
                </a:schemeClr>
              </a:gs>
              <a:gs pos="25000">
                <a:schemeClr val="accent3">
                  <a:lumMod val="75000"/>
                </a:schemeClr>
              </a:gs>
              <a:gs pos="100000">
                <a:schemeClr val="accent5">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3" name="Flowchart: Process 22"/>
          <p:cNvSpPr/>
          <p:nvPr/>
        </p:nvSpPr>
        <p:spPr>
          <a:xfrm>
            <a:off x="6455064" y="1828800"/>
            <a:ext cx="1317336" cy="228600"/>
          </a:xfrm>
          <a:prstGeom prst="flowChartProcess">
            <a:avLst/>
          </a:prstGeom>
          <a:gradFill flip="none" rotWithShape="1">
            <a:gsLst>
              <a:gs pos="0">
                <a:schemeClr val="accent5">
                  <a:lumMod val="40000"/>
                  <a:lumOff val="60000"/>
                </a:schemeClr>
              </a:gs>
              <a:gs pos="75000">
                <a:schemeClr val="accent4">
                  <a:lumMod val="75000"/>
                </a:schemeClr>
              </a:gs>
              <a:gs pos="25000">
                <a:schemeClr val="accent4">
                  <a:lumMod val="100000"/>
                </a:schemeClr>
              </a:gs>
              <a:gs pos="100000">
                <a:schemeClr val="accent5">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4" name="Flowchart: Process 23"/>
          <p:cNvSpPr/>
          <p:nvPr/>
        </p:nvSpPr>
        <p:spPr>
          <a:xfrm>
            <a:off x="7162800" y="2133600"/>
            <a:ext cx="1981200" cy="228600"/>
          </a:xfrm>
          <a:prstGeom prst="flowChartProcess">
            <a:avLst/>
          </a:prstGeom>
          <a:gradFill flip="none" rotWithShape="1">
            <a:gsLst>
              <a:gs pos="0">
                <a:schemeClr val="accent4">
                  <a:lumMod val="75000"/>
                </a:schemeClr>
              </a:gs>
              <a:gs pos="75000">
                <a:srgbClr val="8C94B2"/>
              </a:gs>
              <a:gs pos="100000">
                <a:schemeClr val="accent5">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5" name="Flowchart: Process 24"/>
          <p:cNvSpPr/>
          <p:nvPr/>
        </p:nvSpPr>
        <p:spPr>
          <a:xfrm>
            <a:off x="7491845" y="2438400"/>
            <a:ext cx="1652155" cy="228600"/>
          </a:xfrm>
          <a:prstGeom prst="flowChartProcess">
            <a:avLst/>
          </a:prstGeom>
          <a:gradFill flip="none" rotWithShape="1">
            <a:gsLst>
              <a:gs pos="0">
                <a:schemeClr val="accent4">
                  <a:lumMod val="75000"/>
                </a:schemeClr>
              </a:gs>
              <a:gs pos="75000">
                <a:srgbClr val="8C94B2"/>
              </a:gs>
              <a:gs pos="100000">
                <a:schemeClr val="accent5">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6" name="Flowchart: Process 25"/>
          <p:cNvSpPr/>
          <p:nvPr/>
        </p:nvSpPr>
        <p:spPr>
          <a:xfrm>
            <a:off x="7772401" y="1828800"/>
            <a:ext cx="1371600" cy="228600"/>
          </a:xfrm>
          <a:prstGeom prst="flowChartProcess">
            <a:avLst/>
          </a:prstGeom>
          <a:gradFill flip="none" rotWithShape="1">
            <a:gsLst>
              <a:gs pos="70000">
                <a:srgbClr val="A68B8F"/>
              </a:gs>
              <a:gs pos="0">
                <a:schemeClr val="accent2">
                  <a:lumMod val="75000"/>
                </a:schemeClr>
              </a:gs>
              <a:gs pos="100000">
                <a:schemeClr val="accent5">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7" name="TextBox 26"/>
          <p:cNvSpPr txBox="1"/>
          <p:nvPr/>
        </p:nvSpPr>
        <p:spPr>
          <a:xfrm>
            <a:off x="2971800" y="1804600"/>
            <a:ext cx="1066800" cy="276999"/>
          </a:xfrm>
          <a:prstGeom prst="rect">
            <a:avLst/>
          </a:prstGeom>
          <a:noFill/>
        </p:spPr>
        <p:txBody>
          <a:bodyPr wrap="square" rtlCol="0">
            <a:spAutoFit/>
          </a:bodyPr>
          <a:lstStyle/>
          <a:p>
            <a:r>
              <a:rPr lang="en-US" sz="1200" dirty="0">
                <a:solidFill>
                  <a:prstClr val="black"/>
                </a:solidFill>
              </a:rPr>
              <a:t>Target Task 1</a:t>
            </a:r>
          </a:p>
        </p:txBody>
      </p:sp>
      <p:sp>
        <p:nvSpPr>
          <p:cNvPr id="28" name="TextBox 27"/>
          <p:cNvSpPr txBox="1"/>
          <p:nvPr/>
        </p:nvSpPr>
        <p:spPr>
          <a:xfrm>
            <a:off x="3425750" y="2094628"/>
            <a:ext cx="1066800" cy="276999"/>
          </a:xfrm>
          <a:prstGeom prst="rect">
            <a:avLst/>
          </a:prstGeom>
          <a:noFill/>
        </p:spPr>
        <p:txBody>
          <a:bodyPr wrap="square" rtlCol="0">
            <a:spAutoFit/>
          </a:bodyPr>
          <a:lstStyle/>
          <a:p>
            <a:r>
              <a:rPr lang="en-US" sz="1200" dirty="0">
                <a:solidFill>
                  <a:prstClr val="black"/>
                </a:solidFill>
              </a:rPr>
              <a:t>Target Task 2</a:t>
            </a:r>
          </a:p>
        </p:txBody>
      </p:sp>
      <p:sp>
        <p:nvSpPr>
          <p:cNvPr id="29" name="TextBox 28"/>
          <p:cNvSpPr txBox="1"/>
          <p:nvPr/>
        </p:nvSpPr>
        <p:spPr>
          <a:xfrm>
            <a:off x="3048000" y="2414200"/>
            <a:ext cx="1066800" cy="276999"/>
          </a:xfrm>
          <a:prstGeom prst="rect">
            <a:avLst/>
          </a:prstGeom>
          <a:noFill/>
        </p:spPr>
        <p:txBody>
          <a:bodyPr wrap="square" rtlCol="0">
            <a:spAutoFit/>
          </a:bodyPr>
          <a:lstStyle/>
          <a:p>
            <a:r>
              <a:rPr lang="en-US" sz="1200" dirty="0">
                <a:solidFill>
                  <a:prstClr val="black"/>
                </a:solidFill>
              </a:rPr>
              <a:t>Target Task 3</a:t>
            </a:r>
          </a:p>
        </p:txBody>
      </p:sp>
      <p:sp>
        <p:nvSpPr>
          <p:cNvPr id="30" name="TextBox 29"/>
          <p:cNvSpPr txBox="1"/>
          <p:nvPr/>
        </p:nvSpPr>
        <p:spPr>
          <a:xfrm>
            <a:off x="4914900" y="1804599"/>
            <a:ext cx="1066800" cy="276999"/>
          </a:xfrm>
          <a:prstGeom prst="rect">
            <a:avLst/>
          </a:prstGeom>
          <a:noFill/>
        </p:spPr>
        <p:txBody>
          <a:bodyPr wrap="square" rtlCol="0">
            <a:spAutoFit/>
          </a:bodyPr>
          <a:lstStyle/>
          <a:p>
            <a:r>
              <a:rPr lang="en-US" sz="1200" dirty="0">
                <a:solidFill>
                  <a:prstClr val="black"/>
                </a:solidFill>
              </a:rPr>
              <a:t>Target Task 4</a:t>
            </a:r>
          </a:p>
        </p:txBody>
      </p:sp>
      <p:sp>
        <p:nvSpPr>
          <p:cNvPr id="31" name="TextBox 30"/>
          <p:cNvSpPr txBox="1"/>
          <p:nvPr/>
        </p:nvSpPr>
        <p:spPr>
          <a:xfrm>
            <a:off x="5791200" y="2109400"/>
            <a:ext cx="1066800" cy="276999"/>
          </a:xfrm>
          <a:prstGeom prst="rect">
            <a:avLst/>
          </a:prstGeom>
          <a:noFill/>
        </p:spPr>
        <p:txBody>
          <a:bodyPr wrap="square" rtlCol="0">
            <a:spAutoFit/>
          </a:bodyPr>
          <a:lstStyle/>
          <a:p>
            <a:r>
              <a:rPr lang="en-US" sz="1200" dirty="0">
                <a:solidFill>
                  <a:prstClr val="black"/>
                </a:solidFill>
              </a:rPr>
              <a:t>Target Task 6</a:t>
            </a:r>
          </a:p>
        </p:txBody>
      </p:sp>
      <p:sp>
        <p:nvSpPr>
          <p:cNvPr id="32" name="TextBox 31"/>
          <p:cNvSpPr txBox="1"/>
          <p:nvPr/>
        </p:nvSpPr>
        <p:spPr>
          <a:xfrm>
            <a:off x="5514109" y="2417664"/>
            <a:ext cx="1066800" cy="276999"/>
          </a:xfrm>
          <a:prstGeom prst="rect">
            <a:avLst/>
          </a:prstGeom>
          <a:noFill/>
        </p:spPr>
        <p:txBody>
          <a:bodyPr wrap="square" rtlCol="0">
            <a:spAutoFit/>
          </a:bodyPr>
          <a:lstStyle/>
          <a:p>
            <a:r>
              <a:rPr lang="en-US" sz="1200" dirty="0">
                <a:solidFill>
                  <a:prstClr val="black"/>
                </a:solidFill>
              </a:rPr>
              <a:t>Target Task 5</a:t>
            </a:r>
          </a:p>
        </p:txBody>
      </p:sp>
      <p:sp>
        <p:nvSpPr>
          <p:cNvPr id="33" name="TextBox 32"/>
          <p:cNvSpPr txBox="1"/>
          <p:nvPr/>
        </p:nvSpPr>
        <p:spPr>
          <a:xfrm>
            <a:off x="6580332" y="1804598"/>
            <a:ext cx="1066800" cy="276999"/>
          </a:xfrm>
          <a:prstGeom prst="rect">
            <a:avLst/>
          </a:prstGeom>
          <a:noFill/>
        </p:spPr>
        <p:txBody>
          <a:bodyPr wrap="square" rtlCol="0">
            <a:spAutoFit/>
          </a:bodyPr>
          <a:lstStyle/>
          <a:p>
            <a:r>
              <a:rPr lang="en-US" sz="1200" dirty="0">
                <a:solidFill>
                  <a:prstClr val="black"/>
                </a:solidFill>
              </a:rPr>
              <a:t>Target Task 7</a:t>
            </a:r>
          </a:p>
        </p:txBody>
      </p:sp>
      <p:sp>
        <p:nvSpPr>
          <p:cNvPr id="34" name="TextBox 33"/>
          <p:cNvSpPr txBox="1"/>
          <p:nvPr/>
        </p:nvSpPr>
        <p:spPr>
          <a:xfrm>
            <a:off x="7620000" y="2126624"/>
            <a:ext cx="1066800" cy="276999"/>
          </a:xfrm>
          <a:prstGeom prst="rect">
            <a:avLst/>
          </a:prstGeom>
          <a:noFill/>
        </p:spPr>
        <p:txBody>
          <a:bodyPr wrap="square" rtlCol="0">
            <a:spAutoFit/>
          </a:bodyPr>
          <a:lstStyle/>
          <a:p>
            <a:r>
              <a:rPr lang="en-US" sz="1200" dirty="0">
                <a:solidFill>
                  <a:prstClr val="black"/>
                </a:solidFill>
              </a:rPr>
              <a:t>Target Task 8</a:t>
            </a:r>
          </a:p>
        </p:txBody>
      </p:sp>
      <p:sp>
        <p:nvSpPr>
          <p:cNvPr id="35" name="TextBox 34"/>
          <p:cNvSpPr txBox="1"/>
          <p:nvPr/>
        </p:nvSpPr>
        <p:spPr>
          <a:xfrm>
            <a:off x="7924801" y="2417523"/>
            <a:ext cx="1066800" cy="276999"/>
          </a:xfrm>
          <a:prstGeom prst="rect">
            <a:avLst/>
          </a:prstGeom>
          <a:noFill/>
        </p:spPr>
        <p:txBody>
          <a:bodyPr wrap="square" rtlCol="0">
            <a:spAutoFit/>
          </a:bodyPr>
          <a:lstStyle/>
          <a:p>
            <a:r>
              <a:rPr lang="en-US" sz="1200" dirty="0">
                <a:solidFill>
                  <a:prstClr val="black"/>
                </a:solidFill>
              </a:rPr>
              <a:t>Target Task 9</a:t>
            </a:r>
          </a:p>
        </p:txBody>
      </p:sp>
      <p:sp>
        <p:nvSpPr>
          <p:cNvPr id="36" name="TextBox 35"/>
          <p:cNvSpPr txBox="1"/>
          <p:nvPr/>
        </p:nvSpPr>
        <p:spPr>
          <a:xfrm>
            <a:off x="7924801" y="1804597"/>
            <a:ext cx="1066800" cy="276999"/>
          </a:xfrm>
          <a:prstGeom prst="rect">
            <a:avLst/>
          </a:prstGeom>
          <a:noFill/>
        </p:spPr>
        <p:txBody>
          <a:bodyPr wrap="square" rtlCol="0">
            <a:spAutoFit/>
          </a:bodyPr>
          <a:lstStyle/>
          <a:p>
            <a:r>
              <a:rPr lang="en-US" sz="1200" dirty="0">
                <a:solidFill>
                  <a:prstClr val="black"/>
                </a:solidFill>
              </a:rPr>
              <a:t>Target Task 10</a:t>
            </a:r>
          </a:p>
        </p:txBody>
      </p:sp>
      <p:sp>
        <p:nvSpPr>
          <p:cNvPr id="37" name="Flowchart: Process 36"/>
          <p:cNvSpPr/>
          <p:nvPr/>
        </p:nvSpPr>
        <p:spPr>
          <a:xfrm>
            <a:off x="2514600" y="4343400"/>
            <a:ext cx="1828800" cy="228600"/>
          </a:xfrm>
          <a:prstGeom prst="flowChartProcess">
            <a:avLst/>
          </a:prstGeom>
          <a:gradFill flip="none" rotWithShape="1">
            <a:gsLst>
              <a:gs pos="87000">
                <a:srgbClr val="83A088"/>
              </a:gs>
              <a:gs pos="0">
                <a:schemeClr val="accent3">
                  <a:lumMod val="50000"/>
                </a:schemeClr>
              </a:gs>
              <a:gs pos="100000">
                <a:schemeClr val="accent6">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8" name="TextBox 37"/>
          <p:cNvSpPr txBox="1"/>
          <p:nvPr/>
        </p:nvSpPr>
        <p:spPr>
          <a:xfrm>
            <a:off x="2819400" y="4319200"/>
            <a:ext cx="1066800" cy="276999"/>
          </a:xfrm>
          <a:prstGeom prst="rect">
            <a:avLst/>
          </a:prstGeom>
          <a:noFill/>
        </p:spPr>
        <p:txBody>
          <a:bodyPr wrap="square" rtlCol="0">
            <a:spAutoFit/>
          </a:bodyPr>
          <a:lstStyle/>
          <a:p>
            <a:pPr algn="ctr"/>
            <a:r>
              <a:rPr lang="en-US" sz="1200" dirty="0">
                <a:solidFill>
                  <a:prstClr val="black"/>
                </a:solidFill>
              </a:rPr>
              <a:t>FOA 1</a:t>
            </a:r>
          </a:p>
        </p:txBody>
      </p:sp>
      <p:sp>
        <p:nvSpPr>
          <p:cNvPr id="39" name="Flowchart: Process 38"/>
          <p:cNvSpPr/>
          <p:nvPr/>
        </p:nvSpPr>
        <p:spPr>
          <a:xfrm>
            <a:off x="3048000" y="4624001"/>
            <a:ext cx="1828800" cy="228600"/>
          </a:xfrm>
          <a:prstGeom prst="flowChartProcess">
            <a:avLst/>
          </a:prstGeom>
          <a:gradFill flip="none" rotWithShape="1">
            <a:gsLst>
              <a:gs pos="87000">
                <a:srgbClr val="83A088"/>
              </a:gs>
              <a:gs pos="0">
                <a:schemeClr val="accent3">
                  <a:lumMod val="50000"/>
                </a:schemeClr>
              </a:gs>
              <a:gs pos="100000">
                <a:schemeClr val="accent6">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0" name="TextBox 39"/>
          <p:cNvSpPr txBox="1"/>
          <p:nvPr/>
        </p:nvSpPr>
        <p:spPr>
          <a:xfrm>
            <a:off x="3352800" y="4599801"/>
            <a:ext cx="1066800" cy="276999"/>
          </a:xfrm>
          <a:prstGeom prst="rect">
            <a:avLst/>
          </a:prstGeom>
          <a:noFill/>
        </p:spPr>
        <p:txBody>
          <a:bodyPr wrap="square" rtlCol="0">
            <a:spAutoFit/>
          </a:bodyPr>
          <a:lstStyle/>
          <a:p>
            <a:pPr algn="ctr"/>
            <a:r>
              <a:rPr lang="en-US" sz="1200" dirty="0">
                <a:solidFill>
                  <a:prstClr val="black"/>
                </a:solidFill>
              </a:rPr>
              <a:t>FOA 2</a:t>
            </a:r>
          </a:p>
        </p:txBody>
      </p:sp>
      <p:sp>
        <p:nvSpPr>
          <p:cNvPr id="41" name="Flowchart: Process 40"/>
          <p:cNvSpPr/>
          <p:nvPr/>
        </p:nvSpPr>
        <p:spPr>
          <a:xfrm>
            <a:off x="3733800" y="4901000"/>
            <a:ext cx="1828800" cy="228600"/>
          </a:xfrm>
          <a:prstGeom prst="flowChartProcess">
            <a:avLst/>
          </a:prstGeom>
          <a:gradFill flip="none" rotWithShape="1">
            <a:gsLst>
              <a:gs pos="87000">
                <a:srgbClr val="83A088"/>
              </a:gs>
              <a:gs pos="0">
                <a:schemeClr val="accent3">
                  <a:lumMod val="50000"/>
                </a:schemeClr>
              </a:gs>
              <a:gs pos="100000">
                <a:schemeClr val="accent6">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2" name="TextBox 41"/>
          <p:cNvSpPr txBox="1"/>
          <p:nvPr/>
        </p:nvSpPr>
        <p:spPr>
          <a:xfrm>
            <a:off x="3962400" y="4876800"/>
            <a:ext cx="1066800" cy="276999"/>
          </a:xfrm>
          <a:prstGeom prst="rect">
            <a:avLst/>
          </a:prstGeom>
          <a:noFill/>
        </p:spPr>
        <p:txBody>
          <a:bodyPr wrap="square" rtlCol="0">
            <a:spAutoFit/>
          </a:bodyPr>
          <a:lstStyle/>
          <a:p>
            <a:pPr algn="ctr"/>
            <a:r>
              <a:rPr lang="en-US" sz="1200" dirty="0">
                <a:solidFill>
                  <a:prstClr val="black"/>
                </a:solidFill>
              </a:rPr>
              <a:t>FOA 3</a:t>
            </a:r>
          </a:p>
        </p:txBody>
      </p:sp>
      <p:sp>
        <p:nvSpPr>
          <p:cNvPr id="43" name="Flowchart: Process 42"/>
          <p:cNvSpPr/>
          <p:nvPr/>
        </p:nvSpPr>
        <p:spPr>
          <a:xfrm>
            <a:off x="4343400" y="4343400"/>
            <a:ext cx="1828800" cy="228600"/>
          </a:xfrm>
          <a:prstGeom prst="flowChartProcess">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4" name="Flowchart: Process 43"/>
          <p:cNvSpPr/>
          <p:nvPr/>
        </p:nvSpPr>
        <p:spPr>
          <a:xfrm>
            <a:off x="4876800" y="4624001"/>
            <a:ext cx="1828800" cy="228600"/>
          </a:xfrm>
          <a:prstGeom prst="flowChartProcess">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5" name="Flowchart: Process 44"/>
          <p:cNvSpPr/>
          <p:nvPr/>
        </p:nvSpPr>
        <p:spPr>
          <a:xfrm>
            <a:off x="5562600" y="4901000"/>
            <a:ext cx="1828800" cy="228600"/>
          </a:xfrm>
          <a:prstGeom prst="flowChartProcess">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6" name="TextBox 45"/>
          <p:cNvSpPr txBox="1"/>
          <p:nvPr/>
        </p:nvSpPr>
        <p:spPr>
          <a:xfrm>
            <a:off x="4648200" y="4322802"/>
            <a:ext cx="1066800" cy="276999"/>
          </a:xfrm>
          <a:prstGeom prst="rect">
            <a:avLst/>
          </a:prstGeom>
          <a:noFill/>
        </p:spPr>
        <p:txBody>
          <a:bodyPr wrap="square" rtlCol="0">
            <a:spAutoFit/>
          </a:bodyPr>
          <a:lstStyle/>
          <a:p>
            <a:pPr algn="ctr"/>
            <a:r>
              <a:rPr lang="en-US" sz="1200" dirty="0">
                <a:solidFill>
                  <a:prstClr val="black"/>
                </a:solidFill>
              </a:rPr>
              <a:t>FOA 4</a:t>
            </a:r>
          </a:p>
        </p:txBody>
      </p:sp>
      <p:sp>
        <p:nvSpPr>
          <p:cNvPr id="47" name="TextBox 46"/>
          <p:cNvSpPr txBox="1"/>
          <p:nvPr/>
        </p:nvSpPr>
        <p:spPr>
          <a:xfrm>
            <a:off x="5181600" y="4603403"/>
            <a:ext cx="1066800" cy="276999"/>
          </a:xfrm>
          <a:prstGeom prst="rect">
            <a:avLst/>
          </a:prstGeom>
          <a:noFill/>
        </p:spPr>
        <p:txBody>
          <a:bodyPr wrap="square" rtlCol="0">
            <a:spAutoFit/>
          </a:bodyPr>
          <a:lstStyle/>
          <a:p>
            <a:pPr algn="ctr"/>
            <a:r>
              <a:rPr lang="en-US" sz="1200" dirty="0">
                <a:solidFill>
                  <a:prstClr val="black"/>
                </a:solidFill>
              </a:rPr>
              <a:t>FOA 5</a:t>
            </a:r>
          </a:p>
        </p:txBody>
      </p:sp>
      <p:sp>
        <p:nvSpPr>
          <p:cNvPr id="48" name="TextBox 47"/>
          <p:cNvSpPr txBox="1"/>
          <p:nvPr/>
        </p:nvSpPr>
        <p:spPr>
          <a:xfrm>
            <a:off x="5791200" y="4880402"/>
            <a:ext cx="1066800" cy="276999"/>
          </a:xfrm>
          <a:prstGeom prst="rect">
            <a:avLst/>
          </a:prstGeom>
          <a:noFill/>
        </p:spPr>
        <p:txBody>
          <a:bodyPr wrap="square" rtlCol="0">
            <a:spAutoFit/>
          </a:bodyPr>
          <a:lstStyle/>
          <a:p>
            <a:pPr algn="ctr"/>
            <a:r>
              <a:rPr lang="en-US" sz="1200" dirty="0">
                <a:solidFill>
                  <a:prstClr val="black"/>
                </a:solidFill>
              </a:rPr>
              <a:t>FOA 6</a:t>
            </a:r>
          </a:p>
        </p:txBody>
      </p:sp>
      <p:sp>
        <p:nvSpPr>
          <p:cNvPr id="49" name="Flowchart: Process 48"/>
          <p:cNvSpPr/>
          <p:nvPr/>
        </p:nvSpPr>
        <p:spPr>
          <a:xfrm>
            <a:off x="6172200" y="4339890"/>
            <a:ext cx="1828800" cy="228600"/>
          </a:xfrm>
          <a:prstGeom prst="flowChartProcess">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0" name="Flowchart: Process 49"/>
          <p:cNvSpPr/>
          <p:nvPr/>
        </p:nvSpPr>
        <p:spPr>
          <a:xfrm>
            <a:off x="6705600" y="4620491"/>
            <a:ext cx="1828800" cy="228600"/>
          </a:xfrm>
          <a:prstGeom prst="flowChartProcess">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1" name="Flowchart: Process 50"/>
          <p:cNvSpPr/>
          <p:nvPr/>
        </p:nvSpPr>
        <p:spPr>
          <a:xfrm>
            <a:off x="7391400" y="4897490"/>
            <a:ext cx="1752601" cy="228600"/>
          </a:xfrm>
          <a:prstGeom prst="flowChartProcess">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2" name="TextBox 51"/>
          <p:cNvSpPr txBox="1"/>
          <p:nvPr/>
        </p:nvSpPr>
        <p:spPr>
          <a:xfrm>
            <a:off x="6477000" y="4319292"/>
            <a:ext cx="1066800" cy="276999"/>
          </a:xfrm>
          <a:prstGeom prst="rect">
            <a:avLst/>
          </a:prstGeom>
          <a:noFill/>
        </p:spPr>
        <p:txBody>
          <a:bodyPr wrap="square" rtlCol="0">
            <a:spAutoFit/>
          </a:bodyPr>
          <a:lstStyle/>
          <a:p>
            <a:pPr algn="ctr"/>
            <a:r>
              <a:rPr lang="en-US" sz="1200" dirty="0">
                <a:solidFill>
                  <a:prstClr val="black"/>
                </a:solidFill>
              </a:rPr>
              <a:t>FOA 7</a:t>
            </a:r>
          </a:p>
        </p:txBody>
      </p:sp>
      <p:sp>
        <p:nvSpPr>
          <p:cNvPr id="53" name="TextBox 52"/>
          <p:cNvSpPr txBox="1"/>
          <p:nvPr/>
        </p:nvSpPr>
        <p:spPr>
          <a:xfrm>
            <a:off x="7010400" y="4599893"/>
            <a:ext cx="1066800" cy="276999"/>
          </a:xfrm>
          <a:prstGeom prst="rect">
            <a:avLst/>
          </a:prstGeom>
          <a:noFill/>
        </p:spPr>
        <p:txBody>
          <a:bodyPr wrap="square" rtlCol="0">
            <a:spAutoFit/>
          </a:bodyPr>
          <a:lstStyle/>
          <a:p>
            <a:pPr algn="ctr"/>
            <a:r>
              <a:rPr lang="en-US" sz="1200" dirty="0">
                <a:solidFill>
                  <a:prstClr val="black"/>
                </a:solidFill>
              </a:rPr>
              <a:t>FOA 8</a:t>
            </a:r>
          </a:p>
        </p:txBody>
      </p:sp>
      <p:sp>
        <p:nvSpPr>
          <p:cNvPr id="54" name="TextBox 53"/>
          <p:cNvSpPr txBox="1"/>
          <p:nvPr/>
        </p:nvSpPr>
        <p:spPr>
          <a:xfrm>
            <a:off x="7620000" y="4876892"/>
            <a:ext cx="1066800" cy="276999"/>
          </a:xfrm>
          <a:prstGeom prst="rect">
            <a:avLst/>
          </a:prstGeom>
          <a:noFill/>
        </p:spPr>
        <p:txBody>
          <a:bodyPr wrap="square" rtlCol="0">
            <a:spAutoFit/>
          </a:bodyPr>
          <a:lstStyle/>
          <a:p>
            <a:pPr algn="ctr"/>
            <a:r>
              <a:rPr lang="en-US" sz="1200" dirty="0">
                <a:solidFill>
                  <a:prstClr val="black"/>
                </a:solidFill>
              </a:rPr>
              <a:t>FOA 9</a:t>
            </a:r>
          </a:p>
        </p:txBody>
      </p:sp>
      <p:sp>
        <p:nvSpPr>
          <p:cNvPr id="55" name="Rectangle 54"/>
          <p:cNvSpPr/>
          <p:nvPr/>
        </p:nvSpPr>
        <p:spPr>
          <a:xfrm>
            <a:off x="1496504" y="5933419"/>
            <a:ext cx="7647495" cy="204267"/>
          </a:xfrm>
          <a:prstGeom prst="rect">
            <a:avLst/>
          </a:prstGeom>
          <a:gradFill flip="none" rotWithShape="1">
            <a:gsLst>
              <a:gs pos="0">
                <a:schemeClr val="bg2">
                  <a:lumMod val="50000"/>
                </a:schemeClr>
              </a:gs>
              <a:gs pos="90000">
                <a:schemeClr val="bg2">
                  <a:lumMod val="50000"/>
                </a:schemeClr>
              </a:gs>
              <a:gs pos="100000">
                <a:schemeClr val="accent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6" name="TextBox 55"/>
          <p:cNvSpPr txBox="1"/>
          <p:nvPr/>
        </p:nvSpPr>
        <p:spPr>
          <a:xfrm>
            <a:off x="1530927" y="5895201"/>
            <a:ext cx="7613073" cy="276999"/>
          </a:xfrm>
          <a:prstGeom prst="rect">
            <a:avLst/>
          </a:prstGeom>
          <a:noFill/>
        </p:spPr>
        <p:txBody>
          <a:bodyPr wrap="square" rtlCol="0">
            <a:spAutoFit/>
          </a:bodyPr>
          <a:lstStyle/>
          <a:p>
            <a:pPr algn="ctr"/>
            <a:r>
              <a:rPr lang="en-US" sz="1200" dirty="0">
                <a:solidFill>
                  <a:prstClr val="black"/>
                </a:solidFill>
              </a:rPr>
              <a:t>SBIR/STTR Program: Source technologies dovetailed with Stewardship program</a:t>
            </a:r>
          </a:p>
        </p:txBody>
      </p:sp>
      <p:sp>
        <p:nvSpPr>
          <p:cNvPr id="57" name="Rectangle 56"/>
          <p:cNvSpPr/>
          <p:nvPr/>
        </p:nvSpPr>
        <p:spPr>
          <a:xfrm>
            <a:off x="1742420" y="3581400"/>
            <a:ext cx="7401581" cy="304800"/>
          </a:xfrm>
          <a:prstGeom prst="rect">
            <a:avLst/>
          </a:prstGeom>
          <a:gradFill flip="none" rotWithShape="1">
            <a:gsLst>
              <a:gs pos="0">
                <a:schemeClr val="tx2">
                  <a:lumMod val="60000"/>
                  <a:lumOff val="40000"/>
                </a:schemeClr>
              </a:gs>
              <a:gs pos="90000">
                <a:schemeClr val="tx2">
                  <a:lumMod val="60000"/>
                  <a:lumOff val="40000"/>
                </a:schemeClr>
              </a:gs>
              <a:gs pos="100000">
                <a:schemeClr val="accent3">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58" name="TextBox 57"/>
          <p:cNvSpPr txBox="1"/>
          <p:nvPr/>
        </p:nvSpPr>
        <p:spPr>
          <a:xfrm>
            <a:off x="2690566" y="3545934"/>
            <a:ext cx="6019801" cy="338554"/>
          </a:xfrm>
          <a:prstGeom prst="rect">
            <a:avLst/>
          </a:prstGeom>
          <a:noFill/>
        </p:spPr>
        <p:txBody>
          <a:bodyPr wrap="square" rtlCol="0">
            <a:spAutoFit/>
          </a:bodyPr>
          <a:lstStyle/>
          <a:p>
            <a:pPr algn="ctr"/>
            <a:r>
              <a:rPr lang="en-US" sz="1600" dirty="0">
                <a:solidFill>
                  <a:srgbClr val="C00000"/>
                </a:solidFill>
              </a:rPr>
              <a:t>Stakeholders (feds), Basic Research Needs Workshops</a:t>
            </a:r>
          </a:p>
        </p:txBody>
      </p:sp>
      <p:sp>
        <p:nvSpPr>
          <p:cNvPr id="59" name="Flowchart: Process 58"/>
          <p:cNvSpPr/>
          <p:nvPr/>
        </p:nvSpPr>
        <p:spPr>
          <a:xfrm>
            <a:off x="8001000" y="4343400"/>
            <a:ext cx="1143000" cy="225090"/>
          </a:xfrm>
          <a:prstGeom prst="flowChartProcess">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0" name="Flowchart: Process 59"/>
          <p:cNvSpPr/>
          <p:nvPr/>
        </p:nvSpPr>
        <p:spPr>
          <a:xfrm>
            <a:off x="8534400" y="4620491"/>
            <a:ext cx="609600" cy="228600"/>
          </a:xfrm>
          <a:prstGeom prst="flowChartProcess">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1" name="TextBox 60"/>
          <p:cNvSpPr txBox="1"/>
          <p:nvPr/>
        </p:nvSpPr>
        <p:spPr>
          <a:xfrm>
            <a:off x="8001000" y="4319292"/>
            <a:ext cx="1066800" cy="276999"/>
          </a:xfrm>
          <a:prstGeom prst="rect">
            <a:avLst/>
          </a:prstGeom>
          <a:noFill/>
        </p:spPr>
        <p:txBody>
          <a:bodyPr wrap="square" rtlCol="0">
            <a:spAutoFit/>
          </a:bodyPr>
          <a:lstStyle/>
          <a:p>
            <a:pPr algn="ctr"/>
            <a:r>
              <a:rPr lang="en-US" sz="1200" dirty="0">
                <a:solidFill>
                  <a:prstClr val="black"/>
                </a:solidFill>
              </a:rPr>
              <a:t>FOA 10</a:t>
            </a:r>
          </a:p>
        </p:txBody>
      </p:sp>
      <p:sp>
        <p:nvSpPr>
          <p:cNvPr id="62" name="TextBox 61"/>
          <p:cNvSpPr txBox="1"/>
          <p:nvPr/>
        </p:nvSpPr>
        <p:spPr>
          <a:xfrm>
            <a:off x="8305800" y="4599893"/>
            <a:ext cx="1066800" cy="276999"/>
          </a:xfrm>
          <a:prstGeom prst="rect">
            <a:avLst/>
          </a:prstGeom>
          <a:noFill/>
        </p:spPr>
        <p:txBody>
          <a:bodyPr wrap="square" rtlCol="0">
            <a:spAutoFit/>
          </a:bodyPr>
          <a:lstStyle/>
          <a:p>
            <a:pPr algn="ctr"/>
            <a:r>
              <a:rPr lang="en-US" sz="1200" dirty="0">
                <a:solidFill>
                  <a:prstClr val="black"/>
                </a:solidFill>
              </a:rPr>
              <a:t>FOA 11</a:t>
            </a:r>
          </a:p>
        </p:txBody>
      </p:sp>
      <p:sp>
        <p:nvSpPr>
          <p:cNvPr id="65" name="Flowchart: Process 64"/>
          <p:cNvSpPr/>
          <p:nvPr/>
        </p:nvSpPr>
        <p:spPr>
          <a:xfrm>
            <a:off x="2667000" y="4901514"/>
            <a:ext cx="914400" cy="228600"/>
          </a:xfrm>
          <a:prstGeom prst="flowChartProcess">
            <a:avLst/>
          </a:prstGeom>
          <a:gradFill flip="none" rotWithShape="1">
            <a:gsLst>
              <a:gs pos="0">
                <a:schemeClr val="accent6">
                  <a:lumMod val="40000"/>
                  <a:lumOff val="60000"/>
                </a:schemeClr>
              </a:gs>
              <a:gs pos="75000">
                <a:schemeClr val="accent2">
                  <a:lumMod val="60000"/>
                  <a:lumOff val="40000"/>
                </a:schemeClr>
              </a:gs>
              <a:gs pos="25000">
                <a:schemeClr val="accent2">
                  <a:lumMod val="60000"/>
                  <a:lumOff val="40000"/>
                </a:schemeClr>
              </a:gs>
              <a:gs pos="100000">
                <a:schemeClr val="accent6">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6" name="TextBox 65"/>
          <p:cNvSpPr txBox="1"/>
          <p:nvPr/>
        </p:nvSpPr>
        <p:spPr>
          <a:xfrm>
            <a:off x="2590800" y="4876800"/>
            <a:ext cx="1066800" cy="276999"/>
          </a:xfrm>
          <a:prstGeom prst="rect">
            <a:avLst/>
          </a:prstGeom>
          <a:noFill/>
        </p:spPr>
        <p:txBody>
          <a:bodyPr wrap="square" rtlCol="0">
            <a:spAutoFit/>
          </a:bodyPr>
          <a:lstStyle/>
          <a:p>
            <a:r>
              <a:rPr lang="en-US" sz="1200" dirty="0">
                <a:solidFill>
                  <a:prstClr val="black"/>
                </a:solidFill>
              </a:rPr>
              <a:t>TF Pilot (FWP)</a:t>
            </a:r>
          </a:p>
        </p:txBody>
      </p:sp>
      <p:sp>
        <p:nvSpPr>
          <p:cNvPr id="67" name="Flowchart: Decision 66"/>
          <p:cNvSpPr/>
          <p:nvPr/>
        </p:nvSpPr>
        <p:spPr>
          <a:xfrm>
            <a:off x="3657600" y="3319046"/>
            <a:ext cx="76200" cy="228600"/>
          </a:xfrm>
          <a:prstGeom prst="flowChartDecision">
            <a:avLst/>
          </a:prstGeom>
          <a:solidFill>
            <a:schemeClr val="accent1">
              <a:lumMod val="20000"/>
              <a:lumOff val="8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0" name="Flowchart: Decision 69"/>
          <p:cNvSpPr/>
          <p:nvPr/>
        </p:nvSpPr>
        <p:spPr>
          <a:xfrm>
            <a:off x="4762500" y="3324152"/>
            <a:ext cx="76200" cy="228600"/>
          </a:xfrm>
          <a:prstGeom prst="flowChartDecision">
            <a:avLst/>
          </a:prstGeom>
          <a:solidFill>
            <a:schemeClr val="accent1">
              <a:lumMod val="20000"/>
              <a:lumOff val="8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2" name="Flowchart: Decision 71"/>
          <p:cNvSpPr/>
          <p:nvPr/>
        </p:nvSpPr>
        <p:spPr>
          <a:xfrm>
            <a:off x="6248400" y="3310405"/>
            <a:ext cx="76200" cy="228600"/>
          </a:xfrm>
          <a:prstGeom prst="flowChartDecision">
            <a:avLst/>
          </a:prstGeom>
          <a:solidFill>
            <a:schemeClr val="accent1">
              <a:lumMod val="20000"/>
              <a:lumOff val="8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5" name="Flowchart: Decision 74"/>
          <p:cNvSpPr/>
          <p:nvPr/>
        </p:nvSpPr>
        <p:spPr>
          <a:xfrm>
            <a:off x="7541694" y="3301764"/>
            <a:ext cx="76200" cy="228600"/>
          </a:xfrm>
          <a:prstGeom prst="flowChartDecision">
            <a:avLst/>
          </a:prstGeom>
          <a:solidFill>
            <a:schemeClr val="accent1">
              <a:lumMod val="20000"/>
              <a:lumOff val="8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6" name="Flowchart: Decision 75"/>
          <p:cNvSpPr/>
          <p:nvPr/>
        </p:nvSpPr>
        <p:spPr>
          <a:xfrm>
            <a:off x="8753639" y="3274823"/>
            <a:ext cx="76200" cy="228600"/>
          </a:xfrm>
          <a:prstGeom prst="flowChartDecision">
            <a:avLst/>
          </a:prstGeom>
          <a:solidFill>
            <a:schemeClr val="accent1">
              <a:lumMod val="20000"/>
              <a:lumOff val="8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7" name="TextBox 76"/>
          <p:cNvSpPr txBox="1"/>
          <p:nvPr/>
        </p:nvSpPr>
        <p:spPr>
          <a:xfrm>
            <a:off x="2670840" y="3242846"/>
            <a:ext cx="6324601" cy="338554"/>
          </a:xfrm>
          <a:prstGeom prst="rect">
            <a:avLst/>
          </a:prstGeom>
          <a:noFill/>
        </p:spPr>
        <p:txBody>
          <a:bodyPr wrap="square" rtlCol="0">
            <a:spAutoFit/>
          </a:bodyPr>
          <a:lstStyle/>
          <a:p>
            <a:pPr algn="ctr"/>
            <a:r>
              <a:rPr lang="en-US" sz="1600" dirty="0">
                <a:solidFill>
                  <a:prstClr val="black"/>
                </a:solidFill>
              </a:rPr>
              <a:t>Topic-specific workshops to assess progress, refine target task direction</a:t>
            </a:r>
          </a:p>
        </p:txBody>
      </p:sp>
      <p:sp>
        <p:nvSpPr>
          <p:cNvPr id="80" name="Right Arrow 79"/>
          <p:cNvSpPr/>
          <p:nvPr/>
        </p:nvSpPr>
        <p:spPr>
          <a:xfrm>
            <a:off x="2971800" y="6248400"/>
            <a:ext cx="3657600" cy="457200"/>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1" name="TextBox 80"/>
          <p:cNvSpPr txBox="1"/>
          <p:nvPr/>
        </p:nvSpPr>
        <p:spPr>
          <a:xfrm>
            <a:off x="3486346" y="6277466"/>
            <a:ext cx="2476500" cy="369332"/>
          </a:xfrm>
          <a:prstGeom prst="rect">
            <a:avLst/>
          </a:prstGeom>
          <a:noFill/>
        </p:spPr>
        <p:txBody>
          <a:bodyPr wrap="square" rtlCol="0">
            <a:spAutoFit/>
          </a:bodyPr>
          <a:lstStyle/>
          <a:p>
            <a:pPr algn="ctr"/>
            <a:r>
              <a:rPr lang="en-US" dirty="0">
                <a:solidFill>
                  <a:prstClr val="black"/>
                </a:solidFill>
              </a:rPr>
              <a:t>Time</a:t>
            </a:r>
          </a:p>
        </p:txBody>
      </p:sp>
      <p:sp>
        <p:nvSpPr>
          <p:cNvPr id="82" name="Rectangle 81"/>
          <p:cNvSpPr/>
          <p:nvPr/>
        </p:nvSpPr>
        <p:spPr>
          <a:xfrm>
            <a:off x="2355271" y="3962400"/>
            <a:ext cx="6781801" cy="196334"/>
          </a:xfrm>
          <a:prstGeom prst="rect">
            <a:avLst/>
          </a:prstGeom>
          <a:gradFill flip="none" rotWithShape="1">
            <a:gsLst>
              <a:gs pos="0">
                <a:srgbClr val="FFFF00"/>
              </a:gs>
              <a:gs pos="90000">
                <a:srgbClr val="FFFF00"/>
              </a:gs>
              <a:gs pos="100000">
                <a:schemeClr val="accent3">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3" name="TextBox 82"/>
          <p:cNvSpPr txBox="1"/>
          <p:nvPr/>
        </p:nvSpPr>
        <p:spPr>
          <a:xfrm>
            <a:off x="2590799" y="3886200"/>
            <a:ext cx="6019801" cy="338554"/>
          </a:xfrm>
          <a:prstGeom prst="rect">
            <a:avLst/>
          </a:prstGeom>
          <a:noFill/>
        </p:spPr>
        <p:txBody>
          <a:bodyPr wrap="square" rtlCol="0">
            <a:spAutoFit/>
          </a:bodyPr>
          <a:lstStyle/>
          <a:p>
            <a:pPr algn="ctr"/>
            <a:r>
              <a:rPr lang="en-US" sz="1600" dirty="0">
                <a:solidFill>
                  <a:prstClr val="black"/>
                </a:solidFill>
              </a:rPr>
              <a:t>Peer-Review, Agency Input, Mission Synergy, Teaming, Cost Sharing</a:t>
            </a:r>
          </a:p>
        </p:txBody>
      </p:sp>
      <p:sp>
        <p:nvSpPr>
          <p:cNvPr id="84" name="TextBox 83"/>
          <p:cNvSpPr txBox="1"/>
          <p:nvPr/>
        </p:nvSpPr>
        <p:spPr>
          <a:xfrm>
            <a:off x="1153180" y="938603"/>
            <a:ext cx="523220" cy="890197"/>
          </a:xfrm>
          <a:prstGeom prst="rect">
            <a:avLst/>
          </a:prstGeom>
          <a:noFill/>
        </p:spPr>
        <p:txBody>
          <a:bodyPr vert="vert270" wrap="square" rtlCol="0">
            <a:spAutoFit/>
          </a:bodyPr>
          <a:lstStyle/>
          <a:p>
            <a:r>
              <a:rPr lang="en-US" sz="1100" dirty="0">
                <a:solidFill>
                  <a:prstClr val="black"/>
                </a:solidFill>
              </a:rPr>
              <a:t>Ion Beam Wkshp</a:t>
            </a:r>
          </a:p>
        </p:txBody>
      </p:sp>
      <p:sp>
        <p:nvSpPr>
          <p:cNvPr id="85" name="TextBox 84"/>
          <p:cNvSpPr txBox="1"/>
          <p:nvPr/>
        </p:nvSpPr>
        <p:spPr>
          <a:xfrm>
            <a:off x="1219200" y="1981200"/>
            <a:ext cx="523220" cy="977724"/>
          </a:xfrm>
          <a:prstGeom prst="rect">
            <a:avLst/>
          </a:prstGeom>
          <a:noFill/>
        </p:spPr>
        <p:txBody>
          <a:bodyPr vert="vert270" wrap="square" rtlCol="0">
            <a:spAutoFit/>
          </a:bodyPr>
          <a:lstStyle/>
          <a:p>
            <a:r>
              <a:rPr lang="en-US" sz="1100" dirty="0">
                <a:solidFill>
                  <a:prstClr val="black"/>
                </a:solidFill>
              </a:rPr>
              <a:t>Laser R&amp;D Wkshp</a:t>
            </a:r>
          </a:p>
        </p:txBody>
      </p:sp>
      <p:sp>
        <p:nvSpPr>
          <p:cNvPr id="86" name="Flowchart: Process 85"/>
          <p:cNvSpPr/>
          <p:nvPr/>
        </p:nvSpPr>
        <p:spPr>
          <a:xfrm>
            <a:off x="2971800" y="2855470"/>
            <a:ext cx="914400" cy="228600"/>
          </a:xfrm>
          <a:prstGeom prst="flowChartProcess">
            <a:avLst/>
          </a:prstGeom>
          <a:gradFill flip="none" rotWithShape="1">
            <a:gsLst>
              <a:gs pos="0">
                <a:schemeClr val="accent6">
                  <a:lumMod val="40000"/>
                  <a:lumOff val="60000"/>
                </a:schemeClr>
              </a:gs>
              <a:gs pos="75000">
                <a:schemeClr val="accent2">
                  <a:lumMod val="60000"/>
                  <a:lumOff val="40000"/>
                </a:schemeClr>
              </a:gs>
              <a:gs pos="25000">
                <a:schemeClr val="accent2">
                  <a:lumMod val="60000"/>
                  <a:lumOff val="40000"/>
                </a:schemeClr>
              </a:gs>
              <a:gs pos="100000">
                <a:schemeClr val="accent6">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7" name="TextBox 86"/>
          <p:cNvSpPr txBox="1"/>
          <p:nvPr/>
        </p:nvSpPr>
        <p:spPr>
          <a:xfrm>
            <a:off x="2895600" y="2824353"/>
            <a:ext cx="1066800" cy="276999"/>
          </a:xfrm>
          <a:prstGeom prst="rect">
            <a:avLst/>
          </a:prstGeom>
          <a:noFill/>
        </p:spPr>
        <p:txBody>
          <a:bodyPr wrap="square" rtlCol="0">
            <a:spAutoFit/>
          </a:bodyPr>
          <a:lstStyle/>
          <a:p>
            <a:pPr algn="ctr"/>
            <a:r>
              <a:rPr lang="en-US" sz="1200" dirty="0">
                <a:solidFill>
                  <a:prstClr val="black"/>
                </a:solidFill>
              </a:rPr>
              <a:t>TF Pilot</a:t>
            </a:r>
          </a:p>
        </p:txBody>
      </p:sp>
      <p:sp>
        <p:nvSpPr>
          <p:cNvPr id="88" name="5-Point Star 87"/>
          <p:cNvSpPr/>
          <p:nvPr/>
        </p:nvSpPr>
        <p:spPr>
          <a:xfrm>
            <a:off x="910054" y="5060271"/>
            <a:ext cx="243126" cy="24929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9" name="TextBox 88"/>
          <p:cNvSpPr txBox="1"/>
          <p:nvPr/>
        </p:nvSpPr>
        <p:spPr>
          <a:xfrm>
            <a:off x="461664" y="4963180"/>
            <a:ext cx="1214735" cy="523220"/>
          </a:xfrm>
          <a:prstGeom prst="rect">
            <a:avLst/>
          </a:prstGeom>
          <a:noFill/>
        </p:spPr>
        <p:txBody>
          <a:bodyPr wrap="square" rtlCol="0">
            <a:spAutoFit/>
          </a:bodyPr>
          <a:lstStyle/>
          <a:p>
            <a:pPr algn="ctr"/>
            <a:r>
              <a:rPr lang="en-US" sz="1400" dirty="0">
                <a:solidFill>
                  <a:prstClr val="black"/>
                </a:solidFill>
              </a:rPr>
              <a:t>Stewardship Strategic Plan</a:t>
            </a:r>
          </a:p>
        </p:txBody>
      </p:sp>
      <p:cxnSp>
        <p:nvCxnSpPr>
          <p:cNvPr id="98" name="Elbow Connector 97"/>
          <p:cNvCxnSpPr>
            <a:stCxn id="20" idx="1"/>
            <a:endCxn id="108" idx="1"/>
          </p:cNvCxnSpPr>
          <p:nvPr/>
        </p:nvCxnSpPr>
        <p:spPr>
          <a:xfrm rot="10800000" flipH="1">
            <a:off x="4343399" y="1157644"/>
            <a:ext cx="232527" cy="785457"/>
          </a:xfrm>
          <a:prstGeom prst="bentConnector3">
            <a:avLst>
              <a:gd name="adj1" fmla="val 35473"/>
            </a:avLst>
          </a:prstGeom>
          <a:ln>
            <a:tailEnd type="arrow"/>
          </a:ln>
        </p:spPr>
        <p:style>
          <a:lnRef idx="1">
            <a:schemeClr val="accent1"/>
          </a:lnRef>
          <a:fillRef idx="0">
            <a:schemeClr val="accent1"/>
          </a:fillRef>
          <a:effectRef idx="0">
            <a:schemeClr val="accent1"/>
          </a:effectRef>
          <a:fontRef idx="minor">
            <a:schemeClr val="tx1"/>
          </a:fontRef>
        </p:style>
      </p:cxnSp>
      <p:sp>
        <p:nvSpPr>
          <p:cNvPr id="108" name="TextBox 107"/>
          <p:cNvSpPr txBox="1"/>
          <p:nvPr/>
        </p:nvSpPr>
        <p:spPr>
          <a:xfrm>
            <a:off x="4575927" y="896033"/>
            <a:ext cx="3958473" cy="523220"/>
          </a:xfrm>
          <a:prstGeom prst="rect">
            <a:avLst/>
          </a:prstGeom>
          <a:noFill/>
        </p:spPr>
        <p:txBody>
          <a:bodyPr wrap="square" rtlCol="0">
            <a:spAutoFit/>
          </a:bodyPr>
          <a:lstStyle/>
          <a:p>
            <a:r>
              <a:rPr lang="en-US" sz="1400" dirty="0">
                <a:solidFill>
                  <a:prstClr val="black"/>
                </a:solidFill>
              </a:rPr>
              <a:t>Follow-on funding, patents, products,  processes, publications, positive feedback to SC,…</a:t>
            </a:r>
          </a:p>
        </p:txBody>
      </p:sp>
      <p:sp>
        <p:nvSpPr>
          <p:cNvPr id="116" name="TextBox 115"/>
          <p:cNvSpPr txBox="1"/>
          <p:nvPr/>
        </p:nvSpPr>
        <p:spPr>
          <a:xfrm>
            <a:off x="3429000" y="773668"/>
            <a:ext cx="800100" cy="369332"/>
          </a:xfrm>
          <a:prstGeom prst="rect">
            <a:avLst/>
          </a:prstGeom>
          <a:noFill/>
        </p:spPr>
        <p:txBody>
          <a:bodyPr wrap="square" rtlCol="0">
            <a:spAutoFit/>
          </a:bodyPr>
          <a:lstStyle/>
          <a:p>
            <a:r>
              <a:rPr lang="en-US" b="1" dirty="0">
                <a:solidFill>
                  <a:srgbClr val="00B050"/>
                </a:solidFill>
                <a:effectLst>
                  <a:outerShdw blurRad="38100" dist="38100" dir="2700000" algn="tl">
                    <a:srgbClr val="000000">
                      <a:alpha val="43137"/>
                    </a:srgbClr>
                  </a:outerShdw>
                </a:effectLst>
              </a:rPr>
              <a:t>NOW</a:t>
            </a:r>
          </a:p>
        </p:txBody>
      </p:sp>
      <p:sp>
        <p:nvSpPr>
          <p:cNvPr id="90" name="Flowchart: Decision 89"/>
          <p:cNvSpPr/>
          <p:nvPr/>
        </p:nvSpPr>
        <p:spPr>
          <a:xfrm>
            <a:off x="762000" y="2819400"/>
            <a:ext cx="76200" cy="228600"/>
          </a:xfrm>
          <a:prstGeom prst="flowChartDecision">
            <a:avLst/>
          </a:prstGeom>
          <a:solidFill>
            <a:schemeClr val="accent1">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1" name="TextBox 90"/>
          <p:cNvSpPr txBox="1"/>
          <p:nvPr/>
        </p:nvSpPr>
        <p:spPr>
          <a:xfrm>
            <a:off x="545811" y="1971715"/>
            <a:ext cx="523220" cy="890197"/>
          </a:xfrm>
          <a:prstGeom prst="rect">
            <a:avLst/>
          </a:prstGeom>
          <a:noFill/>
        </p:spPr>
        <p:txBody>
          <a:bodyPr vert="vert270" wrap="square" rtlCol="0">
            <a:spAutoFit/>
          </a:bodyPr>
          <a:lstStyle/>
          <a:p>
            <a:r>
              <a:rPr lang="en-US" sz="1100" dirty="0">
                <a:solidFill>
                  <a:prstClr val="black"/>
                </a:solidFill>
              </a:rPr>
              <a:t>Facilities Survey</a:t>
            </a:r>
          </a:p>
        </p:txBody>
      </p:sp>
      <p:sp>
        <p:nvSpPr>
          <p:cNvPr id="92" name="Flowchart: Decision 91"/>
          <p:cNvSpPr/>
          <p:nvPr/>
        </p:nvSpPr>
        <p:spPr>
          <a:xfrm>
            <a:off x="2286000" y="2819400"/>
            <a:ext cx="76200" cy="228600"/>
          </a:xfrm>
          <a:prstGeom prst="flowChartDecision">
            <a:avLst/>
          </a:prstGeom>
          <a:solidFill>
            <a:schemeClr val="accent1">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3" name="TextBox 92"/>
          <p:cNvSpPr txBox="1"/>
          <p:nvPr/>
        </p:nvSpPr>
        <p:spPr>
          <a:xfrm>
            <a:off x="2152453" y="1610892"/>
            <a:ext cx="338554" cy="1213313"/>
          </a:xfrm>
          <a:prstGeom prst="rect">
            <a:avLst/>
          </a:prstGeom>
          <a:noFill/>
        </p:spPr>
        <p:txBody>
          <a:bodyPr vert="vert270" wrap="square" rtlCol="0">
            <a:spAutoFit/>
          </a:bodyPr>
          <a:lstStyle/>
          <a:p>
            <a:r>
              <a:rPr lang="en-US" sz="1000" dirty="0">
                <a:solidFill>
                  <a:prstClr val="black"/>
                </a:solidFill>
              </a:rPr>
              <a:t>Facilities Meeting</a:t>
            </a:r>
          </a:p>
        </p:txBody>
      </p:sp>
      <p:sp>
        <p:nvSpPr>
          <p:cNvPr id="94" name="Flowchart: Process 93"/>
          <p:cNvSpPr/>
          <p:nvPr/>
        </p:nvSpPr>
        <p:spPr>
          <a:xfrm>
            <a:off x="1742420" y="1395800"/>
            <a:ext cx="2219980" cy="228600"/>
          </a:xfrm>
          <a:prstGeom prst="flowChartProcess">
            <a:avLst/>
          </a:prstGeom>
          <a:gradFill flip="none" rotWithShape="1">
            <a:gsLst>
              <a:gs pos="0">
                <a:srgbClr val="FFC000"/>
              </a:gs>
              <a:gs pos="78000">
                <a:schemeClr val="accent1">
                  <a:tint val="44500"/>
                  <a:satMod val="160000"/>
                </a:schemeClr>
              </a:gs>
              <a:gs pos="100000">
                <a:schemeClr val="accent5">
                  <a:lumMod val="40000"/>
                  <a:lumOff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5" name="TextBox 94"/>
          <p:cNvSpPr txBox="1"/>
          <p:nvPr/>
        </p:nvSpPr>
        <p:spPr>
          <a:xfrm>
            <a:off x="1742420" y="1371600"/>
            <a:ext cx="2372380" cy="276999"/>
          </a:xfrm>
          <a:prstGeom prst="rect">
            <a:avLst/>
          </a:prstGeom>
          <a:noFill/>
        </p:spPr>
        <p:txBody>
          <a:bodyPr wrap="square" rtlCol="0">
            <a:spAutoFit/>
          </a:bodyPr>
          <a:lstStyle/>
          <a:p>
            <a:r>
              <a:rPr lang="en-US" sz="1200" dirty="0">
                <a:solidFill>
                  <a:prstClr val="black"/>
                </a:solidFill>
              </a:rPr>
              <a:t>Initial Cohort of University Grants</a:t>
            </a:r>
          </a:p>
        </p:txBody>
      </p:sp>
      <p:sp>
        <p:nvSpPr>
          <p:cNvPr id="96" name="Flowchart: Decision 95"/>
          <p:cNvSpPr/>
          <p:nvPr/>
        </p:nvSpPr>
        <p:spPr>
          <a:xfrm>
            <a:off x="2912144" y="2590800"/>
            <a:ext cx="76200" cy="228600"/>
          </a:xfrm>
          <a:prstGeom prst="flowChartDecision">
            <a:avLst/>
          </a:prstGeom>
          <a:solidFill>
            <a:schemeClr val="accent1">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7" name="TextBox 96"/>
          <p:cNvSpPr txBox="1"/>
          <p:nvPr/>
        </p:nvSpPr>
        <p:spPr>
          <a:xfrm>
            <a:off x="2784157" y="1741692"/>
            <a:ext cx="492443" cy="890197"/>
          </a:xfrm>
          <a:prstGeom prst="rect">
            <a:avLst/>
          </a:prstGeom>
          <a:noFill/>
        </p:spPr>
        <p:txBody>
          <a:bodyPr vert="vert270" wrap="square" rtlCol="0">
            <a:spAutoFit/>
          </a:bodyPr>
          <a:lstStyle/>
          <a:p>
            <a:r>
              <a:rPr lang="en-US" sz="1000" dirty="0">
                <a:solidFill>
                  <a:prstClr val="black"/>
                </a:solidFill>
              </a:rPr>
              <a:t>E&amp;E Workshop</a:t>
            </a:r>
          </a:p>
          <a:p>
            <a:endParaRPr lang="en-US" sz="1000" dirty="0">
              <a:solidFill>
                <a:prstClr val="black"/>
              </a:solidFill>
            </a:endParaRPr>
          </a:p>
        </p:txBody>
      </p:sp>
      <p:sp>
        <p:nvSpPr>
          <p:cNvPr id="99" name="Rectangle 98"/>
          <p:cNvSpPr/>
          <p:nvPr/>
        </p:nvSpPr>
        <p:spPr>
          <a:xfrm>
            <a:off x="1499647" y="5325762"/>
            <a:ext cx="7644354" cy="534262"/>
          </a:xfrm>
          <a:prstGeom prst="rect">
            <a:avLst/>
          </a:prstGeom>
          <a:gradFill flip="none" rotWithShape="1">
            <a:gsLst>
              <a:gs pos="0">
                <a:srgbClr val="FFFF00"/>
              </a:gs>
              <a:gs pos="90000">
                <a:srgbClr val="FFFF00"/>
              </a:gs>
              <a:gs pos="100000">
                <a:schemeClr val="accent3">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 name="TextBox 2"/>
          <p:cNvSpPr txBox="1"/>
          <p:nvPr/>
        </p:nvSpPr>
        <p:spPr>
          <a:xfrm>
            <a:off x="2072157" y="5419297"/>
            <a:ext cx="6376775" cy="338554"/>
          </a:xfrm>
          <a:prstGeom prst="rect">
            <a:avLst/>
          </a:prstGeom>
          <a:noFill/>
        </p:spPr>
        <p:txBody>
          <a:bodyPr wrap="square" rtlCol="0">
            <a:spAutoFit/>
          </a:bodyPr>
          <a:lstStyle/>
          <a:p>
            <a:r>
              <a:rPr lang="en-US" sz="1600" dirty="0">
                <a:solidFill>
                  <a:prstClr val="black"/>
                </a:solidFill>
              </a:rPr>
              <a:t>Nat’l User Facility: BNL-ATF </a:t>
            </a:r>
            <a:r>
              <a:rPr lang="en-US" sz="1600" dirty="0">
                <a:solidFill>
                  <a:prstClr val="black"/>
                </a:solidFill>
                <a:sym typeface="Wingdings" panose="05000000000000000000" pitchFamily="2" charset="2"/>
              </a:rPr>
              <a:t> Upgrades to ATF  …</a:t>
            </a:r>
            <a:endParaRPr lang="en-US" sz="1600" dirty="0">
              <a:solidFill>
                <a:prstClr val="black"/>
              </a:solidFill>
            </a:endParaRPr>
          </a:p>
        </p:txBody>
      </p:sp>
      <p:cxnSp>
        <p:nvCxnSpPr>
          <p:cNvPr id="13" name="Straight Connector 12"/>
          <p:cNvCxnSpPr/>
          <p:nvPr/>
        </p:nvCxnSpPr>
        <p:spPr>
          <a:xfrm>
            <a:off x="3848100" y="1157644"/>
            <a:ext cx="0" cy="5090756"/>
          </a:xfrm>
          <a:prstGeom prst="line">
            <a:avLst/>
          </a:prstGeom>
          <a:ln w="28575">
            <a:solidFill>
              <a:srgbClr val="00B050"/>
            </a:solidFill>
          </a:ln>
          <a:effectLst>
            <a:glow rad="76200">
              <a:srgbClr val="00B050">
                <a:alpha val="40000"/>
              </a:srgbClr>
            </a:glow>
            <a:softEdge rad="0"/>
          </a:effectLst>
        </p:spPr>
        <p:style>
          <a:lnRef idx="1">
            <a:schemeClr val="accent1"/>
          </a:lnRef>
          <a:fillRef idx="0">
            <a:schemeClr val="accent1"/>
          </a:fillRef>
          <a:effectRef idx="0">
            <a:schemeClr val="accent1"/>
          </a:effectRef>
          <a:fontRef idx="minor">
            <a:schemeClr val="tx1"/>
          </a:fontRef>
        </p:style>
      </p:cxnSp>
      <p:sp>
        <p:nvSpPr>
          <p:cNvPr id="100" name="Flowchart: Decision 99"/>
          <p:cNvSpPr/>
          <p:nvPr/>
        </p:nvSpPr>
        <p:spPr>
          <a:xfrm>
            <a:off x="2038704" y="2438400"/>
            <a:ext cx="76200" cy="228600"/>
          </a:xfrm>
          <a:prstGeom prst="flowChartDecision">
            <a:avLst/>
          </a:prstGeom>
          <a:solidFill>
            <a:schemeClr val="accent1">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1" name="TextBox 100"/>
          <p:cNvSpPr txBox="1"/>
          <p:nvPr/>
        </p:nvSpPr>
        <p:spPr>
          <a:xfrm>
            <a:off x="1905000" y="1579865"/>
            <a:ext cx="492443" cy="890197"/>
          </a:xfrm>
          <a:prstGeom prst="rect">
            <a:avLst/>
          </a:prstGeom>
          <a:noFill/>
        </p:spPr>
        <p:txBody>
          <a:bodyPr vert="vert270" wrap="square" rtlCol="0">
            <a:spAutoFit/>
          </a:bodyPr>
          <a:lstStyle/>
          <a:p>
            <a:r>
              <a:rPr lang="en-US" sz="1000" dirty="0">
                <a:solidFill>
                  <a:prstClr val="black"/>
                </a:solidFill>
              </a:rPr>
              <a:t>E&amp;E RFI</a:t>
            </a:r>
          </a:p>
          <a:p>
            <a:endParaRPr lang="en-US" sz="1000" dirty="0">
              <a:solidFill>
                <a:prstClr val="black"/>
              </a:solidFill>
            </a:endParaRPr>
          </a:p>
        </p:txBody>
      </p:sp>
    </p:spTree>
    <p:extLst>
      <p:ext uri="{BB962C8B-B14F-4D97-AF65-F5344CB8AC3E}">
        <p14:creationId xmlns:p14="http://schemas.microsoft.com/office/powerpoint/2010/main" val="42564859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solidFill>
                  <a:prstClr val="black"/>
                </a:solidFill>
              </a:rPr>
              <a:pPr/>
              <a:t>3</a:t>
            </a:fld>
            <a:endParaRPr lang="en-US" dirty="0">
              <a:solidFill>
                <a:prstClr val="black"/>
              </a:solidFill>
            </a:endParaRPr>
          </a:p>
        </p:txBody>
      </p:sp>
      <p:sp>
        <p:nvSpPr>
          <p:cNvPr id="3" name="Title 2"/>
          <p:cNvSpPr>
            <a:spLocks noGrp="1"/>
          </p:cNvSpPr>
          <p:nvPr>
            <p:ph type="title"/>
          </p:nvPr>
        </p:nvSpPr>
        <p:spPr/>
        <p:txBody>
          <a:bodyPr>
            <a:normAutofit/>
          </a:bodyPr>
          <a:lstStyle/>
          <a:p>
            <a:r>
              <a:rPr lang="en-US" sz="2400" dirty="0">
                <a:solidFill>
                  <a:srgbClr val="014B32"/>
                </a:solidFill>
                <a:effectLst/>
                <a:latin typeface="Arial" charset="0"/>
                <a:ea typeface="+mn-ea"/>
                <a:cs typeface="Arial" charset="0"/>
              </a:rPr>
              <a:t>The First Four Years At-a-Glance</a:t>
            </a:r>
          </a:p>
        </p:txBody>
      </p:sp>
      <p:sp>
        <p:nvSpPr>
          <p:cNvPr id="4" name="Footer Placeholder 3"/>
          <p:cNvSpPr>
            <a:spLocks noGrp="1"/>
          </p:cNvSpPr>
          <p:nvPr>
            <p:ph type="ftr" sz="quarter" idx="4294967295"/>
          </p:nvPr>
        </p:nvSpPr>
        <p:spPr>
          <a:xfrm>
            <a:off x="445472" y="6543674"/>
            <a:ext cx="4126528" cy="314326"/>
          </a:xfrm>
          <a:prstGeom prst="rect">
            <a:avLst/>
          </a:prstGeom>
        </p:spPr>
        <p:txBody>
          <a:bodyPr/>
          <a:lstStyle/>
          <a:p>
            <a:r>
              <a:rPr lang="en-US" b="1" dirty="0">
                <a:solidFill>
                  <a:prstClr val="black"/>
                </a:solidFill>
              </a:rPr>
              <a:t> </a:t>
            </a:r>
            <a:endParaRPr lang="en-US" dirty="0">
              <a:solidFill>
                <a:prstClr val="black"/>
              </a:solidFill>
            </a:endParaRPr>
          </a:p>
        </p:txBody>
      </p:sp>
      <p:sp>
        <p:nvSpPr>
          <p:cNvPr id="7" name="TextBox 6"/>
          <p:cNvSpPr txBox="1"/>
          <p:nvPr/>
        </p:nvSpPr>
        <p:spPr>
          <a:xfrm>
            <a:off x="-152400" y="780157"/>
            <a:ext cx="9144000" cy="5755422"/>
          </a:xfrm>
          <a:prstGeom prst="rect">
            <a:avLst/>
          </a:prstGeom>
          <a:noFill/>
        </p:spPr>
        <p:txBody>
          <a:bodyPr wrap="square" rtlCol="0">
            <a:spAutoFit/>
          </a:bodyPr>
          <a:lstStyle/>
          <a:p>
            <a:pPr marL="742950" lvl="2" indent="-285750">
              <a:buClr>
                <a:prstClr val="black"/>
              </a:buClr>
              <a:buFont typeface="Arial" panose="020B0604020202020204" pitchFamily="34" charset="0"/>
              <a:buChar char="•"/>
            </a:pPr>
            <a:r>
              <a:rPr lang="en-US" sz="1600" b="1" dirty="0">
                <a:solidFill>
                  <a:srgbClr val="0000FF"/>
                </a:solidFill>
              </a:rPr>
              <a:t>FY 2014, (PBR: $10M, Appr:  $10M), Accelerator Stewardship’s initial year:</a:t>
            </a:r>
          </a:p>
          <a:p>
            <a:pPr marL="1200150" lvl="3" indent="-285750">
              <a:buClr>
                <a:prstClr val="black"/>
              </a:buClr>
              <a:buFont typeface="Arial" panose="020B0604020202020204" pitchFamily="34" charset="0"/>
              <a:buChar char="•"/>
            </a:pPr>
            <a:r>
              <a:rPr lang="en-US" sz="1600" dirty="0"/>
              <a:t>Consulting with BES &amp; NP HEP GARD grants picked to be the initial Stewardship cohort</a:t>
            </a:r>
          </a:p>
          <a:p>
            <a:pPr marL="1200150" lvl="3" indent="-285750">
              <a:buClr>
                <a:prstClr val="black"/>
              </a:buClr>
              <a:buFont typeface="Arial" panose="020B0604020202020204" pitchFamily="34" charset="0"/>
              <a:buChar char="•"/>
            </a:pPr>
            <a:r>
              <a:rPr lang="en-US" sz="1600" dirty="0"/>
              <a:t>BNL-ATF named as a dedicated Accelerator Stewardship test facility</a:t>
            </a:r>
          </a:p>
          <a:p>
            <a:pPr marL="1200150" lvl="3" indent="-285750">
              <a:buClr>
                <a:prstClr val="black"/>
              </a:buClr>
              <a:buFont typeface="Arial" panose="020B0604020202020204" pitchFamily="34" charset="0"/>
              <a:buChar char="•"/>
            </a:pPr>
            <a:r>
              <a:rPr lang="en-US" sz="1600" dirty="0"/>
              <a:t>BNL-ATF Stage 1 upgrade was approved and funding began</a:t>
            </a:r>
          </a:p>
          <a:p>
            <a:pPr marL="742950" lvl="2" indent="-285750">
              <a:buClr>
                <a:prstClr val="black"/>
              </a:buClr>
              <a:buFont typeface="Arial" panose="020B0604020202020204" pitchFamily="34" charset="0"/>
              <a:buChar char="•"/>
            </a:pPr>
            <a:r>
              <a:rPr lang="en-US" sz="1600" b="1" dirty="0">
                <a:solidFill>
                  <a:srgbClr val="0000FF"/>
                </a:solidFill>
              </a:rPr>
              <a:t>FY 2015, (PBR: $19.2 M, Appr: $10M):</a:t>
            </a:r>
          </a:p>
          <a:p>
            <a:pPr marL="1200150" lvl="3" indent="-285750">
              <a:buClr>
                <a:prstClr val="black"/>
              </a:buClr>
              <a:buFont typeface="Arial" panose="020B0604020202020204" pitchFamily="34" charset="0"/>
              <a:buChar char="•"/>
            </a:pPr>
            <a:r>
              <a:rPr lang="en-US" sz="1600" dirty="0"/>
              <a:t>Prior-year grant obligations</a:t>
            </a:r>
          </a:p>
          <a:p>
            <a:pPr marL="1200150" lvl="3" indent="-285750">
              <a:buClr>
                <a:prstClr val="black"/>
              </a:buClr>
              <a:buFont typeface="Arial" panose="020B0604020202020204" pitchFamily="34" charset="0"/>
              <a:buChar char="•"/>
            </a:pPr>
            <a:r>
              <a:rPr lang="en-US" sz="1600" b="1" dirty="0">
                <a:solidFill>
                  <a:srgbClr val="005528"/>
                </a:solidFill>
              </a:rPr>
              <a:t>6 Awards fund under first Accelerator Stewardship FOA</a:t>
            </a:r>
          </a:p>
          <a:p>
            <a:pPr marL="1200150" lvl="3" indent="-285750">
              <a:buClr>
                <a:prstClr val="black"/>
              </a:buClr>
              <a:buFont typeface="Arial" panose="020B0604020202020204" pitchFamily="34" charset="0"/>
              <a:buChar char="•"/>
            </a:pPr>
            <a:r>
              <a:rPr lang="en-US" sz="1600" dirty="0"/>
              <a:t>BNL-ATF operated as dedicated SC User Facility under Stewardship</a:t>
            </a:r>
          </a:p>
          <a:p>
            <a:pPr marL="1200150" lvl="3" indent="-285750">
              <a:buClr>
                <a:prstClr val="black"/>
              </a:buClr>
              <a:buFont typeface="Arial" panose="020B0604020202020204" pitchFamily="34" charset="0"/>
              <a:buChar char="•"/>
            </a:pPr>
            <a:r>
              <a:rPr lang="en-US" sz="1600" i="1" dirty="0"/>
              <a:t>Basic Research Needs Workshop: Energy &amp; Environmental Applications of Accelerators</a:t>
            </a:r>
          </a:p>
          <a:p>
            <a:pPr marL="1200150" lvl="3" indent="-285750">
              <a:buClr>
                <a:prstClr val="black"/>
              </a:buClr>
              <a:buFont typeface="Arial" panose="020B0604020202020204" pitchFamily="34" charset="0"/>
              <a:buChar char="•"/>
            </a:pPr>
            <a:r>
              <a:rPr lang="en-US" sz="1600" dirty="0"/>
              <a:t>BNL-ATF Stage 1 upgrade funding continues</a:t>
            </a:r>
          </a:p>
          <a:p>
            <a:pPr marL="1200150" lvl="3" indent="-285750">
              <a:buClr>
                <a:prstClr val="black"/>
              </a:buClr>
              <a:buFont typeface="Arial" panose="020B0604020202020204" pitchFamily="34" charset="0"/>
              <a:buChar char="•"/>
            </a:pPr>
            <a:r>
              <a:rPr lang="en-US" sz="1600" b="1" dirty="0">
                <a:solidFill>
                  <a:schemeClr val="accent6">
                    <a:lumMod val="75000"/>
                  </a:schemeClr>
                </a:solidFill>
              </a:rPr>
              <a:t>Accelerator Stewardship Test Facility Pilot Program launches</a:t>
            </a:r>
          </a:p>
          <a:p>
            <a:pPr marL="742950" lvl="2" indent="-285750">
              <a:buClr>
                <a:prstClr val="black"/>
              </a:buClr>
              <a:buFont typeface="Arial" panose="020B0604020202020204" pitchFamily="34" charset="0"/>
              <a:buChar char="•"/>
            </a:pPr>
            <a:r>
              <a:rPr lang="en-US" sz="1600" b="1" dirty="0">
                <a:solidFill>
                  <a:srgbClr val="0000FF"/>
                </a:solidFill>
              </a:rPr>
              <a:t>FY 2016, (PBR: $14M, Appr: $10M):</a:t>
            </a:r>
          </a:p>
          <a:p>
            <a:pPr marL="1200150" lvl="3" indent="-285750">
              <a:buClr>
                <a:prstClr val="black"/>
              </a:buClr>
              <a:buFont typeface="Arial" panose="020B0604020202020204" pitchFamily="34" charset="0"/>
              <a:buChar char="•"/>
            </a:pPr>
            <a:r>
              <a:rPr lang="en-US" sz="1600" dirty="0"/>
              <a:t>Prior-year grant obligations</a:t>
            </a:r>
          </a:p>
          <a:p>
            <a:pPr marL="1200150" lvl="3" indent="-285750">
              <a:buClr>
                <a:prstClr val="black"/>
              </a:buClr>
              <a:buFont typeface="Arial" panose="020B0604020202020204" pitchFamily="34" charset="0"/>
              <a:buChar char="•"/>
            </a:pPr>
            <a:r>
              <a:rPr lang="en-US" sz="1600" b="1" dirty="0">
                <a:solidFill>
                  <a:srgbClr val="005528"/>
                </a:solidFill>
              </a:rPr>
              <a:t>6+3 Awards fund under second Accelerator Stewardship FOA</a:t>
            </a:r>
          </a:p>
          <a:p>
            <a:pPr marL="1200150" lvl="3" indent="-285750">
              <a:buClr>
                <a:prstClr val="black"/>
              </a:buClr>
              <a:buFont typeface="Arial" panose="020B0604020202020204" pitchFamily="34" charset="0"/>
              <a:buChar char="•"/>
            </a:pPr>
            <a:r>
              <a:rPr lang="en-US" sz="1600" i="1" dirty="0"/>
              <a:t>NAS Study on Opportunities in S&amp;T of Ultraintense Lasers begins (joint with NNSA, DOD)</a:t>
            </a:r>
          </a:p>
          <a:p>
            <a:pPr marL="1200150" lvl="3" indent="-285750">
              <a:buClr>
                <a:prstClr val="black"/>
              </a:buClr>
              <a:buFont typeface="Arial" panose="020B0604020202020204" pitchFamily="34" charset="0"/>
              <a:buChar char="•"/>
            </a:pPr>
            <a:r>
              <a:rPr lang="en-US" sz="1600" dirty="0"/>
              <a:t>BNL-ATF operated as dedicated Accelerator Stewardship test facility</a:t>
            </a:r>
          </a:p>
          <a:p>
            <a:pPr marL="1200150" lvl="3" indent="-285750">
              <a:buClr>
                <a:prstClr val="black"/>
              </a:buClr>
              <a:buFont typeface="Arial" panose="020B0604020202020204" pitchFamily="34" charset="0"/>
              <a:buChar char="•"/>
            </a:pPr>
            <a:r>
              <a:rPr lang="en-US" sz="1600" dirty="0"/>
              <a:t>BNL-ATF Stage 1 upgrade funding continues</a:t>
            </a:r>
          </a:p>
          <a:p>
            <a:pPr marL="742950" lvl="2" indent="-285750">
              <a:buClr>
                <a:prstClr val="black"/>
              </a:buClr>
              <a:buFont typeface="Arial" panose="020B0604020202020204" pitchFamily="34" charset="0"/>
              <a:buChar char="•"/>
            </a:pPr>
            <a:r>
              <a:rPr lang="en-US" sz="1600" b="1" dirty="0">
                <a:solidFill>
                  <a:srgbClr val="0000FF"/>
                </a:solidFill>
              </a:rPr>
              <a:t>FY 2017, (PBR: $13.4M, Appr:$13.1M)</a:t>
            </a:r>
          </a:p>
          <a:p>
            <a:pPr marL="1200150" lvl="3" indent="-285750">
              <a:buClr>
                <a:prstClr val="black"/>
              </a:buClr>
              <a:buFont typeface="Arial" panose="020B0604020202020204" pitchFamily="34" charset="0"/>
              <a:buChar char="•"/>
            </a:pPr>
            <a:r>
              <a:rPr lang="en-US" sz="1600" dirty="0">
                <a:solidFill>
                  <a:srgbClr val="000000"/>
                </a:solidFill>
              </a:rPr>
              <a:t>Prior-year grant obligations</a:t>
            </a:r>
          </a:p>
          <a:p>
            <a:pPr marL="1200150" lvl="3" indent="-285750">
              <a:buClr>
                <a:prstClr val="black"/>
              </a:buClr>
              <a:buFont typeface="Arial" panose="020B0604020202020204" pitchFamily="34" charset="0"/>
              <a:buChar char="•"/>
            </a:pPr>
            <a:r>
              <a:rPr lang="en-US" sz="1600" b="1" dirty="0">
                <a:solidFill>
                  <a:srgbClr val="005528"/>
                </a:solidFill>
              </a:rPr>
              <a:t>FY 2017 Stewardship FOA issued, </a:t>
            </a:r>
            <a:r>
              <a:rPr lang="en-US" sz="1600" dirty="0">
                <a:solidFill>
                  <a:srgbClr val="005528"/>
                </a:solidFill>
              </a:rPr>
              <a:t>incorporating the AS Test Facility Program</a:t>
            </a:r>
          </a:p>
          <a:p>
            <a:pPr marL="1200150" lvl="3" indent="-285750">
              <a:buClr>
                <a:prstClr val="black"/>
              </a:buClr>
              <a:buFont typeface="Arial" panose="020B0604020202020204" pitchFamily="34" charset="0"/>
              <a:buChar char="•"/>
            </a:pPr>
            <a:r>
              <a:rPr lang="en-US" sz="1600" dirty="0">
                <a:solidFill>
                  <a:srgbClr val="000000"/>
                </a:solidFill>
              </a:rPr>
              <a:t>BNL-ATF operated as dedicated Accelerator Stewardship test facility</a:t>
            </a:r>
          </a:p>
          <a:p>
            <a:pPr marL="1200150" lvl="3" indent="-285750">
              <a:buClr>
                <a:prstClr val="black"/>
              </a:buClr>
              <a:buFont typeface="Arial" panose="020B0604020202020204" pitchFamily="34" charset="0"/>
              <a:buChar char="•"/>
            </a:pPr>
            <a:r>
              <a:rPr lang="en-US" sz="1600" dirty="0"/>
              <a:t>BNL-ATF Stage 1 upgrade funding continues</a:t>
            </a:r>
          </a:p>
          <a:p>
            <a:pPr marL="1200150" lvl="3" indent="-285750">
              <a:buClr>
                <a:prstClr val="black"/>
              </a:buClr>
              <a:buFont typeface="Arial" panose="020B0604020202020204" pitchFamily="34" charset="0"/>
              <a:buChar char="•"/>
            </a:pPr>
            <a:endParaRPr lang="en-US" sz="1600" dirty="0">
              <a:solidFill>
                <a:prstClr val="black"/>
              </a:solidFill>
            </a:endParaRPr>
          </a:p>
        </p:txBody>
      </p:sp>
    </p:spTree>
    <p:extLst>
      <p:ext uri="{BB962C8B-B14F-4D97-AF65-F5344CB8AC3E}">
        <p14:creationId xmlns:p14="http://schemas.microsoft.com/office/powerpoint/2010/main" val="4145242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xEl>
                                              <p:pRg st="11" end="11"/>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
                                            <p:txEl>
                                              <p:pRg st="12" end="12"/>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
                                            <p:txEl>
                                              <p:pRg st="13" end="13"/>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
                                            <p:txEl>
                                              <p:pRg st="14" end="14"/>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
                                            <p:txEl>
                                              <p:pRg st="15" end="15"/>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
                                            <p:txEl>
                                              <p:pRg st="16" end="16"/>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
                                            <p:txEl>
                                              <p:pRg st="17" end="17"/>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7">
                                            <p:txEl>
                                              <p:pRg st="18" end="18"/>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7">
                                            <p:txEl>
                                              <p:pRg st="19" end="19"/>
                                            </p:txEl>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7">
                                            <p:txEl>
                                              <p:pRg st="20" end="20"/>
                                            </p:txEl>
                                          </p:spTgt>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7">
                                            <p:txEl>
                                              <p:pRg st="21" end="2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solidFill>
                  <a:prstClr val="black"/>
                </a:solidFill>
              </a:rPr>
              <a:pPr/>
              <a:t>4</a:t>
            </a:fld>
            <a:endParaRPr lang="en-US" dirty="0">
              <a:solidFill>
                <a:prstClr val="black"/>
              </a:solidFill>
            </a:endParaRPr>
          </a:p>
        </p:txBody>
      </p:sp>
      <p:sp>
        <p:nvSpPr>
          <p:cNvPr id="3" name="Title 2"/>
          <p:cNvSpPr>
            <a:spLocks noGrp="1"/>
          </p:cNvSpPr>
          <p:nvPr>
            <p:ph type="title"/>
          </p:nvPr>
        </p:nvSpPr>
        <p:spPr/>
        <p:txBody>
          <a:bodyPr>
            <a:normAutofit/>
          </a:bodyPr>
          <a:lstStyle/>
          <a:p>
            <a:r>
              <a:rPr lang="en-US" sz="2400" dirty="0">
                <a:solidFill>
                  <a:srgbClr val="014B32"/>
                </a:solidFill>
                <a:effectLst/>
                <a:latin typeface="Arial" charset="0"/>
                <a:ea typeface="+mn-ea"/>
                <a:cs typeface="Arial" charset="0"/>
              </a:rPr>
              <a:t>Accelerator Stewardship Program Elements</a:t>
            </a:r>
          </a:p>
        </p:txBody>
      </p:sp>
      <p:sp>
        <p:nvSpPr>
          <p:cNvPr id="4" name="Footer Placeholder 3"/>
          <p:cNvSpPr>
            <a:spLocks noGrp="1"/>
          </p:cNvSpPr>
          <p:nvPr>
            <p:ph type="ftr" sz="quarter" idx="4294967295"/>
          </p:nvPr>
        </p:nvSpPr>
        <p:spPr>
          <a:xfrm>
            <a:off x="445472" y="6543674"/>
            <a:ext cx="4126528" cy="314326"/>
          </a:xfrm>
          <a:prstGeom prst="rect">
            <a:avLst/>
          </a:prstGeom>
        </p:spPr>
        <p:txBody>
          <a:bodyPr/>
          <a:lstStyle/>
          <a:p>
            <a:r>
              <a:rPr lang="en-US" b="1" dirty="0">
                <a:solidFill>
                  <a:prstClr val="black"/>
                </a:solidFill>
              </a:rPr>
              <a:t> </a:t>
            </a:r>
            <a:endParaRPr lang="en-US" dirty="0">
              <a:solidFill>
                <a:prstClr val="black"/>
              </a:solidFill>
            </a:endParaRPr>
          </a:p>
        </p:txBody>
      </p:sp>
      <p:sp>
        <p:nvSpPr>
          <p:cNvPr id="7" name="TextBox 6"/>
          <p:cNvSpPr txBox="1"/>
          <p:nvPr/>
        </p:nvSpPr>
        <p:spPr>
          <a:xfrm>
            <a:off x="304800" y="1012174"/>
            <a:ext cx="8745984" cy="5075236"/>
          </a:xfrm>
          <a:prstGeom prst="rect">
            <a:avLst/>
          </a:prstGeom>
          <a:noFill/>
        </p:spPr>
        <p:txBody>
          <a:bodyPr wrap="square" rtlCol="0">
            <a:spAutoFit/>
          </a:bodyPr>
          <a:lstStyle/>
          <a:p>
            <a:pPr marL="285750" indent="-285750">
              <a:buClr>
                <a:prstClr val="black"/>
              </a:buClr>
              <a:buFont typeface="Arial"/>
              <a:buChar char="•"/>
            </a:pPr>
            <a:r>
              <a:rPr lang="en-US" b="1" dirty="0">
                <a:solidFill>
                  <a:srgbClr val="146737"/>
                </a:solidFill>
                <a:latin typeface="Arial" pitchFamily="34" charset="0"/>
                <a:cs typeface="Arial" pitchFamily="34" charset="0"/>
              </a:rPr>
              <a:t>Research Program</a:t>
            </a:r>
          </a:p>
          <a:p>
            <a:pPr marL="742950" lvl="1" indent="-285750">
              <a:spcBef>
                <a:spcPct val="20000"/>
              </a:spcBef>
              <a:spcAft>
                <a:spcPts val="600"/>
              </a:spcAft>
              <a:buClr>
                <a:prstClr val="black"/>
              </a:buClr>
              <a:buFont typeface="Arial" pitchFamily="34" charset="0"/>
              <a:buChar char="–"/>
            </a:pPr>
            <a:r>
              <a:rPr lang="en-US" sz="1600" dirty="0">
                <a:solidFill>
                  <a:srgbClr val="00B0F0"/>
                </a:solidFill>
                <a:latin typeface="Arial" pitchFamily="34" charset="0"/>
                <a:cs typeface="Arial" pitchFamily="34" charset="0"/>
              </a:rPr>
              <a:t>Accelerator Stewardship Solicitations</a:t>
            </a:r>
          </a:p>
          <a:p>
            <a:pPr marL="1200150" lvl="2" indent="-285750">
              <a:spcBef>
                <a:spcPct val="20000"/>
              </a:spcBef>
              <a:spcAft>
                <a:spcPts val="600"/>
              </a:spcAft>
              <a:buClr>
                <a:prstClr val="black"/>
              </a:buClr>
              <a:buFont typeface="Arial" pitchFamily="34" charset="0"/>
              <a:buChar char="–"/>
            </a:pPr>
            <a:r>
              <a:rPr lang="en-US" sz="1600" dirty="0">
                <a:latin typeface="Arial" pitchFamily="34" charset="0"/>
                <a:cs typeface="Arial" pitchFamily="34" charset="0"/>
              </a:rPr>
              <a:t>“FY 20XX Research Opportunities in Accelerator Stewardship” </a:t>
            </a:r>
          </a:p>
          <a:p>
            <a:pPr marL="1657350" lvl="3" indent="-285750">
              <a:spcBef>
                <a:spcPct val="20000"/>
              </a:spcBef>
              <a:spcAft>
                <a:spcPts val="600"/>
              </a:spcAft>
              <a:buClr>
                <a:prstClr val="black"/>
              </a:buClr>
              <a:buFont typeface="Arial" pitchFamily="34" charset="0"/>
              <a:buChar char="–"/>
            </a:pPr>
            <a:r>
              <a:rPr lang="en-US" sz="1600" dirty="0">
                <a:latin typeface="Arial" pitchFamily="34" charset="0"/>
                <a:cs typeface="Arial" pitchFamily="34" charset="0"/>
              </a:rPr>
              <a:t>Use-Inspired and Long-Term Basic R&amp;D</a:t>
            </a:r>
          </a:p>
          <a:p>
            <a:pPr marL="742950" lvl="1" indent="-285750">
              <a:spcBef>
                <a:spcPct val="20000"/>
              </a:spcBef>
              <a:spcAft>
                <a:spcPts val="600"/>
              </a:spcAft>
              <a:buClr>
                <a:prstClr val="black"/>
              </a:buClr>
              <a:buFont typeface="Arial" pitchFamily="34" charset="0"/>
              <a:buChar char="–"/>
            </a:pPr>
            <a:r>
              <a:rPr lang="en-US" sz="1600" dirty="0">
                <a:solidFill>
                  <a:srgbClr val="00B0F0"/>
                </a:solidFill>
                <a:latin typeface="Arial" pitchFamily="34" charset="0"/>
                <a:cs typeface="Arial" pitchFamily="34" charset="0"/>
              </a:rPr>
              <a:t>SBIR/STTR Solicitations (Some topics tailored to dovetail with AS program)</a:t>
            </a:r>
          </a:p>
          <a:p>
            <a:pPr marL="1200150" lvl="2" indent="-285750">
              <a:spcBef>
                <a:spcPct val="20000"/>
              </a:spcBef>
              <a:spcAft>
                <a:spcPts val="600"/>
              </a:spcAft>
              <a:buClr>
                <a:prstClr val="black"/>
              </a:buClr>
              <a:buFont typeface="Arial" pitchFamily="34" charset="0"/>
              <a:buChar char="–"/>
            </a:pPr>
            <a:r>
              <a:rPr lang="en-US" sz="1600" dirty="0">
                <a:latin typeface="Arial" pitchFamily="34" charset="0"/>
                <a:cs typeface="Arial" pitchFamily="34" charset="0"/>
              </a:rPr>
              <a:t>High power rf sources and ultrafast laser technology</a:t>
            </a:r>
          </a:p>
          <a:p>
            <a:pPr marL="285750" indent="-285750">
              <a:spcBef>
                <a:spcPct val="20000"/>
              </a:spcBef>
              <a:spcAft>
                <a:spcPts val="600"/>
              </a:spcAft>
              <a:buClr>
                <a:prstClr val="black"/>
              </a:buClr>
              <a:buFont typeface="Arial" pitchFamily="34" charset="0"/>
              <a:buChar char="–"/>
            </a:pPr>
            <a:r>
              <a:rPr lang="en-US" b="1" dirty="0">
                <a:solidFill>
                  <a:srgbClr val="146737"/>
                </a:solidFill>
                <a:latin typeface="Arial" pitchFamily="34" charset="0"/>
                <a:cs typeface="Arial" pitchFamily="34" charset="0"/>
              </a:rPr>
              <a:t>Accelerator R&amp;D Test Facilities</a:t>
            </a:r>
          </a:p>
          <a:p>
            <a:pPr marL="742950" lvl="1" indent="-285750">
              <a:spcBef>
                <a:spcPct val="20000"/>
              </a:spcBef>
              <a:spcAft>
                <a:spcPts val="600"/>
              </a:spcAft>
              <a:buClr>
                <a:prstClr val="black"/>
              </a:buClr>
              <a:buFont typeface="Arial" pitchFamily="34" charset="0"/>
              <a:buChar char="–"/>
            </a:pPr>
            <a:r>
              <a:rPr lang="en-US" sz="1600" dirty="0">
                <a:solidFill>
                  <a:srgbClr val="00B0F0"/>
                </a:solidFill>
                <a:latin typeface="Arial" pitchFamily="34" charset="0"/>
                <a:cs typeface="Arial" pitchFamily="34" charset="0"/>
              </a:rPr>
              <a:t>Brookhaven Accelerator Test Facility</a:t>
            </a:r>
            <a:r>
              <a:rPr lang="en-US" sz="1600" dirty="0">
                <a:solidFill>
                  <a:prstClr val="black">
                    <a:lumMod val="75000"/>
                    <a:lumOff val="25000"/>
                  </a:prstClr>
                </a:solidFill>
                <a:latin typeface="Arial" pitchFamily="34" charset="0"/>
                <a:cs typeface="Arial" pitchFamily="34" charset="0"/>
              </a:rPr>
              <a:t> </a:t>
            </a:r>
          </a:p>
          <a:p>
            <a:pPr marL="1200150" lvl="2" indent="-285750">
              <a:spcBef>
                <a:spcPct val="20000"/>
              </a:spcBef>
              <a:spcAft>
                <a:spcPts val="600"/>
              </a:spcAft>
              <a:buClr>
                <a:prstClr val="black"/>
              </a:buClr>
              <a:buFont typeface="Arial" pitchFamily="34" charset="0"/>
              <a:buChar char="–"/>
            </a:pPr>
            <a:r>
              <a:rPr lang="en-US" sz="1600" dirty="0">
                <a:solidFill>
                  <a:prstClr val="black">
                    <a:lumMod val="75000"/>
                    <a:lumOff val="25000"/>
                  </a:prstClr>
                </a:solidFill>
                <a:latin typeface="Arial" pitchFamily="34" charset="0"/>
                <a:cs typeface="Arial" pitchFamily="34" charset="0"/>
              </a:rPr>
              <a:t>SC User Facility, time awarded via competitive proposal process and PAC review </a:t>
            </a:r>
          </a:p>
          <a:p>
            <a:pPr marL="742950" lvl="1" indent="-285750">
              <a:spcBef>
                <a:spcPct val="20000"/>
              </a:spcBef>
              <a:spcAft>
                <a:spcPts val="600"/>
              </a:spcAft>
              <a:buClr>
                <a:prstClr val="black"/>
              </a:buClr>
              <a:buFont typeface="Arial" pitchFamily="34" charset="0"/>
              <a:buChar char="–"/>
            </a:pPr>
            <a:r>
              <a:rPr lang="en-US" sz="1600" dirty="0">
                <a:solidFill>
                  <a:srgbClr val="00B0F0"/>
                </a:solidFill>
                <a:latin typeface="Arial" pitchFamily="34" charset="0"/>
                <a:cs typeface="Arial" pitchFamily="34" charset="0"/>
              </a:rPr>
              <a:t>Accelerator Stewardship Test Facility Program </a:t>
            </a:r>
          </a:p>
          <a:p>
            <a:pPr marL="1200150" lvl="2" indent="-285750">
              <a:spcBef>
                <a:spcPct val="20000"/>
              </a:spcBef>
              <a:spcAft>
                <a:spcPts val="600"/>
              </a:spcAft>
              <a:buClr>
                <a:prstClr val="black"/>
              </a:buClr>
              <a:buFont typeface="Arial" pitchFamily="34" charset="0"/>
              <a:buChar char="–"/>
            </a:pPr>
            <a:r>
              <a:rPr lang="en-US" sz="1600" dirty="0">
                <a:solidFill>
                  <a:prstClr val="black">
                    <a:lumMod val="75000"/>
                    <a:lumOff val="25000"/>
                  </a:prstClr>
                </a:solidFill>
                <a:latin typeface="Arial" pitchFamily="34" charset="0"/>
                <a:cs typeface="Arial" pitchFamily="34" charset="0"/>
              </a:rPr>
              <a:t>Program to facilitate access to lesser-known SC accelerator capabilities</a:t>
            </a:r>
          </a:p>
          <a:p>
            <a:pPr marL="285750" indent="-285750">
              <a:buClr>
                <a:prstClr val="black"/>
              </a:buClr>
              <a:buFont typeface="Arial"/>
              <a:buChar char="•"/>
            </a:pPr>
            <a:r>
              <a:rPr lang="en-US" b="1" dirty="0">
                <a:solidFill>
                  <a:srgbClr val="146737"/>
                </a:solidFill>
                <a:latin typeface="Arial" pitchFamily="34" charset="0"/>
                <a:cs typeface="Arial" pitchFamily="34" charset="0"/>
              </a:rPr>
              <a:t>Program Planning </a:t>
            </a:r>
          </a:p>
          <a:p>
            <a:pPr marL="742950" lvl="1" indent="-285750">
              <a:spcBef>
                <a:spcPct val="20000"/>
              </a:spcBef>
              <a:spcAft>
                <a:spcPts val="600"/>
              </a:spcAft>
              <a:buClr>
                <a:prstClr val="black"/>
              </a:buClr>
              <a:buFont typeface="Arial" pitchFamily="34" charset="0"/>
              <a:buChar char="–"/>
            </a:pPr>
            <a:r>
              <a:rPr lang="en-US" sz="1600" dirty="0">
                <a:solidFill>
                  <a:prstClr val="black">
                    <a:lumMod val="75000"/>
                    <a:lumOff val="25000"/>
                  </a:prstClr>
                </a:solidFill>
                <a:latin typeface="Arial" pitchFamily="34" charset="0"/>
                <a:cs typeface="Arial" pitchFamily="34" charset="0"/>
              </a:rPr>
              <a:t>New Stewardship thrusts, added through </a:t>
            </a:r>
            <a:r>
              <a:rPr lang="en-US" sz="1600" dirty="0">
                <a:solidFill>
                  <a:srgbClr val="00B0F0"/>
                </a:solidFill>
                <a:latin typeface="Arial" pitchFamily="34" charset="0"/>
                <a:cs typeface="Arial" pitchFamily="34" charset="0"/>
              </a:rPr>
              <a:t>RFIs, studies, and workshops</a:t>
            </a:r>
          </a:p>
          <a:p>
            <a:pPr marL="742950" lvl="1" indent="-285750">
              <a:spcBef>
                <a:spcPct val="20000"/>
              </a:spcBef>
              <a:spcAft>
                <a:spcPts val="600"/>
              </a:spcAft>
              <a:buClr>
                <a:prstClr val="black"/>
              </a:buClr>
              <a:buFont typeface="Arial" pitchFamily="34" charset="0"/>
              <a:buChar char="–"/>
            </a:pPr>
            <a:r>
              <a:rPr lang="en-US" sz="1600" dirty="0">
                <a:solidFill>
                  <a:prstClr val="black">
                    <a:lumMod val="75000"/>
                    <a:lumOff val="25000"/>
                  </a:prstClr>
                </a:solidFill>
                <a:latin typeface="Arial" pitchFamily="34" charset="0"/>
                <a:cs typeface="Arial" pitchFamily="34" charset="0"/>
              </a:rPr>
              <a:t>Basic Research Needs Workshops to define high impact applications, R&amp;D roadmaps</a:t>
            </a:r>
          </a:p>
        </p:txBody>
      </p:sp>
    </p:spTree>
    <p:extLst>
      <p:ext uri="{BB962C8B-B14F-4D97-AF65-F5344CB8AC3E}">
        <p14:creationId xmlns:p14="http://schemas.microsoft.com/office/powerpoint/2010/main" val="3233014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xEl>
                                              <p:pRg st="11" end="11"/>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
                                            <p:txEl>
                                              <p:pRg st="12" end="12"/>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solidFill>
                  <a:prstClr val="black"/>
                </a:solidFill>
              </a:rPr>
              <a:pPr/>
              <a:t>5</a:t>
            </a:fld>
            <a:endParaRPr lang="en-US" dirty="0">
              <a:solidFill>
                <a:prstClr val="black"/>
              </a:solidFill>
            </a:endParaRPr>
          </a:p>
        </p:txBody>
      </p:sp>
      <p:sp>
        <p:nvSpPr>
          <p:cNvPr id="3" name="Title 2"/>
          <p:cNvSpPr>
            <a:spLocks noGrp="1"/>
          </p:cNvSpPr>
          <p:nvPr>
            <p:ph type="title"/>
          </p:nvPr>
        </p:nvSpPr>
        <p:spPr/>
        <p:txBody>
          <a:bodyPr>
            <a:normAutofit/>
          </a:bodyPr>
          <a:lstStyle/>
          <a:p>
            <a:r>
              <a:rPr lang="en-US" sz="2400" dirty="0">
                <a:solidFill>
                  <a:srgbClr val="014B32"/>
                </a:solidFill>
                <a:effectLst/>
                <a:latin typeface="Arial" charset="0"/>
                <a:ea typeface="+mn-ea"/>
                <a:cs typeface="Arial" charset="0"/>
              </a:rPr>
              <a:t>R&amp;D Program: High-Impact Applications outside HEP</a:t>
            </a:r>
          </a:p>
        </p:txBody>
      </p:sp>
      <p:sp>
        <p:nvSpPr>
          <p:cNvPr id="4" name="Footer Placeholder 3"/>
          <p:cNvSpPr>
            <a:spLocks noGrp="1"/>
          </p:cNvSpPr>
          <p:nvPr>
            <p:ph type="ftr" sz="quarter" idx="4294967295"/>
          </p:nvPr>
        </p:nvSpPr>
        <p:spPr>
          <a:xfrm>
            <a:off x="445472" y="6543674"/>
            <a:ext cx="4126528" cy="314326"/>
          </a:xfrm>
          <a:prstGeom prst="rect">
            <a:avLst/>
          </a:prstGeom>
        </p:spPr>
        <p:txBody>
          <a:bodyPr/>
          <a:lstStyle/>
          <a:p>
            <a:r>
              <a:rPr lang="en-US" b="1" dirty="0">
                <a:solidFill>
                  <a:prstClr val="black"/>
                </a:solidFill>
              </a:rPr>
              <a:t> </a:t>
            </a:r>
            <a:endParaRPr lang="en-US" dirty="0">
              <a:solidFill>
                <a:prstClr val="black"/>
              </a:solidFill>
            </a:endParaRPr>
          </a:p>
        </p:txBody>
      </p:sp>
      <p:sp>
        <p:nvSpPr>
          <p:cNvPr id="7" name="TextBox 6"/>
          <p:cNvSpPr txBox="1"/>
          <p:nvPr/>
        </p:nvSpPr>
        <p:spPr>
          <a:xfrm>
            <a:off x="114300" y="685800"/>
            <a:ext cx="8915400" cy="5355312"/>
          </a:xfrm>
          <a:prstGeom prst="rect">
            <a:avLst/>
          </a:prstGeom>
          <a:noFill/>
        </p:spPr>
        <p:txBody>
          <a:bodyPr wrap="square" rtlCol="0">
            <a:spAutoFit/>
          </a:bodyPr>
          <a:lstStyle/>
          <a:p>
            <a:pPr>
              <a:buClr>
                <a:prstClr val="black"/>
              </a:buClr>
            </a:pPr>
            <a:r>
              <a:rPr lang="en-US" sz="2400" b="1" dirty="0">
                <a:solidFill>
                  <a:srgbClr val="146737"/>
                </a:solidFill>
                <a:latin typeface="Arial" pitchFamily="34" charset="0"/>
                <a:cs typeface="Arial" pitchFamily="34" charset="0"/>
              </a:rPr>
              <a:t>The research program has two principal aims:</a:t>
            </a:r>
          </a:p>
          <a:p>
            <a:pPr>
              <a:buClr>
                <a:prstClr val="black"/>
              </a:buClr>
            </a:pPr>
            <a:endParaRPr lang="en-US" sz="2400" b="1" dirty="0">
              <a:solidFill>
                <a:srgbClr val="146737"/>
              </a:solidFill>
              <a:latin typeface="Arial" pitchFamily="34" charset="0"/>
              <a:cs typeface="Arial" pitchFamily="34" charset="0"/>
            </a:endParaRPr>
          </a:p>
          <a:p>
            <a:pPr marL="285750" indent="-285750">
              <a:buClr>
                <a:prstClr val="black"/>
              </a:buClr>
              <a:buFont typeface="Arial" panose="020B0604020202020204" pitchFamily="34" charset="0"/>
              <a:buChar char="•"/>
            </a:pPr>
            <a:r>
              <a:rPr lang="en-US" sz="2000" b="1" i="1" dirty="0">
                <a:solidFill>
                  <a:srgbClr val="00B050"/>
                </a:solidFill>
                <a:latin typeface="Arial" pitchFamily="34" charset="0"/>
                <a:cs typeface="Arial" pitchFamily="34" charset="0"/>
              </a:rPr>
              <a:t>Solve high impact problems confronting society</a:t>
            </a:r>
          </a:p>
          <a:p>
            <a:pPr marL="742950" lvl="1" indent="-285750">
              <a:buClr>
                <a:prstClr val="black"/>
              </a:buClr>
              <a:buFont typeface="Arial" panose="020B0604020202020204" pitchFamily="34" charset="0"/>
              <a:buChar char="•"/>
            </a:pPr>
            <a:r>
              <a:rPr lang="en-US" dirty="0">
                <a:solidFill>
                  <a:prstClr val="black"/>
                </a:solidFill>
              </a:rPr>
              <a:t>Specifically, bring technology up to TRL* 3-4 such that an applied agency or industry is willing to carry the ball forward</a:t>
            </a:r>
          </a:p>
          <a:p>
            <a:pPr marL="742950" lvl="1" indent="-285750">
              <a:buClr>
                <a:prstClr val="black"/>
              </a:buClr>
              <a:buFont typeface="Arial" panose="020B0604020202020204" pitchFamily="34" charset="0"/>
              <a:buChar char="•"/>
            </a:pPr>
            <a:r>
              <a:rPr lang="en-US" b="1" dirty="0">
                <a:solidFill>
                  <a:srgbClr val="0070C0"/>
                </a:solidFill>
              </a:rPr>
              <a:t>Track 1: Use-Inspired Basic R&amp;D  (“Applied R&amp;D”)</a:t>
            </a:r>
          </a:p>
          <a:p>
            <a:pPr marL="1200150" lvl="2" indent="-285750">
              <a:buClr>
                <a:prstClr val="black"/>
              </a:buClr>
              <a:buFont typeface="Arial"/>
              <a:buChar char="•"/>
            </a:pPr>
            <a:r>
              <a:rPr lang="en-US" dirty="0">
                <a:solidFill>
                  <a:prstClr val="black"/>
                </a:solidFill>
              </a:rPr>
              <a:t>Focused R&amp;D aimed at solving a specific accelerator application problem in a specific area. The desired end goal is a working prototype technology after 1-2 grant cycles.</a:t>
            </a:r>
          </a:p>
          <a:p>
            <a:pPr marL="1200150" lvl="2" indent="-285750">
              <a:buClr>
                <a:prstClr val="black"/>
              </a:buClr>
              <a:buFont typeface="Arial"/>
              <a:buChar char="•"/>
            </a:pPr>
            <a:r>
              <a:rPr lang="en-US" dirty="0">
                <a:solidFill>
                  <a:prstClr val="black"/>
                </a:solidFill>
              </a:rPr>
              <a:t>Eligibility: all domestic organizations. Teaming and cost-sharing are </a:t>
            </a:r>
            <a:r>
              <a:rPr lang="en-US" i="1" dirty="0">
                <a:solidFill>
                  <a:prstClr val="black"/>
                </a:solidFill>
              </a:rPr>
              <a:t>expected</a:t>
            </a:r>
            <a:r>
              <a:rPr lang="en-US" dirty="0">
                <a:solidFill>
                  <a:prstClr val="black"/>
                </a:solidFill>
              </a:rPr>
              <a:t>.</a:t>
            </a:r>
          </a:p>
          <a:p>
            <a:pPr marL="285750" indent="-285750">
              <a:buClr>
                <a:prstClr val="black"/>
              </a:buClr>
              <a:buFont typeface="Arial" panose="020B0604020202020204" pitchFamily="34" charset="0"/>
              <a:buChar char="•"/>
            </a:pPr>
            <a:endParaRPr lang="en-US" sz="2000" dirty="0">
              <a:solidFill>
                <a:prstClr val="black">
                  <a:lumMod val="75000"/>
                  <a:lumOff val="25000"/>
                </a:prstClr>
              </a:solidFill>
              <a:latin typeface="Arial" pitchFamily="34" charset="0"/>
              <a:cs typeface="Arial" pitchFamily="34" charset="0"/>
            </a:endParaRPr>
          </a:p>
          <a:p>
            <a:pPr marL="285750" indent="-285750">
              <a:buClr>
                <a:prstClr val="black"/>
              </a:buClr>
              <a:buFont typeface="Arial" panose="020B0604020202020204" pitchFamily="34" charset="0"/>
              <a:buChar char="•"/>
            </a:pPr>
            <a:r>
              <a:rPr lang="en-US" sz="2000" b="1" i="1" dirty="0">
                <a:solidFill>
                  <a:srgbClr val="00B050"/>
                </a:solidFill>
                <a:latin typeface="Arial" pitchFamily="34" charset="0"/>
                <a:cs typeface="Arial" pitchFamily="34" charset="0"/>
              </a:rPr>
              <a:t>Lay the foundations for future accelerators</a:t>
            </a:r>
          </a:p>
          <a:p>
            <a:pPr marL="742950" lvl="1" indent="-285750">
              <a:buClr>
                <a:prstClr val="black"/>
              </a:buClr>
              <a:buFont typeface="Arial" panose="020B0604020202020204" pitchFamily="34" charset="0"/>
              <a:buChar char="•"/>
            </a:pPr>
            <a:r>
              <a:rPr lang="en-US" dirty="0">
                <a:solidFill>
                  <a:prstClr val="black"/>
                </a:solidFill>
              </a:rPr>
              <a:t>Invest in a range of foundational and applied R&amp;D</a:t>
            </a:r>
          </a:p>
          <a:p>
            <a:pPr marL="742950" lvl="1" indent="-285750">
              <a:buClr>
                <a:prstClr val="black"/>
              </a:buClr>
              <a:buFont typeface="Arial" panose="020B0604020202020204" pitchFamily="34" charset="0"/>
              <a:buChar char="•"/>
            </a:pPr>
            <a:r>
              <a:rPr lang="en-US" b="1" dirty="0">
                <a:solidFill>
                  <a:srgbClr val="0070C0"/>
                </a:solidFill>
              </a:rPr>
              <a:t>Track 2: Basic Accelerator R&amp;D</a:t>
            </a:r>
          </a:p>
          <a:p>
            <a:pPr marL="1200150" lvl="2" indent="-285750">
              <a:buClr>
                <a:prstClr val="black"/>
              </a:buClr>
              <a:buFont typeface="Arial"/>
              <a:buChar char="•"/>
            </a:pPr>
            <a:r>
              <a:rPr lang="en-US" dirty="0">
                <a:solidFill>
                  <a:prstClr val="black"/>
                </a:solidFill>
              </a:rPr>
              <a:t>Long-term foundational accelerator R&amp;D aimed at improving the theory, computational tools, and fundamental physical and technical understanding of accelerator science. </a:t>
            </a:r>
          </a:p>
          <a:p>
            <a:pPr marL="1200150" lvl="2" indent="-285750">
              <a:buClr>
                <a:prstClr val="black"/>
              </a:buClr>
              <a:buFont typeface="Arial"/>
              <a:buChar char="•"/>
            </a:pPr>
            <a:r>
              <a:rPr lang="en-US" dirty="0">
                <a:solidFill>
                  <a:prstClr val="black"/>
                </a:solidFill>
              </a:rPr>
              <a:t>Eligibility: domestic academia only. Teaming and cost-sharing are encouraged. </a:t>
            </a:r>
          </a:p>
        </p:txBody>
      </p:sp>
      <p:sp>
        <p:nvSpPr>
          <p:cNvPr id="5" name="TextBox 4"/>
          <p:cNvSpPr txBox="1"/>
          <p:nvPr/>
        </p:nvSpPr>
        <p:spPr>
          <a:xfrm>
            <a:off x="3200400" y="6351588"/>
            <a:ext cx="4038600" cy="307777"/>
          </a:xfrm>
          <a:prstGeom prst="rect">
            <a:avLst/>
          </a:prstGeom>
          <a:noFill/>
        </p:spPr>
        <p:txBody>
          <a:bodyPr wrap="square" rtlCol="0">
            <a:spAutoFit/>
          </a:bodyPr>
          <a:lstStyle/>
          <a:p>
            <a:r>
              <a:rPr lang="en-US" sz="1400" dirty="0">
                <a:solidFill>
                  <a:prstClr val="black"/>
                </a:solidFill>
              </a:rPr>
              <a:t>*TRL = Technology Readiness Level</a:t>
            </a:r>
          </a:p>
        </p:txBody>
      </p:sp>
    </p:spTree>
    <p:extLst>
      <p:ext uri="{BB962C8B-B14F-4D97-AF65-F5344CB8AC3E}">
        <p14:creationId xmlns:p14="http://schemas.microsoft.com/office/powerpoint/2010/main" val="1459017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A22EFCDD-8943-4F7C-A487-279DF0929CDC}" type="slidenum">
              <a:rPr lang="en-US" smtClean="0"/>
              <a:pPr/>
              <a:t>6</a:t>
            </a:fld>
            <a:endParaRPr lang="en-US" dirty="0"/>
          </a:p>
        </p:txBody>
      </p:sp>
      <p:sp>
        <p:nvSpPr>
          <p:cNvPr id="2" name="TextBox 1"/>
          <p:cNvSpPr txBox="1"/>
          <p:nvPr/>
        </p:nvSpPr>
        <p:spPr>
          <a:xfrm>
            <a:off x="0" y="1007269"/>
            <a:ext cx="8991600" cy="6155531"/>
          </a:xfrm>
          <a:prstGeom prst="rect">
            <a:avLst/>
          </a:prstGeom>
          <a:noFill/>
        </p:spPr>
        <p:txBody>
          <a:bodyPr wrap="square" rtlCol="0">
            <a:spAutoFit/>
          </a:bodyPr>
          <a:lstStyle/>
          <a:p>
            <a:pPr marL="285750" indent="-285750">
              <a:buFont typeface="Arial" pitchFamily="34" charset="0"/>
              <a:buChar char="•"/>
            </a:pPr>
            <a:r>
              <a:rPr lang="en-US" sz="2800" b="1" dirty="0">
                <a:solidFill>
                  <a:srgbClr val="285C00"/>
                </a:solidFill>
              </a:rPr>
              <a:t>Track 1: Applied R&amp;D</a:t>
            </a:r>
          </a:p>
          <a:p>
            <a:pPr marL="742950" lvl="1" indent="-285750">
              <a:buFont typeface="Arial" pitchFamily="34" charset="0"/>
              <a:buChar char="•"/>
            </a:pPr>
            <a:r>
              <a:rPr lang="en-US" sz="2000" b="1" dirty="0">
                <a:solidFill>
                  <a:srgbClr val="285C00"/>
                </a:solidFill>
              </a:rPr>
              <a:t>Particle Therapy Beam Delivery Improvements </a:t>
            </a:r>
          </a:p>
          <a:p>
            <a:pPr marL="1200150" lvl="2" indent="-285750">
              <a:buFont typeface="Arial" pitchFamily="34" charset="0"/>
              <a:buChar char="•"/>
            </a:pPr>
            <a:r>
              <a:rPr lang="en-US" sz="1600" dirty="0">
                <a:solidFill>
                  <a:prstClr val="black"/>
                </a:solidFill>
              </a:rPr>
              <a:t>Less massive and more compact beam delivery systems capable of delivering ion beams</a:t>
            </a:r>
          </a:p>
          <a:p>
            <a:pPr marL="1200150" lvl="2" indent="-285750">
              <a:buFont typeface="Arial" pitchFamily="34" charset="0"/>
              <a:buChar char="•"/>
            </a:pPr>
            <a:r>
              <a:rPr lang="en-US" sz="1600" dirty="0">
                <a:solidFill>
                  <a:prstClr val="black"/>
                </a:solidFill>
              </a:rPr>
              <a:t>Technology that can provide for rapid (seconds) scanning of the beam over a tumor</a:t>
            </a:r>
          </a:p>
          <a:p>
            <a:pPr marL="1200150" lvl="2" indent="-285750">
              <a:buFont typeface="Arial" pitchFamily="34" charset="0"/>
              <a:buChar char="•"/>
            </a:pPr>
            <a:r>
              <a:rPr lang="en-US" sz="1600" dirty="0">
                <a:solidFill>
                  <a:prstClr val="black"/>
                </a:solidFill>
              </a:rPr>
              <a:t>Beam diagnostic technologies for ion beam therapy</a:t>
            </a:r>
          </a:p>
          <a:p>
            <a:pPr marL="742950" lvl="1" indent="-285750">
              <a:buFont typeface="Arial" pitchFamily="34" charset="0"/>
              <a:buChar char="•"/>
            </a:pPr>
            <a:r>
              <a:rPr lang="en-US" sz="2000" b="1" dirty="0">
                <a:solidFill>
                  <a:srgbClr val="0070C0"/>
                </a:solidFill>
              </a:rPr>
              <a:t>Ultrafast Laser Technology Program</a:t>
            </a:r>
          </a:p>
          <a:p>
            <a:pPr marL="1200150" lvl="2" indent="-285750">
              <a:buFont typeface="Arial" pitchFamily="34" charset="0"/>
              <a:buChar char="•"/>
            </a:pPr>
            <a:r>
              <a:rPr lang="en-US" sz="1600" dirty="0">
                <a:solidFill>
                  <a:prstClr val="black"/>
                </a:solidFill>
              </a:rPr>
              <a:t>Ultrafast gain materials capable of very high average power, </a:t>
            </a:r>
          </a:p>
          <a:p>
            <a:pPr marL="1200150" lvl="2" indent="-285750">
              <a:buFont typeface="Arial" pitchFamily="34" charset="0"/>
              <a:buChar char="•"/>
            </a:pPr>
            <a:r>
              <a:rPr lang="en-US" sz="1600" dirty="0">
                <a:solidFill>
                  <a:prstClr val="black"/>
                </a:solidFill>
              </a:rPr>
              <a:t>Increased robustness and reduction in size of optical components,  </a:t>
            </a:r>
          </a:p>
          <a:p>
            <a:pPr marL="1200150" lvl="2" indent="-285750">
              <a:buFont typeface="Arial" pitchFamily="34" charset="0"/>
              <a:buChar char="•"/>
            </a:pPr>
            <a:r>
              <a:rPr lang="en-US" sz="1600" dirty="0">
                <a:solidFill>
                  <a:prstClr val="black"/>
                </a:solidFill>
              </a:rPr>
              <a:t>Innovations in laser architectures</a:t>
            </a:r>
          </a:p>
          <a:p>
            <a:pPr marL="1200150" lvl="2" indent="-285750">
              <a:buFont typeface="Arial" pitchFamily="34" charset="0"/>
              <a:buChar char="•"/>
            </a:pPr>
            <a:r>
              <a:rPr lang="en-US" sz="1600" dirty="0">
                <a:solidFill>
                  <a:prstClr val="black"/>
                </a:solidFill>
              </a:rPr>
              <a:t>Wavelength extension further into the infrared </a:t>
            </a:r>
          </a:p>
          <a:p>
            <a:pPr marL="1200150" lvl="2" indent="-285750">
              <a:buFont typeface="Arial" pitchFamily="34" charset="0"/>
              <a:buChar char="•"/>
            </a:pPr>
            <a:r>
              <a:rPr lang="en-US" sz="1600" dirty="0">
                <a:solidFill>
                  <a:prstClr val="black"/>
                </a:solidFill>
              </a:rPr>
              <a:t>Improvements in laser quality</a:t>
            </a:r>
          </a:p>
          <a:p>
            <a:pPr marL="742950" lvl="1" indent="-285750">
              <a:buFont typeface="Arial" pitchFamily="34" charset="0"/>
              <a:buChar char="•"/>
            </a:pPr>
            <a:r>
              <a:rPr lang="en-US" sz="2000" b="1" dirty="0">
                <a:solidFill>
                  <a:srgbClr val="EEECE1">
                    <a:lumMod val="50000"/>
                  </a:srgbClr>
                </a:solidFill>
              </a:rPr>
              <a:t>Energy &amp; Environmental Applications of Accelerators</a:t>
            </a:r>
          </a:p>
          <a:p>
            <a:pPr marL="1200150" lvl="2" indent="-285750">
              <a:buFont typeface="Arial" pitchFamily="34" charset="0"/>
              <a:buChar char="•"/>
            </a:pPr>
            <a:r>
              <a:rPr lang="en-US" sz="1600" dirty="0">
                <a:solidFill>
                  <a:prstClr val="black"/>
                </a:solidFill>
              </a:rPr>
              <a:t>Design </a:t>
            </a:r>
            <a:r>
              <a:rPr lang="en-US" sz="1600" dirty="0">
                <a:solidFill>
                  <a:srgbClr val="0070C0"/>
                </a:solidFill>
              </a:rPr>
              <a:t>studies</a:t>
            </a:r>
            <a:r>
              <a:rPr lang="en-US" sz="1600" dirty="0">
                <a:solidFill>
                  <a:prstClr val="black"/>
                </a:solidFill>
              </a:rPr>
              <a:t> for megawatt-class accelerators</a:t>
            </a:r>
          </a:p>
          <a:p>
            <a:pPr marL="1200150" lvl="2" indent="-285750">
              <a:buFont typeface="Arial" pitchFamily="34" charset="0"/>
              <a:buChar char="•"/>
            </a:pPr>
            <a:r>
              <a:rPr lang="en-US" sz="1600" dirty="0">
                <a:solidFill>
                  <a:prstClr val="black"/>
                </a:solidFill>
              </a:rPr>
              <a:t>R&amp;D on megawatt-class rf power sources</a:t>
            </a:r>
          </a:p>
          <a:p>
            <a:pPr marL="285750" indent="-285750">
              <a:buFont typeface="Arial" pitchFamily="34" charset="0"/>
              <a:buChar char="•"/>
            </a:pPr>
            <a:r>
              <a:rPr lang="en-US" sz="2800" b="1" dirty="0">
                <a:solidFill>
                  <a:srgbClr val="285C00"/>
                </a:solidFill>
              </a:rPr>
              <a:t>Track 2: Basic R&amp;D</a:t>
            </a:r>
            <a:r>
              <a:rPr lang="en-US" sz="1600" dirty="0">
                <a:solidFill>
                  <a:prstClr val="black">
                    <a:lumMod val="75000"/>
                    <a:lumOff val="25000"/>
                  </a:prstClr>
                </a:solidFill>
                <a:latin typeface="Arial" pitchFamily="34" charset="0"/>
                <a:cs typeface="Arial" pitchFamily="34" charset="0"/>
              </a:rPr>
              <a:t>	</a:t>
            </a:r>
          </a:p>
          <a:p>
            <a:pPr marL="742950" lvl="1" indent="-285750">
              <a:buFont typeface="Arial" pitchFamily="34" charset="0"/>
              <a:buChar char="•"/>
            </a:pPr>
            <a:r>
              <a:rPr lang="en-US" sz="1600" b="1" dirty="0">
                <a:solidFill>
                  <a:prstClr val="black"/>
                </a:solidFill>
              </a:rPr>
              <a:t>Significant increases in accelerator performance </a:t>
            </a:r>
            <a:r>
              <a:rPr lang="en-US" sz="1600" dirty="0">
                <a:solidFill>
                  <a:prstClr val="black"/>
                </a:solidFill>
              </a:rPr>
              <a:t>(flux, brightness, polarization, coherence, stability, reliability, flexibility) and </a:t>
            </a:r>
            <a:r>
              <a:rPr lang="en-US" sz="1600" b="1" dirty="0">
                <a:solidFill>
                  <a:prstClr val="black"/>
                </a:solidFill>
              </a:rPr>
              <a:t>decreases in cost </a:t>
            </a:r>
            <a:r>
              <a:rPr lang="en-US" sz="1600" dirty="0">
                <a:solidFill>
                  <a:prstClr val="black"/>
                </a:solidFill>
              </a:rPr>
              <a:t>(construction cost, operating cost, physical size, complexity) are sought. </a:t>
            </a:r>
          </a:p>
          <a:p>
            <a:pPr marL="742950" lvl="1" indent="-285750">
              <a:buFont typeface="Arial" pitchFamily="34" charset="0"/>
              <a:buChar char="•"/>
            </a:pPr>
            <a:endParaRPr lang="en-US" sz="1600" dirty="0">
              <a:solidFill>
                <a:prstClr val="black">
                  <a:lumMod val="75000"/>
                  <a:lumOff val="25000"/>
                </a:prstClr>
              </a:solidFill>
              <a:latin typeface="Arial" pitchFamily="34" charset="0"/>
              <a:cs typeface="Arial" pitchFamily="34" charset="0"/>
            </a:endParaRPr>
          </a:p>
          <a:p>
            <a:endParaRPr lang="en-US" dirty="0">
              <a:solidFill>
                <a:srgbClr val="0070C0"/>
              </a:solidFill>
            </a:endParaRPr>
          </a:p>
          <a:p>
            <a:endParaRPr lang="en-US" dirty="0">
              <a:solidFill>
                <a:srgbClr val="0070C0"/>
              </a:solidFill>
            </a:endParaRPr>
          </a:p>
          <a:p>
            <a:endParaRPr lang="en-US" dirty="0">
              <a:solidFill>
                <a:prstClr val="black"/>
              </a:solidFill>
            </a:endParaRPr>
          </a:p>
        </p:txBody>
      </p:sp>
      <p:sp>
        <p:nvSpPr>
          <p:cNvPr id="12" name="Title 2"/>
          <p:cNvSpPr txBox="1">
            <a:spLocks/>
          </p:cNvSpPr>
          <p:nvPr/>
        </p:nvSpPr>
        <p:spPr bwMode="auto">
          <a:xfrm>
            <a:off x="0" y="-219075"/>
            <a:ext cx="9144000" cy="1143000"/>
          </a:xfrm>
          <a:prstGeom prst="rect">
            <a:avLst/>
          </a:prstGeom>
          <a:noFill/>
          <a:ln w="9525">
            <a:noFill/>
            <a:miter lim="800000"/>
            <a:headEnd/>
            <a:tailEnd/>
          </a:ln>
        </p:spPr>
        <p:txBody>
          <a:bodyPr vert="horz" wrap="square" lIns="91429" tIns="45714" rIns="91429" bIns="45714" numCol="1" anchor="ctr" anchorCtr="0" compatLnSpc="1">
            <a:prstTxWarp prst="textNoShape">
              <a:avLst/>
            </a:prstTxWarp>
          </a:bodyPr>
          <a:lstStyle>
            <a:lvl1pPr algn="ctr" rtl="0" eaLnBrk="1" fontAlgn="base" hangingPunct="1">
              <a:spcBef>
                <a:spcPct val="0"/>
              </a:spcBef>
              <a:spcAft>
                <a:spcPct val="0"/>
              </a:spcAft>
              <a:defRPr sz="3200" kern="1200">
                <a:solidFill>
                  <a:srgbClr val="106636"/>
                </a:solidFill>
                <a:latin typeface="+mj-lt"/>
                <a:ea typeface="+mj-ea"/>
                <a:cs typeface="Arial" pitchFamily="34" charset="0"/>
              </a:defRPr>
            </a:lvl1pPr>
            <a:lvl2pPr algn="ctr" rtl="0" eaLnBrk="1" fontAlgn="base" hangingPunct="1">
              <a:spcBef>
                <a:spcPct val="0"/>
              </a:spcBef>
              <a:spcAft>
                <a:spcPct val="0"/>
              </a:spcAft>
              <a:defRPr sz="2400">
                <a:solidFill>
                  <a:srgbClr val="106636"/>
                </a:solidFill>
                <a:latin typeface="Arial" charset="0"/>
                <a:cs typeface="Arial" charset="0"/>
              </a:defRPr>
            </a:lvl2pPr>
            <a:lvl3pPr algn="ctr" rtl="0" eaLnBrk="1" fontAlgn="base" hangingPunct="1">
              <a:spcBef>
                <a:spcPct val="0"/>
              </a:spcBef>
              <a:spcAft>
                <a:spcPct val="0"/>
              </a:spcAft>
              <a:defRPr sz="2400">
                <a:solidFill>
                  <a:srgbClr val="106636"/>
                </a:solidFill>
                <a:latin typeface="Arial" charset="0"/>
                <a:cs typeface="Arial" charset="0"/>
              </a:defRPr>
            </a:lvl3pPr>
            <a:lvl4pPr algn="ctr" rtl="0" eaLnBrk="1" fontAlgn="base" hangingPunct="1">
              <a:spcBef>
                <a:spcPct val="0"/>
              </a:spcBef>
              <a:spcAft>
                <a:spcPct val="0"/>
              </a:spcAft>
              <a:defRPr sz="2400">
                <a:solidFill>
                  <a:srgbClr val="106636"/>
                </a:solidFill>
                <a:latin typeface="Arial" charset="0"/>
                <a:cs typeface="Arial" charset="0"/>
              </a:defRPr>
            </a:lvl4pPr>
            <a:lvl5pPr algn="ctr" rtl="0" eaLnBrk="1" fontAlgn="base" hangingPunct="1">
              <a:spcBef>
                <a:spcPct val="0"/>
              </a:spcBef>
              <a:spcAft>
                <a:spcPct val="0"/>
              </a:spcAft>
              <a:defRPr sz="2400">
                <a:solidFill>
                  <a:srgbClr val="106636"/>
                </a:solidFill>
                <a:latin typeface="Arial" charset="0"/>
                <a:cs typeface="Arial" charset="0"/>
              </a:defRPr>
            </a:lvl5pPr>
            <a:lvl6pPr marL="457146" algn="ctr" rtl="0" eaLnBrk="1" fontAlgn="base" hangingPunct="1">
              <a:spcBef>
                <a:spcPct val="0"/>
              </a:spcBef>
              <a:spcAft>
                <a:spcPct val="0"/>
              </a:spcAft>
              <a:defRPr sz="2400">
                <a:solidFill>
                  <a:srgbClr val="106636"/>
                </a:solidFill>
                <a:latin typeface="Arial" charset="0"/>
                <a:cs typeface="Arial" charset="0"/>
              </a:defRPr>
            </a:lvl6pPr>
            <a:lvl7pPr marL="914293" algn="ctr" rtl="0" eaLnBrk="1" fontAlgn="base" hangingPunct="1">
              <a:spcBef>
                <a:spcPct val="0"/>
              </a:spcBef>
              <a:spcAft>
                <a:spcPct val="0"/>
              </a:spcAft>
              <a:defRPr sz="2400">
                <a:solidFill>
                  <a:srgbClr val="106636"/>
                </a:solidFill>
                <a:latin typeface="Arial" charset="0"/>
                <a:cs typeface="Arial" charset="0"/>
              </a:defRPr>
            </a:lvl7pPr>
            <a:lvl8pPr marL="1371440" algn="ctr" rtl="0" eaLnBrk="1" fontAlgn="base" hangingPunct="1">
              <a:spcBef>
                <a:spcPct val="0"/>
              </a:spcBef>
              <a:spcAft>
                <a:spcPct val="0"/>
              </a:spcAft>
              <a:defRPr sz="2400">
                <a:solidFill>
                  <a:srgbClr val="106636"/>
                </a:solidFill>
                <a:latin typeface="Arial" charset="0"/>
                <a:cs typeface="Arial" charset="0"/>
              </a:defRPr>
            </a:lvl8pPr>
            <a:lvl9pPr marL="1828586" algn="ctr" rtl="0" eaLnBrk="1" fontAlgn="base" hangingPunct="1">
              <a:spcBef>
                <a:spcPct val="0"/>
              </a:spcBef>
              <a:spcAft>
                <a:spcPct val="0"/>
              </a:spcAft>
              <a:defRPr sz="2400">
                <a:solidFill>
                  <a:srgbClr val="106636"/>
                </a:solidFill>
                <a:latin typeface="Arial" charset="0"/>
                <a:cs typeface="Arial" charset="0"/>
              </a:defRPr>
            </a:lvl9pPr>
          </a:lstStyle>
          <a:p>
            <a:r>
              <a:rPr lang="en-US" dirty="0"/>
              <a:t>FY 2016 FOA Topics</a:t>
            </a:r>
            <a:r>
              <a:rPr lang="en-US" sz="1400" dirty="0">
                <a:solidFill>
                  <a:prstClr val="black">
                    <a:lumMod val="75000"/>
                    <a:lumOff val="25000"/>
                  </a:prstClr>
                </a:solidFill>
                <a:latin typeface="Arial" pitchFamily="34" charset="0"/>
              </a:rPr>
              <a:t> </a:t>
            </a:r>
          </a:p>
        </p:txBody>
      </p:sp>
      <p:grpSp>
        <p:nvGrpSpPr>
          <p:cNvPr id="3" name="Group 2"/>
          <p:cNvGrpSpPr/>
          <p:nvPr/>
        </p:nvGrpSpPr>
        <p:grpSpPr>
          <a:xfrm>
            <a:off x="6705601" y="76200"/>
            <a:ext cx="2362200" cy="1600200"/>
            <a:chOff x="6489140" y="2772468"/>
            <a:chExt cx="1867987" cy="1219200"/>
          </a:xfrm>
        </p:grpSpPr>
        <p:pic>
          <p:nvPicPr>
            <p:cNvPr id="7" name="Picture 6" descr="Screen Clippi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89140" y="2777728"/>
              <a:ext cx="894746" cy="1213940"/>
            </a:xfrm>
            <a:prstGeom prst="rect">
              <a:avLst/>
            </a:prstGeom>
            <a:ln>
              <a:noFill/>
            </a:ln>
            <a:effectLst>
              <a:outerShdw blurRad="292100" dist="139700" dir="2700000" algn="tl" rotWithShape="0">
                <a:srgbClr val="333333">
                  <a:alpha val="65000"/>
                </a:srgbClr>
              </a:outerShdw>
            </a:effectLst>
          </p:spPr>
        </p:pic>
        <p:pic>
          <p:nvPicPr>
            <p:cNvPr id="8" name="Picture 7" descr="Screen Clippi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0086" y="2772468"/>
              <a:ext cx="897041" cy="1219200"/>
            </a:xfrm>
            <a:prstGeom prst="rect">
              <a:avLst/>
            </a:prstGeom>
            <a:ln>
              <a:noFill/>
            </a:ln>
            <a:effectLst>
              <a:outerShdw blurRad="292100" dist="139700" dir="2700000" algn="tl" rotWithShape="0">
                <a:srgbClr val="333333">
                  <a:alpha val="65000"/>
                </a:srgbClr>
              </a:outerShdw>
            </a:effectLst>
          </p:spPr>
        </p:pic>
      </p:grpSp>
      <p:sp>
        <p:nvSpPr>
          <p:cNvPr id="4" name="Right Brace 3"/>
          <p:cNvSpPr/>
          <p:nvPr/>
        </p:nvSpPr>
        <p:spPr>
          <a:xfrm>
            <a:off x="6705601" y="2514600"/>
            <a:ext cx="380999" cy="15240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prstClr val="black"/>
              </a:solidFill>
            </a:endParaRPr>
          </a:p>
        </p:txBody>
      </p:sp>
      <p:sp>
        <p:nvSpPr>
          <p:cNvPr id="9" name="TextBox 8"/>
          <p:cNvSpPr txBox="1"/>
          <p:nvPr/>
        </p:nvSpPr>
        <p:spPr>
          <a:xfrm>
            <a:off x="7018867" y="2785533"/>
            <a:ext cx="2057400" cy="1015663"/>
          </a:xfrm>
          <a:prstGeom prst="rect">
            <a:avLst/>
          </a:prstGeom>
          <a:noFill/>
        </p:spPr>
        <p:txBody>
          <a:bodyPr wrap="square" rtlCol="0">
            <a:spAutoFit/>
          </a:bodyPr>
          <a:lstStyle/>
          <a:p>
            <a:r>
              <a:rPr lang="en-US" sz="1200" dirty="0">
                <a:solidFill>
                  <a:prstClr val="black"/>
                </a:solidFill>
              </a:rPr>
              <a:t>Ultrafast lasers drive:</a:t>
            </a:r>
          </a:p>
          <a:p>
            <a:pPr marL="171450" indent="-171450">
              <a:buFont typeface="Arial" panose="020B0604020202020204" pitchFamily="34" charset="0"/>
              <a:buChar char="•"/>
            </a:pPr>
            <a:r>
              <a:rPr lang="en-US" sz="1200" dirty="0">
                <a:solidFill>
                  <a:prstClr val="black"/>
                </a:solidFill>
              </a:rPr>
              <a:t>Plasma accelerators</a:t>
            </a:r>
          </a:p>
          <a:p>
            <a:pPr marL="171450" indent="-171450">
              <a:buFont typeface="Arial" panose="020B0604020202020204" pitchFamily="34" charset="0"/>
              <a:buChar char="•"/>
            </a:pPr>
            <a:r>
              <a:rPr lang="en-US" sz="1200" dirty="0">
                <a:solidFill>
                  <a:prstClr val="black"/>
                </a:solidFill>
              </a:rPr>
              <a:t>HHG X-ray generators</a:t>
            </a:r>
          </a:p>
          <a:p>
            <a:pPr marL="171450" indent="-171450">
              <a:buFont typeface="Arial" panose="020B0604020202020204" pitchFamily="34" charset="0"/>
              <a:buChar char="•"/>
            </a:pPr>
            <a:r>
              <a:rPr lang="en-US" sz="1200" dirty="0">
                <a:solidFill>
                  <a:prstClr val="black"/>
                </a:solidFill>
              </a:rPr>
              <a:t>Pump-Probe experiments</a:t>
            </a:r>
          </a:p>
          <a:p>
            <a:pPr marL="171450" indent="-171450">
              <a:buFont typeface="Arial" panose="020B0604020202020204" pitchFamily="34" charset="0"/>
              <a:buChar char="•"/>
            </a:pPr>
            <a:r>
              <a:rPr lang="en-US" sz="1200" dirty="0">
                <a:solidFill>
                  <a:prstClr val="black"/>
                </a:solidFill>
              </a:rPr>
              <a:t>…</a:t>
            </a:r>
          </a:p>
        </p:txBody>
      </p:sp>
    </p:spTree>
    <p:extLst>
      <p:ext uri="{BB962C8B-B14F-4D97-AF65-F5344CB8AC3E}">
        <p14:creationId xmlns:p14="http://schemas.microsoft.com/office/powerpoint/2010/main" val="2878655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
                                            <p:txEl>
                                              <p:pRg st="10" end="1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
                                            <p:txEl>
                                              <p:pRg st="11" end="11"/>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
                                            <p:txEl>
                                              <p:pRg st="12" end="12"/>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
                                            <p:txEl>
                                              <p:pRg st="13" end="13"/>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
                                            <p:txEl>
                                              <p:pRg st="14" end="14"/>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animBg="1"/>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400" y="1025729"/>
            <a:ext cx="3196563" cy="2631871"/>
          </a:xfrm>
          <a:prstGeom prst="rect">
            <a:avLst/>
          </a:prstGeom>
          <a:ln>
            <a:noFill/>
          </a:ln>
          <a:effectLst>
            <a:outerShdw blurRad="292100" dist="139700" dir="2700000" algn="tl" rotWithShape="0">
              <a:srgbClr val="333333">
                <a:alpha val="65000"/>
              </a:srgbClr>
            </a:outerShdw>
          </a:effectLst>
        </p:spPr>
      </p:pic>
      <p:sp>
        <p:nvSpPr>
          <p:cNvPr id="2" name="Content Placeholder 1"/>
          <p:cNvSpPr>
            <a:spLocks noGrp="1"/>
          </p:cNvSpPr>
          <p:nvPr>
            <p:ph idx="1"/>
          </p:nvPr>
        </p:nvSpPr>
        <p:spPr>
          <a:xfrm>
            <a:off x="76200" y="912812"/>
            <a:ext cx="5130183" cy="5564188"/>
          </a:xfrm>
        </p:spPr>
        <p:txBody>
          <a:bodyPr>
            <a:normAutofit fontScale="92500" lnSpcReduction="10000"/>
          </a:bodyPr>
          <a:lstStyle/>
          <a:p>
            <a:r>
              <a:rPr lang="en-US" sz="1800" dirty="0"/>
              <a:t>68 Letters of Intent (LOIs) received, totaling $74M !</a:t>
            </a:r>
          </a:p>
          <a:p>
            <a:pPr lvl="1"/>
            <a:r>
              <a:rPr lang="en-US" sz="1600" dirty="0"/>
              <a:t>By Call (LAB and FOA)</a:t>
            </a:r>
          </a:p>
          <a:p>
            <a:pPr lvl="2"/>
            <a:r>
              <a:rPr lang="en-US" sz="1400" dirty="0"/>
              <a:t>15 responded to LAB call</a:t>
            </a:r>
          </a:p>
          <a:p>
            <a:pPr lvl="2"/>
            <a:r>
              <a:rPr lang="en-US" sz="1400" dirty="0"/>
              <a:t>53 responded to FOA call</a:t>
            </a:r>
          </a:p>
          <a:p>
            <a:pPr lvl="1"/>
            <a:r>
              <a:rPr lang="en-US" sz="1600" dirty="0"/>
              <a:t>By Track and Topic</a:t>
            </a:r>
          </a:p>
          <a:p>
            <a:pPr lvl="2"/>
            <a:r>
              <a:rPr lang="en-US" sz="1600" dirty="0"/>
              <a:t>Track 1 / Applied R&amp;D </a:t>
            </a:r>
          </a:p>
          <a:p>
            <a:pPr lvl="3"/>
            <a:r>
              <a:rPr lang="en-US" sz="1600" dirty="0"/>
              <a:t>Ion Beam Therapy: 	8</a:t>
            </a:r>
          </a:p>
          <a:p>
            <a:pPr lvl="3"/>
            <a:r>
              <a:rPr lang="en-US" sz="1600" dirty="0"/>
              <a:t>U/F Laser R&amp;D: 	11</a:t>
            </a:r>
          </a:p>
          <a:p>
            <a:pPr lvl="3"/>
            <a:r>
              <a:rPr lang="en-US" sz="1600" dirty="0"/>
              <a:t>Energy efficiency: 	15</a:t>
            </a:r>
          </a:p>
          <a:p>
            <a:pPr lvl="2"/>
            <a:r>
              <a:rPr lang="en-US" sz="1600" dirty="0"/>
              <a:t>Track 2 / Basic R&amp;D:		34</a:t>
            </a:r>
          </a:p>
          <a:p>
            <a:r>
              <a:rPr lang="en-US" sz="1800" dirty="0"/>
              <a:t>LOI Responses</a:t>
            </a:r>
          </a:p>
          <a:p>
            <a:pPr lvl="1"/>
            <a:r>
              <a:rPr lang="en-US" sz="1600" dirty="0"/>
              <a:t>Encouraged: 46  ($54M)</a:t>
            </a:r>
          </a:p>
          <a:p>
            <a:pPr lvl="1"/>
            <a:r>
              <a:rPr lang="en-US" sz="1600" dirty="0">
                <a:solidFill>
                  <a:schemeClr val="bg1">
                    <a:lumMod val="50000"/>
                  </a:schemeClr>
                </a:solidFill>
              </a:rPr>
              <a:t>Discouraged: 22  ($20M)</a:t>
            </a:r>
          </a:p>
          <a:p>
            <a:pPr lvl="2"/>
            <a:r>
              <a:rPr lang="en-US" sz="1400" i="1" dirty="0">
                <a:solidFill>
                  <a:schemeClr val="tx2"/>
                </a:solidFill>
              </a:rPr>
              <a:t>4 were referred to the HEP CR FOA</a:t>
            </a:r>
          </a:p>
          <a:p>
            <a:r>
              <a:rPr lang="en-US" sz="1800" dirty="0"/>
              <a:t>42 Full Proposals Submitted by the deadline</a:t>
            </a:r>
          </a:p>
          <a:p>
            <a:pPr lvl="1"/>
            <a:r>
              <a:rPr lang="en-US" sz="1600" dirty="0"/>
              <a:t>Track 1</a:t>
            </a:r>
          </a:p>
          <a:p>
            <a:pPr lvl="2"/>
            <a:r>
              <a:rPr lang="en-US" sz="1300" dirty="0"/>
              <a:t>Ion Beam Therapy:</a:t>
            </a:r>
            <a:r>
              <a:rPr lang="en-US" sz="1400" dirty="0">
                <a:solidFill>
                  <a:srgbClr val="C00000"/>
                </a:solidFill>
              </a:rPr>
              <a:t>	</a:t>
            </a:r>
            <a:r>
              <a:rPr lang="en-US" sz="1400" dirty="0"/>
              <a:t>7</a:t>
            </a:r>
            <a:endParaRPr lang="en-US" sz="1400" b="1" dirty="0"/>
          </a:p>
          <a:p>
            <a:pPr lvl="2"/>
            <a:r>
              <a:rPr lang="en-US" sz="1300" dirty="0"/>
              <a:t>U/F Laser R&amp;D:</a:t>
            </a:r>
            <a:r>
              <a:rPr lang="en-US" sz="1400" dirty="0">
                <a:solidFill>
                  <a:srgbClr val="C00000"/>
                </a:solidFill>
              </a:rPr>
              <a:t>	</a:t>
            </a:r>
            <a:r>
              <a:rPr lang="en-US" sz="1400" dirty="0"/>
              <a:t>5</a:t>
            </a:r>
            <a:endParaRPr lang="en-US" sz="1400" b="1" dirty="0"/>
          </a:p>
          <a:p>
            <a:pPr lvl="2"/>
            <a:r>
              <a:rPr lang="en-US" sz="1300" dirty="0"/>
              <a:t>Energy &amp; Environment:</a:t>
            </a:r>
            <a:r>
              <a:rPr lang="en-US" sz="1400" dirty="0">
                <a:solidFill>
                  <a:srgbClr val="C00000"/>
                </a:solidFill>
              </a:rPr>
              <a:t>	</a:t>
            </a:r>
            <a:r>
              <a:rPr lang="en-US" sz="1400" dirty="0"/>
              <a:t>12</a:t>
            </a:r>
            <a:endParaRPr lang="en-US" sz="1400" b="1" dirty="0"/>
          </a:p>
          <a:p>
            <a:pPr lvl="1"/>
            <a:r>
              <a:rPr lang="en-US" sz="1600" dirty="0"/>
              <a:t>Track 2</a:t>
            </a:r>
          </a:p>
          <a:p>
            <a:pPr lvl="2"/>
            <a:r>
              <a:rPr lang="en-US" sz="1300" dirty="0"/>
              <a:t>Basic R&amp;D:</a:t>
            </a:r>
            <a:r>
              <a:rPr lang="en-US" sz="1400" dirty="0">
                <a:solidFill>
                  <a:srgbClr val="C00000"/>
                </a:solidFill>
              </a:rPr>
              <a:t>		</a:t>
            </a:r>
            <a:r>
              <a:rPr lang="en-US" sz="1400" dirty="0"/>
              <a:t>18</a:t>
            </a:r>
            <a:r>
              <a:rPr lang="en-US" sz="1400" dirty="0">
                <a:solidFill>
                  <a:srgbClr val="C00000"/>
                </a:solidFill>
              </a:rPr>
              <a:t> </a:t>
            </a:r>
            <a:endParaRPr lang="en-US" sz="1400" b="1" dirty="0">
              <a:solidFill>
                <a:srgbClr val="6600FF"/>
              </a:solidFill>
              <a:sym typeface="Wingdings" panose="05000000000000000000" pitchFamily="2" charset="2"/>
            </a:endParaRPr>
          </a:p>
          <a:p>
            <a:pPr lvl="1"/>
            <a:endParaRPr lang="en-US" sz="1600" dirty="0">
              <a:solidFill>
                <a:srgbClr val="C00000"/>
              </a:solidFill>
            </a:endParaRPr>
          </a:p>
          <a:p>
            <a:endParaRPr lang="en-US" sz="1600" dirty="0"/>
          </a:p>
          <a:p>
            <a:endParaRPr lang="en-US" sz="1600" dirty="0"/>
          </a:p>
          <a:p>
            <a:endParaRPr lang="en-US" sz="1600" dirty="0"/>
          </a:p>
        </p:txBody>
      </p:sp>
      <p:sp>
        <p:nvSpPr>
          <p:cNvPr id="3" name="Title 2"/>
          <p:cNvSpPr>
            <a:spLocks noGrp="1"/>
          </p:cNvSpPr>
          <p:nvPr>
            <p:ph type="title"/>
          </p:nvPr>
        </p:nvSpPr>
        <p:spPr/>
        <p:txBody>
          <a:bodyPr>
            <a:noAutofit/>
          </a:bodyPr>
          <a:lstStyle/>
          <a:p>
            <a:r>
              <a:rPr lang="en-US" sz="2400" dirty="0"/>
              <a:t>FY16 Call brought a very strong response from a diverse community</a:t>
            </a:r>
          </a:p>
        </p:txBody>
      </p:sp>
      <p:sp>
        <p:nvSpPr>
          <p:cNvPr id="4" name="Slide Number Placeholder 3"/>
          <p:cNvSpPr>
            <a:spLocks noGrp="1"/>
          </p:cNvSpPr>
          <p:nvPr>
            <p:ph type="sldNum" sz="quarter" idx="11"/>
          </p:nvPr>
        </p:nvSpPr>
        <p:spPr/>
        <p:txBody>
          <a:bodyPr/>
          <a:lstStyle/>
          <a:p>
            <a:fld id="{26CA2777-A89F-4130-B308-73BB65955918}" type="slidenum">
              <a:rPr lang="en-US" smtClean="0"/>
              <a:pPr/>
              <a:t>7</a:t>
            </a:fld>
            <a:endParaRPr lang="en-US" dirty="0"/>
          </a:p>
        </p:txBody>
      </p:sp>
      <p:sp>
        <p:nvSpPr>
          <p:cNvPr id="5" name="Footer Placeholder 4"/>
          <p:cNvSpPr>
            <a:spLocks noGrp="1"/>
          </p:cNvSpPr>
          <p:nvPr>
            <p:ph type="ftr" sz="quarter" idx="12"/>
          </p:nvPr>
        </p:nvSpPr>
        <p:spPr/>
        <p:txBody>
          <a:bodyPr/>
          <a:lstStyle/>
          <a:p>
            <a:endParaRPr lang="en-US" dirty="0"/>
          </a:p>
        </p:txBody>
      </p:sp>
      <p:sp>
        <p:nvSpPr>
          <p:cNvPr id="13" name="TextBox 12"/>
          <p:cNvSpPr txBox="1"/>
          <p:nvPr/>
        </p:nvSpPr>
        <p:spPr>
          <a:xfrm>
            <a:off x="5486400" y="866001"/>
            <a:ext cx="3196563" cy="276999"/>
          </a:xfrm>
          <a:prstGeom prst="rect">
            <a:avLst/>
          </a:prstGeom>
          <a:noFill/>
        </p:spPr>
        <p:txBody>
          <a:bodyPr wrap="square" rtlCol="0">
            <a:spAutoFit/>
          </a:bodyPr>
          <a:lstStyle/>
          <a:p>
            <a:pPr algn="ctr" fontAlgn="base">
              <a:spcBef>
                <a:spcPct val="0"/>
              </a:spcBef>
              <a:spcAft>
                <a:spcPct val="0"/>
              </a:spcAft>
            </a:pPr>
            <a:r>
              <a:rPr lang="en-US" sz="1200" dirty="0">
                <a:solidFill>
                  <a:prstClr val="black"/>
                </a:solidFill>
                <a:latin typeface="Arial" charset="0"/>
              </a:rPr>
              <a:t>Eligibility: “All domestic organizations”</a:t>
            </a:r>
          </a:p>
        </p:txBody>
      </p:sp>
      <p:sp>
        <p:nvSpPr>
          <p:cNvPr id="8" name="Title 2"/>
          <p:cNvSpPr txBox="1">
            <a:spLocks/>
          </p:cNvSpPr>
          <p:nvPr/>
        </p:nvSpPr>
        <p:spPr bwMode="auto">
          <a:xfrm>
            <a:off x="5145419" y="3776662"/>
            <a:ext cx="3857579" cy="762000"/>
          </a:xfrm>
          <a:prstGeom prst="rect">
            <a:avLst/>
          </a:prstGeom>
          <a:noFill/>
          <a:ln w="9525">
            <a:noFill/>
            <a:miter lim="800000"/>
            <a:headEnd/>
            <a:tailEnd/>
          </a:ln>
        </p:spPr>
        <p:txBody>
          <a:bodyPr vert="horz" wrap="square" lIns="91429" tIns="45714" rIns="91429" bIns="45714" numCol="1" anchor="ctr" anchorCtr="0" compatLnSpc="1">
            <a:prstTxWarp prst="textNoShape">
              <a:avLst/>
            </a:prstTxWarp>
            <a:noAutofit/>
          </a:bodyPr>
          <a:lstStyle>
            <a:lvl1pPr algn="ctr" rtl="0" eaLnBrk="1" fontAlgn="base" hangingPunct="1">
              <a:spcBef>
                <a:spcPct val="0"/>
              </a:spcBef>
              <a:spcAft>
                <a:spcPct val="0"/>
              </a:spcAft>
              <a:defRPr sz="3200" kern="1200">
                <a:solidFill>
                  <a:srgbClr val="367317"/>
                </a:solidFill>
                <a:effectLst>
                  <a:outerShdw blurRad="38100" dist="38100" dir="2700000" algn="tl">
                    <a:srgbClr val="000000">
                      <a:alpha val="43137"/>
                    </a:srgbClr>
                  </a:outerShdw>
                </a:effectLst>
                <a:latin typeface="+mn-lt"/>
                <a:ea typeface="+mj-ea"/>
                <a:cs typeface="Arial" pitchFamily="34" charset="0"/>
              </a:defRPr>
            </a:lvl1pPr>
            <a:lvl2pPr algn="ctr" rtl="0" eaLnBrk="1" fontAlgn="base" hangingPunct="1">
              <a:spcBef>
                <a:spcPct val="0"/>
              </a:spcBef>
              <a:spcAft>
                <a:spcPct val="0"/>
              </a:spcAft>
              <a:defRPr sz="2400">
                <a:solidFill>
                  <a:srgbClr val="106636"/>
                </a:solidFill>
                <a:latin typeface="Arial" charset="0"/>
                <a:cs typeface="Arial" charset="0"/>
              </a:defRPr>
            </a:lvl2pPr>
            <a:lvl3pPr algn="ctr" rtl="0" eaLnBrk="1" fontAlgn="base" hangingPunct="1">
              <a:spcBef>
                <a:spcPct val="0"/>
              </a:spcBef>
              <a:spcAft>
                <a:spcPct val="0"/>
              </a:spcAft>
              <a:defRPr sz="2400">
                <a:solidFill>
                  <a:srgbClr val="106636"/>
                </a:solidFill>
                <a:latin typeface="Arial" charset="0"/>
                <a:cs typeface="Arial" charset="0"/>
              </a:defRPr>
            </a:lvl3pPr>
            <a:lvl4pPr algn="ctr" rtl="0" eaLnBrk="1" fontAlgn="base" hangingPunct="1">
              <a:spcBef>
                <a:spcPct val="0"/>
              </a:spcBef>
              <a:spcAft>
                <a:spcPct val="0"/>
              </a:spcAft>
              <a:defRPr sz="2400">
                <a:solidFill>
                  <a:srgbClr val="106636"/>
                </a:solidFill>
                <a:latin typeface="Arial" charset="0"/>
                <a:cs typeface="Arial" charset="0"/>
              </a:defRPr>
            </a:lvl4pPr>
            <a:lvl5pPr algn="ctr" rtl="0" eaLnBrk="1" fontAlgn="base" hangingPunct="1">
              <a:spcBef>
                <a:spcPct val="0"/>
              </a:spcBef>
              <a:spcAft>
                <a:spcPct val="0"/>
              </a:spcAft>
              <a:defRPr sz="2400">
                <a:solidFill>
                  <a:srgbClr val="106636"/>
                </a:solidFill>
                <a:latin typeface="Arial" charset="0"/>
                <a:cs typeface="Arial" charset="0"/>
              </a:defRPr>
            </a:lvl5pPr>
            <a:lvl6pPr marL="457146" algn="ctr" rtl="0" eaLnBrk="1" fontAlgn="base" hangingPunct="1">
              <a:spcBef>
                <a:spcPct val="0"/>
              </a:spcBef>
              <a:spcAft>
                <a:spcPct val="0"/>
              </a:spcAft>
              <a:defRPr sz="2400">
                <a:solidFill>
                  <a:srgbClr val="106636"/>
                </a:solidFill>
                <a:latin typeface="Arial" charset="0"/>
                <a:cs typeface="Arial" charset="0"/>
              </a:defRPr>
            </a:lvl6pPr>
            <a:lvl7pPr marL="914293" algn="ctr" rtl="0" eaLnBrk="1" fontAlgn="base" hangingPunct="1">
              <a:spcBef>
                <a:spcPct val="0"/>
              </a:spcBef>
              <a:spcAft>
                <a:spcPct val="0"/>
              </a:spcAft>
              <a:defRPr sz="2400">
                <a:solidFill>
                  <a:srgbClr val="106636"/>
                </a:solidFill>
                <a:latin typeface="Arial" charset="0"/>
                <a:cs typeface="Arial" charset="0"/>
              </a:defRPr>
            </a:lvl7pPr>
            <a:lvl8pPr marL="1371440" algn="ctr" rtl="0" eaLnBrk="1" fontAlgn="base" hangingPunct="1">
              <a:spcBef>
                <a:spcPct val="0"/>
              </a:spcBef>
              <a:spcAft>
                <a:spcPct val="0"/>
              </a:spcAft>
              <a:defRPr sz="2400">
                <a:solidFill>
                  <a:srgbClr val="106636"/>
                </a:solidFill>
                <a:latin typeface="Arial" charset="0"/>
                <a:cs typeface="Arial" charset="0"/>
              </a:defRPr>
            </a:lvl8pPr>
            <a:lvl9pPr marL="1828586" algn="ctr" rtl="0" eaLnBrk="1" fontAlgn="base" hangingPunct="1">
              <a:spcBef>
                <a:spcPct val="0"/>
              </a:spcBef>
              <a:spcAft>
                <a:spcPct val="0"/>
              </a:spcAft>
              <a:defRPr sz="2400">
                <a:solidFill>
                  <a:srgbClr val="106636"/>
                </a:solidFill>
                <a:latin typeface="Arial" charset="0"/>
                <a:cs typeface="Arial" charset="0"/>
              </a:defRPr>
            </a:lvl9pPr>
          </a:lstStyle>
          <a:p>
            <a:r>
              <a:rPr lang="en-US" sz="1200" dirty="0">
                <a:solidFill>
                  <a:prstClr val="black"/>
                </a:solidFill>
                <a:effectLst/>
                <a:latin typeface="Arial" charset="0"/>
                <a:ea typeface="+mn-ea"/>
                <a:cs typeface="+mn-cs"/>
              </a:rPr>
              <a:t>Fostering Collaborative Accelerator Research Teams</a:t>
            </a:r>
            <a:br>
              <a:rPr lang="en-US" sz="1200" dirty="0">
                <a:solidFill>
                  <a:prstClr val="black"/>
                </a:solidFill>
                <a:effectLst/>
                <a:latin typeface="Arial" charset="0"/>
                <a:ea typeface="+mn-ea"/>
                <a:cs typeface="+mn-cs"/>
              </a:rPr>
            </a:br>
            <a:r>
              <a:rPr lang="en-US" sz="1200" dirty="0">
                <a:solidFill>
                  <a:prstClr val="black"/>
                </a:solidFill>
                <a:effectLst/>
                <a:latin typeface="Arial" charset="0"/>
                <a:ea typeface="+mn-ea"/>
                <a:cs typeface="+mn-cs"/>
              </a:rPr>
              <a:t>is a central aim of Accelerator Stewardship</a:t>
            </a:r>
            <a:r>
              <a:rPr lang="en-US" sz="1200" dirty="0"/>
              <a:t/>
            </a:r>
            <a:br>
              <a:rPr lang="en-US" sz="1200" dirty="0"/>
            </a:br>
            <a:endParaRPr lang="en-US" sz="1200" dirty="0"/>
          </a:p>
        </p:txBody>
      </p:sp>
      <p:pic>
        <p:nvPicPr>
          <p:cNvPr id="6" name="Picture 5" descr="Screen Clippi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5400" y="4267460"/>
            <a:ext cx="3937617" cy="2057140"/>
          </a:xfrm>
          <a:prstGeom prst="rect">
            <a:avLst/>
          </a:prstGeom>
        </p:spPr>
      </p:pic>
    </p:spTree>
    <p:extLst>
      <p:ext uri="{BB962C8B-B14F-4D97-AF65-F5344CB8AC3E}">
        <p14:creationId xmlns:p14="http://schemas.microsoft.com/office/powerpoint/2010/main" val="17921135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22EFCDD-8943-4F7C-A487-279DF0929CDC}" type="slidenum">
              <a:rPr lang="en-US" smtClean="0"/>
              <a:pPr/>
              <a:t>8</a:t>
            </a:fld>
            <a:endParaRPr lang="en-US" dirty="0"/>
          </a:p>
        </p:txBody>
      </p:sp>
      <p:sp>
        <p:nvSpPr>
          <p:cNvPr id="6" name="Rectangle 5"/>
          <p:cNvSpPr/>
          <p:nvPr/>
        </p:nvSpPr>
        <p:spPr>
          <a:xfrm>
            <a:off x="2057400" y="838200"/>
            <a:ext cx="5334000" cy="11887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sp>
        <p:nvSpPr>
          <p:cNvPr id="7" name="Rectangle 6"/>
          <p:cNvSpPr/>
          <p:nvPr/>
        </p:nvSpPr>
        <p:spPr>
          <a:xfrm>
            <a:off x="2819400" y="2564674"/>
            <a:ext cx="3810000" cy="8860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sp>
        <p:nvSpPr>
          <p:cNvPr id="8" name="Rectangle 7"/>
          <p:cNvSpPr/>
          <p:nvPr/>
        </p:nvSpPr>
        <p:spPr>
          <a:xfrm>
            <a:off x="3181895" y="2851221"/>
            <a:ext cx="3085011" cy="588526"/>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sp>
        <p:nvSpPr>
          <p:cNvPr id="11" name="Rectangle 10"/>
          <p:cNvSpPr/>
          <p:nvPr/>
        </p:nvSpPr>
        <p:spPr>
          <a:xfrm>
            <a:off x="4038600" y="5495250"/>
            <a:ext cx="1371600" cy="448350"/>
          </a:xfrm>
          <a:prstGeom prst="rect">
            <a:avLst/>
          </a:prstGeom>
          <a:solidFill>
            <a:srgbClr val="00B050"/>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sp>
        <p:nvSpPr>
          <p:cNvPr id="12" name="Title 2"/>
          <p:cNvSpPr txBox="1">
            <a:spLocks/>
          </p:cNvSpPr>
          <p:nvPr/>
        </p:nvSpPr>
        <p:spPr bwMode="auto">
          <a:xfrm>
            <a:off x="0" y="0"/>
            <a:ext cx="9144000" cy="762000"/>
          </a:xfrm>
          <a:prstGeom prst="rect">
            <a:avLst/>
          </a:prstGeom>
          <a:noFill/>
          <a:ln w="9525">
            <a:noFill/>
            <a:miter lim="800000"/>
            <a:headEnd/>
            <a:tailEnd/>
          </a:ln>
        </p:spPr>
        <p:txBody>
          <a:bodyPr vert="horz" wrap="square" lIns="91429" tIns="45714" rIns="91429" bIns="45714" numCol="1" anchor="ctr" anchorCtr="0" compatLnSpc="1">
            <a:prstTxWarp prst="textNoShape">
              <a:avLst/>
            </a:prstTxWarp>
          </a:bodyPr>
          <a:lstStyle>
            <a:lvl1pPr algn="ctr" rtl="0" eaLnBrk="1" fontAlgn="base" hangingPunct="1">
              <a:spcBef>
                <a:spcPct val="0"/>
              </a:spcBef>
              <a:spcAft>
                <a:spcPct val="0"/>
              </a:spcAft>
              <a:defRPr sz="3200" kern="1200">
                <a:solidFill>
                  <a:srgbClr val="106636"/>
                </a:solidFill>
                <a:latin typeface="+mj-lt"/>
                <a:ea typeface="+mj-ea"/>
                <a:cs typeface="Arial" pitchFamily="34" charset="0"/>
              </a:defRPr>
            </a:lvl1pPr>
            <a:lvl2pPr algn="ctr" rtl="0" eaLnBrk="1" fontAlgn="base" hangingPunct="1">
              <a:spcBef>
                <a:spcPct val="0"/>
              </a:spcBef>
              <a:spcAft>
                <a:spcPct val="0"/>
              </a:spcAft>
              <a:defRPr sz="2400">
                <a:solidFill>
                  <a:srgbClr val="106636"/>
                </a:solidFill>
                <a:latin typeface="Arial" charset="0"/>
                <a:cs typeface="Arial" charset="0"/>
              </a:defRPr>
            </a:lvl2pPr>
            <a:lvl3pPr algn="ctr" rtl="0" eaLnBrk="1" fontAlgn="base" hangingPunct="1">
              <a:spcBef>
                <a:spcPct val="0"/>
              </a:spcBef>
              <a:spcAft>
                <a:spcPct val="0"/>
              </a:spcAft>
              <a:defRPr sz="2400">
                <a:solidFill>
                  <a:srgbClr val="106636"/>
                </a:solidFill>
                <a:latin typeface="Arial" charset="0"/>
                <a:cs typeface="Arial" charset="0"/>
              </a:defRPr>
            </a:lvl3pPr>
            <a:lvl4pPr algn="ctr" rtl="0" eaLnBrk="1" fontAlgn="base" hangingPunct="1">
              <a:spcBef>
                <a:spcPct val="0"/>
              </a:spcBef>
              <a:spcAft>
                <a:spcPct val="0"/>
              </a:spcAft>
              <a:defRPr sz="2400">
                <a:solidFill>
                  <a:srgbClr val="106636"/>
                </a:solidFill>
                <a:latin typeface="Arial" charset="0"/>
                <a:cs typeface="Arial" charset="0"/>
              </a:defRPr>
            </a:lvl4pPr>
            <a:lvl5pPr algn="ctr" rtl="0" eaLnBrk="1" fontAlgn="base" hangingPunct="1">
              <a:spcBef>
                <a:spcPct val="0"/>
              </a:spcBef>
              <a:spcAft>
                <a:spcPct val="0"/>
              </a:spcAft>
              <a:defRPr sz="2400">
                <a:solidFill>
                  <a:srgbClr val="106636"/>
                </a:solidFill>
                <a:latin typeface="Arial" charset="0"/>
                <a:cs typeface="Arial" charset="0"/>
              </a:defRPr>
            </a:lvl5pPr>
            <a:lvl6pPr marL="457146" algn="ctr" rtl="0" eaLnBrk="1" fontAlgn="base" hangingPunct="1">
              <a:spcBef>
                <a:spcPct val="0"/>
              </a:spcBef>
              <a:spcAft>
                <a:spcPct val="0"/>
              </a:spcAft>
              <a:defRPr sz="2400">
                <a:solidFill>
                  <a:srgbClr val="106636"/>
                </a:solidFill>
                <a:latin typeface="Arial" charset="0"/>
                <a:cs typeface="Arial" charset="0"/>
              </a:defRPr>
            </a:lvl6pPr>
            <a:lvl7pPr marL="914293" algn="ctr" rtl="0" eaLnBrk="1" fontAlgn="base" hangingPunct="1">
              <a:spcBef>
                <a:spcPct val="0"/>
              </a:spcBef>
              <a:spcAft>
                <a:spcPct val="0"/>
              </a:spcAft>
              <a:defRPr sz="2400">
                <a:solidFill>
                  <a:srgbClr val="106636"/>
                </a:solidFill>
                <a:latin typeface="Arial" charset="0"/>
                <a:cs typeface="Arial" charset="0"/>
              </a:defRPr>
            </a:lvl7pPr>
            <a:lvl8pPr marL="1371440" algn="ctr" rtl="0" eaLnBrk="1" fontAlgn="base" hangingPunct="1">
              <a:spcBef>
                <a:spcPct val="0"/>
              </a:spcBef>
              <a:spcAft>
                <a:spcPct val="0"/>
              </a:spcAft>
              <a:defRPr sz="2400">
                <a:solidFill>
                  <a:srgbClr val="106636"/>
                </a:solidFill>
                <a:latin typeface="Arial" charset="0"/>
                <a:cs typeface="Arial" charset="0"/>
              </a:defRPr>
            </a:lvl8pPr>
            <a:lvl9pPr marL="1828586" algn="ctr" rtl="0" eaLnBrk="1" fontAlgn="base" hangingPunct="1">
              <a:spcBef>
                <a:spcPct val="0"/>
              </a:spcBef>
              <a:spcAft>
                <a:spcPct val="0"/>
              </a:spcAft>
              <a:defRPr sz="2400">
                <a:solidFill>
                  <a:srgbClr val="106636"/>
                </a:solidFill>
                <a:latin typeface="Arial" charset="0"/>
                <a:cs typeface="Arial" charset="0"/>
              </a:defRPr>
            </a:lvl9pPr>
          </a:lstStyle>
          <a:p>
            <a:r>
              <a:rPr lang="en-US" dirty="0"/>
              <a:t>FY 2016 Stewardship Selection Process</a:t>
            </a:r>
          </a:p>
        </p:txBody>
      </p:sp>
      <p:sp>
        <p:nvSpPr>
          <p:cNvPr id="13" name="TextBox 12"/>
          <p:cNvSpPr txBox="1"/>
          <p:nvPr/>
        </p:nvSpPr>
        <p:spPr>
          <a:xfrm>
            <a:off x="2628900" y="1184227"/>
            <a:ext cx="4191000" cy="646331"/>
          </a:xfrm>
          <a:prstGeom prst="rect">
            <a:avLst/>
          </a:prstGeom>
          <a:noFill/>
        </p:spPr>
        <p:txBody>
          <a:bodyPr wrap="square" rtlCol="0">
            <a:spAutoFit/>
          </a:bodyPr>
          <a:lstStyle/>
          <a:p>
            <a:pPr algn="ctr" fontAlgn="base">
              <a:spcBef>
                <a:spcPct val="0"/>
              </a:spcBef>
              <a:spcAft>
                <a:spcPct val="0"/>
              </a:spcAft>
            </a:pPr>
            <a:r>
              <a:rPr lang="en-US" dirty="0">
                <a:solidFill>
                  <a:prstClr val="black"/>
                </a:solidFill>
                <a:latin typeface="Arial" charset="0"/>
              </a:rPr>
              <a:t>68 Pre-proposals</a:t>
            </a:r>
          </a:p>
          <a:p>
            <a:pPr algn="ctr" fontAlgn="base">
              <a:spcBef>
                <a:spcPct val="0"/>
              </a:spcBef>
              <a:spcAft>
                <a:spcPct val="0"/>
              </a:spcAft>
            </a:pPr>
            <a:r>
              <a:rPr lang="en-US" dirty="0">
                <a:solidFill>
                  <a:srgbClr val="FFFF00"/>
                </a:solidFill>
                <a:latin typeface="Arial" charset="0"/>
              </a:rPr>
              <a:t>$74 M / 3 years</a:t>
            </a:r>
          </a:p>
        </p:txBody>
      </p:sp>
      <p:sp>
        <p:nvSpPr>
          <p:cNvPr id="14" name="TextBox 13"/>
          <p:cNvSpPr txBox="1"/>
          <p:nvPr/>
        </p:nvSpPr>
        <p:spPr>
          <a:xfrm>
            <a:off x="152401" y="1912203"/>
            <a:ext cx="1714499" cy="830997"/>
          </a:xfrm>
          <a:prstGeom prst="rect">
            <a:avLst/>
          </a:prstGeom>
          <a:noFill/>
          <a:ln>
            <a:solidFill>
              <a:srgbClr val="0070C0"/>
            </a:solidFill>
          </a:ln>
        </p:spPr>
        <p:txBody>
          <a:bodyPr wrap="square" rtlCol="0">
            <a:spAutoFit/>
          </a:bodyPr>
          <a:lstStyle/>
          <a:p>
            <a:pPr algn="ctr" fontAlgn="base">
              <a:spcBef>
                <a:spcPct val="0"/>
              </a:spcBef>
              <a:spcAft>
                <a:spcPct val="0"/>
              </a:spcAft>
            </a:pPr>
            <a:r>
              <a:rPr lang="en-US" dirty="0">
                <a:solidFill>
                  <a:schemeClr val="tx2">
                    <a:lumMod val="60000"/>
                    <a:lumOff val="40000"/>
                  </a:schemeClr>
                </a:solidFill>
                <a:latin typeface="Arial" charset="0"/>
              </a:rPr>
              <a:t>Interagency Input</a:t>
            </a:r>
          </a:p>
          <a:p>
            <a:pPr algn="ctr" fontAlgn="base">
              <a:spcBef>
                <a:spcPct val="0"/>
              </a:spcBef>
              <a:spcAft>
                <a:spcPct val="0"/>
              </a:spcAft>
            </a:pPr>
            <a:r>
              <a:rPr lang="en-US" sz="600" dirty="0">
                <a:solidFill>
                  <a:schemeClr val="tx2">
                    <a:lumMod val="60000"/>
                    <a:lumOff val="40000"/>
                  </a:schemeClr>
                </a:solidFill>
                <a:latin typeface="Arial" charset="0"/>
              </a:rPr>
              <a:t>DOE-BES, DOE-NP, NIH-NCI, DOD-ONR, DHS-DNDO,  NSF-MPS, NSF-CBET</a:t>
            </a:r>
          </a:p>
        </p:txBody>
      </p:sp>
      <p:sp>
        <p:nvSpPr>
          <p:cNvPr id="15" name="TextBox 14"/>
          <p:cNvSpPr txBox="1"/>
          <p:nvPr/>
        </p:nvSpPr>
        <p:spPr>
          <a:xfrm>
            <a:off x="2628900" y="2526268"/>
            <a:ext cx="4191000" cy="369332"/>
          </a:xfrm>
          <a:prstGeom prst="rect">
            <a:avLst/>
          </a:prstGeom>
          <a:noFill/>
        </p:spPr>
        <p:txBody>
          <a:bodyPr wrap="square" rtlCol="0">
            <a:spAutoFit/>
          </a:bodyPr>
          <a:lstStyle/>
          <a:p>
            <a:pPr algn="ctr" fontAlgn="base">
              <a:spcBef>
                <a:spcPct val="0"/>
              </a:spcBef>
              <a:spcAft>
                <a:spcPct val="0"/>
              </a:spcAft>
            </a:pPr>
            <a:r>
              <a:rPr lang="en-US" dirty="0">
                <a:solidFill>
                  <a:prstClr val="black"/>
                </a:solidFill>
                <a:latin typeface="Arial" charset="0"/>
              </a:rPr>
              <a:t>46 Encouraged Proposals</a:t>
            </a:r>
          </a:p>
        </p:txBody>
      </p:sp>
      <p:sp>
        <p:nvSpPr>
          <p:cNvPr id="16" name="TextBox 15"/>
          <p:cNvSpPr txBox="1"/>
          <p:nvPr/>
        </p:nvSpPr>
        <p:spPr>
          <a:xfrm>
            <a:off x="2628900" y="2902803"/>
            <a:ext cx="4191000" cy="830997"/>
          </a:xfrm>
          <a:prstGeom prst="rect">
            <a:avLst/>
          </a:prstGeom>
          <a:noFill/>
        </p:spPr>
        <p:txBody>
          <a:bodyPr wrap="square" rtlCol="0">
            <a:spAutoFit/>
          </a:bodyPr>
          <a:lstStyle/>
          <a:p>
            <a:pPr algn="ctr" fontAlgn="base">
              <a:spcBef>
                <a:spcPct val="0"/>
              </a:spcBef>
              <a:spcAft>
                <a:spcPct val="0"/>
              </a:spcAft>
            </a:pPr>
            <a:r>
              <a:rPr lang="en-US" sz="1600" dirty="0">
                <a:solidFill>
                  <a:prstClr val="black"/>
                </a:solidFill>
                <a:latin typeface="Arial" charset="0"/>
              </a:rPr>
              <a:t>42 Submitted Proposals</a:t>
            </a:r>
          </a:p>
          <a:p>
            <a:pPr algn="ctr" fontAlgn="base">
              <a:spcBef>
                <a:spcPct val="0"/>
              </a:spcBef>
              <a:spcAft>
                <a:spcPct val="0"/>
              </a:spcAft>
            </a:pPr>
            <a:r>
              <a:rPr lang="en-US" sz="1600" dirty="0">
                <a:solidFill>
                  <a:srgbClr val="FFFF00"/>
                </a:solidFill>
                <a:latin typeface="Arial" charset="0"/>
              </a:rPr>
              <a:t>$46 M / 3 years</a:t>
            </a:r>
          </a:p>
          <a:p>
            <a:pPr algn="ctr" fontAlgn="base">
              <a:spcBef>
                <a:spcPct val="0"/>
              </a:spcBef>
              <a:spcAft>
                <a:spcPct val="0"/>
              </a:spcAft>
            </a:pPr>
            <a:endParaRPr lang="en-US" sz="1600" dirty="0">
              <a:solidFill>
                <a:prstClr val="black"/>
              </a:solidFill>
              <a:latin typeface="Arial" charset="0"/>
            </a:endParaRPr>
          </a:p>
        </p:txBody>
      </p:sp>
      <p:sp>
        <p:nvSpPr>
          <p:cNvPr id="19" name="TextBox 18"/>
          <p:cNvSpPr txBox="1"/>
          <p:nvPr/>
        </p:nvSpPr>
        <p:spPr>
          <a:xfrm>
            <a:off x="2628900" y="5512713"/>
            <a:ext cx="4191000" cy="430887"/>
          </a:xfrm>
          <a:prstGeom prst="rect">
            <a:avLst/>
          </a:prstGeom>
          <a:noFill/>
        </p:spPr>
        <p:txBody>
          <a:bodyPr wrap="square" rtlCol="0">
            <a:spAutoFit/>
          </a:bodyPr>
          <a:lstStyle/>
          <a:p>
            <a:pPr algn="ctr" fontAlgn="base">
              <a:spcBef>
                <a:spcPct val="0"/>
              </a:spcBef>
              <a:spcAft>
                <a:spcPct val="0"/>
              </a:spcAft>
            </a:pPr>
            <a:r>
              <a:rPr lang="en-US" sz="1100" dirty="0">
                <a:solidFill>
                  <a:prstClr val="black"/>
                </a:solidFill>
                <a:latin typeface="Arial" charset="0"/>
              </a:rPr>
              <a:t>6 Awards + 3 Studies</a:t>
            </a:r>
          </a:p>
          <a:p>
            <a:pPr algn="ctr" fontAlgn="base">
              <a:spcBef>
                <a:spcPct val="0"/>
              </a:spcBef>
              <a:spcAft>
                <a:spcPct val="0"/>
              </a:spcAft>
            </a:pPr>
            <a:r>
              <a:rPr lang="en-US" sz="1100" b="1" dirty="0">
                <a:solidFill>
                  <a:srgbClr val="FFFF00"/>
                </a:solidFill>
                <a:latin typeface="Arial" charset="0"/>
              </a:rPr>
              <a:t>$7.4M / 3 years</a:t>
            </a:r>
          </a:p>
        </p:txBody>
      </p:sp>
      <p:cxnSp>
        <p:nvCxnSpPr>
          <p:cNvPr id="22" name="Straight Arrow Connector 21"/>
          <p:cNvCxnSpPr/>
          <p:nvPr/>
        </p:nvCxnSpPr>
        <p:spPr>
          <a:xfrm>
            <a:off x="4724400" y="2026920"/>
            <a:ext cx="0" cy="53775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4" idx="3"/>
          </p:cNvCxnSpPr>
          <p:nvPr/>
        </p:nvCxnSpPr>
        <p:spPr>
          <a:xfrm flipV="1">
            <a:off x="1866900" y="2327227"/>
            <a:ext cx="2855323" cy="4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194854" y="3546427"/>
            <a:ext cx="1524000" cy="646331"/>
          </a:xfrm>
          <a:prstGeom prst="rect">
            <a:avLst/>
          </a:prstGeom>
          <a:noFill/>
          <a:ln>
            <a:solidFill>
              <a:srgbClr val="7030A0"/>
            </a:solidFill>
          </a:ln>
        </p:spPr>
        <p:txBody>
          <a:bodyPr wrap="square" rtlCol="0">
            <a:spAutoFit/>
          </a:bodyPr>
          <a:lstStyle/>
          <a:p>
            <a:pPr algn="ctr" fontAlgn="base">
              <a:spcBef>
                <a:spcPct val="0"/>
              </a:spcBef>
              <a:spcAft>
                <a:spcPct val="0"/>
              </a:spcAft>
            </a:pPr>
            <a:r>
              <a:rPr lang="en-US" dirty="0">
                <a:solidFill>
                  <a:srgbClr val="7030A0"/>
                </a:solidFill>
                <a:latin typeface="Arial" charset="0"/>
              </a:rPr>
              <a:t>Mail-In Reviews</a:t>
            </a:r>
          </a:p>
        </p:txBody>
      </p:sp>
      <p:cxnSp>
        <p:nvCxnSpPr>
          <p:cNvPr id="26" name="Straight Arrow Connector 25"/>
          <p:cNvCxnSpPr>
            <a:stCxn id="25" idx="3"/>
          </p:cNvCxnSpPr>
          <p:nvPr/>
        </p:nvCxnSpPr>
        <p:spPr>
          <a:xfrm>
            <a:off x="1718854" y="3869593"/>
            <a:ext cx="3005546" cy="0"/>
          </a:xfrm>
          <a:prstGeom prst="straightConnector1">
            <a:avLst/>
          </a:prstGeom>
          <a:ln>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4724400" y="3439747"/>
            <a:ext cx="0" cy="84582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7467600" y="3392360"/>
            <a:ext cx="1524000" cy="923330"/>
          </a:xfrm>
          <a:prstGeom prst="rect">
            <a:avLst/>
          </a:prstGeom>
          <a:noFill/>
          <a:ln>
            <a:solidFill>
              <a:srgbClr val="FF0000"/>
            </a:solidFill>
          </a:ln>
        </p:spPr>
        <p:txBody>
          <a:bodyPr wrap="square" rtlCol="0">
            <a:spAutoFit/>
          </a:bodyPr>
          <a:lstStyle/>
          <a:p>
            <a:pPr algn="ctr" fontAlgn="base">
              <a:spcBef>
                <a:spcPct val="0"/>
              </a:spcBef>
              <a:spcAft>
                <a:spcPct val="0"/>
              </a:spcAft>
            </a:pPr>
            <a:r>
              <a:rPr lang="en-US" dirty="0">
                <a:solidFill>
                  <a:srgbClr val="FF0000"/>
                </a:solidFill>
                <a:latin typeface="Arial" charset="0"/>
              </a:rPr>
              <a:t>Comparative Panel Review</a:t>
            </a:r>
          </a:p>
        </p:txBody>
      </p:sp>
      <p:cxnSp>
        <p:nvCxnSpPr>
          <p:cNvPr id="31" name="Straight Arrow Connector 30"/>
          <p:cNvCxnSpPr>
            <a:stCxn id="30" idx="1"/>
          </p:cNvCxnSpPr>
          <p:nvPr/>
        </p:nvCxnSpPr>
        <p:spPr>
          <a:xfrm flipH="1">
            <a:off x="4726578" y="3854025"/>
            <a:ext cx="2741022" cy="863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38" idx="3"/>
            <a:endCxn id="45" idx="2"/>
          </p:cNvCxnSpPr>
          <p:nvPr/>
        </p:nvCxnSpPr>
        <p:spPr>
          <a:xfrm>
            <a:off x="1866899" y="5091691"/>
            <a:ext cx="2857501" cy="650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flipH="1">
            <a:off x="7696200" y="2004536"/>
            <a:ext cx="1066800" cy="646331"/>
          </a:xfrm>
          <a:prstGeom prst="rect">
            <a:avLst/>
          </a:prstGeom>
          <a:noFill/>
          <a:ln>
            <a:solidFill>
              <a:srgbClr val="0070C0"/>
            </a:solidFill>
          </a:ln>
        </p:spPr>
        <p:txBody>
          <a:bodyPr wrap="square" rtlCol="0">
            <a:spAutoFit/>
          </a:bodyPr>
          <a:lstStyle/>
          <a:p>
            <a:pPr algn="ctr" fontAlgn="base">
              <a:spcBef>
                <a:spcPct val="0"/>
              </a:spcBef>
              <a:spcAft>
                <a:spcPct val="0"/>
              </a:spcAft>
            </a:pPr>
            <a:r>
              <a:rPr lang="en-US" dirty="0">
                <a:solidFill>
                  <a:prstClr val="black"/>
                </a:solidFill>
                <a:latin typeface="Arial" charset="0"/>
              </a:rPr>
              <a:t>HEP Input</a:t>
            </a:r>
          </a:p>
        </p:txBody>
      </p:sp>
      <p:cxnSp>
        <p:nvCxnSpPr>
          <p:cNvPr id="48" name="Straight Arrow Connector 47"/>
          <p:cNvCxnSpPr/>
          <p:nvPr/>
        </p:nvCxnSpPr>
        <p:spPr>
          <a:xfrm flipH="1">
            <a:off x="4726578" y="2327227"/>
            <a:ext cx="2969622" cy="9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flipH="1">
            <a:off x="7694022" y="4763869"/>
            <a:ext cx="1066800" cy="646331"/>
          </a:xfrm>
          <a:prstGeom prst="rect">
            <a:avLst/>
          </a:prstGeom>
          <a:noFill/>
          <a:ln>
            <a:solidFill>
              <a:srgbClr val="0070C0"/>
            </a:solidFill>
          </a:ln>
        </p:spPr>
        <p:txBody>
          <a:bodyPr wrap="square" rtlCol="0">
            <a:spAutoFit/>
          </a:bodyPr>
          <a:lstStyle/>
          <a:p>
            <a:pPr algn="ctr" fontAlgn="base">
              <a:spcBef>
                <a:spcPct val="0"/>
              </a:spcBef>
              <a:spcAft>
                <a:spcPct val="0"/>
              </a:spcAft>
            </a:pPr>
            <a:r>
              <a:rPr lang="en-US" dirty="0">
                <a:solidFill>
                  <a:prstClr val="black"/>
                </a:solidFill>
                <a:latin typeface="Arial" charset="0"/>
              </a:rPr>
              <a:t>HEP Input</a:t>
            </a:r>
          </a:p>
        </p:txBody>
      </p:sp>
      <p:cxnSp>
        <p:nvCxnSpPr>
          <p:cNvPr id="53" name="Straight Arrow Connector 52"/>
          <p:cNvCxnSpPr>
            <a:stCxn id="52" idx="3"/>
            <a:endCxn id="45" idx="2"/>
          </p:cNvCxnSpPr>
          <p:nvPr/>
        </p:nvCxnSpPr>
        <p:spPr>
          <a:xfrm flipH="1">
            <a:off x="4724400" y="5087035"/>
            <a:ext cx="2969622" cy="1116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4" name="Rectangle 43"/>
          <p:cNvSpPr/>
          <p:nvPr/>
        </p:nvSpPr>
        <p:spPr>
          <a:xfrm>
            <a:off x="3181895" y="4267200"/>
            <a:ext cx="3085011" cy="5885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sp>
        <p:nvSpPr>
          <p:cNvPr id="45" name="TextBox 44"/>
          <p:cNvSpPr txBox="1"/>
          <p:nvPr/>
        </p:nvSpPr>
        <p:spPr>
          <a:xfrm>
            <a:off x="2628900" y="4267200"/>
            <a:ext cx="4191000" cy="830997"/>
          </a:xfrm>
          <a:prstGeom prst="rect">
            <a:avLst/>
          </a:prstGeom>
          <a:noFill/>
        </p:spPr>
        <p:txBody>
          <a:bodyPr wrap="square" rtlCol="0">
            <a:spAutoFit/>
          </a:bodyPr>
          <a:lstStyle/>
          <a:p>
            <a:pPr algn="ctr" fontAlgn="base">
              <a:spcBef>
                <a:spcPct val="0"/>
              </a:spcBef>
              <a:spcAft>
                <a:spcPct val="0"/>
              </a:spcAft>
            </a:pPr>
            <a:r>
              <a:rPr lang="en-US" sz="1600" dirty="0">
                <a:solidFill>
                  <a:prstClr val="black"/>
                </a:solidFill>
                <a:latin typeface="Arial" charset="0"/>
              </a:rPr>
              <a:t>Interagency Review List</a:t>
            </a:r>
          </a:p>
          <a:p>
            <a:pPr algn="ctr" fontAlgn="base">
              <a:spcBef>
                <a:spcPct val="0"/>
              </a:spcBef>
              <a:spcAft>
                <a:spcPct val="0"/>
              </a:spcAft>
            </a:pPr>
            <a:r>
              <a:rPr lang="en-US" sz="1600" dirty="0">
                <a:solidFill>
                  <a:srgbClr val="FFFF00"/>
                </a:solidFill>
                <a:latin typeface="Arial" charset="0"/>
              </a:rPr>
              <a:t>19 proposals / $23 M / 3 years</a:t>
            </a:r>
          </a:p>
          <a:p>
            <a:pPr algn="ctr" fontAlgn="base">
              <a:spcBef>
                <a:spcPct val="0"/>
              </a:spcBef>
              <a:spcAft>
                <a:spcPct val="0"/>
              </a:spcAft>
            </a:pPr>
            <a:endParaRPr lang="en-US" sz="1600" dirty="0">
              <a:solidFill>
                <a:prstClr val="black"/>
              </a:solidFill>
              <a:latin typeface="Arial" charset="0"/>
            </a:endParaRPr>
          </a:p>
        </p:txBody>
      </p:sp>
      <p:cxnSp>
        <p:nvCxnSpPr>
          <p:cNvPr id="49" name="Straight Arrow Connector 48"/>
          <p:cNvCxnSpPr>
            <a:endCxn id="11" idx="0"/>
          </p:cNvCxnSpPr>
          <p:nvPr/>
        </p:nvCxnSpPr>
        <p:spPr>
          <a:xfrm>
            <a:off x="4723312" y="4876800"/>
            <a:ext cx="1088" cy="6184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1905000" y="3657600"/>
            <a:ext cx="2895600" cy="261610"/>
          </a:xfrm>
          <a:prstGeom prst="rect">
            <a:avLst/>
          </a:prstGeom>
          <a:noFill/>
        </p:spPr>
        <p:txBody>
          <a:bodyPr wrap="square" rtlCol="0">
            <a:spAutoFit/>
          </a:bodyPr>
          <a:lstStyle/>
          <a:p>
            <a:r>
              <a:rPr lang="en-US" sz="1100" dirty="0"/>
              <a:t>Top 50%, at least 1 proposal from every topic</a:t>
            </a:r>
          </a:p>
        </p:txBody>
      </p:sp>
      <p:sp>
        <p:nvSpPr>
          <p:cNvPr id="38" name="TextBox 37"/>
          <p:cNvSpPr txBox="1"/>
          <p:nvPr/>
        </p:nvSpPr>
        <p:spPr>
          <a:xfrm>
            <a:off x="152400" y="4676192"/>
            <a:ext cx="1714499" cy="830997"/>
          </a:xfrm>
          <a:prstGeom prst="rect">
            <a:avLst/>
          </a:prstGeom>
          <a:noFill/>
          <a:ln>
            <a:solidFill>
              <a:srgbClr val="0070C0"/>
            </a:solidFill>
          </a:ln>
        </p:spPr>
        <p:txBody>
          <a:bodyPr wrap="square" rtlCol="0">
            <a:spAutoFit/>
          </a:bodyPr>
          <a:lstStyle/>
          <a:p>
            <a:pPr algn="ctr" fontAlgn="base">
              <a:spcBef>
                <a:spcPct val="0"/>
              </a:spcBef>
              <a:spcAft>
                <a:spcPct val="0"/>
              </a:spcAft>
            </a:pPr>
            <a:r>
              <a:rPr lang="en-US" dirty="0">
                <a:solidFill>
                  <a:schemeClr val="tx2">
                    <a:lumMod val="60000"/>
                    <a:lumOff val="40000"/>
                  </a:schemeClr>
                </a:solidFill>
                <a:latin typeface="Arial" charset="0"/>
              </a:rPr>
              <a:t>Interagency Input</a:t>
            </a:r>
          </a:p>
          <a:p>
            <a:pPr algn="ctr" fontAlgn="base">
              <a:spcBef>
                <a:spcPct val="0"/>
              </a:spcBef>
              <a:spcAft>
                <a:spcPct val="0"/>
              </a:spcAft>
            </a:pPr>
            <a:r>
              <a:rPr lang="en-US" sz="600" dirty="0">
                <a:solidFill>
                  <a:schemeClr val="tx2">
                    <a:lumMod val="60000"/>
                    <a:lumOff val="40000"/>
                  </a:schemeClr>
                </a:solidFill>
                <a:latin typeface="Arial" charset="0"/>
              </a:rPr>
              <a:t>DOE-BES, DOE-NP, NIH-NCI, DOD-ONR, DHS-DNDO,  NSF-MPS, NSF-CBET</a:t>
            </a:r>
          </a:p>
        </p:txBody>
      </p:sp>
    </p:spTree>
    <p:extLst>
      <p:ext uri="{BB962C8B-B14F-4D97-AF65-F5344CB8AC3E}">
        <p14:creationId xmlns:p14="http://schemas.microsoft.com/office/powerpoint/2010/main" val="18910123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22EFCDD-8943-4F7C-A487-279DF0929CDC}" type="slidenum">
              <a:rPr lang="en-US" smtClean="0"/>
              <a:pPr/>
              <a:t>9</a:t>
            </a:fld>
            <a:endParaRPr lang="en-US" dirty="0"/>
          </a:p>
        </p:txBody>
      </p:sp>
      <p:sp>
        <p:nvSpPr>
          <p:cNvPr id="20" name="Title 2"/>
          <p:cNvSpPr txBox="1">
            <a:spLocks/>
          </p:cNvSpPr>
          <p:nvPr/>
        </p:nvSpPr>
        <p:spPr bwMode="auto">
          <a:xfrm>
            <a:off x="0" y="0"/>
            <a:ext cx="9144000" cy="762000"/>
          </a:xfrm>
          <a:prstGeom prst="rect">
            <a:avLst/>
          </a:prstGeom>
          <a:noFill/>
          <a:ln w="9525">
            <a:noFill/>
            <a:miter lim="800000"/>
            <a:headEnd/>
            <a:tailEnd/>
          </a:ln>
        </p:spPr>
        <p:txBody>
          <a:bodyPr vert="horz" wrap="square" lIns="91429" tIns="45714" rIns="91429" bIns="45714" numCol="1" anchor="ctr" anchorCtr="0" compatLnSpc="1">
            <a:prstTxWarp prst="textNoShape">
              <a:avLst/>
            </a:prstTxWarp>
          </a:bodyPr>
          <a:lstStyle>
            <a:lvl1pPr algn="ctr" rtl="0" eaLnBrk="1" fontAlgn="base" hangingPunct="1">
              <a:spcBef>
                <a:spcPct val="0"/>
              </a:spcBef>
              <a:spcAft>
                <a:spcPct val="0"/>
              </a:spcAft>
              <a:defRPr sz="3200" kern="1200">
                <a:solidFill>
                  <a:srgbClr val="106636"/>
                </a:solidFill>
                <a:latin typeface="+mj-lt"/>
                <a:ea typeface="+mj-ea"/>
                <a:cs typeface="Arial" pitchFamily="34" charset="0"/>
              </a:defRPr>
            </a:lvl1pPr>
            <a:lvl2pPr algn="ctr" rtl="0" eaLnBrk="1" fontAlgn="base" hangingPunct="1">
              <a:spcBef>
                <a:spcPct val="0"/>
              </a:spcBef>
              <a:spcAft>
                <a:spcPct val="0"/>
              </a:spcAft>
              <a:defRPr sz="2400">
                <a:solidFill>
                  <a:srgbClr val="106636"/>
                </a:solidFill>
                <a:latin typeface="Arial" charset="0"/>
                <a:cs typeface="Arial" charset="0"/>
              </a:defRPr>
            </a:lvl2pPr>
            <a:lvl3pPr algn="ctr" rtl="0" eaLnBrk="1" fontAlgn="base" hangingPunct="1">
              <a:spcBef>
                <a:spcPct val="0"/>
              </a:spcBef>
              <a:spcAft>
                <a:spcPct val="0"/>
              </a:spcAft>
              <a:defRPr sz="2400">
                <a:solidFill>
                  <a:srgbClr val="106636"/>
                </a:solidFill>
                <a:latin typeface="Arial" charset="0"/>
                <a:cs typeface="Arial" charset="0"/>
              </a:defRPr>
            </a:lvl3pPr>
            <a:lvl4pPr algn="ctr" rtl="0" eaLnBrk="1" fontAlgn="base" hangingPunct="1">
              <a:spcBef>
                <a:spcPct val="0"/>
              </a:spcBef>
              <a:spcAft>
                <a:spcPct val="0"/>
              </a:spcAft>
              <a:defRPr sz="2400">
                <a:solidFill>
                  <a:srgbClr val="106636"/>
                </a:solidFill>
                <a:latin typeface="Arial" charset="0"/>
                <a:cs typeface="Arial" charset="0"/>
              </a:defRPr>
            </a:lvl4pPr>
            <a:lvl5pPr algn="ctr" rtl="0" eaLnBrk="1" fontAlgn="base" hangingPunct="1">
              <a:spcBef>
                <a:spcPct val="0"/>
              </a:spcBef>
              <a:spcAft>
                <a:spcPct val="0"/>
              </a:spcAft>
              <a:defRPr sz="2400">
                <a:solidFill>
                  <a:srgbClr val="106636"/>
                </a:solidFill>
                <a:latin typeface="Arial" charset="0"/>
                <a:cs typeface="Arial" charset="0"/>
              </a:defRPr>
            </a:lvl5pPr>
            <a:lvl6pPr marL="457146" algn="ctr" rtl="0" eaLnBrk="1" fontAlgn="base" hangingPunct="1">
              <a:spcBef>
                <a:spcPct val="0"/>
              </a:spcBef>
              <a:spcAft>
                <a:spcPct val="0"/>
              </a:spcAft>
              <a:defRPr sz="2400">
                <a:solidFill>
                  <a:srgbClr val="106636"/>
                </a:solidFill>
                <a:latin typeface="Arial" charset="0"/>
                <a:cs typeface="Arial" charset="0"/>
              </a:defRPr>
            </a:lvl6pPr>
            <a:lvl7pPr marL="914293" algn="ctr" rtl="0" eaLnBrk="1" fontAlgn="base" hangingPunct="1">
              <a:spcBef>
                <a:spcPct val="0"/>
              </a:spcBef>
              <a:spcAft>
                <a:spcPct val="0"/>
              </a:spcAft>
              <a:defRPr sz="2400">
                <a:solidFill>
                  <a:srgbClr val="106636"/>
                </a:solidFill>
                <a:latin typeface="Arial" charset="0"/>
                <a:cs typeface="Arial" charset="0"/>
              </a:defRPr>
            </a:lvl7pPr>
            <a:lvl8pPr marL="1371440" algn="ctr" rtl="0" eaLnBrk="1" fontAlgn="base" hangingPunct="1">
              <a:spcBef>
                <a:spcPct val="0"/>
              </a:spcBef>
              <a:spcAft>
                <a:spcPct val="0"/>
              </a:spcAft>
              <a:defRPr sz="2400">
                <a:solidFill>
                  <a:srgbClr val="106636"/>
                </a:solidFill>
                <a:latin typeface="Arial" charset="0"/>
                <a:cs typeface="Arial" charset="0"/>
              </a:defRPr>
            </a:lvl8pPr>
            <a:lvl9pPr marL="1828586" algn="ctr" rtl="0" eaLnBrk="1" fontAlgn="base" hangingPunct="1">
              <a:spcBef>
                <a:spcPct val="0"/>
              </a:spcBef>
              <a:spcAft>
                <a:spcPct val="0"/>
              </a:spcAft>
              <a:defRPr sz="2400">
                <a:solidFill>
                  <a:srgbClr val="106636"/>
                </a:solidFill>
                <a:latin typeface="Arial" charset="0"/>
                <a:cs typeface="Arial" charset="0"/>
              </a:defRPr>
            </a:lvl9pPr>
          </a:lstStyle>
          <a:p>
            <a:r>
              <a:rPr lang="en-US" dirty="0"/>
              <a:t>FY 2016 Stewardship Awards</a:t>
            </a:r>
          </a:p>
        </p:txBody>
      </p:sp>
      <p:grpSp>
        <p:nvGrpSpPr>
          <p:cNvPr id="40" name="Group 39"/>
          <p:cNvGrpSpPr/>
          <p:nvPr/>
        </p:nvGrpSpPr>
        <p:grpSpPr>
          <a:xfrm>
            <a:off x="1" y="762000"/>
            <a:ext cx="3581400" cy="1224494"/>
            <a:chOff x="34289" y="819408"/>
            <a:chExt cx="3699511" cy="1272762"/>
          </a:xfrm>
        </p:grpSpPr>
        <p:pic>
          <p:nvPicPr>
            <p:cNvPr id="6" name="Picture 5"/>
            <p:cNvPicPr/>
            <p:nvPr/>
          </p:nvPicPr>
          <p:blipFill>
            <a:blip r:embed="rId2" cstate="print">
              <a:extLst>
                <a:ext uri="{28A0092B-C50C-407E-A947-70E740481C1C}">
                  <a14:useLocalDpi xmlns:a14="http://schemas.microsoft.com/office/drawing/2010/main" val="0"/>
                </a:ext>
              </a:extLst>
            </a:blip>
            <a:stretch>
              <a:fillRect/>
            </a:stretch>
          </p:blipFill>
          <p:spPr>
            <a:xfrm>
              <a:off x="105302" y="1050770"/>
              <a:ext cx="1253490" cy="1041400"/>
            </a:xfrm>
            <a:prstGeom prst="rect">
              <a:avLst/>
            </a:prstGeom>
            <a:ln>
              <a:noFill/>
            </a:ln>
            <a:effectLst>
              <a:outerShdw blurRad="292100" dist="139700" dir="2700000" algn="tl" rotWithShape="0">
                <a:srgbClr val="333333">
                  <a:alpha val="65000"/>
                </a:srgbClr>
              </a:outerShdw>
            </a:effectLst>
          </p:spPr>
        </p:pic>
        <p:sp>
          <p:nvSpPr>
            <p:cNvPr id="2" name="TextBox 1"/>
            <p:cNvSpPr txBox="1"/>
            <p:nvPr/>
          </p:nvSpPr>
          <p:spPr>
            <a:xfrm>
              <a:off x="34289" y="819408"/>
              <a:ext cx="3699511" cy="253916"/>
            </a:xfrm>
            <a:prstGeom prst="rect">
              <a:avLst/>
            </a:prstGeom>
            <a:noFill/>
          </p:spPr>
          <p:txBody>
            <a:bodyPr wrap="square" rtlCol="0">
              <a:spAutoFit/>
            </a:bodyPr>
            <a:lstStyle/>
            <a:p>
              <a:r>
                <a:rPr lang="en-US" sz="1050" b="1" dirty="0"/>
                <a:t>Diamond Beam Detectors for Cancer Therapy</a:t>
              </a:r>
            </a:p>
          </p:txBody>
        </p:sp>
        <p:pic>
          <p:nvPicPr>
            <p:cNvPr id="3" name="Picture 2" descr="Screen Clippi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9804" y="1050771"/>
              <a:ext cx="1304728" cy="284314"/>
            </a:xfrm>
            <a:prstGeom prst="rect">
              <a:avLst/>
            </a:prstGeom>
            <a:ln>
              <a:noFill/>
            </a:ln>
            <a:effectLst>
              <a:outerShdw blurRad="292100" dist="139700" dir="2700000" algn="tl" rotWithShape="0">
                <a:srgbClr val="333333">
                  <a:alpha val="65000"/>
                </a:srgbClr>
              </a:outerShdw>
            </a:effectLst>
          </p:spPr>
        </p:pic>
        <p:pic>
          <p:nvPicPr>
            <p:cNvPr id="15" name="Picture 14"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9804" y="1405212"/>
              <a:ext cx="1304728" cy="383743"/>
            </a:xfrm>
            <a:prstGeom prst="rect">
              <a:avLst/>
            </a:prstGeom>
            <a:ln>
              <a:noFill/>
            </a:ln>
            <a:effectLst>
              <a:outerShdw blurRad="292100" dist="139700" dir="2700000" algn="tl" rotWithShape="0">
                <a:srgbClr val="333333">
                  <a:alpha val="65000"/>
                </a:srgbClr>
              </a:outerShdw>
            </a:effectLst>
          </p:spPr>
        </p:pic>
        <p:pic>
          <p:nvPicPr>
            <p:cNvPr id="16" name="Picture 15"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29804" y="1861374"/>
              <a:ext cx="1304728" cy="220518"/>
            </a:xfrm>
            <a:prstGeom prst="rect">
              <a:avLst/>
            </a:prstGeom>
            <a:ln w="76200">
              <a:solidFill>
                <a:srgbClr val="00B050"/>
              </a:solidFill>
            </a:ln>
            <a:effectLst>
              <a:outerShdw blurRad="292100" dist="139700" dir="2700000" algn="tl" rotWithShape="0">
                <a:srgbClr val="333333">
                  <a:alpha val="65000"/>
                </a:srgbClr>
              </a:outerShdw>
            </a:effectLst>
          </p:spPr>
        </p:pic>
      </p:grpSp>
      <p:grpSp>
        <p:nvGrpSpPr>
          <p:cNvPr id="38" name="Group 37"/>
          <p:cNvGrpSpPr/>
          <p:nvPr/>
        </p:nvGrpSpPr>
        <p:grpSpPr>
          <a:xfrm>
            <a:off x="3362528" y="762000"/>
            <a:ext cx="2859404" cy="1180279"/>
            <a:chOff x="5060045" y="646337"/>
            <a:chExt cx="3131578" cy="1275145"/>
          </a:xfrm>
        </p:grpSpPr>
        <p:pic>
          <p:nvPicPr>
            <p:cNvPr id="9" name="Picture 8"/>
            <p:cNvPicPr/>
            <p:nvPr/>
          </p:nvPicPr>
          <p:blipFill>
            <a:blip r:embed="rId6">
              <a:extLst>
                <a:ext uri="{28A0092B-C50C-407E-A947-70E740481C1C}">
                  <a14:useLocalDpi xmlns:a14="http://schemas.microsoft.com/office/drawing/2010/main" val="0"/>
                </a:ext>
              </a:extLst>
            </a:blip>
            <a:stretch>
              <a:fillRect/>
            </a:stretch>
          </p:blipFill>
          <p:spPr>
            <a:xfrm>
              <a:off x="5143500" y="930882"/>
              <a:ext cx="1299845" cy="990600"/>
            </a:xfrm>
            <a:prstGeom prst="rect">
              <a:avLst/>
            </a:prstGeom>
            <a:ln>
              <a:noFill/>
            </a:ln>
            <a:effectLst>
              <a:outerShdw blurRad="292100" dist="139700" dir="2700000" algn="tl" rotWithShape="0">
                <a:srgbClr val="333333">
                  <a:alpha val="65000"/>
                </a:srgbClr>
              </a:outerShdw>
            </a:effectLst>
          </p:spPr>
        </p:pic>
        <p:sp>
          <p:nvSpPr>
            <p:cNvPr id="18" name="TextBox 17"/>
            <p:cNvSpPr txBox="1"/>
            <p:nvPr/>
          </p:nvSpPr>
          <p:spPr>
            <a:xfrm>
              <a:off x="5060045" y="646337"/>
              <a:ext cx="3089909" cy="253916"/>
            </a:xfrm>
            <a:prstGeom prst="rect">
              <a:avLst/>
            </a:prstGeom>
            <a:noFill/>
          </p:spPr>
          <p:txBody>
            <a:bodyPr wrap="square" rtlCol="0">
              <a:spAutoFit/>
            </a:bodyPr>
            <a:lstStyle/>
            <a:p>
              <a:r>
                <a:rPr lang="en-US" sz="1050" b="1" dirty="0"/>
                <a:t>High-Efficiency High Power Ultrafast Laser R&amp;D</a:t>
              </a:r>
            </a:p>
          </p:txBody>
        </p:sp>
        <p:pic>
          <p:nvPicPr>
            <p:cNvPr id="17" name="Picture 16" descr="Screen Clippi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85029" y="930882"/>
              <a:ext cx="1706594" cy="239242"/>
            </a:xfrm>
            <a:prstGeom prst="rect">
              <a:avLst/>
            </a:prstGeom>
            <a:ln w="76200">
              <a:solidFill>
                <a:srgbClr val="00B050"/>
              </a:solidFill>
            </a:ln>
            <a:effectLst>
              <a:outerShdw blurRad="292100" dist="139700" dir="2700000" algn="tl" rotWithShape="0">
                <a:srgbClr val="333333">
                  <a:alpha val="65000"/>
                </a:srgbClr>
              </a:outerShdw>
            </a:effectLst>
          </p:spPr>
        </p:pic>
        <p:pic>
          <p:nvPicPr>
            <p:cNvPr id="19" name="Picture 18" descr="Screen Clippi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75301" y="1236544"/>
              <a:ext cx="1716322" cy="225502"/>
            </a:xfrm>
            <a:prstGeom prst="rect">
              <a:avLst/>
            </a:prstGeom>
            <a:ln>
              <a:noFill/>
            </a:ln>
            <a:effectLst>
              <a:outerShdw blurRad="292100" dist="139700" dir="2700000" algn="tl" rotWithShape="0">
                <a:srgbClr val="333333">
                  <a:alpha val="65000"/>
                </a:srgbClr>
              </a:outerShdw>
            </a:effectLst>
          </p:spPr>
        </p:pic>
        <p:pic>
          <p:nvPicPr>
            <p:cNvPr id="21" name="Picture 20" descr="Screen Clippi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85029" y="1508822"/>
              <a:ext cx="1706594" cy="313547"/>
            </a:xfrm>
            <a:prstGeom prst="rect">
              <a:avLst/>
            </a:prstGeom>
            <a:ln>
              <a:noFill/>
            </a:ln>
            <a:effectLst>
              <a:outerShdw blurRad="292100" dist="139700" dir="2700000" algn="tl" rotWithShape="0">
                <a:srgbClr val="333333">
                  <a:alpha val="65000"/>
                </a:srgbClr>
              </a:outerShdw>
            </a:effectLst>
          </p:spPr>
        </p:pic>
      </p:grpSp>
      <p:grpSp>
        <p:nvGrpSpPr>
          <p:cNvPr id="39" name="Group 38"/>
          <p:cNvGrpSpPr/>
          <p:nvPr/>
        </p:nvGrpSpPr>
        <p:grpSpPr>
          <a:xfrm>
            <a:off x="6781800" y="762000"/>
            <a:ext cx="3089910" cy="1019571"/>
            <a:chOff x="6868795" y="2087034"/>
            <a:chExt cx="3089910" cy="972910"/>
          </a:xfrm>
        </p:grpSpPr>
        <p:pic>
          <p:nvPicPr>
            <p:cNvPr id="7" name="Picture 6"/>
            <p:cNvPicPr/>
            <p:nvPr/>
          </p:nvPicPr>
          <p:blipFill>
            <a:blip r:embed="rId10">
              <a:extLst>
                <a:ext uri="{28A0092B-C50C-407E-A947-70E740481C1C}">
                  <a14:useLocalDpi xmlns:a14="http://schemas.microsoft.com/office/drawing/2010/main" val="0"/>
                </a:ext>
              </a:extLst>
            </a:blip>
            <a:stretch>
              <a:fillRect/>
            </a:stretch>
          </p:blipFill>
          <p:spPr>
            <a:xfrm>
              <a:off x="6980663" y="2307469"/>
              <a:ext cx="1367155" cy="752475"/>
            </a:xfrm>
            <a:prstGeom prst="rect">
              <a:avLst/>
            </a:prstGeom>
            <a:ln>
              <a:noFill/>
            </a:ln>
            <a:effectLst>
              <a:outerShdw blurRad="292100" dist="139700" dir="2700000" algn="tl" rotWithShape="0">
                <a:srgbClr val="333333">
                  <a:alpha val="65000"/>
                </a:srgbClr>
              </a:outerShdw>
            </a:effectLst>
          </p:spPr>
        </p:pic>
        <p:pic>
          <p:nvPicPr>
            <p:cNvPr id="22" name="Picture 21" descr="Screen Clippi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05800" y="2305456"/>
              <a:ext cx="571604" cy="616731"/>
            </a:xfrm>
            <a:prstGeom prst="rect">
              <a:avLst/>
            </a:prstGeom>
            <a:ln>
              <a:noFill/>
            </a:ln>
            <a:effectLst>
              <a:outerShdw blurRad="292100" dist="139700" dir="2700000" algn="tl" rotWithShape="0">
                <a:srgbClr val="333333">
                  <a:alpha val="65000"/>
                </a:srgbClr>
              </a:outerShdw>
            </a:effectLst>
          </p:spPr>
        </p:pic>
        <p:sp>
          <p:nvSpPr>
            <p:cNvPr id="23" name="TextBox 22"/>
            <p:cNvSpPr txBox="1"/>
            <p:nvPr/>
          </p:nvSpPr>
          <p:spPr>
            <a:xfrm>
              <a:off x="6868795" y="2087034"/>
              <a:ext cx="3089910" cy="253916"/>
            </a:xfrm>
            <a:prstGeom prst="rect">
              <a:avLst/>
            </a:prstGeom>
            <a:noFill/>
          </p:spPr>
          <p:txBody>
            <a:bodyPr wrap="square" rtlCol="0">
              <a:spAutoFit/>
            </a:bodyPr>
            <a:lstStyle/>
            <a:p>
              <a:r>
                <a:rPr lang="en-US" sz="1050" b="1" dirty="0"/>
                <a:t>Advanced High Power Laser Control</a:t>
              </a:r>
            </a:p>
          </p:txBody>
        </p:sp>
      </p:grpSp>
      <p:grpSp>
        <p:nvGrpSpPr>
          <p:cNvPr id="34" name="Group 33"/>
          <p:cNvGrpSpPr/>
          <p:nvPr/>
        </p:nvGrpSpPr>
        <p:grpSpPr>
          <a:xfrm>
            <a:off x="5027037" y="2443864"/>
            <a:ext cx="3327451" cy="1582944"/>
            <a:chOff x="26261" y="4571738"/>
            <a:chExt cx="3089910" cy="1327344"/>
          </a:xfrm>
        </p:grpSpPr>
        <p:pic>
          <p:nvPicPr>
            <p:cNvPr id="13" name="Picture 12"/>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27450" y="4836710"/>
              <a:ext cx="1562100" cy="1010920"/>
            </a:xfrm>
            <a:prstGeom prst="rect">
              <a:avLst/>
            </a:prstGeom>
            <a:ln>
              <a:noFill/>
            </a:ln>
            <a:effectLst>
              <a:outerShdw blurRad="292100" dist="139700" dir="2700000" algn="tl" rotWithShape="0">
                <a:srgbClr val="333333">
                  <a:alpha val="65000"/>
                </a:srgbClr>
              </a:outerShdw>
            </a:effectLst>
          </p:spPr>
        </p:pic>
        <p:pic>
          <p:nvPicPr>
            <p:cNvPr id="24" name="Picture 23" descr="Screen Clippi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08927" y="5574328"/>
              <a:ext cx="904672" cy="324754"/>
            </a:xfrm>
            <a:prstGeom prst="rect">
              <a:avLst/>
            </a:prstGeom>
            <a:ln>
              <a:noFill/>
            </a:ln>
            <a:effectLst>
              <a:outerShdw blurRad="292100" dist="139700" dir="2700000" algn="tl" rotWithShape="0">
                <a:srgbClr val="333333">
                  <a:alpha val="65000"/>
                </a:srgbClr>
              </a:outerShdw>
            </a:effectLst>
          </p:spPr>
        </p:pic>
        <p:sp>
          <p:nvSpPr>
            <p:cNvPr id="25" name="TextBox 24"/>
            <p:cNvSpPr txBox="1"/>
            <p:nvPr/>
          </p:nvSpPr>
          <p:spPr>
            <a:xfrm>
              <a:off x="26261" y="4571738"/>
              <a:ext cx="3089910" cy="253916"/>
            </a:xfrm>
            <a:prstGeom prst="rect">
              <a:avLst/>
            </a:prstGeom>
            <a:noFill/>
          </p:spPr>
          <p:txBody>
            <a:bodyPr wrap="square" rtlCol="0">
              <a:spAutoFit/>
            </a:bodyPr>
            <a:lstStyle/>
            <a:p>
              <a:r>
                <a:rPr lang="en-US" sz="1050" b="1" dirty="0"/>
                <a:t>New Sources of Particles and Radiation</a:t>
              </a:r>
            </a:p>
          </p:txBody>
        </p:sp>
      </p:grpSp>
      <p:grpSp>
        <p:nvGrpSpPr>
          <p:cNvPr id="33" name="Group 32"/>
          <p:cNvGrpSpPr/>
          <p:nvPr/>
        </p:nvGrpSpPr>
        <p:grpSpPr>
          <a:xfrm>
            <a:off x="1149140" y="2438400"/>
            <a:ext cx="3448770" cy="1542909"/>
            <a:chOff x="4769674" y="4182491"/>
            <a:chExt cx="3793224" cy="1715193"/>
          </a:xfrm>
        </p:grpSpPr>
        <p:pic>
          <p:nvPicPr>
            <p:cNvPr id="14" name="Picture 13"/>
            <p:cNvPicPr/>
            <p:nvPr/>
          </p:nvPicPr>
          <p:blipFill>
            <a:blip r:embed="rId14" cstate="print">
              <a:extLst>
                <a:ext uri="{28A0092B-C50C-407E-A947-70E740481C1C}">
                  <a14:useLocalDpi xmlns:a14="http://schemas.microsoft.com/office/drawing/2010/main" val="0"/>
                </a:ext>
              </a:extLst>
            </a:blip>
            <a:stretch>
              <a:fillRect/>
            </a:stretch>
          </p:blipFill>
          <p:spPr>
            <a:xfrm>
              <a:off x="4769674" y="4531366"/>
              <a:ext cx="1562100" cy="1294765"/>
            </a:xfrm>
            <a:prstGeom prst="rect">
              <a:avLst/>
            </a:prstGeom>
            <a:ln>
              <a:noFill/>
            </a:ln>
            <a:effectLst>
              <a:outerShdw blurRad="292100" dist="139700" dir="2700000" algn="tl" rotWithShape="0">
                <a:srgbClr val="333333">
                  <a:alpha val="65000"/>
                </a:srgbClr>
              </a:outerShdw>
            </a:effectLst>
          </p:spPr>
        </p:pic>
        <p:sp>
          <p:nvSpPr>
            <p:cNvPr id="26" name="TextBox 25"/>
            <p:cNvSpPr txBox="1"/>
            <p:nvPr/>
          </p:nvSpPr>
          <p:spPr>
            <a:xfrm>
              <a:off x="4769674" y="4182491"/>
              <a:ext cx="3793224" cy="282269"/>
            </a:xfrm>
            <a:prstGeom prst="rect">
              <a:avLst/>
            </a:prstGeom>
            <a:noFill/>
          </p:spPr>
          <p:txBody>
            <a:bodyPr wrap="square" rtlCol="0">
              <a:spAutoFit/>
            </a:bodyPr>
            <a:lstStyle/>
            <a:p>
              <a:r>
                <a:rPr lang="en-US" sz="1050" b="1" dirty="0"/>
                <a:t>Fundamental Studies of Superconductors (2 awards)</a:t>
              </a:r>
            </a:p>
          </p:txBody>
        </p:sp>
        <p:pic>
          <p:nvPicPr>
            <p:cNvPr id="27" name="Picture 26" descr="Screen Clippi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367141" y="4521117"/>
              <a:ext cx="1644398" cy="238790"/>
            </a:xfrm>
            <a:prstGeom prst="rect">
              <a:avLst/>
            </a:prstGeom>
            <a:ln>
              <a:noFill/>
            </a:ln>
            <a:effectLst>
              <a:outerShdw blurRad="292100" dist="139700" dir="2700000" algn="tl" rotWithShape="0">
                <a:srgbClr val="333333">
                  <a:alpha val="65000"/>
                </a:srgbClr>
              </a:outerShdw>
            </a:effectLst>
          </p:spPr>
        </p:pic>
        <p:pic>
          <p:nvPicPr>
            <p:cNvPr id="28" name="Picture 27" descr="Screen Clipping"/>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366342" y="4814432"/>
              <a:ext cx="1718772" cy="123001"/>
            </a:xfrm>
            <a:prstGeom prst="rect">
              <a:avLst/>
            </a:prstGeom>
            <a:ln>
              <a:noFill/>
            </a:ln>
            <a:effectLst>
              <a:outerShdw blurRad="292100" dist="139700" dir="2700000" algn="tl" rotWithShape="0">
                <a:srgbClr val="333333">
                  <a:alpha val="65000"/>
                </a:srgbClr>
              </a:outerShdw>
            </a:effectLst>
          </p:spPr>
        </p:pic>
        <p:pic>
          <p:nvPicPr>
            <p:cNvPr id="29" name="Picture 28" descr="Screen Clipping"/>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353391" y="4982863"/>
              <a:ext cx="1439162" cy="257577"/>
            </a:xfrm>
            <a:prstGeom prst="rect">
              <a:avLst/>
            </a:prstGeom>
            <a:ln>
              <a:noFill/>
            </a:ln>
            <a:effectLst>
              <a:outerShdw blurRad="292100" dist="139700" dir="2700000" algn="tl" rotWithShape="0">
                <a:srgbClr val="333333">
                  <a:alpha val="65000"/>
                </a:srgbClr>
              </a:outerShdw>
            </a:effectLst>
          </p:spPr>
        </p:pic>
        <p:pic>
          <p:nvPicPr>
            <p:cNvPr id="30" name="Picture 29" descr="Screen Clipping"/>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366342" y="5279987"/>
              <a:ext cx="1356024" cy="280332"/>
            </a:xfrm>
            <a:prstGeom prst="rect">
              <a:avLst/>
            </a:prstGeom>
            <a:ln>
              <a:noFill/>
            </a:ln>
            <a:effectLst>
              <a:outerShdw blurRad="292100" dist="139700" dir="2700000" algn="tl" rotWithShape="0">
                <a:srgbClr val="333333">
                  <a:alpha val="65000"/>
                </a:srgbClr>
              </a:outerShdw>
            </a:effectLst>
          </p:spPr>
        </p:pic>
        <p:pic>
          <p:nvPicPr>
            <p:cNvPr id="31" name="Picture 30" descr="Screen Clipping"/>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7395513" y="5598774"/>
              <a:ext cx="1138887" cy="298910"/>
            </a:xfrm>
            <a:prstGeom prst="rect">
              <a:avLst/>
            </a:prstGeom>
            <a:ln>
              <a:noFill/>
            </a:ln>
            <a:effectLst>
              <a:outerShdw blurRad="292100" dist="139700" dir="2700000" algn="tl" rotWithShape="0">
                <a:srgbClr val="333333">
                  <a:alpha val="65000"/>
                </a:srgbClr>
              </a:outerShdw>
            </a:effectLst>
          </p:spPr>
        </p:pic>
        <p:pic>
          <p:nvPicPr>
            <p:cNvPr id="32" name="Picture 31"/>
            <p:cNvPicPr>
              <a:picLocks noChangeAspect="1"/>
            </p:cNvPicPr>
            <p:nvPr/>
          </p:nvPicPr>
          <p:blipFill>
            <a:blip r:embed="rId20"/>
            <a:stretch>
              <a:fillRect/>
            </a:stretch>
          </p:blipFill>
          <p:spPr>
            <a:xfrm>
              <a:off x="6352851" y="5599866"/>
              <a:ext cx="1021585" cy="286167"/>
            </a:xfrm>
            <a:prstGeom prst="rect">
              <a:avLst/>
            </a:prstGeom>
            <a:ln>
              <a:noFill/>
            </a:ln>
            <a:effectLst>
              <a:outerShdw blurRad="292100" dist="139700" dir="2700000" algn="tl" rotWithShape="0">
                <a:srgbClr val="333333">
                  <a:alpha val="65000"/>
                </a:srgbClr>
              </a:outerShdw>
            </a:effectLst>
          </p:spPr>
        </p:pic>
      </p:grpSp>
      <p:grpSp>
        <p:nvGrpSpPr>
          <p:cNvPr id="61" name="Group 60"/>
          <p:cNvGrpSpPr/>
          <p:nvPr/>
        </p:nvGrpSpPr>
        <p:grpSpPr>
          <a:xfrm>
            <a:off x="201392" y="4462790"/>
            <a:ext cx="8743147" cy="1861810"/>
            <a:chOff x="201392" y="2439888"/>
            <a:chExt cx="8743147" cy="1861810"/>
          </a:xfrm>
        </p:grpSpPr>
        <p:pic>
          <p:nvPicPr>
            <p:cNvPr id="10" name="Picture 9"/>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3200400" y="2750820"/>
              <a:ext cx="1260301" cy="1020445"/>
            </a:xfrm>
            <a:prstGeom prst="rect">
              <a:avLst/>
            </a:prstGeom>
            <a:ln>
              <a:noFill/>
            </a:ln>
            <a:effectLst>
              <a:outerShdw blurRad="292100" dist="139700" dir="2700000" algn="tl" rotWithShape="0">
                <a:srgbClr val="333333">
                  <a:alpha val="65000"/>
                </a:srgbClr>
              </a:outerShdw>
            </a:effectLst>
          </p:spPr>
        </p:pic>
        <p:pic>
          <p:nvPicPr>
            <p:cNvPr id="11" name="Picture 10"/>
            <p:cNvPicPr/>
            <p:nvPr/>
          </p:nvPicPr>
          <p:blipFill>
            <a:blip r:embed="rId22">
              <a:extLst>
                <a:ext uri="{28A0092B-C50C-407E-A947-70E740481C1C}">
                  <a14:useLocalDpi xmlns:a14="http://schemas.microsoft.com/office/drawing/2010/main" val="0"/>
                </a:ext>
              </a:extLst>
            </a:blip>
            <a:stretch>
              <a:fillRect/>
            </a:stretch>
          </p:blipFill>
          <p:spPr>
            <a:xfrm>
              <a:off x="228600" y="2750820"/>
              <a:ext cx="1221105" cy="1020445"/>
            </a:xfrm>
            <a:prstGeom prst="rect">
              <a:avLst/>
            </a:prstGeom>
            <a:ln>
              <a:noFill/>
            </a:ln>
            <a:effectLst>
              <a:outerShdw blurRad="292100" dist="139700" dir="2700000" algn="tl" rotWithShape="0">
                <a:srgbClr val="333333">
                  <a:alpha val="65000"/>
                </a:srgbClr>
              </a:outerShdw>
            </a:effectLst>
          </p:spPr>
        </p:pic>
        <p:pic>
          <p:nvPicPr>
            <p:cNvPr id="12" name="Picture 1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6705483" y="2750820"/>
              <a:ext cx="1066917" cy="1020445"/>
            </a:xfrm>
            <a:prstGeom prst="rect">
              <a:avLst/>
            </a:prstGeom>
            <a:ln>
              <a:noFill/>
            </a:ln>
            <a:effectLst>
              <a:outerShdw blurRad="292100" dist="139700" dir="2700000" algn="tl" rotWithShape="0">
                <a:srgbClr val="333333">
                  <a:alpha val="65000"/>
                </a:srgbClr>
              </a:outerShdw>
            </a:effectLst>
          </p:spPr>
        </p:pic>
        <p:pic>
          <p:nvPicPr>
            <p:cNvPr id="35" name="Picture 34" descr="Screen Clipping"/>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4872997" y="2750820"/>
              <a:ext cx="1067871" cy="272372"/>
            </a:xfrm>
            <a:prstGeom prst="rect">
              <a:avLst/>
            </a:prstGeom>
            <a:ln>
              <a:noFill/>
            </a:ln>
            <a:effectLst>
              <a:outerShdw blurRad="292100" dist="139700" dir="2700000" algn="tl" rotWithShape="0">
                <a:srgbClr val="333333">
                  <a:alpha val="65000"/>
                </a:srgbClr>
              </a:outerShdw>
            </a:effectLst>
          </p:spPr>
        </p:pic>
        <p:grpSp>
          <p:nvGrpSpPr>
            <p:cNvPr id="56" name="Group 55"/>
            <p:cNvGrpSpPr/>
            <p:nvPr/>
          </p:nvGrpSpPr>
          <p:grpSpPr>
            <a:xfrm>
              <a:off x="4491997" y="3039828"/>
              <a:ext cx="1070081" cy="609613"/>
              <a:chOff x="4491997" y="3039828"/>
              <a:chExt cx="1070081" cy="609613"/>
            </a:xfrm>
          </p:grpSpPr>
          <p:pic>
            <p:nvPicPr>
              <p:cNvPr id="41" name="Picture 40" descr="Screen Clipping"/>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491997" y="3039828"/>
                <a:ext cx="1070081" cy="144540"/>
              </a:xfrm>
              <a:prstGeom prst="rect">
                <a:avLst/>
              </a:prstGeom>
              <a:ln>
                <a:noFill/>
              </a:ln>
              <a:effectLst>
                <a:outerShdw blurRad="292100" dist="139700" dir="2700000" algn="tl" rotWithShape="0">
                  <a:srgbClr val="333333">
                    <a:alpha val="65000"/>
                  </a:srgbClr>
                </a:outerShdw>
              </a:effectLst>
            </p:spPr>
          </p:pic>
          <p:pic>
            <p:nvPicPr>
              <p:cNvPr id="42" name="Picture 41" descr="Screen Clipping"/>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4491997" y="3224583"/>
                <a:ext cx="1051179" cy="165072"/>
              </a:xfrm>
              <a:prstGeom prst="rect">
                <a:avLst/>
              </a:prstGeom>
              <a:ln>
                <a:noFill/>
              </a:ln>
              <a:effectLst>
                <a:outerShdw blurRad="292100" dist="139700" dir="2700000" algn="tl" rotWithShape="0">
                  <a:srgbClr val="333333">
                    <a:alpha val="65000"/>
                  </a:srgbClr>
                </a:outerShdw>
              </a:effectLst>
            </p:spPr>
          </p:pic>
          <p:pic>
            <p:nvPicPr>
              <p:cNvPr id="43" name="Picture 42" descr="Screen Clipping"/>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4491997" y="3429871"/>
                <a:ext cx="1041108" cy="219570"/>
              </a:xfrm>
              <a:prstGeom prst="rect">
                <a:avLst/>
              </a:prstGeom>
              <a:ln>
                <a:noFill/>
              </a:ln>
              <a:effectLst>
                <a:outerShdw blurRad="292100" dist="139700" dir="2700000" algn="tl" rotWithShape="0">
                  <a:srgbClr val="333333">
                    <a:alpha val="65000"/>
                  </a:srgbClr>
                </a:outerShdw>
              </a:effectLst>
            </p:spPr>
          </p:pic>
        </p:grpSp>
        <p:grpSp>
          <p:nvGrpSpPr>
            <p:cNvPr id="55" name="Group 54"/>
            <p:cNvGrpSpPr/>
            <p:nvPr/>
          </p:nvGrpSpPr>
          <p:grpSpPr>
            <a:xfrm>
              <a:off x="5661800" y="3039828"/>
              <a:ext cx="510400" cy="918251"/>
              <a:chOff x="5576834" y="3052999"/>
              <a:chExt cx="510400" cy="918251"/>
            </a:xfrm>
          </p:grpSpPr>
          <p:pic>
            <p:nvPicPr>
              <p:cNvPr id="44" name="Picture 43" descr="Screen Clipping"/>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5578413" y="3052999"/>
                <a:ext cx="493233" cy="202352"/>
              </a:xfrm>
              <a:prstGeom prst="rect">
                <a:avLst/>
              </a:prstGeom>
              <a:ln>
                <a:noFill/>
              </a:ln>
              <a:effectLst>
                <a:outerShdw blurRad="292100" dist="139700" dir="2700000" algn="tl" rotWithShape="0">
                  <a:srgbClr val="333333">
                    <a:alpha val="65000"/>
                  </a:srgbClr>
                </a:outerShdw>
              </a:effectLst>
            </p:spPr>
          </p:pic>
          <p:pic>
            <p:nvPicPr>
              <p:cNvPr id="45" name="Picture 44" descr="Screen Clipping"/>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5578413" y="3285843"/>
                <a:ext cx="508821" cy="205257"/>
              </a:xfrm>
              <a:prstGeom prst="rect">
                <a:avLst/>
              </a:prstGeom>
              <a:ln>
                <a:noFill/>
              </a:ln>
              <a:effectLst>
                <a:outerShdw blurRad="292100" dist="139700" dir="2700000" algn="tl" rotWithShape="0">
                  <a:srgbClr val="333333">
                    <a:alpha val="65000"/>
                  </a:srgbClr>
                </a:outerShdw>
              </a:effectLst>
            </p:spPr>
          </p:pic>
          <p:pic>
            <p:nvPicPr>
              <p:cNvPr id="47" name="Picture 46" descr="Screen Clipping"/>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5576834" y="3582053"/>
                <a:ext cx="385560" cy="389197"/>
              </a:xfrm>
              <a:prstGeom prst="rect">
                <a:avLst/>
              </a:prstGeom>
              <a:ln w="76200">
                <a:solidFill>
                  <a:srgbClr val="00B050"/>
                </a:solidFill>
              </a:ln>
              <a:effectLst>
                <a:outerShdw blurRad="292100" dist="139700" dir="2700000" algn="tl" rotWithShape="0">
                  <a:srgbClr val="333333">
                    <a:alpha val="65000"/>
                  </a:srgbClr>
                </a:outerShdw>
              </a:effectLst>
            </p:spPr>
          </p:pic>
        </p:grpSp>
        <p:pic>
          <p:nvPicPr>
            <p:cNvPr id="37" name="Picture 36" descr="Screen Clipping"/>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7796838" y="2740461"/>
              <a:ext cx="892980" cy="218898"/>
            </a:xfrm>
            <a:prstGeom prst="rect">
              <a:avLst/>
            </a:prstGeom>
            <a:ln>
              <a:noFill/>
            </a:ln>
            <a:effectLst>
              <a:outerShdw blurRad="292100" dist="139700" dir="2700000" algn="tl" rotWithShape="0">
                <a:srgbClr val="333333">
                  <a:alpha val="65000"/>
                </a:srgbClr>
              </a:outerShdw>
            </a:effectLst>
          </p:spPr>
        </p:pic>
        <p:pic>
          <p:nvPicPr>
            <p:cNvPr id="46" name="Picture 45" descr="Screen Clipping"/>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7796838" y="2992172"/>
              <a:ext cx="712213" cy="271214"/>
            </a:xfrm>
            <a:prstGeom prst="rect">
              <a:avLst/>
            </a:prstGeom>
            <a:ln>
              <a:noFill/>
            </a:ln>
            <a:effectLst>
              <a:outerShdw blurRad="292100" dist="139700" dir="2700000" algn="tl" rotWithShape="0">
                <a:srgbClr val="333333">
                  <a:alpha val="65000"/>
                </a:srgbClr>
              </a:outerShdw>
            </a:effectLst>
          </p:spPr>
        </p:pic>
        <p:pic>
          <p:nvPicPr>
            <p:cNvPr id="49" name="Picture 48" descr="Screen Clipping"/>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7796838" y="3296199"/>
              <a:ext cx="956854" cy="191730"/>
            </a:xfrm>
            <a:prstGeom prst="rect">
              <a:avLst/>
            </a:prstGeom>
            <a:ln>
              <a:noFill/>
            </a:ln>
            <a:effectLst>
              <a:outerShdw blurRad="292100" dist="139700" dir="2700000" algn="tl" rotWithShape="0">
                <a:srgbClr val="333333">
                  <a:alpha val="65000"/>
                </a:srgbClr>
              </a:outerShdw>
            </a:effectLst>
          </p:spPr>
        </p:pic>
        <p:grpSp>
          <p:nvGrpSpPr>
            <p:cNvPr id="57" name="Group 56"/>
            <p:cNvGrpSpPr/>
            <p:nvPr/>
          </p:nvGrpSpPr>
          <p:grpSpPr>
            <a:xfrm>
              <a:off x="1511362" y="2750820"/>
              <a:ext cx="1072428" cy="628030"/>
              <a:chOff x="1511362" y="2750820"/>
              <a:chExt cx="1072428" cy="628030"/>
            </a:xfrm>
          </p:grpSpPr>
          <p:pic>
            <p:nvPicPr>
              <p:cNvPr id="36" name="Picture 35" descr="Screen Clipping"/>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1511362" y="2750820"/>
                <a:ext cx="1072428" cy="229672"/>
              </a:xfrm>
              <a:prstGeom prst="rect">
                <a:avLst/>
              </a:prstGeom>
              <a:ln>
                <a:noFill/>
              </a:ln>
              <a:effectLst>
                <a:outerShdw blurRad="292100" dist="139700" dir="2700000" algn="tl" rotWithShape="0">
                  <a:srgbClr val="333333">
                    <a:alpha val="65000"/>
                  </a:srgbClr>
                </a:outerShdw>
              </a:effectLst>
            </p:spPr>
          </p:pic>
          <p:pic>
            <p:nvPicPr>
              <p:cNvPr id="48" name="Picture 47" descr="Screen Clipping"/>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1511362" y="3014061"/>
                <a:ext cx="1071173" cy="243471"/>
              </a:xfrm>
              <a:prstGeom prst="rect">
                <a:avLst/>
              </a:prstGeom>
              <a:ln>
                <a:noFill/>
              </a:ln>
              <a:effectLst>
                <a:outerShdw blurRad="292100" dist="139700" dir="2700000" algn="tl" rotWithShape="0">
                  <a:srgbClr val="333333">
                    <a:alpha val="65000"/>
                  </a:srgbClr>
                </a:outerShdw>
              </a:effectLst>
            </p:spPr>
          </p:pic>
          <p:pic>
            <p:nvPicPr>
              <p:cNvPr id="50" name="Picture 49" descr="Screen Clipping"/>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1511362" y="3291101"/>
                <a:ext cx="1072428" cy="87749"/>
              </a:xfrm>
              <a:prstGeom prst="rect">
                <a:avLst/>
              </a:prstGeom>
              <a:ln>
                <a:noFill/>
              </a:ln>
              <a:effectLst>
                <a:outerShdw blurRad="292100" dist="139700" dir="2700000" algn="tl" rotWithShape="0">
                  <a:srgbClr val="333333">
                    <a:alpha val="65000"/>
                  </a:srgbClr>
                </a:outerShdw>
              </a:effectLst>
            </p:spPr>
          </p:pic>
        </p:grpSp>
        <p:sp>
          <p:nvSpPr>
            <p:cNvPr id="51" name="TextBox 50"/>
            <p:cNvSpPr txBox="1"/>
            <p:nvPr/>
          </p:nvSpPr>
          <p:spPr>
            <a:xfrm>
              <a:off x="762000" y="2439888"/>
              <a:ext cx="7799808" cy="276999"/>
            </a:xfrm>
            <a:prstGeom prst="rect">
              <a:avLst/>
            </a:prstGeom>
            <a:noFill/>
          </p:spPr>
          <p:txBody>
            <a:bodyPr wrap="square" rtlCol="0">
              <a:spAutoFit/>
            </a:bodyPr>
            <a:lstStyle/>
            <a:p>
              <a:pPr algn="ctr"/>
              <a:r>
                <a:rPr lang="en-US" sz="1200" b="1" dirty="0">
                  <a:solidFill>
                    <a:srgbClr val="005528"/>
                  </a:solidFill>
                </a:rPr>
                <a:t>Concept Studies of Accelerators for High Power Electron Accelerators for Energy &amp; Environmental Applications </a:t>
              </a:r>
            </a:p>
          </p:txBody>
        </p:sp>
        <p:sp>
          <p:nvSpPr>
            <p:cNvPr id="58" name="TextBox 57"/>
            <p:cNvSpPr txBox="1"/>
            <p:nvPr/>
          </p:nvSpPr>
          <p:spPr>
            <a:xfrm>
              <a:off x="3429000" y="3897617"/>
              <a:ext cx="2619939" cy="253916"/>
            </a:xfrm>
            <a:prstGeom prst="rect">
              <a:avLst/>
            </a:prstGeom>
            <a:noFill/>
          </p:spPr>
          <p:txBody>
            <a:bodyPr wrap="square" rtlCol="0">
              <a:spAutoFit/>
            </a:bodyPr>
            <a:lstStyle/>
            <a:p>
              <a:pPr algn="ctr"/>
              <a:r>
                <a:rPr lang="en-US" sz="1050" b="1" dirty="0"/>
                <a:t>SRF Accelerators for Water Treatment</a:t>
              </a:r>
            </a:p>
          </p:txBody>
        </p:sp>
        <p:sp>
          <p:nvSpPr>
            <p:cNvPr id="59" name="TextBox 58"/>
            <p:cNvSpPr txBox="1"/>
            <p:nvPr/>
          </p:nvSpPr>
          <p:spPr>
            <a:xfrm>
              <a:off x="201392" y="3893670"/>
              <a:ext cx="2619939" cy="253916"/>
            </a:xfrm>
            <a:prstGeom prst="rect">
              <a:avLst/>
            </a:prstGeom>
            <a:noFill/>
          </p:spPr>
          <p:txBody>
            <a:bodyPr wrap="square" rtlCol="0">
              <a:spAutoFit/>
            </a:bodyPr>
            <a:lstStyle/>
            <a:p>
              <a:pPr algn="ctr"/>
              <a:r>
                <a:rPr lang="en-US" sz="1050" b="1" dirty="0"/>
                <a:t>RF Accelerators for E&amp;E Applications</a:t>
              </a:r>
            </a:p>
          </p:txBody>
        </p:sp>
        <p:sp>
          <p:nvSpPr>
            <p:cNvPr id="60" name="TextBox 59"/>
            <p:cNvSpPr txBox="1"/>
            <p:nvPr/>
          </p:nvSpPr>
          <p:spPr>
            <a:xfrm>
              <a:off x="6324600" y="3886200"/>
              <a:ext cx="2619939" cy="415498"/>
            </a:xfrm>
            <a:prstGeom prst="rect">
              <a:avLst/>
            </a:prstGeom>
            <a:noFill/>
          </p:spPr>
          <p:txBody>
            <a:bodyPr wrap="square" rtlCol="0">
              <a:spAutoFit/>
            </a:bodyPr>
            <a:lstStyle/>
            <a:p>
              <a:pPr algn="ctr"/>
              <a:r>
                <a:rPr lang="en-US" sz="1050" b="1" dirty="0"/>
                <a:t>SRF Accelerators for Flue Gas and Wastewater Treatment</a:t>
              </a:r>
            </a:p>
          </p:txBody>
        </p:sp>
      </p:grpSp>
      <p:sp>
        <p:nvSpPr>
          <p:cNvPr id="62" name="TextBox 61"/>
          <p:cNvSpPr txBox="1"/>
          <p:nvPr/>
        </p:nvSpPr>
        <p:spPr>
          <a:xfrm>
            <a:off x="6287882" y="956846"/>
            <a:ext cx="646318" cy="338554"/>
          </a:xfrm>
          <a:prstGeom prst="rect">
            <a:avLst/>
          </a:prstGeom>
          <a:noFill/>
        </p:spPr>
        <p:txBody>
          <a:bodyPr wrap="square" rtlCol="0">
            <a:spAutoFit/>
          </a:bodyPr>
          <a:lstStyle/>
          <a:p>
            <a:r>
              <a:rPr lang="en-US" sz="800" dirty="0">
                <a:solidFill>
                  <a:srgbClr val="00B050"/>
                </a:solidFill>
              </a:rPr>
              <a:t>168k Cost Sharing</a:t>
            </a:r>
          </a:p>
        </p:txBody>
      </p:sp>
      <p:sp>
        <p:nvSpPr>
          <p:cNvPr id="63" name="TextBox 62"/>
          <p:cNvSpPr txBox="1"/>
          <p:nvPr/>
        </p:nvSpPr>
        <p:spPr>
          <a:xfrm>
            <a:off x="2667000" y="1718846"/>
            <a:ext cx="646318" cy="338554"/>
          </a:xfrm>
          <a:prstGeom prst="rect">
            <a:avLst/>
          </a:prstGeom>
          <a:noFill/>
        </p:spPr>
        <p:txBody>
          <a:bodyPr wrap="square" rtlCol="0">
            <a:spAutoFit/>
          </a:bodyPr>
          <a:lstStyle/>
          <a:p>
            <a:r>
              <a:rPr lang="en-US" sz="800" dirty="0">
                <a:solidFill>
                  <a:srgbClr val="00B050"/>
                </a:solidFill>
              </a:rPr>
              <a:t>Effort Cost Sharing</a:t>
            </a:r>
          </a:p>
        </p:txBody>
      </p:sp>
      <p:sp>
        <p:nvSpPr>
          <p:cNvPr id="64" name="TextBox 63"/>
          <p:cNvSpPr txBox="1"/>
          <p:nvPr/>
        </p:nvSpPr>
        <p:spPr>
          <a:xfrm>
            <a:off x="6059282" y="5638800"/>
            <a:ext cx="646318" cy="338554"/>
          </a:xfrm>
          <a:prstGeom prst="rect">
            <a:avLst/>
          </a:prstGeom>
          <a:noFill/>
        </p:spPr>
        <p:txBody>
          <a:bodyPr wrap="square" rtlCol="0">
            <a:spAutoFit/>
          </a:bodyPr>
          <a:lstStyle/>
          <a:p>
            <a:r>
              <a:rPr lang="en-US" sz="800" dirty="0">
                <a:solidFill>
                  <a:srgbClr val="00B050"/>
                </a:solidFill>
              </a:rPr>
              <a:t>Effort Cost Sharing</a:t>
            </a:r>
          </a:p>
        </p:txBody>
      </p:sp>
    </p:spTree>
    <p:extLst>
      <p:ext uri="{BB962C8B-B14F-4D97-AF65-F5344CB8AC3E}">
        <p14:creationId xmlns:p14="http://schemas.microsoft.com/office/powerpoint/2010/main" val="1286673902"/>
      </p:ext>
    </p:extLst>
  </p:cSld>
  <p:clrMapOvr>
    <a:masterClrMapping/>
  </p:clrMapOvr>
</p:sld>
</file>

<file path=ppt/theme/theme1.xml><?xml version="1.0" encoding="utf-8"?>
<a:theme xmlns:a="http://schemas.openxmlformats.org/drawingml/2006/main" name="HEP Budget Retreat Slid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serWorkshopSynopsi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serStewardshipCongressionalBriefin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HEP Budget Retreat Slides</Template>
  <TotalTime>0</TotalTime>
  <Words>3140</Words>
  <Application>Microsoft Office PowerPoint</Application>
  <PresentationFormat>On-screen Show (4:3)</PresentationFormat>
  <Paragraphs>545</Paragraphs>
  <Slides>26</Slides>
  <Notes>13</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26</vt:i4>
      </vt:variant>
    </vt:vector>
  </HeadingPairs>
  <TitlesOfParts>
    <vt:vector size="33" baseType="lpstr">
      <vt:lpstr>Arial</vt:lpstr>
      <vt:lpstr>Calibri</vt:lpstr>
      <vt:lpstr>Times New Roman</vt:lpstr>
      <vt:lpstr>Wingdings</vt:lpstr>
      <vt:lpstr>HEP Budget Retreat Slides</vt:lpstr>
      <vt:lpstr>LaserWorkshopSynopsis</vt:lpstr>
      <vt:lpstr>LaserStewardshipCongressionalBriefing</vt:lpstr>
      <vt:lpstr>DOE Accelerator Stewardship report to HEPAP  </vt:lpstr>
      <vt:lpstr>Origin of Accelerator Stewardship</vt:lpstr>
      <vt:lpstr>The First Four Years At-a-Glance</vt:lpstr>
      <vt:lpstr>Accelerator Stewardship Program Elements</vt:lpstr>
      <vt:lpstr>R&amp;D Program: High-Impact Applications outside HEP</vt:lpstr>
      <vt:lpstr>PowerPoint Presentation</vt:lpstr>
      <vt:lpstr>FY16 Call brought a very strong response from a diverse community</vt:lpstr>
      <vt:lpstr>PowerPoint Presentation</vt:lpstr>
      <vt:lpstr>PowerPoint Presentation</vt:lpstr>
      <vt:lpstr>Accelerator R&amp;D Facilities </vt:lpstr>
      <vt:lpstr>Brookhaven Accelerator Test Facility</vt:lpstr>
      <vt:lpstr>Making lesser-known SC accelerator R&amp;D capabilities generally available:  Accelerator Stewardship Test Facility Program </vt:lpstr>
      <vt:lpstr>Boundary Conditions:  What is Accelerator Stewardship and what is GARD?</vt:lpstr>
      <vt:lpstr>Boundary Conditions:  “Stewardship Customer’s Needs” vs. “synergy with HEP”</vt:lpstr>
      <vt:lpstr>Concluding Thoughts</vt:lpstr>
      <vt:lpstr>PowerPoint Presentation</vt:lpstr>
      <vt:lpstr>PowerPoint Presentation</vt:lpstr>
      <vt:lpstr>PowerPoint Presentation</vt:lpstr>
      <vt:lpstr>Merit Criteria for Accelerator Stewardship Proposals (in addition to the usual 10CFR605 criteria)</vt:lpstr>
      <vt:lpstr>Accelerator Stewardship Test Facility Pilot Program Awards</vt:lpstr>
      <vt:lpstr>“One-Stop Shopping” for finding Accelerator R&amp;D Capabilities at the  DOE Office of Science National Laboratories http://www.acceleratorsamerica.org </vt:lpstr>
      <vt:lpstr>Accelerator Stewardship Program Accomplishments</vt:lpstr>
      <vt:lpstr>PowerPoint Presentation</vt:lpstr>
      <vt:lpstr>FY 2016 FOA/LAB Process Overview</vt:lpstr>
      <vt:lpstr>Funding Trajectories of GARD, Stewardship, and SBIR</vt:lpstr>
      <vt:lpstr>Synoptic View of the Accelerator Stewardship Program</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2017-06-05T16:36:53Z</dcterms:created>
  <dcterms:modified xsi:type="dcterms:W3CDTF">2017-06-05T16:37:42Z</dcterms:modified>
</cp:coreProperties>
</file>