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813" r:id="rId1"/>
  </p:sldMasterIdLst>
  <p:notesMasterIdLst>
    <p:notesMasterId r:id="rId20"/>
  </p:notesMasterIdLst>
  <p:handoutMasterIdLst>
    <p:handoutMasterId r:id="rId21"/>
  </p:handoutMasterIdLst>
  <p:sldIdLst>
    <p:sldId id="1496" r:id="rId2"/>
    <p:sldId id="1431" r:id="rId3"/>
    <p:sldId id="1497" r:id="rId4"/>
    <p:sldId id="1498" r:id="rId5"/>
    <p:sldId id="1499" r:id="rId6"/>
    <p:sldId id="1500" r:id="rId7"/>
    <p:sldId id="1501" r:id="rId8"/>
    <p:sldId id="1503" r:id="rId9"/>
    <p:sldId id="1502" r:id="rId10"/>
    <p:sldId id="1512" r:id="rId11"/>
    <p:sldId id="1504" r:id="rId12"/>
    <p:sldId id="1505" r:id="rId13"/>
    <p:sldId id="1506" r:id="rId14"/>
    <p:sldId id="1507" r:id="rId15"/>
    <p:sldId id="1510" r:id="rId16"/>
    <p:sldId id="1508" r:id="rId17"/>
    <p:sldId id="1509" r:id="rId18"/>
    <p:sldId id="1511" r:id="rId1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9966FF"/>
    <a:srgbClr val="800080"/>
    <a:srgbClr val="CC66FF"/>
    <a:srgbClr val="F2F200"/>
    <a:srgbClr val="F6F6E8"/>
    <a:srgbClr val="285C00"/>
    <a:srgbClr val="135C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6110" autoAdjust="0"/>
  </p:normalViewPr>
  <p:slideViewPr>
    <p:cSldViewPr snapToGrid="0">
      <p:cViewPr varScale="1">
        <p:scale>
          <a:sx n="101" d="100"/>
          <a:sy n="101" d="100"/>
        </p:scale>
        <p:origin x="120" y="384"/>
      </p:cViewPr>
      <p:guideLst>
        <p:guide orient="horz" pos="507"/>
        <p:guide pos="2880"/>
      </p:guideLst>
    </p:cSldViewPr>
  </p:slideViewPr>
  <p:outlineViewPr>
    <p:cViewPr>
      <p:scale>
        <a:sx n="33" d="100"/>
        <a:sy n="33" d="100"/>
      </p:scale>
      <p:origin x="0" y="8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812" y="-102"/>
      </p:cViewPr>
      <p:guideLst>
        <p:guide orient="horz" pos="220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028159" cy="3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defTabSz="912716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134" y="1"/>
            <a:ext cx="4028159" cy="3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4" rIns="91349" bIns="45674" numCol="1" anchor="t" anchorCtr="0" compatLnSpc="1">
            <a:prstTxWarp prst="textNoShape">
              <a:avLst/>
            </a:prstTxWarp>
          </a:bodyPr>
          <a:lstStyle>
            <a:lvl1pPr algn="r" defTabSz="912716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659881"/>
            <a:ext cx="4028159" cy="3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defTabSz="912716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134" y="6659881"/>
            <a:ext cx="4028159" cy="3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4" rIns="91349" bIns="45674" numCol="1" anchor="b" anchorCtr="0" compatLnSpc="1">
            <a:prstTxWarp prst="textNoShape">
              <a:avLst/>
            </a:prstTxWarp>
          </a:bodyPr>
          <a:lstStyle>
            <a:lvl1pPr algn="r" defTabSz="912716" eaLnBrk="1" hangingPunct="1">
              <a:defRPr sz="1200" b="0"/>
            </a:lvl1pPr>
          </a:lstStyle>
          <a:p>
            <a:pPr>
              <a:defRPr/>
            </a:pPr>
            <a:fld id="{15A86A32-F0BE-4913-8151-0867FA089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63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028159" cy="3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0" rIns="92161" bIns="46080" numCol="1" anchor="t" anchorCtr="0" compatLnSpc="1">
            <a:prstTxWarp prst="textNoShape">
              <a:avLst/>
            </a:prstTxWarp>
          </a:bodyPr>
          <a:lstStyle>
            <a:lvl1pPr defTabSz="92065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134" y="1"/>
            <a:ext cx="4028159" cy="3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0" rIns="92161" bIns="46080" numCol="1" anchor="t" anchorCtr="0" compatLnSpc="1">
            <a:prstTxWarp prst="textNoShape">
              <a:avLst/>
            </a:prstTxWarp>
          </a:bodyPr>
          <a:lstStyle>
            <a:lvl1pPr algn="r" defTabSz="92065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7188" y="525463"/>
            <a:ext cx="3505200" cy="2630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4" y="3329940"/>
            <a:ext cx="7436277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0" rIns="92161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659881"/>
            <a:ext cx="4028159" cy="3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0" rIns="92161" bIns="46080" numCol="1" anchor="b" anchorCtr="0" compatLnSpc="1">
            <a:prstTxWarp prst="textNoShape">
              <a:avLst/>
            </a:prstTxWarp>
          </a:bodyPr>
          <a:lstStyle>
            <a:lvl1pPr defTabSz="920653" eaLnBrk="1" hangingPunct="1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134" y="6659881"/>
            <a:ext cx="4028159" cy="3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1" tIns="46080" rIns="92161" bIns="46080" numCol="1" anchor="b" anchorCtr="0" compatLnSpc="1">
            <a:prstTxWarp prst="textNoShape">
              <a:avLst/>
            </a:prstTxWarp>
          </a:bodyPr>
          <a:lstStyle>
            <a:lvl1pPr algn="r" defTabSz="920653" eaLnBrk="1" hangingPunct="1">
              <a:defRPr sz="1200" b="0"/>
            </a:lvl1pPr>
          </a:lstStyle>
          <a:p>
            <a:pPr>
              <a:defRPr/>
            </a:pPr>
            <a:fld id="{B79AFF30-1815-4E85-9243-ABD4123A3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84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2033E8-C637-45F5-8CEF-9495C9E6CA4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8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30064" y="3329940"/>
            <a:ext cx="7436277" cy="31546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AFF30-1815-4E85-9243-ABD4123A36F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2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624840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srgbClr val="FFFFFF"/>
              </a:solidFill>
            </a:endParaRPr>
          </a:p>
        </p:txBody>
      </p:sp>
      <p:pic>
        <p:nvPicPr>
          <p:cNvPr id="8" name="Picture 7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 anchor="ctr" anchorCtr="0"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057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>
                <a:solidFill>
                  <a:srgbClr val="14673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65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‹#›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</p:spTree>
    <p:extLst>
      <p:ext uri="{BB962C8B-B14F-4D97-AF65-F5344CB8AC3E}">
        <p14:creationId xmlns:p14="http://schemas.microsoft.com/office/powerpoint/2010/main" val="37751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lang="en-US" sz="4000" b="1" kern="1200" cap="all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itchFamily="34" charset="0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29663-6CA7-4931-8F5D-849FE6A4CD44}" type="slidenum">
              <a:rPr lang="en-US">
                <a:solidFill>
                  <a:srgbClr val="0F663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6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3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rgbClr val="106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6F4B2E3-7CDC-4972-8D42-2D141A8D5E9A}" type="slidenum">
              <a:rPr lang="en-US" smtClean="0">
                <a:solidFill>
                  <a:srgbClr val="0F663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  <a:endParaRPr lang="en-US" dirty="0">
              <a:solidFill>
                <a:srgbClr val="0F6636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6042917"/>
            <a:ext cx="9144000" cy="811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152400" y="866776"/>
            <a:ext cx="8839199" cy="5637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80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REMOV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HEP Status and FY 2018 Budget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42B4-63F8-3749-8A9F-29B7B746D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66776"/>
            <a:ext cx="8839199" cy="525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7064"/>
            <a:ext cx="525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srgbClr val="0F6636"/>
                </a:solidFill>
              </a:rPr>
              <a:t>HEP Status and FY 2018 Budget Request</a:t>
            </a:r>
            <a:endParaRPr lang="en-US" b="0" dirty="0">
              <a:solidFill>
                <a:srgbClr val="0F663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4464" y="6351654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CA2777-A89F-4130-B308-73BB65955918}" type="slidenum">
              <a:rPr lang="en-US" b="0" smtClean="0">
                <a:solidFill>
                  <a:srgbClr val="0F6636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dirty="0">
              <a:solidFill>
                <a:srgbClr val="0F6636"/>
              </a:solidFill>
            </a:endParaRPr>
          </a:p>
        </p:txBody>
      </p:sp>
      <p:pic>
        <p:nvPicPr>
          <p:cNvPr id="7" name="Picture 9" descr="horizontal-logo-green-text.jp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6354763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970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7" r:id="rId3"/>
    <p:sldLayoutId id="2147483818" r:id="rId4"/>
    <p:sldLayoutId id="2147483820" r:id="rId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10663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146737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21761"/>
            <a:ext cx="6400800" cy="2905760"/>
          </a:xfrm>
        </p:spPr>
        <p:txBody>
          <a:bodyPr>
            <a:normAutofit/>
          </a:bodyPr>
          <a:lstStyle/>
          <a:p>
            <a:r>
              <a:rPr lang="en-US" i="1" dirty="0"/>
              <a:t>June 2017</a:t>
            </a:r>
          </a:p>
          <a:p>
            <a:endParaRPr lang="en-US" dirty="0"/>
          </a:p>
          <a:p>
            <a:r>
              <a:rPr lang="en-US" dirty="0"/>
              <a:t>Mike Procario</a:t>
            </a:r>
          </a:p>
          <a:p>
            <a:r>
              <a:rPr lang="en-US" dirty="0"/>
              <a:t>Facilities Director for High Energy Physics</a:t>
            </a:r>
          </a:p>
          <a:p>
            <a:r>
              <a:rPr lang="en-US" dirty="0"/>
              <a:t>Office of Science, U.S. Department of Energy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147" y="2164267"/>
            <a:ext cx="77724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HEP Directed Accelerator R&amp;D and Accelerator Projects</a:t>
            </a:r>
          </a:p>
        </p:txBody>
      </p:sp>
    </p:spTree>
    <p:extLst>
      <p:ext uri="{BB962C8B-B14F-4D97-AF65-F5344CB8AC3E}">
        <p14:creationId xmlns:p14="http://schemas.microsoft.com/office/powerpoint/2010/main" val="26859698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Cavity Prototypes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10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89745" y="979054"/>
            <a:ext cx="5477056" cy="4010001"/>
            <a:chOff x="4214795" y="1509265"/>
            <a:chExt cx="4652005" cy="3719935"/>
          </a:xfrm>
        </p:grpSpPr>
        <p:pic>
          <p:nvPicPr>
            <p:cNvPr id="7" name="image109.png"/>
            <p:cNvPicPr/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14795" y="1773141"/>
              <a:ext cx="4652005" cy="34560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5-Point Star 8"/>
            <p:cNvSpPr/>
            <p:nvPr/>
          </p:nvSpPr>
          <p:spPr>
            <a:xfrm>
              <a:off x="7452320" y="2648848"/>
              <a:ext cx="216024" cy="216024"/>
            </a:xfrm>
            <a:prstGeom prst="star5">
              <a:avLst/>
            </a:prstGeom>
            <a:solidFill>
              <a:srgbClr val="0099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508104" y="1509265"/>
              <a:ext cx="3136864" cy="261610"/>
              <a:chOff x="5508104" y="900000"/>
              <a:chExt cx="3136864" cy="261610"/>
            </a:xfrm>
          </p:grpSpPr>
          <p:sp>
            <p:nvSpPr>
              <p:cNvPr id="10" name="5-Point Star 9"/>
              <p:cNvSpPr/>
              <p:nvPr/>
            </p:nvSpPr>
            <p:spPr>
              <a:xfrm>
                <a:off x="6876256" y="900000"/>
                <a:ext cx="216024" cy="216024"/>
              </a:xfrm>
              <a:prstGeom prst="star5">
                <a:avLst/>
              </a:prstGeom>
              <a:solidFill>
                <a:srgbClr val="0099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iamond 10"/>
              <p:cNvSpPr/>
              <p:nvPr/>
            </p:nvSpPr>
            <p:spPr>
              <a:xfrm>
                <a:off x="5508104" y="963966"/>
                <a:ext cx="144016" cy="152736"/>
              </a:xfrm>
              <a:prstGeom prst="diamond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01176" y="900000"/>
                <a:ext cx="284379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: Nominal                     : Threshold</a:t>
                </a:r>
              </a:p>
            </p:txBody>
          </p:sp>
        </p:grp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" y="866776"/>
            <a:ext cx="3349021" cy="33727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0" dirty="0"/>
              <a:t>SPS Prototype </a:t>
            </a:r>
          </a:p>
          <a:p>
            <a:r>
              <a:rPr lang="en-US" sz="2600" b="0" dirty="0"/>
              <a:t>Exceeded Threshold Requirements for performance: </a:t>
            </a:r>
          </a:p>
          <a:p>
            <a:r>
              <a:rPr lang="en-US" sz="2600" b="0" dirty="0"/>
              <a:t>Deflecting voltage 4.4 MV </a:t>
            </a:r>
          </a:p>
          <a:p>
            <a:pPr lvl="1"/>
            <a:r>
              <a:rPr lang="en-US" b="0" dirty="0"/>
              <a:t>(&gt; 4.1 MV) </a:t>
            </a:r>
          </a:p>
          <a:p>
            <a:r>
              <a:rPr lang="en-US" sz="2600" b="0" dirty="0"/>
              <a:t>Dissipated power 5 W </a:t>
            </a:r>
          </a:p>
          <a:p>
            <a:pPr lvl="1"/>
            <a:r>
              <a:rPr lang="en-US" b="0" dirty="0"/>
              <a:t>(&lt; 10 W)</a:t>
            </a:r>
            <a:endParaRPr lang="en-US" sz="1600" b="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37" y="4343149"/>
            <a:ext cx="3036071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9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66775"/>
            <a:ext cx="8839199" cy="5367769"/>
          </a:xfrm>
        </p:spPr>
        <p:txBody>
          <a:bodyPr>
            <a:normAutofit fontScale="92500"/>
          </a:bodyPr>
          <a:lstStyle/>
          <a:p>
            <a:r>
              <a:rPr lang="en-US" sz="2800" b="0" dirty="0"/>
              <a:t>CD-0 was approved 4/13/2016.</a:t>
            </a:r>
          </a:p>
          <a:p>
            <a:r>
              <a:rPr lang="en-US" sz="2800" b="0" dirty="0"/>
              <a:t>The CD-0 coast range was $200-250 million. </a:t>
            </a:r>
          </a:p>
          <a:p>
            <a:r>
              <a:rPr lang="en-US" sz="2800" b="0" dirty="0"/>
              <a:t>Scope will be Nb</a:t>
            </a:r>
            <a:r>
              <a:rPr lang="en-US" sz="2800" b="0" baseline="-25000" dirty="0"/>
              <a:t>3</a:t>
            </a:r>
            <a:r>
              <a:rPr lang="en-US" sz="2800" b="0" dirty="0"/>
              <a:t>Sn low-beta quadrupoles and crab cavities</a:t>
            </a:r>
          </a:p>
          <a:p>
            <a:pPr lvl="1"/>
            <a:r>
              <a:rPr lang="en-US" sz="2400" b="0" dirty="0"/>
              <a:t>U.S. will deliver half of the Nb</a:t>
            </a:r>
            <a:r>
              <a:rPr lang="en-US" sz="2400" b="0" baseline="-25000" dirty="0"/>
              <a:t>3</a:t>
            </a:r>
            <a:r>
              <a:rPr lang="en-US" sz="2400" b="0" dirty="0"/>
              <a:t>Sn low-beta quadrupoles.</a:t>
            </a:r>
          </a:p>
          <a:p>
            <a:pPr lvl="1"/>
            <a:r>
              <a:rPr lang="en-US" sz="2400" b="0" dirty="0"/>
              <a:t>CERN will produce the rest. </a:t>
            </a:r>
          </a:p>
          <a:p>
            <a:pPr lvl="1"/>
            <a:r>
              <a:rPr lang="en-US" sz="2400" b="0" dirty="0"/>
              <a:t>LARP developed to crab cavities designs</a:t>
            </a:r>
          </a:p>
          <a:p>
            <a:pPr lvl="2"/>
            <a:r>
              <a:rPr lang="en-US" sz="2400" b="0" dirty="0"/>
              <a:t>Radio Frequency Dipole (RFD) </a:t>
            </a:r>
          </a:p>
          <a:p>
            <a:pPr lvl="2"/>
            <a:r>
              <a:rPr lang="en-US" sz="2400" b="0" dirty="0"/>
              <a:t>Double Quarter Wave (DQW)</a:t>
            </a:r>
          </a:p>
          <a:p>
            <a:pPr lvl="1"/>
            <a:r>
              <a:rPr lang="en-US" sz="2400" b="0" dirty="0"/>
              <a:t>HL-LHC AUP will build the RFD and CERN will build the DQW.</a:t>
            </a:r>
          </a:p>
          <a:p>
            <a:r>
              <a:rPr lang="en-US" sz="2800" b="0" dirty="0"/>
              <a:t>This estimated cost of this scope is above $200 million and evolving.</a:t>
            </a:r>
          </a:p>
          <a:p>
            <a:r>
              <a:rPr lang="en-US" sz="2800" b="0" dirty="0"/>
              <a:t>The CD-1 review is scheduled for August 2017. 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HL-LHC Accelerator Upgrade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11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</p:spTree>
    <p:extLst>
      <p:ext uri="{BB962C8B-B14F-4D97-AF65-F5344CB8AC3E}">
        <p14:creationId xmlns:p14="http://schemas.microsoft.com/office/powerpoint/2010/main" val="110371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0" dirty="0"/>
              <a:t>The addendum to the US-CERN agreement for HL-LHC AUP has been signed by DOE and CERN.</a:t>
            </a:r>
          </a:p>
          <a:p>
            <a:r>
              <a:rPr lang="en-US" sz="2800" b="0" dirty="0"/>
              <a:t>The CD-0 showed $15 million funding for FY 2018. </a:t>
            </a:r>
          </a:p>
          <a:p>
            <a:pPr lvl="1"/>
            <a:r>
              <a:rPr lang="en-US" sz="2400" b="0" dirty="0"/>
              <a:t>The need for long-lead procurement of Nb</a:t>
            </a:r>
            <a:r>
              <a:rPr lang="en-US" sz="2400" b="0" baseline="-25000" dirty="0"/>
              <a:t>3</a:t>
            </a:r>
            <a:r>
              <a:rPr lang="en-US" sz="2400" b="0" dirty="0"/>
              <a:t>Sn conductor led HEP to increase the funding to $27 million in FY 2018. </a:t>
            </a:r>
          </a:p>
          <a:p>
            <a:pPr lvl="1"/>
            <a:r>
              <a:rPr lang="en-US" sz="2400" b="0" dirty="0"/>
              <a:t>The tooling and the testing infrastructure sets the pace for the production and CERN has set the need by date on mid 2024.</a:t>
            </a:r>
          </a:p>
          <a:p>
            <a:r>
              <a:rPr lang="en-US" sz="2800" b="0" dirty="0"/>
              <a:t>All prototyping will move from LARP to the projects as soon as is sensible. </a:t>
            </a:r>
          </a:p>
          <a:p>
            <a:pPr lvl="1"/>
            <a:r>
              <a:rPr lang="en-US" sz="2400" b="0" dirty="0"/>
              <a:t>LARP will complete its prototypes in FY 2018.</a:t>
            </a:r>
          </a:p>
          <a:p>
            <a:pPr lvl="1"/>
            <a:r>
              <a:rPr lang="en-US" sz="2400" b="0" dirty="0"/>
              <a:t>All work will be in the project in FY 2019.</a:t>
            </a:r>
          </a:p>
          <a:p>
            <a:r>
              <a:rPr lang="en-US" sz="2800" b="0" dirty="0"/>
              <a:t>Project planning so far has been quite good.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HL-LHC Accelerator Upgrade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12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</p:spTree>
    <p:extLst>
      <p:ext uri="{BB962C8B-B14F-4D97-AF65-F5344CB8AC3E}">
        <p14:creationId xmlns:p14="http://schemas.microsoft.com/office/powerpoint/2010/main" val="183743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13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995" y="775855"/>
            <a:ext cx="7977404" cy="54557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818" y="775855"/>
            <a:ext cx="341746" cy="748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8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0" dirty="0"/>
              <a:t>CD-0 was approved 10/20/2015.</a:t>
            </a:r>
          </a:p>
          <a:p>
            <a:pPr lvl="1"/>
            <a:r>
              <a:rPr lang="en-US" sz="2400" b="0" dirty="0"/>
              <a:t>Two pronged mission need.</a:t>
            </a:r>
          </a:p>
          <a:p>
            <a:pPr lvl="2"/>
            <a:r>
              <a:rPr lang="en-US" sz="2400" b="0" dirty="0"/>
              <a:t>Replace the </a:t>
            </a:r>
            <a:r>
              <a:rPr lang="en-US" sz="2400" b="0" dirty="0" err="1"/>
              <a:t>linac</a:t>
            </a:r>
            <a:r>
              <a:rPr lang="en-US" sz="2400" b="0" dirty="0"/>
              <a:t> that includes parts from the original Fermilab construction.</a:t>
            </a:r>
          </a:p>
          <a:p>
            <a:pPr lvl="2"/>
            <a:r>
              <a:rPr lang="en-US" sz="2400" b="0" dirty="0"/>
              <a:t>Support 1.2 MW of power for the neutrino program.</a:t>
            </a:r>
          </a:p>
          <a:p>
            <a:r>
              <a:rPr lang="en-US" sz="2800" b="0" dirty="0"/>
              <a:t>The scope is a superconducting </a:t>
            </a:r>
            <a:r>
              <a:rPr lang="en-US" sz="2800" b="0" dirty="0" err="1"/>
              <a:t>linac</a:t>
            </a:r>
            <a:r>
              <a:rPr lang="en-US" sz="2800" b="0" dirty="0"/>
              <a:t> to replace the current Fermilab </a:t>
            </a:r>
            <a:r>
              <a:rPr lang="en-US" sz="2800" b="0" dirty="0" err="1"/>
              <a:t>linac</a:t>
            </a:r>
            <a:r>
              <a:rPr lang="en-US" sz="2800" b="0" dirty="0"/>
              <a:t> and upgrades to the rest of the complex to allow 1.2 MW of power to LBNF.</a:t>
            </a:r>
          </a:p>
          <a:p>
            <a:r>
              <a:rPr lang="en-US" sz="2800" b="0" dirty="0"/>
              <a:t>The energy of PIP-II will 800 MeV instead of the 400 MeV of the current </a:t>
            </a:r>
            <a:r>
              <a:rPr lang="en-US" sz="2800" b="0" dirty="0" err="1"/>
              <a:t>linac</a:t>
            </a:r>
            <a:r>
              <a:rPr lang="en-US" sz="2800" b="0" dirty="0"/>
              <a:t>. </a:t>
            </a:r>
          </a:p>
          <a:p>
            <a:pPr lvl="1"/>
            <a:r>
              <a:rPr lang="en-US" sz="2400" b="0" dirty="0"/>
              <a:t>This allows the injection of more charge into the booster.</a:t>
            </a:r>
          </a:p>
          <a:p>
            <a:r>
              <a:rPr lang="en-US" sz="2800" b="0" dirty="0"/>
              <a:t>There is significant international interest in this project.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14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</p:spTree>
    <p:extLst>
      <p:ext uri="{BB962C8B-B14F-4D97-AF65-F5344CB8AC3E}">
        <p14:creationId xmlns:p14="http://schemas.microsoft.com/office/powerpoint/2010/main" val="1119097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HEP Status and FY 2018 Budget Request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42B4-63F8-3749-8A9F-29B7B746D44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18" y="831344"/>
            <a:ext cx="8469746" cy="53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dirty="0"/>
              <a:t>India has strong interest in the SRF technology.</a:t>
            </a:r>
          </a:p>
          <a:p>
            <a:r>
              <a:rPr lang="en-US" sz="2800" b="0" dirty="0"/>
              <a:t>We have an international agreement in place to participate in the R&amp;D phase of PIP-II</a:t>
            </a:r>
          </a:p>
          <a:p>
            <a:pPr lvl="1"/>
            <a:r>
              <a:rPr lang="en-US" sz="2400" b="0" dirty="0"/>
              <a:t>Indian contributions to the PIP2IT have started to arrive. </a:t>
            </a:r>
          </a:p>
          <a:p>
            <a:pPr lvl="1"/>
            <a:r>
              <a:rPr lang="en-US" sz="2400" b="0" dirty="0"/>
              <a:t>Indian engineers are making extended stays at Fermilab.</a:t>
            </a:r>
          </a:p>
          <a:p>
            <a:pPr lvl="1"/>
            <a:r>
              <a:rPr lang="en-US" sz="2400" b="0" dirty="0"/>
              <a:t>Still have some culture clashes</a:t>
            </a:r>
          </a:p>
          <a:p>
            <a:pPr lvl="2"/>
            <a:r>
              <a:rPr lang="en-US" sz="2400" b="0" dirty="0"/>
              <a:t>India won’t use </a:t>
            </a:r>
            <a:r>
              <a:rPr lang="en-US" sz="2400" b="0" dirty="0" err="1"/>
              <a:t>TeamCenter</a:t>
            </a:r>
            <a:r>
              <a:rPr lang="en-US" sz="2400" b="0" dirty="0"/>
              <a:t> for example.</a:t>
            </a:r>
          </a:p>
          <a:p>
            <a:r>
              <a:rPr lang="en-US" sz="2800" b="0" dirty="0"/>
              <a:t>Italy is interested in building </a:t>
            </a:r>
            <a:r>
              <a:rPr lang="en-US" sz="2800" b="0" dirty="0" err="1"/>
              <a:t>cyromodules</a:t>
            </a:r>
            <a:r>
              <a:rPr lang="en-US" sz="2800" b="0" dirty="0"/>
              <a:t> and could contribute the 650 </a:t>
            </a:r>
            <a:r>
              <a:rPr lang="en-US" sz="2800" b="0" dirty="0" smtClean="0"/>
              <a:t>MHz </a:t>
            </a:r>
            <a:r>
              <a:rPr lang="en-US" sz="2800" b="0" dirty="0"/>
              <a:t>low beta cavities.</a:t>
            </a:r>
          </a:p>
          <a:p>
            <a:r>
              <a:rPr lang="en-US" sz="2800" b="0" dirty="0"/>
              <a:t>The UK is also 650 </a:t>
            </a:r>
            <a:r>
              <a:rPr lang="en-US" sz="2800" b="0" dirty="0" smtClean="0"/>
              <a:t>MHz </a:t>
            </a:r>
            <a:r>
              <a:rPr lang="en-US" sz="2800" b="0" dirty="0"/>
              <a:t>high-beta cavities.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16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</p:spTree>
    <p:extLst>
      <p:ext uri="{BB962C8B-B14F-4D97-AF65-F5344CB8AC3E}">
        <p14:creationId xmlns:p14="http://schemas.microsoft.com/office/powerpoint/2010/main" val="207453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66775"/>
            <a:ext cx="8839199" cy="5303115"/>
          </a:xfrm>
        </p:spPr>
        <p:txBody>
          <a:bodyPr>
            <a:normAutofit lnSpcReduction="10000"/>
          </a:bodyPr>
          <a:lstStyle/>
          <a:p>
            <a:r>
              <a:rPr lang="en-US" sz="2800" b="0" dirty="0"/>
              <a:t>OPA conducted a status review of PIP-II in November 2016. </a:t>
            </a:r>
          </a:p>
          <a:p>
            <a:r>
              <a:rPr lang="en-US" sz="2800" b="0" dirty="0"/>
              <a:t>The short summary is: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b="0" dirty="0"/>
              <a:t>HEP, OPA, and Fermilab are discussing when to do the CD-1 review.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Reviews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17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061" y="2225670"/>
            <a:ext cx="7803284" cy="2585323"/>
          </a:xfrm>
          <a:prstGeom prst="rect">
            <a:avLst/>
          </a:prstGeom>
          <a:noFill/>
          <a:ln w="158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0" i="1" dirty="0"/>
              <a:t>Overall, the Committee  judged that the project team made good progress with the technical aspects of the project since receiving CD-0. However, the project team now has to transform from a research and development effort to align with more focused “project like” activities, in order to support CD-1.</a:t>
            </a:r>
            <a:r>
              <a:rPr lang="en-US" sz="2400" i="1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10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FACET has had a very successful program. </a:t>
            </a:r>
          </a:p>
          <a:p>
            <a:r>
              <a:rPr lang="en-US" sz="2800" b="0" dirty="0"/>
              <a:t>LCLS-II displaced half of the </a:t>
            </a:r>
            <a:r>
              <a:rPr lang="en-US" sz="2800" b="0" dirty="0" err="1"/>
              <a:t>linac</a:t>
            </a:r>
            <a:r>
              <a:rPr lang="en-US" sz="2800" b="0" dirty="0"/>
              <a:t> used by FACET, so a new solution was needed to continue the physics program.</a:t>
            </a:r>
          </a:p>
          <a:p>
            <a:r>
              <a:rPr lang="en-US" sz="2800" b="0" dirty="0"/>
              <a:t>SLAC proposed FACET-II, which uses the part of the </a:t>
            </a:r>
            <a:r>
              <a:rPr lang="en-US" sz="2800" b="0" dirty="0" err="1"/>
              <a:t>linac</a:t>
            </a:r>
            <a:r>
              <a:rPr lang="en-US" sz="2800" b="0" dirty="0"/>
              <a:t> not displaced by LCLS-II.</a:t>
            </a:r>
          </a:p>
          <a:p>
            <a:r>
              <a:rPr lang="en-US" sz="2800" b="0" dirty="0"/>
              <a:t>CD-0 was approved 9/18/2015.</a:t>
            </a:r>
          </a:p>
          <a:p>
            <a:r>
              <a:rPr lang="en-US" sz="2800" b="0" dirty="0"/>
              <a:t>CD-1 was approved 12/21/2015.</a:t>
            </a:r>
          </a:p>
          <a:p>
            <a:r>
              <a:rPr lang="en-US" sz="2800" b="0" dirty="0"/>
              <a:t>CD-2 review was held 9/13-15/2016.</a:t>
            </a:r>
          </a:p>
          <a:p>
            <a:r>
              <a:rPr lang="en-US" sz="2800" b="0" dirty="0"/>
              <a:t>FACET-II was a new start in the FY 2017 budget. </a:t>
            </a:r>
          </a:p>
          <a:p>
            <a:pPr lvl="1"/>
            <a:r>
              <a:rPr lang="en-US" sz="2600" b="0" dirty="0"/>
              <a:t>HEP was reluctant to approve CD-2 until CR ended.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FACET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18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</p:spTree>
    <p:extLst>
      <p:ext uri="{BB962C8B-B14F-4D97-AF65-F5344CB8AC3E}">
        <p14:creationId xmlns:p14="http://schemas.microsoft.com/office/powerpoint/2010/main" val="138214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1" y="866775"/>
            <a:ext cx="6033795" cy="5246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At times it is desirable to conduct R&amp;D on specific concepts in order to determine their feasibility. HEP has had a number of these programs.</a:t>
            </a:r>
          </a:p>
          <a:p>
            <a:r>
              <a:rPr lang="en-US" sz="2000" dirty="0"/>
              <a:t>ILC (2003-2012)</a:t>
            </a:r>
          </a:p>
          <a:p>
            <a:pPr lvl="1"/>
            <a:r>
              <a:rPr lang="en-US" sz="2000" dirty="0"/>
              <a:t>Significant amount was learned about SRF cavities that is still being used today for other projects. </a:t>
            </a:r>
          </a:p>
          <a:p>
            <a:r>
              <a:rPr lang="en-US" sz="2000" dirty="0"/>
              <a:t>LARP (2006-2018)</a:t>
            </a:r>
          </a:p>
          <a:p>
            <a:pPr lvl="1"/>
            <a:r>
              <a:rPr lang="en-US" sz="2000" dirty="0"/>
              <a:t>LARP has succeeded and we will be looking to see if a new effort is needed in this area. </a:t>
            </a:r>
          </a:p>
          <a:p>
            <a:r>
              <a:rPr lang="en-US" sz="2000" dirty="0"/>
              <a:t>MAP (2010-2017)</a:t>
            </a:r>
          </a:p>
          <a:p>
            <a:pPr lvl="1"/>
            <a:r>
              <a:rPr lang="en-US" sz="2000" dirty="0"/>
              <a:t>The MICE effort predated MAP by many years.</a:t>
            </a:r>
          </a:p>
          <a:p>
            <a:pPr marL="0" indent="0">
              <a:buNone/>
            </a:pPr>
            <a:r>
              <a:rPr lang="en-US" sz="2000" dirty="0"/>
              <a:t>Directed R&amp;D can turn into a project like LARP → HL-LHC Accelerator Upgrade or simply end if there is no viable path forward.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j-lt"/>
              </a:rPr>
              <a:t>Directed Accelerator R&amp;D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F4B2E3-7CDC-4972-8D42-2D141A8D5E9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F6636"/>
                </a:solidFill>
              </a:rPr>
              <a:t>HEP Status and FY 2018 Budget Request</a:t>
            </a:r>
            <a:endParaRPr lang="en-US" dirty="0">
              <a:solidFill>
                <a:srgbClr val="0F663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033" y="2682276"/>
            <a:ext cx="2258007" cy="18430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712" y="866776"/>
            <a:ext cx="2606328" cy="1736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721" y="4604209"/>
            <a:ext cx="2481319" cy="16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09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866776"/>
            <a:ext cx="5124994" cy="5259388"/>
          </a:xfrm>
        </p:spPr>
        <p:txBody>
          <a:bodyPr/>
          <a:lstStyle/>
          <a:p>
            <a:r>
              <a:rPr lang="en-US" dirty="0"/>
              <a:t>HL-LHC Accelerator Upgrade Project</a:t>
            </a:r>
          </a:p>
          <a:p>
            <a:pPr lvl="1"/>
            <a:r>
              <a:rPr lang="en-US" dirty="0"/>
              <a:t>High priority P5 Project</a:t>
            </a:r>
          </a:p>
          <a:p>
            <a:pPr lvl="1"/>
            <a:r>
              <a:rPr lang="en-US" dirty="0"/>
              <a:t>Major contribution that forestalls pay operating costs.</a:t>
            </a:r>
          </a:p>
          <a:p>
            <a:pPr lvl="1"/>
            <a:r>
              <a:rPr lang="en-US" dirty="0"/>
              <a:t>CD-0 was approved 4/13/2016.</a:t>
            </a:r>
          </a:p>
          <a:p>
            <a:r>
              <a:rPr lang="en-US" dirty="0"/>
              <a:t>PIP-II </a:t>
            </a:r>
          </a:p>
          <a:p>
            <a:pPr lvl="1"/>
            <a:r>
              <a:rPr lang="en-US" dirty="0"/>
              <a:t>Also endorsed by P5</a:t>
            </a:r>
          </a:p>
          <a:p>
            <a:pPr lvl="1"/>
            <a:r>
              <a:rPr lang="en-US" dirty="0"/>
              <a:t>Needed to increase the power at Fermilab for neutrinos.</a:t>
            </a:r>
          </a:p>
          <a:p>
            <a:pPr lvl="1"/>
            <a:r>
              <a:rPr lang="en-US" dirty="0"/>
              <a:t>CD-0 was approved 10/20/2015.</a:t>
            </a:r>
          </a:p>
          <a:p>
            <a:r>
              <a:rPr lang="en-US" dirty="0"/>
              <a:t>FACET-II</a:t>
            </a:r>
          </a:p>
          <a:p>
            <a:pPr lvl="1"/>
            <a:r>
              <a:rPr lang="en-US" dirty="0"/>
              <a:t>Office of Science priority</a:t>
            </a:r>
          </a:p>
          <a:p>
            <a:pPr lvl="1"/>
            <a:r>
              <a:rPr lang="en-US" dirty="0"/>
              <a:t>CD-1 approved 12/21/2015.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3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39" y="4456840"/>
            <a:ext cx="4376761" cy="1782536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6697" y="2439923"/>
            <a:ext cx="3457303" cy="2016918"/>
          </a:xfrm>
          <a:prstGeom prst="rect">
            <a:avLst/>
          </a:prstGeom>
        </p:spPr>
      </p:pic>
      <p:pic>
        <p:nvPicPr>
          <p:cNvPr id="8" name="Picture 7" descr="G:\Services\MechanicalCAD\Catia\Leuxe\CRAB Cavities\3D views Perso\ODU CAVITY 001 - 23-09-2014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6697" y="799034"/>
            <a:ext cx="2798619" cy="164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74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P5 recommended that MAP being brought to an end. </a:t>
            </a:r>
          </a:p>
          <a:p>
            <a:r>
              <a:rPr lang="en-US" dirty="0"/>
              <a:t>HEP proposed a ramp down budget of</a:t>
            </a:r>
          </a:p>
          <a:p>
            <a:pPr lvl="1"/>
            <a:r>
              <a:rPr lang="en-US" dirty="0"/>
              <a:t>FY 2015: $9 million</a:t>
            </a:r>
          </a:p>
          <a:p>
            <a:pPr lvl="1"/>
            <a:r>
              <a:rPr lang="en-US" dirty="0"/>
              <a:t>FY 2016: $6 million</a:t>
            </a:r>
          </a:p>
          <a:p>
            <a:pPr lvl="1"/>
            <a:r>
              <a:rPr lang="en-US" dirty="0"/>
              <a:t>FY 2017: $3 million</a:t>
            </a:r>
          </a:p>
          <a:p>
            <a:r>
              <a:rPr lang="en-US" dirty="0"/>
              <a:t>MAP management proposed a plan and HEP reviewed in September 2015.</a:t>
            </a:r>
          </a:p>
          <a:p>
            <a:pPr lvl="1"/>
            <a:r>
              <a:rPr lang="en-US" dirty="0"/>
              <a:t>Completion of the Muon Ionization Cooling Experiment (MICE) was the primary remaining scope.</a:t>
            </a:r>
          </a:p>
          <a:p>
            <a:pPr lvl="1"/>
            <a:r>
              <a:rPr lang="en-US" dirty="0"/>
              <a:t>The MICE downstream spectrometer solenoid failed in autumn 2015.  Repair was too expensive but a workaround was found.</a:t>
            </a:r>
          </a:p>
          <a:p>
            <a:pPr lvl="1"/>
            <a:r>
              <a:rPr lang="en-US" dirty="0"/>
              <a:t>STFC informed us in June 2016 that they would only support MICE through mid 2017.</a:t>
            </a:r>
          </a:p>
          <a:p>
            <a:r>
              <a:rPr lang="en-US" dirty="0"/>
              <a:t>HEP redirected $2M of 2017 MAP funding to LARP.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Moun</a:t>
            </a:r>
            <a:r>
              <a:rPr lang="en-US" dirty="0"/>
              <a:t> Accelerator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4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</p:spTree>
    <p:extLst>
      <p:ext uri="{BB962C8B-B14F-4D97-AF65-F5344CB8AC3E}">
        <p14:creationId xmlns:p14="http://schemas.microsoft.com/office/powerpoint/2010/main" val="329366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5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79471"/>
            <a:ext cx="8185864" cy="241601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753" y="3301944"/>
            <a:ext cx="5121429" cy="2951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>
                <a:solidFill>
                  <a:srgbClr val="146737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/>
              <a:t>Step IV Physics Program </a:t>
            </a:r>
            <a:r>
              <a:rPr lang="mr-IN"/>
              <a:t>–</a:t>
            </a:r>
            <a:r>
              <a:rPr lang="en-US"/>
              <a:t> Measurements of: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Multiple Coulomb Scattering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Energy Loss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Emittance Evolution</a:t>
            </a:r>
          </a:p>
          <a:p>
            <a:pPr fontAlgn="auto">
              <a:spcAft>
                <a:spcPts val="0"/>
              </a:spcAft>
            </a:pPr>
            <a:r>
              <a:rPr lang="en-US"/>
              <a:t>Absorber Materials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LiH data in hand and being analyzed</a:t>
            </a:r>
          </a:p>
          <a:p>
            <a:pPr lvl="1" fontAlgn="auto">
              <a:spcAft>
                <a:spcPts val="0"/>
              </a:spcAft>
            </a:pPr>
            <a:r>
              <a:rPr lang="en-US"/>
              <a:t>LH</a:t>
            </a:r>
            <a:r>
              <a:rPr lang="en-US" baseline="-25000"/>
              <a:t>2</a:t>
            </a:r>
            <a:r>
              <a:rPr lang="en-US"/>
              <a:t> setup underway (measurements to </a:t>
            </a:r>
            <a:br>
              <a:rPr lang="en-US"/>
            </a:br>
            <a:r>
              <a:rPr lang="en-US"/>
              <a:t>begin in </a:t>
            </a:r>
            <a:r>
              <a:rPr lang="en-US" i="1"/>
              <a:t>September</a:t>
            </a:r>
            <a:r>
              <a:rPr lang="en-US"/>
              <a:t>)</a:t>
            </a:r>
          </a:p>
          <a:p>
            <a:pPr lvl="2" fontAlgn="auto">
              <a:spcAft>
                <a:spcPts val="0"/>
              </a:spcAft>
            </a:pPr>
            <a:r>
              <a:rPr lang="en-US"/>
              <a:t>Some scattering measurements with LNe </a:t>
            </a:r>
            <a:br>
              <a:rPr lang="en-US"/>
            </a:br>
            <a:r>
              <a:rPr lang="en-US"/>
              <a:t>in the absorber module</a:t>
            </a:r>
          </a:p>
          <a:p>
            <a:pPr lvl="2" fontAlgn="auto">
              <a:spcAft>
                <a:spcPts val="0"/>
              </a:spcAft>
            </a:pPr>
            <a:r>
              <a:rPr lang="en-US"/>
              <a:t>Empty absorber module characterization</a:t>
            </a:r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2" y="3301944"/>
            <a:ext cx="3650670" cy="24523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26182" y="5858301"/>
            <a:ext cx="3493264" cy="369332"/>
          </a:xfrm>
          <a:prstGeom prst="rect">
            <a:avLst/>
          </a:prstGeom>
          <a:noFill/>
          <a:ln w="19050">
            <a:solidFill>
              <a:srgbClr val="092B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92BFF"/>
                </a:solidFill>
              </a:rPr>
              <a:t>Energy Loss in </a:t>
            </a:r>
            <a:r>
              <a:rPr lang="en-US" dirty="0" err="1">
                <a:solidFill>
                  <a:srgbClr val="092BFF"/>
                </a:solidFill>
              </a:rPr>
              <a:t>LiH</a:t>
            </a:r>
            <a:r>
              <a:rPr lang="en-US" dirty="0">
                <a:solidFill>
                  <a:srgbClr val="092BFF"/>
                </a:solidFill>
              </a:rPr>
              <a:t> (Preliminary)</a:t>
            </a:r>
          </a:p>
        </p:txBody>
      </p:sp>
    </p:spTree>
    <p:extLst>
      <p:ext uri="{BB962C8B-B14F-4D97-AF65-F5344CB8AC3E}">
        <p14:creationId xmlns:p14="http://schemas.microsoft.com/office/powerpoint/2010/main" val="1591908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MICE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6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0F6636"/>
                </a:solidFill>
              </a:rPr>
              <a:t>HEP Status and FY 2018 Budget Request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20" b="10706"/>
          <a:stretch/>
        </p:blipFill>
        <p:spPr>
          <a:xfrm>
            <a:off x="129518" y="833272"/>
            <a:ext cx="8446238" cy="337850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846782" y="3073400"/>
            <a:ext cx="3378200" cy="369332"/>
            <a:chOff x="5105400" y="5410200"/>
            <a:chExt cx="3378200" cy="36933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00" y="5486400"/>
              <a:ext cx="3352800" cy="12700"/>
            </a:xfrm>
            <a:prstGeom prst="line">
              <a:avLst/>
            </a:prstGeom>
            <a:ln>
              <a:solidFill>
                <a:srgbClr val="092B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105400" y="5410200"/>
              <a:ext cx="1633781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92BFF"/>
                  </a:solidFill>
                </a:rPr>
                <a:t>Beam Cooling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60219" y="4379459"/>
            <a:ext cx="84352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MICE Step IV data-taking to continue through October 2017.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FNAL </a:t>
            </a:r>
            <a:r>
              <a:rPr lang="en-US" sz="2000" dirty="0" err="1"/>
              <a:t>MuCool</a:t>
            </a:r>
            <a:r>
              <a:rPr lang="en-US" sz="2000" dirty="0"/>
              <a:t> Test Area prototype operation demonstrated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&gt;14 MV/m gradients in B-field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75% above original design spec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 MAP effort now completing its ramp-down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219" y="853478"/>
            <a:ext cx="1774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6600"/>
                </a:solidFill>
              </a:rPr>
              <a:t>LiH</a:t>
            </a:r>
            <a:r>
              <a:rPr lang="en-US" sz="2400" dirty="0">
                <a:solidFill>
                  <a:srgbClr val="006600"/>
                </a:solidFill>
              </a:rPr>
              <a:t> results</a:t>
            </a:r>
          </a:p>
        </p:txBody>
      </p:sp>
    </p:spTree>
    <p:extLst>
      <p:ext uri="{BB962C8B-B14F-4D97-AF65-F5344CB8AC3E}">
        <p14:creationId xmlns:p14="http://schemas.microsoft.com/office/powerpoint/2010/main" val="66822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0" dirty="0"/>
              <a:t>LARP began as the original US LHC Accelerator Project was ramping down.</a:t>
            </a:r>
          </a:p>
          <a:p>
            <a:r>
              <a:rPr lang="en-US" sz="2800" b="0" dirty="0"/>
              <a:t>Early activities included help commissioning the LHC with a long term visitor program.</a:t>
            </a:r>
          </a:p>
          <a:p>
            <a:r>
              <a:rPr lang="en-US" sz="2800" b="0" dirty="0"/>
              <a:t>The </a:t>
            </a:r>
            <a:r>
              <a:rPr lang="en-US" sz="2800" b="0" dirty="0" err="1"/>
              <a:t>Toohig</a:t>
            </a:r>
            <a:r>
              <a:rPr lang="en-US" sz="2800" b="0" dirty="0"/>
              <a:t> Fellowship program is a competitive program to support postdocs interested in LHC related accelerator R&amp;D.</a:t>
            </a:r>
          </a:p>
          <a:p>
            <a:r>
              <a:rPr lang="en-US" sz="2800" b="0" dirty="0"/>
              <a:t>The program evolved towards doing research on LHC upgrade topics. </a:t>
            </a:r>
          </a:p>
          <a:p>
            <a:r>
              <a:rPr lang="en-US" sz="2800" b="0" dirty="0"/>
              <a:t>LARP proposed topics for study and LARP management consulted CERN on what topics they were interested in.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LHC Accelerator Research Program (LARP)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7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</p:spTree>
    <p:extLst>
      <p:ext uri="{BB962C8B-B14F-4D97-AF65-F5344CB8AC3E}">
        <p14:creationId xmlns:p14="http://schemas.microsoft.com/office/powerpoint/2010/main" val="8432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3200" b="0" dirty="0"/>
              <a:t>In 2012 Rolf Heuer wrote to DOE to express CERN’s priorities for LARP</a:t>
            </a:r>
          </a:p>
          <a:p>
            <a:pPr lvl="0"/>
            <a:r>
              <a:rPr lang="en-US" sz="3200" b="0" dirty="0"/>
              <a:t>Nb</a:t>
            </a:r>
            <a:r>
              <a:rPr lang="en-US" sz="3200" b="0" baseline="-25000" dirty="0"/>
              <a:t>3</a:t>
            </a:r>
            <a:r>
              <a:rPr lang="en-US" sz="3200" b="0" dirty="0"/>
              <a:t>Sn low-beta focusing magnets (triplets)</a:t>
            </a:r>
          </a:p>
          <a:p>
            <a:pPr lvl="0"/>
            <a:r>
              <a:rPr lang="en-US" sz="3200" b="0" dirty="0"/>
              <a:t>High Bandwidth Feedback System for SPS</a:t>
            </a:r>
          </a:p>
          <a:p>
            <a:pPr lvl="0"/>
            <a:r>
              <a:rPr lang="en-US" sz="3200" b="0" dirty="0"/>
              <a:t>Crab Cavities</a:t>
            </a:r>
          </a:p>
          <a:p>
            <a:pPr lvl="0"/>
            <a:r>
              <a:rPr lang="en-US" sz="3200" b="0" dirty="0"/>
              <a:t>11 Tesla Dipole (cold mass, no cryostat)</a:t>
            </a:r>
          </a:p>
          <a:p>
            <a:pPr lvl="0"/>
            <a:r>
              <a:rPr lang="en-US" sz="3200" b="0" dirty="0"/>
              <a:t>Hollow Electron lenses</a:t>
            </a:r>
          </a:p>
          <a:p>
            <a:pPr marL="0" lvl="0" indent="0">
              <a:buNone/>
            </a:pPr>
            <a:r>
              <a:rPr lang="en-US" sz="3200" b="0" dirty="0"/>
              <a:t>In 2016 CERN took up the 11 Tesla effort and determined that the SPS feedback system were not needed.</a:t>
            </a:r>
          </a:p>
          <a:p>
            <a:r>
              <a:rPr lang="en-US" sz="3200" b="0" dirty="0"/>
              <a:t>There has been good progress on Nb</a:t>
            </a:r>
            <a:r>
              <a:rPr lang="en-US" sz="3200" b="0" baseline="-25000" dirty="0"/>
              <a:t>3</a:t>
            </a:r>
            <a:r>
              <a:rPr lang="en-US" sz="3200" b="0" dirty="0"/>
              <a:t>Sn and crab cavities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CERN-LARP Agreements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8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</p:spTree>
    <p:extLst>
      <p:ext uri="{BB962C8B-B14F-4D97-AF65-F5344CB8AC3E}">
        <p14:creationId xmlns:p14="http://schemas.microsoft.com/office/powerpoint/2010/main" val="292669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32" y="1184748"/>
            <a:ext cx="8839200" cy="42515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 Prototype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CA2777-A89F-4130-B308-73BB65955918}" type="slidenum">
              <a:rPr lang="en-US" smtClean="0">
                <a:solidFill>
                  <a:srgbClr val="0F6636"/>
                </a:solidFill>
              </a:rPr>
              <a:pPr/>
              <a:t>9</a:t>
            </a:fld>
            <a:endParaRPr lang="en-US">
              <a:solidFill>
                <a:srgbClr val="0F66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F6636"/>
                </a:solidFill>
              </a:rPr>
              <a:t>HEP Status and FY 2018 Budget Request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6356" y="807633"/>
            <a:ext cx="4231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MQXFS1b Quench Training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401" y="5527759"/>
            <a:ext cx="7767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/>
              <a:t>Highest quench current @1.9 K is 18649 A = 0.867 SSL </a:t>
            </a:r>
            <a:br>
              <a:rPr lang="en-US" b="0" dirty="0"/>
            </a:br>
            <a:r>
              <a:rPr lang="en-US" b="0" dirty="0"/>
              <a:t>Highest quench current @4.5 K is 18447 A = 0.958 SSL (actual T=4.66 K)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0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E Office of Science Colors">
      <a:dk1>
        <a:srgbClr val="000000"/>
      </a:dk1>
      <a:lt1>
        <a:srgbClr val="FFFFFF"/>
      </a:lt1>
      <a:dk2>
        <a:srgbClr val="0F6636"/>
      </a:dk2>
      <a:lt2>
        <a:srgbClr val="FFFFFF"/>
      </a:lt2>
      <a:accent1>
        <a:srgbClr val="0F6636"/>
      </a:accent1>
      <a:accent2>
        <a:srgbClr val="F3C727"/>
      </a:accent2>
      <a:accent3>
        <a:srgbClr val="C0504D"/>
      </a:accent3>
      <a:accent4>
        <a:srgbClr val="1F497D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1249</Words>
  <Application>Microsoft Office PowerPoint</Application>
  <PresentationFormat>On-screen Show (4:3)</PresentationFormat>
  <Paragraphs>182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HEP Directed Accelerator R&amp;D and Accelerator Projects</vt:lpstr>
      <vt:lpstr>Directed Accelerator R&amp;D</vt:lpstr>
      <vt:lpstr>Accelerator Projects</vt:lpstr>
      <vt:lpstr>Moun Accelerator Program</vt:lpstr>
      <vt:lpstr>MICE Results</vt:lpstr>
      <vt:lpstr>MICE results</vt:lpstr>
      <vt:lpstr>LHC Accelerator Research Program (LARP)</vt:lpstr>
      <vt:lpstr>CERN-LARP Agreements</vt:lpstr>
      <vt:lpstr>Quad Prototype Testing</vt:lpstr>
      <vt:lpstr>Crab Cavity Prototypes</vt:lpstr>
      <vt:lpstr>HL-LHC Accelerator Upgrade Project</vt:lpstr>
      <vt:lpstr>HL-LHC Accelerator Upgrade Project</vt:lpstr>
      <vt:lpstr>Schedule</vt:lpstr>
      <vt:lpstr>PIP-II</vt:lpstr>
      <vt:lpstr>PowerPoint Presentation</vt:lpstr>
      <vt:lpstr>International</vt:lpstr>
      <vt:lpstr>Project Reviews</vt:lpstr>
      <vt:lpstr>FACET II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2017-06-05T19:03:50Z</dcterms:created>
  <dcterms:modified xsi:type="dcterms:W3CDTF">2017-06-05T19:04:37Z</dcterms:modified>
</cp:coreProperties>
</file>